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7"/>
  </p:notesMasterIdLst>
  <p:sldIdLst>
    <p:sldId id="256" r:id="rId2"/>
    <p:sldId id="1201" r:id="rId3"/>
    <p:sldId id="1215" r:id="rId4"/>
    <p:sldId id="440" r:id="rId5"/>
    <p:sldId id="464" r:id="rId6"/>
    <p:sldId id="439" r:id="rId7"/>
    <p:sldId id="442" r:id="rId8"/>
    <p:sldId id="412" r:id="rId9"/>
    <p:sldId id="363" r:id="rId10"/>
    <p:sldId id="413" r:id="rId11"/>
    <p:sldId id="414" r:id="rId12"/>
    <p:sldId id="415" r:id="rId13"/>
    <p:sldId id="416" r:id="rId14"/>
    <p:sldId id="417" r:id="rId15"/>
    <p:sldId id="465" r:id="rId16"/>
    <p:sldId id="419" r:id="rId17"/>
    <p:sldId id="443" r:id="rId18"/>
    <p:sldId id="444" r:id="rId19"/>
    <p:sldId id="445" r:id="rId20"/>
    <p:sldId id="441" r:id="rId21"/>
    <p:sldId id="447" r:id="rId22"/>
    <p:sldId id="466" r:id="rId23"/>
    <p:sldId id="446" r:id="rId24"/>
    <p:sldId id="420" r:id="rId25"/>
    <p:sldId id="422" r:id="rId26"/>
    <p:sldId id="469" r:id="rId27"/>
    <p:sldId id="467" r:id="rId28"/>
    <p:sldId id="1214" r:id="rId29"/>
    <p:sldId id="423" r:id="rId30"/>
    <p:sldId id="468" r:id="rId31"/>
    <p:sldId id="421" r:id="rId32"/>
    <p:sldId id="386" r:id="rId33"/>
    <p:sldId id="1212" r:id="rId34"/>
    <p:sldId id="1213" r:id="rId35"/>
    <p:sldId id="400" r:id="rId36"/>
    <p:sldId id="470" r:id="rId37"/>
    <p:sldId id="1202" r:id="rId38"/>
    <p:sldId id="1203" r:id="rId39"/>
    <p:sldId id="1204" r:id="rId40"/>
    <p:sldId id="1205" r:id="rId41"/>
    <p:sldId id="1206" r:id="rId42"/>
    <p:sldId id="1207" r:id="rId43"/>
    <p:sldId id="1208" r:id="rId44"/>
    <p:sldId id="1209" r:id="rId45"/>
    <p:sldId id="1210" r:id="rId46"/>
    <p:sldId id="916" r:id="rId47"/>
    <p:sldId id="1190" r:id="rId48"/>
    <p:sldId id="1198" r:id="rId49"/>
    <p:sldId id="1188" r:id="rId50"/>
    <p:sldId id="1165" r:id="rId51"/>
    <p:sldId id="1166" r:id="rId52"/>
    <p:sldId id="1168" r:id="rId53"/>
    <p:sldId id="1127" r:id="rId54"/>
    <p:sldId id="605" r:id="rId55"/>
    <p:sldId id="1124" r:id="rId56"/>
    <p:sldId id="1119" r:id="rId57"/>
    <p:sldId id="539" r:id="rId58"/>
    <p:sldId id="1130" r:id="rId59"/>
    <p:sldId id="602" r:id="rId60"/>
    <p:sldId id="1121" r:id="rId61"/>
    <p:sldId id="1122" r:id="rId62"/>
    <p:sldId id="1120" r:id="rId63"/>
    <p:sldId id="604" r:id="rId64"/>
    <p:sldId id="610" r:id="rId65"/>
    <p:sldId id="1192" r:id="rId66"/>
    <p:sldId id="609" r:id="rId67"/>
    <p:sldId id="1128" r:id="rId68"/>
    <p:sldId id="1193" r:id="rId69"/>
    <p:sldId id="607" r:id="rId70"/>
    <p:sldId id="1176" r:id="rId71"/>
    <p:sldId id="1195" r:id="rId72"/>
    <p:sldId id="1196" r:id="rId73"/>
    <p:sldId id="519" r:id="rId74"/>
    <p:sldId id="1197" r:id="rId75"/>
    <p:sldId id="1020" r:id="rId76"/>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0"/>
    <p:restoredTop sz="93610"/>
  </p:normalViewPr>
  <p:slideViewPr>
    <p:cSldViewPr>
      <p:cViewPr varScale="1">
        <p:scale>
          <a:sx n="115" d="100"/>
          <a:sy n="115" d="100"/>
        </p:scale>
        <p:origin x="162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FC31C5E-C2D4-A748-9FCA-6000498DEA8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it-IT"/>
          </a:p>
        </p:txBody>
      </p:sp>
      <p:sp>
        <p:nvSpPr>
          <p:cNvPr id="4099" name="Rectangle 3">
            <a:extLst>
              <a:ext uri="{FF2B5EF4-FFF2-40B4-BE49-F238E27FC236}">
                <a16:creationId xmlns:a16="http://schemas.microsoft.com/office/drawing/2014/main" id="{B34F487D-A0E3-C04F-BC55-414F66CBC21E}"/>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it-IT"/>
          </a:p>
        </p:txBody>
      </p:sp>
      <p:sp>
        <p:nvSpPr>
          <p:cNvPr id="15364" name="Rectangle 4">
            <a:extLst>
              <a:ext uri="{FF2B5EF4-FFF2-40B4-BE49-F238E27FC236}">
                <a16:creationId xmlns:a16="http://schemas.microsoft.com/office/drawing/2014/main" id="{CE62859B-8880-3E4D-8C86-4112ED671B0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FBDB7347-D722-1547-9AF5-54349119634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4102" name="Rectangle 6">
            <a:extLst>
              <a:ext uri="{FF2B5EF4-FFF2-40B4-BE49-F238E27FC236}">
                <a16:creationId xmlns:a16="http://schemas.microsoft.com/office/drawing/2014/main" id="{A18167E5-1A1F-0641-890E-545EF532CF7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it-IT"/>
          </a:p>
        </p:txBody>
      </p:sp>
      <p:sp>
        <p:nvSpPr>
          <p:cNvPr id="4103" name="Rectangle 7">
            <a:extLst>
              <a:ext uri="{FF2B5EF4-FFF2-40B4-BE49-F238E27FC236}">
                <a16:creationId xmlns:a16="http://schemas.microsoft.com/office/drawing/2014/main" id="{82054E28-D2FD-8245-B931-1423D8400430}"/>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8A32051B-EE27-EC46-9C37-77586BB68453}"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FF847379-D884-504A-AB80-19BCB641BA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2BB2078-2556-0F4B-A095-AEF75D50B680}" type="slidenum">
              <a:rPr lang="it-IT" altLang="it-IT" sz="1200" smtClean="0"/>
              <a:pPr/>
              <a:t>1</a:t>
            </a:fld>
            <a:endParaRPr lang="it-IT" altLang="it-IT" sz="1200"/>
          </a:p>
        </p:txBody>
      </p:sp>
      <p:sp>
        <p:nvSpPr>
          <p:cNvPr id="17410" name="Rectangle 2">
            <a:extLst>
              <a:ext uri="{FF2B5EF4-FFF2-40B4-BE49-F238E27FC236}">
                <a16:creationId xmlns:a16="http://schemas.microsoft.com/office/drawing/2014/main" id="{38B2E96C-F5F4-7648-8F32-D8607B1F9D31}"/>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03FD758-3C3D-564F-9BA8-CAE5F71550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824DA491-13B2-7D4E-91D0-E3325F308F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740874B-FCD9-3A46-9B2B-C1B0F8733E93}" type="slidenum">
              <a:rPr lang="it-IT" altLang="it-IT" sz="1200" smtClean="0"/>
              <a:pPr/>
              <a:t>19</a:t>
            </a:fld>
            <a:endParaRPr lang="it-IT" altLang="it-IT" sz="1200"/>
          </a:p>
        </p:txBody>
      </p:sp>
      <p:sp>
        <p:nvSpPr>
          <p:cNvPr id="44034" name="Rectangle 1026">
            <a:extLst>
              <a:ext uri="{FF2B5EF4-FFF2-40B4-BE49-F238E27FC236}">
                <a16:creationId xmlns:a16="http://schemas.microsoft.com/office/drawing/2014/main" id="{A2AD48DB-65F2-8145-B589-FC20286B5222}"/>
              </a:ext>
            </a:extLst>
          </p:cNvPr>
          <p:cNvSpPr>
            <a:spLocks noGrp="1" noRot="1" noChangeAspect="1" noChangeArrowheads="1" noTextEdit="1"/>
          </p:cNvSpPr>
          <p:nvPr>
            <p:ph type="sldImg"/>
          </p:nvPr>
        </p:nvSpPr>
        <p:spPr>
          <a:ln/>
        </p:spPr>
      </p:sp>
      <p:sp>
        <p:nvSpPr>
          <p:cNvPr id="44035" name="Rectangle 1027">
            <a:extLst>
              <a:ext uri="{FF2B5EF4-FFF2-40B4-BE49-F238E27FC236}">
                <a16:creationId xmlns:a16="http://schemas.microsoft.com/office/drawing/2014/main" id="{318BE31E-DFDC-8640-8CE0-DE465A06B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66DA81B1-C543-C64D-9241-B9954D59E6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647245-308E-6048-86B6-D1ECA4D322AA}" type="slidenum">
              <a:rPr lang="it-IT" altLang="it-IT" sz="1200" smtClean="0"/>
              <a:pPr/>
              <a:t>25</a:t>
            </a:fld>
            <a:endParaRPr lang="it-IT" altLang="it-IT" sz="1200"/>
          </a:p>
        </p:txBody>
      </p:sp>
      <p:sp>
        <p:nvSpPr>
          <p:cNvPr id="51202" name="Rectangle 2">
            <a:extLst>
              <a:ext uri="{FF2B5EF4-FFF2-40B4-BE49-F238E27FC236}">
                <a16:creationId xmlns:a16="http://schemas.microsoft.com/office/drawing/2014/main" id="{A5D6BE67-9EF9-4E43-98E1-BBCB4C8E9FBD}"/>
              </a:ext>
            </a:extLst>
          </p:cNvPr>
          <p:cNvSpPr>
            <a:spLocks noGrp="1" noRot="1" noChangeAspect="1" noChangeArrowheads="1" noTextEdit="1"/>
          </p:cNvSpPr>
          <p:nvPr>
            <p:ph type="sldImg"/>
          </p:nvPr>
        </p:nvSpPr>
        <p:spPr>
          <a:solidFill>
            <a:srgbClr val="FFFFFF"/>
          </a:solidFill>
          <a:ln/>
        </p:spPr>
      </p:sp>
      <p:sp>
        <p:nvSpPr>
          <p:cNvPr id="51203" name="Rectangle 3">
            <a:extLst>
              <a:ext uri="{FF2B5EF4-FFF2-40B4-BE49-F238E27FC236}">
                <a16:creationId xmlns:a16="http://schemas.microsoft.com/office/drawing/2014/main" id="{1E726A11-7762-F449-94AF-F92425DB3650}"/>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66DA81B1-C543-C64D-9241-B9954D59E6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647245-308E-6048-86B6-D1ECA4D322AA}" type="slidenum">
              <a:rPr lang="it-IT" altLang="it-IT" sz="1200" smtClean="0"/>
              <a:pPr/>
              <a:t>28</a:t>
            </a:fld>
            <a:endParaRPr lang="it-IT" altLang="it-IT" sz="1200"/>
          </a:p>
        </p:txBody>
      </p:sp>
      <p:sp>
        <p:nvSpPr>
          <p:cNvPr id="51202" name="Rectangle 2">
            <a:extLst>
              <a:ext uri="{FF2B5EF4-FFF2-40B4-BE49-F238E27FC236}">
                <a16:creationId xmlns:a16="http://schemas.microsoft.com/office/drawing/2014/main" id="{A5D6BE67-9EF9-4E43-98E1-BBCB4C8E9FBD}"/>
              </a:ext>
            </a:extLst>
          </p:cNvPr>
          <p:cNvSpPr>
            <a:spLocks noGrp="1" noRot="1" noChangeAspect="1" noChangeArrowheads="1" noTextEdit="1"/>
          </p:cNvSpPr>
          <p:nvPr>
            <p:ph type="sldImg"/>
          </p:nvPr>
        </p:nvSpPr>
        <p:spPr>
          <a:solidFill>
            <a:srgbClr val="FFFFFF"/>
          </a:solidFill>
          <a:ln/>
        </p:spPr>
      </p:sp>
      <p:sp>
        <p:nvSpPr>
          <p:cNvPr id="51203" name="Rectangle 3">
            <a:extLst>
              <a:ext uri="{FF2B5EF4-FFF2-40B4-BE49-F238E27FC236}">
                <a16:creationId xmlns:a16="http://schemas.microsoft.com/office/drawing/2014/main" id="{1E726A11-7762-F449-94AF-F92425DB3650}"/>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8185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62A64F9D-2A8C-EA45-ACA8-FD5D5EDCAA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3AF2D5-AA92-B642-984B-F41B562DCE6C}" type="slidenum">
              <a:rPr lang="en-AU" altLang="it-IT" sz="1200" smtClean="0"/>
              <a:pPr/>
              <a:t>29</a:t>
            </a:fld>
            <a:endParaRPr lang="en-AU" altLang="it-IT" sz="1200"/>
          </a:p>
        </p:txBody>
      </p:sp>
      <p:sp>
        <p:nvSpPr>
          <p:cNvPr id="54274" name="Rectangle 1026">
            <a:extLst>
              <a:ext uri="{FF2B5EF4-FFF2-40B4-BE49-F238E27FC236}">
                <a16:creationId xmlns:a16="http://schemas.microsoft.com/office/drawing/2014/main" id="{5D777D0E-D68D-1A47-AFCF-56D0CB0FE7C6}"/>
              </a:ext>
            </a:extLst>
          </p:cNvPr>
          <p:cNvSpPr>
            <a:spLocks noGrp="1" noRot="1" noChangeAspect="1" noChangeArrowheads="1" noTextEdit="1"/>
          </p:cNvSpPr>
          <p:nvPr>
            <p:ph type="sldImg"/>
          </p:nvPr>
        </p:nvSpPr>
        <p:spPr>
          <a:solidFill>
            <a:srgbClr val="FFFFFF"/>
          </a:solidFill>
          <a:ln/>
        </p:spPr>
      </p:sp>
      <p:sp>
        <p:nvSpPr>
          <p:cNvPr id="54275" name="Rectangle 1027">
            <a:extLst>
              <a:ext uri="{FF2B5EF4-FFF2-40B4-BE49-F238E27FC236}">
                <a16:creationId xmlns:a16="http://schemas.microsoft.com/office/drawing/2014/main" id="{F4A1600E-21B1-624A-A9E2-B44EB1AB0C37}"/>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231D19F2-7CC9-0E43-8170-ED8D12C3B446}"/>
              </a:ext>
            </a:extLst>
          </p:cNvPr>
          <p:cNvSpPr>
            <a:spLocks noGrp="1" noRot="1" noChangeAspect="1" noTextEdit="1"/>
          </p:cNvSpPr>
          <p:nvPr>
            <p:ph type="sldImg"/>
          </p:nvPr>
        </p:nvSpPr>
        <p:spPr>
          <a:ln/>
        </p:spPr>
      </p:sp>
      <p:sp>
        <p:nvSpPr>
          <p:cNvPr id="56322" name="Notes Placeholder 2">
            <a:extLst>
              <a:ext uri="{FF2B5EF4-FFF2-40B4-BE49-F238E27FC236}">
                <a16:creationId xmlns:a16="http://schemas.microsoft.com/office/drawing/2014/main" id="{F8D69FA7-8ABE-404D-AE06-296C08028D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latin typeface="Calibri" panose="020F0502020204030204" pitchFamily="34" charset="0"/>
                <a:ea typeface="ＭＳ Ｐゴシック" panose="020B0600070205080204" pitchFamily="34" charset="-128"/>
              </a:rPr>
              <a:t>All the current hypothesis on the molecular basis of PD and neurodegenerative diseases at large are based on the model of the organization of the mammalian genome that has its most comprehensive description in the papers on the sequence of the human genome in 2001.</a:t>
            </a:r>
          </a:p>
          <a:p>
            <a:pPr eaLnBrk="1" hangingPunct="1">
              <a:spcBef>
                <a:spcPct val="0"/>
              </a:spcBef>
            </a:pPr>
            <a:r>
              <a:rPr lang="it-IT" altLang="it-IT">
                <a:latin typeface="Calibri" panose="020F0502020204030204" pitchFamily="34" charset="0"/>
                <a:ea typeface="ＭＳ Ｐゴシック" panose="020B0600070205080204" pitchFamily="34" charset="-128"/>
              </a:rPr>
              <a:t>According to this model, the major output of the human genome is represented by 20000 genes that encode for proteins. Furthermore, only a limited portion of human genomic DNA is transcribed: less than 5%.</a:t>
            </a:r>
          </a:p>
          <a:p>
            <a:pPr eaLnBrk="1" hangingPunct="1">
              <a:spcBef>
                <a:spcPct val="0"/>
              </a:spcBef>
            </a:pPr>
            <a:r>
              <a:rPr lang="it-IT" altLang="it-IT">
                <a:latin typeface="Calibri" panose="020F0502020204030204" pitchFamily="34" charset="0"/>
                <a:ea typeface="ＭＳ Ｐゴシック" panose="020B0600070205080204" pitchFamily="34" charset="-128"/>
              </a:rPr>
              <a:t>However, since then, our view of the genome is dramatically changed. By two innovative complementary approaches, the use of tiling arrays mastered by T. Gingeras at CSH, and by the high throughput cloning of full lenght cDNAs at RIKEN in the FANTOM projects by Hayashizaki and Carninci, we now know that there are at least 20000 additional genes that are transcribed and fully processed that DO NOT encode for proteins: these are the so called noncoding RNAs.</a:t>
            </a:r>
          </a:p>
          <a:p>
            <a:pPr eaLnBrk="1" hangingPunct="1">
              <a:spcBef>
                <a:spcPct val="0"/>
              </a:spcBef>
            </a:pPr>
            <a:r>
              <a:rPr lang="it-IT" altLang="it-IT">
                <a:latin typeface="Calibri" panose="020F0502020204030204" pitchFamily="34" charset="0"/>
                <a:ea typeface="ＭＳ Ｐゴシック" panose="020B0600070205080204" pitchFamily="34" charset="-128"/>
              </a:rPr>
              <a:t>Furthermore, Long Interspersed repetiitive elements and Short Interspersed repetitive elements (LINEs and SINEs) that together constitute the large majority of the human genome, are indeed transcribed  in a regulated fashion suggesting the current model of pervasive transcription where more than 75% of the human genome is transcribed in at least one strand.</a:t>
            </a:r>
          </a:p>
        </p:txBody>
      </p:sp>
      <p:sp>
        <p:nvSpPr>
          <p:cNvPr id="56323" name="Slide Number Placeholder 3">
            <a:extLst>
              <a:ext uri="{FF2B5EF4-FFF2-40B4-BE49-F238E27FC236}">
                <a16:creationId xmlns:a16="http://schemas.microsoft.com/office/drawing/2014/main" id="{4E8251C0-8CBB-874A-BFFB-EB050F0ACF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1EF86612-0F86-974B-B925-3551D31911D5}" type="slidenum">
              <a:rPr lang="it-IT" altLang="it-IT" smtClean="0">
                <a:latin typeface="Calibri" panose="020F0502020204030204" pitchFamily="34" charset="0"/>
              </a:rPr>
              <a:pPr eaLnBrk="1" hangingPunct="1">
                <a:spcBef>
                  <a:spcPct val="0"/>
                </a:spcBef>
              </a:pPr>
              <a:t>30</a:t>
            </a:fld>
            <a:endParaRPr lang="it-IT" altLang="it-IT">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760E85BA-3CE3-884E-AEF4-56036CE89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B3183B-66BA-5447-A916-C6AC1FD8FE82}" type="slidenum">
              <a:rPr lang="en-AU" altLang="it-IT" sz="1200" smtClean="0"/>
              <a:pPr/>
              <a:t>33</a:t>
            </a:fld>
            <a:endParaRPr lang="en-AU" altLang="it-IT" sz="1200"/>
          </a:p>
        </p:txBody>
      </p:sp>
      <p:sp>
        <p:nvSpPr>
          <p:cNvPr id="65538" name="Rectangle 2">
            <a:extLst>
              <a:ext uri="{FF2B5EF4-FFF2-40B4-BE49-F238E27FC236}">
                <a16:creationId xmlns:a16="http://schemas.microsoft.com/office/drawing/2014/main" id="{1DCB5669-423B-8C45-9075-81B6F1BD0629}"/>
              </a:ext>
            </a:extLst>
          </p:cNvPr>
          <p:cNvSpPr>
            <a:spLocks noGrp="1" noRot="1" noChangeAspect="1" noChangeArrowheads="1" noTextEdit="1"/>
          </p:cNvSpPr>
          <p:nvPr>
            <p:ph type="sldImg"/>
          </p:nvPr>
        </p:nvSpPr>
        <p:spPr>
          <a:solidFill>
            <a:srgbClr val="FFFFFF"/>
          </a:solidFill>
          <a:ln/>
        </p:spPr>
      </p:sp>
      <p:sp>
        <p:nvSpPr>
          <p:cNvPr id="65539" name="Rectangle 3">
            <a:extLst>
              <a:ext uri="{FF2B5EF4-FFF2-40B4-BE49-F238E27FC236}">
                <a16:creationId xmlns:a16="http://schemas.microsoft.com/office/drawing/2014/main" id="{C6FA1852-6AA3-9E4D-86CC-89AAB6D4F78F}"/>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46090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egnaposto immagine diapositiva 1">
            <a:extLst>
              <a:ext uri="{FF2B5EF4-FFF2-40B4-BE49-F238E27FC236}">
                <a16:creationId xmlns:a16="http://schemas.microsoft.com/office/drawing/2014/main" id="{A395B982-ED15-5345-8D9C-17ECB77012E4}"/>
              </a:ext>
            </a:extLst>
          </p:cNvPr>
          <p:cNvSpPr>
            <a:spLocks noGrp="1" noRot="1" noChangeAspect="1" noTextEdit="1"/>
          </p:cNvSpPr>
          <p:nvPr>
            <p:ph type="sldImg"/>
          </p:nvPr>
        </p:nvSpPr>
        <p:spPr>
          <a:ln/>
        </p:spPr>
      </p:sp>
      <p:sp>
        <p:nvSpPr>
          <p:cNvPr id="67586" name="Segnaposto note 2">
            <a:extLst>
              <a:ext uri="{FF2B5EF4-FFF2-40B4-BE49-F238E27FC236}">
                <a16:creationId xmlns:a16="http://schemas.microsoft.com/office/drawing/2014/main" id="{46226479-24CF-5D44-96E3-E463A1557D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it-IT" altLang="it-IT">
              <a:latin typeface="Calibri" panose="020F0502020204030204" pitchFamily="34" charset="0"/>
              <a:ea typeface="ＭＳ Ｐゴシック" panose="020B0600070205080204" pitchFamily="34" charset="-128"/>
            </a:endParaRPr>
          </a:p>
        </p:txBody>
      </p:sp>
      <p:sp>
        <p:nvSpPr>
          <p:cNvPr id="67587" name="Segnaposto numero diapositiva 3">
            <a:extLst>
              <a:ext uri="{FF2B5EF4-FFF2-40B4-BE49-F238E27FC236}">
                <a16:creationId xmlns:a16="http://schemas.microsoft.com/office/drawing/2014/main" id="{D274DEF4-28B5-004D-9DC5-3946D47541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B41FB0F7-7AF6-7542-89CB-A6974FD01CB2}" type="slidenum">
              <a:rPr lang="it-IT" altLang="it-IT" sz="1200" smtClean="0">
                <a:latin typeface="Calibri" panose="020F0502020204030204" pitchFamily="34" charset="0"/>
              </a:rPr>
              <a:pPr eaLnBrk="1" hangingPunct="1"/>
              <a:t>34</a:t>
            </a:fld>
            <a:endParaRPr lang="it-IT" altLang="it-IT" sz="1200">
              <a:latin typeface="Calibri" panose="020F0502020204030204" pitchFamily="34" charset="0"/>
            </a:endParaRPr>
          </a:p>
        </p:txBody>
      </p:sp>
    </p:spTree>
    <p:extLst>
      <p:ext uri="{BB962C8B-B14F-4D97-AF65-F5344CB8AC3E}">
        <p14:creationId xmlns:p14="http://schemas.microsoft.com/office/powerpoint/2010/main" val="201856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8D12F414-69C6-954F-84CF-24167BEC7C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03F74E2-3807-F44B-B995-3C3866085B72}" type="slidenum">
              <a:rPr lang="en-AU" altLang="it-IT" sz="1200" smtClean="0"/>
              <a:pPr eaLnBrk="1" hangingPunct="1"/>
              <a:t>35</a:t>
            </a:fld>
            <a:endParaRPr lang="en-AU" altLang="it-IT" sz="1200"/>
          </a:p>
        </p:txBody>
      </p:sp>
      <p:sp>
        <p:nvSpPr>
          <p:cNvPr id="61442" name="Rectangle 2">
            <a:extLst>
              <a:ext uri="{FF2B5EF4-FFF2-40B4-BE49-F238E27FC236}">
                <a16:creationId xmlns:a16="http://schemas.microsoft.com/office/drawing/2014/main" id="{1CD38844-B3ED-6E4D-8299-4619153BED42}"/>
              </a:ext>
            </a:extLst>
          </p:cNvPr>
          <p:cNvSpPr>
            <a:spLocks noGrp="1" noRot="1" noChangeAspect="1" noChangeArrowheads="1" noTextEdit="1"/>
          </p:cNvSpPr>
          <p:nvPr>
            <p:ph type="sldImg"/>
          </p:nvPr>
        </p:nvSpPr>
        <p:spPr>
          <a:solidFill>
            <a:srgbClr val="FFFFFF"/>
          </a:solidFill>
          <a:ln/>
        </p:spPr>
      </p:sp>
      <p:sp>
        <p:nvSpPr>
          <p:cNvPr id="61443" name="Rectangle 3">
            <a:extLst>
              <a:ext uri="{FF2B5EF4-FFF2-40B4-BE49-F238E27FC236}">
                <a16:creationId xmlns:a16="http://schemas.microsoft.com/office/drawing/2014/main" id="{B1FA3655-1A09-CE4E-9F57-3E919D215DDD}"/>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en-US"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7697EE1E-9FDD-1647-B184-7E5934F9C104}"/>
              </a:ext>
            </a:extLst>
          </p:cNvPr>
          <p:cNvSpPr>
            <a:spLocks noGrp="1" noRot="1" noChangeAspect="1" noTextEdit="1"/>
          </p:cNvSpPr>
          <p:nvPr>
            <p:ph type="sldImg"/>
          </p:nvPr>
        </p:nvSpPr>
        <p:spPr>
          <a:ln/>
        </p:spPr>
      </p:sp>
      <p:sp>
        <p:nvSpPr>
          <p:cNvPr id="63490" name="Notes Placeholder 2">
            <a:extLst>
              <a:ext uri="{FF2B5EF4-FFF2-40B4-BE49-F238E27FC236}">
                <a16:creationId xmlns:a16="http://schemas.microsoft.com/office/drawing/2014/main" id="{B9F28103-C747-7044-B2A8-320FAC7B26C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latin typeface="Calibri" panose="020F0502020204030204" pitchFamily="34" charset="0"/>
                <a:ea typeface="ＭＳ Ｐゴシック" panose="020B0600070205080204" pitchFamily="34" charset="-128"/>
              </a:rPr>
              <a:t>All the current hypothesis on the molecular basis of PD and neurodegenerative diseases at large are based on the model of the organization of the mammalian genome that has its most comprehensive description in the papers on the sequence of the human genome in 2001.</a:t>
            </a:r>
          </a:p>
          <a:p>
            <a:pPr eaLnBrk="1" hangingPunct="1">
              <a:spcBef>
                <a:spcPct val="0"/>
              </a:spcBef>
            </a:pPr>
            <a:r>
              <a:rPr lang="it-IT" altLang="it-IT">
                <a:latin typeface="Calibri" panose="020F0502020204030204" pitchFamily="34" charset="0"/>
                <a:ea typeface="ＭＳ Ｐゴシック" panose="020B0600070205080204" pitchFamily="34" charset="-128"/>
              </a:rPr>
              <a:t>According to this model, the major output of the human genome is represented by 20000 genes that encode for proteins. Furthermore, only a limited portion of human genomic DNA is transcribed: less than 5%.</a:t>
            </a:r>
          </a:p>
          <a:p>
            <a:pPr eaLnBrk="1" hangingPunct="1">
              <a:spcBef>
                <a:spcPct val="0"/>
              </a:spcBef>
            </a:pPr>
            <a:r>
              <a:rPr lang="it-IT" altLang="it-IT">
                <a:latin typeface="Calibri" panose="020F0502020204030204" pitchFamily="34" charset="0"/>
                <a:ea typeface="ＭＳ Ｐゴシック" panose="020B0600070205080204" pitchFamily="34" charset="-128"/>
              </a:rPr>
              <a:t>However, since then, our view of the genome is dramatically changed. By two innovative complementary approaches, the use of tiling arrays mastered by T. Gingeras at CSH, and by the high throughput cloning of full lenght cDNAs at RIKEN in the FANTOM projects by Hayashizaki and Carninci, we now know that there are at least 20000 additional genes that are transcribed and fully processed that DO NOT encode for proteins: these are the so called noncoding RNAs.</a:t>
            </a:r>
          </a:p>
          <a:p>
            <a:pPr eaLnBrk="1" hangingPunct="1">
              <a:spcBef>
                <a:spcPct val="0"/>
              </a:spcBef>
            </a:pPr>
            <a:r>
              <a:rPr lang="it-IT" altLang="it-IT">
                <a:latin typeface="Calibri" panose="020F0502020204030204" pitchFamily="34" charset="0"/>
                <a:ea typeface="ＭＳ Ｐゴシック" panose="020B0600070205080204" pitchFamily="34" charset="-128"/>
              </a:rPr>
              <a:t>Furthermore, Long Interspersed repetiitive elements and Short Interspersed repetitive elements (LINEs and SINEs) that together constitute the large majority of the human genome, are indeed transcribed  in a regulated fashion suggesting the current model of pervasive transcription where more than 75% of the human genome is transcribed in at least one strand.</a:t>
            </a:r>
          </a:p>
        </p:txBody>
      </p:sp>
      <p:sp>
        <p:nvSpPr>
          <p:cNvPr id="63491" name="Slide Number Placeholder 3">
            <a:extLst>
              <a:ext uri="{FF2B5EF4-FFF2-40B4-BE49-F238E27FC236}">
                <a16:creationId xmlns:a16="http://schemas.microsoft.com/office/drawing/2014/main" id="{132206CE-5E8C-F14D-AF99-E66ECF36C6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65347F93-ED09-A04D-ABC4-34A462C8380D}" type="slidenum">
              <a:rPr lang="it-IT" altLang="it-IT" smtClean="0">
                <a:latin typeface="Calibri" panose="020F0502020204030204" pitchFamily="34" charset="0"/>
              </a:rPr>
              <a:pPr eaLnBrk="1" hangingPunct="1">
                <a:spcBef>
                  <a:spcPct val="0"/>
                </a:spcBef>
              </a:pPr>
              <a:t>36</a:t>
            </a:fld>
            <a:endParaRPr lang="it-IT" altLang="it-IT">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226CD736-AF8E-754F-898A-9BA6CC87796E}"/>
              </a:ext>
            </a:extLst>
          </p:cNvPr>
          <p:cNvSpPr>
            <a:spLocks noGrp="1" noRot="1" noChangeAspect="1" noTextEdit="1"/>
          </p:cNvSpPr>
          <p:nvPr>
            <p:ph type="sldImg"/>
          </p:nvPr>
        </p:nvSpPr>
        <p:spPr>
          <a:solidFill>
            <a:srgbClr val="FFFFFF"/>
          </a:solidFill>
          <a:ln/>
        </p:spPr>
      </p:sp>
      <p:sp>
        <p:nvSpPr>
          <p:cNvPr id="70658" name="Notes Placeholder 2">
            <a:extLst>
              <a:ext uri="{FF2B5EF4-FFF2-40B4-BE49-F238E27FC236}">
                <a16:creationId xmlns:a16="http://schemas.microsoft.com/office/drawing/2014/main" id="{B827BC99-245A-DB4B-8340-9B084774DB0C}"/>
              </a:ext>
            </a:extLst>
          </p:cNvPr>
          <p:cNvSpPr>
            <a:spLocks noGrp="1"/>
          </p:cNvSpPr>
          <p:nvPr>
            <p:ph type="body" idx="1"/>
          </p:nvPr>
        </p:nvSpPr>
        <p:spPr>
          <a:solidFill>
            <a:srgbClr val="FFFFFF"/>
          </a:solidFill>
          <a:ln>
            <a:solidFill>
              <a:srgbClr val="000000"/>
            </a:solidFill>
          </a:ln>
        </p:spPr>
        <p:txBody>
          <a:bodyPr/>
          <a:lstStyle/>
          <a:p>
            <a:pPr eaLnBrk="1" hangingPunct="1">
              <a:spcBef>
                <a:spcPct val="0"/>
              </a:spcBef>
            </a:pPr>
            <a:r>
              <a:rPr lang="en-US" altLang="it-IT">
                <a:latin typeface="Calibri" panose="020F0502020204030204" pitchFamily="34" charset="0"/>
                <a:ea typeface="ＭＳ Ｐゴシック" panose="020B0600070205080204" pitchFamily="34" charset="-128"/>
              </a:rPr>
              <a:t>The work I present today will present some new and exciting findings describing  noncoding RNAs, including a non-coding function for mRNA</a:t>
            </a:r>
          </a:p>
        </p:txBody>
      </p:sp>
      <p:sp>
        <p:nvSpPr>
          <p:cNvPr id="70659" name="Slide Number Placeholder 3">
            <a:extLst>
              <a:ext uri="{FF2B5EF4-FFF2-40B4-BE49-F238E27FC236}">
                <a16:creationId xmlns:a16="http://schemas.microsoft.com/office/drawing/2014/main" id="{FC16738D-869E-7545-BF2F-C1CAA9CE837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9C88054E-82A3-FF41-98C6-97D9B2890266}" type="slidenum">
              <a:rPr lang="en-US" altLang="it-IT">
                <a:solidFill>
                  <a:srgbClr val="000000"/>
                </a:solidFill>
                <a:latin typeface="Calibri" panose="020F0502020204030204" pitchFamily="34" charset="0"/>
              </a:rPr>
              <a:pPr algn="r" eaLnBrk="1" hangingPunct="1">
                <a:spcBef>
                  <a:spcPct val="0"/>
                </a:spcBef>
              </a:pPr>
              <a:t>38</a:t>
            </a:fld>
            <a:endParaRPr lang="en-US" altLang="it-IT">
              <a:solidFill>
                <a:srgbClr val="000000"/>
              </a:solidFill>
              <a:latin typeface="Calibri" panose="020F0502020204030204" pitchFamily="34" charset="0"/>
            </a:endParaRPr>
          </a:p>
        </p:txBody>
      </p:sp>
    </p:spTree>
    <p:extLst>
      <p:ext uri="{BB962C8B-B14F-4D97-AF65-F5344CB8AC3E}">
        <p14:creationId xmlns:p14="http://schemas.microsoft.com/office/powerpoint/2010/main" val="1056229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B6DF527C-41DA-D145-A789-91502C4C31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C7183EB-B9D0-714D-9522-C9F4F1CACCC3}" type="slidenum">
              <a:rPr lang="it-IT" altLang="it-IT" sz="1200" smtClean="0"/>
              <a:pPr/>
              <a:t>4</a:t>
            </a:fld>
            <a:endParaRPr lang="it-IT" altLang="it-IT" sz="1200"/>
          </a:p>
        </p:txBody>
      </p:sp>
      <p:sp>
        <p:nvSpPr>
          <p:cNvPr id="21506" name="Rectangle 1026">
            <a:extLst>
              <a:ext uri="{FF2B5EF4-FFF2-40B4-BE49-F238E27FC236}">
                <a16:creationId xmlns:a16="http://schemas.microsoft.com/office/drawing/2014/main" id="{B54B639F-180C-F44F-B7E7-54485456A2BB}"/>
              </a:ext>
            </a:extLst>
          </p:cNvPr>
          <p:cNvSpPr>
            <a:spLocks noGrp="1" noRot="1" noChangeAspect="1" noChangeArrowheads="1" noTextEdit="1"/>
          </p:cNvSpPr>
          <p:nvPr>
            <p:ph type="sldImg"/>
          </p:nvPr>
        </p:nvSpPr>
        <p:spPr>
          <a:ln/>
        </p:spPr>
      </p:sp>
      <p:sp>
        <p:nvSpPr>
          <p:cNvPr id="21507" name="Rectangle 1027">
            <a:extLst>
              <a:ext uri="{FF2B5EF4-FFF2-40B4-BE49-F238E27FC236}">
                <a16:creationId xmlns:a16="http://schemas.microsoft.com/office/drawing/2014/main" id="{79A71782-89DE-4C4F-8FCA-FFC1E6F6EC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FFEB3DD1-E11B-8447-9878-572FD96B8B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A7ACFEC-7B24-A344-9D47-AFCCF87FBD6B}" type="slidenum">
              <a:rPr lang="it-IT" altLang="it-IT" sz="1200" smtClean="0"/>
              <a:pPr/>
              <a:t>42</a:t>
            </a:fld>
            <a:endParaRPr lang="it-IT" altLang="it-IT" sz="1200"/>
          </a:p>
        </p:txBody>
      </p:sp>
      <p:sp>
        <p:nvSpPr>
          <p:cNvPr id="75778" name="Rectangle 2">
            <a:extLst>
              <a:ext uri="{FF2B5EF4-FFF2-40B4-BE49-F238E27FC236}">
                <a16:creationId xmlns:a16="http://schemas.microsoft.com/office/drawing/2014/main" id="{0D2890C3-6E30-F94A-8159-B51F18BDAF98}"/>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2A37E2BF-7AE6-CF45-8F4D-E403AACFE1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7528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FAB29372-F728-F74F-B04C-0A59BEA0E5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59E53F-AA01-FC47-BCD3-7D03B1959CE7}" type="slidenum">
              <a:rPr lang="it-IT" altLang="it-IT" sz="1200" smtClean="0"/>
              <a:pPr/>
              <a:t>43</a:t>
            </a:fld>
            <a:endParaRPr lang="it-IT" altLang="it-IT" sz="1200"/>
          </a:p>
        </p:txBody>
      </p:sp>
      <p:sp>
        <p:nvSpPr>
          <p:cNvPr id="77826" name="Rectangle 2">
            <a:extLst>
              <a:ext uri="{FF2B5EF4-FFF2-40B4-BE49-F238E27FC236}">
                <a16:creationId xmlns:a16="http://schemas.microsoft.com/office/drawing/2014/main" id="{C7DAC1A2-4C68-3E48-B0BE-770B44B02B31}"/>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3963EDAC-4E57-B64A-AB0C-67AD414911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86531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18FF91CB-5902-E94A-BE42-B957675435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DB0ECA-31AD-0F4E-BAD1-783D8C3F1BB5}" type="slidenum">
              <a:rPr lang="it-IT" altLang="it-IT" sz="1200" smtClean="0"/>
              <a:pPr/>
              <a:t>44</a:t>
            </a:fld>
            <a:endParaRPr lang="it-IT" altLang="it-IT" sz="1200"/>
          </a:p>
        </p:txBody>
      </p:sp>
      <p:sp>
        <p:nvSpPr>
          <p:cNvPr id="79874" name="Rectangle 2">
            <a:extLst>
              <a:ext uri="{FF2B5EF4-FFF2-40B4-BE49-F238E27FC236}">
                <a16:creationId xmlns:a16="http://schemas.microsoft.com/office/drawing/2014/main" id="{708CDE63-B972-D347-9275-06F687D69BE1}"/>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DA3DBAB0-BF95-A649-9920-63C6868FF0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83000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56DEE219-AC4C-BD48-AEEE-8FBD6C7886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9BDEEA-BA55-A84E-A254-8CD6B63A912C}" type="slidenum">
              <a:rPr lang="en-AU" altLang="it-IT" sz="1200" smtClean="0">
                <a:latin typeface="Calibri" panose="020F0502020204030204" pitchFamily="34" charset="0"/>
              </a:rPr>
              <a:pPr/>
              <a:t>45</a:t>
            </a:fld>
            <a:endParaRPr lang="en-AU" altLang="it-IT" sz="1200">
              <a:latin typeface="Calibri" panose="020F0502020204030204" pitchFamily="34" charset="0"/>
            </a:endParaRPr>
          </a:p>
        </p:txBody>
      </p:sp>
      <p:sp>
        <p:nvSpPr>
          <p:cNvPr id="81922" name="Rectangle 2">
            <a:extLst>
              <a:ext uri="{FF2B5EF4-FFF2-40B4-BE49-F238E27FC236}">
                <a16:creationId xmlns:a16="http://schemas.microsoft.com/office/drawing/2014/main" id="{B28BCDBC-2EBB-2F4A-A83C-112B40FBF73A}"/>
              </a:ext>
            </a:extLst>
          </p:cNvPr>
          <p:cNvSpPr>
            <a:spLocks noGrp="1" noRot="1" noChangeAspect="1" noChangeArrowheads="1" noTextEdit="1"/>
          </p:cNvSpPr>
          <p:nvPr>
            <p:ph type="sldImg"/>
          </p:nvPr>
        </p:nvSpPr>
        <p:spPr>
          <a:solidFill>
            <a:srgbClr val="FFFFFF"/>
          </a:solidFill>
          <a:ln/>
        </p:spPr>
      </p:sp>
      <p:sp>
        <p:nvSpPr>
          <p:cNvPr id="81923" name="Rectangle 3">
            <a:extLst>
              <a:ext uri="{FF2B5EF4-FFF2-40B4-BE49-F238E27FC236}">
                <a16:creationId xmlns:a16="http://schemas.microsoft.com/office/drawing/2014/main" id="{B77DACF3-267E-AE40-A157-3CEED646569A}"/>
              </a:ext>
            </a:extLst>
          </p:cNvPr>
          <p:cNvSpPr>
            <a:spLocks noGrp="1" noChangeArrowheads="1"/>
          </p:cNvSpPr>
          <p:nvPr>
            <p:ph type="body" idx="1"/>
          </p:nvPr>
        </p:nvSpPr>
        <p:spPr>
          <a:solidFill>
            <a:srgbClr val="FFFFFF"/>
          </a:solidFill>
          <a:ln>
            <a:solidFill>
              <a:srgbClr val="000000"/>
            </a:solidFill>
          </a:ln>
        </p:spPr>
        <p:txBody>
          <a:bodyPr/>
          <a:lstStyle/>
          <a:p>
            <a:endParaRPr lang="en-US" altLang="it-IT">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84003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 </a:t>
            </a:r>
            <a:r>
              <a:rPr lang="it-IT" dirty="0" err="1"/>
              <a:t>diagram</a:t>
            </a:r>
            <a:r>
              <a:rPr lang="it-IT" dirty="0"/>
              <a:t> </a:t>
            </a:r>
            <a:r>
              <a:rPr lang="it-IT" dirty="0" err="1"/>
              <a:t>depicting</a:t>
            </a:r>
            <a:r>
              <a:rPr lang="it-IT" dirty="0"/>
              <a:t> </a:t>
            </a:r>
            <a:r>
              <a:rPr lang="it-IT" dirty="0" err="1"/>
              <a:t>individualized</a:t>
            </a:r>
            <a:r>
              <a:rPr lang="it-IT" dirty="0"/>
              <a:t> </a:t>
            </a:r>
            <a:r>
              <a:rPr lang="it-IT" dirty="0" err="1"/>
              <a:t>interpretation</a:t>
            </a:r>
            <a:r>
              <a:rPr lang="it-IT" dirty="0"/>
              <a:t> of </a:t>
            </a:r>
            <a:r>
              <a:rPr lang="it-IT" dirty="0" err="1"/>
              <a:t>health</a:t>
            </a:r>
            <a:r>
              <a:rPr lang="it-IT" dirty="0"/>
              <a:t> </a:t>
            </a:r>
            <a:r>
              <a:rPr lang="it-IT" dirty="0" err="1"/>
              <a:t>parameter</a:t>
            </a:r>
            <a:r>
              <a:rPr lang="it-IT" dirty="0"/>
              <a:t> </a:t>
            </a:r>
            <a:r>
              <a:rPr lang="it-IT" dirty="0" err="1"/>
              <a:t>measurements</a:t>
            </a:r>
            <a:r>
              <a:rPr lang="it-IT" dirty="0"/>
              <a:t>. An </a:t>
            </a:r>
            <a:r>
              <a:rPr lang="it-IT" dirty="0" err="1"/>
              <a:t>example</a:t>
            </a:r>
            <a:r>
              <a:rPr lang="it-IT" dirty="0"/>
              <a:t> </a:t>
            </a:r>
            <a:r>
              <a:rPr lang="it-IT" dirty="0" err="1"/>
              <a:t>generic</a:t>
            </a:r>
            <a:r>
              <a:rPr lang="it-IT" dirty="0"/>
              <a:t> </a:t>
            </a:r>
            <a:r>
              <a:rPr lang="it-IT" dirty="0" err="1"/>
              <a:t>health</a:t>
            </a:r>
            <a:r>
              <a:rPr lang="it-IT" dirty="0"/>
              <a:t> </a:t>
            </a:r>
            <a:r>
              <a:rPr lang="it-IT" dirty="0" err="1"/>
              <a:t>parameter</a:t>
            </a:r>
            <a:r>
              <a:rPr lang="it-IT" dirty="0"/>
              <a:t> </a:t>
            </a:r>
            <a:r>
              <a:rPr lang="it-IT" dirty="0" err="1"/>
              <a:t>is</a:t>
            </a:r>
            <a:r>
              <a:rPr lang="it-IT" dirty="0"/>
              <a:t> </a:t>
            </a:r>
            <a:r>
              <a:rPr lang="it-IT" dirty="0" err="1"/>
              <a:t>indicated</a:t>
            </a:r>
            <a:r>
              <a:rPr lang="it-IT" dirty="0"/>
              <a:t> </a:t>
            </a:r>
            <a:r>
              <a:rPr lang="it-IT" dirty="0" err="1"/>
              <a:t>here</a:t>
            </a:r>
            <a:r>
              <a:rPr lang="it-IT" dirty="0"/>
              <a:t> by the </a:t>
            </a:r>
            <a:r>
              <a:rPr lang="it-IT" dirty="0" err="1"/>
              <a:t>circular</a:t>
            </a:r>
            <a:r>
              <a:rPr lang="it-IT" dirty="0"/>
              <a:t> </a:t>
            </a:r>
            <a:r>
              <a:rPr lang="it-IT" dirty="0" err="1"/>
              <a:t>icon</a:t>
            </a:r>
            <a:r>
              <a:rPr lang="it-IT" dirty="0"/>
              <a:t> – </a:t>
            </a:r>
            <a:r>
              <a:rPr lang="it-IT" dirty="0" err="1"/>
              <a:t>where</a:t>
            </a:r>
            <a:r>
              <a:rPr lang="it-IT" dirty="0"/>
              <a:t> </a:t>
            </a:r>
            <a:r>
              <a:rPr lang="it-IT" dirty="0" err="1"/>
              <a:t>elevated</a:t>
            </a:r>
            <a:r>
              <a:rPr lang="it-IT" dirty="0"/>
              <a:t> </a:t>
            </a:r>
            <a:r>
              <a:rPr lang="it-IT" dirty="0" err="1"/>
              <a:t>values</a:t>
            </a:r>
            <a:r>
              <a:rPr lang="it-IT" dirty="0"/>
              <a:t> are </a:t>
            </a:r>
            <a:r>
              <a:rPr lang="it-IT" dirty="0" err="1"/>
              <a:t>assumed</a:t>
            </a:r>
            <a:r>
              <a:rPr lang="it-IT" dirty="0"/>
              <a:t> to be indicative of </a:t>
            </a:r>
            <a:r>
              <a:rPr lang="it-IT" dirty="0" err="1"/>
              <a:t>health</a:t>
            </a:r>
            <a:r>
              <a:rPr lang="it-IT" dirty="0"/>
              <a:t> </a:t>
            </a:r>
            <a:r>
              <a:rPr lang="it-IT" dirty="0" err="1"/>
              <a:t>risk</a:t>
            </a:r>
            <a:r>
              <a:rPr lang="it-IT" dirty="0"/>
              <a:t>. The sub-</a:t>
            </a:r>
            <a:r>
              <a:rPr lang="it-IT" dirty="0" err="1"/>
              <a:t>population</a:t>
            </a:r>
            <a:r>
              <a:rPr lang="it-IT" dirty="0"/>
              <a:t> </a:t>
            </a:r>
            <a:r>
              <a:rPr lang="it-IT" dirty="0" err="1"/>
              <a:t>distributions</a:t>
            </a:r>
            <a:r>
              <a:rPr lang="it-IT" dirty="0"/>
              <a:t> of </a:t>
            </a:r>
            <a:r>
              <a:rPr lang="it-IT" dirty="0" err="1"/>
              <a:t>this</a:t>
            </a:r>
            <a:r>
              <a:rPr lang="it-IT" dirty="0"/>
              <a:t> </a:t>
            </a:r>
            <a:r>
              <a:rPr lang="it-IT" dirty="0" err="1"/>
              <a:t>generic</a:t>
            </a:r>
            <a:r>
              <a:rPr lang="it-IT" dirty="0"/>
              <a:t> </a:t>
            </a:r>
            <a:r>
              <a:rPr lang="it-IT" dirty="0" err="1"/>
              <a:t>health</a:t>
            </a:r>
            <a:r>
              <a:rPr lang="it-IT" dirty="0"/>
              <a:t> </a:t>
            </a:r>
            <a:r>
              <a:rPr lang="it-IT" dirty="0" err="1"/>
              <a:t>parameter</a:t>
            </a:r>
            <a:r>
              <a:rPr lang="it-IT" dirty="0"/>
              <a:t> </a:t>
            </a:r>
            <a:r>
              <a:rPr lang="it-IT" dirty="0" err="1"/>
              <a:t>is</a:t>
            </a:r>
            <a:r>
              <a:rPr lang="it-IT" dirty="0"/>
              <a:t> </a:t>
            </a:r>
            <a:r>
              <a:rPr lang="it-IT" dirty="0" err="1"/>
              <a:t>depicted</a:t>
            </a:r>
            <a:r>
              <a:rPr lang="it-IT" dirty="0"/>
              <a:t> on the </a:t>
            </a:r>
            <a:r>
              <a:rPr lang="it-IT" dirty="0" err="1"/>
              <a:t>left</a:t>
            </a:r>
            <a:r>
              <a:rPr lang="it-IT" dirty="0"/>
              <a:t>, </a:t>
            </a:r>
            <a:r>
              <a:rPr lang="it-IT" dirty="0" err="1"/>
              <a:t>where</a:t>
            </a:r>
            <a:r>
              <a:rPr lang="it-IT" dirty="0"/>
              <a:t> </a:t>
            </a:r>
            <a:r>
              <a:rPr lang="it-IT" dirty="0" err="1"/>
              <a:t>individuals</a:t>
            </a:r>
            <a:r>
              <a:rPr lang="it-IT" dirty="0"/>
              <a:t> with </a:t>
            </a:r>
            <a:r>
              <a:rPr lang="it-IT" dirty="0" err="1"/>
              <a:t>similar</a:t>
            </a:r>
            <a:r>
              <a:rPr lang="it-IT" dirty="0"/>
              <a:t> </a:t>
            </a:r>
            <a:r>
              <a:rPr lang="it-IT" dirty="0" err="1"/>
              <a:t>characteristics</a:t>
            </a:r>
            <a:r>
              <a:rPr lang="it-IT" dirty="0"/>
              <a:t> are </a:t>
            </a:r>
            <a:r>
              <a:rPr lang="it-IT" dirty="0" err="1"/>
              <a:t>indicated</a:t>
            </a:r>
            <a:r>
              <a:rPr lang="it-IT" dirty="0"/>
              <a:t> by </a:t>
            </a:r>
            <a:r>
              <a:rPr lang="it-IT" dirty="0" err="1"/>
              <a:t>coloration</a:t>
            </a:r>
            <a:r>
              <a:rPr lang="it-IT" dirty="0"/>
              <a:t>. The </a:t>
            </a:r>
            <a:r>
              <a:rPr lang="it-IT" dirty="0" err="1"/>
              <a:t>individualized</a:t>
            </a:r>
            <a:r>
              <a:rPr lang="it-IT" dirty="0"/>
              <a:t> </a:t>
            </a:r>
            <a:r>
              <a:rPr lang="it-IT" dirty="0" err="1"/>
              <a:t>interpretation</a:t>
            </a:r>
            <a:r>
              <a:rPr lang="it-IT" dirty="0"/>
              <a:t> of </a:t>
            </a:r>
            <a:r>
              <a:rPr lang="it-IT" dirty="0" err="1"/>
              <a:t>this</a:t>
            </a:r>
            <a:r>
              <a:rPr lang="it-IT" dirty="0"/>
              <a:t> </a:t>
            </a:r>
            <a:r>
              <a:rPr lang="it-IT" dirty="0" err="1"/>
              <a:t>health</a:t>
            </a:r>
            <a:r>
              <a:rPr lang="it-IT" dirty="0"/>
              <a:t> </a:t>
            </a:r>
            <a:r>
              <a:rPr lang="it-IT" dirty="0" err="1"/>
              <a:t>parameter</a:t>
            </a:r>
            <a:r>
              <a:rPr lang="it-IT" dirty="0"/>
              <a:t> </a:t>
            </a:r>
            <a:r>
              <a:rPr lang="it-IT" dirty="0" err="1"/>
              <a:t>measured</a:t>
            </a:r>
            <a:r>
              <a:rPr lang="it-IT" dirty="0"/>
              <a:t> in </a:t>
            </a:r>
            <a:r>
              <a:rPr lang="it-IT" dirty="0" err="1"/>
              <a:t>three</a:t>
            </a:r>
            <a:r>
              <a:rPr lang="it-IT" dirty="0"/>
              <a:t> disparate </a:t>
            </a:r>
            <a:r>
              <a:rPr lang="it-IT" dirty="0" err="1"/>
              <a:t>individuals</a:t>
            </a:r>
            <a:r>
              <a:rPr lang="it-IT" dirty="0"/>
              <a:t> </a:t>
            </a:r>
            <a:r>
              <a:rPr lang="it-IT" dirty="0" err="1"/>
              <a:t>is</a:t>
            </a:r>
            <a:r>
              <a:rPr lang="it-IT" dirty="0"/>
              <a:t> </a:t>
            </a:r>
            <a:r>
              <a:rPr lang="it-IT" dirty="0" err="1"/>
              <a:t>depicted</a:t>
            </a:r>
            <a:r>
              <a:rPr lang="it-IT" dirty="0"/>
              <a:t> to the right. </a:t>
            </a:r>
            <a:r>
              <a:rPr lang="it-IT" dirty="0" err="1"/>
              <a:t>This</a:t>
            </a:r>
            <a:r>
              <a:rPr lang="it-IT" dirty="0"/>
              <a:t> </a:t>
            </a:r>
            <a:r>
              <a:rPr lang="it-IT" dirty="0" err="1"/>
              <a:t>generic</a:t>
            </a:r>
            <a:r>
              <a:rPr lang="it-IT" dirty="0"/>
              <a:t> </a:t>
            </a:r>
            <a:r>
              <a:rPr lang="it-IT" dirty="0" err="1"/>
              <a:t>health</a:t>
            </a:r>
            <a:r>
              <a:rPr lang="it-IT" dirty="0"/>
              <a:t> </a:t>
            </a:r>
            <a:r>
              <a:rPr lang="it-IT" dirty="0" err="1"/>
              <a:t>parameter</a:t>
            </a:r>
            <a:r>
              <a:rPr lang="it-IT" dirty="0"/>
              <a:t> </a:t>
            </a:r>
            <a:r>
              <a:rPr lang="it-IT" dirty="0" err="1"/>
              <a:t>is</a:t>
            </a:r>
            <a:r>
              <a:rPr lang="it-IT" dirty="0"/>
              <a:t> </a:t>
            </a:r>
            <a:r>
              <a:rPr lang="it-IT" dirty="0" err="1"/>
              <a:t>measured</a:t>
            </a:r>
            <a:r>
              <a:rPr lang="it-IT" dirty="0"/>
              <a:t> with the </a:t>
            </a:r>
            <a:r>
              <a:rPr lang="it-IT" dirty="0" err="1"/>
              <a:t>same</a:t>
            </a:r>
            <a:r>
              <a:rPr lang="it-IT" dirty="0"/>
              <a:t> </a:t>
            </a:r>
            <a:r>
              <a:rPr lang="it-IT" dirty="0" err="1"/>
              <a:t>numerical</a:t>
            </a:r>
            <a:r>
              <a:rPr lang="it-IT" dirty="0"/>
              <a:t> </a:t>
            </a:r>
            <a:r>
              <a:rPr lang="it-IT" dirty="0" err="1"/>
              <a:t>value</a:t>
            </a:r>
            <a:r>
              <a:rPr lang="it-IT" dirty="0"/>
              <a:t> </a:t>
            </a:r>
            <a:r>
              <a:rPr lang="it-IT" dirty="0" err="1"/>
              <a:t>across</a:t>
            </a:r>
            <a:r>
              <a:rPr lang="it-IT" dirty="0"/>
              <a:t> </a:t>
            </a:r>
            <a:r>
              <a:rPr lang="it-IT" dirty="0" err="1"/>
              <a:t>each</a:t>
            </a:r>
            <a:r>
              <a:rPr lang="it-IT" dirty="0"/>
              <a:t> of </a:t>
            </a:r>
            <a:r>
              <a:rPr lang="it-IT" dirty="0" err="1"/>
              <a:t>these</a:t>
            </a:r>
            <a:r>
              <a:rPr lang="it-IT" dirty="0"/>
              <a:t> </a:t>
            </a:r>
            <a:r>
              <a:rPr lang="it-IT" dirty="0" err="1"/>
              <a:t>three</a:t>
            </a:r>
            <a:r>
              <a:rPr lang="it-IT" dirty="0"/>
              <a:t> </a:t>
            </a:r>
            <a:r>
              <a:rPr lang="it-IT" dirty="0" err="1"/>
              <a:t>individuals</a:t>
            </a:r>
            <a:r>
              <a:rPr lang="it-IT" dirty="0"/>
              <a:t> (</a:t>
            </a:r>
            <a:r>
              <a:rPr lang="it-IT" dirty="0" err="1"/>
              <a:t>vertical</a:t>
            </a:r>
            <a:r>
              <a:rPr lang="it-IT" dirty="0"/>
              <a:t> </a:t>
            </a:r>
            <a:r>
              <a:rPr lang="it-IT" dirty="0" err="1"/>
              <a:t>dashed</a:t>
            </a:r>
            <a:r>
              <a:rPr lang="it-IT" dirty="0"/>
              <a:t> line in </a:t>
            </a:r>
            <a:r>
              <a:rPr lang="it-IT" dirty="0" err="1"/>
              <a:t>graphs</a:t>
            </a:r>
            <a:r>
              <a:rPr lang="it-IT" dirty="0"/>
              <a:t>). The </a:t>
            </a:r>
            <a:r>
              <a:rPr lang="it-IT" dirty="0" err="1"/>
              <a:t>differing</a:t>
            </a:r>
            <a:r>
              <a:rPr lang="it-IT" dirty="0"/>
              <a:t> </a:t>
            </a:r>
            <a:r>
              <a:rPr lang="it-IT" dirty="0" err="1"/>
              <a:t>interpretation</a:t>
            </a:r>
            <a:r>
              <a:rPr lang="it-IT" dirty="0"/>
              <a:t> of </a:t>
            </a:r>
            <a:r>
              <a:rPr lang="it-IT" dirty="0" err="1"/>
              <a:t>this</a:t>
            </a:r>
            <a:r>
              <a:rPr lang="it-IT" dirty="0"/>
              <a:t> </a:t>
            </a:r>
            <a:r>
              <a:rPr lang="it-IT" dirty="0" err="1"/>
              <a:t>health</a:t>
            </a:r>
            <a:r>
              <a:rPr lang="it-IT" dirty="0"/>
              <a:t> </a:t>
            </a:r>
            <a:r>
              <a:rPr lang="it-IT" dirty="0" err="1"/>
              <a:t>parameter</a:t>
            </a:r>
            <a:r>
              <a:rPr lang="it-IT" dirty="0"/>
              <a:t> </a:t>
            </a:r>
            <a:r>
              <a:rPr lang="it-IT" dirty="0" err="1"/>
              <a:t>measurement</a:t>
            </a:r>
            <a:r>
              <a:rPr lang="it-IT" dirty="0"/>
              <a:t> </a:t>
            </a:r>
            <a:r>
              <a:rPr lang="it-IT" dirty="0" err="1"/>
              <a:t>is</a:t>
            </a:r>
            <a:r>
              <a:rPr lang="it-IT" dirty="0"/>
              <a:t> </a:t>
            </a:r>
            <a:r>
              <a:rPr lang="it-IT" dirty="0" err="1"/>
              <a:t>depicted</a:t>
            </a:r>
            <a:r>
              <a:rPr lang="it-IT" dirty="0"/>
              <a:t> on the far right</a:t>
            </a:r>
          </a:p>
        </p:txBody>
      </p:sp>
      <p:sp>
        <p:nvSpPr>
          <p:cNvPr id="4" name="Segnaposto numero diapositiva 3"/>
          <p:cNvSpPr>
            <a:spLocks noGrp="1"/>
          </p:cNvSpPr>
          <p:nvPr>
            <p:ph type="sldNum" sz="quarter" idx="5"/>
          </p:nvPr>
        </p:nvSpPr>
        <p:spPr/>
        <p:txBody>
          <a:bodyPr/>
          <a:lstStyle/>
          <a:p>
            <a:fld id="{3171D4AF-E19F-AB41-A893-B04AA449FEC9}" type="slidenum">
              <a:rPr lang="it-IT" smtClean="0"/>
              <a:t>53</a:t>
            </a:fld>
            <a:endParaRPr lang="it-IT"/>
          </a:p>
        </p:txBody>
      </p:sp>
    </p:spTree>
    <p:extLst>
      <p:ext uri="{BB962C8B-B14F-4D97-AF65-F5344CB8AC3E}">
        <p14:creationId xmlns:p14="http://schemas.microsoft.com/office/powerpoint/2010/main" val="1198674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dirty="0"/>
              <a:t>somministrare un nuovo farmaco di precisione (ossia sviluppato su misura per un determinato bersaglio molecolare) sulla base non della classica diagnosi istologica, ma delle lesioni genetiche.</a:t>
            </a:r>
          </a:p>
          <a:p>
            <a:endParaRPr lang="it-IT" dirty="0"/>
          </a:p>
        </p:txBody>
      </p:sp>
      <p:sp>
        <p:nvSpPr>
          <p:cNvPr id="4" name="Segnaposto numero diapositiva 3"/>
          <p:cNvSpPr>
            <a:spLocks noGrp="1"/>
          </p:cNvSpPr>
          <p:nvPr>
            <p:ph type="sldNum" sz="quarter" idx="5"/>
          </p:nvPr>
        </p:nvSpPr>
        <p:spPr/>
        <p:txBody>
          <a:bodyPr/>
          <a:lstStyle/>
          <a:p>
            <a:fld id="{3171D4AF-E19F-AB41-A893-B04AA449FEC9}" type="slidenum">
              <a:rPr lang="it-IT" smtClean="0"/>
              <a:t>54</a:t>
            </a:fld>
            <a:endParaRPr lang="it-IT"/>
          </a:p>
        </p:txBody>
      </p:sp>
    </p:spTree>
    <p:extLst>
      <p:ext uri="{BB962C8B-B14F-4D97-AF65-F5344CB8AC3E}">
        <p14:creationId xmlns:p14="http://schemas.microsoft.com/office/powerpoint/2010/main" val="3801662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My idea of the Division is that of a convergence environment, where mathematics, statistics, physics, engineering, and advanced information technologies amalgamate to develop and apply models</a:t>
            </a:r>
            <a:endParaRPr lang="it-IT"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decipher how the individual components of a biological system interact in time and space to regulate its functioning, in health and disease</a:t>
            </a:r>
            <a:r>
              <a:rPr lang="it-IT" dirty="0">
                <a:effectLst/>
              </a:rPr>
              <a:t> </a:t>
            </a:r>
            <a:endParaRPr lang="en-US" dirty="0"/>
          </a:p>
        </p:txBody>
      </p:sp>
      <p:sp>
        <p:nvSpPr>
          <p:cNvPr id="4" name="Slide Number Placeholder 3"/>
          <p:cNvSpPr>
            <a:spLocks noGrp="1"/>
          </p:cNvSpPr>
          <p:nvPr>
            <p:ph type="sldNum" sz="quarter" idx="5"/>
          </p:nvPr>
        </p:nvSpPr>
        <p:spPr/>
        <p:txBody>
          <a:bodyPr/>
          <a:lstStyle/>
          <a:p>
            <a:fld id="{31886097-2940-6540-AED2-ADCCB8EC7C3D}" type="slidenum">
              <a:rPr lang="en-US" smtClean="0"/>
              <a:t>57</a:t>
            </a:fld>
            <a:endParaRPr lang="en-US"/>
          </a:p>
        </p:txBody>
      </p:sp>
    </p:spTree>
    <p:extLst>
      <p:ext uri="{BB962C8B-B14F-4D97-AF65-F5344CB8AC3E}">
        <p14:creationId xmlns:p14="http://schemas.microsoft.com/office/powerpoint/2010/main" val="13643374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171D4AF-E19F-AB41-A893-B04AA449FEC9}" type="slidenum">
              <a:rPr lang="it-IT" smtClean="0"/>
              <a:t>67</a:t>
            </a:fld>
            <a:endParaRPr lang="it-IT"/>
          </a:p>
        </p:txBody>
      </p:sp>
    </p:spTree>
    <p:extLst>
      <p:ext uri="{BB962C8B-B14F-4D97-AF65-F5344CB8AC3E}">
        <p14:creationId xmlns:p14="http://schemas.microsoft.com/office/powerpoint/2010/main" val="33577691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171D4AF-E19F-AB41-A893-B04AA449FEC9}" type="slidenum">
              <a:rPr lang="it-IT" smtClean="0"/>
              <a:t>68</a:t>
            </a:fld>
            <a:endParaRPr lang="it-IT"/>
          </a:p>
        </p:txBody>
      </p:sp>
    </p:spTree>
    <p:extLst>
      <p:ext uri="{BB962C8B-B14F-4D97-AF65-F5344CB8AC3E}">
        <p14:creationId xmlns:p14="http://schemas.microsoft.com/office/powerpoint/2010/main" val="25256165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FE3CBDF1-CA01-5F4B-8DFC-F17BC5C6CA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fld id="{B4361902-1E8B-3144-9941-1AE199999C64}" type="slidenum">
              <a:rPr lang="it-IT" altLang="it-IT" sz="1200"/>
              <a:pPr eaLnBrk="1" hangingPunct="1"/>
              <a:t>75</a:t>
            </a:fld>
            <a:endParaRPr lang="it-IT" altLang="it-IT" sz="1200"/>
          </a:p>
        </p:txBody>
      </p:sp>
      <p:sp>
        <p:nvSpPr>
          <p:cNvPr id="27650" name="Rectangle 2">
            <a:extLst>
              <a:ext uri="{FF2B5EF4-FFF2-40B4-BE49-F238E27FC236}">
                <a16:creationId xmlns:a16="http://schemas.microsoft.com/office/drawing/2014/main" id="{4636467D-F7EE-3A4F-A084-C202FB65A0D4}"/>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7651" name="Rectangle 3">
            <a:extLst>
              <a:ext uri="{FF2B5EF4-FFF2-40B4-BE49-F238E27FC236}">
                <a16:creationId xmlns:a16="http://schemas.microsoft.com/office/drawing/2014/main" id="{B3AC87B4-6D32-A341-9D82-B3C779688DFC}"/>
              </a:ext>
            </a:extLst>
          </p:cNvPr>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it-IT" altLang="it-IT">
              <a:ea typeface="ＭＳ Ｐゴシック" panose="020B0600070205080204" pitchFamily="34" charset="-128"/>
            </a:endParaRPr>
          </a:p>
        </p:txBody>
      </p:sp>
    </p:spTree>
    <p:extLst>
      <p:ext uri="{BB962C8B-B14F-4D97-AF65-F5344CB8AC3E}">
        <p14:creationId xmlns:p14="http://schemas.microsoft.com/office/powerpoint/2010/main" val="3291235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C8F35534-D268-084C-A5EB-42FBC3342F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544DB8-1725-FD41-8ABF-5C53FC7D58E5}" type="slidenum">
              <a:rPr lang="it-IT" altLang="it-IT" sz="1200" smtClean="0"/>
              <a:pPr/>
              <a:t>6</a:t>
            </a:fld>
            <a:endParaRPr lang="it-IT" altLang="it-IT" sz="1200"/>
          </a:p>
        </p:txBody>
      </p:sp>
      <p:sp>
        <p:nvSpPr>
          <p:cNvPr id="24578" name="Rectangle 1026">
            <a:extLst>
              <a:ext uri="{FF2B5EF4-FFF2-40B4-BE49-F238E27FC236}">
                <a16:creationId xmlns:a16="http://schemas.microsoft.com/office/drawing/2014/main" id="{B7B2CF14-A7C4-A746-9709-9822CBA28809}"/>
              </a:ext>
            </a:extLst>
          </p:cNvPr>
          <p:cNvSpPr>
            <a:spLocks noGrp="1" noRot="1" noChangeAspect="1" noChangeArrowheads="1" noTextEdit="1"/>
          </p:cNvSpPr>
          <p:nvPr>
            <p:ph type="sldImg"/>
          </p:nvPr>
        </p:nvSpPr>
        <p:spPr>
          <a:ln/>
        </p:spPr>
      </p:sp>
      <p:sp>
        <p:nvSpPr>
          <p:cNvPr id="24579" name="Rectangle 1027">
            <a:extLst>
              <a:ext uri="{FF2B5EF4-FFF2-40B4-BE49-F238E27FC236}">
                <a16:creationId xmlns:a16="http://schemas.microsoft.com/office/drawing/2014/main" id="{123985B5-01B1-EC4E-8856-7DBD9135FF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9B56328E-930B-384C-9458-A35ACA8F2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87A495-5743-0A4C-8581-DEEB39A8D070}" type="slidenum">
              <a:rPr lang="it-IT" altLang="it-IT" sz="1200" smtClean="0"/>
              <a:pPr/>
              <a:t>10</a:t>
            </a:fld>
            <a:endParaRPr lang="it-IT" altLang="it-IT" sz="1200"/>
          </a:p>
        </p:txBody>
      </p:sp>
      <p:sp>
        <p:nvSpPr>
          <p:cNvPr id="28674" name="Rectangle 2">
            <a:extLst>
              <a:ext uri="{FF2B5EF4-FFF2-40B4-BE49-F238E27FC236}">
                <a16:creationId xmlns:a16="http://schemas.microsoft.com/office/drawing/2014/main" id="{97E103CD-B949-E14D-BF51-9C80D21CA29C}"/>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2E0B95FC-09A5-054D-ABDC-047A2FC2A9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E345B66C-7755-B94F-B11D-C2F19038E8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DFEF47-F231-CE47-9AD7-5367F41B0D60}" type="slidenum">
              <a:rPr lang="it-IT" altLang="it-IT" sz="1200" smtClean="0"/>
              <a:pPr/>
              <a:t>11</a:t>
            </a:fld>
            <a:endParaRPr lang="it-IT" altLang="it-IT" sz="1200"/>
          </a:p>
        </p:txBody>
      </p:sp>
      <p:sp>
        <p:nvSpPr>
          <p:cNvPr id="30722" name="Rectangle 2">
            <a:extLst>
              <a:ext uri="{FF2B5EF4-FFF2-40B4-BE49-F238E27FC236}">
                <a16:creationId xmlns:a16="http://schemas.microsoft.com/office/drawing/2014/main" id="{A871FF1D-9519-9349-9070-D2F7AFD3BDEF}"/>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40D8A57A-409B-4246-84D1-E09A0689F0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5E367F70-7DDD-E541-954B-9F70C6C348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FDA2F1-6BFB-BC4C-9875-B0CEF5295204}" type="slidenum">
              <a:rPr lang="it-IT" altLang="it-IT" sz="1200" smtClean="0"/>
              <a:pPr/>
              <a:t>13</a:t>
            </a:fld>
            <a:endParaRPr lang="it-IT" altLang="it-IT" sz="1200"/>
          </a:p>
        </p:txBody>
      </p:sp>
      <p:sp>
        <p:nvSpPr>
          <p:cNvPr id="33794" name="Rectangle 2">
            <a:extLst>
              <a:ext uri="{FF2B5EF4-FFF2-40B4-BE49-F238E27FC236}">
                <a16:creationId xmlns:a16="http://schemas.microsoft.com/office/drawing/2014/main" id="{FCC694D2-7326-B941-8B2F-30FDE1A34166}"/>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CC56F829-294E-9142-8A86-8F2AA98493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F6EA2789-C1E3-A64E-8F58-ECDF172B59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C5A26CE-AF61-144E-A8F0-9A3BA1C45F85}" type="slidenum">
              <a:rPr lang="it-IT" altLang="it-IT" sz="1200" smtClean="0"/>
              <a:pPr/>
              <a:t>15</a:t>
            </a:fld>
            <a:endParaRPr lang="it-IT" altLang="it-IT" sz="1200"/>
          </a:p>
        </p:txBody>
      </p:sp>
      <p:sp>
        <p:nvSpPr>
          <p:cNvPr id="36866" name="Rectangle 2">
            <a:extLst>
              <a:ext uri="{FF2B5EF4-FFF2-40B4-BE49-F238E27FC236}">
                <a16:creationId xmlns:a16="http://schemas.microsoft.com/office/drawing/2014/main" id="{D1365560-FB68-BB4C-9333-CDCD37A1B986}"/>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88C211DE-3D9D-F843-8B18-7C4B09C4552C}"/>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6B703BED-3000-1D4F-92B5-28016F3F2B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6C6307-57CE-3142-9CC5-66430A1FC13B}" type="slidenum">
              <a:rPr lang="it-IT" altLang="it-IT" sz="1200" smtClean="0"/>
              <a:pPr/>
              <a:t>17</a:t>
            </a:fld>
            <a:endParaRPr lang="it-IT" altLang="it-IT" sz="1200"/>
          </a:p>
        </p:txBody>
      </p:sp>
      <p:sp>
        <p:nvSpPr>
          <p:cNvPr id="39938" name="Rectangle 2">
            <a:extLst>
              <a:ext uri="{FF2B5EF4-FFF2-40B4-BE49-F238E27FC236}">
                <a16:creationId xmlns:a16="http://schemas.microsoft.com/office/drawing/2014/main" id="{360567B5-0E24-C64C-B441-C6482191D5CC}"/>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91C3EA7D-D5A0-CC44-8482-EE8FE91A5A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B11B37D7-B164-6A42-8CCB-FF4983982C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097652-8C31-734B-AF05-936F8C03C632}" type="slidenum">
              <a:rPr lang="it-IT" altLang="it-IT" sz="1200" smtClean="0"/>
              <a:pPr/>
              <a:t>18</a:t>
            </a:fld>
            <a:endParaRPr lang="it-IT" altLang="it-IT" sz="1200"/>
          </a:p>
        </p:txBody>
      </p:sp>
      <p:sp>
        <p:nvSpPr>
          <p:cNvPr id="41986" name="Rectangle 2">
            <a:extLst>
              <a:ext uri="{FF2B5EF4-FFF2-40B4-BE49-F238E27FC236}">
                <a16:creationId xmlns:a16="http://schemas.microsoft.com/office/drawing/2014/main" id="{849F6B89-96CB-E743-9C65-B2805CD92DD5}"/>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98CABA3E-6C86-7747-A87F-382825DD62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63E4DE6E-5020-6B4D-B2FC-B185ED8866B5}"/>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B6A91DDB-6883-EA4A-A785-82B4C1CD994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94031D96-A6F7-0F4D-85A0-417B5CBF9584}"/>
              </a:ext>
            </a:extLst>
          </p:cNvPr>
          <p:cNvSpPr>
            <a:spLocks noGrp="1" noChangeArrowheads="1"/>
          </p:cNvSpPr>
          <p:nvPr>
            <p:ph type="sldNum" sz="quarter" idx="12"/>
          </p:nvPr>
        </p:nvSpPr>
        <p:spPr>
          <a:ln/>
        </p:spPr>
        <p:txBody>
          <a:bodyPr/>
          <a:lstStyle>
            <a:lvl1pPr>
              <a:defRPr/>
            </a:lvl1pPr>
          </a:lstStyle>
          <a:p>
            <a:pPr>
              <a:defRPr/>
            </a:pPr>
            <a:fld id="{686E4D69-F2AC-1747-9140-A73F4BF06954}" type="slidenum">
              <a:rPr lang="it-IT" altLang="it-IT"/>
              <a:pPr>
                <a:defRPr/>
              </a:pPr>
              <a:t>‹N›</a:t>
            </a:fld>
            <a:endParaRPr lang="it-IT" altLang="it-IT"/>
          </a:p>
        </p:txBody>
      </p:sp>
    </p:spTree>
    <p:extLst>
      <p:ext uri="{BB962C8B-B14F-4D97-AF65-F5344CB8AC3E}">
        <p14:creationId xmlns:p14="http://schemas.microsoft.com/office/powerpoint/2010/main" val="2713392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84EEBA6-786E-1E42-B82D-0F2FE4B3875D}"/>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EE0C2CEF-8126-6843-A67B-B6AB563A598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FA994AB7-6CFF-2143-A020-A4C5362DAEBF}"/>
              </a:ext>
            </a:extLst>
          </p:cNvPr>
          <p:cNvSpPr>
            <a:spLocks noGrp="1" noChangeArrowheads="1"/>
          </p:cNvSpPr>
          <p:nvPr>
            <p:ph type="sldNum" sz="quarter" idx="12"/>
          </p:nvPr>
        </p:nvSpPr>
        <p:spPr>
          <a:ln/>
        </p:spPr>
        <p:txBody>
          <a:bodyPr/>
          <a:lstStyle>
            <a:lvl1pPr>
              <a:defRPr/>
            </a:lvl1pPr>
          </a:lstStyle>
          <a:p>
            <a:pPr>
              <a:defRPr/>
            </a:pPr>
            <a:fld id="{48F92C1E-0171-9541-ADD1-1275BC9D6939}" type="slidenum">
              <a:rPr lang="it-IT" altLang="it-IT"/>
              <a:pPr>
                <a:defRPr/>
              </a:pPr>
              <a:t>‹N›</a:t>
            </a:fld>
            <a:endParaRPr lang="it-IT" altLang="it-IT"/>
          </a:p>
        </p:txBody>
      </p:sp>
    </p:spTree>
    <p:extLst>
      <p:ext uri="{BB962C8B-B14F-4D97-AF65-F5344CB8AC3E}">
        <p14:creationId xmlns:p14="http://schemas.microsoft.com/office/powerpoint/2010/main" val="310371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2F7C731-6E50-4642-92B5-53997F3037C4}"/>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786243EA-A014-0347-B7A2-8D9C38256676}"/>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1AC32C8D-55E1-0642-9F69-F595C05478C5}"/>
              </a:ext>
            </a:extLst>
          </p:cNvPr>
          <p:cNvSpPr>
            <a:spLocks noGrp="1" noChangeArrowheads="1"/>
          </p:cNvSpPr>
          <p:nvPr>
            <p:ph type="sldNum" sz="quarter" idx="12"/>
          </p:nvPr>
        </p:nvSpPr>
        <p:spPr>
          <a:ln/>
        </p:spPr>
        <p:txBody>
          <a:bodyPr/>
          <a:lstStyle>
            <a:lvl1pPr>
              <a:defRPr/>
            </a:lvl1pPr>
          </a:lstStyle>
          <a:p>
            <a:pPr>
              <a:defRPr/>
            </a:pPr>
            <a:fld id="{C2734E6D-2174-7A44-9079-1503AD3842B1}" type="slidenum">
              <a:rPr lang="it-IT" altLang="it-IT"/>
              <a:pPr>
                <a:defRPr/>
              </a:pPr>
              <a:t>‹N›</a:t>
            </a:fld>
            <a:endParaRPr lang="it-IT" altLang="it-IT"/>
          </a:p>
        </p:txBody>
      </p:sp>
    </p:spTree>
    <p:extLst>
      <p:ext uri="{BB962C8B-B14F-4D97-AF65-F5344CB8AC3E}">
        <p14:creationId xmlns:p14="http://schemas.microsoft.com/office/powerpoint/2010/main" val="624755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olo, diagramma o organigramm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stile</a:t>
            </a:r>
          </a:p>
        </p:txBody>
      </p:sp>
      <p:sp>
        <p:nvSpPr>
          <p:cNvPr id="3" name="Segnaposto SmartArt 2"/>
          <p:cNvSpPr>
            <a:spLocks noGrp="1"/>
          </p:cNvSpPr>
          <p:nvPr>
            <p:ph type="dgm" idx="1"/>
          </p:nvPr>
        </p:nvSpPr>
        <p:spPr>
          <a:xfrm>
            <a:off x="457200" y="1600200"/>
            <a:ext cx="8229600" cy="4525963"/>
          </a:xfrm>
        </p:spPr>
        <p:txBody>
          <a:bodyPr/>
          <a:lstStyle/>
          <a:p>
            <a:pPr lvl="0"/>
            <a:endParaRPr lang="it-IT" noProof="0"/>
          </a:p>
        </p:txBody>
      </p:sp>
      <p:sp>
        <p:nvSpPr>
          <p:cNvPr id="4" name="Segnaposto data 3">
            <a:extLst>
              <a:ext uri="{FF2B5EF4-FFF2-40B4-BE49-F238E27FC236}">
                <a16:creationId xmlns:a16="http://schemas.microsoft.com/office/drawing/2014/main" id="{0C42F5F6-5ED9-A14A-91EF-AAA507EE8DC9}"/>
              </a:ext>
            </a:extLst>
          </p:cNvPr>
          <p:cNvSpPr>
            <a:spLocks noGrp="1"/>
          </p:cNvSpPr>
          <p:nvPr>
            <p:ph type="dt" sz="half" idx="10"/>
          </p:nvPr>
        </p:nvSpPr>
        <p:spPr>
          <a:xfrm>
            <a:off x="457200" y="6245225"/>
            <a:ext cx="2133600" cy="476250"/>
          </a:xfrm>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4276B4A7-146F-FA4A-A684-6A14D139AB09}"/>
              </a:ext>
            </a:extLst>
          </p:cNvPr>
          <p:cNvSpPr>
            <a:spLocks noGrp="1"/>
          </p:cNvSpPr>
          <p:nvPr>
            <p:ph type="ftr" sz="quarter" idx="11"/>
          </p:nvPr>
        </p:nvSpPr>
        <p:spPr>
          <a:xfrm>
            <a:off x="3124200" y="6245225"/>
            <a:ext cx="2895600" cy="476250"/>
          </a:xfrm>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8B4EBA0-120F-314B-AE01-215E76B9C50C}"/>
              </a:ext>
            </a:extLst>
          </p:cNvPr>
          <p:cNvSpPr>
            <a:spLocks noGrp="1"/>
          </p:cNvSpPr>
          <p:nvPr>
            <p:ph type="sldNum" sz="quarter" idx="12"/>
          </p:nvPr>
        </p:nvSpPr>
        <p:spPr>
          <a:xfrm>
            <a:off x="6553200" y="6245225"/>
            <a:ext cx="2133600" cy="476250"/>
          </a:xfrm>
        </p:spPr>
        <p:txBody>
          <a:bodyPr/>
          <a:lstStyle>
            <a:lvl1pPr>
              <a:defRPr/>
            </a:lvl1pPr>
          </a:lstStyle>
          <a:p>
            <a:pPr>
              <a:defRPr/>
            </a:pPr>
            <a:fld id="{FD2779A5-A148-024E-872F-BD6AF715B616}" type="slidenum">
              <a:rPr lang="it-IT" altLang="it-IT"/>
              <a:pPr>
                <a:defRPr/>
              </a:pPr>
              <a:t>‹N›</a:t>
            </a:fld>
            <a:endParaRPr lang="it-IT" altLang="it-IT"/>
          </a:p>
        </p:txBody>
      </p:sp>
    </p:spTree>
    <p:extLst>
      <p:ext uri="{BB962C8B-B14F-4D97-AF65-F5344CB8AC3E}">
        <p14:creationId xmlns:p14="http://schemas.microsoft.com/office/powerpoint/2010/main" val="241037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3" name="Rectangle 4">
            <a:extLst>
              <a:ext uri="{FF2B5EF4-FFF2-40B4-BE49-F238E27FC236}">
                <a16:creationId xmlns:a16="http://schemas.microsoft.com/office/drawing/2014/main" id="{30D8D19B-2E98-E04C-99A8-D93155E039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BE8756C-054E-F947-8EFC-BD816FD5A4D8}"/>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492F89E-DA01-B945-A00F-F7D14A17AC0A}"/>
              </a:ext>
            </a:extLst>
          </p:cNvPr>
          <p:cNvSpPr>
            <a:spLocks noGrp="1" noChangeArrowheads="1"/>
          </p:cNvSpPr>
          <p:nvPr>
            <p:ph type="sldNum" sz="quarter" idx="12"/>
          </p:nvPr>
        </p:nvSpPr>
        <p:spPr/>
        <p:txBody>
          <a:bodyPr/>
          <a:lstStyle>
            <a:lvl1pPr>
              <a:defRPr/>
            </a:lvl1pPr>
          </a:lstStyle>
          <a:p>
            <a:pPr>
              <a:defRPr/>
            </a:pPr>
            <a:fld id="{A8C7324F-8F3B-BF4D-99BB-0469E7BB2A20}" type="slidenum">
              <a:rPr lang="en-US" altLang="it-IT"/>
              <a:pPr>
                <a:defRPr/>
              </a:pPr>
              <a:t>‹N›</a:t>
            </a:fld>
            <a:endParaRPr lang="en-US" altLang="it-IT"/>
          </a:p>
        </p:txBody>
      </p:sp>
    </p:spTree>
    <p:extLst>
      <p:ext uri="{BB962C8B-B14F-4D97-AF65-F5344CB8AC3E}">
        <p14:creationId xmlns:p14="http://schemas.microsoft.com/office/powerpoint/2010/main" val="15786321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6B07C9F2-1279-CB4D-AA7B-0ED66675E278}"/>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5D55F044-4602-1940-B011-7C185D0D0141}"/>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EEBCBC99-92C4-174E-8C59-657B4C683926}"/>
              </a:ext>
            </a:extLst>
          </p:cNvPr>
          <p:cNvSpPr>
            <a:spLocks noGrp="1" noChangeArrowheads="1"/>
          </p:cNvSpPr>
          <p:nvPr>
            <p:ph type="sldNum" sz="quarter" idx="12"/>
          </p:nvPr>
        </p:nvSpPr>
        <p:spPr>
          <a:ln/>
        </p:spPr>
        <p:txBody>
          <a:bodyPr/>
          <a:lstStyle>
            <a:lvl1pPr>
              <a:defRPr/>
            </a:lvl1pPr>
          </a:lstStyle>
          <a:p>
            <a:pPr>
              <a:defRPr/>
            </a:pPr>
            <a:fld id="{8F73A297-AF13-264D-BC4B-5C458B693911}" type="slidenum">
              <a:rPr lang="it-IT" altLang="it-IT"/>
              <a:pPr>
                <a:defRPr/>
              </a:pPr>
              <a:t>‹N›</a:t>
            </a:fld>
            <a:endParaRPr lang="it-IT" altLang="it-IT"/>
          </a:p>
        </p:txBody>
      </p:sp>
    </p:spTree>
    <p:extLst>
      <p:ext uri="{BB962C8B-B14F-4D97-AF65-F5344CB8AC3E}">
        <p14:creationId xmlns:p14="http://schemas.microsoft.com/office/powerpoint/2010/main" val="1363429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6A50A174-1816-BE42-89DC-4F5DEA22EE0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23A885AC-1D60-7C47-ADC0-4DA04F731E89}"/>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850229C-55DD-E04B-B3FA-CBC1C25780F9}"/>
              </a:ext>
            </a:extLst>
          </p:cNvPr>
          <p:cNvSpPr>
            <a:spLocks noGrp="1" noChangeArrowheads="1"/>
          </p:cNvSpPr>
          <p:nvPr>
            <p:ph type="sldNum" sz="quarter" idx="12"/>
          </p:nvPr>
        </p:nvSpPr>
        <p:spPr>
          <a:ln/>
        </p:spPr>
        <p:txBody>
          <a:bodyPr/>
          <a:lstStyle>
            <a:lvl1pPr>
              <a:defRPr/>
            </a:lvl1pPr>
          </a:lstStyle>
          <a:p>
            <a:pPr>
              <a:defRPr/>
            </a:pPr>
            <a:fld id="{3A5AF42A-02F5-F14D-9418-3D5FD2720416}" type="slidenum">
              <a:rPr lang="it-IT" altLang="it-IT"/>
              <a:pPr>
                <a:defRPr/>
              </a:pPr>
              <a:t>‹N›</a:t>
            </a:fld>
            <a:endParaRPr lang="it-IT" altLang="it-IT"/>
          </a:p>
        </p:txBody>
      </p:sp>
    </p:spTree>
    <p:extLst>
      <p:ext uri="{BB962C8B-B14F-4D97-AF65-F5344CB8AC3E}">
        <p14:creationId xmlns:p14="http://schemas.microsoft.com/office/powerpoint/2010/main" val="4037891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82E2584-2967-7941-A3E0-AD8080DBBE0D}"/>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6E4CAFC6-FCA4-9340-AF4C-BC2474ACBE7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391DE2BD-A63B-0B44-9B16-B1419FE89260}"/>
              </a:ext>
            </a:extLst>
          </p:cNvPr>
          <p:cNvSpPr>
            <a:spLocks noGrp="1" noChangeArrowheads="1"/>
          </p:cNvSpPr>
          <p:nvPr>
            <p:ph type="sldNum" sz="quarter" idx="12"/>
          </p:nvPr>
        </p:nvSpPr>
        <p:spPr>
          <a:ln/>
        </p:spPr>
        <p:txBody>
          <a:bodyPr/>
          <a:lstStyle>
            <a:lvl1pPr>
              <a:defRPr/>
            </a:lvl1pPr>
          </a:lstStyle>
          <a:p>
            <a:pPr>
              <a:defRPr/>
            </a:pPr>
            <a:fld id="{E399327B-D5FE-C848-B9EA-B426612EE3B0}" type="slidenum">
              <a:rPr lang="it-IT" altLang="it-IT"/>
              <a:pPr>
                <a:defRPr/>
              </a:pPr>
              <a:t>‹N›</a:t>
            </a:fld>
            <a:endParaRPr lang="it-IT" altLang="it-IT"/>
          </a:p>
        </p:txBody>
      </p:sp>
    </p:spTree>
    <p:extLst>
      <p:ext uri="{BB962C8B-B14F-4D97-AF65-F5344CB8AC3E}">
        <p14:creationId xmlns:p14="http://schemas.microsoft.com/office/powerpoint/2010/main" val="376725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9F35164C-A2C0-B142-AF4D-AB6ED90A0324}"/>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C26D6786-CF83-1D47-ADBC-31C9B7BF804D}"/>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E0C26A57-7296-5942-AC6D-C5B657EA3C21}"/>
              </a:ext>
            </a:extLst>
          </p:cNvPr>
          <p:cNvSpPr>
            <a:spLocks noGrp="1" noChangeArrowheads="1"/>
          </p:cNvSpPr>
          <p:nvPr>
            <p:ph type="sldNum" sz="quarter" idx="12"/>
          </p:nvPr>
        </p:nvSpPr>
        <p:spPr>
          <a:ln/>
        </p:spPr>
        <p:txBody>
          <a:bodyPr/>
          <a:lstStyle>
            <a:lvl1pPr>
              <a:defRPr/>
            </a:lvl1pPr>
          </a:lstStyle>
          <a:p>
            <a:pPr>
              <a:defRPr/>
            </a:pPr>
            <a:fld id="{81D97308-2D77-0F44-8136-7F338446658A}" type="slidenum">
              <a:rPr lang="it-IT" altLang="it-IT"/>
              <a:pPr>
                <a:defRPr/>
              </a:pPr>
              <a:t>‹N›</a:t>
            </a:fld>
            <a:endParaRPr lang="it-IT" altLang="it-IT"/>
          </a:p>
        </p:txBody>
      </p:sp>
    </p:spTree>
    <p:extLst>
      <p:ext uri="{BB962C8B-B14F-4D97-AF65-F5344CB8AC3E}">
        <p14:creationId xmlns:p14="http://schemas.microsoft.com/office/powerpoint/2010/main" val="2561411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2E31991B-1C03-3845-B358-54F5F0AACD83}"/>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3809766-0BFD-454A-BBED-66269B56AB5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1EB5EA55-6F6B-364F-B9E8-B9024128D625}"/>
              </a:ext>
            </a:extLst>
          </p:cNvPr>
          <p:cNvSpPr>
            <a:spLocks noGrp="1" noChangeArrowheads="1"/>
          </p:cNvSpPr>
          <p:nvPr>
            <p:ph type="sldNum" sz="quarter" idx="12"/>
          </p:nvPr>
        </p:nvSpPr>
        <p:spPr>
          <a:ln/>
        </p:spPr>
        <p:txBody>
          <a:bodyPr/>
          <a:lstStyle>
            <a:lvl1pPr>
              <a:defRPr/>
            </a:lvl1pPr>
          </a:lstStyle>
          <a:p>
            <a:pPr>
              <a:defRPr/>
            </a:pPr>
            <a:fld id="{A9FF5306-F14F-9F4F-B721-E92334476473}" type="slidenum">
              <a:rPr lang="it-IT" altLang="it-IT"/>
              <a:pPr>
                <a:defRPr/>
              </a:pPr>
              <a:t>‹N›</a:t>
            </a:fld>
            <a:endParaRPr lang="it-IT" altLang="it-IT"/>
          </a:p>
        </p:txBody>
      </p:sp>
    </p:spTree>
    <p:extLst>
      <p:ext uri="{BB962C8B-B14F-4D97-AF65-F5344CB8AC3E}">
        <p14:creationId xmlns:p14="http://schemas.microsoft.com/office/powerpoint/2010/main" val="1832611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BB3411-CCA4-BB44-9BE1-DCE89ACDFE84}"/>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545D933D-9096-4E40-B326-B799EEA97567}"/>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1E8711E7-307D-E64D-ACF3-E9E6CA67AED2}"/>
              </a:ext>
            </a:extLst>
          </p:cNvPr>
          <p:cNvSpPr>
            <a:spLocks noGrp="1" noChangeArrowheads="1"/>
          </p:cNvSpPr>
          <p:nvPr>
            <p:ph type="sldNum" sz="quarter" idx="12"/>
          </p:nvPr>
        </p:nvSpPr>
        <p:spPr>
          <a:ln/>
        </p:spPr>
        <p:txBody>
          <a:bodyPr/>
          <a:lstStyle>
            <a:lvl1pPr>
              <a:defRPr/>
            </a:lvl1pPr>
          </a:lstStyle>
          <a:p>
            <a:pPr>
              <a:defRPr/>
            </a:pPr>
            <a:fld id="{588FD5AC-18FE-2643-92E5-16921738B007}" type="slidenum">
              <a:rPr lang="it-IT" altLang="it-IT"/>
              <a:pPr>
                <a:defRPr/>
              </a:pPr>
              <a:t>‹N›</a:t>
            </a:fld>
            <a:endParaRPr lang="it-IT" altLang="it-IT"/>
          </a:p>
        </p:txBody>
      </p:sp>
    </p:spTree>
    <p:extLst>
      <p:ext uri="{BB962C8B-B14F-4D97-AF65-F5344CB8AC3E}">
        <p14:creationId xmlns:p14="http://schemas.microsoft.com/office/powerpoint/2010/main" val="257296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95F7C2DD-59FE-884E-9708-12BCE8F3A1B7}"/>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0437709F-575F-6241-B90F-370B3C64B78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E0D68344-5870-0C4E-976C-7DF1CF0F3218}"/>
              </a:ext>
            </a:extLst>
          </p:cNvPr>
          <p:cNvSpPr>
            <a:spLocks noGrp="1" noChangeArrowheads="1"/>
          </p:cNvSpPr>
          <p:nvPr>
            <p:ph type="sldNum" sz="quarter" idx="12"/>
          </p:nvPr>
        </p:nvSpPr>
        <p:spPr>
          <a:ln/>
        </p:spPr>
        <p:txBody>
          <a:bodyPr/>
          <a:lstStyle>
            <a:lvl1pPr>
              <a:defRPr/>
            </a:lvl1pPr>
          </a:lstStyle>
          <a:p>
            <a:pPr>
              <a:defRPr/>
            </a:pPr>
            <a:fld id="{2DBF7293-8487-574C-A29F-66A788862739}" type="slidenum">
              <a:rPr lang="it-IT" altLang="it-IT"/>
              <a:pPr>
                <a:defRPr/>
              </a:pPr>
              <a:t>‹N›</a:t>
            </a:fld>
            <a:endParaRPr lang="it-IT" altLang="it-IT"/>
          </a:p>
        </p:txBody>
      </p:sp>
    </p:spTree>
    <p:extLst>
      <p:ext uri="{BB962C8B-B14F-4D97-AF65-F5344CB8AC3E}">
        <p14:creationId xmlns:p14="http://schemas.microsoft.com/office/powerpoint/2010/main" val="560894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7CFAF896-65D1-7745-9081-A2907D73E41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4633A61F-7D9F-DD48-A7E5-1AE0BB29988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4B231AAF-B606-9943-B626-198D847FD19A}"/>
              </a:ext>
            </a:extLst>
          </p:cNvPr>
          <p:cNvSpPr>
            <a:spLocks noGrp="1" noChangeArrowheads="1"/>
          </p:cNvSpPr>
          <p:nvPr>
            <p:ph type="sldNum" sz="quarter" idx="12"/>
          </p:nvPr>
        </p:nvSpPr>
        <p:spPr>
          <a:ln/>
        </p:spPr>
        <p:txBody>
          <a:bodyPr/>
          <a:lstStyle>
            <a:lvl1pPr>
              <a:defRPr/>
            </a:lvl1pPr>
          </a:lstStyle>
          <a:p>
            <a:pPr>
              <a:defRPr/>
            </a:pPr>
            <a:fld id="{E9E8F5B6-0A17-164A-82E2-99FCAFC2EF0F}" type="slidenum">
              <a:rPr lang="it-IT" altLang="it-IT"/>
              <a:pPr>
                <a:defRPr/>
              </a:pPr>
              <a:t>‹N›</a:t>
            </a:fld>
            <a:endParaRPr lang="it-IT" altLang="it-IT"/>
          </a:p>
        </p:txBody>
      </p:sp>
    </p:spTree>
    <p:extLst>
      <p:ext uri="{BB962C8B-B14F-4D97-AF65-F5344CB8AC3E}">
        <p14:creationId xmlns:p14="http://schemas.microsoft.com/office/powerpoint/2010/main" val="151375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C973DA0-1B95-374F-8341-CEEC473109B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a:extLst>
              <a:ext uri="{FF2B5EF4-FFF2-40B4-BE49-F238E27FC236}">
                <a16:creationId xmlns:a16="http://schemas.microsoft.com/office/drawing/2014/main" id="{106EF6CE-E5AF-D44C-9553-5C06CCA5842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A15CF51C-2595-D747-9229-3D2099E0184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it-IT"/>
          </a:p>
        </p:txBody>
      </p:sp>
      <p:sp>
        <p:nvSpPr>
          <p:cNvPr id="1029" name="Rectangle 5">
            <a:extLst>
              <a:ext uri="{FF2B5EF4-FFF2-40B4-BE49-F238E27FC236}">
                <a16:creationId xmlns:a16="http://schemas.microsoft.com/office/drawing/2014/main" id="{CCCFD3CC-F405-834B-878A-B53CBC0F50B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it-IT"/>
          </a:p>
        </p:txBody>
      </p:sp>
      <p:sp>
        <p:nvSpPr>
          <p:cNvPr id="1030" name="Rectangle 6">
            <a:extLst>
              <a:ext uri="{FF2B5EF4-FFF2-40B4-BE49-F238E27FC236}">
                <a16:creationId xmlns:a16="http://schemas.microsoft.com/office/drawing/2014/main" id="{884CAB13-A63B-284C-AD04-41ABD321599F}"/>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BDC48DD4-795F-0747-9F9C-126782D115CB}"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2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5.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oleObject" Target="../embeddings/oleObject1.bin"/></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hyperlink" Target="http://images.google.es/imgres?imgurl=http://earthhopenetwork.net/fetus_sucking_thumb.jpg&amp;imgrefurl=http://earthhopenetwork.net/forum/showthread.php?tid=706&amp;usg=__18JvKsfRVxUI_gkcyLqpMTBlvPs=&amp;h=351&amp;w=350&amp;sz=23&amp;hl=es&amp;start=21&amp;um=1&amp;tbnid=5yM6pAIcr9xxRM:&amp;tbnh=120&amp;tbnw=120&amp;prev=/images?q=human+embryo&amp;ndsp=20&amp;hl=es&amp;sa=N&amp;start=20&amp;um=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jpeg"/><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jpe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8.tiff"/><Relationship Id="rId4" Type="http://schemas.openxmlformats.org/officeDocument/2006/relationships/image" Target="../media/image57.pn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58.tiff"/><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4.tiff"/><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63.tiff"/><Relationship Id="rId5" Type="http://schemas.openxmlformats.org/officeDocument/2006/relationships/image" Target="../media/image58.tiff"/><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2.emf"/><Relationship Id="rId4" Type="http://schemas.openxmlformats.org/officeDocument/2006/relationships/image" Target="../media/image51.pn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3.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98.png"/><Relationship Id="rId4" Type="http://schemas.openxmlformats.org/officeDocument/2006/relationships/image" Target="../media/image97.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8A0699A9-4030-EF4D-952C-5890057E6F31}"/>
              </a:ext>
            </a:extLst>
          </p:cNvPr>
          <p:cNvSpPr>
            <a:spLocks noGrp="1" noChangeArrowheads="1"/>
          </p:cNvSpPr>
          <p:nvPr>
            <p:ph type="ctrTitle"/>
          </p:nvPr>
        </p:nvSpPr>
        <p:spPr>
          <a:xfrm>
            <a:off x="685800" y="2286000"/>
            <a:ext cx="7772400" cy="1143000"/>
          </a:xfrm>
        </p:spPr>
        <p:txBody>
          <a:bodyPr/>
          <a:lstStyle/>
          <a:p>
            <a:pPr eaLnBrk="1" hangingPunct="1"/>
            <a:r>
              <a:rPr lang="it-IT" altLang="it-IT"/>
              <a:t> </a:t>
            </a:r>
          </a:p>
        </p:txBody>
      </p:sp>
      <p:sp>
        <p:nvSpPr>
          <p:cNvPr id="16386" name="Rectangle 3">
            <a:extLst>
              <a:ext uri="{FF2B5EF4-FFF2-40B4-BE49-F238E27FC236}">
                <a16:creationId xmlns:a16="http://schemas.microsoft.com/office/drawing/2014/main" id="{28E531FB-E244-8045-8263-EF2D579E2D07}"/>
              </a:ext>
            </a:extLst>
          </p:cNvPr>
          <p:cNvSpPr>
            <a:spLocks noGrp="1" noChangeArrowheads="1"/>
          </p:cNvSpPr>
          <p:nvPr>
            <p:ph type="subTitle" idx="1"/>
          </p:nvPr>
        </p:nvSpPr>
        <p:spPr>
          <a:xfrm>
            <a:off x="1619250" y="4437063"/>
            <a:ext cx="6400800" cy="1752600"/>
          </a:xfrm>
        </p:spPr>
        <p:txBody>
          <a:bodyPr/>
          <a:lstStyle/>
          <a:p>
            <a:pPr eaLnBrk="1" hangingPunct="1"/>
            <a:r>
              <a:rPr lang="it-IT" altLang="it-IT" sz="3600" b="1"/>
              <a:t> </a:t>
            </a:r>
          </a:p>
          <a:p>
            <a:pPr eaLnBrk="1" hangingPunct="1"/>
            <a:r>
              <a:rPr lang="it-IT" altLang="it-IT" sz="3600" b="1"/>
              <a:t>1. Genome complexity</a:t>
            </a:r>
          </a:p>
        </p:txBody>
      </p:sp>
      <p:sp>
        <p:nvSpPr>
          <p:cNvPr id="16387" name="Text Box 2">
            <a:extLst>
              <a:ext uri="{FF2B5EF4-FFF2-40B4-BE49-F238E27FC236}">
                <a16:creationId xmlns:a16="http://schemas.microsoft.com/office/drawing/2014/main" id="{89995C4B-C533-6247-BCF1-0505AE85CF42}"/>
              </a:ext>
            </a:extLst>
          </p:cNvPr>
          <p:cNvSpPr txBox="1">
            <a:spLocks noChangeArrowheads="1"/>
          </p:cNvSpPr>
          <p:nvPr/>
        </p:nvSpPr>
        <p:spPr bwMode="auto">
          <a:xfrm>
            <a:off x="1287463" y="1487488"/>
            <a:ext cx="6475412"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it-IT" altLang="it-IT" sz="2400" dirty="0">
              <a:latin typeface="Comic Sans MS" panose="030F0902030302020204" pitchFamily="66" charset="0"/>
            </a:endParaRPr>
          </a:p>
          <a:p>
            <a:pPr algn="ctr">
              <a:spcBef>
                <a:spcPct val="0"/>
              </a:spcBef>
              <a:buFontTx/>
              <a:buNone/>
            </a:pPr>
            <a:endParaRPr lang="it-IT" altLang="it-IT" sz="2400" dirty="0">
              <a:latin typeface="Comic Sans MS" panose="030F0902030302020204" pitchFamily="66" charset="0"/>
            </a:endParaRPr>
          </a:p>
          <a:p>
            <a:pPr algn="ctr">
              <a:spcBef>
                <a:spcPct val="0"/>
              </a:spcBef>
              <a:buFontTx/>
              <a:buNone/>
            </a:pPr>
            <a:r>
              <a:rPr lang="it-IT" altLang="it-IT" sz="2400" dirty="0" err="1">
                <a:latin typeface="Comic Sans MS" panose="030F0902030302020204" pitchFamily="66" charset="0"/>
              </a:rPr>
              <a:t>Regulation</a:t>
            </a:r>
            <a:r>
              <a:rPr lang="it-IT" altLang="it-IT" sz="2400" dirty="0">
                <a:latin typeface="Comic Sans MS" panose="030F0902030302020204" pitchFamily="66" charset="0"/>
              </a:rPr>
              <a:t> of gene </a:t>
            </a:r>
            <a:r>
              <a:rPr lang="it-IT" altLang="it-IT" sz="2400" dirty="0" err="1">
                <a:latin typeface="Comic Sans MS" panose="030F0902030302020204" pitchFamily="66" charset="0"/>
              </a:rPr>
              <a:t>expression</a:t>
            </a:r>
            <a:r>
              <a:rPr lang="it-IT" altLang="it-IT" sz="2400" dirty="0">
                <a:latin typeface="Comic Sans MS" panose="030F0902030302020204" pitchFamily="66" charset="0"/>
              </a:rPr>
              <a:t> in </a:t>
            </a:r>
            <a:r>
              <a:rPr lang="it-IT" altLang="it-IT" sz="2400" dirty="0" err="1">
                <a:latin typeface="Comic Sans MS" panose="030F0902030302020204" pitchFamily="66" charset="0"/>
              </a:rPr>
              <a:t>eukaryotes</a:t>
            </a:r>
            <a:endParaRPr lang="it-IT" altLang="it-IT" sz="2400" dirty="0">
              <a:latin typeface="Comic Sans MS" panose="030F0902030302020204" pitchFamily="66" charset="0"/>
            </a:endParaRPr>
          </a:p>
          <a:p>
            <a:pPr algn="ctr">
              <a:spcBef>
                <a:spcPct val="0"/>
              </a:spcBef>
              <a:buFontTx/>
              <a:buNone/>
            </a:pPr>
            <a:r>
              <a:rPr lang="it-IT" altLang="it-IT" sz="2400" b="1" dirty="0">
                <a:latin typeface="Comic Sans MS" panose="030F0902030302020204" pitchFamily="66" charset="0"/>
              </a:rPr>
              <a:t>REGE</a:t>
            </a:r>
          </a:p>
          <a:p>
            <a:pPr algn="ctr">
              <a:spcBef>
                <a:spcPct val="0"/>
              </a:spcBef>
              <a:buFontTx/>
              <a:buNone/>
            </a:pPr>
            <a:endParaRPr lang="it-IT" altLang="it-IT" sz="2400" dirty="0">
              <a:latin typeface="Comic Sans MS" panose="030F0902030302020204" pitchFamily="66" charset="0"/>
            </a:endParaRPr>
          </a:p>
          <a:p>
            <a:pPr algn="ctr">
              <a:spcBef>
                <a:spcPct val="0"/>
              </a:spcBef>
              <a:buFontTx/>
              <a:buNone/>
            </a:pPr>
            <a:r>
              <a:rPr lang="it-IT" altLang="it-IT" sz="2400" dirty="0">
                <a:latin typeface="Comic Sans MS" panose="030F0902030302020204" pitchFamily="66" charset="0"/>
              </a:rPr>
              <a:t>Irene Bozzoni</a:t>
            </a:r>
          </a:p>
          <a:p>
            <a:pPr algn="ctr">
              <a:spcBef>
                <a:spcPct val="0"/>
              </a:spcBef>
              <a:buFontTx/>
              <a:buNone/>
            </a:pPr>
            <a:r>
              <a:rPr lang="it-IT" altLang="it-IT" sz="2400" dirty="0">
                <a:latin typeface="Comic Sans MS" panose="030F0902030302020204" pitchFamily="66" charset="0"/>
              </a:rPr>
              <a:t>http://elearning2.uniroma1.it</a:t>
            </a:r>
          </a:p>
          <a:p>
            <a:pPr algn="ctr">
              <a:spcBef>
                <a:spcPct val="0"/>
              </a:spcBef>
              <a:buFontTx/>
              <a:buNone/>
            </a:pPr>
            <a:endParaRPr lang="it-IT" altLang="it-IT" sz="2400" dirty="0">
              <a:latin typeface="Comic Sans MS" panose="030F0902030302020204" pitchFamily="66" charset="0"/>
            </a:endParaRPr>
          </a:p>
          <a:p>
            <a:pPr algn="ctr">
              <a:spcBef>
                <a:spcPct val="0"/>
              </a:spcBef>
              <a:buFontTx/>
              <a:buNone/>
            </a:pPr>
            <a:endParaRPr lang="it-IT" altLang="it-IT" sz="2400" dirty="0">
              <a:latin typeface="Comic Sans MS" panose="030F0902030302020204" pitchFamily="66" charset="0"/>
            </a:endParaRPr>
          </a:p>
          <a:p>
            <a:pPr algn="ctr">
              <a:spcBef>
                <a:spcPct val="0"/>
              </a:spcBef>
              <a:buFontTx/>
              <a:buNone/>
            </a:pPr>
            <a:endParaRPr lang="it-IT" altLang="it-IT" sz="2400" dirty="0">
              <a:latin typeface="Comic Sans MS" panose="030F0902030302020204" pitchFamily="66" charset="0"/>
            </a:endParaRPr>
          </a:p>
        </p:txBody>
      </p:sp>
      <p:pic>
        <p:nvPicPr>
          <p:cNvPr id="5" name="Picture 4" descr="logo sapienza">
            <a:extLst>
              <a:ext uri="{FF2B5EF4-FFF2-40B4-BE49-F238E27FC236}">
                <a16:creationId xmlns:a16="http://schemas.microsoft.com/office/drawing/2014/main" id="{6FAC0A14-C0E4-4043-9CC1-68EDBE523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438" y="477838"/>
            <a:ext cx="3065462"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a:extLst>
              <a:ext uri="{FF2B5EF4-FFF2-40B4-BE49-F238E27FC236}">
                <a16:creationId xmlns:a16="http://schemas.microsoft.com/office/drawing/2014/main" id="{551B73AD-E9CF-5B45-970C-A9FF61C6EAFF}"/>
              </a:ext>
            </a:extLst>
          </p:cNvPr>
          <p:cNvSpPr>
            <a:spLocks noChangeArrowheads="1"/>
          </p:cNvSpPr>
          <p:nvPr/>
        </p:nvSpPr>
        <p:spPr bwMode="auto">
          <a:xfrm>
            <a:off x="0" y="0"/>
            <a:ext cx="9169400" cy="6877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27650" name="Rectangle 11">
            <a:extLst>
              <a:ext uri="{FF2B5EF4-FFF2-40B4-BE49-F238E27FC236}">
                <a16:creationId xmlns:a16="http://schemas.microsoft.com/office/drawing/2014/main" id="{291E43A9-8F4B-0249-A46F-5DED3222B5F5}"/>
              </a:ext>
            </a:extLst>
          </p:cNvPr>
          <p:cNvSpPr>
            <a:spLocks noChangeArrowheads="1"/>
          </p:cNvSpPr>
          <p:nvPr/>
        </p:nvSpPr>
        <p:spPr bwMode="auto">
          <a:xfrm>
            <a:off x="8234363" y="6518275"/>
            <a:ext cx="768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600">
                <a:solidFill>
                  <a:srgbClr val="000000"/>
                </a:solidFill>
                <a:latin typeface="Helvetica" pitchFamily="2" charset="0"/>
              </a:rPr>
              <a:t>Laemmli</a:t>
            </a:r>
            <a:endParaRPr lang="it-IT" altLang="it-IT" sz="2400"/>
          </a:p>
        </p:txBody>
      </p:sp>
      <p:sp>
        <p:nvSpPr>
          <p:cNvPr id="27651" name="Rectangle 12">
            <a:extLst>
              <a:ext uri="{FF2B5EF4-FFF2-40B4-BE49-F238E27FC236}">
                <a16:creationId xmlns:a16="http://schemas.microsoft.com/office/drawing/2014/main" id="{97E78E99-DAB6-3F4B-8C3E-BE4A5A96DC8F}"/>
              </a:ext>
            </a:extLst>
          </p:cNvPr>
          <p:cNvSpPr>
            <a:spLocks noGrp="1" noChangeArrowheads="1"/>
          </p:cNvSpPr>
          <p:nvPr>
            <p:ph type="title"/>
          </p:nvPr>
        </p:nvSpPr>
        <p:spPr>
          <a:xfrm>
            <a:off x="685800" y="152400"/>
            <a:ext cx="7772400" cy="1143000"/>
          </a:xfrm>
          <a:noFill/>
        </p:spPr>
        <p:txBody>
          <a:bodyPr/>
          <a:lstStyle/>
          <a:p>
            <a:r>
              <a:rPr lang="it-IT" altLang="it-IT" sz="2400" b="1">
                <a:solidFill>
                  <a:schemeClr val="accent2"/>
                </a:solidFill>
              </a:rPr>
              <a:t>…</a:t>
            </a:r>
            <a:r>
              <a:rPr lang="it-IT" altLang="it-IT" sz="2400" b="1">
                <a:solidFill>
                  <a:schemeClr val="accent2"/>
                </a:solidFill>
                <a:latin typeface="Comic Sans MS" panose="030F0902030302020204" pitchFamily="66" charset="0"/>
              </a:rPr>
              <a:t>ma</a:t>
            </a:r>
            <a:r>
              <a:rPr lang="it-IT" altLang="it-IT" sz="2400" b="1">
                <a:solidFill>
                  <a:schemeClr val="accent2"/>
                </a:solidFill>
              </a:rPr>
              <a:t>…</a:t>
            </a:r>
            <a:r>
              <a:rPr lang="it-IT" altLang="it-IT" sz="2400" b="1">
                <a:solidFill>
                  <a:schemeClr val="accent2"/>
                </a:solidFill>
                <a:latin typeface="Comic Sans MS" panose="030F0902030302020204" pitchFamily="66" charset="0"/>
              </a:rPr>
              <a:t>.i genomi sono un po</a:t>
            </a:r>
            <a:r>
              <a:rPr lang="ja-JP" altLang="it-IT" sz="2400" b="1">
                <a:solidFill>
                  <a:schemeClr val="accent2"/>
                </a:solidFill>
              </a:rPr>
              <a:t>’</a:t>
            </a:r>
            <a:r>
              <a:rPr lang="it-IT" altLang="ja-JP" sz="2400" b="1">
                <a:solidFill>
                  <a:schemeClr val="accent2"/>
                </a:solidFill>
                <a:latin typeface="Comic Sans MS" panose="030F0902030302020204" pitchFamily="66" charset="0"/>
              </a:rPr>
              <a:t> troppo complessi</a:t>
            </a:r>
            <a:endParaRPr lang="it-IT" altLang="it-IT" sz="2400"/>
          </a:p>
        </p:txBody>
      </p:sp>
      <p:pic>
        <p:nvPicPr>
          <p:cNvPr id="27652" name="Picture 13">
            <a:extLst>
              <a:ext uri="{FF2B5EF4-FFF2-40B4-BE49-F238E27FC236}">
                <a16:creationId xmlns:a16="http://schemas.microsoft.com/office/drawing/2014/main" id="{F8670E17-462A-FE45-BED7-D9133CFFA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888"/>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19">
            <a:extLst>
              <a:ext uri="{FF2B5EF4-FFF2-40B4-BE49-F238E27FC236}">
                <a16:creationId xmlns:a16="http://schemas.microsoft.com/office/drawing/2014/main" id="{40232563-BA5A-964F-8C4D-348D3C0F892A}"/>
              </a:ext>
            </a:extLst>
          </p:cNvPr>
          <p:cNvSpPr>
            <a:spLocks noChangeArrowheads="1"/>
          </p:cNvSpPr>
          <p:nvPr/>
        </p:nvSpPr>
        <p:spPr bwMode="auto">
          <a:xfrm>
            <a:off x="1143000" y="0"/>
            <a:ext cx="7315200" cy="121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27654" name="Rectangle 20">
            <a:extLst>
              <a:ext uri="{FF2B5EF4-FFF2-40B4-BE49-F238E27FC236}">
                <a16:creationId xmlns:a16="http://schemas.microsoft.com/office/drawing/2014/main" id="{1CFF5CE0-5ACD-9B45-834B-F14C103D7FE5}"/>
              </a:ext>
            </a:extLst>
          </p:cNvPr>
          <p:cNvSpPr>
            <a:spLocks noChangeArrowheads="1"/>
          </p:cNvSpPr>
          <p:nvPr/>
        </p:nvSpPr>
        <p:spPr bwMode="auto">
          <a:xfrm>
            <a:off x="1476375" y="404813"/>
            <a:ext cx="4870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solidFill>
                  <a:schemeClr val="accent2"/>
                </a:solidFill>
                <a:latin typeface="Comic Sans MS" panose="030F0902030302020204" pitchFamily="66" charset="0"/>
              </a:rPr>
              <a:t>Aukaryotic genomes are complex</a:t>
            </a:r>
          </a:p>
        </p:txBody>
      </p:sp>
      <p:sp>
        <p:nvSpPr>
          <p:cNvPr id="27655" name="Text Box 21">
            <a:extLst>
              <a:ext uri="{FF2B5EF4-FFF2-40B4-BE49-F238E27FC236}">
                <a16:creationId xmlns:a16="http://schemas.microsoft.com/office/drawing/2014/main" id="{1A0D74AF-873D-D648-B70C-70B2ED77E3CF}"/>
              </a:ext>
            </a:extLst>
          </p:cNvPr>
          <p:cNvSpPr txBox="1">
            <a:spLocks noChangeArrowheads="1"/>
          </p:cNvSpPr>
          <p:nvPr/>
        </p:nvSpPr>
        <p:spPr bwMode="auto">
          <a:xfrm>
            <a:off x="3563938" y="6489700"/>
            <a:ext cx="544195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a:t>Interphase chromosome at the electron microscope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36FF51CD-4361-7A4F-8753-A4BE3320B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84163"/>
            <a:ext cx="8674100" cy="626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Rectangle 3">
            <a:extLst>
              <a:ext uri="{FF2B5EF4-FFF2-40B4-BE49-F238E27FC236}">
                <a16:creationId xmlns:a16="http://schemas.microsoft.com/office/drawing/2014/main" id="{53B943B4-8FFD-2E4D-9E36-DCE3A963362F}"/>
              </a:ext>
            </a:extLst>
          </p:cNvPr>
          <p:cNvSpPr>
            <a:spLocks noChangeArrowheads="1"/>
          </p:cNvSpPr>
          <p:nvPr/>
        </p:nvSpPr>
        <p:spPr bwMode="auto">
          <a:xfrm>
            <a:off x="5646738" y="3587750"/>
            <a:ext cx="2847975" cy="1109663"/>
          </a:xfrm>
          <a:prstGeom prst="rect">
            <a:avLst/>
          </a:prstGeom>
          <a:noFill/>
          <a:ln w="28575">
            <a:solidFill>
              <a:srgbClr val="FFFC2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7331"/>
                                        </p:tgtEl>
                                        <p:attrNameLst>
                                          <p:attrName>style.visibility</p:attrName>
                                        </p:attrNameLst>
                                      </p:cBhvr>
                                      <p:to>
                                        <p:strVal val="visible"/>
                                      </p:to>
                                    </p:set>
                                    <p:animEffect transition="in" filter="blinds(horizontal)">
                                      <p:cBhvr>
                                        <p:cTn id="7" dur="500"/>
                                        <p:tgtEl>
                                          <p:spTgt spid="227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a:extLst>
              <a:ext uri="{FF2B5EF4-FFF2-40B4-BE49-F238E27FC236}">
                <a16:creationId xmlns:a16="http://schemas.microsoft.com/office/drawing/2014/main" id="{6ED4FDD3-CA6B-554B-BD39-3B7263BA9FCA}"/>
              </a:ext>
            </a:extLst>
          </p:cNvPr>
          <p:cNvSpPr>
            <a:spLocks noGrp="1" noChangeArrowheads="1"/>
          </p:cNvSpPr>
          <p:nvPr>
            <p:ph type="body" idx="1"/>
          </p:nvPr>
        </p:nvSpPr>
        <p:spPr>
          <a:xfrm>
            <a:off x="685800" y="1473200"/>
            <a:ext cx="8102600" cy="4114800"/>
          </a:xfrm>
        </p:spPr>
        <p:txBody>
          <a:bodyPr/>
          <a:lstStyle/>
          <a:p>
            <a:pPr indent="-57150">
              <a:lnSpc>
                <a:spcPct val="90000"/>
              </a:lnSpc>
              <a:buFontTx/>
              <a:buNone/>
            </a:pPr>
            <a:r>
              <a:rPr lang="it-IT" altLang="it-IT" sz="1800" b="1" dirty="0"/>
              <a:t> </a:t>
            </a:r>
            <a:endParaRPr lang="it-IT" altLang="it-IT" sz="1800" dirty="0"/>
          </a:p>
          <a:p>
            <a:pPr indent="-57150">
              <a:lnSpc>
                <a:spcPct val="90000"/>
              </a:lnSpc>
              <a:buFontTx/>
              <a:buNone/>
            </a:pPr>
            <a:r>
              <a:rPr lang="it-IT" altLang="it-IT" b="1" dirty="0">
                <a:solidFill>
                  <a:schemeClr val="accent2"/>
                </a:solidFill>
                <a:latin typeface="Comic Sans MS" panose="030F0902030302020204" pitchFamily="66" charset="0"/>
              </a:rPr>
              <a:t>2)</a:t>
            </a:r>
            <a:r>
              <a:rPr lang="it-IT" altLang="it-IT" b="1" dirty="0">
                <a:solidFill>
                  <a:srgbClr val="FF33CC"/>
                </a:solidFill>
                <a:latin typeface="Comic Sans MS" panose="030F0902030302020204" pitchFamily="66" charset="0"/>
              </a:rPr>
              <a:t> 1970</a:t>
            </a:r>
            <a:r>
              <a:rPr lang="it-IT" altLang="it-IT" sz="1800" b="1" dirty="0">
                <a:solidFill>
                  <a:srgbClr val="FF33CC"/>
                </a:solidFill>
                <a:latin typeface="Comic Sans MS" panose="030F0902030302020204" pitchFamily="66" charset="0"/>
              </a:rPr>
              <a:t> -	</a:t>
            </a:r>
            <a:r>
              <a:rPr lang="it-IT" altLang="it-IT" sz="2800" b="1" dirty="0">
                <a:solidFill>
                  <a:srgbClr val="FF33CC"/>
                </a:solidFill>
                <a:latin typeface="Comic Sans MS" panose="030F0902030302020204" pitchFamily="66" charset="0"/>
              </a:rPr>
              <a:t>DNA </a:t>
            </a:r>
            <a:r>
              <a:rPr lang="it-IT" altLang="it-IT" sz="2800" b="1" dirty="0" err="1">
                <a:solidFill>
                  <a:srgbClr val="FF33CC"/>
                </a:solidFill>
                <a:latin typeface="Comic Sans MS" panose="030F0902030302020204" pitchFamily="66" charset="0"/>
              </a:rPr>
              <a:t>cloning</a:t>
            </a:r>
            <a:endParaRPr lang="it-IT" altLang="it-IT" sz="2800" b="1" dirty="0">
              <a:solidFill>
                <a:srgbClr val="FF33CC"/>
              </a:solidFill>
              <a:latin typeface="Comic Sans MS" panose="030F0902030302020204" pitchFamily="66" charset="0"/>
            </a:endParaRPr>
          </a:p>
          <a:p>
            <a:pPr indent="-57150">
              <a:lnSpc>
                <a:spcPct val="90000"/>
              </a:lnSpc>
              <a:buFontTx/>
              <a:buNone/>
            </a:pPr>
            <a:endParaRPr lang="it-IT" altLang="it-IT" sz="1800" b="1" dirty="0">
              <a:solidFill>
                <a:srgbClr val="FF33CC"/>
              </a:solidFill>
              <a:latin typeface="Comic Sans MS" panose="030F0902030302020204" pitchFamily="66" charset="0"/>
            </a:endParaRPr>
          </a:p>
          <a:p>
            <a:pPr indent="-57150">
              <a:lnSpc>
                <a:spcPct val="90000"/>
              </a:lnSpc>
              <a:buFontTx/>
              <a:buNone/>
            </a:pPr>
            <a:r>
              <a:rPr lang="it-IT" altLang="it-IT" sz="1800" dirty="0">
                <a:latin typeface="Comic Sans MS" panose="030F0902030302020204" pitchFamily="66" charset="0"/>
              </a:rPr>
              <a:t>			- </a:t>
            </a:r>
            <a:r>
              <a:rPr lang="it-IT" altLang="it-IT" sz="1800" dirty="0" err="1">
                <a:latin typeface="Comic Sans MS" panose="030F0902030302020204" pitchFamily="66" charset="0"/>
              </a:rPr>
              <a:t>Isolation</a:t>
            </a:r>
            <a:r>
              <a:rPr lang="it-IT" altLang="it-IT" sz="1800" dirty="0">
                <a:latin typeface="Comic Sans MS" panose="030F0902030302020204" pitchFamily="66" charset="0"/>
              </a:rPr>
              <a:t> of single </a:t>
            </a:r>
            <a:r>
              <a:rPr lang="it-IT" altLang="it-IT" sz="1800" dirty="0" err="1">
                <a:latin typeface="Comic Sans MS" panose="030F0902030302020204" pitchFamily="66" charset="0"/>
              </a:rPr>
              <a:t>genes</a:t>
            </a:r>
            <a:r>
              <a:rPr lang="it-IT" altLang="it-IT" sz="1800" dirty="0">
                <a:latin typeface="Comic Sans MS" panose="030F0902030302020204" pitchFamily="66" charset="0"/>
              </a:rPr>
              <a:t> and </a:t>
            </a:r>
            <a:r>
              <a:rPr lang="it-IT" altLang="it-IT" sz="1800" dirty="0" err="1">
                <a:latin typeface="Comic Sans MS" panose="030F0902030302020204" pitchFamily="66" charset="0"/>
              </a:rPr>
              <a:t>definition</a:t>
            </a:r>
            <a:r>
              <a:rPr lang="it-IT" altLang="it-IT" sz="1800" dirty="0">
                <a:latin typeface="Comic Sans MS" panose="030F0902030302020204" pitchFamily="66" charset="0"/>
              </a:rPr>
              <a:t> of </a:t>
            </a:r>
            <a:r>
              <a:rPr lang="it-IT" altLang="it-IT" sz="1800" dirty="0" err="1">
                <a:latin typeface="Comic Sans MS" panose="030F0902030302020204" pitchFamily="66" charset="0"/>
              </a:rPr>
              <a:t>their</a:t>
            </a:r>
            <a:r>
              <a:rPr lang="it-IT" altLang="it-IT" sz="1800" dirty="0">
                <a:latin typeface="Comic Sans MS" panose="030F0902030302020204" pitchFamily="66" charset="0"/>
              </a:rPr>
              <a:t> 			</a:t>
            </a:r>
            <a:r>
              <a:rPr lang="it-IT" altLang="it-IT" sz="1800" dirty="0" err="1">
                <a:latin typeface="Comic Sans MS" panose="030F0902030302020204" pitchFamily="66" charset="0"/>
              </a:rPr>
              <a:t>sequence</a:t>
            </a:r>
            <a:r>
              <a:rPr lang="it-IT" altLang="it-IT" sz="1800" dirty="0">
                <a:latin typeface="Comic Sans MS" panose="030F0902030302020204" pitchFamily="66" charset="0"/>
              </a:rPr>
              <a:t> </a:t>
            </a:r>
            <a:r>
              <a:rPr lang="it-IT" altLang="it-IT" sz="1800" dirty="0" err="1">
                <a:latin typeface="Comic Sans MS" panose="030F0902030302020204" pitchFamily="66" charset="0"/>
              </a:rPr>
              <a:t>composition</a:t>
            </a:r>
            <a:endParaRPr lang="it-IT" altLang="it-IT" sz="1800" dirty="0">
              <a:latin typeface="Comic Sans MS" panose="030F0902030302020204" pitchFamily="66" charset="0"/>
            </a:endParaRPr>
          </a:p>
          <a:p>
            <a:pPr indent="-57150">
              <a:lnSpc>
                <a:spcPct val="90000"/>
              </a:lnSpc>
              <a:buFontTx/>
              <a:buNone/>
            </a:pPr>
            <a:r>
              <a:rPr lang="it-IT" altLang="it-IT" sz="1800" dirty="0">
                <a:latin typeface="Comic Sans MS" panose="030F0902030302020204" pitchFamily="66" charset="0"/>
              </a:rPr>
              <a:t>			- </a:t>
            </a:r>
            <a:r>
              <a:rPr lang="it-IT" altLang="it-IT" sz="1800" dirty="0" err="1">
                <a:latin typeface="Comic Sans MS" panose="030F0902030302020204" pitchFamily="66" charset="0"/>
              </a:rPr>
              <a:t>molecular</a:t>
            </a:r>
            <a:r>
              <a:rPr lang="it-IT" altLang="it-IT" sz="1800" dirty="0">
                <a:latin typeface="Comic Sans MS" panose="030F0902030302020204" pitchFamily="66" charset="0"/>
              </a:rPr>
              <a:t> </a:t>
            </a:r>
            <a:r>
              <a:rPr lang="it-IT" altLang="it-IT" sz="1800" dirty="0" err="1">
                <a:latin typeface="Comic Sans MS" panose="030F0902030302020204" pitchFamily="66" charset="0"/>
              </a:rPr>
              <a:t>characterization</a:t>
            </a:r>
            <a:r>
              <a:rPr lang="it-IT" altLang="it-IT" sz="1800" dirty="0">
                <a:latin typeface="Comic Sans MS" panose="030F0902030302020204" pitchFamily="66" charset="0"/>
              </a:rPr>
              <a:t> of human </a:t>
            </a:r>
            <a:r>
              <a:rPr lang="it-IT" altLang="it-IT" sz="1800" dirty="0" err="1">
                <a:latin typeface="Comic Sans MS" panose="030F0902030302020204" pitchFamily="66" charset="0"/>
              </a:rPr>
              <a:t>pathologies</a:t>
            </a:r>
            <a:endParaRPr lang="it-IT" altLang="it-IT" sz="1800" b="1" dirty="0">
              <a:latin typeface="Comic Sans MS" panose="030F0902030302020204" pitchFamily="66" charset="0"/>
            </a:endParaRPr>
          </a:p>
        </p:txBody>
      </p:sp>
      <p:grpSp>
        <p:nvGrpSpPr>
          <p:cNvPr id="31746" name="Group 38">
            <a:extLst>
              <a:ext uri="{FF2B5EF4-FFF2-40B4-BE49-F238E27FC236}">
                <a16:creationId xmlns:a16="http://schemas.microsoft.com/office/drawing/2014/main" id="{F782DD42-6877-EF4D-B489-7F6EE59F0E93}"/>
              </a:ext>
            </a:extLst>
          </p:cNvPr>
          <p:cNvGrpSpPr>
            <a:grpSpLocks/>
          </p:cNvGrpSpPr>
          <p:nvPr/>
        </p:nvGrpSpPr>
        <p:grpSpPr bwMode="auto">
          <a:xfrm>
            <a:off x="793750" y="5054600"/>
            <a:ext cx="7389813" cy="1582738"/>
            <a:chOff x="500" y="2968"/>
            <a:chExt cx="4655" cy="997"/>
          </a:xfrm>
        </p:grpSpPr>
        <p:pic>
          <p:nvPicPr>
            <p:cNvPr id="31759" name="Picture 4">
              <a:extLst>
                <a:ext uri="{FF2B5EF4-FFF2-40B4-BE49-F238E27FC236}">
                  <a16:creationId xmlns:a16="http://schemas.microsoft.com/office/drawing/2014/main" id="{06E27821-BB2D-814E-8EA9-7942C147B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 y="2968"/>
              <a:ext cx="1016" cy="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Line 6">
              <a:extLst>
                <a:ext uri="{FF2B5EF4-FFF2-40B4-BE49-F238E27FC236}">
                  <a16:creationId xmlns:a16="http://schemas.microsoft.com/office/drawing/2014/main" id="{C8A26863-EB24-7048-92B8-2708BE7B0DF0}"/>
                </a:ext>
              </a:extLst>
            </p:cNvPr>
            <p:cNvSpPr>
              <a:spLocks noChangeShapeType="1"/>
            </p:cNvSpPr>
            <p:nvPr/>
          </p:nvSpPr>
          <p:spPr bwMode="auto">
            <a:xfrm>
              <a:off x="1869" y="3477"/>
              <a:ext cx="24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nvGrpSpPr>
            <p:cNvPr id="31761" name="Group 20">
              <a:extLst>
                <a:ext uri="{FF2B5EF4-FFF2-40B4-BE49-F238E27FC236}">
                  <a16:creationId xmlns:a16="http://schemas.microsoft.com/office/drawing/2014/main" id="{06AC9A94-C60F-2E4A-AD8B-D69A111CEDAF}"/>
                </a:ext>
              </a:extLst>
            </p:cNvPr>
            <p:cNvGrpSpPr>
              <a:grpSpLocks/>
            </p:cNvGrpSpPr>
            <p:nvPr/>
          </p:nvGrpSpPr>
          <p:grpSpPr bwMode="auto">
            <a:xfrm>
              <a:off x="4108" y="3137"/>
              <a:ext cx="1047" cy="728"/>
              <a:chOff x="4108" y="3097"/>
              <a:chExt cx="1047" cy="728"/>
            </a:xfrm>
          </p:grpSpPr>
          <p:sp>
            <p:nvSpPr>
              <p:cNvPr id="31765" name="AutoShape 7">
                <a:extLst>
                  <a:ext uri="{FF2B5EF4-FFF2-40B4-BE49-F238E27FC236}">
                    <a16:creationId xmlns:a16="http://schemas.microsoft.com/office/drawing/2014/main" id="{2E40F2F5-4549-7D49-B277-831E0D6CAD11}"/>
                  </a:ext>
                </a:extLst>
              </p:cNvPr>
              <p:cNvSpPr>
                <a:spLocks noChangeArrowheads="1"/>
              </p:cNvSpPr>
              <p:nvPr/>
            </p:nvSpPr>
            <p:spPr bwMode="auto">
              <a:xfrm>
                <a:off x="4139" y="3492"/>
                <a:ext cx="1016" cy="333"/>
              </a:xfrm>
              <a:prstGeom prst="roundRect">
                <a:avLst>
                  <a:gd name="adj" fmla="val 16667"/>
                </a:avLst>
              </a:prstGeom>
              <a:solidFill>
                <a:srgbClr val="6261BA"/>
              </a:solidFill>
              <a:ln w="9525">
                <a:solidFill>
                  <a:srgbClr val="6261BA"/>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1766" name="Oval 8">
                <a:extLst>
                  <a:ext uri="{FF2B5EF4-FFF2-40B4-BE49-F238E27FC236}">
                    <a16:creationId xmlns:a16="http://schemas.microsoft.com/office/drawing/2014/main" id="{D1044844-DD8C-5944-B5C7-3470D8EF39B0}"/>
                  </a:ext>
                </a:extLst>
              </p:cNvPr>
              <p:cNvSpPr>
                <a:spLocks noChangeArrowheads="1"/>
              </p:cNvSpPr>
              <p:nvPr/>
            </p:nvSpPr>
            <p:spPr bwMode="auto">
              <a:xfrm>
                <a:off x="4705" y="3555"/>
                <a:ext cx="288" cy="216"/>
              </a:xfrm>
              <a:prstGeom prst="ellipse">
                <a:avLst/>
              </a:prstGeom>
              <a:solidFill>
                <a:srgbClr val="6261BA"/>
              </a:solidFill>
              <a:ln w="381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pic>
            <p:nvPicPr>
              <p:cNvPr id="31767" name="Picture 9">
                <a:extLst>
                  <a:ext uri="{FF2B5EF4-FFF2-40B4-BE49-F238E27FC236}">
                    <a16:creationId xmlns:a16="http://schemas.microsoft.com/office/drawing/2014/main" id="{BD3A1C7C-E429-E246-821E-777EBE7F77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7" y="3531"/>
                <a:ext cx="1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8" name="Picture 10">
                <a:extLst>
                  <a:ext uri="{FF2B5EF4-FFF2-40B4-BE49-F238E27FC236}">
                    <a16:creationId xmlns:a16="http://schemas.microsoft.com/office/drawing/2014/main" id="{5DC6F41D-80DB-E746-904E-716CA5C2A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0" y="3627"/>
                <a:ext cx="1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9" name="AutoShape 11">
                <a:extLst>
                  <a:ext uri="{FF2B5EF4-FFF2-40B4-BE49-F238E27FC236}">
                    <a16:creationId xmlns:a16="http://schemas.microsoft.com/office/drawing/2014/main" id="{BFE723B2-1C68-2042-9B55-6ECC31A2CF53}"/>
                  </a:ext>
                </a:extLst>
              </p:cNvPr>
              <p:cNvSpPr>
                <a:spLocks noChangeArrowheads="1"/>
              </p:cNvSpPr>
              <p:nvPr/>
            </p:nvSpPr>
            <p:spPr bwMode="auto">
              <a:xfrm>
                <a:off x="4108" y="3097"/>
                <a:ext cx="1016" cy="333"/>
              </a:xfrm>
              <a:prstGeom prst="roundRect">
                <a:avLst>
                  <a:gd name="adj" fmla="val 16667"/>
                </a:avLst>
              </a:prstGeom>
              <a:solidFill>
                <a:srgbClr val="6261BA"/>
              </a:solidFill>
              <a:ln w="9525">
                <a:solidFill>
                  <a:srgbClr val="6261BA"/>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1770" name="Oval 12">
                <a:extLst>
                  <a:ext uri="{FF2B5EF4-FFF2-40B4-BE49-F238E27FC236}">
                    <a16:creationId xmlns:a16="http://schemas.microsoft.com/office/drawing/2014/main" id="{ED4F6447-4C72-E345-A448-C1695567F9D6}"/>
                  </a:ext>
                </a:extLst>
              </p:cNvPr>
              <p:cNvSpPr>
                <a:spLocks noChangeArrowheads="1"/>
              </p:cNvSpPr>
              <p:nvPr/>
            </p:nvSpPr>
            <p:spPr bwMode="auto">
              <a:xfrm>
                <a:off x="4674" y="3160"/>
                <a:ext cx="288" cy="216"/>
              </a:xfrm>
              <a:prstGeom prst="ellipse">
                <a:avLst/>
              </a:prstGeom>
              <a:solidFill>
                <a:srgbClr val="6261BA"/>
              </a:solidFill>
              <a:ln w="381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pic>
            <p:nvPicPr>
              <p:cNvPr id="31771" name="Picture 13">
                <a:extLst>
                  <a:ext uri="{FF2B5EF4-FFF2-40B4-BE49-F238E27FC236}">
                    <a16:creationId xmlns:a16="http://schemas.microsoft.com/office/drawing/2014/main" id="{3439B00B-5227-A34D-B6E7-0AC732FCB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6" y="3136"/>
                <a:ext cx="1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2" name="Picture 14">
                <a:extLst>
                  <a:ext uri="{FF2B5EF4-FFF2-40B4-BE49-F238E27FC236}">
                    <a16:creationId xmlns:a16="http://schemas.microsoft.com/office/drawing/2014/main" id="{D7B97B43-67C6-E245-9C72-55C0D9E5A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 y="3232"/>
                <a:ext cx="17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762" name="AutoShape 17">
              <a:extLst>
                <a:ext uri="{FF2B5EF4-FFF2-40B4-BE49-F238E27FC236}">
                  <a16:creationId xmlns:a16="http://schemas.microsoft.com/office/drawing/2014/main" id="{FA6B5FDA-5B29-8341-A441-5A5859C8F7D8}"/>
                </a:ext>
              </a:extLst>
            </p:cNvPr>
            <p:cNvSpPr>
              <a:spLocks noChangeArrowheads="1"/>
            </p:cNvSpPr>
            <p:nvPr/>
          </p:nvSpPr>
          <p:spPr bwMode="auto">
            <a:xfrm>
              <a:off x="2288" y="3331"/>
              <a:ext cx="1016" cy="333"/>
            </a:xfrm>
            <a:prstGeom prst="roundRect">
              <a:avLst>
                <a:gd name="adj" fmla="val 16667"/>
              </a:avLst>
            </a:prstGeom>
            <a:solidFill>
              <a:srgbClr val="6261BA"/>
            </a:solidFill>
            <a:ln w="9525">
              <a:solidFill>
                <a:srgbClr val="6261BA"/>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1763" name="Line 18">
              <a:extLst>
                <a:ext uri="{FF2B5EF4-FFF2-40B4-BE49-F238E27FC236}">
                  <a16:creationId xmlns:a16="http://schemas.microsoft.com/office/drawing/2014/main" id="{88FDAC22-4F68-7642-938E-BE1C806041EF}"/>
                </a:ext>
              </a:extLst>
            </p:cNvPr>
            <p:cNvSpPr>
              <a:spLocks noChangeShapeType="1"/>
            </p:cNvSpPr>
            <p:nvPr/>
          </p:nvSpPr>
          <p:spPr bwMode="auto">
            <a:xfrm>
              <a:off x="3567" y="3496"/>
              <a:ext cx="24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31764" name="Oval 19">
              <a:extLst>
                <a:ext uri="{FF2B5EF4-FFF2-40B4-BE49-F238E27FC236}">
                  <a16:creationId xmlns:a16="http://schemas.microsoft.com/office/drawing/2014/main" id="{5EFD6E19-74E8-6A4A-919F-E90EA990C0D7}"/>
                </a:ext>
              </a:extLst>
            </p:cNvPr>
            <p:cNvSpPr>
              <a:spLocks noChangeArrowheads="1"/>
            </p:cNvSpPr>
            <p:nvPr/>
          </p:nvSpPr>
          <p:spPr bwMode="auto">
            <a:xfrm>
              <a:off x="2854" y="3394"/>
              <a:ext cx="288" cy="216"/>
            </a:xfrm>
            <a:prstGeom prst="ellipse">
              <a:avLst/>
            </a:prstGeom>
            <a:solidFill>
              <a:srgbClr val="6261BA"/>
            </a:solidFill>
            <a:ln w="3810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31747" name="Rectangle 35">
            <a:extLst>
              <a:ext uri="{FF2B5EF4-FFF2-40B4-BE49-F238E27FC236}">
                <a16:creationId xmlns:a16="http://schemas.microsoft.com/office/drawing/2014/main" id="{F7BB1976-D444-8E48-A76F-C54611E76335}"/>
              </a:ext>
            </a:extLst>
          </p:cNvPr>
          <p:cNvSpPr>
            <a:spLocks noChangeArrowheads="1"/>
          </p:cNvSpPr>
          <p:nvPr/>
        </p:nvSpPr>
        <p:spPr bwMode="auto">
          <a:xfrm>
            <a:off x="2698750" y="3741738"/>
            <a:ext cx="412750" cy="285750"/>
          </a:xfrm>
          <a:prstGeom prst="rect">
            <a:avLst/>
          </a:prstGeom>
          <a:solidFill>
            <a:srgbClr val="FFFFFF"/>
          </a:solidFill>
          <a:ln w="9525">
            <a:solidFill>
              <a:srgbClr val="FFFF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1748" name="Rectangle 36">
            <a:extLst>
              <a:ext uri="{FF2B5EF4-FFF2-40B4-BE49-F238E27FC236}">
                <a16:creationId xmlns:a16="http://schemas.microsoft.com/office/drawing/2014/main" id="{256197C9-7196-9C48-A6A1-0B857B265049}"/>
              </a:ext>
            </a:extLst>
          </p:cNvPr>
          <p:cNvSpPr>
            <a:spLocks noChangeArrowheads="1"/>
          </p:cNvSpPr>
          <p:nvPr/>
        </p:nvSpPr>
        <p:spPr bwMode="auto">
          <a:xfrm>
            <a:off x="47625" y="3675063"/>
            <a:ext cx="412750" cy="285750"/>
          </a:xfrm>
          <a:prstGeom prst="rect">
            <a:avLst/>
          </a:prstGeom>
          <a:solidFill>
            <a:srgbClr val="FFFFFF"/>
          </a:solidFill>
          <a:ln w="9525">
            <a:solidFill>
              <a:srgbClr val="FFFF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nvGrpSpPr>
          <p:cNvPr id="31749" name="Group 44">
            <a:extLst>
              <a:ext uri="{FF2B5EF4-FFF2-40B4-BE49-F238E27FC236}">
                <a16:creationId xmlns:a16="http://schemas.microsoft.com/office/drawing/2014/main" id="{A68A9E37-FD75-304A-A5EB-448F1398C40D}"/>
              </a:ext>
            </a:extLst>
          </p:cNvPr>
          <p:cNvGrpSpPr>
            <a:grpSpLocks/>
          </p:cNvGrpSpPr>
          <p:nvPr/>
        </p:nvGrpSpPr>
        <p:grpSpPr bwMode="auto">
          <a:xfrm>
            <a:off x="187325" y="3721100"/>
            <a:ext cx="2847975" cy="1365250"/>
            <a:chOff x="-42" y="2256"/>
            <a:chExt cx="2138" cy="948"/>
          </a:xfrm>
        </p:grpSpPr>
        <p:grpSp>
          <p:nvGrpSpPr>
            <p:cNvPr id="31751" name="Group 41">
              <a:extLst>
                <a:ext uri="{FF2B5EF4-FFF2-40B4-BE49-F238E27FC236}">
                  <a16:creationId xmlns:a16="http://schemas.microsoft.com/office/drawing/2014/main" id="{8A7F5BCF-603D-974C-952A-4DD5DCCE9239}"/>
                </a:ext>
              </a:extLst>
            </p:cNvPr>
            <p:cNvGrpSpPr>
              <a:grpSpLocks/>
            </p:cNvGrpSpPr>
            <p:nvPr/>
          </p:nvGrpSpPr>
          <p:grpSpPr bwMode="auto">
            <a:xfrm>
              <a:off x="-42" y="2335"/>
              <a:ext cx="2110" cy="869"/>
              <a:chOff x="-42" y="2335"/>
              <a:chExt cx="2110" cy="869"/>
            </a:xfrm>
          </p:grpSpPr>
          <p:pic>
            <p:nvPicPr>
              <p:cNvPr id="31754" name="Picture 26">
                <a:extLst>
                  <a:ext uri="{FF2B5EF4-FFF2-40B4-BE49-F238E27FC236}">
                    <a16:creationId xmlns:a16="http://schemas.microsoft.com/office/drawing/2014/main" id="{DB22297E-52FA-9249-AD2F-9BF10B3C9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 y="2335"/>
                <a:ext cx="2084"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Rectangle 32">
                <a:extLst>
                  <a:ext uri="{FF2B5EF4-FFF2-40B4-BE49-F238E27FC236}">
                    <a16:creationId xmlns:a16="http://schemas.microsoft.com/office/drawing/2014/main" id="{EBC8C61E-A195-E94E-9995-A8DAD79FD5B2}"/>
                  </a:ext>
                </a:extLst>
              </p:cNvPr>
              <p:cNvSpPr>
                <a:spLocks noChangeArrowheads="1"/>
              </p:cNvSpPr>
              <p:nvPr/>
            </p:nvSpPr>
            <p:spPr bwMode="auto">
              <a:xfrm>
                <a:off x="-42" y="2961"/>
                <a:ext cx="1062" cy="243"/>
              </a:xfrm>
              <a:prstGeom prst="rect">
                <a:avLst/>
              </a:prstGeom>
              <a:solidFill>
                <a:srgbClr val="FFFFFF"/>
              </a:solidFill>
              <a:ln w="9525">
                <a:solidFill>
                  <a:srgbClr val="FFFF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1756" name="Rectangle 33">
                <a:extLst>
                  <a:ext uri="{FF2B5EF4-FFF2-40B4-BE49-F238E27FC236}">
                    <a16:creationId xmlns:a16="http://schemas.microsoft.com/office/drawing/2014/main" id="{75C73EB4-0F96-CE4D-9509-B3D8A4BE3327}"/>
                  </a:ext>
                </a:extLst>
              </p:cNvPr>
              <p:cNvSpPr>
                <a:spLocks noChangeArrowheads="1"/>
              </p:cNvSpPr>
              <p:nvPr/>
            </p:nvSpPr>
            <p:spPr bwMode="auto">
              <a:xfrm>
                <a:off x="596" y="2362"/>
                <a:ext cx="579" cy="151"/>
              </a:xfrm>
              <a:prstGeom prst="rect">
                <a:avLst/>
              </a:prstGeom>
              <a:solidFill>
                <a:srgbClr val="FFFFFF"/>
              </a:solidFill>
              <a:ln w="9525">
                <a:solidFill>
                  <a:srgbClr val="FFFF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1757" name="Rectangle 34">
                <a:extLst>
                  <a:ext uri="{FF2B5EF4-FFF2-40B4-BE49-F238E27FC236}">
                    <a16:creationId xmlns:a16="http://schemas.microsoft.com/office/drawing/2014/main" id="{87192634-8783-EB4E-80EF-1CDADC982444}"/>
                  </a:ext>
                </a:extLst>
              </p:cNvPr>
              <p:cNvSpPr>
                <a:spLocks noChangeArrowheads="1"/>
              </p:cNvSpPr>
              <p:nvPr/>
            </p:nvSpPr>
            <p:spPr bwMode="auto">
              <a:xfrm>
                <a:off x="972" y="2407"/>
                <a:ext cx="427" cy="13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1758" name="Rectangle 37">
                <a:extLst>
                  <a:ext uri="{FF2B5EF4-FFF2-40B4-BE49-F238E27FC236}">
                    <a16:creationId xmlns:a16="http://schemas.microsoft.com/office/drawing/2014/main" id="{1634DFFC-9388-4441-9352-690489B13CE3}"/>
                  </a:ext>
                </a:extLst>
              </p:cNvPr>
              <p:cNvSpPr>
                <a:spLocks noChangeArrowheads="1"/>
              </p:cNvSpPr>
              <p:nvPr/>
            </p:nvSpPr>
            <p:spPr bwMode="auto">
              <a:xfrm>
                <a:off x="246" y="2384"/>
                <a:ext cx="427" cy="129"/>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31752" name="Rectangle 42">
              <a:extLst>
                <a:ext uri="{FF2B5EF4-FFF2-40B4-BE49-F238E27FC236}">
                  <a16:creationId xmlns:a16="http://schemas.microsoft.com/office/drawing/2014/main" id="{63132818-B98A-8E43-9C87-9B372408196B}"/>
                </a:ext>
              </a:extLst>
            </p:cNvPr>
            <p:cNvSpPr>
              <a:spLocks noChangeArrowheads="1"/>
            </p:cNvSpPr>
            <p:nvPr/>
          </p:nvSpPr>
          <p:spPr bwMode="auto">
            <a:xfrm>
              <a:off x="0" y="2256"/>
              <a:ext cx="288" cy="256"/>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1753" name="Rectangle 43">
              <a:extLst>
                <a:ext uri="{FF2B5EF4-FFF2-40B4-BE49-F238E27FC236}">
                  <a16:creationId xmlns:a16="http://schemas.microsoft.com/office/drawing/2014/main" id="{30A77FAC-048C-3949-9E3D-99FEA57E2A36}"/>
                </a:ext>
              </a:extLst>
            </p:cNvPr>
            <p:cNvSpPr>
              <a:spLocks noChangeArrowheads="1"/>
            </p:cNvSpPr>
            <p:nvPr/>
          </p:nvSpPr>
          <p:spPr bwMode="auto">
            <a:xfrm>
              <a:off x="1808" y="2336"/>
              <a:ext cx="288" cy="256"/>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31" name="Rectangle 2">
            <a:extLst>
              <a:ext uri="{FF2B5EF4-FFF2-40B4-BE49-F238E27FC236}">
                <a16:creationId xmlns:a16="http://schemas.microsoft.com/office/drawing/2014/main" id="{288E0740-5271-9146-B1EA-9B6AC3C15A0F}"/>
              </a:ext>
            </a:extLst>
          </p:cNvPr>
          <p:cNvSpPr txBox="1">
            <a:spLocks noChangeArrowheads="1"/>
          </p:cNvSpPr>
          <p:nvPr/>
        </p:nvSpPr>
        <p:spPr bwMode="auto">
          <a:xfrm>
            <a:off x="685800" y="1889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a:defRPr/>
            </a:pPr>
            <a:r>
              <a:rPr lang="it-IT" altLang="it-IT" sz="3600" b="1" kern="0" dirty="0" err="1">
                <a:solidFill>
                  <a:schemeClr val="accent2"/>
                </a:solidFill>
                <a:latin typeface="Comic Sans MS" charset="0"/>
              </a:rPr>
              <a:t>Four</a:t>
            </a:r>
            <a:r>
              <a:rPr lang="it-IT" altLang="it-IT" sz="3600" b="1" kern="0" dirty="0">
                <a:solidFill>
                  <a:schemeClr val="accent2"/>
                </a:solidFill>
                <a:latin typeface="Comic Sans MS" charset="0"/>
              </a:rPr>
              <a:t> major </a:t>
            </a:r>
            <a:r>
              <a:rPr lang="it-IT" altLang="it-IT" sz="3600" b="1" kern="0" dirty="0" err="1">
                <a:solidFill>
                  <a:schemeClr val="accent2"/>
                </a:solidFill>
                <a:latin typeface="Comic Sans MS" charset="0"/>
              </a:rPr>
              <a:t>revolutions</a:t>
            </a:r>
            <a:r>
              <a:rPr lang="it-IT" altLang="it-IT" sz="3600" b="1" kern="0" dirty="0">
                <a:solidFill>
                  <a:schemeClr val="accent2"/>
                </a:solidFill>
                <a:latin typeface="Comic Sans MS" charset="0"/>
              </a:rPr>
              <a:t> in </a:t>
            </a:r>
            <a:r>
              <a:rPr lang="it-IT" altLang="it-IT" sz="3600" b="1" kern="0" dirty="0" err="1">
                <a:solidFill>
                  <a:schemeClr val="accent2"/>
                </a:solidFill>
                <a:latin typeface="Comic Sans MS" charset="0"/>
              </a:rPr>
              <a:t>Molecular</a:t>
            </a:r>
            <a:r>
              <a:rPr lang="it-IT" altLang="it-IT" sz="3600" b="1" kern="0" dirty="0">
                <a:solidFill>
                  <a:schemeClr val="accent2"/>
                </a:solidFill>
                <a:latin typeface="Comic Sans MS" charset="0"/>
              </a:rPr>
              <a:t> </a:t>
            </a:r>
            <a:r>
              <a:rPr lang="it-IT" altLang="it-IT" sz="3600" b="1" kern="0" dirty="0" err="1">
                <a:solidFill>
                  <a:schemeClr val="accent2"/>
                </a:solidFill>
                <a:latin typeface="Comic Sans MS" charset="0"/>
              </a:rPr>
              <a:t>Biology</a:t>
            </a:r>
            <a:endParaRPr lang="it-IT" altLang="it-IT" kern="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
            <a:extLst>
              <a:ext uri="{FF2B5EF4-FFF2-40B4-BE49-F238E27FC236}">
                <a16:creationId xmlns:a16="http://schemas.microsoft.com/office/drawing/2014/main" id="{2ECAF26E-FEB7-934C-B52A-18F79C926F29}"/>
              </a:ext>
            </a:extLst>
          </p:cNvPr>
          <p:cNvGrpSpPr>
            <a:grpSpLocks/>
          </p:cNvGrpSpPr>
          <p:nvPr/>
        </p:nvGrpSpPr>
        <p:grpSpPr bwMode="auto">
          <a:xfrm>
            <a:off x="4413250" y="388938"/>
            <a:ext cx="4730750" cy="5427662"/>
            <a:chOff x="59" y="192"/>
            <a:chExt cx="3502" cy="3792"/>
          </a:xfrm>
        </p:grpSpPr>
        <p:pic>
          <p:nvPicPr>
            <p:cNvPr id="32773" name="Picture 3">
              <a:extLst>
                <a:ext uri="{FF2B5EF4-FFF2-40B4-BE49-F238E27FC236}">
                  <a16:creationId xmlns:a16="http://schemas.microsoft.com/office/drawing/2014/main" id="{B23BE0E2-1991-1747-B249-EA2C77AFB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 y="192"/>
              <a:ext cx="3502" cy="3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4" name="Group 4">
              <a:extLst>
                <a:ext uri="{FF2B5EF4-FFF2-40B4-BE49-F238E27FC236}">
                  <a16:creationId xmlns:a16="http://schemas.microsoft.com/office/drawing/2014/main" id="{51B134D3-A100-9D40-841F-887EB779CC1B}"/>
                </a:ext>
              </a:extLst>
            </p:cNvPr>
            <p:cNvGrpSpPr>
              <a:grpSpLocks/>
            </p:cNvGrpSpPr>
            <p:nvPr/>
          </p:nvGrpSpPr>
          <p:grpSpPr bwMode="auto">
            <a:xfrm>
              <a:off x="1403" y="3358"/>
              <a:ext cx="1056" cy="386"/>
              <a:chOff x="1968" y="3694"/>
              <a:chExt cx="1008" cy="338"/>
            </a:xfrm>
          </p:grpSpPr>
          <p:sp>
            <p:nvSpPr>
              <p:cNvPr id="32780" name="Rectangle 5">
                <a:extLst>
                  <a:ext uri="{FF2B5EF4-FFF2-40B4-BE49-F238E27FC236}">
                    <a16:creationId xmlns:a16="http://schemas.microsoft.com/office/drawing/2014/main" id="{15534B72-C3C9-A244-84EF-7ADDD1F8C4AF}"/>
                  </a:ext>
                </a:extLst>
              </p:cNvPr>
              <p:cNvSpPr>
                <a:spLocks noChangeArrowheads="1"/>
              </p:cNvSpPr>
              <p:nvPr/>
            </p:nvSpPr>
            <p:spPr bwMode="auto">
              <a:xfrm>
                <a:off x="1968" y="3696"/>
                <a:ext cx="1003" cy="336"/>
              </a:xfrm>
              <a:prstGeom prst="rect">
                <a:avLst/>
              </a:prstGeom>
              <a:solidFill>
                <a:srgbClr val="0099FF"/>
              </a:solidFill>
              <a:ln w="9525">
                <a:solidFill>
                  <a:srgbClr val="0099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2781" name="Text Box 6">
                <a:extLst>
                  <a:ext uri="{FF2B5EF4-FFF2-40B4-BE49-F238E27FC236}">
                    <a16:creationId xmlns:a16="http://schemas.microsoft.com/office/drawing/2014/main" id="{2FCF2AC3-C8DD-F64B-9739-A467CD51E93F}"/>
                  </a:ext>
                </a:extLst>
              </p:cNvPr>
              <p:cNvSpPr txBox="1">
                <a:spLocks noChangeArrowheads="1"/>
              </p:cNvSpPr>
              <p:nvPr/>
            </p:nvSpPr>
            <p:spPr bwMode="auto">
              <a:xfrm>
                <a:off x="2102" y="3694"/>
                <a:ext cx="727" cy="286"/>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solidFill>
                      <a:schemeClr val="bg1"/>
                    </a:solidFill>
                    <a:latin typeface="Comic Sans MS" panose="030F0902030302020204" pitchFamily="66" charset="0"/>
                  </a:rPr>
                  <a:t>GENE</a:t>
                </a:r>
                <a:endParaRPr lang="it-IT" altLang="it-IT" sz="2400">
                  <a:latin typeface="Comic Sans MS" panose="030F0902030302020204" pitchFamily="66" charset="0"/>
                </a:endParaRPr>
              </a:p>
            </p:txBody>
          </p:sp>
        </p:grpSp>
        <p:grpSp>
          <p:nvGrpSpPr>
            <p:cNvPr id="32775" name="Group 7">
              <a:extLst>
                <a:ext uri="{FF2B5EF4-FFF2-40B4-BE49-F238E27FC236}">
                  <a16:creationId xmlns:a16="http://schemas.microsoft.com/office/drawing/2014/main" id="{9E3382C1-CE40-9743-97A2-8A4F5CDF4484}"/>
                </a:ext>
              </a:extLst>
            </p:cNvPr>
            <p:cNvGrpSpPr>
              <a:grpSpLocks/>
            </p:cNvGrpSpPr>
            <p:nvPr/>
          </p:nvGrpSpPr>
          <p:grpSpPr bwMode="auto">
            <a:xfrm>
              <a:off x="2531" y="2544"/>
              <a:ext cx="888" cy="332"/>
              <a:chOff x="1968" y="3695"/>
              <a:chExt cx="1008" cy="337"/>
            </a:xfrm>
          </p:grpSpPr>
          <p:sp>
            <p:nvSpPr>
              <p:cNvPr id="32778" name="Rectangle 8">
                <a:extLst>
                  <a:ext uri="{FF2B5EF4-FFF2-40B4-BE49-F238E27FC236}">
                    <a16:creationId xmlns:a16="http://schemas.microsoft.com/office/drawing/2014/main" id="{2DB3420E-63C3-204A-9684-BFB58F7CCCDA}"/>
                  </a:ext>
                </a:extLst>
              </p:cNvPr>
              <p:cNvSpPr>
                <a:spLocks noChangeArrowheads="1"/>
              </p:cNvSpPr>
              <p:nvPr/>
            </p:nvSpPr>
            <p:spPr bwMode="auto">
              <a:xfrm>
                <a:off x="1970" y="3700"/>
                <a:ext cx="1006" cy="332"/>
              </a:xfrm>
              <a:prstGeom prst="rect">
                <a:avLst/>
              </a:prstGeom>
              <a:solidFill>
                <a:srgbClr val="0099FF"/>
              </a:solidFill>
              <a:ln w="9525">
                <a:solidFill>
                  <a:srgbClr val="0099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2779" name="Text Box 9">
                <a:extLst>
                  <a:ext uri="{FF2B5EF4-FFF2-40B4-BE49-F238E27FC236}">
                    <a16:creationId xmlns:a16="http://schemas.microsoft.com/office/drawing/2014/main" id="{C573D7A2-77CB-BA43-9726-30E66F4D0A14}"/>
                  </a:ext>
                </a:extLst>
              </p:cNvPr>
              <p:cNvSpPr txBox="1">
                <a:spLocks noChangeArrowheads="1"/>
              </p:cNvSpPr>
              <p:nvPr/>
            </p:nvSpPr>
            <p:spPr bwMode="auto">
              <a:xfrm>
                <a:off x="2103" y="3695"/>
                <a:ext cx="743" cy="331"/>
              </a:xfrm>
              <a:prstGeom prst="rect">
                <a:avLst/>
              </a:prstGeom>
              <a:noFill/>
              <a:ln w="9525">
                <a:solidFill>
                  <a:srgbClr val="0099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solidFill>
                      <a:schemeClr val="bg1"/>
                    </a:solidFill>
                    <a:latin typeface="Comic Sans MS" panose="030F0902030302020204" pitchFamily="66" charset="0"/>
                  </a:rPr>
                  <a:t>DNA</a:t>
                </a:r>
                <a:endParaRPr lang="it-IT" altLang="it-IT" sz="2400">
                  <a:latin typeface="Comic Sans MS" panose="030F0902030302020204" pitchFamily="66" charset="0"/>
                </a:endParaRPr>
              </a:p>
            </p:txBody>
          </p:sp>
        </p:grpSp>
        <p:sp>
          <p:nvSpPr>
            <p:cNvPr id="32776" name="Rectangle 10">
              <a:extLst>
                <a:ext uri="{FF2B5EF4-FFF2-40B4-BE49-F238E27FC236}">
                  <a16:creationId xmlns:a16="http://schemas.microsoft.com/office/drawing/2014/main" id="{F30246FD-D801-0F47-85B6-4DB1A2D80449}"/>
                </a:ext>
              </a:extLst>
            </p:cNvPr>
            <p:cNvSpPr>
              <a:spLocks noChangeArrowheads="1"/>
            </p:cNvSpPr>
            <p:nvPr/>
          </p:nvSpPr>
          <p:spPr bwMode="auto">
            <a:xfrm>
              <a:off x="1034" y="664"/>
              <a:ext cx="1584" cy="285"/>
            </a:xfrm>
            <a:prstGeom prst="rect">
              <a:avLst/>
            </a:prstGeom>
            <a:solidFill>
              <a:srgbClr val="0099FF"/>
            </a:solidFill>
            <a:ln w="9525">
              <a:solidFill>
                <a:srgbClr val="0099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2777" name="Text Box 11">
              <a:extLst>
                <a:ext uri="{FF2B5EF4-FFF2-40B4-BE49-F238E27FC236}">
                  <a16:creationId xmlns:a16="http://schemas.microsoft.com/office/drawing/2014/main" id="{2E9E8900-0043-E540-9AE1-6A06EA7882D3}"/>
                </a:ext>
              </a:extLst>
            </p:cNvPr>
            <p:cNvSpPr txBox="1">
              <a:spLocks noChangeArrowheads="1"/>
            </p:cNvSpPr>
            <p:nvPr/>
          </p:nvSpPr>
          <p:spPr bwMode="auto">
            <a:xfrm>
              <a:off x="1239" y="645"/>
              <a:ext cx="1326"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solidFill>
                    <a:schemeClr val="bg1"/>
                  </a:solidFill>
                  <a:latin typeface="Comic Sans MS" panose="030F0902030302020204" pitchFamily="66" charset="0"/>
                </a:rPr>
                <a:t>Cromosoma</a:t>
              </a:r>
              <a:endParaRPr lang="it-IT" altLang="it-IT" sz="2400">
                <a:latin typeface="Comic Sans MS" panose="030F0902030302020204" pitchFamily="66" charset="0"/>
              </a:endParaRPr>
            </a:p>
          </p:txBody>
        </p:sp>
      </p:grpSp>
      <p:sp>
        <p:nvSpPr>
          <p:cNvPr id="32770" name="Text Box 12">
            <a:extLst>
              <a:ext uri="{FF2B5EF4-FFF2-40B4-BE49-F238E27FC236}">
                <a16:creationId xmlns:a16="http://schemas.microsoft.com/office/drawing/2014/main" id="{7093899A-6E50-7549-9A2A-D82275E1CDA6}"/>
              </a:ext>
            </a:extLst>
          </p:cNvPr>
          <p:cNvSpPr txBox="1">
            <a:spLocks noChangeArrowheads="1"/>
          </p:cNvSpPr>
          <p:nvPr/>
        </p:nvSpPr>
        <p:spPr bwMode="auto">
          <a:xfrm>
            <a:off x="0" y="230188"/>
            <a:ext cx="4195763"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it-IT" altLang="it-IT" sz="1000">
                <a:latin typeface="Times" pitchFamily="2" charset="0"/>
              </a:rPr>
              <a:t>AATATGTACGTAGCTAGCTGAAAGCTGGCTAGCCTGACCCCCTGTA</a:t>
            </a:r>
          </a:p>
          <a:p>
            <a:pPr algn="just">
              <a:spcBef>
                <a:spcPct val="0"/>
              </a:spcBef>
              <a:buFontTx/>
              <a:buNone/>
            </a:pPr>
            <a:r>
              <a:rPr lang="it-IT" altLang="it-IT" sz="1000">
                <a:latin typeface="Times" pitchFamily="2" charset="0"/>
              </a:rPr>
              <a:t>CGCGGCTTACCATCGGTAGCCTTTACTAAGCTGATCGCAGCGCTGC</a:t>
            </a:r>
          </a:p>
          <a:p>
            <a:pPr algn="just">
              <a:spcBef>
                <a:spcPct val="0"/>
              </a:spcBef>
              <a:buFontTx/>
              <a:buNone/>
            </a:pPr>
            <a:r>
              <a:rPr lang="it-IT" altLang="it-IT" sz="1000">
                <a:latin typeface="Times" pitchFamily="2" charset="0"/>
              </a:rPr>
              <a:t>CATTATCATTTAAAGGCTCCGATCGATCGTTTCCGATCGCTAAACC</a:t>
            </a:r>
          </a:p>
          <a:p>
            <a:pPr algn="just">
              <a:spcBef>
                <a:spcPct val="0"/>
              </a:spcBef>
              <a:buFontTx/>
              <a:buNone/>
            </a:pPr>
            <a:r>
              <a:rPr lang="it-IT" altLang="it-IT" sz="1000">
                <a:latin typeface="Times" pitchFamily="2" charset="0"/>
              </a:rPr>
              <a:t>TTTACAAAGTCCGCGCGTAGCGATTATATACGTCAGTCTAAGGTGT</a:t>
            </a:r>
          </a:p>
          <a:p>
            <a:pPr algn="just">
              <a:spcBef>
                <a:spcPct val="0"/>
              </a:spcBef>
              <a:buFontTx/>
              <a:buNone/>
            </a:pPr>
            <a:r>
              <a:rPr lang="it-IT" altLang="it-IT" sz="1000">
                <a:latin typeface="Times" pitchFamily="2" charset="0"/>
              </a:rPr>
              <a:t>CAGATCGGCATCGATGCTACCGTCGACTTTTAGTTTTAAATACTTTA</a:t>
            </a:r>
          </a:p>
          <a:p>
            <a:pPr algn="just">
              <a:spcBef>
                <a:spcPct val="0"/>
              </a:spcBef>
              <a:buFontTx/>
              <a:buNone/>
            </a:pPr>
            <a:r>
              <a:rPr lang="it-IT" altLang="it-IT" sz="1000">
                <a:latin typeface="Times" pitchFamily="2" charset="0"/>
              </a:rPr>
              <a:t>AAGGGGTCGCGCGTATCTCGATTTGAAAACTGCAGTCCCGAGGTTG</a:t>
            </a:r>
          </a:p>
          <a:p>
            <a:pPr algn="just">
              <a:spcBef>
                <a:spcPct val="0"/>
              </a:spcBef>
              <a:buFontTx/>
              <a:buNone/>
            </a:pPr>
            <a:r>
              <a:rPr lang="it-IT" altLang="it-IT" sz="1000">
                <a:latin typeface="Times" pitchFamily="2" charset="0"/>
              </a:rPr>
              <a:t>CACACGTTGGGGTACAAATTCGATGCTCTGAATTTCCGGTACGCGC</a:t>
            </a:r>
          </a:p>
          <a:p>
            <a:pPr algn="just">
              <a:spcBef>
                <a:spcPct val="0"/>
              </a:spcBef>
              <a:buFontTx/>
              <a:buNone/>
            </a:pPr>
            <a:r>
              <a:rPr lang="it-IT" altLang="it-IT" sz="1000">
                <a:latin typeface="Times" pitchFamily="2" charset="0"/>
              </a:rPr>
              <a:t>CACATGCTCGATTCGGTTCGCTTTAAACGCTCGTGGGTTTAACCACT</a:t>
            </a:r>
          </a:p>
          <a:p>
            <a:pPr algn="just">
              <a:spcBef>
                <a:spcPct val="0"/>
              </a:spcBef>
              <a:buFontTx/>
              <a:buNone/>
            </a:pPr>
            <a:r>
              <a:rPr lang="it-IT" altLang="it-IT" sz="1000">
                <a:latin typeface="Times" pitchFamily="2" charset="0"/>
              </a:rPr>
              <a:t>AGCTGATGCAGCTGGGCACCAATTCGCGTAGCTTACAAGCAGGCTG</a:t>
            </a:r>
          </a:p>
          <a:p>
            <a:pPr algn="just">
              <a:spcBef>
                <a:spcPct val="0"/>
              </a:spcBef>
              <a:buFontTx/>
              <a:buNone/>
            </a:pPr>
            <a:r>
              <a:rPr lang="it-IT" altLang="it-IT" sz="1000">
                <a:latin typeface="Times" pitchFamily="2" charset="0"/>
              </a:rPr>
              <a:t>ACCAGCTGATCGATTTCCCGGGACATCGACGATAGCTAAATGGTGC</a:t>
            </a:r>
          </a:p>
          <a:p>
            <a:pPr algn="just">
              <a:spcBef>
                <a:spcPct val="0"/>
              </a:spcBef>
              <a:buFontTx/>
              <a:buNone/>
            </a:pPr>
            <a:r>
              <a:rPr lang="it-IT" altLang="it-IT" sz="1000">
                <a:latin typeface="Times" pitchFamily="2" charset="0"/>
              </a:rPr>
              <a:t>ACCAGAAAATCGCTCGCGCTAGAGATCGTTTTCGGAACCCTCACTG</a:t>
            </a:r>
          </a:p>
          <a:p>
            <a:pPr algn="just">
              <a:spcBef>
                <a:spcPct val="0"/>
              </a:spcBef>
              <a:buFontTx/>
              <a:buNone/>
            </a:pPr>
            <a:r>
              <a:rPr lang="it-IT" altLang="it-IT" sz="1000">
                <a:latin typeface="Times" pitchFamily="2" charset="0"/>
              </a:rPr>
              <a:t>CCATAATTTTCCCGGACAGCAAGCTGACGTAAGGGGTGTGTAAGTC</a:t>
            </a:r>
          </a:p>
          <a:p>
            <a:pPr algn="just">
              <a:spcBef>
                <a:spcPct val="0"/>
              </a:spcBef>
              <a:buFontTx/>
              <a:buNone/>
            </a:pPr>
            <a:r>
              <a:rPr lang="it-IT" altLang="it-IT" sz="1000">
                <a:latin typeface="Times" pitchFamily="2" charset="0"/>
              </a:rPr>
              <a:t>CCCATTTAGACGCAGCATGCTAGTCGATCCAGCGCATAAAACCCTT</a:t>
            </a:r>
          </a:p>
          <a:p>
            <a:pPr algn="just">
              <a:spcBef>
                <a:spcPct val="0"/>
              </a:spcBef>
              <a:buFontTx/>
              <a:buNone/>
            </a:pPr>
            <a:r>
              <a:rPr lang="it-IT" altLang="it-IT" sz="1000">
                <a:latin typeface="Times" pitchFamily="2" charset="0"/>
              </a:rPr>
              <a:t>TTGCCGGCGCTTTTAAGCGGAGAGTCGCGCGCCGTAGCTGTGTGTG</a:t>
            </a:r>
          </a:p>
          <a:p>
            <a:pPr algn="just">
              <a:spcBef>
                <a:spcPct val="0"/>
              </a:spcBef>
              <a:buFontTx/>
              <a:buNone/>
            </a:pPr>
            <a:r>
              <a:rPr lang="it-IT" altLang="it-IT" sz="1000">
                <a:latin typeface="Times" pitchFamily="2" charset="0"/>
              </a:rPr>
              <a:t>GCAGCATTATTTTAGCGCGCTATATAGCGGCGTGGGGGGGCCCGCA</a:t>
            </a:r>
          </a:p>
          <a:p>
            <a:pPr algn="just">
              <a:spcBef>
                <a:spcPct val="0"/>
              </a:spcBef>
              <a:buFontTx/>
              <a:buNone/>
            </a:pPr>
            <a:r>
              <a:rPr lang="it-IT" altLang="it-IT" sz="1000">
                <a:latin typeface="Times" pitchFamily="2" charset="0"/>
              </a:rPr>
              <a:t>CACACACATTCGCTGAGAGGACCAGCAGCGACATTATACTCTGTGC</a:t>
            </a:r>
          </a:p>
          <a:p>
            <a:pPr algn="just">
              <a:spcBef>
                <a:spcPct val="0"/>
              </a:spcBef>
              <a:buFontTx/>
              <a:buNone/>
            </a:pPr>
            <a:r>
              <a:rPr lang="it-IT" altLang="it-IT" sz="1000">
                <a:latin typeface="Times" pitchFamily="2" charset="0"/>
              </a:rPr>
              <a:t>AGAGGGGAAACTCTCTAGAGCAGTCTCTCGAGAGTCTTTTCAATTA</a:t>
            </a:r>
          </a:p>
          <a:p>
            <a:pPr algn="just">
              <a:spcBef>
                <a:spcPct val="0"/>
              </a:spcBef>
              <a:buFontTx/>
              <a:buNone/>
            </a:pPr>
            <a:r>
              <a:rPr lang="it-IT" altLang="it-IT" sz="1000">
                <a:latin typeface="Times" pitchFamily="2" charset="0"/>
              </a:rPr>
              <a:t>CACATAAATTTGCGCGCTTGTGTGCACCACCCACCCCTTTAGGGTC</a:t>
            </a:r>
          </a:p>
          <a:p>
            <a:pPr algn="just">
              <a:spcBef>
                <a:spcPct val="0"/>
              </a:spcBef>
              <a:buFontTx/>
              <a:buNone/>
            </a:pPr>
            <a:r>
              <a:rPr lang="it-IT" altLang="it-IT" sz="1000">
                <a:latin typeface="Times" pitchFamily="2" charset="0"/>
              </a:rPr>
              <a:t>CCATATGCGCTCTGGTAGGCTCGGGATATATGCTCCTGAGCAAATG</a:t>
            </a:r>
          </a:p>
          <a:p>
            <a:pPr algn="just">
              <a:spcBef>
                <a:spcPct val="0"/>
              </a:spcBef>
              <a:buFontTx/>
              <a:buNone/>
            </a:pPr>
            <a:r>
              <a:rPr lang="it-IT" altLang="it-IT" sz="1000">
                <a:latin typeface="Times" pitchFamily="2" charset="0"/>
              </a:rPr>
              <a:t>CCATATATAGGGCTCGATGCTTCGTAGGATGG TTGGGAAACCCAG</a:t>
            </a:r>
          </a:p>
          <a:p>
            <a:pPr algn="just">
              <a:spcBef>
                <a:spcPct val="0"/>
              </a:spcBef>
              <a:buFontTx/>
              <a:buNone/>
            </a:pPr>
            <a:r>
              <a:rPr lang="it-IT" altLang="it-IT" sz="1000">
                <a:latin typeface="Times" pitchFamily="2" charset="0"/>
              </a:rPr>
              <a:t>AATATGTACGTAGCTAGCTGAAAGCTGGCTAGCCTGACCCCCTGTA</a:t>
            </a:r>
          </a:p>
          <a:p>
            <a:pPr algn="just">
              <a:spcBef>
                <a:spcPct val="0"/>
              </a:spcBef>
              <a:buFontTx/>
              <a:buNone/>
            </a:pPr>
            <a:r>
              <a:rPr lang="it-IT" altLang="it-IT" sz="1000">
                <a:latin typeface="Times" pitchFamily="2" charset="0"/>
              </a:rPr>
              <a:t>CGCGGCTTACCATCGGTAGCCTTTACTAAGCTGATCGCAGCGCTGC</a:t>
            </a:r>
          </a:p>
          <a:p>
            <a:pPr algn="just">
              <a:spcBef>
                <a:spcPct val="0"/>
              </a:spcBef>
              <a:buFontTx/>
              <a:buNone/>
            </a:pPr>
            <a:r>
              <a:rPr lang="it-IT" altLang="it-IT" sz="1000">
                <a:latin typeface="Times" pitchFamily="2" charset="0"/>
              </a:rPr>
              <a:t>CATTATCATTTAAAGGCTCCGATCGATCGTTTCCGATCGCTAAACC</a:t>
            </a:r>
          </a:p>
          <a:p>
            <a:pPr algn="just">
              <a:spcBef>
                <a:spcPct val="0"/>
              </a:spcBef>
              <a:buFontTx/>
              <a:buNone/>
            </a:pPr>
            <a:r>
              <a:rPr lang="it-IT" altLang="it-IT" sz="1000">
                <a:latin typeface="Times" pitchFamily="2" charset="0"/>
              </a:rPr>
              <a:t>TTTACAAAGTCCGCGCGTAGCGATTATATACGTCAGTCTAAGGTGT</a:t>
            </a:r>
          </a:p>
          <a:p>
            <a:pPr algn="just">
              <a:spcBef>
                <a:spcPct val="0"/>
              </a:spcBef>
              <a:buFontTx/>
              <a:buNone/>
            </a:pPr>
            <a:r>
              <a:rPr lang="it-IT" altLang="it-IT" sz="1000">
                <a:latin typeface="Times" pitchFamily="2" charset="0"/>
              </a:rPr>
              <a:t>CAGATCGGCATCGATGCTACCGTCGACTTTTAGTTTTAAATACTTTA</a:t>
            </a:r>
          </a:p>
          <a:p>
            <a:pPr algn="just">
              <a:spcBef>
                <a:spcPct val="0"/>
              </a:spcBef>
              <a:buFontTx/>
              <a:buNone/>
            </a:pPr>
            <a:r>
              <a:rPr lang="it-IT" altLang="it-IT" sz="1000">
                <a:latin typeface="Times" pitchFamily="2" charset="0"/>
              </a:rPr>
              <a:t>AAGGGGTCGCGCGTATCTCGATTTGAAAACTGCAGTCCCGAGGTTG</a:t>
            </a:r>
          </a:p>
          <a:p>
            <a:pPr algn="just">
              <a:spcBef>
                <a:spcPct val="0"/>
              </a:spcBef>
              <a:buFontTx/>
              <a:buNone/>
            </a:pPr>
            <a:r>
              <a:rPr lang="it-IT" altLang="it-IT" sz="1000">
                <a:latin typeface="Times" pitchFamily="2" charset="0"/>
              </a:rPr>
              <a:t>CACACGTTGGGGTACAAATTCGATGCTCTGAATTTCCGGTACGCGC</a:t>
            </a:r>
          </a:p>
          <a:p>
            <a:pPr algn="just">
              <a:spcBef>
                <a:spcPct val="0"/>
              </a:spcBef>
              <a:buFontTx/>
              <a:buNone/>
            </a:pPr>
            <a:r>
              <a:rPr lang="it-IT" altLang="it-IT" sz="1000">
                <a:latin typeface="Times" pitchFamily="2" charset="0"/>
              </a:rPr>
              <a:t>CACATGCTCGATTCGGTTCGCTTTAAACGCTCGTGGGTTTAACCACT</a:t>
            </a:r>
          </a:p>
          <a:p>
            <a:pPr algn="just">
              <a:spcBef>
                <a:spcPct val="0"/>
              </a:spcBef>
              <a:buFontTx/>
              <a:buNone/>
            </a:pPr>
            <a:r>
              <a:rPr lang="it-IT" altLang="it-IT" sz="1000">
                <a:latin typeface="Times" pitchFamily="2" charset="0"/>
              </a:rPr>
              <a:t>AGCTGATGCAGCTGGGCACCAATTCGCGTAGCTTACAAGCAGGCTG</a:t>
            </a:r>
          </a:p>
          <a:p>
            <a:pPr algn="just">
              <a:spcBef>
                <a:spcPct val="0"/>
              </a:spcBef>
              <a:buFontTx/>
              <a:buNone/>
            </a:pPr>
            <a:r>
              <a:rPr lang="it-IT" altLang="it-IT" sz="1000">
                <a:latin typeface="Times" pitchFamily="2" charset="0"/>
              </a:rPr>
              <a:t>ACCAGCTGATCGATTTCCCGGGACATCGACGATAGCTAAATGGTGC</a:t>
            </a:r>
          </a:p>
          <a:p>
            <a:pPr algn="just">
              <a:spcBef>
                <a:spcPct val="0"/>
              </a:spcBef>
              <a:buFontTx/>
              <a:buNone/>
            </a:pPr>
            <a:r>
              <a:rPr lang="it-IT" altLang="it-IT" sz="1000">
                <a:latin typeface="Times" pitchFamily="2" charset="0"/>
              </a:rPr>
              <a:t>ACCAGAAAATCGCTCGCGCTAGAGATCGTTTTCGGAACCCTCACTG</a:t>
            </a:r>
          </a:p>
          <a:p>
            <a:pPr algn="just">
              <a:spcBef>
                <a:spcPct val="0"/>
              </a:spcBef>
              <a:buFontTx/>
              <a:buNone/>
            </a:pPr>
            <a:r>
              <a:rPr lang="it-IT" altLang="it-IT" sz="1000">
                <a:latin typeface="Times" pitchFamily="2" charset="0"/>
              </a:rPr>
              <a:t>CCATAATTTTCCCGGACAGCAAGCTGACGTAAGGGGTGTGTAAGTC</a:t>
            </a:r>
          </a:p>
          <a:p>
            <a:pPr algn="just">
              <a:spcBef>
                <a:spcPct val="0"/>
              </a:spcBef>
              <a:buFontTx/>
              <a:buNone/>
            </a:pPr>
            <a:r>
              <a:rPr lang="it-IT" altLang="it-IT" sz="1000">
                <a:latin typeface="Times" pitchFamily="2" charset="0"/>
              </a:rPr>
              <a:t>CCCATTTAGACGCAGCATGCTAGTCGATCCAGCGCATAAAACCCTT</a:t>
            </a:r>
          </a:p>
          <a:p>
            <a:pPr algn="just">
              <a:spcBef>
                <a:spcPct val="0"/>
              </a:spcBef>
              <a:buFontTx/>
              <a:buNone/>
            </a:pPr>
            <a:r>
              <a:rPr lang="it-IT" altLang="it-IT" sz="1000">
                <a:latin typeface="Times" pitchFamily="2" charset="0"/>
              </a:rPr>
              <a:t>TTGCCGGCGCTTTTAAGCGGAGAGTCGCGCGCCGTAGCTGTGTGTG</a:t>
            </a:r>
          </a:p>
          <a:p>
            <a:pPr algn="just">
              <a:spcBef>
                <a:spcPct val="0"/>
              </a:spcBef>
              <a:buFontTx/>
              <a:buNone/>
            </a:pPr>
            <a:r>
              <a:rPr lang="it-IT" altLang="it-IT" sz="1000">
                <a:latin typeface="Times" pitchFamily="2" charset="0"/>
              </a:rPr>
              <a:t>GCAGCATTATTTTAGCGCGCTATATAGCGGCGTGGGGGGGCCCGCA</a:t>
            </a:r>
          </a:p>
          <a:p>
            <a:pPr algn="just">
              <a:spcBef>
                <a:spcPct val="0"/>
              </a:spcBef>
              <a:buFontTx/>
              <a:buNone/>
            </a:pPr>
            <a:r>
              <a:rPr lang="it-IT" altLang="it-IT" sz="1000">
                <a:latin typeface="Times" pitchFamily="2" charset="0"/>
              </a:rPr>
              <a:t>CACACACATTCGCTGAGAGGACCAGCAGCGACATTATACTCTGTGC</a:t>
            </a:r>
          </a:p>
          <a:p>
            <a:pPr algn="just">
              <a:spcBef>
                <a:spcPct val="0"/>
              </a:spcBef>
              <a:buFontTx/>
              <a:buNone/>
            </a:pPr>
            <a:r>
              <a:rPr lang="it-IT" altLang="it-IT" sz="1000">
                <a:latin typeface="Times" pitchFamily="2" charset="0"/>
              </a:rPr>
              <a:t>AGAGGGGAAACTCTCTAGAGCAGTCTCTCGAGAGTCTTTTCAATTA</a:t>
            </a:r>
          </a:p>
          <a:p>
            <a:pPr algn="just">
              <a:spcBef>
                <a:spcPct val="0"/>
              </a:spcBef>
              <a:buFontTx/>
              <a:buNone/>
            </a:pPr>
            <a:r>
              <a:rPr lang="it-IT" altLang="it-IT" sz="1000">
                <a:latin typeface="Times" pitchFamily="2" charset="0"/>
              </a:rPr>
              <a:t>CACATAAATTTGCGCGCTTGTGTGCACCACCCACCCCTTTAGGGTC</a:t>
            </a:r>
          </a:p>
          <a:p>
            <a:pPr algn="just">
              <a:spcBef>
                <a:spcPct val="0"/>
              </a:spcBef>
              <a:buFontTx/>
              <a:buNone/>
            </a:pPr>
            <a:r>
              <a:rPr lang="it-IT" altLang="it-IT" sz="1000">
                <a:latin typeface="Times" pitchFamily="2" charset="0"/>
              </a:rPr>
              <a:t>CCATATGCGCTCTGGTAGGCTCGGGATATATGCTCCTGAGCAAATG</a:t>
            </a:r>
          </a:p>
          <a:p>
            <a:pPr algn="just">
              <a:spcBef>
                <a:spcPct val="0"/>
              </a:spcBef>
              <a:buFontTx/>
              <a:buNone/>
            </a:pPr>
            <a:r>
              <a:rPr lang="it-IT" altLang="it-IT" sz="1000">
                <a:latin typeface="Times" pitchFamily="2" charset="0"/>
              </a:rPr>
              <a:t>CCATATATAGGGCTCGATGCTTCGTAGGATGG TTGGGAAACCCAG</a:t>
            </a:r>
          </a:p>
          <a:p>
            <a:pPr algn="just">
              <a:spcBef>
                <a:spcPct val="0"/>
              </a:spcBef>
              <a:buFontTx/>
              <a:buNone/>
            </a:pPr>
            <a:endParaRPr lang="it-IT" altLang="it-IT" sz="1000">
              <a:latin typeface="Times" pitchFamily="2" charset="0"/>
            </a:endParaRPr>
          </a:p>
        </p:txBody>
      </p:sp>
      <p:sp>
        <p:nvSpPr>
          <p:cNvPr id="32771" name="Line 13">
            <a:extLst>
              <a:ext uri="{FF2B5EF4-FFF2-40B4-BE49-F238E27FC236}">
                <a16:creationId xmlns:a16="http://schemas.microsoft.com/office/drawing/2014/main" id="{137D881A-CFE5-8847-B6E3-B7FE559640E6}"/>
              </a:ext>
            </a:extLst>
          </p:cNvPr>
          <p:cNvSpPr>
            <a:spLocks noChangeShapeType="1"/>
          </p:cNvSpPr>
          <p:nvPr/>
        </p:nvSpPr>
        <p:spPr bwMode="auto">
          <a:xfrm>
            <a:off x="4064000" y="271463"/>
            <a:ext cx="863600" cy="177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2772" name="Line 14">
            <a:extLst>
              <a:ext uri="{FF2B5EF4-FFF2-40B4-BE49-F238E27FC236}">
                <a16:creationId xmlns:a16="http://schemas.microsoft.com/office/drawing/2014/main" id="{AF557F84-43E7-C543-B776-7EAF92872729}"/>
              </a:ext>
            </a:extLst>
          </p:cNvPr>
          <p:cNvSpPr>
            <a:spLocks noChangeShapeType="1"/>
          </p:cNvSpPr>
          <p:nvPr/>
        </p:nvSpPr>
        <p:spPr bwMode="auto">
          <a:xfrm flipV="1">
            <a:off x="4051300" y="5287963"/>
            <a:ext cx="1485900" cy="1054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503" name="Group 63">
            <a:extLst>
              <a:ext uri="{FF2B5EF4-FFF2-40B4-BE49-F238E27FC236}">
                <a16:creationId xmlns:a16="http://schemas.microsoft.com/office/drawing/2014/main" id="{61E7DC96-5881-EC46-A087-7467C03C8C6A}"/>
              </a:ext>
            </a:extLst>
          </p:cNvPr>
          <p:cNvGrpSpPr>
            <a:grpSpLocks/>
          </p:cNvGrpSpPr>
          <p:nvPr/>
        </p:nvGrpSpPr>
        <p:grpSpPr bwMode="auto">
          <a:xfrm>
            <a:off x="2574925" y="5257800"/>
            <a:ext cx="3825875" cy="1195388"/>
            <a:chOff x="1758" y="3312"/>
            <a:chExt cx="2410" cy="753"/>
          </a:xfrm>
        </p:grpSpPr>
        <p:sp>
          <p:nvSpPr>
            <p:cNvPr id="34856" name="Freeform 22">
              <a:extLst>
                <a:ext uri="{FF2B5EF4-FFF2-40B4-BE49-F238E27FC236}">
                  <a16:creationId xmlns:a16="http://schemas.microsoft.com/office/drawing/2014/main" id="{32A76DB4-016D-5241-A050-B78DB5C7E8E2}"/>
                </a:ext>
              </a:extLst>
            </p:cNvPr>
            <p:cNvSpPr>
              <a:spLocks/>
            </p:cNvSpPr>
            <p:nvPr/>
          </p:nvSpPr>
          <p:spPr bwMode="auto">
            <a:xfrm>
              <a:off x="2992" y="3824"/>
              <a:ext cx="1176" cy="241"/>
            </a:xfrm>
            <a:custGeom>
              <a:avLst/>
              <a:gdLst>
                <a:gd name="T0" fmla="*/ 0 w 1176"/>
                <a:gd name="T1" fmla="*/ 224 h 241"/>
                <a:gd name="T2" fmla="*/ 40 w 1176"/>
                <a:gd name="T3" fmla="*/ 152 h 241"/>
                <a:gd name="T4" fmla="*/ 112 w 1176"/>
                <a:gd name="T5" fmla="*/ 104 h 241"/>
                <a:gd name="T6" fmla="*/ 184 w 1176"/>
                <a:gd name="T7" fmla="*/ 120 h 241"/>
                <a:gd name="T8" fmla="*/ 280 w 1176"/>
                <a:gd name="T9" fmla="*/ 88 h 241"/>
                <a:gd name="T10" fmla="*/ 312 w 1176"/>
                <a:gd name="T11" fmla="*/ 24 h 241"/>
                <a:gd name="T12" fmla="*/ 440 w 1176"/>
                <a:gd name="T13" fmla="*/ 32 h 241"/>
                <a:gd name="T14" fmla="*/ 416 w 1176"/>
                <a:gd name="T15" fmla="*/ 96 h 241"/>
                <a:gd name="T16" fmla="*/ 448 w 1176"/>
                <a:gd name="T17" fmla="*/ 160 h 241"/>
                <a:gd name="T18" fmla="*/ 528 w 1176"/>
                <a:gd name="T19" fmla="*/ 192 h 241"/>
                <a:gd name="T20" fmla="*/ 576 w 1176"/>
                <a:gd name="T21" fmla="*/ 160 h 241"/>
                <a:gd name="T22" fmla="*/ 648 w 1176"/>
                <a:gd name="T23" fmla="*/ 144 h 241"/>
                <a:gd name="T24" fmla="*/ 672 w 1176"/>
                <a:gd name="T25" fmla="*/ 72 h 241"/>
                <a:gd name="T26" fmla="*/ 728 w 1176"/>
                <a:gd name="T27" fmla="*/ 40 h 241"/>
                <a:gd name="T28" fmla="*/ 800 w 1176"/>
                <a:gd name="T29" fmla="*/ 64 h 241"/>
                <a:gd name="T30" fmla="*/ 832 w 1176"/>
                <a:gd name="T31" fmla="*/ 112 h 241"/>
                <a:gd name="T32" fmla="*/ 760 w 1176"/>
                <a:gd name="T33" fmla="*/ 168 h 241"/>
                <a:gd name="T34" fmla="*/ 696 w 1176"/>
                <a:gd name="T35" fmla="*/ 224 h 241"/>
                <a:gd name="T36" fmla="*/ 848 w 1176"/>
                <a:gd name="T37" fmla="*/ 232 h 241"/>
                <a:gd name="T38" fmla="*/ 904 w 1176"/>
                <a:gd name="T39" fmla="*/ 168 h 241"/>
                <a:gd name="T40" fmla="*/ 912 w 1176"/>
                <a:gd name="T41" fmla="*/ 96 h 241"/>
                <a:gd name="T42" fmla="*/ 960 w 1176"/>
                <a:gd name="T43" fmla="*/ 8 h 241"/>
                <a:gd name="T44" fmla="*/ 1120 w 1176"/>
                <a:gd name="T45" fmla="*/ 48 h 241"/>
                <a:gd name="T46" fmla="*/ 1176 w 1176"/>
                <a:gd name="T47" fmla="*/ 144 h 2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76" h="241">
                  <a:moveTo>
                    <a:pt x="0" y="224"/>
                  </a:moveTo>
                  <a:cubicBezTo>
                    <a:pt x="10" y="198"/>
                    <a:pt x="21" y="172"/>
                    <a:pt x="40" y="152"/>
                  </a:cubicBezTo>
                  <a:cubicBezTo>
                    <a:pt x="59" y="132"/>
                    <a:pt x="88" y="109"/>
                    <a:pt x="112" y="104"/>
                  </a:cubicBezTo>
                  <a:cubicBezTo>
                    <a:pt x="136" y="99"/>
                    <a:pt x="156" y="123"/>
                    <a:pt x="184" y="120"/>
                  </a:cubicBezTo>
                  <a:cubicBezTo>
                    <a:pt x="212" y="117"/>
                    <a:pt x="259" y="104"/>
                    <a:pt x="280" y="88"/>
                  </a:cubicBezTo>
                  <a:cubicBezTo>
                    <a:pt x="301" y="72"/>
                    <a:pt x="285" y="33"/>
                    <a:pt x="312" y="24"/>
                  </a:cubicBezTo>
                  <a:cubicBezTo>
                    <a:pt x="339" y="15"/>
                    <a:pt x="423" y="20"/>
                    <a:pt x="440" y="32"/>
                  </a:cubicBezTo>
                  <a:cubicBezTo>
                    <a:pt x="457" y="44"/>
                    <a:pt x="415" y="75"/>
                    <a:pt x="416" y="96"/>
                  </a:cubicBezTo>
                  <a:cubicBezTo>
                    <a:pt x="417" y="117"/>
                    <a:pt x="429" y="144"/>
                    <a:pt x="448" y="160"/>
                  </a:cubicBezTo>
                  <a:cubicBezTo>
                    <a:pt x="467" y="176"/>
                    <a:pt x="507" y="192"/>
                    <a:pt x="528" y="192"/>
                  </a:cubicBezTo>
                  <a:cubicBezTo>
                    <a:pt x="549" y="192"/>
                    <a:pt x="556" y="168"/>
                    <a:pt x="576" y="160"/>
                  </a:cubicBezTo>
                  <a:cubicBezTo>
                    <a:pt x="596" y="152"/>
                    <a:pt x="632" y="159"/>
                    <a:pt x="648" y="144"/>
                  </a:cubicBezTo>
                  <a:cubicBezTo>
                    <a:pt x="664" y="129"/>
                    <a:pt x="659" y="89"/>
                    <a:pt x="672" y="72"/>
                  </a:cubicBezTo>
                  <a:cubicBezTo>
                    <a:pt x="685" y="55"/>
                    <a:pt x="707" y="41"/>
                    <a:pt x="728" y="40"/>
                  </a:cubicBezTo>
                  <a:cubicBezTo>
                    <a:pt x="749" y="39"/>
                    <a:pt x="783" y="52"/>
                    <a:pt x="800" y="64"/>
                  </a:cubicBezTo>
                  <a:cubicBezTo>
                    <a:pt x="817" y="76"/>
                    <a:pt x="839" y="95"/>
                    <a:pt x="832" y="112"/>
                  </a:cubicBezTo>
                  <a:cubicBezTo>
                    <a:pt x="825" y="129"/>
                    <a:pt x="783" y="149"/>
                    <a:pt x="760" y="168"/>
                  </a:cubicBezTo>
                  <a:cubicBezTo>
                    <a:pt x="737" y="187"/>
                    <a:pt x="681" y="213"/>
                    <a:pt x="696" y="224"/>
                  </a:cubicBezTo>
                  <a:cubicBezTo>
                    <a:pt x="711" y="235"/>
                    <a:pt x="813" y="241"/>
                    <a:pt x="848" y="232"/>
                  </a:cubicBezTo>
                  <a:cubicBezTo>
                    <a:pt x="883" y="223"/>
                    <a:pt x="893" y="191"/>
                    <a:pt x="904" y="168"/>
                  </a:cubicBezTo>
                  <a:cubicBezTo>
                    <a:pt x="915" y="145"/>
                    <a:pt x="903" y="123"/>
                    <a:pt x="912" y="96"/>
                  </a:cubicBezTo>
                  <a:cubicBezTo>
                    <a:pt x="921" y="69"/>
                    <a:pt x="925" y="16"/>
                    <a:pt x="960" y="8"/>
                  </a:cubicBezTo>
                  <a:cubicBezTo>
                    <a:pt x="995" y="0"/>
                    <a:pt x="1084" y="25"/>
                    <a:pt x="1120" y="48"/>
                  </a:cubicBezTo>
                  <a:cubicBezTo>
                    <a:pt x="1156" y="71"/>
                    <a:pt x="1166" y="107"/>
                    <a:pt x="1176" y="144"/>
                  </a:cubicBezTo>
                </a:path>
              </a:pathLst>
            </a:custGeom>
            <a:noFill/>
            <a:ln w="57150" cmpd="sng">
              <a:solidFill>
                <a:srgbClr val="40AE0D"/>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857" name="AutoShape 55">
              <a:extLst>
                <a:ext uri="{FF2B5EF4-FFF2-40B4-BE49-F238E27FC236}">
                  <a16:creationId xmlns:a16="http://schemas.microsoft.com/office/drawing/2014/main" id="{E5DD300D-6F88-9445-8612-C9B44AA2612A}"/>
                </a:ext>
              </a:extLst>
            </p:cNvPr>
            <p:cNvSpPr>
              <a:spLocks noChangeArrowheads="1"/>
            </p:cNvSpPr>
            <p:nvPr/>
          </p:nvSpPr>
          <p:spPr bwMode="auto">
            <a:xfrm>
              <a:off x="3456" y="3312"/>
              <a:ext cx="136" cy="360"/>
            </a:xfrm>
            <a:prstGeom prst="downArrow">
              <a:avLst>
                <a:gd name="adj1" fmla="val 50000"/>
                <a:gd name="adj2" fmla="val 66176"/>
              </a:avLst>
            </a:prstGeom>
            <a:solidFill>
              <a:srgbClr val="18BDCC"/>
            </a:solidFill>
            <a:ln w="19050">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4858" name="Text Box 58">
              <a:extLst>
                <a:ext uri="{FF2B5EF4-FFF2-40B4-BE49-F238E27FC236}">
                  <a16:creationId xmlns:a16="http://schemas.microsoft.com/office/drawing/2014/main" id="{E1253141-EE39-BA47-8542-6D57EF48063D}"/>
                </a:ext>
              </a:extLst>
            </p:cNvPr>
            <p:cNvSpPr txBox="1">
              <a:spLocks noChangeArrowheads="1"/>
            </p:cNvSpPr>
            <p:nvPr/>
          </p:nvSpPr>
          <p:spPr bwMode="auto">
            <a:xfrm>
              <a:off x="1758" y="3803"/>
              <a:ext cx="664" cy="252"/>
            </a:xfrm>
            <a:prstGeom prst="rect">
              <a:avLst/>
            </a:prstGeom>
            <a:solidFill>
              <a:srgbClr val="40AE0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000" b="1"/>
                <a:t>protein</a:t>
              </a:r>
            </a:p>
          </p:txBody>
        </p:sp>
      </p:grpSp>
      <p:grpSp>
        <p:nvGrpSpPr>
          <p:cNvPr id="34818" name="Group 79">
            <a:extLst>
              <a:ext uri="{FF2B5EF4-FFF2-40B4-BE49-F238E27FC236}">
                <a16:creationId xmlns:a16="http://schemas.microsoft.com/office/drawing/2014/main" id="{765DE26C-C28F-3E48-B188-AE29A32D342E}"/>
              </a:ext>
            </a:extLst>
          </p:cNvPr>
          <p:cNvGrpSpPr>
            <a:grpSpLocks/>
          </p:cNvGrpSpPr>
          <p:nvPr/>
        </p:nvGrpSpPr>
        <p:grpSpPr bwMode="auto">
          <a:xfrm>
            <a:off x="88900" y="-31750"/>
            <a:ext cx="9207500" cy="1785938"/>
            <a:chOff x="56" y="-20"/>
            <a:chExt cx="5800" cy="1125"/>
          </a:xfrm>
        </p:grpSpPr>
        <p:grpSp>
          <p:nvGrpSpPr>
            <p:cNvPr id="34844" name="Group 74">
              <a:extLst>
                <a:ext uri="{FF2B5EF4-FFF2-40B4-BE49-F238E27FC236}">
                  <a16:creationId xmlns:a16="http://schemas.microsoft.com/office/drawing/2014/main" id="{3988674E-087C-F143-B88D-91CF4DE13868}"/>
                </a:ext>
              </a:extLst>
            </p:cNvPr>
            <p:cNvGrpSpPr>
              <a:grpSpLocks/>
            </p:cNvGrpSpPr>
            <p:nvPr/>
          </p:nvGrpSpPr>
          <p:grpSpPr bwMode="auto">
            <a:xfrm>
              <a:off x="56" y="550"/>
              <a:ext cx="5800" cy="555"/>
              <a:chOff x="56" y="550"/>
              <a:chExt cx="5800" cy="555"/>
            </a:xfrm>
          </p:grpSpPr>
          <p:sp>
            <p:nvSpPr>
              <p:cNvPr id="34846" name="Rectangle 3">
                <a:extLst>
                  <a:ext uri="{FF2B5EF4-FFF2-40B4-BE49-F238E27FC236}">
                    <a16:creationId xmlns:a16="http://schemas.microsoft.com/office/drawing/2014/main" id="{6AC06EC8-70F5-1D4F-A84F-AD21AE1DADA0}"/>
                  </a:ext>
                </a:extLst>
              </p:cNvPr>
              <p:cNvSpPr>
                <a:spLocks noChangeArrowheads="1"/>
              </p:cNvSpPr>
              <p:nvPr/>
            </p:nvSpPr>
            <p:spPr bwMode="auto">
              <a:xfrm>
                <a:off x="2624" y="928"/>
                <a:ext cx="1352" cy="152"/>
              </a:xfrm>
              <a:prstGeom prst="rect">
                <a:avLst/>
              </a:prstGeom>
              <a:solidFill>
                <a:srgbClr val="FE061F"/>
              </a:solidFill>
              <a:ln w="9525">
                <a:solidFill>
                  <a:srgbClr val="FE061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4847" name="Text Box 5">
                <a:extLst>
                  <a:ext uri="{FF2B5EF4-FFF2-40B4-BE49-F238E27FC236}">
                    <a16:creationId xmlns:a16="http://schemas.microsoft.com/office/drawing/2014/main" id="{8B275370-299B-2845-B083-B43007B970A5}"/>
                  </a:ext>
                </a:extLst>
              </p:cNvPr>
              <p:cNvSpPr txBox="1">
                <a:spLocks noChangeArrowheads="1"/>
              </p:cNvSpPr>
              <p:nvPr/>
            </p:nvSpPr>
            <p:spPr bwMode="auto">
              <a:xfrm>
                <a:off x="3078" y="649"/>
                <a:ext cx="528" cy="233"/>
              </a:xfrm>
              <a:prstGeom prst="rect">
                <a:avLst/>
              </a:prstGeom>
              <a:solidFill>
                <a:srgbClr val="FE061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b="1"/>
                  <a:t>intron</a:t>
                </a:r>
              </a:p>
            </p:txBody>
          </p:sp>
          <p:sp>
            <p:nvSpPr>
              <p:cNvPr id="34848" name="Text Box 6">
                <a:extLst>
                  <a:ext uri="{FF2B5EF4-FFF2-40B4-BE49-F238E27FC236}">
                    <a16:creationId xmlns:a16="http://schemas.microsoft.com/office/drawing/2014/main" id="{17AB075D-D5EB-074E-971B-F80ABF1C815A}"/>
                  </a:ext>
                </a:extLst>
              </p:cNvPr>
              <p:cNvSpPr txBox="1">
                <a:spLocks noChangeArrowheads="1"/>
              </p:cNvSpPr>
              <p:nvPr/>
            </p:nvSpPr>
            <p:spPr bwMode="auto">
              <a:xfrm>
                <a:off x="1670" y="633"/>
                <a:ext cx="456" cy="233"/>
              </a:xfrm>
              <a:prstGeom prst="rect">
                <a:avLst/>
              </a:prstGeom>
              <a:solidFill>
                <a:srgbClr val="FFF8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b="1"/>
                  <a:t>exon</a:t>
                </a:r>
              </a:p>
            </p:txBody>
          </p:sp>
          <p:sp>
            <p:nvSpPr>
              <p:cNvPr id="34849" name="Rectangle 8">
                <a:extLst>
                  <a:ext uri="{FF2B5EF4-FFF2-40B4-BE49-F238E27FC236}">
                    <a16:creationId xmlns:a16="http://schemas.microsoft.com/office/drawing/2014/main" id="{BA188C1E-000B-144C-B8F4-36CA72167408}"/>
                  </a:ext>
                </a:extLst>
              </p:cNvPr>
              <p:cNvSpPr>
                <a:spLocks noChangeArrowheads="1"/>
              </p:cNvSpPr>
              <p:nvPr/>
            </p:nvSpPr>
            <p:spPr bwMode="auto">
              <a:xfrm>
                <a:off x="3960" y="912"/>
                <a:ext cx="1800" cy="176"/>
              </a:xfrm>
              <a:prstGeom prst="rect">
                <a:avLst/>
              </a:prstGeom>
              <a:solidFill>
                <a:srgbClr val="FFF819"/>
              </a:solidFill>
              <a:ln w="9525">
                <a:solidFill>
                  <a:srgbClr val="FCFF47"/>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4850" name="Rectangle 13">
                <a:extLst>
                  <a:ext uri="{FF2B5EF4-FFF2-40B4-BE49-F238E27FC236}">
                    <a16:creationId xmlns:a16="http://schemas.microsoft.com/office/drawing/2014/main" id="{9AEE7F9A-3B45-654B-9419-2F63C0A586D0}"/>
                  </a:ext>
                </a:extLst>
              </p:cNvPr>
              <p:cNvSpPr>
                <a:spLocks noChangeArrowheads="1"/>
              </p:cNvSpPr>
              <p:nvPr/>
            </p:nvSpPr>
            <p:spPr bwMode="auto">
              <a:xfrm>
                <a:off x="1032" y="912"/>
                <a:ext cx="1600" cy="176"/>
              </a:xfrm>
              <a:prstGeom prst="rect">
                <a:avLst/>
              </a:prstGeom>
              <a:solidFill>
                <a:srgbClr val="FFF819"/>
              </a:solidFill>
              <a:ln w="9525">
                <a:solidFill>
                  <a:srgbClr val="FCFF47"/>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4851" name="Rectangle 14">
                <a:extLst>
                  <a:ext uri="{FF2B5EF4-FFF2-40B4-BE49-F238E27FC236}">
                    <a16:creationId xmlns:a16="http://schemas.microsoft.com/office/drawing/2014/main" id="{B5E75595-1683-8542-8657-53F5DF1D001B}"/>
                  </a:ext>
                </a:extLst>
              </p:cNvPr>
              <p:cNvSpPr>
                <a:spLocks noChangeArrowheads="1"/>
              </p:cNvSpPr>
              <p:nvPr/>
            </p:nvSpPr>
            <p:spPr bwMode="auto">
              <a:xfrm>
                <a:off x="88" y="896"/>
                <a:ext cx="952" cy="200"/>
              </a:xfrm>
              <a:prstGeom prst="rect">
                <a:avLst/>
              </a:prstGeom>
              <a:solidFill>
                <a:srgbClr val="FFB5D8"/>
              </a:solidFill>
              <a:ln w="9525">
                <a:solidFill>
                  <a:srgbClr val="FFB5D8"/>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4852" name="Text Box 16">
                <a:extLst>
                  <a:ext uri="{FF2B5EF4-FFF2-40B4-BE49-F238E27FC236}">
                    <a16:creationId xmlns:a16="http://schemas.microsoft.com/office/drawing/2014/main" id="{86B41179-55AC-4F44-90BD-97EB01221AB3}"/>
                  </a:ext>
                </a:extLst>
              </p:cNvPr>
              <p:cNvSpPr txBox="1">
                <a:spLocks noChangeArrowheads="1"/>
              </p:cNvSpPr>
              <p:nvPr/>
            </p:nvSpPr>
            <p:spPr bwMode="auto">
              <a:xfrm>
                <a:off x="78" y="550"/>
                <a:ext cx="968" cy="291"/>
              </a:xfrm>
              <a:prstGeom prst="rect">
                <a:avLst/>
              </a:prstGeom>
              <a:solidFill>
                <a:srgbClr val="FFB5D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b="1"/>
                  <a:t>promoter</a:t>
                </a:r>
              </a:p>
            </p:txBody>
          </p:sp>
          <p:sp>
            <p:nvSpPr>
              <p:cNvPr id="34853" name="AutoShape 17">
                <a:extLst>
                  <a:ext uri="{FF2B5EF4-FFF2-40B4-BE49-F238E27FC236}">
                    <a16:creationId xmlns:a16="http://schemas.microsoft.com/office/drawing/2014/main" id="{B97FB387-D91B-3D49-8FB1-3BA3E905D109}"/>
                  </a:ext>
                </a:extLst>
              </p:cNvPr>
              <p:cNvSpPr>
                <a:spLocks noChangeArrowheads="1"/>
              </p:cNvSpPr>
              <p:nvPr/>
            </p:nvSpPr>
            <p:spPr bwMode="auto">
              <a:xfrm>
                <a:off x="1128" y="664"/>
                <a:ext cx="280" cy="200"/>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0 w 21600"/>
                  <a:gd name="T13" fmla="*/ 2916 h 21600"/>
                  <a:gd name="T14" fmla="*/ 18206 w 21600"/>
                  <a:gd name="T15" fmla="*/ 9288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F819"/>
              </a:solidFill>
              <a:ln w="9525">
                <a:solidFill>
                  <a:srgbClr val="FCFF47"/>
                </a:solidFill>
                <a:miter lim="800000"/>
                <a:headEnd/>
                <a:tailEnd/>
              </a:ln>
            </p:spPr>
            <p:txBody>
              <a:bodyPr wrap="none" anchor="ctr"/>
              <a:lstStyle/>
              <a:p>
                <a:endParaRPr lang="it-IT"/>
              </a:p>
            </p:txBody>
          </p:sp>
          <p:sp>
            <p:nvSpPr>
              <p:cNvPr id="34854" name="Text Box 25">
                <a:extLst>
                  <a:ext uri="{FF2B5EF4-FFF2-40B4-BE49-F238E27FC236}">
                    <a16:creationId xmlns:a16="http://schemas.microsoft.com/office/drawing/2014/main" id="{60D4B6CA-E746-7843-91D9-E4FCC2FD4D53}"/>
                  </a:ext>
                </a:extLst>
              </p:cNvPr>
              <p:cNvSpPr txBox="1">
                <a:spLocks noChangeArrowheads="1"/>
              </p:cNvSpPr>
              <p:nvPr/>
            </p:nvSpPr>
            <p:spPr bwMode="auto">
              <a:xfrm>
                <a:off x="4622" y="641"/>
                <a:ext cx="456" cy="233"/>
              </a:xfrm>
              <a:prstGeom prst="rect">
                <a:avLst/>
              </a:prstGeom>
              <a:solidFill>
                <a:srgbClr val="FFF8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800" b="1"/>
                  <a:t>exon</a:t>
                </a:r>
              </a:p>
            </p:txBody>
          </p:sp>
          <p:sp>
            <p:nvSpPr>
              <p:cNvPr id="34855" name="Text Box 15">
                <a:extLst>
                  <a:ext uri="{FF2B5EF4-FFF2-40B4-BE49-F238E27FC236}">
                    <a16:creationId xmlns:a16="http://schemas.microsoft.com/office/drawing/2014/main" id="{9E16AA08-9508-A54D-87DC-69285DA1CE81}"/>
                  </a:ext>
                </a:extLst>
              </p:cNvPr>
              <p:cNvSpPr txBox="1">
                <a:spLocks noChangeArrowheads="1"/>
              </p:cNvSpPr>
              <p:nvPr/>
            </p:nvSpPr>
            <p:spPr bwMode="auto">
              <a:xfrm>
                <a:off x="56" y="913"/>
                <a:ext cx="58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it-IT" altLang="it-IT" sz="1400"/>
                  <a:t>AAGCTGGCTAGCGCCCA</a:t>
                </a:r>
                <a:r>
                  <a:rPr lang="it-IT" altLang="it-IT" sz="1400" b="1"/>
                  <a:t>ATGGCTAGCTTACAG</a:t>
                </a:r>
                <a:r>
                  <a:rPr lang="it-IT" altLang="it-IT" sz="1400"/>
                  <a:t>gtaacacgtggtcttttaaatttcttccag</a:t>
                </a:r>
                <a:r>
                  <a:rPr lang="it-IT" altLang="it-IT" sz="1400" b="1"/>
                  <a:t>GTAAATACTTTCTGA</a:t>
                </a:r>
                <a:r>
                  <a:rPr lang="it-IT" altLang="it-IT" sz="1400"/>
                  <a:t>ATTCagtgca</a:t>
                </a:r>
              </a:p>
            </p:txBody>
          </p:sp>
        </p:grpSp>
        <p:sp>
          <p:nvSpPr>
            <p:cNvPr id="34845" name="Text Box 64">
              <a:extLst>
                <a:ext uri="{FF2B5EF4-FFF2-40B4-BE49-F238E27FC236}">
                  <a16:creationId xmlns:a16="http://schemas.microsoft.com/office/drawing/2014/main" id="{42241143-739D-FF40-899D-14FEE519D04F}"/>
                </a:ext>
              </a:extLst>
            </p:cNvPr>
            <p:cNvSpPr txBox="1">
              <a:spLocks noChangeArrowheads="1"/>
            </p:cNvSpPr>
            <p:nvPr/>
          </p:nvSpPr>
          <p:spPr bwMode="auto">
            <a:xfrm>
              <a:off x="2030" y="-20"/>
              <a:ext cx="296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800" b="1">
                  <a:latin typeface="Comic Sans MS" panose="030F0902030302020204" pitchFamily="66" charset="0"/>
                </a:rPr>
                <a:t>Eukaryotic gene structure</a:t>
              </a:r>
            </a:p>
          </p:txBody>
        </p:sp>
      </p:grpSp>
      <p:grpSp>
        <p:nvGrpSpPr>
          <p:cNvPr id="61520" name="Group 80">
            <a:extLst>
              <a:ext uri="{FF2B5EF4-FFF2-40B4-BE49-F238E27FC236}">
                <a16:creationId xmlns:a16="http://schemas.microsoft.com/office/drawing/2014/main" id="{BD2987FB-261D-624B-BA9B-5D8F4F8054F9}"/>
              </a:ext>
            </a:extLst>
          </p:cNvPr>
          <p:cNvGrpSpPr>
            <a:grpSpLocks/>
          </p:cNvGrpSpPr>
          <p:nvPr/>
        </p:nvGrpSpPr>
        <p:grpSpPr bwMode="auto">
          <a:xfrm>
            <a:off x="73025" y="1954213"/>
            <a:ext cx="8905875" cy="1273175"/>
            <a:chOff x="46" y="1231"/>
            <a:chExt cx="5610" cy="802"/>
          </a:xfrm>
        </p:grpSpPr>
        <p:grpSp>
          <p:nvGrpSpPr>
            <p:cNvPr id="34834" name="Group 75">
              <a:extLst>
                <a:ext uri="{FF2B5EF4-FFF2-40B4-BE49-F238E27FC236}">
                  <a16:creationId xmlns:a16="http://schemas.microsoft.com/office/drawing/2014/main" id="{DF424284-AB10-494F-9FD1-D7432F359B5C}"/>
                </a:ext>
              </a:extLst>
            </p:cNvPr>
            <p:cNvGrpSpPr>
              <a:grpSpLocks/>
            </p:cNvGrpSpPr>
            <p:nvPr/>
          </p:nvGrpSpPr>
          <p:grpSpPr bwMode="auto">
            <a:xfrm>
              <a:off x="46" y="1320"/>
              <a:ext cx="5610" cy="713"/>
              <a:chOff x="46" y="1320"/>
              <a:chExt cx="5610" cy="713"/>
            </a:xfrm>
          </p:grpSpPr>
          <p:sp>
            <p:nvSpPr>
              <p:cNvPr id="34836" name="Text Box 18">
                <a:extLst>
                  <a:ext uri="{FF2B5EF4-FFF2-40B4-BE49-F238E27FC236}">
                    <a16:creationId xmlns:a16="http://schemas.microsoft.com/office/drawing/2014/main" id="{BBA2D37A-D6C4-B944-81B7-91B80613E248}"/>
                  </a:ext>
                </a:extLst>
              </p:cNvPr>
              <p:cNvSpPr txBox="1">
                <a:spLocks noChangeArrowheads="1"/>
              </p:cNvSpPr>
              <p:nvPr/>
            </p:nvSpPr>
            <p:spPr bwMode="auto">
              <a:xfrm>
                <a:off x="46" y="1771"/>
                <a:ext cx="881" cy="250"/>
              </a:xfrm>
              <a:prstGeom prst="rect">
                <a:avLst/>
              </a:prstGeom>
              <a:solidFill>
                <a:srgbClr val="FFF8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000" b="1"/>
                  <a:t>pre-mRNA</a:t>
                </a:r>
              </a:p>
            </p:txBody>
          </p:sp>
          <p:sp>
            <p:nvSpPr>
              <p:cNvPr id="34837" name="Text Box 19">
                <a:extLst>
                  <a:ext uri="{FF2B5EF4-FFF2-40B4-BE49-F238E27FC236}">
                    <a16:creationId xmlns:a16="http://schemas.microsoft.com/office/drawing/2014/main" id="{D158B4DA-1A59-9E40-B57F-8AE2221E2A15}"/>
                  </a:ext>
                </a:extLst>
              </p:cNvPr>
              <p:cNvSpPr txBox="1">
                <a:spLocks noChangeArrowheads="1"/>
              </p:cNvSpPr>
              <p:nvPr/>
            </p:nvSpPr>
            <p:spPr bwMode="auto">
              <a:xfrm>
                <a:off x="1486" y="1663"/>
                <a:ext cx="1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a:t>Met Ala Ser Leu Gln</a:t>
                </a:r>
              </a:p>
            </p:txBody>
          </p:sp>
          <p:sp>
            <p:nvSpPr>
              <p:cNvPr id="34838" name="Text Box 20">
                <a:extLst>
                  <a:ext uri="{FF2B5EF4-FFF2-40B4-BE49-F238E27FC236}">
                    <a16:creationId xmlns:a16="http://schemas.microsoft.com/office/drawing/2014/main" id="{0C2F06C4-8C23-074F-A0B7-BE01EF5F5718}"/>
                  </a:ext>
                </a:extLst>
              </p:cNvPr>
              <p:cNvSpPr txBox="1">
                <a:spLocks noChangeArrowheads="1"/>
              </p:cNvSpPr>
              <p:nvPr/>
            </p:nvSpPr>
            <p:spPr bwMode="auto">
              <a:xfrm>
                <a:off x="3982" y="1663"/>
                <a:ext cx="12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a:t>Val Asn Thr Phe ter</a:t>
                </a:r>
              </a:p>
            </p:txBody>
          </p:sp>
          <p:sp>
            <p:nvSpPr>
              <p:cNvPr id="34839" name="Rectangle 35">
                <a:extLst>
                  <a:ext uri="{FF2B5EF4-FFF2-40B4-BE49-F238E27FC236}">
                    <a16:creationId xmlns:a16="http://schemas.microsoft.com/office/drawing/2014/main" id="{7405237B-89E4-2B4A-82F9-B2A23FE99DE6}"/>
                  </a:ext>
                </a:extLst>
              </p:cNvPr>
              <p:cNvSpPr>
                <a:spLocks noChangeArrowheads="1"/>
              </p:cNvSpPr>
              <p:nvPr/>
            </p:nvSpPr>
            <p:spPr bwMode="auto">
              <a:xfrm>
                <a:off x="2620" y="1852"/>
                <a:ext cx="1384" cy="160"/>
              </a:xfrm>
              <a:prstGeom prst="rect">
                <a:avLst/>
              </a:prstGeom>
              <a:solidFill>
                <a:srgbClr val="FE061F"/>
              </a:solidFill>
              <a:ln w="9525">
                <a:solidFill>
                  <a:srgbClr val="FE061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4840" name="Rectangle 38">
                <a:extLst>
                  <a:ext uri="{FF2B5EF4-FFF2-40B4-BE49-F238E27FC236}">
                    <a16:creationId xmlns:a16="http://schemas.microsoft.com/office/drawing/2014/main" id="{4D14453C-6D16-4445-8FF0-F42C6D36F2F0}"/>
                  </a:ext>
                </a:extLst>
              </p:cNvPr>
              <p:cNvSpPr>
                <a:spLocks noChangeArrowheads="1"/>
              </p:cNvSpPr>
              <p:nvPr/>
            </p:nvSpPr>
            <p:spPr bwMode="auto">
              <a:xfrm>
                <a:off x="4004" y="1860"/>
                <a:ext cx="1531" cy="152"/>
              </a:xfrm>
              <a:prstGeom prst="rect">
                <a:avLst/>
              </a:prstGeom>
              <a:solidFill>
                <a:srgbClr val="FFF819"/>
              </a:solidFill>
              <a:ln w="9525">
                <a:solidFill>
                  <a:srgbClr val="FCFF47"/>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4841" name="Rectangle 39">
                <a:extLst>
                  <a:ext uri="{FF2B5EF4-FFF2-40B4-BE49-F238E27FC236}">
                    <a16:creationId xmlns:a16="http://schemas.microsoft.com/office/drawing/2014/main" id="{0A7E4075-75A8-9F4D-997E-217E41673D60}"/>
                  </a:ext>
                </a:extLst>
              </p:cNvPr>
              <p:cNvSpPr>
                <a:spLocks noChangeArrowheads="1"/>
              </p:cNvSpPr>
              <p:nvPr/>
            </p:nvSpPr>
            <p:spPr bwMode="auto">
              <a:xfrm>
                <a:off x="1033" y="1864"/>
                <a:ext cx="1627" cy="152"/>
              </a:xfrm>
              <a:prstGeom prst="rect">
                <a:avLst/>
              </a:prstGeom>
              <a:solidFill>
                <a:srgbClr val="FFF819"/>
              </a:solidFill>
              <a:ln w="9525">
                <a:solidFill>
                  <a:srgbClr val="FCFF47"/>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4842" name="AutoShape 54">
                <a:extLst>
                  <a:ext uri="{FF2B5EF4-FFF2-40B4-BE49-F238E27FC236}">
                    <a16:creationId xmlns:a16="http://schemas.microsoft.com/office/drawing/2014/main" id="{12AF684D-C283-6D4B-9036-462AE8EA2373}"/>
                  </a:ext>
                </a:extLst>
              </p:cNvPr>
              <p:cNvSpPr>
                <a:spLocks noChangeArrowheads="1"/>
              </p:cNvSpPr>
              <p:nvPr/>
            </p:nvSpPr>
            <p:spPr bwMode="auto">
              <a:xfrm>
                <a:off x="3280" y="1320"/>
                <a:ext cx="136" cy="360"/>
              </a:xfrm>
              <a:prstGeom prst="downArrow">
                <a:avLst>
                  <a:gd name="adj1" fmla="val 50000"/>
                  <a:gd name="adj2" fmla="val 66176"/>
                </a:avLst>
              </a:prstGeom>
              <a:solidFill>
                <a:srgbClr val="18BDCC"/>
              </a:solidFill>
              <a:ln w="19050">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4843" name="Text Box 41">
                <a:extLst>
                  <a:ext uri="{FF2B5EF4-FFF2-40B4-BE49-F238E27FC236}">
                    <a16:creationId xmlns:a16="http://schemas.microsoft.com/office/drawing/2014/main" id="{6E649C69-8A6D-5042-B433-90D35E3AB0F4}"/>
                  </a:ext>
                </a:extLst>
              </p:cNvPr>
              <p:cNvSpPr txBox="1">
                <a:spLocks noChangeArrowheads="1"/>
              </p:cNvSpPr>
              <p:nvPr/>
            </p:nvSpPr>
            <p:spPr bwMode="auto">
              <a:xfrm>
                <a:off x="1000" y="1841"/>
                <a:ext cx="465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it-IT" altLang="it-IT" sz="1400"/>
                  <a:t>GCCCA</a:t>
                </a:r>
                <a:r>
                  <a:rPr lang="it-IT" altLang="it-IT" sz="1400" b="1"/>
                  <a:t>AUGGCUAGCUUACAG</a:t>
                </a:r>
                <a:r>
                  <a:rPr lang="it-IT" altLang="it-IT" sz="1400"/>
                  <a:t>guaacacguggucuuaaucuuccag</a:t>
                </a:r>
                <a:r>
                  <a:rPr lang="it-IT" altLang="it-IT" sz="1400" b="1"/>
                  <a:t>GUAAAUACUUUC</a:t>
                </a:r>
                <a:r>
                  <a:rPr lang="it-IT" altLang="it-IT" sz="1400" b="1" u="sng"/>
                  <a:t>UGA</a:t>
                </a:r>
                <a:r>
                  <a:rPr lang="it-IT" altLang="it-IT" sz="1400"/>
                  <a:t>AUUC</a:t>
                </a:r>
              </a:p>
            </p:txBody>
          </p:sp>
        </p:grpSp>
        <p:sp>
          <p:nvSpPr>
            <p:cNvPr id="34835" name="Text Box 76">
              <a:extLst>
                <a:ext uri="{FF2B5EF4-FFF2-40B4-BE49-F238E27FC236}">
                  <a16:creationId xmlns:a16="http://schemas.microsoft.com/office/drawing/2014/main" id="{75A1913C-5D16-1344-97A7-E2651DC321D0}"/>
                </a:ext>
              </a:extLst>
            </p:cNvPr>
            <p:cNvSpPr txBox="1">
              <a:spLocks noChangeArrowheads="1"/>
            </p:cNvSpPr>
            <p:nvPr/>
          </p:nvSpPr>
          <p:spPr bwMode="auto">
            <a:xfrm>
              <a:off x="3454" y="1231"/>
              <a:ext cx="130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b="1">
                  <a:latin typeface="Comic Sans MS" panose="030F0902030302020204" pitchFamily="66" charset="0"/>
                </a:rPr>
                <a:t>transcription</a:t>
              </a:r>
              <a:endParaRPr lang="it-IT" altLang="it-IT" sz="2800" b="1">
                <a:latin typeface="Comic Sans MS" panose="030F0902030302020204" pitchFamily="66" charset="0"/>
              </a:endParaRPr>
            </a:p>
          </p:txBody>
        </p:sp>
      </p:grpSp>
      <p:grpSp>
        <p:nvGrpSpPr>
          <p:cNvPr id="61521" name="Group 81">
            <a:extLst>
              <a:ext uri="{FF2B5EF4-FFF2-40B4-BE49-F238E27FC236}">
                <a16:creationId xmlns:a16="http://schemas.microsoft.com/office/drawing/2014/main" id="{60F84B91-BCEC-F34C-8762-0652482CCAFF}"/>
              </a:ext>
            </a:extLst>
          </p:cNvPr>
          <p:cNvGrpSpPr>
            <a:grpSpLocks/>
          </p:cNvGrpSpPr>
          <p:nvPr/>
        </p:nvGrpSpPr>
        <p:grpSpPr bwMode="auto">
          <a:xfrm>
            <a:off x="644525" y="3187700"/>
            <a:ext cx="7559675" cy="1747838"/>
            <a:chOff x="406" y="2008"/>
            <a:chExt cx="4762" cy="1101"/>
          </a:xfrm>
        </p:grpSpPr>
        <p:grpSp>
          <p:nvGrpSpPr>
            <p:cNvPr id="34821" name="Group 73">
              <a:extLst>
                <a:ext uri="{FF2B5EF4-FFF2-40B4-BE49-F238E27FC236}">
                  <a16:creationId xmlns:a16="http://schemas.microsoft.com/office/drawing/2014/main" id="{95D43C74-0BC7-384F-9B7A-C6402462DB1C}"/>
                </a:ext>
              </a:extLst>
            </p:cNvPr>
            <p:cNvGrpSpPr>
              <a:grpSpLocks/>
            </p:cNvGrpSpPr>
            <p:nvPr/>
          </p:nvGrpSpPr>
          <p:grpSpPr bwMode="auto">
            <a:xfrm>
              <a:off x="406" y="2008"/>
              <a:ext cx="4762" cy="1101"/>
              <a:chOff x="566" y="2008"/>
              <a:chExt cx="4762" cy="1101"/>
            </a:xfrm>
          </p:grpSpPr>
          <p:grpSp>
            <p:nvGrpSpPr>
              <p:cNvPr id="34823" name="Group 69">
                <a:extLst>
                  <a:ext uri="{FF2B5EF4-FFF2-40B4-BE49-F238E27FC236}">
                    <a16:creationId xmlns:a16="http://schemas.microsoft.com/office/drawing/2014/main" id="{01C05A8D-9191-9D49-9B72-5F9DD4A5D050}"/>
                  </a:ext>
                </a:extLst>
              </p:cNvPr>
              <p:cNvGrpSpPr>
                <a:grpSpLocks/>
              </p:cNvGrpSpPr>
              <p:nvPr/>
            </p:nvGrpSpPr>
            <p:grpSpPr bwMode="auto">
              <a:xfrm>
                <a:off x="566" y="2008"/>
                <a:ext cx="4762" cy="1101"/>
                <a:chOff x="566" y="2008"/>
                <a:chExt cx="4762" cy="1101"/>
              </a:xfrm>
            </p:grpSpPr>
            <p:sp>
              <p:nvSpPr>
                <p:cNvPr id="34825" name="AutoShape 56">
                  <a:extLst>
                    <a:ext uri="{FF2B5EF4-FFF2-40B4-BE49-F238E27FC236}">
                      <a16:creationId xmlns:a16="http://schemas.microsoft.com/office/drawing/2014/main" id="{95B93C1C-6F17-B14E-9432-D4585BF97C17}"/>
                    </a:ext>
                  </a:extLst>
                </p:cNvPr>
                <p:cNvSpPr>
                  <a:spLocks noChangeArrowheads="1"/>
                </p:cNvSpPr>
                <p:nvPr/>
              </p:nvSpPr>
              <p:spPr bwMode="auto">
                <a:xfrm>
                  <a:off x="3456" y="2152"/>
                  <a:ext cx="136" cy="360"/>
                </a:xfrm>
                <a:prstGeom prst="downArrow">
                  <a:avLst>
                    <a:gd name="adj1" fmla="val 50000"/>
                    <a:gd name="adj2" fmla="val 66176"/>
                  </a:avLst>
                </a:prstGeom>
                <a:solidFill>
                  <a:srgbClr val="18BDCC"/>
                </a:solidFill>
                <a:ln w="19050">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nvGrpSpPr>
                <p:cNvPr id="34826" name="Group 62">
                  <a:extLst>
                    <a:ext uri="{FF2B5EF4-FFF2-40B4-BE49-F238E27FC236}">
                      <a16:creationId xmlns:a16="http://schemas.microsoft.com/office/drawing/2014/main" id="{2B9C7F7B-2732-0F46-B685-13EE31A5D687}"/>
                    </a:ext>
                  </a:extLst>
                </p:cNvPr>
                <p:cNvGrpSpPr>
                  <a:grpSpLocks/>
                </p:cNvGrpSpPr>
                <p:nvPr/>
              </p:nvGrpSpPr>
              <p:grpSpPr bwMode="auto">
                <a:xfrm>
                  <a:off x="566" y="2008"/>
                  <a:ext cx="4762" cy="1101"/>
                  <a:chOff x="566" y="2008"/>
                  <a:chExt cx="4762" cy="1101"/>
                </a:xfrm>
              </p:grpSpPr>
              <p:sp>
                <p:nvSpPr>
                  <p:cNvPr id="34827" name="Rectangle 47">
                    <a:extLst>
                      <a:ext uri="{FF2B5EF4-FFF2-40B4-BE49-F238E27FC236}">
                        <a16:creationId xmlns:a16="http://schemas.microsoft.com/office/drawing/2014/main" id="{8882F34F-095E-F145-AA10-9A605EF6FF9C}"/>
                      </a:ext>
                    </a:extLst>
                  </p:cNvPr>
                  <p:cNvSpPr>
                    <a:spLocks noChangeArrowheads="1"/>
                  </p:cNvSpPr>
                  <p:nvPr/>
                </p:nvSpPr>
                <p:spPr bwMode="auto">
                  <a:xfrm>
                    <a:off x="1833" y="2896"/>
                    <a:ext cx="3355" cy="208"/>
                  </a:xfrm>
                  <a:prstGeom prst="rect">
                    <a:avLst/>
                  </a:prstGeom>
                  <a:solidFill>
                    <a:srgbClr val="FFF819"/>
                  </a:solidFill>
                  <a:ln w="9525">
                    <a:solidFill>
                      <a:srgbClr val="FCFF47"/>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34828" name="Text Box 46">
                    <a:extLst>
                      <a:ext uri="{FF2B5EF4-FFF2-40B4-BE49-F238E27FC236}">
                        <a16:creationId xmlns:a16="http://schemas.microsoft.com/office/drawing/2014/main" id="{F3D65A34-B1F8-774A-9E82-7A7FB6DD0B11}"/>
                      </a:ext>
                    </a:extLst>
                  </p:cNvPr>
                  <p:cNvSpPr txBox="1">
                    <a:spLocks noChangeArrowheads="1"/>
                  </p:cNvSpPr>
                  <p:nvPr/>
                </p:nvSpPr>
                <p:spPr bwMode="auto">
                  <a:xfrm>
                    <a:off x="1840" y="2897"/>
                    <a:ext cx="34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endParaRPr lang="it-IT" altLang="it-IT" sz="1400"/>
                  </a:p>
                </p:txBody>
              </p:sp>
              <p:sp>
                <p:nvSpPr>
                  <p:cNvPr id="34829" name="Text Box 48">
                    <a:extLst>
                      <a:ext uri="{FF2B5EF4-FFF2-40B4-BE49-F238E27FC236}">
                        <a16:creationId xmlns:a16="http://schemas.microsoft.com/office/drawing/2014/main" id="{3600E8F0-B8B5-E441-B7A4-82462B867850}"/>
                      </a:ext>
                    </a:extLst>
                  </p:cNvPr>
                  <p:cNvSpPr txBox="1">
                    <a:spLocks noChangeArrowheads="1"/>
                  </p:cNvSpPr>
                  <p:nvPr/>
                </p:nvSpPr>
                <p:spPr bwMode="auto">
                  <a:xfrm>
                    <a:off x="2318" y="2711"/>
                    <a:ext cx="126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a:t>Met Ala Ser Leu Gln</a:t>
                    </a:r>
                  </a:p>
                </p:txBody>
              </p:sp>
              <p:sp>
                <p:nvSpPr>
                  <p:cNvPr id="34830" name="Text Box 49">
                    <a:extLst>
                      <a:ext uri="{FF2B5EF4-FFF2-40B4-BE49-F238E27FC236}">
                        <a16:creationId xmlns:a16="http://schemas.microsoft.com/office/drawing/2014/main" id="{8D1F841A-10C4-064C-8808-48BA6D614726}"/>
                      </a:ext>
                    </a:extLst>
                  </p:cNvPr>
                  <p:cNvSpPr txBox="1">
                    <a:spLocks noChangeArrowheads="1"/>
                  </p:cNvSpPr>
                  <p:nvPr/>
                </p:nvSpPr>
                <p:spPr bwMode="auto">
                  <a:xfrm>
                    <a:off x="3518" y="2711"/>
                    <a:ext cx="125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a:t>Val Asn Thr Phe  ter</a:t>
                    </a:r>
                  </a:p>
                </p:txBody>
              </p:sp>
              <p:sp>
                <p:nvSpPr>
                  <p:cNvPr id="34831" name="Line 51">
                    <a:extLst>
                      <a:ext uri="{FF2B5EF4-FFF2-40B4-BE49-F238E27FC236}">
                        <a16:creationId xmlns:a16="http://schemas.microsoft.com/office/drawing/2014/main" id="{A97ABC07-890C-2145-814E-A1D34C1976AD}"/>
                      </a:ext>
                    </a:extLst>
                  </p:cNvPr>
                  <p:cNvSpPr>
                    <a:spLocks noChangeShapeType="1"/>
                  </p:cNvSpPr>
                  <p:nvPr/>
                </p:nvSpPr>
                <p:spPr bwMode="auto">
                  <a:xfrm>
                    <a:off x="2840" y="2008"/>
                    <a:ext cx="712" cy="872"/>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832" name="Line 52">
                    <a:extLst>
                      <a:ext uri="{FF2B5EF4-FFF2-40B4-BE49-F238E27FC236}">
                        <a16:creationId xmlns:a16="http://schemas.microsoft.com/office/drawing/2014/main" id="{2EE025B9-7A48-4F46-B1B6-F7750259880A}"/>
                      </a:ext>
                    </a:extLst>
                  </p:cNvPr>
                  <p:cNvSpPr>
                    <a:spLocks noChangeShapeType="1"/>
                  </p:cNvSpPr>
                  <p:nvPr/>
                </p:nvSpPr>
                <p:spPr bwMode="auto">
                  <a:xfrm flipH="1">
                    <a:off x="3560" y="2024"/>
                    <a:ext cx="552" cy="824"/>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833" name="Text Box 57">
                    <a:extLst>
                      <a:ext uri="{FF2B5EF4-FFF2-40B4-BE49-F238E27FC236}">
                        <a16:creationId xmlns:a16="http://schemas.microsoft.com/office/drawing/2014/main" id="{4A05167E-6525-5448-997C-0225E1CD574E}"/>
                      </a:ext>
                    </a:extLst>
                  </p:cNvPr>
                  <p:cNvSpPr txBox="1">
                    <a:spLocks noChangeArrowheads="1"/>
                  </p:cNvSpPr>
                  <p:nvPr/>
                </p:nvSpPr>
                <p:spPr bwMode="auto">
                  <a:xfrm>
                    <a:off x="566" y="2859"/>
                    <a:ext cx="597" cy="250"/>
                  </a:xfrm>
                  <a:prstGeom prst="rect">
                    <a:avLst/>
                  </a:prstGeom>
                  <a:solidFill>
                    <a:srgbClr val="FFF8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000" b="1"/>
                      <a:t>mRNA</a:t>
                    </a:r>
                  </a:p>
                </p:txBody>
              </p:sp>
            </p:grpSp>
          </p:grpSp>
          <p:sp>
            <p:nvSpPr>
              <p:cNvPr id="34824" name="Text Box 66">
                <a:extLst>
                  <a:ext uri="{FF2B5EF4-FFF2-40B4-BE49-F238E27FC236}">
                    <a16:creationId xmlns:a16="http://schemas.microsoft.com/office/drawing/2014/main" id="{FCA656E0-E479-7046-9C0F-DB9BB27D8A59}"/>
                  </a:ext>
                </a:extLst>
              </p:cNvPr>
              <p:cNvSpPr txBox="1">
                <a:spLocks noChangeArrowheads="1"/>
              </p:cNvSpPr>
              <p:nvPr/>
            </p:nvSpPr>
            <p:spPr bwMode="auto">
              <a:xfrm>
                <a:off x="1904" y="2897"/>
                <a:ext cx="329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it-IT" altLang="it-IT" sz="1400"/>
                  <a:t>GCCCA</a:t>
                </a:r>
                <a:r>
                  <a:rPr lang="it-IT" altLang="it-IT" sz="1400" b="1"/>
                  <a:t>AUGGCUAGCUUACAGGUAAAUACUUUC</a:t>
                </a:r>
                <a:r>
                  <a:rPr lang="it-IT" altLang="it-IT" sz="1400" b="1" u="sng"/>
                  <a:t>UGA</a:t>
                </a:r>
                <a:r>
                  <a:rPr lang="it-IT" altLang="it-IT" sz="1400"/>
                  <a:t>AUUC</a:t>
                </a:r>
              </a:p>
            </p:txBody>
          </p:sp>
        </p:grpSp>
        <p:sp>
          <p:nvSpPr>
            <p:cNvPr id="34822" name="Text Box 77">
              <a:extLst>
                <a:ext uri="{FF2B5EF4-FFF2-40B4-BE49-F238E27FC236}">
                  <a16:creationId xmlns:a16="http://schemas.microsoft.com/office/drawing/2014/main" id="{41C7C396-5979-FF4C-BE40-6C95F16CD659}"/>
                </a:ext>
              </a:extLst>
            </p:cNvPr>
            <p:cNvSpPr txBox="1">
              <a:spLocks noChangeArrowheads="1"/>
            </p:cNvSpPr>
            <p:nvPr/>
          </p:nvSpPr>
          <p:spPr bwMode="auto">
            <a:xfrm>
              <a:off x="3526" y="2151"/>
              <a:ext cx="775"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b="1">
                  <a:latin typeface="Comic Sans MS" panose="030F0902030302020204" pitchFamily="66" charset="0"/>
                </a:rPr>
                <a:t>splicing</a:t>
              </a:r>
              <a:endParaRPr lang="it-IT" altLang="it-IT" sz="2800" b="1">
                <a:latin typeface="Comic Sans MS" panose="030F0902030302020204" pitchFamily="66"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61520"/>
                                        </p:tgtEl>
                                        <p:attrNameLst>
                                          <p:attrName>style.visibility</p:attrName>
                                        </p:attrNameLst>
                                      </p:cBhvr>
                                      <p:to>
                                        <p:strVal val="visible"/>
                                      </p:to>
                                    </p:set>
                                    <p:anim calcmode="lin" valueType="num">
                                      <p:cBhvr additive="base">
                                        <p:cTn id="7" dur="500" fill="hold"/>
                                        <p:tgtEl>
                                          <p:spTgt spid="61520"/>
                                        </p:tgtEl>
                                        <p:attrNameLst>
                                          <p:attrName>ppt_x</p:attrName>
                                        </p:attrNameLst>
                                      </p:cBhvr>
                                      <p:tavLst>
                                        <p:tav tm="0">
                                          <p:val>
                                            <p:strVal val="0-#ppt_w/2"/>
                                          </p:val>
                                        </p:tav>
                                        <p:tav tm="100000">
                                          <p:val>
                                            <p:strVal val="#ppt_x"/>
                                          </p:val>
                                        </p:tav>
                                      </p:tavLst>
                                    </p:anim>
                                    <p:anim calcmode="lin" valueType="num">
                                      <p:cBhvr additive="base">
                                        <p:cTn id="8" dur="500" fill="hold"/>
                                        <p:tgtEl>
                                          <p:spTgt spid="6152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1521"/>
                                        </p:tgtEl>
                                        <p:attrNameLst>
                                          <p:attrName>style.visibility</p:attrName>
                                        </p:attrNameLst>
                                      </p:cBhvr>
                                      <p:to>
                                        <p:strVal val="visible"/>
                                      </p:to>
                                    </p:set>
                                    <p:anim calcmode="lin" valueType="num">
                                      <p:cBhvr additive="base">
                                        <p:cTn id="13" dur="500" fill="hold"/>
                                        <p:tgtEl>
                                          <p:spTgt spid="61521"/>
                                        </p:tgtEl>
                                        <p:attrNameLst>
                                          <p:attrName>ppt_x</p:attrName>
                                        </p:attrNameLst>
                                      </p:cBhvr>
                                      <p:tavLst>
                                        <p:tav tm="0">
                                          <p:val>
                                            <p:strVal val="0-#ppt_w/2"/>
                                          </p:val>
                                        </p:tav>
                                        <p:tav tm="100000">
                                          <p:val>
                                            <p:strVal val="#ppt_x"/>
                                          </p:val>
                                        </p:tav>
                                      </p:tavLst>
                                    </p:anim>
                                    <p:anim calcmode="lin" valueType="num">
                                      <p:cBhvr additive="base">
                                        <p:cTn id="14" dur="500" fill="hold"/>
                                        <p:tgtEl>
                                          <p:spTgt spid="615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61503"/>
                                        </p:tgtEl>
                                        <p:attrNameLst>
                                          <p:attrName>style.visibility</p:attrName>
                                        </p:attrNameLst>
                                      </p:cBhvr>
                                      <p:to>
                                        <p:strVal val="visible"/>
                                      </p:to>
                                    </p:set>
                                    <p:animEffect transition="in" filter="blinds(horizontal)">
                                      <p:cBhvr>
                                        <p:cTn id="19" dur="500"/>
                                        <p:tgtEl>
                                          <p:spTgt spid="61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026">
            <a:extLst>
              <a:ext uri="{FF2B5EF4-FFF2-40B4-BE49-F238E27FC236}">
                <a16:creationId xmlns:a16="http://schemas.microsoft.com/office/drawing/2014/main" id="{257609B3-8B2F-7341-99C5-C48E46890DA0}"/>
              </a:ext>
            </a:extLst>
          </p:cNvPr>
          <p:cNvSpPr txBox="1">
            <a:spLocks noChangeArrowheads="1"/>
          </p:cNvSpPr>
          <p:nvPr/>
        </p:nvSpPr>
        <p:spPr bwMode="auto">
          <a:xfrm>
            <a:off x="457200" y="1143000"/>
            <a:ext cx="8305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800" b="1">
                <a:solidFill>
                  <a:srgbClr val="AB060C"/>
                </a:solidFill>
              </a:rPr>
              <a:t>	Post-trascriptional control</a:t>
            </a:r>
          </a:p>
          <a:p>
            <a:pPr>
              <a:spcBef>
                <a:spcPct val="0"/>
              </a:spcBef>
              <a:buFontTx/>
              <a:buNone/>
            </a:pPr>
            <a:endParaRPr lang="it-IT" altLang="it-IT" sz="2400"/>
          </a:p>
          <a:p>
            <a:pPr>
              <a:spcBef>
                <a:spcPct val="0"/>
              </a:spcBef>
              <a:buFontTx/>
              <a:buNone/>
            </a:pPr>
            <a:r>
              <a:rPr lang="it-IT" altLang="it-IT" sz="2400"/>
              <a:t>For many years the study of gene expression control focused on transcriptional regulation </a:t>
            </a:r>
          </a:p>
          <a:p>
            <a:pPr>
              <a:spcBef>
                <a:spcPct val="0"/>
              </a:spcBef>
              <a:buFontTx/>
              <a:buNone/>
            </a:pPr>
            <a:endParaRPr lang="it-IT" altLang="ja-JP" sz="2400"/>
          </a:p>
          <a:p>
            <a:pPr>
              <a:spcBef>
                <a:spcPct val="0"/>
              </a:spcBef>
              <a:buFontTx/>
              <a:buNone/>
            </a:pPr>
            <a:r>
              <a:rPr lang="it-IT" altLang="it-IT" sz="2000" i="1"/>
              <a:t>The first isolated genes encoded for proteins expressed at high levels in terminal differentiation. They are mainly regulated at the transcriptional level (globins, immunoglobulins, ovalbumin)</a:t>
            </a:r>
          </a:p>
          <a:p>
            <a:pPr>
              <a:spcBef>
                <a:spcPct val="0"/>
              </a:spcBef>
              <a:buFontTx/>
              <a:buNone/>
            </a:pPr>
            <a:endParaRPr lang="it-IT" altLang="it-IT" sz="2400"/>
          </a:p>
          <a:p>
            <a:pPr>
              <a:spcBef>
                <a:spcPct val="0"/>
              </a:spcBef>
              <a:buFontTx/>
              <a:buNone/>
            </a:pPr>
            <a:r>
              <a:rPr lang="it-IT" altLang="it-IT" sz="2400"/>
              <a:t>When housekeeping or finely tuned genes were isolated, it became clear that post-transcriptional control was also playing a relevant role in gene expression regulation.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a:extLst>
              <a:ext uri="{FF2B5EF4-FFF2-40B4-BE49-F238E27FC236}">
                <a16:creationId xmlns:a16="http://schemas.microsoft.com/office/drawing/2014/main" id="{138E121C-AECA-8D4E-960B-51866A24E691}"/>
              </a:ext>
            </a:extLst>
          </p:cNvPr>
          <p:cNvSpPr>
            <a:spLocks noGrp="1" noChangeArrowheads="1"/>
          </p:cNvSpPr>
          <p:nvPr>
            <p:ph type="body" idx="1"/>
          </p:nvPr>
        </p:nvSpPr>
        <p:spPr>
          <a:xfrm>
            <a:off x="203200" y="1268760"/>
            <a:ext cx="8585200" cy="4114800"/>
          </a:xfrm>
        </p:spPr>
        <p:txBody>
          <a:bodyPr/>
          <a:lstStyle/>
          <a:p>
            <a:pPr indent="-57150">
              <a:lnSpc>
                <a:spcPct val="90000"/>
              </a:lnSpc>
              <a:buFontTx/>
              <a:buNone/>
            </a:pPr>
            <a:r>
              <a:rPr lang="it-IT" altLang="it-IT" sz="1800" b="1" dirty="0"/>
              <a:t> </a:t>
            </a:r>
            <a:endParaRPr lang="it-IT" altLang="it-IT" sz="1800" dirty="0"/>
          </a:p>
          <a:p>
            <a:pPr indent="-57150">
              <a:lnSpc>
                <a:spcPct val="90000"/>
              </a:lnSpc>
              <a:buFontTx/>
              <a:buNone/>
            </a:pPr>
            <a:r>
              <a:rPr lang="it-IT" altLang="it-IT" b="1" dirty="0">
                <a:solidFill>
                  <a:schemeClr val="accent2"/>
                </a:solidFill>
                <a:latin typeface="Comic Sans MS" panose="030F0902030302020204" pitchFamily="66" charset="0"/>
              </a:rPr>
              <a:t>3)</a:t>
            </a:r>
            <a:r>
              <a:rPr lang="it-IT" altLang="it-IT" b="1" dirty="0">
                <a:solidFill>
                  <a:srgbClr val="FF33CC"/>
                </a:solidFill>
                <a:latin typeface="Comic Sans MS" panose="030F0902030302020204" pitchFamily="66" charset="0"/>
              </a:rPr>
              <a:t> 1990</a:t>
            </a:r>
            <a:r>
              <a:rPr lang="it-IT" altLang="it-IT" sz="1800" b="1" dirty="0">
                <a:solidFill>
                  <a:srgbClr val="FF33CC"/>
                </a:solidFill>
                <a:latin typeface="Comic Sans MS" panose="030F0902030302020204" pitchFamily="66" charset="0"/>
              </a:rPr>
              <a:t>  -	</a:t>
            </a:r>
            <a:r>
              <a:rPr lang="it-IT" altLang="it-IT" sz="2800" b="1" dirty="0" err="1">
                <a:solidFill>
                  <a:srgbClr val="FF33CC"/>
                </a:solidFill>
                <a:latin typeface="Comic Sans MS" panose="030F0902030302020204" pitchFamily="66" charset="0"/>
              </a:rPr>
              <a:t>Genome</a:t>
            </a:r>
            <a:r>
              <a:rPr lang="it-IT" altLang="it-IT" sz="2800" b="1" dirty="0">
                <a:solidFill>
                  <a:srgbClr val="FF33CC"/>
                </a:solidFill>
                <a:latin typeface="Comic Sans MS" panose="030F0902030302020204" pitchFamily="66" charset="0"/>
              </a:rPr>
              <a:t> </a:t>
            </a:r>
            <a:r>
              <a:rPr lang="it-IT" altLang="it-IT" sz="2800" b="1" dirty="0" err="1">
                <a:solidFill>
                  <a:srgbClr val="FF33CC"/>
                </a:solidFill>
                <a:latin typeface="Comic Sans MS" panose="030F0902030302020204" pitchFamily="66" charset="0"/>
              </a:rPr>
              <a:t>sequencing</a:t>
            </a:r>
            <a:r>
              <a:rPr lang="it-IT" altLang="it-IT" sz="2800" b="1" dirty="0">
                <a:solidFill>
                  <a:srgbClr val="FF33CC"/>
                </a:solidFill>
                <a:latin typeface="Comic Sans MS" panose="030F0902030302020204" pitchFamily="66" charset="0"/>
              </a:rPr>
              <a:t> - </a:t>
            </a:r>
            <a:r>
              <a:rPr lang="it-IT" altLang="it-IT" sz="2800" b="1" dirty="0" err="1">
                <a:solidFill>
                  <a:srgbClr val="FF33CC"/>
                </a:solidFill>
                <a:latin typeface="Comic Sans MS" panose="030F0902030302020204" pitchFamily="66" charset="0"/>
              </a:rPr>
              <a:t>genome</a:t>
            </a:r>
            <a:endParaRPr lang="it-IT" altLang="it-IT" sz="2800" b="1" dirty="0">
              <a:solidFill>
                <a:srgbClr val="FF33CC"/>
              </a:solidFill>
              <a:latin typeface="Comic Sans MS" panose="030F0902030302020204" pitchFamily="66" charset="0"/>
            </a:endParaRPr>
          </a:p>
          <a:p>
            <a:pPr indent="-57150">
              <a:lnSpc>
                <a:spcPct val="90000"/>
              </a:lnSpc>
              <a:buFontTx/>
              <a:buNone/>
            </a:pPr>
            <a:r>
              <a:rPr lang="it-IT" altLang="it-IT" sz="2800" b="1" dirty="0">
                <a:solidFill>
                  <a:srgbClr val="FF33CC"/>
                </a:solidFill>
                <a:latin typeface="Comic Sans MS" panose="030F0902030302020204" pitchFamily="66" charset="0"/>
              </a:rPr>
              <a:t>				</a:t>
            </a:r>
          </a:p>
          <a:p>
            <a:pPr indent="-57150">
              <a:lnSpc>
                <a:spcPct val="90000"/>
              </a:lnSpc>
              <a:buFontTx/>
              <a:buNone/>
            </a:pPr>
            <a:r>
              <a:rPr lang="it-IT" altLang="it-IT" sz="2800" b="1" dirty="0">
                <a:solidFill>
                  <a:srgbClr val="FF33CC"/>
                </a:solidFill>
                <a:latin typeface="Comic Sans MS" panose="030F0902030302020204" pitchFamily="66" charset="0"/>
              </a:rPr>
              <a:t>     2000  -       RNA </a:t>
            </a:r>
            <a:r>
              <a:rPr lang="it-IT" altLang="it-IT" sz="2800" b="1" dirty="0" err="1">
                <a:solidFill>
                  <a:srgbClr val="FF33CC"/>
                </a:solidFill>
                <a:latin typeface="Comic Sans MS" panose="030F0902030302020204" pitchFamily="66" charset="0"/>
              </a:rPr>
              <a:t>sequencing</a:t>
            </a:r>
            <a:r>
              <a:rPr lang="it-IT" altLang="it-IT" sz="2800" b="1" dirty="0">
                <a:solidFill>
                  <a:srgbClr val="FF33CC"/>
                </a:solidFill>
                <a:latin typeface="Comic Sans MS" panose="030F0902030302020204" pitchFamily="66" charset="0"/>
              </a:rPr>
              <a:t> – </a:t>
            </a:r>
            <a:r>
              <a:rPr lang="it-IT" altLang="it-IT" sz="2800" b="1" dirty="0" err="1">
                <a:solidFill>
                  <a:srgbClr val="FF33CC"/>
                </a:solidFill>
                <a:latin typeface="Comic Sans MS" panose="030F0902030302020204" pitchFamily="66" charset="0"/>
              </a:rPr>
              <a:t>transcriptome</a:t>
            </a:r>
            <a:endParaRPr lang="it-IT" altLang="it-IT" sz="2800" b="1" dirty="0">
              <a:solidFill>
                <a:srgbClr val="FF33CC"/>
              </a:solidFill>
              <a:latin typeface="Comic Sans MS" panose="030F0902030302020204" pitchFamily="66" charset="0"/>
            </a:endParaRPr>
          </a:p>
          <a:p>
            <a:pPr indent="-57150">
              <a:lnSpc>
                <a:spcPct val="90000"/>
              </a:lnSpc>
              <a:buFontTx/>
              <a:buNone/>
            </a:pPr>
            <a:endParaRPr lang="it-IT" altLang="it-IT" sz="2800" b="1" dirty="0">
              <a:solidFill>
                <a:srgbClr val="FF33CC"/>
              </a:solidFill>
              <a:latin typeface="Comic Sans MS" panose="030F0902030302020204" pitchFamily="66" charset="0"/>
            </a:endParaRPr>
          </a:p>
          <a:p>
            <a:pPr indent="-57150">
              <a:lnSpc>
                <a:spcPct val="90000"/>
              </a:lnSpc>
              <a:buFontTx/>
              <a:buNone/>
            </a:pPr>
            <a:r>
              <a:rPr lang="it-IT" altLang="it-IT" sz="2800" b="1" dirty="0">
                <a:solidFill>
                  <a:srgbClr val="FF33CC"/>
                </a:solidFill>
                <a:latin typeface="Comic Sans MS" panose="030F0902030302020204" pitchFamily="66" charset="0"/>
              </a:rPr>
              <a:t>     2009 - 	Single </a:t>
            </a:r>
            <a:r>
              <a:rPr lang="it-IT" altLang="it-IT" sz="2800" b="1" dirty="0" err="1">
                <a:solidFill>
                  <a:srgbClr val="FF33CC"/>
                </a:solidFill>
                <a:latin typeface="Comic Sans MS" panose="030F0902030302020204" pitchFamily="66" charset="0"/>
              </a:rPr>
              <a:t>cell</a:t>
            </a:r>
            <a:r>
              <a:rPr lang="it-IT" altLang="it-IT" sz="2800" b="1" dirty="0">
                <a:solidFill>
                  <a:srgbClr val="FF33CC"/>
                </a:solidFill>
                <a:latin typeface="Comic Sans MS" panose="030F0902030302020204" pitchFamily="66" charset="0"/>
              </a:rPr>
              <a:t> RNA </a:t>
            </a:r>
            <a:r>
              <a:rPr lang="it-IT" altLang="it-IT" sz="2800" b="1" dirty="0" err="1">
                <a:solidFill>
                  <a:srgbClr val="FF33CC"/>
                </a:solidFill>
                <a:latin typeface="Comic Sans MS" panose="030F0902030302020204" pitchFamily="66" charset="0"/>
              </a:rPr>
              <a:t>sequencing</a:t>
            </a:r>
            <a:endParaRPr lang="it-IT" altLang="it-IT" sz="2800" b="1" dirty="0">
              <a:solidFill>
                <a:srgbClr val="FF33CC"/>
              </a:solidFill>
              <a:latin typeface="Comic Sans MS" panose="030F0902030302020204" pitchFamily="66" charset="0"/>
            </a:endParaRPr>
          </a:p>
          <a:p>
            <a:pPr indent="-57150">
              <a:lnSpc>
                <a:spcPct val="90000"/>
              </a:lnSpc>
              <a:buFontTx/>
              <a:buNone/>
            </a:pPr>
            <a:r>
              <a:rPr lang="it-IT" altLang="it-IT" sz="1400" b="1" dirty="0">
                <a:solidFill>
                  <a:srgbClr val="FF33CC"/>
                </a:solidFill>
                <a:latin typeface="Comic Sans MS" panose="030F0902030302020204" pitchFamily="66" charset="0"/>
              </a:rPr>
              <a:t>				</a:t>
            </a:r>
          </a:p>
          <a:p>
            <a:pPr indent="-57150">
              <a:lnSpc>
                <a:spcPct val="90000"/>
              </a:lnSpc>
              <a:buFontTx/>
              <a:buNone/>
            </a:pPr>
            <a:r>
              <a:rPr lang="it-IT" altLang="it-IT" sz="2800" b="1" i="1" dirty="0">
                <a:solidFill>
                  <a:srgbClr val="FF33CC"/>
                </a:solidFill>
                <a:latin typeface="Comic Sans MS" panose="030F0902030302020204" pitchFamily="66" charset="0"/>
              </a:rPr>
              <a:t>				</a:t>
            </a:r>
            <a:r>
              <a:rPr lang="it-IT" altLang="it-IT" sz="2800" b="1" i="1" dirty="0">
                <a:solidFill>
                  <a:srgbClr val="0000FF"/>
                </a:solidFill>
                <a:latin typeface="Comic Sans MS" panose="030F0902030302020204" pitchFamily="66" charset="0"/>
              </a:rPr>
              <a:t>the –</a:t>
            </a:r>
            <a:r>
              <a:rPr lang="it-IT" altLang="it-IT" sz="2800" b="1" i="1" dirty="0" err="1">
                <a:solidFill>
                  <a:srgbClr val="0000FF"/>
                </a:solidFill>
                <a:latin typeface="Comic Sans MS" panose="030F0902030302020204" pitchFamily="66" charset="0"/>
              </a:rPr>
              <a:t>omic</a:t>
            </a:r>
            <a:r>
              <a:rPr lang="it-IT" altLang="it-IT" sz="2800" b="1" i="1" dirty="0">
                <a:solidFill>
                  <a:srgbClr val="0000FF"/>
                </a:solidFill>
                <a:latin typeface="Comic Sans MS" panose="030F0902030302020204" pitchFamily="66" charset="0"/>
              </a:rPr>
              <a:t> era</a:t>
            </a:r>
            <a:endParaRPr lang="it-IT" altLang="it-IT" sz="1800" dirty="0">
              <a:latin typeface="Comic Sans MS" panose="030F0902030302020204" pitchFamily="66" charset="0"/>
            </a:endParaRPr>
          </a:p>
          <a:p>
            <a:pPr indent="-57150">
              <a:lnSpc>
                <a:spcPct val="90000"/>
              </a:lnSpc>
              <a:buFontTx/>
              <a:buNone/>
            </a:pPr>
            <a:r>
              <a:rPr lang="it-IT" altLang="it-IT" sz="1800" dirty="0">
                <a:latin typeface="Comic Sans MS" panose="030F0902030302020204" pitchFamily="66" charset="0"/>
              </a:rPr>
              <a:t>				- </a:t>
            </a:r>
            <a:r>
              <a:rPr lang="it-IT" altLang="it-IT" sz="1800" dirty="0" err="1">
                <a:latin typeface="Comic Sans MS" panose="030F0902030302020204" pitchFamily="66" charset="0"/>
              </a:rPr>
              <a:t>Identification</a:t>
            </a:r>
            <a:r>
              <a:rPr lang="it-IT" altLang="it-IT" sz="1800" dirty="0">
                <a:latin typeface="Comic Sans MS" panose="030F0902030302020204" pitchFamily="66" charset="0"/>
              </a:rPr>
              <a:t> of </a:t>
            </a:r>
            <a:r>
              <a:rPr lang="it-IT" altLang="it-IT" sz="1800" dirty="0" err="1">
                <a:latin typeface="Comic Sans MS" panose="030F0902030302020204" pitchFamily="66" charset="0"/>
              </a:rPr>
              <a:t>complex</a:t>
            </a:r>
            <a:r>
              <a:rPr lang="it-IT" altLang="it-IT" sz="1800" dirty="0">
                <a:latin typeface="Comic Sans MS" panose="030F0902030302020204" pitchFamily="66" charset="0"/>
              </a:rPr>
              <a:t> </a:t>
            </a:r>
            <a:r>
              <a:rPr lang="it-IT" altLang="it-IT" sz="1800" dirty="0" err="1">
                <a:latin typeface="Comic Sans MS" panose="030F0902030302020204" pitchFamily="66" charset="0"/>
              </a:rPr>
              <a:t>functions</a:t>
            </a:r>
            <a:r>
              <a:rPr lang="it-IT" altLang="it-IT" sz="1800" dirty="0">
                <a:latin typeface="Comic Sans MS" panose="030F0902030302020204" pitchFamily="66" charset="0"/>
              </a:rPr>
              <a:t> and 					</a:t>
            </a:r>
            <a:r>
              <a:rPr lang="it-IT" altLang="it-IT" sz="1800" dirty="0" err="1">
                <a:latin typeface="Comic Sans MS" panose="030F0902030302020204" pitchFamily="66" charset="0"/>
              </a:rPr>
              <a:t>characterization</a:t>
            </a:r>
            <a:r>
              <a:rPr lang="it-IT" altLang="it-IT" sz="1800" dirty="0">
                <a:latin typeface="Comic Sans MS" panose="030F0902030302020204" pitchFamily="66" charset="0"/>
              </a:rPr>
              <a:t> of multi-</a:t>
            </a:r>
            <a:r>
              <a:rPr lang="it-IT" altLang="it-IT" sz="1800" dirty="0" err="1">
                <a:latin typeface="Comic Sans MS" panose="030F0902030302020204" pitchFamily="66" charset="0"/>
              </a:rPr>
              <a:t>factorial</a:t>
            </a:r>
            <a:r>
              <a:rPr lang="it-IT" altLang="it-IT" sz="1800" dirty="0">
                <a:latin typeface="Comic Sans MS" panose="030F0902030302020204" pitchFamily="66" charset="0"/>
              </a:rPr>
              <a:t> </a:t>
            </a:r>
            <a:r>
              <a:rPr lang="it-IT" altLang="it-IT" sz="1800" dirty="0" err="1">
                <a:latin typeface="Comic Sans MS" panose="030F0902030302020204" pitchFamily="66" charset="0"/>
              </a:rPr>
              <a:t>diseases</a:t>
            </a:r>
            <a:endParaRPr lang="it-IT" altLang="it-IT" sz="1800" dirty="0">
              <a:latin typeface="Comic Sans MS" panose="030F0902030302020204" pitchFamily="66" charset="0"/>
            </a:endParaRPr>
          </a:p>
          <a:p>
            <a:pPr indent="-57150">
              <a:lnSpc>
                <a:spcPct val="90000"/>
              </a:lnSpc>
              <a:buFontTx/>
              <a:buNone/>
            </a:pPr>
            <a:r>
              <a:rPr lang="it-IT" altLang="it-IT" sz="1800" dirty="0">
                <a:latin typeface="Comic Sans MS" panose="030F0902030302020204" pitchFamily="66" charset="0"/>
              </a:rPr>
              <a:t>				- </a:t>
            </a:r>
            <a:r>
              <a:rPr lang="it-IT" altLang="it-IT" sz="1800" dirty="0" err="1">
                <a:latin typeface="Comic Sans MS" panose="030F0902030302020204" pitchFamily="66" charset="0"/>
              </a:rPr>
              <a:t>Discovery</a:t>
            </a:r>
            <a:r>
              <a:rPr lang="it-IT" altLang="it-IT" sz="1800" dirty="0">
                <a:latin typeface="Comic Sans MS" panose="030F0902030302020204" pitchFamily="66" charset="0"/>
              </a:rPr>
              <a:t> of a large </a:t>
            </a:r>
            <a:r>
              <a:rPr lang="it-IT" altLang="it-IT" sz="1800" dirty="0" err="1">
                <a:latin typeface="Comic Sans MS" panose="030F0902030302020204" pitchFamily="66" charset="0"/>
              </a:rPr>
              <a:t>number</a:t>
            </a:r>
            <a:r>
              <a:rPr lang="it-IT" altLang="it-IT" sz="1800" dirty="0">
                <a:latin typeface="Comic Sans MS" panose="030F0902030302020204" pitchFamily="66" charset="0"/>
              </a:rPr>
              <a:t> of non </a:t>
            </a:r>
            <a:r>
              <a:rPr lang="it-IT" altLang="it-IT" sz="1800" dirty="0" err="1">
                <a:latin typeface="Comic Sans MS" panose="030F0902030302020204" pitchFamily="66" charset="0"/>
              </a:rPr>
              <a:t>coding</a:t>
            </a:r>
            <a:r>
              <a:rPr lang="it-IT" altLang="it-IT" sz="1800" dirty="0">
                <a:latin typeface="Comic Sans MS" panose="030F0902030302020204" pitchFamily="66" charset="0"/>
              </a:rPr>
              <a:t> </a:t>
            </a:r>
            <a:r>
              <a:rPr lang="it-IT" altLang="it-IT" sz="1800" dirty="0" err="1">
                <a:latin typeface="Comic Sans MS" panose="030F0902030302020204" pitchFamily="66" charset="0"/>
              </a:rPr>
              <a:t>RNAs</a:t>
            </a: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r>
              <a:rPr lang="it-IT" altLang="it-IT" sz="1800" b="1" u="sng" dirty="0">
                <a:latin typeface="Comic Sans MS" panose="030F0902030302020204" pitchFamily="66" charset="0"/>
              </a:rPr>
              <a:t>New </a:t>
            </a:r>
            <a:r>
              <a:rPr lang="it-IT" altLang="it-IT" sz="1800" b="1" u="sng" dirty="0" err="1">
                <a:latin typeface="Comic Sans MS" panose="030F0902030302020204" pitchFamily="66" charset="0"/>
              </a:rPr>
              <a:t>definition</a:t>
            </a:r>
            <a:r>
              <a:rPr lang="it-IT" altLang="it-IT" sz="1800" b="1" u="sng" dirty="0">
                <a:latin typeface="Comic Sans MS" panose="030F0902030302020204" pitchFamily="66" charset="0"/>
              </a:rPr>
              <a:t> of “gene”</a:t>
            </a:r>
            <a:r>
              <a:rPr lang="it-IT" altLang="it-IT" sz="1800" dirty="0">
                <a:latin typeface="Comic Sans MS" panose="030F0902030302020204" pitchFamily="66" charset="0"/>
              </a:rPr>
              <a:t>:</a:t>
            </a:r>
          </a:p>
          <a:p>
            <a:pPr indent="-57150">
              <a:lnSpc>
                <a:spcPct val="90000"/>
              </a:lnSpc>
              <a:buFontTx/>
              <a:buNone/>
            </a:pPr>
            <a:r>
              <a:rPr lang="it-IT" altLang="it-IT" sz="1800" dirty="0">
                <a:latin typeface="Comic Sans MS" panose="030F0902030302020204" pitchFamily="66" charset="0"/>
              </a:rPr>
              <a:t> </a:t>
            </a:r>
            <a:r>
              <a:rPr lang="en-US" altLang="it-IT" sz="1800" dirty="0"/>
              <a:t>In the absence of demonstrated function a gene may be characterized by sequence, transcription or homology among species</a:t>
            </a:r>
            <a:r>
              <a:rPr lang="it-IT" altLang="it-IT" sz="1800" dirty="0"/>
              <a:t> </a:t>
            </a:r>
            <a:endParaRPr lang="it-IT" altLang="it-IT" sz="1800" dirty="0">
              <a:latin typeface="Comic Sans MS" panose="030F0902030302020204" pitchFamily="66" charset="0"/>
            </a:endParaRPr>
          </a:p>
        </p:txBody>
      </p:sp>
      <p:sp>
        <p:nvSpPr>
          <p:cNvPr id="5" name="Rectangle 2">
            <a:extLst>
              <a:ext uri="{FF2B5EF4-FFF2-40B4-BE49-F238E27FC236}">
                <a16:creationId xmlns:a16="http://schemas.microsoft.com/office/drawing/2014/main" id="{787A45FC-5D8B-104A-8EED-EBE141520A98}"/>
              </a:ext>
            </a:extLst>
          </p:cNvPr>
          <p:cNvSpPr txBox="1">
            <a:spLocks noChangeArrowheads="1"/>
          </p:cNvSpPr>
          <p:nvPr/>
        </p:nvSpPr>
        <p:spPr bwMode="auto">
          <a:xfrm>
            <a:off x="685800" y="1889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a:defRPr/>
            </a:pPr>
            <a:r>
              <a:rPr lang="it-IT" altLang="it-IT" sz="3600" b="1" kern="0" dirty="0" err="1">
                <a:solidFill>
                  <a:schemeClr val="accent2"/>
                </a:solidFill>
                <a:latin typeface="Comic Sans MS" charset="0"/>
              </a:rPr>
              <a:t>Four</a:t>
            </a:r>
            <a:r>
              <a:rPr lang="it-IT" altLang="it-IT" sz="3600" b="1" kern="0" dirty="0">
                <a:solidFill>
                  <a:schemeClr val="accent2"/>
                </a:solidFill>
                <a:latin typeface="Comic Sans MS" charset="0"/>
              </a:rPr>
              <a:t> major </a:t>
            </a:r>
            <a:r>
              <a:rPr lang="it-IT" altLang="it-IT" sz="3600" b="1" kern="0" dirty="0" err="1">
                <a:solidFill>
                  <a:schemeClr val="accent2"/>
                </a:solidFill>
                <a:latin typeface="Comic Sans MS" charset="0"/>
              </a:rPr>
              <a:t>revolutions</a:t>
            </a:r>
            <a:r>
              <a:rPr lang="it-IT" altLang="it-IT" sz="3600" b="1" kern="0" dirty="0">
                <a:solidFill>
                  <a:schemeClr val="accent2"/>
                </a:solidFill>
                <a:latin typeface="Comic Sans MS" charset="0"/>
              </a:rPr>
              <a:t> in </a:t>
            </a:r>
            <a:r>
              <a:rPr lang="it-IT" altLang="it-IT" sz="3600" b="1" kern="0" dirty="0" err="1">
                <a:solidFill>
                  <a:schemeClr val="accent2"/>
                </a:solidFill>
                <a:latin typeface="Comic Sans MS" charset="0"/>
              </a:rPr>
              <a:t>Molecular</a:t>
            </a:r>
            <a:r>
              <a:rPr lang="it-IT" altLang="it-IT" sz="3600" b="1" kern="0" dirty="0">
                <a:solidFill>
                  <a:schemeClr val="accent2"/>
                </a:solidFill>
                <a:latin typeface="Comic Sans MS" charset="0"/>
              </a:rPr>
              <a:t> </a:t>
            </a:r>
            <a:r>
              <a:rPr lang="it-IT" altLang="it-IT" sz="3600" b="1" kern="0" dirty="0" err="1">
                <a:solidFill>
                  <a:schemeClr val="accent2"/>
                </a:solidFill>
                <a:latin typeface="Comic Sans MS" charset="0"/>
              </a:rPr>
              <a:t>Biology</a:t>
            </a:r>
            <a:endParaRPr lang="it-IT" altLang="it-IT" kern="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AutoShape 3">
            <a:extLst>
              <a:ext uri="{FF2B5EF4-FFF2-40B4-BE49-F238E27FC236}">
                <a16:creationId xmlns:a16="http://schemas.microsoft.com/office/drawing/2014/main" id="{9B96CEDA-4B0D-E049-9BED-9426CB6B3222}"/>
              </a:ext>
            </a:extLst>
          </p:cNvPr>
          <p:cNvSpPr>
            <a:spLocks noChangeArrowheads="1"/>
          </p:cNvSpPr>
          <p:nvPr/>
        </p:nvSpPr>
        <p:spPr bwMode="auto">
          <a:xfrm>
            <a:off x="366713" y="187325"/>
            <a:ext cx="8401050" cy="6515100"/>
          </a:xfrm>
          <a:prstGeom prst="roundRect">
            <a:avLst>
              <a:gd name="adj" fmla="val 16667"/>
            </a:avLst>
          </a:prstGeom>
          <a:solidFill>
            <a:schemeClr val="bg1">
              <a:alpha val="52940"/>
            </a:schemeClr>
          </a:solidFill>
          <a:ln w="38100">
            <a:solidFill>
              <a:srgbClr val="334E99"/>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pic>
        <p:nvPicPr>
          <p:cNvPr id="38914" name="Picture 41" descr="palla trasparente">
            <a:extLst>
              <a:ext uri="{FF2B5EF4-FFF2-40B4-BE49-F238E27FC236}">
                <a16:creationId xmlns:a16="http://schemas.microsoft.com/office/drawing/2014/main" id="{AACA098F-2A83-854F-A356-884D335948E1}"/>
              </a:ext>
            </a:extLst>
          </p:cNvPr>
          <p:cNvPicPr>
            <a:picLocks noChangeAspect="1" noChangeArrowheads="1"/>
          </p:cNvPicPr>
          <p:nvPr/>
        </p:nvPicPr>
        <p:blipFill>
          <a:blip r:embed="rId3">
            <a:lum bright="24000"/>
            <a:extLst>
              <a:ext uri="{28A0092B-C50C-407E-A947-70E740481C1C}">
                <a14:useLocalDpi xmlns:a14="http://schemas.microsoft.com/office/drawing/2010/main" val="0"/>
              </a:ext>
            </a:extLst>
          </a:blip>
          <a:srcRect t="16872"/>
          <a:stretch>
            <a:fillRect/>
          </a:stretch>
        </p:blipFill>
        <p:spPr bwMode="auto">
          <a:xfrm>
            <a:off x="2876550" y="179388"/>
            <a:ext cx="3754438"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6">
            <a:extLst>
              <a:ext uri="{FF2B5EF4-FFF2-40B4-BE49-F238E27FC236}">
                <a16:creationId xmlns:a16="http://schemas.microsoft.com/office/drawing/2014/main" id="{0073EF16-536B-1643-8F71-99C617B0F312}"/>
              </a:ext>
            </a:extLst>
          </p:cNvPr>
          <p:cNvSpPr txBox="1">
            <a:spLocks noChangeArrowheads="1"/>
          </p:cNvSpPr>
          <p:nvPr/>
        </p:nvSpPr>
        <p:spPr bwMode="auto">
          <a:xfrm>
            <a:off x="3108325" y="1573213"/>
            <a:ext cx="298132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900" b="1">
                <a:solidFill>
                  <a:srgbClr val="990000"/>
                </a:solidFill>
              </a:rPr>
              <a:t>Molecular Biology</a:t>
            </a:r>
          </a:p>
          <a:p>
            <a:pPr algn="ctr">
              <a:spcBef>
                <a:spcPct val="0"/>
              </a:spcBef>
              <a:buFontTx/>
              <a:buNone/>
            </a:pPr>
            <a:r>
              <a:rPr lang="it-IT" altLang="it-IT" sz="2900" b="1">
                <a:solidFill>
                  <a:srgbClr val="990000"/>
                </a:solidFill>
              </a:rPr>
              <a:t>1953</a:t>
            </a:r>
          </a:p>
        </p:txBody>
      </p:sp>
      <p:sp>
        <p:nvSpPr>
          <p:cNvPr id="38916" name="Oval 8">
            <a:extLst>
              <a:ext uri="{FF2B5EF4-FFF2-40B4-BE49-F238E27FC236}">
                <a16:creationId xmlns:a16="http://schemas.microsoft.com/office/drawing/2014/main" id="{7283A30A-02A0-4C48-AF16-CC45EEC2F0F0}"/>
              </a:ext>
            </a:extLst>
          </p:cNvPr>
          <p:cNvSpPr>
            <a:spLocks noChangeArrowheads="1"/>
          </p:cNvSpPr>
          <p:nvPr/>
        </p:nvSpPr>
        <p:spPr bwMode="auto">
          <a:xfrm>
            <a:off x="1011238" y="246063"/>
            <a:ext cx="2681287" cy="12906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nvGrpSpPr>
          <p:cNvPr id="38917" name="Group 46">
            <a:extLst>
              <a:ext uri="{FF2B5EF4-FFF2-40B4-BE49-F238E27FC236}">
                <a16:creationId xmlns:a16="http://schemas.microsoft.com/office/drawing/2014/main" id="{B5A98979-DBB4-8C41-B0B7-2CB52AD4E18F}"/>
              </a:ext>
            </a:extLst>
          </p:cNvPr>
          <p:cNvGrpSpPr>
            <a:grpSpLocks/>
          </p:cNvGrpSpPr>
          <p:nvPr/>
        </p:nvGrpSpPr>
        <p:grpSpPr bwMode="auto">
          <a:xfrm>
            <a:off x="1250950" y="468313"/>
            <a:ext cx="2270125" cy="758825"/>
            <a:chOff x="788" y="223"/>
            <a:chExt cx="1430" cy="478"/>
          </a:xfrm>
        </p:grpSpPr>
        <p:pic>
          <p:nvPicPr>
            <p:cNvPr id="38947" name="Picture 7" descr="ricerca-applicazioni">
              <a:extLst>
                <a:ext uri="{FF2B5EF4-FFF2-40B4-BE49-F238E27FC236}">
                  <a16:creationId xmlns:a16="http://schemas.microsoft.com/office/drawing/2014/main" id="{B4B1EBFB-92F4-2E4A-9BE4-19C9519D7B0E}"/>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l="49704" t="36749"/>
            <a:stretch>
              <a:fillRect/>
            </a:stretch>
          </p:blipFill>
          <p:spPr bwMode="auto">
            <a:xfrm>
              <a:off x="788" y="223"/>
              <a:ext cx="1430"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8" name="Text Box 27">
              <a:extLst>
                <a:ext uri="{FF2B5EF4-FFF2-40B4-BE49-F238E27FC236}">
                  <a16:creationId xmlns:a16="http://schemas.microsoft.com/office/drawing/2014/main" id="{A7801655-E2B5-0C42-BD67-1A114B36CF39}"/>
                </a:ext>
              </a:extLst>
            </p:cNvPr>
            <p:cNvSpPr txBox="1">
              <a:spLocks noChangeArrowheads="1"/>
            </p:cNvSpPr>
            <p:nvPr/>
          </p:nvSpPr>
          <p:spPr bwMode="auto">
            <a:xfrm>
              <a:off x="1049" y="330"/>
              <a:ext cx="908"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2400" b="1"/>
                <a:t>Biochemistry</a:t>
              </a:r>
            </a:p>
          </p:txBody>
        </p:sp>
      </p:grpSp>
      <p:grpSp>
        <p:nvGrpSpPr>
          <p:cNvPr id="38918" name="Group 11">
            <a:extLst>
              <a:ext uri="{FF2B5EF4-FFF2-40B4-BE49-F238E27FC236}">
                <a16:creationId xmlns:a16="http://schemas.microsoft.com/office/drawing/2014/main" id="{8C4760EB-15DE-7845-BB53-4EE8E2E0E3A0}"/>
              </a:ext>
            </a:extLst>
          </p:cNvPr>
          <p:cNvGrpSpPr>
            <a:grpSpLocks/>
          </p:cNvGrpSpPr>
          <p:nvPr/>
        </p:nvGrpSpPr>
        <p:grpSpPr bwMode="auto">
          <a:xfrm>
            <a:off x="5570538" y="477838"/>
            <a:ext cx="2265362" cy="758825"/>
            <a:chOff x="3541" y="293"/>
            <a:chExt cx="1427" cy="478"/>
          </a:xfrm>
        </p:grpSpPr>
        <p:pic>
          <p:nvPicPr>
            <p:cNvPr id="38945" name="Picture 12" descr="ricerca-applicazioni">
              <a:extLst>
                <a:ext uri="{FF2B5EF4-FFF2-40B4-BE49-F238E27FC236}">
                  <a16:creationId xmlns:a16="http://schemas.microsoft.com/office/drawing/2014/main" id="{D606C261-DB95-FB48-ACD2-7D3F1EFA4A7D}"/>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l="49704" t="36749"/>
            <a:stretch>
              <a:fillRect/>
            </a:stretch>
          </p:blipFill>
          <p:spPr bwMode="auto">
            <a:xfrm>
              <a:off x="3541" y="293"/>
              <a:ext cx="1427"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6" name="Text Box 28">
              <a:extLst>
                <a:ext uri="{FF2B5EF4-FFF2-40B4-BE49-F238E27FC236}">
                  <a16:creationId xmlns:a16="http://schemas.microsoft.com/office/drawing/2014/main" id="{365CAF4D-F3FA-9B44-804A-1FCB6F15E461}"/>
                </a:ext>
              </a:extLst>
            </p:cNvPr>
            <p:cNvSpPr txBox="1">
              <a:spLocks noChangeArrowheads="1"/>
            </p:cNvSpPr>
            <p:nvPr/>
          </p:nvSpPr>
          <p:spPr bwMode="auto">
            <a:xfrm>
              <a:off x="3936" y="400"/>
              <a:ext cx="637"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2400" b="1"/>
                <a:t>Genetics</a:t>
              </a:r>
            </a:p>
          </p:txBody>
        </p:sp>
      </p:grpSp>
      <p:grpSp>
        <p:nvGrpSpPr>
          <p:cNvPr id="4" name="Group 16">
            <a:extLst>
              <a:ext uri="{FF2B5EF4-FFF2-40B4-BE49-F238E27FC236}">
                <a16:creationId xmlns:a16="http://schemas.microsoft.com/office/drawing/2014/main" id="{DBEA6C45-0AAA-614D-9C1A-EB6FB786761F}"/>
              </a:ext>
            </a:extLst>
          </p:cNvPr>
          <p:cNvGrpSpPr>
            <a:grpSpLocks/>
          </p:cNvGrpSpPr>
          <p:nvPr/>
        </p:nvGrpSpPr>
        <p:grpSpPr bwMode="auto">
          <a:xfrm>
            <a:off x="557213" y="2967038"/>
            <a:ext cx="2066925" cy="1401762"/>
            <a:chOff x="351" y="2021"/>
            <a:chExt cx="1302" cy="883"/>
          </a:xfrm>
        </p:grpSpPr>
        <p:pic>
          <p:nvPicPr>
            <p:cNvPr id="38941" name="Picture 17" descr="ricerca-applicazioni">
              <a:extLst>
                <a:ext uri="{FF2B5EF4-FFF2-40B4-BE49-F238E27FC236}">
                  <a16:creationId xmlns:a16="http://schemas.microsoft.com/office/drawing/2014/main" id="{34BCAED6-31EC-3049-A0EC-EEEE2A448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809" t="31723" r="46288" b="52861"/>
            <a:stretch>
              <a:fillRect/>
            </a:stretch>
          </p:blipFill>
          <p:spPr bwMode="auto">
            <a:xfrm rot="-2950844">
              <a:off x="1315" y="2566"/>
              <a:ext cx="283"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42" name="Group 18">
              <a:extLst>
                <a:ext uri="{FF2B5EF4-FFF2-40B4-BE49-F238E27FC236}">
                  <a16:creationId xmlns:a16="http://schemas.microsoft.com/office/drawing/2014/main" id="{661AC481-E8A1-A341-9140-48EBB81142B0}"/>
                </a:ext>
              </a:extLst>
            </p:cNvPr>
            <p:cNvGrpSpPr>
              <a:grpSpLocks/>
            </p:cNvGrpSpPr>
            <p:nvPr/>
          </p:nvGrpSpPr>
          <p:grpSpPr bwMode="auto">
            <a:xfrm>
              <a:off x="351" y="2021"/>
              <a:ext cx="1085" cy="667"/>
              <a:chOff x="351" y="2053"/>
              <a:chExt cx="1085" cy="667"/>
            </a:xfrm>
          </p:grpSpPr>
          <p:pic>
            <p:nvPicPr>
              <p:cNvPr id="38943" name="Picture 19" descr="ricerca-applicazioni">
                <a:extLst>
                  <a:ext uri="{FF2B5EF4-FFF2-40B4-BE49-F238E27FC236}">
                    <a16:creationId xmlns:a16="http://schemas.microsoft.com/office/drawing/2014/main" id="{2763B7C7-8AF0-8044-9441-CFD2F9FD60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704" t="36749"/>
              <a:stretch>
                <a:fillRect/>
              </a:stretch>
            </p:blipFill>
            <p:spPr bwMode="auto">
              <a:xfrm>
                <a:off x="351" y="2053"/>
                <a:ext cx="1085"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4" name="Text Box 7">
                <a:extLst>
                  <a:ext uri="{FF2B5EF4-FFF2-40B4-BE49-F238E27FC236}">
                    <a16:creationId xmlns:a16="http://schemas.microsoft.com/office/drawing/2014/main" id="{5C464DEE-AE2F-CE46-B55E-68D39B32302A}"/>
                  </a:ext>
                </a:extLst>
              </p:cNvPr>
              <p:cNvSpPr txBox="1">
                <a:spLocks noChangeArrowheads="1"/>
              </p:cNvSpPr>
              <p:nvPr/>
            </p:nvSpPr>
            <p:spPr bwMode="auto">
              <a:xfrm>
                <a:off x="454" y="2204"/>
                <a:ext cx="879"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it-IT" altLang="it-IT" sz="1600" b="1"/>
                  <a:t>Physics Chemistry</a:t>
                </a:r>
              </a:p>
            </p:txBody>
          </p:sp>
        </p:grpSp>
      </p:grpSp>
      <p:grpSp>
        <p:nvGrpSpPr>
          <p:cNvPr id="6" name="Group 21">
            <a:extLst>
              <a:ext uri="{FF2B5EF4-FFF2-40B4-BE49-F238E27FC236}">
                <a16:creationId xmlns:a16="http://schemas.microsoft.com/office/drawing/2014/main" id="{C1C605C6-9264-0348-BDEE-3C9DE1885F32}"/>
              </a:ext>
            </a:extLst>
          </p:cNvPr>
          <p:cNvGrpSpPr>
            <a:grpSpLocks/>
          </p:cNvGrpSpPr>
          <p:nvPr/>
        </p:nvGrpSpPr>
        <p:grpSpPr bwMode="auto">
          <a:xfrm>
            <a:off x="6583363" y="3017838"/>
            <a:ext cx="1927225" cy="1450975"/>
            <a:chOff x="4147" y="2021"/>
            <a:chExt cx="1214" cy="914"/>
          </a:xfrm>
        </p:grpSpPr>
        <p:pic>
          <p:nvPicPr>
            <p:cNvPr id="38937" name="Picture 22" descr="ricerca-applicazioni">
              <a:extLst>
                <a:ext uri="{FF2B5EF4-FFF2-40B4-BE49-F238E27FC236}">
                  <a16:creationId xmlns:a16="http://schemas.microsoft.com/office/drawing/2014/main" id="{BCE1BE05-AF94-4647-8F2C-6DFC9CD336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809" t="31723" r="46288" b="52861"/>
            <a:stretch>
              <a:fillRect/>
            </a:stretch>
          </p:blipFill>
          <p:spPr bwMode="auto">
            <a:xfrm rot="2449156">
              <a:off x="4147" y="2542"/>
              <a:ext cx="283"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8" name="Group 23">
              <a:extLst>
                <a:ext uri="{FF2B5EF4-FFF2-40B4-BE49-F238E27FC236}">
                  <a16:creationId xmlns:a16="http://schemas.microsoft.com/office/drawing/2014/main" id="{456C1A3A-D02A-B142-8539-A68484564774}"/>
                </a:ext>
              </a:extLst>
            </p:cNvPr>
            <p:cNvGrpSpPr>
              <a:grpSpLocks/>
            </p:cNvGrpSpPr>
            <p:nvPr/>
          </p:nvGrpSpPr>
          <p:grpSpPr bwMode="auto">
            <a:xfrm>
              <a:off x="4276" y="2021"/>
              <a:ext cx="1085" cy="667"/>
              <a:chOff x="4244" y="2053"/>
              <a:chExt cx="1085" cy="667"/>
            </a:xfrm>
          </p:grpSpPr>
          <p:pic>
            <p:nvPicPr>
              <p:cNvPr id="38939" name="Picture 24" descr="ricerca-applicazioni">
                <a:extLst>
                  <a:ext uri="{FF2B5EF4-FFF2-40B4-BE49-F238E27FC236}">
                    <a16:creationId xmlns:a16="http://schemas.microsoft.com/office/drawing/2014/main" id="{C2BC3B24-0FF7-134E-BB72-6839BA9FC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704" t="36749"/>
              <a:stretch>
                <a:fillRect/>
              </a:stretch>
            </p:blipFill>
            <p:spPr bwMode="auto">
              <a:xfrm>
                <a:off x="4244" y="2053"/>
                <a:ext cx="1085"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40" name="Text Box 10">
                <a:extLst>
                  <a:ext uri="{FF2B5EF4-FFF2-40B4-BE49-F238E27FC236}">
                    <a16:creationId xmlns:a16="http://schemas.microsoft.com/office/drawing/2014/main" id="{D37DE1C3-0343-904B-B711-093FEA04D757}"/>
                  </a:ext>
                </a:extLst>
              </p:cNvPr>
              <p:cNvSpPr txBox="1">
                <a:spLocks noChangeArrowheads="1"/>
              </p:cNvSpPr>
              <p:nvPr/>
            </p:nvSpPr>
            <p:spPr bwMode="auto">
              <a:xfrm>
                <a:off x="4342" y="2180"/>
                <a:ext cx="890"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it-IT" altLang="it-IT" sz="1600" b="1"/>
                  <a:t>Phylosophy</a:t>
                </a:r>
              </a:p>
              <a:p>
                <a:pPr algn="ctr">
                  <a:spcBef>
                    <a:spcPct val="50000"/>
                  </a:spcBef>
                  <a:buFontTx/>
                  <a:buNone/>
                </a:pPr>
                <a:r>
                  <a:rPr lang="it-IT" altLang="it-IT" sz="1600" b="1"/>
                  <a:t>Law</a:t>
                </a:r>
              </a:p>
            </p:txBody>
          </p:sp>
        </p:grpSp>
      </p:grpSp>
      <p:grpSp>
        <p:nvGrpSpPr>
          <p:cNvPr id="8" name="Group 45">
            <a:extLst>
              <a:ext uri="{FF2B5EF4-FFF2-40B4-BE49-F238E27FC236}">
                <a16:creationId xmlns:a16="http://schemas.microsoft.com/office/drawing/2014/main" id="{5E6B5200-75A7-C444-9F31-D35D1B2E384F}"/>
              </a:ext>
            </a:extLst>
          </p:cNvPr>
          <p:cNvGrpSpPr>
            <a:grpSpLocks/>
          </p:cNvGrpSpPr>
          <p:nvPr/>
        </p:nvGrpSpPr>
        <p:grpSpPr bwMode="auto">
          <a:xfrm>
            <a:off x="4708525" y="3017838"/>
            <a:ext cx="1722438" cy="1522412"/>
            <a:chOff x="2966" y="2021"/>
            <a:chExt cx="1085" cy="959"/>
          </a:xfrm>
        </p:grpSpPr>
        <p:pic>
          <p:nvPicPr>
            <p:cNvPr id="38934" name="Picture 27" descr="ricerca-applicazioni">
              <a:extLst>
                <a:ext uri="{FF2B5EF4-FFF2-40B4-BE49-F238E27FC236}">
                  <a16:creationId xmlns:a16="http://schemas.microsoft.com/office/drawing/2014/main" id="{E3D920DD-CDA9-C349-8CC0-BD00AB29D672}"/>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33784" t="33319" r="46336" b="52846"/>
            <a:stretch>
              <a:fillRect/>
            </a:stretch>
          </p:blipFill>
          <p:spPr bwMode="auto">
            <a:xfrm>
              <a:off x="3368" y="2627"/>
              <a:ext cx="283"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5" name="Picture 29" descr="ricerca-applicazioni">
              <a:extLst>
                <a:ext uri="{FF2B5EF4-FFF2-40B4-BE49-F238E27FC236}">
                  <a16:creationId xmlns:a16="http://schemas.microsoft.com/office/drawing/2014/main" id="{C72A8455-5468-184D-9C19-E6D2E9A7BD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704" t="36749"/>
            <a:stretch>
              <a:fillRect/>
            </a:stretch>
          </p:blipFill>
          <p:spPr bwMode="auto">
            <a:xfrm>
              <a:off x="2966" y="2021"/>
              <a:ext cx="1085"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6" name="Text Box 19">
              <a:extLst>
                <a:ext uri="{FF2B5EF4-FFF2-40B4-BE49-F238E27FC236}">
                  <a16:creationId xmlns:a16="http://schemas.microsoft.com/office/drawing/2014/main" id="{69609456-72DA-0442-AB6A-6C326A754734}"/>
                </a:ext>
              </a:extLst>
            </p:cNvPr>
            <p:cNvSpPr txBox="1">
              <a:spLocks noChangeArrowheads="1"/>
            </p:cNvSpPr>
            <p:nvPr/>
          </p:nvSpPr>
          <p:spPr bwMode="auto">
            <a:xfrm>
              <a:off x="3013" y="2137"/>
              <a:ext cx="99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it-IT" altLang="it-IT" sz="1600" b="1"/>
                <a:t>Medicine</a:t>
              </a:r>
            </a:p>
            <a:p>
              <a:pPr algn="ctr">
                <a:spcBef>
                  <a:spcPct val="50000"/>
                </a:spcBef>
                <a:buFontTx/>
                <a:buNone/>
              </a:pPr>
              <a:r>
                <a:rPr lang="it-IT" altLang="it-IT" sz="1600" b="1"/>
                <a:t>Microbiology   </a:t>
              </a:r>
            </a:p>
          </p:txBody>
        </p:sp>
      </p:grpSp>
      <p:grpSp>
        <p:nvGrpSpPr>
          <p:cNvPr id="9" name="Group 31">
            <a:extLst>
              <a:ext uri="{FF2B5EF4-FFF2-40B4-BE49-F238E27FC236}">
                <a16:creationId xmlns:a16="http://schemas.microsoft.com/office/drawing/2014/main" id="{4584453E-601A-BF45-AD54-BDE702E572D5}"/>
              </a:ext>
            </a:extLst>
          </p:cNvPr>
          <p:cNvGrpSpPr>
            <a:grpSpLocks/>
          </p:cNvGrpSpPr>
          <p:nvPr/>
        </p:nvGrpSpPr>
        <p:grpSpPr bwMode="auto">
          <a:xfrm>
            <a:off x="2632075" y="3017838"/>
            <a:ext cx="1722438" cy="1522412"/>
            <a:chOff x="1658" y="2021"/>
            <a:chExt cx="1085" cy="959"/>
          </a:xfrm>
        </p:grpSpPr>
        <p:pic>
          <p:nvPicPr>
            <p:cNvPr id="38930" name="Picture 32" descr="ricerca-applicazioni">
              <a:extLst>
                <a:ext uri="{FF2B5EF4-FFF2-40B4-BE49-F238E27FC236}">
                  <a16:creationId xmlns:a16="http://schemas.microsoft.com/office/drawing/2014/main" id="{5363C215-D65B-6F45-9144-6AF957D81D59}"/>
                </a:ext>
              </a:extLst>
            </p:cNvPr>
            <p:cNvPicPr>
              <a:picLocks noChangeAspect="1" noChangeArrowheads="1"/>
            </p:cNvPicPr>
            <p:nvPr/>
          </p:nvPicPr>
          <p:blipFill>
            <a:blip r:embed="rId5">
              <a:lum bright="6000"/>
              <a:extLst>
                <a:ext uri="{28A0092B-C50C-407E-A947-70E740481C1C}">
                  <a14:useLocalDpi xmlns:a14="http://schemas.microsoft.com/office/drawing/2010/main" val="0"/>
                </a:ext>
              </a:extLst>
            </a:blip>
            <a:srcRect l="33784" t="33319" r="46336" b="52846"/>
            <a:stretch>
              <a:fillRect/>
            </a:stretch>
          </p:blipFill>
          <p:spPr bwMode="auto">
            <a:xfrm>
              <a:off x="2059" y="2627"/>
              <a:ext cx="283" cy="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1" name="Group 33">
              <a:extLst>
                <a:ext uri="{FF2B5EF4-FFF2-40B4-BE49-F238E27FC236}">
                  <a16:creationId xmlns:a16="http://schemas.microsoft.com/office/drawing/2014/main" id="{BE8574D6-EE52-BF4E-AA54-BD6C1208F28E}"/>
                </a:ext>
              </a:extLst>
            </p:cNvPr>
            <p:cNvGrpSpPr>
              <a:grpSpLocks/>
            </p:cNvGrpSpPr>
            <p:nvPr/>
          </p:nvGrpSpPr>
          <p:grpSpPr bwMode="auto">
            <a:xfrm>
              <a:off x="1658" y="2021"/>
              <a:ext cx="1085" cy="667"/>
              <a:chOff x="1669" y="2053"/>
              <a:chExt cx="1085" cy="667"/>
            </a:xfrm>
          </p:grpSpPr>
          <p:pic>
            <p:nvPicPr>
              <p:cNvPr id="38932" name="Picture 34" descr="ricerca-applicazioni">
                <a:extLst>
                  <a:ext uri="{FF2B5EF4-FFF2-40B4-BE49-F238E27FC236}">
                    <a16:creationId xmlns:a16="http://schemas.microsoft.com/office/drawing/2014/main" id="{5DBF10A1-B379-F44D-BBC7-A87100A268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704" t="36749"/>
              <a:stretch>
                <a:fillRect/>
              </a:stretch>
            </p:blipFill>
            <p:spPr bwMode="auto">
              <a:xfrm>
                <a:off x="1669" y="2053"/>
                <a:ext cx="1085" cy="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3" name="Text Box 9">
                <a:extLst>
                  <a:ext uri="{FF2B5EF4-FFF2-40B4-BE49-F238E27FC236}">
                    <a16:creationId xmlns:a16="http://schemas.microsoft.com/office/drawing/2014/main" id="{CE9AE820-8490-E347-A5F2-DD40574EC3FB}"/>
                  </a:ext>
                </a:extLst>
              </p:cNvPr>
              <p:cNvSpPr txBox="1">
                <a:spLocks noChangeArrowheads="1"/>
              </p:cNvSpPr>
              <p:nvPr/>
            </p:nvSpPr>
            <p:spPr bwMode="auto">
              <a:xfrm>
                <a:off x="1680" y="2079"/>
                <a:ext cx="1065"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600" b="1"/>
                  <a:t>Matematics</a:t>
                </a:r>
              </a:p>
              <a:p>
                <a:pPr algn="ctr">
                  <a:spcBef>
                    <a:spcPct val="0"/>
                  </a:spcBef>
                  <a:buFontTx/>
                  <a:buNone/>
                </a:pPr>
                <a:r>
                  <a:rPr lang="it-IT" altLang="it-IT" sz="1600" b="1"/>
                  <a:t>Informatics</a:t>
                </a:r>
              </a:p>
              <a:p>
                <a:pPr algn="ctr">
                  <a:spcBef>
                    <a:spcPct val="0"/>
                  </a:spcBef>
                  <a:buFontTx/>
                  <a:buNone/>
                </a:pPr>
                <a:r>
                  <a:rPr lang="it-IT" altLang="it-IT" sz="1600" b="1"/>
                  <a:t>Statistics</a:t>
                </a:r>
              </a:p>
            </p:txBody>
          </p:sp>
        </p:grpSp>
      </p:grpSp>
      <p:grpSp>
        <p:nvGrpSpPr>
          <p:cNvPr id="11" name="Group 44">
            <a:extLst>
              <a:ext uri="{FF2B5EF4-FFF2-40B4-BE49-F238E27FC236}">
                <a16:creationId xmlns:a16="http://schemas.microsoft.com/office/drawing/2014/main" id="{FF8EB098-B510-D649-A1EB-CA97268CDB81}"/>
              </a:ext>
            </a:extLst>
          </p:cNvPr>
          <p:cNvGrpSpPr>
            <a:grpSpLocks/>
          </p:cNvGrpSpPr>
          <p:nvPr/>
        </p:nvGrpSpPr>
        <p:grpSpPr bwMode="auto">
          <a:xfrm>
            <a:off x="2405063" y="1314450"/>
            <a:ext cx="4386262" cy="3167063"/>
            <a:chOff x="1515" y="756"/>
            <a:chExt cx="2763" cy="2219"/>
          </a:xfrm>
        </p:grpSpPr>
        <p:pic>
          <p:nvPicPr>
            <p:cNvPr id="38927" name="Picture 37" descr="freccia bidirez">
              <a:extLst>
                <a:ext uri="{FF2B5EF4-FFF2-40B4-BE49-F238E27FC236}">
                  <a16:creationId xmlns:a16="http://schemas.microsoft.com/office/drawing/2014/main" id="{7D1276C3-8DEC-D44B-935E-5105DD272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333" t="23679" r="2667"/>
            <a:stretch>
              <a:fillRect/>
            </a:stretch>
          </p:blipFill>
          <p:spPr bwMode="auto">
            <a:xfrm>
              <a:off x="2704" y="1837"/>
              <a:ext cx="249" cy="1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Picture 39" descr="freccia extralong">
              <a:extLst>
                <a:ext uri="{FF2B5EF4-FFF2-40B4-BE49-F238E27FC236}">
                  <a16:creationId xmlns:a16="http://schemas.microsoft.com/office/drawing/2014/main" id="{8BCB3B7B-E36F-C44E-89CB-2C5880C852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6568" r="-14912"/>
            <a:stretch>
              <a:fillRect/>
            </a:stretch>
          </p:blipFill>
          <p:spPr bwMode="auto">
            <a:xfrm>
              <a:off x="4016" y="756"/>
              <a:ext cx="262" cy="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9" name="Picture 40" descr="freccia extralong">
              <a:extLst>
                <a:ext uri="{FF2B5EF4-FFF2-40B4-BE49-F238E27FC236}">
                  <a16:creationId xmlns:a16="http://schemas.microsoft.com/office/drawing/2014/main" id="{08C78A3F-2E50-3A49-AA65-4C7C005B4C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6568" r="-14912"/>
            <a:stretch>
              <a:fillRect/>
            </a:stretch>
          </p:blipFill>
          <p:spPr bwMode="auto">
            <a:xfrm>
              <a:off x="1515" y="756"/>
              <a:ext cx="262" cy="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62" name="AutoShape 14">
            <a:extLst>
              <a:ext uri="{FF2B5EF4-FFF2-40B4-BE49-F238E27FC236}">
                <a16:creationId xmlns:a16="http://schemas.microsoft.com/office/drawing/2014/main" id="{CC340929-2CE6-6A41-8FD1-4017BCC02985}"/>
              </a:ext>
            </a:extLst>
          </p:cNvPr>
          <p:cNvSpPr>
            <a:spLocks noChangeArrowheads="1"/>
          </p:cNvSpPr>
          <p:nvPr/>
        </p:nvSpPr>
        <p:spPr bwMode="auto">
          <a:xfrm>
            <a:off x="2041525" y="4583113"/>
            <a:ext cx="5014913" cy="1955800"/>
          </a:xfrm>
          <a:prstGeom prst="roundRect">
            <a:avLst>
              <a:gd name="adj" fmla="val 16667"/>
            </a:avLst>
          </a:prstGeom>
          <a:solidFill>
            <a:srgbClr val="990033"/>
          </a:solidFill>
          <a:ln w="28575">
            <a:solidFill>
              <a:schemeClr val="bg1"/>
            </a:solidFill>
            <a:round/>
            <a:headEnd/>
            <a:tailEnd/>
          </a:ln>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104463" name="Text Box 21">
            <a:extLst>
              <a:ext uri="{FF2B5EF4-FFF2-40B4-BE49-F238E27FC236}">
                <a16:creationId xmlns:a16="http://schemas.microsoft.com/office/drawing/2014/main" id="{393A88F5-9D1F-3848-BF99-B3B1347EDB81}"/>
              </a:ext>
            </a:extLst>
          </p:cNvPr>
          <p:cNvSpPr txBox="1">
            <a:spLocks noChangeArrowheads="1"/>
          </p:cNvSpPr>
          <p:nvPr/>
        </p:nvSpPr>
        <p:spPr bwMode="auto">
          <a:xfrm>
            <a:off x="1966913" y="4665663"/>
            <a:ext cx="5164137"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it-IT" altLang="it-IT" sz="1600" b="1">
                <a:solidFill>
                  <a:schemeClr val="bg1"/>
                </a:solidFill>
              </a:rPr>
              <a:t>White and green biotechnology</a:t>
            </a:r>
          </a:p>
          <a:p>
            <a:pPr algn="ctr">
              <a:spcBef>
                <a:spcPct val="50000"/>
              </a:spcBef>
              <a:buFontTx/>
              <a:buNone/>
            </a:pPr>
            <a:r>
              <a:rPr lang="it-IT" altLang="it-IT" sz="1600" b="1">
                <a:solidFill>
                  <a:schemeClr val="bg1"/>
                </a:solidFill>
              </a:rPr>
              <a:t>Molecular Medicine and Gene Therapy</a:t>
            </a:r>
          </a:p>
          <a:p>
            <a:pPr algn="ctr">
              <a:spcBef>
                <a:spcPct val="50000"/>
              </a:spcBef>
              <a:buFontTx/>
              <a:buNone/>
            </a:pPr>
            <a:r>
              <a:rPr lang="it-IT" altLang="it-IT" sz="1600" b="1">
                <a:solidFill>
                  <a:schemeClr val="bg1"/>
                </a:solidFill>
              </a:rPr>
              <a:t>Bioinformatics </a:t>
            </a:r>
          </a:p>
          <a:p>
            <a:pPr algn="ctr">
              <a:spcBef>
                <a:spcPct val="50000"/>
              </a:spcBef>
              <a:buFontTx/>
              <a:buNone/>
            </a:pPr>
            <a:r>
              <a:rPr lang="it-IT" altLang="it-IT" sz="1600" b="1">
                <a:solidFill>
                  <a:schemeClr val="bg1"/>
                </a:solidFill>
              </a:rPr>
              <a:t>Forensic medicine and molecular antropology </a:t>
            </a:r>
          </a:p>
          <a:p>
            <a:pPr algn="ctr">
              <a:spcBef>
                <a:spcPct val="50000"/>
              </a:spcBef>
              <a:buFontTx/>
              <a:buNone/>
            </a:pPr>
            <a:r>
              <a:rPr lang="it-IT" altLang="it-IT" sz="1600" b="1">
                <a:solidFill>
                  <a:schemeClr val="bg1"/>
                </a:solidFill>
              </a:rPr>
              <a:t>Bioetics</a:t>
            </a:r>
          </a:p>
        </p:txBody>
      </p:sp>
      <p:pic>
        <p:nvPicPr>
          <p:cNvPr id="38926" name="Immagine 4" descr="ML_sinistra_202EC.ai">
            <a:extLst>
              <a:ext uri="{FF2B5EF4-FFF2-40B4-BE49-F238E27FC236}">
                <a16:creationId xmlns:a16="http://schemas.microsoft.com/office/drawing/2014/main" id="{AED46E66-F39F-4F4D-B205-9771627A99B6}"/>
              </a:ext>
            </a:extLst>
          </p:cNvPr>
          <p:cNvPicPr>
            <a:picLocks noChangeAspect="1"/>
          </p:cNvPicPr>
          <p:nvPr/>
        </p:nvPicPr>
        <p:blipFill>
          <a:blip r:embed="rId8">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4453"/>
                                        </p:tgtEl>
                                        <p:attrNameLst>
                                          <p:attrName>style.visibility</p:attrName>
                                        </p:attrNameLst>
                                      </p:cBhvr>
                                      <p:to>
                                        <p:strVal val="visible"/>
                                      </p:to>
                                    </p:set>
                                    <p:animEffect transition="in" filter="fade">
                                      <p:cBhvr>
                                        <p:cTn id="7" dur="1000"/>
                                        <p:tgtEl>
                                          <p:spTgt spid="104453"/>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2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nodeType="afterGroup">
                            <p:stCondLst>
                              <p:cond delay="2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nodeType="afterGroup">
                            <p:stCondLst>
                              <p:cond delay="3000"/>
                            </p:stCondLst>
                            <p:childTnLst>
                              <p:par>
                                <p:cTn id="25" presetID="10"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nodeType="afterGroup">
                            <p:stCondLst>
                              <p:cond delay="3500"/>
                            </p:stCondLst>
                            <p:childTnLst>
                              <p:par>
                                <p:cTn id="29" presetID="4" presetClass="entr" presetSubtype="32" fill="hold" grpId="0" nodeType="afterEffect">
                                  <p:stCondLst>
                                    <p:cond delay="0"/>
                                  </p:stCondLst>
                                  <p:childTnLst>
                                    <p:set>
                                      <p:cBhvr>
                                        <p:cTn id="30" dur="1" fill="hold">
                                          <p:stCondLst>
                                            <p:cond delay="0"/>
                                          </p:stCondLst>
                                        </p:cTn>
                                        <p:tgtEl>
                                          <p:spTgt spid="104462"/>
                                        </p:tgtEl>
                                        <p:attrNameLst>
                                          <p:attrName>style.visibility</p:attrName>
                                        </p:attrNameLst>
                                      </p:cBhvr>
                                      <p:to>
                                        <p:strVal val="visible"/>
                                      </p:to>
                                    </p:set>
                                    <p:animEffect transition="in" filter="box(out)">
                                      <p:cBhvr>
                                        <p:cTn id="31" dur="1000"/>
                                        <p:tgtEl>
                                          <p:spTgt spid="104462"/>
                                        </p:tgtEl>
                                      </p:cBhvr>
                                    </p:animEffect>
                                  </p:childTnLst>
                                </p:cTn>
                              </p:par>
                            </p:childTnLst>
                          </p:cTn>
                        </p:par>
                        <p:par>
                          <p:cTn id="32" fill="hold" nodeType="afterGroup">
                            <p:stCondLst>
                              <p:cond delay="4500"/>
                            </p:stCondLst>
                            <p:childTnLst>
                              <p:par>
                                <p:cTn id="33" presetID="4" presetClass="entr" presetSubtype="32" fill="hold" grpId="0" nodeType="afterEffect">
                                  <p:stCondLst>
                                    <p:cond delay="0"/>
                                  </p:stCondLst>
                                  <p:childTnLst>
                                    <p:set>
                                      <p:cBhvr>
                                        <p:cTn id="34" dur="1" fill="hold">
                                          <p:stCondLst>
                                            <p:cond delay="0"/>
                                          </p:stCondLst>
                                        </p:cTn>
                                        <p:tgtEl>
                                          <p:spTgt spid="104463"/>
                                        </p:tgtEl>
                                        <p:attrNameLst>
                                          <p:attrName>style.visibility</p:attrName>
                                        </p:attrNameLst>
                                      </p:cBhvr>
                                      <p:to>
                                        <p:strVal val="visible"/>
                                      </p:to>
                                    </p:set>
                                    <p:animEffect transition="in" filter="box(out)">
                                      <p:cBhvr>
                                        <p:cTn id="35" dur="1000"/>
                                        <p:tgtEl>
                                          <p:spTgt spid="104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P spid="104462" grpId="0" animBg="1"/>
      <p:bldP spid="1044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2814917-9C82-1243-9F18-1AF13AA7A475}"/>
              </a:ext>
            </a:extLst>
          </p:cNvPr>
          <p:cNvGrpSpPr>
            <a:grpSpLocks/>
          </p:cNvGrpSpPr>
          <p:nvPr/>
        </p:nvGrpSpPr>
        <p:grpSpPr bwMode="auto">
          <a:xfrm>
            <a:off x="168275" y="3533775"/>
            <a:ext cx="8807450" cy="2001838"/>
            <a:chOff x="106" y="2135"/>
            <a:chExt cx="5548" cy="1261"/>
          </a:xfrm>
        </p:grpSpPr>
        <p:pic>
          <p:nvPicPr>
            <p:cNvPr id="40976" name="Picture 3" descr="RETT 001blu">
              <a:extLst>
                <a:ext uri="{FF2B5EF4-FFF2-40B4-BE49-F238E27FC236}">
                  <a16:creationId xmlns:a16="http://schemas.microsoft.com/office/drawing/2014/main" id="{FD0186DB-E042-774C-A247-A1D74D5E7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 y="2135"/>
              <a:ext cx="5548"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7" name="Text Box 4">
              <a:extLst>
                <a:ext uri="{FF2B5EF4-FFF2-40B4-BE49-F238E27FC236}">
                  <a16:creationId xmlns:a16="http://schemas.microsoft.com/office/drawing/2014/main" id="{306705D5-A94E-714C-8921-1D906A845E0E}"/>
                </a:ext>
              </a:extLst>
            </p:cNvPr>
            <p:cNvSpPr txBox="1">
              <a:spLocks noChangeArrowheads="1"/>
            </p:cNvSpPr>
            <p:nvPr/>
          </p:nvSpPr>
          <p:spPr bwMode="auto">
            <a:xfrm>
              <a:off x="993" y="2182"/>
              <a:ext cx="3774" cy="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61950" indent="-3619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130000"/>
                </a:lnSpc>
                <a:spcBef>
                  <a:spcPct val="0"/>
                </a:spcBef>
                <a:buFontTx/>
                <a:buNone/>
              </a:pPr>
              <a:endParaRPr lang="it-IT" altLang="it-IT" sz="2200" b="1"/>
            </a:p>
            <a:p>
              <a:pPr algn="ctr">
                <a:lnSpc>
                  <a:spcPct val="130000"/>
                </a:lnSpc>
                <a:spcBef>
                  <a:spcPct val="0"/>
                </a:spcBef>
                <a:buFontTx/>
                <a:buNone/>
              </a:pPr>
              <a:r>
                <a:rPr lang="it-IT" altLang="it-IT" sz="2200" b="1"/>
                <a:t>Identification of the molecular basis of more than </a:t>
              </a:r>
            </a:p>
            <a:p>
              <a:pPr algn="ctr">
                <a:lnSpc>
                  <a:spcPct val="130000"/>
                </a:lnSpc>
                <a:spcBef>
                  <a:spcPct val="0"/>
                </a:spcBef>
                <a:buFontTx/>
                <a:buNone/>
              </a:pPr>
              <a:r>
                <a:rPr lang="it-IT" altLang="it-IT" sz="2200" b="1"/>
                <a:t>1000 genetic diseases</a:t>
              </a:r>
            </a:p>
          </p:txBody>
        </p:sp>
      </p:grpSp>
      <p:grpSp>
        <p:nvGrpSpPr>
          <p:cNvPr id="3" name="Group 5">
            <a:extLst>
              <a:ext uri="{FF2B5EF4-FFF2-40B4-BE49-F238E27FC236}">
                <a16:creationId xmlns:a16="http://schemas.microsoft.com/office/drawing/2014/main" id="{C0F97FE1-E3B0-7749-98D4-2B80D9759FEA}"/>
              </a:ext>
            </a:extLst>
          </p:cNvPr>
          <p:cNvGrpSpPr>
            <a:grpSpLocks/>
          </p:cNvGrpSpPr>
          <p:nvPr/>
        </p:nvGrpSpPr>
        <p:grpSpPr bwMode="auto">
          <a:xfrm>
            <a:off x="0" y="512763"/>
            <a:ext cx="9144000" cy="1539875"/>
            <a:chOff x="-584" y="315"/>
            <a:chExt cx="6912" cy="970"/>
          </a:xfrm>
        </p:grpSpPr>
        <p:sp>
          <p:nvSpPr>
            <p:cNvPr id="90118" name="Rectangle 6">
              <a:extLst>
                <a:ext uri="{FF2B5EF4-FFF2-40B4-BE49-F238E27FC236}">
                  <a16:creationId xmlns:a16="http://schemas.microsoft.com/office/drawing/2014/main" id="{92627403-A7C6-CF42-A93E-473BA8EEC6FF}"/>
                </a:ext>
              </a:extLst>
            </p:cNvPr>
            <p:cNvSpPr>
              <a:spLocks noChangeArrowheads="1"/>
            </p:cNvSpPr>
            <p:nvPr/>
          </p:nvSpPr>
          <p:spPr bwMode="auto">
            <a:xfrm>
              <a:off x="2870" y="315"/>
              <a:ext cx="3458" cy="969"/>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lgn="ctr">
                <a:defRPr/>
              </a:pPr>
              <a:endParaRPr lang="it-IT" sz="3200" b="1">
                <a:solidFill>
                  <a:srgbClr val="990000"/>
                </a:solidFill>
                <a:latin typeface="Arial" pitchFamily="-107" charset="0"/>
                <a:ea typeface="ＭＳ Ｐゴシック" charset="-128"/>
              </a:endParaRPr>
            </a:p>
          </p:txBody>
        </p:sp>
        <p:sp>
          <p:nvSpPr>
            <p:cNvPr id="90119" name="Rectangle 7">
              <a:extLst>
                <a:ext uri="{FF2B5EF4-FFF2-40B4-BE49-F238E27FC236}">
                  <a16:creationId xmlns:a16="http://schemas.microsoft.com/office/drawing/2014/main" id="{196A5A08-B587-9A45-A842-8E155EDBD9D4}"/>
                </a:ext>
              </a:extLst>
            </p:cNvPr>
            <p:cNvSpPr>
              <a:spLocks noChangeArrowheads="1"/>
            </p:cNvSpPr>
            <p:nvPr/>
          </p:nvSpPr>
          <p:spPr bwMode="auto">
            <a:xfrm rot="10800000" flipV="1">
              <a:off x="-584" y="316"/>
              <a:ext cx="3460" cy="969"/>
            </a:xfrm>
            <a:prstGeom prst="rect">
              <a:avLst/>
            </a:prstGeom>
            <a:gradFill rotWithShape="1">
              <a:gsLst>
                <a:gs pos="0">
                  <a:schemeClr val="bg1"/>
                </a:gs>
                <a:gs pos="100000">
                  <a:schemeClr val="bg1">
                    <a:gamma/>
                    <a:shade val="46275"/>
                    <a:invGamma/>
                    <a:alpha val="0"/>
                  </a:schemeClr>
                </a:gs>
              </a:gsLst>
              <a:lin ang="0" scaled="1"/>
            </a:gradFill>
            <a:ln w="9525">
              <a:noFill/>
              <a:miter lim="800000"/>
              <a:headEnd/>
              <a:tailEnd/>
            </a:ln>
            <a:effectLst/>
          </p:spPr>
          <p:txBody>
            <a:bodyPr wrap="none" anchor="ctr"/>
            <a:lstStyle/>
            <a:p>
              <a:pPr algn="ctr">
                <a:defRPr/>
              </a:pPr>
              <a:endParaRPr lang="it-IT" sz="3200" b="1">
                <a:solidFill>
                  <a:srgbClr val="990000"/>
                </a:solidFill>
                <a:latin typeface="Arial" pitchFamily="-107" charset="0"/>
                <a:ea typeface="ＭＳ Ｐゴシック" charset="-128"/>
              </a:endParaRPr>
            </a:p>
          </p:txBody>
        </p:sp>
      </p:grpSp>
      <p:sp>
        <p:nvSpPr>
          <p:cNvPr id="90120" name="Text Box 4">
            <a:extLst>
              <a:ext uri="{FF2B5EF4-FFF2-40B4-BE49-F238E27FC236}">
                <a16:creationId xmlns:a16="http://schemas.microsoft.com/office/drawing/2014/main" id="{8C0BD12E-3872-D84E-8AC2-B604A19B7371}"/>
              </a:ext>
            </a:extLst>
          </p:cNvPr>
          <p:cNvSpPr txBox="1">
            <a:spLocks noChangeArrowheads="1"/>
          </p:cNvSpPr>
          <p:nvPr/>
        </p:nvSpPr>
        <p:spPr bwMode="auto">
          <a:xfrm>
            <a:off x="450850" y="646113"/>
            <a:ext cx="82438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600" b="1">
                <a:solidFill>
                  <a:srgbClr val="990000"/>
                </a:solidFill>
              </a:rPr>
              <a:t>In the last years many Nobel awards have been given to studies utilizing molecular biology approaches </a:t>
            </a:r>
          </a:p>
        </p:txBody>
      </p:sp>
      <p:grpSp>
        <p:nvGrpSpPr>
          <p:cNvPr id="4" name="Group 9">
            <a:extLst>
              <a:ext uri="{FF2B5EF4-FFF2-40B4-BE49-F238E27FC236}">
                <a16:creationId xmlns:a16="http://schemas.microsoft.com/office/drawing/2014/main" id="{4B99D51E-F827-234A-A073-F162FCE596C9}"/>
              </a:ext>
            </a:extLst>
          </p:cNvPr>
          <p:cNvGrpSpPr>
            <a:grpSpLocks/>
          </p:cNvGrpSpPr>
          <p:nvPr/>
        </p:nvGrpSpPr>
        <p:grpSpPr bwMode="auto">
          <a:xfrm>
            <a:off x="168275" y="4922838"/>
            <a:ext cx="8807450" cy="2001837"/>
            <a:chOff x="-4" y="2909"/>
            <a:chExt cx="5548" cy="1261"/>
          </a:xfrm>
        </p:grpSpPr>
        <p:pic>
          <p:nvPicPr>
            <p:cNvPr id="40972" name="Picture 10" descr="RETT 001blu">
              <a:extLst>
                <a:ext uri="{FF2B5EF4-FFF2-40B4-BE49-F238E27FC236}">
                  <a16:creationId xmlns:a16="http://schemas.microsoft.com/office/drawing/2014/main" id="{DCA4405D-73A2-164E-B61A-9A5E11450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2909"/>
              <a:ext cx="5548"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3" name="Text Box 4">
              <a:extLst>
                <a:ext uri="{FF2B5EF4-FFF2-40B4-BE49-F238E27FC236}">
                  <a16:creationId xmlns:a16="http://schemas.microsoft.com/office/drawing/2014/main" id="{B26FCF56-11F2-0540-BB9E-C00DCDDB39D2}"/>
                </a:ext>
              </a:extLst>
            </p:cNvPr>
            <p:cNvSpPr txBox="1">
              <a:spLocks noChangeArrowheads="1"/>
            </p:cNvSpPr>
            <p:nvPr/>
          </p:nvSpPr>
          <p:spPr bwMode="auto">
            <a:xfrm>
              <a:off x="194" y="3236"/>
              <a:ext cx="497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1950" indent="-3619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130000"/>
                </a:lnSpc>
                <a:spcBef>
                  <a:spcPct val="0"/>
                </a:spcBef>
                <a:buFontTx/>
                <a:buNone/>
              </a:pPr>
              <a:r>
                <a:rPr lang="it-IT" altLang="it-IT" sz="2200" b="1"/>
                <a:t>Diagnosis - early detection of genetic diseases</a:t>
              </a:r>
            </a:p>
          </p:txBody>
        </p:sp>
      </p:grpSp>
      <p:grpSp>
        <p:nvGrpSpPr>
          <p:cNvPr id="5" name="Group 12">
            <a:extLst>
              <a:ext uri="{FF2B5EF4-FFF2-40B4-BE49-F238E27FC236}">
                <a16:creationId xmlns:a16="http://schemas.microsoft.com/office/drawing/2014/main" id="{BF4961D4-342F-FF49-87B9-15A5F4AE5D53}"/>
              </a:ext>
            </a:extLst>
          </p:cNvPr>
          <p:cNvGrpSpPr>
            <a:grpSpLocks/>
          </p:cNvGrpSpPr>
          <p:nvPr/>
        </p:nvGrpSpPr>
        <p:grpSpPr bwMode="auto">
          <a:xfrm>
            <a:off x="168275" y="2144713"/>
            <a:ext cx="8807450" cy="2001837"/>
            <a:chOff x="106" y="1183"/>
            <a:chExt cx="5548" cy="1261"/>
          </a:xfrm>
        </p:grpSpPr>
        <p:pic>
          <p:nvPicPr>
            <p:cNvPr id="40970" name="Picture 13" descr="RETT 001blu">
              <a:extLst>
                <a:ext uri="{FF2B5EF4-FFF2-40B4-BE49-F238E27FC236}">
                  <a16:creationId xmlns:a16="http://schemas.microsoft.com/office/drawing/2014/main" id="{3C9F4D26-CE96-034A-A1FE-A9DCE88DA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 y="1183"/>
              <a:ext cx="5548" cy="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Text Box 4">
              <a:extLst>
                <a:ext uri="{FF2B5EF4-FFF2-40B4-BE49-F238E27FC236}">
                  <a16:creationId xmlns:a16="http://schemas.microsoft.com/office/drawing/2014/main" id="{91E2DA0F-AF83-D942-AFBA-CA39D2C42F5D}"/>
                </a:ext>
              </a:extLst>
            </p:cNvPr>
            <p:cNvSpPr txBox="1">
              <a:spLocks noChangeArrowheads="1"/>
            </p:cNvSpPr>
            <p:nvPr/>
          </p:nvSpPr>
          <p:spPr bwMode="auto">
            <a:xfrm>
              <a:off x="954" y="1384"/>
              <a:ext cx="3852"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marL="361950" indent="-36195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130000"/>
                </a:lnSpc>
                <a:spcBef>
                  <a:spcPct val="0"/>
                </a:spcBef>
                <a:buFontTx/>
                <a:buNone/>
              </a:pPr>
              <a:endParaRPr lang="it-IT" altLang="it-IT" sz="2200" b="1"/>
            </a:p>
            <a:p>
              <a:pPr algn="ctr">
                <a:lnSpc>
                  <a:spcPct val="130000"/>
                </a:lnSpc>
                <a:spcBef>
                  <a:spcPct val="0"/>
                </a:spcBef>
                <a:buFontTx/>
                <a:buNone/>
              </a:pPr>
              <a:r>
                <a:rPr lang="it-IT" altLang="it-IT" sz="2200" b="1"/>
                <a:t>Identification of cancer genes</a:t>
              </a:r>
            </a:p>
          </p:txBody>
        </p:sp>
      </p:grpSp>
      <p:grpSp>
        <p:nvGrpSpPr>
          <p:cNvPr id="40966" name="Group 15">
            <a:extLst>
              <a:ext uri="{FF2B5EF4-FFF2-40B4-BE49-F238E27FC236}">
                <a16:creationId xmlns:a16="http://schemas.microsoft.com/office/drawing/2014/main" id="{40CC0EB1-27BF-F84C-BE4B-CEB785950CB7}"/>
              </a:ext>
            </a:extLst>
          </p:cNvPr>
          <p:cNvGrpSpPr>
            <a:grpSpLocks/>
          </p:cNvGrpSpPr>
          <p:nvPr/>
        </p:nvGrpSpPr>
        <p:grpSpPr bwMode="auto">
          <a:xfrm>
            <a:off x="0" y="-241300"/>
            <a:ext cx="9144000" cy="3044825"/>
            <a:chOff x="0" y="-152"/>
            <a:chExt cx="5760" cy="1918"/>
          </a:xfrm>
        </p:grpSpPr>
        <p:pic>
          <p:nvPicPr>
            <p:cNvPr id="40968" name="Picture 16" descr="Bg001A-luce tombina">
              <a:extLst>
                <a:ext uri="{FF2B5EF4-FFF2-40B4-BE49-F238E27FC236}">
                  <a16:creationId xmlns:a16="http://schemas.microsoft.com/office/drawing/2014/main" id="{CF4E397A-E991-B949-968F-8F74C2AC4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1824"/>
            <a:stretch>
              <a:fillRect/>
            </a:stretch>
          </p:blipFill>
          <p:spPr bwMode="auto">
            <a:xfrm>
              <a:off x="0" y="1272"/>
              <a:ext cx="5760"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17" descr="Bg001A-luce tombina">
              <a:extLst>
                <a:ext uri="{FF2B5EF4-FFF2-40B4-BE49-F238E27FC236}">
                  <a16:creationId xmlns:a16="http://schemas.microsoft.com/office/drawing/2014/main" id="{2D0A439D-460C-0344-B9AB-0B21D9F73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
              <a:ext cx="5760"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67" name="Immagine 4" descr="ML_sinistra_202EC.ai">
            <a:extLst>
              <a:ext uri="{FF2B5EF4-FFF2-40B4-BE49-F238E27FC236}">
                <a16:creationId xmlns:a16="http://schemas.microsoft.com/office/drawing/2014/main" id="{F1380C97-56B8-4443-BDD5-4CB589545138}"/>
              </a:ext>
            </a:extLst>
          </p:cNvPr>
          <p:cNvPicPr>
            <a:picLocks noChangeAspect="1"/>
          </p:cNvPicPr>
          <p:nvPr/>
        </p:nvPicPr>
        <p:blipFill>
          <a:blip r:embed="rId6">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nodeType="afterGroup">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0120"/>
                                        </p:tgtEl>
                                        <p:attrNameLst>
                                          <p:attrName>style.visibility</p:attrName>
                                        </p:attrNameLst>
                                      </p:cBhvr>
                                      <p:to>
                                        <p:strVal val="visible"/>
                                      </p:to>
                                    </p:set>
                                    <p:animEffect transition="in" filter="barn(outVertical)">
                                      <p:cBhvr>
                                        <p:cTn id="11" dur="500"/>
                                        <p:tgtEl>
                                          <p:spTgt spid="90120"/>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par>
                          <p:cTn id="16" fill="hold" nodeType="afterGroup">
                            <p:stCondLst>
                              <p:cond delay="2000"/>
                            </p:stCondLst>
                            <p:childTnLst>
                              <p:par>
                                <p:cTn id="17" presetID="1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slide(fromTop)">
                                      <p:cBhvr>
                                        <p:cTn id="19" dur="1000"/>
                                        <p:tgtEl>
                                          <p:spTgt spid="2"/>
                                        </p:tgtEl>
                                      </p:cBhvr>
                                    </p:animEffect>
                                  </p:childTnLst>
                                </p:cTn>
                              </p:par>
                            </p:childTnLst>
                          </p:cTn>
                        </p:par>
                        <p:par>
                          <p:cTn id="20" fill="hold" nodeType="afterGroup">
                            <p:stCondLst>
                              <p:cond delay="3000"/>
                            </p:stCondLst>
                            <p:childTnLst>
                              <p:par>
                                <p:cTn id="21" presetID="1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lide(fromTop)">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026">
            <a:extLst>
              <a:ext uri="{FF2B5EF4-FFF2-40B4-BE49-F238E27FC236}">
                <a16:creationId xmlns:a16="http://schemas.microsoft.com/office/drawing/2014/main" id="{7836A6F9-44A3-CF42-BB2D-7FCAF51378FE}"/>
              </a:ext>
            </a:extLst>
          </p:cNvPr>
          <p:cNvSpPr>
            <a:spLocks noChangeArrowheads="1"/>
          </p:cNvSpPr>
          <p:nvPr/>
        </p:nvSpPr>
        <p:spPr bwMode="auto">
          <a:xfrm>
            <a:off x="1593850" y="1295400"/>
            <a:ext cx="5762625" cy="5562600"/>
          </a:xfrm>
          <a:prstGeom prst="rect">
            <a:avLst/>
          </a:prstGeom>
          <a:gradFill rotWithShape="1">
            <a:gsLst>
              <a:gs pos="0">
                <a:schemeClr val="bg1">
                  <a:gamma/>
                  <a:shade val="46275"/>
                  <a:invGamma/>
                  <a:alpha val="0"/>
                </a:schemeClr>
              </a:gs>
              <a:gs pos="5000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it-IT">
              <a:latin typeface="Arial" pitchFamily="-107" charset="0"/>
              <a:ea typeface="ＭＳ Ｐゴシック" charset="-128"/>
            </a:endParaRPr>
          </a:p>
        </p:txBody>
      </p:sp>
      <p:pic>
        <p:nvPicPr>
          <p:cNvPr id="43010" name="Picture 1031" descr="Bg001A-luce tombina">
            <a:extLst>
              <a:ext uri="{FF2B5EF4-FFF2-40B4-BE49-F238E27FC236}">
                <a16:creationId xmlns:a16="http://schemas.microsoft.com/office/drawing/2014/main" id="{1BE3EC58-D803-AF4E-BFC5-37298D6E5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1032">
            <a:extLst>
              <a:ext uri="{FF2B5EF4-FFF2-40B4-BE49-F238E27FC236}">
                <a16:creationId xmlns:a16="http://schemas.microsoft.com/office/drawing/2014/main" id="{BED987CA-9167-FD4A-83B7-A8687A00FA66}"/>
              </a:ext>
            </a:extLst>
          </p:cNvPr>
          <p:cNvSpPr txBox="1">
            <a:spLocks noChangeArrowheads="1"/>
          </p:cNvSpPr>
          <p:nvPr/>
        </p:nvSpPr>
        <p:spPr bwMode="auto">
          <a:xfrm>
            <a:off x="1530350" y="125413"/>
            <a:ext cx="610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800" b="1">
                <a:solidFill>
                  <a:srgbClr val="990000"/>
                </a:solidFill>
              </a:rPr>
              <a:t>Catalyzing function of DNA discoveries :</a:t>
            </a:r>
          </a:p>
        </p:txBody>
      </p:sp>
      <p:pic>
        <p:nvPicPr>
          <p:cNvPr id="175113" name="Picture 1033" descr="righello timeline dna">
            <a:extLst>
              <a:ext uri="{FF2B5EF4-FFF2-40B4-BE49-F238E27FC236}">
                <a16:creationId xmlns:a16="http://schemas.microsoft.com/office/drawing/2014/main" id="{1D8A12E3-B041-9744-9C89-470B8A58A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9326"/>
          <a:stretch>
            <a:fillRect/>
          </a:stretch>
        </p:blipFill>
        <p:spPr bwMode="auto">
          <a:xfrm>
            <a:off x="661988" y="1360488"/>
            <a:ext cx="76549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089" descr="righello timeline dna">
            <a:extLst>
              <a:ext uri="{FF2B5EF4-FFF2-40B4-BE49-F238E27FC236}">
                <a16:creationId xmlns:a16="http://schemas.microsoft.com/office/drawing/2014/main" id="{B6E4401E-BB8F-234F-AD63-B9EB81AC801B}"/>
              </a:ext>
            </a:extLst>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l="36064" t="-8563" r="35379" b="79326"/>
          <a:stretch>
            <a:fillRect/>
          </a:stretch>
        </p:blipFill>
        <p:spPr bwMode="auto">
          <a:xfrm>
            <a:off x="3422650" y="1200150"/>
            <a:ext cx="21859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30">
            <a:extLst>
              <a:ext uri="{FF2B5EF4-FFF2-40B4-BE49-F238E27FC236}">
                <a16:creationId xmlns:a16="http://schemas.microsoft.com/office/drawing/2014/main" id="{5C7FC92C-70D0-A343-9489-4E6D8441B181}"/>
              </a:ext>
            </a:extLst>
          </p:cNvPr>
          <p:cNvGrpSpPr>
            <a:grpSpLocks/>
          </p:cNvGrpSpPr>
          <p:nvPr/>
        </p:nvGrpSpPr>
        <p:grpSpPr bwMode="auto">
          <a:xfrm>
            <a:off x="309563" y="1730375"/>
            <a:ext cx="2236787" cy="1793875"/>
            <a:chOff x="195" y="1090"/>
            <a:chExt cx="1409" cy="1130"/>
          </a:xfrm>
        </p:grpSpPr>
        <p:pic>
          <p:nvPicPr>
            <p:cNvPr id="43107" name="Picture 1131" descr="ricerca-applicazioni">
              <a:extLst>
                <a:ext uri="{FF2B5EF4-FFF2-40B4-BE49-F238E27FC236}">
                  <a16:creationId xmlns:a16="http://schemas.microsoft.com/office/drawing/2014/main" id="{E5DE5941-0A7A-E94C-98EC-E1915323A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195" y="1508"/>
              <a:ext cx="1409"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08" name="AutoShape 1132">
              <a:extLst>
                <a:ext uri="{FF2B5EF4-FFF2-40B4-BE49-F238E27FC236}">
                  <a16:creationId xmlns:a16="http://schemas.microsoft.com/office/drawing/2014/main" id="{87DC19A0-E03E-AC41-9AC4-0A5D33DAC74C}"/>
                </a:ext>
              </a:extLst>
            </p:cNvPr>
            <p:cNvSpPr>
              <a:spLocks noChangeArrowheads="1"/>
            </p:cNvSpPr>
            <p:nvPr/>
          </p:nvSpPr>
          <p:spPr bwMode="auto">
            <a:xfrm>
              <a:off x="307" y="1579"/>
              <a:ext cx="1207" cy="576"/>
            </a:xfrm>
            <a:prstGeom prst="roundRect">
              <a:avLst>
                <a:gd name="adj" fmla="val 16667"/>
              </a:avLst>
            </a:pr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43109" name="Text Box 1133">
              <a:extLst>
                <a:ext uri="{FF2B5EF4-FFF2-40B4-BE49-F238E27FC236}">
                  <a16:creationId xmlns:a16="http://schemas.microsoft.com/office/drawing/2014/main" id="{30D45A89-7AF3-314B-873A-30A2DDD4B030}"/>
                </a:ext>
              </a:extLst>
            </p:cNvPr>
            <p:cNvSpPr txBox="1">
              <a:spLocks noChangeArrowheads="1"/>
            </p:cNvSpPr>
            <p:nvPr/>
          </p:nvSpPr>
          <p:spPr bwMode="auto">
            <a:xfrm>
              <a:off x="460" y="1587"/>
              <a:ext cx="88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600" b="1">
                  <a:solidFill>
                    <a:schemeClr val="bg1"/>
                  </a:solidFill>
                </a:rPr>
                <a:t>DNA structure</a:t>
              </a:r>
            </a:p>
            <a:p>
              <a:pPr algn="ctr">
                <a:spcBef>
                  <a:spcPct val="0"/>
                </a:spcBef>
                <a:buFontTx/>
                <a:buNone/>
              </a:pPr>
              <a:r>
                <a:rPr lang="it-IT" altLang="it-IT" sz="1600" b="1" i="1">
                  <a:solidFill>
                    <a:schemeClr val="bg1"/>
                  </a:solidFill>
                </a:rPr>
                <a:t>Watson/Crick</a:t>
              </a:r>
            </a:p>
          </p:txBody>
        </p:sp>
        <p:pic>
          <p:nvPicPr>
            <p:cNvPr id="43110" name="Picture 1134" descr="ricerca-applicazioni">
              <a:extLst>
                <a:ext uri="{FF2B5EF4-FFF2-40B4-BE49-F238E27FC236}">
                  <a16:creationId xmlns:a16="http://schemas.microsoft.com/office/drawing/2014/main" id="{5934EBC9-70FA-EC4D-A47F-130854F34934}"/>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l="33809" t="30801" r="46288" b="56313"/>
            <a:stretch>
              <a:fillRect/>
            </a:stretch>
          </p:blipFill>
          <p:spPr bwMode="auto">
            <a:xfrm>
              <a:off x="714" y="1352"/>
              <a:ext cx="33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1" name="Text Box 1135">
              <a:extLst>
                <a:ext uri="{FF2B5EF4-FFF2-40B4-BE49-F238E27FC236}">
                  <a16:creationId xmlns:a16="http://schemas.microsoft.com/office/drawing/2014/main" id="{41574975-69E6-BE46-B435-2D26FF52CD4F}"/>
                </a:ext>
              </a:extLst>
            </p:cNvPr>
            <p:cNvSpPr txBox="1">
              <a:spLocks noChangeArrowheads="1"/>
            </p:cNvSpPr>
            <p:nvPr/>
          </p:nvSpPr>
          <p:spPr bwMode="auto">
            <a:xfrm>
              <a:off x="680" y="1158"/>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t>1953</a:t>
              </a:r>
            </a:p>
          </p:txBody>
        </p:sp>
        <p:pic>
          <p:nvPicPr>
            <p:cNvPr id="43112" name="Picture 1136" descr="ricerca-applicazioni">
              <a:extLst>
                <a:ext uri="{FF2B5EF4-FFF2-40B4-BE49-F238E27FC236}">
                  <a16:creationId xmlns:a16="http://schemas.microsoft.com/office/drawing/2014/main" id="{41D5EF2D-F329-EA4D-8B1E-F9E85827F530}"/>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l="33809" t="10622" r="46288" b="65121"/>
            <a:stretch>
              <a:fillRect/>
            </a:stretch>
          </p:blipFill>
          <p:spPr bwMode="auto">
            <a:xfrm>
              <a:off x="708" y="1090"/>
              <a:ext cx="3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137">
            <a:extLst>
              <a:ext uri="{FF2B5EF4-FFF2-40B4-BE49-F238E27FC236}">
                <a16:creationId xmlns:a16="http://schemas.microsoft.com/office/drawing/2014/main" id="{8D5301A4-AB6B-6C44-ADC9-281041F01015}"/>
              </a:ext>
            </a:extLst>
          </p:cNvPr>
          <p:cNvGrpSpPr>
            <a:grpSpLocks/>
          </p:cNvGrpSpPr>
          <p:nvPr/>
        </p:nvGrpSpPr>
        <p:grpSpPr bwMode="auto">
          <a:xfrm>
            <a:off x="2160588" y="1730375"/>
            <a:ext cx="1897062" cy="1939925"/>
            <a:chOff x="1361" y="1090"/>
            <a:chExt cx="1195" cy="1222"/>
          </a:xfrm>
        </p:grpSpPr>
        <p:pic>
          <p:nvPicPr>
            <p:cNvPr id="43102" name="Picture 1138" descr="ricerca-applicazioni">
              <a:extLst>
                <a:ext uri="{FF2B5EF4-FFF2-40B4-BE49-F238E27FC236}">
                  <a16:creationId xmlns:a16="http://schemas.microsoft.com/office/drawing/2014/main" id="{16F8C69C-D5D0-CA42-98D9-56008708F3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1361" y="1715"/>
              <a:ext cx="1195" cy="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03" name="Text Box 1139">
              <a:extLst>
                <a:ext uri="{FF2B5EF4-FFF2-40B4-BE49-F238E27FC236}">
                  <a16:creationId xmlns:a16="http://schemas.microsoft.com/office/drawing/2014/main" id="{CD9E0C93-2805-E54C-9F92-6C2FF915550A}"/>
                </a:ext>
              </a:extLst>
            </p:cNvPr>
            <p:cNvSpPr txBox="1">
              <a:spLocks noChangeArrowheads="1"/>
            </p:cNvSpPr>
            <p:nvPr/>
          </p:nvSpPr>
          <p:spPr bwMode="auto">
            <a:xfrm>
              <a:off x="1433" y="1793"/>
              <a:ext cx="1061"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1400" b="1">
                  <a:solidFill>
                    <a:srgbClr val="000066"/>
                  </a:solidFill>
                </a:rPr>
                <a:t>Restriction enzymes</a:t>
              </a:r>
            </a:p>
            <a:p>
              <a:pPr algn="ctr">
                <a:lnSpc>
                  <a:spcPct val="90000"/>
                </a:lnSpc>
                <a:spcBef>
                  <a:spcPct val="0"/>
                </a:spcBef>
                <a:buFontTx/>
                <a:buNone/>
              </a:pPr>
              <a:r>
                <a:rPr lang="it-IT" altLang="it-IT" sz="1400" b="1" i="1">
                  <a:solidFill>
                    <a:srgbClr val="000066"/>
                  </a:solidFill>
                </a:rPr>
                <a:t>Arber, Smith</a:t>
              </a:r>
            </a:p>
          </p:txBody>
        </p:sp>
        <p:pic>
          <p:nvPicPr>
            <p:cNvPr id="43104" name="Picture 1140" descr="ricerca-applicazioni">
              <a:extLst>
                <a:ext uri="{FF2B5EF4-FFF2-40B4-BE49-F238E27FC236}">
                  <a16:creationId xmlns:a16="http://schemas.microsoft.com/office/drawing/2014/main" id="{3E58ADDD-6FF9-7946-9CA2-13063A4B2B89}"/>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l="33809" t="26660" r="46288" b="52861"/>
            <a:stretch>
              <a:fillRect/>
            </a:stretch>
          </p:blipFill>
          <p:spPr bwMode="auto">
            <a:xfrm>
              <a:off x="1980" y="1360"/>
              <a:ext cx="338" cy="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05" name="Text Box 1141">
              <a:extLst>
                <a:ext uri="{FF2B5EF4-FFF2-40B4-BE49-F238E27FC236}">
                  <a16:creationId xmlns:a16="http://schemas.microsoft.com/office/drawing/2014/main" id="{45A74E17-4DD9-1E47-87DB-551044D5255D}"/>
                </a:ext>
              </a:extLst>
            </p:cNvPr>
            <p:cNvSpPr txBox="1">
              <a:spLocks noChangeArrowheads="1"/>
            </p:cNvSpPr>
            <p:nvPr/>
          </p:nvSpPr>
          <p:spPr bwMode="auto">
            <a:xfrm>
              <a:off x="1947" y="1158"/>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990033"/>
                  </a:solidFill>
                </a:rPr>
                <a:t>1969</a:t>
              </a:r>
            </a:p>
          </p:txBody>
        </p:sp>
        <p:pic>
          <p:nvPicPr>
            <p:cNvPr id="43106" name="Picture 1142" descr="ricerca-applicazioni">
              <a:extLst>
                <a:ext uri="{FF2B5EF4-FFF2-40B4-BE49-F238E27FC236}">
                  <a16:creationId xmlns:a16="http://schemas.microsoft.com/office/drawing/2014/main" id="{BA8E7E82-094C-4B40-822F-E20827BBCB86}"/>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l="33809" t="10622" r="46288" b="65121"/>
            <a:stretch>
              <a:fillRect/>
            </a:stretch>
          </p:blipFill>
          <p:spPr bwMode="auto">
            <a:xfrm>
              <a:off x="1981" y="1090"/>
              <a:ext cx="33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143">
            <a:extLst>
              <a:ext uri="{FF2B5EF4-FFF2-40B4-BE49-F238E27FC236}">
                <a16:creationId xmlns:a16="http://schemas.microsoft.com/office/drawing/2014/main" id="{4601FF84-D467-C148-95D4-84E793D23472}"/>
              </a:ext>
            </a:extLst>
          </p:cNvPr>
          <p:cNvGrpSpPr>
            <a:grpSpLocks/>
          </p:cNvGrpSpPr>
          <p:nvPr/>
        </p:nvGrpSpPr>
        <p:grpSpPr bwMode="auto">
          <a:xfrm>
            <a:off x="1763713" y="1733550"/>
            <a:ext cx="2398712" cy="3317875"/>
            <a:chOff x="1111" y="1092"/>
            <a:chExt cx="1511" cy="2090"/>
          </a:xfrm>
        </p:grpSpPr>
        <p:pic>
          <p:nvPicPr>
            <p:cNvPr id="43096" name="Picture 1144" descr="ricerca-applicazioni">
              <a:extLst>
                <a:ext uri="{FF2B5EF4-FFF2-40B4-BE49-F238E27FC236}">
                  <a16:creationId xmlns:a16="http://schemas.microsoft.com/office/drawing/2014/main" id="{94C4073A-9509-8E48-97A1-2F825DA78F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1111" y="2371"/>
              <a:ext cx="1431" cy="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97" name="Picture 1145" descr="ricerca-applicazioni">
              <a:extLst>
                <a:ext uri="{FF2B5EF4-FFF2-40B4-BE49-F238E27FC236}">
                  <a16:creationId xmlns:a16="http://schemas.microsoft.com/office/drawing/2014/main" id="{63D19A7F-5D89-CA43-80E5-EBE142D31813}"/>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31723" r="46288" b="52861"/>
            <a:stretch>
              <a:fillRect/>
            </a:stretch>
          </p:blipFill>
          <p:spPr bwMode="auto">
            <a:xfrm>
              <a:off x="2216" y="2250"/>
              <a:ext cx="338"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98" name="Text Box 1146">
              <a:extLst>
                <a:ext uri="{FF2B5EF4-FFF2-40B4-BE49-F238E27FC236}">
                  <a16:creationId xmlns:a16="http://schemas.microsoft.com/office/drawing/2014/main" id="{218B8EC5-D1FE-0845-8C55-89FE11B14FE9}"/>
                </a:ext>
              </a:extLst>
            </p:cNvPr>
            <p:cNvSpPr txBox="1">
              <a:spLocks noChangeArrowheads="1"/>
            </p:cNvSpPr>
            <p:nvPr/>
          </p:nvSpPr>
          <p:spPr bwMode="auto">
            <a:xfrm>
              <a:off x="1407" y="2493"/>
              <a:ext cx="892" cy="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1400" b="1">
                  <a:solidFill>
                    <a:srgbClr val="000066"/>
                  </a:solidFill>
                </a:rPr>
                <a:t>DNA cloning</a:t>
              </a:r>
            </a:p>
            <a:p>
              <a:pPr algn="ctr">
                <a:lnSpc>
                  <a:spcPct val="90000"/>
                </a:lnSpc>
                <a:spcBef>
                  <a:spcPct val="0"/>
                </a:spcBef>
                <a:buFontTx/>
                <a:buNone/>
              </a:pPr>
              <a:r>
                <a:rPr lang="it-IT" altLang="it-IT" sz="1400" b="1" i="1">
                  <a:solidFill>
                    <a:srgbClr val="000066"/>
                  </a:solidFill>
                </a:rPr>
                <a:t>Berg</a:t>
              </a:r>
              <a:r>
                <a:rPr lang="it-IT" altLang="it-IT" sz="1400" b="1">
                  <a:solidFill>
                    <a:srgbClr val="000066"/>
                  </a:solidFill>
                </a:rPr>
                <a:t> </a:t>
              </a:r>
            </a:p>
            <a:p>
              <a:pPr algn="ctr">
                <a:lnSpc>
                  <a:spcPct val="90000"/>
                </a:lnSpc>
                <a:spcBef>
                  <a:spcPct val="0"/>
                </a:spcBef>
                <a:buFontTx/>
                <a:buNone/>
              </a:pPr>
              <a:r>
                <a:rPr lang="it-IT" altLang="it-IT" sz="1400" b="1">
                  <a:solidFill>
                    <a:srgbClr val="000066"/>
                  </a:solidFill>
                </a:rPr>
                <a:t>DNA sequencing</a:t>
              </a:r>
            </a:p>
            <a:p>
              <a:pPr algn="ctr">
                <a:lnSpc>
                  <a:spcPct val="90000"/>
                </a:lnSpc>
                <a:spcBef>
                  <a:spcPct val="0"/>
                </a:spcBef>
                <a:buFontTx/>
                <a:buNone/>
              </a:pPr>
              <a:r>
                <a:rPr lang="it-IT" altLang="it-IT" sz="1400" b="1" i="1">
                  <a:solidFill>
                    <a:srgbClr val="000066"/>
                  </a:solidFill>
                </a:rPr>
                <a:t>Gilbert, Sanger</a:t>
              </a:r>
            </a:p>
          </p:txBody>
        </p:sp>
        <p:pic>
          <p:nvPicPr>
            <p:cNvPr id="43099" name="Picture 1147" descr="ricerca-applicazioni">
              <a:extLst>
                <a:ext uri="{FF2B5EF4-FFF2-40B4-BE49-F238E27FC236}">
                  <a16:creationId xmlns:a16="http://schemas.microsoft.com/office/drawing/2014/main" id="{F362C068-6B7C-E14C-B37B-4E0B38369EDA}"/>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2224" y="1092"/>
              <a:ext cx="33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00" name="Picture 1148" descr="ricerca-applicazioni">
              <a:extLst>
                <a:ext uri="{FF2B5EF4-FFF2-40B4-BE49-F238E27FC236}">
                  <a16:creationId xmlns:a16="http://schemas.microsoft.com/office/drawing/2014/main" id="{35829EB4-73F7-4C4E-A7E3-12CB0DBC9404}"/>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2224" y="1487"/>
              <a:ext cx="3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01" name="Text Box 1149">
              <a:extLst>
                <a:ext uri="{FF2B5EF4-FFF2-40B4-BE49-F238E27FC236}">
                  <a16:creationId xmlns:a16="http://schemas.microsoft.com/office/drawing/2014/main" id="{5384282D-40E1-F149-9F96-A4F8AEB26E70}"/>
                </a:ext>
              </a:extLst>
            </p:cNvPr>
            <p:cNvSpPr txBox="1">
              <a:spLocks noChangeArrowheads="1"/>
            </p:cNvSpPr>
            <p:nvPr/>
          </p:nvSpPr>
          <p:spPr bwMode="auto">
            <a:xfrm>
              <a:off x="2186" y="1308"/>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990033"/>
                  </a:solidFill>
                </a:rPr>
                <a:t>1972</a:t>
              </a:r>
            </a:p>
          </p:txBody>
        </p:sp>
      </p:grpSp>
      <p:grpSp>
        <p:nvGrpSpPr>
          <p:cNvPr id="5" name="Group 1150">
            <a:extLst>
              <a:ext uri="{FF2B5EF4-FFF2-40B4-BE49-F238E27FC236}">
                <a16:creationId xmlns:a16="http://schemas.microsoft.com/office/drawing/2014/main" id="{5EEEB840-D197-9F4E-84F3-BF58041E8E96}"/>
              </a:ext>
            </a:extLst>
          </p:cNvPr>
          <p:cNvGrpSpPr>
            <a:grpSpLocks/>
          </p:cNvGrpSpPr>
          <p:nvPr/>
        </p:nvGrpSpPr>
        <p:grpSpPr bwMode="auto">
          <a:xfrm>
            <a:off x="2657475" y="1730375"/>
            <a:ext cx="1912938" cy="4049713"/>
            <a:chOff x="1674" y="1090"/>
            <a:chExt cx="1205" cy="2551"/>
          </a:xfrm>
        </p:grpSpPr>
        <p:pic>
          <p:nvPicPr>
            <p:cNvPr id="43089" name="Picture 1151" descr="ricerca-applicazioni">
              <a:extLst>
                <a:ext uri="{FF2B5EF4-FFF2-40B4-BE49-F238E27FC236}">
                  <a16:creationId xmlns:a16="http://schemas.microsoft.com/office/drawing/2014/main" id="{AEF479B3-BB0E-0F4C-82B6-94027660709C}"/>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l="33809" t="31723" r="46288" b="52861"/>
            <a:stretch>
              <a:fillRect/>
            </a:stretch>
          </p:blipFill>
          <p:spPr bwMode="auto">
            <a:xfrm>
              <a:off x="2531" y="2957"/>
              <a:ext cx="338"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90" name="Group 1152">
              <a:extLst>
                <a:ext uri="{FF2B5EF4-FFF2-40B4-BE49-F238E27FC236}">
                  <a16:creationId xmlns:a16="http://schemas.microsoft.com/office/drawing/2014/main" id="{35883038-C971-6540-BAC7-CD76DA9BF3E6}"/>
                </a:ext>
              </a:extLst>
            </p:cNvPr>
            <p:cNvGrpSpPr>
              <a:grpSpLocks/>
            </p:cNvGrpSpPr>
            <p:nvPr/>
          </p:nvGrpSpPr>
          <p:grpSpPr bwMode="auto">
            <a:xfrm>
              <a:off x="1674" y="1090"/>
              <a:ext cx="1205" cy="2551"/>
              <a:chOff x="1674" y="1090"/>
              <a:chExt cx="1205" cy="2551"/>
            </a:xfrm>
          </p:grpSpPr>
          <p:sp>
            <p:nvSpPr>
              <p:cNvPr id="43091" name="Text Box 1153">
                <a:extLst>
                  <a:ext uri="{FF2B5EF4-FFF2-40B4-BE49-F238E27FC236}">
                    <a16:creationId xmlns:a16="http://schemas.microsoft.com/office/drawing/2014/main" id="{289001A6-3592-D248-8CAB-7B3A8ECE94C7}"/>
                  </a:ext>
                </a:extLst>
              </p:cNvPr>
              <p:cNvSpPr txBox="1">
                <a:spLocks noChangeArrowheads="1"/>
              </p:cNvSpPr>
              <p:nvPr/>
            </p:nvSpPr>
            <p:spPr bwMode="auto">
              <a:xfrm>
                <a:off x="2443" y="1433"/>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990033"/>
                    </a:solidFill>
                  </a:rPr>
                  <a:t>1976</a:t>
                </a:r>
              </a:p>
            </p:txBody>
          </p:sp>
          <p:pic>
            <p:nvPicPr>
              <p:cNvPr id="43092" name="Picture 1154" descr="ricerca-applicazioni">
                <a:extLst>
                  <a:ext uri="{FF2B5EF4-FFF2-40B4-BE49-F238E27FC236}">
                    <a16:creationId xmlns:a16="http://schemas.microsoft.com/office/drawing/2014/main" id="{D4AA468E-9684-8F45-934F-DA949D4620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1674" y="3149"/>
                <a:ext cx="1195"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93" name="Text Box 1155">
                <a:extLst>
                  <a:ext uri="{FF2B5EF4-FFF2-40B4-BE49-F238E27FC236}">
                    <a16:creationId xmlns:a16="http://schemas.microsoft.com/office/drawing/2014/main" id="{6E11150F-E2AA-4844-9593-B921FF55EF9D}"/>
                  </a:ext>
                </a:extLst>
              </p:cNvPr>
              <p:cNvSpPr txBox="1">
                <a:spLocks noChangeArrowheads="1"/>
              </p:cNvSpPr>
              <p:nvPr/>
            </p:nvSpPr>
            <p:spPr bwMode="auto">
              <a:xfrm>
                <a:off x="1856" y="3225"/>
                <a:ext cx="844"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1400" b="1">
                    <a:solidFill>
                      <a:srgbClr val="000066"/>
                    </a:solidFill>
                  </a:rPr>
                  <a:t>Oncogenes</a:t>
                </a:r>
              </a:p>
              <a:p>
                <a:pPr algn="ctr">
                  <a:lnSpc>
                    <a:spcPct val="90000"/>
                  </a:lnSpc>
                  <a:spcBef>
                    <a:spcPct val="0"/>
                  </a:spcBef>
                  <a:buFontTx/>
                  <a:buNone/>
                </a:pPr>
                <a:r>
                  <a:rPr lang="it-IT" altLang="it-IT" sz="1400" b="1" i="1">
                    <a:solidFill>
                      <a:srgbClr val="000066"/>
                    </a:solidFill>
                  </a:rPr>
                  <a:t>Bishop,Varmur</a:t>
                </a:r>
              </a:p>
            </p:txBody>
          </p:sp>
          <p:pic>
            <p:nvPicPr>
              <p:cNvPr id="43094" name="Picture 1156" descr="ricerca-applicazioni">
                <a:extLst>
                  <a:ext uri="{FF2B5EF4-FFF2-40B4-BE49-F238E27FC236}">
                    <a16:creationId xmlns:a16="http://schemas.microsoft.com/office/drawing/2014/main" id="{57F2F4AB-9884-294F-AF3F-1A153AF8006F}"/>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l="33809" t="10622" r="46288" b="65121"/>
              <a:stretch>
                <a:fillRect/>
              </a:stretch>
            </p:blipFill>
            <p:spPr bwMode="auto">
              <a:xfrm>
                <a:off x="2531" y="1644"/>
                <a:ext cx="338" cy="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95" name="Picture 1157" descr="ricerca-applicazioni">
                <a:extLst>
                  <a:ext uri="{FF2B5EF4-FFF2-40B4-BE49-F238E27FC236}">
                    <a16:creationId xmlns:a16="http://schemas.microsoft.com/office/drawing/2014/main" id="{B0179762-D6AC-0741-A3C4-D6F0B09B2644}"/>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l="33809" t="10622" r="46288" b="65121"/>
              <a:stretch>
                <a:fillRect/>
              </a:stretch>
            </p:blipFill>
            <p:spPr bwMode="auto">
              <a:xfrm>
                <a:off x="2530" y="1090"/>
                <a:ext cx="338" cy="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 name="Group 1158">
            <a:extLst>
              <a:ext uri="{FF2B5EF4-FFF2-40B4-BE49-F238E27FC236}">
                <a16:creationId xmlns:a16="http://schemas.microsoft.com/office/drawing/2014/main" id="{0134792E-EBAB-1841-B1BB-7F4C087651FC}"/>
              </a:ext>
            </a:extLst>
          </p:cNvPr>
          <p:cNvGrpSpPr>
            <a:grpSpLocks/>
          </p:cNvGrpSpPr>
          <p:nvPr/>
        </p:nvGrpSpPr>
        <p:grpSpPr bwMode="auto">
          <a:xfrm>
            <a:off x="2944813" y="1730375"/>
            <a:ext cx="2047875" cy="4992688"/>
            <a:chOff x="1855" y="1090"/>
            <a:chExt cx="1290" cy="3145"/>
          </a:xfrm>
        </p:grpSpPr>
        <p:pic>
          <p:nvPicPr>
            <p:cNvPr id="43082" name="Picture 1159" descr="ricerca-applicazioni">
              <a:extLst>
                <a:ext uri="{FF2B5EF4-FFF2-40B4-BE49-F238E27FC236}">
                  <a16:creationId xmlns:a16="http://schemas.microsoft.com/office/drawing/2014/main" id="{213CFA7F-ED79-E44B-B4ED-DC5FA8BA5571}"/>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31723" r="46288" b="52861"/>
            <a:stretch>
              <a:fillRect/>
            </a:stretch>
          </p:blipFill>
          <p:spPr bwMode="auto">
            <a:xfrm>
              <a:off x="2688" y="3433"/>
              <a:ext cx="338"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83" name="Group 1160">
              <a:extLst>
                <a:ext uri="{FF2B5EF4-FFF2-40B4-BE49-F238E27FC236}">
                  <a16:creationId xmlns:a16="http://schemas.microsoft.com/office/drawing/2014/main" id="{4EAA4C2A-1B95-8046-8145-9412A6A1D8E9}"/>
                </a:ext>
              </a:extLst>
            </p:cNvPr>
            <p:cNvGrpSpPr>
              <a:grpSpLocks/>
            </p:cNvGrpSpPr>
            <p:nvPr/>
          </p:nvGrpSpPr>
          <p:grpSpPr bwMode="auto">
            <a:xfrm>
              <a:off x="1855" y="1090"/>
              <a:ext cx="1290" cy="3145"/>
              <a:chOff x="1855" y="1090"/>
              <a:chExt cx="1290" cy="3145"/>
            </a:xfrm>
          </p:grpSpPr>
          <p:sp>
            <p:nvSpPr>
              <p:cNvPr id="43084" name="Text Box 1161">
                <a:extLst>
                  <a:ext uri="{FF2B5EF4-FFF2-40B4-BE49-F238E27FC236}">
                    <a16:creationId xmlns:a16="http://schemas.microsoft.com/office/drawing/2014/main" id="{46A9E452-0BF4-9444-AEA2-344A7DFB399C}"/>
                  </a:ext>
                </a:extLst>
              </p:cNvPr>
              <p:cNvSpPr txBox="1">
                <a:spLocks noChangeArrowheads="1"/>
              </p:cNvSpPr>
              <p:nvPr/>
            </p:nvSpPr>
            <p:spPr bwMode="auto">
              <a:xfrm>
                <a:off x="2709" y="1569"/>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990033"/>
                    </a:solidFill>
                  </a:rPr>
                  <a:t>1978</a:t>
                </a:r>
              </a:p>
            </p:txBody>
          </p:sp>
          <p:pic>
            <p:nvPicPr>
              <p:cNvPr id="43085" name="Picture 1162" descr="ricerca-applicazioni">
                <a:extLst>
                  <a:ext uri="{FF2B5EF4-FFF2-40B4-BE49-F238E27FC236}">
                    <a16:creationId xmlns:a16="http://schemas.microsoft.com/office/drawing/2014/main" id="{305A77C7-6C6F-AA49-856D-39A446EF0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1855" y="3615"/>
                <a:ext cx="1195"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86" name="Text Box 1163">
                <a:extLst>
                  <a:ext uri="{FF2B5EF4-FFF2-40B4-BE49-F238E27FC236}">
                    <a16:creationId xmlns:a16="http://schemas.microsoft.com/office/drawing/2014/main" id="{ED07F6AE-39E9-6B4A-A9CB-9BE33991260A}"/>
                  </a:ext>
                </a:extLst>
              </p:cNvPr>
              <p:cNvSpPr txBox="1">
                <a:spLocks noChangeArrowheads="1"/>
              </p:cNvSpPr>
              <p:nvPr/>
            </p:nvSpPr>
            <p:spPr bwMode="auto">
              <a:xfrm>
                <a:off x="2102" y="3706"/>
                <a:ext cx="714"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1400" b="1">
                    <a:solidFill>
                      <a:srgbClr val="000066"/>
                    </a:solidFill>
                  </a:rPr>
                  <a:t>Site-specific </a:t>
                </a:r>
              </a:p>
              <a:p>
                <a:pPr algn="ctr">
                  <a:lnSpc>
                    <a:spcPct val="90000"/>
                  </a:lnSpc>
                  <a:spcBef>
                    <a:spcPct val="0"/>
                  </a:spcBef>
                  <a:buFontTx/>
                  <a:buNone/>
                </a:pPr>
                <a:r>
                  <a:rPr lang="it-IT" altLang="it-IT" sz="1400" b="1">
                    <a:solidFill>
                      <a:srgbClr val="000066"/>
                    </a:solidFill>
                  </a:rPr>
                  <a:t>mutagenesis</a:t>
                </a:r>
              </a:p>
              <a:p>
                <a:pPr algn="ctr">
                  <a:lnSpc>
                    <a:spcPct val="90000"/>
                  </a:lnSpc>
                  <a:spcBef>
                    <a:spcPct val="0"/>
                  </a:spcBef>
                  <a:buFontTx/>
                  <a:buNone/>
                </a:pPr>
                <a:r>
                  <a:rPr lang="it-IT" altLang="it-IT" sz="1400" b="1" i="1">
                    <a:solidFill>
                      <a:srgbClr val="000066"/>
                    </a:solidFill>
                  </a:rPr>
                  <a:t>M. Smith</a:t>
                </a:r>
              </a:p>
            </p:txBody>
          </p:sp>
          <p:pic>
            <p:nvPicPr>
              <p:cNvPr id="43087" name="Picture 1164" descr="ricerca-applicazioni">
                <a:extLst>
                  <a:ext uri="{FF2B5EF4-FFF2-40B4-BE49-F238E27FC236}">
                    <a16:creationId xmlns:a16="http://schemas.microsoft.com/office/drawing/2014/main" id="{97AE952B-E55F-8E45-8693-8A576C674DB2}"/>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2688" y="1780"/>
                <a:ext cx="338" cy="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88" name="Picture 1165" descr="ricerca-applicazioni">
                <a:extLst>
                  <a:ext uri="{FF2B5EF4-FFF2-40B4-BE49-F238E27FC236}">
                    <a16:creationId xmlns:a16="http://schemas.microsoft.com/office/drawing/2014/main" id="{E520F16F-92F1-0C44-88F1-C2A44E9D4ACB}"/>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2689" y="1090"/>
                <a:ext cx="338" cy="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 name="Group 1166">
            <a:extLst>
              <a:ext uri="{FF2B5EF4-FFF2-40B4-BE49-F238E27FC236}">
                <a16:creationId xmlns:a16="http://schemas.microsoft.com/office/drawing/2014/main" id="{327A12BF-B0FD-DB40-A859-388D1F0AAD91}"/>
              </a:ext>
            </a:extLst>
          </p:cNvPr>
          <p:cNvGrpSpPr>
            <a:grpSpLocks/>
          </p:cNvGrpSpPr>
          <p:nvPr/>
        </p:nvGrpSpPr>
        <p:grpSpPr bwMode="auto">
          <a:xfrm>
            <a:off x="4692650" y="1730375"/>
            <a:ext cx="1870075" cy="3913188"/>
            <a:chOff x="2956" y="1090"/>
            <a:chExt cx="1178" cy="2465"/>
          </a:xfrm>
        </p:grpSpPr>
        <p:pic>
          <p:nvPicPr>
            <p:cNvPr id="43076" name="Picture 1167" descr="ricerca-applicazioni">
              <a:extLst>
                <a:ext uri="{FF2B5EF4-FFF2-40B4-BE49-F238E27FC236}">
                  <a16:creationId xmlns:a16="http://schemas.microsoft.com/office/drawing/2014/main" id="{2E2A14BE-BF6E-1F4B-9781-734261BB8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2956" y="3122"/>
              <a:ext cx="117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77" name="Text Box 1168">
              <a:extLst>
                <a:ext uri="{FF2B5EF4-FFF2-40B4-BE49-F238E27FC236}">
                  <a16:creationId xmlns:a16="http://schemas.microsoft.com/office/drawing/2014/main" id="{EACAB2C8-A982-A54D-A64E-4E2073C4D8D7}"/>
                </a:ext>
              </a:extLst>
            </p:cNvPr>
            <p:cNvSpPr txBox="1">
              <a:spLocks noChangeArrowheads="1"/>
            </p:cNvSpPr>
            <p:nvPr/>
          </p:nvSpPr>
          <p:spPr bwMode="auto">
            <a:xfrm>
              <a:off x="3097" y="3191"/>
              <a:ext cx="906"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1400" b="1">
                  <a:solidFill>
                    <a:srgbClr val="000066"/>
                  </a:solidFill>
                </a:rPr>
                <a:t>Gene targeting</a:t>
              </a:r>
            </a:p>
            <a:p>
              <a:pPr algn="ctr">
                <a:lnSpc>
                  <a:spcPct val="90000"/>
                </a:lnSpc>
                <a:spcBef>
                  <a:spcPct val="0"/>
                </a:spcBef>
                <a:buFontTx/>
                <a:buNone/>
              </a:pPr>
              <a:r>
                <a:rPr lang="it-IT" altLang="it-IT" sz="1400" b="1" i="1">
                  <a:solidFill>
                    <a:srgbClr val="000066"/>
                  </a:solidFill>
                </a:rPr>
                <a:t>M. Capecchi</a:t>
              </a:r>
            </a:p>
          </p:txBody>
        </p:sp>
        <p:pic>
          <p:nvPicPr>
            <p:cNvPr id="43078" name="Picture 1169" descr="ricerca-applicazioni">
              <a:extLst>
                <a:ext uri="{FF2B5EF4-FFF2-40B4-BE49-F238E27FC236}">
                  <a16:creationId xmlns:a16="http://schemas.microsoft.com/office/drawing/2014/main" id="{4047E931-C262-A941-BAC0-B0EF7D54FC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809" t="12955" r="46288" b="52861"/>
            <a:stretch>
              <a:fillRect/>
            </a:stretch>
          </p:blipFill>
          <p:spPr bwMode="auto">
            <a:xfrm>
              <a:off x="2992" y="2333"/>
              <a:ext cx="338" cy="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79" name="Text Box 1170">
              <a:extLst>
                <a:ext uri="{FF2B5EF4-FFF2-40B4-BE49-F238E27FC236}">
                  <a16:creationId xmlns:a16="http://schemas.microsoft.com/office/drawing/2014/main" id="{6D3895C5-BF92-A742-8229-54708CEE3E36}"/>
                </a:ext>
              </a:extLst>
            </p:cNvPr>
            <p:cNvSpPr txBox="1">
              <a:spLocks noChangeArrowheads="1"/>
            </p:cNvSpPr>
            <p:nvPr/>
          </p:nvSpPr>
          <p:spPr bwMode="auto">
            <a:xfrm>
              <a:off x="2962" y="1397"/>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990033"/>
                  </a:solidFill>
                </a:rPr>
                <a:t>1982</a:t>
              </a:r>
            </a:p>
          </p:txBody>
        </p:sp>
        <p:pic>
          <p:nvPicPr>
            <p:cNvPr id="43080" name="Picture 1171" descr="ricerca-applicazioni">
              <a:extLst>
                <a:ext uri="{FF2B5EF4-FFF2-40B4-BE49-F238E27FC236}">
                  <a16:creationId xmlns:a16="http://schemas.microsoft.com/office/drawing/2014/main" id="{3A209198-DFA8-9542-B7A6-9D178FA073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809" t="10622" r="46288" b="65121"/>
            <a:stretch>
              <a:fillRect/>
            </a:stretch>
          </p:blipFill>
          <p:spPr bwMode="auto">
            <a:xfrm>
              <a:off x="2991" y="1611"/>
              <a:ext cx="338" cy="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81" name="Picture 1172" descr="ricerca-applicazioni">
              <a:extLst>
                <a:ext uri="{FF2B5EF4-FFF2-40B4-BE49-F238E27FC236}">
                  <a16:creationId xmlns:a16="http://schemas.microsoft.com/office/drawing/2014/main" id="{BC92F0EC-D622-6743-A906-9D13B478934F}"/>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2993" y="1090"/>
              <a:ext cx="338"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173">
            <a:extLst>
              <a:ext uri="{FF2B5EF4-FFF2-40B4-BE49-F238E27FC236}">
                <a16:creationId xmlns:a16="http://schemas.microsoft.com/office/drawing/2014/main" id="{BD5EFBCA-5DDE-6F45-BDD2-BF0EA43F4F28}"/>
              </a:ext>
            </a:extLst>
          </p:cNvPr>
          <p:cNvGrpSpPr>
            <a:grpSpLocks/>
          </p:cNvGrpSpPr>
          <p:nvPr/>
        </p:nvGrpSpPr>
        <p:grpSpPr bwMode="auto">
          <a:xfrm>
            <a:off x="5000625" y="1730375"/>
            <a:ext cx="1870075" cy="3124200"/>
            <a:chOff x="3150" y="1090"/>
            <a:chExt cx="1178" cy="1968"/>
          </a:xfrm>
        </p:grpSpPr>
        <p:grpSp>
          <p:nvGrpSpPr>
            <p:cNvPr id="43070" name="Group 1174">
              <a:extLst>
                <a:ext uri="{FF2B5EF4-FFF2-40B4-BE49-F238E27FC236}">
                  <a16:creationId xmlns:a16="http://schemas.microsoft.com/office/drawing/2014/main" id="{FBAE207C-5E86-7D40-A6C1-35EE58BF28F7}"/>
                </a:ext>
              </a:extLst>
            </p:cNvPr>
            <p:cNvGrpSpPr>
              <a:grpSpLocks/>
            </p:cNvGrpSpPr>
            <p:nvPr/>
          </p:nvGrpSpPr>
          <p:grpSpPr bwMode="auto">
            <a:xfrm>
              <a:off x="3150" y="1090"/>
              <a:ext cx="1178" cy="1968"/>
              <a:chOff x="3150" y="1090"/>
              <a:chExt cx="1178" cy="1968"/>
            </a:xfrm>
          </p:grpSpPr>
          <p:sp>
            <p:nvSpPr>
              <p:cNvPr id="43072" name="Text Box 1175">
                <a:extLst>
                  <a:ext uri="{FF2B5EF4-FFF2-40B4-BE49-F238E27FC236}">
                    <a16:creationId xmlns:a16="http://schemas.microsoft.com/office/drawing/2014/main" id="{64DA2FAD-D413-914F-AE4E-DD010E27B94D}"/>
                  </a:ext>
                </a:extLst>
              </p:cNvPr>
              <p:cNvSpPr txBox="1">
                <a:spLocks noChangeArrowheads="1"/>
              </p:cNvSpPr>
              <p:nvPr/>
            </p:nvSpPr>
            <p:spPr bwMode="auto">
              <a:xfrm>
                <a:off x="3265" y="1642"/>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990033"/>
                    </a:solidFill>
                  </a:rPr>
                  <a:t>1987</a:t>
                </a:r>
              </a:p>
            </p:txBody>
          </p:sp>
          <p:pic>
            <p:nvPicPr>
              <p:cNvPr id="43073" name="Picture 1176" descr="ricerca-applicazioni">
                <a:extLst>
                  <a:ext uri="{FF2B5EF4-FFF2-40B4-BE49-F238E27FC236}">
                    <a16:creationId xmlns:a16="http://schemas.microsoft.com/office/drawing/2014/main" id="{2576619F-A73B-B240-82F4-25CA87F996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3150" y="2625"/>
                <a:ext cx="1178"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4" name="Picture 1177" descr="ricerca-applicazioni">
                <a:extLst>
                  <a:ext uri="{FF2B5EF4-FFF2-40B4-BE49-F238E27FC236}">
                    <a16:creationId xmlns:a16="http://schemas.microsoft.com/office/drawing/2014/main" id="{758739DB-3C00-394E-A340-9B02C8968A14}"/>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l="33809" t="12955" r="46288" b="52861"/>
              <a:stretch>
                <a:fillRect/>
              </a:stretch>
            </p:blipFill>
            <p:spPr bwMode="auto">
              <a:xfrm>
                <a:off x="3325" y="1845"/>
                <a:ext cx="338" cy="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75" name="Picture 1178" descr="ricerca-applicazioni">
                <a:extLst>
                  <a:ext uri="{FF2B5EF4-FFF2-40B4-BE49-F238E27FC236}">
                    <a16:creationId xmlns:a16="http://schemas.microsoft.com/office/drawing/2014/main" id="{E31F5492-4816-6E43-8384-C6B01DACFA1A}"/>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l="33809" t="10622" r="46288" b="65121"/>
              <a:stretch>
                <a:fillRect/>
              </a:stretch>
            </p:blipFill>
            <p:spPr bwMode="auto">
              <a:xfrm>
                <a:off x="3321" y="1090"/>
                <a:ext cx="338"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71" name="Text Box 1179">
              <a:extLst>
                <a:ext uri="{FF2B5EF4-FFF2-40B4-BE49-F238E27FC236}">
                  <a16:creationId xmlns:a16="http://schemas.microsoft.com/office/drawing/2014/main" id="{F191277C-589A-D04F-8609-1297E3836610}"/>
                </a:ext>
              </a:extLst>
            </p:cNvPr>
            <p:cNvSpPr txBox="1">
              <a:spLocks noChangeArrowheads="1"/>
            </p:cNvSpPr>
            <p:nvPr/>
          </p:nvSpPr>
          <p:spPr bwMode="auto">
            <a:xfrm>
              <a:off x="3417" y="2684"/>
              <a:ext cx="576" cy="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1400" b="1">
                  <a:solidFill>
                    <a:srgbClr val="000066"/>
                  </a:solidFill>
                </a:rPr>
                <a:t>PCR</a:t>
              </a:r>
            </a:p>
            <a:p>
              <a:pPr algn="ctr">
                <a:lnSpc>
                  <a:spcPct val="90000"/>
                </a:lnSpc>
                <a:spcBef>
                  <a:spcPct val="0"/>
                </a:spcBef>
                <a:buFontTx/>
                <a:buNone/>
              </a:pPr>
              <a:r>
                <a:rPr lang="it-IT" altLang="it-IT" sz="1400" b="1" i="1">
                  <a:solidFill>
                    <a:srgbClr val="000066"/>
                  </a:solidFill>
                </a:rPr>
                <a:t>K. Mullis</a:t>
              </a:r>
            </a:p>
          </p:txBody>
        </p:sp>
      </p:grpSp>
      <p:grpSp>
        <p:nvGrpSpPr>
          <p:cNvPr id="12" name="Group 1180">
            <a:extLst>
              <a:ext uri="{FF2B5EF4-FFF2-40B4-BE49-F238E27FC236}">
                <a16:creationId xmlns:a16="http://schemas.microsoft.com/office/drawing/2014/main" id="{9A1857F3-4CB1-0649-98B0-0C1A240B19A6}"/>
              </a:ext>
            </a:extLst>
          </p:cNvPr>
          <p:cNvGrpSpPr>
            <a:grpSpLocks/>
          </p:cNvGrpSpPr>
          <p:nvPr/>
        </p:nvGrpSpPr>
        <p:grpSpPr bwMode="auto">
          <a:xfrm>
            <a:off x="5624513" y="1730375"/>
            <a:ext cx="2027237" cy="2511425"/>
            <a:chOff x="3543" y="1090"/>
            <a:chExt cx="1277" cy="1582"/>
          </a:xfrm>
        </p:grpSpPr>
        <p:sp>
          <p:nvSpPr>
            <p:cNvPr id="43065" name="Text Box 1181">
              <a:extLst>
                <a:ext uri="{FF2B5EF4-FFF2-40B4-BE49-F238E27FC236}">
                  <a16:creationId xmlns:a16="http://schemas.microsoft.com/office/drawing/2014/main" id="{E6C7D3A7-9B95-E041-A40F-1582A83B5A97}"/>
                </a:ext>
              </a:extLst>
            </p:cNvPr>
            <p:cNvSpPr txBox="1">
              <a:spLocks noChangeArrowheads="1"/>
            </p:cNvSpPr>
            <p:nvPr/>
          </p:nvSpPr>
          <p:spPr bwMode="auto">
            <a:xfrm>
              <a:off x="3658" y="1444"/>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t>1992</a:t>
              </a:r>
            </a:p>
          </p:txBody>
        </p:sp>
        <p:pic>
          <p:nvPicPr>
            <p:cNvPr id="43066" name="Picture 1182" descr="ricerca-applicazioni">
              <a:extLst>
                <a:ext uri="{FF2B5EF4-FFF2-40B4-BE49-F238E27FC236}">
                  <a16:creationId xmlns:a16="http://schemas.microsoft.com/office/drawing/2014/main" id="{038270CF-0A2E-4542-B8E3-E4C6F8524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3543" y="2102"/>
              <a:ext cx="1277"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7" name="Text Box 1183">
              <a:extLst>
                <a:ext uri="{FF2B5EF4-FFF2-40B4-BE49-F238E27FC236}">
                  <a16:creationId xmlns:a16="http://schemas.microsoft.com/office/drawing/2014/main" id="{385D7A3F-9DE6-5847-8F79-E7698DACC986}"/>
                </a:ext>
              </a:extLst>
            </p:cNvPr>
            <p:cNvSpPr txBox="1">
              <a:spLocks noChangeArrowheads="1"/>
            </p:cNvSpPr>
            <p:nvPr/>
          </p:nvSpPr>
          <p:spPr bwMode="auto">
            <a:xfrm>
              <a:off x="3722" y="2181"/>
              <a:ext cx="973"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1400" b="1">
                  <a:solidFill>
                    <a:srgbClr val="000066"/>
                  </a:solidFill>
                </a:rPr>
                <a:t>First gene therapy</a:t>
              </a:r>
            </a:p>
            <a:p>
              <a:pPr algn="ctr">
                <a:lnSpc>
                  <a:spcPct val="90000"/>
                </a:lnSpc>
                <a:spcBef>
                  <a:spcPct val="0"/>
                </a:spcBef>
                <a:buFontTx/>
                <a:buNone/>
              </a:pPr>
              <a:r>
                <a:rPr lang="it-IT" altLang="it-IT" sz="1400" b="1" i="1">
                  <a:solidFill>
                    <a:srgbClr val="000066"/>
                  </a:solidFill>
                </a:rPr>
                <a:t>intervention</a:t>
              </a:r>
            </a:p>
          </p:txBody>
        </p:sp>
        <p:pic>
          <p:nvPicPr>
            <p:cNvPr id="43068" name="Picture 1184" descr="ricerca-applicazioni">
              <a:extLst>
                <a:ext uri="{FF2B5EF4-FFF2-40B4-BE49-F238E27FC236}">
                  <a16:creationId xmlns:a16="http://schemas.microsoft.com/office/drawing/2014/main" id="{34CB9C9A-C3F8-0E42-95E6-15FC6706C73C}"/>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25050" r="46288" b="52861"/>
            <a:stretch>
              <a:fillRect/>
            </a:stretch>
          </p:blipFill>
          <p:spPr bwMode="auto">
            <a:xfrm>
              <a:off x="3718" y="1680"/>
              <a:ext cx="33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9" name="Picture 1185" descr="ricerca-applicazioni">
              <a:extLst>
                <a:ext uri="{FF2B5EF4-FFF2-40B4-BE49-F238E27FC236}">
                  <a16:creationId xmlns:a16="http://schemas.microsoft.com/office/drawing/2014/main" id="{032EA848-62A5-204F-A432-114714C0177F}"/>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3723" y="1090"/>
              <a:ext cx="33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186">
            <a:extLst>
              <a:ext uri="{FF2B5EF4-FFF2-40B4-BE49-F238E27FC236}">
                <a16:creationId xmlns:a16="http://schemas.microsoft.com/office/drawing/2014/main" id="{4B0D9FE3-041C-C14E-9495-6749205AA467}"/>
              </a:ext>
            </a:extLst>
          </p:cNvPr>
          <p:cNvGrpSpPr>
            <a:grpSpLocks/>
          </p:cNvGrpSpPr>
          <p:nvPr/>
        </p:nvGrpSpPr>
        <p:grpSpPr bwMode="auto">
          <a:xfrm>
            <a:off x="6227763" y="1730375"/>
            <a:ext cx="2279650" cy="1658938"/>
            <a:chOff x="3923" y="1090"/>
            <a:chExt cx="1436" cy="1045"/>
          </a:xfrm>
        </p:grpSpPr>
        <p:sp>
          <p:nvSpPr>
            <p:cNvPr id="43060" name="Text Box 1187">
              <a:extLst>
                <a:ext uri="{FF2B5EF4-FFF2-40B4-BE49-F238E27FC236}">
                  <a16:creationId xmlns:a16="http://schemas.microsoft.com/office/drawing/2014/main" id="{4195EEEF-6E0F-8D43-B7C1-903452027E32}"/>
                </a:ext>
              </a:extLst>
            </p:cNvPr>
            <p:cNvSpPr txBox="1">
              <a:spLocks noChangeArrowheads="1"/>
            </p:cNvSpPr>
            <p:nvPr/>
          </p:nvSpPr>
          <p:spPr bwMode="auto">
            <a:xfrm>
              <a:off x="3923" y="1175"/>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t>1995</a:t>
              </a:r>
            </a:p>
          </p:txBody>
        </p:sp>
        <p:pic>
          <p:nvPicPr>
            <p:cNvPr id="43061" name="Picture 1188" descr="ricerca-applicazioni">
              <a:extLst>
                <a:ext uri="{FF2B5EF4-FFF2-40B4-BE49-F238E27FC236}">
                  <a16:creationId xmlns:a16="http://schemas.microsoft.com/office/drawing/2014/main" id="{35527B9F-AC06-8A45-AFA3-6A88211C73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3972" y="1606"/>
              <a:ext cx="1387" cy="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62" name="Picture 1189" descr="ricerca-applicazioni">
              <a:extLst>
                <a:ext uri="{FF2B5EF4-FFF2-40B4-BE49-F238E27FC236}">
                  <a16:creationId xmlns:a16="http://schemas.microsoft.com/office/drawing/2014/main" id="{E59C824A-EA89-A04B-B5CE-D331C044868E}"/>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l="33809" t="30473" r="46288" b="52861"/>
            <a:stretch>
              <a:fillRect/>
            </a:stretch>
          </p:blipFill>
          <p:spPr bwMode="auto">
            <a:xfrm>
              <a:off x="3983" y="1376"/>
              <a:ext cx="338"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3" name="Text Box 1190">
              <a:extLst>
                <a:ext uri="{FF2B5EF4-FFF2-40B4-BE49-F238E27FC236}">
                  <a16:creationId xmlns:a16="http://schemas.microsoft.com/office/drawing/2014/main" id="{CF60EE51-A313-0F47-9298-98518DE22F93}"/>
                </a:ext>
              </a:extLst>
            </p:cNvPr>
            <p:cNvSpPr txBox="1">
              <a:spLocks noChangeArrowheads="1"/>
            </p:cNvSpPr>
            <p:nvPr/>
          </p:nvSpPr>
          <p:spPr bwMode="auto">
            <a:xfrm>
              <a:off x="4102" y="1710"/>
              <a:ext cx="1149" cy="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1400" b="1" dirty="0" err="1">
                  <a:solidFill>
                    <a:srgbClr val="000066"/>
                  </a:solidFill>
                </a:rPr>
                <a:t>Sequencing</a:t>
              </a:r>
              <a:r>
                <a:rPr lang="it-IT" altLang="it-IT" sz="1400" b="1" dirty="0">
                  <a:solidFill>
                    <a:srgbClr val="000066"/>
                  </a:solidFill>
                </a:rPr>
                <a:t> of </a:t>
              </a:r>
            </a:p>
            <a:p>
              <a:pPr algn="ctr">
                <a:lnSpc>
                  <a:spcPct val="90000"/>
                </a:lnSpc>
                <a:spcBef>
                  <a:spcPct val="0"/>
                </a:spcBef>
                <a:buFontTx/>
                <a:buNone/>
              </a:pPr>
              <a:r>
                <a:rPr lang="it-IT" altLang="it-IT" sz="1400" b="1" dirty="0">
                  <a:solidFill>
                    <a:srgbClr val="000066"/>
                  </a:solidFill>
                </a:rPr>
                <a:t>the human </a:t>
              </a:r>
              <a:r>
                <a:rPr lang="it-IT" altLang="it-IT" sz="1400" b="1" dirty="0" err="1">
                  <a:solidFill>
                    <a:srgbClr val="000066"/>
                  </a:solidFill>
                </a:rPr>
                <a:t>genome</a:t>
              </a:r>
              <a:endParaRPr lang="it-IT" altLang="it-IT" sz="1400" b="1" dirty="0">
                <a:solidFill>
                  <a:srgbClr val="000066"/>
                </a:solidFill>
              </a:endParaRPr>
            </a:p>
            <a:p>
              <a:pPr algn="ctr">
                <a:lnSpc>
                  <a:spcPct val="90000"/>
                </a:lnSpc>
                <a:spcBef>
                  <a:spcPct val="0"/>
                </a:spcBef>
                <a:buFontTx/>
                <a:buNone/>
              </a:pPr>
              <a:endParaRPr lang="it-IT" altLang="it-IT" sz="1400" b="1" dirty="0">
                <a:solidFill>
                  <a:srgbClr val="000066"/>
                </a:solidFill>
              </a:endParaRPr>
            </a:p>
          </p:txBody>
        </p:sp>
        <p:pic>
          <p:nvPicPr>
            <p:cNvPr id="43064" name="Picture 1191" descr="ricerca-applicazioni">
              <a:extLst>
                <a:ext uri="{FF2B5EF4-FFF2-40B4-BE49-F238E27FC236}">
                  <a16:creationId xmlns:a16="http://schemas.microsoft.com/office/drawing/2014/main" id="{6DF60B6E-3F8A-044C-B4B2-564C8FC541FB}"/>
                </a:ext>
              </a:extLst>
            </p:cNvPr>
            <p:cNvPicPr>
              <a:picLocks noChangeAspect="1" noChangeArrowheads="1"/>
            </p:cNvPicPr>
            <p:nvPr/>
          </p:nvPicPr>
          <p:blipFill>
            <a:blip r:embed="rId6">
              <a:lum bright="-12000"/>
              <a:extLst>
                <a:ext uri="{28A0092B-C50C-407E-A947-70E740481C1C}">
                  <a14:useLocalDpi xmlns:a14="http://schemas.microsoft.com/office/drawing/2010/main" val="0"/>
                </a:ext>
              </a:extLst>
            </a:blip>
            <a:srcRect l="33809" t="10622" r="46288" b="65121"/>
            <a:stretch>
              <a:fillRect/>
            </a:stretch>
          </p:blipFill>
          <p:spPr bwMode="auto">
            <a:xfrm>
              <a:off x="3963" y="1090"/>
              <a:ext cx="338" cy="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 name="Group 1203">
            <a:extLst>
              <a:ext uri="{FF2B5EF4-FFF2-40B4-BE49-F238E27FC236}">
                <a16:creationId xmlns:a16="http://schemas.microsoft.com/office/drawing/2014/main" id="{89666E0A-1BD5-C342-B6EF-B9F35E336B89}"/>
              </a:ext>
            </a:extLst>
          </p:cNvPr>
          <p:cNvGrpSpPr>
            <a:grpSpLocks/>
          </p:cNvGrpSpPr>
          <p:nvPr/>
        </p:nvGrpSpPr>
        <p:grpSpPr bwMode="auto">
          <a:xfrm>
            <a:off x="0" y="2085975"/>
            <a:ext cx="5556250" cy="4568825"/>
            <a:chOff x="0" y="1314"/>
            <a:chExt cx="3500" cy="2878"/>
          </a:xfrm>
        </p:grpSpPr>
        <p:grpSp>
          <p:nvGrpSpPr>
            <p:cNvPr id="43025" name="Group 1204">
              <a:extLst>
                <a:ext uri="{FF2B5EF4-FFF2-40B4-BE49-F238E27FC236}">
                  <a16:creationId xmlns:a16="http://schemas.microsoft.com/office/drawing/2014/main" id="{87D90389-5623-324B-9482-FFF673DB17DC}"/>
                </a:ext>
              </a:extLst>
            </p:cNvPr>
            <p:cNvGrpSpPr>
              <a:grpSpLocks/>
            </p:cNvGrpSpPr>
            <p:nvPr/>
          </p:nvGrpSpPr>
          <p:grpSpPr bwMode="auto">
            <a:xfrm>
              <a:off x="1284" y="1552"/>
              <a:ext cx="511" cy="511"/>
              <a:chOff x="-52" y="2567"/>
              <a:chExt cx="511" cy="511"/>
            </a:xfrm>
          </p:grpSpPr>
          <p:pic>
            <p:nvPicPr>
              <p:cNvPr id="43048" name="Picture 1205" descr="palla trasparente">
                <a:extLst>
                  <a:ext uri="{FF2B5EF4-FFF2-40B4-BE49-F238E27FC236}">
                    <a16:creationId xmlns:a16="http://schemas.microsoft.com/office/drawing/2014/main" id="{446BAE7C-D960-D34A-BF53-33EFB45AFF84}"/>
                  </a:ext>
                </a:extLst>
              </p:cNvPr>
              <p:cNvPicPr>
                <a:picLocks noChangeAspect="1" noChangeArrowheads="1"/>
              </p:cNvPicPr>
              <p:nvPr/>
            </p:nvPicPr>
            <p:blipFill>
              <a:blip r:embed="rId7">
                <a:lum bright="54000"/>
                <a:extLst>
                  <a:ext uri="{28A0092B-C50C-407E-A947-70E740481C1C}">
                    <a14:useLocalDpi xmlns:a14="http://schemas.microsoft.com/office/drawing/2010/main" val="0"/>
                  </a:ext>
                </a:extLst>
              </a:blip>
              <a:srcRect/>
              <a:stretch>
                <a:fillRect/>
              </a:stretch>
            </p:blipFill>
            <p:spPr bwMode="auto">
              <a:xfrm>
                <a:off x="-52" y="2567"/>
                <a:ext cx="51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9" name="Picture 1206" descr="medaglia nobel">
                <a:extLst>
                  <a:ext uri="{FF2B5EF4-FFF2-40B4-BE49-F238E27FC236}">
                    <a16:creationId xmlns:a16="http://schemas.microsoft.com/office/drawing/2014/main" id="{C927B196-5D31-8041-87FF-AD716B024613}"/>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93" y="2691"/>
                <a:ext cx="282"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26" name="Group 1207">
              <a:extLst>
                <a:ext uri="{FF2B5EF4-FFF2-40B4-BE49-F238E27FC236}">
                  <a16:creationId xmlns:a16="http://schemas.microsoft.com/office/drawing/2014/main" id="{500BE1A5-BFFB-CF4B-8658-435FA516406D}"/>
                </a:ext>
              </a:extLst>
            </p:cNvPr>
            <p:cNvGrpSpPr>
              <a:grpSpLocks/>
            </p:cNvGrpSpPr>
            <p:nvPr/>
          </p:nvGrpSpPr>
          <p:grpSpPr bwMode="auto">
            <a:xfrm>
              <a:off x="0" y="1314"/>
              <a:ext cx="511" cy="511"/>
              <a:chOff x="-52" y="2567"/>
              <a:chExt cx="511" cy="511"/>
            </a:xfrm>
          </p:grpSpPr>
          <p:pic>
            <p:nvPicPr>
              <p:cNvPr id="43046" name="Picture 1208" descr="palla trasparente">
                <a:extLst>
                  <a:ext uri="{FF2B5EF4-FFF2-40B4-BE49-F238E27FC236}">
                    <a16:creationId xmlns:a16="http://schemas.microsoft.com/office/drawing/2014/main" id="{37552D62-7A1A-6247-9953-FF1DE7005D85}"/>
                  </a:ext>
                </a:extLst>
              </p:cNvPr>
              <p:cNvPicPr>
                <a:picLocks noChangeAspect="1" noChangeArrowheads="1"/>
              </p:cNvPicPr>
              <p:nvPr/>
            </p:nvPicPr>
            <p:blipFill>
              <a:blip r:embed="rId7">
                <a:lum bright="54000"/>
                <a:extLst>
                  <a:ext uri="{28A0092B-C50C-407E-A947-70E740481C1C}">
                    <a14:useLocalDpi xmlns:a14="http://schemas.microsoft.com/office/drawing/2010/main" val="0"/>
                  </a:ext>
                </a:extLst>
              </a:blip>
              <a:srcRect/>
              <a:stretch>
                <a:fillRect/>
              </a:stretch>
            </p:blipFill>
            <p:spPr bwMode="auto">
              <a:xfrm>
                <a:off x="-52" y="2567"/>
                <a:ext cx="51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7" name="Picture 1209" descr="medaglia nobel">
                <a:extLst>
                  <a:ext uri="{FF2B5EF4-FFF2-40B4-BE49-F238E27FC236}">
                    <a16:creationId xmlns:a16="http://schemas.microsoft.com/office/drawing/2014/main" id="{AC296DAC-71C9-B44B-A346-3AF7B31CD862}"/>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93" y="2691"/>
                <a:ext cx="282"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27" name="Group 1210">
              <a:extLst>
                <a:ext uri="{FF2B5EF4-FFF2-40B4-BE49-F238E27FC236}">
                  <a16:creationId xmlns:a16="http://schemas.microsoft.com/office/drawing/2014/main" id="{453A8879-3DDC-2241-B697-56F705908023}"/>
                </a:ext>
              </a:extLst>
            </p:cNvPr>
            <p:cNvGrpSpPr>
              <a:grpSpLocks/>
            </p:cNvGrpSpPr>
            <p:nvPr/>
          </p:nvGrpSpPr>
          <p:grpSpPr bwMode="auto">
            <a:xfrm>
              <a:off x="900" y="2194"/>
              <a:ext cx="511" cy="511"/>
              <a:chOff x="-52" y="2567"/>
              <a:chExt cx="511" cy="511"/>
            </a:xfrm>
          </p:grpSpPr>
          <p:pic>
            <p:nvPicPr>
              <p:cNvPr id="43044" name="Picture 1211" descr="palla trasparente">
                <a:extLst>
                  <a:ext uri="{FF2B5EF4-FFF2-40B4-BE49-F238E27FC236}">
                    <a16:creationId xmlns:a16="http://schemas.microsoft.com/office/drawing/2014/main" id="{6775A109-D5A2-C944-95E2-3C3410C52C6D}"/>
                  </a:ext>
                </a:extLst>
              </p:cNvPr>
              <p:cNvPicPr>
                <a:picLocks noChangeAspect="1" noChangeArrowheads="1"/>
              </p:cNvPicPr>
              <p:nvPr/>
            </p:nvPicPr>
            <p:blipFill>
              <a:blip r:embed="rId7">
                <a:lum bright="54000"/>
                <a:extLst>
                  <a:ext uri="{28A0092B-C50C-407E-A947-70E740481C1C}">
                    <a14:useLocalDpi xmlns:a14="http://schemas.microsoft.com/office/drawing/2010/main" val="0"/>
                  </a:ext>
                </a:extLst>
              </a:blip>
              <a:srcRect/>
              <a:stretch>
                <a:fillRect/>
              </a:stretch>
            </p:blipFill>
            <p:spPr bwMode="auto">
              <a:xfrm>
                <a:off x="-52" y="2567"/>
                <a:ext cx="51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5" name="Picture 1212" descr="medaglia nobel">
                <a:extLst>
                  <a:ext uri="{FF2B5EF4-FFF2-40B4-BE49-F238E27FC236}">
                    <a16:creationId xmlns:a16="http://schemas.microsoft.com/office/drawing/2014/main" id="{3FD209A7-58CA-DB47-A8D8-E1C51A19FAC6}"/>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93" y="2691"/>
                <a:ext cx="282"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28" name="Group 1213">
              <a:extLst>
                <a:ext uri="{FF2B5EF4-FFF2-40B4-BE49-F238E27FC236}">
                  <a16:creationId xmlns:a16="http://schemas.microsoft.com/office/drawing/2014/main" id="{D51E9DA4-5E0C-0540-AACF-928F6D66280C}"/>
                </a:ext>
              </a:extLst>
            </p:cNvPr>
            <p:cNvGrpSpPr>
              <a:grpSpLocks/>
            </p:cNvGrpSpPr>
            <p:nvPr/>
          </p:nvGrpSpPr>
          <p:grpSpPr bwMode="auto">
            <a:xfrm>
              <a:off x="1488" y="2959"/>
              <a:ext cx="511" cy="511"/>
              <a:chOff x="-52" y="2567"/>
              <a:chExt cx="511" cy="511"/>
            </a:xfrm>
          </p:grpSpPr>
          <p:pic>
            <p:nvPicPr>
              <p:cNvPr id="43042" name="Picture 1214" descr="palla trasparente">
                <a:extLst>
                  <a:ext uri="{FF2B5EF4-FFF2-40B4-BE49-F238E27FC236}">
                    <a16:creationId xmlns:a16="http://schemas.microsoft.com/office/drawing/2014/main" id="{5783E14C-8524-434C-A835-0AE9F7238CE2}"/>
                  </a:ext>
                </a:extLst>
              </p:cNvPr>
              <p:cNvPicPr>
                <a:picLocks noChangeAspect="1" noChangeArrowheads="1"/>
              </p:cNvPicPr>
              <p:nvPr/>
            </p:nvPicPr>
            <p:blipFill>
              <a:blip r:embed="rId7">
                <a:lum bright="54000"/>
                <a:extLst>
                  <a:ext uri="{28A0092B-C50C-407E-A947-70E740481C1C}">
                    <a14:useLocalDpi xmlns:a14="http://schemas.microsoft.com/office/drawing/2010/main" val="0"/>
                  </a:ext>
                </a:extLst>
              </a:blip>
              <a:srcRect/>
              <a:stretch>
                <a:fillRect/>
              </a:stretch>
            </p:blipFill>
            <p:spPr bwMode="auto">
              <a:xfrm>
                <a:off x="-52" y="2567"/>
                <a:ext cx="51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3" name="Picture 1215" descr="medaglia nobel">
                <a:extLst>
                  <a:ext uri="{FF2B5EF4-FFF2-40B4-BE49-F238E27FC236}">
                    <a16:creationId xmlns:a16="http://schemas.microsoft.com/office/drawing/2014/main" id="{E686B0AD-8319-1542-B1A8-01570FAF8934}"/>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93" y="2691"/>
                <a:ext cx="282"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29" name="Group 1216">
              <a:extLst>
                <a:ext uri="{FF2B5EF4-FFF2-40B4-BE49-F238E27FC236}">
                  <a16:creationId xmlns:a16="http://schemas.microsoft.com/office/drawing/2014/main" id="{96CE9889-DA7E-0B46-A3C8-87385BCDAE95}"/>
                </a:ext>
              </a:extLst>
            </p:cNvPr>
            <p:cNvGrpSpPr>
              <a:grpSpLocks/>
            </p:cNvGrpSpPr>
            <p:nvPr/>
          </p:nvGrpSpPr>
          <p:grpSpPr bwMode="auto">
            <a:xfrm>
              <a:off x="1633" y="3436"/>
              <a:ext cx="511" cy="511"/>
              <a:chOff x="-52" y="2567"/>
              <a:chExt cx="511" cy="511"/>
            </a:xfrm>
          </p:grpSpPr>
          <p:pic>
            <p:nvPicPr>
              <p:cNvPr id="43040" name="Picture 1217" descr="palla trasparente">
                <a:extLst>
                  <a:ext uri="{FF2B5EF4-FFF2-40B4-BE49-F238E27FC236}">
                    <a16:creationId xmlns:a16="http://schemas.microsoft.com/office/drawing/2014/main" id="{0A4509B4-EB73-1347-9672-FFDB030B5DD1}"/>
                  </a:ext>
                </a:extLst>
              </p:cNvPr>
              <p:cNvPicPr>
                <a:picLocks noChangeAspect="1" noChangeArrowheads="1"/>
              </p:cNvPicPr>
              <p:nvPr/>
            </p:nvPicPr>
            <p:blipFill>
              <a:blip r:embed="rId7">
                <a:lum bright="54000"/>
                <a:extLst>
                  <a:ext uri="{28A0092B-C50C-407E-A947-70E740481C1C}">
                    <a14:useLocalDpi xmlns:a14="http://schemas.microsoft.com/office/drawing/2010/main" val="0"/>
                  </a:ext>
                </a:extLst>
              </a:blip>
              <a:srcRect/>
              <a:stretch>
                <a:fillRect/>
              </a:stretch>
            </p:blipFill>
            <p:spPr bwMode="auto">
              <a:xfrm>
                <a:off x="-52" y="2567"/>
                <a:ext cx="51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41" name="Picture 1218" descr="medaglia nobel">
                <a:extLst>
                  <a:ext uri="{FF2B5EF4-FFF2-40B4-BE49-F238E27FC236}">
                    <a16:creationId xmlns:a16="http://schemas.microsoft.com/office/drawing/2014/main" id="{2AFE73F9-BF82-F640-A207-776CBA07FBD7}"/>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93" y="2691"/>
                <a:ext cx="282"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30" name="Group 1219">
              <a:extLst>
                <a:ext uri="{FF2B5EF4-FFF2-40B4-BE49-F238E27FC236}">
                  <a16:creationId xmlns:a16="http://schemas.microsoft.com/office/drawing/2014/main" id="{F7A94613-7EDD-2742-9311-EDB3B9C33439}"/>
                </a:ext>
              </a:extLst>
            </p:cNvPr>
            <p:cNvGrpSpPr>
              <a:grpSpLocks/>
            </p:cNvGrpSpPr>
            <p:nvPr/>
          </p:nvGrpSpPr>
          <p:grpSpPr bwMode="auto">
            <a:xfrm>
              <a:off x="2709" y="2899"/>
              <a:ext cx="511" cy="511"/>
              <a:chOff x="-52" y="2567"/>
              <a:chExt cx="511" cy="511"/>
            </a:xfrm>
          </p:grpSpPr>
          <p:pic>
            <p:nvPicPr>
              <p:cNvPr id="43038" name="Picture 1220" descr="palla trasparente">
                <a:extLst>
                  <a:ext uri="{FF2B5EF4-FFF2-40B4-BE49-F238E27FC236}">
                    <a16:creationId xmlns:a16="http://schemas.microsoft.com/office/drawing/2014/main" id="{64F0BAE7-C769-3F47-A67D-D6E8A139F92D}"/>
                  </a:ext>
                </a:extLst>
              </p:cNvPr>
              <p:cNvPicPr>
                <a:picLocks noChangeAspect="1" noChangeArrowheads="1"/>
              </p:cNvPicPr>
              <p:nvPr/>
            </p:nvPicPr>
            <p:blipFill>
              <a:blip r:embed="rId7">
                <a:lum bright="54000"/>
                <a:extLst>
                  <a:ext uri="{28A0092B-C50C-407E-A947-70E740481C1C}">
                    <a14:useLocalDpi xmlns:a14="http://schemas.microsoft.com/office/drawing/2010/main" val="0"/>
                  </a:ext>
                </a:extLst>
              </a:blip>
              <a:srcRect/>
              <a:stretch>
                <a:fillRect/>
              </a:stretch>
            </p:blipFill>
            <p:spPr bwMode="auto">
              <a:xfrm>
                <a:off x="-52" y="2567"/>
                <a:ext cx="51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9" name="Picture 1221" descr="medaglia nobel">
                <a:extLst>
                  <a:ext uri="{FF2B5EF4-FFF2-40B4-BE49-F238E27FC236}">
                    <a16:creationId xmlns:a16="http://schemas.microsoft.com/office/drawing/2014/main" id="{154521B4-4169-8948-8E8F-330C6D3BAED4}"/>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93" y="2691"/>
                <a:ext cx="282"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31" name="Group 1222">
              <a:extLst>
                <a:ext uri="{FF2B5EF4-FFF2-40B4-BE49-F238E27FC236}">
                  <a16:creationId xmlns:a16="http://schemas.microsoft.com/office/drawing/2014/main" id="{2810672D-BD46-3F40-BD7A-CAAC5D0D2A01}"/>
                </a:ext>
              </a:extLst>
            </p:cNvPr>
            <p:cNvGrpSpPr>
              <a:grpSpLocks/>
            </p:cNvGrpSpPr>
            <p:nvPr/>
          </p:nvGrpSpPr>
          <p:grpSpPr bwMode="auto">
            <a:xfrm>
              <a:off x="2989" y="2377"/>
              <a:ext cx="511" cy="511"/>
              <a:chOff x="-52" y="2567"/>
              <a:chExt cx="511" cy="511"/>
            </a:xfrm>
          </p:grpSpPr>
          <p:pic>
            <p:nvPicPr>
              <p:cNvPr id="43036" name="Picture 1223" descr="palla trasparente">
                <a:extLst>
                  <a:ext uri="{FF2B5EF4-FFF2-40B4-BE49-F238E27FC236}">
                    <a16:creationId xmlns:a16="http://schemas.microsoft.com/office/drawing/2014/main" id="{A736FFE5-2B49-F942-B7C2-DC68AF3C2FFE}"/>
                  </a:ext>
                </a:extLst>
              </p:cNvPr>
              <p:cNvPicPr>
                <a:picLocks noChangeAspect="1" noChangeArrowheads="1"/>
              </p:cNvPicPr>
              <p:nvPr/>
            </p:nvPicPr>
            <p:blipFill>
              <a:blip r:embed="rId7">
                <a:lum bright="54000"/>
                <a:extLst>
                  <a:ext uri="{28A0092B-C50C-407E-A947-70E740481C1C}">
                    <a14:useLocalDpi xmlns:a14="http://schemas.microsoft.com/office/drawing/2010/main" val="0"/>
                  </a:ext>
                </a:extLst>
              </a:blip>
              <a:srcRect/>
              <a:stretch>
                <a:fillRect/>
              </a:stretch>
            </p:blipFill>
            <p:spPr bwMode="auto">
              <a:xfrm>
                <a:off x="-52" y="2567"/>
                <a:ext cx="51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7" name="Picture 1224" descr="medaglia nobel">
                <a:extLst>
                  <a:ext uri="{FF2B5EF4-FFF2-40B4-BE49-F238E27FC236}">
                    <a16:creationId xmlns:a16="http://schemas.microsoft.com/office/drawing/2014/main" id="{78270FB6-1D44-2445-953A-0865523F6738}"/>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93" y="2691"/>
                <a:ext cx="282"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032" name="Group 1225">
              <a:extLst>
                <a:ext uri="{FF2B5EF4-FFF2-40B4-BE49-F238E27FC236}">
                  <a16:creationId xmlns:a16="http://schemas.microsoft.com/office/drawing/2014/main" id="{F437C8B8-42D8-5B4D-A661-11913BB26121}"/>
                </a:ext>
              </a:extLst>
            </p:cNvPr>
            <p:cNvGrpSpPr>
              <a:grpSpLocks/>
            </p:cNvGrpSpPr>
            <p:nvPr/>
          </p:nvGrpSpPr>
          <p:grpSpPr bwMode="auto">
            <a:xfrm>
              <a:off x="109" y="3681"/>
              <a:ext cx="511" cy="511"/>
              <a:chOff x="-52" y="2567"/>
              <a:chExt cx="511" cy="511"/>
            </a:xfrm>
          </p:grpSpPr>
          <p:pic>
            <p:nvPicPr>
              <p:cNvPr id="43034" name="Picture 1226" descr="palla trasparente">
                <a:extLst>
                  <a:ext uri="{FF2B5EF4-FFF2-40B4-BE49-F238E27FC236}">
                    <a16:creationId xmlns:a16="http://schemas.microsoft.com/office/drawing/2014/main" id="{092B6F2F-868C-6C48-96B6-ABE195172F96}"/>
                  </a:ext>
                </a:extLst>
              </p:cNvPr>
              <p:cNvPicPr>
                <a:picLocks noChangeAspect="1" noChangeArrowheads="1"/>
              </p:cNvPicPr>
              <p:nvPr/>
            </p:nvPicPr>
            <p:blipFill>
              <a:blip r:embed="rId7">
                <a:lum bright="54000"/>
                <a:extLst>
                  <a:ext uri="{28A0092B-C50C-407E-A947-70E740481C1C}">
                    <a14:useLocalDpi xmlns:a14="http://schemas.microsoft.com/office/drawing/2010/main" val="0"/>
                  </a:ext>
                </a:extLst>
              </a:blip>
              <a:srcRect/>
              <a:stretch>
                <a:fillRect/>
              </a:stretch>
            </p:blipFill>
            <p:spPr bwMode="auto">
              <a:xfrm>
                <a:off x="-52" y="2567"/>
                <a:ext cx="51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5" name="Picture 1227" descr="medaglia nobel">
                <a:extLst>
                  <a:ext uri="{FF2B5EF4-FFF2-40B4-BE49-F238E27FC236}">
                    <a16:creationId xmlns:a16="http://schemas.microsoft.com/office/drawing/2014/main" id="{C0CE950C-BE7A-1D42-BB0E-C3FEF0A11ABB}"/>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93" y="2691"/>
                <a:ext cx="282"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033" name="Text Box 1228">
              <a:extLst>
                <a:ext uri="{FF2B5EF4-FFF2-40B4-BE49-F238E27FC236}">
                  <a16:creationId xmlns:a16="http://schemas.microsoft.com/office/drawing/2014/main" id="{2BCDC0F8-CB40-0D4B-999C-4391C78F40AD}"/>
                </a:ext>
              </a:extLst>
            </p:cNvPr>
            <p:cNvSpPr txBox="1">
              <a:spLocks noChangeArrowheads="1"/>
            </p:cNvSpPr>
            <p:nvPr/>
          </p:nvSpPr>
          <p:spPr bwMode="auto">
            <a:xfrm>
              <a:off x="559" y="3856"/>
              <a:ext cx="517"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buFontTx/>
                <a:buNone/>
              </a:pPr>
              <a:r>
                <a:rPr lang="it-IT" altLang="it-IT" sz="1400" b="1"/>
                <a:t>Nobel</a:t>
              </a:r>
            </a:p>
            <a:p>
              <a:pPr>
                <a:lnSpc>
                  <a:spcPct val="90000"/>
                </a:lnSpc>
                <a:spcBef>
                  <a:spcPct val="0"/>
                </a:spcBef>
                <a:buFontTx/>
                <a:buNone/>
              </a:pPr>
              <a:r>
                <a:rPr lang="it-IT" altLang="it-IT" sz="1400" b="1" i="1"/>
                <a:t>price</a:t>
              </a:r>
            </a:p>
          </p:txBody>
        </p:sp>
      </p:grpSp>
      <p:pic>
        <p:nvPicPr>
          <p:cNvPr id="106" name="Picture 1188" descr="ricerca-applicazioni">
            <a:extLst>
              <a:ext uri="{FF2B5EF4-FFF2-40B4-BE49-F238E27FC236}">
                <a16:creationId xmlns:a16="http://schemas.microsoft.com/office/drawing/2014/main" id="{E5F1CE44-6398-9849-8952-B76269F4F8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7566026" y="4173209"/>
            <a:ext cx="1547813" cy="112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 Box 1190">
            <a:extLst>
              <a:ext uri="{FF2B5EF4-FFF2-40B4-BE49-F238E27FC236}">
                <a16:creationId xmlns:a16="http://schemas.microsoft.com/office/drawing/2014/main" id="{C7F075F7-D6C4-6E42-9CEF-A70E32492C7B}"/>
              </a:ext>
            </a:extLst>
          </p:cNvPr>
          <p:cNvSpPr txBox="1">
            <a:spLocks noChangeArrowheads="1"/>
          </p:cNvSpPr>
          <p:nvPr/>
        </p:nvSpPr>
        <p:spPr bwMode="auto">
          <a:xfrm>
            <a:off x="7602711" y="4294013"/>
            <a:ext cx="140936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1400" b="1" dirty="0" err="1">
                <a:solidFill>
                  <a:srgbClr val="000066"/>
                </a:solidFill>
              </a:rPr>
              <a:t>Genome</a:t>
            </a:r>
            <a:r>
              <a:rPr lang="it-IT" altLang="it-IT" sz="1400" b="1" dirty="0">
                <a:solidFill>
                  <a:srgbClr val="000066"/>
                </a:solidFill>
              </a:rPr>
              <a:t> </a:t>
            </a:r>
          </a:p>
          <a:p>
            <a:pPr algn="ctr">
              <a:lnSpc>
                <a:spcPct val="90000"/>
              </a:lnSpc>
              <a:spcBef>
                <a:spcPct val="0"/>
              </a:spcBef>
              <a:buFontTx/>
              <a:buNone/>
            </a:pPr>
            <a:r>
              <a:rPr lang="it-IT" altLang="it-IT" sz="1400" b="1" dirty="0">
                <a:solidFill>
                  <a:srgbClr val="000066"/>
                </a:solidFill>
              </a:rPr>
              <a:t>Editing</a:t>
            </a:r>
          </a:p>
          <a:p>
            <a:pPr algn="ctr">
              <a:lnSpc>
                <a:spcPct val="90000"/>
              </a:lnSpc>
              <a:spcBef>
                <a:spcPct val="0"/>
              </a:spcBef>
              <a:buFontTx/>
              <a:buNone/>
            </a:pPr>
            <a:r>
              <a:rPr lang="it-IT" altLang="it-IT" sz="1400" b="1" i="1" dirty="0">
                <a:solidFill>
                  <a:srgbClr val="000066"/>
                </a:solidFill>
              </a:rPr>
              <a:t>E. </a:t>
            </a:r>
            <a:r>
              <a:rPr lang="it-IT" altLang="it-IT" sz="1400" b="1" i="1" dirty="0" err="1">
                <a:solidFill>
                  <a:srgbClr val="000066"/>
                </a:solidFill>
              </a:rPr>
              <a:t>Charpentier</a:t>
            </a:r>
            <a:endParaRPr lang="it-IT" altLang="it-IT" sz="1400" b="1" i="1" dirty="0">
              <a:solidFill>
                <a:srgbClr val="000066"/>
              </a:solidFill>
            </a:endParaRPr>
          </a:p>
          <a:p>
            <a:pPr algn="ctr">
              <a:lnSpc>
                <a:spcPct val="90000"/>
              </a:lnSpc>
              <a:spcBef>
                <a:spcPct val="0"/>
              </a:spcBef>
              <a:buFontTx/>
              <a:buNone/>
            </a:pPr>
            <a:r>
              <a:rPr lang="it-IT" altLang="it-IT" sz="1400" b="1" i="1" dirty="0" err="1">
                <a:solidFill>
                  <a:srgbClr val="000066"/>
                </a:solidFill>
              </a:rPr>
              <a:t>J</a:t>
            </a:r>
            <a:r>
              <a:rPr lang="it-IT" altLang="it-IT" sz="1400" b="1" i="1" dirty="0">
                <a:solidFill>
                  <a:srgbClr val="000066"/>
                </a:solidFill>
              </a:rPr>
              <a:t>. </a:t>
            </a:r>
            <a:r>
              <a:rPr lang="it-IT" altLang="it-IT" sz="1400" b="1" i="1" dirty="0" err="1">
                <a:solidFill>
                  <a:srgbClr val="000066"/>
                </a:solidFill>
              </a:rPr>
              <a:t>Doudne</a:t>
            </a:r>
            <a:endParaRPr lang="it-IT" altLang="it-IT" sz="1400" b="1" i="1" dirty="0">
              <a:solidFill>
                <a:srgbClr val="000066"/>
              </a:solidFill>
            </a:endParaRPr>
          </a:p>
          <a:p>
            <a:pPr algn="ctr">
              <a:lnSpc>
                <a:spcPct val="90000"/>
              </a:lnSpc>
              <a:spcBef>
                <a:spcPct val="0"/>
              </a:spcBef>
              <a:buFontTx/>
              <a:buNone/>
            </a:pPr>
            <a:endParaRPr lang="it-IT" altLang="it-IT" sz="1400" b="1" dirty="0">
              <a:solidFill>
                <a:srgbClr val="000066"/>
              </a:solidFill>
            </a:endParaRPr>
          </a:p>
        </p:txBody>
      </p:sp>
      <p:grpSp>
        <p:nvGrpSpPr>
          <p:cNvPr id="14" name="Group 1192">
            <a:extLst>
              <a:ext uri="{FF2B5EF4-FFF2-40B4-BE49-F238E27FC236}">
                <a16:creationId xmlns:a16="http://schemas.microsoft.com/office/drawing/2014/main" id="{BB587C15-05C9-6340-A861-660735BEF63C}"/>
              </a:ext>
            </a:extLst>
          </p:cNvPr>
          <p:cNvGrpSpPr>
            <a:grpSpLocks/>
          </p:cNvGrpSpPr>
          <p:nvPr/>
        </p:nvGrpSpPr>
        <p:grpSpPr bwMode="auto">
          <a:xfrm>
            <a:off x="6370638" y="1730375"/>
            <a:ext cx="2120900" cy="4857750"/>
            <a:chOff x="4013" y="1090"/>
            <a:chExt cx="1336" cy="3060"/>
          </a:xfrm>
        </p:grpSpPr>
        <p:pic>
          <p:nvPicPr>
            <p:cNvPr id="43050" name="Picture 1193" descr="ricerca-applicazioni">
              <a:extLst>
                <a:ext uri="{FF2B5EF4-FFF2-40B4-BE49-F238E27FC236}">
                  <a16:creationId xmlns:a16="http://schemas.microsoft.com/office/drawing/2014/main" id="{7036CCCF-E8E0-F542-AAE8-7C5E8CB9DF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9704" t="36749"/>
            <a:stretch>
              <a:fillRect/>
            </a:stretch>
          </p:blipFill>
          <p:spPr bwMode="auto">
            <a:xfrm>
              <a:off x="4013" y="3672"/>
              <a:ext cx="1336" cy="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1" name="AutoShape 1194">
              <a:extLst>
                <a:ext uri="{FF2B5EF4-FFF2-40B4-BE49-F238E27FC236}">
                  <a16:creationId xmlns:a16="http://schemas.microsoft.com/office/drawing/2014/main" id="{63E3EFA2-3B1A-E344-9425-62539E45F2E0}"/>
                </a:ext>
              </a:extLst>
            </p:cNvPr>
            <p:cNvSpPr>
              <a:spLocks noChangeArrowheads="1"/>
            </p:cNvSpPr>
            <p:nvPr/>
          </p:nvSpPr>
          <p:spPr bwMode="auto">
            <a:xfrm>
              <a:off x="4113" y="3715"/>
              <a:ext cx="1147" cy="391"/>
            </a:xfrm>
            <a:prstGeom prst="roundRect">
              <a:avLst>
                <a:gd name="adj" fmla="val 16667"/>
              </a:avLst>
            </a:pr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43052" name="Text Box 1195">
              <a:extLst>
                <a:ext uri="{FF2B5EF4-FFF2-40B4-BE49-F238E27FC236}">
                  <a16:creationId xmlns:a16="http://schemas.microsoft.com/office/drawing/2014/main" id="{6B1FBD70-8A2A-2D4E-BD77-1A2F266C48A3}"/>
                </a:ext>
              </a:extLst>
            </p:cNvPr>
            <p:cNvSpPr txBox="1">
              <a:spLocks noChangeArrowheads="1"/>
            </p:cNvSpPr>
            <p:nvPr/>
          </p:nvSpPr>
          <p:spPr bwMode="auto">
            <a:xfrm>
              <a:off x="4434" y="1289"/>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dirty="0"/>
                <a:t>2001</a:t>
              </a:r>
            </a:p>
          </p:txBody>
        </p:sp>
        <p:sp>
          <p:nvSpPr>
            <p:cNvPr id="43053" name="Text Box 1196">
              <a:extLst>
                <a:ext uri="{FF2B5EF4-FFF2-40B4-BE49-F238E27FC236}">
                  <a16:creationId xmlns:a16="http://schemas.microsoft.com/office/drawing/2014/main" id="{888277D3-E1C6-0D4C-BDD6-5C8BA4FB59A2}"/>
                </a:ext>
              </a:extLst>
            </p:cNvPr>
            <p:cNvSpPr txBox="1">
              <a:spLocks noChangeArrowheads="1"/>
            </p:cNvSpPr>
            <p:nvPr/>
          </p:nvSpPr>
          <p:spPr bwMode="auto">
            <a:xfrm>
              <a:off x="4222" y="3742"/>
              <a:ext cx="958"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1600" b="1">
                  <a:solidFill>
                    <a:schemeClr val="bg1"/>
                  </a:solidFill>
                </a:rPr>
                <a:t>Sequencing of </a:t>
              </a:r>
            </a:p>
            <a:p>
              <a:pPr algn="ctr">
                <a:lnSpc>
                  <a:spcPct val="90000"/>
                </a:lnSpc>
                <a:spcBef>
                  <a:spcPct val="0"/>
                </a:spcBef>
                <a:buFontTx/>
                <a:buNone/>
              </a:pPr>
              <a:r>
                <a:rPr lang="it-IT" altLang="it-IT" sz="1600" b="1">
                  <a:solidFill>
                    <a:schemeClr val="bg1"/>
                  </a:solidFill>
                </a:rPr>
                <a:t>human genome</a:t>
              </a:r>
            </a:p>
          </p:txBody>
        </p:sp>
        <p:grpSp>
          <p:nvGrpSpPr>
            <p:cNvPr id="43054" name="Group 1197">
              <a:extLst>
                <a:ext uri="{FF2B5EF4-FFF2-40B4-BE49-F238E27FC236}">
                  <a16:creationId xmlns:a16="http://schemas.microsoft.com/office/drawing/2014/main" id="{47DE67C0-7423-E842-BB85-F73FAB34D792}"/>
                </a:ext>
              </a:extLst>
            </p:cNvPr>
            <p:cNvGrpSpPr>
              <a:grpSpLocks/>
            </p:cNvGrpSpPr>
            <p:nvPr/>
          </p:nvGrpSpPr>
          <p:grpSpPr bwMode="auto">
            <a:xfrm>
              <a:off x="4436" y="1090"/>
              <a:ext cx="339" cy="2827"/>
              <a:chOff x="4436" y="1090"/>
              <a:chExt cx="339" cy="2827"/>
            </a:xfrm>
          </p:grpSpPr>
          <p:pic>
            <p:nvPicPr>
              <p:cNvPr id="43055" name="Picture 1198" descr="ricerca-applicazioni">
                <a:extLst>
                  <a:ext uri="{FF2B5EF4-FFF2-40B4-BE49-F238E27FC236}">
                    <a16:creationId xmlns:a16="http://schemas.microsoft.com/office/drawing/2014/main" id="{3AC0DBD8-F57B-474A-8126-B219D141FFB2}"/>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31723" r="46288" b="52861"/>
              <a:stretch>
                <a:fillRect/>
              </a:stretch>
            </p:blipFill>
            <p:spPr bwMode="auto">
              <a:xfrm>
                <a:off x="4437" y="3448"/>
                <a:ext cx="338"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6" name="Picture 1199" descr="ricerca-applicazioni">
                <a:extLst>
                  <a:ext uri="{FF2B5EF4-FFF2-40B4-BE49-F238E27FC236}">
                    <a16:creationId xmlns:a16="http://schemas.microsoft.com/office/drawing/2014/main" id="{B01B150F-5BEB-8F42-BA8C-3690D4B831D3}"/>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4437" y="2635"/>
                <a:ext cx="338"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7" name="Picture 1200" descr="ricerca-applicazioni">
                <a:extLst>
                  <a:ext uri="{FF2B5EF4-FFF2-40B4-BE49-F238E27FC236}">
                    <a16:creationId xmlns:a16="http://schemas.microsoft.com/office/drawing/2014/main" id="{C5CBDB12-6276-D54C-8885-B1F070876801}"/>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4437" y="2053"/>
                <a:ext cx="33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8" name="Picture 1201" descr="ricerca-applicazioni">
                <a:extLst>
                  <a:ext uri="{FF2B5EF4-FFF2-40B4-BE49-F238E27FC236}">
                    <a16:creationId xmlns:a16="http://schemas.microsoft.com/office/drawing/2014/main" id="{C6FB371F-8DCB-9A45-A47E-53156AE050D0}"/>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4437" y="1495"/>
                <a:ext cx="33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9" name="Picture 1202" descr="ricerca-applicazioni">
                <a:extLst>
                  <a:ext uri="{FF2B5EF4-FFF2-40B4-BE49-F238E27FC236}">
                    <a16:creationId xmlns:a16="http://schemas.microsoft.com/office/drawing/2014/main" id="{EDCD0BB1-3DB4-7E4E-B450-85575878F92E}"/>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4436" y="1090"/>
                <a:ext cx="33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9" name="Picture 1224" descr="medaglia nobel">
            <a:extLst>
              <a:ext uri="{FF2B5EF4-FFF2-40B4-BE49-F238E27FC236}">
                <a16:creationId xmlns:a16="http://schemas.microsoft.com/office/drawing/2014/main" id="{78D49A29-6D83-7B42-AFFF-2C79D5647B07}"/>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a:stretch>
            <a:fillRect/>
          </a:stretch>
        </p:blipFill>
        <p:spPr bwMode="auto">
          <a:xfrm>
            <a:off x="8335964" y="3743740"/>
            <a:ext cx="4476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1184" descr="ricerca-applicazioni">
            <a:extLst>
              <a:ext uri="{FF2B5EF4-FFF2-40B4-BE49-F238E27FC236}">
                <a16:creationId xmlns:a16="http://schemas.microsoft.com/office/drawing/2014/main" id="{5627F1AE-A749-0B4E-93D6-076AC67F8121}"/>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25050" r="46288" b="52861"/>
          <a:stretch>
            <a:fillRect/>
          </a:stretch>
        </p:blipFill>
        <p:spPr bwMode="auto">
          <a:xfrm>
            <a:off x="6054725" y="2819400"/>
            <a:ext cx="536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1184" descr="ricerca-applicazioni">
            <a:extLst>
              <a:ext uri="{FF2B5EF4-FFF2-40B4-BE49-F238E27FC236}">
                <a16:creationId xmlns:a16="http://schemas.microsoft.com/office/drawing/2014/main" id="{C621A699-22E8-684F-A4B6-A6F4ADA1F6A2}"/>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25050" r="46288" b="52861"/>
          <a:stretch>
            <a:fillRect/>
          </a:stretch>
        </p:blipFill>
        <p:spPr bwMode="auto">
          <a:xfrm>
            <a:off x="7855161" y="3326607"/>
            <a:ext cx="5365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1202" descr="ricerca-applicazioni">
            <a:extLst>
              <a:ext uri="{FF2B5EF4-FFF2-40B4-BE49-F238E27FC236}">
                <a16:creationId xmlns:a16="http://schemas.microsoft.com/office/drawing/2014/main" id="{A1FC5385-BE21-FB49-B1EC-61F3ED4CD5DF}"/>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l="33809" t="10622" r="46288" b="65121"/>
          <a:stretch>
            <a:fillRect/>
          </a:stretch>
        </p:blipFill>
        <p:spPr bwMode="auto">
          <a:xfrm>
            <a:off x="7779841" y="1700808"/>
            <a:ext cx="5365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Text Box 1195">
            <a:extLst>
              <a:ext uri="{FF2B5EF4-FFF2-40B4-BE49-F238E27FC236}">
                <a16:creationId xmlns:a16="http://schemas.microsoft.com/office/drawing/2014/main" id="{94BAD7F1-E347-3246-B76C-287D22F1C679}"/>
              </a:ext>
            </a:extLst>
          </p:cNvPr>
          <p:cNvSpPr txBox="1">
            <a:spLocks noChangeArrowheads="1"/>
          </p:cNvSpPr>
          <p:nvPr/>
        </p:nvSpPr>
        <p:spPr bwMode="auto">
          <a:xfrm>
            <a:off x="7678981" y="2060848"/>
            <a:ext cx="8707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dirty="0"/>
              <a:t>2010</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175113"/>
                                        </p:tgtEl>
                                        <p:attrNameLst>
                                          <p:attrName>style.visibility</p:attrName>
                                        </p:attrNameLst>
                                      </p:cBhvr>
                                      <p:to>
                                        <p:strVal val="visible"/>
                                      </p:to>
                                    </p:set>
                                    <p:animEffect transition="in" filter="barn(outVertical)">
                                      <p:cBhvr>
                                        <p:cTn id="7" dur="500"/>
                                        <p:tgtEl>
                                          <p:spTgt spid="17511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par>
                          <p:cTn id="12" fill="hold" nodeType="afterGroup">
                            <p:stCondLst>
                              <p:cond delay="15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1000"/>
                                        <p:tgtEl>
                                          <p:spTgt spid="3"/>
                                        </p:tgtEl>
                                      </p:cBhvr>
                                    </p:animEffect>
                                  </p:childTnLst>
                                </p:cTn>
                              </p:par>
                            </p:childTnLst>
                          </p:cTn>
                        </p:par>
                        <p:par>
                          <p:cTn id="16" fill="hold" nodeType="afterGroup">
                            <p:stCondLst>
                              <p:cond delay="2500"/>
                            </p:stCondLst>
                            <p:childTnLst>
                              <p:par>
                                <p:cTn id="17" presetID="22" presetClass="entr" presetSubtype="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000"/>
                                        <p:tgtEl>
                                          <p:spTgt spid="4"/>
                                        </p:tgtEl>
                                      </p:cBhvr>
                                    </p:animEffect>
                                  </p:childTnLst>
                                </p:cTn>
                              </p:par>
                            </p:childTnLst>
                          </p:cTn>
                        </p:par>
                        <p:par>
                          <p:cTn id="20" fill="hold" nodeType="afterGroup">
                            <p:stCondLst>
                              <p:cond delay="3500"/>
                            </p:stCondLst>
                            <p:childTnLst>
                              <p:par>
                                <p:cTn id="21" presetID="22" presetClass="entr" presetSubtype="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1000"/>
                                        <p:tgtEl>
                                          <p:spTgt spid="5"/>
                                        </p:tgtEl>
                                      </p:cBhvr>
                                    </p:animEffect>
                                  </p:childTnLst>
                                </p:cTn>
                              </p:par>
                            </p:childTnLst>
                          </p:cTn>
                        </p:par>
                        <p:par>
                          <p:cTn id="24" fill="hold" nodeType="afterGroup">
                            <p:stCondLst>
                              <p:cond delay="4500"/>
                            </p:stCondLst>
                            <p:childTnLst>
                              <p:par>
                                <p:cTn id="25" presetID="22" presetClass="entr" presetSubtype="1"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1000"/>
                                        <p:tgtEl>
                                          <p:spTgt spid="7"/>
                                        </p:tgtEl>
                                      </p:cBhvr>
                                    </p:animEffect>
                                  </p:childTnLst>
                                </p:cTn>
                              </p:par>
                            </p:childTnLst>
                          </p:cTn>
                        </p:par>
                        <p:par>
                          <p:cTn id="28" fill="hold" nodeType="afterGroup">
                            <p:stCondLst>
                              <p:cond delay="5500"/>
                            </p:stCondLst>
                            <p:childTnLst>
                              <p:par>
                                <p:cTn id="29" presetID="22" presetClass="entr" presetSubtype="1"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1000"/>
                                        <p:tgtEl>
                                          <p:spTgt spid="9"/>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1000"/>
                                        <p:tgtEl>
                                          <p:spTgt spid="10"/>
                                        </p:tgtEl>
                                      </p:cBhvr>
                                    </p:animEffect>
                                  </p:childTnLst>
                                </p:cTn>
                              </p:par>
                            </p:childTnLst>
                          </p:cTn>
                        </p:par>
                        <p:par>
                          <p:cTn id="36" fill="hold" nodeType="afterGroup">
                            <p:stCondLst>
                              <p:cond delay="7500"/>
                            </p:stCondLst>
                            <p:childTnLst>
                              <p:par>
                                <p:cTn id="37" presetID="1"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1000"/>
                                        <p:tgtEl>
                                          <p:spTgt spid="12"/>
                                        </p:tgtEl>
                                      </p:cBhvr>
                                    </p:animEffect>
                                  </p:childTnLst>
                                </p:cTn>
                              </p:par>
                            </p:childTnLst>
                          </p:cTn>
                        </p:par>
                        <p:par>
                          <p:cTn id="44" fill="hold" nodeType="afterGroup">
                            <p:stCondLst>
                              <p:cond delay="1000"/>
                            </p:stCondLst>
                            <p:childTnLst>
                              <p:par>
                                <p:cTn id="45" presetID="22" presetClass="entr" presetSubtype="1"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1000"/>
                                        <p:tgtEl>
                                          <p:spTgt spid="13"/>
                                        </p:tgtEl>
                                      </p:cBhvr>
                                    </p:animEffect>
                                  </p:childTnLst>
                                </p:cTn>
                              </p:par>
                            </p:childTnLst>
                          </p:cTn>
                        </p:par>
                        <p:par>
                          <p:cTn id="48" fill="hold" nodeType="afterGroup">
                            <p:stCondLst>
                              <p:cond delay="2000"/>
                            </p:stCondLst>
                            <p:childTnLst>
                              <p:par>
                                <p:cTn id="49" presetID="22" presetClass="entr" presetSubtype="1"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avolo&#10;&#10;Descrizione generata automaticamente">
            <a:extLst>
              <a:ext uri="{FF2B5EF4-FFF2-40B4-BE49-F238E27FC236}">
                <a16:creationId xmlns:a16="http://schemas.microsoft.com/office/drawing/2014/main" id="{5C9A27E6-7ADD-F640-87C8-46EBA01FDC74}"/>
              </a:ext>
            </a:extLst>
          </p:cNvPr>
          <p:cNvPicPr>
            <a:picLocks noChangeAspect="1"/>
          </p:cNvPicPr>
          <p:nvPr/>
        </p:nvPicPr>
        <p:blipFill>
          <a:blip r:embed="rId2"/>
          <a:stretch>
            <a:fillRect/>
          </a:stretch>
        </p:blipFill>
        <p:spPr>
          <a:xfrm>
            <a:off x="0" y="397404"/>
            <a:ext cx="9144000" cy="6063191"/>
          </a:xfrm>
          <a:prstGeom prst="rect">
            <a:avLst/>
          </a:prstGeom>
        </p:spPr>
      </p:pic>
    </p:spTree>
    <p:extLst>
      <p:ext uri="{BB962C8B-B14F-4D97-AF65-F5344CB8AC3E}">
        <p14:creationId xmlns:p14="http://schemas.microsoft.com/office/powerpoint/2010/main" val="2683361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ttangolo 1">
            <a:extLst>
              <a:ext uri="{FF2B5EF4-FFF2-40B4-BE49-F238E27FC236}">
                <a16:creationId xmlns:a16="http://schemas.microsoft.com/office/drawing/2014/main" id="{873E32FB-B69D-CC47-B0E5-2AC71EBF5705}"/>
              </a:ext>
            </a:extLst>
          </p:cNvPr>
          <p:cNvSpPr>
            <a:spLocks noChangeArrowheads="1"/>
          </p:cNvSpPr>
          <p:nvPr/>
        </p:nvSpPr>
        <p:spPr bwMode="auto">
          <a:xfrm>
            <a:off x="711200" y="619125"/>
            <a:ext cx="7620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3600" b="1">
                <a:solidFill>
                  <a:srgbClr val="FF0000"/>
                </a:solidFill>
              </a:rPr>
              <a:t>The GENOMIC ERA</a:t>
            </a:r>
            <a:r>
              <a:rPr lang="it-IT" altLang="it-IT" sz="3600">
                <a:solidFill>
                  <a:srgbClr val="FF0000"/>
                </a:solidFill>
              </a:rPr>
              <a:t> </a:t>
            </a:r>
          </a:p>
          <a:p>
            <a:pPr>
              <a:spcBef>
                <a:spcPct val="0"/>
              </a:spcBef>
              <a:buFontTx/>
              <a:buNone/>
            </a:pPr>
            <a:endParaRPr lang="it-IT" altLang="it-IT" sz="2400"/>
          </a:p>
          <a:p>
            <a:pPr>
              <a:spcBef>
                <a:spcPct val="0"/>
              </a:spcBef>
              <a:buFontTx/>
              <a:buNone/>
            </a:pPr>
            <a:endParaRPr lang="it-IT" altLang="it-IT" sz="2400"/>
          </a:p>
          <a:p>
            <a:pPr>
              <a:spcBef>
                <a:spcPct val="0"/>
              </a:spcBef>
              <a:buFontTx/>
              <a:buNone/>
            </a:pPr>
            <a:r>
              <a:rPr lang="it-IT" altLang="it-IT" sz="2400"/>
              <a:t>– at the beginning of the XXI century, one of the major question was: </a:t>
            </a:r>
          </a:p>
          <a:p>
            <a:pPr>
              <a:spcBef>
                <a:spcPct val="0"/>
              </a:spcBef>
              <a:buFontTx/>
              <a:buNone/>
            </a:pPr>
            <a:endParaRPr lang="it-IT" altLang="it-IT" sz="2400"/>
          </a:p>
          <a:p>
            <a:pPr>
              <a:spcBef>
                <a:spcPct val="0"/>
              </a:spcBef>
              <a:buFontTx/>
              <a:buNone/>
            </a:pPr>
            <a:r>
              <a:rPr lang="it-IT" altLang="it-IT" sz="2800" b="1"/>
              <a:t>      how many genes in the human genome?</a:t>
            </a:r>
          </a:p>
          <a:p>
            <a:pPr>
              <a:spcBef>
                <a:spcPct val="0"/>
              </a:spcBef>
              <a:buFontTx/>
              <a:buNone/>
            </a:pPr>
            <a:r>
              <a:rPr lang="it-IT" altLang="it-IT" sz="2400"/>
              <a:t>           </a:t>
            </a:r>
            <a:endParaRPr lang="it-IT" altLang="it-IT" sz="2800"/>
          </a:p>
        </p:txBody>
      </p:sp>
      <p:sp>
        <p:nvSpPr>
          <p:cNvPr id="4" name="Rettangolo 3">
            <a:extLst>
              <a:ext uri="{FF2B5EF4-FFF2-40B4-BE49-F238E27FC236}">
                <a16:creationId xmlns:a16="http://schemas.microsoft.com/office/drawing/2014/main" id="{8E4A5191-043E-E84A-89AC-61E2AAA22743}"/>
              </a:ext>
            </a:extLst>
          </p:cNvPr>
          <p:cNvSpPr>
            <a:spLocks noChangeArrowheads="1"/>
          </p:cNvSpPr>
          <p:nvPr/>
        </p:nvSpPr>
        <p:spPr bwMode="auto">
          <a:xfrm>
            <a:off x="1084263" y="4162425"/>
            <a:ext cx="64341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t>The huge popular interest in counting the number of genes present in the human genome led even to a public wager  named Gene Sweepstake, with an extensive media coverage (nyt Wade 2003)</a:t>
            </a:r>
            <a:r>
              <a:rPr lang="it-IT" altLang="it-IT" sz="2400"/>
              <a:t> </a:t>
            </a:r>
          </a:p>
        </p:txBody>
      </p:sp>
      <p:grpSp>
        <p:nvGrpSpPr>
          <p:cNvPr id="45059" name="Group 17">
            <a:extLst>
              <a:ext uri="{FF2B5EF4-FFF2-40B4-BE49-F238E27FC236}">
                <a16:creationId xmlns:a16="http://schemas.microsoft.com/office/drawing/2014/main" id="{196CCEEC-2209-2746-9CED-07D05174ECE2}"/>
              </a:ext>
            </a:extLst>
          </p:cNvPr>
          <p:cNvGrpSpPr>
            <a:grpSpLocks/>
          </p:cNvGrpSpPr>
          <p:nvPr/>
        </p:nvGrpSpPr>
        <p:grpSpPr bwMode="auto">
          <a:xfrm>
            <a:off x="0" y="6192838"/>
            <a:ext cx="9144000" cy="677862"/>
            <a:chOff x="0" y="2184"/>
            <a:chExt cx="5760" cy="1727"/>
          </a:xfrm>
        </p:grpSpPr>
        <p:pic>
          <p:nvPicPr>
            <p:cNvPr id="45061" name="Picture 15" descr="Fondino">
              <a:extLst>
                <a:ext uri="{FF2B5EF4-FFF2-40B4-BE49-F238E27FC236}">
                  <a16:creationId xmlns:a16="http://schemas.microsoft.com/office/drawing/2014/main" id="{F912FB96-012E-A640-91D6-2B7EC64E444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6" descr="fascia">
              <a:extLst>
                <a:ext uri="{FF2B5EF4-FFF2-40B4-BE49-F238E27FC236}">
                  <a16:creationId xmlns:a16="http://schemas.microsoft.com/office/drawing/2014/main" id="{C1831D30-DCBB-474C-A22A-574ACD24D0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060" name="Immagine 7" descr="ML_sinistra_202EC.ai">
            <a:extLst>
              <a:ext uri="{FF2B5EF4-FFF2-40B4-BE49-F238E27FC236}">
                <a16:creationId xmlns:a16="http://schemas.microsoft.com/office/drawing/2014/main" id="{17CAB54A-52D4-394D-A8BD-78A52FCC7F9E}"/>
              </a:ext>
            </a:extLst>
          </p:cNvPr>
          <p:cNvPicPr>
            <a:picLocks noChangeAspect="1"/>
          </p:cNvPicPr>
          <p:nvPr/>
        </p:nvPicPr>
        <p:blipFill>
          <a:blip r:embed="rId4">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3" descr="ChangFig01-revised">
            <a:extLst>
              <a:ext uri="{FF2B5EF4-FFF2-40B4-BE49-F238E27FC236}">
                <a16:creationId xmlns:a16="http://schemas.microsoft.com/office/drawing/2014/main" id="{C4813A84-1693-774D-A0B3-F3C5EB6D7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1628775"/>
            <a:ext cx="83629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ttangolo 3">
            <a:extLst>
              <a:ext uri="{FF2B5EF4-FFF2-40B4-BE49-F238E27FC236}">
                <a16:creationId xmlns:a16="http://schemas.microsoft.com/office/drawing/2014/main" id="{F41FBA49-CB92-1C4E-8703-F3B7284DB030}"/>
              </a:ext>
            </a:extLst>
          </p:cNvPr>
          <p:cNvSpPr>
            <a:spLocks noChangeArrowheads="1"/>
          </p:cNvSpPr>
          <p:nvPr/>
        </p:nvSpPr>
        <p:spPr bwMode="auto">
          <a:xfrm>
            <a:off x="711200" y="-26988"/>
            <a:ext cx="7620000" cy="18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3600" b="1">
                <a:solidFill>
                  <a:srgbClr val="FF0000"/>
                </a:solidFill>
              </a:rPr>
              <a:t>The GENOMIC ERA</a:t>
            </a:r>
            <a:r>
              <a:rPr lang="it-IT" altLang="it-IT" sz="3600">
                <a:solidFill>
                  <a:srgbClr val="FF0000"/>
                </a:solidFill>
              </a:rPr>
              <a:t> </a:t>
            </a:r>
          </a:p>
          <a:p>
            <a:pPr>
              <a:spcBef>
                <a:spcPct val="0"/>
              </a:spcBef>
              <a:buFontTx/>
              <a:buNone/>
            </a:pPr>
            <a:endParaRPr lang="it-IT" altLang="it-IT" sz="2400"/>
          </a:p>
          <a:p>
            <a:pPr>
              <a:spcBef>
                <a:spcPct val="0"/>
              </a:spcBef>
              <a:buFontTx/>
              <a:buNone/>
            </a:pPr>
            <a:r>
              <a:rPr lang="it-IT" altLang="it-IT" sz="2800" b="1"/>
              <a:t>     how many genes in the human genome?</a:t>
            </a:r>
          </a:p>
          <a:p>
            <a:pPr>
              <a:spcBef>
                <a:spcPct val="0"/>
              </a:spcBef>
              <a:buFontTx/>
              <a:buNone/>
            </a:pPr>
            <a:r>
              <a:rPr lang="it-IT" altLang="it-IT" sz="2400"/>
              <a:t>           </a:t>
            </a:r>
            <a:endParaRPr lang="it-IT" altLang="it-IT" sz="28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13" descr="ChangFig01-revised">
            <a:extLst>
              <a:ext uri="{FF2B5EF4-FFF2-40B4-BE49-F238E27FC236}">
                <a16:creationId xmlns:a16="http://schemas.microsoft.com/office/drawing/2014/main" id="{7C814F5B-F183-A245-A980-1E4B99B16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1628775"/>
            <a:ext cx="83629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ttangolo 3">
            <a:extLst>
              <a:ext uri="{FF2B5EF4-FFF2-40B4-BE49-F238E27FC236}">
                <a16:creationId xmlns:a16="http://schemas.microsoft.com/office/drawing/2014/main" id="{4D90B651-CE82-114E-BA34-FA68995F024C}"/>
              </a:ext>
            </a:extLst>
          </p:cNvPr>
          <p:cNvSpPr>
            <a:spLocks noChangeArrowheads="1"/>
          </p:cNvSpPr>
          <p:nvPr/>
        </p:nvSpPr>
        <p:spPr bwMode="auto">
          <a:xfrm>
            <a:off x="711200" y="-26988"/>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3600" b="1">
                <a:solidFill>
                  <a:srgbClr val="FF0000"/>
                </a:solidFill>
              </a:rPr>
              <a:t>The GENOMIC ERA</a:t>
            </a:r>
            <a:r>
              <a:rPr lang="it-IT" altLang="it-IT" sz="3600">
                <a:solidFill>
                  <a:srgbClr val="FF0000"/>
                </a:solidFill>
              </a:rPr>
              <a:t> </a:t>
            </a:r>
            <a:r>
              <a:rPr lang="it-IT" altLang="it-IT" sz="2400"/>
              <a:t>           </a:t>
            </a:r>
            <a:endParaRPr lang="it-IT" altLang="it-IT" sz="2800"/>
          </a:p>
        </p:txBody>
      </p:sp>
      <p:sp>
        <p:nvSpPr>
          <p:cNvPr id="47107" name="TextBox 28">
            <a:extLst>
              <a:ext uri="{FF2B5EF4-FFF2-40B4-BE49-F238E27FC236}">
                <a16:creationId xmlns:a16="http://schemas.microsoft.com/office/drawing/2014/main" id="{1CED6A11-5063-7E42-8844-053C873BB67F}"/>
              </a:ext>
            </a:extLst>
          </p:cNvPr>
          <p:cNvSpPr txBox="1">
            <a:spLocks noChangeArrowheads="1"/>
          </p:cNvSpPr>
          <p:nvPr/>
        </p:nvSpPr>
        <p:spPr bwMode="auto">
          <a:xfrm>
            <a:off x="4356100" y="620713"/>
            <a:ext cx="2160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it-IT" altLang="it-IT" sz="1800">
                <a:latin typeface="Times New Roman" panose="02020603050405020304" pitchFamily="18" charset="0"/>
              </a:rPr>
              <a:t>Lander </a:t>
            </a:r>
            <a:r>
              <a:rPr lang="it-IT" altLang="it-IT" sz="1800" i="1">
                <a:latin typeface="Times New Roman" panose="02020603050405020304" pitchFamily="18" charset="0"/>
              </a:rPr>
              <a:t>et al.</a:t>
            </a:r>
            <a:r>
              <a:rPr lang="it-IT" altLang="it-IT" sz="1800">
                <a:latin typeface="Times New Roman" panose="02020603050405020304" pitchFamily="18" charset="0"/>
              </a:rPr>
              <a:t>, 2001</a:t>
            </a:r>
          </a:p>
          <a:p>
            <a:pPr algn="ctr" eaLnBrk="1" hangingPunct="1">
              <a:spcBef>
                <a:spcPct val="0"/>
              </a:spcBef>
              <a:buFontTx/>
              <a:buNone/>
            </a:pPr>
            <a:r>
              <a:rPr lang="it-IT" altLang="it-IT" sz="1800">
                <a:latin typeface="Times New Roman" panose="02020603050405020304" pitchFamily="18" charset="0"/>
              </a:rPr>
              <a:t>Venter </a:t>
            </a:r>
            <a:r>
              <a:rPr lang="it-IT" altLang="it-IT" sz="1800" i="1">
                <a:latin typeface="Times New Roman" panose="02020603050405020304" pitchFamily="18" charset="0"/>
              </a:rPr>
              <a:t>et al.</a:t>
            </a:r>
            <a:r>
              <a:rPr lang="it-IT" altLang="it-IT" sz="1800">
                <a:latin typeface="Times New Roman" panose="02020603050405020304" pitchFamily="18" charset="0"/>
              </a:rPr>
              <a:t>, 2001</a:t>
            </a:r>
          </a:p>
        </p:txBody>
      </p:sp>
      <p:sp>
        <p:nvSpPr>
          <p:cNvPr id="5" name="Down Arrow Callout 27">
            <a:extLst>
              <a:ext uri="{FF2B5EF4-FFF2-40B4-BE49-F238E27FC236}">
                <a16:creationId xmlns:a16="http://schemas.microsoft.com/office/drawing/2014/main" id="{F0751F5B-31E6-6F42-B6F8-3E886AF76B1C}"/>
              </a:ext>
            </a:extLst>
          </p:cNvPr>
          <p:cNvSpPr/>
          <p:nvPr/>
        </p:nvSpPr>
        <p:spPr bwMode="auto">
          <a:xfrm>
            <a:off x="4283075" y="620713"/>
            <a:ext cx="2160588" cy="965200"/>
          </a:xfrm>
          <a:prstGeom prst="downArrowCallout">
            <a:avLst>
              <a:gd name="adj1" fmla="val 17816"/>
              <a:gd name="adj2" fmla="val 19855"/>
              <a:gd name="adj3" fmla="val 23447"/>
              <a:gd name="adj4" fmla="val 67114"/>
            </a:avLst>
          </a:prstGeom>
          <a:noFill/>
          <a:ln w="3175" cmpd="sng">
            <a:solidFill>
              <a:srgbClr val="C0504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atin typeface="Times New Roman"/>
              <a:cs typeface="Times New Roman"/>
            </a:endParaRPr>
          </a:p>
        </p:txBody>
      </p:sp>
      <p:sp>
        <p:nvSpPr>
          <p:cNvPr id="47109" name="Rettangolo 5">
            <a:extLst>
              <a:ext uri="{FF2B5EF4-FFF2-40B4-BE49-F238E27FC236}">
                <a16:creationId xmlns:a16="http://schemas.microsoft.com/office/drawing/2014/main" id="{0158B783-F1D1-1246-B4AE-F2F540C2E7F4}"/>
              </a:ext>
            </a:extLst>
          </p:cNvPr>
          <p:cNvSpPr>
            <a:spLocks noChangeArrowheads="1"/>
          </p:cNvSpPr>
          <p:nvPr/>
        </p:nvSpPr>
        <p:spPr bwMode="auto">
          <a:xfrm>
            <a:off x="1187450" y="6154738"/>
            <a:ext cx="9329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The Human Genome Project produced the first complete sequences of individual human genomes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Immagine 3">
            <a:extLst>
              <a:ext uri="{FF2B5EF4-FFF2-40B4-BE49-F238E27FC236}">
                <a16:creationId xmlns:a16="http://schemas.microsoft.com/office/drawing/2014/main" id="{50451355-2DEF-0A4D-B42B-E32E0A533B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0"/>
            <a:ext cx="444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ttangolo 4">
            <a:extLst>
              <a:ext uri="{FF2B5EF4-FFF2-40B4-BE49-F238E27FC236}">
                <a16:creationId xmlns:a16="http://schemas.microsoft.com/office/drawing/2014/main" id="{3903D18B-3A2B-E144-AD19-618D904FC1CF}"/>
              </a:ext>
            </a:extLst>
          </p:cNvPr>
          <p:cNvSpPr>
            <a:spLocks noChangeArrowheads="1"/>
          </p:cNvSpPr>
          <p:nvPr/>
        </p:nvSpPr>
        <p:spPr bwMode="auto">
          <a:xfrm>
            <a:off x="4427538" y="260350"/>
            <a:ext cx="4824412" cy="2447925"/>
          </a:xfrm>
          <a:prstGeom prst="rect">
            <a:avLst/>
          </a:prstGeom>
          <a:solidFill>
            <a:schemeClr val="bg1"/>
          </a:solidFill>
          <a:ln w="9525">
            <a:solidFill>
              <a:schemeClr val="bg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48131" name="Rettangolo 5">
            <a:extLst>
              <a:ext uri="{FF2B5EF4-FFF2-40B4-BE49-F238E27FC236}">
                <a16:creationId xmlns:a16="http://schemas.microsoft.com/office/drawing/2014/main" id="{C7D8DCEF-E469-0D47-851F-F47D98EBDDB9}"/>
              </a:ext>
            </a:extLst>
          </p:cNvPr>
          <p:cNvSpPr>
            <a:spLocks noChangeArrowheads="1"/>
          </p:cNvSpPr>
          <p:nvPr/>
        </p:nvSpPr>
        <p:spPr bwMode="auto">
          <a:xfrm>
            <a:off x="5380038" y="260350"/>
            <a:ext cx="3744912"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From:</a:t>
            </a:r>
          </a:p>
          <a:p>
            <a:pPr>
              <a:spcBef>
                <a:spcPct val="0"/>
              </a:spcBef>
              <a:buFontTx/>
              <a:buNone/>
            </a:pPr>
            <a:r>
              <a:rPr lang="it-IT" altLang="it-IT" sz="2400"/>
              <a:t>one gene-one enzyme</a:t>
            </a:r>
          </a:p>
          <a:p>
            <a:pPr>
              <a:spcBef>
                <a:spcPct val="0"/>
              </a:spcBef>
              <a:buFontTx/>
              <a:buNone/>
            </a:pPr>
            <a:endParaRPr lang="it-IT" altLang="it-IT" sz="2400"/>
          </a:p>
          <a:p>
            <a:pPr>
              <a:spcBef>
                <a:spcPct val="0"/>
              </a:spcBef>
              <a:buFontTx/>
              <a:buNone/>
            </a:pPr>
            <a:r>
              <a:rPr lang="it-IT" altLang="it-IT" sz="2400"/>
              <a:t>To:</a:t>
            </a:r>
          </a:p>
          <a:p>
            <a:pPr>
              <a:spcBef>
                <a:spcPct val="0"/>
              </a:spcBef>
              <a:buFontTx/>
              <a:buNone/>
            </a:pPr>
            <a:r>
              <a:rPr lang="it-IT" altLang="it-IT" sz="2400"/>
              <a:t>one gene-one polypeptide</a:t>
            </a:r>
          </a:p>
        </p:txBody>
      </p:sp>
      <p:sp>
        <p:nvSpPr>
          <p:cNvPr id="48132" name="Rettangolo 7">
            <a:extLst>
              <a:ext uri="{FF2B5EF4-FFF2-40B4-BE49-F238E27FC236}">
                <a16:creationId xmlns:a16="http://schemas.microsoft.com/office/drawing/2014/main" id="{3172032B-5E0A-B14D-A40B-B4CA98137627}"/>
              </a:ext>
            </a:extLst>
          </p:cNvPr>
          <p:cNvSpPr>
            <a:spLocks noChangeArrowheads="1"/>
          </p:cNvSpPr>
          <p:nvPr/>
        </p:nvSpPr>
        <p:spPr bwMode="auto">
          <a:xfrm>
            <a:off x="179388" y="333375"/>
            <a:ext cx="4572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In 1902, Archibald Garrod described the inherited disorder alkaptonuria as an "inborn error of metabolism." He proposed that a gene mutation causes a specific defect in the biochemical pathway for eliminating liquid wastes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egnaposto contenuto 2">
            <a:extLst>
              <a:ext uri="{FF2B5EF4-FFF2-40B4-BE49-F238E27FC236}">
                <a16:creationId xmlns:a16="http://schemas.microsoft.com/office/drawing/2014/main" id="{D82EB49B-EC74-D449-A920-EEE3291E0068}"/>
              </a:ext>
            </a:extLst>
          </p:cNvPr>
          <p:cNvSpPr>
            <a:spLocks noGrp="1"/>
          </p:cNvSpPr>
          <p:nvPr>
            <p:ph idx="1"/>
          </p:nvPr>
        </p:nvSpPr>
        <p:spPr>
          <a:xfrm>
            <a:off x="685800" y="1628775"/>
            <a:ext cx="7772400" cy="4114800"/>
          </a:xfrm>
        </p:spPr>
        <p:txBody>
          <a:bodyPr/>
          <a:lstStyle/>
          <a:p>
            <a:r>
              <a:rPr lang="en-US" altLang="it-IT"/>
              <a:t>More recently, the Sequence Ontology Consortium called the gene a “locatable region of genomic sequence, corresponding to a unit of inheritance, which is associated with regulatory regions, transcribed regions and/or other functional sequence regions” (Pearson 2006). </a:t>
            </a:r>
            <a:endParaRPr lang="it-IT" altLang="it-IT"/>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0D3369DD-7C34-CC45-AACB-A6F7CD0D6EFC}"/>
              </a:ext>
            </a:extLst>
          </p:cNvPr>
          <p:cNvSpPr>
            <a:spLocks noChangeArrowheads="1"/>
          </p:cNvSpPr>
          <p:nvPr/>
        </p:nvSpPr>
        <p:spPr bwMode="auto">
          <a:xfrm>
            <a:off x="102906" y="116632"/>
            <a:ext cx="8915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000" dirty="0">
                <a:solidFill>
                  <a:srgbClr val="D81012"/>
                </a:solidFill>
                <a:latin typeface="Comic Sans MS" panose="030F0902030302020204" pitchFamily="66" charset="0"/>
              </a:rPr>
              <a:t>1997</a:t>
            </a:r>
            <a:r>
              <a:rPr lang="it-IT" altLang="it-IT" sz="2000" dirty="0">
                <a:solidFill>
                  <a:srgbClr val="000000"/>
                </a:solidFill>
                <a:latin typeface="Comic Sans MS" panose="030F0902030302020204" pitchFamily="66" charset="0"/>
              </a:rPr>
              <a:t> - 100,000 human </a:t>
            </a:r>
            <a:r>
              <a:rPr lang="it-IT" altLang="it-IT" sz="2000" dirty="0" err="1">
                <a:solidFill>
                  <a:srgbClr val="000000"/>
                </a:solidFill>
                <a:latin typeface="Comic Sans MS" panose="030F0902030302020204" pitchFamily="66" charset="0"/>
              </a:rPr>
              <a:t>genes</a:t>
            </a:r>
            <a:r>
              <a:rPr lang="it-IT" altLang="it-IT" sz="2000" dirty="0">
                <a:solidFill>
                  <a:srgbClr val="000000"/>
                </a:solidFill>
                <a:latin typeface="Comic Sans MS" panose="030F0902030302020204" pitchFamily="66" charset="0"/>
              </a:rPr>
              <a:t> . </a:t>
            </a:r>
          </a:p>
          <a:p>
            <a:pPr>
              <a:spcBef>
                <a:spcPct val="0"/>
              </a:spcBef>
              <a:buFontTx/>
              <a:buNone/>
            </a:pP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Incyte</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Genomics</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sequencing</a:t>
            </a:r>
            <a:r>
              <a:rPr lang="it-IT" altLang="it-IT" sz="2000" dirty="0">
                <a:solidFill>
                  <a:srgbClr val="000000"/>
                </a:solidFill>
                <a:latin typeface="Comic Sans MS" panose="030F0902030302020204" pitchFamily="66" charset="0"/>
              </a:rPr>
              <a:t> of </a:t>
            </a:r>
            <a:r>
              <a:rPr lang="it-IT" altLang="it-IT" sz="2000" dirty="0" err="1">
                <a:solidFill>
                  <a:srgbClr val="000000"/>
                </a:solidFill>
                <a:latin typeface="Comic Sans MS" panose="030F0902030302020204" pitchFamily="66" charset="0"/>
              </a:rPr>
              <a:t>several</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millions</a:t>
            </a:r>
            <a:r>
              <a:rPr lang="it-IT" altLang="it-IT" sz="2000" dirty="0">
                <a:solidFill>
                  <a:srgbClr val="000000"/>
                </a:solidFill>
                <a:latin typeface="Comic Sans MS" panose="030F0902030302020204" pitchFamily="66" charset="0"/>
              </a:rPr>
              <a:t> of EST)</a:t>
            </a:r>
          </a:p>
          <a:p>
            <a:pPr>
              <a:spcBef>
                <a:spcPct val="0"/>
              </a:spcBef>
              <a:buFontTx/>
              <a:buNone/>
            </a:pPr>
            <a:endParaRPr lang="it-IT" altLang="it-IT" sz="2000" dirty="0">
              <a:solidFill>
                <a:srgbClr val="000000"/>
              </a:solidFill>
              <a:latin typeface="Comic Sans MS" panose="030F0902030302020204" pitchFamily="66" charset="0"/>
            </a:endParaRPr>
          </a:p>
          <a:p>
            <a:pPr>
              <a:spcBef>
                <a:spcPct val="0"/>
              </a:spcBef>
              <a:buFontTx/>
              <a:buNone/>
            </a:pPr>
            <a:r>
              <a:rPr lang="it-IT" altLang="it-IT" sz="2000" dirty="0">
                <a:solidFill>
                  <a:srgbClr val="D81012"/>
                </a:solidFill>
                <a:latin typeface="Comic Sans MS" panose="030F0902030302020204" pitchFamily="66" charset="0"/>
              </a:rPr>
              <a:t>2001</a:t>
            </a:r>
            <a:r>
              <a:rPr lang="it-IT" altLang="it-IT" sz="2000" dirty="0">
                <a:solidFill>
                  <a:srgbClr val="000000"/>
                </a:solidFill>
                <a:latin typeface="Comic Sans MS" panose="030F0902030302020204" pitchFamily="66" charset="0"/>
              </a:rPr>
              <a:t> - 75,000 - 84,000 </a:t>
            </a:r>
          </a:p>
          <a:p>
            <a:pPr>
              <a:spcBef>
                <a:spcPct val="0"/>
              </a:spcBef>
              <a:buFontTx/>
              <a:buNone/>
            </a:pPr>
            <a:r>
              <a:rPr lang="it-IT" altLang="it-IT" sz="2000" dirty="0">
                <a:solidFill>
                  <a:srgbClr val="000000"/>
                </a:solidFill>
                <a:latin typeface="Comic Sans MS" panose="030F0902030302020204" pitchFamily="66" charset="0"/>
              </a:rPr>
              <a:t>                 Human Gene Index of the </a:t>
            </a:r>
            <a:r>
              <a:rPr lang="it-IT" altLang="it-IT" sz="2000" dirty="0" err="1">
                <a:solidFill>
                  <a:srgbClr val="000000"/>
                </a:solidFill>
                <a:latin typeface="Comic Sans MS" panose="030F0902030302020204" pitchFamily="66" charset="0"/>
              </a:rPr>
              <a:t>Institute</a:t>
            </a:r>
            <a:r>
              <a:rPr lang="it-IT" altLang="it-IT" sz="2000" dirty="0">
                <a:solidFill>
                  <a:srgbClr val="000000"/>
                </a:solidFill>
                <a:latin typeface="Comic Sans MS" panose="030F0902030302020204" pitchFamily="66" charset="0"/>
              </a:rPr>
              <a:t> for </a:t>
            </a:r>
            <a:r>
              <a:rPr lang="it-IT" altLang="it-IT" sz="2000" dirty="0" err="1">
                <a:solidFill>
                  <a:srgbClr val="000000"/>
                </a:solidFill>
                <a:latin typeface="Comic Sans MS" panose="030F0902030302020204" pitchFamily="66" charset="0"/>
              </a:rPr>
              <a:t>Genomic</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Research</a:t>
            </a:r>
            <a:r>
              <a:rPr lang="it-IT" altLang="it-IT" sz="2000" dirty="0">
                <a:solidFill>
                  <a:srgbClr val="000000"/>
                </a:solidFill>
                <a:latin typeface="Comic Sans MS" panose="030F0902030302020204" pitchFamily="66" charset="0"/>
              </a:rPr>
              <a:t> </a:t>
            </a:r>
          </a:p>
          <a:p>
            <a:pPr>
              <a:spcBef>
                <a:spcPct val="0"/>
              </a:spcBef>
              <a:buFontTx/>
              <a:buNone/>
            </a:pPr>
            <a:r>
              <a:rPr lang="it-IT" altLang="it-IT" sz="2000" dirty="0">
                <a:solidFill>
                  <a:srgbClr val="000000"/>
                </a:solidFill>
                <a:latin typeface="Comic Sans MS" panose="030F0902030302020204" pitchFamily="66" charset="0"/>
              </a:rPr>
              <a:t>                  Unigene database of the National Center for </a:t>
            </a:r>
            <a:r>
              <a:rPr lang="it-IT" altLang="it-IT" sz="2000" dirty="0" err="1">
                <a:solidFill>
                  <a:srgbClr val="000000"/>
                </a:solidFill>
                <a:latin typeface="Comic Sans MS" panose="030F0902030302020204" pitchFamily="66" charset="0"/>
              </a:rPr>
              <a:t>Biotechnology</a:t>
            </a:r>
            <a:endParaRPr lang="it-IT" altLang="it-IT" sz="2000" dirty="0">
              <a:solidFill>
                <a:srgbClr val="000000"/>
              </a:solidFill>
              <a:latin typeface="Comic Sans MS" panose="030F0902030302020204" pitchFamily="66" charset="0"/>
            </a:endParaRPr>
          </a:p>
          <a:p>
            <a:pPr>
              <a:spcBef>
                <a:spcPct val="0"/>
              </a:spcBef>
              <a:buFontTx/>
              <a:buNone/>
            </a:pPr>
            <a:endParaRPr lang="it-IT" altLang="it-IT" sz="2000" dirty="0">
              <a:solidFill>
                <a:srgbClr val="000000"/>
              </a:solidFill>
              <a:latin typeface="Comic Sans MS" panose="030F0902030302020204" pitchFamily="66" charset="0"/>
            </a:endParaRPr>
          </a:p>
          <a:p>
            <a:pPr>
              <a:spcBef>
                <a:spcPct val="0"/>
              </a:spcBef>
              <a:buFontTx/>
              <a:buNone/>
            </a:pPr>
            <a:r>
              <a:rPr lang="it-IT" altLang="it-IT" sz="1600" i="1" dirty="0">
                <a:solidFill>
                  <a:srgbClr val="FF0000"/>
                </a:solidFill>
                <a:latin typeface="Comic Sans MS" panose="030F0902030302020204" pitchFamily="66" charset="0"/>
              </a:rPr>
              <a:t>The </a:t>
            </a:r>
            <a:r>
              <a:rPr lang="it-IT" altLang="it-IT" sz="1600" i="1" dirty="0" err="1">
                <a:solidFill>
                  <a:srgbClr val="FF0000"/>
                </a:solidFill>
                <a:latin typeface="Comic Sans MS" panose="030F0902030302020204" pitchFamily="66" charset="0"/>
              </a:rPr>
              <a:t>sequencing</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methods</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available</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allowed</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only</a:t>
            </a:r>
            <a:r>
              <a:rPr lang="it-IT" altLang="it-IT" sz="1600" i="1" dirty="0">
                <a:solidFill>
                  <a:srgbClr val="FF0000"/>
                </a:solidFill>
                <a:latin typeface="Comic Sans MS" panose="030F0902030302020204" pitchFamily="66" charset="0"/>
              </a:rPr>
              <a:t> the </a:t>
            </a:r>
            <a:r>
              <a:rPr lang="it-IT" altLang="it-IT" sz="1600" i="1" dirty="0" err="1">
                <a:solidFill>
                  <a:srgbClr val="FF0000"/>
                </a:solidFill>
                <a:latin typeface="Comic Sans MS" panose="030F0902030302020204" pitchFamily="66" charset="0"/>
              </a:rPr>
              <a:t>detection</a:t>
            </a:r>
            <a:r>
              <a:rPr lang="it-IT" altLang="it-IT" sz="1600" i="1" dirty="0">
                <a:solidFill>
                  <a:srgbClr val="FF0000"/>
                </a:solidFill>
                <a:latin typeface="Comic Sans MS" panose="030F0902030302020204" pitchFamily="66" charset="0"/>
              </a:rPr>
              <a:t> of a </a:t>
            </a:r>
            <a:r>
              <a:rPr lang="it-IT" altLang="it-IT" sz="1600" i="1" dirty="0" err="1">
                <a:solidFill>
                  <a:srgbClr val="FF0000"/>
                </a:solidFill>
                <a:latin typeface="Comic Sans MS" panose="030F0902030302020204" pitchFamily="66" charset="0"/>
              </a:rPr>
              <a:t>limited</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number</a:t>
            </a:r>
            <a:r>
              <a:rPr lang="it-IT" altLang="it-IT" sz="1600" i="1" dirty="0">
                <a:solidFill>
                  <a:srgbClr val="FF0000"/>
                </a:solidFill>
                <a:latin typeface="Comic Sans MS" panose="030F0902030302020204" pitchFamily="66" charset="0"/>
              </a:rPr>
              <a:t> of </a:t>
            </a:r>
            <a:r>
              <a:rPr lang="it-IT" altLang="it-IT" sz="1600" i="1" dirty="0" err="1">
                <a:solidFill>
                  <a:srgbClr val="FF0000"/>
                </a:solidFill>
                <a:latin typeface="Comic Sans MS" panose="030F0902030302020204" pitchFamily="66" charset="0"/>
              </a:rPr>
              <a:t>reads</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making</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difficult</a:t>
            </a:r>
            <a:r>
              <a:rPr lang="it-IT" altLang="it-IT" sz="1600" i="1" dirty="0">
                <a:solidFill>
                  <a:srgbClr val="FF0000"/>
                </a:solidFill>
                <a:latin typeface="Comic Sans MS" panose="030F0902030302020204" pitchFamily="66" charset="0"/>
              </a:rPr>
              <a:t> to </a:t>
            </a:r>
            <a:r>
              <a:rPr lang="it-IT" altLang="it-IT" sz="1600" i="1" dirty="0" err="1">
                <a:solidFill>
                  <a:srgbClr val="FF0000"/>
                </a:solidFill>
                <a:latin typeface="Comic Sans MS" panose="030F0902030302020204" pitchFamily="66" charset="0"/>
              </a:rPr>
              <a:t>obtain</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overlapping</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reads</a:t>
            </a:r>
            <a:r>
              <a:rPr lang="it-IT" altLang="it-IT" sz="1600" i="1" dirty="0">
                <a:solidFill>
                  <a:srgbClr val="FF0000"/>
                </a:solidFill>
                <a:latin typeface="Comic Sans MS" panose="030F0902030302020204" pitchFamily="66" charset="0"/>
              </a:rPr>
              <a:t> and to </a:t>
            </a:r>
            <a:r>
              <a:rPr lang="it-IT" altLang="it-IT" sz="1600" i="1" dirty="0" err="1">
                <a:solidFill>
                  <a:srgbClr val="FF0000"/>
                </a:solidFill>
                <a:latin typeface="Comic Sans MS" panose="030F0902030302020204" pitchFamily="66" charset="0"/>
              </a:rPr>
              <a:t>reconstitute</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entire</a:t>
            </a:r>
            <a:r>
              <a:rPr lang="it-IT" altLang="it-IT" sz="1600" i="1" dirty="0">
                <a:solidFill>
                  <a:srgbClr val="FF0000"/>
                </a:solidFill>
                <a:latin typeface="Comic Sans MS" panose="030F0902030302020204" pitchFamily="66" charset="0"/>
              </a:rPr>
              <a:t> </a:t>
            </a:r>
            <a:r>
              <a:rPr lang="it-IT" altLang="it-IT" sz="1600" i="1" dirty="0" err="1">
                <a:solidFill>
                  <a:srgbClr val="FF0000"/>
                </a:solidFill>
                <a:latin typeface="Comic Sans MS" panose="030F0902030302020204" pitchFamily="66" charset="0"/>
              </a:rPr>
              <a:t>transcripts</a:t>
            </a:r>
            <a:endParaRPr lang="it-IT" altLang="it-IT" sz="1600" i="1" dirty="0">
              <a:solidFill>
                <a:srgbClr val="FF0000"/>
              </a:solidFill>
              <a:latin typeface="Comic Sans MS" panose="030F0902030302020204" pitchFamily="66" charset="0"/>
            </a:endParaRPr>
          </a:p>
          <a:p>
            <a:pPr>
              <a:spcBef>
                <a:spcPct val="0"/>
              </a:spcBef>
              <a:buFontTx/>
              <a:buNone/>
            </a:pPr>
            <a:endParaRPr lang="it-IT" altLang="it-IT" sz="2400" dirty="0">
              <a:solidFill>
                <a:srgbClr val="000000"/>
              </a:solidFill>
              <a:latin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3" descr="ChangFig01-revised">
            <a:extLst>
              <a:ext uri="{FF2B5EF4-FFF2-40B4-BE49-F238E27FC236}">
                <a16:creationId xmlns:a16="http://schemas.microsoft.com/office/drawing/2014/main" id="{DC36A85D-DCB6-B647-9847-3B2F7DFE8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1628775"/>
            <a:ext cx="83629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Callout 11">
            <a:extLst>
              <a:ext uri="{FF2B5EF4-FFF2-40B4-BE49-F238E27FC236}">
                <a16:creationId xmlns:a16="http://schemas.microsoft.com/office/drawing/2014/main" id="{8770951C-B1A8-1643-BA6C-FFC220309588}"/>
              </a:ext>
            </a:extLst>
          </p:cNvPr>
          <p:cNvSpPr/>
          <p:nvPr/>
        </p:nvSpPr>
        <p:spPr bwMode="auto">
          <a:xfrm>
            <a:off x="3276600" y="765175"/>
            <a:ext cx="5614988" cy="792163"/>
          </a:xfrm>
          <a:prstGeom prst="downArrowCallout">
            <a:avLst>
              <a:gd name="adj1" fmla="val 21932"/>
              <a:gd name="adj2" fmla="val 28281"/>
              <a:gd name="adj3" fmla="val 26534"/>
              <a:gd name="adj4" fmla="val 52708"/>
            </a:avLst>
          </a:prstGeom>
          <a:noFill/>
          <a:ln w="31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atin typeface="Times New Roman"/>
              <a:cs typeface="Times New Roman"/>
            </a:endParaRPr>
          </a:p>
        </p:txBody>
      </p:sp>
      <p:sp>
        <p:nvSpPr>
          <p:cNvPr id="57347" name="CasellaDiTesto 1">
            <a:extLst>
              <a:ext uri="{FF2B5EF4-FFF2-40B4-BE49-F238E27FC236}">
                <a16:creationId xmlns:a16="http://schemas.microsoft.com/office/drawing/2014/main" id="{AD5F9A35-C58F-2C4F-BDCA-4529E865263A}"/>
              </a:ext>
            </a:extLst>
          </p:cNvPr>
          <p:cNvSpPr txBox="1">
            <a:spLocks noChangeArrowheads="1"/>
          </p:cNvSpPr>
          <p:nvPr/>
        </p:nvSpPr>
        <p:spPr bwMode="auto">
          <a:xfrm>
            <a:off x="3943350" y="747713"/>
            <a:ext cx="4137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400">
                <a:latin typeface="Times New Roman" panose="02020603050405020304" pitchFamily="18" charset="0"/>
              </a:rPr>
              <a:t>454 Pyrosequencing, Illumina,</a:t>
            </a:r>
          </a:p>
          <a:p>
            <a:pPr>
              <a:spcBef>
                <a:spcPct val="0"/>
              </a:spcBef>
              <a:buFontTx/>
              <a:buNone/>
            </a:pPr>
            <a:endParaRPr lang="it-IT" altLang="it-IT" sz="2400"/>
          </a:p>
        </p:txBody>
      </p:sp>
      <p:sp>
        <p:nvSpPr>
          <p:cNvPr id="57348" name="CasellaDiTesto 19">
            <a:extLst>
              <a:ext uri="{FF2B5EF4-FFF2-40B4-BE49-F238E27FC236}">
                <a16:creationId xmlns:a16="http://schemas.microsoft.com/office/drawing/2014/main" id="{2D57D9EB-3DF8-084C-AD36-73D8BEEC53EC}"/>
              </a:ext>
            </a:extLst>
          </p:cNvPr>
          <p:cNvSpPr txBox="1">
            <a:spLocks noChangeArrowheads="1"/>
          </p:cNvSpPr>
          <p:nvPr/>
        </p:nvSpPr>
        <p:spPr bwMode="auto">
          <a:xfrm>
            <a:off x="339725" y="0"/>
            <a:ext cx="7556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400" b="1">
                <a:latin typeface="Calibri" panose="020F0502020204030204" pitchFamily="34" charset="0"/>
              </a:rPr>
              <a:t>Deep sequencing technologies – </a:t>
            </a:r>
          </a:p>
          <a:p>
            <a:pPr eaLnBrk="1" hangingPunct="1">
              <a:spcBef>
                <a:spcPct val="0"/>
              </a:spcBef>
              <a:buFontTx/>
              <a:buNone/>
            </a:pPr>
            <a:r>
              <a:rPr lang="it-IT" altLang="it-IT" sz="2400" b="1">
                <a:latin typeface="Calibri" panose="020F0502020204030204" pitchFamily="34" charset="0"/>
              </a:rPr>
              <a:t>                            identification of low abundance transcripts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3" descr="ChangFig01-revised">
            <a:extLst>
              <a:ext uri="{FF2B5EF4-FFF2-40B4-BE49-F238E27FC236}">
                <a16:creationId xmlns:a16="http://schemas.microsoft.com/office/drawing/2014/main" id="{80E4E371-1490-7D48-8BC7-6C7C876FB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25" y="1628775"/>
            <a:ext cx="83629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ttangolo 3">
            <a:extLst>
              <a:ext uri="{FF2B5EF4-FFF2-40B4-BE49-F238E27FC236}">
                <a16:creationId xmlns:a16="http://schemas.microsoft.com/office/drawing/2014/main" id="{DBD0F59F-D641-5C4A-A683-794D1FB39F3F}"/>
              </a:ext>
            </a:extLst>
          </p:cNvPr>
          <p:cNvSpPr>
            <a:spLocks noChangeArrowheads="1"/>
          </p:cNvSpPr>
          <p:nvPr/>
        </p:nvSpPr>
        <p:spPr bwMode="auto">
          <a:xfrm>
            <a:off x="711200" y="-26988"/>
            <a:ext cx="762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3600" b="1">
                <a:solidFill>
                  <a:srgbClr val="FF0000"/>
                </a:solidFill>
              </a:rPr>
              <a:t>Transcriptome analysis</a:t>
            </a:r>
            <a:r>
              <a:rPr lang="it-IT" altLang="it-IT" sz="3600">
                <a:solidFill>
                  <a:srgbClr val="FF0000"/>
                </a:solidFill>
              </a:rPr>
              <a:t> </a:t>
            </a:r>
            <a:r>
              <a:rPr lang="it-IT" altLang="it-IT" sz="2400"/>
              <a:t>           </a:t>
            </a:r>
            <a:endParaRPr lang="it-IT" altLang="it-IT" sz="2800"/>
          </a:p>
        </p:txBody>
      </p:sp>
      <p:sp>
        <p:nvSpPr>
          <p:cNvPr id="4" name="Down Arrow Callout 11">
            <a:extLst>
              <a:ext uri="{FF2B5EF4-FFF2-40B4-BE49-F238E27FC236}">
                <a16:creationId xmlns:a16="http://schemas.microsoft.com/office/drawing/2014/main" id="{9A78BE12-4863-9949-BE33-DEE58EEFABB6}"/>
              </a:ext>
            </a:extLst>
          </p:cNvPr>
          <p:cNvSpPr/>
          <p:nvPr/>
        </p:nvSpPr>
        <p:spPr bwMode="auto">
          <a:xfrm>
            <a:off x="3276600" y="765175"/>
            <a:ext cx="5614988" cy="792163"/>
          </a:xfrm>
          <a:prstGeom prst="downArrowCallout">
            <a:avLst>
              <a:gd name="adj1" fmla="val 21932"/>
              <a:gd name="adj2" fmla="val 28281"/>
              <a:gd name="adj3" fmla="val 26534"/>
              <a:gd name="adj4" fmla="val 52708"/>
            </a:avLst>
          </a:prstGeom>
          <a:noFill/>
          <a:ln w="3175"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latin typeface="Times New Roman"/>
              <a:cs typeface="Times New Roman"/>
            </a:endParaRPr>
          </a:p>
        </p:txBody>
      </p:sp>
      <p:sp>
        <p:nvSpPr>
          <p:cNvPr id="52228" name="CasellaDiTesto 1">
            <a:extLst>
              <a:ext uri="{FF2B5EF4-FFF2-40B4-BE49-F238E27FC236}">
                <a16:creationId xmlns:a16="http://schemas.microsoft.com/office/drawing/2014/main" id="{067903F9-5A88-904B-A9F3-55F3C345C977}"/>
              </a:ext>
            </a:extLst>
          </p:cNvPr>
          <p:cNvSpPr txBox="1">
            <a:spLocks noChangeArrowheads="1"/>
          </p:cNvSpPr>
          <p:nvPr/>
        </p:nvSpPr>
        <p:spPr bwMode="auto">
          <a:xfrm>
            <a:off x="3779838" y="747713"/>
            <a:ext cx="4464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latin typeface="Times New Roman" panose="02020603050405020304" pitchFamily="18" charset="0"/>
              </a:rPr>
              <a:t>The FANTOM3 Consortium, 2005</a:t>
            </a:r>
          </a:p>
          <a:p>
            <a:pPr>
              <a:spcBef>
                <a:spcPct val="0"/>
              </a:spcBef>
              <a:buFontTx/>
              <a:buNone/>
            </a:pPr>
            <a:endParaRPr lang="it-IT" altLang="it-IT"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97AFEB99-98B5-4E43-81D7-5B1C7B716740}"/>
              </a:ext>
            </a:extLst>
          </p:cNvPr>
          <p:cNvSpPr>
            <a:spLocks noChangeArrowheads="1"/>
          </p:cNvSpPr>
          <p:nvPr/>
        </p:nvSpPr>
        <p:spPr bwMode="auto">
          <a:xfrm>
            <a:off x="76200" y="3200400"/>
            <a:ext cx="89154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800" b="1" dirty="0">
                <a:solidFill>
                  <a:srgbClr val="D81012"/>
                </a:solidFill>
                <a:latin typeface="Comic Sans MS" panose="030F0902030302020204" pitchFamily="66" charset="0"/>
              </a:rPr>
              <a:t>2005 -  FANTOM 3 </a:t>
            </a:r>
            <a:r>
              <a:rPr lang="it-IT" altLang="it-IT" sz="2800" b="1" dirty="0" err="1">
                <a:solidFill>
                  <a:srgbClr val="D81012"/>
                </a:solidFill>
                <a:latin typeface="Comic Sans MS" panose="030F0902030302020204" pitchFamily="66" charset="0"/>
              </a:rPr>
              <a:t>project</a:t>
            </a:r>
            <a:r>
              <a:rPr lang="it-IT" altLang="it-IT" sz="2000" dirty="0">
                <a:solidFill>
                  <a:srgbClr val="000000"/>
                </a:solidFill>
                <a:latin typeface="Comic Sans MS" panose="030F0902030302020204" pitchFamily="66" charset="0"/>
              </a:rPr>
              <a:t> - 62% of the </a:t>
            </a:r>
            <a:r>
              <a:rPr lang="it-IT" altLang="it-IT" sz="2800" u="sng" dirty="0">
                <a:solidFill>
                  <a:srgbClr val="000000"/>
                </a:solidFill>
                <a:latin typeface="Comic Sans MS" panose="030F0902030302020204" pitchFamily="66" charset="0"/>
              </a:rPr>
              <a:t>mouse</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genome</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is</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transcribed</a:t>
            </a:r>
            <a:r>
              <a:rPr lang="it-IT" altLang="it-IT" sz="2000" dirty="0">
                <a:solidFill>
                  <a:srgbClr val="000000"/>
                </a:solidFill>
                <a:latin typeface="Comic Sans MS" panose="030F0902030302020204" pitchFamily="66" charset="0"/>
              </a:rPr>
              <a:t>. </a:t>
            </a:r>
            <a:endParaRPr lang="it-IT" altLang="it-IT" sz="2800" b="1" dirty="0">
              <a:solidFill>
                <a:schemeClr val="accent2"/>
              </a:solidFill>
              <a:latin typeface="Comic Sans MS" panose="030F0902030302020204" pitchFamily="66" charset="0"/>
            </a:endParaRPr>
          </a:p>
          <a:p>
            <a:pPr>
              <a:spcBef>
                <a:spcPct val="0"/>
              </a:spcBef>
              <a:buFontTx/>
              <a:buNone/>
            </a:pPr>
            <a:r>
              <a:rPr lang="it-IT" altLang="it-IT" sz="2000" dirty="0">
                <a:solidFill>
                  <a:srgbClr val="000000"/>
                </a:solidFill>
                <a:latin typeface="Comic Sans MS" panose="030F0902030302020204" pitchFamily="66" charset="0"/>
              </a:rPr>
              <a:t>25.000 </a:t>
            </a:r>
            <a:r>
              <a:rPr lang="it-IT" altLang="it-IT" sz="2000" dirty="0" err="1">
                <a:solidFill>
                  <a:srgbClr val="000000"/>
                </a:solidFill>
                <a:latin typeface="Comic Sans MS" panose="030F0902030302020204" pitchFamily="66" charset="0"/>
              </a:rPr>
              <a:t>protein</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coding</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genes</a:t>
            </a:r>
            <a:endParaRPr lang="it-IT" altLang="it-IT" sz="2800" dirty="0">
              <a:solidFill>
                <a:srgbClr val="000000"/>
              </a:solidFill>
              <a:latin typeface="Comic Sans MS" panose="030F0902030302020204" pitchFamily="66" charset="0"/>
            </a:endParaRPr>
          </a:p>
          <a:p>
            <a:pPr>
              <a:spcBef>
                <a:spcPct val="0"/>
              </a:spcBef>
              <a:buFontTx/>
              <a:buNone/>
            </a:pPr>
            <a:endParaRPr lang="it-IT" altLang="it-IT" sz="2400" b="1" u="sng" dirty="0">
              <a:solidFill>
                <a:schemeClr val="accent2"/>
              </a:solidFill>
              <a:latin typeface="Comic Sans MS" panose="030F0902030302020204" pitchFamily="66" charset="0"/>
            </a:endParaRPr>
          </a:p>
          <a:p>
            <a:pPr>
              <a:spcBef>
                <a:spcPct val="0"/>
              </a:spcBef>
              <a:buFontTx/>
              <a:buNone/>
            </a:pPr>
            <a:r>
              <a:rPr lang="it-IT" altLang="it-IT" sz="2400" b="1" u="sng" dirty="0" err="1">
                <a:solidFill>
                  <a:schemeClr val="accent2"/>
                </a:solidFill>
                <a:latin typeface="Comic Sans MS" panose="030F0902030302020204" pitchFamily="66" charset="0"/>
              </a:rPr>
              <a:t>Half</a:t>
            </a:r>
            <a:r>
              <a:rPr lang="it-IT" altLang="it-IT" sz="2400" b="1" u="sng" dirty="0">
                <a:solidFill>
                  <a:schemeClr val="accent2"/>
                </a:solidFill>
                <a:latin typeface="Comic Sans MS" panose="030F0902030302020204" pitchFamily="66" charset="0"/>
              </a:rPr>
              <a:t> </a:t>
            </a:r>
            <a:r>
              <a:rPr lang="it-IT" altLang="it-IT" sz="2400" b="1" u="sng" dirty="0" err="1">
                <a:solidFill>
                  <a:schemeClr val="accent2"/>
                </a:solidFill>
                <a:latin typeface="Comic Sans MS" panose="030F0902030302020204" pitchFamily="66" charset="0"/>
              </a:rPr>
              <a:t>arise</a:t>
            </a:r>
            <a:r>
              <a:rPr lang="it-IT" altLang="it-IT" sz="2400" b="1" u="sng" dirty="0">
                <a:solidFill>
                  <a:schemeClr val="accent2"/>
                </a:solidFill>
                <a:latin typeface="Comic Sans MS" panose="030F0902030302020204" pitchFamily="66" charset="0"/>
              </a:rPr>
              <a:t> from alternative promoters, </a:t>
            </a:r>
            <a:r>
              <a:rPr lang="it-IT" altLang="it-IT" sz="2400" b="1" u="sng" dirty="0" err="1">
                <a:solidFill>
                  <a:schemeClr val="accent2"/>
                </a:solidFill>
                <a:latin typeface="Comic Sans MS" panose="030F0902030302020204" pitchFamily="66" charset="0"/>
              </a:rPr>
              <a:t>splicing</a:t>
            </a:r>
            <a:r>
              <a:rPr lang="it-IT" altLang="it-IT" sz="2400" b="1" u="sng" dirty="0">
                <a:solidFill>
                  <a:schemeClr val="accent2"/>
                </a:solidFill>
                <a:latin typeface="Comic Sans MS" panose="030F0902030302020204" pitchFamily="66" charset="0"/>
              </a:rPr>
              <a:t> and </a:t>
            </a:r>
            <a:r>
              <a:rPr lang="it-IT" altLang="it-IT" sz="2400" b="1" u="sng" dirty="0" err="1">
                <a:solidFill>
                  <a:schemeClr val="accent2"/>
                </a:solidFill>
                <a:latin typeface="Comic Sans MS" panose="030F0902030302020204" pitchFamily="66" charset="0"/>
              </a:rPr>
              <a:t>polyadenylation</a:t>
            </a:r>
            <a:r>
              <a:rPr lang="it-IT" altLang="it-IT" sz="2400" b="1" u="sng" dirty="0">
                <a:solidFill>
                  <a:schemeClr val="accent2"/>
                </a:solidFill>
                <a:latin typeface="Comic Sans MS" panose="030F0902030302020204" pitchFamily="66" charset="0"/>
              </a:rPr>
              <a:t> </a:t>
            </a:r>
            <a:r>
              <a:rPr lang="it-IT" altLang="it-IT" sz="2400" b="1" u="sng" dirty="0" err="1">
                <a:solidFill>
                  <a:schemeClr val="accent2"/>
                </a:solidFill>
                <a:latin typeface="Comic Sans MS" panose="030F0902030302020204" pitchFamily="66" charset="0"/>
              </a:rPr>
              <a:t>sites</a:t>
            </a:r>
            <a:r>
              <a:rPr lang="it-IT" altLang="it-IT" sz="2400" b="1" u="sng" dirty="0">
                <a:solidFill>
                  <a:schemeClr val="accent2"/>
                </a:solidFill>
                <a:latin typeface="Comic Sans MS" panose="030F0902030302020204" pitchFamily="66" charset="0"/>
              </a:rPr>
              <a:t> - </a:t>
            </a:r>
            <a:r>
              <a:rPr lang="it-IT" altLang="it-IT" sz="2400" dirty="0"/>
              <a:t>Out of </a:t>
            </a:r>
            <a:r>
              <a:rPr lang="it-IT" altLang="it-IT" sz="2400" dirty="0" err="1"/>
              <a:t>these</a:t>
            </a:r>
            <a:r>
              <a:rPr lang="it-IT" altLang="it-IT" sz="2400" dirty="0"/>
              <a:t> A</a:t>
            </a:r>
            <a:r>
              <a:rPr lang="it-IT" altLang="it-IT" sz="2400" baseline="30000" dirty="0"/>
              <a:t>+</a:t>
            </a:r>
            <a:r>
              <a:rPr lang="it-IT" altLang="it-IT" sz="2400" dirty="0"/>
              <a:t> </a:t>
            </a:r>
            <a:r>
              <a:rPr lang="it-IT" altLang="it-IT" sz="2400" dirty="0" err="1"/>
              <a:t>transcripts</a:t>
            </a:r>
            <a:r>
              <a:rPr lang="it-IT" altLang="it-IT" sz="2400" dirty="0"/>
              <a:t>, 47.761 </a:t>
            </a:r>
            <a:r>
              <a:rPr lang="it-IT" altLang="it-IT" sz="2400" dirty="0" err="1"/>
              <a:t>were</a:t>
            </a:r>
            <a:r>
              <a:rPr lang="it-IT" altLang="it-IT" sz="2400" dirty="0"/>
              <a:t> </a:t>
            </a:r>
            <a:r>
              <a:rPr lang="it-IT" altLang="it-IT" sz="2400" dirty="0" err="1"/>
              <a:t>annotated</a:t>
            </a:r>
            <a:r>
              <a:rPr lang="it-IT" altLang="it-IT" sz="2400" dirty="0"/>
              <a:t> </a:t>
            </a:r>
            <a:r>
              <a:rPr lang="it-IT" altLang="it-IT" sz="2400" dirty="0" err="1"/>
              <a:t>as</a:t>
            </a:r>
            <a:r>
              <a:rPr lang="it-IT" altLang="it-IT" sz="2400" dirty="0"/>
              <a:t> complete </a:t>
            </a:r>
            <a:r>
              <a:rPr lang="it-IT" altLang="it-IT" sz="2400" dirty="0" err="1"/>
              <a:t>coding</a:t>
            </a:r>
            <a:r>
              <a:rPr lang="it-IT" altLang="it-IT" sz="2400" dirty="0"/>
              <a:t> and 34,030 </a:t>
            </a:r>
            <a:r>
              <a:rPr lang="it-IT" altLang="it-IT" sz="2400" dirty="0" err="1"/>
              <a:t>transcripts</a:t>
            </a:r>
            <a:r>
              <a:rPr lang="it-IT" altLang="it-IT" sz="2400" dirty="0"/>
              <a:t> </a:t>
            </a:r>
            <a:r>
              <a:rPr lang="it-IT" altLang="it-IT" sz="2400" dirty="0" err="1"/>
              <a:t>were</a:t>
            </a:r>
            <a:r>
              <a:rPr lang="it-IT" altLang="it-IT" sz="2400" dirty="0"/>
              <a:t> </a:t>
            </a:r>
            <a:r>
              <a:rPr lang="it-IT" altLang="it-IT" sz="2400" dirty="0" err="1"/>
              <a:t>annotated</a:t>
            </a:r>
            <a:r>
              <a:rPr lang="it-IT" altLang="it-IT" sz="2400" dirty="0"/>
              <a:t> </a:t>
            </a:r>
            <a:r>
              <a:rPr lang="it-IT" altLang="it-IT" sz="2400" dirty="0" err="1"/>
              <a:t>as</a:t>
            </a:r>
            <a:r>
              <a:rPr lang="it-IT" altLang="it-IT" sz="2400" dirty="0"/>
              <a:t> non-</a:t>
            </a:r>
            <a:r>
              <a:rPr lang="it-IT" altLang="it-IT" sz="2400" dirty="0" err="1"/>
              <a:t>protein</a:t>
            </a:r>
            <a:r>
              <a:rPr lang="it-IT" altLang="it-IT" sz="2400" dirty="0"/>
              <a:t>-</a:t>
            </a:r>
            <a:r>
              <a:rPr lang="it-IT" altLang="it-IT" sz="2400" dirty="0" err="1"/>
              <a:t>coding</a:t>
            </a:r>
            <a:endParaRPr lang="it-IT" altLang="it-IT" sz="2400" dirty="0"/>
          </a:p>
          <a:p>
            <a:pPr>
              <a:spcBef>
                <a:spcPct val="0"/>
              </a:spcBef>
              <a:buFontTx/>
              <a:buNone/>
            </a:pPr>
            <a:endParaRPr lang="it-IT" altLang="it-IT" sz="2000" b="1" dirty="0">
              <a:solidFill>
                <a:schemeClr val="accent2"/>
              </a:solidFill>
              <a:latin typeface="Comic Sans MS" panose="030F0902030302020204" pitchFamily="66" charset="0"/>
            </a:endParaRPr>
          </a:p>
          <a:p>
            <a:pPr>
              <a:spcBef>
                <a:spcPct val="0"/>
              </a:spcBef>
              <a:buFontTx/>
              <a:buNone/>
            </a:pPr>
            <a:r>
              <a:rPr lang="it-IT" altLang="it-IT" sz="2000" b="1" dirty="0" err="1">
                <a:solidFill>
                  <a:schemeClr val="accent2"/>
                </a:solidFill>
                <a:latin typeface="Comic Sans MS" panose="030F0902030302020204" pitchFamily="66" charset="0"/>
              </a:rPr>
              <a:t>Half</a:t>
            </a:r>
            <a:r>
              <a:rPr lang="it-IT" altLang="it-IT" sz="2000" b="1" dirty="0">
                <a:solidFill>
                  <a:schemeClr val="accent2"/>
                </a:solidFill>
                <a:latin typeface="Comic Sans MS" panose="030F0902030302020204" pitchFamily="66" charset="0"/>
              </a:rPr>
              <a:t> are </a:t>
            </a:r>
            <a:r>
              <a:rPr lang="it-IT" altLang="it-IT" sz="2000" b="1" dirty="0" err="1">
                <a:solidFill>
                  <a:schemeClr val="accent2"/>
                </a:solidFill>
                <a:latin typeface="Comic Sans MS" panose="030F0902030302020204" pitchFamily="66" charset="0"/>
              </a:rPr>
              <a:t>noncoding</a:t>
            </a:r>
            <a:r>
              <a:rPr lang="it-IT" altLang="it-IT" sz="2000" b="1" dirty="0">
                <a:solidFill>
                  <a:schemeClr val="accent2"/>
                </a:solidFill>
                <a:latin typeface="Comic Sans MS" panose="030F0902030302020204" pitchFamily="66" charset="0"/>
              </a:rPr>
              <a:t> </a:t>
            </a:r>
            <a:r>
              <a:rPr lang="it-IT" altLang="it-IT" sz="2000" b="1" dirty="0" err="1">
                <a:solidFill>
                  <a:schemeClr val="accent2"/>
                </a:solidFill>
                <a:latin typeface="Comic Sans MS" panose="030F0902030302020204" pitchFamily="66" charset="0"/>
              </a:rPr>
              <a:t>RNAs</a:t>
            </a:r>
            <a:endParaRPr lang="it-IT" altLang="it-IT" sz="2000" b="1" dirty="0">
              <a:solidFill>
                <a:schemeClr val="accent2"/>
              </a:solidFill>
              <a:latin typeface="Comic Sans MS" panose="030F0902030302020204" pitchFamily="66" charset="0"/>
            </a:endParaRPr>
          </a:p>
        </p:txBody>
      </p:sp>
      <p:sp>
        <p:nvSpPr>
          <p:cNvPr id="50178" name="Rectangle 2">
            <a:extLst>
              <a:ext uri="{FF2B5EF4-FFF2-40B4-BE49-F238E27FC236}">
                <a16:creationId xmlns:a16="http://schemas.microsoft.com/office/drawing/2014/main" id="{0D3369DD-7C34-CC45-AACB-A6F7CD0D6EFC}"/>
              </a:ext>
            </a:extLst>
          </p:cNvPr>
          <p:cNvSpPr>
            <a:spLocks noChangeArrowheads="1"/>
          </p:cNvSpPr>
          <p:nvPr/>
        </p:nvSpPr>
        <p:spPr bwMode="auto">
          <a:xfrm>
            <a:off x="102906" y="116632"/>
            <a:ext cx="89154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000" dirty="0">
                <a:solidFill>
                  <a:srgbClr val="D81012"/>
                </a:solidFill>
                <a:latin typeface="Comic Sans MS" panose="030F0902030302020204" pitchFamily="66" charset="0"/>
              </a:rPr>
              <a:t>1997</a:t>
            </a:r>
            <a:r>
              <a:rPr lang="it-IT" altLang="it-IT" sz="2000" dirty="0">
                <a:solidFill>
                  <a:srgbClr val="000000"/>
                </a:solidFill>
                <a:latin typeface="Comic Sans MS" panose="030F0902030302020204" pitchFamily="66" charset="0"/>
              </a:rPr>
              <a:t> - 100,000 human </a:t>
            </a:r>
            <a:r>
              <a:rPr lang="it-IT" altLang="it-IT" sz="2000" dirty="0" err="1">
                <a:solidFill>
                  <a:srgbClr val="000000"/>
                </a:solidFill>
                <a:latin typeface="Comic Sans MS" panose="030F0902030302020204" pitchFamily="66" charset="0"/>
              </a:rPr>
              <a:t>genes</a:t>
            </a:r>
            <a:r>
              <a:rPr lang="it-IT" altLang="it-IT" sz="2000" dirty="0">
                <a:solidFill>
                  <a:srgbClr val="000000"/>
                </a:solidFill>
                <a:latin typeface="Comic Sans MS" panose="030F0902030302020204" pitchFamily="66" charset="0"/>
              </a:rPr>
              <a:t> . </a:t>
            </a:r>
          </a:p>
          <a:p>
            <a:pPr>
              <a:spcBef>
                <a:spcPct val="0"/>
              </a:spcBef>
              <a:buFontTx/>
              <a:buNone/>
            </a:pP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Incyte</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Genomics</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sequencing</a:t>
            </a:r>
            <a:r>
              <a:rPr lang="it-IT" altLang="it-IT" sz="2000" dirty="0">
                <a:solidFill>
                  <a:srgbClr val="000000"/>
                </a:solidFill>
                <a:latin typeface="Comic Sans MS" panose="030F0902030302020204" pitchFamily="66" charset="0"/>
              </a:rPr>
              <a:t> of </a:t>
            </a:r>
            <a:r>
              <a:rPr lang="it-IT" altLang="it-IT" sz="2000" dirty="0" err="1">
                <a:solidFill>
                  <a:srgbClr val="000000"/>
                </a:solidFill>
                <a:latin typeface="Comic Sans MS" panose="030F0902030302020204" pitchFamily="66" charset="0"/>
              </a:rPr>
              <a:t>several</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millions</a:t>
            </a:r>
            <a:r>
              <a:rPr lang="it-IT" altLang="it-IT" sz="2000" dirty="0">
                <a:solidFill>
                  <a:srgbClr val="000000"/>
                </a:solidFill>
                <a:latin typeface="Comic Sans MS" panose="030F0902030302020204" pitchFamily="66" charset="0"/>
              </a:rPr>
              <a:t> of EST)</a:t>
            </a:r>
          </a:p>
          <a:p>
            <a:pPr>
              <a:spcBef>
                <a:spcPct val="0"/>
              </a:spcBef>
              <a:buFontTx/>
              <a:buNone/>
            </a:pPr>
            <a:endParaRPr lang="it-IT" altLang="it-IT" sz="2000" dirty="0">
              <a:solidFill>
                <a:srgbClr val="000000"/>
              </a:solidFill>
              <a:latin typeface="Comic Sans MS" panose="030F0902030302020204" pitchFamily="66" charset="0"/>
            </a:endParaRPr>
          </a:p>
          <a:p>
            <a:pPr>
              <a:spcBef>
                <a:spcPct val="0"/>
              </a:spcBef>
              <a:buFontTx/>
              <a:buNone/>
            </a:pPr>
            <a:r>
              <a:rPr lang="it-IT" altLang="it-IT" sz="2000" dirty="0">
                <a:solidFill>
                  <a:srgbClr val="D81012"/>
                </a:solidFill>
                <a:latin typeface="Comic Sans MS" panose="030F0902030302020204" pitchFamily="66" charset="0"/>
              </a:rPr>
              <a:t>2001</a:t>
            </a:r>
            <a:r>
              <a:rPr lang="it-IT" altLang="it-IT" sz="2000" dirty="0">
                <a:solidFill>
                  <a:srgbClr val="000000"/>
                </a:solidFill>
                <a:latin typeface="Comic Sans MS" panose="030F0902030302020204" pitchFamily="66" charset="0"/>
              </a:rPr>
              <a:t> - 75,000 - 84,000 </a:t>
            </a:r>
          </a:p>
          <a:p>
            <a:pPr>
              <a:spcBef>
                <a:spcPct val="0"/>
              </a:spcBef>
              <a:buFontTx/>
              <a:buNone/>
            </a:pPr>
            <a:r>
              <a:rPr lang="it-IT" altLang="it-IT" sz="2000" dirty="0">
                <a:solidFill>
                  <a:srgbClr val="000000"/>
                </a:solidFill>
                <a:latin typeface="Comic Sans MS" panose="030F0902030302020204" pitchFamily="66" charset="0"/>
              </a:rPr>
              <a:t>                 Human Gene Index of the </a:t>
            </a:r>
            <a:r>
              <a:rPr lang="it-IT" altLang="it-IT" sz="2000" dirty="0" err="1">
                <a:solidFill>
                  <a:srgbClr val="000000"/>
                </a:solidFill>
                <a:latin typeface="Comic Sans MS" panose="030F0902030302020204" pitchFamily="66" charset="0"/>
              </a:rPr>
              <a:t>Institute</a:t>
            </a:r>
            <a:r>
              <a:rPr lang="it-IT" altLang="it-IT" sz="2000" dirty="0">
                <a:solidFill>
                  <a:srgbClr val="000000"/>
                </a:solidFill>
                <a:latin typeface="Comic Sans MS" panose="030F0902030302020204" pitchFamily="66" charset="0"/>
              </a:rPr>
              <a:t> for </a:t>
            </a:r>
            <a:r>
              <a:rPr lang="it-IT" altLang="it-IT" sz="2000" dirty="0" err="1">
                <a:solidFill>
                  <a:srgbClr val="000000"/>
                </a:solidFill>
                <a:latin typeface="Comic Sans MS" panose="030F0902030302020204" pitchFamily="66" charset="0"/>
              </a:rPr>
              <a:t>Genomic</a:t>
            </a:r>
            <a:r>
              <a:rPr lang="it-IT" altLang="it-IT" sz="2000" dirty="0">
                <a:solidFill>
                  <a:srgbClr val="000000"/>
                </a:solidFill>
                <a:latin typeface="Comic Sans MS" panose="030F0902030302020204" pitchFamily="66" charset="0"/>
              </a:rPr>
              <a:t> </a:t>
            </a:r>
            <a:r>
              <a:rPr lang="it-IT" altLang="it-IT" sz="2000" dirty="0" err="1">
                <a:solidFill>
                  <a:srgbClr val="000000"/>
                </a:solidFill>
                <a:latin typeface="Comic Sans MS" panose="030F0902030302020204" pitchFamily="66" charset="0"/>
              </a:rPr>
              <a:t>Research</a:t>
            </a:r>
            <a:r>
              <a:rPr lang="it-IT" altLang="it-IT" sz="2000" dirty="0">
                <a:solidFill>
                  <a:srgbClr val="000000"/>
                </a:solidFill>
                <a:latin typeface="Comic Sans MS" panose="030F0902030302020204" pitchFamily="66" charset="0"/>
              </a:rPr>
              <a:t> </a:t>
            </a:r>
          </a:p>
          <a:p>
            <a:pPr>
              <a:spcBef>
                <a:spcPct val="0"/>
              </a:spcBef>
              <a:buFontTx/>
              <a:buNone/>
            </a:pPr>
            <a:r>
              <a:rPr lang="it-IT" altLang="it-IT" sz="2000" dirty="0">
                <a:solidFill>
                  <a:srgbClr val="000000"/>
                </a:solidFill>
                <a:latin typeface="Comic Sans MS" panose="030F0902030302020204" pitchFamily="66" charset="0"/>
              </a:rPr>
              <a:t>                  Unigene database of the National Center for </a:t>
            </a:r>
            <a:r>
              <a:rPr lang="it-IT" altLang="it-IT" sz="2000" dirty="0" err="1">
                <a:solidFill>
                  <a:srgbClr val="000000"/>
                </a:solidFill>
                <a:latin typeface="Comic Sans MS" panose="030F0902030302020204" pitchFamily="66" charset="0"/>
              </a:rPr>
              <a:t>Biotechnology</a:t>
            </a:r>
            <a:endParaRPr lang="it-IT" altLang="it-IT" sz="2000" dirty="0">
              <a:solidFill>
                <a:srgbClr val="000000"/>
              </a:solidFill>
              <a:latin typeface="Comic Sans MS" panose="030F0902030302020204" pitchFamily="66" charset="0"/>
            </a:endParaRPr>
          </a:p>
          <a:p>
            <a:pPr>
              <a:spcBef>
                <a:spcPct val="0"/>
              </a:spcBef>
              <a:buFontTx/>
              <a:buNone/>
            </a:pPr>
            <a:endParaRPr lang="it-IT" altLang="it-IT" sz="2000" dirty="0">
              <a:solidFill>
                <a:srgbClr val="000000"/>
              </a:solidFill>
              <a:latin typeface="Comic Sans MS" panose="030F0902030302020204" pitchFamily="66" charset="0"/>
            </a:endParaRPr>
          </a:p>
          <a:p>
            <a:pPr>
              <a:spcBef>
                <a:spcPct val="0"/>
              </a:spcBef>
              <a:buFontTx/>
              <a:buNone/>
            </a:pPr>
            <a:r>
              <a:rPr lang="it-IT" altLang="it-IT" sz="1600" b="1" i="1" dirty="0">
                <a:solidFill>
                  <a:srgbClr val="FF0000"/>
                </a:solidFill>
                <a:latin typeface="Comic Sans MS" panose="030F0902030302020204" pitchFamily="66" charset="0"/>
              </a:rPr>
              <a:t>The </a:t>
            </a:r>
            <a:r>
              <a:rPr lang="it-IT" altLang="it-IT" sz="1600" b="1" i="1" dirty="0" err="1">
                <a:solidFill>
                  <a:srgbClr val="FF0000"/>
                </a:solidFill>
                <a:latin typeface="Comic Sans MS" panose="030F0902030302020204" pitchFamily="66" charset="0"/>
              </a:rPr>
              <a:t>sequencing</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methods</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available</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allowed</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only</a:t>
            </a:r>
            <a:r>
              <a:rPr lang="it-IT" altLang="it-IT" sz="1600" b="1" i="1" dirty="0">
                <a:solidFill>
                  <a:srgbClr val="FF0000"/>
                </a:solidFill>
                <a:latin typeface="Comic Sans MS" panose="030F0902030302020204" pitchFamily="66" charset="0"/>
              </a:rPr>
              <a:t> the </a:t>
            </a:r>
            <a:r>
              <a:rPr lang="it-IT" altLang="it-IT" sz="1600" b="1" i="1" dirty="0" err="1">
                <a:solidFill>
                  <a:srgbClr val="FF0000"/>
                </a:solidFill>
                <a:latin typeface="Comic Sans MS" panose="030F0902030302020204" pitchFamily="66" charset="0"/>
              </a:rPr>
              <a:t>detection</a:t>
            </a:r>
            <a:r>
              <a:rPr lang="it-IT" altLang="it-IT" sz="1600" b="1" i="1" dirty="0">
                <a:solidFill>
                  <a:srgbClr val="FF0000"/>
                </a:solidFill>
                <a:latin typeface="Comic Sans MS" panose="030F0902030302020204" pitchFamily="66" charset="0"/>
              </a:rPr>
              <a:t> of a </a:t>
            </a:r>
            <a:r>
              <a:rPr lang="it-IT" altLang="it-IT" sz="1600" b="1" i="1" dirty="0" err="1">
                <a:solidFill>
                  <a:srgbClr val="FF0000"/>
                </a:solidFill>
                <a:latin typeface="Comic Sans MS" panose="030F0902030302020204" pitchFamily="66" charset="0"/>
              </a:rPr>
              <a:t>limited</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number</a:t>
            </a:r>
            <a:r>
              <a:rPr lang="it-IT" altLang="it-IT" sz="1600" b="1" i="1" dirty="0">
                <a:solidFill>
                  <a:srgbClr val="FF0000"/>
                </a:solidFill>
                <a:latin typeface="Comic Sans MS" panose="030F0902030302020204" pitchFamily="66" charset="0"/>
              </a:rPr>
              <a:t> of </a:t>
            </a:r>
            <a:r>
              <a:rPr lang="it-IT" altLang="it-IT" sz="1600" b="1" i="1" dirty="0" err="1">
                <a:solidFill>
                  <a:srgbClr val="FF0000"/>
                </a:solidFill>
                <a:latin typeface="Comic Sans MS" panose="030F0902030302020204" pitchFamily="66" charset="0"/>
              </a:rPr>
              <a:t>reads</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making</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difficult</a:t>
            </a:r>
            <a:r>
              <a:rPr lang="it-IT" altLang="it-IT" sz="1600" b="1" i="1" dirty="0">
                <a:solidFill>
                  <a:srgbClr val="FF0000"/>
                </a:solidFill>
                <a:latin typeface="Comic Sans MS" panose="030F0902030302020204" pitchFamily="66" charset="0"/>
              </a:rPr>
              <a:t> to </a:t>
            </a:r>
            <a:r>
              <a:rPr lang="it-IT" altLang="it-IT" sz="1600" b="1" i="1" dirty="0" err="1">
                <a:solidFill>
                  <a:srgbClr val="FF0000"/>
                </a:solidFill>
                <a:latin typeface="Comic Sans MS" panose="030F0902030302020204" pitchFamily="66" charset="0"/>
              </a:rPr>
              <a:t>obtain</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overlapping</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reads</a:t>
            </a:r>
            <a:r>
              <a:rPr lang="it-IT" altLang="it-IT" sz="1600" b="1" i="1" dirty="0">
                <a:solidFill>
                  <a:srgbClr val="FF0000"/>
                </a:solidFill>
                <a:latin typeface="Comic Sans MS" panose="030F0902030302020204" pitchFamily="66" charset="0"/>
              </a:rPr>
              <a:t> and to </a:t>
            </a:r>
            <a:r>
              <a:rPr lang="it-IT" altLang="it-IT" sz="1600" b="1" i="1" dirty="0" err="1">
                <a:solidFill>
                  <a:srgbClr val="FF0000"/>
                </a:solidFill>
                <a:latin typeface="Comic Sans MS" panose="030F0902030302020204" pitchFamily="66" charset="0"/>
              </a:rPr>
              <a:t>reconstitute</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entire</a:t>
            </a:r>
            <a:r>
              <a:rPr lang="it-IT" altLang="it-IT" sz="1600" b="1" i="1" dirty="0">
                <a:solidFill>
                  <a:srgbClr val="FF0000"/>
                </a:solidFill>
                <a:latin typeface="Comic Sans MS" panose="030F0902030302020204" pitchFamily="66" charset="0"/>
              </a:rPr>
              <a:t> </a:t>
            </a:r>
            <a:r>
              <a:rPr lang="it-IT" altLang="it-IT" sz="1600" b="1" i="1" dirty="0" err="1">
                <a:solidFill>
                  <a:srgbClr val="FF0000"/>
                </a:solidFill>
                <a:latin typeface="Comic Sans MS" panose="030F0902030302020204" pitchFamily="66" charset="0"/>
              </a:rPr>
              <a:t>transcripts</a:t>
            </a:r>
            <a:endParaRPr lang="it-IT" altLang="it-IT" sz="1600" b="1" i="1" dirty="0">
              <a:solidFill>
                <a:srgbClr val="FF0000"/>
              </a:solidFill>
              <a:latin typeface="Comic Sans MS" panose="030F0902030302020204" pitchFamily="66" charset="0"/>
            </a:endParaRPr>
          </a:p>
          <a:p>
            <a:pPr>
              <a:spcBef>
                <a:spcPct val="0"/>
              </a:spcBef>
              <a:buFontTx/>
              <a:buNone/>
            </a:pPr>
            <a:endParaRPr lang="it-IT" altLang="it-IT" sz="2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358001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fade">
                                      <p:cBhvr>
                                        <p:cTn id="7"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49" name="Group 2">
            <a:extLst>
              <a:ext uri="{FF2B5EF4-FFF2-40B4-BE49-F238E27FC236}">
                <a16:creationId xmlns:a16="http://schemas.microsoft.com/office/drawing/2014/main" id="{D0F37C76-BCFE-DE40-AE7D-D30B958DA5A7}"/>
              </a:ext>
            </a:extLst>
          </p:cNvPr>
          <p:cNvGrpSpPr>
            <a:grpSpLocks/>
          </p:cNvGrpSpPr>
          <p:nvPr/>
        </p:nvGrpSpPr>
        <p:grpSpPr bwMode="auto">
          <a:xfrm>
            <a:off x="0" y="0"/>
            <a:ext cx="9144000" cy="6858000"/>
            <a:chOff x="0" y="0"/>
            <a:chExt cx="5760" cy="4320"/>
          </a:xfrm>
        </p:grpSpPr>
        <p:sp>
          <p:nvSpPr>
            <p:cNvPr id="53251" name="Rectangle 3">
              <a:extLst>
                <a:ext uri="{FF2B5EF4-FFF2-40B4-BE49-F238E27FC236}">
                  <a16:creationId xmlns:a16="http://schemas.microsoft.com/office/drawing/2014/main" id="{0C168C37-87DD-CC45-B4A4-F45A22661318}"/>
                </a:ext>
              </a:extLst>
            </p:cNvPr>
            <p:cNvSpPr>
              <a:spLocks noChangeArrowheads="1"/>
            </p:cNvSpPr>
            <p:nvPr/>
          </p:nvSpPr>
          <p:spPr bwMode="auto">
            <a:xfrm>
              <a:off x="0" y="0"/>
              <a:ext cx="576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pic>
          <p:nvPicPr>
            <p:cNvPr id="53252" name="Picture 4" descr="pic8">
              <a:extLst>
                <a:ext uri="{FF2B5EF4-FFF2-40B4-BE49-F238E27FC236}">
                  <a16:creationId xmlns:a16="http://schemas.microsoft.com/office/drawing/2014/main" id="{EC6B9B11-F490-3D49-8BC4-FB83D0506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 y="192"/>
              <a:ext cx="5216" cy="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pic9">
              <a:extLst>
                <a:ext uri="{FF2B5EF4-FFF2-40B4-BE49-F238E27FC236}">
                  <a16:creationId xmlns:a16="http://schemas.microsoft.com/office/drawing/2014/main" id="{6525990B-FEF9-ED4C-A695-E04E88AC4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 y="3936"/>
              <a:ext cx="2952"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0" name="Text Box 6">
            <a:extLst>
              <a:ext uri="{FF2B5EF4-FFF2-40B4-BE49-F238E27FC236}">
                <a16:creationId xmlns:a16="http://schemas.microsoft.com/office/drawing/2014/main" id="{89C9E59A-39F0-9041-847E-995E782F7214}"/>
              </a:ext>
            </a:extLst>
          </p:cNvPr>
          <p:cNvSpPr txBox="1">
            <a:spLocks noChangeArrowheads="1"/>
          </p:cNvSpPr>
          <p:nvPr/>
        </p:nvSpPr>
        <p:spPr bwMode="auto">
          <a:xfrm>
            <a:off x="7077075" y="6248400"/>
            <a:ext cx="12207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a:latin typeface="Times" pitchFamily="2" charset="0"/>
              </a:rPr>
              <a:t>pp. 1559-1563</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1C1E38EC-2911-EC4D-92DE-E0CC7B9B1D73}"/>
              </a:ext>
            </a:extLst>
          </p:cNvPr>
          <p:cNvSpPr/>
          <p:nvPr/>
        </p:nvSpPr>
        <p:spPr>
          <a:xfrm>
            <a:off x="214058" y="48138"/>
            <a:ext cx="8964488" cy="6761723"/>
          </a:xfrm>
          <a:prstGeom prst="rect">
            <a:avLst/>
          </a:prstGeom>
        </p:spPr>
        <p:txBody>
          <a:bodyPr wrap="square">
            <a:spAutoFit/>
          </a:bodyPr>
          <a:lstStyle/>
          <a:p>
            <a:pPr marL="228600" algn="ctr">
              <a:lnSpc>
                <a:spcPct val="115000"/>
              </a:lnSpc>
            </a:pPr>
            <a:r>
              <a:rPr lang="it-IT" sz="1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PROGRAM 2021-2022</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it-IT" sz="1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Genome and functional complexity of eukaryotes: coding and non coding RNAs. The “RNA World”</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RNA maturation: capping, splicing and polyadenylation.</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Alternative splicing as a mechanism to increase functional complexity. </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Cis- and trans- acting factors </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Alternative splicing alterations and human pathologies (SMA, BRCA1, (Duchenne Muscular Dystrophy)</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Splicing regulation and cell differentiation (sex determination in Drosophila)</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RNA export</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Control of RNA stability </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RNA quality control: the nonsense mediated decay pathway</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mRNA turnover: destabilizing sequences and factors, </a:t>
            </a:r>
            <a:r>
              <a:rPr lang="en-US" sz="1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decapping</a:t>
            </a: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and </a:t>
            </a:r>
            <a:r>
              <a:rPr lang="en-US" sz="1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deadenylation</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Chromatin structure and histone modifications</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The “mRNA Factory”: coupling between transcriptional and post-transcriptional processes</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RNA interference: discovery, mechanism of action and factors</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microRNAs (miRNAs): biogenesis, mechanism of action and role in cell differentiation and proliferation</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long non coding RNAs (</a:t>
            </a:r>
            <a:r>
              <a:rPr lang="en-US" sz="1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lncRNAs</a:t>
            </a: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nuclear and cytoplasmic species (biogenesis and function)</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circular RNAs (</a:t>
            </a:r>
            <a:r>
              <a:rPr lang="en-US" sz="1400"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circR.NAs</a:t>
            </a: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biogenesis and function</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ncRNAs in neuro-muscle diseases</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ncRNAs in cancer</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lnSpc>
                <a:spcPct val="115000"/>
              </a:lnSpc>
              <a:buFont typeface="Times New Roman" panose="02020603050405020304" pitchFamily="18" charset="0"/>
              <a:buChar char="-"/>
              <a:tabLst>
                <a:tab pos="457200" algn="l"/>
              </a:tabLst>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RNA-based  therapeutic approaches</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it-IT" sz="1400" b="1"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it-IT" sz="1400" b="1"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Teaching</a:t>
            </a:r>
            <a:r>
              <a:rPr lang="it-IT" sz="1400" b="1"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it-IT" sz="1400" b="1" i="1" dirty="0" err="1">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material</a:t>
            </a:r>
            <a:r>
              <a:rPr lang="it-IT" sz="1400" b="1"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en-US" sz="1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e-learning: </a:t>
            </a: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http://elearning2.uniroma1.it</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en-US" sz="1400" b="1" i="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Text books:</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en-US" sz="1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Molecular Biology </a:t>
            </a: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5th Edition - R.F. Weaver </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a:p>
            <a:pPr marL="228600" algn="just">
              <a:lnSpc>
                <a:spcPct val="115000"/>
              </a:lnSpc>
            </a:pP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or </a:t>
            </a:r>
            <a:r>
              <a:rPr lang="en-US" sz="1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Molecular Biology of the Gene</a:t>
            </a: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1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a:t>
            </a: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7th Edition</a:t>
            </a:r>
            <a:r>
              <a:rPr lang="en-US" sz="1400" b="1"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 </a:t>
            </a:r>
            <a:r>
              <a:rPr lang="en-US" sz="14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Watson</a:t>
            </a:r>
            <a:endParaRPr lang="it-IT" sz="14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229943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318BF477-998D-2446-8F7B-30F633B56C92}"/>
              </a:ext>
            </a:extLst>
          </p:cNvPr>
          <p:cNvSpPr>
            <a:spLocks noChangeArrowheads="1"/>
          </p:cNvSpPr>
          <p:nvPr/>
        </p:nvSpPr>
        <p:spPr bwMode="auto">
          <a:xfrm>
            <a:off x="0" y="0"/>
            <a:ext cx="9144000" cy="836613"/>
          </a:xfrm>
          <a:prstGeom prst="rect">
            <a:avLst/>
          </a:prstGeom>
          <a:solidFill>
            <a:srgbClr val="D9D9D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it-IT" altLang="it-IT">
              <a:solidFill>
                <a:srgbClr val="FFFFFF"/>
              </a:solidFill>
            </a:endParaRPr>
          </a:p>
        </p:txBody>
      </p:sp>
      <p:sp>
        <p:nvSpPr>
          <p:cNvPr id="55298" name="Line 3">
            <a:extLst>
              <a:ext uri="{FF2B5EF4-FFF2-40B4-BE49-F238E27FC236}">
                <a16:creationId xmlns:a16="http://schemas.microsoft.com/office/drawing/2014/main" id="{1EBA8CC9-9495-4A40-9413-EF22DEF76528}"/>
              </a:ext>
            </a:extLst>
          </p:cNvPr>
          <p:cNvSpPr>
            <a:spLocks noChangeShapeType="1"/>
          </p:cNvSpPr>
          <p:nvPr/>
        </p:nvSpPr>
        <p:spPr bwMode="auto">
          <a:xfrm>
            <a:off x="1022350" y="673100"/>
            <a:ext cx="7050088" cy="0"/>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5299" name="Rectangle 13">
            <a:extLst>
              <a:ext uri="{FF2B5EF4-FFF2-40B4-BE49-F238E27FC236}">
                <a16:creationId xmlns:a16="http://schemas.microsoft.com/office/drawing/2014/main" id="{7877713B-4DAB-3841-8AED-79F54AE763D2}"/>
              </a:ext>
            </a:extLst>
          </p:cNvPr>
          <p:cNvSpPr>
            <a:spLocks noChangeArrowheads="1"/>
          </p:cNvSpPr>
          <p:nvPr/>
        </p:nvSpPr>
        <p:spPr bwMode="auto">
          <a:xfrm>
            <a:off x="4572000" y="889000"/>
            <a:ext cx="3948113" cy="3381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spcAft>
                <a:spcPts val="1800"/>
              </a:spcAft>
              <a:buFontTx/>
              <a:buNone/>
            </a:pPr>
            <a:r>
              <a:rPr lang="en-US" altLang="it-IT" sz="1600" b="1">
                <a:latin typeface="Times New Roman" panose="02020603050405020304" pitchFamily="18" charset="0"/>
              </a:rPr>
              <a:t>FANTOM5</a:t>
            </a:r>
          </a:p>
        </p:txBody>
      </p:sp>
      <p:sp>
        <p:nvSpPr>
          <p:cNvPr id="55300" name="TextBox 1">
            <a:extLst>
              <a:ext uri="{FF2B5EF4-FFF2-40B4-BE49-F238E27FC236}">
                <a16:creationId xmlns:a16="http://schemas.microsoft.com/office/drawing/2014/main" id="{83520D45-A357-9D4F-BD47-DC7A9B751CF9}"/>
              </a:ext>
            </a:extLst>
          </p:cNvPr>
          <p:cNvSpPr txBox="1">
            <a:spLocks noChangeArrowheads="1"/>
          </p:cNvSpPr>
          <p:nvPr/>
        </p:nvSpPr>
        <p:spPr bwMode="auto">
          <a:xfrm>
            <a:off x="4643438" y="1455738"/>
            <a:ext cx="41925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b="1">
                <a:latin typeface="Times New Roman" panose="02020603050405020304" pitchFamily="18" charset="0"/>
              </a:rPr>
              <a:t>A promoter level mammalian expression atlas</a:t>
            </a:r>
            <a:endParaRPr lang="en-US" altLang="it-IT" sz="1600">
              <a:latin typeface="Times New Roman" panose="02020603050405020304" pitchFamily="18" charset="0"/>
            </a:endParaRPr>
          </a:p>
          <a:p>
            <a:pPr eaLnBrk="1" hangingPunct="1">
              <a:spcBef>
                <a:spcPct val="0"/>
              </a:spcBef>
              <a:buFontTx/>
              <a:buNone/>
            </a:pPr>
            <a:r>
              <a:rPr lang="en-US" altLang="it-IT" sz="1600">
                <a:latin typeface="Times New Roman" panose="02020603050405020304" pitchFamily="18" charset="0"/>
              </a:rPr>
              <a:t>Alistair R.R. Forrest </a:t>
            </a:r>
            <a:r>
              <a:rPr lang="en-US" altLang="it-IT" sz="1600" i="1">
                <a:latin typeface="Times New Roman" panose="02020603050405020304" pitchFamily="18" charset="0"/>
              </a:rPr>
              <a:t>et al.</a:t>
            </a:r>
            <a:r>
              <a:rPr lang="en-US" altLang="it-IT" sz="1600">
                <a:latin typeface="Times New Roman" panose="02020603050405020304" pitchFamily="18" charset="0"/>
              </a:rPr>
              <a:t>, </a:t>
            </a:r>
            <a:r>
              <a:rPr lang="en-US" altLang="it-IT" sz="1600" i="1">
                <a:latin typeface="Times New Roman" panose="02020603050405020304" pitchFamily="18" charset="0"/>
              </a:rPr>
              <a:t>submitted</a:t>
            </a:r>
            <a:r>
              <a:rPr lang="en-US" altLang="it-IT" sz="1600">
                <a:latin typeface="Times New Roman" panose="02020603050405020304" pitchFamily="18" charset="0"/>
              </a:rPr>
              <a:t> </a:t>
            </a:r>
          </a:p>
        </p:txBody>
      </p:sp>
      <p:sp>
        <p:nvSpPr>
          <p:cNvPr id="55301" name="Rectangle 8">
            <a:extLst>
              <a:ext uri="{FF2B5EF4-FFF2-40B4-BE49-F238E27FC236}">
                <a16:creationId xmlns:a16="http://schemas.microsoft.com/office/drawing/2014/main" id="{62F6168E-B926-C64D-80EB-87D099131D26}"/>
              </a:ext>
            </a:extLst>
          </p:cNvPr>
          <p:cNvSpPr>
            <a:spLocks noChangeArrowheads="1"/>
          </p:cNvSpPr>
          <p:nvPr/>
        </p:nvSpPr>
        <p:spPr bwMode="auto">
          <a:xfrm>
            <a:off x="4872038" y="2184400"/>
            <a:ext cx="5461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1800"/>
              </a:spcAft>
              <a:buFontTx/>
              <a:buNone/>
            </a:pPr>
            <a:r>
              <a:rPr lang="en-US" altLang="it-IT" sz="1600">
                <a:latin typeface="Times New Roman" panose="02020603050405020304" pitchFamily="18" charset="0"/>
              </a:rPr>
              <a:t>CAGE analysis of the following libraries: </a:t>
            </a:r>
          </a:p>
          <a:p>
            <a:pPr>
              <a:spcBef>
                <a:spcPct val="0"/>
              </a:spcBef>
              <a:spcAft>
                <a:spcPts val="1800"/>
              </a:spcAft>
              <a:buFontTx/>
              <a:buNone/>
            </a:pPr>
            <a:r>
              <a:rPr lang="en-US" altLang="it-IT" sz="1600">
                <a:latin typeface="Times New Roman" panose="02020603050405020304" pitchFamily="18" charset="0"/>
              </a:rPr>
              <a:t>573 human primary cell samples</a:t>
            </a:r>
          </a:p>
          <a:p>
            <a:pPr>
              <a:spcBef>
                <a:spcPct val="0"/>
              </a:spcBef>
              <a:spcAft>
                <a:spcPts val="1800"/>
              </a:spcAft>
              <a:buFontTx/>
              <a:buNone/>
            </a:pPr>
            <a:r>
              <a:rPr lang="en-US" altLang="it-IT" sz="1600">
                <a:latin typeface="Times New Roman" panose="02020603050405020304" pitchFamily="18" charset="0"/>
              </a:rPr>
              <a:t>128 mouse primary cell samples </a:t>
            </a:r>
          </a:p>
          <a:p>
            <a:pPr>
              <a:spcBef>
                <a:spcPct val="0"/>
              </a:spcBef>
              <a:spcAft>
                <a:spcPts val="1800"/>
              </a:spcAft>
              <a:buFontTx/>
              <a:buNone/>
            </a:pPr>
            <a:r>
              <a:rPr lang="en-US" altLang="it-IT" sz="1600">
                <a:latin typeface="Times New Roman" panose="02020603050405020304" pitchFamily="18" charset="0"/>
              </a:rPr>
              <a:t>250 different cancer cell lines samples</a:t>
            </a:r>
          </a:p>
          <a:p>
            <a:pPr>
              <a:spcBef>
                <a:spcPct val="0"/>
              </a:spcBef>
              <a:spcAft>
                <a:spcPts val="1800"/>
              </a:spcAft>
              <a:buFontTx/>
              <a:buNone/>
            </a:pPr>
            <a:r>
              <a:rPr lang="en-US" altLang="it-IT" sz="1600">
                <a:latin typeface="Times New Roman" panose="02020603050405020304" pitchFamily="18" charset="0"/>
              </a:rPr>
              <a:t>152 human post-mortem tissues samples </a:t>
            </a:r>
          </a:p>
          <a:p>
            <a:pPr>
              <a:spcBef>
                <a:spcPct val="0"/>
              </a:spcBef>
              <a:spcAft>
                <a:spcPts val="1800"/>
              </a:spcAft>
              <a:buFontTx/>
              <a:buNone/>
            </a:pPr>
            <a:r>
              <a:rPr lang="en-US" altLang="it-IT" sz="1600">
                <a:latin typeface="Times New Roman" panose="02020603050405020304" pitchFamily="18" charset="0"/>
              </a:rPr>
              <a:t>271 mouse developmental tissue samples</a:t>
            </a:r>
          </a:p>
        </p:txBody>
      </p:sp>
      <p:pic>
        <p:nvPicPr>
          <p:cNvPr id="55302" name="Picture 3">
            <a:extLst>
              <a:ext uri="{FF2B5EF4-FFF2-40B4-BE49-F238E27FC236}">
                <a16:creationId xmlns:a16="http://schemas.microsoft.com/office/drawing/2014/main" id="{DA98058E-7D4F-B642-B80A-2C9F606FE66E}"/>
              </a:ext>
            </a:extLst>
          </p:cNvPr>
          <p:cNvPicPr>
            <a:picLocks noChangeAspect="1"/>
          </p:cNvPicPr>
          <p:nvPr/>
        </p:nvPicPr>
        <p:blipFill>
          <a:blip r:embed="rId3">
            <a:extLst>
              <a:ext uri="{28A0092B-C50C-407E-A947-70E740481C1C}">
                <a14:useLocalDpi xmlns:a14="http://schemas.microsoft.com/office/drawing/2010/main" val="0"/>
              </a:ext>
            </a:extLst>
          </a:blip>
          <a:srcRect b="46793"/>
          <a:stretch>
            <a:fillRect/>
          </a:stretch>
        </p:blipFill>
        <p:spPr bwMode="auto">
          <a:xfrm>
            <a:off x="468313" y="1455738"/>
            <a:ext cx="39925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3" name="Rectangle 5">
            <a:extLst>
              <a:ext uri="{FF2B5EF4-FFF2-40B4-BE49-F238E27FC236}">
                <a16:creationId xmlns:a16="http://schemas.microsoft.com/office/drawing/2014/main" id="{6344EC58-55AA-8941-BA0D-109569206285}"/>
              </a:ext>
            </a:extLst>
          </p:cNvPr>
          <p:cNvSpPr>
            <a:spLocks noChangeArrowheads="1"/>
          </p:cNvSpPr>
          <p:nvPr/>
        </p:nvSpPr>
        <p:spPr bwMode="auto">
          <a:xfrm>
            <a:off x="661988" y="5229225"/>
            <a:ext cx="7964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latin typeface="Times New Roman" panose="02020603050405020304" pitchFamily="18" charset="0"/>
              </a:rPr>
              <a:t>22000 genes encoding for proteins </a:t>
            </a:r>
          </a:p>
        </p:txBody>
      </p:sp>
      <p:sp>
        <p:nvSpPr>
          <p:cNvPr id="55304" name="Rectangle 13">
            <a:extLst>
              <a:ext uri="{FF2B5EF4-FFF2-40B4-BE49-F238E27FC236}">
                <a16:creationId xmlns:a16="http://schemas.microsoft.com/office/drawing/2014/main" id="{6F516487-D4A8-D340-8EB7-29FBAF34AF13}"/>
              </a:ext>
            </a:extLst>
          </p:cNvPr>
          <p:cNvSpPr>
            <a:spLocks noChangeArrowheads="1"/>
          </p:cNvSpPr>
          <p:nvPr/>
        </p:nvSpPr>
        <p:spPr bwMode="auto">
          <a:xfrm>
            <a:off x="430213" y="949325"/>
            <a:ext cx="3948112" cy="3381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spcAft>
                <a:spcPts val="1800"/>
              </a:spcAft>
              <a:buFontTx/>
              <a:buNone/>
            </a:pPr>
            <a:r>
              <a:rPr lang="en-US" altLang="it-IT" sz="1600" b="1">
                <a:latin typeface="Times New Roman" panose="02020603050405020304" pitchFamily="18" charset="0"/>
              </a:rPr>
              <a:t>ENCODE</a:t>
            </a:r>
          </a:p>
        </p:txBody>
      </p:sp>
      <p:sp>
        <p:nvSpPr>
          <p:cNvPr id="55305" name="Rettangolo 2">
            <a:extLst>
              <a:ext uri="{FF2B5EF4-FFF2-40B4-BE49-F238E27FC236}">
                <a16:creationId xmlns:a16="http://schemas.microsoft.com/office/drawing/2014/main" id="{D1A77C02-DF2F-F148-8602-751BA2C9FEDE}"/>
              </a:ext>
            </a:extLst>
          </p:cNvPr>
          <p:cNvSpPr>
            <a:spLocks noChangeArrowheads="1"/>
          </p:cNvSpPr>
          <p:nvPr/>
        </p:nvSpPr>
        <p:spPr bwMode="auto">
          <a:xfrm>
            <a:off x="300038" y="2701925"/>
            <a:ext cx="416083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t>The Encyclopedia of DNA Elements (ENCODE) Consortium is an international collaboration of research groups funded by the National Human Genome Research Institute (NHGRI). The goal of ENCODE is to build a comprehensive parts list of functional elements in the </a:t>
            </a:r>
            <a:r>
              <a:rPr lang="it-IT" altLang="it-IT" sz="2400" b="1"/>
              <a:t>human</a:t>
            </a:r>
            <a:r>
              <a:rPr lang="it-IT" altLang="it-IT" sz="1400"/>
              <a:t> genome, including elements that act at the protein and RNA levels, and regulatory elements that control cells and circumstances in which a gene is active.</a:t>
            </a:r>
          </a:p>
        </p:txBody>
      </p:sp>
      <p:sp>
        <p:nvSpPr>
          <p:cNvPr id="13" name="Rectangle 2">
            <a:extLst>
              <a:ext uri="{FF2B5EF4-FFF2-40B4-BE49-F238E27FC236}">
                <a16:creationId xmlns:a16="http://schemas.microsoft.com/office/drawing/2014/main" id="{E9B3B9A6-887C-DC45-A593-A2A2531FD94E}"/>
              </a:ext>
            </a:extLst>
          </p:cNvPr>
          <p:cNvSpPr>
            <a:spLocks noChangeArrowheads="1"/>
          </p:cNvSpPr>
          <p:nvPr/>
        </p:nvSpPr>
        <p:spPr bwMode="auto">
          <a:xfrm>
            <a:off x="2844800" y="115888"/>
            <a:ext cx="4391025" cy="625475"/>
          </a:xfrm>
          <a:prstGeom prst="rect">
            <a:avLst/>
          </a:prstGeom>
          <a:noFill/>
          <a:ln w="9525">
            <a:noFill/>
            <a:miter lim="800000"/>
            <a:headEnd/>
            <a:tailEnd/>
          </a:ln>
        </p:spPr>
        <p:txBody>
          <a:bodyPr anchor="ctr"/>
          <a:lstStyle/>
          <a:p>
            <a:pPr fontAlgn="auto">
              <a:spcBef>
                <a:spcPts val="0"/>
              </a:spcBef>
              <a:spcAft>
                <a:spcPts val="0"/>
              </a:spcAft>
              <a:defRPr/>
            </a:pPr>
            <a:r>
              <a:rPr lang="it-IT" sz="3200" dirty="0" err="1">
                <a:solidFill>
                  <a:schemeClr val="accent1">
                    <a:lumMod val="50000"/>
                  </a:schemeClr>
                </a:solidFill>
                <a:latin typeface="Times New Roman"/>
                <a:ea typeface="+mn-ea"/>
                <a:cs typeface="Times New Roman"/>
              </a:rPr>
              <a:t>Transcriptome</a:t>
            </a:r>
            <a:r>
              <a:rPr lang="it-IT" sz="3200" dirty="0">
                <a:solidFill>
                  <a:schemeClr val="accent1">
                    <a:lumMod val="50000"/>
                  </a:schemeClr>
                </a:solidFill>
                <a:latin typeface="Times New Roman"/>
                <a:ea typeface="+mn-ea"/>
                <a:cs typeface="Times New Roman"/>
              </a:rPr>
              <a:t> </a:t>
            </a:r>
            <a:r>
              <a:rPr lang="it-IT" sz="3200" dirty="0" err="1">
                <a:solidFill>
                  <a:schemeClr val="accent1">
                    <a:lumMod val="50000"/>
                  </a:schemeClr>
                </a:solidFill>
                <a:latin typeface="Times New Roman"/>
                <a:ea typeface="+mn-ea"/>
                <a:cs typeface="Times New Roman"/>
              </a:rPr>
              <a:t>analysis</a:t>
            </a:r>
            <a:endParaRPr lang="it-IT" sz="3200" dirty="0">
              <a:solidFill>
                <a:schemeClr val="accent1">
                  <a:lumMod val="50000"/>
                </a:schemeClr>
              </a:solidFill>
              <a:latin typeface="Times New Roman"/>
              <a:ea typeface="+mn-ea"/>
              <a:cs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ttangolo 3">
            <a:extLst>
              <a:ext uri="{FF2B5EF4-FFF2-40B4-BE49-F238E27FC236}">
                <a16:creationId xmlns:a16="http://schemas.microsoft.com/office/drawing/2014/main" id="{0CE93CC0-7FB2-B345-B495-58A8D5F37328}"/>
              </a:ext>
            </a:extLst>
          </p:cNvPr>
          <p:cNvSpPr>
            <a:spLocks noChangeArrowheads="1"/>
          </p:cNvSpPr>
          <p:nvPr/>
        </p:nvSpPr>
        <p:spPr bwMode="auto">
          <a:xfrm>
            <a:off x="900113" y="620713"/>
            <a:ext cx="7559675"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a:spcBef>
                <a:spcPct val="0"/>
              </a:spcBef>
              <a:buFontTx/>
              <a:buNone/>
            </a:pPr>
            <a:r>
              <a:rPr lang="en-US" altLang="it-IT" sz="1800"/>
              <a:t>High throughput sequencing of cDNA, Serial Analysis of Gene Expression (SAGE), CAP Analysis Gene Expression (CAGE) and Paired end tags (PET) approaches, together with high resolution tiling arrays, have been used for producing unprecedented datasets of human and murine transcriptional landscapes. What has emerged from those studies is that the information content of the mammalian genome is much more intricate than expected, with two different degrees of complexity. </a:t>
            </a:r>
          </a:p>
          <a:p>
            <a:pPr algn="just">
              <a:spcBef>
                <a:spcPct val="0"/>
              </a:spcBef>
              <a:buFontTx/>
              <a:buNone/>
            </a:pPr>
            <a:endParaRPr lang="en-US" altLang="it-IT" sz="1800"/>
          </a:p>
          <a:p>
            <a:pPr algn="just">
              <a:spcBef>
                <a:spcPct val="0"/>
              </a:spcBef>
              <a:buFontTx/>
              <a:buNone/>
            </a:pPr>
            <a:r>
              <a:rPr lang="en-US" altLang="it-IT" sz="1800"/>
              <a:t>First, the fraction of the genome that is used as a template for RNA synthesis is much higher than the 1-2% which is known to contain codogenic capacity, and most of this unannotated transcription, the “transcriptional dark matter”, remains to be characterized. </a:t>
            </a:r>
          </a:p>
          <a:p>
            <a:pPr algn="just">
              <a:spcBef>
                <a:spcPct val="0"/>
              </a:spcBef>
              <a:buFontTx/>
              <a:buNone/>
            </a:pPr>
            <a:endParaRPr lang="en-US" altLang="it-IT" sz="1800"/>
          </a:p>
          <a:p>
            <a:pPr algn="just">
              <a:spcBef>
                <a:spcPct val="0"/>
              </a:spcBef>
              <a:buFontTx/>
              <a:buNone/>
            </a:pPr>
            <a:r>
              <a:rPr lang="en-US" altLang="it-IT" sz="1800"/>
              <a:t>Second, the abundance of overlapping transcripts, either on the same strand or on the opposite strand, suggests a new sight of genomic organization, where gene boundaries become foamy and the usage of the same sequence for different purposes seems common. One of the first large-scale studies about the mammalian transcriptome was named Functional Annotation of the Mammalian Genome – FANTOM project and was carried out during the Mouse Encyclopedia Project at RIKEN. </a:t>
            </a:r>
            <a:endParaRPr lang="it-IT" altLang="it-IT" sz="18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CasellaDiTesto 4">
            <a:extLst>
              <a:ext uri="{FF2B5EF4-FFF2-40B4-BE49-F238E27FC236}">
                <a16:creationId xmlns:a16="http://schemas.microsoft.com/office/drawing/2014/main" id="{658AC74A-91EB-134A-9EE4-842ED55C93DC}"/>
              </a:ext>
            </a:extLst>
          </p:cNvPr>
          <p:cNvSpPr txBox="1">
            <a:spLocks noChangeArrowheads="1"/>
          </p:cNvSpPr>
          <p:nvPr/>
        </p:nvSpPr>
        <p:spPr bwMode="auto">
          <a:xfrm>
            <a:off x="684213" y="620713"/>
            <a:ext cx="727233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a:t>The central dogma of molecular biology states that DNA is transcribed into RNA, which in turn is translated into proteins. We now know, however, that as much as 50% of the transcriptome has no protein-coding potential, but rather represents an important class of regulatory molecules responsible for the fine-tuning of gene expression</a:t>
            </a:r>
          </a:p>
          <a:p>
            <a:pPr>
              <a:spcBef>
                <a:spcPct val="0"/>
              </a:spcBef>
              <a:buFontTx/>
              <a:buNone/>
            </a:pPr>
            <a:endParaRPr lang="it-IT" altLang="it-IT" sz="2400"/>
          </a:p>
          <a:p>
            <a:pPr>
              <a:spcBef>
                <a:spcPct val="0"/>
              </a:spcBef>
              <a:buFontTx/>
              <a:buNone/>
            </a:pPr>
            <a:r>
              <a:rPr lang="it-IT" altLang="it-IT" sz="2400"/>
              <a:t>There are several proposed mechanisms of action for lncRNAs which bring plasticity, adaptability and reactivity to genomic architecture and fine control over gene expression.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78E05C1A-C9AB-344A-8AA4-28B5FE0B6320}"/>
              </a:ext>
            </a:extLst>
          </p:cNvPr>
          <p:cNvSpPr>
            <a:spLocks noChangeArrowheads="1"/>
          </p:cNvSpPr>
          <p:nvPr/>
        </p:nvSpPr>
        <p:spPr bwMode="auto">
          <a:xfrm>
            <a:off x="4968875" y="2549525"/>
            <a:ext cx="820738" cy="349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64514" name="Text Box 4">
            <a:extLst>
              <a:ext uri="{FF2B5EF4-FFF2-40B4-BE49-F238E27FC236}">
                <a16:creationId xmlns:a16="http://schemas.microsoft.com/office/drawing/2014/main" id="{C1198D14-E88B-E147-A061-6D47A7F04509}"/>
              </a:ext>
            </a:extLst>
          </p:cNvPr>
          <p:cNvSpPr txBox="1">
            <a:spLocks noChangeArrowheads="1"/>
          </p:cNvSpPr>
          <p:nvPr/>
        </p:nvSpPr>
        <p:spPr bwMode="auto">
          <a:xfrm>
            <a:off x="381000" y="366713"/>
            <a:ext cx="8405813" cy="554037"/>
          </a:xfrm>
          <a:prstGeom prst="rect">
            <a:avLst/>
          </a:prstGeom>
          <a:noFill/>
          <a:ln w="9525">
            <a:solidFill>
              <a:srgbClr val="00EFE7"/>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en-AU" altLang="it-IT" sz="3300" b="1">
                <a:solidFill>
                  <a:srgbClr val="000000"/>
                </a:solidFill>
              </a:rPr>
              <a:t>The human genome as an RNA machine</a:t>
            </a:r>
            <a:endParaRPr lang="en-AU" altLang="it-IT" b="1">
              <a:solidFill>
                <a:srgbClr val="000000"/>
              </a:solidFill>
            </a:endParaRPr>
          </a:p>
        </p:txBody>
      </p:sp>
      <p:grpSp>
        <p:nvGrpSpPr>
          <p:cNvPr id="64515" name="Group 14">
            <a:extLst>
              <a:ext uri="{FF2B5EF4-FFF2-40B4-BE49-F238E27FC236}">
                <a16:creationId xmlns:a16="http://schemas.microsoft.com/office/drawing/2014/main" id="{75C9FEA2-1B0C-A241-B819-911F41E29EC3}"/>
              </a:ext>
            </a:extLst>
          </p:cNvPr>
          <p:cNvGrpSpPr>
            <a:grpSpLocks/>
          </p:cNvGrpSpPr>
          <p:nvPr/>
        </p:nvGrpSpPr>
        <p:grpSpPr bwMode="auto">
          <a:xfrm>
            <a:off x="152400" y="1685925"/>
            <a:ext cx="8915400" cy="4105275"/>
            <a:chOff x="144" y="1062"/>
            <a:chExt cx="5616" cy="2586"/>
          </a:xfrm>
        </p:grpSpPr>
        <p:grpSp>
          <p:nvGrpSpPr>
            <p:cNvPr id="64516" name="Group 13">
              <a:extLst>
                <a:ext uri="{FF2B5EF4-FFF2-40B4-BE49-F238E27FC236}">
                  <a16:creationId xmlns:a16="http://schemas.microsoft.com/office/drawing/2014/main" id="{47BBF3FE-9963-314F-BFD4-3B4A6DD2BA04}"/>
                </a:ext>
              </a:extLst>
            </p:cNvPr>
            <p:cNvGrpSpPr>
              <a:grpSpLocks/>
            </p:cNvGrpSpPr>
            <p:nvPr/>
          </p:nvGrpSpPr>
          <p:grpSpPr bwMode="auto">
            <a:xfrm>
              <a:off x="480" y="1062"/>
              <a:ext cx="5280" cy="2544"/>
              <a:chOff x="700" y="1056"/>
              <a:chExt cx="5060" cy="2390"/>
            </a:xfrm>
          </p:grpSpPr>
          <p:grpSp>
            <p:nvGrpSpPr>
              <p:cNvPr id="64518" name="Group 9">
                <a:extLst>
                  <a:ext uri="{FF2B5EF4-FFF2-40B4-BE49-F238E27FC236}">
                    <a16:creationId xmlns:a16="http://schemas.microsoft.com/office/drawing/2014/main" id="{DB39694D-32BD-7041-BEA0-E3D52D4E575F}"/>
                  </a:ext>
                </a:extLst>
              </p:cNvPr>
              <p:cNvGrpSpPr>
                <a:grpSpLocks/>
              </p:cNvGrpSpPr>
              <p:nvPr/>
            </p:nvGrpSpPr>
            <p:grpSpPr bwMode="auto">
              <a:xfrm>
                <a:off x="700" y="1056"/>
                <a:ext cx="5060" cy="2390"/>
                <a:chOff x="106" y="1606"/>
                <a:chExt cx="5418" cy="2608"/>
              </a:xfrm>
            </p:grpSpPr>
            <p:graphicFrame>
              <p:nvGraphicFramePr>
                <p:cNvPr id="64520" name="Object 2">
                  <a:extLst>
                    <a:ext uri="{FF2B5EF4-FFF2-40B4-BE49-F238E27FC236}">
                      <a16:creationId xmlns:a16="http://schemas.microsoft.com/office/drawing/2014/main" id="{B6FCCE27-72D6-0241-87FD-013989AC9435}"/>
                    </a:ext>
                  </a:extLst>
                </p:cNvPr>
                <p:cNvGraphicFramePr>
                  <a:graphicFrameLocks noChangeAspect="1"/>
                </p:cNvGraphicFramePr>
                <p:nvPr/>
              </p:nvGraphicFramePr>
              <p:xfrm>
                <a:off x="527" y="1606"/>
                <a:ext cx="4997" cy="2608"/>
              </p:xfrm>
              <a:graphic>
                <a:graphicData uri="http://schemas.openxmlformats.org/presentationml/2006/ole">
                  <mc:AlternateContent xmlns:mc="http://schemas.openxmlformats.org/markup-compatibility/2006">
                    <mc:Choice xmlns:v="urn:schemas-microsoft-com:vml" Requires="v">
                      <p:oleObj spid="_x0000_s2058" name="Documento" r:id="rId4" imgW="3359150" imgH="1663700" progId="Word.Document.8">
                        <p:embed/>
                      </p:oleObj>
                    </mc:Choice>
                    <mc:Fallback>
                      <p:oleObj name="Documento" r:id="rId4" imgW="3359150" imgH="1663700" progId="Word.Document.8">
                        <p:embed/>
                        <p:pic>
                          <p:nvPicPr>
                            <p:cNvPr id="64520" name="Object 2">
                              <a:extLst>
                                <a:ext uri="{FF2B5EF4-FFF2-40B4-BE49-F238E27FC236}">
                                  <a16:creationId xmlns:a16="http://schemas.microsoft.com/office/drawing/2014/main" id="{B6FCCE27-72D6-0241-87FD-013989AC9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 y="1606"/>
                              <a:ext cx="4997" cy="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64521" name="Picture 11">
                  <a:extLst>
                    <a:ext uri="{FF2B5EF4-FFF2-40B4-BE49-F238E27FC236}">
                      <a16:creationId xmlns:a16="http://schemas.microsoft.com/office/drawing/2014/main" id="{22808DDD-D12F-9B49-A66E-1969940B0D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 y="1611"/>
                  <a:ext cx="2687" cy="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9" name="Rectangle 12">
                <a:extLst>
                  <a:ext uri="{FF2B5EF4-FFF2-40B4-BE49-F238E27FC236}">
                    <a16:creationId xmlns:a16="http://schemas.microsoft.com/office/drawing/2014/main" id="{8606D5AD-2A66-A947-883E-6725271885F9}"/>
                  </a:ext>
                </a:extLst>
              </p:cNvPr>
              <p:cNvSpPr>
                <a:spLocks noChangeArrowheads="1"/>
              </p:cNvSpPr>
              <p:nvPr/>
            </p:nvSpPr>
            <p:spPr bwMode="auto">
              <a:xfrm>
                <a:off x="3552" y="1056"/>
                <a:ext cx="336" cy="19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pic>
          <p:nvPicPr>
            <p:cNvPr id="64517" name="Picture 3">
              <a:extLst>
                <a:ext uri="{FF2B5EF4-FFF2-40B4-BE49-F238E27FC236}">
                  <a16:creationId xmlns:a16="http://schemas.microsoft.com/office/drawing/2014/main" id="{2B4EE57F-2F47-494E-A8C6-85A60F7D7F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1066"/>
              <a:ext cx="3408" cy="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05389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ttangolo 3">
            <a:extLst>
              <a:ext uri="{FF2B5EF4-FFF2-40B4-BE49-F238E27FC236}">
                <a16:creationId xmlns:a16="http://schemas.microsoft.com/office/drawing/2014/main" id="{F2EF737E-A510-3447-B5D7-93F41487447E}"/>
              </a:ext>
            </a:extLst>
          </p:cNvPr>
          <p:cNvSpPr>
            <a:spLocks noChangeArrowheads="1"/>
          </p:cNvSpPr>
          <p:nvPr/>
        </p:nvSpPr>
        <p:spPr bwMode="auto">
          <a:xfrm>
            <a:off x="1303338" y="1722438"/>
            <a:ext cx="6469062"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it-IT" sz="2400"/>
              <a:t>Although the central role of RNA in cellular functions and organismal evolution has been advocated periodically during the last 50 years, only recently has RNA received a remarkable level of attention from the scientific community. </a:t>
            </a:r>
            <a:endParaRPr lang="it-IT" altLang="it-IT" sz="2400"/>
          </a:p>
        </p:txBody>
      </p:sp>
    </p:spTree>
    <p:extLst>
      <p:ext uri="{BB962C8B-B14F-4D97-AF65-F5344CB8AC3E}">
        <p14:creationId xmlns:p14="http://schemas.microsoft.com/office/powerpoint/2010/main" val="536388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a:extLst>
              <a:ext uri="{FF2B5EF4-FFF2-40B4-BE49-F238E27FC236}">
                <a16:creationId xmlns:a16="http://schemas.microsoft.com/office/drawing/2014/main" id="{A38CECC3-E1A1-4740-A202-E72024D47FC2}"/>
              </a:ext>
            </a:extLst>
          </p:cNvPr>
          <p:cNvSpPr txBox="1">
            <a:spLocks noChangeArrowheads="1"/>
          </p:cNvSpPr>
          <p:nvPr/>
        </p:nvSpPr>
        <p:spPr bwMode="auto">
          <a:xfrm>
            <a:off x="0" y="838200"/>
            <a:ext cx="91440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285750" defTabSz="685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spcAft>
                <a:spcPct val="40000"/>
              </a:spcAft>
              <a:buClr>
                <a:srgbClr val="00FFCC"/>
              </a:buClr>
              <a:buSzPct val="120000"/>
              <a:buFont typeface="Times" pitchFamily="2" charset="0"/>
              <a:buChar char="•"/>
            </a:pPr>
            <a:r>
              <a:rPr lang="en-AU" altLang="it-IT" sz="2200">
                <a:latin typeface="Calibri" panose="020F0502020204030204" pitchFamily="34" charset="0"/>
              </a:rPr>
              <a:t>The biggest surprise of the genome projects was the discovery that the number of orthodox (protein-coding) genes does not scale strongly or consistently with complexity:</a:t>
            </a:r>
            <a:endParaRPr lang="en-AU" altLang="it-IT" sz="2200">
              <a:solidFill>
                <a:schemeClr val="bg1"/>
              </a:solidFill>
              <a:latin typeface="Calibri" panose="020F0502020204030204" pitchFamily="34" charset="0"/>
            </a:endParaRPr>
          </a:p>
        </p:txBody>
      </p:sp>
      <p:sp>
        <p:nvSpPr>
          <p:cNvPr id="60418" name="Text Box 3">
            <a:extLst>
              <a:ext uri="{FF2B5EF4-FFF2-40B4-BE49-F238E27FC236}">
                <a16:creationId xmlns:a16="http://schemas.microsoft.com/office/drawing/2014/main" id="{F449B2EF-8D04-7E41-B968-AB6B1282A338}"/>
              </a:ext>
            </a:extLst>
          </p:cNvPr>
          <p:cNvSpPr txBox="1">
            <a:spLocks noChangeArrowheads="1"/>
          </p:cNvSpPr>
          <p:nvPr/>
        </p:nvSpPr>
        <p:spPr bwMode="auto">
          <a:xfrm>
            <a:off x="1066800" y="228600"/>
            <a:ext cx="7153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AU" altLang="it-IT" sz="1800" b="1" i="1">
                <a:latin typeface="Calibri" panose="020F0502020204030204" pitchFamily="34" charset="0"/>
              </a:rPr>
              <a:t>The genetic basis of developmental complexity</a:t>
            </a:r>
          </a:p>
        </p:txBody>
      </p:sp>
      <p:sp>
        <p:nvSpPr>
          <p:cNvPr id="1215492" name="Text Box 4">
            <a:extLst>
              <a:ext uri="{FF2B5EF4-FFF2-40B4-BE49-F238E27FC236}">
                <a16:creationId xmlns:a16="http://schemas.microsoft.com/office/drawing/2014/main" id="{937A3772-C836-9F43-87DD-887B920277BA}"/>
              </a:ext>
            </a:extLst>
          </p:cNvPr>
          <p:cNvSpPr txBox="1">
            <a:spLocks noChangeArrowheads="1"/>
          </p:cNvSpPr>
          <p:nvPr/>
        </p:nvSpPr>
        <p:spPr bwMode="auto">
          <a:xfrm>
            <a:off x="387350" y="6172200"/>
            <a:ext cx="87566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285750" defTabSz="685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Clr>
                <a:srgbClr val="00FFCC"/>
              </a:buClr>
              <a:buSzPct val="120000"/>
              <a:buFont typeface="Times" pitchFamily="2" charset="0"/>
              <a:buChar char="•"/>
            </a:pPr>
            <a:r>
              <a:rPr lang="en-AU" altLang="it-IT" sz="2200">
                <a:solidFill>
                  <a:srgbClr val="00FFF6"/>
                </a:solidFill>
                <a:latin typeface="Calibri" panose="020F0502020204030204" pitchFamily="34" charset="0"/>
              </a:rPr>
              <a:t>Where is the information that programs our complexity?</a:t>
            </a:r>
            <a:r>
              <a:rPr lang="en-AU" altLang="it-IT" sz="2000">
                <a:solidFill>
                  <a:schemeClr val="bg1"/>
                </a:solidFill>
                <a:latin typeface="Calibri" panose="020F0502020204030204" pitchFamily="34" charset="0"/>
              </a:rPr>
              <a:t> </a:t>
            </a:r>
            <a:endParaRPr lang="en-AU" altLang="it-IT" sz="2200">
              <a:solidFill>
                <a:schemeClr val="bg1"/>
              </a:solidFill>
              <a:latin typeface="Calibri" panose="020F0502020204030204" pitchFamily="34" charset="0"/>
            </a:endParaRPr>
          </a:p>
        </p:txBody>
      </p:sp>
      <p:sp>
        <p:nvSpPr>
          <p:cNvPr id="1215496" name="Text Box 8">
            <a:extLst>
              <a:ext uri="{FF2B5EF4-FFF2-40B4-BE49-F238E27FC236}">
                <a16:creationId xmlns:a16="http://schemas.microsoft.com/office/drawing/2014/main" id="{14F26B86-3171-6742-AAA9-1AFA5D931D0E}"/>
              </a:ext>
            </a:extLst>
          </p:cNvPr>
          <p:cNvSpPr txBox="1">
            <a:spLocks noChangeArrowheads="1"/>
          </p:cNvSpPr>
          <p:nvPr/>
        </p:nvSpPr>
        <p:spPr bwMode="auto">
          <a:xfrm>
            <a:off x="387350" y="5292725"/>
            <a:ext cx="86106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285750" defTabSz="685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0"/>
              </a:spcBef>
              <a:buClr>
                <a:srgbClr val="00FFCC"/>
              </a:buClr>
              <a:buSzPct val="120000"/>
              <a:buFont typeface="Times" pitchFamily="2" charset="0"/>
              <a:buChar char="•"/>
            </a:pPr>
            <a:r>
              <a:rPr lang="en-AU" altLang="it-IT" sz="2200">
                <a:latin typeface="Calibri" panose="020F0502020204030204" pitchFamily="34" charset="0"/>
              </a:rPr>
              <a:t>Most of the proteins are orthologous and have similar functions from nematodes to humans, and many are common with yeast. </a:t>
            </a:r>
          </a:p>
        </p:txBody>
      </p:sp>
      <p:grpSp>
        <p:nvGrpSpPr>
          <p:cNvPr id="2" name="Group 23">
            <a:extLst>
              <a:ext uri="{FF2B5EF4-FFF2-40B4-BE49-F238E27FC236}">
                <a16:creationId xmlns:a16="http://schemas.microsoft.com/office/drawing/2014/main" id="{B127364F-996D-DC4F-9DCB-13A5589970A9}"/>
              </a:ext>
            </a:extLst>
          </p:cNvPr>
          <p:cNvGrpSpPr>
            <a:grpSpLocks/>
          </p:cNvGrpSpPr>
          <p:nvPr/>
        </p:nvGrpSpPr>
        <p:grpSpPr bwMode="auto">
          <a:xfrm>
            <a:off x="0" y="838200"/>
            <a:ext cx="9144000" cy="2743200"/>
            <a:chOff x="0" y="528"/>
            <a:chExt cx="5760" cy="1728"/>
          </a:xfrm>
        </p:grpSpPr>
        <p:grpSp>
          <p:nvGrpSpPr>
            <p:cNvPr id="60423" name="Group 24">
              <a:extLst>
                <a:ext uri="{FF2B5EF4-FFF2-40B4-BE49-F238E27FC236}">
                  <a16:creationId xmlns:a16="http://schemas.microsoft.com/office/drawing/2014/main" id="{446CCE6E-6B5F-E74B-BEAE-8E2D61C484D1}"/>
                </a:ext>
              </a:extLst>
            </p:cNvPr>
            <p:cNvGrpSpPr>
              <a:grpSpLocks/>
            </p:cNvGrpSpPr>
            <p:nvPr/>
          </p:nvGrpSpPr>
          <p:grpSpPr bwMode="auto">
            <a:xfrm>
              <a:off x="0" y="528"/>
              <a:ext cx="2496" cy="1728"/>
              <a:chOff x="0" y="0"/>
              <a:chExt cx="2496" cy="1728"/>
            </a:xfrm>
          </p:grpSpPr>
          <p:sp>
            <p:nvSpPr>
              <p:cNvPr id="60427" name="Rectangle 25">
                <a:extLst>
                  <a:ext uri="{FF2B5EF4-FFF2-40B4-BE49-F238E27FC236}">
                    <a16:creationId xmlns:a16="http://schemas.microsoft.com/office/drawing/2014/main" id="{DEC775D2-23BF-8941-93C5-CEDD54429F7A}"/>
                  </a:ext>
                </a:extLst>
              </p:cNvPr>
              <p:cNvSpPr>
                <a:spLocks noChangeArrowheads="1"/>
              </p:cNvSpPr>
              <p:nvPr/>
            </p:nvSpPr>
            <p:spPr bwMode="auto">
              <a:xfrm>
                <a:off x="0" y="0"/>
                <a:ext cx="2496" cy="1728"/>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pic>
            <p:nvPicPr>
              <p:cNvPr id="60428" name="Picture 26" descr="embryo">
                <a:extLst>
                  <a:ext uri="{FF2B5EF4-FFF2-40B4-BE49-F238E27FC236}">
                    <a16:creationId xmlns:a16="http://schemas.microsoft.com/office/drawing/2014/main" id="{D76863C9-D6E9-804C-A626-4D8014760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0"/>
                <a:ext cx="1150"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0424" name="Group 27">
              <a:extLst>
                <a:ext uri="{FF2B5EF4-FFF2-40B4-BE49-F238E27FC236}">
                  <a16:creationId xmlns:a16="http://schemas.microsoft.com/office/drawing/2014/main" id="{E177779B-7667-2B4C-A7F0-5B4CDD0DF2B9}"/>
                </a:ext>
              </a:extLst>
            </p:cNvPr>
            <p:cNvGrpSpPr>
              <a:grpSpLocks/>
            </p:cNvGrpSpPr>
            <p:nvPr/>
          </p:nvGrpSpPr>
          <p:grpSpPr bwMode="auto">
            <a:xfrm>
              <a:off x="2496" y="534"/>
              <a:ext cx="3264" cy="1722"/>
              <a:chOff x="2496" y="1158"/>
              <a:chExt cx="3264" cy="1722"/>
            </a:xfrm>
          </p:grpSpPr>
          <p:sp>
            <p:nvSpPr>
              <p:cNvPr id="60425" name="Rectangle 28">
                <a:extLst>
                  <a:ext uri="{FF2B5EF4-FFF2-40B4-BE49-F238E27FC236}">
                    <a16:creationId xmlns:a16="http://schemas.microsoft.com/office/drawing/2014/main" id="{00D71F1B-8DC7-F843-A360-568D38C4A556}"/>
                  </a:ext>
                </a:extLst>
              </p:cNvPr>
              <p:cNvSpPr>
                <a:spLocks noChangeArrowheads="1"/>
              </p:cNvSpPr>
              <p:nvPr/>
            </p:nvSpPr>
            <p:spPr bwMode="auto">
              <a:xfrm>
                <a:off x="2496" y="1158"/>
                <a:ext cx="3264" cy="1722"/>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pic>
            <p:nvPicPr>
              <p:cNvPr id="60426" name="Picture 29" descr="C">
                <a:extLst>
                  <a:ext uri="{FF2B5EF4-FFF2-40B4-BE49-F238E27FC236}">
                    <a16:creationId xmlns:a16="http://schemas.microsoft.com/office/drawing/2014/main" id="{633E2DF0-4A84-4546-AA39-CF45AA78B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 y="1296"/>
                <a:ext cx="3120" cy="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4" name="Text Box 30">
            <a:extLst>
              <a:ext uri="{FF2B5EF4-FFF2-40B4-BE49-F238E27FC236}">
                <a16:creationId xmlns:a16="http://schemas.microsoft.com/office/drawing/2014/main" id="{4D6F130D-1435-3B4C-9826-256E02BB611B}"/>
              </a:ext>
            </a:extLst>
          </p:cNvPr>
          <p:cNvSpPr txBox="1">
            <a:spLocks noChangeArrowheads="1"/>
          </p:cNvSpPr>
          <p:nvPr/>
        </p:nvSpPr>
        <p:spPr bwMode="auto">
          <a:xfrm>
            <a:off x="387350" y="3843338"/>
            <a:ext cx="8610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285750" defTabSz="6858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it-IT" altLang="it-IT" sz="2000" i="1"/>
              <a:t>C.elegans</a:t>
            </a:r>
            <a:r>
              <a:rPr lang="it-IT" altLang="it-IT" sz="2000"/>
              <a:t>  -	 </a:t>
            </a:r>
            <a:r>
              <a:rPr lang="it-IT" altLang="it-IT" sz="2000" b="1">
                <a:solidFill>
                  <a:srgbClr val="FF0000"/>
                </a:solidFill>
              </a:rPr>
              <a:t>1000 cells </a:t>
            </a:r>
          </a:p>
          <a:p>
            <a:pPr eaLnBrk="1" hangingPunct="1">
              <a:spcBef>
                <a:spcPct val="0"/>
              </a:spcBef>
              <a:buFontTx/>
              <a:buNone/>
            </a:pPr>
            <a:r>
              <a:rPr lang="it-IT" altLang="it-IT" sz="2000" i="1"/>
              <a:t>H.sapiens</a:t>
            </a:r>
            <a:r>
              <a:rPr lang="it-IT" altLang="it-IT" sz="2000"/>
              <a:t> -	 </a:t>
            </a:r>
            <a:r>
              <a:rPr lang="it-IT" altLang="it-IT" sz="2000" b="1">
                <a:solidFill>
                  <a:srgbClr val="FF0000"/>
                </a:solidFill>
              </a:rPr>
              <a:t>10</a:t>
            </a:r>
            <a:r>
              <a:rPr lang="it-IT" altLang="it-IT" sz="2000" b="1" baseline="30000">
                <a:solidFill>
                  <a:srgbClr val="FF0000"/>
                </a:solidFill>
              </a:rPr>
              <a:t>14 </a:t>
            </a:r>
            <a:r>
              <a:rPr lang="it-IT" altLang="it-IT" sz="2000" b="1">
                <a:solidFill>
                  <a:srgbClr val="FF0000"/>
                </a:solidFill>
              </a:rPr>
              <a:t>cells  - and  10</a:t>
            </a:r>
            <a:r>
              <a:rPr lang="it-IT" altLang="it-IT" sz="2000" b="1" baseline="30000">
                <a:solidFill>
                  <a:srgbClr val="FF0000"/>
                </a:solidFill>
              </a:rPr>
              <a:t>11</a:t>
            </a:r>
            <a:r>
              <a:rPr lang="it-IT" altLang="it-IT" sz="2000" b="1">
                <a:solidFill>
                  <a:srgbClr val="FF0000"/>
                </a:solidFill>
              </a:rPr>
              <a:t> neurons!!!</a:t>
            </a:r>
            <a:endParaRPr lang="en-AU" altLang="it-IT" sz="2200"/>
          </a:p>
          <a:p>
            <a:pPr eaLnBrk="1" hangingPunct="1">
              <a:spcBef>
                <a:spcPct val="0"/>
              </a:spcBef>
              <a:buFontTx/>
              <a:buNone/>
            </a:pPr>
            <a:endParaRPr lang="it-IT" altLang="it-IT" sz="2000" b="1">
              <a:solidFill>
                <a:srgbClr val="FF0000"/>
              </a:solidFill>
            </a:endParaRPr>
          </a:p>
          <a:p>
            <a:pPr eaLnBrk="1" hangingPunct="1">
              <a:spcBef>
                <a:spcPct val="0"/>
              </a:spcBef>
              <a:buFontTx/>
              <a:buNone/>
            </a:pPr>
            <a:r>
              <a:rPr lang="it-IT" altLang="it-IT" sz="2000"/>
              <a:t>Both have approximately </a:t>
            </a:r>
            <a:r>
              <a:rPr lang="it-IT" altLang="it-IT" sz="2000" b="1">
                <a:solidFill>
                  <a:srgbClr val="0000FF"/>
                </a:solidFill>
              </a:rPr>
              <a:t>20.000 proteins</a:t>
            </a:r>
          </a:p>
          <a:p>
            <a:pPr eaLnBrk="1" hangingPunct="1">
              <a:spcBef>
                <a:spcPct val="0"/>
              </a:spcBef>
              <a:buFontTx/>
              <a:buNone/>
            </a:pPr>
            <a:r>
              <a:rPr lang="it-IT" altLang="it-IT" sz="2000" b="1">
                <a:solidFill>
                  <a:srgbClr val="FF0000"/>
                </a:solidFill>
              </a:rPr>
              <a:t>						</a:t>
            </a:r>
            <a:endParaRPr lang="en-AU" altLang="it-IT" sz="2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154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5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2" grpId="0"/>
      <p:bldP spid="1215496"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F884D42A-57EB-F44E-8091-8BE689F93512}"/>
              </a:ext>
            </a:extLst>
          </p:cNvPr>
          <p:cNvSpPr>
            <a:spLocks noChangeArrowheads="1"/>
          </p:cNvSpPr>
          <p:nvPr/>
        </p:nvSpPr>
        <p:spPr bwMode="auto">
          <a:xfrm>
            <a:off x="0" y="0"/>
            <a:ext cx="9144000" cy="836613"/>
          </a:xfrm>
          <a:prstGeom prst="rect">
            <a:avLst/>
          </a:prstGeom>
          <a:solidFill>
            <a:srgbClr val="D9D9D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it-IT" altLang="it-IT">
              <a:solidFill>
                <a:srgbClr val="FFFFFF"/>
              </a:solidFill>
            </a:endParaRPr>
          </a:p>
        </p:txBody>
      </p:sp>
      <p:sp>
        <p:nvSpPr>
          <p:cNvPr id="62466" name="Line 3">
            <a:extLst>
              <a:ext uri="{FF2B5EF4-FFF2-40B4-BE49-F238E27FC236}">
                <a16:creationId xmlns:a16="http://schemas.microsoft.com/office/drawing/2014/main" id="{7AA3CB6F-0BBE-B248-B01B-FF1099D77139}"/>
              </a:ext>
            </a:extLst>
          </p:cNvPr>
          <p:cNvSpPr>
            <a:spLocks noChangeShapeType="1"/>
          </p:cNvSpPr>
          <p:nvPr/>
        </p:nvSpPr>
        <p:spPr bwMode="auto">
          <a:xfrm>
            <a:off x="1022350" y="673100"/>
            <a:ext cx="7050088" cy="0"/>
          </a:xfrm>
          <a:prstGeom prst="line">
            <a:avLst/>
          </a:prstGeom>
          <a:noFill/>
          <a:ln w="158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62467" name="Rectangle 13">
            <a:extLst>
              <a:ext uri="{FF2B5EF4-FFF2-40B4-BE49-F238E27FC236}">
                <a16:creationId xmlns:a16="http://schemas.microsoft.com/office/drawing/2014/main" id="{B59F8F6C-5C1E-1043-9F6F-60C0EFBBF320}"/>
              </a:ext>
            </a:extLst>
          </p:cNvPr>
          <p:cNvSpPr>
            <a:spLocks noChangeArrowheads="1"/>
          </p:cNvSpPr>
          <p:nvPr/>
        </p:nvSpPr>
        <p:spPr bwMode="auto">
          <a:xfrm>
            <a:off x="4572000" y="889000"/>
            <a:ext cx="3948113" cy="3381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spcAft>
                <a:spcPts val="1800"/>
              </a:spcAft>
              <a:buFontTx/>
              <a:buNone/>
            </a:pPr>
            <a:r>
              <a:rPr lang="en-US" altLang="it-IT" sz="1600" b="1">
                <a:latin typeface="Times New Roman" panose="02020603050405020304" pitchFamily="18" charset="0"/>
              </a:rPr>
              <a:t>FANTOM5</a:t>
            </a:r>
          </a:p>
        </p:txBody>
      </p:sp>
      <p:sp>
        <p:nvSpPr>
          <p:cNvPr id="62468" name="TextBox 1">
            <a:extLst>
              <a:ext uri="{FF2B5EF4-FFF2-40B4-BE49-F238E27FC236}">
                <a16:creationId xmlns:a16="http://schemas.microsoft.com/office/drawing/2014/main" id="{C056BFCC-C729-1F4C-A447-EEC49114A4C0}"/>
              </a:ext>
            </a:extLst>
          </p:cNvPr>
          <p:cNvSpPr txBox="1">
            <a:spLocks noChangeArrowheads="1"/>
          </p:cNvSpPr>
          <p:nvPr/>
        </p:nvSpPr>
        <p:spPr bwMode="auto">
          <a:xfrm>
            <a:off x="4643438" y="1455738"/>
            <a:ext cx="41925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1600" b="1">
                <a:latin typeface="Times New Roman" panose="02020603050405020304" pitchFamily="18" charset="0"/>
              </a:rPr>
              <a:t>A promoter level mammalian expression atlas</a:t>
            </a:r>
            <a:endParaRPr lang="en-US" altLang="it-IT" sz="1600">
              <a:latin typeface="Times New Roman" panose="02020603050405020304" pitchFamily="18" charset="0"/>
            </a:endParaRPr>
          </a:p>
          <a:p>
            <a:pPr eaLnBrk="1" hangingPunct="1">
              <a:spcBef>
                <a:spcPct val="0"/>
              </a:spcBef>
              <a:buFontTx/>
              <a:buNone/>
            </a:pPr>
            <a:r>
              <a:rPr lang="en-US" altLang="it-IT" sz="1600">
                <a:latin typeface="Times New Roman" panose="02020603050405020304" pitchFamily="18" charset="0"/>
              </a:rPr>
              <a:t>Alistair R.R. Forrest </a:t>
            </a:r>
            <a:r>
              <a:rPr lang="en-US" altLang="it-IT" sz="1600" i="1">
                <a:latin typeface="Times New Roman" panose="02020603050405020304" pitchFamily="18" charset="0"/>
              </a:rPr>
              <a:t>et al.</a:t>
            </a:r>
            <a:r>
              <a:rPr lang="en-US" altLang="it-IT" sz="1600">
                <a:latin typeface="Times New Roman" panose="02020603050405020304" pitchFamily="18" charset="0"/>
              </a:rPr>
              <a:t>, </a:t>
            </a:r>
            <a:r>
              <a:rPr lang="en-US" altLang="it-IT" sz="1600" i="1">
                <a:latin typeface="Times New Roman" panose="02020603050405020304" pitchFamily="18" charset="0"/>
              </a:rPr>
              <a:t>submitted</a:t>
            </a:r>
            <a:r>
              <a:rPr lang="en-US" altLang="it-IT" sz="1600">
                <a:latin typeface="Times New Roman" panose="02020603050405020304" pitchFamily="18" charset="0"/>
              </a:rPr>
              <a:t> </a:t>
            </a:r>
          </a:p>
        </p:txBody>
      </p:sp>
      <p:sp>
        <p:nvSpPr>
          <p:cNvPr id="62469" name="Rectangle 8">
            <a:extLst>
              <a:ext uri="{FF2B5EF4-FFF2-40B4-BE49-F238E27FC236}">
                <a16:creationId xmlns:a16="http://schemas.microsoft.com/office/drawing/2014/main" id="{536EDAB6-98C1-E94A-B79C-E6C9F0101522}"/>
              </a:ext>
            </a:extLst>
          </p:cNvPr>
          <p:cNvSpPr>
            <a:spLocks noChangeArrowheads="1"/>
          </p:cNvSpPr>
          <p:nvPr/>
        </p:nvSpPr>
        <p:spPr bwMode="auto">
          <a:xfrm>
            <a:off x="4872038" y="2184400"/>
            <a:ext cx="5461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ts val="1800"/>
              </a:spcAft>
              <a:buFontTx/>
              <a:buNone/>
            </a:pPr>
            <a:r>
              <a:rPr lang="en-US" altLang="it-IT" sz="1600">
                <a:latin typeface="Times New Roman" panose="02020603050405020304" pitchFamily="18" charset="0"/>
              </a:rPr>
              <a:t>CAGE analysis of the following libraries: </a:t>
            </a:r>
          </a:p>
          <a:p>
            <a:pPr>
              <a:spcBef>
                <a:spcPct val="0"/>
              </a:spcBef>
              <a:spcAft>
                <a:spcPts val="1800"/>
              </a:spcAft>
              <a:buFontTx/>
              <a:buNone/>
            </a:pPr>
            <a:r>
              <a:rPr lang="en-US" altLang="it-IT" sz="1600">
                <a:latin typeface="Times New Roman" panose="02020603050405020304" pitchFamily="18" charset="0"/>
              </a:rPr>
              <a:t>573 human primary cell samples</a:t>
            </a:r>
          </a:p>
          <a:p>
            <a:pPr>
              <a:spcBef>
                <a:spcPct val="0"/>
              </a:spcBef>
              <a:spcAft>
                <a:spcPts val="1800"/>
              </a:spcAft>
              <a:buFontTx/>
              <a:buNone/>
            </a:pPr>
            <a:r>
              <a:rPr lang="en-US" altLang="it-IT" sz="1600">
                <a:latin typeface="Times New Roman" panose="02020603050405020304" pitchFamily="18" charset="0"/>
              </a:rPr>
              <a:t>128 mouse primary cell samples </a:t>
            </a:r>
          </a:p>
          <a:p>
            <a:pPr>
              <a:spcBef>
                <a:spcPct val="0"/>
              </a:spcBef>
              <a:spcAft>
                <a:spcPts val="1800"/>
              </a:spcAft>
              <a:buFontTx/>
              <a:buNone/>
            </a:pPr>
            <a:r>
              <a:rPr lang="en-US" altLang="it-IT" sz="1600">
                <a:latin typeface="Times New Roman" panose="02020603050405020304" pitchFamily="18" charset="0"/>
              </a:rPr>
              <a:t>250 different cancer cell lines samples</a:t>
            </a:r>
          </a:p>
          <a:p>
            <a:pPr>
              <a:spcBef>
                <a:spcPct val="0"/>
              </a:spcBef>
              <a:spcAft>
                <a:spcPts val="1800"/>
              </a:spcAft>
              <a:buFontTx/>
              <a:buNone/>
            </a:pPr>
            <a:r>
              <a:rPr lang="en-US" altLang="it-IT" sz="1600">
                <a:latin typeface="Times New Roman" panose="02020603050405020304" pitchFamily="18" charset="0"/>
              </a:rPr>
              <a:t>152 human post-mortem tissues samples </a:t>
            </a:r>
          </a:p>
          <a:p>
            <a:pPr>
              <a:spcBef>
                <a:spcPct val="0"/>
              </a:spcBef>
              <a:spcAft>
                <a:spcPts val="1800"/>
              </a:spcAft>
              <a:buFontTx/>
              <a:buNone/>
            </a:pPr>
            <a:r>
              <a:rPr lang="en-US" altLang="it-IT" sz="1600">
                <a:latin typeface="Times New Roman" panose="02020603050405020304" pitchFamily="18" charset="0"/>
              </a:rPr>
              <a:t>271 mouse developmental tissue samples</a:t>
            </a:r>
          </a:p>
        </p:txBody>
      </p:sp>
      <p:pic>
        <p:nvPicPr>
          <p:cNvPr id="62470" name="Picture 3">
            <a:extLst>
              <a:ext uri="{FF2B5EF4-FFF2-40B4-BE49-F238E27FC236}">
                <a16:creationId xmlns:a16="http://schemas.microsoft.com/office/drawing/2014/main" id="{55A4E3A9-9928-A249-91B8-304FD022EF56}"/>
              </a:ext>
            </a:extLst>
          </p:cNvPr>
          <p:cNvPicPr>
            <a:picLocks noChangeAspect="1"/>
          </p:cNvPicPr>
          <p:nvPr/>
        </p:nvPicPr>
        <p:blipFill>
          <a:blip r:embed="rId3">
            <a:extLst>
              <a:ext uri="{28A0092B-C50C-407E-A947-70E740481C1C}">
                <a14:useLocalDpi xmlns:a14="http://schemas.microsoft.com/office/drawing/2010/main" val="0"/>
              </a:ext>
            </a:extLst>
          </a:blip>
          <a:srcRect b="46793"/>
          <a:stretch>
            <a:fillRect/>
          </a:stretch>
        </p:blipFill>
        <p:spPr bwMode="auto">
          <a:xfrm>
            <a:off x="468313" y="1455738"/>
            <a:ext cx="399256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Rectangle 5">
            <a:extLst>
              <a:ext uri="{FF2B5EF4-FFF2-40B4-BE49-F238E27FC236}">
                <a16:creationId xmlns:a16="http://schemas.microsoft.com/office/drawing/2014/main" id="{69D96C91-5D3C-CA42-8DD5-63FF5341F360}"/>
              </a:ext>
            </a:extLst>
          </p:cNvPr>
          <p:cNvSpPr>
            <a:spLocks noChangeArrowheads="1"/>
          </p:cNvSpPr>
          <p:nvPr/>
        </p:nvSpPr>
        <p:spPr bwMode="auto">
          <a:xfrm>
            <a:off x="661988" y="5229225"/>
            <a:ext cx="79644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latin typeface="Times New Roman" panose="02020603050405020304" pitchFamily="18" charset="0"/>
              </a:rPr>
              <a:t>22000 genes encoding for proteins </a:t>
            </a:r>
          </a:p>
        </p:txBody>
      </p:sp>
      <p:sp>
        <p:nvSpPr>
          <p:cNvPr id="62472" name="Rectangle 13">
            <a:extLst>
              <a:ext uri="{FF2B5EF4-FFF2-40B4-BE49-F238E27FC236}">
                <a16:creationId xmlns:a16="http://schemas.microsoft.com/office/drawing/2014/main" id="{8A3AE48A-AC7D-FC42-B6AF-77E28292D849}"/>
              </a:ext>
            </a:extLst>
          </p:cNvPr>
          <p:cNvSpPr>
            <a:spLocks noChangeArrowheads="1"/>
          </p:cNvSpPr>
          <p:nvPr/>
        </p:nvSpPr>
        <p:spPr bwMode="auto">
          <a:xfrm>
            <a:off x="430213" y="949325"/>
            <a:ext cx="3948112" cy="3381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spcAft>
                <a:spcPts val="1800"/>
              </a:spcAft>
              <a:buFontTx/>
              <a:buNone/>
            </a:pPr>
            <a:r>
              <a:rPr lang="en-US" altLang="it-IT" sz="1600" b="1">
                <a:latin typeface="Times New Roman" panose="02020603050405020304" pitchFamily="18" charset="0"/>
              </a:rPr>
              <a:t>ENCODE</a:t>
            </a:r>
          </a:p>
        </p:txBody>
      </p:sp>
      <p:sp>
        <p:nvSpPr>
          <p:cNvPr id="62473" name="Rettangolo 2">
            <a:extLst>
              <a:ext uri="{FF2B5EF4-FFF2-40B4-BE49-F238E27FC236}">
                <a16:creationId xmlns:a16="http://schemas.microsoft.com/office/drawing/2014/main" id="{CAF3CA79-BFC2-5F47-A104-A66E48A38B62}"/>
              </a:ext>
            </a:extLst>
          </p:cNvPr>
          <p:cNvSpPr>
            <a:spLocks noChangeArrowheads="1"/>
          </p:cNvSpPr>
          <p:nvPr/>
        </p:nvSpPr>
        <p:spPr bwMode="auto">
          <a:xfrm>
            <a:off x="300038" y="2701925"/>
            <a:ext cx="416083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a:t>The Encyclopedia of DNA Elements (ENCODE) Consortium is an international collaboration of research groups funded by the National Human Genome Research Institute (NHGRI). The goal of ENCODE is to build a comprehensive parts list of functional elements in the </a:t>
            </a:r>
            <a:r>
              <a:rPr lang="it-IT" altLang="it-IT" sz="2400" b="1"/>
              <a:t>human</a:t>
            </a:r>
            <a:r>
              <a:rPr lang="it-IT" altLang="it-IT" sz="1400"/>
              <a:t> genome, including elements that act at the protein and RNA levels, and regulatory elements that control cells and circumstances in which a gene is active.</a:t>
            </a:r>
          </a:p>
        </p:txBody>
      </p:sp>
      <p:sp>
        <p:nvSpPr>
          <p:cNvPr id="13" name="Rectangle 2">
            <a:extLst>
              <a:ext uri="{FF2B5EF4-FFF2-40B4-BE49-F238E27FC236}">
                <a16:creationId xmlns:a16="http://schemas.microsoft.com/office/drawing/2014/main" id="{C0D0E2A8-584E-E24E-9B12-6A62E312DA2E}"/>
              </a:ext>
            </a:extLst>
          </p:cNvPr>
          <p:cNvSpPr>
            <a:spLocks noChangeArrowheads="1"/>
          </p:cNvSpPr>
          <p:nvPr/>
        </p:nvSpPr>
        <p:spPr bwMode="auto">
          <a:xfrm>
            <a:off x="2844800" y="115888"/>
            <a:ext cx="4391025" cy="625475"/>
          </a:xfrm>
          <a:prstGeom prst="rect">
            <a:avLst/>
          </a:prstGeom>
          <a:noFill/>
          <a:ln w="9525">
            <a:noFill/>
            <a:miter lim="800000"/>
            <a:headEnd/>
            <a:tailEnd/>
          </a:ln>
        </p:spPr>
        <p:txBody>
          <a:bodyPr anchor="ctr"/>
          <a:lstStyle/>
          <a:p>
            <a:pPr fontAlgn="auto">
              <a:spcBef>
                <a:spcPts val="0"/>
              </a:spcBef>
              <a:spcAft>
                <a:spcPts val="0"/>
              </a:spcAft>
              <a:defRPr/>
            </a:pPr>
            <a:r>
              <a:rPr lang="it-IT" sz="3200" dirty="0" err="1">
                <a:solidFill>
                  <a:schemeClr val="accent1">
                    <a:lumMod val="50000"/>
                  </a:schemeClr>
                </a:solidFill>
                <a:latin typeface="Times New Roman"/>
                <a:ea typeface="+mn-ea"/>
                <a:cs typeface="Times New Roman"/>
              </a:rPr>
              <a:t>Transcriptome</a:t>
            </a:r>
            <a:r>
              <a:rPr lang="it-IT" sz="3200" dirty="0">
                <a:solidFill>
                  <a:schemeClr val="accent1">
                    <a:lumMod val="50000"/>
                  </a:schemeClr>
                </a:solidFill>
                <a:latin typeface="Times New Roman"/>
                <a:ea typeface="+mn-ea"/>
                <a:cs typeface="Times New Roman"/>
              </a:rPr>
              <a:t> </a:t>
            </a:r>
            <a:r>
              <a:rPr lang="it-IT" sz="3200" dirty="0" err="1">
                <a:solidFill>
                  <a:schemeClr val="accent1">
                    <a:lumMod val="50000"/>
                  </a:schemeClr>
                </a:solidFill>
                <a:latin typeface="Times New Roman"/>
                <a:ea typeface="+mn-ea"/>
                <a:cs typeface="Times New Roman"/>
              </a:rPr>
              <a:t>analysis</a:t>
            </a:r>
            <a:endParaRPr lang="it-IT" sz="3200" dirty="0">
              <a:solidFill>
                <a:schemeClr val="accent1">
                  <a:lumMod val="50000"/>
                </a:schemeClr>
              </a:solidFill>
              <a:latin typeface="Times New Roman"/>
              <a:ea typeface="+mn-ea"/>
              <a:cs typeface="Times New Roman"/>
            </a:endParaRPr>
          </a:p>
        </p:txBody>
      </p:sp>
      <p:sp>
        <p:nvSpPr>
          <p:cNvPr id="2" name="Rettangolo 1">
            <a:extLst>
              <a:ext uri="{FF2B5EF4-FFF2-40B4-BE49-F238E27FC236}">
                <a16:creationId xmlns:a16="http://schemas.microsoft.com/office/drawing/2014/main" id="{F950BD05-F10C-AC49-8B34-C9232C3F2847}"/>
              </a:ext>
            </a:extLst>
          </p:cNvPr>
          <p:cNvSpPr>
            <a:spLocks noChangeArrowheads="1"/>
          </p:cNvSpPr>
          <p:nvPr/>
        </p:nvSpPr>
        <p:spPr bwMode="auto">
          <a:xfrm>
            <a:off x="1258888" y="5788025"/>
            <a:ext cx="693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latin typeface="Times New Roman" panose="02020603050405020304" pitchFamily="18" charset="0"/>
              </a:rPr>
              <a:t>&gt;40000 long non-coding RNAs and growing…….</a:t>
            </a:r>
          </a:p>
          <a:p>
            <a:pPr algn="ctr">
              <a:spcBef>
                <a:spcPct val="0"/>
              </a:spcBef>
              <a:buFontTx/>
              <a:buNone/>
            </a:pPr>
            <a:r>
              <a:rPr lang="it-IT" altLang="it-IT" sz="2400" b="1">
                <a:latin typeface="Times New Roman" panose="02020603050405020304" pitchFamily="18" charset="0"/>
              </a:rPr>
              <a:t>&gt;50% of the genome is functional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60">
            <a:extLst>
              <a:ext uri="{FF2B5EF4-FFF2-40B4-BE49-F238E27FC236}">
                <a16:creationId xmlns:a16="http://schemas.microsoft.com/office/drawing/2014/main" id="{1CB0C5F5-5007-9246-9B8E-A51B0241E3D8}"/>
              </a:ext>
            </a:extLst>
          </p:cNvPr>
          <p:cNvSpPr>
            <a:spLocks noChangeArrowheads="1"/>
          </p:cNvSpPr>
          <p:nvPr/>
        </p:nvSpPr>
        <p:spPr bwMode="auto">
          <a:xfrm>
            <a:off x="2628900" y="4749800"/>
            <a:ext cx="5502275" cy="330200"/>
          </a:xfrm>
          <a:prstGeom prst="rect">
            <a:avLst/>
          </a:prstGeom>
          <a:gradFill rotWithShape="1">
            <a:gsLst>
              <a:gs pos="0">
                <a:srgbClr val="FFFFFF">
                  <a:alpha val="3000"/>
                </a:srgbClr>
              </a:gs>
              <a:gs pos="3999">
                <a:srgbClr val="FFFFFF">
                  <a:alpha val="6879"/>
                </a:srgbClr>
              </a:gs>
              <a:gs pos="100000">
                <a:srgbClr val="008000"/>
              </a:gs>
            </a:gsLst>
            <a:lin ang="0" scaled="1"/>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a:solidFill>
                <a:srgbClr val="FFFFFF"/>
              </a:solidFill>
            </a:endParaRPr>
          </a:p>
        </p:txBody>
      </p:sp>
      <p:sp>
        <p:nvSpPr>
          <p:cNvPr id="43" name="Rectangle 59">
            <a:extLst>
              <a:ext uri="{FF2B5EF4-FFF2-40B4-BE49-F238E27FC236}">
                <a16:creationId xmlns:a16="http://schemas.microsoft.com/office/drawing/2014/main" id="{6ABDC28C-8FEE-AE47-BEFD-46CF7FB5DBDE}"/>
              </a:ext>
            </a:extLst>
          </p:cNvPr>
          <p:cNvSpPr>
            <a:spLocks noChangeArrowheads="1"/>
          </p:cNvSpPr>
          <p:nvPr/>
        </p:nvSpPr>
        <p:spPr bwMode="auto">
          <a:xfrm>
            <a:off x="2628900" y="5124450"/>
            <a:ext cx="5502275" cy="1665288"/>
          </a:xfrm>
          <a:prstGeom prst="rect">
            <a:avLst/>
          </a:prstGeom>
          <a:gradFill rotWithShape="1">
            <a:gsLst>
              <a:gs pos="0">
                <a:srgbClr val="FFFFFF"/>
              </a:gs>
              <a:gs pos="38000">
                <a:srgbClr val="FFFFFF">
                  <a:alpha val="81000"/>
                </a:srgbClr>
              </a:gs>
              <a:gs pos="100000">
                <a:srgbClr val="FF0000">
                  <a:alpha val="50000"/>
                </a:srgbClr>
              </a:gs>
            </a:gsLst>
            <a:lin ang="0" scaled="1"/>
          </a:gra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it-IT">
              <a:solidFill>
                <a:srgbClr val="FFFFFF"/>
              </a:solidFill>
            </a:endParaRPr>
          </a:p>
        </p:txBody>
      </p:sp>
      <p:sp>
        <p:nvSpPr>
          <p:cNvPr id="2" name="Rettangolo 1">
            <a:extLst>
              <a:ext uri="{FF2B5EF4-FFF2-40B4-BE49-F238E27FC236}">
                <a16:creationId xmlns:a16="http://schemas.microsoft.com/office/drawing/2014/main" id="{461D6D3B-7A05-9740-818D-1B3DFA976F96}"/>
              </a:ext>
            </a:extLst>
          </p:cNvPr>
          <p:cNvSpPr>
            <a:spLocks noChangeArrowheads="1"/>
          </p:cNvSpPr>
          <p:nvPr/>
        </p:nvSpPr>
        <p:spPr bwMode="auto">
          <a:xfrm>
            <a:off x="0" y="715963"/>
            <a:ext cx="9144000" cy="3076575"/>
          </a:xfrm>
          <a:prstGeom prst="rect">
            <a:avLst/>
          </a:pr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it-IT" altLang="it-IT">
              <a:solidFill>
                <a:srgbClr val="FFFFFF"/>
              </a:solidFill>
            </a:endParaRPr>
          </a:p>
        </p:txBody>
      </p:sp>
      <p:sp>
        <p:nvSpPr>
          <p:cNvPr id="68612" name="Rectangle 11">
            <a:extLst>
              <a:ext uri="{FF2B5EF4-FFF2-40B4-BE49-F238E27FC236}">
                <a16:creationId xmlns:a16="http://schemas.microsoft.com/office/drawing/2014/main" id="{8C80AC54-019D-DB45-802D-6DD99871186B}"/>
              </a:ext>
            </a:extLst>
          </p:cNvPr>
          <p:cNvSpPr>
            <a:spLocks noChangeArrowheads="1"/>
          </p:cNvSpPr>
          <p:nvPr/>
        </p:nvSpPr>
        <p:spPr bwMode="auto">
          <a:xfrm>
            <a:off x="6675438" y="3821113"/>
            <a:ext cx="1112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it-IT" sz="2000" b="1">
                <a:solidFill>
                  <a:srgbClr val="FF0000"/>
                </a:solidFill>
              </a:rPr>
              <a:t>3x10</a:t>
            </a:r>
            <a:r>
              <a:rPr lang="es-ES" altLang="it-IT" sz="2000" b="1" baseline="30000">
                <a:solidFill>
                  <a:srgbClr val="FF0000"/>
                </a:solidFill>
              </a:rPr>
              <a:t>9</a:t>
            </a:r>
            <a:r>
              <a:rPr lang="es-ES" altLang="it-IT" sz="2000" b="1">
                <a:solidFill>
                  <a:srgbClr val="FF0000"/>
                </a:solidFill>
              </a:rPr>
              <a:t> bp</a:t>
            </a:r>
          </a:p>
        </p:txBody>
      </p:sp>
      <p:sp>
        <p:nvSpPr>
          <p:cNvPr id="68613" name="Rectangle 12">
            <a:extLst>
              <a:ext uri="{FF2B5EF4-FFF2-40B4-BE49-F238E27FC236}">
                <a16:creationId xmlns:a16="http://schemas.microsoft.com/office/drawing/2014/main" id="{49B8A2FA-4BB7-4948-8CB5-50709A1F63E6}"/>
              </a:ext>
            </a:extLst>
          </p:cNvPr>
          <p:cNvSpPr>
            <a:spLocks noChangeArrowheads="1"/>
          </p:cNvSpPr>
          <p:nvPr/>
        </p:nvSpPr>
        <p:spPr bwMode="auto">
          <a:xfrm>
            <a:off x="2632075" y="3821113"/>
            <a:ext cx="111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it-IT" sz="2000" b="1">
                <a:solidFill>
                  <a:srgbClr val="FF0000"/>
                </a:solidFill>
              </a:rPr>
              <a:t>5x10</a:t>
            </a:r>
            <a:r>
              <a:rPr lang="es-ES" altLang="it-IT" sz="2000" b="1" baseline="30000">
                <a:solidFill>
                  <a:srgbClr val="FF0000"/>
                </a:solidFill>
              </a:rPr>
              <a:t>6</a:t>
            </a:r>
            <a:r>
              <a:rPr lang="es-ES" altLang="it-IT" sz="2000" b="1">
                <a:solidFill>
                  <a:srgbClr val="FF0000"/>
                </a:solidFill>
              </a:rPr>
              <a:t> bp</a:t>
            </a:r>
          </a:p>
        </p:txBody>
      </p:sp>
      <p:sp>
        <p:nvSpPr>
          <p:cNvPr id="68614" name="Text Box 16">
            <a:extLst>
              <a:ext uri="{FF2B5EF4-FFF2-40B4-BE49-F238E27FC236}">
                <a16:creationId xmlns:a16="http://schemas.microsoft.com/office/drawing/2014/main" id="{34E64681-060A-E843-9651-85DCB72DAF10}"/>
              </a:ext>
            </a:extLst>
          </p:cNvPr>
          <p:cNvSpPr txBox="1">
            <a:spLocks noChangeArrowheads="1"/>
          </p:cNvSpPr>
          <p:nvPr/>
        </p:nvSpPr>
        <p:spPr bwMode="auto">
          <a:xfrm>
            <a:off x="3030538" y="4248150"/>
            <a:ext cx="315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2000" b="1">
                <a:latin typeface="Calibri" panose="020F0502020204030204" pitchFamily="34" charset="0"/>
              </a:rPr>
              <a:t>1</a:t>
            </a:r>
          </a:p>
        </p:txBody>
      </p:sp>
      <p:sp>
        <p:nvSpPr>
          <p:cNvPr id="68615" name="TextBox 27">
            <a:extLst>
              <a:ext uri="{FF2B5EF4-FFF2-40B4-BE49-F238E27FC236}">
                <a16:creationId xmlns:a16="http://schemas.microsoft.com/office/drawing/2014/main" id="{626FA3E3-1102-FF44-AF78-9600FF6159C7}"/>
              </a:ext>
            </a:extLst>
          </p:cNvPr>
          <p:cNvSpPr txBox="1">
            <a:spLocks noChangeArrowheads="1"/>
          </p:cNvSpPr>
          <p:nvPr/>
        </p:nvSpPr>
        <p:spPr bwMode="auto">
          <a:xfrm>
            <a:off x="539750" y="3821113"/>
            <a:ext cx="1093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solidFill>
                  <a:srgbClr val="FF0000"/>
                </a:solidFill>
                <a:latin typeface="Calibri" panose="020F0502020204030204" pitchFamily="34" charset="0"/>
              </a:rPr>
              <a:t>Genome</a:t>
            </a:r>
          </a:p>
        </p:txBody>
      </p:sp>
      <p:sp>
        <p:nvSpPr>
          <p:cNvPr id="68616" name="TextBox 28">
            <a:extLst>
              <a:ext uri="{FF2B5EF4-FFF2-40B4-BE49-F238E27FC236}">
                <a16:creationId xmlns:a16="http://schemas.microsoft.com/office/drawing/2014/main" id="{603831A1-43DC-B04C-B6FD-6F17F1D5343E}"/>
              </a:ext>
            </a:extLst>
          </p:cNvPr>
          <p:cNvSpPr txBox="1">
            <a:spLocks noChangeArrowheads="1"/>
          </p:cNvSpPr>
          <p:nvPr/>
        </p:nvSpPr>
        <p:spPr bwMode="auto">
          <a:xfrm>
            <a:off x="539750" y="4248150"/>
            <a:ext cx="1712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Chromosomes</a:t>
            </a:r>
          </a:p>
        </p:txBody>
      </p:sp>
      <p:sp>
        <p:nvSpPr>
          <p:cNvPr id="68617" name="Text Box 16">
            <a:extLst>
              <a:ext uri="{FF2B5EF4-FFF2-40B4-BE49-F238E27FC236}">
                <a16:creationId xmlns:a16="http://schemas.microsoft.com/office/drawing/2014/main" id="{0CBB7A5E-9652-4249-A226-0007A2523BBC}"/>
              </a:ext>
            </a:extLst>
          </p:cNvPr>
          <p:cNvSpPr txBox="1">
            <a:spLocks noChangeArrowheads="1"/>
          </p:cNvSpPr>
          <p:nvPr/>
        </p:nvSpPr>
        <p:spPr bwMode="auto">
          <a:xfrm>
            <a:off x="7008813" y="4248150"/>
            <a:ext cx="44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2000" b="1">
                <a:latin typeface="Calibri" panose="020F0502020204030204" pitchFamily="34" charset="0"/>
              </a:rPr>
              <a:t>23</a:t>
            </a:r>
          </a:p>
        </p:txBody>
      </p:sp>
      <p:sp>
        <p:nvSpPr>
          <p:cNvPr id="68618" name="Text Box 16">
            <a:extLst>
              <a:ext uri="{FF2B5EF4-FFF2-40B4-BE49-F238E27FC236}">
                <a16:creationId xmlns:a16="http://schemas.microsoft.com/office/drawing/2014/main" id="{A84980BB-4CF4-114B-8E23-9F3048E18AA6}"/>
              </a:ext>
            </a:extLst>
          </p:cNvPr>
          <p:cNvSpPr txBox="1">
            <a:spLocks noChangeArrowheads="1"/>
          </p:cNvSpPr>
          <p:nvPr/>
        </p:nvSpPr>
        <p:spPr bwMode="auto">
          <a:xfrm>
            <a:off x="4987925" y="4248150"/>
            <a:ext cx="31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2000" b="1">
                <a:latin typeface="Calibri" panose="020F0502020204030204" pitchFamily="34" charset="0"/>
              </a:rPr>
              <a:t>6</a:t>
            </a:r>
          </a:p>
        </p:txBody>
      </p:sp>
      <p:sp>
        <p:nvSpPr>
          <p:cNvPr id="68619" name="Rectangle 12">
            <a:extLst>
              <a:ext uri="{FF2B5EF4-FFF2-40B4-BE49-F238E27FC236}">
                <a16:creationId xmlns:a16="http://schemas.microsoft.com/office/drawing/2014/main" id="{F6A64E79-AA01-404F-A0E4-A20A266E7503}"/>
              </a:ext>
            </a:extLst>
          </p:cNvPr>
          <p:cNvSpPr>
            <a:spLocks noChangeArrowheads="1"/>
          </p:cNvSpPr>
          <p:nvPr/>
        </p:nvSpPr>
        <p:spPr bwMode="auto">
          <a:xfrm>
            <a:off x="4597400" y="3821113"/>
            <a:ext cx="1093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s-ES" altLang="it-IT" sz="2000" b="1">
                <a:solidFill>
                  <a:srgbClr val="FF0000"/>
                </a:solidFill>
              </a:rPr>
              <a:t>1x10</a:t>
            </a:r>
            <a:r>
              <a:rPr lang="es-ES" altLang="it-IT" sz="2000" b="1" baseline="30000">
                <a:solidFill>
                  <a:srgbClr val="FF0000"/>
                </a:solidFill>
              </a:rPr>
              <a:t>8 </a:t>
            </a:r>
            <a:r>
              <a:rPr lang="es-ES" altLang="it-IT" sz="2000" b="1">
                <a:solidFill>
                  <a:srgbClr val="FF0000"/>
                </a:solidFill>
              </a:rPr>
              <a:t>bp</a:t>
            </a:r>
          </a:p>
        </p:txBody>
      </p:sp>
      <p:sp>
        <p:nvSpPr>
          <p:cNvPr id="68620" name="TextBox 32">
            <a:extLst>
              <a:ext uri="{FF2B5EF4-FFF2-40B4-BE49-F238E27FC236}">
                <a16:creationId xmlns:a16="http://schemas.microsoft.com/office/drawing/2014/main" id="{957E5294-F7D6-B14C-B022-6556F834EF8F}"/>
              </a:ext>
            </a:extLst>
          </p:cNvPr>
          <p:cNvSpPr txBox="1">
            <a:spLocks noChangeArrowheads="1"/>
          </p:cNvSpPr>
          <p:nvPr/>
        </p:nvSpPr>
        <p:spPr bwMode="auto">
          <a:xfrm>
            <a:off x="539750" y="4692650"/>
            <a:ext cx="1595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Coding genes</a:t>
            </a:r>
          </a:p>
        </p:txBody>
      </p:sp>
      <p:sp>
        <p:nvSpPr>
          <p:cNvPr id="68621" name="Text Box 14">
            <a:extLst>
              <a:ext uri="{FF2B5EF4-FFF2-40B4-BE49-F238E27FC236}">
                <a16:creationId xmlns:a16="http://schemas.microsoft.com/office/drawing/2014/main" id="{3937BD83-B9FC-4744-83AF-892FD49ED0CC}"/>
              </a:ext>
            </a:extLst>
          </p:cNvPr>
          <p:cNvSpPr txBox="1">
            <a:spLocks noChangeArrowheads="1"/>
          </p:cNvSpPr>
          <p:nvPr/>
        </p:nvSpPr>
        <p:spPr bwMode="auto">
          <a:xfrm>
            <a:off x="6826250" y="4692650"/>
            <a:ext cx="835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s-ES" altLang="it-IT" sz="2000" b="1">
                <a:latin typeface="Calibri" panose="020F0502020204030204" pitchFamily="34" charset="0"/>
              </a:rPr>
              <a:t>21995</a:t>
            </a:r>
          </a:p>
        </p:txBody>
      </p:sp>
      <p:sp>
        <p:nvSpPr>
          <p:cNvPr id="68622" name="Rectangle 22">
            <a:extLst>
              <a:ext uri="{FF2B5EF4-FFF2-40B4-BE49-F238E27FC236}">
                <a16:creationId xmlns:a16="http://schemas.microsoft.com/office/drawing/2014/main" id="{FB211821-D122-A641-94EB-D13AE0C1C296}"/>
              </a:ext>
            </a:extLst>
          </p:cNvPr>
          <p:cNvSpPr>
            <a:spLocks noChangeArrowheads="1"/>
          </p:cNvSpPr>
          <p:nvPr/>
        </p:nvSpPr>
        <p:spPr bwMode="auto">
          <a:xfrm>
            <a:off x="2806700" y="4692650"/>
            <a:ext cx="70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6692</a:t>
            </a:r>
          </a:p>
        </p:txBody>
      </p:sp>
      <p:sp>
        <p:nvSpPr>
          <p:cNvPr id="68623" name="Rectangle 41">
            <a:extLst>
              <a:ext uri="{FF2B5EF4-FFF2-40B4-BE49-F238E27FC236}">
                <a16:creationId xmlns:a16="http://schemas.microsoft.com/office/drawing/2014/main" id="{7BD660B7-A8B2-ED41-B7B9-310F8D2A3D4E}"/>
              </a:ext>
            </a:extLst>
          </p:cNvPr>
          <p:cNvSpPr>
            <a:spLocks noChangeArrowheads="1"/>
          </p:cNvSpPr>
          <p:nvPr/>
        </p:nvSpPr>
        <p:spPr bwMode="auto">
          <a:xfrm>
            <a:off x="4811713" y="4722813"/>
            <a:ext cx="839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20541</a:t>
            </a:r>
          </a:p>
        </p:txBody>
      </p:sp>
      <p:pic>
        <p:nvPicPr>
          <p:cNvPr id="68624" name="Picture 5" descr="bacterial%20chromosome">
            <a:extLst>
              <a:ext uri="{FF2B5EF4-FFF2-40B4-BE49-F238E27FC236}">
                <a16:creationId xmlns:a16="http://schemas.microsoft.com/office/drawing/2014/main" id="{2AE62C00-37F1-8441-BB87-B92A5A43C89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5488" y="1552575"/>
            <a:ext cx="174307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5" name="Picture 7" descr="metaphase_g5mw">
            <a:extLst>
              <a:ext uri="{FF2B5EF4-FFF2-40B4-BE49-F238E27FC236}">
                <a16:creationId xmlns:a16="http://schemas.microsoft.com/office/drawing/2014/main" id="{CBC4BC1F-1BFA-6941-B7F4-D25ECA3E27D7}"/>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438" y="1557338"/>
            <a:ext cx="1763712"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6" name="Picture 21" descr="fetus_sucking_thumb">
            <a:hlinkClick r:id="rId4"/>
            <a:extLst>
              <a:ext uri="{FF2B5EF4-FFF2-40B4-BE49-F238E27FC236}">
                <a16:creationId xmlns:a16="http://schemas.microsoft.com/office/drawing/2014/main" id="{25ABD911-99A5-C64B-85D2-78FA9F3BB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850" y="278447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7" name="Picture 53">
            <a:extLst>
              <a:ext uri="{FF2B5EF4-FFF2-40B4-BE49-F238E27FC236}">
                <a16:creationId xmlns:a16="http://schemas.microsoft.com/office/drawing/2014/main" id="{BAC75AF6-902D-2340-9CC2-52E2265316E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35463" y="1500188"/>
            <a:ext cx="1774825" cy="1727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8628" name="Picture 49">
            <a:extLst>
              <a:ext uri="{FF2B5EF4-FFF2-40B4-BE49-F238E27FC236}">
                <a16:creationId xmlns:a16="http://schemas.microsoft.com/office/drawing/2014/main" id="{A948BE03-5957-A944-AE23-3EDBD57577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92575" y="2778125"/>
            <a:ext cx="7667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9" name="Picture 6">
            <a:extLst>
              <a:ext uri="{FF2B5EF4-FFF2-40B4-BE49-F238E27FC236}">
                <a16:creationId xmlns:a16="http://schemas.microsoft.com/office/drawing/2014/main" id="{36DE428F-815D-5443-B86A-D2B9C192C9F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25625" y="2801938"/>
            <a:ext cx="7810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30" name="TextBox 27">
            <a:extLst>
              <a:ext uri="{FF2B5EF4-FFF2-40B4-BE49-F238E27FC236}">
                <a16:creationId xmlns:a16="http://schemas.microsoft.com/office/drawing/2014/main" id="{576C1BF6-F726-6D40-9031-1523AFB709B2}"/>
              </a:ext>
            </a:extLst>
          </p:cNvPr>
          <p:cNvSpPr txBox="1">
            <a:spLocks noChangeArrowheads="1"/>
          </p:cNvSpPr>
          <p:nvPr/>
        </p:nvSpPr>
        <p:spPr bwMode="auto">
          <a:xfrm>
            <a:off x="1876425" y="131763"/>
            <a:ext cx="51038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400" b="1">
                <a:latin typeface="Calibri" panose="020F0502020204030204" pitchFamily="34" charset="0"/>
              </a:rPr>
              <a:t>Genome size and organism complexity</a:t>
            </a:r>
          </a:p>
        </p:txBody>
      </p:sp>
      <p:sp>
        <p:nvSpPr>
          <p:cNvPr id="68631" name="Text Box 8">
            <a:extLst>
              <a:ext uri="{FF2B5EF4-FFF2-40B4-BE49-F238E27FC236}">
                <a16:creationId xmlns:a16="http://schemas.microsoft.com/office/drawing/2014/main" id="{D0FDE2F1-FEB1-2C46-8881-4F095761DC89}"/>
              </a:ext>
            </a:extLst>
          </p:cNvPr>
          <p:cNvSpPr txBox="1">
            <a:spLocks noChangeArrowheads="1"/>
          </p:cNvSpPr>
          <p:nvPr/>
        </p:nvSpPr>
        <p:spPr bwMode="auto">
          <a:xfrm>
            <a:off x="2346325" y="779463"/>
            <a:ext cx="7794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1800" i="1">
                <a:solidFill>
                  <a:srgbClr val="FFFFFF"/>
                </a:solidFill>
                <a:latin typeface="Optima" panose="02000503060000020004" pitchFamily="2" charset="0"/>
              </a:rPr>
              <a:t>E.coli</a:t>
            </a:r>
          </a:p>
        </p:txBody>
      </p:sp>
      <p:sp>
        <p:nvSpPr>
          <p:cNvPr id="68632" name="Text Box 9">
            <a:extLst>
              <a:ext uri="{FF2B5EF4-FFF2-40B4-BE49-F238E27FC236}">
                <a16:creationId xmlns:a16="http://schemas.microsoft.com/office/drawing/2014/main" id="{94AB56F8-1FFC-9F47-BFB6-45A83F2B7420}"/>
              </a:ext>
            </a:extLst>
          </p:cNvPr>
          <p:cNvSpPr txBox="1">
            <a:spLocks noChangeArrowheads="1"/>
          </p:cNvSpPr>
          <p:nvPr/>
        </p:nvSpPr>
        <p:spPr bwMode="auto">
          <a:xfrm>
            <a:off x="6837363" y="779463"/>
            <a:ext cx="1284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1800" i="1">
                <a:solidFill>
                  <a:srgbClr val="FFFFFF"/>
                </a:solidFill>
                <a:latin typeface="Optima" panose="02000503060000020004" pitchFamily="2" charset="0"/>
              </a:rPr>
              <a:t>H. sapiens</a:t>
            </a:r>
          </a:p>
        </p:txBody>
      </p:sp>
      <p:sp>
        <p:nvSpPr>
          <p:cNvPr id="68633" name="Text Box 8">
            <a:extLst>
              <a:ext uri="{FF2B5EF4-FFF2-40B4-BE49-F238E27FC236}">
                <a16:creationId xmlns:a16="http://schemas.microsoft.com/office/drawing/2014/main" id="{9011253C-C18A-FD43-84D4-65112ADAE4B6}"/>
              </a:ext>
            </a:extLst>
          </p:cNvPr>
          <p:cNvSpPr txBox="1">
            <a:spLocks noChangeArrowheads="1"/>
          </p:cNvSpPr>
          <p:nvPr/>
        </p:nvSpPr>
        <p:spPr bwMode="auto">
          <a:xfrm>
            <a:off x="4541838" y="779463"/>
            <a:ext cx="1262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s-ES" altLang="it-IT" sz="1800" i="1">
                <a:solidFill>
                  <a:schemeClr val="bg1"/>
                </a:solidFill>
                <a:latin typeface="Optima" panose="02000503060000020004" pitchFamily="2" charset="0"/>
              </a:rPr>
              <a:t>C. elegans</a:t>
            </a:r>
          </a:p>
        </p:txBody>
      </p:sp>
      <p:sp>
        <p:nvSpPr>
          <p:cNvPr id="68634" name="TextBox 29">
            <a:extLst>
              <a:ext uri="{FF2B5EF4-FFF2-40B4-BE49-F238E27FC236}">
                <a16:creationId xmlns:a16="http://schemas.microsoft.com/office/drawing/2014/main" id="{C0B1B332-5662-F14E-918F-4198CCE8CDED}"/>
              </a:ext>
            </a:extLst>
          </p:cNvPr>
          <p:cNvSpPr txBox="1">
            <a:spLocks noChangeArrowheads="1"/>
          </p:cNvSpPr>
          <p:nvPr/>
        </p:nvSpPr>
        <p:spPr bwMode="auto">
          <a:xfrm>
            <a:off x="173038" y="5481638"/>
            <a:ext cx="2586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non-coding RNA genes</a:t>
            </a:r>
          </a:p>
        </p:txBody>
      </p:sp>
      <p:sp>
        <p:nvSpPr>
          <p:cNvPr id="68635" name="TextBox 36">
            <a:extLst>
              <a:ext uri="{FF2B5EF4-FFF2-40B4-BE49-F238E27FC236}">
                <a16:creationId xmlns:a16="http://schemas.microsoft.com/office/drawing/2014/main" id="{2B2CADDF-1A59-F145-A9BC-ECFB38C7AB0B}"/>
              </a:ext>
            </a:extLst>
          </p:cNvPr>
          <p:cNvSpPr txBox="1">
            <a:spLocks noChangeArrowheads="1"/>
          </p:cNvSpPr>
          <p:nvPr/>
        </p:nvSpPr>
        <p:spPr bwMode="auto">
          <a:xfrm>
            <a:off x="868363" y="5897563"/>
            <a:ext cx="103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it-IT" sz="2000" b="1">
                <a:latin typeface="Calibri" panose="020F0502020204030204" pitchFamily="34" charset="0"/>
              </a:rPr>
              <a:t>miRNAs</a:t>
            </a:r>
          </a:p>
        </p:txBody>
      </p:sp>
      <p:sp>
        <p:nvSpPr>
          <p:cNvPr id="68636" name="TextBox 42">
            <a:extLst>
              <a:ext uri="{FF2B5EF4-FFF2-40B4-BE49-F238E27FC236}">
                <a16:creationId xmlns:a16="http://schemas.microsoft.com/office/drawing/2014/main" id="{4A063937-653F-314A-B1E8-656B3D12063F}"/>
              </a:ext>
            </a:extLst>
          </p:cNvPr>
          <p:cNvSpPr txBox="1">
            <a:spLocks noChangeArrowheads="1"/>
          </p:cNvSpPr>
          <p:nvPr/>
        </p:nvSpPr>
        <p:spPr bwMode="auto">
          <a:xfrm>
            <a:off x="568325" y="6267450"/>
            <a:ext cx="1585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it-IT" sz="2000" b="1">
                <a:latin typeface="Calibri" panose="020F0502020204030204" pitchFamily="34" charset="0"/>
              </a:rPr>
              <a:t>pseudogenes</a:t>
            </a:r>
          </a:p>
        </p:txBody>
      </p:sp>
      <p:sp>
        <p:nvSpPr>
          <p:cNvPr id="68637" name="TextBox 64">
            <a:extLst>
              <a:ext uri="{FF2B5EF4-FFF2-40B4-BE49-F238E27FC236}">
                <a16:creationId xmlns:a16="http://schemas.microsoft.com/office/drawing/2014/main" id="{3E993E6F-DC28-B241-8363-02C11FF895AF}"/>
              </a:ext>
            </a:extLst>
          </p:cNvPr>
          <p:cNvSpPr txBox="1">
            <a:spLocks noChangeArrowheads="1"/>
          </p:cNvSpPr>
          <p:nvPr/>
        </p:nvSpPr>
        <p:spPr bwMode="auto">
          <a:xfrm>
            <a:off x="893763" y="5097463"/>
            <a:ext cx="915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ncDNA</a:t>
            </a:r>
          </a:p>
        </p:txBody>
      </p:sp>
      <p:sp>
        <p:nvSpPr>
          <p:cNvPr id="68638" name="Rectangle 35">
            <a:extLst>
              <a:ext uri="{FF2B5EF4-FFF2-40B4-BE49-F238E27FC236}">
                <a16:creationId xmlns:a16="http://schemas.microsoft.com/office/drawing/2014/main" id="{6AFEEC51-0E8B-1D45-98C6-AF2F9D42503E}"/>
              </a:ext>
            </a:extLst>
          </p:cNvPr>
          <p:cNvSpPr>
            <a:spLocks noChangeArrowheads="1"/>
          </p:cNvSpPr>
          <p:nvPr/>
        </p:nvSpPr>
        <p:spPr bwMode="auto">
          <a:xfrm>
            <a:off x="6651625" y="5481638"/>
            <a:ext cx="119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ca. 40000</a:t>
            </a:r>
          </a:p>
        </p:txBody>
      </p:sp>
      <p:sp>
        <p:nvSpPr>
          <p:cNvPr id="68639" name="Rectangle 44">
            <a:extLst>
              <a:ext uri="{FF2B5EF4-FFF2-40B4-BE49-F238E27FC236}">
                <a16:creationId xmlns:a16="http://schemas.microsoft.com/office/drawing/2014/main" id="{CFFAE3DD-3DBC-A047-AA9E-9196C74C8CEF}"/>
              </a:ext>
            </a:extLst>
          </p:cNvPr>
          <p:cNvSpPr>
            <a:spLocks noChangeArrowheads="1"/>
          </p:cNvSpPr>
          <p:nvPr/>
        </p:nvSpPr>
        <p:spPr bwMode="auto">
          <a:xfrm>
            <a:off x="4818063" y="5481638"/>
            <a:ext cx="839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23136</a:t>
            </a:r>
          </a:p>
        </p:txBody>
      </p:sp>
      <p:sp>
        <p:nvSpPr>
          <p:cNvPr id="68640" name="Rectangle 46">
            <a:extLst>
              <a:ext uri="{FF2B5EF4-FFF2-40B4-BE49-F238E27FC236}">
                <a16:creationId xmlns:a16="http://schemas.microsoft.com/office/drawing/2014/main" id="{6A606358-1E9E-A649-ADA8-38BF82C2B7EC}"/>
              </a:ext>
            </a:extLst>
          </p:cNvPr>
          <p:cNvSpPr>
            <a:spLocks noChangeArrowheads="1"/>
          </p:cNvSpPr>
          <p:nvPr/>
        </p:nvSpPr>
        <p:spPr bwMode="auto">
          <a:xfrm>
            <a:off x="4946650" y="5897563"/>
            <a:ext cx="574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224</a:t>
            </a:r>
          </a:p>
        </p:txBody>
      </p:sp>
      <p:sp>
        <p:nvSpPr>
          <p:cNvPr id="68641" name="Rectangle 47">
            <a:extLst>
              <a:ext uri="{FF2B5EF4-FFF2-40B4-BE49-F238E27FC236}">
                <a16:creationId xmlns:a16="http://schemas.microsoft.com/office/drawing/2014/main" id="{F363BFFE-BA15-DA40-BDAC-BB16AE8EEE0C}"/>
              </a:ext>
            </a:extLst>
          </p:cNvPr>
          <p:cNvSpPr>
            <a:spLocks noChangeArrowheads="1"/>
          </p:cNvSpPr>
          <p:nvPr/>
        </p:nvSpPr>
        <p:spPr bwMode="auto">
          <a:xfrm>
            <a:off x="6894513" y="5897563"/>
            <a:ext cx="70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4274</a:t>
            </a:r>
          </a:p>
        </p:txBody>
      </p:sp>
      <p:sp>
        <p:nvSpPr>
          <p:cNvPr id="68642" name="Rectangle 48">
            <a:extLst>
              <a:ext uri="{FF2B5EF4-FFF2-40B4-BE49-F238E27FC236}">
                <a16:creationId xmlns:a16="http://schemas.microsoft.com/office/drawing/2014/main" id="{6466B862-6A5E-4A4C-BEB7-58C15A40CBAC}"/>
              </a:ext>
            </a:extLst>
          </p:cNvPr>
          <p:cNvSpPr>
            <a:spLocks noChangeArrowheads="1"/>
          </p:cNvSpPr>
          <p:nvPr/>
        </p:nvSpPr>
        <p:spPr bwMode="auto">
          <a:xfrm>
            <a:off x="6831013" y="6270625"/>
            <a:ext cx="83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10616</a:t>
            </a:r>
          </a:p>
        </p:txBody>
      </p:sp>
      <p:sp>
        <p:nvSpPr>
          <p:cNvPr id="68643" name="Rectangle 56">
            <a:extLst>
              <a:ext uri="{FF2B5EF4-FFF2-40B4-BE49-F238E27FC236}">
                <a16:creationId xmlns:a16="http://schemas.microsoft.com/office/drawing/2014/main" id="{2209A9E4-C687-B344-A67A-86194B0A7F21}"/>
              </a:ext>
            </a:extLst>
          </p:cNvPr>
          <p:cNvSpPr>
            <a:spLocks noChangeArrowheads="1"/>
          </p:cNvSpPr>
          <p:nvPr/>
        </p:nvSpPr>
        <p:spPr bwMode="auto">
          <a:xfrm>
            <a:off x="4883150" y="6284913"/>
            <a:ext cx="704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1522</a:t>
            </a:r>
          </a:p>
        </p:txBody>
      </p:sp>
      <p:sp>
        <p:nvSpPr>
          <p:cNvPr id="68644" name="Rectangle 43">
            <a:extLst>
              <a:ext uri="{FF2B5EF4-FFF2-40B4-BE49-F238E27FC236}">
                <a16:creationId xmlns:a16="http://schemas.microsoft.com/office/drawing/2014/main" id="{D9A8B353-4C1D-5544-99AA-2F1809A15D3D}"/>
              </a:ext>
            </a:extLst>
          </p:cNvPr>
          <p:cNvSpPr>
            <a:spLocks noChangeArrowheads="1"/>
          </p:cNvSpPr>
          <p:nvPr/>
        </p:nvSpPr>
        <p:spPr bwMode="auto">
          <a:xfrm>
            <a:off x="2938463" y="5481638"/>
            <a:ext cx="44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15</a:t>
            </a:r>
          </a:p>
        </p:txBody>
      </p:sp>
      <p:sp>
        <p:nvSpPr>
          <p:cNvPr id="68645" name="Rectangle 45">
            <a:extLst>
              <a:ext uri="{FF2B5EF4-FFF2-40B4-BE49-F238E27FC236}">
                <a16:creationId xmlns:a16="http://schemas.microsoft.com/office/drawing/2014/main" id="{15883AE7-13D4-C24F-B59E-4E427F807E48}"/>
              </a:ext>
            </a:extLst>
          </p:cNvPr>
          <p:cNvSpPr>
            <a:spLocks noChangeArrowheads="1"/>
          </p:cNvSpPr>
          <p:nvPr/>
        </p:nvSpPr>
        <p:spPr bwMode="auto">
          <a:xfrm>
            <a:off x="3001963" y="5897563"/>
            <a:ext cx="315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0</a:t>
            </a:r>
          </a:p>
        </p:txBody>
      </p:sp>
      <p:sp>
        <p:nvSpPr>
          <p:cNvPr id="68646" name="Rectangle 57">
            <a:extLst>
              <a:ext uri="{FF2B5EF4-FFF2-40B4-BE49-F238E27FC236}">
                <a16:creationId xmlns:a16="http://schemas.microsoft.com/office/drawing/2014/main" id="{9E372CDA-1163-BC4C-8D6D-EDD4F734A85C}"/>
              </a:ext>
            </a:extLst>
          </p:cNvPr>
          <p:cNvSpPr>
            <a:spLocks noChangeArrowheads="1"/>
          </p:cNvSpPr>
          <p:nvPr/>
        </p:nvSpPr>
        <p:spPr bwMode="auto">
          <a:xfrm>
            <a:off x="2938463" y="6256338"/>
            <a:ext cx="44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000" b="1"/>
              <a:t>21</a:t>
            </a:r>
          </a:p>
        </p:txBody>
      </p:sp>
      <p:sp>
        <p:nvSpPr>
          <p:cNvPr id="68647" name="TextBox 65">
            <a:extLst>
              <a:ext uri="{FF2B5EF4-FFF2-40B4-BE49-F238E27FC236}">
                <a16:creationId xmlns:a16="http://schemas.microsoft.com/office/drawing/2014/main" id="{A7C4574D-B1E4-7243-A382-5623E83A3EDB}"/>
              </a:ext>
            </a:extLst>
          </p:cNvPr>
          <p:cNvSpPr txBox="1">
            <a:spLocks noChangeArrowheads="1"/>
          </p:cNvSpPr>
          <p:nvPr/>
        </p:nvSpPr>
        <p:spPr bwMode="auto">
          <a:xfrm>
            <a:off x="2887663" y="5097463"/>
            <a:ext cx="501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5%</a:t>
            </a:r>
          </a:p>
        </p:txBody>
      </p:sp>
      <p:sp>
        <p:nvSpPr>
          <p:cNvPr id="68648" name="TextBox 66">
            <a:extLst>
              <a:ext uri="{FF2B5EF4-FFF2-40B4-BE49-F238E27FC236}">
                <a16:creationId xmlns:a16="http://schemas.microsoft.com/office/drawing/2014/main" id="{3CBD4F6E-F0D3-3A4E-AC73-D4701C52D97A}"/>
              </a:ext>
            </a:extLst>
          </p:cNvPr>
          <p:cNvSpPr txBox="1">
            <a:spLocks noChangeArrowheads="1"/>
          </p:cNvSpPr>
          <p:nvPr/>
        </p:nvSpPr>
        <p:spPr bwMode="auto">
          <a:xfrm>
            <a:off x="4895850" y="5097463"/>
            <a:ext cx="63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60%</a:t>
            </a:r>
          </a:p>
        </p:txBody>
      </p:sp>
      <p:sp>
        <p:nvSpPr>
          <p:cNvPr id="68649" name="TextBox 68">
            <a:extLst>
              <a:ext uri="{FF2B5EF4-FFF2-40B4-BE49-F238E27FC236}">
                <a16:creationId xmlns:a16="http://schemas.microsoft.com/office/drawing/2014/main" id="{9C41A419-9223-FB47-8EAA-460AC271BA93}"/>
              </a:ext>
            </a:extLst>
          </p:cNvPr>
          <p:cNvSpPr txBox="1">
            <a:spLocks noChangeArrowheads="1"/>
          </p:cNvSpPr>
          <p:nvPr/>
        </p:nvSpPr>
        <p:spPr bwMode="auto">
          <a:xfrm>
            <a:off x="6907213" y="5097463"/>
            <a:ext cx="631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it-IT" sz="2000" b="1">
                <a:latin typeface="Calibri" panose="020F0502020204030204" pitchFamily="34" charset="0"/>
              </a:rPr>
              <a:t>98%</a:t>
            </a:r>
          </a:p>
        </p:txBody>
      </p:sp>
    </p:spTree>
    <p:extLst>
      <p:ext uri="{BB962C8B-B14F-4D97-AF65-F5344CB8AC3E}">
        <p14:creationId xmlns:p14="http://schemas.microsoft.com/office/powerpoint/2010/main" val="1409135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1">
            <a:extLst>
              <a:ext uri="{FF2B5EF4-FFF2-40B4-BE49-F238E27FC236}">
                <a16:creationId xmlns:a16="http://schemas.microsoft.com/office/drawing/2014/main" id="{8E09D60F-732B-BB47-AF9C-3134461FCF3B}"/>
              </a:ext>
            </a:extLst>
          </p:cNvPr>
          <p:cNvSpPr txBox="1">
            <a:spLocks noChangeArrowheads="1"/>
          </p:cNvSpPr>
          <p:nvPr/>
        </p:nvSpPr>
        <p:spPr bwMode="auto">
          <a:xfrm>
            <a:off x="5043488" y="1905000"/>
            <a:ext cx="397986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rgbClr val="F8CE8A"/>
              </a:buClr>
              <a:buSzPct val="75000"/>
            </a:pPr>
            <a:endParaRPr lang="en-US" altLang="it-IT" sz="2800" b="1">
              <a:solidFill>
                <a:srgbClr val="000000"/>
              </a:solidFill>
              <a:latin typeface="Comic Sans MS" panose="030F0902030302020204" pitchFamily="66" charset="0"/>
            </a:endParaRPr>
          </a:p>
          <a:p>
            <a:pPr eaLnBrk="1" hangingPunct="1">
              <a:buClr>
                <a:srgbClr val="F8CE8A"/>
              </a:buClr>
              <a:buSzPct val="75000"/>
            </a:pPr>
            <a:r>
              <a:rPr lang="en-US" altLang="it-IT" sz="2800" b="1">
                <a:solidFill>
                  <a:srgbClr val="000000"/>
                </a:solidFill>
                <a:latin typeface="Comic Sans MS" panose="030F0902030302020204" pitchFamily="66" charset="0"/>
              </a:rPr>
              <a:t>ncRNAs represent the larger fraction of the human transcriptome </a:t>
            </a:r>
          </a:p>
          <a:p>
            <a:pPr eaLnBrk="1" hangingPunct="1">
              <a:buClr>
                <a:srgbClr val="F8CE8A"/>
              </a:buClr>
              <a:buSzPct val="75000"/>
              <a:buFontTx/>
              <a:buNone/>
            </a:pPr>
            <a:endParaRPr lang="en-US" altLang="it-IT" sz="2800" b="1">
              <a:solidFill>
                <a:srgbClr val="000000"/>
              </a:solidFill>
              <a:latin typeface="Comic Sans MS" panose="030F0902030302020204" pitchFamily="66" charset="0"/>
            </a:endParaRPr>
          </a:p>
        </p:txBody>
      </p:sp>
      <p:grpSp>
        <p:nvGrpSpPr>
          <p:cNvPr id="69634" name="Group 10">
            <a:extLst>
              <a:ext uri="{FF2B5EF4-FFF2-40B4-BE49-F238E27FC236}">
                <a16:creationId xmlns:a16="http://schemas.microsoft.com/office/drawing/2014/main" id="{5455BE01-464C-2748-92BE-94DF89769C46}"/>
              </a:ext>
            </a:extLst>
          </p:cNvPr>
          <p:cNvGrpSpPr>
            <a:grpSpLocks/>
          </p:cNvGrpSpPr>
          <p:nvPr/>
        </p:nvGrpSpPr>
        <p:grpSpPr bwMode="auto">
          <a:xfrm>
            <a:off x="185738" y="1130300"/>
            <a:ext cx="3911600" cy="5727700"/>
            <a:chOff x="96" y="712"/>
            <a:chExt cx="2464" cy="3608"/>
          </a:xfrm>
        </p:grpSpPr>
        <p:pic>
          <p:nvPicPr>
            <p:cNvPr id="69642" name="Picture 4">
              <a:extLst>
                <a:ext uri="{FF2B5EF4-FFF2-40B4-BE49-F238E27FC236}">
                  <a16:creationId xmlns:a16="http://schemas.microsoft.com/office/drawing/2014/main" id="{C49D1DB7-B2E9-154C-B309-F99052C42D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 y="712"/>
              <a:ext cx="2464" cy="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3" name="Rectangle 8">
              <a:extLst>
                <a:ext uri="{FF2B5EF4-FFF2-40B4-BE49-F238E27FC236}">
                  <a16:creationId xmlns:a16="http://schemas.microsoft.com/office/drawing/2014/main" id="{983004E9-C5C7-E045-80F3-D509588CB007}"/>
                </a:ext>
              </a:extLst>
            </p:cNvPr>
            <p:cNvSpPr>
              <a:spLocks noChangeArrowheads="1"/>
            </p:cNvSpPr>
            <p:nvPr/>
          </p:nvSpPr>
          <p:spPr bwMode="auto">
            <a:xfrm>
              <a:off x="169" y="3562"/>
              <a:ext cx="2303" cy="736"/>
            </a:xfrm>
            <a:prstGeom prst="rect">
              <a:avLst/>
            </a:prstGeom>
            <a:solidFill>
              <a:srgbClr val="FFFFFF"/>
            </a:solidFill>
            <a:ln w="9525">
              <a:solidFill>
                <a:srgbClr val="FFFFF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endParaRPr lang="en-US" altLang="it-IT" sz="2400">
                <a:solidFill>
                  <a:srgbClr val="FFFFFF"/>
                </a:solidFill>
              </a:endParaRPr>
            </a:p>
          </p:txBody>
        </p:sp>
      </p:grpSp>
      <p:sp>
        <p:nvSpPr>
          <p:cNvPr id="69635" name="Rectangle 9">
            <a:extLst>
              <a:ext uri="{FF2B5EF4-FFF2-40B4-BE49-F238E27FC236}">
                <a16:creationId xmlns:a16="http://schemas.microsoft.com/office/drawing/2014/main" id="{24710BA0-E1CB-CF48-8E52-3B3CC8D52A6C}"/>
              </a:ext>
            </a:extLst>
          </p:cNvPr>
          <p:cNvSpPr>
            <a:spLocks noChangeArrowheads="1"/>
          </p:cNvSpPr>
          <p:nvPr/>
        </p:nvSpPr>
        <p:spPr bwMode="auto">
          <a:xfrm>
            <a:off x="5330825" y="6076950"/>
            <a:ext cx="2646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a:solidFill>
                  <a:srgbClr val="FFFFFF"/>
                </a:solidFill>
                <a:latin typeface="Comic Sans MS" panose="030F0902030302020204" pitchFamily="66" charset="0"/>
              </a:rPr>
              <a:t>Shabalina et al. 2004</a:t>
            </a:r>
          </a:p>
        </p:txBody>
      </p:sp>
      <p:sp>
        <p:nvSpPr>
          <p:cNvPr id="8" name="Rettangolo 7">
            <a:extLst>
              <a:ext uri="{FF2B5EF4-FFF2-40B4-BE49-F238E27FC236}">
                <a16:creationId xmlns:a16="http://schemas.microsoft.com/office/drawing/2014/main" id="{CF77202C-8252-0B43-ACBE-A2683E1DA4FB}"/>
              </a:ext>
            </a:extLst>
          </p:cNvPr>
          <p:cNvSpPr>
            <a:spLocks noChangeArrowheads="1"/>
          </p:cNvSpPr>
          <p:nvPr/>
        </p:nvSpPr>
        <p:spPr bwMode="auto">
          <a:xfrm>
            <a:off x="0" y="0"/>
            <a:ext cx="9144000" cy="836613"/>
          </a:xfrm>
          <a:prstGeom prst="rect">
            <a:avLst/>
          </a:prstGeom>
          <a:solidFill>
            <a:srgbClr val="D9D9D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it-IT" altLang="it-IT">
              <a:solidFill>
                <a:srgbClr val="FFFFFF"/>
              </a:solidFill>
            </a:endParaRPr>
          </a:p>
        </p:txBody>
      </p:sp>
      <p:grpSp>
        <p:nvGrpSpPr>
          <p:cNvPr id="69637" name="Group 17">
            <a:extLst>
              <a:ext uri="{FF2B5EF4-FFF2-40B4-BE49-F238E27FC236}">
                <a16:creationId xmlns:a16="http://schemas.microsoft.com/office/drawing/2014/main" id="{C01540CC-5B20-344A-A8DD-0098D0FC1F5D}"/>
              </a:ext>
            </a:extLst>
          </p:cNvPr>
          <p:cNvGrpSpPr>
            <a:grpSpLocks/>
          </p:cNvGrpSpPr>
          <p:nvPr/>
        </p:nvGrpSpPr>
        <p:grpSpPr bwMode="auto">
          <a:xfrm>
            <a:off x="0" y="6192838"/>
            <a:ext cx="9144000" cy="677862"/>
            <a:chOff x="0" y="2184"/>
            <a:chExt cx="5760" cy="1727"/>
          </a:xfrm>
        </p:grpSpPr>
        <p:pic>
          <p:nvPicPr>
            <p:cNvPr id="69640" name="Picture 15" descr="Fondino">
              <a:extLst>
                <a:ext uri="{FF2B5EF4-FFF2-40B4-BE49-F238E27FC236}">
                  <a16:creationId xmlns:a16="http://schemas.microsoft.com/office/drawing/2014/main" id="{07E94FDA-3078-7648-8BBD-33C0D0611B5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6" descr="fascia">
              <a:extLst>
                <a:ext uri="{FF2B5EF4-FFF2-40B4-BE49-F238E27FC236}">
                  <a16:creationId xmlns:a16="http://schemas.microsoft.com/office/drawing/2014/main" id="{18247BAC-D7EB-8643-98C4-CF7A382E6F3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9638" name="Immagine 7" descr="ML_sinistra_202EC.ai">
            <a:extLst>
              <a:ext uri="{FF2B5EF4-FFF2-40B4-BE49-F238E27FC236}">
                <a16:creationId xmlns:a16="http://schemas.microsoft.com/office/drawing/2014/main" id="{0A06A19D-0181-9845-B998-1FF08D66EAE8}"/>
              </a:ext>
            </a:extLst>
          </p:cNvPr>
          <p:cNvPicPr>
            <a:picLocks noChangeAspect="1"/>
          </p:cNvPicPr>
          <p:nvPr/>
        </p:nvPicPr>
        <p:blipFill>
          <a:blip r:embed="rId6">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Content Placeholder 2">
            <a:extLst>
              <a:ext uri="{FF2B5EF4-FFF2-40B4-BE49-F238E27FC236}">
                <a16:creationId xmlns:a16="http://schemas.microsoft.com/office/drawing/2014/main" id="{F25007C0-E8F9-5140-9FAE-ACFCEEBCC9EF}"/>
              </a:ext>
            </a:extLst>
          </p:cNvPr>
          <p:cNvSpPr txBox="1">
            <a:spLocks/>
          </p:cNvSpPr>
          <p:nvPr/>
        </p:nvSpPr>
        <p:spPr bwMode="auto">
          <a:xfrm>
            <a:off x="180975" y="1651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Clr>
                <a:srgbClr val="F8CE8A"/>
              </a:buClr>
              <a:buSzPct val="75000"/>
            </a:pPr>
            <a:r>
              <a:rPr lang="en-US" altLang="it-IT" sz="2400" b="1">
                <a:solidFill>
                  <a:srgbClr val="000000"/>
                </a:solidFill>
                <a:latin typeface="Comic Sans MS" panose="030F0902030302020204" pitchFamily="66" charset="0"/>
              </a:rPr>
              <a:t>Protein-coding genes can</a:t>
            </a:r>
            <a:r>
              <a:rPr lang="it-IT" altLang="it-IT" sz="2400" b="1">
                <a:solidFill>
                  <a:srgbClr val="000000"/>
                </a:solidFill>
                <a:latin typeface="Comic Sans MS" panose="030F0902030302020204" pitchFamily="66" charset="0"/>
              </a:rPr>
              <a:t>’</a:t>
            </a:r>
            <a:r>
              <a:rPr lang="en-US" altLang="ja-JP" sz="2400" b="1">
                <a:solidFill>
                  <a:srgbClr val="000000"/>
                </a:solidFill>
                <a:latin typeface="Comic Sans MS" panose="030F0902030302020204" pitchFamily="66" charset="0"/>
              </a:rPr>
              <a:t>t account for complexity</a:t>
            </a:r>
          </a:p>
        </p:txBody>
      </p:sp>
    </p:spTree>
    <p:extLst>
      <p:ext uri="{BB962C8B-B14F-4D97-AF65-F5344CB8AC3E}">
        <p14:creationId xmlns:p14="http://schemas.microsoft.com/office/powerpoint/2010/main" val="3757771921"/>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1BBFD36-AAC7-EE43-8D65-246EEB804421}"/>
              </a:ext>
            </a:extLst>
          </p:cNvPr>
          <p:cNvSpPr txBox="1"/>
          <p:nvPr/>
        </p:nvSpPr>
        <p:spPr>
          <a:xfrm>
            <a:off x="784225" y="946150"/>
            <a:ext cx="8015288" cy="3846513"/>
          </a:xfrm>
          <a:prstGeom prst="rect">
            <a:avLst/>
          </a:prstGeom>
          <a:noFill/>
        </p:spPr>
        <p:txBody>
          <a:bodyPr>
            <a:spAutoFit/>
          </a:bodyPr>
          <a:lstStyle/>
          <a:p>
            <a:pPr>
              <a:defRPr/>
            </a:pPr>
            <a:r>
              <a:rPr lang="it-IT" sz="2800" b="1" dirty="0">
                <a:latin typeface="Arial" charset="0"/>
                <a:ea typeface="ＭＳ Ｐゴシック" charset="0"/>
              </a:rPr>
              <a:t>       </a:t>
            </a:r>
            <a:r>
              <a:rPr lang="it-IT" sz="2800" b="1" dirty="0" err="1">
                <a:latin typeface="Arial" charset="0"/>
                <a:ea typeface="ＭＳ Ｐゴシック" charset="0"/>
              </a:rPr>
              <a:t>Dramatic</a:t>
            </a:r>
            <a:r>
              <a:rPr lang="it-IT" sz="2800" b="1" dirty="0">
                <a:latin typeface="Arial" charset="0"/>
                <a:ea typeface="ＭＳ Ｐゴシック" charset="0"/>
              </a:rPr>
              <a:t> </a:t>
            </a:r>
            <a:r>
              <a:rPr lang="it-IT" sz="2800" b="1" dirty="0" err="1">
                <a:latin typeface="Arial" charset="0"/>
                <a:ea typeface="ＭＳ Ｐゴシック" charset="0"/>
              </a:rPr>
              <a:t>expansion</a:t>
            </a:r>
            <a:r>
              <a:rPr lang="it-IT" sz="2800" b="1" dirty="0">
                <a:latin typeface="Arial" charset="0"/>
                <a:ea typeface="ＭＳ Ｐゴシック" charset="0"/>
              </a:rPr>
              <a:t> of </a:t>
            </a:r>
            <a:r>
              <a:rPr lang="it-IT" sz="2800" b="1" dirty="0" err="1">
                <a:latin typeface="Arial" charset="0"/>
                <a:ea typeface="ＭＳ Ｐゴシック" charset="0"/>
              </a:rPr>
              <a:t>regulatory</a:t>
            </a:r>
            <a:r>
              <a:rPr lang="it-IT" sz="2800" b="1" dirty="0">
                <a:latin typeface="Arial" charset="0"/>
                <a:ea typeface="ＭＳ Ｐゴシック" charset="0"/>
              </a:rPr>
              <a:t> </a:t>
            </a:r>
            <a:r>
              <a:rPr lang="it-IT" sz="2800" b="1" dirty="0" err="1">
                <a:latin typeface="Arial" charset="0"/>
                <a:ea typeface="ＭＳ Ｐゴシック" charset="0"/>
              </a:rPr>
              <a:t>complexity</a:t>
            </a:r>
            <a:endParaRPr lang="it-IT" sz="2800" b="1" dirty="0">
              <a:latin typeface="Arial" charset="0"/>
              <a:ea typeface="ＭＳ Ｐゴシック" charset="0"/>
            </a:endParaRPr>
          </a:p>
          <a:p>
            <a:pPr>
              <a:defRPr/>
            </a:pPr>
            <a:endParaRPr lang="it-IT" sz="2000" dirty="0">
              <a:latin typeface="Arial" charset="0"/>
              <a:ea typeface="ＭＳ Ｐゴシック" charset="0"/>
            </a:endParaRPr>
          </a:p>
          <a:p>
            <a:pPr marL="342900" indent="-342900">
              <a:buFontTx/>
              <a:buChar char="-"/>
              <a:defRPr/>
            </a:pPr>
            <a:r>
              <a:rPr lang="en-GB" sz="2000" dirty="0">
                <a:latin typeface="Arial" charset="0"/>
                <a:ea typeface="ＭＳ Ｐゴシック" charset="0"/>
              </a:rPr>
              <a:t>Even if this limited protein diversification is in part counteracted by the power of combinatorial control, this is not sufficient to account for the increase in functional complexity of higher eukaryotes</a:t>
            </a:r>
            <a:r>
              <a:rPr lang="it-IT" sz="2000" dirty="0">
                <a:latin typeface="Arial" charset="0"/>
                <a:ea typeface="ＭＳ Ｐゴシック" charset="0"/>
              </a:rPr>
              <a:t> </a:t>
            </a:r>
          </a:p>
          <a:p>
            <a:pPr>
              <a:defRPr/>
            </a:pPr>
            <a:r>
              <a:rPr lang="it-IT" sz="2800" b="1" dirty="0">
                <a:latin typeface="Arial" charset="0"/>
                <a:ea typeface="ＭＳ Ｐゴシック" charset="0"/>
              </a:rPr>
              <a:t>      </a:t>
            </a:r>
          </a:p>
          <a:p>
            <a:pPr>
              <a:defRPr/>
            </a:pPr>
            <a:endParaRPr lang="it-IT" sz="2800" b="1" dirty="0">
              <a:latin typeface="Arial" charset="0"/>
              <a:ea typeface="ＭＳ Ｐゴシック" charset="0"/>
            </a:endParaRPr>
          </a:p>
          <a:p>
            <a:pPr>
              <a:defRPr/>
            </a:pPr>
            <a:r>
              <a:rPr lang="it-IT" sz="2000" dirty="0">
                <a:latin typeface="Arial" charset="0"/>
                <a:ea typeface="ＭＳ Ｐゴシック" charset="0"/>
              </a:rPr>
              <a:t>       </a:t>
            </a:r>
          </a:p>
          <a:p>
            <a:pPr marL="342900" indent="-342900">
              <a:buFontTx/>
              <a:buChar char="-"/>
              <a:defRPr/>
            </a:pPr>
            <a:endParaRPr lang="it-IT" sz="2000" dirty="0">
              <a:latin typeface="Arial" charset="0"/>
              <a:ea typeface="ＭＳ Ｐゴシック" charset="0"/>
            </a:endParaRPr>
          </a:p>
          <a:p>
            <a:pPr marL="342900" indent="-342900">
              <a:buFontTx/>
              <a:buChar char="-"/>
              <a:defRPr/>
            </a:pPr>
            <a:endParaRPr lang="it-IT" sz="2000" dirty="0">
              <a:latin typeface="Arial" charset="0"/>
              <a:ea typeface="ＭＳ Ｐゴシック" charset="0"/>
            </a:endParaRPr>
          </a:p>
          <a:p>
            <a:pPr>
              <a:defRPr/>
            </a:pPr>
            <a:r>
              <a:rPr lang="it-IT" sz="2000" dirty="0">
                <a:latin typeface="Arial" charset="0"/>
                <a:ea typeface="ＭＳ Ｐゴシック" charset="0"/>
              </a:rPr>
              <a:t> </a:t>
            </a:r>
          </a:p>
        </p:txBody>
      </p:sp>
      <p:grpSp>
        <p:nvGrpSpPr>
          <p:cNvPr id="71682" name="Group 17">
            <a:extLst>
              <a:ext uri="{FF2B5EF4-FFF2-40B4-BE49-F238E27FC236}">
                <a16:creationId xmlns:a16="http://schemas.microsoft.com/office/drawing/2014/main" id="{4BA3397E-3279-F644-AE9C-54B65E600067}"/>
              </a:ext>
            </a:extLst>
          </p:cNvPr>
          <p:cNvGrpSpPr>
            <a:grpSpLocks/>
          </p:cNvGrpSpPr>
          <p:nvPr/>
        </p:nvGrpSpPr>
        <p:grpSpPr bwMode="auto">
          <a:xfrm>
            <a:off x="0" y="6192838"/>
            <a:ext cx="9144000" cy="677862"/>
            <a:chOff x="0" y="2184"/>
            <a:chExt cx="5760" cy="1727"/>
          </a:xfrm>
        </p:grpSpPr>
        <p:pic>
          <p:nvPicPr>
            <p:cNvPr id="71684" name="Picture 15" descr="Fondino">
              <a:extLst>
                <a:ext uri="{FF2B5EF4-FFF2-40B4-BE49-F238E27FC236}">
                  <a16:creationId xmlns:a16="http://schemas.microsoft.com/office/drawing/2014/main" id="{74976476-5945-1741-9085-E15EC06EB7F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16" descr="fascia">
              <a:extLst>
                <a:ext uri="{FF2B5EF4-FFF2-40B4-BE49-F238E27FC236}">
                  <a16:creationId xmlns:a16="http://schemas.microsoft.com/office/drawing/2014/main" id="{A4C457A5-92C2-1349-A8B1-EE6C7A947DA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683" name="Immagine 6" descr="ML_sinistra_202EC.ai">
            <a:extLst>
              <a:ext uri="{FF2B5EF4-FFF2-40B4-BE49-F238E27FC236}">
                <a16:creationId xmlns:a16="http://schemas.microsoft.com/office/drawing/2014/main" id="{3B30718B-0666-AF48-9383-2E6AC25715FD}"/>
              </a:ext>
            </a:extLst>
          </p:cNvPr>
          <p:cNvPicPr>
            <a:picLocks noChangeAspect="1"/>
          </p:cNvPicPr>
          <p:nvPr/>
        </p:nvPicPr>
        <p:blipFill>
          <a:blip r:embed="rId4">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5935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3" name="Rectangle 7">
            <a:extLst>
              <a:ext uri="{FF2B5EF4-FFF2-40B4-BE49-F238E27FC236}">
                <a16:creationId xmlns:a16="http://schemas.microsoft.com/office/drawing/2014/main" id="{FF6904D6-96EC-EC4F-B415-95A062EC1E84}"/>
              </a:ext>
            </a:extLst>
          </p:cNvPr>
          <p:cNvSpPr>
            <a:spLocks noChangeArrowheads="1"/>
          </p:cNvSpPr>
          <p:nvPr/>
        </p:nvSpPr>
        <p:spPr bwMode="auto">
          <a:xfrm>
            <a:off x="3452813" y="1295400"/>
            <a:ext cx="3276600" cy="5562600"/>
          </a:xfrm>
          <a:prstGeom prst="rect">
            <a:avLst/>
          </a:prstGeom>
          <a:gradFill rotWithShape="1">
            <a:gsLst>
              <a:gs pos="0">
                <a:schemeClr val="bg1">
                  <a:gamma/>
                  <a:shade val="46275"/>
                  <a:invGamma/>
                  <a:alpha val="0"/>
                </a:schemeClr>
              </a:gs>
              <a:gs pos="5000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it-IT">
              <a:latin typeface="Arial" pitchFamily="-107" charset="0"/>
              <a:ea typeface="+mn-ea"/>
            </a:endParaRPr>
          </a:p>
        </p:txBody>
      </p:sp>
      <p:pic>
        <p:nvPicPr>
          <p:cNvPr id="20482" name="Picture 2" descr="Bg001A-luce tombina">
            <a:extLst>
              <a:ext uri="{FF2B5EF4-FFF2-40B4-BE49-F238E27FC236}">
                <a16:creationId xmlns:a16="http://schemas.microsoft.com/office/drawing/2014/main" id="{16AF86EC-F1E0-ED44-9ACF-E32F3B2E0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4">
            <a:extLst>
              <a:ext uri="{FF2B5EF4-FFF2-40B4-BE49-F238E27FC236}">
                <a16:creationId xmlns:a16="http://schemas.microsoft.com/office/drawing/2014/main" id="{6C8903D7-D6E6-024C-9910-A5CE7195B6C7}"/>
              </a:ext>
            </a:extLst>
          </p:cNvPr>
          <p:cNvSpPr>
            <a:spLocks noChangeArrowheads="1"/>
          </p:cNvSpPr>
          <p:nvPr/>
        </p:nvSpPr>
        <p:spPr bwMode="auto">
          <a:xfrm>
            <a:off x="333375" y="1295400"/>
            <a:ext cx="3276600" cy="5562600"/>
          </a:xfrm>
          <a:prstGeom prst="rect">
            <a:avLst/>
          </a:prstGeom>
          <a:gradFill rotWithShape="1">
            <a:gsLst>
              <a:gs pos="0">
                <a:schemeClr val="bg1">
                  <a:gamma/>
                  <a:shade val="46275"/>
                  <a:invGamma/>
                  <a:alpha val="0"/>
                </a:schemeClr>
              </a:gs>
              <a:gs pos="50000">
                <a:schemeClr val="bg1"/>
              </a:gs>
              <a:gs pos="100000">
                <a:schemeClr val="bg1">
                  <a:gamma/>
                  <a:shade val="46275"/>
                  <a:invGamma/>
                  <a:alpha val="0"/>
                </a:schemeClr>
              </a:gs>
            </a:gsLst>
            <a:lin ang="0" scaled="1"/>
          </a:gradFill>
          <a:ln w="9525">
            <a:noFill/>
            <a:miter lim="800000"/>
            <a:headEnd/>
            <a:tailEnd/>
          </a:ln>
          <a:effectLst/>
        </p:spPr>
        <p:txBody>
          <a:bodyPr wrap="none" anchor="ctr"/>
          <a:lstStyle/>
          <a:p>
            <a:pPr>
              <a:defRPr/>
            </a:pPr>
            <a:endParaRPr lang="it-IT">
              <a:latin typeface="Arial" pitchFamily="-107" charset="0"/>
              <a:ea typeface="+mn-ea"/>
            </a:endParaRPr>
          </a:p>
        </p:txBody>
      </p:sp>
      <p:grpSp>
        <p:nvGrpSpPr>
          <p:cNvPr id="2" name="Group 56">
            <a:extLst>
              <a:ext uri="{FF2B5EF4-FFF2-40B4-BE49-F238E27FC236}">
                <a16:creationId xmlns:a16="http://schemas.microsoft.com/office/drawing/2014/main" id="{75939AE5-382C-0149-A49E-38F7EBFE25D0}"/>
              </a:ext>
            </a:extLst>
          </p:cNvPr>
          <p:cNvGrpSpPr>
            <a:grpSpLocks/>
          </p:cNvGrpSpPr>
          <p:nvPr/>
        </p:nvGrpSpPr>
        <p:grpSpPr bwMode="auto">
          <a:xfrm>
            <a:off x="6338888" y="3625850"/>
            <a:ext cx="2544762" cy="2044700"/>
            <a:chOff x="3993" y="2284"/>
            <a:chExt cx="1603" cy="1288"/>
          </a:xfrm>
        </p:grpSpPr>
        <p:pic>
          <p:nvPicPr>
            <p:cNvPr id="20518" name="Picture 3" descr="ombra blu">
              <a:extLst>
                <a:ext uri="{FF2B5EF4-FFF2-40B4-BE49-F238E27FC236}">
                  <a16:creationId xmlns:a16="http://schemas.microsoft.com/office/drawing/2014/main" id="{FE4F72F5-2BD2-4D47-BC26-BC0EB9068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3" y="2284"/>
              <a:ext cx="1603"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9" name="Picture 3">
              <a:extLst>
                <a:ext uri="{FF2B5EF4-FFF2-40B4-BE49-F238E27FC236}">
                  <a16:creationId xmlns:a16="http://schemas.microsoft.com/office/drawing/2014/main" id="{514BE6B7-9D10-4C47-984F-764EEB7D7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79" t="2448" r="3804" b="5904"/>
            <a:stretch>
              <a:fillRect/>
            </a:stretch>
          </p:blipFill>
          <p:spPr bwMode="auto">
            <a:xfrm>
              <a:off x="4056" y="2360"/>
              <a:ext cx="1429" cy="108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86027" name="Picture 11" descr="righello timeline biologia molecolare">
            <a:extLst>
              <a:ext uri="{FF2B5EF4-FFF2-40B4-BE49-F238E27FC236}">
                <a16:creationId xmlns:a16="http://schemas.microsoft.com/office/drawing/2014/main" id="{195B8C53-CE31-1347-A463-82DFD35E30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775" y="1792288"/>
            <a:ext cx="7640638"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8" name="Text Box 12">
            <a:extLst>
              <a:ext uri="{FF2B5EF4-FFF2-40B4-BE49-F238E27FC236}">
                <a16:creationId xmlns:a16="http://schemas.microsoft.com/office/drawing/2014/main" id="{2DB642E6-32A5-C240-B167-DC1F17551D21}"/>
              </a:ext>
            </a:extLst>
          </p:cNvPr>
          <p:cNvSpPr txBox="1">
            <a:spLocks noChangeArrowheads="1"/>
          </p:cNvSpPr>
          <p:nvPr/>
        </p:nvSpPr>
        <p:spPr bwMode="auto">
          <a:xfrm>
            <a:off x="1836738" y="26988"/>
            <a:ext cx="5489575"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3600" b="1">
                <a:solidFill>
                  <a:srgbClr val="990000"/>
                </a:solidFill>
                <a:latin typeface="Times" pitchFamily="2" charset="0"/>
              </a:rPr>
              <a:t>1953</a:t>
            </a:r>
            <a:br>
              <a:rPr lang="it-IT" altLang="it-IT" sz="3600" b="1">
                <a:solidFill>
                  <a:srgbClr val="990000"/>
                </a:solidFill>
                <a:latin typeface="Times" pitchFamily="2" charset="0"/>
              </a:rPr>
            </a:br>
            <a:r>
              <a:rPr lang="it-IT" altLang="it-IT" b="1">
                <a:solidFill>
                  <a:srgbClr val="990000"/>
                </a:solidFill>
                <a:latin typeface="Times" pitchFamily="2" charset="0"/>
              </a:rPr>
              <a:t>the birth of Molecular Biology</a:t>
            </a:r>
          </a:p>
        </p:txBody>
      </p:sp>
      <p:sp>
        <p:nvSpPr>
          <p:cNvPr id="86033" name="Text Box 17">
            <a:extLst>
              <a:ext uri="{FF2B5EF4-FFF2-40B4-BE49-F238E27FC236}">
                <a16:creationId xmlns:a16="http://schemas.microsoft.com/office/drawing/2014/main" id="{771F1468-B1EC-EB44-9F34-B209969538B8}"/>
              </a:ext>
            </a:extLst>
          </p:cNvPr>
          <p:cNvSpPr txBox="1">
            <a:spLocks noChangeArrowheads="1"/>
          </p:cNvSpPr>
          <p:nvPr/>
        </p:nvSpPr>
        <p:spPr bwMode="auto">
          <a:xfrm>
            <a:off x="6985000" y="2101850"/>
            <a:ext cx="2082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000066"/>
                </a:solidFill>
                <a:latin typeface="Times" pitchFamily="2" charset="0"/>
              </a:rPr>
              <a:t>2001</a:t>
            </a:r>
          </a:p>
          <a:p>
            <a:pPr algn="ctr">
              <a:spcBef>
                <a:spcPct val="0"/>
              </a:spcBef>
              <a:buFontTx/>
              <a:buNone/>
            </a:pPr>
            <a:r>
              <a:rPr lang="it-IT" altLang="it-IT" sz="1600" b="1">
                <a:solidFill>
                  <a:srgbClr val="000066"/>
                </a:solidFill>
                <a:latin typeface="Times" pitchFamily="2" charset="0"/>
              </a:rPr>
              <a:t>Sequencing of human</a:t>
            </a:r>
          </a:p>
          <a:p>
            <a:pPr algn="ctr">
              <a:spcBef>
                <a:spcPct val="0"/>
              </a:spcBef>
              <a:buFontTx/>
              <a:buNone/>
            </a:pPr>
            <a:r>
              <a:rPr lang="it-IT" altLang="it-IT" sz="1600" b="1">
                <a:solidFill>
                  <a:srgbClr val="000066"/>
                </a:solidFill>
                <a:latin typeface="Times" pitchFamily="2" charset="0"/>
              </a:rPr>
              <a:t>genome</a:t>
            </a:r>
          </a:p>
          <a:p>
            <a:pPr algn="ctr">
              <a:spcBef>
                <a:spcPct val="0"/>
              </a:spcBef>
              <a:buFontTx/>
              <a:buNone/>
            </a:pPr>
            <a:endParaRPr lang="it-IT" altLang="it-IT" sz="1600" b="1">
              <a:solidFill>
                <a:srgbClr val="000066"/>
              </a:solidFill>
              <a:latin typeface="Times" pitchFamily="2" charset="0"/>
            </a:endParaRPr>
          </a:p>
          <a:p>
            <a:pPr algn="ctr">
              <a:spcBef>
                <a:spcPct val="0"/>
              </a:spcBef>
              <a:buFontTx/>
              <a:buNone/>
            </a:pPr>
            <a:endParaRPr lang="it-IT" altLang="it-IT" sz="1600" b="1">
              <a:solidFill>
                <a:srgbClr val="000066"/>
              </a:solidFill>
              <a:latin typeface="Times" pitchFamily="2" charset="0"/>
            </a:endParaRPr>
          </a:p>
        </p:txBody>
      </p:sp>
      <p:pic>
        <p:nvPicPr>
          <p:cNvPr id="20488" name="Picture 33" descr="ricerca-applicazioni">
            <a:extLst>
              <a:ext uri="{FF2B5EF4-FFF2-40B4-BE49-F238E27FC236}">
                <a16:creationId xmlns:a16="http://schemas.microsoft.com/office/drawing/2014/main" id="{079CE9B9-D727-8941-8E34-0DD77E0949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9704" t="36749"/>
          <a:stretch>
            <a:fillRect/>
          </a:stretch>
        </p:blipFill>
        <p:spPr bwMode="auto">
          <a:xfrm>
            <a:off x="1408113" y="5599113"/>
            <a:ext cx="1897062"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34">
            <a:extLst>
              <a:ext uri="{FF2B5EF4-FFF2-40B4-BE49-F238E27FC236}">
                <a16:creationId xmlns:a16="http://schemas.microsoft.com/office/drawing/2014/main" id="{45CDC033-0864-E146-9E34-DF683448F9EE}"/>
              </a:ext>
            </a:extLst>
          </p:cNvPr>
          <p:cNvSpPr txBox="1">
            <a:spLocks noChangeArrowheads="1"/>
          </p:cNvSpPr>
          <p:nvPr/>
        </p:nvSpPr>
        <p:spPr bwMode="auto">
          <a:xfrm>
            <a:off x="1595438" y="5680075"/>
            <a:ext cx="1590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600" b="1">
                <a:solidFill>
                  <a:srgbClr val="000066"/>
                </a:solidFill>
                <a:latin typeface="Times" pitchFamily="2" charset="0"/>
              </a:rPr>
              <a:t>Irradiation of</a:t>
            </a:r>
          </a:p>
          <a:p>
            <a:pPr algn="ctr">
              <a:spcBef>
                <a:spcPct val="0"/>
              </a:spcBef>
              <a:buFontTx/>
              <a:buNone/>
            </a:pPr>
            <a:r>
              <a:rPr lang="it-IT" altLang="it-IT" sz="1600" b="1" i="1">
                <a:solidFill>
                  <a:srgbClr val="000066"/>
                </a:solidFill>
                <a:latin typeface="Times" pitchFamily="2" charset="0"/>
              </a:rPr>
              <a:t>biological fibers</a:t>
            </a:r>
          </a:p>
        </p:txBody>
      </p:sp>
      <p:pic>
        <p:nvPicPr>
          <p:cNvPr id="20490" name="Picture 35" descr="ricerca-applicazioni">
            <a:extLst>
              <a:ext uri="{FF2B5EF4-FFF2-40B4-BE49-F238E27FC236}">
                <a16:creationId xmlns:a16="http://schemas.microsoft.com/office/drawing/2014/main" id="{F6C4DC73-BB12-4948-966D-0EAA4DEDE0FC}"/>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l="33809" t="30801" r="46288" b="56313"/>
          <a:stretch>
            <a:fillRect/>
          </a:stretch>
        </p:blipFill>
        <p:spPr bwMode="auto">
          <a:xfrm>
            <a:off x="2124075" y="5303838"/>
            <a:ext cx="5365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27" descr="ricerca-applicazioni">
            <a:extLst>
              <a:ext uri="{FF2B5EF4-FFF2-40B4-BE49-F238E27FC236}">
                <a16:creationId xmlns:a16="http://schemas.microsoft.com/office/drawing/2014/main" id="{8E7A7307-46C2-CC45-8EB7-7231CE6F6FCB}"/>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l="33809" t="26660" r="46288" b="64760"/>
          <a:stretch>
            <a:fillRect/>
          </a:stretch>
        </p:blipFill>
        <p:spPr bwMode="auto">
          <a:xfrm>
            <a:off x="2124075" y="2628900"/>
            <a:ext cx="536575"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6">
            <a:extLst>
              <a:ext uri="{FF2B5EF4-FFF2-40B4-BE49-F238E27FC236}">
                <a16:creationId xmlns:a16="http://schemas.microsoft.com/office/drawing/2014/main" id="{1038AB83-71CB-1E47-B49B-DAF754D06CA6}"/>
              </a:ext>
            </a:extLst>
          </p:cNvPr>
          <p:cNvGrpSpPr>
            <a:grpSpLocks/>
          </p:cNvGrpSpPr>
          <p:nvPr/>
        </p:nvGrpSpPr>
        <p:grpSpPr bwMode="auto">
          <a:xfrm>
            <a:off x="552450" y="2309813"/>
            <a:ext cx="2309813" cy="3081337"/>
            <a:chOff x="316" y="1455"/>
            <a:chExt cx="1455" cy="1941"/>
          </a:xfrm>
        </p:grpSpPr>
        <p:pic>
          <p:nvPicPr>
            <p:cNvPr id="20513" name="Picture 26" descr="ricerca-applicazioni">
              <a:extLst>
                <a:ext uri="{FF2B5EF4-FFF2-40B4-BE49-F238E27FC236}">
                  <a16:creationId xmlns:a16="http://schemas.microsoft.com/office/drawing/2014/main" id="{89D39961-62AE-B647-952F-BD0D5CA764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809" t="26660" r="46288" b="64760"/>
            <a:stretch>
              <a:fillRect/>
            </a:stretch>
          </p:blipFill>
          <p:spPr bwMode="auto">
            <a:xfrm>
              <a:off x="753" y="1656"/>
              <a:ext cx="338"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4" name="Text Box 15">
              <a:extLst>
                <a:ext uri="{FF2B5EF4-FFF2-40B4-BE49-F238E27FC236}">
                  <a16:creationId xmlns:a16="http://schemas.microsoft.com/office/drawing/2014/main" id="{093EA76A-A1E2-C24D-834E-29C7A71F1386}"/>
                </a:ext>
              </a:extLst>
            </p:cNvPr>
            <p:cNvSpPr txBox="1">
              <a:spLocks noChangeArrowheads="1"/>
            </p:cNvSpPr>
            <p:nvPr/>
          </p:nvSpPr>
          <p:spPr bwMode="auto">
            <a:xfrm>
              <a:off x="782" y="1455"/>
              <a:ext cx="98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000066"/>
                  </a:solidFill>
                  <a:latin typeface="Times" pitchFamily="2" charset="0"/>
                </a:rPr>
                <a:t>1912  1920</a:t>
              </a:r>
            </a:p>
          </p:txBody>
        </p:sp>
        <p:pic>
          <p:nvPicPr>
            <p:cNvPr id="20515" name="Picture 31" descr="ricerca-applicazioni">
              <a:extLst>
                <a:ext uri="{FF2B5EF4-FFF2-40B4-BE49-F238E27FC236}">
                  <a16:creationId xmlns:a16="http://schemas.microsoft.com/office/drawing/2014/main" id="{DED00E9C-93A1-9C4C-8158-2B3B023C87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9704" t="36749"/>
            <a:stretch>
              <a:fillRect/>
            </a:stretch>
          </p:blipFill>
          <p:spPr bwMode="auto">
            <a:xfrm>
              <a:off x="316" y="2668"/>
              <a:ext cx="1195" cy="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6" name="Text Box 32">
              <a:extLst>
                <a:ext uri="{FF2B5EF4-FFF2-40B4-BE49-F238E27FC236}">
                  <a16:creationId xmlns:a16="http://schemas.microsoft.com/office/drawing/2014/main" id="{91FC2C09-08FC-7947-A337-19C09464096F}"/>
                </a:ext>
              </a:extLst>
            </p:cNvPr>
            <p:cNvSpPr txBox="1">
              <a:spLocks noChangeArrowheads="1"/>
            </p:cNvSpPr>
            <p:nvPr/>
          </p:nvSpPr>
          <p:spPr bwMode="auto">
            <a:xfrm>
              <a:off x="550" y="2779"/>
              <a:ext cx="73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600" b="1">
                  <a:solidFill>
                    <a:srgbClr val="000066"/>
                  </a:solidFill>
                  <a:latin typeface="Times" pitchFamily="2" charset="0"/>
                </a:rPr>
                <a:t>Cristal </a:t>
              </a:r>
            </a:p>
            <a:p>
              <a:pPr algn="ctr">
                <a:spcBef>
                  <a:spcPct val="0"/>
                </a:spcBef>
                <a:buFontTx/>
                <a:buNone/>
              </a:pPr>
              <a:r>
                <a:rPr lang="it-IT" altLang="it-IT" sz="1600" b="1">
                  <a:solidFill>
                    <a:srgbClr val="000066"/>
                  </a:solidFill>
                  <a:latin typeface="Times" pitchFamily="2" charset="0"/>
                </a:rPr>
                <a:t>Irradiation</a:t>
              </a:r>
            </a:p>
            <a:p>
              <a:pPr algn="ctr">
                <a:spcBef>
                  <a:spcPct val="0"/>
                </a:spcBef>
                <a:buFontTx/>
                <a:buNone/>
              </a:pPr>
              <a:endParaRPr lang="it-IT" altLang="it-IT" sz="1600" b="1" i="1">
                <a:solidFill>
                  <a:srgbClr val="000066"/>
                </a:solidFill>
                <a:latin typeface="Times" pitchFamily="2" charset="0"/>
              </a:endParaRPr>
            </a:p>
          </p:txBody>
        </p:sp>
        <p:pic>
          <p:nvPicPr>
            <p:cNvPr id="20517" name="Picture 36" descr="ricerca-applicazioni">
              <a:extLst>
                <a:ext uri="{FF2B5EF4-FFF2-40B4-BE49-F238E27FC236}">
                  <a16:creationId xmlns:a16="http://schemas.microsoft.com/office/drawing/2014/main" id="{52AE7C28-3AE0-0243-BF1C-416285A0F9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809" t="30801" r="46288" b="56313"/>
            <a:stretch>
              <a:fillRect/>
            </a:stretch>
          </p:blipFill>
          <p:spPr bwMode="auto">
            <a:xfrm>
              <a:off x="753" y="2510"/>
              <a:ext cx="33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57">
            <a:extLst>
              <a:ext uri="{FF2B5EF4-FFF2-40B4-BE49-F238E27FC236}">
                <a16:creationId xmlns:a16="http://schemas.microsoft.com/office/drawing/2014/main" id="{1048AE1B-75A3-6A46-A45F-E2886C2C7A28}"/>
              </a:ext>
            </a:extLst>
          </p:cNvPr>
          <p:cNvGrpSpPr>
            <a:grpSpLocks/>
          </p:cNvGrpSpPr>
          <p:nvPr/>
        </p:nvGrpSpPr>
        <p:grpSpPr bwMode="auto">
          <a:xfrm>
            <a:off x="4908550" y="2114550"/>
            <a:ext cx="2236788" cy="4349750"/>
            <a:chOff x="3092" y="1324"/>
            <a:chExt cx="1409" cy="2740"/>
          </a:xfrm>
        </p:grpSpPr>
        <p:pic>
          <p:nvPicPr>
            <p:cNvPr id="20506" name="Picture 8" descr="ricerca-applicazioni">
              <a:extLst>
                <a:ext uri="{FF2B5EF4-FFF2-40B4-BE49-F238E27FC236}">
                  <a16:creationId xmlns:a16="http://schemas.microsoft.com/office/drawing/2014/main" id="{2CED1146-994B-FA4D-BE73-50CC6741267C}"/>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l="33809" t="26660" r="46288" b="64760"/>
            <a:stretch>
              <a:fillRect/>
            </a:stretch>
          </p:blipFill>
          <p:spPr bwMode="auto">
            <a:xfrm>
              <a:off x="3261" y="1577"/>
              <a:ext cx="338" cy="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7" name="AutoShape 37">
              <a:extLst>
                <a:ext uri="{FF2B5EF4-FFF2-40B4-BE49-F238E27FC236}">
                  <a16:creationId xmlns:a16="http://schemas.microsoft.com/office/drawing/2014/main" id="{A33B2F00-E06D-4B4B-ABD2-91A8A2EE0AA1}"/>
                </a:ext>
              </a:extLst>
            </p:cNvPr>
            <p:cNvSpPr>
              <a:spLocks noChangeArrowheads="1"/>
            </p:cNvSpPr>
            <p:nvPr/>
          </p:nvSpPr>
          <p:spPr bwMode="auto">
            <a:xfrm>
              <a:off x="3199" y="3423"/>
              <a:ext cx="1207" cy="576"/>
            </a:xfrm>
            <a:prstGeom prst="roundRect">
              <a:avLst>
                <a:gd name="adj" fmla="val 16667"/>
              </a:avLst>
            </a:pr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nvGrpSpPr>
            <p:cNvPr id="20508" name="Group 55">
              <a:extLst>
                <a:ext uri="{FF2B5EF4-FFF2-40B4-BE49-F238E27FC236}">
                  <a16:creationId xmlns:a16="http://schemas.microsoft.com/office/drawing/2014/main" id="{024358DA-1010-9949-B353-5C7A083C3E2B}"/>
                </a:ext>
              </a:extLst>
            </p:cNvPr>
            <p:cNvGrpSpPr>
              <a:grpSpLocks/>
            </p:cNvGrpSpPr>
            <p:nvPr/>
          </p:nvGrpSpPr>
          <p:grpSpPr bwMode="auto">
            <a:xfrm>
              <a:off x="3092" y="1324"/>
              <a:ext cx="1409" cy="2740"/>
              <a:chOff x="3092" y="1324"/>
              <a:chExt cx="1409" cy="2740"/>
            </a:xfrm>
          </p:grpSpPr>
          <p:pic>
            <p:nvPicPr>
              <p:cNvPr id="20509" name="Picture 6" descr="ricerca-applicazioni">
                <a:extLst>
                  <a:ext uri="{FF2B5EF4-FFF2-40B4-BE49-F238E27FC236}">
                    <a16:creationId xmlns:a16="http://schemas.microsoft.com/office/drawing/2014/main" id="{F22BEC4C-D806-AB42-A14B-FE77EA0004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9704" t="36749"/>
              <a:stretch>
                <a:fillRect/>
              </a:stretch>
            </p:blipFill>
            <p:spPr bwMode="auto">
              <a:xfrm>
                <a:off x="3092" y="3352"/>
                <a:ext cx="1409" cy="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0" name="Text Box 18">
                <a:extLst>
                  <a:ext uri="{FF2B5EF4-FFF2-40B4-BE49-F238E27FC236}">
                    <a16:creationId xmlns:a16="http://schemas.microsoft.com/office/drawing/2014/main" id="{7D44AF2B-636D-C744-A039-4BC2E8934189}"/>
                  </a:ext>
                </a:extLst>
              </p:cNvPr>
              <p:cNvSpPr txBox="1">
                <a:spLocks noChangeArrowheads="1"/>
              </p:cNvSpPr>
              <p:nvPr/>
            </p:nvSpPr>
            <p:spPr bwMode="auto">
              <a:xfrm>
                <a:off x="3211" y="1324"/>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990033"/>
                    </a:solidFill>
                    <a:latin typeface="Times" pitchFamily="2" charset="0"/>
                  </a:rPr>
                  <a:t>1953</a:t>
                </a:r>
              </a:p>
            </p:txBody>
          </p:sp>
          <p:sp>
            <p:nvSpPr>
              <p:cNvPr id="20511" name="Text Box 38">
                <a:extLst>
                  <a:ext uri="{FF2B5EF4-FFF2-40B4-BE49-F238E27FC236}">
                    <a16:creationId xmlns:a16="http://schemas.microsoft.com/office/drawing/2014/main" id="{7AB9F00F-4ECA-2D4A-8E36-88B07F74A914}"/>
                  </a:ext>
                </a:extLst>
              </p:cNvPr>
              <p:cNvSpPr txBox="1">
                <a:spLocks noChangeArrowheads="1"/>
              </p:cNvSpPr>
              <p:nvPr/>
            </p:nvSpPr>
            <p:spPr bwMode="auto">
              <a:xfrm>
                <a:off x="3220" y="3431"/>
                <a:ext cx="115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600" b="1">
                    <a:latin typeface="Times" pitchFamily="2" charset="0"/>
                  </a:rPr>
                  <a:t>Resolution of DNA </a:t>
                </a:r>
              </a:p>
              <a:p>
                <a:pPr algn="ctr">
                  <a:spcBef>
                    <a:spcPct val="0"/>
                  </a:spcBef>
                  <a:buFontTx/>
                  <a:buNone/>
                </a:pPr>
                <a:r>
                  <a:rPr lang="it-IT" altLang="it-IT" sz="1600" b="1">
                    <a:latin typeface="Times" pitchFamily="2" charset="0"/>
                  </a:rPr>
                  <a:t>Structure</a:t>
                </a:r>
              </a:p>
              <a:p>
                <a:pPr algn="ctr">
                  <a:spcBef>
                    <a:spcPct val="0"/>
                  </a:spcBef>
                  <a:buFontTx/>
                  <a:buNone/>
                </a:pPr>
                <a:r>
                  <a:rPr lang="it-IT" altLang="it-IT" sz="1600" b="1" i="1">
                    <a:latin typeface="Times" pitchFamily="2" charset="0"/>
                  </a:rPr>
                  <a:t>Watson/Crick</a:t>
                </a:r>
                <a:endParaRPr lang="it-IT" altLang="it-IT" sz="1600" b="1" i="1">
                  <a:solidFill>
                    <a:schemeClr val="bg1"/>
                  </a:solidFill>
                  <a:latin typeface="Times" pitchFamily="2" charset="0"/>
                </a:endParaRPr>
              </a:p>
            </p:txBody>
          </p:sp>
          <p:pic>
            <p:nvPicPr>
              <p:cNvPr id="20512" name="Picture 39" descr="ricerca-applicazioni">
                <a:extLst>
                  <a:ext uri="{FF2B5EF4-FFF2-40B4-BE49-F238E27FC236}">
                    <a16:creationId xmlns:a16="http://schemas.microsoft.com/office/drawing/2014/main" id="{0891DEA9-846F-E84E-81E6-D31C9C08602E}"/>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l="33809" t="22456" r="46288" b="56313"/>
              <a:stretch>
                <a:fillRect/>
              </a:stretch>
            </p:blipFill>
            <p:spPr bwMode="auto">
              <a:xfrm>
                <a:off x="3261" y="2970"/>
                <a:ext cx="338"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 name="Group 54">
            <a:extLst>
              <a:ext uri="{FF2B5EF4-FFF2-40B4-BE49-F238E27FC236}">
                <a16:creationId xmlns:a16="http://schemas.microsoft.com/office/drawing/2014/main" id="{D6B651EB-F090-1A4A-8C78-D714EE39BAC5}"/>
              </a:ext>
            </a:extLst>
          </p:cNvPr>
          <p:cNvGrpSpPr>
            <a:grpSpLocks/>
          </p:cNvGrpSpPr>
          <p:nvPr/>
        </p:nvGrpSpPr>
        <p:grpSpPr bwMode="auto">
          <a:xfrm>
            <a:off x="3994150" y="2319338"/>
            <a:ext cx="2068513" cy="2459037"/>
            <a:chOff x="2516" y="1461"/>
            <a:chExt cx="1303" cy="1549"/>
          </a:xfrm>
        </p:grpSpPr>
        <p:sp>
          <p:nvSpPr>
            <p:cNvPr id="20501" name="Text Box 16">
              <a:extLst>
                <a:ext uri="{FF2B5EF4-FFF2-40B4-BE49-F238E27FC236}">
                  <a16:creationId xmlns:a16="http://schemas.microsoft.com/office/drawing/2014/main" id="{EC7E648E-C902-4A43-88EC-0E0557CAD256}"/>
                </a:ext>
              </a:extLst>
            </p:cNvPr>
            <p:cNvSpPr txBox="1">
              <a:spLocks noChangeArrowheads="1"/>
            </p:cNvSpPr>
            <p:nvPr/>
          </p:nvSpPr>
          <p:spPr bwMode="auto">
            <a:xfrm>
              <a:off x="2949" y="1461"/>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000066"/>
                  </a:solidFill>
                  <a:latin typeface="Times" pitchFamily="2" charset="0"/>
                </a:rPr>
                <a:t>1944</a:t>
              </a:r>
            </a:p>
          </p:txBody>
        </p:sp>
        <p:grpSp>
          <p:nvGrpSpPr>
            <p:cNvPr id="20502" name="Group 41">
              <a:extLst>
                <a:ext uri="{FF2B5EF4-FFF2-40B4-BE49-F238E27FC236}">
                  <a16:creationId xmlns:a16="http://schemas.microsoft.com/office/drawing/2014/main" id="{FF702836-8D2A-3840-A22D-1FE0AC32BC3D}"/>
                </a:ext>
              </a:extLst>
            </p:cNvPr>
            <p:cNvGrpSpPr>
              <a:grpSpLocks/>
            </p:cNvGrpSpPr>
            <p:nvPr/>
          </p:nvGrpSpPr>
          <p:grpSpPr bwMode="auto">
            <a:xfrm>
              <a:off x="2516" y="2603"/>
              <a:ext cx="1303" cy="407"/>
              <a:chOff x="2391" y="2578"/>
              <a:chExt cx="1303" cy="407"/>
            </a:xfrm>
          </p:grpSpPr>
          <p:pic>
            <p:nvPicPr>
              <p:cNvPr id="20504" name="Picture 22" descr="ricerca-applicazioni">
                <a:extLst>
                  <a:ext uri="{FF2B5EF4-FFF2-40B4-BE49-F238E27FC236}">
                    <a16:creationId xmlns:a16="http://schemas.microsoft.com/office/drawing/2014/main" id="{F414C2AA-A7D0-6546-BCFC-2F499D0DAA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9704" t="36749"/>
              <a:stretch>
                <a:fillRect/>
              </a:stretch>
            </p:blipFill>
            <p:spPr bwMode="auto">
              <a:xfrm>
                <a:off x="2391" y="2578"/>
                <a:ext cx="130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5" name="Text Box 23">
                <a:extLst>
                  <a:ext uri="{FF2B5EF4-FFF2-40B4-BE49-F238E27FC236}">
                    <a16:creationId xmlns:a16="http://schemas.microsoft.com/office/drawing/2014/main" id="{FB04647C-250A-3B44-8B76-1619BEB58A9D}"/>
                  </a:ext>
                </a:extLst>
              </p:cNvPr>
              <p:cNvSpPr txBox="1">
                <a:spLocks noChangeArrowheads="1"/>
              </p:cNvSpPr>
              <p:nvPr/>
            </p:nvSpPr>
            <p:spPr bwMode="auto">
              <a:xfrm>
                <a:off x="2494" y="2605"/>
                <a:ext cx="110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600" b="1">
                    <a:solidFill>
                      <a:srgbClr val="000066"/>
                    </a:solidFill>
                    <a:latin typeface="Times" pitchFamily="2" charset="0"/>
                  </a:rPr>
                  <a:t>DNA</a:t>
                </a:r>
              </a:p>
              <a:p>
                <a:pPr algn="ctr">
                  <a:spcBef>
                    <a:spcPct val="0"/>
                  </a:spcBef>
                  <a:buFontTx/>
                  <a:buNone/>
                </a:pPr>
                <a:r>
                  <a:rPr lang="it-IT" altLang="it-IT" sz="1400" b="1">
                    <a:solidFill>
                      <a:srgbClr val="000066"/>
                    </a:solidFill>
                    <a:latin typeface="Times" pitchFamily="2" charset="0"/>
                  </a:rPr>
                  <a:t>Hereditary material</a:t>
                </a:r>
                <a:endParaRPr lang="it-IT" altLang="it-IT" sz="1600" b="1" i="1">
                  <a:solidFill>
                    <a:srgbClr val="000066"/>
                  </a:solidFill>
                  <a:latin typeface="Times" pitchFamily="2" charset="0"/>
                </a:endParaRPr>
              </a:p>
            </p:txBody>
          </p:sp>
        </p:grpSp>
        <p:pic>
          <p:nvPicPr>
            <p:cNvPr id="20503" name="Picture 24" descr="ricerca-applicazioni">
              <a:extLst>
                <a:ext uri="{FF2B5EF4-FFF2-40B4-BE49-F238E27FC236}">
                  <a16:creationId xmlns:a16="http://schemas.microsoft.com/office/drawing/2014/main" id="{6720B073-F062-3845-A555-E682F1DC4D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809" t="6285" r="46288" b="56313"/>
            <a:stretch>
              <a:fillRect/>
            </a:stretch>
          </p:blipFill>
          <p:spPr bwMode="auto">
            <a:xfrm>
              <a:off x="2977" y="1721"/>
              <a:ext cx="338" cy="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48">
            <a:extLst>
              <a:ext uri="{FF2B5EF4-FFF2-40B4-BE49-F238E27FC236}">
                <a16:creationId xmlns:a16="http://schemas.microsoft.com/office/drawing/2014/main" id="{8767675D-52E4-E74E-8BC2-35B7EF0E344F}"/>
              </a:ext>
            </a:extLst>
          </p:cNvPr>
          <p:cNvGrpSpPr>
            <a:grpSpLocks/>
          </p:cNvGrpSpPr>
          <p:nvPr/>
        </p:nvGrpSpPr>
        <p:grpSpPr bwMode="auto">
          <a:xfrm>
            <a:off x="339725" y="2114550"/>
            <a:ext cx="1897063" cy="1955800"/>
            <a:chOff x="214" y="1340"/>
            <a:chExt cx="1195" cy="1232"/>
          </a:xfrm>
        </p:grpSpPr>
        <p:sp>
          <p:nvSpPr>
            <p:cNvPr id="20496" name="Text Box 49">
              <a:extLst>
                <a:ext uri="{FF2B5EF4-FFF2-40B4-BE49-F238E27FC236}">
                  <a16:creationId xmlns:a16="http://schemas.microsoft.com/office/drawing/2014/main" id="{19FF9D38-AEB5-AE42-984B-861D57635279}"/>
                </a:ext>
              </a:extLst>
            </p:cNvPr>
            <p:cNvSpPr txBox="1">
              <a:spLocks noChangeArrowheads="1"/>
            </p:cNvSpPr>
            <p:nvPr/>
          </p:nvSpPr>
          <p:spPr bwMode="auto">
            <a:xfrm>
              <a:off x="431" y="1340"/>
              <a:ext cx="5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400" b="1">
                  <a:solidFill>
                    <a:srgbClr val="000066"/>
                  </a:solidFill>
                  <a:latin typeface="Times" pitchFamily="2" charset="0"/>
                </a:rPr>
                <a:t>1895</a:t>
              </a:r>
            </a:p>
          </p:txBody>
        </p:sp>
        <p:grpSp>
          <p:nvGrpSpPr>
            <p:cNvPr id="20497" name="Group 50">
              <a:extLst>
                <a:ext uri="{FF2B5EF4-FFF2-40B4-BE49-F238E27FC236}">
                  <a16:creationId xmlns:a16="http://schemas.microsoft.com/office/drawing/2014/main" id="{8D1B0186-0874-1E46-ACC7-E6F57EA5E399}"/>
                </a:ext>
              </a:extLst>
            </p:cNvPr>
            <p:cNvGrpSpPr>
              <a:grpSpLocks/>
            </p:cNvGrpSpPr>
            <p:nvPr/>
          </p:nvGrpSpPr>
          <p:grpSpPr bwMode="auto">
            <a:xfrm>
              <a:off x="214" y="1854"/>
              <a:ext cx="1195" cy="718"/>
              <a:chOff x="214" y="1854"/>
              <a:chExt cx="1195" cy="718"/>
            </a:xfrm>
          </p:grpSpPr>
          <p:pic>
            <p:nvPicPr>
              <p:cNvPr id="20499" name="Picture 51" descr="ricerca-applicazioni">
                <a:extLst>
                  <a:ext uri="{FF2B5EF4-FFF2-40B4-BE49-F238E27FC236}">
                    <a16:creationId xmlns:a16="http://schemas.microsoft.com/office/drawing/2014/main" id="{56E48D89-EF52-8140-B0E4-0987DA757D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49704" t="36749"/>
              <a:stretch>
                <a:fillRect/>
              </a:stretch>
            </p:blipFill>
            <p:spPr bwMode="auto">
              <a:xfrm>
                <a:off x="214" y="1854"/>
                <a:ext cx="1195" cy="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0" name="Text Box 52">
                <a:extLst>
                  <a:ext uri="{FF2B5EF4-FFF2-40B4-BE49-F238E27FC236}">
                    <a16:creationId xmlns:a16="http://schemas.microsoft.com/office/drawing/2014/main" id="{BA002107-2D10-1042-99FF-A1C2A4907925}"/>
                  </a:ext>
                </a:extLst>
              </p:cNvPr>
              <p:cNvSpPr txBox="1">
                <a:spLocks noChangeArrowheads="1"/>
              </p:cNvSpPr>
              <p:nvPr/>
            </p:nvSpPr>
            <p:spPr bwMode="auto">
              <a:xfrm>
                <a:off x="485" y="1945"/>
                <a:ext cx="66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1600" b="1">
                    <a:solidFill>
                      <a:srgbClr val="000066"/>
                    </a:solidFill>
                    <a:latin typeface="Times" pitchFamily="2" charset="0"/>
                  </a:rPr>
                  <a:t>Discovery</a:t>
                </a:r>
              </a:p>
              <a:p>
                <a:pPr algn="ctr">
                  <a:spcBef>
                    <a:spcPct val="0"/>
                  </a:spcBef>
                  <a:buFontTx/>
                  <a:buNone/>
                </a:pPr>
                <a:r>
                  <a:rPr lang="it-IT" altLang="it-IT" sz="1600" b="1">
                    <a:solidFill>
                      <a:srgbClr val="000066"/>
                    </a:solidFill>
                    <a:latin typeface="Times" pitchFamily="2" charset="0"/>
                  </a:rPr>
                  <a:t>of X rays</a:t>
                </a:r>
                <a:endParaRPr lang="it-IT" altLang="it-IT" sz="1600" b="1" i="1">
                  <a:solidFill>
                    <a:srgbClr val="000066"/>
                  </a:solidFill>
                  <a:latin typeface="Times" pitchFamily="2" charset="0"/>
                </a:endParaRPr>
              </a:p>
            </p:txBody>
          </p:sp>
        </p:grpSp>
        <p:pic>
          <p:nvPicPr>
            <p:cNvPr id="20498" name="Picture 53" descr="ricerca-applicazioni">
              <a:extLst>
                <a:ext uri="{FF2B5EF4-FFF2-40B4-BE49-F238E27FC236}">
                  <a16:creationId xmlns:a16="http://schemas.microsoft.com/office/drawing/2014/main" id="{EDB5FA7D-7DEC-2245-9C98-538212984A73}"/>
                </a:ext>
              </a:extLst>
            </p:cNvPr>
            <p:cNvPicPr>
              <a:picLocks noChangeAspect="1" noChangeArrowheads="1"/>
            </p:cNvPicPr>
            <p:nvPr/>
          </p:nvPicPr>
          <p:blipFill>
            <a:blip r:embed="rId8">
              <a:lum bright="18000"/>
              <a:extLst>
                <a:ext uri="{28A0092B-C50C-407E-A947-70E740481C1C}">
                  <a14:useLocalDpi xmlns:a14="http://schemas.microsoft.com/office/drawing/2010/main" val="0"/>
                </a:ext>
              </a:extLst>
            </a:blip>
            <a:srcRect l="33809" t="26660" r="46288" b="52861"/>
            <a:stretch>
              <a:fillRect/>
            </a:stretch>
          </p:blipFill>
          <p:spPr bwMode="auto">
            <a:xfrm>
              <a:off x="492" y="1530"/>
              <a:ext cx="338" cy="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86028"/>
                                        </p:tgtEl>
                                        <p:attrNameLst>
                                          <p:attrName>style.visibility</p:attrName>
                                        </p:attrNameLst>
                                      </p:cBhvr>
                                      <p:to>
                                        <p:strVal val="visible"/>
                                      </p:to>
                                    </p:set>
                                    <p:animEffect transition="in" filter="slide(fromTop)">
                                      <p:cBhvr>
                                        <p:cTn id="7" dur="500"/>
                                        <p:tgtEl>
                                          <p:spTgt spid="86028"/>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86027"/>
                                        </p:tgtEl>
                                        <p:attrNameLst>
                                          <p:attrName>style.visibility</p:attrName>
                                        </p:attrNameLst>
                                      </p:cBhvr>
                                      <p:to>
                                        <p:strVal val="visible"/>
                                      </p:to>
                                    </p:set>
                                    <p:animEffect transition="in" filter="wipe(left)">
                                      <p:cBhvr>
                                        <p:cTn id="11" dur="500"/>
                                        <p:tgtEl>
                                          <p:spTgt spid="8602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1000"/>
                                        <p:tgtEl>
                                          <p:spTgt spid="8"/>
                                        </p:tgtEl>
                                      </p:cBhvr>
                                    </p:animEffect>
                                  </p:childTnLst>
                                </p:cTn>
                              </p:par>
                            </p:childTnLst>
                          </p:cTn>
                        </p:par>
                        <p:par>
                          <p:cTn id="16" fill="hold" nodeType="afterGroup">
                            <p:stCondLst>
                              <p:cond delay="2000"/>
                            </p:stCondLst>
                            <p:childTnLst>
                              <p:par>
                                <p:cTn id="17" presetID="22"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up)">
                                      <p:cBhvr>
                                        <p:cTn id="19" dur="1000"/>
                                        <p:tgtEl>
                                          <p:spTgt spid="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1000"/>
                                        <p:tgtEl>
                                          <p:spTgt spid="6"/>
                                        </p:tgtEl>
                                      </p:cBhvr>
                                    </p:animEffect>
                                  </p:childTnLst>
                                </p:cTn>
                              </p:par>
                            </p:childTnLst>
                          </p:cTn>
                        </p:par>
                        <p:par>
                          <p:cTn id="25" fill="hold" nodeType="afterGroup">
                            <p:stCondLst>
                              <p:cond delay="1000"/>
                            </p:stCondLst>
                            <p:childTnLst>
                              <p:par>
                                <p:cTn id="26" presetID="22" presetClass="entr" presetSubtype="1"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par>
                          <p:cTn id="29" fill="hold" nodeType="afterGroup">
                            <p:stCondLst>
                              <p:cond delay="1500"/>
                            </p:stCondLst>
                            <p:childTnLst>
                              <p:par>
                                <p:cTn id="30" presetID="4" presetClass="entr" presetSubtype="32"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out)">
                                      <p:cBhvr>
                                        <p:cTn id="32" dur="500"/>
                                        <p:tgtEl>
                                          <p:spTgt spid="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6033"/>
                                        </p:tgtEl>
                                        <p:attrNameLst>
                                          <p:attrName>style.visibility</p:attrName>
                                        </p:attrNameLst>
                                      </p:cBhvr>
                                      <p:to>
                                        <p:strVal val="visible"/>
                                      </p:to>
                                    </p:set>
                                    <p:animEffect transition="in" filter="fade">
                                      <p:cBhvr>
                                        <p:cTn id="35" dur="500"/>
                                        <p:tgtEl>
                                          <p:spTgt spid="86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8" grpId="0"/>
      <p:bldP spid="860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EE0DF99-4C90-FA4A-A42B-090B466D7ACE}"/>
              </a:ext>
            </a:extLst>
          </p:cNvPr>
          <p:cNvSpPr txBox="1"/>
          <p:nvPr/>
        </p:nvSpPr>
        <p:spPr>
          <a:xfrm>
            <a:off x="784225" y="946150"/>
            <a:ext cx="8015288" cy="4030663"/>
          </a:xfrm>
          <a:prstGeom prst="rect">
            <a:avLst/>
          </a:prstGeom>
          <a:noFill/>
        </p:spPr>
        <p:txBody>
          <a:bodyPr>
            <a:spAutoFit/>
          </a:bodyPr>
          <a:lstStyle/>
          <a:p>
            <a:pPr marL="457200" indent="-457200">
              <a:buFont typeface="Arial"/>
              <a:buChar char="•"/>
              <a:defRPr/>
            </a:pPr>
            <a:r>
              <a:rPr lang="it-IT" sz="2800" b="1" dirty="0">
                <a:latin typeface="Arial" charset="0"/>
                <a:ea typeface="ＭＳ Ｐゴシック" charset="0"/>
              </a:rPr>
              <a:t>The major </a:t>
            </a:r>
            <a:r>
              <a:rPr lang="it-IT" sz="2800" b="1" dirty="0" err="1">
                <a:latin typeface="Arial" charset="0"/>
                <a:ea typeface="ＭＳ Ｐゴシック" charset="0"/>
              </a:rPr>
              <a:t>challenge</a:t>
            </a:r>
            <a:r>
              <a:rPr lang="it-IT" sz="2800" b="1" dirty="0">
                <a:latin typeface="Arial" charset="0"/>
                <a:ea typeface="ＭＳ Ｐゴシック" charset="0"/>
              </a:rPr>
              <a:t> </a:t>
            </a:r>
            <a:r>
              <a:rPr lang="it-IT" sz="2800" b="1" dirty="0" err="1">
                <a:latin typeface="Arial" charset="0"/>
                <a:ea typeface="ＭＳ Ｐゴシック" charset="0"/>
              </a:rPr>
              <a:t>that</a:t>
            </a:r>
            <a:r>
              <a:rPr lang="it-IT" sz="2800" b="1" dirty="0">
                <a:latin typeface="Arial" charset="0"/>
                <a:ea typeface="ＭＳ Ｐゴシック" charset="0"/>
              </a:rPr>
              <a:t> </a:t>
            </a:r>
            <a:r>
              <a:rPr lang="it-IT" sz="2800" b="1" dirty="0" err="1">
                <a:latin typeface="Arial" charset="0"/>
                <a:ea typeface="ＭＳ Ｐゴシック" charset="0"/>
              </a:rPr>
              <a:t>evolution</a:t>
            </a:r>
            <a:r>
              <a:rPr lang="it-IT" sz="2800" b="1" dirty="0">
                <a:latin typeface="Arial" charset="0"/>
                <a:ea typeface="ＭＳ Ｐゴシック" charset="0"/>
              </a:rPr>
              <a:t> </a:t>
            </a:r>
            <a:r>
              <a:rPr lang="it-IT" sz="2800" b="1" dirty="0" err="1">
                <a:latin typeface="Arial" charset="0"/>
                <a:ea typeface="ＭＳ Ｐゴシック" charset="0"/>
              </a:rPr>
              <a:t>had</a:t>
            </a:r>
            <a:r>
              <a:rPr lang="it-IT" sz="2800" b="1" dirty="0">
                <a:latin typeface="Arial" charset="0"/>
                <a:ea typeface="ＭＳ Ｐゴシック" charset="0"/>
              </a:rPr>
              <a:t> to </a:t>
            </a:r>
            <a:r>
              <a:rPr lang="it-IT" sz="2800" b="1" dirty="0" err="1">
                <a:latin typeface="Arial" charset="0"/>
                <a:ea typeface="ＭＳ Ｐゴシック" charset="0"/>
              </a:rPr>
              <a:t>overcome</a:t>
            </a:r>
            <a:r>
              <a:rPr lang="it-IT" sz="2800" b="1" dirty="0">
                <a:latin typeface="Arial" charset="0"/>
                <a:ea typeface="ＭＳ Ｐゴシック" charset="0"/>
              </a:rPr>
              <a:t> to evolve </a:t>
            </a:r>
            <a:r>
              <a:rPr lang="it-IT" sz="2800" b="1" dirty="0" err="1">
                <a:latin typeface="Arial" charset="0"/>
                <a:ea typeface="ＭＳ Ｐゴシック" charset="0"/>
              </a:rPr>
              <a:t>developmentally</a:t>
            </a:r>
            <a:r>
              <a:rPr lang="it-IT" sz="2800" b="1" dirty="0">
                <a:latin typeface="Arial" charset="0"/>
                <a:ea typeface="ＭＳ Ｐゴシック" charset="0"/>
              </a:rPr>
              <a:t> </a:t>
            </a:r>
            <a:r>
              <a:rPr lang="it-IT" sz="2800" b="1" dirty="0" err="1">
                <a:latin typeface="Arial" charset="0"/>
                <a:ea typeface="ＭＳ Ｐゴシック" charset="0"/>
              </a:rPr>
              <a:t>complex</a:t>
            </a:r>
            <a:r>
              <a:rPr lang="it-IT" sz="2800" b="1" dirty="0">
                <a:latin typeface="Arial" charset="0"/>
                <a:ea typeface="ＭＳ Ｐゴシック" charset="0"/>
              </a:rPr>
              <a:t> </a:t>
            </a:r>
            <a:r>
              <a:rPr lang="it-IT" sz="2800" b="1" dirty="0" err="1">
                <a:latin typeface="Arial" charset="0"/>
                <a:ea typeface="ＭＳ Ｐゴシック" charset="0"/>
              </a:rPr>
              <a:t>organisms</a:t>
            </a:r>
            <a:r>
              <a:rPr lang="it-IT" sz="2800" b="1" dirty="0">
                <a:latin typeface="Arial" charset="0"/>
                <a:ea typeface="ＭＳ Ｐゴシック" charset="0"/>
              </a:rPr>
              <a:t> </a:t>
            </a:r>
            <a:r>
              <a:rPr lang="it-IT" sz="2800" b="1" dirty="0" err="1">
                <a:latin typeface="Arial" charset="0"/>
                <a:ea typeface="ＭＳ Ｐゴシック" charset="0"/>
              </a:rPr>
              <a:t>was</a:t>
            </a:r>
            <a:r>
              <a:rPr lang="it-IT" sz="2800" b="1" dirty="0">
                <a:latin typeface="Arial" charset="0"/>
                <a:ea typeface="ＭＳ Ｐゴシック" charset="0"/>
              </a:rPr>
              <a:t> </a:t>
            </a:r>
            <a:r>
              <a:rPr lang="it-IT" sz="2800" b="1" dirty="0" err="1">
                <a:latin typeface="Arial" charset="0"/>
                <a:ea typeface="ＭＳ Ｐゴシック" charset="0"/>
              </a:rPr>
              <a:t>regulatory</a:t>
            </a:r>
            <a:endParaRPr lang="it-IT" sz="2800" b="1" dirty="0">
              <a:latin typeface="Arial" charset="0"/>
              <a:ea typeface="ＭＳ Ｐゴシック" charset="0"/>
            </a:endParaRPr>
          </a:p>
          <a:p>
            <a:pPr algn="ctr">
              <a:defRPr/>
            </a:pPr>
            <a:endParaRPr lang="it-IT" sz="2800" b="1" dirty="0">
              <a:latin typeface="Arial" charset="0"/>
              <a:ea typeface="ＭＳ Ｐゴシック" charset="0"/>
            </a:endParaRPr>
          </a:p>
          <a:p>
            <a:pPr marL="457200" indent="-457200">
              <a:buFont typeface="Arial"/>
              <a:buChar char="•"/>
              <a:defRPr/>
            </a:pPr>
            <a:r>
              <a:rPr lang="it-IT" sz="2800" b="1" dirty="0">
                <a:latin typeface="Arial" charset="0"/>
                <a:ea typeface="ＭＳ Ｐゴシック" charset="0"/>
              </a:rPr>
              <a:t>the </a:t>
            </a:r>
            <a:r>
              <a:rPr lang="it-IT" sz="2800" b="1" dirty="0" err="1">
                <a:latin typeface="Arial" charset="0"/>
                <a:ea typeface="ＭＳ Ｐゴシック" charset="0"/>
              </a:rPr>
              <a:t>barriers</a:t>
            </a:r>
            <a:r>
              <a:rPr lang="it-IT" sz="2800" b="1" dirty="0">
                <a:latin typeface="Arial" charset="0"/>
                <a:ea typeface="ＭＳ Ｐゴシック" charset="0"/>
              </a:rPr>
              <a:t> </a:t>
            </a:r>
            <a:r>
              <a:rPr lang="it-IT" sz="2800" b="1" dirty="0" err="1">
                <a:latin typeface="Arial" charset="0"/>
                <a:ea typeface="ＭＳ Ｐゴシック" charset="0"/>
              </a:rPr>
              <a:t>imposed</a:t>
            </a:r>
            <a:r>
              <a:rPr lang="it-IT" sz="2800" b="1" dirty="0">
                <a:latin typeface="Arial" charset="0"/>
                <a:ea typeface="ＭＳ Ｐゴシック" charset="0"/>
              </a:rPr>
              <a:t> by the </a:t>
            </a:r>
            <a:r>
              <a:rPr lang="it-IT" sz="2800" b="1" dirty="0" err="1">
                <a:latin typeface="Arial" charset="0"/>
                <a:ea typeface="ＭＳ Ｐゴシック" charset="0"/>
              </a:rPr>
              <a:t>rising</a:t>
            </a:r>
            <a:r>
              <a:rPr lang="it-IT" sz="2800" b="1" dirty="0">
                <a:latin typeface="Arial" charset="0"/>
                <a:ea typeface="ＭＳ Ｐゴシック" charset="0"/>
              </a:rPr>
              <a:t> </a:t>
            </a:r>
            <a:r>
              <a:rPr lang="it-IT" sz="2800" b="1" dirty="0" err="1">
                <a:latin typeface="Arial" charset="0"/>
                <a:ea typeface="ＭＳ Ｐゴシック" charset="0"/>
              </a:rPr>
              <a:t>cost</a:t>
            </a:r>
            <a:r>
              <a:rPr lang="it-IT" sz="2800" b="1" dirty="0">
                <a:latin typeface="Arial" charset="0"/>
                <a:ea typeface="ＭＳ Ｐゴシック" charset="0"/>
              </a:rPr>
              <a:t> of </a:t>
            </a:r>
            <a:r>
              <a:rPr lang="it-IT" sz="2800" b="1" dirty="0" err="1">
                <a:latin typeface="Arial" charset="0"/>
                <a:ea typeface="ＭＳ Ｐゴシック" charset="0"/>
              </a:rPr>
              <a:t>regulation</a:t>
            </a:r>
            <a:r>
              <a:rPr lang="it-IT" sz="2800" b="1" dirty="0">
                <a:latin typeface="Arial" charset="0"/>
                <a:ea typeface="ＭＳ Ｐゴシック" charset="0"/>
              </a:rPr>
              <a:t> </a:t>
            </a:r>
            <a:r>
              <a:rPr lang="it-IT" sz="2800" b="1" dirty="0" err="1">
                <a:latin typeface="Arial" charset="0"/>
                <a:ea typeface="ＭＳ Ｐゴシック" charset="0"/>
              </a:rPr>
              <a:t>were</a:t>
            </a:r>
            <a:r>
              <a:rPr lang="it-IT" sz="2800" b="1" dirty="0">
                <a:latin typeface="Arial" charset="0"/>
                <a:ea typeface="ＭＳ Ｐゴシック" charset="0"/>
              </a:rPr>
              <a:t> </a:t>
            </a:r>
            <a:r>
              <a:rPr lang="it-IT" sz="2800" b="1" dirty="0" err="1">
                <a:latin typeface="Arial" charset="0"/>
                <a:ea typeface="ＭＳ Ｐゴシック" charset="0"/>
              </a:rPr>
              <a:t>overcome</a:t>
            </a:r>
            <a:r>
              <a:rPr lang="it-IT" sz="2800" b="1" dirty="0">
                <a:latin typeface="Arial" charset="0"/>
                <a:ea typeface="ＭＳ Ｐゴシック" charset="0"/>
              </a:rPr>
              <a:t> by </a:t>
            </a:r>
            <a:r>
              <a:rPr lang="it-IT" sz="2800" b="1" dirty="0" err="1">
                <a:latin typeface="Arial" charset="0"/>
                <a:ea typeface="ＭＳ Ｐゴシック" charset="0"/>
              </a:rPr>
              <a:t>moving</a:t>
            </a:r>
            <a:r>
              <a:rPr lang="it-IT" sz="2800" b="1" dirty="0">
                <a:latin typeface="Arial" charset="0"/>
                <a:ea typeface="ＭＳ Ｐゴシック" charset="0"/>
              </a:rPr>
              <a:t> to a </a:t>
            </a:r>
            <a:r>
              <a:rPr lang="it-IT" sz="2800" b="1" dirty="0" err="1">
                <a:latin typeface="Arial" charset="0"/>
                <a:ea typeface="ＭＳ Ｐゴシック" charset="0"/>
              </a:rPr>
              <a:t>hierarchical</a:t>
            </a:r>
            <a:r>
              <a:rPr lang="it-IT" sz="2800" b="1" dirty="0">
                <a:latin typeface="Arial" charset="0"/>
                <a:ea typeface="ＭＳ Ｐゴシック" charset="0"/>
              </a:rPr>
              <a:t> RNA-</a:t>
            </a:r>
            <a:r>
              <a:rPr lang="it-IT" sz="2800" b="1" dirty="0" err="1">
                <a:latin typeface="Arial" charset="0"/>
                <a:ea typeface="ＭＳ Ｐゴシック" charset="0"/>
              </a:rPr>
              <a:t>based</a:t>
            </a:r>
            <a:r>
              <a:rPr lang="it-IT" sz="2800" b="1" dirty="0">
                <a:latin typeface="Arial" charset="0"/>
                <a:ea typeface="ＭＳ Ｐゴシック" charset="0"/>
              </a:rPr>
              <a:t> </a:t>
            </a:r>
            <a:r>
              <a:rPr lang="it-IT" sz="2800" b="1" dirty="0" err="1">
                <a:latin typeface="Arial" charset="0"/>
                <a:ea typeface="ＭＳ Ｐゴシック" charset="0"/>
              </a:rPr>
              <a:t>regulatory</a:t>
            </a:r>
            <a:r>
              <a:rPr lang="it-IT" sz="2800" b="1" dirty="0">
                <a:latin typeface="Arial" charset="0"/>
                <a:ea typeface="ＭＳ Ｐゴシック" charset="0"/>
              </a:rPr>
              <a:t> </a:t>
            </a:r>
            <a:r>
              <a:rPr lang="it-IT" sz="2800" b="1" dirty="0" err="1">
                <a:latin typeface="Arial" charset="0"/>
                <a:ea typeface="ＭＳ Ｐゴシック" charset="0"/>
              </a:rPr>
              <a:t>system</a:t>
            </a:r>
            <a:r>
              <a:rPr lang="it-IT" sz="2000" b="1" dirty="0">
                <a:latin typeface="Arial" charset="0"/>
                <a:ea typeface="ＭＳ Ｐゴシック" charset="0"/>
              </a:rPr>
              <a:t>       </a:t>
            </a:r>
          </a:p>
          <a:p>
            <a:pPr marL="342900" indent="-342900">
              <a:buFontTx/>
              <a:buChar char="-"/>
              <a:defRPr/>
            </a:pPr>
            <a:endParaRPr lang="it-IT" sz="2000" dirty="0">
              <a:latin typeface="Arial" charset="0"/>
              <a:ea typeface="ＭＳ Ｐゴシック" charset="0"/>
            </a:endParaRPr>
          </a:p>
          <a:p>
            <a:pPr marL="342900" indent="-342900">
              <a:buFontTx/>
              <a:buChar char="-"/>
              <a:defRPr/>
            </a:pPr>
            <a:endParaRPr lang="it-IT" sz="2000" dirty="0">
              <a:latin typeface="Arial" charset="0"/>
              <a:ea typeface="ＭＳ Ｐゴシック" charset="0"/>
            </a:endParaRPr>
          </a:p>
          <a:p>
            <a:pPr>
              <a:defRPr/>
            </a:pPr>
            <a:r>
              <a:rPr lang="it-IT" sz="2000" dirty="0">
                <a:latin typeface="Arial" charset="0"/>
                <a:ea typeface="ＭＳ Ｐゴシック" charset="0"/>
              </a:rPr>
              <a:t> </a:t>
            </a:r>
          </a:p>
        </p:txBody>
      </p:sp>
      <p:grpSp>
        <p:nvGrpSpPr>
          <p:cNvPr id="72706" name="Group 17">
            <a:extLst>
              <a:ext uri="{FF2B5EF4-FFF2-40B4-BE49-F238E27FC236}">
                <a16:creationId xmlns:a16="http://schemas.microsoft.com/office/drawing/2014/main" id="{4E8D005A-9B0A-EA43-AC38-1812B0E778A7}"/>
              </a:ext>
            </a:extLst>
          </p:cNvPr>
          <p:cNvGrpSpPr>
            <a:grpSpLocks/>
          </p:cNvGrpSpPr>
          <p:nvPr/>
        </p:nvGrpSpPr>
        <p:grpSpPr bwMode="auto">
          <a:xfrm>
            <a:off x="0" y="6192838"/>
            <a:ext cx="9144000" cy="677862"/>
            <a:chOff x="0" y="2184"/>
            <a:chExt cx="5760" cy="1727"/>
          </a:xfrm>
        </p:grpSpPr>
        <p:pic>
          <p:nvPicPr>
            <p:cNvPr id="72708" name="Picture 15" descr="Fondino">
              <a:extLst>
                <a:ext uri="{FF2B5EF4-FFF2-40B4-BE49-F238E27FC236}">
                  <a16:creationId xmlns:a16="http://schemas.microsoft.com/office/drawing/2014/main" id="{E8D1189C-6988-7545-A81D-5F732C614AC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6" descr="fascia">
              <a:extLst>
                <a:ext uri="{FF2B5EF4-FFF2-40B4-BE49-F238E27FC236}">
                  <a16:creationId xmlns:a16="http://schemas.microsoft.com/office/drawing/2014/main" id="{1ABE8D71-9288-3E4A-9BA3-7E8BF0E662E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2707" name="Immagine 7" descr="ML_sinistra_202EC.ai">
            <a:extLst>
              <a:ext uri="{FF2B5EF4-FFF2-40B4-BE49-F238E27FC236}">
                <a16:creationId xmlns:a16="http://schemas.microsoft.com/office/drawing/2014/main" id="{94108B1C-88B1-DB47-AE36-E15DBB450774}"/>
              </a:ext>
            </a:extLst>
          </p:cNvPr>
          <p:cNvPicPr>
            <a:picLocks noChangeAspect="1"/>
          </p:cNvPicPr>
          <p:nvPr/>
        </p:nvPicPr>
        <p:blipFill>
          <a:blip r:embed="rId4">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486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egnaposto contenuto 2">
            <a:extLst>
              <a:ext uri="{FF2B5EF4-FFF2-40B4-BE49-F238E27FC236}">
                <a16:creationId xmlns:a16="http://schemas.microsoft.com/office/drawing/2014/main" id="{EBD5DCB4-B248-7143-AB55-7B614FBF1425}"/>
              </a:ext>
            </a:extLst>
          </p:cNvPr>
          <p:cNvSpPr>
            <a:spLocks noGrp="1"/>
          </p:cNvSpPr>
          <p:nvPr>
            <p:ph idx="1"/>
          </p:nvPr>
        </p:nvSpPr>
        <p:spPr>
          <a:xfrm>
            <a:off x="762000" y="777875"/>
            <a:ext cx="7772400" cy="4114800"/>
          </a:xfrm>
        </p:spPr>
        <p:txBody>
          <a:bodyPr/>
          <a:lstStyle/>
          <a:p>
            <a:pPr marL="0" indent="0" eaLnBrk="1" hangingPunct="1">
              <a:lnSpc>
                <a:spcPct val="80000"/>
              </a:lnSpc>
              <a:buFontTx/>
              <a:buNone/>
            </a:pPr>
            <a:r>
              <a:rPr lang="en-US" altLang="it-IT" sz="3000" i="1"/>
              <a:t>      New definition of “GENE” – 2006</a:t>
            </a:r>
          </a:p>
          <a:p>
            <a:pPr marL="0" indent="0" eaLnBrk="1" hangingPunct="1">
              <a:lnSpc>
                <a:spcPct val="80000"/>
              </a:lnSpc>
              <a:buFontTx/>
              <a:buNone/>
            </a:pPr>
            <a:endParaRPr lang="en-US" altLang="it-IT" sz="3000"/>
          </a:p>
          <a:p>
            <a:pPr marL="0" indent="0" eaLnBrk="1" hangingPunct="1">
              <a:lnSpc>
                <a:spcPct val="80000"/>
              </a:lnSpc>
            </a:pPr>
            <a:r>
              <a:rPr lang="en-US" altLang="it-IT" sz="3000"/>
              <a:t>More recently, the Sequence Ontology Consortium called the gene a “locatable region of genomic sequence, corresponding to a unit of inheritance, which is associated with regulatory regions, transcribed regions and/or other functional sequence regions” (Pearson 2006). </a:t>
            </a:r>
            <a:endParaRPr lang="it-IT" altLang="it-IT" sz="3000"/>
          </a:p>
        </p:txBody>
      </p:sp>
    </p:spTree>
    <p:extLst>
      <p:ext uri="{BB962C8B-B14F-4D97-AF65-F5344CB8AC3E}">
        <p14:creationId xmlns:p14="http://schemas.microsoft.com/office/powerpoint/2010/main" val="1685021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
            <a:extLst>
              <a:ext uri="{FF2B5EF4-FFF2-40B4-BE49-F238E27FC236}">
                <a16:creationId xmlns:a16="http://schemas.microsoft.com/office/drawing/2014/main" id="{33CBD8B5-2683-D249-9274-E712104A4BAC}"/>
              </a:ext>
            </a:extLst>
          </p:cNvPr>
          <p:cNvGrpSpPr>
            <a:grpSpLocks/>
          </p:cNvGrpSpPr>
          <p:nvPr/>
        </p:nvGrpSpPr>
        <p:grpSpPr bwMode="auto">
          <a:xfrm>
            <a:off x="1828800" y="381000"/>
            <a:ext cx="6172200" cy="5867400"/>
            <a:chOff x="1104" y="564"/>
            <a:chExt cx="3120" cy="3191"/>
          </a:xfrm>
        </p:grpSpPr>
        <p:pic>
          <p:nvPicPr>
            <p:cNvPr id="74754" name="Picture 3">
              <a:extLst>
                <a:ext uri="{FF2B5EF4-FFF2-40B4-BE49-F238E27FC236}">
                  <a16:creationId xmlns:a16="http://schemas.microsoft.com/office/drawing/2014/main" id="{CB9D7F23-006A-8D49-85A6-793256306D0E}"/>
                </a:ext>
              </a:extLst>
            </p:cNvPr>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l="3824" r="15033"/>
            <a:stretch>
              <a:fillRect/>
            </a:stretch>
          </p:blipFill>
          <p:spPr bwMode="auto">
            <a:xfrm>
              <a:off x="1104" y="564"/>
              <a:ext cx="3120" cy="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4">
              <a:extLst>
                <a:ext uri="{FF2B5EF4-FFF2-40B4-BE49-F238E27FC236}">
                  <a16:creationId xmlns:a16="http://schemas.microsoft.com/office/drawing/2014/main" id="{AE7D3564-A2B0-5D4B-B827-25CD625F7E2D}"/>
                </a:ext>
              </a:extLst>
            </p:cNvPr>
            <p:cNvSpPr>
              <a:spLocks noChangeArrowheads="1"/>
            </p:cNvSpPr>
            <p:nvPr/>
          </p:nvSpPr>
          <p:spPr bwMode="auto">
            <a:xfrm>
              <a:off x="1576" y="880"/>
              <a:ext cx="768" cy="144"/>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Tree>
    <p:extLst>
      <p:ext uri="{BB962C8B-B14F-4D97-AF65-F5344CB8AC3E}">
        <p14:creationId xmlns:p14="http://schemas.microsoft.com/office/powerpoint/2010/main" val="2072855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2">
            <a:extLst>
              <a:ext uri="{FF2B5EF4-FFF2-40B4-BE49-F238E27FC236}">
                <a16:creationId xmlns:a16="http://schemas.microsoft.com/office/drawing/2014/main" id="{92E2E474-1DC7-DE4B-9315-96321A6DD176}"/>
              </a:ext>
            </a:extLst>
          </p:cNvPr>
          <p:cNvGrpSpPr>
            <a:grpSpLocks/>
          </p:cNvGrpSpPr>
          <p:nvPr/>
        </p:nvGrpSpPr>
        <p:grpSpPr bwMode="auto">
          <a:xfrm>
            <a:off x="838200" y="76200"/>
            <a:ext cx="7086600" cy="6705600"/>
            <a:chOff x="528" y="48"/>
            <a:chExt cx="4464" cy="4224"/>
          </a:xfrm>
        </p:grpSpPr>
        <p:sp>
          <p:nvSpPr>
            <p:cNvPr id="76803" name="Rectangle 3">
              <a:extLst>
                <a:ext uri="{FF2B5EF4-FFF2-40B4-BE49-F238E27FC236}">
                  <a16:creationId xmlns:a16="http://schemas.microsoft.com/office/drawing/2014/main" id="{8B217DD3-6D45-1643-BFC3-E2238F071BDB}"/>
                </a:ext>
              </a:extLst>
            </p:cNvPr>
            <p:cNvSpPr>
              <a:spLocks noChangeArrowheads="1"/>
            </p:cNvSpPr>
            <p:nvPr/>
          </p:nvSpPr>
          <p:spPr bwMode="auto">
            <a:xfrm>
              <a:off x="528" y="48"/>
              <a:ext cx="4464" cy="4224"/>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nvGrpSpPr>
            <p:cNvPr id="76804" name="Group 4">
              <a:extLst>
                <a:ext uri="{FF2B5EF4-FFF2-40B4-BE49-F238E27FC236}">
                  <a16:creationId xmlns:a16="http://schemas.microsoft.com/office/drawing/2014/main" id="{762237FA-FC0C-724F-9EDC-7999AC5F3B6B}"/>
                </a:ext>
              </a:extLst>
            </p:cNvPr>
            <p:cNvGrpSpPr>
              <a:grpSpLocks/>
            </p:cNvGrpSpPr>
            <p:nvPr/>
          </p:nvGrpSpPr>
          <p:grpSpPr bwMode="auto">
            <a:xfrm>
              <a:off x="1104" y="402"/>
              <a:ext cx="3456" cy="3294"/>
              <a:chOff x="1104" y="402"/>
              <a:chExt cx="3456" cy="3294"/>
            </a:xfrm>
          </p:grpSpPr>
          <p:pic>
            <p:nvPicPr>
              <p:cNvPr id="76805" name="Picture 5">
                <a:extLst>
                  <a:ext uri="{FF2B5EF4-FFF2-40B4-BE49-F238E27FC236}">
                    <a16:creationId xmlns:a16="http://schemas.microsoft.com/office/drawing/2014/main" id="{88EC3EB9-FCB8-5D46-A5A0-21B44AD409E2}"/>
                  </a:ext>
                </a:extLst>
              </p:cNvPr>
              <p:cNvPicPr>
                <a:picLocks noChangeAspect="1" noChangeArrowheads="1"/>
              </p:cNvPicPr>
              <p:nvPr/>
            </p:nvPicPr>
            <p:blipFill>
              <a:blip r:embed="rId3">
                <a:lum bright="-36000" contrast="66000"/>
                <a:extLst>
                  <a:ext uri="{28A0092B-C50C-407E-A947-70E740481C1C}">
                    <a14:useLocalDpi xmlns:a14="http://schemas.microsoft.com/office/drawing/2010/main" val="0"/>
                  </a:ext>
                </a:extLst>
              </a:blip>
              <a:srcRect/>
              <a:stretch>
                <a:fillRect/>
              </a:stretch>
            </p:blipFill>
            <p:spPr bwMode="auto">
              <a:xfrm>
                <a:off x="1104" y="402"/>
                <a:ext cx="3456" cy="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6">
                <a:extLst>
                  <a:ext uri="{FF2B5EF4-FFF2-40B4-BE49-F238E27FC236}">
                    <a16:creationId xmlns:a16="http://schemas.microsoft.com/office/drawing/2014/main" id="{CBF560DB-65FA-2846-BCE7-464478B05DD6}"/>
                  </a:ext>
                </a:extLst>
              </p:cNvPr>
              <p:cNvSpPr>
                <a:spLocks noChangeArrowheads="1"/>
              </p:cNvSpPr>
              <p:nvPr/>
            </p:nvSpPr>
            <p:spPr bwMode="auto">
              <a:xfrm>
                <a:off x="1200" y="1936"/>
                <a:ext cx="3216" cy="1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76807" name="Rectangle 7">
                <a:extLst>
                  <a:ext uri="{FF2B5EF4-FFF2-40B4-BE49-F238E27FC236}">
                    <a16:creationId xmlns:a16="http://schemas.microsoft.com/office/drawing/2014/main" id="{E6C3BD6E-7ADF-E740-A492-116D6BB2F619}"/>
                  </a:ext>
                </a:extLst>
              </p:cNvPr>
              <p:cNvSpPr>
                <a:spLocks noChangeArrowheads="1"/>
              </p:cNvSpPr>
              <p:nvPr/>
            </p:nvSpPr>
            <p:spPr bwMode="auto">
              <a:xfrm>
                <a:off x="1336" y="592"/>
                <a:ext cx="392" cy="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grpSp>
      <p:pic>
        <p:nvPicPr>
          <p:cNvPr id="65544" name="Picture 8">
            <a:extLst>
              <a:ext uri="{FF2B5EF4-FFF2-40B4-BE49-F238E27FC236}">
                <a16:creationId xmlns:a16="http://schemas.microsoft.com/office/drawing/2014/main" id="{4B345797-09CC-7743-A3A8-75006959E91D}"/>
              </a:ext>
            </a:extLst>
          </p:cNvPr>
          <p:cNvPicPr>
            <a:picLocks noChangeAspect="1" noChangeArrowheads="1"/>
          </p:cNvPicPr>
          <p:nvPr/>
        </p:nvPicPr>
        <p:blipFill>
          <a:blip r:embed="rId3">
            <a:lum bright="-36000" contrast="66000"/>
            <a:extLst>
              <a:ext uri="{28A0092B-C50C-407E-A947-70E740481C1C}">
                <a14:useLocalDpi xmlns:a14="http://schemas.microsoft.com/office/drawing/2010/main" val="0"/>
              </a:ext>
            </a:extLst>
          </a:blip>
          <a:srcRect/>
          <a:stretch>
            <a:fillRect/>
          </a:stretch>
        </p:blipFill>
        <p:spPr bwMode="auto">
          <a:xfrm>
            <a:off x="1752600" y="638175"/>
            <a:ext cx="54864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33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Effect transition="in" filter="wipe(up)">
                                      <p:cBhvr>
                                        <p:cTn id="7" dur="500"/>
                                        <p:tgtEl>
                                          <p:spTgt spid="65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a:extLst>
              <a:ext uri="{FF2B5EF4-FFF2-40B4-BE49-F238E27FC236}">
                <a16:creationId xmlns:a16="http://schemas.microsoft.com/office/drawing/2014/main" id="{7420CF2A-911C-A248-A9D8-9010EE2D40F6}"/>
              </a:ext>
            </a:extLst>
          </p:cNvP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l="3275"/>
          <a:stretch>
            <a:fillRect/>
          </a:stretch>
        </p:blipFill>
        <p:spPr bwMode="auto">
          <a:xfrm>
            <a:off x="381000" y="1447800"/>
            <a:ext cx="8229600" cy="305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AutoShape 3">
            <a:extLst>
              <a:ext uri="{FF2B5EF4-FFF2-40B4-BE49-F238E27FC236}">
                <a16:creationId xmlns:a16="http://schemas.microsoft.com/office/drawing/2014/main" id="{7A756972-A283-564F-82EE-60E7BEEBF506}"/>
              </a:ext>
            </a:extLst>
          </p:cNvPr>
          <p:cNvSpPr>
            <a:spLocks noChangeArrowheads="1"/>
          </p:cNvSpPr>
          <p:nvPr/>
        </p:nvSpPr>
        <p:spPr bwMode="auto">
          <a:xfrm>
            <a:off x="990600" y="2667000"/>
            <a:ext cx="7086600" cy="1143000"/>
          </a:xfrm>
          <a:prstGeom prst="roundRect">
            <a:avLst>
              <a:gd name="adj" fmla="val 16667"/>
            </a:avLst>
          </a:prstGeom>
          <a:noFill/>
          <a:ln w="9525">
            <a:solidFill>
              <a:srgbClr val="D0121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78851" name="Line 4">
            <a:extLst>
              <a:ext uri="{FF2B5EF4-FFF2-40B4-BE49-F238E27FC236}">
                <a16:creationId xmlns:a16="http://schemas.microsoft.com/office/drawing/2014/main" id="{03551E71-82B9-4547-8691-85529E6408B0}"/>
              </a:ext>
            </a:extLst>
          </p:cNvPr>
          <p:cNvSpPr>
            <a:spLocks noChangeShapeType="1"/>
          </p:cNvSpPr>
          <p:nvPr/>
        </p:nvSpPr>
        <p:spPr bwMode="auto">
          <a:xfrm>
            <a:off x="2349500" y="3344863"/>
            <a:ext cx="538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8852" name="Line 5">
            <a:extLst>
              <a:ext uri="{FF2B5EF4-FFF2-40B4-BE49-F238E27FC236}">
                <a16:creationId xmlns:a16="http://schemas.microsoft.com/office/drawing/2014/main" id="{7F99FF2A-2F48-7B40-AE1B-3ED75A0CBB18}"/>
              </a:ext>
            </a:extLst>
          </p:cNvPr>
          <p:cNvSpPr>
            <a:spLocks noChangeShapeType="1"/>
          </p:cNvSpPr>
          <p:nvPr/>
        </p:nvSpPr>
        <p:spPr bwMode="auto">
          <a:xfrm>
            <a:off x="1447800" y="3560763"/>
            <a:ext cx="9017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extLst>
      <p:ext uri="{BB962C8B-B14F-4D97-AF65-F5344CB8AC3E}">
        <p14:creationId xmlns:p14="http://schemas.microsoft.com/office/powerpoint/2010/main" val="4255690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a:extLst>
              <a:ext uri="{FF2B5EF4-FFF2-40B4-BE49-F238E27FC236}">
                <a16:creationId xmlns:a16="http://schemas.microsoft.com/office/drawing/2014/main" id="{5CB0A715-32CA-0845-81BB-1F23262B1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90588"/>
            <a:ext cx="88392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Text Box 3">
            <a:extLst>
              <a:ext uri="{FF2B5EF4-FFF2-40B4-BE49-F238E27FC236}">
                <a16:creationId xmlns:a16="http://schemas.microsoft.com/office/drawing/2014/main" id="{5E1384A1-1019-A34C-A19A-068FB2096D36}"/>
              </a:ext>
            </a:extLst>
          </p:cNvPr>
          <p:cNvSpPr txBox="1">
            <a:spLocks noChangeArrowheads="1"/>
          </p:cNvSpPr>
          <p:nvPr/>
        </p:nvSpPr>
        <p:spPr bwMode="auto">
          <a:xfrm>
            <a:off x="1295400" y="6126163"/>
            <a:ext cx="7659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1800" b="1"/>
              <a:t>J.S. Mattick </a:t>
            </a:r>
            <a:r>
              <a:rPr lang="en-US" altLang="it-IT" sz="1800" b="1" i="1"/>
              <a:t>Nature Reviews Genetics</a:t>
            </a:r>
            <a:r>
              <a:rPr lang="en-US" altLang="it-IT" sz="1800" b="1"/>
              <a:t> 5, 316-323 (2004).</a:t>
            </a:r>
          </a:p>
          <a:p>
            <a:pPr>
              <a:spcBef>
                <a:spcPct val="0"/>
              </a:spcBef>
              <a:buFontTx/>
              <a:buNone/>
            </a:pPr>
            <a:r>
              <a:rPr lang="en-US" altLang="it-IT" sz="1800" b="1"/>
              <a:t>R.J. Taft, M. Pheasant and J.S. Mattick, </a:t>
            </a:r>
            <a:r>
              <a:rPr lang="en-US" altLang="it-IT" sz="1800" b="1" i="1"/>
              <a:t>Bioessays</a:t>
            </a:r>
            <a:r>
              <a:rPr lang="en-US" altLang="it-IT" sz="1800" b="1"/>
              <a:t> 29, 288-299 (2007)</a:t>
            </a:r>
          </a:p>
        </p:txBody>
      </p:sp>
      <p:grpSp>
        <p:nvGrpSpPr>
          <p:cNvPr id="80899" name="Group 4">
            <a:extLst>
              <a:ext uri="{FF2B5EF4-FFF2-40B4-BE49-F238E27FC236}">
                <a16:creationId xmlns:a16="http://schemas.microsoft.com/office/drawing/2014/main" id="{8BFAD59A-45C0-9640-8A57-73C37EEB5D14}"/>
              </a:ext>
            </a:extLst>
          </p:cNvPr>
          <p:cNvGrpSpPr>
            <a:grpSpLocks/>
          </p:cNvGrpSpPr>
          <p:nvPr/>
        </p:nvGrpSpPr>
        <p:grpSpPr bwMode="auto">
          <a:xfrm>
            <a:off x="6553200" y="2403475"/>
            <a:ext cx="1227138" cy="244475"/>
            <a:chOff x="4080" y="1344"/>
            <a:chExt cx="773" cy="154"/>
          </a:xfrm>
        </p:grpSpPr>
        <p:sp>
          <p:nvSpPr>
            <p:cNvPr id="80930" name="Rectangle 5">
              <a:extLst>
                <a:ext uri="{FF2B5EF4-FFF2-40B4-BE49-F238E27FC236}">
                  <a16:creationId xmlns:a16="http://schemas.microsoft.com/office/drawing/2014/main" id="{F9F5331E-4964-5D47-AD4A-7C6A94DB08BA}"/>
                </a:ext>
              </a:extLst>
            </p:cNvPr>
            <p:cNvSpPr>
              <a:spLocks noChangeArrowheads="1"/>
            </p:cNvSpPr>
            <p:nvPr/>
          </p:nvSpPr>
          <p:spPr bwMode="auto">
            <a:xfrm>
              <a:off x="4080" y="1372"/>
              <a:ext cx="96" cy="96"/>
            </a:xfrm>
            <a:prstGeom prst="rect">
              <a:avLst/>
            </a:prstGeom>
            <a:solidFill>
              <a:schemeClr val="folHlink"/>
            </a:solidFill>
            <a:ln w="9525">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31" name="Text Box 6">
              <a:extLst>
                <a:ext uri="{FF2B5EF4-FFF2-40B4-BE49-F238E27FC236}">
                  <a16:creationId xmlns:a16="http://schemas.microsoft.com/office/drawing/2014/main" id="{173D0F19-02DC-C241-977C-5E8B83557F8A}"/>
                </a:ext>
              </a:extLst>
            </p:cNvPr>
            <p:cNvSpPr txBox="1">
              <a:spLocks noChangeArrowheads="1"/>
            </p:cNvSpPr>
            <p:nvPr/>
          </p:nvSpPr>
          <p:spPr bwMode="auto">
            <a:xfrm>
              <a:off x="4181" y="1344"/>
              <a:ext cx="67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Complex fungi</a:t>
              </a:r>
              <a:endParaRPr lang="en-US" altLang="it-IT" sz="1000" b="1"/>
            </a:p>
          </p:txBody>
        </p:sp>
      </p:grpSp>
      <p:grpSp>
        <p:nvGrpSpPr>
          <p:cNvPr id="80900" name="Group 7">
            <a:extLst>
              <a:ext uri="{FF2B5EF4-FFF2-40B4-BE49-F238E27FC236}">
                <a16:creationId xmlns:a16="http://schemas.microsoft.com/office/drawing/2014/main" id="{22E96E33-2C63-1C4E-9B35-C51BA58E5DDE}"/>
              </a:ext>
            </a:extLst>
          </p:cNvPr>
          <p:cNvGrpSpPr>
            <a:grpSpLocks/>
          </p:cNvGrpSpPr>
          <p:nvPr/>
        </p:nvGrpSpPr>
        <p:grpSpPr bwMode="auto">
          <a:xfrm>
            <a:off x="2714625" y="3733800"/>
            <a:ext cx="1130300" cy="244475"/>
            <a:chOff x="1662" y="2182"/>
            <a:chExt cx="712" cy="154"/>
          </a:xfrm>
        </p:grpSpPr>
        <p:sp>
          <p:nvSpPr>
            <p:cNvPr id="80928" name="Rectangle 8">
              <a:extLst>
                <a:ext uri="{FF2B5EF4-FFF2-40B4-BE49-F238E27FC236}">
                  <a16:creationId xmlns:a16="http://schemas.microsoft.com/office/drawing/2014/main" id="{F2B65428-C19F-A849-A1E8-7A5BB4DEF643}"/>
                </a:ext>
              </a:extLst>
            </p:cNvPr>
            <p:cNvSpPr>
              <a:spLocks noChangeArrowheads="1"/>
            </p:cNvSpPr>
            <p:nvPr/>
          </p:nvSpPr>
          <p:spPr bwMode="auto">
            <a:xfrm>
              <a:off x="1662" y="2208"/>
              <a:ext cx="96" cy="96"/>
            </a:xfrm>
            <a:prstGeom prst="rect">
              <a:avLst/>
            </a:prstGeom>
            <a:solidFill>
              <a:srgbClr val="000099"/>
            </a:solidFill>
            <a:ln w="9525">
              <a:solidFill>
                <a:srgbClr val="000099"/>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9" name="Text Box 9">
              <a:extLst>
                <a:ext uri="{FF2B5EF4-FFF2-40B4-BE49-F238E27FC236}">
                  <a16:creationId xmlns:a16="http://schemas.microsoft.com/office/drawing/2014/main" id="{412704AE-07D3-5B4E-95D9-E641E74BC910}"/>
                </a:ext>
              </a:extLst>
            </p:cNvPr>
            <p:cNvSpPr txBox="1">
              <a:spLocks noChangeArrowheads="1"/>
            </p:cNvSpPr>
            <p:nvPr/>
          </p:nvSpPr>
          <p:spPr bwMode="auto">
            <a:xfrm>
              <a:off x="1796" y="2182"/>
              <a:ext cx="57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Prokaryotes</a:t>
              </a:r>
              <a:endParaRPr lang="en-US" altLang="it-IT" sz="1000" b="1"/>
            </a:p>
          </p:txBody>
        </p:sp>
      </p:grpSp>
      <p:grpSp>
        <p:nvGrpSpPr>
          <p:cNvPr id="80901" name="Group 10">
            <a:extLst>
              <a:ext uri="{FF2B5EF4-FFF2-40B4-BE49-F238E27FC236}">
                <a16:creationId xmlns:a16="http://schemas.microsoft.com/office/drawing/2014/main" id="{00AFE005-FB59-9E4F-AC11-76101F5261E9}"/>
              </a:ext>
            </a:extLst>
          </p:cNvPr>
          <p:cNvGrpSpPr>
            <a:grpSpLocks/>
          </p:cNvGrpSpPr>
          <p:nvPr/>
        </p:nvGrpSpPr>
        <p:grpSpPr bwMode="auto">
          <a:xfrm>
            <a:off x="7383463" y="1247775"/>
            <a:ext cx="1150937" cy="244475"/>
            <a:chOff x="4555" y="624"/>
            <a:chExt cx="725" cy="154"/>
          </a:xfrm>
        </p:grpSpPr>
        <p:sp>
          <p:nvSpPr>
            <p:cNvPr id="80926" name="Rectangle 11">
              <a:extLst>
                <a:ext uri="{FF2B5EF4-FFF2-40B4-BE49-F238E27FC236}">
                  <a16:creationId xmlns:a16="http://schemas.microsoft.com/office/drawing/2014/main" id="{80D77856-DCE8-8A4F-95D7-6CAA9D10A60E}"/>
                </a:ext>
              </a:extLst>
            </p:cNvPr>
            <p:cNvSpPr>
              <a:spLocks noChangeArrowheads="1"/>
            </p:cNvSpPr>
            <p:nvPr/>
          </p:nvSpPr>
          <p:spPr bwMode="auto">
            <a:xfrm>
              <a:off x="4555" y="653"/>
              <a:ext cx="96" cy="96"/>
            </a:xfrm>
            <a:prstGeom prst="rect">
              <a:avLst/>
            </a:prstGeom>
            <a:solidFill>
              <a:srgbClr val="FFE7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7" name="Text Box 12">
              <a:extLst>
                <a:ext uri="{FF2B5EF4-FFF2-40B4-BE49-F238E27FC236}">
                  <a16:creationId xmlns:a16="http://schemas.microsoft.com/office/drawing/2014/main" id="{93C31023-87A6-1B4A-922E-95D4E6910535}"/>
                </a:ext>
              </a:extLst>
            </p:cNvPr>
            <p:cNvSpPr txBox="1">
              <a:spLocks noChangeArrowheads="1"/>
            </p:cNvSpPr>
            <p:nvPr/>
          </p:nvSpPr>
          <p:spPr bwMode="auto">
            <a:xfrm>
              <a:off x="4656" y="624"/>
              <a:ext cx="62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AU" altLang="it-IT" sz="1000" b="1"/>
                <a:t>Urochordate</a:t>
              </a:r>
              <a:endParaRPr lang="en-US" altLang="it-IT" sz="1000" b="1"/>
            </a:p>
          </p:txBody>
        </p:sp>
      </p:grpSp>
      <p:grpSp>
        <p:nvGrpSpPr>
          <p:cNvPr id="80902" name="Group 13">
            <a:extLst>
              <a:ext uri="{FF2B5EF4-FFF2-40B4-BE49-F238E27FC236}">
                <a16:creationId xmlns:a16="http://schemas.microsoft.com/office/drawing/2014/main" id="{36A70CF9-4234-E648-89FD-E3C3F80B6509}"/>
              </a:ext>
            </a:extLst>
          </p:cNvPr>
          <p:cNvGrpSpPr>
            <a:grpSpLocks/>
          </p:cNvGrpSpPr>
          <p:nvPr/>
        </p:nvGrpSpPr>
        <p:grpSpPr bwMode="auto">
          <a:xfrm>
            <a:off x="5791200" y="3073400"/>
            <a:ext cx="1463675" cy="244475"/>
            <a:chOff x="3600" y="1766"/>
            <a:chExt cx="922" cy="154"/>
          </a:xfrm>
        </p:grpSpPr>
        <p:sp>
          <p:nvSpPr>
            <p:cNvPr id="80924" name="Rectangle 14">
              <a:extLst>
                <a:ext uri="{FF2B5EF4-FFF2-40B4-BE49-F238E27FC236}">
                  <a16:creationId xmlns:a16="http://schemas.microsoft.com/office/drawing/2014/main" id="{2B76B3AE-1346-214C-B12F-CC14F34DC690}"/>
                </a:ext>
              </a:extLst>
            </p:cNvPr>
            <p:cNvSpPr>
              <a:spLocks noChangeArrowheads="1"/>
            </p:cNvSpPr>
            <p:nvPr/>
          </p:nvSpPr>
          <p:spPr bwMode="auto">
            <a:xfrm>
              <a:off x="3600" y="1796"/>
              <a:ext cx="96" cy="9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5" name="Text Box 15">
              <a:extLst>
                <a:ext uri="{FF2B5EF4-FFF2-40B4-BE49-F238E27FC236}">
                  <a16:creationId xmlns:a16="http://schemas.microsoft.com/office/drawing/2014/main" id="{0248D04F-BD47-D443-AEAE-DACE42CDF4D6}"/>
                </a:ext>
              </a:extLst>
            </p:cNvPr>
            <p:cNvSpPr txBox="1">
              <a:spLocks noChangeArrowheads="1"/>
            </p:cNvSpPr>
            <p:nvPr/>
          </p:nvSpPr>
          <p:spPr bwMode="auto">
            <a:xfrm>
              <a:off x="3699" y="1766"/>
              <a:ext cx="8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Simple eukaryotes</a:t>
              </a:r>
              <a:endParaRPr lang="en-US" altLang="it-IT" sz="1000" b="1"/>
            </a:p>
          </p:txBody>
        </p:sp>
      </p:grpSp>
      <p:grpSp>
        <p:nvGrpSpPr>
          <p:cNvPr id="80903" name="Group 16">
            <a:extLst>
              <a:ext uri="{FF2B5EF4-FFF2-40B4-BE49-F238E27FC236}">
                <a16:creationId xmlns:a16="http://schemas.microsoft.com/office/drawing/2014/main" id="{497C686E-B972-4142-A12F-D5350CE24382}"/>
              </a:ext>
            </a:extLst>
          </p:cNvPr>
          <p:cNvGrpSpPr>
            <a:grpSpLocks/>
          </p:cNvGrpSpPr>
          <p:nvPr/>
        </p:nvGrpSpPr>
        <p:grpSpPr bwMode="auto">
          <a:xfrm>
            <a:off x="7253288" y="1470025"/>
            <a:ext cx="1141412" cy="244475"/>
            <a:chOff x="4369" y="788"/>
            <a:chExt cx="719" cy="154"/>
          </a:xfrm>
        </p:grpSpPr>
        <p:sp>
          <p:nvSpPr>
            <p:cNvPr id="80922" name="Rectangle 17">
              <a:extLst>
                <a:ext uri="{FF2B5EF4-FFF2-40B4-BE49-F238E27FC236}">
                  <a16:creationId xmlns:a16="http://schemas.microsoft.com/office/drawing/2014/main" id="{FC70C9DE-69DB-604A-913B-452C1F3C8D28}"/>
                </a:ext>
              </a:extLst>
            </p:cNvPr>
            <p:cNvSpPr>
              <a:spLocks noChangeArrowheads="1"/>
            </p:cNvSpPr>
            <p:nvPr/>
          </p:nvSpPr>
          <p:spPr bwMode="auto">
            <a:xfrm>
              <a:off x="4369" y="816"/>
              <a:ext cx="96" cy="96"/>
            </a:xfrm>
            <a:prstGeom prst="rect">
              <a:avLst/>
            </a:prstGeom>
            <a:solidFill>
              <a:srgbClr val="AE02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3" name="Text Box 18">
              <a:extLst>
                <a:ext uri="{FF2B5EF4-FFF2-40B4-BE49-F238E27FC236}">
                  <a16:creationId xmlns:a16="http://schemas.microsoft.com/office/drawing/2014/main" id="{CFA04D35-C111-B148-B284-130F34AB228D}"/>
                </a:ext>
              </a:extLst>
            </p:cNvPr>
            <p:cNvSpPr txBox="1">
              <a:spLocks noChangeArrowheads="1"/>
            </p:cNvSpPr>
            <p:nvPr/>
          </p:nvSpPr>
          <p:spPr bwMode="auto">
            <a:xfrm>
              <a:off x="4470" y="788"/>
              <a:ext cx="6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Invertebrates</a:t>
              </a:r>
              <a:endParaRPr lang="en-US" altLang="it-IT" sz="1000" b="1"/>
            </a:p>
          </p:txBody>
        </p:sp>
      </p:grpSp>
      <p:grpSp>
        <p:nvGrpSpPr>
          <p:cNvPr id="80904" name="Group 19">
            <a:extLst>
              <a:ext uri="{FF2B5EF4-FFF2-40B4-BE49-F238E27FC236}">
                <a16:creationId xmlns:a16="http://schemas.microsoft.com/office/drawing/2014/main" id="{1E46ECCE-7DF5-8843-AE7E-5B872C1BE73B}"/>
              </a:ext>
            </a:extLst>
          </p:cNvPr>
          <p:cNvGrpSpPr>
            <a:grpSpLocks/>
          </p:cNvGrpSpPr>
          <p:nvPr/>
        </p:nvGrpSpPr>
        <p:grpSpPr bwMode="auto">
          <a:xfrm>
            <a:off x="7086600" y="1812925"/>
            <a:ext cx="762000" cy="244475"/>
            <a:chOff x="4128" y="950"/>
            <a:chExt cx="480" cy="154"/>
          </a:xfrm>
        </p:grpSpPr>
        <p:sp>
          <p:nvSpPr>
            <p:cNvPr id="80919" name="Rectangle 20">
              <a:extLst>
                <a:ext uri="{FF2B5EF4-FFF2-40B4-BE49-F238E27FC236}">
                  <a16:creationId xmlns:a16="http://schemas.microsoft.com/office/drawing/2014/main" id="{27524C63-92CC-8144-9702-DF35E27AA618}"/>
                </a:ext>
              </a:extLst>
            </p:cNvPr>
            <p:cNvSpPr>
              <a:spLocks noChangeArrowheads="1"/>
            </p:cNvSpPr>
            <p:nvPr/>
          </p:nvSpPr>
          <p:spPr bwMode="auto">
            <a:xfrm>
              <a:off x="4128" y="1008"/>
              <a:ext cx="432"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0" name="Rectangle 21">
              <a:extLst>
                <a:ext uri="{FF2B5EF4-FFF2-40B4-BE49-F238E27FC236}">
                  <a16:creationId xmlns:a16="http://schemas.microsoft.com/office/drawing/2014/main" id="{ACDADAA9-0424-8849-A632-109EB91224AA}"/>
                </a:ext>
              </a:extLst>
            </p:cNvPr>
            <p:cNvSpPr>
              <a:spLocks noChangeArrowheads="1"/>
            </p:cNvSpPr>
            <p:nvPr/>
          </p:nvSpPr>
          <p:spPr bwMode="auto">
            <a:xfrm>
              <a:off x="4148" y="978"/>
              <a:ext cx="96" cy="96"/>
            </a:xfrm>
            <a:prstGeom prst="rect">
              <a:avLst/>
            </a:prstGeom>
            <a:solidFill>
              <a:srgbClr val="00A11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21" name="Text Box 22">
              <a:extLst>
                <a:ext uri="{FF2B5EF4-FFF2-40B4-BE49-F238E27FC236}">
                  <a16:creationId xmlns:a16="http://schemas.microsoft.com/office/drawing/2014/main" id="{DA0D2A83-E3F3-8E4C-830C-56C5B07E0DAD}"/>
                </a:ext>
              </a:extLst>
            </p:cNvPr>
            <p:cNvSpPr txBox="1">
              <a:spLocks noChangeArrowheads="1"/>
            </p:cNvSpPr>
            <p:nvPr/>
          </p:nvSpPr>
          <p:spPr bwMode="auto">
            <a:xfrm>
              <a:off x="4252" y="950"/>
              <a:ext cx="35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Plants</a:t>
              </a:r>
              <a:endParaRPr lang="en-US" altLang="it-IT" sz="1000" b="1"/>
            </a:p>
          </p:txBody>
        </p:sp>
      </p:grpSp>
      <p:grpSp>
        <p:nvGrpSpPr>
          <p:cNvPr id="80905" name="Group 23">
            <a:extLst>
              <a:ext uri="{FF2B5EF4-FFF2-40B4-BE49-F238E27FC236}">
                <a16:creationId xmlns:a16="http://schemas.microsoft.com/office/drawing/2014/main" id="{4CC9C742-1A0B-4F40-B469-3E88A3738D32}"/>
              </a:ext>
            </a:extLst>
          </p:cNvPr>
          <p:cNvGrpSpPr>
            <a:grpSpLocks/>
          </p:cNvGrpSpPr>
          <p:nvPr/>
        </p:nvGrpSpPr>
        <p:grpSpPr bwMode="auto">
          <a:xfrm>
            <a:off x="7646988" y="993775"/>
            <a:ext cx="1039812" cy="244475"/>
            <a:chOff x="4769" y="432"/>
            <a:chExt cx="655" cy="154"/>
          </a:xfrm>
        </p:grpSpPr>
        <p:sp>
          <p:nvSpPr>
            <p:cNvPr id="80917" name="Rectangle 24">
              <a:extLst>
                <a:ext uri="{FF2B5EF4-FFF2-40B4-BE49-F238E27FC236}">
                  <a16:creationId xmlns:a16="http://schemas.microsoft.com/office/drawing/2014/main" id="{A9A1D336-8B5C-904D-8384-FB3B8174D0EF}"/>
                </a:ext>
              </a:extLst>
            </p:cNvPr>
            <p:cNvSpPr>
              <a:spLocks noChangeArrowheads="1"/>
            </p:cNvSpPr>
            <p:nvPr/>
          </p:nvSpPr>
          <p:spPr bwMode="auto">
            <a:xfrm>
              <a:off x="4769" y="465"/>
              <a:ext cx="96" cy="96"/>
            </a:xfrm>
            <a:prstGeom prst="rect">
              <a:avLst/>
            </a:prstGeom>
            <a:solidFill>
              <a:srgbClr val="FF22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8" name="Text Box 25">
              <a:extLst>
                <a:ext uri="{FF2B5EF4-FFF2-40B4-BE49-F238E27FC236}">
                  <a16:creationId xmlns:a16="http://schemas.microsoft.com/office/drawing/2014/main" id="{3644A0B1-9AF5-A148-A484-64F53F89034E}"/>
                </a:ext>
              </a:extLst>
            </p:cNvPr>
            <p:cNvSpPr txBox="1">
              <a:spLocks noChangeArrowheads="1"/>
            </p:cNvSpPr>
            <p:nvPr/>
          </p:nvSpPr>
          <p:spPr bwMode="auto">
            <a:xfrm>
              <a:off x="4868" y="432"/>
              <a:ext cx="556"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AU" altLang="it-IT" sz="1000" b="1"/>
                <a:t>Vertebrates</a:t>
              </a:r>
              <a:endParaRPr lang="en-US" altLang="it-IT" sz="1000" b="1"/>
            </a:p>
          </p:txBody>
        </p:sp>
      </p:grpSp>
      <p:grpSp>
        <p:nvGrpSpPr>
          <p:cNvPr id="80906" name="Group 26">
            <a:extLst>
              <a:ext uri="{FF2B5EF4-FFF2-40B4-BE49-F238E27FC236}">
                <a16:creationId xmlns:a16="http://schemas.microsoft.com/office/drawing/2014/main" id="{583E6A7E-5349-644A-9A71-27E03B89D33C}"/>
              </a:ext>
            </a:extLst>
          </p:cNvPr>
          <p:cNvGrpSpPr>
            <a:grpSpLocks/>
          </p:cNvGrpSpPr>
          <p:nvPr/>
        </p:nvGrpSpPr>
        <p:grpSpPr bwMode="auto">
          <a:xfrm>
            <a:off x="1905000" y="1031875"/>
            <a:ext cx="3886200" cy="1847850"/>
            <a:chOff x="1152" y="471"/>
            <a:chExt cx="2448" cy="1164"/>
          </a:xfrm>
        </p:grpSpPr>
        <p:sp>
          <p:nvSpPr>
            <p:cNvPr id="80908" name="Rectangle 27">
              <a:extLst>
                <a:ext uri="{FF2B5EF4-FFF2-40B4-BE49-F238E27FC236}">
                  <a16:creationId xmlns:a16="http://schemas.microsoft.com/office/drawing/2014/main" id="{B0845EAC-73DB-554A-918A-EFC6DAC71D80}"/>
                </a:ext>
              </a:extLst>
            </p:cNvPr>
            <p:cNvSpPr>
              <a:spLocks noChangeArrowheads="1"/>
            </p:cNvSpPr>
            <p:nvPr/>
          </p:nvSpPr>
          <p:spPr bwMode="auto">
            <a:xfrm>
              <a:off x="1152" y="528"/>
              <a:ext cx="480" cy="100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09" name="Text Box 28">
              <a:extLst>
                <a:ext uri="{FF2B5EF4-FFF2-40B4-BE49-F238E27FC236}">
                  <a16:creationId xmlns:a16="http://schemas.microsoft.com/office/drawing/2014/main" id="{CC2F8CDC-0F93-B246-B492-8C428D3AD852}"/>
                </a:ext>
              </a:extLst>
            </p:cNvPr>
            <p:cNvSpPr txBox="1">
              <a:spLocks noChangeArrowheads="1"/>
            </p:cNvSpPr>
            <p:nvPr/>
          </p:nvSpPr>
          <p:spPr bwMode="auto">
            <a:xfrm>
              <a:off x="1296" y="471"/>
              <a:ext cx="2304" cy="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spcAft>
                  <a:spcPct val="65000"/>
                </a:spcAft>
                <a:buFontTx/>
                <a:buNone/>
              </a:pPr>
              <a:r>
                <a:rPr lang="en-AU" altLang="it-IT" sz="1000" b="1"/>
                <a:t>Vertebrates</a:t>
              </a:r>
            </a:p>
            <a:p>
              <a:pPr>
                <a:spcBef>
                  <a:spcPct val="0"/>
                </a:spcBef>
                <a:spcAft>
                  <a:spcPct val="65000"/>
                </a:spcAft>
                <a:buFontTx/>
                <a:buNone/>
              </a:pPr>
              <a:r>
                <a:rPr lang="en-AU" altLang="it-IT" sz="1000" b="1"/>
                <a:t>Ciona (urochordate)</a:t>
              </a:r>
            </a:p>
            <a:p>
              <a:pPr>
                <a:spcBef>
                  <a:spcPct val="0"/>
                </a:spcBef>
                <a:spcAft>
                  <a:spcPct val="65000"/>
                </a:spcAft>
                <a:buFontTx/>
                <a:buNone/>
              </a:pPr>
              <a:r>
                <a:rPr lang="en-AU" altLang="it-IT" sz="1000" b="1"/>
                <a:t>Invertebrates</a:t>
              </a:r>
            </a:p>
            <a:p>
              <a:pPr>
                <a:spcBef>
                  <a:spcPct val="0"/>
                </a:spcBef>
                <a:spcAft>
                  <a:spcPct val="65000"/>
                </a:spcAft>
                <a:buFontTx/>
                <a:buNone/>
              </a:pPr>
              <a:r>
                <a:rPr lang="en-AU" altLang="it-IT" sz="1000" b="1"/>
                <a:t>Plants</a:t>
              </a:r>
            </a:p>
            <a:p>
              <a:pPr>
                <a:spcBef>
                  <a:spcPct val="0"/>
                </a:spcBef>
                <a:spcAft>
                  <a:spcPct val="65000"/>
                </a:spcAft>
                <a:buFontTx/>
                <a:buNone/>
              </a:pPr>
              <a:r>
                <a:rPr lang="en-AU" altLang="it-IT" sz="1000" b="1"/>
                <a:t>Complex fungi (Neurospora)</a:t>
              </a:r>
            </a:p>
            <a:p>
              <a:pPr>
                <a:spcBef>
                  <a:spcPct val="0"/>
                </a:spcBef>
                <a:spcAft>
                  <a:spcPct val="65000"/>
                </a:spcAft>
                <a:buFontTx/>
                <a:buNone/>
              </a:pPr>
              <a:r>
                <a:rPr lang="en-AU" altLang="it-IT" sz="1000" b="1"/>
                <a:t>Simple eukaryotes (yeasts, plasmodium, Dictyostelium)</a:t>
              </a:r>
            </a:p>
            <a:p>
              <a:pPr>
                <a:spcBef>
                  <a:spcPct val="0"/>
                </a:spcBef>
                <a:spcAft>
                  <a:spcPct val="65000"/>
                </a:spcAft>
                <a:buFontTx/>
                <a:buNone/>
              </a:pPr>
              <a:r>
                <a:rPr lang="en-AU" altLang="it-IT" sz="1000" b="1"/>
                <a:t>Prokaryotes</a:t>
              </a:r>
            </a:p>
          </p:txBody>
        </p:sp>
        <p:sp>
          <p:nvSpPr>
            <p:cNvPr id="80910" name="Rectangle 29">
              <a:extLst>
                <a:ext uri="{FF2B5EF4-FFF2-40B4-BE49-F238E27FC236}">
                  <a16:creationId xmlns:a16="http://schemas.microsoft.com/office/drawing/2014/main" id="{D7F39053-B946-E040-8729-6D2CDE5D8542}"/>
                </a:ext>
              </a:extLst>
            </p:cNvPr>
            <p:cNvSpPr>
              <a:spLocks noChangeArrowheads="1"/>
            </p:cNvSpPr>
            <p:nvPr/>
          </p:nvSpPr>
          <p:spPr bwMode="auto">
            <a:xfrm>
              <a:off x="1197" y="1440"/>
              <a:ext cx="96" cy="96"/>
            </a:xfrm>
            <a:prstGeom prst="rect">
              <a:avLst/>
            </a:prstGeom>
            <a:solidFill>
              <a:srgbClr val="000099"/>
            </a:solidFill>
            <a:ln w="9525">
              <a:solidFill>
                <a:srgbClr val="000099"/>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1" name="Rectangle 30">
              <a:extLst>
                <a:ext uri="{FF2B5EF4-FFF2-40B4-BE49-F238E27FC236}">
                  <a16:creationId xmlns:a16="http://schemas.microsoft.com/office/drawing/2014/main" id="{69D6D402-38AF-2A48-BD3D-7AF995ACB1BD}"/>
                </a:ext>
              </a:extLst>
            </p:cNvPr>
            <p:cNvSpPr>
              <a:spLocks noChangeArrowheads="1"/>
            </p:cNvSpPr>
            <p:nvPr/>
          </p:nvSpPr>
          <p:spPr bwMode="auto">
            <a:xfrm>
              <a:off x="1198" y="1283"/>
              <a:ext cx="96" cy="96"/>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2" name="Rectangle 31">
              <a:extLst>
                <a:ext uri="{FF2B5EF4-FFF2-40B4-BE49-F238E27FC236}">
                  <a16:creationId xmlns:a16="http://schemas.microsoft.com/office/drawing/2014/main" id="{767CEFC2-35D3-E645-ADEB-7F035500BBD2}"/>
                </a:ext>
              </a:extLst>
            </p:cNvPr>
            <p:cNvSpPr>
              <a:spLocks noChangeArrowheads="1"/>
            </p:cNvSpPr>
            <p:nvPr/>
          </p:nvSpPr>
          <p:spPr bwMode="auto">
            <a:xfrm>
              <a:off x="1198" y="1126"/>
              <a:ext cx="96" cy="96"/>
            </a:xfrm>
            <a:prstGeom prst="rect">
              <a:avLst/>
            </a:prstGeom>
            <a:solidFill>
              <a:schemeClr val="folHlink"/>
            </a:solidFill>
            <a:ln w="9525">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3" name="Rectangle 32">
              <a:extLst>
                <a:ext uri="{FF2B5EF4-FFF2-40B4-BE49-F238E27FC236}">
                  <a16:creationId xmlns:a16="http://schemas.microsoft.com/office/drawing/2014/main" id="{13EE0C4E-666D-DC47-9A8F-E545163EA954}"/>
                </a:ext>
              </a:extLst>
            </p:cNvPr>
            <p:cNvSpPr>
              <a:spLocks noChangeArrowheads="1"/>
            </p:cNvSpPr>
            <p:nvPr/>
          </p:nvSpPr>
          <p:spPr bwMode="auto">
            <a:xfrm>
              <a:off x="1198" y="970"/>
              <a:ext cx="96" cy="96"/>
            </a:xfrm>
            <a:prstGeom prst="rect">
              <a:avLst/>
            </a:prstGeom>
            <a:solidFill>
              <a:srgbClr val="00A11D"/>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4" name="Rectangle 33">
              <a:extLst>
                <a:ext uri="{FF2B5EF4-FFF2-40B4-BE49-F238E27FC236}">
                  <a16:creationId xmlns:a16="http://schemas.microsoft.com/office/drawing/2014/main" id="{C433416D-54F5-794C-9CAB-FD1A22485168}"/>
                </a:ext>
              </a:extLst>
            </p:cNvPr>
            <p:cNvSpPr>
              <a:spLocks noChangeArrowheads="1"/>
            </p:cNvSpPr>
            <p:nvPr/>
          </p:nvSpPr>
          <p:spPr bwMode="auto">
            <a:xfrm>
              <a:off x="1198" y="813"/>
              <a:ext cx="96" cy="96"/>
            </a:xfrm>
            <a:prstGeom prst="rect">
              <a:avLst/>
            </a:prstGeom>
            <a:solidFill>
              <a:srgbClr val="AE02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5" name="Rectangle 34">
              <a:extLst>
                <a:ext uri="{FF2B5EF4-FFF2-40B4-BE49-F238E27FC236}">
                  <a16:creationId xmlns:a16="http://schemas.microsoft.com/office/drawing/2014/main" id="{C6D7EE23-1538-1D4E-96F7-0AE4FF50BD45}"/>
                </a:ext>
              </a:extLst>
            </p:cNvPr>
            <p:cNvSpPr>
              <a:spLocks noChangeArrowheads="1"/>
            </p:cNvSpPr>
            <p:nvPr/>
          </p:nvSpPr>
          <p:spPr bwMode="auto">
            <a:xfrm>
              <a:off x="1198" y="656"/>
              <a:ext cx="96" cy="96"/>
            </a:xfrm>
            <a:prstGeom prst="rect">
              <a:avLst/>
            </a:prstGeom>
            <a:solidFill>
              <a:srgbClr val="FFE7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0916" name="Rectangle 35">
              <a:extLst>
                <a:ext uri="{FF2B5EF4-FFF2-40B4-BE49-F238E27FC236}">
                  <a16:creationId xmlns:a16="http://schemas.microsoft.com/office/drawing/2014/main" id="{55299D18-536C-2248-BCB6-0ED1FC76B7FC}"/>
                </a:ext>
              </a:extLst>
            </p:cNvPr>
            <p:cNvSpPr>
              <a:spLocks noChangeArrowheads="1"/>
            </p:cNvSpPr>
            <p:nvPr/>
          </p:nvSpPr>
          <p:spPr bwMode="auto">
            <a:xfrm>
              <a:off x="1198" y="500"/>
              <a:ext cx="96" cy="96"/>
            </a:xfrm>
            <a:prstGeom prst="rect">
              <a:avLst/>
            </a:prstGeom>
            <a:solidFill>
              <a:srgbClr val="FF22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sp>
        <p:nvSpPr>
          <p:cNvPr id="80907" name="Text Box 37">
            <a:extLst>
              <a:ext uri="{FF2B5EF4-FFF2-40B4-BE49-F238E27FC236}">
                <a16:creationId xmlns:a16="http://schemas.microsoft.com/office/drawing/2014/main" id="{7078AEF0-02FF-3445-9813-7BE1FC2BD9A0}"/>
              </a:ext>
            </a:extLst>
          </p:cNvPr>
          <p:cNvSpPr txBox="1">
            <a:spLocks noChangeArrowheads="1"/>
          </p:cNvSpPr>
          <p:nvPr/>
        </p:nvSpPr>
        <p:spPr bwMode="auto">
          <a:xfrm>
            <a:off x="1944688" y="1588"/>
            <a:ext cx="5553075"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it-IT" sz="2400" b="1">
                <a:solidFill>
                  <a:srgbClr val="000099"/>
                </a:solidFill>
              </a:rPr>
              <a:t>The proportion of noncoding DNA broadly</a:t>
            </a:r>
          </a:p>
          <a:p>
            <a:pPr>
              <a:spcBef>
                <a:spcPct val="0"/>
              </a:spcBef>
              <a:buFontTx/>
              <a:buNone/>
            </a:pPr>
            <a:r>
              <a:rPr lang="en-US" altLang="it-IT" sz="2400" b="1">
                <a:solidFill>
                  <a:srgbClr val="000099"/>
                </a:solidFill>
              </a:rPr>
              <a:t> increases with developmental complexity</a:t>
            </a:r>
            <a:endParaRPr lang="en-US" altLang="it-IT" sz="2400"/>
          </a:p>
        </p:txBody>
      </p:sp>
    </p:spTree>
    <p:extLst>
      <p:ext uri="{BB962C8B-B14F-4D97-AF65-F5344CB8AC3E}">
        <p14:creationId xmlns:p14="http://schemas.microsoft.com/office/powerpoint/2010/main" val="22261865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3">
            <a:extLst>
              <a:ext uri="{FF2B5EF4-FFF2-40B4-BE49-F238E27FC236}">
                <a16:creationId xmlns:a16="http://schemas.microsoft.com/office/drawing/2014/main" id="{138E121C-AECA-8D4E-960B-51866A24E691}"/>
              </a:ext>
            </a:extLst>
          </p:cNvPr>
          <p:cNvSpPr>
            <a:spLocks noGrp="1" noChangeArrowheads="1"/>
          </p:cNvSpPr>
          <p:nvPr>
            <p:ph type="body" idx="1"/>
          </p:nvPr>
        </p:nvSpPr>
        <p:spPr>
          <a:xfrm>
            <a:off x="82073" y="902037"/>
            <a:ext cx="8585200" cy="4114800"/>
          </a:xfrm>
        </p:spPr>
        <p:txBody>
          <a:bodyPr/>
          <a:lstStyle/>
          <a:p>
            <a:pPr indent="-57150">
              <a:lnSpc>
                <a:spcPct val="90000"/>
              </a:lnSpc>
              <a:buFontTx/>
              <a:buNone/>
            </a:pPr>
            <a:r>
              <a:rPr lang="it-IT" altLang="it-IT" sz="1800" b="1" dirty="0"/>
              <a:t> </a:t>
            </a:r>
            <a:endParaRPr lang="it-IT" altLang="it-IT" sz="1800" dirty="0"/>
          </a:p>
          <a:p>
            <a:pPr indent="-57150">
              <a:lnSpc>
                <a:spcPct val="90000"/>
              </a:lnSpc>
              <a:buFontTx/>
              <a:buNone/>
            </a:pPr>
            <a:r>
              <a:rPr lang="it-IT" altLang="it-IT" sz="2800" b="1" dirty="0">
                <a:solidFill>
                  <a:schemeClr val="accent2"/>
                </a:solidFill>
                <a:latin typeface="Comic Sans MS" panose="030F0902030302020204" pitchFamily="66" charset="0"/>
              </a:rPr>
              <a:t>4)</a:t>
            </a:r>
            <a:r>
              <a:rPr lang="it-IT" altLang="it-IT" b="1" dirty="0">
                <a:solidFill>
                  <a:srgbClr val="FF33CC"/>
                </a:solidFill>
                <a:latin typeface="Comic Sans MS" panose="030F0902030302020204" pitchFamily="66" charset="0"/>
              </a:rPr>
              <a:t> 2010 – Gene Editing </a:t>
            </a:r>
            <a:r>
              <a:rPr lang="it-IT" altLang="it-IT" b="1" dirty="0" err="1">
                <a:solidFill>
                  <a:srgbClr val="FF33CC"/>
                </a:solidFill>
                <a:latin typeface="Comic Sans MS" panose="030F0902030302020204" pitchFamily="66" charset="0"/>
              </a:rPr>
              <a:t>systems</a:t>
            </a:r>
            <a:endParaRPr lang="it-IT" altLang="it-IT" b="1" dirty="0">
              <a:solidFill>
                <a:srgbClr val="FF33CC"/>
              </a:solidFill>
              <a:latin typeface="Comic Sans MS" panose="030F0902030302020204" pitchFamily="66" charset="0"/>
            </a:endParaRPr>
          </a:p>
          <a:p>
            <a:pPr indent="-57150">
              <a:lnSpc>
                <a:spcPct val="90000"/>
              </a:lnSpc>
              <a:buFontTx/>
              <a:buNone/>
            </a:pPr>
            <a:endParaRPr lang="it-IT" altLang="it-IT" sz="2800" b="1" dirty="0">
              <a:solidFill>
                <a:srgbClr val="FF33CC"/>
              </a:solidFill>
              <a:latin typeface="Comic Sans MS" panose="030F0902030302020204" pitchFamily="66" charset="0"/>
            </a:endParaRPr>
          </a:p>
          <a:p>
            <a:pPr indent="-57150">
              <a:lnSpc>
                <a:spcPct val="90000"/>
              </a:lnSpc>
              <a:buFontTx/>
              <a:buNone/>
            </a:pPr>
            <a:endParaRPr lang="it-IT" altLang="it-IT" sz="2800" b="1" dirty="0">
              <a:solidFill>
                <a:srgbClr val="FF33CC"/>
              </a:solidFill>
              <a:latin typeface="Comic Sans MS" panose="030F0902030302020204" pitchFamily="66" charset="0"/>
            </a:endParaRPr>
          </a:p>
          <a:p>
            <a:pPr indent="-57150">
              <a:lnSpc>
                <a:spcPct val="90000"/>
              </a:lnSpc>
              <a:buFontTx/>
              <a:buNone/>
            </a:pPr>
            <a:endParaRPr lang="it-IT" altLang="it-IT" sz="2800" b="1" dirty="0">
              <a:solidFill>
                <a:srgbClr val="FF33CC"/>
              </a:solidFill>
              <a:latin typeface="Comic Sans MS" panose="030F0902030302020204" pitchFamily="66" charset="0"/>
            </a:endParaRPr>
          </a:p>
          <a:p>
            <a:pPr indent="-57150">
              <a:lnSpc>
                <a:spcPct val="90000"/>
              </a:lnSpc>
              <a:buFontTx/>
              <a:buNone/>
            </a:pPr>
            <a:r>
              <a:rPr lang="it-IT" altLang="it-IT" sz="2800" b="1" dirty="0">
                <a:solidFill>
                  <a:srgbClr val="FF33CC"/>
                </a:solidFill>
                <a:latin typeface="Comic Sans MS" panose="030F0902030302020204" pitchFamily="66" charset="0"/>
              </a:rPr>
              <a:t>				</a:t>
            </a:r>
            <a:endParaRPr lang="it-IT" altLang="it-IT" sz="1800" dirty="0">
              <a:latin typeface="Comic Sans MS" panose="030F0902030302020204" pitchFamily="66" charset="0"/>
            </a:endParaRPr>
          </a:p>
        </p:txBody>
      </p:sp>
      <p:sp>
        <p:nvSpPr>
          <p:cNvPr id="5" name="Rectangle 2">
            <a:extLst>
              <a:ext uri="{FF2B5EF4-FFF2-40B4-BE49-F238E27FC236}">
                <a16:creationId xmlns:a16="http://schemas.microsoft.com/office/drawing/2014/main" id="{787A45FC-5D8B-104A-8EED-EBE141520A98}"/>
              </a:ext>
            </a:extLst>
          </p:cNvPr>
          <p:cNvSpPr txBox="1">
            <a:spLocks noChangeArrowheads="1"/>
          </p:cNvSpPr>
          <p:nvPr/>
        </p:nvSpPr>
        <p:spPr bwMode="auto">
          <a:xfrm>
            <a:off x="411069" y="-31346"/>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a:defRPr/>
            </a:pPr>
            <a:r>
              <a:rPr lang="it-IT" altLang="it-IT" sz="3600" b="1" kern="0" dirty="0" err="1">
                <a:solidFill>
                  <a:schemeClr val="accent2"/>
                </a:solidFill>
                <a:latin typeface="Comic Sans MS" charset="0"/>
              </a:rPr>
              <a:t>Four</a:t>
            </a:r>
            <a:r>
              <a:rPr lang="it-IT" altLang="it-IT" sz="3600" b="1" kern="0" dirty="0">
                <a:solidFill>
                  <a:schemeClr val="accent2"/>
                </a:solidFill>
                <a:latin typeface="Comic Sans MS" charset="0"/>
              </a:rPr>
              <a:t> major </a:t>
            </a:r>
            <a:r>
              <a:rPr lang="it-IT" altLang="it-IT" sz="3600" b="1" kern="0" dirty="0" err="1">
                <a:solidFill>
                  <a:schemeClr val="accent2"/>
                </a:solidFill>
                <a:latin typeface="Comic Sans MS" charset="0"/>
              </a:rPr>
              <a:t>revolutions</a:t>
            </a:r>
            <a:r>
              <a:rPr lang="it-IT" altLang="it-IT" sz="3600" b="1" kern="0" dirty="0">
                <a:solidFill>
                  <a:schemeClr val="accent2"/>
                </a:solidFill>
                <a:latin typeface="Comic Sans MS" charset="0"/>
              </a:rPr>
              <a:t> in </a:t>
            </a:r>
            <a:r>
              <a:rPr lang="it-IT" altLang="it-IT" sz="3600" b="1" kern="0" dirty="0" err="1">
                <a:solidFill>
                  <a:schemeClr val="accent2"/>
                </a:solidFill>
                <a:latin typeface="Comic Sans MS" charset="0"/>
              </a:rPr>
              <a:t>MolecularBiology</a:t>
            </a:r>
            <a:endParaRPr lang="it-IT" altLang="it-IT" kern="0" dirty="0"/>
          </a:p>
        </p:txBody>
      </p:sp>
      <p:grpSp>
        <p:nvGrpSpPr>
          <p:cNvPr id="4" name="Gruppo 3">
            <a:extLst>
              <a:ext uri="{FF2B5EF4-FFF2-40B4-BE49-F238E27FC236}">
                <a16:creationId xmlns:a16="http://schemas.microsoft.com/office/drawing/2014/main" id="{2ECD2EE4-4767-EA4F-AEB7-A1136319FD11}"/>
              </a:ext>
            </a:extLst>
          </p:cNvPr>
          <p:cNvGrpSpPr>
            <a:grpSpLocks/>
          </p:cNvGrpSpPr>
          <p:nvPr/>
        </p:nvGrpSpPr>
        <p:grpSpPr bwMode="auto">
          <a:xfrm>
            <a:off x="385896" y="3405364"/>
            <a:ext cx="8281377" cy="2220381"/>
            <a:chOff x="251520" y="1052736"/>
            <a:chExt cx="8288794" cy="2072437"/>
          </a:xfrm>
        </p:grpSpPr>
        <p:pic>
          <p:nvPicPr>
            <p:cNvPr id="6" name="Picture 10" descr="http://www.nlbiochemex.com/media/wysiwyg/TALEN/gene_editing.png">
              <a:extLst>
                <a:ext uri="{FF2B5EF4-FFF2-40B4-BE49-F238E27FC236}">
                  <a16:creationId xmlns:a16="http://schemas.microsoft.com/office/drawing/2014/main" id="{46A57EBF-62CE-BA4A-B778-A0ACA6E67F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742" b="-1730"/>
            <a:stretch>
              <a:fillRect/>
            </a:stretch>
          </p:blipFill>
          <p:spPr bwMode="auto">
            <a:xfrm>
              <a:off x="6588224" y="1052736"/>
              <a:ext cx="1952090" cy="20724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7" name="Picture 10" descr="http://www.nlbiochemex.com/media/wysiwyg/TALEN/gene_editing.png">
              <a:extLst>
                <a:ext uri="{FF2B5EF4-FFF2-40B4-BE49-F238E27FC236}">
                  <a16:creationId xmlns:a16="http://schemas.microsoft.com/office/drawing/2014/main" id="{F1436E15-724A-A848-B86E-3EDD2AC846C7}"/>
                </a:ext>
              </a:extLst>
            </p:cNvPr>
            <p:cNvPicPr>
              <a:picLocks noChangeAspect="1" noChangeArrowheads="1"/>
            </p:cNvPicPr>
            <p:nvPr/>
          </p:nvPicPr>
          <p:blipFill rotWithShape="1">
            <a:blip r:embed="rId2"/>
            <a:srcRect l="38023" r="24227" b="1184"/>
            <a:stretch/>
          </p:blipFill>
          <p:spPr bwMode="auto">
            <a:xfrm>
              <a:off x="3419872" y="1052736"/>
              <a:ext cx="3037668" cy="2013027"/>
            </a:xfrm>
            <a:prstGeom prst="roundRect">
              <a:avLst>
                <a:gd name="adj" fmla="val 8594"/>
              </a:avLst>
            </a:prstGeom>
            <a:solidFill>
              <a:srgbClr val="FFFFFF">
                <a:shade val="85000"/>
              </a:srgbClr>
            </a:solidFill>
            <a:ln>
              <a:noFill/>
            </a:ln>
            <a:effectLst/>
          </p:spPr>
        </p:pic>
        <p:pic>
          <p:nvPicPr>
            <p:cNvPr id="8" name="Picture 10" descr="http://www.nlbiochemex.com/media/wysiwyg/TALEN/gene_editing.png">
              <a:extLst>
                <a:ext uri="{FF2B5EF4-FFF2-40B4-BE49-F238E27FC236}">
                  <a16:creationId xmlns:a16="http://schemas.microsoft.com/office/drawing/2014/main" id="{91B554A6-7573-CA47-A613-26E6EF9BEAE1}"/>
                </a:ext>
              </a:extLst>
            </p:cNvPr>
            <p:cNvPicPr>
              <a:picLocks noChangeAspect="1" noChangeArrowheads="1"/>
            </p:cNvPicPr>
            <p:nvPr/>
          </p:nvPicPr>
          <p:blipFill rotWithShape="1">
            <a:blip r:embed="rId2"/>
            <a:srcRect r="62138" b="297"/>
            <a:stretch/>
          </p:blipFill>
          <p:spPr bwMode="auto">
            <a:xfrm>
              <a:off x="251520" y="1052736"/>
              <a:ext cx="3046675" cy="2031108"/>
            </a:xfrm>
            <a:prstGeom prst="roundRect">
              <a:avLst>
                <a:gd name="adj" fmla="val 8594"/>
              </a:avLst>
            </a:prstGeom>
            <a:solidFill>
              <a:srgbClr val="FFFFFF">
                <a:shade val="85000"/>
              </a:srgbClr>
            </a:solidFill>
            <a:ln>
              <a:noFill/>
            </a:ln>
            <a:effectLst/>
          </p:spPr>
        </p:pic>
      </p:grpSp>
      <p:grpSp>
        <p:nvGrpSpPr>
          <p:cNvPr id="9" name="Gruppo 1">
            <a:extLst>
              <a:ext uri="{FF2B5EF4-FFF2-40B4-BE49-F238E27FC236}">
                <a16:creationId xmlns:a16="http://schemas.microsoft.com/office/drawing/2014/main" id="{E3AB9189-F94F-4949-8185-6CEBCCA5DE27}"/>
              </a:ext>
            </a:extLst>
          </p:cNvPr>
          <p:cNvGrpSpPr>
            <a:grpSpLocks/>
          </p:cNvGrpSpPr>
          <p:nvPr/>
        </p:nvGrpSpPr>
        <p:grpSpPr bwMode="auto">
          <a:xfrm>
            <a:off x="6071846" y="2420888"/>
            <a:ext cx="2595428" cy="824304"/>
            <a:chOff x="188259" y="1029053"/>
            <a:chExt cx="5419165" cy="2930677"/>
          </a:xfrm>
        </p:grpSpPr>
        <p:pic>
          <p:nvPicPr>
            <p:cNvPr id="10" name="Picture 4" descr="Screen Shot 2015-11-13 at 17.23.46.png">
              <a:extLst>
                <a:ext uri="{FF2B5EF4-FFF2-40B4-BE49-F238E27FC236}">
                  <a16:creationId xmlns:a16="http://schemas.microsoft.com/office/drawing/2014/main" id="{277F4C69-39FE-714F-B263-521812920E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259" y="1029053"/>
              <a:ext cx="5419165" cy="29306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11" name="Picture 2" descr="Screen Shot 2015-11-03 at 17.56.07.png">
              <a:extLst>
                <a:ext uri="{FF2B5EF4-FFF2-40B4-BE49-F238E27FC236}">
                  <a16:creationId xmlns:a16="http://schemas.microsoft.com/office/drawing/2014/main" id="{4B55B4BD-ECBD-524B-B120-07E27AC1E6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1258" y="1029053"/>
              <a:ext cx="1356166" cy="510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sp>
        <p:nvSpPr>
          <p:cNvPr id="12" name="Rettangolo 11">
            <a:extLst>
              <a:ext uri="{FF2B5EF4-FFF2-40B4-BE49-F238E27FC236}">
                <a16:creationId xmlns:a16="http://schemas.microsoft.com/office/drawing/2014/main" id="{85B9A589-8C08-C147-BD34-030716B440E7}"/>
              </a:ext>
            </a:extLst>
          </p:cNvPr>
          <p:cNvSpPr/>
          <p:nvPr/>
        </p:nvSpPr>
        <p:spPr>
          <a:xfrm>
            <a:off x="246185" y="5751513"/>
            <a:ext cx="8212015" cy="1114921"/>
          </a:xfrm>
          <a:prstGeom prst="rect">
            <a:avLst/>
          </a:prstGeom>
        </p:spPr>
        <p:txBody>
          <a:bodyPr wrap="square">
            <a:spAutoFit/>
          </a:bodyPr>
          <a:lstStyle/>
          <a:p>
            <a:pPr marL="422041" algn="just">
              <a:spcAft>
                <a:spcPts val="0"/>
              </a:spcAft>
            </a:pPr>
            <a:r>
              <a:rPr lang="it-IT" sz="2215" dirty="0">
                <a:solidFill>
                  <a:srgbClr val="000000"/>
                </a:solidFill>
                <a:ea typeface="MS Mincho" panose="02020609040205080304" pitchFamily="49" charset="-128"/>
                <a:cs typeface="Times New Roman" panose="02020603050405020304" pitchFamily="18" charset="0"/>
              </a:rPr>
              <a:t>CRISPR/Cas9 – an innovative </a:t>
            </a:r>
            <a:r>
              <a:rPr lang="it-IT" sz="2215" dirty="0" err="1">
                <a:solidFill>
                  <a:srgbClr val="000000"/>
                </a:solidFill>
                <a:ea typeface="MS Mincho" panose="02020609040205080304" pitchFamily="49" charset="-128"/>
                <a:cs typeface="Times New Roman" panose="02020603050405020304" pitchFamily="18" charset="0"/>
              </a:rPr>
              <a:t>methodology</a:t>
            </a:r>
            <a:r>
              <a:rPr lang="it-IT" sz="2215" dirty="0">
                <a:solidFill>
                  <a:srgbClr val="000000"/>
                </a:solidFill>
                <a:ea typeface="MS Mincho" panose="02020609040205080304" pitchFamily="49" charset="-128"/>
                <a:cs typeface="Times New Roman" panose="02020603050405020304" pitchFamily="18" charset="0"/>
              </a:rPr>
              <a:t> of </a:t>
            </a:r>
            <a:r>
              <a:rPr lang="it-IT" sz="2215" dirty="0" err="1">
                <a:solidFill>
                  <a:srgbClr val="000000"/>
                </a:solidFill>
                <a:ea typeface="MS Mincho" panose="02020609040205080304" pitchFamily="49" charset="-128"/>
                <a:cs typeface="Times New Roman" panose="02020603050405020304" pitchFamily="18" charset="0"/>
              </a:rPr>
              <a:t>genetic</a:t>
            </a:r>
            <a:r>
              <a:rPr lang="it-IT" sz="2215" dirty="0">
                <a:solidFill>
                  <a:srgbClr val="000000"/>
                </a:solidFill>
                <a:ea typeface="MS Mincho" panose="02020609040205080304" pitchFamily="49" charset="-128"/>
                <a:cs typeface="Times New Roman" panose="02020603050405020304" pitchFamily="18" charset="0"/>
              </a:rPr>
              <a:t> </a:t>
            </a:r>
            <a:r>
              <a:rPr lang="it-IT" sz="2215" dirty="0" err="1">
                <a:solidFill>
                  <a:srgbClr val="000000"/>
                </a:solidFill>
                <a:ea typeface="MS Mincho" panose="02020609040205080304" pitchFamily="49" charset="-128"/>
                <a:cs typeface="Times New Roman" panose="02020603050405020304" pitchFamily="18" charset="0"/>
              </a:rPr>
              <a:t>engineering</a:t>
            </a:r>
            <a:r>
              <a:rPr lang="it-IT" sz="2215" dirty="0">
                <a:solidFill>
                  <a:srgbClr val="000000"/>
                </a:solidFill>
                <a:ea typeface="MS Mincho" panose="02020609040205080304" pitchFamily="49" charset="-128"/>
                <a:cs typeface="Times New Roman" panose="02020603050405020304" pitchFamily="18" charset="0"/>
              </a:rPr>
              <a:t> </a:t>
            </a:r>
            <a:r>
              <a:rPr lang="it-IT" sz="2215" dirty="0" err="1">
                <a:solidFill>
                  <a:srgbClr val="000000"/>
                </a:solidFill>
                <a:ea typeface="MS Mincho" panose="02020609040205080304" pitchFamily="49" charset="-128"/>
                <a:cs typeface="Times New Roman" panose="02020603050405020304" pitchFamily="18" charset="0"/>
              </a:rPr>
              <a:t>that</a:t>
            </a:r>
            <a:r>
              <a:rPr lang="it-IT" sz="2215" dirty="0">
                <a:solidFill>
                  <a:srgbClr val="000000"/>
                </a:solidFill>
                <a:ea typeface="MS Mincho" panose="02020609040205080304" pitchFamily="49" charset="-128"/>
                <a:cs typeface="Times New Roman" panose="02020603050405020304" pitchFamily="18" charset="0"/>
              </a:rPr>
              <a:t> </a:t>
            </a:r>
            <a:r>
              <a:rPr lang="it-IT" sz="2215" dirty="0" err="1">
                <a:solidFill>
                  <a:srgbClr val="000000"/>
                </a:solidFill>
                <a:ea typeface="MS Mincho" panose="02020609040205080304" pitchFamily="49" charset="-128"/>
                <a:cs typeface="Times New Roman" panose="02020603050405020304" pitchFamily="18" charset="0"/>
              </a:rPr>
              <a:t>allows</a:t>
            </a:r>
            <a:r>
              <a:rPr lang="it-IT" sz="2215" dirty="0">
                <a:solidFill>
                  <a:srgbClr val="000000"/>
                </a:solidFill>
                <a:ea typeface="MS Mincho" panose="02020609040205080304" pitchFamily="49" charset="-128"/>
                <a:cs typeface="Times New Roman" panose="02020603050405020304" pitchFamily="18" charset="0"/>
              </a:rPr>
              <a:t> to </a:t>
            </a:r>
            <a:r>
              <a:rPr lang="it-IT" sz="2215" b="1" dirty="0" err="1">
                <a:solidFill>
                  <a:srgbClr val="000000"/>
                </a:solidFill>
                <a:ea typeface="MS Mincho" panose="02020609040205080304" pitchFamily="49" charset="-128"/>
                <a:cs typeface="Times New Roman" panose="02020603050405020304" pitchFamily="18" charset="0"/>
              </a:rPr>
              <a:t>modify</a:t>
            </a:r>
            <a:r>
              <a:rPr lang="it-IT" sz="2215" b="1" dirty="0">
                <a:solidFill>
                  <a:srgbClr val="000000"/>
                </a:solidFill>
                <a:ea typeface="MS Mincho" panose="02020609040205080304" pitchFamily="49" charset="-128"/>
                <a:cs typeface="Times New Roman" panose="02020603050405020304" pitchFamily="18" charset="0"/>
              </a:rPr>
              <a:t> the DNA in a </a:t>
            </a:r>
            <a:r>
              <a:rPr lang="it-IT" sz="2215" b="1" dirty="0" err="1">
                <a:solidFill>
                  <a:srgbClr val="000000"/>
                </a:solidFill>
                <a:ea typeface="MS Mincho" panose="02020609040205080304" pitchFamily="49" charset="-128"/>
                <a:cs typeface="Times New Roman" panose="02020603050405020304" pitchFamily="18" charset="0"/>
              </a:rPr>
              <a:t>sequence-specific</a:t>
            </a:r>
            <a:r>
              <a:rPr lang="it-IT" sz="2215" b="1" dirty="0">
                <a:solidFill>
                  <a:srgbClr val="000000"/>
                </a:solidFill>
                <a:ea typeface="MS Mincho" panose="02020609040205080304" pitchFamily="49" charset="-128"/>
                <a:cs typeface="Times New Roman" panose="02020603050405020304" pitchFamily="18" charset="0"/>
              </a:rPr>
              <a:t> </a:t>
            </a:r>
            <a:r>
              <a:rPr lang="it-IT" sz="2215" b="1" dirty="0" err="1">
                <a:solidFill>
                  <a:srgbClr val="000000"/>
                </a:solidFill>
                <a:ea typeface="MS Mincho" panose="02020609040205080304" pitchFamily="49" charset="-128"/>
                <a:cs typeface="Times New Roman" panose="02020603050405020304" pitchFamily="18" charset="0"/>
              </a:rPr>
              <a:t>manner</a:t>
            </a:r>
            <a:endParaRPr lang="it-IT" sz="2215" b="1" dirty="0">
              <a:solidFill>
                <a:srgbClr val="000000"/>
              </a:solidFill>
              <a:ea typeface="MS Mincho" panose="02020609040205080304" pitchFamily="49" charset="-128"/>
              <a:cs typeface="Times New Roman" panose="02020603050405020304" pitchFamily="18" charset="0"/>
            </a:endParaRPr>
          </a:p>
        </p:txBody>
      </p:sp>
      <p:pic>
        <p:nvPicPr>
          <p:cNvPr id="13" name="Picture 1224" descr="medaglia nobel">
            <a:extLst>
              <a:ext uri="{FF2B5EF4-FFF2-40B4-BE49-F238E27FC236}">
                <a16:creationId xmlns:a16="http://schemas.microsoft.com/office/drawing/2014/main" id="{EA08E4FB-CFB6-A14E-B7F5-2D3180AA7B51}"/>
              </a:ext>
            </a:extLst>
          </p:cNvPr>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143736" y="1832526"/>
            <a:ext cx="1278984" cy="127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1B2C3AE0-A6DA-C84A-AF43-BA8C14D15B06}"/>
              </a:ext>
            </a:extLst>
          </p:cNvPr>
          <p:cNvSpPr/>
          <p:nvPr/>
        </p:nvSpPr>
        <p:spPr>
          <a:xfrm>
            <a:off x="1513344" y="1875631"/>
            <a:ext cx="4572000" cy="1200329"/>
          </a:xfrm>
          <a:prstGeom prst="rect">
            <a:avLst/>
          </a:prstGeom>
        </p:spPr>
        <p:txBody>
          <a:bodyPr>
            <a:spAutoFit/>
          </a:bodyPr>
          <a:lstStyle/>
          <a:p>
            <a:r>
              <a:rPr lang="it-IT" b="1" dirty="0">
                <a:solidFill>
                  <a:srgbClr val="2E2A25"/>
                </a:solidFill>
                <a:latin typeface="var(--secondary-font-semi-bold)"/>
              </a:rPr>
              <a:t>Nobel Price for </a:t>
            </a:r>
            <a:r>
              <a:rPr lang="it-IT" b="1" dirty="0" err="1">
                <a:solidFill>
                  <a:srgbClr val="2E2A25"/>
                </a:solidFill>
                <a:latin typeface="var(--secondary-font-semi-bold)"/>
              </a:rPr>
              <a:t>Chemistry</a:t>
            </a:r>
            <a:r>
              <a:rPr lang="it-IT" b="1" dirty="0">
                <a:solidFill>
                  <a:srgbClr val="2E2A25"/>
                </a:solidFill>
                <a:latin typeface="var(--secondary-font-semi-bold)"/>
              </a:rPr>
              <a:t> 2020</a:t>
            </a:r>
          </a:p>
          <a:p>
            <a:r>
              <a:rPr lang="it-IT" b="1" dirty="0">
                <a:solidFill>
                  <a:srgbClr val="2E2A25"/>
                </a:solidFill>
                <a:latin typeface="var(--secondary-font-semi-bold)"/>
              </a:rPr>
              <a:t>Emmanuelle </a:t>
            </a:r>
            <a:r>
              <a:rPr lang="it-IT" b="1" dirty="0" err="1">
                <a:solidFill>
                  <a:srgbClr val="2E2A25"/>
                </a:solidFill>
                <a:latin typeface="var(--secondary-font-semi-bold)"/>
              </a:rPr>
              <a:t>Charpentier</a:t>
            </a:r>
            <a:endParaRPr lang="it-IT" dirty="0">
              <a:solidFill>
                <a:srgbClr val="2E2A25"/>
              </a:solidFill>
              <a:latin typeface="Alfred Serif Regular"/>
            </a:endParaRPr>
          </a:p>
          <a:p>
            <a:r>
              <a:rPr lang="it-IT" b="1" dirty="0">
                <a:solidFill>
                  <a:srgbClr val="2E2A25"/>
                </a:solidFill>
                <a:latin typeface="var(--secondary-font-semi-bold)"/>
              </a:rPr>
              <a:t>Jennifer  </a:t>
            </a:r>
            <a:r>
              <a:rPr lang="it-IT" b="1" dirty="0" err="1">
                <a:solidFill>
                  <a:srgbClr val="2E2A25"/>
                </a:solidFill>
                <a:latin typeface="var(--secondary-font-semi-bold)"/>
              </a:rPr>
              <a:t>Doudna</a:t>
            </a:r>
            <a:endParaRPr lang="it-IT" b="0" i="0" dirty="0">
              <a:solidFill>
                <a:srgbClr val="2E2A25"/>
              </a:solidFill>
              <a:effectLst/>
              <a:latin typeface="Alfred Serif Regular"/>
            </a:endParaRPr>
          </a:p>
        </p:txBody>
      </p:sp>
    </p:spTree>
    <p:extLst>
      <p:ext uri="{BB962C8B-B14F-4D97-AF65-F5344CB8AC3E}">
        <p14:creationId xmlns:p14="http://schemas.microsoft.com/office/powerpoint/2010/main" val="231118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67C8C760-591A-1047-9663-46843A8E5CF6}"/>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53" name="TextBox 1">
            <a:extLst>
              <a:ext uri="{FF2B5EF4-FFF2-40B4-BE49-F238E27FC236}">
                <a16:creationId xmlns:a16="http://schemas.microsoft.com/office/drawing/2014/main" id="{CAD744EB-83D6-124E-941B-4EE2C0520EB8}"/>
              </a:ext>
            </a:extLst>
          </p:cNvPr>
          <p:cNvSpPr txBox="1">
            <a:spLocks noChangeArrowheads="1"/>
          </p:cNvSpPr>
          <p:nvPr/>
        </p:nvSpPr>
        <p:spPr bwMode="auto">
          <a:xfrm>
            <a:off x="1141823" y="80637"/>
            <a:ext cx="6389565" cy="43319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it-IT" sz="2215" dirty="0" err="1"/>
              <a:t>Genomic</a:t>
            </a:r>
            <a:r>
              <a:rPr lang="it-IT" sz="2215" dirty="0"/>
              <a:t> Editing</a:t>
            </a:r>
            <a:endParaRPr lang="en-US" sz="2215" dirty="0"/>
          </a:p>
        </p:txBody>
      </p:sp>
      <p:pic>
        <p:nvPicPr>
          <p:cNvPr id="58" name="Immagine 57">
            <a:extLst>
              <a:ext uri="{FF2B5EF4-FFF2-40B4-BE49-F238E27FC236}">
                <a16:creationId xmlns:a16="http://schemas.microsoft.com/office/drawing/2014/main" id="{EAF70FA0-96B8-3A45-B9FE-758F2CDE1260}"/>
              </a:ext>
            </a:extLst>
          </p:cNvPr>
          <p:cNvPicPr>
            <a:picLocks noChangeAspect="1"/>
          </p:cNvPicPr>
          <p:nvPr/>
        </p:nvPicPr>
        <p:blipFill>
          <a:blip r:embed="rId2"/>
          <a:stretch>
            <a:fillRect/>
          </a:stretch>
        </p:blipFill>
        <p:spPr>
          <a:xfrm>
            <a:off x="8268089" y="1063089"/>
            <a:ext cx="772206" cy="791479"/>
          </a:xfrm>
          <a:prstGeom prst="rect">
            <a:avLst/>
          </a:prstGeom>
        </p:spPr>
      </p:pic>
      <p:graphicFrame>
        <p:nvGraphicFramePr>
          <p:cNvPr id="15" name="Tabella 14">
            <a:extLst>
              <a:ext uri="{FF2B5EF4-FFF2-40B4-BE49-F238E27FC236}">
                <a16:creationId xmlns:a16="http://schemas.microsoft.com/office/drawing/2014/main" id="{EAB7D6DD-6311-AB40-A4F1-F8BFA3CC0DFD}"/>
              </a:ext>
            </a:extLst>
          </p:cNvPr>
          <p:cNvGraphicFramePr>
            <a:graphicFrameLocks noGrp="1"/>
          </p:cNvGraphicFramePr>
          <p:nvPr/>
        </p:nvGraphicFramePr>
        <p:xfrm>
          <a:off x="758007" y="1609287"/>
          <a:ext cx="7455876" cy="4296508"/>
        </p:xfrm>
        <a:graphic>
          <a:graphicData uri="http://schemas.openxmlformats.org/drawingml/2006/table">
            <a:tbl>
              <a:tblPr/>
              <a:tblGrid>
                <a:gridCol w="3727938">
                  <a:extLst>
                    <a:ext uri="{9D8B030D-6E8A-4147-A177-3AD203B41FA5}">
                      <a16:colId xmlns:a16="http://schemas.microsoft.com/office/drawing/2014/main" val="20000"/>
                    </a:ext>
                  </a:extLst>
                </a:gridCol>
                <a:gridCol w="3727938">
                  <a:extLst>
                    <a:ext uri="{9D8B030D-6E8A-4147-A177-3AD203B41FA5}">
                      <a16:colId xmlns:a16="http://schemas.microsoft.com/office/drawing/2014/main" val="20001"/>
                    </a:ext>
                  </a:extLst>
                </a:gridCol>
              </a:tblGrid>
              <a:tr h="7253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200" b="0" i="0" u="none" strike="noStrike" cap="none" normalizeH="0" baseline="0">
                          <a:ln>
                            <a:noFill/>
                          </a:ln>
                          <a:solidFill>
                            <a:schemeClr val="accent2"/>
                          </a:solidFill>
                          <a:effectLst/>
                          <a:latin typeface="Calibri" charset="0"/>
                          <a:ea typeface="ＭＳ Ｐゴシック" charset="0"/>
                          <a:cs typeface="ＭＳ Ｐゴシック" charset="0"/>
                        </a:rPr>
                        <a:t>                 </a:t>
                      </a:r>
                      <a:r>
                        <a:rPr kumimoji="0" lang="it-IT" sz="2200" b="0" i="1" u="none" strike="noStrike" cap="none" normalizeH="0" baseline="0">
                          <a:ln>
                            <a:noFill/>
                          </a:ln>
                          <a:solidFill>
                            <a:schemeClr val="accent2"/>
                          </a:solidFill>
                          <a:effectLst/>
                          <a:latin typeface="Calibri" charset="0"/>
                          <a:ea typeface="ＭＳ Ｐゴシック" charset="0"/>
                          <a:cs typeface="ＭＳ Ｐゴシック" charset="0"/>
                        </a:rPr>
                        <a:t>In vivo </a:t>
                      </a:r>
                      <a:r>
                        <a:rPr kumimoji="0" lang="it-IT" sz="2200" b="0" i="0" u="none" strike="noStrike" cap="none" normalizeH="0" baseline="0">
                          <a:ln>
                            <a:noFill/>
                          </a:ln>
                          <a:solidFill>
                            <a:schemeClr val="accent2"/>
                          </a:solidFill>
                          <a:effectLst/>
                          <a:latin typeface="Calibri" charset="0"/>
                          <a:ea typeface="ＭＳ Ｐゴシック" charset="0"/>
                          <a:cs typeface="ＭＳ Ｐゴシック" charset="0"/>
                        </a:rPr>
                        <a:t>animal studies</a:t>
                      </a: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200" b="0" i="0" u="none" strike="noStrike" cap="none" normalizeH="0" baseline="0">
                          <a:ln>
                            <a:noFill/>
                          </a:ln>
                          <a:solidFill>
                            <a:schemeClr val="accent2"/>
                          </a:solidFill>
                          <a:effectLst/>
                          <a:latin typeface="Calibri" charset="0"/>
                          <a:ea typeface="ＭＳ Ｐゴシック" charset="0"/>
                          <a:cs typeface="ＭＳ Ｐゴシック" charset="0"/>
                        </a:rPr>
                        <a:t>          Cell-based studies</a:t>
                      </a: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0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Crygc-associated cataract: 1bp deletion in exon3 </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HIV-1 resistance: editing CCR5</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993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1" u="none" strike="noStrike" cap="none" normalizeH="0" baseline="0">
                          <a:ln>
                            <a:noFill/>
                          </a:ln>
                          <a:solidFill>
                            <a:schemeClr val="tx1"/>
                          </a:solidFill>
                          <a:effectLst/>
                          <a:latin typeface="Calibri" charset="0"/>
                          <a:ea typeface="ＭＳ Ｐゴシック" charset="0"/>
                          <a:cs typeface="ＭＳ Ｐゴシック" charset="0"/>
                        </a:rPr>
                        <a:t>Fah</a:t>
                      </a: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 mutation-related tyrosinemia in hepatocytes: point mutation in exon 8</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β-thalassemia: correction of human hemoglobin β-associated β-thalassamia mutations </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1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Reduction cholesterol levels: </a:t>
                      </a:r>
                      <a:r>
                        <a:rPr kumimoji="0" lang="it-IT" sz="1700" b="0" i="1" u="none" strike="noStrike" cap="none" normalizeH="0" baseline="0">
                          <a:ln>
                            <a:noFill/>
                          </a:ln>
                          <a:solidFill>
                            <a:schemeClr val="tx1"/>
                          </a:solidFill>
                          <a:effectLst/>
                          <a:latin typeface="Calibri" charset="0"/>
                          <a:ea typeface="ＭＳ Ｐゴシック" charset="0"/>
                          <a:cs typeface="ＭＳ Ｐゴシック" charset="0"/>
                        </a:rPr>
                        <a:t>PCSH9 </a:t>
                      </a: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knockout mice</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Cystic fibrisis transmembrane conductor receptor (CFTR): CFTR exon 11 </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993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Duchenne</a:t>
                      </a:r>
                      <a:r>
                        <a:rPr kumimoji="0" lang="ja-JP" altLang="it-IT" sz="1700" b="0" i="0" u="none" strike="noStrike" cap="none" normalizeH="0" baseline="0" dirty="0">
                          <a:ln>
                            <a:noFill/>
                          </a:ln>
                          <a:solidFill>
                            <a:schemeClr val="tx1"/>
                          </a:solidFill>
                          <a:effectLst/>
                          <a:latin typeface="Calibri" charset="0"/>
                          <a:ea typeface="ＭＳ Ｐゴシック" charset="0"/>
                          <a:cs typeface="ＭＳ Ｐゴシック" charset="0"/>
                        </a:rPr>
                        <a:t>’</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s</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muscular</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dystrophy</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(DMD): </a:t>
                      </a:r>
                      <a:r>
                        <a:rPr kumimoji="0" lang="it-IT" sz="1700" b="0" i="1" u="none" strike="noStrike" cap="none" normalizeH="0" baseline="0" dirty="0" err="1">
                          <a:ln>
                            <a:noFill/>
                          </a:ln>
                          <a:solidFill>
                            <a:schemeClr val="tx1"/>
                          </a:solidFill>
                          <a:effectLst/>
                          <a:latin typeface="Calibri" charset="0"/>
                          <a:ea typeface="ＭＳ Ｐゴシック" charset="0"/>
                          <a:cs typeface="ＭＳ Ｐゴシック" charset="0"/>
                        </a:rPr>
                        <a:t>dmd</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dystrophin</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gene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correction</a:t>
                      </a:r>
                      <a:endParaRPr kumimoji="0" lang="it-IT" sz="17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Duchenne</a:t>
                      </a:r>
                      <a:r>
                        <a:rPr kumimoji="0" lang="ja-JP" altLang="it-IT" sz="1700" b="0" i="0" u="none" strike="noStrike" cap="none" normalizeH="0" baseline="0" dirty="0">
                          <a:ln>
                            <a:noFill/>
                          </a:ln>
                          <a:solidFill>
                            <a:schemeClr val="tx1"/>
                          </a:solidFill>
                          <a:effectLst/>
                          <a:latin typeface="Calibri" charset="0"/>
                          <a:ea typeface="ＭＳ Ｐゴシック" charset="0"/>
                          <a:cs typeface="ＭＳ Ｐゴシック" charset="0"/>
                        </a:rPr>
                        <a:t>’</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s</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muscular</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dystrophy</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(DMD):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dmd</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dystrophin</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gene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correction</a:t>
                      </a:r>
                      <a:endPar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7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6" name="CasellaDiTesto 8">
            <a:extLst>
              <a:ext uri="{FF2B5EF4-FFF2-40B4-BE49-F238E27FC236}">
                <a16:creationId xmlns:a16="http://schemas.microsoft.com/office/drawing/2014/main" id="{89C8F270-F408-6F47-B542-03E2B7BC4FC9}"/>
              </a:ext>
            </a:extLst>
          </p:cNvPr>
          <p:cNvSpPr txBox="1">
            <a:spLocks noChangeArrowheads="1"/>
          </p:cNvSpPr>
          <p:nvPr/>
        </p:nvSpPr>
        <p:spPr bwMode="auto">
          <a:xfrm>
            <a:off x="6141970" y="5971736"/>
            <a:ext cx="2467791" cy="291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Arial" charset="0"/>
              </a:defRPr>
            </a:lvl1pPr>
            <a:lvl2pPr marL="37931725" indent="-37474525" eaLnBrk="0" hangingPunct="0">
              <a:defRPr sz="2400">
                <a:solidFill>
                  <a:schemeClr val="tx1"/>
                </a:solidFill>
                <a:latin typeface="Calibri" charset="0"/>
                <a:ea typeface="Arial" charset="0"/>
                <a:cs typeface="Arial" charset="0"/>
              </a:defRPr>
            </a:lvl2pPr>
            <a:lvl3pPr eaLnBrk="0" hangingPunct="0">
              <a:defRPr sz="2400">
                <a:solidFill>
                  <a:schemeClr val="tx1"/>
                </a:solidFill>
                <a:latin typeface="Calibri" charset="0"/>
                <a:ea typeface="Arial" charset="0"/>
                <a:cs typeface="Arial" charset="0"/>
              </a:defRPr>
            </a:lvl3pPr>
            <a:lvl4pPr eaLnBrk="0" hangingPunct="0">
              <a:defRPr sz="2400">
                <a:solidFill>
                  <a:schemeClr val="tx1"/>
                </a:solidFill>
                <a:latin typeface="Calibri" charset="0"/>
                <a:ea typeface="Arial" charset="0"/>
                <a:cs typeface="Arial" charset="0"/>
              </a:defRPr>
            </a:lvl4pPr>
            <a:lvl5pPr eaLnBrk="0" hangingPunct="0">
              <a:defRPr sz="2400">
                <a:solidFill>
                  <a:schemeClr val="tx1"/>
                </a:solidFill>
                <a:latin typeface="Calibri" charset="0"/>
                <a:ea typeface="Arial" charset="0"/>
                <a:cs typeface="Arial" charset="0"/>
              </a:defRPr>
            </a:lvl5pPr>
            <a:lvl6pPr marL="457200" eaLnBrk="0" fontAlgn="base" hangingPunct="0">
              <a:spcBef>
                <a:spcPct val="0"/>
              </a:spcBef>
              <a:spcAft>
                <a:spcPct val="0"/>
              </a:spcAft>
              <a:defRPr sz="2400">
                <a:solidFill>
                  <a:schemeClr val="tx1"/>
                </a:solidFill>
                <a:latin typeface="Calibri" charset="0"/>
                <a:ea typeface="Arial" charset="0"/>
                <a:cs typeface="Arial" charset="0"/>
              </a:defRPr>
            </a:lvl6pPr>
            <a:lvl7pPr marL="914400" eaLnBrk="0" fontAlgn="base" hangingPunct="0">
              <a:spcBef>
                <a:spcPct val="0"/>
              </a:spcBef>
              <a:spcAft>
                <a:spcPct val="0"/>
              </a:spcAft>
              <a:defRPr sz="2400">
                <a:solidFill>
                  <a:schemeClr val="tx1"/>
                </a:solidFill>
                <a:latin typeface="Calibri" charset="0"/>
                <a:ea typeface="Arial" charset="0"/>
                <a:cs typeface="Arial" charset="0"/>
              </a:defRPr>
            </a:lvl7pPr>
            <a:lvl8pPr marL="1371600" eaLnBrk="0" fontAlgn="base" hangingPunct="0">
              <a:spcBef>
                <a:spcPct val="0"/>
              </a:spcBef>
              <a:spcAft>
                <a:spcPct val="0"/>
              </a:spcAft>
              <a:defRPr sz="2400">
                <a:solidFill>
                  <a:schemeClr val="tx1"/>
                </a:solidFill>
                <a:latin typeface="Calibri" charset="0"/>
                <a:ea typeface="Arial" charset="0"/>
                <a:cs typeface="Arial" charset="0"/>
              </a:defRPr>
            </a:lvl8pPr>
            <a:lvl9pPr marL="1828800" eaLnBrk="0" fontAlgn="base" hangingPunct="0">
              <a:spcBef>
                <a:spcPct val="0"/>
              </a:spcBef>
              <a:spcAft>
                <a:spcPct val="0"/>
              </a:spcAft>
              <a:defRPr sz="2400">
                <a:solidFill>
                  <a:schemeClr val="tx1"/>
                </a:solidFill>
                <a:latin typeface="Calibri" charset="0"/>
                <a:ea typeface="Arial" charset="0"/>
                <a:cs typeface="Arial" charset="0"/>
              </a:defRPr>
            </a:lvl9pPr>
          </a:lstStyle>
          <a:p>
            <a:pPr eaLnBrk="1" hangingPunct="1"/>
            <a:r>
              <a:rPr lang="it-IT" sz="1292"/>
              <a:t>Pellagatti et al.,Arch Toxicol 2015  </a:t>
            </a:r>
          </a:p>
        </p:txBody>
      </p:sp>
      <p:pic>
        <p:nvPicPr>
          <p:cNvPr id="17" name="Picture 2">
            <a:extLst>
              <a:ext uri="{FF2B5EF4-FFF2-40B4-BE49-F238E27FC236}">
                <a16:creationId xmlns:a16="http://schemas.microsoft.com/office/drawing/2014/main" id="{B716B4B3-C5CE-FF42-8D82-133880BE6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26" t="86423" r="79538" b="5113"/>
          <a:stretch>
            <a:fillRect/>
          </a:stretch>
        </p:blipFill>
        <p:spPr bwMode="auto">
          <a:xfrm>
            <a:off x="4679516" y="1681089"/>
            <a:ext cx="864577" cy="587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a:extLst>
              <a:ext uri="{FF2B5EF4-FFF2-40B4-BE49-F238E27FC236}">
                <a16:creationId xmlns:a16="http://schemas.microsoft.com/office/drawing/2014/main" id="{065E7472-F6C1-4247-AC09-7263B27A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084" r="17107" b="32404"/>
          <a:stretch>
            <a:fillRect/>
          </a:stretch>
        </p:blipFill>
        <p:spPr bwMode="auto">
          <a:xfrm>
            <a:off x="891496" y="1644457"/>
            <a:ext cx="970085" cy="657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8655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BD4615-9770-334C-8B50-B631A6BB4BE6}"/>
              </a:ext>
            </a:extLst>
          </p:cNvPr>
          <p:cNvSpPr>
            <a:spLocks noGrp="1"/>
          </p:cNvSpPr>
          <p:nvPr>
            <p:ph type="title"/>
          </p:nvPr>
        </p:nvSpPr>
        <p:spPr/>
        <p:txBody>
          <a:bodyPr/>
          <a:lstStyle/>
          <a:p>
            <a:r>
              <a:rPr lang="it-IT" dirty="0"/>
              <a:t>The </a:t>
            </a:r>
            <a:r>
              <a:rPr lang="it-IT" dirty="0" err="1"/>
              <a:t>modern</a:t>
            </a:r>
            <a:r>
              <a:rPr lang="it-IT" dirty="0"/>
              <a:t> </a:t>
            </a:r>
            <a:r>
              <a:rPr lang="it-IT" dirty="0" err="1"/>
              <a:t>molecular</a:t>
            </a:r>
            <a:r>
              <a:rPr lang="it-IT" dirty="0"/>
              <a:t> </a:t>
            </a:r>
            <a:r>
              <a:rPr lang="it-IT" dirty="0" err="1"/>
              <a:t>biology</a:t>
            </a:r>
            <a:endParaRPr lang="it-IT" dirty="0"/>
          </a:p>
        </p:txBody>
      </p:sp>
      <p:sp>
        <p:nvSpPr>
          <p:cNvPr id="3" name="Segnaposto contenuto 2">
            <a:extLst>
              <a:ext uri="{FF2B5EF4-FFF2-40B4-BE49-F238E27FC236}">
                <a16:creationId xmlns:a16="http://schemas.microsoft.com/office/drawing/2014/main" id="{9F6A7C90-067F-0D43-98C6-6A081931E19C}"/>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4095451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67C8C760-591A-1047-9663-46843A8E5CF6}"/>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pic>
        <p:nvPicPr>
          <p:cNvPr id="45" name="Picture 6">
            <a:extLst>
              <a:ext uri="{FF2B5EF4-FFF2-40B4-BE49-F238E27FC236}">
                <a16:creationId xmlns:a16="http://schemas.microsoft.com/office/drawing/2014/main" id="{048E0F48-7FA0-4A4F-B393-291E148CE751}"/>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9" y="1155238"/>
            <a:ext cx="1628042" cy="1503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 name="Rectangle 7">
            <a:extLst>
              <a:ext uri="{FF2B5EF4-FFF2-40B4-BE49-F238E27FC236}">
                <a16:creationId xmlns:a16="http://schemas.microsoft.com/office/drawing/2014/main" id="{2060309A-8B61-B84A-8CF2-E49B3116EF6F}"/>
              </a:ext>
            </a:extLst>
          </p:cNvPr>
          <p:cNvSpPr>
            <a:spLocks/>
          </p:cNvSpPr>
          <p:nvPr/>
        </p:nvSpPr>
        <p:spPr bwMode="auto">
          <a:xfrm>
            <a:off x="589938" y="2763952"/>
            <a:ext cx="1406769"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Genome</a:t>
            </a:r>
          </a:p>
        </p:txBody>
      </p:sp>
      <p:sp>
        <p:nvSpPr>
          <p:cNvPr id="47" name="Rectangle 8">
            <a:extLst>
              <a:ext uri="{FF2B5EF4-FFF2-40B4-BE49-F238E27FC236}">
                <a16:creationId xmlns:a16="http://schemas.microsoft.com/office/drawing/2014/main" id="{10FA5FBA-7A92-BF42-895F-B76CD1366F27}"/>
              </a:ext>
            </a:extLst>
          </p:cNvPr>
          <p:cNvSpPr>
            <a:spLocks/>
          </p:cNvSpPr>
          <p:nvPr/>
        </p:nvSpPr>
        <p:spPr bwMode="auto">
          <a:xfrm>
            <a:off x="3456230" y="1375046"/>
            <a:ext cx="65" cy="34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endParaRPr lang="en-GB" sz="2215"/>
          </a:p>
        </p:txBody>
      </p:sp>
      <p:pic>
        <p:nvPicPr>
          <p:cNvPr id="48" name="Picture 12">
            <a:extLst>
              <a:ext uri="{FF2B5EF4-FFF2-40B4-BE49-F238E27FC236}">
                <a16:creationId xmlns:a16="http://schemas.microsoft.com/office/drawing/2014/main" id="{7711F188-E328-3248-98FE-3C8164D10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4" t="3407" r="4878"/>
          <a:stretch>
            <a:fillRect/>
          </a:stretch>
        </p:blipFill>
        <p:spPr bwMode="auto">
          <a:xfrm>
            <a:off x="2520198" y="1246092"/>
            <a:ext cx="1445119" cy="1495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 name="Rectangle 13">
            <a:extLst>
              <a:ext uri="{FF2B5EF4-FFF2-40B4-BE49-F238E27FC236}">
                <a16:creationId xmlns:a16="http://schemas.microsoft.com/office/drawing/2014/main" id="{FECC24BC-7A91-ED4F-ADAE-2810C911D4B6}"/>
              </a:ext>
            </a:extLst>
          </p:cNvPr>
          <p:cNvSpPr>
            <a:spLocks/>
          </p:cNvSpPr>
          <p:nvPr/>
        </p:nvSpPr>
        <p:spPr bwMode="auto">
          <a:xfrm>
            <a:off x="6894581" y="2763952"/>
            <a:ext cx="1336431"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Organism</a:t>
            </a:r>
          </a:p>
        </p:txBody>
      </p:sp>
      <p:sp>
        <p:nvSpPr>
          <p:cNvPr id="50" name="Rectangle 14">
            <a:extLst>
              <a:ext uri="{FF2B5EF4-FFF2-40B4-BE49-F238E27FC236}">
                <a16:creationId xmlns:a16="http://schemas.microsoft.com/office/drawing/2014/main" id="{1D936414-8C80-1649-9625-0A61C83B4DAD}"/>
              </a:ext>
            </a:extLst>
          </p:cNvPr>
          <p:cNvSpPr>
            <a:spLocks/>
          </p:cNvSpPr>
          <p:nvPr/>
        </p:nvSpPr>
        <p:spPr bwMode="auto">
          <a:xfrm>
            <a:off x="4712065" y="2763951"/>
            <a:ext cx="1137138"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Cell</a:t>
            </a:r>
          </a:p>
        </p:txBody>
      </p:sp>
      <p:sp>
        <p:nvSpPr>
          <p:cNvPr id="51" name="Rectangle 16">
            <a:extLst>
              <a:ext uri="{FF2B5EF4-FFF2-40B4-BE49-F238E27FC236}">
                <a16:creationId xmlns:a16="http://schemas.microsoft.com/office/drawing/2014/main" id="{65E41A8B-B3C1-AB4C-9207-FAEE150F1403}"/>
              </a:ext>
            </a:extLst>
          </p:cNvPr>
          <p:cNvSpPr>
            <a:spLocks/>
          </p:cNvSpPr>
          <p:nvPr/>
        </p:nvSpPr>
        <p:spPr bwMode="auto">
          <a:xfrm>
            <a:off x="2406945" y="2763951"/>
            <a:ext cx="1805354"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Molecules</a:t>
            </a:r>
          </a:p>
        </p:txBody>
      </p:sp>
      <p:sp>
        <p:nvSpPr>
          <p:cNvPr id="52" name="Line 19">
            <a:extLst>
              <a:ext uri="{FF2B5EF4-FFF2-40B4-BE49-F238E27FC236}">
                <a16:creationId xmlns:a16="http://schemas.microsoft.com/office/drawing/2014/main" id="{6CFB9BA9-E922-F04B-B59E-7AF465D15796}"/>
              </a:ext>
            </a:extLst>
          </p:cNvPr>
          <p:cNvSpPr>
            <a:spLocks noChangeShapeType="1"/>
          </p:cNvSpPr>
          <p:nvPr/>
        </p:nvSpPr>
        <p:spPr bwMode="auto">
          <a:xfrm>
            <a:off x="1986030" y="2033767"/>
            <a:ext cx="465992" cy="1466"/>
          </a:xfrm>
          <a:prstGeom prst="line">
            <a:avLst/>
          </a:prstGeom>
          <a:noFill/>
          <a:ln w="57150">
            <a:solidFill>
              <a:srgbClr val="D91D15"/>
            </a:solidFill>
            <a:round/>
            <a:headEnd/>
            <a:tailEnd type="stealth" w="med" len="med"/>
          </a:ln>
          <a:extLst>
            <a:ext uri="{909E8E84-426E-40dd-AFC4-6F175D3DCCD1}">
              <a14:hiddenFill xmlns:a14="http://schemas.microsoft.com/office/drawing/2010/main" xmlns="">
                <a:noFill/>
              </a14:hiddenFill>
            </a:ext>
          </a:extLst>
        </p:spPr>
        <p:txBody>
          <a:bodyPr lIns="0" tIns="0" rIns="0" bIns="0"/>
          <a:lstStyle/>
          <a:p>
            <a:endParaRPr lang="en-US" sz="2215"/>
          </a:p>
        </p:txBody>
      </p:sp>
      <p:sp>
        <p:nvSpPr>
          <p:cNvPr id="53" name="Line 20">
            <a:extLst>
              <a:ext uri="{FF2B5EF4-FFF2-40B4-BE49-F238E27FC236}">
                <a16:creationId xmlns:a16="http://schemas.microsoft.com/office/drawing/2014/main" id="{6192E747-F88C-4142-809E-3A6D6BCF2E7F}"/>
              </a:ext>
            </a:extLst>
          </p:cNvPr>
          <p:cNvSpPr>
            <a:spLocks noChangeShapeType="1"/>
          </p:cNvSpPr>
          <p:nvPr/>
        </p:nvSpPr>
        <p:spPr bwMode="auto">
          <a:xfrm>
            <a:off x="4057526" y="2033767"/>
            <a:ext cx="465992" cy="1466"/>
          </a:xfrm>
          <a:prstGeom prst="line">
            <a:avLst/>
          </a:prstGeom>
          <a:noFill/>
          <a:ln w="57150">
            <a:solidFill>
              <a:srgbClr val="D91D15"/>
            </a:solidFill>
            <a:round/>
            <a:headEnd/>
            <a:tailEnd type="stealth" w="med" len="med"/>
          </a:ln>
          <a:extLst>
            <a:ext uri="{909E8E84-426E-40dd-AFC4-6F175D3DCCD1}">
              <a14:hiddenFill xmlns:a14="http://schemas.microsoft.com/office/drawing/2010/main" xmlns="">
                <a:noFill/>
              </a14:hiddenFill>
            </a:ext>
          </a:extLst>
        </p:spPr>
        <p:txBody>
          <a:bodyPr lIns="0" tIns="0" rIns="0" bIns="0"/>
          <a:lstStyle/>
          <a:p>
            <a:endParaRPr lang="en-US" sz="2215"/>
          </a:p>
        </p:txBody>
      </p:sp>
      <p:sp>
        <p:nvSpPr>
          <p:cNvPr id="54" name="Line 21">
            <a:extLst>
              <a:ext uri="{FF2B5EF4-FFF2-40B4-BE49-F238E27FC236}">
                <a16:creationId xmlns:a16="http://schemas.microsoft.com/office/drawing/2014/main" id="{4549AE6F-B580-E749-8F53-E3B7E1036662}"/>
              </a:ext>
            </a:extLst>
          </p:cNvPr>
          <p:cNvSpPr>
            <a:spLocks noChangeShapeType="1"/>
          </p:cNvSpPr>
          <p:nvPr/>
        </p:nvSpPr>
        <p:spPr bwMode="auto">
          <a:xfrm>
            <a:off x="6172634" y="2033767"/>
            <a:ext cx="465992" cy="1466"/>
          </a:xfrm>
          <a:prstGeom prst="line">
            <a:avLst/>
          </a:prstGeom>
          <a:noFill/>
          <a:ln w="57150">
            <a:solidFill>
              <a:srgbClr val="D91D15"/>
            </a:solidFill>
            <a:round/>
            <a:headEnd/>
            <a:tailEnd type="stealth" w="med" len="med"/>
          </a:ln>
          <a:extLst>
            <a:ext uri="{909E8E84-426E-40dd-AFC4-6F175D3DCCD1}">
              <a14:hiddenFill xmlns:a14="http://schemas.microsoft.com/office/drawing/2010/main" xmlns="">
                <a:noFill/>
              </a14:hiddenFill>
            </a:ext>
          </a:extLst>
        </p:spPr>
        <p:txBody>
          <a:bodyPr lIns="0" tIns="0" rIns="0" bIns="0"/>
          <a:lstStyle/>
          <a:p>
            <a:endParaRPr lang="en-US" sz="2215"/>
          </a:p>
        </p:txBody>
      </p:sp>
      <p:pic>
        <p:nvPicPr>
          <p:cNvPr id="55" name="Picture 24">
            <a:extLst>
              <a:ext uri="{FF2B5EF4-FFF2-40B4-BE49-F238E27FC236}">
                <a16:creationId xmlns:a16="http://schemas.microsoft.com/office/drawing/2014/main" id="{3D993FE6-8150-D744-950B-F7F52CE8E96B}"/>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624" y="1246091"/>
            <a:ext cx="1497623" cy="1495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Immagine 55">
            <a:extLst>
              <a:ext uri="{FF2B5EF4-FFF2-40B4-BE49-F238E27FC236}">
                <a16:creationId xmlns:a16="http://schemas.microsoft.com/office/drawing/2014/main" id="{BE11A5B6-EA53-524C-A72C-90B39A7E3492}"/>
              </a:ext>
            </a:extLst>
          </p:cNvPr>
          <p:cNvPicPr>
            <a:picLocks noChangeAspect="1"/>
          </p:cNvPicPr>
          <p:nvPr/>
        </p:nvPicPr>
        <p:blipFill>
          <a:blip r:embed="rId5"/>
          <a:stretch>
            <a:fillRect/>
          </a:stretch>
        </p:blipFill>
        <p:spPr>
          <a:xfrm>
            <a:off x="6713012" y="1069285"/>
            <a:ext cx="1753435" cy="1753435"/>
          </a:xfrm>
          <a:prstGeom prst="rect">
            <a:avLst/>
          </a:prstGeom>
        </p:spPr>
      </p:pic>
      <p:sp>
        <p:nvSpPr>
          <p:cNvPr id="25" name="AutoShape 2">
            <a:extLst>
              <a:ext uri="{FF2B5EF4-FFF2-40B4-BE49-F238E27FC236}">
                <a16:creationId xmlns:a16="http://schemas.microsoft.com/office/drawing/2014/main" id="{8FF8484B-B379-1E4E-961E-CE08E2E6DA73}"/>
              </a:ext>
            </a:extLst>
          </p:cNvPr>
          <p:cNvSpPr>
            <a:spLocks noChangeArrowheads="1"/>
          </p:cNvSpPr>
          <p:nvPr/>
        </p:nvSpPr>
        <p:spPr bwMode="auto">
          <a:xfrm>
            <a:off x="424350" y="3115594"/>
            <a:ext cx="8144608" cy="3506665"/>
          </a:xfrm>
          <a:prstGeom prst="roundRect">
            <a:avLst>
              <a:gd name="adj" fmla="val 16667"/>
            </a:avLst>
          </a:prstGeom>
          <a:solidFill>
            <a:schemeClr val="bg1">
              <a:alpha val="52940"/>
            </a:schemeClr>
          </a:solidFill>
          <a:ln w="38100">
            <a:solidFill>
              <a:srgbClr val="334E99"/>
            </a:solidFill>
            <a:round/>
            <a:headEnd/>
            <a:tailEnd/>
          </a:ln>
        </p:spPr>
        <p:txBody>
          <a:bodyPr wrap="none" anchor="ct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endParaRPr lang="it-IT" altLang="it-IT" sz="2215"/>
          </a:p>
        </p:txBody>
      </p:sp>
      <p:grpSp>
        <p:nvGrpSpPr>
          <p:cNvPr id="27" name="Group 20">
            <a:extLst>
              <a:ext uri="{FF2B5EF4-FFF2-40B4-BE49-F238E27FC236}">
                <a16:creationId xmlns:a16="http://schemas.microsoft.com/office/drawing/2014/main" id="{9D3462B7-1BAD-594E-872C-2D590A4B369C}"/>
              </a:ext>
            </a:extLst>
          </p:cNvPr>
          <p:cNvGrpSpPr>
            <a:grpSpLocks/>
          </p:cNvGrpSpPr>
          <p:nvPr/>
        </p:nvGrpSpPr>
        <p:grpSpPr bwMode="auto">
          <a:xfrm>
            <a:off x="1060328" y="3470217"/>
            <a:ext cx="2445727" cy="2579076"/>
            <a:chOff x="548" y="1249"/>
            <a:chExt cx="1669" cy="1760"/>
          </a:xfrm>
        </p:grpSpPr>
        <p:sp>
          <p:nvSpPr>
            <p:cNvPr id="28" name="Text Box 9">
              <a:extLst>
                <a:ext uri="{FF2B5EF4-FFF2-40B4-BE49-F238E27FC236}">
                  <a16:creationId xmlns:a16="http://schemas.microsoft.com/office/drawing/2014/main" id="{E73603FB-D98A-2F46-9CDC-7C75B168250C}"/>
                </a:ext>
              </a:extLst>
            </p:cNvPr>
            <p:cNvSpPr txBox="1">
              <a:spLocks noChangeArrowheads="1"/>
            </p:cNvSpPr>
            <p:nvPr/>
          </p:nvSpPr>
          <p:spPr bwMode="auto">
            <a:xfrm>
              <a:off x="718" y="2269"/>
              <a:ext cx="1272"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120000"/>
                </a:lnSpc>
                <a:spcBef>
                  <a:spcPct val="50000"/>
                </a:spcBef>
              </a:pPr>
              <a:r>
                <a:rPr lang="it-IT" altLang="it-IT" sz="1846" b="1" dirty="0"/>
                <a:t> </a:t>
              </a:r>
              <a:r>
                <a:rPr lang="it-IT" altLang="it-IT" sz="2031" b="1" dirty="0" err="1">
                  <a:solidFill>
                    <a:srgbClr val="A50021"/>
                  </a:solidFill>
                </a:rPr>
                <a:t>knowledge</a:t>
              </a:r>
              <a:br>
                <a:rPr lang="it-IT" altLang="it-IT" sz="1846" b="1" dirty="0"/>
              </a:br>
              <a:r>
                <a:rPr lang="it-IT" altLang="it-IT" sz="1846" b="1" dirty="0" err="1"/>
                <a:t>how</a:t>
              </a:r>
              <a:r>
                <a:rPr lang="it-IT" altLang="it-IT" sz="1846" b="1" dirty="0"/>
                <a:t> </a:t>
              </a:r>
              <a:r>
                <a:rPr lang="it-IT" altLang="it-IT" sz="1846" b="1" dirty="0" err="1"/>
                <a:t>genes</a:t>
              </a:r>
              <a:r>
                <a:rPr lang="it-IT" altLang="it-IT" sz="1846" b="1" dirty="0"/>
                <a:t> work </a:t>
              </a:r>
            </a:p>
          </p:txBody>
        </p:sp>
        <p:grpSp>
          <p:nvGrpSpPr>
            <p:cNvPr id="29" name="Group 15">
              <a:extLst>
                <a:ext uri="{FF2B5EF4-FFF2-40B4-BE49-F238E27FC236}">
                  <a16:creationId xmlns:a16="http://schemas.microsoft.com/office/drawing/2014/main" id="{97C81946-988D-BA46-84F7-364A41700E74}"/>
                </a:ext>
              </a:extLst>
            </p:cNvPr>
            <p:cNvGrpSpPr>
              <a:grpSpLocks/>
            </p:cNvGrpSpPr>
            <p:nvPr/>
          </p:nvGrpSpPr>
          <p:grpSpPr bwMode="auto">
            <a:xfrm>
              <a:off x="1069" y="1249"/>
              <a:ext cx="723" cy="1017"/>
              <a:chOff x="506" y="1249"/>
              <a:chExt cx="723" cy="1017"/>
            </a:xfrm>
          </p:grpSpPr>
          <p:pic>
            <p:nvPicPr>
              <p:cNvPr id="31" name="Picture 12" descr="ombra blu">
                <a:extLst>
                  <a:ext uri="{FF2B5EF4-FFF2-40B4-BE49-F238E27FC236}">
                    <a16:creationId xmlns:a16="http://schemas.microsoft.com/office/drawing/2014/main" id="{C52F5774-55D2-3A46-82F8-9891B15DEC86}"/>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549" y="1271"/>
                <a:ext cx="680"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a:extLst>
                  <a:ext uri="{FF2B5EF4-FFF2-40B4-BE49-F238E27FC236}">
                    <a16:creationId xmlns:a16="http://schemas.microsoft.com/office/drawing/2014/main" id="{2789B24F-BF1A-8B4B-A962-B763FCF6F5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 y="1249"/>
                <a:ext cx="650" cy="92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0" name="Text Box 9">
              <a:extLst>
                <a:ext uri="{FF2B5EF4-FFF2-40B4-BE49-F238E27FC236}">
                  <a16:creationId xmlns:a16="http://schemas.microsoft.com/office/drawing/2014/main" id="{469D05E4-E54C-4B47-83CB-821EBDE2CAA3}"/>
                </a:ext>
              </a:extLst>
            </p:cNvPr>
            <p:cNvSpPr txBox="1">
              <a:spLocks noChangeArrowheads="1"/>
            </p:cNvSpPr>
            <p:nvPr/>
          </p:nvSpPr>
          <p:spPr bwMode="auto">
            <a:xfrm>
              <a:off x="548" y="2723"/>
              <a:ext cx="166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120000"/>
                </a:lnSpc>
                <a:spcBef>
                  <a:spcPct val="50000"/>
                </a:spcBef>
              </a:pPr>
              <a:r>
                <a:rPr lang="it-IT" altLang="it-IT" sz="1846" dirty="0"/>
                <a:t>(</a:t>
              </a:r>
              <a:r>
                <a:rPr lang="it-IT" altLang="it-IT" sz="1846" dirty="0" err="1"/>
                <a:t>basic</a:t>
              </a:r>
              <a:r>
                <a:rPr lang="it-IT" altLang="it-IT" sz="1846" dirty="0"/>
                <a:t> science)</a:t>
              </a:r>
            </a:p>
          </p:txBody>
        </p:sp>
      </p:grpSp>
      <p:grpSp>
        <p:nvGrpSpPr>
          <p:cNvPr id="33" name="Group 21">
            <a:extLst>
              <a:ext uri="{FF2B5EF4-FFF2-40B4-BE49-F238E27FC236}">
                <a16:creationId xmlns:a16="http://schemas.microsoft.com/office/drawing/2014/main" id="{5D974592-0859-0B49-9A52-47CD2B906434}"/>
              </a:ext>
            </a:extLst>
          </p:cNvPr>
          <p:cNvGrpSpPr>
            <a:grpSpLocks/>
          </p:cNvGrpSpPr>
          <p:nvPr/>
        </p:nvGrpSpPr>
        <p:grpSpPr bwMode="auto">
          <a:xfrm>
            <a:off x="5358300" y="3454097"/>
            <a:ext cx="2530720" cy="2614246"/>
            <a:chOff x="3481" y="1238"/>
            <a:chExt cx="1727" cy="1784"/>
          </a:xfrm>
        </p:grpSpPr>
        <p:grpSp>
          <p:nvGrpSpPr>
            <p:cNvPr id="34" name="Group 16">
              <a:extLst>
                <a:ext uri="{FF2B5EF4-FFF2-40B4-BE49-F238E27FC236}">
                  <a16:creationId xmlns:a16="http://schemas.microsoft.com/office/drawing/2014/main" id="{FD633973-4EF2-A443-9751-FF27A280C45B}"/>
                </a:ext>
              </a:extLst>
            </p:cNvPr>
            <p:cNvGrpSpPr>
              <a:grpSpLocks/>
            </p:cNvGrpSpPr>
            <p:nvPr/>
          </p:nvGrpSpPr>
          <p:grpSpPr bwMode="auto">
            <a:xfrm>
              <a:off x="3866" y="1238"/>
              <a:ext cx="746" cy="1009"/>
              <a:chOff x="4305" y="1107"/>
              <a:chExt cx="746" cy="1009"/>
            </a:xfrm>
          </p:grpSpPr>
          <p:pic>
            <p:nvPicPr>
              <p:cNvPr id="57" name="Picture 13" descr="ombra blu">
                <a:extLst>
                  <a:ext uri="{FF2B5EF4-FFF2-40B4-BE49-F238E27FC236}">
                    <a16:creationId xmlns:a16="http://schemas.microsoft.com/office/drawing/2014/main" id="{010F13F4-AEE3-C442-A740-22DBC5533B3E}"/>
                  </a:ext>
                </a:extLst>
              </p:cNvPr>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4371" y="1121"/>
                <a:ext cx="680" cy="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8" descr="malattia">
                <a:extLst>
                  <a:ext uri="{FF2B5EF4-FFF2-40B4-BE49-F238E27FC236}">
                    <a16:creationId xmlns:a16="http://schemas.microsoft.com/office/drawing/2014/main" id="{DC088AE0-444D-5143-AD7E-BC78C0603C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05" y="1107"/>
                <a:ext cx="662" cy="92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5" name="Text Box 9">
              <a:extLst>
                <a:ext uri="{FF2B5EF4-FFF2-40B4-BE49-F238E27FC236}">
                  <a16:creationId xmlns:a16="http://schemas.microsoft.com/office/drawing/2014/main" id="{57FC807C-BCE7-4449-AAAA-543ED5976D1E}"/>
                </a:ext>
              </a:extLst>
            </p:cNvPr>
            <p:cNvSpPr txBox="1">
              <a:spLocks noChangeArrowheads="1"/>
            </p:cNvSpPr>
            <p:nvPr/>
          </p:nvSpPr>
          <p:spPr bwMode="auto">
            <a:xfrm>
              <a:off x="3481" y="2273"/>
              <a:ext cx="1491" cy="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120000"/>
                </a:lnSpc>
                <a:spcBef>
                  <a:spcPct val="50000"/>
                </a:spcBef>
              </a:pPr>
              <a:r>
                <a:rPr lang="it-IT" altLang="it-IT" sz="2031" b="1" dirty="0" err="1">
                  <a:solidFill>
                    <a:srgbClr val="A50021"/>
                  </a:solidFill>
                </a:rPr>
                <a:t>application</a:t>
              </a:r>
              <a:br>
                <a:rPr lang="it-IT" altLang="it-IT" sz="1846" b="1" dirty="0"/>
              </a:br>
              <a:r>
                <a:rPr lang="it-IT" altLang="it-IT" sz="1846" b="1" dirty="0" err="1"/>
                <a:t>correct</a:t>
              </a:r>
              <a:r>
                <a:rPr lang="it-IT" altLang="it-IT" sz="1846" b="1" dirty="0"/>
                <a:t> gene </a:t>
              </a:r>
              <a:r>
                <a:rPr lang="it-IT" altLang="it-IT" sz="1846" b="1" dirty="0" err="1"/>
                <a:t>defects</a:t>
              </a:r>
              <a:endParaRPr lang="it-IT" altLang="it-IT" sz="1846" b="1" dirty="0"/>
            </a:p>
          </p:txBody>
        </p:sp>
        <p:sp>
          <p:nvSpPr>
            <p:cNvPr id="36" name="Text Box 9">
              <a:extLst>
                <a:ext uri="{FF2B5EF4-FFF2-40B4-BE49-F238E27FC236}">
                  <a16:creationId xmlns:a16="http://schemas.microsoft.com/office/drawing/2014/main" id="{ACEBCF1D-8C78-2545-A17F-DDE251A1755E}"/>
                </a:ext>
              </a:extLst>
            </p:cNvPr>
            <p:cNvSpPr txBox="1">
              <a:spLocks noChangeArrowheads="1"/>
            </p:cNvSpPr>
            <p:nvPr/>
          </p:nvSpPr>
          <p:spPr bwMode="auto">
            <a:xfrm>
              <a:off x="3539" y="2736"/>
              <a:ext cx="1669"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a:defRPr sz="2400">
                  <a:solidFill>
                    <a:schemeClr val="tx1"/>
                  </a:solidFill>
                  <a:latin typeface="Times" pitchFamily="2" charset="0"/>
                  <a:ea typeface="ＭＳ Ｐゴシック" panose="020B0600070205080204" pitchFamily="34" charset="-128"/>
                </a:defRPr>
              </a:lvl3pPr>
              <a:lvl4pPr>
                <a:defRPr sz="2400">
                  <a:solidFill>
                    <a:schemeClr val="tx1"/>
                  </a:solidFill>
                  <a:latin typeface="Times" pitchFamily="2" charset="0"/>
                  <a:ea typeface="ＭＳ Ｐゴシック" panose="020B0600070205080204" pitchFamily="34" charset="-128"/>
                </a:defRPr>
              </a:lvl4pPr>
              <a:lvl5pPr>
                <a:defRPr sz="2400">
                  <a:solidFill>
                    <a:schemeClr val="tx1"/>
                  </a:solidFill>
                  <a:latin typeface="Times" pitchFamily="2"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ctr">
                <a:lnSpc>
                  <a:spcPct val="120000"/>
                </a:lnSpc>
                <a:spcBef>
                  <a:spcPct val="50000"/>
                </a:spcBef>
              </a:pPr>
              <a:r>
                <a:rPr lang="it-IT" altLang="it-IT" sz="1846" dirty="0"/>
                <a:t>(</a:t>
              </a:r>
              <a:r>
                <a:rPr lang="it-IT" altLang="it-IT" sz="1846" dirty="0" err="1"/>
                <a:t>applied</a:t>
              </a:r>
              <a:r>
                <a:rPr lang="it-IT" altLang="it-IT" sz="1846" dirty="0"/>
                <a:t> science) </a:t>
              </a:r>
            </a:p>
          </p:txBody>
        </p:sp>
      </p:grpSp>
      <p:pic>
        <p:nvPicPr>
          <p:cNvPr id="59" name="Picture 18" descr="freccia_rossa ">
            <a:extLst>
              <a:ext uri="{FF2B5EF4-FFF2-40B4-BE49-F238E27FC236}">
                <a16:creationId xmlns:a16="http://schemas.microsoft.com/office/drawing/2014/main" id="{2BB50685-7F54-364A-AE18-FE37DD8ED4A2}"/>
              </a:ext>
            </a:extLst>
          </p:cNvPr>
          <p:cNvPicPr>
            <a:picLocks noChangeAspect="1" noChangeArrowheads="1"/>
          </p:cNvPicPr>
          <p:nvPr/>
        </p:nvPicPr>
        <p:blipFill>
          <a:blip r:embed="rId9">
            <a:lum bright="-12000"/>
            <a:extLst>
              <a:ext uri="{28A0092B-C50C-407E-A947-70E740481C1C}">
                <a14:useLocalDpi xmlns:a14="http://schemas.microsoft.com/office/drawing/2010/main" val="0"/>
              </a:ext>
            </a:extLst>
          </a:blip>
          <a:srcRect/>
          <a:stretch>
            <a:fillRect/>
          </a:stretch>
        </p:blipFill>
        <p:spPr bwMode="auto">
          <a:xfrm>
            <a:off x="3470885" y="3840959"/>
            <a:ext cx="1783373" cy="71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CasellaDiTesto 60">
            <a:extLst>
              <a:ext uri="{FF2B5EF4-FFF2-40B4-BE49-F238E27FC236}">
                <a16:creationId xmlns:a16="http://schemas.microsoft.com/office/drawing/2014/main" id="{AE88B5ED-6B57-C44B-A734-93272DB0B46F}"/>
              </a:ext>
            </a:extLst>
          </p:cNvPr>
          <p:cNvSpPr txBox="1"/>
          <p:nvPr/>
        </p:nvSpPr>
        <p:spPr>
          <a:xfrm>
            <a:off x="1520710" y="89737"/>
            <a:ext cx="6981398" cy="461665"/>
          </a:xfrm>
          <a:prstGeom prst="rect">
            <a:avLst/>
          </a:prstGeom>
          <a:noFill/>
        </p:spPr>
        <p:txBody>
          <a:bodyPr wrap="none" rtlCol="0">
            <a:spAutoFit/>
          </a:bodyPr>
          <a:lstStyle/>
          <a:p>
            <a:r>
              <a:rPr lang="en-US" dirty="0"/>
              <a:t>Impact of basic research on innovation and health</a:t>
            </a:r>
            <a:endParaRPr lang="it-IT" dirty="0"/>
          </a:p>
        </p:txBody>
      </p:sp>
    </p:spTree>
    <p:extLst>
      <p:ext uri="{BB962C8B-B14F-4D97-AF65-F5344CB8AC3E}">
        <p14:creationId xmlns:p14="http://schemas.microsoft.com/office/powerpoint/2010/main" val="123981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2000"/>
                                        <p:tgtEl>
                                          <p:spTgt spid="59"/>
                                        </p:tgtEl>
                                      </p:cBhvr>
                                    </p:animEffect>
                                  </p:childTnLst>
                                </p:cTn>
                              </p:par>
                              <p:par>
                                <p:cTn id="13" presetID="10"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CasellaDiTesto 1">
            <a:extLst>
              <a:ext uri="{FF2B5EF4-FFF2-40B4-BE49-F238E27FC236}">
                <a16:creationId xmlns:a16="http://schemas.microsoft.com/office/drawing/2014/main" id="{CAAFC04D-C32C-994A-B7FB-4F483D0FC548}"/>
              </a:ext>
            </a:extLst>
          </p:cNvPr>
          <p:cNvSpPr txBox="1">
            <a:spLocks noChangeArrowheads="1"/>
          </p:cNvSpPr>
          <p:nvPr/>
        </p:nvSpPr>
        <p:spPr bwMode="auto">
          <a:xfrm>
            <a:off x="50800" y="215900"/>
            <a:ext cx="9090025"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2400" b="1">
                <a:latin typeface="Times" pitchFamily="2" charset="0"/>
              </a:rPr>
              <a:t>                          The birth of Molecular Biology</a:t>
            </a:r>
          </a:p>
          <a:p>
            <a:pPr>
              <a:spcBef>
                <a:spcPct val="0"/>
              </a:spcBef>
              <a:buFontTx/>
              <a:buNone/>
            </a:pPr>
            <a:endParaRPr lang="it-IT" altLang="it-IT" sz="2400" b="1">
              <a:latin typeface="Times" pitchFamily="2" charset="0"/>
            </a:endParaRPr>
          </a:p>
          <a:p>
            <a:pPr>
              <a:spcBef>
                <a:spcPct val="0"/>
              </a:spcBef>
              <a:buFontTx/>
              <a:buNone/>
            </a:pPr>
            <a:r>
              <a:rPr lang="it-IT" altLang="it-IT" sz="2400">
                <a:latin typeface="Times" pitchFamily="2" charset="0"/>
              </a:rPr>
              <a:t>In1945 John Atsbury proposed the term Molecular Biology for a </a:t>
            </a:r>
          </a:p>
          <a:p>
            <a:pPr>
              <a:spcBef>
                <a:spcPct val="0"/>
              </a:spcBef>
              <a:buFontTx/>
              <a:buNone/>
            </a:pPr>
            <a:r>
              <a:rPr lang="it-IT" altLang="it-IT" sz="2400">
                <a:latin typeface="Times" pitchFamily="2" charset="0"/>
              </a:rPr>
              <a:t>universitary department in Leeds – later called Dept of biomolecular</a:t>
            </a:r>
          </a:p>
          <a:p>
            <a:pPr>
              <a:spcBef>
                <a:spcPct val="0"/>
              </a:spcBef>
              <a:buFontTx/>
              <a:buNone/>
            </a:pPr>
            <a:r>
              <a:rPr lang="it-IT" altLang="it-IT" sz="2400">
                <a:latin typeface="Times" pitchFamily="2" charset="0"/>
              </a:rPr>
              <a:t>Structure</a:t>
            </a:r>
          </a:p>
          <a:p>
            <a:pPr>
              <a:spcBef>
                <a:spcPct val="0"/>
              </a:spcBef>
              <a:buFontTx/>
              <a:buNone/>
            </a:pPr>
            <a:r>
              <a:rPr lang="it-IT" altLang="it-IT" sz="2400">
                <a:latin typeface="Times" pitchFamily="2" charset="0"/>
              </a:rPr>
              <a:t>1947 – The </a:t>
            </a:r>
            <a:r>
              <a:rPr lang="it-IT" altLang="ja-JP" sz="2400" b="1">
                <a:latin typeface="Times" pitchFamily="2" charset="0"/>
              </a:rPr>
              <a:t>Molecular Biology Unit at</a:t>
            </a:r>
            <a:r>
              <a:rPr lang="it-IT" altLang="ja-JP" sz="2400">
                <a:latin typeface="Times" pitchFamily="2" charset="0"/>
              </a:rPr>
              <a:t> MRC of Cambridge was funded</a:t>
            </a:r>
          </a:p>
          <a:p>
            <a:pPr>
              <a:spcBef>
                <a:spcPct val="0"/>
              </a:spcBef>
              <a:buFontTx/>
              <a:buNone/>
            </a:pPr>
            <a:endParaRPr lang="it-IT" altLang="it-IT" sz="2400">
              <a:latin typeface="Times" pitchFamily="2" charset="0"/>
            </a:endParaRPr>
          </a:p>
          <a:p>
            <a:pPr>
              <a:spcBef>
                <a:spcPct val="0"/>
              </a:spcBef>
              <a:buFontTx/>
              <a:buNone/>
            </a:pPr>
            <a:endParaRPr lang="it-IT" altLang="it-IT" sz="2400">
              <a:latin typeface="Times" pitchFamily="2" charset="0"/>
            </a:endParaRPr>
          </a:p>
          <a:p>
            <a:pPr>
              <a:spcBef>
                <a:spcPct val="0"/>
              </a:spcBef>
              <a:buFontTx/>
              <a:buNone/>
            </a:pPr>
            <a:r>
              <a:rPr lang="it-IT" altLang="it-IT" sz="2400">
                <a:latin typeface="Times" pitchFamily="2" charset="0"/>
              </a:rPr>
              <a:t>                         two molecular biology schools</a:t>
            </a:r>
          </a:p>
          <a:p>
            <a:pPr>
              <a:spcBef>
                <a:spcPct val="0"/>
              </a:spcBef>
              <a:buFontTx/>
              <a:buNone/>
            </a:pPr>
            <a:endParaRPr lang="it-IT" altLang="it-IT" sz="2400">
              <a:latin typeface="Times" pitchFamily="2" charset="0"/>
            </a:endParaRPr>
          </a:p>
          <a:p>
            <a:pPr>
              <a:spcBef>
                <a:spcPct val="0"/>
              </a:spcBef>
              <a:buFontTx/>
              <a:buNone/>
            </a:pPr>
            <a:r>
              <a:rPr lang="it-IT" altLang="it-IT" sz="2400" b="1">
                <a:latin typeface="Times" pitchFamily="2" charset="0"/>
              </a:rPr>
              <a:t>Informationalists </a:t>
            </a:r>
            <a:r>
              <a:rPr lang="it-IT" altLang="it-IT" sz="2400">
                <a:latin typeface="Times" pitchFamily="2" charset="0"/>
              </a:rPr>
              <a:t>(USA) – to understand the processes through which</a:t>
            </a:r>
          </a:p>
          <a:p>
            <a:pPr>
              <a:spcBef>
                <a:spcPct val="0"/>
              </a:spcBef>
              <a:buFontTx/>
              <a:buNone/>
            </a:pPr>
            <a:r>
              <a:rPr lang="it-IT" altLang="it-IT" sz="2400">
                <a:latin typeface="Times" pitchFamily="2" charset="0"/>
              </a:rPr>
              <a:t>genetic information is decoded (Delbruck)</a:t>
            </a:r>
          </a:p>
          <a:p>
            <a:pPr>
              <a:spcBef>
                <a:spcPct val="0"/>
              </a:spcBef>
              <a:buFontTx/>
              <a:buNone/>
            </a:pPr>
            <a:endParaRPr lang="it-IT" altLang="it-IT" sz="2400">
              <a:latin typeface="Times" pitchFamily="2" charset="0"/>
            </a:endParaRPr>
          </a:p>
          <a:p>
            <a:pPr>
              <a:spcBef>
                <a:spcPct val="0"/>
              </a:spcBef>
              <a:buFontTx/>
              <a:buNone/>
            </a:pPr>
            <a:r>
              <a:rPr lang="it-IT" altLang="it-IT" sz="2400" b="1">
                <a:latin typeface="Times" pitchFamily="2" charset="0"/>
              </a:rPr>
              <a:t>Structuralists </a:t>
            </a:r>
            <a:r>
              <a:rPr lang="it-IT" altLang="it-IT" sz="2400">
                <a:latin typeface="Times" pitchFamily="2" charset="0"/>
              </a:rPr>
              <a:t>(UK) – to apply physico-chemical methods </a:t>
            </a:r>
          </a:p>
          <a:p>
            <a:pPr>
              <a:spcBef>
                <a:spcPct val="0"/>
              </a:spcBef>
              <a:buFontTx/>
              <a:buNone/>
            </a:pPr>
            <a:r>
              <a:rPr lang="it-IT" altLang="it-IT" sz="2400">
                <a:latin typeface="Times" pitchFamily="2" charset="0"/>
              </a:rPr>
              <a:t>to unravel the structure of biological molecules (Perutz</a:t>
            </a:r>
          </a:p>
          <a:p>
            <a:pPr>
              <a:spcBef>
                <a:spcPct val="0"/>
              </a:spcBef>
              <a:buFontTx/>
              <a:buNone/>
            </a:pPr>
            <a:r>
              <a:rPr lang="it-IT" altLang="it-IT" sz="2400">
                <a:latin typeface="Times" pitchFamily="2" charset="0"/>
              </a:rPr>
              <a:t>Kendrew – UK, Pauling – USA)</a:t>
            </a:r>
          </a:p>
          <a:p>
            <a:pPr>
              <a:spcBef>
                <a:spcPct val="0"/>
              </a:spcBef>
              <a:buFontTx/>
              <a:buNone/>
            </a:pPr>
            <a:endParaRPr lang="it-IT" altLang="it-IT" sz="2400">
              <a:latin typeface="Times" pitchFamily="2" charset="0"/>
            </a:endParaRPr>
          </a:p>
          <a:p>
            <a:pPr>
              <a:spcBef>
                <a:spcPct val="0"/>
              </a:spcBef>
              <a:buFontTx/>
              <a:buNone/>
            </a:pPr>
            <a:endParaRPr lang="it-IT" altLang="it-IT" sz="2400">
              <a:latin typeface="Times" pitchFamily="2"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DE8A911C-998B-CE44-8839-C5A3E16A87F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9" y="1155238"/>
            <a:ext cx="1628042" cy="1503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7">
            <a:extLst>
              <a:ext uri="{FF2B5EF4-FFF2-40B4-BE49-F238E27FC236}">
                <a16:creationId xmlns:a16="http://schemas.microsoft.com/office/drawing/2014/main" id="{306B32BC-B6CF-9946-82C1-63A4CE0C73F8}"/>
              </a:ext>
            </a:extLst>
          </p:cNvPr>
          <p:cNvSpPr>
            <a:spLocks/>
          </p:cNvSpPr>
          <p:nvPr/>
        </p:nvSpPr>
        <p:spPr bwMode="auto">
          <a:xfrm>
            <a:off x="589938" y="2763952"/>
            <a:ext cx="1406769"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Genome</a:t>
            </a:r>
          </a:p>
        </p:txBody>
      </p:sp>
      <p:sp>
        <p:nvSpPr>
          <p:cNvPr id="22" name="Rectangle 8">
            <a:extLst>
              <a:ext uri="{FF2B5EF4-FFF2-40B4-BE49-F238E27FC236}">
                <a16:creationId xmlns:a16="http://schemas.microsoft.com/office/drawing/2014/main" id="{2A7C4E15-06F0-C840-A8AD-1BFD8BD75887}"/>
              </a:ext>
            </a:extLst>
          </p:cNvPr>
          <p:cNvSpPr>
            <a:spLocks/>
          </p:cNvSpPr>
          <p:nvPr/>
        </p:nvSpPr>
        <p:spPr bwMode="auto">
          <a:xfrm>
            <a:off x="3456230" y="1375046"/>
            <a:ext cx="65" cy="34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endParaRPr lang="en-GB" sz="2215"/>
          </a:p>
        </p:txBody>
      </p:sp>
      <p:pic>
        <p:nvPicPr>
          <p:cNvPr id="23" name="Picture 12">
            <a:extLst>
              <a:ext uri="{FF2B5EF4-FFF2-40B4-BE49-F238E27FC236}">
                <a16:creationId xmlns:a16="http://schemas.microsoft.com/office/drawing/2014/main" id="{E654A3EE-D99F-EE42-9EFC-65F5B677F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4" t="3407" r="4878"/>
          <a:stretch>
            <a:fillRect/>
          </a:stretch>
        </p:blipFill>
        <p:spPr bwMode="auto">
          <a:xfrm>
            <a:off x="2520198" y="1246092"/>
            <a:ext cx="1445119" cy="1495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13">
            <a:extLst>
              <a:ext uri="{FF2B5EF4-FFF2-40B4-BE49-F238E27FC236}">
                <a16:creationId xmlns:a16="http://schemas.microsoft.com/office/drawing/2014/main" id="{B3B12554-C5AD-5B4A-B0E1-6D73669DCAE6}"/>
              </a:ext>
            </a:extLst>
          </p:cNvPr>
          <p:cNvSpPr>
            <a:spLocks/>
          </p:cNvSpPr>
          <p:nvPr/>
        </p:nvSpPr>
        <p:spPr bwMode="auto">
          <a:xfrm>
            <a:off x="6894581" y="2763952"/>
            <a:ext cx="1336431"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Organism</a:t>
            </a:r>
          </a:p>
        </p:txBody>
      </p:sp>
      <p:sp>
        <p:nvSpPr>
          <p:cNvPr id="25" name="Rectangle 14">
            <a:extLst>
              <a:ext uri="{FF2B5EF4-FFF2-40B4-BE49-F238E27FC236}">
                <a16:creationId xmlns:a16="http://schemas.microsoft.com/office/drawing/2014/main" id="{0AFC908B-69C4-8648-B631-6D0D72784F1E}"/>
              </a:ext>
            </a:extLst>
          </p:cNvPr>
          <p:cNvSpPr>
            <a:spLocks/>
          </p:cNvSpPr>
          <p:nvPr/>
        </p:nvSpPr>
        <p:spPr bwMode="auto">
          <a:xfrm>
            <a:off x="4712065" y="2763951"/>
            <a:ext cx="1137138"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Cell</a:t>
            </a:r>
          </a:p>
        </p:txBody>
      </p:sp>
      <p:sp>
        <p:nvSpPr>
          <p:cNvPr id="26" name="Rectangle 16">
            <a:extLst>
              <a:ext uri="{FF2B5EF4-FFF2-40B4-BE49-F238E27FC236}">
                <a16:creationId xmlns:a16="http://schemas.microsoft.com/office/drawing/2014/main" id="{1BBC6DC3-2BA9-3740-90CB-2178309791AD}"/>
              </a:ext>
            </a:extLst>
          </p:cNvPr>
          <p:cNvSpPr>
            <a:spLocks/>
          </p:cNvSpPr>
          <p:nvPr/>
        </p:nvSpPr>
        <p:spPr bwMode="auto">
          <a:xfrm>
            <a:off x="2406945" y="2763951"/>
            <a:ext cx="1805354"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Molecules</a:t>
            </a:r>
          </a:p>
        </p:txBody>
      </p:sp>
      <p:sp>
        <p:nvSpPr>
          <p:cNvPr id="27" name="Line 19">
            <a:extLst>
              <a:ext uri="{FF2B5EF4-FFF2-40B4-BE49-F238E27FC236}">
                <a16:creationId xmlns:a16="http://schemas.microsoft.com/office/drawing/2014/main" id="{7E8D91A4-3178-EE4E-90BF-F71BA207E68A}"/>
              </a:ext>
            </a:extLst>
          </p:cNvPr>
          <p:cNvSpPr>
            <a:spLocks noChangeShapeType="1"/>
          </p:cNvSpPr>
          <p:nvPr/>
        </p:nvSpPr>
        <p:spPr bwMode="auto">
          <a:xfrm>
            <a:off x="1986030" y="2033767"/>
            <a:ext cx="465992" cy="1466"/>
          </a:xfrm>
          <a:prstGeom prst="line">
            <a:avLst/>
          </a:prstGeom>
          <a:noFill/>
          <a:ln w="57150">
            <a:solidFill>
              <a:srgbClr val="D91D15"/>
            </a:solidFill>
            <a:round/>
            <a:headEnd/>
            <a:tailEnd type="stealth" w="med" len="med"/>
          </a:ln>
          <a:extLst>
            <a:ext uri="{909E8E84-426E-40dd-AFC4-6F175D3DCCD1}">
              <a14:hiddenFill xmlns:a14="http://schemas.microsoft.com/office/drawing/2010/main" xmlns="">
                <a:noFill/>
              </a14:hiddenFill>
            </a:ext>
          </a:extLst>
        </p:spPr>
        <p:txBody>
          <a:bodyPr lIns="0" tIns="0" rIns="0" bIns="0"/>
          <a:lstStyle/>
          <a:p>
            <a:endParaRPr lang="en-US" sz="2215"/>
          </a:p>
        </p:txBody>
      </p:sp>
      <p:sp>
        <p:nvSpPr>
          <p:cNvPr id="28" name="Line 20">
            <a:extLst>
              <a:ext uri="{FF2B5EF4-FFF2-40B4-BE49-F238E27FC236}">
                <a16:creationId xmlns:a16="http://schemas.microsoft.com/office/drawing/2014/main" id="{1D410EDB-B22E-3B4A-AA0D-3D2C509B2802}"/>
              </a:ext>
            </a:extLst>
          </p:cNvPr>
          <p:cNvSpPr>
            <a:spLocks noChangeShapeType="1"/>
          </p:cNvSpPr>
          <p:nvPr/>
        </p:nvSpPr>
        <p:spPr bwMode="auto">
          <a:xfrm>
            <a:off x="4057526" y="2033767"/>
            <a:ext cx="465992" cy="1466"/>
          </a:xfrm>
          <a:prstGeom prst="line">
            <a:avLst/>
          </a:prstGeom>
          <a:noFill/>
          <a:ln w="57150">
            <a:solidFill>
              <a:srgbClr val="D91D15"/>
            </a:solidFill>
            <a:round/>
            <a:headEnd/>
            <a:tailEnd type="stealth" w="med" len="med"/>
          </a:ln>
          <a:extLst>
            <a:ext uri="{909E8E84-426E-40dd-AFC4-6F175D3DCCD1}">
              <a14:hiddenFill xmlns:a14="http://schemas.microsoft.com/office/drawing/2010/main" xmlns="">
                <a:noFill/>
              </a14:hiddenFill>
            </a:ext>
          </a:extLst>
        </p:spPr>
        <p:txBody>
          <a:bodyPr lIns="0" tIns="0" rIns="0" bIns="0"/>
          <a:lstStyle/>
          <a:p>
            <a:endParaRPr lang="en-US" sz="2215"/>
          </a:p>
        </p:txBody>
      </p:sp>
      <p:sp>
        <p:nvSpPr>
          <p:cNvPr id="29" name="Line 21">
            <a:extLst>
              <a:ext uri="{FF2B5EF4-FFF2-40B4-BE49-F238E27FC236}">
                <a16:creationId xmlns:a16="http://schemas.microsoft.com/office/drawing/2014/main" id="{DA12D39A-D40D-3E4B-9433-8F6FC80431DF}"/>
              </a:ext>
            </a:extLst>
          </p:cNvPr>
          <p:cNvSpPr>
            <a:spLocks noChangeShapeType="1"/>
          </p:cNvSpPr>
          <p:nvPr/>
        </p:nvSpPr>
        <p:spPr bwMode="auto">
          <a:xfrm>
            <a:off x="6172634" y="2033767"/>
            <a:ext cx="465992" cy="1466"/>
          </a:xfrm>
          <a:prstGeom prst="line">
            <a:avLst/>
          </a:prstGeom>
          <a:noFill/>
          <a:ln w="57150">
            <a:solidFill>
              <a:srgbClr val="D91D15"/>
            </a:solidFill>
            <a:round/>
            <a:headEnd/>
            <a:tailEnd type="stealth" w="med" len="med"/>
          </a:ln>
          <a:extLst>
            <a:ext uri="{909E8E84-426E-40dd-AFC4-6F175D3DCCD1}">
              <a14:hiddenFill xmlns:a14="http://schemas.microsoft.com/office/drawing/2010/main" xmlns="">
                <a:noFill/>
              </a14:hiddenFill>
            </a:ext>
          </a:extLst>
        </p:spPr>
        <p:txBody>
          <a:bodyPr lIns="0" tIns="0" rIns="0" bIns="0"/>
          <a:lstStyle/>
          <a:p>
            <a:endParaRPr lang="en-US" sz="2215"/>
          </a:p>
        </p:txBody>
      </p:sp>
      <p:pic>
        <p:nvPicPr>
          <p:cNvPr id="30" name="Picture 24">
            <a:extLst>
              <a:ext uri="{FF2B5EF4-FFF2-40B4-BE49-F238E27FC236}">
                <a16:creationId xmlns:a16="http://schemas.microsoft.com/office/drawing/2014/main" id="{EE77E942-1530-DE42-A46D-9CEB5EA70FF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624" y="1246091"/>
            <a:ext cx="1497623" cy="1495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Immagine 30">
            <a:extLst>
              <a:ext uri="{FF2B5EF4-FFF2-40B4-BE49-F238E27FC236}">
                <a16:creationId xmlns:a16="http://schemas.microsoft.com/office/drawing/2014/main" id="{CF0095DA-7A37-B64F-A43A-41297FCB0127}"/>
              </a:ext>
            </a:extLst>
          </p:cNvPr>
          <p:cNvPicPr>
            <a:picLocks noChangeAspect="1"/>
          </p:cNvPicPr>
          <p:nvPr/>
        </p:nvPicPr>
        <p:blipFill>
          <a:blip r:embed="rId5"/>
          <a:stretch>
            <a:fillRect/>
          </a:stretch>
        </p:blipFill>
        <p:spPr>
          <a:xfrm>
            <a:off x="6713012" y="1069285"/>
            <a:ext cx="1753435" cy="1753435"/>
          </a:xfrm>
          <a:prstGeom prst="rect">
            <a:avLst/>
          </a:prstGeom>
        </p:spPr>
      </p:pic>
      <p:pic>
        <p:nvPicPr>
          <p:cNvPr id="32" name="Segnaposto contenuto 3" descr="cogwheel-brain.jpg">
            <a:extLst>
              <a:ext uri="{FF2B5EF4-FFF2-40B4-BE49-F238E27FC236}">
                <a16:creationId xmlns:a16="http://schemas.microsoft.com/office/drawing/2014/main" id="{593D5838-4F59-9946-A9F9-100461FA077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3242758" y="3767401"/>
            <a:ext cx="2400176" cy="2400176"/>
          </a:xfrm>
          <a:prstGeom prst="rect">
            <a:avLst/>
          </a:prstGeom>
        </p:spPr>
      </p:pic>
      <p:sp>
        <p:nvSpPr>
          <p:cNvPr id="2" name="Rettangolo 1">
            <a:extLst>
              <a:ext uri="{FF2B5EF4-FFF2-40B4-BE49-F238E27FC236}">
                <a16:creationId xmlns:a16="http://schemas.microsoft.com/office/drawing/2014/main" id="{C26FC7D8-AF10-374E-8DC9-566A7AB45EE2}"/>
              </a:ext>
            </a:extLst>
          </p:cNvPr>
          <p:cNvSpPr/>
          <p:nvPr/>
        </p:nvSpPr>
        <p:spPr>
          <a:xfrm>
            <a:off x="2158371" y="6272194"/>
            <a:ext cx="3316742" cy="433196"/>
          </a:xfrm>
          <a:prstGeom prst="rect">
            <a:avLst/>
          </a:prstGeom>
        </p:spPr>
        <p:txBody>
          <a:bodyPr wrap="none">
            <a:spAutoFit/>
          </a:bodyPr>
          <a:lstStyle/>
          <a:p>
            <a:r>
              <a:rPr lang="it-IT" sz="2215" dirty="0">
                <a:solidFill>
                  <a:prstClr val="black"/>
                </a:solidFill>
                <a:latin typeface="Calibri" pitchFamily="34" charset="0"/>
              </a:rPr>
              <a:t>Human brain and </a:t>
            </a:r>
            <a:r>
              <a:rPr lang="it-IT" sz="2215" dirty="0" err="1">
                <a:solidFill>
                  <a:prstClr val="black"/>
                </a:solidFill>
                <a:latin typeface="Calibri" pitchFamily="34" charset="0"/>
              </a:rPr>
              <a:t>cognition</a:t>
            </a:r>
            <a:endParaRPr lang="it-IT" sz="2215" dirty="0"/>
          </a:p>
        </p:txBody>
      </p:sp>
      <p:cxnSp>
        <p:nvCxnSpPr>
          <p:cNvPr id="33" name="Connettore 2 32">
            <a:extLst>
              <a:ext uri="{FF2B5EF4-FFF2-40B4-BE49-F238E27FC236}">
                <a16:creationId xmlns:a16="http://schemas.microsoft.com/office/drawing/2014/main" id="{E0979D9A-3215-2548-AD30-38D81184AFF4}"/>
              </a:ext>
            </a:extLst>
          </p:cNvPr>
          <p:cNvCxnSpPr>
            <a:cxnSpLocks/>
          </p:cNvCxnSpPr>
          <p:nvPr/>
        </p:nvCxnSpPr>
        <p:spPr>
          <a:xfrm flipH="1" flipV="1">
            <a:off x="2266987" y="4549380"/>
            <a:ext cx="975770" cy="540996"/>
          </a:xfrm>
          <a:prstGeom prst="straightConnector1">
            <a:avLst/>
          </a:prstGeom>
          <a:ln w="50800" cmpd="sng">
            <a:solidFill>
              <a:schemeClr val="tx1"/>
            </a:solidFill>
            <a:prstDash val="sysDash"/>
            <a:round/>
            <a:headEnd type="none" w="lg" len="lg"/>
            <a:tailEnd type="triangle" w="med" len="lg"/>
          </a:ln>
          <a:effectLst>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
        <p:nvSpPr>
          <p:cNvPr id="34" name="CasellaDiTesto 5">
            <a:extLst>
              <a:ext uri="{FF2B5EF4-FFF2-40B4-BE49-F238E27FC236}">
                <a16:creationId xmlns:a16="http://schemas.microsoft.com/office/drawing/2014/main" id="{B2A1FF52-40DF-8C4C-AE8F-483B6C174606}"/>
              </a:ext>
            </a:extLst>
          </p:cNvPr>
          <p:cNvSpPr txBox="1">
            <a:spLocks noChangeArrowheads="1"/>
          </p:cNvSpPr>
          <p:nvPr/>
        </p:nvSpPr>
        <p:spPr bwMode="auto">
          <a:xfrm>
            <a:off x="948142" y="4219666"/>
            <a:ext cx="1367490" cy="433196"/>
          </a:xfrm>
          <a:prstGeom prst="rect">
            <a:avLst/>
          </a:prstGeom>
          <a:noFill/>
          <a:ln w="9525">
            <a:noFill/>
            <a:miter lim="800000"/>
            <a:headEnd/>
            <a:tailEnd/>
          </a:ln>
        </p:spPr>
        <p:txBody>
          <a:bodyPr wrap="none">
            <a:spAutoFit/>
          </a:bodyPr>
          <a:lstStyle/>
          <a:p>
            <a:pPr defTabSz="422041">
              <a:defRPr/>
            </a:pPr>
            <a:r>
              <a:rPr lang="it-IT" sz="2215" dirty="0" err="1">
                <a:solidFill>
                  <a:srgbClr val="000000"/>
                </a:solidFill>
                <a:latin typeface="Calibri" pitchFamily="34" charset="0"/>
              </a:rPr>
              <a:t>Reasoning</a:t>
            </a:r>
            <a:endParaRPr lang="it-IT" sz="2215">
              <a:solidFill>
                <a:srgbClr val="000000"/>
              </a:solidFill>
              <a:latin typeface="Calibri" pitchFamily="34" charset="0"/>
            </a:endParaRPr>
          </a:p>
        </p:txBody>
      </p:sp>
      <p:cxnSp>
        <p:nvCxnSpPr>
          <p:cNvPr id="35" name="Connettore 2 34">
            <a:extLst>
              <a:ext uri="{FF2B5EF4-FFF2-40B4-BE49-F238E27FC236}">
                <a16:creationId xmlns:a16="http://schemas.microsoft.com/office/drawing/2014/main" id="{7E7EE49A-44D5-E642-95ED-959CB6B46829}"/>
              </a:ext>
            </a:extLst>
          </p:cNvPr>
          <p:cNvCxnSpPr/>
          <p:nvPr/>
        </p:nvCxnSpPr>
        <p:spPr>
          <a:xfrm rot="10800000">
            <a:off x="2266989" y="5712893"/>
            <a:ext cx="923192" cy="23446"/>
          </a:xfrm>
          <a:prstGeom prst="straightConnector1">
            <a:avLst/>
          </a:prstGeom>
          <a:ln w="50800" cmpd="sng">
            <a:solidFill>
              <a:schemeClr val="tx1"/>
            </a:solidFill>
            <a:prstDash val="sysDash"/>
            <a:round/>
            <a:headEnd type="none" w="lg" len="lg"/>
            <a:tailEnd type="triangle" w="med" len="lg"/>
          </a:ln>
          <a:effectLst>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
        <p:nvSpPr>
          <p:cNvPr id="36" name="CasellaDiTesto 7">
            <a:extLst>
              <a:ext uri="{FF2B5EF4-FFF2-40B4-BE49-F238E27FC236}">
                <a16:creationId xmlns:a16="http://schemas.microsoft.com/office/drawing/2014/main" id="{15BA7EFA-3542-C349-9F16-E21C190C1688}"/>
              </a:ext>
            </a:extLst>
          </p:cNvPr>
          <p:cNvSpPr txBox="1">
            <a:spLocks noChangeArrowheads="1"/>
          </p:cNvSpPr>
          <p:nvPr/>
        </p:nvSpPr>
        <p:spPr bwMode="auto">
          <a:xfrm>
            <a:off x="977449" y="5299655"/>
            <a:ext cx="1284904" cy="774058"/>
          </a:xfrm>
          <a:prstGeom prst="rect">
            <a:avLst/>
          </a:prstGeom>
          <a:noFill/>
          <a:ln w="9525">
            <a:noFill/>
            <a:miter lim="800000"/>
            <a:headEnd/>
            <a:tailEnd/>
          </a:ln>
        </p:spPr>
        <p:txBody>
          <a:bodyPr wrap="none">
            <a:spAutoFit/>
          </a:bodyPr>
          <a:lstStyle/>
          <a:p>
            <a:pPr defTabSz="422041">
              <a:defRPr/>
            </a:pPr>
            <a:r>
              <a:rPr lang="it-IT" sz="2215">
                <a:solidFill>
                  <a:srgbClr val="000000"/>
                </a:solidFill>
                <a:latin typeface="Calibri" pitchFamily="34" charset="0"/>
              </a:rPr>
              <a:t>Grammar</a:t>
            </a:r>
          </a:p>
          <a:p>
            <a:pPr defTabSz="422041">
              <a:defRPr/>
            </a:pPr>
            <a:r>
              <a:rPr lang="it-IT" sz="2215">
                <a:solidFill>
                  <a:srgbClr val="000000"/>
                </a:solidFill>
                <a:latin typeface="Calibri" pitchFamily="34" charset="0"/>
              </a:rPr>
              <a:t>usage</a:t>
            </a:r>
          </a:p>
        </p:txBody>
      </p:sp>
      <p:sp>
        <p:nvSpPr>
          <p:cNvPr id="45" name="CasellaDiTesto 8">
            <a:extLst>
              <a:ext uri="{FF2B5EF4-FFF2-40B4-BE49-F238E27FC236}">
                <a16:creationId xmlns:a16="http://schemas.microsoft.com/office/drawing/2014/main" id="{99321B77-8C91-A84A-87D2-AD542F2C47C2}"/>
              </a:ext>
            </a:extLst>
          </p:cNvPr>
          <p:cNvSpPr txBox="1">
            <a:spLocks noChangeArrowheads="1"/>
          </p:cNvSpPr>
          <p:nvPr/>
        </p:nvSpPr>
        <p:spPr bwMode="auto">
          <a:xfrm>
            <a:off x="2461884" y="3277402"/>
            <a:ext cx="1434495" cy="433196"/>
          </a:xfrm>
          <a:prstGeom prst="rect">
            <a:avLst/>
          </a:prstGeom>
          <a:noFill/>
          <a:ln w="9525">
            <a:noFill/>
            <a:miter lim="800000"/>
            <a:headEnd/>
            <a:tailEnd/>
          </a:ln>
        </p:spPr>
        <p:txBody>
          <a:bodyPr wrap="none">
            <a:spAutoFit/>
          </a:bodyPr>
          <a:lstStyle/>
          <a:p>
            <a:pPr defTabSz="422041">
              <a:defRPr/>
            </a:pPr>
            <a:r>
              <a:rPr lang="it-IT" sz="2215" dirty="0" err="1">
                <a:solidFill>
                  <a:srgbClr val="000000"/>
                </a:solidFill>
                <a:latin typeface="Calibri" pitchFamily="34" charset="0"/>
              </a:rPr>
              <a:t>Awareness</a:t>
            </a:r>
            <a:endParaRPr lang="it-IT" sz="2215" dirty="0">
              <a:solidFill>
                <a:srgbClr val="000000"/>
              </a:solidFill>
              <a:latin typeface="Calibri" pitchFamily="34" charset="0"/>
            </a:endParaRPr>
          </a:p>
        </p:txBody>
      </p:sp>
      <p:cxnSp>
        <p:nvCxnSpPr>
          <p:cNvPr id="46" name="Connettore 2 45">
            <a:extLst>
              <a:ext uri="{FF2B5EF4-FFF2-40B4-BE49-F238E27FC236}">
                <a16:creationId xmlns:a16="http://schemas.microsoft.com/office/drawing/2014/main" id="{20170108-5A19-7141-BB3C-127874B607B7}"/>
              </a:ext>
            </a:extLst>
          </p:cNvPr>
          <p:cNvCxnSpPr>
            <a:cxnSpLocks/>
            <a:endCxn id="45" idx="2"/>
          </p:cNvCxnSpPr>
          <p:nvPr/>
        </p:nvCxnSpPr>
        <p:spPr>
          <a:xfrm flipH="1" flipV="1">
            <a:off x="3179132" y="3710598"/>
            <a:ext cx="390628" cy="583267"/>
          </a:xfrm>
          <a:prstGeom prst="straightConnector1">
            <a:avLst/>
          </a:prstGeom>
          <a:ln w="50800" cmpd="sng">
            <a:solidFill>
              <a:schemeClr val="tx1"/>
            </a:solidFill>
            <a:prstDash val="sysDash"/>
            <a:round/>
            <a:headEnd type="none" w="lg" len="lg"/>
            <a:tailEnd type="triangle" w="med" len="lg"/>
          </a:ln>
          <a:effectLst>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47" name="Connettore 2 46">
            <a:extLst>
              <a:ext uri="{FF2B5EF4-FFF2-40B4-BE49-F238E27FC236}">
                <a16:creationId xmlns:a16="http://schemas.microsoft.com/office/drawing/2014/main" id="{DD317DD2-6992-064A-B627-852E87110FA2}"/>
              </a:ext>
            </a:extLst>
          </p:cNvPr>
          <p:cNvCxnSpPr>
            <a:cxnSpLocks/>
          </p:cNvCxnSpPr>
          <p:nvPr/>
        </p:nvCxnSpPr>
        <p:spPr>
          <a:xfrm flipV="1">
            <a:off x="4775999" y="3547228"/>
            <a:ext cx="127869" cy="516329"/>
          </a:xfrm>
          <a:prstGeom prst="straightConnector1">
            <a:avLst/>
          </a:prstGeom>
          <a:ln w="50800" cmpd="sng">
            <a:solidFill>
              <a:schemeClr val="tx1"/>
            </a:solidFill>
            <a:prstDash val="sysDash"/>
            <a:round/>
            <a:headEnd type="none" w="lg" len="lg"/>
            <a:tailEnd type="triangle" w="med" len="lg"/>
          </a:ln>
          <a:effectLst>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
        <p:nvSpPr>
          <p:cNvPr id="48" name="CasellaDiTesto 11">
            <a:extLst>
              <a:ext uri="{FF2B5EF4-FFF2-40B4-BE49-F238E27FC236}">
                <a16:creationId xmlns:a16="http://schemas.microsoft.com/office/drawing/2014/main" id="{FA11A9C2-17C0-2E4D-A8D9-62B4E496110D}"/>
              </a:ext>
            </a:extLst>
          </p:cNvPr>
          <p:cNvSpPr txBox="1">
            <a:spLocks noChangeArrowheads="1"/>
          </p:cNvSpPr>
          <p:nvPr/>
        </p:nvSpPr>
        <p:spPr bwMode="auto">
          <a:xfrm>
            <a:off x="4428431" y="3255421"/>
            <a:ext cx="1051891" cy="433196"/>
          </a:xfrm>
          <a:prstGeom prst="rect">
            <a:avLst/>
          </a:prstGeom>
          <a:noFill/>
          <a:ln w="9525">
            <a:noFill/>
            <a:miter lim="800000"/>
            <a:headEnd/>
            <a:tailEnd/>
          </a:ln>
        </p:spPr>
        <p:txBody>
          <a:bodyPr wrap="none">
            <a:spAutoFit/>
          </a:bodyPr>
          <a:lstStyle/>
          <a:p>
            <a:pPr defTabSz="422041">
              <a:defRPr/>
            </a:pPr>
            <a:r>
              <a:rPr lang="it-IT" sz="2215">
                <a:solidFill>
                  <a:srgbClr val="000000"/>
                </a:solidFill>
                <a:latin typeface="Calibri" pitchFamily="34" charset="0"/>
              </a:rPr>
              <a:t>Science</a:t>
            </a:r>
          </a:p>
        </p:txBody>
      </p:sp>
      <p:sp>
        <p:nvSpPr>
          <p:cNvPr id="49" name="CasellaDiTesto 12">
            <a:extLst>
              <a:ext uri="{FF2B5EF4-FFF2-40B4-BE49-F238E27FC236}">
                <a16:creationId xmlns:a16="http://schemas.microsoft.com/office/drawing/2014/main" id="{2D2BBCA2-AB0C-F647-9B72-E8A95D282155}"/>
              </a:ext>
            </a:extLst>
          </p:cNvPr>
          <p:cNvSpPr txBox="1">
            <a:spLocks noChangeArrowheads="1"/>
          </p:cNvSpPr>
          <p:nvPr/>
        </p:nvSpPr>
        <p:spPr bwMode="auto">
          <a:xfrm>
            <a:off x="6882949" y="5406628"/>
            <a:ext cx="543739" cy="433196"/>
          </a:xfrm>
          <a:prstGeom prst="rect">
            <a:avLst/>
          </a:prstGeom>
          <a:noFill/>
          <a:ln w="9525">
            <a:noFill/>
            <a:miter lim="800000"/>
            <a:headEnd/>
            <a:tailEnd/>
          </a:ln>
        </p:spPr>
        <p:txBody>
          <a:bodyPr wrap="none">
            <a:spAutoFit/>
          </a:bodyPr>
          <a:lstStyle/>
          <a:p>
            <a:pPr defTabSz="422041">
              <a:defRPr/>
            </a:pPr>
            <a:r>
              <a:rPr lang="it-IT" sz="2215">
                <a:solidFill>
                  <a:srgbClr val="000000"/>
                </a:solidFill>
                <a:latin typeface="Calibri" pitchFamily="34" charset="0"/>
              </a:rPr>
              <a:t>Art</a:t>
            </a:r>
          </a:p>
        </p:txBody>
      </p:sp>
      <p:sp>
        <p:nvSpPr>
          <p:cNvPr id="50" name="CasellaDiTesto 13">
            <a:extLst>
              <a:ext uri="{FF2B5EF4-FFF2-40B4-BE49-F238E27FC236}">
                <a16:creationId xmlns:a16="http://schemas.microsoft.com/office/drawing/2014/main" id="{968227C6-78BA-0F49-B951-DC7D02A08BA0}"/>
              </a:ext>
            </a:extLst>
          </p:cNvPr>
          <p:cNvSpPr txBox="1">
            <a:spLocks noChangeArrowheads="1"/>
          </p:cNvSpPr>
          <p:nvPr/>
        </p:nvSpPr>
        <p:spPr bwMode="auto">
          <a:xfrm>
            <a:off x="6751065" y="4549377"/>
            <a:ext cx="861005" cy="433196"/>
          </a:xfrm>
          <a:prstGeom prst="rect">
            <a:avLst/>
          </a:prstGeom>
          <a:noFill/>
          <a:ln w="9525">
            <a:noFill/>
            <a:miter lim="800000"/>
            <a:headEnd/>
            <a:tailEnd/>
          </a:ln>
        </p:spPr>
        <p:txBody>
          <a:bodyPr wrap="none">
            <a:spAutoFit/>
          </a:bodyPr>
          <a:lstStyle/>
          <a:p>
            <a:pPr defTabSz="422041">
              <a:defRPr/>
            </a:pPr>
            <a:r>
              <a:rPr lang="it-IT" sz="2215">
                <a:solidFill>
                  <a:srgbClr val="000000"/>
                </a:solidFill>
                <a:latin typeface="Calibri" pitchFamily="34" charset="0"/>
              </a:rPr>
              <a:t>Ethics</a:t>
            </a:r>
          </a:p>
        </p:txBody>
      </p:sp>
      <p:sp>
        <p:nvSpPr>
          <p:cNvPr id="51" name="CasellaDiTesto 14">
            <a:extLst>
              <a:ext uri="{FF2B5EF4-FFF2-40B4-BE49-F238E27FC236}">
                <a16:creationId xmlns:a16="http://schemas.microsoft.com/office/drawing/2014/main" id="{FF976606-64CA-4D46-844A-25DD0CB77B63}"/>
              </a:ext>
            </a:extLst>
          </p:cNvPr>
          <p:cNvSpPr txBox="1">
            <a:spLocks noChangeArrowheads="1"/>
          </p:cNvSpPr>
          <p:nvPr/>
        </p:nvSpPr>
        <p:spPr bwMode="auto">
          <a:xfrm>
            <a:off x="6154654" y="3758070"/>
            <a:ext cx="1481881" cy="433196"/>
          </a:xfrm>
          <a:prstGeom prst="rect">
            <a:avLst/>
          </a:prstGeom>
          <a:noFill/>
          <a:ln w="9525">
            <a:noFill/>
            <a:miter lim="800000"/>
            <a:headEnd/>
            <a:tailEnd/>
          </a:ln>
        </p:spPr>
        <p:txBody>
          <a:bodyPr wrap="none">
            <a:spAutoFit/>
          </a:bodyPr>
          <a:lstStyle/>
          <a:p>
            <a:pPr defTabSz="422041">
              <a:defRPr/>
            </a:pPr>
            <a:r>
              <a:rPr lang="it-IT" sz="2215">
                <a:solidFill>
                  <a:srgbClr val="000000"/>
                </a:solidFill>
                <a:latin typeface="Calibri" pitchFamily="34" charset="0"/>
              </a:rPr>
              <a:t>Technology</a:t>
            </a:r>
          </a:p>
        </p:txBody>
      </p:sp>
      <p:cxnSp>
        <p:nvCxnSpPr>
          <p:cNvPr id="52" name="Connettore 2 51">
            <a:extLst>
              <a:ext uri="{FF2B5EF4-FFF2-40B4-BE49-F238E27FC236}">
                <a16:creationId xmlns:a16="http://schemas.microsoft.com/office/drawing/2014/main" id="{691B7ED3-22D0-0D4E-95DE-2329FEA20C3E}"/>
              </a:ext>
            </a:extLst>
          </p:cNvPr>
          <p:cNvCxnSpPr>
            <a:cxnSpLocks/>
          </p:cNvCxnSpPr>
          <p:nvPr/>
        </p:nvCxnSpPr>
        <p:spPr>
          <a:xfrm flipV="1">
            <a:off x="5651413" y="4159648"/>
            <a:ext cx="601127" cy="532485"/>
          </a:xfrm>
          <a:prstGeom prst="straightConnector1">
            <a:avLst/>
          </a:prstGeom>
          <a:ln w="50800" cmpd="sng">
            <a:solidFill>
              <a:schemeClr val="tx1"/>
            </a:solidFill>
            <a:prstDash val="sysDash"/>
            <a:round/>
            <a:headEnd type="none" w="lg" len="lg"/>
            <a:tailEnd type="triangle" w="med" len="lg"/>
          </a:ln>
          <a:effectLst>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53" name="Connettore 2 52">
            <a:extLst>
              <a:ext uri="{FF2B5EF4-FFF2-40B4-BE49-F238E27FC236}">
                <a16:creationId xmlns:a16="http://schemas.microsoft.com/office/drawing/2014/main" id="{928FEA32-95AD-3D44-A200-A398F36D28A0}"/>
              </a:ext>
            </a:extLst>
          </p:cNvPr>
          <p:cNvCxnSpPr>
            <a:cxnSpLocks/>
          </p:cNvCxnSpPr>
          <p:nvPr/>
        </p:nvCxnSpPr>
        <p:spPr>
          <a:xfrm flipV="1">
            <a:off x="5651414" y="4813150"/>
            <a:ext cx="1099651" cy="411040"/>
          </a:xfrm>
          <a:prstGeom prst="straightConnector1">
            <a:avLst/>
          </a:prstGeom>
          <a:ln w="50800" cmpd="sng">
            <a:solidFill>
              <a:schemeClr val="tx1"/>
            </a:solidFill>
            <a:prstDash val="sysDash"/>
            <a:round/>
            <a:headEnd type="none" w="lg" len="lg"/>
            <a:tailEnd type="triangle" w="med" len="lg"/>
          </a:ln>
          <a:effectLst>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54" name="Connettore 2 53">
            <a:extLst>
              <a:ext uri="{FF2B5EF4-FFF2-40B4-BE49-F238E27FC236}">
                <a16:creationId xmlns:a16="http://schemas.microsoft.com/office/drawing/2014/main" id="{BC0D6CFF-FA06-E741-906E-8126B09F64B9}"/>
              </a:ext>
            </a:extLst>
          </p:cNvPr>
          <p:cNvCxnSpPr/>
          <p:nvPr/>
        </p:nvCxnSpPr>
        <p:spPr>
          <a:xfrm flipV="1">
            <a:off x="5761931" y="5670398"/>
            <a:ext cx="989135" cy="19050"/>
          </a:xfrm>
          <a:prstGeom prst="straightConnector1">
            <a:avLst/>
          </a:prstGeom>
          <a:ln w="50800" cmpd="sng">
            <a:solidFill>
              <a:schemeClr val="tx1"/>
            </a:solidFill>
            <a:prstDash val="sysDash"/>
            <a:round/>
            <a:headEnd type="none" w="lg" len="lg"/>
            <a:tailEnd type="triangle" w="med" len="lg"/>
          </a:ln>
          <a:effectLst>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55" name="Connettore 2 54">
            <a:extLst>
              <a:ext uri="{FF2B5EF4-FFF2-40B4-BE49-F238E27FC236}">
                <a16:creationId xmlns:a16="http://schemas.microsoft.com/office/drawing/2014/main" id="{9520EE02-FA44-0F48-9039-A7BEC9FFE734}"/>
              </a:ext>
            </a:extLst>
          </p:cNvPr>
          <p:cNvCxnSpPr>
            <a:endCxn id="56" idx="1"/>
          </p:cNvCxnSpPr>
          <p:nvPr/>
        </p:nvCxnSpPr>
        <p:spPr>
          <a:xfrm>
            <a:off x="5761930" y="6000109"/>
            <a:ext cx="973015" cy="348482"/>
          </a:xfrm>
          <a:prstGeom prst="straightConnector1">
            <a:avLst/>
          </a:prstGeom>
          <a:ln w="50800" cmpd="sng">
            <a:solidFill>
              <a:schemeClr val="tx1"/>
            </a:solidFill>
            <a:prstDash val="sysDash"/>
            <a:round/>
            <a:headEnd type="none" w="lg" len="lg"/>
            <a:tailEnd type="triangle" w="med" len="lg"/>
          </a:ln>
          <a:effectLst>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
        <p:nvSpPr>
          <p:cNvPr id="56" name="CasellaDiTesto 28">
            <a:extLst>
              <a:ext uri="{FF2B5EF4-FFF2-40B4-BE49-F238E27FC236}">
                <a16:creationId xmlns:a16="http://schemas.microsoft.com/office/drawing/2014/main" id="{8DA227AB-AA05-BB40-ADE4-20E9F3688BA8}"/>
              </a:ext>
            </a:extLst>
          </p:cNvPr>
          <p:cNvSpPr txBox="1">
            <a:spLocks noChangeArrowheads="1"/>
          </p:cNvSpPr>
          <p:nvPr/>
        </p:nvSpPr>
        <p:spPr bwMode="auto">
          <a:xfrm>
            <a:off x="6734945" y="6131993"/>
            <a:ext cx="1328056" cy="433196"/>
          </a:xfrm>
          <a:prstGeom prst="rect">
            <a:avLst/>
          </a:prstGeom>
          <a:noFill/>
          <a:ln w="9525">
            <a:noFill/>
            <a:miter lim="800000"/>
            <a:headEnd/>
            <a:tailEnd/>
          </a:ln>
        </p:spPr>
        <p:txBody>
          <a:bodyPr wrap="none">
            <a:spAutoFit/>
          </a:bodyPr>
          <a:lstStyle/>
          <a:p>
            <a:pPr defTabSz="422041">
              <a:defRPr/>
            </a:pPr>
            <a:r>
              <a:rPr lang="it-IT" sz="2215">
                <a:solidFill>
                  <a:prstClr val="black"/>
                </a:solidFill>
                <a:latin typeface="Calibri" pitchFamily="34" charset="0"/>
              </a:rPr>
              <a:t>Education</a:t>
            </a:r>
          </a:p>
        </p:txBody>
      </p:sp>
      <p:sp>
        <p:nvSpPr>
          <p:cNvPr id="37" name="Rectangle 37">
            <a:extLst>
              <a:ext uri="{FF2B5EF4-FFF2-40B4-BE49-F238E27FC236}">
                <a16:creationId xmlns:a16="http://schemas.microsoft.com/office/drawing/2014/main" id="{BCE18326-71E9-5944-A2DC-CE023AFA83C4}"/>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40" name="CasellaDiTesto 39">
            <a:extLst>
              <a:ext uri="{FF2B5EF4-FFF2-40B4-BE49-F238E27FC236}">
                <a16:creationId xmlns:a16="http://schemas.microsoft.com/office/drawing/2014/main" id="{CBA30F95-CA58-3543-8646-A5C6A9460860}"/>
              </a:ext>
            </a:extLst>
          </p:cNvPr>
          <p:cNvSpPr txBox="1"/>
          <p:nvPr/>
        </p:nvSpPr>
        <p:spPr>
          <a:xfrm>
            <a:off x="1520710" y="89737"/>
            <a:ext cx="6981398" cy="461665"/>
          </a:xfrm>
          <a:prstGeom prst="rect">
            <a:avLst/>
          </a:prstGeom>
          <a:noFill/>
        </p:spPr>
        <p:txBody>
          <a:bodyPr wrap="none" rtlCol="0">
            <a:spAutoFit/>
          </a:bodyPr>
          <a:lstStyle/>
          <a:p>
            <a:r>
              <a:rPr lang="en-US" dirty="0"/>
              <a:t>Impact of basic research on innovation and health</a:t>
            </a:r>
            <a:endParaRPr lang="it-IT" dirty="0"/>
          </a:p>
        </p:txBody>
      </p:sp>
    </p:spTree>
    <p:extLst>
      <p:ext uri="{BB962C8B-B14F-4D97-AF65-F5344CB8AC3E}">
        <p14:creationId xmlns:p14="http://schemas.microsoft.com/office/powerpoint/2010/main" val="1951407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6">
            <a:extLst>
              <a:ext uri="{FF2B5EF4-FFF2-40B4-BE49-F238E27FC236}">
                <a16:creationId xmlns:a16="http://schemas.microsoft.com/office/drawing/2014/main" id="{DE8A911C-998B-CE44-8839-C5A3E16A87F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49" y="1155238"/>
            <a:ext cx="1628042" cy="1503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7">
            <a:extLst>
              <a:ext uri="{FF2B5EF4-FFF2-40B4-BE49-F238E27FC236}">
                <a16:creationId xmlns:a16="http://schemas.microsoft.com/office/drawing/2014/main" id="{306B32BC-B6CF-9946-82C1-63A4CE0C73F8}"/>
              </a:ext>
            </a:extLst>
          </p:cNvPr>
          <p:cNvSpPr>
            <a:spLocks/>
          </p:cNvSpPr>
          <p:nvPr/>
        </p:nvSpPr>
        <p:spPr bwMode="auto">
          <a:xfrm>
            <a:off x="589938" y="2763952"/>
            <a:ext cx="1406769"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Genome</a:t>
            </a:r>
          </a:p>
        </p:txBody>
      </p:sp>
      <p:sp>
        <p:nvSpPr>
          <p:cNvPr id="22" name="Rectangle 8">
            <a:extLst>
              <a:ext uri="{FF2B5EF4-FFF2-40B4-BE49-F238E27FC236}">
                <a16:creationId xmlns:a16="http://schemas.microsoft.com/office/drawing/2014/main" id="{2A7C4E15-06F0-C840-A8AD-1BFD8BD75887}"/>
              </a:ext>
            </a:extLst>
          </p:cNvPr>
          <p:cNvSpPr>
            <a:spLocks/>
          </p:cNvSpPr>
          <p:nvPr/>
        </p:nvSpPr>
        <p:spPr bwMode="auto">
          <a:xfrm>
            <a:off x="3456230" y="1375046"/>
            <a:ext cx="65" cy="34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spAutoFit/>
          </a:bodyPr>
          <a:lstStyle/>
          <a:p>
            <a:endParaRPr lang="en-GB" sz="2215"/>
          </a:p>
        </p:txBody>
      </p:sp>
      <p:pic>
        <p:nvPicPr>
          <p:cNvPr id="23" name="Picture 12">
            <a:extLst>
              <a:ext uri="{FF2B5EF4-FFF2-40B4-BE49-F238E27FC236}">
                <a16:creationId xmlns:a16="http://schemas.microsoft.com/office/drawing/2014/main" id="{E654A3EE-D99F-EE42-9EFC-65F5B677F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4" t="3407" r="4878"/>
          <a:stretch>
            <a:fillRect/>
          </a:stretch>
        </p:blipFill>
        <p:spPr bwMode="auto">
          <a:xfrm>
            <a:off x="2520198" y="1246092"/>
            <a:ext cx="1445119" cy="1495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Rectangle 13">
            <a:extLst>
              <a:ext uri="{FF2B5EF4-FFF2-40B4-BE49-F238E27FC236}">
                <a16:creationId xmlns:a16="http://schemas.microsoft.com/office/drawing/2014/main" id="{B3B12554-C5AD-5B4A-B0E1-6D73669DCAE6}"/>
              </a:ext>
            </a:extLst>
          </p:cNvPr>
          <p:cNvSpPr>
            <a:spLocks/>
          </p:cNvSpPr>
          <p:nvPr/>
        </p:nvSpPr>
        <p:spPr bwMode="auto">
          <a:xfrm>
            <a:off x="6894581" y="2763952"/>
            <a:ext cx="1336431"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Organism</a:t>
            </a:r>
          </a:p>
        </p:txBody>
      </p:sp>
      <p:sp>
        <p:nvSpPr>
          <p:cNvPr id="25" name="Rectangle 14">
            <a:extLst>
              <a:ext uri="{FF2B5EF4-FFF2-40B4-BE49-F238E27FC236}">
                <a16:creationId xmlns:a16="http://schemas.microsoft.com/office/drawing/2014/main" id="{0AFC908B-69C4-8648-B631-6D0D72784F1E}"/>
              </a:ext>
            </a:extLst>
          </p:cNvPr>
          <p:cNvSpPr>
            <a:spLocks/>
          </p:cNvSpPr>
          <p:nvPr/>
        </p:nvSpPr>
        <p:spPr bwMode="auto">
          <a:xfrm>
            <a:off x="4712065" y="2763951"/>
            <a:ext cx="1137138"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Cell</a:t>
            </a:r>
          </a:p>
        </p:txBody>
      </p:sp>
      <p:sp>
        <p:nvSpPr>
          <p:cNvPr id="26" name="Rectangle 16">
            <a:extLst>
              <a:ext uri="{FF2B5EF4-FFF2-40B4-BE49-F238E27FC236}">
                <a16:creationId xmlns:a16="http://schemas.microsoft.com/office/drawing/2014/main" id="{1BBC6DC3-2BA9-3740-90CB-2178309791AD}"/>
              </a:ext>
            </a:extLst>
          </p:cNvPr>
          <p:cNvSpPr>
            <a:spLocks/>
          </p:cNvSpPr>
          <p:nvPr/>
        </p:nvSpPr>
        <p:spPr bwMode="auto">
          <a:xfrm>
            <a:off x="2406945" y="2763951"/>
            <a:ext cx="1805354" cy="410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7513" bIns="0"/>
          <a:lstStyle/>
          <a:p>
            <a:pPr marL="36636" algn="ctr">
              <a:spcBef>
                <a:spcPts val="1292"/>
              </a:spcBef>
            </a:pPr>
            <a:r>
              <a:rPr lang="en-US" sz="2215" dirty="0">
                <a:solidFill>
                  <a:srgbClr val="000000"/>
                </a:solidFill>
                <a:cs typeface="Arial" charset="0"/>
              </a:rPr>
              <a:t>Molecules</a:t>
            </a:r>
          </a:p>
        </p:txBody>
      </p:sp>
      <p:sp>
        <p:nvSpPr>
          <p:cNvPr id="27" name="Line 19">
            <a:extLst>
              <a:ext uri="{FF2B5EF4-FFF2-40B4-BE49-F238E27FC236}">
                <a16:creationId xmlns:a16="http://schemas.microsoft.com/office/drawing/2014/main" id="{7E8D91A4-3178-EE4E-90BF-F71BA207E68A}"/>
              </a:ext>
            </a:extLst>
          </p:cNvPr>
          <p:cNvSpPr>
            <a:spLocks noChangeShapeType="1"/>
          </p:cNvSpPr>
          <p:nvPr/>
        </p:nvSpPr>
        <p:spPr bwMode="auto">
          <a:xfrm>
            <a:off x="1986030" y="2033767"/>
            <a:ext cx="465992" cy="1466"/>
          </a:xfrm>
          <a:prstGeom prst="line">
            <a:avLst/>
          </a:prstGeom>
          <a:noFill/>
          <a:ln w="57150">
            <a:solidFill>
              <a:srgbClr val="D91D15"/>
            </a:solidFill>
            <a:round/>
            <a:headEnd/>
            <a:tailEnd type="stealth" w="med" len="med"/>
          </a:ln>
          <a:extLst>
            <a:ext uri="{909E8E84-426E-40dd-AFC4-6F175D3DCCD1}">
              <a14:hiddenFill xmlns:a14="http://schemas.microsoft.com/office/drawing/2010/main" xmlns="">
                <a:noFill/>
              </a14:hiddenFill>
            </a:ext>
          </a:extLst>
        </p:spPr>
        <p:txBody>
          <a:bodyPr lIns="0" tIns="0" rIns="0" bIns="0"/>
          <a:lstStyle/>
          <a:p>
            <a:endParaRPr lang="en-US" sz="2215"/>
          </a:p>
        </p:txBody>
      </p:sp>
      <p:sp>
        <p:nvSpPr>
          <p:cNvPr id="28" name="Line 20">
            <a:extLst>
              <a:ext uri="{FF2B5EF4-FFF2-40B4-BE49-F238E27FC236}">
                <a16:creationId xmlns:a16="http://schemas.microsoft.com/office/drawing/2014/main" id="{1D410EDB-B22E-3B4A-AA0D-3D2C509B2802}"/>
              </a:ext>
            </a:extLst>
          </p:cNvPr>
          <p:cNvSpPr>
            <a:spLocks noChangeShapeType="1"/>
          </p:cNvSpPr>
          <p:nvPr/>
        </p:nvSpPr>
        <p:spPr bwMode="auto">
          <a:xfrm>
            <a:off x="4057526" y="2033767"/>
            <a:ext cx="465992" cy="1466"/>
          </a:xfrm>
          <a:prstGeom prst="line">
            <a:avLst/>
          </a:prstGeom>
          <a:noFill/>
          <a:ln w="57150">
            <a:solidFill>
              <a:srgbClr val="D91D15"/>
            </a:solidFill>
            <a:round/>
            <a:headEnd/>
            <a:tailEnd type="stealth" w="med" len="med"/>
          </a:ln>
          <a:extLst>
            <a:ext uri="{909E8E84-426E-40dd-AFC4-6F175D3DCCD1}">
              <a14:hiddenFill xmlns:a14="http://schemas.microsoft.com/office/drawing/2010/main" xmlns="">
                <a:noFill/>
              </a14:hiddenFill>
            </a:ext>
          </a:extLst>
        </p:spPr>
        <p:txBody>
          <a:bodyPr lIns="0" tIns="0" rIns="0" bIns="0"/>
          <a:lstStyle/>
          <a:p>
            <a:endParaRPr lang="en-US" sz="2215"/>
          </a:p>
        </p:txBody>
      </p:sp>
      <p:sp>
        <p:nvSpPr>
          <p:cNvPr id="29" name="Line 21">
            <a:extLst>
              <a:ext uri="{FF2B5EF4-FFF2-40B4-BE49-F238E27FC236}">
                <a16:creationId xmlns:a16="http://schemas.microsoft.com/office/drawing/2014/main" id="{DA12D39A-D40D-3E4B-9433-8F6FC80431DF}"/>
              </a:ext>
            </a:extLst>
          </p:cNvPr>
          <p:cNvSpPr>
            <a:spLocks noChangeShapeType="1"/>
          </p:cNvSpPr>
          <p:nvPr/>
        </p:nvSpPr>
        <p:spPr bwMode="auto">
          <a:xfrm>
            <a:off x="6172634" y="2033767"/>
            <a:ext cx="465992" cy="1466"/>
          </a:xfrm>
          <a:prstGeom prst="line">
            <a:avLst/>
          </a:prstGeom>
          <a:noFill/>
          <a:ln w="57150">
            <a:solidFill>
              <a:srgbClr val="D91D15"/>
            </a:solidFill>
            <a:round/>
            <a:headEnd/>
            <a:tailEnd type="stealth" w="med" len="med"/>
          </a:ln>
          <a:extLst>
            <a:ext uri="{909E8E84-426E-40dd-AFC4-6F175D3DCCD1}">
              <a14:hiddenFill xmlns:a14="http://schemas.microsoft.com/office/drawing/2010/main" xmlns="">
                <a:noFill/>
              </a14:hiddenFill>
            </a:ext>
          </a:extLst>
        </p:spPr>
        <p:txBody>
          <a:bodyPr lIns="0" tIns="0" rIns="0" bIns="0"/>
          <a:lstStyle/>
          <a:p>
            <a:endParaRPr lang="en-US" sz="2215"/>
          </a:p>
        </p:txBody>
      </p:sp>
      <p:pic>
        <p:nvPicPr>
          <p:cNvPr id="30" name="Picture 24">
            <a:extLst>
              <a:ext uri="{FF2B5EF4-FFF2-40B4-BE49-F238E27FC236}">
                <a16:creationId xmlns:a16="http://schemas.microsoft.com/office/drawing/2014/main" id="{EE77E942-1530-DE42-A46D-9CEB5EA70FF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0624" y="1246091"/>
            <a:ext cx="1497623" cy="1495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Immagine 30">
            <a:extLst>
              <a:ext uri="{FF2B5EF4-FFF2-40B4-BE49-F238E27FC236}">
                <a16:creationId xmlns:a16="http://schemas.microsoft.com/office/drawing/2014/main" id="{CF0095DA-7A37-B64F-A43A-41297FCB0127}"/>
              </a:ext>
            </a:extLst>
          </p:cNvPr>
          <p:cNvPicPr>
            <a:picLocks noChangeAspect="1"/>
          </p:cNvPicPr>
          <p:nvPr/>
        </p:nvPicPr>
        <p:blipFill>
          <a:blip r:embed="rId5"/>
          <a:stretch>
            <a:fillRect/>
          </a:stretch>
        </p:blipFill>
        <p:spPr>
          <a:xfrm>
            <a:off x="6713012" y="1069285"/>
            <a:ext cx="1753435" cy="1753435"/>
          </a:xfrm>
          <a:prstGeom prst="rect">
            <a:avLst/>
          </a:prstGeom>
        </p:spPr>
      </p:pic>
      <p:pic>
        <p:nvPicPr>
          <p:cNvPr id="9" name="Immagine 8">
            <a:extLst>
              <a:ext uri="{FF2B5EF4-FFF2-40B4-BE49-F238E27FC236}">
                <a16:creationId xmlns:a16="http://schemas.microsoft.com/office/drawing/2014/main" id="{00BAFA0B-2E21-C54B-8368-6D05626C3BC5}"/>
              </a:ext>
            </a:extLst>
          </p:cNvPr>
          <p:cNvPicPr>
            <a:picLocks noChangeAspect="1"/>
          </p:cNvPicPr>
          <p:nvPr/>
        </p:nvPicPr>
        <p:blipFill>
          <a:blip r:embed="rId6"/>
          <a:stretch>
            <a:fillRect/>
          </a:stretch>
        </p:blipFill>
        <p:spPr>
          <a:xfrm>
            <a:off x="5237872" y="3458407"/>
            <a:ext cx="3313417" cy="2491484"/>
          </a:xfrm>
          <a:prstGeom prst="rect">
            <a:avLst/>
          </a:prstGeom>
        </p:spPr>
      </p:pic>
      <p:pic>
        <p:nvPicPr>
          <p:cNvPr id="2" name="Immagine 1">
            <a:extLst>
              <a:ext uri="{FF2B5EF4-FFF2-40B4-BE49-F238E27FC236}">
                <a16:creationId xmlns:a16="http://schemas.microsoft.com/office/drawing/2014/main" id="{0FE199D6-83E4-6F42-82D2-E1A4D0A32AEF}"/>
              </a:ext>
            </a:extLst>
          </p:cNvPr>
          <p:cNvPicPr>
            <a:picLocks noChangeAspect="1"/>
          </p:cNvPicPr>
          <p:nvPr/>
        </p:nvPicPr>
        <p:blipFill>
          <a:blip r:embed="rId7"/>
          <a:stretch>
            <a:fillRect/>
          </a:stretch>
        </p:blipFill>
        <p:spPr>
          <a:xfrm>
            <a:off x="387795" y="3279488"/>
            <a:ext cx="4443479" cy="2849323"/>
          </a:xfrm>
          <a:prstGeom prst="rect">
            <a:avLst/>
          </a:prstGeom>
        </p:spPr>
      </p:pic>
      <p:sp>
        <p:nvSpPr>
          <p:cNvPr id="32" name="Rectangle 37">
            <a:extLst>
              <a:ext uri="{FF2B5EF4-FFF2-40B4-BE49-F238E27FC236}">
                <a16:creationId xmlns:a16="http://schemas.microsoft.com/office/drawing/2014/main" id="{22704800-D662-184A-9ABD-DDD8CE5BD845}"/>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34" name="CasellaDiTesto 33">
            <a:extLst>
              <a:ext uri="{FF2B5EF4-FFF2-40B4-BE49-F238E27FC236}">
                <a16:creationId xmlns:a16="http://schemas.microsoft.com/office/drawing/2014/main" id="{D1DC8A65-D32A-B34D-B408-E8C187C0FB1E}"/>
              </a:ext>
            </a:extLst>
          </p:cNvPr>
          <p:cNvSpPr txBox="1"/>
          <p:nvPr/>
        </p:nvSpPr>
        <p:spPr>
          <a:xfrm>
            <a:off x="1520710" y="89737"/>
            <a:ext cx="6981398" cy="461665"/>
          </a:xfrm>
          <a:prstGeom prst="rect">
            <a:avLst/>
          </a:prstGeom>
          <a:noFill/>
        </p:spPr>
        <p:txBody>
          <a:bodyPr wrap="none" rtlCol="0">
            <a:spAutoFit/>
          </a:bodyPr>
          <a:lstStyle/>
          <a:p>
            <a:r>
              <a:rPr lang="en-US" dirty="0"/>
              <a:t>Impact of basic research on innovation and health</a:t>
            </a:r>
            <a:endParaRPr lang="it-IT" dirty="0"/>
          </a:p>
        </p:txBody>
      </p:sp>
    </p:spTree>
    <p:extLst>
      <p:ext uri="{BB962C8B-B14F-4D97-AF65-F5344CB8AC3E}">
        <p14:creationId xmlns:p14="http://schemas.microsoft.com/office/powerpoint/2010/main" val="27318730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B2B1A940-02AA-944C-AE64-0D8C8F57AFEE}"/>
              </a:ext>
            </a:extLst>
          </p:cNvPr>
          <p:cNvSpPr/>
          <p:nvPr/>
        </p:nvSpPr>
        <p:spPr>
          <a:xfrm>
            <a:off x="849310" y="1311866"/>
            <a:ext cx="7445379" cy="5546134"/>
          </a:xfrm>
          <a:prstGeom prst="rect">
            <a:avLst/>
          </a:prstGeom>
        </p:spPr>
        <p:txBody>
          <a:bodyPr wrap="square">
            <a:spAutoFit/>
          </a:bodyPr>
          <a:lstStyle/>
          <a:p>
            <a:pPr marL="263776" indent="-263776">
              <a:buFont typeface="Arial" panose="020B0604020202020204" pitchFamily="34" charset="0"/>
              <a:buChar char="•"/>
            </a:pPr>
            <a:r>
              <a:rPr lang="it-IT" sz="2215" dirty="0" err="1"/>
              <a:t>Genome</a:t>
            </a:r>
            <a:r>
              <a:rPr lang="it-IT" sz="2215" dirty="0"/>
              <a:t> </a:t>
            </a:r>
            <a:r>
              <a:rPr lang="it-IT" sz="2215" dirty="0" err="1"/>
              <a:t>sequencing</a:t>
            </a:r>
            <a:r>
              <a:rPr lang="it-IT" sz="2215" dirty="0"/>
              <a:t>: </a:t>
            </a:r>
          </a:p>
          <a:p>
            <a:pPr marL="342900" indent="-342900">
              <a:buFont typeface="Wingdings" pitchFamily="2" charset="2"/>
              <a:buChar char="Ø"/>
            </a:pPr>
            <a:r>
              <a:rPr lang="it-IT" sz="2215" dirty="0"/>
              <a:t>     </a:t>
            </a:r>
            <a:r>
              <a:rPr lang="it-IT" sz="2215" dirty="0" err="1"/>
              <a:t>association</a:t>
            </a:r>
            <a:r>
              <a:rPr lang="it-IT" sz="2215" dirty="0"/>
              <a:t> </a:t>
            </a:r>
            <a:r>
              <a:rPr lang="it-IT" sz="2215" dirty="0" err="1"/>
              <a:t>between</a:t>
            </a:r>
            <a:r>
              <a:rPr lang="it-IT" sz="2215" dirty="0"/>
              <a:t> </a:t>
            </a:r>
            <a:r>
              <a:rPr lang="it-IT" sz="2215" dirty="0" err="1"/>
              <a:t>genetic</a:t>
            </a:r>
            <a:r>
              <a:rPr lang="it-IT" sz="2215" dirty="0"/>
              <a:t> </a:t>
            </a:r>
            <a:r>
              <a:rPr lang="it-IT" sz="2215" dirty="0" err="1"/>
              <a:t>variants</a:t>
            </a:r>
            <a:r>
              <a:rPr lang="it-IT" sz="2215" dirty="0"/>
              <a:t> and </a:t>
            </a:r>
            <a:r>
              <a:rPr lang="it-IT" sz="2215" dirty="0" err="1"/>
              <a:t>disease</a:t>
            </a:r>
            <a:endParaRPr lang="it-IT" sz="2215" dirty="0"/>
          </a:p>
          <a:p>
            <a:pPr marL="342900" indent="-342900">
              <a:buFont typeface="Wingdings" pitchFamily="2" charset="2"/>
              <a:buChar char="Ø"/>
            </a:pPr>
            <a:r>
              <a:rPr lang="it-IT" sz="2215" dirty="0"/>
              <a:t>     </a:t>
            </a:r>
            <a:r>
              <a:rPr lang="it-IT" sz="2215" dirty="0" err="1"/>
              <a:t>personalized</a:t>
            </a:r>
            <a:r>
              <a:rPr lang="it-IT" sz="2215" dirty="0"/>
              <a:t> medicine</a:t>
            </a:r>
          </a:p>
          <a:p>
            <a:pPr marL="263776" indent="-263776">
              <a:buFont typeface="Arial" panose="020B0604020202020204" pitchFamily="34" charset="0"/>
              <a:buChar char="•"/>
            </a:pPr>
            <a:endParaRPr lang="it-IT" sz="2215" dirty="0"/>
          </a:p>
          <a:p>
            <a:pPr marL="263776" indent="-263776">
              <a:buFont typeface="Arial" panose="020B0604020202020204" pitchFamily="34" charset="0"/>
              <a:buChar char="•"/>
            </a:pPr>
            <a:r>
              <a:rPr lang="it-IT" sz="2215" dirty="0" err="1"/>
              <a:t>Computational</a:t>
            </a:r>
            <a:r>
              <a:rPr lang="it-IT" sz="2215" dirty="0"/>
              <a:t> </a:t>
            </a:r>
            <a:r>
              <a:rPr lang="it-IT" sz="2215" dirty="0" err="1"/>
              <a:t>Biology</a:t>
            </a:r>
            <a:endParaRPr lang="it-IT" sz="2215" dirty="0"/>
          </a:p>
          <a:p>
            <a:pPr marL="263776" indent="-263776">
              <a:buFont typeface="Arial" panose="020B0604020202020204" pitchFamily="34" charset="0"/>
              <a:buChar char="•"/>
            </a:pPr>
            <a:endParaRPr lang="it-IT" sz="2215" dirty="0"/>
          </a:p>
          <a:p>
            <a:pPr marL="263776" indent="-263776">
              <a:buFont typeface="Arial" panose="020B0604020202020204" pitchFamily="34" charset="0"/>
              <a:buChar char="•"/>
            </a:pPr>
            <a:r>
              <a:rPr lang="it-IT" sz="2215" dirty="0" err="1"/>
              <a:t>Structural</a:t>
            </a:r>
            <a:r>
              <a:rPr lang="it-IT" sz="2215" dirty="0"/>
              <a:t> </a:t>
            </a:r>
            <a:r>
              <a:rPr lang="it-IT" sz="2215" dirty="0" err="1"/>
              <a:t>biology</a:t>
            </a:r>
            <a:endParaRPr lang="it-IT" sz="2215" dirty="0"/>
          </a:p>
          <a:p>
            <a:pPr marL="263776" indent="-263776">
              <a:buFont typeface="Arial" panose="020B0604020202020204" pitchFamily="34" charset="0"/>
              <a:buChar char="•"/>
            </a:pPr>
            <a:endParaRPr lang="it-IT" sz="2215" dirty="0"/>
          </a:p>
          <a:p>
            <a:pPr marL="263776" indent="-263776">
              <a:buFont typeface="Arial" panose="020B0604020202020204" pitchFamily="34" charset="0"/>
              <a:buChar char="•"/>
            </a:pPr>
            <a:r>
              <a:rPr lang="it-IT" sz="2215" dirty="0" err="1"/>
              <a:t>iPS</a:t>
            </a:r>
            <a:r>
              <a:rPr lang="it-IT" sz="2215" dirty="0"/>
              <a:t> and </a:t>
            </a:r>
            <a:r>
              <a:rPr lang="it-IT" sz="2215" dirty="0" err="1"/>
              <a:t>regenerative</a:t>
            </a:r>
            <a:r>
              <a:rPr lang="it-IT" sz="2215" dirty="0"/>
              <a:t> medicine</a:t>
            </a:r>
          </a:p>
          <a:p>
            <a:pPr marL="263776" indent="-263776">
              <a:buFont typeface="Arial" panose="020B0604020202020204" pitchFamily="34" charset="0"/>
              <a:buChar char="•"/>
            </a:pPr>
            <a:endParaRPr lang="it-IT" sz="2215" dirty="0"/>
          </a:p>
          <a:p>
            <a:pPr marL="263776" indent="-263776">
              <a:buFont typeface="Arial" panose="020B0604020202020204" pitchFamily="34" charset="0"/>
              <a:buChar char="•"/>
            </a:pPr>
            <a:r>
              <a:rPr lang="it-IT" sz="2215" dirty="0"/>
              <a:t>Gene editing </a:t>
            </a:r>
          </a:p>
          <a:p>
            <a:pPr marL="263776" indent="-263776">
              <a:buFont typeface="Arial" panose="020B0604020202020204" pitchFamily="34" charset="0"/>
              <a:buChar char="•"/>
            </a:pPr>
            <a:endParaRPr lang="it-IT" sz="2215" dirty="0"/>
          </a:p>
          <a:p>
            <a:endParaRPr lang="it-IT" sz="2215" dirty="0">
              <a:solidFill>
                <a:srgbClr val="7A7A7A"/>
              </a:solidFill>
            </a:endParaRPr>
          </a:p>
          <a:p>
            <a:endParaRPr lang="it-IT" sz="2215" dirty="0">
              <a:solidFill>
                <a:srgbClr val="7A7A7A"/>
              </a:solidFill>
            </a:endParaRPr>
          </a:p>
          <a:p>
            <a:endParaRPr lang="it-IT" sz="2215" dirty="0">
              <a:solidFill>
                <a:srgbClr val="7A7A7A"/>
              </a:solidFill>
            </a:endParaRPr>
          </a:p>
          <a:p>
            <a:endParaRPr lang="it-IT" sz="2215" dirty="0">
              <a:solidFill>
                <a:srgbClr val="7A7A7A"/>
              </a:solidFill>
            </a:endParaRPr>
          </a:p>
        </p:txBody>
      </p:sp>
      <p:sp>
        <p:nvSpPr>
          <p:cNvPr id="3" name="Rectangle 37">
            <a:extLst>
              <a:ext uri="{FF2B5EF4-FFF2-40B4-BE49-F238E27FC236}">
                <a16:creationId xmlns:a16="http://schemas.microsoft.com/office/drawing/2014/main" id="{1D0BA1B5-9FB8-F440-B73F-43A6221EDABB}"/>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8" name="CasellaDiTesto 7">
            <a:extLst>
              <a:ext uri="{FF2B5EF4-FFF2-40B4-BE49-F238E27FC236}">
                <a16:creationId xmlns:a16="http://schemas.microsoft.com/office/drawing/2014/main" id="{AF6EA913-3257-D747-808F-CFDE422CDA12}"/>
              </a:ext>
            </a:extLst>
          </p:cNvPr>
          <p:cNvSpPr txBox="1"/>
          <p:nvPr/>
        </p:nvSpPr>
        <p:spPr>
          <a:xfrm>
            <a:off x="1520711" y="112148"/>
            <a:ext cx="5436425" cy="433196"/>
          </a:xfrm>
          <a:prstGeom prst="rect">
            <a:avLst/>
          </a:prstGeom>
          <a:noFill/>
        </p:spPr>
        <p:txBody>
          <a:bodyPr wrap="none" rtlCol="0">
            <a:spAutoFit/>
          </a:bodyPr>
          <a:lstStyle/>
          <a:p>
            <a:r>
              <a:rPr lang="it-IT" sz="2215" dirty="0">
                <a:latin typeface="Calibri" panose="020F0502020204030204" pitchFamily="34" charset="0"/>
                <a:ea typeface="Calibri" panose="020F0502020204030204" pitchFamily="34" charset="0"/>
                <a:cs typeface="Times New Roman" panose="02020603050405020304" pitchFamily="18" charset="0"/>
              </a:rPr>
              <a:t>The new </a:t>
            </a:r>
            <a:r>
              <a:rPr lang="it-IT" sz="2215" dirty="0" err="1">
                <a:latin typeface="Calibri" panose="020F0502020204030204" pitchFamily="34" charset="0"/>
                <a:ea typeface="Calibri" panose="020F0502020204030204" pitchFamily="34" charset="0"/>
                <a:cs typeface="Times New Roman" panose="02020603050405020304" pitchFamily="18" charset="0"/>
              </a:rPr>
              <a:t>frontiers</a:t>
            </a:r>
            <a:r>
              <a:rPr lang="it-IT" sz="2215" dirty="0">
                <a:latin typeface="Calibri" panose="020F0502020204030204" pitchFamily="34" charset="0"/>
                <a:ea typeface="Calibri" panose="020F0502020204030204" pitchFamily="34" charset="0"/>
                <a:cs typeface="Times New Roman" panose="02020603050405020304" pitchFamily="18" charset="0"/>
              </a:rPr>
              <a:t> of the </a:t>
            </a:r>
            <a:r>
              <a:rPr lang="it-IT" sz="2215" dirty="0" err="1">
                <a:latin typeface="Calibri" panose="020F0502020204030204" pitchFamily="34" charset="0"/>
                <a:ea typeface="Calibri" panose="020F0502020204030204" pitchFamily="34" charset="0"/>
                <a:cs typeface="Times New Roman" panose="02020603050405020304" pitchFamily="18" charset="0"/>
              </a:rPr>
              <a:t>bio-medical</a:t>
            </a:r>
            <a:r>
              <a:rPr lang="it-IT" sz="2215" dirty="0">
                <a:latin typeface="Calibri" panose="020F0502020204030204" pitchFamily="34" charset="0"/>
                <a:ea typeface="Calibri" panose="020F0502020204030204" pitchFamily="34" charset="0"/>
                <a:cs typeface="Times New Roman" panose="02020603050405020304" pitchFamily="18" charset="0"/>
              </a:rPr>
              <a:t> </a:t>
            </a:r>
            <a:r>
              <a:rPr lang="it-IT" sz="2215" dirty="0" err="1">
                <a:latin typeface="Calibri" panose="020F0502020204030204" pitchFamily="34" charset="0"/>
                <a:ea typeface="Calibri" panose="020F0502020204030204" pitchFamily="34" charset="0"/>
                <a:cs typeface="Times New Roman" panose="02020603050405020304" pitchFamily="18" charset="0"/>
              </a:rPr>
              <a:t>research</a:t>
            </a:r>
            <a:endParaRPr lang="it-IT" sz="2215"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4797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70BD96C5-41F4-074C-B52B-A0701B78CA13}"/>
              </a:ext>
            </a:extLst>
          </p:cNvPr>
          <p:cNvSpPr/>
          <p:nvPr/>
        </p:nvSpPr>
        <p:spPr>
          <a:xfrm>
            <a:off x="17584"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7" name="CasellaDiTesto 6">
            <a:extLst>
              <a:ext uri="{FF2B5EF4-FFF2-40B4-BE49-F238E27FC236}">
                <a16:creationId xmlns:a16="http://schemas.microsoft.com/office/drawing/2014/main" id="{9C969E63-D159-854F-91F1-AB12D119E326}"/>
              </a:ext>
            </a:extLst>
          </p:cNvPr>
          <p:cNvSpPr txBox="1"/>
          <p:nvPr/>
        </p:nvSpPr>
        <p:spPr>
          <a:xfrm>
            <a:off x="2435069" y="119278"/>
            <a:ext cx="4124334" cy="774058"/>
          </a:xfrm>
          <a:prstGeom prst="rect">
            <a:avLst/>
          </a:prstGeom>
          <a:noFill/>
        </p:spPr>
        <p:txBody>
          <a:bodyPr wrap="none" rtlCol="0">
            <a:spAutoFit/>
          </a:bodyPr>
          <a:lstStyle/>
          <a:p>
            <a:pPr algn="ctr"/>
            <a:r>
              <a:rPr lang="it-IT" sz="2215" dirty="0" err="1">
                <a:latin typeface="Calibri" panose="020F0502020204030204" pitchFamily="34" charset="0"/>
                <a:cs typeface="Calibri" panose="020F0502020204030204" pitchFamily="34" charset="0"/>
              </a:rPr>
              <a:t>Genomics</a:t>
            </a:r>
            <a:r>
              <a:rPr lang="it-IT" sz="2215" dirty="0">
                <a:latin typeface="Calibri" panose="020F0502020204030204" pitchFamily="34" charset="0"/>
                <a:cs typeface="Calibri" panose="020F0502020204030204" pitchFamily="34" charset="0"/>
              </a:rPr>
              <a:t> and </a:t>
            </a:r>
            <a:r>
              <a:rPr lang="it-IT" sz="2215" dirty="0" err="1">
                <a:latin typeface="Calibri" panose="020F0502020204030204" pitchFamily="34" charset="0"/>
                <a:cs typeface="Calibri" panose="020F0502020204030204" pitchFamily="34" charset="0"/>
              </a:rPr>
              <a:t>precision</a:t>
            </a:r>
            <a:r>
              <a:rPr lang="it-IT" sz="2215" dirty="0">
                <a:latin typeface="Calibri" panose="020F0502020204030204" pitchFamily="34" charset="0"/>
                <a:cs typeface="Calibri" panose="020F0502020204030204" pitchFamily="34" charset="0"/>
              </a:rPr>
              <a:t> medicine</a:t>
            </a:r>
          </a:p>
          <a:p>
            <a:endParaRPr lang="it-IT" sz="2215" dirty="0">
              <a:latin typeface="Calibri" panose="020F0502020204030204" pitchFamily="34" charset="0"/>
              <a:cs typeface="Calibri" panose="020F0502020204030204" pitchFamily="34" charset="0"/>
            </a:endParaRPr>
          </a:p>
        </p:txBody>
      </p:sp>
      <p:pic>
        <p:nvPicPr>
          <p:cNvPr id="9" name="Immagine 8">
            <a:extLst>
              <a:ext uri="{FF2B5EF4-FFF2-40B4-BE49-F238E27FC236}">
                <a16:creationId xmlns:a16="http://schemas.microsoft.com/office/drawing/2014/main" id="{17AE319F-9376-2940-A011-DA4AF37EC795}"/>
              </a:ext>
            </a:extLst>
          </p:cNvPr>
          <p:cNvPicPr>
            <a:picLocks noChangeAspect="1"/>
          </p:cNvPicPr>
          <p:nvPr/>
        </p:nvPicPr>
        <p:blipFill rotWithShape="1">
          <a:blip r:embed="rId3"/>
          <a:srcRect b="53341"/>
          <a:stretch/>
        </p:blipFill>
        <p:spPr>
          <a:xfrm>
            <a:off x="136244" y="1032095"/>
            <a:ext cx="8721969" cy="1077558"/>
          </a:xfrm>
          <a:prstGeom prst="rect">
            <a:avLst/>
          </a:prstGeom>
        </p:spPr>
      </p:pic>
      <p:pic>
        <p:nvPicPr>
          <p:cNvPr id="10" name="Immagine 9">
            <a:extLst>
              <a:ext uri="{FF2B5EF4-FFF2-40B4-BE49-F238E27FC236}">
                <a16:creationId xmlns:a16="http://schemas.microsoft.com/office/drawing/2014/main" id="{06AFBB73-1D0C-B443-9833-65D0CC704D31}"/>
              </a:ext>
            </a:extLst>
          </p:cNvPr>
          <p:cNvPicPr>
            <a:picLocks noChangeAspect="1"/>
          </p:cNvPicPr>
          <p:nvPr/>
        </p:nvPicPr>
        <p:blipFill rotWithShape="1">
          <a:blip r:embed="rId3"/>
          <a:srcRect l="8549" t="62792" r="20253"/>
          <a:stretch/>
        </p:blipFill>
        <p:spPr>
          <a:xfrm>
            <a:off x="1145513" y="1201795"/>
            <a:ext cx="6209881" cy="859302"/>
          </a:xfrm>
          <a:prstGeom prst="rect">
            <a:avLst/>
          </a:prstGeom>
        </p:spPr>
      </p:pic>
      <p:sp>
        <p:nvSpPr>
          <p:cNvPr id="11" name="Rettangolo 10">
            <a:extLst>
              <a:ext uri="{FF2B5EF4-FFF2-40B4-BE49-F238E27FC236}">
                <a16:creationId xmlns:a16="http://schemas.microsoft.com/office/drawing/2014/main" id="{48631D85-34AC-C44C-9E7C-39542F9383F7}"/>
              </a:ext>
            </a:extLst>
          </p:cNvPr>
          <p:cNvSpPr/>
          <p:nvPr/>
        </p:nvSpPr>
        <p:spPr>
          <a:xfrm>
            <a:off x="136244" y="2133942"/>
            <a:ext cx="2098651" cy="433196"/>
          </a:xfrm>
          <a:prstGeom prst="rect">
            <a:avLst/>
          </a:prstGeom>
        </p:spPr>
        <p:txBody>
          <a:bodyPr wrap="none">
            <a:spAutoFit/>
          </a:bodyPr>
          <a:lstStyle/>
          <a:p>
            <a:r>
              <a:rPr lang="it-IT" sz="2215" dirty="0"/>
              <a:t>Cell 170, 2017 </a:t>
            </a:r>
          </a:p>
        </p:txBody>
      </p:sp>
      <p:pic>
        <p:nvPicPr>
          <p:cNvPr id="13" name="Immagine 12">
            <a:extLst>
              <a:ext uri="{FF2B5EF4-FFF2-40B4-BE49-F238E27FC236}">
                <a16:creationId xmlns:a16="http://schemas.microsoft.com/office/drawing/2014/main" id="{5DA0D5C0-31AA-4B4A-B2E4-C1AF2155894B}"/>
              </a:ext>
            </a:extLst>
          </p:cNvPr>
          <p:cNvPicPr>
            <a:picLocks noChangeAspect="1"/>
          </p:cNvPicPr>
          <p:nvPr/>
        </p:nvPicPr>
        <p:blipFill>
          <a:blip r:embed="rId4"/>
          <a:stretch>
            <a:fillRect/>
          </a:stretch>
        </p:blipFill>
        <p:spPr>
          <a:xfrm>
            <a:off x="1145513" y="3803678"/>
            <a:ext cx="6321071" cy="2721666"/>
          </a:xfrm>
          <a:prstGeom prst="rect">
            <a:avLst/>
          </a:prstGeom>
        </p:spPr>
      </p:pic>
      <p:sp>
        <p:nvSpPr>
          <p:cNvPr id="2" name="CasellaDiTesto 1">
            <a:extLst>
              <a:ext uri="{FF2B5EF4-FFF2-40B4-BE49-F238E27FC236}">
                <a16:creationId xmlns:a16="http://schemas.microsoft.com/office/drawing/2014/main" id="{BD1BBA62-9E02-EE4F-A986-3C8D7859586E}"/>
              </a:ext>
            </a:extLst>
          </p:cNvPr>
          <p:cNvSpPr txBox="1"/>
          <p:nvPr/>
        </p:nvSpPr>
        <p:spPr>
          <a:xfrm>
            <a:off x="2394573" y="2061097"/>
            <a:ext cx="6613214" cy="1455783"/>
          </a:xfrm>
          <a:prstGeom prst="rect">
            <a:avLst/>
          </a:prstGeom>
          <a:noFill/>
        </p:spPr>
        <p:txBody>
          <a:bodyPr wrap="square" rtlCol="0">
            <a:spAutoFit/>
          </a:bodyPr>
          <a:lstStyle/>
          <a:p>
            <a:r>
              <a:rPr lang="it-IT" sz="2215" dirty="0" err="1"/>
              <a:t>dynamic</a:t>
            </a:r>
            <a:r>
              <a:rPr lang="it-IT" sz="2215" dirty="0"/>
              <a:t> </a:t>
            </a:r>
            <a:r>
              <a:rPr lang="it-IT" sz="2215" dirty="0" err="1"/>
              <a:t>assessment</a:t>
            </a:r>
            <a:r>
              <a:rPr lang="it-IT" sz="2215" dirty="0"/>
              <a:t>, management and </a:t>
            </a:r>
            <a:r>
              <a:rPr lang="it-IT" sz="2215" dirty="0" err="1"/>
              <a:t>understanding</a:t>
            </a:r>
            <a:r>
              <a:rPr lang="it-IT" sz="2215" dirty="0"/>
              <a:t> of an </a:t>
            </a:r>
            <a:r>
              <a:rPr lang="it-IT" sz="2215" dirty="0" err="1"/>
              <a:t>individual's</a:t>
            </a:r>
            <a:r>
              <a:rPr lang="it-IT" sz="2215" dirty="0"/>
              <a:t> </a:t>
            </a:r>
            <a:r>
              <a:rPr lang="it-IT" sz="2215" dirty="0" err="1"/>
              <a:t>health</a:t>
            </a:r>
            <a:r>
              <a:rPr lang="it-IT" sz="2215" dirty="0"/>
              <a:t> </a:t>
            </a:r>
            <a:r>
              <a:rPr lang="it-IT" sz="2215" dirty="0" err="1"/>
              <a:t>measured</a:t>
            </a:r>
            <a:r>
              <a:rPr lang="it-IT" sz="2215" dirty="0"/>
              <a:t> </a:t>
            </a:r>
            <a:r>
              <a:rPr lang="it-IT" sz="2215" dirty="0" err="1"/>
              <a:t>at</a:t>
            </a:r>
            <a:r>
              <a:rPr lang="it-IT" sz="2215" dirty="0"/>
              <a:t> the </a:t>
            </a:r>
            <a:r>
              <a:rPr lang="it-IT" sz="2215" dirty="0" err="1"/>
              <a:t>level</a:t>
            </a:r>
            <a:r>
              <a:rPr lang="it-IT" sz="2215" dirty="0"/>
              <a:t> of </a:t>
            </a:r>
            <a:r>
              <a:rPr lang="it-IT" sz="2215" dirty="0" err="1"/>
              <a:t>his</a:t>
            </a:r>
            <a:r>
              <a:rPr lang="it-IT" sz="2215" dirty="0"/>
              <a:t> </a:t>
            </a:r>
            <a:r>
              <a:rPr lang="it-IT" sz="2215" dirty="0" err="1"/>
              <a:t>most</a:t>
            </a:r>
            <a:r>
              <a:rPr lang="it-IT" sz="2215" dirty="0"/>
              <a:t> basi </a:t>
            </a:r>
            <a:r>
              <a:rPr lang="it-IT" sz="2215" dirty="0" err="1"/>
              <a:t>units</a:t>
            </a:r>
            <a:r>
              <a:rPr lang="it-IT" sz="2215" dirty="0"/>
              <a:t>……</a:t>
            </a:r>
            <a:r>
              <a:rPr lang="it-IT" sz="2215" dirty="0" err="1"/>
              <a:t>possibly</a:t>
            </a:r>
            <a:r>
              <a:rPr lang="it-IT" sz="2215" dirty="0"/>
              <a:t> the </a:t>
            </a:r>
            <a:r>
              <a:rPr lang="it-IT" sz="2215" dirty="0" err="1"/>
              <a:t>genes</a:t>
            </a:r>
            <a:endParaRPr lang="it-IT" sz="2215" dirty="0"/>
          </a:p>
        </p:txBody>
      </p:sp>
    </p:spTree>
    <p:extLst>
      <p:ext uri="{BB962C8B-B14F-4D97-AF65-F5344CB8AC3E}">
        <p14:creationId xmlns:p14="http://schemas.microsoft.com/office/powerpoint/2010/main" val="2943461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6CC1CF0-2DA4-B042-BDAA-BCE08BCA9E37}"/>
              </a:ext>
            </a:extLst>
          </p:cNvPr>
          <p:cNvSpPr txBox="1"/>
          <p:nvPr/>
        </p:nvSpPr>
        <p:spPr>
          <a:xfrm>
            <a:off x="1475656" y="826366"/>
            <a:ext cx="7842738" cy="4864409"/>
          </a:xfrm>
          <a:prstGeom prst="rect">
            <a:avLst/>
          </a:prstGeom>
          <a:noFill/>
        </p:spPr>
        <p:txBody>
          <a:bodyPr wrap="square" rtlCol="0">
            <a:spAutoFit/>
          </a:bodyPr>
          <a:lstStyle/>
          <a:p>
            <a:r>
              <a:rPr lang="it-IT" sz="2215" dirty="0"/>
              <a:t>			</a:t>
            </a:r>
            <a:r>
              <a:rPr lang="it-IT" sz="2215" dirty="0" err="1"/>
              <a:t>Feasibility</a:t>
            </a:r>
            <a:r>
              <a:rPr lang="it-IT" sz="2215" dirty="0"/>
              <a:t> of </a:t>
            </a:r>
            <a:r>
              <a:rPr lang="it-IT" sz="2215" dirty="0" err="1"/>
              <a:t>genomic</a:t>
            </a:r>
            <a:r>
              <a:rPr lang="it-IT" sz="2215" dirty="0"/>
              <a:t> </a:t>
            </a:r>
            <a:r>
              <a:rPr lang="it-IT" sz="2215" dirty="0" err="1"/>
              <a:t>sequencing</a:t>
            </a:r>
            <a:endParaRPr lang="it-IT" sz="2215" dirty="0"/>
          </a:p>
          <a:p>
            <a:pPr algn="ctr"/>
            <a:r>
              <a:rPr lang="it-IT" sz="2215" b="1" dirty="0"/>
              <a:t>	</a:t>
            </a:r>
          </a:p>
          <a:p>
            <a:pPr algn="ctr"/>
            <a:r>
              <a:rPr lang="it-IT" sz="2215" b="1" dirty="0"/>
              <a:t>			The </a:t>
            </a:r>
            <a:r>
              <a:rPr lang="it-IT" sz="2215" b="1" dirty="0" err="1"/>
              <a:t>cancer</a:t>
            </a:r>
            <a:r>
              <a:rPr lang="it-IT" sz="2215" b="1" dirty="0"/>
              <a:t> </a:t>
            </a:r>
            <a:r>
              <a:rPr lang="it-IT" sz="2215" b="1" dirty="0" err="1"/>
              <a:t>genome</a:t>
            </a:r>
            <a:r>
              <a:rPr lang="it-IT" sz="2215" b="1" dirty="0"/>
              <a:t> </a:t>
            </a:r>
            <a:r>
              <a:rPr lang="it-IT" sz="2215" b="1" dirty="0" err="1"/>
              <a:t>atlas</a:t>
            </a:r>
            <a:endParaRPr lang="it-IT" sz="2215" b="1" dirty="0"/>
          </a:p>
          <a:p>
            <a:pPr algn="ctr"/>
            <a:endParaRPr lang="it-IT" sz="2215" b="1" dirty="0"/>
          </a:p>
          <a:p>
            <a:r>
              <a:rPr lang="it-IT" sz="2215" dirty="0" err="1"/>
              <a:t>Mutations</a:t>
            </a:r>
            <a:r>
              <a:rPr lang="it-IT" sz="2215" dirty="0"/>
              <a:t> </a:t>
            </a:r>
            <a:r>
              <a:rPr lang="it-IT" sz="2215" dirty="0" err="1"/>
              <a:t>occurring</a:t>
            </a:r>
            <a:r>
              <a:rPr lang="it-IT" sz="2215" dirty="0"/>
              <a:t> in </a:t>
            </a:r>
            <a:r>
              <a:rPr lang="it-IT" sz="2215" dirty="0" err="1"/>
              <a:t>many</a:t>
            </a:r>
            <a:r>
              <a:rPr lang="it-IT" sz="2215" dirty="0"/>
              <a:t> </a:t>
            </a:r>
            <a:r>
              <a:rPr lang="it-IT" sz="2215" dirty="0" err="1"/>
              <a:t>tumors</a:t>
            </a:r>
            <a:r>
              <a:rPr lang="it-IT" sz="2215" dirty="0"/>
              <a:t> </a:t>
            </a:r>
            <a:r>
              <a:rPr lang="it-IT" sz="2215" dirty="0" err="1"/>
              <a:t>have</a:t>
            </a:r>
            <a:r>
              <a:rPr lang="it-IT" sz="2215" dirty="0"/>
              <a:t> </a:t>
            </a:r>
            <a:r>
              <a:rPr lang="it-IT" sz="2215" dirty="0" err="1"/>
              <a:t>been</a:t>
            </a:r>
            <a:r>
              <a:rPr lang="it-IT" sz="2215" dirty="0"/>
              <a:t> </a:t>
            </a:r>
            <a:r>
              <a:rPr lang="it-IT" sz="2215" dirty="0" err="1"/>
              <a:t>mapped</a:t>
            </a:r>
            <a:r>
              <a:rPr lang="it-IT" sz="2215" dirty="0"/>
              <a:t> and  </a:t>
            </a:r>
            <a:r>
              <a:rPr lang="it-IT" sz="2215" dirty="0" err="1"/>
              <a:t>analyzed</a:t>
            </a:r>
            <a:r>
              <a:rPr lang="it-IT" sz="2215" dirty="0"/>
              <a:t> on a large </a:t>
            </a:r>
            <a:r>
              <a:rPr lang="it-IT" sz="2215" dirty="0" err="1"/>
              <a:t>cohort</a:t>
            </a:r>
            <a:r>
              <a:rPr lang="it-IT" sz="2215" dirty="0"/>
              <a:t> of </a:t>
            </a:r>
            <a:r>
              <a:rPr lang="it-IT" sz="2215" dirty="0" err="1"/>
              <a:t>patients</a:t>
            </a:r>
            <a:r>
              <a:rPr lang="it-IT" sz="2215" dirty="0"/>
              <a:t> </a:t>
            </a:r>
          </a:p>
          <a:p>
            <a:r>
              <a:rPr lang="it-IT" sz="2215" dirty="0" err="1"/>
              <a:t>Combinations</a:t>
            </a:r>
            <a:r>
              <a:rPr lang="it-IT" sz="2215" dirty="0"/>
              <a:t> of </a:t>
            </a:r>
            <a:r>
              <a:rPr lang="it-IT" sz="2215" dirty="0" err="1"/>
              <a:t>different</a:t>
            </a:r>
            <a:r>
              <a:rPr lang="it-IT" sz="2215" dirty="0"/>
              <a:t> </a:t>
            </a:r>
            <a:r>
              <a:rPr lang="it-IT" sz="2215" dirty="0" err="1"/>
              <a:t>mutations</a:t>
            </a:r>
            <a:r>
              <a:rPr lang="it-IT" sz="2215" dirty="0"/>
              <a:t> </a:t>
            </a:r>
            <a:r>
              <a:rPr lang="it-IT" sz="2215" dirty="0" err="1"/>
              <a:t>have</a:t>
            </a:r>
            <a:r>
              <a:rPr lang="it-IT" sz="2215" dirty="0"/>
              <a:t> </a:t>
            </a:r>
            <a:r>
              <a:rPr lang="it-IT" sz="2215" dirty="0" err="1"/>
              <a:t>been</a:t>
            </a:r>
            <a:r>
              <a:rPr lang="it-IT" sz="2215" dirty="0"/>
              <a:t> </a:t>
            </a:r>
            <a:r>
              <a:rPr lang="it-IT" sz="2215" dirty="0" err="1"/>
              <a:t>also</a:t>
            </a:r>
            <a:r>
              <a:rPr lang="it-IT" sz="2215" dirty="0"/>
              <a:t> </a:t>
            </a:r>
            <a:r>
              <a:rPr lang="it-IT" sz="2215" dirty="0" err="1"/>
              <a:t>identified</a:t>
            </a:r>
            <a:r>
              <a:rPr lang="it-IT" sz="2215" dirty="0"/>
              <a:t> for </a:t>
            </a:r>
            <a:r>
              <a:rPr lang="it-IT" sz="2215" dirty="0" err="1"/>
              <a:t>specific</a:t>
            </a:r>
            <a:r>
              <a:rPr lang="it-IT" sz="2215" dirty="0"/>
              <a:t> </a:t>
            </a:r>
            <a:r>
              <a:rPr lang="it-IT" sz="2215" dirty="0" err="1"/>
              <a:t>tumors</a:t>
            </a:r>
            <a:endParaRPr lang="it-IT" sz="2215" dirty="0"/>
          </a:p>
          <a:p>
            <a:r>
              <a:rPr lang="it-IT" sz="2215" dirty="0"/>
              <a:t>			</a:t>
            </a:r>
          </a:p>
          <a:p>
            <a:pPr marL="3815900" lvl="8" indent="-263776">
              <a:buFont typeface="Arial" panose="020B0604020202020204" pitchFamily="34" charset="0"/>
              <a:buChar char="•"/>
            </a:pPr>
            <a:r>
              <a:rPr lang="it-IT" sz="2215" b="1" dirty="0" err="1"/>
              <a:t>Predictive</a:t>
            </a:r>
            <a:r>
              <a:rPr lang="it-IT" sz="2215" b="1" dirty="0"/>
              <a:t> </a:t>
            </a:r>
            <a:r>
              <a:rPr lang="it-IT" sz="2215" b="1" dirty="0" err="1"/>
              <a:t>ability</a:t>
            </a:r>
            <a:endParaRPr lang="it-IT" sz="2215" dirty="0"/>
          </a:p>
          <a:p>
            <a:pPr marL="3815900" lvl="8" indent="-263776">
              <a:buFont typeface="Arial" panose="020B0604020202020204" pitchFamily="34" charset="0"/>
              <a:buChar char="•"/>
            </a:pPr>
            <a:r>
              <a:rPr lang="it-IT" sz="2215" b="1" dirty="0"/>
              <a:t>New </a:t>
            </a:r>
            <a:r>
              <a:rPr lang="it-IT" sz="2215" b="1" dirty="0" err="1"/>
              <a:t>drugs</a:t>
            </a:r>
            <a:endParaRPr lang="it-IT" sz="2215" b="1" dirty="0"/>
          </a:p>
          <a:p>
            <a:pPr lvl="3"/>
            <a:endParaRPr lang="it-IT" sz="2215" dirty="0"/>
          </a:p>
          <a:p>
            <a:endParaRPr lang="it-IT" sz="2215" dirty="0"/>
          </a:p>
          <a:p>
            <a:endParaRPr lang="it-IT" sz="2215" dirty="0"/>
          </a:p>
        </p:txBody>
      </p:sp>
      <p:sp>
        <p:nvSpPr>
          <p:cNvPr id="6" name="Rectangle 37">
            <a:extLst>
              <a:ext uri="{FF2B5EF4-FFF2-40B4-BE49-F238E27FC236}">
                <a16:creationId xmlns:a16="http://schemas.microsoft.com/office/drawing/2014/main" id="{E2CD1471-CA67-9F49-9A39-BD90AF230CA9}"/>
              </a:ext>
            </a:extLst>
          </p:cNvPr>
          <p:cNvSpPr/>
          <p:nvPr/>
        </p:nvSpPr>
        <p:spPr>
          <a:xfrm>
            <a:off x="17584"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8" name="CasellaDiTesto 7">
            <a:extLst>
              <a:ext uri="{FF2B5EF4-FFF2-40B4-BE49-F238E27FC236}">
                <a16:creationId xmlns:a16="http://schemas.microsoft.com/office/drawing/2014/main" id="{7EF8044A-5AF9-C148-8897-41ABD2CEEAD2}"/>
              </a:ext>
            </a:extLst>
          </p:cNvPr>
          <p:cNvSpPr txBox="1"/>
          <p:nvPr/>
        </p:nvSpPr>
        <p:spPr>
          <a:xfrm>
            <a:off x="2237254" y="123946"/>
            <a:ext cx="4649030" cy="433196"/>
          </a:xfrm>
          <a:prstGeom prst="rect">
            <a:avLst/>
          </a:prstGeom>
          <a:noFill/>
        </p:spPr>
        <p:txBody>
          <a:bodyPr wrap="none" rtlCol="0">
            <a:spAutoFit/>
          </a:bodyPr>
          <a:lstStyle/>
          <a:p>
            <a:r>
              <a:rPr lang="it-IT" sz="2215" dirty="0" err="1"/>
              <a:t>Genomics</a:t>
            </a:r>
            <a:r>
              <a:rPr lang="it-IT" sz="2215" dirty="0"/>
              <a:t>: </a:t>
            </a:r>
            <a:r>
              <a:rPr lang="it-IT" sz="2215" dirty="0" err="1"/>
              <a:t>oncology</a:t>
            </a:r>
            <a:r>
              <a:rPr lang="it-IT" sz="2215" dirty="0"/>
              <a:t> </a:t>
            </a:r>
            <a:r>
              <a:rPr lang="it-IT" sz="2215" dirty="0" err="1"/>
              <a:t>as</a:t>
            </a:r>
            <a:r>
              <a:rPr lang="it-IT" sz="2215" dirty="0"/>
              <a:t> a </a:t>
            </a:r>
            <a:r>
              <a:rPr lang="it-IT" sz="2215" dirty="0" err="1"/>
              <a:t>paradigm</a:t>
            </a:r>
            <a:endParaRPr lang="it-IT" sz="2215" dirty="0"/>
          </a:p>
        </p:txBody>
      </p:sp>
      <p:pic>
        <p:nvPicPr>
          <p:cNvPr id="2" name="Immagine 1">
            <a:extLst>
              <a:ext uri="{FF2B5EF4-FFF2-40B4-BE49-F238E27FC236}">
                <a16:creationId xmlns:a16="http://schemas.microsoft.com/office/drawing/2014/main" id="{8A18EF81-FF59-7343-930D-E509D93DE6A4}"/>
              </a:ext>
            </a:extLst>
          </p:cNvPr>
          <p:cNvPicPr>
            <a:picLocks noChangeAspect="1"/>
          </p:cNvPicPr>
          <p:nvPr/>
        </p:nvPicPr>
        <p:blipFill>
          <a:blip r:embed="rId3"/>
          <a:stretch>
            <a:fillRect/>
          </a:stretch>
        </p:blipFill>
        <p:spPr>
          <a:xfrm>
            <a:off x="755576" y="4221088"/>
            <a:ext cx="3595278" cy="2013355"/>
          </a:xfrm>
          <a:prstGeom prst="rect">
            <a:avLst/>
          </a:prstGeom>
        </p:spPr>
      </p:pic>
    </p:spTree>
    <p:extLst>
      <p:ext uri="{BB962C8B-B14F-4D97-AF65-F5344CB8AC3E}">
        <p14:creationId xmlns:p14="http://schemas.microsoft.com/office/powerpoint/2010/main" val="712684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67C8C760-591A-1047-9663-46843A8E5CF6}"/>
              </a:ext>
            </a:extLst>
          </p:cNvPr>
          <p:cNvSpPr/>
          <p:nvPr/>
        </p:nvSpPr>
        <p:spPr>
          <a:xfrm>
            <a:off x="0" y="-51433"/>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8" name="Rectangle 2">
            <a:extLst>
              <a:ext uri="{FF2B5EF4-FFF2-40B4-BE49-F238E27FC236}">
                <a16:creationId xmlns:a16="http://schemas.microsoft.com/office/drawing/2014/main" id="{CF885FA0-A9C5-0B41-B92E-8E2F44C4BC1D}"/>
              </a:ext>
            </a:extLst>
          </p:cNvPr>
          <p:cNvSpPr txBox="1">
            <a:spLocks noChangeArrowheads="1"/>
          </p:cNvSpPr>
          <p:nvPr/>
        </p:nvSpPr>
        <p:spPr>
          <a:xfrm>
            <a:off x="1160252" y="-171400"/>
            <a:ext cx="7336249" cy="703385"/>
          </a:xfrm>
          <a:prstGeom prst="rect">
            <a:avLst/>
          </a:prstGeom>
        </p:spPr>
        <p:txBody>
          <a:bodyPr vert="horz" lIns="84406" tIns="42203" rIns="84406" bIns="4220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15" dirty="0">
                <a:latin typeface="Calibri" panose="020F0502020204030204" pitchFamily="34" charset="0"/>
                <a:cs typeface="Calibri" panose="020F0502020204030204" pitchFamily="34" charset="0"/>
              </a:rPr>
              <a:t>Big Data to understand cancer</a:t>
            </a:r>
          </a:p>
        </p:txBody>
      </p:sp>
      <p:grpSp>
        <p:nvGrpSpPr>
          <p:cNvPr id="9" name="Group 31">
            <a:extLst>
              <a:ext uri="{FF2B5EF4-FFF2-40B4-BE49-F238E27FC236}">
                <a16:creationId xmlns:a16="http://schemas.microsoft.com/office/drawing/2014/main" id="{55AA4739-C31C-644B-A181-66F4C1FD8D82}"/>
              </a:ext>
            </a:extLst>
          </p:cNvPr>
          <p:cNvGrpSpPr/>
          <p:nvPr/>
        </p:nvGrpSpPr>
        <p:grpSpPr>
          <a:xfrm>
            <a:off x="1357974" y="2832608"/>
            <a:ext cx="6546048" cy="2157699"/>
            <a:chOff x="597538" y="1009828"/>
            <a:chExt cx="8341940" cy="2630194"/>
          </a:xfrm>
        </p:grpSpPr>
        <p:pic>
          <p:nvPicPr>
            <p:cNvPr id="10" name="Picture 32">
              <a:extLst>
                <a:ext uri="{FF2B5EF4-FFF2-40B4-BE49-F238E27FC236}">
                  <a16:creationId xmlns:a16="http://schemas.microsoft.com/office/drawing/2014/main" id="{EBAA5B0E-FF21-7F46-8593-98B93E956215}"/>
                </a:ext>
              </a:extLst>
            </p:cNvPr>
            <p:cNvPicPr>
              <a:picLocks noChangeAspect="1"/>
            </p:cNvPicPr>
            <p:nvPr/>
          </p:nvPicPr>
          <p:blipFill>
            <a:blip r:embed="rId2" cstate="print">
              <a:duotone>
                <a:srgbClr val="4F81BD">
                  <a:shade val="45000"/>
                  <a:satMod val="135000"/>
                </a:srgbClr>
                <a:prstClr val="white"/>
              </a:duotone>
              <a:extLst>
                <a:ext uri="{28A0092B-C50C-407E-A947-70E740481C1C}">
                  <a14:useLocalDpi xmlns:a14="http://schemas.microsoft.com/office/drawing/2010/main"/>
                </a:ext>
              </a:extLst>
            </a:blip>
            <a:srcRect/>
            <a:stretch>
              <a:fillRect/>
            </a:stretch>
          </p:blipFill>
          <p:spPr>
            <a:xfrm>
              <a:off x="3669357" y="1009828"/>
              <a:ext cx="5270121" cy="2630194"/>
            </a:xfrm>
            <a:prstGeom prst="rect">
              <a:avLst/>
            </a:prstGeom>
          </p:spPr>
        </p:pic>
        <p:pic>
          <p:nvPicPr>
            <p:cNvPr id="11" name="Picture 3" descr="Cancer Genomics 2013_2test">
              <a:extLst>
                <a:ext uri="{FF2B5EF4-FFF2-40B4-BE49-F238E27FC236}">
                  <a16:creationId xmlns:a16="http://schemas.microsoft.com/office/drawing/2014/main" id="{FE6FB1F2-5A63-F442-8E63-FD27DAFBF0A4}"/>
                </a:ext>
              </a:extLst>
            </p:cNvPr>
            <p:cNvPicPr>
              <a:picLocks noChangeAspect="1" noChangeArrowheads="1"/>
            </p:cNvPicPr>
            <p:nvPr/>
          </p:nvPicPr>
          <p:blipFill rotWithShape="1">
            <a:blip r:embed="rId3" cstate="print">
              <a:duotone>
                <a:srgbClr val="4F81BD">
                  <a:shade val="45000"/>
                  <a:satMod val="135000"/>
                </a:srgbClr>
                <a:prstClr val="white"/>
              </a:duotone>
              <a:extLst>
                <a:ext uri="{28A0092B-C50C-407E-A947-70E740481C1C}">
                  <a14:useLocalDpi xmlns:a14="http://schemas.microsoft.com/office/drawing/2010/main"/>
                </a:ext>
              </a:extLst>
            </a:blip>
            <a:srcRect/>
            <a:stretch/>
          </p:blipFill>
          <p:spPr bwMode="auto">
            <a:xfrm>
              <a:off x="597538" y="1009829"/>
              <a:ext cx="4016616" cy="2630193"/>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2" name="Content Placeholder 2">
            <a:extLst>
              <a:ext uri="{FF2B5EF4-FFF2-40B4-BE49-F238E27FC236}">
                <a16:creationId xmlns:a16="http://schemas.microsoft.com/office/drawing/2014/main" id="{9AAE082B-61C3-404E-82AC-61085B05FC87}"/>
              </a:ext>
            </a:extLst>
          </p:cNvPr>
          <p:cNvSpPr txBox="1">
            <a:spLocks/>
          </p:cNvSpPr>
          <p:nvPr/>
        </p:nvSpPr>
        <p:spPr>
          <a:xfrm>
            <a:off x="863526" y="5125240"/>
            <a:ext cx="6791522" cy="1172134"/>
          </a:xfrm>
          <a:prstGeom prst="rect">
            <a:avLst/>
          </a:prstGeom>
        </p:spPr>
        <p:txBody>
          <a:bodyPr vert="horz" lIns="84261" tIns="42131" rIns="84261" bIns="42131" rtlCol="0">
            <a:noAutofit/>
          </a:bodyPr>
          <a:lstStyle/>
          <a:p>
            <a:pPr marL="316531" indent="-316531" defTabSz="421320">
              <a:spcBef>
                <a:spcPts val="1385"/>
              </a:spcBef>
              <a:buClr>
                <a:schemeClr val="accent1"/>
              </a:buClr>
              <a:buFont typeface="Arial"/>
              <a:buChar char="•"/>
              <a:defRPr/>
            </a:pPr>
            <a:r>
              <a:rPr lang="en-US" sz="2215" dirty="0">
                <a:solidFill>
                  <a:prstClr val="black"/>
                </a:solidFill>
                <a:latin typeface="Arial"/>
                <a:ea typeface="Geneva"/>
                <a:cs typeface="Arial"/>
              </a:rPr>
              <a:t>Investigate commonalities &amp; differences in molecular patterns in different types of cancer</a:t>
            </a:r>
          </a:p>
          <a:p>
            <a:pPr marL="316531" indent="-316531" defTabSz="421320">
              <a:spcBef>
                <a:spcPts val="738"/>
              </a:spcBef>
              <a:buClr>
                <a:schemeClr val="accent1"/>
              </a:buClr>
              <a:buFont typeface="Arial"/>
              <a:buChar char="•"/>
              <a:defRPr/>
            </a:pPr>
            <a:r>
              <a:rPr lang="en-US" sz="2215" dirty="0">
                <a:solidFill>
                  <a:prstClr val="black"/>
                </a:solidFill>
                <a:latin typeface="Arial"/>
                <a:ea typeface="Geneva"/>
                <a:cs typeface="Arial"/>
              </a:rPr>
              <a:t>Reveal mechanisms involved in cancer progression</a:t>
            </a:r>
          </a:p>
        </p:txBody>
      </p:sp>
      <p:sp>
        <p:nvSpPr>
          <p:cNvPr id="13" name="Text Box 4">
            <a:extLst>
              <a:ext uri="{FF2B5EF4-FFF2-40B4-BE49-F238E27FC236}">
                <a16:creationId xmlns:a16="http://schemas.microsoft.com/office/drawing/2014/main" id="{F83CAFFB-EC59-C848-B967-1187F6FACB8A}"/>
              </a:ext>
            </a:extLst>
          </p:cNvPr>
          <p:cNvSpPr txBox="1">
            <a:spLocks noChangeArrowheads="1"/>
          </p:cNvSpPr>
          <p:nvPr/>
        </p:nvSpPr>
        <p:spPr bwMode="auto">
          <a:xfrm>
            <a:off x="481805" y="785548"/>
            <a:ext cx="8014696" cy="1784463"/>
          </a:xfrm>
          <a:prstGeom prst="rect">
            <a:avLst/>
          </a:prstGeom>
          <a:noFill/>
          <a:ln w="9525">
            <a:noFill/>
            <a:miter lim="800000"/>
            <a:headEnd/>
            <a:tailEnd/>
          </a:ln>
        </p:spPr>
        <p:txBody>
          <a:bodyPr wrap="square">
            <a:prstTxWarp prst="textNoShape">
              <a:avLst/>
            </a:prstTxWarp>
            <a:spAutoFit/>
          </a:bodyPr>
          <a:lstStyle/>
          <a:p>
            <a:pPr>
              <a:spcAft>
                <a:spcPts val="554"/>
              </a:spcAft>
              <a:buClr>
                <a:schemeClr val="accent1"/>
              </a:buClr>
            </a:pPr>
            <a:r>
              <a:rPr lang="en-US" sz="1846" b="1" dirty="0">
                <a:latin typeface="Helvetica Neue"/>
                <a:cs typeface="Helvetica Neue"/>
              </a:rPr>
              <a:t>Pan-Cancer Analysis of Whole Genomes</a:t>
            </a:r>
          </a:p>
          <a:p>
            <a:pPr>
              <a:spcAft>
                <a:spcPts val="554"/>
              </a:spcAft>
              <a:buClr>
                <a:schemeClr val="accent1"/>
              </a:buClr>
            </a:pPr>
            <a:endParaRPr lang="en-US" sz="738" b="1" dirty="0">
              <a:solidFill>
                <a:srgbClr val="000000"/>
              </a:solidFill>
              <a:latin typeface="Helvetica Neue"/>
              <a:cs typeface="Helvetica Neue"/>
            </a:endParaRPr>
          </a:p>
          <a:p>
            <a:pPr>
              <a:buClr>
                <a:schemeClr val="accent1"/>
              </a:buClr>
            </a:pPr>
            <a:r>
              <a:rPr lang="en-US" sz="2215" b="1" dirty="0">
                <a:solidFill>
                  <a:schemeClr val="accent4"/>
                </a:solidFill>
                <a:latin typeface="Helvetica Neue"/>
                <a:cs typeface="Helvetica Neue"/>
              </a:rPr>
              <a:t>International initiative to </a:t>
            </a:r>
            <a:r>
              <a:rPr lang="en-US" sz="2215" b="1" dirty="0" err="1">
                <a:solidFill>
                  <a:schemeClr val="accent4"/>
                </a:solidFill>
                <a:latin typeface="Helvetica Neue"/>
                <a:cs typeface="Helvetica Neue"/>
              </a:rPr>
              <a:t>analyse</a:t>
            </a:r>
            <a:r>
              <a:rPr lang="en-US" sz="2215" b="1" dirty="0">
                <a:solidFill>
                  <a:schemeClr val="accent4"/>
                </a:solidFill>
                <a:latin typeface="Helvetica Neue"/>
                <a:cs typeface="Helvetica Neue"/>
              </a:rPr>
              <a:t> </a:t>
            </a:r>
            <a:r>
              <a:rPr lang="en-US" sz="2215" b="1" dirty="0">
                <a:solidFill>
                  <a:srgbClr val="000000"/>
                </a:solidFill>
                <a:latin typeface="Times" charset="0"/>
              </a:rPr>
              <a:t>&gt; </a:t>
            </a:r>
            <a:r>
              <a:rPr lang="en-US" sz="2215" b="1" dirty="0">
                <a:solidFill>
                  <a:schemeClr val="accent4"/>
                </a:solidFill>
                <a:latin typeface="Helvetica Neue"/>
                <a:cs typeface="Helvetica Neue"/>
              </a:rPr>
              <a:t>2500 genomes of cancer patients</a:t>
            </a:r>
          </a:p>
          <a:p>
            <a:pPr marL="263776" indent="-263776">
              <a:lnSpc>
                <a:spcPct val="120000"/>
              </a:lnSpc>
              <a:spcBef>
                <a:spcPts val="738"/>
              </a:spcBef>
              <a:buClr>
                <a:schemeClr val="accent1"/>
              </a:buClr>
              <a:buFont typeface="Arial"/>
              <a:buChar char="•"/>
            </a:pPr>
            <a:r>
              <a:rPr lang="en-US" sz="2215" dirty="0">
                <a:solidFill>
                  <a:schemeClr val="accent4"/>
                </a:solidFill>
                <a:latin typeface="Helvetica Neue"/>
                <a:cs typeface="Helvetica Neue"/>
              </a:rPr>
              <a:t>Cancer and genomic researchers from 18 countries</a:t>
            </a:r>
          </a:p>
        </p:txBody>
      </p:sp>
    </p:spTree>
    <p:extLst>
      <p:ext uri="{BB962C8B-B14F-4D97-AF65-F5344CB8AC3E}">
        <p14:creationId xmlns:p14="http://schemas.microsoft.com/office/powerpoint/2010/main" val="1542815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67C8C760-591A-1047-9663-46843A8E5CF6}"/>
              </a:ext>
            </a:extLst>
          </p:cNvPr>
          <p:cNvSpPr/>
          <p:nvPr/>
        </p:nvSpPr>
        <p:spPr>
          <a:xfrm>
            <a:off x="0" y="20575"/>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pic>
        <p:nvPicPr>
          <p:cNvPr id="8" name="Immagine 7">
            <a:extLst>
              <a:ext uri="{FF2B5EF4-FFF2-40B4-BE49-F238E27FC236}">
                <a16:creationId xmlns:a16="http://schemas.microsoft.com/office/drawing/2014/main" id="{98D5A3E1-ADC7-8344-AAD9-D255C4090597}"/>
              </a:ext>
            </a:extLst>
          </p:cNvPr>
          <p:cNvPicPr>
            <a:picLocks noChangeAspect="1"/>
          </p:cNvPicPr>
          <p:nvPr/>
        </p:nvPicPr>
        <p:blipFill rotWithShape="1">
          <a:blip r:embed="rId2"/>
          <a:srcRect t="18998"/>
          <a:stretch/>
        </p:blipFill>
        <p:spPr>
          <a:xfrm>
            <a:off x="17584" y="1604841"/>
            <a:ext cx="9144000" cy="3487416"/>
          </a:xfrm>
          <a:prstGeom prst="rect">
            <a:avLst/>
          </a:prstGeom>
        </p:spPr>
      </p:pic>
      <p:sp>
        <p:nvSpPr>
          <p:cNvPr id="10" name="CasellaDiTesto 9">
            <a:extLst>
              <a:ext uri="{FF2B5EF4-FFF2-40B4-BE49-F238E27FC236}">
                <a16:creationId xmlns:a16="http://schemas.microsoft.com/office/drawing/2014/main" id="{0E236C96-6E62-E144-8BAF-1FA9EC19C56B}"/>
              </a:ext>
            </a:extLst>
          </p:cNvPr>
          <p:cNvSpPr txBox="1"/>
          <p:nvPr/>
        </p:nvSpPr>
        <p:spPr>
          <a:xfrm>
            <a:off x="125980" y="5653178"/>
            <a:ext cx="6954533" cy="774058"/>
          </a:xfrm>
          <a:prstGeom prst="rect">
            <a:avLst/>
          </a:prstGeom>
          <a:noFill/>
        </p:spPr>
        <p:txBody>
          <a:bodyPr wrap="none" rtlCol="0">
            <a:spAutoFit/>
          </a:bodyPr>
          <a:lstStyle/>
          <a:p>
            <a:r>
              <a:rPr lang="it-IT" sz="2215" dirty="0" err="1">
                <a:solidFill>
                  <a:srgbClr val="002060"/>
                </a:solidFill>
              </a:rPr>
              <a:t>Waszak</a:t>
            </a:r>
            <a:r>
              <a:rPr lang="it-IT" sz="2215" dirty="0">
                <a:solidFill>
                  <a:srgbClr val="002060"/>
                </a:solidFill>
              </a:rPr>
              <a:t>, </a:t>
            </a:r>
            <a:r>
              <a:rPr lang="it-IT" sz="2215" dirty="0" err="1">
                <a:solidFill>
                  <a:srgbClr val="002060"/>
                </a:solidFill>
              </a:rPr>
              <a:t>Northcott</a:t>
            </a:r>
            <a:r>
              <a:rPr lang="it-IT" sz="2215" dirty="0">
                <a:solidFill>
                  <a:srgbClr val="002060"/>
                </a:solidFill>
              </a:rPr>
              <a:t>, et al. (2018) The Lancet </a:t>
            </a:r>
            <a:r>
              <a:rPr lang="it-IT" sz="2215" dirty="0" err="1">
                <a:solidFill>
                  <a:srgbClr val="002060"/>
                </a:solidFill>
              </a:rPr>
              <a:t>Oncology</a:t>
            </a:r>
            <a:endParaRPr lang="it-IT" sz="2215" dirty="0">
              <a:solidFill>
                <a:srgbClr val="002060"/>
              </a:solidFill>
            </a:endParaRPr>
          </a:p>
          <a:p>
            <a:endParaRPr lang="it-IT" sz="2215" dirty="0">
              <a:solidFill>
                <a:srgbClr val="002060"/>
              </a:solidFill>
            </a:endParaRPr>
          </a:p>
        </p:txBody>
      </p:sp>
      <p:sp>
        <p:nvSpPr>
          <p:cNvPr id="6" name="Rectangle 2">
            <a:extLst>
              <a:ext uri="{FF2B5EF4-FFF2-40B4-BE49-F238E27FC236}">
                <a16:creationId xmlns:a16="http://schemas.microsoft.com/office/drawing/2014/main" id="{59C7C215-0095-C646-8B87-F6FC0B99078A}"/>
              </a:ext>
            </a:extLst>
          </p:cNvPr>
          <p:cNvSpPr txBox="1">
            <a:spLocks noChangeArrowheads="1"/>
          </p:cNvSpPr>
          <p:nvPr/>
        </p:nvSpPr>
        <p:spPr>
          <a:xfrm>
            <a:off x="1160252" y="-171400"/>
            <a:ext cx="7336249" cy="703385"/>
          </a:xfrm>
          <a:prstGeom prst="rect">
            <a:avLst/>
          </a:prstGeom>
        </p:spPr>
        <p:txBody>
          <a:bodyPr vert="horz" lIns="84406" tIns="42203" rIns="84406" bIns="4220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15" dirty="0">
                <a:latin typeface="Calibri" panose="020F0502020204030204" pitchFamily="34" charset="0"/>
                <a:cs typeface="Calibri" panose="020F0502020204030204" pitchFamily="34" charset="0"/>
              </a:rPr>
              <a:t>Big Data to understand cancer</a:t>
            </a:r>
          </a:p>
        </p:txBody>
      </p:sp>
    </p:spTree>
    <p:extLst>
      <p:ext uri="{BB962C8B-B14F-4D97-AF65-F5344CB8AC3E}">
        <p14:creationId xmlns:p14="http://schemas.microsoft.com/office/powerpoint/2010/main" val="2495894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998D1D-F6F3-7748-8D8D-D20844701270}"/>
              </a:ext>
            </a:extLst>
          </p:cNvPr>
          <p:cNvPicPr>
            <a:picLocks noChangeAspect="1"/>
          </p:cNvPicPr>
          <p:nvPr/>
        </p:nvPicPr>
        <p:blipFill rotWithShape="1">
          <a:blip r:embed="rId3"/>
          <a:srcRect l="28755" t="2105" b="12281"/>
          <a:stretch/>
        </p:blipFill>
        <p:spPr>
          <a:xfrm>
            <a:off x="6366586" y="4227794"/>
            <a:ext cx="1214742" cy="1576506"/>
          </a:xfrm>
          <a:prstGeom prst="rect">
            <a:avLst/>
          </a:prstGeom>
        </p:spPr>
      </p:pic>
      <p:sp>
        <p:nvSpPr>
          <p:cNvPr id="14" name="Rectangle 2">
            <a:extLst>
              <a:ext uri="{FF2B5EF4-FFF2-40B4-BE49-F238E27FC236}">
                <a16:creationId xmlns:a16="http://schemas.microsoft.com/office/drawing/2014/main" id="{EEC102C1-72DB-814B-B798-B2D89C6BDBE2}"/>
              </a:ext>
            </a:extLst>
          </p:cNvPr>
          <p:cNvSpPr>
            <a:spLocks noChangeArrowheads="1"/>
          </p:cNvSpPr>
          <p:nvPr/>
        </p:nvSpPr>
        <p:spPr bwMode="auto">
          <a:xfrm>
            <a:off x="0" y="96240"/>
            <a:ext cx="9144000" cy="646331"/>
          </a:xfrm>
          <a:prstGeom prst="rect">
            <a:avLst/>
          </a:prstGeom>
          <a:noFill/>
          <a:ln w="9525">
            <a:noFill/>
            <a:miter lim="800000"/>
            <a:headEnd/>
            <a:tailEnd/>
          </a:ln>
          <a:effectLst/>
        </p:spPr>
        <p:txBody>
          <a:bodyPr wrap="square" anchor="ctr">
            <a:spAutoFit/>
          </a:bodyPr>
          <a:lstStyle/>
          <a:p>
            <a:pPr algn="ctr"/>
            <a:r>
              <a:rPr lang="en-US" sz="3600" b="1" dirty="0">
                <a:latin typeface="Helvetica" pitchFamily="2" charset="0"/>
              </a:rPr>
              <a:t>A convergence environment</a:t>
            </a:r>
          </a:p>
        </p:txBody>
      </p:sp>
      <p:grpSp>
        <p:nvGrpSpPr>
          <p:cNvPr id="18" name="Group 17">
            <a:extLst>
              <a:ext uri="{FF2B5EF4-FFF2-40B4-BE49-F238E27FC236}">
                <a16:creationId xmlns:a16="http://schemas.microsoft.com/office/drawing/2014/main" id="{1799C402-9854-FB4F-BA53-EBB434169507}"/>
              </a:ext>
            </a:extLst>
          </p:cNvPr>
          <p:cNvGrpSpPr/>
          <p:nvPr/>
        </p:nvGrpSpPr>
        <p:grpSpPr>
          <a:xfrm>
            <a:off x="1265906" y="3575578"/>
            <a:ext cx="5441524" cy="2741703"/>
            <a:chOff x="1265906" y="3575578"/>
            <a:chExt cx="5441524" cy="2741703"/>
          </a:xfrm>
        </p:grpSpPr>
        <p:sp>
          <p:nvSpPr>
            <p:cNvPr id="61" name="TextBox 60">
              <a:extLst>
                <a:ext uri="{FF2B5EF4-FFF2-40B4-BE49-F238E27FC236}">
                  <a16:creationId xmlns:a16="http://schemas.microsoft.com/office/drawing/2014/main" id="{B1063F93-68C7-C144-AE86-C7DEDD1B6404}"/>
                </a:ext>
              </a:extLst>
            </p:cNvPr>
            <p:cNvSpPr txBox="1"/>
            <p:nvPr/>
          </p:nvSpPr>
          <p:spPr>
            <a:xfrm>
              <a:off x="3329036" y="3930615"/>
              <a:ext cx="1228722" cy="276999"/>
            </a:xfrm>
            <a:prstGeom prst="rect">
              <a:avLst/>
            </a:prstGeom>
            <a:noFill/>
          </p:spPr>
          <p:txBody>
            <a:bodyPr wrap="square" rtlCol="0">
              <a:spAutoFit/>
            </a:bodyPr>
            <a:lstStyle/>
            <a:p>
              <a:r>
                <a:rPr lang="en-US" sz="1200" dirty="0">
                  <a:solidFill>
                    <a:schemeClr val="accent1">
                      <a:lumMod val="50000"/>
                    </a:schemeClr>
                  </a:solidFill>
                  <a:latin typeface="Helvetica" pitchFamily="2" charset="0"/>
                  <a:cs typeface="Arial" panose="020B0604020202020204" pitchFamily="34" charset="0"/>
                </a:rPr>
                <a:t>interactomes</a:t>
              </a:r>
            </a:p>
          </p:txBody>
        </p:sp>
        <p:sp>
          <p:nvSpPr>
            <p:cNvPr id="64" name="TextBox 63">
              <a:extLst>
                <a:ext uri="{FF2B5EF4-FFF2-40B4-BE49-F238E27FC236}">
                  <a16:creationId xmlns:a16="http://schemas.microsoft.com/office/drawing/2014/main" id="{FFC03321-524C-1444-AD55-05D1EA35473F}"/>
                </a:ext>
              </a:extLst>
            </p:cNvPr>
            <p:cNvSpPr txBox="1"/>
            <p:nvPr/>
          </p:nvSpPr>
          <p:spPr>
            <a:xfrm>
              <a:off x="3941990" y="4093968"/>
              <a:ext cx="1404726" cy="276999"/>
            </a:xfrm>
            <a:prstGeom prst="rect">
              <a:avLst/>
            </a:prstGeom>
            <a:noFill/>
          </p:spPr>
          <p:txBody>
            <a:bodyPr wrap="square" rtlCol="0">
              <a:spAutoFit/>
            </a:bodyPr>
            <a:lstStyle/>
            <a:p>
              <a:r>
                <a:rPr lang="en-US" sz="1200" dirty="0">
                  <a:solidFill>
                    <a:schemeClr val="accent1">
                      <a:lumMod val="50000"/>
                    </a:schemeClr>
                  </a:solidFill>
                  <a:latin typeface="Helvetica" pitchFamily="2" charset="0"/>
                  <a:cs typeface="Arial" panose="020B0604020202020204" pitchFamily="34" charset="0"/>
                </a:rPr>
                <a:t>cell systems</a:t>
              </a:r>
            </a:p>
          </p:txBody>
        </p:sp>
        <p:sp>
          <p:nvSpPr>
            <p:cNvPr id="52" name="TextBox 51">
              <a:extLst>
                <a:ext uri="{FF2B5EF4-FFF2-40B4-BE49-F238E27FC236}">
                  <a16:creationId xmlns:a16="http://schemas.microsoft.com/office/drawing/2014/main" id="{0303F7A5-AFEB-5246-9807-28E3C1F6F92A}"/>
                </a:ext>
              </a:extLst>
            </p:cNvPr>
            <p:cNvSpPr txBox="1"/>
            <p:nvPr/>
          </p:nvSpPr>
          <p:spPr>
            <a:xfrm>
              <a:off x="1749619" y="3898385"/>
              <a:ext cx="1267228" cy="276999"/>
            </a:xfrm>
            <a:prstGeom prst="rect">
              <a:avLst/>
            </a:prstGeom>
            <a:noFill/>
          </p:spPr>
          <p:txBody>
            <a:bodyPr wrap="square" rtlCol="0">
              <a:spAutoFit/>
            </a:bodyPr>
            <a:lstStyle/>
            <a:p>
              <a:r>
                <a:rPr lang="en-US" sz="1200" dirty="0">
                  <a:solidFill>
                    <a:schemeClr val="accent1">
                      <a:lumMod val="50000"/>
                    </a:schemeClr>
                  </a:solidFill>
                  <a:latin typeface="Helvetica" pitchFamily="2" charset="0"/>
                  <a:cs typeface="Arial" panose="020B0604020202020204" pitchFamily="34" charset="0"/>
                </a:rPr>
                <a:t>epigenomes</a:t>
              </a:r>
            </a:p>
          </p:txBody>
        </p:sp>
        <p:sp>
          <p:nvSpPr>
            <p:cNvPr id="50" name="TextBox 49">
              <a:extLst>
                <a:ext uri="{FF2B5EF4-FFF2-40B4-BE49-F238E27FC236}">
                  <a16:creationId xmlns:a16="http://schemas.microsoft.com/office/drawing/2014/main" id="{537F5DFD-0042-334D-8545-0146106F76B1}"/>
                </a:ext>
              </a:extLst>
            </p:cNvPr>
            <p:cNvSpPr txBox="1"/>
            <p:nvPr/>
          </p:nvSpPr>
          <p:spPr>
            <a:xfrm>
              <a:off x="1293463" y="4221192"/>
              <a:ext cx="926536" cy="276999"/>
            </a:xfrm>
            <a:prstGeom prst="rect">
              <a:avLst/>
            </a:prstGeom>
            <a:noFill/>
          </p:spPr>
          <p:txBody>
            <a:bodyPr wrap="square" rtlCol="0">
              <a:spAutoFit/>
            </a:bodyPr>
            <a:lstStyle/>
            <a:p>
              <a:r>
                <a:rPr lang="en-US" sz="1200" dirty="0">
                  <a:solidFill>
                    <a:schemeClr val="accent1">
                      <a:lumMod val="50000"/>
                    </a:schemeClr>
                  </a:solidFill>
                  <a:latin typeface="Helvetica" pitchFamily="2" charset="0"/>
                  <a:cs typeface="Arial" panose="020B0604020202020204" pitchFamily="34" charset="0"/>
                </a:rPr>
                <a:t>genomes</a:t>
              </a:r>
            </a:p>
          </p:txBody>
        </p:sp>
        <p:sp>
          <p:nvSpPr>
            <p:cNvPr id="55" name="TextBox 54">
              <a:extLst>
                <a:ext uri="{FF2B5EF4-FFF2-40B4-BE49-F238E27FC236}">
                  <a16:creationId xmlns:a16="http://schemas.microsoft.com/office/drawing/2014/main" id="{6996EE6C-EFED-E246-99A0-BA37D3A8419D}"/>
                </a:ext>
              </a:extLst>
            </p:cNvPr>
            <p:cNvSpPr txBox="1"/>
            <p:nvPr/>
          </p:nvSpPr>
          <p:spPr>
            <a:xfrm>
              <a:off x="2141793" y="3575578"/>
              <a:ext cx="1416290" cy="276999"/>
            </a:xfrm>
            <a:prstGeom prst="rect">
              <a:avLst/>
            </a:prstGeom>
            <a:noFill/>
          </p:spPr>
          <p:txBody>
            <a:bodyPr wrap="square" rtlCol="0">
              <a:spAutoFit/>
            </a:bodyPr>
            <a:lstStyle/>
            <a:p>
              <a:r>
                <a:rPr lang="en-US" sz="1200" dirty="0">
                  <a:solidFill>
                    <a:schemeClr val="accent1">
                      <a:lumMod val="50000"/>
                    </a:schemeClr>
                  </a:solidFill>
                  <a:latin typeface="Helvetica" pitchFamily="2" charset="0"/>
                  <a:cs typeface="Arial" panose="020B0604020202020204" pitchFamily="34" charset="0"/>
                </a:rPr>
                <a:t>transcriptomes</a:t>
              </a:r>
            </a:p>
          </p:txBody>
        </p:sp>
        <p:sp>
          <p:nvSpPr>
            <p:cNvPr id="58" name="TextBox 57">
              <a:extLst>
                <a:ext uri="{FF2B5EF4-FFF2-40B4-BE49-F238E27FC236}">
                  <a16:creationId xmlns:a16="http://schemas.microsoft.com/office/drawing/2014/main" id="{32A35EAB-67B4-C84C-97A5-3779F764DFBF}"/>
                </a:ext>
              </a:extLst>
            </p:cNvPr>
            <p:cNvSpPr txBox="1"/>
            <p:nvPr/>
          </p:nvSpPr>
          <p:spPr>
            <a:xfrm>
              <a:off x="2770735" y="3761999"/>
              <a:ext cx="1158081" cy="276999"/>
            </a:xfrm>
            <a:prstGeom prst="rect">
              <a:avLst/>
            </a:prstGeom>
            <a:noFill/>
          </p:spPr>
          <p:txBody>
            <a:bodyPr wrap="square" rtlCol="0">
              <a:spAutoFit/>
            </a:bodyPr>
            <a:lstStyle/>
            <a:p>
              <a:r>
                <a:rPr lang="en-US" sz="1200" dirty="0">
                  <a:solidFill>
                    <a:schemeClr val="accent1">
                      <a:lumMod val="50000"/>
                    </a:schemeClr>
                  </a:solidFill>
                  <a:latin typeface="Helvetica" pitchFamily="2" charset="0"/>
                  <a:cs typeface="Arial" panose="020B0604020202020204" pitchFamily="34" charset="0"/>
                </a:rPr>
                <a:t>proteomes</a:t>
              </a:r>
            </a:p>
          </p:txBody>
        </p:sp>
        <p:sp>
          <p:nvSpPr>
            <p:cNvPr id="45" name="Shape 44">
              <a:extLst>
                <a:ext uri="{FF2B5EF4-FFF2-40B4-BE49-F238E27FC236}">
                  <a16:creationId xmlns:a16="http://schemas.microsoft.com/office/drawing/2014/main" id="{93098682-764D-7F47-AE4E-9F5BC0CDE01E}"/>
                </a:ext>
              </a:extLst>
            </p:cNvPr>
            <p:cNvSpPr/>
            <p:nvPr/>
          </p:nvSpPr>
          <p:spPr>
            <a:xfrm rot="945288">
              <a:off x="1265906" y="3694723"/>
              <a:ext cx="5441524" cy="2622558"/>
            </a:xfrm>
            <a:prstGeom prst="swooshArrow">
              <a:avLst>
                <a:gd name="adj1" fmla="val 38834"/>
                <a:gd name="adj2" fmla="val 61339"/>
              </a:avLst>
            </a:prstGeom>
            <a:blipFill dpi="0" rotWithShape="1">
              <a:blip r:embed="rId4"/>
              <a:srcRect/>
              <a:stretch>
                <a:fillRect l="-12000" t="16000" r="-10000" b="-5000"/>
              </a:stretch>
            </a:blipFill>
            <a:ln>
              <a:noFill/>
            </a:ln>
            <a:scene3d>
              <a:camera prst="obliqueBottomLeft">
                <a:rot lat="20913847" lon="2458854" rev="21013629"/>
              </a:camera>
              <a:lightRig rig="threePt" dir="t"/>
            </a:scene3d>
            <a:sp3d extrusionH="171450" prstMaterial="matte">
              <a:extrusionClr>
                <a:schemeClr val="accent1">
                  <a:lumMod val="40000"/>
                  <a:lumOff val="60000"/>
                </a:schemeClr>
              </a:extrusionClr>
              <a:contourClr>
                <a:schemeClr val="bg1"/>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cxnSp>
          <p:nvCxnSpPr>
            <p:cNvPr id="60" name="Straight Connector 59">
              <a:extLst>
                <a:ext uri="{FF2B5EF4-FFF2-40B4-BE49-F238E27FC236}">
                  <a16:creationId xmlns:a16="http://schemas.microsoft.com/office/drawing/2014/main" id="{6E2785E9-A42C-2B41-BC5F-42A5ED651C5A}"/>
                </a:ext>
              </a:extLst>
            </p:cNvPr>
            <p:cNvCxnSpPr>
              <a:cxnSpLocks/>
            </p:cNvCxnSpPr>
            <p:nvPr/>
          </p:nvCxnSpPr>
          <p:spPr>
            <a:xfrm flipH="1" flipV="1">
              <a:off x="3782203" y="4118354"/>
              <a:ext cx="1" cy="883385"/>
            </a:xfrm>
            <a:prstGeom prst="line">
              <a:avLst/>
            </a:prstGeom>
            <a:ln w="50800">
              <a:gradFill flip="none" rotWithShape="1">
                <a:gsLst>
                  <a:gs pos="12000">
                    <a:schemeClr val="accent1">
                      <a:lumMod val="50000"/>
                    </a:schemeClr>
                  </a:gs>
                  <a:gs pos="83000">
                    <a:schemeClr val="accent1">
                      <a:lumMod val="60000"/>
                      <a:lumOff val="40000"/>
                    </a:schemeClr>
                  </a:gs>
                  <a:gs pos="100000">
                    <a:schemeClr val="accent1">
                      <a:lumMod val="20000"/>
                      <a:lumOff val="80000"/>
                    </a:schemeClr>
                  </a:gs>
                </a:gsLst>
                <a:lin ang="16200000" scaled="0"/>
                <a:tileRect/>
              </a:gradFill>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AB6D274-3031-2B4B-B3E8-7443E4C8F36E}"/>
                </a:ext>
              </a:extLst>
            </p:cNvPr>
            <p:cNvCxnSpPr>
              <a:cxnSpLocks/>
            </p:cNvCxnSpPr>
            <p:nvPr/>
          </p:nvCxnSpPr>
          <p:spPr>
            <a:xfrm flipH="1" flipV="1">
              <a:off x="4358008" y="4267769"/>
              <a:ext cx="1" cy="728137"/>
            </a:xfrm>
            <a:prstGeom prst="line">
              <a:avLst/>
            </a:prstGeom>
            <a:ln w="50800">
              <a:gradFill flip="none" rotWithShape="1">
                <a:gsLst>
                  <a:gs pos="12000">
                    <a:schemeClr val="accent1">
                      <a:lumMod val="50000"/>
                    </a:schemeClr>
                  </a:gs>
                  <a:gs pos="83000">
                    <a:schemeClr val="accent1">
                      <a:lumMod val="60000"/>
                      <a:lumOff val="40000"/>
                    </a:schemeClr>
                  </a:gs>
                  <a:gs pos="100000">
                    <a:schemeClr val="accent1">
                      <a:lumMod val="20000"/>
                      <a:lumOff val="80000"/>
                    </a:schemeClr>
                  </a:gs>
                </a:gsLst>
                <a:lin ang="16200000" scaled="0"/>
                <a:tileRect/>
              </a:gradFill>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B438B4-DD2B-EE40-95C1-598558CE83E0}"/>
                </a:ext>
              </a:extLst>
            </p:cNvPr>
            <p:cNvCxnSpPr>
              <a:cxnSpLocks/>
            </p:cNvCxnSpPr>
            <p:nvPr/>
          </p:nvCxnSpPr>
          <p:spPr>
            <a:xfrm flipH="1" flipV="1">
              <a:off x="2729790" y="3786712"/>
              <a:ext cx="1" cy="1448123"/>
            </a:xfrm>
            <a:prstGeom prst="line">
              <a:avLst/>
            </a:prstGeom>
            <a:ln w="50800">
              <a:gradFill flip="none" rotWithShape="1">
                <a:gsLst>
                  <a:gs pos="12000">
                    <a:schemeClr val="accent1">
                      <a:lumMod val="50000"/>
                    </a:schemeClr>
                  </a:gs>
                  <a:gs pos="83000">
                    <a:schemeClr val="accent1">
                      <a:lumMod val="60000"/>
                      <a:lumOff val="40000"/>
                    </a:schemeClr>
                  </a:gs>
                  <a:gs pos="100000">
                    <a:schemeClr val="accent1">
                      <a:lumMod val="20000"/>
                      <a:lumOff val="80000"/>
                    </a:schemeClr>
                  </a:gs>
                </a:gsLst>
                <a:lin ang="16200000" scaled="0"/>
                <a:tileRect/>
              </a:gradFill>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E0C832E-A93C-6A44-957A-AEF9F2773549}"/>
                </a:ext>
              </a:extLst>
            </p:cNvPr>
            <p:cNvCxnSpPr>
              <a:cxnSpLocks/>
            </p:cNvCxnSpPr>
            <p:nvPr/>
          </p:nvCxnSpPr>
          <p:spPr>
            <a:xfrm flipH="1" flipV="1">
              <a:off x="3215347" y="3930615"/>
              <a:ext cx="1" cy="1160671"/>
            </a:xfrm>
            <a:prstGeom prst="line">
              <a:avLst/>
            </a:prstGeom>
            <a:ln w="50800">
              <a:gradFill flip="none" rotWithShape="1">
                <a:gsLst>
                  <a:gs pos="12000">
                    <a:schemeClr val="accent1">
                      <a:lumMod val="50000"/>
                    </a:schemeClr>
                  </a:gs>
                  <a:gs pos="83000">
                    <a:schemeClr val="accent1">
                      <a:lumMod val="60000"/>
                      <a:lumOff val="40000"/>
                    </a:schemeClr>
                  </a:gs>
                  <a:gs pos="100000">
                    <a:schemeClr val="accent1">
                      <a:lumMod val="20000"/>
                      <a:lumOff val="80000"/>
                    </a:schemeClr>
                  </a:gs>
                </a:gsLst>
                <a:lin ang="16200000" scaled="0"/>
                <a:tileRect/>
              </a:gradFill>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39A3364-C46A-F344-A5E7-492995AFE206}"/>
                </a:ext>
              </a:extLst>
            </p:cNvPr>
            <p:cNvCxnSpPr>
              <a:cxnSpLocks/>
            </p:cNvCxnSpPr>
            <p:nvPr/>
          </p:nvCxnSpPr>
          <p:spPr>
            <a:xfrm flipH="1" flipV="1">
              <a:off x="1737114" y="4477670"/>
              <a:ext cx="1" cy="1030470"/>
            </a:xfrm>
            <a:prstGeom prst="line">
              <a:avLst/>
            </a:prstGeom>
            <a:ln w="50800">
              <a:gradFill flip="none" rotWithShape="1">
                <a:gsLst>
                  <a:gs pos="12000">
                    <a:schemeClr val="accent1">
                      <a:lumMod val="50000"/>
                    </a:schemeClr>
                  </a:gs>
                  <a:gs pos="83000">
                    <a:schemeClr val="accent1">
                      <a:lumMod val="60000"/>
                      <a:lumOff val="40000"/>
                    </a:schemeClr>
                  </a:gs>
                  <a:gs pos="100000">
                    <a:schemeClr val="accent1">
                      <a:lumMod val="20000"/>
                      <a:lumOff val="80000"/>
                    </a:schemeClr>
                  </a:gs>
                </a:gsLst>
                <a:lin ang="16200000" scaled="0"/>
                <a:tileRect/>
              </a:gradFill>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FC3FCDA-216F-AA4C-96DA-CDC6A08BE140}"/>
                </a:ext>
              </a:extLst>
            </p:cNvPr>
            <p:cNvCxnSpPr>
              <a:cxnSpLocks/>
            </p:cNvCxnSpPr>
            <p:nvPr/>
          </p:nvCxnSpPr>
          <p:spPr>
            <a:xfrm flipH="1" flipV="1">
              <a:off x="2233451" y="4029607"/>
              <a:ext cx="1" cy="1343072"/>
            </a:xfrm>
            <a:prstGeom prst="line">
              <a:avLst/>
            </a:prstGeom>
            <a:ln w="50800">
              <a:gradFill flip="none" rotWithShape="1">
                <a:gsLst>
                  <a:gs pos="12000">
                    <a:schemeClr val="accent1">
                      <a:lumMod val="50000"/>
                    </a:schemeClr>
                  </a:gs>
                  <a:gs pos="83000">
                    <a:schemeClr val="accent1">
                      <a:lumMod val="60000"/>
                      <a:lumOff val="40000"/>
                    </a:schemeClr>
                  </a:gs>
                  <a:gs pos="100000">
                    <a:schemeClr val="accent1">
                      <a:lumMod val="20000"/>
                      <a:lumOff val="80000"/>
                    </a:schemeClr>
                  </a:gs>
                </a:gsLst>
                <a:lin ang="16200000" scaled="0"/>
                <a:tileRect/>
              </a:gradFill>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BFEAE60-AFB7-3142-9208-8236B89E9D4D}"/>
              </a:ext>
            </a:extLst>
          </p:cNvPr>
          <p:cNvGrpSpPr/>
          <p:nvPr/>
        </p:nvGrpSpPr>
        <p:grpSpPr>
          <a:xfrm>
            <a:off x="2626118" y="1102211"/>
            <a:ext cx="5824513" cy="4653577"/>
            <a:chOff x="3003490" y="905961"/>
            <a:chExt cx="5824513" cy="4653577"/>
          </a:xfrm>
        </p:grpSpPr>
        <p:grpSp>
          <p:nvGrpSpPr>
            <p:cNvPr id="84" name="Group 83">
              <a:extLst>
                <a:ext uri="{FF2B5EF4-FFF2-40B4-BE49-F238E27FC236}">
                  <a16:creationId xmlns:a16="http://schemas.microsoft.com/office/drawing/2014/main" id="{3367C249-957C-4542-A73E-FEE53AE78651}"/>
                </a:ext>
              </a:extLst>
            </p:cNvPr>
            <p:cNvGrpSpPr/>
            <p:nvPr/>
          </p:nvGrpSpPr>
          <p:grpSpPr>
            <a:xfrm>
              <a:off x="3003490" y="905961"/>
              <a:ext cx="4937472" cy="4653577"/>
              <a:chOff x="3003490" y="905961"/>
              <a:chExt cx="4937472" cy="4653577"/>
            </a:xfrm>
          </p:grpSpPr>
          <p:sp>
            <p:nvSpPr>
              <p:cNvPr id="44" name="Shape 43">
                <a:extLst>
                  <a:ext uri="{FF2B5EF4-FFF2-40B4-BE49-F238E27FC236}">
                    <a16:creationId xmlns:a16="http://schemas.microsoft.com/office/drawing/2014/main" id="{C1CB766D-1D4A-DC49-8A9D-90CF61C570E6}"/>
                  </a:ext>
                </a:extLst>
              </p:cNvPr>
              <p:cNvSpPr/>
              <p:nvPr/>
            </p:nvSpPr>
            <p:spPr>
              <a:xfrm rot="3428561">
                <a:off x="2884303" y="1921471"/>
                <a:ext cx="4653577" cy="2622558"/>
              </a:xfrm>
              <a:prstGeom prst="swooshArrow">
                <a:avLst>
                  <a:gd name="adj1" fmla="val 38834"/>
                  <a:gd name="adj2" fmla="val 61339"/>
                </a:avLst>
              </a:prstGeom>
              <a:blipFill dpi="0" rotWithShape="1">
                <a:blip r:embed="rId5"/>
                <a:srcRect/>
                <a:stretch>
                  <a:fillRect/>
                </a:stretch>
              </a:blipFill>
              <a:ln>
                <a:noFill/>
              </a:ln>
              <a:scene3d>
                <a:camera prst="obliqueBottomLeft">
                  <a:rot lat="20913847" lon="2458854" rev="21013629"/>
                </a:camera>
                <a:lightRig rig="threePt" dir="t"/>
              </a:scene3d>
              <a:sp3d extrusionH="171450" prstMaterial="matte">
                <a:extrusionClr>
                  <a:schemeClr val="bg1">
                    <a:lumMod val="75000"/>
                  </a:schemeClr>
                </a:extrusionClr>
                <a:contourClr>
                  <a:schemeClr val="bg1">
                    <a:lumMod val="85000"/>
                  </a:schemeClr>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cxnSp>
            <p:nvCxnSpPr>
              <p:cNvPr id="46" name="Straight Connector 45">
                <a:extLst>
                  <a:ext uri="{FF2B5EF4-FFF2-40B4-BE49-F238E27FC236}">
                    <a16:creationId xmlns:a16="http://schemas.microsoft.com/office/drawing/2014/main" id="{2A2EBF6B-B975-8E40-8408-827188819EB6}"/>
                  </a:ext>
                </a:extLst>
              </p:cNvPr>
              <p:cNvCxnSpPr>
                <a:cxnSpLocks/>
              </p:cNvCxnSpPr>
              <p:nvPr/>
            </p:nvCxnSpPr>
            <p:spPr>
              <a:xfrm flipH="1">
                <a:off x="3646643" y="1443308"/>
                <a:ext cx="7125" cy="848196"/>
              </a:xfrm>
              <a:prstGeom prst="line">
                <a:avLst/>
              </a:prstGeom>
              <a:ln w="50800">
                <a:gradFill flip="none" rotWithShape="1">
                  <a:gsLst>
                    <a:gs pos="15000">
                      <a:schemeClr val="bg1"/>
                    </a:gs>
                    <a:gs pos="45000">
                      <a:srgbClr val="DC0001"/>
                    </a:gs>
                    <a:gs pos="83000">
                      <a:srgbClr val="941100"/>
                    </a:gs>
                    <a:gs pos="100000">
                      <a:srgbClr val="941100"/>
                    </a:gs>
                  </a:gsLst>
                  <a:lin ang="16200000" scaled="0"/>
                  <a:tileRect/>
                </a:gradFill>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EDE0945F-8ACF-734C-AE16-4D57A2037920}"/>
                  </a:ext>
                </a:extLst>
              </p:cNvPr>
              <p:cNvSpPr txBox="1"/>
              <p:nvPr/>
            </p:nvSpPr>
            <p:spPr>
              <a:xfrm>
                <a:off x="3003490" y="1185489"/>
                <a:ext cx="1389626" cy="338554"/>
              </a:xfrm>
              <a:prstGeom prst="rect">
                <a:avLst/>
              </a:prstGeom>
              <a:noFill/>
            </p:spPr>
            <p:txBody>
              <a:bodyPr wrap="square" rtlCol="0">
                <a:spAutoFit/>
              </a:bodyPr>
              <a:lstStyle/>
              <a:p>
                <a:r>
                  <a:rPr lang="en-US" sz="1600" dirty="0">
                    <a:solidFill>
                      <a:srgbClr val="C00000"/>
                    </a:solidFill>
                    <a:latin typeface="Helvetica" pitchFamily="2" charset="0"/>
                    <a:cs typeface="Arial" panose="020B0604020202020204" pitchFamily="34" charset="0"/>
                  </a:rPr>
                  <a:t>mathematics</a:t>
                </a:r>
              </a:p>
            </p:txBody>
          </p:sp>
          <p:sp>
            <p:nvSpPr>
              <p:cNvPr id="42" name="TextBox 41">
                <a:extLst>
                  <a:ext uri="{FF2B5EF4-FFF2-40B4-BE49-F238E27FC236}">
                    <a16:creationId xmlns:a16="http://schemas.microsoft.com/office/drawing/2014/main" id="{F9AB9C6B-093C-2C47-A508-A2DD6BDF5BA0}"/>
                  </a:ext>
                </a:extLst>
              </p:cNvPr>
              <p:cNvSpPr txBox="1"/>
              <p:nvPr/>
            </p:nvSpPr>
            <p:spPr>
              <a:xfrm>
                <a:off x="4030348" y="1443576"/>
                <a:ext cx="1015676" cy="338554"/>
              </a:xfrm>
              <a:prstGeom prst="rect">
                <a:avLst/>
              </a:prstGeom>
              <a:noFill/>
            </p:spPr>
            <p:txBody>
              <a:bodyPr wrap="square" rtlCol="0">
                <a:spAutoFit/>
              </a:bodyPr>
              <a:lstStyle/>
              <a:p>
                <a:r>
                  <a:rPr lang="en-US" sz="1600" dirty="0">
                    <a:solidFill>
                      <a:srgbClr val="C00000"/>
                    </a:solidFill>
                    <a:latin typeface="Helvetica" pitchFamily="2" charset="0"/>
                    <a:cs typeface="Arial" panose="020B0604020202020204" pitchFamily="34" charset="0"/>
                  </a:rPr>
                  <a:t>statistics</a:t>
                </a:r>
              </a:p>
            </p:txBody>
          </p:sp>
          <p:sp>
            <p:nvSpPr>
              <p:cNvPr id="43" name="TextBox 42">
                <a:extLst>
                  <a:ext uri="{FF2B5EF4-FFF2-40B4-BE49-F238E27FC236}">
                    <a16:creationId xmlns:a16="http://schemas.microsoft.com/office/drawing/2014/main" id="{77F3424A-F074-A44A-A2E9-C0F89468099B}"/>
                  </a:ext>
                </a:extLst>
              </p:cNvPr>
              <p:cNvSpPr txBox="1"/>
              <p:nvPr/>
            </p:nvSpPr>
            <p:spPr>
              <a:xfrm>
                <a:off x="4699944" y="1720594"/>
                <a:ext cx="1015676" cy="338554"/>
              </a:xfrm>
              <a:prstGeom prst="rect">
                <a:avLst/>
              </a:prstGeom>
              <a:noFill/>
            </p:spPr>
            <p:txBody>
              <a:bodyPr wrap="square" rtlCol="0">
                <a:spAutoFit/>
              </a:bodyPr>
              <a:lstStyle/>
              <a:p>
                <a:r>
                  <a:rPr lang="en-US" sz="1600" dirty="0">
                    <a:solidFill>
                      <a:srgbClr val="C00000"/>
                    </a:solidFill>
                    <a:latin typeface="Helvetica" pitchFamily="2" charset="0"/>
                    <a:cs typeface="Arial" panose="020B0604020202020204" pitchFamily="34" charset="0"/>
                  </a:rPr>
                  <a:t>physics</a:t>
                </a:r>
              </a:p>
            </p:txBody>
          </p:sp>
          <p:sp>
            <p:nvSpPr>
              <p:cNvPr id="48" name="TextBox 47">
                <a:extLst>
                  <a:ext uri="{FF2B5EF4-FFF2-40B4-BE49-F238E27FC236}">
                    <a16:creationId xmlns:a16="http://schemas.microsoft.com/office/drawing/2014/main" id="{F452B923-EE1A-DA43-A748-B40D66080033}"/>
                  </a:ext>
                </a:extLst>
              </p:cNvPr>
              <p:cNvSpPr txBox="1"/>
              <p:nvPr/>
            </p:nvSpPr>
            <p:spPr>
              <a:xfrm>
                <a:off x="5277307" y="2038214"/>
                <a:ext cx="1340832" cy="338554"/>
              </a:xfrm>
              <a:prstGeom prst="rect">
                <a:avLst/>
              </a:prstGeom>
              <a:noFill/>
            </p:spPr>
            <p:txBody>
              <a:bodyPr wrap="square" rtlCol="0">
                <a:spAutoFit/>
              </a:bodyPr>
              <a:lstStyle/>
              <a:p>
                <a:r>
                  <a:rPr lang="en-US" sz="1600" dirty="0">
                    <a:solidFill>
                      <a:srgbClr val="C00000"/>
                    </a:solidFill>
                    <a:latin typeface="Helvetica" pitchFamily="2" charset="0"/>
                    <a:cs typeface="Arial" panose="020B0604020202020204" pitchFamily="34" charset="0"/>
                  </a:rPr>
                  <a:t>engineering</a:t>
                </a:r>
              </a:p>
            </p:txBody>
          </p:sp>
          <p:sp>
            <p:nvSpPr>
              <p:cNvPr id="49" name="TextBox 48">
                <a:extLst>
                  <a:ext uri="{FF2B5EF4-FFF2-40B4-BE49-F238E27FC236}">
                    <a16:creationId xmlns:a16="http://schemas.microsoft.com/office/drawing/2014/main" id="{BCE15E92-234D-8F42-8EB9-66EAD5BF8BA8}"/>
                  </a:ext>
                </a:extLst>
              </p:cNvPr>
              <p:cNvSpPr txBox="1"/>
              <p:nvPr/>
            </p:nvSpPr>
            <p:spPr>
              <a:xfrm>
                <a:off x="5831939" y="2377187"/>
                <a:ext cx="2109023" cy="338554"/>
              </a:xfrm>
              <a:prstGeom prst="rect">
                <a:avLst/>
              </a:prstGeom>
              <a:noFill/>
            </p:spPr>
            <p:txBody>
              <a:bodyPr wrap="square" rtlCol="0">
                <a:spAutoFit/>
              </a:bodyPr>
              <a:lstStyle/>
              <a:p>
                <a:r>
                  <a:rPr lang="en-US" sz="1600" dirty="0">
                    <a:solidFill>
                      <a:srgbClr val="C00000"/>
                    </a:solidFill>
                    <a:latin typeface="Helvetica" pitchFamily="2" charset="0"/>
                    <a:cs typeface="Arial" panose="020B0604020202020204" pitchFamily="34" charset="0"/>
                  </a:rPr>
                  <a:t>computer science</a:t>
                </a:r>
              </a:p>
            </p:txBody>
          </p:sp>
          <p:cxnSp>
            <p:nvCxnSpPr>
              <p:cNvPr id="69" name="Straight Connector 68">
                <a:extLst>
                  <a:ext uri="{FF2B5EF4-FFF2-40B4-BE49-F238E27FC236}">
                    <a16:creationId xmlns:a16="http://schemas.microsoft.com/office/drawing/2014/main" id="{790D04F1-02E2-064C-901C-8F6BFBE06B60}"/>
                  </a:ext>
                </a:extLst>
              </p:cNvPr>
              <p:cNvCxnSpPr>
                <a:cxnSpLocks/>
              </p:cNvCxnSpPr>
              <p:nvPr/>
            </p:nvCxnSpPr>
            <p:spPr>
              <a:xfrm flipH="1">
                <a:off x="4306964" y="1686718"/>
                <a:ext cx="7125" cy="848196"/>
              </a:xfrm>
              <a:prstGeom prst="line">
                <a:avLst/>
              </a:prstGeom>
              <a:ln w="50800">
                <a:gradFill flip="none" rotWithShape="1">
                  <a:gsLst>
                    <a:gs pos="15000">
                      <a:schemeClr val="bg1"/>
                    </a:gs>
                    <a:gs pos="45000">
                      <a:srgbClr val="DC0001"/>
                    </a:gs>
                    <a:gs pos="83000">
                      <a:srgbClr val="941100"/>
                    </a:gs>
                    <a:gs pos="100000">
                      <a:srgbClr val="941100"/>
                    </a:gs>
                  </a:gsLst>
                  <a:lin ang="16200000" scaled="0"/>
                  <a:tileRect/>
                </a:gradFill>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B50CB8C-65EA-FC44-ADF2-A097957FC2B7}"/>
                  </a:ext>
                </a:extLst>
              </p:cNvPr>
              <p:cNvCxnSpPr>
                <a:cxnSpLocks/>
              </p:cNvCxnSpPr>
              <p:nvPr/>
            </p:nvCxnSpPr>
            <p:spPr>
              <a:xfrm flipH="1">
                <a:off x="4879334" y="1966867"/>
                <a:ext cx="7125" cy="848196"/>
              </a:xfrm>
              <a:prstGeom prst="line">
                <a:avLst/>
              </a:prstGeom>
              <a:ln w="50800">
                <a:gradFill flip="none" rotWithShape="1">
                  <a:gsLst>
                    <a:gs pos="15000">
                      <a:schemeClr val="bg1"/>
                    </a:gs>
                    <a:gs pos="45000">
                      <a:srgbClr val="DC0001"/>
                    </a:gs>
                    <a:gs pos="83000">
                      <a:srgbClr val="941100"/>
                    </a:gs>
                    <a:gs pos="100000">
                      <a:srgbClr val="941100"/>
                    </a:gs>
                  </a:gsLst>
                  <a:lin ang="16200000" scaled="0"/>
                  <a:tileRect/>
                </a:gradFill>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06BFB89-E40D-404D-908B-C67C3D38DF89}"/>
                  </a:ext>
                </a:extLst>
              </p:cNvPr>
              <p:cNvCxnSpPr>
                <a:cxnSpLocks/>
              </p:cNvCxnSpPr>
              <p:nvPr/>
            </p:nvCxnSpPr>
            <p:spPr>
              <a:xfrm flipH="1">
                <a:off x="5425537" y="2287694"/>
                <a:ext cx="7125" cy="848196"/>
              </a:xfrm>
              <a:prstGeom prst="line">
                <a:avLst/>
              </a:prstGeom>
              <a:ln w="50800">
                <a:gradFill flip="none" rotWithShape="1">
                  <a:gsLst>
                    <a:gs pos="15000">
                      <a:schemeClr val="bg1"/>
                    </a:gs>
                    <a:gs pos="45000">
                      <a:srgbClr val="DC0001"/>
                    </a:gs>
                    <a:gs pos="83000">
                      <a:srgbClr val="941100"/>
                    </a:gs>
                    <a:gs pos="100000">
                      <a:srgbClr val="941100"/>
                    </a:gs>
                  </a:gsLst>
                  <a:lin ang="16200000" scaled="0"/>
                  <a:tileRect/>
                </a:gradFill>
              </a:ln>
              <a:scene3d>
                <a:camera prst="isometricRightUp"/>
                <a:lightRig rig="threePt" dir="t"/>
              </a:scene3d>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6C90E2B-76A6-BF45-A912-7699B80B376D}"/>
                  </a:ext>
                </a:extLst>
              </p:cNvPr>
              <p:cNvCxnSpPr>
                <a:cxnSpLocks/>
              </p:cNvCxnSpPr>
              <p:nvPr/>
            </p:nvCxnSpPr>
            <p:spPr>
              <a:xfrm flipH="1">
                <a:off x="5990390" y="2641548"/>
                <a:ext cx="7125" cy="848196"/>
              </a:xfrm>
              <a:prstGeom prst="line">
                <a:avLst/>
              </a:prstGeom>
              <a:ln w="50800">
                <a:gradFill flip="none" rotWithShape="1">
                  <a:gsLst>
                    <a:gs pos="15000">
                      <a:schemeClr val="bg1"/>
                    </a:gs>
                    <a:gs pos="45000">
                      <a:srgbClr val="DC0001"/>
                    </a:gs>
                    <a:gs pos="83000">
                      <a:srgbClr val="941100"/>
                    </a:gs>
                    <a:gs pos="100000">
                      <a:srgbClr val="941100"/>
                    </a:gs>
                  </a:gsLst>
                  <a:lin ang="16200000" scaled="0"/>
                  <a:tileRect/>
                </a:gradFill>
              </a:ln>
              <a:effectLst/>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475C15E9-B348-3842-BCA0-861A20C37B87}"/>
                </a:ext>
              </a:extLst>
            </p:cNvPr>
            <p:cNvSpPr txBox="1"/>
            <p:nvPr/>
          </p:nvSpPr>
          <p:spPr>
            <a:xfrm>
              <a:off x="6343999" y="2777124"/>
              <a:ext cx="2109023" cy="338554"/>
            </a:xfrm>
            <a:prstGeom prst="rect">
              <a:avLst/>
            </a:prstGeom>
            <a:noFill/>
          </p:spPr>
          <p:txBody>
            <a:bodyPr wrap="square" rtlCol="0">
              <a:spAutoFit/>
            </a:bodyPr>
            <a:lstStyle/>
            <a:p>
              <a:r>
                <a:rPr lang="en-US" sz="1600" dirty="0">
                  <a:solidFill>
                    <a:srgbClr val="C00000"/>
                  </a:solidFill>
                  <a:latin typeface="Helvetica" pitchFamily="2" charset="0"/>
                  <a:cs typeface="Arial" panose="020B0604020202020204" pitchFamily="34" charset="0"/>
                </a:rPr>
                <a:t>image processing</a:t>
              </a:r>
            </a:p>
          </p:txBody>
        </p:sp>
        <p:cxnSp>
          <p:nvCxnSpPr>
            <p:cNvPr id="37" name="Straight Connector 36">
              <a:extLst>
                <a:ext uri="{FF2B5EF4-FFF2-40B4-BE49-F238E27FC236}">
                  <a16:creationId xmlns:a16="http://schemas.microsoft.com/office/drawing/2014/main" id="{3FAA5462-9F82-9447-A45A-F2352B3B9069}"/>
                </a:ext>
              </a:extLst>
            </p:cNvPr>
            <p:cNvCxnSpPr>
              <a:cxnSpLocks/>
            </p:cNvCxnSpPr>
            <p:nvPr/>
          </p:nvCxnSpPr>
          <p:spPr>
            <a:xfrm flipH="1">
              <a:off x="6502450" y="3041485"/>
              <a:ext cx="7125" cy="848196"/>
            </a:xfrm>
            <a:prstGeom prst="line">
              <a:avLst/>
            </a:prstGeom>
            <a:ln w="50800">
              <a:gradFill flip="none" rotWithShape="1">
                <a:gsLst>
                  <a:gs pos="15000">
                    <a:schemeClr val="bg1"/>
                  </a:gs>
                  <a:gs pos="45000">
                    <a:srgbClr val="DC0001"/>
                  </a:gs>
                  <a:gs pos="83000">
                    <a:srgbClr val="941100"/>
                  </a:gs>
                  <a:gs pos="100000">
                    <a:srgbClr val="941100"/>
                  </a:gs>
                </a:gsLst>
                <a:lin ang="16200000" scaled="0"/>
                <a:tileRect/>
              </a:gradFill>
            </a:ln>
            <a:effectLst/>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48530B1-018E-CC49-BFA0-693FD883F7A5}"/>
                </a:ext>
              </a:extLst>
            </p:cNvPr>
            <p:cNvSpPr txBox="1"/>
            <p:nvPr/>
          </p:nvSpPr>
          <p:spPr>
            <a:xfrm>
              <a:off x="6718980" y="3233645"/>
              <a:ext cx="2109023" cy="338554"/>
            </a:xfrm>
            <a:prstGeom prst="rect">
              <a:avLst/>
            </a:prstGeom>
            <a:noFill/>
          </p:spPr>
          <p:txBody>
            <a:bodyPr wrap="square" rtlCol="0">
              <a:spAutoFit/>
            </a:bodyPr>
            <a:lstStyle/>
            <a:p>
              <a:r>
                <a:rPr lang="en-US" sz="1600" dirty="0">
                  <a:solidFill>
                    <a:srgbClr val="C00000"/>
                  </a:solidFill>
                  <a:latin typeface="Helvetica" pitchFamily="2" charset="0"/>
                  <a:cs typeface="Arial" panose="020B0604020202020204" pitchFamily="34" charset="0"/>
                </a:rPr>
                <a:t>artificial intelligence</a:t>
              </a:r>
            </a:p>
          </p:txBody>
        </p:sp>
        <p:cxnSp>
          <p:nvCxnSpPr>
            <p:cNvPr id="39" name="Straight Connector 38">
              <a:extLst>
                <a:ext uri="{FF2B5EF4-FFF2-40B4-BE49-F238E27FC236}">
                  <a16:creationId xmlns:a16="http://schemas.microsoft.com/office/drawing/2014/main" id="{883F2E4C-A276-7B41-A29E-925B9EDABC6C}"/>
                </a:ext>
              </a:extLst>
            </p:cNvPr>
            <p:cNvCxnSpPr>
              <a:cxnSpLocks/>
            </p:cNvCxnSpPr>
            <p:nvPr/>
          </p:nvCxnSpPr>
          <p:spPr>
            <a:xfrm flipH="1">
              <a:off x="6877431" y="3498006"/>
              <a:ext cx="7125" cy="848196"/>
            </a:xfrm>
            <a:prstGeom prst="line">
              <a:avLst/>
            </a:prstGeom>
            <a:ln w="50800">
              <a:gradFill flip="none" rotWithShape="1">
                <a:gsLst>
                  <a:gs pos="15000">
                    <a:schemeClr val="bg1"/>
                  </a:gs>
                  <a:gs pos="45000">
                    <a:srgbClr val="DC0001"/>
                  </a:gs>
                  <a:gs pos="83000">
                    <a:srgbClr val="941100"/>
                  </a:gs>
                  <a:gs pos="100000">
                    <a:srgbClr val="941100"/>
                  </a:gs>
                </a:gsLst>
                <a:lin ang="16200000" scaled="0"/>
                <a:tileRect/>
              </a:gradFill>
            </a:ln>
            <a:effectLst/>
            <a:scene3d>
              <a:camera prst="isometricOffAxis1Right"/>
              <a:lightRig rig="threePt" dir="t"/>
            </a:scene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888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 presetClass="entr" presetSubtype="0" fill="hold" nodeType="afterEffect">
                                  <p:stCondLst>
                                    <p:cond delay="100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67C8C760-591A-1047-9663-46843A8E5CF6}"/>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8" name="Rettangolo 7">
            <a:extLst>
              <a:ext uri="{FF2B5EF4-FFF2-40B4-BE49-F238E27FC236}">
                <a16:creationId xmlns:a16="http://schemas.microsoft.com/office/drawing/2014/main" id="{8B81B758-744E-8A49-A111-4133D44FCECB}"/>
              </a:ext>
            </a:extLst>
          </p:cNvPr>
          <p:cNvSpPr/>
          <p:nvPr/>
        </p:nvSpPr>
        <p:spPr>
          <a:xfrm>
            <a:off x="402524" y="439280"/>
            <a:ext cx="8107820" cy="2819233"/>
          </a:xfrm>
          <a:prstGeom prst="rect">
            <a:avLst/>
          </a:prstGeom>
        </p:spPr>
        <p:txBody>
          <a:bodyPr wrap="square">
            <a:spAutoFit/>
          </a:bodyPr>
          <a:lstStyle/>
          <a:p>
            <a:endParaRPr lang="it-IT" sz="2215" b="1" dirty="0"/>
          </a:p>
          <a:p>
            <a:r>
              <a:rPr lang="it-IT" sz="2215" dirty="0"/>
              <a:t>From single </a:t>
            </a:r>
            <a:r>
              <a:rPr lang="it-IT" sz="2215" dirty="0" err="1"/>
              <a:t>molecules</a:t>
            </a:r>
            <a:r>
              <a:rPr lang="it-IT" sz="2215" dirty="0"/>
              <a:t> to </a:t>
            </a:r>
            <a:r>
              <a:rPr lang="it-IT" sz="2215" dirty="0" err="1"/>
              <a:t>entire</a:t>
            </a:r>
            <a:r>
              <a:rPr lang="it-IT" sz="2215" dirty="0"/>
              <a:t> </a:t>
            </a:r>
            <a:r>
              <a:rPr lang="it-IT" sz="2215" dirty="0" err="1"/>
              <a:t>ecosystems</a:t>
            </a:r>
            <a:r>
              <a:rPr lang="it-IT" sz="2215" dirty="0"/>
              <a:t>, de facto </a:t>
            </a:r>
            <a:r>
              <a:rPr lang="it-IT" sz="2215" dirty="0" err="1"/>
              <a:t>all</a:t>
            </a:r>
            <a:r>
              <a:rPr lang="it-IT" sz="2215" dirty="0"/>
              <a:t> the </a:t>
            </a:r>
            <a:r>
              <a:rPr lang="it-IT" sz="2215" dirty="0" err="1"/>
              <a:t>classic</a:t>
            </a:r>
            <a:r>
              <a:rPr lang="it-IT" sz="2215" dirty="0"/>
              <a:t> </a:t>
            </a:r>
            <a:r>
              <a:rPr lang="it-IT" sz="2215" dirty="0" err="1"/>
              <a:t>levels</a:t>
            </a:r>
            <a:r>
              <a:rPr lang="it-IT" sz="2215" dirty="0"/>
              <a:t> of </a:t>
            </a:r>
            <a:r>
              <a:rPr lang="it-IT" sz="2215" dirty="0" err="1"/>
              <a:t>organization</a:t>
            </a:r>
            <a:r>
              <a:rPr lang="it-IT" sz="2215" dirty="0"/>
              <a:t> of life </a:t>
            </a:r>
            <a:r>
              <a:rPr lang="it-IT" sz="2215" dirty="0" err="1"/>
              <a:t>have</a:t>
            </a:r>
            <a:r>
              <a:rPr lang="it-IT" sz="2215" dirty="0"/>
              <a:t> </a:t>
            </a:r>
            <a:r>
              <a:rPr lang="it-IT" sz="2215" dirty="0" err="1"/>
              <a:t>become</a:t>
            </a:r>
            <a:r>
              <a:rPr lang="it-IT" sz="2215" dirty="0"/>
              <a:t> </a:t>
            </a:r>
            <a:r>
              <a:rPr lang="it-IT" sz="2215" dirty="0" err="1"/>
              <a:t>accessible</a:t>
            </a:r>
            <a:r>
              <a:rPr lang="it-IT" sz="2215" dirty="0"/>
              <a:t> to a look </a:t>
            </a:r>
            <a:r>
              <a:rPr lang="it-IT" sz="2215" dirty="0" err="1"/>
              <a:t>not</a:t>
            </a:r>
            <a:r>
              <a:rPr lang="it-IT" sz="2215" dirty="0"/>
              <a:t> </a:t>
            </a:r>
            <a:r>
              <a:rPr lang="it-IT" sz="2215" dirty="0" err="1"/>
              <a:t>only</a:t>
            </a:r>
            <a:r>
              <a:rPr lang="it-IT" sz="2215" dirty="0"/>
              <a:t> </a:t>
            </a:r>
            <a:r>
              <a:rPr lang="it-IT" sz="2215" dirty="0" err="1"/>
              <a:t>molecularly</a:t>
            </a:r>
            <a:r>
              <a:rPr lang="it-IT" sz="2215" dirty="0"/>
              <a:t> </a:t>
            </a:r>
            <a:r>
              <a:rPr lang="it-IT" sz="2215" dirty="0" err="1"/>
              <a:t>but</a:t>
            </a:r>
            <a:r>
              <a:rPr lang="it-IT" sz="2215" dirty="0"/>
              <a:t> </a:t>
            </a:r>
            <a:r>
              <a:rPr lang="it-IT" sz="2215" dirty="0" err="1"/>
              <a:t>also</a:t>
            </a:r>
            <a:r>
              <a:rPr lang="it-IT" sz="2215" dirty="0"/>
              <a:t> </a:t>
            </a:r>
            <a:r>
              <a:rPr lang="it-IT" sz="2215" dirty="0" err="1"/>
              <a:t>digitally</a:t>
            </a:r>
            <a:r>
              <a:rPr lang="it-IT" sz="2215" dirty="0"/>
              <a:t>.</a:t>
            </a:r>
          </a:p>
          <a:p>
            <a:endParaRPr lang="it-IT" sz="2215" dirty="0"/>
          </a:p>
          <a:p>
            <a:r>
              <a:rPr lang="it-IT" sz="2215" dirty="0"/>
              <a:t>data </a:t>
            </a:r>
            <a:r>
              <a:rPr lang="it-IT" sz="2215" dirty="0" err="1"/>
              <a:t>collected</a:t>
            </a:r>
            <a:r>
              <a:rPr lang="it-IT" sz="2215" dirty="0"/>
              <a:t> </a:t>
            </a:r>
            <a:r>
              <a:rPr lang="it-IT" sz="2215" dirty="0" err="1"/>
              <a:t>at</a:t>
            </a:r>
            <a:r>
              <a:rPr lang="it-IT" sz="2215" dirty="0"/>
              <a:t> a </a:t>
            </a:r>
            <a:r>
              <a:rPr lang="it-IT" sz="2215" dirty="0" err="1"/>
              <a:t>given</a:t>
            </a:r>
            <a:r>
              <a:rPr lang="it-IT" sz="2215" dirty="0"/>
              <a:t> </a:t>
            </a:r>
            <a:r>
              <a:rPr lang="it-IT" sz="2215" dirty="0" err="1"/>
              <a:t>level</a:t>
            </a:r>
            <a:r>
              <a:rPr lang="it-IT" sz="2215" dirty="0"/>
              <a:t>, </a:t>
            </a:r>
            <a:r>
              <a:rPr lang="it-IT" sz="2215" dirty="0" err="1"/>
              <a:t>eg</a:t>
            </a:r>
            <a:r>
              <a:rPr lang="it-IT" sz="2215" dirty="0"/>
              <a:t> the </a:t>
            </a:r>
            <a:r>
              <a:rPr lang="it-IT" sz="2215" dirty="0" err="1"/>
              <a:t>genome</a:t>
            </a:r>
            <a:r>
              <a:rPr lang="it-IT" sz="2215" dirty="0"/>
              <a:t>, can be </a:t>
            </a:r>
            <a:r>
              <a:rPr lang="it-IT" sz="2215" dirty="0" err="1"/>
              <a:t>related</a:t>
            </a:r>
            <a:r>
              <a:rPr lang="it-IT" sz="2215" dirty="0"/>
              <a:t> to </a:t>
            </a:r>
            <a:r>
              <a:rPr lang="it-IT" sz="2215" dirty="0" err="1"/>
              <a:t>those</a:t>
            </a:r>
            <a:r>
              <a:rPr lang="it-IT" sz="2215" dirty="0"/>
              <a:t> from </a:t>
            </a:r>
            <a:r>
              <a:rPr lang="it-IT" sz="2215" dirty="0" err="1"/>
              <a:t>all</a:t>
            </a:r>
            <a:r>
              <a:rPr lang="it-IT" sz="2215" dirty="0"/>
              <a:t> </a:t>
            </a:r>
            <a:r>
              <a:rPr lang="it-IT" sz="2215" dirty="0" err="1"/>
              <a:t>other</a:t>
            </a:r>
            <a:r>
              <a:rPr lang="it-IT" sz="2215" dirty="0"/>
              <a:t> </a:t>
            </a:r>
            <a:r>
              <a:rPr lang="it-IT" sz="2215" dirty="0" err="1"/>
              <a:t>levels</a:t>
            </a:r>
            <a:r>
              <a:rPr lang="it-IT" sz="2215" dirty="0"/>
              <a:t> of </a:t>
            </a:r>
            <a:r>
              <a:rPr lang="it-IT" sz="2215" dirty="0" err="1"/>
              <a:t>biological</a:t>
            </a:r>
            <a:r>
              <a:rPr lang="it-IT" sz="2215" dirty="0"/>
              <a:t> </a:t>
            </a:r>
            <a:r>
              <a:rPr lang="it-IT" sz="2215" dirty="0" err="1"/>
              <a:t>function</a:t>
            </a:r>
            <a:r>
              <a:rPr lang="it-IT" sz="2215" dirty="0"/>
              <a:t>, </a:t>
            </a:r>
            <a:r>
              <a:rPr lang="it-IT" sz="2215" dirty="0" err="1"/>
              <a:t>including</a:t>
            </a:r>
            <a:r>
              <a:rPr lang="it-IT" sz="2215" dirty="0"/>
              <a:t> </a:t>
            </a:r>
            <a:r>
              <a:rPr lang="it-IT" sz="2215" dirty="0" err="1"/>
              <a:t>those</a:t>
            </a:r>
            <a:r>
              <a:rPr lang="it-IT" sz="2215" dirty="0"/>
              <a:t> </a:t>
            </a:r>
            <a:r>
              <a:rPr lang="it-IT" sz="2215" dirty="0" err="1"/>
              <a:t>hypothetically</a:t>
            </a:r>
            <a:r>
              <a:rPr lang="it-IT" sz="2215" dirty="0"/>
              <a:t> more </a:t>
            </a:r>
            <a:r>
              <a:rPr lang="it-IT" sz="2215" dirty="0" err="1"/>
              <a:t>distant</a:t>
            </a:r>
            <a:r>
              <a:rPr lang="it-IT" sz="2215" dirty="0"/>
              <a:t>. ....</a:t>
            </a:r>
          </a:p>
        </p:txBody>
      </p:sp>
      <p:pic>
        <p:nvPicPr>
          <p:cNvPr id="4" name="Immagine 3">
            <a:extLst>
              <a:ext uri="{FF2B5EF4-FFF2-40B4-BE49-F238E27FC236}">
                <a16:creationId xmlns:a16="http://schemas.microsoft.com/office/drawing/2014/main" id="{3DA2F585-D14B-D34A-87B7-77EA283124BC}"/>
              </a:ext>
            </a:extLst>
          </p:cNvPr>
          <p:cNvPicPr>
            <a:picLocks noChangeAspect="1"/>
          </p:cNvPicPr>
          <p:nvPr/>
        </p:nvPicPr>
        <p:blipFill>
          <a:blip r:embed="rId2"/>
          <a:stretch>
            <a:fillRect/>
          </a:stretch>
        </p:blipFill>
        <p:spPr>
          <a:xfrm>
            <a:off x="29964" y="4365104"/>
            <a:ext cx="8663354" cy="2157046"/>
          </a:xfrm>
          <a:prstGeom prst="rect">
            <a:avLst/>
          </a:prstGeom>
        </p:spPr>
      </p:pic>
      <p:sp>
        <p:nvSpPr>
          <p:cNvPr id="9" name="Rettangolo 8">
            <a:extLst>
              <a:ext uri="{FF2B5EF4-FFF2-40B4-BE49-F238E27FC236}">
                <a16:creationId xmlns:a16="http://schemas.microsoft.com/office/drawing/2014/main" id="{ADF115ED-CA4E-734D-8D60-436A8CAC557E}"/>
              </a:ext>
            </a:extLst>
          </p:cNvPr>
          <p:cNvSpPr/>
          <p:nvPr/>
        </p:nvSpPr>
        <p:spPr>
          <a:xfrm>
            <a:off x="623816" y="5281379"/>
            <a:ext cx="8069502" cy="1569725"/>
          </a:xfrm>
          <a:prstGeom prst="rect">
            <a:avLst/>
          </a:prstGeom>
          <a:solidFill>
            <a:schemeClr val="bg1"/>
          </a:solidFill>
        </p:spPr>
        <p:txBody>
          <a:bodyPr wrap="square">
            <a:spAutoFit/>
          </a:bodyPr>
          <a:lstStyle/>
          <a:p>
            <a:r>
              <a:rPr lang="it-IT" sz="2215" dirty="0" err="1"/>
              <a:t>Lippert</a:t>
            </a:r>
            <a:r>
              <a:rPr lang="it-IT" sz="2215" dirty="0"/>
              <a:t> C…….Craig </a:t>
            </a:r>
            <a:r>
              <a:rPr lang="it-IT" sz="2215" dirty="0" err="1"/>
              <a:t>Venter</a:t>
            </a:r>
            <a:endParaRPr lang="it-IT" sz="2215" dirty="0"/>
          </a:p>
          <a:p>
            <a:r>
              <a:rPr lang="it-IT" sz="1477" dirty="0" err="1">
                <a:solidFill>
                  <a:srgbClr val="0070C0"/>
                </a:solidFill>
              </a:rPr>
              <a:t>we</a:t>
            </a:r>
            <a:r>
              <a:rPr lang="it-IT" sz="1477" dirty="0">
                <a:solidFill>
                  <a:srgbClr val="0070C0"/>
                </a:solidFill>
              </a:rPr>
              <a:t> </a:t>
            </a:r>
            <a:r>
              <a:rPr lang="it-IT" sz="1477" dirty="0" err="1">
                <a:solidFill>
                  <a:srgbClr val="0070C0"/>
                </a:solidFill>
              </a:rPr>
              <a:t>have</a:t>
            </a:r>
            <a:r>
              <a:rPr lang="it-IT" sz="1477" dirty="0">
                <a:solidFill>
                  <a:srgbClr val="0070C0"/>
                </a:solidFill>
              </a:rPr>
              <a:t> </a:t>
            </a:r>
            <a:r>
              <a:rPr lang="it-IT" sz="1477" dirty="0" err="1">
                <a:solidFill>
                  <a:srgbClr val="0070C0"/>
                </a:solidFill>
              </a:rPr>
              <a:t>reidentified</a:t>
            </a:r>
            <a:r>
              <a:rPr lang="it-IT" sz="1477" dirty="0">
                <a:solidFill>
                  <a:srgbClr val="0070C0"/>
                </a:solidFill>
              </a:rPr>
              <a:t> an </a:t>
            </a:r>
            <a:r>
              <a:rPr lang="it-IT" sz="1477" dirty="0" err="1">
                <a:solidFill>
                  <a:srgbClr val="0070C0"/>
                </a:solidFill>
              </a:rPr>
              <a:t>average</a:t>
            </a:r>
            <a:r>
              <a:rPr lang="it-IT" sz="1477" dirty="0">
                <a:solidFill>
                  <a:srgbClr val="0070C0"/>
                </a:solidFill>
              </a:rPr>
              <a:t> of &gt;8 of 10 </a:t>
            </a:r>
            <a:r>
              <a:rPr lang="it-IT" sz="1477" dirty="0" err="1">
                <a:solidFill>
                  <a:srgbClr val="0070C0"/>
                </a:solidFill>
              </a:rPr>
              <a:t>held</a:t>
            </a:r>
            <a:r>
              <a:rPr lang="it-IT" sz="1477" dirty="0">
                <a:solidFill>
                  <a:srgbClr val="0070C0"/>
                </a:solidFill>
              </a:rPr>
              <a:t>-out </a:t>
            </a:r>
            <a:r>
              <a:rPr lang="it-IT" sz="1477" dirty="0" err="1">
                <a:solidFill>
                  <a:srgbClr val="0070C0"/>
                </a:solidFill>
              </a:rPr>
              <a:t>individuals</a:t>
            </a:r>
            <a:r>
              <a:rPr lang="it-IT" sz="1477" dirty="0">
                <a:solidFill>
                  <a:srgbClr val="0070C0"/>
                </a:solidFill>
              </a:rPr>
              <a:t> in an </a:t>
            </a:r>
            <a:r>
              <a:rPr lang="it-IT" sz="1477" dirty="0" err="1">
                <a:solidFill>
                  <a:srgbClr val="0070C0"/>
                </a:solidFill>
              </a:rPr>
              <a:t>ethnically</a:t>
            </a:r>
            <a:r>
              <a:rPr lang="it-IT" sz="1477" dirty="0">
                <a:solidFill>
                  <a:srgbClr val="0070C0"/>
                </a:solidFill>
              </a:rPr>
              <a:t> </a:t>
            </a:r>
            <a:r>
              <a:rPr lang="it-IT" sz="1477" dirty="0" err="1">
                <a:solidFill>
                  <a:srgbClr val="0070C0"/>
                </a:solidFill>
              </a:rPr>
              <a:t>mixed</a:t>
            </a:r>
            <a:r>
              <a:rPr lang="it-IT" sz="1477" dirty="0">
                <a:solidFill>
                  <a:srgbClr val="0070C0"/>
                </a:solidFill>
              </a:rPr>
              <a:t> </a:t>
            </a:r>
            <a:r>
              <a:rPr lang="it-IT" sz="1477" dirty="0" err="1">
                <a:solidFill>
                  <a:srgbClr val="0070C0"/>
                </a:solidFill>
              </a:rPr>
              <a:t>cohort</a:t>
            </a:r>
            <a:r>
              <a:rPr lang="it-IT" sz="1477" dirty="0">
                <a:solidFill>
                  <a:srgbClr val="0070C0"/>
                </a:solidFill>
              </a:rPr>
              <a:t> and an </a:t>
            </a:r>
            <a:r>
              <a:rPr lang="it-IT" sz="1477" dirty="0" err="1">
                <a:solidFill>
                  <a:srgbClr val="0070C0"/>
                </a:solidFill>
              </a:rPr>
              <a:t>average</a:t>
            </a:r>
            <a:r>
              <a:rPr lang="it-IT" sz="1477" dirty="0">
                <a:solidFill>
                  <a:srgbClr val="0070C0"/>
                </a:solidFill>
              </a:rPr>
              <a:t> of 5 of </a:t>
            </a:r>
            <a:r>
              <a:rPr lang="it-IT" sz="1477" dirty="0" err="1">
                <a:solidFill>
                  <a:srgbClr val="0070C0"/>
                </a:solidFill>
              </a:rPr>
              <a:t>either</a:t>
            </a:r>
            <a:r>
              <a:rPr lang="it-IT" sz="1477" dirty="0">
                <a:solidFill>
                  <a:srgbClr val="0070C0"/>
                </a:solidFill>
              </a:rPr>
              <a:t> 10 </a:t>
            </a:r>
            <a:r>
              <a:rPr lang="it-IT" sz="1477" dirty="0" err="1">
                <a:solidFill>
                  <a:srgbClr val="0070C0"/>
                </a:solidFill>
              </a:rPr>
              <a:t>African</a:t>
            </a:r>
            <a:r>
              <a:rPr lang="it-IT" sz="1477" dirty="0">
                <a:solidFill>
                  <a:srgbClr val="0070C0"/>
                </a:solidFill>
              </a:rPr>
              <a:t> Americans or 10 </a:t>
            </a:r>
            <a:r>
              <a:rPr lang="it-IT" sz="1477" dirty="0" err="1">
                <a:solidFill>
                  <a:srgbClr val="0070C0"/>
                </a:solidFill>
              </a:rPr>
              <a:t>Europeans</a:t>
            </a:r>
            <a:r>
              <a:rPr lang="it-IT" sz="1477" dirty="0">
                <a:solidFill>
                  <a:srgbClr val="0070C0"/>
                </a:solidFill>
              </a:rPr>
              <a:t>. </a:t>
            </a:r>
            <a:r>
              <a:rPr lang="it-IT" sz="1477" dirty="0" err="1">
                <a:solidFill>
                  <a:srgbClr val="0070C0"/>
                </a:solidFill>
              </a:rPr>
              <a:t>This</a:t>
            </a:r>
            <a:r>
              <a:rPr lang="it-IT" sz="1477" dirty="0">
                <a:solidFill>
                  <a:srgbClr val="0070C0"/>
                </a:solidFill>
              </a:rPr>
              <a:t> work </a:t>
            </a:r>
            <a:r>
              <a:rPr lang="it-IT" sz="1477" dirty="0" err="1">
                <a:solidFill>
                  <a:srgbClr val="0070C0"/>
                </a:solidFill>
              </a:rPr>
              <a:t>challenges</a:t>
            </a:r>
            <a:r>
              <a:rPr lang="it-IT" sz="1477" dirty="0">
                <a:solidFill>
                  <a:srgbClr val="0070C0"/>
                </a:solidFill>
              </a:rPr>
              <a:t> </a:t>
            </a:r>
            <a:r>
              <a:rPr lang="it-IT" sz="1477" dirty="0" err="1">
                <a:solidFill>
                  <a:srgbClr val="0070C0"/>
                </a:solidFill>
              </a:rPr>
              <a:t>current</a:t>
            </a:r>
            <a:r>
              <a:rPr lang="it-IT" sz="1477" dirty="0">
                <a:solidFill>
                  <a:srgbClr val="0070C0"/>
                </a:solidFill>
              </a:rPr>
              <a:t> </a:t>
            </a:r>
            <a:r>
              <a:rPr lang="it-IT" sz="1477" dirty="0" err="1">
                <a:solidFill>
                  <a:srgbClr val="0070C0"/>
                </a:solidFill>
              </a:rPr>
              <a:t>conceptions</a:t>
            </a:r>
            <a:r>
              <a:rPr lang="it-IT" sz="1477" dirty="0">
                <a:solidFill>
                  <a:srgbClr val="0070C0"/>
                </a:solidFill>
              </a:rPr>
              <a:t> of personal privacy and </a:t>
            </a:r>
            <a:r>
              <a:rPr lang="it-IT" sz="1477" dirty="0" err="1">
                <a:solidFill>
                  <a:srgbClr val="0070C0"/>
                </a:solidFill>
              </a:rPr>
              <a:t>may</a:t>
            </a:r>
            <a:r>
              <a:rPr lang="it-IT" sz="1477" dirty="0">
                <a:solidFill>
                  <a:srgbClr val="0070C0"/>
                </a:solidFill>
              </a:rPr>
              <a:t> </a:t>
            </a:r>
            <a:r>
              <a:rPr lang="it-IT" sz="1477" dirty="0" err="1">
                <a:solidFill>
                  <a:srgbClr val="0070C0"/>
                </a:solidFill>
              </a:rPr>
              <a:t>have</a:t>
            </a:r>
            <a:r>
              <a:rPr lang="it-IT" sz="1477" dirty="0">
                <a:solidFill>
                  <a:srgbClr val="0070C0"/>
                </a:solidFill>
              </a:rPr>
              <a:t> far-</a:t>
            </a:r>
            <a:r>
              <a:rPr lang="it-IT" sz="1477" dirty="0" err="1">
                <a:solidFill>
                  <a:srgbClr val="0070C0"/>
                </a:solidFill>
              </a:rPr>
              <a:t>reaching</a:t>
            </a:r>
            <a:r>
              <a:rPr lang="it-IT" sz="1477" dirty="0">
                <a:solidFill>
                  <a:srgbClr val="0070C0"/>
                </a:solidFill>
              </a:rPr>
              <a:t> </a:t>
            </a:r>
            <a:r>
              <a:rPr lang="it-IT" sz="1477" dirty="0" err="1">
                <a:solidFill>
                  <a:srgbClr val="0070C0"/>
                </a:solidFill>
              </a:rPr>
              <a:t>ethical</a:t>
            </a:r>
            <a:r>
              <a:rPr lang="it-IT" sz="1477" dirty="0">
                <a:solidFill>
                  <a:srgbClr val="0070C0"/>
                </a:solidFill>
              </a:rPr>
              <a:t> and </a:t>
            </a:r>
            <a:r>
              <a:rPr lang="it-IT" sz="1477" dirty="0" err="1">
                <a:solidFill>
                  <a:srgbClr val="0070C0"/>
                </a:solidFill>
              </a:rPr>
              <a:t>legal</a:t>
            </a:r>
            <a:r>
              <a:rPr lang="it-IT" sz="1477" dirty="0">
                <a:solidFill>
                  <a:srgbClr val="0070C0"/>
                </a:solidFill>
              </a:rPr>
              <a:t> </a:t>
            </a:r>
            <a:r>
              <a:rPr lang="it-IT" sz="1477" dirty="0" err="1">
                <a:solidFill>
                  <a:srgbClr val="0070C0"/>
                </a:solidFill>
              </a:rPr>
              <a:t>implications</a:t>
            </a:r>
            <a:r>
              <a:rPr lang="it-IT" sz="1477" dirty="0">
                <a:solidFill>
                  <a:srgbClr val="0070C0"/>
                </a:solidFill>
              </a:rPr>
              <a:t>.</a:t>
            </a:r>
          </a:p>
          <a:p>
            <a:endParaRPr lang="it-IT" sz="1477" dirty="0">
              <a:solidFill>
                <a:srgbClr val="0070C0"/>
              </a:solidFill>
            </a:endParaRPr>
          </a:p>
        </p:txBody>
      </p:sp>
      <p:pic>
        <p:nvPicPr>
          <p:cNvPr id="12" name="Immagine 11">
            <a:extLst>
              <a:ext uri="{FF2B5EF4-FFF2-40B4-BE49-F238E27FC236}">
                <a16:creationId xmlns:a16="http://schemas.microsoft.com/office/drawing/2014/main" id="{4D85E185-E47F-6641-8D0A-D70B62A65068}"/>
              </a:ext>
            </a:extLst>
          </p:cNvPr>
          <p:cNvPicPr>
            <a:picLocks noChangeAspect="1"/>
          </p:cNvPicPr>
          <p:nvPr/>
        </p:nvPicPr>
        <p:blipFill>
          <a:blip r:embed="rId3"/>
          <a:stretch>
            <a:fillRect/>
          </a:stretch>
        </p:blipFill>
        <p:spPr>
          <a:xfrm>
            <a:off x="4542883" y="3208070"/>
            <a:ext cx="4126523" cy="1207477"/>
          </a:xfrm>
          <a:prstGeom prst="rect">
            <a:avLst/>
          </a:prstGeom>
        </p:spPr>
      </p:pic>
      <p:sp>
        <p:nvSpPr>
          <p:cNvPr id="10" name="CasellaDiTesto 9">
            <a:extLst>
              <a:ext uri="{FF2B5EF4-FFF2-40B4-BE49-F238E27FC236}">
                <a16:creationId xmlns:a16="http://schemas.microsoft.com/office/drawing/2014/main" id="{2314B29A-5E60-0B45-8CF9-461BB92918D0}"/>
              </a:ext>
            </a:extLst>
          </p:cNvPr>
          <p:cNvSpPr txBox="1"/>
          <p:nvPr/>
        </p:nvSpPr>
        <p:spPr>
          <a:xfrm>
            <a:off x="2680785" y="89962"/>
            <a:ext cx="2771913" cy="433196"/>
          </a:xfrm>
          <a:prstGeom prst="rect">
            <a:avLst/>
          </a:prstGeom>
          <a:noFill/>
        </p:spPr>
        <p:txBody>
          <a:bodyPr wrap="none" rtlCol="0">
            <a:spAutoFit/>
          </a:bodyPr>
          <a:lstStyle/>
          <a:p>
            <a:r>
              <a:rPr lang="it-IT" sz="2215" dirty="0" err="1"/>
              <a:t>Digititalization</a:t>
            </a:r>
            <a:r>
              <a:rPr lang="it-IT" sz="2215" dirty="0"/>
              <a:t> of life </a:t>
            </a:r>
          </a:p>
        </p:txBody>
      </p:sp>
    </p:spTree>
    <p:extLst>
      <p:ext uri="{BB962C8B-B14F-4D97-AF65-F5344CB8AC3E}">
        <p14:creationId xmlns:p14="http://schemas.microsoft.com/office/powerpoint/2010/main" val="7108970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C0E83B2-1CBF-7D40-AD63-D980FC45DE27}"/>
              </a:ext>
            </a:extLst>
          </p:cNvPr>
          <p:cNvSpPr txBox="1"/>
          <p:nvPr/>
        </p:nvSpPr>
        <p:spPr>
          <a:xfrm>
            <a:off x="179512" y="864020"/>
            <a:ext cx="7920880" cy="5262210"/>
          </a:xfrm>
          <a:prstGeom prst="rect">
            <a:avLst/>
          </a:prstGeom>
          <a:noFill/>
        </p:spPr>
        <p:txBody>
          <a:bodyPr wrap="square" rtlCol="0">
            <a:spAutoFit/>
          </a:bodyPr>
          <a:lstStyle/>
          <a:p>
            <a:r>
              <a:rPr lang="it-IT" sz="2215" dirty="0" err="1"/>
              <a:t>Genetic</a:t>
            </a:r>
            <a:r>
              <a:rPr lang="it-IT" sz="2215" dirty="0"/>
              <a:t> </a:t>
            </a:r>
            <a:r>
              <a:rPr lang="it-IT" sz="2215" dirty="0" err="1"/>
              <a:t>basis</a:t>
            </a:r>
            <a:r>
              <a:rPr lang="it-IT" sz="2215" dirty="0"/>
              <a:t> for </a:t>
            </a:r>
            <a:r>
              <a:rPr lang="it-IT" sz="2215" dirty="0" err="1"/>
              <a:t>left</a:t>
            </a:r>
            <a:r>
              <a:rPr lang="it-IT" sz="2215" dirty="0"/>
              <a:t> </a:t>
            </a:r>
            <a:r>
              <a:rPr lang="it-IT" sz="2215" dirty="0" err="1"/>
              <a:t>ventricle</a:t>
            </a:r>
            <a:r>
              <a:rPr lang="it-IT" sz="2215" dirty="0"/>
              <a:t> </a:t>
            </a:r>
            <a:r>
              <a:rPr lang="it-IT" sz="2215" dirty="0" err="1"/>
              <a:t>hypertrophy</a:t>
            </a:r>
            <a:endParaRPr lang="it-IT" sz="2215" dirty="0"/>
          </a:p>
          <a:p>
            <a:r>
              <a:rPr lang="it-IT" sz="2215" dirty="0" err="1"/>
              <a:t>Features</a:t>
            </a:r>
            <a:r>
              <a:rPr lang="it-IT" sz="2215" dirty="0"/>
              <a:t> </a:t>
            </a:r>
            <a:r>
              <a:rPr lang="it-IT" sz="2215" dirty="0" err="1"/>
              <a:t>associated</a:t>
            </a:r>
            <a:r>
              <a:rPr lang="it-IT" sz="2215" dirty="0"/>
              <a:t> with major </a:t>
            </a:r>
            <a:r>
              <a:rPr lang="it-IT" sz="2215" dirty="0" err="1"/>
              <a:t>cardiac</a:t>
            </a:r>
            <a:r>
              <a:rPr lang="it-IT" sz="2215" dirty="0"/>
              <a:t> </a:t>
            </a:r>
            <a:r>
              <a:rPr lang="it-IT" sz="2215" dirty="0" err="1"/>
              <a:t>dysfunctions</a:t>
            </a:r>
            <a:endParaRPr lang="it-IT" sz="2215" dirty="0"/>
          </a:p>
          <a:p>
            <a:r>
              <a:rPr lang="it-IT" sz="2215" dirty="0"/>
              <a:t>  (de </a:t>
            </a:r>
            <a:r>
              <a:rPr lang="it-IT" sz="2215" dirty="0" err="1"/>
              <a:t>Marvao</a:t>
            </a:r>
            <a:r>
              <a:rPr lang="it-IT" sz="2215" dirty="0"/>
              <a:t>, </a:t>
            </a:r>
            <a:r>
              <a:rPr lang="it-IT" sz="2215" dirty="0" err="1"/>
              <a:t>Meyer</a:t>
            </a:r>
            <a:r>
              <a:rPr lang="it-IT" sz="2215" dirty="0"/>
              <a:t>, </a:t>
            </a:r>
            <a:r>
              <a:rPr lang="it-IT" sz="2215" dirty="0" err="1"/>
              <a:t>Dawes</a:t>
            </a:r>
            <a:r>
              <a:rPr lang="it-IT" sz="2215" dirty="0"/>
              <a:t> et al. 2016).</a:t>
            </a:r>
          </a:p>
          <a:p>
            <a:endParaRPr lang="it-IT" sz="2215" dirty="0"/>
          </a:p>
          <a:p>
            <a:r>
              <a:rPr lang="it-IT" sz="2215" dirty="0"/>
              <a:t>…..</a:t>
            </a:r>
            <a:r>
              <a:rPr lang="it-IT" sz="2215" dirty="0" err="1"/>
              <a:t>but</a:t>
            </a:r>
            <a:r>
              <a:rPr lang="it-IT" sz="2215" dirty="0"/>
              <a:t> </a:t>
            </a:r>
            <a:r>
              <a:rPr lang="it-IT" sz="2215" dirty="0" err="1"/>
              <a:t>manual</a:t>
            </a:r>
            <a:r>
              <a:rPr lang="it-IT" sz="2215" dirty="0"/>
              <a:t> </a:t>
            </a:r>
            <a:r>
              <a:rPr lang="it-IT" sz="2215" dirty="0" err="1"/>
              <a:t>measurements</a:t>
            </a:r>
            <a:r>
              <a:rPr lang="it-IT" sz="2215" dirty="0"/>
              <a:t>, </a:t>
            </a:r>
            <a:r>
              <a:rPr lang="it-IT" sz="2215" dirty="0" err="1"/>
              <a:t>although</a:t>
            </a:r>
            <a:r>
              <a:rPr lang="it-IT" sz="2215" dirty="0"/>
              <a:t> </a:t>
            </a:r>
            <a:r>
              <a:rPr lang="it-IT" sz="2215" dirty="0" err="1"/>
              <a:t>numerical</a:t>
            </a:r>
            <a:r>
              <a:rPr lang="it-IT" sz="2215" dirty="0"/>
              <a:t>, </a:t>
            </a:r>
            <a:r>
              <a:rPr lang="it-IT" sz="2215" dirty="0" err="1"/>
              <a:t>had</a:t>
            </a:r>
            <a:r>
              <a:rPr lang="it-IT" sz="2215" dirty="0"/>
              <a:t> </a:t>
            </a:r>
            <a:r>
              <a:rPr lang="it-IT" sz="2215" dirty="0" err="1"/>
              <a:t>prevented</a:t>
            </a:r>
            <a:r>
              <a:rPr lang="it-IT" sz="2215" dirty="0"/>
              <a:t> to </a:t>
            </a:r>
            <a:r>
              <a:rPr lang="it-IT" sz="2215" dirty="0" err="1"/>
              <a:t>study</a:t>
            </a:r>
            <a:r>
              <a:rPr lang="it-IT" sz="2215" dirty="0"/>
              <a:t> the </a:t>
            </a:r>
            <a:r>
              <a:rPr lang="it-IT" sz="2215" dirty="0" err="1"/>
              <a:t>phenomenon</a:t>
            </a:r>
            <a:r>
              <a:rPr lang="it-IT" sz="2215" dirty="0"/>
              <a:t> on </a:t>
            </a:r>
            <a:r>
              <a:rPr lang="it-IT" sz="2215" dirty="0" err="1"/>
              <a:t>sufficiently</a:t>
            </a:r>
            <a:r>
              <a:rPr lang="it-IT" sz="2215" dirty="0"/>
              <a:t> large </a:t>
            </a:r>
            <a:r>
              <a:rPr lang="it-IT" sz="2215" dirty="0" err="1"/>
              <a:t>samples</a:t>
            </a:r>
            <a:r>
              <a:rPr lang="it-IT" sz="2215" dirty="0"/>
              <a:t> to be </a:t>
            </a:r>
            <a:r>
              <a:rPr lang="it-IT" sz="2215" dirty="0" err="1"/>
              <a:t>able</a:t>
            </a:r>
            <a:r>
              <a:rPr lang="it-IT" sz="2215" dirty="0"/>
              <a:t> to </a:t>
            </a:r>
            <a:r>
              <a:rPr lang="it-IT" sz="2215" dirty="0" err="1"/>
              <a:t>draw</a:t>
            </a:r>
            <a:r>
              <a:rPr lang="it-IT" sz="2215" dirty="0"/>
              <a:t> </a:t>
            </a:r>
            <a:r>
              <a:rPr lang="it-IT" sz="2215" dirty="0" err="1"/>
              <a:t>solid</a:t>
            </a:r>
            <a:r>
              <a:rPr lang="it-IT" sz="2215" dirty="0"/>
              <a:t> </a:t>
            </a:r>
            <a:r>
              <a:rPr lang="it-IT" sz="2215" dirty="0" err="1"/>
              <a:t>conclusions</a:t>
            </a:r>
            <a:r>
              <a:rPr lang="it-IT" sz="2215" dirty="0"/>
              <a:t>.</a:t>
            </a:r>
          </a:p>
          <a:p>
            <a:endParaRPr lang="it-IT" sz="2215" dirty="0"/>
          </a:p>
          <a:p>
            <a:r>
              <a:rPr lang="it-IT" sz="2215" dirty="0" err="1"/>
              <a:t>digitalization</a:t>
            </a:r>
            <a:r>
              <a:rPr lang="it-IT" sz="2215" dirty="0"/>
              <a:t> of the </a:t>
            </a:r>
            <a:r>
              <a:rPr lang="it-IT" sz="2215" dirty="0" err="1"/>
              <a:t>cardiac</a:t>
            </a:r>
            <a:r>
              <a:rPr lang="it-IT" sz="2215" dirty="0"/>
              <a:t> image </a:t>
            </a:r>
            <a:r>
              <a:rPr lang="it-IT" sz="2215" dirty="0" err="1"/>
              <a:t>instead</a:t>
            </a:r>
            <a:r>
              <a:rPr lang="it-IT" sz="2215" dirty="0"/>
              <a:t>, by </a:t>
            </a:r>
            <a:r>
              <a:rPr lang="it-IT" sz="2215" dirty="0" err="1"/>
              <a:t>means</a:t>
            </a:r>
            <a:r>
              <a:rPr lang="it-IT" sz="2215" dirty="0"/>
              <a:t> of high </a:t>
            </a:r>
            <a:r>
              <a:rPr lang="it-IT" sz="2215" dirty="0" err="1"/>
              <a:t>resolution</a:t>
            </a:r>
            <a:r>
              <a:rPr lang="it-IT" sz="2215" dirty="0"/>
              <a:t> </a:t>
            </a:r>
            <a:r>
              <a:rPr lang="it-IT" sz="2215" dirty="0" err="1"/>
              <a:t>magnetic</a:t>
            </a:r>
            <a:r>
              <a:rPr lang="it-IT" sz="2215" dirty="0"/>
              <a:t> </a:t>
            </a:r>
            <a:r>
              <a:rPr lang="it-IT" sz="2215" dirty="0" err="1"/>
              <a:t>resonance</a:t>
            </a:r>
            <a:r>
              <a:rPr lang="it-IT" sz="2215" dirty="0"/>
              <a:t> </a:t>
            </a:r>
            <a:r>
              <a:rPr lang="it-IT" sz="2215" dirty="0" err="1"/>
              <a:t>allowed</a:t>
            </a:r>
            <a:r>
              <a:rPr lang="it-IT" sz="2215" dirty="0"/>
              <a:t> to </a:t>
            </a:r>
            <a:r>
              <a:rPr lang="it-IT" sz="2215" dirty="0" err="1"/>
              <a:t>literally</a:t>
            </a:r>
            <a:r>
              <a:rPr lang="it-IT" sz="2215" dirty="0"/>
              <a:t> associate the DNA </a:t>
            </a:r>
            <a:r>
              <a:rPr lang="it-IT" sz="2215" dirty="0" err="1"/>
              <a:t>sequences</a:t>
            </a:r>
            <a:r>
              <a:rPr lang="it-IT" sz="2215" dirty="0"/>
              <a:t> of over 1100 </a:t>
            </a:r>
            <a:r>
              <a:rPr lang="it-IT" sz="2215" dirty="0" err="1"/>
              <a:t>volunteers</a:t>
            </a:r>
            <a:r>
              <a:rPr lang="it-IT" sz="2215" dirty="0"/>
              <a:t> to the </a:t>
            </a:r>
            <a:r>
              <a:rPr lang="it-IT" sz="2215" dirty="0" err="1"/>
              <a:t>shape</a:t>
            </a:r>
            <a:r>
              <a:rPr lang="it-IT" sz="2215" dirty="0"/>
              <a:t> of </a:t>
            </a:r>
            <a:r>
              <a:rPr lang="it-IT" sz="2215" dirty="0" err="1"/>
              <a:t>their</a:t>
            </a:r>
            <a:r>
              <a:rPr lang="it-IT" sz="2215" dirty="0"/>
              <a:t> </a:t>
            </a:r>
            <a:r>
              <a:rPr lang="it-IT" sz="2215" dirty="0" err="1"/>
              <a:t>hearts</a:t>
            </a:r>
            <a:r>
              <a:rPr lang="it-IT" sz="2215" dirty="0"/>
              <a:t>, </a:t>
            </a:r>
            <a:r>
              <a:rPr lang="it-IT" sz="2215" dirty="0" err="1"/>
              <a:t>allowing</a:t>
            </a:r>
            <a:r>
              <a:rPr lang="it-IT" sz="2215" dirty="0"/>
              <a:t> </a:t>
            </a:r>
            <a:r>
              <a:rPr lang="it-IT" sz="2215" dirty="0" err="1"/>
              <a:t>that</a:t>
            </a:r>
            <a:r>
              <a:rPr lang="it-IT" sz="2215" dirty="0"/>
              <a:t> </a:t>
            </a:r>
            <a:r>
              <a:rPr lang="it-IT" sz="2215" dirty="0" err="1"/>
              <a:t>leap</a:t>
            </a:r>
            <a:r>
              <a:rPr lang="it-IT" sz="2215" dirty="0"/>
              <a:t> of </a:t>
            </a:r>
            <a:r>
              <a:rPr lang="it-IT" sz="2215" dirty="0" err="1"/>
              <a:t>power</a:t>
            </a:r>
            <a:r>
              <a:rPr lang="it-IT" sz="2215" dirty="0"/>
              <a:t> and </a:t>
            </a:r>
            <a:r>
              <a:rPr lang="it-IT" sz="2215" dirty="0" err="1"/>
              <a:t>statistical</a:t>
            </a:r>
            <a:r>
              <a:rPr lang="it-IT" sz="2215" dirty="0"/>
              <a:t> </a:t>
            </a:r>
            <a:r>
              <a:rPr lang="it-IT" sz="2215" dirty="0" err="1"/>
              <a:t>resolution</a:t>
            </a:r>
            <a:r>
              <a:rPr lang="it-IT" sz="2215" dirty="0"/>
              <a:t> </a:t>
            </a:r>
            <a:r>
              <a:rPr lang="it-IT" sz="2215" dirty="0" err="1"/>
              <a:t>that</a:t>
            </a:r>
            <a:r>
              <a:rPr lang="it-IT" sz="2215" dirty="0"/>
              <a:t> the </a:t>
            </a:r>
            <a:r>
              <a:rPr lang="it-IT" sz="2215" dirty="0" err="1"/>
              <a:t>manual</a:t>
            </a:r>
            <a:r>
              <a:rPr lang="it-IT" sz="2215" dirty="0"/>
              <a:t>, </a:t>
            </a:r>
            <a:r>
              <a:rPr lang="it-IT" sz="2215" dirty="0" err="1"/>
              <a:t>analogical</a:t>
            </a:r>
            <a:r>
              <a:rPr lang="it-IT" sz="2215" dirty="0"/>
              <a:t>, </a:t>
            </a:r>
            <a:r>
              <a:rPr lang="it-IT" sz="2215" dirty="0" err="1"/>
              <a:t>albeit</a:t>
            </a:r>
            <a:r>
              <a:rPr lang="it-IT" sz="2215" dirty="0"/>
              <a:t> </a:t>
            </a:r>
            <a:r>
              <a:rPr lang="it-IT" sz="2215" dirty="0" err="1"/>
              <a:t>numerical</a:t>
            </a:r>
            <a:r>
              <a:rPr lang="it-IT" sz="2215" dirty="0"/>
              <a:t> </a:t>
            </a:r>
            <a:r>
              <a:rPr lang="it-IT" sz="2215" dirty="0" err="1"/>
              <a:t>approach</a:t>
            </a:r>
            <a:r>
              <a:rPr lang="it-IT" sz="2215" dirty="0"/>
              <a:t> , </a:t>
            </a:r>
            <a:r>
              <a:rPr lang="it-IT" sz="2215" dirty="0" err="1"/>
              <a:t>would</a:t>
            </a:r>
            <a:r>
              <a:rPr lang="it-IT" sz="2215" dirty="0"/>
              <a:t> </a:t>
            </a:r>
            <a:r>
              <a:rPr lang="it-IT" sz="2215" dirty="0" err="1"/>
              <a:t>not</a:t>
            </a:r>
            <a:r>
              <a:rPr lang="it-IT" sz="2215" dirty="0"/>
              <a:t> </a:t>
            </a:r>
            <a:r>
              <a:rPr lang="it-IT" sz="2215" dirty="0" err="1"/>
              <a:t>have</a:t>
            </a:r>
            <a:r>
              <a:rPr lang="it-IT" sz="2215" dirty="0"/>
              <a:t> </a:t>
            </a:r>
            <a:r>
              <a:rPr lang="it-IT" sz="2215" dirty="0" err="1"/>
              <a:t>allowed</a:t>
            </a:r>
            <a:r>
              <a:rPr lang="it-IT" sz="2215" dirty="0"/>
              <a:t>.</a:t>
            </a:r>
          </a:p>
          <a:p>
            <a:r>
              <a:rPr lang="it-IT" sz="2585" dirty="0"/>
              <a:t>              </a:t>
            </a:r>
            <a:endParaRPr lang="it-IT" sz="2215" dirty="0"/>
          </a:p>
        </p:txBody>
      </p:sp>
      <p:sp>
        <p:nvSpPr>
          <p:cNvPr id="3" name="Rectangle 37">
            <a:extLst>
              <a:ext uri="{FF2B5EF4-FFF2-40B4-BE49-F238E27FC236}">
                <a16:creationId xmlns:a16="http://schemas.microsoft.com/office/drawing/2014/main" id="{A13ABF46-2A50-6542-9868-9DF7DBECCD18}"/>
              </a:ext>
            </a:extLst>
          </p:cNvPr>
          <p:cNvSpPr/>
          <p:nvPr/>
        </p:nvSpPr>
        <p:spPr>
          <a:xfrm>
            <a:off x="17584"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7" name="CasellaDiTesto 6">
            <a:extLst>
              <a:ext uri="{FF2B5EF4-FFF2-40B4-BE49-F238E27FC236}">
                <a16:creationId xmlns:a16="http://schemas.microsoft.com/office/drawing/2014/main" id="{6D735DF5-901E-1945-ACE3-1D259128DD1A}"/>
              </a:ext>
            </a:extLst>
          </p:cNvPr>
          <p:cNvSpPr txBox="1"/>
          <p:nvPr/>
        </p:nvSpPr>
        <p:spPr>
          <a:xfrm>
            <a:off x="2680785" y="89962"/>
            <a:ext cx="2630848" cy="433196"/>
          </a:xfrm>
          <a:prstGeom prst="rect">
            <a:avLst/>
          </a:prstGeom>
          <a:noFill/>
        </p:spPr>
        <p:txBody>
          <a:bodyPr wrap="none" rtlCol="0">
            <a:spAutoFit/>
          </a:bodyPr>
          <a:lstStyle/>
          <a:p>
            <a:r>
              <a:rPr lang="it-IT" sz="2215" dirty="0" err="1"/>
              <a:t>Digitalization</a:t>
            </a:r>
            <a:r>
              <a:rPr lang="it-IT" sz="2215" dirty="0"/>
              <a:t> of life </a:t>
            </a:r>
          </a:p>
        </p:txBody>
      </p:sp>
      <p:pic>
        <p:nvPicPr>
          <p:cNvPr id="2" name="Immagine 1">
            <a:extLst>
              <a:ext uri="{FF2B5EF4-FFF2-40B4-BE49-F238E27FC236}">
                <a16:creationId xmlns:a16="http://schemas.microsoft.com/office/drawing/2014/main" id="{40260AD1-46A3-9541-A765-D3C98F5211AC}"/>
              </a:ext>
            </a:extLst>
          </p:cNvPr>
          <p:cNvPicPr>
            <a:picLocks noChangeAspect="1"/>
          </p:cNvPicPr>
          <p:nvPr/>
        </p:nvPicPr>
        <p:blipFill>
          <a:blip r:embed="rId2"/>
          <a:stretch>
            <a:fillRect/>
          </a:stretch>
        </p:blipFill>
        <p:spPr>
          <a:xfrm>
            <a:off x="7369771" y="1312101"/>
            <a:ext cx="1289538" cy="1125415"/>
          </a:xfrm>
          <a:prstGeom prst="rect">
            <a:avLst/>
          </a:prstGeom>
        </p:spPr>
      </p:pic>
      <p:pic>
        <p:nvPicPr>
          <p:cNvPr id="8" name="Immagine 7">
            <a:extLst>
              <a:ext uri="{FF2B5EF4-FFF2-40B4-BE49-F238E27FC236}">
                <a16:creationId xmlns:a16="http://schemas.microsoft.com/office/drawing/2014/main" id="{94C41276-B06A-2C40-BE11-4CFE5F007315}"/>
              </a:ext>
            </a:extLst>
          </p:cNvPr>
          <p:cNvPicPr>
            <a:picLocks noChangeAspect="1"/>
          </p:cNvPicPr>
          <p:nvPr/>
        </p:nvPicPr>
        <p:blipFill>
          <a:blip r:embed="rId3"/>
          <a:stretch>
            <a:fillRect/>
          </a:stretch>
        </p:blipFill>
        <p:spPr>
          <a:xfrm>
            <a:off x="7397007" y="5299020"/>
            <a:ext cx="1406769" cy="1043354"/>
          </a:xfrm>
          <a:prstGeom prst="rect">
            <a:avLst/>
          </a:prstGeom>
        </p:spPr>
      </p:pic>
    </p:spTree>
    <p:extLst>
      <p:ext uri="{BB962C8B-B14F-4D97-AF65-F5344CB8AC3E}">
        <p14:creationId xmlns:p14="http://schemas.microsoft.com/office/powerpoint/2010/main" val="488793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AutoShape 2">
            <a:extLst>
              <a:ext uri="{FF2B5EF4-FFF2-40B4-BE49-F238E27FC236}">
                <a16:creationId xmlns:a16="http://schemas.microsoft.com/office/drawing/2014/main" id="{03C86794-1D76-0542-B09C-05ED3A645A40}"/>
              </a:ext>
            </a:extLst>
          </p:cNvPr>
          <p:cNvSpPr>
            <a:spLocks noChangeArrowheads="1"/>
          </p:cNvSpPr>
          <p:nvPr/>
        </p:nvSpPr>
        <p:spPr bwMode="auto">
          <a:xfrm>
            <a:off x="366713" y="149225"/>
            <a:ext cx="8401050" cy="6426200"/>
          </a:xfrm>
          <a:prstGeom prst="roundRect">
            <a:avLst>
              <a:gd name="adj" fmla="val 16667"/>
            </a:avLst>
          </a:prstGeom>
          <a:solidFill>
            <a:schemeClr val="bg1">
              <a:alpha val="52940"/>
            </a:schemeClr>
          </a:solidFill>
          <a:ln w="38100">
            <a:solidFill>
              <a:srgbClr val="334E99"/>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88070" name="Text Box 16">
            <a:extLst>
              <a:ext uri="{FF2B5EF4-FFF2-40B4-BE49-F238E27FC236}">
                <a16:creationId xmlns:a16="http://schemas.microsoft.com/office/drawing/2014/main" id="{68D5907D-4DE9-4B42-A44E-9F67F2AD9BEE}"/>
              </a:ext>
            </a:extLst>
          </p:cNvPr>
          <p:cNvSpPr txBox="1">
            <a:spLocks noChangeArrowheads="1"/>
          </p:cNvSpPr>
          <p:nvPr/>
        </p:nvSpPr>
        <p:spPr bwMode="auto">
          <a:xfrm>
            <a:off x="3738563" y="2630488"/>
            <a:ext cx="16700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sz="2000"/>
              <a:t>1953 </a:t>
            </a:r>
          </a:p>
          <a:p>
            <a:pPr algn="ctr">
              <a:spcBef>
                <a:spcPct val="0"/>
              </a:spcBef>
              <a:buFontTx/>
              <a:buNone/>
            </a:pPr>
            <a:r>
              <a:rPr lang="it-IT" altLang="it-IT" sz="2000"/>
              <a:t>discovery of </a:t>
            </a:r>
          </a:p>
          <a:p>
            <a:pPr algn="ctr">
              <a:spcBef>
                <a:spcPct val="0"/>
              </a:spcBef>
              <a:buFontTx/>
              <a:buNone/>
            </a:pPr>
            <a:r>
              <a:rPr lang="it-IT" altLang="it-IT" sz="2000"/>
              <a:t>DNA structure</a:t>
            </a:r>
          </a:p>
        </p:txBody>
      </p:sp>
      <p:sp>
        <p:nvSpPr>
          <p:cNvPr id="88071" name="Text Box 6">
            <a:extLst>
              <a:ext uri="{FF2B5EF4-FFF2-40B4-BE49-F238E27FC236}">
                <a16:creationId xmlns:a16="http://schemas.microsoft.com/office/drawing/2014/main" id="{E2A4F235-778F-4440-A4FC-BF7B55D798A2}"/>
              </a:ext>
            </a:extLst>
          </p:cNvPr>
          <p:cNvSpPr txBox="1">
            <a:spLocks noChangeArrowheads="1"/>
          </p:cNvSpPr>
          <p:nvPr/>
        </p:nvSpPr>
        <p:spPr bwMode="auto">
          <a:xfrm>
            <a:off x="2938463" y="5610225"/>
            <a:ext cx="3267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it-IT" altLang="it-IT" b="1">
                <a:solidFill>
                  <a:srgbClr val="990000"/>
                </a:solidFill>
              </a:rPr>
              <a:t>Molecular Biology</a:t>
            </a:r>
          </a:p>
        </p:txBody>
      </p:sp>
      <p:grpSp>
        <p:nvGrpSpPr>
          <p:cNvPr id="2" name="Group 8">
            <a:extLst>
              <a:ext uri="{FF2B5EF4-FFF2-40B4-BE49-F238E27FC236}">
                <a16:creationId xmlns:a16="http://schemas.microsoft.com/office/drawing/2014/main" id="{E7002F20-D22A-9B49-A7B3-9E7B9A9DBBAC}"/>
              </a:ext>
            </a:extLst>
          </p:cNvPr>
          <p:cNvGrpSpPr>
            <a:grpSpLocks/>
          </p:cNvGrpSpPr>
          <p:nvPr/>
        </p:nvGrpSpPr>
        <p:grpSpPr bwMode="auto">
          <a:xfrm>
            <a:off x="376238" y="2219325"/>
            <a:ext cx="3249612" cy="1576388"/>
            <a:chOff x="237" y="1398"/>
            <a:chExt cx="2047" cy="993"/>
          </a:xfrm>
        </p:grpSpPr>
        <p:pic>
          <p:nvPicPr>
            <p:cNvPr id="23568" name="Picture 9" descr="ricerca-applicazioni">
              <a:extLst>
                <a:ext uri="{FF2B5EF4-FFF2-40B4-BE49-F238E27FC236}">
                  <a16:creationId xmlns:a16="http://schemas.microsoft.com/office/drawing/2014/main" id="{F684C743-074E-5C41-BDCE-5E50D1C38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809" t="31723" r="46288" b="52861"/>
            <a:stretch>
              <a:fillRect/>
            </a:stretch>
          </p:blipFill>
          <p:spPr bwMode="auto">
            <a:xfrm rot="-3850561">
              <a:off x="1881" y="1987"/>
              <a:ext cx="338"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9" name="Group 10">
              <a:extLst>
                <a:ext uri="{FF2B5EF4-FFF2-40B4-BE49-F238E27FC236}">
                  <a16:creationId xmlns:a16="http://schemas.microsoft.com/office/drawing/2014/main" id="{BA81F46A-A1C4-4546-ADEE-17499EF7B65F}"/>
                </a:ext>
              </a:extLst>
            </p:cNvPr>
            <p:cNvGrpSpPr>
              <a:grpSpLocks/>
            </p:cNvGrpSpPr>
            <p:nvPr/>
          </p:nvGrpSpPr>
          <p:grpSpPr bwMode="auto">
            <a:xfrm>
              <a:off x="237" y="1398"/>
              <a:ext cx="1837" cy="938"/>
              <a:chOff x="237" y="1008"/>
              <a:chExt cx="1837" cy="938"/>
            </a:xfrm>
          </p:grpSpPr>
          <p:pic>
            <p:nvPicPr>
              <p:cNvPr id="23570" name="Picture 11" descr="ricerca-applicazioni">
                <a:extLst>
                  <a:ext uri="{FF2B5EF4-FFF2-40B4-BE49-F238E27FC236}">
                    <a16:creationId xmlns:a16="http://schemas.microsoft.com/office/drawing/2014/main" id="{1361A2B7-82ED-0B47-9BBF-5767656EF6A6}"/>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l="49704" t="36749"/>
              <a:stretch>
                <a:fillRect/>
              </a:stretch>
            </p:blipFill>
            <p:spPr bwMode="auto">
              <a:xfrm>
                <a:off x="349" y="1087"/>
                <a:ext cx="1608"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1" name="Oval 12">
                <a:extLst>
                  <a:ext uri="{FF2B5EF4-FFF2-40B4-BE49-F238E27FC236}">
                    <a16:creationId xmlns:a16="http://schemas.microsoft.com/office/drawing/2014/main" id="{8F7CC352-BF2B-C442-86B0-77E516F174B6}"/>
                  </a:ext>
                </a:extLst>
              </p:cNvPr>
              <p:cNvSpPr>
                <a:spLocks noChangeArrowheads="1"/>
              </p:cNvSpPr>
              <p:nvPr/>
            </p:nvSpPr>
            <p:spPr bwMode="auto">
              <a:xfrm>
                <a:off x="237" y="1008"/>
                <a:ext cx="1837" cy="9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23572" name="Text Box 27">
                <a:extLst>
                  <a:ext uri="{FF2B5EF4-FFF2-40B4-BE49-F238E27FC236}">
                    <a16:creationId xmlns:a16="http://schemas.microsoft.com/office/drawing/2014/main" id="{29922818-22B4-9F4C-985D-A1AD305E48EB}"/>
                  </a:ext>
                </a:extLst>
              </p:cNvPr>
              <p:cNvSpPr txBox="1">
                <a:spLocks noChangeArrowheads="1"/>
              </p:cNvSpPr>
              <p:nvPr/>
            </p:nvSpPr>
            <p:spPr bwMode="auto">
              <a:xfrm>
                <a:off x="673" y="1207"/>
                <a:ext cx="908"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2400" b="1"/>
                  <a:t>Biochemistry</a:t>
                </a:r>
              </a:p>
            </p:txBody>
          </p:sp>
          <p:sp>
            <p:nvSpPr>
              <p:cNvPr id="23573" name="Text Box 29">
                <a:extLst>
                  <a:ext uri="{FF2B5EF4-FFF2-40B4-BE49-F238E27FC236}">
                    <a16:creationId xmlns:a16="http://schemas.microsoft.com/office/drawing/2014/main" id="{B6102439-8F8E-174B-93B4-5AB7CBCDDD83}"/>
                  </a:ext>
                </a:extLst>
              </p:cNvPr>
              <p:cNvSpPr txBox="1">
                <a:spLocks noChangeArrowheads="1"/>
              </p:cNvSpPr>
              <p:nvPr/>
            </p:nvSpPr>
            <p:spPr bwMode="auto">
              <a:xfrm>
                <a:off x="439" y="1501"/>
                <a:ext cx="142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it-IT" altLang="it-IT" sz="1400">
                    <a:latin typeface="Symbol" pitchFamily="2" charset="2"/>
                    <a:sym typeface="Symbol" pitchFamily="2" charset="2"/>
                  </a:rPr>
                  <a:t></a:t>
                </a:r>
                <a:r>
                  <a:rPr lang="it-IT" altLang="it-IT" sz="1400"/>
                  <a:t>-helix structure of proteins</a:t>
                </a:r>
              </a:p>
            </p:txBody>
          </p:sp>
        </p:grpSp>
      </p:grpSp>
      <p:grpSp>
        <p:nvGrpSpPr>
          <p:cNvPr id="4" name="Group 15">
            <a:extLst>
              <a:ext uri="{FF2B5EF4-FFF2-40B4-BE49-F238E27FC236}">
                <a16:creationId xmlns:a16="http://schemas.microsoft.com/office/drawing/2014/main" id="{2F1226F3-35FB-0247-85C3-49E897125945}"/>
              </a:ext>
            </a:extLst>
          </p:cNvPr>
          <p:cNvGrpSpPr>
            <a:grpSpLocks/>
          </p:cNvGrpSpPr>
          <p:nvPr/>
        </p:nvGrpSpPr>
        <p:grpSpPr bwMode="auto">
          <a:xfrm>
            <a:off x="5327650" y="2336800"/>
            <a:ext cx="3398838" cy="1403350"/>
            <a:chOff x="3356" y="1472"/>
            <a:chExt cx="2141" cy="884"/>
          </a:xfrm>
        </p:grpSpPr>
        <p:pic>
          <p:nvPicPr>
            <p:cNvPr id="23563" name="Picture 16" descr="ricerca-applicazioni">
              <a:extLst>
                <a:ext uri="{FF2B5EF4-FFF2-40B4-BE49-F238E27FC236}">
                  <a16:creationId xmlns:a16="http://schemas.microsoft.com/office/drawing/2014/main" id="{5CE184A1-BF46-6444-A196-45543DD8B793}"/>
                </a:ext>
              </a:extLst>
            </p:cNvPr>
            <p:cNvPicPr>
              <a:picLocks noChangeAspect="1" noChangeArrowheads="1"/>
            </p:cNvPicPr>
            <p:nvPr/>
          </p:nvPicPr>
          <p:blipFill>
            <a:blip r:embed="rId4">
              <a:lum bright="-12000"/>
              <a:extLst>
                <a:ext uri="{28A0092B-C50C-407E-A947-70E740481C1C}">
                  <a14:useLocalDpi xmlns:a14="http://schemas.microsoft.com/office/drawing/2010/main" val="0"/>
                </a:ext>
              </a:extLst>
            </a:blip>
            <a:srcRect l="49704" t="36749"/>
            <a:stretch>
              <a:fillRect/>
            </a:stretch>
          </p:blipFill>
          <p:spPr bwMode="auto">
            <a:xfrm>
              <a:off x="3689" y="1472"/>
              <a:ext cx="1608" cy="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7" descr="ricerca-applicazioni">
              <a:extLst>
                <a:ext uri="{FF2B5EF4-FFF2-40B4-BE49-F238E27FC236}">
                  <a16:creationId xmlns:a16="http://schemas.microsoft.com/office/drawing/2014/main" id="{660F2390-9AB6-5948-99EF-E640168E0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809" t="31723" r="46288" b="52861"/>
            <a:stretch>
              <a:fillRect/>
            </a:stretch>
          </p:blipFill>
          <p:spPr bwMode="auto">
            <a:xfrm rot="3782131">
              <a:off x="3422" y="1952"/>
              <a:ext cx="338"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5" name="Group 18">
              <a:extLst>
                <a:ext uri="{FF2B5EF4-FFF2-40B4-BE49-F238E27FC236}">
                  <a16:creationId xmlns:a16="http://schemas.microsoft.com/office/drawing/2014/main" id="{BAE7630D-2414-B245-A59B-7DEA1EFDAE78}"/>
                </a:ext>
              </a:extLst>
            </p:cNvPr>
            <p:cNvGrpSpPr>
              <a:grpSpLocks/>
            </p:cNvGrpSpPr>
            <p:nvPr/>
          </p:nvGrpSpPr>
          <p:grpSpPr bwMode="auto">
            <a:xfrm>
              <a:off x="3535" y="1598"/>
              <a:ext cx="1962" cy="490"/>
              <a:chOff x="3700" y="1588"/>
              <a:chExt cx="1962" cy="490"/>
            </a:xfrm>
          </p:grpSpPr>
          <p:sp>
            <p:nvSpPr>
              <p:cNvPr id="23566" name="Text Box 28">
                <a:extLst>
                  <a:ext uri="{FF2B5EF4-FFF2-40B4-BE49-F238E27FC236}">
                    <a16:creationId xmlns:a16="http://schemas.microsoft.com/office/drawing/2014/main" id="{0B34CF17-4C65-3B4C-8366-149286225449}"/>
                  </a:ext>
                </a:extLst>
              </p:cNvPr>
              <p:cNvSpPr txBox="1">
                <a:spLocks noChangeArrowheads="1"/>
              </p:cNvSpPr>
              <p:nvPr/>
            </p:nvSpPr>
            <p:spPr bwMode="auto">
              <a:xfrm>
                <a:off x="4362" y="1588"/>
                <a:ext cx="637"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0"/>
                  </a:spcBef>
                  <a:buFontTx/>
                  <a:buNone/>
                </a:pPr>
                <a:r>
                  <a:rPr lang="it-IT" altLang="it-IT" sz="2400" b="1"/>
                  <a:t>Genetics</a:t>
                </a:r>
              </a:p>
            </p:txBody>
          </p:sp>
          <p:sp>
            <p:nvSpPr>
              <p:cNvPr id="23567" name="Text Box 30">
                <a:extLst>
                  <a:ext uri="{FF2B5EF4-FFF2-40B4-BE49-F238E27FC236}">
                    <a16:creationId xmlns:a16="http://schemas.microsoft.com/office/drawing/2014/main" id="{B2E5A63B-7403-1A43-BCEC-16EBF0BC72AD}"/>
                  </a:ext>
                </a:extLst>
              </p:cNvPr>
              <p:cNvSpPr txBox="1">
                <a:spLocks noChangeArrowheads="1"/>
              </p:cNvSpPr>
              <p:nvPr/>
            </p:nvSpPr>
            <p:spPr bwMode="auto">
              <a:xfrm>
                <a:off x="3700" y="1886"/>
                <a:ext cx="196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FontTx/>
                  <a:buNone/>
                </a:pPr>
                <a:r>
                  <a:rPr lang="it-IT" altLang="it-IT" sz="1400"/>
                  <a:t>DNA as hereditary material </a:t>
                </a:r>
              </a:p>
            </p:txBody>
          </p:sp>
        </p:grpSp>
      </p:grpSp>
      <p:grpSp>
        <p:nvGrpSpPr>
          <p:cNvPr id="23558" name="Group 23">
            <a:extLst>
              <a:ext uri="{FF2B5EF4-FFF2-40B4-BE49-F238E27FC236}">
                <a16:creationId xmlns:a16="http://schemas.microsoft.com/office/drawing/2014/main" id="{A849E008-59D4-9240-B196-860CDF8CA30A}"/>
              </a:ext>
            </a:extLst>
          </p:cNvPr>
          <p:cNvGrpSpPr>
            <a:grpSpLocks/>
          </p:cNvGrpSpPr>
          <p:nvPr/>
        </p:nvGrpSpPr>
        <p:grpSpPr bwMode="auto">
          <a:xfrm>
            <a:off x="3270250" y="431800"/>
            <a:ext cx="2544763" cy="2044700"/>
            <a:chOff x="2060" y="272"/>
            <a:chExt cx="1603" cy="1288"/>
          </a:xfrm>
        </p:grpSpPr>
        <p:pic>
          <p:nvPicPr>
            <p:cNvPr id="23561" name="Picture 21" descr="ombra blu">
              <a:extLst>
                <a:ext uri="{FF2B5EF4-FFF2-40B4-BE49-F238E27FC236}">
                  <a16:creationId xmlns:a16="http://schemas.microsoft.com/office/drawing/2014/main" id="{7C7C20B8-7775-7146-855C-AB0B8B6F6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0" y="272"/>
              <a:ext cx="1603" cy="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3">
              <a:extLst>
                <a:ext uri="{FF2B5EF4-FFF2-40B4-BE49-F238E27FC236}">
                  <a16:creationId xmlns:a16="http://schemas.microsoft.com/office/drawing/2014/main" id="{AD9896A7-9BF0-FC48-B37B-4665F75440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379" t="2448" r="3804" b="5904"/>
            <a:stretch>
              <a:fillRect/>
            </a:stretch>
          </p:blipFill>
          <p:spPr bwMode="auto">
            <a:xfrm>
              <a:off x="2147" y="348"/>
              <a:ext cx="1429" cy="1085"/>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88088" name="Picture 24" descr="freccia_hbluGG-">
            <a:extLst>
              <a:ext uri="{FF2B5EF4-FFF2-40B4-BE49-F238E27FC236}">
                <a16:creationId xmlns:a16="http://schemas.microsoft.com/office/drawing/2014/main" id="{785CCED1-EF39-104B-AACB-8D2276888A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9138" y="3375025"/>
            <a:ext cx="5167312"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Immagine 21" descr="ML_sinistra_202EC.ai">
            <a:extLst>
              <a:ext uri="{FF2B5EF4-FFF2-40B4-BE49-F238E27FC236}">
                <a16:creationId xmlns:a16="http://schemas.microsoft.com/office/drawing/2014/main" id="{6F872AC8-B41C-1742-8B8A-717CA4C00CC6}"/>
              </a:ext>
            </a:extLst>
          </p:cNvPr>
          <p:cNvPicPr>
            <a:picLocks noChangeAspect="1"/>
          </p:cNvPicPr>
          <p:nvPr/>
        </p:nvPicPr>
        <p:blipFill>
          <a:blip r:embed="rId8">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2/3*#ppt_w"/>
                                          </p:val>
                                        </p:tav>
                                        <p:tav tm="100000">
                                          <p:val>
                                            <p:strVal val="#ppt_w"/>
                                          </p:val>
                                        </p:tav>
                                      </p:tavLst>
                                    </p:anim>
                                    <p:anim calcmode="lin" valueType="num">
                                      <p:cBhvr>
                                        <p:cTn id="8" dur="1000" fill="hold"/>
                                        <p:tgtEl>
                                          <p:spTgt spid="2"/>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2/3*#ppt_w"/>
                                          </p:val>
                                        </p:tav>
                                        <p:tav tm="100000">
                                          <p:val>
                                            <p:strVal val="#ppt_w"/>
                                          </p:val>
                                        </p:tav>
                                      </p:tavLst>
                                    </p:anim>
                                    <p:anim calcmode="lin" valueType="num">
                                      <p:cBhvr>
                                        <p:cTn id="12" dur="1000" fill="hold"/>
                                        <p:tgtEl>
                                          <p:spTgt spid="4"/>
                                        </p:tgtEl>
                                        <p:attrNameLst>
                                          <p:attrName>ppt_h</p:attrName>
                                        </p:attrNameLst>
                                      </p:cBhvr>
                                      <p:tavLst>
                                        <p:tav tm="0">
                                          <p:val>
                                            <p:strVal val="2/3*#ppt_h"/>
                                          </p:val>
                                        </p:tav>
                                        <p:tav tm="100000">
                                          <p:val>
                                            <p:strVal val="#ppt_h"/>
                                          </p:val>
                                        </p:tav>
                                      </p:tavLst>
                                    </p:anim>
                                  </p:childTnLst>
                                </p:cTn>
                              </p:par>
                            </p:childTnLst>
                          </p:cTn>
                        </p:par>
                        <p:par>
                          <p:cTn id="13" fill="hold" nodeType="afterGroup">
                            <p:stCondLst>
                              <p:cond delay="1000"/>
                            </p:stCondLst>
                            <p:childTnLst>
                              <p:par>
                                <p:cTn id="14" presetID="12" presetClass="entr" presetSubtype="1" fill="hold" grpId="0" nodeType="afterEffect">
                                  <p:stCondLst>
                                    <p:cond delay="0"/>
                                  </p:stCondLst>
                                  <p:childTnLst>
                                    <p:set>
                                      <p:cBhvr>
                                        <p:cTn id="15" dur="1" fill="hold">
                                          <p:stCondLst>
                                            <p:cond delay="0"/>
                                          </p:stCondLst>
                                        </p:cTn>
                                        <p:tgtEl>
                                          <p:spTgt spid="88070"/>
                                        </p:tgtEl>
                                        <p:attrNameLst>
                                          <p:attrName>style.visibility</p:attrName>
                                        </p:attrNameLst>
                                      </p:cBhvr>
                                      <p:to>
                                        <p:strVal val="visible"/>
                                      </p:to>
                                    </p:set>
                                    <p:animEffect transition="in" filter="slide(fromTop)">
                                      <p:cBhvr>
                                        <p:cTn id="16" dur="1000"/>
                                        <p:tgtEl>
                                          <p:spTgt spid="88070"/>
                                        </p:tgtEl>
                                      </p:cBhvr>
                                    </p:animEffect>
                                  </p:childTnLst>
                                </p:cTn>
                              </p:par>
                            </p:childTnLst>
                          </p:cTn>
                        </p:par>
                        <p:par>
                          <p:cTn id="17" fill="hold" nodeType="afterGroup">
                            <p:stCondLst>
                              <p:cond delay="2000"/>
                            </p:stCondLst>
                            <p:childTnLst>
                              <p:par>
                                <p:cTn id="18" presetID="10" presetClass="entr" presetSubtype="0" fill="hold" nodeType="afterEffect">
                                  <p:stCondLst>
                                    <p:cond delay="0"/>
                                  </p:stCondLst>
                                  <p:childTnLst>
                                    <p:set>
                                      <p:cBhvr>
                                        <p:cTn id="19" dur="1" fill="hold">
                                          <p:stCondLst>
                                            <p:cond delay="0"/>
                                          </p:stCondLst>
                                        </p:cTn>
                                        <p:tgtEl>
                                          <p:spTgt spid="88088"/>
                                        </p:tgtEl>
                                        <p:attrNameLst>
                                          <p:attrName>style.visibility</p:attrName>
                                        </p:attrNameLst>
                                      </p:cBhvr>
                                      <p:to>
                                        <p:strVal val="visible"/>
                                      </p:to>
                                    </p:set>
                                    <p:animEffect transition="in" filter="fade">
                                      <p:cBhvr>
                                        <p:cTn id="20" dur="1000"/>
                                        <p:tgtEl>
                                          <p:spTgt spid="88088"/>
                                        </p:tgtEl>
                                      </p:cBhvr>
                                    </p:animEffect>
                                  </p:childTnLst>
                                </p:cTn>
                              </p:par>
                            </p:childTnLst>
                          </p:cTn>
                        </p:par>
                        <p:par>
                          <p:cTn id="21" fill="hold" nodeType="afterGroup">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88071"/>
                                        </p:tgtEl>
                                        <p:attrNameLst>
                                          <p:attrName>style.visibility</p:attrName>
                                        </p:attrNameLst>
                                      </p:cBhvr>
                                      <p:to>
                                        <p:strVal val="visible"/>
                                      </p:to>
                                    </p:set>
                                    <p:animEffect transition="in" filter="fade">
                                      <p:cBhvr>
                                        <p:cTn id="24" dur="500"/>
                                        <p:tgtEl>
                                          <p:spTgt spid="880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0" grpId="0"/>
      <p:bldP spid="8807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67C8C760-591A-1047-9663-46843A8E5CF6}"/>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pic>
        <p:nvPicPr>
          <p:cNvPr id="8" name="Immagine 7">
            <a:extLst>
              <a:ext uri="{FF2B5EF4-FFF2-40B4-BE49-F238E27FC236}">
                <a16:creationId xmlns:a16="http://schemas.microsoft.com/office/drawing/2014/main" id="{FD6590BE-3988-4E49-8792-015642000402}"/>
              </a:ext>
            </a:extLst>
          </p:cNvPr>
          <p:cNvPicPr>
            <a:picLocks noChangeAspect="1"/>
          </p:cNvPicPr>
          <p:nvPr/>
        </p:nvPicPr>
        <p:blipFill rotWithShape="1">
          <a:blip r:embed="rId2"/>
          <a:srcRect t="15755"/>
          <a:stretch/>
        </p:blipFill>
        <p:spPr>
          <a:xfrm>
            <a:off x="0" y="1633894"/>
            <a:ext cx="9144000" cy="4416101"/>
          </a:xfrm>
          <a:prstGeom prst="rect">
            <a:avLst/>
          </a:prstGeom>
        </p:spPr>
      </p:pic>
      <p:sp>
        <p:nvSpPr>
          <p:cNvPr id="10" name="CasellaDiTesto 9">
            <a:extLst>
              <a:ext uri="{FF2B5EF4-FFF2-40B4-BE49-F238E27FC236}">
                <a16:creationId xmlns:a16="http://schemas.microsoft.com/office/drawing/2014/main" id="{ABA9C50E-2B51-E247-A78B-B52730179BCF}"/>
              </a:ext>
            </a:extLst>
          </p:cNvPr>
          <p:cNvSpPr txBox="1"/>
          <p:nvPr/>
        </p:nvSpPr>
        <p:spPr>
          <a:xfrm>
            <a:off x="1690912" y="173897"/>
            <a:ext cx="5586722" cy="774058"/>
          </a:xfrm>
          <a:prstGeom prst="rect">
            <a:avLst/>
          </a:prstGeom>
          <a:noFill/>
        </p:spPr>
        <p:txBody>
          <a:bodyPr wrap="none" rtlCol="0">
            <a:spAutoFit/>
          </a:bodyPr>
          <a:lstStyle/>
          <a:p>
            <a:r>
              <a:rPr lang="it-IT" sz="2215" b="1" dirty="0" err="1">
                <a:latin typeface="Calibri" panose="020F0502020204030204" pitchFamily="34" charset="0"/>
                <a:ea typeface="Calibri" panose="020F0502020204030204" pitchFamily="34" charset="0"/>
                <a:cs typeface="Times New Roman" panose="02020603050405020304" pitchFamily="18" charset="0"/>
              </a:rPr>
              <a:t>Structural</a:t>
            </a:r>
            <a:r>
              <a:rPr lang="it-IT" sz="2215" b="1" dirty="0">
                <a:latin typeface="Calibri" panose="020F0502020204030204" pitchFamily="34" charset="0"/>
                <a:ea typeface="Calibri" panose="020F0502020204030204" pitchFamily="34" charset="0"/>
                <a:cs typeface="Times New Roman" panose="02020603050405020304" pitchFamily="18" charset="0"/>
              </a:rPr>
              <a:t> </a:t>
            </a:r>
            <a:r>
              <a:rPr lang="it-IT" sz="2215" b="1" dirty="0" err="1">
                <a:latin typeface="Calibri" panose="020F0502020204030204" pitchFamily="34" charset="0"/>
                <a:ea typeface="Calibri" panose="020F0502020204030204" pitchFamily="34" charset="0"/>
                <a:cs typeface="Times New Roman" panose="02020603050405020304" pitchFamily="18" charset="0"/>
              </a:rPr>
              <a:t>Biology</a:t>
            </a:r>
            <a:r>
              <a:rPr lang="it-IT" sz="2215" dirty="0">
                <a:latin typeface="Calibri" panose="020F0502020204030204" pitchFamily="34" charset="0"/>
                <a:ea typeface="Calibri" panose="020F0502020204030204" pitchFamily="34" charset="0"/>
                <a:cs typeface="Times New Roman" panose="02020603050405020304" pitchFamily="18" charset="0"/>
              </a:rPr>
              <a:t>: the </a:t>
            </a:r>
            <a:r>
              <a:rPr lang="it-IT" sz="2215" dirty="0" err="1">
                <a:latin typeface="Calibri" panose="020F0502020204030204" pitchFamily="34" charset="0"/>
                <a:ea typeface="Calibri" panose="020F0502020204030204" pitchFamily="34" charset="0"/>
                <a:cs typeface="Times New Roman" panose="02020603050405020304" pitchFamily="18" charset="0"/>
              </a:rPr>
              <a:t>revolution</a:t>
            </a:r>
            <a:r>
              <a:rPr lang="it-IT" sz="2215" dirty="0">
                <a:latin typeface="Calibri" panose="020F0502020204030204" pitchFamily="34" charset="0"/>
                <a:ea typeface="Calibri" panose="020F0502020204030204" pitchFamily="34" charset="0"/>
                <a:cs typeface="Times New Roman" panose="02020603050405020304" pitchFamily="18" charset="0"/>
              </a:rPr>
              <a:t> of </a:t>
            </a:r>
            <a:r>
              <a:rPr lang="it-IT" sz="2215" dirty="0" err="1">
                <a:latin typeface="Calibri" panose="020F0502020204030204" pitchFamily="34" charset="0"/>
                <a:ea typeface="Calibri" panose="020F0502020204030204" pitchFamily="34" charset="0"/>
                <a:cs typeface="Times New Roman" panose="02020603050405020304" pitchFamily="18" charset="0"/>
              </a:rPr>
              <a:t>resolution</a:t>
            </a:r>
            <a:endParaRPr lang="it-IT" sz="2215" dirty="0">
              <a:latin typeface="Calibri" panose="020F0502020204030204" pitchFamily="34" charset="0"/>
              <a:ea typeface="Calibri" panose="020F0502020204030204" pitchFamily="34" charset="0"/>
              <a:cs typeface="Times New Roman" panose="02020603050405020304" pitchFamily="18" charset="0"/>
            </a:endParaRPr>
          </a:p>
          <a:p>
            <a:endParaRPr lang="it-IT" sz="2215" dirty="0"/>
          </a:p>
        </p:txBody>
      </p:sp>
      <p:sp>
        <p:nvSpPr>
          <p:cNvPr id="2" name="CasellaDiTesto 1">
            <a:extLst>
              <a:ext uri="{FF2B5EF4-FFF2-40B4-BE49-F238E27FC236}">
                <a16:creationId xmlns:a16="http://schemas.microsoft.com/office/drawing/2014/main" id="{0EBFB5CD-644A-6948-B0F7-5B0FD6F18F96}"/>
              </a:ext>
            </a:extLst>
          </p:cNvPr>
          <p:cNvSpPr txBox="1"/>
          <p:nvPr/>
        </p:nvSpPr>
        <p:spPr>
          <a:xfrm>
            <a:off x="3961240" y="4049511"/>
            <a:ext cx="3427541" cy="376385"/>
          </a:xfrm>
          <a:prstGeom prst="rect">
            <a:avLst/>
          </a:prstGeom>
          <a:solidFill>
            <a:schemeClr val="bg1"/>
          </a:solidFill>
        </p:spPr>
        <p:txBody>
          <a:bodyPr wrap="none" rtlCol="0">
            <a:spAutoFit/>
          </a:bodyPr>
          <a:lstStyle/>
          <a:p>
            <a:r>
              <a:rPr lang="it-IT" sz="1846" b="1" dirty="0" err="1">
                <a:solidFill>
                  <a:srgbClr val="FF0000"/>
                </a:solidFill>
              </a:rPr>
              <a:t>cryo</a:t>
            </a:r>
            <a:r>
              <a:rPr lang="it-IT" sz="1846" b="1" dirty="0">
                <a:solidFill>
                  <a:srgbClr val="FF0000"/>
                </a:solidFill>
              </a:rPr>
              <a:t>-EM  &amp; </a:t>
            </a:r>
            <a:r>
              <a:rPr lang="it-IT" sz="1846" b="1" dirty="0" err="1">
                <a:solidFill>
                  <a:srgbClr val="FF0000"/>
                </a:solidFill>
              </a:rPr>
              <a:t>cryo-tomography</a:t>
            </a:r>
            <a:endParaRPr lang="it-IT" sz="1846" b="1" dirty="0">
              <a:solidFill>
                <a:srgbClr val="FF0000"/>
              </a:solidFill>
            </a:endParaRPr>
          </a:p>
        </p:txBody>
      </p:sp>
    </p:spTree>
    <p:extLst>
      <p:ext uri="{BB962C8B-B14F-4D97-AF65-F5344CB8AC3E}">
        <p14:creationId xmlns:p14="http://schemas.microsoft.com/office/powerpoint/2010/main" val="7720237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po 14">
            <a:extLst>
              <a:ext uri="{FF2B5EF4-FFF2-40B4-BE49-F238E27FC236}">
                <a16:creationId xmlns:a16="http://schemas.microsoft.com/office/drawing/2014/main" id="{CB85EF43-DDF7-514B-B8D0-C32000C5F6A3}"/>
              </a:ext>
            </a:extLst>
          </p:cNvPr>
          <p:cNvGrpSpPr/>
          <p:nvPr/>
        </p:nvGrpSpPr>
        <p:grpSpPr>
          <a:xfrm>
            <a:off x="17584" y="1208327"/>
            <a:ext cx="9144000" cy="4206355"/>
            <a:chOff x="19049" y="1023270"/>
            <a:chExt cx="9906000" cy="4556885"/>
          </a:xfrm>
        </p:grpSpPr>
        <p:pic>
          <p:nvPicPr>
            <p:cNvPr id="8" name="Immagine 7">
              <a:extLst>
                <a:ext uri="{FF2B5EF4-FFF2-40B4-BE49-F238E27FC236}">
                  <a16:creationId xmlns:a16="http://schemas.microsoft.com/office/drawing/2014/main" id="{98B12885-CCD4-7A4B-A4EA-93BC9D11316D}"/>
                </a:ext>
              </a:extLst>
            </p:cNvPr>
            <p:cNvPicPr>
              <a:picLocks noChangeAspect="1"/>
            </p:cNvPicPr>
            <p:nvPr/>
          </p:nvPicPr>
          <p:blipFill rotWithShape="1">
            <a:blip r:embed="rId2"/>
            <a:srcRect t="19756"/>
            <a:stretch/>
          </p:blipFill>
          <p:spPr>
            <a:xfrm>
              <a:off x="19049" y="1023270"/>
              <a:ext cx="9906000" cy="4556885"/>
            </a:xfrm>
            <a:prstGeom prst="rect">
              <a:avLst/>
            </a:prstGeom>
          </p:spPr>
        </p:pic>
        <p:sp>
          <p:nvSpPr>
            <p:cNvPr id="14" name="Rettangolo 13">
              <a:extLst>
                <a:ext uri="{FF2B5EF4-FFF2-40B4-BE49-F238E27FC236}">
                  <a16:creationId xmlns:a16="http://schemas.microsoft.com/office/drawing/2014/main" id="{957B81F6-D6D1-9B47-9F28-091F9B1B13EC}"/>
                </a:ext>
              </a:extLst>
            </p:cNvPr>
            <p:cNvSpPr/>
            <p:nvPr/>
          </p:nvSpPr>
          <p:spPr>
            <a:xfrm>
              <a:off x="99588" y="4436198"/>
              <a:ext cx="4246075" cy="452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grpSp>
      <p:grpSp>
        <p:nvGrpSpPr>
          <p:cNvPr id="13" name="Gruppo 12">
            <a:extLst>
              <a:ext uri="{FF2B5EF4-FFF2-40B4-BE49-F238E27FC236}">
                <a16:creationId xmlns:a16="http://schemas.microsoft.com/office/drawing/2014/main" id="{063DCA2B-AA60-F54B-B660-90145090C9FE}"/>
              </a:ext>
            </a:extLst>
          </p:cNvPr>
          <p:cNvGrpSpPr/>
          <p:nvPr/>
        </p:nvGrpSpPr>
        <p:grpSpPr>
          <a:xfrm>
            <a:off x="-22308" y="4303560"/>
            <a:ext cx="4989734" cy="953180"/>
            <a:chOff x="-15115" y="4427654"/>
            <a:chExt cx="5405546" cy="1032612"/>
          </a:xfrm>
        </p:grpSpPr>
        <p:sp>
          <p:nvSpPr>
            <p:cNvPr id="3" name="CasellaDiTesto 2">
              <a:extLst>
                <a:ext uri="{FF2B5EF4-FFF2-40B4-BE49-F238E27FC236}">
                  <a16:creationId xmlns:a16="http://schemas.microsoft.com/office/drawing/2014/main" id="{AB25B5E5-69D0-5348-9C04-CF31768B2F8C}"/>
                </a:ext>
              </a:extLst>
            </p:cNvPr>
            <p:cNvSpPr txBox="1"/>
            <p:nvPr/>
          </p:nvSpPr>
          <p:spPr>
            <a:xfrm>
              <a:off x="-15115" y="4867742"/>
              <a:ext cx="4010126" cy="592524"/>
            </a:xfrm>
            <a:prstGeom prst="rect">
              <a:avLst/>
            </a:prstGeom>
            <a:noFill/>
          </p:spPr>
          <p:txBody>
            <a:bodyPr wrap="none" rtlCol="0">
              <a:spAutoFit/>
            </a:bodyPr>
            <a:lstStyle/>
            <a:p>
              <a:pPr algn="just"/>
              <a:r>
                <a:rPr lang="it-IT" sz="1477" i="1" dirty="0" err="1"/>
                <a:t>inhibits</a:t>
              </a:r>
              <a:r>
                <a:rPr lang="it-IT" sz="1477" i="1" dirty="0"/>
                <a:t> the </a:t>
              </a:r>
              <a:r>
                <a:rPr lang="it-IT" sz="1477" i="1" dirty="0" err="1"/>
                <a:t>cap-dependent</a:t>
              </a:r>
              <a:r>
                <a:rPr lang="it-IT" sz="1477" i="1" dirty="0"/>
                <a:t> </a:t>
              </a:r>
              <a:r>
                <a:rPr lang="it-IT" sz="1477" i="1" dirty="0" err="1"/>
                <a:t>endonuclease</a:t>
              </a:r>
              <a:r>
                <a:rPr lang="it-IT" sz="1477" i="1" dirty="0"/>
                <a:t> </a:t>
              </a:r>
            </a:p>
            <a:p>
              <a:pPr algn="just"/>
              <a:r>
                <a:rPr lang="it-IT" sz="1477" i="1" dirty="0" err="1"/>
                <a:t>activity</a:t>
              </a:r>
              <a:r>
                <a:rPr lang="it-IT" sz="1477" i="1" dirty="0"/>
                <a:t> of the influenza </a:t>
              </a:r>
              <a:r>
                <a:rPr lang="it-IT" sz="1477" i="1" dirty="0" err="1"/>
                <a:t>polymerase</a:t>
              </a:r>
              <a:endParaRPr lang="it-IT" sz="1477" i="1" dirty="0"/>
            </a:p>
          </p:txBody>
        </p:sp>
        <p:pic>
          <p:nvPicPr>
            <p:cNvPr id="4" name="Immagine 3">
              <a:extLst>
                <a:ext uri="{FF2B5EF4-FFF2-40B4-BE49-F238E27FC236}">
                  <a16:creationId xmlns:a16="http://schemas.microsoft.com/office/drawing/2014/main" id="{344CCF3B-758E-EC47-AD71-DD615A00BCDD}"/>
                </a:ext>
              </a:extLst>
            </p:cNvPr>
            <p:cNvPicPr>
              <a:picLocks noChangeAspect="1"/>
            </p:cNvPicPr>
            <p:nvPr/>
          </p:nvPicPr>
          <p:blipFill>
            <a:blip r:embed="rId3"/>
            <a:stretch>
              <a:fillRect/>
            </a:stretch>
          </p:blipFill>
          <p:spPr>
            <a:xfrm>
              <a:off x="4339051" y="4527303"/>
              <a:ext cx="1051380" cy="925214"/>
            </a:xfrm>
            <a:prstGeom prst="rect">
              <a:avLst/>
            </a:prstGeom>
          </p:spPr>
        </p:pic>
        <p:sp>
          <p:nvSpPr>
            <p:cNvPr id="7" name="CasellaDiTesto 6">
              <a:extLst>
                <a:ext uri="{FF2B5EF4-FFF2-40B4-BE49-F238E27FC236}">
                  <a16:creationId xmlns:a16="http://schemas.microsoft.com/office/drawing/2014/main" id="{A2529F02-7F60-B94E-A4E2-2ACA87FE012D}"/>
                </a:ext>
              </a:extLst>
            </p:cNvPr>
            <p:cNvSpPr txBox="1"/>
            <p:nvPr/>
          </p:nvSpPr>
          <p:spPr>
            <a:xfrm>
              <a:off x="108641" y="4427654"/>
              <a:ext cx="5131961" cy="530979"/>
            </a:xfrm>
            <a:prstGeom prst="rect">
              <a:avLst/>
            </a:prstGeom>
            <a:solidFill>
              <a:schemeClr val="bg1"/>
            </a:solidFill>
          </p:spPr>
          <p:txBody>
            <a:bodyPr wrap="none" rtlCol="0">
              <a:spAutoFit/>
            </a:bodyPr>
            <a:lstStyle/>
            <a:p>
              <a:r>
                <a:rPr lang="it-IT" sz="2215" b="1" dirty="0">
                  <a:solidFill>
                    <a:srgbClr val="FF0000"/>
                  </a:solidFill>
                </a:rPr>
                <a:t>New anti-influenza </a:t>
              </a:r>
              <a:r>
                <a:rPr lang="it-IT" sz="2215" b="1" dirty="0" err="1">
                  <a:solidFill>
                    <a:srgbClr val="FF0000"/>
                  </a:solidFill>
                </a:rPr>
                <a:t>drug</a:t>
              </a:r>
              <a:r>
                <a:rPr lang="it-IT" sz="2215" b="1" dirty="0">
                  <a:solidFill>
                    <a:srgbClr val="FF0000"/>
                  </a:solidFill>
                </a:rPr>
                <a:t>: </a:t>
              </a:r>
              <a:r>
                <a:rPr lang="it-IT" sz="2585" b="1" dirty="0" err="1">
                  <a:solidFill>
                    <a:srgbClr val="FF0000"/>
                  </a:solidFill>
                </a:rPr>
                <a:t>Xofluza</a:t>
              </a:r>
              <a:endParaRPr lang="it-IT" sz="2585" b="1" dirty="0">
                <a:solidFill>
                  <a:srgbClr val="FF0000"/>
                </a:solidFill>
              </a:endParaRPr>
            </a:p>
          </p:txBody>
        </p:sp>
      </p:grpSp>
      <p:sp>
        <p:nvSpPr>
          <p:cNvPr id="12" name="Rettangolo 11">
            <a:extLst>
              <a:ext uri="{FF2B5EF4-FFF2-40B4-BE49-F238E27FC236}">
                <a16:creationId xmlns:a16="http://schemas.microsoft.com/office/drawing/2014/main" id="{759DFF24-0505-4A4C-A336-3EF0AAF4904D}"/>
              </a:ext>
            </a:extLst>
          </p:cNvPr>
          <p:cNvSpPr/>
          <p:nvPr/>
        </p:nvSpPr>
        <p:spPr>
          <a:xfrm>
            <a:off x="8453767" y="4708284"/>
            <a:ext cx="707817" cy="765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sp>
        <p:nvSpPr>
          <p:cNvPr id="16" name="Rectangle 37">
            <a:extLst>
              <a:ext uri="{FF2B5EF4-FFF2-40B4-BE49-F238E27FC236}">
                <a16:creationId xmlns:a16="http://schemas.microsoft.com/office/drawing/2014/main" id="{A66448B7-3BD5-9C41-A27D-413228F91460}"/>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7" name="CasellaDiTesto 16">
            <a:extLst>
              <a:ext uri="{FF2B5EF4-FFF2-40B4-BE49-F238E27FC236}">
                <a16:creationId xmlns:a16="http://schemas.microsoft.com/office/drawing/2014/main" id="{921336DF-5C41-EE49-B363-737878EF3B40}"/>
              </a:ext>
            </a:extLst>
          </p:cNvPr>
          <p:cNvSpPr txBox="1"/>
          <p:nvPr/>
        </p:nvSpPr>
        <p:spPr>
          <a:xfrm>
            <a:off x="1690912" y="173897"/>
            <a:ext cx="5586722" cy="774058"/>
          </a:xfrm>
          <a:prstGeom prst="rect">
            <a:avLst/>
          </a:prstGeom>
          <a:noFill/>
        </p:spPr>
        <p:txBody>
          <a:bodyPr wrap="none" rtlCol="0">
            <a:spAutoFit/>
          </a:bodyPr>
          <a:lstStyle/>
          <a:p>
            <a:r>
              <a:rPr lang="it-IT" sz="2215" b="1" dirty="0" err="1">
                <a:latin typeface="Calibri" panose="020F0502020204030204" pitchFamily="34" charset="0"/>
                <a:ea typeface="Calibri" panose="020F0502020204030204" pitchFamily="34" charset="0"/>
                <a:cs typeface="Times New Roman" panose="02020603050405020304" pitchFamily="18" charset="0"/>
              </a:rPr>
              <a:t>Structural</a:t>
            </a:r>
            <a:r>
              <a:rPr lang="it-IT" sz="2215" b="1" dirty="0">
                <a:latin typeface="Calibri" panose="020F0502020204030204" pitchFamily="34" charset="0"/>
                <a:ea typeface="Calibri" panose="020F0502020204030204" pitchFamily="34" charset="0"/>
                <a:cs typeface="Times New Roman" panose="02020603050405020304" pitchFamily="18" charset="0"/>
              </a:rPr>
              <a:t> </a:t>
            </a:r>
            <a:r>
              <a:rPr lang="it-IT" sz="2215" b="1" dirty="0" err="1">
                <a:latin typeface="Calibri" panose="020F0502020204030204" pitchFamily="34" charset="0"/>
                <a:ea typeface="Calibri" panose="020F0502020204030204" pitchFamily="34" charset="0"/>
                <a:cs typeface="Times New Roman" panose="02020603050405020304" pitchFamily="18" charset="0"/>
              </a:rPr>
              <a:t>Biology</a:t>
            </a:r>
            <a:r>
              <a:rPr lang="it-IT" sz="2215" dirty="0">
                <a:latin typeface="Calibri" panose="020F0502020204030204" pitchFamily="34" charset="0"/>
                <a:ea typeface="Calibri" panose="020F0502020204030204" pitchFamily="34" charset="0"/>
                <a:cs typeface="Times New Roman" panose="02020603050405020304" pitchFamily="18" charset="0"/>
              </a:rPr>
              <a:t>: the </a:t>
            </a:r>
            <a:r>
              <a:rPr lang="it-IT" sz="2215" dirty="0" err="1">
                <a:latin typeface="Calibri" panose="020F0502020204030204" pitchFamily="34" charset="0"/>
                <a:ea typeface="Calibri" panose="020F0502020204030204" pitchFamily="34" charset="0"/>
                <a:cs typeface="Times New Roman" panose="02020603050405020304" pitchFamily="18" charset="0"/>
              </a:rPr>
              <a:t>revolution</a:t>
            </a:r>
            <a:r>
              <a:rPr lang="it-IT" sz="2215" dirty="0">
                <a:latin typeface="Calibri" panose="020F0502020204030204" pitchFamily="34" charset="0"/>
                <a:ea typeface="Calibri" panose="020F0502020204030204" pitchFamily="34" charset="0"/>
                <a:cs typeface="Times New Roman" panose="02020603050405020304" pitchFamily="18" charset="0"/>
              </a:rPr>
              <a:t> of </a:t>
            </a:r>
            <a:r>
              <a:rPr lang="it-IT" sz="2215" dirty="0" err="1">
                <a:latin typeface="Calibri" panose="020F0502020204030204" pitchFamily="34" charset="0"/>
                <a:ea typeface="Calibri" panose="020F0502020204030204" pitchFamily="34" charset="0"/>
                <a:cs typeface="Times New Roman" panose="02020603050405020304" pitchFamily="18" charset="0"/>
              </a:rPr>
              <a:t>resolution</a:t>
            </a:r>
            <a:endParaRPr lang="it-IT" sz="2215" dirty="0">
              <a:latin typeface="Calibri" panose="020F0502020204030204" pitchFamily="34" charset="0"/>
              <a:ea typeface="Calibri" panose="020F0502020204030204" pitchFamily="34" charset="0"/>
              <a:cs typeface="Times New Roman" panose="02020603050405020304" pitchFamily="18" charset="0"/>
            </a:endParaRPr>
          </a:p>
          <a:p>
            <a:endParaRPr lang="it-IT" sz="2215" dirty="0"/>
          </a:p>
        </p:txBody>
      </p:sp>
    </p:spTree>
    <p:extLst>
      <p:ext uri="{BB962C8B-B14F-4D97-AF65-F5344CB8AC3E}">
        <p14:creationId xmlns:p14="http://schemas.microsoft.com/office/powerpoint/2010/main" val="2141162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67C8C760-591A-1047-9663-46843A8E5CF6}"/>
              </a:ext>
            </a:extLst>
          </p:cNvPr>
          <p:cNvSpPr/>
          <p:nvPr/>
        </p:nvSpPr>
        <p:spPr>
          <a:xfrm>
            <a:off x="17584" y="0"/>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pic>
        <p:nvPicPr>
          <p:cNvPr id="8" name="Immagine 7">
            <a:extLst>
              <a:ext uri="{FF2B5EF4-FFF2-40B4-BE49-F238E27FC236}">
                <a16:creationId xmlns:a16="http://schemas.microsoft.com/office/drawing/2014/main" id="{4ED3FCCE-3765-A74C-9478-3DA98F81DCA5}"/>
              </a:ext>
            </a:extLst>
          </p:cNvPr>
          <p:cNvPicPr>
            <a:picLocks noChangeAspect="1"/>
          </p:cNvPicPr>
          <p:nvPr/>
        </p:nvPicPr>
        <p:blipFill rotWithShape="1">
          <a:blip r:embed="rId2"/>
          <a:srcRect t="20684"/>
          <a:stretch/>
        </p:blipFill>
        <p:spPr>
          <a:xfrm>
            <a:off x="0" y="1595996"/>
            <a:ext cx="9144000" cy="3317944"/>
          </a:xfrm>
          <a:prstGeom prst="rect">
            <a:avLst/>
          </a:prstGeom>
        </p:spPr>
      </p:pic>
      <p:sp>
        <p:nvSpPr>
          <p:cNvPr id="9" name="Rettangolo 8">
            <a:extLst>
              <a:ext uri="{FF2B5EF4-FFF2-40B4-BE49-F238E27FC236}">
                <a16:creationId xmlns:a16="http://schemas.microsoft.com/office/drawing/2014/main" id="{0AC280A3-6DF6-1A40-8B45-11B7F3946B29}"/>
              </a:ext>
            </a:extLst>
          </p:cNvPr>
          <p:cNvSpPr/>
          <p:nvPr/>
        </p:nvSpPr>
        <p:spPr>
          <a:xfrm>
            <a:off x="387795" y="6124379"/>
            <a:ext cx="4724370" cy="433196"/>
          </a:xfrm>
          <a:prstGeom prst="rect">
            <a:avLst/>
          </a:prstGeom>
        </p:spPr>
        <p:txBody>
          <a:bodyPr wrap="none">
            <a:spAutoFit/>
          </a:bodyPr>
          <a:lstStyle/>
          <a:p>
            <a:r>
              <a:rPr lang="it-IT" sz="2215" dirty="0">
                <a:solidFill>
                  <a:srgbClr val="002060"/>
                </a:solidFill>
                <a:latin typeface="Helvetica" pitchFamily="2" charset="0"/>
              </a:rPr>
              <a:t>Moore et al. (2019) Nature Genetics</a:t>
            </a:r>
          </a:p>
        </p:txBody>
      </p:sp>
      <p:sp>
        <p:nvSpPr>
          <p:cNvPr id="11" name="Rectangle 2">
            <a:extLst>
              <a:ext uri="{FF2B5EF4-FFF2-40B4-BE49-F238E27FC236}">
                <a16:creationId xmlns:a16="http://schemas.microsoft.com/office/drawing/2014/main" id="{CB3FF93B-330D-6A46-BE1F-E935B2480F63}"/>
              </a:ext>
            </a:extLst>
          </p:cNvPr>
          <p:cNvSpPr txBox="1">
            <a:spLocks noChangeArrowheads="1"/>
          </p:cNvSpPr>
          <p:nvPr/>
        </p:nvSpPr>
        <p:spPr>
          <a:xfrm>
            <a:off x="829281" y="-171400"/>
            <a:ext cx="7336249" cy="703385"/>
          </a:xfrm>
          <a:prstGeom prst="rect">
            <a:avLst/>
          </a:prstGeom>
        </p:spPr>
        <p:txBody>
          <a:bodyPr vert="horz" lIns="84406" tIns="42203" rIns="84406" bIns="4220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15" dirty="0">
                <a:latin typeface="Calibri" panose="020F0502020204030204" pitchFamily="34" charset="0"/>
                <a:cs typeface="Calibri" panose="020F0502020204030204" pitchFamily="34" charset="0"/>
              </a:rPr>
              <a:t>Computational Biology </a:t>
            </a:r>
            <a:endParaRPr lang="en-US" sz="2215" b="1" dirty="0">
              <a:latin typeface="Calibri" panose="020F0502020204030204" pitchFamily="34" charset="0"/>
              <a:cs typeface="Calibri" panose="020F0502020204030204" pitchFamily="34" charset="0"/>
            </a:endParaRPr>
          </a:p>
        </p:txBody>
      </p:sp>
      <p:cxnSp>
        <p:nvCxnSpPr>
          <p:cNvPr id="4" name="Connettore 1 3">
            <a:extLst>
              <a:ext uri="{FF2B5EF4-FFF2-40B4-BE49-F238E27FC236}">
                <a16:creationId xmlns:a16="http://schemas.microsoft.com/office/drawing/2014/main" id="{6AF38395-C73A-6F44-BB73-6E006ACA57F8}"/>
              </a:ext>
            </a:extLst>
          </p:cNvPr>
          <p:cNvCxnSpPr/>
          <p:nvPr/>
        </p:nvCxnSpPr>
        <p:spPr>
          <a:xfrm>
            <a:off x="2064191" y="3731942"/>
            <a:ext cx="33846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0E189C0E-6750-0242-81CD-D04CFD301266}"/>
              </a:ext>
            </a:extLst>
          </p:cNvPr>
          <p:cNvCxnSpPr>
            <a:cxnSpLocks/>
          </p:cNvCxnSpPr>
          <p:nvPr/>
        </p:nvCxnSpPr>
        <p:spPr>
          <a:xfrm>
            <a:off x="207534" y="4031404"/>
            <a:ext cx="23413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3958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79746138-17B8-3E44-B155-055A4198FD04}"/>
              </a:ext>
            </a:extLst>
          </p:cNvPr>
          <p:cNvSpPr/>
          <p:nvPr/>
        </p:nvSpPr>
        <p:spPr>
          <a:xfrm>
            <a:off x="162131" y="4424459"/>
            <a:ext cx="8854905" cy="1609736"/>
          </a:xfrm>
          <a:prstGeom prst="rect">
            <a:avLst/>
          </a:prstGeom>
        </p:spPr>
        <p:txBody>
          <a:bodyPr wrap="square">
            <a:spAutoFit/>
          </a:bodyPr>
          <a:lstStyle/>
          <a:p>
            <a:r>
              <a:rPr lang="it-IT" sz="1292" b="1" dirty="0">
                <a:latin typeface="Calibri" panose="020F0502020204030204" pitchFamily="34" charset="0"/>
                <a:cs typeface="Calibri" panose="020F0502020204030204" pitchFamily="34" charset="0"/>
              </a:rPr>
              <a:t>Prometea Medicine</a:t>
            </a:r>
          </a:p>
          <a:p>
            <a:r>
              <a:rPr lang="it-IT" sz="1292" b="1" dirty="0">
                <a:latin typeface="Calibri" panose="020F0502020204030204" pitchFamily="34" charset="0"/>
                <a:cs typeface="Calibri" panose="020F0502020204030204" pitchFamily="34" charset="0"/>
              </a:rPr>
              <a:t>Avatar </a:t>
            </a:r>
            <a:r>
              <a:rPr lang="it-IT" sz="1292" b="1" dirty="0" err="1">
                <a:latin typeface="Calibri" panose="020F0502020204030204" pitchFamily="34" charset="0"/>
                <a:cs typeface="Calibri" panose="020F0502020204030204" pitchFamily="34" charset="0"/>
              </a:rPr>
              <a:t>systems</a:t>
            </a:r>
            <a:r>
              <a:rPr lang="it-IT" sz="1292" b="1" dirty="0">
                <a:latin typeface="Calibri" panose="020F0502020204030204" pitchFamily="34" charset="0"/>
                <a:cs typeface="Calibri" panose="020F0502020204030204" pitchFamily="34" charset="0"/>
              </a:rPr>
              <a:t> - </a:t>
            </a:r>
            <a:r>
              <a:rPr lang="it-IT" sz="1292" dirty="0" err="1">
                <a:latin typeface="Calibri" panose="020F0502020204030204" pitchFamily="34" charset="0"/>
                <a:cs typeface="Calibri" panose="020F0502020204030204" pitchFamily="34" charset="0"/>
              </a:rPr>
              <a:t>possibility</a:t>
            </a:r>
            <a:r>
              <a:rPr lang="it-IT" sz="1292" dirty="0">
                <a:latin typeface="Calibri" panose="020F0502020204030204" pitchFamily="34" charset="0"/>
                <a:cs typeface="Calibri" panose="020F0502020204030204" pitchFamily="34" charset="0"/>
              </a:rPr>
              <a:t> of </a:t>
            </a:r>
            <a:r>
              <a:rPr lang="it-IT" sz="1292" dirty="0" err="1">
                <a:latin typeface="Calibri" panose="020F0502020204030204" pitchFamily="34" charset="0"/>
                <a:cs typeface="Calibri" panose="020F0502020204030204" pitchFamily="34" charset="0"/>
              </a:rPr>
              <a:t>bringing</a:t>
            </a:r>
            <a:r>
              <a:rPr lang="it-IT" sz="1292" dirty="0">
                <a:latin typeface="Calibri" panose="020F0502020204030204" pitchFamily="34" charset="0"/>
                <a:cs typeface="Calibri" panose="020F0502020204030204" pitchFamily="34" charset="0"/>
              </a:rPr>
              <a:t> the body out of the body, </a:t>
            </a:r>
            <a:r>
              <a:rPr lang="it-IT" sz="1292" dirty="0" err="1">
                <a:latin typeface="Calibri" panose="020F0502020204030204" pitchFamily="34" charset="0"/>
                <a:cs typeface="Calibri" panose="020F0502020204030204" pitchFamily="34" charset="0"/>
              </a:rPr>
              <a:t>ie</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creating</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cellular</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models</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that</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reproduce</a:t>
            </a:r>
            <a:r>
              <a:rPr lang="it-IT" sz="1292" dirty="0">
                <a:latin typeface="Calibri" panose="020F0502020204030204" pitchFamily="34" charset="0"/>
                <a:cs typeface="Calibri" panose="020F0502020204030204" pitchFamily="34" charset="0"/>
              </a:rPr>
              <a:t> the </a:t>
            </a:r>
            <a:r>
              <a:rPr lang="it-IT" sz="1292" dirty="0" err="1">
                <a:latin typeface="Calibri" panose="020F0502020204030204" pitchFamily="34" charset="0"/>
                <a:cs typeface="Calibri" panose="020F0502020204030204" pitchFamily="34" charset="0"/>
              </a:rPr>
              <a:t>patient's</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tissues</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thus</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representing</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at</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least</a:t>
            </a:r>
            <a:r>
              <a:rPr lang="it-IT" sz="1292" dirty="0">
                <a:latin typeface="Calibri" panose="020F0502020204030204" pitchFamily="34" charset="0"/>
                <a:cs typeface="Calibri" panose="020F0502020204030204" pitchFamily="34" charset="0"/>
              </a:rPr>
              <a:t> in part, the state of </a:t>
            </a:r>
            <a:r>
              <a:rPr lang="it-IT" sz="1292" dirty="0" err="1">
                <a:latin typeface="Calibri" panose="020F0502020204030204" pitchFamily="34" charset="0"/>
                <a:cs typeface="Calibri" panose="020F0502020204030204" pitchFamily="34" charset="0"/>
              </a:rPr>
              <a:t>illness</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not</a:t>
            </a:r>
            <a:r>
              <a:rPr lang="it-IT" sz="1292" dirty="0">
                <a:latin typeface="Calibri" panose="020F0502020204030204" pitchFamily="34" charset="0"/>
                <a:cs typeface="Calibri" panose="020F0502020204030204" pitchFamily="34" charset="0"/>
              </a:rPr>
              <a:t> in the </a:t>
            </a:r>
            <a:r>
              <a:rPr lang="it-IT" sz="1292" dirty="0" err="1">
                <a:latin typeface="Calibri" panose="020F0502020204030204" pitchFamily="34" charset="0"/>
                <a:cs typeface="Calibri" panose="020F0502020204030204" pitchFamily="34" charset="0"/>
              </a:rPr>
              <a:t>abstraction</a:t>
            </a:r>
            <a:r>
              <a:rPr lang="it-IT" sz="1292" dirty="0">
                <a:latin typeface="Calibri" panose="020F0502020204030204" pitchFamily="34" charset="0"/>
                <a:cs typeface="Calibri" panose="020F0502020204030204" pitchFamily="34" charset="0"/>
              </a:rPr>
              <a:t> of </a:t>
            </a:r>
            <a:r>
              <a:rPr lang="it-IT" sz="1292" dirty="0" err="1">
                <a:latin typeface="Calibri" panose="020F0502020204030204" pitchFamily="34" charset="0"/>
                <a:cs typeface="Calibri" panose="020F0502020204030204" pitchFamily="34" charset="0"/>
              </a:rPr>
              <a:t>animal</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models</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but</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precisely</a:t>
            </a:r>
            <a:r>
              <a:rPr lang="it-IT" sz="1292" dirty="0">
                <a:latin typeface="Calibri" panose="020F0502020204030204" pitchFamily="34" charset="0"/>
                <a:cs typeface="Calibri" panose="020F0502020204030204" pitchFamily="34" charset="0"/>
              </a:rPr>
              <a:t> in the </a:t>
            </a:r>
            <a:r>
              <a:rPr lang="it-IT" sz="1292" dirty="0" err="1">
                <a:latin typeface="Calibri" panose="020F0502020204030204" pitchFamily="34" charset="0"/>
                <a:cs typeface="Calibri" panose="020F0502020204030204" pitchFamily="34" charset="0"/>
              </a:rPr>
              <a:t>patient's</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own</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cells</a:t>
            </a:r>
            <a:r>
              <a:rPr lang="it-IT" sz="1292" dirty="0">
                <a:latin typeface="Calibri" panose="020F0502020204030204" pitchFamily="34" charset="0"/>
                <a:cs typeface="Calibri" panose="020F0502020204030204" pitchFamily="34" charset="0"/>
              </a:rPr>
              <a:t> , </a:t>
            </a:r>
            <a:r>
              <a:rPr lang="it-IT" sz="1292" dirty="0" err="1">
                <a:latin typeface="Calibri" panose="020F0502020204030204" pitchFamily="34" charset="0"/>
                <a:cs typeface="Calibri" panose="020F0502020204030204" pitchFamily="34" charset="0"/>
              </a:rPr>
              <a:t>bearers</a:t>
            </a:r>
            <a:r>
              <a:rPr lang="it-IT" sz="1292" dirty="0">
                <a:latin typeface="Calibri" panose="020F0502020204030204" pitchFamily="34" charset="0"/>
                <a:cs typeface="Calibri" panose="020F0502020204030204" pitchFamily="34" charset="0"/>
              </a:rPr>
              <a:t> of </a:t>
            </a:r>
            <a:r>
              <a:rPr lang="it-IT" sz="1292" dirty="0" err="1">
                <a:latin typeface="Calibri" panose="020F0502020204030204" pitchFamily="34" charset="0"/>
                <a:cs typeface="Calibri" panose="020F0502020204030204" pitchFamily="34" charset="0"/>
              </a:rPr>
              <a:t>its</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genetic</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uniqueness</a:t>
            </a:r>
            <a:r>
              <a:rPr lang="it-IT" sz="1292" dirty="0">
                <a:latin typeface="Calibri" panose="020F0502020204030204" pitchFamily="34" charset="0"/>
                <a:cs typeface="Calibri" panose="020F0502020204030204" pitchFamily="34" charset="0"/>
              </a:rPr>
              <a:t> and </a:t>
            </a:r>
            <a:r>
              <a:rPr lang="it-IT" sz="1292" dirty="0" err="1">
                <a:latin typeface="Calibri" panose="020F0502020204030204" pitchFamily="34" charset="0"/>
                <a:cs typeface="Calibri" panose="020F0502020204030204" pitchFamily="34" charset="0"/>
              </a:rPr>
              <a:t>therefore</a:t>
            </a:r>
            <a:r>
              <a:rPr lang="it-IT" sz="1292" dirty="0">
                <a:latin typeface="Calibri" panose="020F0502020204030204" pitchFamily="34" charset="0"/>
                <a:cs typeface="Calibri" panose="020F0502020204030204" pitchFamily="34" charset="0"/>
              </a:rPr>
              <a:t> of </a:t>
            </a:r>
            <a:r>
              <a:rPr lang="it-IT" sz="1292" dirty="0" err="1">
                <a:latin typeface="Calibri" panose="020F0502020204030204" pitchFamily="34" charset="0"/>
                <a:cs typeface="Calibri" panose="020F0502020204030204" pitchFamily="34" charset="0"/>
              </a:rPr>
              <a:t>its</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predispositions</a:t>
            </a:r>
            <a:r>
              <a:rPr lang="it-IT" sz="1292" dirty="0">
                <a:latin typeface="Calibri" panose="020F0502020204030204" pitchFamily="34" charset="0"/>
                <a:cs typeface="Calibri" panose="020F0502020204030204" pitchFamily="34" charset="0"/>
              </a:rPr>
              <a:t> to </a:t>
            </a:r>
            <a:r>
              <a:rPr lang="it-IT" sz="1292" dirty="0" err="1">
                <a:latin typeface="Calibri" panose="020F0502020204030204" pitchFamily="34" charset="0"/>
                <a:cs typeface="Calibri" panose="020F0502020204030204" pitchFamily="34" charset="0"/>
              </a:rPr>
              <a:t>get</a:t>
            </a:r>
            <a:r>
              <a:rPr lang="it-IT" sz="1292" dirty="0">
                <a:latin typeface="Calibri" panose="020F0502020204030204" pitchFamily="34" charset="0"/>
                <a:cs typeface="Calibri" panose="020F0502020204030204" pitchFamily="34" charset="0"/>
              </a:rPr>
              <a:t> </a:t>
            </a:r>
            <a:r>
              <a:rPr lang="it-IT" sz="1292" dirty="0" err="1">
                <a:latin typeface="Calibri" panose="020F0502020204030204" pitchFamily="34" charset="0"/>
                <a:cs typeface="Calibri" panose="020F0502020204030204" pitchFamily="34" charset="0"/>
              </a:rPr>
              <a:t>sick</a:t>
            </a:r>
            <a:endParaRPr lang="it-IT" sz="1292" dirty="0">
              <a:latin typeface="Calibri" panose="020F0502020204030204" pitchFamily="34" charset="0"/>
              <a:cs typeface="Calibri" panose="020F0502020204030204" pitchFamily="34" charset="0"/>
            </a:endParaRPr>
          </a:p>
          <a:p>
            <a:endParaRPr lang="it-IT" sz="1292" b="1" dirty="0">
              <a:latin typeface="Calibri" panose="020F0502020204030204" pitchFamily="34" charset="0"/>
              <a:cs typeface="Calibri" panose="020F0502020204030204" pitchFamily="34" charset="0"/>
            </a:endParaRPr>
          </a:p>
          <a:p>
            <a:r>
              <a:rPr lang="it-IT" sz="1800" b="1" dirty="0" err="1">
                <a:latin typeface="Calibri" panose="020F0502020204030204" pitchFamily="34" charset="0"/>
                <a:cs typeface="Calibri" panose="020F0502020204030204" pitchFamily="34" charset="0"/>
              </a:rPr>
              <a:t>Understanding</a:t>
            </a:r>
            <a:r>
              <a:rPr lang="it-IT" sz="1800" b="1" dirty="0">
                <a:latin typeface="Calibri" panose="020F0502020204030204" pitchFamily="34" charset="0"/>
                <a:cs typeface="Calibri" panose="020F0502020204030204" pitchFamily="34" charset="0"/>
              </a:rPr>
              <a:t> the </a:t>
            </a:r>
            <a:r>
              <a:rPr lang="it-IT" sz="1800" b="1" dirty="0" err="1">
                <a:latin typeface="Calibri" panose="020F0502020204030204" pitchFamily="34" charset="0"/>
                <a:cs typeface="Calibri" panose="020F0502020204030204" pitchFamily="34" charset="0"/>
              </a:rPr>
              <a:t>mechanisms</a:t>
            </a:r>
            <a:r>
              <a:rPr lang="it-IT" sz="1800" b="1" dirty="0">
                <a:latin typeface="Calibri" panose="020F0502020204030204" pitchFamily="34" charset="0"/>
                <a:cs typeface="Calibri" panose="020F0502020204030204" pitchFamily="34" charset="0"/>
              </a:rPr>
              <a:t> of the </a:t>
            </a:r>
            <a:r>
              <a:rPr lang="it-IT" sz="1800" b="1" dirty="0" err="1">
                <a:latin typeface="Calibri" panose="020F0502020204030204" pitchFamily="34" charset="0"/>
                <a:cs typeface="Calibri" panose="020F0502020204030204" pitchFamily="34" charset="0"/>
              </a:rPr>
              <a:t>disease</a:t>
            </a:r>
            <a:endParaRPr lang="it-IT" sz="1800" b="1" dirty="0">
              <a:latin typeface="Calibri" panose="020F0502020204030204" pitchFamily="34" charset="0"/>
              <a:cs typeface="Calibri" panose="020F0502020204030204" pitchFamily="34" charset="0"/>
            </a:endParaRPr>
          </a:p>
          <a:p>
            <a:r>
              <a:rPr lang="it-IT" sz="1600" dirty="0">
                <a:latin typeface="Calibri" panose="020F0502020204030204" pitchFamily="34" charset="0"/>
                <a:cs typeface="Calibri" panose="020F0502020204030204" pitchFamily="34" charset="0"/>
              </a:rPr>
              <a:t>the </a:t>
            </a:r>
            <a:r>
              <a:rPr lang="it-IT" sz="1600" dirty="0" err="1">
                <a:latin typeface="Calibri" panose="020F0502020204030204" pitchFamily="34" charset="0"/>
                <a:cs typeface="Calibri" panose="020F0502020204030204" pitchFamily="34" charset="0"/>
              </a:rPr>
              <a:t>cell</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types</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needed</a:t>
            </a:r>
            <a:r>
              <a:rPr lang="it-IT" sz="1600" dirty="0">
                <a:latin typeface="Calibri" panose="020F0502020204030204" pitchFamily="34" charset="0"/>
                <a:cs typeface="Calibri" panose="020F0502020204030204" pitchFamily="34" charset="0"/>
              </a:rPr>
              <a:t> to </a:t>
            </a:r>
            <a:r>
              <a:rPr lang="it-IT" sz="1600" dirty="0" err="1">
                <a:latin typeface="Calibri" panose="020F0502020204030204" pitchFamily="34" charset="0"/>
                <a:cs typeface="Calibri" panose="020F0502020204030204" pitchFamily="34" charset="0"/>
              </a:rPr>
              <a:t>replace</a:t>
            </a:r>
            <a:r>
              <a:rPr lang="it-IT" sz="1600" dirty="0">
                <a:latin typeface="Calibri" panose="020F0502020204030204" pitchFamily="34" charset="0"/>
                <a:cs typeface="Calibri" panose="020F0502020204030204" pitchFamily="34" charset="0"/>
              </a:rPr>
              <a:t> the </a:t>
            </a:r>
            <a:r>
              <a:rPr lang="it-IT" sz="1600" dirty="0" err="1">
                <a:latin typeface="Calibri" panose="020F0502020204030204" pitchFamily="34" charset="0"/>
                <a:cs typeface="Calibri" panose="020F0502020204030204" pitchFamily="34" charset="0"/>
              </a:rPr>
              <a:t>diseased</a:t>
            </a:r>
            <a:r>
              <a:rPr lang="it-IT" sz="1600" dirty="0">
                <a:latin typeface="Calibri" panose="020F0502020204030204" pitchFamily="34" charset="0"/>
                <a:cs typeface="Calibri" panose="020F0502020204030204" pitchFamily="34" charset="0"/>
              </a:rPr>
              <a:t> </a:t>
            </a:r>
            <a:r>
              <a:rPr lang="it-IT" sz="1600" dirty="0" err="1">
                <a:latin typeface="Calibri" panose="020F0502020204030204" pitchFamily="34" charset="0"/>
                <a:cs typeface="Calibri" panose="020F0502020204030204" pitchFamily="34" charset="0"/>
              </a:rPr>
              <a:t>tissues</a:t>
            </a:r>
            <a:r>
              <a:rPr lang="it-IT" sz="1600" dirty="0">
                <a:latin typeface="Calibri" panose="020F0502020204030204" pitchFamily="34" charset="0"/>
                <a:cs typeface="Calibri" panose="020F0502020204030204" pitchFamily="34" charset="0"/>
              </a:rPr>
              <a:t> can be </a:t>
            </a:r>
            <a:r>
              <a:rPr lang="it-IT" sz="1600" dirty="0" err="1">
                <a:latin typeface="Calibri" panose="020F0502020204030204" pitchFamily="34" charset="0"/>
                <a:cs typeface="Calibri" panose="020F0502020204030204" pitchFamily="34" charset="0"/>
              </a:rPr>
              <a:t>regenerated</a:t>
            </a:r>
            <a:r>
              <a:rPr lang="it-IT" sz="1600" dirty="0">
                <a:latin typeface="Calibri" panose="020F0502020204030204" pitchFamily="34" charset="0"/>
                <a:cs typeface="Calibri" panose="020F0502020204030204" pitchFamily="34" charset="0"/>
              </a:rPr>
              <a:t> in vitro</a:t>
            </a:r>
          </a:p>
        </p:txBody>
      </p:sp>
      <p:pic>
        <p:nvPicPr>
          <p:cNvPr id="5" name="Immagine 4">
            <a:extLst>
              <a:ext uri="{FF2B5EF4-FFF2-40B4-BE49-F238E27FC236}">
                <a16:creationId xmlns:a16="http://schemas.microsoft.com/office/drawing/2014/main" id="{32D5AEC3-616D-4548-9758-E73F3BADAB08}"/>
              </a:ext>
            </a:extLst>
          </p:cNvPr>
          <p:cNvPicPr>
            <a:picLocks noChangeAspect="1"/>
          </p:cNvPicPr>
          <p:nvPr/>
        </p:nvPicPr>
        <p:blipFill>
          <a:blip r:embed="rId2"/>
          <a:stretch>
            <a:fillRect/>
          </a:stretch>
        </p:blipFill>
        <p:spPr>
          <a:xfrm>
            <a:off x="5533292" y="1030393"/>
            <a:ext cx="3610708" cy="3394065"/>
          </a:xfrm>
          <a:prstGeom prst="rect">
            <a:avLst/>
          </a:prstGeom>
        </p:spPr>
      </p:pic>
      <p:sp>
        <p:nvSpPr>
          <p:cNvPr id="6" name="Rettangolo 5">
            <a:extLst>
              <a:ext uri="{FF2B5EF4-FFF2-40B4-BE49-F238E27FC236}">
                <a16:creationId xmlns:a16="http://schemas.microsoft.com/office/drawing/2014/main" id="{C72C2579-2D16-FF4B-A300-EC4F154EF89F}"/>
              </a:ext>
            </a:extLst>
          </p:cNvPr>
          <p:cNvSpPr/>
          <p:nvPr/>
        </p:nvSpPr>
        <p:spPr>
          <a:xfrm>
            <a:off x="1" y="1267404"/>
            <a:ext cx="5315478" cy="2648802"/>
          </a:xfrm>
          <a:prstGeom prst="rect">
            <a:avLst/>
          </a:prstGeom>
        </p:spPr>
        <p:txBody>
          <a:bodyPr wrap="square">
            <a:spAutoFit/>
          </a:bodyPr>
          <a:lstStyle/>
          <a:p>
            <a:pPr algn="just"/>
            <a:r>
              <a:rPr lang="en-US" sz="1846" i="1" dirty="0">
                <a:solidFill>
                  <a:srgbClr val="002060"/>
                </a:solidFill>
                <a:latin typeface="Tekton Pro Bold"/>
                <a:cs typeface="Tekton Pro Bold"/>
              </a:rPr>
              <a:t>Regenerative Medicine - produce functional tissues to repair or replace the function of damaged tissues or organs due to aging, disease, damage or congenital changes</a:t>
            </a:r>
          </a:p>
          <a:p>
            <a:pPr algn="just"/>
            <a:r>
              <a:rPr lang="en-US" sz="1846" i="1" dirty="0">
                <a:solidFill>
                  <a:srgbClr val="002060"/>
                </a:solidFill>
                <a:latin typeface="Tekton Pro Bold"/>
                <a:cs typeface="Tekton Pro Bold"/>
              </a:rPr>
              <a:t>Cell therapy: treating a disease by introducing new cells into a tissue</a:t>
            </a:r>
          </a:p>
          <a:p>
            <a:pPr algn="just"/>
            <a:r>
              <a:rPr lang="en-US" sz="1846" i="1" dirty="0">
                <a:solidFill>
                  <a:srgbClr val="002060"/>
                </a:solidFill>
                <a:latin typeface="Tekton Pro Bold"/>
                <a:cs typeface="Tekton Pro Bold"/>
              </a:rPr>
              <a:t>Tissue engineering: combining the use of cells with biochemical means and </a:t>
            </a:r>
            <a:r>
              <a:rPr lang="en-US" sz="1846" i="1" dirty="0" err="1">
                <a:solidFill>
                  <a:srgbClr val="002060"/>
                </a:solidFill>
                <a:latin typeface="Tekton Pro Bold"/>
                <a:cs typeface="Tekton Pro Bold"/>
              </a:rPr>
              <a:t>physico</a:t>
            </a:r>
            <a:r>
              <a:rPr lang="en-US" sz="1846" i="1" dirty="0">
                <a:solidFill>
                  <a:srgbClr val="002060"/>
                </a:solidFill>
                <a:latin typeface="Tekton Pro Bold"/>
                <a:cs typeface="Tekton Pro Bold"/>
              </a:rPr>
              <a:t>-chemical factors to increase or replace biological functions</a:t>
            </a:r>
          </a:p>
        </p:txBody>
      </p:sp>
      <p:sp>
        <p:nvSpPr>
          <p:cNvPr id="7" name="Rectangle 37">
            <a:extLst>
              <a:ext uri="{FF2B5EF4-FFF2-40B4-BE49-F238E27FC236}">
                <a16:creationId xmlns:a16="http://schemas.microsoft.com/office/drawing/2014/main" id="{14241EDA-AE7E-E74C-BA6A-3B054E731213}"/>
              </a:ext>
            </a:extLst>
          </p:cNvPr>
          <p:cNvSpPr/>
          <p:nvPr/>
        </p:nvSpPr>
        <p:spPr>
          <a:xfrm>
            <a:off x="17584" y="35892"/>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0" name="Rectangle 2">
            <a:extLst>
              <a:ext uri="{FF2B5EF4-FFF2-40B4-BE49-F238E27FC236}">
                <a16:creationId xmlns:a16="http://schemas.microsoft.com/office/drawing/2014/main" id="{95942874-DE95-4B4B-B284-D07B62984AB1}"/>
              </a:ext>
            </a:extLst>
          </p:cNvPr>
          <p:cNvSpPr txBox="1">
            <a:spLocks noChangeArrowheads="1"/>
          </p:cNvSpPr>
          <p:nvPr/>
        </p:nvSpPr>
        <p:spPr>
          <a:xfrm>
            <a:off x="829281" y="-93801"/>
            <a:ext cx="7336249" cy="703385"/>
          </a:xfrm>
          <a:prstGeom prst="rect">
            <a:avLst/>
          </a:prstGeom>
        </p:spPr>
        <p:txBody>
          <a:bodyPr vert="horz" lIns="84406" tIns="42203" rIns="84406" bIns="4220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215" dirty="0">
                <a:latin typeface="Calibri" panose="020F0502020204030204" pitchFamily="34" charset="0"/>
                <a:cs typeface="Calibri" panose="020F0502020204030204" pitchFamily="34" charset="0"/>
              </a:rPr>
              <a:t>Regenerative medicine</a:t>
            </a:r>
          </a:p>
        </p:txBody>
      </p:sp>
    </p:spTree>
    <p:extLst>
      <p:ext uri="{BB962C8B-B14F-4D97-AF65-F5344CB8AC3E}">
        <p14:creationId xmlns:p14="http://schemas.microsoft.com/office/powerpoint/2010/main" val="10904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7">
            <a:extLst>
              <a:ext uri="{FF2B5EF4-FFF2-40B4-BE49-F238E27FC236}">
                <a16:creationId xmlns:a16="http://schemas.microsoft.com/office/drawing/2014/main" id="{0B35C234-68A5-D04E-8441-71F4A45DC66C}"/>
              </a:ext>
            </a:extLst>
          </p:cNvPr>
          <p:cNvSpPr/>
          <p:nvPr/>
        </p:nvSpPr>
        <p:spPr>
          <a:xfrm>
            <a:off x="17584"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8" name="CasellaDiTesto 7">
            <a:extLst>
              <a:ext uri="{FF2B5EF4-FFF2-40B4-BE49-F238E27FC236}">
                <a16:creationId xmlns:a16="http://schemas.microsoft.com/office/drawing/2014/main" id="{FCD92DB9-7410-A84E-B839-A5220BFE80AE}"/>
              </a:ext>
            </a:extLst>
          </p:cNvPr>
          <p:cNvSpPr txBox="1"/>
          <p:nvPr/>
        </p:nvSpPr>
        <p:spPr>
          <a:xfrm>
            <a:off x="1312985" y="119278"/>
            <a:ext cx="5604419" cy="774058"/>
          </a:xfrm>
          <a:prstGeom prst="rect">
            <a:avLst/>
          </a:prstGeom>
          <a:noFill/>
        </p:spPr>
        <p:txBody>
          <a:bodyPr wrap="none" rtlCol="0">
            <a:spAutoFit/>
          </a:bodyPr>
          <a:lstStyle/>
          <a:p>
            <a:r>
              <a:rPr lang="it-IT" sz="2215" dirty="0" err="1"/>
              <a:t>Embrionic</a:t>
            </a:r>
            <a:r>
              <a:rPr lang="it-IT" sz="2215" dirty="0"/>
              <a:t> </a:t>
            </a:r>
            <a:r>
              <a:rPr lang="it-IT" sz="2215" dirty="0" err="1"/>
              <a:t>stem</a:t>
            </a:r>
            <a:r>
              <a:rPr lang="it-IT" sz="2215" dirty="0"/>
              <a:t> </a:t>
            </a:r>
            <a:r>
              <a:rPr lang="it-IT" sz="2215" dirty="0" err="1"/>
              <a:t>cells</a:t>
            </a:r>
            <a:r>
              <a:rPr lang="it-IT" sz="2215" dirty="0"/>
              <a:t> (ESC) are </a:t>
            </a:r>
            <a:r>
              <a:rPr lang="it-IT" sz="2215" dirty="0" err="1"/>
              <a:t>pluripotent</a:t>
            </a:r>
            <a:endParaRPr lang="it-IT" sz="2215" dirty="0"/>
          </a:p>
          <a:p>
            <a:endParaRPr lang="it-IT" sz="2215" dirty="0">
              <a:latin typeface="Calibri" panose="020F0502020204030204" pitchFamily="34" charset="0"/>
              <a:cs typeface="Calibri" panose="020F0502020204030204" pitchFamily="34" charset="0"/>
            </a:endParaRPr>
          </a:p>
        </p:txBody>
      </p:sp>
      <p:pic>
        <p:nvPicPr>
          <p:cNvPr id="9" name="Picture 3">
            <a:extLst>
              <a:ext uri="{FF2B5EF4-FFF2-40B4-BE49-F238E27FC236}">
                <a16:creationId xmlns:a16="http://schemas.microsoft.com/office/drawing/2014/main" id="{0FBE1115-6267-F74A-A17F-2636446E09C2}"/>
              </a:ext>
            </a:extLst>
          </p:cNvPr>
          <p:cNvPicPr>
            <a:picLocks noChangeAspect="1"/>
          </p:cNvPicPr>
          <p:nvPr/>
        </p:nvPicPr>
        <p:blipFill>
          <a:blip r:embed="rId2"/>
          <a:stretch>
            <a:fillRect/>
          </a:stretch>
        </p:blipFill>
        <p:spPr>
          <a:xfrm>
            <a:off x="5146494" y="1126589"/>
            <a:ext cx="3528119" cy="3868101"/>
          </a:xfrm>
          <a:prstGeom prst="rect">
            <a:avLst/>
          </a:prstGeom>
          <a:ln>
            <a:noFill/>
          </a:ln>
          <a:effectLst/>
        </p:spPr>
      </p:pic>
    </p:spTree>
    <p:extLst>
      <p:ext uri="{BB962C8B-B14F-4D97-AF65-F5344CB8AC3E}">
        <p14:creationId xmlns:p14="http://schemas.microsoft.com/office/powerpoint/2010/main" val="4137641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p:cNvPicPr>
          <p:nvPr/>
        </p:nvPicPr>
        <p:blipFill>
          <a:blip r:embed="rId2"/>
          <a:stretch>
            <a:fillRect/>
          </a:stretch>
        </p:blipFill>
        <p:spPr>
          <a:xfrm>
            <a:off x="5146494" y="1126589"/>
            <a:ext cx="3528119" cy="3868101"/>
          </a:xfrm>
          <a:prstGeom prst="rect">
            <a:avLst/>
          </a:prstGeom>
          <a:ln>
            <a:noFill/>
          </a:ln>
          <a:effectLst/>
        </p:spPr>
      </p:pic>
      <p:grpSp>
        <p:nvGrpSpPr>
          <p:cNvPr id="3" name="Gruppo 2">
            <a:extLst>
              <a:ext uri="{FF2B5EF4-FFF2-40B4-BE49-F238E27FC236}">
                <a16:creationId xmlns:a16="http://schemas.microsoft.com/office/drawing/2014/main" id="{D3366FDA-50D5-234D-9E7F-3E0B454E791E}"/>
              </a:ext>
            </a:extLst>
          </p:cNvPr>
          <p:cNvGrpSpPr/>
          <p:nvPr/>
        </p:nvGrpSpPr>
        <p:grpSpPr>
          <a:xfrm>
            <a:off x="992314" y="2306529"/>
            <a:ext cx="6006015" cy="3728853"/>
            <a:chOff x="1075007" y="2212989"/>
            <a:chExt cx="6506516" cy="4039591"/>
          </a:xfrm>
        </p:grpSpPr>
        <p:pic>
          <p:nvPicPr>
            <p:cNvPr id="9" name="Immagine 8"/>
            <p:cNvPicPr>
              <a:picLocks noChangeAspect="1"/>
            </p:cNvPicPr>
            <p:nvPr/>
          </p:nvPicPr>
          <p:blipFill rotWithShape="1">
            <a:blip r:embed="rId3"/>
            <a:srcRect t="10694"/>
            <a:stretch/>
          </p:blipFill>
          <p:spPr>
            <a:xfrm>
              <a:off x="1075007" y="2953726"/>
              <a:ext cx="4500361" cy="3298854"/>
            </a:xfrm>
            <a:prstGeom prst="rect">
              <a:avLst/>
            </a:prstGeom>
          </p:spPr>
        </p:pic>
        <p:sp>
          <p:nvSpPr>
            <p:cNvPr id="10" name="Figura a mano libera 9"/>
            <p:cNvSpPr/>
            <p:nvPr/>
          </p:nvSpPr>
          <p:spPr>
            <a:xfrm>
              <a:off x="5447923" y="5058675"/>
              <a:ext cx="2133600" cy="701849"/>
            </a:xfrm>
            <a:custGeom>
              <a:avLst/>
              <a:gdLst>
                <a:gd name="connsiteX0" fmla="*/ 1788160 w 1848972"/>
                <a:gd name="connsiteY0" fmla="*/ 0 h 579929"/>
                <a:gd name="connsiteX1" fmla="*/ 1818640 w 1848972"/>
                <a:gd name="connsiteY1" fmla="*/ 508000 h 579929"/>
                <a:gd name="connsiteX2" fmla="*/ 1412240 w 1848972"/>
                <a:gd name="connsiteY2" fmla="*/ 548640 h 579929"/>
                <a:gd name="connsiteX3" fmla="*/ 0 w 1848972"/>
                <a:gd name="connsiteY3" fmla="*/ 243840 h 579929"/>
              </a:gdLst>
              <a:ahLst/>
              <a:cxnLst>
                <a:cxn ang="0">
                  <a:pos x="connsiteX0" y="connsiteY0"/>
                </a:cxn>
                <a:cxn ang="0">
                  <a:pos x="connsiteX1" y="connsiteY1"/>
                </a:cxn>
                <a:cxn ang="0">
                  <a:pos x="connsiteX2" y="connsiteY2"/>
                </a:cxn>
                <a:cxn ang="0">
                  <a:pos x="connsiteX3" y="connsiteY3"/>
                </a:cxn>
              </a:cxnLst>
              <a:rect l="l" t="t" r="r" b="b"/>
              <a:pathLst>
                <a:path w="1848972" h="579929">
                  <a:moveTo>
                    <a:pt x="1788160" y="0"/>
                  </a:moveTo>
                  <a:cubicBezTo>
                    <a:pt x="1834726" y="208280"/>
                    <a:pt x="1881293" y="416560"/>
                    <a:pt x="1818640" y="508000"/>
                  </a:cubicBezTo>
                  <a:cubicBezTo>
                    <a:pt x="1755987" y="599440"/>
                    <a:pt x="1715346" y="592667"/>
                    <a:pt x="1412240" y="548640"/>
                  </a:cubicBezTo>
                  <a:cubicBezTo>
                    <a:pt x="1109134" y="504613"/>
                    <a:pt x="0" y="243840"/>
                    <a:pt x="0" y="243840"/>
                  </a:cubicBezTo>
                </a:path>
              </a:pathLst>
            </a:custGeom>
            <a:ln w="28575"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215"/>
            </a:p>
          </p:txBody>
        </p:sp>
        <p:sp>
          <p:nvSpPr>
            <p:cNvPr id="2" name="CasellaDiTesto 1">
              <a:extLst>
                <a:ext uri="{FF2B5EF4-FFF2-40B4-BE49-F238E27FC236}">
                  <a16:creationId xmlns:a16="http://schemas.microsoft.com/office/drawing/2014/main" id="{B7C0BF44-04C4-D348-A107-0AB7A4E0A9EC}"/>
                </a:ext>
              </a:extLst>
            </p:cNvPr>
            <p:cNvSpPr txBox="1"/>
            <p:nvPr/>
          </p:nvSpPr>
          <p:spPr>
            <a:xfrm>
              <a:off x="1854200" y="2212989"/>
              <a:ext cx="3773950" cy="469296"/>
            </a:xfrm>
            <a:prstGeom prst="rect">
              <a:avLst/>
            </a:prstGeom>
            <a:noFill/>
          </p:spPr>
          <p:txBody>
            <a:bodyPr wrap="none" rtlCol="0">
              <a:spAutoFit/>
            </a:bodyPr>
            <a:lstStyle/>
            <a:p>
              <a:r>
                <a:rPr lang="it-IT" sz="2215" b="1" dirty="0">
                  <a:solidFill>
                    <a:srgbClr val="00B050"/>
                  </a:solidFill>
                </a:rPr>
                <a:t>Differenziamento di ESC</a:t>
              </a:r>
            </a:p>
          </p:txBody>
        </p:sp>
      </p:grpSp>
      <p:sp>
        <p:nvSpPr>
          <p:cNvPr id="12" name="Rectangle 37">
            <a:extLst>
              <a:ext uri="{FF2B5EF4-FFF2-40B4-BE49-F238E27FC236}">
                <a16:creationId xmlns:a16="http://schemas.microsoft.com/office/drawing/2014/main" id="{9E5E4D70-36FE-FC47-9651-41E2CA92EC3E}"/>
              </a:ext>
            </a:extLst>
          </p:cNvPr>
          <p:cNvSpPr/>
          <p:nvPr/>
        </p:nvSpPr>
        <p:spPr>
          <a:xfrm>
            <a:off x="17584"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3" name="CasellaDiTesto 12">
            <a:extLst>
              <a:ext uri="{FF2B5EF4-FFF2-40B4-BE49-F238E27FC236}">
                <a16:creationId xmlns:a16="http://schemas.microsoft.com/office/drawing/2014/main" id="{76873EDA-6695-B142-9EEC-A99EA1B0B6D7}"/>
              </a:ext>
            </a:extLst>
          </p:cNvPr>
          <p:cNvSpPr txBox="1"/>
          <p:nvPr/>
        </p:nvSpPr>
        <p:spPr>
          <a:xfrm>
            <a:off x="1312985" y="119278"/>
            <a:ext cx="5604419" cy="774058"/>
          </a:xfrm>
          <a:prstGeom prst="rect">
            <a:avLst/>
          </a:prstGeom>
          <a:noFill/>
        </p:spPr>
        <p:txBody>
          <a:bodyPr wrap="none" rtlCol="0">
            <a:spAutoFit/>
          </a:bodyPr>
          <a:lstStyle/>
          <a:p>
            <a:r>
              <a:rPr lang="it-IT" sz="2215" dirty="0" err="1"/>
              <a:t>Embrionic</a:t>
            </a:r>
            <a:r>
              <a:rPr lang="it-IT" sz="2215" dirty="0"/>
              <a:t> </a:t>
            </a:r>
            <a:r>
              <a:rPr lang="it-IT" sz="2215" dirty="0" err="1"/>
              <a:t>stem</a:t>
            </a:r>
            <a:r>
              <a:rPr lang="it-IT" sz="2215" dirty="0"/>
              <a:t> </a:t>
            </a:r>
            <a:r>
              <a:rPr lang="it-IT" sz="2215" dirty="0" err="1"/>
              <a:t>cells</a:t>
            </a:r>
            <a:r>
              <a:rPr lang="it-IT" sz="2215" dirty="0"/>
              <a:t> (ESC) are </a:t>
            </a:r>
            <a:r>
              <a:rPr lang="it-IT" sz="2215" dirty="0" err="1"/>
              <a:t>pluripotent</a:t>
            </a:r>
            <a:endParaRPr lang="it-IT" sz="2215" dirty="0"/>
          </a:p>
          <a:p>
            <a:endParaRPr lang="it-IT" sz="2215"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103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C82B2C3-AB55-8146-BBB8-0C9105870ACF}"/>
              </a:ext>
            </a:extLst>
          </p:cNvPr>
          <p:cNvSpPr/>
          <p:nvPr/>
        </p:nvSpPr>
        <p:spPr>
          <a:xfrm>
            <a:off x="552262" y="1343312"/>
            <a:ext cx="7871640" cy="1569660"/>
          </a:xfrm>
          <a:prstGeom prst="rect">
            <a:avLst/>
          </a:prstGeom>
        </p:spPr>
        <p:txBody>
          <a:bodyPr wrap="square">
            <a:spAutoFit/>
          </a:bodyPr>
          <a:lstStyle/>
          <a:p>
            <a:r>
              <a:rPr lang="it-IT" dirty="0" err="1"/>
              <a:t>Starting</a:t>
            </a:r>
            <a:r>
              <a:rPr lang="it-IT" dirty="0"/>
              <a:t> from </a:t>
            </a:r>
            <a:r>
              <a:rPr lang="it-IT" dirty="0" err="1"/>
              <a:t>any</a:t>
            </a:r>
            <a:r>
              <a:rPr lang="it-IT" dirty="0"/>
              <a:t> of </a:t>
            </a:r>
            <a:r>
              <a:rPr lang="it-IT" dirty="0" err="1"/>
              <a:t>our</a:t>
            </a:r>
            <a:r>
              <a:rPr lang="it-IT" dirty="0"/>
              <a:t> </a:t>
            </a:r>
            <a:r>
              <a:rPr lang="it-IT" dirty="0" err="1"/>
              <a:t>cells</a:t>
            </a:r>
            <a:r>
              <a:rPr lang="it-IT" dirty="0"/>
              <a:t>, for </a:t>
            </a:r>
            <a:r>
              <a:rPr lang="it-IT" dirty="0" err="1"/>
              <a:t>example</a:t>
            </a:r>
            <a:r>
              <a:rPr lang="it-IT" dirty="0"/>
              <a:t>, </a:t>
            </a:r>
            <a:r>
              <a:rPr lang="it-IT" dirty="0" err="1"/>
              <a:t>those</a:t>
            </a:r>
            <a:r>
              <a:rPr lang="it-IT" dirty="0"/>
              <a:t> of the </a:t>
            </a:r>
            <a:r>
              <a:rPr lang="it-IT" dirty="0" err="1"/>
              <a:t>skin</a:t>
            </a:r>
            <a:r>
              <a:rPr lang="it-IT" dirty="0"/>
              <a:t>, </a:t>
            </a:r>
            <a:r>
              <a:rPr lang="it-IT" dirty="0" err="1"/>
              <a:t>it</a:t>
            </a:r>
            <a:r>
              <a:rPr lang="it-IT" dirty="0"/>
              <a:t> </a:t>
            </a:r>
            <a:r>
              <a:rPr lang="it-IT" dirty="0" err="1"/>
              <a:t>is</a:t>
            </a:r>
            <a:r>
              <a:rPr lang="it-IT" dirty="0"/>
              <a:t> </a:t>
            </a:r>
            <a:r>
              <a:rPr lang="it-IT" dirty="0" err="1"/>
              <a:t>possible</a:t>
            </a:r>
            <a:r>
              <a:rPr lang="it-IT" dirty="0"/>
              <a:t> to generate </a:t>
            </a:r>
            <a:r>
              <a:rPr lang="it-IT" dirty="0" err="1"/>
              <a:t>any</a:t>
            </a:r>
            <a:r>
              <a:rPr lang="it-IT" dirty="0"/>
              <a:t> </a:t>
            </a:r>
            <a:r>
              <a:rPr lang="it-IT" dirty="0" err="1"/>
              <a:t>other</a:t>
            </a:r>
            <a:r>
              <a:rPr lang="it-IT" dirty="0"/>
              <a:t> </a:t>
            </a:r>
            <a:r>
              <a:rPr lang="it-IT" dirty="0" err="1"/>
              <a:t>type</a:t>
            </a:r>
            <a:r>
              <a:rPr lang="it-IT" dirty="0"/>
              <a:t> of </a:t>
            </a:r>
            <a:r>
              <a:rPr lang="it-IT" dirty="0" err="1"/>
              <a:t>cell</a:t>
            </a:r>
            <a:r>
              <a:rPr lang="it-IT" dirty="0"/>
              <a:t> in </a:t>
            </a:r>
            <a:r>
              <a:rPr lang="it-IT" dirty="0" err="1"/>
              <a:t>our</a:t>
            </a:r>
            <a:r>
              <a:rPr lang="it-IT" dirty="0"/>
              <a:t> body, from </a:t>
            </a:r>
            <a:r>
              <a:rPr lang="it-IT" dirty="0" err="1"/>
              <a:t>neurons</a:t>
            </a:r>
            <a:r>
              <a:rPr lang="it-IT" dirty="0"/>
              <a:t> to </a:t>
            </a:r>
            <a:r>
              <a:rPr lang="it-IT" dirty="0" err="1"/>
              <a:t>liver</a:t>
            </a:r>
            <a:r>
              <a:rPr lang="it-IT" dirty="0"/>
              <a:t> </a:t>
            </a:r>
            <a:r>
              <a:rPr lang="it-IT" dirty="0" err="1"/>
              <a:t>cells</a:t>
            </a:r>
            <a:r>
              <a:rPr lang="it-IT" dirty="0"/>
              <a:t>, from </a:t>
            </a:r>
            <a:r>
              <a:rPr lang="it-IT" dirty="0" err="1"/>
              <a:t>retinal</a:t>
            </a:r>
            <a:r>
              <a:rPr lang="it-IT" dirty="0"/>
              <a:t> </a:t>
            </a:r>
            <a:r>
              <a:rPr lang="it-IT" dirty="0" err="1"/>
              <a:t>epithelium</a:t>
            </a:r>
            <a:r>
              <a:rPr lang="it-IT" dirty="0"/>
              <a:t> to </a:t>
            </a:r>
            <a:r>
              <a:rPr lang="it-IT" dirty="0" err="1"/>
              <a:t>cardiac</a:t>
            </a:r>
            <a:r>
              <a:rPr lang="it-IT" dirty="0"/>
              <a:t> </a:t>
            </a:r>
            <a:r>
              <a:rPr lang="it-IT" dirty="0" err="1"/>
              <a:t>musculature</a:t>
            </a:r>
            <a:r>
              <a:rPr lang="it-IT" dirty="0"/>
              <a:t>.</a:t>
            </a:r>
          </a:p>
        </p:txBody>
      </p:sp>
      <p:pic>
        <p:nvPicPr>
          <p:cNvPr id="6" name="Immagine 5">
            <a:extLst>
              <a:ext uri="{FF2B5EF4-FFF2-40B4-BE49-F238E27FC236}">
                <a16:creationId xmlns:a16="http://schemas.microsoft.com/office/drawing/2014/main" id="{930933D2-DAC6-F049-B3C6-6B3B3DC760DE}"/>
              </a:ext>
            </a:extLst>
          </p:cNvPr>
          <p:cNvPicPr>
            <a:picLocks noChangeAspect="1"/>
          </p:cNvPicPr>
          <p:nvPr/>
        </p:nvPicPr>
        <p:blipFill>
          <a:blip r:embed="rId2"/>
          <a:stretch>
            <a:fillRect/>
          </a:stretch>
        </p:blipFill>
        <p:spPr>
          <a:xfrm>
            <a:off x="1538393" y="3566888"/>
            <a:ext cx="5767754" cy="2585812"/>
          </a:xfrm>
          <a:prstGeom prst="rect">
            <a:avLst/>
          </a:prstGeom>
        </p:spPr>
      </p:pic>
      <p:sp>
        <p:nvSpPr>
          <p:cNvPr id="7" name="CasellaDiTesto 6">
            <a:extLst>
              <a:ext uri="{FF2B5EF4-FFF2-40B4-BE49-F238E27FC236}">
                <a16:creationId xmlns:a16="http://schemas.microsoft.com/office/drawing/2014/main" id="{CB92EF2E-C3ED-7E46-903D-3942DB6E0DBD}"/>
              </a:ext>
            </a:extLst>
          </p:cNvPr>
          <p:cNvSpPr txBox="1"/>
          <p:nvPr/>
        </p:nvSpPr>
        <p:spPr>
          <a:xfrm>
            <a:off x="3046183" y="3116423"/>
            <a:ext cx="3964547" cy="774058"/>
          </a:xfrm>
          <a:prstGeom prst="rect">
            <a:avLst/>
          </a:prstGeom>
          <a:noFill/>
        </p:spPr>
        <p:txBody>
          <a:bodyPr wrap="none" rtlCol="0">
            <a:spAutoFit/>
          </a:bodyPr>
          <a:lstStyle/>
          <a:p>
            <a:r>
              <a:rPr lang="it-IT" sz="2215" dirty="0"/>
              <a:t>2012 Nobel </a:t>
            </a:r>
            <a:r>
              <a:rPr lang="it-IT" sz="2215" dirty="0" err="1"/>
              <a:t>Prize</a:t>
            </a:r>
            <a:r>
              <a:rPr lang="it-IT" sz="2215" dirty="0"/>
              <a:t> in Medicine </a:t>
            </a:r>
          </a:p>
          <a:p>
            <a:endParaRPr lang="it-IT" sz="2215" dirty="0"/>
          </a:p>
        </p:txBody>
      </p:sp>
      <p:sp>
        <p:nvSpPr>
          <p:cNvPr id="5" name="Rectangle 37">
            <a:extLst>
              <a:ext uri="{FF2B5EF4-FFF2-40B4-BE49-F238E27FC236}">
                <a16:creationId xmlns:a16="http://schemas.microsoft.com/office/drawing/2014/main" id="{45351BB7-EAE3-494A-AA01-329E3432343B}"/>
              </a:ext>
            </a:extLst>
          </p:cNvPr>
          <p:cNvSpPr/>
          <p:nvPr/>
        </p:nvSpPr>
        <p:spPr>
          <a:xfrm>
            <a:off x="17584"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2" name="CasellaDiTesto 1">
            <a:extLst>
              <a:ext uri="{FF2B5EF4-FFF2-40B4-BE49-F238E27FC236}">
                <a16:creationId xmlns:a16="http://schemas.microsoft.com/office/drawing/2014/main" id="{FD2FC878-6061-4042-8897-1199832539AD}"/>
              </a:ext>
            </a:extLst>
          </p:cNvPr>
          <p:cNvSpPr txBox="1"/>
          <p:nvPr/>
        </p:nvSpPr>
        <p:spPr>
          <a:xfrm>
            <a:off x="2747604" y="128850"/>
            <a:ext cx="3358612" cy="774058"/>
          </a:xfrm>
          <a:prstGeom prst="rect">
            <a:avLst/>
          </a:prstGeom>
          <a:noFill/>
        </p:spPr>
        <p:txBody>
          <a:bodyPr wrap="none" rtlCol="0">
            <a:spAutoFit/>
          </a:bodyPr>
          <a:lstStyle/>
          <a:p>
            <a:r>
              <a:rPr lang="it-IT" sz="2215" dirty="0"/>
              <a:t>Cell </a:t>
            </a:r>
            <a:r>
              <a:rPr lang="it-IT" sz="2215" dirty="0" err="1"/>
              <a:t>riprogramming</a:t>
            </a:r>
            <a:r>
              <a:rPr lang="it-IT" sz="2215" dirty="0"/>
              <a:t> -  </a:t>
            </a:r>
            <a:r>
              <a:rPr lang="it-IT" sz="2215" dirty="0" err="1"/>
              <a:t>iPS</a:t>
            </a:r>
            <a:endParaRPr lang="it-IT" sz="2215" dirty="0"/>
          </a:p>
          <a:p>
            <a:endParaRPr lang="it-IT" sz="2215" dirty="0"/>
          </a:p>
        </p:txBody>
      </p:sp>
    </p:spTree>
    <p:extLst>
      <p:ext uri="{BB962C8B-B14F-4D97-AF65-F5344CB8AC3E}">
        <p14:creationId xmlns:p14="http://schemas.microsoft.com/office/powerpoint/2010/main" val="5203710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F4.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203" y="1140622"/>
            <a:ext cx="7562267" cy="5352668"/>
          </a:xfrm>
          <a:prstGeom prst="rect">
            <a:avLst/>
          </a:prstGeom>
          <a:ln>
            <a:solidFill>
              <a:srgbClr val="4F81BD"/>
            </a:solidFill>
          </a:ln>
          <a:effectLst>
            <a:outerShdw blurRad="50800" dist="38100" dir="2700000" algn="tl" rotWithShape="0">
              <a:prstClr val="black">
                <a:alpha val="40000"/>
              </a:prstClr>
            </a:outerShdw>
          </a:effectLst>
        </p:spPr>
      </p:pic>
      <p:sp>
        <p:nvSpPr>
          <p:cNvPr id="6" name="Rettangolo 5"/>
          <p:cNvSpPr/>
          <p:nvPr/>
        </p:nvSpPr>
        <p:spPr>
          <a:xfrm>
            <a:off x="17584" y="5997618"/>
            <a:ext cx="1118974" cy="603820"/>
          </a:xfrm>
          <a:prstGeom prst="rect">
            <a:avLst/>
          </a:prstGeom>
        </p:spPr>
        <p:txBody>
          <a:bodyPr wrap="square">
            <a:spAutoFit/>
          </a:bodyPr>
          <a:lstStyle/>
          <a:p>
            <a:r>
              <a:rPr lang="en-GB" sz="1108" dirty="0" err="1">
                <a:latin typeface="Tekton Pro Bold"/>
                <a:cs typeface="Tekton Pro Bold"/>
              </a:rPr>
              <a:t>Stadtfeld</a:t>
            </a:r>
            <a:r>
              <a:rPr lang="en-GB" sz="1108" dirty="0">
                <a:latin typeface="Tekton Pro Bold"/>
                <a:cs typeface="Tekton Pro Bold"/>
              </a:rPr>
              <a:t> and </a:t>
            </a:r>
          </a:p>
          <a:p>
            <a:r>
              <a:rPr lang="en-GB" sz="1108" dirty="0" err="1">
                <a:latin typeface="Tekton Pro Bold"/>
                <a:cs typeface="Tekton Pro Bold"/>
              </a:rPr>
              <a:t>Hochedlinger</a:t>
            </a:r>
            <a:r>
              <a:rPr lang="en-GB" sz="1108" dirty="0">
                <a:latin typeface="Tekton Pro Bold"/>
                <a:cs typeface="Tekton Pro Bold"/>
              </a:rPr>
              <a:t>, </a:t>
            </a:r>
          </a:p>
          <a:p>
            <a:r>
              <a:rPr lang="en-GB" sz="1108" dirty="0">
                <a:latin typeface="Tekton Pro Bold"/>
                <a:cs typeface="Tekton Pro Bold"/>
              </a:rPr>
              <a:t>2010</a:t>
            </a:r>
            <a:endParaRPr lang="en-US" sz="1108" dirty="0">
              <a:latin typeface="Tekton Pro Bold"/>
              <a:cs typeface="Tekton Pro Bold"/>
            </a:endParaRPr>
          </a:p>
        </p:txBody>
      </p:sp>
      <p:sp>
        <p:nvSpPr>
          <p:cNvPr id="7" name="Rectangle 37">
            <a:extLst>
              <a:ext uri="{FF2B5EF4-FFF2-40B4-BE49-F238E27FC236}">
                <a16:creationId xmlns:a16="http://schemas.microsoft.com/office/drawing/2014/main" id="{FD1DEB09-F9A5-144A-81AF-1B523E9884F1}"/>
              </a:ext>
            </a:extLst>
          </p:cNvPr>
          <p:cNvSpPr/>
          <p:nvPr/>
        </p:nvSpPr>
        <p:spPr>
          <a:xfrm>
            <a:off x="17584"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9" name="CasellaDiTesto 8">
            <a:extLst>
              <a:ext uri="{FF2B5EF4-FFF2-40B4-BE49-F238E27FC236}">
                <a16:creationId xmlns:a16="http://schemas.microsoft.com/office/drawing/2014/main" id="{6AC0EADA-8D56-474B-A93E-595868C9BA13}"/>
              </a:ext>
            </a:extLst>
          </p:cNvPr>
          <p:cNvSpPr txBox="1"/>
          <p:nvPr/>
        </p:nvSpPr>
        <p:spPr>
          <a:xfrm>
            <a:off x="3106615" y="120657"/>
            <a:ext cx="3913251" cy="774058"/>
          </a:xfrm>
          <a:prstGeom prst="rect">
            <a:avLst/>
          </a:prstGeom>
          <a:noFill/>
        </p:spPr>
        <p:txBody>
          <a:bodyPr wrap="none" rtlCol="0">
            <a:spAutoFit/>
          </a:bodyPr>
          <a:lstStyle/>
          <a:p>
            <a:r>
              <a:rPr lang="it-IT" sz="2215" dirty="0" err="1"/>
              <a:t>Potential</a:t>
            </a:r>
            <a:r>
              <a:rPr lang="it-IT" sz="2215" dirty="0"/>
              <a:t> </a:t>
            </a:r>
            <a:r>
              <a:rPr lang="it-IT" sz="2215" dirty="0" err="1"/>
              <a:t>applications</a:t>
            </a:r>
            <a:r>
              <a:rPr lang="it-IT" sz="2215" dirty="0"/>
              <a:t> of </a:t>
            </a:r>
            <a:r>
              <a:rPr lang="it-IT" sz="2215" dirty="0" err="1"/>
              <a:t>iPSC</a:t>
            </a:r>
            <a:endParaRPr lang="it-IT" sz="2215" dirty="0"/>
          </a:p>
          <a:p>
            <a:endParaRPr lang="it-IT" sz="2215" dirty="0">
              <a:latin typeface="Calibri" panose="020F0502020204030204" pitchFamily="34" charset="0"/>
              <a:cs typeface="Calibri" panose="020F0502020204030204" pitchFamily="34" charset="0"/>
            </a:endParaRPr>
          </a:p>
        </p:txBody>
      </p:sp>
      <p:grpSp>
        <p:nvGrpSpPr>
          <p:cNvPr id="5" name="Gruppo 4">
            <a:extLst>
              <a:ext uri="{FF2B5EF4-FFF2-40B4-BE49-F238E27FC236}">
                <a16:creationId xmlns:a16="http://schemas.microsoft.com/office/drawing/2014/main" id="{03297043-A1C7-0F46-8EBF-DEFD228CFF3B}"/>
              </a:ext>
            </a:extLst>
          </p:cNvPr>
          <p:cNvGrpSpPr/>
          <p:nvPr/>
        </p:nvGrpSpPr>
        <p:grpSpPr>
          <a:xfrm>
            <a:off x="5169906" y="1169998"/>
            <a:ext cx="3364565" cy="5235533"/>
            <a:chOff x="5600731" y="981748"/>
            <a:chExt cx="3644945" cy="5671827"/>
          </a:xfrm>
        </p:grpSpPr>
        <p:sp>
          <p:nvSpPr>
            <p:cNvPr id="10" name="Rettangolo 9">
              <a:extLst>
                <a:ext uri="{FF2B5EF4-FFF2-40B4-BE49-F238E27FC236}">
                  <a16:creationId xmlns:a16="http://schemas.microsoft.com/office/drawing/2014/main" id="{4FC407CB-563E-F144-A3AE-90A98CB88740}"/>
                </a:ext>
              </a:extLst>
            </p:cNvPr>
            <p:cNvSpPr/>
            <p:nvPr/>
          </p:nvSpPr>
          <p:spPr>
            <a:xfrm>
              <a:off x="6422523" y="1044996"/>
              <a:ext cx="2823153" cy="5608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sp>
          <p:nvSpPr>
            <p:cNvPr id="12" name="Rettangolo 11">
              <a:extLst>
                <a:ext uri="{FF2B5EF4-FFF2-40B4-BE49-F238E27FC236}">
                  <a16:creationId xmlns:a16="http://schemas.microsoft.com/office/drawing/2014/main" id="{034F0224-FEC2-A84D-9CBA-53C925BA58C2}"/>
                </a:ext>
              </a:extLst>
            </p:cNvPr>
            <p:cNvSpPr/>
            <p:nvPr/>
          </p:nvSpPr>
          <p:spPr>
            <a:xfrm>
              <a:off x="5600731" y="981748"/>
              <a:ext cx="2823153" cy="1145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sp>
          <p:nvSpPr>
            <p:cNvPr id="13" name="Rettangolo 12">
              <a:extLst>
                <a:ext uri="{FF2B5EF4-FFF2-40B4-BE49-F238E27FC236}">
                  <a16:creationId xmlns:a16="http://schemas.microsoft.com/office/drawing/2014/main" id="{325D38A2-F86E-AF40-9DD2-DF524ABCBC1E}"/>
                </a:ext>
              </a:extLst>
            </p:cNvPr>
            <p:cNvSpPr/>
            <p:nvPr/>
          </p:nvSpPr>
          <p:spPr>
            <a:xfrm>
              <a:off x="6032263" y="5508140"/>
              <a:ext cx="2823153" cy="1145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grpSp>
      <p:grpSp>
        <p:nvGrpSpPr>
          <p:cNvPr id="3" name="Gruppo 2">
            <a:extLst>
              <a:ext uri="{FF2B5EF4-FFF2-40B4-BE49-F238E27FC236}">
                <a16:creationId xmlns:a16="http://schemas.microsoft.com/office/drawing/2014/main" id="{4AB932E5-667A-8740-8FAC-6E5DF1D3BFA2}"/>
              </a:ext>
            </a:extLst>
          </p:cNvPr>
          <p:cNvGrpSpPr/>
          <p:nvPr/>
        </p:nvGrpSpPr>
        <p:grpSpPr>
          <a:xfrm>
            <a:off x="972203" y="1178884"/>
            <a:ext cx="3461729" cy="5214771"/>
            <a:chOff x="1053220" y="991374"/>
            <a:chExt cx="3750206" cy="5649335"/>
          </a:xfrm>
        </p:grpSpPr>
        <p:sp>
          <p:nvSpPr>
            <p:cNvPr id="2" name="Rettangolo 1">
              <a:extLst>
                <a:ext uri="{FF2B5EF4-FFF2-40B4-BE49-F238E27FC236}">
                  <a16:creationId xmlns:a16="http://schemas.microsoft.com/office/drawing/2014/main" id="{B64BA6C1-F6D1-8340-B967-A4374CF84CC3}"/>
                </a:ext>
              </a:extLst>
            </p:cNvPr>
            <p:cNvSpPr/>
            <p:nvPr/>
          </p:nvSpPr>
          <p:spPr>
            <a:xfrm>
              <a:off x="1053220" y="991374"/>
              <a:ext cx="3483477" cy="56085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sp>
          <p:nvSpPr>
            <p:cNvPr id="15" name="Rettangolo 14">
              <a:extLst>
                <a:ext uri="{FF2B5EF4-FFF2-40B4-BE49-F238E27FC236}">
                  <a16:creationId xmlns:a16="http://schemas.microsoft.com/office/drawing/2014/main" id="{CC68FD17-413F-E84D-BD00-223F87884C35}"/>
                </a:ext>
              </a:extLst>
            </p:cNvPr>
            <p:cNvSpPr/>
            <p:nvPr/>
          </p:nvSpPr>
          <p:spPr>
            <a:xfrm>
              <a:off x="3365500" y="5495274"/>
              <a:ext cx="1404663" cy="1145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sp>
          <p:nvSpPr>
            <p:cNvPr id="16" name="Rettangolo 15">
              <a:extLst>
                <a:ext uri="{FF2B5EF4-FFF2-40B4-BE49-F238E27FC236}">
                  <a16:creationId xmlns:a16="http://schemas.microsoft.com/office/drawing/2014/main" id="{F7A416F3-0DE3-EE46-BA1F-64DDB832B996}"/>
                </a:ext>
              </a:extLst>
            </p:cNvPr>
            <p:cNvSpPr/>
            <p:nvPr/>
          </p:nvSpPr>
          <p:spPr>
            <a:xfrm>
              <a:off x="3398763" y="1133991"/>
              <a:ext cx="1404663" cy="456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215"/>
            </a:p>
          </p:txBody>
        </p:sp>
      </p:grpSp>
    </p:spTree>
    <p:extLst>
      <p:ext uri="{BB962C8B-B14F-4D97-AF65-F5344CB8AC3E}">
        <p14:creationId xmlns:p14="http://schemas.microsoft.com/office/powerpoint/2010/main" val="180653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F4.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203" y="1140622"/>
            <a:ext cx="7562267" cy="5352668"/>
          </a:xfrm>
          <a:prstGeom prst="rect">
            <a:avLst/>
          </a:prstGeom>
          <a:ln>
            <a:solidFill>
              <a:srgbClr val="4F81BD"/>
            </a:solidFill>
          </a:ln>
          <a:effectLst>
            <a:outerShdw blurRad="50800" dist="38100" dir="2700000" algn="tl" rotWithShape="0">
              <a:prstClr val="black">
                <a:alpha val="40000"/>
              </a:prstClr>
            </a:outerShdw>
          </a:effectLst>
        </p:spPr>
      </p:pic>
      <p:sp>
        <p:nvSpPr>
          <p:cNvPr id="6" name="Rettangolo 5"/>
          <p:cNvSpPr/>
          <p:nvPr/>
        </p:nvSpPr>
        <p:spPr>
          <a:xfrm>
            <a:off x="17584" y="5997618"/>
            <a:ext cx="1118974" cy="603820"/>
          </a:xfrm>
          <a:prstGeom prst="rect">
            <a:avLst/>
          </a:prstGeom>
        </p:spPr>
        <p:txBody>
          <a:bodyPr wrap="square">
            <a:spAutoFit/>
          </a:bodyPr>
          <a:lstStyle/>
          <a:p>
            <a:r>
              <a:rPr lang="en-GB" sz="1108" dirty="0" err="1">
                <a:latin typeface="Tekton Pro Bold"/>
                <a:cs typeface="Tekton Pro Bold"/>
              </a:rPr>
              <a:t>Stadtfeld</a:t>
            </a:r>
            <a:r>
              <a:rPr lang="en-GB" sz="1108" dirty="0">
                <a:latin typeface="Tekton Pro Bold"/>
                <a:cs typeface="Tekton Pro Bold"/>
              </a:rPr>
              <a:t> and </a:t>
            </a:r>
          </a:p>
          <a:p>
            <a:r>
              <a:rPr lang="en-GB" sz="1108" dirty="0" err="1">
                <a:latin typeface="Tekton Pro Bold"/>
                <a:cs typeface="Tekton Pro Bold"/>
              </a:rPr>
              <a:t>Hochedlinger</a:t>
            </a:r>
            <a:r>
              <a:rPr lang="en-GB" sz="1108" dirty="0">
                <a:latin typeface="Tekton Pro Bold"/>
                <a:cs typeface="Tekton Pro Bold"/>
              </a:rPr>
              <a:t>, </a:t>
            </a:r>
          </a:p>
          <a:p>
            <a:r>
              <a:rPr lang="en-GB" sz="1108" dirty="0">
                <a:latin typeface="Tekton Pro Bold"/>
                <a:cs typeface="Tekton Pro Bold"/>
              </a:rPr>
              <a:t>2010</a:t>
            </a:r>
            <a:endParaRPr lang="en-US" sz="1108" dirty="0">
              <a:latin typeface="Tekton Pro Bold"/>
              <a:cs typeface="Tekton Pro Bold"/>
            </a:endParaRPr>
          </a:p>
        </p:txBody>
      </p:sp>
      <p:sp>
        <p:nvSpPr>
          <p:cNvPr id="10" name="Rectangle 37">
            <a:extLst>
              <a:ext uri="{FF2B5EF4-FFF2-40B4-BE49-F238E27FC236}">
                <a16:creationId xmlns:a16="http://schemas.microsoft.com/office/drawing/2014/main" id="{F85A2291-8F23-3A47-9D49-925A9A2F416D}"/>
              </a:ext>
            </a:extLst>
          </p:cNvPr>
          <p:cNvSpPr/>
          <p:nvPr/>
        </p:nvSpPr>
        <p:spPr>
          <a:xfrm>
            <a:off x="17584"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1" name="CasellaDiTesto 10">
            <a:extLst>
              <a:ext uri="{FF2B5EF4-FFF2-40B4-BE49-F238E27FC236}">
                <a16:creationId xmlns:a16="http://schemas.microsoft.com/office/drawing/2014/main" id="{3213BF64-91AC-3443-9424-932796C7F867}"/>
              </a:ext>
            </a:extLst>
          </p:cNvPr>
          <p:cNvSpPr txBox="1"/>
          <p:nvPr/>
        </p:nvSpPr>
        <p:spPr>
          <a:xfrm>
            <a:off x="3106615" y="120657"/>
            <a:ext cx="3913251" cy="774058"/>
          </a:xfrm>
          <a:prstGeom prst="rect">
            <a:avLst/>
          </a:prstGeom>
          <a:noFill/>
        </p:spPr>
        <p:txBody>
          <a:bodyPr wrap="none" rtlCol="0">
            <a:spAutoFit/>
          </a:bodyPr>
          <a:lstStyle/>
          <a:p>
            <a:r>
              <a:rPr lang="it-IT" sz="2215" dirty="0" err="1"/>
              <a:t>Potential</a:t>
            </a:r>
            <a:r>
              <a:rPr lang="it-IT" sz="2215" dirty="0"/>
              <a:t> </a:t>
            </a:r>
            <a:r>
              <a:rPr lang="it-IT" sz="2215" dirty="0" err="1"/>
              <a:t>applications</a:t>
            </a:r>
            <a:r>
              <a:rPr lang="it-IT" sz="2215" dirty="0"/>
              <a:t> of </a:t>
            </a:r>
            <a:r>
              <a:rPr lang="it-IT" sz="2215" dirty="0" err="1"/>
              <a:t>iPSC</a:t>
            </a:r>
            <a:endParaRPr lang="it-IT" sz="2215" dirty="0"/>
          </a:p>
          <a:p>
            <a:endParaRPr lang="it-IT" sz="2215"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95496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F7CC903-3FB3-4D48-A8BD-77CDD0558A68}"/>
              </a:ext>
            </a:extLst>
          </p:cNvPr>
          <p:cNvSpPr txBox="1"/>
          <p:nvPr/>
        </p:nvSpPr>
        <p:spPr>
          <a:xfrm>
            <a:off x="175846" y="1224714"/>
            <a:ext cx="8628185" cy="5205271"/>
          </a:xfrm>
          <a:prstGeom prst="rect">
            <a:avLst/>
          </a:prstGeom>
          <a:noFill/>
        </p:spPr>
        <p:txBody>
          <a:bodyPr wrap="square" rtlCol="0">
            <a:spAutoFit/>
          </a:bodyPr>
          <a:lstStyle/>
          <a:p>
            <a:r>
              <a:rPr lang="it-IT" sz="2215" dirty="0"/>
              <a:t>Europe </a:t>
            </a:r>
            <a:r>
              <a:rPr lang="it-IT" sz="2215" dirty="0" err="1"/>
              <a:t>is</a:t>
            </a:r>
            <a:r>
              <a:rPr lang="it-IT" sz="2215" dirty="0"/>
              <a:t> leader in the way  from the </a:t>
            </a:r>
            <a:r>
              <a:rPr lang="it-IT" sz="2215" dirty="0" err="1"/>
              <a:t>biopsy</a:t>
            </a:r>
            <a:r>
              <a:rPr lang="it-IT" sz="2215" dirty="0"/>
              <a:t> </a:t>
            </a:r>
          </a:p>
          <a:p>
            <a:r>
              <a:rPr lang="it-IT" sz="2215" dirty="0" err="1"/>
              <a:t>taken</a:t>
            </a:r>
            <a:r>
              <a:rPr lang="it-IT" sz="2215" dirty="0"/>
              <a:t> from a </a:t>
            </a:r>
            <a:r>
              <a:rPr lang="it-IT" sz="2215" dirty="0" err="1"/>
              <a:t>patient's</a:t>
            </a:r>
            <a:r>
              <a:rPr lang="it-IT" sz="2215" dirty="0"/>
              <a:t> </a:t>
            </a:r>
            <a:r>
              <a:rPr lang="it-IT" sz="2215" dirty="0" err="1"/>
              <a:t>tumor</a:t>
            </a:r>
            <a:r>
              <a:rPr lang="it-IT" sz="2215" dirty="0"/>
              <a:t>, to </a:t>
            </a:r>
            <a:r>
              <a:rPr lang="it-IT" sz="2215" dirty="0" err="1"/>
              <a:t>grow</a:t>
            </a:r>
            <a:r>
              <a:rPr lang="it-IT" sz="2215" dirty="0"/>
              <a:t> </a:t>
            </a:r>
            <a:r>
              <a:rPr lang="it-IT" sz="2215" dirty="0" err="1"/>
              <a:t>it</a:t>
            </a:r>
            <a:r>
              <a:rPr lang="it-IT" sz="2215" dirty="0"/>
              <a:t> and </a:t>
            </a:r>
          </a:p>
          <a:p>
            <a:r>
              <a:rPr lang="it-IT" sz="2215" dirty="0"/>
              <a:t>propagate in vitro (or ex vivo) </a:t>
            </a:r>
            <a:r>
              <a:rPr lang="it-IT" sz="2215" dirty="0" err="1"/>
              <a:t>as</a:t>
            </a:r>
            <a:r>
              <a:rPr lang="it-IT" sz="2215" dirty="0"/>
              <a:t> a </a:t>
            </a:r>
            <a:r>
              <a:rPr lang="it-IT" sz="2215" dirty="0" err="1"/>
              <a:t>whole</a:t>
            </a:r>
            <a:endParaRPr lang="it-IT" sz="2215" dirty="0"/>
          </a:p>
          <a:p>
            <a:r>
              <a:rPr lang="it-IT" sz="2215" dirty="0" err="1"/>
              <a:t>structured</a:t>
            </a:r>
            <a:r>
              <a:rPr lang="it-IT" sz="2215" dirty="0"/>
              <a:t> and </a:t>
            </a:r>
            <a:r>
              <a:rPr lang="it-IT" sz="2215" dirty="0" err="1"/>
              <a:t>three-dimensional</a:t>
            </a:r>
            <a:r>
              <a:rPr lang="it-IT" sz="2215" dirty="0"/>
              <a:t> of </a:t>
            </a:r>
            <a:r>
              <a:rPr lang="it-IT" sz="2215" dirty="0" err="1"/>
              <a:t>cells</a:t>
            </a:r>
            <a:r>
              <a:rPr lang="it-IT" sz="2215" dirty="0"/>
              <a:t>, </a:t>
            </a:r>
          </a:p>
          <a:p>
            <a:r>
              <a:rPr lang="it-IT" sz="2215" dirty="0" err="1"/>
              <a:t>thus</a:t>
            </a:r>
            <a:r>
              <a:rPr lang="it-IT" sz="2215" dirty="0"/>
              <a:t> </a:t>
            </a:r>
            <a:r>
              <a:rPr lang="it-IT" sz="2215" dirty="0" err="1"/>
              <a:t>allowing</a:t>
            </a:r>
            <a:r>
              <a:rPr lang="it-IT" sz="2215" dirty="0"/>
              <a:t> to </a:t>
            </a:r>
            <a:r>
              <a:rPr lang="it-IT" sz="2215" dirty="0" err="1"/>
              <a:t>recapitulate</a:t>
            </a:r>
            <a:r>
              <a:rPr lang="it-IT" sz="2215" dirty="0"/>
              <a:t>, </a:t>
            </a:r>
            <a:r>
              <a:rPr lang="it-IT" sz="2215" dirty="0" err="1"/>
              <a:t>at</a:t>
            </a:r>
            <a:r>
              <a:rPr lang="it-IT" sz="2215" dirty="0"/>
              <a:t> </a:t>
            </a:r>
            <a:r>
              <a:rPr lang="it-IT" sz="2215" dirty="0" err="1"/>
              <a:t>least</a:t>
            </a:r>
            <a:r>
              <a:rPr lang="it-IT" sz="2215" dirty="0"/>
              <a:t> to a large </a:t>
            </a:r>
            <a:r>
              <a:rPr lang="it-IT" sz="2215" dirty="0" err="1"/>
              <a:t>extent</a:t>
            </a:r>
            <a:r>
              <a:rPr lang="it-IT" sz="2215" dirty="0"/>
              <a:t>, some </a:t>
            </a:r>
            <a:r>
              <a:rPr lang="it-IT" sz="2215" dirty="0" err="1"/>
              <a:t>characteristics</a:t>
            </a:r>
            <a:r>
              <a:rPr lang="it-IT" sz="2215" dirty="0"/>
              <a:t> of the </a:t>
            </a:r>
            <a:r>
              <a:rPr lang="it-IT" sz="2215" dirty="0" err="1"/>
              <a:t>tumor</a:t>
            </a:r>
            <a:r>
              <a:rPr lang="it-IT" sz="2215" dirty="0"/>
              <a:t> in </a:t>
            </a:r>
            <a:r>
              <a:rPr lang="it-IT" sz="2215" dirty="0" err="1"/>
              <a:t>its</a:t>
            </a:r>
            <a:r>
              <a:rPr lang="it-IT" sz="2215" dirty="0"/>
              <a:t> </a:t>
            </a:r>
            <a:r>
              <a:rPr lang="it-IT" sz="2215" dirty="0" err="1"/>
              <a:t>growth</a:t>
            </a:r>
            <a:r>
              <a:rPr lang="it-IT" sz="2215" dirty="0"/>
              <a:t> </a:t>
            </a:r>
            <a:r>
              <a:rPr lang="it-IT" sz="2215" dirty="0" err="1"/>
              <a:t>within</a:t>
            </a:r>
            <a:r>
              <a:rPr lang="it-IT" sz="2215" dirty="0"/>
              <a:t> the </a:t>
            </a:r>
            <a:r>
              <a:rPr lang="it-IT" sz="2215" dirty="0" err="1"/>
              <a:t>patient</a:t>
            </a:r>
            <a:endParaRPr lang="it-IT" sz="2215" dirty="0"/>
          </a:p>
          <a:p>
            <a:r>
              <a:rPr lang="it-IT" sz="2215" dirty="0"/>
              <a:t>(van de </a:t>
            </a:r>
            <a:r>
              <a:rPr lang="it-IT" sz="2215" dirty="0" err="1"/>
              <a:t>Wetering</a:t>
            </a:r>
            <a:r>
              <a:rPr lang="it-IT" sz="2215" dirty="0"/>
              <a:t>, </a:t>
            </a:r>
            <a:r>
              <a:rPr lang="it-IT" sz="2215" dirty="0" err="1"/>
              <a:t>Francies</a:t>
            </a:r>
            <a:r>
              <a:rPr lang="it-IT" sz="2215" dirty="0"/>
              <a:t>, Francis et al. 2015)</a:t>
            </a:r>
          </a:p>
          <a:p>
            <a:endParaRPr lang="it-IT" sz="2215" dirty="0"/>
          </a:p>
          <a:p>
            <a:r>
              <a:rPr lang="it-IT" sz="2215" dirty="0" err="1"/>
              <a:t>choose</a:t>
            </a:r>
            <a:r>
              <a:rPr lang="it-IT" sz="2215" dirty="0"/>
              <a:t> </a:t>
            </a:r>
            <a:r>
              <a:rPr lang="it-IT" sz="2215" dirty="0" err="1"/>
              <a:t>between</a:t>
            </a:r>
            <a:r>
              <a:rPr lang="it-IT" sz="2215" dirty="0"/>
              <a:t> </a:t>
            </a:r>
            <a:r>
              <a:rPr lang="it-IT" sz="2215" dirty="0" err="1"/>
              <a:t>different</a:t>
            </a:r>
            <a:r>
              <a:rPr lang="it-IT" sz="2215" dirty="0"/>
              <a:t> </a:t>
            </a:r>
            <a:r>
              <a:rPr lang="it-IT" sz="2215" dirty="0" err="1"/>
              <a:t>therapeutic</a:t>
            </a:r>
            <a:r>
              <a:rPr lang="it-IT" sz="2215" dirty="0"/>
              <a:t> </a:t>
            </a:r>
            <a:r>
              <a:rPr lang="it-IT" sz="2215" dirty="0" err="1"/>
              <a:t>alternatives</a:t>
            </a:r>
            <a:r>
              <a:rPr lang="it-IT" sz="2215" dirty="0"/>
              <a:t> </a:t>
            </a:r>
            <a:r>
              <a:rPr lang="it-IT" sz="2215" dirty="0" err="1"/>
              <a:t>based</a:t>
            </a:r>
            <a:r>
              <a:rPr lang="it-IT" sz="2215" dirty="0"/>
              <a:t> on the </a:t>
            </a:r>
            <a:r>
              <a:rPr lang="it-IT" sz="2215" dirty="0" err="1"/>
              <a:t>results</a:t>
            </a:r>
            <a:r>
              <a:rPr lang="it-IT" sz="2215" dirty="0"/>
              <a:t> </a:t>
            </a:r>
            <a:r>
              <a:rPr lang="it-IT" sz="2215" dirty="0" err="1"/>
              <a:t>obtained</a:t>
            </a:r>
            <a:r>
              <a:rPr lang="it-IT" sz="2215" dirty="0"/>
              <a:t> on </a:t>
            </a:r>
            <a:r>
              <a:rPr lang="it-IT" sz="2215" dirty="0" err="1"/>
              <a:t>your</a:t>
            </a:r>
            <a:r>
              <a:rPr lang="it-IT" sz="2215" dirty="0"/>
              <a:t> </a:t>
            </a:r>
            <a:r>
              <a:rPr lang="it-IT" sz="2215" dirty="0" err="1"/>
              <a:t>specific</a:t>
            </a:r>
            <a:r>
              <a:rPr lang="it-IT" sz="2215" dirty="0"/>
              <a:t> </a:t>
            </a:r>
            <a:r>
              <a:rPr lang="it-IT" sz="2215" dirty="0" err="1"/>
              <a:t>tumor</a:t>
            </a:r>
            <a:r>
              <a:rPr lang="it-IT" sz="2215" dirty="0"/>
              <a:t> </a:t>
            </a:r>
            <a:r>
              <a:rPr lang="it-IT" sz="2215" dirty="0" err="1"/>
              <a:t>organ</a:t>
            </a:r>
            <a:endParaRPr lang="it-IT" sz="2215" dirty="0"/>
          </a:p>
          <a:p>
            <a:endParaRPr lang="it-IT" sz="2215" dirty="0"/>
          </a:p>
          <a:p>
            <a:r>
              <a:rPr lang="it-IT" sz="2215" dirty="0" err="1"/>
              <a:t>until</a:t>
            </a:r>
            <a:r>
              <a:rPr lang="it-IT" sz="2215" dirty="0"/>
              <a:t>…..</a:t>
            </a:r>
          </a:p>
          <a:p>
            <a:r>
              <a:rPr lang="it-IT" sz="2215" dirty="0" err="1"/>
              <a:t>possibility</a:t>
            </a:r>
            <a:r>
              <a:rPr lang="it-IT" sz="2215" dirty="0"/>
              <a:t> to </a:t>
            </a:r>
            <a:r>
              <a:rPr lang="it-IT" sz="2215" dirty="0" err="1"/>
              <a:t>predict</a:t>
            </a:r>
            <a:r>
              <a:rPr lang="it-IT" sz="2215" dirty="0"/>
              <a:t>, </a:t>
            </a:r>
            <a:r>
              <a:rPr lang="it-IT" sz="2215" dirty="0" err="1"/>
              <a:t>based</a:t>
            </a:r>
            <a:r>
              <a:rPr lang="it-IT" sz="2215" dirty="0"/>
              <a:t> on the </a:t>
            </a:r>
            <a:r>
              <a:rPr lang="it-IT" sz="2215" dirty="0" err="1"/>
              <a:t>cellular</a:t>
            </a:r>
            <a:r>
              <a:rPr lang="it-IT" sz="2215" dirty="0"/>
              <a:t> </a:t>
            </a:r>
            <a:r>
              <a:rPr lang="it-IT" sz="2215" dirty="0" err="1"/>
              <a:t>composition</a:t>
            </a:r>
            <a:r>
              <a:rPr lang="it-IT" sz="2215" dirty="0"/>
              <a:t> of the </a:t>
            </a:r>
            <a:r>
              <a:rPr lang="it-IT" sz="2215" dirty="0" err="1"/>
              <a:t>organoid</a:t>
            </a:r>
            <a:r>
              <a:rPr lang="it-IT" sz="2215" dirty="0"/>
              <a:t> in vitro, </a:t>
            </a:r>
            <a:r>
              <a:rPr lang="it-IT" sz="2215" dirty="0" err="1"/>
              <a:t>how</a:t>
            </a:r>
            <a:r>
              <a:rPr lang="it-IT" sz="2215" dirty="0"/>
              <a:t> the </a:t>
            </a:r>
            <a:r>
              <a:rPr lang="it-IT" sz="2215" dirty="0" err="1"/>
              <a:t>tumor</a:t>
            </a:r>
            <a:r>
              <a:rPr lang="it-IT" sz="2215" dirty="0"/>
              <a:t> </a:t>
            </a:r>
            <a:r>
              <a:rPr lang="it-IT" sz="2215" dirty="0" err="1"/>
              <a:t>will</a:t>
            </a:r>
            <a:r>
              <a:rPr lang="it-IT" sz="2215" dirty="0"/>
              <a:t> evolve in vivo</a:t>
            </a:r>
          </a:p>
          <a:p>
            <a:endParaRPr lang="it-IT" sz="2215" dirty="0"/>
          </a:p>
        </p:txBody>
      </p:sp>
      <p:grpSp>
        <p:nvGrpSpPr>
          <p:cNvPr id="3" name="Gruppo 2">
            <a:extLst>
              <a:ext uri="{FF2B5EF4-FFF2-40B4-BE49-F238E27FC236}">
                <a16:creationId xmlns:a16="http://schemas.microsoft.com/office/drawing/2014/main" id="{C169B488-3B02-6B44-B43E-8DD1FDFDDFA4}"/>
              </a:ext>
            </a:extLst>
          </p:cNvPr>
          <p:cNvGrpSpPr/>
          <p:nvPr/>
        </p:nvGrpSpPr>
        <p:grpSpPr>
          <a:xfrm>
            <a:off x="6096344" y="1007045"/>
            <a:ext cx="2707687" cy="1673790"/>
            <a:chOff x="1320081" y="4118744"/>
            <a:chExt cx="3808890" cy="2636683"/>
          </a:xfrm>
        </p:grpSpPr>
        <p:pic>
          <p:nvPicPr>
            <p:cNvPr id="5" name="Picture 6">
              <a:extLst>
                <a:ext uri="{FF2B5EF4-FFF2-40B4-BE49-F238E27FC236}">
                  <a16:creationId xmlns:a16="http://schemas.microsoft.com/office/drawing/2014/main" id="{3178C5E4-2B95-A74F-974A-67FBC90625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4145916"/>
              <a:ext cx="3653315" cy="26095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a:extLst>
                <a:ext uri="{FF2B5EF4-FFF2-40B4-BE49-F238E27FC236}">
                  <a16:creationId xmlns:a16="http://schemas.microsoft.com/office/drawing/2014/main" id="{F0FE1E1D-7376-1D47-A162-A0761AB8F1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0081" y="4118744"/>
              <a:ext cx="311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7" name="Rectangle 37">
            <a:extLst>
              <a:ext uri="{FF2B5EF4-FFF2-40B4-BE49-F238E27FC236}">
                <a16:creationId xmlns:a16="http://schemas.microsoft.com/office/drawing/2014/main" id="{056990CD-A724-834B-9527-B5236D852DC3}"/>
              </a:ext>
            </a:extLst>
          </p:cNvPr>
          <p:cNvSpPr/>
          <p:nvPr/>
        </p:nvSpPr>
        <p:spPr>
          <a:xfrm>
            <a:off x="17584"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9" name="CasellaDiTesto 8">
            <a:extLst>
              <a:ext uri="{FF2B5EF4-FFF2-40B4-BE49-F238E27FC236}">
                <a16:creationId xmlns:a16="http://schemas.microsoft.com/office/drawing/2014/main" id="{72A6571D-0429-8548-B148-0AD1DEDBF145}"/>
              </a:ext>
            </a:extLst>
          </p:cNvPr>
          <p:cNvSpPr txBox="1"/>
          <p:nvPr/>
        </p:nvSpPr>
        <p:spPr>
          <a:xfrm>
            <a:off x="3106616" y="120657"/>
            <a:ext cx="1499128" cy="774058"/>
          </a:xfrm>
          <a:prstGeom prst="rect">
            <a:avLst/>
          </a:prstGeom>
          <a:noFill/>
        </p:spPr>
        <p:txBody>
          <a:bodyPr wrap="none" rtlCol="0">
            <a:spAutoFit/>
          </a:bodyPr>
          <a:lstStyle/>
          <a:p>
            <a:r>
              <a:rPr lang="it-IT" sz="2215" dirty="0" err="1"/>
              <a:t>Organoids</a:t>
            </a:r>
            <a:endParaRPr lang="it-IT" sz="2215" dirty="0"/>
          </a:p>
          <a:p>
            <a:endParaRPr lang="it-IT" sz="2215"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185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B03E6057-AD30-9C45-9677-CD1393EF2CC9}"/>
              </a:ext>
            </a:extLst>
          </p:cNvPr>
          <p:cNvSpPr>
            <a:spLocks noGrp="1" noChangeArrowheads="1"/>
          </p:cNvSpPr>
          <p:nvPr>
            <p:ph type="title"/>
          </p:nvPr>
        </p:nvSpPr>
        <p:spPr/>
        <p:txBody>
          <a:bodyPr>
            <a:normAutofit fontScale="90000"/>
          </a:bodyPr>
          <a:lstStyle/>
          <a:p>
            <a:pPr>
              <a:defRPr/>
            </a:pPr>
            <a:r>
              <a:rPr lang="it-IT" sz="3600" b="1" dirty="0" err="1">
                <a:solidFill>
                  <a:schemeClr val="accent2"/>
                </a:solidFill>
                <a:latin typeface="Comic Sans MS" charset="0"/>
              </a:rPr>
              <a:t>Four</a:t>
            </a:r>
            <a:r>
              <a:rPr lang="it-IT" sz="3600" b="1" dirty="0">
                <a:solidFill>
                  <a:schemeClr val="accent2"/>
                </a:solidFill>
                <a:latin typeface="Comic Sans MS" charset="0"/>
              </a:rPr>
              <a:t> major </a:t>
            </a:r>
            <a:r>
              <a:rPr lang="it-IT" sz="3600" b="1" dirty="0" err="1">
                <a:solidFill>
                  <a:schemeClr val="accent2"/>
                </a:solidFill>
                <a:latin typeface="Comic Sans MS" charset="0"/>
              </a:rPr>
              <a:t>revolutions</a:t>
            </a:r>
            <a:r>
              <a:rPr lang="it-IT" sz="3600" b="1" dirty="0">
                <a:solidFill>
                  <a:schemeClr val="accent2"/>
                </a:solidFill>
                <a:latin typeface="Comic Sans MS" charset="0"/>
              </a:rPr>
              <a:t> in </a:t>
            </a:r>
            <a:r>
              <a:rPr lang="it-IT" sz="3600" b="1" dirty="0" err="1">
                <a:solidFill>
                  <a:schemeClr val="accent2"/>
                </a:solidFill>
                <a:latin typeface="Comic Sans MS" charset="0"/>
              </a:rPr>
              <a:t>Molecular</a:t>
            </a:r>
            <a:r>
              <a:rPr lang="it-IT" sz="3600" b="1" dirty="0">
                <a:solidFill>
                  <a:schemeClr val="accent2"/>
                </a:solidFill>
                <a:latin typeface="Comic Sans MS" charset="0"/>
              </a:rPr>
              <a:t> </a:t>
            </a:r>
            <a:r>
              <a:rPr lang="it-IT" sz="3600" b="1" dirty="0" err="1">
                <a:solidFill>
                  <a:schemeClr val="accent2"/>
                </a:solidFill>
                <a:latin typeface="Comic Sans MS" charset="0"/>
              </a:rPr>
              <a:t>Biology</a:t>
            </a:r>
            <a:endParaRPr lang="it-IT" dirty="0">
              <a:latin typeface="Times" charset="0"/>
            </a:endParaRPr>
          </a:p>
        </p:txBody>
      </p:sp>
      <p:sp>
        <p:nvSpPr>
          <p:cNvPr id="25602" name="Rectangle 3">
            <a:extLst>
              <a:ext uri="{FF2B5EF4-FFF2-40B4-BE49-F238E27FC236}">
                <a16:creationId xmlns:a16="http://schemas.microsoft.com/office/drawing/2014/main" id="{CEE7A682-E1FA-FE43-A986-349464B2D19C}"/>
              </a:ext>
            </a:extLst>
          </p:cNvPr>
          <p:cNvSpPr>
            <a:spLocks noGrp="1" noChangeArrowheads="1"/>
          </p:cNvSpPr>
          <p:nvPr>
            <p:ph type="body" idx="1"/>
          </p:nvPr>
        </p:nvSpPr>
        <p:spPr>
          <a:xfrm>
            <a:off x="685800" y="1981200"/>
            <a:ext cx="8782744" cy="4114800"/>
          </a:xfrm>
        </p:spPr>
        <p:txBody>
          <a:bodyPr/>
          <a:lstStyle/>
          <a:p>
            <a:pPr marL="1354138" indent="-1076325">
              <a:lnSpc>
                <a:spcPct val="90000"/>
              </a:lnSpc>
              <a:buFontTx/>
              <a:buNone/>
            </a:pPr>
            <a:r>
              <a:rPr lang="it-IT" altLang="it-IT" sz="1800" b="1" dirty="0">
                <a:latin typeface="Times" pitchFamily="2" charset="0"/>
              </a:rPr>
              <a:t> </a:t>
            </a:r>
            <a:endParaRPr lang="it-IT" altLang="it-IT" sz="1800" dirty="0">
              <a:latin typeface="Times" pitchFamily="2" charset="0"/>
            </a:endParaRPr>
          </a:p>
          <a:p>
            <a:pPr marL="1354138" indent="-1076325">
              <a:lnSpc>
                <a:spcPct val="90000"/>
              </a:lnSpc>
              <a:buFontTx/>
              <a:buNone/>
            </a:pPr>
            <a:r>
              <a:rPr lang="it-IT" altLang="it-IT" sz="1800" b="1" dirty="0">
                <a:latin typeface="Comic Sans MS" panose="030F0902030302020204" pitchFamily="66" charset="0"/>
              </a:rPr>
              <a:t>1950</a:t>
            </a:r>
            <a:r>
              <a:rPr lang="it-IT" altLang="it-IT" sz="1800" dirty="0">
                <a:latin typeface="Comic Sans MS" panose="030F0902030302020204" pitchFamily="66" charset="0"/>
              </a:rPr>
              <a:t>		</a:t>
            </a:r>
            <a:r>
              <a:rPr lang="it-IT" altLang="it-IT" sz="1800" b="1" dirty="0" err="1">
                <a:latin typeface="Comic Sans MS" panose="030F0902030302020204" pitchFamily="66" charset="0"/>
              </a:rPr>
              <a:t>Resolution</a:t>
            </a:r>
            <a:r>
              <a:rPr lang="it-IT" altLang="it-IT" sz="1800" b="1" dirty="0">
                <a:latin typeface="Comic Sans MS" panose="030F0902030302020204" pitchFamily="66" charset="0"/>
              </a:rPr>
              <a:t> of DNA </a:t>
            </a:r>
            <a:r>
              <a:rPr lang="it-IT" altLang="it-IT" sz="1800" b="1" dirty="0" err="1">
                <a:latin typeface="Comic Sans MS" panose="030F0902030302020204" pitchFamily="66" charset="0"/>
              </a:rPr>
              <a:t>structure</a:t>
            </a:r>
            <a:endParaRPr lang="it-IT" altLang="it-IT" sz="1800" dirty="0">
              <a:latin typeface="Comic Sans MS" panose="030F0902030302020204" pitchFamily="66" charset="0"/>
            </a:endParaRPr>
          </a:p>
          <a:p>
            <a:pPr marL="1354138" indent="-1076325">
              <a:lnSpc>
                <a:spcPct val="90000"/>
              </a:lnSpc>
              <a:buFontTx/>
              <a:buNone/>
            </a:pPr>
            <a:r>
              <a:rPr lang="it-IT" altLang="it-IT" sz="1800" dirty="0">
                <a:latin typeface="Comic Sans MS" panose="030F0902030302020204" pitchFamily="66" charset="0"/>
              </a:rPr>
              <a:t>	</a:t>
            </a:r>
            <a:r>
              <a:rPr lang="it-IT" altLang="it-IT" sz="1800" dirty="0" err="1">
                <a:latin typeface="Comic Sans MS" panose="030F0902030302020204" pitchFamily="66" charset="0"/>
              </a:rPr>
              <a:t>Implications</a:t>
            </a:r>
            <a:r>
              <a:rPr lang="it-IT" altLang="it-IT" sz="1800" dirty="0">
                <a:latin typeface="Comic Sans MS" panose="030F0902030302020204" pitchFamily="66" charset="0"/>
              </a:rPr>
              <a:t> </a:t>
            </a:r>
            <a:r>
              <a:rPr lang="it-IT" altLang="it-IT" sz="1800" dirty="0" err="1">
                <a:latin typeface="Comic Sans MS" panose="030F0902030302020204" pitchFamily="66" charset="0"/>
              </a:rPr>
              <a:t>regarding</a:t>
            </a:r>
            <a:r>
              <a:rPr lang="it-IT" altLang="it-IT" sz="1800" dirty="0">
                <a:latin typeface="Comic Sans MS" panose="030F0902030302020204" pitchFamily="66" charset="0"/>
              </a:rPr>
              <a:t> the </a:t>
            </a:r>
            <a:r>
              <a:rPr lang="it-IT" altLang="it-IT" sz="1800" dirty="0" err="1">
                <a:latin typeface="Comic Sans MS" panose="030F0902030302020204" pitchFamily="66" charset="0"/>
              </a:rPr>
              <a:t>mechanisms</a:t>
            </a:r>
            <a:r>
              <a:rPr lang="it-IT" altLang="it-IT" sz="1800" dirty="0">
                <a:latin typeface="Comic Sans MS" panose="030F0902030302020204" pitchFamily="66" charset="0"/>
              </a:rPr>
              <a:t> of DNA </a:t>
            </a:r>
            <a:r>
              <a:rPr lang="it-IT" altLang="it-IT" sz="1800" dirty="0" err="1">
                <a:latin typeface="Comic Sans MS" panose="030F0902030302020204" pitchFamily="66" charset="0"/>
              </a:rPr>
              <a:t>replication</a:t>
            </a:r>
            <a:r>
              <a:rPr lang="it-IT" altLang="it-IT" sz="1800" dirty="0">
                <a:latin typeface="Comic Sans MS" panose="030F0902030302020204" pitchFamily="66" charset="0"/>
              </a:rPr>
              <a:t>    and gene </a:t>
            </a:r>
            <a:r>
              <a:rPr lang="it-IT" altLang="it-IT" sz="1800" dirty="0" err="1">
                <a:latin typeface="Comic Sans MS" panose="030F0902030302020204" pitchFamily="66" charset="0"/>
              </a:rPr>
              <a:t>expression</a:t>
            </a:r>
            <a:endParaRPr lang="it-IT" altLang="it-IT" sz="1800" dirty="0">
              <a:latin typeface="Comic Sans MS" panose="030F0902030302020204" pitchFamily="66" charset="0"/>
            </a:endParaRPr>
          </a:p>
          <a:p>
            <a:pPr marL="1354138" indent="-1076325">
              <a:lnSpc>
                <a:spcPct val="90000"/>
              </a:lnSpc>
              <a:buFontTx/>
              <a:buNone/>
            </a:pPr>
            <a:endParaRPr lang="it-IT" altLang="it-IT" sz="1800" dirty="0">
              <a:latin typeface="Comic Sans MS" panose="030F0902030302020204" pitchFamily="66" charset="0"/>
            </a:endParaRPr>
          </a:p>
          <a:p>
            <a:pPr marL="1354138" indent="-1076325">
              <a:lnSpc>
                <a:spcPct val="90000"/>
              </a:lnSpc>
              <a:buFontTx/>
              <a:buNone/>
            </a:pPr>
            <a:r>
              <a:rPr lang="it-IT" altLang="it-IT" sz="1800" b="1" dirty="0">
                <a:latin typeface="Comic Sans MS" panose="030F0902030302020204" pitchFamily="66" charset="0"/>
              </a:rPr>
              <a:t>1970		DNA </a:t>
            </a:r>
            <a:r>
              <a:rPr lang="it-IT" altLang="it-IT" sz="1800" b="1" dirty="0" err="1">
                <a:latin typeface="Comic Sans MS" panose="030F0902030302020204" pitchFamily="66" charset="0"/>
              </a:rPr>
              <a:t>cloning</a:t>
            </a:r>
            <a:endParaRPr lang="it-IT" altLang="it-IT" sz="1800" b="1" dirty="0">
              <a:latin typeface="Comic Sans MS" panose="030F0902030302020204" pitchFamily="66" charset="0"/>
            </a:endParaRPr>
          </a:p>
          <a:p>
            <a:pPr marL="1354138" indent="-1076325">
              <a:lnSpc>
                <a:spcPct val="90000"/>
              </a:lnSpc>
              <a:buFontTx/>
              <a:buNone/>
            </a:pPr>
            <a:r>
              <a:rPr lang="it-IT" altLang="it-IT" sz="1800" dirty="0">
                <a:latin typeface="Comic Sans MS" panose="030F0902030302020204" pitchFamily="66" charset="0"/>
              </a:rPr>
              <a:t>	Definition of gene </a:t>
            </a:r>
            <a:r>
              <a:rPr lang="it-IT" altLang="it-IT" sz="1800" dirty="0" err="1">
                <a:latin typeface="Comic Sans MS" panose="030F0902030302020204" pitchFamily="66" charset="0"/>
              </a:rPr>
              <a:t>structure</a:t>
            </a:r>
            <a:r>
              <a:rPr lang="it-IT" altLang="it-IT" sz="1800" dirty="0">
                <a:latin typeface="Comic Sans MS" panose="030F0902030302020204" pitchFamily="66" charset="0"/>
              </a:rPr>
              <a:t> </a:t>
            </a:r>
          </a:p>
          <a:p>
            <a:pPr marL="1354138" indent="-1076325">
              <a:lnSpc>
                <a:spcPct val="90000"/>
              </a:lnSpc>
              <a:buFontTx/>
              <a:buNone/>
            </a:pPr>
            <a:r>
              <a:rPr lang="it-IT" altLang="it-IT" sz="1800" dirty="0">
                <a:latin typeface="Comic Sans MS" panose="030F0902030302020204" pitchFamily="66" charset="0"/>
              </a:rPr>
              <a:t>		- </a:t>
            </a:r>
            <a:r>
              <a:rPr lang="it-IT" altLang="it-IT" sz="1800" dirty="0" err="1">
                <a:latin typeface="Comic Sans MS" panose="030F0902030302020204" pitchFamily="66" charset="0"/>
              </a:rPr>
              <a:t>molecular</a:t>
            </a:r>
            <a:r>
              <a:rPr lang="it-IT" altLang="it-IT" sz="1800" dirty="0">
                <a:latin typeface="Comic Sans MS" panose="030F0902030302020204" pitchFamily="66" charset="0"/>
              </a:rPr>
              <a:t> </a:t>
            </a:r>
            <a:r>
              <a:rPr lang="it-IT" altLang="it-IT" sz="1800" dirty="0" err="1">
                <a:latin typeface="Comic Sans MS" panose="030F0902030302020204" pitchFamily="66" charset="0"/>
              </a:rPr>
              <a:t>definition</a:t>
            </a:r>
            <a:r>
              <a:rPr lang="it-IT" altLang="it-IT" sz="1800" dirty="0">
                <a:latin typeface="Comic Sans MS" panose="030F0902030302020204" pitchFamily="66" charset="0"/>
              </a:rPr>
              <a:t> of </a:t>
            </a:r>
            <a:r>
              <a:rPr lang="it-IT" altLang="it-IT" sz="1800" dirty="0" err="1">
                <a:latin typeface="Comic Sans MS" panose="030F0902030302020204" pitchFamily="66" charset="0"/>
              </a:rPr>
              <a:t>several</a:t>
            </a:r>
            <a:r>
              <a:rPr lang="it-IT" altLang="it-IT" sz="1800" dirty="0">
                <a:latin typeface="Comic Sans MS" panose="030F0902030302020204" pitchFamily="66" charset="0"/>
              </a:rPr>
              <a:t> </a:t>
            </a:r>
            <a:r>
              <a:rPr lang="it-IT" altLang="it-IT" sz="1800" dirty="0" err="1">
                <a:latin typeface="Comic Sans MS" panose="030F0902030302020204" pitchFamily="66" charset="0"/>
              </a:rPr>
              <a:t>pathologies</a:t>
            </a:r>
            <a:endParaRPr lang="it-IT" altLang="it-IT" sz="1800" dirty="0">
              <a:latin typeface="Comic Sans MS" panose="030F0902030302020204" pitchFamily="66" charset="0"/>
            </a:endParaRPr>
          </a:p>
          <a:p>
            <a:pPr marL="1354138" indent="-1076325">
              <a:lnSpc>
                <a:spcPct val="90000"/>
              </a:lnSpc>
              <a:buFontTx/>
              <a:buNone/>
            </a:pPr>
            <a:endParaRPr lang="it-IT" altLang="it-IT" sz="1800" b="1" dirty="0">
              <a:latin typeface="Comic Sans MS" panose="030F0902030302020204" pitchFamily="66" charset="0"/>
            </a:endParaRPr>
          </a:p>
          <a:p>
            <a:pPr marL="1354138" indent="-1076325">
              <a:lnSpc>
                <a:spcPct val="90000"/>
              </a:lnSpc>
              <a:buFontTx/>
              <a:buNone/>
            </a:pPr>
            <a:r>
              <a:rPr lang="it-IT" altLang="it-IT" sz="1800" b="1" dirty="0">
                <a:latin typeface="Comic Sans MS" panose="030F0902030302020204" pitchFamily="66" charset="0"/>
              </a:rPr>
              <a:t>1990		</a:t>
            </a:r>
            <a:r>
              <a:rPr lang="it-IT" altLang="it-IT" sz="1800" b="1" dirty="0" err="1">
                <a:latin typeface="Comic Sans MS" panose="030F0902030302020204" pitchFamily="66" charset="0"/>
              </a:rPr>
              <a:t>Genome</a:t>
            </a:r>
            <a:r>
              <a:rPr lang="it-IT" altLang="it-IT" sz="1800" b="1" dirty="0">
                <a:latin typeface="Comic Sans MS" panose="030F0902030302020204" pitchFamily="66" charset="0"/>
              </a:rPr>
              <a:t> </a:t>
            </a:r>
            <a:r>
              <a:rPr lang="it-IT" altLang="it-IT" sz="1800" b="1" dirty="0" err="1">
                <a:latin typeface="Comic Sans MS" panose="030F0902030302020204" pitchFamily="66" charset="0"/>
              </a:rPr>
              <a:t>sequencing</a:t>
            </a:r>
            <a:endParaRPr lang="it-IT" altLang="it-IT" sz="1800" b="1" dirty="0">
              <a:latin typeface="Comic Sans MS" panose="030F0902030302020204" pitchFamily="66" charset="0"/>
            </a:endParaRPr>
          </a:p>
          <a:p>
            <a:pPr marL="1354138" indent="-1076325">
              <a:lnSpc>
                <a:spcPct val="90000"/>
              </a:lnSpc>
              <a:buFontTx/>
              <a:buNone/>
            </a:pPr>
            <a:r>
              <a:rPr lang="it-IT" altLang="it-IT" sz="1800" dirty="0">
                <a:latin typeface="Comic Sans MS" panose="030F0902030302020204" pitchFamily="66" charset="0"/>
              </a:rPr>
              <a:t>	</a:t>
            </a:r>
            <a:r>
              <a:rPr lang="it-IT" altLang="it-IT" sz="1800" dirty="0" err="1">
                <a:latin typeface="Comic Sans MS" panose="030F0902030302020204" pitchFamily="66" charset="0"/>
              </a:rPr>
              <a:t>Identification</a:t>
            </a:r>
            <a:r>
              <a:rPr lang="it-IT" altLang="it-IT" sz="1800" dirty="0">
                <a:latin typeface="Comic Sans MS" panose="030F0902030302020204" pitchFamily="66" charset="0"/>
              </a:rPr>
              <a:t> of </a:t>
            </a:r>
            <a:r>
              <a:rPr lang="it-IT" altLang="it-IT" sz="1800" dirty="0" err="1">
                <a:latin typeface="Comic Sans MS" panose="030F0902030302020204" pitchFamily="66" charset="0"/>
              </a:rPr>
              <a:t>complex</a:t>
            </a:r>
            <a:r>
              <a:rPr lang="it-IT" altLang="it-IT" sz="1800" dirty="0">
                <a:latin typeface="Comic Sans MS" panose="030F0902030302020204" pitchFamily="66" charset="0"/>
              </a:rPr>
              <a:t> </a:t>
            </a:r>
            <a:r>
              <a:rPr lang="it-IT" altLang="it-IT" sz="1800" dirty="0" err="1">
                <a:latin typeface="Comic Sans MS" panose="030F0902030302020204" pitchFamily="66" charset="0"/>
              </a:rPr>
              <a:t>functions</a:t>
            </a:r>
            <a:r>
              <a:rPr lang="it-IT" altLang="it-IT" sz="1800" dirty="0">
                <a:latin typeface="Comic Sans MS" panose="030F0902030302020204" pitchFamily="66" charset="0"/>
              </a:rPr>
              <a:t> and </a:t>
            </a:r>
            <a:r>
              <a:rPr lang="it-IT" altLang="it-IT" sz="1800" dirty="0" err="1">
                <a:latin typeface="Comic Sans MS" panose="030F0902030302020204" pitchFamily="66" charset="0"/>
              </a:rPr>
              <a:t>analysis</a:t>
            </a:r>
            <a:r>
              <a:rPr lang="it-IT" altLang="it-IT" sz="1800" dirty="0">
                <a:latin typeface="Comic Sans MS" panose="030F0902030302020204" pitchFamily="66" charset="0"/>
              </a:rPr>
              <a:t> of 		</a:t>
            </a:r>
            <a:r>
              <a:rPr lang="it-IT" altLang="it-IT" sz="1800" dirty="0" err="1">
                <a:latin typeface="Comic Sans MS" panose="030F0902030302020204" pitchFamily="66" charset="0"/>
              </a:rPr>
              <a:t>multifactorial</a:t>
            </a:r>
            <a:r>
              <a:rPr lang="it-IT" altLang="it-IT" sz="1800" dirty="0">
                <a:latin typeface="Comic Sans MS" panose="030F0902030302020204" pitchFamily="66" charset="0"/>
              </a:rPr>
              <a:t> </a:t>
            </a:r>
            <a:r>
              <a:rPr lang="it-IT" altLang="it-IT" sz="1800" dirty="0" err="1">
                <a:latin typeface="Comic Sans MS" panose="030F0902030302020204" pitchFamily="66" charset="0"/>
              </a:rPr>
              <a:t>diseases</a:t>
            </a:r>
            <a:r>
              <a:rPr lang="it-IT" altLang="it-IT" sz="1800" dirty="0">
                <a:latin typeface="Comic Sans MS" panose="030F0902030302020204" pitchFamily="66" charset="0"/>
              </a:rPr>
              <a:t>  </a:t>
            </a:r>
          </a:p>
          <a:p>
            <a:pPr marL="1354138" indent="-1076325">
              <a:lnSpc>
                <a:spcPct val="90000"/>
              </a:lnSpc>
              <a:buFontTx/>
              <a:buNone/>
            </a:pPr>
            <a:endParaRPr lang="it-IT" altLang="it-IT" sz="1800" dirty="0">
              <a:latin typeface="Comic Sans MS" panose="030F0902030302020204" pitchFamily="66" charset="0"/>
            </a:endParaRPr>
          </a:p>
          <a:p>
            <a:pPr marL="1354138" indent="-1076325">
              <a:lnSpc>
                <a:spcPct val="90000"/>
              </a:lnSpc>
              <a:buFontTx/>
              <a:buAutoNum type="arabicPlain" startAt="2010"/>
            </a:pPr>
            <a:r>
              <a:rPr lang="it-IT" altLang="it-IT" sz="1800" b="1" dirty="0">
                <a:latin typeface="Comic Sans MS" panose="030F0902030302020204" pitchFamily="66" charset="0"/>
              </a:rPr>
              <a:t>     Gene Editing </a:t>
            </a:r>
            <a:r>
              <a:rPr lang="it-IT" altLang="it-IT" sz="1800" b="1" dirty="0" err="1">
                <a:latin typeface="Comic Sans MS" panose="030F0902030302020204" pitchFamily="66" charset="0"/>
              </a:rPr>
              <a:t>systems</a:t>
            </a:r>
            <a:endParaRPr lang="it-IT" altLang="it-IT" sz="1800" b="1" dirty="0">
              <a:latin typeface="Comic Sans MS" panose="030F0902030302020204" pitchFamily="66" charset="0"/>
            </a:endParaRPr>
          </a:p>
          <a:p>
            <a:pPr marL="277813" indent="0">
              <a:lnSpc>
                <a:spcPct val="90000"/>
              </a:lnSpc>
              <a:buNone/>
            </a:pPr>
            <a:r>
              <a:rPr lang="it-IT" altLang="it-IT" sz="1800" dirty="0">
                <a:latin typeface="Comic Sans MS" panose="030F0902030302020204" pitchFamily="66" charset="0"/>
              </a:rPr>
              <a:t>	      The </a:t>
            </a:r>
            <a:r>
              <a:rPr lang="it-IT" altLang="it-IT" sz="1800" dirty="0" err="1">
                <a:latin typeface="Comic Sans MS" panose="030F0902030302020204" pitchFamily="66" charset="0"/>
              </a:rPr>
              <a:t>ability</a:t>
            </a:r>
            <a:r>
              <a:rPr lang="it-IT" altLang="it-IT" sz="1800" dirty="0">
                <a:latin typeface="Comic Sans MS" panose="030F0902030302020204" pitchFamily="66" charset="0"/>
              </a:rPr>
              <a:t> to </a:t>
            </a:r>
            <a:r>
              <a:rPr lang="it-IT" altLang="it-IT" sz="1800" dirty="0" err="1">
                <a:latin typeface="Comic Sans MS" panose="030F0902030302020204" pitchFamily="66" charset="0"/>
              </a:rPr>
              <a:t>modify</a:t>
            </a:r>
            <a:r>
              <a:rPr lang="it-IT" altLang="it-IT" sz="1800" dirty="0">
                <a:latin typeface="Comic Sans MS" panose="030F0902030302020204" pitchFamily="66" charset="0"/>
              </a:rPr>
              <a:t> the </a:t>
            </a:r>
            <a:r>
              <a:rPr lang="it-IT" altLang="it-IT" sz="1800" dirty="0" err="1">
                <a:latin typeface="Comic Sans MS" panose="030F0902030302020204" pitchFamily="66" charset="0"/>
              </a:rPr>
              <a:t>genome</a:t>
            </a:r>
            <a:r>
              <a:rPr lang="it-IT" altLang="it-IT" sz="1800" dirty="0">
                <a:latin typeface="Comic Sans MS" panose="030F0902030302020204" pitchFamily="66" charset="0"/>
              </a:rPr>
              <a:t> in a </a:t>
            </a:r>
            <a:r>
              <a:rPr lang="it-IT" altLang="it-IT" sz="1800" dirty="0" err="1">
                <a:latin typeface="Comic Sans MS" panose="030F0902030302020204" pitchFamily="66" charset="0"/>
              </a:rPr>
              <a:t>sequence-specific</a:t>
            </a:r>
            <a:r>
              <a:rPr lang="it-IT" altLang="it-IT" sz="1800" dirty="0">
                <a:latin typeface="Comic Sans MS" panose="030F0902030302020204" pitchFamily="66" charset="0"/>
              </a:rPr>
              <a:t> </a:t>
            </a:r>
            <a:r>
              <a:rPr lang="it-IT" altLang="it-IT" sz="1800" dirty="0" err="1">
                <a:latin typeface="Comic Sans MS" panose="030F0902030302020204" pitchFamily="66" charset="0"/>
              </a:rPr>
              <a:t>manner</a:t>
            </a:r>
            <a:endParaRPr lang="it-IT" altLang="it-IT" sz="1800" dirty="0">
              <a:latin typeface="Comic Sans MS" panose="030F0902030302020204" pitchFamily="66" charset="0"/>
            </a:endParaRPr>
          </a:p>
          <a:p>
            <a:pPr marL="1354138" indent="-1076325">
              <a:lnSpc>
                <a:spcPct val="90000"/>
              </a:lnSpc>
              <a:buFontTx/>
              <a:buNone/>
            </a:pPr>
            <a:endParaRPr lang="it-IT" altLang="it-IT" sz="1800" dirty="0">
              <a:latin typeface="Comic Sans MS" panose="030F0902030302020204" pitchFamily="66"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7">
            <a:extLst>
              <a:ext uri="{FF2B5EF4-FFF2-40B4-BE49-F238E27FC236}">
                <a16:creationId xmlns:a16="http://schemas.microsoft.com/office/drawing/2014/main" id="{67C8C760-591A-1047-9663-46843A8E5CF6}"/>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53" name="TextBox 1">
            <a:extLst>
              <a:ext uri="{FF2B5EF4-FFF2-40B4-BE49-F238E27FC236}">
                <a16:creationId xmlns:a16="http://schemas.microsoft.com/office/drawing/2014/main" id="{CAD744EB-83D6-124E-941B-4EE2C0520EB8}"/>
              </a:ext>
            </a:extLst>
          </p:cNvPr>
          <p:cNvSpPr txBox="1">
            <a:spLocks noChangeArrowheads="1"/>
          </p:cNvSpPr>
          <p:nvPr/>
        </p:nvSpPr>
        <p:spPr bwMode="auto">
          <a:xfrm>
            <a:off x="1141823" y="80637"/>
            <a:ext cx="6389565" cy="43319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it-IT" sz="2215" dirty="0" err="1"/>
              <a:t>Genome</a:t>
            </a:r>
            <a:r>
              <a:rPr lang="it-IT" sz="2215" dirty="0"/>
              <a:t> editing</a:t>
            </a:r>
            <a:endParaRPr lang="en-US" sz="2215" dirty="0"/>
          </a:p>
        </p:txBody>
      </p:sp>
      <p:grpSp>
        <p:nvGrpSpPr>
          <p:cNvPr id="54" name="Gruppo 3">
            <a:extLst>
              <a:ext uri="{FF2B5EF4-FFF2-40B4-BE49-F238E27FC236}">
                <a16:creationId xmlns:a16="http://schemas.microsoft.com/office/drawing/2014/main" id="{1D47DAFB-5F70-824B-9C3B-9D5752A648E8}"/>
              </a:ext>
            </a:extLst>
          </p:cNvPr>
          <p:cNvGrpSpPr>
            <a:grpSpLocks/>
          </p:cNvGrpSpPr>
          <p:nvPr/>
        </p:nvGrpSpPr>
        <p:grpSpPr bwMode="auto">
          <a:xfrm>
            <a:off x="431312" y="2947921"/>
            <a:ext cx="8281377" cy="2220381"/>
            <a:chOff x="251520" y="1052736"/>
            <a:chExt cx="8288794" cy="2072437"/>
          </a:xfrm>
        </p:grpSpPr>
        <p:pic>
          <p:nvPicPr>
            <p:cNvPr id="55" name="Picture 10" descr="http://www.nlbiochemex.com/media/wysiwyg/TALEN/gene_editing.png">
              <a:extLst>
                <a:ext uri="{FF2B5EF4-FFF2-40B4-BE49-F238E27FC236}">
                  <a16:creationId xmlns:a16="http://schemas.microsoft.com/office/drawing/2014/main" id="{13B442EB-BD0E-C149-AD92-A7A6502B9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742" b="-1730"/>
            <a:stretch>
              <a:fillRect/>
            </a:stretch>
          </p:blipFill>
          <p:spPr bwMode="auto">
            <a:xfrm>
              <a:off x="6588224" y="1052736"/>
              <a:ext cx="1952090" cy="20724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56" name="Picture 10" descr="http://www.nlbiochemex.com/media/wysiwyg/TALEN/gene_editing.png">
              <a:extLst>
                <a:ext uri="{FF2B5EF4-FFF2-40B4-BE49-F238E27FC236}">
                  <a16:creationId xmlns:a16="http://schemas.microsoft.com/office/drawing/2014/main" id="{F55D2479-0245-924D-BF45-4D6E3FB4635D}"/>
                </a:ext>
              </a:extLst>
            </p:cNvPr>
            <p:cNvPicPr>
              <a:picLocks noChangeAspect="1" noChangeArrowheads="1"/>
            </p:cNvPicPr>
            <p:nvPr/>
          </p:nvPicPr>
          <p:blipFill rotWithShape="1">
            <a:blip r:embed="rId2"/>
            <a:srcRect l="38023" r="24227" b="1184"/>
            <a:stretch/>
          </p:blipFill>
          <p:spPr bwMode="auto">
            <a:xfrm>
              <a:off x="3419872" y="1052736"/>
              <a:ext cx="3037668" cy="2013027"/>
            </a:xfrm>
            <a:prstGeom prst="roundRect">
              <a:avLst>
                <a:gd name="adj" fmla="val 8594"/>
              </a:avLst>
            </a:prstGeom>
            <a:solidFill>
              <a:srgbClr val="FFFFFF">
                <a:shade val="85000"/>
              </a:srgbClr>
            </a:solidFill>
            <a:ln>
              <a:noFill/>
            </a:ln>
            <a:effectLst/>
          </p:spPr>
        </p:pic>
        <p:pic>
          <p:nvPicPr>
            <p:cNvPr id="57" name="Picture 10" descr="http://www.nlbiochemex.com/media/wysiwyg/TALEN/gene_editing.png">
              <a:extLst>
                <a:ext uri="{FF2B5EF4-FFF2-40B4-BE49-F238E27FC236}">
                  <a16:creationId xmlns:a16="http://schemas.microsoft.com/office/drawing/2014/main" id="{231B0932-B4BD-9741-A84B-77589340DFED}"/>
                </a:ext>
              </a:extLst>
            </p:cNvPr>
            <p:cNvPicPr>
              <a:picLocks noChangeAspect="1" noChangeArrowheads="1"/>
            </p:cNvPicPr>
            <p:nvPr/>
          </p:nvPicPr>
          <p:blipFill rotWithShape="1">
            <a:blip r:embed="rId2"/>
            <a:srcRect r="62138" b="297"/>
            <a:stretch/>
          </p:blipFill>
          <p:spPr bwMode="auto">
            <a:xfrm>
              <a:off x="251520" y="1052736"/>
              <a:ext cx="3046675" cy="2031108"/>
            </a:xfrm>
            <a:prstGeom prst="roundRect">
              <a:avLst>
                <a:gd name="adj" fmla="val 8594"/>
              </a:avLst>
            </a:prstGeom>
            <a:solidFill>
              <a:srgbClr val="FFFFFF">
                <a:shade val="85000"/>
              </a:srgbClr>
            </a:solidFill>
            <a:ln>
              <a:noFill/>
            </a:ln>
            <a:effectLst/>
          </p:spPr>
        </p:pic>
      </p:grpSp>
      <p:grpSp>
        <p:nvGrpSpPr>
          <p:cNvPr id="59" name="Gruppo 1">
            <a:extLst>
              <a:ext uri="{FF2B5EF4-FFF2-40B4-BE49-F238E27FC236}">
                <a16:creationId xmlns:a16="http://schemas.microsoft.com/office/drawing/2014/main" id="{7EC8341E-547A-0643-B23B-3AF21998C401}"/>
              </a:ext>
            </a:extLst>
          </p:cNvPr>
          <p:cNvGrpSpPr>
            <a:grpSpLocks/>
          </p:cNvGrpSpPr>
          <p:nvPr/>
        </p:nvGrpSpPr>
        <p:grpSpPr bwMode="auto">
          <a:xfrm>
            <a:off x="291601" y="1396324"/>
            <a:ext cx="2719755" cy="1243025"/>
            <a:chOff x="188259" y="1029053"/>
            <a:chExt cx="5419165" cy="2930677"/>
          </a:xfrm>
        </p:grpSpPr>
        <p:pic>
          <p:nvPicPr>
            <p:cNvPr id="60" name="Picture 4" descr="Screen Shot 2015-11-13 at 17.23.46.png">
              <a:extLst>
                <a:ext uri="{FF2B5EF4-FFF2-40B4-BE49-F238E27FC236}">
                  <a16:creationId xmlns:a16="http://schemas.microsoft.com/office/drawing/2014/main" id="{33417AF6-5AE5-6C44-91A6-713A9287A6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259" y="1029053"/>
              <a:ext cx="5419165" cy="29306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pic>
          <p:nvPicPr>
            <p:cNvPr id="61" name="Picture 2" descr="Screen Shot 2015-11-03 at 17.56.07.png">
              <a:extLst>
                <a:ext uri="{FF2B5EF4-FFF2-40B4-BE49-F238E27FC236}">
                  <a16:creationId xmlns:a16="http://schemas.microsoft.com/office/drawing/2014/main" id="{E8285B38-A9F9-1D49-AD9F-FB1F6D01CA7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1258" y="1029053"/>
              <a:ext cx="1356166" cy="510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grpSp>
      <p:sp>
        <p:nvSpPr>
          <p:cNvPr id="62" name="Rettangolo 61">
            <a:extLst>
              <a:ext uri="{FF2B5EF4-FFF2-40B4-BE49-F238E27FC236}">
                <a16:creationId xmlns:a16="http://schemas.microsoft.com/office/drawing/2014/main" id="{CFF6C335-14F0-2D41-A08F-AC7EB04AC578}"/>
              </a:ext>
            </a:extLst>
          </p:cNvPr>
          <p:cNvSpPr/>
          <p:nvPr/>
        </p:nvSpPr>
        <p:spPr>
          <a:xfrm>
            <a:off x="291601" y="5294070"/>
            <a:ext cx="8212015" cy="1114921"/>
          </a:xfrm>
          <a:prstGeom prst="rect">
            <a:avLst/>
          </a:prstGeom>
        </p:spPr>
        <p:txBody>
          <a:bodyPr wrap="square">
            <a:spAutoFit/>
          </a:bodyPr>
          <a:lstStyle/>
          <a:p>
            <a:pPr marL="422041" algn="just">
              <a:spcAft>
                <a:spcPts val="0"/>
              </a:spcAft>
            </a:pPr>
            <a:r>
              <a:rPr lang="it-IT" sz="2215" dirty="0">
                <a:solidFill>
                  <a:srgbClr val="000000"/>
                </a:solidFill>
                <a:ea typeface="MS Mincho" panose="02020609040205080304" pitchFamily="49" charset="-128"/>
                <a:cs typeface="Times New Roman" panose="02020603050405020304" pitchFamily="18" charset="0"/>
              </a:rPr>
              <a:t>CRISPR/Cas9 - an innovative </a:t>
            </a:r>
            <a:r>
              <a:rPr lang="it-IT" sz="2215" dirty="0" err="1">
                <a:solidFill>
                  <a:srgbClr val="000000"/>
                </a:solidFill>
                <a:ea typeface="MS Mincho" panose="02020609040205080304" pitchFamily="49" charset="-128"/>
                <a:cs typeface="Times New Roman" panose="02020603050405020304" pitchFamily="18" charset="0"/>
              </a:rPr>
              <a:t>genetic</a:t>
            </a:r>
            <a:r>
              <a:rPr lang="it-IT" sz="2215" dirty="0">
                <a:solidFill>
                  <a:srgbClr val="000000"/>
                </a:solidFill>
                <a:ea typeface="MS Mincho" panose="02020609040205080304" pitchFamily="49" charset="-128"/>
                <a:cs typeface="Times New Roman" panose="02020603050405020304" pitchFamily="18" charset="0"/>
              </a:rPr>
              <a:t> </a:t>
            </a:r>
            <a:r>
              <a:rPr lang="it-IT" sz="2215" dirty="0" err="1">
                <a:solidFill>
                  <a:srgbClr val="000000"/>
                </a:solidFill>
                <a:ea typeface="MS Mincho" panose="02020609040205080304" pitchFamily="49" charset="-128"/>
                <a:cs typeface="Times New Roman" panose="02020603050405020304" pitchFamily="18" charset="0"/>
              </a:rPr>
              <a:t>engineering</a:t>
            </a:r>
            <a:r>
              <a:rPr lang="it-IT" sz="2215" dirty="0">
                <a:solidFill>
                  <a:srgbClr val="000000"/>
                </a:solidFill>
                <a:ea typeface="MS Mincho" panose="02020609040205080304" pitchFamily="49" charset="-128"/>
                <a:cs typeface="Times New Roman" panose="02020603050405020304" pitchFamily="18" charset="0"/>
              </a:rPr>
              <a:t> </a:t>
            </a:r>
            <a:r>
              <a:rPr lang="it-IT" sz="2215" dirty="0" err="1">
                <a:solidFill>
                  <a:srgbClr val="000000"/>
                </a:solidFill>
                <a:ea typeface="MS Mincho" panose="02020609040205080304" pitchFamily="49" charset="-128"/>
                <a:cs typeface="Times New Roman" panose="02020603050405020304" pitchFamily="18" charset="0"/>
              </a:rPr>
              <a:t>technique</a:t>
            </a:r>
            <a:r>
              <a:rPr lang="it-IT" sz="2215" dirty="0">
                <a:solidFill>
                  <a:srgbClr val="000000"/>
                </a:solidFill>
                <a:ea typeface="MS Mincho" panose="02020609040205080304" pitchFamily="49" charset="-128"/>
                <a:cs typeface="Times New Roman" panose="02020603050405020304" pitchFamily="18" charset="0"/>
              </a:rPr>
              <a:t> </a:t>
            </a:r>
            <a:r>
              <a:rPr lang="it-IT" sz="2215" dirty="0" err="1">
                <a:solidFill>
                  <a:srgbClr val="000000"/>
                </a:solidFill>
                <a:ea typeface="MS Mincho" panose="02020609040205080304" pitchFamily="49" charset="-128"/>
                <a:cs typeface="Times New Roman" panose="02020603050405020304" pitchFamily="18" charset="0"/>
              </a:rPr>
              <a:t>that</a:t>
            </a:r>
            <a:r>
              <a:rPr lang="it-IT" sz="2215" dirty="0">
                <a:solidFill>
                  <a:srgbClr val="000000"/>
                </a:solidFill>
                <a:ea typeface="MS Mincho" panose="02020609040205080304" pitchFamily="49" charset="-128"/>
                <a:cs typeface="Times New Roman" panose="02020603050405020304" pitchFamily="18" charset="0"/>
              </a:rPr>
              <a:t> </a:t>
            </a:r>
            <a:r>
              <a:rPr lang="it-IT" sz="2215" dirty="0" err="1">
                <a:solidFill>
                  <a:srgbClr val="000000"/>
                </a:solidFill>
                <a:ea typeface="MS Mincho" panose="02020609040205080304" pitchFamily="49" charset="-128"/>
                <a:cs typeface="Times New Roman" panose="02020603050405020304" pitchFamily="18" charset="0"/>
              </a:rPr>
              <a:t>allows</a:t>
            </a:r>
            <a:r>
              <a:rPr lang="it-IT" sz="2215" dirty="0">
                <a:solidFill>
                  <a:srgbClr val="000000"/>
                </a:solidFill>
                <a:ea typeface="MS Mincho" panose="02020609040205080304" pitchFamily="49" charset="-128"/>
                <a:cs typeface="Times New Roman" panose="02020603050405020304" pitchFamily="18" charset="0"/>
              </a:rPr>
              <a:t> </a:t>
            </a:r>
            <a:r>
              <a:rPr lang="it-IT" sz="2215" dirty="0" err="1">
                <a:solidFill>
                  <a:srgbClr val="000000"/>
                </a:solidFill>
                <a:ea typeface="MS Mincho" panose="02020609040205080304" pitchFamily="49" charset="-128"/>
                <a:cs typeface="Times New Roman" panose="02020603050405020304" pitchFamily="18" charset="0"/>
              </a:rPr>
              <a:t>corrections</a:t>
            </a:r>
            <a:r>
              <a:rPr lang="it-IT" sz="2215" dirty="0">
                <a:solidFill>
                  <a:srgbClr val="000000"/>
                </a:solidFill>
                <a:ea typeface="MS Mincho" panose="02020609040205080304" pitchFamily="49" charset="-128"/>
                <a:cs typeface="Times New Roman" panose="02020603050405020304" pitchFamily="18" charset="0"/>
              </a:rPr>
              <a:t> to be made </a:t>
            </a:r>
            <a:r>
              <a:rPr lang="it-IT" sz="2215" dirty="0" err="1">
                <a:solidFill>
                  <a:srgbClr val="000000"/>
                </a:solidFill>
                <a:ea typeface="MS Mincho" panose="02020609040205080304" pitchFamily="49" charset="-128"/>
                <a:cs typeface="Times New Roman" panose="02020603050405020304" pitchFamily="18" charset="0"/>
              </a:rPr>
              <a:t>directly</a:t>
            </a:r>
            <a:r>
              <a:rPr lang="it-IT" sz="2215" dirty="0">
                <a:solidFill>
                  <a:srgbClr val="000000"/>
                </a:solidFill>
                <a:ea typeface="MS Mincho" panose="02020609040205080304" pitchFamily="49" charset="-128"/>
                <a:cs typeface="Times New Roman" panose="02020603050405020304" pitchFamily="18" charset="0"/>
              </a:rPr>
              <a:t> on the DNA in a </a:t>
            </a:r>
            <a:r>
              <a:rPr lang="it-IT" sz="2215" dirty="0" err="1">
                <a:solidFill>
                  <a:srgbClr val="000000"/>
                </a:solidFill>
                <a:ea typeface="MS Mincho" panose="02020609040205080304" pitchFamily="49" charset="-128"/>
                <a:cs typeface="Times New Roman" panose="02020603050405020304" pitchFamily="18" charset="0"/>
              </a:rPr>
              <a:t>specific</a:t>
            </a:r>
            <a:r>
              <a:rPr lang="it-IT" sz="2215" dirty="0">
                <a:solidFill>
                  <a:srgbClr val="000000"/>
                </a:solidFill>
                <a:ea typeface="MS Mincho" panose="02020609040205080304" pitchFamily="49" charset="-128"/>
                <a:cs typeface="Times New Roman" panose="02020603050405020304" pitchFamily="18" charset="0"/>
              </a:rPr>
              <a:t> and definitive </a:t>
            </a:r>
            <a:r>
              <a:rPr lang="it-IT" sz="2215" dirty="0" err="1">
                <a:solidFill>
                  <a:srgbClr val="000000"/>
                </a:solidFill>
                <a:ea typeface="MS Mincho" panose="02020609040205080304" pitchFamily="49" charset="-128"/>
                <a:cs typeface="Times New Roman" panose="02020603050405020304" pitchFamily="18" charset="0"/>
              </a:rPr>
              <a:t>manner</a:t>
            </a:r>
            <a:endParaRPr lang="it-IT" sz="2215" dirty="0">
              <a:latin typeface="Cambria" panose="02040503050406030204" pitchFamily="18" charset="0"/>
              <a:ea typeface="MS Mincho" panose="02020609040205080304" pitchFamily="49" charset="-128"/>
              <a:cs typeface="Times New Roman" panose="02020603050405020304" pitchFamily="18" charset="0"/>
            </a:endParaRPr>
          </a:p>
        </p:txBody>
      </p:sp>
      <p:pic>
        <p:nvPicPr>
          <p:cNvPr id="14" name="Immagine 13">
            <a:extLst>
              <a:ext uri="{FF2B5EF4-FFF2-40B4-BE49-F238E27FC236}">
                <a16:creationId xmlns:a16="http://schemas.microsoft.com/office/drawing/2014/main" id="{E2396215-8BE5-D94B-A36E-F16EC478BAB1}"/>
              </a:ext>
            </a:extLst>
          </p:cNvPr>
          <p:cNvPicPr>
            <a:picLocks noChangeAspect="1"/>
          </p:cNvPicPr>
          <p:nvPr/>
        </p:nvPicPr>
        <p:blipFill>
          <a:blip r:embed="rId5"/>
          <a:stretch>
            <a:fillRect/>
          </a:stretch>
        </p:blipFill>
        <p:spPr>
          <a:xfrm>
            <a:off x="8268089" y="1063089"/>
            <a:ext cx="772206" cy="791479"/>
          </a:xfrm>
          <a:prstGeom prst="rect">
            <a:avLst/>
          </a:prstGeom>
        </p:spPr>
      </p:pic>
    </p:spTree>
    <p:extLst>
      <p:ext uri="{BB962C8B-B14F-4D97-AF65-F5344CB8AC3E}">
        <p14:creationId xmlns:p14="http://schemas.microsoft.com/office/powerpoint/2010/main" val="19991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Immagine 57">
            <a:extLst>
              <a:ext uri="{FF2B5EF4-FFF2-40B4-BE49-F238E27FC236}">
                <a16:creationId xmlns:a16="http://schemas.microsoft.com/office/drawing/2014/main" id="{EAF70FA0-96B8-3A45-B9FE-758F2CDE1260}"/>
              </a:ext>
            </a:extLst>
          </p:cNvPr>
          <p:cNvPicPr>
            <a:picLocks noChangeAspect="1"/>
          </p:cNvPicPr>
          <p:nvPr/>
        </p:nvPicPr>
        <p:blipFill>
          <a:blip r:embed="rId2"/>
          <a:stretch>
            <a:fillRect/>
          </a:stretch>
        </p:blipFill>
        <p:spPr>
          <a:xfrm>
            <a:off x="8268089" y="1063089"/>
            <a:ext cx="772206" cy="791479"/>
          </a:xfrm>
          <a:prstGeom prst="rect">
            <a:avLst/>
          </a:prstGeom>
        </p:spPr>
      </p:pic>
      <p:graphicFrame>
        <p:nvGraphicFramePr>
          <p:cNvPr id="15" name="Tabella 14">
            <a:extLst>
              <a:ext uri="{FF2B5EF4-FFF2-40B4-BE49-F238E27FC236}">
                <a16:creationId xmlns:a16="http://schemas.microsoft.com/office/drawing/2014/main" id="{EAB7D6DD-6311-AB40-A4F1-F8BFA3CC0DFD}"/>
              </a:ext>
            </a:extLst>
          </p:cNvPr>
          <p:cNvGraphicFramePr>
            <a:graphicFrameLocks noGrp="1"/>
          </p:cNvGraphicFramePr>
          <p:nvPr/>
        </p:nvGraphicFramePr>
        <p:xfrm>
          <a:off x="758007" y="1609287"/>
          <a:ext cx="7455876" cy="4296508"/>
        </p:xfrm>
        <a:graphic>
          <a:graphicData uri="http://schemas.openxmlformats.org/drawingml/2006/table">
            <a:tbl>
              <a:tblPr/>
              <a:tblGrid>
                <a:gridCol w="3727938">
                  <a:extLst>
                    <a:ext uri="{9D8B030D-6E8A-4147-A177-3AD203B41FA5}">
                      <a16:colId xmlns:a16="http://schemas.microsoft.com/office/drawing/2014/main" val="20000"/>
                    </a:ext>
                  </a:extLst>
                </a:gridCol>
                <a:gridCol w="3727938">
                  <a:extLst>
                    <a:ext uri="{9D8B030D-6E8A-4147-A177-3AD203B41FA5}">
                      <a16:colId xmlns:a16="http://schemas.microsoft.com/office/drawing/2014/main" val="20001"/>
                    </a:ext>
                  </a:extLst>
                </a:gridCol>
              </a:tblGrid>
              <a:tr h="7253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200" b="0" i="0" u="none" strike="noStrike" cap="none" normalizeH="0" baseline="0">
                          <a:ln>
                            <a:noFill/>
                          </a:ln>
                          <a:solidFill>
                            <a:schemeClr val="accent2"/>
                          </a:solidFill>
                          <a:effectLst/>
                          <a:latin typeface="Calibri" charset="0"/>
                          <a:ea typeface="ＭＳ Ｐゴシック" charset="0"/>
                          <a:cs typeface="ＭＳ Ｐゴシック" charset="0"/>
                        </a:rPr>
                        <a:t>                 </a:t>
                      </a:r>
                      <a:r>
                        <a:rPr kumimoji="0" lang="it-IT" sz="2200" b="0" i="1" u="none" strike="noStrike" cap="none" normalizeH="0" baseline="0">
                          <a:ln>
                            <a:noFill/>
                          </a:ln>
                          <a:solidFill>
                            <a:schemeClr val="accent2"/>
                          </a:solidFill>
                          <a:effectLst/>
                          <a:latin typeface="Calibri" charset="0"/>
                          <a:ea typeface="ＭＳ Ｐゴシック" charset="0"/>
                          <a:cs typeface="ＭＳ Ｐゴシック" charset="0"/>
                        </a:rPr>
                        <a:t>In vivo </a:t>
                      </a:r>
                      <a:r>
                        <a:rPr kumimoji="0" lang="it-IT" sz="2200" b="0" i="0" u="none" strike="noStrike" cap="none" normalizeH="0" baseline="0">
                          <a:ln>
                            <a:noFill/>
                          </a:ln>
                          <a:solidFill>
                            <a:schemeClr val="accent2"/>
                          </a:solidFill>
                          <a:effectLst/>
                          <a:latin typeface="Calibri" charset="0"/>
                          <a:ea typeface="ＭＳ Ｐゴシック" charset="0"/>
                          <a:cs typeface="ＭＳ Ｐゴシック" charset="0"/>
                        </a:rPr>
                        <a:t>animal studies</a:t>
                      </a: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200" b="0" i="0" u="none" strike="noStrike" cap="none" normalizeH="0" baseline="0">
                          <a:ln>
                            <a:noFill/>
                          </a:ln>
                          <a:solidFill>
                            <a:schemeClr val="accent2"/>
                          </a:solidFill>
                          <a:effectLst/>
                          <a:latin typeface="Calibri" charset="0"/>
                          <a:ea typeface="ＭＳ Ｐゴシック" charset="0"/>
                          <a:cs typeface="ＭＳ Ｐゴシック" charset="0"/>
                        </a:rPr>
                        <a:t>          Cell-based studies</a:t>
                      </a: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0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Crygc-associated cataract: 1bp deletion in exon3 </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HIV-1 resistance: editing CCR5</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993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1" u="none" strike="noStrike" cap="none" normalizeH="0" baseline="0">
                          <a:ln>
                            <a:noFill/>
                          </a:ln>
                          <a:solidFill>
                            <a:schemeClr val="tx1"/>
                          </a:solidFill>
                          <a:effectLst/>
                          <a:latin typeface="Calibri" charset="0"/>
                          <a:ea typeface="ＭＳ Ｐゴシック" charset="0"/>
                          <a:cs typeface="ＭＳ Ｐゴシック" charset="0"/>
                        </a:rPr>
                        <a:t>Fah</a:t>
                      </a: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 mutation-related tyrosinemia in hepatocytes: point mutation in exon 8</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β-thalassemia: correction of human hemoglobin β-associated β-thalassamia mutations </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164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Reduction cholesterol levels: </a:t>
                      </a:r>
                      <a:r>
                        <a:rPr kumimoji="0" lang="it-IT" sz="1700" b="0" i="1" u="none" strike="noStrike" cap="none" normalizeH="0" baseline="0">
                          <a:ln>
                            <a:noFill/>
                          </a:ln>
                          <a:solidFill>
                            <a:schemeClr val="tx1"/>
                          </a:solidFill>
                          <a:effectLst/>
                          <a:latin typeface="Calibri" charset="0"/>
                          <a:ea typeface="ＭＳ Ｐゴシック" charset="0"/>
                          <a:cs typeface="ＭＳ Ｐゴシック" charset="0"/>
                        </a:rPr>
                        <a:t>PCSH9 </a:t>
                      </a: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knockout mice</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a:ln>
                            <a:noFill/>
                          </a:ln>
                          <a:solidFill>
                            <a:schemeClr val="tx1"/>
                          </a:solidFill>
                          <a:effectLst/>
                          <a:latin typeface="Calibri" charset="0"/>
                          <a:ea typeface="ＭＳ Ｐゴシック" charset="0"/>
                          <a:cs typeface="ＭＳ Ｐゴシック" charset="0"/>
                        </a:rPr>
                        <a:t>Cystic fibrisis transmembrane conductor receptor (CFTR): CFTR exon 11 </a:t>
                      </a:r>
                      <a:endParaRPr kumimoji="0" lang="it-IT" sz="1700" b="0" i="0" u="none" strike="noStrike" cap="none" normalizeH="0" baseline="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993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Duchenne</a:t>
                      </a:r>
                      <a:r>
                        <a:rPr kumimoji="0" lang="ja-JP" altLang="it-IT" sz="1700" b="0" i="0" u="none" strike="noStrike" cap="none" normalizeH="0" baseline="0" dirty="0">
                          <a:ln>
                            <a:noFill/>
                          </a:ln>
                          <a:solidFill>
                            <a:schemeClr val="tx1"/>
                          </a:solidFill>
                          <a:effectLst/>
                          <a:latin typeface="Calibri" charset="0"/>
                          <a:ea typeface="ＭＳ Ｐゴシック" charset="0"/>
                          <a:cs typeface="ＭＳ Ｐゴシック" charset="0"/>
                        </a:rPr>
                        <a:t>’</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s</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muscular</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dystrophy</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(DMD): </a:t>
                      </a:r>
                      <a:r>
                        <a:rPr kumimoji="0" lang="it-IT" sz="1700" b="0" i="1" u="none" strike="noStrike" cap="none" normalizeH="0" baseline="0" dirty="0" err="1">
                          <a:ln>
                            <a:noFill/>
                          </a:ln>
                          <a:solidFill>
                            <a:schemeClr val="tx1"/>
                          </a:solidFill>
                          <a:effectLst/>
                          <a:latin typeface="Calibri" charset="0"/>
                          <a:ea typeface="ＭＳ Ｐゴシック" charset="0"/>
                          <a:cs typeface="ＭＳ Ｐゴシック" charset="0"/>
                        </a:rPr>
                        <a:t>dmd</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dystrophin</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gene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correction</a:t>
                      </a:r>
                      <a:endParaRPr kumimoji="0" lang="it-IT" sz="17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Duchenne</a:t>
                      </a:r>
                      <a:r>
                        <a:rPr kumimoji="0" lang="ja-JP" altLang="it-IT" sz="1700" b="0" i="0" u="none" strike="noStrike" cap="none" normalizeH="0" baseline="0" dirty="0">
                          <a:ln>
                            <a:noFill/>
                          </a:ln>
                          <a:solidFill>
                            <a:schemeClr val="tx1"/>
                          </a:solidFill>
                          <a:effectLst/>
                          <a:latin typeface="Calibri" charset="0"/>
                          <a:ea typeface="ＭＳ Ｐゴシック" charset="0"/>
                          <a:cs typeface="ＭＳ Ｐゴシック" charset="0"/>
                        </a:rPr>
                        <a:t>’</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s</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muscular</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dystrophy</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(DMD):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dmd</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dystrophin</a:t>
                      </a:r>
                      <a:r>
                        <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rPr>
                        <a:t> gene </a:t>
                      </a:r>
                      <a:r>
                        <a:rPr kumimoji="0" lang="it-IT" sz="1700" b="0" i="0" u="none" strike="noStrike" cap="none" normalizeH="0" baseline="0" dirty="0" err="1">
                          <a:ln>
                            <a:noFill/>
                          </a:ln>
                          <a:solidFill>
                            <a:schemeClr val="tx1"/>
                          </a:solidFill>
                          <a:effectLst/>
                          <a:latin typeface="Calibri" charset="0"/>
                          <a:ea typeface="ＭＳ Ｐゴシック" charset="0"/>
                          <a:cs typeface="ＭＳ Ｐゴシック" charset="0"/>
                        </a:rPr>
                        <a:t>correction</a:t>
                      </a:r>
                      <a:endParaRPr kumimoji="0" lang="it-IT" sz="1700" b="0" i="0" u="none" strike="noStrike" cap="none" normalizeH="0" baseline="0" dirty="0">
                        <a:ln>
                          <a:noFill/>
                        </a:ln>
                        <a:solidFill>
                          <a:schemeClr val="tx1"/>
                        </a:solidFill>
                        <a:effectLst/>
                        <a:latin typeface="Calibri"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7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marL="84406" marR="84406" marT="42198" marB="421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6" name="CasellaDiTesto 8">
            <a:extLst>
              <a:ext uri="{FF2B5EF4-FFF2-40B4-BE49-F238E27FC236}">
                <a16:creationId xmlns:a16="http://schemas.microsoft.com/office/drawing/2014/main" id="{89C8F270-F408-6F47-B542-03E2B7BC4FC9}"/>
              </a:ext>
            </a:extLst>
          </p:cNvPr>
          <p:cNvSpPr txBox="1">
            <a:spLocks noChangeArrowheads="1"/>
          </p:cNvSpPr>
          <p:nvPr/>
        </p:nvSpPr>
        <p:spPr bwMode="auto">
          <a:xfrm>
            <a:off x="6141970" y="5971736"/>
            <a:ext cx="2467791" cy="2911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Arial" charset="0"/>
              </a:defRPr>
            </a:lvl1pPr>
            <a:lvl2pPr marL="37931725" indent="-37474525" eaLnBrk="0" hangingPunct="0">
              <a:defRPr sz="2400">
                <a:solidFill>
                  <a:schemeClr val="tx1"/>
                </a:solidFill>
                <a:latin typeface="Calibri" charset="0"/>
                <a:ea typeface="Arial" charset="0"/>
                <a:cs typeface="Arial" charset="0"/>
              </a:defRPr>
            </a:lvl2pPr>
            <a:lvl3pPr eaLnBrk="0" hangingPunct="0">
              <a:defRPr sz="2400">
                <a:solidFill>
                  <a:schemeClr val="tx1"/>
                </a:solidFill>
                <a:latin typeface="Calibri" charset="0"/>
                <a:ea typeface="Arial" charset="0"/>
                <a:cs typeface="Arial" charset="0"/>
              </a:defRPr>
            </a:lvl3pPr>
            <a:lvl4pPr eaLnBrk="0" hangingPunct="0">
              <a:defRPr sz="2400">
                <a:solidFill>
                  <a:schemeClr val="tx1"/>
                </a:solidFill>
                <a:latin typeface="Calibri" charset="0"/>
                <a:ea typeface="Arial" charset="0"/>
                <a:cs typeface="Arial" charset="0"/>
              </a:defRPr>
            </a:lvl4pPr>
            <a:lvl5pPr eaLnBrk="0" hangingPunct="0">
              <a:defRPr sz="2400">
                <a:solidFill>
                  <a:schemeClr val="tx1"/>
                </a:solidFill>
                <a:latin typeface="Calibri" charset="0"/>
                <a:ea typeface="Arial" charset="0"/>
                <a:cs typeface="Arial" charset="0"/>
              </a:defRPr>
            </a:lvl5pPr>
            <a:lvl6pPr marL="457200" eaLnBrk="0" fontAlgn="base" hangingPunct="0">
              <a:spcBef>
                <a:spcPct val="0"/>
              </a:spcBef>
              <a:spcAft>
                <a:spcPct val="0"/>
              </a:spcAft>
              <a:defRPr sz="2400">
                <a:solidFill>
                  <a:schemeClr val="tx1"/>
                </a:solidFill>
                <a:latin typeface="Calibri" charset="0"/>
                <a:ea typeface="Arial" charset="0"/>
                <a:cs typeface="Arial" charset="0"/>
              </a:defRPr>
            </a:lvl6pPr>
            <a:lvl7pPr marL="914400" eaLnBrk="0" fontAlgn="base" hangingPunct="0">
              <a:spcBef>
                <a:spcPct val="0"/>
              </a:spcBef>
              <a:spcAft>
                <a:spcPct val="0"/>
              </a:spcAft>
              <a:defRPr sz="2400">
                <a:solidFill>
                  <a:schemeClr val="tx1"/>
                </a:solidFill>
                <a:latin typeface="Calibri" charset="0"/>
                <a:ea typeface="Arial" charset="0"/>
                <a:cs typeface="Arial" charset="0"/>
              </a:defRPr>
            </a:lvl7pPr>
            <a:lvl8pPr marL="1371600" eaLnBrk="0" fontAlgn="base" hangingPunct="0">
              <a:spcBef>
                <a:spcPct val="0"/>
              </a:spcBef>
              <a:spcAft>
                <a:spcPct val="0"/>
              </a:spcAft>
              <a:defRPr sz="2400">
                <a:solidFill>
                  <a:schemeClr val="tx1"/>
                </a:solidFill>
                <a:latin typeface="Calibri" charset="0"/>
                <a:ea typeface="Arial" charset="0"/>
                <a:cs typeface="Arial" charset="0"/>
              </a:defRPr>
            </a:lvl8pPr>
            <a:lvl9pPr marL="1828800" eaLnBrk="0" fontAlgn="base" hangingPunct="0">
              <a:spcBef>
                <a:spcPct val="0"/>
              </a:spcBef>
              <a:spcAft>
                <a:spcPct val="0"/>
              </a:spcAft>
              <a:defRPr sz="2400">
                <a:solidFill>
                  <a:schemeClr val="tx1"/>
                </a:solidFill>
                <a:latin typeface="Calibri" charset="0"/>
                <a:ea typeface="Arial" charset="0"/>
                <a:cs typeface="Arial" charset="0"/>
              </a:defRPr>
            </a:lvl9pPr>
          </a:lstStyle>
          <a:p>
            <a:pPr eaLnBrk="1" hangingPunct="1"/>
            <a:r>
              <a:rPr lang="it-IT" sz="1292"/>
              <a:t>Pellagatti et al.,Arch Toxicol 2015  </a:t>
            </a:r>
          </a:p>
        </p:txBody>
      </p:sp>
      <p:pic>
        <p:nvPicPr>
          <p:cNvPr id="17" name="Picture 2">
            <a:extLst>
              <a:ext uri="{FF2B5EF4-FFF2-40B4-BE49-F238E27FC236}">
                <a16:creationId xmlns:a16="http://schemas.microsoft.com/office/drawing/2014/main" id="{B716B4B3-C5CE-FF42-8D82-133880BE6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026" t="86423" r="79538" b="5113"/>
          <a:stretch>
            <a:fillRect/>
          </a:stretch>
        </p:blipFill>
        <p:spPr bwMode="auto">
          <a:xfrm>
            <a:off x="4679516" y="1681089"/>
            <a:ext cx="864577" cy="5876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
            <a:extLst>
              <a:ext uri="{FF2B5EF4-FFF2-40B4-BE49-F238E27FC236}">
                <a16:creationId xmlns:a16="http://schemas.microsoft.com/office/drawing/2014/main" id="{065E7472-F6C1-4247-AC09-7263B27A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084" r="17107" b="32404"/>
          <a:stretch>
            <a:fillRect/>
          </a:stretch>
        </p:blipFill>
        <p:spPr bwMode="auto">
          <a:xfrm>
            <a:off x="891496" y="1644457"/>
            <a:ext cx="970085" cy="657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37">
            <a:extLst>
              <a:ext uri="{FF2B5EF4-FFF2-40B4-BE49-F238E27FC236}">
                <a16:creationId xmlns:a16="http://schemas.microsoft.com/office/drawing/2014/main" id="{8840DDA7-EF98-8A45-A163-80E7EE6196E4}"/>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1" name="TextBox 1">
            <a:extLst>
              <a:ext uri="{FF2B5EF4-FFF2-40B4-BE49-F238E27FC236}">
                <a16:creationId xmlns:a16="http://schemas.microsoft.com/office/drawing/2014/main" id="{689A67AA-52BC-B643-8A08-73425A9CEA13}"/>
              </a:ext>
            </a:extLst>
          </p:cNvPr>
          <p:cNvSpPr txBox="1">
            <a:spLocks noChangeArrowheads="1"/>
          </p:cNvSpPr>
          <p:nvPr/>
        </p:nvSpPr>
        <p:spPr bwMode="auto">
          <a:xfrm>
            <a:off x="1141823" y="80637"/>
            <a:ext cx="6389565" cy="43319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it-IT" sz="2215" dirty="0" err="1"/>
              <a:t>Genome</a:t>
            </a:r>
            <a:r>
              <a:rPr lang="it-IT" sz="2215" dirty="0"/>
              <a:t> editing</a:t>
            </a:r>
            <a:endParaRPr lang="en-US" sz="2215" dirty="0"/>
          </a:p>
        </p:txBody>
      </p:sp>
    </p:spTree>
    <p:extLst>
      <p:ext uri="{BB962C8B-B14F-4D97-AF65-F5344CB8AC3E}">
        <p14:creationId xmlns:p14="http://schemas.microsoft.com/office/powerpoint/2010/main" val="877100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3000" contrast="-2000"/>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804604" y="1689999"/>
            <a:ext cx="3784572" cy="3825006"/>
          </a:xfrm>
          <a:prstGeom prst="rect">
            <a:avLst/>
          </a:prstGeom>
          <a:ln>
            <a:solidFill>
              <a:srgbClr val="4F81BD"/>
            </a:solidFill>
          </a:ln>
          <a:effectLst>
            <a:outerShdw blurRad="50800" dist="38100" dir="2700000" algn="tl" rotWithShape="0">
              <a:prstClr val="black">
                <a:alpha val="40000"/>
              </a:prstClr>
            </a:outerShdw>
          </a:effectLst>
        </p:spPr>
      </p:pic>
      <p:pic>
        <p:nvPicPr>
          <p:cNvPr id="3" name="Immagine 2" descr="Screen Shot 2013-01-08 at 12.22.47.png"/>
          <p:cNvPicPr>
            <a:picLocks noChangeAspect="1"/>
          </p:cNvPicPr>
          <p:nvPr/>
        </p:nvPicPr>
        <p:blipFill rotWithShape="1">
          <a:blip r:embed="rId4">
            <a:extLst>
              <a:ext uri="{28A0092B-C50C-407E-A947-70E740481C1C}">
                <a14:useLocalDpi xmlns:a14="http://schemas.microsoft.com/office/drawing/2010/main" val="0"/>
              </a:ext>
            </a:extLst>
          </a:blip>
          <a:srcRect l="23444" t="32444" r="28778" b="44978"/>
          <a:stretch/>
        </p:blipFill>
        <p:spPr>
          <a:xfrm>
            <a:off x="651803" y="5186149"/>
            <a:ext cx="3778708" cy="1116037"/>
          </a:xfrm>
          <a:prstGeom prst="rect">
            <a:avLst/>
          </a:prstGeom>
        </p:spPr>
      </p:pic>
      <p:pic>
        <p:nvPicPr>
          <p:cNvPr id="4" name="Immagine 3" descr="Screen Shot 2013-01-08 at 12.25.05.png"/>
          <p:cNvPicPr>
            <a:picLocks noChangeAspect="1"/>
          </p:cNvPicPr>
          <p:nvPr/>
        </p:nvPicPr>
        <p:blipFill rotWithShape="1">
          <a:blip r:embed="rId5">
            <a:extLst>
              <a:ext uri="{28A0092B-C50C-407E-A947-70E740481C1C}">
                <a14:useLocalDpi xmlns:a14="http://schemas.microsoft.com/office/drawing/2010/main" val="0"/>
              </a:ext>
            </a:extLst>
          </a:blip>
          <a:srcRect l="24111" t="24755" r="33666" b="13733"/>
          <a:stretch/>
        </p:blipFill>
        <p:spPr>
          <a:xfrm>
            <a:off x="651805" y="2786575"/>
            <a:ext cx="2420997" cy="2204382"/>
          </a:xfrm>
          <a:prstGeom prst="rect">
            <a:avLst/>
          </a:prstGeom>
        </p:spPr>
      </p:pic>
      <p:sp>
        <p:nvSpPr>
          <p:cNvPr id="9" name="Rettangolo 8"/>
          <p:cNvSpPr/>
          <p:nvPr/>
        </p:nvSpPr>
        <p:spPr>
          <a:xfrm>
            <a:off x="5391852" y="5961264"/>
            <a:ext cx="2888566" cy="774058"/>
          </a:xfrm>
          <a:prstGeom prst="rect">
            <a:avLst/>
          </a:prstGeom>
        </p:spPr>
        <p:txBody>
          <a:bodyPr wrap="square">
            <a:spAutoFit/>
          </a:bodyPr>
          <a:lstStyle/>
          <a:p>
            <a:pPr algn="r"/>
            <a:r>
              <a:rPr lang="en-GB" sz="2215" dirty="0">
                <a:latin typeface="Tekton Pro Bold"/>
                <a:cs typeface="Tekton Pro Bold"/>
              </a:rPr>
              <a:t>Hanna et al., Science 2007</a:t>
            </a:r>
            <a:endParaRPr lang="en-US" sz="2215" dirty="0">
              <a:latin typeface="Tekton Pro Bold"/>
              <a:cs typeface="Tekton Pro Bold"/>
            </a:endParaRPr>
          </a:p>
        </p:txBody>
      </p:sp>
      <p:pic>
        <p:nvPicPr>
          <p:cNvPr id="7" name="Picture 5"/>
          <p:cNvPicPr>
            <a:picLocks noChangeAspect="1"/>
          </p:cNvPicPr>
          <p:nvPr/>
        </p:nvPicPr>
        <p:blipFill>
          <a:blip r:embed="rId6"/>
          <a:stretch>
            <a:fillRect/>
          </a:stretch>
        </p:blipFill>
        <p:spPr>
          <a:xfrm>
            <a:off x="718051" y="1192237"/>
            <a:ext cx="2905781" cy="1059399"/>
          </a:xfrm>
          <a:prstGeom prst="rect">
            <a:avLst/>
          </a:prstGeom>
          <a:ln>
            <a:noFill/>
          </a:ln>
          <a:effectLst/>
        </p:spPr>
      </p:pic>
      <p:pic>
        <p:nvPicPr>
          <p:cNvPr id="10" name="Picture 6"/>
          <p:cNvPicPr>
            <a:picLocks noChangeAspect="1"/>
          </p:cNvPicPr>
          <p:nvPr/>
        </p:nvPicPr>
        <p:blipFill>
          <a:blip r:embed="rId7"/>
          <a:stretch>
            <a:fillRect/>
          </a:stretch>
        </p:blipFill>
        <p:spPr>
          <a:xfrm>
            <a:off x="718051" y="2304960"/>
            <a:ext cx="2691021" cy="154734"/>
          </a:xfrm>
          <a:prstGeom prst="rect">
            <a:avLst/>
          </a:prstGeom>
        </p:spPr>
      </p:pic>
      <p:sp>
        <p:nvSpPr>
          <p:cNvPr id="11" name="Rectangle 37">
            <a:extLst>
              <a:ext uri="{FF2B5EF4-FFF2-40B4-BE49-F238E27FC236}">
                <a16:creationId xmlns:a16="http://schemas.microsoft.com/office/drawing/2014/main" id="{5AD326BE-C9D2-4D44-B0C1-1F22FCF5A2A2}"/>
              </a:ext>
            </a:extLst>
          </p:cNvPr>
          <p:cNvSpPr/>
          <p:nvPr/>
        </p:nvSpPr>
        <p:spPr>
          <a:xfrm>
            <a:off x="9227"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3" name="CasellaDiTesto 12">
            <a:extLst>
              <a:ext uri="{FF2B5EF4-FFF2-40B4-BE49-F238E27FC236}">
                <a16:creationId xmlns:a16="http://schemas.microsoft.com/office/drawing/2014/main" id="{0C43BAE5-45D3-C446-9308-607DFBE889FA}"/>
              </a:ext>
            </a:extLst>
          </p:cNvPr>
          <p:cNvSpPr txBox="1"/>
          <p:nvPr/>
        </p:nvSpPr>
        <p:spPr>
          <a:xfrm>
            <a:off x="1557528" y="84793"/>
            <a:ext cx="7173759" cy="774058"/>
          </a:xfrm>
          <a:prstGeom prst="rect">
            <a:avLst/>
          </a:prstGeom>
          <a:noFill/>
        </p:spPr>
        <p:txBody>
          <a:bodyPr wrap="none" rtlCol="0">
            <a:spAutoFit/>
          </a:bodyPr>
          <a:lstStyle/>
          <a:p>
            <a:r>
              <a:rPr lang="it-IT" sz="2215" dirty="0" err="1"/>
              <a:t>Genome</a:t>
            </a:r>
            <a:r>
              <a:rPr lang="it-IT" sz="2215" dirty="0"/>
              <a:t> editing -  </a:t>
            </a:r>
            <a:r>
              <a:rPr lang="it-IT" sz="2215" dirty="0" err="1"/>
              <a:t>iPS</a:t>
            </a:r>
            <a:r>
              <a:rPr lang="it-IT" sz="2215" dirty="0"/>
              <a:t> </a:t>
            </a:r>
            <a:r>
              <a:rPr lang="it-IT" sz="2215" dirty="0" err="1"/>
              <a:t>corrected</a:t>
            </a:r>
            <a:r>
              <a:rPr lang="it-IT" sz="2215" dirty="0"/>
              <a:t> to cure anemia in mice</a:t>
            </a:r>
          </a:p>
          <a:p>
            <a:endParaRPr lang="it-IT" sz="2215"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61050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reen Shot 2017-11-22 at 15.05.48.png"/>
          <p:cNvPicPr>
            <a:picLocks noChangeAspect="1"/>
          </p:cNvPicPr>
          <p:nvPr/>
        </p:nvPicPr>
        <p:blipFill rotWithShape="1">
          <a:blip r:embed="rId2">
            <a:extLst>
              <a:ext uri="{28A0092B-C50C-407E-A947-70E740481C1C}">
                <a14:useLocalDpi xmlns:a14="http://schemas.microsoft.com/office/drawing/2010/main" val="0"/>
              </a:ext>
            </a:extLst>
          </a:blip>
          <a:srcRect t="13768" r="24732" b="63043"/>
          <a:stretch/>
        </p:blipFill>
        <p:spPr>
          <a:xfrm>
            <a:off x="1510987" y="1153703"/>
            <a:ext cx="6146409" cy="1467934"/>
          </a:xfrm>
          <a:prstGeom prst="rect">
            <a:avLst/>
          </a:prstGeom>
        </p:spPr>
      </p:pic>
      <p:pic>
        <p:nvPicPr>
          <p:cNvPr id="5" name="Immagine 4" descr="Screen Shot 2017-11-22 at 15.05.48.png">
            <a:extLst>
              <a:ext uri="{FF2B5EF4-FFF2-40B4-BE49-F238E27FC236}">
                <a16:creationId xmlns:a16="http://schemas.microsoft.com/office/drawing/2014/main" id="{3712A25F-9E6D-254B-9EB1-6292C1769A6D}"/>
              </a:ext>
            </a:extLst>
          </p:cNvPr>
          <p:cNvPicPr>
            <a:picLocks noChangeAspect="1"/>
          </p:cNvPicPr>
          <p:nvPr/>
        </p:nvPicPr>
        <p:blipFill rotWithShape="1">
          <a:blip r:embed="rId2">
            <a:extLst>
              <a:ext uri="{28A0092B-C50C-407E-A947-70E740481C1C}">
                <a14:useLocalDpi xmlns:a14="http://schemas.microsoft.com/office/drawing/2010/main" val="0"/>
              </a:ext>
            </a:extLst>
          </a:blip>
          <a:srcRect l="12656" t="50945" r="1059" b="6217"/>
          <a:stretch/>
        </p:blipFill>
        <p:spPr>
          <a:xfrm>
            <a:off x="926195" y="3217986"/>
            <a:ext cx="7046078" cy="2711821"/>
          </a:xfrm>
          <a:prstGeom prst="rect">
            <a:avLst/>
          </a:prstGeom>
        </p:spPr>
      </p:pic>
      <p:sp>
        <p:nvSpPr>
          <p:cNvPr id="2" name="CasellaDiTesto 1">
            <a:extLst>
              <a:ext uri="{FF2B5EF4-FFF2-40B4-BE49-F238E27FC236}">
                <a16:creationId xmlns:a16="http://schemas.microsoft.com/office/drawing/2014/main" id="{69003B7F-1B03-B643-A9F4-CDABFC0B53D8}"/>
              </a:ext>
            </a:extLst>
          </p:cNvPr>
          <p:cNvSpPr txBox="1"/>
          <p:nvPr/>
        </p:nvSpPr>
        <p:spPr>
          <a:xfrm>
            <a:off x="3985439" y="3383130"/>
            <a:ext cx="1545616" cy="433196"/>
          </a:xfrm>
          <a:prstGeom prst="rect">
            <a:avLst/>
          </a:prstGeom>
          <a:solidFill>
            <a:schemeClr val="bg1"/>
          </a:solidFill>
        </p:spPr>
        <p:txBody>
          <a:bodyPr wrap="none" rtlCol="0">
            <a:spAutoFit/>
          </a:bodyPr>
          <a:lstStyle/>
          <a:p>
            <a:r>
              <a:rPr lang="it-IT" sz="2215" dirty="0" err="1">
                <a:solidFill>
                  <a:srgbClr val="FF0000"/>
                </a:solidFill>
              </a:rPr>
              <a:t>Dystrophin</a:t>
            </a:r>
            <a:endParaRPr lang="it-IT" sz="2215" dirty="0">
              <a:solidFill>
                <a:srgbClr val="FF0000"/>
              </a:solidFill>
            </a:endParaRPr>
          </a:p>
        </p:txBody>
      </p:sp>
      <p:sp>
        <p:nvSpPr>
          <p:cNvPr id="6" name="Rettangolo 5">
            <a:extLst>
              <a:ext uri="{FF2B5EF4-FFF2-40B4-BE49-F238E27FC236}">
                <a16:creationId xmlns:a16="http://schemas.microsoft.com/office/drawing/2014/main" id="{FD91CDB0-73BE-FD4F-BC93-B076F311B6B0}"/>
              </a:ext>
            </a:extLst>
          </p:cNvPr>
          <p:cNvSpPr/>
          <p:nvPr/>
        </p:nvSpPr>
        <p:spPr>
          <a:xfrm>
            <a:off x="5444683" y="5915313"/>
            <a:ext cx="2589170" cy="433196"/>
          </a:xfrm>
          <a:prstGeom prst="rect">
            <a:avLst/>
          </a:prstGeom>
        </p:spPr>
        <p:txBody>
          <a:bodyPr wrap="none">
            <a:spAutoFit/>
          </a:bodyPr>
          <a:lstStyle/>
          <a:p>
            <a:r>
              <a:rPr lang="it-IT" sz="2215" dirty="0" err="1">
                <a:solidFill>
                  <a:srgbClr val="FF0000"/>
                </a:solidFill>
              </a:rPr>
              <a:t>Dystrophin</a:t>
            </a:r>
            <a:r>
              <a:rPr lang="it-IT" sz="2215" dirty="0">
                <a:solidFill>
                  <a:srgbClr val="FF0000"/>
                </a:solidFill>
              </a:rPr>
              <a:t> positive</a:t>
            </a:r>
          </a:p>
        </p:txBody>
      </p:sp>
      <p:sp>
        <p:nvSpPr>
          <p:cNvPr id="7" name="Rettangolo 6">
            <a:extLst>
              <a:ext uri="{FF2B5EF4-FFF2-40B4-BE49-F238E27FC236}">
                <a16:creationId xmlns:a16="http://schemas.microsoft.com/office/drawing/2014/main" id="{15B32F08-3F7A-214A-9861-43D40277FAB3}"/>
              </a:ext>
            </a:extLst>
          </p:cNvPr>
          <p:cNvSpPr/>
          <p:nvPr/>
        </p:nvSpPr>
        <p:spPr>
          <a:xfrm>
            <a:off x="1655139" y="5929807"/>
            <a:ext cx="2701381" cy="433196"/>
          </a:xfrm>
          <a:prstGeom prst="rect">
            <a:avLst/>
          </a:prstGeom>
        </p:spPr>
        <p:txBody>
          <a:bodyPr wrap="none">
            <a:spAutoFit/>
          </a:bodyPr>
          <a:lstStyle/>
          <a:p>
            <a:r>
              <a:rPr lang="it-IT" sz="2215" dirty="0" err="1"/>
              <a:t>Dystrophin</a:t>
            </a:r>
            <a:r>
              <a:rPr lang="it-IT" sz="2215" dirty="0"/>
              <a:t> negative</a:t>
            </a:r>
          </a:p>
        </p:txBody>
      </p:sp>
      <p:sp>
        <p:nvSpPr>
          <p:cNvPr id="8" name="CasellaDiTesto 7">
            <a:extLst>
              <a:ext uri="{FF2B5EF4-FFF2-40B4-BE49-F238E27FC236}">
                <a16:creationId xmlns:a16="http://schemas.microsoft.com/office/drawing/2014/main" id="{AD2A6358-32BE-074A-8152-C8ADD77A6B8F}"/>
              </a:ext>
            </a:extLst>
          </p:cNvPr>
          <p:cNvSpPr txBox="1"/>
          <p:nvPr/>
        </p:nvSpPr>
        <p:spPr>
          <a:xfrm>
            <a:off x="1539308" y="2852201"/>
            <a:ext cx="2890535" cy="433196"/>
          </a:xfrm>
          <a:prstGeom prst="rect">
            <a:avLst/>
          </a:prstGeom>
          <a:noFill/>
        </p:spPr>
        <p:txBody>
          <a:bodyPr wrap="none" rtlCol="0">
            <a:spAutoFit/>
          </a:bodyPr>
          <a:lstStyle/>
          <a:p>
            <a:r>
              <a:rPr lang="it-IT" sz="2215" dirty="0"/>
              <a:t>DMD </a:t>
            </a:r>
            <a:r>
              <a:rPr lang="it-IT" sz="2215" dirty="0" err="1"/>
              <a:t>cardiomyocytes</a:t>
            </a:r>
            <a:endParaRPr lang="it-IT" sz="2215" dirty="0"/>
          </a:p>
        </p:txBody>
      </p:sp>
      <p:sp>
        <p:nvSpPr>
          <p:cNvPr id="9" name="CasellaDiTesto 8">
            <a:extLst>
              <a:ext uri="{FF2B5EF4-FFF2-40B4-BE49-F238E27FC236}">
                <a16:creationId xmlns:a16="http://schemas.microsoft.com/office/drawing/2014/main" id="{E912198A-776F-1A4D-AEDA-E91B111B5FDE}"/>
              </a:ext>
            </a:extLst>
          </p:cNvPr>
          <p:cNvSpPr txBox="1"/>
          <p:nvPr/>
        </p:nvSpPr>
        <p:spPr>
          <a:xfrm>
            <a:off x="4921676" y="2596510"/>
            <a:ext cx="2890536" cy="774058"/>
          </a:xfrm>
          <a:prstGeom prst="rect">
            <a:avLst/>
          </a:prstGeom>
          <a:noFill/>
        </p:spPr>
        <p:txBody>
          <a:bodyPr wrap="none" rtlCol="0">
            <a:spAutoFit/>
          </a:bodyPr>
          <a:lstStyle/>
          <a:p>
            <a:pPr algn="ctr"/>
            <a:r>
              <a:rPr lang="it-IT" sz="2215" dirty="0" err="1"/>
              <a:t>Myoedited</a:t>
            </a:r>
            <a:r>
              <a:rPr lang="it-IT" sz="2215" dirty="0"/>
              <a:t> </a:t>
            </a:r>
          </a:p>
          <a:p>
            <a:pPr algn="ctr"/>
            <a:r>
              <a:rPr lang="it-IT" sz="2215" dirty="0"/>
              <a:t>DMD </a:t>
            </a:r>
            <a:r>
              <a:rPr lang="it-IT" sz="2215" dirty="0" err="1"/>
              <a:t>cardiomyocytes</a:t>
            </a:r>
            <a:endParaRPr lang="it-IT" sz="2215" dirty="0"/>
          </a:p>
        </p:txBody>
      </p:sp>
      <p:sp>
        <p:nvSpPr>
          <p:cNvPr id="10" name="CasellaDiTesto 9">
            <a:extLst>
              <a:ext uri="{FF2B5EF4-FFF2-40B4-BE49-F238E27FC236}">
                <a16:creationId xmlns:a16="http://schemas.microsoft.com/office/drawing/2014/main" id="{09BF1B88-ACFC-BE45-A7E8-FACD32229C77}"/>
              </a:ext>
            </a:extLst>
          </p:cNvPr>
          <p:cNvSpPr txBox="1"/>
          <p:nvPr/>
        </p:nvSpPr>
        <p:spPr>
          <a:xfrm>
            <a:off x="6516216" y="6278439"/>
            <a:ext cx="2478564" cy="433196"/>
          </a:xfrm>
          <a:prstGeom prst="rect">
            <a:avLst/>
          </a:prstGeom>
          <a:noFill/>
        </p:spPr>
        <p:txBody>
          <a:bodyPr wrap="none" rtlCol="0">
            <a:spAutoFit/>
          </a:bodyPr>
          <a:lstStyle/>
          <a:p>
            <a:r>
              <a:rPr lang="it-IT" sz="2215" dirty="0"/>
              <a:t>Zhang et al., 2017</a:t>
            </a:r>
          </a:p>
        </p:txBody>
      </p:sp>
      <p:sp>
        <p:nvSpPr>
          <p:cNvPr id="14" name="Rectangle 37">
            <a:extLst>
              <a:ext uri="{FF2B5EF4-FFF2-40B4-BE49-F238E27FC236}">
                <a16:creationId xmlns:a16="http://schemas.microsoft.com/office/drawing/2014/main" id="{2C9E3173-310F-B241-ACEA-00026F6B6D81}"/>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5" name="TextBox 1">
            <a:extLst>
              <a:ext uri="{FF2B5EF4-FFF2-40B4-BE49-F238E27FC236}">
                <a16:creationId xmlns:a16="http://schemas.microsoft.com/office/drawing/2014/main" id="{694B2C17-8DE1-1548-A390-A4EC416ABA84}"/>
              </a:ext>
            </a:extLst>
          </p:cNvPr>
          <p:cNvSpPr txBox="1">
            <a:spLocks noChangeArrowheads="1"/>
          </p:cNvSpPr>
          <p:nvPr/>
        </p:nvSpPr>
        <p:spPr bwMode="auto">
          <a:xfrm>
            <a:off x="1141823" y="80637"/>
            <a:ext cx="7102585" cy="43319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it-IT" sz="2215" dirty="0" err="1"/>
              <a:t>Genome</a:t>
            </a:r>
            <a:r>
              <a:rPr lang="it-IT" sz="2215" dirty="0"/>
              <a:t> editing to cure </a:t>
            </a:r>
            <a:r>
              <a:rPr lang="it-IT" sz="2215" dirty="0" err="1"/>
              <a:t>Duchenne</a:t>
            </a:r>
            <a:r>
              <a:rPr lang="it-IT" sz="2215" dirty="0"/>
              <a:t> </a:t>
            </a:r>
            <a:r>
              <a:rPr lang="it-IT" sz="2215" dirty="0" err="1"/>
              <a:t>Muscular</a:t>
            </a:r>
            <a:r>
              <a:rPr lang="it-IT" sz="2215" dirty="0"/>
              <a:t> </a:t>
            </a:r>
            <a:r>
              <a:rPr lang="it-IT" sz="2215" dirty="0" err="1"/>
              <a:t>Dystrophy</a:t>
            </a:r>
            <a:endParaRPr lang="en-US" sz="2215" dirty="0"/>
          </a:p>
        </p:txBody>
      </p:sp>
    </p:spTree>
    <p:extLst>
      <p:ext uri="{BB962C8B-B14F-4D97-AF65-F5344CB8AC3E}">
        <p14:creationId xmlns:p14="http://schemas.microsoft.com/office/powerpoint/2010/main" val="713916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Screen Shot 2017-11-22 at 15.14.46.png"/>
          <p:cNvPicPr>
            <a:picLocks noChangeAspect="1"/>
          </p:cNvPicPr>
          <p:nvPr/>
        </p:nvPicPr>
        <p:blipFill rotWithShape="1">
          <a:blip r:embed="rId2">
            <a:extLst>
              <a:ext uri="{28A0092B-C50C-407E-A947-70E740481C1C}">
                <a14:useLocalDpi xmlns:a14="http://schemas.microsoft.com/office/drawing/2010/main" val="0"/>
              </a:ext>
            </a:extLst>
          </a:blip>
          <a:srcRect t="21526" b="19140"/>
          <a:stretch/>
        </p:blipFill>
        <p:spPr>
          <a:xfrm>
            <a:off x="351693" y="1695005"/>
            <a:ext cx="8440615" cy="3128533"/>
          </a:xfrm>
          <a:prstGeom prst="rect">
            <a:avLst/>
          </a:prstGeom>
        </p:spPr>
      </p:pic>
      <p:sp>
        <p:nvSpPr>
          <p:cNvPr id="5" name="CasellaDiTesto 4">
            <a:extLst>
              <a:ext uri="{FF2B5EF4-FFF2-40B4-BE49-F238E27FC236}">
                <a16:creationId xmlns:a16="http://schemas.microsoft.com/office/drawing/2014/main" id="{D788E1F8-337D-4448-B0A5-9EEDD4742BF3}"/>
              </a:ext>
            </a:extLst>
          </p:cNvPr>
          <p:cNvSpPr txBox="1"/>
          <p:nvPr/>
        </p:nvSpPr>
        <p:spPr>
          <a:xfrm>
            <a:off x="5292080" y="6165304"/>
            <a:ext cx="3720570" cy="433196"/>
          </a:xfrm>
          <a:prstGeom prst="rect">
            <a:avLst/>
          </a:prstGeom>
          <a:noFill/>
        </p:spPr>
        <p:txBody>
          <a:bodyPr wrap="none" rtlCol="0">
            <a:spAutoFit/>
          </a:bodyPr>
          <a:lstStyle/>
          <a:p>
            <a:r>
              <a:rPr lang="it-IT" sz="2215" dirty="0" err="1"/>
              <a:t>Adapted</a:t>
            </a:r>
            <a:r>
              <a:rPr lang="it-IT" sz="2215" dirty="0"/>
              <a:t> from E. </a:t>
            </a:r>
            <a:r>
              <a:rPr lang="it-IT" sz="2215" dirty="0" err="1"/>
              <a:t>Olson’s</a:t>
            </a:r>
            <a:r>
              <a:rPr lang="it-IT" sz="2215" dirty="0"/>
              <a:t> lab</a:t>
            </a:r>
          </a:p>
        </p:txBody>
      </p:sp>
      <p:sp>
        <p:nvSpPr>
          <p:cNvPr id="9" name="Rectangle 37">
            <a:extLst>
              <a:ext uri="{FF2B5EF4-FFF2-40B4-BE49-F238E27FC236}">
                <a16:creationId xmlns:a16="http://schemas.microsoft.com/office/drawing/2014/main" id="{3F488193-73BB-EE48-8465-ACAE8F2CE319}"/>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0" name="TextBox 1">
            <a:extLst>
              <a:ext uri="{FF2B5EF4-FFF2-40B4-BE49-F238E27FC236}">
                <a16:creationId xmlns:a16="http://schemas.microsoft.com/office/drawing/2014/main" id="{11891B62-8B61-5F43-8895-90B3824774C7}"/>
              </a:ext>
            </a:extLst>
          </p:cNvPr>
          <p:cNvSpPr txBox="1">
            <a:spLocks noChangeArrowheads="1"/>
          </p:cNvSpPr>
          <p:nvPr/>
        </p:nvSpPr>
        <p:spPr bwMode="auto">
          <a:xfrm>
            <a:off x="1141823" y="80637"/>
            <a:ext cx="7102585" cy="43319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it-IT" sz="2215" dirty="0" err="1"/>
              <a:t>Genome</a:t>
            </a:r>
            <a:r>
              <a:rPr lang="it-IT" sz="2215" dirty="0"/>
              <a:t> editing to cure </a:t>
            </a:r>
            <a:r>
              <a:rPr lang="it-IT" sz="2215" dirty="0" err="1"/>
              <a:t>Duchenne</a:t>
            </a:r>
            <a:r>
              <a:rPr lang="it-IT" sz="2215" dirty="0"/>
              <a:t> </a:t>
            </a:r>
            <a:r>
              <a:rPr lang="it-IT" sz="2215" dirty="0" err="1"/>
              <a:t>Muscular</a:t>
            </a:r>
            <a:r>
              <a:rPr lang="it-IT" sz="2215" dirty="0"/>
              <a:t> </a:t>
            </a:r>
            <a:r>
              <a:rPr lang="it-IT" sz="2215" dirty="0" err="1"/>
              <a:t>Dystrophy</a:t>
            </a:r>
            <a:endParaRPr lang="en-US" sz="2215" dirty="0"/>
          </a:p>
        </p:txBody>
      </p:sp>
    </p:spTree>
    <p:extLst>
      <p:ext uri="{BB962C8B-B14F-4D97-AF65-F5344CB8AC3E}">
        <p14:creationId xmlns:p14="http://schemas.microsoft.com/office/powerpoint/2010/main" val="28615284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4">
            <a:extLst>
              <a:ext uri="{FF2B5EF4-FFF2-40B4-BE49-F238E27FC236}">
                <a16:creationId xmlns:a16="http://schemas.microsoft.com/office/drawing/2014/main" id="{CB7FEA5F-A6A5-AB42-B31F-BCE6C1130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0" y="1365738"/>
            <a:ext cx="2870689"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 name="Rectangle 37">
            <a:extLst>
              <a:ext uri="{FF2B5EF4-FFF2-40B4-BE49-F238E27FC236}">
                <a16:creationId xmlns:a16="http://schemas.microsoft.com/office/drawing/2014/main" id="{998AF99C-B444-884F-8577-71C38494CB14}"/>
              </a:ext>
            </a:extLst>
          </p:cNvPr>
          <p:cNvSpPr/>
          <p:nvPr/>
        </p:nvSpPr>
        <p:spPr>
          <a:xfrm>
            <a:off x="0" y="-27384"/>
            <a:ext cx="9144000" cy="728812"/>
          </a:xfrm>
          <a:prstGeom prst="rect">
            <a:avLst/>
          </a:prstGeom>
          <a:solidFill>
            <a:schemeClr val="bg1">
              <a:lumMod val="65000"/>
              <a:alpha val="5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215" dirty="0"/>
          </a:p>
        </p:txBody>
      </p:sp>
      <p:sp>
        <p:nvSpPr>
          <p:cNvPr id="13" name="Rectangle 6">
            <a:extLst>
              <a:ext uri="{FF2B5EF4-FFF2-40B4-BE49-F238E27FC236}">
                <a16:creationId xmlns:a16="http://schemas.microsoft.com/office/drawing/2014/main" id="{F9F60267-CB68-2848-B60E-AB7D2223D000}"/>
              </a:ext>
            </a:extLst>
          </p:cNvPr>
          <p:cNvSpPr>
            <a:spLocks noChangeArrowheads="1"/>
          </p:cNvSpPr>
          <p:nvPr/>
        </p:nvSpPr>
        <p:spPr bwMode="auto">
          <a:xfrm>
            <a:off x="363654" y="3457385"/>
            <a:ext cx="2899320" cy="74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it-IT" altLang="it-IT" sz="1662" dirty="0"/>
              <a:t> </a:t>
            </a:r>
            <a:r>
              <a:rPr lang="it-IT" altLang="it-IT" sz="2585" b="1" i="1" dirty="0">
                <a:solidFill>
                  <a:srgbClr val="F6294F"/>
                </a:solidFill>
              </a:rPr>
              <a:t>The RNA </a:t>
            </a:r>
            <a:r>
              <a:rPr lang="it-IT" altLang="it-IT" sz="2585" b="1" i="1" dirty="0" err="1">
                <a:solidFill>
                  <a:srgbClr val="F6294F"/>
                </a:solidFill>
              </a:rPr>
              <a:t>revolution</a:t>
            </a:r>
            <a:endParaRPr lang="it-IT" altLang="it-IT" sz="2585" b="1" dirty="0"/>
          </a:p>
          <a:p>
            <a:pPr eaLnBrk="1" hangingPunct="1"/>
            <a:r>
              <a:rPr lang="it-IT" altLang="it-IT" sz="1662" dirty="0"/>
              <a:t>     </a:t>
            </a:r>
            <a:r>
              <a:rPr lang="it-IT" altLang="it-IT" sz="1662" dirty="0" err="1"/>
              <a:t>Biology's</a:t>
            </a:r>
            <a:r>
              <a:rPr lang="it-IT" altLang="it-IT" sz="1662" dirty="0"/>
              <a:t> Big Bang</a:t>
            </a:r>
          </a:p>
        </p:txBody>
      </p:sp>
      <p:grpSp>
        <p:nvGrpSpPr>
          <p:cNvPr id="62" name="Gruppo 61">
            <a:extLst>
              <a:ext uri="{FF2B5EF4-FFF2-40B4-BE49-F238E27FC236}">
                <a16:creationId xmlns:a16="http://schemas.microsoft.com/office/drawing/2014/main" id="{DF21B8A2-546E-8B48-A741-BFDBE4578F72}"/>
              </a:ext>
            </a:extLst>
          </p:cNvPr>
          <p:cNvGrpSpPr/>
          <p:nvPr/>
        </p:nvGrpSpPr>
        <p:grpSpPr>
          <a:xfrm>
            <a:off x="899592" y="3928655"/>
            <a:ext cx="7842473" cy="2855998"/>
            <a:chOff x="921870" y="1049103"/>
            <a:chExt cx="8496013" cy="3093998"/>
          </a:xfrm>
        </p:grpSpPr>
        <p:grpSp>
          <p:nvGrpSpPr>
            <p:cNvPr id="64" name="Group 5">
              <a:extLst>
                <a:ext uri="{FF2B5EF4-FFF2-40B4-BE49-F238E27FC236}">
                  <a16:creationId xmlns:a16="http://schemas.microsoft.com/office/drawing/2014/main" id="{DAC39460-23A9-9D46-A988-BD462B797078}"/>
                </a:ext>
              </a:extLst>
            </p:cNvPr>
            <p:cNvGrpSpPr/>
            <p:nvPr/>
          </p:nvGrpSpPr>
          <p:grpSpPr>
            <a:xfrm>
              <a:off x="4582813" y="1049103"/>
              <a:ext cx="2448661" cy="2278494"/>
              <a:chOff x="1449108" y="1485900"/>
              <a:chExt cx="5667816" cy="4991100"/>
            </a:xfrm>
          </p:grpSpPr>
          <p:pic>
            <p:nvPicPr>
              <p:cNvPr id="70" name="Picture 2" descr="http://www.mdguidelines.com/images/Illustrations/lumbar_p.jpg">
                <a:extLst>
                  <a:ext uri="{FF2B5EF4-FFF2-40B4-BE49-F238E27FC236}">
                    <a16:creationId xmlns:a16="http://schemas.microsoft.com/office/drawing/2014/main" id="{524E52D0-CFF9-0041-AFB7-EC7665DFE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108" y="1898437"/>
                <a:ext cx="5667816" cy="4578563"/>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3">
                <a:extLst>
                  <a:ext uri="{FF2B5EF4-FFF2-40B4-BE49-F238E27FC236}">
                    <a16:creationId xmlns:a16="http://schemas.microsoft.com/office/drawing/2014/main" id="{85CE2697-0625-2442-AE2E-D9F0EC75433B}"/>
                  </a:ext>
                </a:extLst>
              </p:cNvPr>
              <p:cNvSpPr/>
              <p:nvPr/>
            </p:nvSpPr>
            <p:spPr>
              <a:xfrm>
                <a:off x="4038600" y="1485900"/>
                <a:ext cx="28194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215" dirty="0">
                  <a:solidFill>
                    <a:srgbClr val="FF0000"/>
                  </a:solidFill>
                </a:endParaRPr>
              </a:p>
            </p:txBody>
          </p:sp>
          <p:sp>
            <p:nvSpPr>
              <p:cNvPr id="72" name="Isosceles Triangle 4">
                <a:extLst>
                  <a:ext uri="{FF2B5EF4-FFF2-40B4-BE49-F238E27FC236}">
                    <a16:creationId xmlns:a16="http://schemas.microsoft.com/office/drawing/2014/main" id="{F0B70071-D5F9-4346-A92A-002031D020DC}"/>
                  </a:ext>
                </a:extLst>
              </p:cNvPr>
              <p:cNvSpPr/>
              <p:nvPr/>
            </p:nvSpPr>
            <p:spPr>
              <a:xfrm>
                <a:off x="3848100" y="1816100"/>
                <a:ext cx="304800" cy="457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215" dirty="0">
                  <a:solidFill>
                    <a:srgbClr val="FF0000"/>
                  </a:solidFill>
                </a:endParaRPr>
              </a:p>
            </p:txBody>
          </p:sp>
        </p:grpSp>
        <p:pic>
          <p:nvPicPr>
            <p:cNvPr id="66" name="Picture 6">
              <a:extLst>
                <a:ext uri="{FF2B5EF4-FFF2-40B4-BE49-F238E27FC236}">
                  <a16:creationId xmlns:a16="http://schemas.microsoft.com/office/drawing/2014/main" id="{E31B2112-FE29-264C-B628-E8A9E262E688}"/>
                </a:ext>
              </a:extLst>
            </p:cNvPr>
            <p:cNvPicPr>
              <a:picLocks noChangeAspect="1"/>
            </p:cNvPicPr>
            <p:nvPr/>
          </p:nvPicPr>
          <p:blipFill rotWithShape="1">
            <a:blip r:embed="rId5"/>
            <a:srcRect l="17835" t="14388" r="15406" b="12410"/>
            <a:stretch/>
          </p:blipFill>
          <p:spPr>
            <a:xfrm>
              <a:off x="7083946" y="1499039"/>
              <a:ext cx="1562867" cy="1482719"/>
            </a:xfrm>
            <a:prstGeom prst="rect">
              <a:avLst/>
            </a:prstGeom>
            <a:ln>
              <a:solidFill>
                <a:srgbClr val="FFFFFF"/>
              </a:solidFill>
            </a:ln>
          </p:spPr>
        </p:pic>
        <p:sp>
          <p:nvSpPr>
            <p:cNvPr id="69" name="CasellaDiTesto 68">
              <a:extLst>
                <a:ext uri="{FF2B5EF4-FFF2-40B4-BE49-F238E27FC236}">
                  <a16:creationId xmlns:a16="http://schemas.microsoft.com/office/drawing/2014/main" id="{E055F476-D2DE-2049-83E8-38CB41AB8F5B}"/>
                </a:ext>
              </a:extLst>
            </p:cNvPr>
            <p:cNvSpPr txBox="1"/>
            <p:nvPr/>
          </p:nvSpPr>
          <p:spPr>
            <a:xfrm>
              <a:off x="921870" y="3304538"/>
              <a:ext cx="8496013" cy="838563"/>
            </a:xfrm>
            <a:prstGeom prst="rect">
              <a:avLst/>
            </a:prstGeom>
            <a:noFill/>
          </p:spPr>
          <p:txBody>
            <a:bodyPr wrap="square" rtlCol="0">
              <a:spAutoFit/>
            </a:bodyPr>
            <a:lstStyle/>
            <a:p>
              <a:r>
                <a:rPr lang="it-IT" sz="2215" b="1" i="1" dirty="0" err="1"/>
                <a:t>Children</a:t>
              </a:r>
              <a:r>
                <a:rPr lang="it-IT" sz="2215" b="1" i="1" dirty="0"/>
                <a:t> with SMA are </a:t>
              </a:r>
              <a:r>
                <a:rPr lang="it-IT" sz="2215" b="1" i="1" dirty="0" err="1"/>
                <a:t>treated</a:t>
              </a:r>
              <a:r>
                <a:rPr lang="it-IT" sz="2215" b="1" i="1" dirty="0"/>
                <a:t> with the </a:t>
              </a:r>
              <a:r>
                <a:rPr lang="it-IT" sz="2215" b="1" i="1" dirty="0" err="1"/>
                <a:t>spinal</a:t>
              </a:r>
              <a:r>
                <a:rPr lang="it-IT" sz="2215" b="1" i="1" dirty="0"/>
                <a:t> </a:t>
              </a:r>
              <a:r>
                <a:rPr lang="it-IT" sz="2215" b="1" i="1" dirty="0" err="1"/>
                <a:t>injection</a:t>
              </a:r>
              <a:r>
                <a:rPr lang="it-IT" sz="2215" b="1" i="1" dirty="0"/>
                <a:t> of</a:t>
              </a:r>
            </a:p>
            <a:p>
              <a:r>
                <a:rPr lang="it-IT" sz="2215" b="1" i="1" dirty="0"/>
                <a:t>RNA </a:t>
              </a:r>
              <a:r>
                <a:rPr lang="it-IT" sz="2215" b="1" i="1" dirty="0" err="1"/>
                <a:t>molecules</a:t>
              </a:r>
              <a:r>
                <a:rPr lang="it-IT" sz="2215" b="1" i="1" dirty="0"/>
                <a:t> to </a:t>
              </a:r>
              <a:r>
                <a:rPr lang="it-IT" sz="2215" b="1" i="1" dirty="0" err="1"/>
                <a:t>correct</a:t>
              </a:r>
              <a:r>
                <a:rPr lang="it-IT" sz="2215" b="1" i="1" dirty="0"/>
                <a:t> the </a:t>
              </a:r>
              <a:r>
                <a:rPr lang="it-IT" sz="2215" b="1" i="1" dirty="0" err="1"/>
                <a:t>mRNA</a:t>
              </a:r>
              <a:r>
                <a:rPr lang="it-IT" sz="2215" b="1" i="1" dirty="0"/>
                <a:t> for the SMN </a:t>
              </a:r>
              <a:r>
                <a:rPr lang="it-IT" sz="2215" b="1" i="1" dirty="0" err="1"/>
                <a:t>protein</a:t>
              </a:r>
              <a:endParaRPr lang="it-IT" sz="2215" i="1" dirty="0"/>
            </a:p>
          </p:txBody>
        </p:sp>
      </p:grpSp>
      <p:sp>
        <p:nvSpPr>
          <p:cNvPr id="3" name="CasellaDiTesto 2">
            <a:extLst>
              <a:ext uri="{FF2B5EF4-FFF2-40B4-BE49-F238E27FC236}">
                <a16:creationId xmlns:a16="http://schemas.microsoft.com/office/drawing/2014/main" id="{C94CBDC6-7B90-D540-B1C2-BF9088964819}"/>
              </a:ext>
            </a:extLst>
          </p:cNvPr>
          <p:cNvSpPr txBox="1"/>
          <p:nvPr/>
        </p:nvSpPr>
        <p:spPr>
          <a:xfrm>
            <a:off x="4278923" y="3430830"/>
            <a:ext cx="3863558" cy="774058"/>
          </a:xfrm>
          <a:prstGeom prst="rect">
            <a:avLst/>
          </a:prstGeom>
          <a:noFill/>
        </p:spPr>
        <p:txBody>
          <a:bodyPr wrap="none" rtlCol="0">
            <a:spAutoFit/>
          </a:bodyPr>
          <a:lstStyle/>
          <a:p>
            <a:r>
              <a:rPr lang="en-GB" altLang="it-IT" sz="2215" dirty="0">
                <a:cs typeface="Arial" panose="020B0604020202020204" pitchFamily="34" charset="0"/>
              </a:rPr>
              <a:t>……. therapeutic RNAs …….</a:t>
            </a:r>
          </a:p>
          <a:p>
            <a:endParaRPr lang="it-IT" sz="2215" dirty="0"/>
          </a:p>
        </p:txBody>
      </p:sp>
      <p:sp>
        <p:nvSpPr>
          <p:cNvPr id="22" name="CasellaDiTesto 21">
            <a:extLst>
              <a:ext uri="{FF2B5EF4-FFF2-40B4-BE49-F238E27FC236}">
                <a16:creationId xmlns:a16="http://schemas.microsoft.com/office/drawing/2014/main" id="{81FFD761-C9AE-E344-A097-ED990B99CDE2}"/>
              </a:ext>
            </a:extLst>
          </p:cNvPr>
          <p:cNvSpPr txBox="1"/>
          <p:nvPr/>
        </p:nvSpPr>
        <p:spPr>
          <a:xfrm>
            <a:off x="2230501" y="72903"/>
            <a:ext cx="3899209" cy="433196"/>
          </a:xfrm>
          <a:prstGeom prst="rect">
            <a:avLst/>
          </a:prstGeom>
          <a:noFill/>
        </p:spPr>
        <p:txBody>
          <a:bodyPr wrap="none" rtlCol="0">
            <a:spAutoFit/>
          </a:bodyPr>
          <a:lstStyle/>
          <a:p>
            <a:r>
              <a:rPr lang="it-IT" sz="2215" dirty="0"/>
              <a:t>A </a:t>
            </a:r>
            <a:r>
              <a:rPr lang="it-IT" sz="2215" dirty="0" err="1"/>
              <a:t>novel</a:t>
            </a:r>
            <a:r>
              <a:rPr lang="it-IT" sz="2215" dirty="0"/>
              <a:t> </a:t>
            </a:r>
            <a:r>
              <a:rPr lang="it-IT" sz="2215" dirty="0" err="1"/>
              <a:t>therapeutic</a:t>
            </a:r>
            <a:r>
              <a:rPr lang="it-IT" sz="2215" dirty="0"/>
              <a:t> </a:t>
            </a:r>
            <a:r>
              <a:rPr lang="it-IT" sz="2215" dirty="0" err="1"/>
              <a:t>tool</a:t>
            </a:r>
            <a:r>
              <a:rPr lang="it-IT" sz="2215" dirty="0"/>
              <a:t>: RNA</a:t>
            </a:r>
          </a:p>
        </p:txBody>
      </p:sp>
      <p:sp>
        <p:nvSpPr>
          <p:cNvPr id="23" name="Text Box 3">
            <a:extLst>
              <a:ext uri="{FF2B5EF4-FFF2-40B4-BE49-F238E27FC236}">
                <a16:creationId xmlns:a16="http://schemas.microsoft.com/office/drawing/2014/main" id="{4335C397-CCF1-6949-B8B8-C1C108CC92C2}"/>
              </a:ext>
            </a:extLst>
          </p:cNvPr>
          <p:cNvSpPr txBox="1">
            <a:spLocks noChangeArrowheads="1"/>
          </p:cNvSpPr>
          <p:nvPr/>
        </p:nvSpPr>
        <p:spPr bwMode="auto">
          <a:xfrm>
            <a:off x="3693699" y="1464382"/>
            <a:ext cx="5048367" cy="1228863"/>
          </a:xfrm>
          <a:prstGeom prst="rect">
            <a:avLst/>
          </a:prstGeom>
          <a:noFill/>
          <a:ln w="28575">
            <a:noFill/>
            <a:miter lim="800000"/>
            <a:headEnd/>
            <a:tailEnd/>
          </a:ln>
          <a:effectLst/>
        </p:spPr>
        <p:txBody>
          <a:bodyPr wrap="square" anchor="ctr">
            <a:prstTxWarp prst="textNoShape">
              <a:avLst/>
            </a:prstTxWarp>
            <a:spAutoFit/>
          </a:bodyPr>
          <a:lstStyle/>
          <a:p>
            <a:endParaRPr lang="en-GB" sz="1477" dirty="0">
              <a:latin typeface="Arial"/>
              <a:cs typeface="Arial"/>
            </a:endParaRPr>
          </a:p>
          <a:p>
            <a:endParaRPr lang="en-GB" sz="1477" dirty="0">
              <a:latin typeface="Arial"/>
              <a:cs typeface="Arial"/>
            </a:endParaRPr>
          </a:p>
          <a:p>
            <a:r>
              <a:rPr lang="en-GB" sz="1477" dirty="0">
                <a:latin typeface="Arial"/>
                <a:cs typeface="Arial"/>
              </a:rPr>
              <a:t>RNA molecules can be appropriately modified in order to </a:t>
            </a:r>
          </a:p>
          <a:p>
            <a:r>
              <a:rPr lang="en-GB" sz="1477" dirty="0">
                <a:latin typeface="Arial"/>
                <a:cs typeface="Arial"/>
              </a:rPr>
              <a:t>interfere with gene expression in a sequence-specific way</a:t>
            </a:r>
          </a:p>
          <a:p>
            <a:endParaRPr lang="en-GB" sz="1477" dirty="0">
              <a:solidFill>
                <a:srgbClr val="000000"/>
              </a:solidFill>
              <a:latin typeface="Lucida Grande" pitchFamily="-109" charset="0"/>
            </a:endParaRPr>
          </a:p>
        </p:txBody>
      </p:sp>
    </p:spTree>
    <p:extLst>
      <p:ext uri="{BB962C8B-B14F-4D97-AF65-F5344CB8AC3E}">
        <p14:creationId xmlns:p14="http://schemas.microsoft.com/office/powerpoint/2010/main" val="122245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83553036-6927-3E49-9E5B-AA58F8B3F581}"/>
              </a:ext>
            </a:extLst>
          </p:cNvPr>
          <p:cNvSpPr>
            <a:spLocks noGrp="1" noChangeArrowheads="1"/>
          </p:cNvSpPr>
          <p:nvPr>
            <p:ph type="title"/>
          </p:nvPr>
        </p:nvSpPr>
        <p:spPr>
          <a:xfrm>
            <a:off x="685800" y="188913"/>
            <a:ext cx="7772400" cy="1143000"/>
          </a:xfrm>
        </p:spPr>
        <p:txBody>
          <a:bodyPr/>
          <a:lstStyle/>
          <a:p>
            <a:r>
              <a:rPr lang="it-IT" altLang="it-IT" sz="3600" b="1" dirty="0" err="1">
                <a:solidFill>
                  <a:schemeClr val="accent2"/>
                </a:solidFill>
                <a:latin typeface="Comic Sans MS" panose="030F0902030302020204" pitchFamily="66" charset="0"/>
              </a:rPr>
              <a:t>Four</a:t>
            </a:r>
            <a:r>
              <a:rPr lang="it-IT" altLang="it-IT" sz="3600" b="1" dirty="0">
                <a:solidFill>
                  <a:schemeClr val="accent2"/>
                </a:solidFill>
                <a:latin typeface="Comic Sans MS" panose="030F0902030302020204" pitchFamily="66" charset="0"/>
              </a:rPr>
              <a:t> </a:t>
            </a:r>
            <a:r>
              <a:rPr lang="it-IT" altLang="it-IT" sz="3600" b="1" dirty="0" err="1">
                <a:solidFill>
                  <a:schemeClr val="accent2"/>
                </a:solidFill>
                <a:latin typeface="Comic Sans MS" panose="030F0902030302020204" pitchFamily="66" charset="0"/>
              </a:rPr>
              <a:t>revolutions</a:t>
            </a:r>
            <a:r>
              <a:rPr lang="it-IT" altLang="it-IT" sz="3600" b="1" dirty="0">
                <a:solidFill>
                  <a:schemeClr val="accent2"/>
                </a:solidFill>
                <a:latin typeface="Comic Sans MS" panose="030F0902030302020204" pitchFamily="66" charset="0"/>
              </a:rPr>
              <a:t> in </a:t>
            </a:r>
            <a:r>
              <a:rPr lang="it-IT" altLang="it-IT" sz="3600" b="1" dirty="0" err="1">
                <a:solidFill>
                  <a:schemeClr val="accent2"/>
                </a:solidFill>
                <a:latin typeface="Comic Sans MS" panose="030F0902030302020204" pitchFamily="66" charset="0"/>
              </a:rPr>
              <a:t>Molecular</a:t>
            </a:r>
            <a:r>
              <a:rPr lang="it-IT" altLang="it-IT" sz="3600" b="1" dirty="0">
                <a:solidFill>
                  <a:schemeClr val="accent2"/>
                </a:solidFill>
                <a:latin typeface="Comic Sans MS" panose="030F0902030302020204" pitchFamily="66" charset="0"/>
              </a:rPr>
              <a:t> </a:t>
            </a:r>
            <a:r>
              <a:rPr lang="it-IT" altLang="it-IT" sz="3600" b="1" dirty="0" err="1">
                <a:solidFill>
                  <a:schemeClr val="accent2"/>
                </a:solidFill>
                <a:latin typeface="Comic Sans MS" panose="030F0902030302020204" pitchFamily="66" charset="0"/>
              </a:rPr>
              <a:t>Biology</a:t>
            </a:r>
            <a:endParaRPr lang="it-IT" altLang="it-IT" dirty="0"/>
          </a:p>
        </p:txBody>
      </p:sp>
      <p:pic>
        <p:nvPicPr>
          <p:cNvPr id="26626" name="Picture 4">
            <a:extLst>
              <a:ext uri="{FF2B5EF4-FFF2-40B4-BE49-F238E27FC236}">
                <a16:creationId xmlns:a16="http://schemas.microsoft.com/office/drawing/2014/main" id="{F1BE44EF-55E3-634D-9350-D1463AB05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250" y="3359150"/>
            <a:ext cx="37973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a:extLst>
              <a:ext uri="{FF2B5EF4-FFF2-40B4-BE49-F238E27FC236}">
                <a16:creationId xmlns:a16="http://schemas.microsoft.com/office/drawing/2014/main" id="{57ED8BDA-C39A-174D-BE3D-2BB5D26CADA1}"/>
              </a:ext>
            </a:extLst>
          </p:cNvPr>
          <p:cNvSpPr>
            <a:spLocks noGrp="1" noChangeArrowheads="1"/>
          </p:cNvSpPr>
          <p:nvPr>
            <p:ph type="body" idx="1"/>
          </p:nvPr>
        </p:nvSpPr>
        <p:spPr>
          <a:xfrm>
            <a:off x="266700" y="1125538"/>
            <a:ext cx="8521700" cy="1841500"/>
          </a:xfrm>
        </p:spPr>
        <p:txBody>
          <a:bodyPr/>
          <a:lstStyle/>
          <a:p>
            <a:pPr indent="-57150">
              <a:lnSpc>
                <a:spcPct val="90000"/>
              </a:lnSpc>
              <a:buFontTx/>
              <a:buNone/>
            </a:pPr>
            <a:r>
              <a:rPr lang="it-IT" altLang="it-IT" sz="1800" b="1" dirty="0"/>
              <a:t> </a:t>
            </a:r>
            <a:endParaRPr lang="it-IT" altLang="it-IT" sz="1800" dirty="0"/>
          </a:p>
          <a:p>
            <a:pPr indent="-57150">
              <a:lnSpc>
                <a:spcPct val="90000"/>
              </a:lnSpc>
              <a:buFontTx/>
              <a:buNone/>
            </a:pPr>
            <a:r>
              <a:rPr lang="it-IT" altLang="it-IT" b="1" dirty="0">
                <a:solidFill>
                  <a:schemeClr val="accent2"/>
                </a:solidFill>
                <a:latin typeface="Comic Sans MS" panose="030F0902030302020204" pitchFamily="66" charset="0"/>
              </a:rPr>
              <a:t>1) </a:t>
            </a:r>
            <a:r>
              <a:rPr lang="it-IT" altLang="it-IT" b="1" dirty="0">
                <a:solidFill>
                  <a:srgbClr val="FF33CC"/>
                </a:solidFill>
                <a:latin typeface="Comic Sans MS" panose="030F0902030302020204" pitchFamily="66" charset="0"/>
              </a:rPr>
              <a:t>1953</a:t>
            </a:r>
            <a:r>
              <a:rPr lang="it-IT" altLang="it-IT" sz="1800" dirty="0">
                <a:solidFill>
                  <a:srgbClr val="FF33CC"/>
                </a:solidFill>
                <a:latin typeface="Comic Sans MS" panose="030F0902030302020204" pitchFamily="66" charset="0"/>
              </a:rPr>
              <a:t> – </a:t>
            </a:r>
            <a:r>
              <a:rPr lang="it-IT" altLang="it-IT" sz="2800" b="1" dirty="0">
                <a:solidFill>
                  <a:srgbClr val="FF33CC"/>
                </a:solidFill>
                <a:latin typeface="Comic Sans MS" panose="030F0902030302020204" pitchFamily="66" charset="0"/>
              </a:rPr>
              <a:t>Definition of DNA </a:t>
            </a:r>
            <a:r>
              <a:rPr lang="it-IT" altLang="it-IT" sz="2800" b="1" dirty="0" err="1">
                <a:solidFill>
                  <a:srgbClr val="FF33CC"/>
                </a:solidFill>
                <a:latin typeface="Comic Sans MS" panose="030F0902030302020204" pitchFamily="66" charset="0"/>
              </a:rPr>
              <a:t>structure</a:t>
            </a:r>
            <a:endParaRPr lang="it-IT" altLang="it-IT" sz="2800" dirty="0">
              <a:solidFill>
                <a:srgbClr val="FF33CC"/>
              </a:solidFill>
              <a:latin typeface="Comic Sans MS" panose="030F0902030302020204" pitchFamily="66" charset="0"/>
            </a:endParaRPr>
          </a:p>
          <a:p>
            <a:pPr indent="-57150">
              <a:lnSpc>
                <a:spcPct val="90000"/>
              </a:lnSpc>
              <a:buFontTx/>
              <a:buNone/>
            </a:pPr>
            <a:r>
              <a:rPr lang="it-IT" altLang="it-IT" sz="1800" dirty="0">
                <a:latin typeface="Comic Sans MS" panose="030F0902030302020204" pitchFamily="66" charset="0"/>
              </a:rPr>
              <a:t>			</a:t>
            </a:r>
            <a:r>
              <a:rPr lang="it-IT" altLang="it-IT" sz="1800" dirty="0" err="1">
                <a:latin typeface="Comic Sans MS" panose="030F0902030302020204" pitchFamily="66" charset="0"/>
              </a:rPr>
              <a:t>Implications</a:t>
            </a:r>
            <a:r>
              <a:rPr lang="it-IT" altLang="it-IT" sz="1800" dirty="0">
                <a:latin typeface="Comic Sans MS" panose="030F0902030302020204" pitchFamily="66" charset="0"/>
              </a:rPr>
              <a:t> </a:t>
            </a:r>
            <a:r>
              <a:rPr lang="it-IT" altLang="it-IT" sz="1800" dirty="0" err="1">
                <a:latin typeface="Comic Sans MS" panose="030F0902030302020204" pitchFamily="66" charset="0"/>
              </a:rPr>
              <a:t>relating</a:t>
            </a:r>
            <a:r>
              <a:rPr lang="it-IT" altLang="it-IT" sz="1800" dirty="0">
                <a:latin typeface="Comic Sans MS" panose="030F0902030302020204" pitchFamily="66" charset="0"/>
              </a:rPr>
              <a:t> the </a:t>
            </a:r>
            <a:r>
              <a:rPr lang="it-IT" altLang="it-IT" sz="1800" dirty="0" err="1">
                <a:latin typeface="Comic Sans MS" panose="030F0902030302020204" pitchFamily="66" charset="0"/>
              </a:rPr>
              <a:t>mechanisms</a:t>
            </a:r>
            <a:r>
              <a:rPr lang="it-IT" altLang="it-IT" sz="1800" dirty="0">
                <a:latin typeface="Comic Sans MS" panose="030F0902030302020204" pitchFamily="66" charset="0"/>
              </a:rPr>
              <a:t> of:</a:t>
            </a:r>
          </a:p>
          <a:p>
            <a:pPr marL="571500" indent="-285750">
              <a:lnSpc>
                <a:spcPct val="90000"/>
              </a:lnSpc>
              <a:buFontTx/>
              <a:buChar char="-"/>
            </a:pPr>
            <a:r>
              <a:rPr lang="it-IT" altLang="it-IT" sz="1800" dirty="0" err="1">
                <a:solidFill>
                  <a:srgbClr val="FE061F"/>
                </a:solidFill>
                <a:latin typeface="Comic Sans MS" panose="030F0902030302020204" pitchFamily="66" charset="0"/>
              </a:rPr>
              <a:t>Template</a:t>
            </a:r>
            <a:endParaRPr lang="it-IT" altLang="it-IT" sz="1800" dirty="0">
              <a:latin typeface="Comic Sans MS" panose="030F0902030302020204" pitchFamily="66" charset="0"/>
            </a:endParaRPr>
          </a:p>
          <a:p>
            <a:pPr marL="571500" indent="-285750">
              <a:lnSpc>
                <a:spcPct val="90000"/>
              </a:lnSpc>
              <a:buFontTx/>
              <a:buChar char="-"/>
            </a:pPr>
            <a:r>
              <a:rPr lang="it-IT" altLang="it-IT" sz="1800" dirty="0" err="1">
                <a:latin typeface="Comic Sans MS" panose="030F0902030302020204" pitchFamily="66" charset="0"/>
              </a:rPr>
              <a:t>transmission</a:t>
            </a:r>
            <a:r>
              <a:rPr lang="it-IT" altLang="it-IT" sz="1800" dirty="0">
                <a:latin typeface="Comic Sans MS" panose="030F0902030302020204" pitchFamily="66" charset="0"/>
              </a:rPr>
              <a:t> of </a:t>
            </a:r>
            <a:r>
              <a:rPr lang="it-IT" altLang="it-IT" sz="1800" dirty="0" err="1">
                <a:solidFill>
                  <a:srgbClr val="FE061F"/>
                </a:solidFill>
                <a:latin typeface="Comic Sans MS" panose="030F0902030302020204" pitchFamily="66" charset="0"/>
              </a:rPr>
              <a:t>hereditary</a:t>
            </a:r>
            <a:r>
              <a:rPr lang="it-IT" altLang="it-IT" sz="1800" dirty="0">
                <a:solidFill>
                  <a:srgbClr val="FE061F"/>
                </a:solidFill>
                <a:latin typeface="Comic Sans MS" panose="030F0902030302020204" pitchFamily="66" charset="0"/>
              </a:rPr>
              <a:t> </a:t>
            </a:r>
            <a:r>
              <a:rPr lang="it-IT" altLang="it-IT" sz="1800" dirty="0" err="1">
                <a:solidFill>
                  <a:srgbClr val="FE061F"/>
                </a:solidFill>
                <a:latin typeface="Comic Sans MS" panose="030F0902030302020204" pitchFamily="66" charset="0"/>
              </a:rPr>
              <a:t>material</a:t>
            </a:r>
            <a:r>
              <a:rPr lang="it-IT" altLang="it-IT" sz="1800" dirty="0">
                <a:solidFill>
                  <a:srgbClr val="FE061F"/>
                </a:solidFill>
                <a:latin typeface="Comic Sans MS" panose="030F0902030302020204" pitchFamily="66" charset="0"/>
              </a:rPr>
              <a:t> – </a:t>
            </a:r>
          </a:p>
          <a:p>
            <a:pPr indent="-57150">
              <a:lnSpc>
                <a:spcPct val="90000"/>
              </a:lnSpc>
              <a:buFontTx/>
              <a:buNone/>
            </a:pPr>
            <a:r>
              <a:rPr lang="it-IT" altLang="it-IT" sz="1800" dirty="0">
                <a:latin typeface="Comic Sans MS" panose="030F0902030302020204" pitchFamily="66" charset="0"/>
              </a:rPr>
              <a:t>-  </a:t>
            </a:r>
            <a:r>
              <a:rPr lang="it-IT" altLang="it-IT" sz="1800" dirty="0" err="1">
                <a:latin typeface="Comic Sans MS" panose="030F0902030302020204" pitchFamily="66" charset="0"/>
              </a:rPr>
              <a:t>Molecular</a:t>
            </a:r>
            <a:r>
              <a:rPr lang="it-IT" altLang="it-IT" sz="1800" dirty="0">
                <a:latin typeface="Comic Sans MS" panose="030F0902030302020204" pitchFamily="66" charset="0"/>
              </a:rPr>
              <a:t> </a:t>
            </a:r>
            <a:r>
              <a:rPr lang="it-IT" altLang="it-IT" sz="1800" dirty="0" err="1">
                <a:latin typeface="Comic Sans MS" panose="030F0902030302020204" pitchFamily="66" charset="0"/>
              </a:rPr>
              <a:t>definition</a:t>
            </a:r>
            <a:r>
              <a:rPr lang="it-IT" altLang="it-IT" sz="1800" dirty="0">
                <a:latin typeface="Comic Sans MS" panose="030F0902030302020204" pitchFamily="66" charset="0"/>
              </a:rPr>
              <a:t> of </a:t>
            </a:r>
            <a:r>
              <a:rPr lang="it-IT" altLang="it-IT" sz="1800" dirty="0" err="1">
                <a:solidFill>
                  <a:srgbClr val="FE061F"/>
                </a:solidFill>
                <a:latin typeface="Comic Sans MS" panose="030F0902030302020204" pitchFamily="66" charset="0"/>
              </a:rPr>
              <a:t>mutation</a:t>
            </a: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endParaRPr lang="it-IT" altLang="it-IT" sz="1800" dirty="0">
              <a:latin typeface="Comic Sans MS" panose="030F0902030302020204" pitchFamily="66" charset="0"/>
            </a:endParaRPr>
          </a:p>
          <a:p>
            <a:pPr indent="-57150">
              <a:lnSpc>
                <a:spcPct val="90000"/>
              </a:lnSpc>
              <a:buFontTx/>
              <a:buNone/>
            </a:pPr>
            <a:r>
              <a:rPr lang="it-IT" altLang="it-IT" sz="1800" dirty="0">
                <a:latin typeface="Comic Sans MS" panose="030F0902030302020204" pitchFamily="66" charset="0"/>
              </a:rPr>
              <a:t>                                                        </a:t>
            </a:r>
            <a:r>
              <a:rPr lang="it-IT" altLang="it-IT" sz="1800" dirty="0" err="1">
                <a:latin typeface="Comic Sans MS" panose="030F0902030302020204" pitchFamily="66" charset="0"/>
              </a:rPr>
              <a:t>F</a:t>
            </a:r>
            <a:r>
              <a:rPr lang="it-IT" altLang="it-IT" sz="1800" dirty="0">
                <a:latin typeface="Comic Sans MS" panose="030F0902030302020204" pitchFamily="66" charset="0"/>
              </a:rPr>
              <a:t>. Crick    e    </a:t>
            </a:r>
            <a:r>
              <a:rPr lang="it-IT" altLang="it-IT" sz="1800" dirty="0" err="1">
                <a:latin typeface="Comic Sans MS" panose="030F0902030302020204" pitchFamily="66" charset="0"/>
              </a:rPr>
              <a:t>J</a:t>
            </a:r>
            <a:r>
              <a:rPr lang="it-IT" altLang="it-IT" sz="1800" dirty="0">
                <a:latin typeface="Comic Sans MS" panose="030F0902030302020204" pitchFamily="66" charset="0"/>
              </a:rPr>
              <a:t>. Watson</a:t>
            </a:r>
          </a:p>
        </p:txBody>
      </p:sp>
      <p:sp>
        <p:nvSpPr>
          <p:cNvPr id="26628" name="Rectangle 5">
            <a:extLst>
              <a:ext uri="{FF2B5EF4-FFF2-40B4-BE49-F238E27FC236}">
                <a16:creationId xmlns:a16="http://schemas.microsoft.com/office/drawing/2014/main" id="{F31DAE6A-8F63-5244-BBDD-576DBFAC3E9C}"/>
              </a:ext>
            </a:extLst>
          </p:cNvPr>
          <p:cNvSpPr>
            <a:spLocks noChangeArrowheads="1"/>
          </p:cNvSpPr>
          <p:nvPr/>
        </p:nvSpPr>
        <p:spPr bwMode="auto">
          <a:xfrm>
            <a:off x="3822700" y="6223000"/>
            <a:ext cx="3606800" cy="1143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sp>
        <p:nvSpPr>
          <p:cNvPr id="26630" name="Rectangle 7">
            <a:extLst>
              <a:ext uri="{FF2B5EF4-FFF2-40B4-BE49-F238E27FC236}">
                <a16:creationId xmlns:a16="http://schemas.microsoft.com/office/drawing/2014/main" id="{959805B4-5C46-764B-A3F0-C16C249D6117}"/>
              </a:ext>
            </a:extLst>
          </p:cNvPr>
          <p:cNvSpPr>
            <a:spLocks noChangeArrowheads="1"/>
          </p:cNvSpPr>
          <p:nvPr/>
        </p:nvSpPr>
        <p:spPr bwMode="auto">
          <a:xfrm>
            <a:off x="152400" y="6172200"/>
            <a:ext cx="3606800" cy="1143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2400"/>
          </a:p>
        </p:txBody>
      </p:sp>
      <p:grpSp>
        <p:nvGrpSpPr>
          <p:cNvPr id="8" name="Group 25">
            <a:extLst>
              <a:ext uri="{FF2B5EF4-FFF2-40B4-BE49-F238E27FC236}">
                <a16:creationId xmlns:a16="http://schemas.microsoft.com/office/drawing/2014/main" id="{2C40C0ED-E220-784F-A04D-781474736C59}"/>
              </a:ext>
            </a:extLst>
          </p:cNvPr>
          <p:cNvGrpSpPr>
            <a:grpSpLocks/>
          </p:cNvGrpSpPr>
          <p:nvPr/>
        </p:nvGrpSpPr>
        <p:grpSpPr bwMode="auto">
          <a:xfrm>
            <a:off x="685800" y="3368278"/>
            <a:ext cx="2520280" cy="3257178"/>
            <a:chOff x="3168" y="1248"/>
            <a:chExt cx="2416" cy="2759"/>
          </a:xfrm>
        </p:grpSpPr>
        <p:pic>
          <p:nvPicPr>
            <p:cNvPr id="9" name="Picture 12">
              <a:extLst>
                <a:ext uri="{FF2B5EF4-FFF2-40B4-BE49-F238E27FC236}">
                  <a16:creationId xmlns:a16="http://schemas.microsoft.com/office/drawing/2014/main" id="{39B572E5-AFA9-5E44-98CE-1E5A84B55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1248"/>
              <a:ext cx="2231" cy="2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3">
              <a:extLst>
                <a:ext uri="{FF2B5EF4-FFF2-40B4-BE49-F238E27FC236}">
                  <a16:creationId xmlns:a16="http://schemas.microsoft.com/office/drawing/2014/main" id="{DA97FE7C-B052-E74C-821C-D149228EB213}"/>
                </a:ext>
              </a:extLst>
            </p:cNvPr>
            <p:cNvSpPr>
              <a:spLocks noChangeArrowheads="1"/>
            </p:cNvSpPr>
            <p:nvPr/>
          </p:nvSpPr>
          <p:spPr bwMode="auto">
            <a:xfrm>
              <a:off x="4604" y="1284"/>
              <a:ext cx="980" cy="1181"/>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it-IT" altLang="it-IT" sz="2400"/>
            </a:p>
          </p:txBody>
        </p:sp>
        <p:sp>
          <p:nvSpPr>
            <p:cNvPr id="11" name="Rectangle 14">
              <a:extLst>
                <a:ext uri="{FF2B5EF4-FFF2-40B4-BE49-F238E27FC236}">
                  <a16:creationId xmlns:a16="http://schemas.microsoft.com/office/drawing/2014/main" id="{865510EA-3C94-6E43-89F5-FFA89EC764D9}"/>
                </a:ext>
              </a:extLst>
            </p:cNvPr>
            <p:cNvSpPr>
              <a:spLocks noChangeArrowheads="1"/>
            </p:cNvSpPr>
            <p:nvPr/>
          </p:nvSpPr>
          <p:spPr bwMode="auto">
            <a:xfrm>
              <a:off x="4272" y="1284"/>
              <a:ext cx="361" cy="201"/>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it-IT" altLang="it-IT" sz="2400"/>
            </a:p>
          </p:txBody>
        </p:sp>
        <p:sp>
          <p:nvSpPr>
            <p:cNvPr id="12" name="Rectangle 15">
              <a:extLst>
                <a:ext uri="{FF2B5EF4-FFF2-40B4-BE49-F238E27FC236}">
                  <a16:creationId xmlns:a16="http://schemas.microsoft.com/office/drawing/2014/main" id="{29CEA357-8F21-7048-98EC-11B697AEA2EA}"/>
                </a:ext>
              </a:extLst>
            </p:cNvPr>
            <p:cNvSpPr>
              <a:spLocks noChangeArrowheads="1"/>
            </p:cNvSpPr>
            <p:nvPr/>
          </p:nvSpPr>
          <p:spPr bwMode="auto">
            <a:xfrm>
              <a:off x="3211" y="1351"/>
              <a:ext cx="663" cy="778"/>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it-IT" altLang="it-IT" sz="2400"/>
            </a:p>
          </p:txBody>
        </p:sp>
        <p:sp>
          <p:nvSpPr>
            <p:cNvPr id="13" name="Text Box 17">
              <a:extLst>
                <a:ext uri="{FF2B5EF4-FFF2-40B4-BE49-F238E27FC236}">
                  <a16:creationId xmlns:a16="http://schemas.microsoft.com/office/drawing/2014/main" id="{C05F365F-C02F-EE40-8FD7-07EF912191B6}"/>
                </a:ext>
              </a:extLst>
            </p:cNvPr>
            <p:cNvSpPr txBox="1">
              <a:spLocks noChangeArrowheads="1"/>
            </p:cNvSpPr>
            <p:nvPr/>
          </p:nvSpPr>
          <p:spPr bwMode="auto">
            <a:xfrm>
              <a:off x="3968" y="3398"/>
              <a:ext cx="1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1200">
                  <a:latin typeface="Comic Sans MS" panose="030F0902030302020204" pitchFamily="66" charset="0"/>
                </a:rPr>
                <a:t>G</a:t>
              </a:r>
            </a:p>
          </p:txBody>
        </p:sp>
        <p:sp>
          <p:nvSpPr>
            <p:cNvPr id="14" name="Text Box 18">
              <a:extLst>
                <a:ext uri="{FF2B5EF4-FFF2-40B4-BE49-F238E27FC236}">
                  <a16:creationId xmlns:a16="http://schemas.microsoft.com/office/drawing/2014/main" id="{6DE6D07A-F19D-3D41-A411-EA97E70B4C42}"/>
                </a:ext>
              </a:extLst>
            </p:cNvPr>
            <p:cNvSpPr txBox="1">
              <a:spLocks noChangeArrowheads="1"/>
            </p:cNvSpPr>
            <p:nvPr/>
          </p:nvSpPr>
          <p:spPr bwMode="auto">
            <a:xfrm>
              <a:off x="4425" y="3358"/>
              <a:ext cx="1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1200">
                  <a:latin typeface="Comic Sans MS" panose="030F0902030302020204" pitchFamily="66" charset="0"/>
                </a:rPr>
                <a:t>C</a:t>
              </a:r>
            </a:p>
          </p:txBody>
        </p:sp>
        <p:sp>
          <p:nvSpPr>
            <p:cNvPr id="15" name="Text Box 19">
              <a:extLst>
                <a:ext uri="{FF2B5EF4-FFF2-40B4-BE49-F238E27FC236}">
                  <a16:creationId xmlns:a16="http://schemas.microsoft.com/office/drawing/2014/main" id="{EE392327-425E-BC4B-B984-C63FB411B515}"/>
                </a:ext>
              </a:extLst>
            </p:cNvPr>
            <p:cNvSpPr txBox="1">
              <a:spLocks noChangeArrowheads="1"/>
            </p:cNvSpPr>
            <p:nvPr/>
          </p:nvSpPr>
          <p:spPr bwMode="auto">
            <a:xfrm>
              <a:off x="3998" y="3083"/>
              <a:ext cx="1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1200">
                  <a:latin typeface="Comic Sans MS" panose="030F0902030302020204" pitchFamily="66" charset="0"/>
                </a:rPr>
                <a:t>A</a:t>
              </a:r>
            </a:p>
          </p:txBody>
        </p:sp>
        <p:sp>
          <p:nvSpPr>
            <p:cNvPr id="16" name="Text Box 20">
              <a:extLst>
                <a:ext uri="{FF2B5EF4-FFF2-40B4-BE49-F238E27FC236}">
                  <a16:creationId xmlns:a16="http://schemas.microsoft.com/office/drawing/2014/main" id="{81C70D40-29E4-8D45-8529-555A38F71229}"/>
                </a:ext>
              </a:extLst>
            </p:cNvPr>
            <p:cNvSpPr txBox="1">
              <a:spLocks noChangeArrowheads="1"/>
            </p:cNvSpPr>
            <p:nvPr/>
          </p:nvSpPr>
          <p:spPr bwMode="auto">
            <a:xfrm>
              <a:off x="4425" y="3069"/>
              <a:ext cx="1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1200">
                  <a:latin typeface="Comic Sans MS" panose="030F0902030302020204" pitchFamily="66" charset="0"/>
                </a:rPr>
                <a:t>T</a:t>
              </a:r>
            </a:p>
          </p:txBody>
        </p:sp>
        <p:sp>
          <p:nvSpPr>
            <p:cNvPr id="17" name="Text Box 21">
              <a:extLst>
                <a:ext uri="{FF2B5EF4-FFF2-40B4-BE49-F238E27FC236}">
                  <a16:creationId xmlns:a16="http://schemas.microsoft.com/office/drawing/2014/main" id="{C82841DF-4855-874C-9403-33D7BC740315}"/>
                </a:ext>
              </a:extLst>
            </p:cNvPr>
            <p:cNvSpPr txBox="1">
              <a:spLocks noChangeArrowheads="1"/>
            </p:cNvSpPr>
            <p:nvPr/>
          </p:nvSpPr>
          <p:spPr bwMode="auto">
            <a:xfrm>
              <a:off x="3806" y="3727"/>
              <a:ext cx="18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1200">
                  <a:latin typeface="Comic Sans MS" panose="030F0902030302020204" pitchFamily="66" charset="0"/>
                </a:rPr>
                <a:t>T</a:t>
              </a:r>
            </a:p>
          </p:txBody>
        </p:sp>
        <p:sp>
          <p:nvSpPr>
            <p:cNvPr id="18" name="Text Box 22">
              <a:extLst>
                <a:ext uri="{FF2B5EF4-FFF2-40B4-BE49-F238E27FC236}">
                  <a16:creationId xmlns:a16="http://schemas.microsoft.com/office/drawing/2014/main" id="{4B020B07-10F5-EC4D-8C3E-6D5A0368B812}"/>
                </a:ext>
              </a:extLst>
            </p:cNvPr>
            <p:cNvSpPr txBox="1">
              <a:spLocks noChangeArrowheads="1"/>
            </p:cNvSpPr>
            <p:nvPr/>
          </p:nvSpPr>
          <p:spPr bwMode="auto">
            <a:xfrm>
              <a:off x="4293" y="3700"/>
              <a:ext cx="1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1200">
                  <a:latin typeface="Comic Sans MS" panose="030F0902030302020204" pitchFamily="66" charset="0"/>
                </a:rPr>
                <a:t>A</a:t>
              </a:r>
            </a:p>
          </p:txBody>
        </p:sp>
        <p:sp>
          <p:nvSpPr>
            <p:cNvPr id="19" name="Text Box 23">
              <a:extLst>
                <a:ext uri="{FF2B5EF4-FFF2-40B4-BE49-F238E27FC236}">
                  <a16:creationId xmlns:a16="http://schemas.microsoft.com/office/drawing/2014/main" id="{D2786EC7-97E1-E047-A900-C1C2090ED1BE}"/>
                </a:ext>
              </a:extLst>
            </p:cNvPr>
            <p:cNvSpPr txBox="1">
              <a:spLocks noChangeArrowheads="1"/>
            </p:cNvSpPr>
            <p:nvPr/>
          </p:nvSpPr>
          <p:spPr bwMode="auto">
            <a:xfrm>
              <a:off x="4234" y="2788"/>
              <a:ext cx="18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1200">
                  <a:latin typeface="Comic Sans MS" panose="030F0902030302020204" pitchFamily="66" charset="0"/>
                </a:rPr>
                <a:t>G</a:t>
              </a:r>
            </a:p>
          </p:txBody>
        </p:sp>
        <p:sp>
          <p:nvSpPr>
            <p:cNvPr id="20" name="Text Box 24">
              <a:extLst>
                <a:ext uri="{FF2B5EF4-FFF2-40B4-BE49-F238E27FC236}">
                  <a16:creationId xmlns:a16="http://schemas.microsoft.com/office/drawing/2014/main" id="{966E0712-9E76-C24F-9B2C-C3AEF85D99BC}"/>
                </a:ext>
              </a:extLst>
            </p:cNvPr>
            <p:cNvSpPr txBox="1">
              <a:spLocks noChangeArrowheads="1"/>
            </p:cNvSpPr>
            <p:nvPr/>
          </p:nvSpPr>
          <p:spPr bwMode="auto">
            <a:xfrm>
              <a:off x="3814" y="2761"/>
              <a:ext cx="1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1200">
                  <a:latin typeface="Comic Sans MS" panose="030F0902030302020204" pitchFamily="66" charset="0"/>
                </a:rPr>
                <a:t>C</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ttangolo 3">
            <a:extLst>
              <a:ext uri="{FF2B5EF4-FFF2-40B4-BE49-F238E27FC236}">
                <a16:creationId xmlns:a16="http://schemas.microsoft.com/office/drawing/2014/main" id="{55BC81E0-A6E2-1C4E-BF38-C3085D36110A}"/>
              </a:ext>
            </a:extLst>
          </p:cNvPr>
          <p:cNvSpPr>
            <a:spLocks noChangeArrowheads="1"/>
          </p:cNvSpPr>
          <p:nvPr/>
        </p:nvSpPr>
        <p:spPr bwMode="auto">
          <a:xfrm>
            <a:off x="2197100" y="1493838"/>
            <a:ext cx="65532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2000" b="1"/>
              <a:t>Figure 1. This figure is purely diagrammatic. The two ribbons symbolize the two phophate-sugar chains, and the horizonal rods the pairs of bases holding the chains together. The vertical line marks the fibre axis.</a:t>
            </a:r>
            <a:endParaRPr lang="it-IT" altLang="it-IT" sz="2000"/>
          </a:p>
        </p:txBody>
      </p:sp>
      <p:pic>
        <p:nvPicPr>
          <p:cNvPr id="54274" name="Immagine 5">
            <a:extLst>
              <a:ext uri="{FF2B5EF4-FFF2-40B4-BE49-F238E27FC236}">
                <a16:creationId xmlns:a16="http://schemas.microsoft.com/office/drawing/2014/main" id="{A9CC9B81-D5D1-604B-88A5-AC3116F0AD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33500"/>
            <a:ext cx="1895475"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ttangolo 6">
            <a:extLst>
              <a:ext uri="{FF2B5EF4-FFF2-40B4-BE49-F238E27FC236}">
                <a16:creationId xmlns:a16="http://schemas.microsoft.com/office/drawing/2014/main" id="{34AEE275-7768-964F-BD8E-A0EE7449D427}"/>
              </a:ext>
            </a:extLst>
          </p:cNvPr>
          <p:cNvSpPr>
            <a:spLocks noChangeArrowheads="1"/>
          </p:cNvSpPr>
          <p:nvPr/>
        </p:nvSpPr>
        <p:spPr bwMode="auto">
          <a:xfrm>
            <a:off x="2095500" y="3741738"/>
            <a:ext cx="6858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2000"/>
              <a:t>Both chains follow right-handed helices, but owing to the dyad the sequences of the atoms in </a:t>
            </a:r>
            <a:r>
              <a:rPr lang="it-IT" altLang="it-IT" sz="2000" b="1"/>
              <a:t>the two chains run in opposite directions </a:t>
            </a:r>
            <a:endParaRPr lang="it-IT" altLang="it-IT" sz="2000"/>
          </a:p>
        </p:txBody>
      </p:sp>
      <p:sp>
        <p:nvSpPr>
          <p:cNvPr id="54276" name="Rettangolo 7">
            <a:extLst>
              <a:ext uri="{FF2B5EF4-FFF2-40B4-BE49-F238E27FC236}">
                <a16:creationId xmlns:a16="http://schemas.microsoft.com/office/drawing/2014/main" id="{607731FD-8486-1B4B-8C62-187A421A0A40}"/>
              </a:ext>
            </a:extLst>
          </p:cNvPr>
          <p:cNvSpPr>
            <a:spLocks noChangeArrowheads="1"/>
          </p:cNvSpPr>
          <p:nvPr/>
        </p:nvSpPr>
        <p:spPr bwMode="auto">
          <a:xfrm>
            <a:off x="2070100" y="5049838"/>
            <a:ext cx="688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2000" b="1"/>
              <a:t>It has not escaped our notice that the specific pairing we have postulated immediately suggests a possible copying mechanism for the genetic material.</a:t>
            </a:r>
            <a:endParaRPr lang="it-IT" altLang="it-IT" sz="2000"/>
          </a:p>
        </p:txBody>
      </p:sp>
      <p:sp>
        <p:nvSpPr>
          <p:cNvPr id="54277" name="Rettangolo 8">
            <a:extLst>
              <a:ext uri="{FF2B5EF4-FFF2-40B4-BE49-F238E27FC236}">
                <a16:creationId xmlns:a16="http://schemas.microsoft.com/office/drawing/2014/main" id="{13381A36-337E-864F-84AB-B2B76AB77099}"/>
              </a:ext>
            </a:extLst>
          </p:cNvPr>
          <p:cNvSpPr>
            <a:spLocks noChangeArrowheads="1"/>
          </p:cNvSpPr>
          <p:nvPr/>
        </p:nvSpPr>
        <p:spPr bwMode="auto">
          <a:xfrm>
            <a:off x="1714500" y="0"/>
            <a:ext cx="7658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it-IT" altLang="it-IT" sz="2400" b="1">
                <a:solidFill>
                  <a:srgbClr val="FF0000"/>
                </a:solidFill>
              </a:rPr>
              <a:t>A Structure for Deoxyribose Nucleic Acid J. D. Watson and F. H. C. Crick  April 25, 1953, </a:t>
            </a:r>
            <a:r>
              <a:rPr lang="it-IT" altLang="it-IT" sz="2400" b="1" i="1">
                <a:solidFill>
                  <a:srgbClr val="FF0000"/>
                </a:solidFill>
              </a:rPr>
              <a:t>Nature, 171, 737-738</a:t>
            </a:r>
            <a:endParaRPr lang="it-IT" altLang="it-IT" sz="2400" b="1">
              <a:solidFill>
                <a:srgbClr val="FF0000"/>
              </a:solidFill>
            </a:endParaRPr>
          </a:p>
        </p:txBody>
      </p:sp>
    </p:spTree>
    <p:extLst>
      <p:ext uri="{BB962C8B-B14F-4D97-AF65-F5344CB8AC3E}">
        <p14:creationId xmlns:p14="http://schemas.microsoft.com/office/powerpoint/2010/main" val="1254107916"/>
      </p:ext>
    </p:extLst>
  </p:cSld>
  <p:clrMapOvr>
    <a:masterClrMapping/>
  </p:clrMapOvr>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536</TotalTime>
  <Words>4444</Words>
  <Application>Microsoft Macintosh PowerPoint</Application>
  <PresentationFormat>Presentazione su schermo (4:3)</PresentationFormat>
  <Paragraphs>696</Paragraphs>
  <Slides>75</Slides>
  <Notes>29</Notes>
  <HiddenSlides>0</HiddenSlides>
  <MMClips>0</MMClips>
  <ScaleCrop>false</ScaleCrop>
  <HeadingPairs>
    <vt:vector size="8" baseType="variant">
      <vt:variant>
        <vt:lpstr>Caratteri utilizzati</vt:lpstr>
      </vt:variant>
      <vt:variant>
        <vt:i4>15</vt:i4>
      </vt:variant>
      <vt:variant>
        <vt:lpstr>Tema</vt:lpstr>
      </vt:variant>
      <vt:variant>
        <vt:i4>1</vt:i4>
      </vt:variant>
      <vt:variant>
        <vt:lpstr>Server OLE incorporati</vt:lpstr>
      </vt:variant>
      <vt:variant>
        <vt:i4>1</vt:i4>
      </vt:variant>
      <vt:variant>
        <vt:lpstr>Titoli diapositive</vt:lpstr>
      </vt:variant>
      <vt:variant>
        <vt:i4>75</vt:i4>
      </vt:variant>
    </vt:vector>
  </HeadingPairs>
  <TitlesOfParts>
    <vt:vector size="92" baseType="lpstr">
      <vt:lpstr>Alfred Serif Regular</vt:lpstr>
      <vt:lpstr>Arial</vt:lpstr>
      <vt:lpstr>Calibri</vt:lpstr>
      <vt:lpstr>Cambria</vt:lpstr>
      <vt:lpstr>Comic Sans MS</vt:lpstr>
      <vt:lpstr>Helvetica</vt:lpstr>
      <vt:lpstr>Helvetica Neue</vt:lpstr>
      <vt:lpstr>Lucida Grande</vt:lpstr>
      <vt:lpstr>Optima</vt:lpstr>
      <vt:lpstr>Symbol</vt:lpstr>
      <vt:lpstr>Tekton Pro Bold</vt:lpstr>
      <vt:lpstr>Times</vt:lpstr>
      <vt:lpstr>Times New Roman</vt:lpstr>
      <vt:lpstr>var(--secondary-font-semi-bold)</vt:lpstr>
      <vt:lpstr>Wingdings</vt:lpstr>
      <vt:lpstr>Presentazione vuota</vt:lpstr>
      <vt:lpstr>Documento</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Four major revolutions in Molecular Biology</vt:lpstr>
      <vt:lpstr>Four revolutions in Molecular Biology</vt:lpstr>
      <vt:lpstr>Presentazione standard di PowerPoint</vt:lpstr>
      <vt:lpstr>…ma….i genomi sono un po’ troppo complessi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modern molecular biology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Utente di Microsoft Office</dc:creator>
  <cp:lastModifiedBy>Irene Bozzoni</cp:lastModifiedBy>
  <cp:revision>33</cp:revision>
  <cp:lastPrinted>2017-10-24T08:46:13Z</cp:lastPrinted>
  <dcterms:created xsi:type="dcterms:W3CDTF">2017-10-24T08:44:51Z</dcterms:created>
  <dcterms:modified xsi:type="dcterms:W3CDTF">2021-10-03T07:25:17Z</dcterms:modified>
</cp:coreProperties>
</file>