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6" r:id="rId3"/>
    <p:sldId id="267" r:id="rId4"/>
    <p:sldId id="257" r:id="rId5"/>
    <p:sldId id="258" r:id="rId6"/>
    <p:sldId id="259" r:id="rId7"/>
    <p:sldId id="268" r:id="rId8"/>
    <p:sldId id="269" r:id="rId9"/>
    <p:sldId id="260" r:id="rId10"/>
    <p:sldId id="261" r:id="rId11"/>
    <p:sldId id="262" r:id="rId12"/>
    <p:sldId id="263" r:id="rId13"/>
    <p:sldId id="264" r:id="rId14"/>
    <p:sldId id="270" r:id="rId15"/>
    <p:sldId id="271" r:id="rId16"/>
  </p:sldIdLst>
  <p:sldSz cx="9144000" cy="6858000" type="screen4x3"/>
  <p:notesSz cx="6858000" cy="9144000"/>
  <p:defaultTextStyle>
    <a:defPPr>
      <a:defRPr lang="it-IT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6329" autoAdjust="0"/>
    <p:restoredTop sz="94660"/>
  </p:normalViewPr>
  <p:slideViewPr>
    <p:cSldViewPr>
      <p:cViewPr>
        <p:scale>
          <a:sx n="50" d="100"/>
          <a:sy n="50" d="100"/>
        </p:scale>
        <p:origin x="-1926" y="-48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FCEE4E-F89A-4E49-B091-AA60A5772EC1}" type="datetimeFigureOut">
              <a:rPr lang="it-IT"/>
              <a:pPr>
                <a:defRPr/>
              </a:pPr>
              <a:t>10/04/2014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0E4BF9-40D8-4BE7-80E9-479375AD56D6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B8D9F0-15FA-4C14-82A2-5FCCE01B58FE}" type="datetimeFigureOut">
              <a:rPr lang="it-IT"/>
              <a:pPr>
                <a:defRPr/>
              </a:pPr>
              <a:t>10/04/2014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1E0CF6-9CEB-4BDD-83C1-9815715A6BF9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BA57A2-F821-4B53-9914-4AF290416AEA}" type="datetimeFigureOut">
              <a:rPr lang="it-IT"/>
              <a:pPr>
                <a:defRPr/>
              </a:pPr>
              <a:t>10/04/2014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EDA776-0196-4305-9A0E-7E327D2FE65A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18ED02-DC99-4CC6-BA0B-AAB3678E789F}" type="datetimeFigureOut">
              <a:rPr lang="it-IT"/>
              <a:pPr>
                <a:defRPr/>
              </a:pPr>
              <a:t>10/04/2014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30CE28-F264-4B82-B559-2778DE6D4F9F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6C1982-F10B-46A9-901B-856E34A47247}" type="datetimeFigureOut">
              <a:rPr lang="it-IT"/>
              <a:pPr>
                <a:defRPr/>
              </a:pPr>
              <a:t>10/04/2014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68C81B-B256-4C70-8F1E-0F17AD6A90EB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09E95B-CC0E-499E-9BDD-56189D406B0C}" type="datetimeFigureOut">
              <a:rPr lang="it-IT"/>
              <a:pPr>
                <a:defRPr/>
              </a:pPr>
              <a:t>10/04/2014</a:t>
            </a:fld>
            <a:endParaRPr lang="it-IT"/>
          </a:p>
        </p:txBody>
      </p:sp>
      <p:sp>
        <p:nvSpPr>
          <p:cNvPr id="6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01F6BE-FEBC-4FCD-8120-3B1CB9EC5913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C354C3-AE81-4598-84DF-0DFBBD820FEC}" type="datetimeFigureOut">
              <a:rPr lang="it-IT"/>
              <a:pPr>
                <a:defRPr/>
              </a:pPr>
              <a:t>10/04/2014</a:t>
            </a:fld>
            <a:endParaRPr lang="it-IT"/>
          </a:p>
        </p:txBody>
      </p:sp>
      <p:sp>
        <p:nvSpPr>
          <p:cNvPr id="8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9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FC10B4-8F96-4D3B-A650-1E200810C3FC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22462C-331D-4ABC-B659-926F02337573}" type="datetimeFigureOut">
              <a:rPr lang="it-IT"/>
              <a:pPr>
                <a:defRPr/>
              </a:pPr>
              <a:t>10/04/2014</a:t>
            </a:fld>
            <a:endParaRPr lang="it-IT"/>
          </a:p>
        </p:txBody>
      </p:sp>
      <p:sp>
        <p:nvSpPr>
          <p:cNvPr id="4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03D030-9860-4045-AFC6-6E05DCCE6D58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5BF3A0-AD0B-4485-88B8-D6072CA5921D}" type="datetimeFigureOut">
              <a:rPr lang="it-IT"/>
              <a:pPr>
                <a:defRPr/>
              </a:pPr>
              <a:t>10/04/2014</a:t>
            </a:fld>
            <a:endParaRPr lang="it-IT"/>
          </a:p>
        </p:txBody>
      </p:sp>
      <p:sp>
        <p:nvSpPr>
          <p:cNvPr id="3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4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595760-DC5B-4CB9-A6EB-41F9991ED495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466760-DE68-452F-A34F-88F2DCC06915}" type="datetimeFigureOut">
              <a:rPr lang="it-IT"/>
              <a:pPr>
                <a:defRPr/>
              </a:pPr>
              <a:t>10/04/2014</a:t>
            </a:fld>
            <a:endParaRPr lang="it-IT"/>
          </a:p>
        </p:txBody>
      </p:sp>
      <p:sp>
        <p:nvSpPr>
          <p:cNvPr id="6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7F45AD-792C-4521-90D3-F01BC819BAF3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it-IT" noProof="0" smtClean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5DDD4F-877A-4941-8838-4162D41C020D}" type="datetimeFigureOut">
              <a:rPr lang="it-IT"/>
              <a:pPr>
                <a:defRPr/>
              </a:pPr>
              <a:t>10/04/2014</a:t>
            </a:fld>
            <a:endParaRPr lang="it-IT"/>
          </a:p>
        </p:txBody>
      </p:sp>
      <p:sp>
        <p:nvSpPr>
          <p:cNvPr id="6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A1E14A-144A-495C-8213-E5C8BBB048B6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Segnaposto titolo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it-IT" smtClean="0"/>
              <a:t>Fare clic per modificare lo stile del titolo</a:t>
            </a:r>
          </a:p>
        </p:txBody>
      </p:sp>
      <p:sp>
        <p:nvSpPr>
          <p:cNvPr id="1027" name="Segnaposto testo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3D98DD91-82F5-49F2-A5FA-42E1C84ADB19}" type="datetimeFigureOut">
              <a:rPr lang="it-IT"/>
              <a:pPr>
                <a:defRPr/>
              </a:pPr>
              <a:t>10/04/2014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FE1D5F75-4772-4CC9-AF58-36E0C45B3985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o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it-IT" smtClean="0"/>
              <a:t>Infezioni intravasali e cardiache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it-IT" dirty="0" smtClean="0"/>
              <a:t>Batteriemie e sepsi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it-IT" dirty="0" smtClean="0"/>
              <a:t>Endocarditi, miocarditi e pericarditi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03350" y="1400175"/>
            <a:ext cx="6486525" cy="5457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267" name="Tito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Patogeno più frequente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92275" y="1038225"/>
            <a:ext cx="5667375" cy="5819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291" name="Titolo 2"/>
          <p:cNvSpPr>
            <a:spLocks noGrp="1"/>
          </p:cNvSpPr>
          <p:nvPr>
            <p:ph type="title"/>
          </p:nvPr>
        </p:nvSpPr>
        <p:spPr>
          <a:xfrm>
            <a:off x="457200" y="115888"/>
            <a:ext cx="8229600" cy="1143000"/>
          </a:xfrm>
        </p:spPr>
        <p:txBody>
          <a:bodyPr/>
          <a:lstStyle/>
          <a:p>
            <a:r>
              <a:rPr lang="it-IT" sz="3600" smtClean="0"/>
              <a:t>Adesione mediante fibrinogeno e collagene 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971675" y="1943100"/>
            <a:ext cx="5695950" cy="297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9750" y="2205038"/>
            <a:ext cx="7942263" cy="332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39" name="Tito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Adesione di </a:t>
            </a:r>
            <a:r>
              <a:rPr lang="it-IT" sz="3600" i="1" smtClean="0"/>
              <a:t>S.epidermitis</a:t>
            </a:r>
            <a:r>
              <a:rPr lang="it-IT" smtClean="0"/>
              <a:t> su protesi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Miocardite </a:t>
            </a:r>
          </a:p>
        </p:txBody>
      </p:sp>
      <p:sp>
        <p:nvSpPr>
          <p:cNvPr id="1536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smtClean="0"/>
              <a:t>La miocardite è una infiammazione del miocardio ad eziologia tossica o autoimmune</a:t>
            </a:r>
          </a:p>
          <a:p>
            <a:r>
              <a:rPr lang="it-IT" smtClean="0"/>
              <a:t>Un’infezione virale da  enterovirus rappresenta la causa più comune di miocardite</a:t>
            </a:r>
          </a:p>
          <a:p>
            <a:r>
              <a:rPr lang="it-IT" smtClean="0"/>
              <a:t>Questi virus dopo essere entrati per via orale attraverso la via ematica arrivano alle strutture cardiache con danno del miocardio</a:t>
            </a:r>
          </a:p>
          <a:p>
            <a:endParaRPr lang="it-IT" smtClean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Pericardite</a:t>
            </a:r>
          </a:p>
        </p:txBody>
      </p:sp>
      <p:sp>
        <p:nvSpPr>
          <p:cNvPr id="16387" name="Segnaposto contenuto 2"/>
          <p:cNvSpPr>
            <a:spLocks noGrp="1"/>
          </p:cNvSpPr>
          <p:nvPr>
            <p:ph idx="1"/>
          </p:nvPr>
        </p:nvSpPr>
        <p:spPr>
          <a:xfrm>
            <a:off x="457200" y="1268413"/>
            <a:ext cx="8229600" cy="4525962"/>
          </a:xfrm>
        </p:spPr>
        <p:txBody>
          <a:bodyPr/>
          <a:lstStyle/>
          <a:p>
            <a:r>
              <a:rPr lang="it-IT" smtClean="0"/>
              <a:t>Anche per la pericardite diversi infezioni flogistiche sono in grado di provocarla</a:t>
            </a:r>
          </a:p>
          <a:p>
            <a:r>
              <a:rPr lang="it-IT" smtClean="0"/>
              <a:t>I virus coinvolti possono essere i coxachie o gli adenovirus</a:t>
            </a:r>
          </a:p>
          <a:p>
            <a:r>
              <a:rPr lang="it-IT" smtClean="0"/>
              <a:t>La  sede di replicazione primaria è extracardiaca ed i patogeni arrivano attraverso la via ematica</a:t>
            </a:r>
          </a:p>
          <a:p>
            <a:r>
              <a:rPr lang="it-IT" smtClean="0"/>
              <a:t>Il versamento liquido nella sacca pericardica è la conseguenza della risposta flogistica ai vari agenti infettivi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it-IT" smtClean="0"/>
              <a:t>Batteriemie </a:t>
            </a:r>
          </a:p>
        </p:txBody>
      </p:sp>
      <p:sp>
        <p:nvSpPr>
          <p:cNvPr id="3075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it-IT" smtClean="0"/>
              <a:t>Batteriemie </a:t>
            </a:r>
            <a:r>
              <a:rPr lang="it-IT" b="1" smtClean="0"/>
              <a:t>transitorie</a:t>
            </a:r>
            <a:r>
              <a:rPr lang="it-IT" smtClean="0"/>
              <a:t> causate dalla presenza di batteri in circolo per pochi minuti fino a qualche ora.</a:t>
            </a:r>
          </a:p>
          <a:p>
            <a:pPr eaLnBrk="1" hangingPunct="1"/>
            <a:r>
              <a:rPr lang="it-IT" smtClean="0"/>
              <a:t>Batteriemie </a:t>
            </a:r>
            <a:r>
              <a:rPr lang="it-IT" b="1" smtClean="0"/>
              <a:t>intermittenti</a:t>
            </a:r>
            <a:r>
              <a:rPr lang="it-IT" smtClean="0"/>
              <a:t>: quando le batteriemie transitorie si ripetono per tempi ravvicinati. </a:t>
            </a:r>
          </a:p>
          <a:p>
            <a:pPr eaLnBrk="1" hangingPunct="1"/>
            <a:r>
              <a:rPr lang="it-IT" smtClean="0"/>
              <a:t>Batteriemie </a:t>
            </a:r>
            <a:r>
              <a:rPr lang="it-IT" b="1" smtClean="0"/>
              <a:t>persistenti: </a:t>
            </a:r>
            <a:r>
              <a:rPr lang="it-IT" smtClean="0"/>
              <a:t>si manifesta con iper o ipo termie con brividi a cui segue generalmente la sepsi. 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it-IT" smtClean="0"/>
              <a:t>Sepsi </a:t>
            </a:r>
          </a:p>
        </p:txBody>
      </p:sp>
      <p:sp>
        <p:nvSpPr>
          <p:cNvPr id="4099" name="Segnaposto contenuto 2"/>
          <p:cNvSpPr>
            <a:spLocks noGrp="1"/>
          </p:cNvSpPr>
          <p:nvPr>
            <p:ph idx="1"/>
          </p:nvPr>
        </p:nvSpPr>
        <p:spPr>
          <a:xfrm>
            <a:off x="457200" y="1341438"/>
            <a:ext cx="8229600" cy="4525962"/>
          </a:xfrm>
        </p:spPr>
        <p:txBody>
          <a:bodyPr/>
          <a:lstStyle/>
          <a:p>
            <a:pPr eaLnBrk="1" hangingPunct="1"/>
            <a:r>
              <a:rPr lang="it-IT" sz="2800" smtClean="0"/>
              <a:t>La sepsi è la risposta infiammatoria sistemica ad un infezione ed è la conseguenza del’attivazione dell’immunità naturale. </a:t>
            </a:r>
          </a:p>
          <a:p>
            <a:pPr eaLnBrk="1" hangingPunct="1"/>
            <a:r>
              <a:rPr lang="it-IT" sz="2800" smtClean="0"/>
              <a:t>Questa attivazione si può avere non solo in seguito ad infezioni ma può essere associata a pancreatiti, traumi, ustioni estese, malattie autoimmuni. </a:t>
            </a:r>
          </a:p>
          <a:p>
            <a:pPr eaLnBrk="1" hangingPunct="1"/>
            <a:r>
              <a:rPr lang="it-IT" sz="2800" smtClean="0"/>
              <a:t>La sepsi è caratterizzata dalla presenza di citochinine  infiammatorie, mediatori vasoattivi e da leucociti e monociti circolanti in stato di attivazione.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49400" y="549275"/>
            <a:ext cx="6480175" cy="6059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95288" y="358775"/>
            <a:ext cx="5737225" cy="6165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47" name="CasellaDiTesto 2"/>
          <p:cNvSpPr txBox="1">
            <a:spLocks noChangeArrowheads="1"/>
          </p:cNvSpPr>
          <p:nvPr/>
        </p:nvSpPr>
        <p:spPr bwMode="auto">
          <a:xfrm>
            <a:off x="6084888" y="1773238"/>
            <a:ext cx="2735262" cy="1476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it-IT"/>
              <a:t>La mortalità in pazienti con shock  è del 50-90%</a:t>
            </a:r>
          </a:p>
          <a:p>
            <a:r>
              <a:rPr lang="it-IT"/>
              <a:t>La morte può avvenire o nella fase iniziale o in fase tardiva </a:t>
            </a:r>
          </a:p>
        </p:txBody>
      </p:sp>
      <p:sp>
        <p:nvSpPr>
          <p:cNvPr id="6148" name="CasellaDiTesto 3"/>
          <p:cNvSpPr txBox="1">
            <a:spLocks noChangeArrowheads="1"/>
          </p:cNvSpPr>
          <p:nvPr/>
        </p:nvSpPr>
        <p:spPr bwMode="auto">
          <a:xfrm>
            <a:off x="5364163" y="5795963"/>
            <a:ext cx="3779837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it-IT"/>
              <a:t>Multiple Organs Failure Syndrome </a:t>
            </a:r>
          </a:p>
        </p:txBody>
      </p:sp>
      <p:sp>
        <p:nvSpPr>
          <p:cNvPr id="6149" name="CasellaDiTesto 4"/>
          <p:cNvSpPr txBox="1">
            <a:spLocks noChangeArrowheads="1"/>
          </p:cNvSpPr>
          <p:nvPr/>
        </p:nvSpPr>
        <p:spPr bwMode="auto">
          <a:xfrm>
            <a:off x="323850" y="4365625"/>
            <a:ext cx="1368425" cy="600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it-IT" sz="1100"/>
              <a:t>Coagulazione Intravascolare Disseminata</a:t>
            </a:r>
          </a:p>
        </p:txBody>
      </p:sp>
      <p:sp>
        <p:nvSpPr>
          <p:cNvPr id="6150" name="CasellaDiTesto 5"/>
          <p:cNvSpPr txBox="1">
            <a:spLocks noChangeArrowheads="1"/>
          </p:cNvSpPr>
          <p:nvPr/>
        </p:nvSpPr>
        <p:spPr bwMode="auto">
          <a:xfrm>
            <a:off x="179388" y="3644900"/>
            <a:ext cx="1439862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it-IT" sz="1100"/>
              <a:t>Acute Respiratory Distress Syndrome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58888" y="3136900"/>
            <a:ext cx="6276975" cy="302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71" name="CasellaDiTesto 2"/>
          <p:cNvSpPr txBox="1">
            <a:spLocks noChangeArrowheads="1"/>
          </p:cNvSpPr>
          <p:nvPr/>
        </p:nvSpPr>
        <p:spPr bwMode="auto">
          <a:xfrm>
            <a:off x="1692275" y="1268413"/>
            <a:ext cx="5759450" cy="1477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it-IT"/>
              <a:t>Una sepsi si può manifestare sia durante una batteriemia persistente, ma può essere associato anche a presenza di batteri nel polmone, nelle vie urinarie, cute senza la presenza di batteri vivi nel circolo ma attivando una risposta infiammatoria. 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it-IT" smtClean="0"/>
              <a:t>Sepsi </a:t>
            </a:r>
          </a:p>
        </p:txBody>
      </p:sp>
      <p:sp>
        <p:nvSpPr>
          <p:cNvPr id="8195" name="Segnaposto contenuto 2"/>
          <p:cNvSpPr>
            <a:spLocks noGrp="1"/>
          </p:cNvSpPr>
          <p:nvPr>
            <p:ph idx="1"/>
          </p:nvPr>
        </p:nvSpPr>
        <p:spPr>
          <a:xfrm>
            <a:off x="457200" y="1196975"/>
            <a:ext cx="8229600" cy="4525963"/>
          </a:xfrm>
        </p:spPr>
        <p:txBody>
          <a:bodyPr/>
          <a:lstStyle/>
          <a:p>
            <a:pPr eaLnBrk="1" hangingPunct="1"/>
            <a:r>
              <a:rPr lang="it-IT" sz="2400" smtClean="0"/>
              <a:t>Sono causate nel 39% dei casi da batteri Gram positivi (</a:t>
            </a:r>
            <a:r>
              <a:rPr lang="it-IT" sz="2400" i="1" smtClean="0"/>
              <a:t>S. aureus</a:t>
            </a:r>
            <a:r>
              <a:rPr lang="it-IT" sz="2400" smtClean="0"/>
              <a:t>, </a:t>
            </a:r>
            <a:r>
              <a:rPr lang="it-IT" sz="2400" i="1" smtClean="0"/>
              <a:t>S. piogenes</a:t>
            </a:r>
            <a:r>
              <a:rPr lang="it-IT" sz="2400" smtClean="0"/>
              <a:t>, </a:t>
            </a:r>
            <a:r>
              <a:rPr lang="it-IT" sz="2400" i="1" smtClean="0"/>
              <a:t>S.epidermitis</a:t>
            </a:r>
            <a:r>
              <a:rPr lang="it-IT" sz="2400" smtClean="0"/>
              <a:t>, ed enterococchi) </a:t>
            </a:r>
          </a:p>
          <a:p>
            <a:pPr eaLnBrk="1" hangingPunct="1"/>
            <a:r>
              <a:rPr lang="it-IT" sz="2400" smtClean="0"/>
              <a:t>nel 35% dei casi da batteri Gram negativi (</a:t>
            </a:r>
            <a:r>
              <a:rPr lang="it-IT" sz="2400" i="1" smtClean="0"/>
              <a:t>E.coli</a:t>
            </a:r>
            <a:r>
              <a:rPr lang="it-IT" sz="2400" smtClean="0"/>
              <a:t>, Pseudomonas spp, Klebsiella)</a:t>
            </a:r>
          </a:p>
          <a:p>
            <a:pPr eaLnBrk="1" hangingPunct="1"/>
            <a:r>
              <a:rPr lang="it-IT" sz="2400" smtClean="0"/>
              <a:t>Nel 21% dei casi sono infezioni miste </a:t>
            </a:r>
          </a:p>
          <a:p>
            <a:pPr eaLnBrk="1" hangingPunct="1"/>
            <a:r>
              <a:rPr lang="it-IT" sz="2400" smtClean="0"/>
              <a:t>Nel 5% da funghi , batteri anaerobi o micobatteri</a:t>
            </a:r>
          </a:p>
          <a:p>
            <a:pPr eaLnBrk="1" hangingPunct="1"/>
            <a:r>
              <a:rPr lang="it-IT" sz="2400" smtClean="0"/>
              <a:t>Fra le sepsi nosocomiali si assiste ad un aumento dei Gram - con una diminuzione dei batteri Gram +</a:t>
            </a:r>
          </a:p>
          <a:p>
            <a:pPr eaLnBrk="1" hangingPunct="1"/>
            <a:r>
              <a:rPr lang="it-IT" sz="2400" smtClean="0"/>
              <a:t>Mentre quelle comunitarie sono a carico di </a:t>
            </a:r>
            <a:r>
              <a:rPr lang="it-IT" sz="2400" i="1" smtClean="0"/>
              <a:t>S.pneumoniae</a:t>
            </a:r>
            <a:r>
              <a:rPr lang="it-IT" sz="2400" smtClean="0"/>
              <a:t> , </a:t>
            </a:r>
            <a:r>
              <a:rPr lang="it-IT" sz="2400" i="1" smtClean="0"/>
              <a:t>S.aureus</a:t>
            </a:r>
            <a:r>
              <a:rPr lang="it-IT" sz="2400" smtClean="0"/>
              <a:t> ed </a:t>
            </a:r>
            <a:r>
              <a:rPr lang="it-IT" sz="2400" i="1" smtClean="0"/>
              <a:t>E.coli</a:t>
            </a:r>
            <a:r>
              <a:rPr lang="it-IT" sz="2400" smtClean="0"/>
              <a:t>.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it-IT" smtClean="0"/>
              <a:t>Infezioni del cuore</a:t>
            </a:r>
          </a:p>
        </p:txBody>
      </p:sp>
      <p:sp>
        <p:nvSpPr>
          <p:cNvPr id="9219" name="Segnaposto contenuto 2"/>
          <p:cNvSpPr>
            <a:spLocks noGrp="1"/>
          </p:cNvSpPr>
          <p:nvPr>
            <p:ph idx="1"/>
          </p:nvPr>
        </p:nvSpPr>
        <p:spPr>
          <a:xfrm>
            <a:off x="457200" y="1600200"/>
            <a:ext cx="5051425" cy="3341688"/>
          </a:xfrm>
        </p:spPr>
        <p:txBody>
          <a:bodyPr/>
          <a:lstStyle/>
          <a:p>
            <a:pPr eaLnBrk="1" hangingPunct="1"/>
            <a:r>
              <a:rPr lang="it-IT" smtClean="0"/>
              <a:t>L’endocardite è l’infezione dei lembi valvolari e delle pareti delle cavità cardiache. </a:t>
            </a:r>
          </a:p>
          <a:p>
            <a:pPr eaLnBrk="1" hangingPunct="1"/>
            <a:r>
              <a:rPr lang="it-IT" smtClean="0"/>
              <a:t>E’ una infezione che origina dal torrente circolatorio </a:t>
            </a:r>
          </a:p>
        </p:txBody>
      </p:sp>
      <p:pic>
        <p:nvPicPr>
          <p:cNvPr id="9220" name="Picture 2" descr="http://blog.studenti.it/doctorsnight/wp-content/uploads/2011/07/myocard_sp-287x300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219700" y="2060575"/>
            <a:ext cx="3711575" cy="3878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19250" y="419100"/>
            <a:ext cx="6591300" cy="6105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43" name="CasellaDiTesto 2"/>
          <p:cNvSpPr txBox="1">
            <a:spLocks noChangeArrowheads="1"/>
          </p:cNvSpPr>
          <p:nvPr/>
        </p:nvSpPr>
        <p:spPr bwMode="auto">
          <a:xfrm>
            <a:off x="395288" y="115888"/>
            <a:ext cx="2447925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it-IT"/>
              <a:t>Vie di contaminazione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242</TotalTime>
  <Words>437</Words>
  <Application>Microsoft Office PowerPoint</Application>
  <PresentationFormat>Presentazione su schermo (4:3)</PresentationFormat>
  <Paragraphs>40</Paragraphs>
  <Slides>15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15</vt:i4>
      </vt:variant>
    </vt:vector>
  </HeadingPairs>
  <TitlesOfParts>
    <vt:vector size="16" baseType="lpstr">
      <vt:lpstr>Tema di Office</vt:lpstr>
      <vt:lpstr>Infezioni intravasali e cardiache</vt:lpstr>
      <vt:lpstr>Batteriemie </vt:lpstr>
      <vt:lpstr>Sepsi </vt:lpstr>
      <vt:lpstr>Diapositiva 4</vt:lpstr>
      <vt:lpstr>Diapositiva 5</vt:lpstr>
      <vt:lpstr>Diapositiva 6</vt:lpstr>
      <vt:lpstr>Sepsi </vt:lpstr>
      <vt:lpstr>Infezioni del cuore</vt:lpstr>
      <vt:lpstr>Diapositiva 9</vt:lpstr>
      <vt:lpstr>Patogeno più frequente</vt:lpstr>
      <vt:lpstr>Adesione mediante fibrinogeno e collagene </vt:lpstr>
      <vt:lpstr>Diapositiva 12</vt:lpstr>
      <vt:lpstr>Adesione di S.epidermitis su protesi</vt:lpstr>
      <vt:lpstr>Miocardite </vt:lpstr>
      <vt:lpstr>Pericardite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Infezioni intravasali e cardiache</dc:title>
  <dc:creator>Letizia2</dc:creator>
  <cp:lastModifiedBy>Utente</cp:lastModifiedBy>
  <cp:revision>22</cp:revision>
  <dcterms:created xsi:type="dcterms:W3CDTF">2012-04-17T20:26:57Z</dcterms:created>
  <dcterms:modified xsi:type="dcterms:W3CDTF">2014-04-10T07:42:54Z</dcterms:modified>
</cp:coreProperties>
</file>