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8" r:id="rId12"/>
    <p:sldId id="299" r:id="rId13"/>
    <p:sldId id="302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>
      <p:cViewPr varScale="1">
        <p:scale>
          <a:sx n="62" d="100"/>
          <a:sy n="62" d="100"/>
        </p:scale>
        <p:origin x="121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45F5A-6A1A-42A8-90A6-D25BE2D46A12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9421F6C-8F56-4C3B-AB3B-79774DC55D90}">
      <dgm:prSet/>
      <dgm:spPr/>
      <dgm:t>
        <a:bodyPr/>
        <a:lstStyle/>
        <a:p>
          <a:r>
            <a:rPr lang="it-IT" dirty="0"/>
            <a:t>1. La realtà empirica</a:t>
          </a:r>
          <a:endParaRPr lang="en-US" dirty="0"/>
        </a:p>
      </dgm:t>
    </dgm:pt>
    <dgm:pt modelId="{607EA494-E743-4E79-A078-E92F14DDE67B}" type="parTrans" cxnId="{5FD92A1C-BFED-4840-A13C-30BABC8D6783}">
      <dgm:prSet/>
      <dgm:spPr/>
      <dgm:t>
        <a:bodyPr/>
        <a:lstStyle/>
        <a:p>
          <a:endParaRPr lang="en-US"/>
        </a:p>
      </dgm:t>
    </dgm:pt>
    <dgm:pt modelId="{76523214-0871-47BD-BFEB-765790D2677F}" type="sibTrans" cxnId="{5FD92A1C-BFED-4840-A13C-30BABC8D6783}">
      <dgm:prSet/>
      <dgm:spPr/>
      <dgm:t>
        <a:bodyPr/>
        <a:lstStyle/>
        <a:p>
          <a:endParaRPr lang="en-US"/>
        </a:p>
      </dgm:t>
    </dgm:pt>
    <dgm:pt modelId="{91730501-623A-4594-8741-E2604D2DE278}">
      <dgm:prSet/>
      <dgm:spPr/>
      <dgm:t>
        <a:bodyPr/>
        <a:lstStyle/>
        <a:p>
          <a:r>
            <a:rPr lang="it-IT" dirty="0"/>
            <a:t>2. La creazione dello stereotipo</a:t>
          </a:r>
          <a:endParaRPr lang="en-US" dirty="0"/>
        </a:p>
      </dgm:t>
    </dgm:pt>
    <dgm:pt modelId="{F97A8D48-7372-4949-AFE4-5400A029DBA6}" type="parTrans" cxnId="{51FCCC2B-FF79-4060-9473-33C2C0AAA3FA}">
      <dgm:prSet/>
      <dgm:spPr/>
      <dgm:t>
        <a:bodyPr/>
        <a:lstStyle/>
        <a:p>
          <a:endParaRPr lang="en-US"/>
        </a:p>
      </dgm:t>
    </dgm:pt>
    <dgm:pt modelId="{92B1F85A-A25C-4D27-88D4-73CB766EEA22}" type="sibTrans" cxnId="{51FCCC2B-FF79-4060-9473-33C2C0AAA3FA}">
      <dgm:prSet/>
      <dgm:spPr/>
      <dgm:t>
        <a:bodyPr/>
        <a:lstStyle/>
        <a:p>
          <a:endParaRPr lang="en-US"/>
        </a:p>
      </dgm:t>
    </dgm:pt>
    <dgm:pt modelId="{12C09A88-B75C-4361-9947-352613D18B61}">
      <dgm:prSet/>
      <dgm:spPr/>
      <dgm:t>
        <a:bodyPr/>
        <a:lstStyle/>
        <a:p>
          <a:r>
            <a:rPr lang="it-IT" dirty="0"/>
            <a:t>2. La </a:t>
          </a:r>
          <a:r>
            <a:rPr lang="it-IT" dirty="0" err="1"/>
            <a:t>cristallizazione</a:t>
          </a:r>
          <a:r>
            <a:rPr lang="it-IT" dirty="0"/>
            <a:t> dell’immagine</a:t>
          </a:r>
          <a:endParaRPr lang="en-US" dirty="0"/>
        </a:p>
      </dgm:t>
    </dgm:pt>
    <dgm:pt modelId="{9D341407-4B95-4D74-94B5-B58A20D06768}" type="parTrans" cxnId="{E0C77411-5013-4E74-8BDB-901D42DCE86C}">
      <dgm:prSet/>
      <dgm:spPr/>
      <dgm:t>
        <a:bodyPr/>
        <a:lstStyle/>
        <a:p>
          <a:endParaRPr lang="en-US"/>
        </a:p>
      </dgm:t>
    </dgm:pt>
    <dgm:pt modelId="{BAA32CF8-F6B0-433F-B3C0-44A654A18FE5}" type="sibTrans" cxnId="{E0C77411-5013-4E74-8BDB-901D42DCE86C}">
      <dgm:prSet/>
      <dgm:spPr/>
      <dgm:t>
        <a:bodyPr/>
        <a:lstStyle/>
        <a:p>
          <a:endParaRPr lang="en-US"/>
        </a:p>
      </dgm:t>
    </dgm:pt>
    <dgm:pt modelId="{E1DDFD2D-9440-41AA-AAD4-337F4551B3FD}" type="pres">
      <dgm:prSet presAssocID="{0FE45F5A-6A1A-42A8-90A6-D25BE2D46A12}" presName="cycle" presStyleCnt="0">
        <dgm:presLayoutVars>
          <dgm:dir/>
          <dgm:resizeHandles val="exact"/>
        </dgm:presLayoutVars>
      </dgm:prSet>
      <dgm:spPr/>
    </dgm:pt>
    <dgm:pt modelId="{6CA96323-CC9C-4776-AE03-A46E6B4F02AF}" type="pres">
      <dgm:prSet presAssocID="{49421F6C-8F56-4C3B-AB3B-79774DC55D90}" presName="node" presStyleLbl="node1" presStyleIdx="0" presStyleCnt="3">
        <dgm:presLayoutVars>
          <dgm:bulletEnabled val="1"/>
        </dgm:presLayoutVars>
      </dgm:prSet>
      <dgm:spPr/>
    </dgm:pt>
    <dgm:pt modelId="{85220024-4627-47F4-B112-13C9C688B7EB}" type="pres">
      <dgm:prSet presAssocID="{49421F6C-8F56-4C3B-AB3B-79774DC55D90}" presName="spNode" presStyleCnt="0"/>
      <dgm:spPr/>
    </dgm:pt>
    <dgm:pt modelId="{71D4C6CB-1E46-4732-A26D-81D78BE17E1D}" type="pres">
      <dgm:prSet presAssocID="{76523214-0871-47BD-BFEB-765790D2677F}" presName="sibTrans" presStyleLbl="sibTrans1D1" presStyleIdx="0" presStyleCnt="3"/>
      <dgm:spPr/>
    </dgm:pt>
    <dgm:pt modelId="{0AE859A4-5CBA-4E63-B04B-A22502141AC4}" type="pres">
      <dgm:prSet presAssocID="{91730501-623A-4594-8741-E2604D2DE278}" presName="node" presStyleLbl="node1" presStyleIdx="1" presStyleCnt="3">
        <dgm:presLayoutVars>
          <dgm:bulletEnabled val="1"/>
        </dgm:presLayoutVars>
      </dgm:prSet>
      <dgm:spPr/>
    </dgm:pt>
    <dgm:pt modelId="{6D7380D3-A383-46FE-8E63-12EF7BCD7FF0}" type="pres">
      <dgm:prSet presAssocID="{91730501-623A-4594-8741-E2604D2DE278}" presName="spNode" presStyleCnt="0"/>
      <dgm:spPr/>
    </dgm:pt>
    <dgm:pt modelId="{015516FF-CA73-46A1-8935-DC4D0CF1DFF0}" type="pres">
      <dgm:prSet presAssocID="{92B1F85A-A25C-4D27-88D4-73CB766EEA22}" presName="sibTrans" presStyleLbl="sibTrans1D1" presStyleIdx="1" presStyleCnt="3"/>
      <dgm:spPr/>
    </dgm:pt>
    <dgm:pt modelId="{FD78DBA7-E882-445A-AF40-EAEF7603C93B}" type="pres">
      <dgm:prSet presAssocID="{12C09A88-B75C-4361-9947-352613D18B61}" presName="node" presStyleLbl="node1" presStyleIdx="2" presStyleCnt="3">
        <dgm:presLayoutVars>
          <dgm:bulletEnabled val="1"/>
        </dgm:presLayoutVars>
      </dgm:prSet>
      <dgm:spPr/>
    </dgm:pt>
    <dgm:pt modelId="{594599CB-0A1F-4C1B-8724-7B7308262357}" type="pres">
      <dgm:prSet presAssocID="{12C09A88-B75C-4361-9947-352613D18B61}" presName="spNode" presStyleCnt="0"/>
      <dgm:spPr/>
    </dgm:pt>
    <dgm:pt modelId="{753F92A5-1F70-46D4-9DE0-0B7CFA8E1C73}" type="pres">
      <dgm:prSet presAssocID="{BAA32CF8-F6B0-433F-B3C0-44A654A18FE5}" presName="sibTrans" presStyleLbl="sibTrans1D1" presStyleIdx="2" presStyleCnt="3"/>
      <dgm:spPr/>
    </dgm:pt>
  </dgm:ptLst>
  <dgm:cxnLst>
    <dgm:cxn modelId="{9978D304-1EF0-4EEF-8930-9FDF819E8614}" type="presOf" srcId="{92B1F85A-A25C-4D27-88D4-73CB766EEA22}" destId="{015516FF-CA73-46A1-8935-DC4D0CF1DFF0}" srcOrd="0" destOrd="0" presId="urn:microsoft.com/office/officeart/2005/8/layout/cycle6"/>
    <dgm:cxn modelId="{E0C77411-5013-4E74-8BDB-901D42DCE86C}" srcId="{0FE45F5A-6A1A-42A8-90A6-D25BE2D46A12}" destId="{12C09A88-B75C-4361-9947-352613D18B61}" srcOrd="2" destOrd="0" parTransId="{9D341407-4B95-4D74-94B5-B58A20D06768}" sibTransId="{BAA32CF8-F6B0-433F-B3C0-44A654A18FE5}"/>
    <dgm:cxn modelId="{5FD92A1C-BFED-4840-A13C-30BABC8D6783}" srcId="{0FE45F5A-6A1A-42A8-90A6-D25BE2D46A12}" destId="{49421F6C-8F56-4C3B-AB3B-79774DC55D90}" srcOrd="0" destOrd="0" parTransId="{607EA494-E743-4E79-A078-E92F14DDE67B}" sibTransId="{76523214-0871-47BD-BFEB-765790D2677F}"/>
    <dgm:cxn modelId="{51FCCC2B-FF79-4060-9473-33C2C0AAA3FA}" srcId="{0FE45F5A-6A1A-42A8-90A6-D25BE2D46A12}" destId="{91730501-623A-4594-8741-E2604D2DE278}" srcOrd="1" destOrd="0" parTransId="{F97A8D48-7372-4949-AFE4-5400A029DBA6}" sibTransId="{92B1F85A-A25C-4D27-88D4-73CB766EEA22}"/>
    <dgm:cxn modelId="{B1198149-787E-42D2-B012-D43557B37662}" type="presOf" srcId="{76523214-0871-47BD-BFEB-765790D2677F}" destId="{71D4C6CB-1E46-4732-A26D-81D78BE17E1D}" srcOrd="0" destOrd="0" presId="urn:microsoft.com/office/officeart/2005/8/layout/cycle6"/>
    <dgm:cxn modelId="{4D0F314D-CDA9-43DF-86F3-BF8E4EB5A72A}" type="presOf" srcId="{BAA32CF8-F6B0-433F-B3C0-44A654A18FE5}" destId="{753F92A5-1F70-46D4-9DE0-0B7CFA8E1C73}" srcOrd="0" destOrd="0" presId="urn:microsoft.com/office/officeart/2005/8/layout/cycle6"/>
    <dgm:cxn modelId="{B553CE75-D14F-4C58-BDEA-9390EF5A5F4D}" type="presOf" srcId="{91730501-623A-4594-8741-E2604D2DE278}" destId="{0AE859A4-5CBA-4E63-B04B-A22502141AC4}" srcOrd="0" destOrd="0" presId="urn:microsoft.com/office/officeart/2005/8/layout/cycle6"/>
    <dgm:cxn modelId="{B28F467E-915F-40F5-8264-1ED33EB35496}" type="presOf" srcId="{12C09A88-B75C-4361-9947-352613D18B61}" destId="{FD78DBA7-E882-445A-AF40-EAEF7603C93B}" srcOrd="0" destOrd="0" presId="urn:microsoft.com/office/officeart/2005/8/layout/cycle6"/>
    <dgm:cxn modelId="{6291A5DC-ACB2-450B-B830-473890E8271B}" type="presOf" srcId="{0FE45F5A-6A1A-42A8-90A6-D25BE2D46A12}" destId="{E1DDFD2D-9440-41AA-AAD4-337F4551B3FD}" srcOrd="0" destOrd="0" presId="urn:microsoft.com/office/officeart/2005/8/layout/cycle6"/>
    <dgm:cxn modelId="{E4CCACE7-0FA1-40C4-9C4C-5E56D62ECA84}" type="presOf" srcId="{49421F6C-8F56-4C3B-AB3B-79774DC55D90}" destId="{6CA96323-CC9C-4776-AE03-A46E6B4F02AF}" srcOrd="0" destOrd="0" presId="urn:microsoft.com/office/officeart/2005/8/layout/cycle6"/>
    <dgm:cxn modelId="{E6FC1703-1506-4808-9C76-F82C58A5285B}" type="presParOf" srcId="{E1DDFD2D-9440-41AA-AAD4-337F4551B3FD}" destId="{6CA96323-CC9C-4776-AE03-A46E6B4F02AF}" srcOrd="0" destOrd="0" presId="urn:microsoft.com/office/officeart/2005/8/layout/cycle6"/>
    <dgm:cxn modelId="{CA3A357B-A1AA-4EE9-A141-240426925E27}" type="presParOf" srcId="{E1DDFD2D-9440-41AA-AAD4-337F4551B3FD}" destId="{85220024-4627-47F4-B112-13C9C688B7EB}" srcOrd="1" destOrd="0" presId="urn:microsoft.com/office/officeart/2005/8/layout/cycle6"/>
    <dgm:cxn modelId="{CC983FE5-8151-4BB4-952D-04A5DF47B667}" type="presParOf" srcId="{E1DDFD2D-9440-41AA-AAD4-337F4551B3FD}" destId="{71D4C6CB-1E46-4732-A26D-81D78BE17E1D}" srcOrd="2" destOrd="0" presId="urn:microsoft.com/office/officeart/2005/8/layout/cycle6"/>
    <dgm:cxn modelId="{EB6D05C7-68B1-417A-BA8C-86E4DC1DF55A}" type="presParOf" srcId="{E1DDFD2D-9440-41AA-AAD4-337F4551B3FD}" destId="{0AE859A4-5CBA-4E63-B04B-A22502141AC4}" srcOrd="3" destOrd="0" presId="urn:microsoft.com/office/officeart/2005/8/layout/cycle6"/>
    <dgm:cxn modelId="{0B064AB8-3DFD-471B-8942-DCA5B80A19C4}" type="presParOf" srcId="{E1DDFD2D-9440-41AA-AAD4-337F4551B3FD}" destId="{6D7380D3-A383-46FE-8E63-12EF7BCD7FF0}" srcOrd="4" destOrd="0" presId="urn:microsoft.com/office/officeart/2005/8/layout/cycle6"/>
    <dgm:cxn modelId="{29283299-DE6A-40B8-BB48-D99F0FC9B3C7}" type="presParOf" srcId="{E1DDFD2D-9440-41AA-AAD4-337F4551B3FD}" destId="{015516FF-CA73-46A1-8935-DC4D0CF1DFF0}" srcOrd="5" destOrd="0" presId="urn:microsoft.com/office/officeart/2005/8/layout/cycle6"/>
    <dgm:cxn modelId="{A729CB9A-67CD-4CDF-8224-E0272695C63B}" type="presParOf" srcId="{E1DDFD2D-9440-41AA-AAD4-337F4551B3FD}" destId="{FD78DBA7-E882-445A-AF40-EAEF7603C93B}" srcOrd="6" destOrd="0" presId="urn:microsoft.com/office/officeart/2005/8/layout/cycle6"/>
    <dgm:cxn modelId="{15E3FC09-E95E-4654-AC81-C47F8BDA721D}" type="presParOf" srcId="{E1DDFD2D-9440-41AA-AAD4-337F4551B3FD}" destId="{594599CB-0A1F-4C1B-8724-7B7308262357}" srcOrd="7" destOrd="0" presId="urn:microsoft.com/office/officeart/2005/8/layout/cycle6"/>
    <dgm:cxn modelId="{92214DB9-6A6E-4BA1-9868-AF58E800F13C}" type="presParOf" srcId="{E1DDFD2D-9440-41AA-AAD4-337F4551B3FD}" destId="{753F92A5-1F70-46D4-9DE0-0B7CFA8E1C73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D4191-3630-49E0-A28A-8F47115B6AF1}" type="doc">
      <dgm:prSet loTypeId="urn:microsoft.com/office/officeart/2005/8/layout/chevron1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C5BEF78-8EE4-4B52-B8B1-4D6DCB9BAB90}">
      <dgm:prSet/>
      <dgm:spPr/>
      <dgm:t>
        <a:bodyPr/>
        <a:lstStyle/>
        <a:p>
          <a:r>
            <a:rPr lang="es-ES" dirty="0"/>
            <a:t>La </a:t>
          </a:r>
          <a:r>
            <a:rPr lang="es-ES" dirty="0" err="1"/>
            <a:t>mania</a:t>
          </a:r>
          <a:r>
            <a:rPr lang="es-ES" dirty="0"/>
            <a:t> </a:t>
          </a:r>
          <a:endParaRPr lang="en-US" dirty="0"/>
        </a:p>
      </dgm:t>
    </dgm:pt>
    <dgm:pt modelId="{1A714F1F-6ABB-41AB-AE7D-A90169216A9A}" type="parTrans" cxnId="{D0735290-082E-4ED4-9ED8-8D2C1CA997F6}">
      <dgm:prSet/>
      <dgm:spPr/>
      <dgm:t>
        <a:bodyPr/>
        <a:lstStyle/>
        <a:p>
          <a:endParaRPr lang="en-US"/>
        </a:p>
      </dgm:t>
    </dgm:pt>
    <dgm:pt modelId="{981BD8F2-F79D-46F5-B38F-D5D28F925628}" type="sibTrans" cxnId="{D0735290-082E-4ED4-9ED8-8D2C1CA997F6}">
      <dgm:prSet/>
      <dgm:spPr/>
      <dgm:t>
        <a:bodyPr/>
        <a:lstStyle/>
        <a:p>
          <a:endParaRPr lang="en-US"/>
        </a:p>
      </dgm:t>
    </dgm:pt>
    <dgm:pt modelId="{850AF658-E253-49AA-A191-4B84F79ED305}">
      <dgm:prSet/>
      <dgm:spPr/>
      <dgm:t>
        <a:bodyPr/>
        <a:lstStyle/>
        <a:p>
          <a:r>
            <a:rPr lang="es-ES"/>
            <a:t>La fobia </a:t>
          </a:r>
          <a:endParaRPr lang="en-US"/>
        </a:p>
      </dgm:t>
    </dgm:pt>
    <dgm:pt modelId="{D4E52650-F222-4E81-9F68-61A4084F3F17}" type="parTrans" cxnId="{EED9322B-E2D1-4C06-B8F6-4D31539B630F}">
      <dgm:prSet/>
      <dgm:spPr/>
      <dgm:t>
        <a:bodyPr/>
        <a:lstStyle/>
        <a:p>
          <a:endParaRPr lang="en-US"/>
        </a:p>
      </dgm:t>
    </dgm:pt>
    <dgm:pt modelId="{B1780E47-BC35-41B8-BE4C-0C0B717799C2}" type="sibTrans" cxnId="{EED9322B-E2D1-4C06-B8F6-4D31539B630F}">
      <dgm:prSet/>
      <dgm:spPr/>
      <dgm:t>
        <a:bodyPr/>
        <a:lstStyle/>
        <a:p>
          <a:endParaRPr lang="en-US"/>
        </a:p>
      </dgm:t>
    </dgm:pt>
    <dgm:pt modelId="{91C13569-E82F-47C6-94BB-3387A206C77A}">
      <dgm:prSet/>
      <dgm:spPr/>
      <dgm:t>
        <a:bodyPr/>
        <a:lstStyle/>
        <a:p>
          <a:r>
            <a:rPr lang="es-ES" dirty="0"/>
            <a:t>La filia</a:t>
          </a:r>
          <a:endParaRPr lang="en-US" dirty="0"/>
        </a:p>
      </dgm:t>
    </dgm:pt>
    <dgm:pt modelId="{43EF2F95-6A74-4252-83D4-277A4BF2C5FA}" type="parTrans" cxnId="{44293620-0E49-4CB7-9D6F-284011B6F065}">
      <dgm:prSet/>
      <dgm:spPr/>
      <dgm:t>
        <a:bodyPr/>
        <a:lstStyle/>
        <a:p>
          <a:endParaRPr lang="en-US"/>
        </a:p>
      </dgm:t>
    </dgm:pt>
    <dgm:pt modelId="{153C0C62-EE32-4F15-90D0-2286D8C65F74}" type="sibTrans" cxnId="{44293620-0E49-4CB7-9D6F-284011B6F065}">
      <dgm:prSet/>
      <dgm:spPr/>
      <dgm:t>
        <a:bodyPr/>
        <a:lstStyle/>
        <a:p>
          <a:endParaRPr lang="en-US"/>
        </a:p>
      </dgm:t>
    </dgm:pt>
    <dgm:pt modelId="{2FDBAFC1-6F58-4DAD-A596-38E1D0D6B124}" type="pres">
      <dgm:prSet presAssocID="{3B2D4191-3630-49E0-A28A-8F47115B6AF1}" presName="Name0" presStyleCnt="0">
        <dgm:presLayoutVars>
          <dgm:dir/>
          <dgm:animLvl val="lvl"/>
          <dgm:resizeHandles val="exact"/>
        </dgm:presLayoutVars>
      </dgm:prSet>
      <dgm:spPr/>
    </dgm:pt>
    <dgm:pt modelId="{8CE59EBA-8EFE-439A-81F9-5F281B47AACB}" type="pres">
      <dgm:prSet presAssocID="{5C5BEF78-8EE4-4B52-B8B1-4D6DCB9BAB9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606EA3D-634D-4DFB-9464-B3343CE454DF}" type="pres">
      <dgm:prSet presAssocID="{981BD8F2-F79D-46F5-B38F-D5D28F925628}" presName="parTxOnlySpace" presStyleCnt="0"/>
      <dgm:spPr/>
    </dgm:pt>
    <dgm:pt modelId="{9936C285-236C-4220-A563-69BFD7F7A60C}" type="pres">
      <dgm:prSet presAssocID="{850AF658-E253-49AA-A191-4B84F79ED3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40F7B4F-D567-46E8-9C4F-34696893EECF}" type="pres">
      <dgm:prSet presAssocID="{B1780E47-BC35-41B8-BE4C-0C0B717799C2}" presName="parTxOnlySpace" presStyleCnt="0"/>
      <dgm:spPr/>
    </dgm:pt>
    <dgm:pt modelId="{73ACB1B1-0783-4B4E-AD49-392BA3C1EB90}" type="pres">
      <dgm:prSet presAssocID="{91C13569-E82F-47C6-94BB-3387A206C77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352410E-5C64-4D8C-8525-8EFC0C59D232}" type="presOf" srcId="{3B2D4191-3630-49E0-A28A-8F47115B6AF1}" destId="{2FDBAFC1-6F58-4DAD-A596-38E1D0D6B124}" srcOrd="0" destOrd="0" presId="urn:microsoft.com/office/officeart/2005/8/layout/chevron1"/>
    <dgm:cxn modelId="{44293620-0E49-4CB7-9D6F-284011B6F065}" srcId="{3B2D4191-3630-49E0-A28A-8F47115B6AF1}" destId="{91C13569-E82F-47C6-94BB-3387A206C77A}" srcOrd="2" destOrd="0" parTransId="{43EF2F95-6A74-4252-83D4-277A4BF2C5FA}" sibTransId="{153C0C62-EE32-4F15-90D0-2286D8C65F74}"/>
    <dgm:cxn modelId="{EED9322B-E2D1-4C06-B8F6-4D31539B630F}" srcId="{3B2D4191-3630-49E0-A28A-8F47115B6AF1}" destId="{850AF658-E253-49AA-A191-4B84F79ED305}" srcOrd="1" destOrd="0" parTransId="{D4E52650-F222-4E81-9F68-61A4084F3F17}" sibTransId="{B1780E47-BC35-41B8-BE4C-0C0B717799C2}"/>
    <dgm:cxn modelId="{D0735290-082E-4ED4-9ED8-8D2C1CA997F6}" srcId="{3B2D4191-3630-49E0-A28A-8F47115B6AF1}" destId="{5C5BEF78-8EE4-4B52-B8B1-4D6DCB9BAB90}" srcOrd="0" destOrd="0" parTransId="{1A714F1F-6ABB-41AB-AE7D-A90169216A9A}" sibTransId="{981BD8F2-F79D-46F5-B38F-D5D28F925628}"/>
    <dgm:cxn modelId="{5BF8C9B7-B294-4213-B4CE-5FDBE50859AE}" type="presOf" srcId="{5C5BEF78-8EE4-4B52-B8B1-4D6DCB9BAB90}" destId="{8CE59EBA-8EFE-439A-81F9-5F281B47AACB}" srcOrd="0" destOrd="0" presId="urn:microsoft.com/office/officeart/2005/8/layout/chevron1"/>
    <dgm:cxn modelId="{A9D0EDB9-9B72-42C2-87B0-369818C616AE}" type="presOf" srcId="{91C13569-E82F-47C6-94BB-3387A206C77A}" destId="{73ACB1B1-0783-4B4E-AD49-392BA3C1EB90}" srcOrd="0" destOrd="0" presId="urn:microsoft.com/office/officeart/2005/8/layout/chevron1"/>
    <dgm:cxn modelId="{EBE833BE-5D94-4BF9-935B-85EF6677904F}" type="presOf" srcId="{850AF658-E253-49AA-A191-4B84F79ED305}" destId="{9936C285-236C-4220-A563-69BFD7F7A60C}" srcOrd="0" destOrd="0" presId="urn:microsoft.com/office/officeart/2005/8/layout/chevron1"/>
    <dgm:cxn modelId="{8A6F6341-6461-4C2D-8D79-AF355DF184FE}" type="presParOf" srcId="{2FDBAFC1-6F58-4DAD-A596-38E1D0D6B124}" destId="{8CE59EBA-8EFE-439A-81F9-5F281B47AACB}" srcOrd="0" destOrd="0" presId="urn:microsoft.com/office/officeart/2005/8/layout/chevron1"/>
    <dgm:cxn modelId="{A1838093-26EF-41DF-8660-4D3CD7A8B6EB}" type="presParOf" srcId="{2FDBAFC1-6F58-4DAD-A596-38E1D0D6B124}" destId="{6606EA3D-634D-4DFB-9464-B3343CE454DF}" srcOrd="1" destOrd="0" presId="urn:microsoft.com/office/officeart/2005/8/layout/chevron1"/>
    <dgm:cxn modelId="{1B6E7B56-3928-4AB1-8A89-840511A37036}" type="presParOf" srcId="{2FDBAFC1-6F58-4DAD-A596-38E1D0D6B124}" destId="{9936C285-236C-4220-A563-69BFD7F7A60C}" srcOrd="2" destOrd="0" presId="urn:microsoft.com/office/officeart/2005/8/layout/chevron1"/>
    <dgm:cxn modelId="{C5E1E556-4297-4EAB-85AB-56E38FBE7026}" type="presParOf" srcId="{2FDBAFC1-6F58-4DAD-A596-38E1D0D6B124}" destId="{340F7B4F-D567-46E8-9C4F-34696893EECF}" srcOrd="3" destOrd="0" presId="urn:microsoft.com/office/officeart/2005/8/layout/chevron1"/>
    <dgm:cxn modelId="{591E3CC2-A7E8-42B7-85C7-BD154D1A457C}" type="presParOf" srcId="{2FDBAFC1-6F58-4DAD-A596-38E1D0D6B124}" destId="{73ACB1B1-0783-4B4E-AD49-392BA3C1EB9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96323-CC9C-4776-AE03-A46E6B4F02AF}">
      <dsp:nvSpPr>
        <dsp:cNvPr id="0" name=""/>
        <dsp:cNvSpPr/>
      </dsp:nvSpPr>
      <dsp:spPr>
        <a:xfrm>
          <a:off x="1462323" y="432633"/>
          <a:ext cx="1945009" cy="12642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1. La realtà empirica</a:t>
          </a:r>
          <a:endParaRPr lang="en-US" sz="2100" kern="1200" dirty="0"/>
        </a:p>
      </dsp:txBody>
      <dsp:txXfrm>
        <a:off x="1524039" y="494349"/>
        <a:ext cx="1821577" cy="1140823"/>
      </dsp:txXfrm>
    </dsp:sp>
    <dsp:sp modelId="{71D4C6CB-1E46-4732-A26D-81D78BE17E1D}">
      <dsp:nvSpPr>
        <dsp:cNvPr id="0" name=""/>
        <dsp:cNvSpPr/>
      </dsp:nvSpPr>
      <dsp:spPr>
        <a:xfrm>
          <a:off x="747526" y="1064761"/>
          <a:ext cx="3374602" cy="3374602"/>
        </a:xfrm>
        <a:custGeom>
          <a:avLst/>
          <a:gdLst/>
          <a:ahLst/>
          <a:cxnLst/>
          <a:rect l="0" t="0" r="0" b="0"/>
          <a:pathLst>
            <a:path>
              <a:moveTo>
                <a:pt x="2673958" y="318545"/>
              </a:moveTo>
              <a:arcTo wR="1687301" hR="1687301" stAng="18347139" swAng="3649545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859A4-5CBA-4E63-B04B-A22502141AC4}">
      <dsp:nvSpPr>
        <dsp:cNvPr id="0" name=""/>
        <dsp:cNvSpPr/>
      </dsp:nvSpPr>
      <dsp:spPr>
        <a:xfrm>
          <a:off x="2923569" y="2963586"/>
          <a:ext cx="1945009" cy="12642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2. La creazione dello stereotipo</a:t>
          </a:r>
          <a:endParaRPr lang="en-US" sz="2100" kern="1200" dirty="0"/>
        </a:p>
      </dsp:txBody>
      <dsp:txXfrm>
        <a:off x="2985285" y="3025302"/>
        <a:ext cx="1821577" cy="1140823"/>
      </dsp:txXfrm>
    </dsp:sp>
    <dsp:sp modelId="{015516FF-CA73-46A1-8935-DC4D0CF1DFF0}">
      <dsp:nvSpPr>
        <dsp:cNvPr id="0" name=""/>
        <dsp:cNvSpPr/>
      </dsp:nvSpPr>
      <dsp:spPr>
        <a:xfrm>
          <a:off x="747526" y="1064761"/>
          <a:ext cx="3374602" cy="3374602"/>
        </a:xfrm>
        <a:custGeom>
          <a:avLst/>
          <a:gdLst/>
          <a:ahLst/>
          <a:cxnLst/>
          <a:rect l="0" t="0" r="0" b="0"/>
          <a:pathLst>
            <a:path>
              <a:moveTo>
                <a:pt x="2490917" y="3170941"/>
              </a:moveTo>
              <a:arcTo wR="1687301" hR="1687301" stAng="3693463" swAng="3413073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8DBA7-E882-445A-AF40-EAEF7603C93B}">
      <dsp:nvSpPr>
        <dsp:cNvPr id="0" name=""/>
        <dsp:cNvSpPr/>
      </dsp:nvSpPr>
      <dsp:spPr>
        <a:xfrm>
          <a:off x="1077" y="2963586"/>
          <a:ext cx="1945009" cy="12642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2. La </a:t>
          </a:r>
          <a:r>
            <a:rPr lang="it-IT" sz="2100" kern="1200" dirty="0" err="1"/>
            <a:t>cristallizazione</a:t>
          </a:r>
          <a:r>
            <a:rPr lang="it-IT" sz="2100" kern="1200" dirty="0"/>
            <a:t> dell’immagine</a:t>
          </a:r>
          <a:endParaRPr lang="en-US" sz="2100" kern="1200" dirty="0"/>
        </a:p>
      </dsp:txBody>
      <dsp:txXfrm>
        <a:off x="62793" y="3025302"/>
        <a:ext cx="1821577" cy="1140823"/>
      </dsp:txXfrm>
    </dsp:sp>
    <dsp:sp modelId="{753F92A5-1F70-46D4-9DE0-0B7CFA8E1C73}">
      <dsp:nvSpPr>
        <dsp:cNvPr id="0" name=""/>
        <dsp:cNvSpPr/>
      </dsp:nvSpPr>
      <dsp:spPr>
        <a:xfrm>
          <a:off x="747526" y="1064761"/>
          <a:ext cx="3374602" cy="3374602"/>
        </a:xfrm>
        <a:custGeom>
          <a:avLst/>
          <a:gdLst/>
          <a:ahLst/>
          <a:cxnLst/>
          <a:rect l="0" t="0" r="0" b="0"/>
          <a:pathLst>
            <a:path>
              <a:moveTo>
                <a:pt x="11220" y="1881568"/>
              </a:moveTo>
              <a:arcTo wR="1687301" hR="1687301" stAng="10403316" swAng="3649545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59EBA-8EFE-439A-81F9-5F281B47AACB}">
      <dsp:nvSpPr>
        <dsp:cNvPr id="0" name=""/>
        <dsp:cNvSpPr/>
      </dsp:nvSpPr>
      <dsp:spPr>
        <a:xfrm>
          <a:off x="2140" y="1026714"/>
          <a:ext cx="2608020" cy="1043208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La </a:t>
          </a:r>
          <a:r>
            <a:rPr lang="es-ES" sz="3400" kern="1200" dirty="0" err="1"/>
            <a:t>mania</a:t>
          </a:r>
          <a:r>
            <a:rPr lang="es-ES" sz="3400" kern="1200" dirty="0"/>
            <a:t> </a:t>
          </a:r>
          <a:endParaRPr lang="en-US" sz="3400" kern="1200" dirty="0"/>
        </a:p>
      </dsp:txBody>
      <dsp:txXfrm>
        <a:off x="523744" y="1026714"/>
        <a:ext cx="1564812" cy="1043208"/>
      </dsp:txXfrm>
    </dsp:sp>
    <dsp:sp modelId="{9936C285-236C-4220-A563-69BFD7F7A60C}">
      <dsp:nvSpPr>
        <dsp:cNvPr id="0" name=""/>
        <dsp:cNvSpPr/>
      </dsp:nvSpPr>
      <dsp:spPr>
        <a:xfrm>
          <a:off x="2349359" y="1026714"/>
          <a:ext cx="2608020" cy="1043208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/>
            <a:t>La fobia </a:t>
          </a:r>
          <a:endParaRPr lang="en-US" sz="3400" kern="1200"/>
        </a:p>
      </dsp:txBody>
      <dsp:txXfrm>
        <a:off x="2870963" y="1026714"/>
        <a:ext cx="1564812" cy="1043208"/>
      </dsp:txXfrm>
    </dsp:sp>
    <dsp:sp modelId="{73ACB1B1-0783-4B4E-AD49-392BA3C1EB90}">
      <dsp:nvSpPr>
        <dsp:cNvPr id="0" name=""/>
        <dsp:cNvSpPr/>
      </dsp:nvSpPr>
      <dsp:spPr>
        <a:xfrm>
          <a:off x="4696578" y="1026714"/>
          <a:ext cx="2608020" cy="1043208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La filia</a:t>
          </a:r>
          <a:endParaRPr lang="en-US" sz="3400" kern="1200" dirty="0"/>
        </a:p>
      </dsp:txBody>
      <dsp:txXfrm>
        <a:off x="5218182" y="1026714"/>
        <a:ext cx="1564812" cy="1043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49146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54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71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19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16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44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194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71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21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98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67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22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32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4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29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5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94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616FD4-D0C0-4056-AE53-6224C0C454A2}" type="datetimeFigureOut">
              <a:rPr lang="es-ES" smtClean="0"/>
              <a:pPr/>
              <a:t>23/10/2020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0920E1-203C-43E4-90F1-2CBB25D55E85}" type="slidenum">
              <a:rPr lang="es-ES" smtClean="0"/>
              <a:pPr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28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SIzWe33kpw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AAxPNO3Ak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Autofit/>
          </a:bodyPr>
          <a:lstStyle/>
          <a:p>
            <a:r>
              <a:rPr lang="it-IT" sz="6600" dirty="0">
                <a:latin typeface="Algerian" pitchFamily="82" charset="0"/>
              </a:rPr>
              <a:t>L’</a:t>
            </a:r>
            <a:r>
              <a:rPr lang="it-IT" sz="6600" dirty="0" err="1">
                <a:latin typeface="Algerian" pitchFamily="82" charset="0"/>
              </a:rPr>
              <a:t>imagologIa</a:t>
            </a:r>
            <a:r>
              <a:rPr lang="it-IT" sz="6600" dirty="0">
                <a:latin typeface="Algerian" pitchFamily="82" charset="0"/>
              </a:rPr>
              <a:t>: Cos’È? </a:t>
            </a:r>
            <a:endParaRPr lang="es-ES" sz="6600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Stefano Tedeschi</a:t>
            </a:r>
          </a:p>
          <a:p>
            <a:r>
              <a:rPr lang="it-IT" b="1" dirty="0">
                <a:solidFill>
                  <a:srgbClr val="C00000"/>
                </a:solidFill>
              </a:rPr>
              <a:t>La Sapienza – Università di Roma</a:t>
            </a:r>
            <a:endParaRPr lang="es-E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48D9AF-0401-436D-B4B5-4364A240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dirty="0" err="1"/>
              <a:t>filia</a:t>
            </a:r>
            <a:endParaRPr lang="es-ES" dirty="0"/>
          </a:p>
        </p:txBody>
      </p:sp>
      <p:pic>
        <p:nvPicPr>
          <p:cNvPr id="4" name="Elementi multimediali online 3" title="Bruno Bozzetto per il Goethe-Institut: Va bene?!">
            <a:hlinkClick r:id="" action="ppaction://media"/>
            <a:extLst>
              <a:ext uri="{FF2B5EF4-FFF2-40B4-BE49-F238E27FC236}">
                <a16:creationId xmlns:a16="http://schemas.microsoft.com/office/drawing/2014/main" id="{34A3486F-DCB8-41EA-B10E-264E049C3E3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1663" y="2667000"/>
            <a:ext cx="5924550" cy="33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frigorifero&#10;&#10;Descrizione generata automaticamente">
            <a:extLst>
              <a:ext uri="{FF2B5EF4-FFF2-40B4-BE49-F238E27FC236}">
                <a16:creationId xmlns:a16="http://schemas.microsoft.com/office/drawing/2014/main" id="{83969C98-87C5-41D6-8C32-D077ED60E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2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8AC781A0-84F1-4394-AB8C-C53771AB9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0" y="869712"/>
            <a:ext cx="9144000" cy="63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6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884C345-3342-4405-97CC-CC3F91EE1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5" y="116632"/>
            <a:ext cx="8973773" cy="66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658A00F-69C5-478E-A1B1-69E6B46E4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6265182" cy="57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8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6905D-F80B-4123-835A-BE2597C8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Definizione di </a:t>
            </a:r>
            <a:r>
              <a:rPr lang="it-IT" dirty="0" err="1"/>
              <a:t>Imagologia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EA59B0-A38D-475B-8B24-AE0F3269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nuovo campo di studi dedicati alla ricerca sulle immagini collettive delle nazioni, dei gruppi etnici o sociali.</a:t>
            </a:r>
          </a:p>
          <a:p>
            <a:r>
              <a:rPr lang="it-IT" dirty="0"/>
              <a:t>Nasce dalla Letteratura Comparata per poi allargarsi a studi di Psicologia Sociale</a:t>
            </a:r>
          </a:p>
        </p:txBody>
      </p:sp>
    </p:spTree>
    <p:extLst>
      <p:ext uri="{BB962C8B-B14F-4D97-AF65-F5344CB8AC3E}">
        <p14:creationId xmlns:p14="http://schemas.microsoft.com/office/powerpoint/2010/main" val="364111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B3EB862-F6EC-467E-8415-492387D3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009" y="5947497"/>
            <a:ext cx="5560217" cy="835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dirty="0"/>
              <a:t>La «Tavola </a:t>
            </a:r>
            <a:r>
              <a:rPr lang="en-US" sz="3800" dirty="0" err="1"/>
              <a:t>dei</a:t>
            </a:r>
            <a:r>
              <a:rPr lang="en-US" sz="3800" dirty="0"/>
              <a:t> </a:t>
            </a:r>
            <a:r>
              <a:rPr lang="en-US" sz="3800" dirty="0" err="1"/>
              <a:t>Popoli</a:t>
            </a:r>
            <a:r>
              <a:rPr lang="en-US" sz="3800" dirty="0"/>
              <a:t>»</a:t>
            </a:r>
          </a:p>
        </p:txBody>
      </p:sp>
      <p:pic>
        <p:nvPicPr>
          <p:cNvPr id="7" name="Segnaposto contenuto 6" descr="Immagine che contiene quotidiano, fotografia, testo, gruppo&#10;&#10;Descrizione generata con affidabilità elevata">
            <a:extLst>
              <a:ext uri="{FF2B5EF4-FFF2-40B4-BE49-F238E27FC236}">
                <a16:creationId xmlns:a16="http://schemas.microsoft.com/office/drawing/2014/main" id="{4EB03C9A-5D7F-4483-8CD6-8D36A1E13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421"/>
          <a:stretch/>
        </p:blipFill>
        <p:spPr>
          <a:xfrm>
            <a:off x="107504" y="1418379"/>
            <a:ext cx="6792934" cy="451006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8923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023AFC-E371-4198-9C26-98DB61E0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it-IT" dirty="0"/>
              <a:t>La «Tavola dei Popoli» Traduzione in inglese</a:t>
            </a:r>
          </a:p>
        </p:txBody>
      </p:sp>
      <p:pic>
        <p:nvPicPr>
          <p:cNvPr id="5" name="Segnaposto contenuto 4" descr="Immagine che contiene testo, quotidiano&#10;&#10;Descrizione generata con affidabilità molto elevata">
            <a:extLst>
              <a:ext uri="{FF2B5EF4-FFF2-40B4-BE49-F238E27FC236}">
                <a16:creationId xmlns:a16="http://schemas.microsoft.com/office/drawing/2014/main" id="{FF65E790-86D1-44A8-B27B-7006F77D8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692698"/>
            <a:ext cx="7632848" cy="5114508"/>
          </a:xfrm>
        </p:spPr>
      </p:pic>
    </p:spTree>
    <p:extLst>
      <p:ext uri="{BB962C8B-B14F-4D97-AF65-F5344CB8AC3E}">
        <p14:creationId xmlns:p14="http://schemas.microsoft.com/office/powerpoint/2010/main" val="382245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6CB28C-ABB0-4088-94F7-0719EFC7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1979972" cy="51054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FFFFFF"/>
                </a:solidFill>
              </a:rPr>
              <a:t>Le tre fasi del cerchio </a:t>
            </a:r>
            <a:r>
              <a:rPr lang="it-IT" sz="2800" dirty="0" err="1">
                <a:solidFill>
                  <a:srgbClr val="FFFFFF"/>
                </a:solidFill>
              </a:rPr>
              <a:t>imagotipico</a:t>
            </a:r>
            <a:endParaRPr lang="it-IT" sz="2800" dirty="0">
              <a:solidFill>
                <a:srgbClr val="FFFF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262A48C-15C3-4FE2-BC25-E0B58C9EF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251290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80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42FA1-53AB-4890-B5B5-19C2BC73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529" y="685800"/>
            <a:ext cx="7306739" cy="1752599"/>
          </a:xfrm>
        </p:spPr>
        <p:txBody>
          <a:bodyPr>
            <a:normAutofit/>
          </a:bodyPr>
          <a:lstStyle/>
          <a:p>
            <a:r>
              <a:rPr lang="it-IT" dirty="0"/>
              <a:t>Tre maniere di rappresentare l’Altro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E17A1E0-5A6E-43BE-B839-1BA9B71CF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575392"/>
              </p:ext>
            </p:extLst>
          </p:nvPr>
        </p:nvGraphicFramePr>
        <p:xfrm>
          <a:off x="1320528" y="2694562"/>
          <a:ext cx="7306740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03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0A6180-D8DE-4A88-B631-206C2350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3" y="685800"/>
            <a:ext cx="7514035" cy="1185333"/>
          </a:xfrm>
        </p:spPr>
        <p:txBody>
          <a:bodyPr>
            <a:normAutofit/>
          </a:bodyPr>
          <a:lstStyle/>
          <a:p>
            <a:r>
              <a:rPr lang="it-IT" dirty="0"/>
              <a:t>La mania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9B5A61-AD44-4EA5-835D-8A0BCE39B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233" y="1998133"/>
            <a:ext cx="5141517" cy="3793067"/>
          </a:xfrm>
        </p:spPr>
        <p:txBody>
          <a:bodyPr>
            <a:normAutofit/>
          </a:bodyPr>
          <a:lstStyle/>
          <a:p>
            <a:r>
              <a:rPr lang="it-IT" dirty="0"/>
              <a:t>La «</a:t>
            </a:r>
            <a:r>
              <a:rPr lang="it-IT" dirty="0" err="1"/>
              <a:t>Ispanomania</a:t>
            </a:r>
            <a:r>
              <a:rPr lang="it-IT" dirty="0"/>
              <a:t>» nelle culture inglese e francese tra XIX° e XX° secolo</a:t>
            </a:r>
          </a:p>
          <a:p>
            <a:r>
              <a:rPr lang="it-IT" dirty="0"/>
              <a:t>La riscoperta dell’Andalusia araba</a:t>
            </a:r>
          </a:p>
          <a:p>
            <a:r>
              <a:rPr lang="it-IT" dirty="0"/>
              <a:t>Il mito del gitano e della gitana</a:t>
            </a:r>
          </a:p>
          <a:p>
            <a:endParaRPr lang="es-E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A5BDB3-B836-44CE-ADBA-213338E80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430" y="2361681"/>
            <a:ext cx="2037837" cy="306441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7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6AFEA4-F6F5-4FE8-BA42-6389D69A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mania per gli Stati Uniti dopo la seconda guerra mondiale</a:t>
            </a:r>
            <a:endParaRPr lang="es-ES" dirty="0"/>
          </a:p>
        </p:txBody>
      </p:sp>
      <p:pic>
        <p:nvPicPr>
          <p:cNvPr id="4" name="Elementi multimediali online 3" title="Alberto Sordi, Un americano a Roma ... maccheroni, io ti distruggo">
            <a:hlinkClick r:id="" action="ppaction://media"/>
            <a:extLst>
              <a:ext uri="{FF2B5EF4-FFF2-40B4-BE49-F238E27FC236}">
                <a16:creationId xmlns:a16="http://schemas.microsoft.com/office/drawing/2014/main" id="{84564699-80C1-493E-A434-B1B1B8FAD34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71663" y="2667000"/>
            <a:ext cx="5924550" cy="33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36201-F72D-4A77-BE7C-3B6C9B67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3" y="156993"/>
            <a:ext cx="2109289" cy="1752599"/>
          </a:xfrm>
        </p:spPr>
        <p:txBody>
          <a:bodyPr>
            <a:normAutofit/>
          </a:bodyPr>
          <a:lstStyle/>
          <a:p>
            <a:r>
              <a:rPr lang="it-IT" sz="2800" dirty="0"/>
              <a:t>La fobia</a:t>
            </a:r>
            <a:endParaRPr lang="es-ES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5F8B32-C4D4-4106-AB4B-EA053EFB5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97" y="1668059"/>
            <a:ext cx="2473226" cy="4123142"/>
          </a:xfrm>
        </p:spPr>
        <p:txBody>
          <a:bodyPr>
            <a:normAutofit/>
          </a:bodyPr>
          <a:lstStyle/>
          <a:p>
            <a:r>
              <a:rPr lang="it-IT" dirty="0"/>
              <a:t>Islamofobia</a:t>
            </a:r>
          </a:p>
          <a:p>
            <a:r>
              <a:rPr lang="es-ES" dirty="0" err="1"/>
              <a:t>Sviluppo</a:t>
            </a:r>
            <a:r>
              <a:rPr lang="es-ES" dirty="0"/>
              <a:t> dopo </a:t>
            </a:r>
            <a:r>
              <a:rPr lang="es-ES" dirty="0" err="1"/>
              <a:t>il</a:t>
            </a:r>
            <a:r>
              <a:rPr lang="es-ES" dirty="0"/>
              <a:t> 2001</a:t>
            </a:r>
          </a:p>
          <a:p>
            <a:r>
              <a:rPr lang="es-ES" dirty="0" err="1"/>
              <a:t>Ragioni</a:t>
            </a:r>
            <a:r>
              <a:rPr lang="es-ES" dirty="0"/>
              <a:t> </a:t>
            </a:r>
            <a:r>
              <a:rPr lang="es-ES" dirty="0" err="1"/>
              <a:t>politiche</a:t>
            </a:r>
            <a:r>
              <a:rPr lang="es-ES" dirty="0"/>
              <a:t> e </a:t>
            </a:r>
            <a:r>
              <a:rPr lang="es-ES" dirty="0" err="1"/>
              <a:t>nascita</a:t>
            </a:r>
            <a:r>
              <a:rPr lang="es-ES" dirty="0"/>
              <a:t> </a:t>
            </a:r>
            <a:r>
              <a:rPr lang="es-ES" dirty="0" err="1"/>
              <a:t>dello</a:t>
            </a:r>
            <a:r>
              <a:rPr lang="es-ES" dirty="0"/>
              <a:t> </a:t>
            </a:r>
            <a:r>
              <a:rPr lang="es-ES" dirty="0" err="1"/>
              <a:t>stereotipo</a:t>
            </a:r>
            <a:r>
              <a:rPr lang="es-ES" dirty="0"/>
              <a:t> del </a:t>
            </a:r>
            <a:r>
              <a:rPr lang="es-ES" dirty="0" err="1"/>
              <a:t>radicale</a:t>
            </a:r>
            <a:r>
              <a:rPr lang="es-ES" dirty="0"/>
              <a:t> islámico</a:t>
            </a:r>
          </a:p>
          <a:p>
            <a:endParaRPr lang="it-IT" sz="1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087D34-395A-4562-AEB6-85887DAAF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163" y="1668059"/>
            <a:ext cx="2497232" cy="146712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5E330E7-0AFD-405E-BF2A-CD797037E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163" y="3423521"/>
            <a:ext cx="2497232" cy="140469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C503C46-7910-4630-9B56-B3711E4F4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40" y="2468501"/>
            <a:ext cx="2473226" cy="157668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782932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</Words>
  <Application>Microsoft Office PowerPoint</Application>
  <PresentationFormat>Presentazione su schermo (4:3)</PresentationFormat>
  <Paragraphs>26</Paragraphs>
  <Slides>14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Algerian</vt:lpstr>
      <vt:lpstr>Arial</vt:lpstr>
      <vt:lpstr>Corbel</vt:lpstr>
      <vt:lpstr>Parallasse</vt:lpstr>
      <vt:lpstr>L’imagologIa: Cos’È? </vt:lpstr>
      <vt:lpstr>Definizione di Imagologia</vt:lpstr>
      <vt:lpstr>La «Tavola dei Popoli»</vt:lpstr>
      <vt:lpstr>La «Tavola dei Popoli» Traduzione in inglese</vt:lpstr>
      <vt:lpstr>Le tre fasi del cerchio imagotipico</vt:lpstr>
      <vt:lpstr>Tre maniere di rappresentare l’Altro</vt:lpstr>
      <vt:lpstr>La mania</vt:lpstr>
      <vt:lpstr>La mania per gli Stati Uniti dopo la seconda guerra mondiale</vt:lpstr>
      <vt:lpstr>La fobia</vt:lpstr>
      <vt:lpstr>La filia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L’imagologIa: Cos’È? </dc:title>
  <dc:creator>Stefano Tedeschi</dc:creator>
  <cp:lastModifiedBy>Stefano Tedeschi</cp:lastModifiedBy>
  <cp:revision>8</cp:revision>
  <dcterms:created xsi:type="dcterms:W3CDTF">2019-10-21T06:44:28Z</dcterms:created>
  <dcterms:modified xsi:type="dcterms:W3CDTF">2020-10-23T05:38:00Z</dcterms:modified>
</cp:coreProperties>
</file>