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80" r:id="rId3"/>
    <p:sldId id="282" r:id="rId4"/>
    <p:sldId id="281" r:id="rId5"/>
    <p:sldId id="283" r:id="rId6"/>
    <p:sldId id="284" r:id="rId7"/>
    <p:sldId id="285" r:id="rId8"/>
    <p:sldId id="286" r:id="rId9"/>
    <p:sldId id="287" r:id="rId10"/>
    <p:sldId id="288" r:id="rId11"/>
    <p:sldId id="291" r:id="rId12"/>
    <p:sldId id="289" r:id="rId1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76B7F6D6-0A39-482E-9575-58D28C665742}">
          <p14:sldIdLst>
            <p14:sldId id="256"/>
            <p14:sldId id="280"/>
            <p14:sldId id="282"/>
            <p14:sldId id="281"/>
            <p14:sldId id="283"/>
            <p14:sldId id="284"/>
            <p14:sldId id="285"/>
            <p14:sldId id="286"/>
            <p14:sldId id="287"/>
            <p14:sldId id="288"/>
            <p14:sldId id="291"/>
            <p14:sldId id="289"/>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D07E3"/>
    <a:srgbClr val="FF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ile medio 3 - Colore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Stile medio 3 - Colore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6102" autoAdjust="0"/>
    <p:restoredTop sz="96357" autoAdjust="0"/>
  </p:normalViewPr>
  <p:slideViewPr>
    <p:cSldViewPr snapToGrid="0">
      <p:cViewPr varScale="1">
        <p:scale>
          <a:sx n="72" d="100"/>
          <a:sy n="72" d="100"/>
        </p:scale>
        <p:origin x="58" y="192"/>
      </p:cViewPr>
      <p:guideLst/>
    </p:cSldViewPr>
  </p:slideViewPr>
  <p:notesTextViewPr>
    <p:cViewPr>
      <p:scale>
        <a:sx n="1" d="1"/>
        <a:sy n="1" d="1"/>
      </p:scale>
      <p:origin x="0" y="0"/>
    </p:cViewPr>
  </p:notesTextViewPr>
  <p:sorterViewPr>
    <p:cViewPr>
      <p:scale>
        <a:sx n="100" d="100"/>
        <a:sy n="100" d="100"/>
      </p:scale>
      <p:origin x="0" y="-2006"/>
    </p:cViewPr>
  </p:sorterViewPr>
  <p:notesViewPr>
    <p:cSldViewPr snapToGrid="0">
      <p:cViewPr varScale="1">
        <p:scale>
          <a:sx n="87" d="100"/>
          <a:sy n="87" d="100"/>
        </p:scale>
        <p:origin x="3840"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49272B-6757-4BE2-B4BC-A1831AEEF489}" type="datetimeFigureOut">
              <a:rPr lang="it-IT" smtClean="0"/>
              <a:t>25/03/2024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E387A4-CD60-47BC-8172-BBBC0DF53F69}" type="slidenum">
              <a:rPr lang="it-IT" smtClean="0"/>
              <a:t>‹N›</a:t>
            </a:fld>
            <a:endParaRPr lang="it-IT"/>
          </a:p>
        </p:txBody>
      </p:sp>
    </p:spTree>
    <p:extLst>
      <p:ext uri="{BB962C8B-B14F-4D97-AF65-F5344CB8AC3E}">
        <p14:creationId xmlns:p14="http://schemas.microsoft.com/office/powerpoint/2010/main" val="1831530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33821-597E-4B4F-8572-5DA1CB183565}"/>
              </a:ext>
            </a:extLst>
          </p:cNvPr>
          <p:cNvSpPr>
            <a:spLocks noGrp="1"/>
          </p:cNvSpPr>
          <p:nvPr>
            <p:ph type="ctrTitle"/>
          </p:nvPr>
        </p:nvSpPr>
        <p:spPr>
          <a:xfrm>
            <a:off x="548640" y="950976"/>
            <a:ext cx="6509385" cy="3556730"/>
          </a:xfrm>
        </p:spPr>
        <p:txBody>
          <a:bodyPr anchor="t">
            <a:normAutofit/>
          </a:bodyPr>
          <a:lstStyle>
            <a:lvl1pPr algn="l">
              <a:defRPr sz="4400"/>
            </a:lvl1pPr>
          </a:lstStyle>
          <a:p>
            <a:r>
              <a:rPr lang="en-US" dirty="0"/>
              <a:t>Click to edit Master title style</a:t>
            </a:r>
          </a:p>
        </p:txBody>
      </p:sp>
      <p:sp>
        <p:nvSpPr>
          <p:cNvPr id="3" name="Subtitle 2">
            <a:extLst>
              <a:ext uri="{FF2B5EF4-FFF2-40B4-BE49-F238E27FC236}">
                <a16:creationId xmlns:a16="http://schemas.microsoft.com/office/drawing/2014/main" id="{F4C38D70-8FF5-47D7-A0DD-087A227BC94F}"/>
              </a:ext>
            </a:extLst>
          </p:cNvPr>
          <p:cNvSpPr>
            <a:spLocks noGrp="1"/>
          </p:cNvSpPr>
          <p:nvPr>
            <p:ph type="subTitle" idx="1"/>
          </p:nvPr>
        </p:nvSpPr>
        <p:spPr>
          <a:xfrm>
            <a:off x="576072" y="4572000"/>
            <a:ext cx="6481953" cy="1485900"/>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6DB5B485-516D-48B7-AF1D-69AEEA351A94}"/>
              </a:ext>
            </a:extLst>
          </p:cNvPr>
          <p:cNvSpPr>
            <a:spLocks noGrp="1"/>
          </p:cNvSpPr>
          <p:nvPr>
            <p:ph type="dt" sz="half" idx="10"/>
          </p:nvPr>
        </p:nvSpPr>
        <p:spPr>
          <a:xfrm>
            <a:off x="588729" y="6449535"/>
            <a:ext cx="2983095" cy="308453"/>
          </a:xfrm>
          <a:prstGeom prst="rect">
            <a:avLst/>
          </a:prstGeom>
        </p:spPr>
        <p:txBody>
          <a:bodyPr/>
          <a:lstStyle/>
          <a:p>
            <a:fld id="{0C989E85-29A1-4221-A322-7F0721F00A49}" type="datetime1">
              <a:rPr lang="en-US" smtClean="0"/>
              <a:t>3/25/2024</a:t>
            </a:fld>
            <a:endParaRPr lang="en-US"/>
          </a:p>
        </p:txBody>
      </p:sp>
      <p:sp>
        <p:nvSpPr>
          <p:cNvPr id="5" name="Footer Placeholder 4">
            <a:extLst>
              <a:ext uri="{FF2B5EF4-FFF2-40B4-BE49-F238E27FC236}">
                <a16:creationId xmlns:a16="http://schemas.microsoft.com/office/drawing/2014/main" id="{1D614DDB-2831-4FF8-9DA7-0449659D7AD9}"/>
              </a:ext>
            </a:extLst>
          </p:cNvPr>
          <p:cNvSpPr>
            <a:spLocks noGrp="1"/>
          </p:cNvSpPr>
          <p:nvPr>
            <p:ph type="ftr" sz="quarter" idx="11"/>
          </p:nvPr>
        </p:nvSpPr>
        <p:spPr>
          <a:xfrm>
            <a:off x="557924" y="173776"/>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9F178F6-65BA-4964-80E2-DB6EA3355FBB}"/>
              </a:ext>
            </a:extLst>
          </p:cNvPr>
          <p:cNvSpPr>
            <a:spLocks noGrp="1"/>
          </p:cNvSpPr>
          <p:nvPr>
            <p:ph type="sldNum" sz="quarter" idx="12"/>
          </p:nvPr>
        </p:nvSpPr>
        <p:spPr/>
        <p:txBody>
          <a:bodyPr/>
          <a:lstStyle/>
          <a:p>
            <a:fld id="{6CB39E08-E0E5-4B1A-8F7D-08FE7678A3B6}" type="slidenum">
              <a:rPr lang="en-US" smtClean="0"/>
              <a:t>‹N›</a:t>
            </a:fld>
            <a:endParaRPr lang="en-US"/>
          </a:p>
        </p:txBody>
      </p:sp>
    </p:spTree>
    <p:extLst>
      <p:ext uri="{BB962C8B-B14F-4D97-AF65-F5344CB8AC3E}">
        <p14:creationId xmlns:p14="http://schemas.microsoft.com/office/powerpoint/2010/main" val="2171107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07F1B-6F93-4E6E-8C8C-D01A9DEB6AA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7D2968-FE85-492F-A77B-1771F4EAA8C6}"/>
              </a:ext>
            </a:extLst>
          </p:cNvPr>
          <p:cNvSpPr>
            <a:spLocks noGrp="1"/>
          </p:cNvSpPr>
          <p:nvPr>
            <p:ph type="body" orient="vert" idx="1"/>
          </p:nvPr>
        </p:nvSpPr>
        <p:spPr>
          <a:xfrm>
            <a:off x="548641" y="2028826"/>
            <a:ext cx="11094348" cy="4029074"/>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4592DA2-B1FB-45C6-B10C-141AC2BFB381}"/>
              </a:ext>
            </a:extLst>
          </p:cNvPr>
          <p:cNvSpPr>
            <a:spLocks noGrp="1"/>
          </p:cNvSpPr>
          <p:nvPr>
            <p:ph type="dt" sz="half" idx="10"/>
          </p:nvPr>
        </p:nvSpPr>
        <p:spPr>
          <a:xfrm>
            <a:off x="588729" y="6449535"/>
            <a:ext cx="2983095" cy="308453"/>
          </a:xfrm>
          <a:prstGeom prst="rect">
            <a:avLst/>
          </a:prstGeom>
        </p:spPr>
        <p:txBody>
          <a:bodyPr/>
          <a:lstStyle/>
          <a:p>
            <a:fld id="{C65CA921-2995-4482-906B-D7986F62F81F}" type="datetime1">
              <a:rPr lang="en-US" smtClean="0"/>
              <a:t>3/25/2024</a:t>
            </a:fld>
            <a:endParaRPr lang="en-US"/>
          </a:p>
        </p:txBody>
      </p:sp>
      <p:sp>
        <p:nvSpPr>
          <p:cNvPr id="5" name="Footer Placeholder 4">
            <a:extLst>
              <a:ext uri="{FF2B5EF4-FFF2-40B4-BE49-F238E27FC236}">
                <a16:creationId xmlns:a16="http://schemas.microsoft.com/office/drawing/2014/main" id="{18CA6D78-CE47-4CA7-B3B6-AFAE5175F6F6}"/>
              </a:ext>
            </a:extLst>
          </p:cNvPr>
          <p:cNvSpPr>
            <a:spLocks noGrp="1"/>
          </p:cNvSpPr>
          <p:nvPr>
            <p:ph type="ftr" sz="quarter" idx="11"/>
          </p:nvPr>
        </p:nvSpPr>
        <p:spPr>
          <a:xfrm>
            <a:off x="557924" y="173776"/>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DBEDC5C0-8780-4819-A8FC-32A0141D271C}"/>
              </a:ext>
            </a:extLst>
          </p:cNvPr>
          <p:cNvSpPr>
            <a:spLocks noGrp="1"/>
          </p:cNvSpPr>
          <p:nvPr>
            <p:ph type="sldNum" sz="quarter" idx="12"/>
          </p:nvPr>
        </p:nvSpPr>
        <p:spPr/>
        <p:txBody>
          <a:bodyPr/>
          <a:lstStyle/>
          <a:p>
            <a:fld id="{6CB39E08-E0E5-4B1A-8F7D-08FE7678A3B6}" type="slidenum">
              <a:rPr lang="en-US" smtClean="0"/>
              <a:t>‹N›</a:t>
            </a:fld>
            <a:endParaRPr lang="en-US"/>
          </a:p>
        </p:txBody>
      </p:sp>
    </p:spTree>
    <p:extLst>
      <p:ext uri="{BB962C8B-B14F-4D97-AF65-F5344CB8AC3E}">
        <p14:creationId xmlns:p14="http://schemas.microsoft.com/office/powerpoint/2010/main" val="114570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7B8F9A8-05F2-4F79-B689-1FA2F31965D8}"/>
              </a:ext>
            </a:extLst>
          </p:cNvPr>
          <p:cNvSpPr>
            <a:spLocks noGrp="1"/>
          </p:cNvSpPr>
          <p:nvPr>
            <p:ph type="title" orient="vert"/>
          </p:nvPr>
        </p:nvSpPr>
        <p:spPr>
          <a:xfrm>
            <a:off x="9472612" y="952499"/>
            <a:ext cx="2207417" cy="5105401"/>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5D615BC-61CD-4D59-8E85-B59072E2B22D}"/>
              </a:ext>
            </a:extLst>
          </p:cNvPr>
          <p:cNvSpPr>
            <a:spLocks noGrp="1"/>
          </p:cNvSpPr>
          <p:nvPr>
            <p:ph type="body" orient="vert" idx="1"/>
          </p:nvPr>
        </p:nvSpPr>
        <p:spPr>
          <a:xfrm>
            <a:off x="557924" y="952499"/>
            <a:ext cx="8914688" cy="51054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3F81C46-8CC0-4B79-AF2E-84C86C6A803A}"/>
              </a:ext>
            </a:extLst>
          </p:cNvPr>
          <p:cNvSpPr>
            <a:spLocks noGrp="1"/>
          </p:cNvSpPr>
          <p:nvPr>
            <p:ph type="dt" sz="half" idx="10"/>
          </p:nvPr>
        </p:nvSpPr>
        <p:spPr>
          <a:xfrm>
            <a:off x="588729" y="6449535"/>
            <a:ext cx="2983095" cy="308453"/>
          </a:xfrm>
          <a:prstGeom prst="rect">
            <a:avLst/>
          </a:prstGeom>
        </p:spPr>
        <p:txBody>
          <a:bodyPr/>
          <a:lstStyle/>
          <a:p>
            <a:fld id="{C50F4BB9-35B3-42AF-A1D1-FFE8BD2DACC6}" type="datetime1">
              <a:rPr lang="en-US" smtClean="0"/>
              <a:t>3/25/2024</a:t>
            </a:fld>
            <a:endParaRPr lang="en-US"/>
          </a:p>
        </p:txBody>
      </p:sp>
      <p:sp>
        <p:nvSpPr>
          <p:cNvPr id="5" name="Footer Placeholder 4">
            <a:extLst>
              <a:ext uri="{FF2B5EF4-FFF2-40B4-BE49-F238E27FC236}">
                <a16:creationId xmlns:a16="http://schemas.microsoft.com/office/drawing/2014/main" id="{A1A76817-4D29-4888-B68C-A35F5A069C99}"/>
              </a:ext>
            </a:extLst>
          </p:cNvPr>
          <p:cNvSpPr>
            <a:spLocks noGrp="1"/>
          </p:cNvSpPr>
          <p:nvPr>
            <p:ph type="ftr" sz="quarter" idx="11"/>
          </p:nvPr>
        </p:nvSpPr>
        <p:spPr>
          <a:xfrm>
            <a:off x="557924" y="173776"/>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2FA0B21A-30A9-4173-9E3F-D985B86A35CE}"/>
              </a:ext>
            </a:extLst>
          </p:cNvPr>
          <p:cNvSpPr>
            <a:spLocks noGrp="1"/>
          </p:cNvSpPr>
          <p:nvPr>
            <p:ph type="sldNum" sz="quarter" idx="12"/>
          </p:nvPr>
        </p:nvSpPr>
        <p:spPr/>
        <p:txBody>
          <a:bodyPr/>
          <a:lstStyle/>
          <a:p>
            <a:fld id="{6CB39E08-E0E5-4B1A-8F7D-08FE7678A3B6}" type="slidenum">
              <a:rPr lang="en-US" smtClean="0"/>
              <a:t>‹N›</a:t>
            </a:fld>
            <a:endParaRPr lang="en-US"/>
          </a:p>
        </p:txBody>
      </p:sp>
    </p:spTree>
    <p:extLst>
      <p:ext uri="{BB962C8B-B14F-4D97-AF65-F5344CB8AC3E}">
        <p14:creationId xmlns:p14="http://schemas.microsoft.com/office/powerpoint/2010/main" val="1202614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A45AC-24E0-45A1-90C3-7BF96C3FC7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2018E1-7CA3-4B5E-9683-554FDFC63E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95D32D-7150-4DF2-B992-A2B4F5605D94}"/>
              </a:ext>
            </a:extLst>
          </p:cNvPr>
          <p:cNvSpPr>
            <a:spLocks noGrp="1"/>
          </p:cNvSpPr>
          <p:nvPr>
            <p:ph type="dt" sz="half" idx="10"/>
          </p:nvPr>
        </p:nvSpPr>
        <p:spPr>
          <a:xfrm>
            <a:off x="588729" y="6449535"/>
            <a:ext cx="2983095" cy="308453"/>
          </a:xfrm>
          <a:prstGeom prst="rect">
            <a:avLst/>
          </a:prstGeom>
        </p:spPr>
        <p:txBody>
          <a:bodyPr/>
          <a:lstStyle/>
          <a:p>
            <a:fld id="{A1B83917-8859-45D3-A008-8FE8A9934D09}" type="datetime1">
              <a:rPr lang="en-US" smtClean="0"/>
              <a:t>3/25/2024</a:t>
            </a:fld>
            <a:endParaRPr lang="en-US"/>
          </a:p>
        </p:txBody>
      </p:sp>
      <p:sp>
        <p:nvSpPr>
          <p:cNvPr id="5" name="Footer Placeholder 4">
            <a:extLst>
              <a:ext uri="{FF2B5EF4-FFF2-40B4-BE49-F238E27FC236}">
                <a16:creationId xmlns:a16="http://schemas.microsoft.com/office/drawing/2014/main" id="{F3D03F0C-FCA3-464C-B6ED-864DB51E7DD1}"/>
              </a:ext>
            </a:extLst>
          </p:cNvPr>
          <p:cNvSpPr>
            <a:spLocks noGrp="1"/>
          </p:cNvSpPr>
          <p:nvPr>
            <p:ph type="ftr" sz="quarter" idx="11"/>
          </p:nvPr>
        </p:nvSpPr>
        <p:spPr>
          <a:xfrm>
            <a:off x="557924" y="173776"/>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9C41006-DAE1-4326-B1AE-FD527A653BDE}"/>
              </a:ext>
            </a:extLst>
          </p:cNvPr>
          <p:cNvSpPr>
            <a:spLocks noGrp="1"/>
          </p:cNvSpPr>
          <p:nvPr>
            <p:ph type="sldNum" sz="quarter" idx="12"/>
          </p:nvPr>
        </p:nvSpPr>
        <p:spPr/>
        <p:txBody>
          <a:bodyPr/>
          <a:lstStyle/>
          <a:p>
            <a:fld id="{6CB39E08-E0E5-4B1A-8F7D-08FE7678A3B6}" type="slidenum">
              <a:rPr lang="en-US" smtClean="0"/>
              <a:t>‹N›</a:t>
            </a:fld>
            <a:endParaRPr lang="en-US"/>
          </a:p>
        </p:txBody>
      </p:sp>
    </p:spTree>
    <p:extLst>
      <p:ext uri="{BB962C8B-B14F-4D97-AF65-F5344CB8AC3E}">
        <p14:creationId xmlns:p14="http://schemas.microsoft.com/office/powerpoint/2010/main" val="290555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73B84-BE32-464A-A765-975C21B5CF4B}"/>
              </a:ext>
            </a:extLst>
          </p:cNvPr>
          <p:cNvSpPr>
            <a:spLocks noGrp="1"/>
          </p:cNvSpPr>
          <p:nvPr>
            <p:ph type="title"/>
          </p:nvPr>
        </p:nvSpPr>
        <p:spPr>
          <a:xfrm>
            <a:off x="557923" y="952500"/>
            <a:ext cx="6678695" cy="3962398"/>
          </a:xfrm>
        </p:spPr>
        <p:txBody>
          <a:bodyPr anchor="t">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640145C2-97CF-4887-904A-8ADC80525A2E}"/>
              </a:ext>
            </a:extLst>
          </p:cNvPr>
          <p:cNvSpPr>
            <a:spLocks noGrp="1"/>
          </p:cNvSpPr>
          <p:nvPr>
            <p:ph type="body" idx="1"/>
          </p:nvPr>
        </p:nvSpPr>
        <p:spPr>
          <a:xfrm>
            <a:off x="8043860" y="952501"/>
            <a:ext cx="3500440" cy="396239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E524559-DA32-4398-A8EE-EED2469D63BB}"/>
              </a:ext>
            </a:extLst>
          </p:cNvPr>
          <p:cNvSpPr>
            <a:spLocks noGrp="1"/>
          </p:cNvSpPr>
          <p:nvPr>
            <p:ph type="dt" sz="half" idx="10"/>
          </p:nvPr>
        </p:nvSpPr>
        <p:spPr>
          <a:xfrm>
            <a:off x="588729" y="6449535"/>
            <a:ext cx="2983095" cy="308453"/>
          </a:xfrm>
          <a:prstGeom prst="rect">
            <a:avLst/>
          </a:prstGeom>
        </p:spPr>
        <p:txBody>
          <a:bodyPr/>
          <a:lstStyle/>
          <a:p>
            <a:fld id="{F4A71813-FA0E-4E70-BAB6-89C86F789A8F}" type="datetime1">
              <a:rPr lang="en-US" smtClean="0"/>
              <a:t>3/25/2024</a:t>
            </a:fld>
            <a:endParaRPr lang="en-US"/>
          </a:p>
        </p:txBody>
      </p:sp>
      <p:sp>
        <p:nvSpPr>
          <p:cNvPr id="5" name="Footer Placeholder 4">
            <a:extLst>
              <a:ext uri="{FF2B5EF4-FFF2-40B4-BE49-F238E27FC236}">
                <a16:creationId xmlns:a16="http://schemas.microsoft.com/office/drawing/2014/main" id="{73967BE1-F1AC-4732-B52E-1C7D63DEF80D}"/>
              </a:ext>
            </a:extLst>
          </p:cNvPr>
          <p:cNvSpPr>
            <a:spLocks noGrp="1"/>
          </p:cNvSpPr>
          <p:nvPr>
            <p:ph type="ftr" sz="quarter" idx="11"/>
          </p:nvPr>
        </p:nvSpPr>
        <p:spPr>
          <a:xfrm>
            <a:off x="557924" y="173776"/>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5A13C03-DDF0-48C6-B1BF-D28875F8238F}"/>
              </a:ext>
            </a:extLst>
          </p:cNvPr>
          <p:cNvSpPr>
            <a:spLocks noGrp="1"/>
          </p:cNvSpPr>
          <p:nvPr>
            <p:ph type="sldNum" sz="quarter" idx="12"/>
          </p:nvPr>
        </p:nvSpPr>
        <p:spPr/>
        <p:txBody>
          <a:bodyPr/>
          <a:lstStyle/>
          <a:p>
            <a:fld id="{6CB39E08-E0E5-4B1A-8F7D-08FE7678A3B6}" type="slidenum">
              <a:rPr lang="en-US" smtClean="0"/>
              <a:t>‹N›</a:t>
            </a:fld>
            <a:endParaRPr lang="en-US"/>
          </a:p>
        </p:txBody>
      </p:sp>
    </p:spTree>
    <p:extLst>
      <p:ext uri="{BB962C8B-B14F-4D97-AF65-F5344CB8AC3E}">
        <p14:creationId xmlns:p14="http://schemas.microsoft.com/office/powerpoint/2010/main" val="2820356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6F411-42B3-4A17-BE7E-861BE7E7DC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8E0603-F4C0-40AC-A53E-40449D53D741}"/>
              </a:ext>
            </a:extLst>
          </p:cNvPr>
          <p:cNvSpPr>
            <a:spLocks noGrp="1"/>
          </p:cNvSpPr>
          <p:nvPr>
            <p:ph sz="half" idx="1"/>
          </p:nvPr>
        </p:nvSpPr>
        <p:spPr>
          <a:xfrm>
            <a:off x="548640" y="2029968"/>
            <a:ext cx="5281506" cy="41481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F6BC5634-2887-4182-A9BE-B382357D4F9C}"/>
              </a:ext>
            </a:extLst>
          </p:cNvPr>
          <p:cNvSpPr>
            <a:spLocks noGrp="1"/>
          </p:cNvSpPr>
          <p:nvPr>
            <p:ph sz="half" idx="2"/>
          </p:nvPr>
        </p:nvSpPr>
        <p:spPr>
          <a:xfrm>
            <a:off x="6257928" y="2029968"/>
            <a:ext cx="5281506" cy="41481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D56B6E74-28E1-4684-B515-4265ED7B1EAE}"/>
              </a:ext>
            </a:extLst>
          </p:cNvPr>
          <p:cNvSpPr>
            <a:spLocks noGrp="1"/>
          </p:cNvSpPr>
          <p:nvPr>
            <p:ph type="dt" sz="half" idx="10"/>
          </p:nvPr>
        </p:nvSpPr>
        <p:spPr>
          <a:xfrm>
            <a:off x="588729" y="6449535"/>
            <a:ext cx="2983095" cy="308453"/>
          </a:xfrm>
          <a:prstGeom prst="rect">
            <a:avLst/>
          </a:prstGeom>
        </p:spPr>
        <p:txBody>
          <a:bodyPr/>
          <a:lstStyle/>
          <a:p>
            <a:fld id="{C1ADB4C6-030C-4571-901D-87F5E7CCF111}" type="datetime1">
              <a:rPr lang="en-US" smtClean="0"/>
              <a:t>3/25/2024</a:t>
            </a:fld>
            <a:endParaRPr lang="en-US"/>
          </a:p>
        </p:txBody>
      </p:sp>
      <p:sp>
        <p:nvSpPr>
          <p:cNvPr id="6" name="Footer Placeholder 5">
            <a:extLst>
              <a:ext uri="{FF2B5EF4-FFF2-40B4-BE49-F238E27FC236}">
                <a16:creationId xmlns:a16="http://schemas.microsoft.com/office/drawing/2014/main" id="{18D375EA-A8F8-485D-A82F-CD85D4C9E17D}"/>
              </a:ext>
            </a:extLst>
          </p:cNvPr>
          <p:cNvSpPr>
            <a:spLocks noGrp="1"/>
          </p:cNvSpPr>
          <p:nvPr>
            <p:ph type="ftr" sz="quarter" idx="11"/>
          </p:nvPr>
        </p:nvSpPr>
        <p:spPr>
          <a:xfrm>
            <a:off x="557924" y="173776"/>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5AD9E4B0-F5E3-407F-A548-B616E774987F}"/>
              </a:ext>
            </a:extLst>
          </p:cNvPr>
          <p:cNvSpPr>
            <a:spLocks noGrp="1"/>
          </p:cNvSpPr>
          <p:nvPr>
            <p:ph type="sldNum" sz="quarter" idx="12"/>
          </p:nvPr>
        </p:nvSpPr>
        <p:spPr/>
        <p:txBody>
          <a:bodyPr/>
          <a:lstStyle/>
          <a:p>
            <a:fld id="{6CB39E08-E0E5-4B1A-8F7D-08FE7678A3B6}" type="slidenum">
              <a:rPr lang="en-US" smtClean="0"/>
              <a:t>‹N›</a:t>
            </a:fld>
            <a:endParaRPr lang="en-US"/>
          </a:p>
        </p:txBody>
      </p:sp>
    </p:spTree>
    <p:extLst>
      <p:ext uri="{BB962C8B-B14F-4D97-AF65-F5344CB8AC3E}">
        <p14:creationId xmlns:p14="http://schemas.microsoft.com/office/powerpoint/2010/main" val="952613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2161A-7627-4D64-AF08-10D702AFE286}"/>
              </a:ext>
            </a:extLst>
          </p:cNvPr>
          <p:cNvSpPr>
            <a:spLocks noGrp="1"/>
          </p:cNvSpPr>
          <p:nvPr>
            <p:ph type="title"/>
          </p:nvPr>
        </p:nvSpPr>
        <p:spPr>
          <a:xfrm>
            <a:off x="552659" y="950976"/>
            <a:ext cx="10802729" cy="881796"/>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553B6884-07D8-4CC4-BE99-516F1433BED8}"/>
              </a:ext>
            </a:extLst>
          </p:cNvPr>
          <p:cNvSpPr>
            <a:spLocks noGrp="1"/>
          </p:cNvSpPr>
          <p:nvPr>
            <p:ph type="body" idx="1"/>
          </p:nvPr>
        </p:nvSpPr>
        <p:spPr>
          <a:xfrm>
            <a:off x="542918" y="1832772"/>
            <a:ext cx="5281507" cy="742638"/>
          </a:xfrm>
        </p:spPr>
        <p:txBody>
          <a:bodyPr anchor="b">
            <a:normAutofit/>
          </a:bodyPr>
          <a:lstStyle>
            <a:lvl1pPr marL="0" indent="0">
              <a:buNone/>
              <a:defRPr sz="1800" b="1" cap="all" spc="13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E182C638-B5A8-4F8C-85AE-33BEAF54C07A}"/>
              </a:ext>
            </a:extLst>
          </p:cNvPr>
          <p:cNvSpPr>
            <a:spLocks noGrp="1"/>
          </p:cNvSpPr>
          <p:nvPr>
            <p:ph sz="half" idx="2"/>
          </p:nvPr>
        </p:nvSpPr>
        <p:spPr>
          <a:xfrm>
            <a:off x="548640" y="2600531"/>
            <a:ext cx="528150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E40D1933-A703-4BDC-A697-728E899EEDE1}"/>
              </a:ext>
            </a:extLst>
          </p:cNvPr>
          <p:cNvSpPr>
            <a:spLocks noGrp="1"/>
          </p:cNvSpPr>
          <p:nvPr>
            <p:ph type="body" sz="quarter" idx="3"/>
          </p:nvPr>
        </p:nvSpPr>
        <p:spPr>
          <a:xfrm>
            <a:off x="6257927" y="1832772"/>
            <a:ext cx="5283202" cy="742638"/>
          </a:xfrm>
        </p:spPr>
        <p:txBody>
          <a:bodyPr anchor="b">
            <a:normAutofit/>
          </a:bodyPr>
          <a:lstStyle>
            <a:lvl1pPr marL="0" indent="0">
              <a:buNone/>
              <a:defRPr sz="1800" b="1" cap="all" spc="13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95925DBD-4D51-4A2D-B1E4-6D094CD1E803}"/>
              </a:ext>
            </a:extLst>
          </p:cNvPr>
          <p:cNvSpPr>
            <a:spLocks noGrp="1"/>
          </p:cNvSpPr>
          <p:nvPr>
            <p:ph sz="quarter" idx="4"/>
          </p:nvPr>
        </p:nvSpPr>
        <p:spPr>
          <a:xfrm>
            <a:off x="6257927" y="2600531"/>
            <a:ext cx="52832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62636E2-E26E-42F7-9E05-3F756C7D17AE}"/>
              </a:ext>
            </a:extLst>
          </p:cNvPr>
          <p:cNvSpPr>
            <a:spLocks noGrp="1"/>
          </p:cNvSpPr>
          <p:nvPr>
            <p:ph type="dt" sz="half" idx="10"/>
          </p:nvPr>
        </p:nvSpPr>
        <p:spPr>
          <a:xfrm>
            <a:off x="588729" y="6449535"/>
            <a:ext cx="2983095" cy="308453"/>
          </a:xfrm>
          <a:prstGeom prst="rect">
            <a:avLst/>
          </a:prstGeom>
        </p:spPr>
        <p:txBody>
          <a:bodyPr/>
          <a:lstStyle/>
          <a:p>
            <a:fld id="{700E4B98-8622-4A7F-9A2F-C73994914D6B}" type="datetime1">
              <a:rPr lang="en-US" smtClean="0"/>
              <a:t>3/25/2024</a:t>
            </a:fld>
            <a:endParaRPr lang="en-US"/>
          </a:p>
        </p:txBody>
      </p:sp>
      <p:sp>
        <p:nvSpPr>
          <p:cNvPr id="8" name="Footer Placeholder 7">
            <a:extLst>
              <a:ext uri="{FF2B5EF4-FFF2-40B4-BE49-F238E27FC236}">
                <a16:creationId xmlns:a16="http://schemas.microsoft.com/office/drawing/2014/main" id="{86F7281B-0E5C-421E-AFFE-775F57C5DDB9}"/>
              </a:ext>
            </a:extLst>
          </p:cNvPr>
          <p:cNvSpPr>
            <a:spLocks noGrp="1"/>
          </p:cNvSpPr>
          <p:nvPr>
            <p:ph type="ftr" sz="quarter" idx="11"/>
          </p:nvPr>
        </p:nvSpPr>
        <p:spPr>
          <a:xfrm>
            <a:off x="557924" y="173776"/>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7E483462-E410-4DC7-AE53-27AABECFE6E8}"/>
              </a:ext>
            </a:extLst>
          </p:cNvPr>
          <p:cNvSpPr>
            <a:spLocks noGrp="1"/>
          </p:cNvSpPr>
          <p:nvPr>
            <p:ph type="sldNum" sz="quarter" idx="12"/>
          </p:nvPr>
        </p:nvSpPr>
        <p:spPr/>
        <p:txBody>
          <a:bodyPr/>
          <a:lstStyle/>
          <a:p>
            <a:fld id="{6CB39E08-E0E5-4B1A-8F7D-08FE7678A3B6}" type="slidenum">
              <a:rPr lang="en-US" smtClean="0"/>
              <a:t>‹N›</a:t>
            </a:fld>
            <a:endParaRPr lang="en-US"/>
          </a:p>
        </p:txBody>
      </p:sp>
    </p:spTree>
    <p:extLst>
      <p:ext uri="{BB962C8B-B14F-4D97-AF65-F5344CB8AC3E}">
        <p14:creationId xmlns:p14="http://schemas.microsoft.com/office/powerpoint/2010/main" val="3197976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CFA68-31B5-48C5-929A-842FDF0FD8E7}"/>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95A2600-419E-46E9-946F-FBDEDBA1D448}"/>
              </a:ext>
            </a:extLst>
          </p:cNvPr>
          <p:cNvSpPr>
            <a:spLocks noGrp="1"/>
          </p:cNvSpPr>
          <p:nvPr>
            <p:ph type="dt" sz="half" idx="10"/>
          </p:nvPr>
        </p:nvSpPr>
        <p:spPr>
          <a:xfrm>
            <a:off x="588729" y="6449535"/>
            <a:ext cx="2983095" cy="308453"/>
          </a:xfrm>
          <a:prstGeom prst="rect">
            <a:avLst/>
          </a:prstGeom>
        </p:spPr>
        <p:txBody>
          <a:bodyPr/>
          <a:lstStyle/>
          <a:p>
            <a:fld id="{6E2E0C0B-F472-45B9-8B89-327447678FDF}" type="datetime1">
              <a:rPr lang="en-US" smtClean="0"/>
              <a:t>3/25/2024</a:t>
            </a:fld>
            <a:endParaRPr lang="en-US"/>
          </a:p>
        </p:txBody>
      </p:sp>
      <p:sp>
        <p:nvSpPr>
          <p:cNvPr id="4" name="Footer Placeholder 3">
            <a:extLst>
              <a:ext uri="{FF2B5EF4-FFF2-40B4-BE49-F238E27FC236}">
                <a16:creationId xmlns:a16="http://schemas.microsoft.com/office/drawing/2014/main" id="{1385F9A9-98FF-4653-A570-9F351A1ABDC4}"/>
              </a:ext>
            </a:extLst>
          </p:cNvPr>
          <p:cNvSpPr>
            <a:spLocks noGrp="1"/>
          </p:cNvSpPr>
          <p:nvPr>
            <p:ph type="ftr" sz="quarter" idx="11"/>
          </p:nvPr>
        </p:nvSpPr>
        <p:spPr>
          <a:xfrm>
            <a:off x="557924" y="173776"/>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7BD44457-95F1-4B15-A647-B14F91F7A6D4}"/>
              </a:ext>
            </a:extLst>
          </p:cNvPr>
          <p:cNvSpPr>
            <a:spLocks noGrp="1"/>
          </p:cNvSpPr>
          <p:nvPr>
            <p:ph type="sldNum" sz="quarter" idx="12"/>
          </p:nvPr>
        </p:nvSpPr>
        <p:spPr/>
        <p:txBody>
          <a:bodyPr/>
          <a:lstStyle/>
          <a:p>
            <a:fld id="{6CB39E08-E0E5-4B1A-8F7D-08FE7678A3B6}" type="slidenum">
              <a:rPr lang="en-US" smtClean="0"/>
              <a:t>‹N›</a:t>
            </a:fld>
            <a:endParaRPr lang="en-US"/>
          </a:p>
        </p:txBody>
      </p:sp>
    </p:spTree>
    <p:extLst>
      <p:ext uri="{BB962C8B-B14F-4D97-AF65-F5344CB8AC3E}">
        <p14:creationId xmlns:p14="http://schemas.microsoft.com/office/powerpoint/2010/main" val="4259307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19EABA-1008-4E49-9184-3A946ECD7199}"/>
              </a:ext>
            </a:extLst>
          </p:cNvPr>
          <p:cNvSpPr>
            <a:spLocks noGrp="1"/>
          </p:cNvSpPr>
          <p:nvPr>
            <p:ph type="dt" sz="half" idx="10"/>
          </p:nvPr>
        </p:nvSpPr>
        <p:spPr>
          <a:xfrm>
            <a:off x="588729" y="6449535"/>
            <a:ext cx="2983095" cy="308453"/>
          </a:xfrm>
          <a:prstGeom prst="rect">
            <a:avLst/>
          </a:prstGeom>
        </p:spPr>
        <p:txBody>
          <a:bodyPr/>
          <a:lstStyle/>
          <a:p>
            <a:fld id="{822102A5-DE65-4676-AE15-7EC1A9A32DC9}" type="datetime1">
              <a:rPr lang="en-US" smtClean="0"/>
              <a:t>3/25/2024</a:t>
            </a:fld>
            <a:endParaRPr lang="en-US"/>
          </a:p>
        </p:txBody>
      </p:sp>
      <p:sp>
        <p:nvSpPr>
          <p:cNvPr id="3" name="Footer Placeholder 2">
            <a:extLst>
              <a:ext uri="{FF2B5EF4-FFF2-40B4-BE49-F238E27FC236}">
                <a16:creationId xmlns:a16="http://schemas.microsoft.com/office/drawing/2014/main" id="{D05C3BD0-269D-4127-B5F7-84B0D8A7422B}"/>
              </a:ext>
            </a:extLst>
          </p:cNvPr>
          <p:cNvSpPr>
            <a:spLocks noGrp="1"/>
          </p:cNvSpPr>
          <p:nvPr>
            <p:ph type="ftr" sz="quarter" idx="11"/>
          </p:nvPr>
        </p:nvSpPr>
        <p:spPr>
          <a:xfrm>
            <a:off x="557924" y="173776"/>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31623447-C740-4495-93EC-7252B1B929E4}"/>
              </a:ext>
            </a:extLst>
          </p:cNvPr>
          <p:cNvSpPr>
            <a:spLocks noGrp="1"/>
          </p:cNvSpPr>
          <p:nvPr>
            <p:ph type="sldNum" sz="quarter" idx="12"/>
          </p:nvPr>
        </p:nvSpPr>
        <p:spPr/>
        <p:txBody>
          <a:bodyPr/>
          <a:lstStyle/>
          <a:p>
            <a:fld id="{6CB39E08-E0E5-4B1A-8F7D-08FE7678A3B6}" type="slidenum">
              <a:rPr lang="en-US" smtClean="0"/>
              <a:t>‹N›</a:t>
            </a:fld>
            <a:endParaRPr lang="en-US"/>
          </a:p>
        </p:txBody>
      </p:sp>
    </p:spTree>
    <p:extLst>
      <p:ext uri="{BB962C8B-B14F-4D97-AF65-F5344CB8AC3E}">
        <p14:creationId xmlns:p14="http://schemas.microsoft.com/office/powerpoint/2010/main" val="3674223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D1155-71E7-4F0A-BB62-933743CF6EDD}"/>
              </a:ext>
            </a:extLst>
          </p:cNvPr>
          <p:cNvSpPr>
            <a:spLocks noGrp="1"/>
          </p:cNvSpPr>
          <p:nvPr>
            <p:ph type="title"/>
          </p:nvPr>
        </p:nvSpPr>
        <p:spPr>
          <a:xfrm>
            <a:off x="548640" y="952500"/>
            <a:ext cx="4124084" cy="2362200"/>
          </a:xfrm>
        </p:spPr>
        <p:txBody>
          <a:bodyPr anchor="t"/>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E0CB6D44-5A1E-4176-8766-4B81E045D50A}"/>
              </a:ext>
            </a:extLst>
          </p:cNvPr>
          <p:cNvSpPr>
            <a:spLocks noGrp="1"/>
          </p:cNvSpPr>
          <p:nvPr>
            <p:ph idx="1"/>
          </p:nvPr>
        </p:nvSpPr>
        <p:spPr>
          <a:xfrm>
            <a:off x="5600700" y="952500"/>
            <a:ext cx="5934074" cy="49085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8C810EC6-11DD-4B5D-A2D2-4DCF73E58389}"/>
              </a:ext>
            </a:extLst>
          </p:cNvPr>
          <p:cNvSpPr>
            <a:spLocks noGrp="1"/>
          </p:cNvSpPr>
          <p:nvPr>
            <p:ph type="body" sz="half" idx="2"/>
          </p:nvPr>
        </p:nvSpPr>
        <p:spPr>
          <a:xfrm>
            <a:off x="548641" y="3429000"/>
            <a:ext cx="4124084" cy="24399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D5DFCDF-666E-4DB4-A1C0-79D40A007066}"/>
              </a:ext>
            </a:extLst>
          </p:cNvPr>
          <p:cNvSpPr>
            <a:spLocks noGrp="1"/>
          </p:cNvSpPr>
          <p:nvPr>
            <p:ph type="dt" sz="half" idx="10"/>
          </p:nvPr>
        </p:nvSpPr>
        <p:spPr>
          <a:xfrm>
            <a:off x="588729" y="6449535"/>
            <a:ext cx="2983095" cy="308453"/>
          </a:xfrm>
          <a:prstGeom prst="rect">
            <a:avLst/>
          </a:prstGeom>
        </p:spPr>
        <p:txBody>
          <a:bodyPr/>
          <a:lstStyle/>
          <a:p>
            <a:fld id="{11264E8F-C1BC-467C-97F2-40771E5E9D53}" type="datetime1">
              <a:rPr lang="en-US" smtClean="0"/>
              <a:t>3/25/2024</a:t>
            </a:fld>
            <a:endParaRPr lang="en-US"/>
          </a:p>
        </p:txBody>
      </p:sp>
      <p:sp>
        <p:nvSpPr>
          <p:cNvPr id="6" name="Footer Placeholder 5">
            <a:extLst>
              <a:ext uri="{FF2B5EF4-FFF2-40B4-BE49-F238E27FC236}">
                <a16:creationId xmlns:a16="http://schemas.microsoft.com/office/drawing/2014/main" id="{083A69AC-15E6-4B19-A59D-DBDBE923DB48}"/>
              </a:ext>
            </a:extLst>
          </p:cNvPr>
          <p:cNvSpPr>
            <a:spLocks noGrp="1"/>
          </p:cNvSpPr>
          <p:nvPr>
            <p:ph type="ftr" sz="quarter" idx="11"/>
          </p:nvPr>
        </p:nvSpPr>
        <p:spPr>
          <a:xfrm>
            <a:off x="557924" y="173776"/>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CD79F0EE-74DE-4FEC-81E9-E40D53397857}"/>
              </a:ext>
            </a:extLst>
          </p:cNvPr>
          <p:cNvSpPr>
            <a:spLocks noGrp="1"/>
          </p:cNvSpPr>
          <p:nvPr>
            <p:ph type="sldNum" sz="quarter" idx="12"/>
          </p:nvPr>
        </p:nvSpPr>
        <p:spPr/>
        <p:txBody>
          <a:bodyPr/>
          <a:lstStyle/>
          <a:p>
            <a:fld id="{6CB39E08-E0E5-4B1A-8F7D-08FE7678A3B6}" type="slidenum">
              <a:rPr lang="en-US" smtClean="0"/>
              <a:t>‹N›</a:t>
            </a:fld>
            <a:endParaRPr lang="en-US"/>
          </a:p>
        </p:txBody>
      </p:sp>
    </p:spTree>
    <p:extLst>
      <p:ext uri="{BB962C8B-B14F-4D97-AF65-F5344CB8AC3E}">
        <p14:creationId xmlns:p14="http://schemas.microsoft.com/office/powerpoint/2010/main" val="2008705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3CA4F-6508-4AD6-8367-A0288D888DD6}"/>
              </a:ext>
            </a:extLst>
          </p:cNvPr>
          <p:cNvSpPr>
            <a:spLocks noGrp="1"/>
          </p:cNvSpPr>
          <p:nvPr>
            <p:ph type="title"/>
          </p:nvPr>
        </p:nvSpPr>
        <p:spPr>
          <a:xfrm>
            <a:off x="548641" y="952500"/>
            <a:ext cx="4124084" cy="2397918"/>
          </a:xfrm>
        </p:spPr>
        <p:txBody>
          <a:bodyPr anchor="t"/>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1906BFCD-2F93-4D99-89EA-F0359FB782B7}"/>
              </a:ext>
            </a:extLst>
          </p:cNvPr>
          <p:cNvSpPr>
            <a:spLocks noGrp="1"/>
          </p:cNvSpPr>
          <p:nvPr>
            <p:ph type="pic" idx="1"/>
          </p:nvPr>
        </p:nvSpPr>
        <p:spPr>
          <a:xfrm>
            <a:off x="5522119" y="987425"/>
            <a:ext cx="6022181"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F4C1F7-1272-41C8-8C29-676316D02D5D}"/>
              </a:ext>
            </a:extLst>
          </p:cNvPr>
          <p:cNvSpPr>
            <a:spLocks noGrp="1"/>
          </p:cNvSpPr>
          <p:nvPr>
            <p:ph type="body" sz="half" idx="2"/>
          </p:nvPr>
        </p:nvSpPr>
        <p:spPr>
          <a:xfrm>
            <a:off x="548641" y="3429000"/>
            <a:ext cx="4124084" cy="24399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A5CDD491-0FE6-4B42-AAA6-B698E46F1A8E}"/>
              </a:ext>
            </a:extLst>
          </p:cNvPr>
          <p:cNvSpPr>
            <a:spLocks noGrp="1"/>
          </p:cNvSpPr>
          <p:nvPr>
            <p:ph type="dt" sz="half" idx="10"/>
          </p:nvPr>
        </p:nvSpPr>
        <p:spPr>
          <a:xfrm>
            <a:off x="588729" y="6449535"/>
            <a:ext cx="2983095" cy="308453"/>
          </a:xfrm>
          <a:prstGeom prst="rect">
            <a:avLst/>
          </a:prstGeom>
        </p:spPr>
        <p:txBody>
          <a:bodyPr/>
          <a:lstStyle/>
          <a:p>
            <a:fld id="{C2449F6B-34F1-4CFF-81D8-9B73B57142F2}" type="datetime1">
              <a:rPr lang="en-US" smtClean="0"/>
              <a:t>3/25/2024</a:t>
            </a:fld>
            <a:endParaRPr lang="en-US"/>
          </a:p>
        </p:txBody>
      </p:sp>
      <p:sp>
        <p:nvSpPr>
          <p:cNvPr id="6" name="Footer Placeholder 5">
            <a:extLst>
              <a:ext uri="{FF2B5EF4-FFF2-40B4-BE49-F238E27FC236}">
                <a16:creationId xmlns:a16="http://schemas.microsoft.com/office/drawing/2014/main" id="{D258F83F-4E9F-4607-A69B-DFC932560ABE}"/>
              </a:ext>
            </a:extLst>
          </p:cNvPr>
          <p:cNvSpPr>
            <a:spLocks noGrp="1"/>
          </p:cNvSpPr>
          <p:nvPr>
            <p:ph type="ftr" sz="quarter" idx="11"/>
          </p:nvPr>
        </p:nvSpPr>
        <p:spPr>
          <a:xfrm>
            <a:off x="557924" y="173776"/>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8D324484-C6E4-4D8A-BDAB-09B1FBB43631}"/>
              </a:ext>
            </a:extLst>
          </p:cNvPr>
          <p:cNvSpPr>
            <a:spLocks noGrp="1"/>
          </p:cNvSpPr>
          <p:nvPr>
            <p:ph type="sldNum" sz="quarter" idx="12"/>
          </p:nvPr>
        </p:nvSpPr>
        <p:spPr/>
        <p:txBody>
          <a:bodyPr/>
          <a:lstStyle/>
          <a:p>
            <a:fld id="{6CB39E08-E0E5-4B1A-8F7D-08FE7678A3B6}" type="slidenum">
              <a:rPr lang="en-US" smtClean="0"/>
              <a:t>‹N›</a:t>
            </a:fld>
            <a:endParaRPr lang="en-US"/>
          </a:p>
        </p:txBody>
      </p:sp>
    </p:spTree>
    <p:extLst>
      <p:ext uri="{BB962C8B-B14F-4D97-AF65-F5344CB8AC3E}">
        <p14:creationId xmlns:p14="http://schemas.microsoft.com/office/powerpoint/2010/main" val="2510949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90E843-90BA-4A7D-8F9F-FFE49387A618}"/>
              </a:ext>
            </a:extLst>
          </p:cNvPr>
          <p:cNvSpPr>
            <a:spLocks noGrp="1"/>
          </p:cNvSpPr>
          <p:nvPr>
            <p:ph type="title"/>
          </p:nvPr>
        </p:nvSpPr>
        <p:spPr>
          <a:xfrm>
            <a:off x="548639" y="950976"/>
            <a:ext cx="10995659" cy="1077849"/>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43F7CA62-9B55-49B4-94B6-EAAF7D5AE0DC}"/>
              </a:ext>
            </a:extLst>
          </p:cNvPr>
          <p:cNvSpPr>
            <a:spLocks noGrp="1"/>
          </p:cNvSpPr>
          <p:nvPr>
            <p:ph type="body" idx="1"/>
          </p:nvPr>
        </p:nvSpPr>
        <p:spPr>
          <a:xfrm>
            <a:off x="548641" y="2028826"/>
            <a:ext cx="10995660" cy="402907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93CEA03-AAFA-4A69-A3DA-1DD0EF273F11}"/>
              </a:ext>
            </a:extLst>
          </p:cNvPr>
          <p:cNvSpPr>
            <a:spLocks noGrp="1"/>
          </p:cNvSpPr>
          <p:nvPr>
            <p:ph type="dt" sz="half" idx="2"/>
          </p:nvPr>
        </p:nvSpPr>
        <p:spPr>
          <a:xfrm>
            <a:off x="588729" y="6449535"/>
            <a:ext cx="2983095" cy="308453"/>
          </a:xfrm>
          <a:prstGeom prst="rect">
            <a:avLst/>
          </a:prstGeom>
        </p:spPr>
        <p:txBody>
          <a:bodyPr vert="horz" lIns="91440" tIns="45720" rIns="91440" bIns="45720" rtlCol="0" anchor="t"/>
          <a:lstStyle>
            <a:lvl1pPr algn="l">
              <a:defRPr sz="900">
                <a:solidFill>
                  <a:schemeClr val="tx1"/>
                </a:solidFill>
              </a:defRPr>
            </a:lvl1pPr>
          </a:lstStyle>
          <a:p>
            <a:fld id="{F45A8254-C1A2-43DD-BC82-AD4DDB14EC8D}" type="datetime1">
              <a:rPr lang="en-US" smtClean="0"/>
              <a:t>3/25/2024</a:t>
            </a:fld>
            <a:endParaRPr lang="en-US" dirty="0"/>
          </a:p>
        </p:txBody>
      </p:sp>
      <p:sp>
        <p:nvSpPr>
          <p:cNvPr id="5" name="Footer Placeholder 4">
            <a:extLst>
              <a:ext uri="{FF2B5EF4-FFF2-40B4-BE49-F238E27FC236}">
                <a16:creationId xmlns:a16="http://schemas.microsoft.com/office/drawing/2014/main" id="{F3E97F43-1ECB-4FC2-863E-26CEE24A008A}"/>
              </a:ext>
            </a:extLst>
          </p:cNvPr>
          <p:cNvSpPr>
            <a:spLocks noGrp="1"/>
          </p:cNvSpPr>
          <p:nvPr>
            <p:ph type="ftr" sz="quarter" idx="3"/>
          </p:nvPr>
        </p:nvSpPr>
        <p:spPr>
          <a:xfrm>
            <a:off x="557924" y="173776"/>
            <a:ext cx="411480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53C7F9D8-4B2E-4871-B2AE-EFC06BE23179}"/>
              </a:ext>
            </a:extLst>
          </p:cNvPr>
          <p:cNvSpPr>
            <a:spLocks noGrp="1"/>
          </p:cNvSpPr>
          <p:nvPr>
            <p:ph type="sldNum" sz="quarter" idx="4"/>
          </p:nvPr>
        </p:nvSpPr>
        <p:spPr>
          <a:xfrm>
            <a:off x="10710710" y="6449535"/>
            <a:ext cx="932279" cy="308453"/>
          </a:xfrm>
          <a:prstGeom prst="rect">
            <a:avLst/>
          </a:prstGeom>
        </p:spPr>
        <p:txBody>
          <a:bodyPr vert="horz" lIns="91440" tIns="45720" rIns="91440" bIns="45720" rtlCol="0" anchor="t"/>
          <a:lstStyle>
            <a:lvl1pPr algn="r">
              <a:defRPr sz="900">
                <a:solidFill>
                  <a:schemeClr val="tx1"/>
                </a:solidFill>
              </a:defRPr>
            </a:lvl1pPr>
          </a:lstStyle>
          <a:p>
            <a:fld id="{6CB39E08-E0E5-4B1A-8F7D-08FE7678A3B6}" type="slidenum">
              <a:rPr lang="en-US" smtClean="0"/>
              <a:pPr/>
              <a:t>‹N›</a:t>
            </a:fld>
            <a:endParaRPr lang="en-US"/>
          </a:p>
        </p:txBody>
      </p:sp>
      <p:cxnSp>
        <p:nvCxnSpPr>
          <p:cNvPr id="7" name="Straight Connector 6">
            <a:extLst>
              <a:ext uri="{FF2B5EF4-FFF2-40B4-BE49-F238E27FC236}">
                <a16:creationId xmlns:a16="http://schemas.microsoft.com/office/drawing/2014/main" id="{462919E4-C488-4107-9EF1-66152F848008}"/>
              </a:ext>
            </a:extLst>
          </p:cNvPr>
          <p:cNvCxnSpPr>
            <a:cxnSpLocks/>
          </p:cNvCxnSpPr>
          <p:nvPr userDrawn="1"/>
        </p:nvCxnSpPr>
        <p:spPr>
          <a:xfrm>
            <a:off x="643467" y="678719"/>
            <a:ext cx="10905066"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BF79732-4088-424C-A653-4534E4389443}"/>
              </a:ext>
            </a:extLst>
          </p:cNvPr>
          <p:cNvCxnSpPr>
            <a:cxnSpLocks/>
          </p:cNvCxnSpPr>
          <p:nvPr/>
        </p:nvCxnSpPr>
        <p:spPr>
          <a:xfrm>
            <a:off x="643467" y="6309695"/>
            <a:ext cx="10905066"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6342290"/>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1" r:id="rId6"/>
    <p:sldLayoutId id="2147483662" r:id="rId7"/>
    <p:sldLayoutId id="2147483663" r:id="rId8"/>
    <p:sldLayoutId id="2147483664" r:id="rId9"/>
    <p:sldLayoutId id="2147483665" r:id="rId10"/>
    <p:sldLayoutId id="2147483666" r:id="rId11"/>
  </p:sldLayoutIdLst>
  <p:hf hdr="0" dt="0"/>
  <p:txStyles>
    <p:titleStyle>
      <a:lvl1pPr algn="l" defTabSz="914400" rtl="0" eaLnBrk="1" latinLnBrk="0" hangingPunct="1">
        <a:lnSpc>
          <a:spcPct val="85000"/>
        </a:lnSpc>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50292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2344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oceaneering.com/sustainability/"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Immagine che contiene erba, aria aperta, natura, Pianta terrestre&#10;&#10;Descrizione generata automaticamente">
            <a:extLst>
              <a:ext uri="{FF2B5EF4-FFF2-40B4-BE49-F238E27FC236}">
                <a16:creationId xmlns:a16="http://schemas.microsoft.com/office/drawing/2014/main" id="{D71271DD-BB04-32F9-727F-00BF9B5C86A8}"/>
              </a:ext>
            </a:extLst>
          </p:cNvPr>
          <p:cNvPicPr>
            <a:picLocks noChangeAspect="1"/>
          </p:cNvPicPr>
          <p:nvPr/>
        </p:nvPicPr>
        <p:blipFill rotWithShape="1">
          <a:blip r:embed="rId2">
            <a:alphaModFix amt="50000"/>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32247" r="6420" b="1"/>
          <a:stretch/>
        </p:blipFill>
        <p:spPr>
          <a:xfrm>
            <a:off x="1" y="10"/>
            <a:ext cx="12191999" cy="6857990"/>
          </a:xfrm>
          <a:prstGeom prst="rect">
            <a:avLst/>
          </a:prstGeom>
          <a:noFill/>
        </p:spPr>
      </p:pic>
      <p:sp>
        <p:nvSpPr>
          <p:cNvPr id="15" name="Titolo 14">
            <a:extLst>
              <a:ext uri="{FF2B5EF4-FFF2-40B4-BE49-F238E27FC236}">
                <a16:creationId xmlns:a16="http://schemas.microsoft.com/office/drawing/2014/main" id="{66D6BA42-A784-7A91-B56A-E6FE57D736E5}"/>
              </a:ext>
            </a:extLst>
          </p:cNvPr>
          <p:cNvSpPr>
            <a:spLocks noGrp="1"/>
          </p:cNvSpPr>
          <p:nvPr>
            <p:ph type="ctrTitle"/>
          </p:nvPr>
        </p:nvSpPr>
        <p:spPr>
          <a:xfrm>
            <a:off x="548640" y="952499"/>
            <a:ext cx="5060498" cy="3251855"/>
          </a:xfrm>
        </p:spPr>
        <p:txBody>
          <a:bodyPr>
            <a:normAutofit/>
          </a:bodyPr>
          <a:lstStyle/>
          <a:p>
            <a:r>
              <a:rPr lang="en-US" sz="3600" b="1">
                <a:solidFill>
                  <a:srgbClr val="FFFFFF"/>
                </a:solidFill>
              </a:rPr>
              <a:t>MEASUREMENTS FOR INDUSTRIAL SUSTAINABILITY AND ENVIRONMENTAL SAFETY</a:t>
            </a:r>
            <a:endParaRPr lang="it-IT" sz="3600">
              <a:solidFill>
                <a:srgbClr val="FFFFFF"/>
              </a:solidFill>
            </a:endParaRPr>
          </a:p>
        </p:txBody>
      </p:sp>
      <p:sp>
        <p:nvSpPr>
          <p:cNvPr id="79" name="Subtitle 2">
            <a:extLst>
              <a:ext uri="{FF2B5EF4-FFF2-40B4-BE49-F238E27FC236}">
                <a16:creationId xmlns:a16="http://schemas.microsoft.com/office/drawing/2014/main" id="{EEE29103-7EAD-4144-AEB1-9015FB7BF86F}"/>
              </a:ext>
            </a:extLst>
          </p:cNvPr>
          <p:cNvSpPr>
            <a:spLocks noGrp="1"/>
          </p:cNvSpPr>
          <p:nvPr>
            <p:ph type="subTitle" idx="1"/>
          </p:nvPr>
        </p:nvSpPr>
        <p:spPr>
          <a:xfrm>
            <a:off x="554776" y="4527857"/>
            <a:ext cx="5054362" cy="1520988"/>
          </a:xfrm>
        </p:spPr>
        <p:txBody>
          <a:bodyPr anchor="b">
            <a:normAutofit/>
          </a:bodyPr>
          <a:lstStyle/>
          <a:p>
            <a:r>
              <a:rPr lang="en-US" dirty="0">
                <a:solidFill>
                  <a:srgbClr val="FFFFFF"/>
                </a:solidFill>
                <a:effectLst>
                  <a:outerShdw blurRad="38100" dist="38100" dir="2700000" algn="tl">
                    <a:srgbClr val="000000">
                      <a:alpha val="43137"/>
                    </a:srgbClr>
                  </a:outerShdw>
                </a:effectLst>
              </a:rPr>
              <a:t>LESSON 2</a:t>
            </a:r>
          </a:p>
        </p:txBody>
      </p:sp>
      <p:sp>
        <p:nvSpPr>
          <p:cNvPr id="33" name="Segnaposto piè di pagina 32">
            <a:extLst>
              <a:ext uri="{FF2B5EF4-FFF2-40B4-BE49-F238E27FC236}">
                <a16:creationId xmlns:a16="http://schemas.microsoft.com/office/drawing/2014/main" id="{6A54D064-FD7B-A2B4-C8B4-BCF01B8C1BFA}"/>
              </a:ext>
            </a:extLst>
          </p:cNvPr>
          <p:cNvSpPr>
            <a:spLocks noGrp="1"/>
          </p:cNvSpPr>
          <p:nvPr>
            <p:ph type="ftr" sz="quarter" idx="11"/>
          </p:nvPr>
        </p:nvSpPr>
        <p:spPr>
          <a:xfrm>
            <a:off x="557924" y="173776"/>
            <a:ext cx="4114800" cy="365125"/>
          </a:xfrm>
        </p:spPr>
        <p:txBody>
          <a:bodyPr>
            <a:normAutofit/>
          </a:bodyPr>
          <a:lstStyle/>
          <a:p>
            <a:pPr>
              <a:lnSpc>
                <a:spcPct val="90000"/>
              </a:lnSpc>
              <a:spcAft>
                <a:spcPts val="600"/>
              </a:spcAft>
            </a:pPr>
            <a:r>
              <a:rPr lang="it-IT" sz="700">
                <a:solidFill>
                  <a:srgbClr val="FFFFFF"/>
                </a:solidFill>
              </a:rPr>
              <a:t>A.Y.  2023-24</a:t>
            </a:r>
          </a:p>
          <a:p>
            <a:pPr>
              <a:lnSpc>
                <a:spcPct val="90000"/>
              </a:lnSpc>
              <a:spcAft>
                <a:spcPts val="600"/>
              </a:spcAft>
            </a:pPr>
            <a:r>
              <a:rPr lang="it-IT" sz="700">
                <a:solidFill>
                  <a:srgbClr val="FFFFFF"/>
                </a:solidFill>
              </a:rPr>
              <a:t>Livio D’Alvia</a:t>
            </a:r>
          </a:p>
        </p:txBody>
      </p:sp>
      <p:sp>
        <p:nvSpPr>
          <p:cNvPr id="40" name="Date Placeholder 3">
            <a:extLst>
              <a:ext uri="{FF2B5EF4-FFF2-40B4-BE49-F238E27FC236}">
                <a16:creationId xmlns:a16="http://schemas.microsoft.com/office/drawing/2014/main" id="{7F85241D-C269-487B-9FC3-6FC98CC7BD15}"/>
              </a:ext>
            </a:extLst>
          </p:cNvPr>
          <p:cNvSpPr>
            <a:spLocks noGrp="1"/>
          </p:cNvSpPr>
          <p:nvPr>
            <p:ph type="dt" sz="half" idx="10"/>
          </p:nvPr>
        </p:nvSpPr>
        <p:spPr>
          <a:xfrm>
            <a:off x="588729" y="6449535"/>
            <a:ext cx="2983095" cy="308453"/>
          </a:xfrm>
        </p:spPr>
        <p:txBody>
          <a:bodyPr>
            <a:normAutofit/>
          </a:bodyPr>
          <a:lstStyle/>
          <a:p>
            <a:pPr>
              <a:spcAft>
                <a:spcPts val="600"/>
              </a:spcAft>
            </a:pPr>
            <a:fld id="{CE31B4FC-6860-443D-BC09-903AB3D0191F}" type="datetime1">
              <a:rPr lang="en-US" smtClean="0">
                <a:solidFill>
                  <a:srgbClr val="FFFFFF"/>
                </a:solidFill>
              </a:rPr>
              <a:pPr>
                <a:spcAft>
                  <a:spcPts val="600"/>
                </a:spcAft>
              </a:pPr>
              <a:t>3/25/2024</a:t>
            </a:fld>
            <a:endParaRPr lang="en-US">
              <a:solidFill>
                <a:srgbClr val="FFFFFF"/>
              </a:solidFill>
            </a:endParaRPr>
          </a:p>
        </p:txBody>
      </p:sp>
      <p:sp>
        <p:nvSpPr>
          <p:cNvPr id="34" name="Segnaposto numero diapositiva 33">
            <a:extLst>
              <a:ext uri="{FF2B5EF4-FFF2-40B4-BE49-F238E27FC236}">
                <a16:creationId xmlns:a16="http://schemas.microsoft.com/office/drawing/2014/main" id="{6CC75405-D3DB-D46A-AFD1-22CC58512BBF}"/>
              </a:ext>
            </a:extLst>
          </p:cNvPr>
          <p:cNvSpPr>
            <a:spLocks noGrp="1"/>
          </p:cNvSpPr>
          <p:nvPr>
            <p:ph type="sldNum" sz="quarter" idx="12"/>
          </p:nvPr>
        </p:nvSpPr>
        <p:spPr>
          <a:xfrm>
            <a:off x="10710710" y="6449535"/>
            <a:ext cx="932279" cy="308453"/>
          </a:xfrm>
        </p:spPr>
        <p:txBody>
          <a:bodyPr>
            <a:normAutofit/>
          </a:bodyPr>
          <a:lstStyle/>
          <a:p>
            <a:pPr>
              <a:spcAft>
                <a:spcPts val="600"/>
              </a:spcAft>
            </a:pPr>
            <a:fld id="{6CB39E08-E0E5-4B1A-8F7D-08FE7678A3B6}" type="slidenum">
              <a:rPr lang="en-US" smtClean="0">
                <a:solidFill>
                  <a:srgbClr val="FFFFFF"/>
                </a:solidFill>
              </a:rPr>
              <a:pPr>
                <a:spcAft>
                  <a:spcPts val="600"/>
                </a:spcAft>
              </a:pPr>
              <a:t>1</a:t>
            </a:fld>
            <a:endParaRPr lang="en-US">
              <a:solidFill>
                <a:srgbClr val="FFFFFF"/>
              </a:solidFill>
            </a:endParaRPr>
          </a:p>
        </p:txBody>
      </p:sp>
    </p:spTree>
    <p:extLst>
      <p:ext uri="{BB962C8B-B14F-4D97-AF65-F5344CB8AC3E}">
        <p14:creationId xmlns:p14="http://schemas.microsoft.com/office/powerpoint/2010/main" val="20035193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EA18A2E-530D-A32D-FFF4-55BED6B49E5F}"/>
              </a:ext>
            </a:extLst>
          </p:cNvPr>
          <p:cNvSpPr>
            <a:spLocks noGrp="1"/>
          </p:cNvSpPr>
          <p:nvPr>
            <p:ph type="title"/>
          </p:nvPr>
        </p:nvSpPr>
        <p:spPr>
          <a:xfrm>
            <a:off x="548639" y="950976"/>
            <a:ext cx="10995659" cy="1077849"/>
          </a:xfrm>
        </p:spPr>
        <p:txBody>
          <a:bodyPr/>
          <a:lstStyle/>
          <a:p>
            <a:r>
              <a:rPr lang="it-IT" dirty="0" err="1"/>
              <a:t>Exercise</a:t>
            </a:r>
            <a:r>
              <a:rPr lang="it-IT" dirty="0"/>
              <a:t> 5</a:t>
            </a:r>
            <a:endParaRPr lang="en-US" dirty="0"/>
          </a:p>
        </p:txBody>
      </p:sp>
      <p:sp>
        <p:nvSpPr>
          <p:cNvPr id="9" name="Content Placeholder 8">
            <a:extLst>
              <a:ext uri="{FF2B5EF4-FFF2-40B4-BE49-F238E27FC236}">
                <a16:creationId xmlns:a16="http://schemas.microsoft.com/office/drawing/2014/main" id="{6E00404E-DF0F-F75B-FCC8-F6DB8AE06764}"/>
              </a:ext>
            </a:extLst>
          </p:cNvPr>
          <p:cNvSpPr txBox="1">
            <a:spLocks noGrp="1"/>
          </p:cNvSpPr>
          <p:nvPr>
            <p:ph idx="1"/>
          </p:nvPr>
        </p:nvSpPr>
        <p:spPr>
          <a:xfrm>
            <a:off x="549276" y="2028825"/>
            <a:ext cx="7144616" cy="3770840"/>
          </a:xfrm>
          <a:noFill/>
        </p:spPr>
        <p:txBody>
          <a:bodyPr wrap="square">
            <a:spAutoFit/>
          </a:bodyPr>
          <a:lstStyle/>
          <a:p>
            <a:pPr marL="0" indent="0">
              <a:buNone/>
            </a:pPr>
            <a:r>
              <a:rPr lang="en-US" dirty="0"/>
              <a:t>Suppose that the instrument characteristic shown in figure is that of a pressure sensor, where the input units are expressed in bars from 0 to 9 bars and the output units are expressed in volts from 0 to 13 V.</a:t>
            </a:r>
          </a:p>
          <a:p>
            <a:pPr marL="457200" indent="-457200">
              <a:buFont typeface="+mj-lt"/>
              <a:buAutoNum type="arabicPeriod"/>
            </a:pPr>
            <a:r>
              <a:rPr lang="en-US" dirty="0"/>
              <a:t>What is the maximum nonlinearity expressed as a percentage of the full scale deflection?</a:t>
            </a:r>
          </a:p>
          <a:p>
            <a:pPr marL="457200" indent="-457200">
              <a:buFont typeface="+mj-lt"/>
              <a:buAutoNum type="arabicPeriod"/>
            </a:pPr>
            <a:r>
              <a:rPr lang="en-US" dirty="0"/>
              <a:t>What is the resolution of the sensor as determined by the instrument characteristic given?</a:t>
            </a:r>
          </a:p>
          <a:p>
            <a:pPr marL="457200" indent="-457200">
              <a:buFont typeface="+mj-lt"/>
              <a:buAutoNum type="arabicPeriod"/>
            </a:pPr>
            <a:r>
              <a:rPr lang="en-US" dirty="0"/>
              <a:t>How is the sensitivity?</a:t>
            </a:r>
          </a:p>
        </p:txBody>
      </p:sp>
      <p:sp>
        <p:nvSpPr>
          <p:cNvPr id="3" name="Slide Number Placeholder 2">
            <a:extLst>
              <a:ext uri="{FF2B5EF4-FFF2-40B4-BE49-F238E27FC236}">
                <a16:creationId xmlns:a16="http://schemas.microsoft.com/office/drawing/2014/main" id="{010C781F-8F7C-4086-2B44-27C0C08E0312}"/>
              </a:ext>
            </a:extLst>
          </p:cNvPr>
          <p:cNvSpPr>
            <a:spLocks noGrp="1"/>
          </p:cNvSpPr>
          <p:nvPr>
            <p:ph type="sldNum" sz="quarter" idx="12"/>
          </p:nvPr>
        </p:nvSpPr>
        <p:spPr>
          <a:xfrm>
            <a:off x="10710710" y="6449535"/>
            <a:ext cx="932279" cy="308453"/>
          </a:xfrm>
        </p:spPr>
        <p:txBody>
          <a:bodyPr/>
          <a:lstStyle/>
          <a:p>
            <a:fld id="{6CB39E08-E0E5-4B1A-8F7D-08FE7678A3B6}" type="slidenum">
              <a:rPr lang="en-US" smtClean="0"/>
              <a:pPr/>
              <a:t>10</a:t>
            </a:fld>
            <a:endParaRPr lang="en-US"/>
          </a:p>
        </p:txBody>
      </p:sp>
      <p:sp>
        <p:nvSpPr>
          <p:cNvPr id="6" name="CasellaDiTesto 3">
            <a:extLst>
              <a:ext uri="{FF2B5EF4-FFF2-40B4-BE49-F238E27FC236}">
                <a16:creationId xmlns:a16="http://schemas.microsoft.com/office/drawing/2014/main" id="{77408FB8-17E3-24ED-E29C-E56218CE512B}"/>
              </a:ext>
            </a:extLst>
          </p:cNvPr>
          <p:cNvSpPr txBox="1"/>
          <p:nvPr/>
        </p:nvSpPr>
        <p:spPr>
          <a:xfrm>
            <a:off x="1038000" y="160434"/>
            <a:ext cx="10116000" cy="369332"/>
          </a:xfrm>
          <a:prstGeom prst="rect">
            <a:avLst/>
          </a:prstGeom>
          <a:noFill/>
        </p:spPr>
        <p:txBody>
          <a:bodyPr wrap="square" anchor="ctr">
            <a:spAutoFit/>
          </a:bodyPr>
          <a:lstStyle/>
          <a:p>
            <a:r>
              <a:rPr lang="en-US" sz="1800" b="1" dirty="0"/>
              <a:t>MEASUREMENTS FOR INDUSTRIAL SUSTAINABILITY AND ENVIRONMENTAL SAFETY</a:t>
            </a:r>
            <a:endParaRPr lang="it-IT" dirty="0"/>
          </a:p>
        </p:txBody>
      </p:sp>
      <p:pic>
        <p:nvPicPr>
          <p:cNvPr id="2" name="Picture 1">
            <a:extLst>
              <a:ext uri="{FF2B5EF4-FFF2-40B4-BE49-F238E27FC236}">
                <a16:creationId xmlns:a16="http://schemas.microsoft.com/office/drawing/2014/main" id="{694285E4-6B12-A09C-443E-504AE0F0A65D}"/>
              </a:ext>
            </a:extLst>
          </p:cNvPr>
          <p:cNvPicPr>
            <a:picLocks noChangeAspect="1"/>
          </p:cNvPicPr>
          <p:nvPr/>
        </p:nvPicPr>
        <p:blipFill>
          <a:blip r:embed="rId2"/>
          <a:stretch>
            <a:fillRect/>
          </a:stretch>
        </p:blipFill>
        <p:spPr>
          <a:xfrm>
            <a:off x="7850841" y="1489869"/>
            <a:ext cx="3693459" cy="4589929"/>
          </a:xfrm>
          <a:prstGeom prst="rect">
            <a:avLst/>
          </a:prstGeom>
        </p:spPr>
      </p:pic>
    </p:spTree>
    <p:extLst>
      <p:ext uri="{BB962C8B-B14F-4D97-AF65-F5344CB8AC3E}">
        <p14:creationId xmlns:p14="http://schemas.microsoft.com/office/powerpoint/2010/main" val="1948867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EA18A2E-530D-A32D-FFF4-55BED6B49E5F}"/>
              </a:ext>
            </a:extLst>
          </p:cNvPr>
          <p:cNvSpPr>
            <a:spLocks noGrp="1"/>
          </p:cNvSpPr>
          <p:nvPr>
            <p:ph type="title"/>
          </p:nvPr>
        </p:nvSpPr>
        <p:spPr>
          <a:xfrm>
            <a:off x="548639" y="950976"/>
            <a:ext cx="10995659" cy="1077849"/>
          </a:xfrm>
        </p:spPr>
        <p:txBody>
          <a:bodyPr/>
          <a:lstStyle/>
          <a:p>
            <a:r>
              <a:rPr lang="it-IT" dirty="0"/>
              <a:t>Sol. 5</a:t>
            </a:r>
            <a:endParaRPr lang="en-US" dirty="0"/>
          </a:p>
        </p:txBody>
      </p:sp>
      <p:sp>
        <p:nvSpPr>
          <p:cNvPr id="9" name="Content Placeholder 8">
            <a:extLst>
              <a:ext uri="{FF2B5EF4-FFF2-40B4-BE49-F238E27FC236}">
                <a16:creationId xmlns:a16="http://schemas.microsoft.com/office/drawing/2014/main" id="{6E00404E-DF0F-F75B-FCC8-F6DB8AE06764}"/>
              </a:ext>
            </a:extLst>
          </p:cNvPr>
          <p:cNvSpPr txBox="1">
            <a:spLocks noGrp="1"/>
          </p:cNvSpPr>
          <p:nvPr>
            <p:ph idx="1"/>
          </p:nvPr>
        </p:nvSpPr>
        <p:spPr>
          <a:xfrm>
            <a:off x="549276" y="2028825"/>
            <a:ext cx="7144616" cy="4381264"/>
          </a:xfrm>
          <a:noFill/>
        </p:spPr>
        <p:txBody>
          <a:bodyPr wrap="square">
            <a:normAutofit/>
          </a:bodyPr>
          <a:lstStyle/>
          <a:p>
            <a:pPr marL="457200" indent="-457200">
              <a:buFont typeface="+mj-lt"/>
              <a:buAutoNum type="arabicPeriod"/>
            </a:pPr>
            <a:r>
              <a:rPr lang="en-US" dirty="0"/>
              <a:t>The maximum nonlinearity is the maximum deviation of any data point on Figure is 0.5 units, which translates to 0.5 V. The full scale deflection (calculated for the fitted straight line) is 13.0 units, which translates to 13.0 V. The maximum nonlinearity can therefore be expressed as (0.5/13)%= 3:8% of the full scale deflection.</a:t>
            </a:r>
          </a:p>
          <a:p>
            <a:pPr marL="457200" indent="-457200">
              <a:buFont typeface="+mj-lt"/>
              <a:buAutoNum type="arabicPeriod"/>
            </a:pPr>
            <a:r>
              <a:rPr lang="en-US" dirty="0"/>
              <a:t>The resolution of the sensor as determined from the graph is the smallest change in input that is detectable. For the graph paper illustrated, is one tenth of a unit or 0.1 bar. </a:t>
            </a:r>
          </a:p>
          <a:p>
            <a:pPr marL="457200" indent="-457200">
              <a:buFont typeface="+mj-lt"/>
              <a:buAutoNum type="arabicPeriod"/>
            </a:pPr>
            <a:r>
              <a:rPr lang="en-US" dirty="0"/>
              <a:t>The Sensitivity is </a:t>
            </a:r>
            <a:r>
              <a:rPr lang="en-US" dirty="0" err="1"/>
              <a:t>dO</a:t>
            </a:r>
            <a:r>
              <a:rPr lang="en-US" dirty="0"/>
              <a:t>/</a:t>
            </a:r>
            <a:r>
              <a:rPr lang="en-US" dirty="0" err="1"/>
              <a:t>dI</a:t>
            </a:r>
            <a:r>
              <a:rPr lang="en-US" dirty="0"/>
              <a:t>= 13/9 V/bar</a:t>
            </a:r>
          </a:p>
        </p:txBody>
      </p:sp>
      <p:sp>
        <p:nvSpPr>
          <p:cNvPr id="3" name="Slide Number Placeholder 2">
            <a:extLst>
              <a:ext uri="{FF2B5EF4-FFF2-40B4-BE49-F238E27FC236}">
                <a16:creationId xmlns:a16="http://schemas.microsoft.com/office/drawing/2014/main" id="{010C781F-8F7C-4086-2B44-27C0C08E0312}"/>
              </a:ext>
            </a:extLst>
          </p:cNvPr>
          <p:cNvSpPr>
            <a:spLocks noGrp="1"/>
          </p:cNvSpPr>
          <p:nvPr>
            <p:ph type="sldNum" sz="quarter" idx="12"/>
          </p:nvPr>
        </p:nvSpPr>
        <p:spPr>
          <a:xfrm>
            <a:off x="10710710" y="6449535"/>
            <a:ext cx="932279" cy="308453"/>
          </a:xfrm>
        </p:spPr>
        <p:txBody>
          <a:bodyPr/>
          <a:lstStyle/>
          <a:p>
            <a:fld id="{6CB39E08-E0E5-4B1A-8F7D-08FE7678A3B6}" type="slidenum">
              <a:rPr lang="en-US" smtClean="0"/>
              <a:pPr/>
              <a:t>11</a:t>
            </a:fld>
            <a:endParaRPr lang="en-US"/>
          </a:p>
        </p:txBody>
      </p:sp>
      <p:sp>
        <p:nvSpPr>
          <p:cNvPr id="6" name="CasellaDiTesto 3">
            <a:extLst>
              <a:ext uri="{FF2B5EF4-FFF2-40B4-BE49-F238E27FC236}">
                <a16:creationId xmlns:a16="http://schemas.microsoft.com/office/drawing/2014/main" id="{77408FB8-17E3-24ED-E29C-E56218CE512B}"/>
              </a:ext>
            </a:extLst>
          </p:cNvPr>
          <p:cNvSpPr txBox="1"/>
          <p:nvPr/>
        </p:nvSpPr>
        <p:spPr>
          <a:xfrm>
            <a:off x="1038000" y="160434"/>
            <a:ext cx="10116000" cy="369332"/>
          </a:xfrm>
          <a:prstGeom prst="rect">
            <a:avLst/>
          </a:prstGeom>
          <a:noFill/>
        </p:spPr>
        <p:txBody>
          <a:bodyPr wrap="square" anchor="ctr">
            <a:spAutoFit/>
          </a:bodyPr>
          <a:lstStyle/>
          <a:p>
            <a:r>
              <a:rPr lang="en-US" sz="1800" b="1" dirty="0"/>
              <a:t>MEASUREMENTS FOR INDUSTRIAL SUSTAINABILITY AND ENVIRONMENTAL SAFETY</a:t>
            </a:r>
            <a:endParaRPr lang="it-IT" dirty="0"/>
          </a:p>
        </p:txBody>
      </p:sp>
      <p:pic>
        <p:nvPicPr>
          <p:cNvPr id="2" name="Picture 1">
            <a:extLst>
              <a:ext uri="{FF2B5EF4-FFF2-40B4-BE49-F238E27FC236}">
                <a16:creationId xmlns:a16="http://schemas.microsoft.com/office/drawing/2014/main" id="{694285E4-6B12-A09C-443E-504AE0F0A65D}"/>
              </a:ext>
            </a:extLst>
          </p:cNvPr>
          <p:cNvPicPr>
            <a:picLocks noChangeAspect="1"/>
          </p:cNvPicPr>
          <p:nvPr/>
        </p:nvPicPr>
        <p:blipFill>
          <a:blip r:embed="rId2"/>
          <a:stretch>
            <a:fillRect/>
          </a:stretch>
        </p:blipFill>
        <p:spPr>
          <a:xfrm>
            <a:off x="7850841" y="1489869"/>
            <a:ext cx="3693459" cy="4589929"/>
          </a:xfrm>
          <a:prstGeom prst="rect">
            <a:avLst/>
          </a:prstGeom>
        </p:spPr>
      </p:pic>
    </p:spTree>
    <p:extLst>
      <p:ext uri="{BB962C8B-B14F-4D97-AF65-F5344CB8AC3E}">
        <p14:creationId xmlns:p14="http://schemas.microsoft.com/office/powerpoint/2010/main" val="3870982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EA18A2E-530D-A32D-FFF4-55BED6B49E5F}"/>
              </a:ext>
            </a:extLst>
          </p:cNvPr>
          <p:cNvSpPr>
            <a:spLocks noGrp="1"/>
          </p:cNvSpPr>
          <p:nvPr>
            <p:ph type="title"/>
          </p:nvPr>
        </p:nvSpPr>
        <p:spPr>
          <a:xfrm>
            <a:off x="548639" y="950976"/>
            <a:ext cx="10995659" cy="1077849"/>
          </a:xfrm>
        </p:spPr>
        <p:txBody>
          <a:bodyPr/>
          <a:lstStyle/>
          <a:p>
            <a:r>
              <a:rPr lang="it-IT" dirty="0" err="1"/>
              <a:t>Exercise</a:t>
            </a:r>
            <a:r>
              <a:rPr lang="it-IT" dirty="0"/>
              <a:t> 6</a:t>
            </a:r>
            <a:endParaRPr lang="en-US" dirty="0"/>
          </a:p>
        </p:txBody>
      </p:sp>
      <p:sp>
        <p:nvSpPr>
          <p:cNvPr id="9" name="Content Placeholder 8">
            <a:extLst>
              <a:ext uri="{FF2B5EF4-FFF2-40B4-BE49-F238E27FC236}">
                <a16:creationId xmlns:a16="http://schemas.microsoft.com/office/drawing/2014/main" id="{6E00404E-DF0F-F75B-FCC8-F6DB8AE06764}"/>
              </a:ext>
            </a:extLst>
          </p:cNvPr>
          <p:cNvSpPr txBox="1">
            <a:spLocks noGrp="1"/>
          </p:cNvSpPr>
          <p:nvPr>
            <p:ph idx="1"/>
          </p:nvPr>
        </p:nvSpPr>
        <p:spPr>
          <a:xfrm>
            <a:off x="549275" y="2028825"/>
            <a:ext cx="10995025" cy="1302280"/>
          </a:xfrm>
          <a:noFill/>
        </p:spPr>
        <p:txBody>
          <a:bodyPr wrap="square">
            <a:spAutoFit/>
          </a:bodyPr>
          <a:lstStyle/>
          <a:p>
            <a:pPr marL="0" indent="0">
              <a:buNone/>
            </a:pPr>
            <a:r>
              <a:rPr lang="en-US" dirty="0"/>
              <a:t>The following resistance values of a platinum resistance thermometer were measured at a range of temperatures. </a:t>
            </a:r>
          </a:p>
          <a:p>
            <a:pPr marL="457200" indent="-457200">
              <a:buFont typeface="+mj-lt"/>
              <a:buAutoNum type="arabicPeriod"/>
            </a:pPr>
            <a:r>
              <a:rPr lang="en-US" dirty="0"/>
              <a:t>Determine the measurement sensitivity of the instrument in </a:t>
            </a:r>
            <a:r>
              <a:rPr lang="el-GR" dirty="0">
                <a:latin typeface="Calibri" panose="020F0502020204030204" pitchFamily="34" charset="0"/>
                <a:cs typeface="Calibri" panose="020F0502020204030204" pitchFamily="34" charset="0"/>
              </a:rPr>
              <a:t>Ω</a:t>
            </a:r>
            <a:r>
              <a:rPr lang="it-IT" dirty="0">
                <a:latin typeface="Calibri" panose="020F0502020204030204" pitchFamily="34" charset="0"/>
                <a:cs typeface="Calibri" panose="020F0502020204030204" pitchFamily="34" charset="0"/>
              </a:rPr>
              <a:t>/</a:t>
            </a:r>
            <a:r>
              <a:rPr lang="el-GR" dirty="0">
                <a:latin typeface="Times New Roman" panose="02020603050405020304" pitchFamily="18" charset="0"/>
                <a:cs typeface="Times New Roman" panose="02020603050405020304" pitchFamily="18" charset="0"/>
              </a:rPr>
              <a:t>℃</a:t>
            </a:r>
            <a:endParaRPr lang="it-IT" dirty="0">
              <a:latin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010C781F-8F7C-4086-2B44-27C0C08E0312}"/>
              </a:ext>
            </a:extLst>
          </p:cNvPr>
          <p:cNvSpPr>
            <a:spLocks noGrp="1"/>
          </p:cNvSpPr>
          <p:nvPr>
            <p:ph type="sldNum" sz="quarter" idx="12"/>
          </p:nvPr>
        </p:nvSpPr>
        <p:spPr>
          <a:xfrm>
            <a:off x="10710710" y="6449535"/>
            <a:ext cx="932279" cy="308453"/>
          </a:xfrm>
        </p:spPr>
        <p:txBody>
          <a:bodyPr/>
          <a:lstStyle/>
          <a:p>
            <a:fld id="{6CB39E08-E0E5-4B1A-8F7D-08FE7678A3B6}" type="slidenum">
              <a:rPr lang="en-US" smtClean="0"/>
              <a:pPr/>
              <a:t>12</a:t>
            </a:fld>
            <a:endParaRPr lang="en-US"/>
          </a:p>
        </p:txBody>
      </p:sp>
      <p:sp>
        <p:nvSpPr>
          <p:cNvPr id="6" name="CasellaDiTesto 3">
            <a:extLst>
              <a:ext uri="{FF2B5EF4-FFF2-40B4-BE49-F238E27FC236}">
                <a16:creationId xmlns:a16="http://schemas.microsoft.com/office/drawing/2014/main" id="{77408FB8-17E3-24ED-E29C-E56218CE512B}"/>
              </a:ext>
            </a:extLst>
          </p:cNvPr>
          <p:cNvSpPr txBox="1"/>
          <p:nvPr/>
        </p:nvSpPr>
        <p:spPr>
          <a:xfrm>
            <a:off x="1038000" y="160434"/>
            <a:ext cx="10116000" cy="369332"/>
          </a:xfrm>
          <a:prstGeom prst="rect">
            <a:avLst/>
          </a:prstGeom>
          <a:noFill/>
        </p:spPr>
        <p:txBody>
          <a:bodyPr wrap="square" anchor="ctr">
            <a:spAutoFit/>
          </a:bodyPr>
          <a:lstStyle/>
          <a:p>
            <a:r>
              <a:rPr lang="en-US" sz="1800" b="1" dirty="0"/>
              <a:t>MEASUREMENTS FOR INDUSTRIAL SUSTAINABILITY AND ENVIRONMENTAL SAFETY</a:t>
            </a:r>
            <a:endParaRPr lang="it-IT" dirty="0"/>
          </a:p>
        </p:txBody>
      </p:sp>
      <p:graphicFrame>
        <p:nvGraphicFramePr>
          <p:cNvPr id="2" name="Table 1">
            <a:extLst>
              <a:ext uri="{FF2B5EF4-FFF2-40B4-BE49-F238E27FC236}">
                <a16:creationId xmlns:a16="http://schemas.microsoft.com/office/drawing/2014/main" id="{5B787BDF-9A5F-2FA4-2656-8BE4C2C2C437}"/>
              </a:ext>
            </a:extLst>
          </p:cNvPr>
          <p:cNvGraphicFramePr>
            <a:graphicFrameLocks noGrp="1"/>
          </p:cNvGraphicFramePr>
          <p:nvPr>
            <p:extLst>
              <p:ext uri="{D42A27DB-BD31-4B8C-83A1-F6EECF244321}">
                <p14:modId xmlns:p14="http://schemas.microsoft.com/office/powerpoint/2010/main" val="1715484093"/>
              </p:ext>
            </p:extLst>
          </p:nvPr>
        </p:nvGraphicFramePr>
        <p:xfrm>
          <a:off x="1858962" y="3751157"/>
          <a:ext cx="8128000" cy="1854200"/>
        </p:xfrm>
        <a:graphic>
          <a:graphicData uri="http://schemas.openxmlformats.org/drawingml/2006/table">
            <a:tbl>
              <a:tblPr firstRow="1" bandRow="1">
                <a:tableStyleId>{0E3FDE45-AF77-4B5C-9715-49D594BDF05E}</a:tableStyleId>
              </a:tblPr>
              <a:tblGrid>
                <a:gridCol w="4064000">
                  <a:extLst>
                    <a:ext uri="{9D8B030D-6E8A-4147-A177-3AD203B41FA5}">
                      <a16:colId xmlns:a16="http://schemas.microsoft.com/office/drawing/2014/main" val="1693770235"/>
                    </a:ext>
                  </a:extLst>
                </a:gridCol>
                <a:gridCol w="4064000">
                  <a:extLst>
                    <a:ext uri="{9D8B030D-6E8A-4147-A177-3AD203B41FA5}">
                      <a16:colId xmlns:a16="http://schemas.microsoft.com/office/drawing/2014/main" val="3774783775"/>
                    </a:ext>
                  </a:extLst>
                </a:gridCol>
              </a:tblGrid>
              <a:tr h="370840">
                <a:tc>
                  <a:txBody>
                    <a:bodyPr/>
                    <a:lstStyle/>
                    <a:p>
                      <a:r>
                        <a:rPr lang="en-US" sz="1800" b="1" u="none" strike="noStrike" kern="1200" baseline="0" dirty="0">
                          <a:solidFill>
                            <a:sysClr val="windowText" lastClr="000000"/>
                          </a:solidFill>
                        </a:rPr>
                        <a:t>Resistance (</a:t>
                      </a:r>
                      <a:r>
                        <a:rPr lang="el-GR" dirty="0">
                          <a:latin typeface="Calibri" panose="020F0502020204030204" pitchFamily="34" charset="0"/>
                          <a:cs typeface="Calibri" panose="020F0502020204030204" pitchFamily="34" charset="0"/>
                        </a:rPr>
                        <a:t>Ω</a:t>
                      </a:r>
                      <a:r>
                        <a:rPr lang="en-US" sz="1800" b="1" u="none" strike="noStrike" kern="1200" baseline="0" dirty="0">
                          <a:solidFill>
                            <a:sysClr val="windowText" lastClr="000000"/>
                          </a:solidFill>
                        </a:rPr>
                        <a:t>)</a:t>
                      </a:r>
                      <a:endParaRPr lang="en-US" sz="1800" b="1" i="0" u="none" strike="noStrike" kern="1200" baseline="0" dirty="0">
                        <a:solidFill>
                          <a:sysClr val="windowText" lastClr="000000"/>
                        </a:solidFill>
                        <a:latin typeface="+mn-lt"/>
                        <a:ea typeface="+mn-ea"/>
                        <a:cs typeface="+mn-cs"/>
                      </a:endParaRPr>
                    </a:p>
                  </a:txBody>
                  <a:tcPr/>
                </a:tc>
                <a:tc>
                  <a:txBody>
                    <a:bodyPr/>
                    <a:lstStyle/>
                    <a:p>
                      <a:r>
                        <a:rPr lang="en-US" sz="1800" b="1" u="none" strike="noStrike" kern="1200" baseline="0" dirty="0">
                          <a:solidFill>
                            <a:sysClr val="windowText" lastClr="000000"/>
                          </a:solidFill>
                        </a:rPr>
                        <a:t>Temperature (</a:t>
                      </a:r>
                      <a:r>
                        <a:rPr lang="el-GR" dirty="0">
                          <a:latin typeface="Times New Roman" panose="02020603050405020304" pitchFamily="18" charset="0"/>
                          <a:cs typeface="Times New Roman" panose="02020603050405020304" pitchFamily="18" charset="0"/>
                        </a:rPr>
                        <a:t>℃</a:t>
                      </a:r>
                      <a:r>
                        <a:rPr lang="en-US" sz="1800" b="1" u="none" strike="noStrike" kern="1200" baseline="0" dirty="0">
                          <a:solidFill>
                            <a:sysClr val="windowText" lastClr="000000"/>
                          </a:solidFill>
                        </a:rPr>
                        <a:t>)</a:t>
                      </a:r>
                      <a:endParaRPr lang="en-US" dirty="0">
                        <a:solidFill>
                          <a:sysClr val="windowText" lastClr="000000"/>
                        </a:solidFill>
                      </a:endParaRPr>
                    </a:p>
                  </a:txBody>
                  <a:tcPr/>
                </a:tc>
                <a:extLst>
                  <a:ext uri="{0D108BD9-81ED-4DB2-BD59-A6C34878D82A}">
                    <a16:rowId xmlns:a16="http://schemas.microsoft.com/office/drawing/2014/main" val="64278689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sysClr val="windowText" lastClr="000000"/>
                          </a:solidFill>
                          <a:effectLst/>
                          <a:uLnTx/>
                          <a:uFillTx/>
                        </a:rPr>
                        <a:t>307</a:t>
                      </a:r>
                      <a:endParaRPr kumimoji="0" lang="en-US" sz="1800" b="0" i="0" u="none" strike="noStrike" kern="1200" cap="none" spc="0" normalizeH="0" baseline="0" noProof="0" dirty="0">
                        <a:ln>
                          <a:noFill/>
                        </a:ln>
                        <a:solidFill>
                          <a:sysClr val="windowText" lastClr="000000"/>
                        </a:solidFill>
                        <a:effectLst/>
                        <a:uLnTx/>
                        <a:uFillTx/>
                        <a:latin typeface="Univers Ligh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sysClr val="windowText" lastClr="000000"/>
                          </a:solidFill>
                          <a:effectLst/>
                          <a:uLnTx/>
                          <a:uFillTx/>
                        </a:rPr>
                        <a:t>200</a:t>
                      </a:r>
                      <a:endParaRPr kumimoji="0" lang="en-US" sz="1800" b="0" i="0" u="none" strike="noStrike" kern="1200" cap="none" spc="0" normalizeH="0" baseline="0" noProof="0" dirty="0">
                        <a:ln>
                          <a:noFill/>
                        </a:ln>
                        <a:solidFill>
                          <a:sysClr val="windowText" lastClr="000000"/>
                        </a:solidFill>
                        <a:effectLst/>
                        <a:uLnTx/>
                        <a:uFillTx/>
                        <a:latin typeface="Univers Light"/>
                        <a:ea typeface="+mn-ea"/>
                        <a:cs typeface="+mn-cs"/>
                      </a:endParaRPr>
                    </a:p>
                  </a:txBody>
                  <a:tcPr/>
                </a:tc>
                <a:extLst>
                  <a:ext uri="{0D108BD9-81ED-4DB2-BD59-A6C34878D82A}">
                    <a16:rowId xmlns:a16="http://schemas.microsoft.com/office/drawing/2014/main" val="31951480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sysClr val="windowText" lastClr="000000"/>
                          </a:solidFill>
                          <a:effectLst/>
                          <a:uLnTx/>
                          <a:uFillTx/>
                        </a:rPr>
                        <a:t>314</a:t>
                      </a:r>
                      <a:endParaRPr kumimoji="0" lang="en-US" sz="1800" b="0" i="0" u="none" strike="noStrike" kern="1200" cap="none" spc="0" normalizeH="0" baseline="0" noProof="0" dirty="0">
                        <a:ln>
                          <a:noFill/>
                        </a:ln>
                        <a:solidFill>
                          <a:sysClr val="windowText" lastClr="000000"/>
                        </a:solidFill>
                        <a:effectLst/>
                        <a:uLnTx/>
                        <a:uFillTx/>
                        <a:latin typeface="Univers Ligh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sysClr val="windowText" lastClr="000000"/>
                          </a:solidFill>
                          <a:effectLst/>
                          <a:uLnTx/>
                          <a:uFillTx/>
                        </a:rPr>
                        <a:t>230</a:t>
                      </a:r>
                      <a:endParaRPr kumimoji="0" lang="en-US" sz="1800" b="0" i="0" u="none" strike="noStrike" kern="1200" cap="none" spc="0" normalizeH="0" baseline="0" noProof="0" dirty="0">
                        <a:ln>
                          <a:noFill/>
                        </a:ln>
                        <a:solidFill>
                          <a:sysClr val="windowText" lastClr="000000"/>
                        </a:solidFill>
                        <a:effectLst/>
                        <a:uLnTx/>
                        <a:uFillTx/>
                        <a:latin typeface="Univers Light"/>
                        <a:ea typeface="+mn-ea"/>
                        <a:cs typeface="+mn-cs"/>
                      </a:endParaRPr>
                    </a:p>
                  </a:txBody>
                  <a:tcPr/>
                </a:tc>
                <a:extLst>
                  <a:ext uri="{0D108BD9-81ED-4DB2-BD59-A6C34878D82A}">
                    <a16:rowId xmlns:a16="http://schemas.microsoft.com/office/drawing/2014/main" val="41794217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sysClr val="windowText" lastClr="000000"/>
                          </a:solidFill>
                          <a:effectLst/>
                          <a:uLnTx/>
                          <a:uFillTx/>
                        </a:rPr>
                        <a:t>321</a:t>
                      </a:r>
                      <a:endParaRPr kumimoji="0" lang="en-US" sz="1800" b="0" i="0" u="none" strike="noStrike" kern="1200" cap="none" spc="0" normalizeH="0" baseline="0" noProof="0" dirty="0">
                        <a:ln>
                          <a:noFill/>
                        </a:ln>
                        <a:solidFill>
                          <a:sysClr val="windowText" lastClr="000000"/>
                        </a:solidFill>
                        <a:effectLst/>
                        <a:uLnTx/>
                        <a:uFillTx/>
                        <a:latin typeface="Univers Ligh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sysClr val="windowText" lastClr="000000"/>
                          </a:solidFill>
                          <a:effectLst/>
                          <a:uLnTx/>
                          <a:uFillTx/>
                        </a:rPr>
                        <a:t>260</a:t>
                      </a:r>
                      <a:endParaRPr kumimoji="0" lang="en-US" sz="1800" b="0" i="0" u="none" strike="noStrike" kern="1200" cap="none" spc="0" normalizeH="0" baseline="0" noProof="0" dirty="0">
                        <a:ln>
                          <a:noFill/>
                        </a:ln>
                        <a:solidFill>
                          <a:sysClr val="windowText" lastClr="000000"/>
                        </a:solidFill>
                        <a:effectLst/>
                        <a:uLnTx/>
                        <a:uFillTx/>
                        <a:latin typeface="Univers Light"/>
                        <a:ea typeface="+mn-ea"/>
                        <a:cs typeface="+mn-cs"/>
                      </a:endParaRPr>
                    </a:p>
                  </a:txBody>
                  <a:tcPr/>
                </a:tc>
                <a:extLst>
                  <a:ext uri="{0D108BD9-81ED-4DB2-BD59-A6C34878D82A}">
                    <a16:rowId xmlns:a16="http://schemas.microsoft.com/office/drawing/2014/main" val="135526212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sysClr val="windowText" lastClr="000000"/>
                          </a:solidFill>
                          <a:effectLst/>
                          <a:uLnTx/>
                          <a:uFillTx/>
                        </a:rPr>
                        <a:t>328</a:t>
                      </a:r>
                      <a:endParaRPr kumimoji="0" lang="en-US" sz="1800" b="0" i="0" u="none" strike="noStrike" kern="1200" cap="none" spc="0" normalizeH="0" baseline="0" noProof="0" dirty="0">
                        <a:ln>
                          <a:noFill/>
                        </a:ln>
                        <a:solidFill>
                          <a:sysClr val="windowText" lastClr="000000"/>
                        </a:solidFill>
                        <a:effectLst/>
                        <a:uLnTx/>
                        <a:uFillTx/>
                        <a:latin typeface="Univers Ligh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sysClr val="windowText" lastClr="000000"/>
                          </a:solidFill>
                          <a:effectLst/>
                          <a:uLnTx/>
                          <a:uFillTx/>
                        </a:rPr>
                        <a:t>290</a:t>
                      </a:r>
                      <a:endParaRPr kumimoji="0" lang="en-US" sz="1800" b="0" i="0" u="none" strike="noStrike" kern="1200" cap="none" spc="0" normalizeH="0" baseline="0" noProof="0" dirty="0">
                        <a:ln>
                          <a:noFill/>
                        </a:ln>
                        <a:solidFill>
                          <a:sysClr val="windowText" lastClr="000000"/>
                        </a:solidFill>
                        <a:effectLst/>
                        <a:uLnTx/>
                        <a:uFillTx/>
                        <a:latin typeface="Univers Light"/>
                        <a:ea typeface="+mn-ea"/>
                        <a:cs typeface="+mn-cs"/>
                      </a:endParaRPr>
                    </a:p>
                  </a:txBody>
                  <a:tcPr/>
                </a:tc>
                <a:extLst>
                  <a:ext uri="{0D108BD9-81ED-4DB2-BD59-A6C34878D82A}">
                    <a16:rowId xmlns:a16="http://schemas.microsoft.com/office/drawing/2014/main" val="2957105375"/>
                  </a:ext>
                </a:extLst>
              </a:tr>
            </a:tbl>
          </a:graphicData>
        </a:graphic>
      </p:graphicFrame>
    </p:spTree>
    <p:extLst>
      <p:ext uri="{BB962C8B-B14F-4D97-AF65-F5344CB8AC3E}">
        <p14:creationId xmlns:p14="http://schemas.microsoft.com/office/powerpoint/2010/main" val="3715638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F6BA0C1-B583-1750-C2FD-DA9B2EC407CF}"/>
              </a:ext>
            </a:extLst>
          </p:cNvPr>
          <p:cNvSpPr>
            <a:spLocks noGrp="1"/>
          </p:cNvSpPr>
          <p:nvPr>
            <p:ph type="title"/>
          </p:nvPr>
        </p:nvSpPr>
        <p:spPr>
          <a:xfrm>
            <a:off x="548639" y="950976"/>
            <a:ext cx="10995659" cy="1077849"/>
          </a:xfrm>
        </p:spPr>
        <p:txBody>
          <a:bodyPr/>
          <a:lstStyle/>
          <a:p>
            <a:r>
              <a:rPr lang="it-IT" dirty="0" err="1"/>
              <a:t>Exercise</a:t>
            </a:r>
            <a:r>
              <a:rPr lang="it-IT" dirty="0"/>
              <a:t> 1</a:t>
            </a:r>
            <a:endParaRPr lang="en-US" dirty="0"/>
          </a:p>
        </p:txBody>
      </p:sp>
      <p:sp>
        <p:nvSpPr>
          <p:cNvPr id="10" name="Content Placeholder 9">
            <a:extLst>
              <a:ext uri="{FF2B5EF4-FFF2-40B4-BE49-F238E27FC236}">
                <a16:creationId xmlns:a16="http://schemas.microsoft.com/office/drawing/2014/main" id="{2D071FD8-D62B-CA42-047C-BE5C0FB28DFB}"/>
              </a:ext>
            </a:extLst>
          </p:cNvPr>
          <p:cNvSpPr txBox="1">
            <a:spLocks noGrp="1"/>
          </p:cNvSpPr>
          <p:nvPr>
            <p:ph idx="1"/>
          </p:nvPr>
        </p:nvSpPr>
        <p:spPr>
          <a:xfrm>
            <a:off x="549275" y="2028825"/>
            <a:ext cx="10995025" cy="3160417"/>
          </a:xfrm>
          <a:noFill/>
        </p:spPr>
        <p:txBody>
          <a:bodyPr wrap="square">
            <a:spAutoFit/>
          </a:bodyPr>
          <a:lstStyle/>
          <a:p>
            <a:pPr marL="0" indent="0">
              <a:buNone/>
            </a:pPr>
            <a:r>
              <a:rPr lang="en-US" dirty="0"/>
              <a:t>A pressure gauge with a measurement range of 0-10 bar has a quoted accuracy of 1.0% of the full-scale reading.</a:t>
            </a:r>
          </a:p>
          <a:p>
            <a:endParaRPr lang="en-US" dirty="0"/>
          </a:p>
          <a:p>
            <a:pPr marL="457200" indent="-457200">
              <a:buFont typeface="+mj-lt"/>
              <a:buAutoNum type="arabicPeriod"/>
            </a:pPr>
            <a:r>
              <a:rPr lang="en-US" dirty="0"/>
              <a:t>What is the maximum measurement error expected for this instrument?</a:t>
            </a:r>
          </a:p>
          <a:p>
            <a:pPr marL="457200" indent="-457200">
              <a:buFont typeface="+mj-lt"/>
              <a:buAutoNum type="arabicPeriod"/>
            </a:pPr>
            <a:endParaRPr lang="en-US" dirty="0"/>
          </a:p>
          <a:p>
            <a:pPr marL="457200" indent="-457200">
              <a:buFont typeface="+mj-lt"/>
              <a:buAutoNum type="arabicPeriod"/>
            </a:pPr>
            <a:r>
              <a:rPr lang="en-US" dirty="0"/>
              <a:t>What is the likely measurement error expressed as a percentage of the output reading if this pressure gauge is measuring a pressure of 1 bar?</a:t>
            </a:r>
          </a:p>
        </p:txBody>
      </p:sp>
      <p:sp>
        <p:nvSpPr>
          <p:cNvPr id="3" name="Segnaposto numero diapositiva 2">
            <a:extLst>
              <a:ext uri="{FF2B5EF4-FFF2-40B4-BE49-F238E27FC236}">
                <a16:creationId xmlns:a16="http://schemas.microsoft.com/office/drawing/2014/main" id="{4A2E3D6E-FE9D-1B79-96BF-465FB426B89F}"/>
              </a:ext>
            </a:extLst>
          </p:cNvPr>
          <p:cNvSpPr>
            <a:spLocks noGrp="1"/>
          </p:cNvSpPr>
          <p:nvPr>
            <p:ph type="sldNum" sz="quarter" idx="12"/>
          </p:nvPr>
        </p:nvSpPr>
        <p:spPr>
          <a:xfrm>
            <a:off x="10710710" y="6449535"/>
            <a:ext cx="932279" cy="308453"/>
          </a:xfrm>
        </p:spPr>
        <p:txBody>
          <a:bodyPr/>
          <a:lstStyle/>
          <a:p>
            <a:fld id="{6CB39E08-E0E5-4B1A-8F7D-08FE7678A3B6}" type="slidenum">
              <a:rPr lang="en-US" smtClean="0"/>
              <a:pPr/>
              <a:t>2</a:t>
            </a:fld>
            <a:endParaRPr lang="en-US"/>
          </a:p>
        </p:txBody>
      </p:sp>
      <p:sp>
        <p:nvSpPr>
          <p:cNvPr id="4" name="CasellaDiTesto 3">
            <a:extLst>
              <a:ext uri="{FF2B5EF4-FFF2-40B4-BE49-F238E27FC236}">
                <a16:creationId xmlns:a16="http://schemas.microsoft.com/office/drawing/2014/main" id="{8E229534-644E-7703-7A9D-FA10FE54A8DC}"/>
              </a:ext>
            </a:extLst>
          </p:cNvPr>
          <p:cNvSpPr txBox="1"/>
          <p:nvPr/>
        </p:nvSpPr>
        <p:spPr>
          <a:xfrm>
            <a:off x="1038000" y="160434"/>
            <a:ext cx="10116000" cy="369332"/>
          </a:xfrm>
          <a:prstGeom prst="rect">
            <a:avLst/>
          </a:prstGeom>
          <a:noFill/>
        </p:spPr>
        <p:txBody>
          <a:bodyPr wrap="square" anchor="ctr">
            <a:spAutoFit/>
          </a:bodyPr>
          <a:lstStyle/>
          <a:p>
            <a:r>
              <a:rPr lang="en-US" sz="1800" b="1" dirty="0"/>
              <a:t>MEASUREMENTS FOR INDUSTRIAL SUSTAINABILITY AND ENVIRONMENTAL SAFETY</a:t>
            </a:r>
            <a:endParaRPr lang="it-IT" dirty="0"/>
          </a:p>
        </p:txBody>
      </p:sp>
    </p:spTree>
    <p:extLst>
      <p:ext uri="{BB962C8B-B14F-4D97-AF65-F5344CB8AC3E}">
        <p14:creationId xmlns:p14="http://schemas.microsoft.com/office/powerpoint/2010/main" val="4224881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18D73-F5F5-CB05-6180-203391C9ACDC}"/>
              </a:ext>
            </a:extLst>
          </p:cNvPr>
          <p:cNvSpPr>
            <a:spLocks noGrp="1"/>
          </p:cNvSpPr>
          <p:nvPr>
            <p:ph type="title"/>
          </p:nvPr>
        </p:nvSpPr>
        <p:spPr/>
        <p:txBody>
          <a:bodyPr/>
          <a:lstStyle/>
          <a:p>
            <a:r>
              <a:rPr lang="it-IT" dirty="0"/>
              <a:t>Sol. 1</a:t>
            </a:r>
            <a:endParaRPr lang="en-US" dirty="0"/>
          </a:p>
        </p:txBody>
      </p:sp>
      <p:sp>
        <p:nvSpPr>
          <p:cNvPr id="3" name="Segnaposto numero diapositiva 2">
            <a:extLst>
              <a:ext uri="{FF2B5EF4-FFF2-40B4-BE49-F238E27FC236}">
                <a16:creationId xmlns:a16="http://schemas.microsoft.com/office/drawing/2014/main" id="{4A2E3D6E-FE9D-1B79-96BF-465FB426B89F}"/>
              </a:ext>
            </a:extLst>
          </p:cNvPr>
          <p:cNvSpPr>
            <a:spLocks noGrp="1"/>
          </p:cNvSpPr>
          <p:nvPr>
            <p:ph type="sldNum" sz="quarter" idx="12"/>
          </p:nvPr>
        </p:nvSpPr>
        <p:spPr/>
        <p:txBody>
          <a:bodyPr/>
          <a:lstStyle/>
          <a:p>
            <a:fld id="{6CB39E08-E0E5-4B1A-8F7D-08FE7678A3B6}" type="slidenum">
              <a:rPr lang="en-US" smtClean="0"/>
              <a:t>3</a:t>
            </a:fld>
            <a:endParaRPr lang="en-US"/>
          </a:p>
        </p:txBody>
      </p:sp>
      <p:sp>
        <p:nvSpPr>
          <p:cNvPr id="4" name="CasellaDiTesto 3">
            <a:extLst>
              <a:ext uri="{FF2B5EF4-FFF2-40B4-BE49-F238E27FC236}">
                <a16:creationId xmlns:a16="http://schemas.microsoft.com/office/drawing/2014/main" id="{8E229534-644E-7703-7A9D-FA10FE54A8DC}"/>
              </a:ext>
            </a:extLst>
          </p:cNvPr>
          <p:cNvSpPr txBox="1"/>
          <p:nvPr/>
        </p:nvSpPr>
        <p:spPr>
          <a:xfrm>
            <a:off x="1038000" y="160434"/>
            <a:ext cx="10116000" cy="369332"/>
          </a:xfrm>
          <a:prstGeom prst="rect">
            <a:avLst/>
          </a:prstGeom>
          <a:noFill/>
        </p:spPr>
        <p:txBody>
          <a:bodyPr wrap="square" anchor="ctr">
            <a:spAutoFit/>
          </a:bodyPr>
          <a:lstStyle/>
          <a:p>
            <a:r>
              <a:rPr lang="en-US" sz="1800" b="1" dirty="0"/>
              <a:t>MEASUREMENTS FOR INDUSTRIAL SUSTAINABILITY AND ENVIRONMENTAL SAFETY</a:t>
            </a:r>
            <a:endParaRPr lang="it-IT" dirty="0"/>
          </a:p>
        </p:txBody>
      </p:sp>
      <p:sp>
        <p:nvSpPr>
          <p:cNvPr id="8" name="Content Placeholder 7">
            <a:extLst>
              <a:ext uri="{FF2B5EF4-FFF2-40B4-BE49-F238E27FC236}">
                <a16:creationId xmlns:a16="http://schemas.microsoft.com/office/drawing/2014/main" id="{15EEAD0C-9EBB-41B9-3001-17A00F057A28}"/>
              </a:ext>
            </a:extLst>
          </p:cNvPr>
          <p:cNvSpPr txBox="1">
            <a:spLocks noGrp="1"/>
          </p:cNvSpPr>
          <p:nvPr>
            <p:ph idx="1"/>
          </p:nvPr>
        </p:nvSpPr>
        <p:spPr>
          <a:xfrm>
            <a:off x="549275" y="2028825"/>
            <a:ext cx="10995025" cy="4029075"/>
          </a:xfrm>
          <a:prstGeom prst="rect">
            <a:avLst/>
          </a:prstGeom>
          <a:noFill/>
        </p:spPr>
        <p:txBody>
          <a:bodyPr wrap="square">
            <a:spAutoFit/>
          </a:bodyPr>
          <a:lstStyle/>
          <a:p>
            <a:pPr marL="342900" indent="-342900" algn="just">
              <a:buFont typeface="+mj-lt"/>
              <a:buAutoNum type="arabicPeriod"/>
            </a:pPr>
            <a:r>
              <a:rPr lang="en-US" dirty="0"/>
              <a:t>The maximum error expected in any measurement reading is 1.0% of the full-scale reading, which is 10 bar for this particular instrument. Hence, the maximum likely </a:t>
            </a:r>
            <a:r>
              <a:rPr lang="nl-NL" dirty="0"/>
              <a:t>error is 1.0%x10 bar = 0.1 bar.</a:t>
            </a:r>
          </a:p>
          <a:p>
            <a:pPr marL="342900" indent="-342900" algn="just">
              <a:buFont typeface="+mj-lt"/>
              <a:buAutoNum type="arabicPeriod"/>
            </a:pPr>
            <a:endParaRPr lang="nl-NL" dirty="0"/>
          </a:p>
          <a:p>
            <a:pPr marL="342900" indent="-342900" algn="just">
              <a:buFont typeface="+mj-lt"/>
              <a:buAutoNum type="arabicPeriod"/>
            </a:pPr>
            <a:r>
              <a:rPr lang="en-US" dirty="0"/>
              <a:t>The maximum measurement error is a constant value related to the full-scale reading of the instrument, irrespective of the magnitude of the quantity that the instrument is actually measuring. In this case, as worked out above, the magnitude of the error is 0.1 bar. Thus, when measuring a pressure of 1 bar, the maximum possible error of 0.1 bar is 10% of the measurement value.</a:t>
            </a:r>
          </a:p>
        </p:txBody>
      </p:sp>
    </p:spTree>
    <p:extLst>
      <p:ext uri="{BB962C8B-B14F-4D97-AF65-F5344CB8AC3E}">
        <p14:creationId xmlns:p14="http://schemas.microsoft.com/office/powerpoint/2010/main" val="409209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EA18A2E-530D-A32D-FFF4-55BED6B49E5F}"/>
              </a:ext>
            </a:extLst>
          </p:cNvPr>
          <p:cNvSpPr>
            <a:spLocks noGrp="1"/>
          </p:cNvSpPr>
          <p:nvPr>
            <p:ph type="title"/>
          </p:nvPr>
        </p:nvSpPr>
        <p:spPr>
          <a:xfrm>
            <a:off x="548639" y="950976"/>
            <a:ext cx="10995659" cy="1077849"/>
          </a:xfrm>
        </p:spPr>
        <p:txBody>
          <a:bodyPr/>
          <a:lstStyle/>
          <a:p>
            <a:r>
              <a:rPr lang="it-IT" dirty="0" err="1"/>
              <a:t>Exercise</a:t>
            </a:r>
            <a:r>
              <a:rPr lang="it-IT" dirty="0"/>
              <a:t> 2</a:t>
            </a:r>
            <a:endParaRPr lang="en-US" dirty="0"/>
          </a:p>
        </p:txBody>
      </p:sp>
      <p:sp>
        <p:nvSpPr>
          <p:cNvPr id="9" name="Content Placeholder 8">
            <a:extLst>
              <a:ext uri="{FF2B5EF4-FFF2-40B4-BE49-F238E27FC236}">
                <a16:creationId xmlns:a16="http://schemas.microsoft.com/office/drawing/2014/main" id="{6E00404E-DF0F-F75B-FCC8-F6DB8AE06764}"/>
              </a:ext>
            </a:extLst>
          </p:cNvPr>
          <p:cNvSpPr txBox="1">
            <a:spLocks noGrp="1"/>
          </p:cNvSpPr>
          <p:nvPr>
            <p:ph idx="1"/>
          </p:nvPr>
        </p:nvSpPr>
        <p:spPr>
          <a:xfrm>
            <a:off x="549275" y="2028825"/>
            <a:ext cx="10995025" cy="3657989"/>
          </a:xfrm>
          <a:noFill/>
        </p:spPr>
        <p:txBody>
          <a:bodyPr wrap="square">
            <a:spAutoFit/>
          </a:bodyPr>
          <a:lstStyle/>
          <a:p>
            <a:pPr marL="0" indent="0">
              <a:buNone/>
            </a:pPr>
            <a:r>
              <a:rPr lang="en-US" dirty="0"/>
              <a:t>The width of a room is measured 10 times by an ultrasonic rule and the following measurements are obtained (units of meters):</a:t>
            </a:r>
          </a:p>
          <a:p>
            <a:pPr marL="0" indent="0" algn="ctr">
              <a:buNone/>
            </a:pPr>
            <a:r>
              <a:rPr lang="en-US" dirty="0"/>
              <a:t>5.381 5.379 5.378 5.382 5.380 5.383 5.379 5.377 5.380 5.381 </a:t>
            </a:r>
          </a:p>
          <a:p>
            <a:pPr marL="0" indent="0">
              <a:buNone/>
            </a:pPr>
            <a:r>
              <a:rPr lang="en-US" dirty="0"/>
              <a:t>The width of the same room is then measured by a calibrated steel tape that gives a reading of 5.374 m, which can be taken as the correct value for the width of the room.</a:t>
            </a:r>
          </a:p>
          <a:p>
            <a:pPr marL="0" indent="0">
              <a:buNone/>
            </a:pPr>
            <a:endParaRPr lang="en-US" dirty="0"/>
          </a:p>
          <a:p>
            <a:pPr marL="457200" indent="-457200">
              <a:buFont typeface="+mj-lt"/>
              <a:buAutoNum type="arabicPeriod"/>
            </a:pPr>
            <a:r>
              <a:rPr lang="en-US" dirty="0"/>
              <a:t>What is the measurement precision of the ultrasonic rule?</a:t>
            </a:r>
          </a:p>
          <a:p>
            <a:pPr marL="457200" indent="-457200">
              <a:buFont typeface="+mj-lt"/>
              <a:buAutoNum type="arabicPeriod"/>
            </a:pPr>
            <a:r>
              <a:rPr lang="en-US" dirty="0"/>
              <a:t>What is the maximum measurement inaccuracy of the ultrasonic rule?</a:t>
            </a:r>
          </a:p>
        </p:txBody>
      </p:sp>
      <p:sp>
        <p:nvSpPr>
          <p:cNvPr id="3" name="Slide Number Placeholder 2">
            <a:extLst>
              <a:ext uri="{FF2B5EF4-FFF2-40B4-BE49-F238E27FC236}">
                <a16:creationId xmlns:a16="http://schemas.microsoft.com/office/drawing/2014/main" id="{010C781F-8F7C-4086-2B44-27C0C08E0312}"/>
              </a:ext>
            </a:extLst>
          </p:cNvPr>
          <p:cNvSpPr>
            <a:spLocks noGrp="1"/>
          </p:cNvSpPr>
          <p:nvPr>
            <p:ph type="sldNum" sz="quarter" idx="12"/>
          </p:nvPr>
        </p:nvSpPr>
        <p:spPr>
          <a:xfrm>
            <a:off x="10710710" y="6449535"/>
            <a:ext cx="932279" cy="308453"/>
          </a:xfrm>
        </p:spPr>
        <p:txBody>
          <a:bodyPr/>
          <a:lstStyle/>
          <a:p>
            <a:fld id="{6CB39E08-E0E5-4B1A-8F7D-08FE7678A3B6}" type="slidenum">
              <a:rPr lang="en-US" smtClean="0"/>
              <a:pPr/>
              <a:t>4</a:t>
            </a:fld>
            <a:endParaRPr lang="en-US"/>
          </a:p>
        </p:txBody>
      </p:sp>
      <p:sp>
        <p:nvSpPr>
          <p:cNvPr id="6" name="CasellaDiTesto 3">
            <a:extLst>
              <a:ext uri="{FF2B5EF4-FFF2-40B4-BE49-F238E27FC236}">
                <a16:creationId xmlns:a16="http://schemas.microsoft.com/office/drawing/2014/main" id="{77408FB8-17E3-24ED-E29C-E56218CE512B}"/>
              </a:ext>
            </a:extLst>
          </p:cNvPr>
          <p:cNvSpPr txBox="1"/>
          <p:nvPr/>
        </p:nvSpPr>
        <p:spPr>
          <a:xfrm>
            <a:off x="1038000" y="160434"/>
            <a:ext cx="10116000" cy="369332"/>
          </a:xfrm>
          <a:prstGeom prst="rect">
            <a:avLst/>
          </a:prstGeom>
          <a:noFill/>
        </p:spPr>
        <p:txBody>
          <a:bodyPr wrap="square" anchor="ctr">
            <a:spAutoFit/>
          </a:bodyPr>
          <a:lstStyle/>
          <a:p>
            <a:r>
              <a:rPr lang="en-US" sz="1800" b="1" dirty="0"/>
              <a:t>MEASUREMENTS FOR INDUSTRIAL SUSTAINABILITY AND ENVIRONMENTAL SAFETY</a:t>
            </a:r>
            <a:endParaRPr lang="it-IT" dirty="0"/>
          </a:p>
        </p:txBody>
      </p:sp>
    </p:spTree>
    <p:extLst>
      <p:ext uri="{BB962C8B-B14F-4D97-AF65-F5344CB8AC3E}">
        <p14:creationId xmlns:p14="http://schemas.microsoft.com/office/powerpoint/2010/main" val="3624948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18D73-F5F5-CB05-6180-203391C9ACDC}"/>
              </a:ext>
            </a:extLst>
          </p:cNvPr>
          <p:cNvSpPr>
            <a:spLocks noGrp="1"/>
          </p:cNvSpPr>
          <p:nvPr>
            <p:ph type="title"/>
          </p:nvPr>
        </p:nvSpPr>
        <p:spPr>
          <a:xfrm>
            <a:off x="548639" y="950976"/>
            <a:ext cx="10995659" cy="1077849"/>
          </a:xfrm>
        </p:spPr>
        <p:txBody>
          <a:bodyPr/>
          <a:lstStyle/>
          <a:p>
            <a:r>
              <a:rPr lang="it-IT" dirty="0"/>
              <a:t>Sol. 2</a:t>
            </a:r>
            <a:endParaRPr lang="en-US" dirty="0"/>
          </a:p>
        </p:txBody>
      </p:sp>
      <p:sp>
        <p:nvSpPr>
          <p:cNvPr id="8" name="Content Placeholder 7">
            <a:extLst>
              <a:ext uri="{FF2B5EF4-FFF2-40B4-BE49-F238E27FC236}">
                <a16:creationId xmlns:a16="http://schemas.microsoft.com/office/drawing/2014/main" id="{15EEAD0C-9EBB-41B9-3001-17A00F057A28}"/>
              </a:ext>
            </a:extLst>
          </p:cNvPr>
          <p:cNvSpPr txBox="1">
            <a:spLocks noGrp="1"/>
          </p:cNvSpPr>
          <p:nvPr>
            <p:ph idx="1"/>
          </p:nvPr>
        </p:nvSpPr>
        <p:spPr>
          <a:xfrm>
            <a:off x="549275" y="2028825"/>
            <a:ext cx="10995025" cy="3145028"/>
          </a:xfrm>
          <a:noFill/>
        </p:spPr>
        <p:txBody>
          <a:bodyPr wrap="square">
            <a:spAutoFit/>
          </a:bodyPr>
          <a:lstStyle/>
          <a:p>
            <a:pPr marL="457200" indent="-457200">
              <a:buFont typeface="+mj-lt"/>
              <a:buAutoNum type="arabicPeriod"/>
            </a:pPr>
            <a:r>
              <a:rPr lang="en-US" dirty="0"/>
              <a:t>The mean (average) value of the 10 measurements made with the ultrasonic rule is 5.380 m. The standard deviation ±0.003 m. Thus, the precision of the ultrasonic rule can be expressed as 0.003 m (3 mm).</a:t>
            </a:r>
          </a:p>
          <a:p>
            <a:pPr marL="457200" indent="-457200">
              <a:buFont typeface="+mj-lt"/>
              <a:buAutoNum type="arabicPeriod"/>
            </a:pPr>
            <a:r>
              <a:rPr lang="en-US" dirty="0"/>
              <a:t>The correct value of the room width has been measured as 5.374 m by the calibrated steel rule. All ultrasonic rule measurements are above this, with the largest value being 5.383 m. This last measurement is the one that exhibits the largest measurement error. This maximum measurement error can be calculated as: 5.383 - 5.374 = 0.009 m (9 mm). Thus, the measurement accuracy can be expressed as +9 mm.</a:t>
            </a:r>
          </a:p>
        </p:txBody>
      </p:sp>
      <p:sp>
        <p:nvSpPr>
          <p:cNvPr id="3" name="Segnaposto numero diapositiva 2">
            <a:extLst>
              <a:ext uri="{FF2B5EF4-FFF2-40B4-BE49-F238E27FC236}">
                <a16:creationId xmlns:a16="http://schemas.microsoft.com/office/drawing/2014/main" id="{4A2E3D6E-FE9D-1B79-96BF-465FB426B89F}"/>
              </a:ext>
            </a:extLst>
          </p:cNvPr>
          <p:cNvSpPr>
            <a:spLocks noGrp="1"/>
          </p:cNvSpPr>
          <p:nvPr>
            <p:ph type="sldNum" sz="quarter" idx="12"/>
          </p:nvPr>
        </p:nvSpPr>
        <p:spPr>
          <a:xfrm>
            <a:off x="10710710" y="6449535"/>
            <a:ext cx="932279" cy="308453"/>
          </a:xfrm>
        </p:spPr>
        <p:txBody>
          <a:bodyPr/>
          <a:lstStyle/>
          <a:p>
            <a:fld id="{6CB39E08-E0E5-4B1A-8F7D-08FE7678A3B6}" type="slidenum">
              <a:rPr lang="en-US" smtClean="0"/>
              <a:pPr/>
              <a:t>5</a:t>
            </a:fld>
            <a:endParaRPr lang="en-US"/>
          </a:p>
        </p:txBody>
      </p:sp>
      <p:sp>
        <p:nvSpPr>
          <p:cNvPr id="4" name="CasellaDiTesto 3">
            <a:extLst>
              <a:ext uri="{FF2B5EF4-FFF2-40B4-BE49-F238E27FC236}">
                <a16:creationId xmlns:a16="http://schemas.microsoft.com/office/drawing/2014/main" id="{8E229534-644E-7703-7A9D-FA10FE54A8DC}"/>
              </a:ext>
            </a:extLst>
          </p:cNvPr>
          <p:cNvSpPr txBox="1"/>
          <p:nvPr/>
        </p:nvSpPr>
        <p:spPr>
          <a:xfrm>
            <a:off x="1038000" y="160434"/>
            <a:ext cx="10116000" cy="369332"/>
          </a:xfrm>
          <a:prstGeom prst="rect">
            <a:avLst/>
          </a:prstGeom>
          <a:noFill/>
        </p:spPr>
        <p:txBody>
          <a:bodyPr wrap="square" anchor="ctr">
            <a:spAutoFit/>
          </a:bodyPr>
          <a:lstStyle/>
          <a:p>
            <a:r>
              <a:rPr lang="en-US" sz="1800" b="1" dirty="0"/>
              <a:t>MEASUREMENTS FOR INDUSTRIAL SUSTAINABILITY AND ENVIRONMENTAL SAFETY</a:t>
            </a:r>
            <a:endParaRPr lang="it-IT" dirty="0"/>
          </a:p>
        </p:txBody>
      </p:sp>
    </p:spTree>
    <p:extLst>
      <p:ext uri="{BB962C8B-B14F-4D97-AF65-F5344CB8AC3E}">
        <p14:creationId xmlns:p14="http://schemas.microsoft.com/office/powerpoint/2010/main" val="1695987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EA18A2E-530D-A32D-FFF4-55BED6B49E5F}"/>
              </a:ext>
            </a:extLst>
          </p:cNvPr>
          <p:cNvSpPr>
            <a:spLocks noGrp="1"/>
          </p:cNvSpPr>
          <p:nvPr>
            <p:ph type="title"/>
          </p:nvPr>
        </p:nvSpPr>
        <p:spPr>
          <a:xfrm>
            <a:off x="548639" y="950976"/>
            <a:ext cx="10995659" cy="1077849"/>
          </a:xfrm>
        </p:spPr>
        <p:txBody>
          <a:bodyPr/>
          <a:lstStyle/>
          <a:p>
            <a:r>
              <a:rPr lang="it-IT" dirty="0" err="1"/>
              <a:t>Exercise</a:t>
            </a:r>
            <a:r>
              <a:rPr lang="it-IT" dirty="0"/>
              <a:t> 3</a:t>
            </a:r>
            <a:endParaRPr lang="en-US" dirty="0"/>
          </a:p>
        </p:txBody>
      </p:sp>
      <p:sp>
        <p:nvSpPr>
          <p:cNvPr id="9" name="Content Placeholder 8">
            <a:extLst>
              <a:ext uri="{FF2B5EF4-FFF2-40B4-BE49-F238E27FC236}">
                <a16:creationId xmlns:a16="http://schemas.microsoft.com/office/drawing/2014/main" id="{6E00404E-DF0F-F75B-FCC8-F6DB8AE06764}"/>
              </a:ext>
            </a:extLst>
          </p:cNvPr>
          <p:cNvSpPr txBox="1">
            <a:spLocks noGrp="1"/>
          </p:cNvSpPr>
          <p:nvPr>
            <p:ph idx="1"/>
          </p:nvPr>
        </p:nvSpPr>
        <p:spPr>
          <a:xfrm>
            <a:off x="549275" y="2028825"/>
            <a:ext cx="10995025" cy="1539460"/>
          </a:xfrm>
          <a:noFill/>
        </p:spPr>
        <p:txBody>
          <a:bodyPr wrap="square">
            <a:spAutoFit/>
          </a:bodyPr>
          <a:lstStyle/>
          <a:p>
            <a:pPr marL="0" indent="0">
              <a:buNone/>
            </a:pPr>
            <a:r>
              <a:rPr lang="en-US" dirty="0"/>
              <a:t>A packet of resistors bought in an electronics component shop gives the nominal resistance value as 1000 </a:t>
            </a:r>
            <a:r>
              <a:rPr lang="el-GR" dirty="0">
                <a:latin typeface="Calibri" panose="020F0502020204030204" pitchFamily="34" charset="0"/>
                <a:cs typeface="Calibri" panose="020F0502020204030204" pitchFamily="34" charset="0"/>
              </a:rPr>
              <a:t>Ω</a:t>
            </a:r>
            <a:r>
              <a:rPr lang="en-US" dirty="0"/>
              <a:t> and the manufacturing tolerance as ±5%. If one resistor is chosen at random from the packet, what is the minimum and maximum resistance value that this particular resistor is likely to have?</a:t>
            </a:r>
          </a:p>
        </p:txBody>
      </p:sp>
      <p:sp>
        <p:nvSpPr>
          <p:cNvPr id="3" name="Slide Number Placeholder 2">
            <a:extLst>
              <a:ext uri="{FF2B5EF4-FFF2-40B4-BE49-F238E27FC236}">
                <a16:creationId xmlns:a16="http://schemas.microsoft.com/office/drawing/2014/main" id="{010C781F-8F7C-4086-2B44-27C0C08E0312}"/>
              </a:ext>
            </a:extLst>
          </p:cNvPr>
          <p:cNvSpPr>
            <a:spLocks noGrp="1"/>
          </p:cNvSpPr>
          <p:nvPr>
            <p:ph type="sldNum" sz="quarter" idx="12"/>
          </p:nvPr>
        </p:nvSpPr>
        <p:spPr>
          <a:xfrm>
            <a:off x="10710710" y="6449535"/>
            <a:ext cx="932279" cy="308453"/>
          </a:xfrm>
        </p:spPr>
        <p:txBody>
          <a:bodyPr/>
          <a:lstStyle/>
          <a:p>
            <a:fld id="{6CB39E08-E0E5-4B1A-8F7D-08FE7678A3B6}" type="slidenum">
              <a:rPr lang="en-US" smtClean="0"/>
              <a:pPr/>
              <a:t>6</a:t>
            </a:fld>
            <a:endParaRPr lang="en-US"/>
          </a:p>
        </p:txBody>
      </p:sp>
      <p:sp>
        <p:nvSpPr>
          <p:cNvPr id="6" name="CasellaDiTesto 3">
            <a:extLst>
              <a:ext uri="{FF2B5EF4-FFF2-40B4-BE49-F238E27FC236}">
                <a16:creationId xmlns:a16="http://schemas.microsoft.com/office/drawing/2014/main" id="{77408FB8-17E3-24ED-E29C-E56218CE512B}"/>
              </a:ext>
            </a:extLst>
          </p:cNvPr>
          <p:cNvSpPr txBox="1"/>
          <p:nvPr/>
        </p:nvSpPr>
        <p:spPr>
          <a:xfrm>
            <a:off x="1038000" y="160434"/>
            <a:ext cx="10116000" cy="369332"/>
          </a:xfrm>
          <a:prstGeom prst="rect">
            <a:avLst/>
          </a:prstGeom>
          <a:noFill/>
        </p:spPr>
        <p:txBody>
          <a:bodyPr wrap="square" anchor="ctr">
            <a:spAutoFit/>
          </a:bodyPr>
          <a:lstStyle/>
          <a:p>
            <a:r>
              <a:rPr lang="en-US" sz="1800" b="1" dirty="0"/>
              <a:t>MEASUREMENTS FOR INDUSTRIAL SUSTAINABILITY AND ENVIRONMENTAL SAFETY</a:t>
            </a:r>
            <a:endParaRPr lang="it-IT" dirty="0"/>
          </a:p>
        </p:txBody>
      </p:sp>
    </p:spTree>
    <p:extLst>
      <p:ext uri="{BB962C8B-B14F-4D97-AF65-F5344CB8AC3E}">
        <p14:creationId xmlns:p14="http://schemas.microsoft.com/office/powerpoint/2010/main" val="1660210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18D73-F5F5-CB05-6180-203391C9ACDC}"/>
              </a:ext>
            </a:extLst>
          </p:cNvPr>
          <p:cNvSpPr>
            <a:spLocks noGrp="1"/>
          </p:cNvSpPr>
          <p:nvPr>
            <p:ph type="title"/>
          </p:nvPr>
        </p:nvSpPr>
        <p:spPr>
          <a:xfrm>
            <a:off x="548639" y="950976"/>
            <a:ext cx="10995659" cy="1077849"/>
          </a:xfrm>
        </p:spPr>
        <p:txBody>
          <a:bodyPr/>
          <a:lstStyle/>
          <a:p>
            <a:r>
              <a:rPr lang="it-IT" dirty="0"/>
              <a:t>Sol. 3</a:t>
            </a:r>
            <a:endParaRPr lang="en-US" dirty="0"/>
          </a:p>
        </p:txBody>
      </p:sp>
      <p:sp>
        <p:nvSpPr>
          <p:cNvPr id="8" name="Content Placeholder 7">
            <a:extLst>
              <a:ext uri="{FF2B5EF4-FFF2-40B4-BE49-F238E27FC236}">
                <a16:creationId xmlns:a16="http://schemas.microsoft.com/office/drawing/2014/main" id="{15EEAD0C-9EBB-41B9-3001-17A00F057A28}"/>
              </a:ext>
            </a:extLst>
          </p:cNvPr>
          <p:cNvSpPr txBox="1">
            <a:spLocks noGrp="1"/>
          </p:cNvSpPr>
          <p:nvPr>
            <p:ph idx="1"/>
          </p:nvPr>
        </p:nvSpPr>
        <p:spPr>
          <a:xfrm>
            <a:off x="549275" y="2028825"/>
            <a:ext cx="10995025" cy="929037"/>
          </a:xfrm>
          <a:noFill/>
        </p:spPr>
        <p:txBody>
          <a:bodyPr wrap="square">
            <a:spAutoFit/>
          </a:bodyPr>
          <a:lstStyle/>
          <a:p>
            <a:pPr marL="457200" indent="-457200">
              <a:buFont typeface="+mj-lt"/>
              <a:buAutoNum type="arabicPeriod"/>
            </a:pPr>
            <a:r>
              <a:rPr lang="en-US" dirty="0"/>
              <a:t>The minimum likely value is 1000 </a:t>
            </a:r>
            <a:r>
              <a:rPr lang="el-GR" dirty="0">
                <a:latin typeface="Calibri" panose="020F0502020204030204" pitchFamily="34" charset="0"/>
                <a:cs typeface="Calibri" panose="020F0502020204030204" pitchFamily="34" charset="0"/>
              </a:rPr>
              <a:t>Ω</a:t>
            </a:r>
            <a:r>
              <a:rPr lang="en-US" dirty="0"/>
              <a:t> – 5% = 1000 </a:t>
            </a:r>
            <a:r>
              <a:rPr lang="el-GR" dirty="0">
                <a:latin typeface="Calibri" panose="020F0502020204030204" pitchFamily="34" charset="0"/>
                <a:cs typeface="Calibri" panose="020F0502020204030204" pitchFamily="34" charset="0"/>
              </a:rPr>
              <a:t>Ω</a:t>
            </a:r>
            <a:r>
              <a:rPr lang="en-US" dirty="0"/>
              <a:t> – 50 </a:t>
            </a:r>
            <a:r>
              <a:rPr lang="el-GR" dirty="0">
                <a:latin typeface="Calibri" panose="020F0502020204030204" pitchFamily="34" charset="0"/>
                <a:cs typeface="Calibri" panose="020F0502020204030204" pitchFamily="34" charset="0"/>
              </a:rPr>
              <a:t>Ω </a:t>
            </a:r>
            <a:r>
              <a:rPr lang="en-US" dirty="0"/>
              <a:t>= 950 </a:t>
            </a:r>
            <a:r>
              <a:rPr lang="el-GR" dirty="0">
                <a:latin typeface="Calibri" panose="020F0502020204030204" pitchFamily="34" charset="0"/>
                <a:cs typeface="Calibri" panose="020F0502020204030204" pitchFamily="34" charset="0"/>
              </a:rPr>
              <a:t>Ω</a:t>
            </a:r>
            <a:r>
              <a:rPr lang="en-US" dirty="0"/>
              <a:t>.</a:t>
            </a:r>
          </a:p>
          <a:p>
            <a:pPr marL="457200" indent="-457200">
              <a:buFont typeface="+mj-lt"/>
              <a:buAutoNum type="arabicPeriod"/>
            </a:pPr>
            <a:r>
              <a:rPr lang="en-US" dirty="0"/>
              <a:t>The maximum likely value is 1000 </a:t>
            </a:r>
            <a:r>
              <a:rPr lang="el-GR" dirty="0">
                <a:latin typeface="Calibri" panose="020F0502020204030204" pitchFamily="34" charset="0"/>
                <a:cs typeface="Calibri" panose="020F0502020204030204" pitchFamily="34" charset="0"/>
              </a:rPr>
              <a:t>Ω</a:t>
            </a:r>
            <a:r>
              <a:rPr lang="en-US" dirty="0"/>
              <a:t> + 5% = 1000 </a:t>
            </a:r>
            <a:r>
              <a:rPr lang="el-GR" dirty="0">
                <a:latin typeface="Calibri" panose="020F0502020204030204" pitchFamily="34" charset="0"/>
                <a:cs typeface="Calibri" panose="020F0502020204030204" pitchFamily="34" charset="0"/>
              </a:rPr>
              <a:t>Ω</a:t>
            </a:r>
            <a:r>
              <a:rPr lang="en-US" dirty="0"/>
              <a:t> + 50 </a:t>
            </a:r>
            <a:r>
              <a:rPr lang="el-GR" dirty="0">
                <a:latin typeface="Calibri" panose="020F0502020204030204" pitchFamily="34" charset="0"/>
                <a:cs typeface="Calibri" panose="020F0502020204030204" pitchFamily="34" charset="0"/>
              </a:rPr>
              <a:t>Ω </a:t>
            </a:r>
            <a:r>
              <a:rPr lang="en-US" dirty="0"/>
              <a:t>= 1050 </a:t>
            </a:r>
            <a:r>
              <a:rPr lang="el-GR" dirty="0">
                <a:latin typeface="Calibri" panose="020F0502020204030204" pitchFamily="34" charset="0"/>
                <a:cs typeface="Calibri" panose="020F0502020204030204" pitchFamily="34" charset="0"/>
              </a:rPr>
              <a:t>Ω</a:t>
            </a:r>
            <a:endParaRPr lang="en-US" dirty="0"/>
          </a:p>
        </p:txBody>
      </p:sp>
      <p:sp>
        <p:nvSpPr>
          <p:cNvPr id="3" name="Segnaposto numero diapositiva 2">
            <a:extLst>
              <a:ext uri="{FF2B5EF4-FFF2-40B4-BE49-F238E27FC236}">
                <a16:creationId xmlns:a16="http://schemas.microsoft.com/office/drawing/2014/main" id="{4A2E3D6E-FE9D-1B79-96BF-465FB426B89F}"/>
              </a:ext>
            </a:extLst>
          </p:cNvPr>
          <p:cNvSpPr>
            <a:spLocks noGrp="1"/>
          </p:cNvSpPr>
          <p:nvPr>
            <p:ph type="sldNum" sz="quarter" idx="12"/>
          </p:nvPr>
        </p:nvSpPr>
        <p:spPr>
          <a:xfrm>
            <a:off x="10710710" y="6449535"/>
            <a:ext cx="932279" cy="308453"/>
          </a:xfrm>
        </p:spPr>
        <p:txBody>
          <a:bodyPr/>
          <a:lstStyle/>
          <a:p>
            <a:fld id="{6CB39E08-E0E5-4B1A-8F7D-08FE7678A3B6}" type="slidenum">
              <a:rPr lang="en-US" smtClean="0"/>
              <a:pPr/>
              <a:t>7</a:t>
            </a:fld>
            <a:endParaRPr lang="en-US"/>
          </a:p>
        </p:txBody>
      </p:sp>
      <p:sp>
        <p:nvSpPr>
          <p:cNvPr id="4" name="CasellaDiTesto 3">
            <a:extLst>
              <a:ext uri="{FF2B5EF4-FFF2-40B4-BE49-F238E27FC236}">
                <a16:creationId xmlns:a16="http://schemas.microsoft.com/office/drawing/2014/main" id="{8E229534-644E-7703-7A9D-FA10FE54A8DC}"/>
              </a:ext>
            </a:extLst>
          </p:cNvPr>
          <p:cNvSpPr txBox="1"/>
          <p:nvPr/>
        </p:nvSpPr>
        <p:spPr>
          <a:xfrm>
            <a:off x="1038000" y="160434"/>
            <a:ext cx="10116000" cy="369332"/>
          </a:xfrm>
          <a:prstGeom prst="rect">
            <a:avLst/>
          </a:prstGeom>
          <a:noFill/>
        </p:spPr>
        <p:txBody>
          <a:bodyPr wrap="square" anchor="ctr">
            <a:spAutoFit/>
          </a:bodyPr>
          <a:lstStyle/>
          <a:p>
            <a:r>
              <a:rPr lang="en-US" sz="1800" b="1" dirty="0"/>
              <a:t>MEASUREMENTS FOR INDUSTRIAL SUSTAINABILITY AND ENVIRONMENTAL SAFETY</a:t>
            </a:r>
            <a:endParaRPr lang="it-IT" dirty="0"/>
          </a:p>
        </p:txBody>
      </p:sp>
    </p:spTree>
    <p:extLst>
      <p:ext uri="{BB962C8B-B14F-4D97-AF65-F5344CB8AC3E}">
        <p14:creationId xmlns:p14="http://schemas.microsoft.com/office/powerpoint/2010/main" val="3341163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EA18A2E-530D-A32D-FFF4-55BED6B49E5F}"/>
              </a:ext>
            </a:extLst>
          </p:cNvPr>
          <p:cNvSpPr>
            <a:spLocks noGrp="1"/>
          </p:cNvSpPr>
          <p:nvPr>
            <p:ph type="title"/>
          </p:nvPr>
        </p:nvSpPr>
        <p:spPr>
          <a:xfrm>
            <a:off x="548639" y="950976"/>
            <a:ext cx="10995659" cy="1077849"/>
          </a:xfrm>
        </p:spPr>
        <p:txBody>
          <a:bodyPr/>
          <a:lstStyle/>
          <a:p>
            <a:r>
              <a:rPr lang="it-IT" dirty="0" err="1"/>
              <a:t>Exercise</a:t>
            </a:r>
            <a:r>
              <a:rPr lang="it-IT" dirty="0"/>
              <a:t> 4</a:t>
            </a:r>
            <a:endParaRPr lang="en-US" dirty="0"/>
          </a:p>
        </p:txBody>
      </p:sp>
      <p:sp>
        <p:nvSpPr>
          <p:cNvPr id="9" name="Content Placeholder 8">
            <a:extLst>
              <a:ext uri="{FF2B5EF4-FFF2-40B4-BE49-F238E27FC236}">
                <a16:creationId xmlns:a16="http://schemas.microsoft.com/office/drawing/2014/main" id="{6E00404E-DF0F-F75B-FCC8-F6DB8AE06764}"/>
              </a:ext>
            </a:extLst>
          </p:cNvPr>
          <p:cNvSpPr txBox="1">
            <a:spLocks noGrp="1"/>
          </p:cNvSpPr>
          <p:nvPr>
            <p:ph idx="1"/>
          </p:nvPr>
        </p:nvSpPr>
        <p:spPr>
          <a:xfrm>
            <a:off x="549275" y="2028825"/>
            <a:ext cx="10995025" cy="929037"/>
          </a:xfrm>
          <a:noFill/>
        </p:spPr>
        <p:txBody>
          <a:bodyPr wrap="square">
            <a:spAutoFit/>
          </a:bodyPr>
          <a:lstStyle/>
          <a:p>
            <a:pPr marL="0" indent="0">
              <a:buNone/>
            </a:pPr>
            <a:r>
              <a:rPr lang="en-US" dirty="0"/>
              <a:t>A particular micrometer is designed to measure dimensions between 50 and 75 mm.</a:t>
            </a:r>
          </a:p>
          <a:p>
            <a:pPr marL="457200" indent="-457200">
              <a:buFont typeface="+mj-lt"/>
              <a:buAutoNum type="arabicPeriod"/>
            </a:pPr>
            <a:r>
              <a:rPr lang="en-US" dirty="0"/>
              <a:t>What is its measurement range?</a:t>
            </a:r>
          </a:p>
        </p:txBody>
      </p:sp>
      <p:sp>
        <p:nvSpPr>
          <p:cNvPr id="3" name="Slide Number Placeholder 2">
            <a:extLst>
              <a:ext uri="{FF2B5EF4-FFF2-40B4-BE49-F238E27FC236}">
                <a16:creationId xmlns:a16="http://schemas.microsoft.com/office/drawing/2014/main" id="{010C781F-8F7C-4086-2B44-27C0C08E0312}"/>
              </a:ext>
            </a:extLst>
          </p:cNvPr>
          <p:cNvSpPr>
            <a:spLocks noGrp="1"/>
          </p:cNvSpPr>
          <p:nvPr>
            <p:ph type="sldNum" sz="quarter" idx="12"/>
          </p:nvPr>
        </p:nvSpPr>
        <p:spPr>
          <a:xfrm>
            <a:off x="10710710" y="6449535"/>
            <a:ext cx="932279" cy="308453"/>
          </a:xfrm>
        </p:spPr>
        <p:txBody>
          <a:bodyPr/>
          <a:lstStyle/>
          <a:p>
            <a:fld id="{6CB39E08-E0E5-4B1A-8F7D-08FE7678A3B6}" type="slidenum">
              <a:rPr lang="en-US" smtClean="0"/>
              <a:pPr/>
              <a:t>8</a:t>
            </a:fld>
            <a:endParaRPr lang="en-US"/>
          </a:p>
        </p:txBody>
      </p:sp>
      <p:sp>
        <p:nvSpPr>
          <p:cNvPr id="6" name="CasellaDiTesto 3">
            <a:extLst>
              <a:ext uri="{FF2B5EF4-FFF2-40B4-BE49-F238E27FC236}">
                <a16:creationId xmlns:a16="http://schemas.microsoft.com/office/drawing/2014/main" id="{77408FB8-17E3-24ED-E29C-E56218CE512B}"/>
              </a:ext>
            </a:extLst>
          </p:cNvPr>
          <p:cNvSpPr txBox="1"/>
          <p:nvPr/>
        </p:nvSpPr>
        <p:spPr>
          <a:xfrm>
            <a:off x="1038000" y="160434"/>
            <a:ext cx="10116000" cy="369332"/>
          </a:xfrm>
          <a:prstGeom prst="rect">
            <a:avLst/>
          </a:prstGeom>
          <a:noFill/>
        </p:spPr>
        <p:txBody>
          <a:bodyPr wrap="square" anchor="ctr">
            <a:spAutoFit/>
          </a:bodyPr>
          <a:lstStyle/>
          <a:p>
            <a:r>
              <a:rPr lang="en-US" sz="1800" b="1" dirty="0"/>
              <a:t>MEASUREMENTS FOR INDUSTRIAL SUSTAINABILITY AND ENVIRONMENTAL SAFETY</a:t>
            </a:r>
            <a:endParaRPr lang="it-IT" dirty="0"/>
          </a:p>
        </p:txBody>
      </p:sp>
    </p:spTree>
    <p:extLst>
      <p:ext uri="{BB962C8B-B14F-4D97-AF65-F5344CB8AC3E}">
        <p14:creationId xmlns:p14="http://schemas.microsoft.com/office/powerpoint/2010/main" val="40456694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18D73-F5F5-CB05-6180-203391C9ACDC}"/>
              </a:ext>
            </a:extLst>
          </p:cNvPr>
          <p:cNvSpPr>
            <a:spLocks noGrp="1"/>
          </p:cNvSpPr>
          <p:nvPr>
            <p:ph type="title"/>
          </p:nvPr>
        </p:nvSpPr>
        <p:spPr>
          <a:xfrm>
            <a:off x="548639" y="950976"/>
            <a:ext cx="10995659" cy="1077849"/>
          </a:xfrm>
        </p:spPr>
        <p:txBody>
          <a:bodyPr/>
          <a:lstStyle/>
          <a:p>
            <a:r>
              <a:rPr lang="it-IT" dirty="0"/>
              <a:t>Sol. 4</a:t>
            </a:r>
            <a:endParaRPr lang="en-US" dirty="0"/>
          </a:p>
        </p:txBody>
      </p:sp>
      <p:sp>
        <p:nvSpPr>
          <p:cNvPr id="8" name="Content Placeholder 7">
            <a:extLst>
              <a:ext uri="{FF2B5EF4-FFF2-40B4-BE49-F238E27FC236}">
                <a16:creationId xmlns:a16="http://schemas.microsoft.com/office/drawing/2014/main" id="{15EEAD0C-9EBB-41B9-3001-17A00F057A28}"/>
              </a:ext>
            </a:extLst>
          </p:cNvPr>
          <p:cNvSpPr txBox="1">
            <a:spLocks noGrp="1"/>
          </p:cNvSpPr>
          <p:nvPr>
            <p:ph idx="1"/>
          </p:nvPr>
        </p:nvSpPr>
        <p:spPr>
          <a:xfrm>
            <a:off x="549275" y="2028825"/>
            <a:ext cx="10995025" cy="431465"/>
          </a:xfrm>
          <a:noFill/>
        </p:spPr>
        <p:txBody>
          <a:bodyPr wrap="square">
            <a:spAutoFit/>
          </a:bodyPr>
          <a:lstStyle/>
          <a:p>
            <a:pPr marL="457200" indent="-457200">
              <a:buFont typeface="+mj-lt"/>
              <a:buAutoNum type="arabicPeriod"/>
            </a:pPr>
            <a:r>
              <a:rPr lang="en-US" dirty="0"/>
              <a:t>The measurement range is simply the difference between the maximum and minimum</a:t>
            </a:r>
          </a:p>
        </p:txBody>
      </p:sp>
      <p:sp>
        <p:nvSpPr>
          <p:cNvPr id="3" name="Segnaposto numero diapositiva 2">
            <a:extLst>
              <a:ext uri="{FF2B5EF4-FFF2-40B4-BE49-F238E27FC236}">
                <a16:creationId xmlns:a16="http://schemas.microsoft.com/office/drawing/2014/main" id="{4A2E3D6E-FE9D-1B79-96BF-465FB426B89F}"/>
              </a:ext>
            </a:extLst>
          </p:cNvPr>
          <p:cNvSpPr>
            <a:spLocks noGrp="1"/>
          </p:cNvSpPr>
          <p:nvPr>
            <p:ph type="sldNum" sz="quarter" idx="12"/>
          </p:nvPr>
        </p:nvSpPr>
        <p:spPr>
          <a:xfrm>
            <a:off x="10710710" y="6449535"/>
            <a:ext cx="932279" cy="308453"/>
          </a:xfrm>
        </p:spPr>
        <p:txBody>
          <a:bodyPr/>
          <a:lstStyle/>
          <a:p>
            <a:fld id="{6CB39E08-E0E5-4B1A-8F7D-08FE7678A3B6}" type="slidenum">
              <a:rPr lang="en-US" smtClean="0"/>
              <a:pPr/>
              <a:t>9</a:t>
            </a:fld>
            <a:endParaRPr lang="en-US"/>
          </a:p>
        </p:txBody>
      </p:sp>
      <p:sp>
        <p:nvSpPr>
          <p:cNvPr id="4" name="CasellaDiTesto 3">
            <a:extLst>
              <a:ext uri="{FF2B5EF4-FFF2-40B4-BE49-F238E27FC236}">
                <a16:creationId xmlns:a16="http://schemas.microsoft.com/office/drawing/2014/main" id="{8E229534-644E-7703-7A9D-FA10FE54A8DC}"/>
              </a:ext>
            </a:extLst>
          </p:cNvPr>
          <p:cNvSpPr txBox="1"/>
          <p:nvPr/>
        </p:nvSpPr>
        <p:spPr>
          <a:xfrm>
            <a:off x="1038000" y="160434"/>
            <a:ext cx="10116000" cy="369332"/>
          </a:xfrm>
          <a:prstGeom prst="rect">
            <a:avLst/>
          </a:prstGeom>
          <a:noFill/>
        </p:spPr>
        <p:txBody>
          <a:bodyPr wrap="square" anchor="ctr">
            <a:spAutoFit/>
          </a:bodyPr>
          <a:lstStyle/>
          <a:p>
            <a:r>
              <a:rPr lang="en-US" sz="1800" b="1" dirty="0"/>
              <a:t>MEASUREMENTS FOR INDUSTRIAL SUSTAINABILITY AND ENVIRONMENTAL SAFETY</a:t>
            </a:r>
            <a:endParaRPr lang="it-IT" dirty="0"/>
          </a:p>
        </p:txBody>
      </p:sp>
    </p:spTree>
    <p:extLst>
      <p:ext uri="{BB962C8B-B14F-4D97-AF65-F5344CB8AC3E}">
        <p14:creationId xmlns:p14="http://schemas.microsoft.com/office/powerpoint/2010/main" val="782403677"/>
      </p:ext>
    </p:extLst>
  </p:cSld>
  <p:clrMapOvr>
    <a:masterClrMapping/>
  </p:clrMapOvr>
</p:sld>
</file>

<file path=ppt/theme/theme1.xml><?xml version="1.0" encoding="utf-8"?>
<a:theme xmlns:a="http://schemas.openxmlformats.org/drawingml/2006/main" name="TribuneVTI">
  <a:themeElements>
    <a:clrScheme name="Elica">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Amasis-Univers">
      <a:majorFont>
        <a:latin typeface="Amasis MT Pro Medium"/>
        <a:ea typeface=""/>
        <a:cs typeface=""/>
      </a:majorFont>
      <a:minorFont>
        <a:latin typeface="Univer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ribuneVTI" id="{4D84C650-59FC-4F6B-ADA6-B11C508FF6CE}" vid="{0E07EAE6-ACBC-4250-8522-FC108A45043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85</TotalTime>
  <Words>879</Words>
  <Application>Microsoft Office PowerPoint</Application>
  <PresentationFormat>Widescreen</PresentationFormat>
  <Paragraphs>80</Paragraphs>
  <Slides>12</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12</vt:i4>
      </vt:variant>
    </vt:vector>
  </HeadingPairs>
  <TitlesOfParts>
    <vt:vector size="18" baseType="lpstr">
      <vt:lpstr>Amasis MT Pro Medium</vt:lpstr>
      <vt:lpstr>Arial</vt:lpstr>
      <vt:lpstr>Calibri</vt:lpstr>
      <vt:lpstr>Times New Roman</vt:lpstr>
      <vt:lpstr>Univers Light</vt:lpstr>
      <vt:lpstr>TribuneVTI</vt:lpstr>
      <vt:lpstr>MEASUREMENTS FOR INDUSTRIAL SUSTAINABILITY AND ENVIRONMENTAL SAFETY</vt:lpstr>
      <vt:lpstr>Exercise 1</vt:lpstr>
      <vt:lpstr>Sol. 1</vt:lpstr>
      <vt:lpstr>Exercise 2</vt:lpstr>
      <vt:lpstr>Sol. 2</vt:lpstr>
      <vt:lpstr>Exercise 3</vt:lpstr>
      <vt:lpstr>Sol. 3</vt:lpstr>
      <vt:lpstr>Exercise 4</vt:lpstr>
      <vt:lpstr>Sol. 4</vt:lpstr>
      <vt:lpstr>Exercise 5</vt:lpstr>
      <vt:lpstr>Sol. 5</vt:lpstr>
      <vt:lpstr>Exercise 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MEASUREMENTS FOR INDUSTRIAL SUSTAINABILITY AND ENVIRONMENTAL SAFETY</dc:title>
  <dc:creator>livio d'alvia</dc:creator>
  <cp:lastModifiedBy>Docente</cp:lastModifiedBy>
  <cp:revision>17</cp:revision>
  <dcterms:created xsi:type="dcterms:W3CDTF">2023-09-19T09:29:59Z</dcterms:created>
  <dcterms:modified xsi:type="dcterms:W3CDTF">2024-03-25T10:16:40Z</dcterms:modified>
</cp:coreProperties>
</file>