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65" r:id="rId3"/>
    <p:sldId id="259" r:id="rId4"/>
    <p:sldId id="286" r:id="rId5"/>
    <p:sldId id="267" r:id="rId6"/>
    <p:sldId id="258" r:id="rId7"/>
    <p:sldId id="288" r:id="rId8"/>
    <p:sldId id="290" r:id="rId9"/>
    <p:sldId id="292" r:id="rId10"/>
    <p:sldId id="289" r:id="rId11"/>
    <p:sldId id="293" r:id="rId12"/>
    <p:sldId id="296" r:id="rId13"/>
    <p:sldId id="291" r:id="rId14"/>
    <p:sldId id="295" r:id="rId15"/>
    <p:sldId id="300" r:id="rId16"/>
    <p:sldId id="297" r:id="rId17"/>
    <p:sldId id="303" r:id="rId18"/>
    <p:sldId id="304" r:id="rId19"/>
    <p:sldId id="305" r:id="rId20"/>
    <p:sldId id="306" r:id="rId21"/>
    <p:sldId id="278" r:id="rId22"/>
    <p:sldId id="308" r:id="rId23"/>
    <p:sldId id="262" r:id="rId24"/>
    <p:sldId id="266" r:id="rId25"/>
    <p:sldId id="272" r:id="rId26"/>
    <p:sldId id="268" r:id="rId27"/>
    <p:sldId id="269" r:id="rId28"/>
    <p:sldId id="277" r:id="rId29"/>
    <p:sldId id="270" r:id="rId30"/>
    <p:sldId id="271" r:id="rId31"/>
    <p:sldId id="263" r:id="rId32"/>
    <p:sldId id="294" r:id="rId3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76B7F6D6-0A39-482E-9575-58D28C665742}">
          <p14:sldIdLst>
            <p14:sldId id="256"/>
            <p14:sldId id="265"/>
            <p14:sldId id="259"/>
            <p14:sldId id="286"/>
            <p14:sldId id="267"/>
            <p14:sldId id="258"/>
            <p14:sldId id="288"/>
            <p14:sldId id="290"/>
            <p14:sldId id="292"/>
            <p14:sldId id="289"/>
            <p14:sldId id="293"/>
            <p14:sldId id="296"/>
            <p14:sldId id="291"/>
            <p14:sldId id="295"/>
            <p14:sldId id="300"/>
            <p14:sldId id="297"/>
            <p14:sldId id="303"/>
            <p14:sldId id="304"/>
            <p14:sldId id="305"/>
            <p14:sldId id="306"/>
            <p14:sldId id="278"/>
            <p14:sldId id="308"/>
            <p14:sldId id="262"/>
            <p14:sldId id="266"/>
            <p14:sldId id="272"/>
            <p14:sldId id="268"/>
            <p14:sldId id="269"/>
            <p14:sldId id="277"/>
            <p14:sldId id="270"/>
            <p14:sldId id="271"/>
            <p14:sldId id="263"/>
            <p14:sldId id="29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Stile medio 3 - Colore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6357" autoAdjust="0"/>
  </p:normalViewPr>
  <p:slideViewPr>
    <p:cSldViewPr snapToGrid="0">
      <p:cViewPr varScale="1">
        <p:scale>
          <a:sx n="106" d="100"/>
          <a:sy n="106" d="100"/>
        </p:scale>
        <p:origin x="114" y="108"/>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9272B-6757-4BE2-B4BC-A1831AEEF489}" type="datetimeFigureOut">
              <a:rPr lang="it-IT" smtClean="0"/>
              <a:t>06/03/2024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387A4-CD60-47BC-8172-BBBC0DF53F69}" type="slidenum">
              <a:rPr lang="it-IT" smtClean="0"/>
              <a:t>‹N›</a:t>
            </a:fld>
            <a:endParaRPr lang="it-IT"/>
          </a:p>
        </p:txBody>
      </p:sp>
    </p:spTree>
    <p:extLst>
      <p:ext uri="{BB962C8B-B14F-4D97-AF65-F5344CB8AC3E}">
        <p14:creationId xmlns:p14="http://schemas.microsoft.com/office/powerpoint/2010/main" val="1831530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E387A4-CD60-47BC-8172-BBBC0DF53F69}" type="slidenum">
              <a:rPr lang="it-IT" smtClean="0"/>
              <a:t>5</a:t>
            </a:fld>
            <a:endParaRPr lang="it-IT"/>
          </a:p>
        </p:txBody>
      </p:sp>
    </p:spTree>
    <p:extLst>
      <p:ext uri="{BB962C8B-B14F-4D97-AF65-F5344CB8AC3E}">
        <p14:creationId xmlns:p14="http://schemas.microsoft.com/office/powerpoint/2010/main" val="443253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2D4537-3A2A-3099-A313-699979ECF9D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C52DEF9-BBCE-A8CF-B850-17CB27D3C1C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20BD5C9-36EC-A447-9115-B365DF36079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5AFD526-98FC-8733-DEE9-695A02490DDF}"/>
              </a:ext>
            </a:extLst>
          </p:cNvPr>
          <p:cNvSpPr>
            <a:spLocks noGrp="1"/>
          </p:cNvSpPr>
          <p:nvPr>
            <p:ph type="sldNum" sz="quarter" idx="5"/>
          </p:nvPr>
        </p:nvSpPr>
        <p:spPr/>
        <p:txBody>
          <a:bodyPr/>
          <a:lstStyle/>
          <a:p>
            <a:fld id="{93E387A4-CD60-47BC-8172-BBBC0DF53F69}" type="slidenum">
              <a:rPr lang="it-IT" smtClean="0"/>
              <a:t>16</a:t>
            </a:fld>
            <a:endParaRPr lang="it-IT"/>
          </a:p>
        </p:txBody>
      </p:sp>
    </p:spTree>
    <p:extLst>
      <p:ext uri="{BB962C8B-B14F-4D97-AF65-F5344CB8AC3E}">
        <p14:creationId xmlns:p14="http://schemas.microsoft.com/office/powerpoint/2010/main" val="2830085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087C6-FCB3-252F-8D3F-1FC91A917BE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5270E58-5F2C-0095-1DFF-5CA82245C4B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55DA884-B91A-EFA5-837C-6EB37FFCFC0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586BC9A-3ECB-E509-2579-980AE710DCE8}"/>
              </a:ext>
            </a:extLst>
          </p:cNvPr>
          <p:cNvSpPr>
            <a:spLocks noGrp="1"/>
          </p:cNvSpPr>
          <p:nvPr>
            <p:ph type="sldNum" sz="quarter" idx="5"/>
          </p:nvPr>
        </p:nvSpPr>
        <p:spPr/>
        <p:txBody>
          <a:bodyPr/>
          <a:lstStyle/>
          <a:p>
            <a:fld id="{93E387A4-CD60-47BC-8172-BBBC0DF53F69}" type="slidenum">
              <a:rPr lang="it-IT" smtClean="0"/>
              <a:t>17</a:t>
            </a:fld>
            <a:endParaRPr lang="it-IT"/>
          </a:p>
        </p:txBody>
      </p:sp>
    </p:spTree>
    <p:extLst>
      <p:ext uri="{BB962C8B-B14F-4D97-AF65-F5344CB8AC3E}">
        <p14:creationId xmlns:p14="http://schemas.microsoft.com/office/powerpoint/2010/main" val="1232083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4870CD-5006-EB6C-D0A4-4EC97F77D2A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8C2098D-A917-401D-8032-D3429A02B84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7BA10E8-C67D-733B-0013-AAFEED7771B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F240AE8-5A49-36A2-8EEE-860AF9699EE3}"/>
              </a:ext>
            </a:extLst>
          </p:cNvPr>
          <p:cNvSpPr>
            <a:spLocks noGrp="1"/>
          </p:cNvSpPr>
          <p:nvPr>
            <p:ph type="sldNum" sz="quarter" idx="5"/>
          </p:nvPr>
        </p:nvSpPr>
        <p:spPr/>
        <p:txBody>
          <a:bodyPr/>
          <a:lstStyle/>
          <a:p>
            <a:fld id="{93E387A4-CD60-47BC-8172-BBBC0DF53F69}" type="slidenum">
              <a:rPr lang="it-IT" smtClean="0"/>
              <a:t>18</a:t>
            </a:fld>
            <a:endParaRPr lang="it-IT"/>
          </a:p>
        </p:txBody>
      </p:sp>
    </p:spTree>
    <p:extLst>
      <p:ext uri="{BB962C8B-B14F-4D97-AF65-F5344CB8AC3E}">
        <p14:creationId xmlns:p14="http://schemas.microsoft.com/office/powerpoint/2010/main" val="388270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B8001-3A99-E7B5-09F1-3B46BE36DAB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0CC2FB1-E21A-731C-2F9F-5C2E06FC297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0DFE703-191B-5FF0-6774-46889DAE843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F72F63A-7B0E-2F63-1440-71ADFE75F21F}"/>
              </a:ext>
            </a:extLst>
          </p:cNvPr>
          <p:cNvSpPr>
            <a:spLocks noGrp="1"/>
          </p:cNvSpPr>
          <p:nvPr>
            <p:ph type="sldNum" sz="quarter" idx="5"/>
          </p:nvPr>
        </p:nvSpPr>
        <p:spPr/>
        <p:txBody>
          <a:bodyPr/>
          <a:lstStyle/>
          <a:p>
            <a:fld id="{93E387A4-CD60-47BC-8172-BBBC0DF53F69}" type="slidenum">
              <a:rPr lang="it-IT" smtClean="0"/>
              <a:t>19</a:t>
            </a:fld>
            <a:endParaRPr lang="it-IT"/>
          </a:p>
        </p:txBody>
      </p:sp>
    </p:spTree>
    <p:extLst>
      <p:ext uri="{BB962C8B-B14F-4D97-AF65-F5344CB8AC3E}">
        <p14:creationId xmlns:p14="http://schemas.microsoft.com/office/powerpoint/2010/main" val="9855762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a:extLst>
              <a:ext uri="{FF2B5EF4-FFF2-40B4-BE49-F238E27FC236}">
                <a16:creationId xmlns:a16="http://schemas.microsoft.com/office/drawing/2014/main" id="{D1E98E8E-EFC6-3FBA-6FF2-FE24D96035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Segnaposto note 2">
            <a:extLst>
              <a:ext uri="{FF2B5EF4-FFF2-40B4-BE49-F238E27FC236}">
                <a16:creationId xmlns:a16="http://schemas.microsoft.com/office/drawing/2014/main" id="{CC3D12EE-D1B7-B4B2-BD98-11CB9DD452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a:p>
        </p:txBody>
      </p:sp>
      <p:sp>
        <p:nvSpPr>
          <p:cNvPr id="47108" name="Segnaposto numero diapositiva 3">
            <a:extLst>
              <a:ext uri="{FF2B5EF4-FFF2-40B4-BE49-F238E27FC236}">
                <a16:creationId xmlns:a16="http://schemas.microsoft.com/office/drawing/2014/main" id="{508F836F-423B-0AE4-DEE9-18A29C2040B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2FDA0FC-968B-4877-96D1-97DB8FC6266D}" type="slidenum">
              <a:rPr lang="it-IT" altLang="it-IT">
                <a:latin typeface="Calibri" panose="020F0502020204030204" pitchFamily="34" charset="0"/>
              </a:rPr>
              <a:pPr eaLnBrk="1" hangingPunct="1"/>
              <a:t>22</a:t>
            </a:fld>
            <a:endParaRPr lang="it-IT" altLang="it-IT">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B1D40-F7A1-EF90-D1F9-D8737526C44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B57A40-DD0E-97AF-D704-BB2363E95A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5E4EC4F-5351-11C2-B007-44A43C605C0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8FE291F-5BDC-5475-CC40-4B149CA6AE75}"/>
              </a:ext>
            </a:extLst>
          </p:cNvPr>
          <p:cNvSpPr>
            <a:spLocks noGrp="1"/>
          </p:cNvSpPr>
          <p:nvPr>
            <p:ph type="sldNum" sz="quarter" idx="5"/>
          </p:nvPr>
        </p:nvSpPr>
        <p:spPr/>
        <p:txBody>
          <a:bodyPr/>
          <a:lstStyle/>
          <a:p>
            <a:fld id="{93E387A4-CD60-47BC-8172-BBBC0DF53F69}" type="slidenum">
              <a:rPr lang="it-IT" smtClean="0"/>
              <a:t>32</a:t>
            </a:fld>
            <a:endParaRPr lang="it-IT"/>
          </a:p>
        </p:txBody>
      </p:sp>
    </p:spTree>
    <p:extLst>
      <p:ext uri="{BB962C8B-B14F-4D97-AF65-F5344CB8AC3E}">
        <p14:creationId xmlns:p14="http://schemas.microsoft.com/office/powerpoint/2010/main" val="1052162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22503-816C-ED14-BDC0-76A0A3F44E8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2826F12-E749-5966-350A-AA72C7EC37C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CE709AA-7A30-80F9-168E-D2504D4805A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2BB2CF1-AD77-DF4D-3F49-069DCDE28AF1}"/>
              </a:ext>
            </a:extLst>
          </p:cNvPr>
          <p:cNvSpPr>
            <a:spLocks noGrp="1"/>
          </p:cNvSpPr>
          <p:nvPr>
            <p:ph type="sldNum" sz="quarter" idx="5"/>
          </p:nvPr>
        </p:nvSpPr>
        <p:spPr/>
        <p:txBody>
          <a:bodyPr/>
          <a:lstStyle/>
          <a:p>
            <a:fld id="{93E387A4-CD60-47BC-8172-BBBC0DF53F69}" type="slidenum">
              <a:rPr lang="it-IT" smtClean="0"/>
              <a:t>8</a:t>
            </a:fld>
            <a:endParaRPr lang="it-IT"/>
          </a:p>
        </p:txBody>
      </p:sp>
    </p:spTree>
    <p:extLst>
      <p:ext uri="{BB962C8B-B14F-4D97-AF65-F5344CB8AC3E}">
        <p14:creationId xmlns:p14="http://schemas.microsoft.com/office/powerpoint/2010/main" val="3066156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C22503-816C-ED14-BDC0-76A0A3F44E8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2826F12-E749-5966-350A-AA72C7EC37C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CE709AA-7A30-80F9-168E-D2504D4805A3}"/>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2BB2CF1-AD77-DF4D-3F49-069DCDE28AF1}"/>
              </a:ext>
            </a:extLst>
          </p:cNvPr>
          <p:cNvSpPr>
            <a:spLocks noGrp="1"/>
          </p:cNvSpPr>
          <p:nvPr>
            <p:ph type="sldNum" sz="quarter" idx="5"/>
          </p:nvPr>
        </p:nvSpPr>
        <p:spPr/>
        <p:txBody>
          <a:bodyPr/>
          <a:lstStyle/>
          <a:p>
            <a:fld id="{93E387A4-CD60-47BC-8172-BBBC0DF53F69}" type="slidenum">
              <a:rPr lang="it-IT" smtClean="0"/>
              <a:t>9</a:t>
            </a:fld>
            <a:endParaRPr lang="it-IT"/>
          </a:p>
        </p:txBody>
      </p:sp>
    </p:spTree>
    <p:extLst>
      <p:ext uri="{BB962C8B-B14F-4D97-AF65-F5344CB8AC3E}">
        <p14:creationId xmlns:p14="http://schemas.microsoft.com/office/powerpoint/2010/main" val="4211644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EBC77-ADF9-04A8-A643-CBABCA62EE8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D6B7EE9-7B11-ABF0-0DCE-E199F9BA3D4A}"/>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D05C631-B067-EC4A-2FA7-A1FD91D1A98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B3E6C90E-5C5C-E44E-DE19-1441CD37BB0E}"/>
              </a:ext>
            </a:extLst>
          </p:cNvPr>
          <p:cNvSpPr>
            <a:spLocks noGrp="1"/>
          </p:cNvSpPr>
          <p:nvPr>
            <p:ph type="sldNum" sz="quarter" idx="5"/>
          </p:nvPr>
        </p:nvSpPr>
        <p:spPr/>
        <p:txBody>
          <a:bodyPr/>
          <a:lstStyle/>
          <a:p>
            <a:fld id="{93E387A4-CD60-47BC-8172-BBBC0DF53F69}" type="slidenum">
              <a:rPr lang="it-IT" smtClean="0"/>
              <a:t>10</a:t>
            </a:fld>
            <a:endParaRPr lang="it-IT"/>
          </a:p>
        </p:txBody>
      </p:sp>
    </p:spTree>
    <p:extLst>
      <p:ext uri="{BB962C8B-B14F-4D97-AF65-F5344CB8AC3E}">
        <p14:creationId xmlns:p14="http://schemas.microsoft.com/office/powerpoint/2010/main" val="3869638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B1D40-F7A1-EF90-D1F9-D8737526C44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B57A40-DD0E-97AF-D704-BB2363E95A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5E4EC4F-5351-11C2-B007-44A43C605C0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8FE291F-5BDC-5475-CC40-4B149CA6AE75}"/>
              </a:ext>
            </a:extLst>
          </p:cNvPr>
          <p:cNvSpPr>
            <a:spLocks noGrp="1"/>
          </p:cNvSpPr>
          <p:nvPr>
            <p:ph type="sldNum" sz="quarter" idx="5"/>
          </p:nvPr>
        </p:nvSpPr>
        <p:spPr/>
        <p:txBody>
          <a:bodyPr/>
          <a:lstStyle/>
          <a:p>
            <a:fld id="{93E387A4-CD60-47BC-8172-BBBC0DF53F69}" type="slidenum">
              <a:rPr lang="it-IT" smtClean="0"/>
              <a:t>11</a:t>
            </a:fld>
            <a:endParaRPr lang="it-IT"/>
          </a:p>
        </p:txBody>
      </p:sp>
    </p:spTree>
    <p:extLst>
      <p:ext uri="{BB962C8B-B14F-4D97-AF65-F5344CB8AC3E}">
        <p14:creationId xmlns:p14="http://schemas.microsoft.com/office/powerpoint/2010/main" val="4255830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65108-AC35-7721-F077-1B1C7FAB96B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817CCA0-51F9-8570-3160-4DB928BCE24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C002B6F-309C-34E7-C0BB-6F014042E44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105A2ED-2ADF-3794-1721-913E500E4E67}"/>
              </a:ext>
            </a:extLst>
          </p:cNvPr>
          <p:cNvSpPr>
            <a:spLocks noGrp="1"/>
          </p:cNvSpPr>
          <p:nvPr>
            <p:ph type="sldNum" sz="quarter" idx="5"/>
          </p:nvPr>
        </p:nvSpPr>
        <p:spPr/>
        <p:txBody>
          <a:bodyPr/>
          <a:lstStyle/>
          <a:p>
            <a:fld id="{93E387A4-CD60-47BC-8172-BBBC0DF53F69}" type="slidenum">
              <a:rPr lang="it-IT" smtClean="0"/>
              <a:t>12</a:t>
            </a:fld>
            <a:endParaRPr lang="it-IT"/>
          </a:p>
        </p:txBody>
      </p:sp>
    </p:spTree>
    <p:extLst>
      <p:ext uri="{BB962C8B-B14F-4D97-AF65-F5344CB8AC3E}">
        <p14:creationId xmlns:p14="http://schemas.microsoft.com/office/powerpoint/2010/main" val="166914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B1D40-F7A1-EF90-D1F9-D8737526C44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B57A40-DD0E-97AF-D704-BB2363E95A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5E4EC4F-5351-11C2-B007-44A43C605C0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8FE291F-5BDC-5475-CC40-4B149CA6AE75}"/>
              </a:ext>
            </a:extLst>
          </p:cNvPr>
          <p:cNvSpPr>
            <a:spLocks noGrp="1"/>
          </p:cNvSpPr>
          <p:nvPr>
            <p:ph type="sldNum" sz="quarter" idx="5"/>
          </p:nvPr>
        </p:nvSpPr>
        <p:spPr/>
        <p:txBody>
          <a:bodyPr/>
          <a:lstStyle/>
          <a:p>
            <a:fld id="{93E387A4-CD60-47BC-8172-BBBC0DF53F69}" type="slidenum">
              <a:rPr lang="it-IT" smtClean="0"/>
              <a:t>13</a:t>
            </a:fld>
            <a:endParaRPr lang="it-IT"/>
          </a:p>
        </p:txBody>
      </p:sp>
    </p:spTree>
    <p:extLst>
      <p:ext uri="{BB962C8B-B14F-4D97-AF65-F5344CB8AC3E}">
        <p14:creationId xmlns:p14="http://schemas.microsoft.com/office/powerpoint/2010/main" val="1955502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B1D40-F7A1-EF90-D1F9-D8737526C44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9B57A40-DD0E-97AF-D704-BB2363E95A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5E4EC4F-5351-11C2-B007-44A43C605C0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D8FE291F-5BDC-5475-CC40-4B149CA6AE75}"/>
              </a:ext>
            </a:extLst>
          </p:cNvPr>
          <p:cNvSpPr>
            <a:spLocks noGrp="1"/>
          </p:cNvSpPr>
          <p:nvPr>
            <p:ph type="sldNum" sz="quarter" idx="5"/>
          </p:nvPr>
        </p:nvSpPr>
        <p:spPr/>
        <p:txBody>
          <a:bodyPr/>
          <a:lstStyle/>
          <a:p>
            <a:fld id="{93E387A4-CD60-47BC-8172-BBBC0DF53F69}" type="slidenum">
              <a:rPr lang="it-IT" smtClean="0"/>
              <a:t>14</a:t>
            </a:fld>
            <a:endParaRPr lang="it-IT"/>
          </a:p>
        </p:txBody>
      </p:sp>
    </p:spTree>
    <p:extLst>
      <p:ext uri="{BB962C8B-B14F-4D97-AF65-F5344CB8AC3E}">
        <p14:creationId xmlns:p14="http://schemas.microsoft.com/office/powerpoint/2010/main" val="3972844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immagine diapositiva 1">
            <a:extLst>
              <a:ext uri="{FF2B5EF4-FFF2-40B4-BE49-F238E27FC236}">
                <a16:creationId xmlns:a16="http://schemas.microsoft.com/office/drawing/2014/main" id="{8328A1C2-B2AB-1827-469F-E10BCE13EA56}"/>
              </a:ext>
            </a:extLst>
          </p:cNvPr>
          <p:cNvSpPr>
            <a:spLocks noGrp="1" noRot="1" noChangeAspect="1" noTextEdit="1"/>
          </p:cNvSpPr>
          <p:nvPr>
            <p:ph type="sldImg"/>
          </p:nvPr>
        </p:nvSpPr>
        <p:spPr>
          <a:ln/>
        </p:spPr>
      </p:sp>
      <p:sp>
        <p:nvSpPr>
          <p:cNvPr id="14339" name="Segnaposto note 2">
            <a:extLst>
              <a:ext uri="{FF2B5EF4-FFF2-40B4-BE49-F238E27FC236}">
                <a16:creationId xmlns:a16="http://schemas.microsoft.com/office/drawing/2014/main" id="{D408C661-555D-74BD-B69A-0427AF683FA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4340" name="Segnaposto numero diapositiva 3">
            <a:extLst>
              <a:ext uri="{FF2B5EF4-FFF2-40B4-BE49-F238E27FC236}">
                <a16:creationId xmlns:a16="http://schemas.microsoft.com/office/drawing/2014/main" id="{E0A690E1-9345-13F3-B9F2-F91A96F80B1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A097C3A-5759-40D1-9E40-9AB261CA54C8}" type="slidenum">
              <a:rPr lang="it-IT" altLang="it-IT" sz="1200"/>
              <a:pPr/>
              <a:t>15</a:t>
            </a:fld>
            <a:endParaRPr lang="it-IT" alt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33821-597E-4B4F-8572-5DA1CB183565}"/>
              </a:ext>
            </a:extLst>
          </p:cNvPr>
          <p:cNvSpPr>
            <a:spLocks noGrp="1"/>
          </p:cNvSpPr>
          <p:nvPr>
            <p:ph type="ctrTitle"/>
          </p:nvPr>
        </p:nvSpPr>
        <p:spPr>
          <a:xfrm>
            <a:off x="548640" y="950976"/>
            <a:ext cx="6509385" cy="3556730"/>
          </a:xfrm>
        </p:spPr>
        <p:txBody>
          <a:bodyPr anchor="t">
            <a:normAutofit/>
          </a:bodyPr>
          <a:lstStyle>
            <a:lvl1pPr algn="l">
              <a:defRPr sz="4400"/>
            </a:lvl1pPr>
          </a:lstStyle>
          <a:p>
            <a:r>
              <a:rPr lang="en-US" dirty="0"/>
              <a:t>Click to edit Master title style</a:t>
            </a:r>
          </a:p>
        </p:txBody>
      </p:sp>
      <p:sp>
        <p:nvSpPr>
          <p:cNvPr id="3" name="Subtitle 2">
            <a:extLst>
              <a:ext uri="{FF2B5EF4-FFF2-40B4-BE49-F238E27FC236}">
                <a16:creationId xmlns:a16="http://schemas.microsoft.com/office/drawing/2014/main" id="{F4C38D70-8FF5-47D7-A0DD-087A227BC94F}"/>
              </a:ext>
            </a:extLst>
          </p:cNvPr>
          <p:cNvSpPr>
            <a:spLocks noGrp="1"/>
          </p:cNvSpPr>
          <p:nvPr>
            <p:ph type="subTitle" idx="1"/>
          </p:nvPr>
        </p:nvSpPr>
        <p:spPr>
          <a:xfrm>
            <a:off x="576072" y="4572000"/>
            <a:ext cx="6481953" cy="1485900"/>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DB5B485-516D-48B7-AF1D-69AEEA351A94}"/>
              </a:ext>
            </a:extLst>
          </p:cNvPr>
          <p:cNvSpPr>
            <a:spLocks noGrp="1"/>
          </p:cNvSpPr>
          <p:nvPr>
            <p:ph type="dt" sz="half" idx="10"/>
          </p:nvPr>
        </p:nvSpPr>
        <p:spPr>
          <a:xfrm>
            <a:off x="588729" y="6449535"/>
            <a:ext cx="2983095" cy="308453"/>
          </a:xfrm>
          <a:prstGeom prst="rect">
            <a:avLst/>
          </a:prstGeom>
        </p:spPr>
        <p:txBody>
          <a:bodyPr/>
          <a:lstStyle/>
          <a:p>
            <a:fld id="{0C989E85-29A1-4221-A322-7F0721F00A49}" type="datetime1">
              <a:rPr lang="en-US" smtClean="0"/>
              <a:t>3/6/2024</a:t>
            </a:fld>
            <a:endParaRPr lang="en-US"/>
          </a:p>
        </p:txBody>
      </p:sp>
      <p:sp>
        <p:nvSpPr>
          <p:cNvPr id="5" name="Footer Placeholder 4">
            <a:extLst>
              <a:ext uri="{FF2B5EF4-FFF2-40B4-BE49-F238E27FC236}">
                <a16:creationId xmlns:a16="http://schemas.microsoft.com/office/drawing/2014/main" id="{1D614DDB-2831-4FF8-9DA7-0449659D7AD9}"/>
              </a:ext>
            </a:extLst>
          </p:cNvPr>
          <p:cNvSpPr>
            <a:spLocks noGrp="1"/>
          </p:cNvSpPr>
          <p:nvPr>
            <p:ph type="ftr" sz="quarter" idx="11"/>
          </p:nvPr>
        </p:nvSpPr>
        <p:spPr>
          <a:xfrm>
            <a:off x="557924" y="173776"/>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F178F6-65BA-4964-80E2-DB6EA3355FBB}"/>
              </a:ext>
            </a:extLst>
          </p:cNvPr>
          <p:cNvSpPr>
            <a:spLocks noGrp="1"/>
          </p:cNvSpPr>
          <p:nvPr>
            <p:ph type="sldNum" sz="quarter" idx="12"/>
          </p:nvPr>
        </p:nvSpPr>
        <p:spPr/>
        <p:txBody>
          <a:bodyPr/>
          <a:lstStyle/>
          <a:p>
            <a:fld id="{6CB39E08-E0E5-4B1A-8F7D-08FE7678A3B6}" type="slidenum">
              <a:rPr lang="en-US" smtClean="0"/>
              <a:t>‹N›</a:t>
            </a:fld>
            <a:endParaRPr lang="en-US"/>
          </a:p>
        </p:txBody>
      </p:sp>
    </p:spTree>
    <p:extLst>
      <p:ext uri="{BB962C8B-B14F-4D97-AF65-F5344CB8AC3E}">
        <p14:creationId xmlns:p14="http://schemas.microsoft.com/office/powerpoint/2010/main" val="2171107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07F1B-6F93-4E6E-8C8C-D01A9DEB6A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7D2968-FE85-492F-A77B-1771F4EAA8C6}"/>
              </a:ext>
            </a:extLst>
          </p:cNvPr>
          <p:cNvSpPr>
            <a:spLocks noGrp="1"/>
          </p:cNvSpPr>
          <p:nvPr>
            <p:ph type="body" orient="vert" idx="1"/>
          </p:nvPr>
        </p:nvSpPr>
        <p:spPr>
          <a:xfrm>
            <a:off x="548641" y="2028826"/>
            <a:ext cx="11094348" cy="402907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4592DA2-B1FB-45C6-B10C-141AC2BFB381}"/>
              </a:ext>
            </a:extLst>
          </p:cNvPr>
          <p:cNvSpPr>
            <a:spLocks noGrp="1"/>
          </p:cNvSpPr>
          <p:nvPr>
            <p:ph type="dt" sz="half" idx="10"/>
          </p:nvPr>
        </p:nvSpPr>
        <p:spPr>
          <a:xfrm>
            <a:off x="588729" y="6449535"/>
            <a:ext cx="2983095" cy="308453"/>
          </a:xfrm>
          <a:prstGeom prst="rect">
            <a:avLst/>
          </a:prstGeom>
        </p:spPr>
        <p:txBody>
          <a:bodyPr/>
          <a:lstStyle/>
          <a:p>
            <a:fld id="{C65CA921-2995-4482-906B-D7986F62F81F}" type="datetime1">
              <a:rPr lang="en-US" smtClean="0"/>
              <a:t>3/6/2024</a:t>
            </a:fld>
            <a:endParaRPr lang="en-US"/>
          </a:p>
        </p:txBody>
      </p:sp>
      <p:sp>
        <p:nvSpPr>
          <p:cNvPr id="5" name="Footer Placeholder 4">
            <a:extLst>
              <a:ext uri="{FF2B5EF4-FFF2-40B4-BE49-F238E27FC236}">
                <a16:creationId xmlns:a16="http://schemas.microsoft.com/office/drawing/2014/main" id="{18CA6D78-CE47-4CA7-B3B6-AFAE5175F6F6}"/>
              </a:ext>
            </a:extLst>
          </p:cNvPr>
          <p:cNvSpPr>
            <a:spLocks noGrp="1"/>
          </p:cNvSpPr>
          <p:nvPr>
            <p:ph type="ftr" sz="quarter" idx="11"/>
          </p:nvPr>
        </p:nvSpPr>
        <p:spPr>
          <a:xfrm>
            <a:off x="557924" y="173776"/>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BEDC5C0-8780-4819-A8FC-32A0141D271C}"/>
              </a:ext>
            </a:extLst>
          </p:cNvPr>
          <p:cNvSpPr>
            <a:spLocks noGrp="1"/>
          </p:cNvSpPr>
          <p:nvPr>
            <p:ph type="sldNum" sz="quarter" idx="12"/>
          </p:nvPr>
        </p:nvSpPr>
        <p:spPr/>
        <p:txBody>
          <a:bodyPr/>
          <a:lstStyle/>
          <a:p>
            <a:fld id="{6CB39E08-E0E5-4B1A-8F7D-08FE7678A3B6}" type="slidenum">
              <a:rPr lang="en-US" smtClean="0"/>
              <a:t>‹N›</a:t>
            </a:fld>
            <a:endParaRPr lang="en-US"/>
          </a:p>
        </p:txBody>
      </p:sp>
    </p:spTree>
    <p:extLst>
      <p:ext uri="{BB962C8B-B14F-4D97-AF65-F5344CB8AC3E}">
        <p14:creationId xmlns:p14="http://schemas.microsoft.com/office/powerpoint/2010/main" val="114570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8F9A8-05F2-4F79-B689-1FA2F31965D8}"/>
              </a:ext>
            </a:extLst>
          </p:cNvPr>
          <p:cNvSpPr>
            <a:spLocks noGrp="1"/>
          </p:cNvSpPr>
          <p:nvPr>
            <p:ph type="title" orient="vert"/>
          </p:nvPr>
        </p:nvSpPr>
        <p:spPr>
          <a:xfrm>
            <a:off x="9472612" y="952499"/>
            <a:ext cx="2207417" cy="51054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05D615BC-61CD-4D59-8E85-B59072E2B22D}"/>
              </a:ext>
            </a:extLst>
          </p:cNvPr>
          <p:cNvSpPr>
            <a:spLocks noGrp="1"/>
          </p:cNvSpPr>
          <p:nvPr>
            <p:ph type="body" orient="vert" idx="1"/>
          </p:nvPr>
        </p:nvSpPr>
        <p:spPr>
          <a:xfrm>
            <a:off x="557924" y="952499"/>
            <a:ext cx="8914688" cy="51054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3F81C46-8CC0-4B79-AF2E-84C86C6A803A}"/>
              </a:ext>
            </a:extLst>
          </p:cNvPr>
          <p:cNvSpPr>
            <a:spLocks noGrp="1"/>
          </p:cNvSpPr>
          <p:nvPr>
            <p:ph type="dt" sz="half" idx="10"/>
          </p:nvPr>
        </p:nvSpPr>
        <p:spPr>
          <a:xfrm>
            <a:off x="588729" y="6449535"/>
            <a:ext cx="2983095" cy="308453"/>
          </a:xfrm>
          <a:prstGeom prst="rect">
            <a:avLst/>
          </a:prstGeom>
        </p:spPr>
        <p:txBody>
          <a:bodyPr/>
          <a:lstStyle/>
          <a:p>
            <a:fld id="{C50F4BB9-35B3-42AF-A1D1-FFE8BD2DACC6}" type="datetime1">
              <a:rPr lang="en-US" smtClean="0"/>
              <a:t>3/6/2024</a:t>
            </a:fld>
            <a:endParaRPr lang="en-US"/>
          </a:p>
        </p:txBody>
      </p:sp>
      <p:sp>
        <p:nvSpPr>
          <p:cNvPr id="5" name="Footer Placeholder 4">
            <a:extLst>
              <a:ext uri="{FF2B5EF4-FFF2-40B4-BE49-F238E27FC236}">
                <a16:creationId xmlns:a16="http://schemas.microsoft.com/office/drawing/2014/main" id="{A1A76817-4D29-4888-B68C-A35F5A069C99}"/>
              </a:ext>
            </a:extLst>
          </p:cNvPr>
          <p:cNvSpPr>
            <a:spLocks noGrp="1"/>
          </p:cNvSpPr>
          <p:nvPr>
            <p:ph type="ftr" sz="quarter" idx="11"/>
          </p:nvPr>
        </p:nvSpPr>
        <p:spPr>
          <a:xfrm>
            <a:off x="557924" y="173776"/>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A0B21A-30A9-4173-9E3F-D985B86A35CE}"/>
              </a:ext>
            </a:extLst>
          </p:cNvPr>
          <p:cNvSpPr>
            <a:spLocks noGrp="1"/>
          </p:cNvSpPr>
          <p:nvPr>
            <p:ph type="sldNum" sz="quarter" idx="12"/>
          </p:nvPr>
        </p:nvSpPr>
        <p:spPr/>
        <p:txBody>
          <a:bodyPr/>
          <a:lstStyle/>
          <a:p>
            <a:fld id="{6CB39E08-E0E5-4B1A-8F7D-08FE7678A3B6}" type="slidenum">
              <a:rPr lang="en-US" smtClean="0"/>
              <a:t>‹N›</a:t>
            </a:fld>
            <a:endParaRPr lang="en-US"/>
          </a:p>
        </p:txBody>
      </p:sp>
    </p:spTree>
    <p:extLst>
      <p:ext uri="{BB962C8B-B14F-4D97-AF65-F5344CB8AC3E}">
        <p14:creationId xmlns:p14="http://schemas.microsoft.com/office/powerpoint/2010/main" val="1202614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A45AC-24E0-45A1-90C3-7BF96C3FC7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2018E1-7CA3-4B5E-9683-554FDFC63E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95D32D-7150-4DF2-B992-A2B4F5605D94}"/>
              </a:ext>
            </a:extLst>
          </p:cNvPr>
          <p:cNvSpPr>
            <a:spLocks noGrp="1"/>
          </p:cNvSpPr>
          <p:nvPr>
            <p:ph type="dt" sz="half" idx="10"/>
          </p:nvPr>
        </p:nvSpPr>
        <p:spPr>
          <a:xfrm>
            <a:off x="588729" y="6449535"/>
            <a:ext cx="2983095" cy="308453"/>
          </a:xfrm>
          <a:prstGeom prst="rect">
            <a:avLst/>
          </a:prstGeom>
        </p:spPr>
        <p:txBody>
          <a:bodyPr/>
          <a:lstStyle/>
          <a:p>
            <a:fld id="{A1B83917-8859-45D3-A008-8FE8A9934D09}" type="datetime1">
              <a:rPr lang="en-US" smtClean="0"/>
              <a:t>3/6/2024</a:t>
            </a:fld>
            <a:endParaRPr lang="en-US"/>
          </a:p>
        </p:txBody>
      </p:sp>
      <p:sp>
        <p:nvSpPr>
          <p:cNvPr id="5" name="Footer Placeholder 4">
            <a:extLst>
              <a:ext uri="{FF2B5EF4-FFF2-40B4-BE49-F238E27FC236}">
                <a16:creationId xmlns:a16="http://schemas.microsoft.com/office/drawing/2014/main" id="{F3D03F0C-FCA3-464C-B6ED-864DB51E7DD1}"/>
              </a:ext>
            </a:extLst>
          </p:cNvPr>
          <p:cNvSpPr>
            <a:spLocks noGrp="1"/>
          </p:cNvSpPr>
          <p:nvPr>
            <p:ph type="ftr" sz="quarter" idx="11"/>
          </p:nvPr>
        </p:nvSpPr>
        <p:spPr>
          <a:xfrm>
            <a:off x="557924" y="173776"/>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9C41006-DAE1-4326-B1AE-FD527A653BDE}"/>
              </a:ext>
            </a:extLst>
          </p:cNvPr>
          <p:cNvSpPr>
            <a:spLocks noGrp="1"/>
          </p:cNvSpPr>
          <p:nvPr>
            <p:ph type="sldNum" sz="quarter" idx="12"/>
          </p:nvPr>
        </p:nvSpPr>
        <p:spPr/>
        <p:txBody>
          <a:bodyPr/>
          <a:lstStyle/>
          <a:p>
            <a:fld id="{6CB39E08-E0E5-4B1A-8F7D-08FE7678A3B6}" type="slidenum">
              <a:rPr lang="en-US" smtClean="0"/>
              <a:t>‹N›</a:t>
            </a:fld>
            <a:endParaRPr lang="en-US"/>
          </a:p>
        </p:txBody>
      </p:sp>
      <p:sp>
        <p:nvSpPr>
          <p:cNvPr id="10" name="CasellaDiTesto 9">
            <a:extLst>
              <a:ext uri="{FF2B5EF4-FFF2-40B4-BE49-F238E27FC236}">
                <a16:creationId xmlns:a16="http://schemas.microsoft.com/office/drawing/2014/main" id="{ECE584AF-80EA-617C-A124-0DAB7660890E}"/>
              </a:ext>
            </a:extLst>
          </p:cNvPr>
          <p:cNvSpPr txBox="1"/>
          <p:nvPr userDrawn="1"/>
        </p:nvSpPr>
        <p:spPr>
          <a:xfrm>
            <a:off x="618216" y="201161"/>
            <a:ext cx="10955569" cy="369332"/>
          </a:xfrm>
          <a:prstGeom prst="rect">
            <a:avLst/>
          </a:prstGeom>
          <a:noFill/>
        </p:spPr>
        <p:txBody>
          <a:bodyPr wrap="square">
            <a:spAutoFit/>
          </a:bodyPr>
          <a:lstStyle/>
          <a:p>
            <a:r>
              <a:rPr lang="en-US" sz="1800" b="1" dirty="0">
                <a:latin typeface="Palatino Linotype" panose="02040502050505030304" pitchFamily="18" charset="0"/>
              </a:rPr>
              <a:t>MEASUREMENTS FOR INDUSTRIAL SUSTAINABILITY AND ENVIRONMENTAL SAFETY</a:t>
            </a:r>
            <a:endParaRPr lang="it-IT" dirty="0">
              <a:latin typeface="Palatino Linotype" panose="02040502050505030304" pitchFamily="18" charset="0"/>
            </a:endParaRPr>
          </a:p>
        </p:txBody>
      </p:sp>
    </p:spTree>
    <p:extLst>
      <p:ext uri="{BB962C8B-B14F-4D97-AF65-F5344CB8AC3E}">
        <p14:creationId xmlns:p14="http://schemas.microsoft.com/office/powerpoint/2010/main" val="290555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73B84-BE32-464A-A765-975C21B5CF4B}"/>
              </a:ext>
            </a:extLst>
          </p:cNvPr>
          <p:cNvSpPr>
            <a:spLocks noGrp="1"/>
          </p:cNvSpPr>
          <p:nvPr>
            <p:ph type="title"/>
          </p:nvPr>
        </p:nvSpPr>
        <p:spPr>
          <a:xfrm>
            <a:off x="557923" y="952500"/>
            <a:ext cx="6678695" cy="3962398"/>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640145C2-97CF-4887-904A-8ADC80525A2E}"/>
              </a:ext>
            </a:extLst>
          </p:cNvPr>
          <p:cNvSpPr>
            <a:spLocks noGrp="1"/>
          </p:cNvSpPr>
          <p:nvPr>
            <p:ph type="body" idx="1"/>
          </p:nvPr>
        </p:nvSpPr>
        <p:spPr>
          <a:xfrm>
            <a:off x="8043860" y="952501"/>
            <a:ext cx="3500440" cy="396239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E524559-DA32-4398-A8EE-EED2469D63BB}"/>
              </a:ext>
            </a:extLst>
          </p:cNvPr>
          <p:cNvSpPr>
            <a:spLocks noGrp="1"/>
          </p:cNvSpPr>
          <p:nvPr>
            <p:ph type="dt" sz="half" idx="10"/>
          </p:nvPr>
        </p:nvSpPr>
        <p:spPr>
          <a:xfrm>
            <a:off x="588729" y="6449535"/>
            <a:ext cx="2983095" cy="308453"/>
          </a:xfrm>
          <a:prstGeom prst="rect">
            <a:avLst/>
          </a:prstGeom>
        </p:spPr>
        <p:txBody>
          <a:bodyPr/>
          <a:lstStyle/>
          <a:p>
            <a:fld id="{F4A71813-FA0E-4E70-BAB6-89C86F789A8F}" type="datetime1">
              <a:rPr lang="en-US" smtClean="0"/>
              <a:t>3/6/2024</a:t>
            </a:fld>
            <a:endParaRPr lang="en-US"/>
          </a:p>
        </p:txBody>
      </p:sp>
      <p:sp>
        <p:nvSpPr>
          <p:cNvPr id="5" name="Footer Placeholder 4">
            <a:extLst>
              <a:ext uri="{FF2B5EF4-FFF2-40B4-BE49-F238E27FC236}">
                <a16:creationId xmlns:a16="http://schemas.microsoft.com/office/drawing/2014/main" id="{73967BE1-F1AC-4732-B52E-1C7D63DEF80D}"/>
              </a:ext>
            </a:extLst>
          </p:cNvPr>
          <p:cNvSpPr>
            <a:spLocks noGrp="1"/>
          </p:cNvSpPr>
          <p:nvPr>
            <p:ph type="ftr" sz="quarter" idx="11"/>
          </p:nvPr>
        </p:nvSpPr>
        <p:spPr>
          <a:xfrm>
            <a:off x="557924" y="173776"/>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A13C03-DDF0-48C6-B1BF-D28875F8238F}"/>
              </a:ext>
            </a:extLst>
          </p:cNvPr>
          <p:cNvSpPr>
            <a:spLocks noGrp="1"/>
          </p:cNvSpPr>
          <p:nvPr>
            <p:ph type="sldNum" sz="quarter" idx="12"/>
          </p:nvPr>
        </p:nvSpPr>
        <p:spPr/>
        <p:txBody>
          <a:bodyPr/>
          <a:lstStyle/>
          <a:p>
            <a:fld id="{6CB39E08-E0E5-4B1A-8F7D-08FE7678A3B6}" type="slidenum">
              <a:rPr lang="en-US" smtClean="0"/>
              <a:t>‹N›</a:t>
            </a:fld>
            <a:endParaRPr lang="en-US"/>
          </a:p>
        </p:txBody>
      </p:sp>
    </p:spTree>
    <p:extLst>
      <p:ext uri="{BB962C8B-B14F-4D97-AF65-F5344CB8AC3E}">
        <p14:creationId xmlns:p14="http://schemas.microsoft.com/office/powerpoint/2010/main" val="2820356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6F411-42B3-4A17-BE7E-861BE7E7DC9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8E0603-F4C0-40AC-A53E-40449D53D741}"/>
              </a:ext>
            </a:extLst>
          </p:cNvPr>
          <p:cNvSpPr>
            <a:spLocks noGrp="1"/>
          </p:cNvSpPr>
          <p:nvPr>
            <p:ph sz="half" idx="1"/>
          </p:nvPr>
        </p:nvSpPr>
        <p:spPr>
          <a:xfrm>
            <a:off x="548640"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6BC5634-2887-4182-A9BE-B382357D4F9C}"/>
              </a:ext>
            </a:extLst>
          </p:cNvPr>
          <p:cNvSpPr>
            <a:spLocks noGrp="1"/>
          </p:cNvSpPr>
          <p:nvPr>
            <p:ph sz="half" idx="2"/>
          </p:nvPr>
        </p:nvSpPr>
        <p:spPr>
          <a:xfrm>
            <a:off x="6257928" y="2029968"/>
            <a:ext cx="5281506" cy="41481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56B6E74-28E1-4684-B515-4265ED7B1EAE}"/>
              </a:ext>
            </a:extLst>
          </p:cNvPr>
          <p:cNvSpPr>
            <a:spLocks noGrp="1"/>
          </p:cNvSpPr>
          <p:nvPr>
            <p:ph type="dt" sz="half" idx="10"/>
          </p:nvPr>
        </p:nvSpPr>
        <p:spPr>
          <a:xfrm>
            <a:off x="588729" y="6449535"/>
            <a:ext cx="2983095" cy="308453"/>
          </a:xfrm>
          <a:prstGeom prst="rect">
            <a:avLst/>
          </a:prstGeom>
        </p:spPr>
        <p:txBody>
          <a:bodyPr/>
          <a:lstStyle/>
          <a:p>
            <a:fld id="{C1ADB4C6-030C-4571-901D-87F5E7CCF111}" type="datetime1">
              <a:rPr lang="en-US" smtClean="0"/>
              <a:t>3/6/2024</a:t>
            </a:fld>
            <a:endParaRPr lang="en-US"/>
          </a:p>
        </p:txBody>
      </p:sp>
      <p:sp>
        <p:nvSpPr>
          <p:cNvPr id="6" name="Footer Placeholder 5">
            <a:extLst>
              <a:ext uri="{FF2B5EF4-FFF2-40B4-BE49-F238E27FC236}">
                <a16:creationId xmlns:a16="http://schemas.microsoft.com/office/drawing/2014/main" id="{18D375EA-A8F8-485D-A82F-CD85D4C9E17D}"/>
              </a:ext>
            </a:extLst>
          </p:cNvPr>
          <p:cNvSpPr>
            <a:spLocks noGrp="1"/>
          </p:cNvSpPr>
          <p:nvPr>
            <p:ph type="ftr" sz="quarter" idx="11"/>
          </p:nvPr>
        </p:nvSpPr>
        <p:spPr>
          <a:xfrm>
            <a:off x="557924" y="173776"/>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AD9E4B0-F5E3-407F-A548-B616E774987F}"/>
              </a:ext>
            </a:extLst>
          </p:cNvPr>
          <p:cNvSpPr>
            <a:spLocks noGrp="1"/>
          </p:cNvSpPr>
          <p:nvPr>
            <p:ph type="sldNum" sz="quarter" idx="12"/>
          </p:nvPr>
        </p:nvSpPr>
        <p:spPr/>
        <p:txBody>
          <a:bodyPr/>
          <a:lstStyle/>
          <a:p>
            <a:fld id="{6CB39E08-E0E5-4B1A-8F7D-08FE7678A3B6}" type="slidenum">
              <a:rPr lang="en-US" smtClean="0"/>
              <a:t>‹N›</a:t>
            </a:fld>
            <a:endParaRPr lang="en-US"/>
          </a:p>
        </p:txBody>
      </p:sp>
      <p:sp>
        <p:nvSpPr>
          <p:cNvPr id="8" name="CasellaDiTesto 7">
            <a:extLst>
              <a:ext uri="{FF2B5EF4-FFF2-40B4-BE49-F238E27FC236}">
                <a16:creationId xmlns:a16="http://schemas.microsoft.com/office/drawing/2014/main" id="{414D2E0D-582B-2FDF-F716-F739AEAD44C6}"/>
              </a:ext>
            </a:extLst>
          </p:cNvPr>
          <p:cNvSpPr txBox="1"/>
          <p:nvPr userDrawn="1"/>
        </p:nvSpPr>
        <p:spPr>
          <a:xfrm>
            <a:off x="618216" y="201161"/>
            <a:ext cx="10955569" cy="369332"/>
          </a:xfrm>
          <a:prstGeom prst="rect">
            <a:avLst/>
          </a:prstGeom>
          <a:noFill/>
        </p:spPr>
        <p:txBody>
          <a:bodyPr wrap="square">
            <a:spAutoFit/>
          </a:bodyPr>
          <a:lstStyle/>
          <a:p>
            <a:r>
              <a:rPr lang="en-US" sz="1800" b="1" dirty="0">
                <a:latin typeface="Palatino Linotype" panose="02040502050505030304" pitchFamily="18" charset="0"/>
              </a:rPr>
              <a:t>MEASUREMENTS FOR INDUSTRIAL SUSTAINABILITY AND ENVIRONMENTAL SAFETY</a:t>
            </a:r>
            <a:endParaRPr lang="it-IT" dirty="0">
              <a:latin typeface="Palatino Linotype" panose="02040502050505030304" pitchFamily="18" charset="0"/>
            </a:endParaRPr>
          </a:p>
        </p:txBody>
      </p:sp>
    </p:spTree>
    <p:extLst>
      <p:ext uri="{BB962C8B-B14F-4D97-AF65-F5344CB8AC3E}">
        <p14:creationId xmlns:p14="http://schemas.microsoft.com/office/powerpoint/2010/main" val="952613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2161A-7627-4D64-AF08-10D702AFE286}"/>
              </a:ext>
            </a:extLst>
          </p:cNvPr>
          <p:cNvSpPr>
            <a:spLocks noGrp="1"/>
          </p:cNvSpPr>
          <p:nvPr>
            <p:ph type="title"/>
          </p:nvPr>
        </p:nvSpPr>
        <p:spPr>
          <a:xfrm>
            <a:off x="552659" y="950976"/>
            <a:ext cx="10802729" cy="88179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53B6884-07D8-4CC4-BE99-516F1433BED8}"/>
              </a:ext>
            </a:extLst>
          </p:cNvPr>
          <p:cNvSpPr>
            <a:spLocks noGrp="1"/>
          </p:cNvSpPr>
          <p:nvPr>
            <p:ph type="body" idx="1"/>
          </p:nvPr>
        </p:nvSpPr>
        <p:spPr>
          <a:xfrm>
            <a:off x="542918" y="1832772"/>
            <a:ext cx="5281507"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182C638-B5A8-4F8C-85AE-33BEAF54C07A}"/>
              </a:ext>
            </a:extLst>
          </p:cNvPr>
          <p:cNvSpPr>
            <a:spLocks noGrp="1"/>
          </p:cNvSpPr>
          <p:nvPr>
            <p:ph sz="half" idx="2"/>
          </p:nvPr>
        </p:nvSpPr>
        <p:spPr>
          <a:xfrm>
            <a:off x="548640" y="2600531"/>
            <a:ext cx="528150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40D1933-A703-4BDC-A697-728E899EEDE1}"/>
              </a:ext>
            </a:extLst>
          </p:cNvPr>
          <p:cNvSpPr>
            <a:spLocks noGrp="1"/>
          </p:cNvSpPr>
          <p:nvPr>
            <p:ph type="body" sz="quarter" idx="3"/>
          </p:nvPr>
        </p:nvSpPr>
        <p:spPr>
          <a:xfrm>
            <a:off x="6257927" y="1832772"/>
            <a:ext cx="5283202" cy="742638"/>
          </a:xfrm>
        </p:spPr>
        <p:txBody>
          <a:bodyPr anchor="b">
            <a:normAutofit/>
          </a:bodyPr>
          <a:lstStyle>
            <a:lvl1pPr marL="0" indent="0">
              <a:buNone/>
              <a:defRPr sz="1800" b="1" cap="all" spc="13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5925DBD-4D51-4A2D-B1E4-6D094CD1E803}"/>
              </a:ext>
            </a:extLst>
          </p:cNvPr>
          <p:cNvSpPr>
            <a:spLocks noGrp="1"/>
          </p:cNvSpPr>
          <p:nvPr>
            <p:ph sz="quarter" idx="4"/>
          </p:nvPr>
        </p:nvSpPr>
        <p:spPr>
          <a:xfrm>
            <a:off x="6257927" y="2600531"/>
            <a:ext cx="52832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2636E2-E26E-42F7-9E05-3F756C7D17AE}"/>
              </a:ext>
            </a:extLst>
          </p:cNvPr>
          <p:cNvSpPr>
            <a:spLocks noGrp="1"/>
          </p:cNvSpPr>
          <p:nvPr>
            <p:ph type="dt" sz="half" idx="10"/>
          </p:nvPr>
        </p:nvSpPr>
        <p:spPr>
          <a:xfrm>
            <a:off x="588729" y="6449535"/>
            <a:ext cx="2983095" cy="308453"/>
          </a:xfrm>
          <a:prstGeom prst="rect">
            <a:avLst/>
          </a:prstGeom>
        </p:spPr>
        <p:txBody>
          <a:bodyPr/>
          <a:lstStyle/>
          <a:p>
            <a:fld id="{700E4B98-8622-4A7F-9A2F-C73994914D6B}" type="datetime1">
              <a:rPr lang="en-US" smtClean="0"/>
              <a:t>3/6/2024</a:t>
            </a:fld>
            <a:endParaRPr lang="en-US"/>
          </a:p>
        </p:txBody>
      </p:sp>
      <p:sp>
        <p:nvSpPr>
          <p:cNvPr id="8" name="Footer Placeholder 7">
            <a:extLst>
              <a:ext uri="{FF2B5EF4-FFF2-40B4-BE49-F238E27FC236}">
                <a16:creationId xmlns:a16="http://schemas.microsoft.com/office/drawing/2014/main" id="{86F7281B-0E5C-421E-AFFE-775F57C5DDB9}"/>
              </a:ext>
            </a:extLst>
          </p:cNvPr>
          <p:cNvSpPr>
            <a:spLocks noGrp="1"/>
          </p:cNvSpPr>
          <p:nvPr>
            <p:ph type="ftr" sz="quarter" idx="11"/>
          </p:nvPr>
        </p:nvSpPr>
        <p:spPr>
          <a:xfrm>
            <a:off x="557924" y="173776"/>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E483462-E410-4DC7-AE53-27AABECFE6E8}"/>
              </a:ext>
            </a:extLst>
          </p:cNvPr>
          <p:cNvSpPr>
            <a:spLocks noGrp="1"/>
          </p:cNvSpPr>
          <p:nvPr>
            <p:ph type="sldNum" sz="quarter" idx="12"/>
          </p:nvPr>
        </p:nvSpPr>
        <p:spPr/>
        <p:txBody>
          <a:bodyPr/>
          <a:lstStyle/>
          <a:p>
            <a:fld id="{6CB39E08-E0E5-4B1A-8F7D-08FE7678A3B6}" type="slidenum">
              <a:rPr lang="en-US" smtClean="0"/>
              <a:t>‹N›</a:t>
            </a:fld>
            <a:endParaRPr lang="en-US"/>
          </a:p>
        </p:txBody>
      </p:sp>
      <p:sp>
        <p:nvSpPr>
          <p:cNvPr id="10" name="CasellaDiTesto 9">
            <a:extLst>
              <a:ext uri="{FF2B5EF4-FFF2-40B4-BE49-F238E27FC236}">
                <a16:creationId xmlns:a16="http://schemas.microsoft.com/office/drawing/2014/main" id="{9591BA7A-68F5-D787-4A8B-CEA2265A2A7F}"/>
              </a:ext>
            </a:extLst>
          </p:cNvPr>
          <p:cNvSpPr txBox="1"/>
          <p:nvPr userDrawn="1"/>
        </p:nvSpPr>
        <p:spPr>
          <a:xfrm>
            <a:off x="618216" y="201161"/>
            <a:ext cx="10955569" cy="369332"/>
          </a:xfrm>
          <a:prstGeom prst="rect">
            <a:avLst/>
          </a:prstGeom>
          <a:noFill/>
        </p:spPr>
        <p:txBody>
          <a:bodyPr wrap="square">
            <a:spAutoFit/>
          </a:bodyPr>
          <a:lstStyle/>
          <a:p>
            <a:r>
              <a:rPr lang="en-US" sz="1800" b="1" dirty="0">
                <a:latin typeface="Palatino Linotype" panose="02040502050505030304" pitchFamily="18" charset="0"/>
              </a:rPr>
              <a:t>MEASUREMENTS FOR INDUSTRIAL SUSTAINABILITY AND ENVIRONMENTAL SAFETY</a:t>
            </a:r>
            <a:endParaRPr lang="it-IT" dirty="0">
              <a:latin typeface="Palatino Linotype" panose="02040502050505030304" pitchFamily="18" charset="0"/>
            </a:endParaRPr>
          </a:p>
        </p:txBody>
      </p:sp>
    </p:spTree>
    <p:extLst>
      <p:ext uri="{BB962C8B-B14F-4D97-AF65-F5344CB8AC3E}">
        <p14:creationId xmlns:p14="http://schemas.microsoft.com/office/powerpoint/2010/main" val="319797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FA68-31B5-48C5-929A-842FDF0FD8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95A2600-419E-46E9-946F-FBDEDBA1D448}"/>
              </a:ext>
            </a:extLst>
          </p:cNvPr>
          <p:cNvSpPr>
            <a:spLocks noGrp="1"/>
          </p:cNvSpPr>
          <p:nvPr>
            <p:ph type="dt" sz="half" idx="10"/>
          </p:nvPr>
        </p:nvSpPr>
        <p:spPr>
          <a:xfrm>
            <a:off x="588729" y="6449535"/>
            <a:ext cx="2983095" cy="308453"/>
          </a:xfrm>
          <a:prstGeom prst="rect">
            <a:avLst/>
          </a:prstGeom>
        </p:spPr>
        <p:txBody>
          <a:bodyPr/>
          <a:lstStyle/>
          <a:p>
            <a:fld id="{6E2E0C0B-F472-45B9-8B89-327447678FDF}" type="datetime1">
              <a:rPr lang="en-US" smtClean="0"/>
              <a:t>3/6/2024</a:t>
            </a:fld>
            <a:endParaRPr lang="en-US"/>
          </a:p>
        </p:txBody>
      </p:sp>
      <p:sp>
        <p:nvSpPr>
          <p:cNvPr id="4" name="Footer Placeholder 3">
            <a:extLst>
              <a:ext uri="{FF2B5EF4-FFF2-40B4-BE49-F238E27FC236}">
                <a16:creationId xmlns:a16="http://schemas.microsoft.com/office/drawing/2014/main" id="{1385F9A9-98FF-4653-A570-9F351A1ABDC4}"/>
              </a:ext>
            </a:extLst>
          </p:cNvPr>
          <p:cNvSpPr>
            <a:spLocks noGrp="1"/>
          </p:cNvSpPr>
          <p:nvPr>
            <p:ph type="ftr" sz="quarter" idx="11"/>
          </p:nvPr>
        </p:nvSpPr>
        <p:spPr>
          <a:xfrm>
            <a:off x="557924" y="173776"/>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BD44457-95F1-4B15-A647-B14F91F7A6D4}"/>
              </a:ext>
            </a:extLst>
          </p:cNvPr>
          <p:cNvSpPr>
            <a:spLocks noGrp="1"/>
          </p:cNvSpPr>
          <p:nvPr>
            <p:ph type="sldNum" sz="quarter" idx="12"/>
          </p:nvPr>
        </p:nvSpPr>
        <p:spPr/>
        <p:txBody>
          <a:bodyPr/>
          <a:lstStyle/>
          <a:p>
            <a:fld id="{6CB39E08-E0E5-4B1A-8F7D-08FE7678A3B6}" type="slidenum">
              <a:rPr lang="en-US" smtClean="0"/>
              <a:t>‹N›</a:t>
            </a:fld>
            <a:endParaRPr lang="en-US"/>
          </a:p>
        </p:txBody>
      </p:sp>
      <p:sp>
        <p:nvSpPr>
          <p:cNvPr id="6" name="CasellaDiTesto 5">
            <a:extLst>
              <a:ext uri="{FF2B5EF4-FFF2-40B4-BE49-F238E27FC236}">
                <a16:creationId xmlns:a16="http://schemas.microsoft.com/office/drawing/2014/main" id="{3C1063CB-E4B5-9C41-FCE3-410F9F247700}"/>
              </a:ext>
            </a:extLst>
          </p:cNvPr>
          <p:cNvSpPr txBox="1"/>
          <p:nvPr userDrawn="1"/>
        </p:nvSpPr>
        <p:spPr>
          <a:xfrm>
            <a:off x="618216" y="201161"/>
            <a:ext cx="10955569" cy="369332"/>
          </a:xfrm>
          <a:prstGeom prst="rect">
            <a:avLst/>
          </a:prstGeom>
          <a:noFill/>
        </p:spPr>
        <p:txBody>
          <a:bodyPr wrap="square">
            <a:spAutoFit/>
          </a:bodyPr>
          <a:lstStyle/>
          <a:p>
            <a:r>
              <a:rPr lang="en-US" sz="1800" b="1" dirty="0">
                <a:latin typeface="Palatino Linotype" panose="02040502050505030304" pitchFamily="18" charset="0"/>
              </a:rPr>
              <a:t>MEASUREMENTS FOR INDUSTRIAL SUSTAINABILITY AND ENVIRONMENTAL SAFETY</a:t>
            </a:r>
            <a:endParaRPr lang="it-IT" dirty="0">
              <a:latin typeface="Palatino Linotype" panose="02040502050505030304" pitchFamily="18" charset="0"/>
            </a:endParaRPr>
          </a:p>
        </p:txBody>
      </p:sp>
    </p:spTree>
    <p:extLst>
      <p:ext uri="{BB962C8B-B14F-4D97-AF65-F5344CB8AC3E}">
        <p14:creationId xmlns:p14="http://schemas.microsoft.com/office/powerpoint/2010/main" val="4259307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9EABA-1008-4E49-9184-3A946ECD7199}"/>
              </a:ext>
            </a:extLst>
          </p:cNvPr>
          <p:cNvSpPr>
            <a:spLocks noGrp="1"/>
          </p:cNvSpPr>
          <p:nvPr>
            <p:ph type="dt" sz="half" idx="10"/>
          </p:nvPr>
        </p:nvSpPr>
        <p:spPr>
          <a:xfrm>
            <a:off x="588729" y="6449535"/>
            <a:ext cx="2983095" cy="308453"/>
          </a:xfrm>
          <a:prstGeom prst="rect">
            <a:avLst/>
          </a:prstGeom>
        </p:spPr>
        <p:txBody>
          <a:bodyPr/>
          <a:lstStyle/>
          <a:p>
            <a:fld id="{822102A5-DE65-4676-AE15-7EC1A9A32DC9}" type="datetime1">
              <a:rPr lang="en-US" smtClean="0"/>
              <a:t>3/6/2024</a:t>
            </a:fld>
            <a:endParaRPr lang="en-US"/>
          </a:p>
        </p:txBody>
      </p:sp>
      <p:sp>
        <p:nvSpPr>
          <p:cNvPr id="3" name="Footer Placeholder 2">
            <a:extLst>
              <a:ext uri="{FF2B5EF4-FFF2-40B4-BE49-F238E27FC236}">
                <a16:creationId xmlns:a16="http://schemas.microsoft.com/office/drawing/2014/main" id="{D05C3BD0-269D-4127-B5F7-84B0D8A7422B}"/>
              </a:ext>
            </a:extLst>
          </p:cNvPr>
          <p:cNvSpPr>
            <a:spLocks noGrp="1"/>
          </p:cNvSpPr>
          <p:nvPr>
            <p:ph type="ftr" sz="quarter" idx="11"/>
          </p:nvPr>
        </p:nvSpPr>
        <p:spPr>
          <a:xfrm>
            <a:off x="557924" y="173776"/>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1623447-C740-4495-93EC-7252B1B929E4}"/>
              </a:ext>
            </a:extLst>
          </p:cNvPr>
          <p:cNvSpPr>
            <a:spLocks noGrp="1"/>
          </p:cNvSpPr>
          <p:nvPr>
            <p:ph type="sldNum" sz="quarter" idx="12"/>
          </p:nvPr>
        </p:nvSpPr>
        <p:spPr/>
        <p:txBody>
          <a:bodyPr/>
          <a:lstStyle/>
          <a:p>
            <a:fld id="{6CB39E08-E0E5-4B1A-8F7D-08FE7678A3B6}" type="slidenum">
              <a:rPr lang="en-US" smtClean="0"/>
              <a:t>‹N›</a:t>
            </a:fld>
            <a:endParaRPr lang="en-US"/>
          </a:p>
        </p:txBody>
      </p:sp>
      <p:sp>
        <p:nvSpPr>
          <p:cNvPr id="5" name="CasellaDiTesto 4">
            <a:extLst>
              <a:ext uri="{FF2B5EF4-FFF2-40B4-BE49-F238E27FC236}">
                <a16:creationId xmlns:a16="http://schemas.microsoft.com/office/drawing/2014/main" id="{2485F822-9EB5-B12A-F6EC-85E7BA0E3102}"/>
              </a:ext>
            </a:extLst>
          </p:cNvPr>
          <p:cNvSpPr txBox="1"/>
          <p:nvPr userDrawn="1"/>
        </p:nvSpPr>
        <p:spPr>
          <a:xfrm>
            <a:off x="618216" y="201161"/>
            <a:ext cx="10955569" cy="369332"/>
          </a:xfrm>
          <a:prstGeom prst="rect">
            <a:avLst/>
          </a:prstGeom>
          <a:noFill/>
        </p:spPr>
        <p:txBody>
          <a:bodyPr wrap="square">
            <a:spAutoFit/>
          </a:bodyPr>
          <a:lstStyle/>
          <a:p>
            <a:r>
              <a:rPr lang="en-US" sz="1800" b="1" dirty="0">
                <a:latin typeface="Palatino Linotype" panose="02040502050505030304" pitchFamily="18" charset="0"/>
              </a:rPr>
              <a:t>MEASUREMENTS FOR INDUSTRIAL SUSTAINABILITY AND ENVIRONMENTAL SAFETY</a:t>
            </a:r>
            <a:endParaRPr lang="it-IT" dirty="0">
              <a:latin typeface="Palatino Linotype" panose="02040502050505030304" pitchFamily="18" charset="0"/>
            </a:endParaRPr>
          </a:p>
        </p:txBody>
      </p:sp>
    </p:spTree>
    <p:extLst>
      <p:ext uri="{BB962C8B-B14F-4D97-AF65-F5344CB8AC3E}">
        <p14:creationId xmlns:p14="http://schemas.microsoft.com/office/powerpoint/2010/main" val="367422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D1155-71E7-4F0A-BB62-933743CF6EDD}"/>
              </a:ext>
            </a:extLst>
          </p:cNvPr>
          <p:cNvSpPr>
            <a:spLocks noGrp="1"/>
          </p:cNvSpPr>
          <p:nvPr>
            <p:ph type="title"/>
          </p:nvPr>
        </p:nvSpPr>
        <p:spPr>
          <a:xfrm>
            <a:off x="548640" y="952500"/>
            <a:ext cx="4124084" cy="2362200"/>
          </a:xfrm>
        </p:spPr>
        <p:txBody>
          <a:bodyPr anchor="t"/>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E0CB6D44-5A1E-4176-8766-4B81E045D50A}"/>
              </a:ext>
            </a:extLst>
          </p:cNvPr>
          <p:cNvSpPr>
            <a:spLocks noGrp="1"/>
          </p:cNvSpPr>
          <p:nvPr>
            <p:ph idx="1"/>
          </p:nvPr>
        </p:nvSpPr>
        <p:spPr>
          <a:xfrm>
            <a:off x="5600700" y="952500"/>
            <a:ext cx="5934074" cy="4908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C810EC6-11DD-4B5D-A2D2-4DCF73E58389}"/>
              </a:ext>
            </a:extLst>
          </p:cNvPr>
          <p:cNvSpPr>
            <a:spLocks noGrp="1"/>
          </p:cNvSpPr>
          <p:nvPr>
            <p:ph type="body" sz="half" idx="2"/>
          </p:nvPr>
        </p:nvSpPr>
        <p:spPr>
          <a:xfrm>
            <a:off x="548641" y="3429000"/>
            <a:ext cx="4124084" cy="24399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CD5DFCDF-666E-4DB4-A1C0-79D40A007066}"/>
              </a:ext>
            </a:extLst>
          </p:cNvPr>
          <p:cNvSpPr>
            <a:spLocks noGrp="1"/>
          </p:cNvSpPr>
          <p:nvPr>
            <p:ph type="dt" sz="half" idx="10"/>
          </p:nvPr>
        </p:nvSpPr>
        <p:spPr>
          <a:xfrm>
            <a:off x="588729" y="6449535"/>
            <a:ext cx="2983095" cy="308453"/>
          </a:xfrm>
          <a:prstGeom prst="rect">
            <a:avLst/>
          </a:prstGeom>
        </p:spPr>
        <p:txBody>
          <a:bodyPr/>
          <a:lstStyle/>
          <a:p>
            <a:fld id="{11264E8F-C1BC-467C-97F2-40771E5E9D53}" type="datetime1">
              <a:rPr lang="en-US" smtClean="0"/>
              <a:t>3/6/2024</a:t>
            </a:fld>
            <a:endParaRPr lang="en-US"/>
          </a:p>
        </p:txBody>
      </p:sp>
      <p:sp>
        <p:nvSpPr>
          <p:cNvPr id="6" name="Footer Placeholder 5">
            <a:extLst>
              <a:ext uri="{FF2B5EF4-FFF2-40B4-BE49-F238E27FC236}">
                <a16:creationId xmlns:a16="http://schemas.microsoft.com/office/drawing/2014/main" id="{083A69AC-15E6-4B19-A59D-DBDBE923DB48}"/>
              </a:ext>
            </a:extLst>
          </p:cNvPr>
          <p:cNvSpPr>
            <a:spLocks noGrp="1"/>
          </p:cNvSpPr>
          <p:nvPr>
            <p:ph type="ftr" sz="quarter" idx="11"/>
          </p:nvPr>
        </p:nvSpPr>
        <p:spPr>
          <a:xfrm>
            <a:off x="557924" y="173776"/>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79F0EE-74DE-4FEC-81E9-E40D53397857}"/>
              </a:ext>
            </a:extLst>
          </p:cNvPr>
          <p:cNvSpPr>
            <a:spLocks noGrp="1"/>
          </p:cNvSpPr>
          <p:nvPr>
            <p:ph type="sldNum" sz="quarter" idx="12"/>
          </p:nvPr>
        </p:nvSpPr>
        <p:spPr/>
        <p:txBody>
          <a:bodyPr/>
          <a:lstStyle/>
          <a:p>
            <a:fld id="{6CB39E08-E0E5-4B1A-8F7D-08FE7678A3B6}" type="slidenum">
              <a:rPr lang="en-US" smtClean="0"/>
              <a:t>‹N›</a:t>
            </a:fld>
            <a:endParaRPr lang="en-US"/>
          </a:p>
        </p:txBody>
      </p:sp>
    </p:spTree>
    <p:extLst>
      <p:ext uri="{BB962C8B-B14F-4D97-AF65-F5344CB8AC3E}">
        <p14:creationId xmlns:p14="http://schemas.microsoft.com/office/powerpoint/2010/main" val="200870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3CA4F-6508-4AD6-8367-A0288D888DD6}"/>
              </a:ext>
            </a:extLst>
          </p:cNvPr>
          <p:cNvSpPr>
            <a:spLocks noGrp="1"/>
          </p:cNvSpPr>
          <p:nvPr>
            <p:ph type="title"/>
          </p:nvPr>
        </p:nvSpPr>
        <p:spPr>
          <a:xfrm>
            <a:off x="548641" y="952500"/>
            <a:ext cx="4124084" cy="2397918"/>
          </a:xfrm>
        </p:spPr>
        <p:txBody>
          <a:bodyPr anchor="t"/>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906BFCD-2F93-4D99-89EA-F0359FB782B7}"/>
              </a:ext>
            </a:extLst>
          </p:cNvPr>
          <p:cNvSpPr>
            <a:spLocks noGrp="1"/>
          </p:cNvSpPr>
          <p:nvPr>
            <p:ph type="pic" idx="1"/>
          </p:nvPr>
        </p:nvSpPr>
        <p:spPr>
          <a:xfrm>
            <a:off x="5522119" y="987425"/>
            <a:ext cx="6022181"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F4C1F7-1272-41C8-8C29-676316D02D5D}"/>
              </a:ext>
            </a:extLst>
          </p:cNvPr>
          <p:cNvSpPr>
            <a:spLocks noGrp="1"/>
          </p:cNvSpPr>
          <p:nvPr>
            <p:ph type="body" sz="half" idx="2"/>
          </p:nvPr>
        </p:nvSpPr>
        <p:spPr>
          <a:xfrm>
            <a:off x="548641" y="3429000"/>
            <a:ext cx="4124084"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A5CDD491-0FE6-4B42-AAA6-B698E46F1A8E}"/>
              </a:ext>
            </a:extLst>
          </p:cNvPr>
          <p:cNvSpPr>
            <a:spLocks noGrp="1"/>
          </p:cNvSpPr>
          <p:nvPr>
            <p:ph type="dt" sz="half" idx="10"/>
          </p:nvPr>
        </p:nvSpPr>
        <p:spPr>
          <a:xfrm>
            <a:off x="588729" y="6449535"/>
            <a:ext cx="2983095" cy="308453"/>
          </a:xfrm>
          <a:prstGeom prst="rect">
            <a:avLst/>
          </a:prstGeom>
        </p:spPr>
        <p:txBody>
          <a:bodyPr/>
          <a:lstStyle/>
          <a:p>
            <a:fld id="{C2449F6B-34F1-4CFF-81D8-9B73B57142F2}" type="datetime1">
              <a:rPr lang="en-US" smtClean="0"/>
              <a:t>3/6/2024</a:t>
            </a:fld>
            <a:endParaRPr lang="en-US"/>
          </a:p>
        </p:txBody>
      </p:sp>
      <p:sp>
        <p:nvSpPr>
          <p:cNvPr id="6" name="Footer Placeholder 5">
            <a:extLst>
              <a:ext uri="{FF2B5EF4-FFF2-40B4-BE49-F238E27FC236}">
                <a16:creationId xmlns:a16="http://schemas.microsoft.com/office/drawing/2014/main" id="{D258F83F-4E9F-4607-A69B-DFC932560ABE}"/>
              </a:ext>
            </a:extLst>
          </p:cNvPr>
          <p:cNvSpPr>
            <a:spLocks noGrp="1"/>
          </p:cNvSpPr>
          <p:nvPr>
            <p:ph type="ftr" sz="quarter" idx="11"/>
          </p:nvPr>
        </p:nvSpPr>
        <p:spPr>
          <a:xfrm>
            <a:off x="557924" y="173776"/>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D324484-C6E4-4D8A-BDAB-09B1FBB43631}"/>
              </a:ext>
            </a:extLst>
          </p:cNvPr>
          <p:cNvSpPr>
            <a:spLocks noGrp="1"/>
          </p:cNvSpPr>
          <p:nvPr>
            <p:ph type="sldNum" sz="quarter" idx="12"/>
          </p:nvPr>
        </p:nvSpPr>
        <p:spPr/>
        <p:txBody>
          <a:bodyPr/>
          <a:lstStyle/>
          <a:p>
            <a:fld id="{6CB39E08-E0E5-4B1A-8F7D-08FE7678A3B6}" type="slidenum">
              <a:rPr lang="en-US" smtClean="0"/>
              <a:t>‹N›</a:t>
            </a:fld>
            <a:endParaRPr lang="en-US"/>
          </a:p>
        </p:txBody>
      </p:sp>
    </p:spTree>
    <p:extLst>
      <p:ext uri="{BB962C8B-B14F-4D97-AF65-F5344CB8AC3E}">
        <p14:creationId xmlns:p14="http://schemas.microsoft.com/office/powerpoint/2010/main" val="2510949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90E843-90BA-4A7D-8F9F-FFE49387A618}"/>
              </a:ext>
            </a:extLst>
          </p:cNvPr>
          <p:cNvSpPr>
            <a:spLocks noGrp="1"/>
          </p:cNvSpPr>
          <p:nvPr>
            <p:ph type="title"/>
          </p:nvPr>
        </p:nvSpPr>
        <p:spPr>
          <a:xfrm>
            <a:off x="548639" y="950976"/>
            <a:ext cx="10995659" cy="107784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43F7CA62-9B55-49B4-94B6-EAAF7D5AE0DC}"/>
              </a:ext>
            </a:extLst>
          </p:cNvPr>
          <p:cNvSpPr>
            <a:spLocks noGrp="1"/>
          </p:cNvSpPr>
          <p:nvPr>
            <p:ph type="body" idx="1"/>
          </p:nvPr>
        </p:nvSpPr>
        <p:spPr>
          <a:xfrm>
            <a:off x="548641" y="2028826"/>
            <a:ext cx="10995660" cy="40290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93CEA03-AAFA-4A69-A3DA-1DD0EF273F11}"/>
              </a:ext>
            </a:extLst>
          </p:cNvPr>
          <p:cNvSpPr>
            <a:spLocks noGrp="1"/>
          </p:cNvSpPr>
          <p:nvPr>
            <p:ph type="dt" sz="half" idx="2"/>
          </p:nvPr>
        </p:nvSpPr>
        <p:spPr>
          <a:xfrm>
            <a:off x="588729" y="6449535"/>
            <a:ext cx="2983095" cy="308453"/>
          </a:xfrm>
          <a:prstGeom prst="rect">
            <a:avLst/>
          </a:prstGeom>
        </p:spPr>
        <p:txBody>
          <a:bodyPr vert="horz" lIns="91440" tIns="45720" rIns="91440" bIns="45720" rtlCol="0" anchor="t"/>
          <a:lstStyle>
            <a:lvl1pPr algn="l">
              <a:defRPr sz="900">
                <a:solidFill>
                  <a:schemeClr val="tx1"/>
                </a:solidFill>
              </a:defRPr>
            </a:lvl1pPr>
          </a:lstStyle>
          <a:p>
            <a:fld id="{F45A8254-C1A2-43DD-BC82-AD4DDB14EC8D}" type="datetime1">
              <a:rPr lang="en-US" smtClean="0"/>
              <a:t>3/6/2024</a:t>
            </a:fld>
            <a:endParaRPr lang="en-US" dirty="0"/>
          </a:p>
        </p:txBody>
      </p:sp>
      <p:sp>
        <p:nvSpPr>
          <p:cNvPr id="6" name="Slide Number Placeholder 5">
            <a:extLst>
              <a:ext uri="{FF2B5EF4-FFF2-40B4-BE49-F238E27FC236}">
                <a16:creationId xmlns:a16="http://schemas.microsoft.com/office/drawing/2014/main" id="{53C7F9D8-4B2E-4871-B2AE-EFC06BE23179}"/>
              </a:ext>
            </a:extLst>
          </p:cNvPr>
          <p:cNvSpPr>
            <a:spLocks noGrp="1"/>
          </p:cNvSpPr>
          <p:nvPr>
            <p:ph type="sldNum" sz="quarter" idx="4"/>
          </p:nvPr>
        </p:nvSpPr>
        <p:spPr>
          <a:xfrm>
            <a:off x="10710710" y="6449535"/>
            <a:ext cx="932279" cy="308453"/>
          </a:xfrm>
          <a:prstGeom prst="rect">
            <a:avLst/>
          </a:prstGeom>
        </p:spPr>
        <p:txBody>
          <a:bodyPr vert="horz" lIns="91440" tIns="45720" rIns="91440" bIns="45720" rtlCol="0" anchor="t"/>
          <a:lstStyle>
            <a:lvl1pPr algn="r">
              <a:defRPr sz="900">
                <a:solidFill>
                  <a:schemeClr val="tx1"/>
                </a:solidFill>
              </a:defRPr>
            </a:lvl1pPr>
          </a:lstStyle>
          <a:p>
            <a:fld id="{6CB39E08-E0E5-4B1A-8F7D-08FE7678A3B6}" type="slidenum">
              <a:rPr lang="en-US" smtClean="0"/>
              <a:pPr/>
              <a:t>‹N›</a:t>
            </a:fld>
            <a:endParaRPr lang="en-US"/>
          </a:p>
        </p:txBody>
      </p:sp>
      <p:cxnSp>
        <p:nvCxnSpPr>
          <p:cNvPr id="7" name="Straight Connector 6">
            <a:extLst>
              <a:ext uri="{FF2B5EF4-FFF2-40B4-BE49-F238E27FC236}">
                <a16:creationId xmlns:a16="http://schemas.microsoft.com/office/drawing/2014/main" id="{462919E4-C488-4107-9EF1-66152F848008}"/>
              </a:ext>
            </a:extLst>
          </p:cNvPr>
          <p:cNvCxnSpPr>
            <a:cxnSpLocks/>
          </p:cNvCxnSpPr>
          <p:nvPr userDrawn="1"/>
        </p:nvCxnSpPr>
        <p:spPr>
          <a:xfrm>
            <a:off x="643467" y="678719"/>
            <a:ext cx="1090506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BF79732-4088-424C-A653-4534E4389443}"/>
              </a:ext>
            </a:extLst>
          </p:cNvPr>
          <p:cNvCxnSpPr>
            <a:cxnSpLocks/>
          </p:cNvCxnSpPr>
          <p:nvPr/>
        </p:nvCxnSpPr>
        <p:spPr>
          <a:xfrm>
            <a:off x="643467" y="6309695"/>
            <a:ext cx="10905066"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634229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1" r:id="rId6"/>
    <p:sldLayoutId id="2147483662" r:id="rId7"/>
    <p:sldLayoutId id="2147483663" r:id="rId8"/>
    <p:sldLayoutId id="2147483664" r:id="rId9"/>
    <p:sldLayoutId id="2147483665" r:id="rId10"/>
    <p:sldLayoutId id="2147483666" r:id="rId11"/>
  </p:sldLayoutIdLst>
  <p:hf hdr="0" dt="0"/>
  <p:txStyles>
    <p:titleStyle>
      <a:lvl1pPr algn="l" defTabSz="914400" rtl="0" eaLnBrk="1" latinLnBrk="0" hangingPunct="1">
        <a:lnSpc>
          <a:spcPct val="85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20.wmf"/><Relationship Id="rId18" Type="http://schemas.openxmlformats.org/officeDocument/2006/relationships/oleObject" Target="../embeddings/oleObject9.bin"/><Relationship Id="rId3" Type="http://schemas.openxmlformats.org/officeDocument/2006/relationships/image" Target="../media/image15.wmf"/><Relationship Id="rId21" Type="http://schemas.openxmlformats.org/officeDocument/2006/relationships/image" Target="../media/image24.wmf"/><Relationship Id="rId7" Type="http://schemas.openxmlformats.org/officeDocument/2006/relationships/image" Target="../media/image17.wmf"/><Relationship Id="rId12" Type="http://schemas.openxmlformats.org/officeDocument/2006/relationships/oleObject" Target="../embeddings/oleObject6.bin"/><Relationship Id="rId17" Type="http://schemas.openxmlformats.org/officeDocument/2006/relationships/image" Target="../media/image22.wmf"/><Relationship Id="rId2" Type="http://schemas.openxmlformats.org/officeDocument/2006/relationships/oleObject" Target="../embeddings/oleObject1.bin"/><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19.wmf"/><Relationship Id="rId5" Type="http://schemas.openxmlformats.org/officeDocument/2006/relationships/image" Target="../media/image16.wmf"/><Relationship Id="rId15" Type="http://schemas.openxmlformats.org/officeDocument/2006/relationships/image" Target="../media/image21.wmf"/><Relationship Id="rId23" Type="http://schemas.openxmlformats.org/officeDocument/2006/relationships/image" Target="../media/image25.wmf"/><Relationship Id="rId10" Type="http://schemas.openxmlformats.org/officeDocument/2006/relationships/oleObject" Target="../embeddings/oleObject5.bin"/><Relationship Id="rId19" Type="http://schemas.openxmlformats.org/officeDocument/2006/relationships/image" Target="../media/image23.wmf"/><Relationship Id="rId4" Type="http://schemas.openxmlformats.org/officeDocument/2006/relationships/oleObject" Target="../embeddings/oleObject2.bin"/><Relationship Id="rId9" Type="http://schemas.openxmlformats.org/officeDocument/2006/relationships/image" Target="../media/image18.wmf"/><Relationship Id="rId14" Type="http://schemas.openxmlformats.org/officeDocument/2006/relationships/oleObject" Target="../embeddings/oleObject7.bin"/><Relationship Id="rId22" Type="http://schemas.openxmlformats.org/officeDocument/2006/relationships/oleObject" Target="../embeddings/oleObject11.bin"/></Relationships>
</file>

<file path=ppt/slides/_rels/slide26.xml.rels><?xml version="1.0" encoding="UTF-8" standalone="yes"?>
<Relationships xmlns="http://schemas.openxmlformats.org/package/2006/relationships"><Relationship Id="rId3" Type="http://schemas.openxmlformats.org/officeDocument/2006/relationships/image" Target="../media/image26.wmf"/><Relationship Id="rId7" Type="http://schemas.openxmlformats.org/officeDocument/2006/relationships/image" Target="../media/image29.png"/><Relationship Id="rId2" Type="http://schemas.openxmlformats.org/officeDocument/2006/relationships/oleObject" Target="../embeddings/oleObject12.bin"/><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oleObject" Target="../embeddings/oleObject13.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35.wmf"/><Relationship Id="rId3" Type="http://schemas.openxmlformats.org/officeDocument/2006/relationships/image" Target="../media/image30.wmf"/><Relationship Id="rId7" Type="http://schemas.openxmlformats.org/officeDocument/2006/relationships/image" Target="../media/image32.wmf"/><Relationship Id="rId12" Type="http://schemas.openxmlformats.org/officeDocument/2006/relationships/oleObject" Target="../embeddings/oleObject19.bin"/><Relationship Id="rId2" Type="http://schemas.openxmlformats.org/officeDocument/2006/relationships/oleObject" Target="../embeddings/oleObject14.bin"/><Relationship Id="rId1" Type="http://schemas.openxmlformats.org/officeDocument/2006/relationships/slideLayout" Target="../slideLayouts/slideLayout7.xml"/><Relationship Id="rId6" Type="http://schemas.openxmlformats.org/officeDocument/2006/relationships/oleObject" Target="../embeddings/oleObject16.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33.wmf"/><Relationship Id="rId14" Type="http://schemas.openxmlformats.org/officeDocument/2006/relationships/oleObject" Target="../embeddings/oleObject20.bin"/></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5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4.xml"/><Relationship Id="rId1" Type="http://schemas.openxmlformats.org/officeDocument/2006/relationships/themeOverride" Target="../theme/themeOverride1.xml"/><Relationship Id="rId4" Type="http://schemas.openxmlformats.org/officeDocument/2006/relationships/image" Target="../media/image38.jpeg"/></Relationships>
</file>

<file path=ppt/slides/_rels/slide32.xml.rels><?xml version="1.0" encoding="UTF-8" standalone="yes"?>
<Relationships xmlns="http://schemas.openxmlformats.org/package/2006/relationships"><Relationship Id="rId8" Type="http://schemas.openxmlformats.org/officeDocument/2006/relationships/image" Target="../media/image410.png"/><Relationship Id="rId13" Type="http://schemas.openxmlformats.org/officeDocument/2006/relationships/image" Target="../media/image48.png"/><Relationship Id="rId18" Type="http://schemas.openxmlformats.org/officeDocument/2006/relationships/image" Target="../media/image58.png"/><Relationship Id="rId26" Type="http://schemas.openxmlformats.org/officeDocument/2006/relationships/image" Target="../media/image66.png"/><Relationship Id="rId3" Type="http://schemas.openxmlformats.org/officeDocument/2006/relationships/image" Target="../media/image36.png"/><Relationship Id="rId21" Type="http://schemas.openxmlformats.org/officeDocument/2006/relationships/image" Target="../media/image61.png"/><Relationship Id="rId7" Type="http://schemas.openxmlformats.org/officeDocument/2006/relationships/image" Target="../media/image400.png"/><Relationship Id="rId12" Type="http://schemas.openxmlformats.org/officeDocument/2006/relationships/image" Target="../media/image47.png"/><Relationship Id="rId17" Type="http://schemas.openxmlformats.org/officeDocument/2006/relationships/image" Target="../media/image57.png"/><Relationship Id="rId25" Type="http://schemas.openxmlformats.org/officeDocument/2006/relationships/image" Target="../media/image65.png"/><Relationship Id="rId2" Type="http://schemas.openxmlformats.org/officeDocument/2006/relationships/notesSlide" Target="../notesSlides/notesSlide15.xml"/><Relationship Id="rId16" Type="http://schemas.openxmlformats.org/officeDocument/2006/relationships/image" Target="../media/image56.png"/><Relationship Id="rId20" Type="http://schemas.openxmlformats.org/officeDocument/2006/relationships/image" Target="../media/image60.png"/><Relationship Id="rId29"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6.png"/><Relationship Id="rId24" Type="http://schemas.openxmlformats.org/officeDocument/2006/relationships/image" Target="../media/image64.png"/><Relationship Id="rId32" Type="http://schemas.openxmlformats.org/officeDocument/2006/relationships/image" Target="../media/image71.png"/><Relationship Id="rId5" Type="http://schemas.openxmlformats.org/officeDocument/2006/relationships/image" Target="../media/image38.png"/><Relationship Id="rId15" Type="http://schemas.openxmlformats.org/officeDocument/2006/relationships/image" Target="../media/image50.png"/><Relationship Id="rId23" Type="http://schemas.openxmlformats.org/officeDocument/2006/relationships/image" Target="../media/image63.png"/><Relationship Id="rId28" Type="http://schemas.openxmlformats.org/officeDocument/2006/relationships/image" Target="../media/image68.png"/><Relationship Id="rId10" Type="http://schemas.openxmlformats.org/officeDocument/2006/relationships/image" Target="../media/image45.png"/><Relationship Id="rId19" Type="http://schemas.openxmlformats.org/officeDocument/2006/relationships/image" Target="../media/image59.png"/><Relationship Id="rId31"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9.png"/><Relationship Id="rId22" Type="http://schemas.openxmlformats.org/officeDocument/2006/relationships/image" Target="../media/image62.png"/><Relationship Id="rId27" Type="http://schemas.openxmlformats.org/officeDocument/2006/relationships/image" Target="../media/image67.png"/><Relationship Id="rId30" Type="http://schemas.openxmlformats.org/officeDocument/2006/relationships/image" Target="../media/image7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49" descr="Thermal power station">
            <a:extLst>
              <a:ext uri="{FF2B5EF4-FFF2-40B4-BE49-F238E27FC236}">
                <a16:creationId xmlns:a16="http://schemas.microsoft.com/office/drawing/2014/main" id="{6C01D03D-8C80-124E-782E-04F9AC9020DE}"/>
              </a:ext>
            </a:extLst>
          </p:cNvPr>
          <p:cNvPicPr>
            <a:picLocks noChangeAspect="1"/>
          </p:cNvPicPr>
          <p:nvPr/>
        </p:nvPicPr>
        <p:blipFill rotWithShape="1">
          <a:blip r:embed="rId2">
            <a:alphaModFix amt="50000"/>
          </a:blip>
          <a:srcRect t="25000"/>
          <a:stretch/>
        </p:blipFill>
        <p:spPr>
          <a:xfrm>
            <a:off x="20" y="1"/>
            <a:ext cx="12191980" cy="6858000"/>
          </a:xfrm>
          <a:prstGeom prst="rect">
            <a:avLst/>
          </a:prstGeom>
          <a:noFill/>
        </p:spPr>
      </p:pic>
      <p:sp>
        <p:nvSpPr>
          <p:cNvPr id="15" name="Titolo 14">
            <a:extLst>
              <a:ext uri="{FF2B5EF4-FFF2-40B4-BE49-F238E27FC236}">
                <a16:creationId xmlns:a16="http://schemas.microsoft.com/office/drawing/2014/main" id="{66D6BA42-A784-7A91-B56A-E6FE57D736E5}"/>
              </a:ext>
            </a:extLst>
          </p:cNvPr>
          <p:cNvSpPr>
            <a:spLocks noGrp="1"/>
          </p:cNvSpPr>
          <p:nvPr>
            <p:ph type="ctrTitle"/>
          </p:nvPr>
        </p:nvSpPr>
        <p:spPr>
          <a:xfrm>
            <a:off x="548640" y="950976"/>
            <a:ext cx="6509385" cy="3556730"/>
          </a:xfrm>
        </p:spPr>
        <p:txBody>
          <a:bodyPr>
            <a:normAutofit/>
          </a:bodyPr>
          <a:lstStyle/>
          <a:p>
            <a:r>
              <a:rPr lang="en-US" b="1" dirty="0">
                <a:solidFill>
                  <a:schemeClr val="tx1"/>
                </a:solidFill>
              </a:rPr>
              <a:t>MEASUREMENTS FOR INDUSTRIAL SUSTAINABILITY AND ENVIRONMENTAL SAFETY</a:t>
            </a:r>
            <a:endParaRPr lang="it-IT" b="1" dirty="0">
              <a:solidFill>
                <a:schemeClr val="tx1"/>
              </a:solidFill>
            </a:endParaRPr>
          </a:p>
        </p:txBody>
      </p:sp>
      <p:sp>
        <p:nvSpPr>
          <p:cNvPr id="7" name="Segnaposto testo 6">
            <a:extLst>
              <a:ext uri="{FF2B5EF4-FFF2-40B4-BE49-F238E27FC236}">
                <a16:creationId xmlns:a16="http://schemas.microsoft.com/office/drawing/2014/main" id="{72646DB1-2905-F182-E88C-066A6826CADC}"/>
              </a:ext>
            </a:extLst>
          </p:cNvPr>
          <p:cNvSpPr>
            <a:spLocks noGrp="1"/>
          </p:cNvSpPr>
          <p:nvPr>
            <p:ph type="subTitle" idx="1"/>
          </p:nvPr>
        </p:nvSpPr>
        <p:spPr>
          <a:xfrm>
            <a:off x="576072" y="4572000"/>
            <a:ext cx="6481953" cy="1485900"/>
          </a:xfrm>
        </p:spPr>
        <p:txBody>
          <a:bodyPr anchor="b">
            <a:normAutofit/>
          </a:bodyPr>
          <a:lstStyle/>
          <a:p>
            <a:r>
              <a:rPr lang="it-IT" b="1" dirty="0"/>
              <a:t>PART I</a:t>
            </a:r>
            <a:br>
              <a:rPr lang="it-IT" b="1" dirty="0"/>
            </a:br>
            <a:r>
              <a:rPr lang="it-IT" b="1" dirty="0"/>
              <a:t>Lesson 1</a:t>
            </a:r>
          </a:p>
        </p:txBody>
      </p:sp>
      <p:sp>
        <p:nvSpPr>
          <p:cNvPr id="33" name="Segnaposto piè di pagina 32">
            <a:extLst>
              <a:ext uri="{FF2B5EF4-FFF2-40B4-BE49-F238E27FC236}">
                <a16:creationId xmlns:a16="http://schemas.microsoft.com/office/drawing/2014/main" id="{6A54D064-FD7B-A2B4-C8B4-BCF01B8C1BFA}"/>
              </a:ext>
            </a:extLst>
          </p:cNvPr>
          <p:cNvSpPr>
            <a:spLocks noGrp="1"/>
          </p:cNvSpPr>
          <p:nvPr>
            <p:ph type="ftr" sz="quarter" idx="11"/>
          </p:nvPr>
        </p:nvSpPr>
        <p:spPr>
          <a:xfrm>
            <a:off x="576072" y="110363"/>
            <a:ext cx="4114800" cy="365125"/>
          </a:xfrm>
        </p:spPr>
        <p:txBody>
          <a:bodyPr/>
          <a:lstStyle/>
          <a:p>
            <a:r>
              <a:rPr lang="it-IT" b="1" dirty="0"/>
              <a:t>A.Y.  2023-24</a:t>
            </a:r>
          </a:p>
          <a:p>
            <a:r>
              <a:rPr lang="it-IT" b="1" dirty="0"/>
              <a:t>Livio D’Alvia</a:t>
            </a:r>
          </a:p>
        </p:txBody>
      </p:sp>
      <p:sp>
        <p:nvSpPr>
          <p:cNvPr id="34" name="Segnaposto numero diapositiva 33">
            <a:extLst>
              <a:ext uri="{FF2B5EF4-FFF2-40B4-BE49-F238E27FC236}">
                <a16:creationId xmlns:a16="http://schemas.microsoft.com/office/drawing/2014/main" id="{6CC75405-D3DB-D46A-AFD1-22CC58512BBF}"/>
              </a:ext>
            </a:extLst>
          </p:cNvPr>
          <p:cNvSpPr>
            <a:spLocks noGrp="1"/>
          </p:cNvSpPr>
          <p:nvPr>
            <p:ph type="sldNum" sz="quarter" idx="12"/>
          </p:nvPr>
        </p:nvSpPr>
        <p:spPr>
          <a:xfrm>
            <a:off x="10710710" y="6449535"/>
            <a:ext cx="932279" cy="308453"/>
          </a:xfrm>
        </p:spPr>
        <p:txBody>
          <a:bodyPr/>
          <a:lstStyle/>
          <a:p>
            <a:fld id="{6CB39E08-E0E5-4B1A-8F7D-08FE7678A3B6}" type="slidenum">
              <a:rPr lang="en-US" smtClean="0"/>
              <a:pPr/>
              <a:t>1</a:t>
            </a:fld>
            <a:endParaRPr lang="en-US"/>
          </a:p>
        </p:txBody>
      </p:sp>
    </p:spTree>
    <p:extLst>
      <p:ext uri="{BB962C8B-B14F-4D97-AF65-F5344CB8AC3E}">
        <p14:creationId xmlns:p14="http://schemas.microsoft.com/office/powerpoint/2010/main" val="2003519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20F8F-6DE4-4C29-DC99-7382553F726F}"/>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0BDF06F1-512F-3442-1BA5-8CA3B51AA4CD}"/>
              </a:ext>
            </a:extLst>
          </p:cNvPr>
          <p:cNvSpPr>
            <a:spLocks noGrp="1"/>
          </p:cNvSpPr>
          <p:nvPr>
            <p:ph type="title"/>
          </p:nvPr>
        </p:nvSpPr>
        <p:spPr/>
        <p:txBody>
          <a:bodyPr/>
          <a:lstStyle/>
          <a:p>
            <a:r>
              <a:rPr lang="en-US" altLang="it-IT" b="1" dirty="0">
                <a:solidFill>
                  <a:schemeClr val="accent1"/>
                </a:solidFill>
              </a:rPr>
              <a:t>R</a:t>
            </a:r>
            <a:r>
              <a:rPr lang="en-US" b="1" dirty="0">
                <a:solidFill>
                  <a:schemeClr val="accent1"/>
                </a:solidFill>
              </a:rPr>
              <a:t>epresentational</a:t>
            </a:r>
            <a:r>
              <a:rPr lang="it-IT" b="1" dirty="0">
                <a:solidFill>
                  <a:schemeClr val="accent1"/>
                </a:solidFill>
              </a:rPr>
              <a:t> theory of measurement</a:t>
            </a:r>
            <a:endParaRPr lang="it-IT" dirty="0"/>
          </a:p>
        </p:txBody>
      </p:sp>
      <mc:AlternateContent xmlns:mc="http://schemas.openxmlformats.org/markup-compatibility/2006" xmlns:a14="http://schemas.microsoft.com/office/drawing/2010/main">
        <mc:Choice Requires="a14">
          <p:sp>
            <p:nvSpPr>
              <p:cNvPr id="1095" name="Segnaposto contenuto 3">
                <a:extLst>
                  <a:ext uri="{FF2B5EF4-FFF2-40B4-BE49-F238E27FC236}">
                    <a16:creationId xmlns:a16="http://schemas.microsoft.com/office/drawing/2014/main" id="{ECE985A9-17EF-1BE2-1AF4-E3170C409807}"/>
                  </a:ext>
                </a:extLst>
              </p:cNvPr>
              <p:cNvSpPr txBox="1">
                <a:spLocks noGrp="1"/>
              </p:cNvSpPr>
              <p:nvPr>
                <p:ph sz="half" idx="1"/>
              </p:nvPr>
            </p:nvSpPr>
            <p:spPr>
              <a:prstGeom prst="rect">
                <a:avLst/>
              </a:prstGeom>
            </p:spPr>
            <p:txBody>
              <a:bodyPr vert="horz" lIns="91440" tIns="45720" rIns="91440" bIns="45720" rtlCol="0">
                <a:normAutofit/>
              </a:bodyPr>
              <a:lstStyle>
                <a:defPPr>
                  <a:defRPr lang="it-IT"/>
                </a:defPPr>
                <a:lvl1pPr marL="228600" indent="-228600" algn="ctr">
                  <a:lnSpc>
                    <a:spcPct val="120000"/>
                  </a:lnSpc>
                  <a:spcBef>
                    <a:spcPct val="50000"/>
                  </a:spcBef>
                  <a:buFont typeface="Arial" panose="020B0604020202020204" pitchFamily="34" charset="0"/>
                  <a:buChar char="•"/>
                  <a:defRPr sz="1300" i="1"/>
                </a:lvl1pPr>
                <a:lvl2pPr marL="502920" lvl="1" indent="-228600">
                  <a:lnSpc>
                    <a:spcPct val="100000"/>
                  </a:lnSpc>
                  <a:spcBef>
                    <a:spcPts val="500"/>
                  </a:spcBef>
                  <a:buFont typeface="Arial" panose="020B0604020202020204" pitchFamily="34" charset="0"/>
                  <a:buChar char="•"/>
                  <a:defRPr sz="1300"/>
                </a:lvl2pPr>
                <a:lvl3pPr marL="731520" indent="-228600">
                  <a:lnSpc>
                    <a:spcPct val="120000"/>
                  </a:lnSpc>
                  <a:spcBef>
                    <a:spcPts val="500"/>
                  </a:spcBef>
                  <a:buFont typeface="Arial" panose="020B0604020202020204" pitchFamily="34" charset="0"/>
                  <a:buChar char="•"/>
                  <a:defRPr sz="1600"/>
                </a:lvl3pPr>
                <a:lvl4pPr marL="1005840" indent="-228600">
                  <a:lnSpc>
                    <a:spcPct val="120000"/>
                  </a:lnSpc>
                  <a:spcBef>
                    <a:spcPts val="500"/>
                  </a:spcBef>
                  <a:buFont typeface="Arial" panose="020B0604020202020204" pitchFamily="34" charset="0"/>
                  <a:buChar char="•"/>
                  <a:defRPr sz="1400"/>
                </a:lvl4pPr>
                <a:lvl5pPr marL="1234440" indent="-228600">
                  <a:lnSpc>
                    <a:spcPct val="120000"/>
                  </a:lnSpc>
                  <a:spcBef>
                    <a:spcPts val="5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l">
                  <a:lnSpc>
                    <a:spcPct val="100000"/>
                  </a:lnSpc>
                  <a:buNone/>
                </a:pPr>
                <a:r>
                  <a:rPr lang="en-US" sz="2000" b="1" i="0" dirty="0">
                    <a:solidFill>
                      <a:schemeClr val="accent1"/>
                    </a:solidFill>
                  </a:rPr>
                  <a:t>2) Definition of a numerical relational system; </a:t>
                </a:r>
              </a:p>
              <a:p>
                <a:pPr algn="l"/>
                <a:r>
                  <a:rPr lang="en-US" altLang="it-IT" sz="1400" i="0" dirty="0"/>
                  <a:t>Let </a:t>
                </a:r>
                <a14:m>
                  <m:oMath xmlns:m="http://schemas.openxmlformats.org/officeDocument/2006/math">
                    <m:r>
                      <a:rPr lang="it-IT" sz="1400" b="1" i="1" smtClean="0">
                        <a:latin typeface="Cambria Math" panose="02040503050406030204" pitchFamily="18" charset="0"/>
                      </a:rPr>
                      <m:t>𝕹</m:t>
                    </m:r>
                  </m:oMath>
                </a14:m>
                <a:r>
                  <a:rPr lang="en-US" altLang="it-IT" sz="1400" i="0" dirty="0"/>
                  <a:t> be a class of numbers end</a:t>
                </a:r>
                <a:endParaRPr lang="it-IT" altLang="it-IT" sz="1400" dirty="0"/>
              </a:p>
              <a:p>
                <a:pPr marL="0" indent="0" algn="l">
                  <a:buNone/>
                </a:pPr>
                <a14:m>
                  <m:oMathPara xmlns:m="http://schemas.openxmlformats.org/officeDocument/2006/math">
                    <m:oMathParaPr>
                      <m:jc m:val="centerGroup"/>
                    </m:oMathParaPr>
                    <m:oMath xmlns:m="http://schemas.openxmlformats.org/officeDocument/2006/math">
                      <m:r>
                        <a:rPr lang="it-IT" sz="1400" b="1">
                          <a:latin typeface="Cambria Math" panose="02040503050406030204" pitchFamily="18" charset="0"/>
                        </a:rPr>
                        <m:t>𝕹</m:t>
                      </m:r>
                      <m:r>
                        <a:rPr lang="en-US" altLang="it-IT" sz="1400" smtClean="0">
                          <a:latin typeface="Cambria Math" panose="02040503050406030204" pitchFamily="18" charset="0"/>
                        </a:rPr>
                        <m:t>=</m:t>
                      </m:r>
                      <m:d>
                        <m:dPr>
                          <m:begChr m:val="{"/>
                          <m:endChr m:val="}"/>
                          <m:ctrlPr>
                            <a:rPr lang="en-US" altLang="it-IT" sz="1400" i="1">
                              <a:latin typeface="Cambria Math" panose="02040503050406030204" pitchFamily="18" charset="0"/>
                            </a:rPr>
                          </m:ctrlPr>
                        </m:dPr>
                        <m:e>
                          <m:sSub>
                            <m:sSubPr>
                              <m:ctrlPr>
                                <a:rPr lang="en-US" altLang="it-IT" sz="1400" i="1">
                                  <a:latin typeface="Cambria Math" panose="02040503050406030204" pitchFamily="18" charset="0"/>
                                </a:rPr>
                              </m:ctrlPr>
                            </m:sSubPr>
                            <m:e>
                              <m:r>
                                <a:rPr lang="it-IT" altLang="it-IT" sz="1400" b="0" i="1" smtClean="0">
                                  <a:latin typeface="Cambria Math" panose="02040503050406030204" pitchFamily="18" charset="0"/>
                                </a:rPr>
                                <m:t>𝑛</m:t>
                              </m:r>
                            </m:e>
                            <m:sub>
                              <m:r>
                                <a:rPr lang="it-IT" altLang="it-IT" sz="1400">
                                  <a:latin typeface="Cambria Math" panose="02040503050406030204" pitchFamily="18" charset="0"/>
                                </a:rPr>
                                <m:t>1</m:t>
                              </m:r>
                            </m:sub>
                          </m:sSub>
                          <m:sSub>
                            <m:sSubPr>
                              <m:ctrlPr>
                                <a:rPr lang="en-US" altLang="it-IT" sz="1400" i="1" smtClean="0">
                                  <a:latin typeface="Cambria Math" panose="02040503050406030204" pitchFamily="18" charset="0"/>
                                </a:rPr>
                              </m:ctrlPr>
                            </m:sSubPr>
                            <m:e>
                              <m:r>
                                <a:rPr lang="it-IT" altLang="it-IT" sz="1400">
                                  <a:latin typeface="Cambria Math" panose="02040503050406030204" pitchFamily="18" charset="0"/>
                                </a:rPr>
                                <m:t>,</m:t>
                              </m:r>
                              <m:r>
                                <a:rPr lang="it-IT" altLang="it-IT" sz="1400" b="0" i="1" smtClean="0">
                                  <a:latin typeface="Cambria Math" panose="02040503050406030204" pitchFamily="18" charset="0"/>
                                </a:rPr>
                                <m:t>𝑛</m:t>
                              </m:r>
                            </m:e>
                            <m:sub>
                              <m:r>
                                <a:rPr lang="it-IT" altLang="it-IT" sz="1400">
                                  <a:latin typeface="Cambria Math" panose="02040503050406030204" pitchFamily="18" charset="0"/>
                                </a:rPr>
                                <m:t>2</m:t>
                              </m:r>
                            </m:sub>
                          </m:sSub>
                          <m:r>
                            <a:rPr lang="it-IT" altLang="it-IT" sz="1400">
                              <a:latin typeface="Cambria Math" panose="02040503050406030204" pitchFamily="18" charset="0"/>
                            </a:rPr>
                            <m:t>,…,</m:t>
                          </m:r>
                          <m:sSub>
                            <m:sSubPr>
                              <m:ctrlPr>
                                <a:rPr lang="en-US" altLang="it-IT" sz="1400" i="1" smtClean="0">
                                  <a:latin typeface="Cambria Math" panose="02040503050406030204" pitchFamily="18" charset="0"/>
                                </a:rPr>
                              </m:ctrlPr>
                            </m:sSubPr>
                            <m:e>
                              <m:r>
                                <a:rPr lang="it-IT" altLang="it-IT" sz="1400" b="0" i="1" smtClean="0">
                                  <a:latin typeface="Cambria Math" panose="02040503050406030204" pitchFamily="18" charset="0"/>
                                </a:rPr>
                                <m:t>𝑛</m:t>
                              </m:r>
                            </m:e>
                            <m:sub>
                              <m:r>
                                <a:rPr lang="it-IT" altLang="it-IT" sz="1400">
                                  <a:latin typeface="Cambria Math" panose="02040503050406030204" pitchFamily="18" charset="0"/>
                                </a:rPr>
                                <m:t>𝑛</m:t>
                              </m:r>
                            </m:sub>
                          </m:sSub>
                        </m:e>
                      </m:d>
                    </m:oMath>
                  </m:oMathPara>
                </a14:m>
                <a:endParaRPr lang="it-IT" altLang="it-IT" sz="1400" dirty="0"/>
              </a:p>
              <a:p>
                <a:pPr algn="l"/>
                <a:r>
                  <a:rPr lang="en-US" sz="1400" i="0" dirty="0"/>
                  <a:t>And </a:t>
                </a:r>
                <a14:m>
                  <m:oMath xmlns:m="http://schemas.openxmlformats.org/officeDocument/2006/math">
                    <m:r>
                      <a:rPr lang="it-IT" sz="1400" b="1" i="1" smtClean="0">
                        <a:latin typeface="Cambria Math" panose="02040503050406030204" pitchFamily="18" charset="0"/>
                      </a:rPr>
                      <m:t>𝕻</m:t>
                    </m:r>
                  </m:oMath>
                </a14:m>
                <a:endParaRPr lang="en-US" sz="1400" i="0" dirty="0"/>
              </a:p>
              <a:p>
                <a:pPr marL="0" indent="0" algn="l">
                  <a:buNone/>
                </a:pPr>
                <a14:m>
                  <m:oMathPara xmlns:m="http://schemas.openxmlformats.org/officeDocument/2006/math">
                    <m:oMathParaPr>
                      <m:jc m:val="centerGroup"/>
                    </m:oMathParaPr>
                    <m:oMath xmlns:m="http://schemas.openxmlformats.org/officeDocument/2006/math">
                      <m:r>
                        <a:rPr lang="it-IT" sz="1400" b="1">
                          <a:latin typeface="Cambria Math" panose="02040503050406030204" pitchFamily="18" charset="0"/>
                        </a:rPr>
                        <m:t>𝕻</m:t>
                      </m:r>
                      <m:r>
                        <a:rPr lang="en-US" altLang="it-IT" sz="1400" smtClean="0">
                          <a:latin typeface="Cambria Math" panose="02040503050406030204" pitchFamily="18" charset="0"/>
                        </a:rPr>
                        <m:t>=</m:t>
                      </m:r>
                      <m:d>
                        <m:dPr>
                          <m:begChr m:val="{"/>
                          <m:endChr m:val="}"/>
                          <m:ctrlPr>
                            <a:rPr lang="en-US" altLang="it-IT" sz="1400" i="1">
                              <a:latin typeface="Cambria Math" panose="02040503050406030204" pitchFamily="18" charset="0"/>
                            </a:rPr>
                          </m:ctrlPr>
                        </m:dPr>
                        <m:e>
                          <m:sSub>
                            <m:sSubPr>
                              <m:ctrlPr>
                                <a:rPr lang="en-US" altLang="it-IT" sz="1400" i="1">
                                  <a:latin typeface="Cambria Math" panose="02040503050406030204" pitchFamily="18" charset="0"/>
                                </a:rPr>
                              </m:ctrlPr>
                            </m:sSubPr>
                            <m:e>
                              <m:r>
                                <a:rPr lang="it-IT" altLang="it-IT" sz="1400" b="0" i="1" smtClean="0">
                                  <a:latin typeface="Cambria Math" panose="02040503050406030204" pitchFamily="18" charset="0"/>
                                </a:rPr>
                                <m:t>𝑝</m:t>
                              </m:r>
                            </m:e>
                            <m:sub>
                              <m:r>
                                <a:rPr lang="it-IT" altLang="it-IT" sz="1400">
                                  <a:latin typeface="Cambria Math" panose="02040503050406030204" pitchFamily="18" charset="0"/>
                                </a:rPr>
                                <m:t>1</m:t>
                              </m:r>
                            </m:sub>
                          </m:sSub>
                          <m:sSub>
                            <m:sSubPr>
                              <m:ctrlPr>
                                <a:rPr lang="en-US" altLang="it-IT" sz="1400" i="1" smtClean="0">
                                  <a:latin typeface="Cambria Math" panose="02040503050406030204" pitchFamily="18" charset="0"/>
                                </a:rPr>
                              </m:ctrlPr>
                            </m:sSubPr>
                            <m:e>
                              <m:r>
                                <a:rPr lang="it-IT" altLang="it-IT" sz="1400">
                                  <a:latin typeface="Cambria Math" panose="02040503050406030204" pitchFamily="18" charset="0"/>
                                </a:rPr>
                                <m:t>,</m:t>
                              </m:r>
                              <m:r>
                                <a:rPr lang="it-IT" altLang="it-IT" sz="1400" b="0" i="1" smtClean="0">
                                  <a:latin typeface="Cambria Math" panose="02040503050406030204" pitchFamily="18" charset="0"/>
                                </a:rPr>
                                <m:t>𝑝</m:t>
                              </m:r>
                            </m:e>
                            <m:sub>
                              <m:r>
                                <a:rPr lang="it-IT" altLang="it-IT" sz="1400">
                                  <a:latin typeface="Cambria Math" panose="02040503050406030204" pitchFamily="18" charset="0"/>
                                </a:rPr>
                                <m:t>2</m:t>
                              </m:r>
                            </m:sub>
                          </m:sSub>
                          <m:r>
                            <a:rPr lang="it-IT" altLang="it-IT" sz="1400">
                              <a:latin typeface="Cambria Math" panose="02040503050406030204" pitchFamily="18" charset="0"/>
                            </a:rPr>
                            <m:t>,…,</m:t>
                          </m:r>
                          <m:sSub>
                            <m:sSubPr>
                              <m:ctrlPr>
                                <a:rPr lang="en-US" altLang="it-IT" sz="1400" i="1" smtClean="0">
                                  <a:latin typeface="Cambria Math" panose="02040503050406030204" pitchFamily="18" charset="0"/>
                                </a:rPr>
                              </m:ctrlPr>
                            </m:sSubPr>
                            <m:e>
                              <m:r>
                                <a:rPr lang="it-IT" altLang="it-IT" sz="1400" b="0" i="1" smtClean="0">
                                  <a:latin typeface="Cambria Math" panose="02040503050406030204" pitchFamily="18" charset="0"/>
                                </a:rPr>
                                <m:t>𝑝</m:t>
                              </m:r>
                            </m:e>
                            <m:sub>
                              <m:r>
                                <a:rPr lang="it-IT" altLang="it-IT" sz="1400">
                                  <a:latin typeface="Cambria Math" panose="02040503050406030204" pitchFamily="18" charset="0"/>
                                </a:rPr>
                                <m:t>𝑛</m:t>
                              </m:r>
                            </m:sub>
                          </m:sSub>
                        </m:e>
                      </m:d>
                    </m:oMath>
                  </m:oMathPara>
                </a14:m>
                <a:endParaRPr lang="en-US" sz="1400" i="0" dirty="0"/>
              </a:p>
              <a:p>
                <a:pPr algn="l"/>
                <a:r>
                  <a:rPr lang="en-US" sz="1400" i="0" dirty="0"/>
                  <a:t>Then property is represented by the numerical relational system</a:t>
                </a:r>
              </a:p>
              <a:p>
                <a:pPr marL="0" indent="0">
                  <a:buNone/>
                </a:pPr>
                <a14:m>
                  <m:oMathPara xmlns:m="http://schemas.openxmlformats.org/officeDocument/2006/math">
                    <m:oMathParaPr>
                      <m:jc m:val="centerGroup"/>
                    </m:oMathParaPr>
                    <m:oMath xmlns:m="http://schemas.openxmlformats.org/officeDocument/2006/math">
                      <m:r>
                        <m:rPr>
                          <m:sty m:val="p"/>
                        </m:rPr>
                        <a:rPr lang="el-GR" sz="1400" dirty="0">
                          <a:latin typeface="Cambria Math" panose="02040503050406030204" pitchFamily="18" charset="0"/>
                        </a:rPr>
                        <m:t>Λ</m:t>
                      </m:r>
                      <m:r>
                        <a:rPr lang="en-US" altLang="it-IT" sz="1400">
                          <a:latin typeface="Cambria Math" panose="02040503050406030204" pitchFamily="18" charset="0"/>
                        </a:rPr>
                        <m:t>=</m:t>
                      </m:r>
                      <m:d>
                        <m:dPr>
                          <m:begChr m:val="⟨"/>
                          <m:endChr m:val="⟩"/>
                          <m:ctrlPr>
                            <a:rPr lang="en-US" altLang="it-IT" sz="1400" i="1">
                              <a:latin typeface="Cambria Math" panose="02040503050406030204" pitchFamily="18" charset="0"/>
                            </a:rPr>
                          </m:ctrlPr>
                        </m:dPr>
                        <m:e>
                          <m:r>
                            <a:rPr lang="it-IT" sz="1400" b="1">
                              <a:latin typeface="Cambria Math" panose="02040503050406030204" pitchFamily="18" charset="0"/>
                            </a:rPr>
                            <m:t>𝕹</m:t>
                          </m:r>
                          <m:r>
                            <a:rPr lang="it-IT" sz="1400">
                              <a:latin typeface="Cambria Math" panose="02040503050406030204" pitchFamily="18" charset="0"/>
                            </a:rPr>
                            <m:t>,</m:t>
                          </m:r>
                          <m:r>
                            <a:rPr lang="it-IT" sz="1400" b="1">
                              <a:latin typeface="Cambria Math" panose="02040503050406030204" pitchFamily="18" charset="0"/>
                            </a:rPr>
                            <m:t>𝕻</m:t>
                          </m:r>
                        </m:e>
                      </m:d>
                    </m:oMath>
                  </m:oMathPara>
                </a14:m>
                <a:endParaRPr lang="en-US" sz="1400" i="0" dirty="0"/>
              </a:p>
              <a:p>
                <a:pPr algn="l"/>
                <a:endParaRPr lang="it-IT" i="0" dirty="0"/>
              </a:p>
            </p:txBody>
          </p:sp>
        </mc:Choice>
        <mc:Fallback xmlns="">
          <p:sp>
            <p:nvSpPr>
              <p:cNvPr id="1095" name="Segnaposto contenuto 3">
                <a:extLst>
                  <a:ext uri="{FF2B5EF4-FFF2-40B4-BE49-F238E27FC236}">
                    <a16:creationId xmlns:a16="http://schemas.microsoft.com/office/drawing/2014/main" id="{ECE985A9-17EF-1BE2-1AF4-E3170C409807}"/>
                  </a:ext>
                </a:extLst>
              </p:cNvPr>
              <p:cNvSpPr txBox="1">
                <a:spLocks noGrp="1" noRot="1" noChangeAspect="1" noMove="1" noResize="1" noEditPoints="1" noAdjustHandles="1" noChangeArrowheads="1" noChangeShapeType="1" noTextEdit="1"/>
              </p:cNvSpPr>
              <p:nvPr>
                <p:ph sz="half" idx="1"/>
              </p:nvPr>
            </p:nvSpPr>
            <p:spPr>
              <a:prstGeom prst="rect">
                <a:avLst/>
              </a:prstGeom>
              <a:blipFill>
                <a:blip r:embed="rId3"/>
                <a:stretch>
                  <a:fillRect l="-1155" t="-735"/>
                </a:stretch>
              </a:blipFill>
            </p:spPr>
            <p:txBody>
              <a:bodyPr/>
              <a:lstStyle/>
              <a:p>
                <a:r>
                  <a:rPr lang="it-IT">
                    <a:noFill/>
                  </a:rPr>
                  <a:t> </a:t>
                </a:r>
              </a:p>
            </p:txBody>
          </p:sp>
        </mc:Fallback>
      </mc:AlternateContent>
      <p:pic>
        <p:nvPicPr>
          <p:cNvPr id="42" name="Segnaposto contenuto 41">
            <a:extLst>
              <a:ext uri="{FF2B5EF4-FFF2-40B4-BE49-F238E27FC236}">
                <a16:creationId xmlns:a16="http://schemas.microsoft.com/office/drawing/2014/main" id="{E1252BCE-5931-45C3-9D5A-700500A33DFD}"/>
              </a:ext>
            </a:extLst>
          </p:cNvPr>
          <p:cNvPicPr>
            <a:picLocks noGrp="1" noChangeAspect="1"/>
          </p:cNvPicPr>
          <p:nvPr>
            <p:ph sz="half" idx="2"/>
          </p:nvPr>
        </p:nvPicPr>
        <p:blipFill>
          <a:blip r:embed="rId4"/>
          <a:stretch>
            <a:fillRect/>
          </a:stretch>
        </p:blipFill>
        <p:spPr>
          <a:xfrm>
            <a:off x="6466216" y="3104651"/>
            <a:ext cx="4865030" cy="1999661"/>
          </a:xfrm>
          <a:prstGeom prst="rect">
            <a:avLst/>
          </a:prstGeom>
        </p:spPr>
      </p:pic>
    </p:spTree>
    <p:extLst>
      <p:ext uri="{BB962C8B-B14F-4D97-AF65-F5344CB8AC3E}">
        <p14:creationId xmlns:p14="http://schemas.microsoft.com/office/powerpoint/2010/main" val="29131985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B77BF-42CD-04BE-6F0B-81E3649C47A5}"/>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837F5A3-A2E8-78EA-CA67-12374304B256}"/>
              </a:ext>
            </a:extLst>
          </p:cNvPr>
          <p:cNvSpPr>
            <a:spLocks noGrp="1"/>
          </p:cNvSpPr>
          <p:nvPr>
            <p:ph type="title"/>
          </p:nvPr>
        </p:nvSpPr>
        <p:spPr/>
        <p:txBody>
          <a:bodyPr/>
          <a:lstStyle/>
          <a:p>
            <a:r>
              <a:rPr lang="en-US" altLang="it-IT" b="1" dirty="0">
                <a:solidFill>
                  <a:schemeClr val="accent1"/>
                </a:solidFill>
              </a:rPr>
              <a:t>R</a:t>
            </a:r>
            <a:r>
              <a:rPr lang="en-US" b="1" dirty="0">
                <a:solidFill>
                  <a:schemeClr val="accent1"/>
                </a:solidFill>
              </a:rPr>
              <a:t>epresentational</a:t>
            </a:r>
            <a:r>
              <a:rPr lang="it-IT" b="1" dirty="0">
                <a:solidFill>
                  <a:schemeClr val="accent1"/>
                </a:solidFill>
              </a:rPr>
              <a:t> theory of measurement</a:t>
            </a:r>
            <a:endParaRPr lang="it-IT" dirty="0"/>
          </a:p>
        </p:txBody>
      </p:sp>
      <mc:AlternateContent xmlns:mc="http://schemas.openxmlformats.org/markup-compatibility/2006" xmlns:a14="http://schemas.microsoft.com/office/drawing/2010/main">
        <mc:Choice Requires="a14">
          <p:sp>
            <p:nvSpPr>
              <p:cNvPr id="1095" name="Segnaposto contenuto 3">
                <a:extLst>
                  <a:ext uri="{FF2B5EF4-FFF2-40B4-BE49-F238E27FC236}">
                    <a16:creationId xmlns:a16="http://schemas.microsoft.com/office/drawing/2014/main" id="{39D8F06E-7A07-39C2-B4C7-8250CC4E9EE5}"/>
                  </a:ext>
                </a:extLst>
              </p:cNvPr>
              <p:cNvSpPr txBox="1">
                <a:spLocks noGrp="1"/>
              </p:cNvSpPr>
              <p:nvPr>
                <p:ph sz="half" idx="1"/>
              </p:nvPr>
            </p:nvSpPr>
            <p:spPr>
              <a:prstGeom prst="rect">
                <a:avLst/>
              </a:prstGeom>
            </p:spPr>
            <p:txBody>
              <a:bodyPr vert="horz" lIns="91440" tIns="45720" rIns="91440" bIns="45720" rtlCol="0">
                <a:normAutofit/>
              </a:bodyPr>
              <a:lstStyle>
                <a:defPPr>
                  <a:defRPr lang="it-IT"/>
                </a:defPPr>
                <a:lvl1pPr marL="228600" indent="-228600" algn="ctr">
                  <a:lnSpc>
                    <a:spcPct val="120000"/>
                  </a:lnSpc>
                  <a:spcBef>
                    <a:spcPct val="50000"/>
                  </a:spcBef>
                  <a:buFont typeface="Arial" panose="020B0604020202020204" pitchFamily="34" charset="0"/>
                  <a:buChar char="•"/>
                  <a:defRPr sz="1300" i="1"/>
                </a:lvl1pPr>
                <a:lvl2pPr marL="502920" lvl="1" indent="-228600">
                  <a:lnSpc>
                    <a:spcPct val="100000"/>
                  </a:lnSpc>
                  <a:spcBef>
                    <a:spcPts val="500"/>
                  </a:spcBef>
                  <a:buFont typeface="Arial" panose="020B0604020202020204" pitchFamily="34" charset="0"/>
                  <a:buChar char="•"/>
                  <a:defRPr sz="1300"/>
                </a:lvl2pPr>
                <a:lvl3pPr marL="731520" indent="-228600">
                  <a:lnSpc>
                    <a:spcPct val="120000"/>
                  </a:lnSpc>
                  <a:spcBef>
                    <a:spcPts val="500"/>
                  </a:spcBef>
                  <a:buFont typeface="Arial" panose="020B0604020202020204" pitchFamily="34" charset="0"/>
                  <a:buChar char="•"/>
                  <a:defRPr sz="1600"/>
                </a:lvl3pPr>
                <a:lvl4pPr marL="1005840" indent="-228600">
                  <a:lnSpc>
                    <a:spcPct val="120000"/>
                  </a:lnSpc>
                  <a:spcBef>
                    <a:spcPts val="500"/>
                  </a:spcBef>
                  <a:buFont typeface="Arial" panose="020B0604020202020204" pitchFamily="34" charset="0"/>
                  <a:buChar char="•"/>
                  <a:defRPr sz="1400"/>
                </a:lvl4pPr>
                <a:lvl5pPr marL="1234440" indent="-228600">
                  <a:lnSpc>
                    <a:spcPct val="120000"/>
                  </a:lnSpc>
                  <a:spcBef>
                    <a:spcPts val="5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nSpc>
                    <a:spcPct val="120000"/>
                  </a:lnSpc>
                  <a:spcBef>
                    <a:spcPts val="1000"/>
                  </a:spcBef>
                  <a:buNone/>
                </a:pPr>
                <a:r>
                  <a:rPr lang="en-US" sz="2000" b="1" dirty="0">
                    <a:solidFill>
                      <a:schemeClr val="accent1"/>
                    </a:solidFill>
                  </a:rPr>
                  <a:t>3) Establishment of the condition of representation</a:t>
                </a:r>
                <a:endParaRPr lang="en-US" altLang="it-IT" sz="2000" b="1" dirty="0">
                  <a:solidFill>
                    <a:schemeClr val="accent1"/>
                  </a:solidFill>
                </a:endParaRPr>
              </a:p>
              <a:p>
                <a:pPr algn="just"/>
                <a:r>
                  <a:rPr lang="en-US" altLang="it-IT" sz="1500" i="0" dirty="0"/>
                  <a:t>A representation occurs when a correspondence is established between empirical manifestations of qualities and numbers in such a way that the relations between properties imply and are implied by the corresponding relations in the numerical set. </a:t>
                </a:r>
              </a:p>
              <a:p>
                <a:pPr algn="just"/>
                <a:r>
                  <a:rPr lang="en-US" altLang="it-IT" sz="1500" i="0" dirty="0"/>
                  <a:t>The measurement and function are defined by the operations:</a:t>
                </a:r>
              </a:p>
              <a:p>
                <a:pPr marL="0" indent="0">
                  <a:buNone/>
                </a:pPr>
                <a14:m>
                  <m:oMathPara xmlns:m="http://schemas.openxmlformats.org/officeDocument/2006/math">
                    <m:oMathParaPr>
                      <m:jc m:val="centerGroup"/>
                    </m:oMathParaPr>
                    <m:oMath xmlns:m="http://schemas.openxmlformats.org/officeDocument/2006/math">
                      <m:r>
                        <a:rPr lang="it-IT" sz="1400" b="1" smtClean="0">
                          <a:latin typeface="Cambria Math" panose="02040503050406030204" pitchFamily="18" charset="0"/>
                        </a:rPr>
                        <m:t>𝕸</m:t>
                      </m:r>
                      <m:r>
                        <a:rPr lang="it-IT" sz="1400" b="1" smtClean="0">
                          <a:latin typeface="Cambria Math" panose="02040503050406030204" pitchFamily="18" charset="0"/>
                        </a:rPr>
                        <m:t>:</m:t>
                      </m:r>
                      <m:r>
                        <a:rPr lang="it-IT" sz="1400">
                          <a:latin typeface="Cambria Math" panose="02040503050406030204" pitchFamily="18" charset="0"/>
                        </a:rPr>
                        <m:t>𝕼</m:t>
                      </m:r>
                      <m:r>
                        <a:rPr lang="it-IT" sz="1400">
                          <a:latin typeface="Cambria Math" panose="02040503050406030204" pitchFamily="18" charset="0"/>
                          <a:ea typeface="Cambria Math" panose="02040503050406030204" pitchFamily="18" charset="0"/>
                        </a:rPr>
                        <m:t>→</m:t>
                      </m:r>
                      <m:r>
                        <a:rPr lang="it-IT" sz="1400" b="1">
                          <a:latin typeface="Cambria Math" panose="02040503050406030204" pitchFamily="18" charset="0"/>
                        </a:rPr>
                        <m:t>𝕹</m:t>
                      </m:r>
                    </m:oMath>
                  </m:oMathPara>
                </a14:m>
                <a:endParaRPr lang="it-IT" sz="1400" dirty="0"/>
              </a:p>
              <a:p>
                <a:pPr marL="0" indent="0">
                  <a:buNone/>
                </a:pPr>
                <a:r>
                  <a:rPr lang="it-IT" sz="1400" dirty="0"/>
                  <a:t> </a:t>
                </a:r>
                <a14:m>
                  <m:oMath xmlns:m="http://schemas.openxmlformats.org/officeDocument/2006/math">
                    <m:r>
                      <a:rPr lang="it-IT" sz="1400" b="1" i="1" smtClean="0">
                        <a:latin typeface="Cambria Math" panose="02040503050406030204" pitchFamily="18" charset="0"/>
                      </a:rPr>
                      <m:t>𝕱</m:t>
                    </m:r>
                    <m:r>
                      <a:rPr lang="it-IT" sz="1400" b="1" i="1" smtClean="0">
                        <a:latin typeface="Cambria Math" panose="02040503050406030204" pitchFamily="18" charset="0"/>
                      </a:rPr>
                      <m:t>:</m:t>
                    </m:r>
                    <m:r>
                      <a:rPr lang="it-IT" sz="1400" i="1" smtClean="0">
                        <a:latin typeface="Cambria Math" panose="02040503050406030204" pitchFamily="18" charset="0"/>
                      </a:rPr>
                      <m:t>𝕽</m:t>
                    </m:r>
                    <m:r>
                      <a:rPr lang="it-IT" sz="1400" i="1" smtClean="0">
                        <a:latin typeface="Cambria Math" panose="02040503050406030204" pitchFamily="18" charset="0"/>
                        <a:ea typeface="Cambria Math" panose="02040503050406030204" pitchFamily="18" charset="0"/>
                      </a:rPr>
                      <m:t>→</m:t>
                    </m:r>
                    <m:r>
                      <a:rPr lang="it-IT" sz="1400" b="1">
                        <a:latin typeface="Cambria Math" panose="02040503050406030204" pitchFamily="18" charset="0"/>
                      </a:rPr>
                      <m:t>𝕻</m:t>
                    </m:r>
                  </m:oMath>
                </a14:m>
                <a:endParaRPr lang="it-IT" sz="1400" dirty="0"/>
              </a:p>
            </p:txBody>
          </p:sp>
        </mc:Choice>
        <mc:Fallback xmlns="">
          <p:sp>
            <p:nvSpPr>
              <p:cNvPr id="1095" name="Segnaposto contenuto 3">
                <a:extLst>
                  <a:ext uri="{FF2B5EF4-FFF2-40B4-BE49-F238E27FC236}">
                    <a16:creationId xmlns:a16="http://schemas.microsoft.com/office/drawing/2014/main" id="{39D8F06E-7A07-39C2-B4C7-8250CC4E9EE5}"/>
                  </a:ext>
                </a:extLst>
              </p:cNvPr>
              <p:cNvSpPr txBox="1">
                <a:spLocks noGrp="1" noRot="1" noChangeAspect="1" noMove="1" noResize="1" noEditPoints="1" noAdjustHandles="1" noChangeArrowheads="1" noChangeShapeType="1" noTextEdit="1"/>
              </p:cNvSpPr>
              <p:nvPr>
                <p:ph sz="half" idx="1"/>
              </p:nvPr>
            </p:nvSpPr>
            <p:spPr>
              <a:prstGeom prst="rect">
                <a:avLst/>
              </a:prstGeom>
              <a:blipFill>
                <a:blip r:embed="rId3"/>
                <a:stretch>
                  <a:fillRect l="-1155" r="-462"/>
                </a:stretch>
              </a:blipFill>
            </p:spPr>
            <p:txBody>
              <a:bodyPr/>
              <a:lstStyle/>
              <a:p>
                <a:r>
                  <a:rPr lang="it-IT">
                    <a:noFill/>
                  </a:rPr>
                  <a:t> </a:t>
                </a:r>
              </a:p>
            </p:txBody>
          </p:sp>
        </mc:Fallback>
      </mc:AlternateContent>
      <p:pic>
        <p:nvPicPr>
          <p:cNvPr id="34" name="Segnaposto contenuto 33">
            <a:extLst>
              <a:ext uri="{FF2B5EF4-FFF2-40B4-BE49-F238E27FC236}">
                <a16:creationId xmlns:a16="http://schemas.microsoft.com/office/drawing/2014/main" id="{FD46CC82-030F-4FCB-91A5-9C0A64999130}"/>
              </a:ext>
            </a:extLst>
          </p:cNvPr>
          <p:cNvPicPr>
            <a:picLocks noGrp="1" noChangeAspect="1"/>
          </p:cNvPicPr>
          <p:nvPr>
            <p:ph sz="half" idx="2"/>
          </p:nvPr>
        </p:nvPicPr>
        <p:blipFill>
          <a:blip r:embed="rId4"/>
          <a:stretch>
            <a:fillRect/>
          </a:stretch>
        </p:blipFill>
        <p:spPr>
          <a:xfrm>
            <a:off x="6407725" y="2030413"/>
            <a:ext cx="4982013" cy="4148137"/>
          </a:xfrm>
          <a:prstGeom prst="rect">
            <a:avLst/>
          </a:prstGeom>
        </p:spPr>
      </p:pic>
    </p:spTree>
    <p:extLst>
      <p:ext uri="{BB962C8B-B14F-4D97-AF65-F5344CB8AC3E}">
        <p14:creationId xmlns:p14="http://schemas.microsoft.com/office/powerpoint/2010/main" val="27609223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5A2C1-239B-12BD-FABB-52B1615D6B45}"/>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25710F39-5E24-5C6E-CEEC-8D04E43ED3E4}"/>
              </a:ext>
            </a:extLst>
          </p:cNvPr>
          <p:cNvSpPr>
            <a:spLocks noGrp="1"/>
          </p:cNvSpPr>
          <p:nvPr>
            <p:ph type="title"/>
          </p:nvPr>
        </p:nvSpPr>
        <p:spPr/>
        <p:txBody>
          <a:bodyPr/>
          <a:lstStyle/>
          <a:p>
            <a:r>
              <a:rPr lang="en-US" altLang="it-IT" b="1" dirty="0">
                <a:solidFill>
                  <a:schemeClr val="accent1"/>
                </a:solidFill>
              </a:rPr>
              <a:t>R</a:t>
            </a:r>
            <a:r>
              <a:rPr lang="en-US" b="1" dirty="0">
                <a:solidFill>
                  <a:schemeClr val="accent1"/>
                </a:solidFill>
              </a:rPr>
              <a:t>epresentational</a:t>
            </a:r>
            <a:r>
              <a:rPr lang="it-IT" b="1" dirty="0">
                <a:solidFill>
                  <a:schemeClr val="accent1"/>
                </a:solidFill>
              </a:rPr>
              <a:t> theory of measurement</a:t>
            </a:r>
            <a:endParaRPr lang="it-IT" dirty="0"/>
          </a:p>
        </p:txBody>
      </p:sp>
      <mc:AlternateContent xmlns:mc="http://schemas.openxmlformats.org/markup-compatibility/2006" xmlns:a14="http://schemas.microsoft.com/office/drawing/2010/main">
        <mc:Choice Requires="a14">
          <p:sp>
            <p:nvSpPr>
              <p:cNvPr id="1095" name="Segnaposto contenuto 3">
                <a:extLst>
                  <a:ext uri="{FF2B5EF4-FFF2-40B4-BE49-F238E27FC236}">
                    <a16:creationId xmlns:a16="http://schemas.microsoft.com/office/drawing/2014/main" id="{9270A6DA-A376-DAB7-FA13-1D24F6780162}"/>
                  </a:ext>
                </a:extLst>
              </p:cNvPr>
              <p:cNvSpPr txBox="1">
                <a:spLocks noGrp="1"/>
              </p:cNvSpPr>
              <p:nvPr>
                <p:ph sz="half" idx="1"/>
              </p:nvPr>
            </p:nvSpPr>
            <p:spPr>
              <a:prstGeom prst="rect">
                <a:avLst/>
              </a:prstGeom>
            </p:spPr>
            <p:txBody>
              <a:bodyPr vert="horz" lIns="91440" tIns="45720" rIns="91440" bIns="45720" rtlCol="0">
                <a:normAutofit fontScale="92500" lnSpcReduction="10000"/>
              </a:bodyPr>
              <a:lstStyle>
                <a:defPPr>
                  <a:defRPr lang="it-IT"/>
                </a:defPPr>
                <a:lvl1pPr marL="228600" indent="-228600" algn="ctr">
                  <a:lnSpc>
                    <a:spcPct val="120000"/>
                  </a:lnSpc>
                  <a:spcBef>
                    <a:spcPct val="50000"/>
                  </a:spcBef>
                  <a:buFont typeface="Arial" panose="020B0604020202020204" pitchFamily="34" charset="0"/>
                  <a:buChar char="•"/>
                  <a:defRPr sz="1300" i="1"/>
                </a:lvl1pPr>
                <a:lvl2pPr marL="502920" lvl="1" indent="-228600">
                  <a:lnSpc>
                    <a:spcPct val="100000"/>
                  </a:lnSpc>
                  <a:spcBef>
                    <a:spcPts val="500"/>
                  </a:spcBef>
                  <a:buFont typeface="Arial" panose="020B0604020202020204" pitchFamily="34" charset="0"/>
                  <a:buChar char="•"/>
                  <a:defRPr sz="1300"/>
                </a:lvl2pPr>
                <a:lvl3pPr marL="731520" indent="-228600">
                  <a:lnSpc>
                    <a:spcPct val="120000"/>
                  </a:lnSpc>
                  <a:spcBef>
                    <a:spcPts val="500"/>
                  </a:spcBef>
                  <a:buFont typeface="Arial" panose="020B0604020202020204" pitchFamily="34" charset="0"/>
                  <a:buChar char="•"/>
                  <a:defRPr sz="1600"/>
                </a:lvl3pPr>
                <a:lvl4pPr marL="1005840" indent="-228600">
                  <a:lnSpc>
                    <a:spcPct val="120000"/>
                  </a:lnSpc>
                  <a:spcBef>
                    <a:spcPts val="500"/>
                  </a:spcBef>
                  <a:buFont typeface="Arial" panose="020B0604020202020204" pitchFamily="34" charset="0"/>
                  <a:buChar char="•"/>
                  <a:defRPr sz="1400"/>
                </a:lvl4pPr>
                <a:lvl5pPr marL="1234440" indent="-228600">
                  <a:lnSpc>
                    <a:spcPct val="120000"/>
                  </a:lnSpc>
                  <a:spcBef>
                    <a:spcPts val="5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nSpc>
                    <a:spcPct val="120000"/>
                  </a:lnSpc>
                  <a:spcBef>
                    <a:spcPts val="1000"/>
                  </a:spcBef>
                  <a:buNone/>
                </a:pPr>
                <a:r>
                  <a:rPr lang="en-US" sz="2200" b="1" dirty="0">
                    <a:solidFill>
                      <a:schemeClr val="accent1"/>
                    </a:solidFill>
                  </a:rPr>
                  <a:t>3) Establishment of the condition of representation</a:t>
                </a:r>
                <a:endParaRPr lang="en-US" altLang="it-IT" sz="2200" b="1" dirty="0">
                  <a:solidFill>
                    <a:schemeClr val="accent1"/>
                  </a:solidFill>
                </a:endParaRPr>
              </a:p>
              <a:p>
                <a:pPr algn="just"/>
                <a:r>
                  <a:rPr lang="en-US" sz="1500" i="0" dirty="0" err="1"/>
                  <a:t>Therfore</a:t>
                </a:r>
                <a:endParaRPr lang="en-US" sz="1500" i="0" dirty="0"/>
              </a:p>
              <a:p>
                <a:pPr marL="0" indent="0" algn="just">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ea typeface="Cambria Math" panose="02040503050406030204" pitchFamily="18" charset="0"/>
                        </a:rPr>
                        <m:t>∀</m:t>
                      </m:r>
                      <m:r>
                        <a:rPr lang="it-IT" sz="1500" b="0" i="1" dirty="0" smtClean="0">
                          <a:latin typeface="Cambria Math" panose="02040503050406030204" pitchFamily="18" charset="0"/>
                          <a:ea typeface="Cambria Math" panose="02040503050406030204" pitchFamily="18" charset="0"/>
                        </a:rPr>
                        <m:t> </m:t>
                      </m:r>
                      <m:d>
                        <m:dPr>
                          <m:ctrlPr>
                            <a:rPr lang="it-IT" sz="1500" b="0" i="1" dirty="0" smtClean="0">
                              <a:latin typeface="Cambria Math" panose="02040503050406030204" pitchFamily="18" charset="0"/>
                              <a:ea typeface="Cambria Math" panose="02040503050406030204" pitchFamily="18" charset="0"/>
                            </a:rPr>
                          </m:ctrlPr>
                        </m:dPr>
                        <m:e>
                          <m:sSub>
                            <m:sSubPr>
                              <m:ctrlPr>
                                <a:rPr lang="it-IT" sz="1500" i="1" dirty="0">
                                  <a:latin typeface="Cambria Math" panose="02040503050406030204" pitchFamily="18" charset="0"/>
                                  <a:ea typeface="Cambria Math" panose="02040503050406030204" pitchFamily="18" charset="0"/>
                                </a:rPr>
                              </m:ctrlPr>
                            </m:sSubPr>
                            <m:e>
                              <m:r>
                                <a:rPr lang="it-IT" sz="1500" dirty="0">
                                  <a:latin typeface="Cambria Math" panose="02040503050406030204" pitchFamily="18" charset="0"/>
                                  <a:ea typeface="Cambria Math" panose="02040503050406030204" pitchFamily="18" charset="0"/>
                                </a:rPr>
                                <m:t>𝑝</m:t>
                              </m:r>
                            </m:e>
                            <m:sub>
                              <m:r>
                                <a:rPr lang="it-IT" sz="1500" dirty="0">
                                  <a:latin typeface="Cambria Math" panose="02040503050406030204" pitchFamily="18" charset="0"/>
                                  <a:ea typeface="Cambria Math" panose="02040503050406030204" pitchFamily="18" charset="0"/>
                                </a:rPr>
                                <m:t>𝑖</m:t>
                              </m:r>
                            </m:sub>
                          </m:sSub>
                          <m:r>
                            <a:rPr lang="it-IT" sz="1500" dirty="0">
                              <a:latin typeface="Cambria Math" panose="02040503050406030204" pitchFamily="18" charset="0"/>
                              <a:ea typeface="Cambria Math" panose="02040503050406030204" pitchFamily="18" charset="0"/>
                            </a:rPr>
                            <m:t>∈</m:t>
                          </m:r>
                          <m:r>
                            <a:rPr lang="it-IT" sz="1500" b="1">
                              <a:latin typeface="Cambria Math" panose="02040503050406030204" pitchFamily="18" charset="0"/>
                            </a:rPr>
                            <m:t>𝕻</m:t>
                          </m:r>
                          <m:r>
                            <a:rPr lang="it-IT" sz="1500" b="1">
                              <a:latin typeface="Cambria Math" panose="02040503050406030204" pitchFamily="18" charset="0"/>
                            </a:rPr>
                            <m:t>∧</m:t>
                          </m:r>
                          <m:sSub>
                            <m:sSubPr>
                              <m:ctrlPr>
                                <a:rPr lang="it-IT" sz="1500" i="1" dirty="0">
                                  <a:latin typeface="Cambria Math" panose="02040503050406030204" pitchFamily="18" charset="0"/>
                                  <a:ea typeface="Cambria Math" panose="02040503050406030204" pitchFamily="18" charset="0"/>
                                </a:rPr>
                              </m:ctrlPr>
                            </m:sSubPr>
                            <m:e>
                              <m:r>
                                <a:rPr lang="it-IT" sz="1500" dirty="0">
                                  <a:latin typeface="Cambria Math" panose="02040503050406030204" pitchFamily="18" charset="0"/>
                                  <a:ea typeface="Cambria Math" panose="02040503050406030204" pitchFamily="18" charset="0"/>
                                </a:rPr>
                                <m:t>𝑟</m:t>
                              </m:r>
                            </m:e>
                            <m:sub>
                              <m:r>
                                <a:rPr lang="it-IT" sz="1500" dirty="0">
                                  <a:latin typeface="Cambria Math" panose="02040503050406030204" pitchFamily="18" charset="0"/>
                                  <a:ea typeface="Cambria Math" panose="02040503050406030204" pitchFamily="18" charset="0"/>
                                </a:rPr>
                                <m:t>𝑖</m:t>
                              </m:r>
                            </m:sub>
                          </m:sSub>
                          <m:r>
                            <a:rPr lang="it-IT" sz="1500" dirty="0">
                              <a:latin typeface="Cambria Math" panose="02040503050406030204" pitchFamily="18" charset="0"/>
                              <a:ea typeface="Cambria Math" panose="02040503050406030204" pitchFamily="18" charset="0"/>
                            </a:rPr>
                            <m:t>∈</m:t>
                          </m:r>
                          <m:r>
                            <a:rPr lang="it-IT" sz="1500">
                              <a:latin typeface="Cambria Math" panose="02040503050406030204" pitchFamily="18" charset="0"/>
                            </a:rPr>
                            <m:t>𝕽</m:t>
                          </m:r>
                        </m:e>
                      </m:d>
                      <m:r>
                        <a:rPr lang="it-IT" sz="1500" b="0" i="1" dirty="0" smtClean="0">
                          <a:latin typeface="Cambria Math" panose="02040503050406030204" pitchFamily="18" charset="0"/>
                          <a:ea typeface="Cambria Math" panose="02040503050406030204" pitchFamily="18" charset="0"/>
                        </a:rPr>
                        <m:t> </m:t>
                      </m:r>
                      <m:r>
                        <a:rPr lang="it-IT" sz="1500" i="1" smtClean="0">
                          <a:latin typeface="Cambria Math" panose="02040503050406030204" pitchFamily="18" charset="0"/>
                          <a:ea typeface="Cambria Math" panose="02040503050406030204" pitchFamily="18" charset="0"/>
                        </a:rPr>
                        <m:t>∃</m:t>
                      </m:r>
                      <m:r>
                        <a:rPr lang="it-IT" sz="1500" b="0" i="1" smtClean="0">
                          <a:latin typeface="Cambria Math" panose="02040503050406030204" pitchFamily="18" charset="0"/>
                          <a:ea typeface="Cambria Math" panose="02040503050406030204" pitchFamily="18" charset="0"/>
                        </a:rPr>
                        <m:t> </m:t>
                      </m:r>
                      <m:sSub>
                        <m:sSubPr>
                          <m:ctrlPr>
                            <a:rPr lang="it-IT" sz="1500" i="1" dirty="0">
                              <a:latin typeface="Cambria Math" panose="02040503050406030204" pitchFamily="18" charset="0"/>
                              <a:ea typeface="Cambria Math" panose="02040503050406030204" pitchFamily="18" charset="0"/>
                            </a:rPr>
                          </m:ctrlPr>
                        </m:sSubPr>
                        <m:e>
                          <m:r>
                            <a:rPr lang="it-IT" sz="1500" dirty="0">
                              <a:latin typeface="Cambria Math" panose="02040503050406030204" pitchFamily="18" charset="0"/>
                              <a:ea typeface="Cambria Math" panose="02040503050406030204" pitchFamily="18" charset="0"/>
                            </a:rPr>
                            <m:t>𝑝</m:t>
                          </m:r>
                        </m:e>
                        <m:sub>
                          <m:r>
                            <a:rPr lang="it-IT" sz="1500" dirty="0">
                              <a:latin typeface="Cambria Math" panose="02040503050406030204" pitchFamily="18" charset="0"/>
                              <a:ea typeface="Cambria Math" panose="02040503050406030204" pitchFamily="18" charset="0"/>
                            </a:rPr>
                            <m:t>𝑖</m:t>
                          </m:r>
                        </m:sub>
                      </m:sSub>
                      <m:r>
                        <a:rPr lang="it-IT" sz="1500" b="0" i="1" dirty="0" smtClean="0">
                          <a:latin typeface="Cambria Math" panose="02040503050406030204" pitchFamily="18" charset="0"/>
                          <a:ea typeface="Cambria Math" panose="02040503050406030204" pitchFamily="18" charset="0"/>
                        </a:rPr>
                        <m:t>=</m:t>
                      </m:r>
                      <m:r>
                        <a:rPr lang="it-IT" sz="1500" b="1">
                          <a:latin typeface="Cambria Math" panose="02040503050406030204" pitchFamily="18" charset="0"/>
                        </a:rPr>
                        <m:t>𝕱</m:t>
                      </m:r>
                      <m:d>
                        <m:dPr>
                          <m:ctrlPr>
                            <a:rPr lang="it-IT" sz="1500" b="0" i="1" dirty="0" smtClean="0">
                              <a:latin typeface="Cambria Math" panose="02040503050406030204" pitchFamily="18" charset="0"/>
                              <a:ea typeface="Cambria Math" panose="02040503050406030204" pitchFamily="18" charset="0"/>
                            </a:rPr>
                          </m:ctrlPr>
                        </m:dPr>
                        <m:e>
                          <m:sSub>
                            <m:sSubPr>
                              <m:ctrlPr>
                                <a:rPr lang="it-IT" sz="1500" i="1" dirty="0">
                                  <a:latin typeface="Cambria Math" panose="02040503050406030204" pitchFamily="18" charset="0"/>
                                  <a:ea typeface="Cambria Math" panose="02040503050406030204" pitchFamily="18" charset="0"/>
                                </a:rPr>
                              </m:ctrlPr>
                            </m:sSubPr>
                            <m:e>
                              <m:r>
                                <a:rPr lang="it-IT" sz="1500" dirty="0">
                                  <a:latin typeface="Cambria Math" panose="02040503050406030204" pitchFamily="18" charset="0"/>
                                  <a:ea typeface="Cambria Math" panose="02040503050406030204" pitchFamily="18" charset="0"/>
                                </a:rPr>
                                <m:t>𝑟</m:t>
                              </m:r>
                            </m:e>
                            <m:sub>
                              <m:r>
                                <a:rPr lang="it-IT" sz="1500" dirty="0">
                                  <a:latin typeface="Cambria Math" panose="02040503050406030204" pitchFamily="18" charset="0"/>
                                  <a:ea typeface="Cambria Math" panose="02040503050406030204" pitchFamily="18" charset="0"/>
                                </a:rPr>
                                <m:t>𝑖</m:t>
                              </m:r>
                            </m:sub>
                          </m:sSub>
                        </m:e>
                      </m:d>
                    </m:oMath>
                  </m:oMathPara>
                </a14:m>
                <a:endParaRPr lang="en-US" sz="1500" i="0" dirty="0"/>
              </a:p>
              <a:p>
                <a:pPr algn="just"/>
                <a:r>
                  <a:rPr lang="en-US" sz="1500" i="0" dirty="0"/>
                  <a:t>Mapping of empirical relationships to numerical : </a:t>
                </a:r>
              </a:p>
              <a:p>
                <a:pPr lvl="1" algn="just"/>
                <a:r>
                  <a:rPr lang="en-US" sz="1500" i="0" dirty="0"/>
                  <a:t>equivalence (~) becam</a:t>
                </a:r>
                <a:r>
                  <a:rPr lang="en-US" sz="1500" dirty="0"/>
                  <a:t>e equality (=);</a:t>
                </a:r>
              </a:p>
              <a:p>
                <a:pPr lvl="1" algn="just"/>
                <a:r>
                  <a:rPr lang="en-US" sz="1500" dirty="0"/>
                  <a:t>order (</a:t>
                </a:r>
                <a:r>
                  <a:rPr lang="it-IT" sz="1500" dirty="0">
                    <a:solidFill>
                      <a:srgbClr val="202122"/>
                    </a:solidFill>
                    <a:latin typeface="Arial" panose="020B0604020202020204" pitchFamily="34" charset="0"/>
                  </a:rPr>
                  <a:t>≺, ≻,</a:t>
                </a:r>
                <a:r>
                  <a:rPr lang="it-IT" sz="1500" dirty="0"/>
                  <a:t> ≼, ≽</a:t>
                </a:r>
                <a:r>
                  <a:rPr lang="en-US" sz="1500" dirty="0"/>
                  <a:t>) became inequality (&lt;, &gt;, </a:t>
                </a:r>
                <a:r>
                  <a:rPr lang="en-US" sz="1500" dirty="0">
                    <a:latin typeface="Times New Roman" panose="02020603050405020304" pitchFamily="18" charset="0"/>
                    <a:cs typeface="Times New Roman" panose="02020603050405020304" pitchFamily="18" charset="0"/>
                  </a:rPr>
                  <a:t>≤, ≥)</a:t>
                </a:r>
              </a:p>
              <a:p>
                <a:pPr lvl="1" algn="just"/>
                <a:r>
                  <a:rPr lang="en-US" sz="1500" dirty="0"/>
                  <a:t>composition </a:t>
                </a:r>
                <a:r>
                  <a:rPr lang="en-US" sz="1500" i="0" dirty="0"/>
                  <a:t>(o) </a:t>
                </a:r>
                <a:r>
                  <a:rPr lang="en-US" sz="1500" dirty="0"/>
                  <a:t>became addition (+,-,/,*)</a:t>
                </a:r>
                <a:r>
                  <a:rPr lang="en-US" sz="1500" i="0" dirty="0"/>
                  <a:t>.</a:t>
                </a:r>
              </a:p>
              <a:p>
                <a:pPr algn="just"/>
                <a:r>
                  <a:rPr lang="en-US" sz="1500" i="0" dirty="0"/>
                  <a:t>This mapping is homomorphic</a:t>
                </a:r>
              </a:p>
              <a:p>
                <a:pPr algn="just"/>
                <a:r>
                  <a:rPr lang="en-US" sz="1500" i="0" dirty="0"/>
                  <a:t>Moreover:</a:t>
                </a:r>
              </a:p>
              <a:p>
                <a:pPr marL="0" indent="0" algn="just">
                  <a:buNone/>
                </a:pPr>
                <a14:m>
                  <m:oMathPara xmlns:m="http://schemas.openxmlformats.org/officeDocument/2006/math">
                    <m:oMathParaPr>
                      <m:jc m:val="centerGroup"/>
                    </m:oMathParaPr>
                    <m:oMath xmlns:m="http://schemas.openxmlformats.org/officeDocument/2006/math">
                      <m:r>
                        <a:rPr lang="en-US" sz="1500" i="1" dirty="0" smtClean="0">
                          <a:latin typeface="Cambria Math" panose="02040503050406030204" pitchFamily="18" charset="0"/>
                          <a:ea typeface="Cambria Math" panose="02040503050406030204" pitchFamily="18" charset="0"/>
                        </a:rPr>
                        <m:t>∀</m:t>
                      </m:r>
                      <m:r>
                        <a:rPr lang="it-IT" sz="1500" b="0" i="1" dirty="0" smtClean="0">
                          <a:latin typeface="Cambria Math" panose="02040503050406030204" pitchFamily="18" charset="0"/>
                          <a:ea typeface="Cambria Math" panose="02040503050406030204" pitchFamily="18" charset="0"/>
                        </a:rPr>
                        <m:t> </m:t>
                      </m:r>
                      <m:d>
                        <m:dPr>
                          <m:ctrlPr>
                            <a:rPr lang="it-IT" sz="1500" b="0" i="1" dirty="0" smtClean="0">
                              <a:latin typeface="Cambria Math" panose="02040503050406030204" pitchFamily="18" charset="0"/>
                              <a:ea typeface="Cambria Math" panose="02040503050406030204" pitchFamily="18" charset="0"/>
                            </a:rPr>
                          </m:ctrlPr>
                        </m:dPr>
                        <m:e>
                          <m:sSub>
                            <m:sSubPr>
                              <m:ctrlPr>
                                <a:rPr lang="it-IT" sz="1500" i="1" dirty="0">
                                  <a:latin typeface="Cambria Math" panose="02040503050406030204" pitchFamily="18" charset="0"/>
                                  <a:ea typeface="Cambria Math" panose="02040503050406030204" pitchFamily="18" charset="0"/>
                                </a:rPr>
                              </m:ctrlPr>
                            </m:sSubPr>
                            <m:e>
                              <m:r>
                                <m:rPr>
                                  <m:sty m:val="p"/>
                                </m:rPr>
                                <a:rPr lang="it-IT" sz="1500" b="0" i="0" dirty="0" smtClean="0">
                                  <a:latin typeface="Cambria Math" panose="02040503050406030204" pitchFamily="18" charset="0"/>
                                  <a:ea typeface="Cambria Math" panose="02040503050406030204" pitchFamily="18" charset="0"/>
                                </a:rPr>
                                <m:t>n</m:t>
                              </m:r>
                            </m:e>
                            <m:sub>
                              <m:r>
                                <a:rPr lang="it-IT" sz="1500" dirty="0">
                                  <a:latin typeface="Cambria Math" panose="02040503050406030204" pitchFamily="18" charset="0"/>
                                  <a:ea typeface="Cambria Math" panose="02040503050406030204" pitchFamily="18" charset="0"/>
                                </a:rPr>
                                <m:t>𝑖</m:t>
                              </m:r>
                            </m:sub>
                          </m:sSub>
                          <m:r>
                            <a:rPr lang="it-IT" sz="1500" dirty="0">
                              <a:latin typeface="Cambria Math" panose="02040503050406030204" pitchFamily="18" charset="0"/>
                              <a:ea typeface="Cambria Math" panose="02040503050406030204" pitchFamily="18" charset="0"/>
                            </a:rPr>
                            <m:t>∈</m:t>
                          </m:r>
                          <m:r>
                            <a:rPr lang="it-IT" sz="1500" b="1">
                              <a:latin typeface="Cambria Math" panose="02040503050406030204" pitchFamily="18" charset="0"/>
                            </a:rPr>
                            <m:t>𝕹</m:t>
                          </m:r>
                          <m:r>
                            <a:rPr lang="it-IT" sz="1500" b="1">
                              <a:latin typeface="Cambria Math" panose="02040503050406030204" pitchFamily="18" charset="0"/>
                            </a:rPr>
                            <m:t>∧</m:t>
                          </m:r>
                          <m:sSub>
                            <m:sSubPr>
                              <m:ctrlPr>
                                <a:rPr lang="it-IT" sz="1500" i="1" dirty="0">
                                  <a:latin typeface="Cambria Math" panose="02040503050406030204" pitchFamily="18" charset="0"/>
                                  <a:ea typeface="Cambria Math" panose="02040503050406030204" pitchFamily="18" charset="0"/>
                                </a:rPr>
                              </m:ctrlPr>
                            </m:sSubPr>
                            <m:e>
                              <m:r>
                                <m:rPr>
                                  <m:sty m:val="p"/>
                                </m:rPr>
                                <a:rPr lang="it-IT" sz="1500" b="0" i="0" dirty="0" smtClean="0">
                                  <a:latin typeface="Cambria Math" panose="02040503050406030204" pitchFamily="18" charset="0"/>
                                  <a:ea typeface="Cambria Math" panose="02040503050406030204" pitchFamily="18" charset="0"/>
                                </a:rPr>
                                <m:t>q</m:t>
                              </m:r>
                            </m:e>
                            <m:sub>
                              <m:r>
                                <a:rPr lang="it-IT" sz="1500" dirty="0">
                                  <a:latin typeface="Cambria Math" panose="02040503050406030204" pitchFamily="18" charset="0"/>
                                  <a:ea typeface="Cambria Math" panose="02040503050406030204" pitchFamily="18" charset="0"/>
                                </a:rPr>
                                <m:t>𝑖</m:t>
                              </m:r>
                            </m:sub>
                          </m:sSub>
                          <m:r>
                            <a:rPr lang="it-IT" sz="1500" dirty="0">
                              <a:latin typeface="Cambria Math" panose="02040503050406030204" pitchFamily="18" charset="0"/>
                              <a:ea typeface="Cambria Math" panose="02040503050406030204" pitchFamily="18" charset="0"/>
                            </a:rPr>
                            <m:t>∈</m:t>
                          </m:r>
                          <m:r>
                            <a:rPr lang="it-IT" sz="1500">
                              <a:latin typeface="Cambria Math" panose="02040503050406030204" pitchFamily="18" charset="0"/>
                            </a:rPr>
                            <m:t>𝕼</m:t>
                          </m:r>
                        </m:e>
                      </m:d>
                      <m:r>
                        <a:rPr lang="it-IT" sz="1500" b="0" i="1" dirty="0" smtClean="0">
                          <a:latin typeface="Cambria Math" panose="02040503050406030204" pitchFamily="18" charset="0"/>
                          <a:ea typeface="Cambria Math" panose="02040503050406030204" pitchFamily="18" charset="0"/>
                        </a:rPr>
                        <m:t> </m:t>
                      </m:r>
                      <m:r>
                        <a:rPr lang="it-IT" sz="1500" i="1" smtClean="0">
                          <a:latin typeface="Cambria Math" panose="02040503050406030204" pitchFamily="18" charset="0"/>
                          <a:ea typeface="Cambria Math" panose="02040503050406030204" pitchFamily="18" charset="0"/>
                        </a:rPr>
                        <m:t>∃</m:t>
                      </m:r>
                      <m:r>
                        <a:rPr lang="it-IT" sz="1500" b="0" i="1" smtClean="0">
                          <a:latin typeface="Cambria Math" panose="02040503050406030204" pitchFamily="18" charset="0"/>
                          <a:ea typeface="Cambria Math" panose="02040503050406030204" pitchFamily="18" charset="0"/>
                        </a:rPr>
                        <m:t> </m:t>
                      </m:r>
                      <m:sSub>
                        <m:sSubPr>
                          <m:ctrlPr>
                            <a:rPr lang="it-IT" sz="1500" i="1" dirty="0">
                              <a:latin typeface="Cambria Math" panose="02040503050406030204" pitchFamily="18" charset="0"/>
                              <a:ea typeface="Cambria Math" panose="02040503050406030204" pitchFamily="18" charset="0"/>
                            </a:rPr>
                          </m:ctrlPr>
                        </m:sSubPr>
                        <m:e>
                          <m:r>
                            <a:rPr lang="it-IT" sz="1500" b="0" i="1" dirty="0" smtClean="0">
                              <a:latin typeface="Cambria Math" panose="02040503050406030204" pitchFamily="18" charset="0"/>
                              <a:ea typeface="Cambria Math" panose="02040503050406030204" pitchFamily="18" charset="0"/>
                            </a:rPr>
                            <m:t>𝑛</m:t>
                          </m:r>
                        </m:e>
                        <m:sub>
                          <m:r>
                            <a:rPr lang="it-IT" sz="1500" dirty="0">
                              <a:latin typeface="Cambria Math" panose="02040503050406030204" pitchFamily="18" charset="0"/>
                              <a:ea typeface="Cambria Math" panose="02040503050406030204" pitchFamily="18" charset="0"/>
                            </a:rPr>
                            <m:t>𝑖</m:t>
                          </m:r>
                        </m:sub>
                      </m:sSub>
                      <m:r>
                        <a:rPr lang="it-IT" sz="1500" b="0" i="1" dirty="0" smtClean="0">
                          <a:latin typeface="Cambria Math" panose="02040503050406030204" pitchFamily="18" charset="0"/>
                          <a:ea typeface="Cambria Math" panose="02040503050406030204" pitchFamily="18" charset="0"/>
                        </a:rPr>
                        <m:t>=</m:t>
                      </m:r>
                      <m:r>
                        <a:rPr lang="it-IT" sz="1500" b="1">
                          <a:latin typeface="Cambria Math" panose="02040503050406030204" pitchFamily="18" charset="0"/>
                        </a:rPr>
                        <m:t>𝕸</m:t>
                      </m:r>
                      <m:r>
                        <a:rPr lang="it-IT" sz="1500" b="0" i="1" dirty="0" smtClean="0">
                          <a:latin typeface="Cambria Math" panose="02040503050406030204" pitchFamily="18" charset="0"/>
                          <a:ea typeface="Cambria Math" panose="02040503050406030204" pitchFamily="18" charset="0"/>
                        </a:rPr>
                        <m:t>(</m:t>
                      </m:r>
                      <m:sSub>
                        <m:sSubPr>
                          <m:ctrlPr>
                            <a:rPr lang="it-IT" sz="1500" i="1" dirty="0">
                              <a:latin typeface="Cambria Math" panose="02040503050406030204" pitchFamily="18" charset="0"/>
                              <a:ea typeface="Cambria Math" panose="02040503050406030204" pitchFamily="18" charset="0"/>
                            </a:rPr>
                          </m:ctrlPr>
                        </m:sSubPr>
                        <m:e>
                          <m:r>
                            <a:rPr lang="it-IT" sz="1500" b="0" i="1" dirty="0" smtClean="0">
                              <a:latin typeface="Cambria Math" panose="02040503050406030204" pitchFamily="18" charset="0"/>
                              <a:ea typeface="Cambria Math" panose="02040503050406030204" pitchFamily="18" charset="0"/>
                            </a:rPr>
                            <m:t>𝑞</m:t>
                          </m:r>
                        </m:e>
                        <m:sub>
                          <m:r>
                            <a:rPr lang="it-IT" sz="1500" dirty="0" smtClean="0">
                              <a:latin typeface="Cambria Math" panose="02040503050406030204" pitchFamily="18" charset="0"/>
                              <a:ea typeface="Cambria Math" panose="02040503050406030204" pitchFamily="18" charset="0"/>
                            </a:rPr>
                            <m:t>𝑖</m:t>
                          </m:r>
                        </m:sub>
                      </m:sSub>
                      <m:r>
                        <a:rPr lang="it-IT" sz="1500" b="0" i="1" dirty="0" smtClean="0">
                          <a:latin typeface="Cambria Math" panose="02040503050406030204" pitchFamily="18" charset="0"/>
                          <a:ea typeface="Cambria Math" panose="02040503050406030204" pitchFamily="18" charset="0"/>
                        </a:rPr>
                        <m:t>)</m:t>
                      </m:r>
                    </m:oMath>
                  </m:oMathPara>
                </a14:m>
                <a:endParaRPr lang="en-US" sz="1500" i="0" dirty="0"/>
              </a:p>
              <a:p>
                <a:pPr algn="just"/>
                <a:r>
                  <a:rPr lang="en-US" sz="1500" i="0" dirty="0"/>
                  <a:t>This mapping is homomorphic but not </a:t>
                </a:r>
                <a:r>
                  <a:rPr lang="it-IT" sz="1500" i="0" dirty="0" err="1"/>
                  <a:t>biunivocal</a:t>
                </a:r>
                <a:r>
                  <a:rPr lang="it-IT" sz="1500" i="0" dirty="0"/>
                  <a:t>.</a:t>
                </a:r>
              </a:p>
              <a:p>
                <a:pPr marL="0" indent="0">
                  <a:buNone/>
                </a:pPr>
                <a14:m>
                  <m:oMathPara xmlns:m="http://schemas.openxmlformats.org/officeDocument/2006/math">
                    <m:oMathParaPr>
                      <m:jc m:val="centerGroup"/>
                    </m:oMathParaPr>
                    <m:oMath xmlns:m="http://schemas.openxmlformats.org/officeDocument/2006/math">
                      <m:sSub>
                        <m:sSubPr>
                          <m:ctrlPr>
                            <a:rPr lang="it-IT" sz="1500" i="1" dirty="0">
                              <a:latin typeface="Cambria Math" panose="02040503050406030204" pitchFamily="18" charset="0"/>
                              <a:ea typeface="Cambria Math" panose="02040503050406030204" pitchFamily="18" charset="0"/>
                            </a:rPr>
                          </m:ctrlPr>
                        </m:sSubPr>
                        <m:e>
                          <m:r>
                            <a:rPr lang="it-IT" sz="1500" dirty="0">
                              <a:latin typeface="Cambria Math" panose="02040503050406030204" pitchFamily="18" charset="0"/>
                              <a:ea typeface="Cambria Math" panose="02040503050406030204" pitchFamily="18" charset="0"/>
                            </a:rPr>
                            <m:t>𝑟</m:t>
                          </m:r>
                        </m:e>
                        <m:sub>
                          <m:r>
                            <a:rPr lang="it-IT" sz="1500" dirty="0">
                              <a:latin typeface="Cambria Math" panose="02040503050406030204" pitchFamily="18" charset="0"/>
                              <a:ea typeface="Cambria Math" panose="02040503050406030204" pitchFamily="18" charset="0"/>
                            </a:rPr>
                            <m:t>𝑖</m:t>
                          </m:r>
                        </m:sub>
                      </m:sSub>
                      <m:d>
                        <m:dPr>
                          <m:begChr m:val="{"/>
                          <m:endChr m:val="}"/>
                          <m:ctrlPr>
                            <a:rPr lang="it-IT" sz="1500" i="1" dirty="0" smtClean="0">
                              <a:latin typeface="Cambria Math" panose="02040503050406030204" pitchFamily="18" charset="0"/>
                              <a:ea typeface="Cambria Math" panose="02040503050406030204" pitchFamily="18" charset="0"/>
                            </a:rPr>
                          </m:ctrlPr>
                        </m:dPr>
                        <m:e>
                          <m:sSub>
                            <m:sSubPr>
                              <m:ctrlPr>
                                <a:rPr lang="it-IT" sz="1500" i="1" dirty="0">
                                  <a:latin typeface="Cambria Math" panose="02040503050406030204" pitchFamily="18" charset="0"/>
                                  <a:ea typeface="Cambria Math" panose="02040503050406030204" pitchFamily="18" charset="0"/>
                                </a:rPr>
                              </m:ctrlPr>
                            </m:sSubPr>
                            <m:e>
                              <m:r>
                                <m:rPr>
                                  <m:sty m:val="p"/>
                                </m:rPr>
                                <a:rPr lang="it-IT" sz="1500" i="0" dirty="0">
                                  <a:latin typeface="Cambria Math" panose="02040503050406030204" pitchFamily="18" charset="0"/>
                                  <a:ea typeface="Cambria Math" panose="02040503050406030204" pitchFamily="18" charset="0"/>
                                </a:rPr>
                                <m:t>q</m:t>
                              </m:r>
                            </m:e>
                            <m:sub>
                              <m:r>
                                <a:rPr lang="it-IT" sz="1500" dirty="0">
                                  <a:latin typeface="Cambria Math" panose="02040503050406030204" pitchFamily="18" charset="0"/>
                                  <a:ea typeface="Cambria Math" panose="02040503050406030204" pitchFamily="18" charset="0"/>
                                </a:rPr>
                                <m:t>𝑖</m:t>
                              </m:r>
                            </m:sub>
                          </m:sSub>
                        </m:e>
                      </m:d>
                      <m:r>
                        <a:rPr lang="it-IT" sz="1500" b="0" i="1" dirty="0" smtClean="0">
                          <a:latin typeface="Cambria Math" panose="02040503050406030204" pitchFamily="18" charset="0"/>
                          <a:ea typeface="Cambria Math" panose="02040503050406030204" pitchFamily="18" charset="0"/>
                        </a:rPr>
                        <m:t>↔</m:t>
                      </m:r>
                      <m:sSub>
                        <m:sSubPr>
                          <m:ctrlPr>
                            <a:rPr lang="it-IT" sz="1500" i="1" dirty="0">
                              <a:latin typeface="Cambria Math" panose="02040503050406030204" pitchFamily="18" charset="0"/>
                              <a:ea typeface="Cambria Math" panose="02040503050406030204" pitchFamily="18" charset="0"/>
                            </a:rPr>
                          </m:ctrlPr>
                        </m:sSubPr>
                        <m:e>
                          <m:r>
                            <a:rPr lang="it-IT" sz="1500" dirty="0">
                              <a:latin typeface="Cambria Math" panose="02040503050406030204" pitchFamily="18" charset="0"/>
                              <a:ea typeface="Cambria Math" panose="02040503050406030204" pitchFamily="18" charset="0"/>
                            </a:rPr>
                            <m:t>𝑝</m:t>
                          </m:r>
                        </m:e>
                        <m:sub>
                          <m:r>
                            <a:rPr lang="it-IT" sz="1500" dirty="0">
                              <a:latin typeface="Cambria Math" panose="02040503050406030204" pitchFamily="18" charset="0"/>
                              <a:ea typeface="Cambria Math" panose="02040503050406030204" pitchFamily="18" charset="0"/>
                            </a:rPr>
                            <m:t>𝑖</m:t>
                          </m:r>
                        </m:sub>
                      </m:sSub>
                      <m:d>
                        <m:dPr>
                          <m:begChr m:val="{"/>
                          <m:endChr m:val="}"/>
                          <m:ctrlPr>
                            <a:rPr lang="it-IT" sz="1500" i="1" dirty="0">
                              <a:latin typeface="Cambria Math" panose="02040503050406030204" pitchFamily="18" charset="0"/>
                              <a:ea typeface="Cambria Math" panose="02040503050406030204" pitchFamily="18" charset="0"/>
                            </a:rPr>
                          </m:ctrlPr>
                        </m:dPr>
                        <m:e>
                          <m:r>
                            <a:rPr lang="it-IT" sz="1500" b="1">
                              <a:latin typeface="Cambria Math" panose="02040503050406030204" pitchFamily="18" charset="0"/>
                            </a:rPr>
                            <m:t>𝕸</m:t>
                          </m:r>
                          <m:r>
                            <a:rPr lang="it-IT" sz="1500" dirty="0">
                              <a:latin typeface="Cambria Math" panose="02040503050406030204" pitchFamily="18" charset="0"/>
                              <a:ea typeface="Cambria Math" panose="02040503050406030204" pitchFamily="18" charset="0"/>
                            </a:rPr>
                            <m:t>(</m:t>
                          </m:r>
                          <m:sSub>
                            <m:sSubPr>
                              <m:ctrlPr>
                                <a:rPr lang="it-IT" sz="1500" i="1" dirty="0">
                                  <a:latin typeface="Cambria Math" panose="02040503050406030204" pitchFamily="18" charset="0"/>
                                  <a:ea typeface="Cambria Math" panose="02040503050406030204" pitchFamily="18" charset="0"/>
                                </a:rPr>
                              </m:ctrlPr>
                            </m:sSubPr>
                            <m:e>
                              <m:r>
                                <a:rPr lang="it-IT" sz="1500" dirty="0">
                                  <a:latin typeface="Cambria Math" panose="02040503050406030204" pitchFamily="18" charset="0"/>
                                  <a:ea typeface="Cambria Math" panose="02040503050406030204" pitchFamily="18" charset="0"/>
                                </a:rPr>
                                <m:t>𝑞</m:t>
                              </m:r>
                            </m:e>
                            <m:sub>
                              <m:r>
                                <a:rPr lang="it-IT" sz="1500" dirty="0">
                                  <a:latin typeface="Cambria Math" panose="02040503050406030204" pitchFamily="18" charset="0"/>
                                  <a:ea typeface="Cambria Math" panose="02040503050406030204" pitchFamily="18" charset="0"/>
                                </a:rPr>
                                <m:t>𝑖</m:t>
                              </m:r>
                            </m:sub>
                          </m:sSub>
                          <m:r>
                            <a:rPr lang="it-IT" sz="1500" dirty="0">
                              <a:latin typeface="Cambria Math" panose="02040503050406030204" pitchFamily="18" charset="0"/>
                              <a:ea typeface="Cambria Math" panose="02040503050406030204" pitchFamily="18" charset="0"/>
                            </a:rPr>
                            <m:t>)</m:t>
                          </m:r>
                        </m:e>
                      </m:d>
                    </m:oMath>
                  </m:oMathPara>
                </a14:m>
                <a:endParaRPr lang="en-US" sz="1500" i="0" dirty="0"/>
              </a:p>
              <a:p>
                <a:pPr marL="0" indent="0" algn="just">
                  <a:buNone/>
                </a:pPr>
                <a:endParaRPr lang="en-US" sz="1500" i="0" dirty="0"/>
              </a:p>
            </p:txBody>
          </p:sp>
        </mc:Choice>
        <mc:Fallback xmlns="">
          <p:sp>
            <p:nvSpPr>
              <p:cNvPr id="1095" name="Segnaposto contenuto 3">
                <a:extLst>
                  <a:ext uri="{FF2B5EF4-FFF2-40B4-BE49-F238E27FC236}">
                    <a16:creationId xmlns:a16="http://schemas.microsoft.com/office/drawing/2014/main" id="{9270A6DA-A376-DAB7-FA13-1D24F6780162}"/>
                  </a:ext>
                </a:extLst>
              </p:cNvPr>
              <p:cNvSpPr txBox="1">
                <a:spLocks noGrp="1" noRot="1" noChangeAspect="1" noMove="1" noResize="1" noEditPoints="1" noAdjustHandles="1" noChangeArrowheads="1" noChangeShapeType="1" noTextEdit="1"/>
              </p:cNvSpPr>
              <p:nvPr>
                <p:ph sz="half" idx="1"/>
              </p:nvPr>
            </p:nvSpPr>
            <p:spPr>
              <a:prstGeom prst="rect">
                <a:avLst/>
              </a:prstGeom>
              <a:blipFill>
                <a:blip r:embed="rId3"/>
                <a:stretch>
                  <a:fillRect l="-1155" t="-588"/>
                </a:stretch>
              </a:blipFill>
            </p:spPr>
            <p:txBody>
              <a:bodyPr/>
              <a:lstStyle/>
              <a:p>
                <a:r>
                  <a:rPr lang="it-IT">
                    <a:noFill/>
                  </a:rPr>
                  <a:t> </a:t>
                </a:r>
              </a:p>
            </p:txBody>
          </p:sp>
        </mc:Fallback>
      </mc:AlternateContent>
      <p:pic>
        <p:nvPicPr>
          <p:cNvPr id="1145" name="Segnaposto contenuto 1144">
            <a:extLst>
              <a:ext uri="{FF2B5EF4-FFF2-40B4-BE49-F238E27FC236}">
                <a16:creationId xmlns:a16="http://schemas.microsoft.com/office/drawing/2014/main" id="{D34F093C-3429-6DF1-274A-2A38514A995D}"/>
              </a:ext>
            </a:extLst>
          </p:cNvPr>
          <p:cNvPicPr>
            <a:picLocks noGrp="1" noChangeAspect="1"/>
          </p:cNvPicPr>
          <p:nvPr>
            <p:ph sz="half" idx="2"/>
          </p:nvPr>
        </p:nvPicPr>
        <p:blipFill>
          <a:blip r:embed="rId4"/>
          <a:stretch>
            <a:fillRect/>
          </a:stretch>
        </p:blipFill>
        <p:spPr>
          <a:xfrm>
            <a:off x="6407725" y="2030413"/>
            <a:ext cx="4982013" cy="4148137"/>
          </a:xfrm>
          <a:prstGeom prst="rect">
            <a:avLst/>
          </a:prstGeom>
        </p:spPr>
      </p:pic>
    </p:spTree>
    <p:extLst>
      <p:ext uri="{BB962C8B-B14F-4D97-AF65-F5344CB8AC3E}">
        <p14:creationId xmlns:p14="http://schemas.microsoft.com/office/powerpoint/2010/main" val="24737492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B77BF-42CD-04BE-6F0B-81E3649C47A5}"/>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837F5A3-A2E8-78EA-CA67-12374304B256}"/>
              </a:ext>
            </a:extLst>
          </p:cNvPr>
          <p:cNvSpPr>
            <a:spLocks noGrp="1"/>
          </p:cNvSpPr>
          <p:nvPr>
            <p:ph type="title"/>
          </p:nvPr>
        </p:nvSpPr>
        <p:spPr>
          <a:xfrm>
            <a:off x="548639" y="950976"/>
            <a:ext cx="10995659" cy="1077849"/>
          </a:xfrm>
        </p:spPr>
        <p:txBody>
          <a:bodyPr/>
          <a:lstStyle/>
          <a:p>
            <a:r>
              <a:rPr lang="en-US" altLang="it-IT" b="1">
                <a:solidFill>
                  <a:schemeClr val="accent1"/>
                </a:solidFill>
              </a:rPr>
              <a:t>R</a:t>
            </a:r>
            <a:r>
              <a:rPr lang="en-US" b="1">
                <a:solidFill>
                  <a:schemeClr val="accent1"/>
                </a:solidFill>
              </a:rPr>
              <a:t>epresentational</a:t>
            </a:r>
            <a:r>
              <a:rPr lang="it-IT" b="1">
                <a:solidFill>
                  <a:schemeClr val="accent1"/>
                </a:solidFill>
              </a:rPr>
              <a:t> theory of measurement</a:t>
            </a:r>
            <a:endParaRPr lang="it-IT" dirty="0"/>
          </a:p>
        </p:txBody>
      </p:sp>
      <mc:AlternateContent xmlns:mc="http://schemas.openxmlformats.org/markup-compatibility/2006" xmlns:a14="http://schemas.microsoft.com/office/drawing/2010/main">
        <mc:Choice Requires="a14">
          <p:sp>
            <p:nvSpPr>
              <p:cNvPr id="1095" name="Segnaposto contenuto 3">
                <a:extLst>
                  <a:ext uri="{FF2B5EF4-FFF2-40B4-BE49-F238E27FC236}">
                    <a16:creationId xmlns:a16="http://schemas.microsoft.com/office/drawing/2014/main" id="{39D8F06E-7A07-39C2-B4C7-8250CC4E9EE5}"/>
                  </a:ext>
                </a:extLst>
              </p:cNvPr>
              <p:cNvSpPr txBox="1">
                <a:spLocks noGrp="1"/>
              </p:cNvSpPr>
              <p:nvPr>
                <p:ph sz="half" idx="1"/>
              </p:nvPr>
            </p:nvSpPr>
            <p:spPr>
              <a:prstGeom prst="rect">
                <a:avLst/>
              </a:prstGeom>
            </p:spPr>
            <p:txBody>
              <a:bodyPr vert="horz" lIns="91440" tIns="45720" rIns="91440" bIns="45720" rtlCol="0">
                <a:normAutofit/>
              </a:bodyPr>
              <a:lstStyle>
                <a:defPPr>
                  <a:defRPr lang="it-IT"/>
                </a:defPPr>
                <a:lvl1pPr marL="228600" indent="-228600" algn="ctr">
                  <a:lnSpc>
                    <a:spcPct val="120000"/>
                  </a:lnSpc>
                  <a:spcBef>
                    <a:spcPct val="50000"/>
                  </a:spcBef>
                  <a:buFont typeface="Arial" panose="020B0604020202020204" pitchFamily="34" charset="0"/>
                  <a:buChar char="•"/>
                  <a:defRPr sz="1300" i="1"/>
                </a:lvl1pPr>
                <a:lvl2pPr marL="502920" lvl="1" indent="-228600">
                  <a:lnSpc>
                    <a:spcPct val="100000"/>
                  </a:lnSpc>
                  <a:spcBef>
                    <a:spcPts val="500"/>
                  </a:spcBef>
                  <a:buFont typeface="Arial" panose="020B0604020202020204" pitchFamily="34" charset="0"/>
                  <a:buChar char="•"/>
                  <a:defRPr sz="1300"/>
                </a:lvl2pPr>
                <a:lvl3pPr marL="731520" indent="-228600">
                  <a:lnSpc>
                    <a:spcPct val="120000"/>
                  </a:lnSpc>
                  <a:spcBef>
                    <a:spcPts val="500"/>
                  </a:spcBef>
                  <a:buFont typeface="Arial" panose="020B0604020202020204" pitchFamily="34" charset="0"/>
                  <a:buChar char="•"/>
                  <a:defRPr sz="1600"/>
                </a:lvl3pPr>
                <a:lvl4pPr marL="1005840" indent="-228600">
                  <a:lnSpc>
                    <a:spcPct val="120000"/>
                  </a:lnSpc>
                  <a:spcBef>
                    <a:spcPts val="500"/>
                  </a:spcBef>
                  <a:buFont typeface="Arial" panose="020B0604020202020204" pitchFamily="34" charset="0"/>
                  <a:buChar char="•"/>
                  <a:defRPr sz="1400"/>
                </a:lvl4pPr>
                <a:lvl5pPr marL="1234440" indent="-228600">
                  <a:lnSpc>
                    <a:spcPct val="120000"/>
                  </a:lnSpc>
                  <a:spcBef>
                    <a:spcPts val="5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nSpc>
                    <a:spcPct val="110000"/>
                  </a:lnSpc>
                  <a:spcBef>
                    <a:spcPts val="1000"/>
                  </a:spcBef>
                  <a:buNone/>
                </a:pPr>
                <a:r>
                  <a:rPr lang="en-US" sz="2000" b="1" dirty="0">
                    <a:solidFill>
                      <a:schemeClr val="accent1"/>
                    </a:solidFill>
                  </a:rPr>
                  <a:t>3) Establishment of the condition of representation</a:t>
                </a:r>
              </a:p>
              <a:p>
                <a:pPr algn="just"/>
                <a:r>
                  <a:rPr lang="en-US" sz="1400" i="0" dirty="0"/>
                  <a:t>The system obtained is called Measurement Scale</a:t>
                </a:r>
              </a:p>
              <a:p>
                <a:pPr marL="0" indent="0">
                  <a:buNone/>
                </a:pPr>
                <a14:m>
                  <m:oMathPara xmlns:m="http://schemas.openxmlformats.org/officeDocument/2006/math">
                    <m:oMathParaPr>
                      <m:jc m:val="centerGroup"/>
                    </m:oMathParaPr>
                    <m:oMath xmlns:m="http://schemas.openxmlformats.org/officeDocument/2006/math">
                      <m:r>
                        <a:rPr lang="it-IT" sz="1400" b="1" i="1" smtClean="0">
                          <a:latin typeface="Cambria Math" panose="02040503050406030204" pitchFamily="18" charset="0"/>
                        </a:rPr>
                        <m:t>𝑺</m:t>
                      </m:r>
                      <m:r>
                        <a:rPr lang="en-US" altLang="it-IT" sz="1400">
                          <a:latin typeface="Cambria Math" panose="02040503050406030204" pitchFamily="18" charset="0"/>
                        </a:rPr>
                        <m:t>=</m:t>
                      </m:r>
                      <m:d>
                        <m:dPr>
                          <m:begChr m:val="⟨"/>
                          <m:endChr m:val="⟩"/>
                          <m:ctrlPr>
                            <a:rPr lang="en-US" altLang="it-IT" sz="1400" i="1" smtClean="0">
                              <a:latin typeface="Cambria Math" panose="02040503050406030204" pitchFamily="18" charset="0"/>
                            </a:rPr>
                          </m:ctrlPr>
                        </m:dPr>
                        <m:e>
                          <m:r>
                            <m:rPr>
                              <m:nor/>
                            </m:rPr>
                            <a:rPr lang="el-GR" sz="1400" i="0" dirty="0"/>
                            <m:t>Θ</m:t>
                          </m:r>
                          <m:r>
                            <a:rPr lang="it-IT" sz="1400" b="1">
                              <a:latin typeface="Cambria Math" panose="02040503050406030204" pitchFamily="18" charset="0"/>
                            </a:rPr>
                            <m:t>,</m:t>
                          </m:r>
                          <m:r>
                            <m:rPr>
                              <m:sty m:val="p"/>
                            </m:rPr>
                            <a:rPr lang="el-GR" sz="1400" dirty="0">
                              <a:latin typeface="Cambria Math" panose="02040503050406030204" pitchFamily="18" charset="0"/>
                            </a:rPr>
                            <m:t>Λ</m:t>
                          </m:r>
                          <m:r>
                            <a:rPr lang="it-IT" sz="1400" b="1" dirty="0">
                              <a:latin typeface="Cambria Math" panose="02040503050406030204" pitchFamily="18" charset="0"/>
                            </a:rPr>
                            <m:t>,</m:t>
                          </m:r>
                          <m:r>
                            <a:rPr lang="it-IT" sz="1400" b="1">
                              <a:latin typeface="Cambria Math" panose="02040503050406030204" pitchFamily="18" charset="0"/>
                            </a:rPr>
                            <m:t>𝕸</m:t>
                          </m:r>
                          <m:r>
                            <a:rPr lang="it-IT" sz="1400" b="1">
                              <a:latin typeface="Cambria Math" panose="02040503050406030204" pitchFamily="18" charset="0"/>
                            </a:rPr>
                            <m:t>,</m:t>
                          </m:r>
                          <m:r>
                            <a:rPr lang="it-IT" sz="1400" b="1">
                              <a:latin typeface="Cambria Math" panose="02040503050406030204" pitchFamily="18" charset="0"/>
                            </a:rPr>
                            <m:t>𝕱</m:t>
                          </m:r>
                        </m:e>
                      </m:d>
                    </m:oMath>
                  </m:oMathPara>
                </a14:m>
                <a:endParaRPr lang="en-US" sz="1600" i="0" dirty="0"/>
              </a:p>
              <a:p>
                <a:pPr marL="0" indent="0" algn="just">
                  <a:buNone/>
                </a:pPr>
                <a:r>
                  <a:rPr lang="en-US" sz="1600" i="0" dirty="0"/>
                  <a:t>Therefore, the image of q</a:t>
                </a:r>
                <a:r>
                  <a:rPr lang="en-US" sz="1600" i="0" baseline="-25000" dirty="0"/>
                  <a:t>i</a:t>
                </a:r>
                <a:r>
                  <a:rPr lang="en-US" sz="1600" i="0" dirty="0"/>
                  <a:t> in </a:t>
                </a:r>
                <a14:m>
                  <m:oMath xmlns:m="http://schemas.openxmlformats.org/officeDocument/2006/math">
                    <m:r>
                      <a:rPr lang="it-IT" sz="1600" b="1" smtClean="0">
                        <a:latin typeface="Cambria Math" panose="02040503050406030204" pitchFamily="18" charset="0"/>
                      </a:rPr>
                      <m:t>𝕹</m:t>
                    </m:r>
                  </m:oMath>
                </a14:m>
                <a:r>
                  <a:rPr lang="en-US" sz="1600" i="0" dirty="0"/>
                  <a:t> under </a:t>
                </a:r>
                <a14:m>
                  <m:oMath xmlns:m="http://schemas.openxmlformats.org/officeDocument/2006/math">
                    <m:r>
                      <a:rPr lang="it-IT" sz="1600" b="1">
                        <a:latin typeface="Cambria Math" panose="02040503050406030204" pitchFamily="18" charset="0"/>
                      </a:rPr>
                      <m:t>𝕸</m:t>
                    </m:r>
                  </m:oMath>
                </a14:m>
                <a:r>
                  <a:rPr lang="en-US" sz="1600" i="0" dirty="0"/>
                  <a:t> is the measurement of q</a:t>
                </a:r>
                <a:r>
                  <a:rPr lang="en-US" sz="1600" i="0" baseline="-25000" dirty="0"/>
                  <a:t>i</a:t>
                </a:r>
                <a:r>
                  <a:rPr lang="en-US" sz="1600" i="0" dirty="0"/>
                  <a:t> on the scale </a:t>
                </a:r>
                <a14:m>
                  <m:oMath xmlns:m="http://schemas.openxmlformats.org/officeDocument/2006/math">
                    <m:r>
                      <a:rPr lang="it-IT" sz="1600" b="1">
                        <a:latin typeface="Cambria Math" panose="02040503050406030204" pitchFamily="18" charset="0"/>
                      </a:rPr>
                      <m:t>𝑺</m:t>
                    </m:r>
                  </m:oMath>
                </a14:m>
                <a:r>
                  <a:rPr lang="en-US" sz="1600" i="0" dirty="0"/>
                  <a:t>.</a:t>
                </a:r>
              </a:p>
              <a:p>
                <a:pPr marL="0" indent="0" algn="just">
                  <a:buNone/>
                </a:pPr>
                <a:r>
                  <a:rPr lang="en-US" sz="1600" i="0" dirty="0"/>
                  <a:t>Physical quantities are defined operationally, that is, by describing the operations that carry out the measurement: these operations produce the image and the creation of the scale is precisely one of them.</a:t>
                </a:r>
                <a:endParaRPr lang="it-IT" sz="1600" i="0" dirty="0"/>
              </a:p>
            </p:txBody>
          </p:sp>
        </mc:Choice>
        <mc:Fallback xmlns="">
          <p:sp>
            <p:nvSpPr>
              <p:cNvPr id="1095" name="Segnaposto contenuto 3">
                <a:extLst>
                  <a:ext uri="{FF2B5EF4-FFF2-40B4-BE49-F238E27FC236}">
                    <a16:creationId xmlns:a16="http://schemas.microsoft.com/office/drawing/2014/main" id="{39D8F06E-7A07-39C2-B4C7-8250CC4E9EE5}"/>
                  </a:ext>
                </a:extLst>
              </p:cNvPr>
              <p:cNvSpPr txBox="1">
                <a:spLocks noGrp="1" noRot="1" noChangeAspect="1" noMove="1" noResize="1" noEditPoints="1" noAdjustHandles="1" noChangeArrowheads="1" noChangeShapeType="1" noTextEdit="1"/>
              </p:cNvSpPr>
              <p:nvPr>
                <p:ph sz="half" idx="1"/>
              </p:nvPr>
            </p:nvSpPr>
            <p:spPr>
              <a:prstGeom prst="rect">
                <a:avLst/>
              </a:prstGeom>
              <a:blipFill>
                <a:blip r:embed="rId3"/>
                <a:stretch>
                  <a:fillRect l="-1155" t="-588" r="-577"/>
                </a:stretch>
              </a:blipFill>
            </p:spPr>
            <p:txBody>
              <a:bodyPr/>
              <a:lstStyle/>
              <a:p>
                <a:r>
                  <a:rPr lang="it-IT">
                    <a:noFill/>
                  </a:rPr>
                  <a:t> </a:t>
                </a:r>
              </a:p>
            </p:txBody>
          </p:sp>
        </mc:Fallback>
      </mc:AlternateContent>
      <p:pic>
        <p:nvPicPr>
          <p:cNvPr id="62" name="Segnaposto contenuto 61">
            <a:extLst>
              <a:ext uri="{FF2B5EF4-FFF2-40B4-BE49-F238E27FC236}">
                <a16:creationId xmlns:a16="http://schemas.microsoft.com/office/drawing/2014/main" id="{6F22187E-3FBC-3C3C-ECC8-398BC8D56F13}"/>
              </a:ext>
            </a:extLst>
          </p:cNvPr>
          <p:cNvPicPr>
            <a:picLocks noGrp="1" noChangeAspect="1"/>
          </p:cNvPicPr>
          <p:nvPr>
            <p:ph sz="half" idx="2"/>
          </p:nvPr>
        </p:nvPicPr>
        <p:blipFill>
          <a:blip r:embed="rId4"/>
          <a:stretch>
            <a:fillRect/>
          </a:stretch>
        </p:blipFill>
        <p:spPr>
          <a:xfrm>
            <a:off x="6421445" y="2030413"/>
            <a:ext cx="4954572" cy="4148137"/>
          </a:xfrm>
          <a:prstGeom prst="rect">
            <a:avLst/>
          </a:prstGeom>
        </p:spPr>
      </p:pic>
    </p:spTree>
    <p:extLst>
      <p:ext uri="{BB962C8B-B14F-4D97-AF65-F5344CB8AC3E}">
        <p14:creationId xmlns:p14="http://schemas.microsoft.com/office/powerpoint/2010/main" val="24334011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B77BF-42CD-04BE-6F0B-81E3649C47A5}"/>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4837F5A3-A2E8-78EA-CA67-12374304B256}"/>
              </a:ext>
            </a:extLst>
          </p:cNvPr>
          <p:cNvSpPr>
            <a:spLocks noGrp="1"/>
          </p:cNvSpPr>
          <p:nvPr>
            <p:ph type="title"/>
          </p:nvPr>
        </p:nvSpPr>
        <p:spPr/>
        <p:txBody>
          <a:bodyPr/>
          <a:lstStyle/>
          <a:p>
            <a:r>
              <a:rPr lang="en-US" altLang="it-IT" b="1" dirty="0">
                <a:solidFill>
                  <a:schemeClr val="accent1"/>
                </a:solidFill>
              </a:rPr>
              <a:t>R</a:t>
            </a:r>
            <a:r>
              <a:rPr lang="en-US" b="1" dirty="0">
                <a:solidFill>
                  <a:schemeClr val="accent1"/>
                </a:solidFill>
              </a:rPr>
              <a:t>epresentational</a:t>
            </a:r>
            <a:r>
              <a:rPr lang="it-IT" b="1" dirty="0">
                <a:solidFill>
                  <a:schemeClr val="accent1"/>
                </a:solidFill>
              </a:rPr>
              <a:t> theory of measurement</a:t>
            </a:r>
            <a:endParaRPr lang="it-IT" dirty="0"/>
          </a:p>
        </p:txBody>
      </p:sp>
      <p:sp>
        <p:nvSpPr>
          <p:cNvPr id="8" name="Segnaposto contenuto 7">
            <a:extLst>
              <a:ext uri="{FF2B5EF4-FFF2-40B4-BE49-F238E27FC236}">
                <a16:creationId xmlns:a16="http://schemas.microsoft.com/office/drawing/2014/main" id="{AFFFA8FB-C652-440B-B775-0BFBF5BCCA3C}"/>
              </a:ext>
            </a:extLst>
          </p:cNvPr>
          <p:cNvSpPr>
            <a:spLocks noGrp="1"/>
          </p:cNvSpPr>
          <p:nvPr>
            <p:ph sz="half" idx="1"/>
          </p:nvPr>
        </p:nvSpPr>
        <p:spPr/>
        <p:txBody>
          <a:bodyPr>
            <a:normAutofit/>
          </a:bodyPr>
          <a:lstStyle/>
          <a:p>
            <a:pPr marL="0" indent="0">
              <a:buNone/>
            </a:pPr>
            <a:r>
              <a:rPr lang="en-US" b="1" dirty="0">
                <a:solidFill>
                  <a:schemeClr val="accent1"/>
                </a:solidFill>
              </a:rPr>
              <a:t>4) Condition of uniqueness</a:t>
            </a:r>
          </a:p>
          <a:p>
            <a:r>
              <a:rPr lang="en-US" sz="1400" dirty="0"/>
              <a:t>Under the same representation conditions different mappings can be had and therefore different scales. </a:t>
            </a:r>
          </a:p>
          <a:p>
            <a:r>
              <a:rPr lang="en-US" sz="1400" dirty="0"/>
              <a:t>These scales are equivalent in that they admit certain transformations to go through one to the other without infringing the conditions of representation. </a:t>
            </a:r>
          </a:p>
          <a:p>
            <a:r>
              <a:rPr lang="en-US" sz="1400" dirty="0"/>
              <a:t>The condition of uniqueness of representation defines the class of admissible transformations for which they are valid conditions of representation.</a:t>
            </a:r>
            <a:endParaRPr lang="it-IT" sz="1400" dirty="0"/>
          </a:p>
        </p:txBody>
      </p:sp>
      <p:pic>
        <p:nvPicPr>
          <p:cNvPr id="4" name="Segnaposto contenuto 61">
            <a:extLst>
              <a:ext uri="{FF2B5EF4-FFF2-40B4-BE49-F238E27FC236}">
                <a16:creationId xmlns:a16="http://schemas.microsoft.com/office/drawing/2014/main" id="{D6B116CF-625E-9631-3710-0E17B534EBA6}"/>
              </a:ext>
            </a:extLst>
          </p:cNvPr>
          <p:cNvPicPr>
            <a:picLocks noGrp="1" noChangeAspect="1"/>
          </p:cNvPicPr>
          <p:nvPr>
            <p:ph sz="half" idx="2"/>
          </p:nvPr>
        </p:nvPicPr>
        <p:blipFill>
          <a:blip r:embed="rId3"/>
          <a:stretch>
            <a:fillRect/>
          </a:stretch>
        </p:blipFill>
        <p:spPr>
          <a:xfrm>
            <a:off x="6421445" y="2030413"/>
            <a:ext cx="4954572" cy="4148137"/>
          </a:xfrm>
          <a:prstGeom prst="rect">
            <a:avLst/>
          </a:prstGeom>
        </p:spPr>
      </p:pic>
    </p:spTree>
    <p:extLst>
      <p:ext uri="{BB962C8B-B14F-4D97-AF65-F5344CB8AC3E}">
        <p14:creationId xmlns:p14="http://schemas.microsoft.com/office/powerpoint/2010/main" val="246754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C5D305C1-4B1B-911E-45BD-4CDC96B06B57}"/>
              </a:ext>
            </a:extLst>
          </p:cNvPr>
          <p:cNvSpPr>
            <a:spLocks noGrp="1"/>
          </p:cNvSpPr>
          <p:nvPr>
            <p:ph type="title"/>
          </p:nvPr>
        </p:nvSpPr>
        <p:spPr/>
        <p:txBody>
          <a:bodyPr/>
          <a:lstStyle/>
          <a:p>
            <a:r>
              <a:rPr lang="en-US" altLang="it-IT" b="1" dirty="0">
                <a:solidFill>
                  <a:schemeClr val="accent1"/>
                </a:solidFill>
              </a:rPr>
              <a:t>R</a:t>
            </a:r>
            <a:r>
              <a:rPr lang="en-US" b="1" dirty="0">
                <a:solidFill>
                  <a:schemeClr val="accent1"/>
                </a:solidFill>
              </a:rPr>
              <a:t>epresentational</a:t>
            </a:r>
            <a:r>
              <a:rPr lang="it-IT" b="1" dirty="0">
                <a:solidFill>
                  <a:schemeClr val="accent1"/>
                </a:solidFill>
              </a:rPr>
              <a:t> theory of measurement</a:t>
            </a:r>
            <a:endParaRPr lang="it-IT" dirty="0"/>
          </a:p>
        </p:txBody>
      </p:sp>
      <mc:AlternateContent xmlns:mc="http://schemas.openxmlformats.org/markup-compatibility/2006" xmlns:a14="http://schemas.microsoft.com/office/drawing/2010/main">
        <mc:Choice Requires="a14">
          <p:sp>
            <p:nvSpPr>
              <p:cNvPr id="17" name="Segnaposto contenuto 16">
                <a:extLst>
                  <a:ext uri="{FF2B5EF4-FFF2-40B4-BE49-F238E27FC236}">
                    <a16:creationId xmlns:a16="http://schemas.microsoft.com/office/drawing/2014/main" id="{CCB69EEF-FEB0-E197-4E43-0C5A0FDA25B1}"/>
                  </a:ext>
                </a:extLst>
              </p:cNvPr>
              <p:cNvSpPr>
                <a:spLocks noGrp="1"/>
              </p:cNvSpPr>
              <p:nvPr>
                <p:ph idx="1"/>
              </p:nvPr>
            </p:nvSpPr>
            <p:spPr/>
            <p:txBody>
              <a:bodyPr anchor="ctr">
                <a:normAutofit/>
              </a:bodyPr>
              <a:lstStyle/>
              <a:p>
                <a:pPr marL="457200" indent="-457200">
                  <a:buFont typeface="+mj-lt"/>
                  <a:buAutoNum type="arabicPeriod"/>
                </a:pPr>
                <a:r>
                  <a:rPr lang="en-US" dirty="0"/>
                  <a:t>Definition of empirical relational system </a:t>
                </a:r>
                <a:r>
                  <a:rPr lang="en-US" dirty="0">
                    <a:latin typeface="Times New Roman" panose="02020603050405020304" pitchFamily="18" charset="0"/>
                    <a:cs typeface="Times New Roman" panose="02020603050405020304" pitchFamily="18" charset="0"/>
                  </a:rPr>
                  <a:t>→</a:t>
                </a:r>
                <a:r>
                  <a:rPr lang="en-US" dirty="0"/>
                  <a:t> </a:t>
                </a:r>
                <a14:m>
                  <m:oMath xmlns:m="http://schemas.openxmlformats.org/officeDocument/2006/math">
                    <m:r>
                      <m:rPr>
                        <m:nor/>
                      </m:rPr>
                      <a:rPr lang="el-GR" sz="2000" i="0" dirty="0" smtClean="0"/>
                      <m:t>Θ</m:t>
                    </m:r>
                    <m:r>
                      <a:rPr lang="en-US" altLang="it-IT" sz="2000" smtClean="0">
                        <a:latin typeface="Cambria Math" panose="02040503050406030204" pitchFamily="18" charset="0"/>
                      </a:rPr>
                      <m:t>=</m:t>
                    </m:r>
                    <m:d>
                      <m:dPr>
                        <m:begChr m:val="⟨"/>
                        <m:endChr m:val="⟩"/>
                        <m:ctrlPr>
                          <a:rPr lang="en-US" altLang="it-IT" sz="2000" i="1">
                            <a:latin typeface="Cambria Math" panose="02040503050406030204" pitchFamily="18" charset="0"/>
                          </a:rPr>
                        </m:ctrlPr>
                      </m:dPr>
                      <m:e>
                        <m:r>
                          <a:rPr lang="it-IT" sz="2000" b="1">
                            <a:latin typeface="Cambria Math" panose="02040503050406030204" pitchFamily="18" charset="0"/>
                          </a:rPr>
                          <m:t>𝕼</m:t>
                        </m:r>
                        <m:r>
                          <a:rPr lang="it-IT" sz="2000">
                            <a:latin typeface="Cambria Math" panose="02040503050406030204" pitchFamily="18" charset="0"/>
                          </a:rPr>
                          <m:t>,</m:t>
                        </m:r>
                        <m:r>
                          <a:rPr lang="it-IT" sz="2000">
                            <a:latin typeface="Cambria Math" panose="02040503050406030204" pitchFamily="18" charset="0"/>
                          </a:rPr>
                          <m:t>𝕽</m:t>
                        </m:r>
                      </m:e>
                    </m:d>
                  </m:oMath>
                </a14:m>
                <a:r>
                  <a:rPr lang="en-US" dirty="0"/>
                  <a:t> ;</a:t>
                </a:r>
              </a:p>
              <a:p>
                <a:pPr marL="457200" indent="-457200">
                  <a:buFont typeface="+mj-lt"/>
                  <a:buAutoNum type="arabicPeriod"/>
                </a:pPr>
                <a:r>
                  <a:rPr lang="en-US" dirty="0"/>
                  <a:t>Definition of a numerical relational system </a:t>
                </a:r>
                <a:r>
                  <a:rPr lang="en-US"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l-GR" sz="2000" dirty="0" smtClean="0">
                        <a:latin typeface="Cambria Math" panose="02040503050406030204" pitchFamily="18" charset="0"/>
                      </a:rPr>
                      <m:t>Λ</m:t>
                    </m:r>
                    <m:r>
                      <a:rPr lang="en-US" altLang="it-IT" sz="2000">
                        <a:latin typeface="Cambria Math" panose="02040503050406030204" pitchFamily="18" charset="0"/>
                      </a:rPr>
                      <m:t>=</m:t>
                    </m:r>
                    <m:d>
                      <m:dPr>
                        <m:begChr m:val="⟨"/>
                        <m:endChr m:val="⟩"/>
                        <m:ctrlPr>
                          <a:rPr lang="en-US" altLang="it-IT" sz="2000" i="1">
                            <a:latin typeface="Cambria Math" panose="02040503050406030204" pitchFamily="18" charset="0"/>
                          </a:rPr>
                        </m:ctrlPr>
                      </m:dPr>
                      <m:e>
                        <m:r>
                          <a:rPr lang="it-IT" sz="2000" b="1">
                            <a:latin typeface="Cambria Math" panose="02040503050406030204" pitchFamily="18" charset="0"/>
                          </a:rPr>
                          <m:t>𝕹</m:t>
                        </m:r>
                        <m:r>
                          <a:rPr lang="it-IT" sz="2000">
                            <a:latin typeface="Cambria Math" panose="02040503050406030204" pitchFamily="18" charset="0"/>
                          </a:rPr>
                          <m:t>,</m:t>
                        </m:r>
                        <m:r>
                          <a:rPr lang="it-IT" sz="2000" b="1">
                            <a:latin typeface="Cambria Math" panose="02040503050406030204" pitchFamily="18" charset="0"/>
                          </a:rPr>
                          <m:t>𝕻</m:t>
                        </m:r>
                      </m:e>
                    </m:d>
                  </m:oMath>
                </a14:m>
                <a:endParaRPr lang="en-US" dirty="0">
                  <a:latin typeface="Times New Roman" panose="02020603050405020304" pitchFamily="18" charset="0"/>
                  <a:cs typeface="Times New Roman" panose="02020603050405020304" pitchFamily="18" charset="0"/>
                </a:endParaRPr>
              </a:p>
              <a:p>
                <a:pPr marL="457200" indent="-457200">
                  <a:buFont typeface="+mj-lt"/>
                  <a:buAutoNum type="arabicPeriod"/>
                </a:pPr>
                <a:r>
                  <a:rPr lang="en-US" dirty="0"/>
                  <a:t>Setting up of a condition of representation </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it-IT" sz="2000" b="0" i="0" smtClean="0">
                        <a:latin typeface="Cambria Math" panose="02040503050406030204" pitchFamily="18" charset="0"/>
                      </a:rPr>
                      <m:t>  </m:t>
                    </m:r>
                    <m:r>
                      <a:rPr lang="it-IT" sz="2000" b="1" i="0" smtClean="0">
                        <a:latin typeface="Cambria Math" panose="02040503050406030204" pitchFamily="18" charset="0"/>
                      </a:rPr>
                      <m:t> </m:t>
                    </m:r>
                    <m:r>
                      <a:rPr lang="it-IT" sz="2000" b="1" i="0" smtClean="0">
                        <a:latin typeface="Cambria Math" panose="02040503050406030204" pitchFamily="18" charset="0"/>
                      </a:rPr>
                      <m:t>𝕸</m:t>
                    </m:r>
                    <m:r>
                      <a:rPr lang="it-IT" sz="2000" b="1" i="0" smtClean="0">
                        <a:latin typeface="Cambria Math" panose="02040503050406030204" pitchFamily="18" charset="0"/>
                      </a:rPr>
                      <m:t>:</m:t>
                    </m:r>
                    <m:r>
                      <a:rPr lang="it-IT" sz="2000" b="1" i="0">
                        <a:latin typeface="Cambria Math" panose="02040503050406030204" pitchFamily="18" charset="0"/>
                      </a:rPr>
                      <m:t>𝕼</m:t>
                    </m:r>
                    <m:r>
                      <a:rPr lang="it-IT" sz="2000" b="1" i="0">
                        <a:latin typeface="Cambria Math" panose="02040503050406030204" pitchFamily="18" charset="0"/>
                        <a:ea typeface="Cambria Math" panose="02040503050406030204" pitchFamily="18" charset="0"/>
                      </a:rPr>
                      <m:t>→</m:t>
                    </m:r>
                    <m:r>
                      <a:rPr lang="it-IT" sz="2000" b="1" i="0" smtClean="0">
                        <a:latin typeface="Cambria Math" panose="02040503050406030204" pitchFamily="18" charset="0"/>
                      </a:rPr>
                      <m:t>𝕹</m:t>
                    </m:r>
                  </m:oMath>
                </a14:m>
                <a:r>
                  <a:rPr lang="it-IT" b="1" dirty="0"/>
                  <a:t> </a:t>
                </a:r>
                <a:r>
                  <a:rPr lang="it-IT" dirty="0"/>
                  <a:t>and </a:t>
                </a:r>
                <a14:m>
                  <m:oMath xmlns:m="http://schemas.openxmlformats.org/officeDocument/2006/math">
                    <m:r>
                      <a:rPr lang="it-IT" b="1" i="0">
                        <a:latin typeface="Cambria Math" panose="02040503050406030204" pitchFamily="18" charset="0"/>
                      </a:rPr>
                      <m:t>𝕱</m:t>
                    </m:r>
                    <m:r>
                      <a:rPr lang="it-IT" b="1" i="0">
                        <a:latin typeface="Cambria Math" panose="02040503050406030204" pitchFamily="18" charset="0"/>
                      </a:rPr>
                      <m:t>:</m:t>
                    </m:r>
                    <m:r>
                      <a:rPr lang="it-IT" b="1" i="0">
                        <a:latin typeface="Cambria Math" panose="02040503050406030204" pitchFamily="18" charset="0"/>
                      </a:rPr>
                      <m:t>𝕽</m:t>
                    </m:r>
                    <m:r>
                      <a:rPr lang="it-IT" b="1" i="1" smtClean="0">
                        <a:latin typeface="Cambria Math" panose="02040503050406030204" pitchFamily="18" charset="0"/>
                        <a:ea typeface="Cambria Math" panose="02040503050406030204" pitchFamily="18" charset="0"/>
                      </a:rPr>
                      <m:t>↔</m:t>
                    </m:r>
                    <m:r>
                      <a:rPr lang="it-IT" b="1" i="0">
                        <a:latin typeface="Cambria Math" panose="02040503050406030204" pitchFamily="18" charset="0"/>
                      </a:rPr>
                      <m:t>𝕻</m:t>
                    </m:r>
                  </m:oMath>
                </a14:m>
                <a:endParaRPr lang="it-IT" dirty="0"/>
              </a:p>
              <a:p>
                <a:pPr marL="457200" indent="-457200">
                  <a:buFont typeface="+mj-lt"/>
                  <a:buAutoNum type="arabicPeriod"/>
                </a:pPr>
                <a:r>
                  <a:rPr lang="en-US" dirty="0"/>
                  <a:t>The Measurement Scale is defined from the above elements </a:t>
                </a:r>
                <a:r>
                  <a:rPr lang="en-US" dirty="0">
                    <a:latin typeface="Times New Roman" panose="02020603050405020304" pitchFamily="18" charset="0"/>
                    <a:cs typeface="Times New Roman" panose="02020603050405020304" pitchFamily="18" charset="0"/>
                  </a:rPr>
                  <a:t>→</a:t>
                </a:r>
                <a14:m>
                  <m:oMath xmlns:m="http://schemas.openxmlformats.org/officeDocument/2006/math">
                    <m:r>
                      <a:rPr lang="it-IT" sz="2000" b="0" i="0" smtClean="0">
                        <a:latin typeface="Cambria Math" panose="02040503050406030204" pitchFamily="18" charset="0"/>
                      </a:rPr>
                      <m:t>  </m:t>
                    </m:r>
                    <m:r>
                      <a:rPr lang="it-IT" sz="2000" b="1" i="1" smtClean="0">
                        <a:latin typeface="Cambria Math" panose="02040503050406030204" pitchFamily="18" charset="0"/>
                      </a:rPr>
                      <m:t>𝑺</m:t>
                    </m:r>
                    <m:r>
                      <a:rPr lang="en-US" altLang="it-IT" sz="2000">
                        <a:latin typeface="Cambria Math" panose="02040503050406030204" pitchFamily="18" charset="0"/>
                      </a:rPr>
                      <m:t>=</m:t>
                    </m:r>
                    <m:d>
                      <m:dPr>
                        <m:begChr m:val="⟨"/>
                        <m:endChr m:val="⟩"/>
                        <m:ctrlPr>
                          <a:rPr lang="en-US" altLang="it-IT" sz="2000" i="1" smtClean="0">
                            <a:latin typeface="Cambria Math" panose="02040503050406030204" pitchFamily="18" charset="0"/>
                          </a:rPr>
                        </m:ctrlPr>
                      </m:dPr>
                      <m:e>
                        <m:r>
                          <m:rPr>
                            <m:nor/>
                          </m:rPr>
                          <a:rPr lang="el-GR" sz="2000" i="0" dirty="0"/>
                          <m:t>Θ</m:t>
                        </m:r>
                        <m:r>
                          <a:rPr lang="it-IT" sz="2000" b="1">
                            <a:latin typeface="Cambria Math" panose="02040503050406030204" pitchFamily="18" charset="0"/>
                          </a:rPr>
                          <m:t>,</m:t>
                        </m:r>
                        <m:r>
                          <m:rPr>
                            <m:sty m:val="p"/>
                          </m:rPr>
                          <a:rPr lang="el-GR" sz="2000" dirty="0">
                            <a:latin typeface="Cambria Math" panose="02040503050406030204" pitchFamily="18" charset="0"/>
                          </a:rPr>
                          <m:t>Λ</m:t>
                        </m:r>
                        <m:r>
                          <a:rPr lang="it-IT" sz="2000" b="1" dirty="0">
                            <a:latin typeface="Cambria Math" panose="02040503050406030204" pitchFamily="18" charset="0"/>
                          </a:rPr>
                          <m:t>,</m:t>
                        </m:r>
                        <m:r>
                          <a:rPr lang="it-IT" sz="2000" b="1">
                            <a:latin typeface="Cambria Math" panose="02040503050406030204" pitchFamily="18" charset="0"/>
                          </a:rPr>
                          <m:t>𝕸</m:t>
                        </m:r>
                        <m:r>
                          <a:rPr lang="it-IT" sz="2000" b="1">
                            <a:latin typeface="Cambria Math" panose="02040503050406030204" pitchFamily="18" charset="0"/>
                          </a:rPr>
                          <m:t>,</m:t>
                        </m:r>
                        <m:r>
                          <a:rPr lang="it-IT" sz="2000" b="1">
                            <a:latin typeface="Cambria Math" panose="02040503050406030204" pitchFamily="18" charset="0"/>
                          </a:rPr>
                          <m:t>𝕱</m:t>
                        </m:r>
                      </m:e>
                    </m:d>
                  </m:oMath>
                </a14:m>
                <a:r>
                  <a:rPr lang="it-IT" altLang="it-IT" b="1" i="1" dirty="0"/>
                  <a:t> </a:t>
                </a:r>
                <a:br>
                  <a:rPr lang="it-IT" altLang="it-IT" b="1" i="1" dirty="0"/>
                </a:br>
                <a:r>
                  <a:rPr lang="en-US" dirty="0"/>
                  <a:t>”the image of q</a:t>
                </a:r>
                <a:r>
                  <a:rPr lang="en-US" baseline="-25000" dirty="0"/>
                  <a:t>i</a:t>
                </a:r>
                <a:r>
                  <a:rPr lang="en-US" dirty="0"/>
                  <a:t> in </a:t>
                </a:r>
                <a14:m>
                  <m:oMath xmlns:m="http://schemas.openxmlformats.org/officeDocument/2006/math">
                    <m:r>
                      <a:rPr lang="it-IT" b="1">
                        <a:latin typeface="Cambria Math" panose="02040503050406030204" pitchFamily="18" charset="0"/>
                      </a:rPr>
                      <m:t>𝕹</m:t>
                    </m:r>
                  </m:oMath>
                </a14:m>
                <a:r>
                  <a:rPr lang="en-US" dirty="0"/>
                  <a:t> under </a:t>
                </a:r>
                <a14:m>
                  <m:oMath xmlns:m="http://schemas.openxmlformats.org/officeDocument/2006/math">
                    <m:r>
                      <a:rPr lang="it-IT" b="1">
                        <a:latin typeface="Cambria Math" panose="02040503050406030204" pitchFamily="18" charset="0"/>
                      </a:rPr>
                      <m:t>𝕸</m:t>
                    </m:r>
                  </m:oMath>
                </a14:m>
                <a:r>
                  <a:rPr lang="en-US" dirty="0"/>
                  <a:t> is the measurement of q</a:t>
                </a:r>
                <a:r>
                  <a:rPr lang="en-US" baseline="-25000" dirty="0"/>
                  <a:t>i</a:t>
                </a:r>
                <a:r>
                  <a:rPr lang="en-US" dirty="0"/>
                  <a:t> on the scale </a:t>
                </a:r>
                <a14:m>
                  <m:oMath xmlns:m="http://schemas.openxmlformats.org/officeDocument/2006/math">
                    <m:r>
                      <a:rPr lang="it-IT" b="1">
                        <a:latin typeface="Cambria Math" panose="02040503050406030204" pitchFamily="18" charset="0"/>
                      </a:rPr>
                      <m:t>𝑺</m:t>
                    </m:r>
                  </m:oMath>
                </a14:m>
                <a:r>
                  <a:rPr lang="en-US" dirty="0"/>
                  <a:t>”</a:t>
                </a:r>
              </a:p>
              <a:p>
                <a:pPr marL="457200" indent="-457200">
                  <a:buFont typeface="+mj-lt"/>
                  <a:buAutoNum type="arabicPeriod"/>
                </a:pPr>
                <a:r>
                  <a:rPr lang="en-US" altLang="it-IT" sz="2000" dirty="0"/>
                  <a:t>The uniqueness of the transformation conditions in part </a:t>
                </a:r>
                <a14:m>
                  <m:oMath xmlns:m="http://schemas.openxmlformats.org/officeDocument/2006/math">
                    <m:r>
                      <a:rPr lang="it-IT" b="1" i="0" smtClean="0">
                        <a:latin typeface="Cambria Math" panose="02040503050406030204" pitchFamily="18" charset="0"/>
                      </a:rPr>
                      <m:t>𝕱</m:t>
                    </m:r>
                  </m:oMath>
                </a14:m>
                <a:r>
                  <a:rPr lang="en-US" altLang="it-IT" sz="2000" dirty="0"/>
                  <a:t> defines the class of scale transformations.</a:t>
                </a:r>
                <a:endParaRPr lang="en-US" dirty="0"/>
              </a:p>
            </p:txBody>
          </p:sp>
        </mc:Choice>
        <mc:Fallback xmlns="">
          <p:sp>
            <p:nvSpPr>
              <p:cNvPr id="17" name="Segnaposto contenuto 16">
                <a:extLst>
                  <a:ext uri="{FF2B5EF4-FFF2-40B4-BE49-F238E27FC236}">
                    <a16:creationId xmlns:a16="http://schemas.microsoft.com/office/drawing/2014/main" id="{CCB69EEF-FEB0-E197-4E43-0C5A0FDA25B1}"/>
                  </a:ext>
                </a:extLst>
              </p:cNvPr>
              <p:cNvSpPr>
                <a:spLocks noGrp="1" noRot="1" noChangeAspect="1" noMove="1" noResize="1" noEditPoints="1" noAdjustHandles="1" noChangeArrowheads="1" noChangeShapeType="1" noTextEdit="1"/>
              </p:cNvSpPr>
              <p:nvPr>
                <p:ph idx="1"/>
              </p:nvPr>
            </p:nvSpPr>
            <p:spPr>
              <a:blipFill>
                <a:blip r:embed="rId3"/>
                <a:stretch>
                  <a:fillRect l="-665"/>
                </a:stretch>
              </a:blipFill>
            </p:spPr>
            <p:txBody>
              <a:bodyPr/>
              <a:lstStyle/>
              <a:p>
                <a:r>
                  <a:rPr lang="it-IT">
                    <a:noFill/>
                  </a:rPr>
                  <a:t> </a:t>
                </a:r>
              </a:p>
            </p:txBody>
          </p:sp>
        </mc:Fallback>
      </mc:AlternateContent>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A3A8C-5F3B-EE6A-F8DD-0FCBED279EFA}"/>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9E366B62-A712-50DA-287A-F7B6967EC760}"/>
              </a:ext>
            </a:extLst>
          </p:cNvPr>
          <p:cNvSpPr>
            <a:spLocks noGrp="1"/>
          </p:cNvSpPr>
          <p:nvPr>
            <p:ph type="title"/>
          </p:nvPr>
        </p:nvSpPr>
        <p:spPr/>
        <p:txBody>
          <a:bodyPr/>
          <a:lstStyle/>
          <a:p>
            <a:r>
              <a:rPr lang="it-IT" dirty="0"/>
              <a:t>Measurement Scale</a:t>
            </a:r>
          </a:p>
        </p:txBody>
      </p:sp>
      <mc:AlternateContent xmlns:mc="http://schemas.openxmlformats.org/markup-compatibility/2006" xmlns:a14="http://schemas.microsoft.com/office/drawing/2010/main">
        <mc:Choice Requires="a14">
          <p:sp>
            <p:nvSpPr>
              <p:cNvPr id="8" name="Segnaposto contenuto 7">
                <a:extLst>
                  <a:ext uri="{FF2B5EF4-FFF2-40B4-BE49-F238E27FC236}">
                    <a16:creationId xmlns:a16="http://schemas.microsoft.com/office/drawing/2014/main" id="{88B28EC8-1B91-9E45-802E-7BDD29118A8F}"/>
                  </a:ext>
                </a:extLst>
              </p:cNvPr>
              <p:cNvSpPr>
                <a:spLocks noGrp="1"/>
              </p:cNvSpPr>
              <p:nvPr>
                <p:ph sz="half" idx="1"/>
              </p:nvPr>
            </p:nvSpPr>
            <p:spPr/>
            <p:txBody>
              <a:bodyPr>
                <a:normAutofit lnSpcReduction="10000"/>
              </a:bodyPr>
              <a:lstStyle/>
              <a:p>
                <a:pPr marL="0" indent="0">
                  <a:buNone/>
                </a:pPr>
                <a:r>
                  <a:rPr lang="en-US" b="1" dirty="0">
                    <a:solidFill>
                      <a:schemeClr val="accent1"/>
                    </a:solidFill>
                  </a:rPr>
                  <a:t>Nominal or </a:t>
                </a:r>
                <a:r>
                  <a:rPr lang="en-US" b="1" dirty="0" err="1">
                    <a:solidFill>
                      <a:schemeClr val="accent1"/>
                    </a:solidFill>
                  </a:rPr>
                  <a:t>Identiy</a:t>
                </a:r>
                <a:r>
                  <a:rPr lang="en-US" b="1" dirty="0">
                    <a:solidFill>
                      <a:schemeClr val="accent1"/>
                    </a:solidFill>
                  </a:rPr>
                  <a:t> scale</a:t>
                </a:r>
              </a:p>
              <a:p>
                <a:pPr marL="457200" indent="-457200">
                  <a:buFont typeface="+mj-lt"/>
                  <a:buAutoNum type="arabicPeriod"/>
                </a:pPr>
                <a14:m>
                  <m:oMath xmlns:m="http://schemas.openxmlformats.org/officeDocument/2006/math">
                    <m:r>
                      <m:rPr>
                        <m:nor/>
                      </m:rPr>
                      <a:rPr lang="el-GR" sz="1600" i="0" dirty="0" smtClean="0"/>
                      <m:t>Θ</m:t>
                    </m:r>
                    <m:r>
                      <a:rPr lang="en-US" altLang="it-IT" sz="1600" smtClean="0">
                        <a:latin typeface="Cambria Math" panose="02040503050406030204" pitchFamily="18" charset="0"/>
                      </a:rPr>
                      <m:t>=</m:t>
                    </m:r>
                    <m:d>
                      <m:dPr>
                        <m:begChr m:val="⟨"/>
                        <m:endChr m:val="⟩"/>
                        <m:ctrlPr>
                          <a:rPr lang="en-US" altLang="it-IT" sz="1600" i="1">
                            <a:latin typeface="Cambria Math" panose="02040503050406030204" pitchFamily="18" charset="0"/>
                          </a:rPr>
                        </m:ctrlPr>
                      </m:dPr>
                      <m:e>
                        <m:r>
                          <a:rPr lang="it-IT" sz="1600" b="1">
                            <a:latin typeface="Cambria Math" panose="02040503050406030204" pitchFamily="18" charset="0"/>
                          </a:rPr>
                          <m:t>𝕼</m:t>
                        </m:r>
                        <m:r>
                          <a:rPr lang="it-IT" sz="1600">
                            <a:latin typeface="Cambria Math" panose="02040503050406030204" pitchFamily="18" charset="0"/>
                          </a:rPr>
                          <m:t>,</m:t>
                        </m:r>
                        <m:r>
                          <a:rPr lang="it-IT" sz="1600" i="1">
                            <a:latin typeface="Cambria Math" panose="02040503050406030204" pitchFamily="18" charset="0"/>
                          </a:rPr>
                          <m:t>~</m:t>
                        </m:r>
                      </m:e>
                    </m:d>
                  </m:oMath>
                </a14:m>
                <a:r>
                  <a:rPr lang="en-US" sz="1600" dirty="0"/>
                  <a:t> ;</a:t>
                </a:r>
              </a:p>
              <a:p>
                <a:pPr marL="457200" indent="-457200">
                  <a:buFont typeface="+mj-lt"/>
                  <a:buAutoNum type="arabicPeriod"/>
                </a:pPr>
                <a14:m>
                  <m:oMath xmlns:m="http://schemas.openxmlformats.org/officeDocument/2006/math">
                    <m:r>
                      <m:rPr>
                        <m:sty m:val="p"/>
                      </m:rPr>
                      <a:rPr lang="el-GR" sz="1600" dirty="0" smtClean="0">
                        <a:latin typeface="Cambria Math" panose="02040503050406030204" pitchFamily="18" charset="0"/>
                      </a:rPr>
                      <m:t>Λ</m:t>
                    </m:r>
                    <m:r>
                      <a:rPr lang="en-US" altLang="it-IT" sz="1600">
                        <a:latin typeface="Cambria Math" panose="02040503050406030204" pitchFamily="18" charset="0"/>
                      </a:rPr>
                      <m:t>=</m:t>
                    </m:r>
                    <m:d>
                      <m:dPr>
                        <m:begChr m:val="⟨"/>
                        <m:endChr m:val="⟩"/>
                        <m:ctrlPr>
                          <a:rPr lang="en-US" altLang="it-IT" sz="1600" i="1">
                            <a:latin typeface="Cambria Math" panose="02040503050406030204" pitchFamily="18" charset="0"/>
                          </a:rPr>
                        </m:ctrlPr>
                      </m:dPr>
                      <m:e>
                        <m:r>
                          <a:rPr lang="it-IT" sz="1600" b="1">
                            <a:latin typeface="Cambria Math" panose="02040503050406030204" pitchFamily="18" charset="0"/>
                          </a:rPr>
                          <m:t>𝕹</m:t>
                        </m:r>
                        <m:r>
                          <a:rPr lang="it-IT" sz="1600">
                            <a:latin typeface="Cambria Math" panose="02040503050406030204" pitchFamily="18" charset="0"/>
                          </a:rPr>
                          <m:t>,</m:t>
                        </m:r>
                        <m:r>
                          <a:rPr lang="it-IT" sz="1600" b="1" i="1" smtClean="0">
                            <a:latin typeface="Cambria Math" panose="02040503050406030204" pitchFamily="18" charset="0"/>
                          </a:rPr>
                          <m:t>=</m:t>
                        </m:r>
                      </m:e>
                    </m:d>
                  </m:oMath>
                </a14:m>
                <a:r>
                  <a:rPr lang="en-US" sz="1600" dirty="0">
                    <a:cs typeface="Times New Roman" panose="02020603050405020304" pitchFamily="18" charset="0"/>
                  </a:rPr>
                  <a:t>, con </a:t>
                </a:r>
                <a:r>
                  <a:rPr lang="en-US" sz="1600" dirty="0" err="1"/>
                  <a:t>n</a:t>
                </a:r>
                <a:r>
                  <a:rPr lang="en-US" sz="1600" baseline="-25000" dirty="0" err="1"/>
                  <a:t>i</a:t>
                </a:r>
                <a:r>
                  <a:rPr lang="en-US" sz="1600" baseline="-25000" dirty="0"/>
                  <a:t> </a:t>
                </a:r>
                <a:r>
                  <a:rPr lang="en-US" sz="1600" dirty="0"/>
                  <a:t>integer or symbol</a:t>
                </a:r>
                <a:endParaRPr lang="en-US" sz="1600" dirty="0">
                  <a:cs typeface="Times New Roman" panose="02020603050405020304" pitchFamily="18" charset="0"/>
                </a:endParaRPr>
              </a:p>
              <a:p>
                <a:pPr marL="457200" indent="-457200">
                  <a:buFont typeface="+mj-lt"/>
                  <a:buAutoNum type="arabicPeriod"/>
                </a:pPr>
                <a:r>
                  <a:rPr lang="it-IT" sz="1600" dirty="0">
                    <a:ea typeface="Cambria Math" panose="02040503050406030204" pitchFamily="18" charset="0"/>
                  </a:rPr>
                  <a:t> </a:t>
                </a:r>
                <a14:m>
                  <m:oMath xmlns:m="http://schemas.openxmlformats.org/officeDocument/2006/math">
                    <m:r>
                      <a:rPr lang="it-IT" sz="1600" b="1" i="1">
                        <a:latin typeface="Cambria Math" panose="02040503050406030204" pitchFamily="18" charset="0"/>
                        <a:ea typeface="Cambria Math" panose="02040503050406030204" pitchFamily="18" charset="0"/>
                      </a:rPr>
                      <m:t>𝑺</m:t>
                    </m:r>
                    <m:r>
                      <a:rPr lang="en-US" altLang="it-IT" sz="1600" b="1" i="1">
                        <a:latin typeface="Cambria Math" panose="02040503050406030204" pitchFamily="18" charset="0"/>
                        <a:ea typeface="Cambria Math" panose="02040503050406030204" pitchFamily="18" charset="0"/>
                      </a:rPr>
                      <m:t>=</m:t>
                    </m:r>
                    <m:d>
                      <m:dPr>
                        <m:begChr m:val="⟨"/>
                        <m:endChr m:val="⟩"/>
                        <m:ctrlPr>
                          <a:rPr lang="en-US" altLang="it-IT" sz="1600" b="1" i="1">
                            <a:latin typeface="Cambria Math" panose="02040503050406030204" pitchFamily="18" charset="0"/>
                            <a:ea typeface="Cambria Math" panose="02040503050406030204" pitchFamily="18" charset="0"/>
                          </a:rPr>
                        </m:ctrlPr>
                      </m:dPr>
                      <m:e>
                        <m:r>
                          <m:rPr>
                            <m:nor/>
                          </m:rPr>
                          <a:rPr lang="el-GR" sz="1600" b="1" i="1" dirty="0">
                            <a:ea typeface="Cambria Math" panose="02040503050406030204" pitchFamily="18" charset="0"/>
                          </a:rPr>
                          <m:t>Θ</m:t>
                        </m:r>
                        <m:r>
                          <a:rPr lang="it-IT" sz="1600" b="1" i="1">
                            <a:latin typeface="Cambria Math" panose="02040503050406030204" pitchFamily="18" charset="0"/>
                            <a:ea typeface="Cambria Math" panose="02040503050406030204" pitchFamily="18" charset="0"/>
                          </a:rPr>
                          <m:t>,</m:t>
                        </m:r>
                        <m:r>
                          <m:rPr>
                            <m:sty m:val="p"/>
                          </m:rPr>
                          <a:rPr lang="el-GR" sz="1600" b="1" i="1" dirty="0">
                            <a:latin typeface="Cambria Math" panose="02040503050406030204" pitchFamily="18" charset="0"/>
                            <a:ea typeface="Cambria Math" panose="02040503050406030204" pitchFamily="18" charset="0"/>
                          </a:rPr>
                          <m:t>Λ</m:t>
                        </m:r>
                        <m:r>
                          <a:rPr lang="it-IT" sz="1600" b="1" i="1" dirty="0">
                            <a:latin typeface="Cambria Math" panose="02040503050406030204" pitchFamily="18" charset="0"/>
                            <a:ea typeface="Cambria Math" panose="02040503050406030204" pitchFamily="18" charset="0"/>
                          </a:rPr>
                          <m:t>,</m:t>
                        </m:r>
                        <m:r>
                          <a:rPr lang="it-IT" sz="1600" b="1" i="1">
                            <a:latin typeface="Cambria Math" panose="02040503050406030204" pitchFamily="18" charset="0"/>
                            <a:ea typeface="Cambria Math" panose="02040503050406030204" pitchFamily="18" charset="0"/>
                          </a:rPr>
                          <m:t>𝕸</m:t>
                        </m:r>
                        <m:r>
                          <a:rPr lang="it-IT" sz="1600" b="1" i="1">
                            <a:latin typeface="Cambria Math" panose="02040503050406030204" pitchFamily="18" charset="0"/>
                            <a:ea typeface="Cambria Math" panose="02040503050406030204" pitchFamily="18" charset="0"/>
                          </a:rPr>
                          <m:t>,</m:t>
                        </m:r>
                        <m:r>
                          <a:rPr lang="it-IT" sz="1600" b="1" i="1">
                            <a:latin typeface="Cambria Math" panose="02040503050406030204" pitchFamily="18" charset="0"/>
                            <a:ea typeface="Cambria Math" panose="02040503050406030204" pitchFamily="18" charset="0"/>
                          </a:rPr>
                          <m:t>𝕱</m:t>
                        </m:r>
                      </m:e>
                    </m:d>
                    <m:r>
                      <a:rPr lang="it-IT" sz="1600" b="1" i="1">
                        <a:latin typeface="Cambria Math" panose="02040503050406030204" pitchFamily="18" charset="0"/>
                        <a:ea typeface="Cambria Math" panose="02040503050406030204" pitchFamily="18" charset="0"/>
                      </a:rPr>
                      <m:t>→</m:t>
                    </m:r>
                    <m:d>
                      <m:dPr>
                        <m:begChr m:val="⟨"/>
                        <m:endChr m:val="⟩"/>
                        <m:ctrlPr>
                          <a:rPr lang="en-US" altLang="it-IT" sz="1600" b="1" i="1">
                            <a:latin typeface="Cambria Math" panose="02040503050406030204" pitchFamily="18" charset="0"/>
                            <a:ea typeface="Cambria Math" panose="02040503050406030204" pitchFamily="18" charset="0"/>
                          </a:rPr>
                        </m:ctrlPr>
                      </m:dPr>
                      <m:e>
                        <m:sSubSup>
                          <m:sSubSupPr>
                            <m:ctrlPr>
                              <a:rPr lang="it-IT" sz="1600" b="1" i="1" smtClean="0">
                                <a:latin typeface="Cambria Math" panose="02040503050406030204" pitchFamily="18" charset="0"/>
                                <a:ea typeface="Cambria Math" panose="02040503050406030204" pitchFamily="18" charset="0"/>
                              </a:rPr>
                            </m:ctrlPr>
                          </m:sSubSupPr>
                          <m:e>
                            <m:r>
                              <a:rPr lang="it-IT" sz="1600" b="1" i="1">
                                <a:latin typeface="Cambria Math" panose="02040503050406030204" pitchFamily="18" charset="0"/>
                                <a:ea typeface="Cambria Math" panose="02040503050406030204" pitchFamily="18" charset="0"/>
                              </a:rPr>
                              <m:t>𝕼</m:t>
                            </m:r>
                            <m:r>
                              <a:rPr lang="it-IT" sz="1600" b="1" i="1">
                                <a:latin typeface="Cambria Math" panose="02040503050406030204" pitchFamily="18" charset="0"/>
                                <a:ea typeface="Cambria Math" panose="02040503050406030204" pitchFamily="18" charset="0"/>
                              </a:rPr>
                              <m:t>→</m:t>
                            </m:r>
                          </m:e>
                          <m:sub>
                            <m:r>
                              <a:rPr lang="it-IT" sz="1600" b="1" i="1">
                                <a:latin typeface="Cambria Math" panose="02040503050406030204" pitchFamily="18" charset="0"/>
                                <a:ea typeface="Cambria Math" panose="02040503050406030204" pitchFamily="18" charset="0"/>
                              </a:rPr>
                              <m:t>𝒔𝒚𝒎𝒃𝒐𝒍</m:t>
                            </m:r>
                          </m:sub>
                          <m:sup>
                            <m:r>
                              <a:rPr lang="it-IT" sz="1600" b="1" i="1">
                                <a:latin typeface="Cambria Math" panose="02040503050406030204" pitchFamily="18" charset="0"/>
                                <a:ea typeface="Cambria Math" panose="02040503050406030204" pitchFamily="18" charset="0"/>
                              </a:rPr>
                              <m:t>𝒊𝒏𝒕𝒆𝒈𝒆𝒓</m:t>
                            </m:r>
                          </m:sup>
                        </m:sSubSup>
                        <m:r>
                          <a:rPr lang="it-IT" sz="1600" b="1" i="1" dirty="0">
                            <a:latin typeface="Cambria Math" panose="02040503050406030204" pitchFamily="18" charset="0"/>
                            <a:ea typeface="Cambria Math" panose="02040503050406030204" pitchFamily="18" charset="0"/>
                          </a:rPr>
                          <m:t>,</m:t>
                        </m:r>
                        <m:r>
                          <a:rPr lang="it-IT" sz="1600" i="1">
                            <a:latin typeface="Cambria Math" panose="02040503050406030204" pitchFamily="18" charset="0"/>
                          </a:rPr>
                          <m:t>~</m:t>
                        </m:r>
                        <m:r>
                          <a:rPr lang="it-IT" sz="1600" b="1" i="1">
                            <a:latin typeface="Cambria Math" panose="02040503050406030204" pitchFamily="18" charset="0"/>
                            <a:ea typeface="Cambria Math" panose="02040503050406030204" pitchFamily="18" charset="0"/>
                          </a:rPr>
                          <m:t>→</m:t>
                        </m:r>
                        <m:r>
                          <a:rPr lang="it-IT" sz="1600" b="1" i="1" smtClean="0">
                            <a:latin typeface="Cambria Math" panose="02040503050406030204" pitchFamily="18" charset="0"/>
                            <a:ea typeface="Cambria Math" panose="02040503050406030204" pitchFamily="18" charset="0"/>
                          </a:rPr>
                          <m:t>=</m:t>
                        </m:r>
                      </m:e>
                    </m:d>
                  </m:oMath>
                </a14:m>
                <a:br>
                  <a:rPr lang="it-IT" altLang="it-IT" sz="1600" b="1" i="1" dirty="0"/>
                </a:br>
                <a:r>
                  <a:rPr lang="en-US" sz="1600" dirty="0"/>
                  <a:t>”the image of q</a:t>
                </a:r>
                <a:r>
                  <a:rPr lang="en-US" sz="1600" baseline="-25000" dirty="0"/>
                  <a:t>i</a:t>
                </a:r>
                <a:r>
                  <a:rPr lang="en-US" sz="1600" dirty="0"/>
                  <a:t> in </a:t>
                </a:r>
                <a14:m>
                  <m:oMath xmlns:m="http://schemas.openxmlformats.org/officeDocument/2006/math">
                    <m:r>
                      <a:rPr lang="it-IT" sz="1600" b="1">
                        <a:latin typeface="Cambria Math" panose="02040503050406030204" pitchFamily="18" charset="0"/>
                      </a:rPr>
                      <m:t>𝕹</m:t>
                    </m:r>
                  </m:oMath>
                </a14:m>
                <a:r>
                  <a:rPr lang="en-US" sz="1600" dirty="0"/>
                  <a:t> under </a:t>
                </a:r>
                <a14:m>
                  <m:oMath xmlns:m="http://schemas.openxmlformats.org/officeDocument/2006/math">
                    <m:r>
                      <a:rPr lang="it-IT" sz="1600" b="1">
                        <a:latin typeface="Cambria Math" panose="02040503050406030204" pitchFamily="18" charset="0"/>
                      </a:rPr>
                      <m:t>𝕸</m:t>
                    </m:r>
                  </m:oMath>
                </a14:m>
                <a:r>
                  <a:rPr lang="en-US" sz="1600" dirty="0"/>
                  <a:t> is the measurement of q</a:t>
                </a:r>
                <a:r>
                  <a:rPr lang="en-US" sz="1600" baseline="-25000" dirty="0"/>
                  <a:t>i</a:t>
                </a:r>
                <a:r>
                  <a:rPr lang="en-US" sz="1600" dirty="0"/>
                  <a:t> on the scale </a:t>
                </a:r>
                <a14:m>
                  <m:oMath xmlns:m="http://schemas.openxmlformats.org/officeDocument/2006/math">
                    <m:r>
                      <a:rPr lang="it-IT" sz="1600" b="1">
                        <a:latin typeface="Cambria Math" panose="02040503050406030204" pitchFamily="18" charset="0"/>
                      </a:rPr>
                      <m:t>𝑺</m:t>
                    </m:r>
                  </m:oMath>
                </a14:m>
                <a:r>
                  <a:rPr lang="en-US" sz="1600" dirty="0"/>
                  <a:t>”</a:t>
                </a:r>
              </a:p>
              <a:p>
                <a:pPr marL="0" indent="0">
                  <a:buNone/>
                </a:pPr>
                <a:r>
                  <a:rPr lang="en-US" b="1" dirty="0">
                    <a:solidFill>
                      <a:schemeClr val="accent1"/>
                    </a:solidFill>
                  </a:rPr>
                  <a:t>Categories (no ordering or direction)</a:t>
                </a:r>
              </a:p>
            </p:txBody>
          </p:sp>
        </mc:Choice>
        <mc:Fallback xmlns="">
          <p:sp>
            <p:nvSpPr>
              <p:cNvPr id="8" name="Segnaposto contenuto 7">
                <a:extLst>
                  <a:ext uri="{FF2B5EF4-FFF2-40B4-BE49-F238E27FC236}">
                    <a16:creationId xmlns:a16="http://schemas.microsoft.com/office/drawing/2014/main" id="{88B28EC8-1B91-9E45-802E-7BDD29118A8F}"/>
                  </a:ext>
                </a:extLst>
              </p:cNvPr>
              <p:cNvSpPr>
                <a:spLocks noGrp="1" noRot="1" noChangeAspect="1" noMove="1" noResize="1" noEditPoints="1" noAdjustHandles="1" noChangeArrowheads="1" noChangeShapeType="1" noTextEdit="1"/>
              </p:cNvSpPr>
              <p:nvPr>
                <p:ph sz="half" idx="1"/>
              </p:nvPr>
            </p:nvSpPr>
            <p:spPr>
              <a:blipFill>
                <a:blip r:embed="rId3"/>
                <a:stretch>
                  <a:fillRect l="-1155" t="-588" r="-1155"/>
                </a:stretch>
              </a:blipFill>
            </p:spPr>
            <p:txBody>
              <a:bodyPr/>
              <a:lstStyle/>
              <a:p>
                <a:r>
                  <a:rPr lang="it-IT">
                    <a:noFill/>
                  </a:rPr>
                  <a:t> </a:t>
                </a:r>
              </a:p>
            </p:txBody>
          </p:sp>
        </mc:Fallback>
      </mc:AlternateContent>
      <p:sp>
        <p:nvSpPr>
          <p:cNvPr id="55" name="Segnaposto contenuto 3">
            <a:extLst>
              <a:ext uri="{FF2B5EF4-FFF2-40B4-BE49-F238E27FC236}">
                <a16:creationId xmlns:a16="http://schemas.microsoft.com/office/drawing/2014/main" id="{F697D3ED-51C2-5A6C-6D01-A014F3BD1396}"/>
              </a:ext>
            </a:extLst>
          </p:cNvPr>
          <p:cNvSpPr>
            <a:spLocks noGrp="1"/>
          </p:cNvSpPr>
          <p:nvPr>
            <p:ph sz="half" idx="2"/>
          </p:nvPr>
        </p:nvSpPr>
        <p:spPr>
          <a:xfrm>
            <a:off x="6257925" y="2030413"/>
            <a:ext cx="5281613" cy="4148137"/>
          </a:xfrm>
        </p:spPr>
        <p:txBody>
          <a:bodyPr anchor="ctr">
            <a:normAutofit lnSpcReduction="10000"/>
          </a:bodyPr>
          <a:lstStyle/>
          <a:p>
            <a:r>
              <a:rPr lang="en-US" sz="1600" dirty="0">
                <a:solidFill>
                  <a:srgbClr val="FF0000"/>
                </a:solidFill>
              </a:rPr>
              <a:t>Examples of nominal variables include</a:t>
            </a:r>
          </a:p>
          <a:p>
            <a:pPr lvl="1"/>
            <a:r>
              <a:rPr lang="en-US" sz="1600" dirty="0">
                <a:solidFill>
                  <a:srgbClr val="FF0000"/>
                </a:solidFill>
              </a:rPr>
              <a:t>genotype, </a:t>
            </a:r>
          </a:p>
          <a:p>
            <a:pPr lvl="1"/>
            <a:r>
              <a:rPr lang="en-US" sz="1600" dirty="0">
                <a:solidFill>
                  <a:srgbClr val="FF0000"/>
                </a:solidFill>
              </a:rPr>
              <a:t>blood type,</a:t>
            </a:r>
          </a:p>
          <a:p>
            <a:pPr lvl="1"/>
            <a:r>
              <a:rPr lang="en-US" sz="1600" dirty="0">
                <a:solidFill>
                  <a:srgbClr val="FF0000"/>
                </a:solidFill>
              </a:rPr>
              <a:t> zip code,</a:t>
            </a:r>
          </a:p>
          <a:p>
            <a:pPr lvl="1"/>
            <a:r>
              <a:rPr lang="en-US" sz="1600" dirty="0">
                <a:solidFill>
                  <a:srgbClr val="FF0000"/>
                </a:solidFill>
              </a:rPr>
              <a:t>gender,</a:t>
            </a:r>
          </a:p>
          <a:p>
            <a:pPr lvl="1"/>
            <a:r>
              <a:rPr lang="en-US" sz="1600" dirty="0">
                <a:solidFill>
                  <a:srgbClr val="FF0000"/>
                </a:solidFill>
              </a:rPr>
              <a:t>eye color,</a:t>
            </a:r>
          </a:p>
          <a:p>
            <a:pPr lvl="1"/>
            <a:r>
              <a:rPr lang="en-US" sz="1600" dirty="0">
                <a:solidFill>
                  <a:srgbClr val="FF0000"/>
                </a:solidFill>
              </a:rPr>
              <a:t>political party</a:t>
            </a:r>
          </a:p>
          <a:p>
            <a:pPr marL="0" indent="0" algn="just">
              <a:buNone/>
            </a:pPr>
            <a:r>
              <a:rPr lang="en-US" sz="1600" b="0" i="0" dirty="0">
                <a:solidFill>
                  <a:srgbClr val="000000"/>
                </a:solidFill>
                <a:effectLst/>
              </a:rPr>
              <a:t>A nominal scale describes a variable with categories that do not have a natural order or ranking.</a:t>
            </a:r>
          </a:p>
          <a:p>
            <a:pPr marL="0" indent="0" algn="just">
              <a:buNone/>
            </a:pPr>
            <a:r>
              <a:rPr lang="en-US" sz="1600" b="0" i="0" dirty="0">
                <a:solidFill>
                  <a:srgbClr val="000000"/>
                </a:solidFill>
                <a:effectLst/>
              </a:rPr>
              <a:t>You can code nominal variables with numbers if you want, but the order is arbitrary and any calculations would be meaningless.</a:t>
            </a:r>
            <a:endParaRPr lang="en-US" sz="1800" dirty="0">
              <a:solidFill>
                <a:schemeClr val="accent1"/>
              </a:solidFill>
            </a:endParaRPr>
          </a:p>
        </p:txBody>
      </p:sp>
    </p:spTree>
    <p:extLst>
      <p:ext uri="{BB962C8B-B14F-4D97-AF65-F5344CB8AC3E}">
        <p14:creationId xmlns:p14="http://schemas.microsoft.com/office/powerpoint/2010/main" val="37398773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BB964-9C11-96AF-9922-20EB9DBBB500}"/>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AB678699-8B2F-A9BE-9240-EA5877467D66}"/>
              </a:ext>
            </a:extLst>
          </p:cNvPr>
          <p:cNvSpPr>
            <a:spLocks noGrp="1"/>
          </p:cNvSpPr>
          <p:nvPr>
            <p:ph type="title"/>
          </p:nvPr>
        </p:nvSpPr>
        <p:spPr/>
        <p:txBody>
          <a:bodyPr/>
          <a:lstStyle/>
          <a:p>
            <a:r>
              <a:rPr lang="it-IT" dirty="0"/>
              <a:t>Measurement Scale</a:t>
            </a:r>
          </a:p>
        </p:txBody>
      </p:sp>
      <mc:AlternateContent xmlns:mc="http://schemas.openxmlformats.org/markup-compatibility/2006" xmlns:a14="http://schemas.microsoft.com/office/drawing/2010/main">
        <mc:Choice Requires="a14">
          <p:sp>
            <p:nvSpPr>
              <p:cNvPr id="8" name="Segnaposto contenuto 7">
                <a:extLst>
                  <a:ext uri="{FF2B5EF4-FFF2-40B4-BE49-F238E27FC236}">
                    <a16:creationId xmlns:a16="http://schemas.microsoft.com/office/drawing/2014/main" id="{83DDB61A-9570-3AAC-F1A2-6B52AB9BE930}"/>
                  </a:ext>
                </a:extLst>
              </p:cNvPr>
              <p:cNvSpPr>
                <a:spLocks noGrp="1"/>
              </p:cNvSpPr>
              <p:nvPr>
                <p:ph sz="half" idx="1"/>
              </p:nvPr>
            </p:nvSpPr>
            <p:spPr/>
            <p:txBody>
              <a:bodyPr>
                <a:normAutofit/>
              </a:bodyPr>
              <a:lstStyle/>
              <a:p>
                <a:pPr marL="0" indent="0">
                  <a:buNone/>
                </a:pPr>
                <a:r>
                  <a:rPr lang="en-US" b="1" dirty="0">
                    <a:solidFill>
                      <a:schemeClr val="accent1"/>
                    </a:solidFill>
                  </a:rPr>
                  <a:t>Ordinal scale</a:t>
                </a:r>
              </a:p>
              <a:p>
                <a:pPr marL="457200" indent="-457200">
                  <a:buFont typeface="+mj-lt"/>
                  <a:buAutoNum type="arabicPeriod"/>
                </a:pPr>
                <a14:m>
                  <m:oMath xmlns:m="http://schemas.openxmlformats.org/officeDocument/2006/math">
                    <m:r>
                      <m:rPr>
                        <m:nor/>
                      </m:rPr>
                      <a:rPr lang="el-GR" sz="1600" i="0" dirty="0" smtClean="0"/>
                      <m:t>Θ</m:t>
                    </m:r>
                    <m:r>
                      <a:rPr lang="en-US" altLang="it-IT" sz="1600" smtClean="0">
                        <a:latin typeface="Cambria Math" panose="02040503050406030204" pitchFamily="18" charset="0"/>
                      </a:rPr>
                      <m:t>=</m:t>
                    </m:r>
                    <m:d>
                      <m:dPr>
                        <m:begChr m:val="⟨"/>
                        <m:endChr m:val="⟩"/>
                        <m:ctrlPr>
                          <a:rPr lang="en-US" altLang="it-IT" sz="1600" i="1">
                            <a:latin typeface="Cambria Math" panose="02040503050406030204" pitchFamily="18" charset="0"/>
                          </a:rPr>
                        </m:ctrlPr>
                      </m:dPr>
                      <m:e>
                        <m:r>
                          <a:rPr lang="it-IT" sz="1600" b="1">
                            <a:latin typeface="Cambria Math" panose="02040503050406030204" pitchFamily="18" charset="0"/>
                          </a:rPr>
                          <m:t>𝕼</m:t>
                        </m:r>
                        <m:r>
                          <a:rPr lang="it-IT" sz="1600">
                            <a:latin typeface="Cambria Math" panose="02040503050406030204" pitchFamily="18" charset="0"/>
                          </a:rPr>
                          <m:t>,</m:t>
                        </m:r>
                        <m:d>
                          <m:dPr>
                            <m:ctrlPr>
                              <a:rPr lang="it-IT" sz="1600" i="1" smtClean="0">
                                <a:latin typeface="Cambria Math" panose="02040503050406030204" pitchFamily="18" charset="0"/>
                              </a:rPr>
                            </m:ctrlPr>
                          </m:dPr>
                          <m:e>
                            <m:r>
                              <a:rPr lang="it-IT" sz="1600" i="1">
                                <a:latin typeface="Cambria Math" panose="02040503050406030204" pitchFamily="18" charset="0"/>
                              </a:rPr>
                              <m:t>~,</m:t>
                            </m:r>
                            <m:r>
                              <m:rPr>
                                <m:nor/>
                              </m:rPr>
                              <a:rPr lang="it-IT" sz="1600" dirty="0"/>
                              <m:t>≼</m:t>
                            </m:r>
                          </m:e>
                        </m:d>
                        <m:r>
                          <a:rPr lang="it-IT" sz="1600" i="1" dirty="0" smtClean="0">
                            <a:latin typeface="Cambria Math" panose="02040503050406030204" pitchFamily="18" charset="0"/>
                          </a:rPr>
                          <m:t> </m:t>
                        </m:r>
                      </m:e>
                    </m:d>
                  </m:oMath>
                </a14:m>
                <a:r>
                  <a:rPr lang="en-US" sz="1600" dirty="0"/>
                  <a:t> ;</a:t>
                </a:r>
              </a:p>
              <a:p>
                <a:pPr marL="457200" indent="-457200">
                  <a:buFont typeface="+mj-lt"/>
                  <a:buAutoNum type="arabicPeriod"/>
                </a:pPr>
                <a14:m>
                  <m:oMath xmlns:m="http://schemas.openxmlformats.org/officeDocument/2006/math">
                    <m:r>
                      <m:rPr>
                        <m:sty m:val="p"/>
                      </m:rPr>
                      <a:rPr lang="el-GR" sz="1600" dirty="0" smtClean="0">
                        <a:latin typeface="Cambria Math" panose="02040503050406030204" pitchFamily="18" charset="0"/>
                      </a:rPr>
                      <m:t>Λ</m:t>
                    </m:r>
                    <m:r>
                      <a:rPr lang="en-US" altLang="it-IT" sz="1600">
                        <a:latin typeface="Cambria Math" panose="02040503050406030204" pitchFamily="18" charset="0"/>
                      </a:rPr>
                      <m:t>=</m:t>
                    </m:r>
                    <m:d>
                      <m:dPr>
                        <m:begChr m:val="⟨"/>
                        <m:endChr m:val="⟩"/>
                        <m:ctrlPr>
                          <a:rPr lang="en-US" altLang="it-IT" sz="1600" i="1">
                            <a:latin typeface="Cambria Math" panose="02040503050406030204" pitchFamily="18" charset="0"/>
                          </a:rPr>
                        </m:ctrlPr>
                      </m:dPr>
                      <m:e>
                        <m:r>
                          <a:rPr lang="it-IT" sz="1600" b="1">
                            <a:latin typeface="Cambria Math" panose="02040503050406030204" pitchFamily="18" charset="0"/>
                          </a:rPr>
                          <m:t>𝕹</m:t>
                        </m:r>
                        <m:r>
                          <a:rPr lang="it-IT" sz="1600" smtClean="0">
                            <a:latin typeface="Cambria Math" panose="02040503050406030204" pitchFamily="18" charset="0"/>
                          </a:rPr>
                          <m:t>,</m:t>
                        </m:r>
                        <m:d>
                          <m:dPr>
                            <m:ctrlPr>
                              <a:rPr lang="it-IT" sz="1600" i="1">
                                <a:latin typeface="Cambria Math" panose="02040503050406030204" pitchFamily="18" charset="0"/>
                              </a:rPr>
                            </m:ctrlPr>
                          </m:dPr>
                          <m:e>
                            <m:r>
                              <a:rPr lang="it-IT" sz="1600" b="0" i="1" smtClean="0">
                                <a:latin typeface="Cambria Math" panose="02040503050406030204" pitchFamily="18" charset="0"/>
                              </a:rPr>
                              <m:t>=</m:t>
                            </m:r>
                            <m:r>
                              <a:rPr lang="it-IT" sz="1600" i="1">
                                <a:latin typeface="Cambria Math" panose="02040503050406030204" pitchFamily="18" charset="0"/>
                              </a:rPr>
                              <m:t>,</m:t>
                            </m:r>
                            <m:r>
                              <m:rPr>
                                <m:nor/>
                              </m:rPr>
                              <a:rPr lang="en-US" sz="1600" dirty="0">
                                <a:cs typeface="Times New Roman" panose="02020603050405020304" pitchFamily="18" charset="0"/>
                              </a:rPr>
                              <m:t>≤</m:t>
                            </m:r>
                          </m:e>
                        </m:d>
                      </m:e>
                    </m:d>
                  </m:oMath>
                </a14:m>
                <a:r>
                  <a:rPr lang="en-US" sz="1600" dirty="0">
                    <a:cs typeface="Times New Roman" panose="02020603050405020304" pitchFamily="18" charset="0"/>
                  </a:rPr>
                  <a:t>, con </a:t>
                </a:r>
                <a:r>
                  <a:rPr lang="en-US" sz="1600" dirty="0" err="1"/>
                  <a:t>n</a:t>
                </a:r>
                <a:r>
                  <a:rPr lang="en-US" sz="1600" baseline="-25000" dirty="0" err="1"/>
                  <a:t>i</a:t>
                </a:r>
                <a:r>
                  <a:rPr lang="en-US" sz="1600" baseline="-25000" dirty="0"/>
                  <a:t> </a:t>
                </a:r>
                <a:r>
                  <a:rPr lang="en-US" sz="1600" dirty="0"/>
                  <a:t>integer or </a:t>
                </a:r>
                <a:r>
                  <a:rPr lang="en-US" sz="1600" dirty="0" err="1"/>
                  <a:t>symbolG</a:t>
                </a:r>
                <a:endParaRPr lang="en-US" sz="1600" dirty="0">
                  <a:cs typeface="Times New Roman" panose="02020603050405020304" pitchFamily="18" charset="0"/>
                </a:endParaRPr>
              </a:p>
              <a:p>
                <a:pPr marL="457200" indent="-457200">
                  <a:buFont typeface="+mj-lt"/>
                  <a:buAutoNum type="arabicPeriod"/>
                </a:pPr>
                <a:r>
                  <a:rPr lang="it-IT" sz="1600" dirty="0">
                    <a:ea typeface="Cambria Math" panose="02040503050406030204" pitchFamily="18" charset="0"/>
                  </a:rPr>
                  <a:t> </a:t>
                </a:r>
                <a14:m>
                  <m:oMath xmlns:m="http://schemas.openxmlformats.org/officeDocument/2006/math">
                    <m:r>
                      <a:rPr lang="it-IT" sz="1600" b="1" i="1">
                        <a:latin typeface="Cambria Math" panose="02040503050406030204" pitchFamily="18" charset="0"/>
                        <a:ea typeface="Cambria Math" panose="02040503050406030204" pitchFamily="18" charset="0"/>
                      </a:rPr>
                      <m:t>𝑺</m:t>
                    </m:r>
                    <m:r>
                      <a:rPr lang="en-US" altLang="it-IT" sz="1600" b="1" i="1">
                        <a:latin typeface="Cambria Math" panose="02040503050406030204" pitchFamily="18" charset="0"/>
                        <a:ea typeface="Cambria Math" panose="02040503050406030204" pitchFamily="18" charset="0"/>
                      </a:rPr>
                      <m:t>=</m:t>
                    </m:r>
                    <m:d>
                      <m:dPr>
                        <m:begChr m:val="⟨"/>
                        <m:endChr m:val="⟩"/>
                        <m:ctrlPr>
                          <a:rPr lang="en-US" altLang="it-IT" sz="1600" b="1" i="1">
                            <a:latin typeface="Cambria Math" panose="02040503050406030204" pitchFamily="18" charset="0"/>
                            <a:ea typeface="Cambria Math" panose="02040503050406030204" pitchFamily="18" charset="0"/>
                          </a:rPr>
                        </m:ctrlPr>
                      </m:dPr>
                      <m:e>
                        <m:r>
                          <m:rPr>
                            <m:nor/>
                          </m:rPr>
                          <a:rPr lang="it-IT" altLang="it-IT" sz="1600" b="1" i="1" smtClean="0">
                            <a:ea typeface="Cambria Math" panose="02040503050406030204" pitchFamily="18" charset="0"/>
                          </a:rPr>
                          <m:t>...</m:t>
                        </m:r>
                      </m:e>
                    </m:d>
                    <m:r>
                      <a:rPr lang="it-IT" sz="1600" b="1" i="1">
                        <a:latin typeface="Cambria Math" panose="02040503050406030204" pitchFamily="18" charset="0"/>
                        <a:ea typeface="Cambria Math" panose="02040503050406030204" pitchFamily="18" charset="0"/>
                      </a:rPr>
                      <m:t>→</m:t>
                    </m:r>
                    <m:d>
                      <m:dPr>
                        <m:begChr m:val="⟨"/>
                        <m:endChr m:val="⟩"/>
                        <m:ctrlPr>
                          <a:rPr lang="en-US" altLang="it-IT" sz="1600" b="1" i="1">
                            <a:latin typeface="Cambria Math" panose="02040503050406030204" pitchFamily="18" charset="0"/>
                            <a:ea typeface="Cambria Math" panose="02040503050406030204" pitchFamily="18" charset="0"/>
                          </a:rPr>
                        </m:ctrlPr>
                      </m:dPr>
                      <m:e>
                        <m:sSubSup>
                          <m:sSubSupPr>
                            <m:ctrlPr>
                              <a:rPr lang="it-IT" sz="1600" b="1" i="1" smtClean="0">
                                <a:latin typeface="Cambria Math" panose="02040503050406030204" pitchFamily="18" charset="0"/>
                                <a:ea typeface="Cambria Math" panose="02040503050406030204" pitchFamily="18" charset="0"/>
                              </a:rPr>
                            </m:ctrlPr>
                          </m:sSubSupPr>
                          <m:e>
                            <m:r>
                              <a:rPr lang="it-IT" sz="1600" b="1" i="1">
                                <a:latin typeface="Cambria Math" panose="02040503050406030204" pitchFamily="18" charset="0"/>
                                <a:ea typeface="Cambria Math" panose="02040503050406030204" pitchFamily="18" charset="0"/>
                              </a:rPr>
                              <m:t>𝕼</m:t>
                            </m:r>
                            <m:r>
                              <a:rPr lang="it-IT" sz="1600" b="1" i="1">
                                <a:latin typeface="Cambria Math" panose="02040503050406030204" pitchFamily="18" charset="0"/>
                                <a:ea typeface="Cambria Math" panose="02040503050406030204" pitchFamily="18" charset="0"/>
                              </a:rPr>
                              <m:t>→</m:t>
                            </m:r>
                          </m:e>
                          <m:sub>
                            <m:r>
                              <a:rPr lang="it-IT" sz="1600" b="1" i="1">
                                <a:latin typeface="Cambria Math" panose="02040503050406030204" pitchFamily="18" charset="0"/>
                                <a:ea typeface="Cambria Math" panose="02040503050406030204" pitchFamily="18" charset="0"/>
                              </a:rPr>
                              <m:t>𝒔𝒚𝒎𝒃𝒐𝒍</m:t>
                            </m:r>
                          </m:sub>
                          <m:sup>
                            <m:r>
                              <a:rPr lang="it-IT" sz="1600" b="1" i="1">
                                <a:latin typeface="Cambria Math" panose="02040503050406030204" pitchFamily="18" charset="0"/>
                                <a:ea typeface="Cambria Math" panose="02040503050406030204" pitchFamily="18" charset="0"/>
                              </a:rPr>
                              <m:t>𝒊𝒏𝒕𝒆𝒈𝒆𝒓</m:t>
                            </m:r>
                          </m:sup>
                        </m:sSubSup>
                        <m:r>
                          <a:rPr lang="it-IT" sz="1600" b="1" i="1" dirty="0">
                            <a:latin typeface="Cambria Math" panose="02040503050406030204" pitchFamily="18" charset="0"/>
                            <a:ea typeface="Cambria Math" panose="02040503050406030204" pitchFamily="18" charset="0"/>
                          </a:rPr>
                          <m:t>,</m:t>
                        </m:r>
                        <m:d>
                          <m:dPr>
                            <m:ctrlPr>
                              <a:rPr lang="it-IT" sz="1600" i="1">
                                <a:latin typeface="Cambria Math" panose="02040503050406030204" pitchFamily="18" charset="0"/>
                              </a:rPr>
                            </m:ctrlPr>
                          </m:dPr>
                          <m:e>
                            <m:r>
                              <a:rPr lang="it-IT" sz="1600" i="1">
                                <a:latin typeface="Cambria Math" panose="02040503050406030204" pitchFamily="18" charset="0"/>
                              </a:rPr>
                              <m:t>~,</m:t>
                            </m:r>
                            <m:r>
                              <m:rPr>
                                <m:nor/>
                              </m:rPr>
                              <a:rPr lang="it-IT" sz="1600" dirty="0"/>
                              <m:t>≼</m:t>
                            </m:r>
                          </m:e>
                        </m:d>
                        <m:r>
                          <a:rPr lang="it-IT" sz="1600" b="1" i="1">
                            <a:latin typeface="Cambria Math" panose="02040503050406030204" pitchFamily="18" charset="0"/>
                            <a:ea typeface="Cambria Math" panose="02040503050406030204" pitchFamily="18" charset="0"/>
                          </a:rPr>
                          <m:t>→</m:t>
                        </m:r>
                        <m:d>
                          <m:dPr>
                            <m:ctrlPr>
                              <a:rPr lang="it-IT" sz="1600" i="1">
                                <a:latin typeface="Cambria Math" panose="02040503050406030204" pitchFamily="18" charset="0"/>
                              </a:rPr>
                            </m:ctrlPr>
                          </m:dPr>
                          <m:e>
                            <m:r>
                              <a:rPr lang="it-IT" sz="1600" i="1">
                                <a:latin typeface="Cambria Math" panose="02040503050406030204" pitchFamily="18" charset="0"/>
                              </a:rPr>
                              <m:t>=,</m:t>
                            </m:r>
                            <m:r>
                              <m:rPr>
                                <m:nor/>
                              </m:rPr>
                              <a:rPr lang="en-US" sz="1600" dirty="0">
                                <a:cs typeface="Times New Roman" panose="02020603050405020304" pitchFamily="18" charset="0"/>
                              </a:rPr>
                              <m:t>≤</m:t>
                            </m:r>
                          </m:e>
                        </m:d>
                      </m:e>
                    </m:d>
                  </m:oMath>
                </a14:m>
                <a:br>
                  <a:rPr lang="it-IT" altLang="it-IT" sz="1600" b="1" i="1" dirty="0"/>
                </a:br>
                <a:r>
                  <a:rPr lang="en-US" sz="1600" dirty="0"/>
                  <a:t>”the image of q</a:t>
                </a:r>
                <a:r>
                  <a:rPr lang="en-US" sz="1600" baseline="-25000" dirty="0"/>
                  <a:t>i</a:t>
                </a:r>
                <a:r>
                  <a:rPr lang="en-US" sz="1600" dirty="0"/>
                  <a:t> in </a:t>
                </a:r>
                <a14:m>
                  <m:oMath xmlns:m="http://schemas.openxmlformats.org/officeDocument/2006/math">
                    <m:r>
                      <a:rPr lang="it-IT" sz="1600" b="1">
                        <a:latin typeface="Cambria Math" panose="02040503050406030204" pitchFamily="18" charset="0"/>
                      </a:rPr>
                      <m:t>𝕹</m:t>
                    </m:r>
                  </m:oMath>
                </a14:m>
                <a:r>
                  <a:rPr lang="en-US" sz="1600" dirty="0"/>
                  <a:t> under </a:t>
                </a:r>
                <a14:m>
                  <m:oMath xmlns:m="http://schemas.openxmlformats.org/officeDocument/2006/math">
                    <m:r>
                      <a:rPr lang="it-IT" sz="1600" b="1">
                        <a:latin typeface="Cambria Math" panose="02040503050406030204" pitchFamily="18" charset="0"/>
                      </a:rPr>
                      <m:t>𝕸</m:t>
                    </m:r>
                  </m:oMath>
                </a14:m>
                <a:r>
                  <a:rPr lang="en-US" sz="1600" dirty="0"/>
                  <a:t> is the measurement of q</a:t>
                </a:r>
                <a:r>
                  <a:rPr lang="en-US" sz="1600" baseline="-25000" dirty="0"/>
                  <a:t>i</a:t>
                </a:r>
                <a:r>
                  <a:rPr lang="en-US" sz="1600" dirty="0"/>
                  <a:t> on the scale </a:t>
                </a:r>
                <a14:m>
                  <m:oMath xmlns:m="http://schemas.openxmlformats.org/officeDocument/2006/math">
                    <m:r>
                      <a:rPr lang="it-IT" sz="1600" b="1">
                        <a:latin typeface="Cambria Math" panose="02040503050406030204" pitchFamily="18" charset="0"/>
                      </a:rPr>
                      <m:t>𝑺</m:t>
                    </m:r>
                  </m:oMath>
                </a14:m>
                <a:r>
                  <a:rPr lang="en-US" sz="1600" dirty="0"/>
                  <a:t>”</a:t>
                </a:r>
              </a:p>
              <a:p>
                <a:pPr marL="0" indent="0">
                  <a:buNone/>
                </a:pPr>
                <a:r>
                  <a:rPr lang="en-US" b="1" dirty="0">
                    <a:solidFill>
                      <a:schemeClr val="accent1"/>
                    </a:solidFill>
                  </a:rPr>
                  <a:t>Ordered Categories (ranking, order, scaling)</a:t>
                </a:r>
                <a:endParaRPr lang="en-US" sz="1400" dirty="0"/>
              </a:p>
            </p:txBody>
          </p:sp>
        </mc:Choice>
        <mc:Fallback xmlns="">
          <p:sp>
            <p:nvSpPr>
              <p:cNvPr id="8" name="Segnaposto contenuto 7">
                <a:extLst>
                  <a:ext uri="{FF2B5EF4-FFF2-40B4-BE49-F238E27FC236}">
                    <a16:creationId xmlns:a16="http://schemas.microsoft.com/office/drawing/2014/main" id="{83DDB61A-9570-3AAC-F1A2-6B52AB9BE930}"/>
                  </a:ext>
                </a:extLst>
              </p:cNvPr>
              <p:cNvSpPr>
                <a:spLocks noGrp="1" noRot="1" noChangeAspect="1" noMove="1" noResize="1" noEditPoints="1" noAdjustHandles="1" noChangeArrowheads="1" noChangeShapeType="1" noTextEdit="1"/>
              </p:cNvSpPr>
              <p:nvPr>
                <p:ph sz="half" idx="1"/>
              </p:nvPr>
            </p:nvSpPr>
            <p:spPr>
              <a:blipFill>
                <a:blip r:embed="rId3"/>
                <a:stretch>
                  <a:fillRect l="-1155" r="-1155"/>
                </a:stretch>
              </a:blipFill>
            </p:spPr>
            <p:txBody>
              <a:bodyPr/>
              <a:lstStyle/>
              <a:p>
                <a:r>
                  <a:rPr lang="it-IT">
                    <a:noFill/>
                  </a:rPr>
                  <a:t> </a:t>
                </a:r>
              </a:p>
            </p:txBody>
          </p:sp>
        </mc:Fallback>
      </mc:AlternateContent>
      <p:sp>
        <p:nvSpPr>
          <p:cNvPr id="55" name="Segnaposto contenuto 3">
            <a:extLst>
              <a:ext uri="{FF2B5EF4-FFF2-40B4-BE49-F238E27FC236}">
                <a16:creationId xmlns:a16="http://schemas.microsoft.com/office/drawing/2014/main" id="{A91D4621-EDE9-5E76-A4F0-7B8030384104}"/>
              </a:ext>
            </a:extLst>
          </p:cNvPr>
          <p:cNvSpPr>
            <a:spLocks noGrp="1"/>
          </p:cNvSpPr>
          <p:nvPr>
            <p:ph sz="half" idx="2"/>
          </p:nvPr>
        </p:nvSpPr>
        <p:spPr>
          <a:xfrm>
            <a:off x="6257925" y="2030413"/>
            <a:ext cx="5281613" cy="4148137"/>
          </a:xfrm>
        </p:spPr>
        <p:txBody>
          <a:bodyPr anchor="ctr">
            <a:normAutofit/>
          </a:bodyPr>
          <a:lstStyle/>
          <a:p>
            <a:r>
              <a:rPr lang="en-US" sz="1600" dirty="0">
                <a:solidFill>
                  <a:srgbClr val="FF0000"/>
                </a:solidFill>
              </a:rPr>
              <a:t>Examples of nominal variables include</a:t>
            </a:r>
          </a:p>
          <a:p>
            <a:pPr lvl="1"/>
            <a:r>
              <a:rPr lang="en-US" sz="1600" dirty="0">
                <a:solidFill>
                  <a:srgbClr val="FF0000"/>
                </a:solidFill>
              </a:rPr>
              <a:t>socio economic status (“low </a:t>
            </a:r>
            <a:r>
              <a:rPr lang="en-US" sz="1600" dirty="0" err="1">
                <a:solidFill>
                  <a:srgbClr val="FF0000"/>
                </a:solidFill>
              </a:rPr>
              <a:t>income”,”middle</a:t>
            </a:r>
            <a:r>
              <a:rPr lang="en-US" sz="1600" dirty="0">
                <a:solidFill>
                  <a:srgbClr val="FF0000"/>
                </a:solidFill>
              </a:rPr>
              <a:t> </a:t>
            </a:r>
            <a:r>
              <a:rPr lang="en-US" sz="1600" dirty="0" err="1">
                <a:solidFill>
                  <a:srgbClr val="FF0000"/>
                </a:solidFill>
              </a:rPr>
              <a:t>income”,”high</a:t>
            </a:r>
            <a:r>
              <a:rPr lang="en-US" sz="1600" dirty="0">
                <a:solidFill>
                  <a:srgbClr val="FF0000"/>
                </a:solidFill>
              </a:rPr>
              <a:t> income”), </a:t>
            </a:r>
          </a:p>
          <a:p>
            <a:pPr lvl="1"/>
            <a:r>
              <a:rPr lang="en-US" sz="1600" dirty="0">
                <a:solidFill>
                  <a:srgbClr val="FF0000"/>
                </a:solidFill>
              </a:rPr>
              <a:t>education level (“high </a:t>
            </a:r>
            <a:r>
              <a:rPr lang="en-US" sz="1600" dirty="0" err="1">
                <a:solidFill>
                  <a:srgbClr val="FF0000"/>
                </a:solidFill>
              </a:rPr>
              <a:t>school”,”BS”,”MS”,”PhD</a:t>
            </a:r>
            <a:r>
              <a:rPr lang="en-US" sz="1600" dirty="0">
                <a:solidFill>
                  <a:srgbClr val="FF0000"/>
                </a:solidFill>
              </a:rPr>
              <a:t>”),</a:t>
            </a:r>
          </a:p>
          <a:p>
            <a:pPr lvl="1"/>
            <a:r>
              <a:rPr lang="en-US" sz="1600" dirty="0">
                <a:solidFill>
                  <a:srgbClr val="FF0000"/>
                </a:solidFill>
              </a:rPr>
              <a:t>income level (“less than 50K”, “50K-100K”, “over 100K”), </a:t>
            </a:r>
          </a:p>
          <a:p>
            <a:pPr lvl="1"/>
            <a:r>
              <a:rPr lang="en-US" sz="1600" dirty="0">
                <a:solidFill>
                  <a:srgbClr val="FF0000"/>
                </a:solidFill>
              </a:rPr>
              <a:t>satisfaction rating (“extremely dislike”, “dislike”, “neutral”, “like”, “extremely like”).</a:t>
            </a:r>
          </a:p>
          <a:p>
            <a:pPr marL="0" indent="0" algn="just">
              <a:buNone/>
            </a:pPr>
            <a:r>
              <a:rPr lang="en-US" sz="1600" b="0" i="0" dirty="0">
                <a:solidFill>
                  <a:srgbClr val="000000"/>
                </a:solidFill>
                <a:effectLst/>
              </a:rPr>
              <a:t>An ordinal scale is one where the order matters but not the difference between values.</a:t>
            </a:r>
            <a:endParaRPr lang="en-US" sz="1800" dirty="0">
              <a:solidFill>
                <a:schemeClr val="accent1"/>
              </a:solidFill>
            </a:endParaRPr>
          </a:p>
        </p:txBody>
      </p:sp>
    </p:spTree>
    <p:extLst>
      <p:ext uri="{BB962C8B-B14F-4D97-AF65-F5344CB8AC3E}">
        <p14:creationId xmlns:p14="http://schemas.microsoft.com/office/powerpoint/2010/main" val="36133491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B6235-B309-FF69-C8B5-62922C11EC10}"/>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DD05D81F-AC6B-636F-42BC-B28C3110271F}"/>
              </a:ext>
            </a:extLst>
          </p:cNvPr>
          <p:cNvSpPr>
            <a:spLocks noGrp="1"/>
          </p:cNvSpPr>
          <p:nvPr>
            <p:ph type="title"/>
          </p:nvPr>
        </p:nvSpPr>
        <p:spPr/>
        <p:txBody>
          <a:bodyPr/>
          <a:lstStyle/>
          <a:p>
            <a:r>
              <a:rPr lang="it-IT" dirty="0"/>
              <a:t>Measurement Scale</a:t>
            </a:r>
          </a:p>
        </p:txBody>
      </p:sp>
      <mc:AlternateContent xmlns:mc="http://schemas.openxmlformats.org/markup-compatibility/2006" xmlns:a14="http://schemas.microsoft.com/office/drawing/2010/main">
        <mc:Choice Requires="a14">
          <p:sp>
            <p:nvSpPr>
              <p:cNvPr id="8" name="Segnaposto contenuto 7">
                <a:extLst>
                  <a:ext uri="{FF2B5EF4-FFF2-40B4-BE49-F238E27FC236}">
                    <a16:creationId xmlns:a16="http://schemas.microsoft.com/office/drawing/2014/main" id="{1976C51C-3F43-11CB-1493-F17D77F1017E}"/>
                  </a:ext>
                </a:extLst>
              </p:cNvPr>
              <p:cNvSpPr>
                <a:spLocks noGrp="1"/>
              </p:cNvSpPr>
              <p:nvPr>
                <p:ph sz="half" idx="1"/>
              </p:nvPr>
            </p:nvSpPr>
            <p:spPr/>
            <p:txBody>
              <a:bodyPr>
                <a:normAutofit/>
              </a:bodyPr>
              <a:lstStyle/>
              <a:p>
                <a:pPr marL="0" indent="0">
                  <a:buNone/>
                </a:pPr>
                <a:r>
                  <a:rPr lang="en-US" b="1" dirty="0">
                    <a:solidFill>
                      <a:schemeClr val="accent1"/>
                    </a:solidFill>
                  </a:rPr>
                  <a:t>Interval scale</a:t>
                </a:r>
              </a:p>
              <a:p>
                <a:pPr marL="457200" indent="-457200">
                  <a:buFont typeface="+mj-lt"/>
                  <a:buAutoNum type="arabicPeriod"/>
                </a:pPr>
                <a14:m>
                  <m:oMath xmlns:m="http://schemas.openxmlformats.org/officeDocument/2006/math">
                    <m:r>
                      <m:rPr>
                        <m:nor/>
                      </m:rPr>
                      <a:rPr lang="el-GR" sz="1600" i="0" dirty="0" smtClean="0"/>
                      <m:t>Θ</m:t>
                    </m:r>
                    <m:r>
                      <a:rPr lang="en-US" altLang="it-IT" sz="1600" smtClean="0">
                        <a:latin typeface="Cambria Math" panose="02040503050406030204" pitchFamily="18" charset="0"/>
                      </a:rPr>
                      <m:t>=</m:t>
                    </m:r>
                    <m:d>
                      <m:dPr>
                        <m:begChr m:val="⟨"/>
                        <m:endChr m:val="⟩"/>
                        <m:ctrlPr>
                          <a:rPr lang="en-US" altLang="it-IT" sz="1600" i="1">
                            <a:latin typeface="Cambria Math" panose="02040503050406030204" pitchFamily="18" charset="0"/>
                          </a:rPr>
                        </m:ctrlPr>
                      </m:dPr>
                      <m:e>
                        <m:r>
                          <a:rPr lang="it-IT" sz="1600" b="1">
                            <a:latin typeface="Cambria Math" panose="02040503050406030204" pitchFamily="18" charset="0"/>
                          </a:rPr>
                          <m:t>𝕼</m:t>
                        </m:r>
                        <m:r>
                          <a:rPr lang="it-IT" sz="1600" i="1" smtClean="0">
                            <a:latin typeface="Cambria Math" panose="02040503050406030204" pitchFamily="18" charset="0"/>
                          </a:rPr>
                          <m:t>,</m:t>
                        </m:r>
                        <m:d>
                          <m:dPr>
                            <m:ctrlPr>
                              <a:rPr lang="it-IT" sz="1600" i="1">
                                <a:latin typeface="Cambria Math" panose="02040503050406030204" pitchFamily="18" charset="0"/>
                              </a:rPr>
                            </m:ctrlPr>
                          </m:dPr>
                          <m:e>
                            <m:r>
                              <a:rPr lang="it-IT" sz="1600" i="1">
                                <a:latin typeface="Cambria Math" panose="02040503050406030204" pitchFamily="18" charset="0"/>
                              </a:rPr>
                              <m:t>~,</m:t>
                            </m:r>
                            <m:r>
                              <m:rPr>
                                <m:nor/>
                              </m:rPr>
                              <a:rPr lang="it-IT" sz="1600" dirty="0"/>
                              <m:t>≼</m:t>
                            </m:r>
                            <m:r>
                              <m:rPr>
                                <m:nor/>
                              </m:rPr>
                              <a:rPr lang="it-IT" sz="1600" b="0" i="0" dirty="0" smtClean="0"/>
                              <m:t>,</m:t>
                            </m:r>
                            <m:r>
                              <m:rPr>
                                <m:nor/>
                              </m:rPr>
                              <a:rPr lang="en-US" sz="1600" dirty="0"/>
                              <m:t>o</m:t>
                            </m:r>
                          </m:e>
                        </m:d>
                      </m:e>
                    </m:d>
                  </m:oMath>
                </a14:m>
                <a:r>
                  <a:rPr lang="en-US" sz="1600" dirty="0"/>
                  <a:t> ;</a:t>
                </a:r>
              </a:p>
              <a:p>
                <a:pPr marL="457200" indent="-457200">
                  <a:buFont typeface="+mj-lt"/>
                  <a:buAutoNum type="arabicPeriod"/>
                </a:pPr>
                <a14:m>
                  <m:oMath xmlns:m="http://schemas.openxmlformats.org/officeDocument/2006/math">
                    <m:r>
                      <m:rPr>
                        <m:sty m:val="p"/>
                      </m:rPr>
                      <a:rPr lang="el-GR" sz="1600" dirty="0" smtClean="0">
                        <a:latin typeface="Cambria Math" panose="02040503050406030204" pitchFamily="18" charset="0"/>
                      </a:rPr>
                      <m:t>Λ</m:t>
                    </m:r>
                    <m:r>
                      <a:rPr lang="en-US" altLang="it-IT" sz="1600">
                        <a:latin typeface="Cambria Math" panose="02040503050406030204" pitchFamily="18" charset="0"/>
                      </a:rPr>
                      <m:t>=</m:t>
                    </m:r>
                    <m:d>
                      <m:dPr>
                        <m:begChr m:val="⟨"/>
                        <m:endChr m:val="⟩"/>
                        <m:ctrlPr>
                          <a:rPr lang="en-US" altLang="it-IT" sz="1600" i="1">
                            <a:latin typeface="Cambria Math" panose="02040503050406030204" pitchFamily="18" charset="0"/>
                          </a:rPr>
                        </m:ctrlPr>
                      </m:dPr>
                      <m:e>
                        <m:r>
                          <a:rPr lang="it-IT" sz="1600" b="1">
                            <a:latin typeface="Cambria Math" panose="02040503050406030204" pitchFamily="18" charset="0"/>
                          </a:rPr>
                          <m:t>𝕹</m:t>
                        </m:r>
                        <m:r>
                          <a:rPr lang="it-IT" sz="1600">
                            <a:latin typeface="Cambria Math" panose="02040503050406030204" pitchFamily="18" charset="0"/>
                          </a:rPr>
                          <m:t>,</m:t>
                        </m:r>
                        <m:r>
                          <a:rPr lang="it-IT" sz="1600" b="1" i="1" smtClean="0">
                            <a:latin typeface="Cambria Math" panose="02040503050406030204" pitchFamily="18" charset="0"/>
                          </a:rPr>
                          <m:t>=</m:t>
                        </m:r>
                        <m:d>
                          <m:dPr>
                            <m:ctrlPr>
                              <a:rPr lang="it-IT" sz="1600" i="1">
                                <a:latin typeface="Cambria Math" panose="02040503050406030204" pitchFamily="18" charset="0"/>
                              </a:rPr>
                            </m:ctrlPr>
                          </m:dPr>
                          <m:e>
                            <m:r>
                              <a:rPr lang="it-IT" sz="1600" i="1">
                                <a:latin typeface="Cambria Math" panose="02040503050406030204" pitchFamily="18" charset="0"/>
                              </a:rPr>
                              <m:t>=,</m:t>
                            </m:r>
                            <m:r>
                              <m:rPr>
                                <m:nor/>
                              </m:rPr>
                              <a:rPr lang="en-US" sz="1600" dirty="0">
                                <a:cs typeface="Times New Roman" panose="02020603050405020304" pitchFamily="18" charset="0"/>
                              </a:rPr>
                              <m:t>≤</m:t>
                            </m:r>
                            <m:r>
                              <a:rPr lang="it-IT" sz="1600" b="0" i="1" dirty="0" smtClean="0">
                                <a:latin typeface="Cambria Math" panose="02040503050406030204" pitchFamily="18" charset="0"/>
                                <a:cs typeface="Times New Roman" panose="02020603050405020304" pitchFamily="18" charset="0"/>
                              </a:rPr>
                              <m:t>,+</m:t>
                            </m:r>
                          </m:e>
                        </m:d>
                      </m:e>
                    </m:d>
                  </m:oMath>
                </a14:m>
                <a:r>
                  <a:rPr lang="en-US" sz="1600" dirty="0">
                    <a:cs typeface="Times New Roman" panose="02020603050405020304" pitchFamily="18" charset="0"/>
                  </a:rPr>
                  <a:t>, con </a:t>
                </a:r>
                <a:r>
                  <a:rPr lang="en-US" sz="1600" dirty="0" err="1"/>
                  <a:t>n</a:t>
                </a:r>
                <a:r>
                  <a:rPr lang="en-US" sz="1600" baseline="-25000" dirty="0" err="1"/>
                  <a:t>i</a:t>
                </a:r>
                <a:r>
                  <a:rPr lang="en-US" sz="1600" baseline="-25000" dirty="0"/>
                  <a:t> </a:t>
                </a:r>
                <a:r>
                  <a:rPr lang="en-US" sz="1600" dirty="0"/>
                  <a:t>integer or symbol</a:t>
                </a:r>
                <a:endParaRPr lang="en-US" sz="1600" dirty="0">
                  <a:cs typeface="Times New Roman" panose="02020603050405020304" pitchFamily="18" charset="0"/>
                </a:endParaRPr>
              </a:p>
              <a:p>
                <a:pPr marL="457200" indent="-457200">
                  <a:buFont typeface="+mj-lt"/>
                  <a:buAutoNum type="arabicPeriod"/>
                </a:pPr>
                <a:r>
                  <a:rPr lang="it-IT" sz="1600" dirty="0">
                    <a:ea typeface="Cambria Math" panose="02040503050406030204" pitchFamily="18" charset="0"/>
                  </a:rPr>
                  <a:t> </a:t>
                </a:r>
                <a14:m>
                  <m:oMath xmlns:m="http://schemas.openxmlformats.org/officeDocument/2006/math">
                    <m:r>
                      <a:rPr lang="it-IT" sz="1600" b="1" i="1">
                        <a:latin typeface="Cambria Math" panose="02040503050406030204" pitchFamily="18" charset="0"/>
                        <a:ea typeface="Cambria Math" panose="02040503050406030204" pitchFamily="18" charset="0"/>
                      </a:rPr>
                      <m:t>𝑺</m:t>
                    </m:r>
                    <m:r>
                      <a:rPr lang="en-US" altLang="it-IT" sz="1600" b="1" i="1">
                        <a:latin typeface="Cambria Math" panose="02040503050406030204" pitchFamily="18" charset="0"/>
                        <a:ea typeface="Cambria Math" panose="02040503050406030204" pitchFamily="18" charset="0"/>
                      </a:rPr>
                      <m:t>=</m:t>
                    </m:r>
                    <m:d>
                      <m:dPr>
                        <m:begChr m:val="⟨"/>
                        <m:endChr m:val="⟩"/>
                        <m:ctrlPr>
                          <a:rPr lang="en-US" altLang="it-IT" sz="1600" b="1" i="1">
                            <a:latin typeface="Cambria Math" panose="02040503050406030204" pitchFamily="18" charset="0"/>
                            <a:ea typeface="Cambria Math" panose="02040503050406030204" pitchFamily="18" charset="0"/>
                          </a:rPr>
                        </m:ctrlPr>
                      </m:dPr>
                      <m:e>
                        <m:r>
                          <a:rPr lang="it-IT" altLang="it-IT" sz="1600" b="1" i="1" smtClean="0">
                            <a:latin typeface="Cambria Math" panose="02040503050406030204" pitchFamily="18" charset="0"/>
                            <a:ea typeface="Cambria Math" panose="02040503050406030204" pitchFamily="18" charset="0"/>
                          </a:rPr>
                          <m:t>…</m:t>
                        </m:r>
                      </m:e>
                    </m:d>
                    <m:r>
                      <a:rPr lang="it-IT" sz="1600" b="1" i="1">
                        <a:latin typeface="Cambria Math" panose="02040503050406030204" pitchFamily="18" charset="0"/>
                        <a:ea typeface="Cambria Math" panose="02040503050406030204" pitchFamily="18" charset="0"/>
                      </a:rPr>
                      <m:t>→</m:t>
                    </m:r>
                    <m:d>
                      <m:dPr>
                        <m:begChr m:val="⟨"/>
                        <m:endChr m:val="⟩"/>
                        <m:ctrlPr>
                          <a:rPr lang="en-US" altLang="it-IT" sz="1600" b="1" i="1">
                            <a:latin typeface="Cambria Math" panose="02040503050406030204" pitchFamily="18" charset="0"/>
                            <a:ea typeface="Cambria Math" panose="02040503050406030204" pitchFamily="18" charset="0"/>
                          </a:rPr>
                        </m:ctrlPr>
                      </m:dPr>
                      <m:e>
                        <m:sSubSup>
                          <m:sSubSupPr>
                            <m:ctrlPr>
                              <a:rPr lang="it-IT" sz="1600" b="1" i="1">
                                <a:latin typeface="Cambria Math" panose="02040503050406030204" pitchFamily="18" charset="0"/>
                                <a:ea typeface="Cambria Math" panose="02040503050406030204" pitchFamily="18" charset="0"/>
                              </a:rPr>
                            </m:ctrlPr>
                          </m:sSubSupPr>
                          <m:e>
                            <m:r>
                              <a:rPr lang="it-IT" sz="1600" b="1" i="1">
                                <a:latin typeface="Cambria Math" panose="02040503050406030204" pitchFamily="18" charset="0"/>
                                <a:ea typeface="Cambria Math" panose="02040503050406030204" pitchFamily="18" charset="0"/>
                              </a:rPr>
                              <m:t>𝕼</m:t>
                            </m:r>
                            <m:r>
                              <a:rPr lang="it-IT" sz="1600" b="1" i="1">
                                <a:latin typeface="Cambria Math" panose="02040503050406030204" pitchFamily="18" charset="0"/>
                                <a:ea typeface="Cambria Math" panose="02040503050406030204" pitchFamily="18" charset="0"/>
                              </a:rPr>
                              <m:t>→</m:t>
                            </m:r>
                          </m:e>
                          <m:sub>
                            <m:r>
                              <a:rPr lang="it-IT" sz="1600" b="1" i="1">
                                <a:latin typeface="Cambria Math" panose="02040503050406030204" pitchFamily="18" charset="0"/>
                                <a:ea typeface="Cambria Math" panose="02040503050406030204" pitchFamily="18" charset="0"/>
                              </a:rPr>
                              <m:t>𝒔𝒚</m:t>
                            </m:r>
                            <m:r>
                              <a:rPr lang="it-IT" sz="1600" b="1" i="1" smtClean="0">
                                <a:latin typeface="Cambria Math" panose="02040503050406030204" pitchFamily="18" charset="0"/>
                                <a:ea typeface="Cambria Math" panose="02040503050406030204" pitchFamily="18" charset="0"/>
                              </a:rPr>
                              <m:t>𝒎</m:t>
                            </m:r>
                            <m:r>
                              <a:rPr lang="it-IT" sz="1600" b="1" i="1" smtClean="0">
                                <a:latin typeface="Cambria Math" panose="02040503050406030204" pitchFamily="18" charset="0"/>
                                <a:ea typeface="Cambria Math" panose="02040503050406030204" pitchFamily="18" charset="0"/>
                              </a:rPr>
                              <m:t>.</m:t>
                            </m:r>
                          </m:sub>
                          <m:sup>
                            <m:r>
                              <a:rPr lang="it-IT" sz="1600" b="1" i="1">
                                <a:latin typeface="Cambria Math" panose="02040503050406030204" pitchFamily="18" charset="0"/>
                                <a:ea typeface="Cambria Math" panose="02040503050406030204" pitchFamily="18" charset="0"/>
                              </a:rPr>
                              <m:t>𝒊𝒏𝒕</m:t>
                            </m:r>
                            <m:r>
                              <a:rPr lang="it-IT" sz="1600" b="1" i="1" smtClean="0">
                                <a:latin typeface="Cambria Math" panose="02040503050406030204" pitchFamily="18" charset="0"/>
                                <a:ea typeface="Cambria Math" panose="02040503050406030204" pitchFamily="18" charset="0"/>
                              </a:rPr>
                              <m:t>.</m:t>
                            </m:r>
                          </m:sup>
                        </m:sSubSup>
                        <m:r>
                          <a:rPr lang="it-IT" sz="1600" b="1" i="1" dirty="0">
                            <a:latin typeface="Cambria Math" panose="02040503050406030204" pitchFamily="18" charset="0"/>
                            <a:ea typeface="Cambria Math" panose="02040503050406030204" pitchFamily="18" charset="0"/>
                          </a:rPr>
                          <m:t>,</m:t>
                        </m:r>
                        <m:d>
                          <m:dPr>
                            <m:ctrlPr>
                              <a:rPr lang="it-IT" sz="1600" i="1">
                                <a:latin typeface="Cambria Math" panose="02040503050406030204" pitchFamily="18" charset="0"/>
                              </a:rPr>
                            </m:ctrlPr>
                          </m:dPr>
                          <m:e>
                            <m:r>
                              <a:rPr lang="it-IT" sz="1600" i="1">
                                <a:latin typeface="Cambria Math" panose="02040503050406030204" pitchFamily="18" charset="0"/>
                              </a:rPr>
                              <m:t>~,</m:t>
                            </m:r>
                            <m:r>
                              <m:rPr>
                                <m:nor/>
                              </m:rPr>
                              <a:rPr lang="it-IT" sz="1600" dirty="0"/>
                              <m:t>≼</m:t>
                            </m:r>
                            <m:r>
                              <m:rPr>
                                <m:nor/>
                              </m:rPr>
                              <a:rPr lang="it-IT" sz="1600" b="0" i="0" dirty="0" smtClean="0"/>
                              <m:t>,</m:t>
                            </m:r>
                            <m:r>
                              <m:rPr>
                                <m:nor/>
                              </m:rPr>
                              <a:rPr lang="en-US" sz="1600" dirty="0"/>
                              <m:t>o</m:t>
                            </m:r>
                          </m:e>
                        </m:d>
                        <m:r>
                          <a:rPr lang="it-IT" sz="1600" b="1" i="1">
                            <a:latin typeface="Cambria Math" panose="02040503050406030204" pitchFamily="18" charset="0"/>
                            <a:ea typeface="Cambria Math" panose="02040503050406030204" pitchFamily="18" charset="0"/>
                          </a:rPr>
                          <m:t>→</m:t>
                        </m:r>
                        <m:d>
                          <m:dPr>
                            <m:ctrlPr>
                              <a:rPr lang="it-IT" sz="1600" i="1">
                                <a:latin typeface="Cambria Math" panose="02040503050406030204" pitchFamily="18" charset="0"/>
                              </a:rPr>
                            </m:ctrlPr>
                          </m:dPr>
                          <m:e>
                            <m:r>
                              <a:rPr lang="it-IT" sz="1600" i="1">
                                <a:latin typeface="Cambria Math" panose="02040503050406030204" pitchFamily="18" charset="0"/>
                              </a:rPr>
                              <m:t>=,</m:t>
                            </m:r>
                            <m:r>
                              <m:rPr>
                                <m:nor/>
                              </m:rPr>
                              <a:rPr lang="en-US" sz="1600" dirty="0">
                                <a:cs typeface="Times New Roman" panose="02020603050405020304" pitchFamily="18" charset="0"/>
                              </a:rPr>
                              <m:t>≤</m:t>
                            </m:r>
                            <m:r>
                              <a:rPr lang="it-IT" sz="1600" b="0" i="1" dirty="0" smtClean="0">
                                <a:latin typeface="Cambria Math" panose="02040503050406030204" pitchFamily="18" charset="0"/>
                                <a:cs typeface="Times New Roman" panose="02020603050405020304" pitchFamily="18" charset="0"/>
                              </a:rPr>
                              <m:t>,+,−</m:t>
                            </m:r>
                          </m:e>
                        </m:d>
                      </m:e>
                    </m:d>
                  </m:oMath>
                </a14:m>
                <a:br>
                  <a:rPr lang="it-IT" altLang="it-IT" sz="1600" b="1" i="1" dirty="0"/>
                </a:br>
                <a:r>
                  <a:rPr lang="en-US" sz="1600" dirty="0"/>
                  <a:t>”the image of q</a:t>
                </a:r>
                <a:r>
                  <a:rPr lang="en-US" sz="1600" baseline="-25000" dirty="0"/>
                  <a:t>i</a:t>
                </a:r>
                <a:r>
                  <a:rPr lang="en-US" sz="1600" dirty="0"/>
                  <a:t> in </a:t>
                </a:r>
                <a14:m>
                  <m:oMath xmlns:m="http://schemas.openxmlformats.org/officeDocument/2006/math">
                    <m:r>
                      <a:rPr lang="it-IT" sz="1600" b="1">
                        <a:latin typeface="Cambria Math" panose="02040503050406030204" pitchFamily="18" charset="0"/>
                      </a:rPr>
                      <m:t>𝕹</m:t>
                    </m:r>
                  </m:oMath>
                </a14:m>
                <a:r>
                  <a:rPr lang="en-US" sz="1600" dirty="0"/>
                  <a:t> under </a:t>
                </a:r>
                <a14:m>
                  <m:oMath xmlns:m="http://schemas.openxmlformats.org/officeDocument/2006/math">
                    <m:r>
                      <a:rPr lang="it-IT" sz="1600" b="1">
                        <a:latin typeface="Cambria Math" panose="02040503050406030204" pitchFamily="18" charset="0"/>
                      </a:rPr>
                      <m:t>𝕸</m:t>
                    </m:r>
                  </m:oMath>
                </a14:m>
                <a:r>
                  <a:rPr lang="en-US" sz="1600" dirty="0"/>
                  <a:t> is the measurement of q</a:t>
                </a:r>
                <a:r>
                  <a:rPr lang="en-US" sz="1600" baseline="-25000" dirty="0"/>
                  <a:t>i</a:t>
                </a:r>
                <a:r>
                  <a:rPr lang="en-US" sz="1600" dirty="0"/>
                  <a:t> on the scale </a:t>
                </a:r>
                <a14:m>
                  <m:oMath xmlns:m="http://schemas.openxmlformats.org/officeDocument/2006/math">
                    <m:r>
                      <a:rPr lang="it-IT" sz="1600" b="1">
                        <a:latin typeface="Cambria Math" panose="02040503050406030204" pitchFamily="18" charset="0"/>
                      </a:rPr>
                      <m:t>𝑺</m:t>
                    </m:r>
                  </m:oMath>
                </a14:m>
                <a:r>
                  <a:rPr lang="en-US" sz="1600" dirty="0"/>
                  <a:t>”</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b="1" i="0" u="none" strike="noStrike" kern="1200" cap="none" spc="0" normalizeH="0" baseline="0" noProof="0" dirty="0">
                    <a:ln>
                      <a:noFill/>
                    </a:ln>
                    <a:solidFill>
                      <a:srgbClr val="4E67C8"/>
                    </a:solidFill>
                    <a:effectLst/>
                    <a:uLnTx/>
                    <a:uFillTx/>
                    <a:ea typeface="+mn-ea"/>
                    <a:cs typeface="+mn-cs"/>
                  </a:rPr>
                  <a:t>Difference between measurements but not true zero</a:t>
                </a:r>
                <a:endParaRPr kumimoji="0" lang="en-US" b="0" i="0" u="none" strike="noStrike" kern="1200" cap="none" spc="0" normalizeH="0" baseline="0" noProof="0" dirty="0">
                  <a:ln>
                    <a:noFill/>
                  </a:ln>
                  <a:solidFill>
                    <a:prstClr val="black"/>
                  </a:solidFill>
                  <a:effectLst/>
                  <a:uLnTx/>
                  <a:uFillTx/>
                  <a:ea typeface="+mn-ea"/>
                  <a:cs typeface="+mn-cs"/>
                </a:endParaRPr>
              </a:p>
              <a:p>
                <a:pPr marL="0" indent="0">
                  <a:buNone/>
                </a:pPr>
                <a:endParaRPr lang="en-US" sz="1600" dirty="0"/>
              </a:p>
            </p:txBody>
          </p:sp>
        </mc:Choice>
        <mc:Fallback xmlns="">
          <p:sp>
            <p:nvSpPr>
              <p:cNvPr id="8" name="Segnaposto contenuto 7">
                <a:extLst>
                  <a:ext uri="{FF2B5EF4-FFF2-40B4-BE49-F238E27FC236}">
                    <a16:creationId xmlns:a16="http://schemas.microsoft.com/office/drawing/2014/main" id="{1976C51C-3F43-11CB-1493-F17D77F1017E}"/>
                  </a:ext>
                </a:extLst>
              </p:cNvPr>
              <p:cNvSpPr>
                <a:spLocks noGrp="1" noRot="1" noChangeAspect="1" noMove="1" noResize="1" noEditPoints="1" noAdjustHandles="1" noChangeArrowheads="1" noChangeShapeType="1" noTextEdit="1"/>
              </p:cNvSpPr>
              <p:nvPr>
                <p:ph sz="half" idx="1"/>
              </p:nvPr>
            </p:nvSpPr>
            <p:spPr>
              <a:blipFill>
                <a:blip r:embed="rId3"/>
                <a:stretch>
                  <a:fillRect l="-1155" r="-1155"/>
                </a:stretch>
              </a:blipFill>
            </p:spPr>
            <p:txBody>
              <a:bodyPr/>
              <a:lstStyle/>
              <a:p>
                <a:r>
                  <a:rPr lang="it-IT">
                    <a:noFill/>
                  </a:rPr>
                  <a:t> </a:t>
                </a:r>
              </a:p>
            </p:txBody>
          </p:sp>
        </mc:Fallback>
      </mc:AlternateContent>
      <p:sp>
        <p:nvSpPr>
          <p:cNvPr id="55" name="Segnaposto contenuto 3">
            <a:extLst>
              <a:ext uri="{FF2B5EF4-FFF2-40B4-BE49-F238E27FC236}">
                <a16:creationId xmlns:a16="http://schemas.microsoft.com/office/drawing/2014/main" id="{608EB8EB-53DA-1D29-0C55-DAC7B91A7EB3}"/>
              </a:ext>
            </a:extLst>
          </p:cNvPr>
          <p:cNvSpPr>
            <a:spLocks noGrp="1"/>
          </p:cNvSpPr>
          <p:nvPr>
            <p:ph sz="half" idx="2"/>
          </p:nvPr>
        </p:nvSpPr>
        <p:spPr>
          <a:xfrm>
            <a:off x="6257925" y="2030413"/>
            <a:ext cx="5281613" cy="4148137"/>
          </a:xfrm>
        </p:spPr>
        <p:txBody>
          <a:bodyPr anchor="ctr">
            <a:normAutofit/>
          </a:bodyPr>
          <a:lstStyle/>
          <a:p>
            <a:r>
              <a:rPr lang="en-US" sz="1600" dirty="0">
                <a:solidFill>
                  <a:srgbClr val="FF0000"/>
                </a:solidFill>
              </a:rPr>
              <a:t>Examples of nominal variables include</a:t>
            </a:r>
          </a:p>
          <a:p>
            <a:pPr lvl="1"/>
            <a:r>
              <a:rPr lang="it-IT" sz="1600" dirty="0">
                <a:solidFill>
                  <a:srgbClr val="FF0000"/>
                </a:solidFill>
              </a:rPr>
              <a:t>temperature (Fahrenheit),</a:t>
            </a:r>
          </a:p>
          <a:p>
            <a:pPr lvl="1"/>
            <a:r>
              <a:rPr lang="it-IT" sz="1600" dirty="0">
                <a:solidFill>
                  <a:srgbClr val="FF0000"/>
                </a:solidFill>
              </a:rPr>
              <a:t>temperature (</a:t>
            </a:r>
            <a:r>
              <a:rPr lang="it-IT" sz="1600" dirty="0" err="1">
                <a:solidFill>
                  <a:srgbClr val="FF0000"/>
                </a:solidFill>
              </a:rPr>
              <a:t>Celcius</a:t>
            </a:r>
            <a:r>
              <a:rPr lang="it-IT" sz="1600" dirty="0">
                <a:solidFill>
                  <a:srgbClr val="FF0000"/>
                </a:solidFill>
              </a:rPr>
              <a:t>), </a:t>
            </a:r>
          </a:p>
          <a:p>
            <a:pPr lvl="1"/>
            <a:r>
              <a:rPr lang="it-IT" sz="1600" dirty="0">
                <a:solidFill>
                  <a:srgbClr val="FF0000"/>
                </a:solidFill>
              </a:rPr>
              <a:t>pH,</a:t>
            </a:r>
          </a:p>
          <a:p>
            <a:pPr lvl="1"/>
            <a:r>
              <a:rPr lang="it-IT" sz="1600" dirty="0">
                <a:solidFill>
                  <a:srgbClr val="FF0000"/>
                </a:solidFill>
              </a:rPr>
              <a:t>SAT score (200-800),</a:t>
            </a:r>
          </a:p>
          <a:p>
            <a:pPr lvl="1"/>
            <a:r>
              <a:rPr lang="it-IT" sz="1600" dirty="0">
                <a:solidFill>
                  <a:srgbClr val="FF0000"/>
                </a:solidFill>
              </a:rPr>
              <a:t>credit score (300-850).</a:t>
            </a:r>
          </a:p>
          <a:p>
            <a:pPr lvl="1"/>
            <a:endParaRPr lang="it-IT" sz="1600" dirty="0">
              <a:solidFill>
                <a:srgbClr val="FF0000"/>
              </a:solidFill>
            </a:endParaRPr>
          </a:p>
          <a:p>
            <a:pPr marL="0" indent="0" algn="just">
              <a:buNone/>
            </a:pPr>
            <a:r>
              <a:rPr lang="en-US" sz="1600" b="0" i="0" dirty="0">
                <a:solidFill>
                  <a:srgbClr val="000000"/>
                </a:solidFill>
                <a:effectLst/>
              </a:rPr>
              <a:t>An interval scale is one where there is order and the difference between two values is meaningful.</a:t>
            </a:r>
            <a:endParaRPr lang="en-US" sz="1800" dirty="0">
              <a:solidFill>
                <a:schemeClr val="accent1"/>
              </a:solidFill>
            </a:endParaRPr>
          </a:p>
        </p:txBody>
      </p:sp>
    </p:spTree>
    <p:extLst>
      <p:ext uri="{BB962C8B-B14F-4D97-AF65-F5344CB8AC3E}">
        <p14:creationId xmlns:p14="http://schemas.microsoft.com/office/powerpoint/2010/main" val="3292552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F8F1C-0CEF-4B78-00B0-C6700C07BC89}"/>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22E9B9D2-CC10-7F8A-8467-0D0F2104FBFE}"/>
              </a:ext>
            </a:extLst>
          </p:cNvPr>
          <p:cNvSpPr>
            <a:spLocks noGrp="1"/>
          </p:cNvSpPr>
          <p:nvPr>
            <p:ph type="title"/>
          </p:nvPr>
        </p:nvSpPr>
        <p:spPr/>
        <p:txBody>
          <a:bodyPr/>
          <a:lstStyle/>
          <a:p>
            <a:r>
              <a:rPr lang="it-IT" dirty="0"/>
              <a:t>Measurement Scale</a:t>
            </a:r>
          </a:p>
        </p:txBody>
      </p:sp>
      <mc:AlternateContent xmlns:mc="http://schemas.openxmlformats.org/markup-compatibility/2006" xmlns:a14="http://schemas.microsoft.com/office/drawing/2010/main">
        <mc:Choice Requires="a14">
          <p:sp>
            <p:nvSpPr>
              <p:cNvPr id="8" name="Segnaposto contenuto 7">
                <a:extLst>
                  <a:ext uri="{FF2B5EF4-FFF2-40B4-BE49-F238E27FC236}">
                    <a16:creationId xmlns:a16="http://schemas.microsoft.com/office/drawing/2014/main" id="{49E4F72E-DD0B-8954-7853-5926F06F4451}"/>
                  </a:ext>
                </a:extLst>
              </p:cNvPr>
              <p:cNvSpPr>
                <a:spLocks noGrp="1"/>
              </p:cNvSpPr>
              <p:nvPr>
                <p:ph sz="half" idx="1"/>
              </p:nvPr>
            </p:nvSpPr>
            <p:spPr/>
            <p:txBody>
              <a:bodyPr>
                <a:normAutofit/>
              </a:bodyPr>
              <a:lstStyle/>
              <a:p>
                <a:pPr marL="0" indent="0">
                  <a:buNone/>
                </a:pPr>
                <a:r>
                  <a:rPr lang="en-US" sz="2200" b="1" dirty="0">
                    <a:solidFill>
                      <a:schemeClr val="accent1"/>
                    </a:solidFill>
                  </a:rPr>
                  <a:t>Ratio or </a:t>
                </a:r>
                <a:r>
                  <a:rPr lang="en-US" sz="2200" b="1" dirty="0" err="1">
                    <a:solidFill>
                      <a:schemeClr val="accent1"/>
                    </a:solidFill>
                  </a:rPr>
                  <a:t>Estensive</a:t>
                </a:r>
                <a:r>
                  <a:rPr lang="en-US" sz="2200" b="1" dirty="0">
                    <a:solidFill>
                      <a:schemeClr val="accent1"/>
                    </a:solidFill>
                  </a:rPr>
                  <a:t> scale</a:t>
                </a:r>
              </a:p>
              <a:p>
                <a:pPr marL="457200" indent="-457200">
                  <a:buFont typeface="+mj-lt"/>
                  <a:buAutoNum type="arabicPeriod"/>
                </a:pPr>
                <a14:m>
                  <m:oMath xmlns:m="http://schemas.openxmlformats.org/officeDocument/2006/math">
                    <m:r>
                      <m:rPr>
                        <m:nor/>
                      </m:rPr>
                      <a:rPr lang="el-GR" sz="1600" i="0" dirty="0" smtClean="0"/>
                      <m:t>Θ</m:t>
                    </m:r>
                    <m:r>
                      <a:rPr lang="en-US" altLang="it-IT" sz="1600" smtClean="0">
                        <a:latin typeface="Cambria Math" panose="02040503050406030204" pitchFamily="18" charset="0"/>
                      </a:rPr>
                      <m:t>=</m:t>
                    </m:r>
                    <m:d>
                      <m:dPr>
                        <m:begChr m:val="⟨"/>
                        <m:endChr m:val="⟩"/>
                        <m:ctrlPr>
                          <a:rPr lang="en-US" altLang="it-IT" sz="1600" i="1">
                            <a:latin typeface="Cambria Math" panose="02040503050406030204" pitchFamily="18" charset="0"/>
                          </a:rPr>
                        </m:ctrlPr>
                      </m:dPr>
                      <m:e>
                        <m:r>
                          <a:rPr lang="it-IT" sz="1600" b="1">
                            <a:latin typeface="Cambria Math" panose="02040503050406030204" pitchFamily="18" charset="0"/>
                          </a:rPr>
                          <m:t>𝕼</m:t>
                        </m:r>
                        <m:r>
                          <a:rPr lang="it-IT" sz="1600" i="1" smtClean="0">
                            <a:latin typeface="Cambria Math" panose="02040503050406030204" pitchFamily="18" charset="0"/>
                          </a:rPr>
                          <m:t>,</m:t>
                        </m:r>
                        <m:d>
                          <m:dPr>
                            <m:ctrlPr>
                              <a:rPr lang="it-IT" sz="1600" i="1">
                                <a:latin typeface="Cambria Math" panose="02040503050406030204" pitchFamily="18" charset="0"/>
                              </a:rPr>
                            </m:ctrlPr>
                          </m:dPr>
                          <m:e>
                            <m:r>
                              <a:rPr lang="it-IT" sz="1600" i="1">
                                <a:latin typeface="Cambria Math" panose="02040503050406030204" pitchFamily="18" charset="0"/>
                              </a:rPr>
                              <m:t>~,</m:t>
                            </m:r>
                            <m:r>
                              <m:rPr>
                                <m:nor/>
                              </m:rPr>
                              <a:rPr lang="it-IT" sz="1600" dirty="0"/>
                              <m:t>≼</m:t>
                            </m:r>
                            <m:r>
                              <m:rPr>
                                <m:nor/>
                              </m:rPr>
                              <a:rPr lang="it-IT" sz="1600" b="0" i="0" dirty="0" smtClean="0"/>
                              <m:t>,</m:t>
                            </m:r>
                            <m:r>
                              <m:rPr>
                                <m:nor/>
                              </m:rPr>
                              <a:rPr lang="en-US" sz="1600" dirty="0"/>
                              <m:t>o</m:t>
                            </m:r>
                          </m:e>
                        </m:d>
                      </m:e>
                    </m:d>
                  </m:oMath>
                </a14:m>
                <a:r>
                  <a:rPr lang="en-US" sz="1600" dirty="0"/>
                  <a:t> ;</a:t>
                </a:r>
              </a:p>
              <a:p>
                <a:pPr marL="457200" indent="-457200">
                  <a:buFont typeface="+mj-lt"/>
                  <a:buAutoNum type="arabicPeriod"/>
                </a:pPr>
                <a14:m>
                  <m:oMath xmlns:m="http://schemas.openxmlformats.org/officeDocument/2006/math">
                    <m:r>
                      <m:rPr>
                        <m:sty m:val="p"/>
                      </m:rPr>
                      <a:rPr lang="el-GR" sz="1600" dirty="0" smtClean="0">
                        <a:latin typeface="Cambria Math" panose="02040503050406030204" pitchFamily="18" charset="0"/>
                      </a:rPr>
                      <m:t>Λ</m:t>
                    </m:r>
                    <m:r>
                      <a:rPr lang="en-US" altLang="it-IT" sz="1600">
                        <a:latin typeface="Cambria Math" panose="02040503050406030204" pitchFamily="18" charset="0"/>
                      </a:rPr>
                      <m:t>=</m:t>
                    </m:r>
                    <m:d>
                      <m:dPr>
                        <m:begChr m:val="⟨"/>
                        <m:endChr m:val="⟩"/>
                        <m:ctrlPr>
                          <a:rPr lang="en-US" altLang="it-IT" sz="1600" i="1">
                            <a:latin typeface="Cambria Math" panose="02040503050406030204" pitchFamily="18" charset="0"/>
                          </a:rPr>
                        </m:ctrlPr>
                      </m:dPr>
                      <m:e>
                        <m:r>
                          <a:rPr lang="it-IT" sz="1600" b="1">
                            <a:latin typeface="Cambria Math" panose="02040503050406030204" pitchFamily="18" charset="0"/>
                          </a:rPr>
                          <m:t>𝕹</m:t>
                        </m:r>
                        <m:r>
                          <a:rPr lang="it-IT" sz="1600">
                            <a:latin typeface="Cambria Math" panose="02040503050406030204" pitchFamily="18" charset="0"/>
                          </a:rPr>
                          <m:t>,</m:t>
                        </m:r>
                        <m:r>
                          <a:rPr lang="it-IT" sz="1600" b="1" i="1" smtClean="0">
                            <a:latin typeface="Cambria Math" panose="02040503050406030204" pitchFamily="18" charset="0"/>
                          </a:rPr>
                          <m:t>=</m:t>
                        </m:r>
                        <m:d>
                          <m:dPr>
                            <m:ctrlPr>
                              <a:rPr lang="it-IT" sz="1600" i="1">
                                <a:latin typeface="Cambria Math" panose="02040503050406030204" pitchFamily="18" charset="0"/>
                              </a:rPr>
                            </m:ctrlPr>
                          </m:dPr>
                          <m:e>
                            <m:r>
                              <a:rPr lang="it-IT" sz="1600" i="1">
                                <a:latin typeface="Cambria Math" panose="02040503050406030204" pitchFamily="18" charset="0"/>
                              </a:rPr>
                              <m:t>=,</m:t>
                            </m:r>
                            <m:r>
                              <m:rPr>
                                <m:nor/>
                              </m:rPr>
                              <a:rPr lang="en-US" sz="1600" dirty="0">
                                <a:latin typeface="Times New Roman" panose="02020603050405020304" pitchFamily="18" charset="0"/>
                                <a:cs typeface="Times New Roman" panose="02020603050405020304" pitchFamily="18" charset="0"/>
                              </a:rPr>
                              <m:t>≤</m:t>
                            </m:r>
                            <m:r>
                              <a:rPr lang="it-IT" sz="1600" b="0" i="1" dirty="0" smtClean="0">
                                <a:latin typeface="Cambria Math" panose="02040503050406030204" pitchFamily="18" charset="0"/>
                                <a:cs typeface="Times New Roman" panose="02020603050405020304" pitchFamily="18" charset="0"/>
                              </a:rPr>
                              <m:t>,+</m:t>
                            </m:r>
                          </m:e>
                        </m:d>
                      </m:e>
                    </m:d>
                  </m:oMath>
                </a14:m>
                <a:r>
                  <a:rPr lang="en-US" sz="1600" dirty="0">
                    <a:latin typeface="Times New Roman" panose="02020603050405020304" pitchFamily="18" charset="0"/>
                    <a:cs typeface="Times New Roman" panose="02020603050405020304" pitchFamily="18" charset="0"/>
                  </a:rPr>
                  <a:t>, con </a:t>
                </a:r>
                <a:r>
                  <a:rPr lang="en-US" sz="1600" dirty="0" err="1"/>
                  <a:t>n</a:t>
                </a:r>
                <a:r>
                  <a:rPr lang="en-US" sz="1600" baseline="-25000" dirty="0" err="1"/>
                  <a:t>i</a:t>
                </a:r>
                <a:r>
                  <a:rPr lang="en-US" sz="1600" baseline="-25000" dirty="0"/>
                  <a:t> </a:t>
                </a:r>
                <a:r>
                  <a:rPr lang="en-US" sz="1600" dirty="0"/>
                  <a:t>integer or symbol</a:t>
                </a:r>
                <a:endParaRPr lang="en-US" sz="1600" dirty="0">
                  <a:latin typeface="Times New Roman" panose="02020603050405020304" pitchFamily="18" charset="0"/>
                  <a:cs typeface="Times New Roman" panose="02020603050405020304" pitchFamily="18" charset="0"/>
                </a:endParaRPr>
              </a:p>
              <a:p>
                <a:pPr marL="457200" indent="-457200">
                  <a:buFont typeface="+mj-lt"/>
                  <a:buAutoNum type="arabicPeriod"/>
                </a:pPr>
                <a14:m>
                  <m:oMath xmlns:m="http://schemas.openxmlformats.org/officeDocument/2006/math">
                    <m:r>
                      <a:rPr lang="it-IT" sz="1600" b="1" i="1">
                        <a:latin typeface="Cambria Math" panose="02040503050406030204" pitchFamily="18" charset="0"/>
                        <a:ea typeface="Cambria Math" panose="02040503050406030204" pitchFamily="18" charset="0"/>
                      </a:rPr>
                      <m:t>𝑺</m:t>
                    </m:r>
                    <m:r>
                      <a:rPr lang="en-US" altLang="it-IT" sz="1600" b="1" i="1">
                        <a:latin typeface="Cambria Math" panose="02040503050406030204" pitchFamily="18" charset="0"/>
                        <a:ea typeface="Cambria Math" panose="02040503050406030204" pitchFamily="18" charset="0"/>
                      </a:rPr>
                      <m:t>=</m:t>
                    </m:r>
                    <m:d>
                      <m:dPr>
                        <m:begChr m:val="⟨"/>
                        <m:endChr m:val="⟩"/>
                        <m:ctrlPr>
                          <a:rPr lang="en-US" altLang="it-IT" sz="1600" b="1" i="1" smtClean="0">
                            <a:latin typeface="Cambria Math" panose="02040503050406030204" pitchFamily="18" charset="0"/>
                            <a:ea typeface="Cambria Math" panose="02040503050406030204" pitchFamily="18" charset="0"/>
                          </a:rPr>
                        </m:ctrlPr>
                      </m:dPr>
                      <m:e>
                        <m:r>
                          <a:rPr lang="it-IT" altLang="it-IT" sz="1600" b="1" i="1" smtClean="0">
                            <a:latin typeface="Cambria Math" panose="02040503050406030204" pitchFamily="18" charset="0"/>
                            <a:ea typeface="Cambria Math" panose="02040503050406030204" pitchFamily="18" charset="0"/>
                          </a:rPr>
                          <m:t>…</m:t>
                        </m:r>
                      </m:e>
                    </m:d>
                    <m:r>
                      <a:rPr lang="it-IT" sz="1600" b="1" i="1">
                        <a:latin typeface="Cambria Math" panose="02040503050406030204" pitchFamily="18" charset="0"/>
                        <a:ea typeface="Cambria Math" panose="02040503050406030204" pitchFamily="18" charset="0"/>
                      </a:rPr>
                      <m:t>→</m:t>
                    </m:r>
                    <m:d>
                      <m:dPr>
                        <m:begChr m:val="⟨"/>
                        <m:endChr m:val="⟩"/>
                        <m:ctrlPr>
                          <a:rPr lang="en-US" altLang="it-IT" sz="1600" b="1" i="1">
                            <a:latin typeface="Cambria Math" panose="02040503050406030204" pitchFamily="18" charset="0"/>
                            <a:ea typeface="Cambria Math" panose="02040503050406030204" pitchFamily="18" charset="0"/>
                          </a:rPr>
                        </m:ctrlPr>
                      </m:dPr>
                      <m:e>
                        <m:sSubSup>
                          <m:sSubSupPr>
                            <m:ctrlPr>
                              <a:rPr lang="it-IT" sz="1600" b="1" i="1">
                                <a:latin typeface="Cambria Math" panose="02040503050406030204" pitchFamily="18" charset="0"/>
                                <a:ea typeface="Cambria Math" panose="02040503050406030204" pitchFamily="18" charset="0"/>
                              </a:rPr>
                            </m:ctrlPr>
                          </m:sSubSupPr>
                          <m:e>
                            <m:r>
                              <a:rPr lang="it-IT" sz="1600" b="1" i="1">
                                <a:latin typeface="Cambria Math" panose="02040503050406030204" pitchFamily="18" charset="0"/>
                                <a:ea typeface="Cambria Math" panose="02040503050406030204" pitchFamily="18" charset="0"/>
                              </a:rPr>
                              <m:t>𝕼</m:t>
                            </m:r>
                            <m:r>
                              <a:rPr lang="it-IT" sz="1600" b="1" i="1">
                                <a:latin typeface="Cambria Math" panose="02040503050406030204" pitchFamily="18" charset="0"/>
                                <a:ea typeface="Cambria Math" panose="02040503050406030204" pitchFamily="18" charset="0"/>
                              </a:rPr>
                              <m:t>→</m:t>
                            </m:r>
                          </m:e>
                          <m:sub>
                            <m:r>
                              <a:rPr lang="it-IT" sz="1600" b="1" i="1">
                                <a:latin typeface="Cambria Math" panose="02040503050406030204" pitchFamily="18" charset="0"/>
                                <a:ea typeface="Cambria Math" panose="02040503050406030204" pitchFamily="18" charset="0"/>
                              </a:rPr>
                              <m:t>𝒔𝒚𝒎</m:t>
                            </m:r>
                          </m:sub>
                          <m:sup>
                            <m:r>
                              <a:rPr lang="it-IT" sz="1600" b="1" i="1">
                                <a:latin typeface="Cambria Math" panose="02040503050406030204" pitchFamily="18" charset="0"/>
                                <a:ea typeface="Cambria Math" panose="02040503050406030204" pitchFamily="18" charset="0"/>
                              </a:rPr>
                              <m:t>𝒊𝒏𝒕</m:t>
                            </m:r>
                          </m:sup>
                        </m:sSubSup>
                        <m:r>
                          <a:rPr lang="it-IT" sz="1600" b="1" i="1" dirty="0">
                            <a:latin typeface="Cambria Math" panose="02040503050406030204" pitchFamily="18" charset="0"/>
                            <a:ea typeface="Cambria Math" panose="02040503050406030204" pitchFamily="18" charset="0"/>
                          </a:rPr>
                          <m:t>,</m:t>
                        </m:r>
                        <m:d>
                          <m:dPr>
                            <m:ctrlPr>
                              <a:rPr lang="it-IT" sz="1600" i="1">
                                <a:latin typeface="Cambria Math" panose="02040503050406030204" pitchFamily="18" charset="0"/>
                              </a:rPr>
                            </m:ctrlPr>
                          </m:dPr>
                          <m:e>
                            <m:r>
                              <a:rPr lang="it-IT" sz="1600" i="1">
                                <a:latin typeface="Cambria Math" panose="02040503050406030204" pitchFamily="18" charset="0"/>
                              </a:rPr>
                              <m:t>~,</m:t>
                            </m:r>
                            <m:r>
                              <m:rPr>
                                <m:nor/>
                              </m:rPr>
                              <a:rPr lang="it-IT" sz="1600" dirty="0"/>
                              <m:t>≼</m:t>
                            </m:r>
                            <m:r>
                              <m:rPr>
                                <m:nor/>
                              </m:rPr>
                              <a:rPr lang="it-IT" sz="1600" b="0" i="0" dirty="0" smtClean="0"/>
                              <m:t>,</m:t>
                            </m:r>
                            <m:r>
                              <m:rPr>
                                <m:nor/>
                              </m:rPr>
                              <a:rPr lang="en-US" sz="1600" dirty="0"/>
                              <m:t>o</m:t>
                            </m:r>
                          </m:e>
                        </m:d>
                        <m:r>
                          <a:rPr lang="it-IT" sz="1600" b="1" i="1">
                            <a:latin typeface="Cambria Math" panose="02040503050406030204" pitchFamily="18" charset="0"/>
                            <a:ea typeface="Cambria Math" panose="02040503050406030204" pitchFamily="18" charset="0"/>
                          </a:rPr>
                          <m:t>→</m:t>
                        </m:r>
                        <m:d>
                          <m:dPr>
                            <m:ctrlPr>
                              <a:rPr lang="it-IT" sz="1600" i="1">
                                <a:latin typeface="Cambria Math" panose="02040503050406030204" pitchFamily="18" charset="0"/>
                              </a:rPr>
                            </m:ctrlPr>
                          </m:dPr>
                          <m:e>
                            <m:r>
                              <a:rPr lang="it-IT" sz="1600" i="1">
                                <a:latin typeface="Cambria Math" panose="02040503050406030204" pitchFamily="18" charset="0"/>
                              </a:rPr>
                              <m:t>=,</m:t>
                            </m:r>
                            <m:r>
                              <m:rPr>
                                <m:nor/>
                              </m:rPr>
                              <a:rPr lang="en-US" sz="1600" dirty="0">
                                <a:latin typeface="Times New Roman" panose="02020603050405020304" pitchFamily="18" charset="0"/>
                                <a:cs typeface="Times New Roman" panose="02020603050405020304" pitchFamily="18" charset="0"/>
                              </a:rPr>
                              <m:t>≤</m:t>
                            </m:r>
                            <m:r>
                              <a:rPr lang="it-IT" sz="1600" b="0" i="1" dirty="0" smtClean="0">
                                <a:latin typeface="Cambria Math" panose="02040503050406030204" pitchFamily="18" charset="0"/>
                                <a:cs typeface="Times New Roman" panose="02020603050405020304" pitchFamily="18" charset="0"/>
                              </a:rPr>
                              <m:t>,+,−,∗,/</m:t>
                            </m:r>
                          </m:e>
                        </m:d>
                      </m:e>
                    </m:d>
                  </m:oMath>
                </a14:m>
                <a:br>
                  <a:rPr lang="it-IT" altLang="it-IT" sz="1600" b="1" i="1" dirty="0"/>
                </a:br>
                <a:r>
                  <a:rPr lang="en-US" sz="1600" dirty="0"/>
                  <a:t>”the image of q</a:t>
                </a:r>
                <a:r>
                  <a:rPr lang="en-US" sz="1600" baseline="-25000" dirty="0"/>
                  <a:t>i</a:t>
                </a:r>
                <a:r>
                  <a:rPr lang="en-US" sz="1600" dirty="0"/>
                  <a:t> in </a:t>
                </a:r>
                <a14:m>
                  <m:oMath xmlns:m="http://schemas.openxmlformats.org/officeDocument/2006/math">
                    <m:r>
                      <a:rPr lang="it-IT" sz="1600" b="1">
                        <a:latin typeface="Cambria Math" panose="02040503050406030204" pitchFamily="18" charset="0"/>
                      </a:rPr>
                      <m:t>𝕹</m:t>
                    </m:r>
                  </m:oMath>
                </a14:m>
                <a:r>
                  <a:rPr lang="en-US" sz="1600" dirty="0"/>
                  <a:t> under </a:t>
                </a:r>
                <a14:m>
                  <m:oMath xmlns:m="http://schemas.openxmlformats.org/officeDocument/2006/math">
                    <m:r>
                      <a:rPr lang="it-IT" sz="1600" b="1">
                        <a:latin typeface="Cambria Math" panose="02040503050406030204" pitchFamily="18" charset="0"/>
                      </a:rPr>
                      <m:t>𝕸</m:t>
                    </m:r>
                  </m:oMath>
                </a14:m>
                <a:r>
                  <a:rPr lang="en-US" sz="1600" dirty="0"/>
                  <a:t> is the measurement of q</a:t>
                </a:r>
                <a:r>
                  <a:rPr lang="en-US" sz="1600" baseline="-25000" dirty="0"/>
                  <a:t>i</a:t>
                </a:r>
                <a:r>
                  <a:rPr lang="en-US" sz="1600" dirty="0"/>
                  <a:t> on the scale </a:t>
                </a:r>
                <a14:m>
                  <m:oMath xmlns:m="http://schemas.openxmlformats.org/officeDocument/2006/math">
                    <m:r>
                      <a:rPr lang="it-IT" sz="1600" b="1">
                        <a:latin typeface="Cambria Math" panose="02040503050406030204" pitchFamily="18" charset="0"/>
                      </a:rPr>
                      <m:t>𝑺</m:t>
                    </m:r>
                  </m:oMath>
                </a14:m>
                <a:r>
                  <a:rPr lang="en-US" sz="1600" dirty="0"/>
                  <a:t>”</a:t>
                </a:r>
              </a:p>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rgbClr val="4E67C8"/>
                    </a:solidFill>
                    <a:effectLst/>
                    <a:uLnTx/>
                    <a:uFillTx/>
                    <a:latin typeface="Univers Light"/>
                    <a:ea typeface="+mn-ea"/>
                    <a:cs typeface="+mn-cs"/>
                  </a:rPr>
                  <a:t>Difference between measurements and true zero exist</a:t>
                </a:r>
                <a:endParaRPr kumimoji="0" lang="en-US" sz="1600" b="0" i="0" u="none" strike="noStrike" kern="1200" cap="none" spc="0" normalizeH="0" baseline="0" noProof="0" dirty="0">
                  <a:ln>
                    <a:noFill/>
                  </a:ln>
                  <a:solidFill>
                    <a:prstClr val="black"/>
                  </a:solidFill>
                  <a:effectLst/>
                  <a:uLnTx/>
                  <a:uFillTx/>
                  <a:latin typeface="Univers Light"/>
                  <a:ea typeface="+mn-ea"/>
                  <a:cs typeface="+mn-cs"/>
                </a:endParaRPr>
              </a:p>
              <a:p>
                <a:pPr marL="0" indent="0">
                  <a:buNone/>
                </a:pPr>
                <a:endParaRPr lang="en-US" sz="1600" dirty="0"/>
              </a:p>
            </p:txBody>
          </p:sp>
        </mc:Choice>
        <mc:Fallback xmlns="">
          <p:sp>
            <p:nvSpPr>
              <p:cNvPr id="8" name="Segnaposto contenuto 7">
                <a:extLst>
                  <a:ext uri="{FF2B5EF4-FFF2-40B4-BE49-F238E27FC236}">
                    <a16:creationId xmlns:a16="http://schemas.microsoft.com/office/drawing/2014/main" id="{49E4F72E-DD0B-8954-7853-5926F06F4451}"/>
                  </a:ext>
                </a:extLst>
              </p:cNvPr>
              <p:cNvSpPr>
                <a:spLocks noGrp="1" noRot="1" noChangeAspect="1" noMove="1" noResize="1" noEditPoints="1" noAdjustHandles="1" noChangeArrowheads="1" noChangeShapeType="1" noTextEdit="1"/>
              </p:cNvSpPr>
              <p:nvPr>
                <p:ph sz="half" idx="1"/>
              </p:nvPr>
            </p:nvSpPr>
            <p:spPr>
              <a:blipFill>
                <a:blip r:embed="rId3"/>
                <a:stretch>
                  <a:fillRect l="-1501" r="-1155"/>
                </a:stretch>
              </a:blipFill>
            </p:spPr>
            <p:txBody>
              <a:bodyPr/>
              <a:lstStyle/>
              <a:p>
                <a:r>
                  <a:rPr lang="it-IT">
                    <a:noFill/>
                  </a:rPr>
                  <a:t> </a:t>
                </a:r>
              </a:p>
            </p:txBody>
          </p:sp>
        </mc:Fallback>
      </mc:AlternateContent>
      <p:sp>
        <p:nvSpPr>
          <p:cNvPr id="55" name="Segnaposto contenuto 3">
            <a:extLst>
              <a:ext uri="{FF2B5EF4-FFF2-40B4-BE49-F238E27FC236}">
                <a16:creationId xmlns:a16="http://schemas.microsoft.com/office/drawing/2014/main" id="{C8A1DEEA-B76A-D682-18AA-7B0502404DDE}"/>
              </a:ext>
            </a:extLst>
          </p:cNvPr>
          <p:cNvSpPr>
            <a:spLocks noGrp="1"/>
          </p:cNvSpPr>
          <p:nvPr>
            <p:ph sz="half" idx="2"/>
          </p:nvPr>
        </p:nvSpPr>
        <p:spPr>
          <a:xfrm>
            <a:off x="6257925" y="2030413"/>
            <a:ext cx="5281613" cy="4148137"/>
          </a:xfrm>
        </p:spPr>
        <p:txBody>
          <a:bodyPr anchor="ctr">
            <a:normAutofit/>
          </a:bodyPr>
          <a:lstStyle/>
          <a:p>
            <a:r>
              <a:rPr lang="en-US" sz="1600" dirty="0">
                <a:solidFill>
                  <a:srgbClr val="FF0000"/>
                </a:solidFill>
              </a:rPr>
              <a:t>Examples of nominal variables include</a:t>
            </a:r>
          </a:p>
          <a:p>
            <a:pPr lvl="1"/>
            <a:r>
              <a:rPr lang="it-IT" sz="1600" dirty="0">
                <a:solidFill>
                  <a:srgbClr val="FF0000"/>
                </a:solidFill>
              </a:rPr>
              <a:t>temperature (Kelvin) </a:t>
            </a:r>
          </a:p>
          <a:p>
            <a:pPr lvl="1"/>
            <a:r>
              <a:rPr lang="it-IT" sz="1600" dirty="0">
                <a:solidFill>
                  <a:srgbClr val="FF0000"/>
                </a:solidFill>
              </a:rPr>
              <a:t>weight</a:t>
            </a:r>
          </a:p>
          <a:p>
            <a:pPr lvl="1"/>
            <a:r>
              <a:rPr lang="it-IT" sz="1600" dirty="0">
                <a:solidFill>
                  <a:srgbClr val="FF0000"/>
                </a:solidFill>
              </a:rPr>
              <a:t>time</a:t>
            </a:r>
          </a:p>
          <a:p>
            <a:pPr lvl="1"/>
            <a:endParaRPr lang="it-IT" sz="1600" dirty="0">
              <a:solidFill>
                <a:srgbClr val="FF0000"/>
              </a:solidFill>
            </a:endParaRPr>
          </a:p>
          <a:p>
            <a:pPr marL="0" indent="0" algn="just">
              <a:buNone/>
            </a:pPr>
            <a:r>
              <a:rPr lang="en-US" sz="1600" b="0" i="0" dirty="0">
                <a:solidFill>
                  <a:srgbClr val="000000"/>
                </a:solidFill>
                <a:effectLst/>
              </a:rPr>
              <a:t>A ratio variable, has all the properties of an interval variable, and also has a clear definition of 0.0. When the variable equals 0.0, there is none of that variable.</a:t>
            </a:r>
            <a:endParaRPr lang="en-US" sz="1800" dirty="0">
              <a:solidFill>
                <a:schemeClr val="accent1"/>
              </a:solidFill>
            </a:endParaRPr>
          </a:p>
        </p:txBody>
      </p:sp>
    </p:spTree>
    <p:extLst>
      <p:ext uri="{BB962C8B-B14F-4D97-AF65-F5344CB8AC3E}">
        <p14:creationId xmlns:p14="http://schemas.microsoft.com/office/powerpoint/2010/main" val="1509864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9B6AAC-CC7C-39A8-A1AC-C5827A7E81E4}"/>
              </a:ext>
            </a:extLst>
          </p:cNvPr>
          <p:cNvSpPr>
            <a:spLocks noGrp="1"/>
          </p:cNvSpPr>
          <p:nvPr>
            <p:ph type="title"/>
          </p:nvPr>
        </p:nvSpPr>
        <p:spPr/>
        <p:txBody>
          <a:bodyPr>
            <a:normAutofit/>
          </a:bodyPr>
          <a:lstStyle/>
          <a:p>
            <a:r>
              <a:rPr lang="en-US" dirty="0"/>
              <a:t>Measure and Measurement History</a:t>
            </a:r>
            <a:endParaRPr lang="it-IT" dirty="0"/>
          </a:p>
        </p:txBody>
      </p:sp>
      <p:sp>
        <p:nvSpPr>
          <p:cNvPr id="6" name="Segnaposto numero diapositiva 5">
            <a:extLst>
              <a:ext uri="{FF2B5EF4-FFF2-40B4-BE49-F238E27FC236}">
                <a16:creationId xmlns:a16="http://schemas.microsoft.com/office/drawing/2014/main" id="{7CA1B3FD-5665-FE16-577A-7042682600F5}"/>
              </a:ext>
            </a:extLst>
          </p:cNvPr>
          <p:cNvSpPr>
            <a:spLocks noGrp="1"/>
          </p:cNvSpPr>
          <p:nvPr>
            <p:ph type="sldNum" sz="quarter" idx="12"/>
          </p:nvPr>
        </p:nvSpPr>
        <p:spPr/>
        <p:txBody>
          <a:bodyPr/>
          <a:lstStyle/>
          <a:p>
            <a:fld id="{6CB39E08-E0E5-4B1A-8F7D-08FE7678A3B6}" type="slidenum">
              <a:rPr lang="en-US" smtClean="0"/>
              <a:pPr/>
              <a:t>2</a:t>
            </a:fld>
            <a:endParaRPr lang="en-US"/>
          </a:p>
        </p:txBody>
      </p:sp>
      <p:pic>
        <p:nvPicPr>
          <p:cNvPr id="19" name="Immagine 18">
            <a:extLst>
              <a:ext uri="{FF2B5EF4-FFF2-40B4-BE49-F238E27FC236}">
                <a16:creationId xmlns:a16="http://schemas.microsoft.com/office/drawing/2014/main" id="{809A98C8-D631-6BBB-99F5-F8601F17E824}"/>
              </a:ext>
            </a:extLst>
          </p:cNvPr>
          <p:cNvPicPr>
            <a:picLocks noChangeAspect="1"/>
          </p:cNvPicPr>
          <p:nvPr/>
        </p:nvPicPr>
        <p:blipFill rotWithShape="1">
          <a:blip r:embed="rId2"/>
          <a:srcRect b="31188"/>
          <a:stretch/>
        </p:blipFill>
        <p:spPr>
          <a:xfrm>
            <a:off x="8612146" y="2979561"/>
            <a:ext cx="3030843" cy="3078338"/>
          </a:xfrm>
          <a:prstGeom prst="rect">
            <a:avLst/>
          </a:prstGeom>
          <a:noFill/>
        </p:spPr>
      </p:pic>
      <p:pic>
        <p:nvPicPr>
          <p:cNvPr id="20" name="Immagine 19">
            <a:extLst>
              <a:ext uri="{FF2B5EF4-FFF2-40B4-BE49-F238E27FC236}">
                <a16:creationId xmlns:a16="http://schemas.microsoft.com/office/drawing/2014/main" id="{0B1259A3-9054-CE36-3A5C-F95B7EC163B5}"/>
              </a:ext>
            </a:extLst>
          </p:cNvPr>
          <p:cNvPicPr>
            <a:picLocks noChangeAspect="1"/>
          </p:cNvPicPr>
          <p:nvPr/>
        </p:nvPicPr>
        <p:blipFill rotWithShape="1">
          <a:blip r:embed="rId3"/>
          <a:srcRect b="18313"/>
          <a:stretch/>
        </p:blipFill>
        <p:spPr>
          <a:xfrm>
            <a:off x="449953" y="2788306"/>
            <a:ext cx="2727961" cy="3233044"/>
          </a:xfrm>
          <a:prstGeom prst="rect">
            <a:avLst/>
          </a:prstGeom>
          <a:noFill/>
        </p:spPr>
      </p:pic>
      <p:pic>
        <p:nvPicPr>
          <p:cNvPr id="21" name="Picture 10" descr="Scoperta nel Lazio meridiana di 2000 anni fa. &quot;Il regalo di un tribuno  pieno di significati&quot; - la Repubblica">
            <a:extLst>
              <a:ext uri="{FF2B5EF4-FFF2-40B4-BE49-F238E27FC236}">
                <a16:creationId xmlns:a16="http://schemas.microsoft.com/office/drawing/2014/main" id="{CACC803D-BF4E-FE31-39A1-4FAE887E09D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26" r="7556"/>
          <a:stretch/>
        </p:blipFill>
        <p:spPr bwMode="auto">
          <a:xfrm>
            <a:off x="3773144" y="1461865"/>
            <a:ext cx="3862665" cy="254663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contenuto 9">
            <a:extLst>
              <a:ext uri="{FF2B5EF4-FFF2-40B4-BE49-F238E27FC236}">
                <a16:creationId xmlns:a16="http://schemas.microsoft.com/office/drawing/2014/main" id="{A8B9D168-2685-4A11-5CC1-5B1ED126EB6A}"/>
              </a:ext>
            </a:extLst>
          </p:cNvPr>
          <p:cNvSpPr txBox="1">
            <a:spLocks/>
          </p:cNvSpPr>
          <p:nvPr/>
        </p:nvSpPr>
        <p:spPr>
          <a:xfrm>
            <a:off x="548641" y="3916326"/>
            <a:ext cx="10995660" cy="2141573"/>
          </a:xfrm>
          <a:prstGeom prst="rect">
            <a:avLst/>
          </a:prstGeom>
        </p:spPr>
        <p:txBody>
          <a:bodyPr anchor="ct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it-IT" b="1" dirty="0">
              <a:solidFill>
                <a:schemeClr val="accent1"/>
              </a:solidFill>
            </a:endParaRPr>
          </a:p>
        </p:txBody>
      </p:sp>
    </p:spTree>
    <p:extLst>
      <p:ext uri="{BB962C8B-B14F-4D97-AF65-F5344CB8AC3E}">
        <p14:creationId xmlns:p14="http://schemas.microsoft.com/office/powerpoint/2010/main" val="6275185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CD392-20A6-E9FA-F053-0A7C8D62A7B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8C109F5-73E9-A2D2-2219-71CA26487E98}"/>
              </a:ext>
            </a:extLst>
          </p:cNvPr>
          <p:cNvSpPr>
            <a:spLocks noGrp="1"/>
          </p:cNvSpPr>
          <p:nvPr>
            <p:ph type="title"/>
          </p:nvPr>
        </p:nvSpPr>
        <p:spPr>
          <a:xfrm>
            <a:off x="548639" y="950976"/>
            <a:ext cx="10995659" cy="1077849"/>
          </a:xfrm>
        </p:spPr>
        <p:txBody>
          <a:bodyPr>
            <a:normAutofit/>
          </a:bodyPr>
          <a:lstStyle/>
          <a:p>
            <a:r>
              <a:rPr lang="en-US" dirty="0"/>
              <a:t>Measure and Measurement Definitions</a:t>
            </a:r>
            <a:endParaRPr lang="it-IT" dirty="0"/>
          </a:p>
        </p:txBody>
      </p:sp>
      <p:sp>
        <p:nvSpPr>
          <p:cNvPr id="10" name="Segnaposto contenuto 9">
            <a:extLst>
              <a:ext uri="{FF2B5EF4-FFF2-40B4-BE49-F238E27FC236}">
                <a16:creationId xmlns:a16="http://schemas.microsoft.com/office/drawing/2014/main" id="{D3DC2624-1D62-5AB3-7157-012D81C906A1}"/>
              </a:ext>
            </a:extLst>
          </p:cNvPr>
          <p:cNvSpPr>
            <a:spLocks noGrp="1"/>
          </p:cNvSpPr>
          <p:nvPr>
            <p:ph idx="1"/>
          </p:nvPr>
        </p:nvSpPr>
        <p:spPr>
          <a:xfrm>
            <a:off x="548641" y="2028826"/>
            <a:ext cx="10995660" cy="4029074"/>
          </a:xfrm>
        </p:spPr>
        <p:txBody>
          <a:bodyPr anchor="ctr">
            <a:normAutofit/>
          </a:bodyPr>
          <a:lstStyle/>
          <a:p>
            <a:pPr algn="just"/>
            <a:r>
              <a:rPr lang="en-US" altLang="it-IT" dirty="0"/>
              <a:t>“Quantity”: the property of a phenomenon, body, or substance, where the property has a magnitude that can be expressed as a number and a reference [VIM3 1.1]</a:t>
            </a:r>
          </a:p>
          <a:p>
            <a:pPr algn="just"/>
            <a:r>
              <a:rPr lang="en-US" altLang="it-IT" dirty="0"/>
              <a:t>“Measurement“: the process of experimentally obtaining one or more quantity values that can reasonably be attributed to a quantity [VIM3 2.1]</a:t>
            </a:r>
          </a:p>
          <a:p>
            <a:pPr algn="just"/>
            <a:r>
              <a:rPr lang="en-US" altLang="it-IT" dirty="0"/>
              <a:t>“</a:t>
            </a:r>
            <a:r>
              <a:rPr lang="it-IT" dirty="0"/>
              <a:t>Measurement </a:t>
            </a:r>
            <a:r>
              <a:rPr lang="en-US" dirty="0"/>
              <a:t>result</a:t>
            </a:r>
            <a:r>
              <a:rPr lang="en-US" altLang="it-IT" dirty="0"/>
              <a:t>“: the set of quantity values being attributed to a measurand (quantity intended to be measured) together with any other available relevant information [VIM3 2.9]</a:t>
            </a:r>
          </a:p>
          <a:p>
            <a:pPr marL="0" indent="0" algn="ctr">
              <a:buNone/>
            </a:pPr>
            <a:endParaRPr lang="en-US" b="1" dirty="0">
              <a:solidFill>
                <a:schemeClr val="accent1"/>
              </a:solidFill>
            </a:endParaRPr>
          </a:p>
          <a:p>
            <a:pPr marL="0" indent="0" algn="ctr">
              <a:buNone/>
            </a:pPr>
            <a:r>
              <a:rPr lang="en-US" b="1" u="sng" dirty="0">
                <a:solidFill>
                  <a:schemeClr val="accent1"/>
                </a:solidFill>
              </a:rPr>
              <a:t>Measurements require experiments</a:t>
            </a:r>
            <a:endParaRPr lang="en-US" altLang="it-IT" b="1" u="sng" dirty="0">
              <a:solidFill>
                <a:schemeClr val="accent1"/>
              </a:solidFill>
            </a:endParaRPr>
          </a:p>
        </p:txBody>
      </p:sp>
      <p:sp>
        <p:nvSpPr>
          <p:cNvPr id="6" name="Segnaposto numero diapositiva 5">
            <a:extLst>
              <a:ext uri="{FF2B5EF4-FFF2-40B4-BE49-F238E27FC236}">
                <a16:creationId xmlns:a16="http://schemas.microsoft.com/office/drawing/2014/main" id="{98B8D2A9-DCB0-F981-4AD4-C468D83C4FEE}"/>
              </a:ext>
            </a:extLst>
          </p:cNvPr>
          <p:cNvSpPr>
            <a:spLocks noGrp="1"/>
          </p:cNvSpPr>
          <p:nvPr>
            <p:ph type="sldNum" sz="quarter" idx="12"/>
          </p:nvPr>
        </p:nvSpPr>
        <p:spPr>
          <a:xfrm>
            <a:off x="10710710" y="6449535"/>
            <a:ext cx="932279" cy="308453"/>
          </a:xfrm>
        </p:spPr>
        <p:txBody>
          <a:bodyPr/>
          <a:lstStyle/>
          <a:p>
            <a:fld id="{6CB39E08-E0E5-4B1A-8F7D-08FE7678A3B6}" type="slidenum">
              <a:rPr lang="en-US" smtClean="0"/>
              <a:pPr/>
              <a:t>20</a:t>
            </a:fld>
            <a:endParaRPr lang="en-US"/>
          </a:p>
        </p:txBody>
      </p:sp>
    </p:spTree>
    <p:extLst>
      <p:ext uri="{BB962C8B-B14F-4D97-AF65-F5344CB8AC3E}">
        <p14:creationId xmlns:p14="http://schemas.microsoft.com/office/powerpoint/2010/main" val="5089768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53D7B-E75F-7F93-F759-846AAD93B2B6}"/>
            </a:ext>
          </a:extLst>
        </p:cNvPr>
        <p:cNvGrpSpPr/>
        <p:nvPr/>
      </p:nvGrpSpPr>
      <p:grpSpPr>
        <a:xfrm>
          <a:off x="0" y="0"/>
          <a:ext cx="0" cy="0"/>
          <a:chOff x="0" y="0"/>
          <a:chExt cx="0" cy="0"/>
        </a:xfrm>
      </p:grpSpPr>
      <p:sp>
        <p:nvSpPr>
          <p:cNvPr id="15" name="Titolo 14">
            <a:extLst>
              <a:ext uri="{FF2B5EF4-FFF2-40B4-BE49-F238E27FC236}">
                <a16:creationId xmlns:a16="http://schemas.microsoft.com/office/drawing/2014/main" id="{6D63D6E7-C196-67D7-7448-CA73A5DC1581}"/>
              </a:ext>
            </a:extLst>
          </p:cNvPr>
          <p:cNvSpPr>
            <a:spLocks noGrp="1"/>
          </p:cNvSpPr>
          <p:nvPr>
            <p:ph type="title"/>
          </p:nvPr>
        </p:nvSpPr>
        <p:spPr/>
        <p:txBody>
          <a:bodyPr/>
          <a:lstStyle/>
          <a:p>
            <a:r>
              <a:rPr lang="it-IT" dirty="0" err="1"/>
              <a:t>Theorethical</a:t>
            </a:r>
            <a:r>
              <a:rPr lang="it-IT" dirty="0"/>
              <a:t> vs </a:t>
            </a:r>
            <a:r>
              <a:rPr lang="it-IT" dirty="0" err="1"/>
              <a:t>experimental</a:t>
            </a:r>
            <a:r>
              <a:rPr lang="it-IT" dirty="0"/>
              <a:t> </a:t>
            </a:r>
            <a:r>
              <a:rPr lang="it-IT" dirty="0" err="1"/>
              <a:t>analysis</a:t>
            </a:r>
            <a:r>
              <a:rPr lang="it-IT" dirty="0"/>
              <a:t> </a:t>
            </a:r>
            <a:r>
              <a:rPr lang="it-IT" dirty="0" err="1"/>
              <a:t>methods</a:t>
            </a:r>
            <a:endParaRPr lang="it-IT" dirty="0"/>
          </a:p>
        </p:txBody>
      </p:sp>
      <p:sp>
        <p:nvSpPr>
          <p:cNvPr id="58" name="Segnaposto testo 57">
            <a:extLst>
              <a:ext uri="{FF2B5EF4-FFF2-40B4-BE49-F238E27FC236}">
                <a16:creationId xmlns:a16="http://schemas.microsoft.com/office/drawing/2014/main" id="{521930DB-3679-3AC2-16CE-A914800DB4E4}"/>
              </a:ext>
            </a:extLst>
          </p:cNvPr>
          <p:cNvSpPr>
            <a:spLocks noGrp="1"/>
          </p:cNvSpPr>
          <p:nvPr>
            <p:ph type="body" idx="1"/>
          </p:nvPr>
        </p:nvSpPr>
        <p:spPr/>
        <p:txBody>
          <a:bodyPr/>
          <a:lstStyle/>
          <a:p>
            <a:r>
              <a:rPr lang="it-IT" sz="1800" i="1" u="sng"/>
              <a:t>Features of experimental methods</a:t>
            </a:r>
            <a:endParaRPr lang="it-IT" sz="1800" i="1" u="sng" dirty="0"/>
          </a:p>
        </p:txBody>
      </p:sp>
      <p:sp>
        <p:nvSpPr>
          <p:cNvPr id="16" name="Segnaposto contenuto 15">
            <a:extLst>
              <a:ext uri="{FF2B5EF4-FFF2-40B4-BE49-F238E27FC236}">
                <a16:creationId xmlns:a16="http://schemas.microsoft.com/office/drawing/2014/main" id="{400FA777-6AE6-68C9-6242-82EA03537900}"/>
              </a:ext>
            </a:extLst>
          </p:cNvPr>
          <p:cNvSpPr>
            <a:spLocks noGrp="1"/>
          </p:cNvSpPr>
          <p:nvPr>
            <p:ph sz="half" idx="2"/>
          </p:nvPr>
        </p:nvSpPr>
        <p:spPr/>
        <p:txBody>
          <a:bodyPr>
            <a:normAutofit fontScale="62500" lnSpcReduction="20000"/>
          </a:bodyPr>
          <a:lstStyle/>
          <a:p>
            <a:pPr marL="0" indent="0" algn="just">
              <a:lnSpc>
                <a:spcPct val="110000"/>
              </a:lnSpc>
              <a:spcBef>
                <a:spcPts val="600"/>
              </a:spcBef>
              <a:spcAft>
                <a:spcPts val="600"/>
              </a:spcAft>
              <a:buNone/>
            </a:pPr>
            <a:r>
              <a:rPr lang="it-IT"/>
              <a:t>Often gives results that are of </a:t>
            </a:r>
            <a:r>
              <a:rPr lang="it-IT" b="1"/>
              <a:t>general use </a:t>
            </a:r>
            <a:r>
              <a:rPr lang="it-IT"/>
              <a:t>rather than restricted application</a:t>
            </a:r>
          </a:p>
          <a:p>
            <a:pPr marL="0" indent="0" algn="just">
              <a:lnSpc>
                <a:spcPct val="110000"/>
              </a:lnSpc>
              <a:spcBef>
                <a:spcPts val="600"/>
              </a:spcBef>
              <a:spcAft>
                <a:spcPts val="600"/>
              </a:spcAft>
              <a:buNone/>
            </a:pPr>
            <a:r>
              <a:rPr lang="it-IT"/>
              <a:t>Require the application of </a:t>
            </a:r>
            <a:r>
              <a:rPr lang="it-IT" b="1"/>
              <a:t>simplifying assumptions</a:t>
            </a:r>
            <a:r>
              <a:rPr lang="it-IT"/>
              <a:t>. Thus not the actual physical system but rather a simplified "mathematical model" of the system is studied: the theoretically predicted behaviour is </a:t>
            </a:r>
            <a:r>
              <a:rPr lang="it-IT" i="1"/>
              <a:t>always </a:t>
            </a:r>
            <a:r>
              <a:rPr lang="it-IT"/>
              <a:t>different from the real behaviour</a:t>
            </a:r>
          </a:p>
          <a:p>
            <a:pPr marL="0" indent="0" algn="just">
              <a:lnSpc>
                <a:spcPct val="110000"/>
              </a:lnSpc>
              <a:spcBef>
                <a:spcPts val="600"/>
              </a:spcBef>
              <a:spcAft>
                <a:spcPts val="600"/>
              </a:spcAft>
              <a:buNone/>
            </a:pPr>
            <a:r>
              <a:rPr lang="it-IT"/>
              <a:t>In some cases, may lead to </a:t>
            </a:r>
            <a:r>
              <a:rPr lang="it-IT" b="1"/>
              <a:t>complicated mathematical problems</a:t>
            </a:r>
            <a:r>
              <a:rPr lang="it-IT"/>
              <a:t>. Today, increasing availablity of high-speed computing machines allows theoretical treatment of many problems that could not be treated in the past.</a:t>
            </a:r>
          </a:p>
          <a:p>
            <a:pPr marL="0" indent="0" algn="just">
              <a:lnSpc>
                <a:spcPct val="110000"/>
              </a:lnSpc>
              <a:spcBef>
                <a:spcPts val="600"/>
              </a:spcBef>
              <a:spcAft>
                <a:spcPts val="600"/>
              </a:spcAft>
              <a:buNone/>
            </a:pPr>
            <a:r>
              <a:rPr lang="it-IT" b="1"/>
              <a:t>Require only pencil, paper, computing machines</a:t>
            </a:r>
            <a:r>
              <a:rPr lang="it-IT"/>
              <a:t>… Laboratory facilities are not required: some computers are very expensive but can be used to solve several kind of problems - laboratory equipment is special-purpose.</a:t>
            </a:r>
          </a:p>
          <a:p>
            <a:pPr marL="0" indent="0" algn="just">
              <a:lnSpc>
                <a:spcPct val="110000"/>
              </a:lnSpc>
              <a:spcBef>
                <a:spcPts val="600"/>
              </a:spcBef>
              <a:spcAft>
                <a:spcPts val="600"/>
              </a:spcAft>
              <a:buNone/>
            </a:pPr>
            <a:r>
              <a:rPr lang="it-IT" b="1"/>
              <a:t>No time delay </a:t>
            </a:r>
            <a:r>
              <a:rPr lang="it-IT"/>
              <a:t>engendered in building models, assembling and checking instrumentation and gathering data.</a:t>
            </a:r>
            <a:endParaRPr lang="it-IT" dirty="0"/>
          </a:p>
        </p:txBody>
      </p:sp>
      <p:sp>
        <p:nvSpPr>
          <p:cNvPr id="59" name="Segnaposto testo 58">
            <a:extLst>
              <a:ext uri="{FF2B5EF4-FFF2-40B4-BE49-F238E27FC236}">
                <a16:creationId xmlns:a16="http://schemas.microsoft.com/office/drawing/2014/main" id="{3EAD83F7-5692-0496-E526-4E907598EB96}"/>
              </a:ext>
            </a:extLst>
          </p:cNvPr>
          <p:cNvSpPr>
            <a:spLocks noGrp="1"/>
          </p:cNvSpPr>
          <p:nvPr>
            <p:ph type="body" sz="quarter" idx="3"/>
          </p:nvPr>
        </p:nvSpPr>
        <p:spPr/>
        <p:txBody>
          <a:bodyPr/>
          <a:lstStyle/>
          <a:p>
            <a:r>
              <a:rPr lang="it-IT" sz="1800" i="1" u="sng"/>
              <a:t>Features of theorethical methods</a:t>
            </a:r>
            <a:endParaRPr lang="it-IT" sz="1800" i="1" u="sng" dirty="0"/>
          </a:p>
        </p:txBody>
      </p:sp>
      <p:sp>
        <p:nvSpPr>
          <p:cNvPr id="17" name="Segnaposto testo 16">
            <a:extLst>
              <a:ext uri="{FF2B5EF4-FFF2-40B4-BE49-F238E27FC236}">
                <a16:creationId xmlns:a16="http://schemas.microsoft.com/office/drawing/2014/main" id="{8D504A5E-5877-E66A-508B-0C4B25F21BF0}"/>
              </a:ext>
            </a:extLst>
          </p:cNvPr>
          <p:cNvSpPr>
            <a:spLocks noGrp="1"/>
          </p:cNvSpPr>
          <p:nvPr>
            <p:ph sz="quarter" idx="4"/>
          </p:nvPr>
        </p:nvSpPr>
        <p:spPr/>
        <p:txBody>
          <a:bodyPr>
            <a:normAutofit fontScale="62500" lnSpcReduction="20000"/>
          </a:bodyPr>
          <a:lstStyle/>
          <a:p>
            <a:pPr marL="0" indent="0" algn="just">
              <a:lnSpc>
                <a:spcPct val="110000"/>
              </a:lnSpc>
              <a:spcAft>
                <a:spcPts val="600"/>
              </a:spcAft>
              <a:buNone/>
            </a:pPr>
            <a:r>
              <a:rPr lang="it-IT" sz="2000"/>
              <a:t>Often gives results that apply </a:t>
            </a:r>
            <a:r>
              <a:rPr lang="it-IT" sz="2000" b="1"/>
              <a:t>only to the specific system </a:t>
            </a:r>
            <a:r>
              <a:rPr lang="it-IT" sz="2000"/>
              <a:t>being tested. </a:t>
            </a:r>
          </a:p>
          <a:p>
            <a:pPr marL="0" indent="0" algn="just">
              <a:lnSpc>
                <a:spcPct val="110000"/>
              </a:lnSpc>
              <a:spcAft>
                <a:spcPts val="600"/>
              </a:spcAft>
              <a:buNone/>
            </a:pPr>
            <a:r>
              <a:rPr lang="it-IT" sz="2000"/>
              <a:t>No simplifying assumptions necessary if tests are run on the actual system. The </a:t>
            </a:r>
            <a:r>
              <a:rPr lang="it-IT" sz="2000" b="1"/>
              <a:t>true</a:t>
            </a:r>
            <a:r>
              <a:rPr lang="it-IT" sz="2000"/>
              <a:t> </a:t>
            </a:r>
            <a:r>
              <a:rPr lang="it-IT" sz="2000" b="1"/>
              <a:t>behaviour </a:t>
            </a:r>
            <a:r>
              <a:rPr lang="it-IT" sz="2000"/>
              <a:t>of the system is revealed.</a:t>
            </a:r>
          </a:p>
          <a:p>
            <a:pPr marL="0" indent="0" algn="just">
              <a:lnSpc>
                <a:spcPct val="110000"/>
              </a:lnSpc>
              <a:spcAft>
                <a:spcPts val="600"/>
              </a:spcAft>
              <a:buNone/>
            </a:pPr>
            <a:r>
              <a:rPr lang="it-IT" sz="2000" i="1"/>
              <a:t>Accurate </a:t>
            </a:r>
            <a:r>
              <a:rPr lang="it-IT" sz="2000"/>
              <a:t>measurements are necessary to give a true picture. This may require </a:t>
            </a:r>
            <a:r>
              <a:rPr lang="it-IT" sz="2000" b="1"/>
              <a:t>expensive and complicated equipment</a:t>
            </a:r>
            <a:r>
              <a:rPr lang="it-IT" sz="2000"/>
              <a:t>. </a:t>
            </a:r>
            <a:r>
              <a:rPr lang="it-IT" sz="2000" i="1"/>
              <a:t>The characteristics of all the measuring and recording equipment must be throughly undesrtood.</a:t>
            </a:r>
          </a:p>
          <a:p>
            <a:pPr marL="0" indent="0" algn="just">
              <a:lnSpc>
                <a:spcPct val="110000"/>
              </a:lnSpc>
              <a:spcAft>
                <a:spcPts val="600"/>
              </a:spcAft>
              <a:buNone/>
            </a:pPr>
            <a:r>
              <a:rPr lang="it-IT" sz="2000" b="1"/>
              <a:t>Actual system </a:t>
            </a:r>
            <a:r>
              <a:rPr lang="it-IT" sz="2000"/>
              <a:t>or a scale model is </a:t>
            </a:r>
            <a:r>
              <a:rPr lang="it-IT" sz="2000" b="1"/>
              <a:t>required</a:t>
            </a:r>
            <a:r>
              <a:rPr lang="it-IT" sz="2000"/>
              <a:t>. If a scale model is used, similarity of all significant features must be preserved.</a:t>
            </a:r>
          </a:p>
          <a:p>
            <a:pPr marL="0" indent="0" algn="just">
              <a:lnSpc>
                <a:spcPct val="110000"/>
              </a:lnSpc>
              <a:spcAft>
                <a:spcPts val="600"/>
              </a:spcAft>
              <a:buNone/>
            </a:pPr>
            <a:r>
              <a:rPr lang="it-IT" sz="2000" b="1"/>
              <a:t>Considerable time </a:t>
            </a:r>
            <a:r>
              <a:rPr lang="it-IT" sz="2000"/>
              <a:t>required for design, construction and debugging of the apparatus</a:t>
            </a:r>
            <a:endParaRPr lang="it-IT" dirty="0"/>
          </a:p>
        </p:txBody>
      </p:sp>
    </p:spTree>
    <p:extLst>
      <p:ext uri="{BB962C8B-B14F-4D97-AF65-F5344CB8AC3E}">
        <p14:creationId xmlns:p14="http://schemas.microsoft.com/office/powerpoint/2010/main" val="10253384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A2DCC35-ADFF-43C2-1BDE-EB8AEAB3D583}"/>
              </a:ext>
            </a:extLst>
          </p:cNvPr>
          <p:cNvSpPr>
            <a:spLocks noGrp="1" noChangeArrowheads="1"/>
          </p:cNvSpPr>
          <p:nvPr>
            <p:ph type="title"/>
          </p:nvPr>
        </p:nvSpPr>
        <p:spPr/>
        <p:txBody>
          <a:bodyPr rtlCol="0">
            <a:normAutofit/>
          </a:bodyPr>
          <a:lstStyle/>
          <a:p>
            <a:pPr>
              <a:defRPr/>
            </a:pPr>
            <a:r>
              <a:rPr lang="it-IT" sz="4000" dirty="0" err="1"/>
              <a:t>Mesurement</a:t>
            </a:r>
            <a:r>
              <a:rPr lang="it-IT" sz="4000" dirty="0"/>
              <a:t> Unit </a:t>
            </a:r>
            <a:r>
              <a:rPr lang="it-IT" sz="4000" dirty="0" err="1"/>
              <a:t>Systm</a:t>
            </a:r>
            <a:endParaRPr lang="it-IT" dirty="0"/>
          </a:p>
        </p:txBody>
      </p:sp>
      <p:sp>
        <p:nvSpPr>
          <p:cNvPr id="2" name="Segnaposto contenuto 1">
            <a:extLst>
              <a:ext uri="{FF2B5EF4-FFF2-40B4-BE49-F238E27FC236}">
                <a16:creationId xmlns:a16="http://schemas.microsoft.com/office/drawing/2014/main" id="{BA4B64EE-168A-9FFD-B70C-CD3CF3082DBB}"/>
              </a:ext>
            </a:extLst>
          </p:cNvPr>
          <p:cNvSpPr>
            <a:spLocks noGrp="1"/>
          </p:cNvSpPr>
          <p:nvPr>
            <p:ph idx="1"/>
          </p:nvPr>
        </p:nvSpPr>
        <p:spPr/>
        <p:txBody>
          <a:bodyPr>
            <a:normAutofit fontScale="92500" lnSpcReduction="10000"/>
          </a:bodyPr>
          <a:lstStyle/>
          <a:p>
            <a:r>
              <a:rPr lang="en-US" dirty="0"/>
              <a:t> International commissions, which employ specialists from many fields of specific interest, establish systems of units of measurement with general criteria for the entire scientific field.</a:t>
            </a:r>
          </a:p>
          <a:p>
            <a:r>
              <a:rPr lang="en-US" dirty="0"/>
              <a:t>The qualities present in measurement systems </a:t>
            </a:r>
            <a:r>
              <a:rPr lang="en-US" b="1" u="sng" dirty="0">
                <a:solidFill>
                  <a:schemeClr val="accent1"/>
                </a:solidFill>
              </a:rPr>
              <a:t>must admit of extensive scale</a:t>
            </a:r>
            <a:r>
              <a:rPr lang="en-US" dirty="0"/>
              <a:t>.</a:t>
            </a:r>
          </a:p>
          <a:p>
            <a:r>
              <a:rPr lang="en-US" dirty="0"/>
              <a:t>The determination of the minimum number of qualities to be included in the systems of units of measurement will remain open as long as new laws and manifestations of quality are introduced (</a:t>
            </a:r>
            <a:r>
              <a:rPr lang="it-IT" b="1" dirty="0" err="1">
                <a:solidFill>
                  <a:schemeClr val="accent1"/>
                </a:solidFill>
              </a:rPr>
              <a:t>Occam's</a:t>
            </a:r>
            <a:r>
              <a:rPr lang="it-IT" b="1" dirty="0">
                <a:solidFill>
                  <a:schemeClr val="accent1"/>
                </a:solidFill>
              </a:rPr>
              <a:t> </a:t>
            </a:r>
            <a:r>
              <a:rPr lang="it-IT" b="1" dirty="0" err="1">
                <a:solidFill>
                  <a:schemeClr val="accent1"/>
                </a:solidFill>
              </a:rPr>
              <a:t>razor</a:t>
            </a:r>
            <a:r>
              <a:rPr lang="en-US" dirty="0"/>
              <a:t>).</a:t>
            </a:r>
          </a:p>
          <a:p>
            <a:pPr marL="0" indent="0" algn="ctr">
              <a:buNone/>
            </a:pPr>
            <a:r>
              <a:rPr lang="fr-FR" dirty="0"/>
              <a:t>n=q-p=4 (</a:t>
            </a:r>
            <a:r>
              <a:rPr lang="fr-FR" dirty="0" err="1"/>
              <a:t>current</a:t>
            </a:r>
            <a:r>
              <a:rPr lang="fr-FR" dirty="0"/>
              <a:t> </a:t>
            </a:r>
            <a:r>
              <a:rPr lang="fr-FR" dirty="0" err="1"/>
              <a:t>determination</a:t>
            </a:r>
            <a:r>
              <a:rPr lang="fr-FR" dirty="0"/>
              <a:t>)</a:t>
            </a:r>
          </a:p>
          <a:p>
            <a:pPr marL="0" indent="0" algn="ctr">
              <a:buNone/>
            </a:pPr>
            <a:r>
              <a:rPr lang="en-US" dirty="0"/>
              <a:t>p </a:t>
            </a:r>
            <a:r>
              <a:rPr lang="en-US" dirty="0">
                <a:latin typeface="Times New Roman" panose="02020603050405020304" pitchFamily="18" charset="0"/>
                <a:cs typeface="Times New Roman" panose="02020603050405020304" pitchFamily="18" charset="0"/>
              </a:rPr>
              <a:t>→</a:t>
            </a:r>
            <a:r>
              <a:rPr lang="en-US" dirty="0"/>
              <a:t> known laws. </a:t>
            </a:r>
          </a:p>
          <a:p>
            <a:pPr marL="0" indent="0" algn="ctr">
              <a:buNone/>
            </a:pPr>
            <a:r>
              <a:rPr lang="en-US" dirty="0"/>
              <a:t>q </a:t>
            </a:r>
            <a:r>
              <a:rPr lang="en-US" dirty="0">
                <a:latin typeface="Times New Roman" panose="02020603050405020304" pitchFamily="18" charset="0"/>
                <a:cs typeface="Times New Roman" panose="02020603050405020304" pitchFamily="18" charset="0"/>
              </a:rPr>
              <a:t>→</a:t>
            </a:r>
            <a:r>
              <a:rPr lang="en-US" dirty="0"/>
              <a:t> manifestations identified within the laws</a:t>
            </a:r>
          </a:p>
          <a:p>
            <a:pPr marL="0" indent="0" algn="ctr">
              <a:buNone/>
            </a:pPr>
            <a:r>
              <a:rPr lang="en-US" dirty="0"/>
              <a:t>n </a:t>
            </a:r>
            <a:r>
              <a:rPr lang="en-US" dirty="0">
                <a:latin typeface="Times New Roman" panose="02020603050405020304" pitchFamily="18" charset="0"/>
                <a:cs typeface="Times New Roman" panose="02020603050405020304" pitchFamily="18" charset="0"/>
              </a:rPr>
              <a:t>→</a:t>
            </a:r>
            <a:r>
              <a:rPr lang="en-US" dirty="0"/>
              <a:t> minimum number of qualities of a system of measurement units.</a:t>
            </a:r>
            <a:endParaRPr lang="it-IT"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9B6AAC-CC7C-39A8-A1AC-C5827A7E81E4}"/>
              </a:ext>
            </a:extLst>
          </p:cNvPr>
          <p:cNvSpPr>
            <a:spLocks noGrp="1"/>
          </p:cNvSpPr>
          <p:nvPr>
            <p:ph type="title"/>
          </p:nvPr>
        </p:nvSpPr>
        <p:spPr>
          <a:xfrm>
            <a:off x="548639" y="950976"/>
            <a:ext cx="10995659" cy="1077849"/>
          </a:xfrm>
        </p:spPr>
        <p:txBody>
          <a:bodyPr>
            <a:normAutofit/>
          </a:bodyPr>
          <a:lstStyle/>
          <a:p>
            <a:r>
              <a:rPr lang="en-US" dirty="0"/>
              <a:t>International System of Quantities ISQ &amp; </a:t>
            </a:r>
            <a:br>
              <a:rPr lang="en-US" dirty="0"/>
            </a:br>
            <a:r>
              <a:rPr lang="en-US" dirty="0"/>
              <a:t>International System of Units SI</a:t>
            </a:r>
            <a:endParaRPr lang="it-IT" dirty="0"/>
          </a:p>
        </p:txBody>
      </p:sp>
      <p:graphicFrame>
        <p:nvGraphicFramePr>
          <p:cNvPr id="16" name="Tabella 13">
            <a:extLst>
              <a:ext uri="{FF2B5EF4-FFF2-40B4-BE49-F238E27FC236}">
                <a16:creationId xmlns:a16="http://schemas.microsoft.com/office/drawing/2014/main" id="{7B6A4641-105D-6136-0877-E50930513FA5}"/>
              </a:ext>
            </a:extLst>
          </p:cNvPr>
          <p:cNvGraphicFramePr>
            <a:graphicFrameLocks noGrp="1"/>
          </p:cNvGraphicFramePr>
          <p:nvPr>
            <p:ph idx="1"/>
            <p:extLst>
              <p:ext uri="{D42A27DB-BD31-4B8C-83A1-F6EECF244321}">
                <p14:modId xmlns:p14="http://schemas.microsoft.com/office/powerpoint/2010/main" val="1970169574"/>
              </p:ext>
            </p:extLst>
          </p:nvPr>
        </p:nvGraphicFramePr>
        <p:xfrm>
          <a:off x="549275" y="2028825"/>
          <a:ext cx="10861512" cy="4150360"/>
        </p:xfrm>
        <a:graphic>
          <a:graphicData uri="http://schemas.openxmlformats.org/drawingml/2006/table">
            <a:tbl>
              <a:tblPr firstRow="1" bandRow="1">
                <a:tableStyleId>{85BE263C-DBD7-4A20-BB59-AAB30ACAA65A}</a:tableStyleId>
              </a:tblPr>
              <a:tblGrid>
                <a:gridCol w="3528000">
                  <a:extLst>
                    <a:ext uri="{9D8B030D-6E8A-4147-A177-3AD203B41FA5}">
                      <a16:colId xmlns:a16="http://schemas.microsoft.com/office/drawing/2014/main" val="4086189028"/>
                    </a:ext>
                  </a:extLst>
                </a:gridCol>
                <a:gridCol w="1836000">
                  <a:extLst>
                    <a:ext uri="{9D8B030D-6E8A-4147-A177-3AD203B41FA5}">
                      <a16:colId xmlns:a16="http://schemas.microsoft.com/office/drawing/2014/main" val="1867554683"/>
                    </a:ext>
                  </a:extLst>
                </a:gridCol>
                <a:gridCol w="2748756">
                  <a:extLst>
                    <a:ext uri="{9D8B030D-6E8A-4147-A177-3AD203B41FA5}">
                      <a16:colId xmlns:a16="http://schemas.microsoft.com/office/drawing/2014/main" val="1022997044"/>
                    </a:ext>
                  </a:extLst>
                </a:gridCol>
                <a:gridCol w="2748756">
                  <a:extLst>
                    <a:ext uri="{9D8B030D-6E8A-4147-A177-3AD203B41FA5}">
                      <a16:colId xmlns:a16="http://schemas.microsoft.com/office/drawing/2014/main" val="1553282643"/>
                    </a:ext>
                  </a:extLst>
                </a:gridCol>
              </a:tblGrid>
              <a:tr h="370840">
                <a:tc gridSpan="2">
                  <a:txBody>
                    <a:bodyPr/>
                    <a:lstStyle/>
                    <a:p>
                      <a:pPr algn="ctr"/>
                      <a:r>
                        <a:rPr lang="en-US" dirty="0">
                          <a:solidFill>
                            <a:schemeClr val="tx1"/>
                          </a:solidFill>
                          <a:latin typeface="+mn-lt"/>
                        </a:rPr>
                        <a:t>International System of Quantities </a:t>
                      </a:r>
                      <a:endParaRPr lang="fr-FR" sz="1800" b="1" dirty="0">
                        <a:solidFill>
                          <a:schemeClr val="tx1"/>
                        </a:solidFill>
                        <a:effectLst/>
                        <a:latin typeface="+mn-lt"/>
                      </a:endParaRPr>
                    </a:p>
                  </a:txBody>
                  <a:tcPr anchor="ctr">
                    <a:lnR w="12700" cap="flat" cmpd="sng" algn="ctr">
                      <a:solidFill>
                        <a:schemeClr val="tx1"/>
                      </a:solidFill>
                      <a:prstDash val="solid"/>
                      <a:round/>
                      <a:headEnd type="none" w="med" len="med"/>
                      <a:tailEnd type="none" w="med" len="med"/>
                    </a:lnR>
                  </a:tcPr>
                </a:tc>
                <a:tc hMerge="1">
                  <a:txBody>
                    <a:bodyPr/>
                    <a:lstStyle/>
                    <a:p>
                      <a:pPr algn="ctr"/>
                      <a:endParaRPr lang="fr-FR" sz="1800" b="1" dirty="0">
                        <a:solidFill>
                          <a:srgbClr val="193B7F"/>
                        </a:solidFill>
                        <a:effectLst/>
                      </a:endParaRPr>
                    </a:p>
                  </a:txBody>
                  <a:tcPr/>
                </a:tc>
                <a:tc gridSpan="2">
                  <a:txBody>
                    <a:bodyPr/>
                    <a:lstStyle/>
                    <a:p>
                      <a:pPr algn="ctr"/>
                      <a:r>
                        <a:rPr lang="en-US" dirty="0">
                          <a:solidFill>
                            <a:schemeClr val="tx1"/>
                          </a:solidFill>
                          <a:latin typeface="+mn-lt"/>
                        </a:rPr>
                        <a:t>International System of Units</a:t>
                      </a:r>
                      <a:endParaRPr lang="it-IT" sz="1800" b="1" dirty="0">
                        <a:solidFill>
                          <a:schemeClr val="tx1"/>
                        </a:solidFill>
                        <a:effectLst/>
                        <a:latin typeface="+mn-lt"/>
                      </a:endParaRPr>
                    </a:p>
                  </a:txBody>
                  <a:tcPr anchor="ctr">
                    <a:lnL w="12700" cap="flat" cmpd="sng" algn="ctr">
                      <a:solidFill>
                        <a:schemeClr val="tx1"/>
                      </a:solidFill>
                      <a:prstDash val="solid"/>
                      <a:round/>
                      <a:headEnd type="none" w="med" len="med"/>
                      <a:tailEnd type="none" w="med" len="med"/>
                    </a:lnL>
                  </a:tcPr>
                </a:tc>
                <a:tc hMerge="1">
                  <a:txBody>
                    <a:bodyPr/>
                    <a:lstStyle/>
                    <a:p>
                      <a:pPr algn="ctr"/>
                      <a:endParaRPr lang="it-IT" sz="1800" b="1" dirty="0">
                        <a:solidFill>
                          <a:srgbClr val="193B7F"/>
                        </a:solidFill>
                        <a:effectLst/>
                      </a:endParaRPr>
                    </a:p>
                  </a:txBody>
                  <a:tcPr/>
                </a:tc>
                <a:extLst>
                  <a:ext uri="{0D108BD9-81ED-4DB2-BD59-A6C34878D82A}">
                    <a16:rowId xmlns:a16="http://schemas.microsoft.com/office/drawing/2014/main" val="4161904849"/>
                  </a:ext>
                </a:extLst>
              </a:tr>
              <a:tr h="0">
                <a:tc>
                  <a:txBody>
                    <a:bodyPr/>
                    <a:lstStyle/>
                    <a:p>
                      <a:pPr algn="ctr"/>
                      <a:r>
                        <a:rPr lang="fr-FR" sz="2000" b="1" dirty="0">
                          <a:solidFill>
                            <a:schemeClr val="tx1"/>
                          </a:solidFill>
                          <a:effectLst/>
                          <a:latin typeface="+mn-lt"/>
                        </a:rPr>
                        <a:t>Base</a:t>
                      </a:r>
                      <a:br>
                        <a:rPr lang="fr-FR" sz="2000" b="1" dirty="0">
                          <a:solidFill>
                            <a:schemeClr val="tx1"/>
                          </a:solidFill>
                          <a:effectLst/>
                          <a:latin typeface="+mn-lt"/>
                        </a:rPr>
                      </a:br>
                      <a:r>
                        <a:rPr lang="fr-FR" sz="2000" b="1" dirty="0" err="1">
                          <a:solidFill>
                            <a:schemeClr val="tx1"/>
                          </a:solidFill>
                          <a:effectLst/>
                          <a:latin typeface="+mn-lt"/>
                        </a:rPr>
                        <a:t>quantity</a:t>
                      </a:r>
                      <a:endParaRPr lang="fr-FR" sz="2000" b="1" dirty="0">
                        <a:solidFill>
                          <a:schemeClr val="tx1"/>
                        </a:solidFill>
                        <a:effectLst/>
                        <a:latin typeface="+mn-lt"/>
                      </a:endParaRPr>
                    </a:p>
                  </a:txBody>
                  <a:tcPr anchor="ctr"/>
                </a:tc>
                <a:tc>
                  <a:txBody>
                    <a:bodyPr/>
                    <a:lstStyle/>
                    <a:p>
                      <a:pPr algn="ctr"/>
                      <a:r>
                        <a:rPr lang="fr-FR" sz="2000" b="1" dirty="0">
                          <a:solidFill>
                            <a:schemeClr val="tx1"/>
                          </a:solidFill>
                          <a:effectLst/>
                          <a:latin typeface="+mn-lt"/>
                        </a:rPr>
                        <a:t>Symbol for dimension</a:t>
                      </a:r>
                    </a:p>
                  </a:txBody>
                  <a:tcPr anchor="ctr">
                    <a:lnR w="12700" cap="flat" cmpd="sng" algn="ctr">
                      <a:solidFill>
                        <a:schemeClr val="tx1"/>
                      </a:solidFill>
                      <a:prstDash val="solid"/>
                      <a:round/>
                      <a:headEnd type="none" w="med" len="med"/>
                      <a:tailEnd type="none" w="med" len="med"/>
                    </a:lnR>
                  </a:tcPr>
                </a:tc>
                <a:tc>
                  <a:txBody>
                    <a:bodyPr/>
                    <a:lstStyle/>
                    <a:p>
                      <a:pPr algn="ctr"/>
                      <a:r>
                        <a:rPr lang="it-IT" sz="2000" b="1" dirty="0">
                          <a:solidFill>
                            <a:schemeClr val="tx1"/>
                          </a:solidFill>
                          <a:effectLst/>
                          <a:latin typeface="+mn-lt"/>
                        </a:rPr>
                        <a:t>Name</a:t>
                      </a:r>
                    </a:p>
                  </a:txBody>
                  <a:tcPr anchor="ctr">
                    <a:lnL w="12700" cap="flat" cmpd="sng" algn="ctr">
                      <a:solidFill>
                        <a:schemeClr val="tx1"/>
                      </a:solidFill>
                      <a:prstDash val="solid"/>
                      <a:round/>
                      <a:headEnd type="none" w="med" len="med"/>
                      <a:tailEnd type="none" w="med" len="med"/>
                    </a:lnL>
                  </a:tcPr>
                </a:tc>
                <a:tc>
                  <a:txBody>
                    <a:bodyPr/>
                    <a:lstStyle/>
                    <a:p>
                      <a:pPr algn="ctr"/>
                      <a:r>
                        <a:rPr lang="it-IT" sz="2000" b="1" dirty="0">
                          <a:solidFill>
                            <a:schemeClr val="tx1"/>
                          </a:solidFill>
                          <a:effectLst/>
                          <a:latin typeface="+mn-lt"/>
                        </a:rPr>
                        <a:t>Unit</a:t>
                      </a:r>
                      <a:br>
                        <a:rPr lang="it-IT" sz="2000" b="1" dirty="0">
                          <a:solidFill>
                            <a:schemeClr val="tx1"/>
                          </a:solidFill>
                          <a:effectLst/>
                          <a:latin typeface="+mn-lt"/>
                        </a:rPr>
                      </a:br>
                      <a:r>
                        <a:rPr lang="it-IT" sz="2000" b="1" dirty="0">
                          <a:solidFill>
                            <a:schemeClr val="tx1"/>
                          </a:solidFill>
                          <a:effectLst/>
                          <a:latin typeface="+mn-lt"/>
                        </a:rPr>
                        <a:t>Symbol</a:t>
                      </a:r>
                    </a:p>
                  </a:txBody>
                  <a:tcPr anchor="ctr"/>
                </a:tc>
                <a:extLst>
                  <a:ext uri="{0D108BD9-81ED-4DB2-BD59-A6C34878D82A}">
                    <a16:rowId xmlns:a16="http://schemas.microsoft.com/office/drawing/2014/main" val="2282656425"/>
                  </a:ext>
                </a:extLst>
              </a:tr>
              <a:tr h="0">
                <a:tc>
                  <a:txBody>
                    <a:bodyPr/>
                    <a:lstStyle/>
                    <a:p>
                      <a:pPr algn="l"/>
                      <a:r>
                        <a:rPr lang="it-IT" sz="2000" dirty="0" err="1">
                          <a:solidFill>
                            <a:schemeClr val="tx1"/>
                          </a:solidFill>
                          <a:effectLst/>
                          <a:latin typeface="+mn-lt"/>
                        </a:rPr>
                        <a:t>length</a:t>
                      </a:r>
                      <a:endParaRPr lang="it-IT" sz="2000" dirty="0">
                        <a:solidFill>
                          <a:schemeClr val="tx1"/>
                        </a:solidFill>
                        <a:effectLst/>
                        <a:latin typeface="+mn-lt"/>
                      </a:endParaRPr>
                    </a:p>
                  </a:txBody>
                  <a:tcPr anchor="ctr"/>
                </a:tc>
                <a:tc>
                  <a:txBody>
                    <a:bodyPr/>
                    <a:lstStyle/>
                    <a:p>
                      <a:pPr algn="ctr"/>
                      <a:r>
                        <a:rPr lang="it-IT" sz="2000" dirty="0">
                          <a:solidFill>
                            <a:schemeClr val="tx1"/>
                          </a:solidFill>
                          <a:effectLst/>
                          <a:latin typeface="+mn-lt"/>
                        </a:rPr>
                        <a:t>L</a:t>
                      </a:r>
                    </a:p>
                  </a:txBody>
                  <a:tcPr anchor="ctr">
                    <a:lnR w="12700" cap="flat" cmpd="sng" algn="ctr">
                      <a:solidFill>
                        <a:schemeClr val="tx1"/>
                      </a:solidFill>
                      <a:prstDash val="solid"/>
                      <a:round/>
                      <a:headEnd type="none" w="med" len="med"/>
                      <a:tailEnd type="none" w="med" len="med"/>
                    </a:lnR>
                  </a:tcPr>
                </a:tc>
                <a:tc>
                  <a:txBody>
                    <a:bodyPr/>
                    <a:lstStyle/>
                    <a:p>
                      <a:pPr algn="l"/>
                      <a:r>
                        <a:rPr lang="it-IT" sz="2000" dirty="0" err="1">
                          <a:solidFill>
                            <a:schemeClr val="tx1"/>
                          </a:solidFill>
                          <a:effectLst/>
                          <a:latin typeface="+mn-lt"/>
                        </a:rPr>
                        <a:t>metre</a:t>
                      </a:r>
                      <a:endParaRPr lang="it-IT" sz="2000" dirty="0">
                        <a:solidFill>
                          <a:schemeClr val="tx1"/>
                        </a:solidFill>
                        <a:effectLst/>
                        <a:latin typeface="+mn-lt"/>
                      </a:endParaRPr>
                    </a:p>
                  </a:txBody>
                  <a:tcPr anchor="ctr">
                    <a:lnL w="12700" cap="flat" cmpd="sng" algn="ctr">
                      <a:solidFill>
                        <a:schemeClr val="tx1"/>
                      </a:solidFill>
                      <a:prstDash val="solid"/>
                      <a:round/>
                      <a:headEnd type="none" w="med" len="med"/>
                      <a:tailEnd type="none" w="med" len="med"/>
                    </a:lnL>
                  </a:tcPr>
                </a:tc>
                <a:tc>
                  <a:txBody>
                    <a:bodyPr/>
                    <a:lstStyle/>
                    <a:p>
                      <a:pPr algn="ctr"/>
                      <a:r>
                        <a:rPr lang="it-IT" sz="2000" dirty="0">
                          <a:solidFill>
                            <a:schemeClr val="tx1"/>
                          </a:solidFill>
                          <a:effectLst/>
                          <a:latin typeface="+mn-lt"/>
                        </a:rPr>
                        <a:t>m</a:t>
                      </a:r>
                    </a:p>
                  </a:txBody>
                  <a:tcPr anchor="ctr"/>
                </a:tc>
                <a:extLst>
                  <a:ext uri="{0D108BD9-81ED-4DB2-BD59-A6C34878D82A}">
                    <a16:rowId xmlns:a16="http://schemas.microsoft.com/office/drawing/2014/main" val="2679079658"/>
                  </a:ext>
                </a:extLst>
              </a:tr>
              <a:tr h="0">
                <a:tc>
                  <a:txBody>
                    <a:bodyPr/>
                    <a:lstStyle/>
                    <a:p>
                      <a:pPr algn="l"/>
                      <a:r>
                        <a:rPr lang="it-IT" sz="2000" dirty="0">
                          <a:solidFill>
                            <a:schemeClr val="tx1"/>
                          </a:solidFill>
                          <a:effectLst/>
                          <a:latin typeface="+mn-lt"/>
                        </a:rPr>
                        <a:t>mass</a:t>
                      </a:r>
                    </a:p>
                  </a:txBody>
                  <a:tcPr anchor="ctr"/>
                </a:tc>
                <a:tc>
                  <a:txBody>
                    <a:bodyPr/>
                    <a:lstStyle/>
                    <a:p>
                      <a:pPr algn="ctr"/>
                      <a:r>
                        <a:rPr lang="it-IT" sz="2000" dirty="0">
                          <a:solidFill>
                            <a:schemeClr val="tx1"/>
                          </a:solidFill>
                          <a:effectLst/>
                          <a:latin typeface="+mn-lt"/>
                        </a:rPr>
                        <a:t>M</a:t>
                      </a:r>
                    </a:p>
                  </a:txBody>
                  <a:tcPr anchor="ctr">
                    <a:lnR w="12700" cap="flat" cmpd="sng" algn="ctr">
                      <a:solidFill>
                        <a:schemeClr val="tx1"/>
                      </a:solidFill>
                      <a:prstDash val="solid"/>
                      <a:round/>
                      <a:headEnd type="none" w="med" len="med"/>
                      <a:tailEnd type="none" w="med" len="med"/>
                    </a:lnR>
                  </a:tcPr>
                </a:tc>
                <a:tc>
                  <a:txBody>
                    <a:bodyPr/>
                    <a:lstStyle/>
                    <a:p>
                      <a:pPr algn="l"/>
                      <a:r>
                        <a:rPr lang="it-IT" sz="2000" dirty="0" err="1">
                          <a:solidFill>
                            <a:schemeClr val="tx1"/>
                          </a:solidFill>
                          <a:effectLst/>
                          <a:latin typeface="+mn-lt"/>
                        </a:rPr>
                        <a:t>kilogram</a:t>
                      </a:r>
                      <a:endParaRPr lang="it-IT" sz="2000" dirty="0">
                        <a:solidFill>
                          <a:schemeClr val="tx1"/>
                        </a:solidFill>
                        <a:effectLst/>
                        <a:latin typeface="+mn-lt"/>
                      </a:endParaRPr>
                    </a:p>
                  </a:txBody>
                  <a:tcPr anchor="ctr">
                    <a:lnL w="12700" cap="flat" cmpd="sng" algn="ctr">
                      <a:solidFill>
                        <a:schemeClr val="tx1"/>
                      </a:solidFill>
                      <a:prstDash val="solid"/>
                      <a:round/>
                      <a:headEnd type="none" w="med" len="med"/>
                      <a:tailEnd type="none" w="med" len="med"/>
                    </a:lnL>
                  </a:tcPr>
                </a:tc>
                <a:tc>
                  <a:txBody>
                    <a:bodyPr/>
                    <a:lstStyle/>
                    <a:p>
                      <a:pPr algn="ctr"/>
                      <a:r>
                        <a:rPr lang="it-IT" sz="2000" dirty="0">
                          <a:solidFill>
                            <a:schemeClr val="tx1"/>
                          </a:solidFill>
                          <a:effectLst/>
                          <a:latin typeface="+mn-lt"/>
                        </a:rPr>
                        <a:t>kg</a:t>
                      </a:r>
                    </a:p>
                  </a:txBody>
                  <a:tcPr anchor="ctr"/>
                </a:tc>
                <a:extLst>
                  <a:ext uri="{0D108BD9-81ED-4DB2-BD59-A6C34878D82A}">
                    <a16:rowId xmlns:a16="http://schemas.microsoft.com/office/drawing/2014/main" val="1366860623"/>
                  </a:ext>
                </a:extLst>
              </a:tr>
              <a:tr h="0">
                <a:tc>
                  <a:txBody>
                    <a:bodyPr/>
                    <a:lstStyle/>
                    <a:p>
                      <a:pPr algn="l"/>
                      <a:r>
                        <a:rPr lang="it-IT" sz="2000" dirty="0">
                          <a:solidFill>
                            <a:schemeClr val="tx1"/>
                          </a:solidFill>
                          <a:effectLst/>
                          <a:latin typeface="+mn-lt"/>
                        </a:rPr>
                        <a:t>time</a:t>
                      </a:r>
                    </a:p>
                  </a:txBody>
                  <a:tcPr anchor="ctr"/>
                </a:tc>
                <a:tc>
                  <a:txBody>
                    <a:bodyPr/>
                    <a:lstStyle/>
                    <a:p>
                      <a:pPr algn="ctr"/>
                      <a:r>
                        <a:rPr lang="it-IT" sz="2000" dirty="0">
                          <a:solidFill>
                            <a:schemeClr val="tx1"/>
                          </a:solidFill>
                          <a:effectLst/>
                          <a:latin typeface="+mn-lt"/>
                        </a:rPr>
                        <a:t>T</a:t>
                      </a:r>
                    </a:p>
                  </a:txBody>
                  <a:tcPr anchor="ctr">
                    <a:lnR w="12700" cap="flat" cmpd="sng" algn="ctr">
                      <a:solidFill>
                        <a:schemeClr val="tx1"/>
                      </a:solidFill>
                      <a:prstDash val="solid"/>
                      <a:round/>
                      <a:headEnd type="none" w="med" len="med"/>
                      <a:tailEnd type="none" w="med" len="med"/>
                    </a:lnR>
                  </a:tcPr>
                </a:tc>
                <a:tc>
                  <a:txBody>
                    <a:bodyPr/>
                    <a:lstStyle/>
                    <a:p>
                      <a:pPr algn="l"/>
                      <a:r>
                        <a:rPr lang="it-IT" sz="2000" dirty="0">
                          <a:solidFill>
                            <a:schemeClr val="tx1"/>
                          </a:solidFill>
                          <a:effectLst/>
                          <a:latin typeface="+mn-lt"/>
                        </a:rPr>
                        <a:t>second</a:t>
                      </a:r>
                    </a:p>
                  </a:txBody>
                  <a:tcPr anchor="ctr">
                    <a:lnL w="12700" cap="flat" cmpd="sng" algn="ctr">
                      <a:solidFill>
                        <a:schemeClr val="tx1"/>
                      </a:solidFill>
                      <a:prstDash val="solid"/>
                      <a:round/>
                      <a:headEnd type="none" w="med" len="med"/>
                      <a:tailEnd type="none" w="med" len="med"/>
                    </a:lnL>
                  </a:tcPr>
                </a:tc>
                <a:tc>
                  <a:txBody>
                    <a:bodyPr/>
                    <a:lstStyle/>
                    <a:p>
                      <a:pPr algn="ctr"/>
                      <a:r>
                        <a:rPr lang="it-IT" sz="2000" dirty="0">
                          <a:solidFill>
                            <a:schemeClr val="tx1"/>
                          </a:solidFill>
                          <a:effectLst/>
                          <a:latin typeface="+mn-lt"/>
                        </a:rPr>
                        <a:t>s</a:t>
                      </a:r>
                    </a:p>
                  </a:txBody>
                  <a:tcPr anchor="ctr"/>
                </a:tc>
                <a:extLst>
                  <a:ext uri="{0D108BD9-81ED-4DB2-BD59-A6C34878D82A}">
                    <a16:rowId xmlns:a16="http://schemas.microsoft.com/office/drawing/2014/main" val="3739530630"/>
                  </a:ext>
                </a:extLst>
              </a:tr>
              <a:tr h="0">
                <a:tc>
                  <a:txBody>
                    <a:bodyPr/>
                    <a:lstStyle/>
                    <a:p>
                      <a:pPr algn="l"/>
                      <a:r>
                        <a:rPr lang="it-IT" sz="2000" dirty="0" err="1">
                          <a:solidFill>
                            <a:schemeClr val="tx1"/>
                          </a:solidFill>
                          <a:effectLst/>
                          <a:latin typeface="+mn-lt"/>
                        </a:rPr>
                        <a:t>electric</a:t>
                      </a:r>
                      <a:r>
                        <a:rPr lang="it-IT" sz="2000" dirty="0">
                          <a:solidFill>
                            <a:schemeClr val="tx1"/>
                          </a:solidFill>
                          <a:effectLst/>
                          <a:latin typeface="+mn-lt"/>
                        </a:rPr>
                        <a:t> </a:t>
                      </a:r>
                      <a:r>
                        <a:rPr lang="it-IT" sz="2000" dirty="0" err="1">
                          <a:solidFill>
                            <a:schemeClr val="tx1"/>
                          </a:solidFill>
                          <a:effectLst/>
                          <a:latin typeface="+mn-lt"/>
                        </a:rPr>
                        <a:t>current</a:t>
                      </a:r>
                      <a:endParaRPr lang="it-IT" sz="2000" dirty="0">
                        <a:solidFill>
                          <a:schemeClr val="tx1"/>
                        </a:solidFill>
                        <a:effectLst/>
                        <a:latin typeface="+mn-lt"/>
                      </a:endParaRPr>
                    </a:p>
                  </a:txBody>
                  <a:tcPr anchor="ctr"/>
                </a:tc>
                <a:tc>
                  <a:txBody>
                    <a:bodyPr/>
                    <a:lstStyle/>
                    <a:p>
                      <a:pPr algn="ctr"/>
                      <a:r>
                        <a:rPr lang="it-IT" sz="2000" dirty="0">
                          <a:solidFill>
                            <a:schemeClr val="tx1"/>
                          </a:solidFill>
                          <a:effectLst/>
                          <a:latin typeface="+mn-lt"/>
                        </a:rPr>
                        <a:t>I</a:t>
                      </a:r>
                    </a:p>
                  </a:txBody>
                  <a:tcPr anchor="ctr">
                    <a:lnR w="12700" cap="flat" cmpd="sng" algn="ctr">
                      <a:solidFill>
                        <a:schemeClr val="tx1"/>
                      </a:solidFill>
                      <a:prstDash val="solid"/>
                      <a:round/>
                      <a:headEnd type="none" w="med" len="med"/>
                      <a:tailEnd type="none" w="med" len="med"/>
                    </a:lnR>
                  </a:tcPr>
                </a:tc>
                <a:tc>
                  <a:txBody>
                    <a:bodyPr/>
                    <a:lstStyle/>
                    <a:p>
                      <a:pPr algn="l"/>
                      <a:r>
                        <a:rPr lang="it-IT" sz="2000" dirty="0">
                          <a:solidFill>
                            <a:schemeClr val="tx1"/>
                          </a:solidFill>
                          <a:effectLst/>
                          <a:latin typeface="+mn-lt"/>
                        </a:rPr>
                        <a:t>ampere</a:t>
                      </a:r>
                      <a:br>
                        <a:rPr lang="it-IT" sz="2000" dirty="0">
                          <a:solidFill>
                            <a:schemeClr val="tx1"/>
                          </a:solidFill>
                          <a:effectLst/>
                          <a:latin typeface="+mn-lt"/>
                        </a:rPr>
                      </a:br>
                      <a:endParaRPr lang="it-IT" sz="2000" dirty="0">
                        <a:solidFill>
                          <a:schemeClr val="tx1"/>
                        </a:solidFill>
                        <a:effectLst/>
                        <a:latin typeface="+mn-lt"/>
                      </a:endParaRPr>
                    </a:p>
                  </a:txBody>
                  <a:tcPr anchor="ctr">
                    <a:lnL w="12700" cap="flat" cmpd="sng" algn="ctr">
                      <a:solidFill>
                        <a:schemeClr val="tx1"/>
                      </a:solidFill>
                      <a:prstDash val="solid"/>
                      <a:round/>
                      <a:headEnd type="none" w="med" len="med"/>
                      <a:tailEnd type="none" w="med" len="med"/>
                    </a:lnL>
                  </a:tcPr>
                </a:tc>
                <a:tc>
                  <a:txBody>
                    <a:bodyPr/>
                    <a:lstStyle/>
                    <a:p>
                      <a:pPr algn="ctr"/>
                      <a:r>
                        <a:rPr lang="it-IT" sz="2000" dirty="0">
                          <a:solidFill>
                            <a:schemeClr val="tx1"/>
                          </a:solidFill>
                          <a:effectLst/>
                          <a:latin typeface="+mn-lt"/>
                        </a:rPr>
                        <a:t>A</a:t>
                      </a:r>
                    </a:p>
                  </a:txBody>
                  <a:tcPr anchor="ctr"/>
                </a:tc>
                <a:extLst>
                  <a:ext uri="{0D108BD9-81ED-4DB2-BD59-A6C34878D82A}">
                    <a16:rowId xmlns:a16="http://schemas.microsoft.com/office/drawing/2014/main" val="288989927"/>
                  </a:ext>
                </a:extLst>
              </a:tr>
              <a:tr h="0">
                <a:tc>
                  <a:txBody>
                    <a:bodyPr/>
                    <a:lstStyle/>
                    <a:p>
                      <a:pPr algn="l"/>
                      <a:r>
                        <a:rPr lang="it-IT" sz="2000" dirty="0" err="1">
                          <a:solidFill>
                            <a:schemeClr val="tx1"/>
                          </a:solidFill>
                          <a:effectLst/>
                          <a:latin typeface="+mn-lt"/>
                        </a:rPr>
                        <a:t>Thermodynamic</a:t>
                      </a:r>
                      <a:r>
                        <a:rPr lang="it-IT" sz="2000" dirty="0">
                          <a:solidFill>
                            <a:schemeClr val="tx1"/>
                          </a:solidFill>
                          <a:effectLst/>
                          <a:latin typeface="+mn-lt"/>
                        </a:rPr>
                        <a:t> temperature</a:t>
                      </a:r>
                    </a:p>
                  </a:txBody>
                  <a:tcPr anchor="ctr"/>
                </a:tc>
                <a:tc>
                  <a:txBody>
                    <a:bodyPr/>
                    <a:lstStyle/>
                    <a:p>
                      <a:pPr algn="ctr"/>
                      <a:r>
                        <a:rPr lang="el-GR" sz="2000" dirty="0">
                          <a:solidFill>
                            <a:schemeClr val="tx1"/>
                          </a:solidFill>
                          <a:effectLst/>
                          <a:latin typeface="+mn-lt"/>
                        </a:rPr>
                        <a:t>Θ</a:t>
                      </a:r>
                    </a:p>
                  </a:txBody>
                  <a:tcPr anchor="ctr">
                    <a:lnR w="12700" cap="flat" cmpd="sng" algn="ctr">
                      <a:solidFill>
                        <a:schemeClr val="tx1"/>
                      </a:solidFill>
                      <a:prstDash val="solid"/>
                      <a:round/>
                      <a:headEnd type="none" w="med" len="med"/>
                      <a:tailEnd type="none" w="med" len="med"/>
                    </a:lnR>
                  </a:tcPr>
                </a:tc>
                <a:tc>
                  <a:txBody>
                    <a:bodyPr/>
                    <a:lstStyle/>
                    <a:p>
                      <a:pPr algn="l"/>
                      <a:r>
                        <a:rPr lang="it-IT" sz="2000" dirty="0">
                          <a:solidFill>
                            <a:schemeClr val="tx1"/>
                          </a:solidFill>
                          <a:effectLst/>
                          <a:latin typeface="+mn-lt"/>
                        </a:rPr>
                        <a:t>kelvin</a:t>
                      </a:r>
                    </a:p>
                  </a:txBody>
                  <a:tcPr anchor="ctr">
                    <a:lnL w="12700" cap="flat" cmpd="sng" algn="ctr">
                      <a:solidFill>
                        <a:schemeClr val="tx1"/>
                      </a:solidFill>
                      <a:prstDash val="solid"/>
                      <a:round/>
                      <a:headEnd type="none" w="med" len="med"/>
                      <a:tailEnd type="none" w="med" len="med"/>
                    </a:lnL>
                  </a:tcPr>
                </a:tc>
                <a:tc>
                  <a:txBody>
                    <a:bodyPr/>
                    <a:lstStyle/>
                    <a:p>
                      <a:pPr algn="ctr"/>
                      <a:r>
                        <a:rPr lang="it-IT" sz="2000" dirty="0">
                          <a:solidFill>
                            <a:schemeClr val="tx1"/>
                          </a:solidFill>
                          <a:effectLst/>
                          <a:latin typeface="+mn-lt"/>
                        </a:rPr>
                        <a:t>K</a:t>
                      </a:r>
                    </a:p>
                  </a:txBody>
                  <a:tcPr anchor="ctr"/>
                </a:tc>
                <a:extLst>
                  <a:ext uri="{0D108BD9-81ED-4DB2-BD59-A6C34878D82A}">
                    <a16:rowId xmlns:a16="http://schemas.microsoft.com/office/drawing/2014/main" val="664005959"/>
                  </a:ext>
                </a:extLst>
              </a:tr>
              <a:tr h="0">
                <a:tc>
                  <a:txBody>
                    <a:bodyPr/>
                    <a:lstStyle/>
                    <a:p>
                      <a:pPr algn="l"/>
                      <a:r>
                        <a:rPr lang="fr-FR" sz="2000" dirty="0" err="1">
                          <a:solidFill>
                            <a:schemeClr val="tx1"/>
                          </a:solidFill>
                          <a:effectLst/>
                          <a:latin typeface="+mn-lt"/>
                        </a:rPr>
                        <a:t>amount</a:t>
                      </a:r>
                      <a:r>
                        <a:rPr lang="fr-FR" sz="2000" dirty="0">
                          <a:solidFill>
                            <a:schemeClr val="tx1"/>
                          </a:solidFill>
                          <a:effectLst/>
                          <a:latin typeface="+mn-lt"/>
                        </a:rPr>
                        <a:t> of substance</a:t>
                      </a:r>
                    </a:p>
                  </a:txBody>
                  <a:tcPr anchor="ctr"/>
                </a:tc>
                <a:tc>
                  <a:txBody>
                    <a:bodyPr/>
                    <a:lstStyle/>
                    <a:p>
                      <a:pPr algn="ctr"/>
                      <a:r>
                        <a:rPr lang="it-IT" sz="2000" dirty="0">
                          <a:solidFill>
                            <a:schemeClr val="tx1"/>
                          </a:solidFill>
                          <a:effectLst/>
                          <a:latin typeface="+mn-lt"/>
                        </a:rPr>
                        <a:t>N</a:t>
                      </a:r>
                    </a:p>
                  </a:txBody>
                  <a:tcPr anchor="ctr">
                    <a:lnR w="12700" cap="flat" cmpd="sng" algn="ctr">
                      <a:solidFill>
                        <a:schemeClr val="tx1"/>
                      </a:solidFill>
                      <a:prstDash val="solid"/>
                      <a:round/>
                      <a:headEnd type="none" w="med" len="med"/>
                      <a:tailEnd type="none" w="med" len="med"/>
                    </a:lnR>
                  </a:tcPr>
                </a:tc>
                <a:tc>
                  <a:txBody>
                    <a:bodyPr/>
                    <a:lstStyle/>
                    <a:p>
                      <a:pPr algn="l"/>
                      <a:r>
                        <a:rPr lang="it-IT" sz="2000" dirty="0">
                          <a:solidFill>
                            <a:schemeClr val="tx1"/>
                          </a:solidFill>
                          <a:effectLst/>
                          <a:latin typeface="+mn-lt"/>
                        </a:rPr>
                        <a:t>mole</a:t>
                      </a:r>
                    </a:p>
                  </a:txBody>
                  <a:tcPr anchor="ctr">
                    <a:lnL w="12700" cap="flat" cmpd="sng" algn="ctr">
                      <a:solidFill>
                        <a:schemeClr val="tx1"/>
                      </a:solidFill>
                      <a:prstDash val="solid"/>
                      <a:round/>
                      <a:headEnd type="none" w="med" len="med"/>
                      <a:tailEnd type="none" w="med" len="med"/>
                    </a:lnL>
                  </a:tcPr>
                </a:tc>
                <a:tc>
                  <a:txBody>
                    <a:bodyPr/>
                    <a:lstStyle/>
                    <a:p>
                      <a:pPr algn="ctr"/>
                      <a:r>
                        <a:rPr lang="it-IT" sz="2000" dirty="0">
                          <a:solidFill>
                            <a:schemeClr val="tx1"/>
                          </a:solidFill>
                          <a:effectLst/>
                          <a:latin typeface="+mn-lt"/>
                        </a:rPr>
                        <a:t>mol</a:t>
                      </a:r>
                    </a:p>
                  </a:txBody>
                  <a:tcPr anchor="ctr"/>
                </a:tc>
                <a:extLst>
                  <a:ext uri="{0D108BD9-81ED-4DB2-BD59-A6C34878D82A}">
                    <a16:rowId xmlns:a16="http://schemas.microsoft.com/office/drawing/2014/main" val="3106770044"/>
                  </a:ext>
                </a:extLst>
              </a:tr>
              <a:tr h="0">
                <a:tc>
                  <a:txBody>
                    <a:bodyPr/>
                    <a:lstStyle/>
                    <a:p>
                      <a:pPr algn="l"/>
                      <a:r>
                        <a:rPr lang="it-IT" sz="2000" dirty="0" err="1">
                          <a:solidFill>
                            <a:schemeClr val="tx1"/>
                          </a:solidFill>
                          <a:effectLst/>
                          <a:latin typeface="+mn-lt"/>
                        </a:rPr>
                        <a:t>luminous</a:t>
                      </a:r>
                      <a:r>
                        <a:rPr lang="it-IT" sz="2000" dirty="0">
                          <a:solidFill>
                            <a:schemeClr val="tx1"/>
                          </a:solidFill>
                          <a:effectLst/>
                          <a:latin typeface="+mn-lt"/>
                        </a:rPr>
                        <a:t> </a:t>
                      </a:r>
                      <a:r>
                        <a:rPr lang="it-IT" sz="2000" dirty="0" err="1">
                          <a:solidFill>
                            <a:schemeClr val="tx1"/>
                          </a:solidFill>
                          <a:effectLst/>
                          <a:latin typeface="+mn-lt"/>
                        </a:rPr>
                        <a:t>intensity</a:t>
                      </a:r>
                      <a:endParaRPr lang="it-IT" sz="2000" dirty="0">
                        <a:solidFill>
                          <a:schemeClr val="tx1"/>
                        </a:solidFill>
                        <a:effectLst/>
                        <a:latin typeface="+mn-lt"/>
                      </a:endParaRPr>
                    </a:p>
                  </a:txBody>
                  <a:tcPr anchor="ctr"/>
                </a:tc>
                <a:tc>
                  <a:txBody>
                    <a:bodyPr/>
                    <a:lstStyle/>
                    <a:p>
                      <a:pPr algn="ctr"/>
                      <a:r>
                        <a:rPr lang="it-IT" sz="2000" dirty="0">
                          <a:solidFill>
                            <a:schemeClr val="tx1"/>
                          </a:solidFill>
                          <a:effectLst/>
                          <a:latin typeface="+mn-lt"/>
                        </a:rPr>
                        <a:t>J</a:t>
                      </a:r>
                    </a:p>
                  </a:txBody>
                  <a:tcPr anchor="ctr">
                    <a:lnR w="12700" cap="flat" cmpd="sng" algn="ctr">
                      <a:solidFill>
                        <a:schemeClr val="tx1"/>
                      </a:solidFill>
                      <a:prstDash val="solid"/>
                      <a:round/>
                      <a:headEnd type="none" w="med" len="med"/>
                      <a:tailEnd type="none" w="med" len="med"/>
                    </a:lnR>
                  </a:tcPr>
                </a:tc>
                <a:tc>
                  <a:txBody>
                    <a:bodyPr/>
                    <a:lstStyle/>
                    <a:p>
                      <a:pPr algn="l"/>
                      <a:r>
                        <a:rPr lang="it-IT" sz="2000" dirty="0">
                          <a:solidFill>
                            <a:schemeClr val="tx1"/>
                          </a:solidFill>
                          <a:effectLst/>
                          <a:latin typeface="+mn-lt"/>
                        </a:rPr>
                        <a:t>candela</a:t>
                      </a:r>
                    </a:p>
                  </a:txBody>
                  <a:tcPr anchor="ctr">
                    <a:lnL w="12700" cap="flat" cmpd="sng" algn="ctr">
                      <a:solidFill>
                        <a:schemeClr val="tx1"/>
                      </a:solidFill>
                      <a:prstDash val="solid"/>
                      <a:round/>
                      <a:headEnd type="none" w="med" len="med"/>
                      <a:tailEnd type="none" w="med" len="med"/>
                    </a:lnL>
                  </a:tcPr>
                </a:tc>
                <a:tc>
                  <a:txBody>
                    <a:bodyPr/>
                    <a:lstStyle/>
                    <a:p>
                      <a:pPr algn="ctr"/>
                      <a:r>
                        <a:rPr lang="it-IT" sz="2000" dirty="0">
                          <a:solidFill>
                            <a:schemeClr val="tx1"/>
                          </a:solidFill>
                          <a:effectLst/>
                          <a:latin typeface="+mn-lt"/>
                        </a:rPr>
                        <a:t>cd</a:t>
                      </a:r>
                    </a:p>
                  </a:txBody>
                  <a:tcPr anchor="ctr"/>
                </a:tc>
                <a:extLst>
                  <a:ext uri="{0D108BD9-81ED-4DB2-BD59-A6C34878D82A}">
                    <a16:rowId xmlns:a16="http://schemas.microsoft.com/office/drawing/2014/main" val="3029711907"/>
                  </a:ext>
                </a:extLst>
              </a:tr>
            </a:tbl>
          </a:graphicData>
        </a:graphic>
      </p:graphicFrame>
      <p:sp>
        <p:nvSpPr>
          <p:cNvPr id="6" name="Segnaposto numero diapositiva 5">
            <a:extLst>
              <a:ext uri="{FF2B5EF4-FFF2-40B4-BE49-F238E27FC236}">
                <a16:creationId xmlns:a16="http://schemas.microsoft.com/office/drawing/2014/main" id="{7CA1B3FD-5665-FE16-577A-7042682600F5}"/>
              </a:ext>
            </a:extLst>
          </p:cNvPr>
          <p:cNvSpPr>
            <a:spLocks noGrp="1"/>
          </p:cNvSpPr>
          <p:nvPr>
            <p:ph type="sldNum" sz="quarter" idx="12"/>
          </p:nvPr>
        </p:nvSpPr>
        <p:spPr>
          <a:xfrm>
            <a:off x="10710710" y="6449535"/>
            <a:ext cx="932279" cy="308453"/>
          </a:xfrm>
        </p:spPr>
        <p:txBody>
          <a:bodyPr/>
          <a:lstStyle/>
          <a:p>
            <a:fld id="{6CB39E08-E0E5-4B1A-8F7D-08FE7678A3B6}" type="slidenum">
              <a:rPr lang="en-US" smtClean="0"/>
              <a:pPr/>
              <a:t>23</a:t>
            </a:fld>
            <a:endParaRPr lang="en-US"/>
          </a:p>
        </p:txBody>
      </p:sp>
    </p:spTree>
    <p:extLst>
      <p:ext uri="{BB962C8B-B14F-4D97-AF65-F5344CB8AC3E}">
        <p14:creationId xmlns:p14="http://schemas.microsoft.com/office/powerpoint/2010/main" val="38893350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68AF8D25-479D-9578-2726-CA6A28A10CC2}"/>
              </a:ext>
            </a:extLst>
          </p:cNvPr>
          <p:cNvSpPr>
            <a:spLocks noGrp="1"/>
          </p:cNvSpPr>
          <p:nvPr>
            <p:ph type="title"/>
          </p:nvPr>
        </p:nvSpPr>
        <p:spPr/>
        <p:txBody>
          <a:bodyPr/>
          <a:lstStyle/>
          <a:p>
            <a:r>
              <a:rPr lang="en-US" dirty="0"/>
              <a:t>Definition of International System of Units SI</a:t>
            </a:r>
            <a:endParaRPr lang="it-IT" dirty="0"/>
          </a:p>
        </p:txBody>
      </p:sp>
      <p:sp>
        <p:nvSpPr>
          <p:cNvPr id="6" name="Segnaposto numero diapositiva 5">
            <a:extLst>
              <a:ext uri="{FF2B5EF4-FFF2-40B4-BE49-F238E27FC236}">
                <a16:creationId xmlns:a16="http://schemas.microsoft.com/office/drawing/2014/main" id="{7CA1B3FD-5665-FE16-577A-7042682600F5}"/>
              </a:ext>
            </a:extLst>
          </p:cNvPr>
          <p:cNvSpPr>
            <a:spLocks noGrp="1"/>
          </p:cNvSpPr>
          <p:nvPr>
            <p:ph type="sldNum" sz="quarter" idx="12"/>
          </p:nvPr>
        </p:nvSpPr>
        <p:spPr/>
        <p:txBody>
          <a:bodyPr vert="horz" lIns="91440" tIns="45720" rIns="91440" bIns="45720" rtlCol="0">
            <a:normAutofit/>
          </a:bodyPr>
          <a:lstStyle/>
          <a:p>
            <a:fld id="{6CB39E08-E0E5-4B1A-8F7D-08FE7678A3B6}" type="slidenum">
              <a:rPr lang="en-US" smtClean="0"/>
              <a:pPr/>
              <a:t>24</a:t>
            </a:fld>
            <a:endParaRPr lang="en-US"/>
          </a:p>
        </p:txBody>
      </p:sp>
      <p:sp>
        <p:nvSpPr>
          <p:cNvPr id="12" name="Segnaposto contenuto 11">
            <a:extLst>
              <a:ext uri="{FF2B5EF4-FFF2-40B4-BE49-F238E27FC236}">
                <a16:creationId xmlns:a16="http://schemas.microsoft.com/office/drawing/2014/main" id="{892C8634-9D8B-7BBB-116C-A8C017404F2B}"/>
              </a:ext>
            </a:extLst>
          </p:cNvPr>
          <p:cNvSpPr txBox="1">
            <a:spLocks noGrp="1"/>
          </p:cNvSpPr>
          <p:nvPr>
            <p:ph idx="1"/>
          </p:nvPr>
        </p:nvSpPr>
        <p:spPr>
          <a:xfrm>
            <a:off x="549275" y="1783019"/>
            <a:ext cx="10995025" cy="4490973"/>
          </a:xfrm>
          <a:prstGeom prst="rect">
            <a:avLst/>
          </a:prstGeom>
          <a:noFill/>
        </p:spPr>
        <p:txBody>
          <a:bodyPr wrap="square">
            <a:spAutoFit/>
          </a:bodyPr>
          <a:lstStyle/>
          <a:p>
            <a:r>
              <a:rPr lang="en-US" sz="1800" dirty="0"/>
              <a:t>s</a:t>
            </a:r>
            <a:r>
              <a:rPr lang="en-US" sz="1800" b="0" i="0" u="none" strike="noStrike" baseline="0" dirty="0"/>
              <a:t>econd: 9.192631770x10</a:t>
            </a:r>
            <a:r>
              <a:rPr lang="en-US" sz="1800" b="0" i="0" u="none" strike="noStrike" baseline="30000" dirty="0"/>
              <a:t>9 </a:t>
            </a:r>
            <a:r>
              <a:rPr lang="en-US" sz="1800" b="0" i="0" u="none" strike="noStrike" baseline="0" dirty="0"/>
              <a:t>cycles of radiation from vaporized </a:t>
            </a:r>
            <a:r>
              <a:rPr lang="en-US" sz="1800" b="0" i="0" u="none" strike="noStrike" baseline="0" dirty="0" err="1"/>
              <a:t>caesium</a:t>
            </a:r>
            <a:r>
              <a:rPr lang="en-US" sz="1800" b="0" i="0" u="none" strike="noStrike" baseline="0" dirty="0"/>
              <a:t> 133</a:t>
            </a:r>
          </a:p>
          <a:p>
            <a:r>
              <a:rPr lang="en-US" sz="1800" dirty="0"/>
              <a:t>meter: The length of path traveled by light in an interval of </a:t>
            </a:r>
            <a:r>
              <a:rPr lang="it-IT" sz="1800" dirty="0"/>
              <a:t>1/299,792,458 s</a:t>
            </a:r>
          </a:p>
          <a:p>
            <a:r>
              <a:rPr lang="en-US" sz="1800" dirty="0"/>
              <a:t>kilogram: The mass of a </a:t>
            </a:r>
            <a:r>
              <a:rPr lang="en-US" sz="1800" dirty="0" err="1"/>
              <a:t>platinumeiridium</a:t>
            </a:r>
            <a:r>
              <a:rPr lang="en-US" sz="1800" dirty="0"/>
              <a:t> cylinder kept in the International Bureau of Weights and Measures, </a:t>
            </a:r>
            <a:r>
              <a:rPr lang="it-IT" sz="1800" dirty="0" err="1"/>
              <a:t>Sevres</a:t>
            </a:r>
            <a:r>
              <a:rPr lang="it-IT" sz="1800" dirty="0"/>
              <a:t>, Paris</a:t>
            </a:r>
          </a:p>
          <a:p>
            <a:pPr algn="l"/>
            <a:r>
              <a:rPr lang="en-US" sz="1800" dirty="0"/>
              <a:t>t</a:t>
            </a:r>
            <a:r>
              <a:rPr lang="en-US" sz="1800" b="0" i="0" u="none" strike="noStrike" baseline="0" dirty="0"/>
              <a:t>emperature degrees: The temperature difference between absolute zero Kelvin and the triple point of water is defined as </a:t>
            </a:r>
            <a:r>
              <a:rPr lang="it-IT" sz="1800" b="0" i="0" u="none" strike="noStrike" baseline="0" dirty="0"/>
              <a:t>273.16 K.</a:t>
            </a:r>
          </a:p>
          <a:p>
            <a:pPr algn="l"/>
            <a:r>
              <a:rPr lang="en-US" sz="1800" dirty="0"/>
              <a:t>a</a:t>
            </a:r>
            <a:r>
              <a:rPr lang="en-US" sz="1800" b="0" i="0" u="none" strike="noStrike" baseline="0" dirty="0"/>
              <a:t>mpere: The current flowing through two infinitely long parallel conductors of negligible cross section placed 1 m apart in vacuum and producing a </a:t>
            </a:r>
            <a:r>
              <a:rPr lang="it-IT" sz="1800" b="0" i="0" u="none" strike="noStrike" baseline="0" dirty="0"/>
              <a:t>force of 2</a:t>
            </a:r>
            <a:r>
              <a:rPr lang="en-US" sz="1800" b="0" i="0" u="none" strike="noStrike" baseline="0" dirty="0"/>
              <a:t>x10</a:t>
            </a:r>
            <a:r>
              <a:rPr lang="en-US" sz="1800" b="0" i="0" u="none" strike="noStrike" baseline="30000" dirty="0"/>
              <a:t>9</a:t>
            </a:r>
            <a:r>
              <a:rPr lang="en-US" sz="1800" b="0" i="0" u="none" strike="noStrike" dirty="0"/>
              <a:t> </a:t>
            </a:r>
            <a:r>
              <a:rPr lang="en-US" sz="1800" b="0" i="0" u="none" strike="noStrike" baseline="0" dirty="0"/>
              <a:t>N per meter length of conductor</a:t>
            </a:r>
          </a:p>
          <a:p>
            <a:pPr algn="l"/>
            <a:r>
              <a:rPr lang="en-US" sz="1800" dirty="0"/>
              <a:t>c</a:t>
            </a:r>
            <a:r>
              <a:rPr lang="en-US" sz="1800" b="0" i="0" u="none" strike="noStrike" baseline="0" dirty="0"/>
              <a:t>andela:  The luminous intensity in a given direction from a source emitting monochromatic radiation at a frequency of 540 THz and with a radiant density in that direction of 1.4641 </a:t>
            </a:r>
            <a:r>
              <a:rPr lang="en-US" sz="1800" b="0" i="0" u="none" strike="noStrike" baseline="0" dirty="0" err="1"/>
              <a:t>mW</a:t>
            </a:r>
            <a:r>
              <a:rPr lang="en-US" sz="1800" b="0" i="0" u="none" strike="noStrike" baseline="0" dirty="0"/>
              <a:t>/str</a:t>
            </a:r>
            <a:endParaRPr lang="en-US" sz="1800" dirty="0"/>
          </a:p>
          <a:p>
            <a:pPr algn="l"/>
            <a:r>
              <a:rPr lang="en-US" sz="1800" dirty="0"/>
              <a:t>m</a:t>
            </a:r>
            <a:r>
              <a:rPr lang="en-US" sz="1800" b="0" i="0" u="none" strike="noStrike" baseline="0" dirty="0"/>
              <a:t>ole: The number of atoms in a 0.012 kg of carbon </a:t>
            </a:r>
            <a:r>
              <a:rPr lang="it-IT" sz="1800" b="0" i="0" u="none" strike="noStrike" baseline="0" dirty="0"/>
              <a:t>12</a:t>
            </a:r>
            <a:endParaRPr lang="it-IT" dirty="0"/>
          </a:p>
        </p:txBody>
      </p:sp>
    </p:spTree>
    <p:extLst>
      <p:ext uri="{BB962C8B-B14F-4D97-AF65-F5344CB8AC3E}">
        <p14:creationId xmlns:p14="http://schemas.microsoft.com/office/powerpoint/2010/main" val="40524875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CBDBD-9D2B-E421-A618-C4B804E161E4}"/>
            </a:ext>
          </a:extLst>
        </p:cNvPr>
        <p:cNvGrpSpPr/>
        <p:nvPr/>
      </p:nvGrpSpPr>
      <p:grpSpPr>
        <a:xfrm>
          <a:off x="0" y="0"/>
          <a:ext cx="0" cy="0"/>
          <a:chOff x="0" y="0"/>
          <a:chExt cx="0" cy="0"/>
        </a:xfrm>
      </p:grpSpPr>
      <p:graphicFrame>
        <p:nvGraphicFramePr>
          <p:cNvPr id="3" name="Oggetto 2">
            <a:extLst>
              <a:ext uri="{FF2B5EF4-FFF2-40B4-BE49-F238E27FC236}">
                <a16:creationId xmlns:a16="http://schemas.microsoft.com/office/drawing/2014/main" id="{D40F6CCA-7F87-5B07-23F4-CA94363A9345}"/>
              </a:ext>
            </a:extLst>
          </p:cNvPr>
          <p:cNvGraphicFramePr>
            <a:graphicFrameLocks noChangeAspect="1"/>
          </p:cNvGraphicFramePr>
          <p:nvPr>
            <p:extLst>
              <p:ext uri="{D42A27DB-BD31-4B8C-83A1-F6EECF244321}">
                <p14:modId xmlns:p14="http://schemas.microsoft.com/office/powerpoint/2010/main" val="2183107757"/>
              </p:ext>
            </p:extLst>
          </p:nvPr>
        </p:nvGraphicFramePr>
        <p:xfrm>
          <a:off x="5560272" y="2476191"/>
          <a:ext cx="869021" cy="356919"/>
        </p:xfrm>
        <a:graphic>
          <a:graphicData uri="http://schemas.openxmlformats.org/presentationml/2006/ole">
            <mc:AlternateContent xmlns:mc="http://schemas.openxmlformats.org/markup-compatibility/2006">
              <mc:Choice xmlns:v="urn:schemas-microsoft-com:vml" Requires="v">
                <p:oleObj name="Equazione" r:id="rId2" imgW="532937" imgH="215713" progId="Equation.3">
                  <p:embed/>
                </p:oleObj>
              </mc:Choice>
              <mc:Fallback>
                <p:oleObj name="Equazione" r:id="rId2" imgW="532937" imgH="215713" progId="Equation.3">
                  <p:embed/>
                  <p:pic>
                    <p:nvPicPr>
                      <p:cNvPr id="3" name="Oggetto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0272" y="2476191"/>
                        <a:ext cx="869021" cy="356919"/>
                      </a:xfrm>
                      <a:prstGeom prst="rect">
                        <a:avLst/>
                      </a:prstGeom>
                      <a:noFill/>
                    </p:spPr>
                  </p:pic>
                </p:oleObj>
              </mc:Fallback>
            </mc:AlternateContent>
          </a:graphicData>
        </a:graphic>
      </p:graphicFrame>
      <p:graphicFrame>
        <p:nvGraphicFramePr>
          <p:cNvPr id="4" name="Oggetto 3">
            <a:extLst>
              <a:ext uri="{FF2B5EF4-FFF2-40B4-BE49-F238E27FC236}">
                <a16:creationId xmlns:a16="http://schemas.microsoft.com/office/drawing/2014/main" id="{74E1AD0C-E16B-A4D2-4126-709628446515}"/>
              </a:ext>
            </a:extLst>
          </p:cNvPr>
          <p:cNvGraphicFramePr>
            <a:graphicFrameLocks noChangeAspect="1"/>
          </p:cNvGraphicFramePr>
          <p:nvPr>
            <p:extLst>
              <p:ext uri="{D42A27DB-BD31-4B8C-83A1-F6EECF244321}">
                <p14:modId xmlns:p14="http://schemas.microsoft.com/office/powerpoint/2010/main" val="2978616181"/>
              </p:ext>
            </p:extLst>
          </p:nvPr>
        </p:nvGraphicFramePr>
        <p:xfrm>
          <a:off x="5560273" y="2823893"/>
          <a:ext cx="946610" cy="372437"/>
        </p:xfrm>
        <a:graphic>
          <a:graphicData uri="http://schemas.openxmlformats.org/presentationml/2006/ole">
            <mc:AlternateContent xmlns:mc="http://schemas.openxmlformats.org/markup-compatibility/2006">
              <mc:Choice xmlns:v="urn:schemas-microsoft-com:vml" Requires="v">
                <p:oleObj name="Equazione" r:id="rId4" imgW="583947" imgH="228501" progId="Equation.3">
                  <p:embed/>
                </p:oleObj>
              </mc:Choice>
              <mc:Fallback>
                <p:oleObj name="Equazione" r:id="rId4" imgW="583947" imgH="228501" progId="Equation.3">
                  <p:embed/>
                  <p:pic>
                    <p:nvPicPr>
                      <p:cNvPr id="4" name="Oggetto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0273" y="2823893"/>
                        <a:ext cx="946610" cy="372437"/>
                      </a:xfrm>
                      <a:prstGeom prst="rect">
                        <a:avLst/>
                      </a:prstGeom>
                      <a:noFill/>
                    </p:spPr>
                  </p:pic>
                </p:oleObj>
              </mc:Fallback>
            </mc:AlternateContent>
          </a:graphicData>
        </a:graphic>
      </p:graphicFrame>
      <p:graphicFrame>
        <p:nvGraphicFramePr>
          <p:cNvPr id="5" name="Oggetto 4">
            <a:extLst>
              <a:ext uri="{FF2B5EF4-FFF2-40B4-BE49-F238E27FC236}">
                <a16:creationId xmlns:a16="http://schemas.microsoft.com/office/drawing/2014/main" id="{F31A4EFC-5549-A3C6-699F-626443C315BA}"/>
              </a:ext>
            </a:extLst>
          </p:cNvPr>
          <p:cNvGraphicFramePr>
            <a:graphicFrameLocks noChangeAspect="1"/>
          </p:cNvGraphicFramePr>
          <p:nvPr>
            <p:extLst>
              <p:ext uri="{D42A27DB-BD31-4B8C-83A1-F6EECF244321}">
                <p14:modId xmlns:p14="http://schemas.microsoft.com/office/powerpoint/2010/main" val="368704931"/>
              </p:ext>
            </p:extLst>
          </p:nvPr>
        </p:nvGraphicFramePr>
        <p:xfrm>
          <a:off x="5560272" y="3189653"/>
          <a:ext cx="931093" cy="372437"/>
        </p:xfrm>
        <a:graphic>
          <a:graphicData uri="http://schemas.openxmlformats.org/presentationml/2006/ole">
            <mc:AlternateContent xmlns:mc="http://schemas.openxmlformats.org/markup-compatibility/2006">
              <mc:Choice xmlns:v="urn:schemas-microsoft-com:vml" Requires="v">
                <p:oleObj name="Equazione" r:id="rId6" imgW="571252" imgH="228501" progId="Equation.3">
                  <p:embed/>
                </p:oleObj>
              </mc:Choice>
              <mc:Fallback>
                <p:oleObj name="Equazione" r:id="rId6" imgW="571252" imgH="228501" progId="Equation.3">
                  <p:embed/>
                  <p:pic>
                    <p:nvPicPr>
                      <p:cNvPr id="5" name="Oggetto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0272" y="3189653"/>
                        <a:ext cx="931093" cy="372437"/>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C941C8D3-0B02-97BE-363B-D1E0370BA59F}"/>
              </a:ext>
            </a:extLst>
          </p:cNvPr>
          <p:cNvGraphicFramePr>
            <a:graphicFrameLocks noChangeAspect="1"/>
          </p:cNvGraphicFramePr>
          <p:nvPr>
            <p:extLst>
              <p:ext uri="{D42A27DB-BD31-4B8C-83A1-F6EECF244321}">
                <p14:modId xmlns:p14="http://schemas.microsoft.com/office/powerpoint/2010/main" val="1949139214"/>
              </p:ext>
            </p:extLst>
          </p:nvPr>
        </p:nvGraphicFramePr>
        <p:xfrm>
          <a:off x="5560273" y="3571566"/>
          <a:ext cx="698320" cy="356919"/>
        </p:xfrm>
        <a:graphic>
          <a:graphicData uri="http://schemas.openxmlformats.org/presentationml/2006/ole">
            <mc:AlternateContent xmlns:mc="http://schemas.openxmlformats.org/markup-compatibility/2006">
              <mc:Choice xmlns:v="urn:schemas-microsoft-com:vml" Requires="v">
                <p:oleObj name="Equazione" r:id="rId8" imgW="431613" imgH="215806" progId="Equation.3">
                  <p:embed/>
                </p:oleObj>
              </mc:Choice>
              <mc:Fallback>
                <p:oleObj name="Equazione" r:id="rId8" imgW="431613" imgH="215806" progId="Equation.3">
                  <p:embed/>
                  <p:pic>
                    <p:nvPicPr>
                      <p:cNvPr id="6" name="Oggetto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60273" y="3571566"/>
                        <a:ext cx="698320" cy="356919"/>
                      </a:xfrm>
                      <a:prstGeom prst="rect">
                        <a:avLst/>
                      </a:prstGeom>
                      <a:noFill/>
                    </p:spPr>
                  </p:pic>
                </p:oleObj>
              </mc:Fallback>
            </mc:AlternateContent>
          </a:graphicData>
        </a:graphic>
      </p:graphicFrame>
      <p:graphicFrame>
        <p:nvGraphicFramePr>
          <p:cNvPr id="7" name="Oggetto 6">
            <a:extLst>
              <a:ext uri="{FF2B5EF4-FFF2-40B4-BE49-F238E27FC236}">
                <a16:creationId xmlns:a16="http://schemas.microsoft.com/office/drawing/2014/main" id="{8E206EF9-4EFE-79BF-5AE5-791ECE07819F}"/>
              </a:ext>
            </a:extLst>
          </p:cNvPr>
          <p:cNvGraphicFramePr>
            <a:graphicFrameLocks noChangeAspect="1"/>
          </p:cNvGraphicFramePr>
          <p:nvPr>
            <p:extLst>
              <p:ext uri="{D42A27DB-BD31-4B8C-83A1-F6EECF244321}">
                <p14:modId xmlns:p14="http://schemas.microsoft.com/office/powerpoint/2010/main" val="303867095"/>
              </p:ext>
            </p:extLst>
          </p:nvPr>
        </p:nvGraphicFramePr>
        <p:xfrm>
          <a:off x="5560273" y="3926888"/>
          <a:ext cx="1194902" cy="372437"/>
        </p:xfrm>
        <a:graphic>
          <a:graphicData uri="http://schemas.openxmlformats.org/presentationml/2006/ole">
            <mc:AlternateContent xmlns:mc="http://schemas.openxmlformats.org/markup-compatibility/2006">
              <mc:Choice xmlns:v="urn:schemas-microsoft-com:vml" Requires="v">
                <p:oleObj name="Equazione" r:id="rId10" imgW="736600" imgH="228600" progId="Equation.3">
                  <p:embed/>
                </p:oleObj>
              </mc:Choice>
              <mc:Fallback>
                <p:oleObj name="Equazione" r:id="rId10" imgW="736600" imgH="228600" progId="Equation.3">
                  <p:embed/>
                  <p:pic>
                    <p:nvPicPr>
                      <p:cNvPr id="7" name="Oggetto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60273" y="3926888"/>
                        <a:ext cx="1194902" cy="372437"/>
                      </a:xfrm>
                      <a:prstGeom prst="rect">
                        <a:avLst/>
                      </a:prstGeom>
                      <a:noFill/>
                    </p:spPr>
                  </p:pic>
                </p:oleObj>
              </mc:Fallback>
            </mc:AlternateContent>
          </a:graphicData>
        </a:graphic>
      </p:graphicFrame>
      <p:graphicFrame>
        <p:nvGraphicFramePr>
          <p:cNvPr id="8" name="Oggetto 7">
            <a:extLst>
              <a:ext uri="{FF2B5EF4-FFF2-40B4-BE49-F238E27FC236}">
                <a16:creationId xmlns:a16="http://schemas.microsoft.com/office/drawing/2014/main" id="{A5362AE7-F391-BE7B-AE1C-CBDAA2369961}"/>
              </a:ext>
            </a:extLst>
          </p:cNvPr>
          <p:cNvGraphicFramePr>
            <a:graphicFrameLocks noChangeAspect="1"/>
          </p:cNvGraphicFramePr>
          <p:nvPr>
            <p:extLst>
              <p:ext uri="{D42A27DB-BD31-4B8C-83A1-F6EECF244321}">
                <p14:modId xmlns:p14="http://schemas.microsoft.com/office/powerpoint/2010/main" val="4230865448"/>
              </p:ext>
            </p:extLst>
          </p:nvPr>
        </p:nvGraphicFramePr>
        <p:xfrm>
          <a:off x="5560273" y="4325668"/>
          <a:ext cx="1225939" cy="372437"/>
        </p:xfrm>
        <a:graphic>
          <a:graphicData uri="http://schemas.openxmlformats.org/presentationml/2006/ole">
            <mc:AlternateContent xmlns:mc="http://schemas.openxmlformats.org/markup-compatibility/2006">
              <mc:Choice xmlns:v="urn:schemas-microsoft-com:vml" Requires="v">
                <p:oleObj name="Equazione" r:id="rId12" imgW="749300" imgH="228600" progId="Equation.3">
                  <p:embed/>
                </p:oleObj>
              </mc:Choice>
              <mc:Fallback>
                <p:oleObj name="Equazione" r:id="rId12" imgW="749300" imgH="228600" progId="Equation.3">
                  <p:embed/>
                  <p:pic>
                    <p:nvPicPr>
                      <p:cNvPr id="8" name="Oggetto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60273" y="4325668"/>
                        <a:ext cx="1225939" cy="372437"/>
                      </a:xfrm>
                      <a:prstGeom prst="rect">
                        <a:avLst/>
                      </a:prstGeom>
                      <a:noFill/>
                    </p:spPr>
                  </p:pic>
                </p:oleObj>
              </mc:Fallback>
            </mc:AlternateContent>
          </a:graphicData>
        </a:graphic>
      </p:graphicFrame>
      <p:graphicFrame>
        <p:nvGraphicFramePr>
          <p:cNvPr id="9" name="Oggetto 8">
            <a:extLst>
              <a:ext uri="{FF2B5EF4-FFF2-40B4-BE49-F238E27FC236}">
                <a16:creationId xmlns:a16="http://schemas.microsoft.com/office/drawing/2014/main" id="{93BDE6CF-411F-081A-B115-D37B8D0095A3}"/>
              </a:ext>
            </a:extLst>
          </p:cNvPr>
          <p:cNvGraphicFramePr>
            <a:graphicFrameLocks noChangeAspect="1"/>
          </p:cNvGraphicFramePr>
          <p:nvPr>
            <p:extLst>
              <p:ext uri="{D42A27DB-BD31-4B8C-83A1-F6EECF244321}">
                <p14:modId xmlns:p14="http://schemas.microsoft.com/office/powerpoint/2010/main" val="3001758063"/>
              </p:ext>
            </p:extLst>
          </p:nvPr>
        </p:nvGraphicFramePr>
        <p:xfrm>
          <a:off x="5560272" y="4703771"/>
          <a:ext cx="1055239" cy="356919"/>
        </p:xfrm>
        <a:graphic>
          <a:graphicData uri="http://schemas.openxmlformats.org/presentationml/2006/ole">
            <mc:AlternateContent xmlns:mc="http://schemas.openxmlformats.org/markup-compatibility/2006">
              <mc:Choice xmlns:v="urn:schemas-microsoft-com:vml" Requires="v">
                <p:oleObj name="Equazione" r:id="rId14" imgW="647419" imgH="215806" progId="Equation.3">
                  <p:embed/>
                </p:oleObj>
              </mc:Choice>
              <mc:Fallback>
                <p:oleObj name="Equazione" r:id="rId14" imgW="647419" imgH="215806" progId="Equation.3">
                  <p:embed/>
                  <p:pic>
                    <p:nvPicPr>
                      <p:cNvPr id="9" name="Oggetto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60272" y="4703771"/>
                        <a:ext cx="1055239" cy="356919"/>
                      </a:xfrm>
                      <a:prstGeom prst="rect">
                        <a:avLst/>
                      </a:prstGeom>
                      <a:noFill/>
                    </p:spPr>
                  </p:pic>
                </p:oleObj>
              </mc:Fallback>
            </mc:AlternateContent>
          </a:graphicData>
        </a:graphic>
      </p:graphicFrame>
      <p:graphicFrame>
        <p:nvGraphicFramePr>
          <p:cNvPr id="10" name="Oggetto 9">
            <a:extLst>
              <a:ext uri="{FF2B5EF4-FFF2-40B4-BE49-F238E27FC236}">
                <a16:creationId xmlns:a16="http://schemas.microsoft.com/office/drawing/2014/main" id="{BB948DE6-DDDD-1F63-F6E8-B747AF6541E2}"/>
              </a:ext>
            </a:extLst>
          </p:cNvPr>
          <p:cNvGraphicFramePr>
            <a:graphicFrameLocks noChangeAspect="1"/>
          </p:cNvGraphicFramePr>
          <p:nvPr>
            <p:extLst>
              <p:ext uri="{D42A27DB-BD31-4B8C-83A1-F6EECF244321}">
                <p14:modId xmlns:p14="http://schemas.microsoft.com/office/powerpoint/2010/main" val="921776369"/>
              </p:ext>
            </p:extLst>
          </p:nvPr>
        </p:nvGraphicFramePr>
        <p:xfrm>
          <a:off x="5560272" y="5042583"/>
          <a:ext cx="1660449" cy="372437"/>
        </p:xfrm>
        <a:graphic>
          <a:graphicData uri="http://schemas.openxmlformats.org/presentationml/2006/ole">
            <mc:AlternateContent xmlns:mc="http://schemas.openxmlformats.org/markup-compatibility/2006">
              <mc:Choice xmlns:v="urn:schemas-microsoft-com:vml" Requires="v">
                <p:oleObj name="Equazione" r:id="rId16" imgW="1016000" imgH="228600" progId="Equation.3">
                  <p:embed/>
                </p:oleObj>
              </mc:Choice>
              <mc:Fallback>
                <p:oleObj name="Equazione" r:id="rId16" imgW="1016000" imgH="228600" progId="Equation.3">
                  <p:embed/>
                  <p:pic>
                    <p:nvPicPr>
                      <p:cNvPr id="10" name="Oggetto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60272" y="5042583"/>
                        <a:ext cx="1660449" cy="372437"/>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EBA2DBDF-0730-3F32-5BAA-503E39C967B9}"/>
              </a:ext>
            </a:extLst>
          </p:cNvPr>
          <p:cNvGraphicFramePr>
            <a:graphicFrameLocks noChangeAspect="1"/>
          </p:cNvGraphicFramePr>
          <p:nvPr>
            <p:extLst>
              <p:ext uri="{D42A27DB-BD31-4B8C-83A1-F6EECF244321}">
                <p14:modId xmlns:p14="http://schemas.microsoft.com/office/powerpoint/2010/main" val="1396709219"/>
              </p:ext>
            </p:extLst>
          </p:nvPr>
        </p:nvGraphicFramePr>
        <p:xfrm>
          <a:off x="5560273" y="5445173"/>
          <a:ext cx="1691484" cy="372437"/>
        </p:xfrm>
        <a:graphic>
          <a:graphicData uri="http://schemas.openxmlformats.org/presentationml/2006/ole">
            <mc:AlternateContent xmlns:mc="http://schemas.openxmlformats.org/markup-compatibility/2006">
              <mc:Choice xmlns:v="urn:schemas-microsoft-com:vml" Requires="v">
                <p:oleObj name="Equazione" r:id="rId18" imgW="1040948" imgH="228501" progId="Equation.3">
                  <p:embed/>
                </p:oleObj>
              </mc:Choice>
              <mc:Fallback>
                <p:oleObj name="Equazione" r:id="rId18" imgW="1040948" imgH="228501" progId="Equation.3">
                  <p:embed/>
                  <p:pic>
                    <p:nvPicPr>
                      <p:cNvPr id="11" name="Oggetto 1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560273" y="5445173"/>
                        <a:ext cx="1691484" cy="372437"/>
                      </a:xfrm>
                      <a:prstGeom prst="rect">
                        <a:avLst/>
                      </a:prstGeom>
                      <a:noFill/>
                    </p:spPr>
                  </p:pic>
                </p:oleObj>
              </mc:Fallback>
            </mc:AlternateContent>
          </a:graphicData>
        </a:graphic>
      </p:graphicFrame>
      <p:graphicFrame>
        <p:nvGraphicFramePr>
          <p:cNvPr id="12" name="Oggetto 11">
            <a:extLst>
              <a:ext uri="{FF2B5EF4-FFF2-40B4-BE49-F238E27FC236}">
                <a16:creationId xmlns:a16="http://schemas.microsoft.com/office/drawing/2014/main" id="{F008C9DD-10B9-9D38-4BFE-89D523812C56}"/>
              </a:ext>
            </a:extLst>
          </p:cNvPr>
          <p:cNvGraphicFramePr>
            <a:graphicFrameLocks noChangeAspect="1"/>
          </p:cNvGraphicFramePr>
          <p:nvPr>
            <p:extLst>
              <p:ext uri="{D42A27DB-BD31-4B8C-83A1-F6EECF244321}">
                <p14:modId xmlns:p14="http://schemas.microsoft.com/office/powerpoint/2010/main" val="1138909976"/>
              </p:ext>
            </p:extLst>
          </p:nvPr>
        </p:nvGraphicFramePr>
        <p:xfrm>
          <a:off x="5560273" y="5863003"/>
          <a:ext cx="1753557" cy="372437"/>
        </p:xfrm>
        <a:graphic>
          <a:graphicData uri="http://schemas.openxmlformats.org/presentationml/2006/ole">
            <mc:AlternateContent xmlns:mc="http://schemas.openxmlformats.org/markup-compatibility/2006">
              <mc:Choice xmlns:v="urn:schemas-microsoft-com:vml" Requires="v">
                <p:oleObj name="Equazione" r:id="rId20" imgW="1079500" imgH="228600" progId="Equation.3">
                  <p:embed/>
                </p:oleObj>
              </mc:Choice>
              <mc:Fallback>
                <p:oleObj name="Equazione" r:id="rId20" imgW="1079500" imgH="228600" progId="Equation.3">
                  <p:embed/>
                  <p:pic>
                    <p:nvPicPr>
                      <p:cNvPr id="12" name="Oggetto 1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60273" y="5863003"/>
                        <a:ext cx="1753557" cy="372437"/>
                      </a:xfrm>
                      <a:prstGeom prst="rect">
                        <a:avLst/>
                      </a:prstGeom>
                      <a:noFill/>
                    </p:spPr>
                  </p:pic>
                </p:oleObj>
              </mc:Fallback>
            </mc:AlternateContent>
          </a:graphicData>
        </a:graphic>
      </p:graphicFrame>
      <p:sp>
        <p:nvSpPr>
          <p:cNvPr id="14" name="Rectangle 12">
            <a:extLst>
              <a:ext uri="{FF2B5EF4-FFF2-40B4-BE49-F238E27FC236}">
                <a16:creationId xmlns:a16="http://schemas.microsoft.com/office/drawing/2014/main" id="{459B3C5C-0F39-5B7C-BA4E-D58C2DAB1D9A}"/>
              </a:ext>
            </a:extLst>
          </p:cNvPr>
          <p:cNvSpPr>
            <a:spLocks noChangeArrowheads="1"/>
          </p:cNvSpPr>
          <p:nvPr/>
        </p:nvSpPr>
        <p:spPr bwMode="auto">
          <a:xfrm>
            <a:off x="5560273" y="2423506"/>
            <a:ext cx="6367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it-IT" altLang="it-IT" sz="2000" dirty="0">
                <a:ea typeface="Times New Roman" panose="02020603050405020304" pitchFamily="18" charset="0"/>
              </a:rPr>
              <a:t>		</a:t>
            </a:r>
            <a:r>
              <a:rPr kumimoji="0" lang="it-IT" altLang="it-IT" sz="2000" b="0" i="0" u="none" strike="noStrike" cap="none" normalizeH="0" baseline="0" dirty="0">
                <a:ln>
                  <a:noFill/>
                </a:ln>
                <a:solidFill>
                  <a:schemeClr val="tx1"/>
                </a:solidFill>
                <a:effectLst/>
                <a:ea typeface="Times New Roman" panose="02020603050405020304" pitchFamily="18" charset="0"/>
              </a:rPr>
              <a:t>→	m		(</a:t>
            </a:r>
            <a:r>
              <a:rPr kumimoji="0" lang="it-IT" altLang="it-IT" sz="2000" b="0" i="0" u="none" strike="noStrike" cap="none" normalizeH="0" baseline="0" dirty="0" err="1">
                <a:ln>
                  <a:noFill/>
                </a:ln>
                <a:solidFill>
                  <a:srgbClr val="FF0000"/>
                </a:solidFill>
                <a:effectLst/>
                <a:ea typeface="Times New Roman" panose="02020603050405020304" pitchFamily="18" charset="0"/>
              </a:rPr>
              <a:t>fundamental</a:t>
            </a:r>
            <a:r>
              <a:rPr kumimoji="0" lang="it-IT" altLang="it-IT" sz="2000" b="0" i="0" u="none" strike="noStrike" cap="none" normalizeH="0" baseline="0" dirty="0">
                <a:ln>
                  <a:noFill/>
                </a:ln>
                <a:solidFill>
                  <a:schemeClr val="tx1"/>
                </a:solidFill>
                <a:effectLst/>
                <a:ea typeface="Times New Roman" panose="02020603050405020304" pitchFamily="18" charset="0"/>
              </a:rPr>
              <a:t>)</a:t>
            </a:r>
            <a:endParaRPr kumimoji="0" lang="it-IT" altLang="it-IT" sz="2000" b="0" i="0" u="none" strike="noStrike" cap="none" normalizeH="0" baseline="0" dirty="0">
              <a:ln>
                <a:noFill/>
              </a:ln>
              <a:solidFill>
                <a:schemeClr val="tx1"/>
              </a:solidFill>
              <a:effectLst/>
            </a:endParaRPr>
          </a:p>
        </p:txBody>
      </p:sp>
      <p:sp>
        <p:nvSpPr>
          <p:cNvPr id="15" name="Rectangle 13">
            <a:extLst>
              <a:ext uri="{FF2B5EF4-FFF2-40B4-BE49-F238E27FC236}">
                <a16:creationId xmlns:a16="http://schemas.microsoft.com/office/drawing/2014/main" id="{DDE896E0-0ED2-04D3-BDA5-EF90512F9E6F}"/>
              </a:ext>
            </a:extLst>
          </p:cNvPr>
          <p:cNvSpPr>
            <a:spLocks noChangeArrowheads="1"/>
          </p:cNvSpPr>
          <p:nvPr/>
        </p:nvSpPr>
        <p:spPr bwMode="auto">
          <a:xfrm>
            <a:off x="5560273" y="2799426"/>
            <a:ext cx="57839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ea typeface="Times New Roman" panose="02020603050405020304" pitchFamily="18" charset="0"/>
              </a:rPr>
              <a:t>		→	m</a:t>
            </a:r>
            <a:r>
              <a:rPr kumimoji="0" lang="it-IT" altLang="it-IT" sz="2000" b="0" i="0" u="none" strike="noStrike" cap="none" normalizeH="0" baseline="30000" dirty="0">
                <a:ln>
                  <a:noFill/>
                </a:ln>
                <a:solidFill>
                  <a:schemeClr val="tx1"/>
                </a:solidFill>
                <a:effectLst/>
                <a:ea typeface="Times New Roman" panose="02020603050405020304" pitchFamily="18" charset="0"/>
              </a:rPr>
              <a:t>2</a:t>
            </a:r>
            <a:r>
              <a:rPr kumimoji="0" lang="it-IT" altLang="it-IT" sz="2000" b="0" i="0" u="none" strike="noStrike" cap="none" normalizeH="0" baseline="0" dirty="0">
                <a:ln>
                  <a:noFill/>
                </a:ln>
                <a:solidFill>
                  <a:schemeClr val="tx1"/>
                </a:solidFill>
                <a:effectLst/>
                <a:ea typeface="Times New Roman" panose="02020603050405020304" pitchFamily="18" charset="0"/>
              </a:rPr>
              <a:t>		(</a:t>
            </a:r>
            <a:r>
              <a:rPr kumimoji="0" lang="it-IT" altLang="it-IT" sz="2000" b="0" i="0" u="none" strike="noStrike" cap="none" normalizeH="0" baseline="0" dirty="0" err="1">
                <a:ln>
                  <a:noFill/>
                </a:ln>
                <a:solidFill>
                  <a:schemeClr val="tx1"/>
                </a:solidFill>
                <a:effectLst/>
                <a:ea typeface="Times New Roman" panose="02020603050405020304" pitchFamily="18" charset="0"/>
              </a:rPr>
              <a:t>derived</a:t>
            </a:r>
            <a:r>
              <a:rPr kumimoji="0" lang="it-IT" altLang="it-IT" sz="2000" b="0" i="0" u="none" strike="noStrike" cap="none" normalizeH="0" baseline="0" dirty="0">
                <a:ln>
                  <a:noFill/>
                </a:ln>
                <a:solidFill>
                  <a:schemeClr val="tx1"/>
                </a:solidFill>
                <a:effectLst/>
                <a:ea typeface="Times New Roman" panose="02020603050405020304" pitchFamily="18" charset="0"/>
              </a:rPr>
              <a:t>)</a:t>
            </a:r>
            <a:endParaRPr kumimoji="0" lang="it-IT" altLang="it-IT" sz="2000" b="0" i="0" u="none" strike="noStrike" cap="none" normalizeH="0" baseline="0" dirty="0">
              <a:ln>
                <a:noFill/>
              </a:ln>
              <a:solidFill>
                <a:schemeClr val="tx1"/>
              </a:solidFill>
              <a:effectLst/>
            </a:endParaRPr>
          </a:p>
        </p:txBody>
      </p:sp>
      <p:sp>
        <p:nvSpPr>
          <p:cNvPr id="16" name="Rectangle 14">
            <a:extLst>
              <a:ext uri="{FF2B5EF4-FFF2-40B4-BE49-F238E27FC236}">
                <a16:creationId xmlns:a16="http://schemas.microsoft.com/office/drawing/2014/main" id="{0E6479B1-7309-E42F-8E5D-D139CC221707}"/>
              </a:ext>
            </a:extLst>
          </p:cNvPr>
          <p:cNvSpPr>
            <a:spLocks noChangeArrowheads="1"/>
          </p:cNvSpPr>
          <p:nvPr/>
        </p:nvSpPr>
        <p:spPr bwMode="auto">
          <a:xfrm>
            <a:off x="5560273" y="3170266"/>
            <a:ext cx="57839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ea typeface="Times New Roman" panose="02020603050405020304" pitchFamily="18" charset="0"/>
              </a:rPr>
              <a:t>		→	m</a:t>
            </a:r>
            <a:r>
              <a:rPr kumimoji="0" lang="it-IT" altLang="it-IT" sz="2000" b="0" i="0" u="none" strike="noStrike" cap="none" normalizeH="0" baseline="30000" dirty="0">
                <a:ln>
                  <a:noFill/>
                </a:ln>
                <a:solidFill>
                  <a:schemeClr val="tx1"/>
                </a:solidFill>
                <a:effectLst/>
                <a:ea typeface="Times New Roman" panose="02020603050405020304" pitchFamily="18" charset="0"/>
              </a:rPr>
              <a:t>3</a:t>
            </a:r>
            <a:r>
              <a:rPr kumimoji="0" lang="it-IT" altLang="it-IT" sz="2000" b="0" i="0" u="none" strike="noStrike" cap="none" normalizeH="0" baseline="0" dirty="0">
                <a:ln>
                  <a:noFill/>
                </a:ln>
                <a:solidFill>
                  <a:schemeClr val="tx1"/>
                </a:solidFill>
                <a:effectLst/>
                <a:ea typeface="Times New Roman" panose="02020603050405020304" pitchFamily="18" charset="0"/>
              </a:rPr>
              <a:t>		(</a:t>
            </a:r>
            <a:r>
              <a:rPr kumimoji="0" lang="it-IT" altLang="it-IT" sz="2000" b="0" i="0" u="none" strike="noStrike" cap="none" normalizeH="0" baseline="0" dirty="0" err="1">
                <a:ln>
                  <a:noFill/>
                </a:ln>
                <a:solidFill>
                  <a:schemeClr val="tx1"/>
                </a:solidFill>
                <a:effectLst/>
                <a:ea typeface="Times New Roman" panose="02020603050405020304" pitchFamily="18" charset="0"/>
              </a:rPr>
              <a:t>derived</a:t>
            </a:r>
            <a:r>
              <a:rPr kumimoji="0" lang="it-IT" altLang="it-IT" sz="2000" b="0" i="0" u="none" strike="noStrike" cap="none" normalizeH="0" baseline="0" dirty="0">
                <a:ln>
                  <a:noFill/>
                </a:ln>
                <a:solidFill>
                  <a:schemeClr val="tx1"/>
                </a:solidFill>
                <a:effectLst/>
                <a:ea typeface="Times New Roman" panose="02020603050405020304" pitchFamily="18" charset="0"/>
              </a:rPr>
              <a:t>)</a:t>
            </a:r>
            <a:endParaRPr kumimoji="0" lang="it-IT" altLang="it-IT" sz="2000" b="0" i="0" u="none" strike="noStrike" cap="none" normalizeH="0" baseline="0" dirty="0">
              <a:ln>
                <a:noFill/>
              </a:ln>
              <a:solidFill>
                <a:schemeClr val="tx1"/>
              </a:solidFill>
              <a:effectLst/>
            </a:endParaRPr>
          </a:p>
        </p:txBody>
      </p:sp>
      <p:sp>
        <p:nvSpPr>
          <p:cNvPr id="17" name="Rectangle 15">
            <a:extLst>
              <a:ext uri="{FF2B5EF4-FFF2-40B4-BE49-F238E27FC236}">
                <a16:creationId xmlns:a16="http://schemas.microsoft.com/office/drawing/2014/main" id="{0FF67F6F-9986-2C11-6A66-48B7C7EC6858}"/>
              </a:ext>
            </a:extLst>
          </p:cNvPr>
          <p:cNvSpPr>
            <a:spLocks noChangeArrowheads="1"/>
          </p:cNvSpPr>
          <p:nvPr/>
        </p:nvSpPr>
        <p:spPr bwMode="auto">
          <a:xfrm>
            <a:off x="5560272" y="3568787"/>
            <a:ext cx="6367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ea typeface="Times New Roman" panose="02020603050405020304" pitchFamily="18" charset="0"/>
              </a:rPr>
              <a:t>		→	t		</a:t>
            </a:r>
            <a:r>
              <a:rPr kumimoji="0" lang="it-IT" altLang="it-IT" sz="2000" b="0" i="0" u="none" strike="noStrike" cap="none" normalizeH="0" baseline="0" dirty="0">
                <a:ln>
                  <a:noFill/>
                </a:ln>
                <a:solidFill>
                  <a:srgbClr val="FF0000"/>
                </a:solidFill>
                <a:effectLst/>
                <a:ea typeface="Times New Roman" panose="02020603050405020304" pitchFamily="18" charset="0"/>
              </a:rPr>
              <a:t>(</a:t>
            </a:r>
            <a:r>
              <a:rPr kumimoji="0" lang="it-IT" altLang="it-IT" sz="2000" b="0" i="0" u="none" strike="noStrike" cap="none" normalizeH="0" baseline="0" dirty="0" err="1">
                <a:ln>
                  <a:noFill/>
                </a:ln>
                <a:solidFill>
                  <a:srgbClr val="FF0000"/>
                </a:solidFill>
                <a:effectLst/>
                <a:ea typeface="Times New Roman" panose="02020603050405020304" pitchFamily="18" charset="0"/>
              </a:rPr>
              <a:t>fundamental</a:t>
            </a:r>
            <a:r>
              <a:rPr kumimoji="0" lang="it-IT" altLang="it-IT" sz="2000" b="0" i="0" u="none" strike="noStrike" cap="none" normalizeH="0" baseline="0" dirty="0">
                <a:ln>
                  <a:noFill/>
                </a:ln>
                <a:solidFill>
                  <a:schemeClr val="tx1"/>
                </a:solidFill>
                <a:effectLst/>
                <a:ea typeface="Times New Roman" panose="02020603050405020304" pitchFamily="18" charset="0"/>
              </a:rPr>
              <a:t>)</a:t>
            </a:r>
            <a:endParaRPr kumimoji="0" lang="it-IT" altLang="it-IT" sz="2000" b="0" i="0" u="none" strike="noStrike" cap="none" normalizeH="0" baseline="0" dirty="0">
              <a:ln>
                <a:noFill/>
              </a:ln>
              <a:solidFill>
                <a:schemeClr val="tx1"/>
              </a:solidFill>
              <a:effectLst/>
            </a:endParaRPr>
          </a:p>
        </p:txBody>
      </p:sp>
      <p:sp>
        <p:nvSpPr>
          <p:cNvPr id="18" name="Rectangle 16">
            <a:extLst>
              <a:ext uri="{FF2B5EF4-FFF2-40B4-BE49-F238E27FC236}">
                <a16:creationId xmlns:a16="http://schemas.microsoft.com/office/drawing/2014/main" id="{A448AA71-2C7A-757F-A1C7-0737750FA0A7}"/>
              </a:ext>
            </a:extLst>
          </p:cNvPr>
          <p:cNvSpPr>
            <a:spLocks noChangeArrowheads="1"/>
          </p:cNvSpPr>
          <p:nvPr/>
        </p:nvSpPr>
        <p:spPr bwMode="auto">
          <a:xfrm>
            <a:off x="5560273" y="3934171"/>
            <a:ext cx="57839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ea typeface="Times New Roman" panose="02020603050405020304" pitchFamily="18" charset="0"/>
              </a:rPr>
              <a:t>		→	m/s		(</a:t>
            </a:r>
            <a:r>
              <a:rPr kumimoji="0" lang="it-IT" altLang="it-IT" sz="2000" b="0" i="0" u="none" strike="noStrike" cap="none" normalizeH="0" baseline="0" dirty="0" err="1">
                <a:ln>
                  <a:noFill/>
                </a:ln>
                <a:solidFill>
                  <a:schemeClr val="tx1"/>
                </a:solidFill>
                <a:effectLst/>
                <a:ea typeface="Times New Roman" panose="02020603050405020304" pitchFamily="18" charset="0"/>
              </a:rPr>
              <a:t>derived</a:t>
            </a:r>
            <a:r>
              <a:rPr kumimoji="0" lang="it-IT" altLang="it-IT" sz="2000" b="0" i="0" u="none" strike="noStrike" cap="none" normalizeH="0" baseline="0" dirty="0">
                <a:ln>
                  <a:noFill/>
                </a:ln>
                <a:solidFill>
                  <a:schemeClr val="tx1"/>
                </a:solidFill>
                <a:effectLst/>
                <a:ea typeface="Times New Roman" panose="02020603050405020304" pitchFamily="18" charset="0"/>
              </a:rPr>
              <a:t>)</a:t>
            </a:r>
            <a:endParaRPr kumimoji="0" lang="it-IT" altLang="it-IT" sz="2000" b="0" i="0" u="none" strike="noStrike" cap="none" normalizeH="0" baseline="0" dirty="0">
              <a:ln>
                <a:noFill/>
              </a:ln>
              <a:solidFill>
                <a:schemeClr val="tx1"/>
              </a:solidFill>
              <a:effectLst/>
            </a:endParaRPr>
          </a:p>
        </p:txBody>
      </p:sp>
      <p:sp>
        <p:nvSpPr>
          <p:cNvPr id="19" name="Rectangle 17">
            <a:extLst>
              <a:ext uri="{FF2B5EF4-FFF2-40B4-BE49-F238E27FC236}">
                <a16:creationId xmlns:a16="http://schemas.microsoft.com/office/drawing/2014/main" id="{0252BE92-9E24-654B-7B79-8FFCF4DF8BF9}"/>
              </a:ext>
            </a:extLst>
          </p:cNvPr>
          <p:cNvSpPr>
            <a:spLocks noChangeArrowheads="1"/>
          </p:cNvSpPr>
          <p:nvPr/>
        </p:nvSpPr>
        <p:spPr bwMode="auto">
          <a:xfrm>
            <a:off x="5560273" y="4321521"/>
            <a:ext cx="57839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ea typeface="Times New Roman" panose="02020603050405020304" pitchFamily="18" charset="0"/>
              </a:rPr>
              <a:t>		→	m/s</a:t>
            </a:r>
            <a:r>
              <a:rPr kumimoji="0" lang="it-IT" altLang="it-IT" sz="2000" b="0" i="0" u="none" strike="noStrike" cap="none" normalizeH="0" baseline="30000" dirty="0">
                <a:ln>
                  <a:noFill/>
                </a:ln>
                <a:solidFill>
                  <a:schemeClr val="tx1"/>
                </a:solidFill>
                <a:effectLst/>
                <a:ea typeface="Times New Roman" panose="02020603050405020304" pitchFamily="18" charset="0"/>
              </a:rPr>
              <a:t>2</a:t>
            </a:r>
            <a:r>
              <a:rPr kumimoji="0" lang="it-IT" altLang="it-IT" sz="2000" b="0" i="0" u="none" strike="noStrike" cap="none" normalizeH="0" baseline="0" dirty="0">
                <a:ln>
                  <a:noFill/>
                </a:ln>
                <a:solidFill>
                  <a:schemeClr val="tx1"/>
                </a:solidFill>
                <a:effectLst/>
                <a:ea typeface="Times New Roman" panose="02020603050405020304" pitchFamily="18" charset="0"/>
              </a:rPr>
              <a:t>		(</a:t>
            </a:r>
            <a:r>
              <a:rPr kumimoji="0" lang="it-IT" altLang="it-IT" sz="2000" b="0" i="0" u="none" strike="noStrike" cap="none" normalizeH="0" baseline="0" dirty="0" err="1">
                <a:ln>
                  <a:noFill/>
                </a:ln>
                <a:solidFill>
                  <a:schemeClr val="tx1"/>
                </a:solidFill>
                <a:effectLst/>
                <a:ea typeface="Times New Roman" panose="02020603050405020304" pitchFamily="18" charset="0"/>
              </a:rPr>
              <a:t>derived</a:t>
            </a:r>
            <a:r>
              <a:rPr kumimoji="0" lang="it-IT" altLang="it-IT" sz="2000" b="0" i="0" u="none" strike="noStrike" cap="none" normalizeH="0" baseline="0" dirty="0">
                <a:ln>
                  <a:noFill/>
                </a:ln>
                <a:solidFill>
                  <a:schemeClr val="tx1"/>
                </a:solidFill>
                <a:effectLst/>
                <a:ea typeface="Times New Roman" panose="02020603050405020304" pitchFamily="18" charset="0"/>
              </a:rPr>
              <a:t>)</a:t>
            </a:r>
            <a:endParaRPr kumimoji="0" lang="it-IT" altLang="it-IT" sz="2000" b="0" i="0" u="none" strike="noStrike" cap="none" normalizeH="0" baseline="0" dirty="0">
              <a:ln>
                <a:noFill/>
              </a:ln>
              <a:solidFill>
                <a:schemeClr val="tx1"/>
              </a:solidFill>
              <a:effectLst/>
            </a:endParaRPr>
          </a:p>
        </p:txBody>
      </p:sp>
      <p:sp>
        <p:nvSpPr>
          <p:cNvPr id="20" name="Rectangle 18">
            <a:extLst>
              <a:ext uri="{FF2B5EF4-FFF2-40B4-BE49-F238E27FC236}">
                <a16:creationId xmlns:a16="http://schemas.microsoft.com/office/drawing/2014/main" id="{EAE7AB95-720A-F879-BF36-174AF27B8BA7}"/>
              </a:ext>
            </a:extLst>
          </p:cNvPr>
          <p:cNvSpPr>
            <a:spLocks noChangeArrowheads="1"/>
          </p:cNvSpPr>
          <p:nvPr/>
        </p:nvSpPr>
        <p:spPr bwMode="auto">
          <a:xfrm>
            <a:off x="5560273" y="4680296"/>
            <a:ext cx="63674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chemeClr val="tx1"/>
                </a:solidFill>
                <a:effectLst/>
                <a:ea typeface="Times New Roman" panose="02020603050405020304" pitchFamily="18" charset="0"/>
              </a:rPr>
              <a:t>		→	kg		(</a:t>
            </a:r>
            <a:r>
              <a:rPr kumimoji="0" lang="it-IT" altLang="it-IT" sz="2000" b="0" i="0" u="none" strike="noStrike" cap="none" normalizeH="0" baseline="0" dirty="0" err="1">
                <a:ln>
                  <a:noFill/>
                </a:ln>
                <a:solidFill>
                  <a:srgbClr val="FF0000"/>
                </a:solidFill>
                <a:effectLst/>
                <a:ea typeface="Times New Roman" panose="02020603050405020304" pitchFamily="18" charset="0"/>
              </a:rPr>
              <a:t>fundamental</a:t>
            </a:r>
            <a:r>
              <a:rPr kumimoji="0" lang="it-IT" altLang="it-IT" sz="2000" b="0" i="0" u="none" strike="noStrike" cap="none" normalizeH="0" baseline="0" dirty="0">
                <a:ln>
                  <a:noFill/>
                </a:ln>
                <a:solidFill>
                  <a:schemeClr val="tx1"/>
                </a:solidFill>
                <a:effectLst/>
                <a:ea typeface="Times New Roman" panose="02020603050405020304" pitchFamily="18" charset="0"/>
              </a:rPr>
              <a:t>)</a:t>
            </a:r>
            <a:endParaRPr kumimoji="0" lang="it-IT" altLang="it-IT" sz="2000" b="0" i="0" u="none" strike="noStrike" cap="none" normalizeH="0" baseline="0" dirty="0">
              <a:ln>
                <a:noFill/>
              </a:ln>
              <a:solidFill>
                <a:schemeClr val="tx1"/>
              </a:solidFill>
              <a:effectLst/>
            </a:endParaRPr>
          </a:p>
        </p:txBody>
      </p:sp>
      <p:sp>
        <p:nvSpPr>
          <p:cNvPr id="21" name="Rectangle 19">
            <a:extLst>
              <a:ext uri="{FF2B5EF4-FFF2-40B4-BE49-F238E27FC236}">
                <a16:creationId xmlns:a16="http://schemas.microsoft.com/office/drawing/2014/main" id="{C9377FA8-6732-9CD4-A0AB-30FFE17F0FA6}"/>
              </a:ext>
            </a:extLst>
          </p:cNvPr>
          <p:cNvSpPr>
            <a:spLocks noChangeArrowheads="1"/>
          </p:cNvSpPr>
          <p:nvPr/>
        </p:nvSpPr>
        <p:spPr bwMode="auto">
          <a:xfrm>
            <a:off x="5560273" y="5027006"/>
            <a:ext cx="57839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2000" b="0" i="0" u="none" strike="noStrike" cap="none" normalizeH="0" baseline="0" dirty="0">
                <a:ln>
                  <a:noFill/>
                </a:ln>
                <a:solidFill>
                  <a:schemeClr val="tx1"/>
                </a:solidFill>
                <a:effectLst/>
                <a:ea typeface="Times New Roman" panose="02020603050405020304" pitchFamily="18" charset="0"/>
              </a:rPr>
              <a:t>		→	</a:t>
            </a:r>
            <a:r>
              <a:rPr kumimoji="0" lang="en-GB" altLang="it-IT" sz="2000" b="0" i="0" u="none" strike="noStrike" cap="none" normalizeH="0" baseline="0" dirty="0" err="1">
                <a:ln>
                  <a:noFill/>
                </a:ln>
                <a:solidFill>
                  <a:schemeClr val="tx1"/>
                </a:solidFill>
                <a:effectLst/>
                <a:ea typeface="Times New Roman" panose="02020603050405020304" pitchFamily="18" charset="0"/>
              </a:rPr>
              <a:t>kg·m</a:t>
            </a:r>
            <a:r>
              <a:rPr kumimoji="0" lang="en-GB" altLang="it-IT" sz="2000" b="0" i="0" u="none" strike="noStrike" cap="none" normalizeH="0" baseline="0" dirty="0">
                <a:ln>
                  <a:noFill/>
                </a:ln>
                <a:solidFill>
                  <a:schemeClr val="tx1"/>
                </a:solidFill>
                <a:effectLst/>
                <a:ea typeface="Times New Roman" panose="02020603050405020304" pitchFamily="18" charset="0"/>
              </a:rPr>
              <a:t>/s</a:t>
            </a:r>
            <a:r>
              <a:rPr kumimoji="0" lang="en-GB" altLang="it-IT" sz="2000" b="0" i="0" u="none" strike="noStrike" cap="none" normalizeH="0" baseline="30000" dirty="0">
                <a:ln>
                  <a:noFill/>
                </a:ln>
                <a:solidFill>
                  <a:schemeClr val="tx1"/>
                </a:solidFill>
                <a:effectLst/>
                <a:ea typeface="Times New Roman" panose="02020603050405020304" pitchFamily="18" charset="0"/>
              </a:rPr>
              <a:t>2</a:t>
            </a:r>
            <a:r>
              <a:rPr kumimoji="0" lang="en-GB" altLang="it-IT" sz="2000" b="0" i="0" u="none" strike="noStrike" cap="none" normalizeH="0" baseline="0" dirty="0">
                <a:ln>
                  <a:noFill/>
                </a:ln>
                <a:solidFill>
                  <a:schemeClr val="tx1"/>
                </a:solidFill>
                <a:effectLst/>
                <a:ea typeface="Times New Roman" panose="02020603050405020304" pitchFamily="18" charset="0"/>
              </a:rPr>
              <a:t> = N	(derived)</a:t>
            </a:r>
            <a:endParaRPr kumimoji="0" lang="it-IT" altLang="it-IT" sz="2000" b="0" i="0" u="none" strike="noStrike" cap="none" normalizeH="0" baseline="0" dirty="0">
              <a:ln>
                <a:noFill/>
              </a:ln>
              <a:solidFill>
                <a:schemeClr val="tx1"/>
              </a:solidFill>
              <a:effectLst/>
            </a:endParaRPr>
          </a:p>
        </p:txBody>
      </p:sp>
      <p:sp>
        <p:nvSpPr>
          <p:cNvPr id="22" name="Rectangle 20">
            <a:extLst>
              <a:ext uri="{FF2B5EF4-FFF2-40B4-BE49-F238E27FC236}">
                <a16:creationId xmlns:a16="http://schemas.microsoft.com/office/drawing/2014/main" id="{607AEAE7-DBCF-F6F1-9D66-90445BDBC264}"/>
              </a:ext>
            </a:extLst>
          </p:cNvPr>
          <p:cNvSpPr>
            <a:spLocks noChangeArrowheads="1"/>
          </p:cNvSpPr>
          <p:nvPr/>
        </p:nvSpPr>
        <p:spPr bwMode="auto">
          <a:xfrm>
            <a:off x="5560273" y="5414356"/>
            <a:ext cx="57839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2000" b="0" i="0" u="none" strike="noStrike" cap="none" normalizeH="0" baseline="0" dirty="0">
                <a:ln>
                  <a:noFill/>
                </a:ln>
                <a:solidFill>
                  <a:schemeClr val="tx1"/>
                </a:solidFill>
                <a:effectLst/>
                <a:ea typeface="Times New Roman" panose="02020603050405020304" pitchFamily="18" charset="0"/>
              </a:rPr>
              <a:t>		→	kg·m</a:t>
            </a:r>
            <a:r>
              <a:rPr kumimoji="0" lang="en-GB" altLang="it-IT" sz="2000" b="0" i="0" u="none" strike="noStrike" cap="none" normalizeH="0" baseline="30000" dirty="0">
                <a:ln>
                  <a:noFill/>
                </a:ln>
                <a:solidFill>
                  <a:schemeClr val="tx1"/>
                </a:solidFill>
                <a:effectLst/>
                <a:ea typeface="Times New Roman" panose="02020603050405020304" pitchFamily="18" charset="0"/>
              </a:rPr>
              <a:t>2</a:t>
            </a:r>
            <a:r>
              <a:rPr kumimoji="0" lang="en-GB" altLang="it-IT" sz="2000" b="0" i="0" u="none" strike="noStrike" cap="none" normalizeH="0" baseline="0" dirty="0">
                <a:ln>
                  <a:noFill/>
                </a:ln>
                <a:solidFill>
                  <a:schemeClr val="tx1"/>
                </a:solidFill>
                <a:effectLst/>
                <a:ea typeface="Times New Roman" panose="02020603050405020304" pitchFamily="18" charset="0"/>
              </a:rPr>
              <a:t>/s</a:t>
            </a:r>
            <a:r>
              <a:rPr kumimoji="0" lang="en-GB" altLang="it-IT" sz="2000" b="0" i="0" u="none" strike="noStrike" cap="none" normalizeH="0" baseline="30000" dirty="0">
                <a:ln>
                  <a:noFill/>
                </a:ln>
                <a:solidFill>
                  <a:schemeClr val="tx1"/>
                </a:solidFill>
                <a:effectLst/>
                <a:ea typeface="Times New Roman" panose="02020603050405020304" pitchFamily="18" charset="0"/>
              </a:rPr>
              <a:t>2</a:t>
            </a:r>
            <a:r>
              <a:rPr kumimoji="0" lang="en-GB" altLang="it-IT" sz="2000" b="0" i="0" u="none" strike="noStrike" cap="none" normalizeH="0" baseline="0" dirty="0">
                <a:ln>
                  <a:noFill/>
                </a:ln>
                <a:solidFill>
                  <a:schemeClr val="tx1"/>
                </a:solidFill>
                <a:effectLst/>
                <a:ea typeface="Times New Roman" panose="02020603050405020304" pitchFamily="18" charset="0"/>
              </a:rPr>
              <a:t> = J	(derived)</a:t>
            </a:r>
            <a:endParaRPr kumimoji="0" lang="it-IT" altLang="it-IT" sz="2000" b="0" i="0" u="none" strike="noStrike" cap="none" normalizeH="0" baseline="0" dirty="0">
              <a:ln>
                <a:noFill/>
              </a:ln>
              <a:solidFill>
                <a:schemeClr val="tx1"/>
              </a:solidFill>
              <a:effectLst/>
            </a:endParaRPr>
          </a:p>
        </p:txBody>
      </p:sp>
      <p:sp>
        <p:nvSpPr>
          <p:cNvPr id="23" name="Rectangle 21">
            <a:extLst>
              <a:ext uri="{FF2B5EF4-FFF2-40B4-BE49-F238E27FC236}">
                <a16:creationId xmlns:a16="http://schemas.microsoft.com/office/drawing/2014/main" id="{DA7E39E2-71E0-8B70-5B97-49456C659C62}"/>
              </a:ext>
            </a:extLst>
          </p:cNvPr>
          <p:cNvSpPr>
            <a:spLocks noChangeArrowheads="1"/>
          </p:cNvSpPr>
          <p:nvPr/>
        </p:nvSpPr>
        <p:spPr bwMode="auto">
          <a:xfrm>
            <a:off x="5560273" y="5844597"/>
            <a:ext cx="57839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it-IT" sz="2000" b="0" i="0" u="none" strike="noStrike" cap="none" normalizeH="0" baseline="0" dirty="0">
                <a:ln>
                  <a:noFill/>
                </a:ln>
                <a:solidFill>
                  <a:schemeClr val="tx1"/>
                </a:solidFill>
                <a:effectLst/>
                <a:ea typeface="Times New Roman" panose="02020603050405020304" pitchFamily="18" charset="0"/>
              </a:rPr>
              <a:t>		→	kg·m</a:t>
            </a:r>
            <a:r>
              <a:rPr kumimoji="0" lang="en-GB" altLang="it-IT" sz="2000" b="0" i="0" u="none" strike="noStrike" cap="none" normalizeH="0" baseline="30000" dirty="0">
                <a:ln>
                  <a:noFill/>
                </a:ln>
                <a:solidFill>
                  <a:schemeClr val="tx1"/>
                </a:solidFill>
                <a:effectLst/>
                <a:ea typeface="Times New Roman" panose="02020603050405020304" pitchFamily="18" charset="0"/>
              </a:rPr>
              <a:t>2</a:t>
            </a:r>
            <a:r>
              <a:rPr kumimoji="0" lang="en-GB" altLang="it-IT" sz="2000" b="0" i="0" u="none" strike="noStrike" cap="none" normalizeH="0" baseline="0" dirty="0">
                <a:ln>
                  <a:noFill/>
                </a:ln>
                <a:solidFill>
                  <a:schemeClr val="tx1"/>
                </a:solidFill>
                <a:effectLst/>
                <a:ea typeface="Times New Roman" panose="02020603050405020304" pitchFamily="18" charset="0"/>
              </a:rPr>
              <a:t>/s</a:t>
            </a:r>
            <a:r>
              <a:rPr kumimoji="0" lang="en-GB" altLang="it-IT" sz="2000" b="0" i="0" u="none" strike="noStrike" cap="none" normalizeH="0" baseline="30000" dirty="0">
                <a:ln>
                  <a:noFill/>
                </a:ln>
                <a:solidFill>
                  <a:schemeClr val="tx1"/>
                </a:solidFill>
                <a:effectLst/>
                <a:ea typeface="Times New Roman" panose="02020603050405020304" pitchFamily="18" charset="0"/>
              </a:rPr>
              <a:t>3</a:t>
            </a:r>
            <a:r>
              <a:rPr kumimoji="0" lang="en-GB" altLang="it-IT" sz="2000" b="0" i="0" u="none" strike="noStrike" cap="none" normalizeH="0" baseline="0" dirty="0">
                <a:ln>
                  <a:noFill/>
                </a:ln>
                <a:solidFill>
                  <a:schemeClr val="tx1"/>
                </a:solidFill>
                <a:effectLst/>
                <a:ea typeface="Times New Roman" panose="02020603050405020304" pitchFamily="18" charset="0"/>
              </a:rPr>
              <a:t> = W	(derived)</a:t>
            </a:r>
            <a:endParaRPr kumimoji="0" lang="en-GB" altLang="it-IT" sz="2000" b="0" i="0" u="none" strike="noStrike" cap="none" normalizeH="0" baseline="0" dirty="0">
              <a:ln>
                <a:noFill/>
              </a:ln>
              <a:solidFill>
                <a:schemeClr val="tx1"/>
              </a:solidFill>
              <a:effectLst/>
            </a:endParaRPr>
          </a:p>
        </p:txBody>
      </p:sp>
      <p:sp>
        <p:nvSpPr>
          <p:cNvPr id="25" name="CasellaDiTesto 24">
            <a:extLst>
              <a:ext uri="{FF2B5EF4-FFF2-40B4-BE49-F238E27FC236}">
                <a16:creationId xmlns:a16="http://schemas.microsoft.com/office/drawing/2014/main" id="{8A20FCC2-19FC-C68C-4A60-8EDA7C8D14BE}"/>
              </a:ext>
            </a:extLst>
          </p:cNvPr>
          <p:cNvSpPr txBox="1"/>
          <p:nvPr/>
        </p:nvSpPr>
        <p:spPr>
          <a:xfrm>
            <a:off x="478166" y="879576"/>
            <a:ext cx="11206715" cy="1085490"/>
          </a:xfrm>
          <a:prstGeom prst="rect">
            <a:avLst/>
          </a:prstGeom>
          <a:noFill/>
        </p:spPr>
        <p:txBody>
          <a:bodyPr wrap="square" rtlCol="0">
            <a:spAutoFit/>
          </a:bodyPr>
          <a:lstStyle/>
          <a:p>
            <a:pPr algn="just">
              <a:lnSpc>
                <a:spcPct val="110000"/>
              </a:lnSpc>
            </a:pPr>
            <a:r>
              <a:rPr lang="it-IT" sz="2000" dirty="0"/>
              <a:t>A </a:t>
            </a:r>
            <a:r>
              <a:rPr lang="it-IT" sz="2000" b="1" i="1" u="sng" dirty="0" err="1"/>
              <a:t>dimensional</a:t>
            </a:r>
            <a:r>
              <a:rPr lang="it-IT" sz="2000" b="1" i="1" u="sng" dirty="0"/>
              <a:t> </a:t>
            </a:r>
            <a:r>
              <a:rPr lang="it-IT" sz="2000" b="1" i="1" u="sng" dirty="0" err="1"/>
              <a:t>equation</a:t>
            </a:r>
            <a:r>
              <a:rPr lang="it-IT" sz="2000" dirty="0"/>
              <a:t> </a:t>
            </a:r>
            <a:r>
              <a:rPr lang="it-IT" sz="2000" dirty="0" err="1"/>
              <a:t>is</a:t>
            </a:r>
            <a:r>
              <a:rPr lang="it-IT" sz="2000" dirty="0"/>
              <a:t> an </a:t>
            </a:r>
            <a:r>
              <a:rPr lang="it-IT" sz="2000" dirty="0" err="1"/>
              <a:t>equation</a:t>
            </a:r>
            <a:r>
              <a:rPr lang="it-IT" sz="2000" dirty="0"/>
              <a:t> </a:t>
            </a:r>
            <a:r>
              <a:rPr lang="it-IT" sz="2000" dirty="0" err="1"/>
              <a:t>that</a:t>
            </a:r>
            <a:r>
              <a:rPr lang="it-IT" sz="2000" dirty="0"/>
              <a:t> </a:t>
            </a:r>
            <a:r>
              <a:rPr lang="it-IT" sz="2000" dirty="0" err="1"/>
              <a:t>expresses</a:t>
            </a:r>
            <a:r>
              <a:rPr lang="it-IT" sz="2000" dirty="0"/>
              <a:t> with the «Maxwell </a:t>
            </a:r>
            <a:r>
              <a:rPr lang="it-IT" sz="2000" dirty="0" err="1"/>
              <a:t>notation</a:t>
            </a:r>
            <a:r>
              <a:rPr lang="it-IT" sz="2000" dirty="0"/>
              <a:t>» </a:t>
            </a:r>
            <a:r>
              <a:rPr lang="it-IT" sz="2000" dirty="0" err="1"/>
              <a:t>every</a:t>
            </a:r>
            <a:r>
              <a:rPr lang="it-IT" sz="2000" dirty="0"/>
              <a:t> </a:t>
            </a:r>
            <a:r>
              <a:rPr lang="it-IT" sz="2000" i="1" dirty="0" err="1"/>
              <a:t>derived</a:t>
            </a:r>
            <a:r>
              <a:rPr lang="it-IT" sz="2000" i="1" dirty="0"/>
              <a:t> </a:t>
            </a:r>
            <a:r>
              <a:rPr lang="it-IT" sz="2000" i="1" dirty="0" err="1"/>
              <a:t>quantity</a:t>
            </a:r>
            <a:r>
              <a:rPr lang="it-IT" sz="2000" dirty="0"/>
              <a:t> or </a:t>
            </a:r>
            <a:r>
              <a:rPr lang="it-IT" sz="2000" b="1" i="1" dirty="0" err="1"/>
              <a:t>unit</a:t>
            </a:r>
            <a:r>
              <a:rPr lang="it-IT" sz="2000" b="1" i="1" dirty="0"/>
              <a:t> U</a:t>
            </a:r>
            <a:r>
              <a:rPr lang="it-IT" sz="2000" i="1" dirty="0"/>
              <a:t> </a:t>
            </a:r>
            <a:r>
              <a:rPr lang="it-IT" sz="2000" dirty="0" err="1"/>
              <a:t>as</a:t>
            </a:r>
            <a:r>
              <a:rPr lang="it-IT" sz="2000" dirty="0"/>
              <a:t> a </a:t>
            </a:r>
            <a:r>
              <a:rPr lang="it-IT" sz="2000" dirty="0" err="1"/>
              <a:t>function</a:t>
            </a:r>
            <a:r>
              <a:rPr lang="it-IT" sz="2000" dirty="0"/>
              <a:t> of the </a:t>
            </a:r>
            <a:r>
              <a:rPr lang="it-IT" sz="2000" i="1" dirty="0" err="1"/>
              <a:t>fundamental</a:t>
            </a:r>
            <a:r>
              <a:rPr lang="it-IT" sz="2000" i="1" dirty="0"/>
              <a:t> </a:t>
            </a:r>
            <a:r>
              <a:rPr lang="it-IT" sz="2000" i="1" dirty="0" err="1"/>
              <a:t>quantity</a:t>
            </a:r>
            <a:r>
              <a:rPr lang="it-IT" sz="2000" dirty="0"/>
              <a:t> or </a:t>
            </a:r>
            <a:r>
              <a:rPr lang="it-IT" sz="2000" b="1" i="1" dirty="0" err="1"/>
              <a:t>units</a:t>
            </a:r>
            <a:r>
              <a:rPr lang="it-IT" sz="2000" b="1" dirty="0"/>
              <a:t> </a:t>
            </a:r>
            <a:r>
              <a:rPr lang="it-IT" sz="2000" b="1" i="1" dirty="0"/>
              <a:t>U</a:t>
            </a:r>
            <a:r>
              <a:rPr lang="it-IT" sz="2000" b="1" i="1" baseline="-25000" dirty="0"/>
              <a:t>1 </a:t>
            </a:r>
            <a:r>
              <a:rPr lang="it-IT" sz="2000" b="1" i="1" dirty="0"/>
              <a:t>, U</a:t>
            </a:r>
            <a:r>
              <a:rPr lang="it-IT" sz="2000" b="1" i="1" baseline="-25000" dirty="0"/>
              <a:t>2 </a:t>
            </a:r>
            <a:r>
              <a:rPr lang="it-IT" sz="2000" b="1" i="1" dirty="0"/>
              <a:t>, U</a:t>
            </a:r>
            <a:r>
              <a:rPr lang="it-IT" sz="2000" b="1" i="1" baseline="-25000" dirty="0"/>
              <a:t>3 </a:t>
            </a:r>
            <a:r>
              <a:rPr lang="it-IT" sz="2000" dirty="0"/>
              <a:t>, with the </a:t>
            </a:r>
            <a:r>
              <a:rPr lang="it-IT" sz="2000" b="1" i="1" dirty="0" err="1"/>
              <a:t>dimensions</a:t>
            </a:r>
            <a:r>
              <a:rPr lang="it-IT" sz="2000" b="1" i="1" dirty="0"/>
              <a:t> α</a:t>
            </a:r>
            <a:r>
              <a:rPr lang="it-IT" sz="2000" b="1" i="1" baseline="-25000" dirty="0"/>
              <a:t>1 </a:t>
            </a:r>
            <a:r>
              <a:rPr lang="it-IT" sz="2000" b="1" i="1" dirty="0"/>
              <a:t>, α</a:t>
            </a:r>
            <a:r>
              <a:rPr lang="it-IT" sz="2000" b="1" i="1" baseline="-25000" dirty="0"/>
              <a:t>2 </a:t>
            </a:r>
            <a:r>
              <a:rPr lang="it-IT" sz="2000" b="1" i="1" dirty="0"/>
              <a:t>, α</a:t>
            </a:r>
            <a:r>
              <a:rPr lang="it-IT" sz="2000" b="1" i="1" baseline="-25000" dirty="0"/>
              <a:t>3 </a:t>
            </a:r>
            <a:r>
              <a:rPr lang="it-IT" sz="2000" dirty="0"/>
              <a:t>. </a:t>
            </a:r>
          </a:p>
        </p:txBody>
      </p:sp>
      <p:sp>
        <p:nvSpPr>
          <p:cNvPr id="26" name="Rectangle 23">
            <a:extLst>
              <a:ext uri="{FF2B5EF4-FFF2-40B4-BE49-F238E27FC236}">
                <a16:creationId xmlns:a16="http://schemas.microsoft.com/office/drawing/2014/main" id="{1D3092B7-6BAD-C2EF-D8C7-F67DA43043BB}"/>
              </a:ext>
            </a:extLst>
          </p:cNvPr>
          <p:cNvSpPr>
            <a:spLocks noChangeArrowheads="1"/>
          </p:cNvSpPr>
          <p:nvPr/>
        </p:nvSpPr>
        <p:spPr bwMode="auto">
          <a:xfrm>
            <a:off x="4525347" y="155955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27" name="Oggetto 26">
            <a:extLst>
              <a:ext uri="{FF2B5EF4-FFF2-40B4-BE49-F238E27FC236}">
                <a16:creationId xmlns:a16="http://schemas.microsoft.com/office/drawing/2014/main" id="{6150CC64-7C87-3A4D-5A55-E8556160B74C}"/>
              </a:ext>
            </a:extLst>
          </p:cNvPr>
          <p:cNvGraphicFramePr>
            <a:graphicFrameLocks noChangeAspect="1"/>
          </p:cNvGraphicFramePr>
          <p:nvPr>
            <p:extLst>
              <p:ext uri="{D42A27DB-BD31-4B8C-83A1-F6EECF244321}">
                <p14:modId xmlns:p14="http://schemas.microsoft.com/office/powerpoint/2010/main" val="3704999611"/>
              </p:ext>
            </p:extLst>
          </p:nvPr>
        </p:nvGraphicFramePr>
        <p:xfrm>
          <a:off x="722926" y="2319919"/>
          <a:ext cx="3573624" cy="607283"/>
        </p:xfrm>
        <a:graphic>
          <a:graphicData uri="http://schemas.openxmlformats.org/presentationml/2006/ole">
            <mc:AlternateContent xmlns:mc="http://schemas.openxmlformats.org/markup-compatibility/2006">
              <mc:Choice xmlns:v="urn:schemas-microsoft-com:vml" Requires="v">
                <p:oleObj name="Equazione" r:id="rId22" imgW="1422400" imgH="241300" progId="Equation.3">
                  <p:embed/>
                </p:oleObj>
              </mc:Choice>
              <mc:Fallback>
                <p:oleObj name="Equazione" r:id="rId22" imgW="1422400" imgH="241300" progId="Equation.3">
                  <p:embed/>
                  <p:pic>
                    <p:nvPicPr>
                      <p:cNvPr id="27" name="Oggetto 2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22926" y="2319919"/>
                        <a:ext cx="3573624" cy="607283"/>
                      </a:xfrm>
                      <a:prstGeom prst="rect">
                        <a:avLst/>
                      </a:prstGeom>
                      <a:noFill/>
                    </p:spPr>
                  </p:pic>
                </p:oleObj>
              </mc:Fallback>
            </mc:AlternateContent>
          </a:graphicData>
        </a:graphic>
      </p:graphicFrame>
      <p:sp>
        <p:nvSpPr>
          <p:cNvPr id="28" name="CasellaDiTesto 27">
            <a:extLst>
              <a:ext uri="{FF2B5EF4-FFF2-40B4-BE49-F238E27FC236}">
                <a16:creationId xmlns:a16="http://schemas.microsoft.com/office/drawing/2014/main" id="{7F644403-21D8-A6A6-FE5C-563C212D8B1F}"/>
              </a:ext>
            </a:extLst>
          </p:cNvPr>
          <p:cNvSpPr txBox="1"/>
          <p:nvPr/>
        </p:nvSpPr>
        <p:spPr>
          <a:xfrm>
            <a:off x="506706" y="3082614"/>
            <a:ext cx="4393873" cy="2439707"/>
          </a:xfrm>
          <a:prstGeom prst="rect">
            <a:avLst/>
          </a:prstGeom>
          <a:noFill/>
        </p:spPr>
        <p:txBody>
          <a:bodyPr wrap="square" rtlCol="0">
            <a:spAutoFit/>
          </a:bodyPr>
          <a:lstStyle/>
          <a:p>
            <a:pPr algn="just">
              <a:lnSpc>
                <a:spcPct val="110000"/>
              </a:lnSpc>
            </a:pPr>
            <a:r>
              <a:rPr lang="it-IT" sz="2000" dirty="0" err="1"/>
              <a:t>If</a:t>
            </a:r>
            <a:r>
              <a:rPr lang="it-IT" sz="2000" dirty="0"/>
              <a:t> </a:t>
            </a:r>
            <a:r>
              <a:rPr lang="it-IT" sz="2000" dirty="0" err="1"/>
              <a:t>we</a:t>
            </a:r>
            <a:r>
              <a:rPr lang="it-IT" sz="2000" dirty="0"/>
              <a:t> concentrate </a:t>
            </a:r>
            <a:r>
              <a:rPr lang="it-IT" sz="2000" dirty="0" err="1"/>
              <a:t>only</a:t>
            </a:r>
            <a:r>
              <a:rPr lang="it-IT" sz="2000" dirty="0"/>
              <a:t> on </a:t>
            </a:r>
            <a:r>
              <a:rPr lang="it-IT" sz="2000" dirty="0" err="1"/>
              <a:t>Mechanics</a:t>
            </a:r>
            <a:r>
              <a:rPr lang="it-IT" sz="2000" dirty="0"/>
              <a:t>, </a:t>
            </a:r>
            <a:r>
              <a:rPr lang="it-IT" sz="2000" dirty="0" err="1"/>
              <a:t>we</a:t>
            </a:r>
            <a:r>
              <a:rPr lang="it-IT" sz="2000" dirty="0"/>
              <a:t> </a:t>
            </a:r>
            <a:r>
              <a:rPr lang="it-IT" sz="2000" dirty="0" err="1"/>
              <a:t>define</a:t>
            </a:r>
            <a:r>
              <a:rPr lang="it-IT" sz="2000" dirty="0"/>
              <a:t> </a:t>
            </a:r>
            <a:r>
              <a:rPr lang="it-IT" sz="2000" b="1" dirty="0"/>
              <a:t>10 </a:t>
            </a:r>
            <a:r>
              <a:rPr lang="it-IT" sz="2000" b="1" dirty="0" err="1"/>
              <a:t>physical</a:t>
            </a:r>
            <a:r>
              <a:rPr lang="it-IT" sz="2000" b="1" dirty="0"/>
              <a:t> </a:t>
            </a:r>
            <a:r>
              <a:rPr lang="it-IT" sz="2000" b="1" dirty="0" err="1"/>
              <a:t>quantities</a:t>
            </a:r>
            <a:r>
              <a:rPr lang="it-IT" sz="2000" b="1" dirty="0"/>
              <a:t> or </a:t>
            </a:r>
            <a:r>
              <a:rPr lang="it-IT" sz="2000" b="1" dirty="0" err="1"/>
              <a:t>units</a:t>
            </a:r>
            <a:r>
              <a:rPr lang="it-IT" sz="2000" dirty="0"/>
              <a:t> and </a:t>
            </a:r>
            <a:r>
              <a:rPr lang="it-IT" sz="2000" b="1" dirty="0"/>
              <a:t>7 </a:t>
            </a:r>
            <a:r>
              <a:rPr lang="it-IT" sz="2000" b="1" dirty="0" err="1"/>
              <a:t>relationships</a:t>
            </a:r>
            <a:r>
              <a:rPr lang="it-IT" sz="2000" dirty="0"/>
              <a:t> </a:t>
            </a:r>
            <a:r>
              <a:rPr lang="it-IT" sz="2000" dirty="0" err="1"/>
              <a:t>between</a:t>
            </a:r>
            <a:r>
              <a:rPr lang="it-IT" sz="2000" dirty="0"/>
              <a:t> </a:t>
            </a:r>
            <a:r>
              <a:rPr lang="it-IT" sz="2000" dirty="0" err="1"/>
              <a:t>them</a:t>
            </a:r>
            <a:r>
              <a:rPr lang="it-IT" sz="2000" dirty="0"/>
              <a:t>: </a:t>
            </a:r>
            <a:r>
              <a:rPr lang="it-IT" sz="2000" dirty="0" err="1"/>
              <a:t>only</a:t>
            </a:r>
            <a:r>
              <a:rPr lang="it-IT" sz="2000" dirty="0"/>
              <a:t> </a:t>
            </a:r>
            <a:r>
              <a:rPr lang="it-IT" sz="2000" b="1" dirty="0"/>
              <a:t>10 – 7 = 3</a:t>
            </a:r>
            <a:r>
              <a:rPr lang="it-IT" sz="2000" dirty="0"/>
              <a:t> </a:t>
            </a:r>
            <a:r>
              <a:rPr lang="it-IT" sz="2000" dirty="0" err="1"/>
              <a:t>quantities</a:t>
            </a:r>
            <a:r>
              <a:rPr lang="it-IT" sz="2000" dirty="0"/>
              <a:t> or </a:t>
            </a:r>
            <a:r>
              <a:rPr lang="it-IT" sz="2000" dirty="0" err="1"/>
              <a:t>units</a:t>
            </a:r>
            <a:r>
              <a:rPr lang="it-IT" sz="2000" dirty="0"/>
              <a:t> are </a:t>
            </a:r>
            <a:r>
              <a:rPr lang="it-IT" sz="2000" b="1" u="sng" dirty="0" err="1"/>
              <a:t>fundamental</a:t>
            </a:r>
            <a:r>
              <a:rPr lang="it-IT" sz="2000" dirty="0"/>
              <a:t>, the </a:t>
            </a:r>
            <a:r>
              <a:rPr lang="it-IT" sz="2000" dirty="0" err="1"/>
              <a:t>others</a:t>
            </a:r>
            <a:r>
              <a:rPr lang="it-IT" sz="2000" dirty="0"/>
              <a:t> are </a:t>
            </a:r>
            <a:r>
              <a:rPr lang="it-IT" sz="2000" b="1" u="sng" dirty="0" err="1"/>
              <a:t>derived</a:t>
            </a:r>
            <a:r>
              <a:rPr lang="it-IT" sz="2000" b="1" u="sng" dirty="0"/>
              <a:t> </a:t>
            </a:r>
            <a:r>
              <a:rPr lang="it-IT" sz="2000" dirty="0"/>
              <a:t>from the 3 </a:t>
            </a:r>
            <a:r>
              <a:rPr lang="it-IT" sz="2000" dirty="0" err="1"/>
              <a:t>fundamental</a:t>
            </a:r>
            <a:r>
              <a:rPr lang="it-IT" sz="2000" dirty="0"/>
              <a:t> !!! </a:t>
            </a:r>
          </a:p>
        </p:txBody>
      </p:sp>
    </p:spTree>
    <p:extLst>
      <p:ext uri="{BB962C8B-B14F-4D97-AF65-F5344CB8AC3E}">
        <p14:creationId xmlns:p14="http://schemas.microsoft.com/office/powerpoint/2010/main" val="11227187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5FBDD-1BA0-F900-D408-E8EBBF466AE6}"/>
            </a:ext>
          </a:extLst>
        </p:cNvPr>
        <p:cNvGrpSpPr/>
        <p:nvPr/>
      </p:nvGrpSpPr>
      <p:grpSpPr>
        <a:xfrm>
          <a:off x="0" y="0"/>
          <a:ext cx="0" cy="0"/>
          <a:chOff x="0" y="0"/>
          <a:chExt cx="0" cy="0"/>
        </a:xfrm>
      </p:grpSpPr>
      <p:graphicFrame>
        <p:nvGraphicFramePr>
          <p:cNvPr id="4" name="Oggetto 3">
            <a:extLst>
              <a:ext uri="{FF2B5EF4-FFF2-40B4-BE49-F238E27FC236}">
                <a16:creationId xmlns:a16="http://schemas.microsoft.com/office/drawing/2014/main" id="{B51B09B9-47F6-976B-A371-2C752FAA0171}"/>
              </a:ext>
            </a:extLst>
          </p:cNvPr>
          <p:cNvGraphicFramePr>
            <a:graphicFrameLocks noChangeAspect="1"/>
          </p:cNvGraphicFramePr>
          <p:nvPr>
            <p:extLst>
              <p:ext uri="{D42A27DB-BD31-4B8C-83A1-F6EECF244321}">
                <p14:modId xmlns:p14="http://schemas.microsoft.com/office/powerpoint/2010/main" val="1388956120"/>
              </p:ext>
            </p:extLst>
          </p:nvPr>
        </p:nvGraphicFramePr>
        <p:xfrm>
          <a:off x="540327" y="858819"/>
          <a:ext cx="1005839" cy="922019"/>
        </p:xfrm>
        <a:graphic>
          <a:graphicData uri="http://schemas.openxmlformats.org/presentationml/2006/ole">
            <mc:AlternateContent xmlns:mc="http://schemas.openxmlformats.org/markup-compatibility/2006">
              <mc:Choice xmlns:v="urn:schemas-microsoft-com:vml" Requires="v">
                <p:oleObj name="Equazione" r:id="rId2" imgW="431613" imgH="393529" progId="Equation.3">
                  <p:embed/>
                </p:oleObj>
              </mc:Choice>
              <mc:Fallback>
                <p:oleObj name="Equazione" r:id="rId2" imgW="431613" imgH="393529" progId="Equation.3">
                  <p:embed/>
                  <p:pic>
                    <p:nvPicPr>
                      <p:cNvPr id="4" name="Oggetto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27" y="858819"/>
                        <a:ext cx="1005839" cy="922019"/>
                      </a:xfrm>
                      <a:prstGeom prst="rect">
                        <a:avLst/>
                      </a:prstGeom>
                      <a:noFill/>
                    </p:spPr>
                  </p:pic>
                </p:oleObj>
              </mc:Fallback>
            </mc:AlternateContent>
          </a:graphicData>
        </a:graphic>
      </p:graphicFrame>
      <p:sp>
        <p:nvSpPr>
          <p:cNvPr id="5" name="Rectangle 3">
            <a:extLst>
              <a:ext uri="{FF2B5EF4-FFF2-40B4-BE49-F238E27FC236}">
                <a16:creationId xmlns:a16="http://schemas.microsoft.com/office/drawing/2014/main" id="{A268A61F-DE80-0EB5-202B-09B98BA7756E}"/>
              </a:ext>
            </a:extLst>
          </p:cNvPr>
          <p:cNvSpPr>
            <a:spLocks noChangeArrowheads="1"/>
          </p:cNvSpPr>
          <p:nvPr/>
        </p:nvSpPr>
        <p:spPr bwMode="auto">
          <a:xfrm>
            <a:off x="1768861" y="957531"/>
            <a:ext cx="8384026" cy="800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20000"/>
              </a:lnSpc>
              <a:spcBef>
                <a:spcPct val="0"/>
              </a:spcBef>
              <a:spcAft>
                <a:spcPct val="0"/>
              </a:spcAft>
              <a:buClrTx/>
              <a:buSzTx/>
              <a:buFontTx/>
              <a:buNone/>
              <a:tabLst/>
            </a:pPr>
            <a:r>
              <a:rPr kumimoji="0" lang="it-IT" altLang="it-IT" sz="2000" b="1" i="0" u="none" strike="noStrike" cap="none" normalizeH="0" baseline="0" dirty="0">
                <a:ln>
                  <a:noFill/>
                </a:ln>
                <a:solidFill>
                  <a:schemeClr val="tx1"/>
                </a:solidFill>
                <a:effectLst/>
                <a:ea typeface="Times New Roman" panose="02020603050405020304" pitchFamily="18" charset="0"/>
              </a:rPr>
              <a:t> </a:t>
            </a:r>
            <a:r>
              <a:rPr kumimoji="0" lang="it-IT" altLang="it-IT" sz="2000" b="0" i="0" u="none" strike="noStrike" cap="none" normalizeH="0" baseline="0" dirty="0">
                <a:ln>
                  <a:noFill/>
                </a:ln>
                <a:solidFill>
                  <a:schemeClr val="tx1"/>
                </a:solidFill>
                <a:effectLst/>
                <a:ea typeface="Times New Roman" panose="02020603050405020304" pitchFamily="18" charset="0"/>
              </a:rPr>
              <a:t>  </a:t>
            </a:r>
            <a:r>
              <a:rPr kumimoji="0" lang="it-IT" altLang="it-IT" sz="2000" b="1" i="1" u="none" strike="noStrike" cap="none" normalizeH="0" baseline="0" dirty="0">
                <a:ln>
                  <a:noFill/>
                </a:ln>
                <a:solidFill>
                  <a:schemeClr val="tx1"/>
                </a:solidFill>
                <a:effectLst/>
                <a:ea typeface="Times New Roman" panose="02020603050405020304" pitchFamily="18" charset="0"/>
              </a:rPr>
              <a:t>measurement of A with </a:t>
            </a:r>
            <a:r>
              <a:rPr kumimoji="0" lang="it-IT" altLang="it-IT" sz="2000" b="1" i="1" u="none" strike="noStrike" cap="none" normalizeH="0" baseline="0" dirty="0" err="1">
                <a:ln>
                  <a:noFill/>
                </a:ln>
                <a:solidFill>
                  <a:schemeClr val="tx1"/>
                </a:solidFill>
                <a:effectLst/>
                <a:ea typeface="Times New Roman" panose="02020603050405020304" pitchFamily="18" charset="0"/>
              </a:rPr>
              <a:t>respect</a:t>
            </a:r>
            <a:r>
              <a:rPr kumimoji="0" lang="it-IT" altLang="it-IT" sz="2000" b="1" i="1" u="none" strike="noStrike" cap="none" normalizeH="0" baseline="0" dirty="0">
                <a:ln>
                  <a:noFill/>
                </a:ln>
                <a:solidFill>
                  <a:schemeClr val="tx1"/>
                </a:solidFill>
                <a:effectLst/>
                <a:ea typeface="Times New Roman" panose="02020603050405020304" pitchFamily="18" charset="0"/>
              </a:rPr>
              <a:t> to B	</a:t>
            </a:r>
            <a:r>
              <a:rPr kumimoji="0" lang="it-IT" altLang="it-IT" sz="2000" b="0" i="0" u="none" strike="noStrike" cap="none" normalizeH="0" baseline="0" dirty="0">
                <a:ln>
                  <a:noFill/>
                </a:ln>
                <a:solidFill>
                  <a:schemeClr val="tx1"/>
                </a:solidFill>
                <a:effectLst/>
              </a:rPr>
              <a:t> 	</a:t>
            </a:r>
          </a:p>
          <a:p>
            <a:pPr marL="0" marR="0" lvl="0" indent="0" algn="l" defTabSz="914400" rtl="0" eaLnBrk="0" fontAlgn="base" latinLnBrk="0" hangingPunct="0">
              <a:lnSpc>
                <a:spcPct val="120000"/>
              </a:lnSpc>
              <a:spcBef>
                <a:spcPct val="0"/>
              </a:spcBef>
              <a:spcAft>
                <a:spcPct val="0"/>
              </a:spcAft>
              <a:buClrTx/>
              <a:buSzTx/>
              <a:buFontTx/>
              <a:buNone/>
              <a:tabLst/>
            </a:pPr>
            <a:r>
              <a:rPr lang="it-IT" altLang="it-IT" sz="2000" dirty="0"/>
              <a:t>				</a:t>
            </a:r>
            <a:r>
              <a:rPr kumimoji="0" lang="el-GR" altLang="it-IT" sz="2000" b="0" i="0" u="none" strike="noStrike" cap="none" normalizeH="0" baseline="0" dirty="0">
                <a:ln>
                  <a:noFill/>
                </a:ln>
                <a:solidFill>
                  <a:schemeClr val="tx1"/>
                </a:solidFill>
                <a:effectLst/>
              </a:rPr>
              <a:t>α</a:t>
            </a:r>
            <a:r>
              <a:rPr kumimoji="0" lang="it-IT" altLang="it-IT" sz="2000" b="0" i="0" u="none" strike="noStrike" cap="none" normalizeH="0" baseline="0" dirty="0">
                <a:ln>
                  <a:noFill/>
                </a:ln>
                <a:solidFill>
                  <a:schemeClr val="tx1"/>
                </a:solidFill>
                <a:effectLst/>
              </a:rPr>
              <a:t> </a:t>
            </a:r>
            <a:r>
              <a:rPr kumimoji="0" lang="it-IT" altLang="it-IT" sz="2000" b="0" i="0" u="none" strike="noStrike" cap="none" normalizeH="0" baseline="0" dirty="0" err="1">
                <a:ln>
                  <a:noFill/>
                </a:ln>
                <a:solidFill>
                  <a:schemeClr val="tx1"/>
                </a:solidFill>
                <a:effectLst/>
              </a:rPr>
              <a:t>always</a:t>
            </a:r>
            <a:r>
              <a:rPr kumimoji="0" lang="it-IT" altLang="it-IT" sz="2000" b="0" i="0" u="none" strike="noStrike" cap="none" normalizeH="0" baseline="0" dirty="0">
                <a:ln>
                  <a:noFill/>
                </a:ln>
                <a:solidFill>
                  <a:schemeClr val="tx1"/>
                </a:solidFill>
                <a:effectLst/>
              </a:rPr>
              <a:t> </a:t>
            </a:r>
            <a:r>
              <a:rPr kumimoji="0" lang="it-IT" altLang="it-IT" sz="2000" b="0" i="0" u="none" strike="noStrike" cap="none" normalizeH="0" baseline="0" dirty="0" err="1">
                <a:ln>
                  <a:noFill/>
                </a:ln>
                <a:solidFill>
                  <a:schemeClr val="tx1"/>
                </a:solidFill>
                <a:effectLst/>
              </a:rPr>
              <a:t>exists</a:t>
            </a:r>
            <a:r>
              <a:rPr kumimoji="0" lang="it-IT" altLang="it-IT" sz="2000" b="0" i="0" u="none" strike="noStrike" cap="none" normalizeH="0" baseline="0" dirty="0">
                <a:ln>
                  <a:noFill/>
                </a:ln>
                <a:solidFill>
                  <a:schemeClr val="tx1"/>
                </a:solidFill>
                <a:effectLst/>
              </a:rPr>
              <a:t> and </a:t>
            </a:r>
            <a:r>
              <a:rPr kumimoji="0" lang="it-IT" altLang="it-IT" sz="2000" b="0" i="0" u="none" strike="noStrike" cap="none" normalizeH="0" baseline="0" dirty="0" err="1">
                <a:ln>
                  <a:noFill/>
                </a:ln>
                <a:solidFill>
                  <a:schemeClr val="tx1"/>
                </a:solidFill>
                <a:effectLst/>
              </a:rPr>
              <a:t>it</a:t>
            </a:r>
            <a:r>
              <a:rPr kumimoji="0" lang="it-IT" altLang="it-IT" sz="2000" b="0" i="0" u="none" strike="noStrike" cap="none" normalizeH="0" baseline="0" dirty="0">
                <a:ln>
                  <a:noFill/>
                </a:ln>
                <a:solidFill>
                  <a:schemeClr val="tx1"/>
                </a:solidFill>
                <a:effectLst/>
              </a:rPr>
              <a:t> </a:t>
            </a:r>
            <a:r>
              <a:rPr kumimoji="0" lang="it-IT" altLang="it-IT" sz="2000" b="0" i="0" u="none" strike="noStrike" cap="none" normalizeH="0" baseline="0" dirty="0" err="1">
                <a:ln>
                  <a:noFill/>
                </a:ln>
                <a:solidFill>
                  <a:schemeClr val="tx1"/>
                </a:solidFill>
                <a:effectLst/>
              </a:rPr>
              <a:t>is</a:t>
            </a:r>
            <a:r>
              <a:rPr kumimoji="0" lang="it-IT" altLang="it-IT" sz="2000" b="0" i="0" u="none" strike="noStrike" cap="none" normalizeH="0" baseline="0" dirty="0">
                <a:ln>
                  <a:noFill/>
                </a:ln>
                <a:solidFill>
                  <a:schemeClr val="tx1"/>
                </a:solidFill>
                <a:effectLst/>
              </a:rPr>
              <a:t> a </a:t>
            </a:r>
            <a:r>
              <a:rPr kumimoji="0" lang="it-IT" altLang="it-IT" sz="2000" b="1" i="1" u="none" strike="noStrike" cap="none" normalizeH="0" baseline="0" dirty="0" err="1">
                <a:ln>
                  <a:noFill/>
                </a:ln>
                <a:solidFill>
                  <a:schemeClr val="tx1"/>
                </a:solidFill>
                <a:effectLst/>
              </a:rPr>
              <a:t>real</a:t>
            </a:r>
            <a:r>
              <a:rPr kumimoji="0" lang="it-IT" altLang="it-IT" sz="2000" b="1" i="1" u="none" strike="noStrike" cap="none" normalizeH="0" baseline="0" dirty="0">
                <a:ln>
                  <a:noFill/>
                </a:ln>
                <a:solidFill>
                  <a:schemeClr val="tx1"/>
                </a:solidFill>
                <a:effectLst/>
              </a:rPr>
              <a:t> </a:t>
            </a:r>
            <a:r>
              <a:rPr kumimoji="0" lang="it-IT" altLang="it-IT" sz="2000" b="1" i="1" u="none" strike="noStrike" cap="none" normalizeH="0" baseline="0" dirty="0" err="1">
                <a:ln>
                  <a:noFill/>
                </a:ln>
                <a:solidFill>
                  <a:schemeClr val="tx1"/>
                </a:solidFill>
                <a:effectLst/>
              </a:rPr>
              <a:t>number</a:t>
            </a:r>
            <a:r>
              <a:rPr kumimoji="0" lang="it-IT" altLang="it-IT" sz="2000" b="1" i="1" u="none" strike="noStrike" cap="none" normalizeH="0" baseline="0" dirty="0">
                <a:ln>
                  <a:noFill/>
                </a:ln>
                <a:solidFill>
                  <a:schemeClr val="tx1"/>
                </a:solidFill>
                <a:effectLst/>
              </a:rPr>
              <a:t> </a:t>
            </a:r>
            <a:r>
              <a:rPr kumimoji="0" lang="it-IT" altLang="it-IT" sz="2000" b="0" i="0" u="none" strike="noStrike" cap="none" normalizeH="0" baseline="0" dirty="0">
                <a:ln>
                  <a:noFill/>
                </a:ln>
                <a:solidFill>
                  <a:schemeClr val="tx1"/>
                </a:solidFill>
                <a:effectLst/>
              </a:rPr>
              <a:t>!</a:t>
            </a:r>
          </a:p>
        </p:txBody>
      </p:sp>
      <p:sp>
        <p:nvSpPr>
          <p:cNvPr id="6" name="Rettangolo 5">
            <a:extLst>
              <a:ext uri="{FF2B5EF4-FFF2-40B4-BE49-F238E27FC236}">
                <a16:creationId xmlns:a16="http://schemas.microsoft.com/office/drawing/2014/main" id="{5844F9AA-83B8-C52E-05B0-8C6B0FF679EA}"/>
              </a:ext>
            </a:extLst>
          </p:cNvPr>
          <p:cNvSpPr/>
          <p:nvPr/>
        </p:nvSpPr>
        <p:spPr>
          <a:xfrm>
            <a:off x="335048" y="2238008"/>
            <a:ext cx="11646131" cy="746936"/>
          </a:xfrm>
          <a:prstGeom prst="rect">
            <a:avLst/>
          </a:prstGeom>
        </p:spPr>
        <p:txBody>
          <a:bodyPr wrap="square">
            <a:spAutoFit/>
          </a:bodyPr>
          <a:lstStyle/>
          <a:p>
            <a:pPr>
              <a:lnSpc>
                <a:spcPct val="110000"/>
              </a:lnSpc>
              <a:spcAft>
                <a:spcPts val="0"/>
              </a:spcAft>
            </a:pPr>
            <a:r>
              <a:rPr lang="it-IT" sz="2000" err="1">
                <a:ea typeface="Times New Roman" panose="02020603050405020304" pitchFamily="18" charset="0"/>
                <a:cs typeface="Arial" panose="020B0604020202020204" pitchFamily="34" charset="0"/>
              </a:rPr>
              <a:t>When</a:t>
            </a:r>
            <a:r>
              <a:rPr lang="it-IT" sz="2000">
                <a:ea typeface="Times New Roman" panose="02020603050405020304" pitchFamily="18" charset="0"/>
                <a:cs typeface="Arial" panose="020B0604020202020204" pitchFamily="34" charset="0"/>
              </a:rPr>
              <a:t> </a:t>
            </a:r>
            <a:r>
              <a:rPr lang="it-IT" sz="2000" err="1">
                <a:ea typeface="Times New Roman" panose="02020603050405020304" pitchFamily="18" charset="0"/>
                <a:cs typeface="Arial" panose="020B0604020202020204" pitchFamily="34" charset="0"/>
              </a:rPr>
              <a:t>we</a:t>
            </a:r>
            <a:r>
              <a:rPr lang="it-IT" sz="2000">
                <a:ea typeface="Times New Roman" panose="02020603050405020304" pitchFamily="18" charset="0"/>
                <a:cs typeface="Arial" panose="020B0604020202020204" pitchFamily="34" charset="0"/>
              </a:rPr>
              <a:t> </a:t>
            </a:r>
            <a:r>
              <a:rPr lang="it-IT" sz="2000" err="1">
                <a:ea typeface="Times New Roman" panose="02020603050405020304" pitchFamily="18" charset="0"/>
                <a:cs typeface="Arial" panose="020B0604020202020204" pitchFamily="34" charset="0"/>
              </a:rPr>
              <a:t>choose</a:t>
            </a:r>
            <a:r>
              <a:rPr lang="it-IT" sz="2000">
                <a:ea typeface="Times New Roman" panose="02020603050405020304" pitchFamily="18" charset="0"/>
                <a:cs typeface="Arial" panose="020B0604020202020204" pitchFamily="34" charset="0"/>
              </a:rPr>
              <a:t> a </a:t>
            </a:r>
            <a:r>
              <a:rPr lang="it-IT" sz="2000" b="1" i="1" err="1">
                <a:ea typeface="Times New Roman" panose="02020603050405020304" pitchFamily="18" charset="0"/>
                <a:cs typeface="Arial" panose="020B0604020202020204" pitchFamily="34" charset="0"/>
              </a:rPr>
              <a:t>reference</a:t>
            </a:r>
            <a:r>
              <a:rPr lang="it-IT" sz="2000" b="1" i="1">
                <a:ea typeface="Times New Roman" panose="02020603050405020304" pitchFamily="18" charset="0"/>
                <a:cs typeface="Arial" panose="020B0604020202020204" pitchFamily="34" charset="0"/>
              </a:rPr>
              <a:t> </a:t>
            </a:r>
            <a:r>
              <a:rPr lang="it-IT" sz="2000" b="1" i="1" err="1">
                <a:ea typeface="Times New Roman" panose="02020603050405020304" pitchFamily="18" charset="0"/>
                <a:cs typeface="Arial" panose="020B0604020202020204" pitchFamily="34" charset="0"/>
              </a:rPr>
              <a:t>property</a:t>
            </a:r>
            <a:r>
              <a:rPr lang="it-IT" sz="2000" b="1" i="1">
                <a:ea typeface="Times New Roman" panose="02020603050405020304" pitchFamily="18" charset="0"/>
                <a:cs typeface="Arial" panose="020B0604020202020204" pitchFamily="34" charset="0"/>
              </a:rPr>
              <a:t> </a:t>
            </a:r>
            <a:r>
              <a:rPr lang="it-IT" sz="2000">
                <a:ea typeface="Times New Roman" panose="02020603050405020304" pitchFamily="18" charset="0"/>
                <a:cs typeface="Arial" panose="020B0604020202020204" pitchFamily="34" charset="0"/>
              </a:rPr>
              <a:t>or </a:t>
            </a:r>
            <a:r>
              <a:rPr lang="it-IT" sz="2000" b="1" i="1" err="1">
                <a:ea typeface="Times New Roman" panose="02020603050405020304" pitchFamily="18" charset="0"/>
                <a:cs typeface="Arial" panose="020B0604020202020204" pitchFamily="34" charset="0"/>
              </a:rPr>
              <a:t>unit</a:t>
            </a:r>
            <a:r>
              <a:rPr lang="it-IT" sz="2000">
                <a:ea typeface="Times New Roman" panose="02020603050405020304" pitchFamily="18" charset="0"/>
                <a:cs typeface="Arial" panose="020B0604020202020204" pitchFamily="34" charset="0"/>
              </a:rPr>
              <a:t>  </a:t>
            </a:r>
            <a:r>
              <a:rPr lang="it-IT" sz="2000" b="1">
                <a:ea typeface="Times New Roman" panose="02020603050405020304" pitchFamily="18" charset="0"/>
                <a:cs typeface="Arial" panose="020B0604020202020204" pitchFamily="34" charset="0"/>
              </a:rPr>
              <a:t>B </a:t>
            </a:r>
            <a:r>
              <a:rPr lang="it-IT" sz="2000" b="1">
                <a:ea typeface="Times New Roman" panose="02020603050405020304" pitchFamily="18" charset="0"/>
                <a:cs typeface="Arial" panose="020B0604020202020204" pitchFamily="34" charset="0"/>
                <a:sym typeface="Symbol" panose="05050102010706020507" pitchFamily="18" charset="2"/>
              </a:rPr>
              <a:t></a:t>
            </a:r>
            <a:r>
              <a:rPr lang="it-IT" sz="2000" b="1">
                <a:ea typeface="Times New Roman" panose="02020603050405020304" pitchFamily="18" charset="0"/>
                <a:cs typeface="Arial" panose="020B0604020202020204" pitchFamily="34" charset="0"/>
              </a:rPr>
              <a:t> U</a:t>
            </a:r>
            <a:r>
              <a:rPr lang="it-IT" sz="2000">
                <a:ea typeface="Times New Roman" panose="02020603050405020304" pitchFamily="18" charset="0"/>
                <a:cs typeface="Arial" panose="020B0604020202020204" pitchFamily="34" charset="0"/>
              </a:rPr>
              <a:t>  </a:t>
            </a:r>
            <a:r>
              <a:rPr lang="it-IT" sz="2000" err="1">
                <a:ea typeface="Times New Roman" panose="02020603050405020304" pitchFamily="18" charset="0"/>
                <a:cs typeface="Arial" panose="020B0604020202020204" pitchFamily="34" charset="0"/>
              </a:rPr>
              <a:t>then</a:t>
            </a:r>
            <a:r>
              <a:rPr lang="it-IT" sz="2000">
                <a:ea typeface="Times New Roman" panose="02020603050405020304" pitchFamily="18" charset="0"/>
                <a:cs typeface="Arial" panose="020B0604020202020204" pitchFamily="34" charset="0"/>
              </a:rPr>
              <a:t> </a:t>
            </a:r>
            <a:r>
              <a:rPr lang="it-IT" sz="2000" err="1">
                <a:ea typeface="Times New Roman" panose="02020603050405020304" pitchFamily="18" charset="0"/>
                <a:cs typeface="Arial" panose="020B0604020202020204" pitchFamily="34" charset="0"/>
              </a:rPr>
              <a:t>we</a:t>
            </a:r>
            <a:r>
              <a:rPr lang="it-IT" sz="2000">
                <a:ea typeface="Times New Roman" panose="02020603050405020304" pitchFamily="18" charset="0"/>
                <a:cs typeface="Arial" panose="020B0604020202020204" pitchFamily="34" charset="0"/>
              </a:rPr>
              <a:t> associate </a:t>
            </a:r>
            <a:r>
              <a:rPr lang="it-IT" sz="2000" err="1">
                <a:ea typeface="Times New Roman" panose="02020603050405020304" pitchFamily="18" charset="0"/>
                <a:cs typeface="Arial" panose="020B0604020202020204" pitchFamily="34" charset="0"/>
              </a:rPr>
              <a:t>uniquely</a:t>
            </a:r>
            <a:r>
              <a:rPr lang="it-IT" sz="2000">
                <a:ea typeface="Times New Roman" panose="02020603050405020304" pitchFamily="18" charset="0"/>
                <a:cs typeface="Arial" panose="020B0604020202020204" pitchFamily="34" charset="0"/>
              </a:rPr>
              <a:t> a </a:t>
            </a:r>
            <a:r>
              <a:rPr lang="it-IT" sz="2000" err="1">
                <a:ea typeface="Times New Roman" panose="02020603050405020304" pitchFamily="18" charset="0"/>
                <a:cs typeface="Arial" panose="020B0604020202020204" pitchFamily="34" charset="0"/>
              </a:rPr>
              <a:t>number</a:t>
            </a:r>
            <a:r>
              <a:rPr lang="it-IT" sz="2000">
                <a:ea typeface="Times New Roman" panose="02020603050405020304" pitchFamily="18" charset="0"/>
                <a:cs typeface="Arial" panose="020B0604020202020204" pitchFamily="34" charset="0"/>
              </a:rPr>
              <a:t> to the </a:t>
            </a:r>
            <a:r>
              <a:rPr lang="it-IT" sz="2000" err="1">
                <a:ea typeface="Times New Roman" panose="02020603050405020304" pitchFamily="18" charset="0"/>
                <a:cs typeface="Arial" panose="020B0604020202020204" pitchFamily="34" charset="0"/>
              </a:rPr>
              <a:t>physical</a:t>
            </a:r>
            <a:r>
              <a:rPr lang="it-IT" sz="2000">
                <a:ea typeface="Times New Roman" panose="02020603050405020304" pitchFamily="18" charset="0"/>
                <a:cs typeface="Arial" panose="020B0604020202020204" pitchFamily="34" charset="0"/>
              </a:rPr>
              <a:t> </a:t>
            </a:r>
            <a:r>
              <a:rPr lang="it-IT" sz="2000" err="1">
                <a:ea typeface="Times New Roman" panose="02020603050405020304" pitchFamily="18" charset="0"/>
                <a:cs typeface="Arial" panose="020B0604020202020204" pitchFamily="34" charset="0"/>
              </a:rPr>
              <a:t>quantity</a:t>
            </a:r>
            <a:r>
              <a:rPr lang="it-IT" sz="2000">
                <a:ea typeface="Times New Roman" panose="02020603050405020304" pitchFamily="18" charset="0"/>
                <a:cs typeface="Arial" panose="020B0604020202020204" pitchFamily="34" charset="0"/>
              </a:rPr>
              <a:t> and </a:t>
            </a:r>
            <a:r>
              <a:rPr lang="it-IT" sz="2000" err="1">
                <a:ea typeface="Times New Roman" panose="02020603050405020304" pitchFamily="18" charset="0"/>
                <a:cs typeface="Arial" panose="020B0604020202020204" pitchFamily="34" charset="0"/>
              </a:rPr>
              <a:t>we</a:t>
            </a:r>
            <a:r>
              <a:rPr lang="it-IT" sz="2000">
                <a:ea typeface="Times New Roman" panose="02020603050405020304" pitchFamily="18" charset="0"/>
                <a:cs typeface="Arial" panose="020B0604020202020204" pitchFamily="34" charset="0"/>
              </a:rPr>
              <a:t> can introduce the </a:t>
            </a:r>
            <a:r>
              <a:rPr lang="it-IT" sz="2000" b="1" i="1">
                <a:ea typeface="Times New Roman" panose="02020603050405020304" pitchFamily="18" charset="0"/>
                <a:cs typeface="Arial" panose="020B0604020202020204" pitchFamily="34" charset="0"/>
              </a:rPr>
              <a:t>measurement of the </a:t>
            </a:r>
            <a:r>
              <a:rPr lang="it-IT" sz="2000" b="1" i="1" err="1">
                <a:ea typeface="Times New Roman" panose="02020603050405020304" pitchFamily="18" charset="0"/>
                <a:cs typeface="Arial" panose="020B0604020202020204" pitchFamily="34" charset="0"/>
              </a:rPr>
              <a:t>quantity</a:t>
            </a:r>
            <a:r>
              <a:rPr lang="it-IT" sz="2000" b="1" i="1">
                <a:ea typeface="Times New Roman" panose="02020603050405020304" pitchFamily="18" charset="0"/>
                <a:cs typeface="Arial" panose="020B0604020202020204" pitchFamily="34" charset="0"/>
              </a:rPr>
              <a:t> A  </a:t>
            </a:r>
            <a:r>
              <a:rPr lang="it-IT" sz="2000" b="1">
                <a:ea typeface="Times New Roman" panose="02020603050405020304" pitchFamily="18" charset="0"/>
                <a:cs typeface="Arial" panose="020B0604020202020204" pitchFamily="34" charset="0"/>
              </a:rPr>
              <a:t>!</a:t>
            </a:r>
            <a:endParaRPr lang="it-IT" sz="2000">
              <a:effectLst/>
              <a:ea typeface="Times New Roman" panose="02020603050405020304" pitchFamily="18" charset="0"/>
              <a:cs typeface="Arial" panose="020B0604020202020204" pitchFamily="34" charset="0"/>
            </a:endParaRPr>
          </a:p>
        </p:txBody>
      </p:sp>
      <p:sp>
        <p:nvSpPr>
          <p:cNvPr id="7" name="Rectangle 6">
            <a:extLst>
              <a:ext uri="{FF2B5EF4-FFF2-40B4-BE49-F238E27FC236}">
                <a16:creationId xmlns:a16="http://schemas.microsoft.com/office/drawing/2014/main" id="{A100E32C-7966-D236-A049-C4AC4D0B052D}"/>
              </a:ext>
            </a:extLst>
          </p:cNvPr>
          <p:cNvSpPr>
            <a:spLocks noChangeArrowheads="1"/>
          </p:cNvSpPr>
          <p:nvPr/>
        </p:nvSpPr>
        <p:spPr bwMode="auto">
          <a:xfrm>
            <a:off x="1230285" y="246313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graphicFrame>
        <p:nvGraphicFramePr>
          <p:cNvPr id="8" name="Oggetto 7">
            <a:extLst>
              <a:ext uri="{FF2B5EF4-FFF2-40B4-BE49-F238E27FC236}">
                <a16:creationId xmlns:a16="http://schemas.microsoft.com/office/drawing/2014/main" id="{A75652BF-2C12-0AF0-9AD4-D6BE77DBE85C}"/>
              </a:ext>
            </a:extLst>
          </p:cNvPr>
          <p:cNvGraphicFramePr>
            <a:graphicFrameLocks noChangeAspect="1"/>
          </p:cNvGraphicFramePr>
          <p:nvPr>
            <p:extLst>
              <p:ext uri="{D42A27DB-BD31-4B8C-83A1-F6EECF244321}">
                <p14:modId xmlns:p14="http://schemas.microsoft.com/office/powerpoint/2010/main" val="3211532753"/>
              </p:ext>
            </p:extLst>
          </p:nvPr>
        </p:nvGraphicFramePr>
        <p:xfrm>
          <a:off x="540327" y="3632864"/>
          <a:ext cx="1027216" cy="941615"/>
        </p:xfrm>
        <a:graphic>
          <a:graphicData uri="http://schemas.openxmlformats.org/presentationml/2006/ole">
            <mc:AlternateContent xmlns:mc="http://schemas.openxmlformats.org/markup-compatibility/2006">
              <mc:Choice xmlns:v="urn:schemas-microsoft-com:vml" Requires="v">
                <p:oleObj name="Equazione" r:id="rId4" imgW="431613" imgH="393529" progId="Equation.3">
                  <p:embed/>
                </p:oleObj>
              </mc:Choice>
              <mc:Fallback>
                <p:oleObj name="Equazione" r:id="rId4" imgW="431613" imgH="393529" progId="Equation.3">
                  <p:embed/>
                  <p:pic>
                    <p:nvPicPr>
                      <p:cNvPr id="8" name="Oggetto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327" y="3632864"/>
                        <a:ext cx="1027216" cy="941615"/>
                      </a:xfrm>
                      <a:prstGeom prst="rect">
                        <a:avLst/>
                      </a:prstGeom>
                      <a:noFill/>
                      <a:ln w="19050">
                        <a:solidFill>
                          <a:schemeClr val="accent1"/>
                        </a:solidFill>
                      </a:ln>
                    </p:spPr>
                  </p:pic>
                </p:oleObj>
              </mc:Fallback>
            </mc:AlternateContent>
          </a:graphicData>
        </a:graphic>
      </p:graphicFrame>
      <p:sp>
        <p:nvSpPr>
          <p:cNvPr id="9" name="Rectangle 7">
            <a:extLst>
              <a:ext uri="{FF2B5EF4-FFF2-40B4-BE49-F238E27FC236}">
                <a16:creationId xmlns:a16="http://schemas.microsoft.com/office/drawing/2014/main" id="{8AEF4B7D-9E28-812E-C11D-3902D2C10271}"/>
              </a:ext>
            </a:extLst>
          </p:cNvPr>
          <p:cNvSpPr>
            <a:spLocks noChangeArrowheads="1"/>
          </p:cNvSpPr>
          <p:nvPr/>
        </p:nvSpPr>
        <p:spPr bwMode="auto">
          <a:xfrm>
            <a:off x="1768861" y="3921626"/>
            <a:ext cx="28394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2000" b="1" i="0" u="none" strike="noStrike" cap="none" normalizeH="0" baseline="0">
                <a:ln>
                  <a:noFill/>
                </a:ln>
                <a:solidFill>
                  <a:schemeClr val="tx1"/>
                </a:solidFill>
                <a:effectLst/>
                <a:ea typeface="Times New Roman" panose="02020603050405020304" pitchFamily="18" charset="0"/>
              </a:rPr>
              <a:t>   </a:t>
            </a:r>
            <a:r>
              <a:rPr kumimoji="0" lang="it-IT" altLang="it-IT" sz="2000" b="1" i="1" u="none" strike="noStrike" cap="none" normalizeH="0" baseline="0" err="1">
                <a:ln>
                  <a:noFill/>
                </a:ln>
                <a:solidFill>
                  <a:schemeClr val="tx1"/>
                </a:solidFill>
                <a:effectLst/>
                <a:ea typeface="Times New Roman" panose="02020603050405020304" pitchFamily="18" charset="0"/>
              </a:rPr>
              <a:t>measurement</a:t>
            </a:r>
            <a:r>
              <a:rPr kumimoji="0" lang="it-IT" altLang="it-IT" sz="2000" b="1" i="1" u="none" strike="noStrike" cap="none" normalizeH="0" baseline="0">
                <a:ln>
                  <a:noFill/>
                </a:ln>
                <a:solidFill>
                  <a:schemeClr val="tx1"/>
                </a:solidFill>
                <a:effectLst/>
                <a:ea typeface="Times New Roman" panose="02020603050405020304" pitchFamily="18" charset="0"/>
              </a:rPr>
              <a:t> of A  !</a:t>
            </a:r>
            <a:endParaRPr kumimoji="0" lang="it-IT" altLang="it-IT" sz="2000" b="0" i="0" u="none" strike="noStrike" cap="none" normalizeH="0" baseline="0">
              <a:ln>
                <a:noFill/>
              </a:ln>
              <a:solidFill>
                <a:schemeClr val="tx1"/>
              </a:solidFill>
              <a:effectLst/>
            </a:endParaRPr>
          </a:p>
        </p:txBody>
      </p:sp>
      <p:sp>
        <p:nvSpPr>
          <p:cNvPr id="12" name="Rectangle 12">
            <a:extLst>
              <a:ext uri="{FF2B5EF4-FFF2-40B4-BE49-F238E27FC236}">
                <a16:creationId xmlns:a16="http://schemas.microsoft.com/office/drawing/2014/main" id="{4C4CF00A-1F53-10D7-B384-2F2150B88F48}"/>
              </a:ext>
            </a:extLst>
          </p:cNvPr>
          <p:cNvSpPr>
            <a:spLocks noChangeArrowheads="1"/>
          </p:cNvSpPr>
          <p:nvPr/>
        </p:nvSpPr>
        <p:spPr bwMode="auto">
          <a:xfrm>
            <a:off x="1061452" y="5561232"/>
            <a:ext cx="11240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err="1">
                <a:ln>
                  <a:noFill/>
                </a:ln>
                <a:solidFill>
                  <a:schemeClr val="tx1"/>
                </a:solidFill>
                <a:effectLst/>
                <a:ea typeface="Times New Roman" panose="02020603050405020304" pitchFamily="18" charset="0"/>
              </a:rPr>
              <a:t>Length</a:t>
            </a:r>
            <a:r>
              <a:rPr kumimoji="0" lang="it-IT" altLang="it-IT" sz="2000" b="0" i="0" u="none" strike="noStrike" cap="none" normalizeH="0" baseline="0">
                <a:ln>
                  <a:noFill/>
                </a:ln>
                <a:solidFill>
                  <a:schemeClr val="tx1"/>
                </a:solidFill>
                <a:effectLst/>
                <a:ea typeface="Times New Roman" panose="02020603050405020304" pitchFamily="18" charset="0"/>
              </a:rPr>
              <a:t> :</a:t>
            </a:r>
            <a:endParaRPr kumimoji="0" lang="it-IT" altLang="it-IT" sz="2000" b="0" i="0" u="none" strike="noStrike" cap="none" normalizeH="0" baseline="0">
              <a:ln>
                <a:noFill/>
              </a:ln>
              <a:solidFill>
                <a:schemeClr val="tx1"/>
              </a:solidFill>
              <a:effectLst/>
            </a:endParaRPr>
          </a:p>
        </p:txBody>
      </p:sp>
      <p:sp>
        <p:nvSpPr>
          <p:cNvPr id="13" name="Rectangle 13">
            <a:extLst>
              <a:ext uri="{FF2B5EF4-FFF2-40B4-BE49-F238E27FC236}">
                <a16:creationId xmlns:a16="http://schemas.microsoft.com/office/drawing/2014/main" id="{10A2D150-025F-0D05-6F8B-71EAF45F9DFF}"/>
              </a:ext>
            </a:extLst>
          </p:cNvPr>
          <p:cNvSpPr>
            <a:spLocks noChangeArrowheads="1"/>
          </p:cNvSpPr>
          <p:nvPr/>
        </p:nvSpPr>
        <p:spPr bwMode="auto">
          <a:xfrm>
            <a:off x="3918787" y="5550955"/>
            <a:ext cx="37096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a:ln>
                  <a:noFill/>
                </a:ln>
                <a:solidFill>
                  <a:schemeClr val="tx1"/>
                </a:solidFill>
                <a:effectLst/>
                <a:ea typeface="Times New Roman" panose="02020603050405020304" pitchFamily="18" charset="0"/>
              </a:rPr>
              <a:t>  </a:t>
            </a:r>
            <a:r>
              <a:rPr kumimoji="0" lang="it-IT" altLang="it-IT" sz="2000" b="0" i="1" u="none" strike="noStrike" cap="none" normalizeH="0" baseline="0" err="1">
                <a:ln>
                  <a:noFill/>
                </a:ln>
                <a:solidFill>
                  <a:schemeClr val="tx1"/>
                </a:solidFill>
                <a:effectLst/>
                <a:ea typeface="Times New Roman" panose="02020603050405020304" pitchFamily="18" charset="0"/>
              </a:rPr>
              <a:t>meters</a:t>
            </a:r>
            <a:r>
              <a:rPr kumimoji="0" lang="it-IT" altLang="it-IT" sz="2000" b="0" i="1" u="none" strike="noStrike" cap="none" normalizeH="0" baseline="0">
                <a:ln>
                  <a:noFill/>
                </a:ln>
                <a:solidFill>
                  <a:schemeClr val="tx1"/>
                </a:solidFill>
                <a:effectLst/>
                <a:ea typeface="Times New Roman" panose="02020603050405020304" pitchFamily="18" charset="0"/>
              </a:rPr>
              <a:t> </a:t>
            </a:r>
            <a:r>
              <a:rPr kumimoji="0" lang="it-IT" altLang="it-IT" sz="2000" b="0" i="0" u="none" strike="noStrike" cap="none" normalizeH="0" baseline="0">
                <a:ln>
                  <a:noFill/>
                </a:ln>
                <a:solidFill>
                  <a:schemeClr val="tx1"/>
                </a:solidFill>
                <a:effectLst/>
                <a:ea typeface="Times New Roman" panose="02020603050405020304" pitchFamily="18" charset="0"/>
              </a:rPr>
              <a:t>…     	Temperature:  </a:t>
            </a:r>
            <a:endParaRPr kumimoji="0" lang="it-IT" altLang="it-IT" sz="2000" b="0" i="0" u="none" strike="noStrike" cap="none" normalizeH="0" baseline="0">
              <a:ln>
                <a:noFill/>
              </a:ln>
              <a:solidFill>
                <a:schemeClr val="tx1"/>
              </a:solidFill>
              <a:effectLst/>
            </a:endParaRPr>
          </a:p>
        </p:txBody>
      </p:sp>
      <p:sp>
        <p:nvSpPr>
          <p:cNvPr id="14" name="Rectangle 14">
            <a:extLst>
              <a:ext uri="{FF2B5EF4-FFF2-40B4-BE49-F238E27FC236}">
                <a16:creationId xmlns:a16="http://schemas.microsoft.com/office/drawing/2014/main" id="{927BD294-0223-507C-645D-7A080DD5A3AF}"/>
              </a:ext>
            </a:extLst>
          </p:cNvPr>
          <p:cNvSpPr>
            <a:spLocks noChangeArrowheads="1"/>
          </p:cNvSpPr>
          <p:nvPr/>
        </p:nvSpPr>
        <p:spPr bwMode="auto">
          <a:xfrm>
            <a:off x="9402081" y="5590748"/>
            <a:ext cx="220925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0" i="1" u="none" strike="noStrike" cap="none" normalizeH="0" baseline="0">
                <a:ln>
                  <a:noFill/>
                </a:ln>
                <a:solidFill>
                  <a:schemeClr val="tx1"/>
                </a:solidFill>
                <a:effectLst/>
                <a:ea typeface="Times New Roman" panose="02020603050405020304" pitchFamily="18" charset="0"/>
              </a:rPr>
              <a:t>Celsius </a:t>
            </a:r>
            <a:r>
              <a:rPr kumimoji="0" lang="it-IT" altLang="it-IT" sz="2000" b="0" i="1" u="none" strike="noStrike" cap="none" normalizeH="0" baseline="0" err="1">
                <a:ln>
                  <a:noFill/>
                </a:ln>
                <a:solidFill>
                  <a:schemeClr val="tx1"/>
                </a:solidFill>
                <a:effectLst/>
                <a:ea typeface="Times New Roman" panose="02020603050405020304" pitchFamily="18" charset="0"/>
              </a:rPr>
              <a:t>degree</a:t>
            </a:r>
            <a:r>
              <a:rPr kumimoji="0" lang="it-IT" altLang="it-IT" sz="2000" b="0" i="0" u="none" strike="noStrike" cap="none" normalizeH="0" baseline="0">
                <a:ln>
                  <a:noFill/>
                </a:ln>
                <a:solidFill>
                  <a:schemeClr val="tx1"/>
                </a:solidFill>
                <a:effectLst/>
                <a:ea typeface="Times New Roman" panose="02020603050405020304" pitchFamily="18" charset="0"/>
              </a:rPr>
              <a:t> …</a:t>
            </a:r>
            <a:endParaRPr kumimoji="0" lang="it-IT" altLang="it-IT" sz="2000" b="0" i="0" u="none" strike="noStrike" cap="none" normalizeH="0" baseline="0">
              <a:ln>
                <a:noFill/>
              </a:ln>
              <a:solidFill>
                <a:schemeClr val="tx1"/>
              </a:solidFill>
              <a:effectLst/>
            </a:endParaRPr>
          </a:p>
        </p:txBody>
      </p:sp>
      <p:sp>
        <p:nvSpPr>
          <p:cNvPr id="15" name="CasellaDiTesto 14">
            <a:extLst>
              <a:ext uri="{FF2B5EF4-FFF2-40B4-BE49-F238E27FC236}">
                <a16:creationId xmlns:a16="http://schemas.microsoft.com/office/drawing/2014/main" id="{EA08F89F-4911-E9AD-3070-6144165664EA}"/>
              </a:ext>
            </a:extLst>
          </p:cNvPr>
          <p:cNvSpPr txBox="1"/>
          <p:nvPr/>
        </p:nvSpPr>
        <p:spPr>
          <a:xfrm>
            <a:off x="256075" y="4772535"/>
            <a:ext cx="1438214" cy="400110"/>
          </a:xfrm>
          <a:prstGeom prst="rect">
            <a:avLst/>
          </a:prstGeom>
          <a:noFill/>
        </p:spPr>
        <p:txBody>
          <a:bodyPr wrap="none" rtlCol="0">
            <a:spAutoFit/>
          </a:bodyPr>
          <a:lstStyle/>
          <a:p>
            <a:r>
              <a:rPr lang="it-IT" sz="2000" err="1"/>
              <a:t>Examples</a:t>
            </a:r>
            <a:r>
              <a:rPr lang="it-IT" sz="2000"/>
              <a:t> :</a:t>
            </a:r>
          </a:p>
        </p:txBody>
      </p:sp>
      <p:sp>
        <p:nvSpPr>
          <p:cNvPr id="16" name="CasellaDiTesto 15">
            <a:extLst>
              <a:ext uri="{FF2B5EF4-FFF2-40B4-BE49-F238E27FC236}">
                <a16:creationId xmlns:a16="http://schemas.microsoft.com/office/drawing/2014/main" id="{F9250D49-24CF-0888-3537-71137E80EE42}"/>
              </a:ext>
            </a:extLst>
          </p:cNvPr>
          <p:cNvSpPr txBox="1"/>
          <p:nvPr/>
        </p:nvSpPr>
        <p:spPr>
          <a:xfrm>
            <a:off x="5092700" y="3585687"/>
            <a:ext cx="6618270" cy="1085490"/>
          </a:xfrm>
          <a:prstGeom prst="rect">
            <a:avLst/>
          </a:prstGeom>
          <a:noFill/>
        </p:spPr>
        <p:txBody>
          <a:bodyPr wrap="square" rtlCol="0">
            <a:spAutoFit/>
          </a:bodyPr>
          <a:lstStyle/>
          <a:p>
            <a:pPr>
              <a:lnSpc>
                <a:spcPct val="110000"/>
              </a:lnSpc>
            </a:pPr>
            <a:r>
              <a:rPr lang="it-IT" sz="2000" b="1">
                <a:solidFill>
                  <a:srgbClr val="FF0000"/>
                </a:solidFill>
              </a:rPr>
              <a:t>To express «</a:t>
            </a:r>
            <a:r>
              <a:rPr lang="it-IT" sz="2000" b="1" err="1">
                <a:solidFill>
                  <a:srgbClr val="FF0000"/>
                </a:solidFill>
              </a:rPr>
              <a:t>physical</a:t>
            </a:r>
            <a:r>
              <a:rPr lang="it-IT" sz="2000" b="1">
                <a:solidFill>
                  <a:srgbClr val="FF0000"/>
                </a:solidFill>
              </a:rPr>
              <a:t> </a:t>
            </a:r>
            <a:r>
              <a:rPr lang="it-IT" sz="2000" b="1" err="1">
                <a:solidFill>
                  <a:srgbClr val="FF0000"/>
                </a:solidFill>
              </a:rPr>
              <a:t>properties</a:t>
            </a:r>
            <a:r>
              <a:rPr lang="it-IT" sz="2000" b="1">
                <a:solidFill>
                  <a:srgbClr val="FF0000"/>
                </a:solidFill>
              </a:rPr>
              <a:t>» with </a:t>
            </a:r>
            <a:r>
              <a:rPr lang="it-IT" sz="2000" b="1" u="sng" err="1">
                <a:solidFill>
                  <a:srgbClr val="FF0000"/>
                </a:solidFill>
              </a:rPr>
              <a:t>numbers</a:t>
            </a:r>
            <a:r>
              <a:rPr lang="it-IT" sz="2000" b="1">
                <a:solidFill>
                  <a:srgbClr val="FF0000"/>
                </a:solidFill>
              </a:rPr>
              <a:t> </a:t>
            </a:r>
            <a:r>
              <a:rPr lang="it-IT" sz="2000" b="1" err="1">
                <a:solidFill>
                  <a:srgbClr val="FF0000"/>
                </a:solidFill>
              </a:rPr>
              <a:t>we</a:t>
            </a:r>
            <a:r>
              <a:rPr lang="it-IT" sz="2000" b="1">
                <a:solidFill>
                  <a:srgbClr val="FF0000"/>
                </a:solidFill>
              </a:rPr>
              <a:t> </a:t>
            </a:r>
            <a:r>
              <a:rPr lang="it-IT" sz="2000" b="1" err="1">
                <a:solidFill>
                  <a:srgbClr val="FF0000"/>
                </a:solidFill>
              </a:rPr>
              <a:t>have</a:t>
            </a:r>
            <a:r>
              <a:rPr lang="it-IT" sz="2000" b="1">
                <a:solidFill>
                  <a:srgbClr val="FF0000"/>
                </a:solidFill>
              </a:rPr>
              <a:t> to </a:t>
            </a:r>
            <a:r>
              <a:rPr lang="it-IT" sz="2000" b="1" err="1">
                <a:solidFill>
                  <a:srgbClr val="FF0000"/>
                </a:solidFill>
              </a:rPr>
              <a:t>find</a:t>
            </a:r>
            <a:r>
              <a:rPr lang="it-IT" sz="2000" b="1">
                <a:solidFill>
                  <a:srgbClr val="FF0000"/>
                </a:solidFill>
              </a:rPr>
              <a:t> and associate </a:t>
            </a:r>
            <a:r>
              <a:rPr lang="it-IT" sz="2000" b="1" err="1">
                <a:solidFill>
                  <a:srgbClr val="FF0000"/>
                </a:solidFill>
              </a:rPr>
              <a:t>them</a:t>
            </a:r>
            <a:r>
              <a:rPr lang="it-IT" sz="2000" b="1">
                <a:solidFill>
                  <a:srgbClr val="FF0000"/>
                </a:solidFill>
              </a:rPr>
              <a:t> with a </a:t>
            </a:r>
            <a:r>
              <a:rPr lang="it-IT" sz="2000" b="1" err="1">
                <a:solidFill>
                  <a:srgbClr val="FF0000"/>
                </a:solidFill>
              </a:rPr>
              <a:t>suitable</a:t>
            </a:r>
            <a:r>
              <a:rPr lang="it-IT" sz="2000" b="1">
                <a:solidFill>
                  <a:srgbClr val="FF0000"/>
                </a:solidFill>
              </a:rPr>
              <a:t> </a:t>
            </a:r>
            <a:r>
              <a:rPr lang="it-IT" sz="2000" b="1" u="sng" err="1">
                <a:solidFill>
                  <a:srgbClr val="FF0000"/>
                </a:solidFill>
              </a:rPr>
              <a:t>measurement</a:t>
            </a:r>
            <a:r>
              <a:rPr lang="it-IT" sz="2000" b="1" u="sng">
                <a:solidFill>
                  <a:srgbClr val="FF0000"/>
                </a:solidFill>
              </a:rPr>
              <a:t> </a:t>
            </a:r>
            <a:r>
              <a:rPr lang="it-IT" sz="2000" b="1" u="sng" err="1">
                <a:solidFill>
                  <a:srgbClr val="FF0000"/>
                </a:solidFill>
              </a:rPr>
              <a:t>unit</a:t>
            </a:r>
            <a:r>
              <a:rPr lang="it-IT" sz="2000" b="1">
                <a:solidFill>
                  <a:srgbClr val="FF0000"/>
                </a:solidFill>
              </a:rPr>
              <a:t> ! </a:t>
            </a:r>
          </a:p>
        </p:txBody>
      </p:sp>
      <mc:AlternateContent xmlns:mc="http://schemas.openxmlformats.org/markup-compatibility/2006">
        <mc:Choice xmlns:a14="http://schemas.microsoft.com/office/drawing/2010/main" Requires="a14">
          <p:sp>
            <p:nvSpPr>
              <p:cNvPr id="17" name="CasellaDiTesto 16">
                <a:extLst>
                  <a:ext uri="{FF2B5EF4-FFF2-40B4-BE49-F238E27FC236}">
                    <a16:creationId xmlns:a16="http://schemas.microsoft.com/office/drawing/2014/main" id="{48553D0F-8094-058C-2688-3E9138DF846E}"/>
                  </a:ext>
                </a:extLst>
              </p:cNvPr>
              <p:cNvSpPr txBox="1"/>
              <p:nvPr/>
            </p:nvSpPr>
            <p:spPr>
              <a:xfrm>
                <a:off x="2286000" y="5323100"/>
                <a:ext cx="1119860" cy="670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it-IT" sz="2000" i="1" smtClean="0"/>
                          </m:ctrlPr>
                        </m:fPr>
                        <m:num>
                          <m:r>
                            <a:rPr lang="it-IT" sz="2000" b="0" i="1" smtClean="0"/>
                            <m:t>𝐴</m:t>
                          </m:r>
                        </m:num>
                        <m:den>
                          <m:r>
                            <a:rPr lang="it-IT" sz="2000" b="0" i="1" smtClean="0"/>
                            <m:t>𝑚</m:t>
                          </m:r>
                        </m:den>
                      </m:f>
                      <m:r>
                        <a:rPr lang="it-IT" sz="2000" b="0" i="1" smtClean="0"/>
                        <m:t>=</m:t>
                      </m:r>
                      <m:r>
                        <a:rPr lang="it-IT" sz="2000" b="0" i="1" smtClean="0"/>
                        <m:t>𝑎</m:t>
                      </m:r>
                    </m:oMath>
                  </m:oMathPara>
                </a14:m>
                <a:endParaRPr lang="it-IT" sz="2000"/>
              </a:p>
            </p:txBody>
          </p:sp>
        </mc:Choice>
        <mc:Fallback>
          <p:sp>
            <p:nvSpPr>
              <p:cNvPr id="17" name="CasellaDiTesto 16">
                <a:extLst>
                  <a:ext uri="{FF2B5EF4-FFF2-40B4-BE49-F238E27FC236}">
                    <a16:creationId xmlns:a16="http://schemas.microsoft.com/office/drawing/2014/main" id="{48553D0F-8094-058C-2688-3E9138DF846E}"/>
                  </a:ext>
                </a:extLst>
              </p:cNvPr>
              <p:cNvSpPr txBox="1">
                <a:spLocks noRot="1" noChangeAspect="1" noMove="1" noResize="1" noEditPoints="1" noAdjustHandles="1" noChangeArrowheads="1" noChangeShapeType="1" noTextEdit="1"/>
              </p:cNvSpPr>
              <p:nvPr/>
            </p:nvSpPr>
            <p:spPr>
              <a:xfrm>
                <a:off x="2286000" y="5323100"/>
                <a:ext cx="1119860" cy="670568"/>
              </a:xfrm>
              <a:prstGeom prst="rect">
                <a:avLst/>
              </a:prstGeom>
              <a:blipFill>
                <a:blip r:embed="rId6"/>
                <a:stretch>
                  <a:fillRect/>
                </a:stretch>
              </a:blipFill>
            </p:spPr>
            <p:txBody>
              <a:bodyPr/>
              <a:lstStyle/>
              <a:p>
                <a:r>
                  <a:rPr lang="it-IT">
                    <a:noFill/>
                  </a:rPr>
                  <a:t> </a:t>
                </a:r>
              </a:p>
            </p:txBody>
          </p:sp>
        </mc:Fallback>
      </mc:AlternateContent>
      <mc:AlternateContent xmlns:mc="http://schemas.openxmlformats.org/markup-compatibility/2006">
        <mc:Choice xmlns:a14="http://schemas.microsoft.com/office/drawing/2010/main" Requires="a14">
          <p:sp>
            <p:nvSpPr>
              <p:cNvPr id="18" name="CasellaDiTesto 17">
                <a:extLst>
                  <a:ext uri="{FF2B5EF4-FFF2-40B4-BE49-F238E27FC236}">
                    <a16:creationId xmlns:a16="http://schemas.microsoft.com/office/drawing/2014/main" id="{C7A3820C-534A-D338-0462-E0C711D4C5CC}"/>
                  </a:ext>
                </a:extLst>
              </p:cNvPr>
              <p:cNvSpPr txBox="1"/>
              <p:nvPr/>
            </p:nvSpPr>
            <p:spPr>
              <a:xfrm>
                <a:off x="8013700" y="5353819"/>
                <a:ext cx="1119860" cy="6685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it-IT" sz="2000" i="1" smtClean="0"/>
                          </m:ctrlPr>
                        </m:fPr>
                        <m:num>
                          <m:r>
                            <a:rPr lang="it-IT" sz="2000" b="0" i="1" smtClean="0"/>
                            <m:t>𝐵</m:t>
                          </m:r>
                        </m:num>
                        <m:den>
                          <m:r>
                            <a:rPr lang="it-IT" sz="2000" b="0" i="1" smtClean="0"/>
                            <m:t>°</m:t>
                          </m:r>
                          <m:r>
                            <a:rPr lang="it-IT" sz="2000" b="0" i="1" smtClean="0"/>
                            <m:t>𝐶</m:t>
                          </m:r>
                        </m:den>
                      </m:f>
                      <m:r>
                        <a:rPr lang="it-IT" sz="2000" b="0" i="1" smtClean="0"/>
                        <m:t>=</m:t>
                      </m:r>
                      <m:r>
                        <a:rPr lang="it-IT" sz="2000" b="0" i="1" smtClean="0"/>
                        <m:t>𝑏</m:t>
                      </m:r>
                    </m:oMath>
                  </m:oMathPara>
                </a14:m>
                <a:endParaRPr lang="it-IT" sz="2000"/>
              </a:p>
            </p:txBody>
          </p:sp>
        </mc:Choice>
        <mc:Fallback>
          <p:sp>
            <p:nvSpPr>
              <p:cNvPr id="18" name="CasellaDiTesto 17">
                <a:extLst>
                  <a:ext uri="{FF2B5EF4-FFF2-40B4-BE49-F238E27FC236}">
                    <a16:creationId xmlns:a16="http://schemas.microsoft.com/office/drawing/2014/main" id="{C7A3820C-534A-D338-0462-E0C711D4C5CC}"/>
                  </a:ext>
                </a:extLst>
              </p:cNvPr>
              <p:cNvSpPr txBox="1">
                <a:spLocks noRot="1" noChangeAspect="1" noMove="1" noResize="1" noEditPoints="1" noAdjustHandles="1" noChangeArrowheads="1" noChangeShapeType="1" noTextEdit="1"/>
              </p:cNvSpPr>
              <p:nvPr/>
            </p:nvSpPr>
            <p:spPr>
              <a:xfrm>
                <a:off x="8013700" y="5353819"/>
                <a:ext cx="1119860" cy="668581"/>
              </a:xfrm>
              <a:prstGeom prst="rect">
                <a:avLst/>
              </a:prstGeom>
              <a:blipFill>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718394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72BFD-9919-9F05-5359-9DF2774413EF}"/>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773685DC-19C0-A8DD-C301-331A627BC047}"/>
              </a:ext>
            </a:extLst>
          </p:cNvPr>
          <p:cNvSpPr txBox="1"/>
          <p:nvPr/>
        </p:nvSpPr>
        <p:spPr>
          <a:xfrm>
            <a:off x="1206414" y="603510"/>
            <a:ext cx="8010526" cy="400110"/>
          </a:xfrm>
          <a:prstGeom prst="rect">
            <a:avLst/>
          </a:prstGeom>
          <a:noFill/>
        </p:spPr>
        <p:txBody>
          <a:bodyPr wrap="none" rtlCol="0">
            <a:spAutoFit/>
          </a:bodyPr>
          <a:lstStyle/>
          <a:p>
            <a:r>
              <a:rPr lang="it-IT" sz="2000" err="1"/>
              <a:t>What</a:t>
            </a:r>
            <a:r>
              <a:rPr lang="it-IT" sz="2000"/>
              <a:t> </a:t>
            </a:r>
            <a:r>
              <a:rPr lang="it-IT" sz="2000" err="1"/>
              <a:t>if</a:t>
            </a:r>
            <a:r>
              <a:rPr lang="it-IT" sz="2000"/>
              <a:t> I </a:t>
            </a:r>
            <a:r>
              <a:rPr lang="it-IT" sz="2000" err="1"/>
              <a:t>choose</a:t>
            </a:r>
            <a:r>
              <a:rPr lang="it-IT" sz="2000"/>
              <a:t> a </a:t>
            </a:r>
            <a:r>
              <a:rPr lang="it-IT" sz="2000" u="sng"/>
              <a:t>new </a:t>
            </a:r>
            <a:r>
              <a:rPr lang="it-IT" sz="2000" u="sng" err="1"/>
              <a:t>unit</a:t>
            </a:r>
            <a:r>
              <a:rPr lang="it-IT" sz="2000" u="sng"/>
              <a:t> U’</a:t>
            </a:r>
            <a:r>
              <a:rPr lang="it-IT" sz="2000"/>
              <a:t> for the </a:t>
            </a:r>
            <a:r>
              <a:rPr lang="it-IT" sz="2000" u="sng" err="1"/>
              <a:t>same</a:t>
            </a:r>
            <a:r>
              <a:rPr lang="it-IT" sz="2000" u="sng"/>
              <a:t> </a:t>
            </a:r>
            <a:r>
              <a:rPr lang="it-IT" sz="2000" u="sng" err="1"/>
              <a:t>physical</a:t>
            </a:r>
            <a:r>
              <a:rPr lang="it-IT" sz="2000" u="sng"/>
              <a:t> </a:t>
            </a:r>
            <a:r>
              <a:rPr lang="it-IT" sz="2000" u="sng" err="1"/>
              <a:t>property</a:t>
            </a:r>
            <a:r>
              <a:rPr lang="it-IT" sz="2000" u="sng"/>
              <a:t> A  </a:t>
            </a:r>
            <a:r>
              <a:rPr lang="it-IT" sz="2000"/>
              <a:t>??? </a:t>
            </a:r>
          </a:p>
        </p:txBody>
      </p:sp>
      <p:graphicFrame>
        <p:nvGraphicFramePr>
          <p:cNvPr id="5" name="Oggetto 4">
            <a:extLst>
              <a:ext uri="{FF2B5EF4-FFF2-40B4-BE49-F238E27FC236}">
                <a16:creationId xmlns:a16="http://schemas.microsoft.com/office/drawing/2014/main" id="{9962AE61-971F-00C2-E7F5-5236B9217D59}"/>
              </a:ext>
            </a:extLst>
          </p:cNvPr>
          <p:cNvGraphicFramePr>
            <a:graphicFrameLocks noChangeAspect="1"/>
          </p:cNvGraphicFramePr>
          <p:nvPr>
            <p:extLst>
              <p:ext uri="{D42A27DB-BD31-4B8C-83A1-F6EECF244321}">
                <p14:modId xmlns:p14="http://schemas.microsoft.com/office/powerpoint/2010/main" val="680607898"/>
              </p:ext>
            </p:extLst>
          </p:nvPr>
        </p:nvGraphicFramePr>
        <p:xfrm>
          <a:off x="1013404" y="1252571"/>
          <a:ext cx="1709652" cy="940309"/>
        </p:xfrm>
        <a:graphic>
          <a:graphicData uri="http://schemas.openxmlformats.org/presentationml/2006/ole">
            <mc:AlternateContent xmlns:mc="http://schemas.openxmlformats.org/markup-compatibility/2006">
              <mc:Choice xmlns:v="urn:schemas-microsoft-com:vml" Requires="v">
                <p:oleObj name="Equazione" r:id="rId2" imgW="710891" imgH="393529" progId="Equation.3">
                  <p:embed/>
                </p:oleObj>
              </mc:Choice>
              <mc:Fallback>
                <p:oleObj name="Equazione" r:id="rId2" imgW="710891" imgH="393529" progId="Equation.3">
                  <p:embed/>
                  <p:pic>
                    <p:nvPicPr>
                      <p:cNvPr id="5" name="Oggetto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404" y="1252571"/>
                        <a:ext cx="1709652" cy="940309"/>
                      </a:xfrm>
                      <a:prstGeom prst="rect">
                        <a:avLst/>
                      </a:prstGeom>
                      <a:noFill/>
                    </p:spPr>
                  </p:pic>
                </p:oleObj>
              </mc:Fallback>
            </mc:AlternateContent>
          </a:graphicData>
        </a:graphic>
      </p:graphicFrame>
      <p:sp>
        <p:nvSpPr>
          <p:cNvPr id="6" name="CasellaDiTesto 5">
            <a:extLst>
              <a:ext uri="{FF2B5EF4-FFF2-40B4-BE49-F238E27FC236}">
                <a16:creationId xmlns:a16="http://schemas.microsoft.com/office/drawing/2014/main" id="{6240BC82-8893-8366-CC7C-30BA7FF443D3}"/>
              </a:ext>
            </a:extLst>
          </p:cNvPr>
          <p:cNvSpPr txBox="1"/>
          <p:nvPr/>
        </p:nvSpPr>
        <p:spPr>
          <a:xfrm>
            <a:off x="4940301" y="1177449"/>
            <a:ext cx="5886450" cy="854658"/>
          </a:xfrm>
          <a:prstGeom prst="rect">
            <a:avLst/>
          </a:prstGeom>
          <a:noFill/>
        </p:spPr>
        <p:txBody>
          <a:bodyPr wrap="square" rtlCol="0">
            <a:spAutoFit/>
          </a:bodyPr>
          <a:lstStyle/>
          <a:p>
            <a:pPr algn="just">
              <a:lnSpc>
                <a:spcPct val="130000"/>
              </a:lnSpc>
            </a:pPr>
            <a:r>
              <a:rPr lang="it-IT" sz="2000" b="1" dirty="0">
                <a:solidFill>
                  <a:srgbClr val="FF0000"/>
                </a:solidFill>
              </a:rPr>
              <a:t>The </a:t>
            </a:r>
            <a:r>
              <a:rPr lang="it-IT" sz="2000" b="1" dirty="0" err="1">
                <a:solidFill>
                  <a:srgbClr val="FF0000"/>
                </a:solidFill>
              </a:rPr>
              <a:t>property</a:t>
            </a:r>
            <a:r>
              <a:rPr lang="it-IT" sz="2000" b="1" dirty="0">
                <a:solidFill>
                  <a:srgbClr val="FF0000"/>
                </a:solidFill>
              </a:rPr>
              <a:t> stays the </a:t>
            </a:r>
            <a:r>
              <a:rPr lang="it-IT" sz="2000" b="1" dirty="0" err="1">
                <a:solidFill>
                  <a:srgbClr val="FF0000"/>
                </a:solidFill>
              </a:rPr>
              <a:t>same</a:t>
            </a:r>
            <a:r>
              <a:rPr lang="it-IT" sz="2000" b="1" dirty="0">
                <a:solidFill>
                  <a:srgbClr val="FF0000"/>
                </a:solidFill>
              </a:rPr>
              <a:t>, </a:t>
            </a:r>
            <a:r>
              <a:rPr lang="it-IT" sz="2000" b="1" dirty="0" err="1">
                <a:solidFill>
                  <a:srgbClr val="FF0000"/>
                </a:solidFill>
              </a:rPr>
              <a:t>but</a:t>
            </a:r>
            <a:r>
              <a:rPr lang="it-IT" sz="2000" b="1" dirty="0">
                <a:solidFill>
                  <a:srgbClr val="FF0000"/>
                </a:solidFill>
              </a:rPr>
              <a:t> the </a:t>
            </a:r>
            <a:r>
              <a:rPr lang="it-IT" sz="2000" b="1" i="1" dirty="0" err="1">
                <a:solidFill>
                  <a:srgbClr val="FF0000"/>
                </a:solidFill>
              </a:rPr>
              <a:t>number</a:t>
            </a:r>
            <a:r>
              <a:rPr lang="it-IT" sz="2000" b="1" i="1" dirty="0">
                <a:solidFill>
                  <a:srgbClr val="FF0000"/>
                </a:solidFill>
              </a:rPr>
              <a:t>  a</a:t>
            </a:r>
            <a:r>
              <a:rPr lang="it-IT" sz="2000" b="1" dirty="0">
                <a:solidFill>
                  <a:srgbClr val="FF0000"/>
                </a:solidFill>
              </a:rPr>
              <a:t>  </a:t>
            </a:r>
            <a:r>
              <a:rPr lang="it-IT" sz="2000" b="1" dirty="0" err="1">
                <a:solidFill>
                  <a:srgbClr val="FF0000"/>
                </a:solidFill>
              </a:rPr>
              <a:t>changes</a:t>
            </a:r>
            <a:r>
              <a:rPr lang="it-IT" sz="2000" b="1" dirty="0">
                <a:solidFill>
                  <a:srgbClr val="FF0000"/>
                </a:solidFill>
              </a:rPr>
              <a:t> in  </a:t>
            </a:r>
            <a:r>
              <a:rPr lang="it-IT" sz="2000" b="1" i="1" dirty="0" err="1">
                <a:solidFill>
                  <a:srgbClr val="FF0000"/>
                </a:solidFill>
              </a:rPr>
              <a:t>a’</a:t>
            </a:r>
            <a:r>
              <a:rPr lang="it-IT" sz="2000" b="1" dirty="0">
                <a:solidFill>
                  <a:srgbClr val="FF0000"/>
                </a:solidFill>
              </a:rPr>
              <a:t>   (of </a:t>
            </a:r>
            <a:r>
              <a:rPr lang="it-IT" sz="2000" b="1" dirty="0" err="1">
                <a:solidFill>
                  <a:srgbClr val="FF0000"/>
                </a:solidFill>
              </a:rPr>
              <a:t>course</a:t>
            </a:r>
            <a:r>
              <a:rPr lang="it-IT" sz="2000" b="1" dirty="0">
                <a:solidFill>
                  <a:srgbClr val="FF0000"/>
                </a:solidFill>
              </a:rPr>
              <a:t>)  !</a:t>
            </a:r>
          </a:p>
        </p:txBody>
      </p:sp>
      <p:sp>
        <p:nvSpPr>
          <p:cNvPr id="7" name="CasellaDiTesto 6">
            <a:extLst>
              <a:ext uri="{FF2B5EF4-FFF2-40B4-BE49-F238E27FC236}">
                <a16:creationId xmlns:a16="http://schemas.microsoft.com/office/drawing/2014/main" id="{B20DEFB8-B056-F756-986F-4E34436B5C17}"/>
              </a:ext>
            </a:extLst>
          </p:cNvPr>
          <p:cNvSpPr txBox="1"/>
          <p:nvPr/>
        </p:nvSpPr>
        <p:spPr>
          <a:xfrm>
            <a:off x="198448" y="2641680"/>
            <a:ext cx="5107488" cy="400110"/>
          </a:xfrm>
          <a:prstGeom prst="rect">
            <a:avLst/>
          </a:prstGeom>
          <a:noFill/>
        </p:spPr>
        <p:txBody>
          <a:bodyPr wrap="none" rtlCol="0">
            <a:spAutoFit/>
          </a:bodyPr>
          <a:lstStyle/>
          <a:p>
            <a:r>
              <a:rPr lang="it-IT" sz="2000" err="1"/>
              <a:t>There</a:t>
            </a:r>
            <a:r>
              <a:rPr lang="it-IT" sz="2000"/>
              <a:t> </a:t>
            </a:r>
            <a:r>
              <a:rPr lang="it-IT" sz="2000" err="1"/>
              <a:t>is</a:t>
            </a:r>
            <a:r>
              <a:rPr lang="it-IT" sz="2000"/>
              <a:t> a </a:t>
            </a:r>
            <a:r>
              <a:rPr lang="it-IT" sz="2000" err="1"/>
              <a:t>simple</a:t>
            </a:r>
            <a:r>
              <a:rPr lang="it-IT" sz="2000"/>
              <a:t> </a:t>
            </a:r>
            <a:r>
              <a:rPr lang="it-IT" sz="2000" err="1"/>
              <a:t>rule</a:t>
            </a:r>
            <a:r>
              <a:rPr lang="it-IT" sz="2000"/>
              <a:t> to pass from </a:t>
            </a:r>
            <a:r>
              <a:rPr lang="it-IT" sz="2000" b="1" i="1"/>
              <a:t>a</a:t>
            </a:r>
            <a:r>
              <a:rPr lang="it-IT" sz="2000"/>
              <a:t> to </a:t>
            </a:r>
            <a:r>
              <a:rPr lang="it-IT" sz="2000" b="1" i="1" err="1"/>
              <a:t>a’</a:t>
            </a:r>
            <a:r>
              <a:rPr lang="it-IT" sz="2000"/>
              <a:t>  :</a:t>
            </a:r>
          </a:p>
        </p:txBody>
      </p:sp>
      <p:graphicFrame>
        <p:nvGraphicFramePr>
          <p:cNvPr id="9" name="Oggetto 8">
            <a:extLst>
              <a:ext uri="{FF2B5EF4-FFF2-40B4-BE49-F238E27FC236}">
                <a16:creationId xmlns:a16="http://schemas.microsoft.com/office/drawing/2014/main" id="{BCE95596-BEE1-55F2-DDD3-3B1D29F86D9B}"/>
              </a:ext>
            </a:extLst>
          </p:cNvPr>
          <p:cNvGraphicFramePr>
            <a:graphicFrameLocks noChangeAspect="1"/>
          </p:cNvGraphicFramePr>
          <p:nvPr>
            <p:extLst>
              <p:ext uri="{D42A27DB-BD31-4B8C-83A1-F6EECF244321}">
                <p14:modId xmlns:p14="http://schemas.microsoft.com/office/powerpoint/2010/main" val="2112801548"/>
              </p:ext>
            </p:extLst>
          </p:nvPr>
        </p:nvGraphicFramePr>
        <p:xfrm>
          <a:off x="6394659" y="2368358"/>
          <a:ext cx="3040884" cy="930420"/>
        </p:xfrm>
        <a:graphic>
          <a:graphicData uri="http://schemas.openxmlformats.org/presentationml/2006/ole">
            <mc:AlternateContent xmlns:mc="http://schemas.openxmlformats.org/markup-compatibility/2006">
              <mc:Choice xmlns:v="urn:schemas-microsoft-com:vml" Requires="v">
                <p:oleObj name="Equazione" r:id="rId4" imgW="1269449" imgH="393529" progId="Equation.3">
                  <p:embed/>
                </p:oleObj>
              </mc:Choice>
              <mc:Fallback>
                <p:oleObj name="Equazione" r:id="rId4" imgW="1269449" imgH="393529" progId="Equation.3">
                  <p:embed/>
                  <p:pic>
                    <p:nvPicPr>
                      <p:cNvPr id="9" name="Oggetto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4659" y="2368358"/>
                        <a:ext cx="3040884" cy="930420"/>
                      </a:xfrm>
                      <a:prstGeom prst="rect">
                        <a:avLst/>
                      </a:prstGeom>
                      <a:noFill/>
                    </p:spPr>
                  </p:pic>
                </p:oleObj>
              </mc:Fallback>
            </mc:AlternateContent>
          </a:graphicData>
        </a:graphic>
      </p:graphicFrame>
      <p:graphicFrame>
        <p:nvGraphicFramePr>
          <p:cNvPr id="11" name="Oggetto 10">
            <a:extLst>
              <a:ext uri="{FF2B5EF4-FFF2-40B4-BE49-F238E27FC236}">
                <a16:creationId xmlns:a16="http://schemas.microsoft.com/office/drawing/2014/main" id="{4C245FD2-321A-4769-65B5-E807CC87E697}"/>
              </a:ext>
            </a:extLst>
          </p:cNvPr>
          <p:cNvGraphicFramePr>
            <a:graphicFrameLocks noChangeAspect="1"/>
          </p:cNvGraphicFramePr>
          <p:nvPr>
            <p:extLst>
              <p:ext uri="{D42A27DB-BD31-4B8C-83A1-F6EECF244321}">
                <p14:modId xmlns:p14="http://schemas.microsoft.com/office/powerpoint/2010/main" val="105873248"/>
              </p:ext>
            </p:extLst>
          </p:nvPr>
        </p:nvGraphicFramePr>
        <p:xfrm>
          <a:off x="10236200" y="2592802"/>
          <a:ext cx="1378603" cy="451611"/>
        </p:xfrm>
        <a:graphic>
          <a:graphicData uri="http://schemas.openxmlformats.org/presentationml/2006/ole">
            <mc:AlternateContent xmlns:mc="http://schemas.openxmlformats.org/markup-compatibility/2006">
              <mc:Choice xmlns:v="urn:schemas-microsoft-com:vml" Requires="v">
                <p:oleObj name="Equazione" r:id="rId6" imgW="558558" imgH="177723" progId="Equation.3">
                  <p:embed/>
                </p:oleObj>
              </mc:Choice>
              <mc:Fallback>
                <p:oleObj name="Equazione" r:id="rId6" imgW="558558" imgH="177723" progId="Equation.3">
                  <p:embed/>
                  <p:pic>
                    <p:nvPicPr>
                      <p:cNvPr id="11" name="Oggetto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36200" y="2592802"/>
                        <a:ext cx="1378603" cy="451611"/>
                      </a:xfrm>
                      <a:prstGeom prst="rect">
                        <a:avLst/>
                      </a:prstGeom>
                      <a:noFill/>
                    </p:spPr>
                  </p:pic>
                </p:oleObj>
              </mc:Fallback>
            </mc:AlternateContent>
          </a:graphicData>
        </a:graphic>
      </p:graphicFrame>
      <p:sp>
        <p:nvSpPr>
          <p:cNvPr id="12" name="CasellaDiTesto 11">
            <a:extLst>
              <a:ext uri="{FF2B5EF4-FFF2-40B4-BE49-F238E27FC236}">
                <a16:creationId xmlns:a16="http://schemas.microsoft.com/office/drawing/2014/main" id="{B5B7EF0E-D58A-767E-3763-C6624192376E}"/>
              </a:ext>
            </a:extLst>
          </p:cNvPr>
          <p:cNvSpPr txBox="1"/>
          <p:nvPr/>
        </p:nvSpPr>
        <p:spPr>
          <a:xfrm>
            <a:off x="392198" y="3555077"/>
            <a:ext cx="7374135" cy="400110"/>
          </a:xfrm>
          <a:prstGeom prst="rect">
            <a:avLst/>
          </a:prstGeom>
          <a:noFill/>
        </p:spPr>
        <p:txBody>
          <a:bodyPr wrap="none" rtlCol="0">
            <a:spAutoFit/>
          </a:bodyPr>
          <a:lstStyle/>
          <a:p>
            <a:r>
              <a:rPr lang="it-IT" sz="2000"/>
              <a:t>The ratio of the </a:t>
            </a:r>
            <a:r>
              <a:rPr lang="it-IT" sz="2000" err="1"/>
              <a:t>two</a:t>
            </a:r>
            <a:r>
              <a:rPr lang="it-IT" sz="2000"/>
              <a:t> </a:t>
            </a:r>
            <a:r>
              <a:rPr lang="it-IT" sz="2000" i="1" err="1"/>
              <a:t>units</a:t>
            </a:r>
            <a:r>
              <a:rPr lang="it-IT" sz="2000" i="1"/>
              <a:t> U</a:t>
            </a:r>
            <a:r>
              <a:rPr lang="it-IT" sz="2000"/>
              <a:t> and </a:t>
            </a:r>
            <a:r>
              <a:rPr lang="it-IT" sz="2000" i="1"/>
              <a:t>U’</a:t>
            </a:r>
            <a:r>
              <a:rPr lang="it-IT" sz="2000"/>
              <a:t> </a:t>
            </a:r>
            <a:r>
              <a:rPr lang="it-IT" sz="2000" err="1"/>
              <a:t>is</a:t>
            </a:r>
            <a:r>
              <a:rPr lang="it-IT" sz="2000"/>
              <a:t> of </a:t>
            </a:r>
            <a:r>
              <a:rPr lang="it-IT" sz="2000" err="1"/>
              <a:t>course</a:t>
            </a:r>
            <a:r>
              <a:rPr lang="it-IT" sz="2000"/>
              <a:t> </a:t>
            </a:r>
            <a:r>
              <a:rPr lang="it-IT" sz="2000" err="1"/>
              <a:t>dimensionless</a:t>
            </a:r>
            <a:r>
              <a:rPr lang="it-IT" sz="2000"/>
              <a:t> :</a:t>
            </a:r>
          </a:p>
        </p:txBody>
      </p:sp>
      <p:graphicFrame>
        <p:nvGraphicFramePr>
          <p:cNvPr id="14" name="Oggetto 13">
            <a:extLst>
              <a:ext uri="{FF2B5EF4-FFF2-40B4-BE49-F238E27FC236}">
                <a16:creationId xmlns:a16="http://schemas.microsoft.com/office/drawing/2014/main" id="{8A6E8055-825F-EC2A-0864-8514F7D292FB}"/>
              </a:ext>
            </a:extLst>
          </p:cNvPr>
          <p:cNvGraphicFramePr>
            <a:graphicFrameLocks noChangeAspect="1"/>
          </p:cNvGraphicFramePr>
          <p:nvPr>
            <p:extLst>
              <p:ext uri="{D42A27DB-BD31-4B8C-83A1-F6EECF244321}">
                <p14:modId xmlns:p14="http://schemas.microsoft.com/office/powerpoint/2010/main" val="2052667651"/>
              </p:ext>
            </p:extLst>
          </p:nvPr>
        </p:nvGraphicFramePr>
        <p:xfrm>
          <a:off x="9460471" y="3323600"/>
          <a:ext cx="1058558" cy="923423"/>
        </p:xfrm>
        <a:graphic>
          <a:graphicData uri="http://schemas.openxmlformats.org/presentationml/2006/ole">
            <mc:AlternateContent xmlns:mc="http://schemas.openxmlformats.org/markup-compatibility/2006">
              <mc:Choice xmlns:v="urn:schemas-microsoft-com:vml" Requires="v">
                <p:oleObj name="Equazione" r:id="rId8" imgW="444307" imgH="393529" progId="Equation.3">
                  <p:embed/>
                </p:oleObj>
              </mc:Choice>
              <mc:Fallback>
                <p:oleObj name="Equazione" r:id="rId8" imgW="444307" imgH="393529" progId="Equation.3">
                  <p:embed/>
                  <p:pic>
                    <p:nvPicPr>
                      <p:cNvPr id="14" name="Oggetto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60471" y="3323600"/>
                        <a:ext cx="1058558" cy="923423"/>
                      </a:xfrm>
                      <a:prstGeom prst="rect">
                        <a:avLst/>
                      </a:prstGeom>
                      <a:noFill/>
                    </p:spPr>
                  </p:pic>
                </p:oleObj>
              </mc:Fallback>
            </mc:AlternateContent>
          </a:graphicData>
        </a:graphic>
      </p:graphicFrame>
      <p:sp>
        <p:nvSpPr>
          <p:cNvPr id="15" name="CasellaDiTesto 14">
            <a:extLst>
              <a:ext uri="{FF2B5EF4-FFF2-40B4-BE49-F238E27FC236}">
                <a16:creationId xmlns:a16="http://schemas.microsoft.com/office/drawing/2014/main" id="{304E83B7-B012-64B1-1521-386E0EAE7431}"/>
              </a:ext>
            </a:extLst>
          </p:cNvPr>
          <p:cNvSpPr txBox="1"/>
          <p:nvPr/>
        </p:nvSpPr>
        <p:spPr>
          <a:xfrm>
            <a:off x="9615621" y="2618552"/>
            <a:ext cx="463587" cy="400110"/>
          </a:xfrm>
          <a:prstGeom prst="rect">
            <a:avLst/>
          </a:prstGeom>
          <a:noFill/>
        </p:spPr>
        <p:txBody>
          <a:bodyPr wrap="square" rtlCol="0">
            <a:spAutoFit/>
          </a:bodyPr>
          <a:lstStyle/>
          <a:p>
            <a:r>
              <a:rPr lang="it-IT" sz="2000"/>
              <a:t>or</a:t>
            </a:r>
          </a:p>
        </p:txBody>
      </p:sp>
      <p:sp>
        <p:nvSpPr>
          <p:cNvPr id="16" name="CasellaDiTesto 15">
            <a:extLst>
              <a:ext uri="{FF2B5EF4-FFF2-40B4-BE49-F238E27FC236}">
                <a16:creationId xmlns:a16="http://schemas.microsoft.com/office/drawing/2014/main" id="{8BCEFB06-1134-1E92-A1EB-39202576A6A4}"/>
              </a:ext>
            </a:extLst>
          </p:cNvPr>
          <p:cNvSpPr txBox="1"/>
          <p:nvPr/>
        </p:nvSpPr>
        <p:spPr>
          <a:xfrm>
            <a:off x="392198" y="4383540"/>
            <a:ext cx="10487166" cy="400110"/>
          </a:xfrm>
          <a:prstGeom prst="rect">
            <a:avLst/>
          </a:prstGeom>
          <a:noFill/>
        </p:spPr>
        <p:txBody>
          <a:bodyPr wrap="none" rtlCol="0">
            <a:spAutoFit/>
          </a:bodyPr>
          <a:lstStyle/>
          <a:p>
            <a:r>
              <a:rPr lang="it-IT" sz="2000" dirty="0" err="1"/>
              <a:t>This</a:t>
            </a:r>
            <a:r>
              <a:rPr lang="it-IT" sz="2000" dirty="0"/>
              <a:t> rule accounts for the </a:t>
            </a:r>
            <a:r>
              <a:rPr lang="it-IT" sz="2000" b="1" i="1" dirty="0"/>
              <a:t>«</a:t>
            </a:r>
            <a:r>
              <a:rPr lang="it-IT" sz="2000" b="1" i="1" dirty="0" err="1"/>
              <a:t>change</a:t>
            </a:r>
            <a:r>
              <a:rPr lang="it-IT" sz="2000" b="1" i="1" dirty="0"/>
              <a:t> of the measurement </a:t>
            </a:r>
            <a:r>
              <a:rPr lang="it-IT" sz="2000" b="1" i="1" dirty="0" err="1"/>
              <a:t>units</a:t>
            </a:r>
            <a:r>
              <a:rPr lang="it-IT" sz="2000" b="1" i="1" dirty="0"/>
              <a:t>»</a:t>
            </a:r>
            <a:r>
              <a:rPr lang="it-IT" sz="2000" dirty="0"/>
              <a:t> in science and </a:t>
            </a:r>
            <a:r>
              <a:rPr lang="it-IT" sz="2000" dirty="0" err="1"/>
              <a:t>technology</a:t>
            </a:r>
            <a:r>
              <a:rPr lang="it-IT" sz="2000" dirty="0"/>
              <a:t> !</a:t>
            </a:r>
          </a:p>
        </p:txBody>
      </p:sp>
      <p:sp>
        <p:nvSpPr>
          <p:cNvPr id="18" name="CasellaDiTesto 17">
            <a:extLst>
              <a:ext uri="{FF2B5EF4-FFF2-40B4-BE49-F238E27FC236}">
                <a16:creationId xmlns:a16="http://schemas.microsoft.com/office/drawing/2014/main" id="{7A0585AD-DF55-87FF-DE16-E4F9AFF724CE}"/>
              </a:ext>
            </a:extLst>
          </p:cNvPr>
          <p:cNvSpPr txBox="1"/>
          <p:nvPr/>
        </p:nvSpPr>
        <p:spPr>
          <a:xfrm>
            <a:off x="544598" y="5324358"/>
            <a:ext cx="1239442" cy="400110"/>
          </a:xfrm>
          <a:prstGeom prst="rect">
            <a:avLst/>
          </a:prstGeom>
          <a:noFill/>
        </p:spPr>
        <p:txBody>
          <a:bodyPr wrap="none" rtlCol="0">
            <a:spAutoFit/>
          </a:bodyPr>
          <a:lstStyle/>
          <a:p>
            <a:r>
              <a:rPr lang="it-IT" sz="2000" err="1"/>
              <a:t>Example</a:t>
            </a:r>
            <a:r>
              <a:rPr lang="it-IT" sz="2000"/>
              <a:t>:</a:t>
            </a:r>
          </a:p>
        </p:txBody>
      </p:sp>
      <p:graphicFrame>
        <p:nvGraphicFramePr>
          <p:cNvPr id="19" name="Oggetto 18">
            <a:extLst>
              <a:ext uri="{FF2B5EF4-FFF2-40B4-BE49-F238E27FC236}">
                <a16:creationId xmlns:a16="http://schemas.microsoft.com/office/drawing/2014/main" id="{C700BE42-EC8A-0EC5-697D-797ACC690A2D}"/>
              </a:ext>
            </a:extLst>
          </p:cNvPr>
          <p:cNvGraphicFramePr>
            <a:graphicFrameLocks noChangeAspect="1"/>
          </p:cNvGraphicFramePr>
          <p:nvPr>
            <p:extLst>
              <p:ext uri="{D42A27DB-BD31-4B8C-83A1-F6EECF244321}">
                <p14:modId xmlns:p14="http://schemas.microsoft.com/office/powerpoint/2010/main" val="1389421008"/>
              </p:ext>
            </p:extLst>
          </p:nvPr>
        </p:nvGraphicFramePr>
        <p:xfrm>
          <a:off x="2176936" y="5164124"/>
          <a:ext cx="1809681" cy="796777"/>
        </p:xfrm>
        <a:graphic>
          <a:graphicData uri="http://schemas.openxmlformats.org/presentationml/2006/ole">
            <mc:AlternateContent xmlns:mc="http://schemas.openxmlformats.org/markup-compatibility/2006">
              <mc:Choice xmlns:v="urn:schemas-microsoft-com:vml" Requires="v">
                <p:oleObj name="Equazione" r:id="rId10" imgW="888840" imgH="393480" progId="Equation.3">
                  <p:embed/>
                </p:oleObj>
              </mc:Choice>
              <mc:Fallback>
                <p:oleObj name="Equazione" r:id="rId10" imgW="888840" imgH="393480" progId="Equation.3">
                  <p:embed/>
                  <p:pic>
                    <p:nvPicPr>
                      <p:cNvPr id="19" name="Oggetto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76936" y="5164124"/>
                        <a:ext cx="1809681" cy="796777"/>
                      </a:xfrm>
                      <a:prstGeom prst="rect">
                        <a:avLst/>
                      </a:prstGeom>
                      <a:noFill/>
                      <a:ln>
                        <a:noFill/>
                      </a:ln>
                    </p:spPr>
                  </p:pic>
                </p:oleObj>
              </mc:Fallback>
            </mc:AlternateContent>
          </a:graphicData>
        </a:graphic>
      </p:graphicFrame>
      <p:cxnSp>
        <p:nvCxnSpPr>
          <p:cNvPr id="21" name="Connettore 2 20">
            <a:extLst>
              <a:ext uri="{FF2B5EF4-FFF2-40B4-BE49-F238E27FC236}">
                <a16:creationId xmlns:a16="http://schemas.microsoft.com/office/drawing/2014/main" id="{2DAF6FAB-AA57-BDCE-0826-FDB55CCFBF22}"/>
              </a:ext>
            </a:extLst>
          </p:cNvPr>
          <p:cNvCxnSpPr/>
          <p:nvPr/>
        </p:nvCxnSpPr>
        <p:spPr>
          <a:xfrm flipV="1">
            <a:off x="4387850" y="5164124"/>
            <a:ext cx="719667" cy="3983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nettore 2 21">
            <a:extLst>
              <a:ext uri="{FF2B5EF4-FFF2-40B4-BE49-F238E27FC236}">
                <a16:creationId xmlns:a16="http://schemas.microsoft.com/office/drawing/2014/main" id="{177B50E0-528A-70F2-10A2-80B93D405011}"/>
              </a:ext>
            </a:extLst>
          </p:cNvPr>
          <p:cNvCxnSpPr/>
          <p:nvPr/>
        </p:nvCxnSpPr>
        <p:spPr>
          <a:xfrm>
            <a:off x="4387850" y="5562512"/>
            <a:ext cx="719667" cy="304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aphicFrame>
        <p:nvGraphicFramePr>
          <p:cNvPr id="26" name="Oggetto 25">
            <a:extLst>
              <a:ext uri="{FF2B5EF4-FFF2-40B4-BE49-F238E27FC236}">
                <a16:creationId xmlns:a16="http://schemas.microsoft.com/office/drawing/2014/main" id="{BA5D4853-1BC2-7599-1AFB-6D94733791D1}"/>
              </a:ext>
            </a:extLst>
          </p:cNvPr>
          <p:cNvGraphicFramePr>
            <a:graphicFrameLocks noChangeAspect="1"/>
          </p:cNvGraphicFramePr>
          <p:nvPr>
            <p:extLst>
              <p:ext uri="{D42A27DB-BD31-4B8C-83A1-F6EECF244321}">
                <p14:modId xmlns:p14="http://schemas.microsoft.com/office/powerpoint/2010/main" val="259029895"/>
              </p:ext>
            </p:extLst>
          </p:nvPr>
        </p:nvGraphicFramePr>
        <p:xfrm>
          <a:off x="5395384" y="4840883"/>
          <a:ext cx="1253066" cy="636571"/>
        </p:xfrm>
        <a:graphic>
          <a:graphicData uri="http://schemas.openxmlformats.org/presentationml/2006/ole">
            <mc:AlternateContent xmlns:mc="http://schemas.openxmlformats.org/markup-compatibility/2006">
              <mc:Choice xmlns:v="urn:schemas-microsoft-com:vml" Requires="v">
                <p:oleObj name="Equazione" r:id="rId12" imgW="888614" imgH="393529" progId="Equation.3">
                  <p:embed/>
                </p:oleObj>
              </mc:Choice>
              <mc:Fallback>
                <p:oleObj name="Equazione" r:id="rId12" imgW="888614" imgH="393529" progId="Equation.3">
                  <p:embed/>
                  <p:pic>
                    <p:nvPicPr>
                      <p:cNvPr id="26" name="Oggetto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95384" y="4840883"/>
                        <a:ext cx="1253066" cy="636571"/>
                      </a:xfrm>
                      <a:prstGeom prst="rect">
                        <a:avLst/>
                      </a:prstGeom>
                      <a:noFill/>
                    </p:spPr>
                  </p:pic>
                </p:oleObj>
              </mc:Fallback>
            </mc:AlternateContent>
          </a:graphicData>
        </a:graphic>
      </p:graphicFrame>
      <p:graphicFrame>
        <p:nvGraphicFramePr>
          <p:cNvPr id="28" name="Oggetto 27">
            <a:extLst>
              <a:ext uri="{FF2B5EF4-FFF2-40B4-BE49-F238E27FC236}">
                <a16:creationId xmlns:a16="http://schemas.microsoft.com/office/drawing/2014/main" id="{BE5F64B0-E17F-5602-5886-8C9E0C583756}"/>
              </a:ext>
            </a:extLst>
          </p:cNvPr>
          <p:cNvGraphicFramePr>
            <a:graphicFrameLocks noChangeAspect="1"/>
          </p:cNvGraphicFramePr>
          <p:nvPr>
            <p:extLst>
              <p:ext uri="{D42A27DB-BD31-4B8C-83A1-F6EECF244321}">
                <p14:modId xmlns:p14="http://schemas.microsoft.com/office/powerpoint/2010/main" val="3017988498"/>
              </p:ext>
            </p:extLst>
          </p:nvPr>
        </p:nvGraphicFramePr>
        <p:xfrm>
          <a:off x="5395384" y="5626749"/>
          <a:ext cx="1323388" cy="612938"/>
        </p:xfrm>
        <a:graphic>
          <a:graphicData uri="http://schemas.openxmlformats.org/presentationml/2006/ole">
            <mc:AlternateContent xmlns:mc="http://schemas.openxmlformats.org/markup-compatibility/2006">
              <mc:Choice xmlns:v="urn:schemas-microsoft-com:vml" Requires="v">
                <p:oleObj name="Equazione" r:id="rId14" imgW="901309" imgH="418918" progId="Equation.3">
                  <p:embed/>
                </p:oleObj>
              </mc:Choice>
              <mc:Fallback>
                <p:oleObj name="Equazione" r:id="rId14" imgW="901309" imgH="418918" progId="Equation.3">
                  <p:embed/>
                  <p:pic>
                    <p:nvPicPr>
                      <p:cNvPr id="28" name="Oggetto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95384" y="5626749"/>
                        <a:ext cx="1323388" cy="612938"/>
                      </a:xfrm>
                      <a:prstGeom prst="rect">
                        <a:avLst/>
                      </a:prstGeom>
                      <a:noFill/>
                    </p:spPr>
                  </p:pic>
                </p:oleObj>
              </mc:Fallback>
            </mc:AlternateContent>
          </a:graphicData>
        </a:graphic>
      </p:graphicFrame>
    </p:spTree>
    <p:extLst>
      <p:ext uri="{BB962C8B-B14F-4D97-AF65-F5344CB8AC3E}">
        <p14:creationId xmlns:p14="http://schemas.microsoft.com/office/powerpoint/2010/main" val="16998660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F41F-1BEB-2506-3368-76600287B8D7}"/>
            </a:ext>
          </a:extLst>
        </p:cNvPr>
        <p:cNvGrpSpPr/>
        <p:nvPr/>
      </p:nvGrpSpPr>
      <p:grpSpPr>
        <a:xfrm>
          <a:off x="0" y="0"/>
          <a:ext cx="0" cy="0"/>
          <a:chOff x="0" y="0"/>
          <a:chExt cx="0" cy="0"/>
        </a:xfrm>
      </p:grpSpPr>
      <p:sp>
        <p:nvSpPr>
          <p:cNvPr id="5" name="CasellaDiTesto 4">
            <a:extLst>
              <a:ext uri="{FF2B5EF4-FFF2-40B4-BE49-F238E27FC236}">
                <a16:creationId xmlns:a16="http://schemas.microsoft.com/office/drawing/2014/main" id="{964E0E15-2FC8-BCA3-D16E-829E560ADA4F}"/>
              </a:ext>
            </a:extLst>
          </p:cNvPr>
          <p:cNvSpPr txBox="1"/>
          <p:nvPr/>
        </p:nvSpPr>
        <p:spPr>
          <a:xfrm>
            <a:off x="3962400" y="774700"/>
            <a:ext cx="2816797" cy="523220"/>
          </a:xfrm>
          <a:prstGeom prst="rect">
            <a:avLst/>
          </a:prstGeom>
          <a:noFill/>
        </p:spPr>
        <p:txBody>
          <a:bodyPr wrap="none" rtlCol="0">
            <a:spAutoFit/>
          </a:bodyPr>
          <a:lstStyle/>
          <a:p>
            <a:r>
              <a:rPr lang="it-IT" sz="2800" dirty="0">
                <a:solidFill>
                  <a:srgbClr val="C00000"/>
                </a:solidFill>
              </a:rPr>
              <a:t>5 m/s </a:t>
            </a:r>
            <a:r>
              <a:rPr lang="it-IT" sz="2800" dirty="0">
                <a:solidFill>
                  <a:srgbClr val="C00000"/>
                </a:solidFill>
                <a:sym typeface="Wingdings" panose="05000000000000000000" pitchFamily="2" charset="2"/>
              </a:rPr>
              <a:t> </a:t>
            </a:r>
            <a:r>
              <a:rPr lang="it-IT" sz="2800" dirty="0">
                <a:solidFill>
                  <a:srgbClr val="C00000"/>
                </a:solidFill>
                <a:sym typeface="Symbol"/>
              </a:rPr>
              <a:t>’ km/h</a:t>
            </a:r>
            <a:endParaRPr lang="it-IT" sz="2800" dirty="0">
              <a:solidFill>
                <a:srgbClr val="C00000"/>
              </a:solidFill>
            </a:endParaRPr>
          </a:p>
        </p:txBody>
      </p:sp>
      <mc:AlternateContent xmlns:mc="http://schemas.openxmlformats.org/markup-compatibility/2006" xmlns:a14="http://schemas.microsoft.com/office/drawing/2010/main">
        <mc:Choice Requires="a14">
          <p:sp>
            <p:nvSpPr>
              <p:cNvPr id="8" name="CasellaDiTesto 7">
                <a:extLst>
                  <a:ext uri="{FF2B5EF4-FFF2-40B4-BE49-F238E27FC236}">
                    <a16:creationId xmlns:a16="http://schemas.microsoft.com/office/drawing/2014/main" id="{999B4CC5-06A6-DD61-6535-A4CE8378D62C}"/>
                  </a:ext>
                </a:extLst>
              </p:cNvPr>
              <p:cNvSpPr txBox="1"/>
              <p:nvPr/>
            </p:nvSpPr>
            <p:spPr>
              <a:xfrm>
                <a:off x="9769475" y="760115"/>
                <a:ext cx="1966757"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it-IT" sz="2800" b="0" i="1" smtClean="0">
                              <a:latin typeface="Cambria Math" panose="02040503050406030204" pitchFamily="18" charset="0"/>
                              <a:sym typeface="Symbol"/>
                            </a:rPr>
                          </m:ctrlPr>
                        </m:sSupPr>
                        <m:e>
                          <m:r>
                            <a:rPr lang="it-IT" sz="2800" b="0" i="1" smtClean="0">
                              <a:latin typeface="Cambria Math"/>
                              <a:sym typeface="Symbol"/>
                            </a:rPr>
                            <m:t></m:t>
                          </m:r>
                        </m:e>
                        <m:sup>
                          <m:r>
                            <a:rPr lang="it-IT" sz="2800" b="0" i="1" smtClean="0">
                              <a:latin typeface="Cambria Math"/>
                              <a:sym typeface="Symbol"/>
                            </a:rPr>
                            <m:t>′</m:t>
                          </m:r>
                        </m:sup>
                      </m:sSup>
                      <m:r>
                        <a:rPr lang="it-IT" sz="2800" b="0" i="1" smtClean="0">
                          <a:latin typeface="Cambria Math"/>
                        </a:rPr>
                        <m:t>=</m:t>
                      </m:r>
                      <m:r>
                        <a:rPr lang="it-IT" sz="2800" i="1">
                          <a:latin typeface="Cambria Math"/>
                          <a:sym typeface="Symbol"/>
                        </a:rPr>
                        <m:t></m:t>
                      </m:r>
                      <m:r>
                        <a:rPr lang="it-IT" sz="2800" b="0" i="1" smtClean="0">
                          <a:latin typeface="Cambria Math"/>
                          <a:ea typeface="Cambria Math"/>
                          <a:sym typeface="Symbol"/>
                        </a:rPr>
                        <m:t>×</m:t>
                      </m:r>
                      <m:sSub>
                        <m:sSubPr>
                          <m:ctrlPr>
                            <a:rPr lang="it-IT" sz="2800" b="0" i="1" smtClean="0">
                              <a:latin typeface="Cambria Math" panose="02040503050406030204" pitchFamily="18" charset="0"/>
                              <a:sym typeface="Symbol"/>
                            </a:rPr>
                          </m:ctrlPr>
                        </m:sSubPr>
                        <m:e>
                          <m:r>
                            <a:rPr lang="it-IT" sz="2800" b="0" i="1" smtClean="0">
                              <a:latin typeface="Cambria Math"/>
                              <a:ea typeface="Cambria Math"/>
                              <a:sym typeface="Symbol"/>
                            </a:rPr>
                            <m:t>𝜏</m:t>
                          </m:r>
                        </m:e>
                        <m:sub>
                          <m:r>
                            <a:rPr lang="it-IT" sz="2800" b="0" i="1" smtClean="0">
                              <a:latin typeface="Cambria Math"/>
                              <a:sym typeface="Symbol"/>
                            </a:rPr>
                            <m:t>𝑣</m:t>
                          </m:r>
                        </m:sub>
                      </m:sSub>
                    </m:oMath>
                  </m:oMathPara>
                </a14:m>
                <a:endParaRPr lang="it-IT" sz="2800"/>
              </a:p>
            </p:txBody>
          </p:sp>
        </mc:Choice>
        <mc:Fallback xmlns="">
          <p:sp>
            <p:nvSpPr>
              <p:cNvPr id="8" name="CasellaDiTesto 7">
                <a:extLst>
                  <a:ext uri="{FF2B5EF4-FFF2-40B4-BE49-F238E27FC236}">
                    <a16:creationId xmlns:a16="http://schemas.microsoft.com/office/drawing/2014/main" id="{999B4CC5-06A6-DD61-6535-A4CE8378D62C}"/>
                  </a:ext>
                </a:extLst>
              </p:cNvPr>
              <p:cNvSpPr txBox="1">
                <a:spLocks noRot="1" noChangeAspect="1" noMove="1" noResize="1" noEditPoints="1" noAdjustHandles="1" noChangeArrowheads="1" noChangeShapeType="1" noTextEdit="1"/>
              </p:cNvSpPr>
              <p:nvPr/>
            </p:nvSpPr>
            <p:spPr>
              <a:xfrm>
                <a:off x="9769475" y="760115"/>
                <a:ext cx="1966757" cy="523220"/>
              </a:xfrm>
              <a:prstGeom prst="rect">
                <a:avLst/>
              </a:prstGeom>
              <a:blipFill>
                <a:blip r:embed="rId2"/>
                <a:stretch>
                  <a:fillRect/>
                </a:stretch>
              </a:blipFill>
            </p:spPr>
            <p:txBody>
              <a:bodyPr/>
              <a:lstStyle/>
              <a:p>
                <a:r>
                  <a:rPr lang="it-IT">
                    <a:noFill/>
                  </a:rPr>
                  <a:t> </a:t>
                </a:r>
              </a:p>
            </p:txBody>
          </p:sp>
        </mc:Fallback>
      </mc:AlternateContent>
      <p:sp>
        <p:nvSpPr>
          <p:cNvPr id="9" name="CasellaDiTesto 8">
            <a:extLst>
              <a:ext uri="{FF2B5EF4-FFF2-40B4-BE49-F238E27FC236}">
                <a16:creationId xmlns:a16="http://schemas.microsoft.com/office/drawing/2014/main" id="{7F40EBF4-128B-FEA0-5D72-2D150F8F7938}"/>
              </a:ext>
            </a:extLst>
          </p:cNvPr>
          <p:cNvSpPr txBox="1"/>
          <p:nvPr/>
        </p:nvSpPr>
        <p:spPr>
          <a:xfrm>
            <a:off x="719835" y="730945"/>
            <a:ext cx="1869423" cy="584775"/>
          </a:xfrm>
          <a:prstGeom prst="rect">
            <a:avLst/>
          </a:prstGeom>
          <a:noFill/>
        </p:spPr>
        <p:txBody>
          <a:bodyPr wrap="none" rtlCol="0">
            <a:spAutoFit/>
          </a:bodyPr>
          <a:lstStyle/>
          <a:p>
            <a:r>
              <a:rPr lang="it-IT" sz="3200"/>
              <a:t>[v]=[L][t</a:t>
            </a:r>
            <a:r>
              <a:rPr lang="it-IT" sz="3200" baseline="30000"/>
              <a:t>-1</a:t>
            </a:r>
            <a:r>
              <a:rPr lang="it-IT" sz="3200"/>
              <a:t>]</a:t>
            </a:r>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7D0541A4-BD01-6799-79B8-A60F6205F629}"/>
                  </a:ext>
                </a:extLst>
              </p:cNvPr>
              <p:cNvSpPr txBox="1"/>
              <p:nvPr/>
            </p:nvSpPr>
            <p:spPr>
              <a:xfrm>
                <a:off x="787051" y="1494986"/>
                <a:ext cx="1786579" cy="461665"/>
              </a:xfrm>
              <a:prstGeom prst="rect">
                <a:avLst/>
              </a:prstGeom>
              <a:noFill/>
            </p:spPr>
            <p:txBody>
              <a:bodyPr wrap="none" rtlCol="0">
                <a:spAutoFit/>
              </a:bodyPr>
              <a:lstStyle/>
              <a:p>
                <a14:m>
                  <m:oMath xmlns:m="http://schemas.openxmlformats.org/officeDocument/2006/math">
                    <m:sSub>
                      <m:sSubPr>
                        <m:ctrlPr>
                          <a:rPr lang="it-IT" sz="2400" b="0" i="1" smtClean="0">
                            <a:latin typeface="Cambria Math" panose="02040503050406030204" pitchFamily="18" charset="0"/>
                            <a:sym typeface="Symbol"/>
                          </a:rPr>
                        </m:ctrlPr>
                      </m:sSubPr>
                      <m:e>
                        <m:r>
                          <a:rPr lang="it-IT" sz="2400" b="0" i="1" smtClean="0">
                            <a:latin typeface="Cambria Math"/>
                            <a:ea typeface="Cambria Math"/>
                            <a:sym typeface="Symbol"/>
                          </a:rPr>
                          <m:t>𝜏</m:t>
                        </m:r>
                      </m:e>
                      <m:sub>
                        <m:r>
                          <a:rPr lang="it-IT" sz="2400" b="0" i="1" smtClean="0">
                            <a:latin typeface="Cambria Math"/>
                            <a:sym typeface="Symbol"/>
                          </a:rPr>
                          <m:t>𝑣</m:t>
                        </m:r>
                      </m:sub>
                    </m:sSub>
                  </m:oMath>
                </a14:m>
                <a:r>
                  <a:rPr lang="it-IT" sz="2400" dirty="0"/>
                  <a:t>=</a:t>
                </a:r>
                <a14:m>
                  <m:oMath xmlns:m="http://schemas.openxmlformats.org/officeDocument/2006/math">
                    <m:sSub>
                      <m:sSubPr>
                        <m:ctrlPr>
                          <a:rPr lang="it-IT" sz="2400" i="1">
                            <a:latin typeface="Cambria Math" panose="02040503050406030204" pitchFamily="18" charset="0"/>
                            <a:sym typeface="Symbol"/>
                          </a:rPr>
                        </m:ctrlPr>
                      </m:sSubPr>
                      <m:e>
                        <m:r>
                          <a:rPr lang="it-IT" sz="2400" i="1">
                            <a:latin typeface="Cambria Math"/>
                            <a:ea typeface="Cambria Math"/>
                            <a:sym typeface="Symbol"/>
                          </a:rPr>
                          <m:t>𝜏</m:t>
                        </m:r>
                      </m:e>
                      <m:sub>
                        <m:r>
                          <a:rPr lang="it-IT" sz="2400" b="0" i="1" smtClean="0">
                            <a:latin typeface="Cambria Math"/>
                            <a:ea typeface="Cambria Math"/>
                            <a:sym typeface="Symbol"/>
                          </a:rPr>
                          <m:t>𝑙</m:t>
                        </m:r>
                      </m:sub>
                    </m:sSub>
                    <m:r>
                      <a:rPr lang="it-IT" sz="2400" b="0" i="1" smtClean="0">
                        <a:latin typeface="Cambria Math"/>
                        <a:ea typeface="Cambria Math"/>
                        <a:sym typeface="Symbol"/>
                      </a:rPr>
                      <m:t>×</m:t>
                    </m:r>
                    <m:sSup>
                      <m:sSupPr>
                        <m:ctrlPr>
                          <a:rPr lang="it-IT" sz="2400" b="0" i="1" smtClean="0">
                            <a:latin typeface="Cambria Math" panose="02040503050406030204" pitchFamily="18" charset="0"/>
                            <a:sym typeface="Symbol"/>
                          </a:rPr>
                        </m:ctrlPr>
                      </m:sSupPr>
                      <m:e>
                        <m:sSub>
                          <m:sSubPr>
                            <m:ctrlPr>
                              <a:rPr lang="it-IT" sz="2400" b="0" i="1" smtClean="0">
                                <a:latin typeface="Cambria Math" panose="02040503050406030204" pitchFamily="18" charset="0"/>
                                <a:sym typeface="Symbol"/>
                              </a:rPr>
                            </m:ctrlPr>
                          </m:sSubPr>
                          <m:e>
                            <m:r>
                              <a:rPr lang="it-IT" sz="2400" i="1">
                                <a:latin typeface="Cambria Math"/>
                                <a:ea typeface="Cambria Math"/>
                                <a:sym typeface="Symbol"/>
                              </a:rPr>
                              <m:t>𝜏</m:t>
                            </m:r>
                          </m:e>
                          <m:sub>
                            <m:r>
                              <a:rPr lang="it-IT" sz="2400" b="0" i="1" smtClean="0">
                                <a:latin typeface="Cambria Math"/>
                                <a:sym typeface="Symbol"/>
                              </a:rPr>
                              <m:t>𝑡</m:t>
                            </m:r>
                          </m:sub>
                        </m:sSub>
                      </m:e>
                      <m:sup>
                        <m:r>
                          <a:rPr lang="it-IT" sz="2400" b="0" i="1" smtClean="0">
                            <a:latin typeface="Cambria Math"/>
                            <a:sym typeface="Symbol"/>
                          </a:rPr>
                          <m:t>−1</m:t>
                        </m:r>
                      </m:sup>
                    </m:sSup>
                  </m:oMath>
                </a14:m>
                <a:endParaRPr lang="it-IT" sz="2400" dirty="0"/>
              </a:p>
            </p:txBody>
          </p:sp>
        </mc:Choice>
        <mc:Fallback xmlns="">
          <p:sp>
            <p:nvSpPr>
              <p:cNvPr id="10" name="CasellaDiTesto 9">
                <a:extLst>
                  <a:ext uri="{FF2B5EF4-FFF2-40B4-BE49-F238E27FC236}">
                    <a16:creationId xmlns:a16="http://schemas.microsoft.com/office/drawing/2014/main" id="{7D0541A4-BD01-6799-79B8-A60F6205F629}"/>
                  </a:ext>
                </a:extLst>
              </p:cNvPr>
              <p:cNvSpPr txBox="1">
                <a:spLocks noRot="1" noChangeAspect="1" noMove="1" noResize="1" noEditPoints="1" noAdjustHandles="1" noChangeArrowheads="1" noChangeShapeType="1" noTextEdit="1"/>
              </p:cNvSpPr>
              <p:nvPr/>
            </p:nvSpPr>
            <p:spPr>
              <a:xfrm>
                <a:off x="787051" y="1494986"/>
                <a:ext cx="1786579" cy="461665"/>
              </a:xfrm>
              <a:prstGeom prst="rect">
                <a:avLst/>
              </a:prstGeom>
              <a:blipFill>
                <a:blip r:embed="rId3"/>
                <a:stretch>
                  <a:fillRect t="-9211" b="-30263"/>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36AC5FB8-E148-86BA-86D3-C02BD74F67CA}"/>
                  </a:ext>
                </a:extLst>
              </p:cNvPr>
              <p:cNvSpPr txBox="1"/>
              <p:nvPr/>
            </p:nvSpPr>
            <p:spPr>
              <a:xfrm>
                <a:off x="787051" y="2014243"/>
                <a:ext cx="4178067" cy="624595"/>
              </a:xfrm>
              <a:prstGeom prst="rect">
                <a:avLst/>
              </a:prstGeom>
              <a:noFill/>
            </p:spPr>
            <p:txBody>
              <a:bodyPr wrap="none" rtlCol="0">
                <a:spAutoFit/>
              </a:bodyPr>
              <a:lstStyle/>
              <a:p>
                <a14:m>
                  <m:oMath xmlns:m="http://schemas.openxmlformats.org/officeDocument/2006/math">
                    <m:sSub>
                      <m:sSubPr>
                        <m:ctrlPr>
                          <a:rPr lang="it-IT" sz="2400" i="1" smtClean="0">
                            <a:latin typeface="Cambria Math" panose="02040503050406030204" pitchFamily="18" charset="0"/>
                            <a:sym typeface="Symbol"/>
                          </a:rPr>
                        </m:ctrlPr>
                      </m:sSubPr>
                      <m:e>
                        <m:r>
                          <a:rPr lang="it-IT" sz="2400" i="1">
                            <a:latin typeface="Cambria Math"/>
                            <a:ea typeface="Cambria Math"/>
                            <a:sym typeface="Symbol"/>
                          </a:rPr>
                          <m:t>𝜏</m:t>
                        </m:r>
                      </m:e>
                      <m:sub>
                        <m:r>
                          <a:rPr lang="it-IT" sz="2400" b="0" i="1" smtClean="0">
                            <a:latin typeface="Cambria Math"/>
                            <a:ea typeface="Cambria Math"/>
                            <a:sym typeface="Symbol"/>
                          </a:rPr>
                          <m:t>𝑙</m:t>
                        </m:r>
                      </m:sub>
                    </m:sSub>
                    <m:r>
                      <a:rPr lang="it-IT" sz="2400" b="0" i="1" smtClean="0">
                        <a:latin typeface="Cambria Math"/>
                        <a:sym typeface="Symbol"/>
                      </a:rPr>
                      <m:t>=</m:t>
                    </m:r>
                    <m:f>
                      <m:fPr>
                        <m:ctrlPr>
                          <a:rPr lang="it-IT" sz="2400" i="1">
                            <a:latin typeface="Cambria Math" panose="02040503050406030204" pitchFamily="18" charset="0"/>
                            <a:sym typeface="Symbol"/>
                          </a:rPr>
                        </m:ctrlPr>
                      </m:fPr>
                      <m:num>
                        <m:r>
                          <a:rPr lang="it-IT" sz="2400" i="1">
                            <a:latin typeface="Cambria Math"/>
                            <a:sym typeface="Symbol"/>
                          </a:rPr>
                          <m:t>𝑚</m:t>
                        </m:r>
                      </m:num>
                      <m:den>
                        <m:r>
                          <a:rPr lang="it-IT" sz="2400" i="1">
                            <a:latin typeface="Cambria Math"/>
                            <a:sym typeface="Symbol"/>
                          </a:rPr>
                          <m:t>𝑘𝑚</m:t>
                        </m:r>
                      </m:den>
                    </m:f>
                  </m:oMath>
                </a14:m>
                <a:r>
                  <a:rPr lang="it-IT" sz="2400" dirty="0"/>
                  <a:t>=</a:t>
                </a:r>
                <a14:m>
                  <m:oMath xmlns:m="http://schemas.openxmlformats.org/officeDocument/2006/math">
                    <m:f>
                      <m:fPr>
                        <m:ctrlPr>
                          <a:rPr lang="it-IT" sz="2400" i="1">
                            <a:latin typeface="Cambria Math" panose="02040503050406030204" pitchFamily="18" charset="0"/>
                            <a:sym typeface="Symbol"/>
                          </a:rPr>
                        </m:ctrlPr>
                      </m:fPr>
                      <m:num>
                        <m:r>
                          <a:rPr lang="it-IT" sz="2400" b="0" i="1" smtClean="0">
                            <a:latin typeface="Cambria Math"/>
                            <a:sym typeface="Symbol"/>
                          </a:rPr>
                          <m:t>1</m:t>
                        </m:r>
                        <m:r>
                          <a:rPr lang="it-IT" sz="2400" i="1">
                            <a:latin typeface="Cambria Math"/>
                            <a:sym typeface="Symbol"/>
                          </a:rPr>
                          <m:t>𝑚</m:t>
                        </m:r>
                      </m:num>
                      <m:den>
                        <m:r>
                          <a:rPr lang="it-IT" sz="2400" b="0" i="1" smtClean="0">
                            <a:latin typeface="Cambria Math"/>
                            <a:sym typeface="Symbol"/>
                          </a:rPr>
                          <m:t>1000</m:t>
                        </m:r>
                        <m:r>
                          <a:rPr lang="it-IT" sz="2400" i="1">
                            <a:latin typeface="Cambria Math"/>
                            <a:sym typeface="Symbol"/>
                          </a:rPr>
                          <m:t>𝑚</m:t>
                        </m:r>
                      </m:den>
                    </m:f>
                    <m:r>
                      <a:rPr lang="it-IT" sz="2400" b="0" i="1" smtClean="0">
                        <a:latin typeface="Cambria Math"/>
                        <a:sym typeface="Symbol"/>
                      </a:rPr>
                      <m:t>=</m:t>
                    </m:r>
                    <m:f>
                      <m:fPr>
                        <m:ctrlPr>
                          <a:rPr lang="it-IT" sz="2400" i="1">
                            <a:latin typeface="Cambria Math" panose="02040503050406030204" pitchFamily="18" charset="0"/>
                            <a:sym typeface="Symbol"/>
                          </a:rPr>
                        </m:ctrlPr>
                      </m:fPr>
                      <m:num>
                        <m:r>
                          <a:rPr lang="it-IT" sz="2400" b="0" i="1" smtClean="0">
                            <a:latin typeface="Cambria Math"/>
                            <a:sym typeface="Symbol"/>
                          </a:rPr>
                          <m:t>0.001</m:t>
                        </m:r>
                        <m:r>
                          <a:rPr lang="it-IT" sz="2400" b="0" i="1" smtClean="0">
                            <a:latin typeface="Cambria Math"/>
                            <a:sym typeface="Symbol"/>
                          </a:rPr>
                          <m:t>𝑘𝑚</m:t>
                        </m:r>
                      </m:num>
                      <m:den>
                        <m:r>
                          <a:rPr lang="it-IT" sz="2400" i="1">
                            <a:latin typeface="Cambria Math"/>
                            <a:sym typeface="Symbol"/>
                          </a:rPr>
                          <m:t>𝑘𝑚</m:t>
                        </m:r>
                      </m:den>
                    </m:f>
                  </m:oMath>
                </a14:m>
                <a:r>
                  <a:rPr lang="it-IT" sz="2400" dirty="0"/>
                  <a:t>=</a:t>
                </a:r>
                <a14:m>
                  <m:oMath xmlns:m="http://schemas.openxmlformats.org/officeDocument/2006/math">
                    <m:sSup>
                      <m:sSupPr>
                        <m:ctrlPr>
                          <a:rPr lang="it-IT" sz="2400" i="1">
                            <a:latin typeface="Cambria Math" panose="02040503050406030204" pitchFamily="18" charset="0"/>
                            <a:sym typeface="Symbol"/>
                          </a:rPr>
                        </m:ctrlPr>
                      </m:sSupPr>
                      <m:e>
                        <m:r>
                          <a:rPr lang="it-IT" sz="2400" i="1">
                            <a:latin typeface="Cambria Math"/>
                            <a:sym typeface="Symbol"/>
                          </a:rPr>
                          <m:t>10</m:t>
                        </m:r>
                      </m:e>
                      <m:sup>
                        <m:r>
                          <a:rPr lang="it-IT" sz="2400" i="1">
                            <a:latin typeface="Cambria Math"/>
                            <a:sym typeface="Symbol"/>
                          </a:rPr>
                          <m:t>−3</m:t>
                        </m:r>
                      </m:sup>
                    </m:sSup>
                  </m:oMath>
                </a14:m>
                <a:endParaRPr lang="it-IT" sz="2400" dirty="0"/>
              </a:p>
            </p:txBody>
          </p:sp>
        </mc:Choice>
        <mc:Fallback xmlns="">
          <p:sp>
            <p:nvSpPr>
              <p:cNvPr id="12" name="CasellaDiTesto 11"/>
              <p:cNvSpPr txBox="1">
                <a:spLocks noRot="1" noChangeAspect="1" noMove="1" noResize="1" noEditPoints="1" noAdjustHandles="1" noChangeArrowheads="1" noChangeShapeType="1" noTextEdit="1"/>
              </p:cNvSpPr>
              <p:nvPr/>
            </p:nvSpPr>
            <p:spPr>
              <a:xfrm>
                <a:off x="787051" y="2014243"/>
                <a:ext cx="4178067" cy="624595"/>
              </a:xfrm>
              <a:prstGeom prst="rect">
                <a:avLst/>
              </a:prstGeom>
              <a:blipFill rotWithShape="1">
                <a:blip r:embed="rId4"/>
                <a:stretch>
                  <a:fillRect b="-8738"/>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3" name="CasellaDiTesto 12">
                <a:extLst>
                  <a:ext uri="{FF2B5EF4-FFF2-40B4-BE49-F238E27FC236}">
                    <a16:creationId xmlns:a16="http://schemas.microsoft.com/office/drawing/2014/main" id="{D618BB97-AFF0-ED47-EFD5-E18694FAB506}"/>
                  </a:ext>
                </a:extLst>
              </p:cNvPr>
              <p:cNvSpPr txBox="1"/>
              <p:nvPr/>
            </p:nvSpPr>
            <p:spPr>
              <a:xfrm>
                <a:off x="787051" y="2754021"/>
                <a:ext cx="4773999" cy="624595"/>
              </a:xfrm>
              <a:prstGeom prst="rect">
                <a:avLst/>
              </a:prstGeom>
              <a:noFill/>
            </p:spPr>
            <p:txBody>
              <a:bodyPr wrap="none" rtlCol="0">
                <a:spAutoFit/>
              </a:bodyPr>
              <a:lstStyle/>
              <a:p>
                <a14:m>
                  <m:oMath xmlns:m="http://schemas.openxmlformats.org/officeDocument/2006/math">
                    <m:sSub>
                      <m:sSubPr>
                        <m:ctrlPr>
                          <a:rPr lang="it-IT" sz="2400" i="1" smtClean="0">
                            <a:latin typeface="Cambria Math" panose="02040503050406030204" pitchFamily="18" charset="0"/>
                            <a:sym typeface="Symbol"/>
                          </a:rPr>
                        </m:ctrlPr>
                      </m:sSubPr>
                      <m:e>
                        <m:r>
                          <a:rPr lang="it-IT" sz="2400" i="1">
                            <a:latin typeface="Cambria Math"/>
                            <a:ea typeface="Cambria Math"/>
                            <a:sym typeface="Symbol"/>
                          </a:rPr>
                          <m:t>𝜏</m:t>
                        </m:r>
                      </m:e>
                      <m:sub>
                        <m:r>
                          <a:rPr lang="it-IT" sz="2400" b="0" i="1" smtClean="0">
                            <a:latin typeface="Cambria Math"/>
                            <a:ea typeface="Cambria Math"/>
                            <a:sym typeface="Symbol"/>
                          </a:rPr>
                          <m:t>𝑡</m:t>
                        </m:r>
                      </m:sub>
                    </m:sSub>
                    <m:r>
                      <a:rPr lang="it-IT" sz="2400" b="0" i="1" smtClean="0">
                        <a:latin typeface="Cambria Math"/>
                        <a:sym typeface="Symbol"/>
                      </a:rPr>
                      <m:t>=</m:t>
                    </m:r>
                    <m:f>
                      <m:fPr>
                        <m:ctrlPr>
                          <a:rPr lang="it-IT" sz="2400" i="1">
                            <a:latin typeface="Cambria Math" panose="02040503050406030204" pitchFamily="18" charset="0"/>
                            <a:sym typeface="Symbol"/>
                          </a:rPr>
                        </m:ctrlPr>
                      </m:fPr>
                      <m:num>
                        <m:r>
                          <a:rPr lang="it-IT" sz="2400" b="0" i="1" smtClean="0">
                            <a:latin typeface="Cambria Math"/>
                            <a:sym typeface="Symbol"/>
                          </a:rPr>
                          <m:t>𝑠</m:t>
                        </m:r>
                      </m:num>
                      <m:den>
                        <m:r>
                          <a:rPr lang="it-IT" sz="2400" b="0" i="1" smtClean="0">
                            <a:latin typeface="Cambria Math"/>
                            <a:sym typeface="Symbol"/>
                          </a:rPr>
                          <m:t>h</m:t>
                        </m:r>
                      </m:den>
                    </m:f>
                  </m:oMath>
                </a14:m>
                <a:r>
                  <a:rPr lang="it-IT" sz="2400"/>
                  <a:t>=</a:t>
                </a:r>
                <a14:m>
                  <m:oMath xmlns:m="http://schemas.openxmlformats.org/officeDocument/2006/math">
                    <m:f>
                      <m:fPr>
                        <m:ctrlPr>
                          <a:rPr lang="it-IT" sz="2400" i="1">
                            <a:latin typeface="Cambria Math" panose="02040503050406030204" pitchFamily="18" charset="0"/>
                            <a:sym typeface="Symbol"/>
                          </a:rPr>
                        </m:ctrlPr>
                      </m:fPr>
                      <m:num>
                        <m:r>
                          <a:rPr lang="it-IT" sz="2400" b="0" i="1" smtClean="0">
                            <a:latin typeface="Cambria Math"/>
                            <a:sym typeface="Symbol"/>
                          </a:rPr>
                          <m:t>1</m:t>
                        </m:r>
                        <m:r>
                          <a:rPr lang="it-IT" sz="2400" b="0" i="1" smtClean="0">
                            <a:latin typeface="Cambria Math"/>
                            <a:sym typeface="Symbol"/>
                          </a:rPr>
                          <m:t>𝑠</m:t>
                        </m:r>
                      </m:num>
                      <m:den>
                        <m:r>
                          <a:rPr lang="it-IT" sz="2400" b="0" i="1" smtClean="0">
                            <a:latin typeface="Cambria Math"/>
                            <a:sym typeface="Symbol"/>
                          </a:rPr>
                          <m:t>3600</m:t>
                        </m:r>
                        <m:r>
                          <a:rPr lang="it-IT" sz="2400" b="0" i="1" smtClean="0">
                            <a:latin typeface="Cambria Math"/>
                            <a:sym typeface="Symbol"/>
                          </a:rPr>
                          <m:t>𝑠</m:t>
                        </m:r>
                      </m:den>
                    </m:f>
                    <m:r>
                      <a:rPr lang="it-IT" sz="2400" b="0" i="1" smtClean="0">
                        <a:latin typeface="Cambria Math"/>
                        <a:sym typeface="Symbol"/>
                      </a:rPr>
                      <m:t>=</m:t>
                    </m:r>
                    <m:f>
                      <m:fPr>
                        <m:ctrlPr>
                          <a:rPr lang="it-IT" sz="2400" i="1">
                            <a:latin typeface="Cambria Math" panose="02040503050406030204" pitchFamily="18" charset="0"/>
                            <a:sym typeface="Symbol"/>
                          </a:rPr>
                        </m:ctrlPr>
                      </m:fPr>
                      <m:num>
                        <m:r>
                          <a:rPr lang="it-IT" sz="2400" b="0" i="1" smtClean="0">
                            <a:latin typeface="Cambria Math"/>
                            <a:sym typeface="Symbol"/>
                          </a:rPr>
                          <m:t>0.000278</m:t>
                        </m:r>
                        <m:r>
                          <a:rPr lang="it-IT" sz="2400" b="0" i="1" smtClean="0">
                            <a:latin typeface="Cambria Math"/>
                            <a:sym typeface="Symbol"/>
                          </a:rPr>
                          <m:t>h</m:t>
                        </m:r>
                      </m:num>
                      <m:den>
                        <m:r>
                          <a:rPr lang="it-IT" sz="2400" b="0" i="1" smtClean="0">
                            <a:latin typeface="Cambria Math"/>
                            <a:sym typeface="Symbol"/>
                          </a:rPr>
                          <m:t>1</m:t>
                        </m:r>
                        <m:r>
                          <a:rPr lang="it-IT" sz="2400" b="0" i="1" smtClean="0">
                            <a:latin typeface="Cambria Math"/>
                            <a:sym typeface="Symbol"/>
                          </a:rPr>
                          <m:t>h</m:t>
                        </m:r>
                      </m:den>
                    </m:f>
                  </m:oMath>
                </a14:m>
                <a:r>
                  <a:rPr lang="it-IT" sz="2400"/>
                  <a:t>=2.78*</a:t>
                </a:r>
                <a14:m>
                  <m:oMath xmlns:m="http://schemas.openxmlformats.org/officeDocument/2006/math">
                    <m:sSup>
                      <m:sSupPr>
                        <m:ctrlPr>
                          <a:rPr lang="it-IT" sz="2400" i="1">
                            <a:latin typeface="Cambria Math" panose="02040503050406030204" pitchFamily="18" charset="0"/>
                            <a:sym typeface="Symbol"/>
                          </a:rPr>
                        </m:ctrlPr>
                      </m:sSupPr>
                      <m:e>
                        <m:r>
                          <a:rPr lang="it-IT" sz="2400" i="1">
                            <a:latin typeface="Cambria Math"/>
                            <a:sym typeface="Symbol"/>
                          </a:rPr>
                          <m:t>10</m:t>
                        </m:r>
                      </m:e>
                      <m:sup>
                        <m:r>
                          <a:rPr lang="it-IT" sz="2400" i="1">
                            <a:latin typeface="Cambria Math"/>
                            <a:sym typeface="Symbol"/>
                          </a:rPr>
                          <m:t>−</m:t>
                        </m:r>
                        <m:r>
                          <a:rPr lang="it-IT" sz="2400" b="0" i="1" smtClean="0">
                            <a:latin typeface="Cambria Math"/>
                            <a:sym typeface="Symbol"/>
                          </a:rPr>
                          <m:t>4</m:t>
                        </m:r>
                      </m:sup>
                    </m:sSup>
                  </m:oMath>
                </a14:m>
                <a:endParaRPr lang="it-IT" sz="2400"/>
              </a:p>
            </p:txBody>
          </p:sp>
        </mc:Choice>
        <mc:Fallback xmlns="">
          <p:sp>
            <p:nvSpPr>
              <p:cNvPr id="13" name="CasellaDiTesto 12"/>
              <p:cNvSpPr txBox="1">
                <a:spLocks noRot="1" noChangeAspect="1" noMove="1" noResize="1" noEditPoints="1" noAdjustHandles="1" noChangeArrowheads="1" noChangeShapeType="1" noTextEdit="1"/>
              </p:cNvSpPr>
              <p:nvPr/>
            </p:nvSpPr>
            <p:spPr>
              <a:xfrm>
                <a:off x="787051" y="2754021"/>
                <a:ext cx="4773999" cy="624595"/>
              </a:xfrm>
              <a:prstGeom prst="rect">
                <a:avLst/>
              </a:prstGeom>
              <a:blipFill rotWithShape="1">
                <a:blip r:embed="rId5"/>
                <a:stretch>
                  <a:fillRect b="-9804"/>
                </a:stretch>
              </a:blipFill>
            </p:spPr>
            <p:txBody>
              <a:bodyPr/>
              <a:lstStyle/>
              <a:p>
                <a:r>
                  <a:rPr lang="it-IT">
                    <a:noFill/>
                  </a:rPr>
                  <a:t> </a:t>
                </a:r>
              </a:p>
            </p:txBody>
          </p:sp>
        </mc:Fallback>
      </mc:AlternateContent>
      <p:sp>
        <p:nvSpPr>
          <p:cNvPr id="14" name="CasellaDiTesto 13">
            <a:extLst>
              <a:ext uri="{FF2B5EF4-FFF2-40B4-BE49-F238E27FC236}">
                <a16:creationId xmlns:a16="http://schemas.microsoft.com/office/drawing/2014/main" id="{DA10F959-4B6E-09CD-B426-B5E53EB05B9D}"/>
              </a:ext>
            </a:extLst>
          </p:cNvPr>
          <p:cNvSpPr txBox="1"/>
          <p:nvPr/>
        </p:nvSpPr>
        <p:spPr>
          <a:xfrm>
            <a:off x="861321" y="4122440"/>
            <a:ext cx="510076" cy="461665"/>
          </a:xfrm>
          <a:prstGeom prst="rect">
            <a:avLst/>
          </a:prstGeom>
          <a:noFill/>
        </p:spPr>
        <p:txBody>
          <a:bodyPr wrap="none" rtlCol="0">
            <a:spAutoFit/>
          </a:bodyPr>
          <a:lstStyle/>
          <a:p>
            <a:r>
              <a:rPr lang="it-IT" sz="2400" dirty="0"/>
              <a:t>so</a:t>
            </a:r>
          </a:p>
        </p:txBody>
      </p:sp>
      <mc:AlternateContent xmlns:mc="http://schemas.openxmlformats.org/markup-compatibility/2006" xmlns:a14="http://schemas.microsoft.com/office/drawing/2010/main">
        <mc:Choice Requires="a14">
          <p:sp>
            <p:nvSpPr>
              <p:cNvPr id="6" name="CasellaDiTesto 5">
                <a:extLst>
                  <a:ext uri="{FF2B5EF4-FFF2-40B4-BE49-F238E27FC236}">
                    <a16:creationId xmlns:a16="http://schemas.microsoft.com/office/drawing/2014/main" id="{4DBB4E23-CBF4-DABE-2353-8B6B75022DB2}"/>
                  </a:ext>
                </a:extLst>
              </p:cNvPr>
              <p:cNvSpPr txBox="1"/>
              <p:nvPr/>
            </p:nvSpPr>
            <p:spPr>
              <a:xfrm>
                <a:off x="2593286" y="3781129"/>
                <a:ext cx="6281528" cy="9943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it-IT" sz="2400" i="1" smtClean="0">
                              <a:latin typeface="Cambria Math" panose="02040503050406030204" pitchFamily="18" charset="0"/>
                            </a:rPr>
                          </m:ctrlPr>
                        </m:sSubPr>
                        <m:e>
                          <m:r>
                            <a:rPr lang="it-IT" sz="2400" i="1" smtClean="0">
                              <a:latin typeface="Cambria Math"/>
                              <a:ea typeface="Cambria Math"/>
                            </a:rPr>
                            <m:t>𝜏</m:t>
                          </m:r>
                        </m:e>
                        <m:sub>
                          <m:r>
                            <a:rPr lang="it-IT" sz="2400" b="0" i="1" smtClean="0">
                              <a:latin typeface="Cambria Math"/>
                            </a:rPr>
                            <m:t>𝑣</m:t>
                          </m:r>
                        </m:sub>
                      </m:sSub>
                      <m:r>
                        <a:rPr lang="it-IT" sz="2400" b="0" i="1" smtClean="0">
                          <a:latin typeface="Cambria Math"/>
                        </a:rPr>
                        <m:t>=</m:t>
                      </m:r>
                      <m:d>
                        <m:dPr>
                          <m:ctrlPr>
                            <a:rPr lang="it-IT" sz="2400" b="0" i="1" smtClean="0">
                              <a:latin typeface="Cambria Math" panose="02040503050406030204" pitchFamily="18" charset="0"/>
                            </a:rPr>
                          </m:ctrlPr>
                        </m:dPr>
                        <m:e>
                          <m:f>
                            <m:fPr>
                              <m:ctrlPr>
                                <a:rPr lang="it-IT" sz="2400" b="0" i="1" smtClean="0">
                                  <a:latin typeface="Cambria Math" panose="02040503050406030204" pitchFamily="18" charset="0"/>
                                </a:rPr>
                              </m:ctrlPr>
                            </m:fPr>
                            <m:num>
                              <m:r>
                                <a:rPr lang="it-IT" sz="2400" b="0" i="1" smtClean="0">
                                  <a:latin typeface="Cambria Math"/>
                                </a:rPr>
                                <m:t>1</m:t>
                              </m:r>
                            </m:num>
                            <m:den>
                              <m:r>
                                <a:rPr lang="it-IT" sz="2400" b="0" i="1" smtClean="0">
                                  <a:latin typeface="Cambria Math"/>
                                </a:rPr>
                                <m:t>1000</m:t>
                              </m:r>
                            </m:den>
                          </m:f>
                        </m:e>
                      </m:d>
                      <m:sSup>
                        <m:sSupPr>
                          <m:ctrlPr>
                            <a:rPr lang="it-IT" sz="2400" b="0" i="1" smtClean="0">
                              <a:latin typeface="Cambria Math" panose="02040503050406030204" pitchFamily="18" charset="0"/>
                            </a:rPr>
                          </m:ctrlPr>
                        </m:sSupPr>
                        <m:e>
                          <m:d>
                            <m:dPr>
                              <m:ctrlPr>
                                <a:rPr lang="it-IT" sz="2400" b="0" i="1" smtClean="0">
                                  <a:latin typeface="Cambria Math" panose="02040503050406030204" pitchFamily="18" charset="0"/>
                                </a:rPr>
                              </m:ctrlPr>
                            </m:dPr>
                            <m:e>
                              <m:f>
                                <m:fPr>
                                  <m:ctrlPr>
                                    <a:rPr lang="it-IT" sz="2400" b="0" i="1" smtClean="0">
                                      <a:latin typeface="Cambria Math" panose="02040503050406030204" pitchFamily="18" charset="0"/>
                                    </a:rPr>
                                  </m:ctrlPr>
                                </m:fPr>
                                <m:num>
                                  <m:r>
                                    <a:rPr lang="it-IT" sz="2400" b="0" i="1" smtClean="0">
                                      <a:latin typeface="Cambria Math"/>
                                    </a:rPr>
                                    <m:t>1</m:t>
                                  </m:r>
                                </m:num>
                                <m:den>
                                  <m:r>
                                    <a:rPr lang="it-IT" sz="2400" b="0" i="1" smtClean="0">
                                      <a:latin typeface="Cambria Math"/>
                                    </a:rPr>
                                    <m:t>3600</m:t>
                                  </m:r>
                                </m:den>
                              </m:f>
                            </m:e>
                          </m:d>
                        </m:e>
                        <m:sup>
                          <m:r>
                            <a:rPr lang="it-IT" sz="2400" b="0" i="1" smtClean="0">
                              <a:latin typeface="Cambria Math"/>
                            </a:rPr>
                            <m:t>−1</m:t>
                          </m:r>
                        </m:sup>
                      </m:sSup>
                      <m:r>
                        <a:rPr lang="it-IT" sz="2400" b="0" i="1" smtClean="0">
                          <a:latin typeface="Cambria Math"/>
                          <a:ea typeface="Cambria Math"/>
                        </a:rPr>
                        <m:t>=</m:t>
                      </m:r>
                      <m:f>
                        <m:fPr>
                          <m:ctrlPr>
                            <a:rPr lang="it-IT" sz="2400" b="0" i="1" smtClean="0">
                              <a:latin typeface="Cambria Math" panose="02040503050406030204" pitchFamily="18" charset="0"/>
                              <a:ea typeface="Cambria Math"/>
                            </a:rPr>
                          </m:ctrlPr>
                        </m:fPr>
                        <m:num>
                          <m:r>
                            <a:rPr lang="it-IT" sz="2400" b="0" i="1" smtClean="0">
                              <a:latin typeface="Cambria Math"/>
                              <a:ea typeface="Cambria Math"/>
                            </a:rPr>
                            <m:t>1</m:t>
                          </m:r>
                        </m:num>
                        <m:den>
                          <m:r>
                            <a:rPr lang="it-IT" sz="2400" b="0" i="1" smtClean="0">
                              <a:latin typeface="Cambria Math"/>
                              <a:ea typeface="Cambria Math"/>
                            </a:rPr>
                            <m:t>1000</m:t>
                          </m:r>
                        </m:den>
                      </m:f>
                      <m:r>
                        <a:rPr lang="it-IT" sz="2400" b="0" i="1" smtClean="0">
                          <a:latin typeface="Cambria Math"/>
                          <a:ea typeface="Cambria Math"/>
                        </a:rPr>
                        <m:t>×3600=3.6</m:t>
                      </m:r>
                    </m:oMath>
                  </m:oMathPara>
                </a14:m>
                <a:endParaRPr lang="it-IT" sz="2400" dirty="0"/>
              </a:p>
            </p:txBody>
          </p:sp>
        </mc:Choice>
        <mc:Fallback xmlns="">
          <p:sp>
            <p:nvSpPr>
              <p:cNvPr id="6" name="CasellaDiTesto 5"/>
              <p:cNvSpPr txBox="1">
                <a:spLocks noRot="1" noChangeAspect="1" noMove="1" noResize="1" noEditPoints="1" noAdjustHandles="1" noChangeArrowheads="1" noChangeShapeType="1" noTextEdit="1"/>
              </p:cNvSpPr>
              <p:nvPr/>
            </p:nvSpPr>
            <p:spPr>
              <a:xfrm>
                <a:off x="2593286" y="3781129"/>
                <a:ext cx="6281528" cy="994375"/>
              </a:xfrm>
              <a:prstGeom prst="rect">
                <a:avLst/>
              </a:prstGeom>
              <a:blipFill rotWithShape="1">
                <a:blip r:embed="rId6"/>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CasellaDiTesto 15">
                <a:extLst>
                  <a:ext uri="{FF2B5EF4-FFF2-40B4-BE49-F238E27FC236}">
                    <a16:creationId xmlns:a16="http://schemas.microsoft.com/office/drawing/2014/main" id="{53145A13-C14D-2AF4-8C89-06B35F2FDF41}"/>
                  </a:ext>
                </a:extLst>
              </p:cNvPr>
              <p:cNvSpPr txBox="1"/>
              <p:nvPr/>
            </p:nvSpPr>
            <p:spPr>
              <a:xfrm>
                <a:off x="820068" y="5279505"/>
                <a:ext cx="4016549" cy="7010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it-IT" sz="2800" b="0" i="1" smtClean="0">
                              <a:latin typeface="Cambria Math" panose="02040503050406030204" pitchFamily="18" charset="0"/>
                              <a:sym typeface="Symbol"/>
                            </a:rPr>
                          </m:ctrlPr>
                        </m:sSupPr>
                        <m:e>
                          <m:r>
                            <a:rPr lang="it-IT" sz="2800" b="0" i="1" smtClean="0">
                              <a:latin typeface="Cambria Math"/>
                              <a:sym typeface="Symbol"/>
                            </a:rPr>
                            <m:t></m:t>
                          </m:r>
                        </m:e>
                        <m:sup>
                          <m:r>
                            <a:rPr lang="it-IT" sz="2800" b="0" i="1" smtClean="0">
                              <a:latin typeface="Cambria Math"/>
                              <a:sym typeface="Symbol"/>
                            </a:rPr>
                            <m:t>′</m:t>
                          </m:r>
                        </m:sup>
                      </m:sSup>
                      <m:r>
                        <a:rPr lang="it-IT" sz="2800" b="0" i="1" smtClean="0">
                          <a:latin typeface="Cambria Math"/>
                        </a:rPr>
                        <m:t>=</m:t>
                      </m:r>
                      <m:r>
                        <a:rPr lang="it-IT" sz="2800" i="1" smtClean="0">
                          <a:latin typeface="Cambria Math"/>
                          <a:sym typeface="Symbol"/>
                        </a:rPr>
                        <m:t>5</m:t>
                      </m:r>
                      <m:r>
                        <a:rPr lang="it-IT" sz="2800" i="1" smtClean="0">
                          <a:latin typeface="Cambria Math"/>
                          <a:ea typeface="Cambria Math"/>
                          <a:sym typeface="Symbol"/>
                        </a:rPr>
                        <m:t>×</m:t>
                      </m:r>
                      <m:r>
                        <a:rPr lang="it-IT" sz="2800" b="0" i="1" smtClean="0">
                          <a:latin typeface="Cambria Math"/>
                          <a:ea typeface="Cambria Math"/>
                          <a:sym typeface="Symbol"/>
                        </a:rPr>
                        <m:t>3.6=18</m:t>
                      </m:r>
                      <m:f>
                        <m:fPr>
                          <m:type m:val="skw"/>
                          <m:ctrlPr>
                            <a:rPr lang="it-IT" sz="2800" b="0" i="1" smtClean="0">
                              <a:latin typeface="Cambria Math" panose="02040503050406030204" pitchFamily="18" charset="0"/>
                              <a:ea typeface="Cambria Math"/>
                              <a:sym typeface="Symbol"/>
                            </a:rPr>
                          </m:ctrlPr>
                        </m:fPr>
                        <m:num>
                          <m:r>
                            <a:rPr lang="it-IT" sz="2800" b="0" i="1" smtClean="0">
                              <a:latin typeface="Cambria Math"/>
                              <a:ea typeface="Cambria Math"/>
                              <a:sym typeface="Symbol"/>
                            </a:rPr>
                            <m:t>𝑘𝑚</m:t>
                          </m:r>
                        </m:num>
                        <m:den>
                          <m:r>
                            <a:rPr lang="it-IT" sz="2800" b="0" i="1" smtClean="0">
                              <a:latin typeface="Cambria Math"/>
                              <a:ea typeface="Cambria Math"/>
                              <a:sym typeface="Symbol"/>
                            </a:rPr>
                            <m:t>h</m:t>
                          </m:r>
                        </m:den>
                      </m:f>
                    </m:oMath>
                  </m:oMathPara>
                </a14:m>
                <a:endParaRPr lang="it-IT" sz="2800"/>
              </a:p>
            </p:txBody>
          </p:sp>
        </mc:Choice>
        <mc:Fallback xmlns="">
          <p:sp>
            <p:nvSpPr>
              <p:cNvPr id="16" name="CasellaDiTesto 15"/>
              <p:cNvSpPr txBox="1">
                <a:spLocks noRot="1" noChangeAspect="1" noMove="1" noResize="1" noEditPoints="1" noAdjustHandles="1" noChangeArrowheads="1" noChangeShapeType="1" noTextEdit="1"/>
              </p:cNvSpPr>
              <p:nvPr/>
            </p:nvSpPr>
            <p:spPr>
              <a:xfrm>
                <a:off x="820068" y="5279505"/>
                <a:ext cx="4016549" cy="701089"/>
              </a:xfrm>
              <a:prstGeom prst="rect">
                <a:avLst/>
              </a:prstGeom>
              <a:blipFill rotWithShape="1">
                <a:blip r:embed="rId7"/>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4968135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234FA-4E18-AD29-201F-314FF409D2DB}"/>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33CDF486-4F80-5460-9D72-39D1DBA22773}"/>
              </a:ext>
            </a:extLst>
          </p:cNvPr>
          <p:cNvSpPr txBox="1"/>
          <p:nvPr/>
        </p:nvSpPr>
        <p:spPr>
          <a:xfrm>
            <a:off x="234346" y="811433"/>
            <a:ext cx="10623204" cy="707886"/>
          </a:xfrm>
          <a:prstGeom prst="rect">
            <a:avLst/>
          </a:prstGeom>
          <a:noFill/>
        </p:spPr>
        <p:txBody>
          <a:bodyPr wrap="square" rtlCol="0">
            <a:spAutoFit/>
          </a:bodyPr>
          <a:lstStyle/>
          <a:p>
            <a:r>
              <a:rPr lang="it-IT" sz="2000" b="1" dirty="0"/>
              <a:t>Are </a:t>
            </a:r>
            <a:r>
              <a:rPr lang="it-IT" sz="2000" b="1" dirty="0" err="1"/>
              <a:t>we</a:t>
            </a:r>
            <a:r>
              <a:rPr lang="it-IT" sz="2000" b="1" dirty="0"/>
              <a:t> </a:t>
            </a:r>
            <a:r>
              <a:rPr lang="it-IT" sz="2000" b="1" dirty="0" err="1"/>
              <a:t>going</a:t>
            </a:r>
            <a:r>
              <a:rPr lang="it-IT" sz="2000" b="1" dirty="0"/>
              <a:t> to </a:t>
            </a:r>
            <a:r>
              <a:rPr lang="it-IT" sz="2000" b="1" dirty="0" err="1"/>
              <a:t>choose</a:t>
            </a:r>
            <a:r>
              <a:rPr lang="it-IT" sz="2000" b="1" dirty="0"/>
              <a:t> for </a:t>
            </a:r>
            <a:r>
              <a:rPr lang="it-IT" sz="2000" b="1" dirty="0" err="1"/>
              <a:t>every</a:t>
            </a:r>
            <a:r>
              <a:rPr lang="it-IT" sz="2000" b="1" dirty="0"/>
              <a:t> </a:t>
            </a:r>
            <a:r>
              <a:rPr lang="it-IT" sz="2000" b="1" dirty="0" err="1"/>
              <a:t>physical</a:t>
            </a:r>
            <a:r>
              <a:rPr lang="it-IT" sz="2000" b="1" dirty="0"/>
              <a:t> </a:t>
            </a:r>
            <a:r>
              <a:rPr lang="it-IT" sz="2000" b="1" dirty="0" err="1"/>
              <a:t>quantity</a:t>
            </a:r>
            <a:r>
              <a:rPr lang="it-IT" sz="2000" b="1" dirty="0"/>
              <a:t> or </a:t>
            </a:r>
            <a:r>
              <a:rPr lang="it-IT" sz="2000" b="1" dirty="0" err="1"/>
              <a:t>property</a:t>
            </a:r>
            <a:r>
              <a:rPr lang="it-IT" sz="2000" b="1" dirty="0"/>
              <a:t> an </a:t>
            </a:r>
            <a:r>
              <a:rPr lang="it-IT" sz="2000" b="1" i="1" dirty="0" err="1"/>
              <a:t>arbitrary</a:t>
            </a:r>
            <a:r>
              <a:rPr lang="it-IT" sz="2000" b="1" i="1" dirty="0"/>
              <a:t> measurement </a:t>
            </a:r>
            <a:r>
              <a:rPr lang="it-IT" sz="2000" b="1" i="1" dirty="0" err="1"/>
              <a:t>unit</a:t>
            </a:r>
            <a:r>
              <a:rPr lang="it-IT" sz="2000" b="1" dirty="0"/>
              <a:t>  ?</a:t>
            </a:r>
          </a:p>
        </p:txBody>
      </p:sp>
      <p:sp>
        <p:nvSpPr>
          <p:cNvPr id="4" name="CasellaDiTesto 3">
            <a:extLst>
              <a:ext uri="{FF2B5EF4-FFF2-40B4-BE49-F238E27FC236}">
                <a16:creationId xmlns:a16="http://schemas.microsoft.com/office/drawing/2014/main" id="{8FBAE3A2-B1C9-F9EE-0481-5E5553C93804}"/>
              </a:ext>
            </a:extLst>
          </p:cNvPr>
          <p:cNvSpPr txBox="1"/>
          <p:nvPr/>
        </p:nvSpPr>
        <p:spPr>
          <a:xfrm>
            <a:off x="9181231" y="1256941"/>
            <a:ext cx="1592651" cy="400110"/>
          </a:xfrm>
          <a:prstGeom prst="rect">
            <a:avLst/>
          </a:prstGeom>
          <a:noFill/>
          <a:ln w="25400">
            <a:solidFill>
              <a:schemeClr val="accent1"/>
            </a:solidFill>
          </a:ln>
        </p:spPr>
        <p:txBody>
          <a:bodyPr wrap="square" rtlCol="0">
            <a:spAutoFit/>
          </a:bodyPr>
          <a:lstStyle/>
          <a:p>
            <a:r>
              <a:rPr lang="it-IT" sz="2000">
                <a:cs typeface="Times New Roman" panose="02020603050405020304" pitchFamily="18" charset="0"/>
              </a:rPr>
              <a:t> NO !</a:t>
            </a:r>
          </a:p>
        </p:txBody>
      </p:sp>
      <p:sp>
        <p:nvSpPr>
          <p:cNvPr id="5" name="CasellaDiTesto 4">
            <a:extLst>
              <a:ext uri="{FF2B5EF4-FFF2-40B4-BE49-F238E27FC236}">
                <a16:creationId xmlns:a16="http://schemas.microsoft.com/office/drawing/2014/main" id="{27F5DC5A-BAA1-3D81-61E4-C315877586D9}"/>
              </a:ext>
            </a:extLst>
          </p:cNvPr>
          <p:cNvSpPr txBox="1"/>
          <p:nvPr/>
        </p:nvSpPr>
        <p:spPr>
          <a:xfrm>
            <a:off x="434553" y="1955246"/>
            <a:ext cx="10762883" cy="400110"/>
          </a:xfrm>
          <a:prstGeom prst="rect">
            <a:avLst/>
          </a:prstGeom>
          <a:noFill/>
        </p:spPr>
        <p:txBody>
          <a:bodyPr wrap="none" rtlCol="0">
            <a:spAutoFit/>
          </a:bodyPr>
          <a:lstStyle/>
          <a:p>
            <a:r>
              <a:rPr lang="it-IT" sz="2000" dirty="0" err="1"/>
              <a:t>Then</a:t>
            </a:r>
            <a:r>
              <a:rPr lang="it-IT" sz="2000" dirty="0"/>
              <a:t> </a:t>
            </a:r>
            <a:r>
              <a:rPr lang="it-IT" sz="2000" dirty="0" err="1"/>
              <a:t>we</a:t>
            </a:r>
            <a:r>
              <a:rPr lang="it-IT" sz="2000" dirty="0"/>
              <a:t> </a:t>
            </a:r>
            <a:r>
              <a:rPr lang="it-IT" sz="2000" dirty="0" err="1"/>
              <a:t>have</a:t>
            </a:r>
            <a:r>
              <a:rPr lang="it-IT" sz="2000" dirty="0"/>
              <a:t> to </a:t>
            </a:r>
            <a:r>
              <a:rPr lang="it-IT" sz="2000" dirty="0" err="1"/>
              <a:t>establish</a:t>
            </a:r>
            <a:r>
              <a:rPr lang="it-IT" sz="2000" dirty="0"/>
              <a:t> </a:t>
            </a:r>
            <a:r>
              <a:rPr lang="it-IT" sz="2000" b="1" i="1" dirty="0" err="1"/>
              <a:t>relationships</a:t>
            </a:r>
            <a:r>
              <a:rPr lang="it-IT" sz="2000" dirty="0"/>
              <a:t> </a:t>
            </a:r>
            <a:r>
              <a:rPr lang="it-IT" sz="2000" dirty="0" err="1"/>
              <a:t>between</a:t>
            </a:r>
            <a:r>
              <a:rPr lang="it-IT" sz="2000" dirty="0"/>
              <a:t> </a:t>
            </a:r>
            <a:r>
              <a:rPr lang="it-IT" sz="2000" dirty="0" err="1"/>
              <a:t>every</a:t>
            </a:r>
            <a:r>
              <a:rPr lang="it-IT" sz="2000" dirty="0"/>
              <a:t> </a:t>
            </a:r>
            <a:r>
              <a:rPr lang="it-IT" sz="2000" dirty="0" err="1"/>
              <a:t>quantity</a:t>
            </a:r>
            <a:r>
              <a:rPr lang="it-IT" sz="2000" dirty="0"/>
              <a:t> or </a:t>
            </a:r>
            <a:r>
              <a:rPr lang="it-IT" sz="2000" dirty="0" err="1"/>
              <a:t>property</a:t>
            </a:r>
            <a:r>
              <a:rPr lang="it-IT" sz="2000" dirty="0"/>
              <a:t> </a:t>
            </a:r>
            <a:r>
              <a:rPr lang="it-IT" sz="2000" dirty="0" err="1"/>
              <a:t>that</a:t>
            </a:r>
            <a:r>
              <a:rPr lang="it-IT" sz="2000" dirty="0"/>
              <a:t> </a:t>
            </a:r>
            <a:r>
              <a:rPr lang="it-IT" sz="2000" dirty="0" err="1"/>
              <a:t>allows</a:t>
            </a:r>
            <a:r>
              <a:rPr lang="it-IT" sz="2000" dirty="0"/>
              <a:t> </a:t>
            </a:r>
            <a:r>
              <a:rPr lang="it-IT" sz="2000" dirty="0" err="1"/>
              <a:t>it</a:t>
            </a:r>
            <a:r>
              <a:rPr lang="it-IT" sz="2000" dirty="0"/>
              <a:t> …. </a:t>
            </a:r>
          </a:p>
        </p:txBody>
      </p:sp>
      <p:sp>
        <p:nvSpPr>
          <p:cNvPr id="7" name="CasellaDiTesto 6">
            <a:extLst>
              <a:ext uri="{FF2B5EF4-FFF2-40B4-BE49-F238E27FC236}">
                <a16:creationId xmlns:a16="http://schemas.microsoft.com/office/drawing/2014/main" id="{F6C39447-D84F-897D-F83D-8D8BD705DB50}"/>
              </a:ext>
            </a:extLst>
          </p:cNvPr>
          <p:cNvSpPr txBox="1"/>
          <p:nvPr/>
        </p:nvSpPr>
        <p:spPr>
          <a:xfrm>
            <a:off x="139272" y="2550869"/>
            <a:ext cx="6029215" cy="400110"/>
          </a:xfrm>
          <a:prstGeom prst="rect">
            <a:avLst/>
          </a:prstGeom>
          <a:noFill/>
        </p:spPr>
        <p:txBody>
          <a:bodyPr wrap="none" rtlCol="0">
            <a:spAutoFit/>
          </a:bodyPr>
          <a:lstStyle/>
          <a:p>
            <a:r>
              <a:rPr lang="it-IT" sz="2000"/>
              <a:t>    Example: 			    </a:t>
            </a:r>
            <a:r>
              <a:rPr lang="it-IT" sz="2000" b="1" i="1" u="sng"/>
              <a:t>Geometric </a:t>
            </a:r>
            <a:r>
              <a:rPr lang="it-IT" sz="2000" b="1" i="1" u="sng" err="1"/>
              <a:t>Units</a:t>
            </a:r>
            <a:endParaRPr lang="it-IT" sz="2000" b="1" i="1" u="sng"/>
          </a:p>
        </p:txBody>
      </p:sp>
      <p:sp>
        <p:nvSpPr>
          <p:cNvPr id="9" name="Rectangle 3">
            <a:extLst>
              <a:ext uri="{FF2B5EF4-FFF2-40B4-BE49-F238E27FC236}">
                <a16:creationId xmlns:a16="http://schemas.microsoft.com/office/drawing/2014/main" id="{5C997BCA-A42F-4BE7-245A-5141505C4D32}"/>
              </a:ext>
            </a:extLst>
          </p:cNvPr>
          <p:cNvSpPr>
            <a:spLocks noChangeArrowheads="1"/>
          </p:cNvSpPr>
          <p:nvPr/>
        </p:nvSpPr>
        <p:spPr bwMode="auto">
          <a:xfrm>
            <a:off x="434553" y="3758922"/>
            <a:ext cx="2058018" cy="1498685"/>
          </a:xfrm>
          <a:prstGeom prst="rect">
            <a:avLst/>
          </a:prstGeom>
          <a:solidFill>
            <a:srgbClr val="FFFFFF"/>
          </a:solidFill>
          <a:ln w="9525">
            <a:miter lim="800000"/>
            <a:headEnd/>
            <a:tailEnd/>
          </a:ln>
          <a:effectLst/>
          <a:scene3d>
            <a:camera prst="legacyObliqueTopRight"/>
            <a:lightRig rig="legacyFlat3" dir="b"/>
          </a:scene3d>
          <a:sp3d extrusionH="430200" prstMaterial="legacyWireframe">
            <a:bevelT w="13500" h="13500" prst="angle"/>
            <a:bevelB w="13500" h="13500" prst="angle"/>
            <a:extrusionClr>
              <a:srgbClr val="FFFFFF"/>
            </a:extrusionClr>
            <a:contourClr>
              <a:srgbClr val="FFFFFF"/>
            </a:contour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it-IT" sz="2000"/>
          </a:p>
          <a:p>
            <a:r>
              <a:rPr lang="it-IT" sz="2000"/>
              <a:t>	</a:t>
            </a:r>
            <a:r>
              <a:rPr lang="it-IT" sz="2000" err="1"/>
              <a:t>liter</a:t>
            </a:r>
            <a:endParaRPr lang="it-IT" sz="2000"/>
          </a:p>
        </p:txBody>
      </p:sp>
      <p:sp>
        <p:nvSpPr>
          <p:cNvPr id="10" name="Line 4">
            <a:extLst>
              <a:ext uri="{FF2B5EF4-FFF2-40B4-BE49-F238E27FC236}">
                <a16:creationId xmlns:a16="http://schemas.microsoft.com/office/drawing/2014/main" id="{D2C0773E-ECCE-B0F1-CF05-B6245EAB23EE}"/>
              </a:ext>
            </a:extLst>
          </p:cNvPr>
          <p:cNvSpPr>
            <a:spLocks noChangeShapeType="1"/>
          </p:cNvSpPr>
          <p:nvPr/>
        </p:nvSpPr>
        <p:spPr bwMode="auto">
          <a:xfrm flipV="1">
            <a:off x="1120559" y="5189142"/>
            <a:ext cx="514504" cy="56200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2000"/>
          </a:p>
        </p:txBody>
      </p:sp>
      <p:sp>
        <p:nvSpPr>
          <p:cNvPr id="11" name="Line 5">
            <a:extLst>
              <a:ext uri="{FF2B5EF4-FFF2-40B4-BE49-F238E27FC236}">
                <a16:creationId xmlns:a16="http://schemas.microsoft.com/office/drawing/2014/main" id="{881F76DB-8577-5355-054D-458E5CEE1DCB}"/>
              </a:ext>
            </a:extLst>
          </p:cNvPr>
          <p:cNvSpPr>
            <a:spLocks noChangeShapeType="1"/>
          </p:cNvSpPr>
          <p:nvPr/>
        </p:nvSpPr>
        <p:spPr bwMode="auto">
          <a:xfrm flipH="1">
            <a:off x="1806565" y="3233212"/>
            <a:ext cx="686006" cy="341354"/>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t-IT" sz="2000"/>
          </a:p>
        </p:txBody>
      </p:sp>
      <p:sp>
        <p:nvSpPr>
          <p:cNvPr id="12" name="CasellaDiTesto 11">
            <a:extLst>
              <a:ext uri="{FF2B5EF4-FFF2-40B4-BE49-F238E27FC236}">
                <a16:creationId xmlns:a16="http://schemas.microsoft.com/office/drawing/2014/main" id="{4A379E6D-D862-A9EE-142D-E6A4FA40A965}"/>
              </a:ext>
            </a:extLst>
          </p:cNvPr>
          <p:cNvSpPr txBox="1"/>
          <p:nvPr/>
        </p:nvSpPr>
        <p:spPr>
          <a:xfrm>
            <a:off x="2276928" y="2895630"/>
            <a:ext cx="655949" cy="400110"/>
          </a:xfrm>
          <a:prstGeom prst="rect">
            <a:avLst/>
          </a:prstGeom>
          <a:noFill/>
        </p:spPr>
        <p:txBody>
          <a:bodyPr wrap="none" rtlCol="0">
            <a:spAutoFit/>
          </a:bodyPr>
          <a:lstStyle/>
          <a:p>
            <a:r>
              <a:rPr lang="it-IT" sz="2000" err="1"/>
              <a:t>inch</a:t>
            </a:r>
            <a:endParaRPr lang="it-IT" sz="2000"/>
          </a:p>
        </p:txBody>
      </p:sp>
      <p:sp>
        <p:nvSpPr>
          <p:cNvPr id="13" name="CasellaDiTesto 12">
            <a:extLst>
              <a:ext uri="{FF2B5EF4-FFF2-40B4-BE49-F238E27FC236}">
                <a16:creationId xmlns:a16="http://schemas.microsoft.com/office/drawing/2014/main" id="{060E82C4-857B-24FF-5D3A-328611DD9965}"/>
              </a:ext>
            </a:extLst>
          </p:cNvPr>
          <p:cNvSpPr txBox="1"/>
          <p:nvPr/>
        </p:nvSpPr>
        <p:spPr>
          <a:xfrm>
            <a:off x="600066" y="5646457"/>
            <a:ext cx="1594158" cy="400110"/>
          </a:xfrm>
          <a:prstGeom prst="rect">
            <a:avLst/>
          </a:prstGeom>
          <a:noFill/>
        </p:spPr>
        <p:txBody>
          <a:bodyPr wrap="square" rtlCol="0">
            <a:spAutoFit/>
          </a:bodyPr>
          <a:lstStyle/>
          <a:p>
            <a:r>
              <a:rPr lang="it-IT" sz="2000" dirty="0" err="1"/>
              <a:t>hectare</a:t>
            </a:r>
            <a:endParaRPr lang="it-IT" sz="2000" dirty="0"/>
          </a:p>
        </p:txBody>
      </p:sp>
      <p:sp>
        <p:nvSpPr>
          <p:cNvPr id="16" name="Rectangle 8">
            <a:extLst>
              <a:ext uri="{FF2B5EF4-FFF2-40B4-BE49-F238E27FC236}">
                <a16:creationId xmlns:a16="http://schemas.microsoft.com/office/drawing/2014/main" id="{C89374BF-B3B8-8477-2A2B-9F6F27F9DD2E}"/>
              </a:ext>
            </a:extLst>
          </p:cNvPr>
          <p:cNvSpPr>
            <a:spLocks noChangeArrowheads="1"/>
          </p:cNvSpPr>
          <p:nvPr/>
        </p:nvSpPr>
        <p:spPr bwMode="auto">
          <a:xfrm>
            <a:off x="3573484" y="3372138"/>
            <a:ext cx="8066066" cy="74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0000"/>
              </a:lnSpc>
              <a:spcBef>
                <a:spcPct val="0"/>
              </a:spcBef>
              <a:spcAft>
                <a:spcPct val="0"/>
              </a:spcAft>
              <a:buClrTx/>
              <a:buSzTx/>
              <a:buFontTx/>
              <a:buNone/>
              <a:tabLst/>
            </a:pPr>
            <a:r>
              <a:rPr kumimoji="0" lang="it-IT" altLang="it-IT" sz="2000" i="0" u="none" strike="noStrike" cap="none" normalizeH="0" baseline="0" err="1">
                <a:ln>
                  <a:noFill/>
                </a:ln>
                <a:solidFill>
                  <a:schemeClr val="tx1"/>
                </a:solidFill>
                <a:effectLst/>
                <a:ea typeface="Times New Roman" panose="02020603050405020304" pitchFamily="18" charset="0"/>
              </a:rPr>
              <a:t>Lenght</a:t>
            </a:r>
            <a:r>
              <a:rPr kumimoji="0" lang="it-IT" altLang="it-IT" sz="2000" i="0" u="none" strike="noStrike" cap="none" normalizeH="0" baseline="0">
                <a:ln>
                  <a:noFill/>
                </a:ln>
                <a:solidFill>
                  <a:schemeClr val="tx1"/>
                </a:solidFill>
                <a:effectLst/>
                <a:ea typeface="Times New Roman" panose="02020603050405020304" pitchFamily="18" charset="0"/>
              </a:rPr>
              <a:t>	[ L ] 		</a:t>
            </a:r>
            <a:r>
              <a:rPr kumimoji="0" lang="it-IT" altLang="it-IT" sz="2000" i="1" u="sng" strike="noStrike" cap="none" normalizeH="0" baseline="0" err="1">
                <a:ln>
                  <a:noFill/>
                </a:ln>
                <a:solidFill>
                  <a:schemeClr val="tx1"/>
                </a:solidFill>
                <a:effectLst/>
                <a:ea typeface="Times New Roman" panose="02020603050405020304" pitchFamily="18" charset="0"/>
              </a:rPr>
              <a:t>fundamental</a:t>
            </a:r>
            <a:r>
              <a:rPr kumimoji="0" lang="it-IT" altLang="it-IT" sz="2000" i="1" u="none" strike="noStrike" cap="none" normalizeH="0" baseline="0">
                <a:ln>
                  <a:noFill/>
                </a:ln>
                <a:solidFill>
                  <a:schemeClr val="tx1"/>
                </a:solidFill>
                <a:effectLst/>
                <a:ea typeface="Times New Roman" panose="02020603050405020304" pitchFamily="18" charset="0"/>
              </a:rPr>
              <a:t> </a:t>
            </a:r>
            <a:r>
              <a:rPr kumimoji="0" lang="it-IT" altLang="it-IT" sz="2000" i="1" u="none" strike="noStrike" cap="none" normalizeH="0" baseline="0" err="1">
                <a:ln>
                  <a:noFill/>
                </a:ln>
                <a:solidFill>
                  <a:schemeClr val="tx1"/>
                </a:solidFill>
                <a:effectLst/>
                <a:ea typeface="Times New Roman" panose="02020603050405020304" pitchFamily="18" charset="0"/>
              </a:rPr>
              <a:t>unit</a:t>
            </a:r>
            <a:r>
              <a:rPr kumimoji="0" lang="it-IT" altLang="it-IT" sz="2000" i="1" u="none" strike="noStrike" cap="none" normalizeH="0" baseline="0">
                <a:ln>
                  <a:noFill/>
                </a:ln>
                <a:solidFill>
                  <a:schemeClr val="tx1"/>
                </a:solidFill>
                <a:effectLst/>
                <a:ea typeface="Times New Roman" panose="02020603050405020304" pitchFamily="18" charset="0"/>
              </a:rPr>
              <a:t> 	</a:t>
            </a:r>
            <a:r>
              <a:rPr kumimoji="0" lang="it-IT" altLang="it-IT" sz="2000" i="0" u="none" strike="noStrike" cap="none" normalizeH="0" baseline="0">
                <a:ln>
                  <a:noFill/>
                </a:ln>
                <a:solidFill>
                  <a:schemeClr val="tx1"/>
                </a:solidFill>
                <a:effectLst/>
                <a:ea typeface="Times New Roman" panose="02020603050405020304" pitchFamily="18" charset="0"/>
              </a:rPr>
              <a:t>U</a:t>
            </a:r>
            <a:r>
              <a:rPr kumimoji="0" lang="it-IT" altLang="it-IT" sz="2000" i="0" u="none" strike="noStrike" cap="none" normalizeH="0" baseline="-30000">
                <a:ln>
                  <a:noFill/>
                </a:ln>
                <a:solidFill>
                  <a:schemeClr val="tx1"/>
                </a:solidFill>
                <a:effectLst/>
                <a:ea typeface="Times New Roman" panose="02020603050405020304" pitchFamily="18" charset="0"/>
              </a:rPr>
              <a:t>L </a:t>
            </a:r>
            <a:r>
              <a:rPr kumimoji="0" lang="it-IT" altLang="it-IT" sz="2000" i="0" u="none" strike="noStrike" cap="none" normalizeH="0" baseline="0">
                <a:ln>
                  <a:noFill/>
                </a:ln>
                <a:solidFill>
                  <a:schemeClr val="tx1"/>
                </a:solidFill>
                <a:effectLst/>
                <a:ea typeface="Times New Roman" panose="02020603050405020304" pitchFamily="18" charset="0"/>
              </a:rPr>
              <a:t>= m     «</a:t>
            </a:r>
            <a:r>
              <a:rPr kumimoji="0" lang="it-IT" altLang="it-IT" sz="2000" i="0" u="none" strike="noStrike" cap="none" normalizeH="0" baseline="0" err="1">
                <a:ln>
                  <a:noFill/>
                </a:ln>
                <a:solidFill>
                  <a:schemeClr val="tx1"/>
                </a:solidFill>
                <a:effectLst/>
                <a:ea typeface="Times New Roman" panose="02020603050405020304" pitchFamily="18" charset="0"/>
              </a:rPr>
              <a:t>meter</a:t>
            </a:r>
            <a:r>
              <a:rPr kumimoji="0" lang="it-IT" altLang="it-IT" sz="2000" i="0" u="none" strike="noStrike" cap="none" normalizeH="0" baseline="0">
                <a:ln>
                  <a:noFill/>
                </a:ln>
                <a:solidFill>
                  <a:schemeClr val="tx1"/>
                </a:solidFill>
                <a:effectLst/>
                <a:ea typeface="Times New Roman" panose="02020603050405020304" pitchFamily="18" charset="0"/>
              </a:rPr>
              <a:t>»  </a:t>
            </a:r>
          </a:p>
          <a:p>
            <a:pPr marL="0" marR="0" lvl="0" indent="0" algn="l" defTabSz="914400" rtl="0" eaLnBrk="0" fontAlgn="base" latinLnBrk="0" hangingPunct="0">
              <a:lnSpc>
                <a:spcPct val="110000"/>
              </a:lnSpc>
              <a:spcBef>
                <a:spcPct val="0"/>
              </a:spcBef>
              <a:spcAft>
                <a:spcPct val="0"/>
              </a:spcAft>
              <a:buClrTx/>
              <a:buSzTx/>
              <a:buFontTx/>
              <a:buNone/>
              <a:tabLst/>
            </a:pPr>
            <a:r>
              <a:rPr lang="it-IT" altLang="it-IT" sz="2000">
                <a:ea typeface="Times New Roman" panose="02020603050405020304" pitchFamily="18" charset="0"/>
              </a:rPr>
              <a:t>			</a:t>
            </a:r>
            <a:r>
              <a:rPr kumimoji="0" lang="it-IT" altLang="it-IT" sz="2000" i="0" u="none" strike="noStrike" cap="none" normalizeH="0" baseline="0">
                <a:ln>
                  <a:noFill/>
                </a:ln>
                <a:solidFill>
                  <a:schemeClr val="tx1"/>
                </a:solidFill>
                <a:effectLst/>
                <a:ea typeface="Times New Roman" panose="02020603050405020304" pitchFamily="18" charset="0"/>
              </a:rPr>
              <a:t>(in the </a:t>
            </a:r>
            <a:r>
              <a:rPr kumimoji="0" lang="it-IT" altLang="it-IT" sz="2000" i="1" u="none" strike="noStrike" cap="none" normalizeH="0" baseline="0">
                <a:ln>
                  <a:noFill/>
                </a:ln>
                <a:solidFill>
                  <a:schemeClr val="tx1"/>
                </a:solidFill>
                <a:effectLst/>
                <a:ea typeface="Times New Roman" panose="02020603050405020304" pitchFamily="18" charset="0"/>
              </a:rPr>
              <a:t>International Unit System</a:t>
            </a:r>
            <a:r>
              <a:rPr kumimoji="0" lang="it-IT" altLang="it-IT" sz="2000" i="0" u="none" strike="noStrike" cap="none" normalizeH="0" baseline="0">
                <a:ln>
                  <a:noFill/>
                </a:ln>
                <a:solidFill>
                  <a:schemeClr val="tx1"/>
                </a:solidFill>
                <a:effectLst/>
                <a:ea typeface="Times New Roman" panose="02020603050405020304" pitchFamily="18" charset="0"/>
              </a:rPr>
              <a:t>) </a:t>
            </a:r>
            <a:endParaRPr kumimoji="0" lang="it-IT" altLang="it-IT" sz="2000" i="0" u="none" strike="noStrike" cap="none" normalizeH="0" baseline="0">
              <a:ln>
                <a:noFill/>
              </a:ln>
              <a:solidFill>
                <a:schemeClr val="tx1"/>
              </a:solidFill>
              <a:effectLst/>
            </a:endParaRPr>
          </a:p>
        </p:txBody>
      </p:sp>
      <p:sp>
        <p:nvSpPr>
          <p:cNvPr id="18" name="Rettangolo 17">
            <a:extLst>
              <a:ext uri="{FF2B5EF4-FFF2-40B4-BE49-F238E27FC236}">
                <a16:creationId xmlns:a16="http://schemas.microsoft.com/office/drawing/2014/main" id="{72556076-E9F2-3167-E4C1-84F0C9FE81A8}"/>
              </a:ext>
            </a:extLst>
          </p:cNvPr>
          <p:cNvSpPr/>
          <p:nvPr/>
        </p:nvSpPr>
        <p:spPr>
          <a:xfrm>
            <a:off x="3579833" y="4347590"/>
            <a:ext cx="7536651" cy="746936"/>
          </a:xfrm>
          <a:prstGeom prst="rect">
            <a:avLst/>
          </a:prstGeom>
        </p:spPr>
        <p:txBody>
          <a:bodyPr wrap="square">
            <a:spAutoFit/>
          </a:bodyPr>
          <a:lstStyle/>
          <a:p>
            <a:pPr>
              <a:lnSpc>
                <a:spcPct val="110000"/>
              </a:lnSpc>
            </a:pPr>
            <a:r>
              <a:rPr lang="it-IT" sz="2000">
                <a:ea typeface="Times New Roman" panose="02020603050405020304" pitchFamily="18" charset="0"/>
              </a:rPr>
              <a:t>Area [ A ]		</a:t>
            </a:r>
            <a:r>
              <a:rPr lang="it-IT" sz="2000" i="1" err="1">
                <a:ea typeface="Times New Roman" panose="02020603050405020304" pitchFamily="18" charset="0"/>
              </a:rPr>
              <a:t>derived</a:t>
            </a:r>
            <a:r>
              <a:rPr lang="it-IT" sz="2000" i="1">
                <a:ea typeface="Times New Roman" panose="02020603050405020304" pitchFamily="18" charset="0"/>
              </a:rPr>
              <a:t> </a:t>
            </a:r>
            <a:r>
              <a:rPr lang="it-IT" sz="2000" i="1" err="1">
                <a:ea typeface="Times New Roman" panose="02020603050405020304" pitchFamily="18" charset="0"/>
              </a:rPr>
              <a:t>unit</a:t>
            </a:r>
            <a:r>
              <a:rPr lang="it-IT" sz="2000" i="1">
                <a:ea typeface="Times New Roman" panose="02020603050405020304" pitchFamily="18" charset="0"/>
              </a:rPr>
              <a:t> 		</a:t>
            </a:r>
            <a:r>
              <a:rPr lang="it-IT" sz="2000">
                <a:ea typeface="Times New Roman" panose="02020603050405020304" pitchFamily="18" charset="0"/>
              </a:rPr>
              <a:t>U</a:t>
            </a:r>
            <a:r>
              <a:rPr lang="it-IT" sz="2000" baseline="-25000">
                <a:ea typeface="Times New Roman" panose="02020603050405020304" pitchFamily="18" charset="0"/>
              </a:rPr>
              <a:t>A</a:t>
            </a:r>
            <a:r>
              <a:rPr lang="it-IT" sz="2000">
                <a:ea typeface="Times New Roman" panose="02020603050405020304" pitchFamily="18" charset="0"/>
              </a:rPr>
              <a:t> = m</a:t>
            </a:r>
            <a:r>
              <a:rPr lang="it-IT" sz="2000" baseline="30000">
                <a:solidFill>
                  <a:srgbClr val="FF0000"/>
                </a:solidFill>
                <a:ea typeface="Times New Roman" panose="02020603050405020304" pitchFamily="18" charset="0"/>
              </a:rPr>
              <a:t>2</a:t>
            </a:r>
          </a:p>
          <a:p>
            <a:pPr>
              <a:lnSpc>
                <a:spcPct val="110000"/>
              </a:lnSpc>
            </a:pPr>
            <a:r>
              <a:rPr lang="it-IT" sz="2000" baseline="30000">
                <a:ea typeface="Times New Roman" panose="02020603050405020304" pitchFamily="18" charset="0"/>
              </a:rPr>
              <a:t>			</a:t>
            </a:r>
            <a:r>
              <a:rPr lang="it-IT" sz="2000"/>
              <a:t>[A] = [L × L] = [L</a:t>
            </a:r>
            <a:r>
              <a:rPr lang="it-IT" sz="2000" baseline="30000"/>
              <a:t>2</a:t>
            </a:r>
            <a:r>
              <a:rPr lang="it-IT" sz="2000"/>
              <a:t>]</a:t>
            </a:r>
            <a:r>
              <a:rPr lang="it-IT" sz="2000">
                <a:ea typeface="Times New Roman" panose="02020603050405020304" pitchFamily="18" charset="0"/>
              </a:rPr>
              <a:t> </a:t>
            </a:r>
            <a:endParaRPr lang="it-IT" sz="2000"/>
          </a:p>
        </p:txBody>
      </p:sp>
      <p:cxnSp>
        <p:nvCxnSpPr>
          <p:cNvPr id="20" name="Connettore 2 19">
            <a:extLst>
              <a:ext uri="{FF2B5EF4-FFF2-40B4-BE49-F238E27FC236}">
                <a16:creationId xmlns:a16="http://schemas.microsoft.com/office/drawing/2014/main" id="{FA33C79E-1003-D811-A946-D17981B2C9AD}"/>
              </a:ext>
            </a:extLst>
          </p:cNvPr>
          <p:cNvCxnSpPr/>
          <p:nvPr/>
        </p:nvCxnSpPr>
        <p:spPr>
          <a:xfrm>
            <a:off x="5521152" y="4640956"/>
            <a:ext cx="4960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Connettore 2 20">
            <a:extLst>
              <a:ext uri="{FF2B5EF4-FFF2-40B4-BE49-F238E27FC236}">
                <a16:creationId xmlns:a16="http://schemas.microsoft.com/office/drawing/2014/main" id="{251C9A1E-D0E2-E0A4-42B8-D5540582A197}"/>
              </a:ext>
            </a:extLst>
          </p:cNvPr>
          <p:cNvCxnSpPr/>
          <p:nvPr/>
        </p:nvCxnSpPr>
        <p:spPr>
          <a:xfrm>
            <a:off x="5515660" y="3589741"/>
            <a:ext cx="4960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Rettangolo 21">
            <a:extLst>
              <a:ext uri="{FF2B5EF4-FFF2-40B4-BE49-F238E27FC236}">
                <a16:creationId xmlns:a16="http://schemas.microsoft.com/office/drawing/2014/main" id="{30C4343A-23FD-6580-D443-1501DBB11D5E}"/>
              </a:ext>
            </a:extLst>
          </p:cNvPr>
          <p:cNvSpPr/>
          <p:nvPr/>
        </p:nvSpPr>
        <p:spPr>
          <a:xfrm>
            <a:off x="3606800" y="5327620"/>
            <a:ext cx="7674784" cy="746936"/>
          </a:xfrm>
          <a:prstGeom prst="rect">
            <a:avLst/>
          </a:prstGeom>
        </p:spPr>
        <p:txBody>
          <a:bodyPr wrap="square">
            <a:spAutoFit/>
          </a:bodyPr>
          <a:lstStyle/>
          <a:p>
            <a:pPr>
              <a:lnSpc>
                <a:spcPct val="110000"/>
              </a:lnSpc>
            </a:pPr>
            <a:r>
              <a:rPr lang="it-IT" sz="2000">
                <a:ea typeface="Times New Roman" panose="02020603050405020304" pitchFamily="18" charset="0"/>
              </a:rPr>
              <a:t>Volume [ V ]		</a:t>
            </a:r>
            <a:r>
              <a:rPr lang="it-IT" sz="2000" i="1" err="1">
                <a:ea typeface="Times New Roman" panose="02020603050405020304" pitchFamily="18" charset="0"/>
              </a:rPr>
              <a:t>derived</a:t>
            </a:r>
            <a:r>
              <a:rPr lang="it-IT" sz="2000" i="1">
                <a:ea typeface="Times New Roman" panose="02020603050405020304" pitchFamily="18" charset="0"/>
              </a:rPr>
              <a:t> </a:t>
            </a:r>
            <a:r>
              <a:rPr lang="it-IT" sz="2000" i="1" err="1">
                <a:ea typeface="Times New Roman" panose="02020603050405020304" pitchFamily="18" charset="0"/>
              </a:rPr>
              <a:t>unit</a:t>
            </a:r>
            <a:r>
              <a:rPr lang="it-IT" sz="2000">
                <a:ea typeface="Times New Roman" panose="02020603050405020304" pitchFamily="18" charset="0"/>
              </a:rPr>
              <a:t>		U</a:t>
            </a:r>
            <a:r>
              <a:rPr lang="it-IT" sz="2000" baseline="-25000">
                <a:ea typeface="Times New Roman" panose="02020603050405020304" pitchFamily="18" charset="0"/>
              </a:rPr>
              <a:t>V</a:t>
            </a:r>
            <a:r>
              <a:rPr lang="it-IT" sz="2000">
                <a:ea typeface="Times New Roman" panose="02020603050405020304" pitchFamily="18" charset="0"/>
              </a:rPr>
              <a:t> = m</a:t>
            </a:r>
            <a:r>
              <a:rPr lang="it-IT" sz="2000" baseline="30000">
                <a:solidFill>
                  <a:srgbClr val="FF0000"/>
                </a:solidFill>
                <a:ea typeface="Times New Roman" panose="02020603050405020304" pitchFamily="18" charset="0"/>
              </a:rPr>
              <a:t>3</a:t>
            </a:r>
          </a:p>
          <a:p>
            <a:pPr>
              <a:lnSpc>
                <a:spcPct val="110000"/>
              </a:lnSpc>
            </a:pPr>
            <a:r>
              <a:rPr lang="it-IT" sz="2000" baseline="30000"/>
              <a:t>			</a:t>
            </a:r>
            <a:r>
              <a:rPr lang="it-IT" sz="2000"/>
              <a:t>[V] = [L × L × L] = [L</a:t>
            </a:r>
            <a:r>
              <a:rPr lang="it-IT" sz="2000" baseline="30000"/>
              <a:t>3</a:t>
            </a:r>
            <a:r>
              <a:rPr lang="it-IT" sz="2000"/>
              <a:t>]</a:t>
            </a:r>
          </a:p>
        </p:txBody>
      </p:sp>
      <p:cxnSp>
        <p:nvCxnSpPr>
          <p:cNvPr id="23" name="Connettore 2 22">
            <a:extLst>
              <a:ext uri="{FF2B5EF4-FFF2-40B4-BE49-F238E27FC236}">
                <a16:creationId xmlns:a16="http://schemas.microsoft.com/office/drawing/2014/main" id="{EC5E9661-4419-5FA7-4E95-77859E80CC0B}"/>
              </a:ext>
            </a:extLst>
          </p:cNvPr>
          <p:cNvCxnSpPr/>
          <p:nvPr/>
        </p:nvCxnSpPr>
        <p:spPr>
          <a:xfrm>
            <a:off x="5534710" y="5617507"/>
            <a:ext cx="4960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CasellaDiTesto 23">
            <a:extLst>
              <a:ext uri="{FF2B5EF4-FFF2-40B4-BE49-F238E27FC236}">
                <a16:creationId xmlns:a16="http://schemas.microsoft.com/office/drawing/2014/main" id="{BF441D32-EB93-32E9-A774-53AC91F32468}"/>
              </a:ext>
            </a:extLst>
          </p:cNvPr>
          <p:cNvSpPr txBox="1"/>
          <p:nvPr/>
        </p:nvSpPr>
        <p:spPr>
          <a:xfrm>
            <a:off x="10365003" y="4812639"/>
            <a:ext cx="1540806" cy="400110"/>
          </a:xfrm>
          <a:prstGeom prst="rect">
            <a:avLst/>
          </a:prstGeom>
          <a:noFill/>
        </p:spPr>
        <p:txBody>
          <a:bodyPr wrap="none" rtlCol="0">
            <a:spAutoFit/>
          </a:bodyPr>
          <a:lstStyle/>
          <a:p>
            <a:r>
              <a:rPr lang="it-IT" sz="2000" err="1">
                <a:solidFill>
                  <a:srgbClr val="FF0000"/>
                </a:solidFill>
              </a:rPr>
              <a:t>Dimensions</a:t>
            </a:r>
            <a:endParaRPr lang="it-IT" sz="2000">
              <a:solidFill>
                <a:srgbClr val="FF0000"/>
              </a:solidFill>
            </a:endParaRPr>
          </a:p>
        </p:txBody>
      </p:sp>
      <p:cxnSp>
        <p:nvCxnSpPr>
          <p:cNvPr id="28" name="Connettore 2 27">
            <a:extLst>
              <a:ext uri="{FF2B5EF4-FFF2-40B4-BE49-F238E27FC236}">
                <a16:creationId xmlns:a16="http://schemas.microsoft.com/office/drawing/2014/main" id="{E95CC157-9E2A-DDAB-3ED7-750246F2CFBF}"/>
              </a:ext>
            </a:extLst>
          </p:cNvPr>
          <p:cNvCxnSpPr/>
          <p:nvPr/>
        </p:nvCxnSpPr>
        <p:spPr>
          <a:xfrm flipH="1" flipV="1">
            <a:off x="10235854" y="4596026"/>
            <a:ext cx="540000" cy="2520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29" name="Connettore 2 28">
            <a:extLst>
              <a:ext uri="{FF2B5EF4-FFF2-40B4-BE49-F238E27FC236}">
                <a16:creationId xmlns:a16="http://schemas.microsoft.com/office/drawing/2014/main" id="{8CBE3E32-7484-470A-275B-516A5789825B}"/>
              </a:ext>
            </a:extLst>
          </p:cNvPr>
          <p:cNvCxnSpPr/>
          <p:nvPr/>
        </p:nvCxnSpPr>
        <p:spPr>
          <a:xfrm flipH="1">
            <a:off x="10299354" y="5229854"/>
            <a:ext cx="504000" cy="28800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7853952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9B6AAC-CC7C-39A8-A1AC-C5827A7E81E4}"/>
              </a:ext>
            </a:extLst>
          </p:cNvPr>
          <p:cNvSpPr>
            <a:spLocks noGrp="1"/>
          </p:cNvSpPr>
          <p:nvPr>
            <p:ph type="title"/>
          </p:nvPr>
        </p:nvSpPr>
        <p:spPr>
          <a:xfrm>
            <a:off x="548639" y="950976"/>
            <a:ext cx="10995659" cy="1077849"/>
          </a:xfrm>
        </p:spPr>
        <p:txBody>
          <a:bodyPr>
            <a:normAutofit/>
          </a:bodyPr>
          <a:lstStyle/>
          <a:p>
            <a:r>
              <a:rPr lang="en-US" dirty="0"/>
              <a:t>Measure and Measurement History</a:t>
            </a:r>
            <a:endParaRPr lang="it-IT" dirty="0"/>
          </a:p>
        </p:txBody>
      </p:sp>
      <p:sp>
        <p:nvSpPr>
          <p:cNvPr id="10" name="Segnaposto contenuto 9">
            <a:extLst>
              <a:ext uri="{FF2B5EF4-FFF2-40B4-BE49-F238E27FC236}">
                <a16:creationId xmlns:a16="http://schemas.microsoft.com/office/drawing/2014/main" id="{A3D50B4E-4E8C-087C-FD4E-549262DF0A13}"/>
              </a:ext>
            </a:extLst>
          </p:cNvPr>
          <p:cNvSpPr>
            <a:spLocks noGrp="1"/>
          </p:cNvSpPr>
          <p:nvPr>
            <p:ph idx="1"/>
          </p:nvPr>
        </p:nvSpPr>
        <p:spPr>
          <a:xfrm>
            <a:off x="548641" y="2028826"/>
            <a:ext cx="10995660" cy="4029074"/>
          </a:xfrm>
        </p:spPr>
        <p:txBody>
          <a:bodyPr anchor="ctr">
            <a:normAutofit/>
          </a:bodyPr>
          <a:lstStyle/>
          <a:p>
            <a:pPr algn="just"/>
            <a:r>
              <a:rPr lang="en-US" dirty="0"/>
              <a:t>“Things should not be multiplied beyond what is required“ [William of Ockham, 1288-1347] </a:t>
            </a:r>
            <a:r>
              <a:rPr lang="en-US" b="1" dirty="0"/>
              <a:t>→ </a:t>
            </a:r>
            <a:r>
              <a:rPr lang="en-US" b="1" dirty="0">
                <a:solidFill>
                  <a:schemeClr val="accent1"/>
                </a:solidFill>
              </a:rPr>
              <a:t>Minimum degree of complexity of the Law (</a:t>
            </a:r>
            <a:r>
              <a:rPr lang="it-IT" b="1" dirty="0" err="1">
                <a:solidFill>
                  <a:schemeClr val="accent1"/>
                </a:solidFill>
              </a:rPr>
              <a:t>Occam's</a:t>
            </a:r>
            <a:r>
              <a:rPr lang="it-IT" b="1" dirty="0">
                <a:solidFill>
                  <a:schemeClr val="accent1"/>
                </a:solidFill>
              </a:rPr>
              <a:t> </a:t>
            </a:r>
            <a:r>
              <a:rPr lang="it-IT" b="1" dirty="0" err="1">
                <a:solidFill>
                  <a:schemeClr val="accent1"/>
                </a:solidFill>
              </a:rPr>
              <a:t>razor</a:t>
            </a:r>
            <a:r>
              <a:rPr lang="en-US" b="1" dirty="0">
                <a:solidFill>
                  <a:schemeClr val="accent1"/>
                </a:solidFill>
              </a:rPr>
              <a:t>)</a:t>
            </a:r>
          </a:p>
          <a:p>
            <a:pPr algn="just"/>
            <a:r>
              <a:rPr lang="en-US" dirty="0"/>
              <a:t>“</a:t>
            </a:r>
            <a:r>
              <a:rPr lang="en-US" i="1" u="sng" dirty="0"/>
              <a:t>Count</a:t>
            </a:r>
            <a:r>
              <a:rPr lang="en-US" dirty="0"/>
              <a:t> what can be </a:t>
            </a:r>
            <a:r>
              <a:rPr lang="en-US" i="1" u="sng" dirty="0"/>
              <a:t>counted</a:t>
            </a:r>
            <a:r>
              <a:rPr lang="en-US" dirty="0"/>
              <a:t>, </a:t>
            </a:r>
            <a:r>
              <a:rPr lang="en-US" b="1" i="1" dirty="0"/>
              <a:t>measure</a:t>
            </a:r>
            <a:r>
              <a:rPr lang="en-US" dirty="0"/>
              <a:t> what is </a:t>
            </a:r>
            <a:r>
              <a:rPr lang="en-US" b="1" i="1" dirty="0"/>
              <a:t>measurable,</a:t>
            </a:r>
            <a:r>
              <a:rPr lang="en-US" dirty="0"/>
              <a:t> and make measurable what is not.” [Galileo Galilei, 1564-1642] → </a:t>
            </a:r>
            <a:r>
              <a:rPr lang="en-US" b="1" dirty="0">
                <a:solidFill>
                  <a:schemeClr val="accent1"/>
                </a:solidFill>
              </a:rPr>
              <a:t>Scientific method</a:t>
            </a:r>
          </a:p>
          <a:p>
            <a:pPr algn="just"/>
            <a:r>
              <a:rPr lang="en-US" altLang="it-IT" dirty="0"/>
              <a:t>“[…] when you can </a:t>
            </a:r>
            <a:r>
              <a:rPr lang="en-US" altLang="it-IT" i="1" u="sng" dirty="0"/>
              <a:t>measure</a:t>
            </a:r>
            <a:r>
              <a:rPr lang="en-US" altLang="it-IT" dirty="0"/>
              <a:t> what you are speaking about and </a:t>
            </a:r>
            <a:r>
              <a:rPr lang="en-US" altLang="it-IT" i="1" u="sng" dirty="0"/>
              <a:t>express it in numbers </a:t>
            </a:r>
            <a:r>
              <a:rPr lang="en-US" altLang="it-IT" b="1" dirty="0"/>
              <a:t>you know</a:t>
            </a:r>
            <a:r>
              <a:rPr lang="en-US" altLang="it-IT" dirty="0"/>
              <a:t> something about it; but when you </a:t>
            </a:r>
            <a:r>
              <a:rPr lang="en-US" altLang="it-IT" i="1" u="sng" dirty="0"/>
              <a:t>cannot measure </a:t>
            </a:r>
            <a:r>
              <a:rPr lang="en-US" altLang="it-IT" dirty="0"/>
              <a:t>it when you </a:t>
            </a:r>
            <a:r>
              <a:rPr lang="en-US" altLang="it-IT" i="1" u="sng" dirty="0"/>
              <a:t>cannot express it in numbers</a:t>
            </a:r>
            <a:r>
              <a:rPr lang="en-US" altLang="it-IT" dirty="0"/>
              <a:t> your </a:t>
            </a:r>
            <a:r>
              <a:rPr lang="en-US" altLang="it-IT" b="1" dirty="0"/>
              <a:t>knowledge is </a:t>
            </a:r>
            <a:r>
              <a:rPr lang="en-US" altLang="it-IT" dirty="0"/>
              <a:t>of a </a:t>
            </a:r>
            <a:r>
              <a:rPr lang="en-US" altLang="it-IT" b="1" dirty="0"/>
              <a:t>meager</a:t>
            </a:r>
            <a:r>
              <a:rPr lang="en-US" altLang="it-IT" dirty="0"/>
              <a:t> and </a:t>
            </a:r>
            <a:r>
              <a:rPr lang="en-US" altLang="it-IT" b="1" dirty="0"/>
              <a:t>unsatisfactory</a:t>
            </a:r>
            <a:r>
              <a:rPr lang="en-US" altLang="it-IT" dirty="0"/>
              <a:t> kind: it may be the beginning of  knowledge, but you have scarcely, in your thoughts, advanced to the stage of science whatever the matter may be.” </a:t>
            </a:r>
            <a:r>
              <a:rPr lang="en-US" dirty="0"/>
              <a:t>[Lord Kelvin, 1824-1907] → </a:t>
            </a:r>
            <a:r>
              <a:rPr lang="en-US" b="1" dirty="0">
                <a:solidFill>
                  <a:schemeClr val="accent1"/>
                </a:solidFill>
              </a:rPr>
              <a:t>Measure Is to Know</a:t>
            </a:r>
            <a:endParaRPr lang="it-IT" b="1" dirty="0">
              <a:solidFill>
                <a:schemeClr val="accent1"/>
              </a:solidFill>
            </a:endParaRPr>
          </a:p>
        </p:txBody>
      </p:sp>
      <p:sp>
        <p:nvSpPr>
          <p:cNvPr id="6" name="Segnaposto numero diapositiva 5">
            <a:extLst>
              <a:ext uri="{FF2B5EF4-FFF2-40B4-BE49-F238E27FC236}">
                <a16:creationId xmlns:a16="http://schemas.microsoft.com/office/drawing/2014/main" id="{7CA1B3FD-5665-FE16-577A-7042682600F5}"/>
              </a:ext>
            </a:extLst>
          </p:cNvPr>
          <p:cNvSpPr>
            <a:spLocks noGrp="1"/>
          </p:cNvSpPr>
          <p:nvPr>
            <p:ph type="sldNum" sz="quarter" idx="12"/>
          </p:nvPr>
        </p:nvSpPr>
        <p:spPr>
          <a:xfrm>
            <a:off x="10710710" y="6449535"/>
            <a:ext cx="932279" cy="308453"/>
          </a:xfrm>
        </p:spPr>
        <p:txBody>
          <a:bodyPr/>
          <a:lstStyle/>
          <a:p>
            <a:fld id="{6CB39E08-E0E5-4B1A-8F7D-08FE7678A3B6}" type="slidenum">
              <a:rPr lang="en-US" smtClean="0"/>
              <a:pPr/>
              <a:t>3</a:t>
            </a:fld>
            <a:endParaRPr lang="en-US"/>
          </a:p>
        </p:txBody>
      </p:sp>
    </p:spTree>
    <p:extLst>
      <p:ext uri="{BB962C8B-B14F-4D97-AF65-F5344CB8AC3E}">
        <p14:creationId xmlns:p14="http://schemas.microsoft.com/office/powerpoint/2010/main" val="13050592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D4EC6-3E10-991B-366C-DEBD3C3BCB69}"/>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C4596CD0-A522-47A5-7303-77E827CD2597}"/>
              </a:ext>
            </a:extLst>
          </p:cNvPr>
          <p:cNvSpPr txBox="1"/>
          <p:nvPr/>
        </p:nvSpPr>
        <p:spPr>
          <a:xfrm>
            <a:off x="291201" y="691655"/>
            <a:ext cx="1983235" cy="400110"/>
          </a:xfrm>
          <a:prstGeom prst="rect">
            <a:avLst/>
          </a:prstGeom>
          <a:noFill/>
        </p:spPr>
        <p:txBody>
          <a:bodyPr wrap="none" rtlCol="0">
            <a:spAutoFit/>
          </a:bodyPr>
          <a:lstStyle/>
          <a:p>
            <a:r>
              <a:rPr lang="it-IT" sz="2000" b="1" i="1" u="sng" err="1"/>
              <a:t>Kinematic</a:t>
            </a:r>
            <a:r>
              <a:rPr lang="it-IT" sz="2000" b="1" i="1" u="sng"/>
              <a:t> </a:t>
            </a:r>
            <a:r>
              <a:rPr lang="it-IT" sz="2000" b="1" i="1" u="sng" err="1"/>
              <a:t>Units</a:t>
            </a:r>
            <a:endParaRPr lang="it-IT" sz="2000" b="1" i="1" u="sng"/>
          </a:p>
        </p:txBody>
      </p:sp>
      <p:sp>
        <p:nvSpPr>
          <p:cNvPr id="4" name="Rectangle 8">
            <a:extLst>
              <a:ext uri="{FF2B5EF4-FFF2-40B4-BE49-F238E27FC236}">
                <a16:creationId xmlns:a16="http://schemas.microsoft.com/office/drawing/2014/main" id="{983CF9EE-3C75-77DD-06FD-F2CACD7A4EB2}"/>
              </a:ext>
            </a:extLst>
          </p:cNvPr>
          <p:cNvSpPr>
            <a:spLocks noChangeArrowheads="1"/>
          </p:cNvSpPr>
          <p:nvPr/>
        </p:nvSpPr>
        <p:spPr bwMode="auto">
          <a:xfrm>
            <a:off x="291201" y="1041228"/>
            <a:ext cx="9225126" cy="74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0000"/>
              </a:lnSpc>
              <a:spcBef>
                <a:spcPct val="0"/>
              </a:spcBef>
              <a:spcAft>
                <a:spcPct val="0"/>
              </a:spcAft>
              <a:buClrTx/>
              <a:buSzTx/>
              <a:buFontTx/>
              <a:buNone/>
              <a:tabLst/>
            </a:pPr>
            <a:r>
              <a:rPr kumimoji="0" lang="it-IT" altLang="it-IT" sz="2000" i="0" u="none" strike="noStrike" cap="none" normalizeH="0" baseline="0" dirty="0">
                <a:ln>
                  <a:noFill/>
                </a:ln>
                <a:solidFill>
                  <a:schemeClr val="tx1"/>
                </a:solidFill>
                <a:effectLst/>
                <a:ea typeface="Times New Roman" panose="02020603050405020304" pitchFamily="18" charset="0"/>
              </a:rPr>
              <a:t>Time  [ t ] 		   </a:t>
            </a:r>
            <a:r>
              <a:rPr kumimoji="0" lang="it-IT" altLang="it-IT" sz="2000" i="1" u="sng" strike="noStrike" cap="none" normalizeH="0" baseline="0" dirty="0" err="1">
                <a:ln>
                  <a:noFill/>
                </a:ln>
                <a:solidFill>
                  <a:schemeClr val="tx1"/>
                </a:solidFill>
                <a:effectLst/>
                <a:ea typeface="Times New Roman" panose="02020603050405020304" pitchFamily="18" charset="0"/>
              </a:rPr>
              <a:t>fundamental</a:t>
            </a:r>
            <a:r>
              <a:rPr kumimoji="0" lang="it-IT" altLang="it-IT" sz="2000" i="1" u="none" strike="noStrike" cap="none" normalizeH="0" baseline="0" dirty="0">
                <a:ln>
                  <a:noFill/>
                </a:ln>
                <a:solidFill>
                  <a:schemeClr val="tx1"/>
                </a:solidFill>
                <a:effectLst/>
                <a:ea typeface="Times New Roman" panose="02020603050405020304" pitchFamily="18" charset="0"/>
              </a:rPr>
              <a:t> </a:t>
            </a:r>
            <a:r>
              <a:rPr kumimoji="0" lang="it-IT" altLang="it-IT" sz="2000" i="1" u="none" strike="noStrike" cap="none" normalizeH="0" baseline="0" dirty="0" err="1">
                <a:ln>
                  <a:noFill/>
                </a:ln>
                <a:solidFill>
                  <a:schemeClr val="tx1"/>
                </a:solidFill>
                <a:effectLst/>
                <a:ea typeface="Times New Roman" panose="02020603050405020304" pitchFamily="18" charset="0"/>
              </a:rPr>
              <a:t>unit</a:t>
            </a:r>
            <a:r>
              <a:rPr kumimoji="0" lang="it-IT" altLang="it-IT" sz="2000" i="1" u="none" strike="noStrike" cap="none" normalizeH="0" baseline="0" dirty="0">
                <a:ln>
                  <a:noFill/>
                </a:ln>
                <a:solidFill>
                  <a:schemeClr val="tx1"/>
                </a:solidFill>
                <a:effectLst/>
                <a:ea typeface="Times New Roman" panose="02020603050405020304" pitchFamily="18" charset="0"/>
              </a:rPr>
              <a:t> 	</a:t>
            </a:r>
            <a:r>
              <a:rPr kumimoji="0" lang="it-IT" altLang="it-IT" sz="2000" i="0" u="none" strike="noStrike" cap="none" normalizeH="0" baseline="0" dirty="0">
                <a:ln>
                  <a:noFill/>
                </a:ln>
                <a:solidFill>
                  <a:schemeClr val="tx1"/>
                </a:solidFill>
                <a:effectLst/>
                <a:ea typeface="Times New Roman" panose="02020603050405020304" pitchFamily="18" charset="0"/>
              </a:rPr>
              <a:t>U</a:t>
            </a:r>
            <a:r>
              <a:rPr lang="it-IT" altLang="it-IT" sz="2000" baseline="-30000" dirty="0">
                <a:ea typeface="Times New Roman" panose="02020603050405020304" pitchFamily="18" charset="0"/>
              </a:rPr>
              <a:t>t</a:t>
            </a:r>
            <a:r>
              <a:rPr kumimoji="0" lang="it-IT" altLang="it-IT" sz="2000" i="0" u="none" strike="noStrike" cap="none" normalizeH="0" baseline="-30000" dirty="0">
                <a:ln>
                  <a:noFill/>
                </a:ln>
                <a:solidFill>
                  <a:schemeClr val="tx1"/>
                </a:solidFill>
                <a:effectLst/>
                <a:ea typeface="Times New Roman" panose="02020603050405020304" pitchFamily="18" charset="0"/>
              </a:rPr>
              <a:t> </a:t>
            </a:r>
            <a:r>
              <a:rPr kumimoji="0" lang="it-IT" altLang="it-IT" sz="2000" i="0" u="none" strike="noStrike" cap="none" normalizeH="0" baseline="0" dirty="0">
                <a:ln>
                  <a:noFill/>
                </a:ln>
                <a:solidFill>
                  <a:schemeClr val="tx1"/>
                </a:solidFill>
                <a:effectLst/>
                <a:ea typeface="Times New Roman" panose="02020603050405020304" pitchFamily="18" charset="0"/>
              </a:rPr>
              <a:t>= s     «seconds»     </a:t>
            </a:r>
          </a:p>
          <a:p>
            <a:pPr marL="0" marR="0" lvl="0" indent="0" algn="l" defTabSz="914400" rtl="0" eaLnBrk="0" fontAlgn="base" latinLnBrk="0" hangingPunct="0">
              <a:lnSpc>
                <a:spcPct val="110000"/>
              </a:lnSpc>
              <a:spcBef>
                <a:spcPct val="0"/>
              </a:spcBef>
              <a:spcAft>
                <a:spcPct val="0"/>
              </a:spcAft>
              <a:buClrTx/>
              <a:buSzTx/>
              <a:buFontTx/>
              <a:buNone/>
              <a:tabLst/>
            </a:pPr>
            <a:r>
              <a:rPr lang="it-IT" altLang="it-IT" sz="2000" dirty="0">
                <a:ea typeface="Times New Roman" panose="02020603050405020304" pitchFamily="18" charset="0"/>
              </a:rPr>
              <a:t>		                </a:t>
            </a:r>
            <a:r>
              <a:rPr kumimoji="0" lang="it-IT" altLang="it-IT" sz="2000" i="0" u="none" strike="noStrike" cap="none" normalizeH="0" baseline="0" dirty="0">
                <a:ln>
                  <a:noFill/>
                </a:ln>
                <a:solidFill>
                  <a:schemeClr val="tx1"/>
                </a:solidFill>
                <a:effectLst/>
                <a:ea typeface="Times New Roman" panose="02020603050405020304" pitchFamily="18" charset="0"/>
              </a:rPr>
              <a:t>(in the </a:t>
            </a:r>
            <a:r>
              <a:rPr kumimoji="0" lang="it-IT" altLang="it-IT" sz="2000" i="1" u="none" strike="noStrike" cap="none" normalizeH="0" baseline="0" dirty="0">
                <a:ln>
                  <a:noFill/>
                </a:ln>
                <a:solidFill>
                  <a:schemeClr val="tx1"/>
                </a:solidFill>
                <a:effectLst/>
                <a:ea typeface="Times New Roman" panose="02020603050405020304" pitchFamily="18" charset="0"/>
              </a:rPr>
              <a:t>International Unit System</a:t>
            </a:r>
            <a:r>
              <a:rPr kumimoji="0" lang="it-IT" altLang="it-IT" sz="2000" i="0" u="none" strike="noStrike" cap="none" normalizeH="0" baseline="0" dirty="0">
                <a:ln>
                  <a:noFill/>
                </a:ln>
                <a:solidFill>
                  <a:schemeClr val="tx1"/>
                </a:solidFill>
                <a:effectLst/>
                <a:ea typeface="Times New Roman" panose="02020603050405020304" pitchFamily="18" charset="0"/>
              </a:rPr>
              <a:t>) </a:t>
            </a:r>
            <a:endParaRPr kumimoji="0" lang="it-IT" altLang="it-IT" sz="2000" i="0" u="none" strike="noStrike" cap="none" normalizeH="0" baseline="0" dirty="0">
              <a:ln>
                <a:noFill/>
              </a:ln>
              <a:solidFill>
                <a:schemeClr val="tx1"/>
              </a:solidFill>
              <a:effectLst/>
            </a:endParaRPr>
          </a:p>
        </p:txBody>
      </p:sp>
      <p:sp>
        <p:nvSpPr>
          <p:cNvPr id="5" name="Rettangolo 4">
            <a:extLst>
              <a:ext uri="{FF2B5EF4-FFF2-40B4-BE49-F238E27FC236}">
                <a16:creationId xmlns:a16="http://schemas.microsoft.com/office/drawing/2014/main" id="{9AF31BE7-D4EA-2013-C994-56D5CC915BA0}"/>
              </a:ext>
            </a:extLst>
          </p:cNvPr>
          <p:cNvSpPr/>
          <p:nvPr/>
        </p:nvSpPr>
        <p:spPr>
          <a:xfrm>
            <a:off x="291201" y="1713635"/>
            <a:ext cx="8073191" cy="707886"/>
          </a:xfrm>
          <a:prstGeom prst="rect">
            <a:avLst/>
          </a:prstGeom>
        </p:spPr>
        <p:txBody>
          <a:bodyPr wrap="square">
            <a:spAutoFit/>
          </a:bodyPr>
          <a:lstStyle/>
          <a:p>
            <a:r>
              <a:rPr lang="it-IT" sz="2000" dirty="0" err="1">
                <a:ea typeface="Times New Roman" panose="02020603050405020304" pitchFamily="18" charset="0"/>
              </a:rPr>
              <a:t>Velocity</a:t>
            </a:r>
            <a:r>
              <a:rPr lang="it-IT" sz="2000" dirty="0">
                <a:ea typeface="Times New Roman" panose="02020603050405020304" pitchFamily="18" charset="0"/>
              </a:rPr>
              <a:t>  [ v ]		   </a:t>
            </a:r>
            <a:r>
              <a:rPr lang="it-IT" sz="2000" i="1" dirty="0" err="1">
                <a:ea typeface="Times New Roman" panose="02020603050405020304" pitchFamily="18" charset="0"/>
              </a:rPr>
              <a:t>derived</a:t>
            </a:r>
            <a:r>
              <a:rPr lang="it-IT" sz="2000" i="1" dirty="0">
                <a:ea typeface="Times New Roman" panose="02020603050405020304" pitchFamily="18" charset="0"/>
              </a:rPr>
              <a:t> </a:t>
            </a:r>
            <a:r>
              <a:rPr lang="it-IT" sz="2000" i="1" dirty="0" err="1">
                <a:ea typeface="Times New Roman" panose="02020603050405020304" pitchFamily="18" charset="0"/>
              </a:rPr>
              <a:t>unit</a:t>
            </a:r>
            <a:r>
              <a:rPr lang="it-IT" sz="2000" i="1" dirty="0">
                <a:ea typeface="Times New Roman" panose="02020603050405020304" pitchFamily="18" charset="0"/>
              </a:rPr>
              <a:t> 		</a:t>
            </a:r>
            <a:r>
              <a:rPr lang="it-IT" sz="2000" dirty="0" err="1">
                <a:ea typeface="Times New Roman" panose="02020603050405020304" pitchFamily="18" charset="0"/>
              </a:rPr>
              <a:t>U</a:t>
            </a:r>
            <a:r>
              <a:rPr lang="it-IT" sz="2000" baseline="-25000" dirty="0" err="1">
                <a:ea typeface="Times New Roman" panose="02020603050405020304" pitchFamily="18" charset="0"/>
              </a:rPr>
              <a:t>v</a:t>
            </a:r>
            <a:r>
              <a:rPr lang="it-IT" sz="2000" dirty="0">
                <a:ea typeface="Times New Roman" panose="02020603050405020304" pitchFamily="18" charset="0"/>
              </a:rPr>
              <a:t> = m/s</a:t>
            </a:r>
            <a:endParaRPr lang="it-IT" sz="2000" baseline="30000" dirty="0">
              <a:ea typeface="Times New Roman" panose="02020603050405020304" pitchFamily="18" charset="0"/>
            </a:endParaRPr>
          </a:p>
          <a:p>
            <a:r>
              <a:rPr lang="it-IT" sz="2000" baseline="30000" dirty="0">
                <a:ea typeface="Times New Roman" panose="02020603050405020304" pitchFamily="18" charset="0"/>
              </a:rPr>
              <a:t>		                       </a:t>
            </a:r>
            <a:r>
              <a:rPr lang="it-IT" sz="2000" dirty="0"/>
              <a:t>[v] = [L × t </a:t>
            </a:r>
            <a:r>
              <a:rPr lang="it-IT" sz="2000" baseline="30000" dirty="0"/>
              <a:t>-1</a:t>
            </a:r>
            <a:r>
              <a:rPr lang="it-IT" sz="2000" dirty="0"/>
              <a:t>] </a:t>
            </a:r>
            <a:r>
              <a:rPr lang="it-IT" sz="2000" dirty="0">
                <a:ea typeface="Times New Roman" panose="02020603050405020304" pitchFamily="18" charset="0"/>
              </a:rPr>
              <a:t> </a:t>
            </a:r>
            <a:endParaRPr lang="it-IT" sz="2000" dirty="0"/>
          </a:p>
        </p:txBody>
      </p:sp>
      <p:cxnSp>
        <p:nvCxnSpPr>
          <p:cNvPr id="6" name="Connettore 2 5">
            <a:extLst>
              <a:ext uri="{FF2B5EF4-FFF2-40B4-BE49-F238E27FC236}">
                <a16:creationId xmlns:a16="http://schemas.microsoft.com/office/drawing/2014/main" id="{264ED995-DE79-376C-BC04-128C8EDD2258}"/>
              </a:ext>
            </a:extLst>
          </p:cNvPr>
          <p:cNvCxnSpPr/>
          <p:nvPr/>
        </p:nvCxnSpPr>
        <p:spPr>
          <a:xfrm>
            <a:off x="2461989" y="1978804"/>
            <a:ext cx="4960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Connettore 2 6">
            <a:extLst>
              <a:ext uri="{FF2B5EF4-FFF2-40B4-BE49-F238E27FC236}">
                <a16:creationId xmlns:a16="http://schemas.microsoft.com/office/drawing/2014/main" id="{86E745A1-19C4-CC4D-1973-3AB9CD6DA126}"/>
              </a:ext>
            </a:extLst>
          </p:cNvPr>
          <p:cNvCxnSpPr/>
          <p:nvPr/>
        </p:nvCxnSpPr>
        <p:spPr>
          <a:xfrm>
            <a:off x="2510150" y="1310344"/>
            <a:ext cx="4960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8" name="Rettangolo 7">
            <a:extLst>
              <a:ext uri="{FF2B5EF4-FFF2-40B4-BE49-F238E27FC236}">
                <a16:creationId xmlns:a16="http://schemas.microsoft.com/office/drawing/2014/main" id="{C107A64D-986E-9532-426C-75C7FEDDD490}"/>
              </a:ext>
            </a:extLst>
          </p:cNvPr>
          <p:cNvSpPr/>
          <p:nvPr/>
        </p:nvSpPr>
        <p:spPr>
          <a:xfrm>
            <a:off x="291201" y="2334387"/>
            <a:ext cx="8237088" cy="707886"/>
          </a:xfrm>
          <a:prstGeom prst="rect">
            <a:avLst/>
          </a:prstGeom>
        </p:spPr>
        <p:txBody>
          <a:bodyPr wrap="square">
            <a:spAutoFit/>
          </a:bodyPr>
          <a:lstStyle/>
          <a:p>
            <a:r>
              <a:rPr lang="it-IT" sz="2000" dirty="0">
                <a:ea typeface="Times New Roman" panose="02020603050405020304" pitchFamily="18" charset="0"/>
              </a:rPr>
              <a:t>Acceleration  [ a ]	   </a:t>
            </a:r>
            <a:r>
              <a:rPr lang="it-IT" sz="2000" i="1" dirty="0" err="1">
                <a:ea typeface="Times New Roman" panose="02020603050405020304" pitchFamily="18" charset="0"/>
              </a:rPr>
              <a:t>derived</a:t>
            </a:r>
            <a:r>
              <a:rPr lang="it-IT" sz="2000" i="1" dirty="0">
                <a:ea typeface="Times New Roman" panose="02020603050405020304" pitchFamily="18" charset="0"/>
              </a:rPr>
              <a:t> </a:t>
            </a:r>
            <a:r>
              <a:rPr lang="it-IT" sz="2000" i="1" dirty="0" err="1">
                <a:ea typeface="Times New Roman" panose="02020603050405020304" pitchFamily="18" charset="0"/>
              </a:rPr>
              <a:t>unit</a:t>
            </a:r>
            <a:r>
              <a:rPr lang="it-IT" sz="2000" dirty="0">
                <a:ea typeface="Times New Roman" panose="02020603050405020304" pitchFamily="18" charset="0"/>
              </a:rPr>
              <a:t>		U</a:t>
            </a:r>
            <a:r>
              <a:rPr lang="it-IT" sz="2000" baseline="-25000" dirty="0">
                <a:ea typeface="Times New Roman" panose="02020603050405020304" pitchFamily="18" charset="0"/>
              </a:rPr>
              <a:t>a</a:t>
            </a:r>
            <a:r>
              <a:rPr lang="it-IT" sz="2000" dirty="0">
                <a:ea typeface="Times New Roman" panose="02020603050405020304" pitchFamily="18" charset="0"/>
              </a:rPr>
              <a:t> = m/s</a:t>
            </a:r>
            <a:r>
              <a:rPr lang="it-IT" sz="2000" baseline="30000" dirty="0">
                <a:ea typeface="Times New Roman" panose="02020603050405020304" pitchFamily="18" charset="0"/>
              </a:rPr>
              <a:t>2</a:t>
            </a:r>
            <a:endParaRPr lang="it-IT" sz="2000" baseline="30000" dirty="0">
              <a:solidFill>
                <a:srgbClr val="FF0000"/>
              </a:solidFill>
              <a:ea typeface="Times New Roman" panose="02020603050405020304" pitchFamily="18" charset="0"/>
            </a:endParaRPr>
          </a:p>
          <a:p>
            <a:r>
              <a:rPr lang="it-IT" sz="2000" baseline="30000" dirty="0"/>
              <a:t>			    </a:t>
            </a:r>
            <a:r>
              <a:rPr lang="it-IT" sz="2000" dirty="0"/>
              <a:t>[a] = [L × t</a:t>
            </a:r>
            <a:r>
              <a:rPr lang="it-IT" sz="2000" baseline="30000" dirty="0"/>
              <a:t> -1</a:t>
            </a:r>
            <a:r>
              <a:rPr lang="it-IT" sz="2000" dirty="0"/>
              <a:t> × t </a:t>
            </a:r>
            <a:r>
              <a:rPr lang="it-IT" sz="2000" baseline="30000" dirty="0"/>
              <a:t>-1</a:t>
            </a:r>
            <a:r>
              <a:rPr lang="it-IT" sz="2000" dirty="0"/>
              <a:t>] = [L × t </a:t>
            </a:r>
            <a:r>
              <a:rPr lang="it-IT" sz="2000" baseline="30000" dirty="0"/>
              <a:t>-2</a:t>
            </a:r>
            <a:r>
              <a:rPr lang="it-IT" sz="2000" dirty="0"/>
              <a:t>]</a:t>
            </a:r>
          </a:p>
        </p:txBody>
      </p:sp>
      <p:cxnSp>
        <p:nvCxnSpPr>
          <p:cNvPr id="9" name="Connettore 2 8">
            <a:extLst>
              <a:ext uri="{FF2B5EF4-FFF2-40B4-BE49-F238E27FC236}">
                <a16:creationId xmlns:a16="http://schemas.microsoft.com/office/drawing/2014/main" id="{C0AD5B3B-2AF4-9737-372F-F75E5135CC3F}"/>
              </a:ext>
            </a:extLst>
          </p:cNvPr>
          <p:cNvCxnSpPr/>
          <p:nvPr/>
        </p:nvCxnSpPr>
        <p:spPr>
          <a:xfrm>
            <a:off x="2565436" y="2526349"/>
            <a:ext cx="4960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CasellaDiTesto 12">
            <a:extLst>
              <a:ext uri="{FF2B5EF4-FFF2-40B4-BE49-F238E27FC236}">
                <a16:creationId xmlns:a16="http://schemas.microsoft.com/office/drawing/2014/main" id="{499C0F6F-5AD7-C0F9-28BF-2E4F768134CE}"/>
              </a:ext>
            </a:extLst>
          </p:cNvPr>
          <p:cNvSpPr txBox="1"/>
          <p:nvPr/>
        </p:nvSpPr>
        <p:spPr>
          <a:xfrm>
            <a:off x="291201" y="2955224"/>
            <a:ext cx="1854995" cy="400110"/>
          </a:xfrm>
          <a:prstGeom prst="rect">
            <a:avLst/>
          </a:prstGeom>
          <a:noFill/>
        </p:spPr>
        <p:txBody>
          <a:bodyPr wrap="none" rtlCol="0">
            <a:spAutoFit/>
          </a:bodyPr>
          <a:lstStyle/>
          <a:p>
            <a:r>
              <a:rPr lang="it-IT" sz="2000" b="1" i="1" u="sng" err="1"/>
              <a:t>Dynamic</a:t>
            </a:r>
            <a:r>
              <a:rPr lang="it-IT" sz="2000" b="1" i="1" u="sng"/>
              <a:t> </a:t>
            </a:r>
            <a:r>
              <a:rPr lang="it-IT" sz="2000" b="1" i="1" u="sng" err="1"/>
              <a:t>Units</a:t>
            </a:r>
            <a:endParaRPr lang="it-IT" sz="2000" b="1" i="1" u="sng"/>
          </a:p>
        </p:txBody>
      </p:sp>
      <p:sp>
        <p:nvSpPr>
          <p:cNvPr id="14" name="Rectangle 8">
            <a:extLst>
              <a:ext uri="{FF2B5EF4-FFF2-40B4-BE49-F238E27FC236}">
                <a16:creationId xmlns:a16="http://schemas.microsoft.com/office/drawing/2014/main" id="{407647CB-14A7-F400-1A9C-894944D81A7E}"/>
              </a:ext>
            </a:extLst>
          </p:cNvPr>
          <p:cNvSpPr>
            <a:spLocks noChangeArrowheads="1"/>
          </p:cNvSpPr>
          <p:nvPr/>
        </p:nvSpPr>
        <p:spPr bwMode="auto">
          <a:xfrm>
            <a:off x="362872" y="4269688"/>
            <a:ext cx="956217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000" i="0" u="none" strike="noStrike" cap="none" normalizeH="0" baseline="0">
                <a:ln>
                  <a:noFill/>
                </a:ln>
                <a:solidFill>
                  <a:schemeClr val="tx1"/>
                </a:solidFill>
                <a:effectLst/>
                <a:ea typeface="Times New Roman" panose="02020603050405020304" pitchFamily="18" charset="0"/>
              </a:rPr>
              <a:t>Force   [ F ] 		</a:t>
            </a:r>
            <a:r>
              <a:rPr kumimoji="0" lang="it-IT" altLang="it-IT" sz="2000" i="1" u="none" strike="noStrike" cap="none" normalizeH="0" baseline="0" err="1">
                <a:ln>
                  <a:noFill/>
                </a:ln>
                <a:solidFill>
                  <a:schemeClr val="tx1"/>
                </a:solidFill>
                <a:effectLst/>
                <a:ea typeface="Times New Roman" panose="02020603050405020304" pitchFamily="18" charset="0"/>
              </a:rPr>
              <a:t>derived</a:t>
            </a:r>
            <a:r>
              <a:rPr kumimoji="0" lang="it-IT" altLang="it-IT" sz="2000" i="1" u="none" strike="noStrike" cap="none" normalizeH="0" baseline="0">
                <a:ln>
                  <a:noFill/>
                </a:ln>
                <a:solidFill>
                  <a:schemeClr val="tx1"/>
                </a:solidFill>
                <a:effectLst/>
                <a:ea typeface="Times New Roman" panose="02020603050405020304" pitchFamily="18" charset="0"/>
              </a:rPr>
              <a:t> </a:t>
            </a:r>
            <a:r>
              <a:rPr kumimoji="0" lang="it-IT" altLang="it-IT" sz="2000" i="1" u="none" strike="noStrike" cap="none" normalizeH="0" baseline="0" err="1">
                <a:ln>
                  <a:noFill/>
                </a:ln>
                <a:solidFill>
                  <a:schemeClr val="tx1"/>
                </a:solidFill>
                <a:effectLst/>
                <a:ea typeface="Times New Roman" panose="02020603050405020304" pitchFamily="18" charset="0"/>
              </a:rPr>
              <a:t>unit</a:t>
            </a:r>
            <a:r>
              <a:rPr kumimoji="0" lang="it-IT" altLang="it-IT" sz="2000" i="1" u="none" strike="noStrike" cap="none" normalizeH="0" baseline="0">
                <a:ln>
                  <a:noFill/>
                </a:ln>
                <a:solidFill>
                  <a:schemeClr val="tx1"/>
                </a:solidFill>
                <a:effectLst/>
                <a:ea typeface="Times New Roman" panose="02020603050405020304" pitchFamily="18" charset="0"/>
              </a:rPr>
              <a:t> 		</a:t>
            </a:r>
            <a:r>
              <a:rPr kumimoji="0" lang="it-IT" altLang="it-IT" sz="2000" i="0" u="none" strike="noStrike" cap="none" normalizeH="0" baseline="0">
                <a:ln>
                  <a:noFill/>
                </a:ln>
                <a:solidFill>
                  <a:schemeClr val="tx1"/>
                </a:solidFill>
                <a:effectLst/>
                <a:ea typeface="Times New Roman" panose="02020603050405020304" pitchFamily="18" charset="0"/>
              </a:rPr>
              <a:t>U</a:t>
            </a:r>
            <a:r>
              <a:rPr lang="it-IT" altLang="it-IT" sz="2000" baseline="-30000">
                <a:ea typeface="Times New Roman" panose="02020603050405020304" pitchFamily="18" charset="0"/>
              </a:rPr>
              <a:t>F</a:t>
            </a:r>
            <a:r>
              <a:rPr kumimoji="0" lang="it-IT" altLang="it-IT" sz="2000" i="0" u="none" strike="noStrike" cap="none" normalizeH="0" baseline="-30000">
                <a:ln>
                  <a:noFill/>
                </a:ln>
                <a:solidFill>
                  <a:schemeClr val="tx1"/>
                </a:solidFill>
                <a:effectLst/>
                <a:ea typeface="Times New Roman" panose="02020603050405020304" pitchFamily="18" charset="0"/>
              </a:rPr>
              <a:t> </a:t>
            </a:r>
            <a:r>
              <a:rPr kumimoji="0" lang="it-IT" altLang="it-IT" sz="2000" i="0" u="none" strike="noStrike" cap="none" normalizeH="0" baseline="0">
                <a:ln>
                  <a:noFill/>
                </a:ln>
                <a:solidFill>
                  <a:schemeClr val="tx1"/>
                </a:solidFill>
                <a:effectLst/>
                <a:ea typeface="Times New Roman" panose="02020603050405020304" pitchFamily="18" charset="0"/>
              </a:rPr>
              <a:t>= </a:t>
            </a:r>
            <a:r>
              <a:rPr kumimoji="0" lang="it-IT" altLang="it-IT" sz="2000" i="0" u="none" strike="noStrike" cap="none" normalizeH="0" baseline="0" err="1">
                <a:ln>
                  <a:noFill/>
                </a:ln>
                <a:solidFill>
                  <a:schemeClr val="tx1"/>
                </a:solidFill>
                <a:effectLst/>
                <a:ea typeface="Times New Roman" panose="02020603050405020304" pitchFamily="18" charset="0"/>
              </a:rPr>
              <a:t>kg·m</a:t>
            </a:r>
            <a:r>
              <a:rPr kumimoji="0" lang="it-IT" altLang="it-IT" sz="2000" i="0" u="none" strike="noStrike" cap="none" normalizeH="0" baseline="0">
                <a:ln>
                  <a:noFill/>
                </a:ln>
                <a:solidFill>
                  <a:schemeClr val="tx1"/>
                </a:solidFill>
                <a:effectLst/>
                <a:ea typeface="Times New Roman" panose="02020603050405020304" pitchFamily="18" charset="0"/>
              </a:rPr>
              <a:t>/s</a:t>
            </a:r>
            <a:r>
              <a:rPr kumimoji="0" lang="it-IT" altLang="it-IT" sz="2000" i="0" u="none" strike="noStrike" cap="none" normalizeH="0" baseline="30000">
                <a:ln>
                  <a:noFill/>
                </a:ln>
                <a:solidFill>
                  <a:schemeClr val="tx1"/>
                </a:solidFill>
                <a:effectLst/>
                <a:ea typeface="Times New Roman" panose="02020603050405020304" pitchFamily="18" charset="0"/>
              </a:rPr>
              <a:t>2</a:t>
            </a:r>
            <a:r>
              <a:rPr kumimoji="0" lang="it-IT" altLang="it-IT" sz="2000" i="0" u="none" strike="noStrike" cap="none" normalizeH="0" baseline="0">
                <a:ln>
                  <a:noFill/>
                </a:ln>
                <a:solidFill>
                  <a:schemeClr val="tx1"/>
                </a:solidFill>
                <a:effectLst/>
                <a:ea typeface="Times New Roman" panose="02020603050405020304" pitchFamily="18" charset="0"/>
              </a:rPr>
              <a:t>   «newton» </a:t>
            </a:r>
          </a:p>
          <a:p>
            <a:pPr lvl="0" eaLnBrk="0" fontAlgn="base" hangingPunct="0">
              <a:spcBef>
                <a:spcPct val="0"/>
              </a:spcBef>
              <a:spcAft>
                <a:spcPct val="0"/>
              </a:spcAft>
            </a:pPr>
            <a:r>
              <a:rPr lang="it-IT" altLang="it-IT" sz="2000">
                <a:ea typeface="Times New Roman" panose="02020603050405020304" pitchFamily="18" charset="0"/>
              </a:rPr>
              <a:t>			</a:t>
            </a:r>
            <a:r>
              <a:rPr lang="it-IT" sz="2000"/>
              <a:t>[F] = [M × L × t </a:t>
            </a:r>
            <a:r>
              <a:rPr lang="it-IT" sz="2000" baseline="30000"/>
              <a:t>-2</a:t>
            </a:r>
            <a:r>
              <a:rPr lang="it-IT" sz="2000"/>
              <a:t>] 	</a:t>
            </a:r>
            <a:endParaRPr kumimoji="0" lang="it-IT" altLang="it-IT" sz="2000" i="0" u="none" strike="noStrike" cap="none" normalizeH="0" baseline="0">
              <a:ln>
                <a:noFill/>
              </a:ln>
              <a:solidFill>
                <a:schemeClr val="tx1"/>
              </a:solidFill>
              <a:effectLst/>
            </a:endParaRPr>
          </a:p>
        </p:txBody>
      </p:sp>
      <p:sp>
        <p:nvSpPr>
          <p:cNvPr id="15" name="Rettangolo 14">
            <a:extLst>
              <a:ext uri="{FF2B5EF4-FFF2-40B4-BE49-F238E27FC236}">
                <a16:creationId xmlns:a16="http://schemas.microsoft.com/office/drawing/2014/main" id="{54AE9F4C-DE67-79AD-C6D2-272EACFCA879}"/>
              </a:ext>
            </a:extLst>
          </p:cNvPr>
          <p:cNvSpPr/>
          <p:nvPr/>
        </p:nvSpPr>
        <p:spPr>
          <a:xfrm>
            <a:off x="355321" y="4990122"/>
            <a:ext cx="10061155" cy="707886"/>
          </a:xfrm>
          <a:prstGeom prst="rect">
            <a:avLst/>
          </a:prstGeom>
        </p:spPr>
        <p:txBody>
          <a:bodyPr wrap="square">
            <a:spAutoFit/>
          </a:bodyPr>
          <a:lstStyle/>
          <a:p>
            <a:r>
              <a:rPr lang="it-IT" sz="2000">
                <a:ea typeface="Times New Roman" panose="02020603050405020304" pitchFamily="18" charset="0"/>
              </a:rPr>
              <a:t>Work   [ J ]		</a:t>
            </a:r>
            <a:r>
              <a:rPr lang="it-IT" sz="2000" i="1" err="1">
                <a:ea typeface="Times New Roman" panose="02020603050405020304" pitchFamily="18" charset="0"/>
              </a:rPr>
              <a:t>derived</a:t>
            </a:r>
            <a:r>
              <a:rPr lang="it-IT" sz="2000" i="1">
                <a:ea typeface="Times New Roman" panose="02020603050405020304" pitchFamily="18" charset="0"/>
              </a:rPr>
              <a:t> </a:t>
            </a:r>
            <a:r>
              <a:rPr lang="it-IT" sz="2000" i="1" err="1">
                <a:ea typeface="Times New Roman" panose="02020603050405020304" pitchFamily="18" charset="0"/>
              </a:rPr>
              <a:t>unit</a:t>
            </a:r>
            <a:r>
              <a:rPr lang="it-IT" sz="2000" i="1">
                <a:ea typeface="Times New Roman" panose="02020603050405020304" pitchFamily="18" charset="0"/>
              </a:rPr>
              <a:t> 		</a:t>
            </a:r>
            <a:r>
              <a:rPr lang="it-IT" sz="2000">
                <a:ea typeface="Times New Roman" panose="02020603050405020304" pitchFamily="18" charset="0"/>
              </a:rPr>
              <a:t>U</a:t>
            </a:r>
            <a:r>
              <a:rPr lang="it-IT" sz="2000" baseline="-25000">
                <a:ea typeface="Times New Roman" panose="02020603050405020304" pitchFamily="18" charset="0"/>
              </a:rPr>
              <a:t>J</a:t>
            </a:r>
            <a:r>
              <a:rPr lang="it-IT" sz="2000">
                <a:ea typeface="Times New Roman" panose="02020603050405020304" pitchFamily="18" charset="0"/>
              </a:rPr>
              <a:t> = </a:t>
            </a:r>
            <a:r>
              <a:rPr lang="it-IT" altLang="it-IT" sz="2000">
                <a:ea typeface="Times New Roman" panose="02020603050405020304" pitchFamily="18" charset="0"/>
              </a:rPr>
              <a:t>kg·m</a:t>
            </a:r>
            <a:r>
              <a:rPr lang="it-IT" altLang="it-IT" sz="2000" baseline="30000">
                <a:ea typeface="Times New Roman" panose="02020603050405020304" pitchFamily="18" charset="0"/>
              </a:rPr>
              <a:t>2</a:t>
            </a:r>
            <a:r>
              <a:rPr lang="it-IT" altLang="it-IT" sz="2000">
                <a:ea typeface="Times New Roman" panose="02020603050405020304" pitchFamily="18" charset="0"/>
              </a:rPr>
              <a:t>/s</a:t>
            </a:r>
            <a:r>
              <a:rPr lang="it-IT" altLang="it-IT" sz="2000" baseline="30000">
                <a:ea typeface="Times New Roman" panose="02020603050405020304" pitchFamily="18" charset="0"/>
              </a:rPr>
              <a:t>2</a:t>
            </a:r>
            <a:r>
              <a:rPr lang="it-IT" altLang="it-IT" sz="2000">
                <a:ea typeface="Times New Roman" panose="02020603050405020304" pitchFamily="18" charset="0"/>
              </a:rPr>
              <a:t>   «joule»</a:t>
            </a:r>
            <a:r>
              <a:rPr lang="it-IT" sz="2000" baseline="30000">
                <a:ea typeface="Times New Roman" panose="02020603050405020304" pitchFamily="18" charset="0"/>
              </a:rPr>
              <a:t>					</a:t>
            </a:r>
            <a:r>
              <a:rPr lang="it-IT" sz="2000"/>
              <a:t>[J] = [M × L</a:t>
            </a:r>
            <a:r>
              <a:rPr lang="it-IT" sz="2000" baseline="30000"/>
              <a:t>2</a:t>
            </a:r>
            <a:r>
              <a:rPr lang="it-IT" sz="2000"/>
              <a:t> × t </a:t>
            </a:r>
            <a:r>
              <a:rPr lang="it-IT" sz="2000" baseline="30000"/>
              <a:t>-2</a:t>
            </a:r>
            <a:r>
              <a:rPr lang="it-IT" sz="2000"/>
              <a:t>]</a:t>
            </a:r>
          </a:p>
        </p:txBody>
      </p:sp>
      <p:sp>
        <p:nvSpPr>
          <p:cNvPr id="16" name="Rettangolo 15">
            <a:extLst>
              <a:ext uri="{FF2B5EF4-FFF2-40B4-BE49-F238E27FC236}">
                <a16:creationId xmlns:a16="http://schemas.microsoft.com/office/drawing/2014/main" id="{C32DDD55-D6AB-496B-AEFD-A2828A7B5AD5}"/>
              </a:ext>
            </a:extLst>
          </p:cNvPr>
          <p:cNvSpPr/>
          <p:nvPr/>
        </p:nvSpPr>
        <p:spPr>
          <a:xfrm>
            <a:off x="355320" y="5602910"/>
            <a:ext cx="11290580" cy="707886"/>
          </a:xfrm>
          <a:prstGeom prst="rect">
            <a:avLst/>
          </a:prstGeom>
        </p:spPr>
        <p:txBody>
          <a:bodyPr wrap="square">
            <a:spAutoFit/>
          </a:bodyPr>
          <a:lstStyle/>
          <a:p>
            <a:r>
              <a:rPr lang="it-IT" sz="2000" dirty="0">
                <a:ea typeface="Times New Roman" panose="02020603050405020304" pitchFamily="18" charset="0"/>
              </a:rPr>
              <a:t>Power [ W ]		</a:t>
            </a:r>
            <a:r>
              <a:rPr lang="it-IT" sz="2000" i="1" dirty="0" err="1">
                <a:ea typeface="Times New Roman" panose="02020603050405020304" pitchFamily="18" charset="0"/>
              </a:rPr>
              <a:t>derived</a:t>
            </a:r>
            <a:r>
              <a:rPr lang="it-IT" sz="2000" i="1" dirty="0">
                <a:ea typeface="Times New Roman" panose="02020603050405020304" pitchFamily="18" charset="0"/>
              </a:rPr>
              <a:t> </a:t>
            </a:r>
            <a:r>
              <a:rPr lang="it-IT" sz="2000" i="1" dirty="0" err="1">
                <a:ea typeface="Times New Roman" panose="02020603050405020304" pitchFamily="18" charset="0"/>
              </a:rPr>
              <a:t>unit</a:t>
            </a:r>
            <a:r>
              <a:rPr lang="it-IT" sz="2000" dirty="0">
                <a:ea typeface="Times New Roman" panose="02020603050405020304" pitchFamily="18" charset="0"/>
              </a:rPr>
              <a:t>		 U</a:t>
            </a:r>
            <a:r>
              <a:rPr lang="it-IT" sz="2000" baseline="-25000" dirty="0">
                <a:ea typeface="Times New Roman" panose="02020603050405020304" pitchFamily="18" charset="0"/>
              </a:rPr>
              <a:t>a</a:t>
            </a:r>
            <a:r>
              <a:rPr lang="it-IT" sz="2000" dirty="0">
                <a:ea typeface="Times New Roman" panose="02020603050405020304" pitchFamily="18" charset="0"/>
              </a:rPr>
              <a:t> = </a:t>
            </a:r>
            <a:r>
              <a:rPr lang="it-IT" altLang="it-IT" sz="2000" dirty="0">
                <a:ea typeface="Times New Roman" panose="02020603050405020304" pitchFamily="18" charset="0"/>
              </a:rPr>
              <a:t>kg·m</a:t>
            </a:r>
            <a:r>
              <a:rPr lang="it-IT" altLang="it-IT" sz="2000" baseline="30000" dirty="0">
                <a:ea typeface="Times New Roman" panose="02020603050405020304" pitchFamily="18" charset="0"/>
              </a:rPr>
              <a:t>2</a:t>
            </a:r>
            <a:r>
              <a:rPr lang="it-IT" altLang="it-IT" sz="2000" dirty="0">
                <a:ea typeface="Times New Roman" panose="02020603050405020304" pitchFamily="18" charset="0"/>
              </a:rPr>
              <a:t>/s</a:t>
            </a:r>
            <a:r>
              <a:rPr lang="it-IT" altLang="it-IT" sz="2000" baseline="30000" dirty="0">
                <a:ea typeface="Times New Roman" panose="02020603050405020304" pitchFamily="18" charset="0"/>
              </a:rPr>
              <a:t>3</a:t>
            </a:r>
            <a:r>
              <a:rPr lang="it-IT" altLang="it-IT" sz="2000" dirty="0">
                <a:ea typeface="Times New Roman" panose="02020603050405020304" pitchFamily="18" charset="0"/>
              </a:rPr>
              <a:t>   «watt»</a:t>
            </a:r>
            <a:endParaRPr lang="it-IT" sz="2000" baseline="30000" dirty="0">
              <a:solidFill>
                <a:srgbClr val="FF0000"/>
              </a:solidFill>
              <a:ea typeface="Times New Roman" panose="02020603050405020304" pitchFamily="18" charset="0"/>
            </a:endParaRPr>
          </a:p>
          <a:p>
            <a:r>
              <a:rPr lang="it-IT" sz="2000" baseline="30000" dirty="0"/>
              <a:t>			</a:t>
            </a:r>
            <a:r>
              <a:rPr lang="it-IT" sz="2000" dirty="0"/>
              <a:t>[W] = [M × L</a:t>
            </a:r>
            <a:r>
              <a:rPr lang="it-IT" sz="2000" baseline="30000" dirty="0"/>
              <a:t>2</a:t>
            </a:r>
            <a:r>
              <a:rPr lang="it-IT" sz="2000" dirty="0"/>
              <a:t> × t </a:t>
            </a:r>
            <a:r>
              <a:rPr lang="it-IT" sz="2000" baseline="30000" dirty="0"/>
              <a:t>–3</a:t>
            </a:r>
            <a:r>
              <a:rPr lang="it-IT" sz="2000" dirty="0"/>
              <a:t>]</a:t>
            </a:r>
          </a:p>
        </p:txBody>
      </p:sp>
      <p:sp>
        <p:nvSpPr>
          <p:cNvPr id="17" name="Rectangle 8">
            <a:extLst>
              <a:ext uri="{FF2B5EF4-FFF2-40B4-BE49-F238E27FC236}">
                <a16:creationId xmlns:a16="http://schemas.microsoft.com/office/drawing/2014/main" id="{069F6DA4-3305-6543-7617-F3471F25D9CA}"/>
              </a:ext>
            </a:extLst>
          </p:cNvPr>
          <p:cNvSpPr>
            <a:spLocks noChangeArrowheads="1"/>
          </p:cNvSpPr>
          <p:nvPr/>
        </p:nvSpPr>
        <p:spPr bwMode="auto">
          <a:xfrm>
            <a:off x="378614" y="3491630"/>
            <a:ext cx="9228936" cy="746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0000"/>
              </a:lnSpc>
              <a:spcBef>
                <a:spcPct val="0"/>
              </a:spcBef>
              <a:spcAft>
                <a:spcPct val="0"/>
              </a:spcAft>
              <a:buClrTx/>
              <a:buSzTx/>
              <a:buFontTx/>
              <a:buNone/>
              <a:tabLst/>
            </a:pPr>
            <a:r>
              <a:rPr kumimoji="0" lang="it-IT" altLang="it-IT" sz="2000" i="0" u="none" strike="noStrike" cap="none" normalizeH="0" baseline="0" dirty="0">
                <a:ln>
                  <a:noFill/>
                </a:ln>
                <a:solidFill>
                  <a:schemeClr val="tx1"/>
                </a:solidFill>
                <a:effectLst/>
                <a:ea typeface="Times New Roman" panose="02020603050405020304" pitchFamily="18" charset="0"/>
              </a:rPr>
              <a:t>Mass   [ M ] 		</a:t>
            </a:r>
            <a:r>
              <a:rPr kumimoji="0" lang="it-IT" altLang="it-IT" sz="2000" i="1" u="sng" strike="noStrike" cap="none" normalizeH="0" baseline="0" dirty="0" err="1">
                <a:ln>
                  <a:noFill/>
                </a:ln>
                <a:solidFill>
                  <a:schemeClr val="tx1"/>
                </a:solidFill>
                <a:effectLst/>
                <a:ea typeface="Times New Roman" panose="02020603050405020304" pitchFamily="18" charset="0"/>
              </a:rPr>
              <a:t>fundamental</a:t>
            </a:r>
            <a:r>
              <a:rPr kumimoji="0" lang="it-IT" altLang="it-IT" sz="2000" i="1" u="none" strike="noStrike" cap="none" normalizeH="0" baseline="0" dirty="0">
                <a:ln>
                  <a:noFill/>
                </a:ln>
                <a:solidFill>
                  <a:schemeClr val="tx1"/>
                </a:solidFill>
                <a:effectLst/>
                <a:ea typeface="Times New Roman" panose="02020603050405020304" pitchFamily="18" charset="0"/>
              </a:rPr>
              <a:t> </a:t>
            </a:r>
            <a:r>
              <a:rPr kumimoji="0" lang="it-IT" altLang="it-IT" sz="2000" i="1" u="none" strike="noStrike" cap="none" normalizeH="0" baseline="0" dirty="0" err="1">
                <a:ln>
                  <a:noFill/>
                </a:ln>
                <a:solidFill>
                  <a:schemeClr val="tx1"/>
                </a:solidFill>
                <a:effectLst/>
                <a:ea typeface="Times New Roman" panose="02020603050405020304" pitchFamily="18" charset="0"/>
              </a:rPr>
              <a:t>unit</a:t>
            </a:r>
            <a:r>
              <a:rPr kumimoji="0" lang="it-IT" altLang="it-IT" sz="2000" i="1" u="none" strike="noStrike" cap="none" normalizeH="0" baseline="0" dirty="0">
                <a:ln>
                  <a:noFill/>
                </a:ln>
                <a:solidFill>
                  <a:schemeClr val="tx1"/>
                </a:solidFill>
                <a:effectLst/>
                <a:ea typeface="Times New Roman" panose="02020603050405020304" pitchFamily="18" charset="0"/>
              </a:rPr>
              <a:t> 	</a:t>
            </a:r>
            <a:r>
              <a:rPr kumimoji="0" lang="it-IT" altLang="it-IT" sz="2000" i="0" u="none" strike="noStrike" cap="none" normalizeH="0" baseline="0" dirty="0">
                <a:ln>
                  <a:noFill/>
                </a:ln>
                <a:solidFill>
                  <a:schemeClr val="tx1"/>
                </a:solidFill>
                <a:effectLst/>
                <a:ea typeface="Times New Roman" panose="02020603050405020304" pitchFamily="18" charset="0"/>
              </a:rPr>
              <a:t>U</a:t>
            </a:r>
            <a:r>
              <a:rPr lang="it-IT" altLang="it-IT" sz="2000" baseline="-30000" dirty="0">
                <a:ea typeface="Times New Roman" panose="02020603050405020304" pitchFamily="18" charset="0"/>
              </a:rPr>
              <a:t>F</a:t>
            </a:r>
            <a:r>
              <a:rPr kumimoji="0" lang="it-IT" altLang="it-IT" sz="2000" i="0" u="none" strike="noStrike" cap="none" normalizeH="0" baseline="-30000" dirty="0">
                <a:ln>
                  <a:noFill/>
                </a:ln>
                <a:solidFill>
                  <a:schemeClr val="tx1"/>
                </a:solidFill>
                <a:effectLst/>
                <a:ea typeface="Times New Roman" panose="02020603050405020304" pitchFamily="18" charset="0"/>
              </a:rPr>
              <a:t> </a:t>
            </a:r>
            <a:r>
              <a:rPr kumimoji="0" lang="it-IT" altLang="it-IT" sz="2000" i="0" u="none" strike="noStrike" cap="none" normalizeH="0" baseline="0" dirty="0">
                <a:ln>
                  <a:noFill/>
                </a:ln>
                <a:solidFill>
                  <a:schemeClr val="tx1"/>
                </a:solidFill>
                <a:effectLst/>
                <a:ea typeface="Times New Roman" panose="02020603050405020304" pitchFamily="18" charset="0"/>
              </a:rPr>
              <a:t>= kg     «</a:t>
            </a:r>
            <a:r>
              <a:rPr kumimoji="0" lang="it-IT" altLang="it-IT" sz="2000" i="0" u="none" strike="noStrike" cap="none" normalizeH="0" baseline="0" dirty="0" err="1">
                <a:ln>
                  <a:noFill/>
                </a:ln>
                <a:solidFill>
                  <a:schemeClr val="tx1"/>
                </a:solidFill>
                <a:effectLst/>
                <a:ea typeface="Times New Roman" panose="02020603050405020304" pitchFamily="18" charset="0"/>
              </a:rPr>
              <a:t>kilogram</a:t>
            </a:r>
            <a:r>
              <a:rPr kumimoji="0" lang="it-IT" altLang="it-IT" sz="2000" i="0" u="none" strike="noStrike" cap="none" normalizeH="0" baseline="0" dirty="0">
                <a:ln>
                  <a:noFill/>
                </a:ln>
                <a:solidFill>
                  <a:schemeClr val="tx1"/>
                </a:solidFill>
                <a:effectLst/>
                <a:ea typeface="Times New Roman" panose="02020603050405020304" pitchFamily="18" charset="0"/>
              </a:rPr>
              <a:t>»     </a:t>
            </a:r>
          </a:p>
          <a:p>
            <a:pPr marL="0" marR="0" lvl="0" indent="0" algn="l" defTabSz="914400" rtl="0" eaLnBrk="0" fontAlgn="base" latinLnBrk="0" hangingPunct="0">
              <a:lnSpc>
                <a:spcPct val="110000"/>
              </a:lnSpc>
              <a:spcBef>
                <a:spcPct val="0"/>
              </a:spcBef>
              <a:spcAft>
                <a:spcPct val="0"/>
              </a:spcAft>
              <a:buClrTx/>
              <a:buSzTx/>
              <a:buFontTx/>
              <a:buNone/>
              <a:tabLst/>
            </a:pPr>
            <a:r>
              <a:rPr lang="it-IT" altLang="it-IT" sz="2000" dirty="0">
                <a:ea typeface="Times New Roman" panose="02020603050405020304" pitchFamily="18" charset="0"/>
              </a:rPr>
              <a:t>			</a:t>
            </a:r>
            <a:r>
              <a:rPr kumimoji="0" lang="it-IT" altLang="it-IT" sz="2000" i="0" u="none" strike="noStrike" cap="none" normalizeH="0" baseline="0" dirty="0">
                <a:ln>
                  <a:noFill/>
                </a:ln>
                <a:solidFill>
                  <a:schemeClr val="tx1"/>
                </a:solidFill>
                <a:effectLst/>
                <a:ea typeface="Times New Roman" panose="02020603050405020304" pitchFamily="18" charset="0"/>
              </a:rPr>
              <a:t>(in the </a:t>
            </a:r>
            <a:r>
              <a:rPr kumimoji="0" lang="it-IT" altLang="it-IT" sz="2000" i="1" u="none" strike="noStrike" cap="none" normalizeH="0" baseline="0" dirty="0">
                <a:ln>
                  <a:noFill/>
                </a:ln>
                <a:solidFill>
                  <a:schemeClr val="tx1"/>
                </a:solidFill>
                <a:effectLst/>
                <a:ea typeface="Times New Roman" panose="02020603050405020304" pitchFamily="18" charset="0"/>
              </a:rPr>
              <a:t>International Unit System</a:t>
            </a:r>
            <a:r>
              <a:rPr kumimoji="0" lang="it-IT" altLang="it-IT" sz="2000" i="0" u="none" strike="noStrike" cap="none" normalizeH="0" baseline="0" dirty="0">
                <a:ln>
                  <a:noFill/>
                </a:ln>
                <a:solidFill>
                  <a:schemeClr val="tx1"/>
                </a:solidFill>
                <a:effectLst/>
                <a:ea typeface="Times New Roman" panose="02020603050405020304" pitchFamily="18" charset="0"/>
              </a:rPr>
              <a:t>) </a:t>
            </a:r>
            <a:endParaRPr kumimoji="0" lang="it-IT" altLang="it-IT" sz="2000" i="0" u="none" strike="noStrike" cap="none" normalizeH="0" baseline="0" dirty="0">
              <a:ln>
                <a:noFill/>
              </a:ln>
              <a:solidFill>
                <a:schemeClr val="tx1"/>
              </a:solidFill>
              <a:effectLst/>
            </a:endParaRPr>
          </a:p>
        </p:txBody>
      </p:sp>
      <p:cxnSp>
        <p:nvCxnSpPr>
          <p:cNvPr id="19" name="Connettore 2 18">
            <a:extLst>
              <a:ext uri="{FF2B5EF4-FFF2-40B4-BE49-F238E27FC236}">
                <a16:creationId xmlns:a16="http://schemas.microsoft.com/office/drawing/2014/main" id="{50106238-0AAF-4772-C58B-24F7668FB922}"/>
              </a:ext>
            </a:extLst>
          </p:cNvPr>
          <p:cNvCxnSpPr/>
          <p:nvPr/>
        </p:nvCxnSpPr>
        <p:spPr>
          <a:xfrm>
            <a:off x="2480625" y="3745807"/>
            <a:ext cx="4960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Connettore 2 19">
            <a:extLst>
              <a:ext uri="{FF2B5EF4-FFF2-40B4-BE49-F238E27FC236}">
                <a16:creationId xmlns:a16="http://schemas.microsoft.com/office/drawing/2014/main" id="{B464400E-7202-9729-C090-3B1EB5C86CC8}"/>
              </a:ext>
            </a:extLst>
          </p:cNvPr>
          <p:cNvCxnSpPr/>
          <p:nvPr/>
        </p:nvCxnSpPr>
        <p:spPr>
          <a:xfrm>
            <a:off x="2480625" y="4445603"/>
            <a:ext cx="4960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Connettore 2 20">
            <a:extLst>
              <a:ext uri="{FF2B5EF4-FFF2-40B4-BE49-F238E27FC236}">
                <a16:creationId xmlns:a16="http://schemas.microsoft.com/office/drawing/2014/main" id="{654E28F6-A445-BDF7-7195-E549AC2337A1}"/>
              </a:ext>
            </a:extLst>
          </p:cNvPr>
          <p:cNvCxnSpPr/>
          <p:nvPr/>
        </p:nvCxnSpPr>
        <p:spPr>
          <a:xfrm>
            <a:off x="2461989" y="5189848"/>
            <a:ext cx="4960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Connettore 2 21">
            <a:extLst>
              <a:ext uri="{FF2B5EF4-FFF2-40B4-BE49-F238E27FC236}">
                <a16:creationId xmlns:a16="http://schemas.microsoft.com/office/drawing/2014/main" id="{99C26940-FE70-7875-B3D6-6E9AB389FA65}"/>
              </a:ext>
            </a:extLst>
          </p:cNvPr>
          <p:cNvCxnSpPr/>
          <p:nvPr/>
        </p:nvCxnSpPr>
        <p:spPr>
          <a:xfrm>
            <a:off x="2461989" y="5918025"/>
            <a:ext cx="49602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CasellaDiTesto 22">
            <a:extLst>
              <a:ext uri="{FF2B5EF4-FFF2-40B4-BE49-F238E27FC236}">
                <a16:creationId xmlns:a16="http://schemas.microsoft.com/office/drawing/2014/main" id="{57AFB91A-EECC-1AC2-3CC8-B5E2A0AE9FF1}"/>
              </a:ext>
            </a:extLst>
          </p:cNvPr>
          <p:cNvSpPr txBox="1"/>
          <p:nvPr/>
        </p:nvSpPr>
        <p:spPr>
          <a:xfrm>
            <a:off x="8751160" y="1578694"/>
            <a:ext cx="2993127" cy="400110"/>
          </a:xfrm>
          <a:prstGeom prst="rect">
            <a:avLst/>
          </a:prstGeom>
          <a:noFill/>
        </p:spPr>
        <p:txBody>
          <a:bodyPr wrap="none" rtlCol="0">
            <a:spAutoFit/>
          </a:bodyPr>
          <a:lstStyle/>
          <a:p>
            <a:r>
              <a:rPr lang="it-IT" sz="2000" err="1">
                <a:solidFill>
                  <a:srgbClr val="FF0000"/>
                </a:solidFill>
              </a:rPr>
              <a:t>Kinematic</a:t>
            </a:r>
            <a:r>
              <a:rPr lang="it-IT" sz="2000">
                <a:solidFill>
                  <a:srgbClr val="FF0000"/>
                </a:solidFill>
              </a:rPr>
              <a:t> </a:t>
            </a:r>
            <a:r>
              <a:rPr lang="it-IT" sz="2000" err="1">
                <a:solidFill>
                  <a:srgbClr val="FF0000"/>
                </a:solidFill>
              </a:rPr>
              <a:t>relationships</a:t>
            </a:r>
            <a:r>
              <a:rPr lang="it-IT" sz="2000">
                <a:solidFill>
                  <a:srgbClr val="FF0000"/>
                </a:solidFill>
              </a:rPr>
              <a:t> !</a:t>
            </a:r>
          </a:p>
        </p:txBody>
      </p:sp>
      <p:sp>
        <p:nvSpPr>
          <p:cNvPr id="24" name="CasellaDiTesto 23">
            <a:extLst>
              <a:ext uri="{FF2B5EF4-FFF2-40B4-BE49-F238E27FC236}">
                <a16:creationId xmlns:a16="http://schemas.microsoft.com/office/drawing/2014/main" id="{113C0B01-D12C-31C1-38C5-3A47314319E2}"/>
              </a:ext>
            </a:extLst>
          </p:cNvPr>
          <p:cNvSpPr txBox="1"/>
          <p:nvPr/>
        </p:nvSpPr>
        <p:spPr>
          <a:xfrm>
            <a:off x="9068403" y="4769681"/>
            <a:ext cx="2794355" cy="400110"/>
          </a:xfrm>
          <a:prstGeom prst="rect">
            <a:avLst/>
          </a:prstGeom>
          <a:noFill/>
        </p:spPr>
        <p:txBody>
          <a:bodyPr wrap="none" rtlCol="0">
            <a:spAutoFit/>
          </a:bodyPr>
          <a:lstStyle/>
          <a:p>
            <a:r>
              <a:rPr lang="it-IT" sz="2000" err="1">
                <a:solidFill>
                  <a:srgbClr val="FF0000"/>
                </a:solidFill>
              </a:rPr>
              <a:t>Physical</a:t>
            </a:r>
            <a:r>
              <a:rPr lang="it-IT" sz="2000">
                <a:solidFill>
                  <a:srgbClr val="FF0000"/>
                </a:solidFill>
              </a:rPr>
              <a:t> </a:t>
            </a:r>
            <a:r>
              <a:rPr lang="it-IT" sz="2000" err="1">
                <a:solidFill>
                  <a:srgbClr val="FF0000"/>
                </a:solidFill>
              </a:rPr>
              <a:t>relationships</a:t>
            </a:r>
            <a:r>
              <a:rPr lang="it-IT" sz="2000">
                <a:solidFill>
                  <a:srgbClr val="FF0000"/>
                </a:solidFill>
              </a:rPr>
              <a:t> !</a:t>
            </a:r>
          </a:p>
        </p:txBody>
      </p:sp>
    </p:spTree>
    <p:extLst>
      <p:ext uri="{BB962C8B-B14F-4D97-AF65-F5344CB8AC3E}">
        <p14:creationId xmlns:p14="http://schemas.microsoft.com/office/powerpoint/2010/main" val="22029916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D5001C8-61C4-4703-2386-C41829967809}"/>
              </a:ext>
            </a:extLst>
          </p:cNvPr>
          <p:cNvSpPr>
            <a:spLocks noGrp="1"/>
          </p:cNvSpPr>
          <p:nvPr>
            <p:ph type="title"/>
          </p:nvPr>
        </p:nvSpPr>
        <p:spPr/>
        <p:txBody>
          <a:bodyPr>
            <a:normAutofit/>
          </a:bodyPr>
          <a:lstStyle/>
          <a:p>
            <a:r>
              <a:rPr lang="en-US" dirty="0"/>
              <a:t>The New SI: The International System of Units is getting a Makeover</a:t>
            </a:r>
            <a:endParaRPr lang="it-IT" dirty="0"/>
          </a:p>
        </p:txBody>
      </p:sp>
      <p:pic>
        <p:nvPicPr>
          <p:cNvPr id="17" name="Picture 2" descr="Risultati immagini per World Metrology Day">
            <a:extLst>
              <a:ext uri="{FF2B5EF4-FFF2-40B4-BE49-F238E27FC236}">
                <a16:creationId xmlns:a16="http://schemas.microsoft.com/office/drawing/2014/main" id="{05A5B8A3-99A7-2BAD-FFA4-0FFDD75D875E}"/>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tretch/>
        </p:blipFill>
        <p:spPr bwMode="auto">
          <a:xfrm>
            <a:off x="1160319" y="2030413"/>
            <a:ext cx="4059525" cy="41481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2AF0868-2AFB-6171-F027-295BEE6886D4}"/>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t="39664"/>
          <a:stretch/>
        </p:blipFill>
        <p:spPr bwMode="auto">
          <a:xfrm>
            <a:off x="6178332" y="1559474"/>
            <a:ext cx="5226453" cy="4688650"/>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numero diapositiva 4">
            <a:extLst>
              <a:ext uri="{FF2B5EF4-FFF2-40B4-BE49-F238E27FC236}">
                <a16:creationId xmlns:a16="http://schemas.microsoft.com/office/drawing/2014/main" id="{79330552-7D51-63FB-A46E-2DB46E8BF44A}"/>
              </a:ext>
            </a:extLst>
          </p:cNvPr>
          <p:cNvSpPr>
            <a:spLocks noGrp="1"/>
          </p:cNvSpPr>
          <p:nvPr>
            <p:ph type="sldNum" sz="quarter" idx="12"/>
          </p:nvPr>
        </p:nvSpPr>
        <p:spPr/>
        <p:txBody>
          <a:bodyPr>
            <a:normAutofit/>
          </a:bodyPr>
          <a:lstStyle/>
          <a:p>
            <a:pPr>
              <a:spcAft>
                <a:spcPts val="600"/>
              </a:spcAft>
            </a:pPr>
            <a:fld id="{6CB39E08-E0E5-4B1A-8F7D-08FE7678A3B6}" type="slidenum">
              <a:rPr lang="en-US" smtClean="0"/>
              <a:pPr>
                <a:spcAft>
                  <a:spcPts val="600"/>
                </a:spcAft>
              </a:pPr>
              <a:t>31</a:t>
            </a:fld>
            <a:endParaRPr lang="en-US"/>
          </a:p>
        </p:txBody>
      </p:sp>
    </p:spTree>
    <p:extLst>
      <p:ext uri="{BB962C8B-B14F-4D97-AF65-F5344CB8AC3E}">
        <p14:creationId xmlns:p14="http://schemas.microsoft.com/office/powerpoint/2010/main" val="29266252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CFB77BF-42CD-04BE-6F0B-81E3649C47A5}"/>
            </a:ext>
          </a:extLst>
        </p:cNvPr>
        <p:cNvGrpSpPr/>
        <p:nvPr/>
      </p:nvGrpSpPr>
      <p:grpSpPr>
        <a:xfrm>
          <a:off x="0" y="0"/>
          <a:ext cx="0" cy="0"/>
          <a:chOff x="0" y="0"/>
          <a:chExt cx="0" cy="0"/>
        </a:xfrm>
      </p:grpSpPr>
      <p:sp>
        <p:nvSpPr>
          <p:cNvPr id="7" name="Text Box 4">
            <a:extLst>
              <a:ext uri="{FF2B5EF4-FFF2-40B4-BE49-F238E27FC236}">
                <a16:creationId xmlns:a16="http://schemas.microsoft.com/office/drawing/2014/main" id="{FA517371-CEFC-47FE-91D7-5758F0D54C50}"/>
              </a:ext>
            </a:extLst>
          </p:cNvPr>
          <p:cNvSpPr txBox="1">
            <a:spLocks noChangeArrowheads="1"/>
          </p:cNvSpPr>
          <p:nvPr/>
        </p:nvSpPr>
        <p:spPr bwMode="auto">
          <a:xfrm>
            <a:off x="8842879" y="1517767"/>
            <a:ext cx="261908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altLang="it-IT" sz="1300" i="1" dirty="0">
                <a:latin typeface="+mn-lt"/>
              </a:rPr>
              <a:t>Set of objects and manifestations of quality.</a:t>
            </a:r>
            <a:endParaRPr lang="it-IT" altLang="it-IT" sz="1300" dirty="0">
              <a:latin typeface="+mn-lt"/>
            </a:endParaRPr>
          </a:p>
        </p:txBody>
      </p:sp>
      <mc:AlternateContent xmlns:mc="http://schemas.openxmlformats.org/markup-compatibility/2006" xmlns:a14="http://schemas.microsoft.com/office/drawing/2010/main">
        <mc:Choice Requires="a14">
          <p:sp>
            <p:nvSpPr>
              <p:cNvPr id="8" name="Object 10">
                <a:extLst>
                  <a:ext uri="{FF2B5EF4-FFF2-40B4-BE49-F238E27FC236}">
                    <a16:creationId xmlns:a16="http://schemas.microsoft.com/office/drawing/2014/main" id="{02D7F754-AD2B-472F-A345-8230E2B9648C}"/>
                  </a:ext>
                </a:extLst>
              </p:cNvPr>
              <p:cNvSpPr txBox="1"/>
              <p:nvPr/>
            </p:nvSpPr>
            <p:spPr bwMode="auto">
              <a:xfrm>
                <a:off x="9691737" y="1994811"/>
                <a:ext cx="3270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i="1">
                          <a:solidFill>
                            <a:srgbClr val="000000"/>
                          </a:solidFill>
                          <a:latin typeface="Cambria Math" panose="02040503050406030204" pitchFamily="18" charset="0"/>
                        </a:rPr>
                        <m:t>𝜔</m:t>
                      </m:r>
                      <m:r>
                        <a:rPr lang="it-IT" sz="1300" i="1" baseline="-25000">
                          <a:solidFill>
                            <a:srgbClr val="000000"/>
                          </a:solidFill>
                          <a:latin typeface="Cambria Math" panose="02040503050406030204" pitchFamily="18" charset="0"/>
                        </a:rPr>
                        <m:t>2</m:t>
                      </m:r>
                    </m:oMath>
                    <m:oMath xmlns:m="http://schemas.openxmlformats.org/officeDocument/2006/math">
                      <m:r>
                        <a:rPr lang="it-IT" sz="1300" i="1">
                          <a:solidFill>
                            <a:srgbClr val="000000"/>
                          </a:solidFill>
                          <a:latin typeface="Cambria Math" panose="02040503050406030204" pitchFamily="18" charset="0"/>
                        </a:rPr>
                        <m:t>•</m:t>
                      </m:r>
                    </m:oMath>
                  </m:oMathPara>
                </a14:m>
                <a:endParaRPr lang="it-IT" sz="1300" dirty="0"/>
              </a:p>
            </p:txBody>
          </p:sp>
        </mc:Choice>
        <mc:Fallback xmlns="">
          <p:sp>
            <p:nvSpPr>
              <p:cNvPr id="8" name="Object 10">
                <a:extLst>
                  <a:ext uri="{FF2B5EF4-FFF2-40B4-BE49-F238E27FC236}">
                    <a16:creationId xmlns:a16="http://schemas.microsoft.com/office/drawing/2014/main" id="{02D7F754-AD2B-472F-A345-8230E2B9648C}"/>
                  </a:ext>
                </a:extLst>
              </p:cNvPr>
              <p:cNvSpPr txBox="1">
                <a:spLocks noRot="1" noChangeAspect="1" noMove="1" noResize="1" noEditPoints="1" noAdjustHandles="1" noChangeArrowheads="1" noChangeShapeType="1" noTextEdit="1"/>
              </p:cNvSpPr>
              <p:nvPr/>
            </p:nvSpPr>
            <p:spPr bwMode="auto">
              <a:xfrm>
                <a:off x="9691737" y="1994811"/>
                <a:ext cx="327025" cy="360363"/>
              </a:xfrm>
              <a:prstGeom prst="rect">
                <a:avLst/>
              </a:prstGeom>
              <a:blipFill>
                <a:blip r:embed="rId3"/>
                <a:stretch>
                  <a:fillRect b="-22034"/>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Object 11">
                <a:extLst>
                  <a:ext uri="{FF2B5EF4-FFF2-40B4-BE49-F238E27FC236}">
                    <a16:creationId xmlns:a16="http://schemas.microsoft.com/office/drawing/2014/main" id="{43629F04-0796-4CA1-8415-F53B17AA3902}"/>
                  </a:ext>
                </a:extLst>
              </p:cNvPr>
              <p:cNvSpPr txBox="1"/>
              <p:nvPr/>
            </p:nvSpPr>
            <p:spPr bwMode="auto">
              <a:xfrm>
                <a:off x="9341629" y="2075307"/>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i="1">
                          <a:solidFill>
                            <a:srgbClr val="000000"/>
                          </a:solidFill>
                          <a:latin typeface="Cambria Math" panose="02040503050406030204" pitchFamily="18" charset="0"/>
                        </a:rPr>
                        <m:t>𝜔</m:t>
                      </m:r>
                      <m:r>
                        <a:rPr lang="it-IT" sz="1300" i="1" baseline="-25000">
                          <a:solidFill>
                            <a:srgbClr val="000000"/>
                          </a:solidFill>
                          <a:latin typeface="Cambria Math" panose="02040503050406030204" pitchFamily="18" charset="0"/>
                        </a:rPr>
                        <m:t>1</m:t>
                      </m:r>
                    </m:oMath>
                    <m:oMath xmlns:m="http://schemas.openxmlformats.org/officeDocument/2006/math">
                      <m:r>
                        <a:rPr lang="it-IT" sz="1300" i="1">
                          <a:solidFill>
                            <a:srgbClr val="000000"/>
                          </a:solidFill>
                          <a:latin typeface="Cambria Math" panose="02040503050406030204" pitchFamily="18" charset="0"/>
                        </a:rPr>
                        <m:t>•</m:t>
                      </m:r>
                    </m:oMath>
                  </m:oMathPara>
                </a14:m>
                <a:endParaRPr lang="it-IT" sz="1300" dirty="0"/>
              </a:p>
            </p:txBody>
          </p:sp>
        </mc:Choice>
        <mc:Fallback xmlns="">
          <p:sp>
            <p:nvSpPr>
              <p:cNvPr id="9" name="Object 11">
                <a:extLst>
                  <a:ext uri="{FF2B5EF4-FFF2-40B4-BE49-F238E27FC236}">
                    <a16:creationId xmlns:a16="http://schemas.microsoft.com/office/drawing/2014/main" id="{43629F04-0796-4CA1-8415-F53B17AA3902}"/>
                  </a:ext>
                </a:extLst>
              </p:cNvPr>
              <p:cNvSpPr txBox="1">
                <a:spLocks noRot="1" noChangeAspect="1" noMove="1" noResize="1" noEditPoints="1" noAdjustHandles="1" noChangeArrowheads="1" noChangeShapeType="1" noTextEdit="1"/>
              </p:cNvSpPr>
              <p:nvPr/>
            </p:nvSpPr>
            <p:spPr bwMode="auto">
              <a:xfrm>
                <a:off x="9341629" y="2075307"/>
                <a:ext cx="288925" cy="360363"/>
              </a:xfrm>
              <a:prstGeom prst="rect">
                <a:avLst/>
              </a:prstGeom>
              <a:blipFill>
                <a:blip r:embed="rId4"/>
                <a:stretch>
                  <a:fillRect r="-8333" b="-20000"/>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Object 12">
                <a:extLst>
                  <a:ext uri="{FF2B5EF4-FFF2-40B4-BE49-F238E27FC236}">
                    <a16:creationId xmlns:a16="http://schemas.microsoft.com/office/drawing/2014/main" id="{D66BDDC3-F5A5-45FC-8172-E28FA179CCF6}"/>
                  </a:ext>
                </a:extLst>
              </p:cNvPr>
              <p:cNvSpPr txBox="1"/>
              <p:nvPr/>
            </p:nvSpPr>
            <p:spPr bwMode="auto">
              <a:xfrm>
                <a:off x="7236547" y="2903653"/>
                <a:ext cx="667478" cy="290513"/>
              </a:xfrm>
              <a:prstGeom prst="rect">
                <a:avLst/>
              </a:prstGeom>
              <a:noFill/>
              <a:ln>
                <a:noFill/>
              </a:ln>
              <a:effectLst/>
            </p:spPr>
            <p:txBody>
              <a:bodyPr>
                <a:normAutofit/>
              </a:bodyPr>
              <a:lstStyle/>
              <a:p>
                <a:pPr/>
                <a14:m>
                  <m:oMathPara xmlns:m="http://schemas.openxmlformats.org/officeDocument/2006/math">
                    <m:oMathParaPr>
                      <m:jc m:val="centerGroup"/>
                    </m:oMathParaPr>
                    <m:oMath xmlns:m="http://schemas.openxmlformats.org/officeDocument/2006/math">
                      <m:r>
                        <a:rPr lang="it-IT" sz="1300" i="1">
                          <a:latin typeface="Cambria Math" panose="02040503050406030204" pitchFamily="18" charset="0"/>
                        </a:rPr>
                        <m:t>𝕼</m:t>
                      </m:r>
                    </m:oMath>
                  </m:oMathPara>
                </a14:m>
                <a:endParaRPr lang="it-IT" sz="1300" dirty="0"/>
              </a:p>
            </p:txBody>
          </p:sp>
        </mc:Choice>
        <mc:Fallback xmlns="">
          <p:sp>
            <p:nvSpPr>
              <p:cNvPr id="10" name="Object 12">
                <a:extLst>
                  <a:ext uri="{FF2B5EF4-FFF2-40B4-BE49-F238E27FC236}">
                    <a16:creationId xmlns:a16="http://schemas.microsoft.com/office/drawing/2014/main" id="{D66BDDC3-F5A5-45FC-8172-E28FA179CCF6}"/>
                  </a:ext>
                </a:extLst>
              </p:cNvPr>
              <p:cNvSpPr txBox="1">
                <a:spLocks noRot="1" noChangeAspect="1" noMove="1" noResize="1" noEditPoints="1" noAdjustHandles="1" noChangeArrowheads="1" noChangeShapeType="1" noTextEdit="1"/>
              </p:cNvSpPr>
              <p:nvPr/>
            </p:nvSpPr>
            <p:spPr bwMode="auto">
              <a:xfrm>
                <a:off x="7236547" y="2903653"/>
                <a:ext cx="667478" cy="290513"/>
              </a:xfrm>
              <a:prstGeom prst="rect">
                <a:avLst/>
              </a:prstGeom>
              <a:blipFill>
                <a:blip r:embed="rId5"/>
                <a:stretch>
                  <a:fillRect/>
                </a:stretch>
              </a:blipFill>
              <a:ln>
                <a:noFill/>
              </a:ln>
              <a:effectLst/>
            </p:spPr>
            <p:txBody>
              <a:bodyPr/>
              <a:lstStyle/>
              <a:p>
                <a:r>
                  <a:rPr lang="it-IT">
                    <a:noFill/>
                  </a:rPr>
                  <a:t> </a:t>
                </a:r>
              </a:p>
            </p:txBody>
          </p:sp>
        </mc:Fallback>
      </mc:AlternateContent>
      <p:sp>
        <p:nvSpPr>
          <p:cNvPr id="11" name="Ovale 10">
            <a:extLst>
              <a:ext uri="{FF2B5EF4-FFF2-40B4-BE49-F238E27FC236}">
                <a16:creationId xmlns:a16="http://schemas.microsoft.com/office/drawing/2014/main" id="{326B47B1-AD05-4D3B-9C62-660B2344E2B1}"/>
              </a:ext>
            </a:extLst>
          </p:cNvPr>
          <p:cNvSpPr/>
          <p:nvPr/>
        </p:nvSpPr>
        <p:spPr>
          <a:xfrm>
            <a:off x="9151190" y="1994811"/>
            <a:ext cx="1792293" cy="736857"/>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sp>
        <p:nvSpPr>
          <p:cNvPr id="12" name="Ovale 11">
            <a:extLst>
              <a:ext uri="{FF2B5EF4-FFF2-40B4-BE49-F238E27FC236}">
                <a16:creationId xmlns:a16="http://schemas.microsoft.com/office/drawing/2014/main" id="{2C4057A5-0D90-4899-88AB-047AAC110673}"/>
              </a:ext>
            </a:extLst>
          </p:cNvPr>
          <p:cNvSpPr/>
          <p:nvPr/>
        </p:nvSpPr>
        <p:spPr>
          <a:xfrm rot="1414368">
            <a:off x="7088398" y="3165429"/>
            <a:ext cx="3893061" cy="12305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13" name="Object 11">
                <a:extLst>
                  <a:ext uri="{FF2B5EF4-FFF2-40B4-BE49-F238E27FC236}">
                    <a16:creationId xmlns:a16="http://schemas.microsoft.com/office/drawing/2014/main" id="{73848B99-C856-49A7-935D-2234BF11A0E1}"/>
                  </a:ext>
                </a:extLst>
              </p:cNvPr>
              <p:cNvSpPr txBox="1"/>
              <p:nvPr/>
            </p:nvSpPr>
            <p:spPr bwMode="auto">
              <a:xfrm>
                <a:off x="7761337" y="2966435"/>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rgbClr val="000000"/>
                          </a:solidFill>
                          <a:latin typeface="Cambria Math" panose="02040503050406030204" pitchFamily="18" charset="0"/>
                        </a:rPr>
                        <m:t>𝑞</m:t>
                      </m:r>
                      <m:r>
                        <a:rPr lang="it-IT" sz="1300" i="1" baseline="-25000">
                          <a:solidFill>
                            <a:srgbClr val="000000"/>
                          </a:solidFill>
                          <a:latin typeface="Cambria Math" panose="02040503050406030204" pitchFamily="18" charset="0"/>
                        </a:rPr>
                        <m:t>1</m:t>
                      </m:r>
                    </m:oMath>
                    <m:oMath xmlns:m="http://schemas.openxmlformats.org/officeDocument/2006/math">
                      <m:r>
                        <a:rPr lang="it-IT" sz="1300" i="1">
                          <a:solidFill>
                            <a:srgbClr val="000000"/>
                          </a:solidFill>
                          <a:latin typeface="Cambria Math" panose="02040503050406030204" pitchFamily="18" charset="0"/>
                        </a:rPr>
                        <m:t>•</m:t>
                      </m:r>
                    </m:oMath>
                  </m:oMathPara>
                </a14:m>
                <a:endParaRPr lang="it-IT" sz="1300" dirty="0"/>
              </a:p>
            </p:txBody>
          </p:sp>
        </mc:Choice>
        <mc:Fallback xmlns="">
          <p:sp>
            <p:nvSpPr>
              <p:cNvPr id="13" name="Object 11">
                <a:extLst>
                  <a:ext uri="{FF2B5EF4-FFF2-40B4-BE49-F238E27FC236}">
                    <a16:creationId xmlns:a16="http://schemas.microsoft.com/office/drawing/2014/main" id="{73848B99-C856-49A7-935D-2234BF11A0E1}"/>
                  </a:ext>
                </a:extLst>
              </p:cNvPr>
              <p:cNvSpPr txBox="1">
                <a:spLocks noRot="1" noChangeAspect="1" noMove="1" noResize="1" noEditPoints="1" noAdjustHandles="1" noChangeArrowheads="1" noChangeShapeType="1" noTextEdit="1"/>
              </p:cNvSpPr>
              <p:nvPr/>
            </p:nvSpPr>
            <p:spPr bwMode="auto">
              <a:xfrm>
                <a:off x="7761337" y="2966435"/>
                <a:ext cx="288925" cy="360363"/>
              </a:xfrm>
              <a:prstGeom prst="rect">
                <a:avLst/>
              </a:prstGeom>
              <a:blipFill>
                <a:blip r:embed="rId6"/>
                <a:stretch>
                  <a:fillRect b="-22034"/>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4" name="Object 11">
                <a:extLst>
                  <a:ext uri="{FF2B5EF4-FFF2-40B4-BE49-F238E27FC236}">
                    <a16:creationId xmlns:a16="http://schemas.microsoft.com/office/drawing/2014/main" id="{F967F76A-DF3B-47F5-86C0-18A7D16E417B}"/>
                  </a:ext>
                </a:extLst>
              </p:cNvPr>
              <p:cNvSpPr txBox="1"/>
              <p:nvPr/>
            </p:nvSpPr>
            <p:spPr bwMode="auto">
              <a:xfrm>
                <a:off x="10152424" y="2011539"/>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i="1" smtClean="0">
                          <a:solidFill>
                            <a:srgbClr val="000000"/>
                          </a:solidFill>
                          <a:latin typeface="Cambria Math" panose="02040503050406030204" pitchFamily="18" charset="0"/>
                        </a:rPr>
                        <m:t>𝜔</m:t>
                      </m:r>
                      <m:r>
                        <a:rPr lang="it-IT" sz="1300" b="0" i="1" baseline="-25000" smtClean="0">
                          <a:solidFill>
                            <a:srgbClr val="000000"/>
                          </a:solidFill>
                          <a:latin typeface="Cambria Math" panose="02040503050406030204" pitchFamily="18" charset="0"/>
                        </a:rPr>
                        <m:t>4</m:t>
                      </m:r>
                    </m:oMath>
                    <m:oMath xmlns:m="http://schemas.openxmlformats.org/officeDocument/2006/math">
                      <m:r>
                        <a:rPr lang="it-IT" sz="1300" i="1">
                          <a:solidFill>
                            <a:srgbClr val="000000"/>
                          </a:solidFill>
                          <a:latin typeface="Cambria Math" panose="02040503050406030204" pitchFamily="18" charset="0"/>
                        </a:rPr>
                        <m:t>•</m:t>
                      </m:r>
                    </m:oMath>
                  </m:oMathPara>
                </a14:m>
                <a:endParaRPr lang="it-IT" sz="1300" dirty="0"/>
              </a:p>
            </p:txBody>
          </p:sp>
        </mc:Choice>
        <mc:Fallback xmlns="">
          <p:sp>
            <p:nvSpPr>
              <p:cNvPr id="14" name="Object 11">
                <a:extLst>
                  <a:ext uri="{FF2B5EF4-FFF2-40B4-BE49-F238E27FC236}">
                    <a16:creationId xmlns:a16="http://schemas.microsoft.com/office/drawing/2014/main" id="{F967F76A-DF3B-47F5-86C0-18A7D16E417B}"/>
                  </a:ext>
                </a:extLst>
              </p:cNvPr>
              <p:cNvSpPr txBox="1">
                <a:spLocks noRot="1" noChangeAspect="1" noMove="1" noResize="1" noEditPoints="1" noAdjustHandles="1" noChangeArrowheads="1" noChangeShapeType="1" noTextEdit="1"/>
              </p:cNvSpPr>
              <p:nvPr/>
            </p:nvSpPr>
            <p:spPr bwMode="auto">
              <a:xfrm>
                <a:off x="10152424" y="2011539"/>
                <a:ext cx="288925" cy="360363"/>
              </a:xfrm>
              <a:prstGeom prst="rect">
                <a:avLst/>
              </a:prstGeom>
              <a:blipFill>
                <a:blip r:embed="rId7"/>
                <a:stretch>
                  <a:fillRect r="-8333" b="-22034"/>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5" name="Object 10">
                <a:extLst>
                  <a:ext uri="{FF2B5EF4-FFF2-40B4-BE49-F238E27FC236}">
                    <a16:creationId xmlns:a16="http://schemas.microsoft.com/office/drawing/2014/main" id="{B0746872-D120-4791-916C-FAA6A52CA404}"/>
                  </a:ext>
                </a:extLst>
              </p:cNvPr>
              <p:cNvSpPr txBox="1"/>
              <p:nvPr/>
            </p:nvSpPr>
            <p:spPr bwMode="auto">
              <a:xfrm>
                <a:off x="10340314" y="2248870"/>
                <a:ext cx="3270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i="1" smtClean="0">
                          <a:solidFill>
                            <a:srgbClr val="000000"/>
                          </a:solidFill>
                          <a:latin typeface="Cambria Math" panose="02040503050406030204" pitchFamily="18" charset="0"/>
                        </a:rPr>
                        <m:t>𝜔</m:t>
                      </m:r>
                      <m:r>
                        <a:rPr lang="it-IT" sz="1300" b="0" i="1" baseline="-25000" smtClean="0">
                          <a:solidFill>
                            <a:srgbClr val="000000"/>
                          </a:solidFill>
                          <a:latin typeface="Cambria Math" panose="02040503050406030204" pitchFamily="18" charset="0"/>
                        </a:rPr>
                        <m:t>5</m:t>
                      </m:r>
                    </m:oMath>
                    <m:oMath xmlns:m="http://schemas.openxmlformats.org/officeDocument/2006/math">
                      <m:r>
                        <a:rPr lang="it-IT" sz="1300" i="1">
                          <a:solidFill>
                            <a:srgbClr val="000000"/>
                          </a:solidFill>
                          <a:latin typeface="Cambria Math" panose="02040503050406030204" pitchFamily="18" charset="0"/>
                        </a:rPr>
                        <m:t>•</m:t>
                      </m:r>
                    </m:oMath>
                  </m:oMathPara>
                </a14:m>
                <a:endParaRPr lang="it-IT" sz="1300" dirty="0"/>
              </a:p>
            </p:txBody>
          </p:sp>
        </mc:Choice>
        <mc:Fallback xmlns="">
          <p:sp>
            <p:nvSpPr>
              <p:cNvPr id="15" name="Object 10">
                <a:extLst>
                  <a:ext uri="{FF2B5EF4-FFF2-40B4-BE49-F238E27FC236}">
                    <a16:creationId xmlns:a16="http://schemas.microsoft.com/office/drawing/2014/main" id="{B0746872-D120-4791-916C-FAA6A52CA404}"/>
                  </a:ext>
                </a:extLst>
              </p:cNvPr>
              <p:cNvSpPr txBox="1">
                <a:spLocks noRot="1" noChangeAspect="1" noMove="1" noResize="1" noEditPoints="1" noAdjustHandles="1" noChangeArrowheads="1" noChangeShapeType="1" noTextEdit="1"/>
              </p:cNvSpPr>
              <p:nvPr/>
            </p:nvSpPr>
            <p:spPr bwMode="auto">
              <a:xfrm>
                <a:off x="10340314" y="2248870"/>
                <a:ext cx="327025" cy="360363"/>
              </a:xfrm>
              <a:prstGeom prst="rect">
                <a:avLst/>
              </a:prstGeom>
              <a:blipFill>
                <a:blip r:embed="rId8"/>
                <a:stretch>
                  <a:fillRect b="-22034"/>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6" name="Object 11">
                <a:extLst>
                  <a:ext uri="{FF2B5EF4-FFF2-40B4-BE49-F238E27FC236}">
                    <a16:creationId xmlns:a16="http://schemas.microsoft.com/office/drawing/2014/main" id="{70935BDD-4479-4CE6-855F-496DBB7D1A80}"/>
                  </a:ext>
                </a:extLst>
              </p:cNvPr>
              <p:cNvSpPr txBox="1"/>
              <p:nvPr/>
            </p:nvSpPr>
            <p:spPr bwMode="auto">
              <a:xfrm>
                <a:off x="9808919" y="2303907"/>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i="1" smtClean="0">
                          <a:solidFill>
                            <a:srgbClr val="000000"/>
                          </a:solidFill>
                          <a:latin typeface="Cambria Math" panose="02040503050406030204" pitchFamily="18" charset="0"/>
                        </a:rPr>
                        <m:t>𝜔</m:t>
                      </m:r>
                      <m:r>
                        <a:rPr lang="it-IT" sz="1300" b="0" i="1" baseline="-25000" smtClean="0">
                          <a:solidFill>
                            <a:srgbClr val="000000"/>
                          </a:solidFill>
                          <a:latin typeface="Cambria Math" panose="02040503050406030204" pitchFamily="18" charset="0"/>
                        </a:rPr>
                        <m:t>3</m:t>
                      </m:r>
                    </m:oMath>
                    <m:oMath xmlns:m="http://schemas.openxmlformats.org/officeDocument/2006/math">
                      <m:r>
                        <a:rPr lang="it-IT" sz="1300" i="1">
                          <a:solidFill>
                            <a:srgbClr val="000000"/>
                          </a:solidFill>
                          <a:latin typeface="Cambria Math" panose="02040503050406030204" pitchFamily="18" charset="0"/>
                        </a:rPr>
                        <m:t>•</m:t>
                      </m:r>
                    </m:oMath>
                  </m:oMathPara>
                </a14:m>
                <a:endParaRPr lang="it-IT" sz="1300" dirty="0"/>
              </a:p>
            </p:txBody>
          </p:sp>
        </mc:Choice>
        <mc:Fallback xmlns="">
          <p:sp>
            <p:nvSpPr>
              <p:cNvPr id="16" name="Object 11">
                <a:extLst>
                  <a:ext uri="{FF2B5EF4-FFF2-40B4-BE49-F238E27FC236}">
                    <a16:creationId xmlns:a16="http://schemas.microsoft.com/office/drawing/2014/main" id="{70935BDD-4479-4CE6-855F-496DBB7D1A80}"/>
                  </a:ext>
                </a:extLst>
              </p:cNvPr>
              <p:cNvSpPr txBox="1">
                <a:spLocks noRot="1" noChangeAspect="1" noMove="1" noResize="1" noEditPoints="1" noAdjustHandles="1" noChangeArrowheads="1" noChangeShapeType="1" noTextEdit="1"/>
              </p:cNvSpPr>
              <p:nvPr/>
            </p:nvSpPr>
            <p:spPr bwMode="auto">
              <a:xfrm>
                <a:off x="9808919" y="2303907"/>
                <a:ext cx="288925" cy="360363"/>
              </a:xfrm>
              <a:prstGeom prst="rect">
                <a:avLst/>
              </a:prstGeom>
              <a:blipFill>
                <a:blip r:embed="rId9"/>
                <a:stretch>
                  <a:fillRect r="-10638" b="-22034"/>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7" name="Object 11">
                <a:extLst>
                  <a:ext uri="{FF2B5EF4-FFF2-40B4-BE49-F238E27FC236}">
                    <a16:creationId xmlns:a16="http://schemas.microsoft.com/office/drawing/2014/main" id="{01280F3F-40D3-4423-8F46-2356BB6E818C}"/>
                  </a:ext>
                </a:extLst>
              </p:cNvPr>
              <p:cNvSpPr txBox="1"/>
              <p:nvPr/>
            </p:nvSpPr>
            <p:spPr bwMode="auto">
              <a:xfrm>
                <a:off x="8150274" y="2966435"/>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rgbClr val="000000"/>
                          </a:solidFill>
                          <a:latin typeface="Cambria Math" panose="02040503050406030204" pitchFamily="18" charset="0"/>
                        </a:rPr>
                        <m:t>𝑞</m:t>
                      </m:r>
                      <m:r>
                        <a:rPr lang="it-IT" sz="1300" b="0" i="1" baseline="-25000" smtClean="0">
                          <a:solidFill>
                            <a:srgbClr val="000000"/>
                          </a:solidFill>
                          <a:latin typeface="Cambria Math" panose="02040503050406030204" pitchFamily="18" charset="0"/>
                        </a:rPr>
                        <m:t>2</m:t>
                      </m:r>
                    </m:oMath>
                    <m:oMath xmlns:m="http://schemas.openxmlformats.org/officeDocument/2006/math">
                      <m:r>
                        <a:rPr lang="it-IT" sz="1300" i="1">
                          <a:solidFill>
                            <a:srgbClr val="000000"/>
                          </a:solidFill>
                          <a:latin typeface="Cambria Math" panose="02040503050406030204" pitchFamily="18" charset="0"/>
                        </a:rPr>
                        <m:t>•</m:t>
                      </m:r>
                    </m:oMath>
                  </m:oMathPara>
                </a14:m>
                <a:endParaRPr lang="it-IT" sz="1300" dirty="0"/>
              </a:p>
            </p:txBody>
          </p:sp>
        </mc:Choice>
        <mc:Fallback xmlns="">
          <p:sp>
            <p:nvSpPr>
              <p:cNvPr id="17" name="Object 11">
                <a:extLst>
                  <a:ext uri="{FF2B5EF4-FFF2-40B4-BE49-F238E27FC236}">
                    <a16:creationId xmlns:a16="http://schemas.microsoft.com/office/drawing/2014/main" id="{01280F3F-40D3-4423-8F46-2356BB6E818C}"/>
                  </a:ext>
                </a:extLst>
              </p:cNvPr>
              <p:cNvSpPr txBox="1">
                <a:spLocks noRot="1" noChangeAspect="1" noMove="1" noResize="1" noEditPoints="1" noAdjustHandles="1" noChangeArrowheads="1" noChangeShapeType="1" noTextEdit="1"/>
              </p:cNvSpPr>
              <p:nvPr/>
            </p:nvSpPr>
            <p:spPr bwMode="auto">
              <a:xfrm>
                <a:off x="8150274" y="2966435"/>
                <a:ext cx="288925" cy="360363"/>
              </a:xfrm>
              <a:prstGeom prst="rect">
                <a:avLst/>
              </a:prstGeom>
              <a:blipFill>
                <a:blip r:embed="rId10"/>
                <a:stretch>
                  <a:fillRect b="-22034"/>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8" name="Object 11">
                <a:extLst>
                  <a:ext uri="{FF2B5EF4-FFF2-40B4-BE49-F238E27FC236}">
                    <a16:creationId xmlns:a16="http://schemas.microsoft.com/office/drawing/2014/main" id="{247FA60B-B940-4D4E-B4E5-8E5CD3BD2A76}"/>
                  </a:ext>
                </a:extLst>
              </p:cNvPr>
              <p:cNvSpPr txBox="1"/>
              <p:nvPr/>
            </p:nvSpPr>
            <p:spPr bwMode="auto">
              <a:xfrm>
                <a:off x="8408342" y="3221580"/>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rgbClr val="000000"/>
                          </a:solidFill>
                          <a:latin typeface="Cambria Math" panose="02040503050406030204" pitchFamily="18" charset="0"/>
                        </a:rPr>
                        <m:t>𝑞</m:t>
                      </m:r>
                      <m:r>
                        <a:rPr lang="it-IT" sz="1300" b="0" i="1" baseline="-25000" smtClean="0">
                          <a:solidFill>
                            <a:srgbClr val="000000"/>
                          </a:solidFill>
                          <a:latin typeface="Cambria Math" panose="02040503050406030204" pitchFamily="18" charset="0"/>
                        </a:rPr>
                        <m:t>3</m:t>
                      </m:r>
                    </m:oMath>
                    <m:oMath xmlns:m="http://schemas.openxmlformats.org/officeDocument/2006/math">
                      <m:r>
                        <a:rPr lang="it-IT" sz="1300" i="1">
                          <a:solidFill>
                            <a:srgbClr val="000000"/>
                          </a:solidFill>
                          <a:latin typeface="Cambria Math" panose="02040503050406030204" pitchFamily="18" charset="0"/>
                        </a:rPr>
                        <m:t>•</m:t>
                      </m:r>
                    </m:oMath>
                  </m:oMathPara>
                </a14:m>
                <a:endParaRPr lang="it-IT" sz="1300" dirty="0"/>
              </a:p>
            </p:txBody>
          </p:sp>
        </mc:Choice>
        <mc:Fallback xmlns="">
          <p:sp>
            <p:nvSpPr>
              <p:cNvPr id="18" name="Object 11">
                <a:extLst>
                  <a:ext uri="{FF2B5EF4-FFF2-40B4-BE49-F238E27FC236}">
                    <a16:creationId xmlns:a16="http://schemas.microsoft.com/office/drawing/2014/main" id="{247FA60B-B940-4D4E-B4E5-8E5CD3BD2A76}"/>
                  </a:ext>
                </a:extLst>
              </p:cNvPr>
              <p:cNvSpPr txBox="1">
                <a:spLocks noRot="1" noChangeAspect="1" noMove="1" noResize="1" noEditPoints="1" noAdjustHandles="1" noChangeArrowheads="1" noChangeShapeType="1" noTextEdit="1"/>
              </p:cNvSpPr>
              <p:nvPr/>
            </p:nvSpPr>
            <p:spPr bwMode="auto">
              <a:xfrm>
                <a:off x="8408342" y="3221580"/>
                <a:ext cx="288925" cy="360363"/>
              </a:xfrm>
              <a:prstGeom prst="rect">
                <a:avLst/>
              </a:prstGeom>
              <a:blipFill>
                <a:blip r:embed="rId11"/>
                <a:stretch>
                  <a:fillRect b="-20000"/>
                </a:stretch>
              </a:blipFill>
              <a:ln>
                <a:noFill/>
              </a:ln>
              <a:effectLst/>
            </p:spPr>
            <p:txBody>
              <a:bodyPr/>
              <a:lstStyle/>
              <a:p>
                <a:r>
                  <a:rPr lang="it-IT">
                    <a:noFill/>
                  </a:rPr>
                  <a:t> </a:t>
                </a:r>
              </a:p>
            </p:txBody>
          </p:sp>
        </mc:Fallback>
      </mc:AlternateContent>
      <p:sp>
        <p:nvSpPr>
          <p:cNvPr id="19" name="Ovale 18">
            <a:extLst>
              <a:ext uri="{FF2B5EF4-FFF2-40B4-BE49-F238E27FC236}">
                <a16:creationId xmlns:a16="http://schemas.microsoft.com/office/drawing/2014/main" id="{CD6FD709-DD9B-4649-8811-D587D2B54CFC}"/>
              </a:ext>
            </a:extLst>
          </p:cNvPr>
          <p:cNvSpPr/>
          <p:nvPr/>
        </p:nvSpPr>
        <p:spPr>
          <a:xfrm rot="1414368">
            <a:off x="7579503" y="3030627"/>
            <a:ext cx="1278067" cy="74226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p:cxnSp>
        <p:nvCxnSpPr>
          <p:cNvPr id="21" name="Connettore 2 20">
            <a:extLst>
              <a:ext uri="{FF2B5EF4-FFF2-40B4-BE49-F238E27FC236}">
                <a16:creationId xmlns:a16="http://schemas.microsoft.com/office/drawing/2014/main" id="{D77212FF-6736-4650-9AC7-2D487442AAAA}"/>
              </a:ext>
            </a:extLst>
          </p:cNvPr>
          <p:cNvCxnSpPr>
            <a:cxnSpLocks/>
            <a:stCxn id="9" idx="2"/>
            <a:endCxn id="13" idx="2"/>
          </p:cNvCxnSpPr>
          <p:nvPr/>
        </p:nvCxnSpPr>
        <p:spPr>
          <a:xfrm flipH="1">
            <a:off x="7905800" y="2435670"/>
            <a:ext cx="1580292" cy="89112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BFCF86E9-7402-4C14-86C4-679FE570B862}"/>
              </a:ext>
            </a:extLst>
          </p:cNvPr>
          <p:cNvCxnSpPr>
            <a:cxnSpLocks/>
            <a:stCxn id="16" idx="2"/>
            <a:endCxn id="13" idx="2"/>
          </p:cNvCxnSpPr>
          <p:nvPr/>
        </p:nvCxnSpPr>
        <p:spPr>
          <a:xfrm flipH="1">
            <a:off x="7905800" y="2664270"/>
            <a:ext cx="2047582" cy="662528"/>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23" name="Connettore 2 22">
            <a:extLst>
              <a:ext uri="{FF2B5EF4-FFF2-40B4-BE49-F238E27FC236}">
                <a16:creationId xmlns:a16="http://schemas.microsoft.com/office/drawing/2014/main" id="{59F05A4D-3A91-40EE-BC88-BA5596562B37}"/>
              </a:ext>
            </a:extLst>
          </p:cNvPr>
          <p:cNvCxnSpPr>
            <a:cxnSpLocks/>
            <a:stCxn id="8" idx="2"/>
            <a:endCxn id="17" idx="2"/>
          </p:cNvCxnSpPr>
          <p:nvPr/>
        </p:nvCxnSpPr>
        <p:spPr>
          <a:xfrm flipH="1">
            <a:off x="8294737" y="2355174"/>
            <a:ext cx="1560513" cy="97162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24" name="Connettore 2 23">
            <a:extLst>
              <a:ext uri="{FF2B5EF4-FFF2-40B4-BE49-F238E27FC236}">
                <a16:creationId xmlns:a16="http://schemas.microsoft.com/office/drawing/2014/main" id="{C62E6FBF-B927-4072-9EA9-FF1E87615234}"/>
              </a:ext>
            </a:extLst>
          </p:cNvPr>
          <p:cNvCxnSpPr>
            <a:cxnSpLocks/>
            <a:stCxn id="15" idx="2"/>
            <a:endCxn id="18" idx="2"/>
          </p:cNvCxnSpPr>
          <p:nvPr/>
        </p:nvCxnSpPr>
        <p:spPr>
          <a:xfrm flipH="1">
            <a:off x="8552805" y="2609233"/>
            <a:ext cx="1951022" cy="972710"/>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5" name="Object 12">
                <a:extLst>
                  <a:ext uri="{FF2B5EF4-FFF2-40B4-BE49-F238E27FC236}">
                    <a16:creationId xmlns:a16="http://schemas.microsoft.com/office/drawing/2014/main" id="{E44DF501-F464-4795-9A8B-8E478778228D}"/>
                  </a:ext>
                </a:extLst>
              </p:cNvPr>
              <p:cNvSpPr txBox="1"/>
              <p:nvPr/>
            </p:nvSpPr>
            <p:spPr bwMode="auto">
              <a:xfrm>
                <a:off x="10904078" y="2118988"/>
                <a:ext cx="304800" cy="2905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m:rPr>
                          <m:sty m:val="p"/>
                        </m:rPr>
                        <a:rPr lang="el-GR" sz="1300" b="0" i="1" smtClean="0">
                          <a:latin typeface="Cambria Math" panose="02040503050406030204" pitchFamily="18" charset="0"/>
                        </a:rPr>
                        <m:t>Ω</m:t>
                      </m:r>
                    </m:oMath>
                  </m:oMathPara>
                </a14:m>
                <a:endParaRPr lang="it-IT" sz="1300" dirty="0"/>
              </a:p>
            </p:txBody>
          </p:sp>
        </mc:Choice>
        <mc:Fallback xmlns="">
          <p:sp>
            <p:nvSpPr>
              <p:cNvPr id="25" name="Object 12">
                <a:extLst>
                  <a:ext uri="{FF2B5EF4-FFF2-40B4-BE49-F238E27FC236}">
                    <a16:creationId xmlns:a16="http://schemas.microsoft.com/office/drawing/2014/main" id="{E44DF501-F464-4795-9A8B-8E478778228D}"/>
                  </a:ext>
                </a:extLst>
              </p:cNvPr>
              <p:cNvSpPr txBox="1">
                <a:spLocks noRot="1" noChangeAspect="1" noMove="1" noResize="1" noEditPoints="1" noAdjustHandles="1" noChangeArrowheads="1" noChangeShapeType="1" noTextEdit="1"/>
              </p:cNvSpPr>
              <p:nvPr/>
            </p:nvSpPr>
            <p:spPr bwMode="auto">
              <a:xfrm>
                <a:off x="10904078" y="2118988"/>
                <a:ext cx="304800" cy="290513"/>
              </a:xfrm>
              <a:prstGeom prst="rect">
                <a:avLst/>
              </a:prstGeom>
              <a:blipFill>
                <a:blip r:embed="rId12"/>
                <a:stretch>
                  <a:fillRect/>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6" name="CasellaDiTesto 25">
                <a:extLst>
                  <a:ext uri="{FF2B5EF4-FFF2-40B4-BE49-F238E27FC236}">
                    <a16:creationId xmlns:a16="http://schemas.microsoft.com/office/drawing/2014/main" id="{E9BC898A-9CD7-489A-B676-E171E229A072}"/>
                  </a:ext>
                </a:extLst>
              </p:cNvPr>
              <p:cNvSpPr txBox="1"/>
              <p:nvPr/>
            </p:nvSpPr>
            <p:spPr>
              <a:xfrm>
                <a:off x="9610072" y="3397521"/>
                <a:ext cx="1951022"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el-GR" sz="1300" i="0" dirty="0" smtClean="0"/>
                        <m:t>Θ</m:t>
                      </m:r>
                      <m:r>
                        <a:rPr lang="en-US" altLang="it-IT" sz="1300" smtClean="0">
                          <a:latin typeface="Cambria Math" panose="02040503050406030204" pitchFamily="18" charset="0"/>
                        </a:rPr>
                        <m:t>=</m:t>
                      </m:r>
                      <m:d>
                        <m:dPr>
                          <m:begChr m:val="⟨"/>
                          <m:endChr m:val="⟩"/>
                          <m:ctrlPr>
                            <a:rPr lang="en-US" altLang="it-IT" sz="1400" i="1">
                              <a:latin typeface="Cambria Math" panose="02040503050406030204" pitchFamily="18" charset="0"/>
                            </a:rPr>
                          </m:ctrlPr>
                        </m:dPr>
                        <m:e>
                          <m:r>
                            <a:rPr lang="it-IT" sz="1400" b="1">
                              <a:latin typeface="Cambria Math" panose="02040503050406030204" pitchFamily="18" charset="0"/>
                            </a:rPr>
                            <m:t>𝕼</m:t>
                          </m:r>
                          <m:r>
                            <a:rPr lang="it-IT" sz="1400">
                              <a:latin typeface="Cambria Math" panose="02040503050406030204" pitchFamily="18" charset="0"/>
                            </a:rPr>
                            <m:t>,</m:t>
                          </m:r>
                          <m:r>
                            <a:rPr lang="it-IT" sz="1400">
                              <a:latin typeface="Cambria Math" panose="02040503050406030204" pitchFamily="18" charset="0"/>
                            </a:rPr>
                            <m:t>𝕽</m:t>
                          </m:r>
                        </m:e>
                      </m:d>
                    </m:oMath>
                  </m:oMathPara>
                </a14:m>
                <a:endParaRPr lang="en-US" sz="1300" i="0" dirty="0"/>
              </a:p>
            </p:txBody>
          </p:sp>
        </mc:Choice>
        <mc:Fallback xmlns="">
          <p:sp>
            <p:nvSpPr>
              <p:cNvPr id="26" name="CasellaDiTesto 25">
                <a:extLst>
                  <a:ext uri="{FF2B5EF4-FFF2-40B4-BE49-F238E27FC236}">
                    <a16:creationId xmlns:a16="http://schemas.microsoft.com/office/drawing/2014/main" id="{E9BC898A-9CD7-489A-B676-E171E229A072}"/>
                  </a:ext>
                </a:extLst>
              </p:cNvPr>
              <p:cNvSpPr txBox="1">
                <a:spLocks noRot="1" noChangeAspect="1" noMove="1" noResize="1" noEditPoints="1" noAdjustHandles="1" noChangeArrowheads="1" noChangeShapeType="1" noTextEdit="1"/>
              </p:cNvSpPr>
              <p:nvPr/>
            </p:nvSpPr>
            <p:spPr>
              <a:xfrm>
                <a:off x="9610072" y="3397521"/>
                <a:ext cx="1951022" cy="307777"/>
              </a:xfrm>
              <a:prstGeom prst="rect">
                <a:avLst/>
              </a:prstGeom>
              <a:blipFill>
                <a:blip r:embed="rId13"/>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7" name="Object 11">
                <a:extLst>
                  <a:ext uri="{FF2B5EF4-FFF2-40B4-BE49-F238E27FC236}">
                    <a16:creationId xmlns:a16="http://schemas.microsoft.com/office/drawing/2014/main" id="{DE3DFC49-A4FD-49F5-9E6A-4A710396DE89}"/>
                  </a:ext>
                </a:extLst>
              </p:cNvPr>
              <p:cNvSpPr txBox="1"/>
              <p:nvPr/>
            </p:nvSpPr>
            <p:spPr bwMode="auto">
              <a:xfrm>
                <a:off x="9571238" y="3780835"/>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rgbClr val="000000"/>
                          </a:solidFill>
                          <a:latin typeface="Cambria Math" panose="02040503050406030204" pitchFamily="18" charset="0"/>
                        </a:rPr>
                        <m:t>𝑟</m:t>
                      </m:r>
                      <m:r>
                        <a:rPr lang="it-IT" sz="1300" i="1" baseline="-25000">
                          <a:solidFill>
                            <a:srgbClr val="000000"/>
                          </a:solidFill>
                          <a:latin typeface="Cambria Math" panose="02040503050406030204" pitchFamily="18" charset="0"/>
                        </a:rPr>
                        <m:t>1</m:t>
                      </m:r>
                    </m:oMath>
                    <m:oMath xmlns:m="http://schemas.openxmlformats.org/officeDocument/2006/math">
                      <m:r>
                        <a:rPr lang="it-IT" sz="1300" i="1">
                          <a:solidFill>
                            <a:srgbClr val="000000"/>
                          </a:solidFill>
                          <a:latin typeface="Cambria Math" panose="02040503050406030204" pitchFamily="18" charset="0"/>
                        </a:rPr>
                        <m:t>•</m:t>
                      </m:r>
                    </m:oMath>
                  </m:oMathPara>
                </a14:m>
                <a:endParaRPr lang="it-IT" sz="1300" dirty="0"/>
              </a:p>
            </p:txBody>
          </p:sp>
        </mc:Choice>
        <mc:Fallback xmlns="">
          <p:sp>
            <p:nvSpPr>
              <p:cNvPr id="27" name="Object 11">
                <a:extLst>
                  <a:ext uri="{FF2B5EF4-FFF2-40B4-BE49-F238E27FC236}">
                    <a16:creationId xmlns:a16="http://schemas.microsoft.com/office/drawing/2014/main" id="{DE3DFC49-A4FD-49F5-9E6A-4A710396DE89}"/>
                  </a:ext>
                </a:extLst>
              </p:cNvPr>
              <p:cNvSpPr txBox="1">
                <a:spLocks noRot="1" noChangeAspect="1" noMove="1" noResize="1" noEditPoints="1" noAdjustHandles="1" noChangeArrowheads="1" noChangeShapeType="1" noTextEdit="1"/>
              </p:cNvSpPr>
              <p:nvPr/>
            </p:nvSpPr>
            <p:spPr bwMode="auto">
              <a:xfrm>
                <a:off x="9571238" y="3780835"/>
                <a:ext cx="288925" cy="360363"/>
              </a:xfrm>
              <a:prstGeom prst="rect">
                <a:avLst/>
              </a:prstGeom>
              <a:blipFill>
                <a:blip r:embed="rId14"/>
                <a:stretch>
                  <a:fillRect b="-22034"/>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28" name="Object 11">
                <a:extLst>
                  <a:ext uri="{FF2B5EF4-FFF2-40B4-BE49-F238E27FC236}">
                    <a16:creationId xmlns:a16="http://schemas.microsoft.com/office/drawing/2014/main" id="{5C3A5A17-1FE0-4972-938B-EB500212DE10}"/>
                  </a:ext>
                </a:extLst>
              </p:cNvPr>
              <p:cNvSpPr txBox="1"/>
              <p:nvPr/>
            </p:nvSpPr>
            <p:spPr bwMode="auto">
              <a:xfrm>
                <a:off x="10218243" y="4035980"/>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rgbClr val="000000"/>
                          </a:solidFill>
                          <a:latin typeface="Cambria Math" panose="02040503050406030204" pitchFamily="18" charset="0"/>
                        </a:rPr>
                        <m:t>𝑟</m:t>
                      </m:r>
                      <m:r>
                        <a:rPr lang="it-IT" sz="1300" b="0" i="1" baseline="-25000" smtClean="0">
                          <a:solidFill>
                            <a:srgbClr val="000000"/>
                          </a:solidFill>
                          <a:latin typeface="Cambria Math" panose="02040503050406030204" pitchFamily="18" charset="0"/>
                        </a:rPr>
                        <m:t>2</m:t>
                      </m:r>
                    </m:oMath>
                    <m:oMath xmlns:m="http://schemas.openxmlformats.org/officeDocument/2006/math">
                      <m:r>
                        <a:rPr lang="it-IT" sz="1300" i="1">
                          <a:solidFill>
                            <a:srgbClr val="000000"/>
                          </a:solidFill>
                          <a:latin typeface="Cambria Math" panose="02040503050406030204" pitchFamily="18" charset="0"/>
                        </a:rPr>
                        <m:t>•</m:t>
                      </m:r>
                    </m:oMath>
                  </m:oMathPara>
                </a14:m>
                <a:endParaRPr lang="it-IT" sz="1300" dirty="0"/>
              </a:p>
            </p:txBody>
          </p:sp>
        </mc:Choice>
        <mc:Fallback xmlns="">
          <p:sp>
            <p:nvSpPr>
              <p:cNvPr id="28" name="Object 11">
                <a:extLst>
                  <a:ext uri="{FF2B5EF4-FFF2-40B4-BE49-F238E27FC236}">
                    <a16:creationId xmlns:a16="http://schemas.microsoft.com/office/drawing/2014/main" id="{5C3A5A17-1FE0-4972-938B-EB500212DE10}"/>
                  </a:ext>
                </a:extLst>
              </p:cNvPr>
              <p:cNvSpPr txBox="1">
                <a:spLocks noRot="1" noChangeAspect="1" noMove="1" noResize="1" noEditPoints="1" noAdjustHandles="1" noChangeArrowheads="1" noChangeShapeType="1" noTextEdit="1"/>
              </p:cNvSpPr>
              <p:nvPr/>
            </p:nvSpPr>
            <p:spPr bwMode="auto">
              <a:xfrm>
                <a:off x="10218243" y="4035980"/>
                <a:ext cx="288925" cy="360363"/>
              </a:xfrm>
              <a:prstGeom prst="rect">
                <a:avLst/>
              </a:prstGeom>
              <a:blipFill>
                <a:blip r:embed="rId15"/>
                <a:stretch>
                  <a:fillRect b="-22034"/>
                </a:stretch>
              </a:blipFill>
              <a:ln>
                <a:noFill/>
              </a:ln>
              <a:effectLst/>
            </p:spPr>
            <p:txBody>
              <a:bodyPr/>
              <a:lstStyle/>
              <a:p>
                <a:r>
                  <a:rPr lang="it-IT">
                    <a:noFill/>
                  </a:rPr>
                  <a:t> </a:t>
                </a:r>
              </a:p>
            </p:txBody>
          </p:sp>
        </mc:Fallback>
      </mc:AlternateContent>
      <p:sp>
        <p:nvSpPr>
          <p:cNvPr id="29" name="Ovale 28">
            <a:extLst>
              <a:ext uri="{FF2B5EF4-FFF2-40B4-BE49-F238E27FC236}">
                <a16:creationId xmlns:a16="http://schemas.microsoft.com/office/drawing/2014/main" id="{ADD2641E-F2A4-45FB-968C-F0B3E8B2B143}"/>
              </a:ext>
            </a:extLst>
          </p:cNvPr>
          <p:cNvSpPr/>
          <p:nvPr/>
        </p:nvSpPr>
        <p:spPr>
          <a:xfrm rot="1414368">
            <a:off x="9398511" y="3938371"/>
            <a:ext cx="1278067" cy="51383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0" name="Object 12">
                <a:extLst>
                  <a:ext uri="{FF2B5EF4-FFF2-40B4-BE49-F238E27FC236}">
                    <a16:creationId xmlns:a16="http://schemas.microsoft.com/office/drawing/2014/main" id="{BC9F3611-F4ED-49B9-A070-57DA8864A1E1}"/>
                  </a:ext>
                </a:extLst>
              </p:cNvPr>
              <p:cNvSpPr txBox="1"/>
              <p:nvPr/>
            </p:nvSpPr>
            <p:spPr bwMode="auto">
              <a:xfrm>
                <a:off x="9325754" y="3584600"/>
                <a:ext cx="304800" cy="290513"/>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it-IT" sz="1300" b="0" i="1" smtClean="0">
                          <a:latin typeface="Cambria Math" panose="02040503050406030204" pitchFamily="18" charset="0"/>
                        </a:rPr>
                        <m:t>𝕽</m:t>
                      </m:r>
                    </m:oMath>
                  </m:oMathPara>
                </a14:m>
                <a:endParaRPr lang="it-IT" sz="1300" dirty="0"/>
              </a:p>
            </p:txBody>
          </p:sp>
        </mc:Choice>
        <mc:Fallback xmlns="">
          <p:sp>
            <p:nvSpPr>
              <p:cNvPr id="30" name="Object 12">
                <a:extLst>
                  <a:ext uri="{FF2B5EF4-FFF2-40B4-BE49-F238E27FC236}">
                    <a16:creationId xmlns:a16="http://schemas.microsoft.com/office/drawing/2014/main" id="{BC9F3611-F4ED-49B9-A070-57DA8864A1E1}"/>
                  </a:ext>
                </a:extLst>
              </p:cNvPr>
              <p:cNvSpPr txBox="1">
                <a:spLocks noRot="1" noChangeAspect="1" noMove="1" noResize="1" noEditPoints="1" noAdjustHandles="1" noChangeArrowheads="1" noChangeShapeType="1" noTextEdit="1"/>
              </p:cNvSpPr>
              <p:nvPr/>
            </p:nvSpPr>
            <p:spPr bwMode="auto">
              <a:xfrm>
                <a:off x="9325754" y="3584600"/>
                <a:ext cx="304800" cy="290513"/>
              </a:xfrm>
              <a:prstGeom prst="rect">
                <a:avLst/>
              </a:prstGeom>
              <a:blipFill>
                <a:blip r:embed="rId16"/>
                <a:stretch>
                  <a:fillRect/>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3" name="Object 11">
                <a:extLst>
                  <a:ext uri="{FF2B5EF4-FFF2-40B4-BE49-F238E27FC236}">
                    <a16:creationId xmlns:a16="http://schemas.microsoft.com/office/drawing/2014/main" id="{645871E2-CE08-416D-B6D0-49FF2F7E43CC}"/>
                  </a:ext>
                </a:extLst>
              </p:cNvPr>
              <p:cNvSpPr txBox="1"/>
              <p:nvPr/>
            </p:nvSpPr>
            <p:spPr bwMode="auto">
              <a:xfrm>
                <a:off x="7988997" y="3260075"/>
                <a:ext cx="288925" cy="25514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rgbClr val="000000"/>
                          </a:solidFill>
                          <a:latin typeface="Cambria Math" panose="02040503050406030204" pitchFamily="18" charset="0"/>
                        </a:rPr>
                        <m:t>𝑟</m:t>
                      </m:r>
                      <m:r>
                        <a:rPr lang="it-IT" sz="1300" i="1" baseline="-25000">
                          <a:solidFill>
                            <a:srgbClr val="000000"/>
                          </a:solidFill>
                          <a:latin typeface="Cambria Math" panose="02040503050406030204" pitchFamily="18" charset="0"/>
                        </a:rPr>
                        <m:t>1</m:t>
                      </m:r>
                    </m:oMath>
                  </m:oMathPara>
                </a14:m>
                <a:br>
                  <a:rPr lang="it-IT" sz="1300" i="1" dirty="0">
                    <a:solidFill>
                      <a:srgbClr val="000000"/>
                    </a:solidFill>
                    <a:latin typeface="Cambria Math" panose="02040503050406030204" pitchFamily="18" charset="0"/>
                  </a:rPr>
                </a:br>
                <a:endParaRPr lang="it-IT" sz="1300" dirty="0"/>
              </a:p>
            </p:txBody>
          </p:sp>
        </mc:Choice>
        <mc:Fallback xmlns="">
          <p:sp>
            <p:nvSpPr>
              <p:cNvPr id="33" name="Object 11">
                <a:extLst>
                  <a:ext uri="{FF2B5EF4-FFF2-40B4-BE49-F238E27FC236}">
                    <a16:creationId xmlns:a16="http://schemas.microsoft.com/office/drawing/2014/main" id="{645871E2-CE08-416D-B6D0-49FF2F7E43CC}"/>
                  </a:ext>
                </a:extLst>
              </p:cNvPr>
              <p:cNvSpPr txBox="1">
                <a:spLocks noRot="1" noChangeAspect="1" noMove="1" noResize="1" noEditPoints="1" noAdjustHandles="1" noChangeArrowheads="1" noChangeShapeType="1" noTextEdit="1"/>
              </p:cNvSpPr>
              <p:nvPr/>
            </p:nvSpPr>
            <p:spPr bwMode="auto">
              <a:xfrm>
                <a:off x="7988997" y="3260075"/>
                <a:ext cx="288925" cy="255145"/>
              </a:xfrm>
              <a:prstGeom prst="rect">
                <a:avLst/>
              </a:prstGeom>
              <a:blipFill>
                <a:blip r:embed="rId17"/>
                <a:stretch>
                  <a:fillRect b="-9524"/>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4" name="Object 11">
                <a:extLst>
                  <a:ext uri="{FF2B5EF4-FFF2-40B4-BE49-F238E27FC236}">
                    <a16:creationId xmlns:a16="http://schemas.microsoft.com/office/drawing/2014/main" id="{30BA99C5-05CB-4F49-B156-88AFBC987506}"/>
                  </a:ext>
                </a:extLst>
              </p:cNvPr>
              <p:cNvSpPr txBox="1"/>
              <p:nvPr/>
            </p:nvSpPr>
            <p:spPr bwMode="auto">
              <a:xfrm>
                <a:off x="8156624" y="3437934"/>
                <a:ext cx="288925" cy="255145"/>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rgbClr val="000000"/>
                          </a:solidFill>
                          <a:latin typeface="Cambria Math" panose="02040503050406030204" pitchFamily="18" charset="0"/>
                        </a:rPr>
                        <m:t>𝑟</m:t>
                      </m:r>
                      <m:r>
                        <a:rPr lang="it-IT" sz="1300" b="0" i="1" baseline="-25000" smtClean="0">
                          <a:solidFill>
                            <a:srgbClr val="000000"/>
                          </a:solidFill>
                          <a:latin typeface="Cambria Math" panose="02040503050406030204" pitchFamily="18" charset="0"/>
                        </a:rPr>
                        <m:t>2</m:t>
                      </m:r>
                    </m:oMath>
                  </m:oMathPara>
                </a14:m>
                <a:br>
                  <a:rPr lang="it-IT" sz="1300" i="1" dirty="0">
                    <a:solidFill>
                      <a:srgbClr val="000000"/>
                    </a:solidFill>
                    <a:latin typeface="Cambria Math" panose="02040503050406030204" pitchFamily="18" charset="0"/>
                  </a:rPr>
                </a:br>
                <a:endParaRPr lang="it-IT" sz="1300" dirty="0"/>
              </a:p>
            </p:txBody>
          </p:sp>
        </mc:Choice>
        <mc:Fallback xmlns="">
          <p:sp>
            <p:nvSpPr>
              <p:cNvPr id="34" name="Object 11">
                <a:extLst>
                  <a:ext uri="{FF2B5EF4-FFF2-40B4-BE49-F238E27FC236}">
                    <a16:creationId xmlns:a16="http://schemas.microsoft.com/office/drawing/2014/main" id="{30BA99C5-05CB-4F49-B156-88AFBC987506}"/>
                  </a:ext>
                </a:extLst>
              </p:cNvPr>
              <p:cNvSpPr txBox="1">
                <a:spLocks noRot="1" noChangeAspect="1" noMove="1" noResize="1" noEditPoints="1" noAdjustHandles="1" noChangeArrowheads="1" noChangeShapeType="1" noTextEdit="1"/>
              </p:cNvSpPr>
              <p:nvPr/>
            </p:nvSpPr>
            <p:spPr bwMode="auto">
              <a:xfrm>
                <a:off x="8156624" y="3437934"/>
                <a:ext cx="288925" cy="255145"/>
              </a:xfrm>
              <a:prstGeom prst="rect">
                <a:avLst/>
              </a:prstGeom>
              <a:blipFill>
                <a:blip r:embed="rId18"/>
                <a:stretch>
                  <a:fillRect b="-9524"/>
                </a:stretch>
              </a:blipFill>
              <a:ln>
                <a:noFill/>
              </a:ln>
              <a:effectLst/>
            </p:spPr>
            <p:txBody>
              <a:bodyPr/>
              <a:lstStyle/>
              <a:p>
                <a:r>
                  <a:rPr lang="it-IT">
                    <a:noFill/>
                  </a:rPr>
                  <a:t> </a:t>
                </a:r>
              </a:p>
            </p:txBody>
          </p:sp>
        </mc:Fallback>
      </mc:AlternateContent>
      <p:sp>
        <p:nvSpPr>
          <p:cNvPr id="35" name="CasellaDiTesto 34">
            <a:extLst>
              <a:ext uri="{FF2B5EF4-FFF2-40B4-BE49-F238E27FC236}">
                <a16:creationId xmlns:a16="http://schemas.microsoft.com/office/drawing/2014/main" id="{1140B670-BBDF-43B4-8163-36CD07D47E54}"/>
              </a:ext>
            </a:extLst>
          </p:cNvPr>
          <p:cNvSpPr txBox="1"/>
          <p:nvPr/>
        </p:nvSpPr>
        <p:spPr>
          <a:xfrm>
            <a:off x="5924600" y="2525898"/>
            <a:ext cx="22479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ctr">
              <a:spcBef>
                <a:spcPct val="50000"/>
              </a:spcBef>
              <a:defRPr sz="1300" i="1"/>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dirty="0"/>
              <a:t>empirical relational system</a:t>
            </a:r>
            <a:endParaRPr lang="it-IT" dirty="0"/>
          </a:p>
        </p:txBody>
      </p:sp>
      <mc:AlternateContent xmlns:mc="http://schemas.openxmlformats.org/markup-compatibility/2006" xmlns:a14="http://schemas.microsoft.com/office/drawing/2010/main">
        <mc:Choice Requires="a14">
          <p:sp>
            <p:nvSpPr>
              <p:cNvPr id="36" name="Object 12">
                <a:extLst>
                  <a:ext uri="{FF2B5EF4-FFF2-40B4-BE49-F238E27FC236}">
                    <a16:creationId xmlns:a16="http://schemas.microsoft.com/office/drawing/2014/main" id="{86890DD4-2618-47EC-AD48-F7A0656899C2}"/>
                  </a:ext>
                </a:extLst>
              </p:cNvPr>
              <p:cNvSpPr txBox="1"/>
              <p:nvPr/>
            </p:nvSpPr>
            <p:spPr bwMode="auto">
              <a:xfrm>
                <a:off x="6943571" y="4427258"/>
                <a:ext cx="667478" cy="290513"/>
              </a:xfrm>
              <a:prstGeom prst="rect">
                <a:avLst/>
              </a:prstGeom>
              <a:noFill/>
              <a:ln>
                <a:noFill/>
              </a:ln>
              <a:effectLst/>
            </p:spPr>
            <p:txBody>
              <a:bodyPr>
                <a:normAutofit fontScale="92500"/>
              </a:bodyPr>
              <a:lstStyle/>
              <a:p>
                <a:pPr/>
                <a14:m>
                  <m:oMathPara xmlns:m="http://schemas.openxmlformats.org/officeDocument/2006/math">
                    <m:oMathParaPr>
                      <m:jc m:val="centerGroup"/>
                    </m:oMathParaPr>
                    <m:oMath xmlns:m="http://schemas.openxmlformats.org/officeDocument/2006/math">
                      <m:r>
                        <a:rPr lang="it-IT" sz="1400" b="1">
                          <a:latin typeface="Cambria Math" panose="02040503050406030204" pitchFamily="18" charset="0"/>
                        </a:rPr>
                        <m:t>𝕹</m:t>
                      </m:r>
                    </m:oMath>
                  </m:oMathPara>
                </a14:m>
                <a:endParaRPr lang="it-IT" sz="1300" dirty="0"/>
              </a:p>
            </p:txBody>
          </p:sp>
        </mc:Choice>
        <mc:Fallback xmlns="">
          <p:sp>
            <p:nvSpPr>
              <p:cNvPr id="36" name="Object 12">
                <a:extLst>
                  <a:ext uri="{FF2B5EF4-FFF2-40B4-BE49-F238E27FC236}">
                    <a16:creationId xmlns:a16="http://schemas.microsoft.com/office/drawing/2014/main" id="{86890DD4-2618-47EC-AD48-F7A0656899C2}"/>
                  </a:ext>
                </a:extLst>
              </p:cNvPr>
              <p:cNvSpPr txBox="1">
                <a:spLocks noRot="1" noChangeAspect="1" noMove="1" noResize="1" noEditPoints="1" noAdjustHandles="1" noChangeArrowheads="1" noChangeShapeType="1" noTextEdit="1"/>
              </p:cNvSpPr>
              <p:nvPr/>
            </p:nvSpPr>
            <p:spPr bwMode="auto">
              <a:xfrm>
                <a:off x="6943571" y="4427258"/>
                <a:ext cx="667478" cy="290513"/>
              </a:xfrm>
              <a:prstGeom prst="rect">
                <a:avLst/>
              </a:prstGeom>
              <a:blipFill>
                <a:blip r:embed="rId19"/>
                <a:stretch>
                  <a:fillRect/>
                </a:stretch>
              </a:blipFill>
              <a:ln>
                <a:noFill/>
              </a:ln>
              <a:effectLst/>
            </p:spPr>
            <p:txBody>
              <a:bodyPr/>
              <a:lstStyle/>
              <a:p>
                <a:r>
                  <a:rPr lang="it-IT">
                    <a:noFill/>
                  </a:rPr>
                  <a:t> </a:t>
                </a:r>
              </a:p>
            </p:txBody>
          </p:sp>
        </mc:Fallback>
      </mc:AlternateContent>
      <p:sp>
        <p:nvSpPr>
          <p:cNvPr id="37" name="Ovale 36">
            <a:extLst>
              <a:ext uri="{FF2B5EF4-FFF2-40B4-BE49-F238E27FC236}">
                <a16:creationId xmlns:a16="http://schemas.microsoft.com/office/drawing/2014/main" id="{F140C905-C934-4495-8D27-769A53611703}"/>
              </a:ext>
            </a:extLst>
          </p:cNvPr>
          <p:cNvSpPr/>
          <p:nvPr/>
        </p:nvSpPr>
        <p:spPr>
          <a:xfrm rot="1414368">
            <a:off x="7286527" y="4554232"/>
            <a:ext cx="1278067" cy="742266"/>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38" name="Object 11">
                <a:extLst>
                  <a:ext uri="{FF2B5EF4-FFF2-40B4-BE49-F238E27FC236}">
                    <a16:creationId xmlns:a16="http://schemas.microsoft.com/office/drawing/2014/main" id="{E57FD301-1BEF-47E5-A6FC-5DDF077E1E94}"/>
                  </a:ext>
                </a:extLst>
              </p:cNvPr>
              <p:cNvSpPr txBox="1"/>
              <p:nvPr/>
            </p:nvSpPr>
            <p:spPr bwMode="auto">
              <a:xfrm>
                <a:off x="7468361" y="4490040"/>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chemeClr val="tx1"/>
                          </a:solidFill>
                          <a:latin typeface="Cambria Math" panose="02040503050406030204" pitchFamily="18" charset="0"/>
                        </a:rPr>
                        <m:t>𝑛</m:t>
                      </m:r>
                      <m:r>
                        <a:rPr lang="it-IT" sz="1300" b="0" i="1" baseline="-25000" smtClean="0">
                          <a:solidFill>
                            <a:schemeClr val="tx1"/>
                          </a:solidFill>
                          <a:latin typeface="Cambria Math" panose="02040503050406030204" pitchFamily="18" charset="0"/>
                        </a:rPr>
                        <m:t>1</m:t>
                      </m:r>
                    </m:oMath>
                    <m:oMath xmlns:m="http://schemas.openxmlformats.org/officeDocument/2006/math">
                      <m:r>
                        <a:rPr lang="it-IT" sz="1300" b="0" i="1">
                          <a:solidFill>
                            <a:schemeClr val="tx1"/>
                          </a:solidFill>
                          <a:latin typeface="Cambria Math" panose="02040503050406030204" pitchFamily="18" charset="0"/>
                        </a:rPr>
                        <m:t>•</m:t>
                      </m:r>
                    </m:oMath>
                  </m:oMathPara>
                </a14:m>
                <a:endParaRPr lang="it-IT" sz="1300" dirty="0">
                  <a:solidFill>
                    <a:schemeClr val="tx1"/>
                  </a:solidFill>
                </a:endParaRPr>
              </a:p>
            </p:txBody>
          </p:sp>
        </mc:Choice>
        <mc:Fallback xmlns="">
          <p:sp>
            <p:nvSpPr>
              <p:cNvPr id="38" name="Object 11">
                <a:extLst>
                  <a:ext uri="{FF2B5EF4-FFF2-40B4-BE49-F238E27FC236}">
                    <a16:creationId xmlns:a16="http://schemas.microsoft.com/office/drawing/2014/main" id="{E57FD301-1BEF-47E5-A6FC-5DDF077E1E94}"/>
                  </a:ext>
                </a:extLst>
              </p:cNvPr>
              <p:cNvSpPr txBox="1">
                <a:spLocks noRot="1" noChangeAspect="1" noMove="1" noResize="1" noEditPoints="1" noAdjustHandles="1" noChangeArrowheads="1" noChangeShapeType="1" noTextEdit="1"/>
              </p:cNvSpPr>
              <p:nvPr/>
            </p:nvSpPr>
            <p:spPr bwMode="auto">
              <a:xfrm>
                <a:off x="7468361" y="4490040"/>
                <a:ext cx="288925" cy="360363"/>
              </a:xfrm>
              <a:prstGeom prst="rect">
                <a:avLst/>
              </a:prstGeom>
              <a:blipFill>
                <a:blip r:embed="rId20"/>
                <a:stretch>
                  <a:fillRect b="-22034"/>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39" name="Object 11">
                <a:extLst>
                  <a:ext uri="{FF2B5EF4-FFF2-40B4-BE49-F238E27FC236}">
                    <a16:creationId xmlns:a16="http://schemas.microsoft.com/office/drawing/2014/main" id="{15452C93-E905-44C4-8456-C45E150EA6AF}"/>
                  </a:ext>
                </a:extLst>
              </p:cNvPr>
              <p:cNvSpPr txBox="1"/>
              <p:nvPr/>
            </p:nvSpPr>
            <p:spPr bwMode="auto">
              <a:xfrm>
                <a:off x="7857298" y="4490040"/>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chemeClr val="tx1"/>
                          </a:solidFill>
                          <a:latin typeface="Cambria Math" panose="02040503050406030204" pitchFamily="18" charset="0"/>
                        </a:rPr>
                        <m:t>𝑛</m:t>
                      </m:r>
                      <m:r>
                        <a:rPr lang="it-IT" sz="1300" b="0" i="1" baseline="-25000" smtClean="0">
                          <a:solidFill>
                            <a:schemeClr val="tx1"/>
                          </a:solidFill>
                          <a:latin typeface="Cambria Math" panose="02040503050406030204" pitchFamily="18" charset="0"/>
                        </a:rPr>
                        <m:t>2</m:t>
                      </m:r>
                    </m:oMath>
                    <m:oMath xmlns:m="http://schemas.openxmlformats.org/officeDocument/2006/math">
                      <m:r>
                        <a:rPr lang="it-IT" sz="1300" b="0" i="1">
                          <a:solidFill>
                            <a:schemeClr val="tx1"/>
                          </a:solidFill>
                          <a:latin typeface="Cambria Math" panose="02040503050406030204" pitchFamily="18" charset="0"/>
                        </a:rPr>
                        <m:t>•</m:t>
                      </m:r>
                    </m:oMath>
                  </m:oMathPara>
                </a14:m>
                <a:endParaRPr lang="it-IT" sz="1300" dirty="0">
                  <a:solidFill>
                    <a:schemeClr val="tx1"/>
                  </a:solidFill>
                </a:endParaRPr>
              </a:p>
            </p:txBody>
          </p:sp>
        </mc:Choice>
        <mc:Fallback xmlns="">
          <p:sp>
            <p:nvSpPr>
              <p:cNvPr id="39" name="Object 11">
                <a:extLst>
                  <a:ext uri="{FF2B5EF4-FFF2-40B4-BE49-F238E27FC236}">
                    <a16:creationId xmlns:a16="http://schemas.microsoft.com/office/drawing/2014/main" id="{15452C93-E905-44C4-8456-C45E150EA6AF}"/>
                  </a:ext>
                </a:extLst>
              </p:cNvPr>
              <p:cNvSpPr txBox="1">
                <a:spLocks noRot="1" noChangeAspect="1" noMove="1" noResize="1" noEditPoints="1" noAdjustHandles="1" noChangeArrowheads="1" noChangeShapeType="1" noTextEdit="1"/>
              </p:cNvSpPr>
              <p:nvPr/>
            </p:nvSpPr>
            <p:spPr bwMode="auto">
              <a:xfrm>
                <a:off x="7857298" y="4490040"/>
                <a:ext cx="288925" cy="360363"/>
              </a:xfrm>
              <a:prstGeom prst="rect">
                <a:avLst/>
              </a:prstGeom>
              <a:blipFill>
                <a:blip r:embed="rId21"/>
                <a:stretch>
                  <a:fillRect b="-22034"/>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0" name="Object 11">
                <a:extLst>
                  <a:ext uri="{FF2B5EF4-FFF2-40B4-BE49-F238E27FC236}">
                    <a16:creationId xmlns:a16="http://schemas.microsoft.com/office/drawing/2014/main" id="{E4EE4239-C734-4A99-9449-E1FF6B95CEFA}"/>
                  </a:ext>
                </a:extLst>
              </p:cNvPr>
              <p:cNvSpPr txBox="1"/>
              <p:nvPr/>
            </p:nvSpPr>
            <p:spPr bwMode="auto">
              <a:xfrm>
                <a:off x="8115366" y="4745185"/>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chemeClr val="tx1"/>
                          </a:solidFill>
                          <a:latin typeface="Cambria Math" panose="02040503050406030204" pitchFamily="18" charset="0"/>
                        </a:rPr>
                        <m:t>𝑛</m:t>
                      </m:r>
                      <m:r>
                        <a:rPr lang="it-IT" sz="1300" b="0" i="1" baseline="-25000" smtClean="0">
                          <a:solidFill>
                            <a:schemeClr val="tx1"/>
                          </a:solidFill>
                          <a:latin typeface="Cambria Math" panose="02040503050406030204" pitchFamily="18" charset="0"/>
                        </a:rPr>
                        <m:t>3</m:t>
                      </m:r>
                    </m:oMath>
                    <m:oMath xmlns:m="http://schemas.openxmlformats.org/officeDocument/2006/math">
                      <m:r>
                        <a:rPr lang="it-IT" sz="1300" b="0" i="1">
                          <a:solidFill>
                            <a:schemeClr val="tx1"/>
                          </a:solidFill>
                          <a:latin typeface="Cambria Math" panose="02040503050406030204" pitchFamily="18" charset="0"/>
                        </a:rPr>
                        <m:t>•</m:t>
                      </m:r>
                    </m:oMath>
                  </m:oMathPara>
                </a14:m>
                <a:endParaRPr lang="it-IT" sz="1300" dirty="0">
                  <a:solidFill>
                    <a:schemeClr val="tx1"/>
                  </a:solidFill>
                </a:endParaRPr>
              </a:p>
            </p:txBody>
          </p:sp>
        </mc:Choice>
        <mc:Fallback xmlns="">
          <p:sp>
            <p:nvSpPr>
              <p:cNvPr id="40" name="Object 11">
                <a:extLst>
                  <a:ext uri="{FF2B5EF4-FFF2-40B4-BE49-F238E27FC236}">
                    <a16:creationId xmlns:a16="http://schemas.microsoft.com/office/drawing/2014/main" id="{E4EE4239-C734-4A99-9449-E1FF6B95CEFA}"/>
                  </a:ext>
                </a:extLst>
              </p:cNvPr>
              <p:cNvSpPr txBox="1">
                <a:spLocks noRot="1" noChangeAspect="1" noMove="1" noResize="1" noEditPoints="1" noAdjustHandles="1" noChangeArrowheads="1" noChangeShapeType="1" noTextEdit="1"/>
              </p:cNvSpPr>
              <p:nvPr/>
            </p:nvSpPr>
            <p:spPr bwMode="auto">
              <a:xfrm>
                <a:off x="8115366" y="4745185"/>
                <a:ext cx="288925" cy="360363"/>
              </a:xfrm>
              <a:prstGeom prst="rect">
                <a:avLst/>
              </a:prstGeom>
              <a:blipFill>
                <a:blip r:embed="rId22"/>
                <a:stretch>
                  <a:fillRect b="-20000"/>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1" name="Object 11">
                <a:extLst>
                  <a:ext uri="{FF2B5EF4-FFF2-40B4-BE49-F238E27FC236}">
                    <a16:creationId xmlns:a16="http://schemas.microsoft.com/office/drawing/2014/main" id="{D843797D-E469-4E39-8F16-BFAB05FE27BF}"/>
                  </a:ext>
                </a:extLst>
              </p:cNvPr>
              <p:cNvSpPr txBox="1"/>
              <p:nvPr/>
            </p:nvSpPr>
            <p:spPr bwMode="auto">
              <a:xfrm>
                <a:off x="9278262" y="5304440"/>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rgbClr val="000000"/>
                          </a:solidFill>
                          <a:latin typeface="Cambria Math" panose="02040503050406030204" pitchFamily="18" charset="0"/>
                        </a:rPr>
                        <m:t>𝑝</m:t>
                      </m:r>
                      <m:r>
                        <a:rPr lang="it-IT" sz="1300" i="1" baseline="-25000">
                          <a:solidFill>
                            <a:srgbClr val="000000"/>
                          </a:solidFill>
                          <a:latin typeface="Cambria Math" panose="02040503050406030204" pitchFamily="18" charset="0"/>
                        </a:rPr>
                        <m:t>1</m:t>
                      </m:r>
                    </m:oMath>
                    <m:oMath xmlns:m="http://schemas.openxmlformats.org/officeDocument/2006/math">
                      <m:r>
                        <a:rPr lang="it-IT" sz="1300" i="1">
                          <a:solidFill>
                            <a:srgbClr val="000000"/>
                          </a:solidFill>
                          <a:latin typeface="Cambria Math" panose="02040503050406030204" pitchFamily="18" charset="0"/>
                        </a:rPr>
                        <m:t>•</m:t>
                      </m:r>
                    </m:oMath>
                  </m:oMathPara>
                </a14:m>
                <a:endParaRPr lang="it-IT" sz="1300" dirty="0"/>
              </a:p>
            </p:txBody>
          </p:sp>
        </mc:Choice>
        <mc:Fallback xmlns="">
          <p:sp>
            <p:nvSpPr>
              <p:cNvPr id="41" name="Object 11">
                <a:extLst>
                  <a:ext uri="{FF2B5EF4-FFF2-40B4-BE49-F238E27FC236}">
                    <a16:creationId xmlns:a16="http://schemas.microsoft.com/office/drawing/2014/main" id="{D843797D-E469-4E39-8F16-BFAB05FE27BF}"/>
                  </a:ext>
                </a:extLst>
              </p:cNvPr>
              <p:cNvSpPr txBox="1">
                <a:spLocks noRot="1" noChangeAspect="1" noMove="1" noResize="1" noEditPoints="1" noAdjustHandles="1" noChangeArrowheads="1" noChangeShapeType="1" noTextEdit="1"/>
              </p:cNvSpPr>
              <p:nvPr/>
            </p:nvSpPr>
            <p:spPr bwMode="auto">
              <a:xfrm>
                <a:off x="9278262" y="5304440"/>
                <a:ext cx="288925" cy="360363"/>
              </a:xfrm>
              <a:prstGeom prst="rect">
                <a:avLst/>
              </a:prstGeom>
              <a:blipFill>
                <a:blip r:embed="rId23"/>
                <a:stretch>
                  <a:fillRect b="-22034"/>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42" name="Object 11">
                <a:extLst>
                  <a:ext uri="{FF2B5EF4-FFF2-40B4-BE49-F238E27FC236}">
                    <a16:creationId xmlns:a16="http://schemas.microsoft.com/office/drawing/2014/main" id="{1BB549D0-C22D-4793-80D1-860F989E885A}"/>
                  </a:ext>
                </a:extLst>
              </p:cNvPr>
              <p:cNvSpPr txBox="1"/>
              <p:nvPr/>
            </p:nvSpPr>
            <p:spPr bwMode="auto">
              <a:xfrm>
                <a:off x="9925267" y="5559585"/>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rgbClr val="000000"/>
                          </a:solidFill>
                          <a:latin typeface="Cambria Math" panose="02040503050406030204" pitchFamily="18" charset="0"/>
                        </a:rPr>
                        <m:t>𝑝</m:t>
                      </m:r>
                      <m:r>
                        <a:rPr lang="it-IT" sz="1300" b="0" i="1" baseline="-25000" smtClean="0">
                          <a:solidFill>
                            <a:srgbClr val="000000"/>
                          </a:solidFill>
                          <a:latin typeface="Cambria Math" panose="02040503050406030204" pitchFamily="18" charset="0"/>
                        </a:rPr>
                        <m:t>2</m:t>
                      </m:r>
                    </m:oMath>
                    <m:oMath xmlns:m="http://schemas.openxmlformats.org/officeDocument/2006/math">
                      <m:r>
                        <a:rPr lang="it-IT" sz="1300" i="1">
                          <a:solidFill>
                            <a:srgbClr val="000000"/>
                          </a:solidFill>
                          <a:latin typeface="Cambria Math" panose="02040503050406030204" pitchFamily="18" charset="0"/>
                        </a:rPr>
                        <m:t>•</m:t>
                      </m:r>
                    </m:oMath>
                  </m:oMathPara>
                </a14:m>
                <a:endParaRPr lang="it-IT" sz="1300" dirty="0"/>
              </a:p>
            </p:txBody>
          </p:sp>
        </mc:Choice>
        <mc:Fallback xmlns="">
          <p:sp>
            <p:nvSpPr>
              <p:cNvPr id="42" name="Object 11">
                <a:extLst>
                  <a:ext uri="{FF2B5EF4-FFF2-40B4-BE49-F238E27FC236}">
                    <a16:creationId xmlns:a16="http://schemas.microsoft.com/office/drawing/2014/main" id="{1BB549D0-C22D-4793-80D1-860F989E885A}"/>
                  </a:ext>
                </a:extLst>
              </p:cNvPr>
              <p:cNvSpPr txBox="1">
                <a:spLocks noRot="1" noChangeAspect="1" noMove="1" noResize="1" noEditPoints="1" noAdjustHandles="1" noChangeArrowheads="1" noChangeShapeType="1" noTextEdit="1"/>
              </p:cNvSpPr>
              <p:nvPr/>
            </p:nvSpPr>
            <p:spPr bwMode="auto">
              <a:xfrm>
                <a:off x="9925267" y="5559585"/>
                <a:ext cx="288925" cy="360363"/>
              </a:xfrm>
              <a:prstGeom prst="rect">
                <a:avLst/>
              </a:prstGeom>
              <a:blipFill>
                <a:blip r:embed="rId24"/>
                <a:stretch>
                  <a:fillRect b="-22034"/>
                </a:stretch>
              </a:blipFill>
              <a:ln>
                <a:noFill/>
              </a:ln>
              <a:effectLst/>
            </p:spPr>
            <p:txBody>
              <a:bodyPr/>
              <a:lstStyle/>
              <a:p>
                <a:r>
                  <a:rPr lang="it-IT">
                    <a:noFill/>
                  </a:rPr>
                  <a:t> </a:t>
                </a:r>
              </a:p>
            </p:txBody>
          </p:sp>
        </mc:Fallback>
      </mc:AlternateContent>
      <p:sp>
        <p:nvSpPr>
          <p:cNvPr id="43" name="Ovale 42">
            <a:extLst>
              <a:ext uri="{FF2B5EF4-FFF2-40B4-BE49-F238E27FC236}">
                <a16:creationId xmlns:a16="http://schemas.microsoft.com/office/drawing/2014/main" id="{EA311C37-C051-4945-9786-B26E5A757178}"/>
              </a:ext>
            </a:extLst>
          </p:cNvPr>
          <p:cNvSpPr/>
          <p:nvPr/>
        </p:nvSpPr>
        <p:spPr>
          <a:xfrm rot="1414368">
            <a:off x="9105535" y="5461976"/>
            <a:ext cx="1278067" cy="513830"/>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4" name="Object 12">
                <a:extLst>
                  <a:ext uri="{FF2B5EF4-FFF2-40B4-BE49-F238E27FC236}">
                    <a16:creationId xmlns:a16="http://schemas.microsoft.com/office/drawing/2014/main" id="{AE86D6EE-97B1-4504-B9B5-7B543899F938}"/>
                  </a:ext>
                </a:extLst>
              </p:cNvPr>
              <p:cNvSpPr txBox="1"/>
              <p:nvPr/>
            </p:nvSpPr>
            <p:spPr bwMode="auto">
              <a:xfrm>
                <a:off x="8983715" y="5129168"/>
                <a:ext cx="304800" cy="290513"/>
              </a:xfrm>
              <a:prstGeom prst="rect">
                <a:avLst/>
              </a:prstGeom>
              <a:noFill/>
              <a:ln>
                <a:noFill/>
              </a:ln>
              <a:effectLst/>
            </p:spPr>
            <p:txBody>
              <a:bodyPr>
                <a:normAutofit fontScale="92500"/>
              </a:bodyPr>
              <a:lstStyle/>
              <a:p>
                <a:pPr/>
                <a14:m>
                  <m:oMathPara xmlns:m="http://schemas.openxmlformats.org/officeDocument/2006/math">
                    <m:oMathParaPr>
                      <m:jc m:val="left"/>
                    </m:oMathParaPr>
                    <m:oMath xmlns:m="http://schemas.openxmlformats.org/officeDocument/2006/math">
                      <m:r>
                        <a:rPr lang="it-IT" sz="1400" b="1">
                          <a:latin typeface="Cambria Math" panose="02040503050406030204" pitchFamily="18" charset="0"/>
                        </a:rPr>
                        <m:t>𝕻</m:t>
                      </m:r>
                    </m:oMath>
                  </m:oMathPara>
                </a14:m>
                <a:endParaRPr lang="it-IT" sz="1300" dirty="0"/>
              </a:p>
            </p:txBody>
          </p:sp>
        </mc:Choice>
        <mc:Fallback xmlns="">
          <p:sp>
            <p:nvSpPr>
              <p:cNvPr id="44" name="Object 12">
                <a:extLst>
                  <a:ext uri="{FF2B5EF4-FFF2-40B4-BE49-F238E27FC236}">
                    <a16:creationId xmlns:a16="http://schemas.microsoft.com/office/drawing/2014/main" id="{AE86D6EE-97B1-4504-B9B5-7B543899F938}"/>
                  </a:ext>
                </a:extLst>
              </p:cNvPr>
              <p:cNvSpPr txBox="1">
                <a:spLocks noRot="1" noChangeAspect="1" noMove="1" noResize="1" noEditPoints="1" noAdjustHandles="1" noChangeArrowheads="1" noChangeShapeType="1" noTextEdit="1"/>
              </p:cNvSpPr>
              <p:nvPr/>
            </p:nvSpPr>
            <p:spPr bwMode="auto">
              <a:xfrm>
                <a:off x="8983715" y="5129168"/>
                <a:ext cx="304800" cy="290513"/>
              </a:xfrm>
              <a:prstGeom prst="rect">
                <a:avLst/>
              </a:prstGeom>
              <a:blipFill>
                <a:blip r:embed="rId25"/>
                <a:stretch>
                  <a:fillRect b="-6250"/>
                </a:stretch>
              </a:blipFill>
              <a:ln>
                <a:noFill/>
              </a:ln>
              <a:effectLst/>
            </p:spPr>
            <p:txBody>
              <a:bodyPr/>
              <a:lstStyle/>
              <a:p>
                <a:r>
                  <a:rPr lang="it-IT">
                    <a:noFill/>
                  </a:rPr>
                  <a:t> </a:t>
                </a:r>
              </a:p>
            </p:txBody>
          </p:sp>
        </mc:Fallback>
      </mc:AlternateContent>
      <p:sp>
        <p:nvSpPr>
          <p:cNvPr id="45" name="Ovale 44">
            <a:extLst>
              <a:ext uri="{FF2B5EF4-FFF2-40B4-BE49-F238E27FC236}">
                <a16:creationId xmlns:a16="http://schemas.microsoft.com/office/drawing/2014/main" id="{2DA58270-8684-47BD-9F5D-943CBA6C7AA0}"/>
              </a:ext>
            </a:extLst>
          </p:cNvPr>
          <p:cNvSpPr/>
          <p:nvPr/>
        </p:nvSpPr>
        <p:spPr>
          <a:xfrm rot="1414368">
            <a:off x="6690656" y="4631564"/>
            <a:ext cx="3893061" cy="1230539"/>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it-IT"/>
          </a:p>
        </p:txBody>
      </p:sp>
      <mc:AlternateContent xmlns:mc="http://schemas.openxmlformats.org/markup-compatibility/2006" xmlns:a14="http://schemas.microsoft.com/office/drawing/2010/main">
        <mc:Choice Requires="a14">
          <p:sp>
            <p:nvSpPr>
              <p:cNvPr id="46" name="CasellaDiTesto 45">
                <a:extLst>
                  <a:ext uri="{FF2B5EF4-FFF2-40B4-BE49-F238E27FC236}">
                    <a16:creationId xmlns:a16="http://schemas.microsoft.com/office/drawing/2014/main" id="{BFDCC24A-B496-4AE5-B878-E4537CA9675D}"/>
                  </a:ext>
                </a:extLst>
              </p:cNvPr>
              <p:cNvSpPr txBox="1"/>
              <p:nvPr/>
            </p:nvSpPr>
            <p:spPr>
              <a:xfrm>
                <a:off x="10362705" y="5725538"/>
                <a:ext cx="1238250" cy="2923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l-GR" sz="1300" i="1" dirty="0" smtClean="0">
                          <a:latin typeface="Cambria Math" panose="02040503050406030204" pitchFamily="18" charset="0"/>
                        </a:rPr>
                        <m:t>Λ</m:t>
                      </m:r>
                      <m:r>
                        <a:rPr lang="en-US" altLang="it-IT" sz="1300" smtClean="0">
                          <a:latin typeface="Cambria Math" panose="02040503050406030204" pitchFamily="18" charset="0"/>
                        </a:rPr>
                        <m:t>=</m:t>
                      </m:r>
                      <m:d>
                        <m:dPr>
                          <m:begChr m:val="⟨"/>
                          <m:endChr m:val="⟩"/>
                          <m:ctrlPr>
                            <a:rPr lang="en-US" altLang="it-IT" sz="1200" i="1">
                              <a:latin typeface="Cambria Math" panose="02040503050406030204" pitchFamily="18" charset="0"/>
                            </a:rPr>
                          </m:ctrlPr>
                        </m:dPr>
                        <m:e>
                          <m:r>
                            <a:rPr lang="it-IT" sz="1200" b="1">
                              <a:latin typeface="Cambria Math" panose="02040503050406030204" pitchFamily="18" charset="0"/>
                            </a:rPr>
                            <m:t>𝕹</m:t>
                          </m:r>
                          <m:r>
                            <a:rPr lang="it-IT" sz="1200">
                              <a:latin typeface="Cambria Math" panose="02040503050406030204" pitchFamily="18" charset="0"/>
                            </a:rPr>
                            <m:t>,</m:t>
                          </m:r>
                          <m:r>
                            <a:rPr lang="it-IT" sz="1200" b="1">
                              <a:latin typeface="Cambria Math" panose="02040503050406030204" pitchFamily="18" charset="0"/>
                            </a:rPr>
                            <m:t>𝕻</m:t>
                          </m:r>
                        </m:e>
                      </m:d>
                    </m:oMath>
                  </m:oMathPara>
                </a14:m>
                <a:endParaRPr lang="en-US" sz="1300" i="0" dirty="0"/>
              </a:p>
            </p:txBody>
          </p:sp>
        </mc:Choice>
        <mc:Fallback xmlns="">
          <p:sp>
            <p:nvSpPr>
              <p:cNvPr id="46" name="CasellaDiTesto 45">
                <a:extLst>
                  <a:ext uri="{FF2B5EF4-FFF2-40B4-BE49-F238E27FC236}">
                    <a16:creationId xmlns:a16="http://schemas.microsoft.com/office/drawing/2014/main" id="{BFDCC24A-B496-4AE5-B878-E4537CA9675D}"/>
                  </a:ext>
                </a:extLst>
              </p:cNvPr>
              <p:cNvSpPr txBox="1">
                <a:spLocks noRot="1" noChangeAspect="1" noMove="1" noResize="1" noEditPoints="1" noAdjustHandles="1" noChangeArrowheads="1" noChangeShapeType="1" noTextEdit="1"/>
              </p:cNvSpPr>
              <p:nvPr/>
            </p:nvSpPr>
            <p:spPr>
              <a:xfrm>
                <a:off x="10362705" y="5725538"/>
                <a:ext cx="1238250" cy="292388"/>
              </a:xfrm>
              <a:prstGeom prst="rect">
                <a:avLst/>
              </a:prstGeom>
              <a:blipFill>
                <a:blip r:embed="rId26"/>
                <a:stretch>
                  <a:fillRect b="-4167"/>
                </a:stretch>
              </a:blipFill>
            </p:spPr>
            <p:txBody>
              <a:bodyPr/>
              <a:lstStyle/>
              <a:p>
                <a:r>
                  <a:rPr lang="it-IT">
                    <a:noFill/>
                  </a:rPr>
                  <a:t> </a:t>
                </a:r>
              </a:p>
            </p:txBody>
          </p:sp>
        </mc:Fallback>
      </mc:AlternateContent>
      <p:sp>
        <p:nvSpPr>
          <p:cNvPr id="47" name="CasellaDiTesto 46">
            <a:extLst>
              <a:ext uri="{FF2B5EF4-FFF2-40B4-BE49-F238E27FC236}">
                <a16:creationId xmlns:a16="http://schemas.microsoft.com/office/drawing/2014/main" id="{12670397-A5C3-4C1B-8211-0DE760629F59}"/>
              </a:ext>
            </a:extLst>
          </p:cNvPr>
          <p:cNvSpPr txBox="1"/>
          <p:nvPr/>
        </p:nvSpPr>
        <p:spPr>
          <a:xfrm>
            <a:off x="6739698" y="5930081"/>
            <a:ext cx="22479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it-IT"/>
            </a:defPPr>
            <a:lvl1pPr algn="ctr">
              <a:spcBef>
                <a:spcPct val="50000"/>
              </a:spcBef>
              <a:defRPr sz="1300" i="1"/>
            </a:lvl1pPr>
            <a:lvl2pPr marL="742950" indent="-285750">
              <a:defRPr sz="2400">
                <a:latin typeface="Times New Roman" panose="02020603050405020304" pitchFamily="18" charset="0"/>
              </a:defRPr>
            </a:lvl2pPr>
            <a:lvl3pPr marL="1143000" indent="-228600">
              <a:defRPr sz="2400">
                <a:latin typeface="Times New Roman" panose="02020603050405020304" pitchFamily="18" charset="0"/>
              </a:defRPr>
            </a:lvl3pPr>
            <a:lvl4pPr marL="1600200" indent="-228600">
              <a:defRPr sz="2400">
                <a:latin typeface="Times New Roman" panose="02020603050405020304" pitchFamily="18" charset="0"/>
              </a:defRPr>
            </a:lvl4pPr>
            <a:lvl5pPr marL="2057400" indent="-228600">
              <a:defRPr sz="2400">
                <a:latin typeface="Times New Roman" panose="02020603050405020304" pitchFamily="18" charset="0"/>
              </a:defRPr>
            </a:lvl5pPr>
            <a:lvl6pPr marL="2514600" indent="-228600" eaLnBrk="0" fontAlgn="base" hangingPunct="0">
              <a:spcBef>
                <a:spcPct val="0"/>
              </a:spcBef>
              <a:spcAft>
                <a:spcPct val="0"/>
              </a:spcAft>
              <a:defRPr sz="2400">
                <a:latin typeface="Times New Roman" panose="02020603050405020304" pitchFamily="18" charset="0"/>
              </a:defRPr>
            </a:lvl6pPr>
            <a:lvl7pPr marL="2971800" indent="-228600" eaLnBrk="0" fontAlgn="base" hangingPunct="0">
              <a:spcBef>
                <a:spcPct val="0"/>
              </a:spcBef>
              <a:spcAft>
                <a:spcPct val="0"/>
              </a:spcAft>
              <a:defRPr sz="2400">
                <a:latin typeface="Times New Roman" panose="02020603050405020304" pitchFamily="18" charset="0"/>
              </a:defRPr>
            </a:lvl7pPr>
            <a:lvl8pPr marL="3429000" indent="-228600" eaLnBrk="0" fontAlgn="base" hangingPunct="0">
              <a:spcBef>
                <a:spcPct val="0"/>
              </a:spcBef>
              <a:spcAft>
                <a:spcPct val="0"/>
              </a:spcAft>
              <a:defRPr sz="2400">
                <a:latin typeface="Times New Roman" panose="02020603050405020304" pitchFamily="18" charset="0"/>
              </a:defRPr>
            </a:lvl8pPr>
            <a:lvl9pPr marL="3886200" indent="-228600" eaLnBrk="0" fontAlgn="base" hangingPunct="0">
              <a:spcBef>
                <a:spcPct val="0"/>
              </a:spcBef>
              <a:spcAft>
                <a:spcPct val="0"/>
              </a:spcAft>
              <a:defRPr sz="2400">
                <a:latin typeface="Times New Roman" panose="02020603050405020304" pitchFamily="18" charset="0"/>
              </a:defRPr>
            </a:lvl9pPr>
          </a:lstStyle>
          <a:p>
            <a:r>
              <a:rPr lang="en-US" dirty="0"/>
              <a:t>numerical relational system</a:t>
            </a:r>
            <a:endParaRPr lang="it-IT" dirty="0"/>
          </a:p>
        </p:txBody>
      </p:sp>
      <p:cxnSp>
        <p:nvCxnSpPr>
          <p:cNvPr id="48" name="Connettore 2 47">
            <a:extLst>
              <a:ext uri="{FF2B5EF4-FFF2-40B4-BE49-F238E27FC236}">
                <a16:creationId xmlns:a16="http://schemas.microsoft.com/office/drawing/2014/main" id="{47BFE4E6-A7B3-43D9-A1B5-707A28043D25}"/>
              </a:ext>
            </a:extLst>
          </p:cNvPr>
          <p:cNvCxnSpPr>
            <a:stCxn id="13" idx="2"/>
            <a:endCxn id="38" idx="2"/>
          </p:cNvCxnSpPr>
          <p:nvPr/>
        </p:nvCxnSpPr>
        <p:spPr>
          <a:xfrm flipH="1">
            <a:off x="7612824" y="3326798"/>
            <a:ext cx="292976" cy="1523605"/>
          </a:xfrm>
          <a:prstGeom prst="straightConnector1">
            <a:avLst/>
          </a:prstGeom>
          <a:ln w="19050">
            <a:solidFill>
              <a:schemeClr val="accent5"/>
            </a:solidFill>
            <a:tailEnd type="triangle"/>
          </a:ln>
        </p:spPr>
        <p:style>
          <a:lnRef idx="1">
            <a:schemeClr val="dk1"/>
          </a:lnRef>
          <a:fillRef idx="0">
            <a:schemeClr val="dk1"/>
          </a:fillRef>
          <a:effectRef idx="0">
            <a:schemeClr val="dk1"/>
          </a:effectRef>
          <a:fontRef idx="minor">
            <a:schemeClr val="tx1"/>
          </a:fontRef>
        </p:style>
      </p:cxnSp>
      <p:cxnSp>
        <p:nvCxnSpPr>
          <p:cNvPr id="49" name="Connettore 2 48">
            <a:extLst>
              <a:ext uri="{FF2B5EF4-FFF2-40B4-BE49-F238E27FC236}">
                <a16:creationId xmlns:a16="http://schemas.microsoft.com/office/drawing/2014/main" id="{1F154631-A550-4C6C-995A-7A95428A4781}"/>
              </a:ext>
            </a:extLst>
          </p:cNvPr>
          <p:cNvCxnSpPr>
            <a:cxnSpLocks/>
            <a:stCxn id="17" idx="2"/>
            <a:endCxn id="39" idx="2"/>
          </p:cNvCxnSpPr>
          <p:nvPr/>
        </p:nvCxnSpPr>
        <p:spPr>
          <a:xfrm flipH="1">
            <a:off x="8001761" y="3326798"/>
            <a:ext cx="292976" cy="1523605"/>
          </a:xfrm>
          <a:prstGeom prst="straightConnector1">
            <a:avLst/>
          </a:prstGeom>
          <a:ln w="19050">
            <a:solidFill>
              <a:schemeClr val="accent5"/>
            </a:solidFill>
            <a:tailEnd type="triangle"/>
          </a:ln>
        </p:spPr>
        <p:style>
          <a:lnRef idx="1">
            <a:schemeClr val="dk1"/>
          </a:lnRef>
          <a:fillRef idx="0">
            <a:schemeClr val="dk1"/>
          </a:fillRef>
          <a:effectRef idx="0">
            <a:schemeClr val="dk1"/>
          </a:effectRef>
          <a:fontRef idx="minor">
            <a:schemeClr val="tx1"/>
          </a:fontRef>
        </p:style>
      </p:cxnSp>
      <p:cxnSp>
        <p:nvCxnSpPr>
          <p:cNvPr id="50" name="Connettore 2 49">
            <a:extLst>
              <a:ext uri="{FF2B5EF4-FFF2-40B4-BE49-F238E27FC236}">
                <a16:creationId xmlns:a16="http://schemas.microsoft.com/office/drawing/2014/main" id="{914B7558-515D-4DA5-B1B2-EEFF539ADCFB}"/>
              </a:ext>
            </a:extLst>
          </p:cNvPr>
          <p:cNvCxnSpPr>
            <a:cxnSpLocks/>
            <a:stCxn id="18" idx="2"/>
            <a:endCxn id="40" idx="2"/>
          </p:cNvCxnSpPr>
          <p:nvPr/>
        </p:nvCxnSpPr>
        <p:spPr>
          <a:xfrm flipH="1">
            <a:off x="8259829" y="3581943"/>
            <a:ext cx="292976" cy="1523605"/>
          </a:xfrm>
          <a:prstGeom prst="straightConnector1">
            <a:avLst/>
          </a:prstGeom>
          <a:ln w="19050">
            <a:solidFill>
              <a:schemeClr val="accent5"/>
            </a:solidFill>
            <a:tailEnd type="triangle"/>
          </a:ln>
        </p:spPr>
        <p:style>
          <a:lnRef idx="1">
            <a:schemeClr val="dk1"/>
          </a:lnRef>
          <a:fillRef idx="0">
            <a:schemeClr val="dk1"/>
          </a:fillRef>
          <a:effectRef idx="0">
            <a:schemeClr val="dk1"/>
          </a:effectRef>
          <a:fontRef idx="minor">
            <a:schemeClr val="tx1"/>
          </a:fontRef>
        </p:style>
      </p:cxnSp>
      <p:cxnSp>
        <p:nvCxnSpPr>
          <p:cNvPr id="51" name="Connettore 2 50">
            <a:extLst>
              <a:ext uri="{FF2B5EF4-FFF2-40B4-BE49-F238E27FC236}">
                <a16:creationId xmlns:a16="http://schemas.microsoft.com/office/drawing/2014/main" id="{A5A00C15-30D3-4E43-B3CA-D7E05C597AFE}"/>
              </a:ext>
            </a:extLst>
          </p:cNvPr>
          <p:cNvCxnSpPr>
            <a:cxnSpLocks/>
            <a:stCxn id="27" idx="2"/>
            <a:endCxn id="41" idx="2"/>
          </p:cNvCxnSpPr>
          <p:nvPr/>
        </p:nvCxnSpPr>
        <p:spPr>
          <a:xfrm flipH="1">
            <a:off x="9422725" y="4141198"/>
            <a:ext cx="292976" cy="1523605"/>
          </a:xfrm>
          <a:prstGeom prst="straightConnector1">
            <a:avLst/>
          </a:prstGeom>
          <a:ln w="19050">
            <a:solidFill>
              <a:srgbClr val="7030A0"/>
            </a:solidFill>
            <a:tailEnd type="triangle"/>
          </a:ln>
        </p:spPr>
        <p:style>
          <a:lnRef idx="1">
            <a:schemeClr val="dk1"/>
          </a:lnRef>
          <a:fillRef idx="0">
            <a:schemeClr val="dk1"/>
          </a:fillRef>
          <a:effectRef idx="0">
            <a:schemeClr val="dk1"/>
          </a:effectRef>
          <a:fontRef idx="minor">
            <a:schemeClr val="tx1"/>
          </a:fontRef>
        </p:style>
      </p:cxnSp>
      <p:cxnSp>
        <p:nvCxnSpPr>
          <p:cNvPr id="52" name="Connettore 2 51">
            <a:extLst>
              <a:ext uri="{FF2B5EF4-FFF2-40B4-BE49-F238E27FC236}">
                <a16:creationId xmlns:a16="http://schemas.microsoft.com/office/drawing/2014/main" id="{A430F39B-77D8-42B4-A804-9F80AC85BFE4}"/>
              </a:ext>
            </a:extLst>
          </p:cNvPr>
          <p:cNvCxnSpPr>
            <a:cxnSpLocks/>
            <a:stCxn id="28" idx="2"/>
            <a:endCxn id="42" idx="2"/>
          </p:cNvCxnSpPr>
          <p:nvPr/>
        </p:nvCxnSpPr>
        <p:spPr>
          <a:xfrm flipH="1">
            <a:off x="10069730" y="4396343"/>
            <a:ext cx="292976" cy="1523605"/>
          </a:xfrm>
          <a:prstGeom prst="straightConnector1">
            <a:avLst/>
          </a:prstGeom>
          <a:ln w="19050">
            <a:solidFill>
              <a:srgbClr val="7030A0"/>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3" name="CasellaDiTesto 52">
                <a:extLst>
                  <a:ext uri="{FF2B5EF4-FFF2-40B4-BE49-F238E27FC236}">
                    <a16:creationId xmlns:a16="http://schemas.microsoft.com/office/drawing/2014/main" id="{E77280B3-B10C-41E5-BA34-22D49E67300E}"/>
                  </a:ext>
                </a:extLst>
              </p:cNvPr>
              <p:cNvSpPr txBox="1"/>
              <p:nvPr/>
            </p:nvSpPr>
            <p:spPr>
              <a:xfrm>
                <a:off x="6177308" y="3859902"/>
                <a:ext cx="1485900" cy="307777"/>
              </a:xfrm>
              <a:prstGeom prst="rect">
                <a:avLst/>
              </a:prstGeom>
              <a:noFill/>
            </p:spPr>
            <p:txBody>
              <a:bodyPr wrap="square">
                <a:spAutoFit/>
              </a:bodyPr>
              <a:lstStyle/>
              <a:p>
                <a:pPr marL="0" indent="0">
                  <a:buNone/>
                </a:pPr>
                <a14:m>
                  <m:oMathPara xmlns:m="http://schemas.openxmlformats.org/officeDocument/2006/math">
                    <m:oMathParaPr>
                      <m:jc m:val="centerGroup"/>
                    </m:oMathParaPr>
                    <m:oMath xmlns:m="http://schemas.openxmlformats.org/officeDocument/2006/math">
                      <m:r>
                        <a:rPr lang="it-IT" sz="1400" b="1" i="1" smtClean="0">
                          <a:latin typeface="Cambria Math" panose="02040503050406030204" pitchFamily="18" charset="0"/>
                        </a:rPr>
                        <m:t>𝕸</m:t>
                      </m:r>
                      <m:r>
                        <a:rPr lang="it-IT" sz="1400" b="1" i="1" smtClean="0">
                          <a:latin typeface="Cambria Math" panose="02040503050406030204" pitchFamily="18" charset="0"/>
                        </a:rPr>
                        <m:t>:</m:t>
                      </m:r>
                      <m:r>
                        <a:rPr lang="it-IT" sz="1400">
                          <a:latin typeface="Cambria Math" panose="02040503050406030204" pitchFamily="18" charset="0"/>
                        </a:rPr>
                        <m:t>𝕼</m:t>
                      </m:r>
                      <m:r>
                        <a:rPr lang="it-IT" sz="1400" i="1" smtClean="0">
                          <a:latin typeface="Cambria Math" panose="02040503050406030204" pitchFamily="18" charset="0"/>
                          <a:ea typeface="Cambria Math" panose="02040503050406030204" pitchFamily="18" charset="0"/>
                        </a:rPr>
                        <m:t>→</m:t>
                      </m:r>
                      <m:r>
                        <a:rPr lang="it-IT" sz="1400" b="1">
                          <a:latin typeface="Cambria Math" panose="02040503050406030204" pitchFamily="18" charset="0"/>
                        </a:rPr>
                        <m:t>𝕹</m:t>
                      </m:r>
                    </m:oMath>
                  </m:oMathPara>
                </a14:m>
                <a:endParaRPr lang="it-IT" sz="1400" dirty="0"/>
              </a:p>
            </p:txBody>
          </p:sp>
        </mc:Choice>
        <mc:Fallback xmlns="">
          <p:sp>
            <p:nvSpPr>
              <p:cNvPr id="53" name="CasellaDiTesto 52">
                <a:extLst>
                  <a:ext uri="{FF2B5EF4-FFF2-40B4-BE49-F238E27FC236}">
                    <a16:creationId xmlns:a16="http://schemas.microsoft.com/office/drawing/2014/main" id="{E77280B3-B10C-41E5-BA34-22D49E67300E}"/>
                  </a:ext>
                </a:extLst>
              </p:cNvPr>
              <p:cNvSpPr txBox="1">
                <a:spLocks noRot="1" noChangeAspect="1" noMove="1" noResize="1" noEditPoints="1" noAdjustHandles="1" noChangeArrowheads="1" noChangeShapeType="1" noTextEdit="1"/>
              </p:cNvSpPr>
              <p:nvPr/>
            </p:nvSpPr>
            <p:spPr>
              <a:xfrm>
                <a:off x="6177308" y="3859902"/>
                <a:ext cx="1485900" cy="307777"/>
              </a:xfrm>
              <a:prstGeom prst="rect">
                <a:avLst/>
              </a:prstGeom>
              <a:blipFill>
                <a:blip r:embed="rId27"/>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4" name="CasellaDiTesto 53">
                <a:extLst>
                  <a:ext uri="{FF2B5EF4-FFF2-40B4-BE49-F238E27FC236}">
                    <a16:creationId xmlns:a16="http://schemas.microsoft.com/office/drawing/2014/main" id="{95614258-C580-472F-9A4B-31115D832B21}"/>
                  </a:ext>
                </a:extLst>
              </p:cNvPr>
              <p:cNvSpPr txBox="1"/>
              <p:nvPr/>
            </p:nvSpPr>
            <p:spPr>
              <a:xfrm>
                <a:off x="10157461" y="4966648"/>
                <a:ext cx="1485900" cy="3077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400" b="1" i="1" smtClean="0">
                          <a:latin typeface="Cambria Math" panose="02040503050406030204" pitchFamily="18" charset="0"/>
                        </a:rPr>
                        <m:t>𝕱</m:t>
                      </m:r>
                      <m:r>
                        <a:rPr lang="it-IT" sz="1400" b="1" i="1" smtClean="0">
                          <a:latin typeface="Cambria Math" panose="02040503050406030204" pitchFamily="18" charset="0"/>
                        </a:rPr>
                        <m:t>:</m:t>
                      </m:r>
                      <m:r>
                        <a:rPr lang="it-IT" sz="1400" i="1" smtClean="0">
                          <a:latin typeface="Cambria Math" panose="02040503050406030204" pitchFamily="18" charset="0"/>
                        </a:rPr>
                        <m:t>𝕽</m:t>
                      </m:r>
                      <m:r>
                        <a:rPr lang="it-IT" sz="1400" i="1" smtClean="0">
                          <a:latin typeface="Cambria Math" panose="02040503050406030204" pitchFamily="18" charset="0"/>
                          <a:ea typeface="Cambria Math" panose="02040503050406030204" pitchFamily="18" charset="0"/>
                        </a:rPr>
                        <m:t>→</m:t>
                      </m:r>
                      <m:r>
                        <a:rPr lang="it-IT" sz="1400" b="1">
                          <a:latin typeface="Cambria Math" panose="02040503050406030204" pitchFamily="18" charset="0"/>
                        </a:rPr>
                        <m:t>𝕻</m:t>
                      </m:r>
                    </m:oMath>
                  </m:oMathPara>
                </a14:m>
                <a:endParaRPr lang="it-IT" sz="1300" dirty="0"/>
              </a:p>
            </p:txBody>
          </p:sp>
        </mc:Choice>
        <mc:Fallback xmlns="">
          <p:sp>
            <p:nvSpPr>
              <p:cNvPr id="54" name="CasellaDiTesto 53">
                <a:extLst>
                  <a:ext uri="{FF2B5EF4-FFF2-40B4-BE49-F238E27FC236}">
                    <a16:creationId xmlns:a16="http://schemas.microsoft.com/office/drawing/2014/main" id="{95614258-C580-472F-9A4B-31115D832B21}"/>
                  </a:ext>
                </a:extLst>
              </p:cNvPr>
              <p:cNvSpPr txBox="1">
                <a:spLocks noRot="1" noChangeAspect="1" noMove="1" noResize="1" noEditPoints="1" noAdjustHandles="1" noChangeArrowheads="1" noChangeShapeType="1" noTextEdit="1"/>
              </p:cNvSpPr>
              <p:nvPr/>
            </p:nvSpPr>
            <p:spPr>
              <a:xfrm>
                <a:off x="10157461" y="4966648"/>
                <a:ext cx="1485900" cy="307777"/>
              </a:xfrm>
              <a:prstGeom prst="rect">
                <a:avLst/>
              </a:prstGeom>
              <a:blipFill>
                <a:blip r:embed="rId28"/>
                <a:stretch>
                  <a:fillRect b="-10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5" name="Rettangolo 54">
                <a:extLst>
                  <a:ext uri="{FF2B5EF4-FFF2-40B4-BE49-F238E27FC236}">
                    <a16:creationId xmlns:a16="http://schemas.microsoft.com/office/drawing/2014/main" id="{4B0F4C16-695D-4108-9C9D-51F4E5A7DB68}"/>
                  </a:ext>
                </a:extLst>
              </p:cNvPr>
              <p:cNvSpPr/>
              <p:nvPr/>
            </p:nvSpPr>
            <p:spPr>
              <a:xfrm>
                <a:off x="5924600" y="1509202"/>
                <a:ext cx="5718761" cy="4713267"/>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it-IT" b="1" i="1">
                          <a:latin typeface="Cambria Math" panose="02040503050406030204" pitchFamily="18" charset="0"/>
                        </a:rPr>
                        <m:t>𝑺</m:t>
                      </m:r>
                    </m:oMath>
                  </m:oMathPara>
                </a14:m>
                <a:endParaRPr lang="it-IT"/>
              </a:p>
            </p:txBody>
          </p:sp>
        </mc:Choice>
        <mc:Fallback xmlns="">
          <p:sp>
            <p:nvSpPr>
              <p:cNvPr id="55" name="Rettangolo 54">
                <a:extLst>
                  <a:ext uri="{FF2B5EF4-FFF2-40B4-BE49-F238E27FC236}">
                    <a16:creationId xmlns:a16="http://schemas.microsoft.com/office/drawing/2014/main" id="{4B0F4C16-695D-4108-9C9D-51F4E5A7DB68}"/>
                  </a:ext>
                </a:extLst>
              </p:cNvPr>
              <p:cNvSpPr>
                <a:spLocks noRot="1" noChangeAspect="1" noMove="1" noResize="1" noEditPoints="1" noAdjustHandles="1" noChangeArrowheads="1" noChangeShapeType="1" noTextEdit="1"/>
              </p:cNvSpPr>
              <p:nvPr/>
            </p:nvSpPr>
            <p:spPr>
              <a:xfrm>
                <a:off x="5924600" y="1509202"/>
                <a:ext cx="5718761" cy="4713267"/>
              </a:xfrm>
              <a:prstGeom prst="rect">
                <a:avLst/>
              </a:prstGeom>
              <a:blipFill>
                <a:blip r:embed="rId29"/>
                <a:stretch>
                  <a:fillRect/>
                </a:stretch>
              </a:blipFill>
              <a:ln>
                <a:solidFill>
                  <a:schemeClr val="tx1"/>
                </a:solidFill>
                <a:prstDash val="dash"/>
              </a:ln>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56" name="Rettangolo 55">
                <a:extLst>
                  <a:ext uri="{FF2B5EF4-FFF2-40B4-BE49-F238E27FC236}">
                    <a16:creationId xmlns:a16="http://schemas.microsoft.com/office/drawing/2014/main" id="{87BB111A-C001-41B4-8313-3C351711A95E}"/>
                  </a:ext>
                </a:extLst>
              </p:cNvPr>
              <p:cNvSpPr/>
              <p:nvPr/>
            </p:nvSpPr>
            <p:spPr>
              <a:xfrm>
                <a:off x="5924600" y="1479849"/>
                <a:ext cx="3802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it-IT" b="1" i="1">
                          <a:latin typeface="Cambria Math" panose="02040503050406030204" pitchFamily="18" charset="0"/>
                        </a:rPr>
                        <m:t>𝑺</m:t>
                      </m:r>
                    </m:oMath>
                  </m:oMathPara>
                </a14:m>
                <a:endParaRPr lang="it-IT" dirty="0"/>
              </a:p>
            </p:txBody>
          </p:sp>
        </mc:Choice>
        <mc:Fallback xmlns="">
          <p:sp>
            <p:nvSpPr>
              <p:cNvPr id="56" name="Rettangolo 55">
                <a:extLst>
                  <a:ext uri="{FF2B5EF4-FFF2-40B4-BE49-F238E27FC236}">
                    <a16:creationId xmlns:a16="http://schemas.microsoft.com/office/drawing/2014/main" id="{87BB111A-C001-41B4-8313-3C351711A95E}"/>
                  </a:ext>
                </a:extLst>
              </p:cNvPr>
              <p:cNvSpPr>
                <a:spLocks noRot="1" noChangeAspect="1" noMove="1" noResize="1" noEditPoints="1" noAdjustHandles="1" noChangeArrowheads="1" noChangeShapeType="1" noTextEdit="1"/>
              </p:cNvSpPr>
              <p:nvPr/>
            </p:nvSpPr>
            <p:spPr>
              <a:xfrm>
                <a:off x="5924600" y="1479849"/>
                <a:ext cx="380232" cy="369332"/>
              </a:xfrm>
              <a:prstGeom prst="rect">
                <a:avLst/>
              </a:prstGeom>
              <a:blipFill>
                <a:blip r:embed="rId30"/>
                <a:stretch>
                  <a:fillRect/>
                </a:stretch>
              </a:blipFill>
            </p:spPr>
            <p:txBody>
              <a:bodyPr/>
              <a:lstStyle/>
              <a:p>
                <a:r>
                  <a:rPr lang="it-IT">
                    <a:noFill/>
                  </a:rPr>
                  <a:t> </a:t>
                </a:r>
              </a:p>
            </p:txBody>
          </p:sp>
        </mc:Fallback>
      </mc:AlternateContent>
      <p:cxnSp>
        <p:nvCxnSpPr>
          <p:cNvPr id="2" name="Connettore curvo 1">
            <a:extLst>
              <a:ext uri="{FF2B5EF4-FFF2-40B4-BE49-F238E27FC236}">
                <a16:creationId xmlns:a16="http://schemas.microsoft.com/office/drawing/2014/main" id="{A03DCA1A-5F01-416A-951B-A6F1B7937AA3}"/>
              </a:ext>
            </a:extLst>
          </p:cNvPr>
          <p:cNvCxnSpPr/>
          <p:nvPr/>
        </p:nvCxnSpPr>
        <p:spPr>
          <a:xfrm rot="16200000" flipH="1">
            <a:off x="8101730" y="3130867"/>
            <a:ext cx="255145" cy="647005"/>
          </a:xfrm>
          <a:prstGeom prst="curvedConnector3">
            <a:avLst>
              <a:gd name="adj1" fmla="val 141812"/>
            </a:avLst>
          </a:prstGeom>
          <a:ln w="190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 name="Connettore curvo 2">
            <a:extLst>
              <a:ext uri="{FF2B5EF4-FFF2-40B4-BE49-F238E27FC236}">
                <a16:creationId xmlns:a16="http://schemas.microsoft.com/office/drawing/2014/main" id="{275D915A-F01A-4626-84E1-730C7F56F43B}"/>
              </a:ext>
            </a:extLst>
          </p:cNvPr>
          <p:cNvCxnSpPr>
            <a:cxnSpLocks/>
          </p:cNvCxnSpPr>
          <p:nvPr/>
        </p:nvCxnSpPr>
        <p:spPr>
          <a:xfrm rot="16200000" flipH="1">
            <a:off x="8100268" y="3132329"/>
            <a:ext cx="12700" cy="388937"/>
          </a:xfrm>
          <a:prstGeom prst="curvedConnector3">
            <a:avLst>
              <a:gd name="adj1" fmla="val 1800000"/>
            </a:avLst>
          </a:prstGeom>
          <a:ln w="190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 name="Connettore curvo 3">
            <a:extLst>
              <a:ext uri="{FF2B5EF4-FFF2-40B4-BE49-F238E27FC236}">
                <a16:creationId xmlns:a16="http://schemas.microsoft.com/office/drawing/2014/main" id="{B3226853-632E-7C95-8E80-93570E63BC7E}"/>
              </a:ext>
            </a:extLst>
          </p:cNvPr>
          <p:cNvCxnSpPr>
            <a:cxnSpLocks/>
            <a:stCxn id="38" idx="2"/>
            <a:endCxn id="40" idx="2"/>
          </p:cNvCxnSpPr>
          <p:nvPr/>
        </p:nvCxnSpPr>
        <p:spPr>
          <a:xfrm rot="16200000" flipH="1">
            <a:off x="7808754" y="4654472"/>
            <a:ext cx="255145" cy="647005"/>
          </a:xfrm>
          <a:prstGeom prst="curvedConnector3">
            <a:avLst>
              <a:gd name="adj1" fmla="val 143467"/>
            </a:avLst>
          </a:prstGeom>
          <a:ln w="190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 name="Connettore curvo 4">
            <a:extLst>
              <a:ext uri="{FF2B5EF4-FFF2-40B4-BE49-F238E27FC236}">
                <a16:creationId xmlns:a16="http://schemas.microsoft.com/office/drawing/2014/main" id="{2E1517BC-0CAA-88F8-5125-3336C4FD3FC3}"/>
              </a:ext>
            </a:extLst>
          </p:cNvPr>
          <p:cNvCxnSpPr>
            <a:cxnSpLocks/>
            <a:stCxn id="38" idx="2"/>
            <a:endCxn id="39" idx="2"/>
          </p:cNvCxnSpPr>
          <p:nvPr/>
        </p:nvCxnSpPr>
        <p:spPr>
          <a:xfrm rot="16200000" flipH="1">
            <a:off x="7807292" y="4655934"/>
            <a:ext cx="12700" cy="388937"/>
          </a:xfrm>
          <a:prstGeom prst="curvedConnector3">
            <a:avLst>
              <a:gd name="adj1" fmla="val 1800000"/>
            </a:avLst>
          </a:prstGeom>
          <a:ln w="19050">
            <a:solidFill>
              <a:srgbClr val="7030A0"/>
            </a:solidFill>
            <a:prstDash val="dash"/>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Object 11">
                <a:extLst>
                  <a:ext uri="{FF2B5EF4-FFF2-40B4-BE49-F238E27FC236}">
                    <a16:creationId xmlns:a16="http://schemas.microsoft.com/office/drawing/2014/main" id="{80D3C93E-9A5B-9D1E-9C6E-0B229B62D89A}"/>
                  </a:ext>
                </a:extLst>
              </p:cNvPr>
              <p:cNvSpPr txBox="1"/>
              <p:nvPr/>
            </p:nvSpPr>
            <p:spPr bwMode="auto">
              <a:xfrm>
                <a:off x="7647140" y="4794421"/>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rgbClr val="000000"/>
                          </a:solidFill>
                          <a:latin typeface="Cambria Math" panose="02040503050406030204" pitchFamily="18" charset="0"/>
                        </a:rPr>
                        <m:t>𝑝</m:t>
                      </m:r>
                      <m:r>
                        <a:rPr lang="it-IT" sz="1300" i="1" baseline="-25000">
                          <a:solidFill>
                            <a:srgbClr val="000000"/>
                          </a:solidFill>
                          <a:latin typeface="Cambria Math" panose="02040503050406030204" pitchFamily="18" charset="0"/>
                        </a:rPr>
                        <m:t>1</m:t>
                      </m:r>
                    </m:oMath>
                  </m:oMathPara>
                </a14:m>
                <a:endParaRPr lang="it-IT" sz="1300" dirty="0"/>
              </a:p>
            </p:txBody>
          </p:sp>
        </mc:Choice>
        <mc:Fallback xmlns="">
          <p:sp>
            <p:nvSpPr>
              <p:cNvPr id="60" name="Object 11">
                <a:extLst>
                  <a:ext uri="{FF2B5EF4-FFF2-40B4-BE49-F238E27FC236}">
                    <a16:creationId xmlns:a16="http://schemas.microsoft.com/office/drawing/2014/main" id="{80D3C93E-9A5B-9D1E-9C6E-0B229B62D89A}"/>
                  </a:ext>
                </a:extLst>
              </p:cNvPr>
              <p:cNvSpPr txBox="1">
                <a:spLocks noRot="1" noChangeAspect="1" noMove="1" noResize="1" noEditPoints="1" noAdjustHandles="1" noChangeArrowheads="1" noChangeShapeType="1" noTextEdit="1"/>
              </p:cNvSpPr>
              <p:nvPr/>
            </p:nvSpPr>
            <p:spPr bwMode="auto">
              <a:xfrm>
                <a:off x="7647140" y="4794421"/>
                <a:ext cx="288925" cy="360363"/>
              </a:xfrm>
              <a:prstGeom prst="rect">
                <a:avLst/>
              </a:prstGeom>
              <a:blipFill>
                <a:blip r:embed="rId31"/>
                <a:stretch>
                  <a:fillRect/>
                </a:stretch>
              </a:blipFill>
              <a:ln>
                <a:noFill/>
              </a:ln>
              <a:effectLst/>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61" name="Object 11">
                <a:extLst>
                  <a:ext uri="{FF2B5EF4-FFF2-40B4-BE49-F238E27FC236}">
                    <a16:creationId xmlns:a16="http://schemas.microsoft.com/office/drawing/2014/main" id="{7C3FEDE7-7CF2-8329-F2B7-E7204867F055}"/>
                  </a:ext>
                </a:extLst>
              </p:cNvPr>
              <p:cNvSpPr txBox="1"/>
              <p:nvPr/>
            </p:nvSpPr>
            <p:spPr bwMode="auto">
              <a:xfrm>
                <a:off x="7877576" y="4940354"/>
                <a:ext cx="288925" cy="360363"/>
              </a:xfrm>
              <a:prstGeom prst="rect">
                <a:avLst/>
              </a:prstGeom>
              <a:noFill/>
              <a:ln>
                <a:noFill/>
              </a:ln>
              <a:effectLst/>
            </p:spPr>
            <p:txBody>
              <a:bodyPr>
                <a:noAutofit/>
              </a:bodyPr>
              <a:lstStyle/>
              <a:p>
                <a:pPr/>
                <a14:m>
                  <m:oMathPara xmlns:m="http://schemas.openxmlformats.org/officeDocument/2006/math">
                    <m:oMathParaPr>
                      <m:jc m:val="left"/>
                    </m:oMathParaPr>
                    <m:oMath xmlns:m="http://schemas.openxmlformats.org/officeDocument/2006/math">
                      <m:r>
                        <a:rPr lang="it-IT" sz="1300" b="0" i="1" smtClean="0">
                          <a:solidFill>
                            <a:srgbClr val="000000"/>
                          </a:solidFill>
                          <a:latin typeface="Cambria Math" panose="02040503050406030204" pitchFamily="18" charset="0"/>
                        </a:rPr>
                        <m:t>𝑝</m:t>
                      </m:r>
                      <m:r>
                        <a:rPr lang="it-IT" sz="1300" b="0" i="1" baseline="-25000" smtClean="0">
                          <a:solidFill>
                            <a:srgbClr val="000000"/>
                          </a:solidFill>
                          <a:latin typeface="Cambria Math" panose="02040503050406030204" pitchFamily="18" charset="0"/>
                        </a:rPr>
                        <m:t>2</m:t>
                      </m:r>
                    </m:oMath>
                  </m:oMathPara>
                </a14:m>
                <a:endParaRPr lang="it-IT" sz="1300" dirty="0"/>
              </a:p>
            </p:txBody>
          </p:sp>
        </mc:Choice>
        <mc:Fallback xmlns="">
          <p:sp>
            <p:nvSpPr>
              <p:cNvPr id="61" name="Object 11">
                <a:extLst>
                  <a:ext uri="{FF2B5EF4-FFF2-40B4-BE49-F238E27FC236}">
                    <a16:creationId xmlns:a16="http://schemas.microsoft.com/office/drawing/2014/main" id="{7C3FEDE7-7CF2-8329-F2B7-E7204867F055}"/>
                  </a:ext>
                </a:extLst>
              </p:cNvPr>
              <p:cNvSpPr txBox="1">
                <a:spLocks noRot="1" noChangeAspect="1" noMove="1" noResize="1" noEditPoints="1" noAdjustHandles="1" noChangeArrowheads="1" noChangeShapeType="1" noTextEdit="1"/>
              </p:cNvSpPr>
              <p:nvPr/>
            </p:nvSpPr>
            <p:spPr bwMode="auto">
              <a:xfrm>
                <a:off x="7877576" y="4940354"/>
                <a:ext cx="288925" cy="360363"/>
              </a:xfrm>
              <a:prstGeom prst="rect">
                <a:avLst/>
              </a:prstGeom>
              <a:blipFill>
                <a:blip r:embed="rId32"/>
                <a:stretch>
                  <a:fillRect/>
                </a:stretch>
              </a:blipFill>
              <a:ln>
                <a:noFill/>
              </a:ln>
              <a:effectLst/>
            </p:spPr>
            <p:txBody>
              <a:bodyPr/>
              <a:lstStyle/>
              <a:p>
                <a:r>
                  <a:rPr lang="it-IT">
                    <a:noFill/>
                  </a:rPr>
                  <a:t> </a:t>
                </a:r>
              </a:p>
            </p:txBody>
          </p:sp>
        </mc:Fallback>
      </mc:AlternateContent>
    </p:spTree>
    <p:extLst>
      <p:ext uri="{BB962C8B-B14F-4D97-AF65-F5344CB8AC3E}">
        <p14:creationId xmlns:p14="http://schemas.microsoft.com/office/powerpoint/2010/main" val="26826197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6F3C1-6621-E011-E4D9-85D3599A5CC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2C89BD4-95D3-E302-6AE0-0C9F8D0FDAA0}"/>
              </a:ext>
            </a:extLst>
          </p:cNvPr>
          <p:cNvSpPr>
            <a:spLocks noGrp="1"/>
          </p:cNvSpPr>
          <p:nvPr>
            <p:ph type="title"/>
          </p:nvPr>
        </p:nvSpPr>
        <p:spPr/>
        <p:txBody>
          <a:bodyPr>
            <a:normAutofit/>
          </a:bodyPr>
          <a:lstStyle/>
          <a:p>
            <a:r>
              <a:rPr lang="en-US" dirty="0"/>
              <a:t>Measure and Measurement History</a:t>
            </a:r>
            <a:endParaRPr lang="it-IT" dirty="0"/>
          </a:p>
        </p:txBody>
      </p:sp>
      <p:sp>
        <p:nvSpPr>
          <p:cNvPr id="10" name="Segnaposto contenuto 9">
            <a:extLst>
              <a:ext uri="{FF2B5EF4-FFF2-40B4-BE49-F238E27FC236}">
                <a16:creationId xmlns:a16="http://schemas.microsoft.com/office/drawing/2014/main" id="{C2B49277-7B77-22C7-6927-93506A334AAD}"/>
              </a:ext>
            </a:extLst>
          </p:cNvPr>
          <p:cNvSpPr>
            <a:spLocks noGrp="1"/>
          </p:cNvSpPr>
          <p:nvPr>
            <p:ph idx="1"/>
          </p:nvPr>
        </p:nvSpPr>
        <p:spPr/>
        <p:txBody>
          <a:bodyPr anchor="ctr">
            <a:normAutofit/>
          </a:bodyPr>
          <a:lstStyle/>
          <a:p>
            <a:pPr marL="228600" lvl="1" algn="just">
              <a:spcBef>
                <a:spcPts val="1000"/>
              </a:spcBef>
            </a:pPr>
            <a:r>
              <a:rPr lang="en-US" altLang="it-IT" sz="2000" dirty="0"/>
              <a:t>“Measurement is the process of assigning </a:t>
            </a:r>
            <a:r>
              <a:rPr lang="en-US" altLang="it-IT" sz="2000" b="1" dirty="0"/>
              <a:t>numbers to represent qualities</a:t>
            </a:r>
            <a:r>
              <a:rPr lang="en-US" altLang="it-IT" sz="2000" dirty="0"/>
              <a:t>: the object of measurement is to enable the powerful weapon of mathematical analysis to be applied to the object of science” </a:t>
            </a:r>
            <a:r>
              <a:rPr lang="it-IT" altLang="it-IT" sz="2000" dirty="0"/>
              <a:t>[</a:t>
            </a:r>
            <a:r>
              <a:rPr lang="it-IT" sz="2000" dirty="0"/>
              <a:t>Norman Robert Campbell, 1880–1949</a:t>
            </a:r>
            <a:r>
              <a:rPr lang="it-IT" altLang="it-IT" sz="2000" dirty="0"/>
              <a:t>]</a:t>
            </a:r>
          </a:p>
          <a:p>
            <a:pPr lvl="1" algn="just"/>
            <a:r>
              <a:rPr lang="en-US" altLang="it-IT" sz="1400" dirty="0"/>
              <a:t>Implication of a mathematical formalism</a:t>
            </a:r>
          </a:p>
          <a:p>
            <a:pPr marL="228600" lvl="1" algn="just">
              <a:spcBef>
                <a:spcPts val="1000"/>
              </a:spcBef>
            </a:pPr>
            <a:r>
              <a:rPr lang="en-US" altLang="it-IT" sz="2000" dirty="0"/>
              <a:t>“Measurement, in a broad sense, is defined as the </a:t>
            </a:r>
            <a:r>
              <a:rPr lang="en-US" altLang="it-IT" sz="2000" b="1" dirty="0"/>
              <a:t>assignment of numbers to objects and events according to a rule</a:t>
            </a:r>
            <a:r>
              <a:rPr lang="en-US" altLang="it-IT" sz="2000" dirty="0"/>
              <a:t>”</a:t>
            </a:r>
            <a:r>
              <a:rPr lang="it-IT" altLang="it-IT" sz="2000" dirty="0"/>
              <a:t>[S. Stevens, </a:t>
            </a:r>
            <a:r>
              <a:rPr lang="en-US" altLang="it-IT" sz="2000" dirty="0"/>
              <a:t>Science, Vol. 103, No. 2684 (Jun. 7, 1946), pp. 677-680</a:t>
            </a:r>
            <a:r>
              <a:rPr lang="it-IT" altLang="it-IT" sz="2000" dirty="0"/>
              <a:t>]</a:t>
            </a:r>
          </a:p>
          <a:p>
            <a:pPr lvl="1" algn="just"/>
            <a:r>
              <a:rPr lang="en-US" altLang="it-IT" sz="1400" dirty="0"/>
              <a:t>What is normally done in everyday activity is a measurement, which consists of the use of samples, which are objects compared in a material context with the object on which the quality to attribute has been identified a numerical value</a:t>
            </a:r>
          </a:p>
        </p:txBody>
      </p:sp>
      <p:sp>
        <p:nvSpPr>
          <p:cNvPr id="6" name="Segnaposto numero diapositiva 5">
            <a:extLst>
              <a:ext uri="{FF2B5EF4-FFF2-40B4-BE49-F238E27FC236}">
                <a16:creationId xmlns:a16="http://schemas.microsoft.com/office/drawing/2014/main" id="{8AFDBCE0-8C80-23C0-B785-506AAF539CF2}"/>
              </a:ext>
            </a:extLst>
          </p:cNvPr>
          <p:cNvSpPr>
            <a:spLocks noGrp="1"/>
          </p:cNvSpPr>
          <p:nvPr>
            <p:ph type="sldNum" sz="quarter" idx="12"/>
          </p:nvPr>
        </p:nvSpPr>
        <p:spPr/>
        <p:txBody>
          <a:bodyPr/>
          <a:lstStyle/>
          <a:p>
            <a:fld id="{6CB39E08-E0E5-4B1A-8F7D-08FE7678A3B6}" type="slidenum">
              <a:rPr lang="en-US" smtClean="0"/>
              <a:pPr/>
              <a:t>4</a:t>
            </a:fld>
            <a:endParaRPr lang="en-US"/>
          </a:p>
        </p:txBody>
      </p:sp>
    </p:spTree>
    <p:extLst>
      <p:ext uri="{BB962C8B-B14F-4D97-AF65-F5344CB8AC3E}">
        <p14:creationId xmlns:p14="http://schemas.microsoft.com/office/powerpoint/2010/main" val="3701889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a:extLst>
              <a:ext uri="{FF2B5EF4-FFF2-40B4-BE49-F238E27FC236}">
                <a16:creationId xmlns:a16="http://schemas.microsoft.com/office/drawing/2014/main" id="{2C1205EB-F04A-E640-4313-67DC428ABF7E}"/>
              </a:ext>
            </a:extLst>
          </p:cNvPr>
          <p:cNvSpPr>
            <a:spLocks noGrp="1"/>
          </p:cNvSpPr>
          <p:nvPr>
            <p:ph type="title"/>
          </p:nvPr>
        </p:nvSpPr>
        <p:spPr/>
        <p:txBody>
          <a:bodyPr/>
          <a:lstStyle/>
          <a:p>
            <a:r>
              <a:rPr lang="en-US" dirty="0"/>
              <a:t>Measure and Measurement Definitions</a:t>
            </a:r>
            <a:endParaRPr lang="it-IT" dirty="0"/>
          </a:p>
        </p:txBody>
      </p:sp>
      <p:sp>
        <p:nvSpPr>
          <p:cNvPr id="7" name="Segnaposto contenuto 6">
            <a:extLst>
              <a:ext uri="{FF2B5EF4-FFF2-40B4-BE49-F238E27FC236}">
                <a16:creationId xmlns:a16="http://schemas.microsoft.com/office/drawing/2014/main" id="{D086B23C-9569-DE23-9F38-DA4E1738AE86}"/>
              </a:ext>
            </a:extLst>
          </p:cNvPr>
          <p:cNvSpPr>
            <a:spLocks noGrp="1"/>
          </p:cNvSpPr>
          <p:nvPr>
            <p:ph idx="1"/>
          </p:nvPr>
        </p:nvSpPr>
        <p:spPr/>
        <p:txBody>
          <a:bodyPr>
            <a:normAutofit/>
          </a:bodyPr>
          <a:lstStyle/>
          <a:p>
            <a:pPr marL="0" indent="0" algn="ctr">
              <a:buNone/>
            </a:pPr>
            <a:r>
              <a:rPr lang="en-US" altLang="it-IT" sz="1400" b="1" dirty="0">
                <a:solidFill>
                  <a:schemeClr val="accent1"/>
                </a:solidFill>
              </a:rPr>
              <a:t>“Measurement, in a broad sense, is defined as the assignment of numbers to objects and events according to a rule”</a:t>
            </a:r>
            <a:endParaRPr lang="en-US" sz="1400" b="1" dirty="0">
              <a:solidFill>
                <a:schemeClr val="accent1"/>
              </a:solidFill>
            </a:endParaRPr>
          </a:p>
          <a:p>
            <a:r>
              <a:rPr lang="en-US" sz="1400" dirty="0"/>
              <a:t>Classification: </a:t>
            </a:r>
          </a:p>
          <a:p>
            <a:pPr lvl="1"/>
            <a:r>
              <a:rPr lang="en-US" sz="1400" dirty="0"/>
              <a:t>to identify the characteristics or the properties of an object or a physical phenomenon;</a:t>
            </a:r>
          </a:p>
          <a:p>
            <a:pPr lvl="1"/>
            <a:r>
              <a:rPr lang="en-US" sz="1400" dirty="0"/>
              <a:t>to group the objects or phenomena into “classes” where the identified properties are homogeneous.</a:t>
            </a:r>
          </a:p>
          <a:p>
            <a:r>
              <a:rPr lang="en-US" sz="1400" dirty="0"/>
              <a:t>Ordering: </a:t>
            </a:r>
          </a:p>
          <a:p>
            <a:pPr lvl="1"/>
            <a:r>
              <a:rPr lang="en-US" sz="1400" dirty="0"/>
              <a:t>to consider only the properties that can be sorted according to a scale. </a:t>
            </a:r>
          </a:p>
          <a:p>
            <a:pPr lvl="1"/>
            <a:r>
              <a:rPr lang="en-US" sz="1400" dirty="0"/>
              <a:t>It‘s a first form of quantification, based on the intensity of the selected property.</a:t>
            </a:r>
            <a:endParaRPr lang="it-IT" sz="1400" dirty="0"/>
          </a:p>
          <a:p>
            <a:r>
              <a:rPr lang="en-US" sz="1400" dirty="0"/>
              <a:t>Measurement: </a:t>
            </a:r>
          </a:p>
          <a:p>
            <a:pPr lvl="1"/>
            <a:r>
              <a:rPr lang="en-US" sz="1400" dirty="0"/>
              <a:t>to associate to the studied property a number that represents it each time such property manifests itself equal to itself. This position establishes a measurement scale.</a:t>
            </a:r>
          </a:p>
        </p:txBody>
      </p:sp>
    </p:spTree>
    <p:extLst>
      <p:ext uri="{BB962C8B-B14F-4D97-AF65-F5344CB8AC3E}">
        <p14:creationId xmlns:p14="http://schemas.microsoft.com/office/powerpoint/2010/main" val="21349780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9B6AAC-CC7C-39A8-A1AC-C5827A7E81E4}"/>
              </a:ext>
            </a:extLst>
          </p:cNvPr>
          <p:cNvSpPr>
            <a:spLocks noGrp="1"/>
          </p:cNvSpPr>
          <p:nvPr>
            <p:ph type="title"/>
          </p:nvPr>
        </p:nvSpPr>
        <p:spPr/>
        <p:txBody>
          <a:bodyPr>
            <a:normAutofit/>
          </a:bodyPr>
          <a:lstStyle/>
          <a:p>
            <a:r>
              <a:rPr lang="en-US" dirty="0"/>
              <a:t>Measure and Measurement History</a:t>
            </a:r>
            <a:endParaRPr lang="it-IT" dirty="0"/>
          </a:p>
        </p:txBody>
      </p:sp>
      <p:sp>
        <p:nvSpPr>
          <p:cNvPr id="10" name="Segnaposto contenuto 9">
            <a:extLst>
              <a:ext uri="{FF2B5EF4-FFF2-40B4-BE49-F238E27FC236}">
                <a16:creationId xmlns:a16="http://schemas.microsoft.com/office/drawing/2014/main" id="{A3D50B4E-4E8C-087C-FD4E-549262DF0A13}"/>
              </a:ext>
            </a:extLst>
          </p:cNvPr>
          <p:cNvSpPr>
            <a:spLocks noGrp="1"/>
          </p:cNvSpPr>
          <p:nvPr>
            <p:ph idx="1"/>
          </p:nvPr>
        </p:nvSpPr>
        <p:spPr/>
        <p:txBody>
          <a:bodyPr anchor="ctr">
            <a:normAutofit/>
          </a:bodyPr>
          <a:lstStyle/>
          <a:p>
            <a:pPr algn="just"/>
            <a:r>
              <a:rPr lang="en-US" altLang="it-IT" dirty="0"/>
              <a:t>“Measurement is the process of </a:t>
            </a:r>
            <a:r>
              <a:rPr lang="en-US" altLang="it-IT" b="1" dirty="0"/>
              <a:t>empirical</a:t>
            </a:r>
            <a:r>
              <a:rPr lang="en-US" altLang="it-IT" dirty="0"/>
              <a:t>, </a:t>
            </a:r>
            <a:r>
              <a:rPr lang="en-US" altLang="it-IT" b="1" dirty="0"/>
              <a:t>objective</a:t>
            </a:r>
            <a:r>
              <a:rPr lang="en-US" altLang="it-IT" dirty="0"/>
              <a:t> assignment of numbers or symbols to the properties of objects and events of the real world in such a way as to describe them“ </a:t>
            </a:r>
            <a:r>
              <a:rPr lang="it-IT" altLang="it-IT" dirty="0"/>
              <a:t>[L. Finkelstein, Theory and </a:t>
            </a:r>
            <a:r>
              <a:rPr lang="it-IT" altLang="it-IT" dirty="0" err="1"/>
              <a:t>philosophy</a:t>
            </a:r>
            <a:r>
              <a:rPr lang="it-IT" altLang="it-IT" dirty="0"/>
              <a:t> of measurement in: </a:t>
            </a:r>
            <a:r>
              <a:rPr lang="it-IT" altLang="it-IT" dirty="0" err="1"/>
              <a:t>Handbook</a:t>
            </a:r>
            <a:r>
              <a:rPr lang="it-IT" altLang="it-IT" dirty="0"/>
              <a:t> of Measurement Science, vol. 1, John Wiley, Chichester, 1982, pp.1–30.]</a:t>
            </a:r>
          </a:p>
          <a:p>
            <a:pPr lvl="1" algn="just"/>
            <a:r>
              <a:rPr lang="en-US" altLang="it-IT" sz="1400" dirty="0"/>
              <a:t>This definition makes explicit the measurement is an empirical, rather than an a priori process.</a:t>
            </a:r>
          </a:p>
          <a:p>
            <a:pPr marL="274320" lvl="1" indent="0" algn="just">
              <a:buNone/>
            </a:pPr>
            <a:endParaRPr lang="en-US" altLang="it-IT" sz="1400" dirty="0"/>
          </a:p>
        </p:txBody>
      </p:sp>
      <p:sp>
        <p:nvSpPr>
          <p:cNvPr id="6" name="Segnaposto numero diapositiva 5">
            <a:extLst>
              <a:ext uri="{FF2B5EF4-FFF2-40B4-BE49-F238E27FC236}">
                <a16:creationId xmlns:a16="http://schemas.microsoft.com/office/drawing/2014/main" id="{7CA1B3FD-5665-FE16-577A-7042682600F5}"/>
              </a:ext>
            </a:extLst>
          </p:cNvPr>
          <p:cNvSpPr>
            <a:spLocks noGrp="1"/>
          </p:cNvSpPr>
          <p:nvPr>
            <p:ph type="sldNum" sz="quarter" idx="12"/>
          </p:nvPr>
        </p:nvSpPr>
        <p:spPr/>
        <p:txBody>
          <a:bodyPr/>
          <a:lstStyle/>
          <a:p>
            <a:fld id="{6CB39E08-E0E5-4B1A-8F7D-08FE7678A3B6}" type="slidenum">
              <a:rPr lang="en-US" smtClean="0"/>
              <a:pPr/>
              <a:t>6</a:t>
            </a:fld>
            <a:endParaRPr lang="en-US"/>
          </a:p>
        </p:txBody>
      </p:sp>
      <p:sp>
        <p:nvSpPr>
          <p:cNvPr id="4" name="Segnaposto contenuto 3">
            <a:extLst>
              <a:ext uri="{FF2B5EF4-FFF2-40B4-BE49-F238E27FC236}">
                <a16:creationId xmlns:a16="http://schemas.microsoft.com/office/drawing/2014/main" id="{866BC534-A4BF-E949-5D77-860DBA2A6F69}"/>
              </a:ext>
            </a:extLst>
          </p:cNvPr>
          <p:cNvSpPr txBox="1">
            <a:spLocks/>
          </p:cNvSpPr>
          <p:nvPr/>
        </p:nvSpPr>
        <p:spPr>
          <a:xfrm>
            <a:off x="291939" y="1657882"/>
            <a:ext cx="5281506" cy="139903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it-IT" sz="1300" dirty="0"/>
          </a:p>
        </p:txBody>
      </p:sp>
    </p:spTree>
    <p:extLst>
      <p:ext uri="{BB962C8B-B14F-4D97-AF65-F5344CB8AC3E}">
        <p14:creationId xmlns:p14="http://schemas.microsoft.com/office/powerpoint/2010/main" val="631352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8A902-2C35-196B-4217-2846B84D8CD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47221E5-0B40-FC03-4EA8-45CC80A57EEE}"/>
              </a:ext>
            </a:extLst>
          </p:cNvPr>
          <p:cNvSpPr>
            <a:spLocks noGrp="1"/>
          </p:cNvSpPr>
          <p:nvPr>
            <p:ph type="title"/>
          </p:nvPr>
        </p:nvSpPr>
        <p:spPr/>
        <p:txBody>
          <a:bodyPr>
            <a:normAutofit/>
          </a:bodyPr>
          <a:lstStyle/>
          <a:p>
            <a:pPr marL="0" indent="0" algn="ctr">
              <a:lnSpc>
                <a:spcPct val="100000"/>
              </a:lnSpc>
              <a:buFont typeface="Arial" panose="020B0604020202020204" pitchFamily="34" charset="0"/>
              <a:buNone/>
            </a:pPr>
            <a:r>
              <a:rPr lang="en-US" altLang="it-IT" b="1" dirty="0">
                <a:solidFill>
                  <a:schemeClr val="accent1"/>
                </a:solidFill>
              </a:rPr>
              <a:t>“R</a:t>
            </a:r>
            <a:r>
              <a:rPr lang="en-US" b="1" dirty="0">
                <a:solidFill>
                  <a:schemeClr val="accent1"/>
                </a:solidFill>
              </a:rPr>
              <a:t>epresentational</a:t>
            </a:r>
            <a:r>
              <a:rPr lang="it-IT" b="1" dirty="0">
                <a:solidFill>
                  <a:schemeClr val="accent1"/>
                </a:solidFill>
              </a:rPr>
              <a:t> theory of measurement</a:t>
            </a:r>
            <a:r>
              <a:rPr lang="en-US" altLang="it-IT" b="1" dirty="0">
                <a:solidFill>
                  <a:schemeClr val="accent1"/>
                </a:solidFill>
              </a:rPr>
              <a:t>”</a:t>
            </a:r>
            <a:endParaRPr lang="en-US" b="1" dirty="0">
              <a:solidFill>
                <a:schemeClr val="accent1"/>
              </a:solidFill>
            </a:endParaRPr>
          </a:p>
        </p:txBody>
      </p:sp>
      <p:sp>
        <p:nvSpPr>
          <p:cNvPr id="10" name="Segnaposto contenuto 9">
            <a:extLst>
              <a:ext uri="{FF2B5EF4-FFF2-40B4-BE49-F238E27FC236}">
                <a16:creationId xmlns:a16="http://schemas.microsoft.com/office/drawing/2014/main" id="{4A32FD3E-F288-D0C9-3714-A1487AF5C8D6}"/>
              </a:ext>
            </a:extLst>
          </p:cNvPr>
          <p:cNvSpPr>
            <a:spLocks noGrp="1"/>
          </p:cNvSpPr>
          <p:nvPr>
            <p:ph idx="1"/>
          </p:nvPr>
        </p:nvSpPr>
        <p:spPr/>
        <p:txBody>
          <a:bodyPr anchor="ctr">
            <a:normAutofit/>
          </a:bodyPr>
          <a:lstStyle/>
          <a:p>
            <a:pPr marL="617220" lvl="1" indent="-342900">
              <a:lnSpc>
                <a:spcPct val="100000"/>
              </a:lnSpc>
              <a:buFont typeface="+mj-lt"/>
              <a:buAutoNum type="arabicParenR"/>
            </a:pPr>
            <a:r>
              <a:rPr lang="en-US" sz="2000" dirty="0"/>
              <a:t>Representation of quality as an empirical relational system;</a:t>
            </a:r>
          </a:p>
          <a:p>
            <a:pPr marL="617220" lvl="1" indent="-342900">
              <a:lnSpc>
                <a:spcPct val="100000"/>
              </a:lnSpc>
              <a:buFont typeface="+mj-lt"/>
              <a:buAutoNum type="arabicParenR"/>
            </a:pPr>
            <a:r>
              <a:rPr lang="en-US" sz="2000" dirty="0"/>
              <a:t>Definition of a numerical relational system; </a:t>
            </a:r>
          </a:p>
          <a:p>
            <a:pPr marL="617220" lvl="1" indent="-342900">
              <a:lnSpc>
                <a:spcPct val="100000"/>
              </a:lnSpc>
              <a:buFont typeface="+mj-lt"/>
              <a:buAutoNum type="arabicParenR"/>
            </a:pPr>
            <a:r>
              <a:rPr lang="en-US" sz="2000" dirty="0"/>
              <a:t>Establishment of the condition of representation;</a:t>
            </a:r>
          </a:p>
          <a:p>
            <a:pPr marL="617220" lvl="1" indent="-342900">
              <a:lnSpc>
                <a:spcPct val="100000"/>
              </a:lnSpc>
              <a:buFont typeface="+mj-lt"/>
              <a:buAutoNum type="arabicParenR"/>
            </a:pPr>
            <a:r>
              <a:rPr lang="en-US" sz="2000" dirty="0"/>
              <a:t>Establishment of the condition of uniqueness.</a:t>
            </a:r>
            <a:endParaRPr lang="it-IT" sz="2000" dirty="0"/>
          </a:p>
          <a:p>
            <a:pPr marL="274320" lvl="1" indent="0" algn="just">
              <a:buNone/>
            </a:pPr>
            <a:endParaRPr lang="en-US" altLang="it-IT" sz="2000" dirty="0"/>
          </a:p>
        </p:txBody>
      </p:sp>
      <p:sp>
        <p:nvSpPr>
          <p:cNvPr id="6" name="Segnaposto numero diapositiva 5">
            <a:extLst>
              <a:ext uri="{FF2B5EF4-FFF2-40B4-BE49-F238E27FC236}">
                <a16:creationId xmlns:a16="http://schemas.microsoft.com/office/drawing/2014/main" id="{5084D9A4-7D8B-3692-6FEA-3EB08F42B929}"/>
              </a:ext>
            </a:extLst>
          </p:cNvPr>
          <p:cNvSpPr>
            <a:spLocks noGrp="1"/>
          </p:cNvSpPr>
          <p:nvPr>
            <p:ph type="sldNum" sz="quarter" idx="12"/>
          </p:nvPr>
        </p:nvSpPr>
        <p:spPr/>
        <p:txBody>
          <a:bodyPr/>
          <a:lstStyle/>
          <a:p>
            <a:fld id="{6CB39E08-E0E5-4B1A-8F7D-08FE7678A3B6}" type="slidenum">
              <a:rPr lang="en-US" smtClean="0"/>
              <a:pPr/>
              <a:t>7</a:t>
            </a:fld>
            <a:endParaRPr lang="en-US"/>
          </a:p>
        </p:txBody>
      </p:sp>
      <p:sp>
        <p:nvSpPr>
          <p:cNvPr id="4" name="Segnaposto contenuto 3">
            <a:extLst>
              <a:ext uri="{FF2B5EF4-FFF2-40B4-BE49-F238E27FC236}">
                <a16:creationId xmlns:a16="http://schemas.microsoft.com/office/drawing/2014/main" id="{7ABCCF15-2A44-ADE3-C21F-68086AA0412D}"/>
              </a:ext>
            </a:extLst>
          </p:cNvPr>
          <p:cNvSpPr txBox="1">
            <a:spLocks/>
          </p:cNvSpPr>
          <p:nvPr/>
        </p:nvSpPr>
        <p:spPr>
          <a:xfrm>
            <a:off x="291939" y="1657882"/>
            <a:ext cx="5281506" cy="1399032"/>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2344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endParaRPr lang="it-IT" sz="1300" dirty="0"/>
          </a:p>
        </p:txBody>
      </p:sp>
    </p:spTree>
    <p:extLst>
      <p:ext uri="{BB962C8B-B14F-4D97-AF65-F5344CB8AC3E}">
        <p14:creationId xmlns:p14="http://schemas.microsoft.com/office/powerpoint/2010/main" val="34614585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8453B-9F39-E24E-C56B-1D051DB95546}"/>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9D15F628-BC7F-BEAD-CF5E-6CADC963A1FE}"/>
              </a:ext>
            </a:extLst>
          </p:cNvPr>
          <p:cNvSpPr>
            <a:spLocks noGrp="1"/>
          </p:cNvSpPr>
          <p:nvPr>
            <p:ph type="title"/>
          </p:nvPr>
        </p:nvSpPr>
        <p:spPr/>
        <p:txBody>
          <a:bodyPr/>
          <a:lstStyle/>
          <a:p>
            <a:r>
              <a:rPr lang="en-US" altLang="it-IT" b="1" dirty="0">
                <a:solidFill>
                  <a:schemeClr val="accent1"/>
                </a:solidFill>
              </a:rPr>
              <a:t>R</a:t>
            </a:r>
            <a:r>
              <a:rPr lang="en-US" b="1" dirty="0">
                <a:solidFill>
                  <a:schemeClr val="accent1"/>
                </a:solidFill>
              </a:rPr>
              <a:t>epresentational</a:t>
            </a:r>
            <a:r>
              <a:rPr lang="it-IT" b="1" dirty="0">
                <a:solidFill>
                  <a:schemeClr val="accent1"/>
                </a:solidFill>
              </a:rPr>
              <a:t> theory of measurement</a:t>
            </a:r>
            <a:endParaRPr lang="it-IT" dirty="0"/>
          </a:p>
        </p:txBody>
      </p:sp>
      <mc:AlternateContent xmlns:mc="http://schemas.openxmlformats.org/markup-compatibility/2006" xmlns:a14="http://schemas.microsoft.com/office/drawing/2010/main">
        <mc:Choice Requires="a14">
          <p:sp>
            <p:nvSpPr>
              <p:cNvPr id="1095" name="Segnaposto contenuto 3">
                <a:extLst>
                  <a:ext uri="{FF2B5EF4-FFF2-40B4-BE49-F238E27FC236}">
                    <a16:creationId xmlns:a16="http://schemas.microsoft.com/office/drawing/2014/main" id="{B16A5494-006F-5044-1E19-42F3B70EF55F}"/>
                  </a:ext>
                </a:extLst>
              </p:cNvPr>
              <p:cNvSpPr txBox="1">
                <a:spLocks noGrp="1"/>
              </p:cNvSpPr>
              <p:nvPr>
                <p:ph sz="half" idx="1"/>
              </p:nvPr>
            </p:nvSpPr>
            <p:spPr>
              <a:prstGeom prst="rect">
                <a:avLst/>
              </a:prstGeom>
            </p:spPr>
            <p:txBody>
              <a:bodyPr vert="horz" lIns="91440" tIns="45720" rIns="91440" bIns="45720" rtlCol="0">
                <a:normAutofit lnSpcReduction="10000"/>
              </a:bodyPr>
              <a:lstStyle>
                <a:defPPr>
                  <a:defRPr lang="it-IT"/>
                </a:defPPr>
                <a:lvl1pPr marL="228600" indent="-228600" algn="ctr">
                  <a:lnSpc>
                    <a:spcPct val="120000"/>
                  </a:lnSpc>
                  <a:spcBef>
                    <a:spcPct val="50000"/>
                  </a:spcBef>
                  <a:buFont typeface="Arial" panose="020B0604020202020204" pitchFamily="34" charset="0"/>
                  <a:buChar char="•"/>
                  <a:defRPr sz="1300" i="1"/>
                </a:lvl1pPr>
                <a:lvl2pPr marL="502920" lvl="1" indent="-228600">
                  <a:lnSpc>
                    <a:spcPct val="100000"/>
                  </a:lnSpc>
                  <a:spcBef>
                    <a:spcPts val="500"/>
                  </a:spcBef>
                  <a:buFont typeface="Arial" panose="020B0604020202020204" pitchFamily="34" charset="0"/>
                  <a:buChar char="•"/>
                  <a:defRPr sz="1300"/>
                </a:lvl2pPr>
                <a:lvl3pPr marL="731520" indent="-228600">
                  <a:lnSpc>
                    <a:spcPct val="120000"/>
                  </a:lnSpc>
                  <a:spcBef>
                    <a:spcPts val="500"/>
                  </a:spcBef>
                  <a:buFont typeface="Arial" panose="020B0604020202020204" pitchFamily="34" charset="0"/>
                  <a:buChar char="•"/>
                  <a:defRPr sz="1600"/>
                </a:lvl3pPr>
                <a:lvl4pPr marL="1005840" indent="-228600">
                  <a:lnSpc>
                    <a:spcPct val="120000"/>
                  </a:lnSpc>
                  <a:spcBef>
                    <a:spcPts val="500"/>
                  </a:spcBef>
                  <a:buFont typeface="Arial" panose="020B0604020202020204" pitchFamily="34" charset="0"/>
                  <a:buChar char="•"/>
                  <a:defRPr sz="1400"/>
                </a:lvl4pPr>
                <a:lvl5pPr marL="1234440" indent="-228600">
                  <a:lnSpc>
                    <a:spcPct val="120000"/>
                  </a:lnSpc>
                  <a:spcBef>
                    <a:spcPts val="5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nSpc>
                    <a:spcPct val="100000"/>
                  </a:lnSpc>
                  <a:buNone/>
                </a:pPr>
                <a:r>
                  <a:rPr lang="en-US" sz="2000" b="1" dirty="0">
                    <a:solidFill>
                      <a:schemeClr val="accent1"/>
                    </a:solidFill>
                  </a:rPr>
                  <a:t>1) representation of quality as an empirical relational system;</a:t>
                </a:r>
              </a:p>
              <a:p>
                <a:pPr algn="l"/>
                <a:r>
                  <a:rPr lang="en-US" altLang="it-IT" sz="1500" i="0" dirty="0"/>
                  <a:t>Set of objects and manifestations of quality.</a:t>
                </a:r>
                <a:endParaRPr lang="it-IT" altLang="it-IT" sz="1500" dirty="0"/>
              </a:p>
              <a:p>
                <a:pPr marL="0" indent="0" algn="l">
                  <a:buNone/>
                </a:pPr>
                <a14:m>
                  <m:oMathPara xmlns:m="http://schemas.openxmlformats.org/officeDocument/2006/math">
                    <m:oMathParaPr>
                      <m:jc m:val="centerGroup"/>
                    </m:oMathParaPr>
                    <m:oMath xmlns:m="http://schemas.openxmlformats.org/officeDocument/2006/math">
                      <m:r>
                        <a:rPr lang="en-US" altLang="it-IT" sz="1500" smtClean="0">
                          <a:latin typeface="Cambria Math" panose="02040503050406030204" pitchFamily="18" charset="0"/>
                        </a:rPr>
                        <m:t>𝛺</m:t>
                      </m:r>
                      <m:r>
                        <a:rPr lang="en-US" altLang="it-IT" sz="1500" smtClean="0">
                          <a:latin typeface="Cambria Math" panose="02040503050406030204" pitchFamily="18" charset="0"/>
                        </a:rPr>
                        <m:t>=</m:t>
                      </m:r>
                      <m:d>
                        <m:dPr>
                          <m:begChr m:val="{"/>
                          <m:endChr m:val="}"/>
                          <m:ctrlPr>
                            <a:rPr lang="en-US" altLang="it-IT" sz="1500" i="1">
                              <a:latin typeface="Cambria Math" panose="02040503050406030204" pitchFamily="18" charset="0"/>
                            </a:rPr>
                          </m:ctrlPr>
                        </m:dPr>
                        <m:e>
                          <m:sSub>
                            <m:sSubPr>
                              <m:ctrlPr>
                                <a:rPr lang="en-US" altLang="it-IT" sz="1500" i="1">
                                  <a:latin typeface="Cambria Math" panose="02040503050406030204" pitchFamily="18" charset="0"/>
                                </a:rPr>
                              </m:ctrlPr>
                            </m:sSubPr>
                            <m:e>
                              <m:r>
                                <a:rPr lang="it-IT" altLang="it-IT" sz="1500">
                                  <a:latin typeface="Cambria Math" panose="02040503050406030204" pitchFamily="18" charset="0"/>
                                </a:rPr>
                                <m:t>𝑤</m:t>
                              </m:r>
                            </m:e>
                            <m:sub>
                              <m:r>
                                <a:rPr lang="it-IT" altLang="it-IT" sz="1500">
                                  <a:latin typeface="Cambria Math" panose="02040503050406030204" pitchFamily="18" charset="0"/>
                                </a:rPr>
                                <m:t>1</m:t>
                              </m:r>
                            </m:sub>
                          </m:sSub>
                          <m:sSub>
                            <m:sSubPr>
                              <m:ctrlPr>
                                <a:rPr lang="en-US" altLang="it-IT" sz="1500" i="1" smtClean="0">
                                  <a:latin typeface="Cambria Math" panose="02040503050406030204" pitchFamily="18" charset="0"/>
                                </a:rPr>
                              </m:ctrlPr>
                            </m:sSubPr>
                            <m:e>
                              <m:r>
                                <a:rPr lang="it-IT" altLang="it-IT" sz="1500">
                                  <a:latin typeface="Cambria Math" panose="02040503050406030204" pitchFamily="18" charset="0"/>
                                </a:rPr>
                                <m:t>,</m:t>
                              </m:r>
                              <m:r>
                                <a:rPr lang="it-IT" altLang="it-IT" sz="1500">
                                  <a:latin typeface="Cambria Math" panose="02040503050406030204" pitchFamily="18" charset="0"/>
                                </a:rPr>
                                <m:t>𝑤</m:t>
                              </m:r>
                            </m:e>
                            <m:sub>
                              <m:r>
                                <a:rPr lang="it-IT" altLang="it-IT" sz="1500">
                                  <a:latin typeface="Cambria Math" panose="02040503050406030204" pitchFamily="18" charset="0"/>
                                </a:rPr>
                                <m:t>2</m:t>
                              </m:r>
                            </m:sub>
                          </m:sSub>
                          <m:r>
                            <a:rPr lang="it-IT" altLang="it-IT" sz="1500">
                              <a:latin typeface="Cambria Math" panose="02040503050406030204" pitchFamily="18" charset="0"/>
                            </a:rPr>
                            <m:t>,…,</m:t>
                          </m:r>
                          <m:sSub>
                            <m:sSubPr>
                              <m:ctrlPr>
                                <a:rPr lang="en-US" altLang="it-IT" sz="1500" i="1" smtClean="0">
                                  <a:latin typeface="Cambria Math" panose="02040503050406030204" pitchFamily="18" charset="0"/>
                                </a:rPr>
                              </m:ctrlPr>
                            </m:sSubPr>
                            <m:e>
                              <m:r>
                                <a:rPr lang="it-IT" altLang="it-IT" sz="1500">
                                  <a:latin typeface="Cambria Math" panose="02040503050406030204" pitchFamily="18" charset="0"/>
                                </a:rPr>
                                <m:t>𝑤</m:t>
                              </m:r>
                            </m:e>
                            <m:sub>
                              <m:r>
                                <a:rPr lang="it-IT" altLang="it-IT" sz="1500">
                                  <a:latin typeface="Cambria Math" panose="02040503050406030204" pitchFamily="18" charset="0"/>
                                </a:rPr>
                                <m:t>𝑛</m:t>
                              </m:r>
                            </m:sub>
                          </m:sSub>
                        </m:e>
                      </m:d>
                    </m:oMath>
                  </m:oMathPara>
                </a14:m>
                <a:endParaRPr lang="it-IT" altLang="it-IT" sz="1500" dirty="0"/>
              </a:p>
              <a:p>
                <a:pPr algn="l"/>
                <a:r>
                  <a:rPr lang="en-US" sz="1500" i="0" dirty="0"/>
                  <a:t>The manifestations of a </a:t>
                </a:r>
                <a:r>
                  <a:rPr lang="en-US" sz="1500" dirty="0"/>
                  <a:t>q</a:t>
                </a:r>
                <a:r>
                  <a:rPr lang="en-US" sz="1500" baseline="-25000" dirty="0"/>
                  <a:t>i</a:t>
                </a:r>
                <a:r>
                  <a:rPr lang="en-US" sz="1500" dirty="0"/>
                  <a:t> </a:t>
                </a:r>
                <a:r>
                  <a:rPr lang="en-US" sz="1500" i="0" dirty="0"/>
                  <a:t>quality existing in each object of the set (individual manifestations of the quality), belong to the set:</a:t>
                </a:r>
              </a:p>
              <a:p>
                <a:pPr marL="0" indent="0" algn="l">
                  <a:buNone/>
                </a:pPr>
                <a14:m>
                  <m:oMathPara xmlns:m="http://schemas.openxmlformats.org/officeDocument/2006/math">
                    <m:oMathParaPr>
                      <m:jc m:val="centerGroup"/>
                    </m:oMathParaPr>
                    <m:oMath xmlns:m="http://schemas.openxmlformats.org/officeDocument/2006/math">
                      <m:r>
                        <a:rPr lang="it-IT" sz="1500" b="1" i="1">
                          <a:latin typeface="Cambria Math" panose="02040503050406030204" pitchFamily="18" charset="0"/>
                        </a:rPr>
                        <m:t>𝕼</m:t>
                      </m:r>
                      <m:r>
                        <a:rPr lang="en-US" altLang="it-IT" sz="1500" smtClean="0">
                          <a:latin typeface="Cambria Math" panose="02040503050406030204" pitchFamily="18" charset="0"/>
                        </a:rPr>
                        <m:t>=</m:t>
                      </m:r>
                      <m:d>
                        <m:dPr>
                          <m:begChr m:val="{"/>
                          <m:endChr m:val="}"/>
                          <m:ctrlPr>
                            <a:rPr lang="en-US" altLang="it-IT" sz="1500" i="1">
                              <a:latin typeface="Cambria Math" panose="02040503050406030204" pitchFamily="18" charset="0"/>
                            </a:rPr>
                          </m:ctrlPr>
                        </m:dPr>
                        <m:e>
                          <m:sSub>
                            <m:sSubPr>
                              <m:ctrlPr>
                                <a:rPr lang="en-US" altLang="it-IT" sz="1500" i="1">
                                  <a:latin typeface="Cambria Math" panose="02040503050406030204" pitchFamily="18" charset="0"/>
                                </a:rPr>
                              </m:ctrlPr>
                            </m:sSubPr>
                            <m:e>
                              <m:r>
                                <a:rPr lang="it-IT" altLang="it-IT" sz="1500" b="0" i="1" smtClean="0">
                                  <a:latin typeface="Cambria Math" panose="02040503050406030204" pitchFamily="18" charset="0"/>
                                </a:rPr>
                                <m:t>𝑞</m:t>
                              </m:r>
                            </m:e>
                            <m:sub>
                              <m:r>
                                <a:rPr lang="it-IT" altLang="it-IT" sz="1500">
                                  <a:latin typeface="Cambria Math" panose="02040503050406030204" pitchFamily="18" charset="0"/>
                                </a:rPr>
                                <m:t>1</m:t>
                              </m:r>
                            </m:sub>
                          </m:sSub>
                          <m:sSub>
                            <m:sSubPr>
                              <m:ctrlPr>
                                <a:rPr lang="en-US" altLang="it-IT" sz="1500" i="1" smtClean="0">
                                  <a:latin typeface="Cambria Math" panose="02040503050406030204" pitchFamily="18" charset="0"/>
                                </a:rPr>
                              </m:ctrlPr>
                            </m:sSubPr>
                            <m:e>
                              <m:r>
                                <a:rPr lang="it-IT" altLang="it-IT" sz="1500">
                                  <a:latin typeface="Cambria Math" panose="02040503050406030204" pitchFamily="18" charset="0"/>
                                </a:rPr>
                                <m:t>,</m:t>
                              </m:r>
                              <m:r>
                                <a:rPr lang="it-IT" altLang="it-IT" sz="1500" b="0" i="1" smtClean="0">
                                  <a:latin typeface="Cambria Math" panose="02040503050406030204" pitchFamily="18" charset="0"/>
                                </a:rPr>
                                <m:t>𝑞</m:t>
                              </m:r>
                            </m:e>
                            <m:sub>
                              <m:r>
                                <a:rPr lang="it-IT" altLang="it-IT" sz="1500">
                                  <a:latin typeface="Cambria Math" panose="02040503050406030204" pitchFamily="18" charset="0"/>
                                </a:rPr>
                                <m:t>2</m:t>
                              </m:r>
                            </m:sub>
                          </m:sSub>
                          <m:r>
                            <a:rPr lang="it-IT" altLang="it-IT" sz="1500">
                              <a:latin typeface="Cambria Math" panose="02040503050406030204" pitchFamily="18" charset="0"/>
                            </a:rPr>
                            <m:t>,…,</m:t>
                          </m:r>
                          <m:sSub>
                            <m:sSubPr>
                              <m:ctrlPr>
                                <a:rPr lang="en-US" altLang="it-IT" sz="1500" i="1" smtClean="0">
                                  <a:latin typeface="Cambria Math" panose="02040503050406030204" pitchFamily="18" charset="0"/>
                                </a:rPr>
                              </m:ctrlPr>
                            </m:sSubPr>
                            <m:e>
                              <m:r>
                                <a:rPr lang="it-IT" altLang="it-IT" sz="1500" b="0" i="1" smtClean="0">
                                  <a:latin typeface="Cambria Math" panose="02040503050406030204" pitchFamily="18" charset="0"/>
                                </a:rPr>
                                <m:t>𝑞</m:t>
                              </m:r>
                            </m:e>
                            <m:sub>
                              <m:r>
                                <a:rPr lang="it-IT" altLang="it-IT" sz="1500">
                                  <a:latin typeface="Cambria Math" panose="02040503050406030204" pitchFamily="18" charset="0"/>
                                </a:rPr>
                                <m:t>𝑛</m:t>
                              </m:r>
                            </m:sub>
                          </m:sSub>
                        </m:e>
                      </m:d>
                    </m:oMath>
                  </m:oMathPara>
                </a14:m>
                <a:endParaRPr lang="en-US" sz="1500" i="0" dirty="0"/>
              </a:p>
              <a:p>
                <a:pPr algn="l"/>
                <a:r>
                  <a:rPr lang="en-US" sz="1500" i="0" dirty="0"/>
                  <a:t>Let us now have a set of empirical relations in </a:t>
                </a:r>
                <a:r>
                  <a:rPr lang="el-GR" sz="1500" i="0" dirty="0"/>
                  <a:t>Θ</a:t>
                </a:r>
                <a:endParaRPr lang="it-IT" sz="1500" i="0" dirty="0"/>
              </a:p>
              <a:p>
                <a:pPr marL="0" indent="0" algn="l">
                  <a:buNone/>
                </a:pPr>
                <a14:m>
                  <m:oMathPara xmlns:m="http://schemas.openxmlformats.org/officeDocument/2006/math">
                    <m:oMathParaPr>
                      <m:jc m:val="centerGroup"/>
                    </m:oMathParaPr>
                    <m:oMath xmlns:m="http://schemas.openxmlformats.org/officeDocument/2006/math">
                      <m:r>
                        <a:rPr lang="it-IT" sz="1500">
                          <a:latin typeface="Cambria Math" panose="02040503050406030204" pitchFamily="18" charset="0"/>
                        </a:rPr>
                        <m:t>𝕽</m:t>
                      </m:r>
                      <m:r>
                        <a:rPr lang="en-US" altLang="it-IT" sz="1500" smtClean="0">
                          <a:latin typeface="Cambria Math" panose="02040503050406030204" pitchFamily="18" charset="0"/>
                        </a:rPr>
                        <m:t>=</m:t>
                      </m:r>
                      <m:d>
                        <m:dPr>
                          <m:begChr m:val="{"/>
                          <m:endChr m:val="}"/>
                          <m:ctrlPr>
                            <a:rPr lang="en-US" altLang="it-IT" sz="1500" i="1">
                              <a:latin typeface="Cambria Math" panose="02040503050406030204" pitchFamily="18" charset="0"/>
                            </a:rPr>
                          </m:ctrlPr>
                        </m:dPr>
                        <m:e>
                          <m:sSub>
                            <m:sSubPr>
                              <m:ctrlPr>
                                <a:rPr lang="en-US" altLang="it-IT" sz="1500" i="1">
                                  <a:latin typeface="Cambria Math" panose="02040503050406030204" pitchFamily="18" charset="0"/>
                                </a:rPr>
                              </m:ctrlPr>
                            </m:sSubPr>
                            <m:e>
                              <m:r>
                                <a:rPr lang="it-IT" altLang="it-IT" sz="1500" b="0" i="1" smtClean="0">
                                  <a:latin typeface="Cambria Math" panose="02040503050406030204" pitchFamily="18" charset="0"/>
                                </a:rPr>
                                <m:t>𝑟</m:t>
                              </m:r>
                            </m:e>
                            <m:sub>
                              <m:r>
                                <a:rPr lang="it-IT" altLang="it-IT" sz="1500">
                                  <a:latin typeface="Cambria Math" panose="02040503050406030204" pitchFamily="18" charset="0"/>
                                </a:rPr>
                                <m:t>1</m:t>
                              </m:r>
                            </m:sub>
                          </m:sSub>
                          <m:sSub>
                            <m:sSubPr>
                              <m:ctrlPr>
                                <a:rPr lang="en-US" altLang="it-IT" sz="1500" i="1" smtClean="0">
                                  <a:latin typeface="Cambria Math" panose="02040503050406030204" pitchFamily="18" charset="0"/>
                                </a:rPr>
                              </m:ctrlPr>
                            </m:sSubPr>
                            <m:e>
                              <m:r>
                                <a:rPr lang="it-IT" altLang="it-IT" sz="1500">
                                  <a:latin typeface="Cambria Math" panose="02040503050406030204" pitchFamily="18" charset="0"/>
                                </a:rPr>
                                <m:t>,</m:t>
                              </m:r>
                              <m:r>
                                <a:rPr lang="it-IT" altLang="it-IT" sz="1500" b="0" i="1" smtClean="0">
                                  <a:latin typeface="Cambria Math" panose="02040503050406030204" pitchFamily="18" charset="0"/>
                                </a:rPr>
                                <m:t>𝑟</m:t>
                              </m:r>
                            </m:e>
                            <m:sub>
                              <m:r>
                                <a:rPr lang="it-IT" altLang="it-IT" sz="1500">
                                  <a:latin typeface="Cambria Math" panose="02040503050406030204" pitchFamily="18" charset="0"/>
                                </a:rPr>
                                <m:t>2</m:t>
                              </m:r>
                            </m:sub>
                          </m:sSub>
                          <m:r>
                            <a:rPr lang="it-IT" altLang="it-IT" sz="1500">
                              <a:latin typeface="Cambria Math" panose="02040503050406030204" pitchFamily="18" charset="0"/>
                            </a:rPr>
                            <m:t>,…,</m:t>
                          </m:r>
                          <m:sSub>
                            <m:sSubPr>
                              <m:ctrlPr>
                                <a:rPr lang="en-US" altLang="it-IT" sz="1500" i="1" smtClean="0">
                                  <a:latin typeface="Cambria Math" panose="02040503050406030204" pitchFamily="18" charset="0"/>
                                </a:rPr>
                              </m:ctrlPr>
                            </m:sSubPr>
                            <m:e>
                              <m:r>
                                <a:rPr lang="it-IT" altLang="it-IT" sz="1500" b="0" i="1" smtClean="0">
                                  <a:latin typeface="Cambria Math" panose="02040503050406030204" pitchFamily="18" charset="0"/>
                                </a:rPr>
                                <m:t>𝑟</m:t>
                              </m:r>
                            </m:e>
                            <m:sub>
                              <m:r>
                                <a:rPr lang="it-IT" altLang="it-IT" sz="1500">
                                  <a:latin typeface="Cambria Math" panose="02040503050406030204" pitchFamily="18" charset="0"/>
                                </a:rPr>
                                <m:t>𝑛</m:t>
                              </m:r>
                            </m:sub>
                          </m:sSub>
                        </m:e>
                      </m:d>
                    </m:oMath>
                  </m:oMathPara>
                </a14:m>
                <a:endParaRPr lang="en-US" sz="1500" i="0" dirty="0"/>
              </a:p>
              <a:p>
                <a:pPr algn="l"/>
                <a:r>
                  <a:rPr lang="en-US" sz="1500" i="0" dirty="0"/>
                  <a:t>Then quality is represented by the empirical relational system</a:t>
                </a:r>
              </a:p>
              <a:p>
                <a:pPr marL="0" indent="0" algn="l">
                  <a:buNone/>
                </a:pPr>
                <a14:m>
                  <m:oMathPara xmlns:m="http://schemas.openxmlformats.org/officeDocument/2006/math">
                    <m:oMathParaPr>
                      <m:jc m:val="centerGroup"/>
                    </m:oMathParaPr>
                    <m:oMath xmlns:m="http://schemas.openxmlformats.org/officeDocument/2006/math">
                      <m:r>
                        <m:rPr>
                          <m:nor/>
                        </m:rPr>
                        <a:rPr lang="el-GR" sz="1500" i="0" dirty="0"/>
                        <m:t>Θ</m:t>
                      </m:r>
                      <m:r>
                        <a:rPr lang="en-US" altLang="it-IT" sz="1500" smtClean="0">
                          <a:latin typeface="Cambria Math" panose="02040503050406030204" pitchFamily="18" charset="0"/>
                        </a:rPr>
                        <m:t>=</m:t>
                      </m:r>
                      <m:d>
                        <m:dPr>
                          <m:begChr m:val="⟨"/>
                          <m:endChr m:val="⟩"/>
                          <m:ctrlPr>
                            <a:rPr lang="en-US" altLang="it-IT" sz="1500" i="1">
                              <a:latin typeface="Cambria Math" panose="02040503050406030204" pitchFamily="18" charset="0"/>
                            </a:rPr>
                          </m:ctrlPr>
                        </m:dPr>
                        <m:e>
                          <m:r>
                            <a:rPr lang="it-IT" sz="1500" b="1">
                              <a:latin typeface="Cambria Math" panose="02040503050406030204" pitchFamily="18" charset="0"/>
                            </a:rPr>
                            <m:t>𝕼</m:t>
                          </m:r>
                          <m:r>
                            <a:rPr lang="it-IT" sz="1500">
                              <a:latin typeface="Cambria Math" panose="02040503050406030204" pitchFamily="18" charset="0"/>
                            </a:rPr>
                            <m:t>,</m:t>
                          </m:r>
                          <m:r>
                            <a:rPr lang="it-IT" sz="1500">
                              <a:latin typeface="Cambria Math" panose="02040503050406030204" pitchFamily="18" charset="0"/>
                            </a:rPr>
                            <m:t>𝕽</m:t>
                          </m:r>
                        </m:e>
                      </m:d>
                    </m:oMath>
                  </m:oMathPara>
                </a14:m>
                <a:endParaRPr lang="en-US" sz="1500" i="0" dirty="0"/>
              </a:p>
              <a:p>
                <a:pPr algn="l"/>
                <a:endParaRPr lang="it-IT" i="0" dirty="0"/>
              </a:p>
            </p:txBody>
          </p:sp>
        </mc:Choice>
        <mc:Fallback xmlns="">
          <p:sp>
            <p:nvSpPr>
              <p:cNvPr id="1095" name="Segnaposto contenuto 3">
                <a:extLst>
                  <a:ext uri="{FF2B5EF4-FFF2-40B4-BE49-F238E27FC236}">
                    <a16:creationId xmlns:a16="http://schemas.microsoft.com/office/drawing/2014/main" id="{B16A5494-006F-5044-1E19-42F3B70EF55F}"/>
                  </a:ext>
                </a:extLst>
              </p:cNvPr>
              <p:cNvSpPr txBox="1">
                <a:spLocks noGrp="1" noRot="1" noChangeAspect="1" noMove="1" noResize="1" noEditPoints="1" noAdjustHandles="1" noChangeArrowheads="1" noChangeShapeType="1" noTextEdit="1"/>
              </p:cNvSpPr>
              <p:nvPr>
                <p:ph sz="half" idx="1"/>
              </p:nvPr>
            </p:nvSpPr>
            <p:spPr>
              <a:prstGeom prst="rect">
                <a:avLst/>
              </a:prstGeom>
              <a:blipFill>
                <a:blip r:embed="rId3"/>
                <a:stretch>
                  <a:fillRect l="-1155" t="-1471"/>
                </a:stretch>
              </a:blipFill>
            </p:spPr>
            <p:txBody>
              <a:bodyPr/>
              <a:lstStyle/>
              <a:p>
                <a:r>
                  <a:rPr lang="it-IT">
                    <a:noFill/>
                  </a:rPr>
                  <a:t> </a:t>
                </a:r>
              </a:p>
            </p:txBody>
          </p:sp>
        </mc:Fallback>
      </mc:AlternateContent>
      <p:pic>
        <p:nvPicPr>
          <p:cNvPr id="43" name="Segnaposto contenuto 42">
            <a:extLst>
              <a:ext uri="{FF2B5EF4-FFF2-40B4-BE49-F238E27FC236}">
                <a16:creationId xmlns:a16="http://schemas.microsoft.com/office/drawing/2014/main" id="{9B084AA0-E17D-4D96-A004-C2735476E98D}"/>
              </a:ext>
            </a:extLst>
          </p:cNvPr>
          <p:cNvPicPr>
            <a:picLocks noGrp="1" noChangeAspect="1"/>
          </p:cNvPicPr>
          <p:nvPr>
            <p:ph sz="half" idx="2"/>
          </p:nvPr>
        </p:nvPicPr>
        <p:blipFill>
          <a:blip r:embed="rId4"/>
          <a:stretch>
            <a:fillRect/>
          </a:stretch>
        </p:blipFill>
        <p:spPr>
          <a:xfrm>
            <a:off x="6257925" y="2589733"/>
            <a:ext cx="5281613" cy="3029496"/>
          </a:xfrm>
          <a:prstGeom prst="rect">
            <a:avLst/>
          </a:prstGeom>
        </p:spPr>
      </p:pic>
    </p:spTree>
    <p:extLst>
      <p:ext uri="{BB962C8B-B14F-4D97-AF65-F5344CB8AC3E}">
        <p14:creationId xmlns:p14="http://schemas.microsoft.com/office/powerpoint/2010/main" val="2118293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8453B-9F39-E24E-C56B-1D051DB95546}"/>
            </a:ext>
          </a:extLst>
        </p:cNvPr>
        <p:cNvGrpSpPr/>
        <p:nvPr/>
      </p:nvGrpSpPr>
      <p:grpSpPr>
        <a:xfrm>
          <a:off x="0" y="0"/>
          <a:ext cx="0" cy="0"/>
          <a:chOff x="0" y="0"/>
          <a:chExt cx="0" cy="0"/>
        </a:xfrm>
      </p:grpSpPr>
      <p:sp>
        <p:nvSpPr>
          <p:cNvPr id="6" name="Titolo 5">
            <a:extLst>
              <a:ext uri="{FF2B5EF4-FFF2-40B4-BE49-F238E27FC236}">
                <a16:creationId xmlns:a16="http://schemas.microsoft.com/office/drawing/2014/main" id="{9D15F628-BC7F-BEAD-CF5E-6CADC963A1FE}"/>
              </a:ext>
            </a:extLst>
          </p:cNvPr>
          <p:cNvSpPr>
            <a:spLocks noGrp="1"/>
          </p:cNvSpPr>
          <p:nvPr>
            <p:ph type="title"/>
          </p:nvPr>
        </p:nvSpPr>
        <p:spPr/>
        <p:txBody>
          <a:bodyPr/>
          <a:lstStyle/>
          <a:p>
            <a:r>
              <a:rPr lang="en-US" altLang="it-IT" b="1" dirty="0">
                <a:solidFill>
                  <a:schemeClr val="accent1"/>
                </a:solidFill>
              </a:rPr>
              <a:t>R</a:t>
            </a:r>
            <a:r>
              <a:rPr lang="en-US" b="1" dirty="0">
                <a:solidFill>
                  <a:schemeClr val="accent1"/>
                </a:solidFill>
              </a:rPr>
              <a:t>epresentational</a:t>
            </a:r>
            <a:r>
              <a:rPr lang="it-IT" b="1" dirty="0">
                <a:solidFill>
                  <a:schemeClr val="accent1"/>
                </a:solidFill>
              </a:rPr>
              <a:t> theory of measurement</a:t>
            </a:r>
            <a:endParaRPr lang="it-IT" dirty="0"/>
          </a:p>
        </p:txBody>
      </p:sp>
      <p:sp>
        <p:nvSpPr>
          <p:cNvPr id="1095" name="Segnaposto contenuto 3">
            <a:extLst>
              <a:ext uri="{FF2B5EF4-FFF2-40B4-BE49-F238E27FC236}">
                <a16:creationId xmlns:a16="http://schemas.microsoft.com/office/drawing/2014/main" id="{B16A5494-006F-5044-1E19-42F3B70EF55F}"/>
              </a:ext>
            </a:extLst>
          </p:cNvPr>
          <p:cNvSpPr txBox="1">
            <a:spLocks noGrp="1"/>
          </p:cNvSpPr>
          <p:nvPr>
            <p:ph sz="half" idx="1"/>
          </p:nvPr>
        </p:nvSpPr>
        <p:spPr>
          <a:prstGeom prst="rect">
            <a:avLst/>
          </a:prstGeom>
        </p:spPr>
        <p:txBody>
          <a:bodyPr vert="horz" lIns="91440" tIns="45720" rIns="91440" bIns="45720" rtlCol="0">
            <a:normAutofit/>
          </a:bodyPr>
          <a:lstStyle>
            <a:defPPr>
              <a:defRPr lang="it-IT"/>
            </a:defPPr>
            <a:lvl1pPr marL="228600" indent="-228600" algn="ctr">
              <a:lnSpc>
                <a:spcPct val="120000"/>
              </a:lnSpc>
              <a:spcBef>
                <a:spcPct val="50000"/>
              </a:spcBef>
              <a:buFont typeface="Arial" panose="020B0604020202020204" pitchFamily="34" charset="0"/>
              <a:buChar char="•"/>
              <a:defRPr sz="1300" i="1"/>
            </a:lvl1pPr>
            <a:lvl2pPr marL="502920" lvl="1" indent="-228600">
              <a:lnSpc>
                <a:spcPct val="100000"/>
              </a:lnSpc>
              <a:spcBef>
                <a:spcPts val="500"/>
              </a:spcBef>
              <a:buFont typeface="Arial" panose="020B0604020202020204" pitchFamily="34" charset="0"/>
              <a:buChar char="•"/>
              <a:defRPr sz="1300"/>
            </a:lvl2pPr>
            <a:lvl3pPr marL="731520" indent="-228600">
              <a:lnSpc>
                <a:spcPct val="120000"/>
              </a:lnSpc>
              <a:spcBef>
                <a:spcPts val="500"/>
              </a:spcBef>
              <a:buFont typeface="Arial" panose="020B0604020202020204" pitchFamily="34" charset="0"/>
              <a:buChar char="•"/>
              <a:defRPr sz="1600"/>
            </a:lvl3pPr>
            <a:lvl4pPr marL="1005840" indent="-228600">
              <a:lnSpc>
                <a:spcPct val="120000"/>
              </a:lnSpc>
              <a:spcBef>
                <a:spcPts val="500"/>
              </a:spcBef>
              <a:buFont typeface="Arial" panose="020B0604020202020204" pitchFamily="34" charset="0"/>
              <a:buChar char="•"/>
              <a:defRPr sz="1400"/>
            </a:lvl4pPr>
            <a:lvl5pPr marL="1234440" indent="-228600">
              <a:lnSpc>
                <a:spcPct val="120000"/>
              </a:lnSpc>
              <a:spcBef>
                <a:spcPts val="500"/>
              </a:spcBef>
              <a:buFont typeface="Arial" panose="020B0604020202020204" pitchFamily="34" charset="0"/>
              <a:buChar char="•"/>
              <a:defRPr sz="14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nSpc>
                <a:spcPct val="100000"/>
              </a:lnSpc>
              <a:buNone/>
            </a:pPr>
            <a:r>
              <a:rPr lang="en-US" sz="2000" b="1" dirty="0">
                <a:solidFill>
                  <a:schemeClr val="accent1"/>
                </a:solidFill>
              </a:rPr>
              <a:t>1) representation of quality as an empirical relational system;</a:t>
            </a:r>
            <a:endParaRPr lang="en-US" sz="2000" i="0" dirty="0"/>
          </a:p>
          <a:p>
            <a:pPr algn="just"/>
            <a:r>
              <a:rPr lang="en-US" sz="1800" i="0" dirty="0"/>
              <a:t>Examples of relationships are: </a:t>
            </a:r>
          </a:p>
          <a:p>
            <a:pPr lvl="1" algn="just"/>
            <a:r>
              <a:rPr lang="en-US" sz="1800" i="0" dirty="0"/>
              <a:t>equivalence (~); enjoys the symmetric, reflexive and transitive properties; </a:t>
            </a:r>
          </a:p>
          <a:p>
            <a:pPr lvl="1" algn="just"/>
            <a:r>
              <a:rPr lang="en-US" sz="1800" i="0" dirty="0"/>
              <a:t>order (</a:t>
            </a:r>
            <a:r>
              <a:rPr lang="it-IT" sz="1800" b="0" i="0" dirty="0">
                <a:solidFill>
                  <a:srgbClr val="202122"/>
                </a:solidFill>
                <a:effectLst/>
                <a:latin typeface="Arial" panose="020B0604020202020204" pitchFamily="34" charset="0"/>
              </a:rPr>
              <a:t>≺, </a:t>
            </a:r>
            <a:r>
              <a:rPr lang="it-IT" sz="1800" i="0" dirty="0">
                <a:solidFill>
                  <a:srgbClr val="202122"/>
                </a:solidFill>
                <a:latin typeface="Arial" panose="020B0604020202020204" pitchFamily="34" charset="0"/>
              </a:rPr>
              <a:t>≻,</a:t>
            </a:r>
            <a:r>
              <a:rPr lang="it-IT" sz="1800" i="0" dirty="0"/>
              <a:t> ≼, ≽</a:t>
            </a:r>
            <a:r>
              <a:rPr lang="en-US" sz="1800" i="0" dirty="0"/>
              <a:t>), enjoys the transitive property, </a:t>
            </a:r>
          </a:p>
          <a:p>
            <a:pPr lvl="1" algn="just"/>
            <a:r>
              <a:rPr lang="en-US" sz="1800" i="0" dirty="0"/>
              <a:t>composition (</a:t>
            </a:r>
            <a:r>
              <a:rPr lang="it-IT" sz="1800" dirty="0"/>
              <a:t>○</a:t>
            </a:r>
            <a:r>
              <a:rPr lang="en-US" sz="1800" i="0" dirty="0"/>
              <a:t>), enjoys the commutative and associative property.</a:t>
            </a:r>
          </a:p>
          <a:p>
            <a:pPr algn="l"/>
            <a:endParaRPr lang="it-IT" i="0" dirty="0"/>
          </a:p>
        </p:txBody>
      </p:sp>
      <p:sp>
        <p:nvSpPr>
          <p:cNvPr id="4" name="Segnaposto contenuto 3">
            <a:extLst>
              <a:ext uri="{FF2B5EF4-FFF2-40B4-BE49-F238E27FC236}">
                <a16:creationId xmlns:a16="http://schemas.microsoft.com/office/drawing/2014/main" id="{FD9EFDAC-61C9-4178-BF97-DD347E1C2CD4}"/>
              </a:ext>
            </a:extLst>
          </p:cNvPr>
          <p:cNvSpPr>
            <a:spLocks noGrp="1"/>
          </p:cNvSpPr>
          <p:nvPr>
            <p:ph sz="half" idx="2"/>
          </p:nvPr>
        </p:nvSpPr>
        <p:spPr/>
        <p:txBody>
          <a:bodyPr anchor="ctr">
            <a:normAutofit/>
          </a:bodyPr>
          <a:lstStyle/>
          <a:p>
            <a:r>
              <a:rPr lang="en-US" i="1" dirty="0">
                <a:solidFill>
                  <a:srgbClr val="FF0000"/>
                </a:solidFill>
              </a:rPr>
              <a:t>x ~ y</a:t>
            </a:r>
            <a:r>
              <a:rPr lang="en-US" dirty="0">
                <a:solidFill>
                  <a:srgbClr val="FF0000"/>
                </a:solidFill>
              </a:rPr>
              <a:t> means the voter is indifferent between candidates x and y.</a:t>
            </a:r>
          </a:p>
          <a:p>
            <a:r>
              <a:rPr lang="en-US" i="1" dirty="0">
                <a:solidFill>
                  <a:srgbClr val="FF0000"/>
                </a:solidFill>
              </a:rPr>
              <a:t>x</a:t>
            </a:r>
            <a:r>
              <a:rPr lang="en-US" dirty="0">
                <a:solidFill>
                  <a:srgbClr val="FF0000"/>
                </a:solidFill>
              </a:rPr>
              <a:t> ≺ </a:t>
            </a:r>
            <a:r>
              <a:rPr lang="en-US" i="1" dirty="0">
                <a:solidFill>
                  <a:srgbClr val="FF0000"/>
                </a:solidFill>
              </a:rPr>
              <a:t>y</a:t>
            </a:r>
            <a:r>
              <a:rPr lang="en-US" dirty="0">
                <a:solidFill>
                  <a:srgbClr val="FF0000"/>
                </a:solidFill>
              </a:rPr>
              <a:t> means that the voter prefers candidate y over candidate x.</a:t>
            </a:r>
          </a:p>
          <a:p>
            <a:r>
              <a:rPr lang="en-US" i="1" dirty="0">
                <a:solidFill>
                  <a:srgbClr val="FF0000"/>
                </a:solidFill>
              </a:rPr>
              <a:t>x</a:t>
            </a:r>
            <a:r>
              <a:rPr lang="en-US" dirty="0">
                <a:solidFill>
                  <a:srgbClr val="FF0000"/>
                </a:solidFill>
              </a:rPr>
              <a:t> </a:t>
            </a:r>
            <a:r>
              <a:rPr lang="it-IT" dirty="0">
                <a:solidFill>
                  <a:srgbClr val="FF0000"/>
                </a:solidFill>
              </a:rPr>
              <a:t> ≼ </a:t>
            </a:r>
            <a:r>
              <a:rPr lang="en-US" dirty="0">
                <a:solidFill>
                  <a:srgbClr val="FF0000"/>
                </a:solidFill>
              </a:rPr>
              <a:t> </a:t>
            </a:r>
            <a:r>
              <a:rPr lang="en-US" i="1" dirty="0">
                <a:solidFill>
                  <a:srgbClr val="FF0000"/>
                </a:solidFill>
              </a:rPr>
              <a:t>y</a:t>
            </a:r>
            <a:r>
              <a:rPr lang="en-US" dirty="0">
                <a:solidFill>
                  <a:srgbClr val="FF0000"/>
                </a:solidFill>
              </a:rPr>
              <a:t> means the voter is indifferent or prefers candidate y</a:t>
            </a:r>
          </a:p>
          <a:p>
            <a:r>
              <a:rPr lang="en-US" i="1" dirty="0">
                <a:solidFill>
                  <a:srgbClr val="FF0000"/>
                </a:solidFill>
              </a:rPr>
              <a:t>x </a:t>
            </a:r>
            <a:r>
              <a:rPr lang="it-IT" i="1" dirty="0">
                <a:solidFill>
                  <a:srgbClr val="FF0000"/>
                </a:solidFill>
              </a:rPr>
              <a:t>○ y </a:t>
            </a:r>
            <a:r>
              <a:rPr lang="en-US" dirty="0">
                <a:solidFill>
                  <a:srgbClr val="FF0000"/>
                </a:solidFill>
              </a:rPr>
              <a:t>means that the voters of x and y together have reached the quorum</a:t>
            </a:r>
          </a:p>
        </p:txBody>
      </p:sp>
    </p:spTree>
    <p:extLst>
      <p:ext uri="{BB962C8B-B14F-4D97-AF65-F5344CB8AC3E}">
        <p14:creationId xmlns:p14="http://schemas.microsoft.com/office/powerpoint/2010/main" val="40427695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theme/theme1.xml><?xml version="1.0" encoding="utf-8"?>
<a:theme xmlns:a="http://schemas.openxmlformats.org/drawingml/2006/main" name="TribuneVTI">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masis-Univers">
      <a:majorFont>
        <a:latin typeface="Amasis MT Pro Medium"/>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ibuneVTI" id="{4D84C650-59FC-4F6B-ADA6-B11C508FF6CE}" vid="{0E07EAE6-ACBC-4250-8522-FC108A45043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themeOverride>
</file>

<file path=docProps/app.xml><?xml version="1.0" encoding="utf-8"?>
<Properties xmlns="http://schemas.openxmlformats.org/officeDocument/2006/extended-properties" xmlns:vt="http://schemas.openxmlformats.org/officeDocument/2006/docPropsVTypes">
  <Template/>
  <TotalTime>1201</TotalTime>
  <Words>3280</Words>
  <Application>Microsoft Office PowerPoint</Application>
  <PresentationFormat>Widescreen</PresentationFormat>
  <Paragraphs>349</Paragraphs>
  <Slides>32</Slides>
  <Notes>15</Notes>
  <HiddenSlides>1</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32</vt:i4>
      </vt:variant>
    </vt:vector>
  </HeadingPairs>
  <TitlesOfParts>
    <vt:vector size="43" baseType="lpstr">
      <vt:lpstr>Amasis MT Pro Medium</vt:lpstr>
      <vt:lpstr>Arial</vt:lpstr>
      <vt:lpstr>Calibri</vt:lpstr>
      <vt:lpstr>Cambria Math</vt:lpstr>
      <vt:lpstr>Palatino Linotype</vt:lpstr>
      <vt:lpstr>Symbol</vt:lpstr>
      <vt:lpstr>Times New Roman</vt:lpstr>
      <vt:lpstr>Univers Light</vt:lpstr>
      <vt:lpstr>Wingdings</vt:lpstr>
      <vt:lpstr>TribuneVTI</vt:lpstr>
      <vt:lpstr>Equazione</vt:lpstr>
      <vt:lpstr>MEASUREMENTS FOR INDUSTRIAL SUSTAINABILITY AND ENVIRONMENTAL SAFETY</vt:lpstr>
      <vt:lpstr>Measure and Measurement History</vt:lpstr>
      <vt:lpstr>Measure and Measurement History</vt:lpstr>
      <vt:lpstr>Measure and Measurement History</vt:lpstr>
      <vt:lpstr>Measure and Measurement Definitions</vt:lpstr>
      <vt:lpstr>Measure and Measurement History</vt:lpstr>
      <vt:lpstr>“Representational theory of measurement”</vt:lpstr>
      <vt:lpstr>Representational theory of measurement</vt:lpstr>
      <vt:lpstr>Representational theory of measurement</vt:lpstr>
      <vt:lpstr>Representational theory of measurement</vt:lpstr>
      <vt:lpstr>Representational theory of measurement</vt:lpstr>
      <vt:lpstr>Representational theory of measurement</vt:lpstr>
      <vt:lpstr>Representational theory of measurement</vt:lpstr>
      <vt:lpstr>Representational theory of measurement</vt:lpstr>
      <vt:lpstr>Representational theory of measurement</vt:lpstr>
      <vt:lpstr>Measurement Scale</vt:lpstr>
      <vt:lpstr>Measurement Scale</vt:lpstr>
      <vt:lpstr>Measurement Scale</vt:lpstr>
      <vt:lpstr>Measurement Scale</vt:lpstr>
      <vt:lpstr>Measure and Measurement Definitions</vt:lpstr>
      <vt:lpstr>Theorethical vs experimental analysis methods</vt:lpstr>
      <vt:lpstr>Mesurement Unit Systm</vt:lpstr>
      <vt:lpstr>International System of Quantities ISQ &amp;  International System of Units SI</vt:lpstr>
      <vt:lpstr>Definition of International System of Units SI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The New SI: The International System of Units is getting a Makeover</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MEASUREMENTS FOR INDUSTRIAL SUSTAINABILITY AND ENVIRONMENTAL SAFETY</dc:title>
  <dc:creator>livio d'alvia</dc:creator>
  <cp:lastModifiedBy>Livio D'Alvia</cp:lastModifiedBy>
  <cp:revision>24</cp:revision>
  <dcterms:created xsi:type="dcterms:W3CDTF">2023-09-19T09:29:59Z</dcterms:created>
  <dcterms:modified xsi:type="dcterms:W3CDTF">2024-03-06T13:07:33Z</dcterms:modified>
</cp:coreProperties>
</file>