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76" r:id="rId3"/>
    <p:sldId id="257" r:id="rId4"/>
    <p:sldId id="280" r:id="rId5"/>
    <p:sldId id="279" r:id="rId6"/>
    <p:sldId id="277" r:id="rId7"/>
    <p:sldId id="278" r:id="rId8"/>
    <p:sldId id="291" r:id="rId9"/>
    <p:sldId id="258" r:id="rId10"/>
    <p:sldId id="281" r:id="rId11"/>
    <p:sldId id="282" r:id="rId12"/>
    <p:sldId id="283" r:id="rId13"/>
    <p:sldId id="259" r:id="rId14"/>
    <p:sldId id="292" r:id="rId15"/>
    <p:sldId id="274" r:id="rId16"/>
    <p:sldId id="275" r:id="rId17"/>
    <p:sldId id="284" r:id="rId18"/>
    <p:sldId id="261" r:id="rId19"/>
    <p:sldId id="285" r:id="rId20"/>
    <p:sldId id="290" r:id="rId21"/>
    <p:sldId id="260" r:id="rId22"/>
    <p:sldId id="286" r:id="rId23"/>
    <p:sldId id="287" r:id="rId24"/>
    <p:sldId id="288" r:id="rId25"/>
    <p:sldId id="289" r:id="rId26"/>
    <p:sldId id="293" r:id="rId27"/>
    <p:sldId id="26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54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48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8281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419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54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531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083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295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366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3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68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09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98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47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02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922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99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42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518CE3-987B-42CA-917E-9CFEE64E4919}" type="datetimeFigureOut">
              <a:rPr lang="it-IT" smtClean="0"/>
              <a:t>06/12/2025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2108EE6-B589-4F19-B115-7684A87AE76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02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68C08-80CD-FE19-F882-C82461588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925068" y="981310"/>
            <a:ext cx="9755187" cy="2766528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Afropei</a:t>
            </a:r>
            <a:br>
              <a:rPr lang="es-ES" dirty="0"/>
            </a:br>
            <a:r>
              <a:rPr lang="es-ES" dirty="0"/>
              <a:t>La </a:t>
            </a:r>
            <a:r>
              <a:rPr lang="es-ES" dirty="0" err="1"/>
              <a:t>presenza</a:t>
            </a:r>
            <a:r>
              <a:rPr lang="es-ES" dirty="0"/>
              <a:t> africana in Europa</a:t>
            </a:r>
            <a:br>
              <a:rPr lang="es-ES" dirty="0"/>
            </a:br>
            <a:r>
              <a:rPr lang="es-ES" sz="3600" dirty="0"/>
              <a:t>Una </a:t>
            </a:r>
            <a:r>
              <a:rPr lang="es-ES" sz="3600" dirty="0" err="1"/>
              <a:t>storia</a:t>
            </a:r>
            <a:r>
              <a:rPr lang="es-ES" sz="3600" dirty="0"/>
              <a:t> per </a:t>
            </a:r>
            <a:r>
              <a:rPr lang="es-ES" sz="3600" dirty="0" err="1"/>
              <a:t>immagini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D0036D-99A7-F3BC-D078-19DDA2FC9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983062" y="3764276"/>
            <a:ext cx="9755187" cy="550333"/>
          </a:xfrm>
        </p:spPr>
        <p:txBody>
          <a:bodyPr>
            <a:noAutofit/>
          </a:bodyPr>
          <a:lstStyle/>
          <a:p>
            <a:r>
              <a:rPr lang="es-ES" sz="1600" dirty="0">
                <a:solidFill>
                  <a:schemeClr val="tx1"/>
                </a:solidFill>
              </a:rPr>
              <a:t>Stefano Tedeschi</a:t>
            </a:r>
          </a:p>
          <a:p>
            <a:r>
              <a:rPr lang="es-ES" sz="1600" dirty="0" err="1">
                <a:solidFill>
                  <a:schemeClr val="tx1"/>
                </a:solidFill>
              </a:rPr>
              <a:t>Sapienza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Università</a:t>
            </a:r>
            <a:r>
              <a:rPr lang="es-ES" sz="1600" dirty="0">
                <a:solidFill>
                  <a:schemeClr val="tx1"/>
                </a:solidFill>
              </a:rPr>
              <a:t> di Roma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68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27CC64-5A67-BA13-208E-A84589E21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7" y="187035"/>
            <a:ext cx="4047614" cy="579120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8CCF8B0-9532-DF94-F5A9-0D5D3FA71EDC}"/>
              </a:ext>
            </a:extLst>
          </p:cNvPr>
          <p:cNvSpPr txBox="1"/>
          <p:nvPr/>
        </p:nvSpPr>
        <p:spPr>
          <a:xfrm>
            <a:off x="5318993" y="1991229"/>
            <a:ext cx="2439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San Benedetto </a:t>
            </a:r>
            <a:r>
              <a:rPr lang="es-ES" sz="2800" dirty="0" err="1"/>
              <a:t>il</a:t>
            </a:r>
            <a:r>
              <a:rPr lang="es-ES" sz="2800" dirty="0"/>
              <a:t> Moro, </a:t>
            </a:r>
          </a:p>
          <a:p>
            <a:r>
              <a:rPr lang="es-ES" sz="2800" dirty="0"/>
              <a:t>1524-1587</a:t>
            </a:r>
            <a:endParaRPr lang="it-IT" sz="2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FC669A-1FA3-4D97-37AF-13945DA23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81" y="418062"/>
            <a:ext cx="2932545" cy="391494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F761488-2333-AA07-7D58-8224A59E4176}"/>
              </a:ext>
            </a:extLst>
          </p:cNvPr>
          <p:cNvSpPr txBox="1"/>
          <p:nvPr/>
        </p:nvSpPr>
        <p:spPr>
          <a:xfrm>
            <a:off x="7634787" y="4765964"/>
            <a:ext cx="361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Beato Antonio da Noto 1500?-1549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61792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875251-E38B-956D-5723-2A53F09B9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487" y="654866"/>
            <a:ext cx="3240104" cy="36677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0BA858-1F1D-79BC-66F8-EAD7081AEC43}"/>
              </a:ext>
            </a:extLst>
          </p:cNvPr>
          <p:cNvSpPr txBox="1"/>
          <p:nvPr/>
        </p:nvSpPr>
        <p:spPr>
          <a:xfrm flipH="1">
            <a:off x="766995" y="4437781"/>
            <a:ext cx="4526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Agnolo</a:t>
            </a:r>
            <a:r>
              <a:rPr lang="es-ES" dirty="0"/>
              <a:t> Bronzino, Alessandro de’ Medici, 1565, Firenze, </a:t>
            </a:r>
            <a:r>
              <a:rPr lang="es-ES" dirty="0" err="1"/>
              <a:t>Uffizi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39B5CD0-3725-6C2E-7FB7-711FC75B7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23" y="534549"/>
            <a:ext cx="2865589" cy="35499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C32DAF-F415-8567-38F2-EE060978BE74}"/>
              </a:ext>
            </a:extLst>
          </p:cNvPr>
          <p:cNvSpPr txBox="1"/>
          <p:nvPr/>
        </p:nvSpPr>
        <p:spPr>
          <a:xfrm flipH="1">
            <a:off x="7028410" y="4299281"/>
            <a:ext cx="3805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Pontormo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Alessandro de’ Medici, 1534, </a:t>
            </a:r>
          </a:p>
          <a:p>
            <a:r>
              <a:rPr lang="es-ES" dirty="0" err="1"/>
              <a:t>Philadelphia</a:t>
            </a:r>
            <a:r>
              <a:rPr lang="es-ES" dirty="0"/>
              <a:t>, </a:t>
            </a:r>
            <a:r>
              <a:rPr lang="es-ES" dirty="0" err="1"/>
              <a:t>Museum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Art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434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13B6F8-6EFF-5E7D-1638-30FE84A31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2" y="156971"/>
            <a:ext cx="3348645" cy="50504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1CED3A-5E4D-543F-8595-6A10ED705145}"/>
              </a:ext>
            </a:extLst>
          </p:cNvPr>
          <p:cNvSpPr txBox="1"/>
          <p:nvPr/>
        </p:nvSpPr>
        <p:spPr>
          <a:xfrm flipH="1">
            <a:off x="5684517" y="2312847"/>
            <a:ext cx="442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Juan Latino, 1518-1594 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921554-9B59-6FC5-637E-905FE639AC68}"/>
              </a:ext>
            </a:extLst>
          </p:cNvPr>
          <p:cNvSpPr txBox="1"/>
          <p:nvPr/>
        </p:nvSpPr>
        <p:spPr>
          <a:xfrm flipH="1">
            <a:off x="4396047" y="4738254"/>
            <a:ext cx="363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Jan </a:t>
            </a:r>
            <a:r>
              <a:rPr lang="es-ES" dirty="0" err="1"/>
              <a:t>Mostaert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Moro, 1525, </a:t>
            </a:r>
            <a:r>
              <a:rPr lang="es-ES" dirty="0" err="1"/>
              <a:t>Amsterdam</a:t>
            </a:r>
            <a:r>
              <a:rPr lang="es-ES" dirty="0"/>
              <a:t>, </a:t>
            </a:r>
            <a:r>
              <a:rPr lang="es-ES" dirty="0" err="1"/>
              <a:t>Rijkmuseum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29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1F6ED0EA-1CE6-1377-6445-8BF5F59C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1" y="154591"/>
            <a:ext cx="4448308" cy="5169191"/>
          </a:xfrm>
          <a:prstGeom prst="rect">
            <a:avLst/>
          </a:prstGeom>
        </p:spPr>
      </p:pic>
      <p:pic>
        <p:nvPicPr>
          <p:cNvPr id="3" name="Immagine 2" descr="Immagine che contiene testo, interni, persona&#10;&#10;Descrizione generata automaticamente">
            <a:extLst>
              <a:ext uri="{FF2B5EF4-FFF2-40B4-BE49-F238E27FC236}">
                <a16:creationId xmlns:a16="http://schemas.microsoft.com/office/drawing/2014/main" id="{623EAC00-6595-8E63-E806-D406494B7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92" y="1067418"/>
            <a:ext cx="6096000" cy="297484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A4B8E4-B000-5913-C991-722F6E492BA7}"/>
              </a:ext>
            </a:extLst>
          </p:cNvPr>
          <p:cNvSpPr txBox="1"/>
          <p:nvPr/>
        </p:nvSpPr>
        <p:spPr>
          <a:xfrm flipH="1">
            <a:off x="790051" y="5735598"/>
            <a:ext cx="502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Diego Velázquez, Juan de Pareja, 1650, New York, </a:t>
            </a:r>
            <a:r>
              <a:rPr lang="es-ES" dirty="0" err="1"/>
              <a:t>Metropolitan</a:t>
            </a:r>
            <a:r>
              <a:rPr lang="es-ES" dirty="0"/>
              <a:t> </a:t>
            </a:r>
            <a:r>
              <a:rPr lang="es-ES" dirty="0" err="1"/>
              <a:t>Museum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B36912-29D2-1E1C-C723-75434D9EEF7D}"/>
              </a:ext>
            </a:extLst>
          </p:cNvPr>
          <p:cNvSpPr txBox="1"/>
          <p:nvPr/>
        </p:nvSpPr>
        <p:spPr>
          <a:xfrm>
            <a:off x="6442364" y="4937236"/>
            <a:ext cx="406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Diego Velázquez, Cena in </a:t>
            </a:r>
            <a:r>
              <a:rPr lang="es-ES" dirty="0" err="1"/>
              <a:t>Emmaus</a:t>
            </a:r>
            <a:r>
              <a:rPr lang="es-ES" dirty="0"/>
              <a:t>, 1618,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25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52193D-C87B-6975-99E4-EBABA0E07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0" y="502227"/>
            <a:ext cx="5331980" cy="301336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754496-79D1-CD36-5E07-222D1EA8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3" y="280731"/>
            <a:ext cx="3962400" cy="508307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7943042-6961-F4D9-A1D5-02DE2560F42E}"/>
              </a:ext>
            </a:extLst>
          </p:cNvPr>
          <p:cNvSpPr txBox="1"/>
          <p:nvPr/>
        </p:nvSpPr>
        <p:spPr>
          <a:xfrm>
            <a:off x="1244081" y="4197928"/>
            <a:ext cx="5971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Emanele</a:t>
            </a:r>
            <a:r>
              <a:rPr lang="es-ES" sz="2800" dirty="0"/>
              <a:t> </a:t>
            </a:r>
            <a:r>
              <a:rPr lang="es-ES" sz="2800" dirty="0" err="1"/>
              <a:t>Nsaku</a:t>
            </a:r>
            <a:r>
              <a:rPr lang="es-ES" sz="2800" dirty="0"/>
              <a:t> Ne </a:t>
            </a:r>
            <a:r>
              <a:rPr lang="es-ES" sz="2800" dirty="0" err="1"/>
              <a:t>Vunda</a:t>
            </a:r>
            <a:r>
              <a:rPr lang="es-ES" sz="2800" dirty="0"/>
              <a:t>, ?- 1608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66319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persona, parete&#10;&#10;Descrizione generata automaticamente">
            <a:extLst>
              <a:ext uri="{FF2B5EF4-FFF2-40B4-BE49-F238E27FC236}">
                <a16:creationId xmlns:a16="http://schemas.microsoft.com/office/drawing/2014/main" id="{9FCBD582-681A-45D3-80DC-EF8511A80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7" y="145231"/>
            <a:ext cx="3718376" cy="4604800"/>
          </a:xfrm>
          <a:prstGeom prst="rect">
            <a:avLst/>
          </a:prstGeom>
        </p:spPr>
      </p:pic>
      <p:pic>
        <p:nvPicPr>
          <p:cNvPr id="5" name="Segnaposto contenuto 4" descr="Immagine che contiene testo, persona&#10;&#10;Descrizione generata automaticamente">
            <a:extLst>
              <a:ext uri="{FF2B5EF4-FFF2-40B4-BE49-F238E27FC236}">
                <a16:creationId xmlns:a16="http://schemas.microsoft.com/office/drawing/2014/main" id="{53A82E1A-3F9D-4249-A85B-980A8A43C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52" y="145231"/>
            <a:ext cx="3522672" cy="46048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823F8A-9C15-466F-A569-D243702D5125}"/>
              </a:ext>
            </a:extLst>
          </p:cNvPr>
          <p:cNvSpPr txBox="1"/>
          <p:nvPr/>
        </p:nvSpPr>
        <p:spPr>
          <a:xfrm>
            <a:off x="6899716" y="4909403"/>
            <a:ext cx="4097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Gerrit</a:t>
            </a: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 Dou, </a:t>
            </a: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Ritratto</a:t>
            </a: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 di </a:t>
            </a: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ragazzo</a:t>
            </a:r>
            <a:r>
              <a:rPr lang="es-ES" sz="2000" b="1" dirty="0">
                <a:solidFill>
                  <a:prstClr val="black"/>
                </a:solidFill>
                <a:latin typeface="Calibri" panose="020F0502020204030204"/>
              </a:rPr>
              <a:t>, 1613, Hannover, Museo </a:t>
            </a:r>
            <a:r>
              <a:rPr lang="es-ES" sz="2000" b="1" dirty="0" err="1">
                <a:solidFill>
                  <a:prstClr val="black"/>
                </a:solidFill>
                <a:latin typeface="Calibri" panose="020F0502020204030204"/>
              </a:rPr>
              <a:t>regionale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22D969-FE35-5917-989F-A7D32FAD24C9}"/>
              </a:ext>
            </a:extLst>
          </p:cNvPr>
          <p:cNvSpPr txBox="1"/>
          <p:nvPr/>
        </p:nvSpPr>
        <p:spPr>
          <a:xfrm>
            <a:off x="2142125" y="4714415"/>
            <a:ext cx="3283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Hendrick </a:t>
            </a:r>
            <a:r>
              <a:rPr lang="es-ES" dirty="0" err="1"/>
              <a:t>Heerschop</a:t>
            </a:r>
            <a:r>
              <a:rPr lang="es-ES" dirty="0"/>
              <a:t>, King Baltasar, 1654, </a:t>
            </a:r>
            <a:r>
              <a:rPr lang="es-ES" dirty="0" err="1"/>
              <a:t>Berlino</a:t>
            </a:r>
            <a:r>
              <a:rPr lang="es-ES" dirty="0"/>
              <a:t>, </a:t>
            </a:r>
            <a:r>
              <a:rPr lang="es-ES" dirty="0" err="1"/>
              <a:t>Gemaldgalerie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732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F4973CBF-293C-4D41-BEFA-F564A22F5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5" t="12150" r="20021" b="11736"/>
          <a:stretch/>
        </p:blipFill>
        <p:spPr>
          <a:xfrm>
            <a:off x="1748018" y="166254"/>
            <a:ext cx="3142633" cy="3810001"/>
          </a:xfrm>
          <a:prstGeom prst="rect">
            <a:avLst/>
          </a:prstGeom>
        </p:spPr>
      </p:pic>
      <p:pic>
        <p:nvPicPr>
          <p:cNvPr id="11" name="Immagine 10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5D9F522D-0C0D-45B7-A8E9-6D580839B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5" y="474389"/>
            <a:ext cx="3696818" cy="453597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122424-73B8-63C9-D677-D1101021CE10}"/>
              </a:ext>
            </a:extLst>
          </p:cNvPr>
          <p:cNvSpPr txBox="1"/>
          <p:nvPr/>
        </p:nvSpPr>
        <p:spPr>
          <a:xfrm>
            <a:off x="6096000" y="5164411"/>
            <a:ext cx="3241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Jasper </a:t>
            </a:r>
            <a:r>
              <a:rPr lang="es-ES" dirty="0" err="1"/>
              <a:t>Beckx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don Miguel de Castro, 1643, </a:t>
            </a:r>
            <a:r>
              <a:rPr lang="es-ES" dirty="0" err="1"/>
              <a:t>Copenaghen</a:t>
            </a:r>
            <a:r>
              <a:rPr lang="es-ES" dirty="0"/>
              <a:t>, Museo </a:t>
            </a:r>
            <a:r>
              <a:rPr lang="es-ES" dirty="0" err="1"/>
              <a:t>Nazionale</a:t>
            </a:r>
            <a:r>
              <a:rPr lang="es-ES" dirty="0"/>
              <a:t>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EBFF04-D040-DFC8-85AD-FF937225BEDB}"/>
              </a:ext>
            </a:extLst>
          </p:cNvPr>
          <p:cNvSpPr txBox="1"/>
          <p:nvPr/>
        </p:nvSpPr>
        <p:spPr>
          <a:xfrm flipH="1">
            <a:off x="1160386" y="4411278"/>
            <a:ext cx="441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Albert </a:t>
            </a:r>
            <a:r>
              <a:rPr lang="es-ES" dirty="0" err="1"/>
              <a:t>Eckhout</a:t>
            </a:r>
            <a:r>
              <a:rPr lang="es-ES" dirty="0"/>
              <a:t>, </a:t>
            </a:r>
            <a:r>
              <a:rPr lang="es-ES" dirty="0" err="1"/>
              <a:t>Ritratto</a:t>
            </a:r>
            <a:r>
              <a:rPr lang="es-ES" dirty="0"/>
              <a:t> di Pedro </a:t>
            </a:r>
            <a:r>
              <a:rPr lang="es-ES" dirty="0" err="1"/>
              <a:t>Sunda</a:t>
            </a:r>
            <a:r>
              <a:rPr lang="es-ES" dirty="0"/>
              <a:t>, </a:t>
            </a:r>
            <a:r>
              <a:rPr lang="es-ES" dirty="0" err="1"/>
              <a:t>servitore</a:t>
            </a:r>
            <a:r>
              <a:rPr lang="es-ES" dirty="0"/>
              <a:t> di Don Miguel de Castro, </a:t>
            </a:r>
            <a:r>
              <a:rPr lang="es-ES" dirty="0" err="1"/>
              <a:t>Copenaghen</a:t>
            </a:r>
            <a:r>
              <a:rPr lang="es-ES" dirty="0"/>
              <a:t>, Museo </a:t>
            </a:r>
            <a:r>
              <a:rPr lang="es-ES" dirty="0" err="1"/>
              <a:t>Nazionale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1756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890E07-FDAB-5F54-0620-F0D640396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729080"/>
            <a:ext cx="3832514" cy="44248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AD3CA6-7794-A2CA-765C-5664859119D7}"/>
              </a:ext>
            </a:extLst>
          </p:cNvPr>
          <p:cNvSpPr txBox="1"/>
          <p:nvPr/>
        </p:nvSpPr>
        <p:spPr>
          <a:xfrm flipH="1">
            <a:off x="5435136" y="2050473"/>
            <a:ext cx="4360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Jacobus</a:t>
            </a:r>
            <a:r>
              <a:rPr lang="es-ES" sz="2800" dirty="0"/>
              <a:t> </a:t>
            </a:r>
            <a:r>
              <a:rPr lang="es-ES" sz="2800" dirty="0" err="1"/>
              <a:t>Capitein</a:t>
            </a:r>
            <a:r>
              <a:rPr lang="es-ES" sz="2800" dirty="0"/>
              <a:t>, 1717-1747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162190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parete, persona, interni, arancia&#10;&#10;Descrizione generata automaticamente">
            <a:extLst>
              <a:ext uri="{FF2B5EF4-FFF2-40B4-BE49-F238E27FC236}">
                <a16:creationId xmlns:a16="http://schemas.microsoft.com/office/drawing/2014/main" id="{79E7D673-BEF2-FB73-6F07-7ABE85222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35" y="688325"/>
            <a:ext cx="3810472" cy="4604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3F2F4C-E88B-795E-4B6C-B85EC0E3626A}"/>
              </a:ext>
            </a:extLst>
          </p:cNvPr>
          <p:cNvSpPr txBox="1"/>
          <p:nvPr/>
        </p:nvSpPr>
        <p:spPr>
          <a:xfrm flipH="1">
            <a:off x="6931427" y="2036618"/>
            <a:ext cx="32124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/>
              <a:t>Ignatius</a:t>
            </a:r>
            <a:r>
              <a:rPr lang="es-ES" sz="2800" dirty="0"/>
              <a:t> Sancho 1713-1780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93732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677F1D9-B278-7337-1B4F-1965602D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267151"/>
            <a:ext cx="3657600" cy="52166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4114F71-8745-FD1A-886F-7D3BD51F7D5D}"/>
              </a:ext>
            </a:extLst>
          </p:cNvPr>
          <p:cNvSpPr txBox="1"/>
          <p:nvPr/>
        </p:nvSpPr>
        <p:spPr>
          <a:xfrm flipH="1">
            <a:off x="6238700" y="2008909"/>
            <a:ext cx="426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Joseph de Boulogne, </a:t>
            </a:r>
            <a:r>
              <a:rPr lang="es-ES" sz="2400" dirty="0" err="1"/>
              <a:t>Chevalier</a:t>
            </a:r>
            <a:r>
              <a:rPr lang="es-ES" sz="2400" dirty="0"/>
              <a:t> de Saint Georges 1739-1799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9470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DB0A70-8B68-9AE8-C7AC-A23959B9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/>
              <a:t>Settimio</a:t>
            </a:r>
            <a:r>
              <a:rPr lang="es-ES" dirty="0"/>
              <a:t> Severo, un imperatore </a:t>
            </a:r>
            <a:r>
              <a:rPr lang="es-ES" dirty="0" err="1"/>
              <a:t>nero</a:t>
            </a:r>
            <a:r>
              <a:rPr lang="es-ES" dirty="0"/>
              <a:t>?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C09A5DD-94E7-D9CB-C36B-984DD7478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46" y="2063750"/>
            <a:ext cx="3278845" cy="3311525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473D14-6183-7B42-686C-01EA19B07878}"/>
              </a:ext>
            </a:extLst>
          </p:cNvPr>
          <p:cNvSpPr txBox="1"/>
          <p:nvPr/>
        </p:nvSpPr>
        <p:spPr>
          <a:xfrm>
            <a:off x="1501446" y="580286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Tondo Severiano, </a:t>
            </a:r>
            <a:r>
              <a:rPr lang="es-ES" dirty="0" err="1"/>
              <a:t>Berlin</a:t>
            </a:r>
            <a:r>
              <a:rPr lang="es-ES" dirty="0"/>
              <a:t>, Altes </a:t>
            </a:r>
            <a:r>
              <a:rPr lang="es-ES" dirty="0" err="1"/>
              <a:t>Museum</a:t>
            </a:r>
            <a:r>
              <a:rPr lang="es-ES" dirty="0"/>
              <a:t>, 200 ca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4730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E3906E-DF03-70C1-F250-93AA937ED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8" y="800099"/>
            <a:ext cx="3193474" cy="39918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4B5CC8-FC3F-FD19-1B77-178F61528119}"/>
              </a:ext>
            </a:extLst>
          </p:cNvPr>
          <p:cNvSpPr txBox="1"/>
          <p:nvPr/>
        </p:nvSpPr>
        <p:spPr>
          <a:xfrm>
            <a:off x="4540137" y="800099"/>
            <a:ext cx="316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Abram  </a:t>
            </a:r>
            <a:r>
              <a:rPr lang="es-ES" dirty="0" err="1"/>
              <a:t>Petrovich</a:t>
            </a:r>
            <a:r>
              <a:rPr lang="es-ES" dirty="0"/>
              <a:t> </a:t>
            </a:r>
            <a:r>
              <a:rPr lang="es-ES" dirty="0" err="1"/>
              <a:t>Gannibal</a:t>
            </a:r>
            <a:r>
              <a:rPr lang="es-ES" dirty="0"/>
              <a:t> 1696-1781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6732BC-DA7F-6CC2-9436-C55290B09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37" y="1397578"/>
            <a:ext cx="2592532" cy="34567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257FD4-AB9E-09E5-444A-A26917AF410F}"/>
              </a:ext>
            </a:extLst>
          </p:cNvPr>
          <p:cNvSpPr txBox="1"/>
          <p:nvPr/>
        </p:nvSpPr>
        <p:spPr>
          <a:xfrm>
            <a:off x="6096000" y="4987636"/>
            <a:ext cx="41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Aleksandr</a:t>
            </a:r>
            <a:r>
              <a:rPr lang="es-ES" dirty="0"/>
              <a:t> </a:t>
            </a:r>
            <a:r>
              <a:rPr lang="es-ES" dirty="0" err="1"/>
              <a:t>Puskin</a:t>
            </a:r>
            <a:r>
              <a:rPr lang="es-ES" dirty="0"/>
              <a:t> 1799-1837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774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persona, vecchio, nero&#10;&#10;Descrizione generata automaticamente">
            <a:extLst>
              <a:ext uri="{FF2B5EF4-FFF2-40B4-BE49-F238E27FC236}">
                <a16:creationId xmlns:a16="http://schemas.microsoft.com/office/drawing/2014/main" id="{4A97B503-1553-A67F-5966-60B3D3E56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3" y="295773"/>
            <a:ext cx="4222977" cy="556377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870659-356A-C018-58A8-FC5C7550502E}"/>
              </a:ext>
            </a:extLst>
          </p:cNvPr>
          <p:cNvSpPr txBox="1"/>
          <p:nvPr/>
        </p:nvSpPr>
        <p:spPr>
          <a:xfrm>
            <a:off x="5403273" y="942109"/>
            <a:ext cx="2521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Alexandre Dumas 1802-1870</a:t>
            </a: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0ABA54-C8EC-7FCE-3C3C-7744586FB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71" y="2383163"/>
            <a:ext cx="4222977" cy="28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143ADD-CE15-24F8-E508-1A1756D96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2" y="836580"/>
            <a:ext cx="7249045" cy="407661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2BE3F0-A062-18BE-9C28-C0FFD398392F}"/>
              </a:ext>
            </a:extLst>
          </p:cNvPr>
          <p:cNvSpPr txBox="1"/>
          <p:nvPr/>
        </p:nvSpPr>
        <p:spPr>
          <a:xfrm flipH="1">
            <a:off x="8344592" y="2410691"/>
            <a:ext cx="1626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Jeanne Duval, 1827-1862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9438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83CE6DC-1DEE-92E7-B3D6-137F938C7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6" y="425161"/>
            <a:ext cx="3408652" cy="474330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F67BC6-D168-696C-E6C7-F749D1058A7F}"/>
              </a:ext>
            </a:extLst>
          </p:cNvPr>
          <p:cNvSpPr txBox="1"/>
          <p:nvPr/>
        </p:nvSpPr>
        <p:spPr>
          <a:xfrm>
            <a:off x="4779819" y="2105891"/>
            <a:ext cx="3990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Alexandre Duala Manga-Bell 1897-1966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6077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E05E78F-297B-104A-313D-592F8537F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02" y="956447"/>
            <a:ext cx="3208462" cy="49451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1AE38-8689-0A5F-71D7-E9BAB26F9A2C}"/>
              </a:ext>
            </a:extLst>
          </p:cNvPr>
          <p:cNvSpPr txBox="1"/>
          <p:nvPr/>
        </p:nvSpPr>
        <p:spPr>
          <a:xfrm flipH="1">
            <a:off x="6087500" y="2382982"/>
            <a:ext cx="3498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Jeanne  e Paulette </a:t>
            </a:r>
            <a:r>
              <a:rPr lang="es-ES" sz="3200" dirty="0" err="1"/>
              <a:t>Nardal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87964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3DC084-8668-F483-52DD-6FD45DE1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0" y="0"/>
            <a:ext cx="3596133" cy="479367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BCAE6C-958F-8541-8A8B-F244680F1E6C}"/>
              </a:ext>
            </a:extLst>
          </p:cNvPr>
          <p:cNvSpPr txBox="1"/>
          <p:nvPr/>
        </p:nvSpPr>
        <p:spPr>
          <a:xfrm>
            <a:off x="4675579" y="554182"/>
            <a:ext cx="4224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Theodor Michael 1925-2019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B081ED3-7DF9-81DF-0820-6C020FAD5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3" y="1668117"/>
            <a:ext cx="4530145" cy="311213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D82AD77-A6E3-747F-E3DE-AB325662D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22" y="4050373"/>
            <a:ext cx="4154632" cy="20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84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EA5558-6F13-4315-B59F-DAA05A6EB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Freeform 11">
            <a:extLst>
              <a:ext uri="{FF2B5EF4-FFF2-40B4-BE49-F238E27FC236}">
                <a16:creationId xmlns:a16="http://schemas.microsoft.com/office/drawing/2014/main" id="{F11EF67E-A76B-4908-8CBC-824BC0E8D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14104DC-0846-4DC0-92E6-1EEBE1EE7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7" name="Freeform 25">
            <a:extLst>
              <a:ext uri="{FF2B5EF4-FFF2-40B4-BE49-F238E27FC236}">
                <a16:creationId xmlns:a16="http://schemas.microsoft.com/office/drawing/2014/main" id="{C8E240AA-819B-40E3-92F6-95A21067E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ECAE88C9-DE01-4326-8D88-50215123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21" name="5-Point Star 24">
            <a:extLst>
              <a:ext uri="{FF2B5EF4-FFF2-40B4-BE49-F238E27FC236}">
                <a16:creationId xmlns:a16="http://schemas.microsoft.com/office/drawing/2014/main" id="{7E7FD8B2-7738-4D90-8464-08368230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863DE6-F8B9-4464-8C6F-AC4A8F84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778BED4-89C1-43B5-A5F5-EFEBD4C1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0" y="0"/>
            <a:ext cx="4702938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1C9B8E-06C6-20DC-4345-E2DBF3C0623E}"/>
              </a:ext>
            </a:extLst>
          </p:cNvPr>
          <p:cNvSpPr txBox="1"/>
          <p:nvPr/>
        </p:nvSpPr>
        <p:spPr>
          <a:xfrm>
            <a:off x="460118" y="1301568"/>
            <a:ext cx="3314218" cy="29127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Leone Iacovacci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1902-1983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7D710E-8B64-4F83-B179-368E734A8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8" y="0"/>
            <a:ext cx="4238653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03D09-B760-47C1-86EB-207889482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5752622"/>
            <a:ext cx="423977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4D9AF3B8-ABD3-49D3-BDDA-FCF6FF11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189" y="0"/>
            <a:ext cx="4283927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it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D8499D7-6DA0-4AF9-88AF-884440B3B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800" y="450792"/>
            <a:ext cx="6639906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persona, Petto, muscolo, Petto nudo&#10;&#10;Il contenuto generato dall'IA potrebbe non essere corretto.">
            <a:extLst>
              <a:ext uri="{FF2B5EF4-FFF2-40B4-BE49-F238E27FC236}">
                <a16:creationId xmlns:a16="http://schemas.microsoft.com/office/drawing/2014/main" id="{306196CF-2BDF-3C52-AF9A-D87EB77E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856" y="1159093"/>
            <a:ext cx="3022359" cy="4533538"/>
          </a:xfrm>
          <a:prstGeom prst="rect">
            <a:avLst/>
          </a:prstGeom>
        </p:spPr>
      </p:pic>
      <p:pic>
        <p:nvPicPr>
          <p:cNvPr id="4" name="Immagine 3" descr="Immagine che contiene Viso umano, persona, ritratto, vestiti&#10;&#10;Il contenuto generato dall'IA potrebbe non essere corretto.">
            <a:extLst>
              <a:ext uri="{FF2B5EF4-FFF2-40B4-BE49-F238E27FC236}">
                <a16:creationId xmlns:a16="http://schemas.microsoft.com/office/drawing/2014/main" id="{592DCD93-EBE5-8902-0A06-959C04C93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718" y="1479168"/>
            <a:ext cx="3028419" cy="38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35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0EE475E-1813-1D20-A862-70FBD1BC6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244164"/>
            <a:ext cx="4190836" cy="58613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F1F402-C707-50E3-8819-BAB1592547DB}"/>
              </a:ext>
            </a:extLst>
          </p:cNvPr>
          <p:cNvSpPr txBox="1"/>
          <p:nvPr/>
        </p:nvSpPr>
        <p:spPr>
          <a:xfrm>
            <a:off x="1496291" y="2493818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/>
              <a:t>Selika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54146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4" descr="Immagine che contiene persona, pietra&#10;&#10;Descrizione generata automaticamente">
            <a:extLst>
              <a:ext uri="{FF2B5EF4-FFF2-40B4-BE49-F238E27FC236}">
                <a16:creationId xmlns:a16="http://schemas.microsoft.com/office/drawing/2014/main" id="{4831D8B9-2E6E-2936-8305-34AE79B50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3" y="274822"/>
            <a:ext cx="2790518" cy="49609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4C5FA2-19CE-12CA-4381-8FEFB56FEF54}"/>
              </a:ext>
            </a:extLst>
          </p:cNvPr>
          <p:cNvSpPr txBox="1"/>
          <p:nvPr/>
        </p:nvSpPr>
        <p:spPr>
          <a:xfrm>
            <a:off x="166255" y="5680364"/>
            <a:ext cx="432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San </a:t>
            </a:r>
            <a:r>
              <a:rPr lang="es-ES" dirty="0" err="1"/>
              <a:t>Maurizio</a:t>
            </a:r>
            <a:r>
              <a:rPr lang="es-ES" dirty="0"/>
              <a:t>, </a:t>
            </a:r>
            <a:r>
              <a:rPr lang="es-ES" dirty="0" err="1"/>
              <a:t>Cattedrale</a:t>
            </a:r>
            <a:r>
              <a:rPr lang="es-ES" dirty="0"/>
              <a:t> di Magdeburgo, 1250 ca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FE1F4F-EA89-688A-FFA7-080DC2031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28" y="389451"/>
            <a:ext cx="3695357" cy="46818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2C3F47-D53A-C97A-AC88-A548FC9832B2}"/>
              </a:ext>
            </a:extLst>
          </p:cNvPr>
          <p:cNvSpPr txBox="1"/>
          <p:nvPr/>
        </p:nvSpPr>
        <p:spPr>
          <a:xfrm flipH="1">
            <a:off x="5088774" y="5680364"/>
            <a:ext cx="445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Teodorico di Praga, San </a:t>
            </a:r>
            <a:r>
              <a:rPr lang="es-ES" dirty="0" err="1"/>
              <a:t>Maurizio</a:t>
            </a:r>
            <a:r>
              <a:rPr lang="es-ES" dirty="0"/>
              <a:t>, 1360 ca, </a:t>
            </a:r>
            <a:r>
              <a:rPr lang="es-ES" dirty="0" err="1"/>
              <a:t>Karlstein</a:t>
            </a:r>
            <a:r>
              <a:rPr lang="es-ES" dirty="0"/>
              <a:t>, Cappella </a:t>
            </a:r>
            <a:r>
              <a:rPr lang="es-ES" dirty="0" err="1"/>
              <a:t>della</a:t>
            </a:r>
            <a:r>
              <a:rPr lang="es-ES" dirty="0"/>
              <a:t> Santa Croce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060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D558B8-0082-4C76-EB66-3DF3DD75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79" y="0"/>
            <a:ext cx="1829298" cy="665458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3C28FCA-7E8C-8C16-9785-EBED768DEA75}"/>
              </a:ext>
            </a:extLst>
          </p:cNvPr>
          <p:cNvSpPr txBox="1"/>
          <p:nvPr/>
        </p:nvSpPr>
        <p:spPr>
          <a:xfrm>
            <a:off x="5832763" y="1673397"/>
            <a:ext cx="4489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Lucas </a:t>
            </a:r>
            <a:r>
              <a:rPr lang="es-ES" sz="2800" dirty="0" err="1"/>
              <a:t>Cranach</a:t>
            </a:r>
            <a:r>
              <a:rPr lang="es-ES" sz="2800" dirty="0"/>
              <a:t> </a:t>
            </a:r>
            <a:r>
              <a:rPr lang="es-ES" sz="2800" dirty="0" err="1"/>
              <a:t>il</a:t>
            </a:r>
            <a:r>
              <a:rPr lang="es-ES" sz="2800" dirty="0"/>
              <a:t> Vecchio, San </a:t>
            </a:r>
            <a:r>
              <a:rPr lang="es-ES" sz="2800" dirty="0" err="1"/>
              <a:t>Maurizio</a:t>
            </a:r>
            <a:r>
              <a:rPr lang="es-ES" sz="2800" dirty="0"/>
              <a:t>, 1416, </a:t>
            </a:r>
          </a:p>
          <a:p>
            <a:r>
              <a:rPr lang="es-ES" sz="2800" dirty="0"/>
              <a:t>New York, </a:t>
            </a:r>
            <a:r>
              <a:rPr lang="es-ES" sz="2800" dirty="0" err="1"/>
              <a:t>Metropolitan</a:t>
            </a:r>
            <a:r>
              <a:rPr lang="es-ES" sz="2800" dirty="0"/>
              <a:t> </a:t>
            </a:r>
            <a:r>
              <a:rPr lang="es-ES" sz="2800" dirty="0" err="1"/>
              <a:t>Museum</a:t>
            </a:r>
            <a:r>
              <a:rPr lang="es-ES" sz="2800" dirty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3862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6AE773-41D0-FFDB-0824-CEDBCF810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361640"/>
            <a:ext cx="4682837" cy="61347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859CD3-53CD-BDC7-0E50-7ED495A1499C}"/>
              </a:ext>
            </a:extLst>
          </p:cNvPr>
          <p:cNvSpPr txBox="1"/>
          <p:nvPr/>
        </p:nvSpPr>
        <p:spPr>
          <a:xfrm>
            <a:off x="6234546" y="1177636"/>
            <a:ext cx="4197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Matthias </a:t>
            </a:r>
            <a:r>
              <a:rPr lang="es-ES" sz="2800" dirty="0" err="1"/>
              <a:t>Grunewald</a:t>
            </a:r>
            <a:r>
              <a:rPr lang="es-ES" sz="2800" dirty="0"/>
              <a:t>, </a:t>
            </a:r>
            <a:r>
              <a:rPr lang="es-ES" sz="2800" dirty="0" err="1"/>
              <a:t>Incontro</a:t>
            </a:r>
            <a:r>
              <a:rPr lang="es-ES" sz="2800" dirty="0"/>
              <a:t> di </a:t>
            </a:r>
            <a:r>
              <a:rPr lang="es-ES" sz="2800" dirty="0" err="1"/>
              <a:t>Sant’Erasmo</a:t>
            </a:r>
            <a:r>
              <a:rPr lang="es-ES" sz="2800" dirty="0"/>
              <a:t> e San </a:t>
            </a:r>
            <a:r>
              <a:rPr lang="es-ES" sz="2800" dirty="0" err="1"/>
              <a:t>Maurizio</a:t>
            </a:r>
            <a:r>
              <a:rPr lang="es-ES" sz="2800" dirty="0"/>
              <a:t>, 1517, </a:t>
            </a:r>
          </a:p>
          <a:p>
            <a:r>
              <a:rPr lang="es-ES" sz="2800" dirty="0" err="1"/>
              <a:t>Monaco</a:t>
            </a:r>
            <a:r>
              <a:rPr lang="es-ES" sz="2800" dirty="0"/>
              <a:t>, Alte </a:t>
            </a:r>
            <a:r>
              <a:rPr lang="es-ES" sz="2800" dirty="0" err="1"/>
              <a:t>Pinakothek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1051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C28841-4594-AC05-4335-AC9370563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28" y="0"/>
            <a:ext cx="4547253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80F25C-F0E5-22DE-25F1-AB8A3FA53F26}"/>
              </a:ext>
            </a:extLst>
          </p:cNvPr>
          <p:cNvSpPr txBox="1"/>
          <p:nvPr/>
        </p:nvSpPr>
        <p:spPr>
          <a:xfrm flipH="1">
            <a:off x="7620000" y="2355273"/>
            <a:ext cx="329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El Greco, Martirio de San Mauricio, 1582, Monasterio del Escorial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4241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1EB2E0-4F0B-F44F-FA7F-3AC465CE1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872836"/>
            <a:ext cx="6816436" cy="511232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562FA2-5998-09BC-42C7-8651100901F3}"/>
              </a:ext>
            </a:extLst>
          </p:cNvPr>
          <p:cNvSpPr txBox="1"/>
          <p:nvPr/>
        </p:nvSpPr>
        <p:spPr>
          <a:xfrm>
            <a:off x="7536873" y="207818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Andrea </a:t>
            </a:r>
            <a:r>
              <a:rPr lang="es-ES" sz="2400" dirty="0" err="1"/>
              <a:t>Mantegna</a:t>
            </a:r>
            <a:r>
              <a:rPr lang="es-ES" sz="2400" dirty="0"/>
              <a:t>, </a:t>
            </a:r>
          </a:p>
          <a:p>
            <a:r>
              <a:rPr lang="es-ES" sz="2400" dirty="0" err="1"/>
              <a:t>Adorazione</a:t>
            </a:r>
            <a:r>
              <a:rPr lang="es-ES" sz="2400" dirty="0"/>
              <a:t> </a:t>
            </a:r>
            <a:r>
              <a:rPr lang="es-ES" sz="2400" dirty="0" err="1"/>
              <a:t>dei</a:t>
            </a:r>
            <a:r>
              <a:rPr lang="es-ES" sz="2400" dirty="0"/>
              <a:t> Magi, 1497ca, </a:t>
            </a:r>
            <a:r>
              <a:rPr lang="es-ES" sz="2400" dirty="0" err="1"/>
              <a:t>Malibu</a:t>
            </a:r>
            <a:r>
              <a:rPr lang="es-ES" sz="2400" dirty="0"/>
              <a:t>, Paul Getty </a:t>
            </a:r>
            <a:r>
              <a:rPr lang="es-ES" sz="2400" dirty="0" err="1"/>
              <a:t>Museum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7154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850E582-293F-EDD1-FFFA-CC24A4F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01" y="533400"/>
            <a:ext cx="4356369" cy="482830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C6B190-B902-F5F7-DA05-FEDB1F239D76}"/>
              </a:ext>
            </a:extLst>
          </p:cNvPr>
          <p:cNvSpPr txBox="1"/>
          <p:nvPr/>
        </p:nvSpPr>
        <p:spPr>
          <a:xfrm>
            <a:off x="5846618" y="2757055"/>
            <a:ext cx="4756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Raimondo de </a:t>
            </a:r>
            <a:r>
              <a:rPr lang="es-ES" sz="2800" dirty="0" err="1"/>
              <a:t>Cabanni</a:t>
            </a:r>
            <a:r>
              <a:rPr lang="es-ES" sz="2800" dirty="0"/>
              <a:t>, ? - 1334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25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testo, disegnoatratteggio&#10;&#10;Descrizione generata automaticamente">
            <a:extLst>
              <a:ext uri="{FF2B5EF4-FFF2-40B4-BE49-F238E27FC236}">
                <a16:creationId xmlns:a16="http://schemas.microsoft.com/office/drawing/2014/main" id="{71062C92-F81B-74E7-59E2-C3C492BA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8" y="185991"/>
            <a:ext cx="4305635" cy="607457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4CD301-1DA0-0E9D-B110-36C2EA564954}"/>
              </a:ext>
            </a:extLst>
          </p:cNvPr>
          <p:cNvSpPr txBox="1"/>
          <p:nvPr/>
        </p:nvSpPr>
        <p:spPr>
          <a:xfrm flipH="1">
            <a:off x="6096000" y="2576945"/>
            <a:ext cx="379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Albrecht </a:t>
            </a:r>
            <a:r>
              <a:rPr lang="es-ES" sz="2800" dirty="0" err="1"/>
              <a:t>Durer</a:t>
            </a:r>
            <a:r>
              <a:rPr lang="es-ES" sz="2800" dirty="0"/>
              <a:t>, </a:t>
            </a:r>
            <a:r>
              <a:rPr lang="es-ES" sz="2800" dirty="0" err="1"/>
              <a:t>Katherina</a:t>
            </a:r>
            <a:r>
              <a:rPr lang="es-ES" sz="2800" dirty="0"/>
              <a:t>, 1521, </a:t>
            </a:r>
          </a:p>
          <a:p>
            <a:r>
              <a:rPr lang="es-ES" sz="2800" dirty="0"/>
              <a:t>Firenze, </a:t>
            </a:r>
            <a:r>
              <a:rPr lang="es-ES" sz="2800" dirty="0" err="1"/>
              <a:t>Uffizi</a:t>
            </a:r>
            <a:r>
              <a:rPr lang="es-ES" sz="2800" dirty="0"/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94305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">
  <a:themeElements>
    <a:clrScheme name="Evento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TM04033927[[fn=Evento]]</Template>
  <TotalTime>63</TotalTime>
  <Words>328</Words>
  <Application>Microsoft Office PowerPoint</Application>
  <PresentationFormat>Widescreen</PresentationFormat>
  <Paragraphs>46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1" baseType="lpstr">
      <vt:lpstr>Arial</vt:lpstr>
      <vt:lpstr>Calibri</vt:lpstr>
      <vt:lpstr>Impact</vt:lpstr>
      <vt:lpstr>Evento</vt:lpstr>
      <vt:lpstr>Afropei La presenza africana in Europa Una storia per immagini</vt:lpstr>
      <vt:lpstr>Settimio Severo, un imperatore nero?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Afropei La presenza africana in Europa Una storia per immagini</dc:title>
  <dc:creator>Stefano Tedeschi</dc:creator>
  <cp:lastModifiedBy>Stefano Tedeschi</cp:lastModifiedBy>
  <cp:revision>2</cp:revision>
  <dcterms:created xsi:type="dcterms:W3CDTF">2022-11-20T17:45:32Z</dcterms:created>
  <dcterms:modified xsi:type="dcterms:W3CDTF">2025-12-06T08:42:49Z</dcterms:modified>
</cp:coreProperties>
</file>