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361" r:id="rId2"/>
    <p:sldId id="383" r:id="rId3"/>
    <p:sldId id="362" r:id="rId4"/>
    <p:sldId id="363" r:id="rId5"/>
    <p:sldId id="381" r:id="rId6"/>
    <p:sldId id="382" r:id="rId7"/>
    <p:sldId id="342" r:id="rId8"/>
    <p:sldId id="354" r:id="rId9"/>
    <p:sldId id="340" r:id="rId10"/>
    <p:sldId id="339" r:id="rId11"/>
    <p:sldId id="341" r:id="rId12"/>
    <p:sldId id="359" r:id="rId13"/>
    <p:sldId id="360" r:id="rId14"/>
    <p:sldId id="364" r:id="rId15"/>
    <p:sldId id="365" r:id="rId16"/>
    <p:sldId id="366" r:id="rId17"/>
    <p:sldId id="367" r:id="rId18"/>
    <p:sldId id="368" r:id="rId19"/>
    <p:sldId id="369" r:id="rId20"/>
    <p:sldId id="370" r:id="rId21"/>
    <p:sldId id="371" r:id="rId22"/>
    <p:sldId id="372" r:id="rId23"/>
    <p:sldId id="373" r:id="rId24"/>
    <p:sldId id="374" r:id="rId25"/>
    <p:sldId id="375" r:id="rId26"/>
    <p:sldId id="376" r:id="rId27"/>
    <p:sldId id="377" r:id="rId28"/>
    <p:sldId id="378" r:id="rId29"/>
    <p:sldId id="379" r:id="rId30"/>
    <p:sldId id="380" r:id="rId31"/>
    <p:sldId id="352" r:id="rId32"/>
    <p:sldId id="353" r:id="rId33"/>
  </p:sldIdLst>
  <p:sldSz cx="9144000" cy="6858000" type="screen4x3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06" autoAdjust="0"/>
    <p:restoredTop sz="91699" autoAdjust="0"/>
  </p:normalViewPr>
  <p:slideViewPr>
    <p:cSldViewPr>
      <p:cViewPr>
        <p:scale>
          <a:sx n="67" d="100"/>
          <a:sy n="67" d="100"/>
        </p:scale>
        <p:origin x="-1072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6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80" d="100"/>
          <a:sy n="80" d="100"/>
        </p:scale>
        <p:origin x="-2179" y="403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FBAEFC-3F16-466E-90CE-A046AF681B51}" type="datetimeFigureOut">
              <a:rPr lang="it-IT" smtClean="0"/>
              <a:pPr/>
              <a:t>19/02/2014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4611EB-0F1A-4534-A9F7-8E2880ADE1C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43506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5E7DFF-CFD1-40EC-BF3F-9174C15166B7}" type="datetimeFigureOut">
              <a:rPr lang="it-IT" smtClean="0"/>
              <a:pPr/>
              <a:t>19/02/2014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 smtClean="0"/>
              <a:t>La comunicazione descrittiva si mete in pratica dopo aver usato l’osservazione fenomenologica. I passaggi sono: vedo, tra gli infiniti elementi esterni che appartengono al campo relazionale solo alcuni catturano il mio interesse e attraggono la mia attenzione. Mi focalizzo su questi i cui contorni si delineano con chiarezza mentre il resto finisce confuso sullo sfondo. Esprimo ciò che ho notato nel modo appropriato al mio ruolo e valutando il contesto.</a:t>
            </a:r>
          </a:p>
          <a:p>
            <a:pPr lvl="0"/>
            <a:r>
              <a:rPr lang="it-IT" dirty="0" smtClean="0"/>
              <a:t> per esempio “entra un paziente nel mio studio che non vedo da tempo. Lo saluto e lo faccio accomodare. Mentre parliamo comincio a osservarlo, i sensi sono vigili, in particolare lo sguardo e l’ascolto. Dopo qualche istante gli dico “ vedo che ha qualche chilo in più rispetto all’altra volta che è stato da me”.</a:t>
            </a:r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22046C-D203-4295-9B67-F35EEAA1C18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48797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 baseline="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2046C-D203-4295-9B67-F35EEAA1C188}" type="slidenum">
              <a:rPr lang="it-IT" smtClean="0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15195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E’ importante sottolineare che il Feedback nell’ascolto attivo non rispecchia le «parole» ma i «sentimenti».</a:t>
            </a:r>
          </a:p>
          <a:p>
            <a:r>
              <a:rPr lang="it-IT" dirty="0" smtClean="0"/>
              <a:t>Non si tratta di ripetere a pappagallo, ma di riflettere l’essenza del messaggio!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2046C-D203-4295-9B67-F35EEAA1C188}" type="slidenum">
              <a:rPr lang="it-IT" smtClean="0"/>
              <a:pPr/>
              <a:t>12</a:t>
            </a:fld>
            <a:endParaRPr lang="it-IT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2046C-D203-4295-9B67-F35EEAA1C188}" type="slidenum">
              <a:rPr lang="it-IT" smtClean="0"/>
              <a:pPr/>
              <a:t>13</a:t>
            </a:fld>
            <a:endParaRPr lang="it-IT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… che circolano come mine vaganti</a:t>
            </a:r>
            <a:r>
              <a:rPr lang="it-IT" baseline="0" dirty="0" smtClean="0"/>
              <a:t> senza che li possiamo gestire perché non li riconosciamo in tempo. </a:t>
            </a:r>
            <a:r>
              <a:rPr lang="it-IT" baseline="0" dirty="0" err="1" smtClean="0"/>
              <a:t>Finchè</a:t>
            </a:r>
            <a:r>
              <a:rPr lang="it-IT" baseline="0" dirty="0" smtClean="0"/>
              <a:t> qualcuno inavvertitamente non li urta e avviene l’esplosione liberatoria ma il più delle volte distruttiva.</a:t>
            </a:r>
          </a:p>
          <a:p>
            <a:r>
              <a:rPr lang="it-IT" dirty="0" smtClean="0"/>
              <a:t>Se invece …. Posso dare un contributo a migliorare le relazioni, contestualizzare, smussare le dinamiche problematizzanti della vita di tutti i giorni.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2046C-D203-4295-9B67-F35EEAA1C188}" type="slidenum">
              <a:rPr lang="it-IT" smtClean="0"/>
              <a:pPr/>
              <a:t>14</a:t>
            </a:fld>
            <a:endParaRPr lang="it-IT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2046C-D203-4295-9B67-F35EEAA1C188}" type="slidenum">
              <a:rPr lang="it-IT" smtClean="0"/>
              <a:pPr/>
              <a:t>15</a:t>
            </a:fld>
            <a:endParaRPr lang="it-IT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2046C-D203-4295-9B67-F35EEAA1C188}" type="slidenum">
              <a:rPr lang="it-IT" smtClean="0"/>
              <a:pPr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02015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2046C-D203-4295-9B67-F35EEAA1C188}" type="slidenum">
              <a:rPr lang="it-IT" smtClean="0"/>
              <a:pPr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020150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2046C-D203-4295-9B67-F35EEAA1C188}" type="slidenum">
              <a:rPr lang="it-IT" smtClean="0"/>
              <a:pPr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020150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2046C-D203-4295-9B67-F35EEAA1C188}" type="slidenum">
              <a:rPr lang="it-IT" smtClean="0"/>
              <a:pPr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020150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2046C-D203-4295-9B67-F35EEAA1C188}" type="slidenum">
              <a:rPr lang="it-IT" smtClean="0"/>
              <a:pPr/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020150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2046C-D203-4295-9B67-F35EEAA1C188}" type="slidenum">
              <a:rPr lang="it-IT" smtClean="0"/>
              <a:pPr/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02015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2046C-D203-4295-9B67-F35EEAA1C188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107505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2046C-D203-4295-9B67-F35EEAA1C188}" type="slidenum">
              <a:rPr lang="it-IT" smtClean="0"/>
              <a:pPr/>
              <a:t>22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020150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2046C-D203-4295-9B67-F35EEAA1C188}" type="slidenum">
              <a:rPr lang="it-IT" smtClean="0"/>
              <a:pPr/>
              <a:t>23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020150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2046C-D203-4295-9B67-F35EEAA1C188}" type="slidenum">
              <a:rPr lang="it-IT" smtClean="0"/>
              <a:pPr/>
              <a:t>24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020150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2046C-D203-4295-9B67-F35EEAA1C188}" type="slidenum">
              <a:rPr lang="it-IT" smtClean="0"/>
              <a:pPr/>
              <a:t>25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020150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2046C-D203-4295-9B67-F35EEAA1C188}" type="slidenum">
              <a:rPr lang="it-IT" smtClean="0"/>
              <a:pPr/>
              <a:t>26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020150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2046C-D203-4295-9B67-F35EEAA1C188}" type="slidenum">
              <a:rPr lang="it-IT" smtClean="0"/>
              <a:pPr/>
              <a:t>27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020150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2046C-D203-4295-9B67-F35EEAA1C188}" type="slidenum">
              <a:rPr lang="it-IT" smtClean="0"/>
              <a:pPr/>
              <a:t>28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020150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2046C-D203-4295-9B67-F35EEAA1C188}" type="slidenum">
              <a:rPr lang="it-IT" smtClean="0"/>
              <a:pPr/>
              <a:t>29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020150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2046C-D203-4295-9B67-F35EEAA1C188}" type="slidenum">
              <a:rPr lang="it-IT" smtClean="0"/>
              <a:pPr/>
              <a:t>30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020150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Saper condurre un colloquio di </a:t>
            </a:r>
            <a:r>
              <a:rPr lang="it-IT" dirty="0" err="1" smtClean="0"/>
              <a:t>counseling</a:t>
            </a:r>
            <a:r>
              <a:rPr lang="it-IT" dirty="0" smtClean="0"/>
              <a:t>, di psicoterapia, di ascolto  con un allievo, un paziente, un cliente, un imputato … 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2046C-D203-4295-9B67-F35EEAA1C188}" type="slidenum">
              <a:rPr lang="it-IT" smtClean="0"/>
              <a:pPr/>
              <a:t>31</a:t>
            </a:fld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dirty="0" smtClean="0"/>
              <a:t>Partiamo dall’ultimo …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2046C-D203-4295-9B67-F35EEAA1C188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076768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Per una Comunicazione relazionale</a:t>
            </a:r>
            <a:r>
              <a:rPr lang="it-IT" baseline="0" dirty="0" smtClean="0"/>
              <a:t> </a:t>
            </a:r>
            <a:r>
              <a:rPr lang="it-IT" dirty="0" smtClean="0"/>
              <a:t>occorre mettere da parte il narcisismo,</a:t>
            </a:r>
            <a:r>
              <a:rPr lang="it-IT" baseline="0" dirty="0" smtClean="0"/>
              <a:t> la ricerca ostinata di approvazione e accettazione e concentrarsi sul potenziamento della </a:t>
            </a:r>
            <a:r>
              <a:rPr lang="it-IT" baseline="0" smtClean="0"/>
              <a:t>RELAZIONE</a:t>
            </a:r>
            <a:r>
              <a:rPr lang="it-IT" baseline="0" smtClean="0"/>
              <a:t>!</a:t>
            </a:r>
            <a:endParaRPr lang="it-IT" baseline="0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2046C-D203-4295-9B67-F35EEAA1C188}" type="slidenum">
              <a:rPr lang="it-IT" smtClean="0"/>
              <a:pPr/>
              <a:t>32</a:t>
            </a:fld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Nel testo di Colin </a:t>
            </a:r>
            <a:r>
              <a:rPr lang="it-IT" dirty="0" err="1" smtClean="0"/>
              <a:t>Camerer</a:t>
            </a:r>
            <a:r>
              <a:rPr lang="it-IT" dirty="0" smtClean="0"/>
              <a:t> «</a:t>
            </a:r>
            <a:r>
              <a:rPr lang="it-IT" dirty="0" err="1" smtClean="0"/>
              <a:t>Neuroeconomia</a:t>
            </a:r>
            <a:r>
              <a:rPr lang="it-IT" dirty="0" smtClean="0"/>
              <a:t>», viene fornita</a:t>
            </a:r>
            <a:r>
              <a:rPr lang="it-IT" baseline="0" dirty="0" smtClean="0"/>
              <a:t> una spiegazione neurofisiologica a questa «influenza inversa» dei segnali non verbali:</a:t>
            </a:r>
          </a:p>
          <a:p>
            <a:r>
              <a:rPr lang="it-IT" baseline="0" dirty="0" smtClean="0"/>
              <a:t>«Il cervello esegue un’enorme quantità di computazioni differenti in forma parallela. A causa dell’architettura dei sistemi neurali, basata su «reti» fortemente interconnesse, le computazioni che avvengono in una zona del cervello sono potenzialmente in grado di influenzare </a:t>
            </a:r>
            <a:r>
              <a:rPr lang="it-IT" baseline="0" dirty="0" err="1" smtClean="0"/>
              <a:t>qualunbque</a:t>
            </a:r>
            <a:r>
              <a:rPr lang="it-IT" baseline="0" dirty="0" smtClean="0"/>
              <a:t> altra computazione, anche in mancanza di connessioni logiche o razionali. Recenti studi sull’elaborazione automatica forniscono molti stupefacenti esempi di questo tipo di interazioni spurie. In uno studio particolarmente ingegnoso, </a:t>
            </a:r>
            <a:r>
              <a:rPr lang="it-IT" baseline="0" dirty="0" err="1" smtClean="0"/>
              <a:t>Epley</a:t>
            </a:r>
            <a:r>
              <a:rPr lang="it-IT" baseline="0" dirty="0" smtClean="0"/>
              <a:t> e </a:t>
            </a:r>
            <a:r>
              <a:rPr lang="it-IT" baseline="0" dirty="0" err="1" smtClean="0"/>
              <a:t>Gilovich</a:t>
            </a:r>
            <a:r>
              <a:rPr lang="it-IT" baseline="0" dirty="0" smtClean="0"/>
              <a:t> (2001) chiedevano ai soggetti di valutare la qualità acustica di una cuffia mentre scuotevano il capo in direzione alto-basso o destra-sinistra (ai soggetti veniva spiegato che scuotere il capo era parte integrante del test del prodotto). I soggetti che dovevano scuotere il capo in direzione alto-basso davano valutazioni più favorevoli di quelli che dovevano scuoterle in direzione destra-sinistra, presumibilmente perché nella nostra cultura il movimento del capo dall’alto in basso è associato a un atteggiamento di approvazione, e quello destra-sinistra a un atteggiamento di disapprovazione. Un effetto analogo sulle preferenze è stato osservato anche quando i soggetti dovevano fare le loro valutazioni stringendo una penna orizzontalmente tra i denti oppure tenendola tra le labbra (come quando si tira una boccata di sigaretta). La prima condizione costringe la bocca a un sorriso, il che migliorava le valutazioni, mentre la seconda costringe la bocca a un’espressione corrucciata, il che peggiorava le valutazioni. Quel che il cervello sembra fare in tutti questi casi è ricercare un «equilibrio globale» che concili l’azione cui il soggetto è costretto (per esempio il sorriso forzato) con la risposta e gli attributi percepiti dell’oggetto valutato. …….. Anche quando l’influenza esterna è evidente e inappropriata o il soggetto è avvertito in anticipo, il processo di pensiero necessario per correggere la prima impressione</a:t>
            </a:r>
            <a:r>
              <a:rPr lang="it-IT" i="1" baseline="0" dirty="0" smtClean="0"/>
              <a:t> indotta (</a:t>
            </a:r>
            <a:r>
              <a:rPr lang="it-IT" i="1" baseline="0" dirty="0" err="1" smtClean="0"/>
              <a:t>ndr</a:t>
            </a:r>
            <a:r>
              <a:rPr lang="it-IT" i="1" baseline="0" dirty="0" smtClean="0"/>
              <a:t>) </a:t>
            </a:r>
            <a:r>
              <a:rPr lang="it-IT" baseline="0" dirty="0" smtClean="0"/>
              <a:t>è tutt’altro che banale, e compete per le risorse mentali e l’attenzione con tutti gli altri processi che hanno luogo in quello stesso momento. Nel cervello (Gilbert 2002). La competizione tra i processi di rilevazione di configurazioni, rapidi e inconsci, e la loro modulazione, lenta e faticosa, a opera dei processi deliberativi, non è una competizione leale. Ne segue che le impressioni automatiche finiscono con l’influenzare il comportamento per la maggior parte del tempo.»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2046C-D203-4295-9B67-F35EEAA1C188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26745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baseline="0" dirty="0" smtClean="0"/>
              <a:t>La modalità classica de</a:t>
            </a:r>
            <a:r>
              <a:rPr lang="it-IT" dirty="0" smtClean="0"/>
              <a:t>l rispecchiamento empatico </a:t>
            </a:r>
            <a:r>
              <a:rPr lang="it-IT" baseline="0" dirty="0" smtClean="0"/>
              <a:t>è : «</a:t>
            </a:r>
            <a:r>
              <a:rPr lang="it-IT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Tu mi dici questo, io ti ripeto quello che mi hai detto tu e in più aggiungo anche i miei sentimenti», «Tu hai detto che sei timido, mentre parlavamo al cellulare, questo mi ha colpito». </a:t>
            </a:r>
          </a:p>
          <a:p>
            <a:r>
              <a:rPr lang="it-IT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 anche riuscire a rispecchiare le emozioni dell’altro </a:t>
            </a:r>
            <a:r>
              <a:rPr lang="it-IT" dirty="0" smtClean="0"/>
              <a:t>stabilisce l’empatia. Ci fa vedere </a:t>
            </a:r>
            <a:r>
              <a:rPr lang="it-IT" baseline="0" dirty="0" smtClean="0"/>
              <a:t>il mondo come solo lui lo può vedere. Ci eleva dal nostro bisogno di egocentrismo e protagonismo. Es. «Non ce la faccio più» «Ti senti esasperata». Sono sfortunato nell’amicizia», «Non trovi gli amici che desideri»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2046C-D203-4295-9B67-F35EEAA1C188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45995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dirty="0" smtClean="0"/>
              <a:t>Posso esprimere la mia osservazione a diversi livelli di profondità/intimità. Il messaggio contenuto in tutte</a:t>
            </a:r>
            <a:r>
              <a:rPr lang="it-IT" baseline="0" dirty="0" smtClean="0"/>
              <a:t> le modalità è fondamentalmente di «interessamento» e di «connessione»</a:t>
            </a:r>
            <a:endParaRPr lang="it-IT" dirty="0" smtClean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2046C-D203-4295-9B67-F35EEAA1C188}" type="slidenum">
              <a:rPr lang="it-IT" smtClean="0"/>
              <a:pPr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45995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2046C-D203-4295-9B67-F35EEAA1C188}" type="slidenum">
              <a:rPr lang="it-IT" smtClean="0"/>
              <a:pPr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53800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dirty="0" smtClean="0"/>
              <a:t>Aiuto</a:t>
            </a:r>
            <a:r>
              <a:rPr lang="it-IT" baseline="0" dirty="0" smtClean="0"/>
              <a:t> Giovanna a connettere ciò che è successo con l’emozione che prova. Posso spingermi fin qui o anche oltre a seconda del contesto più o meno di intimità. </a:t>
            </a:r>
            <a:r>
              <a:rPr lang="it-IT" dirty="0" smtClean="0">
                <a:solidFill>
                  <a:srgbClr val="FF0000"/>
                </a:solidFill>
              </a:rPr>
              <a:t>La parte che mette a nudo l’intimità della persona è la denominazione del sentimento.</a:t>
            </a:r>
          </a:p>
          <a:p>
            <a:endParaRPr lang="it-IT" baseline="0" dirty="0" smtClean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2046C-D203-4295-9B67-F35EEAA1C188}" type="slidenum">
              <a:rPr lang="it-IT" smtClean="0"/>
              <a:pPr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55963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…sia il feedback:</a:t>
            </a:r>
            <a:r>
              <a:rPr lang="it-IT" baseline="0" dirty="0" smtClean="0"/>
              <a:t> </a:t>
            </a:r>
            <a:r>
              <a:rPr lang="it-IT" dirty="0" smtClean="0"/>
              <a:t>infatti la consapevolezza chiara e improvvisa di un sentimento può generare</a:t>
            </a:r>
            <a:r>
              <a:rPr lang="it-IT" baseline="0" dirty="0" smtClean="0"/>
              <a:t> paura, paranoia, dissociazione … sia l’emozione stessa: per esempio se ti vedo arrabbiato chiedo da quanto tempo? E dove ti trovavi? … La contestualizzazione è uno strumento della Gestalt psicosociale.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2046C-D203-4295-9B67-F35EEAA1C188}" type="slidenum">
              <a:rPr lang="it-IT" smtClean="0"/>
              <a:pPr/>
              <a:t>11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C70BB-4856-46A6-BE9D-09B41F0BB07A}" type="datetimeFigureOut">
              <a:rPr lang="it-IT" smtClean="0"/>
              <a:pPr/>
              <a:t>19/02/2014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01B2B-9B5D-4861-ABF1-3D51633028C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C70BB-4856-46A6-BE9D-09B41F0BB07A}" type="datetimeFigureOut">
              <a:rPr lang="it-IT" smtClean="0"/>
              <a:pPr/>
              <a:t>19/02/2014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01B2B-9B5D-4861-ABF1-3D51633028C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C70BB-4856-46A6-BE9D-09B41F0BB07A}" type="datetimeFigureOut">
              <a:rPr lang="it-IT" smtClean="0"/>
              <a:pPr/>
              <a:t>19/02/2014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01B2B-9B5D-4861-ABF1-3D51633028C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C70BB-4856-46A6-BE9D-09B41F0BB07A}" type="datetimeFigureOut">
              <a:rPr lang="it-IT" smtClean="0"/>
              <a:pPr/>
              <a:t>19/02/2014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01B2B-9B5D-4861-ABF1-3D51633028C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C70BB-4856-46A6-BE9D-09B41F0BB07A}" type="datetimeFigureOut">
              <a:rPr lang="it-IT" smtClean="0"/>
              <a:pPr/>
              <a:t>19/02/2014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01B2B-9B5D-4861-ABF1-3D51633028C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C70BB-4856-46A6-BE9D-09B41F0BB07A}" type="datetimeFigureOut">
              <a:rPr lang="it-IT" smtClean="0"/>
              <a:pPr/>
              <a:t>19/02/2014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01B2B-9B5D-4861-ABF1-3D51633028C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C70BB-4856-46A6-BE9D-09B41F0BB07A}" type="datetimeFigureOut">
              <a:rPr lang="it-IT" smtClean="0"/>
              <a:pPr/>
              <a:t>19/02/2014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01B2B-9B5D-4861-ABF1-3D51633028C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C70BB-4856-46A6-BE9D-09B41F0BB07A}" type="datetimeFigureOut">
              <a:rPr lang="it-IT" smtClean="0"/>
              <a:pPr/>
              <a:t>19/02/2014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01B2B-9B5D-4861-ABF1-3D51633028C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C70BB-4856-46A6-BE9D-09B41F0BB07A}" type="datetimeFigureOut">
              <a:rPr lang="it-IT" smtClean="0"/>
              <a:pPr/>
              <a:t>19/02/2014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01B2B-9B5D-4861-ABF1-3D51633028C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C70BB-4856-46A6-BE9D-09B41F0BB07A}" type="datetimeFigureOut">
              <a:rPr lang="it-IT" smtClean="0"/>
              <a:pPr/>
              <a:t>19/02/2014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01B2B-9B5D-4861-ABF1-3D51633028C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C70BB-4856-46A6-BE9D-09B41F0BB07A}" type="datetimeFigureOut">
              <a:rPr lang="it-IT" smtClean="0"/>
              <a:pPr/>
              <a:t>19/02/2014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01B2B-9B5D-4861-ABF1-3D51633028C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C70BB-4856-46A6-BE9D-09B41F0BB07A}" type="datetimeFigureOut">
              <a:rPr lang="it-IT" smtClean="0"/>
              <a:pPr/>
              <a:t>19/02/2014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501B2B-9B5D-4861-ABF1-3D51633028C5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1470025"/>
          </a:xfrm>
        </p:spPr>
        <p:txBody>
          <a:bodyPr/>
          <a:lstStyle/>
          <a:p>
            <a:r>
              <a:rPr lang="it-IT" b="1" dirty="0" smtClean="0"/>
              <a:t>Comunicazione è Relazione</a:t>
            </a:r>
            <a:r>
              <a:rPr lang="it-IT" b="1" smtClean="0"/>
              <a:t/>
            </a:r>
            <a:br>
              <a:rPr lang="it-IT" b="1" smtClean="0"/>
            </a:br>
            <a:r>
              <a:rPr lang="it-IT" sz="1600" b="1" smtClean="0"/>
              <a:t>18/2/2014</a:t>
            </a:r>
            <a:endParaRPr lang="it-IT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54274" name="Picture 2" descr="http://maieutike.eu/wp-content/uploads/2013/04/the-gossip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2381249"/>
            <a:ext cx="7858125" cy="447675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88462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Feedback come Restituzione</a:t>
            </a:r>
            <a:br>
              <a:rPr lang="it-IT" b="1" dirty="0"/>
            </a:br>
            <a:r>
              <a:rPr lang="it-IT" b="1" dirty="0"/>
              <a:t>Il rispecchiamento emotivo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«Giovanna, da quando sei entrata non hai detto una parola. Sei triste, o mi sbaglio?»</a:t>
            </a:r>
          </a:p>
          <a:p>
            <a:r>
              <a:rPr lang="it-IT" dirty="0" smtClean="0"/>
              <a:t>Il contenuto esprime:</a:t>
            </a:r>
          </a:p>
          <a:p>
            <a:pPr marL="914400" lvl="1" indent="-514350">
              <a:buFont typeface="+mj-lt"/>
              <a:buAutoNum type="arabicPeriod"/>
            </a:pPr>
            <a:r>
              <a:rPr lang="it-IT" dirty="0" smtClean="0"/>
              <a:t>Osservazione fenomenologica</a:t>
            </a:r>
          </a:p>
          <a:p>
            <a:pPr marL="914400" lvl="1" indent="-514350">
              <a:buFont typeface="+mj-lt"/>
              <a:buAutoNum type="arabicPeriod"/>
            </a:pPr>
            <a:r>
              <a:rPr lang="it-IT" dirty="0" smtClean="0"/>
              <a:t>Comunicazione descrittiva</a:t>
            </a:r>
            <a:endParaRPr lang="it-IT" dirty="0"/>
          </a:p>
          <a:p>
            <a:pPr marL="914400" lvl="1" indent="-514350">
              <a:buFont typeface="+mj-lt"/>
              <a:buAutoNum type="arabicPeriod"/>
            </a:pPr>
            <a:r>
              <a:rPr lang="it-IT" dirty="0" smtClean="0"/>
              <a:t>Indice referenziale</a:t>
            </a:r>
          </a:p>
          <a:p>
            <a:pPr marL="914400" lvl="1" indent="-514350">
              <a:buFont typeface="+mj-lt"/>
              <a:buAutoNum type="arabicPeriod"/>
            </a:pPr>
            <a:r>
              <a:rPr lang="it-IT" dirty="0" smtClean="0">
                <a:solidFill>
                  <a:srgbClr val="FF0000"/>
                </a:solidFill>
              </a:rPr>
              <a:t>Denominazione dell’emozione</a:t>
            </a:r>
          </a:p>
          <a:p>
            <a:pPr marL="914400" lvl="1" indent="-514350">
              <a:buFont typeface="+mj-lt"/>
              <a:buAutoNum type="arabicPeriod"/>
            </a:pPr>
            <a:r>
              <a:rPr lang="it-IT" dirty="0" smtClean="0"/>
              <a:t>Feedback/Restituzione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72720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/>
              <a:t>Il </a:t>
            </a:r>
            <a:r>
              <a:rPr lang="it-IT" b="1" dirty="0"/>
              <a:t>rispecchiamento </a:t>
            </a:r>
            <a:r>
              <a:rPr lang="it-IT" b="1" dirty="0" smtClean="0"/>
              <a:t>emotivo</a:t>
            </a:r>
            <a:br>
              <a:rPr lang="it-IT" b="1" dirty="0" smtClean="0"/>
            </a:br>
            <a:r>
              <a:rPr lang="it-IT" b="1" dirty="0" smtClean="0"/>
              <a:t>Contestualizzare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it-IT" dirty="0" smtClean="0"/>
              <a:t>Saper centrare l’emozione dell’altro è una competenza che affina l’empatia.</a:t>
            </a:r>
          </a:p>
          <a:p>
            <a:pPr>
              <a:spcAft>
                <a:spcPts val="1200"/>
              </a:spcAft>
            </a:pPr>
            <a:r>
              <a:rPr lang="it-IT" dirty="0" smtClean="0"/>
              <a:t>I livelli di </a:t>
            </a:r>
            <a:r>
              <a:rPr lang="it-IT" b="1" dirty="0" smtClean="0"/>
              <a:t>interpretazione</a:t>
            </a:r>
            <a:r>
              <a:rPr lang="it-IT" dirty="0" smtClean="0"/>
              <a:t> rischiano, tuttavia, di essere molto ampi.</a:t>
            </a:r>
          </a:p>
          <a:p>
            <a:pPr>
              <a:spcAft>
                <a:spcPts val="1200"/>
              </a:spcAft>
            </a:pPr>
            <a:r>
              <a:rPr lang="it-IT" dirty="0" smtClean="0"/>
              <a:t>E’ quindi fondamentale «CONTESTUALIZZARE»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652729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Il rispecchiamento emotivo</a:t>
            </a:r>
            <a:br>
              <a:rPr lang="it-IT" b="1" dirty="0"/>
            </a:br>
            <a:r>
              <a:rPr lang="it-IT" b="1" dirty="0" smtClean="0"/>
              <a:t>La tecnica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it-IT" dirty="0" smtClean="0"/>
              <a:t>Usiamo:</a:t>
            </a:r>
            <a:endParaRPr lang="it-IT" dirty="0"/>
          </a:p>
          <a:p>
            <a:pPr>
              <a:spcAft>
                <a:spcPts val="1200"/>
              </a:spcAft>
            </a:pPr>
            <a:r>
              <a:rPr lang="it-IT" b="1" dirty="0" smtClean="0"/>
              <a:t>Sinonimi:</a:t>
            </a:r>
            <a:r>
              <a:rPr lang="it-IT" dirty="0" smtClean="0"/>
              <a:t> «Mi sento depresso» - «Ti senti giù di tono».</a:t>
            </a:r>
          </a:p>
          <a:p>
            <a:pPr>
              <a:spcAft>
                <a:spcPts val="1200"/>
              </a:spcAft>
            </a:pPr>
            <a:r>
              <a:rPr lang="it-IT" b="1" dirty="0" smtClean="0"/>
              <a:t>Contrari:</a:t>
            </a:r>
            <a:r>
              <a:rPr lang="it-IT" dirty="0" smtClean="0"/>
              <a:t> «Sono infelice» - «Non sei contento».</a:t>
            </a:r>
          </a:p>
          <a:p>
            <a:pPr>
              <a:spcAft>
                <a:spcPts val="1200"/>
              </a:spcAft>
            </a:pPr>
            <a:r>
              <a:rPr lang="it-IT" b="1" dirty="0" smtClean="0"/>
              <a:t>Emozione desiderata: </a:t>
            </a:r>
            <a:r>
              <a:rPr lang="it-IT" dirty="0" smtClean="0"/>
              <a:t>«Sono un essere infelice» - «Desideri essere felice».</a:t>
            </a:r>
          </a:p>
          <a:p>
            <a:pPr marL="0" indent="0">
              <a:spcAft>
                <a:spcPts val="1200"/>
              </a:spcAft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679606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Il rispecchiamento emotivo</a:t>
            </a:r>
            <a:br>
              <a:rPr lang="it-IT" b="1" dirty="0"/>
            </a:br>
            <a:r>
              <a:rPr lang="it-IT" b="1" dirty="0" smtClean="0"/>
              <a:t>La tecnica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it-IT" dirty="0" smtClean="0"/>
              <a:t>La verbalizzazione dev’essere:</a:t>
            </a:r>
            <a:endParaRPr lang="it-IT" dirty="0"/>
          </a:p>
          <a:p>
            <a:pPr>
              <a:spcAft>
                <a:spcPts val="1200"/>
              </a:spcAft>
            </a:pPr>
            <a:r>
              <a:rPr lang="it-IT" b="1" dirty="0" smtClean="0"/>
              <a:t>Concisa</a:t>
            </a:r>
            <a:r>
              <a:rPr lang="it-IT" dirty="0" smtClean="0"/>
              <a:t>: «Non ce la faccio più» – «Ti senti esasperata».</a:t>
            </a:r>
          </a:p>
          <a:p>
            <a:pPr>
              <a:spcAft>
                <a:spcPts val="1200"/>
              </a:spcAft>
            </a:pPr>
            <a:r>
              <a:rPr lang="it-IT" b="1" dirty="0" smtClean="0"/>
              <a:t>Concreta</a:t>
            </a:r>
            <a:r>
              <a:rPr lang="it-IT" dirty="0" smtClean="0"/>
              <a:t>: «Sono sfortunato nell’amicizia» – «Non trovi gli amici che desideri».</a:t>
            </a:r>
          </a:p>
          <a:p>
            <a:pPr>
              <a:spcAft>
                <a:spcPts val="1200"/>
              </a:spcAft>
            </a:pPr>
            <a:r>
              <a:rPr lang="it-IT" b="1" dirty="0" smtClean="0"/>
              <a:t>Focalizzata sul qui ed ora</a:t>
            </a:r>
            <a:r>
              <a:rPr lang="it-IT" dirty="0" smtClean="0"/>
              <a:t>: «Non riesco a prendere decisioni per colpa dell’educazione rigida di mia madre» - «Le tue difficoltà attuali dipendono dall’educazione ricevuta».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3702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Il rispecchiamento emotivo</a:t>
            </a:r>
            <a:br>
              <a:rPr lang="it-IT" b="1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it-IT" dirty="0" smtClean="0"/>
              <a:t>Molti comportamenti deleteri per i rapporti personali e lavorativi dipendono da flussi comunicativi incontrollati.</a:t>
            </a:r>
          </a:p>
          <a:p>
            <a:pPr>
              <a:spcAft>
                <a:spcPts val="1200"/>
              </a:spcAft>
            </a:pPr>
            <a:r>
              <a:rPr lang="it-IT" dirty="0" smtClean="0"/>
              <a:t>Se invece ascoltiamo non solo le parole ma anche le sfumature emotive e osserviamo attentamente i fatti, possiamo migliorare le nostre relazioni.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995529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Il rispecchiamento emotivo</a:t>
            </a:r>
            <a:br>
              <a:rPr lang="it-IT" b="1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it-IT" dirty="0" smtClean="0"/>
              <a:t>Riconoscere la percezione selettiva e la soggettività dello schema di riferimento, aiuta a leggere i segnali di un possibile conflitto in una fase preparatoria.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230960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Verbalizzazione delle emozioni</a:t>
            </a:r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b="1" dirty="0" smtClean="0"/>
              <a:t>Esercizio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2708920"/>
            <a:ext cx="8136904" cy="1540768"/>
          </a:xfrm>
        </p:spPr>
        <p:txBody>
          <a:bodyPr>
            <a:noAutofit/>
          </a:bodyPr>
          <a:lstStyle/>
          <a:p>
            <a:pPr marL="0" indent="0" algn="ctr">
              <a:lnSpc>
                <a:spcPct val="110000"/>
              </a:lnSpc>
              <a:buNone/>
            </a:pPr>
            <a:r>
              <a:rPr lang="it-IT" sz="3600" dirty="0" smtClean="0"/>
              <a:t>Quali frasi esprimono la verbalizzazione di emozioni/sentimenti, e quali invece valutazioni/interpretazioni?</a:t>
            </a:r>
          </a:p>
        </p:txBody>
      </p:sp>
    </p:spTree>
    <p:extLst>
      <p:ext uri="{BB962C8B-B14F-4D97-AF65-F5344CB8AC3E}">
        <p14:creationId xmlns:p14="http://schemas.microsoft.com/office/powerpoint/2010/main" val="3729996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11560" y="2852936"/>
            <a:ext cx="8136904" cy="1540768"/>
          </a:xfrm>
        </p:spPr>
        <p:txBody>
          <a:bodyPr>
            <a:normAutofit/>
          </a:bodyPr>
          <a:lstStyle/>
          <a:p>
            <a:pPr marL="0" lvl="1" indent="0" algn="ctr">
              <a:buNone/>
            </a:pPr>
            <a:r>
              <a:rPr lang="it-IT" sz="4400" dirty="0"/>
              <a:t>Sei Eccezionale!</a:t>
            </a:r>
          </a:p>
          <a:p>
            <a:pPr marL="0" indent="0">
              <a:buNone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1471152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11560" y="2852936"/>
            <a:ext cx="8136904" cy="1540768"/>
          </a:xfrm>
        </p:spPr>
        <p:txBody>
          <a:bodyPr>
            <a:normAutofit/>
          </a:bodyPr>
          <a:lstStyle/>
          <a:p>
            <a:pPr marL="354012" lvl="1" indent="0" algn="ctr">
              <a:buNone/>
            </a:pPr>
            <a:r>
              <a:rPr lang="it-IT" sz="4400" dirty="0"/>
              <a:t>Mi arrabbio molto quando non pulisci la tua stanza.</a:t>
            </a:r>
          </a:p>
          <a:p>
            <a:pPr marL="0" indent="0">
              <a:buNone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954468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11560" y="2852936"/>
            <a:ext cx="8136904" cy="1540768"/>
          </a:xfrm>
        </p:spPr>
        <p:txBody>
          <a:bodyPr>
            <a:normAutofit/>
          </a:bodyPr>
          <a:lstStyle/>
          <a:p>
            <a:pPr marL="0" lvl="1" indent="0" algn="ctr">
              <a:buNone/>
            </a:pPr>
            <a:r>
              <a:rPr lang="it-IT" sz="4400" dirty="0"/>
              <a:t>Quando ero </a:t>
            </a:r>
            <a:r>
              <a:rPr lang="it-IT" sz="4400" dirty="0" smtClean="0"/>
              <a:t>piccolo </a:t>
            </a:r>
            <a:r>
              <a:rPr lang="it-IT" sz="4400" dirty="0"/>
              <a:t>mi scocciava andare a scuola.</a:t>
            </a:r>
          </a:p>
          <a:p>
            <a:pPr marL="0" lvl="1" indent="0" algn="ctr">
              <a:buNone/>
            </a:pPr>
            <a:endParaRPr lang="it-IT" sz="4400" dirty="0"/>
          </a:p>
          <a:p>
            <a:pPr marL="0" indent="0">
              <a:buNone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988023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80728"/>
          </a:xfrm>
        </p:spPr>
        <p:txBody>
          <a:bodyPr/>
          <a:lstStyle/>
          <a:p>
            <a:pPr marL="0" indent="0" algn="ctr">
              <a:buNone/>
            </a:pPr>
            <a:r>
              <a:rPr lang="it-IT" b="1" dirty="0" smtClean="0"/>
              <a:t>DOVE ERAVAMO RIMASTI …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29420765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11560" y="2852936"/>
            <a:ext cx="8136904" cy="1540768"/>
          </a:xfrm>
        </p:spPr>
        <p:txBody>
          <a:bodyPr>
            <a:normAutofit/>
          </a:bodyPr>
          <a:lstStyle/>
          <a:p>
            <a:pPr marL="354012" lvl="1" indent="0" algn="ctr">
              <a:buNone/>
            </a:pPr>
            <a:r>
              <a:rPr lang="it-IT" sz="4400" dirty="0"/>
              <a:t>Come farei senza di te!</a:t>
            </a:r>
          </a:p>
          <a:p>
            <a:pPr marL="0" indent="0">
              <a:buNone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3564906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11560" y="2852936"/>
            <a:ext cx="8136904" cy="1540768"/>
          </a:xfrm>
        </p:spPr>
        <p:txBody>
          <a:bodyPr>
            <a:normAutofit/>
          </a:bodyPr>
          <a:lstStyle/>
          <a:p>
            <a:pPr marL="354012" lvl="1" indent="0" algn="ctr">
              <a:buNone/>
            </a:pPr>
            <a:r>
              <a:rPr lang="it-IT" sz="4400" dirty="0"/>
              <a:t>Sei il solito distratto, è assurdo che hai perso le chiavi!</a:t>
            </a:r>
          </a:p>
          <a:p>
            <a:pPr marL="0" indent="0">
              <a:buNone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418717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11560" y="2852936"/>
            <a:ext cx="8136904" cy="1540768"/>
          </a:xfrm>
        </p:spPr>
        <p:txBody>
          <a:bodyPr>
            <a:normAutofit/>
          </a:bodyPr>
          <a:lstStyle/>
          <a:p>
            <a:pPr marL="354012" lvl="1" indent="0" algn="ctr">
              <a:buNone/>
            </a:pPr>
            <a:r>
              <a:rPr lang="it-IT" sz="4400" dirty="0"/>
              <a:t>Quando sono con te mi sento tranquilla e rilassata.</a:t>
            </a:r>
          </a:p>
          <a:p>
            <a:pPr marL="0" indent="0">
              <a:buNone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440262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11560" y="2852936"/>
            <a:ext cx="8136904" cy="1540768"/>
          </a:xfrm>
        </p:spPr>
        <p:txBody>
          <a:bodyPr>
            <a:normAutofit/>
          </a:bodyPr>
          <a:lstStyle/>
          <a:p>
            <a:pPr marL="354012" lvl="1" indent="0" algn="ctr">
              <a:buNone/>
            </a:pPr>
            <a:r>
              <a:rPr lang="it-IT" sz="4400" dirty="0"/>
              <a:t>Sono una frana!</a:t>
            </a:r>
          </a:p>
          <a:p>
            <a:pPr marL="0" indent="0">
              <a:buNone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327825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11560" y="2852936"/>
            <a:ext cx="8136904" cy="15407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4400" dirty="0"/>
              <a:t>Questo esercizio è difficile!</a:t>
            </a:r>
          </a:p>
          <a:p>
            <a:pPr marL="0" indent="0">
              <a:buNone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1612045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11560" y="2852936"/>
            <a:ext cx="8136904" cy="15407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4400" dirty="0"/>
              <a:t>Oggi è stata una giornata piacevole.</a:t>
            </a:r>
          </a:p>
          <a:p>
            <a:pPr marL="0" indent="0">
              <a:buNone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391432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11560" y="2852936"/>
            <a:ext cx="8136904" cy="15407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4400" dirty="0"/>
              <a:t>Non sono capace di esprimere i miei sentimenti</a:t>
            </a:r>
          </a:p>
          <a:p>
            <a:pPr marL="0" indent="0">
              <a:buNone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600451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11560" y="2852936"/>
            <a:ext cx="8136904" cy="15407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4400" dirty="0"/>
              <a:t>Se la situazione non cambia mi trovo un altro lavoro</a:t>
            </a:r>
          </a:p>
          <a:p>
            <a:pPr marL="0" indent="0">
              <a:buNone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2512917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11560" y="2852936"/>
            <a:ext cx="8136904" cy="15407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4400" dirty="0"/>
              <a:t>Non combinerò mai nulla di buono.</a:t>
            </a:r>
          </a:p>
          <a:p>
            <a:pPr marL="0" indent="0">
              <a:buNone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1874643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11560" y="2852936"/>
            <a:ext cx="8136904" cy="1540768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it-IT" sz="4400" dirty="0"/>
              <a:t>Hai dimenticato che oggi è il mio compleanno. Mi vuoi ancora bene?</a:t>
            </a:r>
          </a:p>
          <a:p>
            <a:pPr marL="0" indent="0">
              <a:buNone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2693236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Gli strumenti della GP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it-IT" dirty="0" smtClean="0"/>
              <a:t>Distinguere i fatti dalle interpretazioni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I 6 livelli dell’esperienza comunicativa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La Consapevolezza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L’osservazione fenomenologica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La comunicazione  descrittiva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L’ascolto relazionale o attivo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Dare  e ricevere il feedback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14077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11560" y="2852936"/>
            <a:ext cx="8136904" cy="154076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it-IT" sz="4000" dirty="0"/>
              <a:t>Mi fa piacere sentirti dire che stai bene con me: mi sento importante </a:t>
            </a:r>
            <a:endParaRPr lang="it-IT" sz="4000" dirty="0" smtClean="0"/>
          </a:p>
          <a:p>
            <a:pPr marL="0" indent="0" algn="ctr">
              <a:buNone/>
            </a:pPr>
            <a:r>
              <a:rPr lang="it-IT" sz="4000" dirty="0" smtClean="0"/>
              <a:t>per </a:t>
            </a:r>
            <a:r>
              <a:rPr lang="it-IT" sz="4000" dirty="0"/>
              <a:t>te</a:t>
            </a:r>
            <a:r>
              <a:rPr lang="it-IT" sz="4000" dirty="0" smtClean="0"/>
              <a:t>.</a:t>
            </a: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val="1967085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Conclusione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smtClean="0"/>
              <a:t>Essere un bravo Comunicatore richiede di sviluppare una serie di capacità personali come:</a:t>
            </a:r>
          </a:p>
          <a:p>
            <a:pPr marL="914400" lvl="1" indent="-514350"/>
            <a:r>
              <a:rPr lang="it-IT" dirty="0" smtClean="0"/>
              <a:t>Empatia,</a:t>
            </a:r>
          </a:p>
          <a:p>
            <a:pPr marL="914400" lvl="1" indent="-514350"/>
            <a:r>
              <a:rPr lang="it-IT" dirty="0" smtClean="0"/>
              <a:t>Attenzione</a:t>
            </a:r>
          </a:p>
          <a:p>
            <a:pPr marL="914400" lvl="1" indent="-514350"/>
            <a:r>
              <a:rPr lang="it-IT" dirty="0" smtClean="0"/>
              <a:t>Sensibilità</a:t>
            </a:r>
          </a:p>
          <a:p>
            <a:pPr marL="914400" lvl="1" indent="-514350"/>
            <a:r>
              <a:rPr lang="it-IT" dirty="0" smtClean="0"/>
              <a:t>Saper stare in silenzio </a:t>
            </a:r>
          </a:p>
          <a:p>
            <a:pPr marL="914400" lvl="1" indent="-514350"/>
            <a:r>
              <a:rPr lang="it-IT" dirty="0" smtClean="0"/>
              <a:t>Saper osservare</a:t>
            </a:r>
          </a:p>
          <a:p>
            <a:pPr marL="914400" lvl="1" indent="-514350"/>
            <a:r>
              <a:rPr lang="it-IT" dirty="0" smtClean="0"/>
              <a:t>Avere consapevolezza</a:t>
            </a:r>
          </a:p>
          <a:p>
            <a:pPr marL="914400" lvl="1" indent="-514350"/>
            <a:r>
              <a:rPr lang="it-IT" dirty="0" smtClean="0"/>
              <a:t>Costruire una buona qualità del contatto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Conclusione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Le tre fasi di un Ascolto relazionale sono :</a:t>
            </a:r>
          </a:p>
          <a:p>
            <a:pPr marL="914400" lvl="1" indent="-514350">
              <a:buFont typeface="+mj-lt"/>
              <a:buAutoNum type="arabicPeriod"/>
            </a:pPr>
            <a:r>
              <a:rPr lang="it-IT" dirty="0" smtClean="0"/>
              <a:t>Osservazione fenomenologica: osservare e vivere la relazione;</a:t>
            </a:r>
          </a:p>
          <a:p>
            <a:pPr marL="914400" lvl="1" indent="-514350">
              <a:buFont typeface="+mj-lt"/>
              <a:buAutoNum type="arabicPeriod"/>
            </a:pPr>
            <a:r>
              <a:rPr lang="it-IT" dirty="0" smtClean="0"/>
              <a:t>Vivere la relazione e sintonizzarsi sull’empatia: raccogliere le idee, riflettere, ascoltare le sensazioni ed emozioni mie e dell’altro, decidere quali e come restituirle;</a:t>
            </a:r>
          </a:p>
          <a:p>
            <a:pPr marL="914400" lvl="1" indent="-514350">
              <a:buFont typeface="+mj-lt"/>
              <a:buAutoNum type="arabicPeriod"/>
            </a:pPr>
            <a:r>
              <a:rPr lang="it-IT" dirty="0" smtClean="0"/>
              <a:t>Restituzione/Rispecchiamento emotivo</a:t>
            </a:r>
          </a:p>
          <a:p>
            <a:pPr marL="914400" lvl="1" indent="-514350" algn="ctr">
              <a:buNone/>
            </a:pPr>
            <a:endParaRPr lang="it-IT" i="1" smtClean="0"/>
          </a:p>
          <a:p>
            <a:pPr marL="914400" lvl="1" indent="-514350" algn="ctr">
              <a:buNone/>
            </a:pPr>
            <a:r>
              <a:rPr lang="it-IT" i="1" smtClean="0"/>
              <a:t>Simulata</a:t>
            </a:r>
            <a:endParaRPr lang="it-IT" i="1" dirty="0" smtClean="0"/>
          </a:p>
          <a:p>
            <a:pPr marL="914400" lvl="1" indent="-514350"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6. L’Ascolto relazionale o attivo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525963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  <a:buNone/>
            </a:pPr>
            <a:r>
              <a:rPr lang="it-IT" b="1" dirty="0" smtClean="0"/>
              <a:t>Caratteristiche del buon ascoltatore:</a:t>
            </a:r>
          </a:p>
          <a:p>
            <a:r>
              <a:rPr lang="it-IT" dirty="0" smtClean="0"/>
              <a:t>Sintonia emotiva o Empatia</a:t>
            </a:r>
          </a:p>
          <a:p>
            <a:r>
              <a:rPr lang="it-IT" dirty="0" smtClean="0"/>
              <a:t>Postura frontale e rilassata</a:t>
            </a:r>
          </a:p>
          <a:p>
            <a:r>
              <a:rPr lang="it-IT" dirty="0" smtClean="0"/>
              <a:t>Frequenti segnali di feedback</a:t>
            </a:r>
          </a:p>
          <a:p>
            <a:r>
              <a:rPr lang="it-IT" dirty="0" smtClean="0"/>
              <a:t>Attenzione ai Segnali Non Verbali</a:t>
            </a:r>
          </a:p>
        </p:txBody>
      </p:sp>
      <p:pic>
        <p:nvPicPr>
          <p:cNvPr id="66562" name="Picture 2" descr="https://encrypted-tbn0.gstatic.com/images?q=tbn:ANd9GcQyyuUACYjEwdJ-MEP_q4BAGghPRpIwXnY7Pd1jlHXiAUe5KMOyFA"/>
          <p:cNvPicPr>
            <a:picLocks noChangeAspect="1" noChangeArrowheads="1"/>
          </p:cNvPicPr>
          <p:nvPr/>
        </p:nvPicPr>
        <p:blipFill>
          <a:blip r:embed="rId3" cstate="print">
            <a:lum bright="-4000" contrast="14000"/>
          </a:blip>
          <a:srcRect/>
          <a:stretch>
            <a:fillRect/>
          </a:stretch>
        </p:blipFill>
        <p:spPr bwMode="auto">
          <a:xfrm>
            <a:off x="4644008" y="4869160"/>
            <a:ext cx="3489195" cy="172819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65456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/>
              <a:t>Un ultimo aspetto della Comunicazione non Verbale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sz="1600" b="1" dirty="0" smtClean="0"/>
          </a:p>
          <a:p>
            <a:pPr marL="0" indent="0">
              <a:buNone/>
            </a:pPr>
            <a:r>
              <a:rPr lang="it-IT" sz="2400" b="1" dirty="0" smtClean="0"/>
              <a:t>Video Intervento di </a:t>
            </a:r>
            <a:r>
              <a:rPr lang="it-IT" sz="2400" b="1" dirty="0" err="1" smtClean="0"/>
              <a:t>Amy</a:t>
            </a:r>
            <a:r>
              <a:rPr lang="it-IT" sz="2400" b="1" dirty="0" smtClean="0"/>
              <a:t> </a:t>
            </a:r>
            <a:r>
              <a:rPr lang="it-IT" sz="2400" b="1" dirty="0" err="1" smtClean="0"/>
              <a:t>Cuddy</a:t>
            </a:r>
            <a:r>
              <a:rPr lang="it-IT" sz="2400" b="1" dirty="0" smtClean="0"/>
              <a:t> a TED 2012 – </a:t>
            </a:r>
            <a:r>
              <a:rPr lang="it-IT" sz="2400" b="1" dirty="0" err="1" smtClean="0"/>
              <a:t>Edimburgh</a:t>
            </a:r>
            <a:r>
              <a:rPr lang="it-IT" sz="2400" b="1" dirty="0" smtClean="0"/>
              <a:t> Scotland</a:t>
            </a:r>
          </a:p>
          <a:p>
            <a:pPr marL="0" indent="0">
              <a:buNone/>
            </a:pPr>
            <a:r>
              <a:rPr lang="it-IT" sz="2400" dirty="0"/>
              <a:t>Il linguaggio del corpo influenza il modo in cui gli altri ci vedono, ma può anche cambiare il modo di vedere noi stessi. La psicologa sociale </a:t>
            </a:r>
            <a:r>
              <a:rPr lang="it-IT" sz="2400" dirty="0" err="1"/>
              <a:t>Amy</a:t>
            </a:r>
            <a:r>
              <a:rPr lang="it-IT" sz="2400" dirty="0"/>
              <a:t> </a:t>
            </a:r>
            <a:r>
              <a:rPr lang="it-IT" sz="2400" dirty="0" err="1"/>
              <a:t>Cuddy</a:t>
            </a:r>
            <a:r>
              <a:rPr lang="it-IT" sz="2400" dirty="0"/>
              <a:t> mostra come "posture di forza" </a:t>
            </a:r>
            <a:r>
              <a:rPr lang="it-IT" sz="2400" dirty="0" smtClean="0"/>
              <a:t>possano </a:t>
            </a:r>
            <a:r>
              <a:rPr lang="it-IT" sz="2400" dirty="0"/>
              <a:t>influire </a:t>
            </a:r>
            <a:r>
              <a:rPr lang="it-IT" sz="2400" dirty="0" smtClean="0"/>
              <a:t>sulla nostra produzione di </a:t>
            </a:r>
            <a:r>
              <a:rPr lang="it-IT" sz="2400" dirty="0"/>
              <a:t>testosterone e cortisolo </a:t>
            </a:r>
            <a:r>
              <a:rPr lang="it-IT" sz="2400" dirty="0" smtClean="0"/>
              <a:t>e, quindi, sul nostro stato mentale, modificando le </a:t>
            </a:r>
            <a:r>
              <a:rPr lang="it-IT" sz="2400" dirty="0"/>
              <a:t>nostre possibilità di avere </a:t>
            </a:r>
            <a:r>
              <a:rPr lang="it-IT" sz="2400" dirty="0" smtClean="0"/>
              <a:t>successo.</a:t>
            </a:r>
            <a:endParaRPr lang="it-IT" sz="2400" b="1" dirty="0"/>
          </a:p>
          <a:p>
            <a:pPr marL="0" indent="0">
              <a:buNone/>
            </a:pPr>
            <a:endParaRPr lang="it-IT" sz="1600" b="1" dirty="0" smtClean="0"/>
          </a:p>
          <a:p>
            <a:pPr marL="0" indent="0">
              <a:buNone/>
            </a:pPr>
            <a:r>
              <a:rPr lang="it-IT" sz="1600" b="1" dirty="0" smtClean="0"/>
              <a:t>Per la visione collegarsi al link:</a:t>
            </a:r>
          </a:p>
          <a:p>
            <a:pPr marL="0" indent="0">
              <a:buNone/>
            </a:pPr>
            <a:r>
              <a:rPr lang="it-IT" sz="1600" b="1" dirty="0" smtClean="0"/>
              <a:t>http</a:t>
            </a:r>
            <a:r>
              <a:rPr lang="it-IT" sz="1600" b="1" dirty="0"/>
              <a:t>://</a:t>
            </a:r>
            <a:r>
              <a:rPr lang="it-IT" sz="1600" b="1" i="1" dirty="0" smtClean="0"/>
              <a:t>video-subtitle.tedcdn.com/talk/podcast/2012G/None/AmyCuddy_2012G-480p-it.mp4</a:t>
            </a:r>
            <a:endParaRPr lang="it-IT" sz="1600" b="1" i="1" dirty="0"/>
          </a:p>
        </p:txBody>
      </p:sp>
    </p:spTree>
    <p:extLst>
      <p:ext uri="{BB962C8B-B14F-4D97-AF65-F5344CB8AC3E}">
        <p14:creationId xmlns:p14="http://schemas.microsoft.com/office/powerpoint/2010/main" val="609008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12776"/>
          </a:xfrm>
        </p:spPr>
        <p:txBody>
          <a:bodyPr/>
          <a:lstStyle/>
          <a:p>
            <a:pPr marL="0" indent="0" algn="ctr">
              <a:buNone/>
            </a:pPr>
            <a:r>
              <a:rPr lang="it-IT" b="1" dirty="0" smtClean="0"/>
              <a:t>PROSEGUIAMO APPROFONDENDO IL CONCETTO DI FEEDBACK …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27509652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/>
              <a:t>Feedback </a:t>
            </a:r>
            <a:r>
              <a:rPr lang="it-IT" b="1" dirty="0"/>
              <a:t>come </a:t>
            </a:r>
            <a:r>
              <a:rPr lang="it-IT" b="1" dirty="0" smtClean="0"/>
              <a:t>Restituzione</a:t>
            </a:r>
            <a:br>
              <a:rPr lang="it-IT" b="1" dirty="0" smtClean="0"/>
            </a:br>
            <a:r>
              <a:rPr lang="it-IT" b="1" dirty="0" smtClean="0"/>
              <a:t>Il rispecchiamento emotivo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916832"/>
            <a:ext cx="7848872" cy="4277072"/>
          </a:xfrm>
        </p:spPr>
        <p:txBody>
          <a:bodyPr>
            <a:normAutofit lnSpcReduction="10000"/>
          </a:bodyPr>
          <a:lstStyle/>
          <a:p>
            <a:pPr marL="514350" indent="-514350">
              <a:spcAft>
                <a:spcPts val="1200"/>
              </a:spcAft>
            </a:pPr>
            <a:r>
              <a:rPr lang="it-IT" dirty="0" smtClean="0"/>
              <a:t>La tecnica della verbalizzazione dell’emozione consiste nell’ascolto e nell’utilizzare il nome dell’emozione che provo o che ho compreso che l’altro sta provando.</a:t>
            </a:r>
          </a:p>
          <a:p>
            <a:pPr marL="514350" indent="-514350">
              <a:spcAft>
                <a:spcPts val="1200"/>
              </a:spcAft>
            </a:pPr>
            <a:r>
              <a:rPr lang="it-IT" dirty="0" smtClean="0"/>
              <a:t>Se è usata bene è uno strumento comunicativo che ci fa saltare per qualche attimo nei panni dell’altro.</a:t>
            </a:r>
          </a:p>
          <a:p>
            <a:pPr marL="514350" indent="-514350">
              <a:spcAft>
                <a:spcPts val="1200"/>
              </a:spcAft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613461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Feedback come Restituzione</a:t>
            </a:r>
            <a:br>
              <a:rPr lang="it-IT" b="1" dirty="0"/>
            </a:br>
            <a:r>
              <a:rPr lang="it-IT" b="1" dirty="0"/>
              <a:t>Il rispecchiamento emotivo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916832"/>
            <a:ext cx="5112568" cy="4277072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it-IT" dirty="0"/>
              <a:t>«Giovanna, da quando sei entrata non hai detto una parola.» + </a:t>
            </a:r>
            <a:r>
              <a:rPr lang="it-IT" i="1" dirty="0" err="1" smtClean="0"/>
              <a:t>NonVerbale</a:t>
            </a:r>
            <a:endParaRPr lang="it-IT" i="1" dirty="0"/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it-IT" dirty="0"/>
              <a:t>«Giovanna, da quando sei entrata non hai detto una parola. Ti è successo qualcosa o mi sbaglio?»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it-IT" dirty="0" smtClean="0"/>
              <a:t>«</a:t>
            </a:r>
            <a:r>
              <a:rPr lang="it-IT" dirty="0"/>
              <a:t>Giovanna, da quando sei entrata non hai detto una parola. Sei triste, o mi sbaglio</a:t>
            </a:r>
            <a:r>
              <a:rPr lang="it-IT" dirty="0" smtClean="0"/>
              <a:t>?»</a:t>
            </a:r>
          </a:p>
        </p:txBody>
      </p:sp>
      <p:pic>
        <p:nvPicPr>
          <p:cNvPr id="1026" name="Picture 2" descr="https://encrypted-tbn0.gstatic.com/images?q=tbn:ANd9GcRKBX65WIQ_yyAOcS_2qnZKrRCVrV2H6JARbCYhGuvmiehFOwAb2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844824"/>
            <a:ext cx="2835399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3461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Feedback come Restituzione</a:t>
            </a:r>
            <a:br>
              <a:rPr lang="it-IT" b="1" dirty="0"/>
            </a:br>
            <a:r>
              <a:rPr lang="it-IT" b="1" dirty="0"/>
              <a:t>Il rispecchiamento emotivo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«Giovanna, da quando sei entrata non hai detto una parola.» e faccio seguire un sorriso o un altro cenno non verbale di interesse.</a:t>
            </a:r>
          </a:p>
          <a:p>
            <a:r>
              <a:rPr lang="it-IT" dirty="0" smtClean="0"/>
              <a:t>Variante </a:t>
            </a:r>
            <a:r>
              <a:rPr lang="it-IT" dirty="0"/>
              <a:t>più adatta ad ambienti </a:t>
            </a:r>
            <a:r>
              <a:rPr lang="it-IT" dirty="0" smtClean="0"/>
              <a:t>allargati</a:t>
            </a:r>
            <a:r>
              <a:rPr lang="it-IT" dirty="0"/>
              <a:t>.</a:t>
            </a:r>
            <a:endParaRPr lang="it-IT" dirty="0" smtClean="0"/>
          </a:p>
          <a:p>
            <a:r>
              <a:rPr lang="it-IT" dirty="0" smtClean="0"/>
              <a:t>Il processo include:</a:t>
            </a:r>
          </a:p>
          <a:p>
            <a:pPr marL="971550" lvl="1" indent="-514350">
              <a:buFont typeface="+mj-lt"/>
              <a:buAutoNum type="arabicPeriod"/>
            </a:pPr>
            <a:r>
              <a:rPr lang="it-IT" dirty="0" smtClean="0"/>
              <a:t>Osservazione fenomenologica</a:t>
            </a:r>
          </a:p>
          <a:p>
            <a:pPr marL="971550" lvl="1" indent="-514350">
              <a:buFont typeface="+mj-lt"/>
              <a:buAutoNum type="arabicPeriod"/>
            </a:pPr>
            <a:r>
              <a:rPr lang="it-IT" dirty="0" smtClean="0"/>
              <a:t>Comunicazione descrittiva</a:t>
            </a:r>
          </a:p>
          <a:p>
            <a:pPr marL="971550" lvl="1" indent="-514350">
              <a:buFont typeface="+mj-lt"/>
              <a:buAutoNum type="arabicPeriod"/>
            </a:pPr>
            <a:r>
              <a:rPr lang="it-IT" dirty="0" smtClean="0"/>
              <a:t>Indice referenziale.</a:t>
            </a:r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77819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3725</TotalTime>
  <Words>1631</Words>
  <Application>Microsoft Office PowerPoint</Application>
  <PresentationFormat>Presentazione su schermo (4:3)</PresentationFormat>
  <Paragraphs>142</Paragraphs>
  <Slides>32</Slides>
  <Notes>30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32</vt:i4>
      </vt:variant>
    </vt:vector>
  </HeadingPairs>
  <TitlesOfParts>
    <vt:vector size="33" baseType="lpstr">
      <vt:lpstr>Tema di Office</vt:lpstr>
      <vt:lpstr>Comunicazione è Relazione 18/2/2014</vt:lpstr>
      <vt:lpstr>Presentazione standard di PowerPoint</vt:lpstr>
      <vt:lpstr>Gli strumenti della GP</vt:lpstr>
      <vt:lpstr>6. L’Ascolto relazionale o attivo</vt:lpstr>
      <vt:lpstr>Un ultimo aspetto della Comunicazione non Verbale</vt:lpstr>
      <vt:lpstr>Presentazione standard di PowerPoint</vt:lpstr>
      <vt:lpstr>Feedback come Restituzione Il rispecchiamento emotivo</vt:lpstr>
      <vt:lpstr>Feedback come Restituzione Il rispecchiamento emotivo</vt:lpstr>
      <vt:lpstr>Feedback come Restituzione Il rispecchiamento emotivo</vt:lpstr>
      <vt:lpstr>Feedback come Restituzione Il rispecchiamento emotivo</vt:lpstr>
      <vt:lpstr>Il rispecchiamento emotivo Contestualizzare</vt:lpstr>
      <vt:lpstr>Il rispecchiamento emotivo La tecnica</vt:lpstr>
      <vt:lpstr>Il rispecchiamento emotivo La tecnica</vt:lpstr>
      <vt:lpstr>Il rispecchiamento emotivo </vt:lpstr>
      <vt:lpstr>Il rispecchiamento emotivo </vt:lpstr>
      <vt:lpstr>Verbalizzazione delle emozioni Esercizio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Conclusione</vt:lpstr>
      <vt:lpstr>Conclusione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Tommy</dc:creator>
  <cp:lastModifiedBy>Admin</cp:lastModifiedBy>
  <cp:revision>310</cp:revision>
  <cp:lastPrinted>2014-02-04T14:07:37Z</cp:lastPrinted>
  <dcterms:created xsi:type="dcterms:W3CDTF">2014-01-01T17:11:28Z</dcterms:created>
  <dcterms:modified xsi:type="dcterms:W3CDTF">2014-02-19T16:17:08Z</dcterms:modified>
</cp:coreProperties>
</file>