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3" r:id="rId2"/>
    <p:sldId id="257" r:id="rId3"/>
    <p:sldId id="262" r:id="rId4"/>
    <p:sldId id="259" r:id="rId5"/>
    <p:sldId id="261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5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52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517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2181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293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381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078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86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16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34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29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46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972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506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938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31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25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1113-BFF5-4C7B-8F60-5999591C10EB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1FB0-6C37-4A41-B6FF-9A03282D7D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30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truzione.it/alternanza/index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98474" y="1674055"/>
            <a:ext cx="12093526" cy="3436036"/>
          </a:xfrm>
        </p:spPr>
        <p:txBody>
          <a:bodyPr>
            <a:noAutofit/>
          </a:bodyPr>
          <a:lstStyle/>
          <a:p>
            <a:pPr algn="ctr"/>
            <a:r>
              <a:rPr lang="it-IT" sz="6000" dirty="0">
                <a:solidFill>
                  <a:srgbClr val="FF0000"/>
                </a:solidFill>
                <a:latin typeface="Lucida Calligraphy" panose="03010101010101010101" pitchFamily="66" charset="0"/>
              </a:rPr>
              <a:t>ALTERNANZA </a:t>
            </a:r>
            <a:br>
              <a:rPr lang="it-IT" sz="6000" dirty="0">
                <a:solidFill>
                  <a:srgbClr val="FF0000"/>
                </a:solidFill>
                <a:latin typeface="Lucida Calligraphy" panose="03010101010101010101" pitchFamily="66" charset="0"/>
              </a:rPr>
            </a:br>
            <a:r>
              <a:rPr lang="it-IT" sz="6000" dirty="0">
                <a:solidFill>
                  <a:srgbClr val="FF0000"/>
                </a:solidFill>
                <a:latin typeface="Lucida Calligraphy" panose="03010101010101010101" pitchFamily="66" charset="0"/>
              </a:rPr>
              <a:t>SCUOLA-LAVORO</a:t>
            </a:r>
            <a:br>
              <a:rPr lang="it-IT" sz="6000" dirty="0">
                <a:solidFill>
                  <a:srgbClr val="FF0000"/>
                </a:solidFill>
                <a:latin typeface="Lucida Calligraphy" panose="03010101010101010101" pitchFamily="66" charset="0"/>
              </a:rPr>
            </a:br>
            <a:r>
              <a:rPr lang="it-IT" sz="6000" dirty="0">
                <a:solidFill>
                  <a:srgbClr val="FF0000"/>
                </a:solidFill>
                <a:latin typeface="Lucida Calligraphy" panose="03010101010101010101" pitchFamily="66" charset="0"/>
              </a:rPr>
              <a:t>(ASL)</a:t>
            </a:r>
          </a:p>
        </p:txBody>
      </p:sp>
    </p:spTree>
    <p:extLst>
      <p:ext uri="{BB962C8B-B14F-4D97-AF65-F5344CB8AC3E}">
        <p14:creationId xmlns:p14="http://schemas.microsoft.com/office/powerpoint/2010/main" val="80868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95600" y="328275"/>
            <a:ext cx="8610600" cy="1293028"/>
          </a:xfrm>
        </p:spPr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L’alternanza è….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2542" y="1621303"/>
            <a:ext cx="12079458" cy="5493434"/>
          </a:xfrm>
        </p:spPr>
        <p:txBody>
          <a:bodyPr>
            <a:noAutofit/>
          </a:bodyPr>
          <a:lstStyle/>
          <a:p>
            <a:r>
              <a:rPr lang="it-IT" sz="2400" dirty="0">
                <a:latin typeface="Palatino Linotype" panose="02040502050505030304" pitchFamily="18" charset="0"/>
              </a:rPr>
              <a:t>D. </a:t>
            </a:r>
            <a:r>
              <a:rPr lang="it-IT" sz="2400" dirty="0" err="1">
                <a:latin typeface="Palatino Linotype" panose="02040502050505030304" pitchFamily="18" charset="0"/>
              </a:rPr>
              <a:t>Lgs</a:t>
            </a:r>
            <a:r>
              <a:rPr lang="it-IT" sz="2400" dirty="0">
                <a:latin typeface="Palatino Linotype" panose="02040502050505030304" pitchFamily="18" charset="0"/>
              </a:rPr>
              <a:t>. n.77 del 15 aprile 2005 vengono definite le norme generali relative alla sua applicazione in tutte le scuole del secondo ciclo. I giovani che hanno compiuto i 15 anni di età e che sono inseriti in qualsiasi sistema di istruzione secondaria di secondo grado, dal liceo all’istituto tecnico o professionale, possono svolgere l’intera formazione dai 15 ai 18 anni attraverso l’alternanza di periodi di studio in scuola a periodi di lavoro in azienda. 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L’alternanza scuola-lavoro, obbligatoria per tutti gli studenti dell’ultimo triennio delle scuole superiori, anche nei licei, è una delle innovazioni più significative della legge 107 del 2015 (La Buona Scuola) in linea con il principio della scuola aperta.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200 ore nei licei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400 ore nei tecnici e professionali</a:t>
            </a:r>
          </a:p>
          <a:p>
            <a:r>
              <a:rPr lang="it-IT" sz="2400" dirty="0">
                <a:latin typeface="Palatino Linotype" panose="02040502050505030304" pitchFamily="18" charset="0"/>
                <a:hlinkClick r:id="rId2"/>
              </a:rPr>
              <a:t>http://www.istruzione.it/alternanza/index.shtml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endParaRPr lang="it-IT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81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617663"/>
            <a:ext cx="12192000" cy="4024312"/>
          </a:xfrm>
        </p:spPr>
        <p:txBody>
          <a:bodyPr>
            <a:noAutofit/>
          </a:bodyPr>
          <a:lstStyle/>
          <a:p>
            <a:r>
              <a:rPr lang="it-IT" sz="2000" dirty="0">
                <a:latin typeface="Palatino Linotype" panose="02040502050505030304" pitchFamily="18" charset="0"/>
              </a:rPr>
              <a:t>L’alternanza scuola lavoro è un’esperienza educativa, </a:t>
            </a:r>
            <a:r>
              <a:rPr lang="it-IT" sz="2000" dirty="0" err="1">
                <a:latin typeface="Palatino Linotype" panose="02040502050505030304" pitchFamily="18" charset="0"/>
              </a:rPr>
              <a:t>coprogettata</a:t>
            </a:r>
            <a:r>
              <a:rPr lang="it-IT" sz="2000" dirty="0">
                <a:latin typeface="Palatino Linotype" panose="02040502050505030304" pitchFamily="18" charset="0"/>
              </a:rPr>
              <a:t> dalla scuola con altri soggetti e istituzioni, finalizzata ad offrire agli studenti occasioni formative di alto e qualificato profilo.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Una esperienza formativa innovativa per unire sapere e saper fare, orientare le aspirazioni degli studenti e aprire didattica e apprendimento al mondo esterno.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Lo studente in alternanza non è mai un lavoratore, ma apprende competenze coerenti con il percorso di studi scelto in realtà operative.</a:t>
            </a:r>
          </a:p>
          <a:p>
            <a:r>
              <a:rPr lang="it-IT" sz="2000" dirty="0">
                <a:latin typeface="Palatino Linotype" panose="02040502050505030304" pitchFamily="18" charset="0"/>
              </a:rPr>
              <a:t>Il percorso di alternanza scuola- lavoro offre agli studenti l’opportunità di inserirsi, in periodi determinati con la struttura ospitante, in contesti lavorativi adatti a stimolare la propria creatività. La comprensione delle attività e dei processi svolti all’interno di una organizzazione per poter fornire i propri servizi o sviluppare i propri prodotti, favorisce lo sviluppo del “Senso di iniziativa ed imprenditorialità” che significa saper tradurre le idee in azione. E’ la competenza chiave europea in cui rientrano la creatività, l’innovazione e l’assunzione di rischi, come anche la capacità di </a:t>
            </a:r>
            <a:r>
              <a:rPr lang="it-IT" sz="2000" dirty="0" err="1">
                <a:latin typeface="Palatino Linotype" panose="02040502050505030304" pitchFamily="18" charset="0"/>
              </a:rPr>
              <a:t>pianiﬁcare</a:t>
            </a:r>
            <a:r>
              <a:rPr lang="it-IT" sz="2000" dirty="0">
                <a:latin typeface="Palatino Linotype" panose="02040502050505030304" pitchFamily="18" charset="0"/>
              </a:rPr>
              <a:t> e di gestire progetti per raggiungere obiettivi. È una competenza che aiuta gli individui ad acquisire consapevolezza del contesto in cui lavorano e a poter cogliere le opportunità che si presentano.</a:t>
            </a:r>
            <a:endParaRPr lang="it-IT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2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02037" y="226283"/>
            <a:ext cx="8610600" cy="1293028"/>
          </a:xfrm>
        </p:spPr>
        <p:txBody>
          <a:bodyPr/>
          <a:lstStyle/>
          <a:p>
            <a:r>
              <a:rPr lang="it-IT" dirty="0">
                <a:latin typeface="Palatino Linotype" panose="02040502050505030304" pitchFamily="18" charset="0"/>
              </a:rPr>
              <a:t>Tipologie di alternanza: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519311"/>
            <a:ext cx="10820400" cy="4024125"/>
          </a:xfrm>
        </p:spPr>
        <p:txBody>
          <a:bodyPr>
            <a:noAutofit/>
          </a:bodyPr>
          <a:lstStyle/>
          <a:p>
            <a:r>
              <a:rPr lang="it-IT" sz="2000" u="sng" dirty="0">
                <a:latin typeface="Palatino Linotype" panose="02040502050505030304" pitchFamily="18" charset="0"/>
              </a:rPr>
              <a:t>Stage in azienda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Incontro con esperti o visite aziendali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Laboratori territoriali per l’</a:t>
            </a:r>
            <a:r>
              <a:rPr lang="it-IT" sz="2000" u="sng" dirty="0" err="1">
                <a:latin typeface="Palatino Linotype" panose="02040502050505030304" pitchFamily="18" charset="0"/>
              </a:rPr>
              <a:t>occupabilità</a:t>
            </a:r>
            <a:endParaRPr lang="it-IT" sz="2000" u="sng" dirty="0">
              <a:latin typeface="Palatino Linotype" panose="02040502050505030304" pitchFamily="18" charset="0"/>
            </a:endParaRPr>
          </a:p>
          <a:p>
            <a:r>
              <a:rPr lang="it-IT" sz="2000" u="sng" dirty="0">
                <a:latin typeface="Palatino Linotype" panose="02040502050505030304" pitchFamily="18" charset="0"/>
              </a:rPr>
              <a:t>Bottega scuola-impresa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Impresa simulata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u="sng" dirty="0">
                <a:latin typeface="Palatino Linotype" panose="02040502050505030304" pitchFamily="18" charset="0"/>
              </a:rPr>
              <a:t>Progetti d’imprenditorialità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Conferenze a tema: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Orientamento studenti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u="sng" dirty="0">
                <a:latin typeface="Palatino Linotype" panose="02040502050505030304" pitchFamily="18" charset="0"/>
              </a:rPr>
              <a:t>Esperienze di volontariato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Stage in enti pubblici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Stage all’estero</a:t>
            </a:r>
            <a:endParaRPr lang="it-IT" sz="2000" dirty="0">
              <a:latin typeface="Palatino Linotype" panose="02040502050505030304" pitchFamily="18" charset="0"/>
            </a:endParaRPr>
          </a:p>
          <a:p>
            <a:r>
              <a:rPr lang="it-IT" sz="2000" u="sng" dirty="0">
                <a:latin typeface="Palatino Linotype" panose="02040502050505030304" pitchFamily="18" charset="0"/>
              </a:rPr>
              <a:t>Tirocini estivi</a:t>
            </a:r>
          </a:p>
          <a:p>
            <a:r>
              <a:rPr lang="it-IT" sz="2000" u="sng" dirty="0">
                <a:latin typeface="Palatino Linotype" panose="02040502050505030304" pitchFamily="18" charset="0"/>
              </a:rPr>
              <a:t>Apprendistato</a:t>
            </a:r>
            <a:endParaRPr lang="it-IT" sz="2000" dirty="0">
              <a:latin typeface="Palatino Linotype" panose="0204050205050503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707337" y="1519311"/>
            <a:ext cx="4081389" cy="132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421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latin typeface="Palatino Linotype" panose="02040502050505030304" pitchFamily="18" charset="0"/>
              </a:rPr>
              <a:t>Punti di forza…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dirty="0">
                <a:latin typeface="Palatino Linotype" panose="02040502050505030304" pitchFamily="18" charset="0"/>
              </a:rPr>
              <a:t>Funzione di orientamento al lavoro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Contrasto alla dispersione scolastica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Contrasto alla disoccupazione giovanile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Learning by </a:t>
            </a:r>
            <a:r>
              <a:rPr lang="it-IT" sz="2800" dirty="0" err="1">
                <a:latin typeface="Palatino Linotype" panose="02040502050505030304" pitchFamily="18" charset="0"/>
              </a:rPr>
              <a:t>doing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dirty="0">
                <a:latin typeface="Palatino Linotype" panose="02040502050505030304" pitchFamily="18" charset="0"/>
              </a:rPr>
              <a:t>Esperienza ed Educazione 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Problem solving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Applicazione delle competenze acquisite a scuola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Confrontarsi e relazionarsi con l’equipe dell’azienda (tutor aziendali </a:t>
            </a:r>
            <a:r>
              <a:rPr lang="it-IT" sz="2800">
                <a:latin typeface="Palatino Linotype" panose="02040502050505030304" pitchFamily="18" charset="0"/>
              </a:rPr>
              <a:t>e titolari</a:t>
            </a:r>
            <a:r>
              <a:rPr lang="it-IT" sz="2800" dirty="0">
                <a:latin typeface="Palatino Linotype" panose="020405020505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01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latin typeface="Palatino Linotype" panose="02040502050505030304" pitchFamily="18" charset="0"/>
              </a:rPr>
              <a:t>Criticità…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62445"/>
            <a:ext cx="10820400" cy="4024125"/>
          </a:xfrm>
        </p:spPr>
        <p:txBody>
          <a:bodyPr>
            <a:noAutofit/>
          </a:bodyPr>
          <a:lstStyle/>
          <a:p>
            <a:r>
              <a:rPr lang="it-IT" sz="2800" dirty="0">
                <a:latin typeface="Palatino Linotype" panose="02040502050505030304" pitchFamily="18" charset="0"/>
              </a:rPr>
              <a:t>Aziende piccole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Poco tempo per organizzare l’esperienza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Troppi ragazzi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Poche opportunità a livello regionale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No personale adeguatamente formato interno/esterno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Richiesta di compenso da parte delle aziende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Sfruttamento dei ragazzi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Assenza di </a:t>
            </a:r>
            <a:r>
              <a:rPr lang="it-IT" sz="2800" dirty="0" err="1">
                <a:latin typeface="Palatino Linotype" panose="02040502050505030304" pitchFamily="18" charset="0"/>
              </a:rPr>
              <a:t>student</a:t>
            </a:r>
            <a:r>
              <a:rPr lang="it-IT" sz="2800" dirty="0">
                <a:latin typeface="Palatino Linotype" panose="02040502050505030304" pitchFamily="18" charset="0"/>
              </a:rPr>
              <a:t> voice (no scelta e riflessione)</a:t>
            </a:r>
          </a:p>
          <a:p>
            <a:endParaRPr lang="it-IT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8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aziende </a:t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612" y="1659988"/>
            <a:ext cx="7444612" cy="520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14583"/>
      </p:ext>
    </p:extLst>
  </p:cSld>
  <p:clrMapOvr>
    <a:masterClrMapping/>
  </p:clrMapOvr>
</p:sld>
</file>

<file path=ppt/theme/theme1.xml><?xml version="1.0" encoding="utf-8"?>
<a:theme xmlns:a="http://schemas.openxmlformats.org/drawingml/2006/main" name="Scia di vapore">
  <a:themeElements>
    <a:clrScheme name="Scia di vapor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Scia di vapor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ia di vapor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TM04033937[[fn=Scia di vapore]]</Template>
  <TotalTime>50</TotalTime>
  <Words>478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Lucida Calligraphy</vt:lpstr>
      <vt:lpstr>Palatino Linotype</vt:lpstr>
      <vt:lpstr>Scia di vapore</vt:lpstr>
      <vt:lpstr>ALTERNANZA  SCUOLA-LAVORO (ASL)</vt:lpstr>
      <vt:lpstr>L’alternanza è….</vt:lpstr>
      <vt:lpstr>Presentazione standard di PowerPoint</vt:lpstr>
      <vt:lpstr>Tipologie di alternanza:</vt:lpstr>
      <vt:lpstr>Punti di forza…</vt:lpstr>
      <vt:lpstr>Criticità…</vt:lpstr>
      <vt:lpstr>Le aziende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Adriana</dc:creator>
  <cp:lastModifiedBy>Adriana</cp:lastModifiedBy>
  <cp:revision>7</cp:revision>
  <dcterms:created xsi:type="dcterms:W3CDTF">2016-11-14T13:17:11Z</dcterms:created>
  <dcterms:modified xsi:type="dcterms:W3CDTF">2016-11-14T14:07:21Z</dcterms:modified>
</cp:coreProperties>
</file>