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880DF20-3028-4538-89E6-5DB8C071C5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936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BBBDFA4-CFC7-466A-B604-D03D9E901F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66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632C0F0-AB93-47E2-8EE8-127B1D9F57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75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3F7BF-750F-407B-A645-5F6C785D36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480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76F2A-3C97-4FA4-920E-23AF9FDCAAE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361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EAF9C-5C2B-4925-9164-83DEA90DAA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3828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9468D-F0E6-4E6D-8156-7A8B8FF5F8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7435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D85AE-1EAE-455C-AE29-58A24001CE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5407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C0FC5-BD2C-4CF7-B9A2-C2970F80C4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2268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E3314-41ED-4AC4-B69D-5DA45BD88E4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4906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64523-A277-46A0-ACBA-4209E97900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29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045E419-0B45-4771-8439-48D844F468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589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735EF-E29B-4101-8B35-1C5C5A60524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9363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D078F-B12D-43BE-A119-CE2E22A9C5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3538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C4A5A-9EC9-4856-B2E6-4FE861307D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4006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113A-B105-4499-B8E9-951772EB6C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5287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5BACA-BD2A-4793-ABE2-7314C4CBCD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254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21D07-4FFE-4E00-8F77-954083FC8F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3623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E1C3-DE35-49A9-9AD7-8203A84A989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8832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E93F-15E2-4B46-8349-C4BD27AF76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07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CA14-650B-4124-868B-D488E126A4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2144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EC7B-4F25-40DD-B3E1-A6F49FF49A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4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6F6EF40-AAD8-4283-A269-7BA162F9E89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142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58271-E4AA-4703-ADBB-624A2638F83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301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D6080-4C6D-475C-8594-EA38938035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847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5C8A-C628-4243-9029-5707AC4755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2711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6A335-6E24-40A5-BBD7-BF352239BB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180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2B9DFA3-2E91-414F-8D2E-31E552D1F7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589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DB6DD14-D0ED-4EC1-9611-E1EB0F56A8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636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B8F64E1-7664-41D7-B376-6F012F8258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98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93493D3-8830-474C-899A-472A0D7263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791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CFA0837-F46D-4F19-964E-20B56E0082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96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4426FA3-2A39-4786-B858-9FB9F11703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885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72F583-3736-4469-A3FD-2A6F016540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95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CE3A40EA-9C92-4A79-B4D7-A1B48A8601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988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2DB9B61-7475-4594-9EED-891DA0D686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023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2.m4a"/><Relationship Id="rId7" Type="http://schemas.openxmlformats.org/officeDocument/2006/relationships/image" Target="../media/image2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.m4a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3.m4a"/><Relationship Id="rId7" Type="http://schemas.openxmlformats.org/officeDocument/2006/relationships/image" Target="../media/image2.w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4a"/><Relationship Id="rId7" Type="http://schemas.openxmlformats.org/officeDocument/2006/relationships/image" Target="../media/image2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o 78"/>
          <p:cNvGrpSpPr>
            <a:grpSpLocks/>
          </p:cNvGrpSpPr>
          <p:nvPr/>
        </p:nvGrpSpPr>
        <p:grpSpPr bwMode="auto">
          <a:xfrm>
            <a:off x="5614989" y="1423988"/>
            <a:ext cx="3781425" cy="760412"/>
            <a:chOff x="4574258" y="728050"/>
            <a:chExt cx="3780935" cy="761336"/>
          </a:xfrm>
        </p:grpSpPr>
        <p:sp>
          <p:nvSpPr>
            <p:cNvPr id="56" name="Ovale 55"/>
            <p:cNvSpPr/>
            <p:nvPr/>
          </p:nvSpPr>
          <p:spPr bwMode="auto">
            <a:xfrm>
              <a:off x="4574258" y="728050"/>
              <a:ext cx="1728563" cy="761336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</a:endParaRPr>
            </a:p>
          </p:txBody>
        </p:sp>
        <p:cxnSp>
          <p:nvCxnSpPr>
            <p:cNvPr id="95307" name="Connettore 2 57"/>
            <p:cNvCxnSpPr>
              <a:cxnSpLocks noChangeShapeType="1"/>
            </p:cNvCxnSpPr>
            <p:nvPr/>
          </p:nvCxnSpPr>
          <p:spPr bwMode="auto">
            <a:xfrm>
              <a:off x="6302450" y="1108718"/>
              <a:ext cx="83222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308" name="CasellaDiTesto 58"/>
            <p:cNvSpPr txBox="1">
              <a:spLocks noChangeArrowheads="1"/>
            </p:cNvSpPr>
            <p:nvPr/>
          </p:nvSpPr>
          <p:spPr bwMode="auto">
            <a:xfrm>
              <a:off x="7160635" y="908663"/>
              <a:ext cx="119455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</a:rPr>
                <a:t>soluzione</a:t>
              </a:r>
            </a:p>
          </p:txBody>
        </p:sp>
      </p:grpSp>
      <p:sp>
        <p:nvSpPr>
          <p:cNvPr id="95235" name="WordArt 4"/>
          <p:cNvSpPr>
            <a:spLocks noChangeArrowheads="1" noChangeShapeType="1" noTextEdit="1"/>
          </p:cNvSpPr>
          <p:nvPr/>
        </p:nvSpPr>
        <p:spPr bwMode="auto">
          <a:xfrm>
            <a:off x="3143251" y="241300"/>
            <a:ext cx="591502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0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Prodotto di solubilità</a:t>
            </a:r>
          </a:p>
        </p:txBody>
      </p:sp>
      <p:grpSp>
        <p:nvGrpSpPr>
          <p:cNvPr id="80" name="Gruppo 79"/>
          <p:cNvGrpSpPr>
            <a:grpSpLocks/>
          </p:cNvGrpSpPr>
          <p:nvPr/>
        </p:nvGrpSpPr>
        <p:grpSpPr bwMode="auto">
          <a:xfrm>
            <a:off x="5183189" y="2544764"/>
            <a:ext cx="4738687" cy="422275"/>
            <a:chOff x="3762028" y="1683996"/>
            <a:chExt cx="4738688" cy="422275"/>
          </a:xfrm>
        </p:grpSpPr>
        <p:sp>
          <p:nvSpPr>
            <p:cNvPr id="95303" name="Text Box 30"/>
            <p:cNvSpPr txBox="1">
              <a:spLocks noChangeArrowheads="1"/>
            </p:cNvSpPr>
            <p:nvPr/>
          </p:nvSpPr>
          <p:spPr bwMode="auto">
            <a:xfrm>
              <a:off x="3762028" y="1683996"/>
              <a:ext cx="4738688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m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n(solido)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		mA</a:t>
              </a:r>
              <a:r>
                <a:rPr lang="it-IT" altLang="it-IT" sz="24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n+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  +  nB</a:t>
              </a:r>
              <a:r>
                <a:rPr lang="it-IT" altLang="it-IT" sz="24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m-</a:t>
              </a:r>
              <a:endParaRPr lang="it-IT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304" name="Line 41"/>
            <p:cNvSpPr>
              <a:spLocks noChangeShapeType="1"/>
            </p:cNvSpPr>
            <p:nvPr/>
          </p:nvSpPr>
          <p:spPr bwMode="auto">
            <a:xfrm>
              <a:off x="5252691" y="1917358"/>
              <a:ext cx="6762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305" name="Line 42"/>
            <p:cNvSpPr>
              <a:spLocks noChangeShapeType="1"/>
            </p:cNvSpPr>
            <p:nvPr/>
          </p:nvSpPr>
          <p:spPr bwMode="auto">
            <a:xfrm flipH="1" flipV="1">
              <a:off x="5232053" y="1836396"/>
              <a:ext cx="6413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92" name="Gruppo 91"/>
          <p:cNvGrpSpPr>
            <a:grpSpLocks/>
          </p:cNvGrpSpPr>
          <p:nvPr/>
        </p:nvGrpSpPr>
        <p:grpSpPr bwMode="auto">
          <a:xfrm>
            <a:off x="1547813" y="2349500"/>
            <a:ext cx="3409950" cy="2305050"/>
            <a:chOff x="23416" y="2349639"/>
            <a:chExt cx="3410654" cy="2304738"/>
          </a:xfrm>
        </p:grpSpPr>
        <p:sp>
          <p:nvSpPr>
            <p:cNvPr id="95277" name="Text Box 25"/>
            <p:cNvSpPr txBox="1">
              <a:spLocks noChangeArrowheads="1"/>
            </p:cNvSpPr>
            <p:nvPr/>
          </p:nvSpPr>
          <p:spPr bwMode="auto">
            <a:xfrm>
              <a:off x="1039365" y="2386293"/>
              <a:ext cx="2224087" cy="1160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66"/>
                  </a:solidFill>
                </a:rPr>
                <a:t>Soluzione satura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66"/>
                  </a:solidFill>
                </a:rPr>
                <a:t>contenente gli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66"/>
                  </a:solidFill>
                </a:rPr>
                <a:t>ioni Ag</a:t>
              </a:r>
              <a:r>
                <a:rPr lang="it-IT" altLang="it-IT" sz="2400" baseline="30000" dirty="0">
                  <a:solidFill>
                    <a:srgbClr val="000066"/>
                  </a:solidFill>
                </a:rPr>
                <a:t>+</a:t>
              </a:r>
              <a:r>
                <a:rPr lang="it-IT" altLang="it-IT" sz="2400" dirty="0">
                  <a:solidFill>
                    <a:srgbClr val="000066"/>
                  </a:solidFill>
                </a:rPr>
                <a:t>, Cl</a:t>
              </a:r>
              <a:r>
                <a:rPr lang="it-IT" altLang="it-IT" sz="2400" baseline="30000" dirty="0">
                  <a:solidFill>
                    <a:srgbClr val="000066"/>
                  </a:solidFill>
                </a:rPr>
                <a:t>-</a:t>
              </a:r>
              <a:endParaRPr lang="it-IT" altLang="it-IT" sz="2400" dirty="0">
                <a:solidFill>
                  <a:srgbClr val="000066"/>
                </a:solidFill>
              </a:endParaRPr>
            </a:p>
          </p:txBody>
        </p:sp>
        <p:sp>
          <p:nvSpPr>
            <p:cNvPr id="95278" name="Text Box 26"/>
            <p:cNvSpPr txBox="1">
              <a:spLocks noChangeArrowheads="1"/>
            </p:cNvSpPr>
            <p:nvPr/>
          </p:nvSpPr>
          <p:spPr bwMode="auto">
            <a:xfrm>
              <a:off x="318477" y="3862285"/>
              <a:ext cx="3115593" cy="792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</a:rPr>
                <a:t>Solido ionico poco solubile AgCl</a:t>
              </a:r>
            </a:p>
          </p:txBody>
        </p:sp>
        <p:grpSp>
          <p:nvGrpSpPr>
            <p:cNvPr id="95279" name="Gruppo 77"/>
            <p:cNvGrpSpPr>
              <a:grpSpLocks/>
            </p:cNvGrpSpPr>
            <p:nvPr/>
          </p:nvGrpSpPr>
          <p:grpSpPr bwMode="auto">
            <a:xfrm>
              <a:off x="236141" y="2349639"/>
              <a:ext cx="642938" cy="1392237"/>
              <a:chOff x="312392" y="1489386"/>
              <a:chExt cx="642938" cy="1392237"/>
            </a:xfrm>
          </p:grpSpPr>
          <p:grpSp>
            <p:nvGrpSpPr>
              <p:cNvPr id="95283" name="Group 5"/>
              <p:cNvGrpSpPr>
                <a:grpSpLocks/>
              </p:cNvGrpSpPr>
              <p:nvPr/>
            </p:nvGrpSpPr>
            <p:grpSpPr bwMode="auto">
              <a:xfrm>
                <a:off x="312392" y="1489386"/>
                <a:ext cx="642938" cy="1392237"/>
                <a:chOff x="528" y="1538"/>
                <a:chExt cx="720" cy="1534"/>
              </a:xfrm>
            </p:grpSpPr>
            <p:sp>
              <p:nvSpPr>
                <p:cNvPr id="95301" name="AutoShape 6"/>
                <p:cNvSpPr>
                  <a:spLocks noChangeArrowheads="1"/>
                </p:cNvSpPr>
                <p:nvPr/>
              </p:nvSpPr>
              <p:spPr bwMode="auto">
                <a:xfrm>
                  <a:off x="528" y="1920"/>
                  <a:ext cx="720" cy="1152"/>
                </a:xfrm>
                <a:prstGeom prst="can">
                  <a:avLst>
                    <a:gd name="adj" fmla="val 25333"/>
                  </a:avLst>
                </a:prstGeom>
                <a:solidFill>
                  <a:srgbClr val="FFFF00"/>
                </a:solidFill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302" name="AutoShape 7"/>
                <p:cNvSpPr>
                  <a:spLocks noChangeArrowheads="1"/>
                </p:cNvSpPr>
                <p:nvPr/>
              </p:nvSpPr>
              <p:spPr bwMode="auto">
                <a:xfrm>
                  <a:off x="528" y="1538"/>
                  <a:ext cx="720" cy="564"/>
                </a:xfrm>
                <a:prstGeom prst="can">
                  <a:avLst>
                    <a:gd name="adj" fmla="val 33690"/>
                  </a:avLst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95284" name="Rectangle 8"/>
              <p:cNvSpPr>
                <a:spLocks noChangeArrowheads="1"/>
              </p:cNvSpPr>
              <p:nvPr/>
            </p:nvSpPr>
            <p:spPr bwMode="auto">
              <a:xfrm rot="-2234444">
                <a:off x="355255" y="2606986"/>
                <a:ext cx="128587" cy="8890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85" name="Rectangle 9"/>
              <p:cNvSpPr>
                <a:spLocks noChangeArrowheads="1"/>
              </p:cNvSpPr>
              <p:nvPr/>
            </p:nvSpPr>
            <p:spPr bwMode="auto">
              <a:xfrm rot="2786121">
                <a:off x="612430" y="2591111"/>
                <a:ext cx="130175" cy="85725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86" name="Rectangle 10"/>
              <p:cNvSpPr>
                <a:spLocks noChangeArrowheads="1"/>
              </p:cNvSpPr>
              <p:nvPr/>
            </p:nvSpPr>
            <p:spPr bwMode="auto">
              <a:xfrm>
                <a:off x="420342" y="2532373"/>
                <a:ext cx="128588" cy="8890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87" name="Rectangle 11"/>
              <p:cNvSpPr>
                <a:spLocks noChangeArrowheads="1"/>
              </p:cNvSpPr>
              <p:nvPr/>
            </p:nvSpPr>
            <p:spPr bwMode="auto">
              <a:xfrm rot="-2824954">
                <a:off x="532261" y="2730017"/>
                <a:ext cx="131763" cy="85725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88" name="Rectangle 12"/>
              <p:cNvSpPr>
                <a:spLocks noChangeArrowheads="1"/>
              </p:cNvSpPr>
              <p:nvPr/>
            </p:nvSpPr>
            <p:spPr bwMode="auto">
              <a:xfrm rot="-2234444">
                <a:off x="420342" y="2648261"/>
                <a:ext cx="128588" cy="8890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89" name="Rectangle 13"/>
              <p:cNvSpPr>
                <a:spLocks noChangeArrowheads="1"/>
              </p:cNvSpPr>
              <p:nvPr/>
            </p:nvSpPr>
            <p:spPr bwMode="auto">
              <a:xfrm rot="-2234444">
                <a:off x="704505" y="2541898"/>
                <a:ext cx="127000" cy="87313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0" name="Rectangle 14"/>
              <p:cNvSpPr>
                <a:spLocks noChangeArrowheads="1"/>
              </p:cNvSpPr>
              <p:nvPr/>
            </p:nvSpPr>
            <p:spPr bwMode="auto">
              <a:xfrm>
                <a:off x="574330" y="2624448"/>
                <a:ext cx="128587" cy="87313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1" name="Rectangle 15"/>
              <p:cNvSpPr>
                <a:spLocks noChangeArrowheads="1"/>
              </p:cNvSpPr>
              <p:nvPr/>
            </p:nvSpPr>
            <p:spPr bwMode="auto">
              <a:xfrm>
                <a:off x="477492" y="2713348"/>
                <a:ext cx="128588" cy="8890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2" name="Rectangle 16"/>
              <p:cNvSpPr>
                <a:spLocks noChangeArrowheads="1"/>
              </p:cNvSpPr>
              <p:nvPr/>
            </p:nvSpPr>
            <p:spPr bwMode="auto">
              <a:xfrm rot="-1015651">
                <a:off x="614017" y="2762561"/>
                <a:ext cx="128588" cy="8890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3" name="Rectangle 17"/>
              <p:cNvSpPr>
                <a:spLocks noChangeArrowheads="1"/>
              </p:cNvSpPr>
              <p:nvPr/>
            </p:nvSpPr>
            <p:spPr bwMode="auto">
              <a:xfrm rot="-2234444">
                <a:off x="753717" y="2656198"/>
                <a:ext cx="128588" cy="8890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4" name="Rectangle 18"/>
              <p:cNvSpPr>
                <a:spLocks noChangeArrowheads="1"/>
              </p:cNvSpPr>
              <p:nvPr/>
            </p:nvSpPr>
            <p:spPr bwMode="auto">
              <a:xfrm rot="1677855">
                <a:off x="702917" y="2724461"/>
                <a:ext cx="128588" cy="87312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5" name="Rectangle 19"/>
              <p:cNvSpPr>
                <a:spLocks noChangeArrowheads="1"/>
              </p:cNvSpPr>
              <p:nvPr/>
            </p:nvSpPr>
            <p:spPr bwMode="auto">
              <a:xfrm rot="1677855">
                <a:off x="374305" y="2749861"/>
                <a:ext cx="128587" cy="85725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6" name="Rectangle 20"/>
              <p:cNvSpPr>
                <a:spLocks noChangeArrowheads="1"/>
              </p:cNvSpPr>
              <p:nvPr/>
            </p:nvSpPr>
            <p:spPr bwMode="auto">
              <a:xfrm rot="1677855">
                <a:off x="331442" y="2664136"/>
                <a:ext cx="128588" cy="87312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7" name="Rectangle 21"/>
              <p:cNvSpPr>
                <a:spLocks noChangeArrowheads="1"/>
              </p:cNvSpPr>
              <p:nvPr/>
            </p:nvSpPr>
            <p:spPr bwMode="auto">
              <a:xfrm rot="-1015651">
                <a:off x="482255" y="2589523"/>
                <a:ext cx="128587" cy="87313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8" name="Rectangle 22"/>
              <p:cNvSpPr>
                <a:spLocks noChangeArrowheads="1"/>
              </p:cNvSpPr>
              <p:nvPr/>
            </p:nvSpPr>
            <p:spPr bwMode="auto">
              <a:xfrm rot="3127662">
                <a:off x="774355" y="2568886"/>
                <a:ext cx="130175" cy="85725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299" name="Rectangle 23"/>
              <p:cNvSpPr>
                <a:spLocks noChangeArrowheads="1"/>
              </p:cNvSpPr>
              <p:nvPr/>
            </p:nvSpPr>
            <p:spPr bwMode="auto">
              <a:xfrm rot="3127662">
                <a:off x="806105" y="2713348"/>
                <a:ext cx="130175" cy="85725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300" name="Rectangle 24"/>
              <p:cNvSpPr>
                <a:spLocks noChangeArrowheads="1"/>
              </p:cNvSpPr>
              <p:nvPr/>
            </p:nvSpPr>
            <p:spPr bwMode="auto">
              <a:xfrm rot="2285091">
                <a:off x="642592" y="2672073"/>
                <a:ext cx="128588" cy="87313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241" tIns="38620" rIns="77241" bIns="3862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5280" name="Line 27"/>
            <p:cNvSpPr>
              <a:spLocks noChangeShapeType="1"/>
            </p:cNvSpPr>
            <p:nvPr/>
          </p:nvSpPr>
          <p:spPr bwMode="auto">
            <a:xfrm flipH="1">
              <a:off x="23416" y="4002226"/>
              <a:ext cx="3016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81" name="Line 28"/>
            <p:cNvSpPr>
              <a:spLocks noChangeShapeType="1"/>
            </p:cNvSpPr>
            <p:nvPr/>
          </p:nvSpPr>
          <p:spPr bwMode="auto">
            <a:xfrm flipV="1">
              <a:off x="29766" y="3565664"/>
              <a:ext cx="474663" cy="436562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82" name="Line 29"/>
            <p:cNvSpPr>
              <a:spLocks noChangeShapeType="1"/>
            </p:cNvSpPr>
            <p:nvPr/>
          </p:nvSpPr>
          <p:spPr bwMode="auto">
            <a:xfrm flipH="1">
              <a:off x="618729" y="2594114"/>
              <a:ext cx="441325" cy="44767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60" name="Gruppo 59"/>
          <p:cNvGrpSpPr>
            <a:grpSpLocks/>
          </p:cNvGrpSpPr>
          <p:nvPr/>
        </p:nvGrpSpPr>
        <p:grpSpPr bwMode="auto">
          <a:xfrm>
            <a:off x="4800600" y="3082926"/>
            <a:ext cx="5475288" cy="987425"/>
            <a:chOff x="3928641" y="2335321"/>
            <a:chExt cx="5475610" cy="987425"/>
          </a:xfrm>
        </p:grpSpPr>
        <p:sp>
          <p:nvSpPr>
            <p:cNvPr id="95266" name="Text Box 31"/>
            <p:cNvSpPr txBox="1">
              <a:spLocks noChangeArrowheads="1"/>
            </p:cNvSpPr>
            <p:nvPr/>
          </p:nvSpPr>
          <p:spPr bwMode="auto">
            <a:xfrm>
              <a:off x="3928641" y="2662346"/>
              <a:ext cx="890588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K* =</a:t>
              </a:r>
            </a:p>
          </p:txBody>
        </p:sp>
        <p:sp>
          <p:nvSpPr>
            <p:cNvPr id="95267" name="Text Box 32"/>
            <p:cNvSpPr txBox="1">
              <a:spLocks noChangeArrowheads="1"/>
            </p:cNvSpPr>
            <p:nvPr/>
          </p:nvSpPr>
          <p:spPr bwMode="auto">
            <a:xfrm>
              <a:off x="4804941" y="2422634"/>
              <a:ext cx="1266825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   </a:t>
              </a:r>
              <a:r>
                <a:rPr lang="it-IT" altLang="it-IT" sz="25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  <a:endParaRPr lang="it-IT" altLang="it-IT" sz="25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68" name="Text Box 33"/>
            <p:cNvSpPr txBox="1">
              <a:spLocks noChangeArrowheads="1"/>
            </p:cNvSpPr>
            <p:nvPr/>
          </p:nvSpPr>
          <p:spPr bwMode="auto">
            <a:xfrm>
              <a:off x="4957341" y="2352784"/>
              <a:ext cx="312737" cy="300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95269" name="Text Box 34"/>
            <p:cNvSpPr txBox="1">
              <a:spLocks noChangeArrowheads="1"/>
            </p:cNvSpPr>
            <p:nvPr/>
          </p:nvSpPr>
          <p:spPr bwMode="auto">
            <a:xfrm>
              <a:off x="5095454" y="2498834"/>
              <a:ext cx="398462" cy="30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n+</a:t>
              </a:r>
            </a:p>
          </p:txBody>
        </p:sp>
        <p:sp>
          <p:nvSpPr>
            <p:cNvPr id="95270" name="Text Box 35"/>
            <p:cNvSpPr txBox="1">
              <a:spLocks noChangeArrowheads="1"/>
            </p:cNvSpPr>
            <p:nvPr/>
          </p:nvSpPr>
          <p:spPr bwMode="auto">
            <a:xfrm>
              <a:off x="5590754" y="2335321"/>
              <a:ext cx="309562" cy="300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5271" name="Text Box 36"/>
            <p:cNvSpPr txBox="1">
              <a:spLocks noChangeArrowheads="1"/>
            </p:cNvSpPr>
            <p:nvPr/>
          </p:nvSpPr>
          <p:spPr bwMode="auto">
            <a:xfrm>
              <a:off x="5762204" y="2498834"/>
              <a:ext cx="481012" cy="30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m-</a:t>
              </a:r>
            </a:p>
          </p:txBody>
        </p:sp>
        <p:sp>
          <p:nvSpPr>
            <p:cNvPr id="95272" name="Line 37"/>
            <p:cNvSpPr>
              <a:spLocks noChangeShapeType="1"/>
            </p:cNvSpPr>
            <p:nvPr/>
          </p:nvSpPr>
          <p:spPr bwMode="auto">
            <a:xfrm>
              <a:off x="4657304" y="2883009"/>
              <a:ext cx="15430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73" name="Text Box 38"/>
            <p:cNvSpPr txBox="1">
              <a:spLocks noChangeArrowheads="1"/>
            </p:cNvSpPr>
            <p:nvPr/>
          </p:nvSpPr>
          <p:spPr bwMode="auto">
            <a:xfrm>
              <a:off x="4957341" y="2768709"/>
              <a:ext cx="90170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 dirty="0">
                  <a:solidFill>
                    <a:srgbClr val="FF0000"/>
                  </a:solidFill>
                  <a:latin typeface="Arial" panose="020B0604020202020204" pitchFamily="34" charset="0"/>
                </a:rPr>
                <a:t>    B</a:t>
              </a:r>
              <a:endParaRPr lang="it-IT" altLang="it-IT" sz="25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74" name="Text Box 39"/>
            <p:cNvSpPr txBox="1">
              <a:spLocks noChangeArrowheads="1"/>
            </p:cNvSpPr>
            <p:nvPr/>
          </p:nvSpPr>
          <p:spPr bwMode="auto">
            <a:xfrm>
              <a:off x="5644729" y="3022709"/>
              <a:ext cx="396875" cy="30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95275" name="Text Box 40"/>
            <p:cNvSpPr txBox="1">
              <a:spLocks noChangeArrowheads="1"/>
            </p:cNvSpPr>
            <p:nvPr/>
          </p:nvSpPr>
          <p:spPr bwMode="auto">
            <a:xfrm>
              <a:off x="5281191" y="3022709"/>
              <a:ext cx="300038" cy="30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95276" name="Text Box 43"/>
            <p:cNvSpPr txBox="1">
              <a:spLocks noChangeArrowheads="1"/>
            </p:cNvSpPr>
            <p:nvPr/>
          </p:nvSpPr>
          <p:spPr bwMode="auto">
            <a:xfrm>
              <a:off x="6508651" y="2621273"/>
              <a:ext cx="289560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0066"/>
                  </a:solidFill>
                  <a:latin typeface="Arial" panose="020B0604020202020204" pitchFamily="34" charset="0"/>
                </a:rPr>
                <a:t>Per i solidi,</a:t>
              </a:r>
              <a:r>
                <a:rPr lang="it-IT" altLang="it-IT" sz="250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a = 1</a:t>
              </a:r>
              <a:endParaRPr lang="it-IT" altLang="it-IT" sz="250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1" name="Gruppo 60"/>
          <p:cNvGrpSpPr>
            <a:grpSpLocks/>
          </p:cNvGrpSpPr>
          <p:nvPr/>
        </p:nvGrpSpPr>
        <p:grpSpPr bwMode="auto">
          <a:xfrm>
            <a:off x="4710114" y="4213225"/>
            <a:ext cx="2357437" cy="609600"/>
            <a:chOff x="5709164" y="3899257"/>
            <a:chExt cx="2357437" cy="609600"/>
          </a:xfrm>
        </p:grpSpPr>
        <p:sp>
          <p:nvSpPr>
            <p:cNvPr id="95258" name="AutoShape 3"/>
            <p:cNvSpPr>
              <a:spLocks noChangeArrowheads="1"/>
            </p:cNvSpPr>
            <p:nvPr/>
          </p:nvSpPr>
          <p:spPr bwMode="auto">
            <a:xfrm>
              <a:off x="5709164" y="3899257"/>
              <a:ext cx="2357437" cy="609600"/>
            </a:xfrm>
            <a:prstGeom prst="foldedCorner">
              <a:avLst>
                <a:gd name="adj" fmla="val 18866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95259" name="Group 44"/>
            <p:cNvGrpSpPr>
              <a:grpSpLocks/>
            </p:cNvGrpSpPr>
            <p:nvPr/>
          </p:nvGrpSpPr>
          <p:grpSpPr bwMode="auto">
            <a:xfrm>
              <a:off x="5799651" y="3899257"/>
              <a:ext cx="2176463" cy="515937"/>
              <a:chOff x="3360" y="3154"/>
              <a:chExt cx="2436" cy="568"/>
            </a:xfrm>
          </p:grpSpPr>
          <p:sp>
            <p:nvSpPr>
              <p:cNvPr id="95260" name="Text Box 45"/>
              <p:cNvSpPr txBox="1">
                <a:spLocks noChangeArrowheads="1"/>
              </p:cNvSpPr>
              <p:nvPr/>
            </p:nvSpPr>
            <p:spPr bwMode="auto">
              <a:xfrm>
                <a:off x="3360" y="3288"/>
                <a:ext cx="912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48" tIns="4723" rIns="9448" bIns="47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K* =</a:t>
                </a:r>
              </a:p>
            </p:txBody>
          </p:sp>
          <p:sp>
            <p:nvSpPr>
              <p:cNvPr id="95261" name="Text Box 46"/>
              <p:cNvSpPr txBox="1">
                <a:spLocks noChangeArrowheads="1"/>
              </p:cNvSpPr>
              <p:nvPr/>
            </p:nvSpPr>
            <p:spPr bwMode="auto">
              <a:xfrm>
                <a:off x="4186" y="3247"/>
                <a:ext cx="141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48" tIns="4723" rIns="9448" bIns="47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2500" b="1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25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    a</a:t>
                </a:r>
                <a:r>
                  <a:rPr lang="it-IT" altLang="it-IT" sz="2500" b="1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B</a:t>
                </a:r>
                <a:endPara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62" name="Text Box 47"/>
              <p:cNvSpPr txBox="1">
                <a:spLocks noChangeArrowheads="1"/>
              </p:cNvSpPr>
              <p:nvPr/>
            </p:nvSpPr>
            <p:spPr bwMode="auto">
              <a:xfrm>
                <a:off x="4320" y="3154"/>
                <a:ext cx="348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48" tIns="4723" rIns="9448" bIns="47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95263" name="Text Box 48"/>
              <p:cNvSpPr txBox="1">
                <a:spLocks noChangeArrowheads="1"/>
              </p:cNvSpPr>
              <p:nvPr/>
            </p:nvSpPr>
            <p:spPr bwMode="auto">
              <a:xfrm>
                <a:off x="4512" y="3334"/>
                <a:ext cx="444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48" tIns="4723" rIns="9448" bIns="47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n+</a:t>
                </a:r>
              </a:p>
            </p:txBody>
          </p:sp>
          <p:sp>
            <p:nvSpPr>
              <p:cNvPr id="95264" name="Text Box 49"/>
              <p:cNvSpPr txBox="1">
                <a:spLocks noChangeArrowheads="1"/>
              </p:cNvSpPr>
              <p:nvPr/>
            </p:nvSpPr>
            <p:spPr bwMode="auto">
              <a:xfrm>
                <a:off x="5064" y="3154"/>
                <a:ext cx="348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48" tIns="4723" rIns="9448" bIns="47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95265" name="Text Box 50"/>
              <p:cNvSpPr txBox="1">
                <a:spLocks noChangeArrowheads="1"/>
              </p:cNvSpPr>
              <p:nvPr/>
            </p:nvSpPr>
            <p:spPr bwMode="auto">
              <a:xfrm>
                <a:off x="5256" y="3334"/>
                <a:ext cx="540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48" tIns="4723" rIns="9448" bIns="4723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m-</a:t>
                </a:r>
              </a:p>
            </p:txBody>
          </p:sp>
        </p:grpSp>
      </p:grpSp>
      <p:grpSp>
        <p:nvGrpSpPr>
          <p:cNvPr id="91" name="Gruppo 90"/>
          <p:cNvGrpSpPr>
            <a:grpSpLocks/>
          </p:cNvGrpSpPr>
          <p:nvPr/>
        </p:nvGrpSpPr>
        <p:grpSpPr bwMode="auto">
          <a:xfrm>
            <a:off x="3233739" y="1574801"/>
            <a:ext cx="4738687" cy="422275"/>
            <a:chOff x="1710310" y="1768973"/>
            <a:chExt cx="4738688" cy="422275"/>
          </a:xfrm>
        </p:grpSpPr>
        <p:sp>
          <p:nvSpPr>
            <p:cNvPr id="95255" name="Text Box 30"/>
            <p:cNvSpPr txBox="1">
              <a:spLocks noChangeArrowheads="1"/>
            </p:cNvSpPr>
            <p:nvPr/>
          </p:nvSpPr>
          <p:spPr bwMode="auto">
            <a:xfrm>
              <a:off x="1710310" y="1768973"/>
              <a:ext cx="4738688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AgCl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(solido)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		Ag</a:t>
              </a:r>
              <a:r>
                <a:rPr lang="it-IT" altLang="it-IT" sz="24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  +  Cl</a:t>
              </a:r>
              <a:r>
                <a:rPr lang="it-IT" altLang="it-IT" sz="24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-</a:t>
              </a:r>
              <a:endParaRPr lang="it-IT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56" name="Line 41"/>
            <p:cNvSpPr>
              <a:spLocks noChangeShapeType="1"/>
            </p:cNvSpPr>
            <p:nvPr/>
          </p:nvSpPr>
          <p:spPr bwMode="auto">
            <a:xfrm>
              <a:off x="3321500" y="1997794"/>
              <a:ext cx="6762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57" name="Line 42"/>
            <p:cNvSpPr>
              <a:spLocks noChangeShapeType="1"/>
            </p:cNvSpPr>
            <p:nvPr/>
          </p:nvSpPr>
          <p:spPr bwMode="auto">
            <a:xfrm flipH="1" flipV="1">
              <a:off x="3300862" y="1916832"/>
              <a:ext cx="6413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 bwMode="auto">
          <a:xfrm>
            <a:off x="7453314" y="4213225"/>
            <a:ext cx="4103687" cy="611188"/>
            <a:chOff x="2937162" y="5387826"/>
            <a:chExt cx="4104640" cy="611188"/>
          </a:xfrm>
        </p:grpSpPr>
        <p:sp>
          <p:nvSpPr>
            <p:cNvPr id="95253" name="AutoShape 2"/>
            <p:cNvSpPr>
              <a:spLocks noChangeArrowheads="1"/>
            </p:cNvSpPr>
            <p:nvPr/>
          </p:nvSpPr>
          <p:spPr bwMode="auto">
            <a:xfrm>
              <a:off x="2937162" y="5387826"/>
              <a:ext cx="2690813" cy="611188"/>
            </a:xfrm>
            <a:prstGeom prst="foldedCorner">
              <a:avLst>
                <a:gd name="adj" fmla="val 18866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5254" name="Text Box 52"/>
            <p:cNvSpPr txBox="1">
              <a:spLocks noChangeArrowheads="1"/>
            </p:cNvSpPr>
            <p:nvPr/>
          </p:nvSpPr>
          <p:spPr bwMode="auto">
            <a:xfrm>
              <a:off x="2937162" y="5459264"/>
              <a:ext cx="4104640" cy="43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= [A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n+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m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 [B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m-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n</a:t>
              </a:r>
              <a:endParaRPr lang="it-IT" altLang="it-IT" sz="25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3" name="Gruppo 92"/>
          <p:cNvGrpSpPr>
            <a:grpSpLocks/>
          </p:cNvGrpSpPr>
          <p:nvPr/>
        </p:nvGrpSpPr>
        <p:grpSpPr bwMode="auto">
          <a:xfrm>
            <a:off x="1816101" y="5140326"/>
            <a:ext cx="9485313" cy="1604963"/>
            <a:chOff x="291722" y="5140047"/>
            <a:chExt cx="9485630" cy="1604623"/>
          </a:xfrm>
        </p:grpSpPr>
        <p:sp>
          <p:nvSpPr>
            <p:cNvPr id="95246" name="Text Box 63"/>
            <p:cNvSpPr txBox="1">
              <a:spLocks noChangeArrowheads="1"/>
            </p:cNvSpPr>
            <p:nvPr/>
          </p:nvSpPr>
          <p:spPr bwMode="auto">
            <a:xfrm>
              <a:off x="291722" y="5140047"/>
              <a:ext cx="9485630" cy="1604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2419350" algn="l"/>
                  <a:tab pos="4838700" algn="l"/>
                  <a:tab pos="5029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2419350" algn="l"/>
                  <a:tab pos="4838700" algn="l"/>
                  <a:tab pos="5029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2419350" algn="l"/>
                  <a:tab pos="4838700" algn="l"/>
                  <a:tab pos="5029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2419350" algn="l"/>
                  <a:tab pos="4838700" algn="l"/>
                  <a:tab pos="5029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2419350" algn="l"/>
                  <a:tab pos="4838700" algn="l"/>
                  <a:tab pos="5029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419350" algn="l"/>
                  <a:tab pos="4838700" algn="l"/>
                  <a:tab pos="5029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419350" algn="l"/>
                  <a:tab pos="4838700" algn="l"/>
                  <a:tab pos="5029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419350" algn="l"/>
                  <a:tab pos="4838700" algn="l"/>
                  <a:tab pos="5029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419350" algn="l"/>
                  <a:tab pos="4838700" algn="l"/>
                  <a:tab pos="5029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AgCl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(solido)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	Ag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 +  Cl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	K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= [Ag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] [Cl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  <a:p>
              <a:pPr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PbCl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2(solido)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	Pb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 +  2Cl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	K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= [Pb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] [Cl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</a:p>
            <a:p>
              <a:pPr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Ag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PO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4(solido)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	3Ag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 +  PO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3-	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= [Ag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 [PO</a:t>
              </a:r>
              <a:r>
                <a:rPr lang="it-IT" altLang="it-IT" sz="24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4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3-</a:t>
              </a:r>
              <a:r>
                <a:rPr lang="it-IT" altLang="it-IT" sz="24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5247" name="Line 64"/>
            <p:cNvSpPr>
              <a:spLocks noChangeShapeType="1"/>
            </p:cNvSpPr>
            <p:nvPr/>
          </p:nvSpPr>
          <p:spPr bwMode="auto">
            <a:xfrm>
              <a:off x="2047865" y="6515249"/>
              <a:ext cx="674688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48" name="Line 65"/>
            <p:cNvSpPr>
              <a:spLocks noChangeShapeType="1"/>
            </p:cNvSpPr>
            <p:nvPr/>
          </p:nvSpPr>
          <p:spPr bwMode="auto">
            <a:xfrm flipH="1" flipV="1">
              <a:off x="2025640" y="6453336"/>
              <a:ext cx="644525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49" name="Line 66"/>
            <p:cNvSpPr>
              <a:spLocks noChangeShapeType="1"/>
            </p:cNvSpPr>
            <p:nvPr/>
          </p:nvSpPr>
          <p:spPr bwMode="auto">
            <a:xfrm>
              <a:off x="1976775" y="5478661"/>
              <a:ext cx="676275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50" name="Line 67"/>
            <p:cNvSpPr>
              <a:spLocks noChangeShapeType="1"/>
            </p:cNvSpPr>
            <p:nvPr/>
          </p:nvSpPr>
          <p:spPr bwMode="auto">
            <a:xfrm flipH="1" flipV="1">
              <a:off x="1956138" y="5413573"/>
              <a:ext cx="641350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51" name="Line 68"/>
            <p:cNvSpPr>
              <a:spLocks noChangeShapeType="1"/>
            </p:cNvSpPr>
            <p:nvPr/>
          </p:nvSpPr>
          <p:spPr bwMode="auto">
            <a:xfrm>
              <a:off x="2047865" y="5942359"/>
              <a:ext cx="676275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5252" name="Line 69"/>
            <p:cNvSpPr>
              <a:spLocks noChangeShapeType="1"/>
            </p:cNvSpPr>
            <p:nvPr/>
          </p:nvSpPr>
          <p:spPr bwMode="auto">
            <a:xfrm flipH="1" flipV="1">
              <a:off x="2027227" y="5877272"/>
              <a:ext cx="642938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95243" name="Gruppo 89"/>
          <p:cNvGrpSpPr>
            <a:grpSpLocks/>
          </p:cNvGrpSpPr>
          <p:nvPr/>
        </p:nvGrpSpPr>
        <p:grpSpPr bwMode="auto">
          <a:xfrm>
            <a:off x="3738564" y="908051"/>
            <a:ext cx="4738687" cy="422275"/>
            <a:chOff x="2025640" y="908720"/>
            <a:chExt cx="4738688" cy="422275"/>
          </a:xfrm>
        </p:grpSpPr>
        <p:sp>
          <p:nvSpPr>
            <p:cNvPr id="95244" name="Text Box 30"/>
            <p:cNvSpPr txBox="1">
              <a:spLocks noChangeArrowheads="1"/>
            </p:cNvSpPr>
            <p:nvPr/>
          </p:nvSpPr>
          <p:spPr bwMode="auto">
            <a:xfrm>
              <a:off x="2025640" y="908720"/>
              <a:ext cx="4738688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NaCl		  Na</a:t>
              </a:r>
              <a:r>
                <a:rPr lang="it-IT" altLang="it-IT" sz="24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  +  Cl</a:t>
              </a:r>
              <a:r>
                <a:rPr lang="it-IT" altLang="it-IT" sz="2400" b="1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-</a:t>
              </a:r>
              <a:endParaRPr lang="it-IT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45" name="Line 41"/>
            <p:cNvSpPr>
              <a:spLocks noChangeShapeType="1"/>
            </p:cNvSpPr>
            <p:nvPr/>
          </p:nvSpPr>
          <p:spPr bwMode="auto">
            <a:xfrm>
              <a:off x="3138268" y="1119857"/>
              <a:ext cx="6762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1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93"/>
    </mc:Choice>
    <mc:Fallback xmlns="">
      <p:transition spd="slow" advTm="21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320926" y="168276"/>
            <a:ext cx="5737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919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919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919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		</a:t>
            </a:r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</a:rPr>
              <a:t>pO</a:t>
            </a:r>
            <a:r>
              <a:rPr lang="it-IT" altLang="it-IT" sz="200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</a:rPr>
              <a:t>   +   qR</a:t>
            </a:r>
            <a:r>
              <a:rPr lang="it-IT" altLang="it-IT" sz="200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II</a:t>
            </a:r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</a:rPr>
              <a:t>	          rR</a:t>
            </a:r>
            <a:r>
              <a:rPr lang="it-IT" altLang="it-IT" sz="200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</a:rPr>
              <a:t>   +   sO</a:t>
            </a:r>
            <a:r>
              <a:rPr lang="it-IT" altLang="it-IT" sz="200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II</a:t>
            </a:r>
            <a:endParaRPr lang="it-IT" altLang="it-IT" sz="20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5718175" y="371475"/>
            <a:ext cx="685800" cy="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9" name="Gruppo 48"/>
          <p:cNvGrpSpPr>
            <a:grpSpLocks/>
          </p:cNvGrpSpPr>
          <p:nvPr/>
        </p:nvGrpSpPr>
        <p:grpSpPr bwMode="auto">
          <a:xfrm>
            <a:off x="2081213" y="1200151"/>
            <a:ext cx="6191250" cy="360363"/>
            <a:chOff x="556674" y="1199866"/>
            <a:chExt cx="6191720" cy="360175"/>
          </a:xfrm>
        </p:grpSpPr>
        <p:sp>
          <p:nvSpPr>
            <p:cNvPr id="17448" name="Text Box 2"/>
            <p:cNvSpPr txBox="1">
              <a:spLocks noChangeArrowheads="1"/>
            </p:cNvSpPr>
            <p:nvPr/>
          </p:nvSpPr>
          <p:spPr bwMode="auto">
            <a:xfrm>
              <a:off x="556674" y="1199866"/>
              <a:ext cx="619172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FFCC"/>
                  </a:solidFill>
                  <a:latin typeface="Comic Sans MS" panose="030F0702030302020204" pitchFamily="66" charset="0"/>
                </a:rPr>
                <a:t>	</a:t>
              </a:r>
              <a:r>
                <a:rPr lang="it-IT" altLang="it-IT" sz="2000">
                  <a:solidFill>
                    <a:srgbClr val="FFFF00"/>
                  </a:solidFill>
                  <a:latin typeface="Comic Sans MS" panose="030F0702030302020204" pitchFamily="66" charset="0"/>
                </a:rPr>
                <a:t>(I)	pO</a:t>
              </a:r>
              <a:r>
                <a:rPr lang="it-IT" altLang="it-IT" sz="20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>
                  <a:solidFill>
                    <a:srgbClr val="FFFF00"/>
                  </a:solidFill>
                  <a:latin typeface="Comic Sans MS" panose="030F0702030302020204" pitchFamily="66" charset="0"/>
                </a:rPr>
                <a:t> + ne	rR</a:t>
              </a:r>
              <a:r>
                <a:rPr lang="it-IT" altLang="it-IT" sz="20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>
                  <a:solidFill>
                    <a:srgbClr val="FFFF00"/>
                  </a:solidFill>
                  <a:latin typeface="Comic Sans MS" panose="030F0702030302020204" pitchFamily="66" charset="0"/>
                </a:rPr>
                <a:t>	</a:t>
              </a:r>
              <a:r>
                <a:rPr lang="it-IT" altLang="it-IT" sz="20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CATODO</a:t>
              </a:r>
            </a:p>
          </p:txBody>
        </p:sp>
        <p:sp>
          <p:nvSpPr>
            <p:cNvPr id="17449" name="Line 6"/>
            <p:cNvSpPr>
              <a:spLocks noChangeShapeType="1"/>
            </p:cNvSpPr>
            <p:nvPr/>
          </p:nvSpPr>
          <p:spPr bwMode="auto">
            <a:xfrm>
              <a:off x="3401372" y="1399982"/>
              <a:ext cx="514350" cy="11113"/>
            </a:xfrm>
            <a:prstGeom prst="lin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660185" y="2120901"/>
            <a:ext cx="4440921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648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648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648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La f.e.m. della pila, E, si può scrivere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498798" y="2159001"/>
            <a:ext cx="3145695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648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648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648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E = E</a:t>
            </a:r>
            <a:r>
              <a:rPr lang="it-IT" altLang="it-IT" sz="2000" b="1" baseline="-2500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 - E</a:t>
            </a:r>
            <a:r>
              <a:rPr lang="it-IT" altLang="it-IT" sz="2000" b="1" baseline="-25000">
                <a:solidFill>
                  <a:srgbClr val="FFFF00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 = E</a:t>
            </a:r>
            <a:r>
              <a:rPr lang="it-IT" altLang="it-IT" sz="2000" b="1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 - E</a:t>
            </a:r>
            <a:r>
              <a:rPr lang="it-IT" altLang="it-IT" sz="2000" b="1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II</a:t>
            </a:r>
            <a:endParaRPr lang="it-IT" altLang="it-IT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Gruppo 28"/>
          <p:cNvGrpSpPr>
            <a:grpSpLocks/>
          </p:cNvGrpSpPr>
          <p:nvPr/>
        </p:nvGrpSpPr>
        <p:grpSpPr bwMode="auto">
          <a:xfrm>
            <a:off x="2081214" y="2774951"/>
            <a:ext cx="3965575" cy="747713"/>
            <a:chOff x="418496" y="2346286"/>
            <a:chExt cx="3966252" cy="747645"/>
          </a:xfrm>
        </p:grpSpPr>
        <p:sp>
          <p:nvSpPr>
            <p:cNvPr id="17441" name="Text Box 8"/>
            <p:cNvSpPr txBox="1">
              <a:spLocks noChangeArrowheads="1"/>
            </p:cNvSpPr>
            <p:nvPr/>
          </p:nvSpPr>
          <p:spPr bwMode="auto">
            <a:xfrm>
              <a:off x="418496" y="2557543"/>
              <a:ext cx="3776315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dove:  E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      ln	</a:t>
              </a:r>
            </a:p>
          </p:txBody>
        </p:sp>
        <p:sp>
          <p:nvSpPr>
            <p:cNvPr id="17442" name="Text Box 9"/>
            <p:cNvSpPr txBox="1">
              <a:spLocks noChangeArrowheads="1"/>
            </p:cNvSpPr>
            <p:nvPr/>
          </p:nvSpPr>
          <p:spPr bwMode="auto">
            <a:xfrm>
              <a:off x="2721599" y="2397206"/>
              <a:ext cx="4462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17443" name="Text Box 10"/>
            <p:cNvSpPr txBox="1">
              <a:spLocks noChangeArrowheads="1"/>
            </p:cNvSpPr>
            <p:nvPr/>
          </p:nvSpPr>
          <p:spPr bwMode="auto">
            <a:xfrm>
              <a:off x="2736929" y="2733756"/>
              <a:ext cx="39494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17444" name="Text Box 11"/>
            <p:cNvSpPr txBox="1">
              <a:spLocks noChangeArrowheads="1"/>
            </p:cNvSpPr>
            <p:nvPr/>
          </p:nvSpPr>
          <p:spPr bwMode="auto">
            <a:xfrm>
              <a:off x="3753053" y="2346286"/>
              <a:ext cx="568066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OI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45" name="Text Box 12"/>
            <p:cNvSpPr txBox="1">
              <a:spLocks noChangeArrowheads="1"/>
            </p:cNvSpPr>
            <p:nvPr/>
          </p:nvSpPr>
          <p:spPr bwMode="auto">
            <a:xfrm>
              <a:off x="3776250" y="2712998"/>
              <a:ext cx="531196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r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RI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46" name="Line 13"/>
            <p:cNvSpPr>
              <a:spLocks noChangeShapeType="1"/>
            </p:cNvSpPr>
            <p:nvPr/>
          </p:nvSpPr>
          <p:spPr bwMode="auto">
            <a:xfrm>
              <a:off x="2744832" y="2733756"/>
              <a:ext cx="417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47" name="Line 14"/>
            <p:cNvSpPr>
              <a:spLocks noChangeShapeType="1"/>
            </p:cNvSpPr>
            <p:nvPr/>
          </p:nvSpPr>
          <p:spPr bwMode="auto">
            <a:xfrm>
              <a:off x="3719586" y="2763798"/>
              <a:ext cx="665162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2786063" y="3519489"/>
            <a:ext cx="3327400" cy="788987"/>
            <a:chOff x="1124610" y="3056812"/>
            <a:chExt cx="3327394" cy="789009"/>
          </a:xfrm>
        </p:grpSpPr>
        <p:sp>
          <p:nvSpPr>
            <p:cNvPr id="17434" name="Text Box 15"/>
            <p:cNvSpPr txBox="1">
              <a:spLocks noChangeArrowheads="1"/>
            </p:cNvSpPr>
            <p:nvPr/>
          </p:nvSpPr>
          <p:spPr bwMode="auto">
            <a:xfrm>
              <a:off x="1124610" y="3244613"/>
              <a:ext cx="272731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E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     ln	</a:t>
              </a:r>
            </a:p>
          </p:txBody>
        </p:sp>
        <p:sp>
          <p:nvSpPr>
            <p:cNvPr id="17435" name="Text Box 16"/>
            <p:cNvSpPr txBox="1">
              <a:spLocks noChangeArrowheads="1"/>
            </p:cNvSpPr>
            <p:nvPr/>
          </p:nvSpPr>
          <p:spPr bwMode="auto">
            <a:xfrm>
              <a:off x="2744832" y="3119518"/>
              <a:ext cx="4462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17436" name="Text Box 17"/>
            <p:cNvSpPr txBox="1">
              <a:spLocks noChangeArrowheads="1"/>
            </p:cNvSpPr>
            <p:nvPr/>
          </p:nvSpPr>
          <p:spPr bwMode="auto">
            <a:xfrm>
              <a:off x="2782527" y="3485646"/>
              <a:ext cx="39494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17437" name="Line 18"/>
            <p:cNvSpPr>
              <a:spLocks noChangeShapeType="1"/>
            </p:cNvSpPr>
            <p:nvPr/>
          </p:nvSpPr>
          <p:spPr bwMode="auto">
            <a:xfrm>
              <a:off x="2719942" y="3435431"/>
              <a:ext cx="417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38" name="Text Box 19"/>
            <p:cNvSpPr txBox="1">
              <a:spLocks noChangeArrowheads="1"/>
            </p:cNvSpPr>
            <p:nvPr/>
          </p:nvSpPr>
          <p:spPr bwMode="auto">
            <a:xfrm>
              <a:off x="3753053" y="3056812"/>
              <a:ext cx="688291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S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OII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39" name="Text Box 20"/>
            <p:cNvSpPr txBox="1">
              <a:spLocks noChangeArrowheads="1"/>
            </p:cNvSpPr>
            <p:nvPr/>
          </p:nvSpPr>
          <p:spPr bwMode="auto">
            <a:xfrm>
              <a:off x="3753332" y="3437812"/>
              <a:ext cx="63058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q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RII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40" name="Line 21"/>
            <p:cNvSpPr>
              <a:spLocks noChangeShapeType="1"/>
            </p:cNvSpPr>
            <p:nvPr/>
          </p:nvSpPr>
          <p:spPr bwMode="auto">
            <a:xfrm>
              <a:off x="3669367" y="3456862"/>
              <a:ext cx="782637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6686550" y="2813051"/>
            <a:ext cx="3041650" cy="1344613"/>
            <a:chOff x="4829969" y="2384506"/>
            <a:chExt cx="3041445" cy="1344612"/>
          </a:xfrm>
        </p:grpSpPr>
        <p:sp>
          <p:nvSpPr>
            <p:cNvPr id="17432" name="AutoShape 22"/>
            <p:cNvSpPr>
              <a:spLocks/>
            </p:cNvSpPr>
            <p:nvPr/>
          </p:nvSpPr>
          <p:spPr bwMode="auto">
            <a:xfrm>
              <a:off x="4829969" y="2384506"/>
              <a:ext cx="300038" cy="1344612"/>
            </a:xfrm>
            <a:prstGeom prst="rightBrace">
              <a:avLst>
                <a:gd name="adj1" fmla="val 37346"/>
                <a:gd name="adj2" fmla="val 50000"/>
              </a:avLst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 b="1">
                <a:solidFill>
                  <a:srgbClr val="FFFFFF"/>
                </a:solidFill>
              </a:endParaRPr>
            </a:p>
          </p:txBody>
        </p:sp>
        <p:sp>
          <p:nvSpPr>
            <p:cNvPr id="17433" name="Text Box 23"/>
            <p:cNvSpPr txBox="1">
              <a:spLocks noChangeArrowheads="1"/>
            </p:cNvSpPr>
            <p:nvPr/>
          </p:nvSpPr>
          <p:spPr bwMode="auto">
            <a:xfrm>
              <a:off x="5349288" y="2509918"/>
              <a:ext cx="2522126" cy="975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Dalla sottrazione si</a:t>
              </a: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ottiene l'equazione</a:t>
              </a: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di Nernst</a:t>
              </a:r>
            </a:p>
          </p:txBody>
        </p:sp>
      </p:grpSp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2786063" y="4510088"/>
            <a:ext cx="5549900" cy="793750"/>
            <a:chOff x="601063" y="3943351"/>
            <a:chExt cx="5548595" cy="793562"/>
          </a:xfrm>
        </p:grpSpPr>
        <p:sp>
          <p:nvSpPr>
            <p:cNvPr id="17425" name="Text Box 24"/>
            <p:cNvSpPr txBox="1">
              <a:spLocks noChangeArrowheads="1"/>
            </p:cNvSpPr>
            <p:nvPr/>
          </p:nvSpPr>
          <p:spPr bwMode="auto">
            <a:xfrm>
              <a:off x="601063" y="4157663"/>
              <a:ext cx="5548595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E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- E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-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       ln             </a:t>
              </a:r>
            </a:p>
          </p:txBody>
        </p:sp>
        <p:sp>
          <p:nvSpPr>
            <p:cNvPr id="17426" name="Text Box 25"/>
            <p:cNvSpPr txBox="1">
              <a:spLocks noChangeArrowheads="1"/>
            </p:cNvSpPr>
            <p:nvPr/>
          </p:nvSpPr>
          <p:spPr bwMode="auto">
            <a:xfrm>
              <a:off x="3818222" y="4030663"/>
              <a:ext cx="44142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17427" name="Text Box 26"/>
            <p:cNvSpPr txBox="1">
              <a:spLocks noChangeArrowheads="1"/>
            </p:cNvSpPr>
            <p:nvPr/>
          </p:nvSpPr>
          <p:spPr bwMode="auto">
            <a:xfrm>
              <a:off x="3842259" y="4376738"/>
              <a:ext cx="39494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17428" name="Line 27"/>
            <p:cNvSpPr>
              <a:spLocks noChangeShapeType="1"/>
            </p:cNvSpPr>
            <p:nvPr/>
          </p:nvSpPr>
          <p:spPr bwMode="auto">
            <a:xfrm>
              <a:off x="3840498" y="4362451"/>
              <a:ext cx="417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29" name="Text Box 28"/>
            <p:cNvSpPr txBox="1">
              <a:spLocks noChangeArrowheads="1"/>
            </p:cNvSpPr>
            <p:nvPr/>
          </p:nvSpPr>
          <p:spPr bwMode="auto">
            <a:xfrm>
              <a:off x="4643822" y="3943351"/>
              <a:ext cx="124132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OI  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q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RII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30" name="Text Box 29"/>
            <p:cNvSpPr txBox="1">
              <a:spLocks noChangeArrowheads="1"/>
            </p:cNvSpPr>
            <p:nvPr/>
          </p:nvSpPr>
          <p:spPr bwMode="auto">
            <a:xfrm>
              <a:off x="4651830" y="4332288"/>
              <a:ext cx="122690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r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RI  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s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OII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31" name="Line 30"/>
            <p:cNvSpPr>
              <a:spLocks noChangeShapeType="1"/>
            </p:cNvSpPr>
            <p:nvPr/>
          </p:nvSpPr>
          <p:spPr bwMode="auto">
            <a:xfrm>
              <a:off x="4751723" y="4352926"/>
              <a:ext cx="1306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554163" y="5516563"/>
            <a:ext cx="886301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in cui E°, potenziale normale della pila, è scisso in due termini:</a:t>
            </a:r>
          </a:p>
        </p:txBody>
      </p: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4887022" y="6021389"/>
            <a:ext cx="2092521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648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648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648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648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E° = E°</a:t>
            </a:r>
            <a:r>
              <a:rPr lang="it-IT" altLang="it-IT" sz="2000" b="1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 - E°</a:t>
            </a:r>
            <a:r>
              <a:rPr lang="it-IT" altLang="it-IT" sz="2000" b="1" baseline="-25000">
                <a:solidFill>
                  <a:srgbClr val="FFFF00"/>
                </a:solidFill>
                <a:latin typeface="Comic Sans MS" panose="030F0702030302020204" pitchFamily="66" charset="0"/>
              </a:rPr>
              <a:t>II</a:t>
            </a:r>
            <a:endParaRPr lang="it-IT" altLang="it-IT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0" name="Gruppo 49"/>
          <p:cNvGrpSpPr>
            <a:grpSpLocks/>
          </p:cNvGrpSpPr>
          <p:nvPr/>
        </p:nvGrpSpPr>
        <p:grpSpPr bwMode="auto">
          <a:xfrm>
            <a:off x="2078038" y="1611313"/>
            <a:ext cx="6064250" cy="360362"/>
            <a:chOff x="554482" y="1611119"/>
            <a:chExt cx="6063480" cy="360175"/>
          </a:xfrm>
        </p:grpSpPr>
        <p:sp>
          <p:nvSpPr>
            <p:cNvPr id="17423" name="Text Box 2"/>
            <p:cNvSpPr txBox="1">
              <a:spLocks noChangeArrowheads="1"/>
            </p:cNvSpPr>
            <p:nvPr/>
          </p:nvSpPr>
          <p:spPr bwMode="auto">
            <a:xfrm>
              <a:off x="554482" y="1611119"/>
              <a:ext cx="606348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9196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FFCC"/>
                  </a:solidFill>
                  <a:latin typeface="Comic Sans MS" panose="030F0702030302020204" pitchFamily="66" charset="0"/>
                </a:rPr>
                <a:t>	</a:t>
              </a:r>
              <a:r>
                <a:rPr lang="it-IT" altLang="it-IT" sz="2000">
                  <a:solidFill>
                    <a:srgbClr val="FFFF00"/>
                  </a:solidFill>
                  <a:latin typeface="Comic Sans MS" panose="030F0702030302020204" pitchFamily="66" charset="0"/>
                </a:rPr>
                <a:t>(II)   qR</a:t>
              </a:r>
              <a:r>
                <a:rPr lang="it-IT" altLang="it-IT" sz="20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II</a:t>
              </a:r>
              <a:r>
                <a:rPr lang="it-IT" altLang="it-IT" sz="2000">
                  <a:solidFill>
                    <a:srgbClr val="FFFF00"/>
                  </a:solidFill>
                  <a:latin typeface="Comic Sans MS" panose="030F0702030302020204" pitchFamily="66" charset="0"/>
                </a:rPr>
                <a:t>	sO</a:t>
              </a:r>
              <a:r>
                <a:rPr lang="it-IT" altLang="it-IT" sz="20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II</a:t>
              </a:r>
              <a:r>
                <a:rPr lang="it-IT" altLang="it-IT" sz="2000">
                  <a:solidFill>
                    <a:srgbClr val="FFFF00"/>
                  </a:solidFill>
                  <a:latin typeface="Comic Sans MS" panose="030F0702030302020204" pitchFamily="66" charset="0"/>
                </a:rPr>
                <a:t> + ne 	</a:t>
              </a:r>
              <a:r>
                <a:rPr lang="it-IT" altLang="it-IT" sz="20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ANODO</a:t>
              </a:r>
              <a:endParaRPr lang="it-IT" altLang="it-IT" sz="2000" b="1">
                <a:solidFill>
                  <a:srgbClr val="FFFFCC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24" name="Line 7"/>
            <p:cNvSpPr>
              <a:spLocks noChangeShapeType="1"/>
            </p:cNvSpPr>
            <p:nvPr/>
          </p:nvSpPr>
          <p:spPr bwMode="auto">
            <a:xfrm>
              <a:off x="2972747" y="1799911"/>
              <a:ext cx="685800" cy="0"/>
            </a:xfrm>
            <a:prstGeom prst="lin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1870076" y="620713"/>
            <a:ext cx="79724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919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919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973138" algn="l"/>
                <a:tab pos="1622425" algn="l"/>
                <a:tab pos="3351213" algn="l"/>
                <a:tab pos="4919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73138" algn="l"/>
                <a:tab pos="1622425" algn="l"/>
                <a:tab pos="3351213" algn="l"/>
                <a:tab pos="4919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Si può suddividere la reazione nelle due semipile, o "elettrodi":</a:t>
            </a:r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endParaRPr lang="it-IT" altLang="it-IT" sz="2000" b="1">
              <a:solidFill>
                <a:srgbClr val="FFFF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80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75"/>
    </mc:Choice>
    <mc:Fallback>
      <p:transition spd="slow" advTm="21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39" grpId="0"/>
      <p:bldP spid="40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2200275" y="549276"/>
            <a:ext cx="812958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E°</a:t>
            </a:r>
            <a:r>
              <a:rPr lang="it-IT" altLang="it-IT" sz="2000" b="1" baseline="-25000">
                <a:solidFill>
                  <a:srgbClr val="FFFFFF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 e E°</a:t>
            </a:r>
            <a:r>
              <a:rPr lang="it-IT" altLang="it-IT" sz="2000" b="1" baseline="-25000">
                <a:solidFill>
                  <a:srgbClr val="FFFFFF"/>
                </a:solidFill>
                <a:latin typeface="Comic Sans MS" panose="030F0702030302020204" pitchFamily="66" charset="0"/>
              </a:rPr>
              <a:t>II </a:t>
            </a: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sono i </a:t>
            </a:r>
            <a:r>
              <a:rPr lang="it-IT" altLang="it-IT" sz="2000" b="1" u="sng">
                <a:solidFill>
                  <a:srgbClr val="FFFFFF"/>
                </a:solidFill>
                <a:latin typeface="Comic Sans MS" panose="030F0702030302020204" pitchFamily="66" charset="0"/>
              </a:rPr>
              <a:t>potenziali normali</a:t>
            </a: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 degli elettrodi, cioè i potenziali che gli elettrodi assumono </a:t>
            </a:r>
            <a:r>
              <a:rPr lang="it-IT" altLang="it-IT" sz="2000" b="1" u="sng">
                <a:solidFill>
                  <a:srgbClr val="FFFFFF"/>
                </a:solidFill>
                <a:latin typeface="Comic Sans MS" panose="030F0702030302020204" pitchFamily="66" charset="0"/>
              </a:rPr>
              <a:t>quando è unitaria</a:t>
            </a: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 u="sng">
                <a:solidFill>
                  <a:srgbClr val="FFFFFF"/>
                </a:solidFill>
                <a:latin typeface="Comic Sans MS" panose="030F0702030302020204" pitchFamily="66" charset="0"/>
              </a:rPr>
              <a:t>l'attività</a:t>
            </a: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 delle specie ridotte e ossidate.</a:t>
            </a:r>
          </a:p>
        </p:txBody>
      </p: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2159000" y="2247900"/>
            <a:ext cx="6102350" cy="774700"/>
            <a:chOff x="1791502" y="3021087"/>
            <a:chExt cx="6103925" cy="774512"/>
          </a:xfrm>
        </p:grpSpPr>
        <p:sp>
          <p:nvSpPr>
            <p:cNvPr id="18453" name="Text Box 36"/>
            <p:cNvSpPr txBox="1">
              <a:spLocks noChangeArrowheads="1"/>
            </p:cNvSpPr>
            <p:nvPr/>
          </p:nvSpPr>
          <p:spPr bwMode="auto">
            <a:xfrm>
              <a:off x="1791502" y="3257624"/>
              <a:ext cx="272731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E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      ln	</a:t>
              </a:r>
            </a:p>
          </p:txBody>
        </p:sp>
        <p:sp>
          <p:nvSpPr>
            <p:cNvPr id="18454" name="Text Box 37"/>
            <p:cNvSpPr txBox="1">
              <a:spLocks noChangeArrowheads="1"/>
            </p:cNvSpPr>
            <p:nvPr/>
          </p:nvSpPr>
          <p:spPr bwMode="auto">
            <a:xfrm>
              <a:off x="3346375" y="3097287"/>
              <a:ext cx="4462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18455" name="Text Box 38"/>
            <p:cNvSpPr txBox="1">
              <a:spLocks noChangeArrowheads="1"/>
            </p:cNvSpPr>
            <p:nvPr/>
          </p:nvSpPr>
          <p:spPr bwMode="auto">
            <a:xfrm>
              <a:off x="3361705" y="3435424"/>
              <a:ext cx="39494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18456" name="Text Box 39"/>
            <p:cNvSpPr txBox="1">
              <a:spLocks noChangeArrowheads="1"/>
            </p:cNvSpPr>
            <p:nvPr/>
          </p:nvSpPr>
          <p:spPr bwMode="auto">
            <a:xfrm>
              <a:off x="4183561" y="3021087"/>
              <a:ext cx="656231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Fe</a:t>
              </a:r>
              <a:r>
                <a:rPr lang="it-IT" altLang="it-IT" sz="2000" b="1" baseline="-10000">
                  <a:solidFill>
                    <a:srgbClr val="FFFFFF"/>
                  </a:solidFill>
                  <a:latin typeface="Comic Sans MS" panose="030F0702030302020204" pitchFamily="66" charset="0"/>
                </a:rPr>
                <a:t>3+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457" name="Text Box 40"/>
            <p:cNvSpPr txBox="1">
              <a:spLocks noChangeArrowheads="1"/>
            </p:cNvSpPr>
            <p:nvPr/>
          </p:nvSpPr>
          <p:spPr bwMode="auto">
            <a:xfrm>
              <a:off x="4158869" y="3402087"/>
              <a:ext cx="656400" cy="360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000" b="1" baseline="-25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Fe</a:t>
              </a:r>
              <a:r>
                <a:rPr lang="it-IT" altLang="it-IT" sz="2000" b="1" baseline="-10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2+</a:t>
              </a:r>
              <a:endParaRPr lang="it-IT" altLang="it-IT" sz="2000" b="1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458" name="Line 41"/>
            <p:cNvSpPr>
              <a:spLocks noChangeShapeType="1"/>
            </p:cNvSpPr>
            <p:nvPr/>
          </p:nvSpPr>
          <p:spPr bwMode="auto">
            <a:xfrm>
              <a:off x="3350419" y="3422724"/>
              <a:ext cx="417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9" name="Line 42"/>
            <p:cNvSpPr>
              <a:spLocks noChangeShapeType="1"/>
            </p:cNvSpPr>
            <p:nvPr/>
          </p:nvSpPr>
          <p:spPr bwMode="auto">
            <a:xfrm>
              <a:off x="4164807" y="3422724"/>
              <a:ext cx="665162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60" name="Text Box 43"/>
            <p:cNvSpPr txBox="1">
              <a:spLocks noChangeArrowheads="1"/>
            </p:cNvSpPr>
            <p:nvPr/>
          </p:nvSpPr>
          <p:spPr bwMode="auto">
            <a:xfrm>
              <a:off x="4347379" y="3257624"/>
              <a:ext cx="354804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        Se a</a:t>
              </a:r>
              <a:r>
                <a:rPr lang="it-IT" altLang="it-IT" sz="2000" b="1" baseline="-25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Fe</a:t>
              </a:r>
              <a:r>
                <a:rPr lang="it-IT" altLang="it-IT" sz="2000" b="1" baseline="-10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3+</a:t>
              </a:r>
              <a:r>
                <a:rPr lang="it-IT" altLang="it-IT" sz="20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= a</a:t>
              </a:r>
              <a:r>
                <a:rPr lang="it-IT" altLang="it-IT" sz="2000" b="1" baseline="-25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Fe</a:t>
              </a:r>
              <a:r>
                <a:rPr lang="it-IT" altLang="it-IT" sz="2000" b="1" baseline="-10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000" b="1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= 1</a:t>
              </a:r>
            </a:p>
          </p:txBody>
        </p: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2533651" y="3022601"/>
            <a:ext cx="5800725" cy="708025"/>
            <a:chOff x="1802615" y="3729112"/>
            <a:chExt cx="5800798" cy="707837"/>
          </a:xfrm>
        </p:grpSpPr>
        <p:sp>
          <p:nvSpPr>
            <p:cNvPr id="18442" name="Text Box 44"/>
            <p:cNvSpPr txBox="1">
              <a:spLocks noChangeArrowheads="1"/>
            </p:cNvSpPr>
            <p:nvPr/>
          </p:nvSpPr>
          <p:spPr bwMode="auto">
            <a:xfrm>
              <a:off x="1802615" y="3889449"/>
              <a:ext cx="272731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E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      ln	</a:t>
              </a:r>
            </a:p>
          </p:txBody>
        </p:sp>
        <p:sp>
          <p:nvSpPr>
            <p:cNvPr id="18443" name="Text Box 45"/>
            <p:cNvSpPr txBox="1">
              <a:spLocks noChangeArrowheads="1"/>
            </p:cNvSpPr>
            <p:nvPr/>
          </p:nvSpPr>
          <p:spPr bwMode="auto">
            <a:xfrm>
              <a:off x="3357488" y="3729112"/>
              <a:ext cx="4462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18444" name="Text Box 46"/>
            <p:cNvSpPr txBox="1">
              <a:spLocks noChangeArrowheads="1"/>
            </p:cNvSpPr>
            <p:nvPr/>
          </p:nvSpPr>
          <p:spPr bwMode="auto">
            <a:xfrm>
              <a:off x="3454431" y="4067249"/>
              <a:ext cx="260289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18445" name="Text Box 47"/>
            <p:cNvSpPr txBox="1">
              <a:spLocks noChangeArrowheads="1"/>
            </p:cNvSpPr>
            <p:nvPr/>
          </p:nvSpPr>
          <p:spPr bwMode="auto">
            <a:xfrm>
              <a:off x="4287861" y="3729112"/>
              <a:ext cx="26189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8446" name="Text Box 48"/>
            <p:cNvSpPr txBox="1">
              <a:spLocks noChangeArrowheads="1"/>
            </p:cNvSpPr>
            <p:nvPr/>
          </p:nvSpPr>
          <p:spPr bwMode="auto">
            <a:xfrm>
              <a:off x="4287861" y="4033912"/>
              <a:ext cx="26189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8447" name="Line 49"/>
            <p:cNvSpPr>
              <a:spLocks noChangeShapeType="1"/>
            </p:cNvSpPr>
            <p:nvPr/>
          </p:nvSpPr>
          <p:spPr bwMode="auto">
            <a:xfrm>
              <a:off x="3382169" y="4052962"/>
              <a:ext cx="417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48" name="Line 50"/>
            <p:cNvSpPr>
              <a:spLocks noChangeShapeType="1"/>
            </p:cNvSpPr>
            <p:nvPr/>
          </p:nvSpPr>
          <p:spPr bwMode="auto">
            <a:xfrm>
              <a:off x="4207669" y="4052962"/>
              <a:ext cx="428625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49" name="Text Box 51"/>
            <p:cNvSpPr txBox="1">
              <a:spLocks noChangeArrowheads="1"/>
            </p:cNvSpPr>
            <p:nvPr/>
          </p:nvSpPr>
          <p:spPr bwMode="auto">
            <a:xfrm>
              <a:off x="4627637" y="3875345"/>
              <a:ext cx="2975776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     ln1 = E°</a:t>
              </a:r>
              <a:r>
                <a:rPr lang="it-IT" altLang="it-IT" sz="2000" b="1" baseline="-25000">
                  <a:solidFill>
                    <a:srgbClr val="FFFFFF"/>
                  </a:solidFill>
                  <a:latin typeface="Comic Sans MS" panose="030F0702030302020204" pitchFamily="66" charset="0"/>
                </a:rPr>
                <a:t>I</a:t>
              </a:r>
              <a:endPara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450" name="Text Box 52"/>
            <p:cNvSpPr txBox="1">
              <a:spLocks noChangeArrowheads="1"/>
            </p:cNvSpPr>
            <p:nvPr/>
          </p:nvSpPr>
          <p:spPr bwMode="auto">
            <a:xfrm>
              <a:off x="5679434" y="3740224"/>
              <a:ext cx="4462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18451" name="Text Box 53"/>
            <p:cNvSpPr txBox="1">
              <a:spLocks noChangeArrowheads="1"/>
            </p:cNvSpPr>
            <p:nvPr/>
          </p:nvSpPr>
          <p:spPr bwMode="auto">
            <a:xfrm>
              <a:off x="5777965" y="4076774"/>
              <a:ext cx="260289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73138" algn="l"/>
                  <a:tab pos="1622425" algn="l"/>
                  <a:tab pos="3351213" algn="l"/>
                  <a:tab pos="4648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18452" name="Line 54"/>
            <p:cNvSpPr>
              <a:spLocks noChangeShapeType="1"/>
            </p:cNvSpPr>
            <p:nvPr/>
          </p:nvSpPr>
          <p:spPr bwMode="auto">
            <a:xfrm>
              <a:off x="5681394" y="4064074"/>
              <a:ext cx="417513" cy="0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2430463" y="4724401"/>
            <a:ext cx="69024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Elettrodi in cui </a:t>
            </a:r>
            <a:r>
              <a:rPr lang="it-IT" altLang="it-IT" sz="2000" u="sng">
                <a:solidFill>
                  <a:srgbClr val="FFFFCC"/>
                </a:solidFill>
                <a:latin typeface="Comic Sans MS" panose="030F0702030302020204" pitchFamily="66" charset="0"/>
              </a:rPr>
              <a:t>le attività delle specie ridotte e ossidate sono unitarie</a:t>
            </a: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 si dicono </a:t>
            </a:r>
            <a:r>
              <a:rPr lang="it-IT" altLang="it-IT" sz="2000" b="1" u="sng">
                <a:solidFill>
                  <a:srgbClr val="00FF00"/>
                </a:solidFill>
                <a:latin typeface="Comic Sans MS" panose="030F0702030302020204" pitchFamily="66" charset="0"/>
              </a:rPr>
              <a:t>NORMALI</a:t>
            </a:r>
            <a:r>
              <a:rPr lang="it-IT" altLang="it-IT" sz="2000">
                <a:solidFill>
                  <a:srgbClr val="FFFFCC"/>
                </a:solidFill>
                <a:latin typeface="Comic Sans MS" panose="030F0702030302020204" pitchFamily="66" charset="0"/>
              </a:rPr>
              <a:t> ed i loro potenziali </a:t>
            </a:r>
            <a:r>
              <a:rPr lang="it-IT" altLang="it-IT" sz="2000" b="1" u="sng">
                <a:solidFill>
                  <a:srgbClr val="00FF00"/>
                </a:solidFill>
                <a:latin typeface="Comic Sans MS" panose="030F0702030302020204" pitchFamily="66" charset="0"/>
              </a:rPr>
              <a:t>POTENZIALI  NORMALI</a:t>
            </a:r>
            <a:endParaRPr lang="it-IT" altLang="it-IT" sz="2000">
              <a:solidFill>
                <a:srgbClr val="FFFFCC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2095500" y="1704976"/>
            <a:ext cx="8129588" cy="360363"/>
            <a:chOff x="494179" y="1531832"/>
            <a:chExt cx="8129240" cy="360175"/>
          </a:xfrm>
        </p:grpSpPr>
        <p:sp>
          <p:nvSpPr>
            <p:cNvPr id="18440" name="Line 35"/>
            <p:cNvSpPr>
              <a:spLocks noChangeShapeType="1"/>
            </p:cNvSpPr>
            <p:nvPr/>
          </p:nvSpPr>
          <p:spPr bwMode="auto">
            <a:xfrm flipV="1">
              <a:off x="4594225" y="1700808"/>
              <a:ext cx="471488" cy="11112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41" name="Text Box 33"/>
            <p:cNvSpPr txBox="1">
              <a:spLocks noChangeArrowheads="1"/>
            </p:cNvSpPr>
            <p:nvPr/>
          </p:nvSpPr>
          <p:spPr bwMode="auto">
            <a:xfrm>
              <a:off x="494179" y="1531832"/>
              <a:ext cx="812924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Ad es., per l'elettrodo Fe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3+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 + e      Fe</a:t>
              </a:r>
              <a:r>
                <a:rPr lang="it-IT" altLang="it-IT" sz="2000" b="1" baseline="30000">
                  <a:solidFill>
                    <a:srgbClr val="FFFFFF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0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, si ha</a:t>
              </a:r>
            </a:p>
          </p:txBody>
        </p:sp>
      </p:grp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5057776" y="3757613"/>
            <a:ext cx="11477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E</a:t>
            </a:r>
            <a:r>
              <a:rPr lang="it-IT" altLang="it-IT" sz="2000" b="1" baseline="-25000">
                <a:solidFill>
                  <a:srgbClr val="FFFFFF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000" b="1">
                <a:solidFill>
                  <a:srgbClr val="FFFFFF"/>
                </a:solidFill>
                <a:latin typeface="Comic Sans MS" panose="030F0702030302020204" pitchFamily="66" charset="0"/>
              </a:rPr>
              <a:t> = E°</a:t>
            </a:r>
            <a:r>
              <a:rPr lang="it-IT" altLang="it-IT" sz="2000" b="1" baseline="-25000">
                <a:solidFill>
                  <a:srgbClr val="FFFFFF"/>
                </a:solidFill>
                <a:latin typeface="Comic Sans MS" panose="030F0702030302020204" pitchFamily="66" charset="0"/>
              </a:rPr>
              <a:t>I</a:t>
            </a:r>
            <a:endParaRPr lang="it-IT" altLang="it-IT" sz="2000" b="1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3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04"/>
    </mc:Choice>
    <mc:Fallback>
      <p:transition spd="slow" advTm="9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3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966913" y="58739"/>
            <a:ext cx="8178800" cy="446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i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0066"/>
                  </a:outerShdw>
                </a:effectLst>
                <a:latin typeface="Arial Black" panose="020B0A04020102020204" pitchFamily="34" charset="0"/>
              </a:rPr>
              <a:t>Potenziale degli Elettrodi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30439" y="898526"/>
            <a:ext cx="2977379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FF00"/>
                </a:solidFill>
                <a:latin typeface="Comic Sans MS" panose="030F0702030302020204" pitchFamily="66" charset="0"/>
              </a:rPr>
              <a:t>Reazione spontanea: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543676" y="608014"/>
            <a:ext cx="3358573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+ R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		R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+ O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II</a:t>
            </a:r>
            <a:endParaRPr lang="it-IT" altLang="it-IT" sz="2500">
              <a:solidFill>
                <a:srgbClr val="CC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775326" y="1173164"/>
            <a:ext cx="4898097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(es. Fe</a:t>
            </a:r>
            <a:r>
              <a:rPr lang="it-IT" altLang="it-IT" sz="2500" baseline="30000">
                <a:solidFill>
                  <a:srgbClr val="CCFF99"/>
                </a:solidFill>
                <a:latin typeface="Comic Sans MS" panose="030F0702030302020204" pitchFamily="66" charset="0"/>
              </a:rPr>
              <a:t>3+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+ Cr</a:t>
            </a:r>
            <a:r>
              <a:rPr lang="it-IT" altLang="it-IT" sz="2500" baseline="30000">
                <a:solidFill>
                  <a:srgbClr val="CCFF99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		Fe</a:t>
            </a:r>
            <a:r>
              <a:rPr lang="it-IT" altLang="it-IT" sz="2500" baseline="30000">
                <a:solidFill>
                  <a:srgbClr val="CCFF99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+ Cr</a:t>
            </a:r>
            <a:r>
              <a:rPr lang="it-IT" altLang="it-IT" sz="2500" baseline="30000">
                <a:solidFill>
                  <a:srgbClr val="CCFF99"/>
                </a:solidFill>
                <a:latin typeface="Comic Sans MS" panose="030F0702030302020204" pitchFamily="66" charset="0"/>
              </a:rPr>
              <a:t>3+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8043864" y="1384300"/>
            <a:ext cx="784225" cy="0"/>
          </a:xfrm>
          <a:prstGeom prst="line">
            <a:avLst/>
          </a:prstGeom>
          <a:noFill/>
          <a:ln w="47625">
            <a:solidFill>
              <a:srgbClr val="CCFF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7812089" y="836613"/>
            <a:ext cx="784225" cy="0"/>
          </a:xfrm>
          <a:prstGeom prst="line">
            <a:avLst/>
          </a:prstGeom>
          <a:noFill/>
          <a:ln w="47625">
            <a:solidFill>
              <a:srgbClr val="CCFF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426200" y="1930401"/>
            <a:ext cx="4347626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+ ne		R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 (</a:t>
            </a:r>
            <a:r>
              <a:rPr lang="it-IT" altLang="it-IT" sz="2500" b="1">
                <a:solidFill>
                  <a:srgbClr val="CCFF99"/>
                </a:solidFill>
                <a:latin typeface="Comic Sans MS" panose="030F0702030302020204" pitchFamily="66" charset="0"/>
              </a:rPr>
              <a:t>CATODO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403975" y="2446339"/>
            <a:ext cx="442905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R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		O</a:t>
            </a:r>
            <a:r>
              <a:rPr lang="it-IT" altLang="it-IT" sz="2500" baseline="-25000">
                <a:solidFill>
                  <a:srgbClr val="CCFF99"/>
                </a:solidFill>
                <a:latin typeface="Comic Sans MS" panose="030F0702030302020204" pitchFamily="66" charset="0"/>
              </a:rPr>
              <a:t>II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 + ne (</a:t>
            </a:r>
            <a:r>
              <a:rPr lang="it-IT" altLang="it-IT" sz="2500" b="1">
                <a:solidFill>
                  <a:srgbClr val="CCFF99"/>
                </a:solidFill>
                <a:latin typeface="Comic Sans MS" panose="030F0702030302020204" pitchFamily="66" charset="0"/>
              </a:rPr>
              <a:t>ANODO</a:t>
            </a:r>
            <a:r>
              <a:rPr lang="it-IT" altLang="it-IT" sz="2500">
                <a:solidFill>
                  <a:srgbClr val="CCFF99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7616825" y="2132013"/>
            <a:ext cx="782638" cy="0"/>
          </a:xfrm>
          <a:prstGeom prst="line">
            <a:avLst/>
          </a:prstGeom>
          <a:noFill/>
          <a:ln w="47625">
            <a:solidFill>
              <a:srgbClr val="CCFF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7043739" y="2687638"/>
            <a:ext cx="782637" cy="0"/>
          </a:xfrm>
          <a:prstGeom prst="line">
            <a:avLst/>
          </a:prstGeom>
          <a:noFill/>
          <a:ln w="47625">
            <a:solidFill>
              <a:srgbClr val="CCFF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3875089" y="2289175"/>
            <a:ext cx="1089025" cy="884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rgbClr val="FFDEFF"/>
              </a:gs>
              <a:gs pos="100000">
                <a:srgbClr val="FFCCFF"/>
              </a:gs>
            </a:gsLst>
            <a:lin ang="0" scaled="1"/>
          </a:gradFill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69" name="AutoShape 13"/>
          <p:cNvSpPr>
            <a:spLocks noChangeArrowheads="1"/>
          </p:cNvSpPr>
          <p:nvPr/>
        </p:nvSpPr>
        <p:spPr bwMode="auto">
          <a:xfrm>
            <a:off x="2308225" y="2289175"/>
            <a:ext cx="1087438" cy="884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FF"/>
              </a:gs>
              <a:gs pos="50000">
                <a:srgbClr val="FFE9FF"/>
              </a:gs>
              <a:gs pos="100000">
                <a:srgbClr val="FFCCFF"/>
              </a:gs>
            </a:gsLst>
            <a:lin ang="0" scaled="1"/>
          </a:gradFill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005263" y="2801938"/>
            <a:ext cx="40481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000" b="1" baseline="-25000">
                <a:solidFill>
                  <a:srgbClr val="000099"/>
                </a:solidFill>
                <a:latin typeface="Arial" panose="020B0604020202020204" pitchFamily="34" charset="0"/>
              </a:rPr>
              <a:t>II</a:t>
            </a:r>
            <a:endParaRPr lang="it-IT" altLang="it-IT" sz="20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4524376" y="2801938"/>
            <a:ext cx="3905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R</a:t>
            </a:r>
            <a:r>
              <a:rPr lang="it-IT" altLang="it-IT" sz="2000" b="1" baseline="-25000">
                <a:solidFill>
                  <a:srgbClr val="000099"/>
                </a:solidFill>
                <a:latin typeface="Arial" panose="020B0604020202020204" pitchFamily="34" charset="0"/>
              </a:rPr>
              <a:t>II</a:t>
            </a:r>
            <a:endParaRPr lang="it-IT" altLang="it-IT" sz="20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2333625" y="2795588"/>
            <a:ext cx="3556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000" b="1" baseline="-25000">
                <a:solidFill>
                  <a:srgbClr val="000099"/>
                </a:solidFill>
                <a:latin typeface="Arial" panose="020B0604020202020204" pitchFamily="34" charset="0"/>
              </a:rPr>
              <a:t>I</a:t>
            </a:r>
            <a:endParaRPr lang="it-IT" altLang="it-IT" sz="20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2873375" y="2795588"/>
            <a:ext cx="3429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R</a:t>
            </a:r>
            <a:r>
              <a:rPr lang="it-IT" altLang="it-IT" sz="2000" b="1" baseline="-25000">
                <a:solidFill>
                  <a:srgbClr val="000099"/>
                </a:solidFill>
                <a:latin typeface="Arial" panose="020B0604020202020204" pitchFamily="34" charset="0"/>
              </a:rPr>
              <a:t>I</a:t>
            </a:r>
            <a:endParaRPr lang="it-IT" altLang="it-IT" sz="20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grpSp>
        <p:nvGrpSpPr>
          <p:cNvPr id="19474" name="Group 18"/>
          <p:cNvGrpSpPr>
            <a:grpSpLocks/>
          </p:cNvGrpSpPr>
          <p:nvPr/>
        </p:nvGrpSpPr>
        <p:grpSpPr bwMode="auto">
          <a:xfrm>
            <a:off x="2263775" y="2152650"/>
            <a:ext cx="1176338" cy="414338"/>
            <a:chOff x="528" y="3024"/>
            <a:chExt cx="1296" cy="464"/>
          </a:xfrm>
        </p:grpSpPr>
        <p:sp>
          <p:nvSpPr>
            <p:cNvPr id="19526" name="Rectangle 19"/>
            <p:cNvSpPr>
              <a:spLocks noChangeArrowheads="1"/>
            </p:cNvSpPr>
            <p:nvPr/>
          </p:nvSpPr>
          <p:spPr bwMode="auto">
            <a:xfrm>
              <a:off x="528" y="3024"/>
              <a:ext cx="1296" cy="440"/>
            </a:xfrm>
            <a:prstGeom prst="rect">
              <a:avLst/>
            </a:prstGeom>
            <a:solidFill>
              <a:srgbClr val="002600"/>
            </a:solidFill>
            <a:ln w="9525">
              <a:solidFill>
                <a:srgbClr val="002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527" name="Freeform 20"/>
            <p:cNvSpPr>
              <a:spLocks/>
            </p:cNvSpPr>
            <p:nvPr/>
          </p:nvSpPr>
          <p:spPr bwMode="auto">
            <a:xfrm>
              <a:off x="587" y="3443"/>
              <a:ext cx="1189" cy="45"/>
            </a:xfrm>
            <a:custGeom>
              <a:avLst/>
              <a:gdLst>
                <a:gd name="T0" fmla="*/ 0 w 3352"/>
                <a:gd name="T1" fmla="*/ 0 h 135"/>
                <a:gd name="T2" fmla="*/ 0 w 3352"/>
                <a:gd name="T3" fmla="*/ 0 h 135"/>
                <a:gd name="T4" fmla="*/ 0 w 3352"/>
                <a:gd name="T5" fmla="*/ 0 h 135"/>
                <a:gd name="T6" fmla="*/ 0 w 3352"/>
                <a:gd name="T7" fmla="*/ 0 h 135"/>
                <a:gd name="T8" fmla="*/ 0 w 3352"/>
                <a:gd name="T9" fmla="*/ 0 h 135"/>
                <a:gd name="T10" fmla="*/ 1 w 3352"/>
                <a:gd name="T11" fmla="*/ 0 h 135"/>
                <a:gd name="T12" fmla="*/ 1 w 3352"/>
                <a:gd name="T13" fmla="*/ 0 h 135"/>
                <a:gd name="T14" fmla="*/ 1 w 3352"/>
                <a:gd name="T15" fmla="*/ 0 h 135"/>
                <a:gd name="T16" fmla="*/ 1 w 3352"/>
                <a:gd name="T17" fmla="*/ 0 h 135"/>
                <a:gd name="T18" fmla="*/ 1 w 3352"/>
                <a:gd name="T19" fmla="*/ 0 h 135"/>
                <a:gd name="T20" fmla="*/ 1 w 3352"/>
                <a:gd name="T21" fmla="*/ 0 h 135"/>
                <a:gd name="T22" fmla="*/ 1 w 3352"/>
                <a:gd name="T23" fmla="*/ 0 h 135"/>
                <a:gd name="T24" fmla="*/ 1 w 3352"/>
                <a:gd name="T25" fmla="*/ 0 h 135"/>
                <a:gd name="T26" fmla="*/ 1 w 3352"/>
                <a:gd name="T27" fmla="*/ 0 h 135"/>
                <a:gd name="T28" fmla="*/ 2 w 3352"/>
                <a:gd name="T29" fmla="*/ 0 h 135"/>
                <a:gd name="T30" fmla="*/ 2 w 3352"/>
                <a:gd name="T31" fmla="*/ 0 h 135"/>
                <a:gd name="T32" fmla="*/ 2 w 3352"/>
                <a:gd name="T33" fmla="*/ 0 h 135"/>
                <a:gd name="T34" fmla="*/ 2 w 3352"/>
                <a:gd name="T35" fmla="*/ 0 h 135"/>
                <a:gd name="T36" fmla="*/ 2 w 3352"/>
                <a:gd name="T37" fmla="*/ 0 h 135"/>
                <a:gd name="T38" fmla="*/ 2 w 3352"/>
                <a:gd name="T39" fmla="*/ 0 h 135"/>
                <a:gd name="T40" fmla="*/ 2 w 3352"/>
                <a:gd name="T41" fmla="*/ 0 h 135"/>
                <a:gd name="T42" fmla="*/ 2 w 3352"/>
                <a:gd name="T43" fmla="*/ 0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75" name="Group 21"/>
          <p:cNvGrpSpPr>
            <a:grpSpLocks/>
          </p:cNvGrpSpPr>
          <p:nvPr/>
        </p:nvGrpSpPr>
        <p:grpSpPr bwMode="auto">
          <a:xfrm>
            <a:off x="3817938" y="2152650"/>
            <a:ext cx="1174750" cy="414338"/>
            <a:chOff x="2240" y="3024"/>
            <a:chExt cx="1296" cy="464"/>
          </a:xfrm>
        </p:grpSpPr>
        <p:sp>
          <p:nvSpPr>
            <p:cNvPr id="19524" name="Rectangle 22"/>
            <p:cNvSpPr>
              <a:spLocks noChangeArrowheads="1"/>
            </p:cNvSpPr>
            <p:nvPr/>
          </p:nvSpPr>
          <p:spPr bwMode="auto">
            <a:xfrm>
              <a:off x="2240" y="3024"/>
              <a:ext cx="1296" cy="440"/>
            </a:xfrm>
            <a:prstGeom prst="rect">
              <a:avLst/>
            </a:prstGeom>
            <a:solidFill>
              <a:srgbClr val="002600"/>
            </a:solidFill>
            <a:ln w="9525">
              <a:solidFill>
                <a:srgbClr val="002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525" name="Freeform 23"/>
            <p:cNvSpPr>
              <a:spLocks/>
            </p:cNvSpPr>
            <p:nvPr/>
          </p:nvSpPr>
          <p:spPr bwMode="auto">
            <a:xfrm>
              <a:off x="2299" y="3443"/>
              <a:ext cx="1189" cy="45"/>
            </a:xfrm>
            <a:custGeom>
              <a:avLst/>
              <a:gdLst>
                <a:gd name="T0" fmla="*/ 0 w 3352"/>
                <a:gd name="T1" fmla="*/ 0 h 135"/>
                <a:gd name="T2" fmla="*/ 0 w 3352"/>
                <a:gd name="T3" fmla="*/ 0 h 135"/>
                <a:gd name="T4" fmla="*/ 0 w 3352"/>
                <a:gd name="T5" fmla="*/ 0 h 135"/>
                <a:gd name="T6" fmla="*/ 0 w 3352"/>
                <a:gd name="T7" fmla="*/ 0 h 135"/>
                <a:gd name="T8" fmla="*/ 0 w 3352"/>
                <a:gd name="T9" fmla="*/ 0 h 135"/>
                <a:gd name="T10" fmla="*/ 1 w 3352"/>
                <a:gd name="T11" fmla="*/ 0 h 135"/>
                <a:gd name="T12" fmla="*/ 1 w 3352"/>
                <a:gd name="T13" fmla="*/ 0 h 135"/>
                <a:gd name="T14" fmla="*/ 1 w 3352"/>
                <a:gd name="T15" fmla="*/ 0 h 135"/>
                <a:gd name="T16" fmla="*/ 1 w 3352"/>
                <a:gd name="T17" fmla="*/ 0 h 135"/>
                <a:gd name="T18" fmla="*/ 1 w 3352"/>
                <a:gd name="T19" fmla="*/ 0 h 135"/>
                <a:gd name="T20" fmla="*/ 1 w 3352"/>
                <a:gd name="T21" fmla="*/ 0 h 135"/>
                <a:gd name="T22" fmla="*/ 1 w 3352"/>
                <a:gd name="T23" fmla="*/ 0 h 135"/>
                <a:gd name="T24" fmla="*/ 1 w 3352"/>
                <a:gd name="T25" fmla="*/ 0 h 135"/>
                <a:gd name="T26" fmla="*/ 1 w 3352"/>
                <a:gd name="T27" fmla="*/ 0 h 135"/>
                <a:gd name="T28" fmla="*/ 2 w 3352"/>
                <a:gd name="T29" fmla="*/ 0 h 135"/>
                <a:gd name="T30" fmla="*/ 2 w 3352"/>
                <a:gd name="T31" fmla="*/ 0 h 135"/>
                <a:gd name="T32" fmla="*/ 2 w 3352"/>
                <a:gd name="T33" fmla="*/ 0 h 135"/>
                <a:gd name="T34" fmla="*/ 2 w 3352"/>
                <a:gd name="T35" fmla="*/ 0 h 135"/>
                <a:gd name="T36" fmla="*/ 2 w 3352"/>
                <a:gd name="T37" fmla="*/ 0 h 135"/>
                <a:gd name="T38" fmla="*/ 2 w 3352"/>
                <a:gd name="T39" fmla="*/ 0 h 135"/>
                <a:gd name="T40" fmla="*/ 2 w 3352"/>
                <a:gd name="T41" fmla="*/ 0 h 135"/>
                <a:gd name="T42" fmla="*/ 2 w 3352"/>
                <a:gd name="T43" fmla="*/ 0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476" name="Rectangle 24" descr="Diagonali larghe verso l'alto"/>
          <p:cNvSpPr>
            <a:spLocks noChangeArrowheads="1"/>
          </p:cNvSpPr>
          <p:nvPr/>
        </p:nvSpPr>
        <p:spPr bwMode="auto">
          <a:xfrm>
            <a:off x="2557464" y="1873251"/>
            <a:ext cx="109537" cy="83661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77" name="Rectangle 25" descr="Diagonali larghe verso l'alto"/>
          <p:cNvSpPr>
            <a:spLocks noChangeArrowheads="1"/>
          </p:cNvSpPr>
          <p:nvPr/>
        </p:nvSpPr>
        <p:spPr bwMode="auto">
          <a:xfrm>
            <a:off x="4659313" y="1873251"/>
            <a:ext cx="107950" cy="83661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78" name="AutoShape 26"/>
          <p:cNvSpPr>
            <a:spLocks/>
          </p:cNvSpPr>
          <p:nvPr/>
        </p:nvSpPr>
        <p:spPr bwMode="auto">
          <a:xfrm rot="5400000">
            <a:off x="3354388" y="1765301"/>
            <a:ext cx="600075" cy="1270000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79" name="AutoShape 27"/>
          <p:cNvSpPr>
            <a:spLocks/>
          </p:cNvSpPr>
          <p:nvPr/>
        </p:nvSpPr>
        <p:spPr bwMode="auto">
          <a:xfrm rot="5400000">
            <a:off x="3429001" y="1944688"/>
            <a:ext cx="450850" cy="1038225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80" name="Rectangle 28"/>
          <p:cNvSpPr>
            <a:spLocks noChangeArrowheads="1"/>
          </p:cNvSpPr>
          <p:nvPr/>
        </p:nvSpPr>
        <p:spPr bwMode="auto">
          <a:xfrm>
            <a:off x="4186238" y="2117726"/>
            <a:ext cx="88900" cy="563563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81" name="Rectangle 29"/>
          <p:cNvSpPr>
            <a:spLocks noChangeArrowheads="1"/>
          </p:cNvSpPr>
          <p:nvPr/>
        </p:nvSpPr>
        <p:spPr bwMode="auto">
          <a:xfrm rot="5400000">
            <a:off x="3556795" y="1596232"/>
            <a:ext cx="104775" cy="1147763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82" name="Rectangle 30"/>
          <p:cNvSpPr>
            <a:spLocks noChangeArrowheads="1"/>
          </p:cNvSpPr>
          <p:nvPr/>
        </p:nvSpPr>
        <p:spPr bwMode="auto">
          <a:xfrm>
            <a:off x="3035300" y="2214564"/>
            <a:ext cx="88900" cy="561975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9483" name="Line 31"/>
          <p:cNvSpPr>
            <a:spLocks noChangeShapeType="1"/>
          </p:cNvSpPr>
          <p:nvPr/>
        </p:nvSpPr>
        <p:spPr bwMode="auto">
          <a:xfrm>
            <a:off x="2613025" y="1487488"/>
            <a:ext cx="0" cy="385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4" name="Line 32"/>
          <p:cNvSpPr>
            <a:spLocks noChangeShapeType="1"/>
          </p:cNvSpPr>
          <p:nvPr/>
        </p:nvSpPr>
        <p:spPr bwMode="auto">
          <a:xfrm>
            <a:off x="4708525" y="1487488"/>
            <a:ext cx="0" cy="385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5" name="Line 33"/>
          <p:cNvSpPr>
            <a:spLocks noChangeShapeType="1"/>
          </p:cNvSpPr>
          <p:nvPr/>
        </p:nvSpPr>
        <p:spPr bwMode="auto">
          <a:xfrm>
            <a:off x="2720976" y="1627188"/>
            <a:ext cx="1960563" cy="0"/>
          </a:xfrm>
          <a:prstGeom prst="line">
            <a:avLst/>
          </a:prstGeom>
          <a:noFill/>
          <a:ln w="47625">
            <a:solidFill>
              <a:srgbClr val="00FFFF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6" name="Text Box 34"/>
          <p:cNvSpPr txBox="1">
            <a:spLocks noChangeArrowheads="1"/>
          </p:cNvSpPr>
          <p:nvPr/>
        </p:nvSpPr>
        <p:spPr bwMode="auto">
          <a:xfrm>
            <a:off x="2982913" y="1604963"/>
            <a:ext cx="1316668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anose="030F0702030302020204" pitchFamily="66" charset="0"/>
              </a:rPr>
              <a:t>f.e.m.   E</a:t>
            </a:r>
          </a:p>
        </p:txBody>
      </p:sp>
      <p:sp>
        <p:nvSpPr>
          <p:cNvPr id="19487" name="Text Box 35"/>
          <p:cNvSpPr txBox="1">
            <a:spLocks noChangeArrowheads="1"/>
          </p:cNvSpPr>
          <p:nvPr/>
        </p:nvSpPr>
        <p:spPr bwMode="auto">
          <a:xfrm>
            <a:off x="1966913" y="1423988"/>
            <a:ext cx="245862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9488" name="Text Box 36"/>
          <p:cNvSpPr txBox="1">
            <a:spLocks noChangeArrowheads="1"/>
          </p:cNvSpPr>
          <p:nvPr/>
        </p:nvSpPr>
        <p:spPr bwMode="auto">
          <a:xfrm>
            <a:off x="5208589" y="1285875"/>
            <a:ext cx="28914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FF0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19489" name="Text Box 37"/>
          <p:cNvSpPr txBox="1">
            <a:spLocks noChangeArrowheads="1"/>
          </p:cNvSpPr>
          <p:nvPr/>
        </p:nvSpPr>
        <p:spPr bwMode="auto">
          <a:xfrm>
            <a:off x="1504951" y="1724025"/>
            <a:ext cx="103133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CCFFFF"/>
                </a:solidFill>
                <a:latin typeface="Comic Sans MS" panose="030F0702030302020204" pitchFamily="66" charset="0"/>
              </a:rPr>
              <a:t>catodo</a:t>
            </a:r>
          </a:p>
        </p:txBody>
      </p:sp>
      <p:sp>
        <p:nvSpPr>
          <p:cNvPr id="19490" name="Text Box 38"/>
          <p:cNvSpPr txBox="1">
            <a:spLocks noChangeArrowheads="1"/>
          </p:cNvSpPr>
          <p:nvPr/>
        </p:nvSpPr>
        <p:spPr bwMode="auto">
          <a:xfrm>
            <a:off x="4911726" y="1631950"/>
            <a:ext cx="89347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CCFFFF"/>
                </a:solidFill>
                <a:latin typeface="Comic Sans MS" panose="030F0702030302020204" pitchFamily="66" charset="0"/>
              </a:rPr>
              <a:t>anodo</a:t>
            </a:r>
          </a:p>
        </p:txBody>
      </p:sp>
      <p:sp>
        <p:nvSpPr>
          <p:cNvPr id="19491" name="Text Box 39"/>
          <p:cNvSpPr txBox="1">
            <a:spLocks noChangeArrowheads="1"/>
          </p:cNvSpPr>
          <p:nvPr/>
        </p:nvSpPr>
        <p:spPr bwMode="auto">
          <a:xfrm>
            <a:off x="1633538" y="3201989"/>
            <a:ext cx="1856880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anose="030F0702030302020204" pitchFamily="66" charset="0"/>
              </a:rPr>
              <a:t>"Elettrodo" I</a:t>
            </a:r>
          </a:p>
        </p:txBody>
      </p:sp>
      <p:sp>
        <p:nvSpPr>
          <p:cNvPr id="19492" name="Text Box 40"/>
          <p:cNvSpPr txBox="1">
            <a:spLocks noChangeArrowheads="1"/>
          </p:cNvSpPr>
          <p:nvPr/>
        </p:nvSpPr>
        <p:spPr bwMode="auto">
          <a:xfrm>
            <a:off x="3771901" y="3201989"/>
            <a:ext cx="2010769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anose="030F0702030302020204" pitchFamily="66" charset="0"/>
              </a:rPr>
              <a:t>"Elettrodo" II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774826" y="4208464"/>
            <a:ext cx="3825875" cy="2574925"/>
            <a:chOff x="250825" y="4208463"/>
            <a:chExt cx="3826630" cy="2575481"/>
          </a:xfrm>
        </p:grpSpPr>
        <p:sp>
          <p:nvSpPr>
            <p:cNvPr id="19520" name="Text Box 42"/>
            <p:cNvSpPr txBox="1">
              <a:spLocks noChangeArrowheads="1"/>
            </p:cNvSpPr>
            <p:nvPr/>
          </p:nvSpPr>
          <p:spPr bwMode="auto">
            <a:xfrm>
              <a:off x="482600" y="4208463"/>
              <a:ext cx="359485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Cat	100,85 V	</a:t>
              </a:r>
            </a:p>
          </p:txBody>
        </p:sp>
        <p:sp>
          <p:nvSpPr>
            <p:cNvPr id="19521" name="Text Box 44"/>
            <p:cNvSpPr txBox="1">
              <a:spLocks noChangeArrowheads="1"/>
            </p:cNvSpPr>
            <p:nvPr/>
          </p:nvSpPr>
          <p:spPr bwMode="auto">
            <a:xfrm>
              <a:off x="482600" y="6346825"/>
              <a:ext cx="359485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An	100,00 V	</a:t>
              </a:r>
            </a:p>
          </p:txBody>
        </p:sp>
        <p:sp>
          <p:nvSpPr>
            <p:cNvPr id="19522" name="Line 45"/>
            <p:cNvSpPr>
              <a:spLocks noChangeShapeType="1"/>
            </p:cNvSpPr>
            <p:nvPr/>
          </p:nvSpPr>
          <p:spPr bwMode="auto">
            <a:xfrm>
              <a:off x="250825" y="4610100"/>
              <a:ext cx="1001713" cy="0"/>
            </a:xfrm>
            <a:prstGeom prst="line">
              <a:avLst/>
            </a:prstGeom>
            <a:noFill/>
            <a:ln w="3810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23" name="Line 46"/>
            <p:cNvSpPr>
              <a:spLocks noChangeShapeType="1"/>
            </p:cNvSpPr>
            <p:nvPr/>
          </p:nvSpPr>
          <p:spPr bwMode="auto">
            <a:xfrm>
              <a:off x="250825" y="6383338"/>
              <a:ext cx="1001713" cy="0"/>
            </a:xfrm>
            <a:prstGeom prst="line">
              <a:avLst/>
            </a:prstGeom>
            <a:noFill/>
            <a:ln w="3810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797051" y="4651376"/>
            <a:ext cx="1084263" cy="1692275"/>
            <a:chOff x="273050" y="4651375"/>
            <a:chExt cx="1084233" cy="1692275"/>
          </a:xfrm>
        </p:grpSpPr>
        <p:sp>
          <p:nvSpPr>
            <p:cNvPr id="19517" name="Text Box 43"/>
            <p:cNvSpPr txBox="1">
              <a:spLocks noChangeArrowheads="1"/>
            </p:cNvSpPr>
            <p:nvPr/>
          </p:nvSpPr>
          <p:spPr bwMode="auto">
            <a:xfrm>
              <a:off x="273050" y="5314950"/>
              <a:ext cx="1084233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3455988" algn="l"/>
                  <a:tab pos="6273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3455988" algn="l"/>
                  <a:tab pos="6273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3455988" algn="l"/>
                  <a:tab pos="6273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0,85 V</a:t>
              </a:r>
            </a:p>
          </p:txBody>
        </p:sp>
        <p:sp>
          <p:nvSpPr>
            <p:cNvPr id="19518" name="Line 51"/>
            <p:cNvSpPr>
              <a:spLocks noChangeShapeType="1"/>
            </p:cNvSpPr>
            <p:nvPr/>
          </p:nvSpPr>
          <p:spPr bwMode="auto">
            <a:xfrm rot="-5400000">
              <a:off x="386556" y="4961732"/>
              <a:ext cx="620713" cy="0"/>
            </a:xfrm>
            <a:prstGeom prst="line">
              <a:avLst/>
            </a:prstGeom>
            <a:noFill/>
            <a:ln w="47625">
              <a:solidFill>
                <a:srgbClr val="CC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19" name="Line 52"/>
            <p:cNvSpPr>
              <a:spLocks noChangeShapeType="1"/>
            </p:cNvSpPr>
            <p:nvPr/>
          </p:nvSpPr>
          <p:spPr bwMode="auto">
            <a:xfrm rot="5400000" flipV="1">
              <a:off x="386557" y="6033294"/>
              <a:ext cx="620712" cy="0"/>
            </a:xfrm>
            <a:prstGeom prst="line">
              <a:avLst/>
            </a:prstGeom>
            <a:noFill/>
            <a:ln w="47625">
              <a:solidFill>
                <a:srgbClr val="CC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5221289" y="3086101"/>
            <a:ext cx="3960599" cy="905303"/>
            <a:chOff x="3697288" y="3086100"/>
            <a:chExt cx="3960599" cy="905303"/>
          </a:xfrm>
        </p:grpSpPr>
        <p:sp>
          <p:nvSpPr>
            <p:cNvPr id="19514" name="Text Box 41"/>
            <p:cNvSpPr txBox="1">
              <a:spLocks noChangeArrowheads="1"/>
            </p:cNvSpPr>
            <p:nvPr/>
          </p:nvSpPr>
          <p:spPr bwMode="auto">
            <a:xfrm>
              <a:off x="5443538" y="3086100"/>
              <a:ext cx="2214349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E = E</a:t>
              </a:r>
              <a:r>
                <a:rPr lang="it-IT" altLang="it-IT" sz="2500" b="1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cat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 - E</a:t>
              </a:r>
              <a:r>
                <a:rPr lang="it-IT" altLang="it-IT" sz="2500" b="1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an</a:t>
              </a:r>
              <a:endParaRPr lang="it-IT" altLang="it-IT" sz="2500" b="1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515" name="Text Box 57"/>
            <p:cNvSpPr txBox="1">
              <a:spLocks noChangeArrowheads="1"/>
            </p:cNvSpPr>
            <p:nvPr/>
          </p:nvSpPr>
          <p:spPr bwMode="auto">
            <a:xfrm>
              <a:off x="3697288" y="3600450"/>
              <a:ext cx="236182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CCFFFF"/>
                  </a:solidFill>
                  <a:latin typeface="Comic Sans MS" panose="030F0702030302020204" pitchFamily="66" charset="0"/>
                </a:rPr>
                <a:t>(sempre positivo)</a:t>
              </a:r>
            </a:p>
          </p:txBody>
        </p:sp>
        <p:sp>
          <p:nvSpPr>
            <p:cNvPr id="19516" name="Line 58"/>
            <p:cNvSpPr>
              <a:spLocks noChangeShapeType="1"/>
            </p:cNvSpPr>
            <p:nvPr/>
          </p:nvSpPr>
          <p:spPr bwMode="auto">
            <a:xfrm rot="-5400000">
              <a:off x="4977606" y="3274219"/>
              <a:ext cx="300038" cy="609600"/>
            </a:xfrm>
            <a:prstGeom prst="line">
              <a:avLst/>
            </a:prstGeom>
            <a:noFill/>
            <a:ln w="47625">
              <a:solidFill>
                <a:srgbClr val="CC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8034339" y="4173538"/>
            <a:ext cx="2720975" cy="2684462"/>
            <a:chOff x="6510338" y="4172980"/>
            <a:chExt cx="2720975" cy="2685018"/>
          </a:xfrm>
        </p:grpSpPr>
        <p:sp>
          <p:nvSpPr>
            <p:cNvPr id="19510" name="Line 48"/>
            <p:cNvSpPr>
              <a:spLocks noChangeShapeType="1"/>
            </p:cNvSpPr>
            <p:nvPr/>
          </p:nvSpPr>
          <p:spPr bwMode="auto">
            <a:xfrm>
              <a:off x="6510338" y="6383338"/>
              <a:ext cx="1000125" cy="0"/>
            </a:xfrm>
            <a:prstGeom prst="line">
              <a:avLst/>
            </a:prstGeom>
            <a:noFill/>
            <a:ln w="3810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11" name="Line 50"/>
            <p:cNvSpPr>
              <a:spLocks noChangeShapeType="1"/>
            </p:cNvSpPr>
            <p:nvPr/>
          </p:nvSpPr>
          <p:spPr bwMode="auto">
            <a:xfrm>
              <a:off x="6510338" y="4610100"/>
              <a:ext cx="1000125" cy="0"/>
            </a:xfrm>
            <a:prstGeom prst="line">
              <a:avLst/>
            </a:prstGeom>
            <a:noFill/>
            <a:ln w="3810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12" name="Text Box 42"/>
            <p:cNvSpPr txBox="1">
              <a:spLocks noChangeArrowheads="1"/>
            </p:cNvSpPr>
            <p:nvPr/>
          </p:nvSpPr>
          <p:spPr bwMode="auto">
            <a:xfrm>
              <a:off x="6573784" y="4172980"/>
              <a:ext cx="2570216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Cat	-14,00 V</a:t>
              </a:r>
            </a:p>
          </p:txBody>
        </p:sp>
        <p:sp>
          <p:nvSpPr>
            <p:cNvPr id="19513" name="Text Box 44"/>
            <p:cNvSpPr txBox="1">
              <a:spLocks noChangeArrowheads="1"/>
            </p:cNvSpPr>
            <p:nvPr/>
          </p:nvSpPr>
          <p:spPr bwMode="auto">
            <a:xfrm>
              <a:off x="6661097" y="6420879"/>
              <a:ext cx="2570216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An	-14,85 V</a:t>
              </a: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5254625" y="4173538"/>
            <a:ext cx="3792538" cy="2684462"/>
            <a:chOff x="3730625" y="4172981"/>
            <a:chExt cx="3792347" cy="2685019"/>
          </a:xfrm>
        </p:grpSpPr>
        <p:sp>
          <p:nvSpPr>
            <p:cNvPr id="19506" name="Line 47"/>
            <p:cNvSpPr>
              <a:spLocks noChangeShapeType="1"/>
            </p:cNvSpPr>
            <p:nvPr/>
          </p:nvSpPr>
          <p:spPr bwMode="auto">
            <a:xfrm>
              <a:off x="3730625" y="6383338"/>
              <a:ext cx="1001713" cy="0"/>
            </a:xfrm>
            <a:prstGeom prst="line">
              <a:avLst/>
            </a:prstGeom>
            <a:noFill/>
            <a:ln w="3810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07" name="Line 49"/>
            <p:cNvSpPr>
              <a:spLocks noChangeShapeType="1"/>
            </p:cNvSpPr>
            <p:nvPr/>
          </p:nvSpPr>
          <p:spPr bwMode="auto">
            <a:xfrm>
              <a:off x="3730625" y="4610100"/>
              <a:ext cx="1001713" cy="0"/>
            </a:xfrm>
            <a:prstGeom prst="line">
              <a:avLst/>
            </a:prstGeom>
            <a:noFill/>
            <a:ln w="38100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08" name="Text Box 42"/>
            <p:cNvSpPr txBox="1">
              <a:spLocks noChangeArrowheads="1"/>
            </p:cNvSpPr>
            <p:nvPr/>
          </p:nvSpPr>
          <p:spPr bwMode="auto">
            <a:xfrm>
              <a:off x="3730625" y="4172981"/>
              <a:ext cx="359485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Cat	+0,25 V	</a:t>
              </a:r>
            </a:p>
          </p:txBody>
        </p:sp>
        <p:sp>
          <p:nvSpPr>
            <p:cNvPr id="19509" name="Text Box 44"/>
            <p:cNvSpPr txBox="1">
              <a:spLocks noChangeArrowheads="1"/>
            </p:cNvSpPr>
            <p:nvPr/>
          </p:nvSpPr>
          <p:spPr bwMode="auto">
            <a:xfrm>
              <a:off x="3928117" y="6420881"/>
              <a:ext cx="3594855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96975" algn="l"/>
                  <a:tab pos="3455988" algn="l"/>
                  <a:tab pos="4537075" algn="l"/>
                  <a:tab pos="6157913" algn="l"/>
                  <a:tab pos="714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An	-0,60 V	</a:t>
              </a: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8004176" y="4651376"/>
            <a:ext cx="1082675" cy="1692275"/>
            <a:chOff x="6479395" y="4651375"/>
            <a:chExt cx="1084233" cy="1692275"/>
          </a:xfrm>
        </p:grpSpPr>
        <p:sp>
          <p:nvSpPr>
            <p:cNvPr id="19503" name="Line 55"/>
            <p:cNvSpPr>
              <a:spLocks noChangeShapeType="1"/>
            </p:cNvSpPr>
            <p:nvPr/>
          </p:nvSpPr>
          <p:spPr bwMode="auto">
            <a:xfrm rot="-5400000">
              <a:off x="6711156" y="4961732"/>
              <a:ext cx="620713" cy="0"/>
            </a:xfrm>
            <a:prstGeom prst="line">
              <a:avLst/>
            </a:prstGeom>
            <a:noFill/>
            <a:ln w="47625">
              <a:solidFill>
                <a:srgbClr val="CC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04" name="Line 56"/>
            <p:cNvSpPr>
              <a:spLocks noChangeShapeType="1"/>
            </p:cNvSpPr>
            <p:nvPr/>
          </p:nvSpPr>
          <p:spPr bwMode="auto">
            <a:xfrm rot="5400000" flipV="1">
              <a:off x="6711157" y="6033294"/>
              <a:ext cx="620712" cy="0"/>
            </a:xfrm>
            <a:prstGeom prst="line">
              <a:avLst/>
            </a:prstGeom>
            <a:noFill/>
            <a:ln w="47625">
              <a:solidFill>
                <a:srgbClr val="CC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05" name="Text Box 43"/>
            <p:cNvSpPr txBox="1">
              <a:spLocks noChangeArrowheads="1"/>
            </p:cNvSpPr>
            <p:nvPr/>
          </p:nvSpPr>
          <p:spPr bwMode="auto">
            <a:xfrm>
              <a:off x="6479395" y="5218756"/>
              <a:ext cx="1084233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3455988" algn="l"/>
                  <a:tab pos="6273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3455988" algn="l"/>
                  <a:tab pos="6273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3455988" algn="l"/>
                  <a:tab pos="6273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0,85 V</a:t>
              </a: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5262563" y="4651376"/>
            <a:ext cx="1084262" cy="1692275"/>
            <a:chOff x="3738592" y="4651375"/>
            <a:chExt cx="1084233" cy="1692275"/>
          </a:xfrm>
        </p:grpSpPr>
        <p:sp>
          <p:nvSpPr>
            <p:cNvPr id="19500" name="Line 53"/>
            <p:cNvSpPr>
              <a:spLocks noChangeShapeType="1"/>
            </p:cNvSpPr>
            <p:nvPr/>
          </p:nvSpPr>
          <p:spPr bwMode="auto">
            <a:xfrm rot="-5400000">
              <a:off x="3902868" y="4961732"/>
              <a:ext cx="620713" cy="0"/>
            </a:xfrm>
            <a:prstGeom prst="line">
              <a:avLst/>
            </a:prstGeom>
            <a:noFill/>
            <a:ln w="47625">
              <a:solidFill>
                <a:srgbClr val="CC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01" name="Line 54"/>
            <p:cNvSpPr>
              <a:spLocks noChangeShapeType="1"/>
            </p:cNvSpPr>
            <p:nvPr/>
          </p:nvSpPr>
          <p:spPr bwMode="auto">
            <a:xfrm rot="5400000" flipV="1">
              <a:off x="3902869" y="6033294"/>
              <a:ext cx="620712" cy="0"/>
            </a:xfrm>
            <a:prstGeom prst="line">
              <a:avLst/>
            </a:prstGeom>
            <a:noFill/>
            <a:ln w="47625">
              <a:solidFill>
                <a:srgbClr val="CC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02" name="Text Box 43"/>
            <p:cNvSpPr txBox="1">
              <a:spLocks noChangeArrowheads="1"/>
            </p:cNvSpPr>
            <p:nvPr/>
          </p:nvSpPr>
          <p:spPr bwMode="auto">
            <a:xfrm>
              <a:off x="3738592" y="5240525"/>
              <a:ext cx="1084233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3455988" algn="l"/>
                  <a:tab pos="6273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3455988" algn="l"/>
                  <a:tab pos="6273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3455988" algn="l"/>
                  <a:tab pos="6273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55988" algn="l"/>
                  <a:tab pos="6273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FF99"/>
                  </a:solidFill>
                  <a:latin typeface="Comic Sans MS" panose="030F0702030302020204" pitchFamily="66" charset="0"/>
                </a:rPr>
                <a:t>0,85 V</a:t>
              </a: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53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73"/>
    </mc:Choice>
    <mc:Fallback>
      <p:transition spd="slow" advTm="13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54"/>
          <p:cNvSpPr txBox="1">
            <a:spLocks noChangeArrowheads="1"/>
          </p:cNvSpPr>
          <p:nvPr/>
        </p:nvSpPr>
        <p:spPr bwMode="auto">
          <a:xfrm>
            <a:off x="1800226" y="260350"/>
            <a:ext cx="8455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2911" tIns="26456" rIns="52911" bIns="26456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66"/>
                </a:solidFill>
                <a:latin typeface="Arial" panose="020B0604020202020204" pitchFamily="34" charset="0"/>
              </a:rPr>
              <a:t>Solubilità (</a:t>
            </a:r>
            <a:r>
              <a:rPr lang="it-IT" altLang="it-IT" sz="2200" b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it-IT" altLang="it-IT" sz="2200">
                <a:solidFill>
                  <a:srgbClr val="000066"/>
                </a:solidFill>
                <a:latin typeface="Arial" panose="020B0604020202020204" pitchFamily="34" charset="0"/>
              </a:rPr>
              <a:t>) è la concentrazione della soluzione satura dell'elettrolita. In acqua pura:</a:t>
            </a:r>
          </a:p>
        </p:txBody>
      </p: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6438901" y="1617663"/>
            <a:ext cx="2049463" cy="608012"/>
            <a:chOff x="5004048" y="1756889"/>
            <a:chExt cx="2049216" cy="608013"/>
          </a:xfrm>
        </p:grpSpPr>
        <p:sp>
          <p:nvSpPr>
            <p:cNvPr id="96315" name="AutoShape 55"/>
            <p:cNvSpPr>
              <a:spLocks noChangeArrowheads="1"/>
            </p:cNvSpPr>
            <p:nvPr/>
          </p:nvSpPr>
          <p:spPr bwMode="auto">
            <a:xfrm>
              <a:off x="5004048" y="1756889"/>
              <a:ext cx="1653011" cy="608013"/>
            </a:xfrm>
            <a:prstGeom prst="foldedCorner">
              <a:avLst>
                <a:gd name="adj" fmla="val 18866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6316" name="Text Box 56"/>
            <p:cNvSpPr txBox="1">
              <a:spLocks noChangeArrowheads="1"/>
            </p:cNvSpPr>
            <p:nvPr/>
          </p:nvSpPr>
          <p:spPr bwMode="auto">
            <a:xfrm>
              <a:off x="5040213" y="1856902"/>
              <a:ext cx="2013051" cy="43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= s  s</a:t>
              </a:r>
            </a:p>
          </p:txBody>
        </p:sp>
      </p:grpSp>
      <p:grpSp>
        <p:nvGrpSpPr>
          <p:cNvPr id="52" name="Gruppo 51"/>
          <p:cNvGrpSpPr>
            <a:grpSpLocks/>
          </p:cNvGrpSpPr>
          <p:nvPr/>
        </p:nvGrpSpPr>
        <p:grpSpPr bwMode="auto">
          <a:xfrm>
            <a:off x="2027238" y="1057275"/>
            <a:ext cx="8234362" cy="863600"/>
            <a:chOff x="502617" y="1057306"/>
            <a:chExt cx="8234386" cy="864144"/>
          </a:xfrm>
        </p:grpSpPr>
        <p:sp>
          <p:nvSpPr>
            <p:cNvPr id="96309" name="Text Box 57"/>
            <p:cNvSpPr txBox="1">
              <a:spLocks noChangeArrowheads="1"/>
            </p:cNvSpPr>
            <p:nvPr/>
          </p:nvSpPr>
          <p:spPr bwMode="auto">
            <a:xfrm>
              <a:off x="600099" y="1057306"/>
              <a:ext cx="8136904" cy="43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AB              A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+ B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                 K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= [A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]  [B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6310" name="Line 58"/>
            <p:cNvSpPr>
              <a:spLocks noChangeShapeType="1"/>
            </p:cNvSpPr>
            <p:nvPr/>
          </p:nvSpPr>
          <p:spPr bwMode="auto">
            <a:xfrm>
              <a:off x="1533549" y="1365826"/>
              <a:ext cx="6762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6311" name="Line 59"/>
            <p:cNvSpPr>
              <a:spLocks noChangeShapeType="1"/>
            </p:cNvSpPr>
            <p:nvPr/>
          </p:nvSpPr>
          <p:spPr bwMode="auto">
            <a:xfrm flipH="1" flipV="1">
              <a:off x="1512911" y="1265814"/>
              <a:ext cx="6429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6312" name="Text Box 60"/>
            <p:cNvSpPr txBox="1">
              <a:spLocks noChangeArrowheads="1"/>
            </p:cNvSpPr>
            <p:nvPr/>
          </p:nvSpPr>
          <p:spPr bwMode="auto">
            <a:xfrm>
              <a:off x="502617" y="1513463"/>
              <a:ext cx="1168400" cy="40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(solido)</a:t>
              </a:r>
            </a:p>
          </p:txBody>
        </p:sp>
        <p:sp>
          <p:nvSpPr>
            <p:cNvPr id="96313" name="Text Box 61"/>
            <p:cNvSpPr txBox="1">
              <a:spLocks noChangeArrowheads="1"/>
            </p:cNvSpPr>
            <p:nvPr/>
          </p:nvSpPr>
          <p:spPr bwMode="auto">
            <a:xfrm>
              <a:off x="2296979" y="1374631"/>
              <a:ext cx="270362" cy="407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96314" name="Text Box 62"/>
            <p:cNvSpPr txBox="1">
              <a:spLocks noChangeArrowheads="1"/>
            </p:cNvSpPr>
            <p:nvPr/>
          </p:nvSpPr>
          <p:spPr bwMode="auto">
            <a:xfrm>
              <a:off x="3036034" y="1345338"/>
              <a:ext cx="270362" cy="407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6202363" y="3255963"/>
            <a:ext cx="2692400" cy="608012"/>
            <a:chOff x="2739380" y="3734693"/>
            <a:chExt cx="2692400" cy="608013"/>
          </a:xfrm>
        </p:grpSpPr>
        <p:sp>
          <p:nvSpPr>
            <p:cNvPr id="96307" name="AutoShape 55"/>
            <p:cNvSpPr>
              <a:spLocks noChangeArrowheads="1"/>
            </p:cNvSpPr>
            <p:nvPr/>
          </p:nvSpPr>
          <p:spPr bwMode="auto">
            <a:xfrm>
              <a:off x="2739380" y="3734693"/>
              <a:ext cx="2692400" cy="608013"/>
            </a:xfrm>
            <a:prstGeom prst="foldedCorner">
              <a:avLst>
                <a:gd name="adj" fmla="val 18866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6308" name="Text Box 56"/>
            <p:cNvSpPr txBox="1">
              <a:spLocks noChangeArrowheads="1"/>
            </p:cNvSpPr>
            <p:nvPr/>
          </p:nvSpPr>
          <p:spPr bwMode="auto">
            <a:xfrm>
              <a:off x="2739380" y="3820418"/>
              <a:ext cx="269240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= [ms]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m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 [ns]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n</a:t>
              </a:r>
              <a:endParaRPr lang="it-IT" altLang="it-IT" sz="25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3" name="Gruppo 52"/>
          <p:cNvGrpSpPr>
            <a:grpSpLocks/>
          </p:cNvGrpSpPr>
          <p:nvPr/>
        </p:nvGrpSpPr>
        <p:grpSpPr bwMode="auto">
          <a:xfrm>
            <a:off x="1801814" y="2665413"/>
            <a:ext cx="7437437" cy="736600"/>
            <a:chOff x="277290" y="2664619"/>
            <a:chExt cx="7437437" cy="736600"/>
          </a:xfrm>
        </p:grpSpPr>
        <p:sp>
          <p:nvSpPr>
            <p:cNvPr id="96301" name="Text Box 57"/>
            <p:cNvSpPr txBox="1">
              <a:spLocks noChangeArrowheads="1"/>
            </p:cNvSpPr>
            <p:nvPr/>
          </p:nvSpPr>
          <p:spPr bwMode="auto">
            <a:xfrm>
              <a:off x="353490" y="2664619"/>
              <a:ext cx="7361237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m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B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n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         mA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n+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+ nB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m-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        K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= [A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n+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m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  [B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m-</a:t>
              </a: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500" b="1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n</a:t>
              </a:r>
              <a:endParaRPr lang="it-IT" altLang="it-IT" sz="25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302" name="Line 58"/>
            <p:cNvSpPr>
              <a:spLocks noChangeShapeType="1"/>
            </p:cNvSpPr>
            <p:nvPr/>
          </p:nvSpPr>
          <p:spPr bwMode="auto">
            <a:xfrm>
              <a:off x="1232965" y="2940844"/>
              <a:ext cx="6762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6303" name="Line 59"/>
            <p:cNvSpPr>
              <a:spLocks noChangeShapeType="1"/>
            </p:cNvSpPr>
            <p:nvPr/>
          </p:nvSpPr>
          <p:spPr bwMode="auto">
            <a:xfrm flipH="1" flipV="1">
              <a:off x="1212327" y="2840832"/>
              <a:ext cx="6429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7241" tIns="38620" rIns="77241" bIns="3862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6304" name="Text Box 60"/>
            <p:cNvSpPr txBox="1">
              <a:spLocks noChangeArrowheads="1"/>
            </p:cNvSpPr>
            <p:nvPr/>
          </p:nvSpPr>
          <p:spPr bwMode="auto">
            <a:xfrm>
              <a:off x="277290" y="2993232"/>
              <a:ext cx="1168400" cy="40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(solido)</a:t>
              </a:r>
            </a:p>
          </p:txBody>
        </p:sp>
        <p:sp>
          <p:nvSpPr>
            <p:cNvPr id="96305" name="Text Box 61"/>
            <p:cNvSpPr txBox="1">
              <a:spLocks noChangeArrowheads="1"/>
            </p:cNvSpPr>
            <p:nvPr/>
          </p:nvSpPr>
          <p:spPr bwMode="auto">
            <a:xfrm>
              <a:off x="2090215" y="2993232"/>
              <a:ext cx="533400" cy="40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ms</a:t>
              </a:r>
            </a:p>
          </p:txBody>
        </p:sp>
        <p:sp>
          <p:nvSpPr>
            <p:cNvPr id="96306" name="Text Box 62"/>
            <p:cNvSpPr txBox="1">
              <a:spLocks noChangeArrowheads="1"/>
            </p:cNvSpPr>
            <p:nvPr/>
          </p:nvSpPr>
          <p:spPr bwMode="auto">
            <a:xfrm>
              <a:off x="3304652" y="2993232"/>
              <a:ext cx="450850" cy="40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911" tIns="26456" rIns="52911" bIns="26456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ns</a:t>
              </a:r>
            </a:p>
          </p:txBody>
        </p:sp>
      </p:grpSp>
      <p:grpSp>
        <p:nvGrpSpPr>
          <p:cNvPr id="61" name="Gruppo 60"/>
          <p:cNvGrpSpPr>
            <a:grpSpLocks/>
          </p:cNvGrpSpPr>
          <p:nvPr/>
        </p:nvGrpSpPr>
        <p:grpSpPr bwMode="auto">
          <a:xfrm>
            <a:off x="1874839" y="4108451"/>
            <a:ext cx="8383587" cy="1927225"/>
            <a:chOff x="350452" y="4108684"/>
            <a:chExt cx="8383759" cy="1927636"/>
          </a:xfrm>
        </p:grpSpPr>
        <p:grpSp>
          <p:nvGrpSpPr>
            <p:cNvPr id="96279" name="Gruppo 59"/>
            <p:cNvGrpSpPr>
              <a:grpSpLocks/>
            </p:cNvGrpSpPr>
            <p:nvPr/>
          </p:nvGrpSpPr>
          <p:grpSpPr bwMode="auto">
            <a:xfrm>
              <a:off x="350452" y="4108684"/>
              <a:ext cx="8383759" cy="1927636"/>
              <a:chOff x="350452" y="4108684"/>
              <a:chExt cx="8383759" cy="1927636"/>
            </a:xfrm>
          </p:grpSpPr>
          <p:grpSp>
            <p:nvGrpSpPr>
              <p:cNvPr id="96281" name="Gruppo 55"/>
              <p:cNvGrpSpPr>
                <a:grpSpLocks/>
              </p:cNvGrpSpPr>
              <p:nvPr/>
            </p:nvGrpSpPr>
            <p:grpSpPr bwMode="auto">
              <a:xfrm>
                <a:off x="350452" y="4173786"/>
                <a:ext cx="8063077" cy="1862534"/>
                <a:chOff x="350452" y="4173786"/>
                <a:chExt cx="8063077" cy="1862534"/>
              </a:xfrm>
            </p:grpSpPr>
            <p:grpSp>
              <p:nvGrpSpPr>
                <p:cNvPr id="96291" name="Gruppo 53"/>
                <p:cNvGrpSpPr>
                  <a:grpSpLocks/>
                </p:cNvGrpSpPr>
                <p:nvPr/>
              </p:nvGrpSpPr>
              <p:grpSpPr bwMode="auto">
                <a:xfrm>
                  <a:off x="350452" y="4173786"/>
                  <a:ext cx="8063077" cy="1862534"/>
                  <a:chOff x="350452" y="4173786"/>
                  <a:chExt cx="8063077" cy="1862534"/>
                </a:xfrm>
              </p:grpSpPr>
              <p:sp>
                <p:nvSpPr>
                  <p:cNvPr id="23" name="Text 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452" y="4173786"/>
                    <a:ext cx="8063077" cy="18625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2605" tIns="26303" rIns="52605" bIns="26303">
                    <a:spAutoFit/>
                  </a:bodyPr>
                  <a:lstStyle>
                    <a:lvl1pPr defTabSz="525463"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1pPr>
                    <a:lvl2pPr marL="742950" indent="-285750" defTabSz="525463"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2pPr>
                    <a:lvl3pPr marL="1143000" indent="-228600" defTabSz="525463"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3pPr>
                    <a:lvl4pPr marL="1600200" indent="-228600" defTabSz="525463"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4pPr>
                    <a:lvl5pPr marL="2057400" indent="-228600" defTabSz="525463"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5pPr>
                    <a:lvl6pPr marL="25146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6pPr>
                    <a:lvl7pPr marL="29718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7pPr>
                    <a:lvl8pPr marL="34290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8pPr>
                    <a:lvl9pPr marL="38862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2571750" algn="l"/>
                        <a:tab pos="4572000" algn="l"/>
                        <a:tab pos="7143750" algn="l"/>
                      </a:tabLs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MS PGothic" pitchFamily="34" charset="-128"/>
                      </a:defRPr>
                    </a:lvl9pPr>
                  </a:lstStyle>
                  <a:p>
                    <a:pPr eaLnBrk="0" fontAlgn="base" hangingPunct="0">
                      <a:lnSpc>
                        <a:spcPct val="14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altLang="it-IT" sz="2100" dirty="0" err="1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AgCl</a:t>
                    </a:r>
                    <a:r>
                      <a:rPr lang="it-IT" altLang="it-IT" sz="2100" baseline="-25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(solido)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      	Ag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+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 +  Cl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-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	</a:t>
                    </a:r>
                    <a:r>
                      <a:rPr lang="it-IT" altLang="it-IT" sz="2100" dirty="0" err="1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K</a:t>
                    </a:r>
                    <a:r>
                      <a:rPr lang="it-IT" altLang="it-IT" sz="2100" baseline="-25000" dirty="0" err="1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s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= s • s   = s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2  	 </a:t>
                    </a:r>
                    <a:r>
                      <a:rPr lang="it-IT" altLang="it-IT" sz="2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s</a:t>
                    </a:r>
                    <a:r>
                      <a:rPr lang="it-IT" altLang="it-IT" sz="16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=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    </a:t>
                    </a:r>
                    <a:endParaRPr lang="it-IT" altLang="it-IT" sz="2100" baseline="30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endParaRPr>
                  </a:p>
                  <a:p>
                    <a:pPr eaLnBrk="0" fontAlgn="base" hangingPunct="0">
                      <a:lnSpc>
                        <a:spcPct val="14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endParaRPr>
                  </a:p>
                  <a:p>
                    <a:pPr eaLnBrk="0" fontAlgn="base" hangingPunct="0">
                      <a:lnSpc>
                        <a:spcPct val="14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Ag</a:t>
                    </a:r>
                    <a:r>
                      <a:rPr lang="it-IT" altLang="it-IT" sz="2100" baseline="-25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2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SO</a:t>
                    </a:r>
                    <a:r>
                      <a:rPr lang="it-IT" altLang="it-IT" sz="2100" baseline="-25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4(solido)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      	2Ag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+ 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+ SO</a:t>
                    </a:r>
                    <a:r>
                      <a:rPr lang="it-IT" altLang="it-IT" sz="2100" baseline="-25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4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2-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	</a:t>
                    </a:r>
                    <a:r>
                      <a:rPr lang="it-IT" altLang="it-IT" sz="2100" dirty="0" err="1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K</a:t>
                    </a:r>
                    <a:r>
                      <a:rPr lang="it-IT" altLang="it-IT" sz="2100" baseline="-25000" dirty="0" err="1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s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= (2s)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2</a:t>
                    </a:r>
                    <a:r>
                      <a:rPr lang="it-IT" altLang="it-IT" sz="21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 • s = 4s</a:t>
                    </a:r>
                    <a:r>
                      <a:rPr lang="it-IT" altLang="it-IT" sz="2100" baseline="30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3	 </a:t>
                    </a:r>
                    <a:r>
                      <a:rPr lang="it-IT" altLang="it-IT" sz="20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s </a:t>
                    </a:r>
                    <a:r>
                      <a:rPr lang="it-IT" altLang="it-IT" sz="1600" dirty="0">
                        <a:solidFill>
                          <a:srgbClr val="000066"/>
                        </a:solidFill>
                        <a:latin typeface="Comic Sans MS" pitchFamily="66" charset="0"/>
                        <a:cs typeface="Times New Roman" pitchFamily="18" charset="0"/>
                      </a:rPr>
                      <a:t>=</a:t>
                    </a:r>
                  </a:p>
                  <a:p>
                    <a:pPr eaLnBrk="0" fontAlgn="base" hangingPunct="0">
                      <a:lnSpc>
                        <a:spcPct val="14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4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09568" y="4505644"/>
                    <a:ext cx="231277" cy="3609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2605" tIns="26303" rIns="52605" bIns="26303">
                    <a:spAutoFit/>
                  </a:bodyPr>
                  <a:lstStyle>
                    <a:lvl1pPr defTabSz="525463"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defTabSz="525463"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defTabSz="525463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2000" b="1" dirty="0">
                        <a:solidFill>
                          <a:srgbClr val="FF0000"/>
                        </a:solidFill>
                        <a:latin typeface="Comic Sans MS" charset="0"/>
                        <a:cs typeface="Times New Roman" charset="0"/>
                      </a:rPr>
                      <a:t>s</a:t>
                    </a:r>
                  </a:p>
                </p:txBody>
              </p:sp>
              <p:sp>
                <p:nvSpPr>
                  <p:cNvPr id="2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6035" y="4505644"/>
                    <a:ext cx="231277" cy="3609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2605" tIns="26303" rIns="52605" bIns="26303">
                    <a:spAutoFit/>
                  </a:bodyPr>
                  <a:lstStyle>
                    <a:lvl1pPr defTabSz="525463"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defTabSz="525463"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defTabSz="525463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2000" b="1">
                        <a:solidFill>
                          <a:srgbClr val="FF0000"/>
                        </a:solidFill>
                        <a:latin typeface="Comic Sans MS" charset="0"/>
                        <a:cs typeface="Times New Roman" charset="0"/>
                      </a:rPr>
                      <a:t>s</a:t>
                    </a:r>
                  </a:p>
                </p:txBody>
              </p:sp>
              <p:sp>
                <p:nvSpPr>
                  <p:cNvPr id="26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46082" y="5410712"/>
                    <a:ext cx="388374" cy="3609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2605" tIns="26303" rIns="52605" bIns="26303">
                    <a:spAutoFit/>
                  </a:bodyPr>
                  <a:lstStyle>
                    <a:lvl1pPr defTabSz="525463"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defTabSz="525463"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defTabSz="525463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2000" b="1" dirty="0">
                        <a:solidFill>
                          <a:srgbClr val="FF0000"/>
                        </a:solidFill>
                        <a:latin typeface="Comic Sans MS" charset="0"/>
                        <a:cs typeface="Times New Roman" charset="0"/>
                      </a:rPr>
                      <a:t>2s</a:t>
                    </a:r>
                  </a:p>
                </p:txBody>
              </p:sp>
              <p:sp>
                <p:nvSpPr>
                  <p:cNvPr id="27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25589" y="5410712"/>
                    <a:ext cx="231277" cy="3609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2605" tIns="26303" rIns="52605" bIns="26303">
                    <a:spAutoFit/>
                  </a:bodyPr>
                  <a:lstStyle>
                    <a:lvl1pPr defTabSz="525463"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defTabSz="525463"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defTabSz="525463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defTabSz="525463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2000" b="1">
                        <a:solidFill>
                          <a:srgbClr val="FF0000"/>
                        </a:solidFill>
                        <a:latin typeface="Comic Sans MS" charset="0"/>
                        <a:cs typeface="Times New Roman" charset="0"/>
                      </a:rPr>
                      <a:t>s</a:t>
                    </a:r>
                  </a:p>
                </p:txBody>
              </p:sp>
            </p:grpSp>
            <p:sp>
              <p:nvSpPr>
                <p:cNvPr id="30" name="Line 13"/>
                <p:cNvSpPr>
                  <a:spLocks noChangeShapeType="1"/>
                </p:cNvSpPr>
                <p:nvPr/>
              </p:nvSpPr>
              <p:spPr bwMode="auto">
                <a:xfrm>
                  <a:off x="1888770" y="4400846"/>
                  <a:ext cx="831867" cy="0"/>
                </a:xfrm>
                <a:prstGeom prst="line">
                  <a:avLst/>
                </a:prstGeom>
                <a:noFill/>
                <a:ln w="12700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1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98296" y="4505644"/>
                  <a:ext cx="831867" cy="0"/>
                </a:xfrm>
                <a:prstGeom prst="line">
                  <a:avLst/>
                </a:prstGeom>
                <a:noFill/>
                <a:ln w="12700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2" name="Line 15"/>
                <p:cNvSpPr>
                  <a:spLocks noChangeShapeType="1"/>
                </p:cNvSpPr>
                <p:nvPr/>
              </p:nvSpPr>
              <p:spPr bwMode="auto">
                <a:xfrm>
                  <a:off x="1945922" y="5258279"/>
                  <a:ext cx="831867" cy="0"/>
                </a:xfrm>
                <a:prstGeom prst="line">
                  <a:avLst/>
                </a:prstGeom>
                <a:noFill/>
                <a:ln w="12700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3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926871" y="5344022"/>
                  <a:ext cx="831867" cy="0"/>
                </a:xfrm>
                <a:prstGeom prst="line">
                  <a:avLst/>
                </a:prstGeom>
                <a:noFill/>
                <a:ln w="12700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96282" name="Gruppo 56"/>
              <p:cNvGrpSpPr>
                <a:grpSpLocks/>
              </p:cNvGrpSpPr>
              <p:nvPr/>
            </p:nvGrpSpPr>
            <p:grpSpPr bwMode="auto">
              <a:xfrm>
                <a:off x="7769011" y="4108684"/>
                <a:ext cx="965200" cy="1515764"/>
                <a:chOff x="7769011" y="4108684"/>
                <a:chExt cx="965200" cy="1515764"/>
              </a:xfrm>
            </p:grpSpPr>
            <p:graphicFrame>
              <p:nvGraphicFramePr>
                <p:cNvPr id="96283" name="Object 58"/>
                <p:cNvGraphicFramePr>
                  <a:graphicFrameLocks noChangeAspect="1"/>
                </p:cNvGraphicFramePr>
                <p:nvPr/>
              </p:nvGraphicFramePr>
              <p:xfrm>
                <a:off x="7769011" y="4108684"/>
                <a:ext cx="965200" cy="5889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50" name="Equazione" r:id="rId6" imgW="228501" imgH="253890" progId="Equation.3">
                        <p:embed/>
                      </p:oleObj>
                    </mc:Choice>
                    <mc:Fallback>
                      <p:oleObj name="Equazione" r:id="rId6" imgW="228501" imgH="253890" progId="Equation.3">
                        <p:embed/>
                        <p:pic>
                          <p:nvPicPr>
                            <p:cNvPr id="96283" name="Object 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769011" y="4108684"/>
                              <a:ext cx="965200" cy="5889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96284" name="Gruppo 47"/>
                <p:cNvGrpSpPr>
                  <a:grpSpLocks/>
                </p:cNvGrpSpPr>
                <p:nvPr/>
              </p:nvGrpSpPr>
              <p:grpSpPr bwMode="auto">
                <a:xfrm>
                  <a:off x="7830825" y="5002148"/>
                  <a:ext cx="896938" cy="622300"/>
                  <a:chOff x="8892480" y="5164782"/>
                  <a:chExt cx="896938" cy="622300"/>
                </a:xfrm>
              </p:grpSpPr>
              <p:sp>
                <p:nvSpPr>
                  <p:cNvPr id="39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9327544" y="5455845"/>
                    <a:ext cx="32385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96286" name="Gruppo 46"/>
                  <p:cNvGrpSpPr>
                    <a:grpSpLocks/>
                  </p:cNvGrpSpPr>
                  <p:nvPr/>
                </p:nvGrpSpPr>
                <p:grpSpPr bwMode="auto">
                  <a:xfrm>
                    <a:off x="8892480" y="5164782"/>
                    <a:ext cx="896938" cy="622300"/>
                    <a:chOff x="7772548" y="5409257"/>
                    <a:chExt cx="896938" cy="622300"/>
                  </a:xfrm>
                </p:grpSpPr>
                <p:graphicFrame>
                  <p:nvGraphicFramePr>
                    <p:cNvPr id="96287" name="Object 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7772548" y="5409257"/>
                    <a:ext cx="896938" cy="561975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1051" name="Microsoft Equation 3.0" r:id="rId8" imgW="228501" imgH="253890" progId="Equation.3">
                            <p:embed/>
                          </p:oleObj>
                        </mc:Choice>
                        <mc:Fallback>
                          <p:oleObj name="Microsoft Equation 3.0" r:id="rId8" imgW="228501" imgH="253890" progId="Equation.3">
                            <p:embed/>
                            <p:pic>
                              <p:nvPicPr>
                                <p:cNvPr id="96287" name="Object 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772548" y="5409257"/>
                                  <a:ext cx="896938" cy="56197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>
                                            <a:alpha val="74997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38" name="Text Box 6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137761" y="5430388"/>
                      <a:ext cx="436571" cy="3366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5pPr>
                      <a:lvl6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6pPr>
                      <a:lvl7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7pPr>
                      <a:lvl8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8pPr>
                      <a:lvl9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it-IT" sz="1600">
                          <a:solidFill>
                            <a:srgbClr val="000066"/>
                          </a:solidFill>
                          <a:latin typeface="Comic Sans MS" charset="0"/>
                          <a:cs typeface="Times New Roman" charset="0"/>
                        </a:rPr>
                        <a:t> K</a:t>
                      </a:r>
                      <a:r>
                        <a:rPr lang="it-IT" sz="1600" baseline="-25000">
                          <a:solidFill>
                            <a:srgbClr val="000066"/>
                          </a:solidFill>
                          <a:latin typeface="Comic Sans MS" charset="0"/>
                          <a:cs typeface="Times New Roman" charset="0"/>
                        </a:rPr>
                        <a:t>s</a:t>
                      </a:r>
                    </a:p>
                  </p:txBody>
                </p:sp>
                <p:sp>
                  <p:nvSpPr>
                    <p:cNvPr id="40" name="Text Box 6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188562" y="5695557"/>
                      <a:ext cx="307982" cy="3366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5pPr>
                      <a:lvl6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6pPr>
                      <a:lvl7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7pPr>
                      <a:lvl8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8pPr>
                      <a:lvl9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it-IT" sz="1600" dirty="0">
                          <a:solidFill>
                            <a:srgbClr val="000066"/>
                          </a:solidFill>
                          <a:latin typeface="Comic Sans MS" charset="0"/>
                          <a:cs typeface="Times New Roman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41" name="Text Box 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15506" y="5525658"/>
                      <a:ext cx="292106" cy="3048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5pPr>
                      <a:lvl6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6pPr>
                      <a:lvl7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7pPr>
                      <a:lvl8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8pPr>
                      <a:lvl9pPr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it-IT" sz="1400" dirty="0">
                          <a:solidFill>
                            <a:srgbClr val="000066"/>
                          </a:solidFill>
                          <a:latin typeface="Comic Sans MS" charset="0"/>
                          <a:cs typeface="Times New Roman" charset="0"/>
                        </a:rPr>
                        <a:t>3</a:t>
                      </a:r>
                    </a:p>
                  </p:txBody>
                </p:sp>
              </p:grpSp>
            </p:grpSp>
          </p:grpSp>
        </p:grpSp>
        <p:sp>
          <p:nvSpPr>
            <p:cNvPr id="46" name="Text Box 72"/>
            <p:cNvSpPr txBox="1">
              <a:spLocks noChangeArrowheads="1"/>
            </p:cNvSpPr>
            <p:nvPr/>
          </p:nvSpPr>
          <p:spPr bwMode="auto">
            <a:xfrm>
              <a:off x="8207150" y="4302400"/>
              <a:ext cx="376246" cy="336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dirty="0" err="1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K</a:t>
              </a:r>
              <a:r>
                <a:rPr lang="it-IT" sz="1600" baseline="-25000" dirty="0" err="1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s</a:t>
              </a:r>
              <a:endParaRPr lang="it-IT" sz="1600" baseline="-25000" dirty="0">
                <a:solidFill>
                  <a:srgbClr val="000066"/>
                </a:solidFill>
                <a:latin typeface="Comic Sans MS" charset="0"/>
                <a:cs typeface="Times New Roman" charset="0"/>
              </a:endParaRPr>
            </a:p>
          </p:txBody>
        </p:sp>
      </p:grpSp>
      <p:grpSp>
        <p:nvGrpSpPr>
          <p:cNvPr id="59" name="Gruppo 58"/>
          <p:cNvGrpSpPr>
            <a:grpSpLocks/>
          </p:cNvGrpSpPr>
          <p:nvPr/>
        </p:nvGrpSpPr>
        <p:grpSpPr bwMode="auto">
          <a:xfrm>
            <a:off x="1838325" y="5768975"/>
            <a:ext cx="8288338" cy="730784"/>
            <a:chOff x="341424" y="5104897"/>
            <a:chExt cx="8287864" cy="730784"/>
          </a:xfrm>
        </p:grpSpPr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2006617" y="5404935"/>
              <a:ext cx="831802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 flipH="1">
              <a:off x="1973281" y="5508122"/>
              <a:ext cx="831802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96267" name="Gruppo 57"/>
            <p:cNvGrpSpPr>
              <a:grpSpLocks/>
            </p:cNvGrpSpPr>
            <p:nvPr/>
          </p:nvGrpSpPr>
          <p:grpSpPr bwMode="auto">
            <a:xfrm>
              <a:off x="341424" y="5104897"/>
              <a:ext cx="8287864" cy="730784"/>
              <a:chOff x="341424" y="5794488"/>
              <a:chExt cx="8287864" cy="730784"/>
            </a:xfrm>
          </p:grpSpPr>
          <p:grpSp>
            <p:nvGrpSpPr>
              <p:cNvPr id="96268" name="Gruppo 50"/>
              <p:cNvGrpSpPr>
                <a:grpSpLocks/>
              </p:cNvGrpSpPr>
              <p:nvPr/>
            </p:nvGrpSpPr>
            <p:grpSpPr bwMode="auto">
              <a:xfrm>
                <a:off x="7800613" y="5794488"/>
                <a:ext cx="828675" cy="571500"/>
                <a:chOff x="9401669" y="5831532"/>
                <a:chExt cx="828675" cy="571500"/>
              </a:xfrm>
            </p:grpSpPr>
            <p:sp>
              <p:nvSpPr>
                <p:cNvPr id="44" name="Line 69"/>
                <p:cNvSpPr>
                  <a:spLocks noChangeShapeType="1"/>
                </p:cNvSpPr>
                <p:nvPr/>
              </p:nvSpPr>
              <p:spPr bwMode="auto">
                <a:xfrm>
                  <a:off x="9808093" y="6109345"/>
                  <a:ext cx="371454" cy="0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grpSp>
              <p:nvGrpSpPr>
                <p:cNvPr id="96274" name="Gruppo 49"/>
                <p:cNvGrpSpPr>
                  <a:grpSpLocks/>
                </p:cNvGrpSpPr>
                <p:nvPr/>
              </p:nvGrpSpPr>
              <p:grpSpPr bwMode="auto">
                <a:xfrm>
                  <a:off x="9401669" y="5831532"/>
                  <a:ext cx="828675" cy="571500"/>
                  <a:chOff x="7763023" y="5933132"/>
                  <a:chExt cx="828675" cy="571500"/>
                </a:xfrm>
              </p:grpSpPr>
              <p:graphicFrame>
                <p:nvGraphicFramePr>
                  <p:cNvPr id="96275" name="Object 60"/>
                  <p:cNvGraphicFramePr>
                    <a:graphicFrameLocks noChangeAspect="1"/>
                  </p:cNvGraphicFramePr>
                  <p:nvPr/>
                </p:nvGraphicFramePr>
                <p:xfrm>
                  <a:off x="7763023" y="5933132"/>
                  <a:ext cx="828675" cy="54292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52" name="Microsoft Equation 3.0" r:id="rId9" imgW="228501" imgH="253890" progId="Equation.3">
                          <p:embed/>
                        </p:oleObj>
                      </mc:Choice>
                      <mc:Fallback>
                        <p:oleObj name="Microsoft Equation 3.0" r:id="rId9" imgW="228501" imgH="253890" progId="Equation.3">
                          <p:embed/>
                          <p:pic>
                            <p:nvPicPr>
                              <p:cNvPr id="96275" name="Object 6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763023" y="5933132"/>
                                <a:ext cx="828675" cy="54292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000099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42" name="Text 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58315" y="5998220"/>
                    <a:ext cx="292083" cy="3048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1400">
                        <a:solidFill>
                          <a:srgbClr val="000066"/>
                        </a:solidFill>
                        <a:latin typeface="Comic Sans MS" charset="0"/>
                        <a:cs typeface="Times New Roman" charset="0"/>
                      </a:rPr>
                      <a:t>4</a:t>
                    </a:r>
                  </a:p>
                </p:txBody>
              </p:sp>
              <p:sp>
                <p:nvSpPr>
                  <p:cNvPr id="43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01195" y="5949007"/>
                    <a:ext cx="307958" cy="3365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1600">
                        <a:solidFill>
                          <a:srgbClr val="000066"/>
                        </a:solidFill>
                        <a:latin typeface="Comic Sans MS" charset="0"/>
                        <a:cs typeface="Times New Roman" charset="0"/>
                      </a:rPr>
                      <a:t>K</a:t>
                    </a:r>
                  </a:p>
                </p:txBody>
              </p:sp>
              <p:sp>
                <p:nvSpPr>
                  <p:cNvPr id="45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53573" y="6168082"/>
                    <a:ext cx="431776" cy="3365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it-IT" sz="1600" dirty="0">
                        <a:solidFill>
                          <a:srgbClr val="000066"/>
                        </a:solidFill>
                        <a:latin typeface="Comic Sans MS" charset="0"/>
                        <a:cs typeface="Times New Roman" charset="0"/>
                      </a:rPr>
                      <a:t>27</a:t>
                    </a:r>
                  </a:p>
                </p:txBody>
              </p:sp>
            </p:grpSp>
          </p:grpSp>
          <p:grpSp>
            <p:nvGrpSpPr>
              <p:cNvPr id="96269" name="Gruppo 54"/>
              <p:cNvGrpSpPr>
                <a:grpSpLocks/>
              </p:cNvGrpSpPr>
              <p:nvPr/>
            </p:nvGrpSpPr>
            <p:grpSpPr bwMode="auto">
              <a:xfrm>
                <a:off x="341424" y="5850051"/>
                <a:ext cx="7662355" cy="675221"/>
                <a:chOff x="341424" y="5850051"/>
                <a:chExt cx="7662355" cy="675221"/>
              </a:xfrm>
            </p:grpSpPr>
            <p:sp>
              <p:nvSpPr>
                <p:cNvPr id="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009859" y="6164376"/>
                  <a:ext cx="388344" cy="3608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2605" tIns="26303" rIns="52605" bIns="26303">
                  <a:spAutoFit/>
                </a:bodyPr>
                <a:lstStyle>
                  <a:lvl1pPr defTabSz="52546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2546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2546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000" b="1" dirty="0">
                      <a:solidFill>
                        <a:srgbClr val="FF0000"/>
                      </a:solidFill>
                      <a:latin typeface="Comic Sans MS" charset="0"/>
                      <a:cs typeface="Times New Roman" charset="0"/>
                    </a:rPr>
                    <a:t>3s</a:t>
                  </a:r>
                </a:p>
              </p:txBody>
            </p:sp>
            <p:sp>
              <p:nvSpPr>
                <p:cNvPr id="2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990878" y="6143738"/>
                  <a:ext cx="231259" cy="3608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2605" tIns="26303" rIns="52605" bIns="26303">
                  <a:spAutoFit/>
                </a:bodyPr>
                <a:lstStyle>
                  <a:lvl1pPr defTabSz="52546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2546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2546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2546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000" b="1" dirty="0">
                      <a:solidFill>
                        <a:srgbClr val="FF0000"/>
                      </a:solidFill>
                      <a:latin typeface="Comic Sans MS" charset="0"/>
                      <a:cs typeface="Times New Roman" charset="0"/>
                    </a:rPr>
                    <a:t>s</a:t>
                  </a:r>
                </a:p>
              </p:txBody>
            </p:sp>
            <p:sp>
              <p:nvSpPr>
                <p:cNvPr id="49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341424" y="5850051"/>
                  <a:ext cx="7662355" cy="5055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2605" tIns="26303" rIns="52605" bIns="26303">
                  <a:spAutoFit/>
                </a:bodyPr>
                <a:lstStyle>
                  <a:lvl1pPr defTabSz="525463"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defTabSz="525463"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defTabSz="525463"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defTabSz="525463"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defTabSz="525463"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defTabSz="525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defTabSz="525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defTabSz="525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defTabSz="525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571750" algn="l"/>
                      <a:tab pos="4572000" algn="l"/>
                      <a:tab pos="714375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0" fontAlgn="base" hangingPunct="0">
                    <a:lnSpc>
                      <a:spcPct val="14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Ag</a:t>
                  </a:r>
                  <a:r>
                    <a:rPr lang="it-IT" altLang="it-IT" sz="2100" baseline="-25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3</a:t>
                  </a: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PO</a:t>
                  </a:r>
                  <a:r>
                    <a:rPr lang="it-IT" altLang="it-IT" sz="2100" baseline="-25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4(solido)</a:t>
                  </a: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       	3Ag</a:t>
                  </a:r>
                  <a:r>
                    <a:rPr lang="it-IT" altLang="it-IT" sz="2100" baseline="30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+</a:t>
                  </a: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  + PO</a:t>
                  </a:r>
                  <a:r>
                    <a:rPr lang="it-IT" altLang="it-IT" sz="2100" baseline="-25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4</a:t>
                  </a:r>
                  <a:r>
                    <a:rPr lang="it-IT" altLang="it-IT" sz="2100" baseline="30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3-</a:t>
                  </a: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	</a:t>
                  </a:r>
                  <a:r>
                    <a:rPr lang="it-IT" altLang="it-IT" sz="2100" dirty="0" err="1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K</a:t>
                  </a:r>
                  <a:r>
                    <a:rPr lang="it-IT" altLang="it-IT" sz="2100" baseline="-25000" dirty="0" err="1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s</a:t>
                  </a: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 = (3s)</a:t>
                  </a:r>
                  <a:r>
                    <a:rPr lang="it-IT" altLang="it-IT" sz="2100" baseline="30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3</a:t>
                  </a:r>
                  <a:r>
                    <a:rPr lang="it-IT" altLang="it-IT" sz="21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 • s = 27s</a:t>
                  </a:r>
                  <a:r>
                    <a:rPr lang="it-IT" altLang="it-IT" sz="2100" baseline="30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4	 </a:t>
                  </a:r>
                  <a:r>
                    <a:rPr lang="it-IT" altLang="it-IT" sz="20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s</a:t>
                  </a:r>
                  <a:r>
                    <a:rPr lang="it-IT" altLang="it-IT" sz="1600" dirty="0">
                      <a:solidFill>
                        <a:srgbClr val="000066"/>
                      </a:solidFill>
                      <a:latin typeface="Comic Sans MS" pitchFamily="66" charset="0"/>
                      <a:cs typeface="Times New Roman" pitchFamily="18" charset="0"/>
                    </a:rPr>
                    <a:t> =</a:t>
                  </a:r>
                </a:p>
              </p:txBody>
            </p:sp>
          </p:grp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046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69"/>
    </mc:Choice>
    <mc:Fallback xmlns="">
      <p:transition spd="slow" advTm="20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4062414" y="254000"/>
            <a:ext cx="3972681" cy="437840"/>
          </a:xfrm>
          <a:prstGeom prst="rect">
            <a:avLst/>
          </a:prstGeom>
          <a:noFill/>
          <a:ln w="3810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2546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25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254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254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254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254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254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254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>
                <a:solidFill>
                  <a:srgbClr val="000066"/>
                </a:solidFill>
                <a:latin typeface="Comic Sans MS" charset="0"/>
                <a:cs typeface="Times New Roman" charset="0"/>
              </a:rPr>
              <a:t>Effetto dello ione comune</a:t>
            </a: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1928814" y="1628775"/>
            <a:ext cx="7597775" cy="1035713"/>
            <a:chOff x="404812" y="1628800"/>
            <a:chExt cx="7597775" cy="1036453"/>
          </a:xfrm>
        </p:grpSpPr>
        <p:sp>
          <p:nvSpPr>
            <p:cNvPr id="68629" name="Line 22"/>
            <p:cNvSpPr>
              <a:spLocks noChangeShapeType="1"/>
            </p:cNvSpPr>
            <p:nvPr/>
          </p:nvSpPr>
          <p:spPr bwMode="auto">
            <a:xfrm>
              <a:off x="2557462" y="2219772"/>
              <a:ext cx="830262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8630" name="Line 23"/>
            <p:cNvSpPr>
              <a:spLocks noChangeShapeType="1"/>
            </p:cNvSpPr>
            <p:nvPr/>
          </p:nvSpPr>
          <p:spPr bwMode="auto">
            <a:xfrm flipH="1">
              <a:off x="2557462" y="2335742"/>
              <a:ext cx="830262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97322" name="Gruppo 3"/>
            <p:cNvGrpSpPr>
              <a:grpSpLocks/>
            </p:cNvGrpSpPr>
            <p:nvPr/>
          </p:nvGrpSpPr>
          <p:grpSpPr bwMode="auto">
            <a:xfrm>
              <a:off x="404812" y="1628800"/>
              <a:ext cx="7597775" cy="1036453"/>
              <a:chOff x="175546" y="1713768"/>
              <a:chExt cx="7597775" cy="1036453"/>
            </a:xfrm>
          </p:grpSpPr>
          <p:sp>
            <p:nvSpPr>
              <p:cNvPr id="68628" name="Text Box 20"/>
              <p:cNvSpPr txBox="1">
                <a:spLocks noChangeArrowheads="1"/>
              </p:cNvSpPr>
              <p:nvPr/>
            </p:nvSpPr>
            <p:spPr bwMode="auto">
              <a:xfrm>
                <a:off x="175546" y="1713768"/>
                <a:ext cx="7597775" cy="832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25463"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25463"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25463"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25463"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3021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a)	In acqua pura:</a:t>
                </a: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	BaSO</a:t>
                </a:r>
                <a:r>
                  <a:rPr lang="it-IT" altLang="it-IT" sz="2300" baseline="-25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4(solido)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			Ba</a:t>
                </a:r>
                <a:r>
                  <a:rPr lang="it-IT" altLang="it-IT" sz="2300" baseline="30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2+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  +  SO</a:t>
                </a:r>
                <a:r>
                  <a:rPr lang="it-IT" altLang="it-IT" sz="2300" baseline="-25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4</a:t>
                </a:r>
                <a:r>
                  <a:rPr lang="it-IT" altLang="it-IT" sz="2300" baseline="30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2-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	</a:t>
                </a:r>
                <a:r>
                  <a:rPr lang="it-IT" altLang="it-IT" sz="2300" dirty="0" err="1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K</a:t>
                </a:r>
                <a:r>
                  <a:rPr lang="it-IT" altLang="it-IT" sz="2300" baseline="-25000" dirty="0" err="1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s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 = s • s =  s</a:t>
                </a:r>
                <a:r>
                  <a:rPr lang="it-IT" altLang="it-IT" sz="2300" baseline="30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2</a:t>
                </a:r>
                <a:endParaRPr lang="it-IT" altLang="it-IT" sz="2300" dirty="0">
                  <a:solidFill>
                    <a:srgbClr val="000066"/>
                  </a:solidFill>
                  <a:latin typeface="Comic Sans MS" pitchFamily="66" charset="0"/>
                  <a:cs typeface="Times New Roman" pitchFamily="18" charset="0"/>
                </a:endParaRPr>
              </a:p>
            </p:txBody>
          </p:sp>
          <p:sp>
            <p:nvSpPr>
              <p:cNvPr id="68631" name="Text Box 25"/>
              <p:cNvSpPr txBox="1">
                <a:spLocks noChangeArrowheads="1"/>
              </p:cNvSpPr>
              <p:nvPr/>
            </p:nvSpPr>
            <p:spPr bwMode="auto">
              <a:xfrm>
                <a:off x="3631533" y="2342867"/>
                <a:ext cx="250508" cy="4073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b="1" dirty="0">
                    <a:solidFill>
                      <a:srgbClr val="FF0000"/>
                    </a:solidFill>
                    <a:latin typeface="Comic Sans MS" charset="0"/>
                    <a:cs typeface="Times New Roman" charset="0"/>
                  </a:rPr>
                  <a:t>s</a:t>
                </a:r>
              </a:p>
            </p:txBody>
          </p:sp>
          <p:sp>
            <p:nvSpPr>
              <p:cNvPr id="68632" name="Text Box 26"/>
              <p:cNvSpPr txBox="1">
                <a:spLocks noChangeArrowheads="1"/>
              </p:cNvSpPr>
              <p:nvPr/>
            </p:nvSpPr>
            <p:spPr bwMode="auto">
              <a:xfrm>
                <a:off x="4650708" y="2304740"/>
                <a:ext cx="250508" cy="4073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b="1" dirty="0">
                    <a:solidFill>
                      <a:srgbClr val="FF0000"/>
                    </a:solidFill>
                    <a:latin typeface="Comic Sans MS" charset="0"/>
                    <a:cs typeface="Times New Roman" charset="0"/>
                  </a:rPr>
                  <a:t>s</a:t>
                </a:r>
              </a:p>
            </p:txBody>
          </p:sp>
        </p:grp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890838" y="2747963"/>
            <a:ext cx="4887912" cy="723900"/>
            <a:chOff x="1367519" y="2747969"/>
            <a:chExt cx="4887064" cy="723103"/>
          </a:xfrm>
        </p:grpSpPr>
        <p:graphicFrame>
          <p:nvGraphicFramePr>
            <p:cNvPr id="97311" name="Object 30"/>
            <p:cNvGraphicFramePr>
              <a:graphicFrameLocks noChangeAspect="1"/>
            </p:cNvGraphicFramePr>
            <p:nvPr/>
          </p:nvGraphicFramePr>
          <p:xfrm>
            <a:off x="1852497" y="2810672"/>
            <a:ext cx="714491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Equazione" r:id="rId6" imgW="228501" imgH="253890" progId="Equation.3">
                    <p:embed/>
                  </p:oleObj>
                </mc:Choice>
                <mc:Fallback>
                  <p:oleObj name="Equazione" r:id="rId6" imgW="228501" imgH="253890" progId="Equation.3">
                    <p:embed/>
                    <p:pic>
                      <p:nvPicPr>
                        <p:cNvPr id="9731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2497" y="2810672"/>
                          <a:ext cx="714491" cy="660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7312" name="Gruppo 4"/>
            <p:cNvGrpSpPr>
              <a:grpSpLocks/>
            </p:cNvGrpSpPr>
            <p:nvPr/>
          </p:nvGrpSpPr>
          <p:grpSpPr bwMode="auto">
            <a:xfrm>
              <a:off x="1367519" y="2928945"/>
              <a:ext cx="4887064" cy="411952"/>
              <a:chOff x="1367519" y="2928945"/>
              <a:chExt cx="4887064" cy="411952"/>
            </a:xfrm>
          </p:grpSpPr>
          <p:sp>
            <p:nvSpPr>
              <p:cNvPr id="68636" name="Text Box 31"/>
              <p:cNvSpPr txBox="1">
                <a:spLocks noChangeArrowheads="1"/>
              </p:cNvSpPr>
              <p:nvPr/>
            </p:nvSpPr>
            <p:spPr bwMode="auto">
              <a:xfrm>
                <a:off x="1367519" y="2936673"/>
                <a:ext cx="493626" cy="404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s =</a:t>
                </a:r>
              </a:p>
            </p:txBody>
          </p:sp>
          <p:sp>
            <p:nvSpPr>
              <p:cNvPr id="68637" name="Text Box 32"/>
              <p:cNvSpPr txBox="1">
                <a:spLocks noChangeArrowheads="1"/>
              </p:cNvSpPr>
              <p:nvPr/>
            </p:nvSpPr>
            <p:spPr bwMode="auto">
              <a:xfrm>
                <a:off x="2207160" y="2936673"/>
                <a:ext cx="382522" cy="404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dirty="0" err="1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K</a:t>
                </a:r>
                <a:r>
                  <a:rPr lang="it-IT" sz="2300" baseline="-25000" dirty="0" err="1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s</a:t>
                </a:r>
                <a:endPara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endParaRPr>
              </a:p>
            </p:txBody>
          </p:sp>
          <p:sp>
            <p:nvSpPr>
              <p:cNvPr id="68638" name="Text Box 33"/>
              <p:cNvSpPr txBox="1">
                <a:spLocks noChangeArrowheads="1"/>
              </p:cNvSpPr>
              <p:nvPr/>
            </p:nvSpPr>
            <p:spPr bwMode="auto">
              <a:xfrm>
                <a:off x="2759514" y="2936673"/>
                <a:ext cx="347603" cy="404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 =</a:t>
                </a:r>
              </a:p>
            </p:txBody>
          </p:sp>
          <p:sp>
            <p:nvSpPr>
              <p:cNvPr id="68639" name="Text Box 34"/>
              <p:cNvSpPr txBox="1">
                <a:spLocks noChangeArrowheads="1"/>
              </p:cNvSpPr>
              <p:nvPr/>
            </p:nvSpPr>
            <p:spPr bwMode="auto">
              <a:xfrm>
                <a:off x="3497574" y="2936673"/>
                <a:ext cx="707902" cy="404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10</a:t>
                </a:r>
                <a:r>
                  <a:rPr lang="it-IT" sz="2300" baseline="300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-10</a:t>
                </a:r>
                <a:endPara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endParaRPr>
              </a:p>
            </p:txBody>
          </p:sp>
          <p:sp>
            <p:nvSpPr>
              <p:cNvPr id="68640" name="Text Box 35"/>
              <p:cNvSpPr txBox="1">
                <a:spLocks noChangeArrowheads="1"/>
              </p:cNvSpPr>
              <p:nvPr/>
            </p:nvSpPr>
            <p:spPr bwMode="auto">
              <a:xfrm>
                <a:off x="4345152" y="2928745"/>
                <a:ext cx="257130" cy="404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=</a:t>
                </a:r>
              </a:p>
            </p:txBody>
          </p:sp>
          <p:sp>
            <p:nvSpPr>
              <p:cNvPr id="68641" name="Text Box 36"/>
              <p:cNvSpPr txBox="1">
                <a:spLocks noChangeArrowheads="1"/>
              </p:cNvSpPr>
              <p:nvPr/>
            </p:nvSpPr>
            <p:spPr bwMode="auto">
              <a:xfrm>
                <a:off x="4759417" y="2928745"/>
                <a:ext cx="1495166" cy="404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3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10</a:t>
                </a:r>
                <a:r>
                  <a:rPr lang="it-IT" sz="2300" baseline="300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-5</a:t>
                </a:r>
                <a:r>
                  <a:rPr lang="it-IT" sz="2300" dirty="0">
                    <a:solidFill>
                      <a:srgbClr val="000066"/>
                    </a:solidFill>
                    <a:latin typeface="Comic Sans MS" charset="0"/>
                    <a:cs typeface="Times New Roman" charset="0"/>
                  </a:rPr>
                  <a:t> moli/l</a:t>
                </a:r>
              </a:p>
            </p:txBody>
          </p:sp>
        </p:grpSp>
        <p:graphicFrame>
          <p:nvGraphicFramePr>
            <p:cNvPr id="97313" name="Object 37"/>
            <p:cNvGraphicFramePr>
              <a:graphicFrameLocks noChangeAspect="1"/>
            </p:cNvGraphicFramePr>
            <p:nvPr/>
          </p:nvGraphicFramePr>
          <p:xfrm>
            <a:off x="3209809" y="2747969"/>
            <a:ext cx="714491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Equazione" r:id="rId8" imgW="228501" imgH="253890" progId="Equation.3">
                    <p:embed/>
                  </p:oleObj>
                </mc:Choice>
                <mc:Fallback>
                  <p:oleObj name="Equazione" r:id="rId8" imgW="228501" imgH="253890" progId="Equation.3">
                    <p:embed/>
                    <p:pic>
                      <p:nvPicPr>
                        <p:cNvPr id="97313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9809" y="2747969"/>
                          <a:ext cx="714491" cy="660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7285" name="Object 39"/>
          <p:cNvGraphicFramePr>
            <a:graphicFrameLocks noChangeAspect="1"/>
          </p:cNvGraphicFramePr>
          <p:nvPr/>
        </p:nvGraphicFramePr>
        <p:xfrm>
          <a:off x="6556376" y="1579564"/>
          <a:ext cx="61913" cy="11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zione" r:id="rId9" imgW="114151" imgH="215619" progId="Equation.3">
                  <p:embed/>
                </p:oleObj>
              </mc:Choice>
              <mc:Fallback>
                <p:oleObj name="Equazione" r:id="rId9" imgW="114151" imgH="215619" progId="Equation.3">
                  <p:embed/>
                  <p:pic>
                    <p:nvPicPr>
                      <p:cNvPr id="97285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6" y="1579564"/>
                        <a:ext cx="61913" cy="11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1689100" y="3592514"/>
            <a:ext cx="10237788" cy="1338926"/>
            <a:chOff x="282575" y="3658395"/>
            <a:chExt cx="10238693" cy="1339724"/>
          </a:xfrm>
        </p:grpSpPr>
        <p:grpSp>
          <p:nvGrpSpPr>
            <p:cNvPr id="97305" name="Gruppo 1"/>
            <p:cNvGrpSpPr>
              <a:grpSpLocks/>
            </p:cNvGrpSpPr>
            <p:nvPr/>
          </p:nvGrpSpPr>
          <p:grpSpPr bwMode="auto">
            <a:xfrm>
              <a:off x="282575" y="3658395"/>
              <a:ext cx="10238693" cy="1339724"/>
              <a:chOff x="381978" y="3797301"/>
              <a:chExt cx="10238693" cy="1339724"/>
            </a:xfrm>
          </p:grpSpPr>
          <p:sp>
            <p:nvSpPr>
              <p:cNvPr id="68610" name="Text Box 21"/>
              <p:cNvSpPr txBox="1">
                <a:spLocks noChangeArrowheads="1"/>
              </p:cNvSpPr>
              <p:nvPr/>
            </p:nvSpPr>
            <p:spPr bwMode="auto">
              <a:xfrm>
                <a:off x="381978" y="3797301"/>
                <a:ext cx="10238693" cy="1043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b)	In una soluzione 0,1 M di Na</a:t>
                </a:r>
                <a:r>
                  <a:rPr lang="it-IT" altLang="it-IT" sz="2300" baseline="-25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2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SO</a:t>
                </a:r>
                <a:r>
                  <a:rPr lang="it-IT" altLang="it-IT" sz="2300" baseline="-25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4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       (ione comune)</a:t>
                </a:r>
              </a:p>
              <a:p>
                <a:pPr eaLnBrk="0" fontAlgn="base" hangingPunct="0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	BaSO</a:t>
                </a:r>
                <a:r>
                  <a:rPr lang="it-IT" altLang="it-IT" sz="2300" baseline="-25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4(solido)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	      Ba</a:t>
                </a:r>
                <a:r>
                  <a:rPr lang="it-IT" altLang="it-IT" sz="2300" baseline="30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2+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  +  SO</a:t>
                </a:r>
                <a:r>
                  <a:rPr lang="it-IT" altLang="it-IT" sz="2300" baseline="-25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4</a:t>
                </a:r>
                <a:r>
                  <a:rPr lang="it-IT" altLang="it-IT" sz="2300" baseline="300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2-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		</a:t>
                </a:r>
                <a:r>
                  <a:rPr lang="it-IT" altLang="it-IT" sz="2300" dirty="0" err="1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Ks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 = s’ (s’ + 0,1)</a:t>
                </a:r>
              </a:p>
            </p:txBody>
          </p:sp>
          <p:sp>
            <p:nvSpPr>
              <p:cNvPr id="68633" name="Text Box 28"/>
              <p:cNvSpPr txBox="1">
                <a:spLocks noChangeArrowheads="1"/>
              </p:cNvSpPr>
              <p:nvPr/>
            </p:nvSpPr>
            <p:spPr bwMode="auto">
              <a:xfrm>
                <a:off x="3693796" y="4729719"/>
                <a:ext cx="317862" cy="407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  <a:cs typeface="Times New Roman" pitchFamily="18" charset="0"/>
                  </a:rPr>
                  <a:t>s’</a:t>
                </a:r>
                <a:endParaRPr lang="it-IT" altLang="it-IT" sz="2300" baseline="18000" dirty="0">
                  <a:solidFill>
                    <a:srgbClr val="FF0000"/>
                  </a:solidFill>
                  <a:latin typeface="Comic Sans MS" pitchFamily="66" charset="0"/>
                  <a:cs typeface="Times New Roman" pitchFamily="18" charset="0"/>
                </a:endParaRPr>
              </a:p>
            </p:txBody>
          </p:sp>
          <p:sp>
            <p:nvSpPr>
              <p:cNvPr id="68634" name="Text Box 29"/>
              <p:cNvSpPr txBox="1">
                <a:spLocks noChangeArrowheads="1"/>
              </p:cNvSpPr>
              <p:nvPr/>
            </p:nvSpPr>
            <p:spPr bwMode="auto">
              <a:xfrm>
                <a:off x="4524132" y="4729719"/>
                <a:ext cx="1500983" cy="407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b="1" dirty="0">
                    <a:solidFill>
                      <a:srgbClr val="FF0000"/>
                    </a:solidFill>
                    <a:latin typeface="Comic Sans MS" pitchFamily="66" charset="0"/>
                    <a:cs typeface="Times New Roman" pitchFamily="18" charset="0"/>
                  </a:rPr>
                  <a:t>s’ + 0,1M</a:t>
                </a:r>
              </a:p>
            </p:txBody>
          </p:sp>
        </p:grpSp>
        <p:sp>
          <p:nvSpPr>
            <p:cNvPr id="68657" name="Line 56"/>
            <p:cNvSpPr>
              <a:spLocks noChangeShapeType="1"/>
            </p:cNvSpPr>
            <p:nvPr/>
          </p:nvSpPr>
          <p:spPr bwMode="auto">
            <a:xfrm>
              <a:off x="2548138" y="4403376"/>
              <a:ext cx="830335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8658" name="Line 57"/>
            <p:cNvSpPr>
              <a:spLocks noChangeShapeType="1"/>
            </p:cNvSpPr>
            <p:nvPr/>
          </p:nvSpPr>
          <p:spPr bwMode="auto">
            <a:xfrm flipH="1">
              <a:off x="2546550" y="4571751"/>
              <a:ext cx="830336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744664" y="4991100"/>
            <a:ext cx="10237787" cy="636588"/>
            <a:chOff x="219996" y="4991108"/>
            <a:chExt cx="10238693" cy="637126"/>
          </a:xfrm>
        </p:grpSpPr>
        <p:sp>
          <p:nvSpPr>
            <p:cNvPr id="68654" name="Text Box 53"/>
            <p:cNvSpPr txBox="1">
              <a:spLocks noChangeArrowheads="1"/>
            </p:cNvSpPr>
            <p:nvPr/>
          </p:nvSpPr>
          <p:spPr bwMode="auto">
            <a:xfrm>
              <a:off x="7308810" y="5129338"/>
              <a:ext cx="256943" cy="407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=</a:t>
              </a:r>
            </a:p>
          </p:txBody>
        </p:sp>
        <p:grpSp>
          <p:nvGrpSpPr>
            <p:cNvPr id="97302" name="Gruppo 5"/>
            <p:cNvGrpSpPr>
              <a:grpSpLocks/>
            </p:cNvGrpSpPr>
            <p:nvPr/>
          </p:nvGrpSpPr>
          <p:grpSpPr bwMode="auto">
            <a:xfrm>
              <a:off x="219996" y="4991108"/>
              <a:ext cx="10238693" cy="637126"/>
              <a:chOff x="219996" y="4991108"/>
              <a:chExt cx="10238693" cy="637126"/>
            </a:xfrm>
          </p:grpSpPr>
          <p:sp>
            <p:nvSpPr>
              <p:cNvPr id="68644" name="Text Box 41"/>
              <p:cNvSpPr txBox="1">
                <a:spLocks noChangeArrowheads="1"/>
              </p:cNvSpPr>
              <p:nvPr/>
            </p:nvSpPr>
            <p:spPr bwMode="auto">
              <a:xfrm>
                <a:off x="4981329" y="5129338"/>
                <a:ext cx="246085" cy="3606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254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254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254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 b="1" dirty="0">
                    <a:solidFill>
                      <a:srgbClr val="000066"/>
                    </a:solidFill>
                    <a:cs typeface="Times New Roman" charset="0"/>
                  </a:rPr>
                  <a:t>≈</a:t>
                </a:r>
              </a:p>
            </p:txBody>
          </p:sp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219996" y="4991108"/>
                <a:ext cx="10238693" cy="637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2605" tIns="26303" rIns="52605" bIns="26303">
                <a:spAutoFit/>
              </a:bodyPr>
              <a:lstStyle>
                <a:lvl1pPr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25463"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064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Poiché la solubilità è bassa, s’ + 0,1    0,1 M           </a:t>
                </a:r>
                <a:r>
                  <a:rPr lang="it-IT" altLang="it-IT" sz="2300" dirty="0" err="1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Ks</a:t>
                </a:r>
                <a:r>
                  <a:rPr lang="it-IT" altLang="it-IT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   s’</a:t>
                </a:r>
                <a:r>
                  <a:rPr lang="it-IT" altLang="ja-JP" sz="2300" dirty="0">
                    <a:solidFill>
                      <a:srgbClr val="000066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  <a:r>
                  <a:rPr lang="it-IT" altLang="ja-JP" sz="2300" dirty="0">
                    <a:solidFill>
                      <a:srgbClr val="000066"/>
                    </a:solidFill>
                    <a:latin typeface="Comic Sans MS" pitchFamily="66" charset="0"/>
                    <a:cs typeface="Times New Roman" pitchFamily="18" charset="0"/>
                  </a:rPr>
                  <a:t>• 0,1</a:t>
                </a:r>
              </a:p>
            </p:txBody>
          </p:sp>
        </p:grpSp>
      </p:grp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6127750" y="5778501"/>
            <a:ext cx="4497388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2605" tIns="26303" rIns="52605" bIns="26303">
            <a:spAutoFit/>
          </a:bodyPr>
          <a:lstStyle>
            <a:lvl1pPr defTabSz="525463"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25463"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25463"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25463"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25463"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tabLst>
                <a:tab pos="6064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 u="sng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La solubilità DECRESCE </a:t>
            </a:r>
          </a:p>
          <a:p>
            <a:pPr eaLnBrk="0" fontAlgn="base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300" b="1" u="sng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 u="sng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per effetto dello ione comune</a:t>
            </a:r>
            <a:endParaRPr lang="it-IT" altLang="it-IT" sz="230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928813" y="5573712"/>
            <a:ext cx="3932042" cy="899188"/>
            <a:chOff x="404812" y="5573067"/>
            <a:chExt cx="3931977" cy="899934"/>
          </a:xfrm>
        </p:grpSpPr>
        <p:sp>
          <p:nvSpPr>
            <p:cNvPr id="68611" name="Text Box 48"/>
            <p:cNvSpPr txBox="1">
              <a:spLocks noChangeArrowheads="1"/>
            </p:cNvSpPr>
            <p:nvPr/>
          </p:nvSpPr>
          <p:spPr bwMode="auto">
            <a:xfrm>
              <a:off x="1003289" y="5573067"/>
              <a:ext cx="381948" cy="40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 err="1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K</a:t>
              </a:r>
              <a:r>
                <a:rPr lang="it-IT" sz="2300" baseline="-25000" dirty="0" err="1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s</a:t>
              </a:r>
              <a:endParaRPr lang="it-IT" sz="2300" dirty="0">
                <a:solidFill>
                  <a:srgbClr val="000066"/>
                </a:solidFill>
                <a:latin typeface="Comic Sans MS" charset="0"/>
                <a:cs typeface="Times New Roman" charset="0"/>
              </a:endParaRPr>
            </a:p>
          </p:txBody>
        </p:sp>
        <p:sp>
          <p:nvSpPr>
            <p:cNvPr id="68648" name="Text Box 46"/>
            <p:cNvSpPr txBox="1">
              <a:spLocks noChangeArrowheads="1"/>
            </p:cNvSpPr>
            <p:nvPr/>
          </p:nvSpPr>
          <p:spPr bwMode="auto">
            <a:xfrm>
              <a:off x="404812" y="5787557"/>
              <a:ext cx="529421" cy="40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dirty="0">
                  <a:solidFill>
                    <a:srgbClr val="000066"/>
                  </a:solidFill>
                  <a:latin typeface="Comic Sans MS" pitchFamily="66" charset="0"/>
                  <a:cs typeface="Times New Roman" pitchFamily="18" charset="0"/>
                </a:rPr>
                <a:t>S</a:t>
              </a:r>
              <a:r>
                <a:rPr lang="it-IT" altLang="it-IT" sz="2300" b="1" dirty="0">
                  <a:solidFill>
                    <a:srgbClr val="000066"/>
                  </a:solidFill>
                  <a:latin typeface="Comic Sans MS" pitchFamily="66" charset="0"/>
                  <a:cs typeface="Times New Roman" pitchFamily="18" charset="0"/>
                </a:rPr>
                <a:t>’</a:t>
              </a:r>
              <a:r>
                <a:rPr lang="it-IT" altLang="ja-JP" sz="2300" dirty="0">
                  <a:solidFill>
                    <a:srgbClr val="000066"/>
                  </a:solidFill>
                  <a:latin typeface="Comic Sans MS" pitchFamily="66" charset="0"/>
                  <a:cs typeface="Times New Roman" pitchFamily="18" charset="0"/>
                </a:rPr>
                <a:t>=</a:t>
              </a:r>
              <a:endParaRPr lang="it-IT" altLang="it-IT" sz="2300" dirty="0">
                <a:solidFill>
                  <a:srgbClr val="000066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68649" name="Line 47"/>
            <p:cNvSpPr>
              <a:spLocks noChangeShapeType="1"/>
            </p:cNvSpPr>
            <p:nvPr/>
          </p:nvSpPr>
          <p:spPr bwMode="auto">
            <a:xfrm>
              <a:off x="984239" y="6052890"/>
              <a:ext cx="411156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8650" name="Text Box 49"/>
            <p:cNvSpPr txBox="1">
              <a:spLocks noChangeArrowheads="1"/>
            </p:cNvSpPr>
            <p:nvPr/>
          </p:nvSpPr>
          <p:spPr bwMode="auto">
            <a:xfrm>
              <a:off x="919153" y="6046534"/>
              <a:ext cx="500568" cy="40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0,1</a:t>
              </a:r>
            </a:p>
          </p:txBody>
        </p:sp>
        <p:sp>
          <p:nvSpPr>
            <p:cNvPr id="68652" name="Text Box 51"/>
            <p:cNvSpPr txBox="1">
              <a:spLocks noChangeArrowheads="1"/>
            </p:cNvSpPr>
            <p:nvPr/>
          </p:nvSpPr>
          <p:spPr bwMode="auto">
            <a:xfrm>
              <a:off x="1862113" y="5704938"/>
              <a:ext cx="708955" cy="40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10</a:t>
              </a:r>
              <a:r>
                <a:rPr lang="it-IT" sz="2300" baseline="300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-10</a:t>
              </a:r>
              <a:endParaRPr lang="it-IT" sz="2300" dirty="0">
                <a:solidFill>
                  <a:srgbClr val="000066"/>
                </a:solidFill>
                <a:latin typeface="Comic Sans MS" charset="0"/>
                <a:cs typeface="Times New Roman" charset="0"/>
              </a:endParaRPr>
            </a:p>
          </p:txBody>
        </p:sp>
        <p:sp>
          <p:nvSpPr>
            <p:cNvPr id="68653" name="Text Box 52"/>
            <p:cNvSpPr txBox="1">
              <a:spLocks noChangeArrowheads="1"/>
            </p:cNvSpPr>
            <p:nvPr/>
          </p:nvSpPr>
          <p:spPr bwMode="auto">
            <a:xfrm>
              <a:off x="1903387" y="6065600"/>
              <a:ext cx="500568" cy="40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0,1</a:t>
              </a:r>
            </a:p>
          </p:txBody>
        </p:sp>
        <p:sp>
          <p:nvSpPr>
            <p:cNvPr id="68655" name="Line 54"/>
            <p:cNvSpPr>
              <a:spLocks noChangeShapeType="1"/>
            </p:cNvSpPr>
            <p:nvPr/>
          </p:nvSpPr>
          <p:spPr bwMode="auto">
            <a:xfrm>
              <a:off x="1925612" y="6065600"/>
              <a:ext cx="41115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8656" name="Text Box 55"/>
            <p:cNvSpPr txBox="1">
              <a:spLocks noChangeArrowheads="1"/>
            </p:cNvSpPr>
            <p:nvPr/>
          </p:nvSpPr>
          <p:spPr bwMode="auto">
            <a:xfrm>
              <a:off x="2760623" y="5771669"/>
              <a:ext cx="1576166" cy="40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10</a:t>
              </a:r>
              <a:r>
                <a:rPr lang="it-IT" sz="2300" baseline="300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-9</a:t>
              </a: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  moli/l</a:t>
              </a:r>
            </a:p>
          </p:txBody>
        </p:sp>
        <p:sp>
          <p:nvSpPr>
            <p:cNvPr id="65" name="Text Box 35"/>
            <p:cNvSpPr txBox="1">
              <a:spLocks noChangeArrowheads="1"/>
            </p:cNvSpPr>
            <p:nvPr/>
          </p:nvSpPr>
          <p:spPr bwMode="auto">
            <a:xfrm>
              <a:off x="1484294" y="5863820"/>
              <a:ext cx="258758" cy="40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=</a:t>
              </a:r>
            </a:p>
          </p:txBody>
        </p:sp>
        <p:sp>
          <p:nvSpPr>
            <p:cNvPr id="66" name="Text Box 35"/>
            <p:cNvSpPr txBox="1">
              <a:spLocks noChangeArrowheads="1"/>
            </p:cNvSpPr>
            <p:nvPr/>
          </p:nvSpPr>
          <p:spPr bwMode="auto">
            <a:xfrm>
              <a:off x="2466940" y="5832044"/>
              <a:ext cx="258759" cy="40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2605" tIns="26303" rIns="52605" bIns="26303">
              <a:spAutoFit/>
            </a:bodyPr>
            <a:lstStyle>
              <a:lvl1pPr defTabSz="5254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254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254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254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000066"/>
                  </a:solidFill>
                  <a:latin typeface="Comic Sans MS" charset="0"/>
                  <a:cs typeface="Times New Roman" charset="0"/>
                </a:rPr>
                <a:t>=</a:t>
              </a:r>
            </a:p>
          </p:txBody>
        </p:sp>
      </p:grp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928814" y="882651"/>
            <a:ext cx="540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Es. Solubilità di BaSO</a:t>
            </a:r>
            <a:r>
              <a:rPr lang="it-IT" altLang="it-IT" sz="2400" baseline="-25000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r>
              <a:rPr lang="it-IT" altLang="it-IT" sz="2400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(Ks = 10</a:t>
            </a:r>
            <a:r>
              <a:rPr lang="it-IT" altLang="it-IT" sz="2400" baseline="30000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-10</a:t>
            </a:r>
            <a:r>
              <a:rPr lang="it-IT" altLang="it-IT" sz="2400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148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58"/>
    </mc:Choice>
    <mc:Fallback xmlns="">
      <p:transition spd="slow" advTm="10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e 56"/>
          <p:cNvSpPr>
            <a:spLocks noChangeArrowheads="1"/>
          </p:cNvSpPr>
          <p:nvPr/>
        </p:nvSpPr>
        <p:spPr bwMode="auto">
          <a:xfrm>
            <a:off x="6408738" y="2035175"/>
            <a:ext cx="3154362" cy="706438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WordArt 4"/>
          <p:cNvSpPr>
            <a:spLocks noChangeArrowheads="1" noChangeShapeType="1" noTextEdit="1"/>
          </p:cNvSpPr>
          <p:nvPr/>
        </p:nvSpPr>
        <p:spPr bwMode="auto">
          <a:xfrm>
            <a:off x="3194051" y="260350"/>
            <a:ext cx="591502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0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Effetto del pH sulla solubilità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14526" y="2168525"/>
            <a:ext cx="76247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533" tIns="25766" rIns="51533" bIns="25766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Perciò:    s = [Zn</a:t>
            </a:r>
            <a:r>
              <a:rPr lang="it-IT" altLang="it-IT" sz="2100" baseline="30000">
                <a:solidFill>
                  <a:srgbClr val="000066"/>
                </a:solidFill>
                <a:latin typeface="Arial" panose="020B0604020202020204" pitchFamily="34" charset="0"/>
              </a:rPr>
              <a:t>2+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 	                           s = [S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2-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 + [HS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 ] + [H</a:t>
            </a:r>
            <a:r>
              <a:rPr lang="it-IT" altLang="it-IT" sz="2100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S]</a:t>
            </a:r>
          </a:p>
        </p:txBody>
      </p: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1914526" y="1539875"/>
            <a:ext cx="8239125" cy="374650"/>
            <a:chOff x="366390" y="1411288"/>
            <a:chExt cx="8238057" cy="375201"/>
          </a:xfrm>
        </p:grpSpPr>
        <p:sp>
          <p:nvSpPr>
            <p:cNvPr id="98363" name="Text Box 7"/>
            <p:cNvSpPr txBox="1">
              <a:spLocks noChangeArrowheads="1"/>
            </p:cNvSpPr>
            <p:nvPr/>
          </p:nvSpPr>
          <p:spPr bwMode="auto">
            <a:xfrm>
              <a:off x="366390" y="1411288"/>
              <a:ext cx="8238057" cy="37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	     HS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                HS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	    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98364" name="Line 74"/>
            <p:cNvSpPr>
              <a:spLocks noChangeShapeType="1"/>
            </p:cNvSpPr>
            <p:nvPr/>
          </p:nvSpPr>
          <p:spPr bwMode="auto">
            <a:xfrm>
              <a:off x="1730232" y="1574800"/>
              <a:ext cx="530510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65" name="Line 75"/>
            <p:cNvSpPr>
              <a:spLocks noChangeShapeType="1"/>
            </p:cNvSpPr>
            <p:nvPr/>
          </p:nvSpPr>
          <p:spPr bwMode="auto">
            <a:xfrm flipH="1" flipV="1">
              <a:off x="1742932" y="1662113"/>
              <a:ext cx="515352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66" name="Line 76"/>
            <p:cNvSpPr>
              <a:spLocks noChangeShapeType="1"/>
            </p:cNvSpPr>
            <p:nvPr/>
          </p:nvSpPr>
          <p:spPr bwMode="auto">
            <a:xfrm>
              <a:off x="6228184" y="1574800"/>
              <a:ext cx="532404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67" name="Line 77"/>
            <p:cNvSpPr>
              <a:spLocks noChangeShapeType="1"/>
            </p:cNvSpPr>
            <p:nvPr/>
          </p:nvSpPr>
          <p:spPr bwMode="auto">
            <a:xfrm flipH="1" flipV="1">
              <a:off x="6242471" y="1662112"/>
              <a:ext cx="515352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2433638" y="2835275"/>
            <a:ext cx="6754956" cy="776288"/>
            <a:chOff x="859258" y="2583657"/>
            <a:chExt cx="6754957" cy="776287"/>
          </a:xfrm>
        </p:grpSpPr>
        <p:sp>
          <p:nvSpPr>
            <p:cNvPr id="98355" name="Text Box 9"/>
            <p:cNvSpPr txBox="1">
              <a:spLocks noChangeArrowheads="1"/>
            </p:cNvSpPr>
            <p:nvPr/>
          </p:nvSpPr>
          <p:spPr bwMode="auto">
            <a:xfrm>
              <a:off x="859258" y="2764632"/>
              <a:ext cx="353695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	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 		HS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56" name="Text Box 10"/>
            <p:cNvSpPr txBox="1">
              <a:spLocks noChangeArrowheads="1"/>
            </p:cNvSpPr>
            <p:nvPr/>
          </p:nvSpPr>
          <p:spPr bwMode="auto">
            <a:xfrm>
              <a:off x="5440783" y="2583657"/>
              <a:ext cx="160337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8357" name="Text Box 11"/>
            <p:cNvSpPr txBox="1">
              <a:spLocks noChangeArrowheads="1"/>
            </p:cNvSpPr>
            <p:nvPr/>
          </p:nvSpPr>
          <p:spPr bwMode="auto">
            <a:xfrm>
              <a:off x="5832896" y="2986882"/>
              <a:ext cx="7413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S]</a:t>
              </a:r>
            </a:p>
          </p:txBody>
        </p:sp>
        <p:sp>
          <p:nvSpPr>
            <p:cNvPr id="98358" name="Line 12"/>
            <p:cNvSpPr>
              <a:spLocks noChangeShapeType="1"/>
            </p:cNvSpPr>
            <p:nvPr/>
          </p:nvSpPr>
          <p:spPr bwMode="auto">
            <a:xfrm flipV="1">
              <a:off x="5366171" y="2969419"/>
              <a:ext cx="1652587" cy="7938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59" name="Text Box 13"/>
            <p:cNvSpPr txBox="1">
              <a:spLocks noChangeArrowheads="1"/>
            </p:cNvSpPr>
            <p:nvPr/>
          </p:nvSpPr>
          <p:spPr bwMode="auto">
            <a:xfrm>
              <a:off x="4732758" y="2764632"/>
              <a:ext cx="627063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  <p:sp>
          <p:nvSpPr>
            <p:cNvPr id="98360" name="Line 78"/>
            <p:cNvSpPr>
              <a:spLocks noChangeShapeType="1"/>
            </p:cNvSpPr>
            <p:nvPr/>
          </p:nvSpPr>
          <p:spPr bwMode="auto">
            <a:xfrm>
              <a:off x="2303883" y="2920207"/>
              <a:ext cx="446088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61" name="Line 79"/>
            <p:cNvSpPr>
              <a:spLocks noChangeShapeType="1"/>
            </p:cNvSpPr>
            <p:nvPr/>
          </p:nvSpPr>
          <p:spPr bwMode="auto">
            <a:xfrm flipH="1" flipV="1">
              <a:off x="2316583" y="3007519"/>
              <a:ext cx="433388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62" name="Text Box 99"/>
            <p:cNvSpPr txBox="1">
              <a:spLocks noChangeArrowheads="1"/>
            </p:cNvSpPr>
            <p:nvPr/>
          </p:nvSpPr>
          <p:spPr bwMode="auto">
            <a:xfrm>
              <a:off x="7258471" y="2701132"/>
              <a:ext cx="355744" cy="298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CC0099"/>
                  </a:solidFill>
                  <a:latin typeface="Arial" panose="020B0604020202020204" pitchFamily="34" charset="0"/>
                </a:rPr>
                <a:t>(1)</a:t>
              </a:r>
            </a:p>
          </p:txBody>
        </p:sp>
      </p:grpSp>
      <p:grpSp>
        <p:nvGrpSpPr>
          <p:cNvPr id="34" name="Gruppo 33"/>
          <p:cNvGrpSpPr>
            <a:grpSpLocks/>
          </p:cNvGrpSpPr>
          <p:nvPr/>
        </p:nvGrpSpPr>
        <p:grpSpPr bwMode="auto">
          <a:xfrm>
            <a:off x="2392363" y="3619500"/>
            <a:ext cx="6786706" cy="776288"/>
            <a:chOff x="817983" y="3367882"/>
            <a:chExt cx="6786707" cy="776287"/>
          </a:xfrm>
        </p:grpSpPr>
        <p:sp>
          <p:nvSpPr>
            <p:cNvPr id="98347" name="Text Box 14"/>
            <p:cNvSpPr txBox="1">
              <a:spLocks noChangeArrowheads="1"/>
            </p:cNvSpPr>
            <p:nvPr/>
          </p:nvSpPr>
          <p:spPr bwMode="auto">
            <a:xfrm>
              <a:off x="817983" y="3547269"/>
              <a:ext cx="3443288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HS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	 + 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 		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+ 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</a:t>
              </a:r>
            </a:p>
          </p:txBody>
        </p:sp>
        <p:sp>
          <p:nvSpPr>
            <p:cNvPr id="98348" name="Text Box 15"/>
            <p:cNvSpPr txBox="1">
              <a:spLocks noChangeArrowheads="1"/>
            </p:cNvSpPr>
            <p:nvPr/>
          </p:nvSpPr>
          <p:spPr bwMode="auto">
            <a:xfrm>
              <a:off x="5536033" y="3367882"/>
              <a:ext cx="1506538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8349" name="Text Box 16"/>
            <p:cNvSpPr txBox="1">
              <a:spLocks noChangeArrowheads="1"/>
            </p:cNvSpPr>
            <p:nvPr/>
          </p:nvSpPr>
          <p:spPr bwMode="auto">
            <a:xfrm>
              <a:off x="5870996" y="3771107"/>
              <a:ext cx="750887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8350" name="Line 17"/>
            <p:cNvSpPr>
              <a:spLocks noChangeShapeType="1"/>
            </p:cNvSpPr>
            <p:nvPr/>
          </p:nvSpPr>
          <p:spPr bwMode="auto">
            <a:xfrm flipV="1">
              <a:off x="5366171" y="3752057"/>
              <a:ext cx="1652587" cy="9525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51" name="Text Box 18"/>
            <p:cNvSpPr txBox="1">
              <a:spLocks noChangeArrowheads="1"/>
            </p:cNvSpPr>
            <p:nvPr/>
          </p:nvSpPr>
          <p:spPr bwMode="auto">
            <a:xfrm>
              <a:off x="4732758" y="3547269"/>
              <a:ext cx="627063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  <p:sp>
          <p:nvSpPr>
            <p:cNvPr id="98352" name="Line 80"/>
            <p:cNvSpPr>
              <a:spLocks noChangeShapeType="1"/>
            </p:cNvSpPr>
            <p:nvPr/>
          </p:nvSpPr>
          <p:spPr bwMode="auto">
            <a:xfrm>
              <a:off x="2283246" y="3715544"/>
              <a:ext cx="446087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53" name="Line 81"/>
            <p:cNvSpPr>
              <a:spLocks noChangeShapeType="1"/>
            </p:cNvSpPr>
            <p:nvPr/>
          </p:nvSpPr>
          <p:spPr bwMode="auto">
            <a:xfrm flipH="1" flipV="1">
              <a:off x="2295946" y="3802857"/>
              <a:ext cx="433387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54" name="Text Box 101"/>
            <p:cNvSpPr txBox="1">
              <a:spLocks noChangeArrowheads="1"/>
            </p:cNvSpPr>
            <p:nvPr/>
          </p:nvSpPr>
          <p:spPr bwMode="auto">
            <a:xfrm>
              <a:off x="7248946" y="3510757"/>
              <a:ext cx="355744" cy="298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CC0099"/>
                  </a:solidFill>
                  <a:latin typeface="Arial" panose="020B0604020202020204" pitchFamily="34" charset="0"/>
                </a:rPr>
                <a:t>(2)</a:t>
              </a:r>
            </a:p>
          </p:txBody>
        </p:sp>
      </p:grpSp>
      <p:grpSp>
        <p:nvGrpSpPr>
          <p:cNvPr id="79" name="Gruppo 78"/>
          <p:cNvGrpSpPr>
            <a:grpSpLocks/>
          </p:cNvGrpSpPr>
          <p:nvPr/>
        </p:nvGrpSpPr>
        <p:grpSpPr bwMode="auto">
          <a:xfrm>
            <a:off x="1773238" y="4511675"/>
            <a:ext cx="3236912" cy="712788"/>
            <a:chOff x="198612" y="4259039"/>
            <a:chExt cx="3236803" cy="712787"/>
          </a:xfrm>
        </p:grpSpPr>
        <p:grpSp>
          <p:nvGrpSpPr>
            <p:cNvPr id="98341" name="Gruppo 48"/>
            <p:cNvGrpSpPr>
              <a:grpSpLocks/>
            </p:cNvGrpSpPr>
            <p:nvPr/>
          </p:nvGrpSpPr>
          <p:grpSpPr bwMode="auto">
            <a:xfrm>
              <a:off x="1081152" y="4259039"/>
              <a:ext cx="2354263" cy="712787"/>
              <a:chOff x="1445044" y="4275708"/>
              <a:chExt cx="2354263" cy="712787"/>
            </a:xfrm>
          </p:grpSpPr>
          <p:sp>
            <p:nvSpPr>
              <p:cNvPr id="98343" name="Text Box 19"/>
              <p:cNvSpPr txBox="1">
                <a:spLocks noChangeArrowheads="1"/>
              </p:cNvSpPr>
              <p:nvPr/>
            </p:nvSpPr>
            <p:spPr bwMode="auto">
              <a:xfrm>
                <a:off x="1445044" y="4451920"/>
                <a:ext cx="1565275" cy="3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[HS</a:t>
                </a:r>
                <a:r>
                  <a:rPr lang="it-IT" altLang="it-IT" sz="21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 = [S</a:t>
                </a:r>
                <a:r>
                  <a:rPr lang="it-IT" altLang="it-IT" sz="21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2- 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  <a:endPara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344" name="Line 20"/>
              <p:cNvSpPr>
                <a:spLocks noChangeShapeType="1"/>
              </p:cNvSpPr>
              <p:nvPr/>
            </p:nvSpPr>
            <p:spPr bwMode="auto">
              <a:xfrm>
                <a:off x="2918244" y="4664645"/>
                <a:ext cx="881063" cy="3175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8345" name="Text Box 21"/>
              <p:cNvSpPr txBox="1">
                <a:spLocks noChangeArrowheads="1"/>
              </p:cNvSpPr>
              <p:nvPr/>
            </p:nvSpPr>
            <p:spPr bwMode="auto">
              <a:xfrm>
                <a:off x="3161132" y="4615433"/>
                <a:ext cx="390525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  <a:endPara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346" name="Rectangle 22"/>
              <p:cNvSpPr>
                <a:spLocks noChangeArrowheads="1"/>
              </p:cNvSpPr>
              <p:nvPr/>
            </p:nvSpPr>
            <p:spPr bwMode="auto">
              <a:xfrm>
                <a:off x="2910307" y="4275708"/>
                <a:ext cx="881062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</p:grpSp>
        <p:sp>
          <p:nvSpPr>
            <p:cNvPr id="98342" name="CasellaDiTesto 47"/>
            <p:cNvSpPr txBox="1">
              <a:spLocks noChangeArrowheads="1"/>
            </p:cNvSpPr>
            <p:nvPr/>
          </p:nvSpPr>
          <p:spPr bwMode="auto">
            <a:xfrm>
              <a:off x="198612" y="4483154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da </a:t>
              </a:r>
              <a:r>
                <a:rPr lang="it-IT" altLang="it-IT" sz="1800">
                  <a:solidFill>
                    <a:srgbClr val="CC0099"/>
                  </a:solidFill>
                  <a:latin typeface="Arial" panose="020B0604020202020204" pitchFamily="34" charset="0"/>
                </a:rPr>
                <a:t>(2)</a:t>
              </a:r>
            </a:p>
          </p:txBody>
        </p:sp>
      </p:grpSp>
      <p:grpSp>
        <p:nvGrpSpPr>
          <p:cNvPr id="80" name="Gruppo 79"/>
          <p:cNvGrpSpPr>
            <a:grpSpLocks/>
          </p:cNvGrpSpPr>
          <p:nvPr/>
        </p:nvGrpSpPr>
        <p:grpSpPr bwMode="auto">
          <a:xfrm>
            <a:off x="5464175" y="4537075"/>
            <a:ext cx="5073650" cy="712788"/>
            <a:chOff x="3890015" y="4284439"/>
            <a:chExt cx="5072263" cy="712787"/>
          </a:xfrm>
        </p:grpSpPr>
        <p:grpSp>
          <p:nvGrpSpPr>
            <p:cNvPr id="98331" name="Gruppo 49"/>
            <p:cNvGrpSpPr>
              <a:grpSpLocks/>
            </p:cNvGrpSpPr>
            <p:nvPr/>
          </p:nvGrpSpPr>
          <p:grpSpPr bwMode="auto">
            <a:xfrm>
              <a:off x="4693490" y="4284439"/>
              <a:ext cx="4268788" cy="712787"/>
              <a:chOff x="4693490" y="4284439"/>
              <a:chExt cx="4268788" cy="712787"/>
            </a:xfrm>
          </p:grpSpPr>
          <p:sp>
            <p:nvSpPr>
              <p:cNvPr id="98333" name="Text Box 23"/>
              <p:cNvSpPr txBox="1">
                <a:spLocks noChangeArrowheads="1"/>
              </p:cNvSpPr>
              <p:nvPr/>
            </p:nvSpPr>
            <p:spPr bwMode="auto">
              <a:xfrm>
                <a:off x="4693490" y="4460651"/>
                <a:ext cx="1701800" cy="3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S] = [HS</a:t>
                </a:r>
                <a:r>
                  <a:rPr lang="it-IT" altLang="it-IT" sz="21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- 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  <a:endPara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334" name="Line 24"/>
              <p:cNvSpPr>
                <a:spLocks noChangeShapeType="1"/>
              </p:cNvSpPr>
              <p:nvPr/>
            </p:nvSpPr>
            <p:spPr bwMode="auto">
              <a:xfrm>
                <a:off x="6287340" y="4673376"/>
                <a:ext cx="903288" cy="3175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8335" name="Text Box 25"/>
              <p:cNvSpPr txBox="1">
                <a:spLocks noChangeArrowheads="1"/>
              </p:cNvSpPr>
              <p:nvPr/>
            </p:nvSpPr>
            <p:spPr bwMode="auto">
              <a:xfrm>
                <a:off x="6541340" y="4624164"/>
                <a:ext cx="390525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1</a:t>
                </a:r>
                <a:endPara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336" name="Rectangle 26"/>
              <p:cNvSpPr>
                <a:spLocks noChangeArrowheads="1"/>
              </p:cNvSpPr>
              <p:nvPr/>
            </p:nvSpPr>
            <p:spPr bwMode="auto">
              <a:xfrm>
                <a:off x="6290515" y="4284439"/>
                <a:ext cx="881063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98337" name="Line 27"/>
              <p:cNvSpPr>
                <a:spLocks noChangeShapeType="1"/>
              </p:cNvSpPr>
              <p:nvPr/>
            </p:nvSpPr>
            <p:spPr bwMode="auto">
              <a:xfrm>
                <a:off x="7439865" y="4673376"/>
                <a:ext cx="1314450" cy="3175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8338" name="Text Box 28"/>
              <p:cNvSpPr txBox="1">
                <a:spLocks noChangeArrowheads="1"/>
              </p:cNvSpPr>
              <p:nvPr/>
            </p:nvSpPr>
            <p:spPr bwMode="auto">
              <a:xfrm>
                <a:off x="7770065" y="4624164"/>
                <a:ext cx="674688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1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  <a:endPara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339" name="Rectangle 29"/>
              <p:cNvSpPr>
                <a:spLocks noChangeArrowheads="1"/>
              </p:cNvSpPr>
              <p:nvPr/>
            </p:nvSpPr>
            <p:spPr bwMode="auto">
              <a:xfrm>
                <a:off x="7430340" y="4284439"/>
                <a:ext cx="1531938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[S</a:t>
                </a:r>
                <a:r>
                  <a:rPr lang="it-IT" altLang="it-IT" sz="2100" baseline="50000">
                    <a:solidFill>
                      <a:srgbClr val="003366"/>
                    </a:solidFill>
                    <a:latin typeface="Arial" panose="020B0604020202020204" pitchFamily="34" charset="0"/>
                  </a:rPr>
                  <a:t>2-</a:t>
                </a:r>
                <a:r>
                  <a:rPr lang="it-IT" altLang="it-IT" sz="2100" baseline="50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][H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8340" name="Rectangle 30"/>
              <p:cNvSpPr>
                <a:spLocks noChangeArrowheads="1"/>
              </p:cNvSpPr>
              <p:nvPr/>
            </p:nvSpPr>
            <p:spPr bwMode="auto">
              <a:xfrm>
                <a:off x="7181103" y="4479701"/>
                <a:ext cx="266700" cy="3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98332" name="CasellaDiTesto 50"/>
            <p:cNvSpPr txBox="1">
              <a:spLocks noChangeArrowheads="1"/>
            </p:cNvSpPr>
            <p:nvPr/>
          </p:nvSpPr>
          <p:spPr bwMode="auto">
            <a:xfrm>
              <a:off x="3890015" y="4483154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da </a:t>
              </a:r>
              <a:r>
                <a:rPr lang="it-IT" altLang="it-IT" sz="1800">
                  <a:solidFill>
                    <a:srgbClr val="CC0099"/>
                  </a:solidFill>
                  <a:latin typeface="Arial" panose="020B0604020202020204" pitchFamily="34" charset="0"/>
                </a:rPr>
                <a:t>(1)</a:t>
              </a:r>
            </a:p>
          </p:txBody>
        </p:sp>
      </p:grp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306638" y="5897563"/>
            <a:ext cx="2882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533" tIns="25766" rIns="51533" bIns="25766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 = [S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2-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]+ [HS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 + [H</a:t>
            </a:r>
            <a:r>
              <a:rPr lang="it-IT" altLang="it-IT" sz="2100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S]</a:t>
            </a:r>
          </a:p>
        </p:txBody>
      </p:sp>
      <p:grpSp>
        <p:nvGrpSpPr>
          <p:cNvPr id="66" name="Gruppo 65"/>
          <p:cNvGrpSpPr>
            <a:grpSpLocks/>
          </p:cNvGrpSpPr>
          <p:nvPr/>
        </p:nvGrpSpPr>
        <p:grpSpPr bwMode="auto">
          <a:xfrm>
            <a:off x="5294314" y="5745163"/>
            <a:ext cx="4268787" cy="755650"/>
            <a:chOff x="3255727" y="5208893"/>
            <a:chExt cx="4268275" cy="756199"/>
          </a:xfrm>
        </p:grpSpPr>
        <p:sp>
          <p:nvSpPr>
            <p:cNvPr id="98324" name="Text Box 31"/>
            <p:cNvSpPr txBox="1">
              <a:spLocks noChangeArrowheads="1"/>
            </p:cNvSpPr>
            <p:nvPr/>
          </p:nvSpPr>
          <p:spPr bwMode="auto">
            <a:xfrm>
              <a:off x="3255727" y="5360986"/>
              <a:ext cx="3396641" cy="37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= [S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+ [S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            +[S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8325" name="Text Box 33"/>
            <p:cNvSpPr txBox="1">
              <a:spLocks noChangeArrowheads="1"/>
            </p:cNvSpPr>
            <p:nvPr/>
          </p:nvSpPr>
          <p:spPr bwMode="auto">
            <a:xfrm>
              <a:off x="5173340" y="5558143"/>
              <a:ext cx="3905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26" name="Rectangle 34"/>
            <p:cNvSpPr>
              <a:spLocks noChangeArrowheads="1"/>
            </p:cNvSpPr>
            <p:nvPr/>
          </p:nvSpPr>
          <p:spPr bwMode="auto">
            <a:xfrm>
              <a:off x="4932040" y="5208893"/>
              <a:ext cx="8810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8327" name="Line 35"/>
            <p:cNvSpPr>
              <a:spLocks noChangeShapeType="1"/>
            </p:cNvSpPr>
            <p:nvPr/>
          </p:nvSpPr>
          <p:spPr bwMode="auto">
            <a:xfrm>
              <a:off x="6559224" y="5620605"/>
              <a:ext cx="889000" cy="3175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8328" name="Text Box 36"/>
            <p:cNvSpPr txBox="1">
              <a:spLocks noChangeArrowheads="1"/>
            </p:cNvSpPr>
            <p:nvPr/>
          </p:nvSpPr>
          <p:spPr bwMode="auto">
            <a:xfrm>
              <a:off x="6625169" y="5592030"/>
              <a:ext cx="674688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29" name="Rectangle 37"/>
            <p:cNvSpPr>
              <a:spLocks noChangeArrowheads="1"/>
            </p:cNvSpPr>
            <p:nvPr/>
          </p:nvSpPr>
          <p:spPr bwMode="auto">
            <a:xfrm>
              <a:off x="6541340" y="5211030"/>
              <a:ext cx="9826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330" name="Line 35"/>
            <p:cNvSpPr>
              <a:spLocks noChangeShapeType="1"/>
            </p:cNvSpPr>
            <p:nvPr/>
          </p:nvSpPr>
          <p:spPr bwMode="auto">
            <a:xfrm>
              <a:off x="4943896" y="5610591"/>
              <a:ext cx="889000" cy="3175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83" name="Gruppo 82"/>
          <p:cNvGrpSpPr>
            <a:grpSpLocks/>
          </p:cNvGrpSpPr>
          <p:nvPr/>
        </p:nvGrpSpPr>
        <p:grpSpPr bwMode="auto">
          <a:xfrm>
            <a:off x="1754189" y="762000"/>
            <a:ext cx="8772525" cy="596900"/>
            <a:chOff x="230456" y="761999"/>
            <a:chExt cx="8772525" cy="596166"/>
          </a:xfrm>
        </p:grpSpPr>
        <p:grpSp>
          <p:nvGrpSpPr>
            <p:cNvPr id="98317" name="Gruppo 77"/>
            <p:cNvGrpSpPr>
              <a:grpSpLocks/>
            </p:cNvGrpSpPr>
            <p:nvPr/>
          </p:nvGrpSpPr>
          <p:grpSpPr bwMode="auto">
            <a:xfrm>
              <a:off x="230456" y="761999"/>
              <a:ext cx="8772525" cy="382587"/>
              <a:chOff x="179512" y="727075"/>
              <a:chExt cx="8772525" cy="382587"/>
            </a:xfrm>
          </p:grpSpPr>
          <p:sp>
            <p:nvSpPr>
              <p:cNvPr id="98320" name="Text Box 5"/>
              <p:cNvSpPr txBox="1">
                <a:spLocks noChangeArrowheads="1"/>
              </p:cNvSpPr>
              <p:nvPr/>
            </p:nvSpPr>
            <p:spPr bwMode="auto">
              <a:xfrm>
                <a:off x="179512" y="727075"/>
                <a:ext cx="6126162" cy="37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ZnS</a:t>
                </a:r>
                <a:r>
                  <a:rPr lang="it-IT" altLang="it-IT" sz="2100">
                    <a:solidFill>
                      <a:srgbClr val="FF0000"/>
                    </a:solidFill>
                    <a:latin typeface="Arial" panose="020B0604020202020204" pitchFamily="34" charset="0"/>
                  </a:rPr>
                  <a:t>, solfuro poco solubile: </a:t>
                </a: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ZnS		  Zn</a:t>
                </a:r>
                <a:r>
                  <a:rPr lang="it-IT" altLang="it-IT" sz="2100" b="1" baseline="50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 + S</a:t>
                </a:r>
                <a:r>
                  <a:rPr lang="it-IT" altLang="it-IT" sz="2100" b="1" baseline="50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2-</a:t>
                </a:r>
              </a:p>
            </p:txBody>
          </p:sp>
          <p:sp>
            <p:nvSpPr>
              <p:cNvPr id="98321" name="Text Box 6"/>
              <p:cNvSpPr txBox="1">
                <a:spLocks noChangeArrowheads="1"/>
              </p:cNvSpPr>
              <p:nvPr/>
            </p:nvSpPr>
            <p:spPr bwMode="auto">
              <a:xfrm>
                <a:off x="6847012" y="736600"/>
                <a:ext cx="2105025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s</a:t>
                </a: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 = [Zn</a:t>
                </a:r>
                <a:r>
                  <a:rPr lang="it-IT" altLang="it-IT" sz="2100" b="1" baseline="50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] [S</a:t>
                </a:r>
                <a:r>
                  <a:rPr lang="it-IT" altLang="it-IT" sz="2100" b="1" baseline="50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2- </a:t>
                </a:r>
                <a:r>
                  <a:rPr lang="it-IT" altLang="it-IT" sz="21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98322" name="Line 72"/>
              <p:cNvSpPr>
                <a:spLocks noChangeShapeType="1"/>
              </p:cNvSpPr>
              <p:nvPr/>
            </p:nvSpPr>
            <p:spPr bwMode="auto">
              <a:xfrm>
                <a:off x="4146674" y="892175"/>
                <a:ext cx="6953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8323" name="Line 73"/>
              <p:cNvSpPr>
                <a:spLocks noChangeShapeType="1"/>
              </p:cNvSpPr>
              <p:nvPr/>
            </p:nvSpPr>
            <p:spPr bwMode="auto">
              <a:xfrm flipH="1">
                <a:off x="4146674" y="979487"/>
                <a:ext cx="6953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98318" name="CasellaDiTesto 80"/>
            <p:cNvSpPr txBox="1">
              <a:spLocks noChangeArrowheads="1"/>
            </p:cNvSpPr>
            <p:nvPr/>
          </p:nvSpPr>
          <p:spPr bwMode="auto">
            <a:xfrm>
              <a:off x="5153785" y="958055"/>
              <a:ext cx="3129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endParaRPr lang="it-IT" altLang="it-IT" sz="2000" b="1">
                <a:solidFill>
                  <a:srgbClr val="FF0000"/>
                </a:solidFill>
              </a:endParaRPr>
            </a:p>
          </p:txBody>
        </p:sp>
        <p:sp>
          <p:nvSpPr>
            <p:cNvPr id="98319" name="CasellaDiTesto 81"/>
            <p:cNvSpPr txBox="1">
              <a:spLocks noChangeArrowheads="1"/>
            </p:cNvSpPr>
            <p:nvPr/>
          </p:nvSpPr>
          <p:spPr bwMode="auto">
            <a:xfrm>
              <a:off x="5883383" y="930769"/>
              <a:ext cx="3129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endParaRPr lang="it-IT" altLang="it-IT" sz="20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8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23"/>
    </mc:Choice>
    <mc:Fallback xmlns="">
      <p:transition spd="slow" advTm="16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1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1957388" y="1335088"/>
            <a:ext cx="3892550" cy="754062"/>
            <a:chOff x="3365748" y="1886868"/>
            <a:chExt cx="3892550" cy="754062"/>
          </a:xfrm>
        </p:grpSpPr>
        <p:sp>
          <p:nvSpPr>
            <p:cNvPr id="99388" name="Text Box 38"/>
            <p:cNvSpPr txBox="1">
              <a:spLocks noChangeArrowheads="1"/>
            </p:cNvSpPr>
            <p:nvPr/>
          </p:nvSpPr>
          <p:spPr bwMode="auto">
            <a:xfrm>
              <a:off x="3365748" y="2064668"/>
              <a:ext cx="1106488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 = [S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9389" name="Text Box 39"/>
            <p:cNvSpPr txBox="1">
              <a:spLocks noChangeArrowheads="1"/>
            </p:cNvSpPr>
            <p:nvPr/>
          </p:nvSpPr>
          <p:spPr bwMode="auto">
            <a:xfrm>
              <a:off x="4526211" y="2120230"/>
              <a:ext cx="57308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1 + </a:t>
              </a:r>
            </a:p>
          </p:txBody>
        </p:sp>
        <p:sp>
          <p:nvSpPr>
            <p:cNvPr id="99390" name="Line 40"/>
            <p:cNvSpPr>
              <a:spLocks noChangeShapeType="1"/>
            </p:cNvSpPr>
            <p:nvPr/>
          </p:nvSpPr>
          <p:spPr bwMode="auto">
            <a:xfrm>
              <a:off x="5046911" y="2321843"/>
              <a:ext cx="765175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91" name="Text Box 41"/>
            <p:cNvSpPr txBox="1">
              <a:spLocks noChangeArrowheads="1"/>
            </p:cNvSpPr>
            <p:nvPr/>
          </p:nvSpPr>
          <p:spPr bwMode="auto">
            <a:xfrm>
              <a:off x="5283448" y="2267868"/>
              <a:ext cx="3905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92" name="Rectangle 42"/>
            <p:cNvSpPr>
              <a:spLocks noChangeArrowheads="1"/>
            </p:cNvSpPr>
            <p:nvPr/>
          </p:nvSpPr>
          <p:spPr bwMode="auto">
            <a:xfrm>
              <a:off x="5004048" y="1897980"/>
              <a:ext cx="881063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9393" name="Text Box 43"/>
            <p:cNvSpPr txBox="1">
              <a:spLocks noChangeArrowheads="1"/>
            </p:cNvSpPr>
            <p:nvPr/>
          </p:nvSpPr>
          <p:spPr bwMode="auto">
            <a:xfrm>
              <a:off x="5861298" y="2120230"/>
              <a:ext cx="342900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+ </a:t>
              </a:r>
            </a:p>
          </p:txBody>
        </p:sp>
        <p:sp>
          <p:nvSpPr>
            <p:cNvPr id="99394" name="Line 44"/>
            <p:cNvSpPr>
              <a:spLocks noChangeShapeType="1"/>
            </p:cNvSpPr>
            <p:nvPr/>
          </p:nvSpPr>
          <p:spPr bwMode="auto">
            <a:xfrm>
              <a:off x="6127998" y="2310730"/>
              <a:ext cx="912813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95" name="Text Box 45"/>
            <p:cNvSpPr txBox="1">
              <a:spLocks noChangeArrowheads="1"/>
            </p:cNvSpPr>
            <p:nvPr/>
          </p:nvSpPr>
          <p:spPr bwMode="auto">
            <a:xfrm>
              <a:off x="6256586" y="2256755"/>
              <a:ext cx="67468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96" name="Rectangle 46"/>
            <p:cNvSpPr>
              <a:spLocks noChangeArrowheads="1"/>
            </p:cNvSpPr>
            <p:nvPr/>
          </p:nvSpPr>
          <p:spPr bwMode="auto">
            <a:xfrm>
              <a:off x="6110536" y="1886868"/>
              <a:ext cx="9826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97" name="AutoShape 47"/>
            <p:cNvSpPr>
              <a:spLocks/>
            </p:cNvSpPr>
            <p:nvPr/>
          </p:nvSpPr>
          <p:spPr bwMode="auto">
            <a:xfrm>
              <a:off x="4462711" y="1910680"/>
              <a:ext cx="222250" cy="674688"/>
            </a:xfrm>
            <a:prstGeom prst="leftBrace">
              <a:avLst>
                <a:gd name="adj1" fmla="val 25298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398" name="AutoShape 48"/>
            <p:cNvSpPr>
              <a:spLocks/>
            </p:cNvSpPr>
            <p:nvPr/>
          </p:nvSpPr>
          <p:spPr bwMode="auto">
            <a:xfrm flipH="1">
              <a:off x="7037636" y="1910680"/>
              <a:ext cx="220662" cy="674688"/>
            </a:xfrm>
            <a:prstGeom prst="leftBrace">
              <a:avLst>
                <a:gd name="adj1" fmla="val 25480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9331" name="Gruppo 21"/>
          <p:cNvGrpSpPr>
            <a:grpSpLocks/>
          </p:cNvGrpSpPr>
          <p:nvPr/>
        </p:nvGrpSpPr>
        <p:grpSpPr bwMode="auto">
          <a:xfrm>
            <a:off x="1879601" y="336550"/>
            <a:ext cx="4594225" cy="755650"/>
            <a:chOff x="375168" y="404664"/>
            <a:chExt cx="4595344" cy="756199"/>
          </a:xfrm>
        </p:grpSpPr>
        <p:grpSp>
          <p:nvGrpSpPr>
            <p:cNvPr id="99379" name="Gruppo 12"/>
            <p:cNvGrpSpPr>
              <a:grpSpLocks/>
            </p:cNvGrpSpPr>
            <p:nvPr/>
          </p:nvGrpSpPr>
          <p:grpSpPr bwMode="auto">
            <a:xfrm>
              <a:off x="702237" y="404664"/>
              <a:ext cx="4268275" cy="756199"/>
              <a:chOff x="3255727" y="5208893"/>
              <a:chExt cx="4268275" cy="756199"/>
            </a:xfrm>
          </p:grpSpPr>
          <p:sp>
            <p:nvSpPr>
              <p:cNvPr id="99381" name="Text Box 31"/>
              <p:cNvSpPr txBox="1">
                <a:spLocks noChangeArrowheads="1"/>
              </p:cNvSpPr>
              <p:nvPr/>
            </p:nvSpPr>
            <p:spPr bwMode="auto">
              <a:xfrm>
                <a:off x="3255727" y="5360986"/>
                <a:ext cx="3396641" cy="375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= [S</a:t>
                </a:r>
                <a:r>
                  <a:rPr lang="it-IT" altLang="it-IT" sz="21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2- 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 + [S</a:t>
                </a:r>
                <a:r>
                  <a:rPr lang="it-IT" altLang="it-IT" sz="21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2- 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             +[S</a:t>
                </a:r>
                <a:r>
                  <a:rPr lang="it-IT" altLang="it-IT" sz="2100" baseline="5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2- 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99382" name="Text Box 33"/>
              <p:cNvSpPr txBox="1">
                <a:spLocks noChangeArrowheads="1"/>
              </p:cNvSpPr>
              <p:nvPr/>
            </p:nvSpPr>
            <p:spPr bwMode="auto">
              <a:xfrm>
                <a:off x="5173340" y="5558143"/>
                <a:ext cx="390525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  <a:endPara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383" name="Rectangle 34"/>
              <p:cNvSpPr>
                <a:spLocks noChangeArrowheads="1"/>
              </p:cNvSpPr>
              <p:nvPr/>
            </p:nvSpPr>
            <p:spPr bwMode="auto">
              <a:xfrm>
                <a:off x="4932040" y="5208893"/>
                <a:ext cx="881062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99384" name="Line 35"/>
              <p:cNvSpPr>
                <a:spLocks noChangeShapeType="1"/>
              </p:cNvSpPr>
              <p:nvPr/>
            </p:nvSpPr>
            <p:spPr bwMode="auto">
              <a:xfrm>
                <a:off x="6559224" y="5620605"/>
                <a:ext cx="889000" cy="3175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9385" name="Text Box 36"/>
              <p:cNvSpPr txBox="1">
                <a:spLocks noChangeArrowheads="1"/>
              </p:cNvSpPr>
              <p:nvPr/>
            </p:nvSpPr>
            <p:spPr bwMode="auto">
              <a:xfrm>
                <a:off x="6625169" y="5592030"/>
                <a:ext cx="674688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1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  <a:endPara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386" name="Rectangle 37"/>
              <p:cNvSpPr>
                <a:spLocks noChangeArrowheads="1"/>
              </p:cNvSpPr>
              <p:nvPr/>
            </p:nvSpPr>
            <p:spPr bwMode="auto">
              <a:xfrm>
                <a:off x="6541340" y="5211030"/>
                <a:ext cx="982662" cy="373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533" tIns="25766" rIns="51533" bIns="25766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100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100">
                    <a:solidFill>
                      <a:srgbClr val="000066"/>
                    </a:solidFill>
                    <a:latin typeface="Arial" panose="020B0604020202020204" pitchFamily="34" charset="0"/>
                  </a:rPr>
                  <a:t>]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</a:t>
                </a:r>
                <a:endPara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387" name="Line 35"/>
              <p:cNvSpPr>
                <a:spLocks noChangeShapeType="1"/>
              </p:cNvSpPr>
              <p:nvPr/>
            </p:nvSpPr>
            <p:spPr bwMode="auto">
              <a:xfrm>
                <a:off x="4943896" y="5610591"/>
                <a:ext cx="889000" cy="3175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99380" name="CasellaDiTesto 20"/>
            <p:cNvSpPr txBox="1">
              <a:spLocks noChangeArrowheads="1"/>
            </p:cNvSpPr>
            <p:nvPr/>
          </p:nvSpPr>
          <p:spPr bwMode="auto">
            <a:xfrm>
              <a:off x="375168" y="489343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 Box 50"/>
          <p:cNvSpPr txBox="1">
            <a:spLocks noChangeArrowheads="1"/>
          </p:cNvSpPr>
          <p:nvPr/>
        </p:nvSpPr>
        <p:spPr bwMode="auto">
          <a:xfrm>
            <a:off x="2016126" y="3806825"/>
            <a:ext cx="1414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533" tIns="25766" rIns="51533" bIns="25766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 = [Zn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2+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778000" y="2201863"/>
            <a:ext cx="56388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2D2DB9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moltiplicando entrambi i membri per </a:t>
            </a:r>
            <a:r>
              <a:rPr lang="it-IT" altLang="it-IT" sz="2400" dirty="0">
                <a:solidFill>
                  <a:srgbClr val="2D2DB9"/>
                </a:solidFill>
                <a:latin typeface="Arial" pitchFamily="34" charset="0"/>
                <a:ea typeface="MS PGothic" panose="020B0600070205080204" pitchFamily="34" charset="-128"/>
              </a:rPr>
              <a:t>[Zn</a:t>
            </a:r>
            <a:r>
              <a:rPr lang="it-IT" altLang="it-IT" sz="2400" baseline="50000" dirty="0">
                <a:solidFill>
                  <a:srgbClr val="2D2DB9"/>
                </a:solidFill>
                <a:latin typeface="Arial" pitchFamily="34" charset="0"/>
                <a:ea typeface="MS PGothic" panose="020B0600070205080204" pitchFamily="34" charset="-128"/>
              </a:rPr>
              <a:t>2+</a:t>
            </a:r>
            <a:r>
              <a:rPr lang="it-IT" altLang="it-IT" sz="2400" dirty="0">
                <a:solidFill>
                  <a:srgbClr val="2D2DB9"/>
                </a:solidFill>
                <a:latin typeface="Arial" pitchFamily="34" charset="0"/>
                <a:ea typeface="MS PGothic" panose="020B0600070205080204" pitchFamily="34" charset="-128"/>
              </a:rPr>
              <a:t>]</a:t>
            </a:r>
            <a:r>
              <a:rPr lang="it-IT" sz="2400" dirty="0">
                <a:solidFill>
                  <a:srgbClr val="2D2DB9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</a:p>
        </p:txBody>
      </p: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1928813" y="2889251"/>
            <a:ext cx="5441950" cy="754063"/>
            <a:chOff x="405516" y="2888953"/>
            <a:chExt cx="5440980" cy="754062"/>
          </a:xfrm>
        </p:grpSpPr>
        <p:sp>
          <p:nvSpPr>
            <p:cNvPr id="99368" name="Text Box 38"/>
            <p:cNvSpPr txBox="1">
              <a:spLocks noChangeArrowheads="1"/>
            </p:cNvSpPr>
            <p:nvPr/>
          </p:nvSpPr>
          <p:spPr bwMode="auto">
            <a:xfrm>
              <a:off x="405516" y="3060551"/>
              <a:ext cx="2648039" cy="37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 [Zn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= [S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2- 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[Zn</a:t>
              </a:r>
              <a:r>
                <a:rPr lang="it-IT" altLang="it-IT" sz="2100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 </a:t>
              </a:r>
            </a:p>
          </p:txBody>
        </p:sp>
        <p:sp>
          <p:nvSpPr>
            <p:cNvPr id="99369" name="Text Box 39"/>
            <p:cNvSpPr txBox="1">
              <a:spLocks noChangeArrowheads="1"/>
            </p:cNvSpPr>
            <p:nvPr/>
          </p:nvSpPr>
          <p:spPr bwMode="auto">
            <a:xfrm>
              <a:off x="3114409" y="3122315"/>
              <a:ext cx="57308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1 + </a:t>
              </a:r>
            </a:p>
          </p:txBody>
        </p:sp>
        <p:sp>
          <p:nvSpPr>
            <p:cNvPr id="99370" name="Line 40"/>
            <p:cNvSpPr>
              <a:spLocks noChangeShapeType="1"/>
            </p:cNvSpPr>
            <p:nvPr/>
          </p:nvSpPr>
          <p:spPr bwMode="auto">
            <a:xfrm>
              <a:off x="3635109" y="3323928"/>
              <a:ext cx="765175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71" name="Text Box 41"/>
            <p:cNvSpPr txBox="1">
              <a:spLocks noChangeArrowheads="1"/>
            </p:cNvSpPr>
            <p:nvPr/>
          </p:nvSpPr>
          <p:spPr bwMode="auto">
            <a:xfrm>
              <a:off x="3871646" y="3269953"/>
              <a:ext cx="3905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72" name="Rectangle 42"/>
            <p:cNvSpPr>
              <a:spLocks noChangeArrowheads="1"/>
            </p:cNvSpPr>
            <p:nvPr/>
          </p:nvSpPr>
          <p:spPr bwMode="auto">
            <a:xfrm>
              <a:off x="3592246" y="2900065"/>
              <a:ext cx="881063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9373" name="Text Box 43"/>
            <p:cNvSpPr txBox="1">
              <a:spLocks noChangeArrowheads="1"/>
            </p:cNvSpPr>
            <p:nvPr/>
          </p:nvSpPr>
          <p:spPr bwMode="auto">
            <a:xfrm>
              <a:off x="4449496" y="3122315"/>
              <a:ext cx="342900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+ </a:t>
              </a:r>
            </a:p>
          </p:txBody>
        </p:sp>
        <p:sp>
          <p:nvSpPr>
            <p:cNvPr id="99374" name="Line 44"/>
            <p:cNvSpPr>
              <a:spLocks noChangeShapeType="1"/>
            </p:cNvSpPr>
            <p:nvPr/>
          </p:nvSpPr>
          <p:spPr bwMode="auto">
            <a:xfrm>
              <a:off x="4716196" y="3312815"/>
              <a:ext cx="912813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75" name="Text Box 45"/>
            <p:cNvSpPr txBox="1">
              <a:spLocks noChangeArrowheads="1"/>
            </p:cNvSpPr>
            <p:nvPr/>
          </p:nvSpPr>
          <p:spPr bwMode="auto">
            <a:xfrm>
              <a:off x="4844784" y="3258840"/>
              <a:ext cx="67468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76" name="Rectangle 46"/>
            <p:cNvSpPr>
              <a:spLocks noChangeArrowheads="1"/>
            </p:cNvSpPr>
            <p:nvPr/>
          </p:nvSpPr>
          <p:spPr bwMode="auto">
            <a:xfrm>
              <a:off x="4698734" y="2888953"/>
              <a:ext cx="9826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77" name="AutoShape 47"/>
            <p:cNvSpPr>
              <a:spLocks/>
            </p:cNvSpPr>
            <p:nvPr/>
          </p:nvSpPr>
          <p:spPr bwMode="auto">
            <a:xfrm>
              <a:off x="3050909" y="2912765"/>
              <a:ext cx="222250" cy="674688"/>
            </a:xfrm>
            <a:prstGeom prst="leftBrace">
              <a:avLst>
                <a:gd name="adj1" fmla="val 25298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378" name="AutoShape 48"/>
            <p:cNvSpPr>
              <a:spLocks/>
            </p:cNvSpPr>
            <p:nvPr/>
          </p:nvSpPr>
          <p:spPr bwMode="auto">
            <a:xfrm flipH="1">
              <a:off x="5625834" y="2912765"/>
              <a:ext cx="220662" cy="674688"/>
            </a:xfrm>
            <a:prstGeom prst="leftBrace">
              <a:avLst>
                <a:gd name="adj1" fmla="val 25480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uppo 76"/>
          <p:cNvGrpSpPr>
            <a:grpSpLocks/>
          </p:cNvGrpSpPr>
          <p:nvPr/>
        </p:nvGrpSpPr>
        <p:grpSpPr bwMode="auto">
          <a:xfrm>
            <a:off x="2078039" y="4492626"/>
            <a:ext cx="3724275" cy="754063"/>
            <a:chOff x="554075" y="4491906"/>
            <a:chExt cx="3724275" cy="754062"/>
          </a:xfrm>
        </p:grpSpPr>
        <p:sp>
          <p:nvSpPr>
            <p:cNvPr id="99357" name="Text Box 61"/>
            <p:cNvSpPr txBox="1">
              <a:spLocks noChangeArrowheads="1"/>
            </p:cNvSpPr>
            <p:nvPr/>
          </p:nvSpPr>
          <p:spPr bwMode="auto">
            <a:xfrm>
              <a:off x="554075" y="4660181"/>
              <a:ext cx="933450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 = 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58" name="Text Box 62"/>
            <p:cNvSpPr txBox="1">
              <a:spLocks noChangeArrowheads="1"/>
            </p:cNvSpPr>
            <p:nvPr/>
          </p:nvSpPr>
          <p:spPr bwMode="auto">
            <a:xfrm>
              <a:off x="1619287" y="4725268"/>
              <a:ext cx="57308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1 + </a:t>
              </a:r>
            </a:p>
          </p:txBody>
        </p:sp>
        <p:sp>
          <p:nvSpPr>
            <p:cNvPr id="99359" name="Line 63"/>
            <p:cNvSpPr>
              <a:spLocks noChangeShapeType="1"/>
            </p:cNvSpPr>
            <p:nvPr/>
          </p:nvSpPr>
          <p:spPr bwMode="auto">
            <a:xfrm>
              <a:off x="2139987" y="4926881"/>
              <a:ext cx="765175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60" name="Text Box 64"/>
            <p:cNvSpPr txBox="1">
              <a:spLocks noChangeArrowheads="1"/>
            </p:cNvSpPr>
            <p:nvPr/>
          </p:nvSpPr>
          <p:spPr bwMode="auto">
            <a:xfrm>
              <a:off x="2376525" y="4872906"/>
              <a:ext cx="3905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61" name="Rectangle 65"/>
            <p:cNvSpPr>
              <a:spLocks noChangeArrowheads="1"/>
            </p:cNvSpPr>
            <p:nvPr/>
          </p:nvSpPr>
          <p:spPr bwMode="auto">
            <a:xfrm>
              <a:off x="2097125" y="4503018"/>
              <a:ext cx="881062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9362" name="Text Box 66"/>
            <p:cNvSpPr txBox="1">
              <a:spLocks noChangeArrowheads="1"/>
            </p:cNvSpPr>
            <p:nvPr/>
          </p:nvSpPr>
          <p:spPr bwMode="auto">
            <a:xfrm>
              <a:off x="2954375" y="4725268"/>
              <a:ext cx="342900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+ </a:t>
              </a:r>
            </a:p>
          </p:txBody>
        </p:sp>
        <p:sp>
          <p:nvSpPr>
            <p:cNvPr id="99363" name="Line 67"/>
            <p:cNvSpPr>
              <a:spLocks noChangeShapeType="1"/>
            </p:cNvSpPr>
            <p:nvPr/>
          </p:nvSpPr>
          <p:spPr bwMode="auto">
            <a:xfrm>
              <a:off x="3219487" y="4917356"/>
              <a:ext cx="914400" cy="1587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64" name="Text Box 68"/>
            <p:cNvSpPr txBox="1">
              <a:spLocks noChangeArrowheads="1"/>
            </p:cNvSpPr>
            <p:nvPr/>
          </p:nvSpPr>
          <p:spPr bwMode="auto">
            <a:xfrm>
              <a:off x="3349662" y="4861793"/>
              <a:ext cx="67468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65" name="Rectangle 69"/>
            <p:cNvSpPr>
              <a:spLocks noChangeArrowheads="1"/>
            </p:cNvSpPr>
            <p:nvPr/>
          </p:nvSpPr>
          <p:spPr bwMode="auto">
            <a:xfrm>
              <a:off x="3202025" y="4491906"/>
              <a:ext cx="9826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66" name="AutoShape 70"/>
            <p:cNvSpPr>
              <a:spLocks/>
            </p:cNvSpPr>
            <p:nvPr/>
          </p:nvSpPr>
          <p:spPr bwMode="auto">
            <a:xfrm>
              <a:off x="1555787" y="4537943"/>
              <a:ext cx="147638" cy="696913"/>
            </a:xfrm>
            <a:prstGeom prst="leftBrace">
              <a:avLst>
                <a:gd name="adj1" fmla="val 39337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367" name="AutoShape 71"/>
            <p:cNvSpPr>
              <a:spLocks/>
            </p:cNvSpPr>
            <p:nvPr/>
          </p:nvSpPr>
          <p:spPr bwMode="auto">
            <a:xfrm flipH="1">
              <a:off x="4130712" y="4537943"/>
              <a:ext cx="147638" cy="696913"/>
            </a:xfrm>
            <a:prstGeom prst="leftBrace">
              <a:avLst>
                <a:gd name="adj1" fmla="val 39337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56" name="Text Box 50"/>
          <p:cNvSpPr txBox="1">
            <a:spLocks noChangeArrowheads="1"/>
          </p:cNvSpPr>
          <p:nvPr/>
        </p:nvSpPr>
        <p:spPr bwMode="auto">
          <a:xfrm>
            <a:off x="4764088" y="3806825"/>
            <a:ext cx="17383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533" tIns="25766" rIns="51533" bIns="25766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s [Zn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2+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 = </a:t>
            </a:r>
            <a:r>
              <a:rPr lang="it-IT" altLang="it-IT" sz="2100" b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it-IT" altLang="it-IT" sz="2100" b="1" baseline="30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7370763" y="3806825"/>
            <a:ext cx="26273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533" tIns="25766" rIns="51533" bIns="25766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[S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2-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 [Zn</a:t>
            </a:r>
            <a:r>
              <a:rPr lang="it-IT" altLang="it-IT" sz="2100" baseline="50000">
                <a:solidFill>
                  <a:srgbClr val="000066"/>
                </a:solidFill>
                <a:latin typeface="Arial" panose="020B0604020202020204" pitchFamily="34" charset="0"/>
              </a:rPr>
              <a:t>2+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]</a:t>
            </a:r>
            <a:r>
              <a:rPr lang="it-IT" altLang="it-IT" sz="21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=  </a:t>
            </a:r>
            <a:r>
              <a:rPr lang="it-IT" altLang="it-IT" sz="2100" b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100" b="1" baseline="-250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76" name="Gruppo 75"/>
          <p:cNvGrpSpPr>
            <a:grpSpLocks/>
          </p:cNvGrpSpPr>
          <p:nvPr/>
        </p:nvGrpSpPr>
        <p:grpSpPr bwMode="auto">
          <a:xfrm>
            <a:off x="2084389" y="5451476"/>
            <a:ext cx="4008437" cy="1103313"/>
            <a:chOff x="560296" y="5452120"/>
            <a:chExt cx="4008438" cy="1103313"/>
          </a:xfrm>
        </p:grpSpPr>
        <p:sp>
          <p:nvSpPr>
            <p:cNvPr id="99340" name="Line 2"/>
            <p:cNvSpPr>
              <a:spLocks noChangeShapeType="1"/>
            </p:cNvSpPr>
            <p:nvPr/>
          </p:nvSpPr>
          <p:spPr bwMode="auto">
            <a:xfrm>
              <a:off x="4562384" y="5612458"/>
              <a:ext cx="0" cy="942975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41" name="Line 3"/>
            <p:cNvSpPr>
              <a:spLocks noChangeShapeType="1"/>
            </p:cNvSpPr>
            <p:nvPr/>
          </p:nvSpPr>
          <p:spPr bwMode="auto">
            <a:xfrm>
              <a:off x="812709" y="6533208"/>
              <a:ext cx="3756025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42" name="Text Box 82"/>
            <p:cNvSpPr txBox="1">
              <a:spLocks noChangeArrowheads="1"/>
            </p:cNvSpPr>
            <p:nvPr/>
          </p:nvSpPr>
          <p:spPr bwMode="auto">
            <a:xfrm>
              <a:off x="571409" y="5791845"/>
              <a:ext cx="481012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s =</a:t>
              </a:r>
            </a:p>
          </p:txBody>
        </p:sp>
        <p:sp>
          <p:nvSpPr>
            <p:cNvPr id="99343" name="Text Box 83"/>
            <p:cNvSpPr txBox="1">
              <a:spLocks noChangeArrowheads="1"/>
            </p:cNvSpPr>
            <p:nvPr/>
          </p:nvSpPr>
          <p:spPr bwMode="auto">
            <a:xfrm>
              <a:off x="1677896" y="5812483"/>
              <a:ext cx="573088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1 + </a:t>
              </a:r>
            </a:p>
          </p:txBody>
        </p:sp>
        <p:sp>
          <p:nvSpPr>
            <p:cNvPr id="99344" name="Line 84"/>
            <p:cNvSpPr>
              <a:spLocks noChangeShapeType="1"/>
            </p:cNvSpPr>
            <p:nvPr/>
          </p:nvSpPr>
          <p:spPr bwMode="auto">
            <a:xfrm>
              <a:off x="2198596" y="6015683"/>
              <a:ext cx="766763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45" name="Text Box 85"/>
            <p:cNvSpPr txBox="1">
              <a:spLocks noChangeArrowheads="1"/>
            </p:cNvSpPr>
            <p:nvPr/>
          </p:nvSpPr>
          <p:spPr bwMode="auto">
            <a:xfrm>
              <a:off x="2435134" y="5961708"/>
              <a:ext cx="3905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46" name="Rectangle 86"/>
            <p:cNvSpPr>
              <a:spLocks noChangeArrowheads="1"/>
            </p:cNvSpPr>
            <p:nvPr/>
          </p:nvSpPr>
          <p:spPr bwMode="auto">
            <a:xfrm>
              <a:off x="2155734" y="5590233"/>
              <a:ext cx="881062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99347" name="Text Box 87"/>
            <p:cNvSpPr txBox="1">
              <a:spLocks noChangeArrowheads="1"/>
            </p:cNvSpPr>
            <p:nvPr/>
          </p:nvSpPr>
          <p:spPr bwMode="auto">
            <a:xfrm>
              <a:off x="3012984" y="5812483"/>
              <a:ext cx="342900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+ </a:t>
              </a:r>
            </a:p>
          </p:txBody>
        </p:sp>
        <p:sp>
          <p:nvSpPr>
            <p:cNvPr id="99348" name="Line 88"/>
            <p:cNvSpPr>
              <a:spLocks noChangeShapeType="1"/>
            </p:cNvSpPr>
            <p:nvPr/>
          </p:nvSpPr>
          <p:spPr bwMode="auto">
            <a:xfrm>
              <a:off x="3279684" y="6004570"/>
              <a:ext cx="912812" cy="31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49" name="Text Box 89"/>
            <p:cNvSpPr txBox="1">
              <a:spLocks noChangeArrowheads="1"/>
            </p:cNvSpPr>
            <p:nvPr/>
          </p:nvSpPr>
          <p:spPr bwMode="auto">
            <a:xfrm>
              <a:off x="3408271" y="5950595"/>
              <a:ext cx="67468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50" name="Rectangle 90"/>
            <p:cNvSpPr>
              <a:spLocks noChangeArrowheads="1"/>
            </p:cNvSpPr>
            <p:nvPr/>
          </p:nvSpPr>
          <p:spPr bwMode="auto">
            <a:xfrm>
              <a:off x="3262221" y="5580708"/>
              <a:ext cx="982663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  <a:r>
                <a:rPr lang="it-IT" altLang="it-IT" sz="2100" baseline="30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351" name="AutoShape 91"/>
            <p:cNvSpPr>
              <a:spLocks/>
            </p:cNvSpPr>
            <p:nvPr/>
          </p:nvSpPr>
          <p:spPr bwMode="auto">
            <a:xfrm>
              <a:off x="1615984" y="5626745"/>
              <a:ext cx="147637" cy="696913"/>
            </a:xfrm>
            <a:prstGeom prst="leftBrace">
              <a:avLst>
                <a:gd name="adj1" fmla="val 39337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352" name="AutoShape 92"/>
            <p:cNvSpPr>
              <a:spLocks/>
            </p:cNvSpPr>
            <p:nvPr/>
          </p:nvSpPr>
          <p:spPr bwMode="auto">
            <a:xfrm flipH="1">
              <a:off x="4189321" y="5626745"/>
              <a:ext cx="147638" cy="696913"/>
            </a:xfrm>
            <a:prstGeom prst="leftBrace">
              <a:avLst>
                <a:gd name="adj1" fmla="val 39337"/>
                <a:gd name="adj2" fmla="val 50000"/>
              </a:avLst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353" name="Text Box 93"/>
            <p:cNvSpPr txBox="1">
              <a:spLocks noChangeArrowheads="1"/>
            </p:cNvSpPr>
            <p:nvPr/>
          </p:nvSpPr>
          <p:spPr bwMode="auto">
            <a:xfrm>
              <a:off x="1246096" y="5791845"/>
              <a:ext cx="381000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533" tIns="25766" rIns="51533" bIns="25766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100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s</a:t>
              </a:r>
              <a:endParaRPr lang="it-IT" altLang="it-IT" sz="21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99354" name="Object 94"/>
            <p:cNvGraphicFramePr>
              <a:graphicFrameLocks noChangeAspect="1"/>
            </p:cNvGraphicFramePr>
            <p:nvPr/>
          </p:nvGraphicFramePr>
          <p:xfrm>
            <a:off x="971459" y="5463233"/>
            <a:ext cx="682625" cy="79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Equazione" r:id="rId6" imgW="228501" imgH="253890" progId="Equation.3">
                    <p:embed/>
                  </p:oleObj>
                </mc:Choice>
                <mc:Fallback>
                  <p:oleObj name="Equazione" r:id="rId6" imgW="228501" imgH="253890" progId="Equation.3">
                    <p:embed/>
                    <p:pic>
                      <p:nvPicPr>
                        <p:cNvPr id="99354" name="Object 9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459" y="5463233"/>
                          <a:ext cx="682625" cy="793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55" name="Line 95"/>
            <p:cNvSpPr>
              <a:spLocks noChangeShapeType="1"/>
            </p:cNvSpPr>
            <p:nvPr/>
          </p:nvSpPr>
          <p:spPr bwMode="auto">
            <a:xfrm>
              <a:off x="1552484" y="5568008"/>
              <a:ext cx="2897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9356" name="Rectangle 96"/>
            <p:cNvSpPr>
              <a:spLocks noChangeArrowheads="1"/>
            </p:cNvSpPr>
            <p:nvPr/>
          </p:nvSpPr>
          <p:spPr bwMode="auto">
            <a:xfrm>
              <a:off x="560296" y="5452120"/>
              <a:ext cx="3973513" cy="10445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75" name="Text Box 97"/>
          <p:cNvSpPr txBox="1">
            <a:spLocks noChangeArrowheads="1"/>
          </p:cNvSpPr>
          <p:nvPr/>
        </p:nvSpPr>
        <p:spPr bwMode="auto">
          <a:xfrm>
            <a:off x="7370764" y="5099051"/>
            <a:ext cx="304323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533" tIns="25766" rIns="51533" bIns="25766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3300"/>
                </a:solidFill>
                <a:latin typeface="Arial" panose="020B0604020202020204" pitchFamily="34" charset="0"/>
              </a:rPr>
              <a:t>La solubilità cresce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3300"/>
                </a:solidFill>
                <a:latin typeface="Arial" panose="020B0604020202020204" pitchFamily="34" charset="0"/>
              </a:rPr>
              <a:t>con l'acidità della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3300"/>
                </a:solidFill>
                <a:latin typeface="Arial" panose="020B0604020202020204" pitchFamily="34" charset="0"/>
              </a:rPr>
              <a:t>soluzione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358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9"/>
    </mc:Choice>
    <mc:Fallback xmlns="">
      <p:transition spd="slow" advTm="8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31" grpId="0"/>
      <p:bldP spid="56" grpId="0"/>
      <p:bldP spid="57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4"/>
          <p:cNvSpPr>
            <a:spLocks noChangeArrowheads="1" noChangeShapeType="1" noTextEdit="1"/>
          </p:cNvSpPr>
          <p:nvPr/>
        </p:nvSpPr>
        <p:spPr bwMode="auto">
          <a:xfrm>
            <a:off x="2506663" y="68264"/>
            <a:ext cx="7010400" cy="471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Coppie coniugate di ossidoriduzione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503363" y="923925"/>
            <a:ext cx="8786813" cy="477130"/>
            <a:chOff x="-20113" y="923959"/>
            <a:chExt cx="8786813" cy="477056"/>
          </a:xfrm>
        </p:grpSpPr>
        <p:sp>
          <p:nvSpPr>
            <p:cNvPr id="12336" name="Text Box 5"/>
            <p:cNvSpPr txBox="1">
              <a:spLocks noChangeArrowheads="1"/>
            </p:cNvSpPr>
            <p:nvPr/>
          </p:nvSpPr>
          <p:spPr bwMode="auto">
            <a:xfrm>
              <a:off x="-20113" y="923959"/>
              <a:ext cx="8786813" cy="477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CC"/>
                  </a:solidFill>
                  <a:latin typeface="Arial" panose="020B0604020202020204" pitchFamily="34" charset="0"/>
                </a:rPr>
                <a:t>Ossidazione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   	</a:t>
              </a:r>
              <a:r>
                <a:rPr lang="it-IT" altLang="it-IT" sz="2300">
                  <a:solidFill>
                    <a:srgbClr val="6600CC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300" baseline="-25000">
                  <a:solidFill>
                    <a:srgbClr val="6600CC"/>
                  </a:solidFill>
                  <a:latin typeface="Arial" panose="020B0604020202020204" pitchFamily="34" charset="0"/>
                </a:rPr>
                <a:t>II          </a:t>
              </a:r>
              <a:r>
                <a:rPr lang="it-IT" altLang="it-IT" sz="2300">
                  <a:solidFill>
                    <a:srgbClr val="6600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300" baseline="-25000">
                  <a:solidFill>
                    <a:srgbClr val="6600CC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300">
                  <a:solidFill>
                    <a:srgbClr val="6600CC"/>
                  </a:solidFill>
                  <a:latin typeface="Arial" panose="020B0604020202020204" pitchFamily="34" charset="0"/>
                </a:rPr>
                <a:t> + ne	Es.:	Cr</a:t>
              </a:r>
              <a:r>
                <a:rPr lang="it-IT" altLang="it-IT" sz="2300" baseline="30000">
                  <a:solidFill>
                    <a:srgbClr val="6600CC"/>
                  </a:solidFill>
                  <a:latin typeface="Arial" panose="020B0604020202020204" pitchFamily="34" charset="0"/>
                </a:rPr>
                <a:t>+2</a:t>
              </a:r>
              <a:r>
                <a:rPr lang="it-IT" altLang="it-IT" sz="2300">
                  <a:solidFill>
                    <a:srgbClr val="6600CC"/>
                  </a:solidFill>
                  <a:latin typeface="Arial" panose="020B0604020202020204" pitchFamily="34" charset="0"/>
                </a:rPr>
                <a:t>                Cr</a:t>
              </a:r>
              <a:r>
                <a:rPr lang="it-IT" altLang="it-IT" sz="2300" baseline="30000">
                  <a:solidFill>
                    <a:srgbClr val="6600CC"/>
                  </a:solidFill>
                  <a:latin typeface="Arial" panose="020B0604020202020204" pitchFamily="34" charset="0"/>
                </a:rPr>
                <a:t>3+</a:t>
              </a:r>
              <a:r>
                <a:rPr lang="it-IT" altLang="it-IT" sz="2300">
                  <a:solidFill>
                    <a:srgbClr val="6600CC"/>
                  </a:solidFill>
                  <a:latin typeface="Arial" panose="020B0604020202020204" pitchFamily="34" charset="0"/>
                </a:rPr>
                <a:t> + e</a:t>
              </a:r>
              <a:endParaRPr lang="it-IT" altLang="it-IT" sz="23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37" name="Line 11"/>
            <p:cNvSpPr>
              <a:spLocks noChangeShapeType="1"/>
            </p:cNvSpPr>
            <p:nvPr/>
          </p:nvSpPr>
          <p:spPr bwMode="auto">
            <a:xfrm>
              <a:off x="2520950" y="1143000"/>
              <a:ext cx="442913" cy="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38" name="Line 12"/>
            <p:cNvSpPr>
              <a:spLocks noChangeShapeType="1"/>
            </p:cNvSpPr>
            <p:nvPr/>
          </p:nvSpPr>
          <p:spPr bwMode="auto">
            <a:xfrm flipH="1">
              <a:off x="2513013" y="1223963"/>
              <a:ext cx="442912" cy="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39" name="Line 17"/>
            <p:cNvSpPr>
              <a:spLocks noChangeShapeType="1"/>
            </p:cNvSpPr>
            <p:nvPr/>
          </p:nvSpPr>
          <p:spPr bwMode="auto">
            <a:xfrm>
              <a:off x="6702425" y="1127125"/>
              <a:ext cx="442913" cy="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40" name="Line 18"/>
            <p:cNvSpPr>
              <a:spLocks noChangeShapeType="1"/>
            </p:cNvSpPr>
            <p:nvPr/>
          </p:nvSpPr>
          <p:spPr bwMode="auto">
            <a:xfrm flipH="1">
              <a:off x="6694488" y="1208088"/>
              <a:ext cx="441325" cy="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1525588" y="1425576"/>
            <a:ext cx="9048750" cy="619125"/>
            <a:chOff x="1588" y="1425575"/>
            <a:chExt cx="9049234" cy="619067"/>
          </a:xfrm>
        </p:grpSpPr>
        <p:grpSp>
          <p:nvGrpSpPr>
            <p:cNvPr id="12328" name="Gruppo 10"/>
            <p:cNvGrpSpPr>
              <a:grpSpLocks/>
            </p:cNvGrpSpPr>
            <p:nvPr/>
          </p:nvGrpSpPr>
          <p:grpSpPr bwMode="auto">
            <a:xfrm>
              <a:off x="1588" y="1425575"/>
              <a:ext cx="9049234" cy="619067"/>
              <a:chOff x="1588" y="1425575"/>
              <a:chExt cx="9049234" cy="619067"/>
            </a:xfrm>
          </p:grpSpPr>
          <p:sp>
            <p:nvSpPr>
              <p:cNvPr id="12333" name="Text Box 6"/>
              <p:cNvSpPr txBox="1">
                <a:spLocks noChangeArrowheads="1"/>
              </p:cNvSpPr>
              <p:nvPr/>
            </p:nvSpPr>
            <p:spPr bwMode="auto">
              <a:xfrm>
                <a:off x="1588" y="1638300"/>
                <a:ext cx="9049234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CC0099"/>
                    </a:solidFill>
                    <a:latin typeface="Arial" panose="020B0604020202020204" pitchFamily="34" charset="0"/>
                  </a:rPr>
                  <a:t>Reaz. totale</a:t>
                </a:r>
                <a:r>
                  <a:rPr lang="it-IT" altLang="it-IT" sz="2300">
                    <a:solidFill>
                      <a:srgbClr val="000066"/>
                    </a:solidFill>
                    <a:latin typeface="Arial" panose="020B0604020202020204" pitchFamily="34" charset="0"/>
                  </a:rPr>
                  <a:t>   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300" baseline="-25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I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 + R</a:t>
                </a:r>
                <a:r>
                  <a:rPr lang="it-IT" altLang="it-IT" sz="2300" baseline="-25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II         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it-IT" altLang="it-IT" sz="2300" baseline="-25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I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 + O</a:t>
                </a:r>
                <a:r>
                  <a:rPr lang="it-IT" altLang="it-IT" sz="2300" baseline="-25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II	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Es.:	Fe</a:t>
                </a:r>
                <a:r>
                  <a:rPr lang="it-IT" altLang="it-IT" sz="2300" baseline="30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3+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 + Cr</a:t>
                </a:r>
                <a:r>
                  <a:rPr lang="it-IT" altLang="it-IT" sz="2300" baseline="30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	  Fe</a:t>
                </a:r>
                <a:r>
                  <a:rPr lang="it-IT" altLang="it-IT" sz="2300" baseline="30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0099"/>
                    </a:solidFill>
                    <a:latin typeface="Arial" panose="020B0604020202020204" pitchFamily="34" charset="0"/>
                  </a:rPr>
                  <a:t> + Cr</a:t>
                </a:r>
                <a:r>
                  <a:rPr lang="it-IT" altLang="it-IT" sz="2300" baseline="30000">
                    <a:solidFill>
                      <a:srgbClr val="CC0099"/>
                    </a:solidFill>
                    <a:latin typeface="Arial" panose="020B0604020202020204" pitchFamily="34" charset="0"/>
                  </a:rPr>
                  <a:t>3+</a:t>
                </a:r>
                <a:endPara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34" name="Line 7"/>
              <p:cNvSpPr>
                <a:spLocks noChangeShapeType="1"/>
              </p:cNvSpPr>
              <p:nvPr/>
            </p:nvSpPr>
            <p:spPr bwMode="auto">
              <a:xfrm>
                <a:off x="2046288" y="1428750"/>
                <a:ext cx="2438400" cy="0"/>
              </a:xfrm>
              <a:prstGeom prst="line">
                <a:avLst/>
              </a:prstGeom>
              <a:noFill/>
              <a:ln w="476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35" name="Line 8"/>
              <p:cNvSpPr>
                <a:spLocks noChangeShapeType="1"/>
              </p:cNvSpPr>
              <p:nvPr/>
            </p:nvSpPr>
            <p:spPr bwMode="auto">
              <a:xfrm flipV="1">
                <a:off x="5399088" y="1425575"/>
                <a:ext cx="3359150" cy="3175"/>
              </a:xfrm>
              <a:prstGeom prst="line">
                <a:avLst/>
              </a:prstGeom>
              <a:noFill/>
              <a:ln w="476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329" name="Line 13"/>
            <p:cNvSpPr>
              <a:spLocks noChangeShapeType="1"/>
            </p:cNvSpPr>
            <p:nvPr/>
          </p:nvSpPr>
          <p:spPr bwMode="auto">
            <a:xfrm>
              <a:off x="2849070" y="1815018"/>
              <a:ext cx="442912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30" name="Line 14"/>
            <p:cNvSpPr>
              <a:spLocks noChangeShapeType="1"/>
            </p:cNvSpPr>
            <p:nvPr/>
          </p:nvSpPr>
          <p:spPr bwMode="auto">
            <a:xfrm flipH="1">
              <a:off x="2841132" y="1895981"/>
              <a:ext cx="442913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31" name="Line 19"/>
            <p:cNvSpPr>
              <a:spLocks noChangeShapeType="1"/>
            </p:cNvSpPr>
            <p:nvPr/>
          </p:nvSpPr>
          <p:spPr bwMode="auto">
            <a:xfrm>
              <a:off x="6996906" y="1842376"/>
              <a:ext cx="442912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32" name="Line 20"/>
            <p:cNvSpPr>
              <a:spLocks noChangeShapeType="1"/>
            </p:cNvSpPr>
            <p:nvPr/>
          </p:nvSpPr>
          <p:spPr bwMode="auto">
            <a:xfrm flipH="1">
              <a:off x="6988968" y="1923339"/>
              <a:ext cx="442913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566863" y="2185988"/>
            <a:ext cx="9177794" cy="1020762"/>
            <a:chOff x="42863" y="2185988"/>
            <a:chExt cx="9177794" cy="1020762"/>
          </a:xfrm>
        </p:grpSpPr>
        <p:sp>
          <p:nvSpPr>
            <p:cNvPr id="12325" name="AutoShape 3"/>
            <p:cNvSpPr>
              <a:spLocks noChangeArrowheads="1"/>
            </p:cNvSpPr>
            <p:nvPr/>
          </p:nvSpPr>
          <p:spPr bwMode="auto">
            <a:xfrm>
              <a:off x="2873375" y="2649538"/>
              <a:ext cx="3048000" cy="557212"/>
            </a:xfrm>
            <a:prstGeom prst="foldedCorner">
              <a:avLst>
                <a:gd name="adj" fmla="val 17917"/>
              </a:avLst>
            </a:prstGeom>
            <a:solidFill>
              <a:srgbClr val="CCFFCC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26" name="Text Box 21"/>
            <p:cNvSpPr txBox="1">
              <a:spLocks noChangeArrowheads="1"/>
            </p:cNvSpPr>
            <p:nvPr/>
          </p:nvSpPr>
          <p:spPr bwMode="auto">
            <a:xfrm>
              <a:off x="42863" y="2185988"/>
              <a:ext cx="9177794" cy="79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99"/>
                  </a:solidFill>
                  <a:latin typeface="Arial" panose="020B0604020202020204" pitchFamily="34" charset="0"/>
                </a:rPr>
                <a:t>Per trasformare una mole di O</a:t>
              </a:r>
              <a:r>
                <a:rPr lang="it-IT" altLang="it-IT" sz="2400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400">
                  <a:solidFill>
                    <a:srgbClr val="333399"/>
                  </a:solidFill>
                  <a:latin typeface="Arial" panose="020B0604020202020204" pitchFamily="34" charset="0"/>
                </a:rPr>
                <a:t> in R</a:t>
              </a:r>
              <a:r>
                <a:rPr lang="it-IT" altLang="it-IT" sz="2400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400">
                  <a:solidFill>
                    <a:srgbClr val="333399"/>
                  </a:solidFill>
                  <a:latin typeface="Arial" panose="020B0604020202020204" pitchFamily="34" charset="0"/>
                </a:rPr>
                <a:t> (ed una di R</a:t>
              </a:r>
              <a:r>
                <a:rPr lang="it-IT" altLang="it-IT" sz="2400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400">
                  <a:solidFill>
                    <a:srgbClr val="333399"/>
                  </a:solidFill>
                  <a:latin typeface="Arial" panose="020B0604020202020204" pitchFamily="34" charset="0"/>
                </a:rPr>
                <a:t> in O</a:t>
              </a:r>
              <a:r>
                <a:rPr lang="it-IT" altLang="it-IT" sz="2400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400">
                  <a:solidFill>
                    <a:srgbClr val="333399"/>
                  </a:solidFill>
                  <a:latin typeface="Arial" panose="020B0604020202020204" pitchFamily="34" charset="0"/>
                </a:rPr>
                <a:t>) occorre lo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99"/>
                  </a:solidFill>
                  <a:latin typeface="Arial" panose="020B0604020202020204" pitchFamily="34" charset="0"/>
                </a:rPr>
                <a:t>scambio di:</a:t>
              </a:r>
              <a:endParaRPr lang="it-IT" altLang="it-IT" sz="24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27" name="Text Box 22"/>
            <p:cNvSpPr txBox="1">
              <a:spLocks noChangeArrowheads="1"/>
            </p:cNvSpPr>
            <p:nvPr/>
          </p:nvSpPr>
          <p:spPr bwMode="auto">
            <a:xfrm>
              <a:off x="3005138" y="2711450"/>
              <a:ext cx="2781812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n moli di elettroni</a:t>
              </a:r>
              <a:endParaRPr lang="it-IT" altLang="it-IT" sz="25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1566863" y="3206751"/>
            <a:ext cx="8560638" cy="7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 eaLnBrk="0" hangingPunct="0">
              <a:spcBef>
                <a:spcPct val="20000"/>
              </a:spcBef>
              <a:buChar char="•"/>
              <a:tabLst>
                <a:tab pos="2105025" algn="l"/>
                <a:tab pos="4700588" algn="l"/>
                <a:tab pos="54625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 eaLnBrk="0" hangingPunct="0">
              <a:spcBef>
                <a:spcPct val="20000"/>
              </a:spcBef>
              <a:buChar char="–"/>
              <a:tabLst>
                <a:tab pos="2105025" algn="l"/>
                <a:tab pos="4700588" algn="l"/>
                <a:tab pos="54625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 eaLnBrk="0" hangingPunct="0">
              <a:spcBef>
                <a:spcPct val="20000"/>
              </a:spcBef>
              <a:buChar char="•"/>
              <a:tabLst>
                <a:tab pos="2105025" algn="l"/>
                <a:tab pos="4700588" algn="l"/>
                <a:tab pos="54625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 eaLnBrk="0" hangingPunct="0">
              <a:spcBef>
                <a:spcPct val="20000"/>
              </a:spcBef>
              <a:buChar char="–"/>
              <a:tabLst>
                <a:tab pos="2105025" algn="l"/>
                <a:tab pos="4700588" algn="l"/>
                <a:tab pos="54625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 eaLnBrk="0" hangingPunct="0">
              <a:spcBef>
                <a:spcPct val="20000"/>
              </a:spcBef>
              <a:buChar char="»"/>
              <a:tabLst>
                <a:tab pos="2105025" algn="l"/>
                <a:tab pos="4700588" algn="l"/>
                <a:tab pos="54625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05025" algn="l"/>
                <a:tab pos="4700588" algn="l"/>
                <a:tab pos="54625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05025" algn="l"/>
                <a:tab pos="4700588" algn="l"/>
                <a:tab pos="54625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05025" algn="l"/>
                <a:tab pos="4700588" algn="l"/>
                <a:tab pos="54625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105025" algn="l"/>
                <a:tab pos="4700588" algn="l"/>
                <a:tab pos="54625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333399"/>
                </a:solidFill>
                <a:latin typeface="Arial" panose="020B0604020202020204" pitchFamily="34" charset="0"/>
              </a:rPr>
              <a:t>La carica di 1 mole di elettroni è 1 Faraday (F) che equivale 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333399"/>
                </a:solidFill>
                <a:latin typeface="Arial" panose="020B0604020202020204" pitchFamily="34" charset="0"/>
              </a:rPr>
              <a:t>96.500 COULOMB. Lo scambio sarà allora:</a:t>
            </a:r>
            <a:endParaRPr lang="it-IT" altLang="it-IT" sz="2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3940176" y="4087812"/>
            <a:ext cx="2003425" cy="1138658"/>
            <a:chOff x="2416174" y="4087833"/>
            <a:chExt cx="2003546" cy="1138638"/>
          </a:xfrm>
        </p:grpSpPr>
        <p:grpSp>
          <p:nvGrpSpPr>
            <p:cNvPr id="12319" name="Gruppo 4"/>
            <p:cNvGrpSpPr>
              <a:grpSpLocks/>
            </p:cNvGrpSpPr>
            <p:nvPr/>
          </p:nvGrpSpPr>
          <p:grpSpPr bwMode="auto">
            <a:xfrm>
              <a:off x="3062588" y="4087833"/>
              <a:ext cx="749300" cy="479973"/>
              <a:chOff x="6215856" y="3569121"/>
              <a:chExt cx="749300" cy="479973"/>
            </a:xfrm>
          </p:grpSpPr>
          <p:sp>
            <p:nvSpPr>
              <p:cNvPr id="12323" name="AutoShape 2"/>
              <p:cNvSpPr>
                <a:spLocks noChangeArrowheads="1"/>
              </p:cNvSpPr>
              <p:nvPr/>
            </p:nvSpPr>
            <p:spPr bwMode="auto">
              <a:xfrm>
                <a:off x="6215856" y="3569121"/>
                <a:ext cx="749300" cy="479425"/>
              </a:xfrm>
              <a:prstGeom prst="foldedCorner">
                <a:avLst>
                  <a:gd name="adj" fmla="val 27852"/>
                </a:avLst>
              </a:prstGeom>
              <a:solidFill>
                <a:srgbClr val="CCFFCC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4" name="Text Box 24"/>
              <p:cNvSpPr txBox="1">
                <a:spLocks noChangeArrowheads="1"/>
              </p:cNvSpPr>
              <p:nvPr/>
            </p:nvSpPr>
            <p:spPr bwMode="auto">
              <a:xfrm>
                <a:off x="6339681" y="3611983"/>
                <a:ext cx="585733" cy="437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n F</a:t>
                </a:r>
                <a:endPara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320" name="AutoShape 26"/>
            <p:cNvSpPr>
              <a:spLocks noChangeArrowheads="1"/>
            </p:cNvSpPr>
            <p:nvPr/>
          </p:nvSpPr>
          <p:spPr bwMode="auto">
            <a:xfrm>
              <a:off x="2416174" y="4543425"/>
              <a:ext cx="1916113" cy="342900"/>
            </a:xfrm>
            <a:prstGeom prst="rightArrow">
              <a:avLst>
                <a:gd name="adj1" fmla="val 50000"/>
                <a:gd name="adj2" fmla="val 139699"/>
              </a:avLst>
            </a:prstGeom>
            <a:gradFill rotWithShape="0">
              <a:gsLst>
                <a:gs pos="0">
                  <a:srgbClr val="9900CC"/>
                </a:gs>
                <a:gs pos="50000">
                  <a:srgbClr val="6699FF"/>
                </a:gs>
                <a:gs pos="100000">
                  <a:srgbClr val="9900CC"/>
                </a:gs>
              </a:gsLst>
              <a:lin ang="5400000" scaled="1"/>
            </a:gra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21" name="Text Box 29"/>
            <p:cNvSpPr txBox="1">
              <a:spLocks noChangeArrowheads="1"/>
            </p:cNvSpPr>
            <p:nvPr/>
          </p:nvSpPr>
          <p:spPr bwMode="auto">
            <a:xfrm>
              <a:off x="2520950" y="4835525"/>
              <a:ext cx="586246" cy="390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99"/>
                  </a:solidFill>
                  <a:latin typeface="Arial" panose="020B0604020202020204" pitchFamily="34" charset="0"/>
                </a:rPr>
                <a:t>P, T</a:t>
              </a:r>
            </a:p>
          </p:txBody>
        </p:sp>
        <p:sp>
          <p:nvSpPr>
            <p:cNvPr id="12322" name="Text Box 30"/>
            <p:cNvSpPr txBox="1">
              <a:spLocks noChangeArrowheads="1"/>
            </p:cNvSpPr>
            <p:nvPr/>
          </p:nvSpPr>
          <p:spPr bwMode="auto">
            <a:xfrm>
              <a:off x="3229689" y="4816475"/>
              <a:ext cx="1190031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99"/>
                  </a:solidFill>
                  <a:latin typeface="Arial" panose="020B0604020202020204" pitchFamily="34" charset="0"/>
                </a:rPr>
                <a:t>costanti</a:t>
              </a: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3787776" y="4200525"/>
            <a:ext cx="5521565" cy="2033530"/>
            <a:chOff x="2263775" y="4200525"/>
            <a:chExt cx="5521565" cy="2033530"/>
          </a:xfrm>
        </p:grpSpPr>
        <p:sp>
          <p:nvSpPr>
            <p:cNvPr id="12313" name="Text Box 25"/>
            <p:cNvSpPr txBox="1">
              <a:spLocks noChangeArrowheads="1"/>
            </p:cNvSpPr>
            <p:nvPr/>
          </p:nvSpPr>
          <p:spPr bwMode="auto">
            <a:xfrm>
              <a:off x="5381625" y="4200525"/>
              <a:ext cx="2152650" cy="1593850"/>
            </a:xfrm>
            <a:prstGeom prst="rect">
              <a:avLst/>
            </a:prstGeom>
            <a:noFill/>
            <a:ln w="1905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1563688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1563688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1563688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1563688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1563688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3688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3688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3688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3688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	a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OI</a:t>
              </a:r>
              <a:endParaRPr lang="it-IT" altLang="it-IT" sz="2500" b="1">
                <a:solidFill>
                  <a:srgbClr val="333399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	a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RI</a:t>
              </a:r>
              <a:endParaRPr lang="it-IT" altLang="it-IT" sz="2500" b="1">
                <a:solidFill>
                  <a:srgbClr val="333399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	a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OII</a:t>
              </a:r>
              <a:endParaRPr lang="it-IT" altLang="it-IT" sz="2500" b="1">
                <a:solidFill>
                  <a:srgbClr val="333399"/>
                </a:solidFill>
                <a:latin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rPr>
                <a:t>	a</a:t>
              </a:r>
              <a:r>
                <a:rPr lang="it-IT" altLang="it-IT" sz="2500" b="1" baseline="-25000">
                  <a:solidFill>
                    <a:srgbClr val="333399"/>
                  </a:solidFill>
                  <a:latin typeface="Arial" panose="020B0604020202020204" pitchFamily="34" charset="0"/>
                </a:rPr>
                <a:t>RII</a:t>
              </a:r>
              <a:endParaRPr lang="it-IT" altLang="it-IT" sz="25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4" name="Text Box 28"/>
            <p:cNvSpPr txBox="1">
              <a:spLocks noChangeArrowheads="1"/>
            </p:cNvSpPr>
            <p:nvPr/>
          </p:nvSpPr>
          <p:spPr bwMode="auto">
            <a:xfrm>
              <a:off x="5195888" y="5827713"/>
              <a:ext cx="2589452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panose="020B0604020202020204" pitchFamily="34" charset="0"/>
                </a:rPr>
                <a:t>Stato di equilibrio</a:t>
              </a:r>
            </a:p>
          </p:txBody>
        </p:sp>
        <p:grpSp>
          <p:nvGrpSpPr>
            <p:cNvPr id="12315" name="Gruppo 8"/>
            <p:cNvGrpSpPr>
              <a:grpSpLocks/>
            </p:cNvGrpSpPr>
            <p:nvPr/>
          </p:nvGrpSpPr>
          <p:grpSpPr bwMode="auto">
            <a:xfrm>
              <a:off x="2263775" y="5194300"/>
              <a:ext cx="2280073" cy="390953"/>
              <a:chOff x="2263775" y="5194300"/>
              <a:chExt cx="2280073" cy="390953"/>
            </a:xfrm>
          </p:grpSpPr>
          <p:sp>
            <p:nvSpPr>
              <p:cNvPr id="12316" name="Text Box 31"/>
              <p:cNvSpPr txBox="1">
                <a:spLocks noChangeArrowheads="1"/>
              </p:cNvSpPr>
              <p:nvPr/>
            </p:nvSpPr>
            <p:spPr bwMode="auto">
              <a:xfrm>
                <a:off x="2263775" y="5194300"/>
                <a:ext cx="2280073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200" b="1" baseline="-25000">
                    <a:solidFill>
                      <a:srgbClr val="333399"/>
                    </a:solidFill>
                    <a:latin typeface="Arial" panose="020B0604020202020204" pitchFamily="34" charset="0"/>
                  </a:rPr>
                  <a:t>I</a:t>
                </a:r>
                <a:r>
                  <a:rPr lang="it-IT" altLang="it-IT" sz="22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 + R</a:t>
                </a:r>
                <a:r>
                  <a:rPr lang="it-IT" altLang="it-IT" sz="2200" b="1" baseline="-25000">
                    <a:solidFill>
                      <a:srgbClr val="333399"/>
                    </a:solidFill>
                    <a:latin typeface="Arial" panose="020B0604020202020204" pitchFamily="34" charset="0"/>
                  </a:rPr>
                  <a:t>II</a:t>
                </a:r>
                <a:r>
                  <a:rPr lang="it-IT" altLang="it-IT" sz="22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     R</a:t>
                </a:r>
                <a:r>
                  <a:rPr lang="it-IT" altLang="it-IT" sz="2200" b="1" baseline="-25000">
                    <a:solidFill>
                      <a:srgbClr val="333399"/>
                    </a:solidFill>
                    <a:latin typeface="Arial" panose="020B0604020202020204" pitchFamily="34" charset="0"/>
                  </a:rPr>
                  <a:t>I </a:t>
                </a:r>
                <a:r>
                  <a:rPr lang="it-IT" altLang="it-IT" sz="22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+ O</a:t>
                </a:r>
                <a:r>
                  <a:rPr lang="it-IT" altLang="it-IT" sz="2200" b="1" baseline="-25000">
                    <a:solidFill>
                      <a:srgbClr val="333399"/>
                    </a:solidFill>
                    <a:latin typeface="Arial" panose="020B0604020202020204" pitchFamily="34" charset="0"/>
                  </a:rPr>
                  <a:t>II</a:t>
                </a:r>
                <a:endParaRPr lang="it-IT" altLang="it-IT" sz="2200" b="1">
                  <a:solidFill>
                    <a:srgbClr val="3333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17" name="Line 32"/>
              <p:cNvSpPr>
                <a:spLocks noChangeShapeType="1"/>
              </p:cNvSpPr>
              <p:nvPr/>
            </p:nvSpPr>
            <p:spPr bwMode="auto">
              <a:xfrm>
                <a:off x="3217863" y="5337175"/>
                <a:ext cx="290512" cy="7938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18" name="Line 33"/>
              <p:cNvSpPr>
                <a:spLocks noChangeShapeType="1"/>
              </p:cNvSpPr>
              <p:nvPr/>
            </p:nvSpPr>
            <p:spPr bwMode="auto">
              <a:xfrm flipH="1">
                <a:off x="3230563" y="5440363"/>
                <a:ext cx="290512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566864" y="4284665"/>
            <a:ext cx="1903367" cy="1522352"/>
            <a:chOff x="42863" y="4284665"/>
            <a:chExt cx="1903367" cy="1522352"/>
          </a:xfrm>
        </p:grpSpPr>
        <p:sp>
          <p:nvSpPr>
            <p:cNvPr id="12309" name="Text Box 27"/>
            <p:cNvSpPr txBox="1">
              <a:spLocks noChangeArrowheads="1"/>
            </p:cNvSpPr>
            <p:nvPr/>
          </p:nvSpPr>
          <p:spPr bwMode="auto">
            <a:xfrm>
              <a:off x="42863" y="5400675"/>
              <a:ext cx="190336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panose="020B0604020202020204" pitchFamily="34" charset="0"/>
                </a:rPr>
                <a:t>Stato iniziale</a:t>
              </a:r>
            </a:p>
          </p:txBody>
        </p:sp>
        <p:grpSp>
          <p:nvGrpSpPr>
            <p:cNvPr id="12310" name="Group 34"/>
            <p:cNvGrpSpPr>
              <a:grpSpLocks/>
            </p:cNvGrpSpPr>
            <p:nvPr/>
          </p:nvGrpSpPr>
          <p:grpSpPr bwMode="auto">
            <a:xfrm>
              <a:off x="681038" y="4284665"/>
              <a:ext cx="477837" cy="975420"/>
              <a:chOff x="750" y="5116"/>
              <a:chExt cx="528" cy="1093"/>
            </a:xfrm>
          </p:grpSpPr>
          <p:sp>
            <p:nvSpPr>
              <p:cNvPr id="12311" name="Text Box 35"/>
              <p:cNvSpPr txBox="1">
                <a:spLocks noChangeArrowheads="1"/>
              </p:cNvSpPr>
              <p:nvPr/>
            </p:nvSpPr>
            <p:spPr bwMode="auto">
              <a:xfrm>
                <a:off x="751" y="5116"/>
                <a:ext cx="502" cy="1093"/>
              </a:xfrm>
              <a:prstGeom prst="rect">
                <a:avLst/>
              </a:prstGeom>
              <a:noFill/>
              <a:ln w="38100">
                <a:solidFill>
                  <a:srgbClr val="33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tabLst>
                    <a:tab pos="2105025" algn="l"/>
                    <a:tab pos="4700588" algn="l"/>
                    <a:tab pos="54625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105025" algn="l"/>
                    <a:tab pos="4700588" algn="l"/>
                    <a:tab pos="54625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500" b="1" baseline="-25000">
                    <a:solidFill>
                      <a:srgbClr val="333399"/>
                    </a:solidFill>
                    <a:latin typeface="Arial" panose="020B0604020202020204" pitchFamily="34" charset="0"/>
                  </a:rPr>
                  <a:t>I</a:t>
                </a:r>
                <a:endParaRPr lang="it-IT" altLang="it-IT" sz="2500" b="1">
                  <a:solidFill>
                    <a:srgbClr val="333399"/>
                  </a:solidFill>
                  <a:latin typeface="Arial" panose="020B0604020202020204" pitchFamily="34" charset="0"/>
                </a:endParaRPr>
              </a:p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it-IT" altLang="it-IT" sz="2500" b="1" baseline="-25000">
                    <a:solidFill>
                      <a:srgbClr val="333399"/>
                    </a:solidFill>
                    <a:latin typeface="Arial" panose="020B0604020202020204" pitchFamily="34" charset="0"/>
                  </a:rPr>
                  <a:t>II</a:t>
                </a:r>
                <a:endPara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12" name="Line 36"/>
              <p:cNvSpPr>
                <a:spLocks noChangeShapeType="1"/>
              </p:cNvSpPr>
              <p:nvPr/>
            </p:nvSpPr>
            <p:spPr bwMode="auto">
              <a:xfrm>
                <a:off x="750" y="5685"/>
                <a:ext cx="528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598864" y="5827714"/>
            <a:ext cx="2300287" cy="1247775"/>
            <a:chOff x="2597150" y="5834063"/>
            <a:chExt cx="2300288" cy="1247779"/>
          </a:xfrm>
        </p:grpSpPr>
        <p:sp>
          <p:nvSpPr>
            <p:cNvPr id="12305" name="Text Box 37"/>
            <p:cNvSpPr txBox="1">
              <a:spLocks noChangeArrowheads="1"/>
            </p:cNvSpPr>
            <p:nvPr/>
          </p:nvSpPr>
          <p:spPr bwMode="auto">
            <a:xfrm>
              <a:off x="2597150" y="6088063"/>
              <a:ext cx="737984" cy="43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K* =</a:t>
              </a:r>
            </a:p>
          </p:txBody>
        </p:sp>
        <p:sp>
          <p:nvSpPr>
            <p:cNvPr id="12306" name="Text Box 38"/>
            <p:cNvSpPr txBox="1">
              <a:spLocks noChangeArrowheads="1"/>
            </p:cNvSpPr>
            <p:nvPr/>
          </p:nvSpPr>
          <p:spPr bwMode="auto">
            <a:xfrm>
              <a:off x="3430588" y="5834063"/>
              <a:ext cx="1430482" cy="43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RI</a:t>
              </a: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  •  a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OII</a:t>
              </a:r>
              <a:endParaRPr lang="it-IT" altLang="it-IT" sz="25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7" name="Text Box 39"/>
            <p:cNvSpPr txBox="1">
              <a:spLocks noChangeArrowheads="1"/>
            </p:cNvSpPr>
            <p:nvPr/>
          </p:nvSpPr>
          <p:spPr bwMode="auto">
            <a:xfrm>
              <a:off x="3113493" y="6260002"/>
              <a:ext cx="1745845" cy="821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OI</a:t>
              </a:r>
              <a:r>
                <a:rPr lang="it-IT" altLang="it-IT" sz="2500" b="1">
                  <a:solidFill>
                    <a:srgbClr val="FF0000"/>
                  </a:solidFill>
                  <a:latin typeface="Arial" panose="020B0604020202020204" pitchFamily="34" charset="0"/>
                </a:rPr>
                <a:t>  •  a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RII</a:t>
              </a:r>
              <a:endParaRPr lang="it-IT" altLang="it-IT" sz="2500" b="1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5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8" name="Line 40"/>
            <p:cNvSpPr>
              <a:spLocks noChangeShapeType="1"/>
            </p:cNvSpPr>
            <p:nvPr/>
          </p:nvSpPr>
          <p:spPr bwMode="auto">
            <a:xfrm flipV="1">
              <a:off x="3382963" y="6289675"/>
              <a:ext cx="1514475" cy="11113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538288" y="558800"/>
            <a:ext cx="8786812" cy="477130"/>
            <a:chOff x="14670" y="558969"/>
            <a:chExt cx="8786813" cy="477056"/>
          </a:xfrm>
        </p:grpSpPr>
        <p:sp>
          <p:nvSpPr>
            <p:cNvPr id="12300" name="Line 9"/>
            <p:cNvSpPr>
              <a:spLocks noChangeShapeType="1"/>
            </p:cNvSpPr>
            <p:nvPr/>
          </p:nvSpPr>
          <p:spPr bwMode="auto">
            <a:xfrm>
              <a:off x="3246438" y="762000"/>
              <a:ext cx="442912" cy="0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01" name="Line 10"/>
            <p:cNvSpPr>
              <a:spLocks noChangeShapeType="1"/>
            </p:cNvSpPr>
            <p:nvPr/>
          </p:nvSpPr>
          <p:spPr bwMode="auto">
            <a:xfrm flipH="1">
              <a:off x="3238500" y="842963"/>
              <a:ext cx="442913" cy="0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02" name="Line 15"/>
            <p:cNvSpPr>
              <a:spLocks noChangeShapeType="1"/>
            </p:cNvSpPr>
            <p:nvPr/>
          </p:nvSpPr>
          <p:spPr bwMode="auto">
            <a:xfrm>
              <a:off x="6777038" y="762000"/>
              <a:ext cx="441325" cy="0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03" name="Line 16"/>
            <p:cNvSpPr>
              <a:spLocks noChangeShapeType="1"/>
            </p:cNvSpPr>
            <p:nvPr/>
          </p:nvSpPr>
          <p:spPr bwMode="auto">
            <a:xfrm flipH="1">
              <a:off x="6767513" y="842963"/>
              <a:ext cx="442912" cy="0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04" name="Text Box 5"/>
            <p:cNvSpPr txBox="1">
              <a:spLocks noChangeArrowheads="1"/>
            </p:cNvSpPr>
            <p:nvPr/>
          </p:nvSpPr>
          <p:spPr bwMode="auto">
            <a:xfrm>
              <a:off x="14670" y="558969"/>
              <a:ext cx="8786813" cy="477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2105025" algn="l"/>
                  <a:tab pos="4700588" algn="l"/>
                  <a:tab pos="54625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105025" algn="l"/>
                  <a:tab pos="4700588" algn="l"/>
                  <a:tab pos="54625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9900CC"/>
                  </a:solidFill>
                  <a:latin typeface="Arial" panose="020B0604020202020204" pitchFamily="34" charset="0"/>
                </a:rPr>
                <a:t>Riduzione</a:t>
              </a: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	</a:t>
              </a:r>
              <a:r>
                <a:rPr lang="it-IT" altLang="it-IT" sz="2300">
                  <a:solidFill>
                    <a:srgbClr val="9900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300" baseline="-25000">
                  <a:solidFill>
                    <a:srgbClr val="9900CC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300">
                  <a:solidFill>
                    <a:srgbClr val="9900CC"/>
                  </a:solidFill>
                  <a:latin typeface="Arial" panose="020B0604020202020204" pitchFamily="34" charset="0"/>
                </a:rPr>
                <a:t> +  ne       R</a:t>
              </a:r>
              <a:r>
                <a:rPr lang="it-IT" altLang="it-IT" sz="2300" baseline="-25000">
                  <a:solidFill>
                    <a:srgbClr val="9900CC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300">
                  <a:solidFill>
                    <a:srgbClr val="9900CC"/>
                  </a:solidFill>
                  <a:latin typeface="Arial" panose="020B0604020202020204" pitchFamily="34" charset="0"/>
                </a:rPr>
                <a:t>	Es.:	Fe</a:t>
              </a:r>
              <a:r>
                <a:rPr lang="it-IT" altLang="it-IT" sz="2300" baseline="30000">
                  <a:solidFill>
                    <a:srgbClr val="9900CC"/>
                  </a:solidFill>
                  <a:latin typeface="Arial" panose="020B0604020202020204" pitchFamily="34" charset="0"/>
                </a:rPr>
                <a:t>3+</a:t>
              </a:r>
              <a:r>
                <a:rPr lang="it-IT" altLang="it-IT" sz="2300">
                  <a:solidFill>
                    <a:srgbClr val="9900CC"/>
                  </a:solidFill>
                  <a:latin typeface="Arial" panose="020B0604020202020204" pitchFamily="34" charset="0"/>
                </a:rPr>
                <a:t> + e	       Fe</a:t>
              </a:r>
              <a:r>
                <a:rPr lang="it-IT" altLang="it-IT" sz="2300" baseline="30000">
                  <a:solidFill>
                    <a:srgbClr val="9900CC"/>
                  </a:solidFill>
                  <a:latin typeface="Arial" panose="020B0604020202020204" pitchFamily="34" charset="0"/>
                </a:rPr>
                <a:t>2+</a:t>
              </a:r>
              <a:endParaRPr lang="it-IT" altLang="it-IT" sz="2300" baseline="30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5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33"/>
    </mc:Choice>
    <mc:Fallback xmlns="">
      <p:transition spd="slow" advTm="200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6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935163" y="274639"/>
            <a:ext cx="1828800" cy="593725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2027239" y="365125"/>
            <a:ext cx="667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66"/>
                </a:solidFill>
                <a:latin typeface="Arial" panose="020B0604020202020204" pitchFamily="34" charset="0"/>
              </a:rPr>
              <a:t>1° MODO</a:t>
            </a:r>
            <a:r>
              <a:rPr lang="it-IT" altLang="it-IT" sz="2600">
                <a:solidFill>
                  <a:srgbClr val="000066"/>
                </a:solidFill>
                <a:latin typeface="Arial" panose="020B0604020202020204" pitchFamily="34" charset="0"/>
              </a:rPr>
              <a:t>:    </a:t>
            </a:r>
            <a:r>
              <a:rPr lang="it-IT" altLang="it-IT" sz="2600" i="1">
                <a:solidFill>
                  <a:srgbClr val="000066"/>
                </a:solidFill>
                <a:latin typeface="Arial" panose="020B0604020202020204" pitchFamily="34" charset="0"/>
              </a:rPr>
              <a:t>Mescolamento diretto di reattivi</a:t>
            </a:r>
            <a:endParaRPr lang="it-IT" altLang="it-IT" sz="2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752601" y="1554164"/>
            <a:ext cx="3241675" cy="3921125"/>
            <a:chOff x="228600" y="1554163"/>
            <a:chExt cx="3241675" cy="3921125"/>
          </a:xfrm>
        </p:grpSpPr>
        <p:grpSp>
          <p:nvGrpSpPr>
            <p:cNvPr id="13340" name="Group 3"/>
            <p:cNvGrpSpPr>
              <a:grpSpLocks/>
            </p:cNvGrpSpPr>
            <p:nvPr/>
          </p:nvGrpSpPr>
          <p:grpSpPr bwMode="auto">
            <a:xfrm>
              <a:off x="228600" y="3703638"/>
              <a:ext cx="2103438" cy="1771650"/>
              <a:chOff x="816" y="4032"/>
              <a:chExt cx="2544" cy="1860"/>
            </a:xfrm>
          </p:grpSpPr>
          <p:grpSp>
            <p:nvGrpSpPr>
              <p:cNvPr id="13350" name="Group 4"/>
              <p:cNvGrpSpPr>
                <a:grpSpLocks/>
              </p:cNvGrpSpPr>
              <p:nvPr/>
            </p:nvGrpSpPr>
            <p:grpSpPr bwMode="auto">
              <a:xfrm>
                <a:off x="816" y="4032"/>
                <a:ext cx="2544" cy="1860"/>
                <a:chOff x="1776" y="5376"/>
                <a:chExt cx="3360" cy="1536"/>
              </a:xfrm>
            </p:grpSpPr>
            <p:sp>
              <p:nvSpPr>
                <p:cNvPr id="13353" name="AutoShape 5"/>
                <p:cNvSpPr>
                  <a:spLocks noChangeArrowheads="1"/>
                </p:cNvSpPr>
                <p:nvPr/>
              </p:nvSpPr>
              <p:spPr bwMode="auto">
                <a:xfrm>
                  <a:off x="1776" y="5472"/>
                  <a:ext cx="3360" cy="144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54" name="Rectangle 6"/>
                <p:cNvSpPr>
                  <a:spLocks noChangeArrowheads="1"/>
                </p:cNvSpPr>
                <p:nvPr/>
              </p:nvSpPr>
              <p:spPr bwMode="auto">
                <a:xfrm>
                  <a:off x="1794" y="5376"/>
                  <a:ext cx="331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351" name="AutoShape 7"/>
              <p:cNvSpPr>
                <a:spLocks noChangeArrowheads="1"/>
              </p:cNvSpPr>
              <p:nvPr/>
            </p:nvSpPr>
            <p:spPr bwMode="auto">
              <a:xfrm>
                <a:off x="848" y="4736"/>
                <a:ext cx="2488" cy="1120"/>
              </a:xfrm>
              <a:prstGeom prst="roundRect">
                <a:avLst>
                  <a:gd name="adj" fmla="val 17380"/>
                </a:avLst>
              </a:prstGeom>
              <a:solidFill>
                <a:srgbClr val="00CC66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52" name="Freeform 8"/>
              <p:cNvSpPr>
                <a:spLocks/>
              </p:cNvSpPr>
              <p:nvPr/>
            </p:nvSpPr>
            <p:spPr bwMode="auto">
              <a:xfrm>
                <a:off x="816" y="4712"/>
                <a:ext cx="2521" cy="79"/>
              </a:xfrm>
              <a:custGeom>
                <a:avLst/>
                <a:gdLst>
                  <a:gd name="T0" fmla="*/ 0 w 3352"/>
                  <a:gd name="T1" fmla="*/ 4 h 135"/>
                  <a:gd name="T2" fmla="*/ 33 w 3352"/>
                  <a:gd name="T3" fmla="*/ 5 h 135"/>
                  <a:gd name="T4" fmla="*/ 58 w 3352"/>
                  <a:gd name="T5" fmla="*/ 2 h 135"/>
                  <a:gd name="T6" fmla="*/ 88 w 3352"/>
                  <a:gd name="T7" fmla="*/ 5 h 135"/>
                  <a:gd name="T8" fmla="*/ 122 w 3352"/>
                  <a:gd name="T9" fmla="*/ 1 h 135"/>
                  <a:gd name="T10" fmla="*/ 153 w 3352"/>
                  <a:gd name="T11" fmla="*/ 5 h 135"/>
                  <a:gd name="T12" fmla="*/ 183 w 3352"/>
                  <a:gd name="T13" fmla="*/ 1 h 135"/>
                  <a:gd name="T14" fmla="*/ 211 w 3352"/>
                  <a:gd name="T15" fmla="*/ 4 h 135"/>
                  <a:gd name="T16" fmla="*/ 238 w 3352"/>
                  <a:gd name="T17" fmla="*/ 1 h 135"/>
                  <a:gd name="T18" fmla="*/ 265 w 3352"/>
                  <a:gd name="T19" fmla="*/ 4 h 135"/>
                  <a:gd name="T20" fmla="*/ 297 w 3352"/>
                  <a:gd name="T21" fmla="*/ 2 h 135"/>
                  <a:gd name="T22" fmla="*/ 334 w 3352"/>
                  <a:gd name="T23" fmla="*/ 4 h 135"/>
                  <a:gd name="T24" fmla="*/ 358 w 3352"/>
                  <a:gd name="T25" fmla="*/ 1 h 135"/>
                  <a:gd name="T26" fmla="*/ 393 w 3352"/>
                  <a:gd name="T27" fmla="*/ 4 h 135"/>
                  <a:gd name="T28" fmla="*/ 423 w 3352"/>
                  <a:gd name="T29" fmla="*/ 1 h 135"/>
                  <a:gd name="T30" fmla="*/ 448 w 3352"/>
                  <a:gd name="T31" fmla="*/ 4 h 135"/>
                  <a:gd name="T32" fmla="*/ 473 w 3352"/>
                  <a:gd name="T33" fmla="*/ 1 h 135"/>
                  <a:gd name="T34" fmla="*/ 501 w 3352"/>
                  <a:gd name="T35" fmla="*/ 3 h 135"/>
                  <a:gd name="T36" fmla="*/ 532 w 3352"/>
                  <a:gd name="T37" fmla="*/ 0 h 135"/>
                  <a:gd name="T38" fmla="*/ 563 w 3352"/>
                  <a:gd name="T39" fmla="*/ 3 h 135"/>
                  <a:gd name="T40" fmla="*/ 581 w 3352"/>
                  <a:gd name="T41" fmla="*/ 1 h 135"/>
                  <a:gd name="T42" fmla="*/ 606 w 3352"/>
                  <a:gd name="T43" fmla="*/ 3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7684720">
              <a:off x="369095" y="3380581"/>
              <a:ext cx="1547812" cy="365125"/>
            </a:xfrm>
            <a:prstGeom prst="doubleWave">
              <a:avLst>
                <a:gd name="adj1" fmla="val 6500"/>
                <a:gd name="adj2" fmla="val 10000"/>
              </a:avLst>
            </a:prstGeom>
            <a:solidFill>
              <a:srgbClr val="FF66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3342" name="Group 11"/>
            <p:cNvGrpSpPr>
              <a:grpSpLocks/>
            </p:cNvGrpSpPr>
            <p:nvPr/>
          </p:nvGrpSpPr>
          <p:grpSpPr bwMode="auto">
            <a:xfrm>
              <a:off x="1279525" y="1554163"/>
              <a:ext cx="2190750" cy="1646237"/>
              <a:chOff x="1776" y="1680"/>
              <a:chExt cx="2540" cy="1872"/>
            </a:xfrm>
          </p:grpSpPr>
          <p:sp>
            <p:nvSpPr>
              <p:cNvPr id="13343" name="Freeform 12"/>
              <p:cNvSpPr>
                <a:spLocks/>
              </p:cNvSpPr>
              <p:nvPr/>
            </p:nvSpPr>
            <p:spPr bwMode="auto">
              <a:xfrm rot="-7857879">
                <a:off x="2110" y="1346"/>
                <a:ext cx="1872" cy="2540"/>
              </a:xfrm>
              <a:custGeom>
                <a:avLst/>
                <a:gdLst>
                  <a:gd name="T0" fmla="*/ 1340 w 1630"/>
                  <a:gd name="T1" fmla="*/ 2 h 2120"/>
                  <a:gd name="T2" fmla="*/ 1340 w 1630"/>
                  <a:gd name="T3" fmla="*/ 1413 h 2120"/>
                  <a:gd name="T4" fmla="*/ 339 w 1630"/>
                  <a:gd name="T5" fmla="*/ 4014 h 2120"/>
                  <a:gd name="T6" fmla="*/ 156 w 1630"/>
                  <a:gd name="T7" fmla="*/ 4616 h 2120"/>
                  <a:gd name="T8" fmla="*/ 78 w 1630"/>
                  <a:gd name="T9" fmla="*/ 4919 h 2120"/>
                  <a:gd name="T10" fmla="*/ 2 w 1630"/>
                  <a:gd name="T11" fmla="*/ 5244 h 2120"/>
                  <a:gd name="T12" fmla="*/ 0 w 1630"/>
                  <a:gd name="T13" fmla="*/ 5324 h 2120"/>
                  <a:gd name="T14" fmla="*/ 11 w 1630"/>
                  <a:gd name="T15" fmla="*/ 5407 h 2120"/>
                  <a:gd name="T16" fmla="*/ 32 w 1630"/>
                  <a:gd name="T17" fmla="*/ 5493 h 2120"/>
                  <a:gd name="T18" fmla="*/ 71 w 1630"/>
                  <a:gd name="T19" fmla="*/ 5566 h 2120"/>
                  <a:gd name="T20" fmla="*/ 153 w 1630"/>
                  <a:gd name="T21" fmla="*/ 5686 h 2120"/>
                  <a:gd name="T22" fmla="*/ 261 w 1630"/>
                  <a:gd name="T23" fmla="*/ 5796 h 2120"/>
                  <a:gd name="T24" fmla="*/ 365 w 1630"/>
                  <a:gd name="T25" fmla="*/ 5878 h 2120"/>
                  <a:gd name="T26" fmla="*/ 470 w 1630"/>
                  <a:gd name="T27" fmla="*/ 5953 h 2120"/>
                  <a:gd name="T28" fmla="*/ 588 w 1630"/>
                  <a:gd name="T29" fmla="*/ 6016 h 2120"/>
                  <a:gd name="T30" fmla="*/ 728 w 1630"/>
                  <a:gd name="T31" fmla="*/ 6073 h 2120"/>
                  <a:gd name="T32" fmla="*/ 853 w 1630"/>
                  <a:gd name="T33" fmla="*/ 6122 h 2120"/>
                  <a:gd name="T34" fmla="*/ 977 w 1630"/>
                  <a:gd name="T35" fmla="*/ 6161 h 2120"/>
                  <a:gd name="T36" fmla="*/ 1127 w 1630"/>
                  <a:gd name="T37" fmla="*/ 6201 h 2120"/>
                  <a:gd name="T38" fmla="*/ 1278 w 1630"/>
                  <a:gd name="T39" fmla="*/ 6230 h 2120"/>
                  <a:gd name="T40" fmla="*/ 1439 w 1630"/>
                  <a:gd name="T41" fmla="*/ 6253 h 2120"/>
                  <a:gd name="T42" fmla="*/ 1549 w 1630"/>
                  <a:gd name="T43" fmla="*/ 6260 h 2120"/>
                  <a:gd name="T44" fmla="*/ 1700 w 1630"/>
                  <a:gd name="T45" fmla="*/ 6270 h 2120"/>
                  <a:gd name="T46" fmla="*/ 2029 w 1630"/>
                  <a:gd name="T47" fmla="*/ 6270 h 2120"/>
                  <a:gd name="T48" fmla="*/ 2177 w 1630"/>
                  <a:gd name="T49" fmla="*/ 6260 h 2120"/>
                  <a:gd name="T50" fmla="*/ 2316 w 1630"/>
                  <a:gd name="T51" fmla="*/ 6252 h 2120"/>
                  <a:gd name="T52" fmla="*/ 2461 w 1630"/>
                  <a:gd name="T53" fmla="*/ 6223 h 2120"/>
                  <a:gd name="T54" fmla="*/ 2600 w 1630"/>
                  <a:gd name="T55" fmla="*/ 6201 h 2120"/>
                  <a:gd name="T56" fmla="*/ 2721 w 1630"/>
                  <a:gd name="T57" fmla="*/ 6171 h 2120"/>
                  <a:gd name="T58" fmla="*/ 2844 w 1630"/>
                  <a:gd name="T59" fmla="*/ 6132 h 2120"/>
                  <a:gd name="T60" fmla="*/ 2988 w 1630"/>
                  <a:gd name="T61" fmla="*/ 6085 h 2120"/>
                  <a:gd name="T62" fmla="*/ 3119 w 1630"/>
                  <a:gd name="T63" fmla="*/ 6027 h 2120"/>
                  <a:gd name="T64" fmla="*/ 3243 w 1630"/>
                  <a:gd name="T65" fmla="*/ 5958 h 2120"/>
                  <a:gd name="T66" fmla="*/ 3370 w 1630"/>
                  <a:gd name="T67" fmla="*/ 5879 h 2120"/>
                  <a:gd name="T68" fmla="*/ 3459 w 1630"/>
                  <a:gd name="T69" fmla="*/ 5808 h 2120"/>
                  <a:gd name="T70" fmla="*/ 3542 w 1630"/>
                  <a:gd name="T71" fmla="*/ 5734 h 2120"/>
                  <a:gd name="T72" fmla="*/ 3625 w 1630"/>
                  <a:gd name="T73" fmla="*/ 5637 h 2120"/>
                  <a:gd name="T74" fmla="*/ 3677 w 1630"/>
                  <a:gd name="T75" fmla="*/ 5557 h 2120"/>
                  <a:gd name="T76" fmla="*/ 3711 w 1630"/>
                  <a:gd name="T77" fmla="*/ 5495 h 2120"/>
                  <a:gd name="T78" fmla="*/ 3728 w 1630"/>
                  <a:gd name="T79" fmla="*/ 5436 h 2120"/>
                  <a:gd name="T80" fmla="*/ 3738 w 1630"/>
                  <a:gd name="T81" fmla="*/ 5362 h 2120"/>
                  <a:gd name="T82" fmla="*/ 3741 w 1630"/>
                  <a:gd name="T83" fmla="*/ 5281 h 2120"/>
                  <a:gd name="T84" fmla="*/ 3705 w 1630"/>
                  <a:gd name="T85" fmla="*/ 5051 h 2120"/>
                  <a:gd name="T86" fmla="*/ 3649 w 1630"/>
                  <a:gd name="T87" fmla="*/ 4783 h 2120"/>
                  <a:gd name="T88" fmla="*/ 3559 w 1630"/>
                  <a:gd name="T89" fmla="*/ 4473 h 2120"/>
                  <a:gd name="T90" fmla="*/ 3365 w 1630"/>
                  <a:gd name="T91" fmla="*/ 3925 h 2120"/>
                  <a:gd name="T92" fmla="*/ 2411 w 1630"/>
                  <a:gd name="T93" fmla="*/ 1413 h 2120"/>
                  <a:gd name="T94" fmla="*/ 2411 w 1630"/>
                  <a:gd name="T95" fmla="*/ 0 h 2120"/>
                  <a:gd name="T96" fmla="*/ 1340 w 1630"/>
                  <a:gd name="T97" fmla="*/ 2 h 2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630" h="2120">
                    <a:moveTo>
                      <a:pt x="584" y="2"/>
                    </a:moveTo>
                    <a:lnTo>
                      <a:pt x="584" y="477"/>
                    </a:lnTo>
                    <a:lnTo>
                      <a:pt x="148" y="1357"/>
                    </a:lnTo>
                    <a:lnTo>
                      <a:pt x="68" y="1561"/>
                    </a:lnTo>
                    <a:lnTo>
                      <a:pt x="33" y="1663"/>
                    </a:lnTo>
                    <a:lnTo>
                      <a:pt x="2" y="1773"/>
                    </a:lnTo>
                    <a:lnTo>
                      <a:pt x="0" y="1800"/>
                    </a:lnTo>
                    <a:lnTo>
                      <a:pt x="5" y="1828"/>
                    </a:lnTo>
                    <a:lnTo>
                      <a:pt x="14" y="1857"/>
                    </a:lnTo>
                    <a:lnTo>
                      <a:pt x="31" y="1882"/>
                    </a:lnTo>
                    <a:lnTo>
                      <a:pt x="67" y="1922"/>
                    </a:lnTo>
                    <a:lnTo>
                      <a:pt x="114" y="1960"/>
                    </a:lnTo>
                    <a:lnTo>
                      <a:pt x="159" y="1987"/>
                    </a:lnTo>
                    <a:lnTo>
                      <a:pt x="205" y="2012"/>
                    </a:lnTo>
                    <a:lnTo>
                      <a:pt x="256" y="2034"/>
                    </a:lnTo>
                    <a:lnTo>
                      <a:pt x="318" y="2053"/>
                    </a:lnTo>
                    <a:lnTo>
                      <a:pt x="372" y="2070"/>
                    </a:lnTo>
                    <a:lnTo>
                      <a:pt x="426" y="2083"/>
                    </a:lnTo>
                    <a:lnTo>
                      <a:pt x="491" y="2097"/>
                    </a:lnTo>
                    <a:lnTo>
                      <a:pt x="557" y="2106"/>
                    </a:lnTo>
                    <a:lnTo>
                      <a:pt x="627" y="2114"/>
                    </a:lnTo>
                    <a:lnTo>
                      <a:pt x="676" y="2117"/>
                    </a:lnTo>
                    <a:lnTo>
                      <a:pt x="741" y="2120"/>
                    </a:lnTo>
                    <a:lnTo>
                      <a:pt x="885" y="2120"/>
                    </a:lnTo>
                    <a:lnTo>
                      <a:pt x="949" y="2117"/>
                    </a:lnTo>
                    <a:lnTo>
                      <a:pt x="1009" y="2113"/>
                    </a:lnTo>
                    <a:lnTo>
                      <a:pt x="1073" y="2104"/>
                    </a:lnTo>
                    <a:lnTo>
                      <a:pt x="1133" y="2097"/>
                    </a:lnTo>
                    <a:lnTo>
                      <a:pt x="1186" y="2087"/>
                    </a:lnTo>
                    <a:lnTo>
                      <a:pt x="1239" y="2073"/>
                    </a:lnTo>
                    <a:lnTo>
                      <a:pt x="1303" y="2057"/>
                    </a:lnTo>
                    <a:lnTo>
                      <a:pt x="1359" y="2037"/>
                    </a:lnTo>
                    <a:lnTo>
                      <a:pt x="1413" y="2015"/>
                    </a:lnTo>
                    <a:lnTo>
                      <a:pt x="1469" y="1988"/>
                    </a:lnTo>
                    <a:lnTo>
                      <a:pt x="1508" y="1964"/>
                    </a:lnTo>
                    <a:lnTo>
                      <a:pt x="1544" y="1939"/>
                    </a:lnTo>
                    <a:lnTo>
                      <a:pt x="1580" y="1906"/>
                    </a:lnTo>
                    <a:lnTo>
                      <a:pt x="1603" y="1879"/>
                    </a:lnTo>
                    <a:lnTo>
                      <a:pt x="1616" y="1858"/>
                    </a:lnTo>
                    <a:lnTo>
                      <a:pt x="1625" y="1838"/>
                    </a:lnTo>
                    <a:lnTo>
                      <a:pt x="1629" y="1813"/>
                    </a:lnTo>
                    <a:lnTo>
                      <a:pt x="1630" y="1785"/>
                    </a:lnTo>
                    <a:lnTo>
                      <a:pt x="1615" y="1708"/>
                    </a:lnTo>
                    <a:lnTo>
                      <a:pt x="1590" y="1617"/>
                    </a:lnTo>
                    <a:lnTo>
                      <a:pt x="1551" y="1512"/>
                    </a:lnTo>
                    <a:lnTo>
                      <a:pt x="1466" y="1327"/>
                    </a:lnTo>
                    <a:lnTo>
                      <a:pt x="1051" y="477"/>
                    </a:lnTo>
                    <a:lnTo>
                      <a:pt x="1051" y="0"/>
                    </a:lnTo>
                    <a:lnTo>
                      <a:pt x="584" y="2"/>
                    </a:lnTo>
                    <a:close/>
                  </a:path>
                </a:pathLst>
              </a:custGeom>
              <a:noFill/>
              <a:ln w="57150" cmpd="sng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44" name="Rectangle 13"/>
              <p:cNvSpPr>
                <a:spLocks noChangeArrowheads="1"/>
              </p:cNvSpPr>
              <p:nvPr/>
            </p:nvSpPr>
            <p:spPr bwMode="auto">
              <a:xfrm rot="-2465511">
                <a:off x="1985" y="2877"/>
                <a:ext cx="960" cy="4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5" name="Rectangle 14"/>
              <p:cNvSpPr>
                <a:spLocks noChangeArrowheads="1"/>
              </p:cNvSpPr>
              <p:nvPr/>
            </p:nvSpPr>
            <p:spPr bwMode="auto">
              <a:xfrm rot="-956407">
                <a:off x="2592" y="2640"/>
                <a:ext cx="960" cy="499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6" name="AutoShape 15"/>
              <p:cNvSpPr>
                <a:spLocks noChangeArrowheads="1"/>
              </p:cNvSpPr>
              <p:nvPr/>
            </p:nvSpPr>
            <p:spPr bwMode="auto">
              <a:xfrm rot="-1095696">
                <a:off x="3515" y="2614"/>
                <a:ext cx="747" cy="287"/>
              </a:xfrm>
              <a:prstGeom prst="rtTriangl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7" name="AutoShape 16"/>
              <p:cNvSpPr>
                <a:spLocks noChangeArrowheads="1"/>
              </p:cNvSpPr>
              <p:nvPr/>
            </p:nvSpPr>
            <p:spPr bwMode="auto">
              <a:xfrm rot="6706844">
                <a:off x="2160" y="2695"/>
                <a:ext cx="811" cy="416"/>
              </a:xfrm>
              <a:prstGeom prst="rtTriangl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8" name="Rectangle 17"/>
              <p:cNvSpPr>
                <a:spLocks noChangeArrowheads="1"/>
              </p:cNvSpPr>
              <p:nvPr/>
            </p:nvSpPr>
            <p:spPr bwMode="auto">
              <a:xfrm rot="-956407">
                <a:off x="2817" y="2530"/>
                <a:ext cx="396" cy="5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9" name="Rectangle 18"/>
              <p:cNvSpPr>
                <a:spLocks noChangeArrowheads="1"/>
              </p:cNvSpPr>
              <p:nvPr/>
            </p:nvSpPr>
            <p:spPr bwMode="auto">
              <a:xfrm rot="-956407">
                <a:off x="2609" y="2378"/>
                <a:ext cx="396" cy="5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124200" y="2651126"/>
            <a:ext cx="4184650" cy="3319463"/>
            <a:chOff x="1600200" y="2651125"/>
            <a:chExt cx="4184650" cy="3319463"/>
          </a:xfrm>
        </p:grpSpPr>
        <p:sp>
          <p:nvSpPr>
            <p:cNvPr id="13336" name="Freeform 19"/>
            <p:cNvSpPr>
              <a:spLocks/>
            </p:cNvSpPr>
            <p:nvPr/>
          </p:nvSpPr>
          <p:spPr bwMode="auto">
            <a:xfrm>
              <a:off x="2149475" y="2697163"/>
              <a:ext cx="1782763" cy="317500"/>
            </a:xfrm>
            <a:custGeom>
              <a:avLst/>
              <a:gdLst>
                <a:gd name="T0" fmla="*/ 0 w 1872"/>
                <a:gd name="T1" fmla="*/ 0 h 333"/>
                <a:gd name="T2" fmla="*/ 2147483647 w 1872"/>
                <a:gd name="T3" fmla="*/ 2147483647 h 333"/>
                <a:gd name="T4" fmla="*/ 2147483647 w 1872"/>
                <a:gd name="T5" fmla="*/ 2147483647 h 333"/>
                <a:gd name="T6" fmla="*/ 2147483647 w 1872"/>
                <a:gd name="T7" fmla="*/ 2147483647 h 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72" h="333">
                  <a:moveTo>
                    <a:pt x="0" y="0"/>
                  </a:moveTo>
                  <a:lnTo>
                    <a:pt x="841" y="333"/>
                  </a:lnTo>
                  <a:lnTo>
                    <a:pt x="1359" y="306"/>
                  </a:lnTo>
                  <a:lnTo>
                    <a:pt x="1872" y="144"/>
                  </a:lnTo>
                </a:path>
              </a:pathLst>
            </a:custGeom>
            <a:noFill/>
            <a:ln w="28575" cap="flat" cmpd="sng">
              <a:solidFill>
                <a:srgbClr val="003366"/>
              </a:solidFill>
              <a:prstDash val="solid"/>
              <a:round/>
              <a:headEnd type="stealth" w="med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7" name="Text Box 20"/>
            <p:cNvSpPr txBox="1">
              <a:spLocks noChangeArrowheads="1"/>
            </p:cNvSpPr>
            <p:nvPr/>
          </p:nvSpPr>
          <p:spPr bwMode="auto">
            <a:xfrm>
              <a:off x="3992563" y="2651125"/>
              <a:ext cx="1792287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 (es. Fe</a:t>
              </a:r>
              <a:r>
                <a:rPr lang="it-IT" altLang="it-IT" sz="24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3+</a:t>
              </a: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3338" name="Line 21"/>
            <p:cNvSpPr>
              <a:spLocks noChangeShapeType="1"/>
            </p:cNvSpPr>
            <p:nvPr/>
          </p:nvSpPr>
          <p:spPr bwMode="auto">
            <a:xfrm>
              <a:off x="1600200" y="5121275"/>
              <a:ext cx="868363" cy="6397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9" name="Text Box 22"/>
            <p:cNvSpPr txBox="1">
              <a:spLocks noChangeArrowheads="1"/>
            </p:cNvSpPr>
            <p:nvPr/>
          </p:nvSpPr>
          <p:spPr bwMode="auto">
            <a:xfrm>
              <a:off x="2584450" y="5549900"/>
              <a:ext cx="1758950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R</a:t>
              </a:r>
              <a:r>
                <a:rPr lang="it-IT" altLang="it-IT" sz="24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 (es. Cr</a:t>
              </a:r>
              <a:r>
                <a:rPr lang="it-IT" altLang="it-IT" sz="24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6497638" y="3335697"/>
            <a:ext cx="3483518" cy="424732"/>
            <a:chOff x="4973638" y="3335697"/>
            <a:chExt cx="3483518" cy="424732"/>
          </a:xfrm>
        </p:grpSpPr>
        <p:sp>
          <p:nvSpPr>
            <p:cNvPr id="13333" name="Text Box 23"/>
            <p:cNvSpPr txBox="1">
              <a:spLocks noChangeArrowheads="1"/>
            </p:cNvSpPr>
            <p:nvPr/>
          </p:nvSpPr>
          <p:spPr bwMode="auto">
            <a:xfrm>
              <a:off x="4973638" y="3335697"/>
              <a:ext cx="3483518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="1" baseline="-25000">
                  <a:solidFill>
                    <a:srgbClr val="660033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 + R</a:t>
              </a:r>
              <a:r>
                <a:rPr lang="it-IT" altLang="it-IT" sz="2400" b="1" baseline="-25000">
                  <a:solidFill>
                    <a:srgbClr val="660033"/>
                  </a:solidFill>
                  <a:latin typeface="Arial" panose="020B0604020202020204" pitchFamily="34" charset="0"/>
                </a:rPr>
                <a:t>II</a:t>
              </a: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			R</a:t>
              </a:r>
              <a:r>
                <a:rPr lang="it-IT" altLang="it-IT" sz="2400" b="1" baseline="-25000">
                  <a:solidFill>
                    <a:srgbClr val="660033"/>
                  </a:solidFill>
                  <a:latin typeface="Arial" panose="020B0604020202020204" pitchFamily="34" charset="0"/>
                </a:rPr>
                <a:t>I</a:t>
              </a: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  +  O</a:t>
              </a:r>
              <a:r>
                <a:rPr lang="it-IT" altLang="it-IT" sz="2400" b="1" baseline="-25000">
                  <a:solidFill>
                    <a:srgbClr val="660033"/>
                  </a:solidFill>
                  <a:latin typeface="Arial" panose="020B0604020202020204" pitchFamily="34" charset="0"/>
                </a:rPr>
                <a:t>II</a:t>
              </a:r>
              <a:endParaRPr lang="it-IT" altLang="it-IT" sz="2400" b="1">
                <a:solidFill>
                  <a:srgbClr val="66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34" name="Line 27"/>
            <p:cNvSpPr>
              <a:spLocks noChangeShapeType="1"/>
            </p:cNvSpPr>
            <p:nvPr/>
          </p:nvSpPr>
          <p:spPr bwMode="auto">
            <a:xfrm>
              <a:off x="6142038" y="3494088"/>
              <a:ext cx="960437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5" name="Line 28"/>
            <p:cNvSpPr>
              <a:spLocks noChangeShapeType="1"/>
            </p:cNvSpPr>
            <p:nvPr/>
          </p:nvSpPr>
          <p:spPr bwMode="auto">
            <a:xfrm flipH="1">
              <a:off x="6142038" y="3608388"/>
              <a:ext cx="960437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5307013" y="4006850"/>
            <a:ext cx="5224462" cy="420688"/>
            <a:chOff x="3783013" y="4006850"/>
            <a:chExt cx="5224462" cy="420688"/>
          </a:xfrm>
        </p:grpSpPr>
        <p:sp>
          <p:nvSpPr>
            <p:cNvPr id="13329" name="Text Box 24"/>
            <p:cNvSpPr txBox="1">
              <a:spLocks noChangeArrowheads="1"/>
            </p:cNvSpPr>
            <p:nvPr/>
          </p:nvSpPr>
          <p:spPr bwMode="auto">
            <a:xfrm>
              <a:off x="4473575" y="4006850"/>
              <a:ext cx="4533900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Fe</a:t>
              </a:r>
              <a:r>
                <a:rPr lang="it-IT" altLang="it-IT" sz="2400" b="1" baseline="30000">
                  <a:solidFill>
                    <a:srgbClr val="660033"/>
                  </a:solidFill>
                  <a:latin typeface="Arial" panose="020B0604020202020204" pitchFamily="34" charset="0"/>
                </a:rPr>
                <a:t>3+</a:t>
              </a: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  +  Cr</a:t>
              </a:r>
              <a:r>
                <a:rPr lang="it-IT" altLang="it-IT" sz="2400" b="1" baseline="30000">
                  <a:solidFill>
                    <a:srgbClr val="660033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		Fe</a:t>
              </a:r>
              <a:r>
                <a:rPr lang="it-IT" altLang="it-IT" sz="2400" b="1" baseline="30000">
                  <a:solidFill>
                    <a:srgbClr val="660033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  +  Cr</a:t>
              </a:r>
              <a:r>
                <a:rPr lang="it-IT" altLang="it-IT" sz="2400" b="1" baseline="30000">
                  <a:solidFill>
                    <a:srgbClr val="660033"/>
                  </a:solidFill>
                  <a:latin typeface="Arial" panose="020B0604020202020204" pitchFamily="34" charset="0"/>
                </a:rPr>
                <a:t>3+</a:t>
              </a:r>
              <a:endParaRPr lang="it-IT" altLang="it-IT" sz="2400" b="1">
                <a:solidFill>
                  <a:srgbClr val="66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30" name="Text Box 25"/>
            <p:cNvSpPr txBox="1">
              <a:spLocks noChangeArrowheads="1"/>
            </p:cNvSpPr>
            <p:nvPr/>
          </p:nvSpPr>
          <p:spPr bwMode="auto">
            <a:xfrm>
              <a:off x="3783013" y="4006850"/>
              <a:ext cx="669925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33"/>
                  </a:solidFill>
                  <a:latin typeface="Arial" panose="020B0604020202020204" pitchFamily="34" charset="0"/>
                </a:rPr>
                <a:t>Es.:</a:t>
              </a:r>
            </a:p>
          </p:txBody>
        </p:sp>
        <p:sp>
          <p:nvSpPr>
            <p:cNvPr id="13331" name="Line 26"/>
            <p:cNvSpPr>
              <a:spLocks noChangeShapeType="1"/>
            </p:cNvSpPr>
            <p:nvPr/>
          </p:nvSpPr>
          <p:spPr bwMode="auto">
            <a:xfrm>
              <a:off x="6237288" y="4141788"/>
              <a:ext cx="960437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2" name="Line 29"/>
            <p:cNvSpPr>
              <a:spLocks noChangeShapeType="1"/>
            </p:cNvSpPr>
            <p:nvPr/>
          </p:nvSpPr>
          <p:spPr bwMode="auto">
            <a:xfrm flipH="1">
              <a:off x="6237288" y="4256088"/>
              <a:ext cx="960437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6781801" y="4538228"/>
            <a:ext cx="2487613" cy="1862572"/>
            <a:chOff x="5257800" y="4538228"/>
            <a:chExt cx="2487613" cy="1862572"/>
          </a:xfrm>
        </p:grpSpPr>
        <p:sp>
          <p:nvSpPr>
            <p:cNvPr id="13321" name="Oval 30"/>
            <p:cNvSpPr>
              <a:spLocks noChangeArrowheads="1"/>
            </p:cNvSpPr>
            <p:nvPr/>
          </p:nvSpPr>
          <p:spPr bwMode="auto">
            <a:xfrm>
              <a:off x="5257800" y="5210175"/>
              <a:ext cx="960438" cy="868363"/>
            </a:xfrm>
            <a:prstGeom prst="ellipse">
              <a:avLst/>
            </a:prstGeom>
            <a:solidFill>
              <a:srgbClr val="FF6600"/>
            </a:solidFill>
            <a:ln w="57150">
              <a:solidFill>
                <a:srgbClr val="66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2" name="Oval 31"/>
            <p:cNvSpPr>
              <a:spLocks noChangeArrowheads="1"/>
            </p:cNvSpPr>
            <p:nvPr/>
          </p:nvSpPr>
          <p:spPr bwMode="auto">
            <a:xfrm>
              <a:off x="6232525" y="4933950"/>
              <a:ext cx="1512888" cy="1466850"/>
            </a:xfrm>
            <a:prstGeom prst="ellipse">
              <a:avLst/>
            </a:prstGeom>
            <a:solidFill>
              <a:srgbClr val="00CC66"/>
            </a:solidFill>
            <a:ln w="57150">
              <a:solidFill>
                <a:srgbClr val="66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23" name="Text Box 32"/>
            <p:cNvSpPr txBox="1">
              <a:spLocks noChangeArrowheads="1"/>
            </p:cNvSpPr>
            <p:nvPr/>
          </p:nvSpPr>
          <p:spPr bwMode="auto">
            <a:xfrm>
              <a:off x="5394325" y="5440363"/>
              <a:ext cx="700088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Fe</a:t>
              </a:r>
              <a:r>
                <a:rPr lang="it-IT" altLang="it-IT" sz="24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3+</a:t>
              </a:r>
              <a:endParaRPr lang="it-IT" altLang="it-IT" sz="24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4" name="Text Box 33"/>
            <p:cNvSpPr txBox="1">
              <a:spLocks noChangeArrowheads="1"/>
            </p:cNvSpPr>
            <p:nvPr/>
          </p:nvSpPr>
          <p:spPr bwMode="auto">
            <a:xfrm>
              <a:off x="6723063" y="5440363"/>
              <a:ext cx="684212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Cr</a:t>
              </a:r>
              <a:r>
                <a:rPr lang="it-IT" altLang="it-IT" sz="24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2+</a:t>
              </a:r>
              <a:endParaRPr lang="it-IT" altLang="it-IT" sz="24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5" name="Line 34"/>
            <p:cNvSpPr>
              <a:spLocks noChangeShapeType="1"/>
            </p:cNvSpPr>
            <p:nvPr/>
          </p:nvSpPr>
          <p:spPr bwMode="auto">
            <a:xfrm flipH="1" flipV="1">
              <a:off x="6446838" y="4800600"/>
              <a:ext cx="541337" cy="350838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26" name="Text Box 35"/>
            <p:cNvSpPr txBox="1">
              <a:spLocks noChangeArrowheads="1"/>
            </p:cNvSpPr>
            <p:nvPr/>
          </p:nvSpPr>
          <p:spPr bwMode="auto">
            <a:xfrm>
              <a:off x="6158040" y="4538228"/>
              <a:ext cx="282321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 anchor="ctr">
              <a:spAutoFit/>
            </a:bodyPr>
            <a:lstStyle>
              <a:lvl1pPr defTabSz="5492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33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13327" name="Line 36"/>
            <p:cNvSpPr>
              <a:spLocks noChangeShapeType="1"/>
            </p:cNvSpPr>
            <p:nvPr/>
          </p:nvSpPr>
          <p:spPr bwMode="auto">
            <a:xfrm flipH="1">
              <a:off x="5745163" y="5051425"/>
              <a:ext cx="258762" cy="388938"/>
            </a:xfrm>
            <a:prstGeom prst="line">
              <a:avLst/>
            </a:prstGeom>
            <a:noFill/>
            <a:ln w="19050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28" name="Line 37"/>
            <p:cNvSpPr>
              <a:spLocks noChangeShapeType="1"/>
            </p:cNvSpPr>
            <p:nvPr/>
          </p:nvSpPr>
          <p:spPr bwMode="auto">
            <a:xfrm flipH="1">
              <a:off x="5956300" y="4811713"/>
              <a:ext cx="206375" cy="293687"/>
            </a:xfrm>
            <a:prstGeom prst="line">
              <a:avLst/>
            </a:prstGeom>
            <a:noFill/>
            <a:ln w="19050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6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7"/>
    </mc:Choice>
    <mc:Fallback xmlns="">
      <p:transition spd="slow" advTm="5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3429001" y="61914"/>
            <a:ext cx="1662113" cy="566737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>
              <a:solidFill>
                <a:srgbClr val="000000"/>
              </a:solidFill>
            </a:endParaRPr>
          </a:p>
        </p:txBody>
      </p:sp>
      <p:sp>
        <p:nvSpPr>
          <p:cNvPr id="14339" name="Text Box 15"/>
          <p:cNvSpPr txBox="1">
            <a:spLocks noChangeArrowheads="1"/>
          </p:cNvSpPr>
          <p:nvPr/>
        </p:nvSpPr>
        <p:spPr bwMode="auto">
          <a:xfrm>
            <a:off x="3511551" y="149226"/>
            <a:ext cx="5257067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0066"/>
                </a:solidFill>
                <a:latin typeface="Arial" panose="020B0604020202020204" pitchFamily="34" charset="0"/>
              </a:rPr>
              <a:t>2° MODO</a:t>
            </a:r>
            <a:r>
              <a:rPr lang="it-IT" altLang="it-IT" sz="2500">
                <a:solidFill>
                  <a:srgbClr val="000066"/>
                </a:solidFill>
                <a:latin typeface="Arial" panose="020B0604020202020204" pitchFamily="34" charset="0"/>
              </a:rPr>
              <a:t>:    </a:t>
            </a:r>
            <a:r>
              <a:rPr lang="it-IT" altLang="it-IT" sz="2500" i="1">
                <a:solidFill>
                  <a:srgbClr val="000066"/>
                </a:solidFill>
                <a:latin typeface="Arial" panose="020B0604020202020204" pitchFamily="34" charset="0"/>
              </a:rPr>
              <a:t>Ossidazione in una pila</a:t>
            </a:r>
            <a:endParaRPr lang="it-IT" altLang="it-IT" sz="25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204" name="Gruppo 203"/>
          <p:cNvGrpSpPr>
            <a:grpSpLocks/>
          </p:cNvGrpSpPr>
          <p:nvPr/>
        </p:nvGrpSpPr>
        <p:grpSpPr bwMode="auto">
          <a:xfrm>
            <a:off x="2703514" y="609600"/>
            <a:ext cx="6991625" cy="4751388"/>
            <a:chOff x="1179615" y="609157"/>
            <a:chExt cx="6991112" cy="4751388"/>
          </a:xfrm>
        </p:grpSpPr>
        <p:grpSp>
          <p:nvGrpSpPr>
            <p:cNvPr id="14361" name="Gruppo 3"/>
            <p:cNvGrpSpPr>
              <a:grpSpLocks/>
            </p:cNvGrpSpPr>
            <p:nvPr/>
          </p:nvGrpSpPr>
          <p:grpSpPr bwMode="auto">
            <a:xfrm>
              <a:off x="1179615" y="609157"/>
              <a:ext cx="6390481" cy="4751388"/>
              <a:chOff x="0" y="688975"/>
              <a:chExt cx="6390481" cy="4751388"/>
            </a:xfrm>
          </p:grpSpPr>
          <p:sp>
            <p:nvSpPr>
              <p:cNvPr id="14363" name="AutoShape 2"/>
              <p:cNvSpPr>
                <a:spLocks/>
              </p:cNvSpPr>
              <p:nvPr/>
            </p:nvSpPr>
            <p:spPr bwMode="auto">
              <a:xfrm rot="-5400000">
                <a:off x="3823494" y="3031331"/>
                <a:ext cx="2524125" cy="2271713"/>
              </a:xfrm>
              <a:prstGeom prst="leftBracket">
                <a:avLst>
                  <a:gd name="adj" fmla="val 8833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64" name="AutoShape 3"/>
              <p:cNvSpPr>
                <a:spLocks/>
              </p:cNvSpPr>
              <p:nvPr/>
            </p:nvSpPr>
            <p:spPr bwMode="auto">
              <a:xfrm rot="-5400000">
                <a:off x="4057650" y="3289300"/>
                <a:ext cx="2055813" cy="2163763"/>
              </a:xfrm>
              <a:prstGeom prst="leftBracket">
                <a:avLst>
                  <a:gd name="adj" fmla="val 8771"/>
                </a:avLst>
              </a:prstGeom>
              <a:noFill/>
              <a:ln w="1079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65" name="Line 4"/>
              <p:cNvSpPr>
                <a:spLocks noChangeShapeType="1"/>
              </p:cNvSpPr>
              <p:nvPr/>
            </p:nvSpPr>
            <p:spPr bwMode="auto">
              <a:xfrm>
                <a:off x="3967163" y="3278188"/>
                <a:ext cx="2236787" cy="15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66" name="Line 5"/>
              <p:cNvSpPr>
                <a:spLocks noChangeShapeType="1"/>
              </p:cNvSpPr>
              <p:nvPr/>
            </p:nvSpPr>
            <p:spPr bwMode="auto">
              <a:xfrm flipV="1">
                <a:off x="3983038" y="3309938"/>
                <a:ext cx="2212975" cy="6350"/>
              </a:xfrm>
              <a:prstGeom prst="line">
                <a:avLst/>
              </a:prstGeom>
              <a:noFill/>
              <a:ln w="1079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67" name="Line 6"/>
              <p:cNvSpPr>
                <a:spLocks noChangeShapeType="1"/>
              </p:cNvSpPr>
              <p:nvPr/>
            </p:nvSpPr>
            <p:spPr bwMode="auto">
              <a:xfrm flipH="1" flipV="1">
                <a:off x="5121275" y="3314700"/>
                <a:ext cx="3175" cy="1482725"/>
              </a:xfrm>
              <a:prstGeom prst="line">
                <a:avLst/>
              </a:prstGeom>
              <a:noFill/>
              <a:ln w="1079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68" name="Line 7"/>
              <p:cNvSpPr>
                <a:spLocks noChangeShapeType="1"/>
              </p:cNvSpPr>
              <p:nvPr/>
            </p:nvSpPr>
            <p:spPr bwMode="auto">
              <a:xfrm flipH="1">
                <a:off x="5091113" y="4818063"/>
                <a:ext cx="611187" cy="3175"/>
              </a:xfrm>
              <a:prstGeom prst="line">
                <a:avLst/>
              </a:prstGeom>
              <a:noFill/>
              <a:ln w="1079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69" name="Line 8"/>
              <p:cNvSpPr>
                <a:spLocks noChangeShapeType="1"/>
              </p:cNvSpPr>
              <p:nvPr/>
            </p:nvSpPr>
            <p:spPr bwMode="auto">
              <a:xfrm>
                <a:off x="4144963" y="501967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0" name="Line 9"/>
              <p:cNvSpPr>
                <a:spLocks noChangeShapeType="1"/>
              </p:cNvSpPr>
              <p:nvPr/>
            </p:nvSpPr>
            <p:spPr bwMode="auto">
              <a:xfrm>
                <a:off x="4446588" y="499586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1" name="Line 10"/>
              <p:cNvSpPr>
                <a:spLocks noChangeShapeType="1"/>
              </p:cNvSpPr>
              <p:nvPr/>
            </p:nvSpPr>
            <p:spPr bwMode="auto">
              <a:xfrm>
                <a:off x="4379913" y="525938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2" name="Line 11"/>
              <p:cNvSpPr>
                <a:spLocks noChangeShapeType="1"/>
              </p:cNvSpPr>
              <p:nvPr/>
            </p:nvSpPr>
            <p:spPr bwMode="auto">
              <a:xfrm>
                <a:off x="4191000" y="517683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3" name="Line 12"/>
              <p:cNvSpPr>
                <a:spLocks noChangeShapeType="1"/>
              </p:cNvSpPr>
              <p:nvPr/>
            </p:nvSpPr>
            <p:spPr bwMode="auto">
              <a:xfrm>
                <a:off x="5273675" y="529272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4" name="AutoShape 13" descr="Linee orizzontali tratteggiate"/>
              <p:cNvSpPr>
                <a:spLocks noChangeArrowheads="1"/>
              </p:cNvSpPr>
              <p:nvPr/>
            </p:nvSpPr>
            <p:spPr bwMode="auto">
              <a:xfrm>
                <a:off x="4097338" y="1916113"/>
                <a:ext cx="498475" cy="2351087"/>
              </a:xfrm>
              <a:prstGeom prst="roundRect">
                <a:avLst>
                  <a:gd name="adj" fmla="val 50000"/>
                </a:avLst>
              </a:prstGeom>
              <a:pattFill prst="dashHorz">
                <a:fgClr>
                  <a:srgbClr val="990099"/>
                </a:fgClr>
                <a:bgClr>
                  <a:schemeClr val="bg1"/>
                </a:bgClr>
              </a:pattFill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5" name="AutoShape 16"/>
              <p:cNvSpPr>
                <a:spLocks/>
              </p:cNvSpPr>
              <p:nvPr/>
            </p:nvSpPr>
            <p:spPr bwMode="auto">
              <a:xfrm rot="-5400000">
                <a:off x="207963" y="3043238"/>
                <a:ext cx="2524125" cy="2270125"/>
              </a:xfrm>
              <a:prstGeom prst="leftBracket">
                <a:avLst>
                  <a:gd name="adj" fmla="val 8833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6" name="AutoShape 17"/>
              <p:cNvSpPr>
                <a:spLocks/>
              </p:cNvSpPr>
              <p:nvPr/>
            </p:nvSpPr>
            <p:spPr bwMode="auto">
              <a:xfrm rot="-5400000">
                <a:off x="441326" y="3300412"/>
                <a:ext cx="2055812" cy="2163763"/>
              </a:xfrm>
              <a:prstGeom prst="leftBracket">
                <a:avLst>
                  <a:gd name="adj" fmla="val 8771"/>
                </a:avLst>
              </a:prstGeom>
              <a:noFill/>
              <a:ln w="1079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7" name="Line 18"/>
              <p:cNvSpPr>
                <a:spLocks noChangeShapeType="1"/>
              </p:cNvSpPr>
              <p:nvPr/>
            </p:nvSpPr>
            <p:spPr bwMode="auto">
              <a:xfrm>
                <a:off x="350838" y="3289300"/>
                <a:ext cx="22367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8" name="Line 19"/>
              <p:cNvSpPr>
                <a:spLocks noChangeShapeType="1"/>
              </p:cNvSpPr>
              <p:nvPr/>
            </p:nvSpPr>
            <p:spPr bwMode="auto">
              <a:xfrm flipV="1">
                <a:off x="366713" y="3319463"/>
                <a:ext cx="2212975" cy="7937"/>
              </a:xfrm>
              <a:prstGeom prst="line">
                <a:avLst/>
              </a:prstGeom>
              <a:noFill/>
              <a:ln w="1079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79" name="Rectangle 20" descr="Diagonali larghe verso l'alto"/>
              <p:cNvSpPr>
                <a:spLocks noChangeArrowheads="1"/>
              </p:cNvSpPr>
              <p:nvPr/>
            </p:nvSpPr>
            <p:spPr bwMode="auto">
              <a:xfrm>
                <a:off x="1036638" y="1393825"/>
                <a:ext cx="457200" cy="3395663"/>
              </a:xfrm>
              <a:prstGeom prst="rect">
                <a:avLst/>
              </a:prstGeom>
              <a:pattFill prst="wdUpDiag">
                <a:fgClr>
                  <a:srgbClr val="66CCFF"/>
                </a:fgClr>
                <a:bgClr>
                  <a:schemeClr val="bg1"/>
                </a:bgClr>
              </a:pattFill>
              <a:ln w="476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80" name="AutoShape 21" descr="Linee orizzontali tratteggiate"/>
              <p:cNvSpPr>
                <a:spLocks noChangeArrowheads="1"/>
              </p:cNvSpPr>
              <p:nvPr/>
            </p:nvSpPr>
            <p:spPr bwMode="auto">
              <a:xfrm>
                <a:off x="1960563" y="1916113"/>
                <a:ext cx="500062" cy="2351087"/>
              </a:xfrm>
              <a:prstGeom prst="roundRect">
                <a:avLst>
                  <a:gd name="adj" fmla="val 50000"/>
                </a:avLst>
              </a:prstGeom>
              <a:pattFill prst="dashHorz">
                <a:fgClr>
                  <a:srgbClr val="990099"/>
                </a:fgClr>
                <a:bgClr>
                  <a:schemeClr val="bg1"/>
                </a:bgClr>
              </a:pattFill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81" name="Rectangle 22" descr="Diagonali larghe verso l'alto"/>
              <p:cNvSpPr>
                <a:spLocks noChangeArrowheads="1"/>
              </p:cNvSpPr>
              <p:nvPr/>
            </p:nvSpPr>
            <p:spPr bwMode="auto">
              <a:xfrm>
                <a:off x="5162550" y="1393825"/>
                <a:ext cx="468313" cy="3395663"/>
              </a:xfrm>
              <a:prstGeom prst="rect">
                <a:avLst/>
              </a:prstGeom>
              <a:pattFill prst="wdUpDiag">
                <a:fgClr>
                  <a:srgbClr val="66CCFF"/>
                </a:fgClr>
                <a:bgClr>
                  <a:schemeClr val="bg1"/>
                </a:bgClr>
              </a:pattFill>
              <a:ln w="476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82" name="Line 24"/>
              <p:cNvSpPr>
                <a:spLocks noChangeShapeType="1"/>
              </p:cNvSpPr>
              <p:nvPr/>
            </p:nvSpPr>
            <p:spPr bwMode="auto">
              <a:xfrm flipH="1" flipV="1">
                <a:off x="995363" y="3325813"/>
                <a:ext cx="1587" cy="1482725"/>
              </a:xfrm>
              <a:prstGeom prst="line">
                <a:avLst/>
              </a:prstGeom>
              <a:noFill/>
              <a:ln w="1079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3" name="Line 25"/>
              <p:cNvSpPr>
                <a:spLocks noChangeShapeType="1"/>
              </p:cNvSpPr>
              <p:nvPr/>
            </p:nvSpPr>
            <p:spPr bwMode="auto">
              <a:xfrm flipH="1" flipV="1">
                <a:off x="1535113" y="3325813"/>
                <a:ext cx="3175" cy="1493837"/>
              </a:xfrm>
              <a:prstGeom prst="line">
                <a:avLst/>
              </a:prstGeom>
              <a:noFill/>
              <a:ln w="1079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4" name="Line 26"/>
              <p:cNvSpPr>
                <a:spLocks noChangeShapeType="1"/>
              </p:cNvSpPr>
              <p:nvPr/>
            </p:nvSpPr>
            <p:spPr bwMode="auto">
              <a:xfrm flipH="1" flipV="1">
                <a:off x="968375" y="4821238"/>
                <a:ext cx="600075" cy="7937"/>
              </a:xfrm>
              <a:prstGeom prst="line">
                <a:avLst/>
              </a:prstGeom>
              <a:noFill/>
              <a:ln w="1079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5" name="Line 27"/>
              <p:cNvSpPr>
                <a:spLocks noChangeShapeType="1"/>
              </p:cNvSpPr>
              <p:nvPr/>
            </p:nvSpPr>
            <p:spPr bwMode="auto">
              <a:xfrm flipH="1" flipV="1">
                <a:off x="2501900" y="3319463"/>
                <a:ext cx="6350" cy="1482725"/>
              </a:xfrm>
              <a:prstGeom prst="line">
                <a:avLst/>
              </a:prstGeom>
              <a:noFill/>
              <a:ln w="1079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6" name="Line 28"/>
              <p:cNvSpPr>
                <a:spLocks noChangeShapeType="1"/>
              </p:cNvSpPr>
              <p:nvPr/>
            </p:nvSpPr>
            <p:spPr bwMode="auto">
              <a:xfrm>
                <a:off x="441325" y="351313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7" name="Line 29"/>
              <p:cNvSpPr>
                <a:spLocks noChangeShapeType="1"/>
              </p:cNvSpPr>
              <p:nvPr/>
            </p:nvSpPr>
            <p:spPr bwMode="auto">
              <a:xfrm>
                <a:off x="695325" y="342265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8" name="Line 30"/>
              <p:cNvSpPr>
                <a:spLocks noChangeShapeType="1"/>
              </p:cNvSpPr>
              <p:nvPr/>
            </p:nvSpPr>
            <p:spPr bwMode="auto">
              <a:xfrm>
                <a:off x="719138" y="359568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89" name="Line 31"/>
              <p:cNvSpPr>
                <a:spLocks noChangeShapeType="1"/>
              </p:cNvSpPr>
              <p:nvPr/>
            </p:nvSpPr>
            <p:spPr bwMode="auto">
              <a:xfrm>
                <a:off x="473075" y="373697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0" name="Line 32"/>
              <p:cNvSpPr>
                <a:spLocks noChangeShapeType="1"/>
              </p:cNvSpPr>
              <p:nvPr/>
            </p:nvSpPr>
            <p:spPr bwMode="auto">
              <a:xfrm>
                <a:off x="703263" y="384333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1" name="Line 33"/>
              <p:cNvSpPr>
                <a:spLocks noChangeShapeType="1"/>
              </p:cNvSpPr>
              <p:nvPr/>
            </p:nvSpPr>
            <p:spPr bwMode="auto">
              <a:xfrm>
                <a:off x="458788" y="403383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2" name="Line 34"/>
              <p:cNvSpPr>
                <a:spLocks noChangeShapeType="1"/>
              </p:cNvSpPr>
              <p:nvPr/>
            </p:nvSpPr>
            <p:spPr bwMode="auto">
              <a:xfrm>
                <a:off x="703263" y="414813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3" name="Line 35"/>
              <p:cNvSpPr>
                <a:spLocks noChangeShapeType="1"/>
              </p:cNvSpPr>
              <p:nvPr/>
            </p:nvSpPr>
            <p:spPr bwMode="auto">
              <a:xfrm>
                <a:off x="473075" y="430530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4" name="Line 36"/>
              <p:cNvSpPr>
                <a:spLocks noChangeShapeType="1"/>
              </p:cNvSpPr>
              <p:nvPr/>
            </p:nvSpPr>
            <p:spPr bwMode="auto">
              <a:xfrm>
                <a:off x="679450" y="444658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5" name="Line 37"/>
              <p:cNvSpPr>
                <a:spLocks noChangeShapeType="1"/>
              </p:cNvSpPr>
              <p:nvPr/>
            </p:nvSpPr>
            <p:spPr bwMode="auto">
              <a:xfrm>
                <a:off x="496888" y="460216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6" name="Line 38"/>
              <p:cNvSpPr>
                <a:spLocks noChangeShapeType="1"/>
              </p:cNvSpPr>
              <p:nvPr/>
            </p:nvSpPr>
            <p:spPr bwMode="auto">
              <a:xfrm>
                <a:off x="711200" y="471805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7" name="Line 39"/>
              <p:cNvSpPr>
                <a:spLocks noChangeShapeType="1"/>
              </p:cNvSpPr>
              <p:nvPr/>
            </p:nvSpPr>
            <p:spPr bwMode="auto">
              <a:xfrm>
                <a:off x="511175" y="484187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8" name="Line 40"/>
              <p:cNvSpPr>
                <a:spLocks noChangeShapeType="1"/>
              </p:cNvSpPr>
              <p:nvPr/>
            </p:nvSpPr>
            <p:spPr bwMode="auto">
              <a:xfrm>
                <a:off x="528638" y="503078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99" name="Line 41"/>
              <p:cNvSpPr>
                <a:spLocks noChangeShapeType="1"/>
              </p:cNvSpPr>
              <p:nvPr/>
            </p:nvSpPr>
            <p:spPr bwMode="auto">
              <a:xfrm>
                <a:off x="831850" y="500697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0" name="Line 42"/>
              <p:cNvSpPr>
                <a:spLocks noChangeShapeType="1"/>
              </p:cNvSpPr>
              <p:nvPr/>
            </p:nvSpPr>
            <p:spPr bwMode="auto">
              <a:xfrm>
                <a:off x="1204913" y="496411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1" name="Line 43"/>
              <p:cNvSpPr>
                <a:spLocks noChangeShapeType="1"/>
              </p:cNvSpPr>
              <p:nvPr/>
            </p:nvSpPr>
            <p:spPr bwMode="auto">
              <a:xfrm>
                <a:off x="763588" y="5270500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2" name="Line 44"/>
              <p:cNvSpPr>
                <a:spLocks noChangeShapeType="1"/>
              </p:cNvSpPr>
              <p:nvPr/>
            </p:nvSpPr>
            <p:spPr bwMode="auto">
              <a:xfrm>
                <a:off x="574675" y="518795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3" name="Line 45"/>
              <p:cNvSpPr>
                <a:spLocks noChangeShapeType="1"/>
              </p:cNvSpPr>
              <p:nvPr/>
            </p:nvSpPr>
            <p:spPr bwMode="auto">
              <a:xfrm>
                <a:off x="1584325" y="348138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4" name="Line 46"/>
              <p:cNvSpPr>
                <a:spLocks noChangeShapeType="1"/>
              </p:cNvSpPr>
              <p:nvPr/>
            </p:nvSpPr>
            <p:spPr bwMode="auto">
              <a:xfrm>
                <a:off x="1708150" y="340677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5" name="Line 47"/>
              <p:cNvSpPr>
                <a:spLocks noChangeShapeType="1"/>
              </p:cNvSpPr>
              <p:nvPr/>
            </p:nvSpPr>
            <p:spPr bwMode="auto">
              <a:xfrm>
                <a:off x="1731963" y="357981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6" name="Line 48"/>
              <p:cNvSpPr>
                <a:spLocks noChangeShapeType="1"/>
              </p:cNvSpPr>
              <p:nvPr/>
            </p:nvSpPr>
            <p:spPr bwMode="auto">
              <a:xfrm>
                <a:off x="1592263" y="370363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7" name="Line 49"/>
              <p:cNvSpPr>
                <a:spLocks noChangeShapeType="1"/>
              </p:cNvSpPr>
              <p:nvPr/>
            </p:nvSpPr>
            <p:spPr bwMode="auto">
              <a:xfrm>
                <a:off x="1708150" y="383540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8" name="Line 50"/>
              <p:cNvSpPr>
                <a:spLocks noChangeShapeType="1"/>
              </p:cNvSpPr>
              <p:nvPr/>
            </p:nvSpPr>
            <p:spPr bwMode="auto">
              <a:xfrm>
                <a:off x="1600200" y="398462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9" name="Line 51"/>
              <p:cNvSpPr>
                <a:spLocks noChangeShapeType="1"/>
              </p:cNvSpPr>
              <p:nvPr/>
            </p:nvSpPr>
            <p:spPr bwMode="auto">
              <a:xfrm>
                <a:off x="1608138" y="414813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0" name="Line 52"/>
              <p:cNvSpPr>
                <a:spLocks noChangeShapeType="1"/>
              </p:cNvSpPr>
              <p:nvPr/>
            </p:nvSpPr>
            <p:spPr bwMode="auto">
              <a:xfrm>
                <a:off x="1787525" y="426402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1" name="Line 53"/>
              <p:cNvSpPr>
                <a:spLocks noChangeShapeType="1"/>
              </p:cNvSpPr>
              <p:nvPr/>
            </p:nvSpPr>
            <p:spPr bwMode="auto">
              <a:xfrm>
                <a:off x="2160588" y="4397375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2" name="Line 54"/>
              <p:cNvSpPr>
                <a:spLocks noChangeShapeType="1"/>
              </p:cNvSpPr>
              <p:nvPr/>
            </p:nvSpPr>
            <p:spPr bwMode="auto">
              <a:xfrm>
                <a:off x="1608138" y="439578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3" name="Line 55"/>
              <p:cNvSpPr>
                <a:spLocks noChangeShapeType="1"/>
              </p:cNvSpPr>
              <p:nvPr/>
            </p:nvSpPr>
            <p:spPr bwMode="auto">
              <a:xfrm>
                <a:off x="1600200" y="4602163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4" name="Line 56"/>
              <p:cNvSpPr>
                <a:spLocks noChangeShapeType="1"/>
              </p:cNvSpPr>
              <p:nvPr/>
            </p:nvSpPr>
            <p:spPr bwMode="auto">
              <a:xfrm>
                <a:off x="1995488" y="461486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5" name="Line 57"/>
              <p:cNvSpPr>
                <a:spLocks noChangeShapeType="1"/>
              </p:cNvSpPr>
              <p:nvPr/>
            </p:nvSpPr>
            <p:spPr bwMode="auto">
              <a:xfrm>
                <a:off x="1795463" y="472598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6" name="Line 58"/>
              <p:cNvSpPr>
                <a:spLocks noChangeShapeType="1"/>
              </p:cNvSpPr>
              <p:nvPr/>
            </p:nvSpPr>
            <p:spPr bwMode="auto">
              <a:xfrm>
                <a:off x="1574800" y="484981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7" name="Line 59"/>
              <p:cNvSpPr>
                <a:spLocks noChangeShapeType="1"/>
              </p:cNvSpPr>
              <p:nvPr/>
            </p:nvSpPr>
            <p:spPr bwMode="auto">
              <a:xfrm>
                <a:off x="2119313" y="491966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8" name="Line 60"/>
              <p:cNvSpPr>
                <a:spLocks noChangeShapeType="1"/>
              </p:cNvSpPr>
              <p:nvPr/>
            </p:nvSpPr>
            <p:spPr bwMode="auto">
              <a:xfrm>
                <a:off x="2185988" y="502443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19" name="Line 61"/>
              <p:cNvSpPr>
                <a:spLocks noChangeShapeType="1"/>
              </p:cNvSpPr>
              <p:nvPr/>
            </p:nvSpPr>
            <p:spPr bwMode="auto">
              <a:xfrm>
                <a:off x="1768475" y="4983163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0" name="Line 62"/>
              <p:cNvSpPr>
                <a:spLocks noChangeShapeType="1"/>
              </p:cNvSpPr>
              <p:nvPr/>
            </p:nvSpPr>
            <p:spPr bwMode="auto">
              <a:xfrm>
                <a:off x="1462088" y="511492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1" name="Line 63"/>
              <p:cNvSpPr>
                <a:spLocks noChangeShapeType="1"/>
              </p:cNvSpPr>
              <p:nvPr/>
            </p:nvSpPr>
            <p:spPr bwMode="auto">
              <a:xfrm>
                <a:off x="1241425" y="522922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2" name="Line 64"/>
              <p:cNvSpPr>
                <a:spLocks noChangeShapeType="1"/>
              </p:cNvSpPr>
              <p:nvPr/>
            </p:nvSpPr>
            <p:spPr bwMode="auto">
              <a:xfrm>
                <a:off x="1020763" y="5130800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3" name="Line 65"/>
              <p:cNvSpPr>
                <a:spLocks noChangeShapeType="1"/>
              </p:cNvSpPr>
              <p:nvPr/>
            </p:nvSpPr>
            <p:spPr bwMode="auto">
              <a:xfrm>
                <a:off x="1854200" y="5172075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4" name="Line 66"/>
              <p:cNvSpPr>
                <a:spLocks noChangeShapeType="1"/>
              </p:cNvSpPr>
              <p:nvPr/>
            </p:nvSpPr>
            <p:spPr bwMode="auto">
              <a:xfrm>
                <a:off x="2122488" y="5254625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5" name="Line 67"/>
              <p:cNvSpPr>
                <a:spLocks noChangeShapeType="1"/>
              </p:cNvSpPr>
              <p:nvPr/>
            </p:nvSpPr>
            <p:spPr bwMode="auto">
              <a:xfrm>
                <a:off x="1658938" y="530383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6" name="Line 68"/>
              <p:cNvSpPr>
                <a:spLocks noChangeShapeType="1"/>
              </p:cNvSpPr>
              <p:nvPr/>
            </p:nvSpPr>
            <p:spPr bwMode="auto">
              <a:xfrm>
                <a:off x="1800225" y="449580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27" name="Oval 69"/>
              <p:cNvSpPr>
                <a:spLocks noChangeArrowheads="1"/>
              </p:cNvSpPr>
              <p:nvPr/>
            </p:nvSpPr>
            <p:spPr bwMode="auto">
              <a:xfrm>
                <a:off x="2036763" y="4137025"/>
                <a:ext cx="387350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28" name="Text Box 70"/>
              <p:cNvSpPr txBox="1">
                <a:spLocks noChangeArrowheads="1"/>
              </p:cNvSpPr>
              <p:nvPr/>
            </p:nvSpPr>
            <p:spPr bwMode="auto">
              <a:xfrm>
                <a:off x="2046288" y="4125913"/>
                <a:ext cx="388718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A50021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000" b="1" baseline="30000">
                    <a:solidFill>
                      <a:srgbClr val="A50021"/>
                    </a:solidFill>
                    <a:latin typeface="Arial" panose="020B0604020202020204" pitchFamily="34" charset="0"/>
                  </a:rPr>
                  <a:t>+</a:t>
                </a:r>
                <a:endParaRPr lang="it-IT" altLang="it-IT" sz="20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29" name="AutoShape 71" descr="Linee orizzontali tratteggiate"/>
              <p:cNvSpPr>
                <a:spLocks noChangeArrowheads="1"/>
              </p:cNvSpPr>
              <p:nvPr/>
            </p:nvSpPr>
            <p:spPr bwMode="auto">
              <a:xfrm rot="5400000">
                <a:off x="3017838" y="852488"/>
                <a:ext cx="522287" cy="2649537"/>
              </a:xfrm>
              <a:prstGeom prst="roundRect">
                <a:avLst>
                  <a:gd name="adj" fmla="val 50000"/>
                </a:avLst>
              </a:prstGeom>
              <a:pattFill prst="dashHorz">
                <a:fgClr>
                  <a:srgbClr val="990099"/>
                </a:fgClr>
                <a:bgClr>
                  <a:schemeClr val="bg1"/>
                </a:bgClr>
              </a:pattFill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30" name="Line 72"/>
              <p:cNvSpPr>
                <a:spLocks noChangeShapeType="1"/>
              </p:cNvSpPr>
              <p:nvPr/>
            </p:nvSpPr>
            <p:spPr bwMode="auto">
              <a:xfrm>
                <a:off x="2203450" y="2438400"/>
                <a:ext cx="249238" cy="0"/>
              </a:xfrm>
              <a:prstGeom prst="line">
                <a:avLst/>
              </a:prstGeom>
              <a:noFill/>
              <a:ln w="38100">
                <a:pattFill prst="dashHorz">
                  <a:fgClr>
                    <a:srgbClr val="990099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1" name="Freeform 73"/>
              <p:cNvSpPr>
                <a:spLocks/>
              </p:cNvSpPr>
              <p:nvPr/>
            </p:nvSpPr>
            <p:spPr bwMode="auto">
              <a:xfrm>
                <a:off x="1981200" y="2293938"/>
                <a:ext cx="246063" cy="147637"/>
              </a:xfrm>
              <a:custGeom>
                <a:avLst/>
                <a:gdLst>
                  <a:gd name="T0" fmla="*/ 0 w 220"/>
                  <a:gd name="T1" fmla="*/ 0 h 140"/>
                  <a:gd name="T2" fmla="*/ 2147483647 w 220"/>
                  <a:gd name="T3" fmla="*/ 2147483647 h 140"/>
                  <a:gd name="T4" fmla="*/ 2147483647 w 220"/>
                  <a:gd name="T5" fmla="*/ 2147483647 h 140"/>
                  <a:gd name="T6" fmla="*/ 2147483647 w 220"/>
                  <a:gd name="T7" fmla="*/ 2147483647 h 1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0" h="140">
                    <a:moveTo>
                      <a:pt x="0" y="0"/>
                    </a:moveTo>
                    <a:cubicBezTo>
                      <a:pt x="16" y="31"/>
                      <a:pt x="33" y="63"/>
                      <a:pt x="56" y="84"/>
                    </a:cubicBezTo>
                    <a:cubicBezTo>
                      <a:pt x="79" y="105"/>
                      <a:pt x="113" y="119"/>
                      <a:pt x="140" y="128"/>
                    </a:cubicBezTo>
                    <a:cubicBezTo>
                      <a:pt x="167" y="137"/>
                      <a:pt x="203" y="137"/>
                      <a:pt x="220" y="140"/>
                    </a:cubicBezTo>
                  </a:path>
                </a:pathLst>
              </a:custGeom>
              <a:noFill/>
              <a:ln w="47625" cmpd="sng">
                <a:pattFill prst="dashHorz">
                  <a:fgClr>
                    <a:srgbClr val="990099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2" name="Line 74"/>
              <p:cNvSpPr>
                <a:spLocks noChangeShapeType="1"/>
              </p:cNvSpPr>
              <p:nvPr/>
            </p:nvSpPr>
            <p:spPr bwMode="auto">
              <a:xfrm flipH="1" flipV="1">
                <a:off x="5672138" y="3314700"/>
                <a:ext cx="3175" cy="1493838"/>
              </a:xfrm>
              <a:prstGeom prst="line">
                <a:avLst/>
              </a:prstGeom>
              <a:noFill/>
              <a:ln w="1079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3" name="Line 75"/>
              <p:cNvSpPr>
                <a:spLocks noChangeShapeType="1"/>
              </p:cNvSpPr>
              <p:nvPr/>
            </p:nvSpPr>
            <p:spPr bwMode="auto">
              <a:xfrm>
                <a:off x="4821238" y="4953000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4" name="Line 76"/>
              <p:cNvSpPr>
                <a:spLocks noChangeShapeType="1"/>
              </p:cNvSpPr>
              <p:nvPr/>
            </p:nvSpPr>
            <p:spPr bwMode="auto">
              <a:xfrm>
                <a:off x="5802313" y="501332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5" name="Line 77"/>
              <p:cNvSpPr>
                <a:spLocks noChangeShapeType="1"/>
              </p:cNvSpPr>
              <p:nvPr/>
            </p:nvSpPr>
            <p:spPr bwMode="auto">
              <a:xfrm>
                <a:off x="5384800" y="4972050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6" name="Line 78"/>
              <p:cNvSpPr>
                <a:spLocks noChangeShapeType="1"/>
              </p:cNvSpPr>
              <p:nvPr/>
            </p:nvSpPr>
            <p:spPr bwMode="auto">
              <a:xfrm>
                <a:off x="5078413" y="510381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7" name="Line 79"/>
              <p:cNvSpPr>
                <a:spLocks noChangeShapeType="1"/>
              </p:cNvSpPr>
              <p:nvPr/>
            </p:nvSpPr>
            <p:spPr bwMode="auto">
              <a:xfrm>
                <a:off x="4856163" y="521811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8" name="Line 80"/>
              <p:cNvSpPr>
                <a:spLocks noChangeShapeType="1"/>
              </p:cNvSpPr>
              <p:nvPr/>
            </p:nvSpPr>
            <p:spPr bwMode="auto">
              <a:xfrm>
                <a:off x="4635500" y="511968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39" name="Line 81"/>
              <p:cNvSpPr>
                <a:spLocks noChangeShapeType="1"/>
              </p:cNvSpPr>
              <p:nvPr/>
            </p:nvSpPr>
            <p:spPr bwMode="auto">
              <a:xfrm>
                <a:off x="5470525" y="5160963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0" name="Line 82"/>
              <p:cNvSpPr>
                <a:spLocks noChangeShapeType="1"/>
              </p:cNvSpPr>
              <p:nvPr/>
            </p:nvSpPr>
            <p:spPr bwMode="auto">
              <a:xfrm>
                <a:off x="5738813" y="524351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1" name="Line 83"/>
              <p:cNvSpPr>
                <a:spLocks noChangeShapeType="1"/>
              </p:cNvSpPr>
              <p:nvPr/>
            </p:nvSpPr>
            <p:spPr bwMode="auto">
              <a:xfrm flipH="1" flipV="1">
                <a:off x="4052888" y="3308350"/>
                <a:ext cx="6350" cy="1482725"/>
              </a:xfrm>
              <a:prstGeom prst="line">
                <a:avLst/>
              </a:prstGeom>
              <a:noFill/>
              <a:ln w="1079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2" name="Freeform 84"/>
              <p:cNvSpPr>
                <a:spLocks/>
              </p:cNvSpPr>
              <p:nvPr/>
            </p:nvSpPr>
            <p:spPr bwMode="auto">
              <a:xfrm>
                <a:off x="4103688" y="2289175"/>
                <a:ext cx="479425" cy="150813"/>
              </a:xfrm>
              <a:custGeom>
                <a:avLst/>
                <a:gdLst>
                  <a:gd name="T0" fmla="*/ 2147483647 w 548"/>
                  <a:gd name="T1" fmla="*/ 0 h 165"/>
                  <a:gd name="T2" fmla="*/ 2147483647 w 548"/>
                  <a:gd name="T3" fmla="*/ 2147483647 h 165"/>
                  <a:gd name="T4" fmla="*/ 2147483647 w 548"/>
                  <a:gd name="T5" fmla="*/ 2147483647 h 165"/>
                  <a:gd name="T6" fmla="*/ 2147483647 w 548"/>
                  <a:gd name="T7" fmla="*/ 2147483647 h 165"/>
                  <a:gd name="T8" fmla="*/ 2147483647 w 548"/>
                  <a:gd name="T9" fmla="*/ 2147483647 h 165"/>
                  <a:gd name="T10" fmla="*/ 2147483647 w 548"/>
                  <a:gd name="T11" fmla="*/ 2147483647 h 165"/>
                  <a:gd name="T12" fmla="*/ 0 w 548"/>
                  <a:gd name="T13" fmla="*/ 2147483647 h 1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8" h="165">
                    <a:moveTo>
                      <a:pt x="548" y="0"/>
                    </a:moveTo>
                    <a:cubicBezTo>
                      <a:pt x="526" y="31"/>
                      <a:pt x="502" y="63"/>
                      <a:pt x="483" y="82"/>
                    </a:cubicBezTo>
                    <a:cubicBezTo>
                      <a:pt x="464" y="101"/>
                      <a:pt x="453" y="104"/>
                      <a:pt x="432" y="116"/>
                    </a:cubicBezTo>
                    <a:cubicBezTo>
                      <a:pt x="411" y="128"/>
                      <a:pt x="384" y="148"/>
                      <a:pt x="356" y="156"/>
                    </a:cubicBezTo>
                    <a:cubicBezTo>
                      <a:pt x="328" y="164"/>
                      <a:pt x="308" y="163"/>
                      <a:pt x="264" y="164"/>
                    </a:cubicBezTo>
                    <a:cubicBezTo>
                      <a:pt x="220" y="165"/>
                      <a:pt x="137" y="165"/>
                      <a:pt x="93" y="164"/>
                    </a:cubicBezTo>
                    <a:cubicBezTo>
                      <a:pt x="50" y="163"/>
                      <a:pt x="15" y="160"/>
                      <a:pt x="0" y="159"/>
                    </a:cubicBezTo>
                  </a:path>
                </a:pathLst>
              </a:custGeom>
              <a:noFill/>
              <a:ln w="50800" cmpd="sng">
                <a:pattFill prst="dashHorz">
                  <a:fgClr>
                    <a:srgbClr val="990099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3" name="Line 85"/>
              <p:cNvSpPr>
                <a:spLocks noChangeShapeType="1"/>
              </p:cNvSpPr>
              <p:nvPr/>
            </p:nvSpPr>
            <p:spPr bwMode="auto">
              <a:xfrm>
                <a:off x="4697413" y="346233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4" name="Line 86"/>
              <p:cNvSpPr>
                <a:spLocks noChangeShapeType="1"/>
              </p:cNvSpPr>
              <p:nvPr/>
            </p:nvSpPr>
            <p:spPr bwMode="auto">
              <a:xfrm>
                <a:off x="4976813" y="3581400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5" name="Line 87"/>
              <p:cNvSpPr>
                <a:spLocks noChangeShapeType="1"/>
              </p:cNvSpPr>
              <p:nvPr/>
            </p:nvSpPr>
            <p:spPr bwMode="auto">
              <a:xfrm>
                <a:off x="4718050" y="3722688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6" name="Line 88"/>
              <p:cNvSpPr>
                <a:spLocks noChangeShapeType="1"/>
              </p:cNvSpPr>
              <p:nvPr/>
            </p:nvSpPr>
            <p:spPr bwMode="auto">
              <a:xfrm>
                <a:off x="4914900" y="3897313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7" name="Line 89"/>
              <p:cNvSpPr>
                <a:spLocks noChangeShapeType="1"/>
              </p:cNvSpPr>
              <p:nvPr/>
            </p:nvSpPr>
            <p:spPr bwMode="auto">
              <a:xfrm>
                <a:off x="4675188" y="404971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8" name="Line 90"/>
              <p:cNvSpPr>
                <a:spLocks noChangeShapeType="1"/>
              </p:cNvSpPr>
              <p:nvPr/>
            </p:nvSpPr>
            <p:spPr bwMode="auto">
              <a:xfrm>
                <a:off x="4946650" y="416877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49" name="Line 91"/>
              <p:cNvSpPr>
                <a:spLocks noChangeShapeType="1"/>
              </p:cNvSpPr>
              <p:nvPr/>
            </p:nvSpPr>
            <p:spPr bwMode="auto">
              <a:xfrm>
                <a:off x="4903788" y="433228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0" name="Line 92"/>
              <p:cNvSpPr>
                <a:spLocks noChangeShapeType="1"/>
              </p:cNvSpPr>
              <p:nvPr/>
            </p:nvSpPr>
            <p:spPr bwMode="auto">
              <a:xfrm>
                <a:off x="4613275" y="4354513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1" name="Line 93"/>
              <p:cNvSpPr>
                <a:spLocks noChangeShapeType="1"/>
              </p:cNvSpPr>
              <p:nvPr/>
            </p:nvSpPr>
            <p:spPr bwMode="auto">
              <a:xfrm>
                <a:off x="4311650" y="4430713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2" name="Line 94"/>
              <p:cNvSpPr>
                <a:spLocks noChangeShapeType="1"/>
              </p:cNvSpPr>
              <p:nvPr/>
            </p:nvSpPr>
            <p:spPr bwMode="auto">
              <a:xfrm>
                <a:off x="4187825" y="460533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3" name="Line 95"/>
              <p:cNvSpPr>
                <a:spLocks noChangeShapeType="1"/>
              </p:cNvSpPr>
              <p:nvPr/>
            </p:nvSpPr>
            <p:spPr bwMode="auto">
              <a:xfrm>
                <a:off x="4510088" y="4518025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4" name="Line 96"/>
              <p:cNvSpPr>
                <a:spLocks noChangeShapeType="1"/>
              </p:cNvSpPr>
              <p:nvPr/>
            </p:nvSpPr>
            <p:spPr bwMode="auto">
              <a:xfrm>
                <a:off x="4156075" y="4343400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5" name="Line 97"/>
              <p:cNvSpPr>
                <a:spLocks noChangeShapeType="1"/>
              </p:cNvSpPr>
              <p:nvPr/>
            </p:nvSpPr>
            <p:spPr bwMode="auto">
              <a:xfrm>
                <a:off x="4727575" y="463708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6" name="Line 98"/>
              <p:cNvSpPr>
                <a:spLocks noChangeShapeType="1"/>
              </p:cNvSpPr>
              <p:nvPr/>
            </p:nvSpPr>
            <p:spPr bwMode="auto">
              <a:xfrm>
                <a:off x="4926013" y="4724400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7" name="Line 99"/>
              <p:cNvSpPr>
                <a:spLocks noChangeShapeType="1"/>
              </p:cNvSpPr>
              <p:nvPr/>
            </p:nvSpPr>
            <p:spPr bwMode="auto">
              <a:xfrm>
                <a:off x="4489450" y="476726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8" name="Line 100"/>
              <p:cNvSpPr>
                <a:spLocks noChangeShapeType="1"/>
              </p:cNvSpPr>
              <p:nvPr/>
            </p:nvSpPr>
            <p:spPr bwMode="auto">
              <a:xfrm>
                <a:off x="4903788" y="452913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59" name="Line 101"/>
              <p:cNvSpPr>
                <a:spLocks noChangeShapeType="1"/>
              </p:cNvSpPr>
              <p:nvPr/>
            </p:nvSpPr>
            <p:spPr bwMode="auto">
              <a:xfrm>
                <a:off x="4197350" y="483393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0" name="Line 102"/>
              <p:cNvSpPr>
                <a:spLocks noChangeShapeType="1"/>
              </p:cNvSpPr>
              <p:nvPr/>
            </p:nvSpPr>
            <p:spPr bwMode="auto">
              <a:xfrm>
                <a:off x="5943600" y="346233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1" name="Line 103"/>
              <p:cNvSpPr>
                <a:spLocks noChangeShapeType="1"/>
              </p:cNvSpPr>
              <p:nvPr/>
            </p:nvSpPr>
            <p:spPr bwMode="auto">
              <a:xfrm>
                <a:off x="5891213" y="3635375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2" name="Line 104"/>
              <p:cNvSpPr>
                <a:spLocks noChangeShapeType="1"/>
              </p:cNvSpPr>
              <p:nvPr/>
            </p:nvSpPr>
            <p:spPr bwMode="auto">
              <a:xfrm>
                <a:off x="5964238" y="3776663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3" name="Line 105"/>
              <p:cNvSpPr>
                <a:spLocks noChangeShapeType="1"/>
              </p:cNvSpPr>
              <p:nvPr/>
            </p:nvSpPr>
            <p:spPr bwMode="auto">
              <a:xfrm>
                <a:off x="5902325" y="3951288"/>
                <a:ext cx="166688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4" name="Line 106"/>
              <p:cNvSpPr>
                <a:spLocks noChangeShapeType="1"/>
              </p:cNvSpPr>
              <p:nvPr/>
            </p:nvSpPr>
            <p:spPr bwMode="auto">
              <a:xfrm>
                <a:off x="5964238" y="4060825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5" name="Line 107"/>
              <p:cNvSpPr>
                <a:spLocks noChangeShapeType="1"/>
              </p:cNvSpPr>
              <p:nvPr/>
            </p:nvSpPr>
            <p:spPr bwMode="auto">
              <a:xfrm>
                <a:off x="5881688" y="4278313"/>
                <a:ext cx="165100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6" name="Line 108"/>
              <p:cNvSpPr>
                <a:spLocks noChangeShapeType="1"/>
              </p:cNvSpPr>
              <p:nvPr/>
            </p:nvSpPr>
            <p:spPr bwMode="auto">
              <a:xfrm>
                <a:off x="5922963" y="4560888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67" name="Line 109"/>
              <p:cNvSpPr>
                <a:spLocks noChangeShapeType="1"/>
              </p:cNvSpPr>
              <p:nvPr/>
            </p:nvSpPr>
            <p:spPr bwMode="auto">
              <a:xfrm>
                <a:off x="5922963" y="4778375"/>
                <a:ext cx="16668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4468" name="Group 110"/>
              <p:cNvGrpSpPr>
                <a:grpSpLocks/>
              </p:cNvGrpSpPr>
              <p:nvPr/>
            </p:nvGrpSpPr>
            <p:grpSpPr bwMode="auto">
              <a:xfrm>
                <a:off x="1995489" y="2720975"/>
                <a:ext cx="402621" cy="406400"/>
                <a:chOff x="3464" y="5024"/>
                <a:chExt cx="466" cy="448"/>
              </a:xfrm>
            </p:grpSpPr>
            <p:sp>
              <p:nvSpPr>
                <p:cNvPr id="14530" name="Oval 111"/>
                <p:cNvSpPr>
                  <a:spLocks noChangeArrowheads="1"/>
                </p:cNvSpPr>
                <p:nvPr/>
              </p:nvSpPr>
              <p:spPr bwMode="auto">
                <a:xfrm>
                  <a:off x="3464" y="5024"/>
                  <a:ext cx="448" cy="44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9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31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3480" y="5040"/>
                  <a:ext cx="450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276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276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276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276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A50021"/>
                      </a:solidFill>
                      <a:latin typeface="Arial" panose="020B0604020202020204" pitchFamily="34" charset="0"/>
                    </a:rPr>
                    <a:t>K</a:t>
                  </a:r>
                  <a:r>
                    <a:rPr lang="it-IT" altLang="it-IT" sz="2000" b="1" baseline="30000">
                      <a:solidFill>
                        <a:srgbClr val="A50021"/>
                      </a:solidFill>
                      <a:latin typeface="Arial" panose="020B0604020202020204" pitchFamily="34" charset="0"/>
                    </a:rPr>
                    <a:t>+</a:t>
                  </a:r>
                  <a:endParaRPr lang="it-IT" altLang="it-IT" sz="20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4469" name="Group 113"/>
              <p:cNvGrpSpPr>
                <a:grpSpLocks/>
              </p:cNvGrpSpPr>
              <p:nvPr/>
            </p:nvGrpSpPr>
            <p:grpSpPr bwMode="auto">
              <a:xfrm>
                <a:off x="2535238" y="1947863"/>
                <a:ext cx="402522" cy="406400"/>
                <a:chOff x="3464" y="5024"/>
                <a:chExt cx="464" cy="448"/>
              </a:xfrm>
            </p:grpSpPr>
            <p:sp>
              <p:nvSpPr>
                <p:cNvPr id="14528" name="Oval 114"/>
                <p:cNvSpPr>
                  <a:spLocks noChangeArrowheads="1"/>
                </p:cNvSpPr>
                <p:nvPr/>
              </p:nvSpPr>
              <p:spPr bwMode="auto">
                <a:xfrm>
                  <a:off x="3464" y="5024"/>
                  <a:ext cx="448" cy="44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9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29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3480" y="5040"/>
                  <a:ext cx="448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276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276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276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276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A50021"/>
                      </a:solidFill>
                      <a:latin typeface="Arial" panose="020B0604020202020204" pitchFamily="34" charset="0"/>
                    </a:rPr>
                    <a:t>K</a:t>
                  </a:r>
                  <a:r>
                    <a:rPr lang="it-IT" altLang="it-IT" sz="2000" b="1" baseline="30000">
                      <a:solidFill>
                        <a:srgbClr val="A50021"/>
                      </a:solidFill>
                      <a:latin typeface="Arial" panose="020B0604020202020204" pitchFamily="34" charset="0"/>
                    </a:rPr>
                    <a:t>+</a:t>
                  </a:r>
                  <a:endParaRPr lang="it-IT" altLang="it-IT" sz="20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4470" name="Oval 116"/>
              <p:cNvSpPr>
                <a:spLocks noChangeArrowheads="1"/>
              </p:cNvSpPr>
              <p:nvPr/>
            </p:nvSpPr>
            <p:spPr bwMode="auto">
              <a:xfrm>
                <a:off x="3598863" y="1947863"/>
                <a:ext cx="387350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1" name="Text Box 117"/>
              <p:cNvSpPr txBox="1">
                <a:spLocks noChangeArrowheads="1"/>
              </p:cNvSpPr>
              <p:nvPr/>
            </p:nvSpPr>
            <p:spPr bwMode="auto">
              <a:xfrm>
                <a:off x="3581400" y="1963738"/>
                <a:ext cx="417570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A50021"/>
                    </a:solidFill>
                    <a:latin typeface="Arial" panose="020B0604020202020204" pitchFamily="34" charset="0"/>
                  </a:rPr>
                  <a:t>Cl</a:t>
                </a:r>
                <a:r>
                  <a:rPr lang="it-IT" altLang="it-IT" sz="2000" b="1" baseline="50000">
                    <a:solidFill>
                      <a:srgbClr val="A50021"/>
                    </a:solidFill>
                    <a:latin typeface="Arial" panose="020B0604020202020204" pitchFamily="34" charset="0"/>
                  </a:rPr>
                  <a:t>-</a:t>
                </a:r>
                <a:endParaRPr lang="it-IT" altLang="it-IT" sz="20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72" name="Oval 118"/>
              <p:cNvSpPr>
                <a:spLocks noChangeArrowheads="1"/>
              </p:cNvSpPr>
              <p:nvPr/>
            </p:nvSpPr>
            <p:spPr bwMode="auto">
              <a:xfrm>
                <a:off x="4138613" y="2720975"/>
                <a:ext cx="388937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3" name="Text Box 119"/>
              <p:cNvSpPr txBox="1">
                <a:spLocks noChangeArrowheads="1"/>
              </p:cNvSpPr>
              <p:nvPr/>
            </p:nvSpPr>
            <p:spPr bwMode="auto">
              <a:xfrm>
                <a:off x="4121150" y="2735263"/>
                <a:ext cx="417570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A50021"/>
                    </a:solidFill>
                    <a:latin typeface="Arial" panose="020B0604020202020204" pitchFamily="34" charset="0"/>
                  </a:rPr>
                  <a:t>Cl</a:t>
                </a:r>
                <a:r>
                  <a:rPr lang="it-IT" altLang="it-IT" sz="2000" b="1" baseline="50000">
                    <a:solidFill>
                      <a:srgbClr val="A50021"/>
                    </a:solidFill>
                    <a:latin typeface="Arial" panose="020B0604020202020204" pitchFamily="34" charset="0"/>
                  </a:rPr>
                  <a:t>-</a:t>
                </a:r>
                <a:endParaRPr lang="it-IT" altLang="it-IT" sz="20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74" name="Oval 120"/>
              <p:cNvSpPr>
                <a:spLocks noChangeArrowheads="1"/>
              </p:cNvSpPr>
              <p:nvPr/>
            </p:nvSpPr>
            <p:spPr bwMode="auto">
              <a:xfrm>
                <a:off x="4170363" y="4125913"/>
                <a:ext cx="387350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5" name="Text Box 121"/>
              <p:cNvSpPr txBox="1">
                <a:spLocks noChangeArrowheads="1"/>
              </p:cNvSpPr>
              <p:nvPr/>
            </p:nvSpPr>
            <p:spPr bwMode="auto">
              <a:xfrm>
                <a:off x="4152900" y="4140200"/>
                <a:ext cx="417570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A50021"/>
                    </a:solidFill>
                    <a:latin typeface="Arial" panose="020B0604020202020204" pitchFamily="34" charset="0"/>
                  </a:rPr>
                  <a:t>Cl</a:t>
                </a:r>
                <a:r>
                  <a:rPr lang="it-IT" altLang="it-IT" sz="2000" b="1" baseline="50000">
                    <a:solidFill>
                      <a:srgbClr val="A50021"/>
                    </a:solidFill>
                    <a:latin typeface="Arial" panose="020B0604020202020204" pitchFamily="34" charset="0"/>
                  </a:rPr>
                  <a:t>-</a:t>
                </a:r>
                <a:endParaRPr lang="it-IT" altLang="it-IT" sz="2000" b="1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76" name="Freeform 122"/>
              <p:cNvSpPr>
                <a:spLocks/>
              </p:cNvSpPr>
              <p:nvPr/>
            </p:nvSpPr>
            <p:spPr bwMode="auto">
              <a:xfrm>
                <a:off x="2171700" y="2100263"/>
                <a:ext cx="322263" cy="501650"/>
              </a:xfrm>
              <a:custGeom>
                <a:avLst/>
                <a:gdLst>
                  <a:gd name="T0" fmla="*/ 2147483647 w 372"/>
                  <a:gd name="T1" fmla="*/ 0 h 552"/>
                  <a:gd name="T2" fmla="*/ 2147483647 w 372"/>
                  <a:gd name="T3" fmla="*/ 2147483647 h 552"/>
                  <a:gd name="T4" fmla="*/ 0 w 372"/>
                  <a:gd name="T5" fmla="*/ 2147483647 h 552"/>
                  <a:gd name="T6" fmla="*/ 0 w 372"/>
                  <a:gd name="T7" fmla="*/ 2147483647 h 5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2" h="552">
                    <a:moveTo>
                      <a:pt x="372" y="0"/>
                    </a:moveTo>
                    <a:lnTo>
                      <a:pt x="144" y="24"/>
                    </a:lnTo>
                    <a:lnTo>
                      <a:pt x="0" y="132"/>
                    </a:lnTo>
                    <a:lnTo>
                      <a:pt x="0" y="552"/>
                    </a:lnTo>
                  </a:path>
                </a:pathLst>
              </a:custGeom>
              <a:noFill/>
              <a:ln w="28575" cmpd="sng">
                <a:solidFill>
                  <a:srgbClr val="0000CC"/>
                </a:solidFill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77" name="Freeform 123"/>
              <p:cNvSpPr>
                <a:spLocks/>
              </p:cNvSpPr>
              <p:nvPr/>
            </p:nvSpPr>
            <p:spPr bwMode="auto">
              <a:xfrm flipH="1">
                <a:off x="4041775" y="2100263"/>
                <a:ext cx="322263" cy="501650"/>
              </a:xfrm>
              <a:custGeom>
                <a:avLst/>
                <a:gdLst>
                  <a:gd name="T0" fmla="*/ 2147483647 w 372"/>
                  <a:gd name="T1" fmla="*/ 0 h 552"/>
                  <a:gd name="T2" fmla="*/ 2147483647 w 372"/>
                  <a:gd name="T3" fmla="*/ 2147483647 h 552"/>
                  <a:gd name="T4" fmla="*/ 0 w 372"/>
                  <a:gd name="T5" fmla="*/ 2147483647 h 552"/>
                  <a:gd name="T6" fmla="*/ 0 w 372"/>
                  <a:gd name="T7" fmla="*/ 2147483647 h 5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2" h="552">
                    <a:moveTo>
                      <a:pt x="372" y="0"/>
                    </a:moveTo>
                    <a:lnTo>
                      <a:pt x="144" y="24"/>
                    </a:lnTo>
                    <a:lnTo>
                      <a:pt x="0" y="132"/>
                    </a:lnTo>
                    <a:lnTo>
                      <a:pt x="0" y="552"/>
                    </a:lnTo>
                  </a:path>
                </a:pathLst>
              </a:custGeom>
              <a:noFill/>
              <a:ln w="28575" cmpd="sng">
                <a:solidFill>
                  <a:srgbClr val="0000CC"/>
                </a:solidFill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78" name="Line 124"/>
              <p:cNvSpPr>
                <a:spLocks noChangeShapeType="1"/>
              </p:cNvSpPr>
              <p:nvPr/>
            </p:nvSpPr>
            <p:spPr bwMode="auto">
              <a:xfrm>
                <a:off x="4322763" y="3265488"/>
                <a:ext cx="0" cy="52228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79" name="Line 125"/>
              <p:cNvSpPr>
                <a:spLocks noChangeShapeType="1"/>
              </p:cNvSpPr>
              <p:nvPr/>
            </p:nvSpPr>
            <p:spPr bwMode="auto">
              <a:xfrm>
                <a:off x="2203450" y="3298825"/>
                <a:ext cx="0" cy="522288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80" name="Text Box 126"/>
              <p:cNvSpPr txBox="1">
                <a:spLocks noChangeArrowheads="1"/>
              </p:cNvSpPr>
              <p:nvPr/>
            </p:nvSpPr>
            <p:spPr bwMode="auto">
              <a:xfrm>
                <a:off x="1119188" y="1874838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81" name="Text Box 127"/>
              <p:cNvSpPr txBox="1">
                <a:spLocks noChangeArrowheads="1"/>
              </p:cNvSpPr>
              <p:nvPr/>
            </p:nvSpPr>
            <p:spPr bwMode="auto">
              <a:xfrm>
                <a:off x="1119188" y="267652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82" name="Text Box 128"/>
              <p:cNvSpPr txBox="1">
                <a:spLocks noChangeArrowheads="1"/>
              </p:cNvSpPr>
              <p:nvPr/>
            </p:nvSpPr>
            <p:spPr bwMode="auto">
              <a:xfrm>
                <a:off x="1119188" y="3468688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83" name="Text Box 129"/>
              <p:cNvSpPr txBox="1">
                <a:spLocks noChangeArrowheads="1"/>
              </p:cNvSpPr>
              <p:nvPr/>
            </p:nvSpPr>
            <p:spPr bwMode="auto">
              <a:xfrm>
                <a:off x="1119188" y="4227513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84" name="Line 130"/>
              <p:cNvSpPr>
                <a:spLocks noChangeShapeType="1"/>
              </p:cNvSpPr>
              <p:nvPr/>
            </p:nvSpPr>
            <p:spPr bwMode="auto">
              <a:xfrm>
                <a:off x="1244600" y="1436688"/>
                <a:ext cx="0" cy="52228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85" name="Line 131"/>
              <p:cNvSpPr>
                <a:spLocks noChangeShapeType="1"/>
              </p:cNvSpPr>
              <p:nvPr/>
            </p:nvSpPr>
            <p:spPr bwMode="auto">
              <a:xfrm>
                <a:off x="1244600" y="2244725"/>
                <a:ext cx="0" cy="522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86" name="Line 132"/>
              <p:cNvSpPr>
                <a:spLocks noChangeShapeType="1"/>
              </p:cNvSpPr>
              <p:nvPr/>
            </p:nvSpPr>
            <p:spPr bwMode="auto">
              <a:xfrm>
                <a:off x="1244600" y="3062288"/>
                <a:ext cx="0" cy="52228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87" name="Line 133"/>
              <p:cNvSpPr>
                <a:spLocks noChangeShapeType="1"/>
              </p:cNvSpPr>
              <p:nvPr/>
            </p:nvSpPr>
            <p:spPr bwMode="auto">
              <a:xfrm>
                <a:off x="1244600" y="3813175"/>
                <a:ext cx="0" cy="522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88" name="Text Box 134"/>
              <p:cNvSpPr txBox="1">
                <a:spLocks noChangeArrowheads="1"/>
              </p:cNvSpPr>
              <p:nvPr/>
            </p:nvSpPr>
            <p:spPr bwMode="auto">
              <a:xfrm>
                <a:off x="5287963" y="150812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89" name="Text Box 135"/>
              <p:cNvSpPr txBox="1">
                <a:spLocks noChangeArrowheads="1"/>
              </p:cNvSpPr>
              <p:nvPr/>
            </p:nvSpPr>
            <p:spPr bwMode="auto">
              <a:xfrm>
                <a:off x="5287963" y="2341563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90" name="Text Box 136"/>
              <p:cNvSpPr txBox="1">
                <a:spLocks noChangeArrowheads="1"/>
              </p:cNvSpPr>
              <p:nvPr/>
            </p:nvSpPr>
            <p:spPr bwMode="auto">
              <a:xfrm>
                <a:off x="5287963" y="313372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91" name="Text Box 137"/>
              <p:cNvSpPr txBox="1">
                <a:spLocks noChangeArrowheads="1"/>
              </p:cNvSpPr>
              <p:nvPr/>
            </p:nvSpPr>
            <p:spPr bwMode="auto">
              <a:xfrm>
                <a:off x="5287963" y="3894138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492" name="Line 138"/>
              <p:cNvSpPr>
                <a:spLocks noChangeShapeType="1"/>
              </p:cNvSpPr>
              <p:nvPr/>
            </p:nvSpPr>
            <p:spPr bwMode="auto">
              <a:xfrm flipV="1">
                <a:off x="5405438" y="1878013"/>
                <a:ext cx="0" cy="52228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93" name="Line 139"/>
              <p:cNvSpPr>
                <a:spLocks noChangeShapeType="1"/>
              </p:cNvSpPr>
              <p:nvPr/>
            </p:nvSpPr>
            <p:spPr bwMode="auto">
              <a:xfrm flipV="1">
                <a:off x="5405438" y="2727325"/>
                <a:ext cx="0" cy="522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94" name="Line 140"/>
              <p:cNvSpPr>
                <a:spLocks noChangeShapeType="1"/>
              </p:cNvSpPr>
              <p:nvPr/>
            </p:nvSpPr>
            <p:spPr bwMode="auto">
              <a:xfrm flipV="1">
                <a:off x="5411788" y="3478213"/>
                <a:ext cx="0" cy="52228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95" name="Freeform 141"/>
              <p:cNvSpPr>
                <a:spLocks/>
              </p:cNvSpPr>
              <p:nvPr/>
            </p:nvSpPr>
            <p:spPr bwMode="auto">
              <a:xfrm>
                <a:off x="4862513" y="4338638"/>
                <a:ext cx="736600" cy="625475"/>
              </a:xfrm>
              <a:custGeom>
                <a:avLst/>
                <a:gdLst>
                  <a:gd name="T0" fmla="*/ 0 w 851"/>
                  <a:gd name="T1" fmla="*/ 2147483647 h 690"/>
                  <a:gd name="T2" fmla="*/ 2147483647 w 851"/>
                  <a:gd name="T3" fmla="*/ 2147483647 h 690"/>
                  <a:gd name="T4" fmla="*/ 2147483647 w 851"/>
                  <a:gd name="T5" fmla="*/ 0 h 6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51" h="690">
                    <a:moveTo>
                      <a:pt x="0" y="690"/>
                    </a:moveTo>
                    <a:lnTo>
                      <a:pt x="615" y="382"/>
                    </a:lnTo>
                    <a:lnTo>
                      <a:pt x="851" y="0"/>
                    </a:ln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96" name="Text Box 142"/>
              <p:cNvSpPr txBox="1">
                <a:spLocks noChangeArrowheads="1"/>
              </p:cNvSpPr>
              <p:nvPr/>
            </p:nvSpPr>
            <p:spPr bwMode="auto">
              <a:xfrm>
                <a:off x="665163" y="4964113"/>
                <a:ext cx="375895" cy="390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2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I</a:t>
                </a:r>
                <a:endParaRPr lang="it-IT" altLang="it-IT" sz="22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97" name="Text Box 143"/>
              <p:cNvSpPr txBox="1">
                <a:spLocks noChangeArrowheads="1"/>
              </p:cNvSpPr>
              <p:nvPr/>
            </p:nvSpPr>
            <p:spPr bwMode="auto">
              <a:xfrm>
                <a:off x="1881188" y="4930775"/>
                <a:ext cx="359867" cy="390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it-IT" altLang="it-IT" sz="22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I</a:t>
                </a:r>
                <a:endParaRPr lang="it-IT" altLang="it-IT" sz="22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98" name="Text Box 144"/>
              <p:cNvSpPr txBox="1">
                <a:spLocks noChangeArrowheads="1"/>
              </p:cNvSpPr>
              <p:nvPr/>
            </p:nvSpPr>
            <p:spPr bwMode="auto">
              <a:xfrm>
                <a:off x="4384675" y="4843463"/>
                <a:ext cx="412762" cy="390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it-IT" altLang="it-IT" sz="22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II</a:t>
                </a:r>
                <a:endParaRPr lang="it-IT" altLang="it-IT" sz="22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99" name="Text Box 145"/>
              <p:cNvSpPr txBox="1">
                <a:spLocks noChangeArrowheads="1"/>
              </p:cNvSpPr>
              <p:nvPr/>
            </p:nvSpPr>
            <p:spPr bwMode="auto">
              <a:xfrm>
                <a:off x="5576888" y="4916488"/>
                <a:ext cx="428791" cy="390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2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II</a:t>
                </a:r>
                <a:endParaRPr lang="it-IT" altLang="it-IT" sz="22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500" name="Freeform 146"/>
              <p:cNvSpPr>
                <a:spLocks/>
              </p:cNvSpPr>
              <p:nvPr/>
            </p:nvSpPr>
            <p:spPr bwMode="auto">
              <a:xfrm>
                <a:off x="4710113" y="4916488"/>
                <a:ext cx="908050" cy="169862"/>
              </a:xfrm>
              <a:custGeom>
                <a:avLst/>
                <a:gdLst>
                  <a:gd name="T0" fmla="*/ 0 w 1000"/>
                  <a:gd name="T1" fmla="*/ 2147483647 h 140"/>
                  <a:gd name="T2" fmla="*/ 2147483647 w 1000"/>
                  <a:gd name="T3" fmla="*/ 2147483647 h 140"/>
                  <a:gd name="T4" fmla="*/ 2147483647 w 1000"/>
                  <a:gd name="T5" fmla="*/ 2147483647 h 140"/>
                  <a:gd name="T6" fmla="*/ 2147483647 w 1000"/>
                  <a:gd name="T7" fmla="*/ 2147483647 h 1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00" h="140">
                    <a:moveTo>
                      <a:pt x="0" y="109"/>
                    </a:moveTo>
                    <a:cubicBezTo>
                      <a:pt x="45" y="93"/>
                      <a:pt x="164" y="26"/>
                      <a:pt x="280" y="13"/>
                    </a:cubicBezTo>
                    <a:cubicBezTo>
                      <a:pt x="396" y="0"/>
                      <a:pt x="575" y="10"/>
                      <a:pt x="695" y="31"/>
                    </a:cubicBezTo>
                    <a:cubicBezTo>
                      <a:pt x="815" y="52"/>
                      <a:pt x="937" y="117"/>
                      <a:pt x="1000" y="140"/>
                    </a:cubicBez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1" name="Line 147"/>
              <p:cNvSpPr>
                <a:spLocks noChangeShapeType="1"/>
              </p:cNvSpPr>
              <p:nvPr/>
            </p:nvSpPr>
            <p:spPr bwMode="auto">
              <a:xfrm>
                <a:off x="1284288" y="4551363"/>
                <a:ext cx="647700" cy="56515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2" name="Freeform 148"/>
              <p:cNvSpPr>
                <a:spLocks/>
              </p:cNvSpPr>
              <p:nvPr/>
            </p:nvSpPr>
            <p:spPr bwMode="auto">
              <a:xfrm>
                <a:off x="920750" y="4900613"/>
                <a:ext cx="893763" cy="190500"/>
              </a:xfrm>
              <a:custGeom>
                <a:avLst/>
                <a:gdLst>
                  <a:gd name="T0" fmla="*/ 0 w 1032"/>
                  <a:gd name="T1" fmla="*/ 2147483647 h 211"/>
                  <a:gd name="T2" fmla="*/ 2147483647 w 1032"/>
                  <a:gd name="T3" fmla="*/ 2147483647 h 211"/>
                  <a:gd name="T4" fmla="*/ 2147483647 w 1032"/>
                  <a:gd name="T5" fmla="*/ 2147483647 h 211"/>
                  <a:gd name="T6" fmla="*/ 2147483647 w 1032"/>
                  <a:gd name="T7" fmla="*/ 2147483647 h 2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2" h="211">
                    <a:moveTo>
                      <a:pt x="0" y="211"/>
                    </a:moveTo>
                    <a:cubicBezTo>
                      <a:pt x="47" y="190"/>
                      <a:pt x="173" y="116"/>
                      <a:pt x="293" y="82"/>
                    </a:cubicBezTo>
                    <a:cubicBezTo>
                      <a:pt x="413" y="48"/>
                      <a:pt x="597" y="0"/>
                      <a:pt x="720" y="6"/>
                    </a:cubicBezTo>
                    <a:cubicBezTo>
                      <a:pt x="843" y="12"/>
                      <a:pt x="967" y="95"/>
                      <a:pt x="1032" y="118"/>
                    </a:cubicBez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 type="none" w="med" len="med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3" name="Line 149"/>
              <p:cNvSpPr>
                <a:spLocks noChangeShapeType="1"/>
              </p:cNvSpPr>
              <p:nvPr/>
            </p:nvSpPr>
            <p:spPr bwMode="auto">
              <a:xfrm flipH="1">
                <a:off x="2224088" y="4589463"/>
                <a:ext cx="0" cy="29051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4" name="Line 150"/>
              <p:cNvSpPr>
                <a:spLocks noChangeShapeType="1"/>
              </p:cNvSpPr>
              <p:nvPr/>
            </p:nvSpPr>
            <p:spPr bwMode="auto">
              <a:xfrm>
                <a:off x="1252538" y="1068388"/>
                <a:ext cx="4179887" cy="0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5" name="Line 151"/>
              <p:cNvSpPr>
                <a:spLocks noChangeShapeType="1"/>
              </p:cNvSpPr>
              <p:nvPr/>
            </p:nvSpPr>
            <p:spPr bwMode="auto">
              <a:xfrm flipV="1">
                <a:off x="5434013" y="1062038"/>
                <a:ext cx="0" cy="339725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6" name="Line 152"/>
              <p:cNvSpPr>
                <a:spLocks noChangeShapeType="1"/>
              </p:cNvSpPr>
              <p:nvPr/>
            </p:nvSpPr>
            <p:spPr bwMode="auto">
              <a:xfrm flipV="1">
                <a:off x="1246188" y="1068388"/>
                <a:ext cx="0" cy="315912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07" name="Text Box 153"/>
              <p:cNvSpPr txBox="1">
                <a:spLocks noChangeArrowheads="1"/>
              </p:cNvSpPr>
              <p:nvPr/>
            </p:nvSpPr>
            <p:spPr bwMode="auto">
              <a:xfrm>
                <a:off x="1003300" y="1030288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508" name="Text Box 154"/>
              <p:cNvSpPr txBox="1">
                <a:spLocks noChangeArrowheads="1"/>
              </p:cNvSpPr>
              <p:nvPr/>
            </p:nvSpPr>
            <p:spPr bwMode="auto">
              <a:xfrm>
                <a:off x="1541463" y="68897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509" name="Text Box 155"/>
              <p:cNvSpPr txBox="1">
                <a:spLocks noChangeArrowheads="1"/>
              </p:cNvSpPr>
              <p:nvPr/>
            </p:nvSpPr>
            <p:spPr bwMode="auto">
              <a:xfrm>
                <a:off x="2797175" y="68897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510" name="Text Box 156"/>
              <p:cNvSpPr txBox="1">
                <a:spLocks noChangeArrowheads="1"/>
              </p:cNvSpPr>
              <p:nvPr/>
            </p:nvSpPr>
            <p:spPr bwMode="auto">
              <a:xfrm>
                <a:off x="4108450" y="68897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511" name="Text Box 157"/>
              <p:cNvSpPr txBox="1">
                <a:spLocks noChangeArrowheads="1"/>
              </p:cNvSpPr>
              <p:nvPr/>
            </p:nvSpPr>
            <p:spPr bwMode="auto">
              <a:xfrm>
                <a:off x="5226050" y="688975"/>
                <a:ext cx="26048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4512" name="Freeform 158"/>
              <p:cNvSpPr>
                <a:spLocks/>
              </p:cNvSpPr>
              <p:nvPr/>
            </p:nvSpPr>
            <p:spPr bwMode="auto">
              <a:xfrm>
                <a:off x="5475288" y="903288"/>
                <a:ext cx="114300" cy="439737"/>
              </a:xfrm>
              <a:custGeom>
                <a:avLst/>
                <a:gdLst>
                  <a:gd name="T0" fmla="*/ 2147483647 w 303"/>
                  <a:gd name="T1" fmla="*/ 2147483647 h 486"/>
                  <a:gd name="T2" fmla="*/ 2147483647 w 303"/>
                  <a:gd name="T3" fmla="*/ 2147483647 h 486"/>
                  <a:gd name="T4" fmla="*/ 2147483647 w 303"/>
                  <a:gd name="T5" fmla="*/ 2147483647 h 486"/>
                  <a:gd name="T6" fmla="*/ 0 w 303"/>
                  <a:gd name="T7" fmla="*/ 2147483647 h 4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3" h="486">
                    <a:moveTo>
                      <a:pt x="291" y="486"/>
                    </a:moveTo>
                    <a:cubicBezTo>
                      <a:pt x="290" y="430"/>
                      <a:pt x="303" y="227"/>
                      <a:pt x="282" y="150"/>
                    </a:cubicBezTo>
                    <a:cubicBezTo>
                      <a:pt x="261" y="73"/>
                      <a:pt x="210" y="46"/>
                      <a:pt x="163" y="23"/>
                    </a:cubicBezTo>
                    <a:cubicBezTo>
                      <a:pt x="116" y="0"/>
                      <a:pt x="34" y="16"/>
                      <a:pt x="0" y="14"/>
                    </a:cubicBezTo>
                  </a:path>
                </a:pathLst>
              </a:custGeom>
              <a:noFill/>
              <a:ln w="47625" cmpd="sng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13" name="Line 159"/>
              <p:cNvSpPr>
                <a:spLocks noChangeShapeType="1"/>
              </p:cNvSpPr>
              <p:nvPr/>
            </p:nvSpPr>
            <p:spPr bwMode="auto">
              <a:xfrm rot="16200000" flipV="1">
                <a:off x="3563938" y="469900"/>
                <a:ext cx="7938" cy="88423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14" name="Line 160"/>
              <p:cNvSpPr>
                <a:spLocks noChangeShapeType="1"/>
              </p:cNvSpPr>
              <p:nvPr/>
            </p:nvSpPr>
            <p:spPr bwMode="auto">
              <a:xfrm rot="16200000" flipV="1">
                <a:off x="2241550" y="469900"/>
                <a:ext cx="7938" cy="88423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15" name="Line 161"/>
              <p:cNvSpPr>
                <a:spLocks noChangeShapeType="1"/>
              </p:cNvSpPr>
              <p:nvPr/>
            </p:nvSpPr>
            <p:spPr bwMode="auto">
              <a:xfrm rot="16200000" flipV="1">
                <a:off x="4799013" y="461963"/>
                <a:ext cx="7937" cy="88423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16" name="Freeform 162"/>
              <p:cNvSpPr>
                <a:spLocks/>
              </p:cNvSpPr>
              <p:nvPr/>
            </p:nvSpPr>
            <p:spPr bwMode="auto">
              <a:xfrm>
                <a:off x="1089025" y="904875"/>
                <a:ext cx="439738" cy="241300"/>
              </a:xfrm>
              <a:custGeom>
                <a:avLst/>
                <a:gdLst>
                  <a:gd name="T0" fmla="*/ 2147483647 w 712"/>
                  <a:gd name="T1" fmla="*/ 2147483647 h 315"/>
                  <a:gd name="T2" fmla="*/ 2147483647 w 712"/>
                  <a:gd name="T3" fmla="*/ 2147483647 h 315"/>
                  <a:gd name="T4" fmla="*/ 2147483647 w 712"/>
                  <a:gd name="T5" fmla="*/ 2147483647 h 315"/>
                  <a:gd name="T6" fmla="*/ 2147483647 w 712"/>
                  <a:gd name="T7" fmla="*/ 2147483647 h 315"/>
                  <a:gd name="T8" fmla="*/ 2147483647 w 712"/>
                  <a:gd name="T9" fmla="*/ 2147483647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2" h="315">
                    <a:moveTo>
                      <a:pt x="712" y="33"/>
                    </a:moveTo>
                    <a:cubicBezTo>
                      <a:pt x="667" y="27"/>
                      <a:pt x="542" y="7"/>
                      <a:pt x="439" y="6"/>
                    </a:cubicBezTo>
                    <a:cubicBezTo>
                      <a:pt x="336" y="5"/>
                      <a:pt x="165" y="0"/>
                      <a:pt x="94" y="24"/>
                    </a:cubicBezTo>
                    <a:cubicBezTo>
                      <a:pt x="23" y="48"/>
                      <a:pt x="24" y="103"/>
                      <a:pt x="12" y="151"/>
                    </a:cubicBezTo>
                    <a:cubicBezTo>
                      <a:pt x="0" y="199"/>
                      <a:pt x="19" y="281"/>
                      <a:pt x="21" y="315"/>
                    </a:cubicBez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17" name="Text Box 163"/>
              <p:cNvSpPr txBox="1">
                <a:spLocks noChangeArrowheads="1"/>
              </p:cNvSpPr>
              <p:nvPr/>
            </p:nvSpPr>
            <p:spPr bwMode="auto">
              <a:xfrm>
                <a:off x="2001838" y="1076325"/>
                <a:ext cx="2666418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Conduttore metallico</a:t>
                </a:r>
              </a:p>
            </p:txBody>
          </p:sp>
          <p:sp>
            <p:nvSpPr>
              <p:cNvPr id="14518" name="Text Box 164"/>
              <p:cNvSpPr txBox="1">
                <a:spLocks noChangeArrowheads="1"/>
              </p:cNvSpPr>
              <p:nvPr/>
            </p:nvSpPr>
            <p:spPr bwMode="auto">
              <a:xfrm>
                <a:off x="1884363" y="1570038"/>
                <a:ext cx="2552614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990099"/>
                    </a:solidFill>
                    <a:latin typeface="Arial" panose="020B0604020202020204" pitchFamily="34" charset="0"/>
                  </a:rPr>
                  <a:t>Conduttore elettrico</a:t>
                </a:r>
              </a:p>
            </p:txBody>
          </p:sp>
          <p:sp>
            <p:nvSpPr>
              <p:cNvPr id="14519" name="Text Box 165"/>
              <p:cNvSpPr txBox="1">
                <a:spLocks noChangeArrowheads="1"/>
              </p:cNvSpPr>
              <p:nvPr/>
            </p:nvSpPr>
            <p:spPr bwMode="auto">
              <a:xfrm>
                <a:off x="2438400" y="2506663"/>
                <a:ext cx="1656600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6600CC"/>
                    </a:solidFill>
                    <a:latin typeface="Arial" panose="020B0604020202020204" pitchFamily="34" charset="0"/>
                  </a:rPr>
                  <a:t>Ponte Salino</a:t>
                </a:r>
              </a:p>
            </p:txBody>
          </p:sp>
          <p:sp>
            <p:nvSpPr>
              <p:cNvPr id="14520" name="Text Box 166"/>
              <p:cNvSpPr txBox="1">
                <a:spLocks noChangeArrowheads="1"/>
              </p:cNvSpPr>
              <p:nvPr/>
            </p:nvSpPr>
            <p:spPr bwMode="auto">
              <a:xfrm>
                <a:off x="3008313" y="2841625"/>
                <a:ext cx="545801" cy="359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6600CC"/>
                    </a:solidFill>
                    <a:latin typeface="Arial" panose="020B0604020202020204" pitchFamily="34" charset="0"/>
                  </a:rPr>
                  <a:t>KCl</a:t>
                </a:r>
              </a:p>
            </p:txBody>
          </p:sp>
          <p:sp>
            <p:nvSpPr>
              <p:cNvPr id="14521" name="Text Box 167"/>
              <p:cNvSpPr txBox="1">
                <a:spLocks noChangeArrowheads="1"/>
              </p:cNvSpPr>
              <p:nvPr/>
            </p:nvSpPr>
            <p:spPr bwMode="auto">
              <a:xfrm>
                <a:off x="0" y="860425"/>
                <a:ext cx="1082768" cy="1529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66"/>
                    </a:solidFill>
                    <a:latin typeface="Arial" panose="020B0604020202020204" pitchFamily="34" charset="0"/>
                  </a:rPr>
                  <a:t>Elettrodo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66"/>
                    </a:solidFill>
                    <a:latin typeface="Arial" panose="020B0604020202020204" pitchFamily="34" charset="0"/>
                  </a:rPr>
                  <a:t>Metallico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66"/>
                    </a:solidFill>
                    <a:latin typeface="Arial" panose="020B0604020202020204" pitchFamily="34" charset="0"/>
                  </a:rPr>
                  <a:t>sul quale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avviene la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66"/>
                    </a:solidFill>
                    <a:latin typeface="Arial" panose="020B0604020202020204" pitchFamily="34" charset="0"/>
                  </a:rPr>
                  <a:t>riduzione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CATODO</a:t>
                </a:r>
                <a:endParaRPr lang="it-IT" altLang="it-IT" sz="160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522" name="Freeform 173"/>
              <p:cNvSpPr>
                <a:spLocks/>
              </p:cNvSpPr>
              <p:nvPr/>
            </p:nvSpPr>
            <p:spPr bwMode="auto">
              <a:xfrm>
                <a:off x="155575" y="1414463"/>
                <a:ext cx="1008063" cy="501650"/>
              </a:xfrm>
              <a:custGeom>
                <a:avLst/>
                <a:gdLst>
                  <a:gd name="T0" fmla="*/ 0 w 1164"/>
                  <a:gd name="T1" fmla="*/ 0 h 552"/>
                  <a:gd name="T2" fmla="*/ 2147483647 w 1164"/>
                  <a:gd name="T3" fmla="*/ 0 h 552"/>
                  <a:gd name="T4" fmla="*/ 2147483647 w 1164"/>
                  <a:gd name="T5" fmla="*/ 2147483647 h 5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64" h="552">
                    <a:moveTo>
                      <a:pt x="0" y="0"/>
                    </a:moveTo>
                    <a:lnTo>
                      <a:pt x="900" y="0"/>
                    </a:lnTo>
                    <a:lnTo>
                      <a:pt x="1164" y="552"/>
                    </a:lnTo>
                  </a:path>
                </a:pathLst>
              </a:custGeom>
              <a:noFill/>
              <a:ln w="47625">
                <a:solidFill>
                  <a:srgbClr val="FF0000"/>
                </a:solidFill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23" name="Freeform 174"/>
              <p:cNvSpPr>
                <a:spLocks/>
              </p:cNvSpPr>
              <p:nvPr/>
            </p:nvSpPr>
            <p:spPr bwMode="auto">
              <a:xfrm flipH="1">
                <a:off x="5434013" y="1284288"/>
                <a:ext cx="841375" cy="304800"/>
              </a:xfrm>
              <a:custGeom>
                <a:avLst/>
                <a:gdLst>
                  <a:gd name="T0" fmla="*/ 0 w 1164"/>
                  <a:gd name="T1" fmla="*/ 0 h 552"/>
                  <a:gd name="T2" fmla="*/ 2147483647 w 1164"/>
                  <a:gd name="T3" fmla="*/ 0 h 552"/>
                  <a:gd name="T4" fmla="*/ 2147483647 w 1164"/>
                  <a:gd name="T5" fmla="*/ 2147483647 h 5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64" h="552">
                    <a:moveTo>
                      <a:pt x="0" y="0"/>
                    </a:moveTo>
                    <a:lnTo>
                      <a:pt x="900" y="0"/>
                    </a:lnTo>
                    <a:lnTo>
                      <a:pt x="1164" y="552"/>
                    </a:lnTo>
                  </a:path>
                </a:pathLst>
              </a:custGeom>
              <a:noFill/>
              <a:ln w="47625">
                <a:solidFill>
                  <a:srgbClr val="FF0000"/>
                </a:solidFill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24" name="Oval 175"/>
              <p:cNvSpPr>
                <a:spLocks noChangeArrowheads="1"/>
              </p:cNvSpPr>
              <p:nvPr/>
            </p:nvSpPr>
            <p:spPr bwMode="auto">
              <a:xfrm>
                <a:off x="360363" y="2435225"/>
                <a:ext cx="387350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25" name="Text Box 176"/>
              <p:cNvSpPr txBox="1">
                <a:spLocks noChangeArrowheads="1"/>
              </p:cNvSpPr>
              <p:nvPr/>
            </p:nvSpPr>
            <p:spPr bwMode="auto">
              <a:xfrm>
                <a:off x="415025" y="2436813"/>
                <a:ext cx="268502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A50021"/>
                    </a:solidFill>
                    <a:latin typeface="Arial" panose="020B0604020202020204" pitchFamily="34" charset="0"/>
                  </a:rPr>
                  <a:t>+</a:t>
                </a:r>
                <a:endParaRPr lang="it-IT" altLang="it-IT" sz="2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526" name="Oval 177"/>
              <p:cNvSpPr>
                <a:spLocks noChangeArrowheads="1"/>
              </p:cNvSpPr>
              <p:nvPr/>
            </p:nvSpPr>
            <p:spPr bwMode="auto">
              <a:xfrm>
                <a:off x="6001544" y="2433638"/>
                <a:ext cx="388937" cy="406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27" name="Text Box 178"/>
              <p:cNvSpPr txBox="1">
                <a:spLocks noChangeArrowheads="1"/>
              </p:cNvSpPr>
              <p:nvPr/>
            </p:nvSpPr>
            <p:spPr bwMode="auto">
              <a:xfrm>
                <a:off x="6053438" y="2433638"/>
                <a:ext cx="260488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A50021"/>
                    </a:solidFill>
                    <a:latin typeface="Arial" panose="020B0604020202020204" pitchFamily="34" charset="0"/>
                  </a:rPr>
                  <a:t>–</a:t>
                </a:r>
                <a:endParaRPr lang="it-IT" altLang="it-IT" sz="2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362" name="Text Box 168"/>
            <p:cNvSpPr txBox="1">
              <a:spLocks noChangeArrowheads="1"/>
            </p:cNvSpPr>
            <p:nvPr/>
          </p:nvSpPr>
          <p:spPr bwMode="auto">
            <a:xfrm>
              <a:off x="6903628" y="885382"/>
              <a:ext cx="1267099" cy="1529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66"/>
                  </a:solidFill>
                  <a:latin typeface="Arial" panose="020B0604020202020204" pitchFamily="34" charset="0"/>
                </a:rPr>
                <a:t>Elettrodo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66"/>
                  </a:solidFill>
                  <a:latin typeface="Arial" panose="020B0604020202020204" pitchFamily="34" charset="0"/>
                </a:rPr>
                <a:t>Metallico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66"/>
                  </a:solidFill>
                  <a:latin typeface="Arial" panose="020B0604020202020204" pitchFamily="34" charset="0"/>
                </a:rPr>
                <a:t>sul quale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66"/>
                  </a:solidFill>
                  <a:latin typeface="Arial" panose="020B0604020202020204" pitchFamily="34" charset="0"/>
                </a:rPr>
                <a:t>avviene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66"/>
                  </a:solidFill>
                  <a:latin typeface="Arial" panose="020B0604020202020204" pitchFamily="34" charset="0"/>
                </a:rPr>
                <a:t>l'ossidazione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>
                  <a:solidFill>
                    <a:srgbClr val="000066"/>
                  </a:solidFill>
                  <a:latin typeface="Arial" panose="020B0604020202020204" pitchFamily="34" charset="0"/>
                </a:rPr>
                <a:t>ANODO</a:t>
              </a:r>
              <a:endParaRPr lang="it-IT" altLang="it-IT" sz="16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5" name="Gruppo 204"/>
          <p:cNvGrpSpPr>
            <a:grpSpLocks/>
          </p:cNvGrpSpPr>
          <p:nvPr/>
        </p:nvGrpSpPr>
        <p:grpSpPr bwMode="auto">
          <a:xfrm>
            <a:off x="3049588" y="5626100"/>
            <a:ext cx="5891064" cy="390260"/>
            <a:chOff x="1525049" y="5626253"/>
            <a:chExt cx="5890924" cy="390259"/>
          </a:xfrm>
        </p:grpSpPr>
        <p:sp>
          <p:nvSpPr>
            <p:cNvPr id="14359" name="Text Box 179"/>
            <p:cNvSpPr txBox="1">
              <a:spLocks noChangeArrowheads="1"/>
            </p:cNvSpPr>
            <p:nvPr/>
          </p:nvSpPr>
          <p:spPr bwMode="auto">
            <a:xfrm>
              <a:off x="1525049" y="5626253"/>
              <a:ext cx="2102948" cy="390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SEMIELEMENTO</a:t>
              </a:r>
              <a:r>
                <a:rPr lang="it-IT" altLang="it-IT" sz="2200" b="1">
                  <a:solidFill>
                    <a:srgbClr val="FF0000"/>
                  </a:solidFill>
                  <a:latin typeface="Arial" panose="020B0604020202020204" pitchFamily="34" charset="0"/>
                </a:rPr>
                <a:t> I</a:t>
              </a:r>
            </a:p>
          </p:txBody>
        </p:sp>
        <p:sp>
          <p:nvSpPr>
            <p:cNvPr id="14360" name="Text Box 180"/>
            <p:cNvSpPr txBox="1">
              <a:spLocks noChangeArrowheads="1"/>
            </p:cNvSpPr>
            <p:nvPr/>
          </p:nvSpPr>
          <p:spPr bwMode="auto">
            <a:xfrm>
              <a:off x="5277759" y="5656415"/>
              <a:ext cx="2138214" cy="32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SEMIELEMENTO II</a:t>
              </a:r>
            </a:p>
          </p:txBody>
        </p:sp>
      </p:grpSp>
      <p:sp>
        <p:nvSpPr>
          <p:cNvPr id="193" name="Text Box 23"/>
          <p:cNvSpPr txBox="1">
            <a:spLocks noChangeArrowheads="1"/>
          </p:cNvSpPr>
          <p:nvPr/>
        </p:nvSpPr>
        <p:spPr bwMode="auto">
          <a:xfrm>
            <a:off x="1878013" y="6286501"/>
            <a:ext cx="9809162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206" tIns="25603" rIns="51206" bIns="25603">
            <a:spAutoFit/>
          </a:bodyPr>
          <a:lstStyle>
            <a:lvl1pPr defTabSz="5127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Quando si arriva allo stato di equilibrio la </a:t>
            </a:r>
            <a:r>
              <a:rPr lang="it-IT" altLang="it-IT" sz="1700" b="1" i="1">
                <a:solidFill>
                  <a:srgbClr val="000066"/>
                </a:solidFill>
                <a:latin typeface="Arial" panose="020B0604020202020204" pitchFamily="34" charset="0"/>
              </a:rPr>
              <a:t>f.e.m.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 si annulla e  non passano più elettroni.</a:t>
            </a:r>
          </a:p>
        </p:txBody>
      </p:sp>
      <p:grpSp>
        <p:nvGrpSpPr>
          <p:cNvPr id="208" name="Gruppo 207"/>
          <p:cNvGrpSpPr>
            <a:grpSpLocks/>
          </p:cNvGrpSpPr>
          <p:nvPr/>
        </p:nvGrpSpPr>
        <p:grpSpPr bwMode="auto">
          <a:xfrm>
            <a:off x="1484312" y="4095750"/>
            <a:ext cx="9164638" cy="458788"/>
            <a:chOff x="-40091" y="4096233"/>
            <a:chExt cx="9165301" cy="458806"/>
          </a:xfrm>
        </p:grpSpPr>
        <p:sp>
          <p:nvSpPr>
            <p:cNvPr id="14353" name="Line 184"/>
            <p:cNvSpPr>
              <a:spLocks noChangeShapeType="1"/>
            </p:cNvSpPr>
            <p:nvPr/>
          </p:nvSpPr>
          <p:spPr bwMode="auto">
            <a:xfrm rot="-5400000">
              <a:off x="7964215" y="4277261"/>
              <a:ext cx="0" cy="256302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4354" name="Gruppo 205"/>
            <p:cNvGrpSpPr>
              <a:grpSpLocks/>
            </p:cNvGrpSpPr>
            <p:nvPr/>
          </p:nvGrpSpPr>
          <p:grpSpPr bwMode="auto">
            <a:xfrm>
              <a:off x="-40091" y="4096233"/>
              <a:ext cx="9165301" cy="458806"/>
              <a:chOff x="21899" y="4711882"/>
              <a:chExt cx="9165301" cy="458806"/>
            </a:xfrm>
          </p:grpSpPr>
          <p:sp>
            <p:nvSpPr>
              <p:cNvPr id="14355" name="Text Box 170"/>
              <p:cNvSpPr txBox="1">
                <a:spLocks noChangeArrowheads="1"/>
              </p:cNvSpPr>
              <p:nvPr/>
            </p:nvSpPr>
            <p:spPr bwMode="auto">
              <a:xfrm>
                <a:off x="7509318" y="4780428"/>
                <a:ext cx="1677882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II</a:t>
                </a: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	 O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II</a:t>
                </a: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 + ne</a:t>
                </a:r>
              </a:p>
            </p:txBody>
          </p:sp>
          <p:grpSp>
            <p:nvGrpSpPr>
              <p:cNvPr id="14356" name="Gruppo 197"/>
              <p:cNvGrpSpPr>
                <a:grpSpLocks/>
              </p:cNvGrpSpPr>
              <p:nvPr/>
            </p:nvGrpSpPr>
            <p:grpSpPr bwMode="auto">
              <a:xfrm>
                <a:off x="21899" y="4711882"/>
                <a:ext cx="1631716" cy="390260"/>
                <a:chOff x="21899" y="4711882"/>
                <a:chExt cx="1631716" cy="390260"/>
              </a:xfrm>
            </p:grpSpPr>
            <p:sp>
              <p:nvSpPr>
                <p:cNvPr id="14357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1899" y="4711882"/>
                  <a:ext cx="1631716" cy="3902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276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276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276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276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O</a:t>
                  </a:r>
                  <a:r>
                    <a:rPr lang="it-IT" altLang="it-IT" sz="2200" b="1" baseline="-25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I</a:t>
                  </a:r>
                  <a:r>
                    <a:rPr lang="it-IT" altLang="it-IT" sz="2200" b="1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 + ne	   R</a:t>
                  </a:r>
                  <a:r>
                    <a:rPr lang="it-IT" altLang="it-IT" sz="2200" b="1" baseline="-25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I</a:t>
                  </a:r>
                  <a:endPara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58" name="Line 184"/>
                <p:cNvSpPr>
                  <a:spLocks noChangeShapeType="1"/>
                </p:cNvSpPr>
                <p:nvPr/>
              </p:nvSpPr>
              <p:spPr bwMode="auto">
                <a:xfrm rot="-5400000">
                  <a:off x="1175724" y="4803468"/>
                  <a:ext cx="0" cy="256302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207" name="Gruppo 206"/>
          <p:cNvGrpSpPr>
            <a:grpSpLocks/>
          </p:cNvGrpSpPr>
          <p:nvPr/>
        </p:nvGrpSpPr>
        <p:grpSpPr bwMode="auto">
          <a:xfrm>
            <a:off x="3138489" y="5349875"/>
            <a:ext cx="5608637" cy="401638"/>
            <a:chOff x="1614140" y="5349432"/>
            <a:chExt cx="5608965" cy="401373"/>
          </a:xfrm>
        </p:grpSpPr>
        <p:grpSp>
          <p:nvGrpSpPr>
            <p:cNvPr id="14347" name="Gruppo 198"/>
            <p:cNvGrpSpPr>
              <a:grpSpLocks/>
            </p:cNvGrpSpPr>
            <p:nvPr/>
          </p:nvGrpSpPr>
          <p:grpSpPr bwMode="auto">
            <a:xfrm>
              <a:off x="5349978" y="5360545"/>
              <a:ext cx="1873127" cy="390260"/>
              <a:chOff x="7570096" y="4823176"/>
              <a:chExt cx="1873127" cy="390260"/>
            </a:xfrm>
          </p:grpSpPr>
          <p:sp>
            <p:nvSpPr>
              <p:cNvPr id="14351" name="Text Box 172"/>
              <p:cNvSpPr txBox="1">
                <a:spLocks noChangeArrowheads="1"/>
              </p:cNvSpPr>
              <p:nvPr/>
            </p:nvSpPr>
            <p:spPr bwMode="auto">
              <a:xfrm>
                <a:off x="7570096" y="4823176"/>
                <a:ext cx="1873127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Cr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    Cr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3+</a:t>
                </a: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+ e</a:t>
                </a:r>
              </a:p>
            </p:txBody>
          </p:sp>
          <p:sp>
            <p:nvSpPr>
              <p:cNvPr id="14352" name="Line 184"/>
              <p:cNvSpPr>
                <a:spLocks noChangeShapeType="1"/>
              </p:cNvSpPr>
              <p:nvPr/>
            </p:nvSpPr>
            <p:spPr bwMode="auto">
              <a:xfrm rot="-5400000">
                <a:off x="8298729" y="4892627"/>
                <a:ext cx="0" cy="256302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4348" name="Gruppo 200"/>
            <p:cNvGrpSpPr>
              <a:grpSpLocks/>
            </p:cNvGrpSpPr>
            <p:nvPr/>
          </p:nvGrpSpPr>
          <p:grpSpPr bwMode="auto">
            <a:xfrm>
              <a:off x="1614140" y="5349432"/>
              <a:ext cx="2077350" cy="390260"/>
              <a:chOff x="984658" y="5626634"/>
              <a:chExt cx="2077350" cy="390260"/>
            </a:xfrm>
          </p:grpSpPr>
          <p:sp>
            <p:nvSpPr>
              <p:cNvPr id="14349" name="Text Box 171"/>
              <p:cNvSpPr txBox="1">
                <a:spLocks noChangeArrowheads="1"/>
              </p:cNvSpPr>
              <p:nvPr/>
            </p:nvSpPr>
            <p:spPr bwMode="auto">
              <a:xfrm>
                <a:off x="984658" y="5626634"/>
                <a:ext cx="2077350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Fe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3+</a:t>
                </a:r>
                <a:r>
                  <a:rPr lang="it-IT" altLang="it-IT" sz="22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 + e	    Fe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2+</a:t>
                </a:r>
                <a:endPara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50" name="Line 184"/>
              <p:cNvSpPr>
                <a:spLocks noChangeShapeType="1"/>
              </p:cNvSpPr>
              <p:nvPr/>
            </p:nvSpPr>
            <p:spPr bwMode="auto">
              <a:xfrm rot="-5400000">
                <a:off x="2222207" y="5707198"/>
                <a:ext cx="0" cy="256302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02" name="Text Box 23"/>
          <p:cNvSpPr txBox="1">
            <a:spLocks noChangeArrowheads="1"/>
          </p:cNvSpPr>
          <p:nvPr/>
        </p:nvSpPr>
        <p:spPr bwMode="auto">
          <a:xfrm>
            <a:off x="2638425" y="6011864"/>
            <a:ext cx="67754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206" tIns="25603" rIns="51206" bIns="25603">
            <a:spAutoFit/>
          </a:bodyPr>
          <a:lstStyle>
            <a:lvl1pPr defTabSz="5127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L'elettrodo sul quale ha luogo la riduzione è il </a:t>
            </a:r>
            <a:r>
              <a:rPr lang="it-IT" altLang="it-IT" sz="1700" b="1" u="sng">
                <a:solidFill>
                  <a:srgbClr val="FF3300"/>
                </a:solidFill>
                <a:latin typeface="Arial" panose="020B0604020202020204" pitchFamily="34" charset="0"/>
              </a:rPr>
              <a:t>CATODO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 (</a:t>
            </a:r>
            <a:r>
              <a:rPr lang="it-IT" altLang="it-IT" sz="1700" b="1" i="1">
                <a:solidFill>
                  <a:srgbClr val="000066"/>
                </a:solidFill>
                <a:latin typeface="Arial" panose="020B0604020202020204" pitchFamily="34" charset="0"/>
              </a:rPr>
              <a:t>positivo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L'elettrodo sul quale ha luogo l'ossidazione è l'</a:t>
            </a:r>
            <a:r>
              <a:rPr lang="it-IT" altLang="it-IT" sz="1700" b="1" u="sng">
                <a:solidFill>
                  <a:srgbClr val="FF3300"/>
                </a:solidFill>
                <a:latin typeface="Arial" panose="020B0604020202020204" pitchFamily="34" charset="0"/>
              </a:rPr>
              <a:t>ANODO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 (</a:t>
            </a:r>
            <a:r>
              <a:rPr lang="it-IT" altLang="it-IT" sz="1700" b="1" i="1">
                <a:solidFill>
                  <a:srgbClr val="000066"/>
                </a:solidFill>
                <a:latin typeface="Arial" panose="020B0604020202020204" pitchFamily="34" charset="0"/>
              </a:rPr>
              <a:t>negativo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03" name="Text Box 23"/>
          <p:cNvSpPr txBox="1">
            <a:spLocks noChangeArrowheads="1"/>
          </p:cNvSpPr>
          <p:nvPr/>
        </p:nvSpPr>
        <p:spPr bwMode="auto">
          <a:xfrm>
            <a:off x="2305050" y="6016626"/>
            <a:ext cx="77279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206" tIns="25603" rIns="51206" bIns="25603">
            <a:spAutoFit/>
          </a:bodyPr>
          <a:lstStyle>
            <a:lvl1pPr defTabSz="5127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Tra i due elettrodi vi è una differenza di potenziale (ddp) che si misura a circuito aperto e si definisce </a:t>
            </a:r>
            <a:r>
              <a:rPr lang="it-IT" altLang="it-IT" sz="1700" b="1" u="sng">
                <a:solidFill>
                  <a:srgbClr val="FF3300"/>
                </a:solidFill>
                <a:latin typeface="Arial" panose="020B0604020202020204" pitchFamily="34" charset="0"/>
              </a:rPr>
              <a:t>FORZA ELETTROMOTRICE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 (</a:t>
            </a:r>
            <a:r>
              <a:rPr lang="it-IT" altLang="it-IT" sz="1700" b="1" i="1">
                <a:solidFill>
                  <a:srgbClr val="000066"/>
                </a:solidFill>
                <a:latin typeface="Arial" panose="020B0604020202020204" pitchFamily="34" charset="0"/>
              </a:rPr>
              <a:t>f.e.m</a:t>
            </a:r>
            <a:r>
              <a:rPr lang="it-IT" altLang="it-IT" sz="1700">
                <a:solidFill>
                  <a:srgbClr val="000066"/>
                </a:solidFill>
                <a:latin typeface="Arial" panose="020B0604020202020204" pitchFamily="34" charset="0"/>
              </a:rPr>
              <a:t>). della pila.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3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64"/>
    </mc:Choice>
    <mc:Fallback xmlns="">
      <p:transition spd="slow" advTm="27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3" grpId="0"/>
      <p:bldP spid="202" grpId="0"/>
      <p:bldP spid="202" grpId="1"/>
      <p:bldP spid="203" grpId="0"/>
      <p:bldP spid="20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3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2176464" y="0"/>
            <a:ext cx="7794625" cy="528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64758" dir="11478596" algn="ctr" rotWithShape="0">
                    <a:srgbClr val="00FF00"/>
                  </a:outerShdw>
                </a:effectLst>
                <a:latin typeface="Arial Black" panose="020B0A04020102020204" pitchFamily="34" charset="0"/>
              </a:rPr>
              <a:t>Equazione di NERNST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187576" y="1071564"/>
            <a:ext cx="7537923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FF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G = r G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RI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+ sG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OII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- pG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OI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- qG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RII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		G = G° + RTlna</a:t>
            </a:r>
            <a:endParaRPr lang="it-IT" altLang="it-IT" sz="2300">
              <a:solidFill>
                <a:srgbClr val="99FFCC"/>
              </a:solidFill>
              <a:latin typeface="Eras Medium ITC" panose="020B0602030504020804" pitchFamily="34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649414" y="1585914"/>
            <a:ext cx="8658421" cy="7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FF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G = rG°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RI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+ rRTlna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RI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+ sG°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OII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+ sRTlna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OII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- pG°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OI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- pRTlna 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- qG°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RII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 - qRTlna</a:t>
            </a:r>
            <a:r>
              <a:rPr lang="it-IT" altLang="it-IT" sz="2400" baseline="-25000">
                <a:solidFill>
                  <a:srgbClr val="99FFCC"/>
                </a:solidFill>
                <a:latin typeface="Eras Bold ITC" panose="020B0907030504020204" pitchFamily="34" charset="0"/>
              </a:rPr>
              <a:t>RII</a:t>
            </a:r>
            <a:endParaRPr lang="it-IT" altLang="it-IT" sz="2400">
              <a:solidFill>
                <a:srgbClr val="99FFCC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2195514" y="2217738"/>
            <a:ext cx="8080375" cy="938212"/>
            <a:chOff x="671513" y="2217738"/>
            <a:chExt cx="8080375" cy="938212"/>
          </a:xfrm>
        </p:grpSpPr>
        <p:sp>
          <p:nvSpPr>
            <p:cNvPr id="16435" name="Text Box 7"/>
            <p:cNvSpPr txBox="1">
              <a:spLocks noChangeArrowheads="1"/>
            </p:cNvSpPr>
            <p:nvPr/>
          </p:nvSpPr>
          <p:spPr bwMode="auto">
            <a:xfrm>
              <a:off x="671513" y="2451100"/>
              <a:ext cx="611125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G = (rG°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RI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+ sG°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OII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- pG°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OI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- qG°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RII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) + RTln</a:t>
              </a:r>
              <a:endParaRPr lang="it-IT" altLang="it-IT" sz="2300">
                <a:solidFill>
                  <a:srgbClr val="99FFCC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36" name="Text Box 8"/>
            <p:cNvSpPr txBox="1">
              <a:spLocks noChangeArrowheads="1"/>
            </p:cNvSpPr>
            <p:nvPr/>
          </p:nvSpPr>
          <p:spPr bwMode="auto">
            <a:xfrm>
              <a:off x="7051675" y="2217738"/>
              <a:ext cx="133911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r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RI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s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OII</a:t>
              </a:r>
              <a:endParaRPr lang="it-IT" altLang="it-IT" sz="2300">
                <a:solidFill>
                  <a:srgbClr val="99FFCC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37" name="Text Box 9"/>
            <p:cNvSpPr txBox="1">
              <a:spLocks noChangeArrowheads="1"/>
            </p:cNvSpPr>
            <p:nvPr/>
          </p:nvSpPr>
          <p:spPr bwMode="auto">
            <a:xfrm>
              <a:off x="7010400" y="2663825"/>
              <a:ext cx="142086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p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OI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q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RII</a:t>
              </a:r>
              <a:endParaRPr lang="it-IT" altLang="it-IT" sz="2300">
                <a:solidFill>
                  <a:srgbClr val="99FFCC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38" name="Line 10"/>
            <p:cNvSpPr>
              <a:spLocks noChangeShapeType="1"/>
            </p:cNvSpPr>
            <p:nvPr/>
          </p:nvSpPr>
          <p:spPr bwMode="auto">
            <a:xfrm>
              <a:off x="6918325" y="2706688"/>
              <a:ext cx="1709738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39" name="AutoShape 11"/>
            <p:cNvSpPr>
              <a:spLocks noChangeArrowheads="1"/>
            </p:cNvSpPr>
            <p:nvPr/>
          </p:nvSpPr>
          <p:spPr bwMode="auto">
            <a:xfrm>
              <a:off x="6835775" y="2279650"/>
              <a:ext cx="1916113" cy="876300"/>
            </a:xfrm>
            <a:prstGeom prst="bracketPair">
              <a:avLst>
                <a:gd name="adj" fmla="val 16667"/>
              </a:avLst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3694114" y="3155951"/>
            <a:ext cx="4230687" cy="878931"/>
            <a:chOff x="2170113" y="3155950"/>
            <a:chExt cx="4230687" cy="878931"/>
          </a:xfrm>
        </p:grpSpPr>
        <p:sp>
          <p:nvSpPr>
            <p:cNvPr id="16431" name="Text Box 12"/>
            <p:cNvSpPr txBox="1">
              <a:spLocks noChangeArrowheads="1"/>
            </p:cNvSpPr>
            <p:nvPr/>
          </p:nvSpPr>
          <p:spPr bwMode="auto">
            <a:xfrm>
              <a:off x="2170113" y="3398838"/>
              <a:ext cx="2482051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G = </a:t>
              </a:r>
              <a:r>
                <a:rPr lang="it-IT" altLang="it-IT" sz="2400">
                  <a:solidFill>
                    <a:srgbClr val="99FFCC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G° + RTln</a:t>
              </a:r>
            </a:p>
          </p:txBody>
        </p:sp>
        <p:sp>
          <p:nvSpPr>
            <p:cNvPr id="16432" name="Text Box 13"/>
            <p:cNvSpPr txBox="1">
              <a:spLocks noChangeArrowheads="1"/>
            </p:cNvSpPr>
            <p:nvPr/>
          </p:nvSpPr>
          <p:spPr bwMode="auto">
            <a:xfrm>
              <a:off x="4824413" y="3155950"/>
              <a:ext cx="133911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r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RI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s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OII</a:t>
              </a:r>
              <a:endParaRPr lang="it-IT" altLang="it-IT" sz="2300">
                <a:solidFill>
                  <a:srgbClr val="99FFCC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33" name="Text Box 14"/>
            <p:cNvSpPr txBox="1">
              <a:spLocks noChangeArrowheads="1"/>
            </p:cNvSpPr>
            <p:nvPr/>
          </p:nvSpPr>
          <p:spPr bwMode="auto">
            <a:xfrm>
              <a:off x="4783138" y="3613150"/>
              <a:ext cx="142086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p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OI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99FFCC"/>
                  </a:solidFill>
                  <a:latin typeface="Eras Bold ITC" panose="020B0907030504020204" pitchFamily="34" charset="0"/>
                </a:rPr>
                <a:t>q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RII</a:t>
              </a:r>
              <a:endParaRPr lang="it-IT" altLang="it-IT" sz="2300">
                <a:solidFill>
                  <a:srgbClr val="99FFCC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34" name="Line 15"/>
            <p:cNvSpPr>
              <a:spLocks noChangeShapeType="1"/>
            </p:cNvSpPr>
            <p:nvPr/>
          </p:nvSpPr>
          <p:spPr bwMode="auto">
            <a:xfrm>
              <a:off x="4691063" y="3656013"/>
              <a:ext cx="170973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611313" y="3997326"/>
            <a:ext cx="8272098" cy="931319"/>
            <a:chOff x="87313" y="3997325"/>
            <a:chExt cx="8272098" cy="931319"/>
          </a:xfrm>
        </p:grpSpPr>
        <p:sp>
          <p:nvSpPr>
            <p:cNvPr id="16429" name="Text Box 16"/>
            <p:cNvSpPr txBox="1">
              <a:spLocks noChangeArrowheads="1"/>
            </p:cNvSpPr>
            <p:nvPr/>
          </p:nvSpPr>
          <p:spPr bwMode="auto">
            <a:xfrm>
              <a:off x="87313" y="3997325"/>
              <a:ext cx="827209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FF00"/>
                  </a:solidFill>
                  <a:latin typeface="Eras Bold ITC" panose="020B0907030504020204" pitchFamily="34" charset="0"/>
                </a:rPr>
                <a:t>Se la reazione è effettuata reversibilmente nella pila:</a:t>
              </a:r>
            </a:p>
          </p:txBody>
        </p:sp>
        <p:sp>
          <p:nvSpPr>
            <p:cNvPr id="16430" name="Text Box 17"/>
            <p:cNvSpPr txBox="1">
              <a:spLocks noChangeArrowheads="1"/>
            </p:cNvSpPr>
            <p:nvPr/>
          </p:nvSpPr>
          <p:spPr bwMode="auto">
            <a:xfrm>
              <a:off x="106363" y="4506913"/>
              <a:ext cx="2331369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- </a:t>
              </a:r>
              <a:r>
                <a:rPr lang="it-IT" altLang="it-IT" sz="2400">
                  <a:solidFill>
                    <a:srgbClr val="FFFF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G = L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u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 = Q ·E</a:t>
              </a: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30363" y="4970463"/>
            <a:ext cx="7017498" cy="831306"/>
            <a:chOff x="106363" y="4970463"/>
            <a:chExt cx="7017498" cy="831306"/>
          </a:xfrm>
        </p:grpSpPr>
        <p:sp>
          <p:nvSpPr>
            <p:cNvPr id="16424" name="Text Box 18"/>
            <p:cNvSpPr txBox="1">
              <a:spLocks noChangeArrowheads="1"/>
            </p:cNvSpPr>
            <p:nvPr/>
          </p:nvSpPr>
          <p:spPr bwMode="auto">
            <a:xfrm>
              <a:off x="106363" y="5213350"/>
              <a:ext cx="2799446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- </a:t>
              </a:r>
              <a:r>
                <a:rPr lang="it-IT" altLang="it-IT" sz="2400">
                  <a:solidFill>
                    <a:srgbClr val="FFFF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G = - </a:t>
              </a:r>
              <a:r>
                <a:rPr lang="it-IT" altLang="it-IT" sz="2400">
                  <a:solidFill>
                    <a:srgbClr val="FFFF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G° + RTln</a:t>
              </a:r>
            </a:p>
          </p:txBody>
        </p:sp>
        <p:sp>
          <p:nvSpPr>
            <p:cNvPr id="16425" name="Text Box 19"/>
            <p:cNvSpPr txBox="1">
              <a:spLocks noChangeArrowheads="1"/>
            </p:cNvSpPr>
            <p:nvPr/>
          </p:nvSpPr>
          <p:spPr bwMode="auto">
            <a:xfrm>
              <a:off x="3198813" y="4970463"/>
              <a:ext cx="142086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p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OI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q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RII</a:t>
              </a:r>
              <a:endParaRPr lang="it-IT" altLang="it-IT" sz="2300">
                <a:solidFill>
                  <a:srgbClr val="FFFF99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26" name="Text Box 20"/>
            <p:cNvSpPr txBox="1">
              <a:spLocks noChangeArrowheads="1"/>
            </p:cNvSpPr>
            <p:nvPr/>
          </p:nvSpPr>
          <p:spPr bwMode="auto">
            <a:xfrm>
              <a:off x="3173413" y="5380038"/>
              <a:ext cx="133911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r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RI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s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OII</a:t>
              </a:r>
              <a:endParaRPr lang="it-IT" altLang="it-IT" sz="2300">
                <a:solidFill>
                  <a:srgbClr val="FFFF99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27" name="Line 21"/>
            <p:cNvSpPr>
              <a:spLocks noChangeShapeType="1"/>
            </p:cNvSpPr>
            <p:nvPr/>
          </p:nvSpPr>
          <p:spPr bwMode="auto">
            <a:xfrm>
              <a:off x="3065463" y="5438775"/>
              <a:ext cx="1709737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8" name="Text Box 22"/>
            <p:cNvSpPr txBox="1">
              <a:spLocks noChangeArrowheads="1"/>
            </p:cNvSpPr>
            <p:nvPr/>
          </p:nvSpPr>
          <p:spPr bwMode="auto">
            <a:xfrm>
              <a:off x="4810125" y="5219700"/>
              <a:ext cx="2313736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= Q ·E = n  ·F ·E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501775" y="5862638"/>
            <a:ext cx="4724400" cy="880518"/>
            <a:chOff x="-22225" y="5862638"/>
            <a:chExt cx="4724400" cy="880518"/>
          </a:xfrm>
        </p:grpSpPr>
        <p:sp>
          <p:nvSpPr>
            <p:cNvPr id="16412" name="Text Box 23"/>
            <p:cNvSpPr txBox="1">
              <a:spLocks noChangeArrowheads="1"/>
            </p:cNvSpPr>
            <p:nvPr/>
          </p:nvSpPr>
          <p:spPr bwMode="auto">
            <a:xfrm>
              <a:off x="-22225" y="6099175"/>
              <a:ext cx="744396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E = -</a:t>
              </a:r>
            </a:p>
          </p:txBody>
        </p:sp>
        <p:sp>
          <p:nvSpPr>
            <p:cNvPr id="16413" name="Text Box 24"/>
            <p:cNvSpPr txBox="1">
              <a:spLocks noChangeArrowheads="1"/>
            </p:cNvSpPr>
            <p:nvPr/>
          </p:nvSpPr>
          <p:spPr bwMode="auto">
            <a:xfrm>
              <a:off x="792163" y="5883275"/>
              <a:ext cx="62898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G°</a:t>
              </a:r>
            </a:p>
          </p:txBody>
        </p:sp>
        <p:sp>
          <p:nvSpPr>
            <p:cNvPr id="16414" name="Text Box 25"/>
            <p:cNvSpPr txBox="1">
              <a:spLocks noChangeArrowheads="1"/>
            </p:cNvSpPr>
            <p:nvPr/>
          </p:nvSpPr>
          <p:spPr bwMode="auto">
            <a:xfrm>
              <a:off x="855663" y="6311900"/>
              <a:ext cx="503946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nF</a:t>
              </a:r>
            </a:p>
          </p:txBody>
        </p:sp>
        <p:sp>
          <p:nvSpPr>
            <p:cNvPr id="16415" name="Line 26"/>
            <p:cNvSpPr>
              <a:spLocks noChangeShapeType="1"/>
            </p:cNvSpPr>
            <p:nvPr/>
          </p:nvSpPr>
          <p:spPr bwMode="auto">
            <a:xfrm flipV="1">
              <a:off x="760413" y="6332538"/>
              <a:ext cx="688975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16" name="Text Box 27"/>
            <p:cNvSpPr txBox="1">
              <a:spLocks noChangeArrowheads="1"/>
            </p:cNvSpPr>
            <p:nvPr/>
          </p:nvSpPr>
          <p:spPr bwMode="auto">
            <a:xfrm>
              <a:off x="1862138" y="5889625"/>
              <a:ext cx="51677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RT</a:t>
              </a:r>
            </a:p>
          </p:txBody>
        </p:sp>
        <p:sp>
          <p:nvSpPr>
            <p:cNvPr id="16417" name="Text Box 28"/>
            <p:cNvSpPr txBox="1">
              <a:spLocks noChangeArrowheads="1"/>
            </p:cNvSpPr>
            <p:nvPr/>
          </p:nvSpPr>
          <p:spPr bwMode="auto">
            <a:xfrm>
              <a:off x="1868488" y="6311900"/>
              <a:ext cx="503946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nF</a:t>
              </a:r>
            </a:p>
          </p:txBody>
        </p:sp>
        <p:sp>
          <p:nvSpPr>
            <p:cNvPr id="16418" name="Line 29"/>
            <p:cNvSpPr>
              <a:spLocks noChangeShapeType="1"/>
            </p:cNvSpPr>
            <p:nvPr/>
          </p:nvSpPr>
          <p:spPr bwMode="auto">
            <a:xfrm flipV="1">
              <a:off x="1774825" y="6332538"/>
              <a:ext cx="68738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19" name="Text Box 30"/>
            <p:cNvSpPr txBox="1">
              <a:spLocks noChangeArrowheads="1"/>
            </p:cNvSpPr>
            <p:nvPr/>
          </p:nvSpPr>
          <p:spPr bwMode="auto">
            <a:xfrm>
              <a:off x="2538413" y="6099175"/>
              <a:ext cx="40936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ln</a:t>
              </a:r>
            </a:p>
          </p:txBody>
        </p:sp>
        <p:sp>
          <p:nvSpPr>
            <p:cNvPr id="16420" name="Text Box 31"/>
            <p:cNvSpPr txBox="1">
              <a:spLocks noChangeArrowheads="1"/>
            </p:cNvSpPr>
            <p:nvPr/>
          </p:nvSpPr>
          <p:spPr bwMode="auto">
            <a:xfrm>
              <a:off x="1455738" y="6124575"/>
              <a:ext cx="30517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+</a:t>
              </a:r>
            </a:p>
          </p:txBody>
        </p:sp>
        <p:sp>
          <p:nvSpPr>
            <p:cNvPr id="16421" name="Text Box 32"/>
            <p:cNvSpPr txBox="1">
              <a:spLocks noChangeArrowheads="1"/>
            </p:cNvSpPr>
            <p:nvPr/>
          </p:nvSpPr>
          <p:spPr bwMode="auto">
            <a:xfrm>
              <a:off x="3125788" y="5862638"/>
              <a:ext cx="142086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p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OI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q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RII</a:t>
              </a:r>
              <a:endParaRPr lang="it-IT" altLang="it-IT" sz="2300">
                <a:solidFill>
                  <a:srgbClr val="FFFF99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22" name="Text Box 33"/>
            <p:cNvSpPr txBox="1">
              <a:spLocks noChangeArrowheads="1"/>
            </p:cNvSpPr>
            <p:nvPr/>
          </p:nvSpPr>
          <p:spPr bwMode="auto">
            <a:xfrm>
              <a:off x="3084513" y="6321425"/>
              <a:ext cx="133911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r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RI</a:t>
              </a:r>
              <a:r>
                <a:rPr lang="it-IT" altLang="it-IT" sz="2400">
                  <a:solidFill>
                    <a:srgbClr val="FFFF99"/>
                  </a:solidFill>
                  <a:latin typeface="Eras Bold ITC" panose="020B0907030504020204" pitchFamily="34" charset="0"/>
                </a:rPr>
                <a:t> ·a</a:t>
              </a:r>
              <a:r>
                <a:rPr lang="it-IT" altLang="it-IT" sz="2400" baseline="30000">
                  <a:solidFill>
                    <a:srgbClr val="FFFF99"/>
                  </a:solidFill>
                  <a:latin typeface="Eras Bold ITC" panose="020B0907030504020204" pitchFamily="34" charset="0"/>
                </a:rPr>
                <a:t>s</a:t>
              </a:r>
              <a:r>
                <a:rPr lang="it-IT" altLang="it-IT" sz="2400" baseline="-25000">
                  <a:solidFill>
                    <a:srgbClr val="FFFF99"/>
                  </a:solidFill>
                  <a:latin typeface="Eras Bold ITC" panose="020B0907030504020204" pitchFamily="34" charset="0"/>
                </a:rPr>
                <a:t>OII</a:t>
              </a:r>
              <a:endParaRPr lang="it-IT" altLang="it-IT" sz="2300">
                <a:solidFill>
                  <a:srgbClr val="FFFF99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23" name="Line 34"/>
            <p:cNvSpPr>
              <a:spLocks noChangeShapeType="1"/>
            </p:cNvSpPr>
            <p:nvPr/>
          </p:nvSpPr>
          <p:spPr bwMode="auto">
            <a:xfrm>
              <a:off x="2992438" y="6364288"/>
              <a:ext cx="1709737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6624639" y="5656264"/>
            <a:ext cx="4014787" cy="936625"/>
            <a:chOff x="5138738" y="4940059"/>
            <a:chExt cx="4014787" cy="935038"/>
          </a:xfrm>
        </p:grpSpPr>
        <p:grpSp>
          <p:nvGrpSpPr>
            <p:cNvPr id="16402" name="Gruppo 3"/>
            <p:cNvGrpSpPr>
              <a:grpSpLocks/>
            </p:cNvGrpSpPr>
            <p:nvPr/>
          </p:nvGrpSpPr>
          <p:grpSpPr bwMode="auto">
            <a:xfrm>
              <a:off x="5138738" y="4940059"/>
              <a:ext cx="4014787" cy="935038"/>
              <a:chOff x="5129213" y="5889625"/>
              <a:chExt cx="4014787" cy="935038"/>
            </a:xfrm>
          </p:grpSpPr>
          <p:sp>
            <p:nvSpPr>
              <p:cNvPr id="16404" name="Rectangle 2"/>
              <p:cNvSpPr>
                <a:spLocks noChangeArrowheads="1"/>
              </p:cNvSpPr>
              <p:nvPr/>
            </p:nvSpPr>
            <p:spPr bwMode="auto">
              <a:xfrm>
                <a:off x="5138738" y="5915025"/>
                <a:ext cx="4005262" cy="90963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5" name="Text Box 35"/>
              <p:cNvSpPr txBox="1">
                <a:spLocks noChangeArrowheads="1"/>
              </p:cNvSpPr>
              <p:nvPr/>
            </p:nvSpPr>
            <p:spPr bwMode="auto">
              <a:xfrm>
                <a:off x="6413500" y="5915025"/>
                <a:ext cx="516770" cy="421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RT</a:t>
                </a:r>
              </a:p>
            </p:txBody>
          </p:sp>
          <p:sp>
            <p:nvSpPr>
              <p:cNvPr id="16406" name="Text Box 36"/>
              <p:cNvSpPr txBox="1">
                <a:spLocks noChangeArrowheads="1"/>
              </p:cNvSpPr>
              <p:nvPr/>
            </p:nvSpPr>
            <p:spPr bwMode="auto">
              <a:xfrm>
                <a:off x="6419850" y="6337300"/>
                <a:ext cx="503946" cy="421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nF</a:t>
                </a:r>
              </a:p>
            </p:txBody>
          </p:sp>
          <p:sp>
            <p:nvSpPr>
              <p:cNvPr id="16407" name="Line 37"/>
              <p:cNvSpPr>
                <a:spLocks noChangeShapeType="1"/>
              </p:cNvSpPr>
              <p:nvPr/>
            </p:nvSpPr>
            <p:spPr bwMode="auto">
              <a:xfrm flipV="1">
                <a:off x="6326188" y="6357938"/>
                <a:ext cx="687387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08" name="Text Box 39"/>
              <p:cNvSpPr txBox="1">
                <a:spLocks noChangeArrowheads="1"/>
              </p:cNvSpPr>
              <p:nvPr/>
            </p:nvSpPr>
            <p:spPr bwMode="auto">
              <a:xfrm>
                <a:off x="5129213" y="6149975"/>
                <a:ext cx="1239724" cy="421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E = E° +</a:t>
                </a:r>
              </a:p>
            </p:txBody>
          </p:sp>
          <p:sp>
            <p:nvSpPr>
              <p:cNvPr id="16409" name="Text Box 40"/>
              <p:cNvSpPr txBox="1">
                <a:spLocks noChangeArrowheads="1"/>
              </p:cNvSpPr>
              <p:nvPr/>
            </p:nvSpPr>
            <p:spPr bwMode="auto">
              <a:xfrm>
                <a:off x="7546975" y="5889625"/>
                <a:ext cx="1433687" cy="421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a</a:t>
                </a:r>
                <a:r>
                  <a:rPr lang="it-IT" altLang="it-IT" sz="2400" baseline="30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p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OI</a:t>
                </a: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  a</a:t>
                </a:r>
                <a:r>
                  <a:rPr lang="it-IT" altLang="it-IT" sz="2400" baseline="30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q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RII</a:t>
                </a:r>
                <a:endParaRPr lang="it-IT" altLang="it-IT" sz="2300">
                  <a:solidFill>
                    <a:srgbClr val="000066"/>
                  </a:solidFill>
                  <a:latin typeface="Eras Medium ITC" panose="020B0602030504020804" pitchFamily="34" charset="0"/>
                </a:endParaRPr>
              </a:p>
            </p:txBody>
          </p:sp>
          <p:sp>
            <p:nvSpPr>
              <p:cNvPr id="16410" name="Text Box 41"/>
              <p:cNvSpPr txBox="1">
                <a:spLocks noChangeArrowheads="1"/>
              </p:cNvSpPr>
              <p:nvPr/>
            </p:nvSpPr>
            <p:spPr bwMode="auto">
              <a:xfrm>
                <a:off x="7505700" y="6346825"/>
                <a:ext cx="1428878" cy="421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a</a:t>
                </a:r>
                <a:r>
                  <a:rPr lang="it-IT" altLang="it-IT" sz="2400" baseline="30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r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RI</a:t>
                </a:r>
                <a:r>
                  <a:rPr lang="it-IT" altLang="it-IT" sz="24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   a</a:t>
                </a:r>
                <a:r>
                  <a:rPr lang="it-IT" altLang="it-IT" sz="2400" baseline="30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s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OII</a:t>
                </a:r>
                <a:endParaRPr lang="it-IT" altLang="it-IT" sz="2300">
                  <a:solidFill>
                    <a:srgbClr val="000066"/>
                  </a:solidFill>
                  <a:latin typeface="Eras Medium ITC" panose="020B0602030504020804" pitchFamily="34" charset="0"/>
                </a:endParaRPr>
              </a:p>
            </p:txBody>
          </p:sp>
          <p:sp>
            <p:nvSpPr>
              <p:cNvPr id="16411" name="Line 42"/>
              <p:cNvSpPr>
                <a:spLocks noChangeShapeType="1"/>
              </p:cNvSpPr>
              <p:nvPr/>
            </p:nvSpPr>
            <p:spPr bwMode="auto">
              <a:xfrm>
                <a:off x="7413625" y="6389688"/>
                <a:ext cx="170973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6403" name="Text Box 38"/>
            <p:cNvSpPr txBox="1">
              <a:spLocks noChangeArrowheads="1"/>
            </p:cNvSpPr>
            <p:nvPr/>
          </p:nvSpPr>
          <p:spPr bwMode="auto">
            <a:xfrm>
              <a:off x="7051675" y="5163656"/>
              <a:ext cx="409368" cy="421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Eras Bold ITC" panose="020B0907030504020204" pitchFamily="34" charset="0"/>
                </a:rPr>
                <a:t>ln</a:t>
              </a: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765551" y="600076"/>
            <a:ext cx="4365579" cy="421731"/>
            <a:chOff x="2241550" y="600075"/>
            <a:chExt cx="4365579" cy="421731"/>
          </a:xfrm>
        </p:grpSpPr>
        <p:sp>
          <p:nvSpPr>
            <p:cNvPr id="16399" name="Text Box 4"/>
            <p:cNvSpPr txBox="1">
              <a:spLocks noChangeArrowheads="1"/>
            </p:cNvSpPr>
            <p:nvPr/>
          </p:nvSpPr>
          <p:spPr bwMode="auto">
            <a:xfrm>
              <a:off x="2241550" y="600075"/>
              <a:ext cx="4365579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pO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 +  q R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II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		r R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I</a:t>
              </a:r>
              <a:r>
                <a:rPr lang="it-IT" altLang="it-IT" sz="2400">
                  <a:solidFill>
                    <a:srgbClr val="99FFCC"/>
                  </a:solidFill>
                  <a:latin typeface="Eras Bold ITC" panose="020B0907030504020204" pitchFamily="34" charset="0"/>
                </a:rPr>
                <a:t>  +  s O</a:t>
              </a:r>
              <a:r>
                <a:rPr lang="it-IT" altLang="it-IT" sz="2400" baseline="-25000">
                  <a:solidFill>
                    <a:srgbClr val="99FFCC"/>
                  </a:solidFill>
                  <a:latin typeface="Eras Bold ITC" panose="020B0907030504020204" pitchFamily="34" charset="0"/>
                </a:rPr>
                <a:t>II</a:t>
              </a:r>
              <a:endParaRPr lang="it-IT" altLang="it-IT" sz="2300">
                <a:solidFill>
                  <a:srgbClr val="99FFCC"/>
                </a:solidFill>
                <a:latin typeface="Eras Medium ITC" panose="020B0602030504020804" pitchFamily="34" charset="0"/>
              </a:endParaRPr>
            </a:p>
          </p:txBody>
        </p:sp>
        <p:sp>
          <p:nvSpPr>
            <p:cNvPr id="16400" name="Line 44"/>
            <p:cNvSpPr>
              <a:spLocks noChangeShapeType="1"/>
            </p:cNvSpPr>
            <p:nvPr/>
          </p:nvSpPr>
          <p:spPr bwMode="auto">
            <a:xfrm>
              <a:off x="4030663" y="784225"/>
              <a:ext cx="820737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01" name="Line 45"/>
            <p:cNvSpPr>
              <a:spLocks noChangeShapeType="1"/>
            </p:cNvSpPr>
            <p:nvPr/>
          </p:nvSpPr>
          <p:spPr bwMode="auto">
            <a:xfrm flipH="1">
              <a:off x="4022725" y="873125"/>
              <a:ext cx="819150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0766" name="AutoShape 46"/>
          <p:cNvSpPr>
            <a:spLocks/>
          </p:cNvSpPr>
          <p:nvPr/>
        </p:nvSpPr>
        <p:spPr bwMode="auto">
          <a:xfrm rot="16200000">
            <a:off x="5009357" y="959645"/>
            <a:ext cx="257175" cy="4094162"/>
          </a:xfrm>
          <a:prstGeom prst="leftBrace">
            <a:avLst>
              <a:gd name="adj1" fmla="val 132665"/>
              <a:gd name="adj2" fmla="val 50000"/>
            </a:avLst>
          </a:prstGeom>
          <a:noFill/>
          <a:ln w="38100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0767" name="Text Box 47"/>
          <p:cNvSpPr txBox="1">
            <a:spLocks noChangeArrowheads="1"/>
          </p:cNvSpPr>
          <p:nvPr/>
        </p:nvSpPr>
        <p:spPr bwMode="auto">
          <a:xfrm>
            <a:off x="4881563" y="3049589"/>
            <a:ext cx="628980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99FFCC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>
                <a:solidFill>
                  <a:srgbClr val="99FFCC"/>
                </a:solidFill>
                <a:latin typeface="Eras Bold ITC" panose="020B0907030504020204" pitchFamily="34" charset="0"/>
              </a:rPr>
              <a:t>G°</a:t>
            </a:r>
          </a:p>
        </p:txBody>
      </p:sp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6399214" y="4449763"/>
            <a:ext cx="4224515" cy="594086"/>
          </a:xfrm>
          <a:prstGeom prst="rect">
            <a:avLst/>
          </a:prstGeom>
          <a:noFill/>
          <a:ln w="28575">
            <a:solidFill>
              <a:srgbClr val="99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FF99"/>
                </a:solidFill>
                <a:latin typeface="Eras Bold ITC" panose="020B0907030504020204" pitchFamily="34" charset="0"/>
              </a:rPr>
              <a:t>Q  = carica elettrica, coulomb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FF99"/>
                </a:solidFill>
                <a:latin typeface="Eras Bold ITC" panose="020B0907030504020204" pitchFamily="34" charset="0"/>
              </a:rPr>
              <a:t>E = d.d.p., volt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49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69"/>
    </mc:Choice>
    <mc:Fallback>
      <p:transition spd="slow" advTm="36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25" grpId="0"/>
      <p:bldP spid="30726" grpId="0"/>
      <p:bldP spid="30766" grpId="0" animBg="1"/>
      <p:bldP spid="30767" grpId="0"/>
      <p:bldP spid="307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19|2.7|8.7|24.4|21.7|9|2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0.3|9.9|10|32.5|49.7|33|20.1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1.2|8.3|42.2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44.9|2.5|1.4|0.6|0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7.2|13.9|26.7|26.9|3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.6|9.5|4.8|37.9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9|13.8|47.3|4.3|8.2|5.8|6.4|8.9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2.7|5.4|6|2.6|15.2|6.7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2.4|17.1|19.6|40.5|12.2|15|10.5|4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9|13.1|1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33.3|1.9|46.4|2.9|1.1|26.5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3.2|78.9|20.8|6.3|37|16.5|37.5|2.7|56.2|65.9"/>
</p:tagLst>
</file>

<file path=ppt/theme/theme1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1582</Words>
  <Application>Microsoft Office PowerPoint</Application>
  <PresentationFormat>Widescreen</PresentationFormat>
  <Paragraphs>355</Paragraphs>
  <Slides>12</Slides>
  <Notes>0</Notes>
  <HiddenSlides>0</HiddenSlides>
  <MMClips>12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7" baseType="lpstr">
      <vt:lpstr>MS PGothic</vt:lpstr>
      <vt:lpstr>MS PGothic</vt:lpstr>
      <vt:lpstr>Arial</vt:lpstr>
      <vt:lpstr>Arial Black</vt:lpstr>
      <vt:lpstr>Calibri</vt:lpstr>
      <vt:lpstr>Comic Sans MS</vt:lpstr>
      <vt:lpstr>Eras Bold ITC</vt:lpstr>
      <vt:lpstr>Eras Medium ITC</vt:lpstr>
      <vt:lpstr>Symbol</vt:lpstr>
      <vt:lpstr>Times New Roman</vt:lpstr>
      <vt:lpstr>4_Struttura predefinita</vt:lpstr>
      <vt:lpstr>5_Struttura predefinita</vt:lpstr>
      <vt:lpstr>11_Struttura predefinita</vt:lpstr>
      <vt:lpstr>Equazione</vt:lpstr>
      <vt:lpstr>Microsoft Equation 3.0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9</cp:revision>
  <dcterms:created xsi:type="dcterms:W3CDTF">2020-04-04T15:03:01Z</dcterms:created>
  <dcterms:modified xsi:type="dcterms:W3CDTF">2020-04-14T09:40:22Z</dcterms:modified>
</cp:coreProperties>
</file>