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24"/>
  </p:notesMasterIdLst>
  <p:handoutMasterIdLst>
    <p:handoutMasterId r:id="rId25"/>
  </p:handoutMasterIdLst>
  <p:sldIdLst>
    <p:sldId id="689" r:id="rId2"/>
    <p:sldId id="755" r:id="rId3"/>
    <p:sldId id="764" r:id="rId4"/>
    <p:sldId id="765" r:id="rId5"/>
    <p:sldId id="766" r:id="rId6"/>
    <p:sldId id="704" r:id="rId7"/>
    <p:sldId id="763" r:id="rId8"/>
    <p:sldId id="705" r:id="rId9"/>
    <p:sldId id="707" r:id="rId10"/>
    <p:sldId id="709" r:id="rId11"/>
    <p:sldId id="708" r:id="rId12"/>
    <p:sldId id="767" r:id="rId13"/>
    <p:sldId id="722" r:id="rId14"/>
    <p:sldId id="772" r:id="rId15"/>
    <p:sldId id="721" r:id="rId16"/>
    <p:sldId id="739" r:id="rId17"/>
    <p:sldId id="741" r:id="rId18"/>
    <p:sldId id="743" r:id="rId19"/>
    <p:sldId id="768" r:id="rId20"/>
    <p:sldId id="769" r:id="rId21"/>
    <p:sldId id="770" r:id="rId22"/>
    <p:sldId id="771" r:id="rId23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1E82CD"/>
        </a:solidFill>
        <a:latin typeface="Tahoma" pitchFamily="-109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1E82CD"/>
        </a:solidFill>
        <a:latin typeface="Tahoma" pitchFamily="-109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1E82CD"/>
        </a:solidFill>
        <a:latin typeface="Tahoma" pitchFamily="-109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1E82CD"/>
        </a:solidFill>
        <a:latin typeface="Tahoma" pitchFamily="-109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1E82CD"/>
        </a:solidFill>
        <a:latin typeface="Tahoma" pitchFamily="-109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rgbClr val="1E82CD"/>
        </a:solidFill>
        <a:latin typeface="Tahoma" pitchFamily="-109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rgbClr val="1E82CD"/>
        </a:solidFill>
        <a:latin typeface="Tahoma" pitchFamily="-109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rgbClr val="1E82CD"/>
        </a:solidFill>
        <a:latin typeface="Tahoma" pitchFamily="-109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rgbClr val="1E82CD"/>
        </a:solidFill>
        <a:latin typeface="Tahoma" pitchFamily="-109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</p:showPr>
  <p:clrMru>
    <a:srgbClr val="00FF00"/>
    <a:srgbClr val="003366"/>
    <a:srgbClr val="CCCCFF"/>
    <a:srgbClr val="FF9933"/>
    <a:srgbClr val="FFCC99"/>
    <a:srgbClr val="CCFFFF"/>
    <a:srgbClr val="00FF99"/>
    <a:srgbClr val="99FF99"/>
    <a:srgbClr val="99FFCC"/>
    <a:srgbClr val="05306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8" autoAdjust="0"/>
    <p:restoredTop sz="81724" autoAdjust="0"/>
  </p:normalViewPr>
  <p:slideViewPr>
    <p:cSldViewPr>
      <p:cViewPr>
        <p:scale>
          <a:sx n="60" d="100"/>
          <a:sy n="60" d="100"/>
        </p:scale>
        <p:origin x="-13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4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08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5" tIns="46093" rIns="92185" bIns="46093" numCol="1" anchor="t" anchorCtr="0" compatLnSpc="1">
            <a:prstTxWarp prst="textNoShape">
              <a:avLst/>
            </a:prstTxWarp>
          </a:bodyPr>
          <a:lstStyle>
            <a:lvl1pPr defTabSz="922816">
              <a:defRPr sz="1200" b="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5" tIns="46093" rIns="92185" bIns="46093" numCol="1" anchor="t" anchorCtr="0" compatLnSpc="1">
            <a:prstTxWarp prst="textNoShape">
              <a:avLst/>
            </a:prstTxWarp>
          </a:bodyPr>
          <a:lstStyle>
            <a:lvl1pPr algn="r" defTabSz="922816">
              <a:defRPr sz="1200" b="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5" tIns="46093" rIns="92185" bIns="46093" numCol="1" anchor="b" anchorCtr="0" compatLnSpc="1">
            <a:prstTxWarp prst="textNoShape">
              <a:avLst/>
            </a:prstTxWarp>
          </a:bodyPr>
          <a:lstStyle>
            <a:lvl1pPr defTabSz="922816">
              <a:defRPr sz="1200" b="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5" tIns="46093" rIns="92185" bIns="46093" numCol="1" anchor="b" anchorCtr="0" compatLnSpc="1">
            <a:prstTxWarp prst="textNoShape">
              <a:avLst/>
            </a:prstTxWarp>
          </a:bodyPr>
          <a:lstStyle>
            <a:lvl1pPr algn="r" defTabSz="922816">
              <a:defRPr sz="1200" b="0">
                <a:solidFill>
                  <a:schemeClr val="tx1"/>
                </a:solidFill>
                <a:latin typeface="Times New Roman" pitchFamily="-109" charset="0"/>
              </a:defRPr>
            </a:lvl1pPr>
          </a:lstStyle>
          <a:p>
            <a:pPr>
              <a:defRPr/>
            </a:pPr>
            <a:fld id="{A1FDA77B-5B55-47AB-ACEF-91D7338F7F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5" tIns="46093" rIns="92185" bIns="46093" numCol="1" anchor="t" anchorCtr="0" compatLnSpc="1">
            <a:prstTxWarp prst="textNoShape">
              <a:avLst/>
            </a:prstTxWarp>
          </a:bodyPr>
          <a:lstStyle>
            <a:lvl1pPr defTabSz="922816">
              <a:defRPr sz="1200" b="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5" tIns="46093" rIns="92185" bIns="46093" numCol="1" anchor="t" anchorCtr="0" compatLnSpc="1">
            <a:prstTxWarp prst="textNoShape">
              <a:avLst/>
            </a:prstTxWarp>
          </a:bodyPr>
          <a:lstStyle>
            <a:lvl1pPr algn="r" defTabSz="922816">
              <a:defRPr sz="1200" b="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5" tIns="46093" rIns="92185" bIns="460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5" tIns="46093" rIns="92185" bIns="46093" numCol="1" anchor="b" anchorCtr="0" compatLnSpc="1">
            <a:prstTxWarp prst="textNoShape">
              <a:avLst/>
            </a:prstTxWarp>
          </a:bodyPr>
          <a:lstStyle>
            <a:lvl1pPr defTabSz="922816">
              <a:defRPr sz="1200" b="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5" tIns="46093" rIns="92185" bIns="46093" numCol="1" anchor="b" anchorCtr="0" compatLnSpc="1">
            <a:prstTxWarp prst="textNoShape">
              <a:avLst/>
            </a:prstTxWarp>
          </a:bodyPr>
          <a:lstStyle>
            <a:lvl1pPr algn="r" defTabSz="922816">
              <a:defRPr sz="1200" b="0">
                <a:solidFill>
                  <a:schemeClr val="tx1"/>
                </a:solidFill>
                <a:latin typeface="Times New Roman" pitchFamily="-109" charset="0"/>
              </a:defRPr>
            </a:lvl1pPr>
          </a:lstStyle>
          <a:p>
            <a:pPr>
              <a:defRPr/>
            </a:pPr>
            <a:fld id="{267C19F0-C887-4BCF-9697-860DBAEFC2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vaScript_engine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javascript.html.it/articoli/leggi/2127/panoramica-dei-framework-javascript/" TargetMode="External"/><Relationship Id="rId4" Type="http://schemas.openxmlformats.org/officeDocument/2006/relationships/hyperlink" Target="http://mootools.net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4400" y="742950"/>
            <a:ext cx="4965700" cy="3724275"/>
          </a:xfrm>
          <a:ln/>
        </p:spPr>
      </p:sp>
      <p:sp>
        <p:nvSpPr>
          <p:cNvPr id="2150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 New Roman" pitchFamily="-109" charset="0"/>
              <a:ea typeface="ＭＳ Ｐゴシック" pitchFamily="-109" charset="-128"/>
            </a:endParaRPr>
          </a:p>
        </p:txBody>
      </p:sp>
      <p:sp>
        <p:nvSpPr>
          <p:cNvPr id="2150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38"/>
            <a:fld id="{01502370-AAAA-4863-9956-DF27163A7B22}" type="slidenum">
              <a:rPr lang="it-IT" smtClean="0"/>
              <a:pPr defTabSz="922338"/>
              <a:t>1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/>
              <a:t>Konfabulator</a:t>
            </a:r>
            <a:r>
              <a:rPr lang="it-IT" dirty="0" smtClean="0"/>
              <a:t>, il software per gestire piccole applicazioni</a:t>
            </a:r>
          </a:p>
          <a:p>
            <a:r>
              <a:rPr lang="it-IT" b="1" dirty="0" err="1" smtClean="0"/>
              <a:t>SpiderMonkey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code </a:t>
            </a:r>
            <a:r>
              <a:rPr lang="it-IT" dirty="0" err="1" smtClean="0"/>
              <a:t>name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first-ever</a:t>
            </a:r>
            <a:r>
              <a:rPr lang="it-IT" dirty="0" smtClean="0"/>
              <a:t> </a:t>
            </a:r>
            <a:r>
              <a:rPr lang="it-IT" dirty="0" err="1" smtClean="0">
                <a:hlinkClick r:id="rId3" tooltip="JavaScript engine"/>
              </a:rPr>
              <a:t>JavaScript</a:t>
            </a:r>
            <a:r>
              <a:rPr lang="it-IT" dirty="0" smtClean="0">
                <a:hlinkClick r:id="rId3" tooltip="JavaScript engine"/>
              </a:rPr>
              <a:t> </a:t>
            </a:r>
            <a:r>
              <a:rPr lang="it-IT" dirty="0" err="1" smtClean="0">
                <a:hlinkClick r:id="rId3" tooltip="JavaScript engine"/>
              </a:rPr>
              <a:t>engine</a:t>
            </a:r>
            <a:r>
              <a:rPr lang="it-IT" dirty="0" smtClean="0"/>
              <a:t>, </a:t>
            </a:r>
            <a:r>
              <a:rPr lang="it-IT" dirty="0" err="1" smtClean="0"/>
              <a:t>written</a:t>
            </a:r>
            <a:r>
              <a:rPr lang="it-IT" dirty="0" smtClean="0"/>
              <a:t> in C</a:t>
            </a:r>
          </a:p>
          <a:p>
            <a:r>
              <a:rPr lang="it-IT" dirty="0" err="1" smtClean="0">
                <a:hlinkClick r:id="rId4"/>
              </a:rPr>
              <a:t>MooTools</a:t>
            </a:r>
            <a:r>
              <a:rPr lang="it-IT" dirty="0" smtClean="0"/>
              <a:t> è un </a:t>
            </a:r>
            <a:r>
              <a:rPr lang="it-IT" dirty="0" err="1" smtClean="0"/>
              <a:t>framework</a:t>
            </a:r>
            <a:r>
              <a:rPr lang="it-IT" dirty="0" smtClean="0"/>
              <a:t> Javascript orientato agli oggetti, compatto e modulare. Le sue caratteristiche lo hanno reso negli ultimi tempi uno dei più utilizzati e apprezzati nel panorama delle </a:t>
            </a:r>
            <a:r>
              <a:rPr lang="it-IT" dirty="0" smtClean="0">
                <a:hlinkClick r:id="rId5"/>
              </a:rPr>
              <a:t>librerie Javascript di ultima generazione</a:t>
            </a:r>
            <a:r>
              <a:rPr lang="it-IT" dirty="0" smtClean="0"/>
              <a:t>. In questo articolo, che è solo introduttivo, analizzeremo alcune di esse, riservandoci di affrontare nello specifico le sue potenzialità in altri appuntamenti.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7C19F0-C887-4BCF-9697-860DBAEFC239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7C19F0-C887-4BCF-9697-860DBAEFC239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29200" y="6172200"/>
            <a:ext cx="3276600" cy="46166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sz="2400" b="0" smtClean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" name="Rectangle 10"/>
          <p:cNvSpPr/>
          <p:nvPr userDrawn="1"/>
        </p:nvSpPr>
        <p:spPr bwMode="auto">
          <a:xfrm>
            <a:off x="0" y="0"/>
            <a:ext cx="9144000" cy="3962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lnSpc>
                <a:spcPct val="85000"/>
              </a:lnSpc>
              <a:defRPr/>
            </a:pPr>
            <a:endParaRPr lang="it-IT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Arial" charset="0"/>
            </a:endParaRPr>
          </a:p>
        </p:txBody>
      </p:sp>
      <p:sp>
        <p:nvSpPr>
          <p:cNvPr id="7" name="Rectangle 11"/>
          <p:cNvSpPr/>
          <p:nvPr userDrawn="1"/>
        </p:nvSpPr>
        <p:spPr bwMode="auto">
          <a:xfrm>
            <a:off x="0" y="0"/>
            <a:ext cx="9144000" cy="3733800"/>
          </a:xfrm>
          <a:prstGeom prst="rect">
            <a:avLst/>
          </a:prstGeom>
          <a:solidFill>
            <a:srgbClr val="05306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lnSpc>
                <a:spcPct val="85000"/>
              </a:lnSpc>
              <a:defRPr/>
            </a:pPr>
            <a:endParaRPr lang="it-IT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Arial" charset="0"/>
            </a:endParaRPr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24400" y="4572000"/>
            <a:ext cx="3886200" cy="16764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1500" i="1">
                <a:solidFill>
                  <a:srgbClr val="05306A"/>
                </a:solidFill>
              </a:defRPr>
            </a:lvl1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8200" y="685800"/>
            <a:ext cx="7848600" cy="1143000"/>
          </a:xfrm>
        </p:spPr>
        <p:txBody>
          <a:bodyPr/>
          <a:lstStyle>
            <a:lvl1pPr>
              <a:defRPr sz="2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943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9436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84860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304800" y="1295400"/>
            <a:ext cx="8534400" cy="49530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84860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3252789" y="1066800"/>
            <a:ext cx="5662612" cy="77788"/>
          </a:xfrm>
          <a:prstGeom prst="rect">
            <a:avLst/>
          </a:prstGeom>
          <a:solidFill>
            <a:srgbClr val="20952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defRPr/>
            </a:pPr>
            <a:endParaRPr lang="it-IT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+mn-cs"/>
            </a:endParaRPr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048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stile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5029200" y="6172200"/>
            <a:ext cx="3276600" cy="46166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82CD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sz="2400" b="0" smtClean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59080" name="Rectangle 8"/>
          <p:cNvSpPr>
            <a:spLocks noChangeArrowheads="1"/>
          </p:cNvSpPr>
          <p:nvPr/>
        </p:nvSpPr>
        <p:spPr bwMode="auto">
          <a:xfrm>
            <a:off x="76200" y="207964"/>
            <a:ext cx="5662613" cy="77787"/>
          </a:xfrm>
          <a:prstGeom prst="rect">
            <a:avLst/>
          </a:prstGeom>
          <a:solidFill>
            <a:srgbClr val="04306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defRPr/>
            </a:pPr>
            <a:endParaRPr lang="it-IT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+mn-cs"/>
            </a:endParaRPr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8153400" y="6400801"/>
            <a:ext cx="68580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fld id="{969A7556-5DA9-462A-A234-6C4628C79BDB}" type="slidenum">
              <a:rPr lang="it-IT" sz="1000">
                <a:solidFill>
                  <a:srgbClr val="043065"/>
                </a:solidFill>
              </a:rPr>
              <a:pPr algn="r">
                <a:defRPr/>
              </a:pPr>
              <a:t>‹N›</a:t>
            </a:fld>
            <a:endParaRPr lang="it-IT" sz="1000">
              <a:solidFill>
                <a:srgbClr val="043065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  <p:sldLayoutId id="2147483971" r:id="rId13"/>
  </p:sldLayoutIdLst>
  <p:transition spd="med">
    <p:wipe dir="r"/>
  </p:transition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rgbClr val="05306A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rgbClr val="05306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rgbClr val="05306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rgbClr val="05306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rgbClr val="05306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rgbClr val="1E82CD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rgbClr val="1E82CD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rgbClr val="1E82CD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rgbClr val="1E82CD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just" rtl="0" eaLnBrk="0" fontAlgn="base" hangingPunct="0">
        <a:spcBef>
          <a:spcPct val="40000"/>
        </a:spcBef>
        <a:spcAft>
          <a:spcPct val="10000"/>
        </a:spcAft>
        <a:buClr>
          <a:srgbClr val="209522"/>
        </a:buClr>
        <a:buSzPct val="90000"/>
        <a:buFont typeface="Wingdings" pitchFamily="-109" charset="2"/>
        <a:buChar char="q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just" rtl="0" eaLnBrk="0" fontAlgn="base" hangingPunct="0">
        <a:spcBef>
          <a:spcPct val="20000"/>
        </a:spcBef>
        <a:spcAft>
          <a:spcPct val="20000"/>
        </a:spcAft>
        <a:buClr>
          <a:srgbClr val="209522"/>
        </a:buClr>
        <a:buSzPct val="130000"/>
        <a:buChar char="•"/>
        <a:defRPr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2pPr>
      <a:lvl3pPr marL="1085850" indent="-228600" algn="just" rtl="0" eaLnBrk="0" fontAlgn="base" hangingPunct="0">
        <a:spcBef>
          <a:spcPct val="20000"/>
        </a:spcBef>
        <a:spcAft>
          <a:spcPct val="0"/>
        </a:spcAft>
        <a:buClr>
          <a:srgbClr val="209522"/>
        </a:buClr>
        <a:buSzPct val="80000"/>
        <a:buFont typeface="Wingdings" pitchFamily="-109" charset="2"/>
        <a:buChar char="u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209522"/>
        </a:buClr>
        <a:buSzPct val="85000"/>
        <a:buFont typeface="Wingdings" pitchFamily="-109" charset="2"/>
        <a:buChar char="ü"/>
        <a:defRPr sz="1400" b="1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209522"/>
        </a:buClr>
        <a:buSzPct val="80000"/>
        <a:buChar char="-"/>
        <a:defRPr sz="1400" b="1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Char char="-"/>
        <a:defRPr sz="1400" b="1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Char char="-"/>
        <a:defRPr sz="1400" b="1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Char char="-"/>
        <a:defRPr sz="1400" b="1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Char char="-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79912" y="5445224"/>
            <a:ext cx="4974704" cy="1017240"/>
          </a:xfrm>
        </p:spPr>
        <p:txBody>
          <a:bodyPr/>
          <a:lstStyle/>
          <a:p>
            <a:r>
              <a:rPr lang="it-IT" dirty="0" smtClean="0"/>
              <a:t>Insegnamento “Tecniche audiovisive”</a:t>
            </a:r>
          </a:p>
          <a:p>
            <a:r>
              <a:rPr lang="it-IT" dirty="0" smtClean="0"/>
              <a:t>Corso di Laurea in Ingegneria delle Comunicazioni</a:t>
            </a:r>
          </a:p>
        </p:txBody>
      </p:sp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755576" y="1349896"/>
            <a:ext cx="7848600" cy="1143000"/>
          </a:xfrm>
        </p:spPr>
        <p:txBody>
          <a:bodyPr/>
          <a:lstStyle/>
          <a:p>
            <a:r>
              <a:rPr lang="it-IT" sz="3600" dirty="0" smtClean="0"/>
              <a:t>Yahoo! Widget TV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1691680" y="4005064"/>
            <a:ext cx="4974704" cy="101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10000"/>
              </a:spcAft>
              <a:buClr>
                <a:srgbClr val="20952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it-IT" sz="1500" b="0" i="1" u="none" strike="noStrike" kern="0" cap="none" spc="0" normalizeH="0" baseline="0" noProof="0" dirty="0" smtClean="0">
                <a:ln>
                  <a:noFill/>
                </a:ln>
                <a:solidFill>
                  <a:srgbClr val="0530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Marco Teodori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10000"/>
              </a:spcAft>
              <a:buClr>
                <a:srgbClr val="20952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it-IT" sz="1500" b="0" i="1" kern="0" dirty="0" smtClean="0">
                <a:solidFill>
                  <a:srgbClr val="0530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-128"/>
                <a:cs typeface="ＭＳ Ｐゴシック" charset="-128"/>
              </a:rPr>
              <a:t>Assistente Ricercatore - </a:t>
            </a:r>
            <a:r>
              <a:rPr kumimoji="0" lang="it-IT" sz="1500" b="0" i="1" u="none" strike="noStrike" kern="0" cap="none" spc="0" normalizeH="0" baseline="0" noProof="0" dirty="0" smtClean="0">
                <a:ln>
                  <a:noFill/>
                </a:ln>
                <a:solidFill>
                  <a:srgbClr val="0530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Fondazione Ugo Bordoni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379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Componenti di un TV Widget 4/5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6072" y="1268760"/>
            <a:ext cx="8534400" cy="4176464"/>
          </a:xfrm>
        </p:spPr>
        <p:txBody>
          <a:bodyPr/>
          <a:lstStyle/>
          <a:p>
            <a:pPr>
              <a:buNone/>
            </a:pPr>
            <a:r>
              <a:rPr lang="it-IT" sz="2200" dirty="0" smtClean="0"/>
              <a:t>3) </a:t>
            </a:r>
            <a:r>
              <a:rPr lang="it-IT" sz="2200" b="1" i="1" dirty="0" err="1" smtClean="0"/>
              <a:t>Sidebar</a:t>
            </a:r>
            <a:r>
              <a:rPr lang="it-IT" sz="2200" b="1" dirty="0" smtClean="0"/>
              <a:t> </a:t>
            </a:r>
            <a:r>
              <a:rPr lang="it-IT" sz="2200" dirty="0" smtClean="0"/>
              <a:t>è </a:t>
            </a:r>
            <a:r>
              <a:rPr lang="it-IT" sz="2200" dirty="0" smtClean="0"/>
              <a:t>la vista principale di un </a:t>
            </a:r>
            <a:r>
              <a:rPr lang="it-IT" sz="2200" dirty="0" err="1" smtClean="0"/>
              <a:t>widget</a:t>
            </a:r>
            <a:r>
              <a:rPr lang="it-IT" sz="2200" dirty="0" smtClean="0"/>
              <a:t> </a:t>
            </a:r>
            <a:r>
              <a:rPr lang="it-IT" sz="2200" dirty="0" smtClean="0"/>
              <a:t>TV.  </a:t>
            </a:r>
            <a:r>
              <a:rPr lang="it-IT" sz="2200" dirty="0" smtClean="0"/>
              <a:t>Quando si attiva </a:t>
            </a:r>
            <a:r>
              <a:rPr lang="it-IT" sz="2200" dirty="0" smtClean="0"/>
              <a:t>uno </a:t>
            </a:r>
            <a:r>
              <a:rPr lang="it-IT" sz="2200" dirty="0" err="1" smtClean="0"/>
              <a:t>snipped</a:t>
            </a:r>
            <a:r>
              <a:rPr lang="it-IT" sz="2200" dirty="0" smtClean="0"/>
              <a:t> viene lanciato il </a:t>
            </a:r>
            <a:r>
              <a:rPr lang="it-IT" sz="2200" dirty="0" err="1" smtClean="0"/>
              <a:t>Widget</a:t>
            </a:r>
            <a:r>
              <a:rPr lang="it-IT" sz="2200" dirty="0" smtClean="0"/>
              <a:t> TV dal dock all’interno della vista laterale. La </a:t>
            </a:r>
            <a:r>
              <a:rPr lang="it-IT" sz="2200" dirty="0" err="1" smtClean="0"/>
              <a:t>sidebar</a:t>
            </a:r>
            <a:r>
              <a:rPr lang="it-IT" sz="2200" dirty="0" smtClean="0"/>
              <a:t> ha una icona, un logo, un titolo, una</a:t>
            </a:r>
            <a:r>
              <a:rPr lang="it-IT" sz="2200" dirty="0" smtClean="0"/>
              <a:t> sezione del menu per la navigazione e una barra </a:t>
            </a:r>
            <a:r>
              <a:rPr lang="it-IT" sz="2200" dirty="0" smtClean="0"/>
              <a:t>degli strumenti  </a:t>
            </a:r>
            <a:r>
              <a:rPr lang="it-IT" sz="2200" dirty="0" smtClean="0"/>
              <a:t>per fornire funzionalità generali per ogni widget.</a:t>
            </a:r>
          </a:p>
        </p:txBody>
      </p:sp>
      <p:pic>
        <p:nvPicPr>
          <p:cNvPr id="4" name="Picture 8" descr="http://t3.gstatic.com/images?q=tbn:ANd9GcSmA8ccqh0G0Uvh_V2uTuRuj6I8Cv1pB74DpA6CTPuLp6a_PB4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996952"/>
            <a:ext cx="6840760" cy="38308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Componenti di un TV Widget 5/</a:t>
            </a:r>
            <a:r>
              <a:rPr lang="it-IT" sz="3600" dirty="0" err="1" smtClean="0"/>
              <a:t>5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340768"/>
            <a:ext cx="8534400" cy="4953000"/>
          </a:xfrm>
        </p:spPr>
        <p:txBody>
          <a:bodyPr/>
          <a:lstStyle/>
          <a:p>
            <a:pPr>
              <a:buNone/>
            </a:pPr>
            <a:r>
              <a:rPr lang="it-IT" sz="2200" b="1" dirty="0" smtClean="0"/>
              <a:t>4) </a:t>
            </a:r>
            <a:r>
              <a:rPr lang="it-IT" sz="2200" dirty="0" smtClean="0"/>
              <a:t>Vista</a:t>
            </a:r>
            <a:r>
              <a:rPr lang="it-IT" sz="2200" i="1" dirty="0" smtClean="0"/>
              <a:t> </a:t>
            </a:r>
            <a:r>
              <a:rPr lang="it-IT" sz="2200" b="1" i="1" dirty="0" err="1" smtClean="0"/>
              <a:t>fullscreen</a:t>
            </a:r>
            <a:r>
              <a:rPr lang="it-IT" sz="2200" b="1" dirty="0" smtClean="0"/>
              <a:t> </a:t>
            </a:r>
            <a:r>
              <a:rPr lang="it-IT" sz="2200" b="1" dirty="0" smtClean="0"/>
              <a:t> </a:t>
            </a:r>
            <a:r>
              <a:rPr lang="it-IT" sz="2200" dirty="0" smtClean="0"/>
              <a:t>è la </a:t>
            </a:r>
            <a:r>
              <a:rPr lang="it-IT" sz="2200" dirty="0" smtClean="0"/>
              <a:t>più grande visualizzazione grafica di </a:t>
            </a:r>
            <a:r>
              <a:rPr lang="it-IT" sz="2200" dirty="0" smtClean="0"/>
              <a:t>un </a:t>
            </a:r>
            <a:r>
              <a:rPr lang="it-IT" sz="2200" dirty="0" err="1" smtClean="0"/>
              <a:t>Widget</a:t>
            </a:r>
            <a:r>
              <a:rPr lang="it-IT" sz="2200" dirty="0" smtClean="0"/>
              <a:t> TV. È possibile lanciarla da una sidebar. Nel caso generale, </a:t>
            </a:r>
            <a:r>
              <a:rPr lang="it-IT" sz="2200" dirty="0" smtClean="0"/>
              <a:t>la </a:t>
            </a:r>
            <a:r>
              <a:rPr lang="it-IT" sz="2200" dirty="0" smtClean="0"/>
              <a:t>risoluzione dello schermo è interamente coperta da interfaccia </a:t>
            </a:r>
            <a:r>
              <a:rPr lang="it-IT" sz="2200" dirty="0" smtClean="0"/>
              <a:t>grafica</a:t>
            </a:r>
            <a:r>
              <a:rPr lang="it-IT" sz="2200" dirty="0" smtClean="0"/>
              <a:t> del widget.</a:t>
            </a:r>
          </a:p>
        </p:txBody>
      </p:sp>
      <p:pic>
        <p:nvPicPr>
          <p:cNvPr id="4" name="Picture 2" descr="http://t0.gstatic.com/images?q=tbn:ANd9GcRfUOYbz2cU9REqhVr8YDkSMhekRe-m-QrKqcK4f8NSYZ3YlOaF9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80928"/>
            <a:ext cx="6696744" cy="37549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 Ambiente di Sviluppo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3672408"/>
          </a:xfrm>
        </p:spPr>
        <p:txBody>
          <a:bodyPr/>
          <a:lstStyle/>
          <a:p>
            <a:r>
              <a:rPr lang="it-IT" sz="2800" dirty="0" smtClean="0"/>
              <a:t>Un computer Linux o una macchina virtuale (</a:t>
            </a:r>
            <a:r>
              <a:rPr lang="it-IT" sz="2800" dirty="0" err="1" smtClean="0"/>
              <a:t>VMware</a:t>
            </a:r>
            <a:r>
              <a:rPr lang="it-IT" sz="2800" dirty="0" smtClean="0"/>
              <a:t> o </a:t>
            </a:r>
            <a:r>
              <a:rPr lang="it-IT" sz="2800" dirty="0" err="1" smtClean="0"/>
              <a:t>VirtualBox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Un </a:t>
            </a:r>
            <a:r>
              <a:rPr lang="it-IT" sz="2800" dirty="0" err="1" smtClean="0"/>
              <a:t>editor</a:t>
            </a:r>
            <a:r>
              <a:rPr lang="it-IT" sz="2800" dirty="0" smtClean="0"/>
              <a:t> di testo</a:t>
            </a:r>
          </a:p>
          <a:p>
            <a:r>
              <a:rPr lang="it-IT" sz="2800" dirty="0" smtClean="0"/>
              <a:t>Yahoo! TV Widget WDK</a:t>
            </a:r>
          </a:p>
          <a:p>
            <a:r>
              <a:rPr lang="it-IT" sz="2800" dirty="0" err="1" smtClean="0"/>
              <a:t>Knowing</a:t>
            </a:r>
            <a:r>
              <a:rPr lang="it-IT" sz="2800" dirty="0" smtClean="0"/>
              <a:t> Javascript</a:t>
            </a:r>
          </a:p>
          <a:p>
            <a:r>
              <a:rPr lang="it-IT" sz="2800" dirty="0" smtClean="0"/>
              <a:t>Un televisore per il test </a:t>
            </a:r>
            <a:r>
              <a:rPr lang="it-IT" sz="2800" dirty="0" smtClean="0"/>
              <a:t>(</a:t>
            </a:r>
            <a:r>
              <a:rPr lang="it-IT" sz="2800" dirty="0" smtClean="0"/>
              <a:t>opzionale</a:t>
            </a:r>
            <a:r>
              <a:rPr lang="it-IT" sz="2800" dirty="0" smtClean="0"/>
              <a:t>) </a:t>
            </a:r>
            <a:endParaRPr lang="it-IT" sz="2800" dirty="0" smtClean="0"/>
          </a:p>
          <a:p>
            <a:pPr>
              <a:buNone/>
            </a:pP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04800"/>
            <a:ext cx="8496944" cy="762000"/>
          </a:xfrm>
        </p:spPr>
        <p:txBody>
          <a:bodyPr/>
          <a:lstStyle/>
          <a:p>
            <a:r>
              <a:rPr lang="it-IT" sz="3200" dirty="0" smtClean="0"/>
              <a:t>I file e cartelle che definiscono il </a:t>
            </a:r>
            <a:r>
              <a:rPr lang="it-IT" sz="3200" dirty="0" err="1" smtClean="0"/>
              <a:t>widget</a:t>
            </a:r>
            <a:r>
              <a:rPr lang="it-IT" sz="3200" dirty="0" smtClean="0"/>
              <a:t> 1/2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556792"/>
            <a:ext cx="8534400" cy="4392488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it-IT" sz="2400" b="1" dirty="0" smtClean="0"/>
              <a:t>WIDGET</a:t>
            </a:r>
            <a:r>
              <a:rPr lang="it-IT" sz="2400" dirty="0" smtClean="0"/>
              <a:t>: è la directory principale che contiene tutti i </a:t>
            </a:r>
            <a:r>
              <a:rPr lang="it-IT" sz="2400" dirty="0" smtClean="0"/>
              <a:t>file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smtClean="0"/>
              <a:t>dell’applicazione </a:t>
            </a:r>
            <a:r>
              <a:rPr lang="it-IT" sz="2400" dirty="0" smtClean="0"/>
              <a:t>ed ha estensione .Widget. Al momento di presentare il widget alla </a:t>
            </a:r>
            <a:r>
              <a:rPr lang="it-IT" sz="2400" dirty="0" err="1" smtClean="0"/>
              <a:t>Gallery</a:t>
            </a:r>
            <a:r>
              <a:rPr lang="it-IT" sz="2400" dirty="0" smtClean="0"/>
              <a:t> Widget TV verrà creato  un archivio ZIP di questa directory rinominato con estensione .</a:t>
            </a:r>
            <a:r>
              <a:rPr lang="it-IT" sz="2400" dirty="0" err="1" smtClean="0"/>
              <a:t>Widget</a:t>
            </a:r>
            <a:endParaRPr lang="it-IT" sz="2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it-IT" sz="2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it-IT" sz="2400" b="1" dirty="0" err="1" smtClean="0"/>
              <a:t>MAIN.TV</a:t>
            </a:r>
            <a:r>
              <a:rPr lang="it-IT" sz="2400" dirty="0" smtClean="0"/>
              <a:t>: il file contiene il codice sorgente XML principale per </a:t>
            </a:r>
            <a:r>
              <a:rPr lang="it-IT" sz="2400" dirty="0" smtClean="0"/>
              <a:t>il</a:t>
            </a:r>
            <a:r>
              <a:rPr lang="it-IT" sz="2400" dirty="0" smtClean="0"/>
              <a:t> Widget TV. </a:t>
            </a:r>
            <a:r>
              <a:rPr lang="it-IT" sz="2400" dirty="0" smtClean="0"/>
              <a:t>Quando viene </a:t>
            </a:r>
            <a:r>
              <a:rPr lang="it-IT" sz="2400" dirty="0" smtClean="0"/>
              <a:t>avviato il widget, </a:t>
            </a:r>
            <a:r>
              <a:rPr lang="it-IT" sz="2400" dirty="0" smtClean="0"/>
              <a:t>il </a:t>
            </a:r>
            <a:r>
              <a:rPr lang="it-IT" sz="2400" dirty="0" err="1" smtClean="0"/>
              <a:t>Widget</a:t>
            </a:r>
            <a:r>
              <a:rPr lang="it-IT" sz="2400" dirty="0" smtClean="0"/>
              <a:t> </a:t>
            </a:r>
            <a:r>
              <a:rPr lang="it-IT" sz="2400" dirty="0" err="1" smtClean="0"/>
              <a:t>Engine</a:t>
            </a:r>
            <a:r>
              <a:rPr lang="it-IT" sz="2400" dirty="0" smtClean="0"/>
              <a:t> Yahoo! cerca </a:t>
            </a:r>
            <a:r>
              <a:rPr lang="it-IT" sz="2400" dirty="0" smtClean="0"/>
              <a:t>questo</a:t>
            </a:r>
            <a:r>
              <a:rPr lang="it-IT" sz="2400" dirty="0" smtClean="0"/>
              <a:t> file. Tipicamente il file </a:t>
            </a:r>
            <a:r>
              <a:rPr lang="it-IT" sz="2400" dirty="0" err="1" smtClean="0"/>
              <a:t>main</a:t>
            </a:r>
            <a:r>
              <a:rPr lang="it-IT" sz="2400" dirty="0" smtClean="0"/>
              <a:t>.TV carica </a:t>
            </a:r>
            <a:r>
              <a:rPr lang="it-IT" sz="2400" dirty="0" smtClean="0"/>
              <a:t>i</a:t>
            </a:r>
            <a:r>
              <a:rPr lang="it-IT" sz="2400" dirty="0" smtClean="0"/>
              <a:t> file </a:t>
            </a:r>
            <a:r>
              <a:rPr lang="it-IT" sz="2400" dirty="0" err="1" smtClean="0"/>
              <a:t>JavaScript</a:t>
            </a:r>
            <a:r>
              <a:rPr lang="it-IT" sz="2400" dirty="0" smtClean="0"/>
              <a:t> (. </a:t>
            </a:r>
            <a:r>
              <a:rPr lang="it-IT" sz="2400" dirty="0" err="1" smtClean="0"/>
              <a:t>Js</a:t>
            </a:r>
            <a:r>
              <a:rPr lang="it-IT" sz="2400" dirty="0" smtClean="0"/>
              <a:t>) che   definiscono le funzionalità </a:t>
            </a:r>
            <a:r>
              <a:rPr lang="it-IT" sz="2400" dirty="0" smtClean="0"/>
              <a:t>del</a:t>
            </a:r>
            <a:r>
              <a:rPr lang="it-IT" sz="2400" dirty="0" smtClean="0"/>
              <a:t> Widget TV</a:t>
            </a:r>
            <a:r>
              <a:rPr lang="it-IT" sz="2400" dirty="0" smtClean="0"/>
              <a:t>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it-IT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04800"/>
            <a:ext cx="8291264" cy="762000"/>
          </a:xfrm>
        </p:spPr>
        <p:txBody>
          <a:bodyPr/>
          <a:lstStyle/>
          <a:p>
            <a:r>
              <a:rPr lang="it-IT" sz="3200" dirty="0" smtClean="0"/>
              <a:t>I file e cartelle che definiscono il </a:t>
            </a:r>
            <a:r>
              <a:rPr lang="it-IT" sz="3200" dirty="0" err="1" smtClean="0"/>
              <a:t>widget</a:t>
            </a:r>
            <a:r>
              <a:rPr lang="it-IT" sz="3200" dirty="0" smtClean="0"/>
              <a:t> 2/</a:t>
            </a:r>
            <a:r>
              <a:rPr lang="it-IT" sz="3200" dirty="0" err="1" smtClean="0"/>
              <a:t>2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96752"/>
            <a:ext cx="8534400" cy="489654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  <a:buNone/>
            </a:pPr>
            <a:endParaRPr lang="it-IT" sz="2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it-IT" sz="2400" b="1" dirty="0" err="1" smtClean="0"/>
              <a:t>WIDGET.XML</a:t>
            </a:r>
            <a:r>
              <a:rPr lang="it-IT" sz="2400" dirty="0" smtClean="0"/>
              <a:t>  Il file </a:t>
            </a:r>
            <a:r>
              <a:rPr lang="it-IT" sz="2400" dirty="0" err="1" smtClean="0"/>
              <a:t>Widget.xml</a:t>
            </a:r>
            <a:r>
              <a:rPr lang="it-IT" sz="2400" dirty="0" smtClean="0"/>
              <a:t> contiene il codice sorgente XML che descrive i metadati </a:t>
            </a:r>
            <a:r>
              <a:rPr lang="it-IT" sz="2400" dirty="0" smtClean="0"/>
              <a:t>del </a:t>
            </a:r>
            <a:r>
              <a:rPr lang="it-IT" sz="2400" dirty="0" err="1" smtClean="0"/>
              <a:t>Widget</a:t>
            </a:r>
            <a:r>
              <a:rPr lang="it-IT" sz="2400" dirty="0" smtClean="0"/>
              <a:t> TV, per esempio nome widget, numero di versione, identificatore univoco, e </a:t>
            </a:r>
            <a:r>
              <a:rPr lang="it-IT" sz="2400" dirty="0" smtClean="0"/>
              <a:t>autore.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it-IT" sz="2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it-IT" sz="2400" b="1" dirty="0" smtClean="0"/>
              <a:t>JS</a:t>
            </a:r>
            <a:r>
              <a:rPr lang="it-IT" sz="2400" dirty="0" smtClean="0"/>
              <a:t>: sono i file che contengono il codice </a:t>
            </a:r>
            <a:r>
              <a:rPr lang="it-IT" sz="2400" dirty="0" err="1" smtClean="0"/>
              <a:t>JavaScript</a:t>
            </a:r>
            <a:r>
              <a:rPr lang="it-IT" sz="2400" dirty="0" smtClean="0"/>
              <a:t> necessario per il funzionamento  dei Widget. </a:t>
            </a:r>
            <a:endParaRPr lang="it-IT" sz="2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it-IT" sz="2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it-IT" sz="2400" b="1" dirty="0" err="1" smtClean="0"/>
              <a:t>Jpg</a:t>
            </a:r>
            <a:r>
              <a:rPr lang="it-IT" sz="2400" dirty="0" smtClean="0"/>
              <a:t> e</a:t>
            </a:r>
            <a:r>
              <a:rPr lang="it-IT" sz="2400" b="1" dirty="0" smtClean="0"/>
              <a:t> PNG</a:t>
            </a:r>
            <a:r>
              <a:rPr lang="it-IT" sz="2400" dirty="0" smtClean="0"/>
              <a:t>: sono i file che contengono gli elementi grafici necessari per visualizzare i Widget TV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Struttura dei file di </a:t>
            </a:r>
            <a:r>
              <a:rPr lang="it-IT" sz="3600" dirty="0" smtClean="0"/>
              <a:t>un </a:t>
            </a:r>
            <a:r>
              <a:rPr lang="it-IT" sz="3600" dirty="0" err="1" smtClean="0"/>
              <a:t>Widget</a:t>
            </a:r>
            <a:r>
              <a:rPr lang="it-IT" sz="3600" dirty="0" smtClean="0"/>
              <a:t> </a:t>
            </a:r>
            <a:r>
              <a:rPr lang="it-IT" sz="3600" dirty="0" smtClean="0"/>
              <a:t> </a:t>
            </a:r>
            <a:r>
              <a:rPr lang="it-IT" sz="3600" dirty="0" smtClean="0"/>
              <a:t>TV </a:t>
            </a:r>
            <a:endParaRPr lang="it-IT" sz="3600" dirty="0"/>
          </a:p>
        </p:txBody>
      </p:sp>
      <p:pic>
        <p:nvPicPr>
          <p:cNvPr id="7" name="Segnaposto contenuto 3" descr="file_stru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01174" y="1268760"/>
            <a:ext cx="4455269" cy="5346323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Esempio di file </a:t>
            </a:r>
            <a:r>
              <a:rPr lang="it-IT" sz="3600" dirty="0" err="1" smtClean="0"/>
              <a:t>main</a:t>
            </a:r>
            <a:r>
              <a:rPr lang="it-IT" sz="3600" dirty="0" smtClean="0"/>
              <a:t>.TV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500336"/>
            <a:ext cx="8534400" cy="423292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Questo file contiene i </a:t>
            </a:r>
            <a:r>
              <a:rPr lang="it-IT" sz="2400" dirty="0" err="1" smtClean="0"/>
              <a:t>tag</a:t>
            </a:r>
            <a:r>
              <a:rPr lang="it-IT" sz="2400" dirty="0" smtClean="0"/>
              <a:t> &lt;script&gt; per includere file </a:t>
            </a:r>
            <a:r>
              <a:rPr lang="it-IT" sz="2400" dirty="0" err="1" smtClean="0"/>
              <a:t>JavaScript</a:t>
            </a:r>
            <a:r>
              <a:rPr lang="it-IT" sz="2400" dirty="0" smtClean="0"/>
              <a:t> esterni che implementano le funzionalità del widget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0546" y="2852936"/>
            <a:ext cx="6970066" cy="220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451634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Esempio di file </a:t>
            </a:r>
            <a:r>
              <a:rPr lang="it-IT" sz="3600" dirty="0" err="1" smtClean="0"/>
              <a:t>widget.xml</a:t>
            </a:r>
            <a:endParaRPr lang="it-IT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633" y="1941670"/>
            <a:ext cx="8733565" cy="400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69018"/>
            <a:ext cx="871296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423599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Esempio di file </a:t>
            </a:r>
            <a:r>
              <a:rPr lang="it-IT" sz="3600" dirty="0" err="1" smtClean="0"/>
              <a:t>init.js</a:t>
            </a:r>
            <a:endParaRPr lang="it-IT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2390" y="1446918"/>
            <a:ext cx="6207962" cy="176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3" y="3186744"/>
            <a:ext cx="6181205" cy="309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 bwMode="auto">
          <a:xfrm>
            <a:off x="1475656" y="1388066"/>
            <a:ext cx="3888432" cy="28803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1" i="0" u="none" strike="noStrike" cap="none" normalizeH="0" baseline="0" smtClean="0">
              <a:ln>
                <a:noFill/>
              </a:ln>
              <a:solidFill>
                <a:srgbClr val="1E82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1475656" y="1788582"/>
            <a:ext cx="4680520" cy="1440160"/>
          </a:xfrm>
          <a:prstGeom prst="rect">
            <a:avLst/>
          </a:prstGeom>
          <a:noFill/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1" i="0" u="none" strike="noStrike" cap="none" normalizeH="0" baseline="0" smtClean="0">
              <a:ln>
                <a:noFill/>
              </a:ln>
              <a:solidFill>
                <a:srgbClr val="1E82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1475656" y="3284984"/>
            <a:ext cx="5832648" cy="1800200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1" i="0" u="none" strike="noStrike" cap="none" normalizeH="0" baseline="0" smtClean="0">
              <a:ln>
                <a:noFill/>
              </a:ln>
              <a:solidFill>
                <a:srgbClr val="1E82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23528" y="378904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viste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652120" y="1268760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FF0000"/>
                </a:solidFill>
              </a:rPr>
              <a:t>KONtx Framework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156176" y="2204864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00FF00"/>
                </a:solidFill>
              </a:rPr>
              <a:t>File e librerie JS</a:t>
            </a:r>
            <a:endParaRPr lang="it-IT" sz="2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922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Esempio di file </a:t>
            </a:r>
            <a:r>
              <a:rPr lang="it-IT" sz="3600" dirty="0" err="1" smtClean="0"/>
              <a:t>snipped.js</a:t>
            </a:r>
            <a:endParaRPr lang="it-IT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183" y="1340768"/>
            <a:ext cx="8535635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Cos’è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3861792"/>
          </a:xfrm>
        </p:spPr>
        <p:txBody>
          <a:bodyPr/>
          <a:lstStyle/>
          <a:p>
            <a:r>
              <a:rPr lang="it-IT" sz="2800" dirty="0" smtClean="0"/>
              <a:t>Si basa sul software </a:t>
            </a:r>
            <a:r>
              <a:rPr lang="it-IT" sz="2800" dirty="0" err="1" smtClean="0"/>
              <a:t>Konfabulator</a:t>
            </a:r>
            <a:r>
              <a:rPr lang="it-IT" sz="2800" dirty="0" smtClean="0"/>
              <a:t> in ambiente Linux </a:t>
            </a:r>
          </a:p>
          <a:p>
            <a:r>
              <a:rPr lang="it-IT" sz="2800" dirty="0" smtClean="0"/>
              <a:t>Utilizza </a:t>
            </a:r>
            <a:r>
              <a:rPr lang="it-IT" sz="2800" dirty="0" err="1" smtClean="0"/>
              <a:t>Spydermonkey</a:t>
            </a:r>
            <a:r>
              <a:rPr lang="it-IT" sz="2800" dirty="0" smtClean="0"/>
              <a:t> per </a:t>
            </a:r>
            <a:r>
              <a:rPr lang="it-IT" sz="2800" dirty="0" err="1" smtClean="0"/>
              <a:t>JavaScript</a:t>
            </a:r>
            <a:r>
              <a:rPr lang="it-IT" sz="2800" dirty="0" smtClean="0"/>
              <a:t> (JS </a:t>
            </a:r>
            <a:r>
              <a:rPr lang="it-IT" sz="2800" dirty="0" err="1" smtClean="0"/>
              <a:t>engine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KONtx Framework si basa sul modello </a:t>
            </a:r>
            <a:r>
              <a:rPr lang="it-IT" sz="2800" dirty="0" err="1" smtClean="0"/>
              <a:t>MOOTools</a:t>
            </a:r>
            <a:r>
              <a:rPr lang="it-IT" sz="2800" dirty="0" smtClean="0"/>
              <a:t>’ </a:t>
            </a:r>
            <a:r>
              <a:rPr lang="it-IT" sz="2800" dirty="0" err="1" smtClean="0"/>
              <a:t>Class</a:t>
            </a:r>
            <a:r>
              <a:rPr lang="it-IT" sz="2800" dirty="0" smtClean="0"/>
              <a:t> (Librerie JS)</a:t>
            </a:r>
          </a:p>
          <a:p>
            <a:r>
              <a:rPr lang="it-IT" sz="2800" dirty="0" smtClean="0"/>
              <a:t>Disponibile sulle più importanti TV (Samsung, Sony, Vizio, LG, Toshiba, </a:t>
            </a:r>
            <a:r>
              <a:rPr lang="it-IT" sz="2800" dirty="0" err="1" smtClean="0"/>
              <a:t>etc</a:t>
            </a:r>
            <a:r>
              <a:rPr lang="it-IT" sz="2800" dirty="0" smtClean="0"/>
              <a:t>)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0824"/>
            <a:ext cx="1019944" cy="101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Esempio di file </a:t>
            </a:r>
            <a:r>
              <a:rPr lang="it-IT" sz="3600" dirty="0" err="1" smtClean="0"/>
              <a:t>sidebar.js</a:t>
            </a:r>
            <a:endParaRPr lang="it-IT" sz="36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276" y="1484784"/>
            <a:ext cx="847619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Processo di sottomissione dell’applicazione</a:t>
            </a:r>
            <a:endParaRPr lang="it-IT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8820472" cy="528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Conclusioni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Pro</a:t>
            </a:r>
          </a:p>
          <a:p>
            <a:pPr lvl="1"/>
            <a:r>
              <a:rPr lang="it-IT" sz="2400" dirty="0" smtClean="0"/>
              <a:t>Architettura multipiattaforma</a:t>
            </a:r>
          </a:p>
          <a:p>
            <a:pPr lvl="1"/>
            <a:r>
              <a:rPr lang="it-IT" sz="2400" dirty="0" smtClean="0"/>
              <a:t>Semplice</a:t>
            </a:r>
          </a:p>
          <a:p>
            <a:pPr lvl="1"/>
            <a:r>
              <a:rPr lang="it-IT" sz="2400" dirty="0" smtClean="0"/>
              <a:t>UI standard</a:t>
            </a:r>
          </a:p>
          <a:p>
            <a:r>
              <a:rPr lang="it-IT" sz="2800" dirty="0" smtClean="0"/>
              <a:t>Contro</a:t>
            </a:r>
          </a:p>
          <a:p>
            <a:pPr lvl="1"/>
            <a:r>
              <a:rPr lang="it-IT" sz="2400" dirty="0" smtClean="0"/>
              <a:t>Lento</a:t>
            </a:r>
          </a:p>
          <a:p>
            <a:pPr lvl="1"/>
            <a:r>
              <a:rPr lang="it-IT" sz="2400" dirty="0" smtClean="0"/>
              <a:t>Design semplice</a:t>
            </a:r>
          </a:p>
          <a:p>
            <a:pPr lvl="1"/>
            <a:r>
              <a:rPr lang="it-IT" sz="2400" dirty="0" smtClean="0"/>
              <a:t>Non tutte le piattaforma TV-IE lo hanno adottano</a:t>
            </a:r>
          </a:p>
          <a:p>
            <a:pPr lvl="1"/>
            <a:endParaRPr lang="it-IT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1474" y="2424113"/>
            <a:ext cx="22669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KONtx Framework </a:t>
            </a:r>
            <a:r>
              <a:rPr lang="it-IT" sz="3600" dirty="0" err="1" smtClean="0"/>
              <a:t>Development</a:t>
            </a:r>
            <a:r>
              <a:rPr lang="it-IT" sz="3600" dirty="0" smtClean="0"/>
              <a:t> 1/3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268760"/>
            <a:ext cx="8534400" cy="4953000"/>
          </a:xfrm>
        </p:spPr>
        <p:txBody>
          <a:bodyPr/>
          <a:lstStyle/>
          <a:p>
            <a:r>
              <a:rPr lang="it-IT" sz="2300" dirty="0" smtClean="0"/>
              <a:t>La progettazione e la realizzazione di Widget TV sfruttano una metodologia Framework </a:t>
            </a:r>
            <a:r>
              <a:rPr lang="it-IT" sz="2300" dirty="0" err="1" smtClean="0"/>
              <a:t>Development</a:t>
            </a:r>
            <a:r>
              <a:rPr lang="it-IT" sz="2300" dirty="0" smtClean="0"/>
              <a:t>.</a:t>
            </a:r>
          </a:p>
          <a:p>
            <a:r>
              <a:rPr lang="it-IT" sz="2300" dirty="0" smtClean="0"/>
              <a:t>Yahoo! Widget KONtx Framework permette di implementare applicazioni flessibili e supporta la creazione di vari tipi di TV Widget. </a:t>
            </a:r>
          </a:p>
          <a:p>
            <a:r>
              <a:rPr lang="it-IT" sz="2300" dirty="0" smtClean="0"/>
              <a:t>Supporta tutte le comunicazioni con il </a:t>
            </a:r>
            <a:r>
              <a:rPr lang="it-IT" sz="2300" dirty="0" err="1" smtClean="0"/>
              <a:t>WidgetYahoo</a:t>
            </a:r>
            <a:r>
              <a:rPr lang="it-IT" sz="2300" dirty="0" smtClean="0"/>
              <a:t>! </a:t>
            </a:r>
            <a:r>
              <a:rPr lang="it-IT" sz="2300" dirty="0" err="1" smtClean="0"/>
              <a:t>Engine</a:t>
            </a:r>
            <a:r>
              <a:rPr lang="it-IT" sz="2300" dirty="0" smtClean="0"/>
              <a:t> e fornisce componenti dell'interfaccia utente e blocchi di codice per lo sviluppatore.</a:t>
            </a:r>
          </a:p>
          <a:p>
            <a:r>
              <a:rPr lang="it-IT" sz="2300" dirty="0" smtClean="0"/>
              <a:t>Gestisce gli eventi da Yahoo! Widget </a:t>
            </a:r>
            <a:r>
              <a:rPr lang="it-IT" sz="2300" dirty="0" err="1" smtClean="0"/>
              <a:t>Engine</a:t>
            </a:r>
            <a:r>
              <a:rPr lang="it-IT" sz="2300" dirty="0" smtClean="0"/>
              <a:t> che vengono passati al </a:t>
            </a:r>
            <a:r>
              <a:rPr lang="it-IT" sz="2300" u="sng" dirty="0" smtClean="0"/>
              <a:t>widget</a:t>
            </a:r>
            <a:r>
              <a:rPr lang="it-IT" sz="2300" dirty="0" smtClean="0"/>
              <a:t> attraverso il Container.</a:t>
            </a:r>
          </a:p>
          <a:p>
            <a:r>
              <a:rPr lang="it-IT" sz="2300" dirty="0" smtClean="0"/>
              <a:t>Il Container è la parte software che gestisce la comunicazione e la visualizzazione dei widget sul televisore. 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KONtx Framework </a:t>
            </a:r>
            <a:r>
              <a:rPr lang="it-IT" sz="3200" dirty="0" err="1" smtClean="0"/>
              <a:t>Development</a:t>
            </a:r>
            <a:r>
              <a:rPr lang="it-IT" sz="3200" dirty="0" smtClean="0"/>
              <a:t> 2/3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511424"/>
            <a:ext cx="8534400" cy="4365848"/>
          </a:xfrm>
        </p:spPr>
        <p:txBody>
          <a:bodyPr/>
          <a:lstStyle/>
          <a:p>
            <a:r>
              <a:rPr lang="it-IT" sz="2400" dirty="0" smtClean="0"/>
              <a:t>Il Container supporta la funzionalità del dock, della sidebar, e di tutti quegli elementi che sono al di fuori del controllo del singolo widget (ad esempio, </a:t>
            </a:r>
            <a:r>
              <a:rPr lang="en-US" sz="2400" dirty="0" smtClean="0"/>
              <a:t>global toolbar, </a:t>
            </a:r>
            <a:r>
              <a:rPr lang="en-US" sz="2400" dirty="0" err="1" smtClean="0"/>
              <a:t>attivazione</a:t>
            </a:r>
            <a:r>
              <a:rPr lang="en-US" sz="2400" dirty="0" smtClean="0"/>
              <a:t> </a:t>
            </a:r>
            <a:r>
              <a:rPr lang="en-US" sz="2400" dirty="0" err="1" smtClean="0"/>
              <a:t>dello</a:t>
            </a:r>
            <a:r>
              <a:rPr lang="en-US" sz="2400" dirty="0" smtClean="0"/>
              <a:t> snippet, adding, </a:t>
            </a:r>
            <a:r>
              <a:rPr lang="en-US" sz="2400" dirty="0" err="1" smtClean="0"/>
              <a:t>aggiunta</a:t>
            </a:r>
            <a:r>
              <a:rPr lang="en-US" sz="2400" dirty="0" smtClean="0"/>
              <a:t> e </a:t>
            </a:r>
            <a:r>
              <a:rPr lang="en-US" sz="2400" dirty="0" err="1" smtClean="0"/>
              <a:t>l’eliminazione</a:t>
            </a:r>
            <a:r>
              <a:rPr lang="en-US" sz="2400" dirty="0" smtClean="0"/>
              <a:t> del widgets e </a:t>
            </a:r>
            <a:r>
              <a:rPr lang="en-US" sz="2400" dirty="0" err="1" smtClean="0"/>
              <a:t>altro</a:t>
            </a:r>
            <a:r>
              <a:rPr lang="en-US" sz="2400" dirty="0" smtClean="0"/>
              <a:t>).</a:t>
            </a:r>
            <a:endParaRPr lang="it-IT" sz="2400" dirty="0" smtClean="0"/>
          </a:p>
          <a:p>
            <a:r>
              <a:rPr lang="it-IT" sz="2400" dirty="0" smtClean="0"/>
              <a:t>Un Widget TV viene implementato in codice </a:t>
            </a:r>
            <a:r>
              <a:rPr lang="it-IT" sz="2400" dirty="0" err="1" smtClean="0"/>
              <a:t>JavaScript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Il KONtx Framework comunica con il widget </a:t>
            </a:r>
            <a:r>
              <a:rPr lang="it-IT" sz="2400" dirty="0" err="1" smtClean="0"/>
              <a:t>engine</a:t>
            </a:r>
            <a:r>
              <a:rPr lang="it-IT" sz="2400" dirty="0" smtClean="0"/>
              <a:t> attraverso le API del Container</a:t>
            </a:r>
          </a:p>
          <a:p>
            <a:r>
              <a:rPr lang="it-IT" sz="2400" dirty="0" smtClean="0"/>
              <a:t>Il </a:t>
            </a:r>
            <a:r>
              <a:rPr lang="it-IT" sz="2400" dirty="0" err="1" smtClean="0"/>
              <a:t>Conteiner</a:t>
            </a:r>
            <a:r>
              <a:rPr lang="it-IT" sz="2400" dirty="0" smtClean="0"/>
              <a:t> gestisce il dock e di tutti i widget che sono in esecuzione contemporaneamente.</a:t>
            </a:r>
            <a:endParaRPr lang="it-IT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KONtx Framework </a:t>
            </a:r>
            <a:r>
              <a:rPr lang="it-IT" sz="3200" dirty="0" err="1" smtClean="0"/>
              <a:t>Development</a:t>
            </a:r>
            <a:r>
              <a:rPr lang="it-IT" sz="3200" dirty="0" smtClean="0"/>
              <a:t> 3/</a:t>
            </a:r>
            <a:r>
              <a:rPr lang="it-IT" sz="3200" dirty="0" err="1" smtClean="0"/>
              <a:t>3</a:t>
            </a:r>
            <a:endParaRPr lang="it-IT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7013" y="1511771"/>
            <a:ext cx="36099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Quali contenuti può accogliere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55440"/>
            <a:ext cx="8534400" cy="3501752"/>
          </a:xfrm>
        </p:spPr>
        <p:txBody>
          <a:bodyPr/>
          <a:lstStyle/>
          <a:p>
            <a:r>
              <a:rPr lang="it-IT" sz="2800" u="sng" dirty="0" smtClean="0"/>
              <a:t>Contenuti generici (news, meteo, ecc)</a:t>
            </a:r>
          </a:p>
          <a:p>
            <a:r>
              <a:rPr lang="it-IT" sz="2800" u="sng" dirty="0" smtClean="0"/>
              <a:t>Media (video streaming, foto,musica, ecc)</a:t>
            </a:r>
          </a:p>
          <a:p>
            <a:r>
              <a:rPr lang="it-IT" sz="2800" u="sng" dirty="0" smtClean="0"/>
              <a:t>Giochi (</a:t>
            </a:r>
            <a:r>
              <a:rPr lang="it-IT" sz="2800" u="sng" dirty="0" err="1" smtClean="0"/>
              <a:t>giochi</a:t>
            </a:r>
            <a:r>
              <a:rPr lang="it-IT" sz="2800" u="sng" dirty="0" smtClean="0"/>
              <a:t> a schermo intero e multiplayer)</a:t>
            </a:r>
          </a:p>
          <a:p>
            <a:r>
              <a:rPr lang="it-IT" sz="2800" u="sng" dirty="0" smtClean="0"/>
              <a:t>Interattività (social network, </a:t>
            </a:r>
            <a:r>
              <a:rPr lang="it-IT" sz="2800" u="sng" dirty="0" err="1" smtClean="0"/>
              <a:t>chatting</a:t>
            </a:r>
            <a:r>
              <a:rPr lang="it-IT" sz="2800" u="sng" dirty="0" smtClean="0"/>
              <a:t>, ecc. )</a:t>
            </a:r>
          </a:p>
          <a:p>
            <a:r>
              <a:rPr lang="it-IT" sz="2800" u="sng" dirty="0" err="1" smtClean="0"/>
              <a:t>Altro…</a:t>
            </a:r>
            <a:endParaRPr lang="it-IT" sz="2400" u="sng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Componenti di un Widget TV 1/5</a:t>
            </a:r>
            <a:endParaRPr lang="it-IT" sz="3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064" y="1484784"/>
            <a:ext cx="8390384" cy="1800200"/>
          </a:xfrm>
        </p:spPr>
        <p:txBody>
          <a:bodyPr/>
          <a:lstStyle/>
          <a:p>
            <a:pPr>
              <a:buNone/>
            </a:pPr>
            <a:r>
              <a:rPr lang="it-IT" sz="2400" i="1" dirty="0" smtClean="0"/>
              <a:t>	</a:t>
            </a:r>
            <a:r>
              <a:rPr lang="it-IT" sz="2400" i="1" dirty="0" err="1" smtClean="0"/>
              <a:t>Widget</a:t>
            </a:r>
            <a:r>
              <a:rPr lang="it-IT" sz="2400" i="1" dirty="0" smtClean="0"/>
              <a:t> TV  </a:t>
            </a:r>
            <a:r>
              <a:rPr lang="it-IT" sz="2400" dirty="0" smtClean="0"/>
              <a:t>sono applicazioni </a:t>
            </a:r>
            <a:r>
              <a:rPr lang="it-IT" sz="2400" dirty="0" smtClean="0"/>
              <a:t>client/server</a:t>
            </a:r>
            <a:r>
              <a:rPr lang="it-IT" sz="2400" dirty="0" smtClean="0"/>
              <a:t> per le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piattaforme TV-IE  </a:t>
            </a:r>
            <a:r>
              <a:rPr lang="it-IT" sz="2400" dirty="0" smtClean="0"/>
              <a:t>che permettono la fruizione di contenuti e servizi Internet dinamici</a:t>
            </a: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dirty="0" smtClean="0"/>
          </a:p>
        </p:txBody>
      </p:sp>
      <p:pic>
        <p:nvPicPr>
          <p:cNvPr id="4" name="Picture 12" descr="http://t1.gstatic.com/images?q=tbn:ANd9GcTIVHhVKDMM6zDEYIwpUVOpqmDWWFCeqAfvB_-X8g8V4ohSIU-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0085" y="3323847"/>
            <a:ext cx="5097293" cy="323551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Componenti di un Widget TV 2/5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124744"/>
            <a:ext cx="8534400" cy="4509864"/>
          </a:xfrm>
        </p:spPr>
        <p:txBody>
          <a:bodyPr/>
          <a:lstStyle/>
          <a:p>
            <a:pPr>
              <a:buNone/>
            </a:pPr>
            <a:r>
              <a:rPr lang="it-IT" sz="2400" b="1" i="1" dirty="0" smtClean="0"/>
              <a:t>1) </a:t>
            </a:r>
            <a:r>
              <a:rPr lang="it-IT" sz="2400" b="1" i="1" dirty="0" err="1" smtClean="0"/>
              <a:t>Snippeds</a:t>
            </a:r>
            <a:r>
              <a:rPr lang="it-IT" sz="2400" dirty="0" smtClean="0"/>
              <a:t> sono </a:t>
            </a:r>
            <a:r>
              <a:rPr lang="it-IT" sz="2400" dirty="0" smtClean="0"/>
              <a:t>delle icone grafiche visualizzate nella </a:t>
            </a:r>
            <a:r>
              <a:rPr lang="it-IT" sz="2400" dirty="0" smtClean="0"/>
              <a:t>parte </a:t>
            </a:r>
            <a:r>
              <a:rPr lang="it-IT" sz="2400" dirty="0" smtClean="0"/>
              <a:t>inferiore</a:t>
            </a:r>
            <a:r>
              <a:rPr lang="it-IT" sz="2400" dirty="0" smtClean="0"/>
              <a:t> dello schermo </a:t>
            </a:r>
            <a:r>
              <a:rPr lang="it-IT" sz="2400" dirty="0" smtClean="0"/>
              <a:t>televisivo. L’attivazione tramite telecomando permette l’accesso al particolare servizio/contenuto. </a:t>
            </a:r>
            <a:endParaRPr lang="it-IT" dirty="0" smtClean="0"/>
          </a:p>
          <a:p>
            <a:pPr lvl="1"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pic>
        <p:nvPicPr>
          <p:cNvPr id="4" name="Picture 2" descr="http://t1.gstatic.com/images?q=tbn:ANd9GcTO-jATGVujfdhI913lfoL0DrfM7a2h7SmmQZzNatoxjfBNl__44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08920"/>
            <a:ext cx="5945580" cy="33295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Componenti di un Widget TV 3/5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340768"/>
            <a:ext cx="8534400" cy="2736304"/>
          </a:xfrm>
        </p:spPr>
        <p:txBody>
          <a:bodyPr/>
          <a:lstStyle/>
          <a:p>
            <a:pPr>
              <a:buNone/>
            </a:pPr>
            <a:r>
              <a:rPr lang="it-IT" sz="2200" dirty="0" smtClean="0"/>
              <a:t>2) </a:t>
            </a:r>
            <a:r>
              <a:rPr lang="it-IT" sz="2200" b="1" i="1" dirty="0" err="1" smtClean="0"/>
              <a:t>Widget</a:t>
            </a:r>
            <a:r>
              <a:rPr lang="it-IT" sz="2200" b="1" i="1" dirty="0" smtClean="0"/>
              <a:t> </a:t>
            </a:r>
            <a:r>
              <a:rPr lang="it-IT" sz="2200" b="1" i="1" dirty="0" smtClean="0"/>
              <a:t>dock</a:t>
            </a:r>
            <a:r>
              <a:rPr lang="it-IT" sz="2200" dirty="0" smtClean="0"/>
              <a:t> è il contenitore che gestisce più </a:t>
            </a:r>
            <a:r>
              <a:rPr lang="it-IT" sz="2200" dirty="0" err="1" smtClean="0"/>
              <a:t>snippeds</a:t>
            </a:r>
            <a:r>
              <a:rPr lang="it-IT" sz="2200" dirty="0" smtClean="0"/>
              <a:t>. Il dock </a:t>
            </a:r>
          </a:p>
          <a:p>
            <a:pPr>
              <a:buNone/>
            </a:pPr>
            <a:r>
              <a:rPr lang="it-IT" sz="2200" dirty="0" smtClean="0"/>
              <a:t>organizza gli </a:t>
            </a:r>
            <a:r>
              <a:rPr lang="it-IT" sz="2200" dirty="0" err="1" smtClean="0"/>
              <a:t>snippeds</a:t>
            </a:r>
            <a:r>
              <a:rPr lang="it-IT" sz="2200" dirty="0" smtClean="0"/>
              <a:t> in un elenco orizzontale lungo la parte </a:t>
            </a:r>
          </a:p>
          <a:p>
            <a:pPr>
              <a:buNone/>
            </a:pPr>
            <a:r>
              <a:rPr lang="it-IT" sz="2200" dirty="0" smtClean="0"/>
              <a:t>inferiore del televisore</a:t>
            </a:r>
          </a:p>
        </p:txBody>
      </p:sp>
      <p:cxnSp>
        <p:nvCxnSpPr>
          <p:cNvPr id="10" name="Connettore 1 9"/>
          <p:cNvCxnSpPr/>
          <p:nvPr/>
        </p:nvCxnSpPr>
        <p:spPr bwMode="auto">
          <a:xfrm flipV="1">
            <a:off x="1691680" y="5517232"/>
            <a:ext cx="0" cy="648072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/>
          <p:nvPr/>
        </p:nvCxnSpPr>
        <p:spPr bwMode="auto">
          <a:xfrm flipH="1">
            <a:off x="1763688" y="6165304"/>
            <a:ext cx="216024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1" name="Picture 2" descr="http://t1.gstatic.com/images?q=tbn:ANd9GcQUDEQkKDKNYX3BZWbBWt-4W3T1Mhx28zV1HMnFwAvnyfQWafqG4xROj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0417" y="2852936"/>
            <a:ext cx="6529935" cy="367499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B">
  <a:themeElements>
    <a:clrScheme name="FUB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FUB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800" b="1" i="0" u="none" strike="noStrike" cap="none" normalizeH="0" baseline="0" smtClean="0">
            <a:ln>
              <a:noFill/>
            </a:ln>
            <a:solidFill>
              <a:srgbClr val="1E82CD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800" b="1" i="0" u="none" strike="noStrike" cap="none" normalizeH="0" baseline="0" smtClean="0">
            <a:ln>
              <a:noFill/>
            </a:ln>
            <a:solidFill>
              <a:srgbClr val="1E82CD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FUB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B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B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B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13297</TotalTime>
  <Words>308</Words>
  <Application>Microsoft Office PowerPoint</Application>
  <PresentationFormat>Presentazione su schermo (4:3)</PresentationFormat>
  <Paragraphs>85</Paragraphs>
  <Slides>22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FUB</vt:lpstr>
      <vt:lpstr>Yahoo! Widget TV </vt:lpstr>
      <vt:lpstr>Cos’è</vt:lpstr>
      <vt:lpstr>KONtx Framework Development 1/3</vt:lpstr>
      <vt:lpstr>KONtx Framework Development 2/3</vt:lpstr>
      <vt:lpstr>KONtx Framework Development 3/3</vt:lpstr>
      <vt:lpstr>Quali contenuti può accogliere</vt:lpstr>
      <vt:lpstr>Componenti di un Widget TV 1/5</vt:lpstr>
      <vt:lpstr>Componenti di un Widget TV 2/5</vt:lpstr>
      <vt:lpstr>Componenti di un Widget TV 3/5</vt:lpstr>
      <vt:lpstr>Componenti di un TV Widget 4/5</vt:lpstr>
      <vt:lpstr>Componenti di un TV Widget 5/5</vt:lpstr>
      <vt:lpstr> Ambiente di Sviluppo</vt:lpstr>
      <vt:lpstr>I file e cartelle che definiscono il widget 1/2</vt:lpstr>
      <vt:lpstr>I file e cartelle che definiscono il widget 2/2</vt:lpstr>
      <vt:lpstr>Struttura dei file di un Widget  TV </vt:lpstr>
      <vt:lpstr>Esempio di file main.TV</vt:lpstr>
      <vt:lpstr>Esempio di file widget.xml</vt:lpstr>
      <vt:lpstr>Esempio di file init.js</vt:lpstr>
      <vt:lpstr>Esempio di file snipped.js</vt:lpstr>
      <vt:lpstr>Esempio di file sidebar.js</vt:lpstr>
      <vt:lpstr>Processo di sottomissione dell’applicazione</vt:lpstr>
      <vt:lpstr>Conclusioni</vt:lpstr>
    </vt:vector>
  </TitlesOfParts>
  <Company>A.R.P.A.- Piemonte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ArpaTo</dc:creator>
  <cp:lastModifiedBy>Valued Acer Customer</cp:lastModifiedBy>
  <cp:revision>928</cp:revision>
  <cp:lastPrinted>2010-04-09T07:59:46Z</cp:lastPrinted>
  <dcterms:created xsi:type="dcterms:W3CDTF">2010-11-22T17:48:35Z</dcterms:created>
  <dcterms:modified xsi:type="dcterms:W3CDTF">2011-10-12T08:18:08Z</dcterms:modified>
</cp:coreProperties>
</file>