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0" r:id="rId2"/>
  </p:sldMasterIdLst>
  <p:notesMasterIdLst>
    <p:notesMasterId r:id="rId38"/>
  </p:notesMasterIdLst>
  <p:handoutMasterIdLst>
    <p:handoutMasterId r:id="rId39"/>
  </p:handoutMasterIdLst>
  <p:sldIdLst>
    <p:sldId id="256" r:id="rId3"/>
    <p:sldId id="334" r:id="rId4"/>
    <p:sldId id="315" r:id="rId5"/>
    <p:sldId id="316" r:id="rId6"/>
    <p:sldId id="317" r:id="rId7"/>
    <p:sldId id="323" r:id="rId8"/>
    <p:sldId id="324" r:id="rId9"/>
    <p:sldId id="325" r:id="rId10"/>
    <p:sldId id="341" r:id="rId11"/>
    <p:sldId id="326" r:id="rId12"/>
    <p:sldId id="342" r:id="rId13"/>
    <p:sldId id="327" r:id="rId14"/>
    <p:sldId id="328" r:id="rId15"/>
    <p:sldId id="329" r:id="rId16"/>
    <p:sldId id="330" r:id="rId17"/>
    <p:sldId id="331" r:id="rId18"/>
    <p:sldId id="320" r:id="rId19"/>
    <p:sldId id="333" r:id="rId20"/>
    <p:sldId id="340" r:id="rId21"/>
    <p:sldId id="321" r:id="rId22"/>
    <p:sldId id="280" r:id="rId23"/>
    <p:sldId id="281" r:id="rId24"/>
    <p:sldId id="282" r:id="rId25"/>
    <p:sldId id="284" r:id="rId26"/>
    <p:sldId id="285" r:id="rId27"/>
    <p:sldId id="286" r:id="rId28"/>
    <p:sldId id="287" r:id="rId29"/>
    <p:sldId id="335" r:id="rId30"/>
    <p:sldId id="337" r:id="rId31"/>
    <p:sldId id="336" r:id="rId32"/>
    <p:sldId id="339" r:id="rId33"/>
    <p:sldId id="289" r:id="rId34"/>
    <p:sldId id="290" r:id="rId35"/>
    <p:sldId id="291" r:id="rId36"/>
    <p:sldId id="312" r:id="rId3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05" y="25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9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9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4091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en-US" sz="1800" b="0" i="0">
                <a:latin typeface="Century Gothic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en-US" sz="1800" b="0" i="0">
                <a:latin typeface="Century Gothic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62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6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en-US" sz="1800" b="0" i="0">
                <a:latin typeface="Century Gothic"/>
                <a:ea typeface="+mn-ea"/>
                <a:cs typeface="+mn-cs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en-US" sz="1800" b="0" i="0">
                <a:latin typeface="Century Gothic"/>
                <a:ea typeface="+mn-ea"/>
                <a:cs typeface="+mn-cs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6458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9222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4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5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8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4151" y="1447799"/>
            <a:ext cx="1409965" cy="4413251"/>
          </a:xfrm>
        </p:spPr>
        <p:txBody>
          <a:bodyPr vert="eaVert" anchor="b" anchorCtr="0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6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1" y="677882"/>
            <a:ext cx="10987617" cy="5394325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763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2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8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8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0FF0622-75E4-48B8-A617-5428CA5926C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67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9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2933699"/>
          </a:xfrm>
        </p:spPr>
        <p:txBody>
          <a:bodyPr/>
          <a:lstStyle/>
          <a:p>
            <a:br>
              <a:rPr lang="it-IT" dirty="0"/>
            </a:br>
            <a:r>
              <a:rPr lang="it-IT" sz="2400" dirty="0">
                <a:solidFill>
                  <a:srgbClr val="FFFF00"/>
                </a:solidFill>
              </a:rPr>
              <a:t>Sergio Frasca</a:t>
            </a:r>
            <a:br>
              <a:rPr lang="it-IT" sz="2000" dirty="0"/>
            </a:br>
            <a:br>
              <a:rPr lang="it-IT" dirty="0"/>
            </a:br>
            <a:r>
              <a:rPr lang="it-IT" b="1" dirty="0"/>
              <a:t>Fisica Applicata – 2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54955" y="4724400"/>
            <a:ext cx="8825658" cy="15621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 err="1">
                <a:solidFill>
                  <a:srgbClr val="F5A408"/>
                </a:solidFill>
              </a:rPr>
              <a:t>Energia</a:t>
            </a:r>
            <a:r>
              <a:rPr lang="en-US" b="1" i="0" dirty="0">
                <a:solidFill>
                  <a:srgbClr val="F5A408"/>
                </a:solidFill>
              </a:rPr>
              <a:t> e </a:t>
            </a:r>
            <a:r>
              <a:rPr lang="en-US" b="1" i="0" dirty="0" err="1">
                <a:solidFill>
                  <a:srgbClr val="F5A408"/>
                </a:solidFill>
              </a:rPr>
              <a:t>lavoro</a:t>
            </a:r>
            <a:endParaRPr lang="en-US" b="1" i="0" dirty="0">
              <a:solidFill>
                <a:srgbClr val="F5A408"/>
              </a:solidFill>
            </a:endParaRPr>
          </a:p>
          <a:p>
            <a:pPr marL="0" indent="0" algn="l">
              <a:buNone/>
            </a:pPr>
            <a:r>
              <a:rPr lang="en-US" b="1" i="0" dirty="0" err="1">
                <a:solidFill>
                  <a:srgbClr val="F5A408"/>
                </a:solidFill>
              </a:rPr>
              <a:t>Rotazioni</a:t>
            </a:r>
            <a:endParaRPr lang="en-US" b="1" i="0" dirty="0">
              <a:solidFill>
                <a:srgbClr val="F5A408"/>
              </a:solidFill>
            </a:endParaRPr>
          </a:p>
          <a:p>
            <a:pPr marL="0" indent="0" algn="l">
              <a:buNone/>
            </a:pPr>
            <a:r>
              <a:rPr lang="it-IT" b="1" i="0" dirty="0">
                <a:solidFill>
                  <a:srgbClr val="F5A408"/>
                </a:solidFill>
              </a:rPr>
              <a:t>Biomeccanica</a:t>
            </a:r>
          </a:p>
        </p:txBody>
      </p:sp>
    </p:spTree>
    <p:extLst>
      <p:ext uri="{BB962C8B-B14F-4D97-AF65-F5344CB8AC3E}">
        <p14:creationId xmlns:p14="http://schemas.microsoft.com/office/powerpoint/2010/main" val="4005440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511" y="139700"/>
            <a:ext cx="4941889" cy="660400"/>
          </a:xfrm>
        </p:spPr>
        <p:txBody>
          <a:bodyPr/>
          <a:lstStyle/>
          <a:p>
            <a:pPr algn="ctr"/>
            <a:r>
              <a:rPr lang="it-IT" b="1" dirty="0"/>
              <a:t>Le leve</a:t>
            </a:r>
          </a:p>
        </p:txBody>
      </p:sp>
      <p:pic>
        <p:nvPicPr>
          <p:cNvPr id="4" name="Segnaposto contenuto 3" descr="0405.gi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21"/>
          <a:stretch/>
        </p:blipFill>
        <p:spPr>
          <a:xfrm>
            <a:off x="5245100" y="617818"/>
            <a:ext cx="6819900" cy="5643282"/>
          </a:xfrm>
        </p:spPr>
      </p:pic>
      <p:sp>
        <p:nvSpPr>
          <p:cNvPr id="3" name="CasellaDiTesto 2"/>
          <p:cNvSpPr txBox="1"/>
          <p:nvPr/>
        </p:nvSpPr>
        <p:spPr>
          <a:xfrm>
            <a:off x="88900" y="948690"/>
            <a:ext cx="5308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La legge delle leve è</a:t>
            </a:r>
          </a:p>
          <a:p>
            <a:r>
              <a:rPr lang="it-IT" b="1" dirty="0"/>
              <a:t>                        </a:t>
            </a:r>
            <a:r>
              <a:rPr lang="it-IT" b="1" dirty="0" err="1"/>
              <a:t>F</a:t>
            </a:r>
            <a:r>
              <a:rPr lang="it-IT" b="1" baseline="-25000" dirty="0" err="1"/>
              <a:t>m</a:t>
            </a:r>
            <a:r>
              <a:rPr lang="it-IT" b="1" dirty="0" err="1"/>
              <a:t>b</a:t>
            </a:r>
            <a:r>
              <a:rPr lang="it-IT" b="1" baseline="-25000" dirty="0" err="1"/>
              <a:t>m</a:t>
            </a:r>
            <a:r>
              <a:rPr lang="it-IT" b="1" dirty="0"/>
              <a:t> = </a:t>
            </a:r>
            <a:r>
              <a:rPr lang="it-IT" b="1" dirty="0" err="1"/>
              <a:t>F</a:t>
            </a:r>
            <a:r>
              <a:rPr lang="it-IT" b="1" baseline="-25000" dirty="0" err="1"/>
              <a:t>r</a:t>
            </a:r>
            <a:r>
              <a:rPr lang="it-IT" b="1" dirty="0" err="1"/>
              <a:t>b</a:t>
            </a:r>
            <a:r>
              <a:rPr lang="it-IT" b="1" baseline="-25000" dirty="0" err="1"/>
              <a:t>r</a:t>
            </a:r>
            <a:endParaRPr lang="it-IT" b="1" baseline="-25000" dirty="0"/>
          </a:p>
          <a:p>
            <a:r>
              <a:rPr lang="it-IT" b="1" dirty="0"/>
              <a:t>essendo F le forze (motrice e resistente) e b i relativi bracci.</a:t>
            </a:r>
          </a:p>
          <a:p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Leva di primo tipo (fulcro in mezzo)</a:t>
            </a:r>
          </a:p>
          <a:p>
            <a:pPr lvl="1"/>
            <a:r>
              <a:rPr lang="it-IT" b="1" dirty="0"/>
              <a:t>esempio: pinze, forbici,...</a:t>
            </a:r>
          </a:p>
          <a:p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Leva di secondo tipo (forza resistente o «resistenza» in mezzo)</a:t>
            </a:r>
          </a:p>
          <a:p>
            <a:r>
              <a:rPr lang="it-IT" b="1" dirty="0"/>
              <a:t>       esempio: schiaccianoci</a:t>
            </a:r>
          </a:p>
          <a:p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Leva di terzo tipo (forza motrice o «potenza» in mezzo)</a:t>
            </a:r>
          </a:p>
          <a:p>
            <a:pPr lvl="1"/>
            <a:r>
              <a:rPr lang="it-IT" b="1" dirty="0"/>
              <a:t>esempio: pinzette per francobolli</a:t>
            </a:r>
          </a:p>
          <a:p>
            <a:pPr lvl="1"/>
            <a:endParaRPr lang="it-IT" b="1" dirty="0"/>
          </a:p>
          <a:p>
            <a:r>
              <a:rPr lang="it-IT" b="1" dirty="0"/>
              <a:t>Definiamo il «guadagno» della leva  il rapporto</a:t>
            </a:r>
          </a:p>
          <a:p>
            <a:endParaRPr lang="it-IT" b="1" dirty="0"/>
          </a:p>
          <a:p>
            <a:endParaRPr lang="it-IT" b="1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642217"/>
              </p:ext>
            </p:extLst>
          </p:nvPr>
        </p:nvGraphicFramePr>
        <p:xfrm>
          <a:off x="1434805" y="5772833"/>
          <a:ext cx="1829095" cy="956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4" imgW="825480" imgH="431640" progId="Equation.DSMT4">
                  <p:embed/>
                </p:oleObj>
              </mc:Choice>
              <mc:Fallback>
                <p:oleObj name="Equation" r:id="rId4" imgW="825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34805" y="5772833"/>
                        <a:ext cx="1829095" cy="956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0911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Esempio altalena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64" y="1853248"/>
            <a:ext cx="9558635" cy="4354360"/>
          </a:xfrm>
        </p:spPr>
      </p:pic>
    </p:spTree>
    <p:extLst>
      <p:ext uri="{BB962C8B-B14F-4D97-AF65-F5344CB8AC3E}">
        <p14:creationId xmlns:p14="http://schemas.microsoft.com/office/powerpoint/2010/main" val="3899636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228600"/>
            <a:ext cx="9404723" cy="1295400"/>
          </a:xfrm>
        </p:spPr>
        <p:txBody>
          <a:bodyPr/>
          <a:lstStyle/>
          <a:p>
            <a:pPr algn="ctr"/>
            <a:r>
              <a:rPr lang="it-IT" b="1" dirty="0"/>
              <a:t>Carrucole</a:t>
            </a:r>
          </a:p>
        </p:txBody>
      </p:sp>
      <p:pic>
        <p:nvPicPr>
          <p:cNvPr id="4" name="Segnaposto contenuto 3" descr="0406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4300" y="1297100"/>
            <a:ext cx="6257795" cy="5218000"/>
          </a:xfrm>
        </p:spPr>
      </p:pic>
      <p:sp>
        <p:nvSpPr>
          <p:cNvPr id="3" name="CasellaDiTesto 2"/>
          <p:cNvSpPr txBox="1"/>
          <p:nvPr/>
        </p:nvSpPr>
        <p:spPr>
          <a:xfrm>
            <a:off x="508000" y="1524000"/>
            <a:ext cx="441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Carrucola fissa</a:t>
            </a:r>
            <a:r>
              <a:rPr lang="it-IT" b="1" dirty="0"/>
              <a:t>: per tirare su un peso di 100 N per 10 cm, occorre una forza di 100 N per 10 cm, ma di direzione differente.</a:t>
            </a:r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>
                <a:solidFill>
                  <a:srgbClr val="FFFF00"/>
                </a:solidFill>
              </a:rPr>
              <a:t>Carrucola mobile</a:t>
            </a:r>
            <a:r>
              <a:rPr lang="it-IT" b="1" dirty="0"/>
              <a:t>: per tirare su un peso di 100 N per 10 cm, occorre una forza di 50 N, ma per 20 cm.</a:t>
            </a:r>
          </a:p>
        </p:txBody>
      </p:sp>
    </p:spTree>
    <p:extLst>
      <p:ext uri="{BB962C8B-B14F-4D97-AF65-F5344CB8AC3E}">
        <p14:creationId xmlns:p14="http://schemas.microsoft.com/office/powerpoint/2010/main" val="3540902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279400"/>
            <a:ext cx="9404723" cy="995001"/>
          </a:xfrm>
        </p:spPr>
        <p:txBody>
          <a:bodyPr/>
          <a:lstStyle/>
          <a:p>
            <a:pPr algn="ctr"/>
            <a:r>
              <a:rPr lang="it-IT" b="1" dirty="0"/>
              <a:t>Il baricentro</a:t>
            </a:r>
          </a:p>
        </p:txBody>
      </p:sp>
      <p:pic>
        <p:nvPicPr>
          <p:cNvPr id="4" name="Segnaposto contenuto 3" descr="0407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5360" y="1398311"/>
            <a:ext cx="2527299" cy="5146502"/>
          </a:xfrm>
        </p:spPr>
      </p:pic>
      <p:pic>
        <p:nvPicPr>
          <p:cNvPr id="5" name="Segnaposto contenuto 3" descr="0408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65059" y="1274401"/>
            <a:ext cx="2490787" cy="539432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15900" y="1606540"/>
            <a:ext cx="66694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Se abbiamo un sistema di n particelle di massa ciascuna </a:t>
            </a:r>
            <a:r>
              <a:rPr lang="it-IT" b="1" dirty="0" err="1"/>
              <a:t>m</a:t>
            </a:r>
            <a:r>
              <a:rPr lang="it-IT" b="1" baseline="-25000" dirty="0" err="1"/>
              <a:t>k</a:t>
            </a:r>
            <a:r>
              <a:rPr lang="it-IT" b="1" dirty="0"/>
              <a:t>, e sia </a:t>
            </a:r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/>
              <a:t>La posizione del </a:t>
            </a:r>
            <a:r>
              <a:rPr lang="it-IT" b="1" dirty="0">
                <a:solidFill>
                  <a:srgbClr val="FFFF00"/>
                </a:solidFill>
              </a:rPr>
              <a:t>centro di massa </a:t>
            </a:r>
            <a:r>
              <a:rPr lang="it-IT" b="1" dirty="0"/>
              <a:t>del sistema è </a:t>
            </a:r>
            <a:r>
              <a:rPr lang="it-IT" b="1" dirty="0" err="1">
                <a:solidFill>
                  <a:srgbClr val="FFFF00"/>
                </a:solidFill>
              </a:rPr>
              <a:t>r</a:t>
            </a:r>
            <a:r>
              <a:rPr lang="it-IT" b="1" baseline="-25000" dirty="0" err="1">
                <a:solidFill>
                  <a:srgbClr val="FFFF00"/>
                </a:solidFill>
              </a:rPr>
              <a:t>cm</a:t>
            </a:r>
            <a:r>
              <a:rPr lang="it-IT" b="1" dirty="0">
                <a:solidFill>
                  <a:srgbClr val="FFFF00"/>
                </a:solidFill>
              </a:rPr>
              <a:t> </a:t>
            </a:r>
            <a:r>
              <a:rPr lang="it-IT" b="1" dirty="0"/>
              <a:t>dato da</a:t>
            </a:r>
            <a:endParaRPr lang="it-IT" b="1" baseline="-25000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dirty="0"/>
          </a:p>
          <a:p>
            <a:r>
              <a:rPr lang="it-IT" b="1" dirty="0"/>
              <a:t>Il centro di massa viene anche comunemente chiamato </a:t>
            </a:r>
            <a:r>
              <a:rPr lang="it-IT" b="1" dirty="0">
                <a:solidFill>
                  <a:srgbClr val="FFFF00"/>
                </a:solidFill>
              </a:rPr>
              <a:t>baricentro</a:t>
            </a:r>
            <a:r>
              <a:rPr lang="it-IT" b="1" dirty="0"/>
              <a:t>.</a:t>
            </a: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772192"/>
              </p:ext>
            </p:extLst>
          </p:nvPr>
        </p:nvGraphicFramePr>
        <p:xfrm>
          <a:off x="1042988" y="2171700"/>
          <a:ext cx="36607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Equation" r:id="rId5" imgW="2145960" imgH="431640" progId="Equation.DSMT4">
                  <p:embed/>
                </p:oleObj>
              </mc:Choice>
              <mc:Fallback>
                <p:oleObj name="Equation" r:id="rId5" imgW="21459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2988" y="2171700"/>
                        <a:ext cx="3660775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158211"/>
              </p:ext>
            </p:extLst>
          </p:nvPr>
        </p:nvGraphicFramePr>
        <p:xfrm>
          <a:off x="1819562" y="3314700"/>
          <a:ext cx="1904998" cy="952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Equation" r:id="rId7" imgW="914400" imgH="457200" progId="Equation.DSMT4">
                  <p:embed/>
                </p:oleObj>
              </mc:Choice>
              <mc:Fallback>
                <p:oleObj name="Equation" r:id="rId7" imgW="914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19562" y="3314700"/>
                        <a:ext cx="1904998" cy="952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0008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114300"/>
            <a:ext cx="8775373" cy="1346200"/>
          </a:xfrm>
        </p:spPr>
        <p:txBody>
          <a:bodyPr/>
          <a:lstStyle/>
          <a:p>
            <a:r>
              <a:rPr lang="it-IT" sz="4000" b="1" dirty="0"/>
              <a:t>Dinamica rotatoria e momento di inerzia</a:t>
            </a:r>
          </a:p>
        </p:txBody>
      </p:sp>
      <p:pic>
        <p:nvPicPr>
          <p:cNvPr id="4" name="Segnaposto contenuto 3" descr="0409.gif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" b="11650"/>
          <a:stretch/>
        </p:blipFill>
        <p:spPr>
          <a:xfrm>
            <a:off x="9405582" y="11653"/>
            <a:ext cx="2600888" cy="6846348"/>
          </a:xfrm>
        </p:spPr>
      </p:pic>
      <p:pic>
        <p:nvPicPr>
          <p:cNvPr id="5" name="Segnaposto contenuto 3" descr="tab0401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8990" r="3147" b="17015"/>
          <a:stretch/>
        </p:blipFill>
        <p:spPr>
          <a:xfrm>
            <a:off x="848139" y="1460500"/>
            <a:ext cx="8024191" cy="517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4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212035"/>
            <a:ext cx="9404723" cy="1139687"/>
          </a:xfrm>
        </p:spPr>
        <p:txBody>
          <a:bodyPr/>
          <a:lstStyle/>
          <a:p>
            <a:pPr algn="ctr"/>
            <a:r>
              <a:rPr lang="it-IT" b="1" dirty="0"/>
              <a:t>Elasticità e legge di </a:t>
            </a:r>
            <a:r>
              <a:rPr lang="it-IT" b="1" dirty="0" err="1"/>
              <a:t>Hooke</a:t>
            </a:r>
            <a:endParaRPr lang="it-IT" b="1" dirty="0"/>
          </a:p>
        </p:txBody>
      </p:sp>
      <p:pic>
        <p:nvPicPr>
          <p:cNvPr id="4" name="Segnaposto contenuto 3" descr="0410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111" y="1133173"/>
            <a:ext cx="2913028" cy="5653007"/>
          </a:xfrm>
        </p:spPr>
      </p:pic>
      <p:pic>
        <p:nvPicPr>
          <p:cNvPr id="5" name="Segnaposto contenuto 3" descr="tab0402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13704" r="5240" b="19210"/>
          <a:stretch/>
        </p:blipFill>
        <p:spPr>
          <a:xfrm>
            <a:off x="4004917" y="2948227"/>
            <a:ext cx="8012356" cy="3723653"/>
          </a:xfrm>
          <a:prstGeom prst="rect">
            <a:avLst/>
          </a:prstGeom>
        </p:spPr>
      </p:pic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017125"/>
              </p:ext>
            </p:extLst>
          </p:nvPr>
        </p:nvGraphicFramePr>
        <p:xfrm>
          <a:off x="3933403" y="1351722"/>
          <a:ext cx="1857797" cy="1011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5" imgW="723600" imgH="393480" progId="Equation.DSMT4">
                  <p:embed/>
                </p:oleObj>
              </mc:Choice>
              <mc:Fallback>
                <p:oleObj name="Equation" r:id="rId5" imgW="723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33403" y="1351722"/>
                        <a:ext cx="1857797" cy="1011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6146800" y="1317031"/>
            <a:ext cx="6045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u="sng" dirty="0"/>
              <a:t>F </a:t>
            </a:r>
            <a:r>
              <a:rPr lang="it-IT" sz="2000" b="1" dirty="0"/>
              <a:t>   sforzo (stress)      </a:t>
            </a:r>
            <a:r>
              <a:rPr lang="it-IT" sz="2000" b="1" u="sng" dirty="0"/>
              <a:t> </a:t>
            </a:r>
            <a:r>
              <a:rPr lang="el-GR" sz="2000" b="1" u="sng" dirty="0"/>
              <a:t>Δ</a:t>
            </a:r>
            <a:r>
              <a:rPr lang="it-IT" sz="2000" b="1" u="sng" dirty="0"/>
              <a:t>L </a:t>
            </a:r>
            <a:r>
              <a:rPr lang="it-IT" sz="2000" b="1" dirty="0"/>
              <a:t>    deformazione (</a:t>
            </a:r>
            <a:r>
              <a:rPr lang="it-IT" sz="2000" b="1" dirty="0" err="1"/>
              <a:t>strain</a:t>
            </a:r>
            <a:r>
              <a:rPr lang="it-IT" sz="2000" b="1" dirty="0"/>
              <a:t>)</a:t>
            </a:r>
          </a:p>
          <a:p>
            <a:r>
              <a:rPr lang="it-IT" sz="2000" b="1" dirty="0"/>
              <a:t>A                                   L</a:t>
            </a:r>
          </a:p>
          <a:p>
            <a:endParaRPr lang="it-IT" sz="2000" b="1" dirty="0"/>
          </a:p>
          <a:p>
            <a:r>
              <a:rPr lang="it-IT" sz="2000" b="1" dirty="0"/>
              <a:t>   E = Modulo di Young</a:t>
            </a:r>
          </a:p>
        </p:txBody>
      </p:sp>
    </p:spTree>
    <p:extLst>
      <p:ext uri="{BB962C8B-B14F-4D97-AF65-F5344CB8AC3E}">
        <p14:creationId xmlns:p14="http://schemas.microsoft.com/office/powerpoint/2010/main" val="427895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8877" y="163444"/>
            <a:ext cx="4442723" cy="725556"/>
          </a:xfrm>
        </p:spPr>
        <p:txBody>
          <a:bodyPr/>
          <a:lstStyle/>
          <a:p>
            <a:pPr algn="ctr"/>
            <a:r>
              <a:rPr lang="it-IT" b="1" dirty="0"/>
              <a:t>Forze di attrito</a:t>
            </a:r>
          </a:p>
        </p:txBody>
      </p:sp>
      <p:pic>
        <p:nvPicPr>
          <p:cNvPr id="4" name="Segnaposto contenuto 3" descr="0411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38"/>
          <a:stretch/>
        </p:blipFill>
        <p:spPr>
          <a:xfrm>
            <a:off x="6414051" y="4178850"/>
            <a:ext cx="2584175" cy="1837635"/>
          </a:xfrm>
        </p:spPr>
      </p:pic>
      <p:pic>
        <p:nvPicPr>
          <p:cNvPr id="5" name="Segnaposto contenuto 3" descr="0412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6305810" y="337065"/>
            <a:ext cx="5775029" cy="32467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sellaDiTesto 5"/>
              <p:cNvSpPr txBox="1"/>
              <p:nvPr/>
            </p:nvSpPr>
            <p:spPr>
              <a:xfrm>
                <a:off x="190500" y="906192"/>
                <a:ext cx="6115310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/>
                  <a:t>L’attrito tra due corpi ha l’effetto di opporsi al loro moto reciproco. L’attrito è una forza non conservativa (viene detto forza dissipativa).</a:t>
                </a:r>
              </a:p>
              <a:p>
                <a:endParaRPr lang="it-IT" b="1" dirty="0"/>
              </a:p>
              <a:p>
                <a:r>
                  <a:rPr lang="it-IT" b="1" dirty="0"/>
                  <a:t>L’attrito di un corpo strisciante su una superficie è detto attrito radente e si ha</a:t>
                </a:r>
              </a:p>
              <a:p>
                <a:r>
                  <a:rPr lang="it-IT" b="1" dirty="0"/>
                  <a:t>                          F</a:t>
                </a:r>
                <a:r>
                  <a:rPr lang="it-IT" b="1" baseline="-25000" dirty="0"/>
                  <a:t>A</a:t>
                </a:r>
                <a:r>
                  <a:rPr lang="it-IT" b="1" dirty="0"/>
                  <a:t>=</a:t>
                </a:r>
                <a14:m>
                  <m:oMath xmlns:m="http://schemas.openxmlformats.org/officeDocument/2006/math">
                    <m:r>
                      <a:rPr lang="el-GR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it-IT" b="1" dirty="0"/>
                  <a:t>N</a:t>
                </a:r>
              </a:p>
              <a:p>
                <a:r>
                  <a:rPr lang="it-IT" b="1" dirty="0"/>
                  <a:t>dove F</a:t>
                </a:r>
                <a:r>
                  <a:rPr lang="it-IT" b="1" baseline="-25000" dirty="0"/>
                  <a:t>A</a:t>
                </a:r>
                <a:r>
                  <a:rPr lang="it-IT" b="1" dirty="0"/>
                  <a:t> è la forza di attrito, N è la </a:t>
                </a:r>
                <a:r>
                  <a:rPr lang="it-IT" b="1" dirty="0" err="1"/>
                  <a:t>componentedel</a:t>
                </a:r>
                <a:r>
                  <a:rPr lang="it-IT" b="1" dirty="0"/>
                  <a:t> peso ortogonale alla superficie e </a:t>
                </a:r>
                <a:r>
                  <a:rPr lang="el-GR" b="1" dirty="0"/>
                  <a:t>μ</a:t>
                </a:r>
                <a:r>
                  <a:rPr lang="it-IT" b="1" dirty="0"/>
                  <a:t> il coefficiente di attrito che dipende dal contatto tra il corpo e la superficie.</a:t>
                </a:r>
              </a:p>
              <a:p>
                <a:r>
                  <a:rPr lang="it-IT" b="1" dirty="0"/>
                  <a:t>Analogamente se un corpo rotola su una superficie si ha attrito volvente, con una legge analoga.</a:t>
                </a:r>
              </a:p>
              <a:p>
                <a:r>
                  <a:rPr lang="it-IT" b="1" dirty="0"/>
                  <a:t>Distinguiamo inoltre tra attrito statico, se il corpo è inizialmente fermo, e dinamico, se il corpo è in moto.</a:t>
                </a:r>
              </a:p>
              <a:p>
                <a:endParaRPr lang="it-IT" b="1" dirty="0"/>
              </a:p>
              <a:p>
                <a:r>
                  <a:rPr lang="it-IT" b="1" dirty="0"/>
                  <a:t>Se il corpo si muove in un fluido (aria o acqua, per esempio) abbiamo l’attrito viscoso, dipendente dalla velocità,  </a:t>
                </a:r>
              </a:p>
              <a:p>
                <a:r>
                  <a:rPr lang="it-IT" b="1" dirty="0"/>
                  <a:t>                                   </a:t>
                </a:r>
                <a:r>
                  <a:rPr lang="it-IT" b="1" dirty="0">
                    <a:solidFill>
                      <a:srgbClr val="FFFF00"/>
                    </a:solidFill>
                  </a:rPr>
                  <a:t>F</a:t>
                </a:r>
                <a:r>
                  <a:rPr lang="it-IT" b="1" baseline="-25000" dirty="0">
                    <a:solidFill>
                      <a:srgbClr val="FFFF00"/>
                    </a:solidFill>
                  </a:rPr>
                  <a:t>A</a:t>
                </a:r>
                <a:r>
                  <a:rPr lang="it-IT" b="1" dirty="0"/>
                  <a:t>=-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it-IT" b="1" dirty="0">
                    <a:solidFill>
                      <a:srgbClr val="FFFF00"/>
                    </a:solidFill>
                  </a:rPr>
                  <a:t>v</a:t>
                </a:r>
              </a:p>
            </p:txBody>
          </p:sp>
        </mc:Choice>
        <mc:Fallback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906192"/>
                <a:ext cx="6115310" cy="5632311"/>
              </a:xfrm>
              <a:prstGeom prst="rect">
                <a:avLst/>
              </a:prstGeom>
              <a:blipFill>
                <a:blip r:embed="rId4"/>
                <a:stretch>
                  <a:fillRect l="-798" t="-649" r="-1695" b="-7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Segnaposto contenuto 3" descr="0411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82" b="21827"/>
          <a:stretch/>
        </p:blipFill>
        <p:spPr>
          <a:xfrm>
            <a:off x="9325847" y="3851962"/>
            <a:ext cx="2584175" cy="249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45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0414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8082" y="266701"/>
            <a:ext cx="9576201" cy="6413500"/>
          </a:xfrm>
        </p:spPr>
      </p:pic>
    </p:spTree>
    <p:extLst>
      <p:ext uri="{BB962C8B-B14F-4D97-AF65-F5344CB8AC3E}">
        <p14:creationId xmlns:p14="http://schemas.microsoft.com/office/powerpoint/2010/main" val="824269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Equilibrio delle articolazioni</a:t>
            </a:r>
          </a:p>
        </p:txBody>
      </p:sp>
      <p:pic>
        <p:nvPicPr>
          <p:cNvPr id="4" name="Segnaposto contenuto 3" descr="0501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9300" y="2015331"/>
            <a:ext cx="7115175" cy="3990975"/>
          </a:xfrm>
        </p:spPr>
      </p:pic>
    </p:spTree>
    <p:extLst>
      <p:ext uri="{BB962C8B-B14F-4D97-AF65-F5344CB8AC3E}">
        <p14:creationId xmlns:p14="http://schemas.microsoft.com/office/powerpoint/2010/main" val="3678810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051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6100" y="415786"/>
            <a:ext cx="806450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41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 </a:t>
            </a:r>
            <a:r>
              <a:rPr lang="en-US" b="1" dirty="0" err="1"/>
              <a:t>cosa</a:t>
            </a:r>
            <a:r>
              <a:rPr lang="en-US" b="1" dirty="0"/>
              <a:t> </a:t>
            </a:r>
            <a:r>
              <a:rPr lang="en-US" b="1" dirty="0" err="1"/>
              <a:t>parleremo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Lavoro e Energia</a:t>
            </a:r>
          </a:p>
          <a:p>
            <a:r>
              <a:rPr lang="it-IT" b="1" dirty="0"/>
              <a:t>Conservazione dell’energia</a:t>
            </a:r>
          </a:p>
          <a:p>
            <a:r>
              <a:rPr lang="it-IT" b="1" dirty="0"/>
              <a:t>Potenza</a:t>
            </a:r>
          </a:p>
          <a:p>
            <a:r>
              <a:rPr lang="it-IT" b="1" dirty="0"/>
              <a:t>Momento di una forza</a:t>
            </a:r>
          </a:p>
          <a:p>
            <a:r>
              <a:rPr lang="it-IT" b="1" dirty="0"/>
              <a:t>Equilibrio</a:t>
            </a:r>
          </a:p>
          <a:p>
            <a:r>
              <a:rPr lang="it-IT" b="1" dirty="0"/>
              <a:t>Carrucole e leve</a:t>
            </a:r>
          </a:p>
          <a:p>
            <a:r>
              <a:rPr lang="it-IT" b="1" dirty="0"/>
              <a:t>Il baricentro</a:t>
            </a:r>
          </a:p>
          <a:p>
            <a:r>
              <a:rPr lang="it-IT" b="1" dirty="0"/>
              <a:t>Dinamica rotatoria</a:t>
            </a:r>
          </a:p>
          <a:p>
            <a:r>
              <a:rPr lang="it-IT" b="1" dirty="0"/>
              <a:t>Applicazioni biomediche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0949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3" descr="0503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0000" y="997085"/>
            <a:ext cx="6902726" cy="5728326"/>
          </a:xfrm>
        </p:spPr>
      </p:pic>
      <p:sp>
        <p:nvSpPr>
          <p:cNvPr id="2" name="CasellaDiTesto 1"/>
          <p:cNvSpPr txBox="1"/>
          <p:nvPr/>
        </p:nvSpPr>
        <p:spPr>
          <a:xfrm>
            <a:off x="241300" y="342900"/>
            <a:ext cx="736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Equilibrio su un solo piede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41300" y="1612900"/>
            <a:ext cx="4622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Le forze principali che agiscono sono: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 la forza </a:t>
            </a:r>
            <a:r>
              <a:rPr lang="it-IT" b="1" dirty="0">
                <a:solidFill>
                  <a:srgbClr val="FFFF00"/>
                </a:solidFill>
              </a:rPr>
              <a:t>F</a:t>
            </a:r>
            <a:r>
              <a:rPr lang="it-IT" b="1" dirty="0"/>
              <a:t> di trazione dei muscoli abduttori (glutei) che agiscono sul </a:t>
            </a:r>
            <a:r>
              <a:rPr lang="it-IT" b="1" dirty="0" err="1"/>
              <a:t>trocantère</a:t>
            </a:r>
            <a:r>
              <a:rPr lang="it-IT" b="1" dirty="0"/>
              <a:t> maggiore,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la forza </a:t>
            </a:r>
            <a:r>
              <a:rPr lang="it-IT" b="1" dirty="0">
                <a:solidFill>
                  <a:srgbClr val="FFFF00"/>
                </a:solidFill>
              </a:rPr>
              <a:t>R</a:t>
            </a:r>
            <a:r>
              <a:rPr lang="it-IT" b="1" dirty="0"/>
              <a:t> che agisce sulla testa del femore, che tiene conto del peso del corpo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La reazione vincolare </a:t>
            </a:r>
            <a:r>
              <a:rPr lang="it-IT" b="1" dirty="0">
                <a:solidFill>
                  <a:srgbClr val="FFFF00"/>
                </a:solidFill>
              </a:rPr>
              <a:t>N</a:t>
            </a:r>
            <a:r>
              <a:rPr lang="it-IT" b="1" dirty="0"/>
              <a:t> del suolo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/>
          </a:p>
          <a:p>
            <a:r>
              <a:rPr lang="it-IT" b="1" dirty="0"/>
              <a:t>Per avere l’equilibrio devono verificarsi tutte le condizioni dette prima. </a:t>
            </a:r>
          </a:p>
          <a:p>
            <a:r>
              <a:rPr lang="it-IT" b="1" dirty="0"/>
              <a:t>In pratica deve anche verificarsi che la proiezione sul suolo del centro di massa sia interno all’area di appoggio (il piede).</a:t>
            </a:r>
          </a:p>
        </p:txBody>
      </p:sp>
    </p:spTree>
    <p:extLst>
      <p:ext uri="{BB962C8B-B14F-4D97-AF65-F5344CB8AC3E}">
        <p14:creationId xmlns:p14="http://schemas.microsoft.com/office/powerpoint/2010/main" val="1991717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0505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000" y="865995"/>
            <a:ext cx="6073164" cy="5869973"/>
          </a:xfrm>
        </p:spPr>
      </p:pic>
      <p:sp>
        <p:nvSpPr>
          <p:cNvPr id="3" name="CasellaDiTesto 2"/>
          <p:cNvSpPr txBox="1"/>
          <p:nvPr/>
        </p:nvSpPr>
        <p:spPr>
          <a:xfrm>
            <a:off x="381000" y="281220"/>
            <a:ext cx="585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Equilibrio con un bastone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81000" y="1231900"/>
            <a:ext cx="4737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Con l’ausilio di un bastone possiamo ridurre la forza R agente sulla testa del femore di circa la metà ed aumentare la superficie su cui è permessa la proiezione del centro di massa.</a:t>
            </a:r>
          </a:p>
        </p:txBody>
      </p:sp>
    </p:spTree>
    <p:extLst>
      <p:ext uri="{BB962C8B-B14F-4D97-AF65-F5344CB8AC3E}">
        <p14:creationId xmlns:p14="http://schemas.microsoft.com/office/powerpoint/2010/main" val="225028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3" descr="0506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3697" y="319502"/>
            <a:ext cx="3620003" cy="615499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31800" y="482600"/>
            <a:ext cx="624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FF00"/>
                </a:solidFill>
              </a:rPr>
              <a:t>Le leve nel corpo umano:</a:t>
            </a:r>
          </a:p>
          <a:p>
            <a:endParaRPr lang="it-IT" sz="2800" b="1" dirty="0"/>
          </a:p>
          <a:p>
            <a:r>
              <a:rPr lang="it-IT" sz="2800" b="1" dirty="0"/>
              <a:t>leva di primo tipo, fulcro al centro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36600" y="2590800"/>
            <a:ext cx="5410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/>
              <a:t>Potenza: muscoli splenici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/>
              <a:t>Fulcro: la prima vertebra cervicale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/>
              <a:t>Resistenza: peso della parte anteriore del cranio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b="1" dirty="0"/>
          </a:p>
          <a:p>
            <a:r>
              <a:rPr lang="it-IT" sz="2000" b="1" dirty="0"/>
              <a:t>Leva non vantaggiosa, data la piccola distanza tra fulcro e potenza</a:t>
            </a:r>
          </a:p>
        </p:txBody>
      </p:sp>
    </p:spTree>
    <p:extLst>
      <p:ext uri="{BB962C8B-B14F-4D97-AF65-F5344CB8AC3E}">
        <p14:creationId xmlns:p14="http://schemas.microsoft.com/office/powerpoint/2010/main" val="1126056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0507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6036" y="540809"/>
            <a:ext cx="4788764" cy="6012267"/>
          </a:xfrm>
        </p:spPr>
      </p:pic>
      <p:sp>
        <p:nvSpPr>
          <p:cNvPr id="3" name="CasellaDiTesto 2"/>
          <p:cNvSpPr txBox="1"/>
          <p:nvPr/>
        </p:nvSpPr>
        <p:spPr>
          <a:xfrm>
            <a:off x="431800" y="482600"/>
            <a:ext cx="6248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FF00"/>
                </a:solidFill>
              </a:rPr>
              <a:t>Le leve nel corpo umano:</a:t>
            </a:r>
          </a:p>
          <a:p>
            <a:endParaRPr lang="it-IT" sz="2800" b="1" dirty="0"/>
          </a:p>
          <a:p>
            <a:r>
              <a:rPr lang="it-IT" sz="2800" b="1" dirty="0"/>
              <a:t>leva di secondo tipo, resistenza al centro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46100" y="2781300"/>
            <a:ext cx="584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/>
              <a:t>Fulcro: dita del piede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/>
              <a:t>Resistenza: peso del corpo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/>
              <a:t>Potenza: muscoli del polpaccio</a:t>
            </a:r>
          </a:p>
        </p:txBody>
      </p:sp>
    </p:spTree>
    <p:extLst>
      <p:ext uri="{BB962C8B-B14F-4D97-AF65-F5344CB8AC3E}">
        <p14:creationId xmlns:p14="http://schemas.microsoft.com/office/powerpoint/2010/main" val="1750748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0508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5980" y="479080"/>
            <a:ext cx="3127220" cy="5919724"/>
          </a:xfrm>
        </p:spPr>
      </p:pic>
      <p:sp>
        <p:nvSpPr>
          <p:cNvPr id="3" name="CasellaDiTesto 2"/>
          <p:cNvSpPr txBox="1"/>
          <p:nvPr/>
        </p:nvSpPr>
        <p:spPr>
          <a:xfrm>
            <a:off x="431800" y="482600"/>
            <a:ext cx="6248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FF00"/>
                </a:solidFill>
              </a:rPr>
              <a:t>Le leve nel corpo umano:</a:t>
            </a:r>
          </a:p>
          <a:p>
            <a:endParaRPr lang="it-IT" sz="2800" b="1" dirty="0"/>
          </a:p>
          <a:p>
            <a:r>
              <a:rPr lang="it-IT" sz="2800" b="1" dirty="0"/>
              <a:t>leva di terzo tipo, potenza al centro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35000" y="2844800"/>
            <a:ext cx="5727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/>
              <a:t>Fulcro: articolazione del gomito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/>
              <a:t>Potenza: bicipite brachiale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/>
              <a:t>Resistenza: peso dell’ avambraccio</a:t>
            </a:r>
          </a:p>
        </p:txBody>
      </p:sp>
    </p:spTree>
    <p:extLst>
      <p:ext uri="{BB962C8B-B14F-4D97-AF65-F5344CB8AC3E}">
        <p14:creationId xmlns:p14="http://schemas.microsoft.com/office/powerpoint/2010/main" val="7611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0509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5740" y="677863"/>
            <a:ext cx="7574807" cy="5394325"/>
          </a:xfrm>
        </p:spPr>
      </p:pic>
    </p:spTree>
    <p:extLst>
      <p:ext uri="{BB962C8B-B14F-4D97-AF65-F5344CB8AC3E}">
        <p14:creationId xmlns:p14="http://schemas.microsoft.com/office/powerpoint/2010/main" val="1709938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051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76613" y="836614"/>
            <a:ext cx="54483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75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0511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65144" y="971550"/>
            <a:ext cx="3581400" cy="5162550"/>
          </a:xfrm>
        </p:spPr>
      </p:pic>
      <p:sp>
        <p:nvSpPr>
          <p:cNvPr id="2" name="CasellaDiTesto 1"/>
          <p:cNvSpPr txBox="1"/>
          <p:nvPr/>
        </p:nvSpPr>
        <p:spPr>
          <a:xfrm>
            <a:off x="698500" y="977900"/>
            <a:ext cx="560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Carrucole in Medicina</a:t>
            </a:r>
          </a:p>
        </p:txBody>
      </p:sp>
    </p:spTree>
    <p:extLst>
      <p:ext uri="{BB962C8B-B14F-4D97-AF65-F5344CB8AC3E}">
        <p14:creationId xmlns:p14="http://schemas.microsoft.com/office/powerpoint/2010/main" val="3127313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1" y="203200"/>
            <a:ext cx="11417300" cy="1028700"/>
          </a:xfrm>
        </p:spPr>
        <p:txBody>
          <a:bodyPr/>
          <a:lstStyle/>
          <a:p>
            <a:r>
              <a:rPr lang="it-IT" b="1" dirty="0"/>
              <a:t>Legge di </a:t>
            </a:r>
            <a:r>
              <a:rPr lang="it-IT" b="1" dirty="0" err="1"/>
              <a:t>Hooke</a:t>
            </a:r>
            <a:r>
              <a:rPr lang="it-IT" b="1" dirty="0"/>
              <a:t> applicata a fratture ossee</a:t>
            </a:r>
          </a:p>
        </p:txBody>
      </p:sp>
      <p:pic>
        <p:nvPicPr>
          <p:cNvPr id="4" name="Segnaposto contenuto 3" descr="0518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t="7896" r="66179" b="27651"/>
          <a:stretch/>
        </p:blipFill>
        <p:spPr>
          <a:xfrm>
            <a:off x="571499" y="1231900"/>
            <a:ext cx="4089575" cy="5107580"/>
          </a:xfrm>
        </p:spPr>
      </p:pic>
      <p:pic>
        <p:nvPicPr>
          <p:cNvPr id="5" name="Segnaposto contenuto 3" descr="0518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1" t="7009" r="9972" b="11040"/>
          <a:stretch/>
        </p:blipFill>
        <p:spPr>
          <a:xfrm>
            <a:off x="5288314" y="1054855"/>
            <a:ext cx="6471887" cy="549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Frattura alla tibia per flessione</a:t>
            </a:r>
          </a:p>
        </p:txBody>
      </p:sp>
      <p:pic>
        <p:nvPicPr>
          <p:cNvPr id="4" name="Segnaposto contenuto 3" descr="0524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1266981"/>
            <a:ext cx="2645147" cy="5354955"/>
          </a:xfrm>
        </p:spPr>
      </p:pic>
      <p:pic>
        <p:nvPicPr>
          <p:cNvPr id="5" name="Segnaposto contenuto 3" descr="052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20693" y="1266981"/>
            <a:ext cx="3099757" cy="5483069"/>
          </a:xfrm>
          <a:prstGeom prst="rect">
            <a:avLst/>
          </a:prstGeom>
        </p:spPr>
      </p:pic>
      <p:cxnSp>
        <p:nvCxnSpPr>
          <p:cNvPr id="8" name="Connettore 2 7"/>
          <p:cNvCxnSpPr/>
          <p:nvPr/>
        </p:nvCxnSpPr>
        <p:spPr>
          <a:xfrm flipH="1" flipV="1">
            <a:off x="9720634" y="2827415"/>
            <a:ext cx="660400" cy="72390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857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49518"/>
            <a:ext cx="9404723" cy="1024390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Lavoro e Energia</a:t>
            </a:r>
          </a:p>
        </p:txBody>
      </p:sp>
      <p:pic>
        <p:nvPicPr>
          <p:cNvPr id="5" name="Segnaposto contenuto 3" descr="0302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7270" y="1229935"/>
            <a:ext cx="2886868" cy="5145465"/>
          </a:xfrm>
        </p:spPr>
      </p:pic>
      <p:sp>
        <p:nvSpPr>
          <p:cNvPr id="6" name="CasellaDiTesto 5"/>
          <p:cNvSpPr txBox="1"/>
          <p:nvPr/>
        </p:nvSpPr>
        <p:spPr>
          <a:xfrm>
            <a:off x="533400" y="1281846"/>
            <a:ext cx="7950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Se applichiamo una forza </a:t>
            </a:r>
            <a:r>
              <a:rPr lang="it-IT" b="1" dirty="0">
                <a:solidFill>
                  <a:srgbClr val="FFFF00"/>
                </a:solidFill>
              </a:rPr>
              <a:t>F</a:t>
            </a:r>
            <a:r>
              <a:rPr lang="it-IT" b="1" dirty="0"/>
              <a:t> a un punto materiale che compie uno spostamento s, definiamo lavoro compiuto dalla forza sul corpo la grandezza</a:t>
            </a:r>
          </a:p>
          <a:p>
            <a:endParaRPr lang="it-IT" b="1" dirty="0"/>
          </a:p>
          <a:p>
            <a:r>
              <a:rPr lang="it-IT" b="1" dirty="0"/>
              <a:t>                                   L = </a:t>
            </a:r>
            <a:r>
              <a:rPr lang="it-IT" b="1" dirty="0">
                <a:solidFill>
                  <a:srgbClr val="FFFF00"/>
                </a:solidFill>
              </a:rPr>
              <a:t>F</a:t>
            </a:r>
            <a:r>
              <a:rPr lang="it-IT" b="1" dirty="0"/>
              <a:t>· </a:t>
            </a:r>
            <a:r>
              <a:rPr lang="it-IT" b="1" dirty="0">
                <a:solidFill>
                  <a:srgbClr val="FFFF00"/>
                </a:solidFill>
              </a:rPr>
              <a:t>s</a:t>
            </a:r>
            <a:r>
              <a:rPr lang="it-IT" b="1" dirty="0"/>
              <a:t> =</a:t>
            </a:r>
            <a:r>
              <a:rPr lang="it-IT" b="1" dirty="0">
                <a:solidFill>
                  <a:srgbClr val="FFFF00"/>
                </a:solidFill>
              </a:rPr>
              <a:t>F</a:t>
            </a:r>
            <a:r>
              <a:rPr lang="it-IT" b="1" dirty="0"/>
              <a:t> s cos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Il lavoro può essere positivo (motore) o negativo (resistente) a seconda dell’angolo tra </a:t>
            </a:r>
            <a:r>
              <a:rPr lang="it-IT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. Se </a:t>
            </a:r>
            <a:r>
              <a:rPr lang="it-IT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sono ortogonali, il lavoro è nullo.</a:t>
            </a:r>
          </a:p>
          <a:p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Nel moto circolare uniforme la forza che agisce è la forza centripeta, ortogonale allo spostamento (tangenziale), che quindi non compie lavoro.</a:t>
            </a:r>
          </a:p>
          <a:p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Definiamo energia di un corpo la capacità del corpo a compiere lavoro.</a:t>
            </a:r>
          </a:p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Esistono molte forme di energia: in meccanica riconosciamo l’energia cinetica, posseduta da un corpo che ha una certa velocità e l’energia potenziale, posseduta da un corpo immerso in un campo di forze.</a:t>
            </a:r>
          </a:p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Ma abbiamo anche l’energia elettrica, l’energia magnetica, l’energia termica, l’energia chimica,...</a:t>
            </a:r>
          </a:p>
        </p:txBody>
      </p:sp>
    </p:spTree>
    <p:extLst>
      <p:ext uri="{BB962C8B-B14F-4D97-AF65-F5344CB8AC3E}">
        <p14:creationId xmlns:p14="http://schemas.microsoft.com/office/powerpoint/2010/main" val="2020608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304800"/>
            <a:ext cx="9404723" cy="1320800"/>
          </a:xfrm>
        </p:spPr>
        <p:txBody>
          <a:bodyPr/>
          <a:lstStyle/>
          <a:p>
            <a:r>
              <a:rPr lang="it-IT" b="1" dirty="0"/>
              <a:t>Frattura alla tibia per torsione</a:t>
            </a:r>
          </a:p>
        </p:txBody>
      </p:sp>
      <p:pic>
        <p:nvPicPr>
          <p:cNvPr id="4" name="Segnaposto contenuto 3" descr="0529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3103" y="2052638"/>
            <a:ext cx="2167570" cy="4195762"/>
          </a:xfrm>
        </p:spPr>
      </p:pic>
      <p:pic>
        <p:nvPicPr>
          <p:cNvPr id="5" name="Segnaposto contenuto 3" descr="053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93075" y="1292225"/>
            <a:ext cx="3408363" cy="539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46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7" descr="tab05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0" y="425414"/>
            <a:ext cx="10192985" cy="625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396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0514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0649" y="962570"/>
            <a:ext cx="6028152" cy="5806529"/>
          </a:xfrm>
        </p:spPr>
      </p:pic>
      <p:sp>
        <p:nvSpPr>
          <p:cNvPr id="2" name="CasellaDiTesto 1"/>
          <p:cNvSpPr txBox="1"/>
          <p:nvPr/>
        </p:nvSpPr>
        <p:spPr>
          <a:xfrm>
            <a:off x="304800" y="165100"/>
            <a:ext cx="8674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FFFF00"/>
                </a:solidFill>
              </a:rPr>
              <a:t>Meccanica della locomozione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43" y="1498600"/>
            <a:ext cx="5582067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138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200" y="622299"/>
            <a:ext cx="5489575" cy="555378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47" y="1224836"/>
            <a:ext cx="4138353" cy="495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410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866899" y="632478"/>
            <a:ext cx="8926791" cy="584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035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Segnaposto contenuto 3" descr="0517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626" y="2041524"/>
            <a:ext cx="10565773" cy="3419476"/>
          </a:xfrm>
        </p:spPr>
      </p:pic>
    </p:spTree>
    <p:extLst>
      <p:ext uri="{BB962C8B-B14F-4D97-AF65-F5344CB8AC3E}">
        <p14:creationId xmlns:p14="http://schemas.microsoft.com/office/powerpoint/2010/main" val="2859395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0411" y="180796"/>
            <a:ext cx="9404723" cy="1400530"/>
          </a:xfrm>
        </p:spPr>
        <p:txBody>
          <a:bodyPr/>
          <a:lstStyle/>
          <a:p>
            <a:pPr algn="ctr"/>
            <a:r>
              <a:rPr lang="it-IT" sz="3600" b="1" dirty="0">
                <a:solidFill>
                  <a:srgbClr val="FFFF00"/>
                </a:solidFill>
              </a:rPr>
              <a:t>Energia cinetica ed energia potenziale </a:t>
            </a:r>
            <a:r>
              <a:rPr lang="it-IT" sz="3200" b="1" dirty="0">
                <a:solidFill>
                  <a:srgbClr val="FFFF00"/>
                </a:solidFill>
              </a:rPr>
              <a:t>conservazione dell’energia meccanica</a:t>
            </a:r>
            <a:endParaRPr lang="it-IT" sz="3600" b="1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8984" y="1587852"/>
            <a:ext cx="9321800" cy="4667073"/>
          </a:xfrm>
        </p:spPr>
        <p:txBody>
          <a:bodyPr>
            <a:normAutofit lnSpcReduction="10000"/>
          </a:bodyPr>
          <a:lstStyle/>
          <a:p>
            <a:r>
              <a:rPr lang="it-IT" b="1" dirty="0"/>
              <a:t>Definiamo </a:t>
            </a:r>
            <a:r>
              <a:rPr lang="it-IT" b="1" dirty="0">
                <a:solidFill>
                  <a:srgbClr val="FFFF00"/>
                </a:solidFill>
              </a:rPr>
              <a:t>energia cinetica </a:t>
            </a:r>
            <a:r>
              <a:rPr lang="it-IT" b="1" dirty="0"/>
              <a:t>di un corpo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endParaRPr lang="it-IT" b="1" dirty="0"/>
          </a:p>
          <a:p>
            <a:r>
              <a:rPr lang="it-IT" b="1" dirty="0"/>
              <a:t>Il lavoro compiuto dalla forza di un campo su un corpo che si sposta dal punto A al punto B in genere dipende dal percorso compiuto. Se invece il lavoro compiuto dipende dai punti A e B, ma non dal percorso, diciamo che il campo è conservativo e possiamo definire una funzione U dei punti del campo tale che il lavoro compiuto per andare da A </a:t>
            </a:r>
            <a:r>
              <a:rPr lang="it-IT" b="1" dirty="0" err="1"/>
              <a:t>a</a:t>
            </a:r>
            <a:r>
              <a:rPr lang="it-IT" b="1" dirty="0"/>
              <a:t> B sia</a:t>
            </a:r>
          </a:p>
          <a:p>
            <a:pPr marL="0" indent="0">
              <a:buNone/>
            </a:pPr>
            <a:r>
              <a:rPr lang="it-IT" b="1" dirty="0"/>
              <a:t>   </a:t>
            </a:r>
          </a:p>
          <a:p>
            <a:r>
              <a:rPr lang="it-IT" b="1" dirty="0"/>
              <a:t>U è detta </a:t>
            </a:r>
            <a:r>
              <a:rPr lang="it-IT" b="1" dirty="0">
                <a:solidFill>
                  <a:srgbClr val="FFFF00"/>
                </a:solidFill>
              </a:rPr>
              <a:t>energia potenziale</a:t>
            </a:r>
            <a:r>
              <a:rPr lang="it-IT" b="1" dirty="0"/>
              <a:t>. Si dimostra che, se non ci sono attriti, andando da A </a:t>
            </a:r>
            <a:r>
              <a:rPr lang="it-IT" b="1" dirty="0" err="1"/>
              <a:t>a</a:t>
            </a:r>
            <a:r>
              <a:rPr lang="it-IT" b="1" dirty="0"/>
              <a:t> B, si ha una variazione dell’energia potenziale pari alla variazione dell’energia cinetica cambiata di segno. Quindi si ha la </a:t>
            </a:r>
            <a:r>
              <a:rPr lang="it-IT" b="1" dirty="0">
                <a:solidFill>
                  <a:srgbClr val="FFFF00"/>
                </a:solidFill>
              </a:rPr>
              <a:t>conservazione dell’energia totale </a:t>
            </a:r>
            <a:r>
              <a:rPr lang="it-IT" b="1" dirty="0"/>
              <a:t>(cinetica + potenziale)</a:t>
            </a: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872576"/>
              </p:ext>
            </p:extLst>
          </p:nvPr>
        </p:nvGraphicFramePr>
        <p:xfrm>
          <a:off x="3735853" y="1987989"/>
          <a:ext cx="1726919" cy="849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Equation" r:id="rId3" imgW="799920" imgH="393480" progId="Equation.DSMT4">
                  <p:embed/>
                </p:oleObj>
              </mc:Choice>
              <mc:Fallback>
                <p:oleObj name="Equation" r:id="rId3" imgW="799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5853" y="1987989"/>
                        <a:ext cx="1726919" cy="849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350275"/>
              </p:ext>
            </p:extLst>
          </p:nvPr>
        </p:nvGraphicFramePr>
        <p:xfrm>
          <a:off x="3838314" y="4463784"/>
          <a:ext cx="226314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Equation" r:id="rId5" imgW="1257120" imgH="253800" progId="Equation.DSMT4">
                  <p:embed/>
                </p:oleObj>
              </mc:Choice>
              <mc:Fallback>
                <p:oleObj name="Equation" r:id="rId5" imgW="12571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38314" y="4463784"/>
                        <a:ext cx="226314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Segnaposto contenuto 3" descr="0304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68481" y="1224225"/>
            <a:ext cx="1795078" cy="539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16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030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18389" y="923786"/>
            <a:ext cx="2776537" cy="539432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36600" y="1503362"/>
            <a:ext cx="5054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Energia potenziale nel campo gravitazionale sulla superficie della Terra di un punto materiale di massa m </a:t>
            </a:r>
          </a:p>
          <a:p>
            <a:pPr algn="ctr"/>
            <a:endParaRPr lang="it-IT" sz="2000" b="1" dirty="0"/>
          </a:p>
          <a:p>
            <a:pPr algn="ctr"/>
            <a:r>
              <a:rPr lang="it-IT" sz="2000" b="1" dirty="0"/>
              <a:t>U(h) = m g h</a:t>
            </a:r>
          </a:p>
          <a:p>
            <a:pPr algn="ctr"/>
            <a:endParaRPr lang="it-IT" sz="2000" b="1" dirty="0"/>
          </a:p>
          <a:p>
            <a:r>
              <a:rPr lang="it-IT" sz="2000" b="1" dirty="0"/>
              <a:t>m  massa del punto materiale</a:t>
            </a:r>
          </a:p>
          <a:p>
            <a:r>
              <a:rPr lang="it-IT" sz="2000" b="1" dirty="0"/>
              <a:t>g   accelerazione di gravità (9.8 m/s</a:t>
            </a:r>
            <a:r>
              <a:rPr lang="it-IT" sz="2000" b="1" baseline="30000" dirty="0"/>
              <a:t>2</a:t>
            </a:r>
            <a:r>
              <a:rPr lang="it-IT" sz="2000" b="1" dirty="0"/>
              <a:t>)</a:t>
            </a:r>
          </a:p>
          <a:p>
            <a:r>
              <a:rPr lang="it-IT" sz="2000" b="1" dirty="0"/>
              <a:t>h   altezza (per es. rispetto al terreno)</a:t>
            </a:r>
          </a:p>
          <a:p>
            <a:endParaRPr lang="it-IT" sz="2000" b="1" dirty="0"/>
          </a:p>
          <a:p>
            <a:endParaRPr lang="it-IT" sz="2000" b="1" dirty="0"/>
          </a:p>
          <a:p>
            <a:r>
              <a:rPr lang="it-IT" sz="2000" b="1" i="1" dirty="0">
                <a:solidFill>
                  <a:srgbClr val="FFFF00"/>
                </a:solidFill>
              </a:rPr>
              <a:t>Notare che lavoro, energia cinetica ed energia potenziale hanno le stesse dimensioni fisiche [L</a:t>
            </a:r>
            <a:r>
              <a:rPr lang="it-IT" sz="2000" b="1" i="1" baseline="30000" dirty="0">
                <a:solidFill>
                  <a:srgbClr val="FFFF00"/>
                </a:solidFill>
              </a:rPr>
              <a:t>2</a:t>
            </a:r>
            <a:r>
              <a:rPr lang="it-IT" sz="2000" b="1" i="1" dirty="0">
                <a:solidFill>
                  <a:srgbClr val="FFFF00"/>
                </a:solidFill>
              </a:rPr>
              <a:t>MT</a:t>
            </a:r>
            <a:r>
              <a:rPr lang="it-IT" sz="2000" b="1" i="1" baseline="30000" dirty="0">
                <a:solidFill>
                  <a:srgbClr val="FFFF00"/>
                </a:solidFill>
              </a:rPr>
              <a:t>-2</a:t>
            </a:r>
            <a:r>
              <a:rPr lang="it-IT" sz="2000" b="1" i="1" dirty="0">
                <a:solidFill>
                  <a:srgbClr val="FFFF00"/>
                </a:solidFill>
              </a:rPr>
              <a:t>]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96900" y="215900"/>
            <a:ext cx="557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/>
              <a:t>Esempio</a:t>
            </a:r>
          </a:p>
        </p:txBody>
      </p:sp>
    </p:spTree>
    <p:extLst>
      <p:ext uri="{BB962C8B-B14F-4D97-AF65-F5344CB8AC3E}">
        <p14:creationId xmlns:p14="http://schemas.microsoft.com/office/powerpoint/2010/main" val="4076470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09382"/>
          </a:xfrm>
        </p:spPr>
        <p:txBody>
          <a:bodyPr/>
          <a:lstStyle/>
          <a:p>
            <a:pPr algn="ctr"/>
            <a:r>
              <a:rPr lang="it-IT" b="1" dirty="0"/>
              <a:t>Energia e Potenza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03312" y="1676400"/>
            <a:ext cx="8946541" cy="4571999"/>
          </a:xfrm>
        </p:spPr>
        <p:txBody>
          <a:bodyPr/>
          <a:lstStyle/>
          <a:p>
            <a:r>
              <a:rPr lang="it-IT" b="1" dirty="0"/>
              <a:t>Definiamo potenza il rapporto tra il lavoro compiuto da una data forza in un dato tempo:</a:t>
            </a:r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/>
              <a:t>La potenza si misura in watt (W). Un’altra unità (non S.I.) usata è il cavallo vapore (</a:t>
            </a:r>
            <a:r>
              <a:rPr lang="it-IT" b="1" dirty="0" err="1"/>
              <a:t>hp</a:t>
            </a:r>
            <a:r>
              <a:rPr lang="it-IT" b="1" dirty="0"/>
              <a:t>)   1 </a:t>
            </a:r>
            <a:r>
              <a:rPr lang="it-IT" b="1" dirty="0" err="1"/>
              <a:t>hp</a:t>
            </a:r>
            <a:r>
              <a:rPr lang="it-IT" b="1" dirty="0"/>
              <a:t> = 735 W</a:t>
            </a:r>
          </a:p>
          <a:p>
            <a:endParaRPr lang="it-IT" b="1" dirty="0"/>
          </a:p>
          <a:p>
            <a:r>
              <a:rPr lang="it-IT" b="1" dirty="0"/>
              <a:t>L’energia (e il lavoro) si misura nel S.I. in joule (J). Un’altra unità di misura dell’energia, molto usata in pratica è il chilowattora, indicato con kWh, che indica l’energia prodotta da una potenza di un kW (chilowatt) </a:t>
            </a:r>
            <a:r>
              <a:rPr lang="it-IT" b="1" dirty="0" err="1"/>
              <a:t>opernte</a:t>
            </a:r>
            <a:r>
              <a:rPr lang="it-IT" b="1" dirty="0"/>
              <a:t> per un’ora.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834341"/>
              </p:ext>
            </p:extLst>
          </p:nvPr>
        </p:nvGraphicFramePr>
        <p:xfrm>
          <a:off x="4206875" y="2392363"/>
          <a:ext cx="9525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Equation" r:id="rId3" imgW="457200" imgH="393480" progId="Equation.DSMT4">
                  <p:embed/>
                </p:oleObj>
              </mc:Choice>
              <mc:Fallback>
                <p:oleObj name="Equation" r:id="rId3" imgW="457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75" y="2392363"/>
                        <a:ext cx="952500" cy="82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854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9682"/>
          </a:xfrm>
        </p:spPr>
        <p:txBody>
          <a:bodyPr/>
          <a:lstStyle/>
          <a:p>
            <a:pPr algn="ctr"/>
            <a:r>
              <a:rPr lang="it-IT" b="1" dirty="0"/>
              <a:t>Momento di una forza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2800" y="1422400"/>
            <a:ext cx="10083800" cy="4825999"/>
          </a:xfrm>
        </p:spPr>
        <p:txBody>
          <a:bodyPr/>
          <a:lstStyle/>
          <a:p>
            <a:r>
              <a:rPr lang="it-IT" b="1" dirty="0"/>
              <a:t>Definiamo momento di una forza </a:t>
            </a:r>
            <a:r>
              <a:rPr lang="it-IT" b="1" dirty="0">
                <a:solidFill>
                  <a:srgbClr val="FFFF00"/>
                </a:solidFill>
              </a:rPr>
              <a:t>F</a:t>
            </a:r>
            <a:r>
              <a:rPr lang="it-IT" b="1" dirty="0"/>
              <a:t> applicata al punto A rispetto al punto O il valore</a:t>
            </a:r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>
                <a:solidFill>
                  <a:srgbClr val="FFFF00"/>
                </a:solidFill>
              </a:rPr>
              <a:t>M</a:t>
            </a:r>
            <a:r>
              <a:rPr lang="it-IT" b="1" dirty="0"/>
              <a:t> è un vettore ortogonale a </a:t>
            </a:r>
            <a:r>
              <a:rPr lang="it-IT" b="1" dirty="0">
                <a:solidFill>
                  <a:srgbClr val="FFFF00"/>
                </a:solidFill>
              </a:rPr>
              <a:t>F </a:t>
            </a:r>
            <a:r>
              <a:rPr lang="it-IT" b="1" dirty="0"/>
              <a:t>e </a:t>
            </a:r>
            <a:r>
              <a:rPr lang="it-IT" b="1" dirty="0">
                <a:solidFill>
                  <a:srgbClr val="FFFF00"/>
                </a:solidFill>
              </a:rPr>
              <a:t>AO</a:t>
            </a:r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916699"/>
              </p:ext>
            </p:extLst>
          </p:nvPr>
        </p:nvGraphicFramePr>
        <p:xfrm>
          <a:off x="2915488" y="2117726"/>
          <a:ext cx="2973388" cy="1400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tion" r:id="rId3" imgW="1536480" imgH="723600" progId="Equation.DSMT4">
                  <p:embed/>
                </p:oleObj>
              </mc:Choice>
              <mc:Fallback>
                <p:oleObj name="Equation" r:id="rId3" imgW="153648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15488" y="2117726"/>
                        <a:ext cx="2973388" cy="14006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Segnaposto contenuto 3" descr="0401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91564" y="2016126"/>
            <a:ext cx="307172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74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114300"/>
            <a:ext cx="9404723" cy="882364"/>
          </a:xfrm>
        </p:spPr>
        <p:txBody>
          <a:bodyPr/>
          <a:lstStyle/>
          <a:p>
            <a:pPr algn="ctr"/>
            <a:r>
              <a:rPr lang="it-IT" b="1" dirty="0"/>
              <a:t>Equilibrio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49300" y="901700"/>
            <a:ext cx="7886700" cy="2269269"/>
          </a:xfrm>
        </p:spPr>
        <p:txBody>
          <a:bodyPr>
            <a:normAutofit/>
          </a:bodyPr>
          <a:lstStyle/>
          <a:p>
            <a:r>
              <a:rPr lang="it-IT" b="1" dirty="0"/>
              <a:t>L’equilibrio per un punto materiale è che la somma vettoriale delle forze sia nulla (equilibrio traslazionale).</a:t>
            </a:r>
          </a:p>
          <a:p>
            <a:r>
              <a:rPr lang="it-IT" b="1" dirty="0"/>
              <a:t>Per l’equilibrio di un corpo rigido di dimensioni finite, la precedente condizione non basta, ma occorre che anche la somma dei momenti di tutte le forze applicate, rispetto a qualsiasi punto O, sia nulla (equilibrio rotazionale</a:t>
            </a:r>
            <a:r>
              <a:rPr lang="it-IT" dirty="0"/>
              <a:t>)</a:t>
            </a:r>
          </a:p>
        </p:txBody>
      </p:sp>
      <p:pic>
        <p:nvPicPr>
          <p:cNvPr id="4" name="Segnaposto contenuto 3" descr="040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41712" y="344658"/>
            <a:ext cx="3365797" cy="6266839"/>
          </a:xfrm>
          <a:prstGeom prst="rect">
            <a:avLst/>
          </a:prstGeom>
        </p:spPr>
      </p:pic>
      <p:pic>
        <p:nvPicPr>
          <p:cNvPr id="5" name="Segnaposto contenuto 3" descr="040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5841" y="3132868"/>
            <a:ext cx="3509960" cy="358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58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45789" cy="969682"/>
          </a:xfrm>
        </p:spPr>
        <p:txBody>
          <a:bodyPr/>
          <a:lstStyle/>
          <a:p>
            <a:r>
              <a:rPr lang="it-IT" b="1" dirty="0">
                <a:solidFill>
                  <a:srgbClr val="FFFF00"/>
                </a:solidFill>
              </a:rPr>
              <a:t>Vincolo e forze di reazione vincolare</a:t>
            </a:r>
          </a:p>
        </p:txBody>
      </p:sp>
      <p:pic>
        <p:nvPicPr>
          <p:cNvPr id="4" name="Segnaposto contenuto 3" descr="0404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15"/>
          <a:stretch/>
        </p:blipFill>
        <p:spPr>
          <a:xfrm>
            <a:off x="7102319" y="1329397"/>
            <a:ext cx="4707847" cy="5310553"/>
          </a:xfrm>
        </p:spPr>
      </p:pic>
      <p:sp>
        <p:nvSpPr>
          <p:cNvPr id="5" name="CasellaDiTesto 4"/>
          <p:cNvSpPr txBox="1"/>
          <p:nvPr/>
        </p:nvSpPr>
        <p:spPr>
          <a:xfrm>
            <a:off x="482600" y="1650474"/>
            <a:ext cx="62357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Può accadere che il moto di un corpo sia limitato dalla presenza di altri corpi, per esempio una superficie di appoggio o un asse di rotazione. </a:t>
            </a:r>
          </a:p>
          <a:p>
            <a:endParaRPr lang="it-IT" sz="2000" b="1" dirty="0"/>
          </a:p>
          <a:p>
            <a:r>
              <a:rPr lang="it-IT" sz="2000" b="1" dirty="0"/>
              <a:t>Questi vengono detti «vincoli». </a:t>
            </a:r>
          </a:p>
          <a:p>
            <a:r>
              <a:rPr lang="it-IT" sz="2000" b="1" dirty="0"/>
              <a:t>I vincoli esercitano delle forze di reazione che annullano in tutto o in parte le forze a cui è sottoposto un corpo.</a:t>
            </a:r>
          </a:p>
          <a:p>
            <a:endParaRPr lang="it-IT" sz="2000" b="1" dirty="0"/>
          </a:p>
          <a:p>
            <a:r>
              <a:rPr lang="it-IT" sz="2000" b="1" dirty="0"/>
              <a:t>I vincoli ideali non si spostano e non si deformano a causa delle forze esercitate.</a:t>
            </a:r>
          </a:p>
          <a:p>
            <a:endParaRPr lang="it-IT" sz="2000" b="1" dirty="0"/>
          </a:p>
          <a:p>
            <a:r>
              <a:rPr lang="it-IT" sz="2000" b="1" dirty="0"/>
              <a:t>Le forze vincolari (ideali) non compiono lavoro, né attivo, né passivo.</a:t>
            </a:r>
          </a:p>
        </p:txBody>
      </p:sp>
    </p:spTree>
    <p:extLst>
      <p:ext uri="{BB962C8B-B14F-4D97-AF65-F5344CB8AC3E}">
        <p14:creationId xmlns:p14="http://schemas.microsoft.com/office/powerpoint/2010/main" val="20396821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 Red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ademic_Course_16x9_TP103039515" id="{36AC30B2-7B5E-40C4-A2A8-24A923A7C645}" vid="{5A576E4A-65A5-4321-8EED-8197384A1F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1290</Words>
  <Application>Microsoft Office PowerPoint</Application>
  <PresentationFormat>Widescreen</PresentationFormat>
  <Paragraphs>156</Paragraphs>
  <Slides>35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2" baseType="lpstr">
      <vt:lpstr>Arial</vt:lpstr>
      <vt:lpstr>Calibri</vt:lpstr>
      <vt:lpstr>Cambria Math</vt:lpstr>
      <vt:lpstr>Century Gothic</vt:lpstr>
      <vt:lpstr>Wingdings 3</vt:lpstr>
      <vt:lpstr>Ione</vt:lpstr>
      <vt:lpstr>Equation</vt:lpstr>
      <vt:lpstr> Sergio Frasca  Fisica Applicata – 2</vt:lpstr>
      <vt:lpstr>Di cosa parleremo</vt:lpstr>
      <vt:lpstr>Lavoro e Energia</vt:lpstr>
      <vt:lpstr>Energia cinetica ed energia potenziale conservazione dell’energia meccanica</vt:lpstr>
      <vt:lpstr>Presentazione standard di PowerPoint</vt:lpstr>
      <vt:lpstr>Energia e Potenza</vt:lpstr>
      <vt:lpstr>Momento di una forza</vt:lpstr>
      <vt:lpstr>Equilibrio</vt:lpstr>
      <vt:lpstr>Vincolo e forze di reazione vincolare</vt:lpstr>
      <vt:lpstr>Le leve</vt:lpstr>
      <vt:lpstr>Esempio altalena</vt:lpstr>
      <vt:lpstr>Carrucole</vt:lpstr>
      <vt:lpstr>Il baricentro</vt:lpstr>
      <vt:lpstr>Dinamica rotatoria e momento di inerzia</vt:lpstr>
      <vt:lpstr>Elasticità e legge di Hooke</vt:lpstr>
      <vt:lpstr>Forze di attrito</vt:lpstr>
      <vt:lpstr>Presentazione standard di PowerPoint</vt:lpstr>
      <vt:lpstr>Equilibrio delle articolazioni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Legge di Hooke applicata a fratture ossee</vt:lpstr>
      <vt:lpstr>Frattura alla tibia per flessione</vt:lpstr>
      <vt:lpstr>Frattura alla tibia per torsione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2016-08-12T12:25:41Z</dcterms:created>
  <dcterms:modified xsi:type="dcterms:W3CDTF">2016-11-15T09:17:30Z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TC030395169991</vt:lpwstr>
  </property>
</Properties>
</file>