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20" r:id="rId2"/>
    <p:sldId id="434" r:id="rId3"/>
    <p:sldId id="428" r:id="rId4"/>
    <p:sldId id="411" r:id="rId5"/>
    <p:sldId id="324" r:id="rId6"/>
    <p:sldId id="325" r:id="rId7"/>
    <p:sldId id="326" r:id="rId8"/>
    <p:sldId id="327" r:id="rId9"/>
    <p:sldId id="328" r:id="rId10"/>
    <p:sldId id="329" r:id="rId11"/>
    <p:sldId id="423" r:id="rId12"/>
    <p:sldId id="424" r:id="rId13"/>
    <p:sldId id="310" r:id="rId14"/>
    <p:sldId id="425" r:id="rId15"/>
    <p:sldId id="414" r:id="rId16"/>
    <p:sldId id="419" r:id="rId17"/>
    <p:sldId id="448" r:id="rId18"/>
    <p:sldId id="449" r:id="rId19"/>
    <p:sldId id="450" r:id="rId20"/>
    <p:sldId id="452" r:id="rId21"/>
    <p:sldId id="451" r:id="rId22"/>
    <p:sldId id="453" r:id="rId23"/>
    <p:sldId id="454" r:id="rId24"/>
    <p:sldId id="455" r:id="rId25"/>
    <p:sldId id="456" r:id="rId26"/>
    <p:sldId id="457" r:id="rId27"/>
    <p:sldId id="458" r:id="rId28"/>
    <p:sldId id="314" r:id="rId29"/>
    <p:sldId id="31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1"/>
    <p:restoredTop sz="92135"/>
  </p:normalViewPr>
  <p:slideViewPr>
    <p:cSldViewPr>
      <p:cViewPr varScale="1">
        <p:scale>
          <a:sx n="114" d="100"/>
          <a:sy n="114" d="100"/>
        </p:scale>
        <p:origin x="196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BA11A-3693-4823-88A4-3A7E2D9B1B6C}" type="datetimeFigureOut">
              <a:rPr lang="en-GB" smtClean="0"/>
              <a:t>10/12/2023</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8FC06-391B-4CF2-81A4-BFA32324743E}" type="slidenum">
              <a:rPr lang="en-GB" smtClean="0"/>
              <a:t>‹#›</a:t>
            </a:fld>
            <a:endParaRPr lang="en-GB"/>
          </a:p>
        </p:txBody>
      </p:sp>
    </p:spTree>
    <p:extLst>
      <p:ext uri="{BB962C8B-B14F-4D97-AF65-F5344CB8AC3E}">
        <p14:creationId xmlns:p14="http://schemas.microsoft.com/office/powerpoint/2010/main" val="64367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a:t>
            </a:fld>
            <a:endParaRPr lang="en-GB"/>
          </a:p>
        </p:txBody>
      </p:sp>
    </p:spTree>
    <p:extLst>
      <p:ext uri="{BB962C8B-B14F-4D97-AF65-F5344CB8AC3E}">
        <p14:creationId xmlns:p14="http://schemas.microsoft.com/office/powerpoint/2010/main" val="398866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11</a:t>
            </a:fld>
            <a:endParaRPr lang="en-GB"/>
          </a:p>
        </p:txBody>
      </p:sp>
    </p:spTree>
    <p:extLst>
      <p:ext uri="{BB962C8B-B14F-4D97-AF65-F5344CB8AC3E}">
        <p14:creationId xmlns:p14="http://schemas.microsoft.com/office/powerpoint/2010/main" val="296204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12</a:t>
            </a:fld>
            <a:endParaRPr lang="en-GB"/>
          </a:p>
        </p:txBody>
      </p:sp>
    </p:spTree>
    <p:extLst>
      <p:ext uri="{BB962C8B-B14F-4D97-AF65-F5344CB8AC3E}">
        <p14:creationId xmlns:p14="http://schemas.microsoft.com/office/powerpoint/2010/main" val="3766453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13</a:t>
            </a:fld>
            <a:endParaRPr lang="en-GB"/>
          </a:p>
        </p:txBody>
      </p:sp>
    </p:spTree>
    <p:extLst>
      <p:ext uri="{BB962C8B-B14F-4D97-AF65-F5344CB8AC3E}">
        <p14:creationId xmlns:p14="http://schemas.microsoft.com/office/powerpoint/2010/main" val="1865569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14</a:t>
            </a:fld>
            <a:endParaRPr lang="en-GB"/>
          </a:p>
        </p:txBody>
      </p:sp>
    </p:spTree>
    <p:extLst>
      <p:ext uri="{BB962C8B-B14F-4D97-AF65-F5344CB8AC3E}">
        <p14:creationId xmlns:p14="http://schemas.microsoft.com/office/powerpoint/2010/main" val="3526967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15</a:t>
            </a:fld>
            <a:endParaRPr lang="en-GB"/>
          </a:p>
        </p:txBody>
      </p:sp>
    </p:spTree>
    <p:extLst>
      <p:ext uri="{BB962C8B-B14F-4D97-AF65-F5344CB8AC3E}">
        <p14:creationId xmlns:p14="http://schemas.microsoft.com/office/powerpoint/2010/main" val="226647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28</a:t>
            </a:fld>
            <a:endParaRPr lang="en-GB"/>
          </a:p>
        </p:txBody>
      </p:sp>
    </p:spTree>
    <p:extLst>
      <p:ext uri="{BB962C8B-B14F-4D97-AF65-F5344CB8AC3E}">
        <p14:creationId xmlns:p14="http://schemas.microsoft.com/office/powerpoint/2010/main" val="172688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29</a:t>
            </a:fld>
            <a:endParaRPr lang="en-GB"/>
          </a:p>
        </p:txBody>
      </p:sp>
    </p:spTree>
    <p:extLst>
      <p:ext uri="{BB962C8B-B14F-4D97-AF65-F5344CB8AC3E}">
        <p14:creationId xmlns:p14="http://schemas.microsoft.com/office/powerpoint/2010/main" val="224259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a:t>
            </a:fld>
            <a:endParaRPr lang="en-GB"/>
          </a:p>
        </p:txBody>
      </p:sp>
    </p:spTree>
    <p:extLst>
      <p:ext uri="{BB962C8B-B14F-4D97-AF65-F5344CB8AC3E}">
        <p14:creationId xmlns:p14="http://schemas.microsoft.com/office/powerpoint/2010/main" val="9543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a:t>
            </a:fld>
            <a:endParaRPr lang="en-GB"/>
          </a:p>
        </p:txBody>
      </p:sp>
    </p:spTree>
    <p:extLst>
      <p:ext uri="{BB962C8B-B14F-4D97-AF65-F5344CB8AC3E}">
        <p14:creationId xmlns:p14="http://schemas.microsoft.com/office/powerpoint/2010/main" val="95851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a:t>
            </a:fld>
            <a:endParaRPr lang="en-GB"/>
          </a:p>
        </p:txBody>
      </p:sp>
    </p:spTree>
    <p:extLst>
      <p:ext uri="{BB962C8B-B14F-4D97-AF65-F5344CB8AC3E}">
        <p14:creationId xmlns:p14="http://schemas.microsoft.com/office/powerpoint/2010/main" val="321123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a:t>
            </a:fld>
            <a:endParaRPr lang="en-GB"/>
          </a:p>
        </p:txBody>
      </p:sp>
    </p:spTree>
    <p:extLst>
      <p:ext uri="{BB962C8B-B14F-4D97-AF65-F5344CB8AC3E}">
        <p14:creationId xmlns:p14="http://schemas.microsoft.com/office/powerpoint/2010/main" val="315526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7</a:t>
            </a:fld>
            <a:endParaRPr lang="en-GB"/>
          </a:p>
        </p:txBody>
      </p:sp>
    </p:spTree>
    <p:extLst>
      <p:ext uri="{BB962C8B-B14F-4D97-AF65-F5344CB8AC3E}">
        <p14:creationId xmlns:p14="http://schemas.microsoft.com/office/powerpoint/2010/main" val="823361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8</a:t>
            </a:fld>
            <a:endParaRPr lang="en-GB"/>
          </a:p>
        </p:txBody>
      </p:sp>
    </p:spTree>
    <p:extLst>
      <p:ext uri="{BB962C8B-B14F-4D97-AF65-F5344CB8AC3E}">
        <p14:creationId xmlns:p14="http://schemas.microsoft.com/office/powerpoint/2010/main" val="4073507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9</a:t>
            </a:fld>
            <a:endParaRPr lang="en-GB"/>
          </a:p>
        </p:txBody>
      </p:sp>
    </p:spTree>
    <p:extLst>
      <p:ext uri="{BB962C8B-B14F-4D97-AF65-F5344CB8AC3E}">
        <p14:creationId xmlns:p14="http://schemas.microsoft.com/office/powerpoint/2010/main" val="41031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10</a:t>
            </a:fld>
            <a:endParaRPr lang="en-GB"/>
          </a:p>
        </p:txBody>
      </p:sp>
    </p:spTree>
    <p:extLst>
      <p:ext uri="{BB962C8B-B14F-4D97-AF65-F5344CB8AC3E}">
        <p14:creationId xmlns:p14="http://schemas.microsoft.com/office/powerpoint/2010/main" val="212972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2266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247686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89774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26267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03BF3D1-8874-4477-97E0-1DA17BF6C108}" type="datetimeFigureOut">
              <a:rPr lang="en-GB" smtClean="0"/>
              <a:t>10/12/2023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3085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603BF3D1-8874-4477-97E0-1DA17BF6C108}" type="datetimeFigureOut">
              <a:rPr lang="en-GB" smtClean="0"/>
              <a:t>10/12/2023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93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03BF3D1-8874-4477-97E0-1DA17BF6C108}" type="datetimeFigureOut">
              <a:rPr lang="en-GB" smtClean="0"/>
              <a:t>10/12/2023</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7212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603BF3D1-8874-4477-97E0-1DA17BF6C108}" type="datetimeFigureOut">
              <a:rPr lang="en-GB" smtClean="0"/>
              <a:t>10/12/2023</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5952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03BF3D1-8874-4477-97E0-1DA17BF6C108}" type="datetimeFigureOut">
              <a:rPr lang="en-GB" smtClean="0"/>
              <a:t>10/12/2023</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92444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10/12/2023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42274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10/12/2023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4709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BF3D1-8874-4477-97E0-1DA17BF6C108}" type="datetimeFigureOut">
              <a:rPr lang="en-GB" smtClean="0"/>
              <a:t>10/12/2023</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3D1B0-DE20-4152-B16D-BF5A7D3F0EF3}" type="slidenum">
              <a:rPr lang="en-GB" smtClean="0"/>
              <a:t>‹#›</a:t>
            </a:fld>
            <a:endParaRPr lang="en-GB"/>
          </a:p>
        </p:txBody>
      </p:sp>
    </p:spTree>
    <p:extLst>
      <p:ext uri="{BB962C8B-B14F-4D97-AF65-F5344CB8AC3E}">
        <p14:creationId xmlns:p14="http://schemas.microsoft.com/office/powerpoint/2010/main" val="120245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y Movie 1.mp4" descr="My Movie 1.mp4">
            <a:hlinkClick r:id="" action="ppaction://media"/>
            <a:extLst>
              <a:ext uri="{FF2B5EF4-FFF2-40B4-BE49-F238E27FC236}">
                <a16:creationId xmlns:a16="http://schemas.microsoft.com/office/drawing/2014/main" id="{9B8D2FE8-D604-A14E-8632-39F3C2164652}"/>
              </a:ext>
            </a:extLst>
          </p:cNvPr>
          <p:cNvPicPr>
            <a:picLocks noChangeAspect="1"/>
          </p:cNvPicPr>
          <p:nvPr>
            <a:videoFile r:link="rId2"/>
            <p:extLst>
              <p:ext uri="{DAA4B4D4-6D71-4841-9C94-3DE7FCFB9230}">
                <p14:media xmlns:p14="http://schemas.microsoft.com/office/powerpoint/2010/main" r:embed="rId1">
                  <p14:fade in="50" out="50"/>
                </p14:media>
              </p:ext>
            </p:extLst>
          </p:nvPr>
        </p:nvPicPr>
        <p:blipFill>
          <a:blip r:embed="rId4"/>
          <a:stretch>
            <a:fillRect/>
          </a:stretch>
        </p:blipFill>
        <p:spPr>
          <a:xfrm>
            <a:off x="1635919" y="2697658"/>
            <a:ext cx="5872163" cy="3303092"/>
          </a:xfrm>
          <a:prstGeom prst="rect">
            <a:avLst/>
          </a:prstGeom>
        </p:spPr>
      </p:pic>
      <p:sp>
        <p:nvSpPr>
          <p:cNvPr id="5" name="CasellaDiTesto 3">
            <a:extLst>
              <a:ext uri="{FF2B5EF4-FFF2-40B4-BE49-F238E27FC236}">
                <a16:creationId xmlns:a16="http://schemas.microsoft.com/office/drawing/2014/main" id="{4645D6FE-B57C-4847-964F-F55C4C282C1E}"/>
              </a:ext>
            </a:extLst>
          </p:cNvPr>
          <p:cNvSpPr txBox="1"/>
          <p:nvPr/>
        </p:nvSpPr>
        <p:spPr>
          <a:xfrm>
            <a:off x="0" y="857250"/>
            <a:ext cx="9144000" cy="1661993"/>
          </a:xfrm>
          <a:prstGeom prst="rect">
            <a:avLst/>
          </a:prstGeom>
          <a:noFill/>
        </p:spPr>
        <p:txBody>
          <a:bodyPr wrap="square" rtlCol="0">
            <a:spAutoFit/>
          </a:bodyPr>
          <a:lstStyle/>
          <a:p>
            <a:pPr algn="ctr"/>
            <a:r>
              <a:rPr lang="it-IT" sz="2700" b="1" dirty="0">
                <a:solidFill>
                  <a:schemeClr val="bg1"/>
                </a:solidFill>
                <a:latin typeface="+mj-lt"/>
              </a:rPr>
              <a:t>EPISTEMOLOGY AND PROFESSIONAL ETHICS</a:t>
            </a:r>
          </a:p>
          <a:p>
            <a:pPr algn="ctr"/>
            <a:r>
              <a:rPr lang="it-IT" sz="2700" b="1" dirty="0" err="1">
                <a:solidFill>
                  <a:schemeClr val="bg1"/>
                </a:solidFill>
                <a:latin typeface="+mj-lt"/>
              </a:rPr>
              <a:t>October</a:t>
            </a:r>
            <a:r>
              <a:rPr lang="it-IT" sz="2700" b="1" dirty="0">
                <a:solidFill>
                  <a:schemeClr val="bg1"/>
                </a:solidFill>
                <a:latin typeface="+mj-lt"/>
              </a:rPr>
              <a:t> 24</a:t>
            </a:r>
            <a:r>
              <a:rPr lang="it-IT" sz="2700" b="1">
                <a:solidFill>
                  <a:schemeClr val="bg1"/>
                </a:solidFill>
                <a:latin typeface="+mj-lt"/>
              </a:rPr>
              <a:t>, 2023</a:t>
            </a:r>
            <a:endParaRPr lang="it-IT" sz="2700" b="1" dirty="0">
              <a:solidFill>
                <a:schemeClr val="bg1"/>
              </a:solidFill>
              <a:latin typeface="+mj-lt"/>
            </a:endParaRPr>
          </a:p>
          <a:p>
            <a:pPr algn="ctr"/>
            <a:endParaRPr lang="it-IT" sz="2400" dirty="0">
              <a:solidFill>
                <a:schemeClr val="bg1"/>
              </a:solidFill>
              <a:latin typeface="+mj-lt"/>
            </a:endParaRPr>
          </a:p>
          <a:p>
            <a:pPr algn="ctr"/>
            <a:r>
              <a:rPr lang="it-IT" sz="2400" dirty="0">
                <a:solidFill>
                  <a:schemeClr val="bg1"/>
                </a:solidFill>
                <a:latin typeface="+mj-lt"/>
              </a:rPr>
              <a:t>Fabio </a:t>
            </a:r>
            <a:r>
              <a:rPr lang="it-IT" sz="2400" dirty="0" err="1">
                <a:solidFill>
                  <a:schemeClr val="bg1"/>
                </a:solidFill>
                <a:latin typeface="+mj-lt"/>
              </a:rPr>
              <a:t>Ferlazzo</a:t>
            </a:r>
            <a:endParaRPr lang="en-GB" sz="2400" dirty="0">
              <a:solidFill>
                <a:schemeClr val="bg1"/>
              </a:solidFill>
              <a:latin typeface="+mj-lt"/>
            </a:endParaRPr>
          </a:p>
        </p:txBody>
      </p:sp>
    </p:spTree>
    <p:extLst>
      <p:ext uri="{BB962C8B-B14F-4D97-AF65-F5344CB8AC3E}">
        <p14:creationId xmlns:p14="http://schemas.microsoft.com/office/powerpoint/2010/main" val="26720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Oval 3"/>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2" name="Oval 4"/>
          <p:cNvSpPr>
            <a:spLocks noChangeArrowheads="1"/>
          </p:cNvSpPr>
          <p:nvPr/>
        </p:nvSpPr>
        <p:spPr bwMode="auto">
          <a:xfrm>
            <a:off x="1676400" y="5486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4" name="Oval 6"/>
          <p:cNvSpPr>
            <a:spLocks noChangeArrowheads="1"/>
          </p:cNvSpPr>
          <p:nvPr/>
        </p:nvSpPr>
        <p:spPr bwMode="auto">
          <a:xfrm>
            <a:off x="1905000" y="533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195184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My professor is older than 40</a:t>
            </a:r>
          </a:p>
          <a:p>
            <a:pPr algn="ctr" eaLnBrk="1" hangingPunct="1">
              <a:spcBef>
                <a:spcPct val="0"/>
              </a:spcBef>
              <a:buFontTx/>
              <a:buNone/>
            </a:pPr>
            <a:r>
              <a:rPr lang="en-US" altLang="en-US" dirty="0"/>
              <a:t>All the professor </a:t>
            </a:r>
            <a:r>
              <a:rPr lang="en-US" altLang="en-US" i="1" dirty="0"/>
              <a:t>I met </a:t>
            </a:r>
            <a:r>
              <a:rPr lang="en-US" altLang="en-US" dirty="0"/>
              <a:t>are older than 40</a:t>
            </a:r>
          </a:p>
          <a:p>
            <a:pPr algn="ctr" eaLnBrk="1" hangingPunct="1">
              <a:spcBef>
                <a:spcPct val="0"/>
              </a:spcBef>
              <a:buFontTx/>
              <a:buNone/>
            </a:pPr>
            <a:r>
              <a:rPr lang="en-US" altLang="en-US" dirty="0"/>
              <a:t>thus</a:t>
            </a:r>
          </a:p>
          <a:p>
            <a:pPr algn="ctr" eaLnBrk="1" hangingPunct="1">
              <a:spcBef>
                <a:spcPct val="0"/>
              </a:spcBef>
              <a:buFontTx/>
              <a:buNone/>
            </a:pPr>
            <a:r>
              <a:rPr lang="en-US" altLang="en-US" dirty="0"/>
              <a:t>All the professors are older than 40</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88441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Fallacy of inductive logic</a:t>
            </a:r>
          </a:p>
          <a:p>
            <a:pPr algn="ctr" eaLnBrk="1" hangingPunct="1">
              <a:spcBef>
                <a:spcPct val="0"/>
              </a:spcBef>
              <a:buFontTx/>
              <a:buNone/>
            </a:pPr>
            <a:endParaRPr lang="en-US" altLang="en-US" dirty="0"/>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428243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0241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995738" y="1484313"/>
            <a:ext cx="2813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Karl R. Popper</a:t>
            </a:r>
          </a:p>
          <a:p>
            <a:pPr eaLnBrk="1" hangingPunct="1">
              <a:defRPr/>
            </a:pPr>
            <a:r>
              <a:rPr lang="it-IT" altLang="en-US" sz="1600" i="1">
                <a:latin typeface="Times New Roman" pitchFamily="18" charset="0"/>
              </a:rPr>
              <a:t>(Vienna, 1902 – London, 1994)</a:t>
            </a:r>
          </a:p>
        </p:txBody>
      </p:sp>
      <p:sp>
        <p:nvSpPr>
          <p:cNvPr id="25604" name="Rectangle 1"/>
          <p:cNvSpPr>
            <a:spLocks noChangeArrowheads="1"/>
          </p:cNvSpPr>
          <p:nvPr/>
        </p:nvSpPr>
        <p:spPr bwMode="auto">
          <a:xfrm>
            <a:off x="3924300" y="2822575"/>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“The scientific status of a theory relies on its falsifiability”</a:t>
            </a:r>
          </a:p>
        </p:txBody>
      </p:sp>
      <p:sp>
        <p:nvSpPr>
          <p:cNvPr id="25605" name="Rectangle 2"/>
          <p:cNvSpPr>
            <a:spLocks noChangeArrowheads="1"/>
          </p:cNvSpPr>
          <p:nvPr/>
        </p:nvSpPr>
        <p:spPr bwMode="auto">
          <a:xfrm>
            <a:off x="3924300" y="4076700"/>
            <a:ext cx="410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Discovery and justification</a:t>
            </a:r>
          </a:p>
        </p:txBody>
      </p:sp>
      <p:sp>
        <p:nvSpPr>
          <p:cNvPr id="25606" name="Rectangle 6"/>
          <p:cNvSpPr>
            <a:spLocks noChangeArrowheads="1"/>
          </p:cNvSpPr>
          <p:nvPr/>
        </p:nvSpPr>
        <p:spPr bwMode="auto">
          <a:xfrm>
            <a:off x="3995738" y="530066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Corroboration</a:t>
            </a:r>
          </a:p>
        </p:txBody>
      </p:sp>
    </p:spTree>
    <p:extLst>
      <p:ext uri="{BB962C8B-B14F-4D97-AF65-F5344CB8AC3E}">
        <p14:creationId xmlns:p14="http://schemas.microsoft.com/office/powerpoint/2010/main" val="3049368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Falsification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You only need one black swan to state for sure that the proposition “all the swans are white” is false!</a:t>
            </a:r>
          </a:p>
        </p:txBody>
      </p:sp>
    </p:spTree>
    <p:extLst>
      <p:ext uri="{BB962C8B-B14F-4D97-AF65-F5344CB8AC3E}">
        <p14:creationId xmlns:p14="http://schemas.microsoft.com/office/powerpoint/2010/main" val="350792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827584" y="2564904"/>
            <a:ext cx="7272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NULL HYPOTHESIS!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106478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D4B57B3-F887-9E42-B6BD-240CAAB27121}"/>
              </a:ext>
            </a:extLst>
          </p:cNvPr>
          <p:cNvSpPr>
            <a:spLocks noChangeArrowheads="1"/>
          </p:cNvSpPr>
          <p:nvPr/>
        </p:nvSpPr>
        <p:spPr bwMode="auto">
          <a:xfrm>
            <a:off x="304800" y="1495425"/>
            <a:ext cx="85344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defRPr/>
            </a:pPr>
            <a:r>
              <a:rPr lang="it-IT" sz="2400" dirty="0">
                <a:latin typeface="Arial" charset="0"/>
                <a:ea typeface="ＭＳ Ｐゴシック" charset="0"/>
                <a:cs typeface="Times New Roman" charset="0"/>
              </a:rPr>
              <a:t>DEFINITIONS OF H</a:t>
            </a:r>
            <a:r>
              <a:rPr lang="it-IT" sz="2400" baseline="-30000" dirty="0">
                <a:latin typeface="Arial" charset="0"/>
                <a:ea typeface="ＭＳ Ｐゴシック" charset="0"/>
                <a:cs typeface="Times New Roman" charset="0"/>
              </a:rPr>
              <a:t>0</a:t>
            </a:r>
          </a:p>
          <a:p>
            <a:pPr algn="ctr">
              <a:defRPr/>
            </a:pPr>
            <a:endParaRPr lang="en-US" sz="2400" dirty="0">
              <a:latin typeface="Arial" charset="0"/>
              <a:ea typeface="ＭＳ Ｐゴシック" charset="0"/>
              <a:cs typeface="Times New Roman" charset="0"/>
            </a:endParaRPr>
          </a:p>
          <a:p>
            <a:pPr algn="just" eaLnBrk="0" hangingPunct="0">
              <a:defRPr/>
            </a:pPr>
            <a:r>
              <a:rPr lang="it-IT" sz="2400" dirty="0">
                <a:latin typeface="Arial" charset="0"/>
                <a:ea typeface="ＭＳ Ｐゴシック" charset="0"/>
                <a:cs typeface="Times New Roman" charset="0"/>
              </a:rPr>
              <a:t>The </a:t>
            </a:r>
            <a:r>
              <a:rPr lang="it-IT" sz="2400" dirty="0" err="1">
                <a:latin typeface="Arial" charset="0"/>
                <a:ea typeface="ＭＳ Ｐゴシック" charset="0"/>
                <a:cs typeface="Times New Roman" charset="0"/>
              </a:rPr>
              <a:t>residual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that</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cannot</a:t>
            </a:r>
            <a:r>
              <a:rPr lang="it-IT" sz="2400" dirty="0">
                <a:latin typeface="Arial" charset="0"/>
                <a:ea typeface="ＭＳ Ｐゴシック" charset="0"/>
                <a:cs typeface="Times New Roman" charset="0"/>
              </a:rPr>
              <a:t> be </a:t>
            </a:r>
            <a:r>
              <a:rPr lang="it-IT" sz="2400" dirty="0" err="1">
                <a:latin typeface="Arial" charset="0"/>
                <a:ea typeface="ＭＳ Ｐゴシック" charset="0"/>
                <a:cs typeface="Times New Roman" charset="0"/>
              </a:rPr>
              <a:t>rejected</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unless</a:t>
            </a:r>
            <a:r>
              <a:rPr lang="it-IT" sz="2400" dirty="0">
                <a:latin typeface="Arial" charset="0"/>
                <a:ea typeface="ＭＳ Ｐゴシック" charset="0"/>
                <a:cs typeface="Times New Roman" charset="0"/>
              </a:rPr>
              <a:t> the test </a:t>
            </a:r>
            <a:r>
              <a:rPr lang="it-IT" sz="2400" dirty="0" err="1">
                <a:latin typeface="Arial" charset="0"/>
                <a:ea typeface="ＭＳ Ｐゴシック" charset="0"/>
                <a:cs typeface="Times New Roman" charset="0"/>
              </a:rPr>
              <a:t>statistic</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used</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testing</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problem</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lies</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critical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region</a:t>
            </a:r>
            <a:r>
              <a:rPr lang="it-IT" sz="2400" dirty="0">
                <a:latin typeface="Arial" charset="0"/>
                <a:ea typeface="ＭＳ Ｐゴシック" charset="0"/>
                <a:cs typeface="Times New Roman" charset="0"/>
              </a:rPr>
              <a:t> for a </a:t>
            </a:r>
            <a:r>
              <a:rPr lang="it-IT" sz="2400" dirty="0" err="1">
                <a:latin typeface="Arial" charset="0"/>
                <a:ea typeface="ＭＳ Ｐゴシック" charset="0"/>
                <a:cs typeface="Times New Roman" charset="0"/>
              </a:rPr>
              <a:t>given</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significance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level</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particular</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especially</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psychology</a:t>
            </a:r>
            <a:r>
              <a:rPr lang="it-IT" sz="2400" dirty="0">
                <a:latin typeface="Arial" charset="0"/>
                <a:ea typeface="ＭＳ Ｐゴシック" charset="0"/>
                <a:cs typeface="Times New Roman" charset="0"/>
              </a:rPr>
              <a:t>, </a:t>
            </a:r>
            <a:r>
              <a:rPr lang="it-IT" sz="2400" b="1" dirty="0">
                <a:latin typeface="Arial" charset="0"/>
                <a:ea typeface="ＭＳ Ｐゴシック" charset="0"/>
                <a:cs typeface="Times New Roman" charset="0"/>
              </a:rPr>
              <a:t>the </a:t>
            </a:r>
            <a:r>
              <a:rPr lang="it-IT" sz="2400" b="1" dirty="0" err="1">
                <a:latin typeface="Arial" charset="0"/>
                <a:ea typeface="ＭＳ Ｐゴシック" charset="0"/>
                <a:cs typeface="Times New Roman" charset="0"/>
              </a:rPr>
              <a:t>hypothesis</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that</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certain</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observed</a:t>
            </a:r>
            <a:r>
              <a:rPr lang="it-IT" sz="2400" b="1" dirty="0">
                <a:latin typeface="Arial" charset="0"/>
                <a:ea typeface="ＭＳ Ｐゴシック" charset="0"/>
                <a:cs typeface="Times New Roman" charset="0"/>
              </a:rPr>
              <a:t> data are a </a:t>
            </a:r>
            <a:r>
              <a:rPr lang="it-IT" sz="2400" b="1" dirty="0" err="1">
                <a:latin typeface="Arial" charset="0"/>
                <a:ea typeface="ＭＳ Ｐゴシック" charset="0"/>
                <a:cs typeface="Times New Roman" charset="0"/>
              </a:rPr>
              <a:t>merely</a:t>
            </a:r>
            <a:r>
              <a:rPr lang="it-IT" sz="2400" b="1" dirty="0">
                <a:latin typeface="Arial" charset="0"/>
                <a:ea typeface="ＭＳ Ｐゴシック" charset="0"/>
                <a:cs typeface="Times New Roman" charset="0"/>
              </a:rPr>
              <a:t> random </a:t>
            </a:r>
            <a:r>
              <a:rPr lang="it-IT" sz="2400" b="1" dirty="0" err="1">
                <a:latin typeface="Arial" charset="0"/>
                <a:ea typeface="ＭＳ Ｐゴシック" charset="0"/>
                <a:cs typeface="Times New Roman" charset="0"/>
              </a:rPr>
              <a:t>occurrence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Borowski</a:t>
            </a:r>
            <a:r>
              <a:rPr lang="it-IT" sz="2400" dirty="0">
                <a:latin typeface="Arial" charset="0"/>
                <a:ea typeface="ＭＳ Ｐゴシック" charset="0"/>
                <a:cs typeface="Times New Roman" charset="0"/>
              </a:rPr>
              <a:t> &amp; </a:t>
            </a:r>
            <a:r>
              <a:rPr lang="it-IT" sz="2400" dirty="0" err="1">
                <a:latin typeface="Arial" charset="0"/>
                <a:ea typeface="ＭＳ Ｐゴシック" charset="0"/>
                <a:cs typeface="Times New Roman" charset="0"/>
              </a:rPr>
              <a:t>Borwein</a:t>
            </a:r>
            <a:r>
              <a:rPr lang="it-IT" sz="2400" dirty="0">
                <a:latin typeface="Arial" charset="0"/>
                <a:ea typeface="ＭＳ Ｐゴシック" charset="0"/>
                <a:cs typeface="Times New Roman" charset="0"/>
              </a:rPr>
              <a:t>, 1991, p. 411)</a:t>
            </a:r>
            <a:endParaRPr lang="en-US" sz="2400" dirty="0">
              <a:latin typeface="Arial" charset="0"/>
              <a:ea typeface="ＭＳ Ｐゴシック" charset="0"/>
            </a:endParaRPr>
          </a:p>
        </p:txBody>
      </p:sp>
      <p:sp>
        <p:nvSpPr>
          <p:cNvPr id="4" name="Text Box 3">
            <a:extLst>
              <a:ext uri="{FF2B5EF4-FFF2-40B4-BE49-F238E27FC236}">
                <a16:creationId xmlns:a16="http://schemas.microsoft.com/office/drawing/2014/main" id="{F39586F6-DD5A-0944-B157-5410AE452CB6}"/>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648047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However</a:t>
            </a:r>
            <a:endParaRPr lang="it-IT" altLang="it-IT" dirty="0"/>
          </a:p>
          <a:p>
            <a:pPr algn="ctr" eaLnBrk="1" hangingPunct="1"/>
            <a:r>
              <a:rPr lang="it-IT" altLang="it-IT" dirty="0" err="1"/>
              <a:t>According</a:t>
            </a:r>
            <a:r>
              <a:rPr lang="it-IT" altLang="it-IT" dirty="0"/>
              <a:t> to Popper,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 </a:t>
            </a:r>
            <a:r>
              <a:rPr lang="it-IT" altLang="it-IT" dirty="0" err="1"/>
              <a:t>theory</a:t>
            </a:r>
            <a:r>
              <a:rPr lang="it-IT" altLang="it-IT" dirty="0"/>
              <a:t>, </a:t>
            </a:r>
            <a:r>
              <a:rPr lang="it-IT" altLang="it-IT" dirty="0" err="1"/>
              <a:t>namely</a:t>
            </a:r>
            <a:r>
              <a:rPr lang="it-IT" altLang="it-IT" dirty="0"/>
              <a:t> </a:t>
            </a:r>
            <a:r>
              <a:rPr lang="it-IT" altLang="it-IT" dirty="0" err="1"/>
              <a:t>demonstrate</a:t>
            </a:r>
            <a:r>
              <a:rPr lang="it-IT" altLang="it-IT" dirty="0"/>
              <a:t> a </a:t>
            </a:r>
            <a:r>
              <a:rPr lang="it-IT" altLang="it-IT" dirty="0" err="1"/>
              <a:t>theory</a:t>
            </a:r>
            <a:r>
              <a:rPr lang="it-IT" altLang="it-IT" dirty="0"/>
              <a:t> </a:t>
            </a:r>
            <a:r>
              <a:rPr lang="it-IT" altLang="it-IT" dirty="0" err="1"/>
              <a:t>true</a:t>
            </a:r>
            <a:r>
              <a:rPr lang="it-IT" altLang="it-IT" dirty="0"/>
              <a:t>. </a:t>
            </a:r>
          </a:p>
          <a:p>
            <a:pPr algn="ctr" eaLnBrk="1" hangingPunct="1"/>
            <a:endParaRPr lang="it-IT" altLang="it-IT" dirty="0"/>
          </a:p>
          <a:p>
            <a:pPr algn="ctr" eaLnBrk="1" hangingPunct="1"/>
            <a:r>
              <a:rPr lang="it-IT" altLang="it-IT" dirty="0" err="1"/>
              <a:t>Thus</a:t>
            </a:r>
            <a:endParaRPr lang="it-IT" altLang="it-IT" dirty="0"/>
          </a:p>
          <a:p>
            <a:pPr algn="ctr" eaLnBrk="1" hangingPunct="1"/>
            <a:r>
              <a:rPr lang="it-IT" altLang="it-IT" dirty="0" err="1"/>
              <a:t>we</a:t>
            </a:r>
            <a:r>
              <a:rPr lang="it-IT" altLang="it-IT" dirty="0"/>
              <a:t> can </a:t>
            </a:r>
            <a:r>
              <a:rPr lang="it-IT" altLang="it-IT" dirty="0" err="1"/>
              <a:t>only</a:t>
            </a:r>
            <a:r>
              <a:rPr lang="it-IT" altLang="it-IT" dirty="0"/>
              <a:t> </a:t>
            </a:r>
            <a:r>
              <a:rPr lang="it-IT" altLang="it-IT" dirty="0" err="1"/>
              <a:t>reject</a:t>
            </a:r>
            <a:r>
              <a:rPr lang="it-IT" altLang="it-IT" dirty="0"/>
              <a:t> a </a:t>
            </a:r>
            <a:r>
              <a:rPr lang="it-IT" altLang="it-IT" dirty="0" err="1"/>
              <a:t>null-hypothesis</a:t>
            </a:r>
            <a:r>
              <a:rPr lang="it-IT" altLang="it-IT" dirty="0"/>
              <a:t>, </a:t>
            </a:r>
            <a:r>
              <a:rPr lang="it-IT" altLang="it-IT" dirty="0" err="1"/>
              <a:t>but</a:t>
            </a:r>
            <a:r>
              <a:rPr lang="it-IT" altLang="it-IT" dirty="0"/>
              <a:t>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t>
            </a:r>
            <a:r>
              <a:rPr lang="it-IT" altLang="it-IT" dirty="0" err="1"/>
              <a:t>it</a:t>
            </a:r>
            <a:r>
              <a:rPr lang="it-IT" altLang="it-IT" dirty="0"/>
              <a:t> or </a:t>
            </a:r>
            <a:r>
              <a:rPr lang="it-IT" altLang="it-IT" dirty="0" err="1"/>
              <a:t>accept</a:t>
            </a:r>
            <a:r>
              <a:rPr lang="it-IT" altLang="it-IT" dirty="0"/>
              <a:t> the alternative </a:t>
            </a:r>
            <a:r>
              <a:rPr lang="it-IT" altLang="it-IT" dirty="0" err="1"/>
              <a:t>hypothesis</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181081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When</a:t>
            </a:r>
            <a:r>
              <a:rPr lang="it-IT" altLang="it-IT" dirty="0"/>
              <a:t> can an </a:t>
            </a:r>
            <a:r>
              <a:rPr lang="it-IT" altLang="it-IT" dirty="0" err="1"/>
              <a:t>expert’s</a:t>
            </a:r>
            <a:r>
              <a:rPr lang="it-IT" altLang="it-IT" dirty="0"/>
              <a:t> opinion be </a:t>
            </a:r>
            <a:r>
              <a:rPr lang="it-IT" altLang="it-IT" dirty="0" err="1"/>
              <a:t>accepted</a:t>
            </a:r>
            <a:r>
              <a:rPr lang="it-IT" altLang="it-IT" dirty="0"/>
              <a:t> </a:t>
            </a:r>
            <a:r>
              <a:rPr lang="it-IT" altLang="it-IT" dirty="0" err="1"/>
              <a:t>as</a:t>
            </a:r>
            <a:r>
              <a:rPr lang="it-IT" altLang="it-IT" dirty="0"/>
              <a:t> </a:t>
            </a:r>
            <a:r>
              <a:rPr lang="it-IT" altLang="it-IT" dirty="0" err="1"/>
              <a:t>scientific</a:t>
            </a:r>
            <a:r>
              <a:rPr lang="it-IT" altLang="it-IT" dirty="0"/>
              <a:t>?</a:t>
            </a:r>
          </a:p>
          <a:p>
            <a:pPr algn="ctr" eaLnBrk="1" hangingPunct="1"/>
            <a:endParaRPr lang="it-IT" altLang="it-IT" dirty="0"/>
          </a:p>
          <a:p>
            <a:pPr algn="ctr" eaLnBrk="1" hangingPunct="1"/>
            <a:endParaRPr lang="it-IT" altLang="it-IT" dirty="0"/>
          </a:p>
          <a:p>
            <a:pPr algn="ctr" eaLnBrk="1" hangingPunct="1"/>
            <a:endParaRPr lang="it-IT" altLang="it-IT" dirty="0"/>
          </a:p>
          <a:p>
            <a:pPr algn="ctr" eaLnBrk="1" hangingPunct="1"/>
            <a:r>
              <a:rPr lang="it-IT" altLang="it-IT" dirty="0"/>
              <a:t>Are </a:t>
            </a:r>
            <a:r>
              <a:rPr lang="it-IT" altLang="it-IT" dirty="0" err="1"/>
              <a:t>psychology</a:t>
            </a:r>
            <a:r>
              <a:rPr lang="it-IT" altLang="it-IT" dirty="0"/>
              <a:t> or </a:t>
            </a:r>
            <a:r>
              <a:rPr lang="it-IT" altLang="it-IT" dirty="0" err="1"/>
              <a:t>psychiatry</a:t>
            </a:r>
            <a:r>
              <a:rPr lang="it-IT" altLang="it-IT" dirty="0"/>
              <a:t> </a:t>
            </a:r>
            <a:r>
              <a:rPr lang="it-IT" altLang="it-IT" dirty="0" err="1"/>
              <a:t>sciences</a:t>
            </a:r>
            <a:r>
              <a:rPr lang="it-IT" altLang="it-IT" dirty="0"/>
              <a:t>?</a:t>
            </a:r>
          </a:p>
          <a:p>
            <a:pPr algn="ctr" eaLnBrk="1" hangingPunct="1"/>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596005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Frye</a:t>
            </a:r>
            <a:r>
              <a:rPr lang="it-IT" altLang="it-IT" dirty="0"/>
              <a:t> v. </a:t>
            </a:r>
            <a:r>
              <a:rPr lang="it-IT" altLang="it-IT" dirty="0" err="1"/>
              <a:t>United</a:t>
            </a:r>
            <a:r>
              <a:rPr lang="it-IT" altLang="it-IT" dirty="0"/>
              <a:t> </a:t>
            </a:r>
            <a:r>
              <a:rPr lang="it-IT" altLang="it-IT" dirty="0" err="1"/>
              <a:t>States</a:t>
            </a:r>
            <a:r>
              <a:rPr lang="it-IT" altLang="it-IT" dirty="0"/>
              <a:t> (1923)</a:t>
            </a:r>
          </a:p>
          <a:p>
            <a:pPr algn="ctr" eaLnBrk="1" hangingPunct="1"/>
            <a:endParaRPr lang="it-IT" altLang="it-IT" dirty="0"/>
          </a:p>
          <a:p>
            <a:pPr algn="ctr" eaLnBrk="1" hangingPunct="1"/>
            <a:r>
              <a:rPr lang="en-US" altLang="it-IT" dirty="0"/>
              <a:t>The case was about the admissibility of systolic blood pressure deception test as scientific evidence</a:t>
            </a:r>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29632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0" y="188640"/>
            <a:ext cx="93165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r>
              <a:rPr lang="en-US" altLang="en-US" sz="2800" dirty="0">
                <a:latin typeface="+mn-lt"/>
              </a:rPr>
              <a:t>They founded the logical positivism </a:t>
            </a:r>
            <a:r>
              <a:rPr lang="en-US" altLang="en-US" dirty="0">
                <a:latin typeface="+mn-lt"/>
              </a:rPr>
              <a:t>(</a:t>
            </a:r>
            <a:r>
              <a:rPr lang="en-US" altLang="en-US" dirty="0" err="1">
                <a:latin typeface="+mn-lt"/>
              </a:rPr>
              <a:t>verificationism</a:t>
            </a:r>
            <a:r>
              <a:rPr lang="en-US" altLang="en-US" dirty="0">
                <a:latin typeface="+mn-lt"/>
              </a:rPr>
              <a:t>, </a:t>
            </a:r>
            <a:r>
              <a:rPr lang="en-US" altLang="en-US" dirty="0" err="1">
                <a:latin typeface="+mn-lt"/>
              </a:rPr>
              <a:t>neopositivism</a:t>
            </a:r>
            <a:r>
              <a:rPr lang="en-US" altLang="en-US" dirty="0">
                <a:latin typeface="+mn-lt"/>
              </a:rPr>
              <a:t>)</a:t>
            </a:r>
          </a:p>
          <a:p>
            <a:pPr algn="ctr" eaLnBrk="1" hangingPunct="1">
              <a:defRPr/>
            </a:pPr>
            <a:endParaRPr lang="it-IT" altLang="en-US" sz="2800" i="1" dirty="0">
              <a:latin typeface="+mn-lt"/>
            </a:endParaRPr>
          </a:p>
        </p:txBody>
      </p:sp>
      <p:pic>
        <p:nvPicPr>
          <p:cNvPr id="1026" name="Picture 2" descr="Credit: Getty Images/Imagno">
            <a:extLst>
              <a:ext uri="{FF2B5EF4-FFF2-40B4-BE49-F238E27FC236}">
                <a16:creationId xmlns:a16="http://schemas.microsoft.com/office/drawing/2014/main" id="{A3479BDB-FAC3-B04F-A2ED-2B7E3878C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48880"/>
            <a:ext cx="1917038" cy="27809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61B4099-C080-D74E-B876-3B66978D37FB}"/>
              </a:ext>
            </a:extLst>
          </p:cNvPr>
          <p:cNvSpPr>
            <a:spLocks noChangeArrowheads="1"/>
          </p:cNvSpPr>
          <p:nvPr/>
        </p:nvSpPr>
        <p:spPr bwMode="auto">
          <a:xfrm>
            <a:off x="464482" y="5229200"/>
            <a:ext cx="1491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Moritz </a:t>
            </a:r>
            <a:r>
              <a:rPr lang="it-IT" altLang="en-US" sz="1800" dirty="0" err="1">
                <a:latin typeface="+mn-lt"/>
              </a:rPr>
              <a:t>Schlick</a:t>
            </a:r>
            <a:endParaRPr lang="en-US" altLang="en-US" sz="1800" dirty="0">
              <a:latin typeface="+mn-lt"/>
            </a:endParaRPr>
          </a:p>
          <a:p>
            <a:pPr algn="ctr" eaLnBrk="1" hangingPunct="1">
              <a:defRPr/>
            </a:pPr>
            <a:endParaRPr lang="it-IT" altLang="en-US" sz="1800" i="1" dirty="0">
              <a:latin typeface="+mn-lt"/>
            </a:endParaRPr>
          </a:p>
        </p:txBody>
      </p:sp>
      <p:pic>
        <p:nvPicPr>
          <p:cNvPr id="1030" name="Picture 6" descr="Otto Neurath da it.wikipedia.org">
            <a:extLst>
              <a:ext uri="{FF2B5EF4-FFF2-40B4-BE49-F238E27FC236}">
                <a16:creationId xmlns:a16="http://schemas.microsoft.com/office/drawing/2014/main" id="{A9D400B5-85D0-3840-857E-363570749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750" y="2328959"/>
            <a:ext cx="2825354" cy="28253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165898DF-6BF3-6944-991F-DC8D0E86C3E9}"/>
              </a:ext>
            </a:extLst>
          </p:cNvPr>
          <p:cNvSpPr>
            <a:spLocks noChangeArrowheads="1"/>
          </p:cNvSpPr>
          <p:nvPr/>
        </p:nvSpPr>
        <p:spPr bwMode="auto">
          <a:xfrm>
            <a:off x="3456236" y="5229200"/>
            <a:ext cx="14290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Otto </a:t>
            </a:r>
            <a:r>
              <a:rPr lang="it-IT" altLang="en-US" sz="1800" dirty="0" err="1">
                <a:latin typeface="+mn-lt"/>
              </a:rPr>
              <a:t>Neurath</a:t>
            </a:r>
            <a:endParaRPr lang="en-US" altLang="en-US" sz="1800" dirty="0">
              <a:latin typeface="+mn-lt"/>
            </a:endParaRPr>
          </a:p>
          <a:p>
            <a:pPr algn="ctr" eaLnBrk="1" hangingPunct="1">
              <a:defRPr/>
            </a:pPr>
            <a:endParaRPr lang="it-IT" altLang="en-US" sz="1800" i="1" dirty="0">
              <a:latin typeface="+mn-lt"/>
            </a:endParaRPr>
          </a:p>
        </p:txBody>
      </p:sp>
      <p:pic>
        <p:nvPicPr>
          <p:cNvPr id="1034" name="Picture 10" descr="Risultati immagini per Rudolf Carnap">
            <a:extLst>
              <a:ext uri="{FF2B5EF4-FFF2-40B4-BE49-F238E27FC236}">
                <a16:creationId xmlns:a16="http://schemas.microsoft.com/office/drawing/2014/main" id="{835DE5CD-060C-6A4F-94F7-AD5C9E3DE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1" y="2314925"/>
            <a:ext cx="2701361" cy="28393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B936BACD-3F91-BC4A-A159-83EB991A8F3D}"/>
              </a:ext>
            </a:extLst>
          </p:cNvPr>
          <p:cNvSpPr>
            <a:spLocks noChangeArrowheads="1"/>
          </p:cNvSpPr>
          <p:nvPr/>
        </p:nvSpPr>
        <p:spPr bwMode="auto">
          <a:xfrm>
            <a:off x="6340465" y="5229200"/>
            <a:ext cx="15199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Rudolf </a:t>
            </a:r>
            <a:r>
              <a:rPr lang="it-IT" altLang="en-US" sz="1800" dirty="0" err="1">
                <a:latin typeface="+mn-lt"/>
              </a:rPr>
              <a:t>Carnap</a:t>
            </a:r>
            <a:endParaRPr lang="en-US" altLang="en-US" sz="1800" dirty="0">
              <a:latin typeface="+mn-lt"/>
            </a:endParaRPr>
          </a:p>
          <a:p>
            <a:pPr algn="ctr" eaLnBrk="1" hangingPunct="1">
              <a:defRPr/>
            </a:pPr>
            <a:endParaRPr lang="it-IT" altLang="en-US" sz="1800" i="1" dirty="0">
              <a:latin typeface="+mn-lt"/>
            </a:endParaRPr>
          </a:p>
        </p:txBody>
      </p:sp>
    </p:spTree>
    <p:extLst>
      <p:ext uri="{BB962C8B-B14F-4D97-AF65-F5344CB8AC3E}">
        <p14:creationId xmlns:p14="http://schemas.microsoft.com/office/powerpoint/2010/main" val="146707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4893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Frye</a:t>
            </a:r>
            <a:r>
              <a:rPr lang="it-IT" altLang="it-IT" dirty="0"/>
              <a:t> v. </a:t>
            </a:r>
            <a:r>
              <a:rPr lang="it-IT" altLang="it-IT" dirty="0" err="1"/>
              <a:t>United</a:t>
            </a:r>
            <a:r>
              <a:rPr lang="it-IT" altLang="it-IT" dirty="0"/>
              <a:t> </a:t>
            </a:r>
            <a:r>
              <a:rPr lang="it-IT" altLang="it-IT" dirty="0" err="1"/>
              <a:t>States</a:t>
            </a:r>
            <a:r>
              <a:rPr lang="it-IT" altLang="it-IT" dirty="0"/>
              <a:t> (1923)</a:t>
            </a:r>
          </a:p>
          <a:p>
            <a:pPr algn="ctr" eaLnBrk="1" hangingPunct="1"/>
            <a:endParaRPr lang="it-IT" altLang="it-IT" dirty="0"/>
          </a:p>
          <a:p>
            <a:pPr eaLnBrk="1" hangingPunct="1"/>
            <a:r>
              <a:rPr lang="en-US" altLang="it-IT" dirty="0"/>
              <a:t>“Just when a scientific principle or discovery crosses the line between the experimental and demonstrable stages is difficult to define. Somewhere in this twilight zone the evidential force of the principle must be recognized, and while the courts will go a long way in admitting expert testimony deduced from a well-recognized scientific principle or discovery, the thing from which the deduction is made must be </a:t>
            </a:r>
            <a:r>
              <a:rPr lang="en-US" altLang="it-IT" b="1" dirty="0"/>
              <a:t>sufficiently established </a:t>
            </a:r>
            <a:r>
              <a:rPr lang="en-US" altLang="it-IT" dirty="0"/>
              <a:t>to have </a:t>
            </a:r>
            <a:r>
              <a:rPr lang="en-US" altLang="it-IT" b="1" dirty="0"/>
              <a:t>gained general acceptance </a:t>
            </a:r>
            <a:r>
              <a:rPr lang="en-US" altLang="it-IT" dirty="0"/>
              <a:t>in the particular field in which it belongs.”</a:t>
            </a:r>
          </a:p>
          <a:p>
            <a:pPr eaLnBrk="1" hangingPunct="1"/>
            <a:endParaRPr lang="en-US" altLang="it-IT" dirty="0"/>
          </a:p>
          <a:p>
            <a:pPr algn="ctr" eaLnBrk="1" hangingPunct="1"/>
            <a:r>
              <a:rPr lang="en-US" altLang="it-IT" b="1" dirty="0"/>
              <a:t>Frye Standard</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61550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4462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Two</a:t>
            </a:r>
            <a:r>
              <a:rPr lang="it-IT" altLang="it-IT" sz="2000" dirty="0"/>
              <a:t> </a:t>
            </a:r>
            <a:r>
              <a:rPr lang="it-IT" altLang="it-IT" sz="2000" dirty="0" err="1"/>
              <a:t>children</a:t>
            </a:r>
            <a:r>
              <a:rPr lang="it-IT" altLang="it-IT" sz="2000" dirty="0"/>
              <a:t> (</a:t>
            </a:r>
            <a:r>
              <a:rPr lang="it-IT" altLang="it-IT" sz="2000" dirty="0" err="1"/>
              <a:t>born</a:t>
            </a:r>
            <a:r>
              <a:rPr lang="it-IT" altLang="it-IT" sz="2000" dirty="0"/>
              <a:t> with </a:t>
            </a:r>
            <a:r>
              <a:rPr lang="it-IT" altLang="it-IT" sz="2000" dirty="0" err="1"/>
              <a:t>serious</a:t>
            </a:r>
            <a:r>
              <a:rPr lang="it-IT" altLang="it-IT" sz="2000" dirty="0"/>
              <a:t> </a:t>
            </a:r>
            <a:r>
              <a:rPr lang="it-IT" altLang="it-IT" sz="2000" dirty="0" err="1"/>
              <a:t>birth</a:t>
            </a:r>
            <a:r>
              <a:rPr lang="it-IT" altLang="it-IT" sz="2000" dirty="0"/>
              <a:t> </a:t>
            </a:r>
            <a:r>
              <a:rPr lang="it-IT" altLang="it-IT" sz="2000" dirty="0" err="1"/>
              <a:t>defects</a:t>
            </a:r>
            <a:r>
              <a:rPr lang="it-IT" altLang="it-IT" sz="2000" dirty="0"/>
              <a:t>) and </a:t>
            </a:r>
            <a:r>
              <a:rPr lang="it-IT" altLang="it-IT" sz="2000" dirty="0" err="1"/>
              <a:t>their</a:t>
            </a:r>
            <a:r>
              <a:rPr lang="it-IT" altLang="it-IT" sz="2000" dirty="0"/>
              <a:t> </a:t>
            </a:r>
            <a:r>
              <a:rPr lang="it-IT" altLang="it-IT" sz="2000" dirty="0" err="1"/>
              <a:t>parents</a:t>
            </a:r>
            <a:r>
              <a:rPr lang="it-IT" altLang="it-IT" sz="2000" dirty="0"/>
              <a:t> (</a:t>
            </a:r>
            <a:r>
              <a:rPr lang="it-IT" altLang="it-IT" sz="2000" dirty="0" err="1"/>
              <a:t>Daubert</a:t>
            </a:r>
            <a:r>
              <a:rPr lang="it-IT" altLang="it-IT" sz="2000" dirty="0"/>
              <a:t> and </a:t>
            </a:r>
            <a:r>
              <a:rPr lang="it-IT" altLang="it-IT" sz="2000" dirty="0" err="1"/>
              <a:t>Schuller</a:t>
            </a:r>
            <a:r>
              <a:rPr lang="it-IT" altLang="it-IT" sz="2000" dirty="0"/>
              <a:t>) </a:t>
            </a:r>
            <a:r>
              <a:rPr lang="it-IT" altLang="it-IT" sz="2000" dirty="0" err="1"/>
              <a:t>sued</a:t>
            </a:r>
            <a:r>
              <a:rPr lang="it-IT" altLang="it-IT" sz="2000" dirty="0"/>
              <a:t> </a:t>
            </a:r>
            <a:r>
              <a:rPr lang="it-IT" altLang="it-IT" sz="2000" dirty="0" err="1"/>
              <a:t>Merrell</a:t>
            </a:r>
            <a:r>
              <a:rPr lang="it-IT" altLang="it-IT" sz="2000" dirty="0"/>
              <a:t> Dow </a:t>
            </a:r>
            <a:r>
              <a:rPr lang="it-IT" altLang="it-IT" sz="2000" dirty="0" err="1"/>
              <a:t>Pharmaceuticals</a:t>
            </a:r>
            <a:r>
              <a:rPr lang="it-IT" altLang="it-IT" sz="2000" dirty="0"/>
              <a:t> </a:t>
            </a:r>
            <a:r>
              <a:rPr lang="it-IT" altLang="it-IT" sz="2000" dirty="0" err="1"/>
              <a:t>Inc</a:t>
            </a:r>
            <a:r>
              <a:rPr lang="it-IT" altLang="it-IT" sz="2000" dirty="0"/>
              <a:t>. </a:t>
            </a:r>
            <a:r>
              <a:rPr lang="it-IT" altLang="it-IT" sz="2000" dirty="0" err="1"/>
              <a:t>claiming</a:t>
            </a:r>
            <a:r>
              <a:rPr lang="it-IT" altLang="it-IT" sz="2000" dirty="0"/>
              <a:t> </a:t>
            </a:r>
            <a:r>
              <a:rPr lang="it-IT" altLang="it-IT" sz="2000" dirty="0" err="1"/>
              <a:t>that</a:t>
            </a:r>
            <a:r>
              <a:rPr lang="it-IT" altLang="it-IT" sz="2000" dirty="0"/>
              <a:t> </a:t>
            </a:r>
            <a:r>
              <a:rPr lang="it-IT" altLang="it-IT" sz="2000" dirty="0" err="1"/>
              <a:t>one</a:t>
            </a:r>
            <a:r>
              <a:rPr lang="it-IT" altLang="it-IT" sz="2000" dirty="0"/>
              <a:t> of </a:t>
            </a:r>
            <a:r>
              <a:rPr lang="it-IT" altLang="it-IT" sz="2000" dirty="0" err="1"/>
              <a:t>their</a:t>
            </a:r>
            <a:r>
              <a:rPr lang="it-IT" altLang="it-IT" sz="2000" dirty="0"/>
              <a:t> </a:t>
            </a:r>
            <a:r>
              <a:rPr lang="it-IT" altLang="it-IT" sz="2000" dirty="0" err="1"/>
              <a:t>drugs</a:t>
            </a:r>
            <a:r>
              <a:rPr lang="it-IT" altLang="it-IT" sz="2000" dirty="0"/>
              <a:t> </a:t>
            </a:r>
            <a:r>
              <a:rPr lang="it-IT" altLang="it-IT" sz="2000" dirty="0" err="1"/>
              <a:t>had</a:t>
            </a:r>
            <a:r>
              <a:rPr lang="it-IT" altLang="it-IT" sz="2000" dirty="0"/>
              <a:t> </a:t>
            </a:r>
            <a:r>
              <a:rPr lang="it-IT" altLang="it-IT" sz="2000" dirty="0" err="1"/>
              <a:t>caused</a:t>
            </a:r>
            <a:r>
              <a:rPr lang="it-IT" altLang="it-IT" sz="2000" dirty="0"/>
              <a:t> the </a:t>
            </a:r>
            <a:r>
              <a:rPr lang="it-IT" altLang="it-IT" sz="2000" dirty="0" err="1"/>
              <a:t>birth</a:t>
            </a:r>
            <a:r>
              <a:rPr lang="it-IT" altLang="it-IT" sz="2000" dirty="0"/>
              <a:t> </a:t>
            </a:r>
            <a:r>
              <a:rPr lang="it-IT" altLang="it-IT" sz="2000" dirty="0" err="1"/>
              <a:t>defects</a:t>
            </a:r>
            <a:r>
              <a:rPr lang="it-IT" altLang="it-IT" sz="2000" dirty="0"/>
              <a:t>. </a:t>
            </a:r>
          </a:p>
          <a:p>
            <a:pPr algn="ctr" eaLnBrk="1" hangingPunct="1"/>
            <a:r>
              <a:rPr lang="it-IT" altLang="it-IT" sz="2000" dirty="0" err="1"/>
              <a:t>Merrell</a:t>
            </a:r>
            <a:r>
              <a:rPr lang="it-IT" altLang="it-IT" sz="2000" dirty="0"/>
              <a:t> </a:t>
            </a:r>
            <a:r>
              <a:rPr lang="it-IT" altLang="it-IT" sz="2000" dirty="0" err="1"/>
              <a:t>Dow’s</a:t>
            </a:r>
            <a:r>
              <a:rPr lang="it-IT" altLang="it-IT" sz="2000" dirty="0"/>
              <a:t> </a:t>
            </a:r>
            <a:r>
              <a:rPr lang="it-IT" altLang="it-IT" sz="2000" dirty="0" err="1"/>
              <a:t>expert</a:t>
            </a:r>
            <a:r>
              <a:rPr lang="it-IT" altLang="it-IT" sz="2000" dirty="0"/>
              <a:t> </a:t>
            </a:r>
            <a:r>
              <a:rPr lang="it-IT" altLang="it-IT" sz="2000" dirty="0" err="1"/>
              <a:t>submitted</a:t>
            </a:r>
            <a:r>
              <a:rPr lang="it-IT" altLang="it-IT" sz="2000" dirty="0"/>
              <a:t> </a:t>
            </a:r>
            <a:r>
              <a:rPr lang="it-IT" altLang="it-IT" sz="2000" dirty="0" err="1"/>
              <a:t>documents</a:t>
            </a:r>
            <a:r>
              <a:rPr lang="it-IT" altLang="it-IT" sz="2000" dirty="0"/>
              <a:t> </a:t>
            </a:r>
            <a:r>
              <a:rPr lang="it-IT" altLang="it-IT" sz="2000" dirty="0" err="1"/>
              <a:t>showing</a:t>
            </a:r>
            <a:r>
              <a:rPr lang="it-IT" altLang="it-IT" sz="2000" dirty="0"/>
              <a:t> </a:t>
            </a:r>
            <a:r>
              <a:rPr lang="it-IT" altLang="it-IT" sz="2000" dirty="0" err="1"/>
              <a:t>that</a:t>
            </a:r>
            <a:r>
              <a:rPr lang="it-IT" altLang="it-IT" sz="2000" dirty="0"/>
              <a:t> no </a:t>
            </a:r>
            <a:r>
              <a:rPr lang="it-IT" altLang="it-IT" sz="2000" dirty="0" err="1"/>
              <a:t>published</a:t>
            </a:r>
            <a:r>
              <a:rPr lang="it-IT" altLang="it-IT" sz="2000" dirty="0"/>
              <a:t> </a:t>
            </a:r>
            <a:r>
              <a:rPr lang="it-IT" altLang="it-IT" sz="2000" dirty="0" err="1"/>
              <a:t>scientific</a:t>
            </a:r>
            <a:r>
              <a:rPr lang="it-IT" altLang="it-IT" sz="2000" dirty="0"/>
              <a:t> </a:t>
            </a:r>
            <a:r>
              <a:rPr lang="it-IT" altLang="it-IT" sz="2000" dirty="0" err="1"/>
              <a:t>study</a:t>
            </a:r>
            <a:r>
              <a:rPr lang="it-IT" altLang="it-IT" sz="2000" dirty="0"/>
              <a:t> </a:t>
            </a:r>
            <a:r>
              <a:rPr lang="it-IT" altLang="it-IT" sz="2000" dirty="0" err="1"/>
              <a:t>demonstrated</a:t>
            </a:r>
            <a:r>
              <a:rPr lang="it-IT" altLang="it-IT" sz="2000" dirty="0"/>
              <a:t> a link </a:t>
            </a:r>
            <a:r>
              <a:rPr lang="it-IT" altLang="it-IT" sz="2000" dirty="0" err="1"/>
              <a:t>between</a:t>
            </a:r>
            <a:r>
              <a:rPr lang="it-IT" altLang="it-IT" sz="2000" dirty="0"/>
              <a:t> the </a:t>
            </a:r>
            <a:r>
              <a:rPr lang="it-IT" altLang="it-IT" sz="2000" dirty="0" err="1"/>
              <a:t>drug</a:t>
            </a:r>
            <a:r>
              <a:rPr lang="it-IT" altLang="it-IT" sz="2000" dirty="0"/>
              <a:t>  and </a:t>
            </a:r>
            <a:r>
              <a:rPr lang="it-IT" altLang="it-IT" sz="2000" dirty="0" err="1"/>
              <a:t>birth</a:t>
            </a:r>
            <a:r>
              <a:rPr lang="it-IT" altLang="it-IT" sz="2000" dirty="0"/>
              <a:t> </a:t>
            </a:r>
            <a:r>
              <a:rPr lang="it-IT" altLang="it-IT" sz="2000" dirty="0" err="1"/>
              <a:t>defects</a:t>
            </a:r>
            <a:r>
              <a:rPr lang="it-IT" altLang="it-IT" sz="2000" dirty="0"/>
              <a:t> in </a:t>
            </a:r>
            <a:r>
              <a:rPr lang="it-IT" altLang="it-IT" sz="2000" dirty="0" err="1"/>
              <a:t>humans</a:t>
            </a:r>
            <a:r>
              <a:rPr lang="it-IT" altLang="it-IT" sz="2000" dirty="0"/>
              <a:t>.</a:t>
            </a:r>
          </a:p>
          <a:p>
            <a:pPr algn="ctr" eaLnBrk="1" hangingPunct="1"/>
            <a:endParaRPr lang="it-IT" altLang="it-IT" sz="2000" dirty="0"/>
          </a:p>
          <a:p>
            <a:pPr algn="ctr" eaLnBrk="1" hangingPunct="1"/>
            <a:r>
              <a:rPr lang="it-IT" altLang="it-IT" sz="2000" dirty="0" err="1"/>
              <a:t>Daubert</a:t>
            </a:r>
            <a:r>
              <a:rPr lang="it-IT" altLang="it-IT" sz="2000" dirty="0"/>
              <a:t> and </a:t>
            </a:r>
            <a:r>
              <a:rPr lang="it-IT" altLang="it-IT" sz="2000" dirty="0" err="1"/>
              <a:t>Schuller</a:t>
            </a:r>
            <a:r>
              <a:rPr lang="it-IT" altLang="it-IT" sz="2000" dirty="0"/>
              <a:t> </a:t>
            </a:r>
            <a:r>
              <a:rPr lang="it-IT" altLang="it-IT" sz="2000" dirty="0" err="1"/>
              <a:t>submitted</a:t>
            </a:r>
            <a:r>
              <a:rPr lang="it-IT" altLang="it-IT" sz="2000" dirty="0"/>
              <a:t> </a:t>
            </a:r>
            <a:r>
              <a:rPr lang="it-IT" altLang="it-IT" sz="2000" dirty="0" err="1"/>
              <a:t>expert</a:t>
            </a:r>
            <a:r>
              <a:rPr lang="it-IT" altLang="it-IT" sz="2000" dirty="0"/>
              <a:t> </a:t>
            </a:r>
            <a:r>
              <a:rPr lang="it-IT" altLang="it-IT" sz="2000" dirty="0" err="1"/>
              <a:t>evidence</a:t>
            </a:r>
            <a:r>
              <a:rPr lang="it-IT" altLang="it-IT" sz="2000" dirty="0"/>
              <a:t> </a:t>
            </a:r>
            <a:r>
              <a:rPr lang="it-IT" altLang="it-IT" sz="2000" dirty="0" err="1"/>
              <a:t>suggesting</a:t>
            </a:r>
            <a:r>
              <a:rPr lang="it-IT" altLang="it-IT" sz="2000" dirty="0"/>
              <a:t> </a:t>
            </a:r>
            <a:r>
              <a:rPr lang="it-IT" altLang="it-IT" sz="2000" dirty="0" err="1"/>
              <a:t>that</a:t>
            </a:r>
            <a:r>
              <a:rPr lang="it-IT" altLang="it-IT" sz="2000" dirty="0"/>
              <a:t> the </a:t>
            </a:r>
            <a:r>
              <a:rPr lang="it-IT" altLang="it-IT" sz="2000" dirty="0" err="1"/>
              <a:t>drug</a:t>
            </a:r>
            <a:r>
              <a:rPr lang="it-IT" altLang="it-IT" sz="2000" dirty="0"/>
              <a:t> </a:t>
            </a:r>
            <a:r>
              <a:rPr lang="it-IT" altLang="it-IT" sz="2000" dirty="0" err="1"/>
              <a:t>could</a:t>
            </a:r>
            <a:r>
              <a:rPr lang="it-IT" altLang="it-IT" sz="2000" dirty="0"/>
              <a:t> cause </a:t>
            </a:r>
            <a:r>
              <a:rPr lang="it-IT" altLang="it-IT" sz="2000" dirty="0" err="1"/>
              <a:t>birth</a:t>
            </a:r>
            <a:r>
              <a:rPr lang="it-IT" altLang="it-IT" sz="2000" dirty="0"/>
              <a:t> </a:t>
            </a:r>
            <a:r>
              <a:rPr lang="it-IT" altLang="it-IT" sz="2000" dirty="0" err="1"/>
              <a:t>defects</a:t>
            </a:r>
            <a:r>
              <a:rPr lang="it-IT" altLang="it-IT" sz="2000" dirty="0"/>
              <a:t>, </a:t>
            </a:r>
            <a:r>
              <a:rPr lang="it-IT" altLang="it-IT" sz="2000" dirty="0" err="1"/>
              <a:t>based</a:t>
            </a:r>
            <a:r>
              <a:rPr lang="it-IT" altLang="it-IT" sz="2000" dirty="0"/>
              <a:t> on in vitro and in vivo </a:t>
            </a:r>
            <a:r>
              <a:rPr lang="it-IT" altLang="it-IT" sz="2000" dirty="0" err="1"/>
              <a:t>animal</a:t>
            </a:r>
            <a:r>
              <a:rPr lang="it-IT" altLang="it-IT" sz="2000" dirty="0"/>
              <a:t> </a:t>
            </a:r>
            <a:r>
              <a:rPr lang="it-IT" altLang="it-IT" sz="2000" dirty="0" err="1"/>
              <a:t>studies</a:t>
            </a:r>
            <a:r>
              <a:rPr lang="it-IT" altLang="it-IT" sz="2000" dirty="0"/>
              <a:t>, </a:t>
            </a:r>
            <a:r>
              <a:rPr lang="it-IT" altLang="it-IT" sz="2000" dirty="0" err="1"/>
              <a:t>pharmacological</a:t>
            </a:r>
            <a:r>
              <a:rPr lang="it-IT" altLang="it-IT" sz="2000" dirty="0"/>
              <a:t> </a:t>
            </a:r>
            <a:r>
              <a:rPr lang="it-IT" altLang="it-IT" sz="2000" dirty="0" err="1"/>
              <a:t>studies</a:t>
            </a:r>
            <a:r>
              <a:rPr lang="it-IT" altLang="it-IT" sz="2000" dirty="0"/>
              <a:t>, and </a:t>
            </a:r>
            <a:r>
              <a:rPr lang="it-IT" altLang="it-IT" sz="2000" dirty="0" err="1"/>
              <a:t>reanalysis</a:t>
            </a:r>
            <a:r>
              <a:rPr lang="it-IT" altLang="it-IT" sz="2000" dirty="0"/>
              <a:t> of </a:t>
            </a:r>
            <a:r>
              <a:rPr lang="it-IT" altLang="it-IT" sz="2000" dirty="0" err="1"/>
              <a:t>other</a:t>
            </a:r>
            <a:r>
              <a:rPr lang="it-IT" altLang="it-IT" sz="2000" dirty="0"/>
              <a:t> </a:t>
            </a:r>
            <a:r>
              <a:rPr lang="it-IT" altLang="it-IT" sz="2000" dirty="0" err="1"/>
              <a:t>published</a:t>
            </a:r>
            <a:r>
              <a:rPr lang="it-IT" altLang="it-IT" sz="2000" dirty="0"/>
              <a:t> </a:t>
            </a:r>
            <a:r>
              <a:rPr lang="it-IT" altLang="it-IT" sz="2000" dirty="0" err="1"/>
              <a:t>studies</a:t>
            </a:r>
            <a:r>
              <a:rPr lang="it-IT" altLang="it-IT" sz="2000" dirty="0"/>
              <a:t>. </a:t>
            </a:r>
            <a:r>
              <a:rPr lang="it-IT" altLang="it-IT" sz="2000" dirty="0" err="1"/>
              <a:t>But</a:t>
            </a:r>
            <a:r>
              <a:rPr lang="it-IT" altLang="it-IT" sz="2000" dirty="0"/>
              <a:t> </a:t>
            </a:r>
            <a:r>
              <a:rPr lang="it-IT" altLang="it-IT" sz="2000" dirty="0" err="1"/>
              <a:t>these</a:t>
            </a:r>
            <a:r>
              <a:rPr lang="it-IT" altLang="it-IT" sz="2000" dirty="0"/>
              <a:t> </a:t>
            </a:r>
            <a:r>
              <a:rPr lang="it-IT" altLang="it-IT" sz="2000" dirty="0" err="1"/>
              <a:t>methodologies</a:t>
            </a:r>
            <a:r>
              <a:rPr lang="it-IT" altLang="it-IT" sz="2000" dirty="0"/>
              <a:t> </a:t>
            </a:r>
            <a:r>
              <a:rPr lang="it-IT" altLang="it-IT" sz="2000" dirty="0" err="1"/>
              <a:t>had</a:t>
            </a:r>
            <a:r>
              <a:rPr lang="it-IT" altLang="it-IT" sz="2000" dirty="0"/>
              <a:t> </a:t>
            </a:r>
            <a:r>
              <a:rPr lang="it-IT" altLang="it-IT" sz="2000" dirty="0" err="1"/>
              <a:t>not</a:t>
            </a:r>
            <a:r>
              <a:rPr lang="it-IT" altLang="it-IT" sz="2000" dirty="0"/>
              <a:t> </a:t>
            </a:r>
            <a:r>
              <a:rPr lang="it-IT" altLang="it-IT" sz="2000" dirty="0" err="1"/>
              <a:t>yet</a:t>
            </a:r>
            <a:r>
              <a:rPr lang="it-IT" altLang="it-IT" sz="2000" dirty="0"/>
              <a:t> </a:t>
            </a:r>
            <a:r>
              <a:rPr lang="it-IT" altLang="it-IT" sz="2000" dirty="0" err="1"/>
              <a:t>gained</a:t>
            </a:r>
            <a:r>
              <a:rPr lang="it-IT" altLang="it-IT" sz="2000" dirty="0"/>
              <a:t> </a:t>
            </a:r>
            <a:r>
              <a:rPr lang="it-IT" altLang="it-IT" sz="2000" dirty="0" err="1"/>
              <a:t>acceptance</a:t>
            </a:r>
            <a:r>
              <a:rPr lang="it-IT" altLang="it-IT" sz="2000" dirty="0"/>
              <a:t> </a:t>
            </a:r>
            <a:r>
              <a:rPr lang="it-IT" altLang="it-IT" sz="2000" dirty="0" err="1"/>
              <a:t>within</a:t>
            </a:r>
            <a:r>
              <a:rPr lang="it-IT" altLang="it-IT" sz="2000" dirty="0"/>
              <a:t> the general </a:t>
            </a:r>
            <a:r>
              <a:rPr lang="it-IT" altLang="it-IT" sz="2000" dirty="0" err="1"/>
              <a:t>scientific</a:t>
            </a:r>
            <a:r>
              <a:rPr lang="it-IT" altLang="it-IT" sz="2000" dirty="0"/>
              <a:t> community.</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70034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Rule</a:t>
            </a:r>
            <a:r>
              <a:rPr lang="it-IT" altLang="it-IT" sz="2000" dirty="0"/>
              <a:t> 702. </a:t>
            </a:r>
            <a:r>
              <a:rPr lang="it-IT" altLang="it-IT" sz="2000" dirty="0" err="1"/>
              <a:t>Testimony</a:t>
            </a:r>
            <a:r>
              <a:rPr lang="it-IT" altLang="it-IT" sz="2000" dirty="0"/>
              <a:t> by </a:t>
            </a:r>
            <a:r>
              <a:rPr lang="it-IT" altLang="it-IT" sz="2000" dirty="0" err="1"/>
              <a:t>Experts</a:t>
            </a:r>
            <a:endParaRPr lang="it-IT" altLang="it-IT" sz="2000" dirty="0"/>
          </a:p>
          <a:p>
            <a:pPr algn="ctr" eaLnBrk="1" hangingPunct="1"/>
            <a:endParaRPr lang="it-IT" altLang="it-IT" sz="2000" dirty="0"/>
          </a:p>
          <a:p>
            <a:pPr algn="ctr" eaLnBrk="1" hangingPunct="1"/>
            <a:r>
              <a:rPr lang="it-IT" altLang="it-IT" sz="2000" dirty="0" err="1"/>
              <a:t>If</a:t>
            </a:r>
            <a:r>
              <a:rPr lang="it-IT" altLang="it-IT" sz="2000" dirty="0"/>
              <a:t> </a:t>
            </a:r>
            <a:r>
              <a:rPr lang="it-IT" altLang="it-IT" sz="2000" dirty="0" err="1"/>
              <a:t>scientific</a:t>
            </a:r>
            <a:r>
              <a:rPr lang="it-IT" altLang="it-IT" sz="2000" dirty="0"/>
              <a:t>, </a:t>
            </a:r>
            <a:r>
              <a:rPr lang="it-IT" altLang="it-IT" sz="2000" dirty="0" err="1"/>
              <a:t>technical</a:t>
            </a:r>
            <a:r>
              <a:rPr lang="it-IT" altLang="it-IT" sz="2000" dirty="0"/>
              <a:t>, or </a:t>
            </a:r>
            <a:r>
              <a:rPr lang="it-IT" altLang="it-IT" sz="2000" dirty="0" err="1"/>
              <a:t>other</a:t>
            </a:r>
            <a:r>
              <a:rPr lang="it-IT" altLang="it-IT" sz="2000" dirty="0"/>
              <a:t> </a:t>
            </a:r>
            <a:r>
              <a:rPr lang="it-IT" altLang="it-IT" sz="2000" dirty="0" err="1"/>
              <a:t>specialized</a:t>
            </a:r>
            <a:r>
              <a:rPr lang="it-IT" altLang="it-IT" sz="2000" dirty="0"/>
              <a:t> </a:t>
            </a:r>
            <a:r>
              <a:rPr lang="it-IT" altLang="it-IT" sz="2000" dirty="0" err="1"/>
              <a:t>knowledge</a:t>
            </a:r>
            <a:r>
              <a:rPr lang="it-IT" altLang="it-IT" sz="2000" dirty="0"/>
              <a:t> </a:t>
            </a:r>
            <a:r>
              <a:rPr lang="it-IT" altLang="it-IT" sz="2000" dirty="0" err="1"/>
              <a:t>will</a:t>
            </a:r>
            <a:r>
              <a:rPr lang="it-IT" altLang="it-IT" sz="2000" dirty="0"/>
              <a:t> assist the </a:t>
            </a:r>
            <a:r>
              <a:rPr lang="it-IT" altLang="it-IT" sz="2000" dirty="0" err="1"/>
              <a:t>trier</a:t>
            </a:r>
            <a:r>
              <a:rPr lang="it-IT" altLang="it-IT" sz="2000" dirty="0"/>
              <a:t> of </a:t>
            </a:r>
            <a:r>
              <a:rPr lang="it-IT" altLang="it-IT" sz="2000" dirty="0" err="1"/>
              <a:t>fact</a:t>
            </a:r>
            <a:r>
              <a:rPr lang="it-IT" altLang="it-IT" sz="2000" dirty="0"/>
              <a:t> to </a:t>
            </a:r>
            <a:r>
              <a:rPr lang="it-IT" altLang="it-IT" sz="2000" dirty="0" err="1"/>
              <a:t>understand</a:t>
            </a:r>
            <a:r>
              <a:rPr lang="it-IT" altLang="it-IT" sz="2000" dirty="0"/>
              <a:t> the </a:t>
            </a:r>
            <a:r>
              <a:rPr lang="it-IT" altLang="it-IT" sz="2000" dirty="0" err="1"/>
              <a:t>evidence</a:t>
            </a:r>
            <a:r>
              <a:rPr lang="it-IT" altLang="it-IT" sz="2000" dirty="0"/>
              <a:t> or to </a:t>
            </a:r>
            <a:r>
              <a:rPr lang="it-IT" altLang="it-IT" sz="2000" dirty="0" err="1"/>
              <a:t>determine</a:t>
            </a:r>
            <a:r>
              <a:rPr lang="it-IT" altLang="it-IT" sz="2000" dirty="0"/>
              <a:t> a </a:t>
            </a:r>
            <a:r>
              <a:rPr lang="it-IT" altLang="it-IT" sz="2000" dirty="0" err="1"/>
              <a:t>fact</a:t>
            </a:r>
            <a:r>
              <a:rPr lang="it-IT" altLang="it-IT" sz="2000" dirty="0"/>
              <a:t> in </a:t>
            </a:r>
            <a:r>
              <a:rPr lang="it-IT" altLang="it-IT" sz="2000" dirty="0" err="1"/>
              <a:t>issue</a:t>
            </a:r>
            <a:r>
              <a:rPr lang="it-IT" altLang="it-IT" sz="2000" dirty="0"/>
              <a:t>, a </a:t>
            </a:r>
            <a:r>
              <a:rPr lang="it-IT" altLang="it-IT" sz="2000" dirty="0" err="1"/>
              <a:t>witness</a:t>
            </a:r>
            <a:r>
              <a:rPr lang="it-IT" altLang="it-IT" sz="2000" dirty="0"/>
              <a:t> </a:t>
            </a:r>
            <a:r>
              <a:rPr lang="it-IT" altLang="it-IT" sz="2000" dirty="0" err="1"/>
              <a:t>qualified</a:t>
            </a:r>
            <a:r>
              <a:rPr lang="it-IT" altLang="it-IT" sz="2000" dirty="0"/>
              <a:t> </a:t>
            </a:r>
            <a:r>
              <a:rPr lang="it-IT" altLang="it-IT" sz="2000" dirty="0" err="1"/>
              <a:t>as</a:t>
            </a:r>
            <a:r>
              <a:rPr lang="it-IT" altLang="it-IT" sz="2000" dirty="0"/>
              <a:t> an </a:t>
            </a:r>
            <a:r>
              <a:rPr lang="it-IT" altLang="it-IT" sz="2000" dirty="0" err="1"/>
              <a:t>expert</a:t>
            </a:r>
            <a:r>
              <a:rPr lang="it-IT" altLang="it-IT" sz="2000" dirty="0"/>
              <a:t> by </a:t>
            </a:r>
            <a:r>
              <a:rPr lang="it-IT" altLang="it-IT" sz="2000" dirty="0" err="1"/>
              <a:t>knowledge</a:t>
            </a:r>
            <a:r>
              <a:rPr lang="it-IT" altLang="it-IT" sz="2000" dirty="0"/>
              <a:t>, </a:t>
            </a:r>
            <a:r>
              <a:rPr lang="it-IT" altLang="it-IT" sz="2000" dirty="0" err="1"/>
              <a:t>skill</a:t>
            </a:r>
            <a:r>
              <a:rPr lang="it-IT" altLang="it-IT" sz="2000" dirty="0"/>
              <a:t>, </a:t>
            </a:r>
            <a:r>
              <a:rPr lang="it-IT" altLang="it-IT" sz="2000" dirty="0" err="1"/>
              <a:t>experience</a:t>
            </a:r>
            <a:r>
              <a:rPr lang="it-IT" altLang="it-IT" sz="2000" dirty="0"/>
              <a:t>, training, or </a:t>
            </a:r>
            <a:r>
              <a:rPr lang="it-IT" altLang="it-IT" sz="2000" dirty="0" err="1"/>
              <a:t>education</a:t>
            </a:r>
            <a:r>
              <a:rPr lang="it-IT" altLang="it-IT" sz="2000" dirty="0"/>
              <a:t>, </a:t>
            </a:r>
            <a:r>
              <a:rPr lang="it-IT" altLang="it-IT" sz="2000" dirty="0" err="1"/>
              <a:t>may</a:t>
            </a:r>
            <a:r>
              <a:rPr lang="it-IT" altLang="it-IT" sz="2000" dirty="0"/>
              <a:t> </a:t>
            </a:r>
            <a:r>
              <a:rPr lang="it-IT" altLang="it-IT" sz="2000" dirty="0" err="1"/>
              <a:t>testify</a:t>
            </a:r>
            <a:r>
              <a:rPr lang="it-IT" altLang="it-IT" sz="2000" dirty="0"/>
              <a:t> </a:t>
            </a:r>
            <a:r>
              <a:rPr lang="it-IT" altLang="it-IT" sz="2000" dirty="0" err="1"/>
              <a:t>thereto</a:t>
            </a:r>
            <a:r>
              <a:rPr lang="it-IT" altLang="it-IT" sz="2000" dirty="0"/>
              <a:t> in the </a:t>
            </a:r>
            <a:r>
              <a:rPr lang="it-IT" altLang="it-IT" sz="2000" dirty="0" err="1"/>
              <a:t>form</a:t>
            </a:r>
            <a:r>
              <a:rPr lang="it-IT" altLang="it-IT" sz="2000" dirty="0"/>
              <a:t> of an opinion or </a:t>
            </a:r>
            <a:r>
              <a:rPr lang="it-IT" altLang="it-IT" sz="2000" dirty="0" err="1"/>
              <a:t>otherwise</a:t>
            </a:r>
            <a:r>
              <a:rPr lang="it-IT" altLang="it-IT" sz="2000" dirty="0"/>
              <a:t>, </a:t>
            </a:r>
            <a:r>
              <a:rPr lang="it-IT" altLang="it-IT" sz="2000" dirty="0" err="1"/>
              <a:t>if</a:t>
            </a:r>
            <a:r>
              <a:rPr lang="it-IT" altLang="it-IT" sz="2000" dirty="0"/>
              <a:t> (1) the </a:t>
            </a:r>
            <a:r>
              <a:rPr lang="it-IT" altLang="it-IT" sz="2000" dirty="0" err="1"/>
              <a:t>testimony</a:t>
            </a:r>
            <a:r>
              <a:rPr lang="it-IT" altLang="it-IT" sz="2000" dirty="0"/>
              <a:t> </a:t>
            </a:r>
            <a:r>
              <a:rPr lang="it-IT" altLang="it-IT" sz="2000" dirty="0" err="1"/>
              <a:t>is</a:t>
            </a:r>
            <a:r>
              <a:rPr lang="it-IT" altLang="it-IT" sz="2000" dirty="0"/>
              <a:t> </a:t>
            </a:r>
            <a:r>
              <a:rPr lang="it-IT" altLang="it-IT" sz="2000" dirty="0" err="1"/>
              <a:t>based</a:t>
            </a:r>
            <a:r>
              <a:rPr lang="it-IT" altLang="it-IT" sz="2000" dirty="0"/>
              <a:t> </a:t>
            </a:r>
            <a:r>
              <a:rPr lang="it-IT" altLang="it-IT" sz="2000" dirty="0" err="1"/>
              <a:t>upon</a:t>
            </a:r>
            <a:r>
              <a:rPr lang="it-IT" altLang="it-IT" sz="2000" dirty="0"/>
              <a:t> </a:t>
            </a:r>
            <a:r>
              <a:rPr lang="it-IT" altLang="it-IT" sz="2000" dirty="0" err="1"/>
              <a:t>sufficient</a:t>
            </a:r>
            <a:r>
              <a:rPr lang="it-IT" altLang="it-IT" sz="2000" dirty="0"/>
              <a:t> </a:t>
            </a:r>
            <a:r>
              <a:rPr lang="it-IT" altLang="it-IT" sz="2000" dirty="0" err="1"/>
              <a:t>facts</a:t>
            </a:r>
            <a:r>
              <a:rPr lang="it-IT" altLang="it-IT" sz="2000" dirty="0"/>
              <a:t> or data, (2) the </a:t>
            </a:r>
            <a:r>
              <a:rPr lang="it-IT" altLang="it-IT" sz="2000" dirty="0" err="1"/>
              <a:t>testimony</a:t>
            </a:r>
            <a:r>
              <a:rPr lang="it-IT" altLang="it-IT" sz="2000" dirty="0"/>
              <a:t> </a:t>
            </a:r>
            <a:r>
              <a:rPr lang="it-IT" altLang="it-IT" sz="2000" dirty="0" err="1"/>
              <a:t>is</a:t>
            </a:r>
            <a:r>
              <a:rPr lang="it-IT" altLang="it-IT" sz="2000" dirty="0"/>
              <a:t> the </a:t>
            </a:r>
            <a:r>
              <a:rPr lang="it-IT" altLang="it-IT" sz="2000" dirty="0" err="1"/>
              <a:t>product</a:t>
            </a:r>
            <a:r>
              <a:rPr lang="it-IT" altLang="it-IT" sz="2000" dirty="0"/>
              <a:t> of </a:t>
            </a:r>
            <a:r>
              <a:rPr lang="it-IT" altLang="it-IT" sz="2000" dirty="0" err="1"/>
              <a:t>reliable</a:t>
            </a:r>
            <a:r>
              <a:rPr lang="it-IT" altLang="it-IT" sz="2000" dirty="0"/>
              <a:t> </a:t>
            </a:r>
            <a:r>
              <a:rPr lang="it-IT" altLang="it-IT" sz="2000" dirty="0" err="1"/>
              <a:t>principles</a:t>
            </a:r>
            <a:r>
              <a:rPr lang="it-IT" altLang="it-IT" sz="2000" dirty="0"/>
              <a:t> and </a:t>
            </a:r>
            <a:r>
              <a:rPr lang="it-IT" altLang="it-IT" sz="2000" dirty="0" err="1"/>
              <a:t>methods</a:t>
            </a:r>
            <a:r>
              <a:rPr lang="it-IT" altLang="it-IT" sz="2000" dirty="0"/>
              <a:t>, and (3) the </a:t>
            </a:r>
            <a:r>
              <a:rPr lang="it-IT" altLang="it-IT" sz="2000" dirty="0" err="1"/>
              <a:t>witness</a:t>
            </a:r>
            <a:r>
              <a:rPr lang="it-IT" altLang="it-IT" sz="2000" dirty="0"/>
              <a:t> </a:t>
            </a:r>
            <a:r>
              <a:rPr lang="it-IT" altLang="it-IT" sz="2000" dirty="0" err="1"/>
              <a:t>has</a:t>
            </a:r>
            <a:r>
              <a:rPr lang="it-IT" altLang="it-IT" sz="2000" dirty="0"/>
              <a:t> </a:t>
            </a:r>
            <a:r>
              <a:rPr lang="it-IT" altLang="it-IT" sz="2000" dirty="0" err="1"/>
              <a:t>applied</a:t>
            </a:r>
            <a:r>
              <a:rPr lang="it-IT" altLang="it-IT" sz="2000" dirty="0"/>
              <a:t> the </a:t>
            </a:r>
            <a:r>
              <a:rPr lang="it-IT" altLang="it-IT" sz="2000" dirty="0" err="1"/>
              <a:t>principles</a:t>
            </a:r>
            <a:r>
              <a:rPr lang="it-IT" altLang="it-IT" sz="2000" dirty="0"/>
              <a:t> and </a:t>
            </a:r>
            <a:r>
              <a:rPr lang="it-IT" altLang="it-IT" sz="2000" dirty="0" err="1"/>
              <a:t>methods</a:t>
            </a:r>
            <a:r>
              <a:rPr lang="it-IT" altLang="it-IT" sz="2000" dirty="0"/>
              <a:t> </a:t>
            </a:r>
            <a:r>
              <a:rPr lang="it-IT" altLang="it-IT" sz="2000" dirty="0" err="1"/>
              <a:t>reliably</a:t>
            </a:r>
            <a:r>
              <a:rPr lang="it-IT" altLang="it-IT" sz="2000" dirty="0"/>
              <a:t> to the </a:t>
            </a:r>
            <a:r>
              <a:rPr lang="it-IT" altLang="it-IT" sz="2000" dirty="0" err="1"/>
              <a:t>facts</a:t>
            </a:r>
            <a:r>
              <a:rPr lang="it-IT" altLang="it-IT" sz="2000" dirty="0"/>
              <a:t> of the case.</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239293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err="1"/>
              <a:t>Justice</a:t>
            </a:r>
            <a:r>
              <a:rPr lang="it-IT" altLang="it-IT" sz="2000" dirty="0"/>
              <a:t> </a:t>
            </a:r>
            <a:r>
              <a:rPr lang="it-IT" altLang="it-IT" sz="2000" dirty="0" err="1"/>
              <a:t>Blackmun’s</a:t>
            </a:r>
            <a:r>
              <a:rPr lang="it-IT" altLang="it-IT" sz="2000" dirty="0"/>
              <a:t> </a:t>
            </a:r>
            <a:r>
              <a:rPr lang="it-IT" altLang="it-IT" sz="2000" dirty="0" err="1"/>
              <a:t>comment</a:t>
            </a:r>
            <a:endParaRPr lang="it-IT" altLang="it-IT" sz="2000" dirty="0"/>
          </a:p>
          <a:p>
            <a:pPr algn="ctr" eaLnBrk="1" hangingPunct="1"/>
            <a:endParaRPr lang="it-IT" altLang="it-IT" sz="2000" dirty="0"/>
          </a:p>
          <a:p>
            <a:pPr algn="ctr" eaLnBrk="1" hangingPunct="1"/>
            <a:r>
              <a:rPr lang="it-IT" altLang="it-IT" sz="2000" dirty="0"/>
              <a:t>[A] </a:t>
            </a:r>
            <a:r>
              <a:rPr lang="it-IT" altLang="it-IT" sz="2000" dirty="0" err="1"/>
              <a:t>key</a:t>
            </a:r>
            <a:r>
              <a:rPr lang="it-IT" altLang="it-IT" sz="2000" dirty="0"/>
              <a:t> </a:t>
            </a:r>
            <a:r>
              <a:rPr lang="it-IT" altLang="it-IT" sz="2000" dirty="0" err="1"/>
              <a:t>question</a:t>
            </a:r>
            <a:r>
              <a:rPr lang="it-IT" altLang="it-IT" sz="2000" dirty="0"/>
              <a:t> . . . in </a:t>
            </a:r>
            <a:r>
              <a:rPr lang="it-IT" altLang="it-IT" sz="2000" dirty="0" err="1"/>
              <a:t>determining</a:t>
            </a:r>
            <a:r>
              <a:rPr lang="it-IT" altLang="it-IT" sz="2000" dirty="0"/>
              <a:t> </a:t>
            </a:r>
            <a:r>
              <a:rPr lang="it-IT" altLang="it-IT" sz="2000" dirty="0" err="1"/>
              <a:t>whether</a:t>
            </a:r>
            <a:r>
              <a:rPr lang="it-IT" altLang="it-IT" sz="2000" dirty="0"/>
              <a:t> a </a:t>
            </a:r>
            <a:r>
              <a:rPr lang="it-IT" altLang="it-IT" sz="2000" dirty="0" err="1"/>
              <a:t>theory</a:t>
            </a:r>
            <a:r>
              <a:rPr lang="it-IT" altLang="it-IT" sz="2000" dirty="0"/>
              <a:t> or </a:t>
            </a:r>
            <a:r>
              <a:rPr lang="it-IT" altLang="it-IT" sz="2000" dirty="0" err="1"/>
              <a:t>technique</a:t>
            </a:r>
            <a:r>
              <a:rPr lang="it-IT" altLang="it-IT" sz="2000" dirty="0"/>
              <a:t> </a:t>
            </a:r>
            <a:r>
              <a:rPr lang="it-IT" altLang="it-IT" sz="2000" dirty="0" err="1"/>
              <a:t>is</a:t>
            </a:r>
            <a:r>
              <a:rPr lang="it-IT" altLang="it-IT" sz="2000" dirty="0"/>
              <a:t> </a:t>
            </a:r>
            <a:r>
              <a:rPr lang="it-IT" altLang="it-IT" sz="2000" dirty="0" err="1"/>
              <a:t>scientific</a:t>
            </a:r>
            <a:r>
              <a:rPr lang="it-IT" altLang="it-IT" sz="2000" dirty="0"/>
              <a:t> </a:t>
            </a:r>
            <a:r>
              <a:rPr lang="it-IT" altLang="it-IT" sz="2000" dirty="0" err="1"/>
              <a:t>knowledge</a:t>
            </a:r>
            <a:r>
              <a:rPr lang="it-IT" altLang="it-IT" sz="2000" dirty="0"/>
              <a:t> . . . [</a:t>
            </a:r>
            <a:r>
              <a:rPr lang="it-IT" altLang="it-IT" sz="2000" dirty="0" err="1"/>
              <a:t>is</a:t>
            </a:r>
            <a:r>
              <a:rPr lang="it-IT" altLang="it-IT" sz="2000" dirty="0"/>
              <a:t>] </a:t>
            </a:r>
            <a:r>
              <a:rPr lang="it-IT" altLang="it-IT" sz="2000" dirty="0" err="1"/>
              <a:t>whether</a:t>
            </a:r>
            <a:r>
              <a:rPr lang="it-IT" altLang="it-IT" sz="2000" dirty="0"/>
              <a:t> </a:t>
            </a:r>
            <a:r>
              <a:rPr lang="it-IT" altLang="it-IT" sz="2000" dirty="0" err="1"/>
              <a:t>it</a:t>
            </a:r>
            <a:r>
              <a:rPr lang="it-IT" altLang="it-IT" sz="2000" dirty="0"/>
              <a:t> can be (and </a:t>
            </a:r>
            <a:r>
              <a:rPr lang="it-IT" altLang="it-IT" sz="2000" dirty="0" err="1"/>
              <a:t>has</a:t>
            </a:r>
            <a:r>
              <a:rPr lang="it-IT" altLang="it-IT" sz="2000" dirty="0"/>
              <a:t> </a:t>
            </a:r>
            <a:r>
              <a:rPr lang="it-IT" altLang="it-IT" sz="2000" dirty="0" err="1"/>
              <a:t>been</a:t>
            </a:r>
            <a:r>
              <a:rPr lang="it-IT" altLang="it-IT" sz="2000" dirty="0"/>
              <a:t>) </a:t>
            </a:r>
            <a:r>
              <a:rPr lang="it-IT" altLang="it-IT" sz="2000" dirty="0" err="1"/>
              <a:t>tested</a:t>
            </a:r>
            <a:r>
              <a:rPr lang="it-IT" altLang="it-IT" sz="2000" dirty="0"/>
              <a:t>. “</a:t>
            </a:r>
            <a:r>
              <a:rPr lang="it-IT" altLang="it-IT" sz="2000" dirty="0" err="1"/>
              <a:t>Scientific</a:t>
            </a:r>
            <a:r>
              <a:rPr lang="it-IT" altLang="it-IT" sz="2000" dirty="0"/>
              <a:t> </a:t>
            </a:r>
            <a:r>
              <a:rPr lang="it-IT" altLang="it-IT" sz="2000" dirty="0" err="1"/>
              <a:t>methodology</a:t>
            </a:r>
            <a:r>
              <a:rPr lang="it-IT" altLang="it-IT" sz="2000" dirty="0"/>
              <a:t> </a:t>
            </a:r>
            <a:r>
              <a:rPr lang="it-IT" altLang="it-IT" sz="2000" dirty="0" err="1"/>
              <a:t>today</a:t>
            </a:r>
            <a:r>
              <a:rPr lang="it-IT" altLang="it-IT" sz="2000" dirty="0"/>
              <a:t> </a:t>
            </a:r>
            <a:r>
              <a:rPr lang="it-IT" altLang="it-IT" sz="2000" dirty="0" err="1"/>
              <a:t>is</a:t>
            </a:r>
            <a:r>
              <a:rPr lang="it-IT" altLang="it-IT" sz="2000" dirty="0"/>
              <a:t> </a:t>
            </a:r>
            <a:r>
              <a:rPr lang="it-IT" altLang="it-IT" sz="2000" dirty="0" err="1"/>
              <a:t>based</a:t>
            </a:r>
            <a:r>
              <a:rPr lang="it-IT" altLang="it-IT" sz="2000" dirty="0"/>
              <a:t> on </a:t>
            </a:r>
            <a:r>
              <a:rPr lang="it-IT" altLang="it-IT" sz="2000" dirty="0" err="1"/>
              <a:t>generating</a:t>
            </a:r>
            <a:r>
              <a:rPr lang="it-IT" altLang="it-IT" sz="2000" dirty="0"/>
              <a:t> </a:t>
            </a:r>
            <a:r>
              <a:rPr lang="it-IT" altLang="it-IT" sz="2000" dirty="0" err="1"/>
              <a:t>hypotheses</a:t>
            </a:r>
            <a:r>
              <a:rPr lang="it-IT" altLang="it-IT" sz="2000" dirty="0"/>
              <a:t> and </a:t>
            </a:r>
            <a:r>
              <a:rPr lang="it-IT" altLang="it-IT" sz="2000" dirty="0" err="1"/>
              <a:t>testing</a:t>
            </a:r>
            <a:r>
              <a:rPr lang="it-IT" altLang="it-IT" sz="2000" dirty="0"/>
              <a:t> </a:t>
            </a:r>
            <a:r>
              <a:rPr lang="it-IT" altLang="it-IT" sz="2000" dirty="0" err="1"/>
              <a:t>them</a:t>
            </a:r>
            <a:r>
              <a:rPr lang="it-IT" altLang="it-IT" sz="2000" dirty="0"/>
              <a:t> to </a:t>
            </a:r>
            <a:r>
              <a:rPr lang="it-IT" altLang="it-IT" sz="2000" dirty="0" err="1"/>
              <a:t>see</a:t>
            </a:r>
            <a:r>
              <a:rPr lang="it-IT" altLang="it-IT" sz="2000" dirty="0"/>
              <a:t> </a:t>
            </a:r>
            <a:r>
              <a:rPr lang="it-IT" altLang="it-IT" sz="2000" dirty="0" err="1"/>
              <a:t>if</a:t>
            </a:r>
            <a:r>
              <a:rPr lang="it-IT" altLang="it-IT" sz="2000" dirty="0"/>
              <a:t> </a:t>
            </a:r>
            <a:r>
              <a:rPr lang="it-IT" altLang="it-IT" sz="2000" dirty="0" err="1"/>
              <a:t>they</a:t>
            </a:r>
            <a:r>
              <a:rPr lang="it-IT" altLang="it-IT" sz="2000" dirty="0"/>
              <a:t> can be </a:t>
            </a:r>
            <a:r>
              <a:rPr lang="it-IT" altLang="it-IT" sz="2000" dirty="0" err="1"/>
              <a:t>falsified</a:t>
            </a:r>
            <a:r>
              <a:rPr lang="it-IT" altLang="it-IT" sz="2000" dirty="0"/>
              <a:t>; </a:t>
            </a:r>
            <a:r>
              <a:rPr lang="it-IT" altLang="it-IT" sz="2000" dirty="0" err="1"/>
              <a:t>indeed</a:t>
            </a:r>
            <a:r>
              <a:rPr lang="it-IT" altLang="it-IT" sz="2000" dirty="0"/>
              <a:t>, </a:t>
            </a:r>
            <a:r>
              <a:rPr lang="it-IT" altLang="it-IT" sz="2000" dirty="0" err="1"/>
              <a:t>this</a:t>
            </a:r>
            <a:r>
              <a:rPr lang="it-IT" altLang="it-IT" sz="2000" dirty="0"/>
              <a:t> </a:t>
            </a:r>
            <a:r>
              <a:rPr lang="it-IT" altLang="it-IT" sz="2000" dirty="0" err="1"/>
              <a:t>methodology</a:t>
            </a:r>
            <a:r>
              <a:rPr lang="it-IT" altLang="it-IT" sz="2000" dirty="0"/>
              <a:t> </a:t>
            </a:r>
            <a:r>
              <a:rPr lang="it-IT" altLang="it-IT" sz="2000" dirty="0" err="1"/>
              <a:t>is</a:t>
            </a:r>
            <a:r>
              <a:rPr lang="it-IT" altLang="it-IT" sz="2000" dirty="0"/>
              <a:t> </a:t>
            </a:r>
            <a:r>
              <a:rPr lang="it-IT" altLang="it-IT" sz="2000" dirty="0" err="1"/>
              <a:t>what</a:t>
            </a:r>
            <a:r>
              <a:rPr lang="it-IT" altLang="it-IT" sz="2000" dirty="0"/>
              <a:t> </a:t>
            </a:r>
            <a:r>
              <a:rPr lang="it-IT" altLang="it-IT" sz="2000" dirty="0" err="1"/>
              <a:t>distinguishes</a:t>
            </a:r>
            <a:r>
              <a:rPr lang="it-IT" altLang="it-IT" sz="2000" dirty="0"/>
              <a:t> science from </a:t>
            </a:r>
            <a:r>
              <a:rPr lang="it-IT" altLang="it-IT" sz="2000" dirty="0" err="1"/>
              <a:t>other</a:t>
            </a:r>
            <a:r>
              <a:rPr lang="it-IT" altLang="it-IT" sz="2000" dirty="0"/>
              <a:t> </a:t>
            </a:r>
            <a:r>
              <a:rPr lang="it-IT" altLang="it-IT" sz="2000" dirty="0" err="1"/>
              <a:t>fields</a:t>
            </a:r>
            <a:r>
              <a:rPr lang="it-IT" altLang="it-IT" sz="2000" dirty="0"/>
              <a:t> of human </a:t>
            </a:r>
            <a:r>
              <a:rPr lang="it-IT" altLang="it-IT" sz="2000" dirty="0" err="1"/>
              <a:t>inquiry</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1441802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443730" y="1484784"/>
            <a:ext cx="8534400" cy="3231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a:t>American </a:t>
            </a:r>
            <a:r>
              <a:rPr lang="it-IT" altLang="it-IT" sz="2000" dirty="0" err="1"/>
              <a:t>Medical</a:t>
            </a:r>
            <a:r>
              <a:rPr lang="it-IT" altLang="it-IT" sz="2000" dirty="0"/>
              <a:t> </a:t>
            </a:r>
            <a:r>
              <a:rPr lang="it-IT" altLang="it-IT" sz="2000" dirty="0" err="1"/>
              <a:t>Association</a:t>
            </a:r>
            <a:r>
              <a:rPr lang="it-IT" altLang="it-IT" sz="2000" dirty="0"/>
              <a:t>: “[a]</a:t>
            </a:r>
            <a:r>
              <a:rPr lang="it-IT" altLang="it-IT" sz="2000" dirty="0" err="1"/>
              <a:t>n</a:t>
            </a:r>
            <a:r>
              <a:rPr lang="it-IT" altLang="it-IT" sz="2000" dirty="0"/>
              <a:t> opinion </a:t>
            </a:r>
            <a:r>
              <a:rPr lang="it-IT" altLang="it-IT" sz="2000" dirty="0" err="1"/>
              <a:t>is</a:t>
            </a:r>
            <a:r>
              <a:rPr lang="it-IT" altLang="it-IT" sz="2000" dirty="0"/>
              <a:t> </a:t>
            </a:r>
            <a:r>
              <a:rPr lang="it-IT" altLang="it-IT" sz="2000" dirty="0" err="1"/>
              <a:t>only</a:t>
            </a:r>
            <a:r>
              <a:rPr lang="it-IT" altLang="it-IT" sz="2000" dirty="0"/>
              <a:t> </a:t>
            </a:r>
            <a:r>
              <a:rPr lang="it-IT" altLang="it-IT" sz="2000" dirty="0" err="1"/>
              <a:t>based</a:t>
            </a:r>
            <a:r>
              <a:rPr lang="it-IT" altLang="it-IT" sz="2000" dirty="0"/>
              <a:t> </a:t>
            </a:r>
            <a:r>
              <a:rPr lang="it-IT" altLang="it-IT" sz="2000" dirty="0" err="1"/>
              <a:t>upon</a:t>
            </a:r>
            <a:r>
              <a:rPr lang="it-IT" altLang="it-IT" sz="2000" dirty="0"/>
              <a:t> </a:t>
            </a:r>
            <a:r>
              <a:rPr lang="it-IT" altLang="it-IT" sz="2000" dirty="0" err="1"/>
              <a:t>scientific</a:t>
            </a:r>
            <a:r>
              <a:rPr lang="it-IT" altLang="it-IT" sz="2000" dirty="0"/>
              <a:t> </a:t>
            </a:r>
            <a:r>
              <a:rPr lang="it-IT" altLang="it-IT" sz="2000" dirty="0" err="1"/>
              <a:t>knowledge</a:t>
            </a:r>
            <a:r>
              <a:rPr lang="it-IT" altLang="it-IT" sz="2000" dirty="0"/>
              <a:t> </a:t>
            </a:r>
            <a:r>
              <a:rPr lang="it-IT" altLang="it-IT" sz="2000" dirty="0" err="1"/>
              <a:t>if</a:t>
            </a:r>
            <a:r>
              <a:rPr lang="it-IT" altLang="it-IT" sz="2000" dirty="0"/>
              <a:t> </a:t>
            </a:r>
            <a:r>
              <a:rPr lang="it-IT" altLang="it-IT" sz="2000" dirty="0" err="1"/>
              <a:t>it</a:t>
            </a:r>
            <a:r>
              <a:rPr lang="it-IT" altLang="it-IT" sz="2000" dirty="0"/>
              <a:t> </a:t>
            </a:r>
            <a:r>
              <a:rPr lang="it-IT" altLang="it-IT" sz="2000" dirty="0" err="1"/>
              <a:t>is</a:t>
            </a:r>
            <a:r>
              <a:rPr lang="it-IT" altLang="it-IT" sz="2000" dirty="0"/>
              <a:t> </a:t>
            </a:r>
            <a:r>
              <a:rPr lang="it-IT" altLang="it-IT" sz="2000" dirty="0" err="1"/>
              <a:t>developed</a:t>
            </a:r>
            <a:r>
              <a:rPr lang="it-IT" altLang="it-IT" sz="2000" dirty="0"/>
              <a:t> in </a:t>
            </a:r>
            <a:r>
              <a:rPr lang="it-IT" altLang="it-IT" sz="2000" dirty="0" err="1"/>
              <a:t>accordance</a:t>
            </a:r>
            <a:r>
              <a:rPr lang="it-IT" altLang="it-IT" sz="2000" dirty="0"/>
              <a:t> with the </a:t>
            </a:r>
            <a:r>
              <a:rPr lang="it-IT" altLang="it-IT" sz="2000" dirty="0" err="1"/>
              <a:t>scientific</a:t>
            </a:r>
            <a:r>
              <a:rPr lang="it-IT" altLang="it-IT" sz="2000" dirty="0"/>
              <a:t> </a:t>
            </a:r>
            <a:r>
              <a:rPr lang="it-IT" altLang="it-IT" sz="2000" dirty="0" err="1"/>
              <a:t>method</a:t>
            </a:r>
            <a:r>
              <a:rPr lang="it-IT" altLang="it-IT" sz="2000" dirty="0"/>
              <a:t>”</a:t>
            </a:r>
          </a:p>
          <a:p>
            <a:pPr algn="ctr" eaLnBrk="1" hangingPunct="1"/>
            <a:endParaRPr lang="it-IT" altLang="it-IT" sz="2000" dirty="0"/>
          </a:p>
          <a:p>
            <a:pPr algn="ctr" eaLnBrk="1" hangingPunct="1"/>
            <a:r>
              <a:rPr lang="it-IT" altLang="it-IT" sz="2000" dirty="0" err="1"/>
              <a:t>Citing</a:t>
            </a:r>
            <a:r>
              <a:rPr lang="it-IT" altLang="it-IT" sz="2000" dirty="0"/>
              <a:t> Popper: “[i]</a:t>
            </a:r>
            <a:r>
              <a:rPr lang="it-IT" altLang="it-IT" sz="2000" dirty="0" err="1"/>
              <a:t>f</a:t>
            </a:r>
            <a:r>
              <a:rPr lang="it-IT" altLang="it-IT" sz="2000" dirty="0"/>
              <a:t> a </a:t>
            </a:r>
            <a:r>
              <a:rPr lang="it-IT" altLang="it-IT" sz="2000" dirty="0" err="1"/>
              <a:t>hypothesis</a:t>
            </a:r>
            <a:r>
              <a:rPr lang="it-IT" altLang="it-IT" sz="2000" dirty="0"/>
              <a:t> </a:t>
            </a:r>
            <a:r>
              <a:rPr lang="it-IT" altLang="it-IT" sz="2000" dirty="0" err="1"/>
              <a:t>is</a:t>
            </a:r>
            <a:r>
              <a:rPr lang="it-IT" altLang="it-IT" sz="2000" dirty="0"/>
              <a:t> </a:t>
            </a:r>
            <a:r>
              <a:rPr lang="it-IT" altLang="it-IT" sz="2000" dirty="0" err="1"/>
              <a:t>repeatedly</a:t>
            </a:r>
            <a:r>
              <a:rPr lang="it-IT" altLang="it-IT" sz="2000" dirty="0"/>
              <a:t> </a:t>
            </a:r>
            <a:r>
              <a:rPr lang="it-IT" altLang="it-IT" sz="2000" dirty="0" err="1"/>
              <a:t>corroborated</a:t>
            </a:r>
            <a:r>
              <a:rPr lang="it-IT" altLang="it-IT" sz="2000" dirty="0"/>
              <a:t> by </a:t>
            </a:r>
            <a:r>
              <a:rPr lang="it-IT" altLang="it-IT" sz="2000" dirty="0" err="1"/>
              <a:t>empirical</a:t>
            </a:r>
            <a:r>
              <a:rPr lang="it-IT" altLang="it-IT" sz="2000" dirty="0"/>
              <a:t> </a:t>
            </a:r>
            <a:r>
              <a:rPr lang="it-IT" altLang="it-IT" sz="2000" dirty="0" err="1"/>
              <a:t>testing</a:t>
            </a:r>
            <a:r>
              <a:rPr lang="it-IT" altLang="it-IT" sz="2000" dirty="0"/>
              <a:t>, </a:t>
            </a:r>
            <a:r>
              <a:rPr lang="it-IT" altLang="it-IT" sz="2000" dirty="0" err="1"/>
              <a:t>it</a:t>
            </a:r>
            <a:r>
              <a:rPr lang="it-IT" altLang="it-IT" sz="2000" dirty="0"/>
              <a:t> </a:t>
            </a:r>
            <a:r>
              <a:rPr lang="it-IT" altLang="it-IT" sz="2000" dirty="0" err="1"/>
              <a:t>is</a:t>
            </a:r>
            <a:r>
              <a:rPr lang="it-IT" altLang="it-IT" sz="2000" dirty="0"/>
              <a:t> . . . </a:t>
            </a:r>
            <a:r>
              <a:rPr lang="it-IT" altLang="it-IT" sz="2000" dirty="0" err="1"/>
              <a:t>generally</a:t>
            </a:r>
            <a:r>
              <a:rPr lang="it-IT" altLang="it-IT" sz="2000" dirty="0"/>
              <a:t> </a:t>
            </a:r>
            <a:r>
              <a:rPr lang="it-IT" altLang="it-IT" sz="2000" dirty="0" err="1"/>
              <a:t>accepted</a:t>
            </a:r>
            <a:r>
              <a:rPr lang="it-IT" altLang="it-IT" sz="2000" dirty="0"/>
              <a:t> </a:t>
            </a:r>
            <a:r>
              <a:rPr lang="it-IT" altLang="it-IT" sz="2000" dirty="0" err="1"/>
              <a:t>as</a:t>
            </a:r>
            <a:r>
              <a:rPr lang="it-IT" altLang="it-IT" sz="2000" dirty="0"/>
              <a:t> </a:t>
            </a:r>
            <a:r>
              <a:rPr lang="it-IT" altLang="it-IT" sz="2000" dirty="0" err="1"/>
              <a:t>valid</a:t>
            </a:r>
            <a:r>
              <a:rPr lang="it-IT" altLang="it-IT" sz="2000" dirty="0"/>
              <a:t>.” “no </a:t>
            </a:r>
            <a:r>
              <a:rPr lang="it-IT" altLang="it-IT" sz="2000" dirty="0" err="1"/>
              <a:t>scientific</a:t>
            </a:r>
            <a:r>
              <a:rPr lang="it-IT" altLang="it-IT" sz="2000" dirty="0"/>
              <a:t> </a:t>
            </a:r>
            <a:r>
              <a:rPr lang="it-IT" altLang="it-IT" sz="2000" dirty="0" err="1"/>
              <a:t>theory</a:t>
            </a:r>
            <a:r>
              <a:rPr lang="it-IT" altLang="it-IT" sz="2000" dirty="0"/>
              <a:t> </a:t>
            </a:r>
            <a:r>
              <a:rPr lang="it-IT" altLang="it-IT" sz="2000" dirty="0" err="1"/>
              <a:t>is</a:t>
            </a:r>
            <a:r>
              <a:rPr lang="it-IT" altLang="it-IT" sz="2000" dirty="0"/>
              <a:t> </a:t>
            </a:r>
            <a:r>
              <a:rPr lang="it-IT" altLang="it-IT" sz="2000" dirty="0" err="1"/>
              <a:t>ever</a:t>
            </a:r>
            <a:r>
              <a:rPr lang="it-IT" altLang="it-IT" sz="2000" dirty="0"/>
              <a:t> </a:t>
            </a:r>
            <a:r>
              <a:rPr lang="it-IT" altLang="it-IT" sz="2000" dirty="0" err="1"/>
              <a:t>definitively</a:t>
            </a:r>
            <a:r>
              <a:rPr lang="it-IT" altLang="it-IT" sz="2000" dirty="0"/>
              <a:t> </a:t>
            </a:r>
            <a:r>
              <a:rPr lang="it-IT" altLang="it-IT" sz="2000" dirty="0" err="1"/>
              <a:t>confirmed</a:t>
            </a:r>
            <a:r>
              <a:rPr lang="it-IT" altLang="it-IT" sz="2000" dirty="0"/>
              <a:t>”, </a:t>
            </a:r>
            <a:r>
              <a:rPr lang="it-IT" altLang="it-IT" sz="2000" dirty="0" err="1"/>
              <a:t>however</a:t>
            </a:r>
            <a:r>
              <a:rPr lang="it-IT" altLang="it-IT" sz="2000" dirty="0"/>
              <a:t> “[a]</a:t>
            </a:r>
            <a:r>
              <a:rPr lang="it-IT" altLang="it-IT" sz="2000" dirty="0" err="1"/>
              <a:t>s</a:t>
            </a:r>
            <a:r>
              <a:rPr lang="it-IT" altLang="it-IT" sz="2000" dirty="0"/>
              <a:t> a </a:t>
            </a:r>
            <a:r>
              <a:rPr lang="it-IT" altLang="it-IT" sz="2000" dirty="0" err="1"/>
              <a:t>practical</a:t>
            </a:r>
            <a:r>
              <a:rPr lang="it-IT" altLang="it-IT" sz="2000" dirty="0"/>
              <a:t> </a:t>
            </a:r>
            <a:r>
              <a:rPr lang="it-IT" altLang="it-IT" sz="2000" dirty="0" err="1"/>
              <a:t>matter</a:t>
            </a:r>
            <a:r>
              <a:rPr lang="it-IT" altLang="it-IT" sz="2000" dirty="0"/>
              <a:t> . . . , some </a:t>
            </a:r>
            <a:r>
              <a:rPr lang="it-IT" altLang="it-IT" sz="2000" dirty="0" err="1"/>
              <a:t>theories</a:t>
            </a:r>
            <a:r>
              <a:rPr lang="it-IT" altLang="it-IT" sz="2000" dirty="0"/>
              <a:t> are so </a:t>
            </a:r>
            <a:r>
              <a:rPr lang="it-IT" altLang="it-IT" sz="2000" dirty="0" err="1"/>
              <a:t>thoroughly</a:t>
            </a:r>
            <a:r>
              <a:rPr lang="it-IT" altLang="it-IT" sz="2000" dirty="0"/>
              <a:t> </a:t>
            </a:r>
            <a:r>
              <a:rPr lang="it-IT" altLang="it-IT" sz="2000" dirty="0" err="1"/>
              <a:t>tested</a:t>
            </a:r>
            <a:r>
              <a:rPr lang="it-IT" altLang="it-IT" sz="2000" dirty="0"/>
              <a:t> </a:t>
            </a:r>
            <a:r>
              <a:rPr lang="it-IT" altLang="it-IT" sz="2000" dirty="0" err="1"/>
              <a:t>that</a:t>
            </a:r>
            <a:r>
              <a:rPr lang="it-IT" altLang="it-IT" sz="2000" dirty="0"/>
              <a:t> </a:t>
            </a:r>
            <a:r>
              <a:rPr lang="it-IT" altLang="it-IT" sz="2000" dirty="0" err="1"/>
              <a:t>they</a:t>
            </a:r>
            <a:r>
              <a:rPr lang="it-IT" altLang="it-IT" sz="2000" dirty="0"/>
              <a:t> </a:t>
            </a:r>
            <a:r>
              <a:rPr lang="it-IT" altLang="it-IT" sz="2000" dirty="0" err="1"/>
              <a:t>become</a:t>
            </a:r>
            <a:r>
              <a:rPr lang="it-IT" altLang="it-IT" sz="2000" dirty="0"/>
              <a:t> </a:t>
            </a:r>
            <a:r>
              <a:rPr lang="it-IT" altLang="it-IT" sz="2000" dirty="0" err="1"/>
              <a:t>virtually</a:t>
            </a:r>
            <a:r>
              <a:rPr lang="it-IT" altLang="it-IT" sz="2000" dirty="0"/>
              <a:t> </a:t>
            </a:r>
            <a:r>
              <a:rPr lang="it-IT" altLang="it-IT" sz="2000" dirty="0" err="1"/>
              <a:t>incontrovertible</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4191088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484784"/>
            <a:ext cx="8534400"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Daubert</a:t>
            </a:r>
            <a:r>
              <a:rPr lang="it-IT" altLang="it-IT" dirty="0"/>
              <a:t> v. </a:t>
            </a:r>
            <a:r>
              <a:rPr lang="it-IT" altLang="it-IT" dirty="0" err="1"/>
              <a:t>Merrell</a:t>
            </a:r>
            <a:r>
              <a:rPr lang="it-IT" altLang="it-IT" dirty="0"/>
              <a:t> Dow </a:t>
            </a:r>
            <a:r>
              <a:rPr lang="it-IT" altLang="it-IT" dirty="0" err="1"/>
              <a:t>Pharmaceuticals</a:t>
            </a:r>
            <a:r>
              <a:rPr lang="it-IT" altLang="it-IT" dirty="0"/>
              <a:t>, </a:t>
            </a:r>
            <a:r>
              <a:rPr lang="it-IT" altLang="it-IT" dirty="0" err="1"/>
              <a:t>Inc</a:t>
            </a:r>
            <a:r>
              <a:rPr lang="it-IT" altLang="it-IT" dirty="0"/>
              <a:t>. (1993)</a:t>
            </a:r>
          </a:p>
          <a:p>
            <a:pPr algn="ctr" eaLnBrk="1" hangingPunct="1"/>
            <a:endParaRPr lang="it-IT" altLang="it-IT" sz="2000" dirty="0"/>
          </a:p>
          <a:p>
            <a:pPr algn="ctr" eaLnBrk="1" hangingPunct="1"/>
            <a:r>
              <a:rPr lang="it-IT" altLang="it-IT" sz="2000" dirty="0"/>
              <a:t>American </a:t>
            </a:r>
            <a:r>
              <a:rPr lang="it-IT" altLang="it-IT" sz="2000" dirty="0" err="1"/>
              <a:t>Association</a:t>
            </a:r>
            <a:r>
              <a:rPr lang="it-IT" altLang="it-IT" sz="2000" dirty="0"/>
              <a:t> for the </a:t>
            </a:r>
            <a:r>
              <a:rPr lang="it-IT" altLang="it-IT" sz="2000" dirty="0" err="1"/>
              <a:t>Advancement</a:t>
            </a:r>
            <a:r>
              <a:rPr lang="it-IT" altLang="it-IT" sz="2000" dirty="0"/>
              <a:t> of Science: “[</a:t>
            </a:r>
            <a:r>
              <a:rPr lang="it-IT" altLang="it-IT" sz="2000" dirty="0" err="1"/>
              <a:t>S</a:t>
            </a:r>
            <a:r>
              <a:rPr lang="it-IT" altLang="it-IT" sz="2000" dirty="0"/>
              <a:t>]</a:t>
            </a:r>
            <a:r>
              <a:rPr lang="it-IT" altLang="it-IT" sz="2000" dirty="0" err="1"/>
              <a:t>cience</a:t>
            </a:r>
            <a:r>
              <a:rPr lang="it-IT" altLang="it-IT" sz="2000" dirty="0"/>
              <a:t> . . . </a:t>
            </a:r>
            <a:r>
              <a:rPr lang="it-IT" altLang="it-IT" sz="2000" dirty="0" err="1"/>
              <a:t>proceed</a:t>
            </a:r>
            <a:r>
              <a:rPr lang="it-IT" altLang="it-IT" sz="2000" dirty="0"/>
              <a:t>[</a:t>
            </a:r>
            <a:r>
              <a:rPr lang="it-IT" altLang="it-IT" sz="2000" dirty="0" err="1"/>
              <a:t>s</a:t>
            </a:r>
            <a:r>
              <a:rPr lang="it-IT" altLang="it-IT" sz="2000" dirty="0"/>
              <a:t>] </a:t>
            </a:r>
            <a:r>
              <a:rPr lang="it-IT" altLang="it-IT" sz="2000" dirty="0" err="1"/>
              <a:t>through</a:t>
            </a:r>
            <a:r>
              <a:rPr lang="it-IT" altLang="it-IT" sz="2000" dirty="0"/>
              <a:t> a </a:t>
            </a:r>
            <a:r>
              <a:rPr lang="it-IT" altLang="it-IT" sz="2000" dirty="0" err="1"/>
              <a:t>series</a:t>
            </a:r>
            <a:r>
              <a:rPr lang="it-IT" altLang="it-IT" sz="2000" dirty="0"/>
              <a:t> of </a:t>
            </a:r>
            <a:r>
              <a:rPr lang="it-IT" altLang="it-IT" sz="2000" dirty="0" err="1"/>
              <a:t>interrelated</a:t>
            </a:r>
            <a:r>
              <a:rPr lang="it-IT" altLang="it-IT" sz="2000" dirty="0"/>
              <a:t> </a:t>
            </a:r>
            <a:r>
              <a:rPr lang="it-IT" altLang="it-IT" sz="2000" dirty="0" err="1"/>
              <a:t>steps</a:t>
            </a:r>
            <a:r>
              <a:rPr lang="it-IT" altLang="it-IT" sz="2000" dirty="0"/>
              <a:t> </a:t>
            </a:r>
            <a:r>
              <a:rPr lang="it-IT" altLang="it-IT" sz="2000" dirty="0" err="1"/>
              <a:t>centered</a:t>
            </a:r>
            <a:r>
              <a:rPr lang="it-IT" altLang="it-IT" sz="2000" dirty="0"/>
              <a:t> on the generation and </a:t>
            </a:r>
            <a:r>
              <a:rPr lang="it-IT" altLang="it-IT" sz="2000" dirty="0" err="1"/>
              <a:t>testing</a:t>
            </a:r>
            <a:r>
              <a:rPr lang="it-IT" altLang="it-IT" sz="2000" dirty="0"/>
              <a:t> of </a:t>
            </a:r>
            <a:r>
              <a:rPr lang="it-IT" altLang="it-IT" sz="2000" dirty="0" err="1"/>
              <a:t>hypotheses</a:t>
            </a:r>
            <a:r>
              <a:rPr lang="it-IT" altLang="it-IT" sz="2000" dirty="0"/>
              <a:t>. </a:t>
            </a:r>
            <a:r>
              <a:rPr lang="it-IT" altLang="it-IT" sz="2000" dirty="0" err="1"/>
              <a:t>Hypotheses</a:t>
            </a:r>
            <a:r>
              <a:rPr lang="it-IT" altLang="it-IT" sz="2000" dirty="0"/>
              <a:t> are </a:t>
            </a:r>
            <a:r>
              <a:rPr lang="it-IT" altLang="it-IT" sz="2000" dirty="0" err="1"/>
              <a:t>educated</a:t>
            </a:r>
            <a:r>
              <a:rPr lang="it-IT" altLang="it-IT" sz="2000" dirty="0"/>
              <a:t> </a:t>
            </a:r>
            <a:r>
              <a:rPr lang="it-IT" altLang="it-IT" sz="2000" dirty="0" err="1"/>
              <a:t>guesses</a:t>
            </a:r>
            <a:r>
              <a:rPr lang="it-IT" altLang="it-IT" sz="2000" dirty="0"/>
              <a:t> </a:t>
            </a:r>
            <a:r>
              <a:rPr lang="it-IT" altLang="it-IT" sz="2000" dirty="0" err="1"/>
              <a:t>about</a:t>
            </a:r>
            <a:r>
              <a:rPr lang="it-IT" altLang="it-IT" sz="2000" dirty="0"/>
              <a:t> a </a:t>
            </a:r>
            <a:r>
              <a:rPr lang="it-IT" altLang="it-IT" sz="2000" dirty="0" err="1"/>
              <a:t>particular</a:t>
            </a:r>
            <a:r>
              <a:rPr lang="it-IT" altLang="it-IT" sz="2000" dirty="0"/>
              <a:t> </a:t>
            </a:r>
            <a:r>
              <a:rPr lang="it-IT" altLang="it-IT" sz="2000" dirty="0" err="1"/>
              <a:t>phenomenon</a:t>
            </a:r>
            <a:r>
              <a:rPr lang="it-IT" altLang="it-IT" sz="2000" dirty="0"/>
              <a:t> or </a:t>
            </a:r>
            <a:r>
              <a:rPr lang="it-IT" altLang="it-IT" sz="2000" dirty="0" err="1"/>
              <a:t>event</a:t>
            </a:r>
            <a:r>
              <a:rPr lang="it-IT" altLang="it-IT" sz="2000" dirty="0"/>
              <a:t> . . . . [</a:t>
            </a:r>
            <a:r>
              <a:rPr lang="it-IT" altLang="it-IT" sz="2000" dirty="0" err="1"/>
              <a:t>S</a:t>
            </a:r>
            <a:r>
              <a:rPr lang="it-IT" altLang="it-IT" sz="2000" dirty="0"/>
              <a:t>]</a:t>
            </a:r>
            <a:r>
              <a:rPr lang="it-IT" altLang="it-IT" sz="2000" dirty="0" err="1"/>
              <a:t>cientists</a:t>
            </a:r>
            <a:r>
              <a:rPr lang="it-IT" altLang="it-IT" sz="2000" dirty="0"/>
              <a:t> </a:t>
            </a:r>
            <a:r>
              <a:rPr lang="it-IT" altLang="it-IT" sz="2000" dirty="0" err="1"/>
              <a:t>conduct</a:t>
            </a:r>
            <a:r>
              <a:rPr lang="it-IT" altLang="it-IT" sz="2000" dirty="0"/>
              <a:t> </a:t>
            </a:r>
            <a:r>
              <a:rPr lang="it-IT" altLang="it-IT" sz="2000" dirty="0" err="1"/>
              <a:t>rigorous</a:t>
            </a:r>
            <a:r>
              <a:rPr lang="it-IT" altLang="it-IT" sz="2000" dirty="0"/>
              <a:t> </a:t>
            </a:r>
            <a:r>
              <a:rPr lang="it-IT" altLang="it-IT" sz="2000" dirty="0" err="1"/>
              <a:t>experimental</a:t>
            </a:r>
            <a:r>
              <a:rPr lang="it-IT" altLang="it-IT" sz="2000" dirty="0"/>
              <a:t> </a:t>
            </a:r>
            <a:r>
              <a:rPr lang="it-IT" altLang="it-IT" sz="2000" dirty="0" err="1"/>
              <a:t>testing</a:t>
            </a:r>
            <a:r>
              <a:rPr lang="it-IT" altLang="it-IT" sz="2000" dirty="0"/>
              <a:t> in </a:t>
            </a:r>
            <a:r>
              <a:rPr lang="it-IT" altLang="it-IT" sz="2000" dirty="0" err="1"/>
              <a:t>order</a:t>
            </a:r>
            <a:r>
              <a:rPr lang="it-IT" altLang="it-IT" sz="2000" dirty="0"/>
              <a:t> to </a:t>
            </a:r>
            <a:r>
              <a:rPr lang="it-IT" altLang="it-IT" sz="2000" dirty="0" err="1"/>
              <a:t>falsify</a:t>
            </a:r>
            <a:r>
              <a:rPr lang="it-IT" altLang="it-IT" sz="2000" dirty="0"/>
              <a:t> </a:t>
            </a:r>
            <a:r>
              <a:rPr lang="it-IT" altLang="it-IT" sz="2000" dirty="0" err="1"/>
              <a:t>hypotheses</a:t>
            </a:r>
            <a:r>
              <a:rPr lang="it-IT" altLang="it-IT" sz="2000" dirty="0"/>
              <a:t>.”</a:t>
            </a:r>
          </a:p>
          <a:p>
            <a:pPr algn="ctr" eaLnBrk="1" hangingPunct="1"/>
            <a:r>
              <a:rPr lang="it-IT" altLang="it-IT" sz="2000" dirty="0"/>
              <a:t>“An </a:t>
            </a:r>
            <a:r>
              <a:rPr lang="it-IT" altLang="it-IT" sz="2000" dirty="0" err="1"/>
              <a:t>hypothesis</a:t>
            </a:r>
            <a:r>
              <a:rPr lang="it-IT" altLang="it-IT" sz="2000" dirty="0"/>
              <a:t> </a:t>
            </a:r>
            <a:r>
              <a:rPr lang="it-IT" altLang="it-IT" sz="2000" dirty="0" err="1"/>
              <a:t>is</a:t>
            </a:r>
            <a:r>
              <a:rPr lang="it-IT" altLang="it-IT" sz="2000" dirty="0"/>
              <a:t> </a:t>
            </a:r>
            <a:r>
              <a:rPr lang="it-IT" altLang="it-IT" sz="2000" dirty="0" err="1"/>
              <a:t>accepted</a:t>
            </a:r>
            <a:r>
              <a:rPr lang="it-IT" altLang="it-IT" sz="2000" dirty="0"/>
              <a:t> </a:t>
            </a:r>
            <a:r>
              <a:rPr lang="it-IT" altLang="it-IT" sz="2000" dirty="0" err="1"/>
              <a:t>as</a:t>
            </a:r>
            <a:r>
              <a:rPr lang="it-IT" altLang="it-IT" sz="2000" dirty="0"/>
              <a:t> </a:t>
            </a:r>
            <a:r>
              <a:rPr lang="it-IT" altLang="it-IT" sz="2000" dirty="0" err="1"/>
              <a:t>generally</a:t>
            </a:r>
            <a:r>
              <a:rPr lang="it-IT" altLang="it-IT" sz="2000" dirty="0"/>
              <a:t> </a:t>
            </a:r>
            <a:r>
              <a:rPr lang="it-IT" altLang="it-IT" sz="2000" dirty="0" err="1"/>
              <a:t>valid</a:t>
            </a:r>
            <a:r>
              <a:rPr lang="it-IT" altLang="it-IT" sz="2000" dirty="0"/>
              <a:t> to the </a:t>
            </a:r>
            <a:r>
              <a:rPr lang="it-IT" altLang="it-IT" sz="2000" dirty="0" err="1"/>
              <a:t>extent</a:t>
            </a:r>
            <a:r>
              <a:rPr lang="it-IT" altLang="it-IT" sz="2000" dirty="0"/>
              <a:t> </a:t>
            </a:r>
            <a:r>
              <a:rPr lang="it-IT" altLang="it-IT" sz="2000" dirty="0" err="1"/>
              <a:t>that</a:t>
            </a:r>
            <a:r>
              <a:rPr lang="it-IT" altLang="it-IT" sz="2000" dirty="0"/>
              <a:t> </a:t>
            </a:r>
            <a:r>
              <a:rPr lang="it-IT" altLang="it-IT" sz="2000" dirty="0" err="1"/>
              <a:t>it</a:t>
            </a:r>
            <a:r>
              <a:rPr lang="it-IT" altLang="it-IT" sz="2000" dirty="0"/>
              <a:t> </a:t>
            </a:r>
            <a:r>
              <a:rPr lang="it-IT" altLang="it-IT" sz="2000" dirty="0" err="1"/>
              <a:t>has</a:t>
            </a:r>
            <a:r>
              <a:rPr lang="it-IT" altLang="it-IT" sz="2000" dirty="0"/>
              <a:t> </a:t>
            </a:r>
            <a:r>
              <a:rPr lang="it-IT" altLang="it-IT" sz="2000" dirty="0" err="1"/>
              <a:t>survived</a:t>
            </a:r>
            <a:r>
              <a:rPr lang="it-IT" altLang="it-IT" sz="2000" dirty="0"/>
              <a:t> </a:t>
            </a:r>
            <a:r>
              <a:rPr lang="it-IT" altLang="it-IT" sz="2000" dirty="0" err="1"/>
              <a:t>repeated</a:t>
            </a:r>
            <a:r>
              <a:rPr lang="it-IT" altLang="it-IT" sz="2000" dirty="0"/>
              <a:t> </a:t>
            </a:r>
            <a:r>
              <a:rPr lang="it-IT" altLang="it-IT" sz="2000" dirty="0" err="1"/>
              <a:t>attempts</a:t>
            </a:r>
            <a:r>
              <a:rPr lang="it-IT" altLang="it-IT" sz="2000" dirty="0"/>
              <a:t> </a:t>
            </a:r>
            <a:r>
              <a:rPr lang="it-IT" altLang="it-IT" sz="2000" dirty="0" err="1"/>
              <a:t>at</a:t>
            </a:r>
            <a:r>
              <a:rPr lang="it-IT" altLang="it-IT" sz="2000" dirty="0"/>
              <a:t> </a:t>
            </a:r>
            <a:r>
              <a:rPr lang="it-IT" altLang="it-IT" sz="2000" dirty="0" err="1"/>
              <a:t>falsification</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386058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484784"/>
            <a:ext cx="8534400" cy="3847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United</a:t>
            </a:r>
            <a:r>
              <a:rPr lang="it-IT" altLang="it-IT" dirty="0"/>
              <a:t> </a:t>
            </a:r>
            <a:r>
              <a:rPr lang="it-IT" altLang="it-IT" dirty="0" err="1"/>
              <a:t>States</a:t>
            </a:r>
            <a:r>
              <a:rPr lang="it-IT" altLang="it-IT" dirty="0"/>
              <a:t> v. Bonds (1993)</a:t>
            </a:r>
          </a:p>
          <a:p>
            <a:pPr algn="ctr" eaLnBrk="1" hangingPunct="1"/>
            <a:endParaRPr lang="it-IT" altLang="it-IT" sz="2000" dirty="0"/>
          </a:p>
          <a:p>
            <a:pPr algn="ctr" eaLnBrk="1" hangingPunct="1"/>
            <a:r>
              <a:rPr lang="it-IT" altLang="it-IT" sz="2000" dirty="0"/>
              <a:t>The </a:t>
            </a:r>
            <a:r>
              <a:rPr lang="it-IT" altLang="it-IT" sz="2000" dirty="0" err="1"/>
              <a:t>defendants</a:t>
            </a:r>
            <a:r>
              <a:rPr lang="it-IT" altLang="it-IT" sz="2000" dirty="0"/>
              <a:t> </a:t>
            </a:r>
            <a:r>
              <a:rPr lang="it-IT" altLang="it-IT" sz="2000" dirty="0" err="1"/>
              <a:t>proffered</a:t>
            </a:r>
            <a:r>
              <a:rPr lang="it-IT" altLang="it-IT" sz="2000" dirty="0"/>
              <a:t> </a:t>
            </a:r>
            <a:r>
              <a:rPr lang="it-IT" altLang="it-IT" sz="2000" dirty="0" err="1"/>
              <a:t>evidence</a:t>
            </a:r>
            <a:r>
              <a:rPr lang="it-IT" altLang="it-IT" sz="2000" dirty="0"/>
              <a:t> </a:t>
            </a:r>
            <a:r>
              <a:rPr lang="it-IT" altLang="it-IT" sz="2000" dirty="0" err="1"/>
              <a:t>that</a:t>
            </a:r>
            <a:r>
              <a:rPr lang="it-IT" altLang="it-IT" sz="2000" dirty="0"/>
              <a:t> DNA </a:t>
            </a:r>
            <a:r>
              <a:rPr lang="it-IT" altLang="it-IT" sz="2000" dirty="0" err="1"/>
              <a:t>identifications</a:t>
            </a:r>
            <a:r>
              <a:rPr lang="it-IT" altLang="it-IT" sz="2000" dirty="0"/>
              <a:t> </a:t>
            </a:r>
            <a:r>
              <a:rPr lang="it-IT" altLang="it-IT" sz="2000" dirty="0" err="1"/>
              <a:t>conducted</a:t>
            </a:r>
            <a:r>
              <a:rPr lang="it-IT" altLang="it-IT" sz="2000" dirty="0"/>
              <a:t> by the FBI </a:t>
            </a:r>
            <a:r>
              <a:rPr lang="it-IT" altLang="it-IT" sz="2000" dirty="0" err="1"/>
              <a:t>laboratory</a:t>
            </a:r>
            <a:r>
              <a:rPr lang="it-IT" altLang="it-IT" sz="2000" dirty="0"/>
              <a:t>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found</a:t>
            </a:r>
            <a:r>
              <a:rPr lang="it-IT" altLang="it-IT" sz="2000" dirty="0"/>
              <a:t> to be </a:t>
            </a:r>
            <a:r>
              <a:rPr lang="it-IT" altLang="it-IT" sz="2000" dirty="0" err="1"/>
              <a:t>unreliable</a:t>
            </a:r>
            <a:r>
              <a:rPr lang="it-IT" altLang="it-IT" sz="2000" dirty="0"/>
              <a:t>, </a:t>
            </a:r>
            <a:r>
              <a:rPr lang="it-IT" altLang="it-IT" sz="2000" dirty="0" err="1"/>
              <a:t>but</a:t>
            </a:r>
            <a:r>
              <a:rPr lang="it-IT" altLang="it-IT" sz="2000" dirty="0"/>
              <a:t> the court </a:t>
            </a:r>
            <a:r>
              <a:rPr lang="it-IT" altLang="it-IT" sz="2000" dirty="0" err="1"/>
              <a:t>reasoned</a:t>
            </a:r>
            <a:r>
              <a:rPr lang="it-IT" altLang="it-IT" sz="2000" dirty="0"/>
              <a:t> </a:t>
            </a:r>
            <a:r>
              <a:rPr lang="it-IT" altLang="it-IT" sz="2000" dirty="0" err="1"/>
              <a:t>that</a:t>
            </a:r>
            <a:r>
              <a:rPr lang="it-IT" altLang="it-IT" sz="2000" dirty="0"/>
              <a:t> </a:t>
            </a:r>
            <a:r>
              <a:rPr lang="it-IT" altLang="it-IT" sz="2000" dirty="0" err="1"/>
              <a:t>nonetheless</a:t>
            </a:r>
            <a:r>
              <a:rPr lang="it-IT" altLang="it-IT" sz="2000" dirty="0"/>
              <a:t> the FBI </a:t>
            </a:r>
            <a:r>
              <a:rPr lang="it-IT" altLang="it-IT" sz="2000" dirty="0" err="1"/>
              <a:t>identifications</a:t>
            </a:r>
            <a:r>
              <a:rPr lang="it-IT" altLang="it-IT" sz="2000" dirty="0"/>
              <a:t> </a:t>
            </a:r>
            <a:r>
              <a:rPr lang="it-IT" altLang="it-IT" sz="2000" dirty="0" err="1"/>
              <a:t>were</a:t>
            </a:r>
            <a:r>
              <a:rPr lang="it-IT" altLang="it-IT" sz="2000" dirty="0"/>
              <a:t> </a:t>
            </a:r>
            <a:r>
              <a:rPr lang="it-IT" altLang="it-IT" sz="2000" dirty="0" err="1"/>
              <a:t>admissible</a:t>
            </a:r>
            <a:r>
              <a:rPr lang="it-IT" altLang="it-IT" sz="2000" dirty="0"/>
              <a:t> under </a:t>
            </a:r>
            <a:r>
              <a:rPr lang="it-IT" altLang="it-IT" sz="2000" dirty="0" err="1"/>
              <a:t>Daubert</a:t>
            </a:r>
            <a:r>
              <a:rPr lang="it-IT" altLang="it-IT" sz="2000" dirty="0"/>
              <a:t>; </a:t>
            </a:r>
            <a:r>
              <a:rPr lang="it-IT" altLang="it-IT" sz="2000" dirty="0" err="1"/>
              <a:t>arguing</a:t>
            </a:r>
            <a:r>
              <a:rPr lang="it-IT" altLang="it-IT" sz="2000" dirty="0"/>
              <a:t> </a:t>
            </a:r>
            <a:r>
              <a:rPr lang="it-IT" altLang="it-IT" sz="2000" dirty="0" err="1"/>
              <a:t>that</a:t>
            </a:r>
            <a:r>
              <a:rPr lang="it-IT" altLang="it-IT" sz="2000" dirty="0"/>
              <a:t> “the </a:t>
            </a:r>
            <a:r>
              <a:rPr lang="it-IT" altLang="it-IT" sz="2000" dirty="0" err="1"/>
              <a:t>defendants</a:t>
            </a:r>
            <a:r>
              <a:rPr lang="it-IT" altLang="it-IT" sz="2000" dirty="0"/>
              <a:t> </a:t>
            </a:r>
            <a:r>
              <a:rPr lang="it-IT" altLang="it-IT" sz="2000" dirty="0" err="1"/>
              <a:t>have</a:t>
            </a:r>
            <a:r>
              <a:rPr lang="it-IT" altLang="it-IT" sz="2000" dirty="0"/>
              <a:t> </a:t>
            </a:r>
            <a:r>
              <a:rPr lang="it-IT" altLang="it-IT" sz="2000" dirty="0" err="1"/>
              <a:t>conceded</a:t>
            </a:r>
            <a:r>
              <a:rPr lang="it-IT" altLang="it-IT" sz="2000" dirty="0"/>
              <a:t> </a:t>
            </a:r>
            <a:r>
              <a:rPr lang="it-IT" altLang="it-IT" sz="2000" dirty="0" err="1"/>
              <a:t>that</a:t>
            </a:r>
            <a:r>
              <a:rPr lang="it-IT" altLang="it-IT" sz="2000" dirty="0"/>
              <a:t> the </a:t>
            </a:r>
            <a:r>
              <a:rPr lang="it-IT" altLang="it-IT" sz="2000" dirty="0" err="1"/>
              <a:t>theory</a:t>
            </a:r>
            <a:r>
              <a:rPr lang="it-IT" altLang="it-IT" sz="2000" dirty="0"/>
              <a:t> and </a:t>
            </a:r>
            <a:r>
              <a:rPr lang="it-IT" altLang="it-IT" sz="2000" dirty="0" err="1"/>
              <a:t>methods</a:t>
            </a:r>
            <a:r>
              <a:rPr lang="it-IT" altLang="it-IT" sz="2000" dirty="0"/>
              <a:t> can be </a:t>
            </a:r>
            <a:r>
              <a:rPr lang="it-IT" altLang="it-IT" sz="2000" dirty="0" err="1"/>
              <a:t>tested</a:t>
            </a:r>
            <a:r>
              <a:rPr lang="it-IT" altLang="it-IT" sz="2000" dirty="0"/>
              <a:t>. The dispute . . . </a:t>
            </a:r>
            <a:r>
              <a:rPr lang="it-IT" altLang="it-IT" sz="2000" dirty="0" err="1"/>
              <a:t>is</a:t>
            </a:r>
            <a:r>
              <a:rPr lang="it-IT" altLang="it-IT" sz="2000" dirty="0"/>
              <a:t> over </a:t>
            </a:r>
            <a:r>
              <a:rPr lang="it-IT" altLang="it-IT" sz="2000" dirty="0" err="1"/>
              <a:t>how</a:t>
            </a:r>
            <a:r>
              <a:rPr lang="it-IT" altLang="it-IT" sz="2000" dirty="0"/>
              <a:t> the </a:t>
            </a:r>
            <a:r>
              <a:rPr lang="it-IT" altLang="it-IT" sz="2000" dirty="0" err="1"/>
              <a:t>results</a:t>
            </a:r>
            <a:r>
              <a:rPr lang="it-IT" altLang="it-IT" sz="2000" dirty="0"/>
              <a:t> </a:t>
            </a:r>
            <a:r>
              <a:rPr lang="it-IT" altLang="it-IT" sz="2000" dirty="0" err="1"/>
              <a:t>have</a:t>
            </a:r>
            <a:r>
              <a:rPr lang="it-IT" altLang="it-IT" sz="2000" dirty="0"/>
              <a:t> </a:t>
            </a:r>
            <a:r>
              <a:rPr lang="it-IT" altLang="it-IT" sz="2000" dirty="0" err="1"/>
              <a:t>been</a:t>
            </a:r>
            <a:r>
              <a:rPr lang="it-IT" altLang="it-IT" sz="2000" dirty="0"/>
              <a:t> </a:t>
            </a:r>
            <a:r>
              <a:rPr lang="it-IT" altLang="it-IT" sz="2000" dirty="0" err="1"/>
              <a:t>tested</a:t>
            </a:r>
            <a:r>
              <a:rPr lang="it-IT" altLang="it-IT" sz="2000" dirty="0"/>
              <a:t>, </a:t>
            </a:r>
            <a:r>
              <a:rPr lang="it-IT" altLang="it-IT" sz="2000" dirty="0" err="1"/>
              <a:t>not</a:t>
            </a:r>
            <a:r>
              <a:rPr lang="it-IT" altLang="it-IT" sz="2000" dirty="0"/>
              <a:t> over </a:t>
            </a:r>
            <a:r>
              <a:rPr lang="it-IT" altLang="it-IT" sz="2000" dirty="0" err="1"/>
              <a:t>whether</a:t>
            </a:r>
            <a:r>
              <a:rPr lang="it-IT" altLang="it-IT" sz="2000" dirty="0"/>
              <a:t> the </a:t>
            </a:r>
            <a:r>
              <a:rPr lang="it-IT" altLang="it-IT" sz="2000" dirty="0" err="1"/>
              <a:t>results</a:t>
            </a:r>
            <a:r>
              <a:rPr lang="it-IT" altLang="it-IT" sz="2000" dirty="0"/>
              <a:t> can be or </a:t>
            </a:r>
            <a:r>
              <a:rPr lang="it-IT" altLang="it-IT" sz="2000" dirty="0" err="1"/>
              <a:t>have</a:t>
            </a:r>
            <a:r>
              <a:rPr lang="it-IT" altLang="it-IT" sz="2000" dirty="0"/>
              <a:t> </a:t>
            </a:r>
            <a:r>
              <a:rPr lang="it-IT" altLang="it-IT" sz="2000" dirty="0" err="1"/>
              <a:t>been</a:t>
            </a:r>
            <a:r>
              <a:rPr lang="it-IT" altLang="it-IT" sz="2000" dirty="0"/>
              <a:t> </a:t>
            </a:r>
            <a:r>
              <a:rPr lang="it-IT" altLang="it-IT" sz="2000" dirty="0" err="1"/>
              <a:t>tested</a:t>
            </a:r>
            <a:r>
              <a:rPr lang="it-IT" altLang="it-IT" sz="2000" dirty="0"/>
              <a:t>.”</a:t>
            </a:r>
          </a:p>
          <a:p>
            <a:pPr algn="ctr" eaLnBrk="1" hangingPunct="1"/>
            <a:endParaRPr lang="it-IT" altLang="it-IT" sz="2000" dirty="0"/>
          </a:p>
          <a:p>
            <a:pPr algn="ctr" eaLnBrk="1" hangingPunct="1"/>
            <a:r>
              <a:rPr lang="it-IT" altLang="it-IT" sz="2000" dirty="0" err="1"/>
              <a:t>Since</a:t>
            </a:r>
            <a:r>
              <a:rPr lang="it-IT" altLang="it-IT" sz="2000" dirty="0"/>
              <a:t> the FBI </a:t>
            </a:r>
            <a:r>
              <a:rPr lang="it-IT" altLang="it-IT" sz="2000" dirty="0" err="1"/>
              <a:t>lab’s</a:t>
            </a:r>
            <a:r>
              <a:rPr lang="it-IT" altLang="it-IT" sz="2000" dirty="0"/>
              <a:t> DNA work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tested</a:t>
            </a:r>
            <a:r>
              <a:rPr lang="it-IT" altLang="it-IT" sz="2000" dirty="0"/>
              <a:t> and </a:t>
            </a:r>
            <a:r>
              <a:rPr lang="it-IT" altLang="it-IT" sz="2000" dirty="0" err="1"/>
              <a:t>shown</a:t>
            </a:r>
            <a:r>
              <a:rPr lang="it-IT" altLang="it-IT" sz="2000" dirty="0"/>
              <a:t> to be </a:t>
            </a:r>
            <a:r>
              <a:rPr lang="it-IT" altLang="it-IT" sz="2000" dirty="0" err="1"/>
              <a:t>unreliable</a:t>
            </a:r>
            <a:r>
              <a:rPr lang="it-IT" altLang="it-IT" sz="2000" dirty="0"/>
              <a:t> </a:t>
            </a:r>
            <a:r>
              <a:rPr lang="it-IT" altLang="it-IT" sz="2000" dirty="0" err="1"/>
              <a:t>showed</a:t>
            </a:r>
            <a:r>
              <a:rPr lang="it-IT" altLang="it-IT" sz="2000" dirty="0"/>
              <a:t> </a:t>
            </a:r>
            <a:r>
              <a:rPr lang="it-IT" altLang="it-IT" sz="2000" dirty="0" err="1"/>
              <a:t>that</a:t>
            </a:r>
            <a:r>
              <a:rPr lang="it-IT" altLang="it-IT" sz="2000" dirty="0"/>
              <a:t> the </a:t>
            </a:r>
            <a:r>
              <a:rPr lang="it-IT" altLang="it-IT" sz="2000" dirty="0" err="1"/>
              <a:t>FBI’s</a:t>
            </a:r>
            <a:r>
              <a:rPr lang="it-IT" altLang="it-IT" sz="2000" dirty="0"/>
              <a:t> </a:t>
            </a:r>
            <a:r>
              <a:rPr lang="it-IT" altLang="it-IT" sz="2000" dirty="0" err="1"/>
              <a:t>testimony</a:t>
            </a:r>
            <a:r>
              <a:rPr lang="it-IT" altLang="it-IT" sz="2000" dirty="0"/>
              <a:t> </a:t>
            </a:r>
            <a:r>
              <a:rPr lang="it-IT" altLang="it-IT" sz="2000" dirty="0" err="1"/>
              <a:t>could</a:t>
            </a:r>
            <a:r>
              <a:rPr lang="it-IT" altLang="it-IT" sz="2000" dirty="0"/>
              <a:t> be and </a:t>
            </a:r>
            <a:r>
              <a:rPr lang="it-IT" altLang="it-IT" sz="2000" dirty="0" err="1"/>
              <a:t>had</a:t>
            </a:r>
            <a:r>
              <a:rPr lang="it-IT" altLang="it-IT" sz="2000" dirty="0"/>
              <a:t> </a:t>
            </a:r>
            <a:r>
              <a:rPr lang="it-IT" altLang="it-IT" sz="2000" dirty="0" err="1"/>
              <a:t>been</a:t>
            </a:r>
            <a:r>
              <a:rPr lang="it-IT" altLang="it-IT" sz="2000" dirty="0"/>
              <a:t> </a:t>
            </a:r>
            <a:r>
              <a:rPr lang="it-IT" altLang="it-IT" sz="2000" dirty="0" err="1"/>
              <a:t>tested</a:t>
            </a:r>
            <a:r>
              <a:rPr lang="it-IT" altLang="it-IT" sz="2000" dirty="0"/>
              <a:t>, and </a:t>
            </a:r>
            <a:r>
              <a:rPr lang="it-IT" altLang="it-IT" sz="2000" dirty="0" err="1"/>
              <a:t>hence</a:t>
            </a:r>
            <a:r>
              <a:rPr lang="it-IT" altLang="it-IT" sz="2000" dirty="0"/>
              <a:t> </a:t>
            </a:r>
            <a:r>
              <a:rPr lang="it-IT" altLang="it-IT" sz="2000" dirty="0" err="1"/>
              <a:t>was</a:t>
            </a:r>
            <a:r>
              <a:rPr lang="it-IT" altLang="it-IT" sz="2000" dirty="0"/>
              <a:t> </a:t>
            </a:r>
            <a:r>
              <a:rPr lang="it-IT" altLang="it-IT" sz="2000" dirty="0" err="1"/>
              <a:t>grounds</a:t>
            </a:r>
            <a:r>
              <a:rPr lang="it-IT" altLang="it-IT" sz="2000" dirty="0"/>
              <a:t> for </a:t>
            </a:r>
            <a:r>
              <a:rPr lang="it-IT" altLang="it-IT" sz="2000" dirty="0" err="1"/>
              <a:t>admitting</a:t>
            </a:r>
            <a:r>
              <a:rPr lang="it-IT" altLang="it-IT" sz="2000" dirty="0"/>
              <a:t> </a:t>
            </a:r>
            <a:r>
              <a:rPr lang="it-IT" altLang="it-IT" sz="2000" dirty="0" err="1"/>
              <a:t>it</a:t>
            </a:r>
            <a:r>
              <a:rPr lang="it-IT" altLang="it-IT" sz="2000" dirty="0"/>
              <a:t> </a:t>
            </a:r>
            <a:r>
              <a:rPr lang="it-IT" altLang="it-IT" sz="2000" dirty="0" err="1"/>
              <a:t>as</a:t>
            </a:r>
            <a:r>
              <a:rPr lang="it-IT" altLang="it-IT" sz="2000" dirty="0"/>
              <a:t> </a:t>
            </a:r>
            <a:r>
              <a:rPr lang="it-IT" altLang="it-IT" sz="2000" dirty="0" err="1"/>
              <a:t>reliable</a:t>
            </a:r>
            <a:r>
              <a:rPr lang="it-IT" altLang="it-IT" sz="2000" dirty="0"/>
              <a:t>.</a:t>
            </a:r>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1331640" y="332656"/>
            <a:ext cx="675858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Admissibility</a:t>
            </a:r>
            <a:r>
              <a:rPr lang="it-IT" altLang="it-IT" dirty="0"/>
              <a:t> of </a:t>
            </a:r>
            <a:r>
              <a:rPr lang="it-IT" altLang="it-IT" dirty="0" err="1"/>
              <a:t>scientific</a:t>
            </a:r>
            <a:r>
              <a:rPr lang="it-IT" altLang="it-IT" dirty="0"/>
              <a:t> </a:t>
            </a:r>
            <a:r>
              <a:rPr lang="it-IT" altLang="it-IT" dirty="0" err="1"/>
              <a:t>evidence</a:t>
            </a:r>
            <a:r>
              <a:rPr lang="it-IT" altLang="it-IT" dirty="0"/>
              <a:t> in </a:t>
            </a:r>
            <a:r>
              <a:rPr lang="it-IT" altLang="it-IT" dirty="0" err="1"/>
              <a:t>courtrooms</a:t>
            </a:r>
            <a:endParaRPr lang="it-IT" altLang="it-IT" dirty="0"/>
          </a:p>
        </p:txBody>
      </p:sp>
    </p:spTree>
    <p:extLst>
      <p:ext uri="{BB962C8B-B14F-4D97-AF65-F5344CB8AC3E}">
        <p14:creationId xmlns:p14="http://schemas.microsoft.com/office/powerpoint/2010/main" val="1267686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836712"/>
            <a:ext cx="8534400" cy="5324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dirty="0" err="1"/>
              <a:t>Commitee</a:t>
            </a:r>
            <a:r>
              <a:rPr lang="it-IT" altLang="it-IT" sz="2000" dirty="0"/>
              <a:t> </a:t>
            </a:r>
            <a:r>
              <a:rPr lang="it-IT" altLang="it-IT" sz="2000" dirty="0" err="1"/>
              <a:t>members</a:t>
            </a:r>
            <a:r>
              <a:rPr lang="it-IT" altLang="it-IT" sz="2000" dirty="0"/>
              <a:t> (</a:t>
            </a:r>
            <a:r>
              <a:rPr lang="it-IT" altLang="it-IT" sz="2000" dirty="0" err="1"/>
              <a:t>academic</a:t>
            </a:r>
            <a:r>
              <a:rPr lang="it-IT" altLang="it-IT" sz="2000" dirty="0"/>
              <a:t> position in </a:t>
            </a:r>
            <a:r>
              <a:rPr lang="it-IT" altLang="it-IT" sz="2000" dirty="0" err="1"/>
              <a:t>medical</a:t>
            </a:r>
            <a:r>
              <a:rPr lang="it-IT" altLang="it-IT" sz="2000" dirty="0"/>
              <a:t> science)</a:t>
            </a:r>
          </a:p>
          <a:p>
            <a:pPr algn="ctr" eaLnBrk="1" hangingPunct="1"/>
            <a:r>
              <a:rPr lang="it-IT" altLang="it-IT" sz="2000" dirty="0"/>
              <a:t>A        B         C</a:t>
            </a:r>
          </a:p>
          <a:p>
            <a:pPr algn="ctr" eaLnBrk="1" hangingPunct="1"/>
            <a:endParaRPr lang="it-IT" altLang="it-IT" sz="2000" dirty="0"/>
          </a:p>
          <a:p>
            <a:pPr algn="ctr" eaLnBrk="1" hangingPunct="1"/>
            <a:endParaRPr lang="it-IT" altLang="it-IT" sz="2000" dirty="0"/>
          </a:p>
          <a:p>
            <a:pPr algn="ctr" eaLnBrk="1" hangingPunct="1"/>
            <a:r>
              <a:rPr lang="it-IT" altLang="it-IT" sz="2000" dirty="0" err="1"/>
              <a:t>Candidates</a:t>
            </a:r>
            <a:endParaRPr lang="it-IT" altLang="it-IT" sz="2000" dirty="0"/>
          </a:p>
          <a:p>
            <a:pPr algn="ctr" eaLnBrk="1" hangingPunct="1"/>
            <a:endParaRPr lang="it-IT" altLang="it-IT" sz="2000" dirty="0"/>
          </a:p>
          <a:p>
            <a:pPr marL="457200" indent="-457200" algn="ctr" eaLnBrk="1" hangingPunct="1">
              <a:buAutoNum type="arabicPlain"/>
            </a:pPr>
            <a:r>
              <a:rPr lang="it-IT" altLang="it-IT" sz="2000" dirty="0"/>
              <a:t>      2           3           4</a:t>
            </a:r>
          </a:p>
          <a:p>
            <a:pPr marL="457200" indent="-457200" algn="ctr" eaLnBrk="1" hangingPunct="1">
              <a:buAutoNum type="arabicPlain"/>
            </a:pPr>
            <a:endParaRPr lang="it-IT" altLang="it-IT" sz="2000" dirty="0"/>
          </a:p>
          <a:p>
            <a:pPr algn="ctr" eaLnBrk="1" hangingPunct="1"/>
            <a:r>
              <a:rPr lang="it-IT" altLang="it-IT" sz="2000" dirty="0"/>
              <a:t>A and 1 are </a:t>
            </a:r>
            <a:r>
              <a:rPr lang="it-IT" altLang="it-IT" sz="2000" dirty="0" err="1"/>
              <a:t>father</a:t>
            </a:r>
            <a:r>
              <a:rPr lang="it-IT" altLang="it-IT" sz="2000" dirty="0"/>
              <a:t> and son</a:t>
            </a:r>
          </a:p>
          <a:p>
            <a:pPr algn="ctr" eaLnBrk="1" hangingPunct="1"/>
            <a:endParaRPr lang="it-IT" altLang="it-IT" sz="2000" dirty="0"/>
          </a:p>
          <a:p>
            <a:pPr algn="ctr" eaLnBrk="1" hangingPunct="1"/>
            <a:r>
              <a:rPr lang="it-IT" altLang="it-IT" sz="2000" dirty="0"/>
              <a:t>A, B, C </a:t>
            </a:r>
            <a:r>
              <a:rPr lang="it-IT" altLang="it-IT" sz="2000" dirty="0" err="1"/>
              <a:t>have</a:t>
            </a:r>
            <a:r>
              <a:rPr lang="it-IT" altLang="it-IT" sz="2000" dirty="0"/>
              <a:t> </a:t>
            </a:r>
            <a:r>
              <a:rPr lang="it-IT" altLang="it-IT" sz="2000" dirty="0" err="1"/>
              <a:t>professional</a:t>
            </a:r>
            <a:r>
              <a:rPr lang="it-IT" altLang="it-IT" sz="2000" dirty="0"/>
              <a:t> </a:t>
            </a:r>
            <a:r>
              <a:rPr lang="it-IT" altLang="it-IT" sz="2000" dirty="0" err="1"/>
              <a:t>ties</a:t>
            </a:r>
            <a:endParaRPr lang="it-IT" altLang="it-IT" sz="2000" dirty="0"/>
          </a:p>
          <a:p>
            <a:pPr algn="ctr" eaLnBrk="1" hangingPunct="1"/>
            <a:endParaRPr lang="it-IT" altLang="it-IT" sz="2000" dirty="0"/>
          </a:p>
          <a:p>
            <a:pPr algn="ctr" eaLnBrk="1" hangingPunct="1"/>
            <a:r>
              <a:rPr lang="it-IT" altLang="it-IT" sz="2000" dirty="0"/>
              <a:t>1 </a:t>
            </a:r>
            <a:r>
              <a:rPr lang="it-IT" altLang="it-IT" sz="2000" dirty="0" err="1"/>
              <a:t>gets</a:t>
            </a:r>
            <a:r>
              <a:rPr lang="it-IT" altLang="it-IT" sz="2000" dirty="0"/>
              <a:t> </a:t>
            </a:r>
            <a:r>
              <a:rPr lang="it-IT" altLang="it-IT" sz="2000" dirty="0" err="1"/>
              <a:t>hired</a:t>
            </a:r>
            <a:endParaRPr lang="it-IT" altLang="it-IT" sz="2000" dirty="0"/>
          </a:p>
          <a:p>
            <a:pPr algn="ctr" eaLnBrk="1" hangingPunct="1"/>
            <a:endParaRPr lang="it-IT" altLang="it-IT" sz="2000" dirty="0"/>
          </a:p>
          <a:p>
            <a:pPr algn="ctr" eaLnBrk="1" hangingPunct="1"/>
            <a:r>
              <a:rPr lang="it-IT" altLang="it-IT" sz="2000" dirty="0"/>
              <a:t>2, 3, 4 sue the </a:t>
            </a:r>
            <a:r>
              <a:rPr lang="it-IT" altLang="it-IT" sz="2000" dirty="0" err="1"/>
              <a:t>commitee</a:t>
            </a:r>
            <a:r>
              <a:rPr lang="it-IT" altLang="it-IT" sz="2000" dirty="0"/>
              <a:t> for </a:t>
            </a:r>
            <a:r>
              <a:rPr lang="it-IT" altLang="it-IT" sz="2000" dirty="0" err="1"/>
              <a:t>nepotism</a:t>
            </a:r>
            <a:endParaRPr lang="it-IT" altLang="it-IT" sz="2000" dirty="0"/>
          </a:p>
          <a:p>
            <a:pPr algn="ctr" eaLnBrk="1" hangingPunct="1"/>
            <a:endParaRPr lang="it-IT" altLang="it-IT" sz="2000" dirty="0"/>
          </a:p>
          <a:p>
            <a:pPr algn="ctr" eaLnBrk="1" hangingPunct="1"/>
            <a:r>
              <a:rPr lang="it-IT" altLang="it-IT" sz="2000" dirty="0" err="1"/>
              <a:t>Argue</a:t>
            </a:r>
            <a:r>
              <a:rPr lang="it-IT" altLang="it-IT" sz="2000" dirty="0"/>
              <a:t> in </a:t>
            </a:r>
            <a:r>
              <a:rPr lang="it-IT" altLang="it-IT" sz="2000" dirty="0" err="1"/>
              <a:t>favor</a:t>
            </a:r>
            <a:r>
              <a:rPr lang="it-IT" altLang="it-IT" sz="2000" dirty="0"/>
              <a:t> of 1 or in </a:t>
            </a:r>
            <a:r>
              <a:rPr lang="it-IT" altLang="it-IT" sz="2000" dirty="0" err="1"/>
              <a:t>favor</a:t>
            </a:r>
            <a:r>
              <a:rPr lang="it-IT" altLang="it-IT" sz="2000" dirty="0"/>
              <a:t> of 2, 3, 4 </a:t>
            </a:r>
            <a:r>
              <a:rPr lang="it-IT" altLang="it-IT" sz="2000" dirty="0" err="1"/>
              <a:t>using</a:t>
            </a:r>
            <a:r>
              <a:rPr lang="it-IT" altLang="it-IT" sz="2000" dirty="0"/>
              <a:t> the </a:t>
            </a:r>
            <a:r>
              <a:rPr lang="it-IT" altLang="it-IT" sz="2000" dirty="0" err="1"/>
              <a:t>papers</a:t>
            </a:r>
            <a:r>
              <a:rPr lang="it-IT" altLang="it-IT" sz="2000" dirty="0"/>
              <a:t> on </a:t>
            </a:r>
            <a:r>
              <a:rPr lang="it-IT" altLang="it-IT" sz="2000" dirty="0" err="1"/>
              <a:t>nepotism</a:t>
            </a:r>
            <a:endParaRPr lang="it-IT" altLang="it-IT" sz="2000"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3905792" y="186689"/>
            <a:ext cx="13324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err="1"/>
              <a:t>Problem</a:t>
            </a:r>
            <a:endParaRPr lang="it-IT" altLang="it-IT" dirty="0"/>
          </a:p>
        </p:txBody>
      </p:sp>
    </p:spTree>
    <p:extLst>
      <p:ext uri="{BB962C8B-B14F-4D97-AF65-F5344CB8AC3E}">
        <p14:creationId xmlns:p14="http://schemas.microsoft.com/office/powerpoint/2010/main" val="3630068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995738" y="1484313"/>
            <a:ext cx="34099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Thomas S. Kuhn</a:t>
            </a:r>
          </a:p>
          <a:p>
            <a:pPr eaLnBrk="1" hangingPunct="1">
              <a:defRPr/>
            </a:pPr>
            <a:r>
              <a:rPr lang="it-IT" altLang="en-US" sz="1600" i="1">
                <a:latin typeface="Times New Roman" pitchFamily="18" charset="0"/>
              </a:rPr>
              <a:t>(Cincinnati, 1922 – Cambridge, 1996)</a:t>
            </a:r>
          </a:p>
        </p:txBody>
      </p:sp>
      <p:pic>
        <p:nvPicPr>
          <p:cNvPr id="296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287712"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898775"/>
            <a:ext cx="2590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375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995738" y="1484313"/>
            <a:ext cx="34099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Thomas S. Kuhn</a:t>
            </a:r>
          </a:p>
          <a:p>
            <a:pPr eaLnBrk="1" hangingPunct="1">
              <a:defRPr/>
            </a:pPr>
            <a:r>
              <a:rPr lang="it-IT" altLang="en-US" sz="1600" i="1">
                <a:latin typeface="Times New Roman" pitchFamily="18" charset="0"/>
              </a:rPr>
              <a:t>(Cincinnati, 1922 – Cambridge, 1996)</a:t>
            </a: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287712"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5"/>
          <p:cNvSpPr>
            <a:spLocks noChangeArrowheads="1"/>
          </p:cNvSpPr>
          <p:nvPr/>
        </p:nvSpPr>
        <p:spPr bwMode="auto">
          <a:xfrm>
            <a:off x="3851275" y="29241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Paradigms, normal science, revolutions</a:t>
            </a:r>
          </a:p>
        </p:txBody>
      </p:sp>
      <p:sp>
        <p:nvSpPr>
          <p:cNvPr id="30725" name="Rectangle 6"/>
          <p:cNvSpPr>
            <a:spLocks noChangeArrowheads="1"/>
          </p:cNvSpPr>
          <p:nvPr/>
        </p:nvSpPr>
        <p:spPr bwMode="auto">
          <a:xfrm>
            <a:off x="3851275" y="34290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Scientific community</a:t>
            </a:r>
          </a:p>
        </p:txBody>
      </p:sp>
      <p:sp>
        <p:nvSpPr>
          <p:cNvPr id="30726" name="Rectangle 7"/>
          <p:cNvSpPr>
            <a:spLocks noChangeArrowheads="1"/>
          </p:cNvSpPr>
          <p:nvPr/>
        </p:nvSpPr>
        <p:spPr bwMode="auto">
          <a:xfrm>
            <a:off x="3851275" y="392430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Relativistic conception of reality</a:t>
            </a:r>
          </a:p>
        </p:txBody>
      </p:sp>
    </p:spTree>
    <p:extLst>
      <p:ext uri="{BB962C8B-B14F-4D97-AF65-F5344CB8AC3E}">
        <p14:creationId xmlns:p14="http://schemas.microsoft.com/office/powerpoint/2010/main" val="1947657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431971" y="332656"/>
            <a:ext cx="844333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 </a:t>
            </a:r>
            <a:r>
              <a:rPr lang="it-IT" altLang="en-US" sz="2800" dirty="0">
                <a:latin typeface="+mn-lt"/>
                <a:sym typeface="Wingdings" pitchFamily="2" charset="2"/>
              </a:rPr>
              <a:t> </a:t>
            </a:r>
            <a:r>
              <a:rPr lang="it-IT" altLang="en-US" sz="2800" dirty="0">
                <a:latin typeface="+mn-lt"/>
              </a:rPr>
              <a:t> look </a:t>
            </a:r>
            <a:r>
              <a:rPr lang="it-IT" altLang="en-US" sz="2800" dirty="0" err="1">
                <a:latin typeface="+mn-lt"/>
              </a:rPr>
              <a:t>at</a:t>
            </a:r>
            <a:r>
              <a:rPr lang="it-IT" altLang="en-US" sz="2800" dirty="0">
                <a:latin typeface="+mn-lt"/>
              </a:rPr>
              <a:t> the </a:t>
            </a:r>
            <a:r>
              <a:rPr lang="it-IT" altLang="en-US" sz="2800" dirty="0" err="1">
                <a:latin typeface="+mn-lt"/>
              </a:rPr>
              <a:t>lamp</a:t>
            </a:r>
            <a:endParaRPr lang="it-IT" altLang="en-US" sz="2800" dirty="0">
              <a:latin typeface="+mn-lt"/>
            </a:endParaRPr>
          </a:p>
          <a:p>
            <a:pPr algn="ctr" eaLnBrk="1" hangingPunct="1">
              <a:defRPr/>
            </a:pPr>
            <a:r>
              <a:rPr lang="it-IT" altLang="en-US" sz="2800" dirty="0" err="1">
                <a:latin typeface="+mn-lt"/>
              </a:rPr>
              <a:t>meaningful</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soul </a:t>
            </a:r>
            <a:r>
              <a:rPr lang="it-IT" altLang="en-US" sz="2800" dirty="0" err="1">
                <a:latin typeface="+mn-lt"/>
              </a:rPr>
              <a:t>is</a:t>
            </a:r>
            <a:r>
              <a:rPr lang="it-IT" altLang="en-US" sz="2800" dirty="0">
                <a:latin typeface="+mn-lt"/>
              </a:rPr>
              <a:t> </a:t>
            </a:r>
            <a:r>
              <a:rPr lang="it-IT" altLang="en-US" sz="2800" dirty="0" err="1">
                <a:latin typeface="+mn-lt"/>
              </a:rPr>
              <a:t>eternal</a:t>
            </a:r>
            <a:r>
              <a:rPr lang="it-IT" altLang="en-US" sz="2800" dirty="0">
                <a:latin typeface="+mn-lt"/>
              </a:rPr>
              <a:t>»</a:t>
            </a:r>
            <a:endParaRPr lang="it-IT" altLang="en-US" sz="2800" dirty="0">
              <a:latin typeface="+mn-lt"/>
              <a:sym typeface="Wingdings" pitchFamily="2" charset="2"/>
            </a:endParaRPr>
          </a:p>
          <a:p>
            <a:pPr algn="ctr" eaLnBrk="1" hangingPunct="1">
              <a:defRPr/>
            </a:pPr>
            <a:r>
              <a:rPr lang="it-IT" altLang="en-US" sz="2800" dirty="0" err="1">
                <a:latin typeface="+mn-lt"/>
                <a:sym typeface="Wingdings" pitchFamily="2" charset="2"/>
              </a:rPr>
              <a:t>meaningless</a:t>
            </a:r>
            <a:endParaRPr lang="it-IT" altLang="en-US" sz="2800" dirty="0">
              <a:latin typeface="+mn-lt"/>
              <a:sym typeface="Wingdings" pitchFamily="2" charset="2"/>
            </a:endParaRPr>
          </a:p>
          <a:p>
            <a:pPr algn="ctr" eaLnBrk="1" hangingPunct="1">
              <a:defRPr/>
            </a:pPr>
            <a:endParaRPr lang="it-IT" altLang="en-US" sz="2800" dirty="0">
              <a:latin typeface="+mn-lt"/>
              <a:sym typeface="Wingdings" pitchFamily="2" charset="2"/>
            </a:endParaRPr>
          </a:p>
          <a:p>
            <a:pPr algn="ctr" eaLnBrk="1" hangingPunct="1">
              <a:defRPr/>
            </a:pPr>
            <a:r>
              <a:rPr lang="it-IT" altLang="en-US" sz="2800" dirty="0" err="1">
                <a:latin typeface="+mn-lt"/>
              </a:rPr>
              <a:t>Only</a:t>
            </a:r>
            <a:r>
              <a:rPr lang="it-IT" altLang="en-US" sz="2800" dirty="0">
                <a:latin typeface="+mn-lt"/>
              </a:rPr>
              <a:t> </a:t>
            </a:r>
            <a:r>
              <a:rPr lang="it-IT" altLang="en-US" sz="2800" dirty="0" err="1">
                <a:latin typeface="+mn-lt"/>
              </a:rPr>
              <a:t>statements</a:t>
            </a:r>
            <a:r>
              <a:rPr lang="it-IT" altLang="en-US" sz="2800" dirty="0">
                <a:latin typeface="+mn-lt"/>
              </a:rPr>
              <a:t> </a:t>
            </a:r>
            <a:r>
              <a:rPr lang="it-IT" altLang="en-US" sz="2800" dirty="0" err="1">
                <a:latin typeface="+mn-lt"/>
              </a:rPr>
              <a:t>that</a:t>
            </a:r>
            <a:r>
              <a:rPr lang="it-IT" altLang="en-US" sz="2800" dirty="0">
                <a:latin typeface="+mn-lt"/>
              </a:rPr>
              <a:t> are </a:t>
            </a:r>
            <a:r>
              <a:rPr lang="it-IT" altLang="en-US" sz="2800" dirty="0" err="1">
                <a:latin typeface="+mn-lt"/>
              </a:rPr>
              <a:t>testable</a:t>
            </a:r>
            <a:r>
              <a:rPr lang="it-IT" altLang="en-US" sz="2800" dirty="0">
                <a:latin typeface="+mn-lt"/>
              </a:rPr>
              <a:t> </a:t>
            </a:r>
            <a:r>
              <a:rPr lang="it-IT" altLang="en-US" sz="2800" dirty="0" err="1">
                <a:latin typeface="+mn-lt"/>
              </a:rPr>
              <a:t>have</a:t>
            </a:r>
            <a:r>
              <a:rPr lang="it-IT" altLang="en-US" sz="2800" dirty="0">
                <a:latin typeface="+mn-lt"/>
              </a:rPr>
              <a:t> </a:t>
            </a:r>
            <a:r>
              <a:rPr lang="it-IT" altLang="en-US" sz="2800" dirty="0" err="1">
                <a:latin typeface="+mn-lt"/>
              </a:rPr>
              <a:t>meaning</a:t>
            </a:r>
            <a:endParaRPr lang="it-IT" altLang="en-US" sz="2800" dirty="0">
              <a:latin typeface="+mn-lt"/>
            </a:endParaRPr>
          </a:p>
          <a:p>
            <a:pPr algn="ctr" eaLnBrk="1" hangingPunct="1">
              <a:defRPr/>
            </a:pPr>
            <a:r>
              <a:rPr lang="it-IT" altLang="en-US" sz="2800" dirty="0">
                <a:latin typeface="+mn-lt"/>
              </a:rPr>
              <a:t>Experience </a:t>
            </a:r>
            <a:r>
              <a:rPr lang="it-IT" altLang="en-US" sz="2800" dirty="0" err="1">
                <a:latin typeface="+mn-lt"/>
              </a:rPr>
              <a:t>is</a:t>
            </a:r>
            <a:r>
              <a:rPr lang="it-IT" altLang="en-US" sz="2800" dirty="0">
                <a:latin typeface="+mn-lt"/>
              </a:rPr>
              <a:t> the </a:t>
            </a:r>
            <a:r>
              <a:rPr lang="it-IT" altLang="en-US" sz="2800" dirty="0" err="1">
                <a:latin typeface="+mn-lt"/>
              </a:rPr>
              <a:t>only</a:t>
            </a:r>
            <a:r>
              <a:rPr lang="it-IT" altLang="en-US" sz="2800" dirty="0">
                <a:latin typeface="+mn-lt"/>
              </a:rPr>
              <a:t> source of </a:t>
            </a:r>
            <a:r>
              <a:rPr lang="it-IT" altLang="en-US" sz="2800" dirty="0" err="1">
                <a:latin typeface="+mn-lt"/>
              </a:rPr>
              <a:t>knowledge</a:t>
            </a:r>
            <a:r>
              <a:rPr lang="it-IT" altLang="en-US" sz="2800" dirty="0">
                <a:latin typeface="+mn-lt"/>
              </a:rPr>
              <a:t> and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8174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Inductive reasoning is a method of drawing conclusions by going from the specific to the general. </a:t>
            </a:r>
          </a:p>
          <a:p>
            <a:pPr algn="ctr" eaLnBrk="1" hangingPunct="1">
              <a:spcBef>
                <a:spcPct val="0"/>
              </a:spcBef>
              <a:buFontTx/>
              <a:buNone/>
            </a:pPr>
            <a:r>
              <a:rPr lang="en-US" altLang="en-US" dirty="0"/>
              <a:t>It’s usually contrasted with deductive reasoning, where you go from general information to specific conclusions.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005884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4" y="469900"/>
            <a:ext cx="5836974" cy="59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4"/>
          <p:cNvSpPr txBox="1">
            <a:spLocks noChangeArrowheads="1"/>
          </p:cNvSpPr>
          <p:nvPr/>
        </p:nvSpPr>
        <p:spPr bwMode="auto">
          <a:xfrm>
            <a:off x="2368211" y="430213"/>
            <a:ext cx="42869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000" b="1" dirty="0" err="1">
                <a:solidFill>
                  <a:schemeClr val="bg1"/>
                </a:solidFill>
              </a:rPr>
              <a:t>Gravity</a:t>
            </a:r>
            <a:r>
              <a:rPr lang="it-IT" altLang="en-US" sz="2000" b="1" dirty="0">
                <a:solidFill>
                  <a:schemeClr val="bg1"/>
                </a:solidFill>
              </a:rPr>
              <a:t> </a:t>
            </a:r>
            <a:r>
              <a:rPr lang="it-IT" altLang="en-US" sz="2000" b="1" dirty="0" err="1">
                <a:solidFill>
                  <a:schemeClr val="bg1"/>
                </a:solidFill>
              </a:rPr>
              <a:t>deflects</a:t>
            </a:r>
            <a:r>
              <a:rPr lang="it-IT" altLang="en-US" sz="2000" b="1" dirty="0">
                <a:solidFill>
                  <a:schemeClr val="bg1"/>
                </a:solidFill>
              </a:rPr>
              <a:t> light</a:t>
            </a:r>
          </a:p>
          <a:p>
            <a:pPr algn="ctr"/>
            <a:r>
              <a:rPr lang="it-IT" altLang="en-US" sz="2000" b="1" dirty="0">
                <a:solidFill>
                  <a:schemeClr val="bg1"/>
                </a:solidFill>
              </a:rPr>
              <a:t>(</a:t>
            </a:r>
            <a:r>
              <a:rPr lang="it-IT" altLang="en-US" sz="2000" b="1" dirty="0" err="1">
                <a:solidFill>
                  <a:schemeClr val="bg1"/>
                </a:solidFill>
              </a:rPr>
              <a:t>prediction</a:t>
            </a:r>
            <a:r>
              <a:rPr lang="it-IT" altLang="en-US" sz="2000" b="1" dirty="0">
                <a:solidFill>
                  <a:schemeClr val="bg1"/>
                </a:solidFill>
              </a:rPr>
              <a:t> from the </a:t>
            </a:r>
            <a:r>
              <a:rPr lang="it-IT" altLang="en-US" sz="2000" b="1" dirty="0" err="1">
                <a:solidFill>
                  <a:schemeClr val="bg1"/>
                </a:solidFill>
              </a:rPr>
              <a:t>Relativity</a:t>
            </a:r>
            <a:r>
              <a:rPr lang="it-IT" altLang="en-US" sz="2000" b="1" dirty="0">
                <a:solidFill>
                  <a:schemeClr val="bg1"/>
                </a:solidFill>
              </a:rPr>
              <a:t> </a:t>
            </a:r>
            <a:r>
              <a:rPr lang="it-IT" altLang="en-US" sz="2000" b="1" dirty="0" err="1">
                <a:solidFill>
                  <a:schemeClr val="bg1"/>
                </a:solidFill>
              </a:rPr>
              <a:t>Theory</a:t>
            </a:r>
            <a:r>
              <a:rPr lang="it-IT" altLang="en-US" sz="2000" b="1" dirty="0">
                <a:solidFill>
                  <a:schemeClr val="bg1"/>
                </a:solidFill>
              </a:rPr>
              <a:t>)</a:t>
            </a:r>
          </a:p>
        </p:txBody>
      </p:sp>
      <p:sp>
        <p:nvSpPr>
          <p:cNvPr id="2" name="TextBox 1">
            <a:extLst>
              <a:ext uri="{FF2B5EF4-FFF2-40B4-BE49-F238E27FC236}">
                <a16:creationId xmlns:a16="http://schemas.microsoft.com/office/drawing/2014/main" id="{B475CF3B-D0DC-0E47-8EA9-9D17E960F79F}"/>
              </a:ext>
            </a:extLst>
          </p:cNvPr>
          <p:cNvSpPr txBox="1"/>
          <p:nvPr/>
        </p:nvSpPr>
        <p:spPr>
          <a:xfrm>
            <a:off x="4139952" y="4149080"/>
            <a:ext cx="720080" cy="400110"/>
          </a:xfrm>
          <a:prstGeom prst="rect">
            <a:avLst/>
          </a:prstGeom>
          <a:solidFill>
            <a:schemeClr val="tx1"/>
          </a:solidFill>
        </p:spPr>
        <p:txBody>
          <a:bodyPr wrap="square" rtlCol="0">
            <a:spAutoFit/>
          </a:bodyPr>
          <a:lstStyle/>
          <a:p>
            <a:r>
              <a:rPr lang="en-IT" sz="2000" b="1" dirty="0">
                <a:solidFill>
                  <a:schemeClr val="bg1"/>
                </a:solidFill>
              </a:rPr>
              <a:t>Sun</a:t>
            </a:r>
          </a:p>
        </p:txBody>
      </p:sp>
      <p:sp>
        <p:nvSpPr>
          <p:cNvPr id="5" name="TextBox 4">
            <a:extLst>
              <a:ext uri="{FF2B5EF4-FFF2-40B4-BE49-F238E27FC236}">
                <a16:creationId xmlns:a16="http://schemas.microsoft.com/office/drawing/2014/main" id="{6CF3463A-6B67-A840-A3A9-9CBA9104080E}"/>
              </a:ext>
            </a:extLst>
          </p:cNvPr>
          <p:cNvSpPr txBox="1"/>
          <p:nvPr/>
        </p:nvSpPr>
        <p:spPr>
          <a:xfrm>
            <a:off x="6156176" y="2780928"/>
            <a:ext cx="1189634" cy="400110"/>
          </a:xfrm>
          <a:prstGeom prst="rect">
            <a:avLst/>
          </a:prstGeom>
          <a:solidFill>
            <a:schemeClr val="tx1"/>
          </a:solidFill>
        </p:spPr>
        <p:txBody>
          <a:bodyPr wrap="square" rtlCol="0">
            <a:spAutoFit/>
          </a:bodyPr>
          <a:lstStyle/>
          <a:p>
            <a:r>
              <a:rPr lang="en-IT" sz="2000" b="1" dirty="0">
                <a:solidFill>
                  <a:schemeClr val="bg1"/>
                </a:solidFill>
              </a:rPr>
              <a:t>Real</a:t>
            </a:r>
          </a:p>
        </p:txBody>
      </p:sp>
      <p:sp>
        <p:nvSpPr>
          <p:cNvPr id="6" name="TextBox 5">
            <a:extLst>
              <a:ext uri="{FF2B5EF4-FFF2-40B4-BE49-F238E27FC236}">
                <a16:creationId xmlns:a16="http://schemas.microsoft.com/office/drawing/2014/main" id="{C36C950B-0C9E-1846-9745-42E3930F6909}"/>
              </a:ext>
            </a:extLst>
          </p:cNvPr>
          <p:cNvSpPr txBox="1"/>
          <p:nvPr/>
        </p:nvSpPr>
        <p:spPr>
          <a:xfrm>
            <a:off x="5627058" y="1700808"/>
            <a:ext cx="2439888" cy="400110"/>
          </a:xfrm>
          <a:prstGeom prst="rect">
            <a:avLst/>
          </a:prstGeom>
          <a:solidFill>
            <a:schemeClr val="tx1"/>
          </a:solidFill>
        </p:spPr>
        <p:txBody>
          <a:bodyPr wrap="square" rtlCol="0">
            <a:spAutoFit/>
          </a:bodyPr>
          <a:lstStyle/>
          <a:p>
            <a:r>
              <a:rPr lang="en-IT" sz="2000" b="1" dirty="0">
                <a:solidFill>
                  <a:schemeClr val="bg1"/>
                </a:solidFill>
              </a:rPr>
              <a:t>Apparent</a:t>
            </a:r>
          </a:p>
        </p:txBody>
      </p:sp>
      <p:sp>
        <p:nvSpPr>
          <p:cNvPr id="7" name="TextBox 6">
            <a:extLst>
              <a:ext uri="{FF2B5EF4-FFF2-40B4-BE49-F238E27FC236}">
                <a16:creationId xmlns:a16="http://schemas.microsoft.com/office/drawing/2014/main" id="{9D14723C-7F76-FC4D-9746-4D06B48B4AB6}"/>
              </a:ext>
            </a:extLst>
          </p:cNvPr>
          <p:cNvSpPr txBox="1"/>
          <p:nvPr/>
        </p:nvSpPr>
        <p:spPr>
          <a:xfrm>
            <a:off x="1835696" y="3645024"/>
            <a:ext cx="936104" cy="400110"/>
          </a:xfrm>
          <a:prstGeom prst="rect">
            <a:avLst/>
          </a:prstGeom>
          <a:solidFill>
            <a:schemeClr val="tx1"/>
          </a:solidFill>
        </p:spPr>
        <p:txBody>
          <a:bodyPr wrap="square" rtlCol="0">
            <a:spAutoFit/>
          </a:bodyPr>
          <a:lstStyle/>
          <a:p>
            <a:r>
              <a:rPr lang="en-IT" sz="2000" b="1" dirty="0">
                <a:solidFill>
                  <a:schemeClr val="bg1"/>
                </a:solidFill>
              </a:rPr>
              <a:t>Earth</a:t>
            </a:r>
          </a:p>
        </p:txBody>
      </p:sp>
    </p:spTree>
    <p:extLst>
      <p:ext uri="{BB962C8B-B14F-4D97-AF65-F5344CB8AC3E}">
        <p14:creationId xmlns:p14="http://schemas.microsoft.com/office/powerpoint/2010/main" val="351822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Oval 4"/>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36445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Oval 3"/>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321430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381000" y="304800"/>
            <a:ext cx="838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2600" b="1" dirty="0">
                <a:solidFill>
                  <a:srgbClr val="FF0000"/>
                </a:solidFill>
              </a:rPr>
              <a:t>Arthur S. </a:t>
            </a:r>
            <a:r>
              <a:rPr lang="it-IT" altLang="en-US" sz="2600" b="1" dirty="0" err="1">
                <a:solidFill>
                  <a:srgbClr val="FF0000"/>
                </a:solidFill>
              </a:rPr>
              <a:t>Eddington</a:t>
            </a:r>
            <a:r>
              <a:rPr lang="it-IT" altLang="en-US" sz="2600" b="1" dirty="0">
                <a:solidFill>
                  <a:srgbClr val="FF0000"/>
                </a:solidFill>
              </a:rPr>
              <a:t>. </a:t>
            </a:r>
            <a:r>
              <a:rPr lang="it-IT" altLang="en-US" sz="2600" b="1" dirty="0" err="1">
                <a:solidFill>
                  <a:srgbClr val="FF0000"/>
                </a:solidFill>
              </a:rPr>
              <a:t>Expedition</a:t>
            </a:r>
            <a:r>
              <a:rPr lang="it-IT" altLang="en-US" sz="2600" b="1" dirty="0">
                <a:solidFill>
                  <a:srgbClr val="FF0000"/>
                </a:solidFill>
              </a:rPr>
              <a:t> to Principe </a:t>
            </a:r>
            <a:r>
              <a:rPr lang="it-IT" altLang="en-US" sz="2600" b="1" dirty="0" err="1">
                <a:solidFill>
                  <a:srgbClr val="FF0000"/>
                </a:solidFill>
              </a:rPr>
              <a:t>Islands</a:t>
            </a:r>
            <a:r>
              <a:rPr lang="it-IT" altLang="en-US" sz="2600" b="1" dirty="0">
                <a:solidFill>
                  <a:srgbClr val="FF0000"/>
                </a:solidFill>
              </a:rPr>
              <a:t>, 1919</a:t>
            </a:r>
          </a:p>
          <a:p>
            <a:pPr eaLnBrk="0" hangingPunct="0"/>
            <a:endParaRPr lang="it-IT" altLang="en-US" dirty="0"/>
          </a:p>
        </p:txBody>
      </p:sp>
      <p:sp>
        <p:nvSpPr>
          <p:cNvPr id="2052" name="Rectangle 4"/>
          <p:cNvSpPr>
            <a:spLocks noChangeArrowheads="1"/>
          </p:cNvSpPr>
          <p:nvPr/>
        </p:nvSpPr>
        <p:spPr bwMode="auto">
          <a:xfrm>
            <a:off x="838200" y="1600200"/>
            <a:ext cx="7467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335088" indent="-1335088">
              <a:defRPr sz="2400">
                <a:solidFill>
                  <a:schemeClr val="tx1"/>
                </a:solidFill>
                <a:latin typeface="Times New Roman" pitchFamily="18" charset="0"/>
              </a:defRPr>
            </a:lvl1pPr>
            <a:lvl2pPr marL="1525588">
              <a:defRPr sz="2400">
                <a:solidFill>
                  <a:schemeClr val="tx1"/>
                </a:solidFill>
                <a:latin typeface="Times New Roman" pitchFamily="18" charset="0"/>
              </a:defRPr>
            </a:lvl2pPr>
            <a:lvl3pPr marL="1716088">
              <a:defRPr sz="2400">
                <a:solidFill>
                  <a:schemeClr val="tx1"/>
                </a:solidFill>
                <a:latin typeface="Times New Roman" pitchFamily="18" charset="0"/>
              </a:defRPr>
            </a:lvl3pPr>
            <a:lvl4pPr marL="1906588">
              <a:defRPr sz="2400">
                <a:solidFill>
                  <a:schemeClr val="tx1"/>
                </a:solidFill>
                <a:latin typeface="Times New Roman" pitchFamily="18" charset="0"/>
              </a:defRPr>
            </a:lvl4pPr>
            <a:lvl5pPr marL="2097088">
              <a:defRPr sz="2400">
                <a:solidFill>
                  <a:schemeClr val="tx1"/>
                </a:solidFill>
                <a:latin typeface="Times New Roman" pitchFamily="18" charset="0"/>
              </a:defRPr>
            </a:lvl5pPr>
            <a:lvl6pPr marL="2554288" fontAlgn="base">
              <a:spcBef>
                <a:spcPct val="0"/>
              </a:spcBef>
              <a:spcAft>
                <a:spcPct val="0"/>
              </a:spcAft>
              <a:defRPr sz="2400">
                <a:solidFill>
                  <a:schemeClr val="tx1"/>
                </a:solidFill>
                <a:latin typeface="Times New Roman" pitchFamily="18" charset="0"/>
              </a:defRPr>
            </a:lvl6pPr>
            <a:lvl7pPr marL="3011488" fontAlgn="base">
              <a:spcBef>
                <a:spcPct val="0"/>
              </a:spcBef>
              <a:spcAft>
                <a:spcPct val="0"/>
              </a:spcAft>
              <a:defRPr sz="2400">
                <a:solidFill>
                  <a:schemeClr val="tx1"/>
                </a:solidFill>
                <a:latin typeface="Times New Roman" pitchFamily="18" charset="0"/>
              </a:defRPr>
            </a:lvl7pPr>
            <a:lvl8pPr marL="3468688" fontAlgn="base">
              <a:spcBef>
                <a:spcPct val="0"/>
              </a:spcBef>
              <a:spcAft>
                <a:spcPct val="0"/>
              </a:spcAft>
              <a:defRPr sz="2400">
                <a:solidFill>
                  <a:schemeClr val="tx1"/>
                </a:solidFill>
                <a:latin typeface="Times New Roman" pitchFamily="18" charset="0"/>
              </a:defRPr>
            </a:lvl8pPr>
            <a:lvl9pPr marL="3925888" fontAlgn="base">
              <a:spcBef>
                <a:spcPct val="0"/>
              </a:spcBef>
              <a:spcAft>
                <a:spcPct val="0"/>
              </a:spcAft>
              <a:defRPr sz="2400">
                <a:solidFill>
                  <a:schemeClr val="tx1"/>
                </a:solidFill>
                <a:latin typeface="Times New Roman" pitchFamily="18" charset="0"/>
              </a:defRPr>
            </a:lvl9pPr>
          </a:lstStyle>
          <a:p>
            <a:r>
              <a:rPr lang="it-IT" altLang="en-US" sz="2000" b="1" dirty="0" err="1"/>
              <a:t>May</a:t>
            </a:r>
            <a:r>
              <a:rPr lang="it-IT" altLang="en-US" sz="2000" b="1" dirty="0"/>
              <a:t> 29:</a:t>
            </a:r>
            <a:r>
              <a:rPr lang="it-IT" altLang="en-US" sz="2000" i="1" dirty="0"/>
              <a:t>  </a:t>
            </a:r>
            <a:r>
              <a:rPr lang="it-IT" altLang="en-US" sz="2000" i="1" dirty="0" err="1"/>
              <a:t>It</a:t>
            </a:r>
            <a:r>
              <a:rPr lang="it-IT" altLang="en-US" sz="2000" i="1" dirty="0"/>
              <a:t> </a:t>
            </a:r>
            <a:r>
              <a:rPr lang="it-IT" altLang="en-US" sz="2000" i="1" dirty="0" err="1"/>
              <a:t>stopped</a:t>
            </a:r>
            <a:r>
              <a:rPr lang="it-IT" altLang="en-US" sz="2000" i="1" dirty="0"/>
              <a:t> </a:t>
            </a:r>
            <a:r>
              <a:rPr lang="it-IT" altLang="en-US" sz="2000" i="1" dirty="0" err="1"/>
              <a:t>raining</a:t>
            </a:r>
            <a:r>
              <a:rPr lang="it-IT" altLang="en-US" sz="2000" i="1" dirty="0"/>
              <a:t> </a:t>
            </a:r>
            <a:r>
              <a:rPr lang="it-IT" altLang="en-US" sz="2000" i="1" dirty="0" err="1"/>
              <a:t>around</a:t>
            </a:r>
            <a:r>
              <a:rPr lang="it-IT" altLang="en-US" sz="2000" i="1" dirty="0"/>
              <a:t> </a:t>
            </a:r>
            <a:r>
              <a:rPr lang="it-IT" altLang="en-US" sz="2000" i="1" dirty="0" err="1"/>
              <a:t>noon</a:t>
            </a:r>
            <a:r>
              <a:rPr lang="it-IT" altLang="en-US" sz="2000" i="1" dirty="0"/>
              <a:t>. </a:t>
            </a:r>
            <a:r>
              <a:rPr lang="it-IT" altLang="en-US" sz="2000" i="1" dirty="0" err="1"/>
              <a:t>We</a:t>
            </a:r>
            <a:r>
              <a:rPr lang="it-IT" altLang="en-US" sz="2000" i="1" dirty="0"/>
              <a:t> </a:t>
            </a:r>
            <a:r>
              <a:rPr lang="it-IT" altLang="en-US" sz="2000" i="1" dirty="0" err="1"/>
              <a:t>took</a:t>
            </a:r>
            <a:r>
              <a:rPr lang="it-IT" altLang="en-US" sz="2000" i="1" dirty="0"/>
              <a:t> 16 </a:t>
            </a:r>
            <a:r>
              <a:rPr lang="it-IT" altLang="en-US" sz="2000" i="1" dirty="0" err="1"/>
              <a:t>photographs</a:t>
            </a:r>
            <a:r>
              <a:rPr lang="it-IT" altLang="en-US" sz="2000" i="1" dirty="0"/>
              <a:t>. The images of the </a:t>
            </a:r>
            <a:r>
              <a:rPr lang="it-IT" altLang="en-US" sz="2000" i="1" dirty="0" err="1"/>
              <a:t>Sun</a:t>
            </a:r>
            <a:r>
              <a:rPr lang="it-IT" altLang="en-US" sz="2000" i="1" dirty="0"/>
              <a:t> are </a:t>
            </a:r>
            <a:r>
              <a:rPr lang="it-IT" altLang="en-US" sz="2000" i="1" dirty="0" err="1"/>
              <a:t>all</a:t>
            </a:r>
            <a:r>
              <a:rPr lang="it-IT" altLang="en-US" sz="2000" i="1" dirty="0"/>
              <a:t> </a:t>
            </a:r>
            <a:r>
              <a:rPr lang="it-IT" altLang="en-US" sz="2000" i="1" dirty="0" err="1"/>
              <a:t>good</a:t>
            </a:r>
            <a:r>
              <a:rPr lang="it-IT" altLang="en-US" sz="2000" i="1" dirty="0"/>
              <a:t>, </a:t>
            </a:r>
            <a:r>
              <a:rPr lang="it-IT" altLang="en-US" sz="2000" i="1" dirty="0" err="1"/>
              <a:t>but</a:t>
            </a:r>
            <a:r>
              <a:rPr lang="it-IT" altLang="en-US" sz="2000" i="1" dirty="0"/>
              <a:t> the </a:t>
            </a:r>
            <a:r>
              <a:rPr lang="it-IT" altLang="en-US" sz="2000" i="1" dirty="0" err="1"/>
              <a:t>clouds</a:t>
            </a:r>
            <a:r>
              <a:rPr lang="it-IT" altLang="en-US" sz="2000" i="1" dirty="0"/>
              <a:t> </a:t>
            </a:r>
            <a:r>
              <a:rPr lang="it-IT" altLang="en-US" sz="2000" i="1" dirty="0" err="1"/>
              <a:t>have</a:t>
            </a:r>
            <a:r>
              <a:rPr lang="it-IT" altLang="en-US" sz="2000" i="1" dirty="0"/>
              <a:t> </a:t>
            </a:r>
            <a:r>
              <a:rPr lang="it-IT" altLang="en-US" sz="2000" i="1" dirty="0" err="1"/>
              <a:t>interfered</a:t>
            </a:r>
            <a:r>
              <a:rPr lang="it-IT" altLang="en-US" sz="2000" i="1" dirty="0"/>
              <a:t> with the images of the </a:t>
            </a:r>
            <a:r>
              <a:rPr lang="it-IT" altLang="en-US" sz="2000" i="1" dirty="0" err="1"/>
              <a:t>stars</a:t>
            </a:r>
            <a:r>
              <a:rPr lang="it-IT" altLang="en-US" sz="2000" i="1" dirty="0"/>
              <a:t>. The </a:t>
            </a:r>
            <a:r>
              <a:rPr lang="it-IT" altLang="en-US" sz="2000" i="1" dirty="0" err="1"/>
              <a:t>latest</a:t>
            </a:r>
            <a:r>
              <a:rPr lang="it-IT" altLang="en-US" sz="2000" i="1" dirty="0"/>
              <a:t> </a:t>
            </a:r>
            <a:r>
              <a:rPr lang="it-IT" altLang="en-US" sz="2000" i="1" dirty="0" err="1"/>
              <a:t>photographs</a:t>
            </a:r>
            <a:r>
              <a:rPr lang="it-IT" altLang="en-US" sz="2000" i="1" dirty="0"/>
              <a:t> show some </a:t>
            </a:r>
            <a:r>
              <a:rPr lang="it-IT" altLang="en-US" sz="2000" i="1" dirty="0" err="1"/>
              <a:t>pictures</a:t>
            </a:r>
            <a:r>
              <a:rPr lang="it-IT" altLang="en-US" sz="2000" i="1" dirty="0"/>
              <a:t> </a:t>
            </a:r>
            <a:r>
              <a:rPr lang="it-IT" altLang="en-US" sz="2000" i="1" dirty="0" err="1"/>
              <a:t>which</a:t>
            </a:r>
            <a:r>
              <a:rPr lang="it-IT" altLang="en-US" sz="2000" i="1" dirty="0"/>
              <a:t> I </a:t>
            </a:r>
            <a:r>
              <a:rPr lang="it-IT" altLang="en-US" sz="2000" i="1" dirty="0" err="1"/>
              <a:t>hope</a:t>
            </a:r>
            <a:r>
              <a:rPr lang="it-IT" altLang="en-US" sz="2000" i="1" dirty="0"/>
              <a:t> </a:t>
            </a:r>
            <a:r>
              <a:rPr lang="it-IT" altLang="en-US" sz="2000" i="1" dirty="0" err="1"/>
              <a:t>will</a:t>
            </a:r>
            <a:r>
              <a:rPr lang="it-IT" altLang="en-US" sz="2000" i="1" dirty="0"/>
              <a:t> </a:t>
            </a:r>
            <a:r>
              <a:rPr lang="it-IT" altLang="en-US" sz="2000" i="1" dirty="0" err="1"/>
              <a:t>tell</a:t>
            </a:r>
            <a:r>
              <a:rPr lang="it-IT" altLang="en-US" sz="2000" i="1" dirty="0"/>
              <a:t> </a:t>
            </a:r>
            <a:r>
              <a:rPr lang="it-IT" altLang="en-US" sz="2000" i="1" dirty="0" err="1"/>
              <a:t>us</a:t>
            </a:r>
            <a:r>
              <a:rPr lang="it-IT" altLang="en-US" sz="2000" i="1" dirty="0"/>
              <a:t> </a:t>
            </a:r>
            <a:r>
              <a:rPr lang="it-IT" altLang="en-US" sz="2000" i="1" dirty="0" err="1"/>
              <a:t>what</a:t>
            </a:r>
            <a:r>
              <a:rPr lang="it-IT" altLang="en-US" sz="2000" i="1" dirty="0"/>
              <a:t> </a:t>
            </a:r>
            <a:r>
              <a:rPr lang="it-IT" altLang="en-US" sz="2000" i="1" dirty="0" err="1"/>
              <a:t>we</a:t>
            </a:r>
            <a:r>
              <a:rPr lang="it-IT" altLang="en-US" sz="2000" i="1" dirty="0"/>
              <a:t> </a:t>
            </a:r>
            <a:r>
              <a:rPr lang="it-IT" altLang="en-US" sz="2000" i="1" dirty="0" err="1"/>
              <a:t>need</a:t>
            </a:r>
            <a:r>
              <a:rPr lang="it-IT" altLang="en-US" sz="2000" i="1" dirty="0"/>
              <a:t>.</a:t>
            </a:r>
          </a:p>
          <a:p>
            <a:endParaRPr lang="it-IT" altLang="en-US" sz="2000" b="1" i="1" dirty="0"/>
          </a:p>
          <a:p>
            <a:r>
              <a:rPr lang="it-IT" altLang="en-US" sz="2000" b="1" dirty="0" err="1"/>
              <a:t>June</a:t>
            </a:r>
            <a:r>
              <a:rPr lang="it-IT" altLang="en-US" sz="2000" b="1" dirty="0"/>
              <a:t> 3:</a:t>
            </a:r>
            <a:r>
              <a:rPr lang="it-IT" altLang="en-US" sz="2000" dirty="0"/>
              <a:t>    </a:t>
            </a:r>
            <a:r>
              <a:rPr lang="it-IT" altLang="en-US" sz="1800" dirty="0"/>
              <a:t>[</a:t>
            </a:r>
            <a:r>
              <a:rPr lang="it-IT" altLang="en-US" sz="1800" i="1" dirty="0"/>
              <a:t>…</a:t>
            </a:r>
            <a:r>
              <a:rPr lang="it-IT" altLang="en-US" sz="1800" dirty="0"/>
              <a:t>]</a:t>
            </a:r>
            <a:r>
              <a:rPr lang="it-IT" altLang="en-US" sz="2000" dirty="0"/>
              <a:t> </a:t>
            </a:r>
            <a:r>
              <a:rPr lang="it-IT" altLang="en-US" sz="2000" i="1" dirty="0"/>
              <a:t>A </a:t>
            </a:r>
            <a:r>
              <a:rPr lang="it-IT" altLang="en-US" sz="2000" i="1" dirty="0" err="1"/>
              <a:t>picture</a:t>
            </a:r>
            <a:r>
              <a:rPr lang="it-IT" altLang="en-US" sz="2000" i="1" dirty="0"/>
              <a:t> I </a:t>
            </a:r>
            <a:r>
              <a:rPr lang="it-IT" altLang="en-US" sz="2000" i="1" dirty="0" err="1"/>
              <a:t>measured</a:t>
            </a:r>
            <a:r>
              <a:rPr lang="it-IT" altLang="en-US" sz="2000" i="1" dirty="0"/>
              <a:t> </a:t>
            </a:r>
            <a:r>
              <a:rPr lang="it-IT" altLang="en-US" sz="2000" i="1" dirty="0" err="1"/>
              <a:t>gave</a:t>
            </a:r>
            <a:r>
              <a:rPr lang="it-IT" altLang="en-US" sz="2000" i="1" dirty="0"/>
              <a:t> a </a:t>
            </a:r>
            <a:r>
              <a:rPr lang="it-IT" altLang="en-US" sz="2000" i="1" dirty="0" err="1"/>
              <a:t>result</a:t>
            </a:r>
            <a:r>
              <a:rPr lang="it-IT" altLang="en-US" sz="2000" i="1" dirty="0"/>
              <a:t> in </a:t>
            </a:r>
            <a:r>
              <a:rPr lang="it-IT" altLang="en-US" sz="2000" i="1" dirty="0" err="1"/>
              <a:t>agreement</a:t>
            </a:r>
            <a:r>
              <a:rPr lang="it-IT" altLang="en-US" sz="2000" i="1" dirty="0"/>
              <a:t> with Einstein.</a:t>
            </a:r>
          </a:p>
        </p:txBody>
      </p:sp>
      <p:sp>
        <p:nvSpPr>
          <p:cNvPr id="2053" name="Rectangle 5"/>
          <p:cNvSpPr>
            <a:spLocks noChangeArrowheads="1"/>
          </p:cNvSpPr>
          <p:nvPr/>
        </p:nvSpPr>
        <p:spPr bwMode="auto">
          <a:xfrm>
            <a:off x="6156176" y="4129118"/>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335088" indent="-1335088">
              <a:defRPr sz="2400">
                <a:solidFill>
                  <a:schemeClr val="tx1"/>
                </a:solidFill>
                <a:latin typeface="Times New Roman" pitchFamily="18" charset="0"/>
              </a:defRPr>
            </a:lvl1pPr>
            <a:lvl2pPr marL="1525588">
              <a:defRPr sz="2400">
                <a:solidFill>
                  <a:schemeClr val="tx1"/>
                </a:solidFill>
                <a:latin typeface="Times New Roman" pitchFamily="18" charset="0"/>
              </a:defRPr>
            </a:lvl2pPr>
            <a:lvl3pPr marL="1716088">
              <a:defRPr sz="2400">
                <a:solidFill>
                  <a:schemeClr val="tx1"/>
                </a:solidFill>
                <a:latin typeface="Times New Roman" pitchFamily="18" charset="0"/>
              </a:defRPr>
            </a:lvl3pPr>
            <a:lvl4pPr marL="1906588">
              <a:defRPr sz="2400">
                <a:solidFill>
                  <a:schemeClr val="tx1"/>
                </a:solidFill>
                <a:latin typeface="Times New Roman" pitchFamily="18" charset="0"/>
              </a:defRPr>
            </a:lvl4pPr>
            <a:lvl5pPr marL="2097088">
              <a:defRPr sz="2400">
                <a:solidFill>
                  <a:schemeClr val="tx1"/>
                </a:solidFill>
                <a:latin typeface="Times New Roman" pitchFamily="18" charset="0"/>
              </a:defRPr>
            </a:lvl5pPr>
            <a:lvl6pPr marL="2554288" fontAlgn="base">
              <a:spcBef>
                <a:spcPct val="0"/>
              </a:spcBef>
              <a:spcAft>
                <a:spcPct val="0"/>
              </a:spcAft>
              <a:defRPr sz="2400">
                <a:solidFill>
                  <a:schemeClr val="tx1"/>
                </a:solidFill>
                <a:latin typeface="Times New Roman" pitchFamily="18" charset="0"/>
              </a:defRPr>
            </a:lvl6pPr>
            <a:lvl7pPr marL="3011488" fontAlgn="base">
              <a:spcBef>
                <a:spcPct val="0"/>
              </a:spcBef>
              <a:spcAft>
                <a:spcPct val="0"/>
              </a:spcAft>
              <a:defRPr sz="2400">
                <a:solidFill>
                  <a:schemeClr val="tx1"/>
                </a:solidFill>
                <a:latin typeface="Times New Roman" pitchFamily="18" charset="0"/>
              </a:defRPr>
            </a:lvl7pPr>
            <a:lvl8pPr marL="3468688" fontAlgn="base">
              <a:spcBef>
                <a:spcPct val="0"/>
              </a:spcBef>
              <a:spcAft>
                <a:spcPct val="0"/>
              </a:spcAft>
              <a:defRPr sz="2400">
                <a:solidFill>
                  <a:schemeClr val="tx1"/>
                </a:solidFill>
                <a:latin typeface="Times New Roman" pitchFamily="18" charset="0"/>
              </a:defRPr>
            </a:lvl8pPr>
            <a:lvl9pPr marL="3925888" fontAlgn="base">
              <a:spcBef>
                <a:spcPct val="0"/>
              </a:spcBef>
              <a:spcAft>
                <a:spcPct val="0"/>
              </a:spcAft>
              <a:defRPr sz="2400">
                <a:solidFill>
                  <a:schemeClr val="tx1"/>
                </a:solidFill>
                <a:latin typeface="Times New Roman" pitchFamily="18" charset="0"/>
              </a:defRPr>
            </a:lvl9pPr>
          </a:lstStyle>
          <a:p>
            <a:r>
              <a:rPr lang="it-IT" altLang="en-US" sz="1400" dirty="0"/>
              <a:t>[</a:t>
            </a:r>
            <a:r>
              <a:rPr lang="it-IT" altLang="en-US" sz="1400" dirty="0" err="1"/>
              <a:t>Petrova</a:t>
            </a:r>
            <a:r>
              <a:rPr lang="it-IT" altLang="en-US" sz="1400" dirty="0"/>
              <a:t>, 1982]</a:t>
            </a:r>
            <a:endParaRPr lang="it-IT" altLang="en-US" sz="1400" i="1" dirty="0"/>
          </a:p>
        </p:txBody>
      </p:sp>
    </p:spTree>
    <p:extLst>
      <p:ext uri="{BB962C8B-B14F-4D97-AF65-F5344CB8AC3E}">
        <p14:creationId xmlns:p14="http://schemas.microsoft.com/office/powerpoint/2010/main" val="195437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Oval 4"/>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49" name="Oval 5"/>
          <p:cNvSpPr>
            <a:spLocks noChangeArrowheads="1"/>
          </p:cNvSpPr>
          <p:nvPr/>
        </p:nvSpPr>
        <p:spPr bwMode="auto">
          <a:xfrm>
            <a:off x="1676400" y="5486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50" name="Oval 6"/>
          <p:cNvSpPr>
            <a:spLocks noChangeArrowheads="1"/>
          </p:cNvSpPr>
          <p:nvPr/>
        </p:nvSpPr>
        <p:spPr bwMode="auto">
          <a:xfrm>
            <a:off x="1905000" y="533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33536506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9985</TotalTime>
  <Words>1371</Words>
  <Application>Microsoft Macintosh PowerPoint</Application>
  <PresentationFormat>On-screen Show (4:3)</PresentationFormat>
  <Paragraphs>166</Paragraphs>
  <Slides>29</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fabio.ferlazzo@uniroma1.it</dc:creator>
  <cp:lastModifiedBy>Fabio Ferlazzo</cp:lastModifiedBy>
  <cp:revision>84</cp:revision>
  <dcterms:created xsi:type="dcterms:W3CDTF">2018-01-28T15:31:25Z</dcterms:created>
  <dcterms:modified xsi:type="dcterms:W3CDTF">2023-12-10T15:31:54Z</dcterms:modified>
</cp:coreProperties>
</file>