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1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20" r:id="rId26"/>
    <p:sldId id="321" r:id="rId27"/>
    <p:sldId id="322" r:id="rId28"/>
  </p:sldIdLst>
  <p:sldSz cx="9144000" cy="6858000" type="screen4x3"/>
  <p:notesSz cx="6858000" cy="9144000"/>
  <p:custDataLst>
    <p:tags r:id="rId31"/>
  </p:custData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orient="horz" pos="1956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5396">
          <p15:clr>
            <a:srgbClr val="A4A3A4"/>
          </p15:clr>
        </p15:guide>
        <p15:guide id="5">
          <p15:clr>
            <a:srgbClr val="A4A3A4"/>
          </p15:clr>
        </p15:guide>
        <p15:guide id="6" pos="3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433"/>
    <a:srgbClr val="464990"/>
    <a:srgbClr val="002060"/>
    <a:srgbClr val="009984"/>
    <a:srgbClr val="FBBA00"/>
    <a:srgbClr val="C1BAA4"/>
    <a:srgbClr val="009FE3"/>
    <a:srgbClr val="005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16" y="84"/>
      </p:cViewPr>
      <p:guideLst>
        <p:guide orient="horz" pos="789"/>
        <p:guide orient="horz" pos="1956"/>
        <p:guide orient="horz" pos="3929"/>
        <p:guide pos="5396"/>
        <p:guide/>
        <p:guide pos="33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599414-F0EC-4F98-8F21-7102DFE592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3EF7B-9C0C-4D8B-A8FE-42209AE72E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766697-2ACC-49CE-92F7-24A45B522BD7}" type="datetimeFigureOut">
              <a:rPr lang="en-US" altLang="it-IT"/>
              <a:pPr>
                <a:defRPr/>
              </a:pPr>
              <a:t>2/8/2018</a:t>
            </a:fld>
            <a:endParaRPr lang="en-US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52AE1-D47C-4FB6-8000-0237A90498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6CADE-C773-4BF0-A3C9-5E43A6B11F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C80ACED-5D14-4582-8E0B-5F68E29B2E6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8D3B4F4-1F8B-4118-A838-82547013B4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3236326-7653-43BF-94AB-F47AB8F77E0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B87BE723-D679-482F-860F-192CD1D3D07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9E0E146-2C24-48BF-96B5-F24B9D7CEFD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BE530F0-4266-432C-942A-2AE805C834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FB733DC-0353-4B6F-8C5F-51B4754269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B46738-E8B1-4E5F-AC22-D6004B5F1EC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DE1B787-A7E7-447D-AD8D-A61A303215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81A30472-10CC-4D31-9667-114E756DFF17}" type="slidenum">
              <a:rPr lang="it-IT" altLang="it-IT" sz="1200" smtClean="0"/>
              <a:pPr/>
              <a:t>1</a:t>
            </a:fld>
            <a:endParaRPr lang="it-IT" altLang="it-IT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7375FB2-86F9-4DEA-B601-3F490851AC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F6E311D-2F31-47B3-BF69-F7DE0B72E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3BB2AB-3DDD-4BAF-AA8A-52B0CF698E4B}" type="slidenum">
              <a:rPr lang="it-IT" altLang="it-IT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</a:t>
            </a:fld>
            <a:endParaRPr lang="it-IT" altLang="it-IT">
              <a:ea typeface="MS PGothic" panose="020B0600070205080204" pitchFamily="34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42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46738-E8B1-4E5F-AC22-D6004B5F1EC1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42973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3C2E8-F6E4-4585-8E64-03C7D1B7B0CE}" type="slidenum">
              <a:rPr lang="it-IT"/>
              <a:pPr/>
              <a:t>8</a:t>
            </a:fld>
            <a:endParaRPr lang="it-IT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49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8FAE19-1C60-4F36-857C-9AF9C91D244D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74090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3C2E8-F6E4-4585-8E64-03C7D1B7B0CE}" type="slidenum">
              <a:rPr lang="it-IT"/>
              <a:pPr/>
              <a:t>15</a:t>
            </a:fld>
            <a:endParaRPr lang="it-IT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915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92A41-4417-4D63-BF6F-E1DB9C6DE7DA}" type="slidenum">
              <a:rPr lang="it-IT"/>
              <a:pPr/>
              <a:t>16</a:t>
            </a:fld>
            <a:endParaRPr lang="it-IT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8FAE19-1C60-4F36-857C-9AF9C91D244D}" type="slidenum">
              <a:rPr lang="it-IT" altLang="it-IT" smtClean="0"/>
              <a:pPr>
                <a:defRPr/>
              </a:pPr>
              <a:t>17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76226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25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.jpg">
            <a:extLst>
              <a:ext uri="{FF2B5EF4-FFF2-40B4-BE49-F238E27FC236}">
                <a16:creationId xmlns:a16="http://schemas.microsoft.com/office/drawing/2014/main" id="{9E95AC33-80BC-485A-A099-89A58163A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8987" y="3878560"/>
            <a:ext cx="6929437" cy="990600"/>
          </a:xfrm>
        </p:spPr>
        <p:txBody>
          <a:bodyPr/>
          <a:lstStyle>
            <a:lvl1pPr>
              <a:lnSpc>
                <a:spcPts val="2200"/>
              </a:lnSpc>
              <a:defRPr b="1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it-IT" noProof="0" dirty="0"/>
              <a:t>Click to </a:t>
            </a:r>
            <a:r>
              <a:rPr lang="it-IT" noProof="0" dirty="0" err="1"/>
              <a:t>edit</a:t>
            </a:r>
            <a:r>
              <a:rPr lang="it-IT" noProof="0" dirty="0"/>
              <a:t> Master </a:t>
            </a:r>
            <a:r>
              <a:rPr lang="it-IT" noProof="0" dirty="0" err="1"/>
              <a:t>title</a:t>
            </a:r>
            <a:r>
              <a:rPr lang="it-IT" noProof="0" dirty="0"/>
              <a:t>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8987" y="5106888"/>
            <a:ext cx="6929437" cy="914400"/>
          </a:xfrm>
          <a:prstGeom prst="rect">
            <a:avLst/>
          </a:prstGeom>
        </p:spPr>
        <p:txBody>
          <a:bodyPr/>
          <a:lstStyle>
            <a:lvl1pPr marL="0" indent="0">
              <a:defRPr sz="22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it-IT" noProof="0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7582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C4DBC5AE-E941-4B87-BDEB-E0319760DA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1019175"/>
            <a:ext cx="8002588" cy="46038"/>
          </a:xfrm>
          <a:prstGeom prst="rect">
            <a:avLst/>
          </a:prstGeom>
          <a:solidFill>
            <a:srgbClr val="464990"/>
          </a:solidFill>
          <a:ln>
            <a:noFill/>
          </a:ln>
          <a:extLst/>
        </p:spPr>
        <p:txBody>
          <a:bodyPr tIns="0" bIns="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sz="1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4" name="Immagine 8">
            <a:extLst>
              <a:ext uri="{FF2B5EF4-FFF2-40B4-BE49-F238E27FC236}">
                <a16:creationId xmlns:a16="http://schemas.microsoft.com/office/drawing/2014/main" id="{88B84709-EE64-45D2-98B1-33B8B616F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6725"/>
            <a:ext cx="14874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Menna\Desktop\logo.jpg">
            <a:extLst>
              <a:ext uri="{FF2B5EF4-FFF2-40B4-BE49-F238E27FC236}">
                <a16:creationId xmlns:a16="http://schemas.microsoft.com/office/drawing/2014/main" id="{537F4A62-989F-4D86-B066-CFB174A04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3225"/>
            <a:ext cx="18843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04775"/>
            <a:ext cx="8002786" cy="914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50E00D-2FB8-4FFD-BFEC-1787CFCB109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E729D5-3D89-4E51-A9FC-25CCAF294F7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239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50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69B46-7F60-4609-AE73-155F1F18D78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859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5636B-A716-4E9A-9B82-409F2FD43B93}" type="datetime1">
              <a:rPr lang="it-IT" smtClean="0"/>
              <a:pPr>
                <a:defRPr/>
              </a:pPr>
              <a:t>08/02/2018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/>
              <a:t>Seminario Ilaria Alpi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93A02D01-0450-4204-B00D-4CCD54A0D2B4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47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3E8EF9-AC60-4CC4-BBE9-F89AEFC75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6200"/>
            <a:ext cx="8007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pic>
        <p:nvPicPr>
          <p:cNvPr id="1027" name="Picture 2" descr="piede.jpg">
            <a:extLst>
              <a:ext uri="{FF2B5EF4-FFF2-40B4-BE49-F238E27FC236}">
                <a16:creationId xmlns:a16="http://schemas.microsoft.com/office/drawing/2014/main" id="{E790D13D-504E-4648-AE4C-C6617651E0C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6450013"/>
            <a:ext cx="157321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8" name="Straight Connector 4">
            <a:extLst>
              <a:ext uri="{FF2B5EF4-FFF2-40B4-BE49-F238E27FC236}">
                <a16:creationId xmlns:a16="http://schemas.microsoft.com/office/drawing/2014/main" id="{4CD52758-C6A5-466B-B9F1-DDB900E0C02B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39750" y="1052513"/>
            <a:ext cx="5603875" cy="0"/>
          </a:xfrm>
          <a:prstGeom prst="line">
            <a:avLst/>
          </a:prstGeom>
          <a:noFill/>
          <a:ln w="19050">
            <a:solidFill>
              <a:srgbClr val="8224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69213B-A7C7-43FB-95C8-D2FF8F4A89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0113" y="6597650"/>
            <a:ext cx="609600" cy="2143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900"/>
              </a:lnSpc>
              <a:defRPr sz="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ADAB4302-ABC5-4357-B18E-34112843E01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/>
          <a:ea typeface="+mj-ea"/>
          <a:cs typeface="Franklin Gothic Medium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479425" indent="-28575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4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638300" indent="-3048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2095500" indent="-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0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552700" indent="-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16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30099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34671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9243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43815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frattox.tumblr.com/post/66274916/dellimpossibilita-di-costruire-la-carta-dellimpero-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9876D71-E6B2-490F-8BD8-EF62E892C7C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58913" y="3878263"/>
            <a:ext cx="6929437" cy="990600"/>
          </a:xfrm>
        </p:spPr>
        <p:txBody>
          <a:bodyPr/>
          <a:lstStyle/>
          <a:p>
            <a:pPr eaLnBrk="1" hangingPunct="1"/>
            <a:r>
              <a:rPr lang="en-US" altLang="it-IT" dirty="0" err="1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Pedagogia</a:t>
            </a:r>
            <a:r>
              <a:rPr lang="en-US" altLang="it-IT" dirty="0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 </a:t>
            </a:r>
            <a:r>
              <a:rPr lang="en-US" altLang="it-IT" dirty="0" err="1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sperimentale</a:t>
            </a:r>
            <a:br>
              <a:rPr lang="en-US" altLang="it-IT" dirty="0">
                <a:latin typeface="Franklin Gothic Medium" panose="020B0603020102020204" pitchFamily="34" charset="0"/>
                <a:cs typeface="Franklin Gothic Medium" panose="020B0603020102020204" pitchFamily="34" charset="0"/>
              </a:rPr>
            </a:br>
            <a:br>
              <a:rPr lang="en-US" altLang="it-IT" dirty="0">
                <a:latin typeface="Franklin Gothic Medium" panose="020B0603020102020204" pitchFamily="34" charset="0"/>
                <a:cs typeface="Franklin Gothic Medium" panose="020B0603020102020204" pitchFamily="34" charset="0"/>
              </a:rPr>
            </a:br>
            <a:r>
              <a:rPr lang="en-US" altLang="it-IT" b="0" dirty="0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Pietro </a:t>
            </a:r>
            <a:r>
              <a:rPr lang="en-US" altLang="it-IT" b="0" dirty="0" err="1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Lucisano</a:t>
            </a:r>
            <a:endParaRPr lang="en-US" altLang="it-IT" b="0" dirty="0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45977D2-5B9F-4C9F-9317-3687844E785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58913" y="5035550"/>
            <a:ext cx="6929437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t-IT" dirty="0" err="1">
                <a:latin typeface="Franklin Gothic Book" panose="020B0503020102020204" pitchFamily="34" charset="0"/>
                <a:cs typeface="Franklin Gothic Book" panose="020B0503020102020204" pitchFamily="34" charset="0"/>
              </a:rPr>
              <a:t>Metodologia</a:t>
            </a:r>
            <a:r>
              <a:rPr lang="en-US" altLang="it-IT">
                <a:latin typeface="Franklin Gothic Book" panose="020B0503020102020204" pitchFamily="34" charset="0"/>
                <a:cs typeface="Franklin Gothic Book" panose="020B0503020102020204" pitchFamily="34" charset="0"/>
              </a:rPr>
              <a:t> 9 </a:t>
            </a:r>
            <a:r>
              <a:rPr lang="en-US" altLang="it-IT" dirty="0" err="1">
                <a:latin typeface="Franklin Gothic Book" panose="020B0503020102020204" pitchFamily="34" charset="0"/>
                <a:cs typeface="Franklin Gothic Book" panose="020B0503020102020204" pitchFamily="34" charset="0"/>
              </a:rPr>
              <a:t>Riflessioni</a:t>
            </a:r>
            <a:endParaRPr lang="en-US" altLang="it-IT" dirty="0"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</p:txBody>
      </p:sp>
      <p:pic>
        <p:nvPicPr>
          <p:cNvPr id="7172" name="Picture 5" descr="C:\Users\Menna\Desktop\logo.jpg">
            <a:extLst>
              <a:ext uri="{FF2B5EF4-FFF2-40B4-BE49-F238E27FC236}">
                <a16:creationId xmlns:a16="http://schemas.microsoft.com/office/drawing/2014/main" id="{AEBB2975-77A1-4483-98FB-1DBACA76C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92375"/>
            <a:ext cx="2447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828800" y="5970916"/>
            <a:ext cx="5638800" cy="506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>
              <a:latin typeface="Arial Narrow" panose="020B0606020202030204" pitchFamily="34" charset="0"/>
            </a:endParaRPr>
          </a:p>
        </p:txBody>
      </p:sp>
      <p:sp>
        <p:nvSpPr>
          <p:cNvPr id="13" name="Rettangolo arrotondato 13"/>
          <p:cNvSpPr/>
          <p:nvPr/>
        </p:nvSpPr>
        <p:spPr>
          <a:xfrm>
            <a:off x="125760" y="1352108"/>
            <a:ext cx="4427984" cy="3168352"/>
          </a:xfrm>
          <a:prstGeom prst="roundRect">
            <a:avLst/>
          </a:prstGeom>
          <a:gradFill flip="none" rotWithShape="1">
            <a:gsLst>
              <a:gs pos="0">
                <a:srgbClr val="F6D16A">
                  <a:tint val="66000"/>
                  <a:satMod val="160000"/>
                </a:srgbClr>
              </a:gs>
              <a:gs pos="50000">
                <a:srgbClr val="F6D16A">
                  <a:tint val="44500"/>
                  <a:satMod val="160000"/>
                </a:srgbClr>
              </a:gs>
              <a:gs pos="100000">
                <a:srgbClr val="F6D16A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dati sono relativi, dipendono fortemente da </a:t>
            </a:r>
            <a:r>
              <a:rPr lang="it-IT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</a:t>
            </a:r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it-IT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PERCHE’ SONO PRESI </a:t>
            </a:r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dall’uso che se ne vuole fare come DATI.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cioè da “a chi li vogliamo DARE AD INTENDERE”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20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Inoltre è rischioso assumere il dato come dato una volta per tutte perché esso si riferisce a un </a:t>
            </a:r>
            <a:r>
              <a:rPr lang="it-IT" altLang="it-IT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 ed ora </a:t>
            </a:r>
            <a:r>
              <a:rPr lang="it-IT" altLang="it-IT" sz="20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 è passato e non è qui ed ora.</a:t>
            </a:r>
          </a:p>
        </p:txBody>
      </p:sp>
      <p:sp>
        <p:nvSpPr>
          <p:cNvPr id="4" name="Rettangolo arrotondato 13"/>
          <p:cNvSpPr/>
          <p:nvPr/>
        </p:nvSpPr>
        <p:spPr>
          <a:xfrm>
            <a:off x="204660" y="4661391"/>
            <a:ext cx="4427984" cy="1689002"/>
          </a:xfrm>
          <a:prstGeom prst="roundRect">
            <a:avLst/>
          </a:prstGeom>
          <a:gradFill flip="none" rotWithShape="1">
            <a:gsLst>
              <a:gs pos="0">
                <a:srgbClr val="F6D16A">
                  <a:tint val="66000"/>
                  <a:satMod val="160000"/>
                </a:srgbClr>
              </a:gs>
              <a:gs pos="50000">
                <a:srgbClr val="F6D16A">
                  <a:tint val="44500"/>
                  <a:satMod val="160000"/>
                </a:srgbClr>
              </a:gs>
              <a:gs pos="100000">
                <a:srgbClr val="F6D16A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ad esempio succede se si imputa a una scuola l’esito del lavoro di insegnanti che non ci sono più, come se la scuola fosse responsabile della scelta degli insegnanti e del loro turn over</a:t>
            </a:r>
            <a:endParaRPr lang="it-IT" altLang="it-IT" sz="2000" dirty="0">
              <a:solidFill>
                <a:schemeClr val="tx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0" name="Picture 2" descr="Risultati immagini per visita oculist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302" y="1406664"/>
            <a:ext cx="3598448" cy="19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isultati immagini per visita oculis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09" y="3820060"/>
            <a:ext cx="3578686" cy="240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44A5B57-331A-4F37-918E-ECC78D02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8287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isultati immagini per gioachino bel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" y="1052736"/>
            <a:ext cx="3351768" cy="581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metto: rettangolo con angoli arrotondati 2"/>
          <p:cNvSpPr/>
          <p:nvPr/>
        </p:nvSpPr>
        <p:spPr bwMode="auto">
          <a:xfrm>
            <a:off x="2451266" y="623490"/>
            <a:ext cx="3096343" cy="1191816"/>
          </a:xfrm>
          <a:prstGeom prst="wedgeRoundRectCallout">
            <a:avLst>
              <a:gd name="adj1" fmla="val -67264"/>
              <a:gd name="adj2" fmla="val 70129"/>
              <a:gd name="adj3" fmla="val 16667"/>
            </a:avLst>
          </a:prstGeom>
          <a:solidFill>
            <a:srgbClr val="FFC000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it-IT" sz="1600" dirty="0">
                <a:latin typeface="Arial Narrow" panose="020B0606020202030204" pitchFamily="34" charset="0"/>
              </a:rPr>
              <a:t>Co </a:t>
            </a:r>
            <a:r>
              <a:rPr lang="it-IT" sz="1600" dirty="0" err="1">
                <a:latin typeface="Arial Narrow" panose="020B0606020202030204" pitchFamily="34" charset="0"/>
              </a:rPr>
              <a:t>st’editto</a:t>
            </a:r>
            <a:r>
              <a:rPr lang="it-IT" sz="1600" dirty="0">
                <a:latin typeface="Arial Narrow" panose="020B0606020202030204" pitchFamily="34" charset="0"/>
              </a:rPr>
              <a:t> </a:t>
            </a:r>
            <a:r>
              <a:rPr lang="it-IT" sz="1600" dirty="0" err="1">
                <a:latin typeface="Arial Narrow" panose="020B0606020202030204" pitchFamily="34" charset="0"/>
              </a:rPr>
              <a:t>annò</a:t>
            </a:r>
            <a:r>
              <a:rPr lang="it-IT" sz="1600" dirty="0">
                <a:latin typeface="Arial Narrow" panose="020B0606020202030204" pitchFamily="34" charset="0"/>
              </a:rPr>
              <a:t> </a:t>
            </a:r>
            <a:r>
              <a:rPr lang="it-IT" sz="1600" dirty="0" err="1">
                <a:latin typeface="Arial Narrow" panose="020B0606020202030204" pitchFamily="34" charset="0"/>
              </a:rPr>
              <a:t>er</a:t>
            </a:r>
            <a:r>
              <a:rPr lang="it-IT" sz="1600" dirty="0">
                <a:latin typeface="Arial Narrow" panose="020B0606020202030204" pitchFamily="34" charset="0"/>
              </a:rPr>
              <a:t> </a:t>
            </a:r>
            <a:r>
              <a:rPr lang="it-IT" sz="1600" dirty="0" err="1">
                <a:latin typeface="Arial Narrow" panose="020B0606020202030204" pitchFamily="34" charset="0"/>
              </a:rPr>
              <a:t>Boja</a:t>
            </a:r>
            <a:r>
              <a:rPr lang="it-IT" sz="1600" dirty="0">
                <a:latin typeface="Arial Narrow" panose="020B0606020202030204" pitchFamily="34" charset="0"/>
              </a:rPr>
              <a:t> pe </a:t>
            </a:r>
            <a:r>
              <a:rPr lang="it-IT" sz="1600" dirty="0" err="1">
                <a:latin typeface="Arial Narrow" panose="020B0606020202030204" pitchFamily="34" charset="0"/>
              </a:rPr>
              <a:t>ccuriero</a:t>
            </a:r>
            <a:r>
              <a:rPr lang="it-IT" sz="1600" dirty="0">
                <a:latin typeface="Arial Narrow" panose="020B0606020202030204" pitchFamily="34" charset="0"/>
              </a:rPr>
              <a:t>, </a:t>
            </a:r>
            <a:r>
              <a:rPr lang="it-IT" sz="1600" dirty="0" err="1">
                <a:latin typeface="Arial Narrow" panose="020B0606020202030204" pitchFamily="34" charset="0"/>
              </a:rPr>
              <a:t>interroganno</a:t>
            </a:r>
            <a:r>
              <a:rPr lang="it-IT" sz="1600" dirty="0">
                <a:latin typeface="Arial Narrow" panose="020B0606020202030204" pitchFamily="34" charset="0"/>
              </a:rPr>
              <a:t> tutti in </a:t>
            </a:r>
            <a:r>
              <a:rPr lang="it-IT" sz="1600" dirty="0" err="1">
                <a:latin typeface="Arial Narrow" panose="020B0606020202030204" pitchFamily="34" charset="0"/>
              </a:rPr>
              <a:t>zur</a:t>
            </a:r>
            <a:r>
              <a:rPr lang="it-IT" sz="1600" dirty="0">
                <a:latin typeface="Arial Narrow" panose="020B0606020202030204" pitchFamily="34" charset="0"/>
              </a:rPr>
              <a:t> tenore; </a:t>
            </a:r>
          </a:p>
          <a:p>
            <a:r>
              <a:rPr lang="it-IT" sz="1600" dirty="0">
                <a:latin typeface="Arial Narrow" panose="020B0606020202030204" pitchFamily="34" charset="0"/>
              </a:rPr>
              <a:t>e </a:t>
            </a:r>
            <a:r>
              <a:rPr lang="it-IT" sz="1600" dirty="0" err="1">
                <a:latin typeface="Arial Narrow" panose="020B0606020202030204" pitchFamily="34" charset="0"/>
              </a:rPr>
              <a:t>arisposeno</a:t>
            </a:r>
            <a:r>
              <a:rPr lang="it-IT" sz="1600" dirty="0">
                <a:latin typeface="Arial Narrow" panose="020B0606020202030204" pitchFamily="34" charset="0"/>
              </a:rPr>
              <a:t> tutti: </a:t>
            </a:r>
          </a:p>
          <a:p>
            <a:r>
              <a:rPr lang="it-IT" sz="1600" dirty="0">
                <a:latin typeface="Arial Narrow" panose="020B0606020202030204" pitchFamily="34" charset="0"/>
              </a:rPr>
              <a:t>«È </a:t>
            </a:r>
            <a:r>
              <a:rPr lang="it-IT" sz="1600" dirty="0" err="1">
                <a:latin typeface="Arial Narrow" panose="020B0606020202030204" pitchFamily="34" charset="0"/>
              </a:rPr>
              <a:t>vvero</a:t>
            </a:r>
            <a:r>
              <a:rPr lang="it-IT" sz="1600" dirty="0">
                <a:latin typeface="Arial Narrow" panose="020B0606020202030204" pitchFamily="34" charset="0"/>
              </a:rPr>
              <a:t>, è </a:t>
            </a:r>
            <a:r>
              <a:rPr lang="it-IT" sz="1600" dirty="0" err="1">
                <a:latin typeface="Arial Narrow" panose="020B0606020202030204" pitchFamily="34" charset="0"/>
              </a:rPr>
              <a:t>vvero</a:t>
            </a:r>
            <a:r>
              <a:rPr lang="it-IT" sz="1600" dirty="0">
                <a:latin typeface="Arial Narrow" panose="020B0606020202030204" pitchFamily="34" charset="0"/>
              </a:rPr>
              <a:t>».</a:t>
            </a:r>
            <a:endParaRPr lang="it-IT" altLang="it-IT" sz="1600" dirty="0">
              <a:solidFill>
                <a:schemeClr val="lt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ttangolo arrotondato 32"/>
          <p:cNvSpPr/>
          <p:nvPr/>
        </p:nvSpPr>
        <p:spPr bwMode="auto">
          <a:xfrm>
            <a:off x="4644008" y="2694290"/>
            <a:ext cx="3423776" cy="3780398"/>
          </a:xfrm>
          <a:prstGeom prst="roundRect">
            <a:avLst/>
          </a:prstGeom>
          <a:solidFill>
            <a:srgbClr val="F6D1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Prima di prendere una misura, dovremo chiederci che cosa vogliamo farci con questa misura una volta presa.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se la misura riguarda persone dovremmo spiegare con chiarezza le nostre intenzioni. Se usiamo la misura presa per scopi diversi da quelli dichiarati la misura non è valida e noi non siamo affidabili</a:t>
            </a:r>
            <a:endParaRPr lang="it-IT" sz="2000" dirty="0">
              <a:solidFill>
                <a:schemeClr val="tx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tangolo arrotondato 21"/>
          <p:cNvSpPr/>
          <p:nvPr/>
        </p:nvSpPr>
        <p:spPr>
          <a:xfrm>
            <a:off x="4716016" y="1772816"/>
            <a:ext cx="3351768" cy="788729"/>
          </a:xfrm>
          <a:prstGeom prst="roundRect">
            <a:avLst/>
          </a:prstGeom>
          <a:solidFill>
            <a:srgbClr val="EAEABA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it-IT" altLang="it-IT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Il ruolo del fine e la scelta del mezzo</a:t>
            </a:r>
          </a:p>
        </p:txBody>
      </p:sp>
    </p:spTree>
    <p:extLst>
      <p:ext uri="{BB962C8B-B14F-4D97-AF65-F5344CB8AC3E}">
        <p14:creationId xmlns:p14="http://schemas.microsoft.com/office/powerpoint/2010/main" val="4154281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20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2204864"/>
            <a:ext cx="3854450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arrotondato 5"/>
          <p:cNvSpPr/>
          <p:nvPr/>
        </p:nvSpPr>
        <p:spPr>
          <a:xfrm>
            <a:off x="179511" y="2060848"/>
            <a:ext cx="5030977" cy="2702309"/>
          </a:xfrm>
          <a:prstGeom prst="roundRect">
            <a:avLst/>
          </a:prstGeom>
          <a:solidFill>
            <a:srgbClr val="A9CE9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«Gli educatori non devono essere persone che trasmettono verità, bensì </a:t>
            </a:r>
            <a:r>
              <a:rPr lang="it-IT" alt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«persone che stanno facendo esperienza, e perciò insegnano», </a:t>
            </a:r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e la </a:t>
            </a:r>
            <a:r>
              <a:rPr lang="it-IT" alt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direzione di una scuola dovrebbe avere carattere collegiale, fondarsi sulla libera associazione di insegnanti mossi da aspirazioni comuni </a:t>
            </a:r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e decidenti collegialmente su tutte le questioni principali.</a:t>
            </a:r>
            <a:endParaRPr lang="it-IT" altLang="it-IT" sz="2000" dirty="0">
              <a:solidFill>
                <a:schemeClr val="accent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5263114" y="5833120"/>
            <a:ext cx="3880885" cy="465087"/>
          </a:xfrm>
          <a:prstGeom prst="roundRect">
            <a:avLst/>
          </a:prstGeom>
          <a:solidFill>
            <a:srgbClr val="F0A15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it-IT" altLang="it-IT" sz="1800" dirty="0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Aldo </a:t>
            </a:r>
            <a:r>
              <a:rPr lang="it-IT" altLang="it-IT" sz="1800" dirty="0" err="1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Visalberghi</a:t>
            </a:r>
            <a:r>
              <a:rPr lang="it-IT" altLang="it-IT" sz="1800" dirty="0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1958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107503" y="4869160"/>
            <a:ext cx="5083379" cy="1556792"/>
          </a:xfrm>
          <a:prstGeom prst="roundRect">
            <a:avLst/>
          </a:prstGeom>
          <a:solidFill>
            <a:srgbClr val="F6D1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E gli studenti stessi, tramite loro comitati, dovrebbero collaborare all’affermarsi di un’atmosfera donde i personalismi siano banditi, e dove la cosa importante sia </a:t>
            </a:r>
            <a:r>
              <a:rPr lang="it-IT" alt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«scoprire cosa sia giusto, e non chi abbia ragione»</a:t>
            </a:r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" name="Rettangolo arrotondato 3"/>
          <p:cNvSpPr/>
          <p:nvPr/>
        </p:nvSpPr>
        <p:spPr bwMode="auto">
          <a:xfrm>
            <a:off x="539552" y="1019175"/>
            <a:ext cx="7632848" cy="465087"/>
          </a:xfrm>
          <a:prstGeom prst="roundRect">
            <a:avLst/>
          </a:prstGeom>
          <a:solidFill>
            <a:srgbClr val="82243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ricerca educativa richiede attenzione maggiore all’interazione</a:t>
            </a:r>
          </a:p>
        </p:txBody>
      </p:sp>
    </p:spTree>
    <p:extLst>
      <p:ext uri="{BB962C8B-B14F-4D97-AF65-F5344CB8AC3E}">
        <p14:creationId xmlns:p14="http://schemas.microsoft.com/office/powerpoint/2010/main" val="184040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arrotondato 14"/>
          <p:cNvSpPr/>
          <p:nvPr/>
        </p:nvSpPr>
        <p:spPr bwMode="auto">
          <a:xfrm>
            <a:off x="611560" y="2355158"/>
            <a:ext cx="3594917" cy="932711"/>
          </a:xfrm>
          <a:prstGeom prst="roundRect">
            <a:avLst/>
          </a:prstGeom>
          <a:solidFill>
            <a:srgbClr val="FFCC99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</a:rPr>
              <a:t>Il ricercatore cerca di comprendere il mondo che lo circonda, ne è curioso, </a:t>
            </a:r>
            <a:endParaRPr lang="it-IT" altLang="it-IT" sz="2000" dirty="0">
              <a:solidFill>
                <a:srgbClr val="00336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ttangolo arrotondato 13"/>
          <p:cNvSpPr/>
          <p:nvPr/>
        </p:nvSpPr>
        <p:spPr>
          <a:xfrm>
            <a:off x="4677872" y="2355159"/>
            <a:ext cx="4278577" cy="932711"/>
          </a:xfrm>
          <a:prstGeom prst="roundRect">
            <a:avLst/>
          </a:prstGeom>
          <a:solidFill>
            <a:srgbClr val="FFCC99"/>
          </a:solidFill>
          <a:ln w="571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L’atteggiamento che guida il ricercatore è la fiducia, è aperto a nuove soluzioni, sperimenta, si assume responsabilità</a:t>
            </a:r>
          </a:p>
        </p:txBody>
      </p:sp>
      <p:sp>
        <p:nvSpPr>
          <p:cNvPr id="27" name="Rettangolo arrotondato 13"/>
          <p:cNvSpPr/>
          <p:nvPr/>
        </p:nvSpPr>
        <p:spPr>
          <a:xfrm>
            <a:off x="4636219" y="3926346"/>
            <a:ext cx="4320230" cy="1302854"/>
          </a:xfrm>
          <a:prstGeom prst="roundRect">
            <a:avLst/>
          </a:prstGeom>
          <a:solidFill>
            <a:srgbClr val="F6D16A"/>
          </a:solidFill>
          <a:ln w="571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L’atteggiamento che guida il caporale è la sfiducia, l’insicurezza, cerca procedure certe, teme i superiori e svaluta gli inferiori. Non si assume responsabilità.</a:t>
            </a:r>
          </a:p>
        </p:txBody>
      </p:sp>
      <p:sp>
        <p:nvSpPr>
          <p:cNvPr id="10" name="Rettangolo arrotondato 3"/>
          <p:cNvSpPr/>
          <p:nvPr/>
        </p:nvSpPr>
        <p:spPr bwMode="auto">
          <a:xfrm>
            <a:off x="643081" y="3926345"/>
            <a:ext cx="3563397" cy="1302854"/>
          </a:xfrm>
          <a:prstGeom prst="roundRect">
            <a:avLst/>
          </a:prstGeom>
          <a:solidFill>
            <a:srgbClr val="FFCC66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</a:rPr>
              <a:t>Il caporale cerca di controllare il mondo che lo circonda, ne ha paura, ha paura di provare cose nuove e di sbagliare</a:t>
            </a:r>
          </a:p>
        </p:txBody>
      </p:sp>
      <p:sp>
        <p:nvSpPr>
          <p:cNvPr id="11" name="Rettangolo arrotondato 3"/>
          <p:cNvSpPr/>
          <p:nvPr/>
        </p:nvSpPr>
        <p:spPr bwMode="auto">
          <a:xfrm>
            <a:off x="643081" y="5632271"/>
            <a:ext cx="8248768" cy="7436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</a:rPr>
              <a:t>Non mi interessa cos’è la scuola adesso, mi interessa sapere che cosa potrebbe fare se fosse messa nelle condizioni ottimali per realizzare la sua missione </a:t>
            </a:r>
          </a:p>
        </p:txBody>
      </p:sp>
      <p:sp>
        <p:nvSpPr>
          <p:cNvPr id="12" name="Rettangolo arrotondato 3"/>
          <p:cNvSpPr/>
          <p:nvPr/>
        </p:nvSpPr>
        <p:spPr bwMode="auto">
          <a:xfrm>
            <a:off x="539552" y="1073485"/>
            <a:ext cx="4320230" cy="348761"/>
          </a:xfrm>
          <a:prstGeom prst="roundRect">
            <a:avLst/>
          </a:prstGeom>
          <a:solidFill>
            <a:srgbClr val="82243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Arial Narrow" panose="020B0606020202030204" pitchFamily="34" charset="0"/>
              </a:rPr>
              <a:t>Insegnanti ricercatori o insegnanti caporali?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D3D9906-7065-4FEF-87A8-3F34C3BA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26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AA5668-2DA6-43F1-9CA6-89D5D8F0B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E185A4-0148-4663-A4FF-5A63CEA19CCD}" type="slidenum">
              <a:rPr lang="it-IT" altLang="it-IT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026"/>
          <p:cNvSpPr txBox="1">
            <a:spLocks noChangeArrowheads="1"/>
          </p:cNvSpPr>
          <p:nvPr/>
        </p:nvSpPr>
        <p:spPr bwMode="auto">
          <a:xfrm>
            <a:off x="468313" y="188913"/>
            <a:ext cx="8356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endParaRPr kumimoji="1" lang="it-IT" altLang="it-IT" sz="2800" b="1" dirty="0">
              <a:solidFill>
                <a:schemeClr val="accent6">
                  <a:lumMod val="90000"/>
                  <a:lumOff val="10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" name="Rettangolo arrotondato 5"/>
          <p:cNvSpPr/>
          <p:nvPr/>
        </p:nvSpPr>
        <p:spPr bwMode="auto">
          <a:xfrm>
            <a:off x="5037383" y="1608491"/>
            <a:ext cx="3996801" cy="1368152"/>
          </a:xfrm>
          <a:prstGeom prst="roundRect">
            <a:avLst/>
          </a:prstGeom>
          <a:solidFill>
            <a:srgbClr val="EAEAB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it-IT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it-IT" sz="1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tutte le cose è misura l’uomo; di quelle che esistono perché esistono, di quelle che non esistono perché non esistono</a:t>
            </a:r>
            <a:r>
              <a:rPr lang="it-IT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it-IT" sz="1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6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Protagora</a:t>
            </a:r>
            <a:r>
              <a:rPr lang="it-IT" sz="1600" dirty="0">
                <a:solidFill>
                  <a:schemeClr val="accent6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it-IT" sz="16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</a:t>
            </a:r>
            <a:r>
              <a:rPr lang="it-IT" sz="1600" dirty="0">
                <a:solidFill>
                  <a:schemeClr val="accent6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Platone </a:t>
            </a:r>
            <a:r>
              <a:rPr lang="it-IT" sz="16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Teeteto</a:t>
            </a:r>
            <a:r>
              <a:rPr lang="it-IT" sz="1600" dirty="0">
                <a:solidFill>
                  <a:schemeClr val="accent6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151)</a:t>
            </a:r>
          </a:p>
        </p:txBody>
      </p:sp>
      <p:sp>
        <p:nvSpPr>
          <p:cNvPr id="9" name="Rettangolo arrotondato 8"/>
          <p:cNvSpPr/>
          <p:nvPr/>
        </p:nvSpPr>
        <p:spPr bwMode="auto">
          <a:xfrm>
            <a:off x="5037383" y="3207885"/>
            <a:ext cx="3996801" cy="1045491"/>
          </a:xfrm>
          <a:prstGeom prst="roundRect">
            <a:avLst/>
          </a:prstGeom>
          <a:solidFill>
            <a:srgbClr val="F6D1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it-IT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«La misurazione nasce dalla valutazione e nella valutazione confluisce» </a:t>
            </a:r>
            <a:r>
              <a:rPr lang="it-IT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(Visalberghi, 1955, p.18)</a:t>
            </a:r>
            <a:endParaRPr lang="it-IT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ttangolo arrotondato 9"/>
          <p:cNvSpPr/>
          <p:nvPr/>
        </p:nvSpPr>
        <p:spPr bwMode="auto">
          <a:xfrm>
            <a:off x="6990023" y="4321617"/>
            <a:ext cx="2044162" cy="1837926"/>
          </a:xfrm>
          <a:prstGeom prst="roundRect">
            <a:avLst/>
          </a:prstGeom>
          <a:solidFill>
            <a:srgbClr val="F6D1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I rischi della smania per le misure</a:t>
            </a:r>
            <a:endParaRPr lang="it-IT" sz="2000" dirty="0">
              <a:solidFill>
                <a:schemeClr val="accent6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uppo 2"/>
          <p:cNvGrpSpPr>
            <a:grpSpLocks/>
          </p:cNvGrpSpPr>
          <p:nvPr/>
        </p:nvGrpSpPr>
        <p:grpSpPr bwMode="auto">
          <a:xfrm>
            <a:off x="1" y="1624826"/>
            <a:ext cx="4770611" cy="4623574"/>
            <a:chOff x="1331726" y="1251567"/>
            <a:chExt cx="4725910" cy="4624654"/>
          </a:xfrm>
        </p:grpSpPr>
        <p:sp>
          <p:nvSpPr>
            <p:cNvPr id="12" name="Rettangolo con angoli arrotondati sullo stesso lato 11"/>
            <p:cNvSpPr/>
            <p:nvPr/>
          </p:nvSpPr>
          <p:spPr>
            <a:xfrm rot="5400000">
              <a:off x="4775631" y="2593499"/>
              <a:ext cx="955898" cy="1608112"/>
            </a:xfrm>
            <a:prstGeom prst="round2SameRect">
              <a:avLst/>
            </a:prstGeom>
            <a:solidFill>
              <a:srgbClr val="A9C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3" name="Rettangolo arrotondato 12"/>
            <p:cNvSpPr/>
            <p:nvPr/>
          </p:nvSpPr>
          <p:spPr>
            <a:xfrm rot="16200000">
              <a:off x="1623678" y="960389"/>
              <a:ext cx="1146443" cy="1730347"/>
            </a:xfrm>
            <a:prstGeom prst="roundRect">
              <a:avLst/>
            </a:prstGeom>
            <a:solidFill>
              <a:srgbClr val="F6D1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14" name="Immagine 13"/>
            <p:cNvPicPr>
              <a:picLocks noChangeAspect="1"/>
            </p:cNvPicPr>
            <p:nvPr/>
          </p:nvPicPr>
          <p:blipFill rotWithShape="1">
            <a:blip r:embed="rId2" cstate="print">
              <a:extLst/>
            </a:blip>
            <a:srcRect l="20938" t="12571" r="43260" b="906"/>
            <a:stretch/>
          </p:blipFill>
          <p:spPr>
            <a:xfrm>
              <a:off x="2877626" y="2481945"/>
              <a:ext cx="1459314" cy="1847499"/>
            </a:xfrm>
            <a:prstGeom prst="round2Same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 rotWithShape="1">
            <a:blip r:embed="rId3" cstate="print">
              <a:extLst/>
            </a:blip>
            <a:srcRect l="16735" t="34757" r="26931"/>
            <a:stretch/>
          </p:blipFill>
          <p:spPr>
            <a:xfrm>
              <a:off x="4449545" y="3973139"/>
              <a:ext cx="1607505" cy="1903081"/>
            </a:xfrm>
            <a:prstGeom prst="round2DiagRect">
              <a:avLst/>
            </a:prstGeom>
          </p:spPr>
        </p:pic>
        <p:pic>
          <p:nvPicPr>
            <p:cNvPr id="16" name="Immagine 15"/>
            <p:cNvPicPr>
              <a:picLocks noChangeAspect="1"/>
            </p:cNvPicPr>
            <p:nvPr/>
          </p:nvPicPr>
          <p:blipFill rotWithShape="1">
            <a:blip r:embed="rId4" cstate="print">
              <a:extLst/>
            </a:blip>
            <a:srcRect l="24987" r="36676" b="1100"/>
            <a:stretch/>
          </p:blipFill>
          <p:spPr>
            <a:xfrm>
              <a:off x="1331728" y="3445520"/>
              <a:ext cx="1463051" cy="2430699"/>
            </a:xfrm>
            <a:prstGeom prst="round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 rotWithShape="1">
            <a:blip r:embed="rId5" cstate="print">
              <a:extLst/>
            </a:blip>
            <a:srcRect l="31452" t="28507"/>
            <a:stretch/>
          </p:blipFill>
          <p:spPr>
            <a:xfrm>
              <a:off x="4449542" y="1251567"/>
              <a:ext cx="1607505" cy="1567351"/>
            </a:xfrm>
            <a:prstGeom prst="round2DiagRect">
              <a:avLst/>
            </a:prstGeom>
          </p:spPr>
        </p:pic>
        <p:sp>
          <p:nvSpPr>
            <p:cNvPr id="18" name="Rettangolo con angoli arrotondati in diagonale 17"/>
            <p:cNvSpPr/>
            <p:nvPr/>
          </p:nvSpPr>
          <p:spPr>
            <a:xfrm>
              <a:off x="2877926" y="4416968"/>
              <a:ext cx="1458889" cy="1459253"/>
            </a:xfrm>
            <a:prstGeom prst="round2DiagRect">
              <a:avLst/>
            </a:prstGeom>
            <a:solidFill>
              <a:srgbClr val="F0A1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9" name="Rettangolo con angoli arrotondati sullo stesso lato 18"/>
            <p:cNvSpPr/>
            <p:nvPr/>
          </p:nvSpPr>
          <p:spPr>
            <a:xfrm rot="16200000">
              <a:off x="1610219" y="2202860"/>
              <a:ext cx="876505" cy="1433489"/>
            </a:xfrm>
            <a:prstGeom prst="round2SameRect">
              <a:avLst/>
            </a:prstGeom>
            <a:solidFill>
              <a:srgbClr val="EAEAB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Rettangolo con angoli arrotondati in diagonale 19"/>
            <p:cNvSpPr/>
            <p:nvPr/>
          </p:nvSpPr>
          <p:spPr>
            <a:xfrm>
              <a:off x="3143034" y="1253929"/>
              <a:ext cx="1196955" cy="1146443"/>
            </a:xfrm>
            <a:prstGeom prst="round2DiagRect">
              <a:avLst/>
            </a:prstGeom>
            <a:solidFill>
              <a:srgbClr val="EAE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5" name="Cuore 3"/>
            <p:cNvSpPr/>
            <p:nvPr/>
          </p:nvSpPr>
          <p:spPr>
            <a:xfrm>
              <a:off x="3424017" y="1520692"/>
              <a:ext cx="690552" cy="678020"/>
            </a:xfrm>
            <a:custGeom>
              <a:avLst/>
              <a:gdLst>
                <a:gd name="connsiteX0" fmla="*/ 1693572 w 3387143"/>
                <a:gd name="connsiteY0" fmla="*/ 724437 h 2897747"/>
                <a:gd name="connsiteX1" fmla="*/ 1693572 w 3387143"/>
                <a:gd name="connsiteY1" fmla="*/ 2897747 h 2897747"/>
                <a:gd name="connsiteX2" fmla="*/ 1693572 w 3387143"/>
                <a:gd name="connsiteY2" fmla="*/ 724437 h 2897747"/>
                <a:gd name="connsiteX0" fmla="*/ 1705919 w 3411837"/>
                <a:gd name="connsiteY0" fmla="*/ 621248 h 3168045"/>
                <a:gd name="connsiteX1" fmla="*/ 1705919 w 3411837"/>
                <a:gd name="connsiteY1" fmla="*/ 3168045 h 3168045"/>
                <a:gd name="connsiteX2" fmla="*/ 1705919 w 3411837"/>
                <a:gd name="connsiteY2" fmla="*/ 621248 h 3168045"/>
                <a:gd name="connsiteX0" fmla="*/ 1901308 w 3607226"/>
                <a:gd name="connsiteY0" fmla="*/ 621248 h 3168045"/>
                <a:gd name="connsiteX1" fmla="*/ 1901308 w 3607226"/>
                <a:gd name="connsiteY1" fmla="*/ 3168045 h 3168045"/>
                <a:gd name="connsiteX2" fmla="*/ 1901308 w 3607226"/>
                <a:gd name="connsiteY2" fmla="*/ 621248 h 3168045"/>
                <a:gd name="connsiteX0" fmla="*/ 1901308 w 3717773"/>
                <a:gd name="connsiteY0" fmla="*/ 319945 h 2866742"/>
                <a:gd name="connsiteX1" fmla="*/ 1901308 w 3717773"/>
                <a:gd name="connsiteY1" fmla="*/ 2866742 h 2866742"/>
                <a:gd name="connsiteX2" fmla="*/ 1901308 w 3717773"/>
                <a:gd name="connsiteY2" fmla="*/ 319945 h 2866742"/>
                <a:gd name="connsiteX0" fmla="*/ 1893089 w 3718083"/>
                <a:gd name="connsiteY0" fmla="*/ 319945 h 2866742"/>
                <a:gd name="connsiteX1" fmla="*/ 1905967 w 3718083"/>
                <a:gd name="connsiteY1" fmla="*/ 2866742 h 2866742"/>
                <a:gd name="connsiteX2" fmla="*/ 1893089 w 3718083"/>
                <a:gd name="connsiteY2" fmla="*/ 319945 h 2866742"/>
                <a:gd name="connsiteX0" fmla="*/ 1959529 w 3784523"/>
                <a:gd name="connsiteY0" fmla="*/ 319945 h 2866742"/>
                <a:gd name="connsiteX1" fmla="*/ 1972407 w 3784523"/>
                <a:gd name="connsiteY1" fmla="*/ 2866742 h 2866742"/>
                <a:gd name="connsiteX2" fmla="*/ 1959529 w 3784523"/>
                <a:gd name="connsiteY2" fmla="*/ 319945 h 2866742"/>
                <a:gd name="connsiteX0" fmla="*/ 1959529 w 3790132"/>
                <a:gd name="connsiteY0" fmla="*/ 179385 h 2726182"/>
                <a:gd name="connsiteX1" fmla="*/ 1972407 w 3790132"/>
                <a:gd name="connsiteY1" fmla="*/ 2726182 h 2726182"/>
                <a:gd name="connsiteX2" fmla="*/ 1959529 w 3790132"/>
                <a:gd name="connsiteY2" fmla="*/ 179385 h 2726182"/>
                <a:gd name="connsiteX0" fmla="*/ 1667823 w 3498426"/>
                <a:gd name="connsiteY0" fmla="*/ 179385 h 2788121"/>
                <a:gd name="connsiteX1" fmla="*/ 1680701 w 3498426"/>
                <a:gd name="connsiteY1" fmla="*/ 2726182 h 2788121"/>
                <a:gd name="connsiteX2" fmla="*/ 1667823 w 3498426"/>
                <a:gd name="connsiteY2" fmla="*/ 179385 h 2788121"/>
                <a:gd name="connsiteX0" fmla="*/ 1667823 w 3263707"/>
                <a:gd name="connsiteY0" fmla="*/ 150557 h 2759293"/>
                <a:gd name="connsiteX1" fmla="*/ 1680701 w 3263707"/>
                <a:gd name="connsiteY1" fmla="*/ 2697354 h 2759293"/>
                <a:gd name="connsiteX2" fmla="*/ 1667823 w 3263707"/>
                <a:gd name="connsiteY2" fmla="*/ 150557 h 2759293"/>
                <a:gd name="connsiteX0" fmla="*/ 1667823 w 3263707"/>
                <a:gd name="connsiteY0" fmla="*/ 150557 h 2759293"/>
                <a:gd name="connsiteX1" fmla="*/ 1680701 w 3263707"/>
                <a:gd name="connsiteY1" fmla="*/ 2697354 h 2759293"/>
                <a:gd name="connsiteX2" fmla="*/ 1667823 w 3263707"/>
                <a:gd name="connsiteY2" fmla="*/ 150557 h 2759293"/>
                <a:gd name="connsiteX0" fmla="*/ 2021719 w 3617603"/>
                <a:gd name="connsiteY0" fmla="*/ 376778 h 2976282"/>
                <a:gd name="connsiteX1" fmla="*/ 2034597 w 3617603"/>
                <a:gd name="connsiteY1" fmla="*/ 2923575 h 2976282"/>
                <a:gd name="connsiteX2" fmla="*/ 2021719 w 3617603"/>
                <a:gd name="connsiteY2" fmla="*/ 376778 h 2976282"/>
                <a:gd name="connsiteX0" fmla="*/ 2021719 w 3887338"/>
                <a:gd name="connsiteY0" fmla="*/ 437714 h 3037218"/>
                <a:gd name="connsiteX1" fmla="*/ 2034597 w 3887338"/>
                <a:gd name="connsiteY1" fmla="*/ 2984511 h 3037218"/>
                <a:gd name="connsiteX2" fmla="*/ 2021719 w 3887338"/>
                <a:gd name="connsiteY2" fmla="*/ 437714 h 3037218"/>
                <a:gd name="connsiteX0" fmla="*/ 1932270 w 3797889"/>
                <a:gd name="connsiteY0" fmla="*/ 437714 h 3024378"/>
                <a:gd name="connsiteX1" fmla="*/ 1945148 w 3797889"/>
                <a:gd name="connsiteY1" fmla="*/ 2984511 h 3024378"/>
                <a:gd name="connsiteX2" fmla="*/ 1932270 w 3797889"/>
                <a:gd name="connsiteY2" fmla="*/ 437714 h 3024378"/>
                <a:gd name="connsiteX0" fmla="*/ 1932270 w 3735205"/>
                <a:gd name="connsiteY0" fmla="*/ 510153 h 3059326"/>
                <a:gd name="connsiteX1" fmla="*/ 1945148 w 3735205"/>
                <a:gd name="connsiteY1" fmla="*/ 3056950 h 3059326"/>
                <a:gd name="connsiteX2" fmla="*/ 1932270 w 3735205"/>
                <a:gd name="connsiteY2" fmla="*/ 510153 h 3059326"/>
                <a:gd name="connsiteX0" fmla="*/ 1972468 w 3732332"/>
                <a:gd name="connsiteY0" fmla="*/ 511368 h 3047668"/>
                <a:gd name="connsiteX1" fmla="*/ 1908073 w 3732332"/>
                <a:gd name="connsiteY1" fmla="*/ 3045286 h 3047668"/>
                <a:gd name="connsiteX2" fmla="*/ 1972468 w 3732332"/>
                <a:gd name="connsiteY2" fmla="*/ 511368 h 3047668"/>
                <a:gd name="connsiteX0" fmla="*/ 1711768 w 3471632"/>
                <a:gd name="connsiteY0" fmla="*/ 511368 h 3136789"/>
                <a:gd name="connsiteX1" fmla="*/ 1647373 w 3471632"/>
                <a:gd name="connsiteY1" fmla="*/ 3045286 h 3136789"/>
                <a:gd name="connsiteX2" fmla="*/ 1711768 w 3471632"/>
                <a:gd name="connsiteY2" fmla="*/ 511368 h 3136789"/>
                <a:gd name="connsiteX0" fmla="*/ 1711768 w 3324754"/>
                <a:gd name="connsiteY0" fmla="*/ 412803 h 3058618"/>
                <a:gd name="connsiteX1" fmla="*/ 1647373 w 3324754"/>
                <a:gd name="connsiteY1" fmla="*/ 2946721 h 3058618"/>
                <a:gd name="connsiteX2" fmla="*/ 1711768 w 3324754"/>
                <a:gd name="connsiteY2" fmla="*/ 412803 h 3058618"/>
                <a:gd name="connsiteX0" fmla="*/ 1687684 w 3327934"/>
                <a:gd name="connsiteY0" fmla="*/ 402559 h 3212717"/>
                <a:gd name="connsiteX1" fmla="*/ 1674804 w 3327934"/>
                <a:gd name="connsiteY1" fmla="*/ 3103902 h 3212717"/>
                <a:gd name="connsiteX2" fmla="*/ 1687684 w 3327934"/>
                <a:gd name="connsiteY2" fmla="*/ 402559 h 3212717"/>
                <a:gd name="connsiteX0" fmla="*/ 1693665 w 3327057"/>
                <a:gd name="connsiteY0" fmla="*/ 406439 h 3153368"/>
                <a:gd name="connsiteX1" fmla="*/ 1667906 w 3327057"/>
                <a:gd name="connsiteY1" fmla="*/ 3043388 h 3153368"/>
                <a:gd name="connsiteX2" fmla="*/ 1693665 w 3327057"/>
                <a:gd name="connsiteY2" fmla="*/ 406439 h 3153368"/>
                <a:gd name="connsiteX0" fmla="*/ 1693665 w 3454556"/>
                <a:gd name="connsiteY0" fmla="*/ 359036 h 3116199"/>
                <a:gd name="connsiteX1" fmla="*/ 1667906 w 3454556"/>
                <a:gd name="connsiteY1" fmla="*/ 2995985 h 3116199"/>
                <a:gd name="connsiteX2" fmla="*/ 1693665 w 3454556"/>
                <a:gd name="connsiteY2" fmla="*/ 359036 h 3116199"/>
                <a:gd name="connsiteX0" fmla="*/ 1805840 w 3566731"/>
                <a:gd name="connsiteY0" fmla="*/ 287303 h 3044466"/>
                <a:gd name="connsiteX1" fmla="*/ 1780081 w 3566731"/>
                <a:gd name="connsiteY1" fmla="*/ 2924252 h 3044466"/>
                <a:gd name="connsiteX2" fmla="*/ 1805840 w 3566731"/>
                <a:gd name="connsiteY2" fmla="*/ 287303 h 3044466"/>
                <a:gd name="connsiteX0" fmla="*/ 1805840 w 3566731"/>
                <a:gd name="connsiteY0" fmla="*/ 287303 h 3017814"/>
                <a:gd name="connsiteX1" fmla="*/ 1780081 w 3566731"/>
                <a:gd name="connsiteY1" fmla="*/ 2924252 h 3017814"/>
                <a:gd name="connsiteX2" fmla="*/ 1805840 w 3566731"/>
                <a:gd name="connsiteY2" fmla="*/ 287303 h 3017814"/>
                <a:gd name="connsiteX0" fmla="*/ 1718943 w 3479834"/>
                <a:gd name="connsiteY0" fmla="*/ 268140 h 2999739"/>
                <a:gd name="connsiteX1" fmla="*/ 1693184 w 3479834"/>
                <a:gd name="connsiteY1" fmla="*/ 2905089 h 2999739"/>
                <a:gd name="connsiteX2" fmla="*/ 1718943 w 3479834"/>
                <a:gd name="connsiteY2" fmla="*/ 268140 h 2999739"/>
                <a:gd name="connsiteX0" fmla="*/ 1854475 w 3615366"/>
                <a:gd name="connsiteY0" fmla="*/ 270422 h 2991915"/>
                <a:gd name="connsiteX1" fmla="*/ 1828716 w 3615366"/>
                <a:gd name="connsiteY1" fmla="*/ 2907371 h 2991915"/>
                <a:gd name="connsiteX2" fmla="*/ 1854475 w 3615366"/>
                <a:gd name="connsiteY2" fmla="*/ 270422 h 2991915"/>
                <a:gd name="connsiteX0" fmla="*/ 1854475 w 3562525"/>
                <a:gd name="connsiteY0" fmla="*/ 270422 h 3036164"/>
                <a:gd name="connsiteX1" fmla="*/ 1828716 w 3562525"/>
                <a:gd name="connsiteY1" fmla="*/ 2907371 h 3036164"/>
                <a:gd name="connsiteX2" fmla="*/ 1854475 w 3562525"/>
                <a:gd name="connsiteY2" fmla="*/ 270422 h 3036164"/>
                <a:gd name="connsiteX0" fmla="*/ 1854475 w 3562525"/>
                <a:gd name="connsiteY0" fmla="*/ 278570 h 3000063"/>
                <a:gd name="connsiteX1" fmla="*/ 1828716 w 3562525"/>
                <a:gd name="connsiteY1" fmla="*/ 2915519 h 3000063"/>
                <a:gd name="connsiteX2" fmla="*/ 1854475 w 3562525"/>
                <a:gd name="connsiteY2" fmla="*/ 278570 h 3000063"/>
                <a:gd name="connsiteX0" fmla="*/ 1867194 w 3562672"/>
                <a:gd name="connsiteY0" fmla="*/ 265271 h 3240426"/>
                <a:gd name="connsiteX1" fmla="*/ 1815677 w 3562672"/>
                <a:gd name="connsiteY1" fmla="*/ 3159797 h 3240426"/>
                <a:gd name="connsiteX2" fmla="*/ 1867194 w 3562672"/>
                <a:gd name="connsiteY2" fmla="*/ 265271 h 3240426"/>
                <a:gd name="connsiteX0" fmla="*/ 1881629 w 3577107"/>
                <a:gd name="connsiteY0" fmla="*/ 294012 h 3194836"/>
                <a:gd name="connsiteX1" fmla="*/ 1830112 w 3577107"/>
                <a:gd name="connsiteY1" fmla="*/ 3188538 h 3194836"/>
                <a:gd name="connsiteX2" fmla="*/ 1881629 w 3577107"/>
                <a:gd name="connsiteY2" fmla="*/ 294012 h 3194836"/>
                <a:gd name="connsiteX0" fmla="*/ 1901011 w 3577834"/>
                <a:gd name="connsiteY0" fmla="*/ 295436 h 3170539"/>
                <a:gd name="connsiteX1" fmla="*/ 1810858 w 3577834"/>
                <a:gd name="connsiteY1" fmla="*/ 3164205 h 3170539"/>
                <a:gd name="connsiteX2" fmla="*/ 1901011 w 3577834"/>
                <a:gd name="connsiteY2" fmla="*/ 295436 h 3170539"/>
                <a:gd name="connsiteX0" fmla="*/ 1891307 w 3568130"/>
                <a:gd name="connsiteY0" fmla="*/ 275146 h 3171379"/>
                <a:gd name="connsiteX1" fmla="*/ 1801154 w 3568130"/>
                <a:gd name="connsiteY1" fmla="*/ 3143915 h 3171379"/>
                <a:gd name="connsiteX2" fmla="*/ 1891307 w 3568130"/>
                <a:gd name="connsiteY2" fmla="*/ 275146 h 3171379"/>
                <a:gd name="connsiteX0" fmla="*/ 1891307 w 3498573"/>
                <a:gd name="connsiteY0" fmla="*/ 275146 h 3198986"/>
                <a:gd name="connsiteX1" fmla="*/ 1801154 w 3498573"/>
                <a:gd name="connsiteY1" fmla="*/ 3143915 h 3198986"/>
                <a:gd name="connsiteX2" fmla="*/ 1891307 w 3498573"/>
                <a:gd name="connsiteY2" fmla="*/ 275146 h 3198986"/>
                <a:gd name="connsiteX0" fmla="*/ 1891307 w 3498573"/>
                <a:gd name="connsiteY0" fmla="*/ 275146 h 3198986"/>
                <a:gd name="connsiteX1" fmla="*/ 1801154 w 3498573"/>
                <a:gd name="connsiteY1" fmla="*/ 3143915 h 3198986"/>
                <a:gd name="connsiteX2" fmla="*/ 1891307 w 3498573"/>
                <a:gd name="connsiteY2" fmla="*/ 275146 h 3198986"/>
                <a:gd name="connsiteX0" fmla="*/ 1716681 w 3323947"/>
                <a:gd name="connsiteY0" fmla="*/ 258384 h 3215424"/>
                <a:gd name="connsiteX1" fmla="*/ 1626528 w 3323947"/>
                <a:gd name="connsiteY1" fmla="*/ 3127153 h 3215424"/>
                <a:gd name="connsiteX2" fmla="*/ 1716681 w 3323947"/>
                <a:gd name="connsiteY2" fmla="*/ 258384 h 3215424"/>
                <a:gd name="connsiteX0" fmla="*/ 1891387 w 3498653"/>
                <a:gd name="connsiteY0" fmla="*/ 247818 h 3205656"/>
                <a:gd name="connsiteX1" fmla="*/ 1801234 w 3498653"/>
                <a:gd name="connsiteY1" fmla="*/ 3116587 h 3205656"/>
                <a:gd name="connsiteX2" fmla="*/ 1891387 w 3498653"/>
                <a:gd name="connsiteY2" fmla="*/ 247818 h 3205656"/>
                <a:gd name="connsiteX0" fmla="*/ 1891387 w 3621535"/>
                <a:gd name="connsiteY0" fmla="*/ 274096 h 3231934"/>
                <a:gd name="connsiteX1" fmla="*/ 1801234 w 3621535"/>
                <a:gd name="connsiteY1" fmla="*/ 3142865 h 3231934"/>
                <a:gd name="connsiteX2" fmla="*/ 1891387 w 3621535"/>
                <a:gd name="connsiteY2" fmla="*/ 274096 h 3231934"/>
                <a:gd name="connsiteX0" fmla="*/ 1885804 w 3621647"/>
                <a:gd name="connsiteY0" fmla="*/ 282589 h 3066025"/>
                <a:gd name="connsiteX1" fmla="*/ 1808530 w 3621647"/>
                <a:gd name="connsiteY1" fmla="*/ 2974016 h 3066025"/>
                <a:gd name="connsiteX2" fmla="*/ 1885804 w 3621647"/>
                <a:gd name="connsiteY2" fmla="*/ 282589 h 3066025"/>
                <a:gd name="connsiteX0" fmla="*/ 1746330 w 3482173"/>
                <a:gd name="connsiteY0" fmla="*/ 282589 h 3069075"/>
                <a:gd name="connsiteX1" fmla="*/ 1669056 w 3482173"/>
                <a:gd name="connsiteY1" fmla="*/ 2974016 h 3069075"/>
                <a:gd name="connsiteX2" fmla="*/ 1746330 w 3482173"/>
                <a:gd name="connsiteY2" fmla="*/ 282589 h 3069075"/>
                <a:gd name="connsiteX0" fmla="*/ 1864946 w 3600789"/>
                <a:gd name="connsiteY0" fmla="*/ 282589 h 3069984"/>
                <a:gd name="connsiteX1" fmla="*/ 1787672 w 3600789"/>
                <a:gd name="connsiteY1" fmla="*/ 2974016 h 3069984"/>
                <a:gd name="connsiteX2" fmla="*/ 1864946 w 3600789"/>
                <a:gd name="connsiteY2" fmla="*/ 282589 h 3069984"/>
                <a:gd name="connsiteX0" fmla="*/ 1864946 w 3473140"/>
                <a:gd name="connsiteY0" fmla="*/ 208990 h 2996385"/>
                <a:gd name="connsiteX1" fmla="*/ 1787672 w 3473140"/>
                <a:gd name="connsiteY1" fmla="*/ 2900417 h 2996385"/>
                <a:gd name="connsiteX2" fmla="*/ 1864946 w 3473140"/>
                <a:gd name="connsiteY2" fmla="*/ 208990 h 2996385"/>
                <a:gd name="connsiteX0" fmla="*/ 1864946 w 3473140"/>
                <a:gd name="connsiteY0" fmla="*/ 208990 h 2996385"/>
                <a:gd name="connsiteX1" fmla="*/ 1787672 w 3473140"/>
                <a:gd name="connsiteY1" fmla="*/ 2900417 h 2996385"/>
                <a:gd name="connsiteX2" fmla="*/ 1864946 w 3473140"/>
                <a:gd name="connsiteY2" fmla="*/ 208990 h 2996385"/>
                <a:gd name="connsiteX0" fmla="*/ 1864946 w 3539125"/>
                <a:gd name="connsiteY0" fmla="*/ 188025 h 2975420"/>
                <a:gd name="connsiteX1" fmla="*/ 1787672 w 3539125"/>
                <a:gd name="connsiteY1" fmla="*/ 2879452 h 2975420"/>
                <a:gd name="connsiteX2" fmla="*/ 1864946 w 3539125"/>
                <a:gd name="connsiteY2" fmla="*/ 188025 h 2975420"/>
                <a:gd name="connsiteX0" fmla="*/ 1864946 w 3388334"/>
                <a:gd name="connsiteY0" fmla="*/ 248711 h 3036106"/>
                <a:gd name="connsiteX1" fmla="*/ 1787672 w 3388334"/>
                <a:gd name="connsiteY1" fmla="*/ 2940138 h 3036106"/>
                <a:gd name="connsiteX2" fmla="*/ 1864946 w 3388334"/>
                <a:gd name="connsiteY2" fmla="*/ 248711 h 3036106"/>
                <a:gd name="connsiteX0" fmla="*/ 1864946 w 3528365"/>
                <a:gd name="connsiteY0" fmla="*/ 271087 h 3058482"/>
                <a:gd name="connsiteX1" fmla="*/ 1787672 w 3528365"/>
                <a:gd name="connsiteY1" fmla="*/ 2962514 h 3058482"/>
                <a:gd name="connsiteX2" fmla="*/ 1864946 w 3528365"/>
                <a:gd name="connsiteY2" fmla="*/ 271087 h 3058482"/>
                <a:gd name="connsiteX0" fmla="*/ 1864946 w 3464853"/>
                <a:gd name="connsiteY0" fmla="*/ 245495 h 3032890"/>
                <a:gd name="connsiteX1" fmla="*/ 1787672 w 3464853"/>
                <a:gd name="connsiteY1" fmla="*/ 2936922 h 3032890"/>
                <a:gd name="connsiteX2" fmla="*/ 1864946 w 3464853"/>
                <a:gd name="connsiteY2" fmla="*/ 245495 h 3032890"/>
                <a:gd name="connsiteX0" fmla="*/ 1864946 w 3464853"/>
                <a:gd name="connsiteY0" fmla="*/ 245495 h 3032890"/>
                <a:gd name="connsiteX1" fmla="*/ 1787672 w 3464853"/>
                <a:gd name="connsiteY1" fmla="*/ 2936922 h 3032890"/>
                <a:gd name="connsiteX2" fmla="*/ 1864946 w 3464853"/>
                <a:gd name="connsiteY2" fmla="*/ 245495 h 3032890"/>
                <a:gd name="connsiteX0" fmla="*/ 1864946 w 3567513"/>
                <a:gd name="connsiteY0" fmla="*/ 188025 h 2975420"/>
                <a:gd name="connsiteX1" fmla="*/ 1787672 w 3567513"/>
                <a:gd name="connsiteY1" fmla="*/ 2879452 h 2975420"/>
                <a:gd name="connsiteX2" fmla="*/ 1864946 w 3567513"/>
                <a:gd name="connsiteY2" fmla="*/ 188025 h 2975420"/>
                <a:gd name="connsiteX0" fmla="*/ 1864946 w 3558134"/>
                <a:gd name="connsiteY0" fmla="*/ 188025 h 2975420"/>
                <a:gd name="connsiteX1" fmla="*/ 1787672 w 3558134"/>
                <a:gd name="connsiteY1" fmla="*/ 2879452 h 2975420"/>
                <a:gd name="connsiteX2" fmla="*/ 1864946 w 3558134"/>
                <a:gd name="connsiteY2" fmla="*/ 188025 h 2975420"/>
                <a:gd name="connsiteX0" fmla="*/ 1864946 w 3558134"/>
                <a:gd name="connsiteY0" fmla="*/ 188025 h 2975420"/>
                <a:gd name="connsiteX1" fmla="*/ 1787672 w 3558134"/>
                <a:gd name="connsiteY1" fmla="*/ 2879452 h 2975420"/>
                <a:gd name="connsiteX2" fmla="*/ 1864946 w 3558134"/>
                <a:gd name="connsiteY2" fmla="*/ 188025 h 2975420"/>
                <a:gd name="connsiteX0" fmla="*/ 1864946 w 3516306"/>
                <a:gd name="connsiteY0" fmla="*/ 188025 h 2975420"/>
                <a:gd name="connsiteX1" fmla="*/ 1787672 w 3516306"/>
                <a:gd name="connsiteY1" fmla="*/ 2879452 h 2975420"/>
                <a:gd name="connsiteX2" fmla="*/ 1864946 w 3516306"/>
                <a:gd name="connsiteY2" fmla="*/ 188025 h 2975420"/>
                <a:gd name="connsiteX0" fmla="*/ 1864946 w 3516306"/>
                <a:gd name="connsiteY0" fmla="*/ 188025 h 2975420"/>
                <a:gd name="connsiteX1" fmla="*/ 1787672 w 3516306"/>
                <a:gd name="connsiteY1" fmla="*/ 2879452 h 2975420"/>
                <a:gd name="connsiteX2" fmla="*/ 1864946 w 3516306"/>
                <a:gd name="connsiteY2" fmla="*/ 188025 h 2975420"/>
                <a:gd name="connsiteX0" fmla="*/ 1864946 w 3402256"/>
                <a:gd name="connsiteY0" fmla="*/ 284041 h 3071436"/>
                <a:gd name="connsiteX1" fmla="*/ 1787672 w 3402256"/>
                <a:gd name="connsiteY1" fmla="*/ 2975468 h 3071436"/>
                <a:gd name="connsiteX2" fmla="*/ 1864946 w 3402256"/>
                <a:gd name="connsiteY2" fmla="*/ 284041 h 3071436"/>
                <a:gd name="connsiteX0" fmla="*/ 1746330 w 3283640"/>
                <a:gd name="connsiteY0" fmla="*/ 284041 h 3066022"/>
                <a:gd name="connsiteX1" fmla="*/ 1669056 w 3283640"/>
                <a:gd name="connsiteY1" fmla="*/ 2975468 h 3066022"/>
                <a:gd name="connsiteX2" fmla="*/ 1746330 w 3283640"/>
                <a:gd name="connsiteY2" fmla="*/ 284041 h 3066022"/>
                <a:gd name="connsiteX0" fmla="*/ 1746330 w 3283640"/>
                <a:gd name="connsiteY0" fmla="*/ 284041 h 3066022"/>
                <a:gd name="connsiteX1" fmla="*/ 1669056 w 3283640"/>
                <a:gd name="connsiteY1" fmla="*/ 2975468 h 3066022"/>
                <a:gd name="connsiteX2" fmla="*/ 1746330 w 3283640"/>
                <a:gd name="connsiteY2" fmla="*/ 284041 h 3066022"/>
                <a:gd name="connsiteX0" fmla="*/ 1746330 w 3405255"/>
                <a:gd name="connsiteY0" fmla="*/ 288235 h 3070216"/>
                <a:gd name="connsiteX1" fmla="*/ 1669056 w 3405255"/>
                <a:gd name="connsiteY1" fmla="*/ 2979662 h 3070216"/>
                <a:gd name="connsiteX2" fmla="*/ 1746330 w 3405255"/>
                <a:gd name="connsiteY2" fmla="*/ 288235 h 3070216"/>
                <a:gd name="connsiteX0" fmla="*/ 1871201 w 3530126"/>
                <a:gd name="connsiteY0" fmla="*/ 288235 h 3044573"/>
                <a:gd name="connsiteX1" fmla="*/ 1793927 w 3530126"/>
                <a:gd name="connsiteY1" fmla="*/ 2979662 h 3044573"/>
                <a:gd name="connsiteX2" fmla="*/ 1871201 w 3530126"/>
                <a:gd name="connsiteY2" fmla="*/ 288235 h 3044573"/>
                <a:gd name="connsiteX0" fmla="*/ 1871201 w 3384735"/>
                <a:gd name="connsiteY0" fmla="*/ 288235 h 3044573"/>
                <a:gd name="connsiteX1" fmla="*/ 1793927 w 3384735"/>
                <a:gd name="connsiteY1" fmla="*/ 2979662 h 3044573"/>
                <a:gd name="connsiteX2" fmla="*/ 1871201 w 3384735"/>
                <a:gd name="connsiteY2" fmla="*/ 288235 h 3044573"/>
                <a:gd name="connsiteX0" fmla="*/ 1871201 w 3361160"/>
                <a:gd name="connsiteY0" fmla="*/ 283512 h 3072372"/>
                <a:gd name="connsiteX1" fmla="*/ 1793927 w 3361160"/>
                <a:gd name="connsiteY1" fmla="*/ 2974939 h 3072372"/>
                <a:gd name="connsiteX2" fmla="*/ 1871201 w 3361160"/>
                <a:gd name="connsiteY2" fmla="*/ 283512 h 3072372"/>
                <a:gd name="connsiteX0" fmla="*/ 1833636 w 3323595"/>
                <a:gd name="connsiteY0" fmla="*/ 294516 h 3083376"/>
                <a:gd name="connsiteX1" fmla="*/ 1756362 w 3323595"/>
                <a:gd name="connsiteY1" fmla="*/ 2985943 h 3083376"/>
                <a:gd name="connsiteX2" fmla="*/ 1833636 w 3323595"/>
                <a:gd name="connsiteY2" fmla="*/ 294516 h 3083376"/>
                <a:gd name="connsiteX0" fmla="*/ 1852361 w 3342320"/>
                <a:gd name="connsiteY0" fmla="*/ 280592 h 3069452"/>
                <a:gd name="connsiteX1" fmla="*/ 1775087 w 3342320"/>
                <a:gd name="connsiteY1" fmla="*/ 2972019 h 3069452"/>
                <a:gd name="connsiteX2" fmla="*/ 1852361 w 3342320"/>
                <a:gd name="connsiteY2" fmla="*/ 280592 h 3069452"/>
                <a:gd name="connsiteX0" fmla="*/ 1852361 w 3504084"/>
                <a:gd name="connsiteY0" fmla="*/ 280592 h 3071677"/>
                <a:gd name="connsiteX1" fmla="*/ 1775087 w 3504084"/>
                <a:gd name="connsiteY1" fmla="*/ 2972019 h 3071677"/>
                <a:gd name="connsiteX2" fmla="*/ 1852361 w 3504084"/>
                <a:gd name="connsiteY2" fmla="*/ 280592 h 3071677"/>
                <a:gd name="connsiteX0" fmla="*/ 1847409 w 3499132"/>
                <a:gd name="connsiteY0" fmla="*/ 299700 h 3090785"/>
                <a:gd name="connsiteX1" fmla="*/ 1770135 w 3499132"/>
                <a:gd name="connsiteY1" fmla="*/ 2991127 h 3090785"/>
                <a:gd name="connsiteX2" fmla="*/ 1847409 w 3499132"/>
                <a:gd name="connsiteY2" fmla="*/ 299700 h 30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9132" h="3090785">
                  <a:moveTo>
                    <a:pt x="1847409" y="299700"/>
                  </a:moveTo>
                  <a:cubicBezTo>
                    <a:pt x="4330348" y="-1057706"/>
                    <a:pt x="3772529" y="3840548"/>
                    <a:pt x="1770135" y="2991127"/>
                  </a:cubicBezTo>
                  <a:cubicBezTo>
                    <a:pt x="-438323" y="3729712"/>
                    <a:pt x="-764320" y="-1246448"/>
                    <a:pt x="1847409" y="299700"/>
                  </a:cubicBezTo>
                  <a:close/>
                </a:path>
              </a:pathLst>
            </a:custGeom>
            <a:solidFill>
              <a:srgbClr val="F0A15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6" name="Cuore 3"/>
            <p:cNvSpPr/>
            <p:nvPr/>
          </p:nvSpPr>
          <p:spPr>
            <a:xfrm>
              <a:off x="3436716" y="1582618"/>
              <a:ext cx="665152" cy="598628"/>
            </a:xfrm>
            <a:custGeom>
              <a:avLst/>
              <a:gdLst>
                <a:gd name="connsiteX0" fmla="*/ 1693572 w 3387143"/>
                <a:gd name="connsiteY0" fmla="*/ 724437 h 2897747"/>
                <a:gd name="connsiteX1" fmla="*/ 1693572 w 3387143"/>
                <a:gd name="connsiteY1" fmla="*/ 2897747 h 2897747"/>
                <a:gd name="connsiteX2" fmla="*/ 1693572 w 3387143"/>
                <a:gd name="connsiteY2" fmla="*/ 724437 h 2897747"/>
                <a:gd name="connsiteX0" fmla="*/ 1705919 w 3411837"/>
                <a:gd name="connsiteY0" fmla="*/ 621248 h 3168045"/>
                <a:gd name="connsiteX1" fmla="*/ 1705919 w 3411837"/>
                <a:gd name="connsiteY1" fmla="*/ 3168045 h 3168045"/>
                <a:gd name="connsiteX2" fmla="*/ 1705919 w 3411837"/>
                <a:gd name="connsiteY2" fmla="*/ 621248 h 3168045"/>
                <a:gd name="connsiteX0" fmla="*/ 1901308 w 3607226"/>
                <a:gd name="connsiteY0" fmla="*/ 621248 h 3168045"/>
                <a:gd name="connsiteX1" fmla="*/ 1901308 w 3607226"/>
                <a:gd name="connsiteY1" fmla="*/ 3168045 h 3168045"/>
                <a:gd name="connsiteX2" fmla="*/ 1901308 w 3607226"/>
                <a:gd name="connsiteY2" fmla="*/ 621248 h 3168045"/>
                <a:gd name="connsiteX0" fmla="*/ 1901308 w 3717773"/>
                <a:gd name="connsiteY0" fmla="*/ 319945 h 2866742"/>
                <a:gd name="connsiteX1" fmla="*/ 1901308 w 3717773"/>
                <a:gd name="connsiteY1" fmla="*/ 2866742 h 2866742"/>
                <a:gd name="connsiteX2" fmla="*/ 1901308 w 3717773"/>
                <a:gd name="connsiteY2" fmla="*/ 319945 h 2866742"/>
                <a:gd name="connsiteX0" fmla="*/ 1893089 w 3718083"/>
                <a:gd name="connsiteY0" fmla="*/ 319945 h 2866742"/>
                <a:gd name="connsiteX1" fmla="*/ 1905967 w 3718083"/>
                <a:gd name="connsiteY1" fmla="*/ 2866742 h 2866742"/>
                <a:gd name="connsiteX2" fmla="*/ 1893089 w 3718083"/>
                <a:gd name="connsiteY2" fmla="*/ 319945 h 2866742"/>
                <a:gd name="connsiteX0" fmla="*/ 1959529 w 3784523"/>
                <a:gd name="connsiteY0" fmla="*/ 319945 h 2866742"/>
                <a:gd name="connsiteX1" fmla="*/ 1972407 w 3784523"/>
                <a:gd name="connsiteY1" fmla="*/ 2866742 h 2866742"/>
                <a:gd name="connsiteX2" fmla="*/ 1959529 w 3784523"/>
                <a:gd name="connsiteY2" fmla="*/ 319945 h 2866742"/>
                <a:gd name="connsiteX0" fmla="*/ 1959529 w 3790132"/>
                <a:gd name="connsiteY0" fmla="*/ 179385 h 2726182"/>
                <a:gd name="connsiteX1" fmla="*/ 1972407 w 3790132"/>
                <a:gd name="connsiteY1" fmla="*/ 2726182 h 2726182"/>
                <a:gd name="connsiteX2" fmla="*/ 1959529 w 3790132"/>
                <a:gd name="connsiteY2" fmla="*/ 179385 h 2726182"/>
                <a:gd name="connsiteX0" fmla="*/ 1667823 w 3498426"/>
                <a:gd name="connsiteY0" fmla="*/ 179385 h 2788121"/>
                <a:gd name="connsiteX1" fmla="*/ 1680701 w 3498426"/>
                <a:gd name="connsiteY1" fmla="*/ 2726182 h 2788121"/>
                <a:gd name="connsiteX2" fmla="*/ 1667823 w 3498426"/>
                <a:gd name="connsiteY2" fmla="*/ 179385 h 2788121"/>
                <a:gd name="connsiteX0" fmla="*/ 1667823 w 3263707"/>
                <a:gd name="connsiteY0" fmla="*/ 150557 h 2759293"/>
                <a:gd name="connsiteX1" fmla="*/ 1680701 w 3263707"/>
                <a:gd name="connsiteY1" fmla="*/ 2697354 h 2759293"/>
                <a:gd name="connsiteX2" fmla="*/ 1667823 w 3263707"/>
                <a:gd name="connsiteY2" fmla="*/ 150557 h 2759293"/>
                <a:gd name="connsiteX0" fmla="*/ 1667823 w 3263707"/>
                <a:gd name="connsiteY0" fmla="*/ 150557 h 2759293"/>
                <a:gd name="connsiteX1" fmla="*/ 1680701 w 3263707"/>
                <a:gd name="connsiteY1" fmla="*/ 2697354 h 2759293"/>
                <a:gd name="connsiteX2" fmla="*/ 1667823 w 3263707"/>
                <a:gd name="connsiteY2" fmla="*/ 150557 h 2759293"/>
                <a:gd name="connsiteX0" fmla="*/ 2021719 w 3617603"/>
                <a:gd name="connsiteY0" fmla="*/ 376778 h 2976282"/>
                <a:gd name="connsiteX1" fmla="*/ 2034597 w 3617603"/>
                <a:gd name="connsiteY1" fmla="*/ 2923575 h 2976282"/>
                <a:gd name="connsiteX2" fmla="*/ 2021719 w 3617603"/>
                <a:gd name="connsiteY2" fmla="*/ 376778 h 2976282"/>
                <a:gd name="connsiteX0" fmla="*/ 2021719 w 3887338"/>
                <a:gd name="connsiteY0" fmla="*/ 437714 h 3037218"/>
                <a:gd name="connsiteX1" fmla="*/ 2034597 w 3887338"/>
                <a:gd name="connsiteY1" fmla="*/ 2984511 h 3037218"/>
                <a:gd name="connsiteX2" fmla="*/ 2021719 w 3887338"/>
                <a:gd name="connsiteY2" fmla="*/ 437714 h 3037218"/>
                <a:gd name="connsiteX0" fmla="*/ 1932270 w 3797889"/>
                <a:gd name="connsiteY0" fmla="*/ 437714 h 3024378"/>
                <a:gd name="connsiteX1" fmla="*/ 1945148 w 3797889"/>
                <a:gd name="connsiteY1" fmla="*/ 2984511 h 3024378"/>
                <a:gd name="connsiteX2" fmla="*/ 1932270 w 3797889"/>
                <a:gd name="connsiteY2" fmla="*/ 437714 h 3024378"/>
                <a:gd name="connsiteX0" fmla="*/ 1932270 w 3735205"/>
                <a:gd name="connsiteY0" fmla="*/ 510153 h 3059326"/>
                <a:gd name="connsiteX1" fmla="*/ 1945148 w 3735205"/>
                <a:gd name="connsiteY1" fmla="*/ 3056950 h 3059326"/>
                <a:gd name="connsiteX2" fmla="*/ 1932270 w 3735205"/>
                <a:gd name="connsiteY2" fmla="*/ 510153 h 3059326"/>
                <a:gd name="connsiteX0" fmla="*/ 1972468 w 3732332"/>
                <a:gd name="connsiteY0" fmla="*/ 511368 h 3047668"/>
                <a:gd name="connsiteX1" fmla="*/ 1908073 w 3732332"/>
                <a:gd name="connsiteY1" fmla="*/ 3045286 h 3047668"/>
                <a:gd name="connsiteX2" fmla="*/ 1972468 w 3732332"/>
                <a:gd name="connsiteY2" fmla="*/ 511368 h 3047668"/>
                <a:gd name="connsiteX0" fmla="*/ 1711768 w 3471632"/>
                <a:gd name="connsiteY0" fmla="*/ 511368 h 3136789"/>
                <a:gd name="connsiteX1" fmla="*/ 1647373 w 3471632"/>
                <a:gd name="connsiteY1" fmla="*/ 3045286 h 3136789"/>
                <a:gd name="connsiteX2" fmla="*/ 1711768 w 3471632"/>
                <a:gd name="connsiteY2" fmla="*/ 511368 h 3136789"/>
                <a:gd name="connsiteX0" fmla="*/ 1711768 w 3324754"/>
                <a:gd name="connsiteY0" fmla="*/ 412803 h 3058618"/>
                <a:gd name="connsiteX1" fmla="*/ 1647373 w 3324754"/>
                <a:gd name="connsiteY1" fmla="*/ 2946721 h 3058618"/>
                <a:gd name="connsiteX2" fmla="*/ 1711768 w 3324754"/>
                <a:gd name="connsiteY2" fmla="*/ 412803 h 3058618"/>
                <a:gd name="connsiteX0" fmla="*/ 1687684 w 3327934"/>
                <a:gd name="connsiteY0" fmla="*/ 402559 h 3212717"/>
                <a:gd name="connsiteX1" fmla="*/ 1674804 w 3327934"/>
                <a:gd name="connsiteY1" fmla="*/ 3103902 h 3212717"/>
                <a:gd name="connsiteX2" fmla="*/ 1687684 w 3327934"/>
                <a:gd name="connsiteY2" fmla="*/ 402559 h 3212717"/>
                <a:gd name="connsiteX0" fmla="*/ 1693665 w 3327057"/>
                <a:gd name="connsiteY0" fmla="*/ 406439 h 3153368"/>
                <a:gd name="connsiteX1" fmla="*/ 1667906 w 3327057"/>
                <a:gd name="connsiteY1" fmla="*/ 3043388 h 3153368"/>
                <a:gd name="connsiteX2" fmla="*/ 1693665 w 3327057"/>
                <a:gd name="connsiteY2" fmla="*/ 406439 h 3153368"/>
                <a:gd name="connsiteX0" fmla="*/ 1693665 w 3454556"/>
                <a:gd name="connsiteY0" fmla="*/ 359036 h 3116199"/>
                <a:gd name="connsiteX1" fmla="*/ 1667906 w 3454556"/>
                <a:gd name="connsiteY1" fmla="*/ 2995985 h 3116199"/>
                <a:gd name="connsiteX2" fmla="*/ 1693665 w 3454556"/>
                <a:gd name="connsiteY2" fmla="*/ 359036 h 3116199"/>
                <a:gd name="connsiteX0" fmla="*/ 1805840 w 3566731"/>
                <a:gd name="connsiteY0" fmla="*/ 287303 h 3044466"/>
                <a:gd name="connsiteX1" fmla="*/ 1780081 w 3566731"/>
                <a:gd name="connsiteY1" fmla="*/ 2924252 h 3044466"/>
                <a:gd name="connsiteX2" fmla="*/ 1805840 w 3566731"/>
                <a:gd name="connsiteY2" fmla="*/ 287303 h 3044466"/>
                <a:gd name="connsiteX0" fmla="*/ 1805840 w 3566731"/>
                <a:gd name="connsiteY0" fmla="*/ 287303 h 3017814"/>
                <a:gd name="connsiteX1" fmla="*/ 1780081 w 3566731"/>
                <a:gd name="connsiteY1" fmla="*/ 2924252 h 3017814"/>
                <a:gd name="connsiteX2" fmla="*/ 1805840 w 3566731"/>
                <a:gd name="connsiteY2" fmla="*/ 287303 h 3017814"/>
                <a:gd name="connsiteX0" fmla="*/ 1718943 w 3479834"/>
                <a:gd name="connsiteY0" fmla="*/ 268140 h 2999739"/>
                <a:gd name="connsiteX1" fmla="*/ 1693184 w 3479834"/>
                <a:gd name="connsiteY1" fmla="*/ 2905089 h 2999739"/>
                <a:gd name="connsiteX2" fmla="*/ 1718943 w 3479834"/>
                <a:gd name="connsiteY2" fmla="*/ 268140 h 2999739"/>
                <a:gd name="connsiteX0" fmla="*/ 1854475 w 3615366"/>
                <a:gd name="connsiteY0" fmla="*/ 270422 h 2991915"/>
                <a:gd name="connsiteX1" fmla="*/ 1828716 w 3615366"/>
                <a:gd name="connsiteY1" fmla="*/ 2907371 h 2991915"/>
                <a:gd name="connsiteX2" fmla="*/ 1854475 w 3615366"/>
                <a:gd name="connsiteY2" fmla="*/ 270422 h 2991915"/>
                <a:gd name="connsiteX0" fmla="*/ 1854475 w 3562525"/>
                <a:gd name="connsiteY0" fmla="*/ 270422 h 3036164"/>
                <a:gd name="connsiteX1" fmla="*/ 1828716 w 3562525"/>
                <a:gd name="connsiteY1" fmla="*/ 2907371 h 3036164"/>
                <a:gd name="connsiteX2" fmla="*/ 1854475 w 3562525"/>
                <a:gd name="connsiteY2" fmla="*/ 270422 h 3036164"/>
                <a:gd name="connsiteX0" fmla="*/ 1854475 w 3562525"/>
                <a:gd name="connsiteY0" fmla="*/ 278570 h 3000063"/>
                <a:gd name="connsiteX1" fmla="*/ 1828716 w 3562525"/>
                <a:gd name="connsiteY1" fmla="*/ 2915519 h 3000063"/>
                <a:gd name="connsiteX2" fmla="*/ 1854475 w 3562525"/>
                <a:gd name="connsiteY2" fmla="*/ 278570 h 3000063"/>
                <a:gd name="connsiteX0" fmla="*/ 1867194 w 3562672"/>
                <a:gd name="connsiteY0" fmla="*/ 265271 h 3240426"/>
                <a:gd name="connsiteX1" fmla="*/ 1815677 w 3562672"/>
                <a:gd name="connsiteY1" fmla="*/ 3159797 h 3240426"/>
                <a:gd name="connsiteX2" fmla="*/ 1867194 w 3562672"/>
                <a:gd name="connsiteY2" fmla="*/ 265271 h 3240426"/>
                <a:gd name="connsiteX0" fmla="*/ 1881629 w 3577107"/>
                <a:gd name="connsiteY0" fmla="*/ 294012 h 3194836"/>
                <a:gd name="connsiteX1" fmla="*/ 1830112 w 3577107"/>
                <a:gd name="connsiteY1" fmla="*/ 3188538 h 3194836"/>
                <a:gd name="connsiteX2" fmla="*/ 1881629 w 3577107"/>
                <a:gd name="connsiteY2" fmla="*/ 294012 h 3194836"/>
                <a:gd name="connsiteX0" fmla="*/ 1901011 w 3577834"/>
                <a:gd name="connsiteY0" fmla="*/ 295436 h 3170539"/>
                <a:gd name="connsiteX1" fmla="*/ 1810858 w 3577834"/>
                <a:gd name="connsiteY1" fmla="*/ 3164205 h 3170539"/>
                <a:gd name="connsiteX2" fmla="*/ 1901011 w 3577834"/>
                <a:gd name="connsiteY2" fmla="*/ 295436 h 3170539"/>
                <a:gd name="connsiteX0" fmla="*/ 1891307 w 3568130"/>
                <a:gd name="connsiteY0" fmla="*/ 275146 h 3171379"/>
                <a:gd name="connsiteX1" fmla="*/ 1801154 w 3568130"/>
                <a:gd name="connsiteY1" fmla="*/ 3143915 h 3171379"/>
                <a:gd name="connsiteX2" fmla="*/ 1891307 w 3568130"/>
                <a:gd name="connsiteY2" fmla="*/ 275146 h 3171379"/>
                <a:gd name="connsiteX0" fmla="*/ 1891307 w 3498573"/>
                <a:gd name="connsiteY0" fmla="*/ 275146 h 3198986"/>
                <a:gd name="connsiteX1" fmla="*/ 1801154 w 3498573"/>
                <a:gd name="connsiteY1" fmla="*/ 3143915 h 3198986"/>
                <a:gd name="connsiteX2" fmla="*/ 1891307 w 3498573"/>
                <a:gd name="connsiteY2" fmla="*/ 275146 h 3198986"/>
                <a:gd name="connsiteX0" fmla="*/ 1891307 w 3498573"/>
                <a:gd name="connsiteY0" fmla="*/ 275146 h 3198986"/>
                <a:gd name="connsiteX1" fmla="*/ 1801154 w 3498573"/>
                <a:gd name="connsiteY1" fmla="*/ 3143915 h 3198986"/>
                <a:gd name="connsiteX2" fmla="*/ 1891307 w 3498573"/>
                <a:gd name="connsiteY2" fmla="*/ 275146 h 3198986"/>
                <a:gd name="connsiteX0" fmla="*/ 1716681 w 3323947"/>
                <a:gd name="connsiteY0" fmla="*/ 258384 h 3215424"/>
                <a:gd name="connsiteX1" fmla="*/ 1626528 w 3323947"/>
                <a:gd name="connsiteY1" fmla="*/ 3127153 h 3215424"/>
                <a:gd name="connsiteX2" fmla="*/ 1716681 w 3323947"/>
                <a:gd name="connsiteY2" fmla="*/ 258384 h 3215424"/>
                <a:gd name="connsiteX0" fmla="*/ 1891387 w 3498653"/>
                <a:gd name="connsiteY0" fmla="*/ 247818 h 3205656"/>
                <a:gd name="connsiteX1" fmla="*/ 1801234 w 3498653"/>
                <a:gd name="connsiteY1" fmla="*/ 3116587 h 3205656"/>
                <a:gd name="connsiteX2" fmla="*/ 1891387 w 3498653"/>
                <a:gd name="connsiteY2" fmla="*/ 247818 h 3205656"/>
                <a:gd name="connsiteX0" fmla="*/ 1891387 w 3621535"/>
                <a:gd name="connsiteY0" fmla="*/ 274096 h 3231934"/>
                <a:gd name="connsiteX1" fmla="*/ 1801234 w 3621535"/>
                <a:gd name="connsiteY1" fmla="*/ 3142865 h 3231934"/>
                <a:gd name="connsiteX2" fmla="*/ 1891387 w 3621535"/>
                <a:gd name="connsiteY2" fmla="*/ 274096 h 3231934"/>
                <a:gd name="connsiteX0" fmla="*/ 1885804 w 3621647"/>
                <a:gd name="connsiteY0" fmla="*/ 282589 h 3066025"/>
                <a:gd name="connsiteX1" fmla="*/ 1808530 w 3621647"/>
                <a:gd name="connsiteY1" fmla="*/ 2974016 h 3066025"/>
                <a:gd name="connsiteX2" fmla="*/ 1885804 w 3621647"/>
                <a:gd name="connsiteY2" fmla="*/ 282589 h 3066025"/>
                <a:gd name="connsiteX0" fmla="*/ 1746330 w 3482173"/>
                <a:gd name="connsiteY0" fmla="*/ 282589 h 3069075"/>
                <a:gd name="connsiteX1" fmla="*/ 1669056 w 3482173"/>
                <a:gd name="connsiteY1" fmla="*/ 2974016 h 3069075"/>
                <a:gd name="connsiteX2" fmla="*/ 1746330 w 3482173"/>
                <a:gd name="connsiteY2" fmla="*/ 282589 h 3069075"/>
                <a:gd name="connsiteX0" fmla="*/ 1864946 w 3600789"/>
                <a:gd name="connsiteY0" fmla="*/ 282589 h 3069984"/>
                <a:gd name="connsiteX1" fmla="*/ 1787672 w 3600789"/>
                <a:gd name="connsiteY1" fmla="*/ 2974016 h 3069984"/>
                <a:gd name="connsiteX2" fmla="*/ 1864946 w 3600789"/>
                <a:gd name="connsiteY2" fmla="*/ 282589 h 3069984"/>
                <a:gd name="connsiteX0" fmla="*/ 1864946 w 3473140"/>
                <a:gd name="connsiteY0" fmla="*/ 208990 h 2996385"/>
                <a:gd name="connsiteX1" fmla="*/ 1787672 w 3473140"/>
                <a:gd name="connsiteY1" fmla="*/ 2900417 h 2996385"/>
                <a:gd name="connsiteX2" fmla="*/ 1864946 w 3473140"/>
                <a:gd name="connsiteY2" fmla="*/ 208990 h 2996385"/>
                <a:gd name="connsiteX0" fmla="*/ 1864946 w 3473140"/>
                <a:gd name="connsiteY0" fmla="*/ 208990 h 2996385"/>
                <a:gd name="connsiteX1" fmla="*/ 1787672 w 3473140"/>
                <a:gd name="connsiteY1" fmla="*/ 2900417 h 2996385"/>
                <a:gd name="connsiteX2" fmla="*/ 1864946 w 3473140"/>
                <a:gd name="connsiteY2" fmla="*/ 208990 h 2996385"/>
                <a:gd name="connsiteX0" fmla="*/ 1864946 w 3539125"/>
                <a:gd name="connsiteY0" fmla="*/ 188025 h 2975420"/>
                <a:gd name="connsiteX1" fmla="*/ 1787672 w 3539125"/>
                <a:gd name="connsiteY1" fmla="*/ 2879452 h 2975420"/>
                <a:gd name="connsiteX2" fmla="*/ 1864946 w 3539125"/>
                <a:gd name="connsiteY2" fmla="*/ 188025 h 2975420"/>
                <a:gd name="connsiteX0" fmla="*/ 1864946 w 3388334"/>
                <a:gd name="connsiteY0" fmla="*/ 248711 h 3036106"/>
                <a:gd name="connsiteX1" fmla="*/ 1787672 w 3388334"/>
                <a:gd name="connsiteY1" fmla="*/ 2940138 h 3036106"/>
                <a:gd name="connsiteX2" fmla="*/ 1864946 w 3388334"/>
                <a:gd name="connsiteY2" fmla="*/ 248711 h 3036106"/>
                <a:gd name="connsiteX0" fmla="*/ 1864946 w 3528365"/>
                <a:gd name="connsiteY0" fmla="*/ 271087 h 3058482"/>
                <a:gd name="connsiteX1" fmla="*/ 1787672 w 3528365"/>
                <a:gd name="connsiteY1" fmla="*/ 2962514 h 3058482"/>
                <a:gd name="connsiteX2" fmla="*/ 1864946 w 3528365"/>
                <a:gd name="connsiteY2" fmla="*/ 271087 h 3058482"/>
                <a:gd name="connsiteX0" fmla="*/ 1864946 w 3464853"/>
                <a:gd name="connsiteY0" fmla="*/ 245495 h 3032890"/>
                <a:gd name="connsiteX1" fmla="*/ 1787672 w 3464853"/>
                <a:gd name="connsiteY1" fmla="*/ 2936922 h 3032890"/>
                <a:gd name="connsiteX2" fmla="*/ 1864946 w 3464853"/>
                <a:gd name="connsiteY2" fmla="*/ 245495 h 3032890"/>
                <a:gd name="connsiteX0" fmla="*/ 1864946 w 3464853"/>
                <a:gd name="connsiteY0" fmla="*/ 245495 h 3032890"/>
                <a:gd name="connsiteX1" fmla="*/ 1787672 w 3464853"/>
                <a:gd name="connsiteY1" fmla="*/ 2936922 h 3032890"/>
                <a:gd name="connsiteX2" fmla="*/ 1864946 w 3464853"/>
                <a:gd name="connsiteY2" fmla="*/ 245495 h 3032890"/>
                <a:gd name="connsiteX0" fmla="*/ 1864946 w 3567513"/>
                <a:gd name="connsiteY0" fmla="*/ 188025 h 2975420"/>
                <a:gd name="connsiteX1" fmla="*/ 1787672 w 3567513"/>
                <a:gd name="connsiteY1" fmla="*/ 2879452 h 2975420"/>
                <a:gd name="connsiteX2" fmla="*/ 1864946 w 3567513"/>
                <a:gd name="connsiteY2" fmla="*/ 188025 h 2975420"/>
                <a:gd name="connsiteX0" fmla="*/ 1864946 w 3558134"/>
                <a:gd name="connsiteY0" fmla="*/ 188025 h 2975420"/>
                <a:gd name="connsiteX1" fmla="*/ 1787672 w 3558134"/>
                <a:gd name="connsiteY1" fmla="*/ 2879452 h 2975420"/>
                <a:gd name="connsiteX2" fmla="*/ 1864946 w 3558134"/>
                <a:gd name="connsiteY2" fmla="*/ 188025 h 2975420"/>
                <a:gd name="connsiteX0" fmla="*/ 1864946 w 3558134"/>
                <a:gd name="connsiteY0" fmla="*/ 188025 h 2975420"/>
                <a:gd name="connsiteX1" fmla="*/ 1787672 w 3558134"/>
                <a:gd name="connsiteY1" fmla="*/ 2879452 h 2975420"/>
                <a:gd name="connsiteX2" fmla="*/ 1864946 w 3558134"/>
                <a:gd name="connsiteY2" fmla="*/ 188025 h 2975420"/>
                <a:gd name="connsiteX0" fmla="*/ 1864946 w 3516306"/>
                <a:gd name="connsiteY0" fmla="*/ 188025 h 2975420"/>
                <a:gd name="connsiteX1" fmla="*/ 1787672 w 3516306"/>
                <a:gd name="connsiteY1" fmla="*/ 2879452 h 2975420"/>
                <a:gd name="connsiteX2" fmla="*/ 1864946 w 3516306"/>
                <a:gd name="connsiteY2" fmla="*/ 188025 h 2975420"/>
                <a:gd name="connsiteX0" fmla="*/ 1864946 w 3516306"/>
                <a:gd name="connsiteY0" fmla="*/ 188025 h 2975420"/>
                <a:gd name="connsiteX1" fmla="*/ 1787672 w 3516306"/>
                <a:gd name="connsiteY1" fmla="*/ 2879452 h 2975420"/>
                <a:gd name="connsiteX2" fmla="*/ 1864946 w 3516306"/>
                <a:gd name="connsiteY2" fmla="*/ 188025 h 2975420"/>
                <a:gd name="connsiteX0" fmla="*/ 1864946 w 3402256"/>
                <a:gd name="connsiteY0" fmla="*/ 284041 h 3071436"/>
                <a:gd name="connsiteX1" fmla="*/ 1787672 w 3402256"/>
                <a:gd name="connsiteY1" fmla="*/ 2975468 h 3071436"/>
                <a:gd name="connsiteX2" fmla="*/ 1864946 w 3402256"/>
                <a:gd name="connsiteY2" fmla="*/ 284041 h 3071436"/>
                <a:gd name="connsiteX0" fmla="*/ 1746330 w 3283640"/>
                <a:gd name="connsiteY0" fmla="*/ 284041 h 3066022"/>
                <a:gd name="connsiteX1" fmla="*/ 1669056 w 3283640"/>
                <a:gd name="connsiteY1" fmla="*/ 2975468 h 3066022"/>
                <a:gd name="connsiteX2" fmla="*/ 1746330 w 3283640"/>
                <a:gd name="connsiteY2" fmla="*/ 284041 h 3066022"/>
                <a:gd name="connsiteX0" fmla="*/ 1746330 w 3283640"/>
                <a:gd name="connsiteY0" fmla="*/ 284041 h 3066022"/>
                <a:gd name="connsiteX1" fmla="*/ 1669056 w 3283640"/>
                <a:gd name="connsiteY1" fmla="*/ 2975468 h 3066022"/>
                <a:gd name="connsiteX2" fmla="*/ 1746330 w 3283640"/>
                <a:gd name="connsiteY2" fmla="*/ 284041 h 3066022"/>
                <a:gd name="connsiteX0" fmla="*/ 1746330 w 3405255"/>
                <a:gd name="connsiteY0" fmla="*/ 288235 h 3070216"/>
                <a:gd name="connsiteX1" fmla="*/ 1669056 w 3405255"/>
                <a:gd name="connsiteY1" fmla="*/ 2979662 h 3070216"/>
                <a:gd name="connsiteX2" fmla="*/ 1746330 w 3405255"/>
                <a:gd name="connsiteY2" fmla="*/ 288235 h 3070216"/>
                <a:gd name="connsiteX0" fmla="*/ 1871201 w 3530126"/>
                <a:gd name="connsiteY0" fmla="*/ 288235 h 3044573"/>
                <a:gd name="connsiteX1" fmla="*/ 1793927 w 3530126"/>
                <a:gd name="connsiteY1" fmla="*/ 2979662 h 3044573"/>
                <a:gd name="connsiteX2" fmla="*/ 1871201 w 3530126"/>
                <a:gd name="connsiteY2" fmla="*/ 288235 h 3044573"/>
                <a:gd name="connsiteX0" fmla="*/ 1871201 w 3384735"/>
                <a:gd name="connsiteY0" fmla="*/ 288235 h 3044573"/>
                <a:gd name="connsiteX1" fmla="*/ 1793927 w 3384735"/>
                <a:gd name="connsiteY1" fmla="*/ 2979662 h 3044573"/>
                <a:gd name="connsiteX2" fmla="*/ 1871201 w 3384735"/>
                <a:gd name="connsiteY2" fmla="*/ 288235 h 3044573"/>
                <a:gd name="connsiteX0" fmla="*/ 1871201 w 3361160"/>
                <a:gd name="connsiteY0" fmla="*/ 283512 h 3072372"/>
                <a:gd name="connsiteX1" fmla="*/ 1793927 w 3361160"/>
                <a:gd name="connsiteY1" fmla="*/ 2974939 h 3072372"/>
                <a:gd name="connsiteX2" fmla="*/ 1871201 w 3361160"/>
                <a:gd name="connsiteY2" fmla="*/ 283512 h 3072372"/>
                <a:gd name="connsiteX0" fmla="*/ 1833636 w 3323595"/>
                <a:gd name="connsiteY0" fmla="*/ 294516 h 3083376"/>
                <a:gd name="connsiteX1" fmla="*/ 1756362 w 3323595"/>
                <a:gd name="connsiteY1" fmla="*/ 2985943 h 3083376"/>
                <a:gd name="connsiteX2" fmla="*/ 1833636 w 3323595"/>
                <a:gd name="connsiteY2" fmla="*/ 294516 h 3083376"/>
                <a:gd name="connsiteX0" fmla="*/ 1852361 w 3342320"/>
                <a:gd name="connsiteY0" fmla="*/ 280592 h 3069452"/>
                <a:gd name="connsiteX1" fmla="*/ 1775087 w 3342320"/>
                <a:gd name="connsiteY1" fmla="*/ 2972019 h 3069452"/>
                <a:gd name="connsiteX2" fmla="*/ 1852361 w 3342320"/>
                <a:gd name="connsiteY2" fmla="*/ 280592 h 3069452"/>
                <a:gd name="connsiteX0" fmla="*/ 1852361 w 3504084"/>
                <a:gd name="connsiteY0" fmla="*/ 280592 h 3071677"/>
                <a:gd name="connsiteX1" fmla="*/ 1775087 w 3504084"/>
                <a:gd name="connsiteY1" fmla="*/ 2972019 h 3071677"/>
                <a:gd name="connsiteX2" fmla="*/ 1852361 w 3504084"/>
                <a:gd name="connsiteY2" fmla="*/ 280592 h 3071677"/>
                <a:gd name="connsiteX0" fmla="*/ 1847409 w 3499132"/>
                <a:gd name="connsiteY0" fmla="*/ 299700 h 3090785"/>
                <a:gd name="connsiteX1" fmla="*/ 1770135 w 3499132"/>
                <a:gd name="connsiteY1" fmla="*/ 2991127 h 3090785"/>
                <a:gd name="connsiteX2" fmla="*/ 1847409 w 3499132"/>
                <a:gd name="connsiteY2" fmla="*/ 299700 h 3090785"/>
                <a:gd name="connsiteX0" fmla="*/ 1814675 w 3497603"/>
                <a:gd name="connsiteY0" fmla="*/ 300385 h 3078173"/>
                <a:gd name="connsiteX1" fmla="*/ 1806252 w 3497603"/>
                <a:gd name="connsiteY1" fmla="*/ 2978264 h 3078173"/>
                <a:gd name="connsiteX2" fmla="*/ 1814675 w 3497603"/>
                <a:gd name="connsiteY2" fmla="*/ 300385 h 3078173"/>
                <a:gd name="connsiteX0" fmla="*/ 1814676 w 3668570"/>
                <a:gd name="connsiteY0" fmla="*/ 316007 h 3089351"/>
                <a:gd name="connsiteX1" fmla="*/ 1806253 w 3668570"/>
                <a:gd name="connsiteY1" fmla="*/ 2993886 h 3089351"/>
                <a:gd name="connsiteX2" fmla="*/ 1814676 w 3668570"/>
                <a:gd name="connsiteY2" fmla="*/ 316007 h 3089351"/>
                <a:gd name="connsiteX0" fmla="*/ 1814676 w 3702186"/>
                <a:gd name="connsiteY0" fmla="*/ 336943 h 3109182"/>
                <a:gd name="connsiteX1" fmla="*/ 1806253 w 3702186"/>
                <a:gd name="connsiteY1" fmla="*/ 3014822 h 3109182"/>
                <a:gd name="connsiteX2" fmla="*/ 1814676 w 3702186"/>
                <a:gd name="connsiteY2" fmla="*/ 336943 h 3109182"/>
                <a:gd name="connsiteX0" fmla="*/ 1814676 w 3801020"/>
                <a:gd name="connsiteY0" fmla="*/ 333522 h 3119330"/>
                <a:gd name="connsiteX1" fmla="*/ 1806253 w 3801020"/>
                <a:gd name="connsiteY1" fmla="*/ 3011401 h 3119330"/>
                <a:gd name="connsiteX2" fmla="*/ 1814676 w 3801020"/>
                <a:gd name="connsiteY2" fmla="*/ 333522 h 3119330"/>
                <a:gd name="connsiteX0" fmla="*/ 1814676 w 3801021"/>
                <a:gd name="connsiteY0" fmla="*/ 333522 h 3119330"/>
                <a:gd name="connsiteX1" fmla="*/ 1806253 w 3801021"/>
                <a:gd name="connsiteY1" fmla="*/ 3011401 h 3119330"/>
                <a:gd name="connsiteX2" fmla="*/ 1814676 w 3801021"/>
                <a:gd name="connsiteY2" fmla="*/ 333522 h 3119330"/>
                <a:gd name="connsiteX0" fmla="*/ 1814676 w 3679235"/>
                <a:gd name="connsiteY0" fmla="*/ 343988 h 3097350"/>
                <a:gd name="connsiteX1" fmla="*/ 1806253 w 3679235"/>
                <a:gd name="connsiteY1" fmla="*/ 3021867 h 3097350"/>
                <a:gd name="connsiteX2" fmla="*/ 1814676 w 3679235"/>
                <a:gd name="connsiteY2" fmla="*/ 343988 h 3097350"/>
                <a:gd name="connsiteX0" fmla="*/ 1814676 w 3777144"/>
                <a:gd name="connsiteY0" fmla="*/ 321101 h 3164100"/>
                <a:gd name="connsiteX1" fmla="*/ 1806253 w 3777144"/>
                <a:gd name="connsiteY1" fmla="*/ 2998980 h 3164100"/>
                <a:gd name="connsiteX2" fmla="*/ 1814676 w 3777144"/>
                <a:gd name="connsiteY2" fmla="*/ 321101 h 3164100"/>
                <a:gd name="connsiteX0" fmla="*/ 1814676 w 3796229"/>
                <a:gd name="connsiteY0" fmla="*/ 354328 h 3107691"/>
                <a:gd name="connsiteX1" fmla="*/ 1806253 w 3796229"/>
                <a:gd name="connsiteY1" fmla="*/ 3032207 h 3107691"/>
                <a:gd name="connsiteX2" fmla="*/ 1814676 w 3796229"/>
                <a:gd name="connsiteY2" fmla="*/ 354328 h 3107691"/>
                <a:gd name="connsiteX0" fmla="*/ 1814676 w 3796229"/>
                <a:gd name="connsiteY0" fmla="*/ 364465 h 3117827"/>
                <a:gd name="connsiteX1" fmla="*/ 1806253 w 3796229"/>
                <a:gd name="connsiteY1" fmla="*/ 3042344 h 3117827"/>
                <a:gd name="connsiteX2" fmla="*/ 1814676 w 3796229"/>
                <a:gd name="connsiteY2" fmla="*/ 364465 h 3117827"/>
                <a:gd name="connsiteX0" fmla="*/ 1814676 w 3734703"/>
                <a:gd name="connsiteY0" fmla="*/ 383783 h 3137145"/>
                <a:gd name="connsiteX1" fmla="*/ 1806253 w 3734703"/>
                <a:gd name="connsiteY1" fmla="*/ 3061662 h 3137145"/>
                <a:gd name="connsiteX2" fmla="*/ 1814676 w 3734703"/>
                <a:gd name="connsiteY2" fmla="*/ 383783 h 3137145"/>
                <a:gd name="connsiteX0" fmla="*/ 1814676 w 3734703"/>
                <a:gd name="connsiteY0" fmla="*/ 353571 h 3106933"/>
                <a:gd name="connsiteX1" fmla="*/ 1806253 w 3734703"/>
                <a:gd name="connsiteY1" fmla="*/ 3031450 h 3106933"/>
                <a:gd name="connsiteX2" fmla="*/ 1814676 w 3734703"/>
                <a:gd name="connsiteY2" fmla="*/ 353571 h 3106933"/>
                <a:gd name="connsiteX0" fmla="*/ 1814676 w 3734703"/>
                <a:gd name="connsiteY0" fmla="*/ 353571 h 3106933"/>
                <a:gd name="connsiteX1" fmla="*/ 1806253 w 3734703"/>
                <a:gd name="connsiteY1" fmla="*/ 3031450 h 3106933"/>
                <a:gd name="connsiteX2" fmla="*/ 1814676 w 3734703"/>
                <a:gd name="connsiteY2" fmla="*/ 353571 h 3106933"/>
                <a:gd name="connsiteX0" fmla="*/ 1814676 w 3684733"/>
                <a:gd name="connsiteY0" fmla="*/ 310621 h 3063983"/>
                <a:gd name="connsiteX1" fmla="*/ 1806253 w 3684733"/>
                <a:gd name="connsiteY1" fmla="*/ 2988500 h 3063983"/>
                <a:gd name="connsiteX2" fmla="*/ 1814676 w 3684733"/>
                <a:gd name="connsiteY2" fmla="*/ 310621 h 3063983"/>
                <a:gd name="connsiteX0" fmla="*/ 1814676 w 3684733"/>
                <a:gd name="connsiteY0" fmla="*/ 331924 h 3085286"/>
                <a:gd name="connsiteX1" fmla="*/ 1806253 w 3684733"/>
                <a:gd name="connsiteY1" fmla="*/ 3009803 h 3085286"/>
                <a:gd name="connsiteX2" fmla="*/ 1814676 w 3684733"/>
                <a:gd name="connsiteY2" fmla="*/ 331924 h 3085286"/>
                <a:gd name="connsiteX0" fmla="*/ 1720827 w 3685243"/>
                <a:gd name="connsiteY0" fmla="*/ 326652 h 3173540"/>
                <a:gd name="connsiteX1" fmla="*/ 1918955 w 3685243"/>
                <a:gd name="connsiteY1" fmla="*/ 3099365 h 3173540"/>
                <a:gd name="connsiteX2" fmla="*/ 1720827 w 3685243"/>
                <a:gd name="connsiteY2" fmla="*/ 326652 h 3173540"/>
                <a:gd name="connsiteX0" fmla="*/ 1773187 w 3737603"/>
                <a:gd name="connsiteY0" fmla="*/ 326652 h 3193875"/>
                <a:gd name="connsiteX1" fmla="*/ 1971315 w 3737603"/>
                <a:gd name="connsiteY1" fmla="*/ 3099365 h 3193875"/>
                <a:gd name="connsiteX2" fmla="*/ 1773187 w 3737603"/>
                <a:gd name="connsiteY2" fmla="*/ 326652 h 3193875"/>
                <a:gd name="connsiteX0" fmla="*/ 1590413 w 3554829"/>
                <a:gd name="connsiteY0" fmla="*/ 326652 h 3199472"/>
                <a:gd name="connsiteX1" fmla="*/ 1788541 w 3554829"/>
                <a:gd name="connsiteY1" fmla="*/ 3099365 h 3199472"/>
                <a:gd name="connsiteX2" fmla="*/ 1590413 w 3554829"/>
                <a:gd name="connsiteY2" fmla="*/ 326652 h 3199472"/>
                <a:gd name="connsiteX0" fmla="*/ 1691679 w 3656095"/>
                <a:gd name="connsiteY0" fmla="*/ 326652 h 3202520"/>
                <a:gd name="connsiteX1" fmla="*/ 1889807 w 3656095"/>
                <a:gd name="connsiteY1" fmla="*/ 3099365 h 3202520"/>
                <a:gd name="connsiteX2" fmla="*/ 1691679 w 3656095"/>
                <a:gd name="connsiteY2" fmla="*/ 326652 h 3202520"/>
                <a:gd name="connsiteX0" fmla="*/ 1691679 w 3606867"/>
                <a:gd name="connsiteY0" fmla="*/ 328771 h 3204639"/>
                <a:gd name="connsiteX1" fmla="*/ 1889807 w 3606867"/>
                <a:gd name="connsiteY1" fmla="*/ 3101484 h 3204639"/>
                <a:gd name="connsiteX2" fmla="*/ 1691679 w 3606867"/>
                <a:gd name="connsiteY2" fmla="*/ 328771 h 3204639"/>
                <a:gd name="connsiteX0" fmla="*/ 1629070 w 3609154"/>
                <a:gd name="connsiteY0" fmla="*/ 338831 h 3042208"/>
                <a:gd name="connsiteX1" fmla="*/ 1964898 w 3609154"/>
                <a:gd name="connsiteY1" fmla="*/ 2935426 h 3042208"/>
                <a:gd name="connsiteX2" fmla="*/ 1629070 w 3609154"/>
                <a:gd name="connsiteY2" fmla="*/ 338831 h 3042208"/>
                <a:gd name="connsiteX0" fmla="*/ 1643365 w 3623449"/>
                <a:gd name="connsiteY0" fmla="*/ 338831 h 3156587"/>
                <a:gd name="connsiteX1" fmla="*/ 1979193 w 3623449"/>
                <a:gd name="connsiteY1" fmla="*/ 2935426 h 3156587"/>
                <a:gd name="connsiteX2" fmla="*/ 1643365 w 3623449"/>
                <a:gd name="connsiteY2" fmla="*/ 338831 h 3156587"/>
                <a:gd name="connsiteX0" fmla="*/ 1594978 w 3629073"/>
                <a:gd name="connsiteY0" fmla="*/ 337244 h 3181060"/>
                <a:gd name="connsiteX1" fmla="*/ 2040967 w 3629073"/>
                <a:gd name="connsiteY1" fmla="*/ 2960935 h 3181060"/>
                <a:gd name="connsiteX2" fmla="*/ 1594978 w 3629073"/>
                <a:gd name="connsiteY2" fmla="*/ 337244 h 3181060"/>
                <a:gd name="connsiteX0" fmla="*/ 1665744 w 3699838"/>
                <a:gd name="connsiteY0" fmla="*/ 337244 h 3155523"/>
                <a:gd name="connsiteX1" fmla="*/ 2111733 w 3699838"/>
                <a:gd name="connsiteY1" fmla="*/ 2960935 h 3155523"/>
                <a:gd name="connsiteX2" fmla="*/ 1665744 w 3699838"/>
                <a:gd name="connsiteY2" fmla="*/ 337244 h 3155523"/>
                <a:gd name="connsiteX0" fmla="*/ 1632459 w 3666553"/>
                <a:gd name="connsiteY0" fmla="*/ 337244 h 3203676"/>
                <a:gd name="connsiteX1" fmla="*/ 2078448 w 3666553"/>
                <a:gd name="connsiteY1" fmla="*/ 2960935 h 3203676"/>
                <a:gd name="connsiteX2" fmla="*/ 1632459 w 3666553"/>
                <a:gd name="connsiteY2" fmla="*/ 337244 h 3203676"/>
                <a:gd name="connsiteX0" fmla="*/ 1626406 w 3667384"/>
                <a:gd name="connsiteY0" fmla="*/ 337244 h 3203676"/>
                <a:gd name="connsiteX1" fmla="*/ 2086165 w 3667384"/>
                <a:gd name="connsiteY1" fmla="*/ 2960935 h 3203676"/>
                <a:gd name="connsiteX2" fmla="*/ 1626406 w 3667384"/>
                <a:gd name="connsiteY2" fmla="*/ 337244 h 3203676"/>
                <a:gd name="connsiteX0" fmla="*/ 1626407 w 3580837"/>
                <a:gd name="connsiteY0" fmla="*/ 359124 h 3225556"/>
                <a:gd name="connsiteX1" fmla="*/ 2086166 w 3580837"/>
                <a:gd name="connsiteY1" fmla="*/ 2982815 h 3225556"/>
                <a:gd name="connsiteX2" fmla="*/ 1626407 w 3580837"/>
                <a:gd name="connsiteY2" fmla="*/ 359124 h 3225556"/>
                <a:gd name="connsiteX0" fmla="*/ 1626407 w 3590896"/>
                <a:gd name="connsiteY0" fmla="*/ 381323 h 3247755"/>
                <a:gd name="connsiteX1" fmla="*/ 2086166 w 3590896"/>
                <a:gd name="connsiteY1" fmla="*/ 3005014 h 3247755"/>
                <a:gd name="connsiteX2" fmla="*/ 1626407 w 3590896"/>
                <a:gd name="connsiteY2" fmla="*/ 381323 h 3247755"/>
                <a:gd name="connsiteX0" fmla="*/ 1626407 w 3538424"/>
                <a:gd name="connsiteY0" fmla="*/ 393854 h 3260286"/>
                <a:gd name="connsiteX1" fmla="*/ 2086166 w 3538424"/>
                <a:gd name="connsiteY1" fmla="*/ 3017545 h 3260286"/>
                <a:gd name="connsiteX2" fmla="*/ 1626407 w 3538424"/>
                <a:gd name="connsiteY2" fmla="*/ 393854 h 3260286"/>
                <a:gd name="connsiteX0" fmla="*/ 1626407 w 3564109"/>
                <a:gd name="connsiteY0" fmla="*/ 322404 h 3188836"/>
                <a:gd name="connsiteX1" fmla="*/ 2086166 w 3564109"/>
                <a:gd name="connsiteY1" fmla="*/ 2946095 h 3188836"/>
                <a:gd name="connsiteX2" fmla="*/ 1626407 w 3564109"/>
                <a:gd name="connsiteY2" fmla="*/ 322404 h 3188836"/>
                <a:gd name="connsiteX0" fmla="*/ 1626407 w 3574439"/>
                <a:gd name="connsiteY0" fmla="*/ 353258 h 3219690"/>
                <a:gd name="connsiteX1" fmla="*/ 2086166 w 3574439"/>
                <a:gd name="connsiteY1" fmla="*/ 2976949 h 3219690"/>
                <a:gd name="connsiteX2" fmla="*/ 1626407 w 3574439"/>
                <a:gd name="connsiteY2" fmla="*/ 353258 h 3219690"/>
                <a:gd name="connsiteX0" fmla="*/ 1626407 w 3574438"/>
                <a:gd name="connsiteY0" fmla="*/ 353258 h 3219690"/>
                <a:gd name="connsiteX1" fmla="*/ 2086166 w 3574438"/>
                <a:gd name="connsiteY1" fmla="*/ 2976949 h 3219690"/>
                <a:gd name="connsiteX2" fmla="*/ 1626407 w 3574438"/>
                <a:gd name="connsiteY2" fmla="*/ 353258 h 3219690"/>
                <a:gd name="connsiteX0" fmla="*/ 1626407 w 3518219"/>
                <a:gd name="connsiteY0" fmla="*/ 350867 h 3217299"/>
                <a:gd name="connsiteX1" fmla="*/ 2086166 w 3518219"/>
                <a:gd name="connsiteY1" fmla="*/ 2974558 h 3217299"/>
                <a:gd name="connsiteX2" fmla="*/ 1626407 w 3518219"/>
                <a:gd name="connsiteY2" fmla="*/ 350867 h 3217299"/>
                <a:gd name="connsiteX0" fmla="*/ 1607656 w 3499468"/>
                <a:gd name="connsiteY0" fmla="*/ 350867 h 3148045"/>
                <a:gd name="connsiteX1" fmla="*/ 2067415 w 3499468"/>
                <a:gd name="connsiteY1" fmla="*/ 2974558 h 3148045"/>
                <a:gd name="connsiteX2" fmla="*/ 1607656 w 3499468"/>
                <a:gd name="connsiteY2" fmla="*/ 350867 h 3148045"/>
                <a:gd name="connsiteX0" fmla="*/ 1589058 w 3480870"/>
                <a:gd name="connsiteY0" fmla="*/ 350867 h 3213485"/>
                <a:gd name="connsiteX1" fmla="*/ 2048817 w 3480870"/>
                <a:gd name="connsiteY1" fmla="*/ 2974558 h 3213485"/>
                <a:gd name="connsiteX2" fmla="*/ 1589058 w 3480870"/>
                <a:gd name="connsiteY2" fmla="*/ 350867 h 3213485"/>
                <a:gd name="connsiteX0" fmla="*/ 1674782 w 3475763"/>
                <a:gd name="connsiteY0" fmla="*/ 352075 h 3196065"/>
                <a:gd name="connsiteX1" fmla="*/ 1941249 w 3475763"/>
                <a:gd name="connsiteY1" fmla="*/ 2956349 h 3196065"/>
                <a:gd name="connsiteX2" fmla="*/ 1674782 w 3475763"/>
                <a:gd name="connsiteY2" fmla="*/ 352075 h 3196065"/>
                <a:gd name="connsiteX0" fmla="*/ 1661171 w 3462152"/>
                <a:gd name="connsiteY0" fmla="*/ 352075 h 3218217"/>
                <a:gd name="connsiteX1" fmla="*/ 1927638 w 3462152"/>
                <a:gd name="connsiteY1" fmla="*/ 2956349 h 3218217"/>
                <a:gd name="connsiteX2" fmla="*/ 1661171 w 3462152"/>
                <a:gd name="connsiteY2" fmla="*/ 352075 h 3218217"/>
                <a:gd name="connsiteX0" fmla="*/ 1652406 w 3462194"/>
                <a:gd name="connsiteY0" fmla="*/ 346120 h 3305179"/>
                <a:gd name="connsiteX1" fmla="*/ 1938202 w 3462194"/>
                <a:gd name="connsiteY1" fmla="*/ 3047480 h 3305179"/>
                <a:gd name="connsiteX2" fmla="*/ 1652406 w 3462194"/>
                <a:gd name="connsiteY2" fmla="*/ 346120 h 3305179"/>
                <a:gd name="connsiteX0" fmla="*/ 1638930 w 3448718"/>
                <a:gd name="connsiteY0" fmla="*/ 346118 h 3373938"/>
                <a:gd name="connsiteX1" fmla="*/ 1924726 w 3448718"/>
                <a:gd name="connsiteY1" fmla="*/ 3047478 h 3373938"/>
                <a:gd name="connsiteX2" fmla="*/ 1638930 w 3448718"/>
                <a:gd name="connsiteY2" fmla="*/ 346118 h 3373938"/>
                <a:gd name="connsiteX0" fmla="*/ 1692007 w 3449854"/>
                <a:gd name="connsiteY0" fmla="*/ 353288 h 3270578"/>
                <a:gd name="connsiteX1" fmla="*/ 1861827 w 3449854"/>
                <a:gd name="connsiteY1" fmla="*/ 2938144 h 3270578"/>
                <a:gd name="connsiteX2" fmla="*/ 1692007 w 3449854"/>
                <a:gd name="connsiteY2" fmla="*/ 353288 h 3270578"/>
                <a:gd name="connsiteX0" fmla="*/ 1692007 w 3496587"/>
                <a:gd name="connsiteY0" fmla="*/ 329563 h 3246852"/>
                <a:gd name="connsiteX1" fmla="*/ 1861827 w 3496587"/>
                <a:gd name="connsiteY1" fmla="*/ 2914419 h 3246852"/>
                <a:gd name="connsiteX2" fmla="*/ 1692007 w 3496587"/>
                <a:gd name="connsiteY2" fmla="*/ 329563 h 3246852"/>
                <a:gd name="connsiteX0" fmla="*/ 1692007 w 3558000"/>
                <a:gd name="connsiteY0" fmla="*/ 320702 h 3237991"/>
                <a:gd name="connsiteX1" fmla="*/ 1861827 w 3558000"/>
                <a:gd name="connsiteY1" fmla="*/ 2905558 h 3237991"/>
                <a:gd name="connsiteX2" fmla="*/ 1692007 w 3558000"/>
                <a:gd name="connsiteY2" fmla="*/ 320702 h 3237991"/>
                <a:gd name="connsiteX0" fmla="*/ 1692007 w 3530527"/>
                <a:gd name="connsiteY0" fmla="*/ 328555 h 3245844"/>
                <a:gd name="connsiteX1" fmla="*/ 1861827 w 3530527"/>
                <a:gd name="connsiteY1" fmla="*/ 2913411 h 3245844"/>
                <a:gd name="connsiteX2" fmla="*/ 1692007 w 3530527"/>
                <a:gd name="connsiteY2" fmla="*/ 328555 h 3245844"/>
                <a:gd name="connsiteX0" fmla="*/ 1692006 w 3530525"/>
                <a:gd name="connsiteY0" fmla="*/ 328556 h 3245846"/>
                <a:gd name="connsiteX1" fmla="*/ 1861827 w 3530525"/>
                <a:gd name="connsiteY1" fmla="*/ 2913413 h 3245846"/>
                <a:gd name="connsiteX2" fmla="*/ 1692006 w 3530525"/>
                <a:gd name="connsiteY2" fmla="*/ 328556 h 3245846"/>
                <a:gd name="connsiteX0" fmla="*/ 1692006 w 3622750"/>
                <a:gd name="connsiteY0" fmla="*/ 328556 h 3245846"/>
                <a:gd name="connsiteX1" fmla="*/ 1861827 w 3622750"/>
                <a:gd name="connsiteY1" fmla="*/ 2913413 h 3245846"/>
                <a:gd name="connsiteX2" fmla="*/ 1692006 w 3622750"/>
                <a:gd name="connsiteY2" fmla="*/ 328556 h 3245846"/>
                <a:gd name="connsiteX0" fmla="*/ 1728564 w 3625400"/>
                <a:gd name="connsiteY0" fmla="*/ 330689 h 3211186"/>
                <a:gd name="connsiteX1" fmla="*/ 1821067 w 3625400"/>
                <a:gd name="connsiteY1" fmla="*/ 2876712 h 3211186"/>
                <a:gd name="connsiteX2" fmla="*/ 1728564 w 3625400"/>
                <a:gd name="connsiteY2" fmla="*/ 330689 h 3211186"/>
                <a:gd name="connsiteX0" fmla="*/ 1728564 w 3625402"/>
                <a:gd name="connsiteY0" fmla="*/ 330689 h 3187357"/>
                <a:gd name="connsiteX1" fmla="*/ 1821067 w 3625402"/>
                <a:gd name="connsiteY1" fmla="*/ 2876712 h 3187357"/>
                <a:gd name="connsiteX2" fmla="*/ 1728564 w 3625402"/>
                <a:gd name="connsiteY2" fmla="*/ 330689 h 3187357"/>
                <a:gd name="connsiteX0" fmla="*/ 1018072 w 2914908"/>
                <a:gd name="connsiteY0" fmla="*/ 330689 h 3260147"/>
                <a:gd name="connsiteX1" fmla="*/ 1110575 w 2914908"/>
                <a:gd name="connsiteY1" fmla="*/ 2876712 h 3260147"/>
                <a:gd name="connsiteX2" fmla="*/ 1018072 w 2914908"/>
                <a:gd name="connsiteY2" fmla="*/ 330689 h 3260147"/>
                <a:gd name="connsiteX0" fmla="*/ 1018071 w 2914908"/>
                <a:gd name="connsiteY0" fmla="*/ 330689 h 3260149"/>
                <a:gd name="connsiteX1" fmla="*/ 1110573 w 2914908"/>
                <a:gd name="connsiteY1" fmla="*/ 2876712 h 3260149"/>
                <a:gd name="connsiteX2" fmla="*/ 1018071 w 2914908"/>
                <a:gd name="connsiteY2" fmla="*/ 330689 h 3260149"/>
                <a:gd name="connsiteX0" fmla="*/ 1489911 w 3386747"/>
                <a:gd name="connsiteY0" fmla="*/ 330689 h 3262299"/>
                <a:gd name="connsiteX1" fmla="*/ 1582413 w 3386747"/>
                <a:gd name="connsiteY1" fmla="*/ 2876712 h 3262299"/>
                <a:gd name="connsiteX2" fmla="*/ 1489911 w 3386747"/>
                <a:gd name="connsiteY2" fmla="*/ 330689 h 3262299"/>
                <a:gd name="connsiteX0" fmla="*/ 1797629 w 3694465"/>
                <a:gd name="connsiteY0" fmla="*/ 330689 h 3125936"/>
                <a:gd name="connsiteX1" fmla="*/ 1890131 w 3694465"/>
                <a:gd name="connsiteY1" fmla="*/ 2876712 h 3125936"/>
                <a:gd name="connsiteX2" fmla="*/ 1797629 w 3694465"/>
                <a:gd name="connsiteY2" fmla="*/ 330689 h 3125936"/>
                <a:gd name="connsiteX0" fmla="*/ 1797630 w 3694467"/>
                <a:gd name="connsiteY0" fmla="*/ 330689 h 3125938"/>
                <a:gd name="connsiteX1" fmla="*/ 1890131 w 3694467"/>
                <a:gd name="connsiteY1" fmla="*/ 2876712 h 3125938"/>
                <a:gd name="connsiteX2" fmla="*/ 1797630 w 3694467"/>
                <a:gd name="connsiteY2" fmla="*/ 330689 h 3125938"/>
                <a:gd name="connsiteX0" fmla="*/ 1411393 w 3308229"/>
                <a:gd name="connsiteY0" fmla="*/ 330689 h 3117478"/>
                <a:gd name="connsiteX1" fmla="*/ 1503894 w 3308229"/>
                <a:gd name="connsiteY1" fmla="*/ 2876712 h 3117478"/>
                <a:gd name="connsiteX2" fmla="*/ 1411393 w 3308229"/>
                <a:gd name="connsiteY2" fmla="*/ 330689 h 3117478"/>
                <a:gd name="connsiteX0" fmla="*/ 1451314 w 3348150"/>
                <a:gd name="connsiteY0" fmla="*/ 330689 h 3117478"/>
                <a:gd name="connsiteX1" fmla="*/ 1543815 w 3348150"/>
                <a:gd name="connsiteY1" fmla="*/ 2876712 h 3117478"/>
                <a:gd name="connsiteX2" fmla="*/ 1451314 w 3348150"/>
                <a:gd name="connsiteY2" fmla="*/ 330689 h 3117478"/>
                <a:gd name="connsiteX0" fmla="*/ 1430148 w 3352333"/>
                <a:gd name="connsiteY0" fmla="*/ 330689 h 3117478"/>
                <a:gd name="connsiteX1" fmla="*/ 1580637 w 3352333"/>
                <a:gd name="connsiteY1" fmla="*/ 2876712 h 3117478"/>
                <a:gd name="connsiteX2" fmla="*/ 1430148 w 3352333"/>
                <a:gd name="connsiteY2" fmla="*/ 330689 h 3117478"/>
                <a:gd name="connsiteX0" fmla="*/ 1675598 w 3597784"/>
                <a:gd name="connsiteY0" fmla="*/ 330689 h 3145061"/>
                <a:gd name="connsiteX1" fmla="*/ 1826087 w 3597784"/>
                <a:gd name="connsiteY1" fmla="*/ 2876712 h 3145061"/>
                <a:gd name="connsiteX2" fmla="*/ 1675598 w 3597784"/>
                <a:gd name="connsiteY2" fmla="*/ 330689 h 3145061"/>
                <a:gd name="connsiteX0" fmla="*/ 1675598 w 3621130"/>
                <a:gd name="connsiteY0" fmla="*/ 265294 h 3079666"/>
                <a:gd name="connsiteX1" fmla="*/ 1826087 w 3621130"/>
                <a:gd name="connsiteY1" fmla="*/ 2811317 h 3079666"/>
                <a:gd name="connsiteX2" fmla="*/ 1675598 w 3621130"/>
                <a:gd name="connsiteY2" fmla="*/ 265294 h 3079666"/>
                <a:gd name="connsiteX0" fmla="*/ 1667230 w 3621253"/>
                <a:gd name="connsiteY0" fmla="*/ 269007 h 3009133"/>
                <a:gd name="connsiteX1" fmla="*/ 1837048 w 3621253"/>
                <a:gd name="connsiteY1" fmla="*/ 2737361 h 3009133"/>
                <a:gd name="connsiteX2" fmla="*/ 1667230 w 3621253"/>
                <a:gd name="connsiteY2" fmla="*/ 269007 h 3009133"/>
                <a:gd name="connsiteX0" fmla="*/ 1700114 w 3654137"/>
                <a:gd name="connsiteY0" fmla="*/ 269007 h 2918207"/>
                <a:gd name="connsiteX1" fmla="*/ 1869932 w 3654137"/>
                <a:gd name="connsiteY1" fmla="*/ 2737361 h 2918207"/>
                <a:gd name="connsiteX2" fmla="*/ 1700114 w 3654137"/>
                <a:gd name="connsiteY2" fmla="*/ 269007 h 29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4137" h="2918207">
                  <a:moveTo>
                    <a:pt x="1700114" y="269007"/>
                  </a:moveTo>
                  <a:cubicBezTo>
                    <a:pt x="4748393" y="-1145761"/>
                    <a:pt x="3773796" y="3518567"/>
                    <a:pt x="1869932" y="2737361"/>
                  </a:cubicBezTo>
                  <a:cubicBezTo>
                    <a:pt x="-280024" y="3899101"/>
                    <a:pt x="-879027" y="-964179"/>
                    <a:pt x="1700114" y="269007"/>
                  </a:cubicBezTo>
                  <a:close/>
                </a:path>
              </a:pathLst>
            </a:custGeom>
            <a:solidFill>
              <a:srgbClr val="EAEABA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7" name="Arco 26"/>
            <p:cNvSpPr/>
            <p:nvPr/>
          </p:nvSpPr>
          <p:spPr>
            <a:xfrm>
              <a:off x="3495453" y="1353965"/>
              <a:ext cx="293682" cy="479537"/>
            </a:xfrm>
            <a:prstGeom prst="arc">
              <a:avLst/>
            </a:prstGeom>
            <a:ln w="28575">
              <a:solidFill>
                <a:srgbClr val="90B2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grpSp>
        <p:nvGrpSpPr>
          <p:cNvPr id="28" name="Gruppo 11"/>
          <p:cNvGrpSpPr>
            <a:grpSpLocks/>
          </p:cNvGrpSpPr>
          <p:nvPr/>
        </p:nvGrpSpPr>
        <p:grpSpPr bwMode="auto">
          <a:xfrm>
            <a:off x="5019985" y="4321617"/>
            <a:ext cx="1941372" cy="1858541"/>
            <a:chOff x="869792" y="735016"/>
            <a:chExt cx="5101713" cy="5025365"/>
          </a:xfrm>
        </p:grpSpPr>
        <p:pic>
          <p:nvPicPr>
            <p:cNvPr id="29" name="Picture 2" descr="http://c250.columbia.edu/images/c250_celebrates/celebrated_alumni/bio_images_big/240x240_bioim_cel_2_1-09-jd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prstClr val="black"/>
                <a:srgbClr val="FFFFCC">
                  <a:tint val="45000"/>
                  <a:satMod val="400000"/>
                </a:srgbClr>
              </a:duotone>
              <a:extLst/>
            </a:blip>
            <a:srcRect r="30611" b="78041"/>
            <a:stretch/>
          </p:blipFill>
          <p:spPr bwMode="auto">
            <a:xfrm>
              <a:off x="913963" y="735016"/>
              <a:ext cx="3489483" cy="1111309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  <a:extLst/>
          </p:spPr>
        </p:pic>
        <p:pic>
          <p:nvPicPr>
            <p:cNvPr id="30" name="Picture 2" descr="http://c250.columbia.edu/images/c250_celebrates/celebrated_alumni/bio_images_big/240x240_bioim_cel_2_1-09-jd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prstClr val="black"/>
                <a:srgbClr val="FFFFCC">
                  <a:tint val="45000"/>
                  <a:satMod val="400000"/>
                </a:srgbClr>
              </a:duotone>
              <a:extLst/>
            </a:blip>
            <a:srcRect l="39525" t="23277" r="30392" b="40929"/>
            <a:stretch/>
          </p:blipFill>
          <p:spPr bwMode="auto">
            <a:xfrm>
              <a:off x="2901643" y="1913003"/>
              <a:ext cx="1512846" cy="1811434"/>
            </a:xfrm>
            <a:prstGeom prst="round2SameRect">
              <a:avLst/>
            </a:prstGeom>
            <a:noFill/>
            <a:ln>
              <a:solidFill>
                <a:schemeClr val="bg1"/>
              </a:solidFill>
            </a:ln>
            <a:extLst/>
          </p:spPr>
        </p:pic>
        <p:pic>
          <p:nvPicPr>
            <p:cNvPr id="31" name="Picture 2" descr="http://c250.columbia.edu/images/c250_celebrates/celebrated_alumni/bio_images_big/240x240_bioim_cel_2_1-09-jd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prstClr val="black"/>
                <a:srgbClr val="FFFFCC">
                  <a:tint val="45000"/>
                  <a:satMod val="400000"/>
                </a:srgbClr>
              </a:duotone>
              <a:extLst/>
            </a:blip>
            <a:srcRect l="-220" t="69393" r="61355" b="525"/>
            <a:stretch/>
          </p:blipFill>
          <p:spPr bwMode="auto">
            <a:xfrm>
              <a:off x="913964" y="4238069"/>
              <a:ext cx="1954551" cy="1522312"/>
            </a:xfrm>
            <a:prstGeom prst="round2DiagRect">
              <a:avLst/>
            </a:prstGeom>
            <a:noFill/>
            <a:ln>
              <a:solidFill>
                <a:schemeClr val="bg1"/>
              </a:solidFill>
            </a:ln>
            <a:extLst/>
          </p:spPr>
        </p:pic>
        <p:pic>
          <p:nvPicPr>
            <p:cNvPr id="32" name="Picture 2" descr="http://c250.columbia.edu/images/c250_celebrates/celebrated_alumni/bio_images_big/240x240_bioim_cel_2_1-09-jd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prstClr val="black"/>
                <a:srgbClr val="FFFFCC">
                  <a:tint val="45000"/>
                  <a:satMod val="400000"/>
                </a:srgbClr>
              </a:duotone>
              <a:extLst/>
            </a:blip>
            <a:srcRect l="70784" t="60123" r="-33" b="525"/>
            <a:stretch/>
          </p:blipFill>
          <p:spPr bwMode="auto">
            <a:xfrm>
              <a:off x="4474885" y="3768890"/>
              <a:ext cx="1470815" cy="1991491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  <a:extLst/>
          </p:spPr>
        </p:pic>
        <p:pic>
          <p:nvPicPr>
            <p:cNvPr id="33" name="Picture 2" descr="http://c250.columbia.edu/images/c250_celebrates/celebrated_alumni/bio_images_big/240x240_bioim_cel_2_1-09-jd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prstClr val="black"/>
                <a:srgbClr val="FFFFCC">
                  <a:tint val="45000"/>
                  <a:satMod val="400000"/>
                </a:srgbClr>
              </a:duotone>
              <a:extLst/>
            </a:blip>
            <a:srcRect l="69827" t="-3" r="-130" b="41151"/>
            <a:stretch/>
          </p:blipFill>
          <p:spPr bwMode="auto">
            <a:xfrm>
              <a:off x="4447617" y="735016"/>
              <a:ext cx="1523888" cy="2978308"/>
            </a:xfrm>
            <a:prstGeom prst="round2SameRect">
              <a:avLst/>
            </a:prstGeom>
            <a:noFill/>
            <a:ln>
              <a:solidFill>
                <a:schemeClr val="bg1"/>
              </a:solidFill>
            </a:ln>
            <a:extLst/>
          </p:spPr>
        </p:pic>
        <p:pic>
          <p:nvPicPr>
            <p:cNvPr id="34" name="Picture 2" descr="http://c250.columbia.edu/images/c250_celebrates/celebrated_alumni/bio_images_big/240x240_bioim_cel_2_1-09-jd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prstClr val="black"/>
                <a:srgbClr val="FFFFCC">
                  <a:tint val="45000"/>
                  <a:satMod val="400000"/>
                </a:srgbClr>
              </a:duotone>
              <a:extLst/>
            </a:blip>
            <a:srcRect l="216" t="23251" r="60915" b="31349"/>
            <a:stretch/>
          </p:blipFill>
          <p:spPr bwMode="auto">
            <a:xfrm>
              <a:off x="913962" y="1901890"/>
              <a:ext cx="1954551" cy="2297542"/>
            </a:xfrm>
            <a:prstGeom prst="round2DiagRect">
              <a:avLst/>
            </a:prstGeom>
            <a:noFill/>
            <a:ln>
              <a:solidFill>
                <a:schemeClr val="bg1"/>
              </a:solidFill>
            </a:ln>
            <a:extLst/>
          </p:spPr>
        </p:pic>
        <p:pic>
          <p:nvPicPr>
            <p:cNvPr id="35" name="Picture 2" descr="http://c250.columbia.edu/images/c250_celebrates/celebrated_alumni/bio_images_big/240x240_bioim_cel_2_1-09-jd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prstClr val="black"/>
                <a:srgbClr val="FFFFCC">
                  <a:tint val="45000"/>
                  <a:satMod val="400000"/>
                </a:srgbClr>
              </a:duotone>
              <a:extLst/>
            </a:blip>
            <a:srcRect l="39499" t="60123" r="30498" b="525"/>
            <a:stretch/>
          </p:blipFill>
          <p:spPr bwMode="auto">
            <a:xfrm>
              <a:off x="2917334" y="3768890"/>
              <a:ext cx="1508732" cy="19914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/>
          </p:spPr>
        </p:pic>
        <p:sp>
          <p:nvSpPr>
            <p:cNvPr id="36" name="Rettangolo con angoli arrotondati in diagonale 35"/>
            <p:cNvSpPr/>
            <p:nvPr/>
          </p:nvSpPr>
          <p:spPr>
            <a:xfrm>
              <a:off x="908592" y="1898499"/>
              <a:ext cx="1960479" cy="2301573"/>
            </a:xfrm>
            <a:prstGeom prst="round2DiagRect">
              <a:avLst/>
            </a:prstGeom>
            <a:solidFill>
              <a:srgbClr val="E4E4B4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3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ttangolo arrotondato 36"/>
            <p:cNvSpPr/>
            <p:nvPr/>
          </p:nvSpPr>
          <p:spPr>
            <a:xfrm>
              <a:off x="869792" y="735117"/>
              <a:ext cx="3490762" cy="1111104"/>
            </a:xfrm>
            <a:prstGeom prst="roundRect">
              <a:avLst/>
            </a:prstGeom>
            <a:solidFill>
              <a:srgbClr val="A9CE9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John Dewey</a:t>
              </a:r>
            </a:p>
          </p:txBody>
        </p:sp>
        <p:sp>
          <p:nvSpPr>
            <p:cNvPr id="38" name="Rettangolo arrotondato 37"/>
            <p:cNvSpPr/>
            <p:nvPr/>
          </p:nvSpPr>
          <p:spPr>
            <a:xfrm>
              <a:off x="4489839" y="3768329"/>
              <a:ext cx="1455676" cy="1992052"/>
            </a:xfrm>
            <a:prstGeom prst="roundRect">
              <a:avLst/>
            </a:prstGeom>
            <a:solidFill>
              <a:srgbClr val="EAEABA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39" name="Rettangolo con angoli arrotondati in diagonale 38"/>
            <p:cNvSpPr/>
            <p:nvPr/>
          </p:nvSpPr>
          <p:spPr>
            <a:xfrm rot="10800000">
              <a:off x="895893" y="4238168"/>
              <a:ext cx="1944605" cy="1522213"/>
            </a:xfrm>
            <a:prstGeom prst="round2DiagRect">
              <a:avLst/>
            </a:prstGeom>
            <a:solidFill>
              <a:srgbClr val="F0A152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sp>
        <p:nvSpPr>
          <p:cNvPr id="40" name="Rettangolo arrotondato 21"/>
          <p:cNvSpPr/>
          <p:nvPr/>
        </p:nvSpPr>
        <p:spPr>
          <a:xfrm>
            <a:off x="74613" y="1104593"/>
            <a:ext cx="9143999" cy="410999"/>
          </a:xfrm>
          <a:prstGeom prst="roundRect">
            <a:avLst/>
          </a:prstGeom>
          <a:solidFill>
            <a:srgbClr val="EAEABA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it-IT" altLang="it-IT" sz="20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Misure scientifiche e esperienza educativa </a:t>
            </a:r>
          </a:p>
        </p:txBody>
      </p:sp>
    </p:spTree>
    <p:extLst>
      <p:ext uri="{BB962C8B-B14F-4D97-AF65-F5344CB8AC3E}">
        <p14:creationId xmlns:p14="http://schemas.microsoft.com/office/powerpoint/2010/main" val="52610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Immagin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1190235"/>
            <a:ext cx="19812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arrotondato 21"/>
          <p:cNvSpPr/>
          <p:nvPr/>
        </p:nvSpPr>
        <p:spPr>
          <a:xfrm>
            <a:off x="159654" y="1252109"/>
            <a:ext cx="4585311" cy="1026740"/>
          </a:xfrm>
          <a:prstGeom prst="roundRect">
            <a:avLst/>
          </a:prstGeom>
          <a:solidFill>
            <a:srgbClr val="EAEABA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it-IT" altLang="it-IT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Perché è bene essere misurati nel misurare</a:t>
            </a:r>
          </a:p>
        </p:txBody>
      </p:sp>
      <p:sp>
        <p:nvSpPr>
          <p:cNvPr id="12" name="Rettangolo arrotondato 5"/>
          <p:cNvSpPr/>
          <p:nvPr/>
        </p:nvSpPr>
        <p:spPr bwMode="auto">
          <a:xfrm>
            <a:off x="136453" y="2370258"/>
            <a:ext cx="4608512" cy="1026740"/>
          </a:xfrm>
          <a:prstGeom prst="roundRect">
            <a:avLst/>
          </a:prstGeom>
          <a:solidFill>
            <a:srgbClr val="EAEAB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20000"/>
              </a:spcBef>
              <a:buClr>
                <a:srgbClr val="822433"/>
              </a:buClr>
            </a:pPr>
            <a:r>
              <a:rPr lang="it-IT" sz="20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parola </a:t>
            </a:r>
            <a:r>
              <a:rPr lang="it-IT" sz="2000" i="1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misura </a:t>
            </a:r>
            <a:r>
              <a:rPr lang="it-IT" sz="20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 due significati principali, che non sono scollegati come taluni aspetti della vita moderna potrebbero far temere.</a:t>
            </a:r>
          </a:p>
        </p:txBody>
      </p:sp>
      <p:sp>
        <p:nvSpPr>
          <p:cNvPr id="13" name="Rettangolo arrotondato 8"/>
          <p:cNvSpPr/>
          <p:nvPr/>
        </p:nvSpPr>
        <p:spPr bwMode="auto">
          <a:xfrm>
            <a:off x="107504" y="3577022"/>
            <a:ext cx="4666410" cy="1797040"/>
          </a:xfrm>
          <a:prstGeom prst="roundRect">
            <a:avLst/>
          </a:prstGeom>
          <a:solidFill>
            <a:srgbClr val="F6D16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20000"/>
              </a:spcBef>
              <a:buClr>
                <a:srgbClr val="822433"/>
              </a:buClr>
            </a:pPr>
            <a:r>
              <a:rPr lang="it-IT" sz="2000" dirty="0">
                <a:solidFill>
                  <a:srgbClr val="800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c</a:t>
            </a:r>
            <a:r>
              <a:rPr lang="it-IT" altLang="it-IT" sz="2000" dirty="0">
                <a:solidFill>
                  <a:srgbClr val="800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it-IT" sz="2000" dirty="0">
                <a:solidFill>
                  <a:srgbClr val="800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nessuna ragione di fondo per cui la misura intesa come operazione di conteggio o confronto non debba accompagnarsi alla misura intesa come abito di equilibrio e di discrezione.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ttangolo arrotondato 11"/>
              <p:cNvSpPr/>
              <p:nvPr/>
            </p:nvSpPr>
            <p:spPr>
              <a:xfrm>
                <a:off x="4904610" y="3577022"/>
                <a:ext cx="4283968" cy="1797040"/>
              </a:xfrm>
              <a:prstGeom prst="roundRect">
                <a:avLst/>
              </a:prstGeom>
              <a:solidFill>
                <a:srgbClr val="A9CE91"/>
              </a:solidFill>
              <a:ln w="57150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20000"/>
                  </a:spcBef>
                  <a:buClr>
                    <a:srgbClr val="822433"/>
                  </a:buClr>
                </a:pPr>
                <a:r>
                  <a:rPr lang="it-IT" sz="2000" dirty="0">
                    <a:solidFill>
                      <a:schemeClr val="accent6">
                        <a:lumMod val="90000"/>
                        <a:lumOff val="10000"/>
                      </a:schemeClr>
                    </a:solidFill>
                    <a:latin typeface="Arial Narrow" panose="020B0606020202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[…</a:t>
                </a:r>
                <a14:m>
                  <m:oMath xmlns:m="http://schemas.openxmlformats.org/officeDocument/2006/math">
                    <m:r>
                      <a:rPr lang="it-IT" sz="2000" i="1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it-IT" altLang="it-IT" sz="2000" dirty="0">
                    <a:solidFill>
                      <a:schemeClr val="accent6">
                        <a:lumMod val="90000"/>
                        <a:lumOff val="10000"/>
                      </a:schemeClr>
                    </a:solidFill>
                    <a:latin typeface="Arial Narrow" panose="020B0606020202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’</a:t>
                </a:r>
                <a:r>
                  <a:rPr lang="it-IT" sz="2000" dirty="0">
                    <a:solidFill>
                      <a:schemeClr val="accent6">
                        <a:lumMod val="90000"/>
                        <a:lumOff val="10000"/>
                      </a:schemeClr>
                    </a:solidFill>
                    <a:latin typeface="Arial Narrow" panose="020B0606020202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abito stesso del misurare, implicando l</a:t>
                </a:r>
                <a:r>
                  <a:rPr lang="it-IT" altLang="it-IT" sz="2000" dirty="0">
                    <a:solidFill>
                      <a:schemeClr val="accent6">
                        <a:lumMod val="90000"/>
                        <a:lumOff val="10000"/>
                      </a:schemeClr>
                    </a:solidFill>
                    <a:latin typeface="Arial Narrow" panose="020B0606020202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’</a:t>
                </a:r>
                <a:r>
                  <a:rPr lang="it-IT" sz="2000" dirty="0">
                    <a:solidFill>
                      <a:schemeClr val="accent6">
                        <a:lumMod val="90000"/>
                        <a:lumOff val="10000"/>
                      </a:schemeClr>
                    </a:solidFill>
                    <a:latin typeface="Arial Narrow" panose="020B0606020202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attitudine a vedere un più ed un meno dove il giudizio affrettato scorge qualità assolute, è esso stesso un abito di riflessività, di moderazione e di prudenza.</a:t>
                </a:r>
              </a:p>
            </p:txBody>
          </p:sp>
        </mc:Choice>
        <mc:Fallback>
          <p:sp>
            <p:nvSpPr>
              <p:cNvPr id="14" name="Rettangolo arrotondat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610" y="3577022"/>
                <a:ext cx="4283968" cy="179704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tangolo arrotondato 9"/>
          <p:cNvSpPr/>
          <p:nvPr/>
        </p:nvSpPr>
        <p:spPr bwMode="auto">
          <a:xfrm>
            <a:off x="1" y="5490409"/>
            <a:ext cx="9143999" cy="8471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A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20000"/>
              </a:spcBef>
              <a:buClr>
                <a:srgbClr val="822433"/>
              </a:buClr>
            </a:pPr>
            <a:r>
              <a:rPr lang="it-IT" sz="2400" dirty="0">
                <a:solidFill>
                  <a:srgbClr val="800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si spiega allora che la tendenza contemporanea a </a:t>
            </a:r>
            <a:r>
              <a:rPr lang="it-IT" sz="2400" i="1" dirty="0">
                <a:solidFill>
                  <a:srgbClr val="800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misurare</a:t>
            </a:r>
            <a:r>
              <a:rPr lang="it-IT" sz="2400" dirty="0">
                <a:solidFill>
                  <a:srgbClr val="800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tutto si accompagni spesso con atteggiamenti completamente opposti ?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A4E1657-B87F-4305-B66E-DD6AE0873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74906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4marketing.biz/wp-content/uploads/sites/6/2012/03/righello-in-legno-con-le-paro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1197" y="1419273"/>
            <a:ext cx="3873420" cy="2558011"/>
          </a:xfrm>
          <a:prstGeom prst="rect">
            <a:avLst/>
          </a:prstGeom>
          <a:noFill/>
        </p:spPr>
      </p:pic>
      <p:pic>
        <p:nvPicPr>
          <p:cNvPr id="6" name="Picture 20" descr="http://www.labottegadelvasaio.net/wp-content/uploads/2014/04/misurare-altezza-bambin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2650" y="2543244"/>
            <a:ext cx="2852869" cy="4314306"/>
          </a:xfrm>
          <a:prstGeom prst="rect">
            <a:avLst/>
          </a:prstGeom>
          <a:noFill/>
        </p:spPr>
      </p:pic>
      <p:pic>
        <p:nvPicPr>
          <p:cNvPr id="7" name="Picture 12" descr="http://www.andreafranzoso.com/images/slide/misuraattivita_se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64" y="1452895"/>
            <a:ext cx="1455124" cy="2500747"/>
          </a:xfrm>
          <a:prstGeom prst="rect">
            <a:avLst/>
          </a:prstGeom>
          <a:noFill/>
        </p:spPr>
      </p:pic>
      <p:pic>
        <p:nvPicPr>
          <p:cNvPr id="8" name="Picture 2" descr="http://www.neripharma.it/wp-content/uploads/2013/10/Misurazione_pes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7618" y="5580754"/>
            <a:ext cx="2672345" cy="1277245"/>
          </a:xfrm>
          <a:prstGeom prst="rect">
            <a:avLst/>
          </a:prstGeom>
          <a:noFill/>
        </p:spPr>
      </p:pic>
      <p:pic>
        <p:nvPicPr>
          <p:cNvPr id="9" name="Picture 6" descr="http://www.pmi.it/wp-content/uploads/2015/11/Pensione-e-cumulo-contribut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0948" y="4270872"/>
            <a:ext cx="2602758" cy="1670228"/>
          </a:xfrm>
          <a:prstGeom prst="rect">
            <a:avLst/>
          </a:prstGeom>
          <a:noFill/>
        </p:spPr>
      </p:pic>
      <p:sp>
        <p:nvSpPr>
          <p:cNvPr id="12" name="Rettangolo arrotondato 21"/>
          <p:cNvSpPr/>
          <p:nvPr/>
        </p:nvSpPr>
        <p:spPr>
          <a:xfrm>
            <a:off x="497475" y="1043568"/>
            <a:ext cx="4187696" cy="334044"/>
          </a:xfrm>
          <a:prstGeom prst="roundRect">
            <a:avLst/>
          </a:prstGeom>
          <a:solidFill>
            <a:srgbClr val="82243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Ed avere chiaro lo scopo delle misure</a:t>
            </a:r>
          </a:p>
        </p:txBody>
      </p:sp>
      <p:sp>
        <p:nvSpPr>
          <p:cNvPr id="26" name="Rettangolo arrotondato 5"/>
          <p:cNvSpPr/>
          <p:nvPr/>
        </p:nvSpPr>
        <p:spPr bwMode="auto">
          <a:xfrm>
            <a:off x="24264" y="4211948"/>
            <a:ext cx="2669996" cy="1137734"/>
          </a:xfrm>
          <a:prstGeom prst="roundRect">
            <a:avLst/>
          </a:prstGeom>
          <a:solidFill>
            <a:srgbClr val="EAEAB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0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Nessuno dimagrisce  perché si pesa spesso</a:t>
            </a:r>
          </a:p>
        </p:txBody>
      </p:sp>
      <p:sp>
        <p:nvSpPr>
          <p:cNvPr id="28" name="Rettangolo arrotondato 12"/>
          <p:cNvSpPr/>
          <p:nvPr/>
        </p:nvSpPr>
        <p:spPr bwMode="auto">
          <a:xfrm>
            <a:off x="3001684" y="5848675"/>
            <a:ext cx="2655240" cy="1009324"/>
          </a:xfrm>
          <a:prstGeom prst="roundRect">
            <a:avLst/>
          </a:prstGeom>
          <a:solidFill>
            <a:srgbClr val="A9CE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400" dirty="0">
                <a:solidFill>
                  <a:schemeClr val="tx2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si diventa più ricchi contando i soldi</a:t>
            </a:r>
          </a:p>
        </p:txBody>
      </p:sp>
      <p:sp>
        <p:nvSpPr>
          <p:cNvPr id="29" name="Rettangolo arrotondato 17"/>
          <p:cNvSpPr/>
          <p:nvPr/>
        </p:nvSpPr>
        <p:spPr bwMode="auto">
          <a:xfrm>
            <a:off x="6010616" y="1340768"/>
            <a:ext cx="2809856" cy="1224536"/>
          </a:xfrm>
          <a:prstGeom prst="roundRect">
            <a:avLst/>
          </a:prstGeom>
          <a:solidFill>
            <a:srgbClr val="F6D1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400" dirty="0">
                <a:solidFill>
                  <a:schemeClr val="tx2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Nessuno cresce perché lo misuriamo spesso</a:t>
            </a:r>
          </a:p>
        </p:txBody>
      </p:sp>
    </p:spTree>
    <p:extLst>
      <p:ext uri="{BB962C8B-B14F-4D97-AF65-F5344CB8AC3E}">
        <p14:creationId xmlns:p14="http://schemas.microsoft.com/office/powerpoint/2010/main" val="346645584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21"/>
          <p:cNvSpPr/>
          <p:nvPr/>
        </p:nvSpPr>
        <p:spPr>
          <a:xfrm>
            <a:off x="1465716" y="1181992"/>
            <a:ext cx="5507307" cy="527361"/>
          </a:xfrm>
          <a:prstGeom prst="roundRect">
            <a:avLst/>
          </a:prstGeom>
          <a:solidFill>
            <a:srgbClr val="EAEABA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it-IT" altLang="it-IT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In relazione allo scopo possiamo misurare per</a:t>
            </a:r>
          </a:p>
        </p:txBody>
      </p:sp>
      <p:sp>
        <p:nvSpPr>
          <p:cNvPr id="16" name="Rettangolo arrotondato 31"/>
          <p:cNvSpPr/>
          <p:nvPr/>
        </p:nvSpPr>
        <p:spPr bwMode="auto">
          <a:xfrm>
            <a:off x="467544" y="1840856"/>
            <a:ext cx="3751826" cy="359704"/>
          </a:xfrm>
          <a:prstGeom prst="roundRect">
            <a:avLst/>
          </a:prstGeom>
          <a:solidFill>
            <a:srgbClr val="F6D16A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Capire le potenzialità degli studenti</a:t>
            </a:r>
            <a:endParaRPr lang="it-IT" sz="2000" dirty="0">
              <a:solidFill>
                <a:schemeClr val="tx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ttangolo arrotondato 31"/>
          <p:cNvSpPr/>
          <p:nvPr/>
        </p:nvSpPr>
        <p:spPr bwMode="auto">
          <a:xfrm>
            <a:off x="4576889" y="1840856"/>
            <a:ext cx="3893649" cy="359704"/>
          </a:xfrm>
          <a:prstGeom prst="round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Classificare gli studenti</a:t>
            </a:r>
            <a:endParaRPr lang="it-IT" sz="2000" dirty="0">
              <a:solidFill>
                <a:srgbClr val="C00000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ttangolo arrotondato 31"/>
          <p:cNvSpPr/>
          <p:nvPr/>
        </p:nvSpPr>
        <p:spPr bwMode="auto">
          <a:xfrm>
            <a:off x="467546" y="2277966"/>
            <a:ext cx="3751826" cy="637278"/>
          </a:xfrm>
          <a:prstGeom prst="roundRect">
            <a:avLst/>
          </a:prstGeom>
          <a:solidFill>
            <a:srgbClr val="F6D16A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Capire come valorizzare le qualità di ciascuno studente</a:t>
            </a:r>
            <a:endParaRPr lang="it-IT" sz="2000" dirty="0">
              <a:solidFill>
                <a:schemeClr val="tx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ttangolo arrotondato 31"/>
          <p:cNvSpPr/>
          <p:nvPr/>
        </p:nvSpPr>
        <p:spPr bwMode="auto">
          <a:xfrm>
            <a:off x="4578040" y="2303153"/>
            <a:ext cx="3893649" cy="637278"/>
          </a:xfrm>
          <a:prstGeom prst="round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Standardizzare i risultati degli studenti</a:t>
            </a:r>
            <a:endParaRPr lang="it-IT" sz="2000" dirty="0">
              <a:solidFill>
                <a:srgbClr val="C00000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ttangolo arrotondato 31"/>
          <p:cNvSpPr/>
          <p:nvPr/>
        </p:nvSpPr>
        <p:spPr bwMode="auto">
          <a:xfrm>
            <a:off x="443588" y="3030154"/>
            <a:ext cx="3751826" cy="637278"/>
          </a:xfrm>
          <a:prstGeom prst="roundRect">
            <a:avLst/>
          </a:prstGeom>
          <a:solidFill>
            <a:srgbClr val="F6D16A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Aiutare gli insegnati a far bene il proprio lavoro</a:t>
            </a:r>
            <a:endParaRPr lang="it-IT" sz="2000" dirty="0">
              <a:solidFill>
                <a:schemeClr val="tx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ttangolo arrotondato 31"/>
          <p:cNvSpPr/>
          <p:nvPr/>
        </p:nvSpPr>
        <p:spPr bwMode="auto">
          <a:xfrm>
            <a:off x="4576890" y="3031641"/>
            <a:ext cx="3893649" cy="637278"/>
          </a:xfrm>
          <a:prstGeom prst="round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Premiare gli insegnanti più efficaci</a:t>
            </a:r>
            <a:endParaRPr lang="it-IT" sz="2000" dirty="0">
              <a:solidFill>
                <a:srgbClr val="C00000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ttangolo arrotondato 31"/>
          <p:cNvSpPr/>
          <p:nvPr/>
        </p:nvSpPr>
        <p:spPr bwMode="auto">
          <a:xfrm>
            <a:off x="451260" y="3768241"/>
            <a:ext cx="3751826" cy="461077"/>
          </a:xfrm>
          <a:prstGeom prst="roundRect">
            <a:avLst/>
          </a:prstGeom>
          <a:solidFill>
            <a:srgbClr val="F6D16A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Usare le risorse in modo intelligente</a:t>
            </a:r>
            <a:endParaRPr lang="it-IT" sz="2000" dirty="0">
              <a:solidFill>
                <a:schemeClr val="tx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ttangolo arrotondato 31"/>
          <p:cNvSpPr/>
          <p:nvPr/>
        </p:nvSpPr>
        <p:spPr bwMode="auto">
          <a:xfrm>
            <a:off x="4566783" y="3770350"/>
            <a:ext cx="3893649" cy="451830"/>
          </a:xfrm>
          <a:prstGeom prst="round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Risparmiare risorse</a:t>
            </a:r>
            <a:endParaRPr lang="it-IT" sz="2000" dirty="0">
              <a:solidFill>
                <a:srgbClr val="C00000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ttangolo arrotondato 31"/>
          <p:cNvSpPr/>
          <p:nvPr/>
        </p:nvSpPr>
        <p:spPr bwMode="auto">
          <a:xfrm>
            <a:off x="467544" y="4412557"/>
            <a:ext cx="3751826" cy="461077"/>
          </a:xfrm>
          <a:prstGeom prst="roundRect">
            <a:avLst/>
          </a:prstGeom>
          <a:solidFill>
            <a:srgbClr val="F6D16A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Dare risorse a chi ne ha più bisogno</a:t>
            </a:r>
            <a:endParaRPr lang="it-IT" sz="2000" dirty="0">
              <a:solidFill>
                <a:schemeClr val="tx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ttangolo arrotondato 31"/>
          <p:cNvSpPr/>
          <p:nvPr/>
        </p:nvSpPr>
        <p:spPr bwMode="auto">
          <a:xfrm>
            <a:off x="4576890" y="4405128"/>
            <a:ext cx="3893649" cy="461077"/>
          </a:xfrm>
          <a:prstGeom prst="round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Premiare chi ottiene migliori risultati</a:t>
            </a:r>
            <a:endParaRPr lang="it-IT" sz="2000" dirty="0">
              <a:solidFill>
                <a:srgbClr val="C00000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ttangolo arrotondato 31"/>
          <p:cNvSpPr/>
          <p:nvPr/>
        </p:nvSpPr>
        <p:spPr bwMode="auto">
          <a:xfrm>
            <a:off x="467544" y="4980424"/>
            <a:ext cx="3751826" cy="636421"/>
          </a:xfrm>
          <a:prstGeom prst="roundRect">
            <a:avLst/>
          </a:prstGeom>
          <a:solidFill>
            <a:srgbClr val="F6D16A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Migliorare le procedure che impediscono un lavoro efficace</a:t>
            </a:r>
            <a:endParaRPr lang="it-IT" sz="2000" dirty="0">
              <a:solidFill>
                <a:schemeClr val="tx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ttangolo arrotondato 31"/>
          <p:cNvSpPr/>
          <p:nvPr/>
        </p:nvSpPr>
        <p:spPr bwMode="auto">
          <a:xfrm>
            <a:off x="4619868" y="4988054"/>
            <a:ext cx="3893649" cy="636421"/>
          </a:xfrm>
          <a:prstGeom prst="round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Controllare che le procedure siano eseguite alla lettera</a:t>
            </a:r>
            <a:endParaRPr lang="it-IT" sz="2000" dirty="0">
              <a:solidFill>
                <a:srgbClr val="C00000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ttangolo arrotondato 31"/>
          <p:cNvSpPr/>
          <p:nvPr/>
        </p:nvSpPr>
        <p:spPr bwMode="auto">
          <a:xfrm>
            <a:off x="434828" y="5717783"/>
            <a:ext cx="3751826" cy="636421"/>
          </a:xfrm>
          <a:prstGeom prst="roundRect">
            <a:avLst/>
          </a:prstGeom>
          <a:solidFill>
            <a:srgbClr val="F6D16A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Realizzare un sistema scolastico omogeneo</a:t>
            </a:r>
            <a:endParaRPr lang="it-IT" sz="2000" dirty="0">
              <a:solidFill>
                <a:schemeClr val="tx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ttangolo arrotondato 31"/>
          <p:cNvSpPr/>
          <p:nvPr/>
        </p:nvSpPr>
        <p:spPr bwMode="auto">
          <a:xfrm>
            <a:off x="4587152" y="5721751"/>
            <a:ext cx="3893649" cy="636421"/>
          </a:xfrm>
          <a:prstGeom prst="round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Premiare le scuole con risultati migliori</a:t>
            </a:r>
            <a:endParaRPr lang="it-IT" sz="2000" dirty="0">
              <a:solidFill>
                <a:srgbClr val="C00000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0A3DBBD-F9BD-4B9D-B2A4-8E9378216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57885"/>
            <a:ext cx="8002786" cy="761289"/>
          </a:xfrm>
        </p:spPr>
        <p:txBody>
          <a:bodyPr/>
          <a:lstStyle/>
          <a:p>
            <a:endParaRPr lang="it-IT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51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controcampus.it/wp-content/uploads/2013/07/Contributo-Scolast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1275" y="4453138"/>
            <a:ext cx="3859306" cy="2338973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828800" y="5867400"/>
            <a:ext cx="5638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>
              <a:latin typeface="Arial Narrow" panose="020B0606020202030204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4709915"/>
            <a:ext cx="24992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Esame scuola media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dirty="0">
                <a:solidFill>
                  <a:schemeClr val="tx1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Ricerca sui valori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Ricerca sullo scritto</a:t>
            </a:r>
          </a:p>
        </p:txBody>
      </p:sp>
      <p:sp>
        <p:nvSpPr>
          <p:cNvPr id="15" name="Rettangolo arrotondato 15"/>
          <p:cNvSpPr/>
          <p:nvPr/>
        </p:nvSpPr>
        <p:spPr bwMode="auto">
          <a:xfrm>
            <a:off x="2899866" y="1196752"/>
            <a:ext cx="2842124" cy="3098830"/>
          </a:xfrm>
          <a:prstGeom prst="roundRect">
            <a:avLst/>
          </a:prstGeom>
          <a:solidFill>
            <a:srgbClr val="EAEAB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1" hangingPunct="1"/>
            <a:r>
              <a:rPr lang="it-IT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 sono cose </a:t>
            </a:r>
          </a:p>
          <a:p>
            <a:pPr lvl="0" algn="ctr" eaLnBrk="1" hangingPunct="1"/>
            <a:r>
              <a:rPr lang="it-IT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 scegliamo </a:t>
            </a:r>
          </a:p>
          <a:p>
            <a:pPr lvl="0" algn="ctr" eaLnBrk="1" hangingPunct="1"/>
            <a:r>
              <a:rPr lang="it-IT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misurare </a:t>
            </a:r>
          </a:p>
          <a:p>
            <a:pPr lvl="0" algn="ctr" eaLnBrk="1" hangingPunct="1"/>
            <a:r>
              <a:rPr lang="it-IT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far contare </a:t>
            </a:r>
          </a:p>
          <a:p>
            <a:pPr lvl="0" algn="ctr" eaLnBrk="1" hangingPunct="1"/>
            <a:r>
              <a:rPr lang="it-IT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</a:p>
          <a:p>
            <a:pPr lvl="0" algn="ctr" eaLnBrk="1" hangingPunct="1"/>
            <a:r>
              <a:rPr lang="it-IT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cose che </a:t>
            </a:r>
          </a:p>
          <a:p>
            <a:pPr lvl="0" algn="ctr" eaLnBrk="1" hangingPunct="1"/>
            <a:r>
              <a:rPr lang="it-IT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misuriamo</a:t>
            </a:r>
          </a:p>
          <a:p>
            <a:pPr lvl="0" algn="ctr" eaLnBrk="1" hangingPunct="1"/>
            <a:r>
              <a:rPr lang="it-IT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 che contano </a:t>
            </a:r>
          </a:p>
          <a:p>
            <a:pPr lvl="0" algn="ctr" eaLnBrk="1" hangingPunct="1"/>
            <a:r>
              <a:rPr lang="it-IT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fini di risultati attesi</a:t>
            </a:r>
          </a:p>
        </p:txBody>
      </p:sp>
      <p:sp>
        <p:nvSpPr>
          <p:cNvPr id="8" name="Rettangolo arrotondato 12"/>
          <p:cNvSpPr/>
          <p:nvPr/>
        </p:nvSpPr>
        <p:spPr bwMode="auto">
          <a:xfrm>
            <a:off x="310687" y="3729315"/>
            <a:ext cx="2372016" cy="354122"/>
          </a:xfrm>
          <a:prstGeom prst="roundRect">
            <a:avLst/>
          </a:prstGeom>
          <a:solidFill>
            <a:srgbClr val="A9CE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400" dirty="0">
                <a:solidFill>
                  <a:schemeClr val="tx2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amministrativi</a:t>
            </a:r>
          </a:p>
        </p:txBody>
      </p:sp>
      <p:sp>
        <p:nvSpPr>
          <p:cNvPr id="14" name="Rettangolo arrotondato 12"/>
          <p:cNvSpPr/>
          <p:nvPr/>
        </p:nvSpPr>
        <p:spPr bwMode="auto">
          <a:xfrm>
            <a:off x="330884" y="3324321"/>
            <a:ext cx="2372016" cy="354122"/>
          </a:xfrm>
          <a:prstGeom prst="roundRect">
            <a:avLst/>
          </a:prstGeom>
          <a:solidFill>
            <a:srgbClr val="A9CE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400" dirty="0">
                <a:solidFill>
                  <a:schemeClr val="tx2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Graduatorie</a:t>
            </a:r>
          </a:p>
        </p:txBody>
      </p:sp>
      <p:sp>
        <p:nvSpPr>
          <p:cNvPr id="16" name="Rettangolo arrotondato 12"/>
          <p:cNvSpPr/>
          <p:nvPr/>
        </p:nvSpPr>
        <p:spPr bwMode="auto">
          <a:xfrm>
            <a:off x="337807" y="2916034"/>
            <a:ext cx="2372016" cy="354122"/>
          </a:xfrm>
          <a:prstGeom prst="roundRect">
            <a:avLst/>
          </a:prstGeom>
          <a:solidFill>
            <a:srgbClr val="A9CE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400" dirty="0">
                <a:solidFill>
                  <a:schemeClr val="tx2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Voti</a:t>
            </a:r>
          </a:p>
        </p:txBody>
      </p:sp>
      <p:sp>
        <p:nvSpPr>
          <p:cNvPr id="17" name="Rettangolo arrotondato 12"/>
          <p:cNvSpPr/>
          <p:nvPr/>
        </p:nvSpPr>
        <p:spPr bwMode="auto">
          <a:xfrm>
            <a:off x="330885" y="2525783"/>
            <a:ext cx="2372016" cy="354122"/>
          </a:xfrm>
          <a:prstGeom prst="roundRect">
            <a:avLst/>
          </a:prstGeom>
          <a:solidFill>
            <a:srgbClr val="A9CE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400" dirty="0">
                <a:solidFill>
                  <a:schemeClr val="tx2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Assenze</a:t>
            </a:r>
          </a:p>
        </p:txBody>
      </p:sp>
      <p:sp>
        <p:nvSpPr>
          <p:cNvPr id="18" name="Rettangolo arrotondato 21"/>
          <p:cNvSpPr/>
          <p:nvPr/>
        </p:nvSpPr>
        <p:spPr>
          <a:xfrm>
            <a:off x="5882316" y="2512294"/>
            <a:ext cx="2930800" cy="309366"/>
          </a:xfrm>
          <a:prstGeom prst="roundRect">
            <a:avLst/>
          </a:prstGeom>
          <a:solidFill>
            <a:srgbClr val="EAEABA"/>
          </a:solidFill>
          <a:ln w="38100">
            <a:solidFill>
              <a:srgbClr val="F0A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regole che impediscono</a:t>
            </a:r>
          </a:p>
        </p:txBody>
      </p:sp>
      <p:sp>
        <p:nvSpPr>
          <p:cNvPr id="20" name="Rettangolo arrotondato 21"/>
          <p:cNvSpPr/>
          <p:nvPr/>
        </p:nvSpPr>
        <p:spPr>
          <a:xfrm>
            <a:off x="5892019" y="2901858"/>
            <a:ext cx="2930800" cy="317952"/>
          </a:xfrm>
          <a:prstGeom prst="roundRect">
            <a:avLst/>
          </a:prstGeom>
          <a:solidFill>
            <a:srgbClr val="EAEABA"/>
          </a:solidFill>
          <a:ln w="38100">
            <a:solidFill>
              <a:srgbClr val="F0A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precarietà</a:t>
            </a:r>
          </a:p>
        </p:txBody>
      </p:sp>
      <p:sp>
        <p:nvSpPr>
          <p:cNvPr id="21" name="Rettangolo arrotondato 21"/>
          <p:cNvSpPr/>
          <p:nvPr/>
        </p:nvSpPr>
        <p:spPr>
          <a:xfrm>
            <a:off x="5882314" y="3284705"/>
            <a:ext cx="2930800" cy="390035"/>
          </a:xfrm>
          <a:prstGeom prst="roundRect">
            <a:avLst/>
          </a:prstGeom>
          <a:solidFill>
            <a:srgbClr val="EAEABA"/>
          </a:solidFill>
          <a:ln w="38100">
            <a:solidFill>
              <a:srgbClr val="F0A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Condizioni di lavoro e salari</a:t>
            </a:r>
          </a:p>
        </p:txBody>
      </p:sp>
      <p:sp>
        <p:nvSpPr>
          <p:cNvPr id="22" name="Rettangolo arrotondato 21"/>
          <p:cNvSpPr/>
          <p:nvPr/>
        </p:nvSpPr>
        <p:spPr>
          <a:xfrm>
            <a:off x="5892019" y="3777284"/>
            <a:ext cx="2930800" cy="320030"/>
          </a:xfrm>
          <a:prstGeom prst="roundRect">
            <a:avLst/>
          </a:prstGeom>
          <a:solidFill>
            <a:srgbClr val="EAEABA"/>
          </a:solidFill>
          <a:ln w="38100">
            <a:solidFill>
              <a:srgbClr val="F0A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valori</a:t>
            </a:r>
          </a:p>
        </p:txBody>
      </p:sp>
      <p:sp>
        <p:nvSpPr>
          <p:cNvPr id="23" name="Rettangolo arrotondato 12"/>
          <p:cNvSpPr/>
          <p:nvPr/>
        </p:nvSpPr>
        <p:spPr bwMode="auto">
          <a:xfrm>
            <a:off x="337808" y="2152185"/>
            <a:ext cx="2372016" cy="354122"/>
          </a:xfrm>
          <a:prstGeom prst="roundRect">
            <a:avLst/>
          </a:prstGeom>
          <a:solidFill>
            <a:srgbClr val="A9CE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400" dirty="0">
                <a:solidFill>
                  <a:schemeClr val="tx2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Lettura</a:t>
            </a:r>
          </a:p>
        </p:txBody>
      </p:sp>
      <p:sp>
        <p:nvSpPr>
          <p:cNvPr id="24" name="Rettangolo arrotondato 12"/>
          <p:cNvSpPr/>
          <p:nvPr/>
        </p:nvSpPr>
        <p:spPr bwMode="auto">
          <a:xfrm>
            <a:off x="352042" y="1757895"/>
            <a:ext cx="2372016" cy="354122"/>
          </a:xfrm>
          <a:prstGeom prst="roundRect">
            <a:avLst/>
          </a:prstGeom>
          <a:solidFill>
            <a:srgbClr val="A9CE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400" dirty="0">
                <a:solidFill>
                  <a:schemeClr val="tx2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Matematica</a:t>
            </a:r>
          </a:p>
        </p:txBody>
      </p:sp>
      <p:sp>
        <p:nvSpPr>
          <p:cNvPr id="25" name="Rettangolo arrotondato 12"/>
          <p:cNvSpPr/>
          <p:nvPr/>
        </p:nvSpPr>
        <p:spPr bwMode="auto">
          <a:xfrm>
            <a:off x="337809" y="1331278"/>
            <a:ext cx="2372016" cy="354122"/>
          </a:xfrm>
          <a:prstGeom prst="roundRect">
            <a:avLst/>
          </a:prstGeom>
          <a:solidFill>
            <a:srgbClr val="A9CE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400" dirty="0">
                <a:solidFill>
                  <a:schemeClr val="tx2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Risorse attratte</a:t>
            </a:r>
          </a:p>
        </p:txBody>
      </p:sp>
      <p:sp>
        <p:nvSpPr>
          <p:cNvPr id="26" name="Rettangolo arrotondato 21"/>
          <p:cNvSpPr/>
          <p:nvPr/>
        </p:nvSpPr>
        <p:spPr>
          <a:xfrm>
            <a:off x="5892018" y="1822158"/>
            <a:ext cx="2930800" cy="579717"/>
          </a:xfrm>
          <a:prstGeom prst="roundRect">
            <a:avLst/>
          </a:prstGeom>
          <a:solidFill>
            <a:srgbClr val="EAEABA"/>
          </a:solidFill>
          <a:ln w="38100">
            <a:solidFill>
              <a:srgbClr val="F0A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preparazione dei docenti</a:t>
            </a:r>
          </a:p>
        </p:txBody>
      </p:sp>
      <p:sp>
        <p:nvSpPr>
          <p:cNvPr id="27" name="Rettangolo arrotondato 21"/>
          <p:cNvSpPr/>
          <p:nvPr/>
        </p:nvSpPr>
        <p:spPr>
          <a:xfrm>
            <a:off x="5882315" y="1301786"/>
            <a:ext cx="2930800" cy="412678"/>
          </a:xfrm>
          <a:prstGeom prst="roundRect">
            <a:avLst/>
          </a:prstGeom>
          <a:solidFill>
            <a:srgbClr val="EAEABA"/>
          </a:solidFill>
          <a:ln w="38100">
            <a:solidFill>
              <a:srgbClr val="F0A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mezzi disponibili</a:t>
            </a:r>
          </a:p>
        </p:txBody>
      </p:sp>
    </p:spTree>
    <p:extLst>
      <p:ext uri="{BB962C8B-B14F-4D97-AF65-F5344CB8AC3E}">
        <p14:creationId xmlns:p14="http://schemas.microsoft.com/office/powerpoint/2010/main" val="2457165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9"/>
          <p:cNvSpPr/>
          <p:nvPr/>
        </p:nvSpPr>
        <p:spPr bwMode="auto">
          <a:xfrm>
            <a:off x="520334" y="2153636"/>
            <a:ext cx="5203794" cy="45662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A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51130">
              <a:lnSpc>
                <a:spcPct val="115000"/>
              </a:lnSpc>
              <a:spcAft>
                <a:spcPts val="0"/>
              </a:spcAft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Esopo favola 42</a:t>
            </a:r>
          </a:p>
          <a:p>
            <a:pPr indent="151130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contadino essendo sul punto di morire e volendo che i suoi figli fossero pratici dell'agricoltura, avendoli mandati a chiamare disse: "Figlioli, in una delle mie vigne è nascosto un tesoro". Ed essi dopo la sua morte, avendo preso aratri e zappe, scavarono tutta la propria campagna. E il tesoro non lo trovarono, ma la vigna diede loro molte volte più abbondantemente il prodotto.</a:t>
            </a:r>
          </a:p>
          <a:p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racconto dimostra che il lavoro è un tesoro per gli uomini.</a:t>
            </a:r>
          </a:p>
        </p:txBody>
      </p:sp>
      <p:sp>
        <p:nvSpPr>
          <p:cNvPr id="10" name="Rettangolo arrotondato 21"/>
          <p:cNvSpPr/>
          <p:nvPr/>
        </p:nvSpPr>
        <p:spPr>
          <a:xfrm>
            <a:off x="518169" y="1054951"/>
            <a:ext cx="6499938" cy="300023"/>
          </a:xfrm>
          <a:prstGeom prst="roundRect">
            <a:avLst/>
          </a:prstGeom>
          <a:solidFill>
            <a:srgbClr val="82243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coerenza tra mezzi e fini, il fine non giustifica i mezzi.</a:t>
            </a:r>
          </a:p>
        </p:txBody>
      </p:sp>
      <p:sp>
        <p:nvSpPr>
          <p:cNvPr id="11" name="Rettangolo arrotondato 21"/>
          <p:cNvSpPr/>
          <p:nvPr/>
        </p:nvSpPr>
        <p:spPr>
          <a:xfrm>
            <a:off x="5858013" y="4668649"/>
            <a:ext cx="3151162" cy="606142"/>
          </a:xfrm>
          <a:prstGeom prst="roundRect">
            <a:avLst/>
          </a:prstGeom>
          <a:solidFill>
            <a:srgbClr val="EAEAB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Comprensione</a:t>
            </a:r>
          </a:p>
        </p:txBody>
      </p:sp>
      <p:sp>
        <p:nvSpPr>
          <p:cNvPr id="12" name="Rettangolo arrotondato 21"/>
          <p:cNvSpPr/>
          <p:nvPr/>
        </p:nvSpPr>
        <p:spPr>
          <a:xfrm>
            <a:off x="5864802" y="3819300"/>
            <a:ext cx="3151163" cy="579717"/>
          </a:xfrm>
          <a:prstGeom prst="roundRect">
            <a:avLst/>
          </a:prstGeom>
          <a:solidFill>
            <a:srgbClr val="EAEABA"/>
          </a:solidFill>
          <a:ln w="38100">
            <a:solidFill>
              <a:srgbClr val="F0A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Conoscenza</a:t>
            </a:r>
          </a:p>
        </p:txBody>
      </p:sp>
      <p:sp>
        <p:nvSpPr>
          <p:cNvPr id="18" name="Rettangolo arrotondato 3"/>
          <p:cNvSpPr/>
          <p:nvPr/>
        </p:nvSpPr>
        <p:spPr bwMode="auto">
          <a:xfrm>
            <a:off x="5864803" y="2153635"/>
            <a:ext cx="3151163" cy="1396033"/>
          </a:xfrm>
          <a:prstGeom prst="roundRect">
            <a:avLst/>
          </a:prstGeom>
          <a:solidFill>
            <a:srgbClr val="F6D16A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it-IT" sz="2000" dirty="0">
                <a:solidFill>
                  <a:schemeClr val="tx2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L’educazione come imbroglio e il tesoro «capitale umano»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CE81E37-45FF-48A9-9C38-E615BFA3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24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AEDD298-8D31-43E7-B88F-FF5DE77BA1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0935813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9"/>
          <p:cNvSpPr/>
          <p:nvPr/>
        </p:nvSpPr>
        <p:spPr bwMode="auto">
          <a:xfrm>
            <a:off x="486518" y="1988840"/>
            <a:ext cx="4625788" cy="333376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A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400" dirty="0">
                <a:solidFill>
                  <a:srgbClr val="222222"/>
                </a:solidFill>
                <a:latin typeface="Arial Narrow" panose="020B0606020202030204" pitchFamily="34" charset="0"/>
              </a:rPr>
              <a:t>“… In quell'Impero, l'Arte della Cartografia giunse a una tal Perfezione che la Mappa di una sola Provincia occupava tutta una Città, e la mappa dell'impero tutta una Provincia. Col tempo, queste Mappe smisurate non bastarono più. </a:t>
            </a:r>
          </a:p>
          <a:p>
            <a:r>
              <a:rPr lang="it-IT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Jorge Luis Borges </a:t>
            </a:r>
            <a:r>
              <a:rPr lang="it-IT" sz="1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Del rigore della scienza,</a:t>
            </a:r>
            <a:r>
              <a:rPr lang="it-IT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Il Saggiatore, 1961 </a:t>
            </a:r>
          </a:p>
        </p:txBody>
      </p:sp>
      <p:sp>
        <p:nvSpPr>
          <p:cNvPr id="10" name="Rettangolo arrotondato 9"/>
          <p:cNvSpPr/>
          <p:nvPr/>
        </p:nvSpPr>
        <p:spPr bwMode="auto">
          <a:xfrm>
            <a:off x="457201" y="5766049"/>
            <a:ext cx="4687073" cy="85784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A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1800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Umberto Eco,  </a:t>
            </a:r>
            <a:r>
              <a:rPr lang="it-IT" sz="1800" i="1" dirty="0">
                <a:solidFill>
                  <a:srgbClr val="666555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Dell’impossibilità di costruire la carta dell’impero 1 a 1</a:t>
            </a:r>
            <a:r>
              <a:rPr lang="it-IT" sz="1800" i="1" dirty="0">
                <a:solidFill>
                  <a:srgbClr val="666555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800" i="1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Secondo diario minimo</a:t>
            </a:r>
            <a:r>
              <a:rPr lang="it-IT" sz="1800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 (Bompiani, 1992)</a:t>
            </a:r>
            <a:r>
              <a:rPr lang="it-IT" sz="1800" dirty="0">
                <a:solidFill>
                  <a:schemeClr val="tx1"/>
                </a:solidFill>
                <a:latin typeface="Arial Narrow" panose="020B0606020202030204" pitchFamily="34" charset="0"/>
              </a:rPr>
              <a:t> </a:t>
            </a:r>
          </a:p>
        </p:txBody>
      </p:sp>
      <p:pic>
        <p:nvPicPr>
          <p:cNvPr id="11" name="Picture 2" descr="http://3.bp.blogspot.com/-qZut4Oef2X0/UlL49tI1hJI/AAAAAAAAKuc/oFcicVG5sxo/s640/Map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274" y="1916832"/>
            <a:ext cx="3999726" cy="39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arrotondato 21"/>
          <p:cNvSpPr/>
          <p:nvPr/>
        </p:nvSpPr>
        <p:spPr>
          <a:xfrm>
            <a:off x="503999" y="1052736"/>
            <a:ext cx="5555060" cy="320825"/>
          </a:xfrm>
          <a:prstGeom prst="roundRect">
            <a:avLst/>
          </a:prstGeom>
          <a:solidFill>
            <a:srgbClr val="82243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controllare tutto e della mappa dell’impero</a:t>
            </a:r>
          </a:p>
        </p:txBody>
      </p:sp>
    </p:spTree>
    <p:extLst>
      <p:ext uri="{BB962C8B-B14F-4D97-AF65-F5344CB8AC3E}">
        <p14:creationId xmlns:p14="http://schemas.microsoft.com/office/powerpoint/2010/main" val="3801650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arrotondato 9"/>
          <p:cNvSpPr/>
          <p:nvPr/>
        </p:nvSpPr>
        <p:spPr bwMode="auto">
          <a:xfrm>
            <a:off x="539551" y="1945705"/>
            <a:ext cx="4001393" cy="443493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A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000" dirty="0">
                <a:solidFill>
                  <a:srgbClr val="191919"/>
                </a:solidFill>
                <a:latin typeface="Arial Narrow" panose="020B0606020202030204" pitchFamily="34" charset="0"/>
              </a:rPr>
              <a:t>Nella vita del signor </a:t>
            </a:r>
            <a:r>
              <a:rPr lang="it-IT" sz="2000" dirty="0" err="1">
                <a:solidFill>
                  <a:srgbClr val="191919"/>
                </a:solidFill>
                <a:latin typeface="Arial Narrow" panose="020B0606020202030204" pitchFamily="34" charset="0"/>
              </a:rPr>
              <a:t>Palomar</a:t>
            </a:r>
            <a:r>
              <a:rPr lang="it-IT" sz="2000" dirty="0">
                <a:solidFill>
                  <a:srgbClr val="191919"/>
                </a:solidFill>
                <a:latin typeface="Arial Narrow" panose="020B0606020202030204" pitchFamily="34" charset="0"/>
              </a:rPr>
              <a:t> c’è nella sua mente un modello, il più perfetto, stata un’epoca in cui la sua regola era questa: primo, costruire  logico, geometrico possibile; secondo, verificare se il modello s’adatta ai casi pratici osservabili nell’esperienza; terzo, apportare le correzioni necessarie perché il modello e realtà coincidano. </a:t>
            </a:r>
            <a:endParaRPr lang="it-IT" sz="2000" dirty="0">
              <a:latin typeface="Arial Narrow" panose="020B0606020202030204" pitchFamily="34" charset="0"/>
            </a:endParaRPr>
          </a:p>
        </p:txBody>
      </p:sp>
      <p:sp>
        <p:nvSpPr>
          <p:cNvPr id="5" name="AutoShape 4" descr="Risultati immagini per piccolo principe geografo"/>
          <p:cNvSpPr>
            <a:spLocks noChangeAspect="1" noChangeArrowheads="1"/>
          </p:cNvSpPr>
          <p:nvPr/>
        </p:nvSpPr>
        <p:spPr bwMode="auto">
          <a:xfrm>
            <a:off x="4558716" y="4027642"/>
            <a:ext cx="315299" cy="27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2000">
              <a:latin typeface="Arial Narrow" panose="020B0606020202030204" pitchFamily="34" charset="0"/>
            </a:endParaRPr>
          </a:p>
        </p:txBody>
      </p:sp>
      <p:sp>
        <p:nvSpPr>
          <p:cNvPr id="8" name="AutoShape 6" descr="Risultati immagini per piccolo principe geografo"/>
          <p:cNvSpPr>
            <a:spLocks noChangeAspect="1" noChangeArrowheads="1"/>
          </p:cNvSpPr>
          <p:nvPr/>
        </p:nvSpPr>
        <p:spPr bwMode="auto">
          <a:xfrm>
            <a:off x="4711116" y="4180042"/>
            <a:ext cx="315299" cy="27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2000">
              <a:latin typeface="Arial Narrow" panose="020B0606020202030204" pitchFamily="34" charset="0"/>
            </a:endParaRPr>
          </a:p>
        </p:txBody>
      </p:sp>
      <p:sp>
        <p:nvSpPr>
          <p:cNvPr id="11" name="AutoShape 8" descr="Risultati immagini per piccolo principe geografo"/>
          <p:cNvSpPr>
            <a:spLocks noChangeAspect="1" noChangeArrowheads="1"/>
          </p:cNvSpPr>
          <p:nvPr/>
        </p:nvSpPr>
        <p:spPr bwMode="auto">
          <a:xfrm>
            <a:off x="4863516" y="4332442"/>
            <a:ext cx="315299" cy="27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2000">
              <a:latin typeface="Arial Narrow" panose="020B060602020203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535" y="1745391"/>
            <a:ext cx="4333765" cy="4564502"/>
          </a:xfrm>
          <a:prstGeom prst="rect">
            <a:avLst/>
          </a:prstGeom>
        </p:spPr>
      </p:pic>
      <p:sp>
        <p:nvSpPr>
          <p:cNvPr id="13" name="Rettangolo arrotondato 21"/>
          <p:cNvSpPr/>
          <p:nvPr/>
        </p:nvSpPr>
        <p:spPr>
          <a:xfrm>
            <a:off x="467544" y="1075857"/>
            <a:ext cx="3816423" cy="377401"/>
          </a:xfrm>
          <a:prstGeom prst="roundRect">
            <a:avLst/>
          </a:prstGeom>
          <a:solidFill>
            <a:srgbClr val="82243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Modello e realtà non coincidono</a:t>
            </a:r>
          </a:p>
        </p:txBody>
      </p:sp>
    </p:spTree>
    <p:extLst>
      <p:ext uri="{BB962C8B-B14F-4D97-AF65-F5344CB8AC3E}">
        <p14:creationId xmlns:p14="http://schemas.microsoft.com/office/powerpoint/2010/main" val="2859888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0" descr="Luc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6400" y="4129290"/>
            <a:ext cx="4927600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33"/>
          <p:cNvSpPr>
            <a:spLocks noChangeArrowheads="1"/>
          </p:cNvSpPr>
          <p:nvPr/>
        </p:nvSpPr>
        <p:spPr bwMode="auto">
          <a:xfrm>
            <a:off x="5256469" y="2060848"/>
            <a:ext cx="3708400" cy="2068442"/>
          </a:xfrm>
          <a:prstGeom prst="wedgeRoundRectCallout">
            <a:avLst>
              <a:gd name="adj1" fmla="val 7364"/>
              <a:gd name="adj2" fmla="val 72365"/>
              <a:gd name="adj3" fmla="val 16667"/>
            </a:avLst>
          </a:prstGeom>
          <a:solidFill>
            <a:srgbClr val="CCCCFF">
              <a:alpha val="36471"/>
            </a:srgbClr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it-IT" sz="2000" dirty="0">
                <a:solidFill>
                  <a:srgbClr val="0033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parte da una definizione soggettiva della qualità alla quale si applicano indicatori quantitativi  che poi vengono composti in modo abbastanza arbitrario per rappresentare entità qualitative</a:t>
            </a:r>
          </a:p>
        </p:txBody>
      </p:sp>
      <p:sp>
        <p:nvSpPr>
          <p:cNvPr id="10" name="Rettangolo arrotondato 21"/>
          <p:cNvSpPr/>
          <p:nvPr/>
        </p:nvSpPr>
        <p:spPr>
          <a:xfrm>
            <a:off x="504884" y="1077193"/>
            <a:ext cx="5435268" cy="407591"/>
          </a:xfrm>
          <a:prstGeom prst="roundRect">
            <a:avLst/>
          </a:prstGeom>
          <a:solidFill>
            <a:srgbClr val="82243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it-IT" altLang="it-IT" sz="2000" dirty="0">
                <a:solidFill>
                  <a:schemeClr val="bg1"/>
                </a:solidFill>
                <a:latin typeface="Arial Narrow" panose="020B0606020202030204" pitchFamily="34" charset="0"/>
              </a:rPr>
              <a:t>In primo luogo è necessario usare con cautela i concetti</a:t>
            </a:r>
          </a:p>
        </p:txBody>
      </p:sp>
      <p:sp>
        <p:nvSpPr>
          <p:cNvPr id="11" name="Rettangolo arrotondato 9"/>
          <p:cNvSpPr/>
          <p:nvPr/>
        </p:nvSpPr>
        <p:spPr bwMode="auto">
          <a:xfrm>
            <a:off x="132489" y="2395311"/>
            <a:ext cx="4273181" cy="345638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A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400" b="1" dirty="0">
                <a:solidFill>
                  <a:srgbClr val="003366"/>
                </a:solidFill>
                <a:latin typeface="Arial Narrow" panose="020B0606020202030204" pitchFamily="34" charset="0"/>
                <a:cs typeface="Tahoma" pitchFamily="34" charset="0"/>
              </a:rPr>
              <a:t>Qualità</a:t>
            </a:r>
            <a:r>
              <a:rPr lang="it-IT" sz="2400" dirty="0">
                <a:solidFill>
                  <a:srgbClr val="003366"/>
                </a:solidFill>
                <a:latin typeface="Arial Narrow" panose="020B0606020202030204" pitchFamily="34" charset="0"/>
                <a:cs typeface="Tahoma" pitchFamily="34" charset="0"/>
              </a:rPr>
              <a:t> nell'accezione più usata, nell'ambito dell'ingegneria, dell'economia e della produzione indica </a:t>
            </a:r>
            <a:r>
              <a:rPr lang="it-IT" sz="2400" b="1" dirty="0">
                <a:solidFill>
                  <a:srgbClr val="003366"/>
                </a:solidFill>
                <a:latin typeface="Arial Narrow" panose="020B0606020202030204" pitchFamily="34" charset="0"/>
                <a:cs typeface="Tahoma" pitchFamily="34" charset="0"/>
              </a:rPr>
              <a:t>una misura</a:t>
            </a:r>
            <a:r>
              <a:rPr lang="it-IT" sz="2400" dirty="0">
                <a:solidFill>
                  <a:srgbClr val="003366"/>
                </a:solidFill>
                <a:latin typeface="Arial Narrow" panose="020B0606020202030204" pitchFamily="34" charset="0"/>
                <a:cs typeface="Tahoma" pitchFamily="34" charset="0"/>
              </a:rPr>
              <a:t> delle caratteristiche o delle proprietà di una persona, un prodotto, un processo, un progetto in confronto a quanto ci si attende, per un determinato impiego.</a:t>
            </a:r>
          </a:p>
        </p:txBody>
      </p:sp>
      <p:sp>
        <p:nvSpPr>
          <p:cNvPr id="15" name="Rettangolo arrotondato 11"/>
          <p:cNvSpPr/>
          <p:nvPr/>
        </p:nvSpPr>
        <p:spPr>
          <a:xfrm>
            <a:off x="288860" y="5949280"/>
            <a:ext cx="3960440" cy="908720"/>
          </a:xfrm>
          <a:prstGeom prst="roundRect">
            <a:avLst/>
          </a:prstGeom>
          <a:solidFill>
            <a:srgbClr val="A9CE91"/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it-IT" sz="1600" b="1" dirty="0">
              <a:solidFill>
                <a:srgbClr val="003366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pPr eaLnBrk="1" hangingPunct="1"/>
            <a:r>
              <a:rPr lang="it-IT" sz="1600" b="1" dirty="0">
                <a:solidFill>
                  <a:srgbClr val="003366"/>
                </a:solidFill>
                <a:latin typeface="Arial Narrow" panose="020B0606020202030204" pitchFamily="34" charset="0"/>
                <a:cs typeface="Tahoma" pitchFamily="34" charset="0"/>
              </a:rPr>
              <a:t>Qualità</a:t>
            </a:r>
            <a:r>
              <a:rPr lang="it-IT" sz="1600" dirty="0">
                <a:solidFill>
                  <a:srgbClr val="003366"/>
                </a:solidFill>
                <a:latin typeface="Arial Narrow" panose="020B0606020202030204" pitchFamily="34" charset="0"/>
                <a:cs typeface="Tahoma" pitchFamily="34" charset="0"/>
              </a:rPr>
              <a:t>: specie, stato naturale, bontà. All’opposto </a:t>
            </a:r>
            <a:r>
              <a:rPr lang="it-IT" sz="1600" b="1" dirty="0">
                <a:solidFill>
                  <a:srgbClr val="003366"/>
                </a:solidFill>
                <a:latin typeface="Arial Narrow" panose="020B0606020202030204" pitchFamily="34" charset="0"/>
                <a:cs typeface="Tahoma" pitchFamily="34" charset="0"/>
              </a:rPr>
              <a:t>della quantità</a:t>
            </a:r>
            <a:r>
              <a:rPr lang="it-IT" sz="1600" dirty="0">
                <a:solidFill>
                  <a:srgbClr val="003366"/>
                </a:solidFill>
                <a:latin typeface="Arial Narrow" panose="020B0606020202030204" pitchFamily="34" charset="0"/>
                <a:cs typeface="Tahoma" pitchFamily="34" charset="0"/>
              </a:rPr>
              <a:t> questa non è misurabile.</a:t>
            </a:r>
            <a:r>
              <a:rPr lang="it-IT" sz="1600" dirty="0">
                <a:latin typeface="Arial Narrow" panose="020B0606020202030204" pitchFamily="34" charset="0"/>
                <a:cs typeface="Tahoma" pitchFamily="34" charset="0"/>
              </a:rPr>
              <a:t> (</a:t>
            </a:r>
            <a:r>
              <a:rPr lang="it-IT" sz="1600" dirty="0" err="1">
                <a:latin typeface="Arial Narrow" panose="020B0606020202030204" pitchFamily="34" charset="0"/>
                <a:cs typeface="Tahoma" pitchFamily="34" charset="0"/>
              </a:rPr>
              <a:t>Lalande</a:t>
            </a:r>
            <a:r>
              <a:rPr lang="it-IT" sz="1600" dirty="0">
                <a:latin typeface="Arial Narrow" panose="020B0606020202030204" pitchFamily="34" charset="0"/>
                <a:cs typeface="Tahoma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it-IT" altLang="it-IT" sz="2000" b="1" dirty="0">
              <a:solidFill>
                <a:srgbClr val="00336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2DB1762-CBE6-4DC0-B0E8-E3174688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84" y="104775"/>
            <a:ext cx="8002786" cy="914400"/>
          </a:xfrm>
        </p:spPr>
        <p:txBody>
          <a:bodyPr/>
          <a:lstStyle/>
          <a:p>
            <a:endParaRPr lang="it-IT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0105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11"/>
          <p:cNvSpPr/>
          <p:nvPr/>
        </p:nvSpPr>
        <p:spPr>
          <a:xfrm>
            <a:off x="620118" y="2304748"/>
            <a:ext cx="4032739" cy="747305"/>
          </a:xfrm>
          <a:prstGeom prst="roundRect">
            <a:avLst/>
          </a:prstGeom>
          <a:solidFill>
            <a:srgbClr val="A9CE91"/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it-IT" altLang="it-IT" sz="2000" dirty="0">
                <a:solidFill>
                  <a:srgbClr val="0033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Competenze</a:t>
            </a:r>
          </a:p>
        </p:txBody>
      </p:sp>
      <p:sp>
        <p:nvSpPr>
          <p:cNvPr id="7" name="Rettangolo arrotondato 11"/>
          <p:cNvSpPr/>
          <p:nvPr/>
        </p:nvSpPr>
        <p:spPr>
          <a:xfrm>
            <a:off x="592600" y="3204673"/>
            <a:ext cx="4060257" cy="1202550"/>
          </a:xfrm>
          <a:prstGeom prst="roundRect">
            <a:avLst/>
          </a:prstGeom>
          <a:solidFill>
            <a:srgbClr val="A9CE91"/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it-IT" altLang="it-IT" sz="2000" dirty="0">
                <a:solidFill>
                  <a:srgbClr val="0033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Occupato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it-IT" altLang="it-IT" sz="2000" dirty="0">
                <a:solidFill>
                  <a:srgbClr val="0033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Lavoro atipico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it-IT" altLang="it-IT" sz="2000" dirty="0">
                <a:solidFill>
                  <a:srgbClr val="0033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Contratto a tempo indeterminato</a:t>
            </a:r>
          </a:p>
        </p:txBody>
      </p:sp>
      <p:sp>
        <p:nvSpPr>
          <p:cNvPr id="9" name="Rettangolo arrotondato 11"/>
          <p:cNvSpPr/>
          <p:nvPr/>
        </p:nvSpPr>
        <p:spPr>
          <a:xfrm>
            <a:off x="570881" y="4559843"/>
            <a:ext cx="4032739" cy="1792831"/>
          </a:xfrm>
          <a:prstGeom prst="roundRect">
            <a:avLst/>
          </a:prstGeom>
          <a:solidFill>
            <a:srgbClr val="A9CE91"/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it-IT" altLang="it-IT" sz="2000" dirty="0">
                <a:solidFill>
                  <a:srgbClr val="0033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questo è anche utile usare strumenti di misura questionari e test possono aiutare a mettere a fuoco aspetti che sfuggono alla semplice osservazione</a:t>
            </a:r>
          </a:p>
        </p:txBody>
      </p:sp>
      <p:sp>
        <p:nvSpPr>
          <p:cNvPr id="8" name="Rettangolo arrotondato 21"/>
          <p:cNvSpPr/>
          <p:nvPr/>
        </p:nvSpPr>
        <p:spPr>
          <a:xfrm>
            <a:off x="467544" y="1049327"/>
            <a:ext cx="9143999" cy="1026740"/>
          </a:xfrm>
          <a:prstGeom prst="roundRect">
            <a:avLst/>
          </a:prstGeom>
          <a:solidFill>
            <a:srgbClr val="EAEABA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CC33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concetti e le parole che usiamo debbono essere continuamente ridefiniti</a:t>
            </a:r>
          </a:p>
        </p:txBody>
      </p:sp>
      <p:sp>
        <p:nvSpPr>
          <p:cNvPr id="10" name="Rettangolo arrotondato 11"/>
          <p:cNvSpPr/>
          <p:nvPr/>
        </p:nvSpPr>
        <p:spPr>
          <a:xfrm>
            <a:off x="4967535" y="2304748"/>
            <a:ext cx="4060257" cy="1640925"/>
          </a:xfrm>
          <a:prstGeom prst="roundRect">
            <a:avLst/>
          </a:prstGeom>
          <a:solidFill>
            <a:srgbClr val="A9CE91"/>
          </a:soli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it-IT" altLang="it-IT" sz="2000" dirty="0">
                <a:solidFill>
                  <a:srgbClr val="0033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Apprezzare i suoi insegnanti, sapere cosa sanno fare, conoscere e valorizzare i ragazzi, costruire condizioni per esperienze educative</a:t>
            </a:r>
          </a:p>
        </p:txBody>
      </p:sp>
    </p:spTree>
    <p:extLst>
      <p:ext uri="{BB962C8B-B14F-4D97-AF65-F5344CB8AC3E}">
        <p14:creationId xmlns:p14="http://schemas.microsoft.com/office/powerpoint/2010/main" val="1923232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uc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" y="4265361"/>
            <a:ext cx="5453180" cy="25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metto: rettangolo con angoli arrotondati 4"/>
          <p:cNvSpPr/>
          <p:nvPr/>
        </p:nvSpPr>
        <p:spPr bwMode="auto">
          <a:xfrm>
            <a:off x="217918" y="1412776"/>
            <a:ext cx="3211972" cy="2149051"/>
          </a:xfrm>
          <a:prstGeom prst="wedgeRoundRectCallout">
            <a:avLst>
              <a:gd name="adj1" fmla="val 28989"/>
              <a:gd name="adj2" fmla="val 92653"/>
              <a:gd name="adj3" fmla="val 16667"/>
            </a:avLst>
          </a:prstGeom>
          <a:solidFill>
            <a:srgbClr val="FFCC99"/>
          </a:solidFill>
          <a:ln w="38100" cap="flat" cmpd="sng" algn="ctr">
            <a:solidFill>
              <a:schemeClr val="accent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it-IT" sz="2400" dirty="0">
                <a:solidFill>
                  <a:schemeClr val="tx2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Permane tuttavia il pericolo di un irrigidimento acritico del dato scientifico in credo o in dogma.</a:t>
            </a:r>
            <a:endParaRPr kumimoji="0" lang="it-IT" sz="24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umetto: rettangolo con angoli arrotondati 5"/>
          <p:cNvSpPr/>
          <p:nvPr/>
        </p:nvSpPr>
        <p:spPr bwMode="auto">
          <a:xfrm>
            <a:off x="3964463" y="1124744"/>
            <a:ext cx="4784001" cy="3140617"/>
          </a:xfrm>
          <a:prstGeom prst="wedgeRoundRectCallout">
            <a:avLst>
              <a:gd name="adj1" fmla="val -72879"/>
              <a:gd name="adj2" fmla="val 56300"/>
              <a:gd name="adj3" fmla="val 16667"/>
            </a:avLst>
          </a:prstGeom>
          <a:solidFill>
            <a:srgbClr val="FFCC6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it-IT" sz="2200" dirty="0">
                <a:solidFill>
                  <a:schemeClr val="tx2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 queste forme aggiornate di conformismo e di quietismo suona più che mai appropriato il monito </a:t>
            </a:r>
            <a:r>
              <a:rPr lang="it-IT" sz="2200" b="1" dirty="0">
                <a:solidFill>
                  <a:schemeClr val="tx2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mantenere intatta la nostra disponibilità, il nostro «scontento», rifiutando di irrigidire in formule, di «organizzare» in sillabi gli strumenti del nostro quotidiana lavoro educativo</a:t>
            </a:r>
          </a:p>
          <a:p>
            <a:r>
              <a:rPr lang="it-IT" sz="2400" i="1" dirty="0">
                <a:solidFill>
                  <a:schemeClr val="tx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  <a:ea typeface="ＭＳ Ｐゴシック" pitchFamily="1" charset="-128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7D77F8-7754-4C72-8BD6-DB7D7F9C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214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3" name="Rettangolo 8"/>
          <p:cNvSpPr>
            <a:spLocks noChangeArrowheads="1"/>
          </p:cNvSpPr>
          <p:nvPr/>
        </p:nvSpPr>
        <p:spPr bwMode="auto">
          <a:xfrm>
            <a:off x="179512" y="1631664"/>
            <a:ext cx="35734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3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3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3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3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3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3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3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3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3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fontAlgn="b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Nell’esame di terza media è stata adottata procedura è meccanica e il voto finale si ricava dal seguente algoritmo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990480"/>
              </p:ext>
            </p:extLst>
          </p:nvPr>
        </p:nvGraphicFramePr>
        <p:xfrm>
          <a:off x="137866" y="2558454"/>
          <a:ext cx="3573463" cy="1524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75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Criteri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Voto di ammissione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1,43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Italiano</a:t>
                      </a:r>
                      <a:r>
                        <a:rPr lang="it-IT" sz="1100" b="1" i="0" u="none" strike="noStrike" baseline="0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 scritto</a:t>
                      </a:r>
                      <a:endParaRPr lang="it-IT" sz="1100" b="1" i="0" u="none" strike="noStrike" dirty="0">
                        <a:solidFill>
                          <a:srgbClr val="003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1,43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Matematica scritta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1,43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Lingua 1 scritta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1,43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Lingua 2 scritta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1,43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Colloquio multidisciplinare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1,43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Prova Invalsi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1,43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173263"/>
              </p:ext>
            </p:extLst>
          </p:nvPr>
        </p:nvGraphicFramePr>
        <p:xfrm>
          <a:off x="137867" y="4162106"/>
          <a:ext cx="3573463" cy="17145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7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9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0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90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ctr"/>
                      <a:endParaRPr lang="it-IT" sz="1100" b="1" i="0" u="none" strike="noStrike" dirty="0">
                        <a:solidFill>
                          <a:srgbClr val="003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1" i="0" u="none" strike="noStrike" dirty="0">
                        <a:solidFill>
                          <a:srgbClr val="003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1" i="0" u="none" strike="noStrike" dirty="0">
                        <a:solidFill>
                          <a:srgbClr val="003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1" i="0" u="none" strike="noStrike" dirty="0">
                        <a:solidFill>
                          <a:srgbClr val="003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1" i="0" u="none" strike="noStrike" dirty="0">
                        <a:solidFill>
                          <a:srgbClr val="003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1" i="0" u="none" strike="noStrike" dirty="0">
                        <a:solidFill>
                          <a:srgbClr val="003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Voto di ammissione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1" i="0" u="none" strike="noStrike" dirty="0">
                        <a:solidFill>
                          <a:srgbClr val="003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Italiano</a:t>
                      </a:r>
                      <a:r>
                        <a:rPr lang="it-IT" sz="1100" b="1" i="0" u="none" strike="noStrike" baseline="0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 scritto</a:t>
                      </a:r>
                      <a:endParaRPr lang="it-IT" sz="1100" b="1" i="0" u="none" strike="noStrike" dirty="0">
                        <a:solidFill>
                          <a:srgbClr val="003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1" i="0" u="none" strike="noStrike" dirty="0">
                        <a:solidFill>
                          <a:srgbClr val="003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Matematica scritta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1" i="0" u="none" strike="noStrike" dirty="0">
                        <a:solidFill>
                          <a:srgbClr val="003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Lingua 1 scritta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1" i="0" u="none" strike="noStrike" dirty="0">
                        <a:solidFill>
                          <a:srgbClr val="003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Lingua 2 scritta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1" i="0" u="none" strike="noStrike" dirty="0">
                        <a:solidFill>
                          <a:srgbClr val="003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Colloquio multidisciplinare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1" i="0" u="none" strike="noStrike" dirty="0">
                        <a:solidFill>
                          <a:srgbClr val="003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Prova Invalsi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1" i="0" u="none" strike="noStrike" dirty="0">
                        <a:solidFill>
                          <a:srgbClr val="003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306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1" i="0" u="none" strike="noStrike" dirty="0">
                        <a:solidFill>
                          <a:srgbClr val="003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0071" name="Rettangolo 19"/>
          <p:cNvSpPr>
            <a:spLocks noChangeArrowheads="1"/>
          </p:cNvSpPr>
          <p:nvPr/>
        </p:nvSpPr>
        <p:spPr bwMode="auto">
          <a:xfrm>
            <a:off x="4523562" y="4925296"/>
            <a:ext cx="4032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3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3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3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3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3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3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3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3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3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 dirty="0">
                <a:solidFill>
                  <a:schemeClr val="tx1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9" name="Rettangolo arrotondato 17"/>
          <p:cNvSpPr/>
          <p:nvPr/>
        </p:nvSpPr>
        <p:spPr bwMode="auto">
          <a:xfrm>
            <a:off x="4427985" y="1102122"/>
            <a:ext cx="4499992" cy="495300"/>
          </a:xfrm>
          <a:prstGeom prst="roundRect">
            <a:avLst/>
          </a:prstGeom>
          <a:solidFill>
            <a:srgbClr val="F6D16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Usando algoritmi al posto del cervello</a:t>
            </a:r>
          </a:p>
        </p:txBody>
      </p:sp>
      <p:sp>
        <p:nvSpPr>
          <p:cNvPr id="20" name="Rettangolo arrotondato 5"/>
          <p:cNvSpPr/>
          <p:nvPr/>
        </p:nvSpPr>
        <p:spPr bwMode="auto">
          <a:xfrm>
            <a:off x="3876184" y="1573715"/>
            <a:ext cx="5267816" cy="2415477"/>
          </a:xfrm>
          <a:prstGeom prst="roundRect">
            <a:avLst/>
          </a:prstGeom>
          <a:solidFill>
            <a:srgbClr val="EAEAB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b" hangingPunct="1"/>
            <a:r>
              <a:rPr lang="it-IT" altLang="it-IT" sz="1800" dirty="0">
                <a:solidFill>
                  <a:srgbClr val="000000"/>
                </a:solidFill>
                <a:latin typeface="Calibri" panose="020F0502020204030204" pitchFamily="34" charset="0"/>
              </a:rPr>
              <a:t>Ciò che scompare è la qualità. Tutto il percorso formativo della scuola è ridotto in due voci che assieme valgono 2,86 decimi.</a:t>
            </a:r>
          </a:p>
          <a:p>
            <a:pPr eaLnBrk="1" fontAlgn="b" hangingPunct="1"/>
            <a:r>
              <a:rPr lang="it-IT" altLang="it-IT" sz="1800" dirty="0">
                <a:solidFill>
                  <a:srgbClr val="000000"/>
                </a:solidFill>
                <a:latin typeface="Calibri" panose="020F0502020204030204" pitchFamily="34" charset="0"/>
              </a:rPr>
              <a:t>Il resto del punteggio è attribuito alle 4 prove scritte e alla prova INVALSI.</a:t>
            </a:r>
          </a:p>
          <a:p>
            <a:pPr eaLnBrk="1" fontAlgn="b" hangingPunct="1"/>
            <a:r>
              <a:rPr lang="it-IT" altLang="it-IT" sz="1800" dirty="0">
                <a:solidFill>
                  <a:srgbClr val="000000"/>
                </a:solidFill>
                <a:latin typeface="Calibri" panose="020F0502020204030204" pitchFamily="34" charset="0"/>
              </a:rPr>
              <a:t>La commissione può intervenire solo nell’attribuzione dei voti ma non ragionare sul merito</a:t>
            </a:r>
          </a:p>
        </p:txBody>
      </p:sp>
      <p:sp>
        <p:nvSpPr>
          <p:cNvPr id="21" name="Rettangolo arrotondato 5"/>
          <p:cNvSpPr/>
          <p:nvPr/>
        </p:nvSpPr>
        <p:spPr bwMode="auto">
          <a:xfrm>
            <a:off x="3876184" y="3996773"/>
            <a:ext cx="5267816" cy="1022583"/>
          </a:xfrm>
          <a:prstGeom prst="roundRect">
            <a:avLst/>
          </a:prstGeom>
          <a:solidFill>
            <a:srgbClr val="EAEAB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b" hangingPunct="1"/>
            <a:r>
              <a:rPr lang="it-IT" altLang="it-IT" sz="1600" dirty="0">
                <a:solidFill>
                  <a:schemeClr val="tx1"/>
                </a:solidFill>
                <a:latin typeface="Tahoma" panose="020B0604030504040204" pitchFamily="34" charset="0"/>
              </a:rPr>
              <a:t>L’approssimazione nel calcolo equivale a circa tre punti e mezzo e produce effetti sostanziali che sarebbero meglio gestiti dall’intelligenza della commissione</a:t>
            </a:r>
            <a:endParaRPr lang="it-IT" altLang="it-IT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ttangolo arrotondato 5"/>
          <p:cNvSpPr/>
          <p:nvPr/>
        </p:nvSpPr>
        <p:spPr bwMode="auto">
          <a:xfrm>
            <a:off x="3876184" y="5019356"/>
            <a:ext cx="5267816" cy="1402154"/>
          </a:xfrm>
          <a:prstGeom prst="roundRect">
            <a:avLst/>
          </a:prstGeom>
          <a:solidFill>
            <a:srgbClr val="EAEAB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altLang="it-IT" sz="1600" dirty="0">
                <a:solidFill>
                  <a:schemeClr val="tx1"/>
                </a:solidFill>
                <a:latin typeface="Tahoma" panose="020B0604030504040204" pitchFamily="34" charset="0"/>
              </a:rPr>
              <a:t>Scienze, Storia e geografia, Tecnologia, Arte e Immagine, Scienze motorie e sportive, Musica che in termini orari rappresentano più del 50% del tempo scuola vengono considerate parzialmente in 2,86/10 dell’esame.</a:t>
            </a:r>
          </a:p>
        </p:txBody>
      </p:sp>
      <p:sp>
        <p:nvSpPr>
          <p:cNvPr id="10" name="Rettangolo arrotondato 21">
            <a:extLst>
              <a:ext uri="{FF2B5EF4-FFF2-40B4-BE49-F238E27FC236}">
                <a16:creationId xmlns:a16="http://schemas.microsoft.com/office/drawing/2014/main" id="{ED06DEA7-122A-4BFB-A85D-ED4CA307F80C}"/>
              </a:ext>
            </a:extLst>
          </p:cNvPr>
          <p:cNvSpPr/>
          <p:nvPr/>
        </p:nvSpPr>
        <p:spPr>
          <a:xfrm>
            <a:off x="535009" y="1086825"/>
            <a:ext cx="3892976" cy="303952"/>
          </a:xfrm>
          <a:prstGeom prst="roundRect">
            <a:avLst/>
          </a:prstGeom>
          <a:solidFill>
            <a:srgbClr val="82243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E non usare i dati in modo improprio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18C6F0-9F37-4EDB-9EA3-4C96D4558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4751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4" name="Rectangle 28"/>
          <p:cNvSpPr>
            <a:spLocks noChangeArrowheads="1"/>
          </p:cNvSpPr>
          <p:nvPr/>
        </p:nvSpPr>
        <p:spPr bwMode="auto">
          <a:xfrm>
            <a:off x="323528" y="1033248"/>
            <a:ext cx="6750566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3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3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3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3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3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3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3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3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306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i="1" dirty="0">
                <a:solidFill>
                  <a:srgbClr val="0033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Quale qualità? La famosa notte in cui tutte le vacche sono nere </a:t>
            </a:r>
          </a:p>
        </p:txBody>
      </p:sp>
      <p:pic>
        <p:nvPicPr>
          <p:cNvPr id="4303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35157"/>
            <a:ext cx="7542485" cy="459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971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dead vall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1" y="1718346"/>
            <a:ext cx="2729752" cy="204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dead vall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246" y="1718345"/>
            <a:ext cx="2817652" cy="204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dead valley flow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00" y="4189241"/>
            <a:ext cx="2770093" cy="212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magine correla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693" y="4189241"/>
            <a:ext cx="2824050" cy="212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012160" y="1718346"/>
            <a:ext cx="3020362" cy="452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it-IT" sz="1800" dirty="0">
                <a:solidFill>
                  <a:srgbClr val="003366"/>
                </a:solidFill>
                <a:latin typeface="Arial Narrow" panose="020B0606020202030204" pitchFamily="34" charset="0"/>
                <a:cs typeface="Tahoma" pitchFamily="34" charset="0"/>
              </a:rPr>
              <a:t>Dare fiducia a chi ci lavora</a:t>
            </a:r>
          </a:p>
          <a:p>
            <a:r>
              <a:rPr lang="it-IT" sz="1800" dirty="0">
                <a:solidFill>
                  <a:srgbClr val="003366"/>
                </a:solidFill>
                <a:latin typeface="Arial Narrow" panose="020B0606020202030204" pitchFamily="34" charset="0"/>
                <a:cs typeface="Tahoma" pitchFamily="34" charset="0"/>
              </a:rPr>
              <a:t>Ascoltare le richieste dei docenti e degli studenti</a:t>
            </a:r>
          </a:p>
          <a:p>
            <a:r>
              <a:rPr lang="it-IT" sz="1800" dirty="0">
                <a:solidFill>
                  <a:srgbClr val="003366"/>
                </a:solidFill>
                <a:latin typeface="Arial Narrow" panose="020B0606020202030204" pitchFamily="34" charset="0"/>
                <a:cs typeface="Tahoma" pitchFamily="34" charset="0"/>
              </a:rPr>
              <a:t>Investire nelle strutture</a:t>
            </a:r>
          </a:p>
          <a:p>
            <a:r>
              <a:rPr lang="it-IT" sz="1800" dirty="0">
                <a:solidFill>
                  <a:srgbClr val="003366"/>
                </a:solidFill>
                <a:latin typeface="Arial Narrow" panose="020B0606020202030204" pitchFamily="34" charset="0"/>
                <a:cs typeface="Tahoma" pitchFamily="34" charset="0"/>
              </a:rPr>
              <a:t>Investire nella ricerca educativa e nella formazione</a:t>
            </a:r>
          </a:p>
          <a:p>
            <a:r>
              <a:rPr lang="it-IT" sz="1800" dirty="0">
                <a:solidFill>
                  <a:srgbClr val="003366"/>
                </a:solidFill>
                <a:latin typeface="Arial Narrow" panose="020B0606020202030204" pitchFamily="34" charset="0"/>
                <a:cs typeface="Tahoma" pitchFamily="34" charset="0"/>
              </a:rPr>
              <a:t>Ogni volta che si indicano fini dare i mezzi necessari</a:t>
            </a:r>
          </a:p>
          <a:p>
            <a:endParaRPr lang="it-IT" sz="1800" dirty="0">
              <a:solidFill>
                <a:srgbClr val="003366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r>
              <a:rPr lang="it-IT" sz="1800" dirty="0">
                <a:solidFill>
                  <a:srgbClr val="003366"/>
                </a:solidFill>
                <a:latin typeface="Arial Narrow" panose="020B0606020202030204" pitchFamily="34" charset="0"/>
                <a:cs typeface="Tahoma" pitchFamily="34" charset="0"/>
              </a:rPr>
              <a:t>Avere un sistema di valutazione indipendente che non valuti solo il sotto ma anche il sopra</a:t>
            </a:r>
          </a:p>
          <a:p>
            <a:endParaRPr lang="it-IT" sz="1800" dirty="0">
              <a:solidFill>
                <a:srgbClr val="003366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r>
              <a:rPr lang="it-IT" sz="1800" dirty="0">
                <a:solidFill>
                  <a:srgbClr val="003366"/>
                </a:solidFill>
                <a:latin typeface="Arial Narrow" panose="020B0606020202030204" pitchFamily="34" charset="0"/>
                <a:cs typeface="Tahoma" pitchFamily="34" charset="0"/>
              </a:rPr>
              <a:t>La chiave è ricostruire un collettivo entusiasta.</a:t>
            </a:r>
          </a:p>
          <a:p>
            <a:r>
              <a:rPr lang="it-IT" sz="1800" dirty="0">
                <a:solidFill>
                  <a:srgbClr val="003366"/>
                </a:solidFill>
                <a:latin typeface="Arial Narrow" panose="020B0606020202030204" pitchFamily="34" charset="0"/>
                <a:cs typeface="Tahoma" pitchFamily="34" charset="0"/>
              </a:rPr>
              <a:t>Si può fare se si vuole.</a:t>
            </a:r>
          </a:p>
        </p:txBody>
      </p:sp>
      <p:sp>
        <p:nvSpPr>
          <p:cNvPr id="10" name="Rettangolo arrotondato 19"/>
          <p:cNvSpPr/>
          <p:nvPr/>
        </p:nvSpPr>
        <p:spPr bwMode="auto">
          <a:xfrm>
            <a:off x="489626" y="1052736"/>
            <a:ext cx="6912768" cy="387015"/>
          </a:xfrm>
          <a:prstGeom prst="round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400" dirty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può migliorare la scuola in cui stiamo lavorando a patto di</a:t>
            </a:r>
          </a:p>
        </p:txBody>
      </p:sp>
    </p:spTree>
    <p:extLst>
      <p:ext uri="{BB962C8B-B14F-4D97-AF65-F5344CB8AC3E}">
        <p14:creationId xmlns:p14="http://schemas.microsoft.com/office/powerpoint/2010/main" val="252615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8" name="Picture 32" descr="Luc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" y="3130266"/>
            <a:ext cx="6858000" cy="37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7" name="PubOvalCallout"/>
          <p:cNvSpPr>
            <a:spLocks noEditPoints="1" noChangeArrowheads="1"/>
          </p:cNvSpPr>
          <p:nvPr/>
        </p:nvSpPr>
        <p:spPr bwMode="auto">
          <a:xfrm>
            <a:off x="251520" y="1124744"/>
            <a:ext cx="6858000" cy="2377058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EAEABA"/>
          </a:solidFill>
          <a:ln>
            <a:solidFill>
              <a:srgbClr val="F0A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fantasma si aggira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le scuole italiane: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L’idea che misurare abbia un valore in sé.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4468D3-89FB-4195-B8EA-1633E170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49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2" name="Picture 24" descr="Luc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28436"/>
            <a:ext cx="7416824" cy="4008782"/>
          </a:xfrm>
          <a:prstGeom prst="snip2DiagRect">
            <a:avLst>
              <a:gd name="adj1" fmla="val 113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1449" name="PubOvalCallout"/>
          <p:cNvSpPr>
            <a:spLocks noEditPoints="1" noChangeArrowheads="1"/>
          </p:cNvSpPr>
          <p:nvPr/>
        </p:nvSpPr>
        <p:spPr bwMode="auto">
          <a:xfrm>
            <a:off x="539552" y="1177230"/>
            <a:ext cx="5833194" cy="2420938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EAEABA"/>
          </a:solidFill>
          <a:ln>
            <a:solidFill>
              <a:srgbClr val="F0A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che misurare e valutare tutto aiuti a migliorare le cose.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Parliamone.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AA68D19-A74A-4C90-8170-85378A8C2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693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magin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0883" y="1857192"/>
            <a:ext cx="3933825" cy="3914775"/>
          </a:xfrm>
          <a:prstGeom prst="rect">
            <a:avLst/>
          </a:prstGeom>
        </p:spPr>
      </p:pic>
      <p:sp>
        <p:nvSpPr>
          <p:cNvPr id="32" name="Rettangolo arrotondato 31"/>
          <p:cNvSpPr/>
          <p:nvPr/>
        </p:nvSpPr>
        <p:spPr bwMode="auto">
          <a:xfrm>
            <a:off x="7709226" y="1884759"/>
            <a:ext cx="1346817" cy="432048"/>
          </a:xfrm>
          <a:prstGeom prst="roundRect">
            <a:avLst/>
          </a:prstGeom>
          <a:solidFill>
            <a:srgbClr val="F6D1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4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RAV</a:t>
            </a:r>
            <a:endParaRPr lang="it-IT" sz="2400" dirty="0">
              <a:solidFill>
                <a:schemeClr val="tx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ttangolo arrotondato 32"/>
          <p:cNvSpPr/>
          <p:nvPr/>
        </p:nvSpPr>
        <p:spPr bwMode="auto">
          <a:xfrm>
            <a:off x="6342585" y="1370443"/>
            <a:ext cx="1198696" cy="432048"/>
          </a:xfrm>
          <a:prstGeom prst="roundRect">
            <a:avLst/>
          </a:prstGeom>
          <a:solidFill>
            <a:srgbClr val="F6D1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4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Invalsi</a:t>
            </a:r>
            <a:endParaRPr lang="it-IT" sz="2400" dirty="0">
              <a:solidFill>
                <a:schemeClr val="tx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ttangolo arrotondato 33"/>
          <p:cNvSpPr/>
          <p:nvPr/>
        </p:nvSpPr>
        <p:spPr bwMode="auto">
          <a:xfrm>
            <a:off x="7761601" y="4126259"/>
            <a:ext cx="1342332" cy="432048"/>
          </a:xfrm>
          <a:prstGeom prst="roundRect">
            <a:avLst/>
          </a:prstGeom>
          <a:solidFill>
            <a:srgbClr val="F6D1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Ptof</a:t>
            </a:r>
            <a:endParaRPr lang="it-IT" sz="2400" dirty="0">
              <a:solidFill>
                <a:schemeClr val="accent6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Rettangolo arrotondato 34"/>
          <p:cNvSpPr/>
          <p:nvPr/>
        </p:nvSpPr>
        <p:spPr bwMode="auto">
          <a:xfrm>
            <a:off x="70149" y="1713175"/>
            <a:ext cx="3458017" cy="2230735"/>
          </a:xfrm>
          <a:prstGeom prst="roundRect">
            <a:avLst/>
          </a:prstGeom>
          <a:solidFill>
            <a:srgbClr val="EAE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monte di questa smania di misure c’è un assunto antipedagogico che l’autonomia possa essere concessa solo in presenza di forme di controllo.</a:t>
            </a:r>
          </a:p>
          <a:p>
            <a:pPr eaLnBrk="1" hangingPunct="1"/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valle in genere troviamo poca autonomia e molti controlli.</a:t>
            </a:r>
          </a:p>
        </p:txBody>
      </p:sp>
      <p:sp>
        <p:nvSpPr>
          <p:cNvPr id="36" name="Rettangolo arrotondato 35"/>
          <p:cNvSpPr/>
          <p:nvPr/>
        </p:nvSpPr>
        <p:spPr bwMode="auto">
          <a:xfrm>
            <a:off x="54004" y="4078944"/>
            <a:ext cx="3490305" cy="2032027"/>
          </a:xfrm>
          <a:prstGeom prst="roundRect">
            <a:avLst/>
          </a:prstGeom>
          <a:solidFill>
            <a:srgbClr val="A9C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/>
            <a:r>
              <a:rPr lang="it-IT" altLang="it-IT" sz="180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Ovviamente i controlli servono ad aiutarci a migliorare e dunque sono per il nostro bene.</a:t>
            </a:r>
          </a:p>
          <a:p>
            <a:pPr algn="ctr" eaLnBrk="1" hangingPunct="1"/>
            <a:r>
              <a:rPr lang="it-IT" sz="20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Oculus</a:t>
            </a:r>
            <a:r>
              <a:rPr lang="it-IT" sz="20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 domini </a:t>
            </a:r>
            <a:r>
              <a:rPr lang="it-IT" sz="20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saginat</a:t>
            </a:r>
            <a:r>
              <a:rPr lang="it-IT" sz="20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it-IT" sz="20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equum</a:t>
            </a:r>
            <a:r>
              <a:rPr lang="it-IT" sz="20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algn="ctr" eaLnBrk="1" hangingPunct="1"/>
            <a:r>
              <a:rPr lang="it-IT" altLang="it-IT" sz="1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dunque si pensa di sostituire la biada con i controlli</a:t>
            </a:r>
          </a:p>
        </p:txBody>
      </p:sp>
      <p:sp>
        <p:nvSpPr>
          <p:cNvPr id="37" name="Rettangolo arrotondato 36"/>
          <p:cNvSpPr/>
          <p:nvPr/>
        </p:nvSpPr>
        <p:spPr bwMode="auto">
          <a:xfrm>
            <a:off x="7740218" y="2994453"/>
            <a:ext cx="1321991" cy="432048"/>
          </a:xfrm>
          <a:prstGeom prst="roundRect">
            <a:avLst/>
          </a:prstGeom>
          <a:solidFill>
            <a:srgbClr val="F6D1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4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Scrutini</a:t>
            </a:r>
            <a:endParaRPr lang="it-IT" sz="2400" dirty="0">
              <a:solidFill>
                <a:schemeClr val="tx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ettangolo arrotondato 37"/>
          <p:cNvSpPr/>
          <p:nvPr/>
        </p:nvSpPr>
        <p:spPr bwMode="auto">
          <a:xfrm>
            <a:off x="7709226" y="2426329"/>
            <a:ext cx="1382313" cy="432048"/>
          </a:xfrm>
          <a:prstGeom prst="roundRect">
            <a:avLst/>
          </a:prstGeom>
          <a:solidFill>
            <a:srgbClr val="F6D1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4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VDS</a:t>
            </a:r>
            <a:endParaRPr lang="it-IT" sz="2400" dirty="0">
              <a:solidFill>
                <a:schemeClr val="tx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ettangolo arrotondato 38"/>
          <p:cNvSpPr/>
          <p:nvPr/>
        </p:nvSpPr>
        <p:spPr bwMode="auto">
          <a:xfrm>
            <a:off x="7761601" y="4745451"/>
            <a:ext cx="1342332" cy="432048"/>
          </a:xfrm>
          <a:prstGeom prst="roundRect">
            <a:avLst/>
          </a:prstGeom>
          <a:solidFill>
            <a:srgbClr val="F6D1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NEV</a:t>
            </a:r>
          </a:p>
        </p:txBody>
      </p:sp>
      <p:sp>
        <p:nvSpPr>
          <p:cNvPr id="40" name="Rettangolo arrotondato 39"/>
          <p:cNvSpPr/>
          <p:nvPr/>
        </p:nvSpPr>
        <p:spPr bwMode="auto">
          <a:xfrm>
            <a:off x="7761601" y="3560356"/>
            <a:ext cx="1368152" cy="432048"/>
          </a:xfrm>
          <a:prstGeom prst="roundRect">
            <a:avLst/>
          </a:prstGeom>
          <a:solidFill>
            <a:srgbClr val="F6D1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4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Standard</a:t>
            </a:r>
            <a:endParaRPr lang="it-IT" sz="2400" dirty="0">
              <a:solidFill>
                <a:schemeClr val="tx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ttangolo arrotondato 40"/>
          <p:cNvSpPr/>
          <p:nvPr/>
        </p:nvSpPr>
        <p:spPr bwMode="auto">
          <a:xfrm>
            <a:off x="7761601" y="5339506"/>
            <a:ext cx="1368152" cy="432048"/>
          </a:xfrm>
          <a:prstGeom prst="roundRect">
            <a:avLst/>
          </a:prstGeom>
          <a:solidFill>
            <a:srgbClr val="F6D1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4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Ranking</a:t>
            </a:r>
            <a:endParaRPr lang="it-IT" sz="2400" dirty="0">
              <a:solidFill>
                <a:schemeClr val="tx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ttangolo arrotondato 41"/>
          <p:cNvSpPr/>
          <p:nvPr/>
        </p:nvSpPr>
        <p:spPr bwMode="auto">
          <a:xfrm>
            <a:off x="6310082" y="5872133"/>
            <a:ext cx="2798288" cy="432048"/>
          </a:xfrm>
          <a:prstGeom prst="roundRect">
            <a:avLst/>
          </a:prstGeom>
          <a:solidFill>
            <a:srgbClr val="F6D1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4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Piano di miglioramento</a:t>
            </a:r>
            <a:endParaRPr lang="it-IT" sz="2400" dirty="0">
              <a:solidFill>
                <a:schemeClr val="tx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Rettangolo arrotondato 42"/>
          <p:cNvSpPr/>
          <p:nvPr/>
        </p:nvSpPr>
        <p:spPr bwMode="auto">
          <a:xfrm>
            <a:off x="3684770" y="5894947"/>
            <a:ext cx="2625312" cy="432048"/>
          </a:xfrm>
          <a:prstGeom prst="roundRect">
            <a:avLst/>
          </a:prstGeom>
          <a:solidFill>
            <a:srgbClr val="F6D1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4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Descrittori di Dublino</a:t>
            </a:r>
            <a:endParaRPr lang="it-IT" sz="2400" dirty="0">
              <a:solidFill>
                <a:schemeClr val="tx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Rettangolo arrotondato 44"/>
          <p:cNvSpPr/>
          <p:nvPr/>
        </p:nvSpPr>
        <p:spPr bwMode="auto">
          <a:xfrm>
            <a:off x="3649891" y="1349855"/>
            <a:ext cx="1198696" cy="432048"/>
          </a:xfrm>
          <a:prstGeom prst="roundRect">
            <a:avLst/>
          </a:prstGeom>
          <a:solidFill>
            <a:srgbClr val="F6D1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4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Anvur</a:t>
            </a:r>
            <a:endParaRPr lang="it-IT" sz="2400" dirty="0">
              <a:solidFill>
                <a:schemeClr val="tx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ttangolo arrotondato 64"/>
          <p:cNvSpPr/>
          <p:nvPr/>
        </p:nvSpPr>
        <p:spPr bwMode="auto">
          <a:xfrm>
            <a:off x="0" y="6381328"/>
            <a:ext cx="6948264" cy="476671"/>
          </a:xfrm>
          <a:prstGeom prst="roundRect">
            <a:avLst/>
          </a:prstGeom>
          <a:solidFill>
            <a:srgbClr val="F0A152"/>
          </a:solidFill>
          <a:ln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it-IT" altLang="it-IT" sz="28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Valutazione come forma di governo e controllo</a:t>
            </a:r>
          </a:p>
        </p:txBody>
      </p:sp>
      <p:pic>
        <p:nvPicPr>
          <p:cNvPr id="50178" name="Picture 2" descr="https://img1.etsystatic.com/018/0/6761043/il_340x270.500473939_shd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05" y="1012973"/>
            <a:ext cx="1198697" cy="84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31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arrotondato 13"/>
          <p:cNvSpPr/>
          <p:nvPr/>
        </p:nvSpPr>
        <p:spPr>
          <a:xfrm>
            <a:off x="556516" y="5510103"/>
            <a:ext cx="2664295" cy="885417"/>
          </a:xfrm>
          <a:prstGeom prst="roundRect">
            <a:avLst/>
          </a:prstGeom>
          <a:solidFill>
            <a:srgbClr val="FFCC99"/>
          </a:solidFill>
          <a:ln w="571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Validità delle conseguenze</a:t>
            </a:r>
            <a:endParaRPr lang="it-IT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tangolo arrotondato 13"/>
          <p:cNvSpPr/>
          <p:nvPr/>
        </p:nvSpPr>
        <p:spPr>
          <a:xfrm>
            <a:off x="6128766" y="2766001"/>
            <a:ext cx="2772055" cy="943475"/>
          </a:xfrm>
          <a:prstGeom prst="roundRect">
            <a:avLst/>
          </a:prstGeom>
          <a:solidFill>
            <a:srgbClr val="F6D16A"/>
          </a:solidFill>
          <a:ln w="571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Validità dell’aspetto</a:t>
            </a:r>
          </a:p>
        </p:txBody>
      </p:sp>
      <p:sp>
        <p:nvSpPr>
          <p:cNvPr id="10" name="Rettangolo arrotondato 3"/>
          <p:cNvSpPr/>
          <p:nvPr/>
        </p:nvSpPr>
        <p:spPr bwMode="auto">
          <a:xfrm>
            <a:off x="485010" y="1733992"/>
            <a:ext cx="2747397" cy="864095"/>
          </a:xfrm>
          <a:prstGeom prst="roundRect">
            <a:avLst/>
          </a:prstGeom>
          <a:solidFill>
            <a:srgbClr val="FFCC66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400" dirty="0">
                <a:solidFill>
                  <a:schemeClr val="tx1"/>
                </a:solidFill>
                <a:latin typeface="Arial Narrow" panose="020B0606020202030204" pitchFamily="34" charset="0"/>
              </a:rPr>
              <a:t>Validità del contenuto</a:t>
            </a:r>
            <a:endParaRPr lang="it-IT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ttangolo arrotondato 3"/>
          <p:cNvSpPr/>
          <p:nvPr/>
        </p:nvSpPr>
        <p:spPr bwMode="auto">
          <a:xfrm>
            <a:off x="336677" y="3833795"/>
            <a:ext cx="8639698" cy="119189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400" dirty="0">
                <a:solidFill>
                  <a:schemeClr val="tx1"/>
                </a:solidFill>
                <a:latin typeface="Arial Narrow" panose="020B0606020202030204" pitchFamily="34" charset="0"/>
              </a:rPr>
              <a:t>La versione manualistica della validità  ritiene di poter esaurire la questione esaminando le caratteristiche dello strumento  </a:t>
            </a:r>
          </a:p>
        </p:txBody>
      </p:sp>
      <p:sp>
        <p:nvSpPr>
          <p:cNvPr id="12" name="Rettangolo arrotondato 3"/>
          <p:cNvSpPr/>
          <p:nvPr/>
        </p:nvSpPr>
        <p:spPr bwMode="auto">
          <a:xfrm>
            <a:off x="539552" y="1073752"/>
            <a:ext cx="3170820" cy="398720"/>
          </a:xfrm>
          <a:prstGeom prst="roundRect">
            <a:avLst/>
          </a:prstGeom>
          <a:solidFill>
            <a:srgbClr val="82243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 Narrow" panose="020B0606020202030204" pitchFamily="34" charset="0"/>
              </a:rPr>
              <a:t>La questione della validità</a:t>
            </a:r>
          </a:p>
        </p:txBody>
      </p:sp>
      <p:sp>
        <p:nvSpPr>
          <p:cNvPr id="7" name="Rettangolo arrotondato 3"/>
          <p:cNvSpPr/>
          <p:nvPr/>
        </p:nvSpPr>
        <p:spPr bwMode="auto">
          <a:xfrm>
            <a:off x="485010" y="1733991"/>
            <a:ext cx="2747397" cy="864095"/>
          </a:xfrm>
          <a:prstGeom prst="roundRect">
            <a:avLst/>
          </a:prstGeom>
          <a:solidFill>
            <a:srgbClr val="FFCC66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400" dirty="0">
                <a:solidFill>
                  <a:schemeClr val="tx1"/>
                </a:solidFill>
                <a:latin typeface="Arial Narrow" panose="020B0606020202030204" pitchFamily="34" charset="0"/>
              </a:rPr>
              <a:t>Validità del contenuto</a:t>
            </a:r>
            <a:endParaRPr lang="it-IT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ttangolo arrotondato 3"/>
          <p:cNvSpPr/>
          <p:nvPr/>
        </p:nvSpPr>
        <p:spPr bwMode="auto">
          <a:xfrm>
            <a:off x="472434" y="2805692"/>
            <a:ext cx="2747397" cy="864095"/>
          </a:xfrm>
          <a:prstGeom prst="roundRect">
            <a:avLst/>
          </a:prstGeom>
          <a:solidFill>
            <a:srgbClr val="FFCC66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400" dirty="0">
                <a:solidFill>
                  <a:schemeClr val="tx1"/>
                </a:solidFill>
                <a:latin typeface="Arial Narrow" panose="020B0606020202030204" pitchFamily="34" charset="0"/>
              </a:rPr>
              <a:t>Validità del costrutto</a:t>
            </a:r>
            <a:endParaRPr lang="it-IT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ttangolo arrotondato 3"/>
          <p:cNvSpPr/>
          <p:nvPr/>
        </p:nvSpPr>
        <p:spPr bwMode="auto">
          <a:xfrm>
            <a:off x="472434" y="2798320"/>
            <a:ext cx="2747397" cy="864095"/>
          </a:xfrm>
          <a:prstGeom prst="roundRect">
            <a:avLst/>
          </a:prstGeom>
          <a:solidFill>
            <a:srgbClr val="FFCC66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400" dirty="0">
                <a:solidFill>
                  <a:schemeClr val="tx1"/>
                </a:solidFill>
                <a:latin typeface="Arial Narrow" panose="020B0606020202030204" pitchFamily="34" charset="0"/>
              </a:rPr>
              <a:t>Validità del costrutto</a:t>
            </a:r>
            <a:endParaRPr lang="it-IT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ttangolo arrotondato 3"/>
          <p:cNvSpPr/>
          <p:nvPr/>
        </p:nvSpPr>
        <p:spPr bwMode="auto">
          <a:xfrm>
            <a:off x="6184735" y="1805462"/>
            <a:ext cx="2747397" cy="864095"/>
          </a:xfrm>
          <a:prstGeom prst="roundRect">
            <a:avLst/>
          </a:prstGeom>
          <a:solidFill>
            <a:srgbClr val="FFCC66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400" dirty="0">
                <a:solidFill>
                  <a:schemeClr val="tx1"/>
                </a:solidFill>
                <a:latin typeface="Arial Narrow" panose="020B0606020202030204" pitchFamily="34" charset="0"/>
              </a:rPr>
              <a:t>Validità del criterio</a:t>
            </a:r>
            <a:endParaRPr lang="it-IT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ttangolo arrotondato 13"/>
          <p:cNvSpPr/>
          <p:nvPr/>
        </p:nvSpPr>
        <p:spPr>
          <a:xfrm>
            <a:off x="6128766" y="5397991"/>
            <a:ext cx="2664295" cy="885417"/>
          </a:xfrm>
          <a:prstGeom prst="roundRect">
            <a:avLst/>
          </a:prstGeom>
          <a:solidFill>
            <a:srgbClr val="FFCC99"/>
          </a:solidFill>
          <a:ln w="571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Validità dello scopo</a:t>
            </a:r>
            <a:endParaRPr lang="it-IT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ABC08FB-38C3-4E54-ABF2-0B5ACEE1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770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arrotondato 13"/>
          <p:cNvSpPr/>
          <p:nvPr/>
        </p:nvSpPr>
        <p:spPr>
          <a:xfrm>
            <a:off x="4477144" y="2060848"/>
            <a:ext cx="4479305" cy="1691772"/>
          </a:xfrm>
          <a:prstGeom prst="roundRect">
            <a:avLst/>
          </a:prstGeom>
          <a:solidFill>
            <a:srgbClr val="FFCC99"/>
          </a:solidFill>
          <a:ln w="571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 validità non è un caratteristica intrinseca di un test ma deve essere rivalutata di nuovo per ciascuna nuova applicazione del test stesso (</a:t>
            </a:r>
            <a:r>
              <a:rPr lang="it-IT" sz="2000" i="1" dirty="0">
                <a:solidFill>
                  <a:schemeClr val="tx1"/>
                </a:solidFill>
                <a:latin typeface="Arial Narrow" panose="020B0606020202030204" pitchFamily="34" charset="0"/>
              </a:rPr>
              <a:t>Educational </a:t>
            </a:r>
            <a:r>
              <a:rPr lang="it-IT" sz="2000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measurement</a:t>
            </a:r>
            <a:r>
              <a:rPr lang="it-IT" sz="2000" i="1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Cronbach 1971)</a:t>
            </a:r>
          </a:p>
        </p:txBody>
      </p:sp>
      <p:sp>
        <p:nvSpPr>
          <p:cNvPr id="27" name="Rettangolo arrotondato 13"/>
          <p:cNvSpPr/>
          <p:nvPr/>
        </p:nvSpPr>
        <p:spPr>
          <a:xfrm>
            <a:off x="4477144" y="4100392"/>
            <a:ext cx="4320230" cy="1990143"/>
          </a:xfrm>
          <a:prstGeom prst="roundRect">
            <a:avLst/>
          </a:prstGeom>
          <a:solidFill>
            <a:srgbClr val="F6D16A"/>
          </a:solidFill>
          <a:ln w="571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 persone sanno quello che fanno; sanno abbastanza spesso perché fanno quello che fanno, quello che non sanno è che cosa fa quello che fanno (Foucault)</a:t>
            </a:r>
          </a:p>
        </p:txBody>
      </p:sp>
      <p:sp>
        <p:nvSpPr>
          <p:cNvPr id="10" name="Rettangolo arrotondato 3"/>
          <p:cNvSpPr/>
          <p:nvPr/>
        </p:nvSpPr>
        <p:spPr bwMode="auto">
          <a:xfrm>
            <a:off x="297376" y="2223027"/>
            <a:ext cx="3971533" cy="3723493"/>
          </a:xfrm>
          <a:prstGeom prst="roundRect">
            <a:avLst/>
          </a:prstGeom>
          <a:solidFill>
            <a:srgbClr val="FFCC66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</a:rPr>
              <a:t>La questione essenziale della validità di un test è quanto questo realizza bene il lavoro per il quale viene impiegato. Lo stesso test può essere usato per molti scopi diversi, e la sua validità può essere alta per uno scopo, moderata per un altro e bassa per un terzo scopo (</a:t>
            </a:r>
            <a:r>
              <a:rPr lang="it-IT" sz="2000" i="1" dirty="0">
                <a:solidFill>
                  <a:schemeClr val="tx1"/>
                </a:solidFill>
                <a:latin typeface="Arial Narrow" panose="020B0606020202030204" pitchFamily="34" charset="0"/>
              </a:rPr>
              <a:t>Educational </a:t>
            </a:r>
            <a:r>
              <a:rPr lang="it-IT" sz="2000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measurement</a:t>
            </a:r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it-IT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Cureton</a:t>
            </a:r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1951).</a:t>
            </a:r>
          </a:p>
        </p:txBody>
      </p:sp>
      <p:sp>
        <p:nvSpPr>
          <p:cNvPr id="11" name="Rettangolo arrotondato 3"/>
          <p:cNvSpPr/>
          <p:nvPr/>
        </p:nvSpPr>
        <p:spPr bwMode="auto">
          <a:xfrm>
            <a:off x="316388" y="6309320"/>
            <a:ext cx="7069043" cy="4865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</a:rPr>
              <a:t>Padre perdona loro perché non hanno idea di quello che fa ciò che fanno.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833835F-36AB-4589-88C3-607E821E1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Rettangolo arrotondato 3">
            <a:extLst>
              <a:ext uri="{FF2B5EF4-FFF2-40B4-BE49-F238E27FC236}">
                <a16:creationId xmlns:a16="http://schemas.microsoft.com/office/drawing/2014/main" id="{C0808B9D-1166-4CE2-8BA6-90788C57A14D}"/>
              </a:ext>
            </a:extLst>
          </p:cNvPr>
          <p:cNvSpPr/>
          <p:nvPr/>
        </p:nvSpPr>
        <p:spPr bwMode="auto">
          <a:xfrm>
            <a:off x="539552" y="1073752"/>
            <a:ext cx="3170820" cy="398720"/>
          </a:xfrm>
          <a:prstGeom prst="roundRect">
            <a:avLst/>
          </a:prstGeom>
          <a:solidFill>
            <a:srgbClr val="82243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 Narrow" panose="020B0606020202030204" pitchFamily="34" charset="0"/>
              </a:rPr>
              <a:t>La questione della validità</a:t>
            </a:r>
          </a:p>
        </p:txBody>
      </p:sp>
    </p:spTree>
    <p:extLst>
      <p:ext uri="{BB962C8B-B14F-4D97-AF65-F5344CB8AC3E}">
        <p14:creationId xmlns:p14="http://schemas.microsoft.com/office/powerpoint/2010/main" val="57959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arrotondato 21"/>
          <p:cNvSpPr/>
          <p:nvPr/>
        </p:nvSpPr>
        <p:spPr>
          <a:xfrm>
            <a:off x="467544" y="1062977"/>
            <a:ext cx="6408711" cy="349799"/>
          </a:xfrm>
          <a:prstGeom prst="roundRect">
            <a:avLst/>
          </a:prstGeom>
          <a:solidFill>
            <a:srgbClr val="82243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it-IT" altLang="it-IT" dirty="0">
                <a:solidFill>
                  <a:schemeClr val="bg1"/>
                </a:solidFill>
                <a:latin typeface="Arial Narrow" panose="020B0606020202030204" pitchFamily="34" charset="0"/>
              </a:rPr>
              <a:t>Il ruolo delle conseguenze nella teoria della validità</a:t>
            </a:r>
          </a:p>
        </p:txBody>
      </p:sp>
      <p:sp>
        <p:nvSpPr>
          <p:cNvPr id="12" name="Rettangolo arrotondato 5"/>
          <p:cNvSpPr/>
          <p:nvPr/>
        </p:nvSpPr>
        <p:spPr bwMode="auto">
          <a:xfrm>
            <a:off x="342398" y="1916832"/>
            <a:ext cx="5760640" cy="1022971"/>
          </a:xfrm>
          <a:prstGeom prst="roundRect">
            <a:avLst/>
          </a:prstGeom>
          <a:solidFill>
            <a:srgbClr val="EAEAB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20000"/>
              </a:spcBef>
              <a:buClr>
                <a:srgbClr val="822433"/>
              </a:buClr>
            </a:pPr>
            <a:r>
              <a:rPr lang="it-IT" sz="20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Messick</a:t>
            </a:r>
            <a:r>
              <a:rPr lang="it-IT" sz="20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i="1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(Educational </a:t>
            </a:r>
            <a:r>
              <a:rPr lang="it-IT" sz="2000" i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measurement</a:t>
            </a:r>
            <a:r>
              <a:rPr lang="it-IT" sz="20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1989) ha posto le basi per una analisi della validità delle conseguenze nell’uso dei test.</a:t>
            </a:r>
          </a:p>
        </p:txBody>
      </p:sp>
      <p:sp>
        <p:nvSpPr>
          <p:cNvPr id="15" name="Rettangolo arrotondato 9"/>
          <p:cNvSpPr/>
          <p:nvPr/>
        </p:nvSpPr>
        <p:spPr bwMode="auto">
          <a:xfrm>
            <a:off x="332268" y="5045129"/>
            <a:ext cx="8790562" cy="132776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A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20000"/>
              </a:spcBef>
              <a:buClr>
                <a:srgbClr val="822433"/>
              </a:buClr>
            </a:pPr>
            <a:r>
              <a:rPr lang="it-IT" sz="2000" dirty="0">
                <a:solidFill>
                  <a:srgbClr val="800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vogliamo capire le conseguenze dell’uso di un test, dobbiamo capire come gli individui e la collettività, diano un senso e poi utilizzino i risultati del test nella loro attività quotidiana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621421"/>
              </p:ext>
            </p:extLst>
          </p:nvPr>
        </p:nvGraphicFramePr>
        <p:xfrm>
          <a:off x="332268" y="3173595"/>
          <a:ext cx="7848871" cy="1834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618">
                  <a:extLst>
                    <a:ext uri="{9D8B030D-6E8A-4147-A177-3AD203B41FA5}">
                      <a16:colId xmlns:a16="http://schemas.microsoft.com/office/drawing/2014/main" val="595444071"/>
                    </a:ext>
                  </a:extLst>
                </a:gridCol>
                <a:gridCol w="3031962">
                  <a:extLst>
                    <a:ext uri="{9D8B030D-6E8A-4147-A177-3AD203B41FA5}">
                      <a16:colId xmlns:a16="http://schemas.microsoft.com/office/drawing/2014/main" val="604076886"/>
                    </a:ext>
                  </a:extLst>
                </a:gridCol>
                <a:gridCol w="2616291">
                  <a:extLst>
                    <a:ext uri="{9D8B030D-6E8A-4147-A177-3AD203B41FA5}">
                      <a16:colId xmlns:a16="http://schemas.microsoft.com/office/drawing/2014/main" val="1263540543"/>
                    </a:ext>
                  </a:extLst>
                </a:gridCol>
              </a:tblGrid>
              <a:tr h="412034"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TEST INTERPRETATION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TEST USE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722279"/>
                  </a:ext>
                </a:extLst>
              </a:tr>
              <a:tr h="711182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EVIDENTIAL </a:t>
                      </a:r>
                    </a:p>
                    <a:p>
                      <a:r>
                        <a:rPr lang="it-IT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BASIS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Construct</a:t>
                      </a:r>
                      <a:r>
                        <a:rPr lang="it-IT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it-IT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validity</a:t>
                      </a:r>
                      <a:endParaRPr lang="it-IT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Construct</a:t>
                      </a:r>
                      <a:r>
                        <a:rPr lang="it-IT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it-IT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validity</a:t>
                      </a:r>
                      <a:endParaRPr lang="it-IT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it-IT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 </a:t>
                      </a:r>
                      <a:r>
                        <a:rPr lang="it-IT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Relevance</a:t>
                      </a:r>
                      <a:r>
                        <a:rPr lang="it-IT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/utility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54882"/>
                  </a:ext>
                </a:extLst>
              </a:tr>
              <a:tr h="711182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CONSEQUENTIAL BASIS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</a:t>
                      </a:r>
                      <a:r>
                        <a:rPr lang="it-IT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Implications</a:t>
                      </a:r>
                      <a:endParaRPr lang="it-IT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Social </a:t>
                      </a:r>
                      <a:r>
                        <a:rPr lang="it-IT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consequences</a:t>
                      </a:r>
                      <a:endParaRPr lang="it-IT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041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71669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828800" y="5767441"/>
            <a:ext cx="5638800" cy="7095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tangolo arrotondato 11"/>
          <p:cNvSpPr/>
          <p:nvPr/>
        </p:nvSpPr>
        <p:spPr>
          <a:xfrm>
            <a:off x="104281" y="3136532"/>
            <a:ext cx="4649652" cy="103260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SzPct val="100000"/>
              <a:tabLst>
                <a:tab pos="0" algn="l"/>
                <a:tab pos="9779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un lato collaborando a determinare i “fatti del caso”, i cosiddetti “dati del problema”</a:t>
            </a:r>
          </a:p>
        </p:txBody>
      </p:sp>
      <p:sp>
        <p:nvSpPr>
          <p:cNvPr id="8" name="Rettangolo arrotondato 11"/>
          <p:cNvSpPr/>
          <p:nvPr/>
        </p:nvSpPr>
        <p:spPr>
          <a:xfrm>
            <a:off x="138373" y="2087210"/>
            <a:ext cx="4649652" cy="852314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57150"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situazione problematica </a:t>
            </a:r>
            <a:r>
              <a:rPr lang="it-IT" alt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controlla</a:t>
            </a:r>
            <a:r>
              <a:rPr lang="it-IT" altLang="it-IT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ricerca;</a:t>
            </a:r>
          </a:p>
        </p:txBody>
      </p:sp>
      <p:sp>
        <p:nvSpPr>
          <p:cNvPr id="14" name="Rettangolo arrotondato 21"/>
          <p:cNvSpPr/>
          <p:nvPr/>
        </p:nvSpPr>
        <p:spPr>
          <a:xfrm>
            <a:off x="539552" y="1081515"/>
            <a:ext cx="5832648" cy="334493"/>
          </a:xfrm>
          <a:prstGeom prst="roundRect">
            <a:avLst/>
          </a:prstGeom>
          <a:solidFill>
            <a:srgbClr val="82243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it-IT" altLang="it-IT" sz="2000" dirty="0">
                <a:solidFill>
                  <a:schemeClr val="bg1"/>
                </a:solidFill>
                <a:latin typeface="Arial Narrow" panose="020B0606020202030204" pitchFamily="34" charset="0"/>
              </a:rPr>
              <a:t>I dati sono determinati dal contesto e determinano il contesto</a:t>
            </a:r>
          </a:p>
        </p:txBody>
      </p:sp>
      <p:sp>
        <p:nvSpPr>
          <p:cNvPr id="15" name="Rettangolo arrotondato 12"/>
          <p:cNvSpPr/>
          <p:nvPr/>
        </p:nvSpPr>
        <p:spPr>
          <a:xfrm>
            <a:off x="85958" y="4281928"/>
            <a:ext cx="4774074" cy="2214116"/>
          </a:xfrm>
          <a:prstGeom prst="roundRect">
            <a:avLst/>
          </a:prstGeom>
          <a:solidFill>
            <a:srgbClr val="FFFFEA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fatti del caso, cioè i dati, prima di esser </a:t>
            </a:r>
            <a:r>
              <a:rPr lang="it-IT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DATI</a:t>
            </a:r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sono </a:t>
            </a:r>
            <a:r>
              <a:rPr lang="it-IT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</a:t>
            </a:r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possono essere DATI se prima non vengono </a:t>
            </a:r>
            <a:r>
              <a:rPr lang="it-IT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</a:t>
            </a:r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E una volta </a:t>
            </a:r>
            <a:r>
              <a:rPr lang="it-IT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</a:t>
            </a:r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possono essere considerati </a:t>
            </a:r>
            <a:r>
              <a:rPr lang="it-IT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DATI, 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 solo nella loro relazione con la situazione che stiamo esaminando.</a:t>
            </a:r>
          </a:p>
        </p:txBody>
      </p:sp>
      <p:sp>
        <p:nvSpPr>
          <p:cNvPr id="16" name="Rettangolo arrotondato 11"/>
          <p:cNvSpPr/>
          <p:nvPr/>
        </p:nvSpPr>
        <p:spPr>
          <a:xfrm>
            <a:off x="5042073" y="1792875"/>
            <a:ext cx="4145596" cy="4752528"/>
          </a:xfrm>
          <a:prstGeom prst="roundRect">
            <a:avLst/>
          </a:prstGeom>
          <a:gradFill flip="none" rotWithShape="1">
            <a:gsLst>
              <a:gs pos="0">
                <a:srgbClr val="A9CE91">
                  <a:tint val="66000"/>
                  <a:satMod val="160000"/>
                </a:srgbClr>
              </a:gs>
              <a:gs pos="50000">
                <a:srgbClr val="A9CE91">
                  <a:tint val="44500"/>
                  <a:satMod val="160000"/>
                </a:srgbClr>
              </a:gs>
              <a:gs pos="100000">
                <a:srgbClr val="A9CE91">
                  <a:tint val="23500"/>
                  <a:satMod val="160000"/>
                </a:srgbClr>
              </a:gs>
            </a:gsLst>
            <a:lin ang="10800000" scaled="1"/>
            <a:tileRect/>
          </a:gradFill>
          <a:ln w="571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Narrow" panose="020B0606020202030204" pitchFamily="34" charset="0"/>
              </a:rPr>
              <a:t>La scelta dei «fatti del caso» comporta una riduzione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altLang="it-I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Arial Narrow" panose="020B0606020202030204" pitchFamily="34" charset="0"/>
              </a:rPr>
              <a:t>L’operazionalizzazione dei concetti comporta una riduzione.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altLang="it-I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2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L’assunzione di indicatori comporta una riduzione.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altLang="it-IT" sz="1200" dirty="0">
              <a:solidFill>
                <a:schemeClr val="tx1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200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L’uso di statistiche comporta una riduzione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altLang="it-IT" sz="1100" dirty="0">
              <a:solidFill>
                <a:schemeClr val="tx1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A forza di ridurre non si legge più niente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0D346D4D-E8A5-4831-BDC6-CA41D2E0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4563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1ce996ad75a6a3f33d699d2c256f99499ab2c29"/>
</p:tagLst>
</file>

<file path=ppt/theme/theme1.xml><?xml version="1.0" encoding="utf-8"?>
<a:theme xmlns:a="http://schemas.openxmlformats.org/drawingml/2006/main" name="Presentazione vuot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39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3363"/>
      </a:accent6>
      <a:hlink>
        <a:srgbClr val="0086CF"/>
      </a:hlink>
      <a:folHlink>
        <a:srgbClr val="5DD1CF"/>
      </a:folHlink>
    </a:clrScheme>
    <a:fontScheme name="Presentazione vuota">
      <a:majorFont>
        <a:latin typeface="Verdana"/>
        <a:ea typeface="ヒラギノ角ゴ Pro W3"/>
        <a:cs typeface="ヒラギノ角ゴ Pro W3"/>
      </a:majorFont>
      <a:minorFont>
        <a:latin typeface="Verdana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2156</TotalTime>
  <Words>2019</Words>
  <Application>Microsoft Office PowerPoint</Application>
  <PresentationFormat>Presentazione su schermo (4:3)</PresentationFormat>
  <Paragraphs>255</Paragraphs>
  <Slides>27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7" baseType="lpstr">
      <vt:lpstr>Arial</vt:lpstr>
      <vt:lpstr>ヒラギノ角ゴ Pro W3</vt:lpstr>
      <vt:lpstr>Franklin Gothic Medium</vt:lpstr>
      <vt:lpstr>Franklin Gothic Book</vt:lpstr>
      <vt:lpstr>Verdana</vt:lpstr>
      <vt:lpstr>Tahoma</vt:lpstr>
      <vt:lpstr>Times New Roman</vt:lpstr>
      <vt:lpstr>Wingdings</vt:lpstr>
      <vt:lpstr>Arial Rounded MT Bold</vt:lpstr>
      <vt:lpstr>Presentazione vuota</vt:lpstr>
      <vt:lpstr>Pedagogia sperimentale  Pietro Lucisano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Fermenti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Unitelma Sapienza</dc:title>
  <dc:creator>Cristiana Pagnottelli</dc:creator>
  <cp:lastModifiedBy>pietro lucisano</cp:lastModifiedBy>
  <cp:revision>123</cp:revision>
  <cp:lastPrinted>2012-10-15T10:35:53Z</cp:lastPrinted>
  <dcterms:created xsi:type="dcterms:W3CDTF">2007-08-30T13:32:27Z</dcterms:created>
  <dcterms:modified xsi:type="dcterms:W3CDTF">2018-02-08T12:49:24Z</dcterms:modified>
</cp:coreProperties>
</file>