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DA35-4916-4C27-ACAB-BCDAB71F8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700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AE97F-FA49-4AEE-9692-8E91D255E5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761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874D4-E1FB-44E8-B91C-AF417000EC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629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BF7A7-9FF2-4F57-B252-1BCEFEC5DF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945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AC0CF-390F-4BE0-9FCE-99A2EE6DC9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623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F3D0E-44D7-4D20-8B6E-FC6FA2198E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874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ED9C6-051B-43CC-8BC7-508667EA86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44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1B8F-8B57-4A12-8FEC-40A6106982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773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C0C18-237D-4147-8557-BC62B4F104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870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D4A7F-70DF-41D9-9282-3870CDAD7F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77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B6E58-AF94-4F5D-BD87-A41A2929F2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3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A7A6EE-73B6-43F4-8941-69B30B3A08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651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2754313" y="66676"/>
            <a:ext cx="6748462" cy="40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Eras Demi ITC"/>
              </a:rPr>
              <a:t>Proprietà colligative delle soluzioni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1753916" y="714533"/>
            <a:ext cx="3003550" cy="2627312"/>
            <a:chOff x="539478" y="4281488"/>
            <a:chExt cx="3003550" cy="2627312"/>
          </a:xfrm>
        </p:grpSpPr>
        <p:sp>
          <p:nvSpPr>
            <p:cNvPr id="39956" name="Rectangle 20" descr="Diagonali tratteggiate verso l'alto"/>
            <p:cNvSpPr>
              <a:spLocks noChangeArrowheads="1"/>
            </p:cNvSpPr>
            <p:nvPr/>
          </p:nvSpPr>
          <p:spPr bwMode="auto">
            <a:xfrm>
              <a:off x="756965" y="5530850"/>
              <a:ext cx="957263" cy="814388"/>
            </a:xfrm>
            <a:prstGeom prst="rect">
              <a:avLst/>
            </a:prstGeom>
            <a:pattFill prst="dashUpDiag">
              <a:fgClr>
                <a:schemeClr val="tx1"/>
              </a:fgClr>
              <a:bgClr>
                <a:srgbClr val="FF3399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57" name="Rectangle 21" descr="Diagonali tratteggiate verso il basso"/>
            <p:cNvSpPr>
              <a:spLocks noChangeArrowheads="1"/>
            </p:cNvSpPr>
            <p:nvPr/>
          </p:nvSpPr>
          <p:spPr bwMode="auto">
            <a:xfrm>
              <a:off x="2323828" y="5530850"/>
              <a:ext cx="958850" cy="814388"/>
            </a:xfrm>
            <a:prstGeom prst="rect">
              <a:avLst/>
            </a:prstGeom>
            <a:pattFill prst="dashDnDiag">
              <a:fgClr>
                <a:schemeClr val="tx1"/>
              </a:fgClr>
              <a:bgClr>
                <a:srgbClr val="FF9966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58" name="Rectangle 22" descr="Diagonali tratteggiate verso l'alto"/>
            <p:cNvSpPr>
              <a:spLocks noChangeArrowheads="1"/>
            </p:cNvSpPr>
            <p:nvPr/>
          </p:nvSpPr>
          <p:spPr bwMode="auto">
            <a:xfrm>
              <a:off x="2323828" y="4725988"/>
              <a:ext cx="958850" cy="814387"/>
            </a:xfrm>
            <a:prstGeom prst="rect">
              <a:avLst/>
            </a:prstGeom>
            <a:pattFill prst="dashUpDiag">
              <a:fgClr>
                <a:srgbClr val="FF3399"/>
              </a:fgClr>
              <a:bgClr>
                <a:schemeClr val="bg1"/>
              </a:bgClr>
            </a:pattFill>
            <a:ln w="38100">
              <a:solidFill>
                <a:srgbClr val="FF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63" name="Line 27"/>
            <p:cNvSpPr>
              <a:spLocks noChangeShapeType="1"/>
            </p:cNvSpPr>
            <p:nvPr/>
          </p:nvSpPr>
          <p:spPr bwMode="auto">
            <a:xfrm>
              <a:off x="1714228" y="4745038"/>
              <a:ext cx="0" cy="8080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4" name="Line 28"/>
            <p:cNvSpPr>
              <a:spLocks noChangeShapeType="1"/>
            </p:cNvSpPr>
            <p:nvPr/>
          </p:nvSpPr>
          <p:spPr bwMode="auto">
            <a:xfrm>
              <a:off x="756965" y="4745038"/>
              <a:ext cx="0" cy="8080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5" name="Oval 29"/>
            <p:cNvSpPr>
              <a:spLocks noChangeArrowheads="1"/>
            </p:cNvSpPr>
            <p:nvPr/>
          </p:nvSpPr>
          <p:spPr bwMode="auto">
            <a:xfrm>
              <a:off x="887140" y="5702300"/>
              <a:ext cx="654050" cy="4714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 anchor="ctr"/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it-IT" altLang="it-IT" sz="18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it-IT" altLang="it-IT" sz="1800" b="1">
                  <a:solidFill>
                    <a:srgbClr val="00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39966" name="Oval 30"/>
            <p:cNvSpPr>
              <a:spLocks noChangeArrowheads="1"/>
            </p:cNvSpPr>
            <p:nvPr/>
          </p:nvSpPr>
          <p:spPr bwMode="auto">
            <a:xfrm>
              <a:off x="2339703" y="5616575"/>
              <a:ext cx="914400" cy="6429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 anchor="ctr"/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Arial" charset="0"/>
                </a:rPr>
                <a:t>Soluz.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Arial" charset="0"/>
                </a:rPr>
                <a:t>diluita</a:t>
              </a:r>
            </a:p>
          </p:txBody>
        </p:sp>
        <p:sp>
          <p:nvSpPr>
            <p:cNvPr id="39967" name="Text Box 31"/>
            <p:cNvSpPr txBox="1">
              <a:spLocks noChangeArrowheads="1"/>
            </p:cNvSpPr>
            <p:nvPr/>
          </p:nvSpPr>
          <p:spPr bwMode="auto">
            <a:xfrm rot="-2344016">
              <a:off x="761728" y="4929188"/>
              <a:ext cx="92075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Arial" charset="0"/>
                </a:rPr>
                <a:t>VUOTO</a:t>
              </a:r>
            </a:p>
          </p:txBody>
        </p:sp>
        <p:sp>
          <p:nvSpPr>
            <p:cNvPr id="39968" name="Line 32"/>
            <p:cNvSpPr>
              <a:spLocks noChangeShapeType="1"/>
            </p:cNvSpPr>
            <p:nvPr/>
          </p:nvSpPr>
          <p:spPr bwMode="auto">
            <a:xfrm>
              <a:off x="1323703" y="4459288"/>
              <a:ext cx="1392237" cy="0"/>
            </a:xfrm>
            <a:prstGeom prst="line">
              <a:avLst/>
            </a:prstGeom>
            <a:noFill/>
            <a:ln w="4762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69" name="Rectangle 33"/>
            <p:cNvSpPr>
              <a:spLocks noChangeArrowheads="1"/>
            </p:cNvSpPr>
            <p:nvPr/>
          </p:nvSpPr>
          <p:spPr bwMode="auto">
            <a:xfrm>
              <a:off x="539478" y="4281488"/>
              <a:ext cx="3003550" cy="2192337"/>
            </a:xfrm>
            <a:prstGeom prst="rect">
              <a:avLst/>
            </a:prstGeom>
            <a:noFill/>
            <a:ln w="38100" cmpd="dbl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70" name="Text Box 34"/>
            <p:cNvSpPr txBox="1">
              <a:spLocks noChangeArrowheads="1"/>
            </p:cNvSpPr>
            <p:nvPr/>
          </p:nvSpPr>
          <p:spPr bwMode="auto">
            <a:xfrm>
              <a:off x="689655" y="6472238"/>
              <a:ext cx="2716212" cy="43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FF3300"/>
                  </a:solidFill>
                  <a:latin typeface="Comic Sans MS" pitchFamily="66" charset="0"/>
                </a:rPr>
                <a:t>EVAPORAZIONE</a:t>
              </a:r>
            </a:p>
          </p:txBody>
        </p:sp>
      </p:grpSp>
      <p:sp>
        <p:nvSpPr>
          <p:cNvPr id="39981" name="Line 45"/>
          <p:cNvSpPr>
            <a:spLocks noChangeShapeType="1"/>
          </p:cNvSpPr>
          <p:nvPr/>
        </p:nvSpPr>
        <p:spPr bwMode="auto">
          <a:xfrm>
            <a:off x="6313488" y="1701800"/>
            <a:ext cx="0" cy="81756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 type="none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8182770" y="906462"/>
            <a:ext cx="2264647" cy="1587500"/>
            <a:chOff x="6919119" y="4157662"/>
            <a:chExt cx="2264647" cy="1587500"/>
          </a:xfrm>
        </p:grpSpPr>
        <p:sp>
          <p:nvSpPr>
            <p:cNvPr id="39962" name="Rectangle 26" descr="Diagonali tratteggiate verso l'alto"/>
            <p:cNvSpPr>
              <a:spLocks noChangeArrowheads="1"/>
            </p:cNvSpPr>
            <p:nvPr/>
          </p:nvSpPr>
          <p:spPr bwMode="auto">
            <a:xfrm>
              <a:off x="7079456" y="4173537"/>
              <a:ext cx="666750" cy="814388"/>
            </a:xfrm>
            <a:prstGeom prst="rect">
              <a:avLst/>
            </a:prstGeom>
            <a:pattFill prst="dashUpDiag">
              <a:fgClr>
                <a:srgbClr val="FF3399"/>
              </a:fgClr>
              <a:bgClr>
                <a:schemeClr val="bg1"/>
              </a:bgClr>
            </a:pattFill>
            <a:ln w="28575">
              <a:solidFill>
                <a:srgbClr val="FF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79" name="Line 43"/>
            <p:cNvSpPr>
              <a:spLocks noChangeShapeType="1"/>
            </p:cNvSpPr>
            <p:nvPr/>
          </p:nvSpPr>
          <p:spPr bwMode="auto">
            <a:xfrm>
              <a:off x="7087394" y="4178300"/>
              <a:ext cx="175895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80" name="Line 44"/>
            <p:cNvSpPr>
              <a:spLocks noChangeShapeType="1"/>
            </p:cNvSpPr>
            <p:nvPr/>
          </p:nvSpPr>
          <p:spPr bwMode="auto">
            <a:xfrm>
              <a:off x="7843044" y="4244975"/>
              <a:ext cx="0" cy="150018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82" name="Line 46"/>
            <p:cNvSpPr>
              <a:spLocks noChangeShapeType="1"/>
            </p:cNvSpPr>
            <p:nvPr/>
          </p:nvSpPr>
          <p:spPr bwMode="auto">
            <a:xfrm>
              <a:off x="6919119" y="4157662"/>
              <a:ext cx="0" cy="80327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85" name="Text Box 49"/>
            <p:cNvSpPr txBox="1">
              <a:spLocks noChangeArrowheads="1"/>
            </p:cNvSpPr>
            <p:nvPr/>
          </p:nvSpPr>
          <p:spPr bwMode="auto">
            <a:xfrm>
              <a:off x="7781845" y="4669680"/>
              <a:ext cx="1401921" cy="883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it-IT" altLang="it-IT" sz="1800" b="1" dirty="0">
                  <a:solidFill>
                    <a:srgbClr val="000000"/>
                  </a:solidFill>
                  <a:latin typeface="Arial" charset="0"/>
                </a:rPr>
                <a:t> = pressione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>
                  <a:solidFill>
                    <a:srgbClr val="000000"/>
                  </a:solidFill>
                  <a:latin typeface="Arial" charset="0"/>
                </a:rPr>
                <a:t>osmotica</a:t>
              </a: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5063807" y="1044575"/>
            <a:ext cx="4854732" cy="2490310"/>
            <a:chOff x="3800157" y="4295775"/>
            <a:chExt cx="4854732" cy="2490310"/>
          </a:xfrm>
        </p:grpSpPr>
        <p:sp>
          <p:nvSpPr>
            <p:cNvPr id="39972" name="Line 36"/>
            <p:cNvSpPr>
              <a:spLocks noChangeShapeType="1"/>
            </p:cNvSpPr>
            <p:nvPr/>
          </p:nvSpPr>
          <p:spPr bwMode="auto">
            <a:xfrm>
              <a:off x="5354638" y="4295775"/>
              <a:ext cx="0" cy="806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3" name="Line 37"/>
            <p:cNvSpPr>
              <a:spLocks noChangeShapeType="1"/>
            </p:cNvSpPr>
            <p:nvPr/>
          </p:nvSpPr>
          <p:spPr bwMode="auto">
            <a:xfrm>
              <a:off x="6022975" y="4295775"/>
              <a:ext cx="0" cy="806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7" name="Gruppo 16"/>
            <p:cNvGrpSpPr/>
            <p:nvPr/>
          </p:nvGrpSpPr>
          <p:grpSpPr>
            <a:xfrm>
              <a:off x="3800157" y="4451557"/>
              <a:ext cx="4854732" cy="2334528"/>
              <a:chOff x="3800157" y="4451557"/>
              <a:chExt cx="4854732" cy="2334528"/>
            </a:xfrm>
          </p:grpSpPr>
          <p:sp>
            <p:nvSpPr>
              <p:cNvPr id="39976" name="Line 40"/>
              <p:cNvSpPr>
                <a:spLocks noChangeShapeType="1"/>
              </p:cNvSpPr>
              <p:nvPr/>
            </p:nvSpPr>
            <p:spPr bwMode="auto">
              <a:xfrm>
                <a:off x="7746206" y="4995068"/>
                <a:ext cx="0" cy="8143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5" name="Gruppo 14"/>
              <p:cNvGrpSpPr/>
              <p:nvPr/>
            </p:nvGrpSpPr>
            <p:grpSpPr>
              <a:xfrm>
                <a:off x="3800157" y="4451557"/>
                <a:ext cx="4854732" cy="2334528"/>
                <a:chOff x="3799524" y="4451399"/>
                <a:chExt cx="4854732" cy="2334528"/>
              </a:xfrm>
            </p:grpSpPr>
            <p:sp>
              <p:nvSpPr>
                <p:cNvPr id="39977" name="Line 41"/>
                <p:cNvSpPr>
                  <a:spLocks noChangeShapeType="1"/>
                </p:cNvSpPr>
                <p:nvPr/>
              </p:nvSpPr>
              <p:spPr bwMode="auto">
                <a:xfrm>
                  <a:off x="7082631" y="4989512"/>
                  <a:ext cx="0" cy="8143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13" name="Gruppo 12"/>
                <p:cNvGrpSpPr/>
                <p:nvPr/>
              </p:nvGrpSpPr>
              <p:grpSpPr>
                <a:xfrm>
                  <a:off x="3799524" y="4451399"/>
                  <a:ext cx="4854732" cy="2334528"/>
                  <a:chOff x="3799524" y="4451399"/>
                  <a:chExt cx="4854732" cy="2334528"/>
                </a:xfrm>
              </p:grpSpPr>
              <p:sp>
                <p:nvSpPr>
                  <p:cNvPr id="39961" name="Rectangle 25" descr="Diagonali tratteggiate verso il basso"/>
                  <p:cNvSpPr>
                    <a:spLocks noChangeArrowheads="1"/>
                  </p:cNvSpPr>
                  <p:nvPr/>
                </p:nvSpPr>
                <p:spPr bwMode="auto">
                  <a:xfrm>
                    <a:off x="7085806" y="5003800"/>
                    <a:ext cx="655638" cy="814387"/>
                  </a:xfrm>
                  <a:prstGeom prst="rect">
                    <a:avLst/>
                  </a:prstGeom>
                  <a:pattFill prst="dashDnDiag">
                    <a:fgClr>
                      <a:schemeClr val="tx1"/>
                    </a:fgClr>
                    <a:bgClr>
                      <a:srgbClr val="FF9966"/>
                    </a:bgClr>
                  </a:patt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959" name="Rectangle 23" descr="Diagonali tratteggiate verso il basso"/>
                  <p:cNvSpPr>
                    <a:spLocks noChangeArrowheads="1"/>
                  </p:cNvSpPr>
                  <p:nvPr/>
                </p:nvSpPr>
                <p:spPr bwMode="auto">
                  <a:xfrm>
                    <a:off x="6658769" y="5802312"/>
                    <a:ext cx="1087437" cy="971550"/>
                  </a:xfrm>
                  <a:prstGeom prst="rect">
                    <a:avLst/>
                  </a:prstGeom>
                  <a:pattFill prst="dashDnDiag">
                    <a:fgClr>
                      <a:schemeClr val="tx1"/>
                    </a:fgClr>
                    <a:bgClr>
                      <a:srgbClr val="FF9966"/>
                    </a:bgClr>
                  </a:patt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960" name="Rectangle 24" descr="Diagonali tratteggiate verso l'alto"/>
                  <p:cNvSpPr>
                    <a:spLocks noChangeArrowheads="1"/>
                  </p:cNvSpPr>
                  <p:nvPr/>
                </p:nvSpPr>
                <p:spPr bwMode="auto">
                  <a:xfrm>
                    <a:off x="5354638" y="4987925"/>
                    <a:ext cx="666750" cy="814387"/>
                  </a:xfrm>
                  <a:prstGeom prst="rect">
                    <a:avLst/>
                  </a:prstGeom>
                  <a:pattFill prst="dashUpDiag">
                    <a:fgClr>
                      <a:schemeClr val="tx1"/>
                    </a:fgClr>
                    <a:bgClr>
                      <a:srgbClr val="FF3399"/>
                    </a:bgClr>
                  </a:patt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971" name="Rectangle 35" descr="Diagonali chiare verso l'alto"/>
                  <p:cNvSpPr>
                    <a:spLocks noChangeArrowheads="1"/>
                  </p:cNvSpPr>
                  <p:nvPr/>
                </p:nvSpPr>
                <p:spPr bwMode="auto">
                  <a:xfrm>
                    <a:off x="6442075" y="5802312"/>
                    <a:ext cx="232569" cy="977900"/>
                  </a:xfrm>
                  <a:prstGeom prst="rect">
                    <a:avLst/>
                  </a:prstGeom>
                  <a:pattFill prst="ltUpDiag">
                    <a:fgClr>
                      <a:schemeClr val="tx1"/>
                    </a:fgClr>
                    <a:bgClr>
                      <a:srgbClr val="FFFFFF"/>
                    </a:bgClr>
                  </a:patt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974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99524" y="4451399"/>
                    <a:ext cx="1522412" cy="4365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500" dirty="0">
                        <a:solidFill>
                          <a:srgbClr val="FF3300"/>
                        </a:solidFill>
                        <a:latin typeface="Comic Sans MS" pitchFamily="66" charset="0"/>
                      </a:rPr>
                      <a:t>OSMOSI</a:t>
                    </a:r>
                  </a:p>
                </p:txBody>
              </p:sp>
              <p:sp>
                <p:nvSpPr>
                  <p:cNvPr id="39975" name="Rectangle 39" descr="Diagonali tratteggiate verso l'alto"/>
                  <p:cNvSpPr>
                    <a:spLocks noChangeArrowheads="1"/>
                  </p:cNvSpPr>
                  <p:nvPr/>
                </p:nvSpPr>
                <p:spPr bwMode="auto">
                  <a:xfrm>
                    <a:off x="5347653" y="5814377"/>
                    <a:ext cx="1087437" cy="971550"/>
                  </a:xfrm>
                  <a:prstGeom prst="rect">
                    <a:avLst/>
                  </a:prstGeom>
                  <a:pattFill prst="dashUpDiag">
                    <a:fgClr>
                      <a:schemeClr val="tx1"/>
                    </a:fgClr>
                    <a:bgClr>
                      <a:srgbClr val="FF3399"/>
                    </a:bgClr>
                  </a:patt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978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5344319" y="5791200"/>
                    <a:ext cx="3309937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9984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6592094" y="5530850"/>
                    <a:ext cx="0" cy="239712"/>
                  </a:xfrm>
                  <a:prstGeom prst="line">
                    <a:avLst/>
                  </a:prstGeom>
                  <a:noFill/>
                  <a:ln w="38100">
                    <a:solidFill>
                      <a:srgbClr val="000099"/>
                    </a:solidFill>
                    <a:round/>
                    <a:headEnd type="none" w="med" len="lg"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9986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5582285" y="6002337"/>
                    <a:ext cx="652462" cy="47148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 anchor="ctr"/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800" b="1">
                        <a:solidFill>
                          <a:srgbClr val="000000"/>
                        </a:solidFill>
                        <a:latin typeface="Arial" charset="0"/>
                      </a:rPr>
                      <a:t>H</a:t>
                    </a:r>
                    <a:r>
                      <a:rPr lang="it-IT" altLang="it-IT" sz="1800" b="1" baseline="-25000">
                        <a:solidFill>
                          <a:srgbClr val="000000"/>
                        </a:solidFill>
                        <a:latin typeface="Arial" charset="0"/>
                      </a:rPr>
                      <a:t>2</a:t>
                    </a:r>
                    <a:r>
                      <a:rPr lang="it-IT" altLang="it-IT" sz="1800" b="1">
                        <a:solidFill>
                          <a:srgbClr val="000000"/>
                        </a:solidFill>
                        <a:latin typeface="Arial" charset="0"/>
                      </a:rPr>
                      <a:t>O</a:t>
                    </a:r>
                  </a:p>
                </p:txBody>
              </p:sp>
              <p:sp>
                <p:nvSpPr>
                  <p:cNvPr id="39987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6781006" y="5949950"/>
                    <a:ext cx="914400" cy="64293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 anchor="ctr"/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800" b="1">
                        <a:solidFill>
                          <a:srgbClr val="000000"/>
                        </a:solidFill>
                        <a:latin typeface="Arial" charset="0"/>
                      </a:rPr>
                      <a:t>Soluz.</a:t>
                    </a:r>
                  </a:p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800" b="1">
                        <a:solidFill>
                          <a:srgbClr val="000000"/>
                        </a:solidFill>
                        <a:latin typeface="Arial" charset="0"/>
                      </a:rPr>
                      <a:t>diluita</a:t>
                    </a:r>
                  </a:p>
                </p:txBody>
              </p:sp>
              <p:sp>
                <p:nvSpPr>
                  <p:cNvPr id="39983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06306" y="5257800"/>
                    <a:ext cx="1079500" cy="2825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500" b="1" dirty="0">
                        <a:solidFill>
                          <a:srgbClr val="000000"/>
                        </a:solidFill>
                        <a:latin typeface="Arial" charset="0"/>
                      </a:rPr>
                      <a:t>membrana</a:t>
                    </a:r>
                  </a:p>
                </p:txBody>
              </p:sp>
            </p:grpSp>
          </p:grpSp>
        </p:grpSp>
      </p:grpSp>
      <p:sp>
        <p:nvSpPr>
          <p:cNvPr id="107" name="WordArt 33"/>
          <p:cNvSpPr>
            <a:spLocks noChangeArrowheads="1" noChangeShapeType="1" noTextEdit="1"/>
          </p:cNvSpPr>
          <p:nvPr/>
        </p:nvSpPr>
        <p:spPr bwMode="auto">
          <a:xfrm>
            <a:off x="5936456" y="3973435"/>
            <a:ext cx="2700338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254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mic Sans MS"/>
              </a:rPr>
              <a:t>Soluzioni ideali</a:t>
            </a:r>
          </a:p>
        </p:txBody>
      </p:sp>
      <p:sp>
        <p:nvSpPr>
          <p:cNvPr id="109" name="Text Box 35"/>
          <p:cNvSpPr txBox="1">
            <a:spLocks noChangeArrowheads="1"/>
          </p:cNvSpPr>
          <p:nvPr/>
        </p:nvSpPr>
        <p:spPr bwMode="auto">
          <a:xfrm>
            <a:off x="7996398" y="4587558"/>
            <a:ext cx="1337507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FF0000"/>
                </a:solidFill>
                <a:latin typeface="Symbol" pitchFamily="18" charset="2"/>
              </a:rPr>
              <a:t>p </a:t>
            </a:r>
            <a:r>
              <a:rPr lang="it-IT" altLang="it-IT" sz="2200" b="1" dirty="0">
                <a:solidFill>
                  <a:srgbClr val="FF0000"/>
                </a:solidFill>
                <a:latin typeface="Comic Sans MS" pitchFamily="66" charset="0"/>
              </a:rPr>
              <a:t>= c RT</a:t>
            </a:r>
            <a:r>
              <a:rPr lang="it-IT" altLang="it-IT" sz="2200" b="1" dirty="0">
                <a:solidFill>
                  <a:srgbClr val="FF0000"/>
                </a:solidFill>
                <a:latin typeface="Symbol" pitchFamily="18" charset="2"/>
              </a:rPr>
              <a:t> </a:t>
            </a:r>
            <a:endParaRPr lang="it-IT" altLang="it-IT" sz="2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5572126" y="4410552"/>
            <a:ext cx="1471137" cy="760841"/>
            <a:chOff x="4048125" y="4410551"/>
            <a:chExt cx="1471137" cy="760841"/>
          </a:xfrm>
        </p:grpSpPr>
        <p:sp>
          <p:nvSpPr>
            <p:cNvPr id="108" name="Text Box 34"/>
            <p:cNvSpPr txBox="1">
              <a:spLocks noChangeArrowheads="1"/>
            </p:cNvSpPr>
            <p:nvPr/>
          </p:nvSpPr>
          <p:spPr bwMode="auto">
            <a:xfrm>
              <a:off x="4048125" y="4599464"/>
              <a:ext cx="54562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Symbol" pitchFamily="18" charset="2"/>
                </a:rPr>
                <a:t>p </a:t>
              </a:r>
              <a:r>
                <a:rPr lang="it-IT" altLang="it-IT" sz="2200" dirty="0">
                  <a:solidFill>
                    <a:srgbClr val="000099"/>
                  </a:solidFill>
                  <a:latin typeface="Comic Sans MS" pitchFamily="66" charset="0"/>
                </a:rPr>
                <a:t>=</a:t>
              </a:r>
              <a:r>
                <a:rPr lang="it-IT" altLang="it-IT" sz="2200" dirty="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 dirty="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10" name="Text Box 36"/>
            <p:cNvSpPr txBox="1">
              <a:spLocks noChangeArrowheads="1"/>
            </p:cNvSpPr>
            <p:nvPr/>
          </p:nvSpPr>
          <p:spPr bwMode="auto">
            <a:xfrm>
              <a:off x="4629150" y="4410551"/>
              <a:ext cx="32280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Comic Sans MS" pitchFamily="66" charset="0"/>
                </a:rPr>
                <a:t>n</a:t>
              </a:r>
              <a:r>
                <a:rPr lang="it-IT" altLang="it-IT" sz="2200" dirty="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 dirty="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11" name="Text Box 37"/>
            <p:cNvSpPr txBox="1">
              <a:spLocks noChangeArrowheads="1"/>
            </p:cNvSpPr>
            <p:nvPr/>
          </p:nvSpPr>
          <p:spPr bwMode="auto">
            <a:xfrm>
              <a:off x="4973638" y="4589939"/>
              <a:ext cx="54562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Comic Sans MS" pitchFamily="66" charset="0"/>
                </a:rPr>
                <a:t>RT</a:t>
              </a:r>
              <a:r>
                <a:rPr lang="it-IT" altLang="it-IT" sz="2200" dirty="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 dirty="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12" name="Text Box 38"/>
            <p:cNvSpPr txBox="1">
              <a:spLocks noChangeArrowheads="1"/>
            </p:cNvSpPr>
            <p:nvPr/>
          </p:nvSpPr>
          <p:spPr bwMode="auto">
            <a:xfrm>
              <a:off x="4616450" y="4780439"/>
              <a:ext cx="35807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Comic Sans MS" pitchFamily="66" charset="0"/>
                </a:rPr>
                <a:t>V</a:t>
              </a:r>
              <a:r>
                <a:rPr lang="it-IT" altLang="it-IT" sz="220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13" name="Line 39"/>
            <p:cNvSpPr>
              <a:spLocks noChangeShapeType="1"/>
            </p:cNvSpPr>
            <p:nvPr/>
          </p:nvSpPr>
          <p:spPr bwMode="auto">
            <a:xfrm>
              <a:off x="4575175" y="4789964"/>
              <a:ext cx="342900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4" name="WordArt 40"/>
          <p:cNvSpPr>
            <a:spLocks noChangeArrowheads="1" noChangeShapeType="1" noTextEdit="1"/>
          </p:cNvSpPr>
          <p:nvPr/>
        </p:nvSpPr>
        <p:spPr bwMode="auto">
          <a:xfrm>
            <a:off x="5519897" y="5337096"/>
            <a:ext cx="30861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 dirty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3333CC"/>
                  </a:outerShdw>
                </a:effectLst>
                <a:latin typeface="Comic Sans MS"/>
              </a:rPr>
              <a:t>Misura del Peso Molecolare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5494970" y="5948792"/>
            <a:ext cx="2772886" cy="760841"/>
            <a:chOff x="-3658870" y="2058829"/>
            <a:chExt cx="2772886" cy="760841"/>
          </a:xfrm>
        </p:grpSpPr>
        <p:sp>
          <p:nvSpPr>
            <p:cNvPr id="115" name="Text Box 41"/>
            <p:cNvSpPr txBox="1">
              <a:spLocks noChangeArrowheads="1"/>
            </p:cNvSpPr>
            <p:nvPr/>
          </p:nvSpPr>
          <p:spPr bwMode="auto">
            <a:xfrm>
              <a:off x="-3658870" y="2238217"/>
              <a:ext cx="54562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Symbol" pitchFamily="18" charset="2"/>
                </a:rPr>
                <a:t>p </a:t>
              </a:r>
              <a:r>
                <a:rPr lang="it-IT" altLang="it-IT" sz="2200">
                  <a:solidFill>
                    <a:srgbClr val="000099"/>
                  </a:solidFill>
                  <a:latin typeface="Comic Sans MS" pitchFamily="66" charset="0"/>
                </a:rPr>
                <a:t>=</a:t>
              </a:r>
              <a:r>
                <a:rPr lang="it-IT" altLang="it-IT" sz="220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16" name="Text Box 42"/>
            <p:cNvSpPr txBox="1">
              <a:spLocks noChangeArrowheads="1"/>
            </p:cNvSpPr>
            <p:nvPr/>
          </p:nvSpPr>
          <p:spPr bwMode="auto">
            <a:xfrm>
              <a:off x="-3077845" y="2058829"/>
              <a:ext cx="32280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Comic Sans MS" pitchFamily="66" charset="0"/>
                </a:rPr>
                <a:t>n</a:t>
              </a:r>
              <a:r>
                <a:rPr lang="it-IT" altLang="it-IT" sz="220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17" name="Text Box 43"/>
            <p:cNvSpPr txBox="1">
              <a:spLocks noChangeArrowheads="1"/>
            </p:cNvSpPr>
            <p:nvPr/>
          </p:nvSpPr>
          <p:spPr bwMode="auto">
            <a:xfrm>
              <a:off x="-2733358" y="2230279"/>
              <a:ext cx="54562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99"/>
                  </a:solidFill>
                  <a:latin typeface="Comic Sans MS" pitchFamily="66" charset="0"/>
                </a:rPr>
                <a:t>RT</a:t>
              </a:r>
              <a:r>
                <a:rPr lang="it-IT" altLang="it-IT" sz="2200" dirty="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 dirty="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18" name="Text Box 44"/>
            <p:cNvSpPr txBox="1">
              <a:spLocks noChangeArrowheads="1"/>
            </p:cNvSpPr>
            <p:nvPr/>
          </p:nvSpPr>
          <p:spPr bwMode="auto">
            <a:xfrm>
              <a:off x="-3090545" y="2428717"/>
              <a:ext cx="35807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Comic Sans MS" pitchFamily="66" charset="0"/>
                </a:rPr>
                <a:t>V</a:t>
              </a:r>
              <a:r>
                <a:rPr lang="it-IT" altLang="it-IT" sz="220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19" name="Line 45"/>
            <p:cNvSpPr>
              <a:spLocks noChangeShapeType="1"/>
            </p:cNvSpPr>
            <p:nvPr/>
          </p:nvSpPr>
          <p:spPr bwMode="auto">
            <a:xfrm>
              <a:off x="-3131820" y="2438242"/>
              <a:ext cx="342900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0" name="Text Box 46"/>
            <p:cNvSpPr txBox="1">
              <a:spLocks noChangeArrowheads="1"/>
            </p:cNvSpPr>
            <p:nvPr/>
          </p:nvSpPr>
          <p:spPr bwMode="auto">
            <a:xfrm>
              <a:off x="-2276158" y="2238217"/>
              <a:ext cx="31960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Comic Sans MS" pitchFamily="66" charset="0"/>
                </a:rPr>
                <a:t>=</a:t>
              </a:r>
              <a:r>
                <a:rPr lang="it-IT" altLang="it-IT" sz="220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21" name="Text Box 47"/>
            <p:cNvSpPr txBox="1">
              <a:spLocks noChangeArrowheads="1"/>
            </p:cNvSpPr>
            <p:nvPr/>
          </p:nvSpPr>
          <p:spPr bwMode="auto">
            <a:xfrm>
              <a:off x="-1969770" y="2069942"/>
              <a:ext cx="324409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Comic Sans MS" pitchFamily="66" charset="0"/>
                </a:rPr>
                <a:t>g</a:t>
              </a:r>
              <a:r>
                <a:rPr lang="it-IT" altLang="it-IT" sz="220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22" name="Text Box 48"/>
            <p:cNvSpPr txBox="1">
              <a:spLocks noChangeArrowheads="1"/>
            </p:cNvSpPr>
            <p:nvPr/>
          </p:nvSpPr>
          <p:spPr bwMode="auto">
            <a:xfrm>
              <a:off x="-2009458" y="2428717"/>
              <a:ext cx="606538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Comic Sans MS" pitchFamily="66" charset="0"/>
                </a:rPr>
                <a:t>MV</a:t>
              </a:r>
              <a:r>
                <a:rPr lang="it-IT" altLang="it-IT" sz="220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23" name="Line 49"/>
            <p:cNvSpPr>
              <a:spLocks noChangeShapeType="1"/>
            </p:cNvSpPr>
            <p:nvPr/>
          </p:nvSpPr>
          <p:spPr bwMode="auto">
            <a:xfrm>
              <a:off x="-1991995" y="2438242"/>
              <a:ext cx="488950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" name="Text Box 50"/>
            <p:cNvSpPr txBox="1">
              <a:spLocks noChangeArrowheads="1"/>
            </p:cNvSpPr>
            <p:nvPr/>
          </p:nvSpPr>
          <p:spPr bwMode="auto">
            <a:xfrm>
              <a:off x="-1431608" y="2230279"/>
              <a:ext cx="54562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99"/>
                  </a:solidFill>
                  <a:latin typeface="Comic Sans MS" pitchFamily="66" charset="0"/>
                </a:rPr>
                <a:t>RT</a:t>
              </a:r>
              <a:r>
                <a:rPr lang="it-IT" altLang="it-IT" sz="2200">
                  <a:solidFill>
                    <a:srgbClr val="000099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8659096" y="5899200"/>
            <a:ext cx="1687036" cy="792590"/>
            <a:chOff x="-3668395" y="2711292"/>
            <a:chExt cx="1687036" cy="792590"/>
          </a:xfrm>
        </p:grpSpPr>
        <p:sp>
          <p:nvSpPr>
            <p:cNvPr id="125" name="Text Box 51"/>
            <p:cNvSpPr txBox="1">
              <a:spLocks noChangeArrowheads="1"/>
            </p:cNvSpPr>
            <p:nvPr/>
          </p:nvSpPr>
          <p:spPr bwMode="auto">
            <a:xfrm>
              <a:off x="-3668395" y="2908142"/>
              <a:ext cx="653025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FF0000"/>
                  </a:solidFill>
                  <a:latin typeface="Comic Sans MS" pitchFamily="66" charset="0"/>
                </a:rPr>
                <a:t>M =</a:t>
              </a:r>
              <a:r>
                <a:rPr lang="it-IT" altLang="it-IT" sz="2200" dirty="0">
                  <a:solidFill>
                    <a:srgbClr val="FF0000"/>
                  </a:solidFill>
                  <a:latin typeface="Symbol" pitchFamily="18" charset="2"/>
                </a:rPr>
                <a:t> </a:t>
              </a:r>
              <a:endParaRPr lang="it-IT" altLang="it-IT" sz="22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26" name="Text Box 52"/>
            <p:cNvSpPr txBox="1">
              <a:spLocks noChangeArrowheads="1"/>
            </p:cNvSpPr>
            <p:nvPr/>
          </p:nvSpPr>
          <p:spPr bwMode="auto">
            <a:xfrm>
              <a:off x="-3001645" y="2711292"/>
              <a:ext cx="324409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FF0000"/>
                  </a:solidFill>
                  <a:latin typeface="Comic Sans MS" pitchFamily="66" charset="0"/>
                </a:rPr>
                <a:t>g</a:t>
              </a:r>
              <a:r>
                <a:rPr lang="it-IT" altLang="it-IT" sz="2200">
                  <a:solidFill>
                    <a:srgbClr val="FF0000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27" name="Text Box 53"/>
            <p:cNvSpPr txBox="1">
              <a:spLocks noChangeArrowheads="1"/>
            </p:cNvSpPr>
            <p:nvPr/>
          </p:nvSpPr>
          <p:spPr bwMode="auto">
            <a:xfrm>
              <a:off x="-3106420" y="3112929"/>
              <a:ext cx="51356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 err="1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it-IT" altLang="it-IT" sz="2200" dirty="0" err="1">
                  <a:solidFill>
                    <a:srgbClr val="FF0000"/>
                  </a:solidFill>
                  <a:latin typeface="Comic Sans MS" pitchFamily="66" charset="0"/>
                </a:rPr>
                <a:t>V</a:t>
              </a:r>
              <a:r>
                <a:rPr lang="it-IT" altLang="it-IT" sz="2200" dirty="0">
                  <a:solidFill>
                    <a:srgbClr val="FF0000"/>
                  </a:solidFill>
                  <a:latin typeface="Symbol" pitchFamily="18" charset="2"/>
                </a:rPr>
                <a:t> </a:t>
              </a:r>
              <a:endParaRPr lang="it-IT" altLang="it-IT" sz="22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-3088958" y="3120867"/>
              <a:ext cx="49053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Text Box 55"/>
            <p:cNvSpPr txBox="1">
              <a:spLocks noChangeArrowheads="1"/>
            </p:cNvSpPr>
            <p:nvPr/>
          </p:nvSpPr>
          <p:spPr bwMode="auto">
            <a:xfrm>
              <a:off x="-2526983" y="2933542"/>
              <a:ext cx="54562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FF0000"/>
                  </a:solidFill>
                  <a:latin typeface="Comic Sans MS" pitchFamily="66" charset="0"/>
                </a:rPr>
                <a:t>RT</a:t>
              </a:r>
              <a:r>
                <a:rPr lang="it-IT" altLang="it-IT" sz="2200">
                  <a:solidFill>
                    <a:srgbClr val="FF0000"/>
                  </a:solidFill>
                  <a:latin typeface="Symbol" pitchFamily="18" charset="2"/>
                </a:rPr>
                <a:t> </a:t>
              </a:r>
              <a:endParaRPr lang="it-IT" altLang="it-IT" sz="22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4856737" y="2814480"/>
            <a:ext cx="634863" cy="1211581"/>
            <a:chOff x="3868465" y="2535712"/>
            <a:chExt cx="634863" cy="1211581"/>
          </a:xfrm>
        </p:grpSpPr>
        <p:grpSp>
          <p:nvGrpSpPr>
            <p:cNvPr id="149" name="Group 20"/>
            <p:cNvGrpSpPr>
              <a:grpSpLocks/>
            </p:cNvGrpSpPr>
            <p:nvPr/>
          </p:nvGrpSpPr>
          <p:grpSpPr bwMode="auto">
            <a:xfrm>
              <a:off x="3924821" y="2535712"/>
              <a:ext cx="165100" cy="392113"/>
              <a:chOff x="5432" y="4512"/>
              <a:chExt cx="144" cy="300"/>
            </a:xfrm>
          </p:grpSpPr>
          <p:sp>
            <p:nvSpPr>
              <p:cNvPr id="150" name="Rectangle 21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Oval 22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7" name="Line 18"/>
            <p:cNvSpPr>
              <a:spLocks noChangeShapeType="1"/>
            </p:cNvSpPr>
            <p:nvPr/>
          </p:nvSpPr>
          <p:spPr bwMode="auto">
            <a:xfrm>
              <a:off x="4061257" y="2978943"/>
              <a:ext cx="1587" cy="7683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8" name="AutoShape 19"/>
            <p:cNvSpPr>
              <a:spLocks/>
            </p:cNvSpPr>
            <p:nvPr/>
          </p:nvSpPr>
          <p:spPr bwMode="auto">
            <a:xfrm rot="5400000">
              <a:off x="4039121" y="2679541"/>
              <a:ext cx="101600" cy="442912"/>
            </a:xfrm>
            <a:prstGeom prst="rightBracket">
              <a:avLst>
                <a:gd name="adj" fmla="val 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52" name="Group 23"/>
            <p:cNvGrpSpPr>
              <a:grpSpLocks/>
            </p:cNvGrpSpPr>
            <p:nvPr/>
          </p:nvGrpSpPr>
          <p:grpSpPr bwMode="auto">
            <a:xfrm>
              <a:off x="4141515" y="2658110"/>
              <a:ext cx="122237" cy="260350"/>
              <a:chOff x="5432" y="4512"/>
              <a:chExt cx="144" cy="300"/>
            </a:xfrm>
          </p:grpSpPr>
          <p:sp>
            <p:nvSpPr>
              <p:cNvPr id="153" name="Rectangle 24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Oval 25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0" name="AutoShape 31"/>
            <p:cNvSpPr>
              <a:spLocks noChangeArrowheads="1"/>
            </p:cNvSpPr>
            <p:nvPr/>
          </p:nvSpPr>
          <p:spPr bwMode="auto">
            <a:xfrm>
              <a:off x="4192518" y="3261359"/>
              <a:ext cx="84138" cy="352425"/>
            </a:xfrm>
            <a:prstGeom prst="downArrow">
              <a:avLst>
                <a:gd name="adj1" fmla="val 41935"/>
                <a:gd name="adj2" fmla="val 95563"/>
              </a:avLst>
            </a:prstGeom>
            <a:solidFill>
              <a:srgbClr val="66FF33"/>
            </a:solidFill>
            <a:ln w="19050">
              <a:solidFill>
                <a:srgbClr val="33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1" name="Text Box 32"/>
            <p:cNvSpPr txBox="1">
              <a:spLocks noChangeArrowheads="1"/>
            </p:cNvSpPr>
            <p:nvPr/>
          </p:nvSpPr>
          <p:spPr bwMode="auto">
            <a:xfrm>
              <a:off x="4271893" y="3210559"/>
              <a:ext cx="231435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99"/>
                  </a:solidFill>
                  <a:latin typeface="Symbol" pitchFamily="18" charset="2"/>
                </a:rPr>
                <a:t>p</a:t>
              </a:r>
              <a:endParaRPr lang="it-IT" altLang="it-IT" sz="1800" b="1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276529" y="4031060"/>
            <a:ext cx="3305175" cy="2698275"/>
            <a:chOff x="1299369" y="3762056"/>
            <a:chExt cx="3305175" cy="2698275"/>
          </a:xfrm>
        </p:grpSpPr>
        <p:sp>
          <p:nvSpPr>
            <p:cNvPr id="131" name="AutoShape 2"/>
            <p:cNvSpPr>
              <a:spLocks noChangeArrowheads="1"/>
            </p:cNvSpPr>
            <p:nvPr/>
          </p:nvSpPr>
          <p:spPr bwMode="auto">
            <a:xfrm flipH="1">
              <a:off x="1736452" y="5218906"/>
              <a:ext cx="985838" cy="958850"/>
            </a:xfrm>
            <a:prstGeom prst="flowChartDelay">
              <a:avLst/>
            </a:prstGeom>
            <a:solidFill>
              <a:srgbClr val="FFFF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2" name="AutoShape 3"/>
            <p:cNvSpPr>
              <a:spLocks noChangeArrowheads="1"/>
            </p:cNvSpPr>
            <p:nvPr/>
          </p:nvSpPr>
          <p:spPr bwMode="auto">
            <a:xfrm>
              <a:off x="2893740" y="5218906"/>
              <a:ext cx="985837" cy="958850"/>
            </a:xfrm>
            <a:prstGeom prst="flowChartDelay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" name="Rectangle 4" descr="Diagonali larghe verso l'alto"/>
            <p:cNvSpPr>
              <a:spLocks noChangeArrowheads="1"/>
            </p:cNvSpPr>
            <p:nvPr/>
          </p:nvSpPr>
          <p:spPr bwMode="auto">
            <a:xfrm>
              <a:off x="2698477" y="5218906"/>
              <a:ext cx="200025" cy="96520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cxnSp>
          <p:nvCxnSpPr>
            <p:cNvPr id="134" name="AutoShape 5"/>
            <p:cNvCxnSpPr>
              <a:cxnSpLocks noChangeShapeType="1"/>
            </p:cNvCxnSpPr>
            <p:nvPr/>
          </p:nvCxnSpPr>
          <p:spPr bwMode="auto">
            <a:xfrm rot="16200000" flipV="1">
              <a:off x="3095925" y="4832348"/>
              <a:ext cx="1939925" cy="2"/>
            </a:xfrm>
            <a:prstGeom prst="bentConnector3">
              <a:avLst>
                <a:gd name="adj1" fmla="val 50000"/>
              </a:avLst>
            </a:prstGeom>
            <a:noFill/>
            <a:ln w="2540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AutoShape 6"/>
            <p:cNvCxnSpPr>
              <a:cxnSpLocks noChangeShapeType="1"/>
            </p:cNvCxnSpPr>
            <p:nvPr/>
          </p:nvCxnSpPr>
          <p:spPr bwMode="auto">
            <a:xfrm rot="5400000">
              <a:off x="630326" y="4868067"/>
              <a:ext cx="1874837" cy="12700"/>
            </a:xfrm>
            <a:prstGeom prst="bentConnector3">
              <a:avLst>
                <a:gd name="adj1" fmla="val 50000"/>
              </a:avLst>
            </a:prstGeom>
            <a:noFill/>
            <a:ln w="25400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6" name="Line 7"/>
            <p:cNvSpPr>
              <a:spLocks noChangeShapeType="1"/>
            </p:cNvSpPr>
            <p:nvPr/>
          </p:nvSpPr>
          <p:spPr bwMode="auto">
            <a:xfrm>
              <a:off x="1490390" y="4460557"/>
              <a:ext cx="0" cy="14366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7" name="Line 8"/>
            <p:cNvSpPr>
              <a:spLocks noChangeShapeType="1"/>
            </p:cNvSpPr>
            <p:nvPr/>
          </p:nvSpPr>
          <p:spPr bwMode="auto">
            <a:xfrm>
              <a:off x="1520755" y="5876924"/>
              <a:ext cx="2460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8" name="Line 9"/>
            <p:cNvSpPr>
              <a:spLocks noChangeShapeType="1"/>
            </p:cNvSpPr>
            <p:nvPr/>
          </p:nvSpPr>
          <p:spPr bwMode="auto">
            <a:xfrm>
              <a:off x="1636440" y="5639593"/>
              <a:ext cx="1190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9" name="Line 10"/>
            <p:cNvSpPr>
              <a:spLocks noChangeShapeType="1"/>
            </p:cNvSpPr>
            <p:nvPr/>
          </p:nvSpPr>
          <p:spPr bwMode="auto">
            <a:xfrm>
              <a:off x="1658347" y="4368006"/>
              <a:ext cx="0" cy="12890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0" name="Line 11"/>
            <p:cNvSpPr>
              <a:spLocks noChangeShapeType="1"/>
            </p:cNvSpPr>
            <p:nvPr/>
          </p:nvSpPr>
          <p:spPr bwMode="auto">
            <a:xfrm>
              <a:off x="3976415" y="4342606"/>
              <a:ext cx="3175" cy="13144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1" name="Line 12"/>
            <p:cNvSpPr>
              <a:spLocks noChangeShapeType="1"/>
            </p:cNvSpPr>
            <p:nvPr/>
          </p:nvSpPr>
          <p:spPr bwMode="auto">
            <a:xfrm flipH="1">
              <a:off x="4174941" y="4406741"/>
              <a:ext cx="0" cy="1447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" name="Line 13"/>
            <p:cNvSpPr>
              <a:spLocks noChangeShapeType="1"/>
            </p:cNvSpPr>
            <p:nvPr/>
          </p:nvSpPr>
          <p:spPr bwMode="auto">
            <a:xfrm>
              <a:off x="3865290" y="5636736"/>
              <a:ext cx="1190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" name="Line 14"/>
            <p:cNvSpPr>
              <a:spLocks noChangeShapeType="1"/>
            </p:cNvSpPr>
            <p:nvPr/>
          </p:nvSpPr>
          <p:spPr bwMode="auto">
            <a:xfrm>
              <a:off x="3890372" y="5835808"/>
              <a:ext cx="2635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" name="Line 15"/>
            <p:cNvSpPr>
              <a:spLocks noChangeShapeType="1"/>
            </p:cNvSpPr>
            <p:nvPr/>
          </p:nvSpPr>
          <p:spPr bwMode="auto">
            <a:xfrm>
              <a:off x="3960452" y="3879057"/>
              <a:ext cx="15963" cy="4762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" name="Line 16"/>
            <p:cNvSpPr>
              <a:spLocks noChangeShapeType="1"/>
            </p:cNvSpPr>
            <p:nvPr/>
          </p:nvSpPr>
          <p:spPr bwMode="auto">
            <a:xfrm>
              <a:off x="4165240" y="3853497"/>
              <a:ext cx="8660" cy="5526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" name="AutoShape 17"/>
            <p:cNvSpPr>
              <a:spLocks noChangeArrowheads="1"/>
            </p:cNvSpPr>
            <p:nvPr/>
          </p:nvSpPr>
          <p:spPr bwMode="auto">
            <a:xfrm>
              <a:off x="4008739" y="3762056"/>
              <a:ext cx="114300" cy="8572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3372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5" name="Line 26"/>
            <p:cNvSpPr>
              <a:spLocks noChangeShapeType="1"/>
            </p:cNvSpPr>
            <p:nvPr/>
          </p:nvSpPr>
          <p:spPr bwMode="auto">
            <a:xfrm>
              <a:off x="1299369" y="3939221"/>
              <a:ext cx="3305175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6" name="Line 27"/>
            <p:cNvSpPr>
              <a:spLocks noChangeShapeType="1"/>
            </p:cNvSpPr>
            <p:nvPr/>
          </p:nvSpPr>
          <p:spPr bwMode="auto">
            <a:xfrm>
              <a:off x="1490390" y="3939221"/>
              <a:ext cx="3810" cy="5176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7" name="Line 28"/>
            <p:cNvSpPr>
              <a:spLocks noChangeShapeType="1"/>
            </p:cNvSpPr>
            <p:nvPr/>
          </p:nvSpPr>
          <p:spPr bwMode="auto">
            <a:xfrm flipH="1">
              <a:off x="1653583" y="3959541"/>
              <a:ext cx="4763" cy="4224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8" name="Text Box 29"/>
            <p:cNvSpPr txBox="1">
              <a:spLocks noChangeArrowheads="1"/>
            </p:cNvSpPr>
            <p:nvPr/>
          </p:nvSpPr>
          <p:spPr bwMode="auto">
            <a:xfrm>
              <a:off x="1688827" y="5520531"/>
              <a:ext cx="1050569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99"/>
                  </a:solidFill>
                  <a:latin typeface="Comic Sans MS" pitchFamily="66" charset="0"/>
                </a:rPr>
                <a:t>Solvente</a:t>
              </a:r>
            </a:p>
          </p:txBody>
        </p:sp>
        <p:sp>
          <p:nvSpPr>
            <p:cNvPr id="159" name="Text Box 30"/>
            <p:cNvSpPr txBox="1">
              <a:spLocks noChangeArrowheads="1"/>
            </p:cNvSpPr>
            <p:nvPr/>
          </p:nvSpPr>
          <p:spPr bwMode="auto">
            <a:xfrm>
              <a:off x="3017565" y="5520531"/>
              <a:ext cx="792486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66FF33"/>
                  </a:solidFill>
                  <a:latin typeface="Comic Sans MS" pitchFamily="66" charset="0"/>
                </a:rPr>
                <a:t>Soluz.</a:t>
              </a:r>
            </a:p>
          </p:txBody>
        </p:sp>
        <p:sp>
          <p:nvSpPr>
            <p:cNvPr id="162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2090465" y="6269831"/>
              <a:ext cx="1500187" cy="1905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3600" b="1" kern="10">
                  <a:ln w="12700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latin typeface="Comic Sans MS"/>
                </a:rPr>
                <a:t>OSMOMETRO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8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68"/>
    </mc:Choice>
    <mc:Fallback xmlns="">
      <p:transition spd="slow" advTm="34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81" grpId="0" animBg="1"/>
      <p:bldP spid="107" grpId="0"/>
      <p:bldP spid="109" grpId="0"/>
      <p:bldP spid="1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3152459" y="4764"/>
            <a:ext cx="5754687" cy="5127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54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Verdana"/>
                <a:ea typeface="Verdana"/>
                <a:cs typeface="Verdana"/>
              </a:rPr>
              <a:t>Regola delle Fasi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45920" y="533720"/>
            <a:ext cx="8845232" cy="11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36115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361156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36115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3611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3611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1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1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1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1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FFFF00"/>
                </a:solidFill>
                <a:latin typeface="Comic Sans MS" pitchFamily="66" charset="0"/>
              </a:rPr>
              <a:t>Numero di componenti =	</a:t>
            </a:r>
            <a:r>
              <a:rPr lang="it-IT" altLang="it-IT" sz="2400" b="1" dirty="0">
                <a:solidFill>
                  <a:srgbClr val="FFFF00"/>
                </a:solidFill>
                <a:latin typeface="Comic Sans MS" pitchFamily="66" charset="0"/>
              </a:rPr>
              <a:t>C</a:t>
            </a:r>
            <a:r>
              <a:rPr lang="it-IT" altLang="it-IT" sz="2400" dirty="0">
                <a:solidFill>
                  <a:srgbClr val="FFFF00"/>
                </a:solidFill>
                <a:latin typeface="Comic Sans MS" pitchFamily="66" charset="0"/>
              </a:rPr>
              <a:t>                     Varianza = </a:t>
            </a:r>
            <a:r>
              <a:rPr lang="it-IT" altLang="it-IT" sz="2400" b="1" dirty="0">
                <a:solidFill>
                  <a:srgbClr val="FFFF00"/>
                </a:solidFill>
                <a:latin typeface="Comic Sans MS" pitchFamily="66" charset="0"/>
              </a:rPr>
              <a:t>V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FFFF00"/>
                </a:solidFill>
                <a:latin typeface="Comic Sans MS" pitchFamily="66" charset="0"/>
              </a:rPr>
              <a:t>Numero di fasi =  </a:t>
            </a:r>
            <a:r>
              <a:rPr lang="it-IT" altLang="it-IT" sz="2400" b="1" dirty="0">
                <a:solidFill>
                  <a:srgbClr val="FFFF00"/>
                </a:solidFill>
                <a:latin typeface="Comic Sans MS" pitchFamily="66" charset="0"/>
              </a:rPr>
              <a:t>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45920" y="1327324"/>
            <a:ext cx="9011920" cy="72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26511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26511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2651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2651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2651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51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51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51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51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FFCC66"/>
                </a:solidFill>
                <a:latin typeface="Comic Sans MS" pitchFamily="66" charset="0"/>
              </a:rPr>
              <a:t>In ciascuna delle F fasi, occorrono per descrivere la concentrazione:	         </a:t>
            </a:r>
            <a:r>
              <a:rPr lang="it-IT" altLang="it-IT" sz="2200" b="1" dirty="0">
                <a:solidFill>
                  <a:srgbClr val="FFCC66"/>
                </a:solidFill>
                <a:latin typeface="Comic Sans MS" pitchFamily="66" charset="0"/>
              </a:rPr>
              <a:t>C - 1 dati</a:t>
            </a:r>
            <a:endParaRPr lang="it-IT" altLang="it-IT" sz="2200" dirty="0">
              <a:solidFill>
                <a:srgbClr val="FFCC66"/>
              </a:solidFill>
              <a:latin typeface="Comic Sans MS" pitchFamily="66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45920" y="2056831"/>
            <a:ext cx="9011920" cy="72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236855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236855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23685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23685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23685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85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85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85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85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FF00"/>
                </a:solidFill>
                <a:latin typeface="Comic Sans MS" pitchFamily="66" charset="0"/>
              </a:rPr>
              <a:t>Per descrivere la </a:t>
            </a:r>
            <a:r>
              <a:rPr lang="it-IT" altLang="it-IT" sz="2200" dirty="0" err="1">
                <a:solidFill>
                  <a:srgbClr val="00FF00"/>
                </a:solidFill>
                <a:latin typeface="Comic Sans MS" pitchFamily="66" charset="0"/>
              </a:rPr>
              <a:t>composizone</a:t>
            </a:r>
            <a:r>
              <a:rPr lang="it-IT" altLang="it-IT" sz="2200" dirty="0">
                <a:solidFill>
                  <a:srgbClr val="00FF00"/>
                </a:solidFill>
                <a:latin typeface="Comic Sans MS" pitchFamily="66" charset="0"/>
              </a:rPr>
              <a:t> di tutte le </a:t>
            </a:r>
            <a:r>
              <a:rPr lang="it-IT" altLang="it-IT" sz="2200" b="1" dirty="0">
                <a:solidFill>
                  <a:srgbClr val="00FF00"/>
                </a:solidFill>
                <a:latin typeface="Comic Sans MS" pitchFamily="66" charset="0"/>
              </a:rPr>
              <a:t>F</a:t>
            </a:r>
            <a:r>
              <a:rPr lang="it-IT" altLang="it-IT" sz="2200" dirty="0">
                <a:solidFill>
                  <a:srgbClr val="00FF00"/>
                </a:solidFill>
                <a:latin typeface="Comic Sans MS" pitchFamily="66" charset="0"/>
              </a:rPr>
              <a:t> fasi occorrono:   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00FF00"/>
                </a:solidFill>
                <a:latin typeface="Comic Sans MS" pitchFamily="66" charset="0"/>
              </a:rPr>
              <a:t>F (C - 1) dati</a:t>
            </a:r>
            <a:endParaRPr lang="it-IT" altLang="it-IT" sz="22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95120" y="2801261"/>
            <a:ext cx="8845232" cy="72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905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905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905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FFFF"/>
                </a:solidFill>
                <a:latin typeface="Comic Sans MS" pitchFamily="66" charset="0"/>
              </a:rPr>
              <a:t>Occorre inoltre conoscere, per definire lo stato del sistema, </a:t>
            </a:r>
            <a:r>
              <a:rPr lang="it-IT" altLang="it-IT" sz="2200" b="1" dirty="0">
                <a:solidFill>
                  <a:srgbClr val="00FFFF"/>
                </a:solidFill>
                <a:latin typeface="Comic Sans MS" pitchFamily="66" charset="0"/>
              </a:rPr>
              <a:t>P</a:t>
            </a:r>
            <a:r>
              <a:rPr lang="it-IT" altLang="it-IT" sz="2200" dirty="0">
                <a:solidFill>
                  <a:srgbClr val="00FFFF"/>
                </a:solidFill>
                <a:latin typeface="Comic Sans MS" pitchFamily="66" charset="0"/>
              </a:rPr>
              <a:t> e </a:t>
            </a:r>
            <a:r>
              <a:rPr lang="it-IT" altLang="it-IT" sz="2200" b="1" dirty="0">
                <a:solidFill>
                  <a:srgbClr val="00FFFF"/>
                </a:solidFill>
                <a:latin typeface="Comic Sans MS" pitchFamily="66" charset="0"/>
              </a:rPr>
              <a:t>T</a:t>
            </a:r>
            <a:r>
              <a:rPr lang="it-IT" altLang="it-IT" sz="2200" dirty="0">
                <a:solidFill>
                  <a:srgbClr val="00FFFF"/>
                </a:solidFill>
                <a:latin typeface="Comic Sans MS" pitchFamily="66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FFFFFF"/>
                </a:solidFill>
                <a:latin typeface="Comic Sans MS" pitchFamily="66" charset="0"/>
              </a:rPr>
              <a:t>In totale occorre conoscere :     F (C - 1) + 2 variabili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07186" y="4766150"/>
            <a:ext cx="9050655" cy="72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9558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9558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955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955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955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5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5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5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558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FFFF"/>
                </a:solidFill>
                <a:latin typeface="Comic Sans MS" pitchFamily="66" charset="0"/>
              </a:rPr>
              <a:t>Questo ci da' un numero di relazioni o equazioni  possibili: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00FFFF"/>
                </a:solidFill>
                <a:latin typeface="Comic Sans MS" pitchFamily="66" charset="0"/>
              </a:rPr>
              <a:t>		         </a:t>
            </a:r>
            <a:r>
              <a:rPr lang="it-IT" altLang="it-IT" sz="2200" b="1" dirty="0">
                <a:solidFill>
                  <a:srgbClr val="FFC000"/>
                </a:solidFill>
                <a:latin typeface="Comic Sans MS" pitchFamily="66" charset="0"/>
              </a:rPr>
              <a:t>C (F - 1) equazioni</a:t>
            </a:r>
            <a:endParaRPr lang="it-IT" altLang="it-IT" sz="22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77510" y="5495657"/>
            <a:ext cx="8910003" cy="86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823913" algn="l"/>
                <a:tab pos="244475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823913" algn="l"/>
                <a:tab pos="244475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823913" algn="l"/>
                <a:tab pos="24447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99FFCC"/>
                </a:solidFill>
                <a:latin typeface="Comic Sans MS" pitchFamily="66" charset="0"/>
              </a:rPr>
              <a:t>Varianza = N° Variabili - N° Equazioni</a:t>
            </a:r>
            <a:endParaRPr lang="it-IT" altLang="it-IT" sz="2200" dirty="0">
              <a:solidFill>
                <a:srgbClr val="99FFCC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99FFCC"/>
                </a:solidFill>
                <a:latin typeface="Comic Sans MS" pitchFamily="66" charset="0"/>
              </a:rPr>
              <a:t>V =  F (C - 1) + 2  - C (F - 1)       V =  FC - F + 2 - FC +C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4510720" y="3899883"/>
            <a:ext cx="4163208" cy="820680"/>
            <a:chOff x="1525588" y="5181600"/>
            <a:chExt cx="4163208" cy="820680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808163" y="5181600"/>
              <a:ext cx="275295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3611563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3611563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36115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 err="1">
                  <a:solidFill>
                    <a:srgbClr val="00FFFF"/>
                  </a:solidFill>
                  <a:latin typeface="Comic Sans MS" pitchFamily="66" charset="0"/>
                </a:rPr>
                <a:t>Conc</a:t>
              </a:r>
              <a:r>
                <a:rPr lang="it-IT" altLang="it-IT" sz="2300" b="1" dirty="0">
                  <a:solidFill>
                    <a:srgbClr val="00FFFF"/>
                  </a:solidFill>
                  <a:latin typeface="Comic Sans MS" pitchFamily="66" charset="0"/>
                </a:rPr>
                <a:t>.</a:t>
              </a:r>
              <a:r>
                <a:rPr lang="it-IT" altLang="it-IT" sz="2300" dirty="0">
                  <a:solidFill>
                    <a:srgbClr val="00FFFF"/>
                  </a:solidFill>
                  <a:latin typeface="Comic Sans MS" pitchFamily="66" charset="0"/>
                </a:rPr>
                <a:t> (nella fase I)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1808163" y="5595938"/>
              <a:ext cx="2914862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3611563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3611563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36115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 err="1">
                  <a:solidFill>
                    <a:srgbClr val="00FFFF"/>
                  </a:solidFill>
                  <a:latin typeface="Comic Sans MS" pitchFamily="66" charset="0"/>
                </a:rPr>
                <a:t>Conc</a:t>
              </a:r>
              <a:r>
                <a:rPr lang="it-IT" altLang="it-IT" sz="2300" b="1" dirty="0">
                  <a:solidFill>
                    <a:srgbClr val="00FFFF"/>
                  </a:solidFill>
                  <a:latin typeface="Comic Sans MS" pitchFamily="66" charset="0"/>
                </a:rPr>
                <a:t>.</a:t>
              </a:r>
              <a:r>
                <a:rPr lang="it-IT" altLang="it-IT" sz="2300" dirty="0">
                  <a:solidFill>
                    <a:srgbClr val="00FFFF"/>
                  </a:solidFill>
                  <a:latin typeface="Comic Sans MS" pitchFamily="66" charset="0"/>
                </a:rPr>
                <a:t> (nella fase II)</a:t>
              </a: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525588" y="5589588"/>
              <a:ext cx="3171825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684713" y="5414963"/>
              <a:ext cx="100408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3611563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3611563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36115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6115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FFFF"/>
                  </a:solidFill>
                  <a:latin typeface="Comic Sans MS" pitchFamily="66" charset="0"/>
                </a:rPr>
                <a:t>= </a:t>
              </a:r>
              <a:r>
                <a:rPr lang="it-IT" altLang="it-IT" sz="2300" b="1" dirty="0" err="1">
                  <a:solidFill>
                    <a:srgbClr val="00FFFF"/>
                  </a:solidFill>
                  <a:latin typeface="Comic Sans MS" pitchFamily="66" charset="0"/>
                </a:rPr>
                <a:t>cost</a:t>
              </a:r>
              <a:endParaRPr lang="it-IT" altLang="it-IT" sz="2300" dirty="0">
                <a:solidFill>
                  <a:srgbClr val="00FFFF"/>
                </a:solidFill>
                <a:latin typeface="Comic Sans MS" pitchFamily="66" charset="0"/>
              </a:endParaRPr>
            </a:p>
          </p:txBody>
        </p: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235508" y="5514168"/>
            <a:ext cx="3374923" cy="11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823913" algn="l"/>
                <a:tab pos="244475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823913" algn="l"/>
                <a:tab pos="244475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823913" algn="l"/>
                <a:tab pos="24447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CC"/>
                </a:solidFill>
                <a:latin typeface="Comic Sans MS" pitchFamily="66" charset="0"/>
              </a:rPr>
              <a:t>V = 0 Sistema </a:t>
            </a:r>
            <a:r>
              <a:rPr lang="it-IT" altLang="it-IT" sz="2000" dirty="0" err="1">
                <a:solidFill>
                  <a:srgbClr val="99FFCC"/>
                </a:solidFill>
                <a:latin typeface="Comic Sans MS" pitchFamily="66" charset="0"/>
              </a:rPr>
              <a:t>zerovariante</a:t>
            </a:r>
            <a:endParaRPr lang="it-IT" altLang="it-IT" sz="2000" dirty="0">
              <a:solidFill>
                <a:srgbClr val="99FFCC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CC"/>
                </a:solidFill>
                <a:latin typeface="Comic Sans MS" pitchFamily="66" charset="0"/>
              </a:rPr>
              <a:t>V = 1 Sistema monovariante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99FFCC"/>
                </a:solidFill>
                <a:latin typeface="Comic Sans MS" pitchFamily="66" charset="0"/>
              </a:rPr>
              <a:t>V = 2 Sistema bivariante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607185" y="3580717"/>
            <a:ext cx="8845232" cy="72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905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905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905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FFFF"/>
                </a:solidFill>
                <a:latin typeface="Comic Sans MS" pitchFamily="66" charset="0"/>
              </a:rPr>
              <a:t>Poiché il sistema è in equilibrio, per ciascun componente e per ciascuna coppia di fasi: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238660" y="6277184"/>
            <a:ext cx="2913220" cy="56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823913" algn="l"/>
                <a:tab pos="244475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823913" algn="l"/>
                <a:tab pos="244475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823913" algn="l"/>
                <a:tab pos="24447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23913" algn="l"/>
                <a:tab pos="2444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Comic Sans MS" pitchFamily="66" charset="0"/>
              </a:rPr>
              <a:t>V = C + 2 - F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15"/>
    </mc:Choice>
    <mc:Fallback xmlns="">
      <p:transition spd="slow" advTm="38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8" grpId="1"/>
      <p:bldP spid="13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324100" y="3198813"/>
            <a:ext cx="217488" cy="1928812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2655889" y="3190876"/>
            <a:ext cx="136525" cy="42863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308225" y="1270000"/>
            <a:ext cx="217488" cy="300038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3" name="WordArt 5"/>
          <p:cNvSpPr>
            <a:spLocks noChangeArrowheads="1" noChangeShapeType="1" noTextEdit="1"/>
          </p:cNvSpPr>
          <p:nvPr/>
        </p:nvSpPr>
        <p:spPr bwMode="auto">
          <a:xfrm>
            <a:off x="1871664" y="128588"/>
            <a:ext cx="748982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7200" kern="10">
                <a:ln w="381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Equilibri di Partizione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219575" y="814388"/>
            <a:ext cx="5862638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FF00"/>
                </a:solidFill>
                <a:latin typeface="Comic Sans MS" pitchFamily="66" charset="0"/>
              </a:rPr>
              <a:t>Soluto che si ripartisce tra due liquidi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FF00"/>
                </a:solidFill>
                <a:latin typeface="Comic Sans MS" pitchFamily="66" charset="0"/>
              </a:rPr>
              <a:t>tra loro non miscibili</a:t>
            </a:r>
          </a:p>
        </p:txBody>
      </p:sp>
      <p:sp>
        <p:nvSpPr>
          <p:cNvPr id="48135" name="AutoShape 7"/>
          <p:cNvSpPr>
            <a:spLocks noChangeArrowheads="1"/>
          </p:cNvSpPr>
          <p:nvPr/>
        </p:nvSpPr>
        <p:spPr bwMode="auto">
          <a:xfrm>
            <a:off x="2133601" y="2513014"/>
            <a:ext cx="576263" cy="600075"/>
          </a:xfrm>
          <a:custGeom>
            <a:avLst/>
            <a:gdLst>
              <a:gd name="T0" fmla="*/ 13452273 w 21600"/>
              <a:gd name="T1" fmla="*/ 8335431 h 21600"/>
              <a:gd name="T2" fmla="*/ 7687028 w 21600"/>
              <a:gd name="T3" fmla="*/ 16670834 h 21600"/>
              <a:gd name="T4" fmla="*/ 1921757 w 21600"/>
              <a:gd name="T5" fmla="*/ 8335431 h 21600"/>
              <a:gd name="T6" fmla="*/ 76870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36" name="AutoShape 8"/>
          <p:cNvSpPr>
            <a:spLocks noChangeArrowheads="1"/>
          </p:cNvSpPr>
          <p:nvPr/>
        </p:nvSpPr>
        <p:spPr bwMode="auto">
          <a:xfrm rot="-5400000">
            <a:off x="2229644" y="1113632"/>
            <a:ext cx="374650" cy="1052512"/>
          </a:xfrm>
          <a:prstGeom prst="flowChartDelay">
            <a:avLst/>
          </a:prstGeom>
          <a:solidFill>
            <a:srgbClr val="440022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2324100" y="1398588"/>
            <a:ext cx="185738" cy="133350"/>
          </a:xfrm>
          <a:prstGeom prst="rect">
            <a:avLst/>
          </a:prstGeom>
          <a:solidFill>
            <a:srgbClr val="4400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8" name="AutoShape 10"/>
          <p:cNvSpPr>
            <a:spLocks noChangeArrowheads="1"/>
          </p:cNvSpPr>
          <p:nvPr/>
        </p:nvSpPr>
        <p:spPr bwMode="auto">
          <a:xfrm>
            <a:off x="1871664" y="1784351"/>
            <a:ext cx="1089025" cy="739775"/>
          </a:xfrm>
          <a:custGeom>
            <a:avLst/>
            <a:gdLst>
              <a:gd name="T0" fmla="*/ 48042993 w 21600"/>
              <a:gd name="T1" fmla="*/ 12668236 h 21600"/>
              <a:gd name="T2" fmla="*/ 27453161 w 21600"/>
              <a:gd name="T3" fmla="*/ 25336438 h 21600"/>
              <a:gd name="T4" fmla="*/ 6863278 w 21600"/>
              <a:gd name="T5" fmla="*/ 12668236 h 21600"/>
              <a:gd name="T6" fmla="*/ 27453161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2324100" y="1200150"/>
            <a:ext cx="185738" cy="133350"/>
          </a:xfrm>
          <a:prstGeom prst="rect">
            <a:avLst/>
          </a:prstGeom>
          <a:solidFill>
            <a:srgbClr val="4400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40" name="Rectangle 12" descr="Diagonali chiare verso l'alto"/>
          <p:cNvSpPr>
            <a:spLocks noChangeArrowheads="1"/>
          </p:cNvSpPr>
          <p:nvPr/>
        </p:nvSpPr>
        <p:spPr bwMode="auto">
          <a:xfrm>
            <a:off x="2166939" y="3113088"/>
            <a:ext cx="522287" cy="171450"/>
          </a:xfrm>
          <a:prstGeom prst="rect">
            <a:avLst/>
          </a:prstGeom>
          <a:pattFill prst="ltUpDiag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41" name="AutoShape 13"/>
          <p:cNvSpPr>
            <a:spLocks noChangeArrowheads="1"/>
          </p:cNvSpPr>
          <p:nvPr/>
        </p:nvSpPr>
        <p:spPr bwMode="auto">
          <a:xfrm rot="-5400000">
            <a:off x="2697163" y="3168651"/>
            <a:ext cx="214313" cy="8731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2873375" y="1955801"/>
            <a:ext cx="1441450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3399"/>
                </a:solidFill>
                <a:latin typeface="Comic Sans MS" pitchFamily="66" charset="0"/>
              </a:rPr>
              <a:t>Liquido </a:t>
            </a:r>
            <a:r>
              <a:rPr lang="it-IT" altLang="it-IT" sz="2500" b="1">
                <a:solidFill>
                  <a:srgbClr val="FF3399"/>
                </a:solidFill>
                <a:latin typeface="Comic Sans MS" pitchFamily="66" charset="0"/>
              </a:rPr>
              <a:t>1</a:t>
            </a:r>
            <a:endParaRPr lang="it-IT" altLang="it-IT" sz="2500"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2776538" y="2606676"/>
            <a:ext cx="1441450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3399"/>
                </a:solidFill>
                <a:latin typeface="Comic Sans MS" pitchFamily="66" charset="0"/>
              </a:rPr>
              <a:t>Liquido </a:t>
            </a:r>
            <a:r>
              <a:rPr lang="it-IT" altLang="it-IT" sz="2500" b="1">
                <a:solidFill>
                  <a:srgbClr val="FF3399"/>
                </a:solidFill>
                <a:latin typeface="Comic Sans MS" pitchFamily="66" charset="0"/>
              </a:rPr>
              <a:t>2</a:t>
            </a:r>
            <a:endParaRPr lang="it-IT" altLang="it-IT" sz="2500"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5845176" y="1904207"/>
            <a:ext cx="2600325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892300" algn="l"/>
                <a:tab pos="22780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892300" algn="l"/>
                <a:tab pos="227806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892300" algn="l"/>
                <a:tab pos="2278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892300" algn="l"/>
                <a:tab pos="22780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892300" algn="l"/>
                <a:tab pos="22780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92300" algn="l"/>
                <a:tab pos="22780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92300" algn="l"/>
                <a:tab pos="22780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92300" algn="l"/>
                <a:tab pos="22780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92300" algn="l"/>
                <a:tab pos="22780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FF6600"/>
                </a:solidFill>
                <a:latin typeface="Comic Sans MS" pitchFamily="66" charset="0"/>
              </a:rPr>
              <a:t>Componenti 	=</a:t>
            </a:r>
            <a:r>
              <a:rPr lang="it-IT" altLang="it-IT" sz="2500" dirty="0">
                <a:solidFill>
                  <a:srgbClr val="FF3399"/>
                </a:solidFill>
                <a:latin typeface="Comic Sans MS" pitchFamily="66" charset="0"/>
              </a:rPr>
              <a:t>	</a:t>
            </a:r>
            <a:r>
              <a:rPr lang="it-IT" altLang="it-IT" sz="2500" b="1" dirty="0">
                <a:solidFill>
                  <a:srgbClr val="FFFF00"/>
                </a:solidFill>
                <a:latin typeface="Comic Sans MS" pitchFamily="66" charset="0"/>
              </a:rPr>
              <a:t>3</a:t>
            </a:r>
            <a:endParaRPr lang="it-IT" altLang="it-IT" sz="2500" dirty="0">
              <a:solidFill>
                <a:srgbClr val="FF3399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FF6600"/>
                </a:solidFill>
                <a:latin typeface="Comic Sans MS" pitchFamily="66" charset="0"/>
              </a:rPr>
              <a:t>Fasi	=</a:t>
            </a:r>
            <a:r>
              <a:rPr lang="it-IT" altLang="it-IT" sz="2500" dirty="0">
                <a:solidFill>
                  <a:srgbClr val="FF3399"/>
                </a:solidFill>
                <a:latin typeface="Comic Sans MS" pitchFamily="66" charset="0"/>
              </a:rPr>
              <a:t>	</a:t>
            </a:r>
            <a:r>
              <a:rPr lang="it-IT" altLang="it-IT" sz="2500" b="1" dirty="0">
                <a:solidFill>
                  <a:srgbClr val="FFFF00"/>
                </a:solidFill>
                <a:latin typeface="Comic Sans MS" pitchFamily="66" charset="0"/>
              </a:rPr>
              <a:t>2</a:t>
            </a:r>
            <a:endParaRPr lang="it-IT" altLang="it-IT" sz="2500" dirty="0">
              <a:solidFill>
                <a:srgbClr val="FF3399"/>
              </a:solidFill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065588" y="3562828"/>
            <a:ext cx="5295900" cy="1736249"/>
            <a:chOff x="2541588" y="3562827"/>
            <a:chExt cx="5295900" cy="1736249"/>
          </a:xfrm>
        </p:grpSpPr>
        <p:grpSp>
          <p:nvGrpSpPr>
            <p:cNvPr id="2" name="Gruppo 1"/>
            <p:cNvGrpSpPr/>
            <p:nvPr/>
          </p:nvGrpSpPr>
          <p:grpSpPr>
            <a:xfrm>
              <a:off x="2541588" y="4383088"/>
              <a:ext cx="5295900" cy="915988"/>
              <a:chOff x="3875088" y="2143125"/>
              <a:chExt cx="5295900" cy="915988"/>
            </a:xfrm>
          </p:grpSpPr>
          <p:sp>
            <p:nvSpPr>
              <p:cNvPr id="48144" name="Text Box 16"/>
              <p:cNvSpPr txBox="1">
                <a:spLocks noChangeArrowheads="1"/>
              </p:cNvSpPr>
              <p:nvPr/>
            </p:nvSpPr>
            <p:spPr bwMode="auto">
              <a:xfrm>
                <a:off x="4049713" y="2143125"/>
                <a:ext cx="395287" cy="43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>
                    <a:solidFill>
                      <a:srgbClr val="CCCCFF"/>
                    </a:solidFill>
                    <a:latin typeface="Comic Sans MS" pitchFamily="66" charset="0"/>
                  </a:rPr>
                  <a:t>C</a:t>
                </a:r>
                <a:r>
                  <a:rPr lang="it-IT" altLang="it-IT" sz="2500" baseline="-25000" dirty="0">
                    <a:solidFill>
                      <a:srgbClr val="CCCCFF"/>
                    </a:solidFill>
                    <a:latin typeface="Comic Sans MS" pitchFamily="66" charset="0"/>
                  </a:rPr>
                  <a:t>1</a:t>
                </a:r>
                <a:endParaRPr lang="it-IT" altLang="it-IT" sz="2500" dirty="0">
                  <a:solidFill>
                    <a:srgbClr val="CCCC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145" name="Line 17"/>
              <p:cNvSpPr>
                <a:spLocks noChangeShapeType="1"/>
              </p:cNvSpPr>
              <p:nvPr/>
            </p:nvSpPr>
            <p:spPr bwMode="auto">
              <a:xfrm>
                <a:off x="3875088" y="2597150"/>
                <a:ext cx="739775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46" name="Text Box 18"/>
              <p:cNvSpPr txBox="1">
                <a:spLocks noChangeArrowheads="1"/>
              </p:cNvSpPr>
              <p:nvPr/>
            </p:nvSpPr>
            <p:spPr bwMode="auto">
              <a:xfrm>
                <a:off x="4068763" y="2622550"/>
                <a:ext cx="428625" cy="43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CCFF"/>
                    </a:solidFill>
                    <a:latin typeface="Comic Sans MS" pitchFamily="66" charset="0"/>
                  </a:rPr>
                  <a:t>C</a:t>
                </a:r>
                <a:r>
                  <a:rPr lang="it-IT" altLang="it-IT" sz="2500" baseline="-25000">
                    <a:solidFill>
                      <a:srgbClr val="CCCCFF"/>
                    </a:solidFill>
                    <a:latin typeface="Comic Sans MS" pitchFamily="66" charset="0"/>
                  </a:rPr>
                  <a:t>2</a:t>
                </a:r>
                <a:endParaRPr lang="it-IT" altLang="it-IT" sz="2500">
                  <a:solidFill>
                    <a:srgbClr val="CCCC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147" name="Text Box 19"/>
              <p:cNvSpPr txBox="1">
                <a:spLocks noChangeArrowheads="1"/>
              </p:cNvSpPr>
              <p:nvPr/>
            </p:nvSpPr>
            <p:spPr bwMode="auto">
              <a:xfrm>
                <a:off x="4665663" y="2390775"/>
                <a:ext cx="268287" cy="43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>
                    <a:solidFill>
                      <a:srgbClr val="CCCCFF"/>
                    </a:solidFill>
                    <a:latin typeface="Comic Sans MS" pitchFamily="66" charset="0"/>
                  </a:rPr>
                  <a:t>=</a:t>
                </a:r>
              </a:p>
            </p:txBody>
          </p:sp>
          <p:sp>
            <p:nvSpPr>
              <p:cNvPr id="48148" name="Text Box 20"/>
              <p:cNvSpPr txBox="1">
                <a:spLocks noChangeArrowheads="1"/>
              </p:cNvSpPr>
              <p:nvPr/>
            </p:nvSpPr>
            <p:spPr bwMode="auto">
              <a:xfrm>
                <a:off x="5040313" y="2390775"/>
                <a:ext cx="300037" cy="43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CCFF"/>
                    </a:solidFill>
                    <a:latin typeface="Comic Sans MS" pitchFamily="66" charset="0"/>
                  </a:rPr>
                  <a:t>K</a:t>
                </a:r>
              </a:p>
            </p:txBody>
          </p:sp>
          <p:sp>
            <p:nvSpPr>
              <p:cNvPr id="48149" name="Text Box 21"/>
              <p:cNvSpPr txBox="1">
                <a:spLocks noChangeArrowheads="1"/>
              </p:cNvSpPr>
              <p:nvPr/>
            </p:nvSpPr>
            <p:spPr bwMode="auto">
              <a:xfrm>
                <a:off x="5529263" y="2384425"/>
                <a:ext cx="3641725" cy="43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>
                    <a:solidFill>
                      <a:srgbClr val="FF3399"/>
                    </a:solidFill>
                    <a:latin typeface="Comic Sans MS" pitchFamily="66" charset="0"/>
                  </a:rPr>
                  <a:t>(Costante di partizione)</a:t>
                </a:r>
              </a:p>
            </p:txBody>
          </p:sp>
        </p:grp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693988" y="3562827"/>
              <a:ext cx="2583040" cy="51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892300" algn="l"/>
                  <a:tab pos="2278063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892300" algn="l"/>
                  <a:tab pos="2278063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892300" algn="l"/>
                  <a:tab pos="2278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892300" algn="l"/>
                  <a:tab pos="22780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892300" algn="l"/>
                  <a:tab pos="22780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92300" algn="l"/>
                  <a:tab pos="22780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92300" algn="l"/>
                  <a:tab pos="22780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92300" algn="l"/>
                  <a:tab pos="22780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92300" algn="l"/>
                  <a:tab pos="2278063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FFFFFF"/>
                  </a:solidFill>
                  <a:latin typeface="Comic Sans MS" pitchFamily="66" charset="0"/>
                </a:rPr>
                <a:t>A P e T costante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0851" y="2987203"/>
            <a:ext cx="4584589" cy="6645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3860" y="5339352"/>
            <a:ext cx="6797629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78"/>
    </mc:Choice>
    <mc:Fallback xmlns="">
      <p:transition spd="slow" advTm="11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81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542544"/>
          </a:xfrm>
        </p:spPr>
        <p:txBody>
          <a:bodyPr/>
          <a:lstStyle/>
          <a:p>
            <a:r>
              <a:rPr lang="it-IT" sz="1800" b="1" dirty="0"/>
              <a:t>MISCELE DI LIQUIDI VOLATILI: composizione del liquido e del vapore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152144"/>
            <a:ext cx="7772400" cy="4943856"/>
          </a:xfrm>
        </p:spPr>
        <p:txBody>
          <a:bodyPr/>
          <a:lstStyle/>
          <a:p>
            <a:r>
              <a:rPr lang="it-IT" sz="1800" dirty="0" err="1"/>
              <a:t>x</a:t>
            </a:r>
            <a:r>
              <a:rPr lang="it-IT" sz="1800" baseline="-25000" dirty="0" err="1"/>
              <a:t>A</a:t>
            </a:r>
            <a:r>
              <a:rPr lang="it-IT" sz="1800" dirty="0"/>
              <a:t> = frazione molare nel liquido; </a:t>
            </a:r>
            <a:r>
              <a:rPr lang="it-IT" sz="1800" dirty="0" err="1"/>
              <a:t>y</a:t>
            </a:r>
            <a:r>
              <a:rPr lang="it-IT" sz="1800" baseline="-25000" dirty="0" err="1"/>
              <a:t>A</a:t>
            </a:r>
            <a:r>
              <a:rPr lang="it-IT" sz="1800" dirty="0"/>
              <a:t> = frazione molare nel vapore;                   P = tensione di vapore della miscela</a:t>
            </a:r>
          </a:p>
          <a:p>
            <a:r>
              <a:rPr lang="it-IT" sz="1800" dirty="0"/>
              <a:t>Dalton: P</a:t>
            </a:r>
            <a:r>
              <a:rPr lang="it-IT" sz="1800" baseline="-25000" dirty="0"/>
              <a:t>A</a:t>
            </a:r>
            <a:r>
              <a:rPr lang="it-IT" sz="1800" dirty="0"/>
              <a:t>=P </a:t>
            </a:r>
            <a:r>
              <a:rPr lang="it-IT" sz="1800" dirty="0" err="1"/>
              <a:t>y</a:t>
            </a:r>
            <a:r>
              <a:rPr lang="it-IT" sz="1800" baseline="-25000" dirty="0" err="1"/>
              <a:t>A</a:t>
            </a:r>
            <a:r>
              <a:rPr lang="it-IT" sz="1800" dirty="0"/>
              <a:t> ; P</a:t>
            </a:r>
            <a:r>
              <a:rPr lang="it-IT" sz="1800" baseline="-25000" dirty="0"/>
              <a:t>B</a:t>
            </a:r>
            <a:r>
              <a:rPr lang="it-IT" sz="1800" dirty="0"/>
              <a:t>=P </a:t>
            </a:r>
            <a:r>
              <a:rPr lang="it-IT" sz="1800" dirty="0" err="1"/>
              <a:t>y</a:t>
            </a:r>
            <a:r>
              <a:rPr lang="it-IT" sz="1800" baseline="-25000" dirty="0" err="1"/>
              <a:t>B</a:t>
            </a:r>
            <a:r>
              <a:rPr lang="it-IT" sz="1800" dirty="0"/>
              <a:t> ;   P = P</a:t>
            </a:r>
            <a:r>
              <a:rPr lang="it-IT" sz="1800" baseline="-25000" dirty="0"/>
              <a:t>A</a:t>
            </a:r>
            <a:r>
              <a:rPr lang="it-IT" sz="1800" dirty="0"/>
              <a:t>+ P</a:t>
            </a:r>
            <a:r>
              <a:rPr lang="it-IT" sz="1800" baseline="-25000" dirty="0"/>
              <a:t>B </a:t>
            </a:r>
            <a:r>
              <a:rPr lang="it-IT" sz="1800" b="1" dirty="0"/>
              <a:t>=&gt;  </a:t>
            </a:r>
            <a:r>
              <a:rPr lang="it-IT" sz="1800" b="1" dirty="0" err="1"/>
              <a:t>y</a:t>
            </a:r>
            <a:r>
              <a:rPr lang="it-IT" sz="1800" b="1" baseline="-25000" dirty="0" err="1"/>
              <a:t>A</a:t>
            </a:r>
            <a:r>
              <a:rPr lang="it-IT" sz="1800" b="1" dirty="0"/>
              <a:t> = P</a:t>
            </a:r>
            <a:r>
              <a:rPr lang="it-IT" sz="1800" b="1" baseline="-25000" dirty="0"/>
              <a:t>A</a:t>
            </a:r>
            <a:r>
              <a:rPr lang="it-IT" sz="1800" b="1" dirty="0"/>
              <a:t>/P  </a:t>
            </a:r>
          </a:p>
          <a:p>
            <a:r>
              <a:rPr lang="it-IT" sz="1800" dirty="0" err="1"/>
              <a:t>Raoult</a:t>
            </a:r>
            <a:r>
              <a:rPr lang="it-IT" sz="1800" dirty="0"/>
              <a:t>: </a:t>
            </a:r>
            <a:r>
              <a:rPr lang="it-IT" sz="1800" b="1" dirty="0"/>
              <a:t>P</a:t>
            </a:r>
            <a:r>
              <a:rPr lang="it-IT" sz="1800" dirty="0"/>
              <a:t> = P</a:t>
            </a:r>
            <a:r>
              <a:rPr lang="it-IT" sz="1800" baseline="-25000" dirty="0"/>
              <a:t>A</a:t>
            </a:r>
            <a:r>
              <a:rPr lang="it-IT" sz="1800" dirty="0"/>
              <a:t>+ P</a:t>
            </a:r>
            <a:r>
              <a:rPr lang="it-IT" sz="1800" baseline="-25000" dirty="0"/>
              <a:t>B  </a:t>
            </a:r>
            <a:r>
              <a:rPr lang="it-IT" sz="1800" dirty="0"/>
              <a:t>= P°</a:t>
            </a:r>
            <a:r>
              <a:rPr lang="it-IT" sz="1800" baseline="-25000" dirty="0"/>
              <a:t>A</a:t>
            </a:r>
            <a:r>
              <a:rPr lang="it-IT" sz="1800" dirty="0"/>
              <a:t> </a:t>
            </a:r>
            <a:r>
              <a:rPr lang="it-IT" sz="1800" dirty="0" err="1"/>
              <a:t>x</a:t>
            </a:r>
            <a:r>
              <a:rPr lang="it-IT" sz="1800" baseline="-25000" dirty="0" err="1"/>
              <a:t>A</a:t>
            </a:r>
            <a:r>
              <a:rPr lang="it-IT" sz="1800" dirty="0"/>
              <a:t> + P°</a:t>
            </a:r>
            <a:r>
              <a:rPr lang="it-IT" sz="1800" baseline="-25000" dirty="0"/>
              <a:t>B</a:t>
            </a:r>
            <a:r>
              <a:rPr lang="it-IT" sz="1800" dirty="0"/>
              <a:t> </a:t>
            </a:r>
            <a:r>
              <a:rPr lang="it-IT" sz="1800" dirty="0" err="1"/>
              <a:t>x</a:t>
            </a:r>
            <a:r>
              <a:rPr lang="it-IT" sz="1800" baseline="-25000" dirty="0" err="1"/>
              <a:t>B</a:t>
            </a:r>
            <a:r>
              <a:rPr lang="it-IT" sz="1800" dirty="0"/>
              <a:t> = </a:t>
            </a:r>
            <a:r>
              <a:rPr lang="it-IT" sz="1800" b="1" dirty="0"/>
              <a:t>P°</a:t>
            </a:r>
            <a:r>
              <a:rPr lang="it-IT" sz="1800" b="1" baseline="-25000" dirty="0"/>
              <a:t>B</a:t>
            </a:r>
            <a:r>
              <a:rPr lang="it-IT" sz="1800" b="1" dirty="0"/>
              <a:t> + (P°</a:t>
            </a:r>
            <a:r>
              <a:rPr lang="it-IT" sz="1800" b="1" baseline="-25000" dirty="0"/>
              <a:t>A </a:t>
            </a:r>
            <a:r>
              <a:rPr lang="it-IT" sz="1800" b="1" dirty="0"/>
              <a:t>- P°</a:t>
            </a:r>
            <a:r>
              <a:rPr lang="it-IT" sz="1800" b="1" baseline="-25000" dirty="0"/>
              <a:t>B</a:t>
            </a:r>
            <a:r>
              <a:rPr lang="it-IT" sz="1800" b="1" dirty="0"/>
              <a:t>) </a:t>
            </a:r>
            <a:r>
              <a:rPr lang="it-IT" sz="1800" b="1" dirty="0" err="1"/>
              <a:t>x</a:t>
            </a:r>
            <a:r>
              <a:rPr lang="it-IT" sz="1800" b="1" baseline="-25000" dirty="0" err="1"/>
              <a:t>A</a:t>
            </a:r>
            <a:r>
              <a:rPr lang="it-IT" sz="1800" b="1" baseline="-25000" dirty="0"/>
              <a:t> </a:t>
            </a:r>
          </a:p>
          <a:p>
            <a:pPr marL="0" indent="0">
              <a:buNone/>
            </a:pPr>
            <a:r>
              <a:rPr lang="it-IT" sz="1800" b="1" dirty="0"/>
              <a:t>	=&gt; </a:t>
            </a:r>
            <a:r>
              <a:rPr lang="it-IT" sz="1800" b="1" dirty="0" err="1"/>
              <a:t>P°</a:t>
            </a:r>
            <a:r>
              <a:rPr lang="it-IT" sz="1800" b="1" baseline="-25000" dirty="0" err="1"/>
              <a:t>A</a:t>
            </a:r>
            <a:r>
              <a:rPr lang="it-IT" sz="1800" b="1" dirty="0" err="1"/>
              <a:t>x</a:t>
            </a:r>
            <a:r>
              <a:rPr lang="it-IT" sz="1800" b="1" baseline="-25000" dirty="0" err="1"/>
              <a:t>A</a:t>
            </a:r>
            <a:r>
              <a:rPr lang="it-IT" sz="1800" b="1" dirty="0"/>
              <a:t> = </a:t>
            </a:r>
            <a:r>
              <a:rPr lang="it-IT" sz="1800" b="1" baseline="-25000" dirty="0"/>
              <a:t> </a:t>
            </a:r>
            <a:r>
              <a:rPr lang="it-IT" sz="1800" b="1" dirty="0"/>
              <a:t>P</a:t>
            </a:r>
            <a:r>
              <a:rPr lang="it-IT" sz="1800" b="1" baseline="-25000" dirty="0"/>
              <a:t>A</a:t>
            </a:r>
            <a:r>
              <a:rPr lang="it-IT" sz="1800" b="1" dirty="0"/>
              <a:t> = P </a:t>
            </a:r>
            <a:r>
              <a:rPr lang="it-IT" sz="1800" b="1" dirty="0" err="1"/>
              <a:t>y</a:t>
            </a:r>
            <a:r>
              <a:rPr lang="it-IT" sz="1800" b="1" baseline="-25000" dirty="0" err="1"/>
              <a:t>A</a:t>
            </a:r>
            <a:r>
              <a:rPr lang="it-IT" sz="1800" b="1" dirty="0"/>
              <a:t>    ;  	</a:t>
            </a:r>
            <a:r>
              <a:rPr lang="it-IT" sz="1800" b="1" dirty="0" err="1"/>
              <a:t>x</a:t>
            </a:r>
            <a:r>
              <a:rPr lang="it-IT" sz="1800" b="1" baseline="-25000" dirty="0" err="1"/>
              <a:t>A</a:t>
            </a:r>
            <a:r>
              <a:rPr lang="it-IT" sz="1800" b="1" dirty="0"/>
              <a:t> = P </a:t>
            </a:r>
            <a:r>
              <a:rPr lang="it-IT" sz="1800" b="1" dirty="0" err="1"/>
              <a:t>y</a:t>
            </a:r>
            <a:r>
              <a:rPr lang="it-IT" sz="1800" b="1" baseline="-25000" dirty="0" err="1"/>
              <a:t>A</a:t>
            </a:r>
            <a:r>
              <a:rPr lang="it-IT" sz="1800" b="1" dirty="0"/>
              <a:t>/P°</a:t>
            </a:r>
            <a:r>
              <a:rPr lang="it-IT" sz="1800" b="1" baseline="-25000" dirty="0"/>
              <a:t>A</a:t>
            </a:r>
            <a:endParaRPr lang="it-IT" sz="1800" baseline="-25000" dirty="0"/>
          </a:p>
          <a:p>
            <a:r>
              <a:rPr lang="it-IT" sz="1800" b="1" dirty="0" err="1"/>
              <a:t>y</a:t>
            </a:r>
            <a:r>
              <a:rPr lang="it-IT" sz="1800" b="1" baseline="-25000" dirty="0" err="1"/>
              <a:t>A</a:t>
            </a:r>
            <a:r>
              <a:rPr lang="it-IT" sz="1800" b="1" dirty="0"/>
              <a:t> = P</a:t>
            </a:r>
            <a:r>
              <a:rPr lang="it-IT" sz="1800" b="1" baseline="-25000" dirty="0"/>
              <a:t>A</a:t>
            </a:r>
            <a:r>
              <a:rPr lang="it-IT" sz="1800" b="1" dirty="0"/>
              <a:t>/P = P°</a:t>
            </a:r>
            <a:r>
              <a:rPr lang="it-IT" sz="1800" b="1" baseline="-25000" dirty="0"/>
              <a:t>A</a:t>
            </a:r>
            <a:r>
              <a:rPr lang="it-IT" sz="1800" b="1" dirty="0"/>
              <a:t> </a:t>
            </a:r>
            <a:r>
              <a:rPr lang="it-IT" sz="1800" b="1" dirty="0" err="1"/>
              <a:t>x</a:t>
            </a:r>
            <a:r>
              <a:rPr lang="it-IT" sz="1800" b="1" baseline="-25000" dirty="0" err="1"/>
              <a:t>A</a:t>
            </a:r>
            <a:r>
              <a:rPr lang="it-IT" sz="1800" b="1" dirty="0"/>
              <a:t> /(P°</a:t>
            </a:r>
            <a:r>
              <a:rPr lang="it-IT" sz="1800" b="1" baseline="-25000" dirty="0"/>
              <a:t>B</a:t>
            </a:r>
            <a:r>
              <a:rPr lang="it-IT" sz="1800" b="1" dirty="0"/>
              <a:t> + (P°</a:t>
            </a:r>
            <a:r>
              <a:rPr lang="it-IT" sz="1800" b="1" baseline="-25000" dirty="0"/>
              <a:t>A </a:t>
            </a:r>
            <a:r>
              <a:rPr lang="it-IT" sz="1800" b="1" dirty="0"/>
              <a:t>- P°</a:t>
            </a:r>
            <a:r>
              <a:rPr lang="it-IT" sz="1800" b="1" baseline="-25000" dirty="0"/>
              <a:t>B</a:t>
            </a:r>
            <a:r>
              <a:rPr lang="it-IT" sz="1800" b="1" dirty="0"/>
              <a:t>) </a:t>
            </a:r>
            <a:r>
              <a:rPr lang="it-IT" sz="1800" b="1" dirty="0" err="1"/>
              <a:t>x</a:t>
            </a:r>
            <a:r>
              <a:rPr lang="it-IT" sz="1800" b="1" baseline="-25000" dirty="0" err="1"/>
              <a:t>A</a:t>
            </a:r>
            <a:r>
              <a:rPr lang="it-IT" sz="1800" b="1" dirty="0"/>
              <a:t>);   </a:t>
            </a:r>
          </a:p>
          <a:p>
            <a:pPr marL="0" indent="0">
              <a:buNone/>
            </a:pPr>
            <a:r>
              <a:rPr lang="it-IT" sz="1800" b="1" dirty="0"/>
              <a:t>da cui sostituendo </a:t>
            </a:r>
            <a:r>
              <a:rPr lang="it-IT" sz="1800" b="1" dirty="0" err="1"/>
              <a:t>x</a:t>
            </a:r>
            <a:r>
              <a:rPr lang="it-IT" sz="1800" b="1" baseline="-25000" dirty="0" err="1"/>
              <a:t>A</a:t>
            </a:r>
            <a:r>
              <a:rPr lang="it-IT" sz="1800" b="1" baseline="-25000" dirty="0"/>
              <a:t> </a:t>
            </a:r>
            <a:r>
              <a:rPr lang="it-IT" sz="1800" b="1" dirty="0"/>
              <a:t>e ricavando P: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C00000"/>
                </a:solidFill>
              </a:rPr>
              <a:t>P = P°</a:t>
            </a:r>
            <a:r>
              <a:rPr lang="it-IT" sz="1800" b="1" baseline="-25000" dirty="0">
                <a:solidFill>
                  <a:srgbClr val="C00000"/>
                </a:solidFill>
              </a:rPr>
              <a:t>A</a:t>
            </a:r>
            <a:r>
              <a:rPr lang="it-IT" sz="1800" b="1" dirty="0">
                <a:solidFill>
                  <a:srgbClr val="C00000"/>
                </a:solidFill>
              </a:rPr>
              <a:t> P°</a:t>
            </a:r>
            <a:r>
              <a:rPr lang="it-IT" sz="1800" b="1" baseline="-25000" dirty="0">
                <a:solidFill>
                  <a:srgbClr val="C00000"/>
                </a:solidFill>
              </a:rPr>
              <a:t>B</a:t>
            </a:r>
            <a:r>
              <a:rPr lang="it-IT" sz="1800" b="1" dirty="0">
                <a:solidFill>
                  <a:srgbClr val="C00000"/>
                </a:solidFill>
              </a:rPr>
              <a:t> /[P°</a:t>
            </a:r>
            <a:r>
              <a:rPr lang="it-IT" sz="1800" b="1" baseline="-25000" dirty="0">
                <a:solidFill>
                  <a:srgbClr val="C00000"/>
                </a:solidFill>
              </a:rPr>
              <a:t>B</a:t>
            </a:r>
            <a:r>
              <a:rPr lang="it-IT" sz="1800" b="1" dirty="0">
                <a:solidFill>
                  <a:srgbClr val="C00000"/>
                </a:solidFill>
              </a:rPr>
              <a:t> + (P°</a:t>
            </a:r>
            <a:r>
              <a:rPr lang="it-IT" sz="1800" b="1" baseline="-25000" dirty="0">
                <a:solidFill>
                  <a:srgbClr val="C00000"/>
                </a:solidFill>
              </a:rPr>
              <a:t>B</a:t>
            </a:r>
            <a:r>
              <a:rPr lang="it-IT" sz="1800" b="1" dirty="0">
                <a:solidFill>
                  <a:srgbClr val="C00000"/>
                </a:solidFill>
              </a:rPr>
              <a:t>-P°</a:t>
            </a:r>
            <a:r>
              <a:rPr lang="it-IT" sz="1800" b="1" baseline="-25000" dirty="0">
                <a:solidFill>
                  <a:srgbClr val="C00000"/>
                </a:solidFill>
              </a:rPr>
              <a:t>A</a:t>
            </a:r>
            <a:r>
              <a:rPr lang="it-IT" sz="1800" b="1" dirty="0">
                <a:solidFill>
                  <a:srgbClr val="C00000"/>
                </a:solidFill>
              </a:rPr>
              <a:t>) </a:t>
            </a:r>
            <a:r>
              <a:rPr lang="it-IT" sz="1800" b="1" dirty="0" err="1">
                <a:solidFill>
                  <a:srgbClr val="C00000"/>
                </a:solidFill>
              </a:rPr>
              <a:t>y</a:t>
            </a:r>
            <a:r>
              <a:rPr lang="it-IT" sz="1800" b="1" baseline="-25000" dirty="0" err="1">
                <a:solidFill>
                  <a:srgbClr val="C00000"/>
                </a:solidFill>
              </a:rPr>
              <a:t>A</a:t>
            </a:r>
            <a:r>
              <a:rPr lang="it-IT" sz="1800" b="1" dirty="0">
                <a:solidFill>
                  <a:srgbClr val="C00000"/>
                </a:solidFill>
              </a:rPr>
              <a:t>]</a:t>
            </a:r>
            <a:endParaRPr lang="it-IT" sz="1800" b="1" baseline="-25000" dirty="0">
              <a:solidFill>
                <a:srgbClr val="C00000"/>
              </a:solidFill>
            </a:endParaRPr>
          </a:p>
          <a:p>
            <a:endParaRPr lang="it-IT" sz="1800" b="1" baseline="-25000" dirty="0"/>
          </a:p>
          <a:p>
            <a:r>
              <a:rPr lang="it-IT" sz="1800" b="1" baseline="-25000" dirty="0">
                <a:solidFill>
                  <a:schemeClr val="accent6">
                    <a:lumMod val="75000"/>
                  </a:schemeClr>
                </a:solidFill>
              </a:rPr>
              <a:t>Nel grafico la curva verde rappresenta la P</a:t>
            </a:r>
          </a:p>
          <a:p>
            <a:pPr marL="0" indent="0">
              <a:buNone/>
            </a:pPr>
            <a:r>
              <a:rPr lang="it-IT" sz="1800" b="1" baseline="-25000" dirty="0">
                <a:solidFill>
                  <a:schemeClr val="accent6">
                    <a:lumMod val="75000"/>
                  </a:schemeClr>
                </a:solidFill>
              </a:rPr>
              <a:t>di vapore  in funzione di y; la curva (retta nel caso di</a:t>
            </a:r>
          </a:p>
          <a:p>
            <a:pPr marL="0" indent="0">
              <a:buNone/>
            </a:pPr>
            <a:r>
              <a:rPr lang="it-IT" sz="1800" b="1" baseline="-25000" dirty="0">
                <a:solidFill>
                  <a:schemeClr val="accent6">
                    <a:lumMod val="75000"/>
                  </a:schemeClr>
                </a:solidFill>
              </a:rPr>
              <a:t>soluzioni ideali) rossa la </a:t>
            </a:r>
            <a:r>
              <a:rPr lang="it-IT" sz="1800" b="1" baseline="-25000" dirty="0" err="1">
                <a:solidFill>
                  <a:schemeClr val="accent6">
                    <a:lumMod val="75000"/>
                  </a:schemeClr>
                </a:solidFill>
              </a:rPr>
              <a:t>Pv</a:t>
            </a:r>
            <a:r>
              <a:rPr lang="it-IT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b="1" baseline="-25000" dirty="0">
                <a:solidFill>
                  <a:schemeClr val="accent6">
                    <a:lumMod val="75000"/>
                  </a:schemeClr>
                </a:solidFill>
              </a:rPr>
              <a:t>in funzione della </a:t>
            </a:r>
          </a:p>
          <a:p>
            <a:pPr marL="0" indent="0">
              <a:buNone/>
            </a:pPr>
            <a:r>
              <a:rPr lang="it-IT" sz="1800" b="1" baseline="-25000" dirty="0">
                <a:solidFill>
                  <a:schemeClr val="accent6">
                    <a:lumMod val="75000"/>
                  </a:schemeClr>
                </a:solidFill>
              </a:rPr>
              <a:t>composizione del liquido x. Alla stessa P corrispondono</a:t>
            </a:r>
          </a:p>
          <a:p>
            <a:pPr marL="0" indent="0">
              <a:buNone/>
            </a:pPr>
            <a:r>
              <a:rPr lang="it-IT" sz="1800" b="1" baseline="-25000" dirty="0">
                <a:solidFill>
                  <a:schemeClr val="accent6">
                    <a:lumMod val="75000"/>
                  </a:schemeClr>
                </a:solidFill>
              </a:rPr>
              <a:t>Composizioni differenti del liquido e del vapore in </a:t>
            </a:r>
          </a:p>
          <a:p>
            <a:pPr marL="0" indent="0">
              <a:buNone/>
            </a:pPr>
            <a:r>
              <a:rPr lang="it-IT" sz="1800" b="1" baseline="-25000" dirty="0">
                <a:solidFill>
                  <a:schemeClr val="accent6">
                    <a:lumMod val="75000"/>
                  </a:schemeClr>
                </a:solidFill>
              </a:rPr>
              <a:t>Equilibrio: essendo il vapore più ricco nel componente</a:t>
            </a:r>
            <a:r>
              <a:rPr lang="it-IT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it-IT" sz="1800" b="1" baseline="-25000" dirty="0">
                <a:solidFill>
                  <a:schemeClr val="accent6">
                    <a:lumMod val="75000"/>
                  </a:schemeClr>
                </a:solidFill>
              </a:rPr>
              <a:t>più</a:t>
            </a:r>
            <a:r>
              <a:rPr lang="it-IT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b="1" baseline="-25000" dirty="0">
                <a:solidFill>
                  <a:schemeClr val="accent6">
                    <a:lumMod val="75000"/>
                  </a:schemeClr>
                </a:solidFill>
              </a:rPr>
              <a:t>volatile-</a:t>
            </a:r>
          </a:p>
        </p:txBody>
      </p:sp>
      <p:sp>
        <p:nvSpPr>
          <p:cNvPr id="4" name="Line 47"/>
          <p:cNvSpPr>
            <a:spLocks noChangeShapeType="1"/>
          </p:cNvSpPr>
          <p:nvPr/>
        </p:nvSpPr>
        <p:spPr bwMode="auto">
          <a:xfrm flipH="1" flipV="1">
            <a:off x="5866924" y="3720304"/>
            <a:ext cx="3444875" cy="15795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 Box 78"/>
          <p:cNvSpPr txBox="1">
            <a:spLocks noChangeArrowheads="1"/>
          </p:cNvSpPr>
          <p:nvPr/>
        </p:nvSpPr>
        <p:spPr bwMode="auto">
          <a:xfrm>
            <a:off x="5330349" y="3610766"/>
            <a:ext cx="616611" cy="38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0530" tIns="25265" rIns="50530" bIns="25265">
            <a:spAutoFit/>
          </a:bodyPr>
          <a:lstStyle>
            <a:lvl1pPr defTabSz="504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04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04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04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04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FF3300"/>
                </a:solidFill>
                <a:latin typeface="Arial" charset="0"/>
              </a:rPr>
              <a:t>P°</a:t>
            </a:r>
            <a:r>
              <a:rPr lang="it-IT" altLang="it-IT" sz="2200" b="1" baseline="-25000" dirty="0">
                <a:solidFill>
                  <a:srgbClr val="FF3300"/>
                </a:solidFill>
                <a:latin typeface="Arial" charset="0"/>
              </a:rPr>
              <a:t>B</a:t>
            </a:r>
            <a:r>
              <a:rPr lang="it-IT" altLang="it-IT" sz="2200" b="1" dirty="0">
                <a:solidFill>
                  <a:srgbClr val="FF3300"/>
                </a:solidFill>
                <a:latin typeface="Arial" charset="0"/>
              </a:rPr>
              <a:t> </a:t>
            </a:r>
          </a:p>
        </p:txBody>
      </p:sp>
      <p:sp>
        <p:nvSpPr>
          <p:cNvPr id="10" name="Text Box 79"/>
          <p:cNvSpPr txBox="1">
            <a:spLocks noChangeArrowheads="1"/>
          </p:cNvSpPr>
          <p:nvPr/>
        </p:nvSpPr>
        <p:spPr bwMode="auto">
          <a:xfrm>
            <a:off x="9386410" y="5058566"/>
            <a:ext cx="61595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0530" tIns="25265" rIns="50530" bIns="25265">
            <a:spAutoFit/>
          </a:bodyPr>
          <a:lstStyle>
            <a:lvl1pPr defTabSz="504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04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04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04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04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FF3300"/>
                </a:solidFill>
                <a:latin typeface="Arial" charset="0"/>
              </a:rPr>
              <a:t>P°</a:t>
            </a:r>
            <a:r>
              <a:rPr lang="it-IT" altLang="it-IT" sz="2200" b="1" baseline="-25000" dirty="0">
                <a:solidFill>
                  <a:srgbClr val="FF3300"/>
                </a:solidFill>
                <a:latin typeface="Arial" charset="0"/>
              </a:rPr>
              <a:t>A</a:t>
            </a:r>
            <a:r>
              <a:rPr lang="it-IT" altLang="it-IT" sz="2200" b="1" dirty="0">
                <a:solidFill>
                  <a:srgbClr val="FF3300"/>
                </a:solidFill>
                <a:latin typeface="Arial" charset="0"/>
              </a:rPr>
              <a:t> </a:t>
            </a:r>
          </a:p>
        </p:txBody>
      </p:sp>
      <p:grpSp>
        <p:nvGrpSpPr>
          <p:cNvPr id="20" name="Gruppo 19"/>
          <p:cNvGrpSpPr/>
          <p:nvPr/>
        </p:nvGrpSpPr>
        <p:grpSpPr>
          <a:xfrm>
            <a:off x="5473223" y="3263105"/>
            <a:ext cx="4310062" cy="3445123"/>
            <a:chOff x="4314348" y="3488530"/>
            <a:chExt cx="4310062" cy="3445123"/>
          </a:xfrm>
        </p:grpSpPr>
        <p:sp>
          <p:nvSpPr>
            <p:cNvPr id="21" name="Text Box 80"/>
            <p:cNvSpPr txBox="1">
              <a:spLocks noChangeArrowheads="1"/>
            </p:cNvSpPr>
            <p:nvPr/>
          </p:nvSpPr>
          <p:spPr bwMode="auto">
            <a:xfrm>
              <a:off x="4314348" y="6071392"/>
              <a:ext cx="384175" cy="389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Arial" charset="0"/>
                </a:rPr>
                <a:t>B </a:t>
              </a:r>
            </a:p>
          </p:txBody>
        </p:sp>
        <p:sp>
          <p:nvSpPr>
            <p:cNvPr id="22" name="Text Box 81"/>
            <p:cNvSpPr txBox="1">
              <a:spLocks noChangeArrowheads="1"/>
            </p:cNvSpPr>
            <p:nvPr/>
          </p:nvSpPr>
          <p:spPr bwMode="auto">
            <a:xfrm>
              <a:off x="8179910" y="6103142"/>
              <a:ext cx="384175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Arial" charset="0"/>
                </a:rPr>
                <a:t>A </a:t>
              </a:r>
            </a:p>
          </p:txBody>
        </p:sp>
        <p:sp>
          <p:nvSpPr>
            <p:cNvPr id="23" name="Text Box 85"/>
            <p:cNvSpPr txBox="1">
              <a:spLocks noChangeArrowheads="1"/>
            </p:cNvSpPr>
            <p:nvPr/>
          </p:nvSpPr>
          <p:spPr bwMode="auto">
            <a:xfrm>
              <a:off x="6700074" y="3501396"/>
              <a:ext cx="1382713" cy="38893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66"/>
                  </a:solidFill>
                  <a:latin typeface="Arial" charset="0"/>
                </a:rPr>
                <a:t>T = </a:t>
              </a:r>
              <a:r>
                <a:rPr lang="it-IT" altLang="it-IT" sz="2200" b="1" dirty="0" err="1">
                  <a:solidFill>
                    <a:srgbClr val="FF0066"/>
                  </a:solidFill>
                  <a:latin typeface="Arial" charset="0"/>
                </a:rPr>
                <a:t>Cost</a:t>
              </a:r>
              <a:r>
                <a:rPr lang="it-IT" altLang="it-IT" sz="2200" b="1" dirty="0">
                  <a:solidFill>
                    <a:srgbClr val="FF0066"/>
                  </a:solidFill>
                  <a:latin typeface="Arial" charset="0"/>
                </a:rPr>
                <a:t>. </a:t>
              </a:r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V="1">
              <a:off x="4719160" y="3488530"/>
              <a:ext cx="0" cy="274320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V="1">
              <a:off x="8141810" y="3488530"/>
              <a:ext cx="0" cy="274320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4708048" y="6231730"/>
              <a:ext cx="3444875" cy="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Text Box 77"/>
            <p:cNvSpPr txBox="1">
              <a:spLocks noChangeArrowheads="1"/>
            </p:cNvSpPr>
            <p:nvPr/>
          </p:nvSpPr>
          <p:spPr bwMode="auto">
            <a:xfrm>
              <a:off x="8260873" y="3521867"/>
              <a:ext cx="363537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3333CC"/>
                  </a:solidFill>
                  <a:latin typeface="Arial" charset="0"/>
                </a:rPr>
                <a:t>P </a:t>
              </a:r>
            </a:p>
          </p:txBody>
        </p:sp>
        <p:sp>
          <p:nvSpPr>
            <p:cNvPr id="28" name="Text Box 73"/>
            <p:cNvSpPr txBox="1">
              <a:spLocks noChangeArrowheads="1"/>
            </p:cNvSpPr>
            <p:nvPr/>
          </p:nvSpPr>
          <p:spPr bwMode="auto">
            <a:xfrm>
              <a:off x="6015036" y="6238872"/>
              <a:ext cx="1411288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FF3300"/>
                  </a:solidFill>
                  <a:latin typeface="Comic Sans MS" pitchFamily="66" charset="0"/>
                </a:rPr>
                <a:t>X</a:t>
              </a:r>
              <a:r>
                <a:rPr lang="it-IT" altLang="it-IT" sz="2000" baseline="-25000" dirty="0">
                  <a:solidFill>
                    <a:srgbClr val="FF3300"/>
                  </a:solidFill>
                  <a:latin typeface="Comic Sans MS" pitchFamily="66" charset="0"/>
                </a:rPr>
                <a:t>A</a:t>
              </a:r>
              <a:endParaRPr lang="it-IT" altLang="it-IT" sz="2000" dirty="0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29" name="Line 74"/>
            <p:cNvSpPr>
              <a:spLocks noChangeShapeType="1"/>
            </p:cNvSpPr>
            <p:nvPr/>
          </p:nvSpPr>
          <p:spPr bwMode="auto">
            <a:xfrm>
              <a:off x="6424611" y="6476997"/>
              <a:ext cx="51435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Text Box 75"/>
            <p:cNvSpPr txBox="1">
              <a:spLocks noChangeArrowheads="1"/>
            </p:cNvSpPr>
            <p:nvPr/>
          </p:nvSpPr>
          <p:spPr bwMode="auto">
            <a:xfrm>
              <a:off x="6015036" y="6511922"/>
              <a:ext cx="1411288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 err="1">
                  <a:solidFill>
                    <a:srgbClr val="FF3300"/>
                  </a:solidFill>
                  <a:latin typeface="Comic Sans MS" pitchFamily="66" charset="0"/>
                </a:rPr>
                <a:t>y</a:t>
              </a:r>
              <a:r>
                <a:rPr lang="it-IT" altLang="it-IT" sz="2000" baseline="-25000" dirty="0" err="1">
                  <a:solidFill>
                    <a:srgbClr val="FF3300"/>
                  </a:solidFill>
                  <a:latin typeface="Comic Sans MS" pitchFamily="66" charset="0"/>
                </a:rPr>
                <a:t>A</a:t>
              </a:r>
              <a:endParaRPr lang="it-IT" altLang="it-IT" sz="2000" dirty="0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31" name="Line 76"/>
            <p:cNvSpPr>
              <a:spLocks noChangeShapeType="1"/>
            </p:cNvSpPr>
            <p:nvPr/>
          </p:nvSpPr>
          <p:spPr bwMode="auto">
            <a:xfrm rot="10800000" flipH="1">
              <a:off x="6400544" y="6778626"/>
              <a:ext cx="612269" cy="95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" name="CasellaDiTesto 31"/>
          <p:cNvSpPr txBox="1"/>
          <p:nvPr/>
        </p:nvSpPr>
        <p:spPr>
          <a:xfrm>
            <a:off x="6909816" y="3954625"/>
            <a:ext cx="2705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FF0000"/>
                </a:solidFill>
                <a:latin typeface="Times New Roman" pitchFamily="18" charset="0"/>
              </a:rPr>
              <a:t>P = P°</a:t>
            </a:r>
            <a:r>
              <a:rPr lang="it-IT" sz="1600" b="1" baseline="-250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it-IT" sz="1600" b="1" dirty="0">
                <a:solidFill>
                  <a:srgbClr val="FF0000"/>
                </a:solidFill>
                <a:latin typeface="Times New Roman" pitchFamily="18" charset="0"/>
              </a:rPr>
              <a:t> + (P°</a:t>
            </a:r>
            <a:r>
              <a:rPr lang="it-IT" sz="1600" b="1" baseline="-25000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it-IT" sz="1600" b="1" dirty="0">
                <a:solidFill>
                  <a:srgbClr val="FF0000"/>
                </a:solidFill>
                <a:latin typeface="Times New Roman" pitchFamily="18" charset="0"/>
              </a:rPr>
              <a:t>-P°</a:t>
            </a:r>
            <a:r>
              <a:rPr lang="it-IT" sz="1600" b="1" baseline="-250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it-IT" sz="1600" b="1" dirty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it-IT" sz="1600" b="1" dirty="0" err="1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it-IT" sz="1600" b="1" baseline="-250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endParaRPr lang="it-IT" sz="1600" b="1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" name="Figura a mano libera 34"/>
          <p:cNvSpPr/>
          <p:nvPr/>
        </p:nvSpPr>
        <p:spPr bwMode="auto">
          <a:xfrm>
            <a:off x="5913120" y="3758184"/>
            <a:ext cx="3401568" cy="1572768"/>
          </a:xfrm>
          <a:custGeom>
            <a:avLst/>
            <a:gdLst>
              <a:gd name="connsiteX0" fmla="*/ 0 w 3401568"/>
              <a:gd name="connsiteY0" fmla="*/ 0 h 1572768"/>
              <a:gd name="connsiteX1" fmla="*/ 310896 w 3401568"/>
              <a:gd name="connsiteY1" fmla="*/ 356616 h 1572768"/>
              <a:gd name="connsiteX2" fmla="*/ 1417320 w 3401568"/>
              <a:gd name="connsiteY2" fmla="*/ 914400 h 1572768"/>
              <a:gd name="connsiteX3" fmla="*/ 2596896 w 3401568"/>
              <a:gd name="connsiteY3" fmla="*/ 1371600 h 1572768"/>
              <a:gd name="connsiteX4" fmla="*/ 3401568 w 3401568"/>
              <a:gd name="connsiteY4" fmla="*/ 1572768 h 15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1568" h="1572768">
                <a:moveTo>
                  <a:pt x="0" y="0"/>
                </a:moveTo>
                <a:cubicBezTo>
                  <a:pt x="37338" y="102108"/>
                  <a:pt x="74676" y="204216"/>
                  <a:pt x="310896" y="356616"/>
                </a:cubicBezTo>
                <a:cubicBezTo>
                  <a:pt x="547116" y="509016"/>
                  <a:pt x="1036320" y="745236"/>
                  <a:pt x="1417320" y="914400"/>
                </a:cubicBezTo>
                <a:cubicBezTo>
                  <a:pt x="1798320" y="1083564"/>
                  <a:pt x="2266188" y="1261872"/>
                  <a:pt x="2596896" y="1371600"/>
                </a:cubicBezTo>
                <a:cubicBezTo>
                  <a:pt x="2927604" y="1481328"/>
                  <a:pt x="3273552" y="1549908"/>
                  <a:pt x="3401568" y="1572768"/>
                </a:cubicBezTo>
              </a:path>
            </a:pathLst>
          </a:custGeom>
          <a:noFill/>
          <a:ln w="34925" cap="flat" cmpd="sng" algn="ctr">
            <a:solidFill>
              <a:srgbClr val="00863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 flipH="1">
            <a:off x="5826350" y="5205645"/>
            <a:ext cx="2997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00863D"/>
                </a:solidFill>
                <a:latin typeface="Times New Roman" pitchFamily="18" charset="0"/>
              </a:rPr>
              <a:t>P = P°</a:t>
            </a:r>
            <a:r>
              <a:rPr lang="it-IT" sz="1600" b="1" baseline="-25000" dirty="0">
                <a:solidFill>
                  <a:srgbClr val="00863D"/>
                </a:solidFill>
                <a:latin typeface="Times New Roman" pitchFamily="18" charset="0"/>
              </a:rPr>
              <a:t>A</a:t>
            </a:r>
            <a:r>
              <a:rPr lang="it-IT" sz="1600" b="1" dirty="0">
                <a:solidFill>
                  <a:srgbClr val="00863D"/>
                </a:solidFill>
                <a:latin typeface="Times New Roman" pitchFamily="18" charset="0"/>
              </a:rPr>
              <a:t> P°</a:t>
            </a:r>
            <a:r>
              <a:rPr lang="it-IT" sz="1600" b="1" baseline="-25000" dirty="0">
                <a:solidFill>
                  <a:srgbClr val="00863D"/>
                </a:solidFill>
                <a:latin typeface="Times New Roman" pitchFamily="18" charset="0"/>
              </a:rPr>
              <a:t>B</a:t>
            </a:r>
            <a:r>
              <a:rPr lang="it-IT" sz="1600" b="1" dirty="0">
                <a:solidFill>
                  <a:srgbClr val="00863D"/>
                </a:solidFill>
                <a:latin typeface="Times New Roman" pitchFamily="18" charset="0"/>
              </a:rPr>
              <a:t> /[P°</a:t>
            </a:r>
            <a:r>
              <a:rPr lang="it-IT" sz="1600" b="1" baseline="-25000" dirty="0">
                <a:solidFill>
                  <a:srgbClr val="00863D"/>
                </a:solidFill>
                <a:latin typeface="Times New Roman" pitchFamily="18" charset="0"/>
              </a:rPr>
              <a:t>B</a:t>
            </a:r>
            <a:r>
              <a:rPr lang="it-IT" sz="1600" b="1" dirty="0">
                <a:solidFill>
                  <a:srgbClr val="00863D"/>
                </a:solidFill>
                <a:latin typeface="Times New Roman" pitchFamily="18" charset="0"/>
              </a:rPr>
              <a:t> + (P°</a:t>
            </a:r>
            <a:r>
              <a:rPr lang="it-IT" sz="1600" b="1" baseline="-25000" dirty="0">
                <a:solidFill>
                  <a:srgbClr val="00863D"/>
                </a:solidFill>
                <a:latin typeface="Times New Roman" pitchFamily="18" charset="0"/>
              </a:rPr>
              <a:t>B</a:t>
            </a:r>
            <a:r>
              <a:rPr lang="it-IT" sz="1600" b="1" dirty="0">
                <a:solidFill>
                  <a:srgbClr val="00863D"/>
                </a:solidFill>
                <a:latin typeface="Times New Roman" pitchFamily="18" charset="0"/>
              </a:rPr>
              <a:t>-P°</a:t>
            </a:r>
            <a:r>
              <a:rPr lang="it-IT" sz="1600" b="1" baseline="-25000" dirty="0">
                <a:solidFill>
                  <a:srgbClr val="00863D"/>
                </a:solidFill>
                <a:latin typeface="Times New Roman" pitchFamily="18" charset="0"/>
              </a:rPr>
              <a:t>A</a:t>
            </a:r>
            <a:r>
              <a:rPr lang="it-IT" sz="1600" b="1" dirty="0">
                <a:solidFill>
                  <a:srgbClr val="00863D"/>
                </a:solidFill>
                <a:latin typeface="Times New Roman" pitchFamily="18" charset="0"/>
              </a:rPr>
              <a:t>) </a:t>
            </a:r>
            <a:r>
              <a:rPr lang="it-IT" sz="1600" b="1" dirty="0" err="1">
                <a:solidFill>
                  <a:srgbClr val="00863D"/>
                </a:solidFill>
                <a:latin typeface="Times New Roman" pitchFamily="18" charset="0"/>
              </a:rPr>
              <a:t>y</a:t>
            </a:r>
            <a:r>
              <a:rPr lang="it-IT" sz="1600" b="1" baseline="-25000" dirty="0" err="1">
                <a:solidFill>
                  <a:srgbClr val="00863D"/>
                </a:solidFill>
                <a:latin typeface="Times New Roman" pitchFamily="18" charset="0"/>
              </a:rPr>
              <a:t>A</a:t>
            </a:r>
            <a:r>
              <a:rPr lang="it-IT" sz="1600" b="1" dirty="0">
                <a:solidFill>
                  <a:srgbClr val="00863D"/>
                </a:solidFill>
                <a:latin typeface="Times New Roman" pitchFamily="18" charset="0"/>
              </a:rPr>
              <a:t>]</a:t>
            </a:r>
            <a:endParaRPr lang="it-IT" sz="1600" b="1" baseline="-25000" dirty="0">
              <a:solidFill>
                <a:srgbClr val="00863D"/>
              </a:solidFill>
              <a:latin typeface="Times New Roman" pitchFamily="18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406896" y="3365224"/>
            <a:ext cx="125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FF0000"/>
                </a:solidFill>
                <a:latin typeface="Times New Roman" pitchFamily="18" charset="0"/>
              </a:rPr>
              <a:t>LIQUIDO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6452022" y="4807732"/>
            <a:ext cx="11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863D"/>
                </a:solidFill>
                <a:latin typeface="Times New Roman" pitchFamily="18" charset="0"/>
              </a:rPr>
              <a:t>VAPORE</a:t>
            </a:r>
          </a:p>
        </p:txBody>
      </p:sp>
      <p:cxnSp>
        <p:nvCxnSpPr>
          <p:cNvPr id="43" name="Connettore diritto 42"/>
          <p:cNvCxnSpPr/>
          <p:nvPr/>
        </p:nvCxnSpPr>
        <p:spPr bwMode="auto">
          <a:xfrm>
            <a:off x="5913120" y="4510085"/>
            <a:ext cx="339867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Connettore diritto 44"/>
          <p:cNvCxnSpPr/>
          <p:nvPr/>
        </p:nvCxnSpPr>
        <p:spPr bwMode="auto">
          <a:xfrm>
            <a:off x="6909816" y="4510086"/>
            <a:ext cx="0" cy="15033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63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Connettore diritto 46"/>
          <p:cNvCxnSpPr/>
          <p:nvPr/>
        </p:nvCxnSpPr>
        <p:spPr bwMode="auto">
          <a:xfrm>
            <a:off x="7606902" y="4510086"/>
            <a:ext cx="0" cy="14962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9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890"/>
    </mc:Choice>
    <mc:Fallback xmlns="">
      <p:transition spd="slow" advTm="424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4328518" y="381002"/>
            <a:ext cx="3136077" cy="667952"/>
          </a:xfrm>
          <a:prstGeom prst="rect">
            <a:avLst/>
          </a:prstGeom>
          <a:noFill/>
          <a:ln w="38100" cmpd="dbl">
            <a:solidFill>
              <a:srgbClr val="99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99FF66"/>
                </a:solidFill>
                <a:latin typeface="Comic Sans MS" pitchFamily="66" charset="0"/>
              </a:rPr>
              <a:t>DIAGRAMMI   ISOBARI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99FF66"/>
                </a:solidFill>
                <a:latin typeface="Comic Sans MS" pitchFamily="66" charset="0"/>
              </a:rPr>
              <a:t>(P = Cost.)</a:t>
            </a:r>
            <a:endParaRPr lang="it-IT" altLang="it-IT" sz="2000">
              <a:solidFill>
                <a:srgbClr val="99FF66"/>
              </a:solidFill>
              <a:latin typeface="Arial" charset="0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4001875" y="2577115"/>
            <a:ext cx="4286250" cy="2168369"/>
            <a:chOff x="2512800" y="2563345"/>
            <a:chExt cx="4286250" cy="2168369"/>
          </a:xfrm>
        </p:grpSpPr>
        <p:sp>
          <p:nvSpPr>
            <p:cNvPr id="8" name="Freeform 34"/>
            <p:cNvSpPr>
              <a:spLocks/>
            </p:cNvSpPr>
            <p:nvPr/>
          </p:nvSpPr>
          <p:spPr bwMode="auto">
            <a:xfrm>
              <a:off x="2512800" y="2563345"/>
              <a:ext cx="4286250" cy="1890712"/>
            </a:xfrm>
            <a:custGeom>
              <a:avLst/>
              <a:gdLst>
                <a:gd name="T0" fmla="*/ 0 w 4800"/>
                <a:gd name="T1" fmla="*/ 2147483647 h 2084"/>
                <a:gd name="T2" fmla="*/ 2147483647 w 4800"/>
                <a:gd name="T3" fmla="*/ 2147483647 h 2084"/>
                <a:gd name="T4" fmla="*/ 2147483647 w 4800"/>
                <a:gd name="T5" fmla="*/ 2147483647 h 2084"/>
                <a:gd name="T6" fmla="*/ 2147483647 w 4800"/>
                <a:gd name="T7" fmla="*/ 2147483647 h 2084"/>
                <a:gd name="T8" fmla="*/ 2147483647 w 4800"/>
                <a:gd name="T9" fmla="*/ 2147483647 h 2084"/>
                <a:gd name="T10" fmla="*/ 2147483647 w 4800"/>
                <a:gd name="T11" fmla="*/ 2147483647 h 2084"/>
                <a:gd name="T12" fmla="*/ 2147483647 w 4800"/>
                <a:gd name="T13" fmla="*/ 2147483647 h 2084"/>
                <a:gd name="T14" fmla="*/ 2147483647 w 4800"/>
                <a:gd name="T15" fmla="*/ 2147483647 h 2084"/>
                <a:gd name="T16" fmla="*/ 2147483647 w 4800"/>
                <a:gd name="T17" fmla="*/ 2147483647 h 2084"/>
                <a:gd name="T18" fmla="*/ 2147483647 w 4800"/>
                <a:gd name="T19" fmla="*/ 2147483647 h 2084"/>
                <a:gd name="T20" fmla="*/ 0 w 4800"/>
                <a:gd name="T21" fmla="*/ 2147483647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00" h="2084">
                  <a:moveTo>
                    <a:pt x="0" y="44"/>
                  </a:moveTo>
                  <a:cubicBezTo>
                    <a:pt x="14" y="0"/>
                    <a:pt x="412" y="156"/>
                    <a:pt x="636" y="224"/>
                  </a:cubicBezTo>
                  <a:cubicBezTo>
                    <a:pt x="860" y="292"/>
                    <a:pt x="1054" y="352"/>
                    <a:pt x="1344" y="452"/>
                  </a:cubicBezTo>
                  <a:cubicBezTo>
                    <a:pt x="1634" y="552"/>
                    <a:pt x="2003" y="664"/>
                    <a:pt x="2376" y="823"/>
                  </a:cubicBezTo>
                  <a:cubicBezTo>
                    <a:pt x="2749" y="982"/>
                    <a:pt x="3185" y="1205"/>
                    <a:pt x="3580" y="1406"/>
                  </a:cubicBezTo>
                  <a:cubicBezTo>
                    <a:pt x="3974" y="1607"/>
                    <a:pt x="4800" y="1976"/>
                    <a:pt x="4742" y="2030"/>
                  </a:cubicBezTo>
                  <a:cubicBezTo>
                    <a:pt x="4685" y="2084"/>
                    <a:pt x="3670" y="1835"/>
                    <a:pt x="3234" y="1732"/>
                  </a:cubicBezTo>
                  <a:cubicBezTo>
                    <a:pt x="2798" y="1628"/>
                    <a:pt x="2454" y="1526"/>
                    <a:pt x="2126" y="1406"/>
                  </a:cubicBezTo>
                  <a:cubicBezTo>
                    <a:pt x="1799" y="1286"/>
                    <a:pt x="1530" y="1166"/>
                    <a:pt x="1268" y="1013"/>
                  </a:cubicBezTo>
                  <a:cubicBezTo>
                    <a:pt x="1006" y="860"/>
                    <a:pt x="763" y="650"/>
                    <a:pt x="552" y="488"/>
                  </a:cubicBezTo>
                  <a:cubicBezTo>
                    <a:pt x="341" y="326"/>
                    <a:pt x="115" y="136"/>
                    <a:pt x="0" y="44"/>
                  </a:cubicBezTo>
                  <a:close/>
                </a:path>
              </a:pathLst>
            </a:custGeom>
            <a:solidFill>
              <a:srgbClr val="99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39"/>
            <p:cNvSpPr txBox="1">
              <a:spLocks noChangeArrowheads="1"/>
            </p:cNvSpPr>
            <p:nvPr/>
          </p:nvSpPr>
          <p:spPr bwMode="auto">
            <a:xfrm rot="1343427">
              <a:off x="4402955" y="3661044"/>
              <a:ext cx="615000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>
                  <a:solidFill>
                    <a:srgbClr val="3333CC"/>
                  </a:solidFill>
                  <a:latin typeface="Arial" charset="0"/>
                </a:rPr>
                <a:t>L +V</a:t>
              </a:r>
            </a:p>
          </p:txBody>
        </p:sp>
        <p:sp>
          <p:nvSpPr>
            <p:cNvPr id="21" name="Text Box 47"/>
            <p:cNvSpPr txBox="1">
              <a:spLocks noChangeArrowheads="1"/>
            </p:cNvSpPr>
            <p:nvPr/>
          </p:nvSpPr>
          <p:spPr bwMode="auto">
            <a:xfrm>
              <a:off x="5419830" y="4402316"/>
              <a:ext cx="848591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FFFF00"/>
                  </a:solidFill>
                  <a:latin typeface="Arial" charset="0"/>
                </a:rPr>
                <a:t>Liquido</a:t>
              </a:r>
            </a:p>
          </p:txBody>
        </p:sp>
        <p:sp>
          <p:nvSpPr>
            <p:cNvPr id="23" name="Text Box 49"/>
            <p:cNvSpPr txBox="1">
              <a:spLocks noChangeArrowheads="1"/>
            </p:cNvSpPr>
            <p:nvPr/>
          </p:nvSpPr>
          <p:spPr bwMode="auto">
            <a:xfrm>
              <a:off x="4271750" y="2657477"/>
              <a:ext cx="838200" cy="33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FFFF00"/>
                  </a:solidFill>
                  <a:latin typeface="Arial" charset="0"/>
                </a:rPr>
                <a:t>Vapore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3609764" y="1846266"/>
            <a:ext cx="4970537" cy="3392487"/>
            <a:chOff x="2085763" y="1846265"/>
            <a:chExt cx="4970537" cy="3392487"/>
          </a:xfrm>
        </p:grpSpPr>
        <p:sp>
          <p:nvSpPr>
            <p:cNvPr id="2" name="Line 2"/>
            <p:cNvSpPr>
              <a:spLocks noChangeShapeType="1"/>
            </p:cNvSpPr>
            <p:nvPr/>
          </p:nvSpPr>
          <p:spPr bwMode="auto">
            <a:xfrm>
              <a:off x="2471525" y="2205040"/>
              <a:ext cx="0" cy="2684462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6735550" y="2205040"/>
              <a:ext cx="0" cy="2684462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 rot="16200000">
              <a:off x="4606713" y="2746377"/>
              <a:ext cx="0" cy="428625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085763" y="2428127"/>
              <a:ext cx="350837" cy="331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>
                  <a:solidFill>
                    <a:srgbClr val="FF3300"/>
                  </a:solidFill>
                  <a:latin typeface="Arial" charset="0"/>
                </a:rPr>
                <a:t>T</a:t>
              </a:r>
              <a:r>
                <a:rPr lang="it-IT" altLang="it-IT" sz="1800" b="1" baseline="-25000" dirty="0">
                  <a:solidFill>
                    <a:srgbClr val="FF3300"/>
                  </a:solidFill>
                  <a:latin typeface="Arial" charset="0"/>
                </a:rPr>
                <a:t>A</a:t>
              </a:r>
              <a:endParaRPr lang="it-IT" altLang="it-IT" sz="18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24" name="Text Box 50"/>
            <p:cNvSpPr txBox="1">
              <a:spLocks noChangeArrowheads="1"/>
            </p:cNvSpPr>
            <p:nvPr/>
          </p:nvSpPr>
          <p:spPr bwMode="auto">
            <a:xfrm>
              <a:off x="2342938" y="1846265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FF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25" name="Text Box 51"/>
            <p:cNvSpPr txBox="1">
              <a:spLocks noChangeArrowheads="1"/>
            </p:cNvSpPr>
            <p:nvPr/>
          </p:nvSpPr>
          <p:spPr bwMode="auto">
            <a:xfrm>
              <a:off x="6699831" y="4186240"/>
              <a:ext cx="356469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>
                  <a:solidFill>
                    <a:srgbClr val="FF3300"/>
                  </a:solidFill>
                  <a:latin typeface="Arial" charset="0"/>
                </a:rPr>
                <a:t>T</a:t>
              </a:r>
              <a:r>
                <a:rPr lang="it-IT" altLang="it-IT" sz="1800" b="1" baseline="-25000" dirty="0">
                  <a:solidFill>
                    <a:srgbClr val="FF3300"/>
                  </a:solidFill>
                  <a:latin typeface="Arial" charset="0"/>
                </a:rPr>
                <a:t>B</a:t>
              </a:r>
              <a:endParaRPr lang="it-IT" altLang="it-IT" sz="18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26" name="Text Box 52"/>
            <p:cNvSpPr txBox="1">
              <a:spLocks noChangeArrowheads="1"/>
            </p:cNvSpPr>
            <p:nvPr/>
          </p:nvSpPr>
          <p:spPr bwMode="auto">
            <a:xfrm>
              <a:off x="6586325" y="4872040"/>
              <a:ext cx="2889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27" name="Text Box 53"/>
            <p:cNvSpPr txBox="1">
              <a:spLocks noChangeArrowheads="1"/>
            </p:cNvSpPr>
            <p:nvPr/>
          </p:nvSpPr>
          <p:spPr bwMode="auto">
            <a:xfrm>
              <a:off x="2214350" y="4872040"/>
              <a:ext cx="2889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5152814" y="3543303"/>
            <a:ext cx="1031875" cy="1692275"/>
            <a:chOff x="3628813" y="3543302"/>
            <a:chExt cx="1031875" cy="1692275"/>
          </a:xfrm>
        </p:grpSpPr>
        <p:sp>
          <p:nvSpPr>
            <p:cNvPr id="28" name="Text Box 54"/>
            <p:cNvSpPr txBox="1">
              <a:spLocks noChangeArrowheads="1"/>
            </p:cNvSpPr>
            <p:nvPr/>
          </p:nvSpPr>
          <p:spPr bwMode="auto">
            <a:xfrm>
              <a:off x="3628813" y="4903790"/>
              <a:ext cx="1031875" cy="331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FF0000"/>
                  </a:solidFill>
                  <a:latin typeface="Arial" charset="0"/>
                </a:rPr>
                <a:t>X</a:t>
              </a:r>
              <a:r>
                <a:rPr lang="it-IT" altLang="it-IT" sz="1800" b="1" baseline="-25000">
                  <a:solidFill>
                    <a:srgbClr val="FF0000"/>
                  </a:solidFill>
                  <a:latin typeface="Arial" charset="0"/>
                </a:rPr>
                <a:t>L</a:t>
              </a:r>
              <a:endParaRPr lang="it-IT" altLang="it-IT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1" name="Line 37"/>
            <p:cNvSpPr>
              <a:spLocks noChangeShapeType="1"/>
            </p:cNvSpPr>
            <p:nvPr/>
          </p:nvSpPr>
          <p:spPr bwMode="auto">
            <a:xfrm>
              <a:off x="3757400" y="3543302"/>
              <a:ext cx="0" cy="132585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4" name="Gruppo 53"/>
          <p:cNvGrpSpPr/>
          <p:nvPr/>
        </p:nvGrpSpPr>
        <p:grpSpPr>
          <a:xfrm>
            <a:off x="5623928" y="2099973"/>
            <a:ext cx="343645" cy="1254455"/>
            <a:chOff x="4114953" y="2102537"/>
            <a:chExt cx="343645" cy="1254455"/>
          </a:xfrm>
        </p:grpSpPr>
        <p:grpSp>
          <p:nvGrpSpPr>
            <p:cNvPr id="46" name="Gruppo 45"/>
            <p:cNvGrpSpPr/>
            <p:nvPr/>
          </p:nvGrpSpPr>
          <p:grpSpPr>
            <a:xfrm>
              <a:off x="4114953" y="2102537"/>
              <a:ext cx="343645" cy="1254455"/>
              <a:chOff x="4105537" y="2062969"/>
              <a:chExt cx="343645" cy="1254455"/>
            </a:xfrm>
          </p:grpSpPr>
          <p:sp>
            <p:nvSpPr>
              <p:cNvPr id="19" name="Text Box 45"/>
              <p:cNvSpPr txBox="1">
                <a:spLocks noChangeArrowheads="1"/>
              </p:cNvSpPr>
              <p:nvPr/>
            </p:nvSpPr>
            <p:spPr bwMode="auto">
              <a:xfrm>
                <a:off x="4105537" y="2062969"/>
                <a:ext cx="343645" cy="329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 dirty="0">
                    <a:solidFill>
                      <a:srgbClr val="FFFF00"/>
                    </a:solidFill>
                    <a:latin typeface="Arial" charset="0"/>
                  </a:rPr>
                  <a:t>X</a:t>
                </a:r>
                <a:r>
                  <a:rPr lang="it-IT" altLang="it-IT" sz="1800" baseline="-25000" dirty="0">
                    <a:solidFill>
                      <a:srgbClr val="FFFF00"/>
                    </a:solidFill>
                    <a:latin typeface="Arial" charset="0"/>
                  </a:rPr>
                  <a:t>1</a:t>
                </a:r>
                <a:endParaRPr lang="it-IT" altLang="it-IT" sz="1800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4228887" y="2478248"/>
                <a:ext cx="0" cy="839176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5" name="Oval 41"/>
            <p:cNvSpPr>
              <a:spLocks noChangeArrowheads="1"/>
            </p:cNvSpPr>
            <p:nvPr/>
          </p:nvSpPr>
          <p:spPr bwMode="auto">
            <a:xfrm>
              <a:off x="4175865" y="2434592"/>
              <a:ext cx="85725" cy="873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0" name="Gruppo 49"/>
          <p:cNvGrpSpPr/>
          <p:nvPr/>
        </p:nvGrpSpPr>
        <p:grpSpPr>
          <a:xfrm>
            <a:off x="5661766" y="4121117"/>
            <a:ext cx="1031875" cy="1111072"/>
            <a:chOff x="4137765" y="4121117"/>
            <a:chExt cx="1031875" cy="1111072"/>
          </a:xfrm>
        </p:grpSpPr>
        <p:sp>
          <p:nvSpPr>
            <p:cNvPr id="20" name="Text Box 46"/>
            <p:cNvSpPr txBox="1">
              <a:spLocks noChangeArrowheads="1"/>
            </p:cNvSpPr>
            <p:nvPr/>
          </p:nvSpPr>
          <p:spPr bwMode="auto">
            <a:xfrm>
              <a:off x="4294967" y="4121117"/>
              <a:ext cx="258686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FFFF00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30" name="Text Box 56"/>
            <p:cNvSpPr txBox="1">
              <a:spLocks noChangeArrowheads="1"/>
            </p:cNvSpPr>
            <p:nvPr/>
          </p:nvSpPr>
          <p:spPr bwMode="auto">
            <a:xfrm>
              <a:off x="4137765" y="4900402"/>
              <a:ext cx="1031875" cy="331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>
                  <a:solidFill>
                    <a:srgbClr val="FF0000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10" name="Line 36"/>
            <p:cNvSpPr>
              <a:spLocks noChangeShapeType="1"/>
            </p:cNvSpPr>
            <p:nvPr/>
          </p:nvSpPr>
          <p:spPr bwMode="auto">
            <a:xfrm flipH="1">
              <a:off x="4234600" y="4262440"/>
              <a:ext cx="2223" cy="63749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Oval 44"/>
            <p:cNvSpPr>
              <a:spLocks noChangeArrowheads="1"/>
            </p:cNvSpPr>
            <p:nvPr/>
          </p:nvSpPr>
          <p:spPr bwMode="auto">
            <a:xfrm>
              <a:off x="4186025" y="4262440"/>
              <a:ext cx="85725" cy="8731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uppo 55"/>
          <p:cNvGrpSpPr/>
          <p:nvPr/>
        </p:nvGrpSpPr>
        <p:grpSpPr>
          <a:xfrm>
            <a:off x="3604156" y="3366240"/>
            <a:ext cx="2156697" cy="919577"/>
            <a:chOff x="2119332" y="3355655"/>
            <a:chExt cx="2156697" cy="919577"/>
          </a:xfrm>
        </p:grpSpPr>
        <p:sp>
          <p:nvSpPr>
            <p:cNvPr id="17" name="Oval 43"/>
            <p:cNvSpPr>
              <a:spLocks noChangeArrowheads="1"/>
            </p:cNvSpPr>
            <p:nvPr/>
          </p:nvSpPr>
          <p:spPr bwMode="auto">
            <a:xfrm>
              <a:off x="3716760" y="3499692"/>
              <a:ext cx="85725" cy="873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51" name="Gruppo 50"/>
            <p:cNvGrpSpPr/>
            <p:nvPr/>
          </p:nvGrpSpPr>
          <p:grpSpPr>
            <a:xfrm>
              <a:off x="2119332" y="3355655"/>
              <a:ext cx="2156697" cy="919577"/>
              <a:chOff x="2090734" y="3183130"/>
              <a:chExt cx="2156697" cy="919577"/>
            </a:xfrm>
          </p:grpSpPr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>
                <a:off x="3790491" y="3388195"/>
                <a:ext cx="456940" cy="13585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37"/>
              <p:cNvSpPr>
                <a:spLocks noChangeShapeType="1"/>
              </p:cNvSpPr>
              <p:nvPr/>
            </p:nvSpPr>
            <p:spPr bwMode="auto">
              <a:xfrm flipH="1">
                <a:off x="2422338" y="3364162"/>
                <a:ext cx="1207663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" name="Text Box 51"/>
              <p:cNvSpPr txBox="1">
                <a:spLocks noChangeArrowheads="1"/>
              </p:cNvSpPr>
              <p:nvPr/>
            </p:nvSpPr>
            <p:spPr bwMode="auto">
              <a:xfrm>
                <a:off x="2090734" y="3183130"/>
                <a:ext cx="348454" cy="329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 b="1" dirty="0">
                    <a:solidFill>
                      <a:srgbClr val="FF3300"/>
                    </a:solidFill>
                    <a:latin typeface="Arial" charset="0"/>
                  </a:rPr>
                  <a:t>T</a:t>
                </a:r>
                <a:r>
                  <a:rPr lang="it-IT" altLang="it-IT" sz="1800" b="1" baseline="-25000" dirty="0">
                    <a:solidFill>
                      <a:srgbClr val="FF3300"/>
                    </a:solidFill>
                    <a:latin typeface="Arial" charset="0"/>
                  </a:rPr>
                  <a:t>S</a:t>
                </a:r>
                <a:endParaRPr lang="it-IT" altLang="it-IT" sz="1800" b="1" dirty="0">
                  <a:solidFill>
                    <a:srgbClr val="FF3300"/>
                  </a:solidFill>
                  <a:latin typeface="Arial" charset="0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 flipH="1">
                <a:off x="4246214" y="3364162"/>
                <a:ext cx="1113" cy="738545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7" name="Line 35"/>
          <p:cNvSpPr>
            <a:spLocks noChangeShapeType="1"/>
          </p:cNvSpPr>
          <p:nvPr/>
        </p:nvSpPr>
        <p:spPr bwMode="auto">
          <a:xfrm>
            <a:off x="5791228" y="3579151"/>
            <a:ext cx="880836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7" name="Gruppo 56"/>
          <p:cNvGrpSpPr/>
          <p:nvPr/>
        </p:nvGrpSpPr>
        <p:grpSpPr>
          <a:xfrm>
            <a:off x="6524414" y="3511553"/>
            <a:ext cx="1031875" cy="1724025"/>
            <a:chOff x="5000413" y="3511552"/>
            <a:chExt cx="1031875" cy="1724025"/>
          </a:xfrm>
        </p:grpSpPr>
        <p:grpSp>
          <p:nvGrpSpPr>
            <p:cNvPr id="41" name="Gruppo 40"/>
            <p:cNvGrpSpPr/>
            <p:nvPr/>
          </p:nvGrpSpPr>
          <p:grpSpPr>
            <a:xfrm>
              <a:off x="5000413" y="3532190"/>
              <a:ext cx="1031875" cy="1703387"/>
              <a:chOff x="5000413" y="3532190"/>
              <a:chExt cx="1031875" cy="1703387"/>
            </a:xfrm>
          </p:grpSpPr>
          <p:sp>
            <p:nvSpPr>
              <p:cNvPr id="31" name="Text Box 57"/>
              <p:cNvSpPr txBox="1">
                <a:spLocks noChangeArrowheads="1"/>
              </p:cNvSpPr>
              <p:nvPr/>
            </p:nvSpPr>
            <p:spPr bwMode="auto">
              <a:xfrm>
                <a:off x="5000413" y="4903790"/>
                <a:ext cx="1031875" cy="3317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 b="1">
                    <a:solidFill>
                      <a:srgbClr val="FF0000"/>
                    </a:solidFill>
                    <a:latin typeface="Arial" charset="0"/>
                  </a:rPr>
                  <a:t>X</a:t>
                </a:r>
                <a:r>
                  <a:rPr lang="it-IT" altLang="it-IT" sz="1800" b="1" baseline="-25000">
                    <a:solidFill>
                      <a:srgbClr val="FF0000"/>
                    </a:solidFill>
                    <a:latin typeface="Arial" charset="0"/>
                  </a:rPr>
                  <a:t>V</a:t>
                </a:r>
                <a:endParaRPr lang="it-IT" altLang="it-IT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2" name="Line 38"/>
              <p:cNvSpPr>
                <a:spLocks noChangeShapeType="1"/>
              </p:cNvSpPr>
              <p:nvPr/>
            </p:nvSpPr>
            <p:spPr bwMode="auto">
              <a:xfrm>
                <a:off x="5138525" y="3532190"/>
                <a:ext cx="0" cy="133697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6" name="Oval 42"/>
            <p:cNvSpPr>
              <a:spLocks noChangeArrowheads="1"/>
            </p:cNvSpPr>
            <p:nvPr/>
          </p:nvSpPr>
          <p:spPr bwMode="auto">
            <a:xfrm>
              <a:off x="5086138" y="3511552"/>
              <a:ext cx="85725" cy="873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4943872" y="3342861"/>
            <a:ext cx="1296144" cy="254728"/>
            <a:chOff x="3419872" y="3342861"/>
            <a:chExt cx="1296144" cy="254728"/>
          </a:xfrm>
        </p:grpSpPr>
        <p:sp>
          <p:nvSpPr>
            <p:cNvPr id="45" name="Line 36"/>
            <p:cNvSpPr>
              <a:spLocks noChangeShapeType="1"/>
            </p:cNvSpPr>
            <p:nvPr/>
          </p:nvSpPr>
          <p:spPr bwMode="auto">
            <a:xfrm>
              <a:off x="4238303" y="3342861"/>
              <a:ext cx="0" cy="2547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3419872" y="3361296"/>
              <a:ext cx="1296144" cy="5665"/>
              <a:chOff x="3419872" y="3361296"/>
              <a:chExt cx="1296144" cy="5665"/>
            </a:xfrm>
          </p:grpSpPr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218727" y="3361296"/>
                <a:ext cx="497289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Line 35"/>
              <p:cNvSpPr>
                <a:spLocks noChangeShapeType="1"/>
              </p:cNvSpPr>
              <p:nvPr/>
            </p:nvSpPr>
            <p:spPr bwMode="auto">
              <a:xfrm>
                <a:off x="3419872" y="3366961"/>
                <a:ext cx="798855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4931912" y="3348432"/>
            <a:ext cx="1308104" cy="1664744"/>
            <a:chOff x="3407912" y="3348432"/>
            <a:chExt cx="1308104" cy="1664744"/>
          </a:xfrm>
        </p:grpSpPr>
        <p:sp>
          <p:nvSpPr>
            <p:cNvPr id="55" name="Line 37"/>
            <p:cNvSpPr>
              <a:spLocks noChangeShapeType="1"/>
            </p:cNvSpPr>
            <p:nvPr/>
          </p:nvSpPr>
          <p:spPr bwMode="auto">
            <a:xfrm>
              <a:off x="3407912" y="3371456"/>
              <a:ext cx="0" cy="164172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" name="Line 38"/>
            <p:cNvSpPr>
              <a:spLocks noChangeShapeType="1"/>
            </p:cNvSpPr>
            <p:nvPr/>
          </p:nvSpPr>
          <p:spPr bwMode="auto">
            <a:xfrm>
              <a:off x="4716016" y="3348432"/>
              <a:ext cx="0" cy="1664744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4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67"/>
    </mc:Choice>
    <mc:Fallback xmlns="">
      <p:transition spd="slow" advTm="17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/>
          <p:cNvGrpSpPr/>
          <p:nvPr/>
        </p:nvGrpSpPr>
        <p:grpSpPr>
          <a:xfrm>
            <a:off x="4868864" y="1350962"/>
            <a:ext cx="849631" cy="650876"/>
            <a:chOff x="3344863" y="1350962"/>
            <a:chExt cx="849631" cy="650876"/>
          </a:xfrm>
        </p:grpSpPr>
        <p:sp>
          <p:nvSpPr>
            <p:cNvPr id="44054" name="Rectangle 22"/>
            <p:cNvSpPr>
              <a:spLocks noChangeArrowheads="1"/>
            </p:cNvSpPr>
            <p:nvPr/>
          </p:nvSpPr>
          <p:spPr bwMode="auto">
            <a:xfrm rot="5400000">
              <a:off x="3837464" y="1552732"/>
              <a:ext cx="45719" cy="2835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3" name="Gruppo 22"/>
            <p:cNvGrpSpPr/>
            <p:nvPr/>
          </p:nvGrpSpPr>
          <p:grpSpPr>
            <a:xfrm>
              <a:off x="3344863" y="1350962"/>
              <a:ext cx="849631" cy="650876"/>
              <a:chOff x="3368357" y="1350962"/>
              <a:chExt cx="849631" cy="650876"/>
            </a:xfrm>
          </p:grpSpPr>
          <p:sp>
            <p:nvSpPr>
              <p:cNvPr id="44057" name="Rectangle 25"/>
              <p:cNvSpPr>
                <a:spLocks noChangeArrowheads="1"/>
              </p:cNvSpPr>
              <p:nvPr/>
            </p:nvSpPr>
            <p:spPr bwMode="auto">
              <a:xfrm>
                <a:off x="4067810" y="1676400"/>
                <a:ext cx="49213" cy="325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2" name="Gruppo 21"/>
              <p:cNvGrpSpPr/>
              <p:nvPr/>
            </p:nvGrpSpPr>
            <p:grpSpPr>
              <a:xfrm>
                <a:off x="3368357" y="1350962"/>
                <a:ext cx="849631" cy="646907"/>
                <a:chOff x="3368357" y="1350962"/>
                <a:chExt cx="849631" cy="646907"/>
              </a:xfrm>
            </p:grpSpPr>
            <p:sp>
              <p:nvSpPr>
                <p:cNvPr id="44061" name="Rectangle 29"/>
                <p:cNvSpPr>
                  <a:spLocks noChangeArrowheads="1"/>
                </p:cNvSpPr>
                <p:nvPr/>
              </p:nvSpPr>
              <p:spPr bwMode="auto">
                <a:xfrm>
                  <a:off x="3676968" y="1371600"/>
                  <a:ext cx="44450" cy="3175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1" name="Gruppo 20"/>
                <p:cNvGrpSpPr/>
                <p:nvPr/>
              </p:nvGrpSpPr>
              <p:grpSpPr>
                <a:xfrm>
                  <a:off x="3368357" y="1350962"/>
                  <a:ext cx="849631" cy="646907"/>
                  <a:chOff x="3368357" y="1350962"/>
                  <a:chExt cx="849631" cy="646907"/>
                </a:xfrm>
              </p:grpSpPr>
              <p:sp>
                <p:nvSpPr>
                  <p:cNvPr id="44055" name="Rectangle 2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501548" y="1217771"/>
                    <a:ext cx="52389" cy="31877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0" name="Gruppo 19"/>
                  <p:cNvGrpSpPr/>
                  <p:nvPr/>
                </p:nvGrpSpPr>
                <p:grpSpPr>
                  <a:xfrm>
                    <a:off x="3384868" y="1360805"/>
                    <a:ext cx="833120" cy="637064"/>
                    <a:chOff x="3384868" y="1360805"/>
                    <a:chExt cx="833120" cy="637064"/>
                  </a:xfrm>
                </p:grpSpPr>
                <p:sp>
                  <p:nvSpPr>
                    <p:cNvPr id="44068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4868" y="1382083"/>
                      <a:ext cx="314325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44069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2846" y="1360805"/>
                      <a:ext cx="0" cy="34290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44070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0001" y="1694496"/>
                      <a:ext cx="182563" cy="476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44076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07817" y="1672432"/>
                      <a:ext cx="0" cy="32543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44077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3038" y="1693863"/>
                      <a:ext cx="234950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9" name="Gruppo 18"/>
          <p:cNvGrpSpPr/>
          <p:nvPr/>
        </p:nvGrpSpPr>
        <p:grpSpPr>
          <a:xfrm>
            <a:off x="5624513" y="1989140"/>
            <a:ext cx="596901" cy="320673"/>
            <a:chOff x="4100512" y="1989139"/>
            <a:chExt cx="596901" cy="320673"/>
          </a:xfrm>
        </p:grpSpPr>
        <p:sp>
          <p:nvSpPr>
            <p:cNvPr id="44058" name="Rectangle 26"/>
            <p:cNvSpPr>
              <a:spLocks noChangeArrowheads="1"/>
            </p:cNvSpPr>
            <p:nvPr/>
          </p:nvSpPr>
          <p:spPr bwMode="auto">
            <a:xfrm>
              <a:off x="4371975" y="2005012"/>
              <a:ext cx="50800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8" name="Gruppo 17"/>
            <p:cNvGrpSpPr/>
            <p:nvPr/>
          </p:nvGrpSpPr>
          <p:grpSpPr>
            <a:xfrm>
              <a:off x="4100512" y="1989139"/>
              <a:ext cx="596901" cy="320673"/>
              <a:chOff x="4100512" y="1989139"/>
              <a:chExt cx="596901" cy="320673"/>
            </a:xfrm>
          </p:grpSpPr>
          <p:sp>
            <p:nvSpPr>
              <p:cNvPr id="44053" name="Rectangle 21"/>
              <p:cNvSpPr>
                <a:spLocks noChangeArrowheads="1"/>
              </p:cNvSpPr>
              <p:nvPr/>
            </p:nvSpPr>
            <p:spPr bwMode="auto">
              <a:xfrm rot="5400000">
                <a:off x="4212590" y="1877061"/>
                <a:ext cx="45719" cy="26987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7" name="Gruppo 16"/>
              <p:cNvGrpSpPr/>
              <p:nvPr/>
            </p:nvGrpSpPr>
            <p:grpSpPr>
              <a:xfrm>
                <a:off x="4100513" y="1997869"/>
                <a:ext cx="596900" cy="311943"/>
                <a:chOff x="4100513" y="1997869"/>
                <a:chExt cx="596900" cy="311943"/>
              </a:xfrm>
            </p:grpSpPr>
            <p:sp>
              <p:nvSpPr>
                <p:cNvPr id="44071" name="Line 39"/>
                <p:cNvSpPr>
                  <a:spLocks noChangeShapeType="1"/>
                </p:cNvSpPr>
                <p:nvPr/>
              </p:nvSpPr>
              <p:spPr bwMode="auto">
                <a:xfrm>
                  <a:off x="4100513" y="1997869"/>
                  <a:ext cx="254000" cy="476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72" name="Line 40"/>
                <p:cNvSpPr>
                  <a:spLocks noChangeShapeType="1"/>
                </p:cNvSpPr>
                <p:nvPr/>
              </p:nvSpPr>
              <p:spPr bwMode="auto">
                <a:xfrm>
                  <a:off x="4397375" y="2005012"/>
                  <a:ext cx="0" cy="3048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78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4337050" y="2014538"/>
                  <a:ext cx="3603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5" name="Gruppo 24"/>
          <p:cNvGrpSpPr/>
          <p:nvPr/>
        </p:nvGrpSpPr>
        <p:grpSpPr>
          <a:xfrm>
            <a:off x="5921376" y="2287588"/>
            <a:ext cx="742951" cy="315913"/>
            <a:chOff x="4310062" y="2287587"/>
            <a:chExt cx="742951" cy="315913"/>
          </a:xfrm>
        </p:grpSpPr>
        <p:sp>
          <p:nvSpPr>
            <p:cNvPr id="44059" name="Rectangle 27"/>
            <p:cNvSpPr>
              <a:spLocks noChangeArrowheads="1"/>
            </p:cNvSpPr>
            <p:nvPr/>
          </p:nvSpPr>
          <p:spPr bwMode="auto">
            <a:xfrm>
              <a:off x="4687888" y="2303463"/>
              <a:ext cx="44450" cy="28733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5" name="Gruppo 14"/>
            <p:cNvGrpSpPr/>
            <p:nvPr/>
          </p:nvGrpSpPr>
          <p:grpSpPr>
            <a:xfrm>
              <a:off x="4310062" y="2287587"/>
              <a:ext cx="742951" cy="315913"/>
              <a:chOff x="4371974" y="2287587"/>
              <a:chExt cx="742951" cy="315913"/>
            </a:xfrm>
          </p:grpSpPr>
          <p:sp>
            <p:nvSpPr>
              <p:cNvPr id="44052" name="Rectangle 20"/>
              <p:cNvSpPr>
                <a:spLocks noChangeArrowheads="1"/>
              </p:cNvSpPr>
              <p:nvPr/>
            </p:nvSpPr>
            <p:spPr bwMode="auto">
              <a:xfrm rot="5400000">
                <a:off x="4529296" y="2130265"/>
                <a:ext cx="45719" cy="36036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73" name="Line 41"/>
              <p:cNvSpPr>
                <a:spLocks noChangeShapeType="1"/>
              </p:cNvSpPr>
              <p:nvPr/>
            </p:nvSpPr>
            <p:spPr bwMode="auto">
              <a:xfrm>
                <a:off x="4769486" y="2303463"/>
                <a:ext cx="0" cy="3000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79" name="Line 47"/>
              <p:cNvSpPr>
                <a:spLocks noChangeShapeType="1"/>
              </p:cNvSpPr>
              <p:nvPr/>
            </p:nvSpPr>
            <p:spPr bwMode="auto">
              <a:xfrm flipV="1">
                <a:off x="4703763" y="2309813"/>
                <a:ext cx="41116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4" name="Gruppo 13"/>
          <p:cNvGrpSpPr/>
          <p:nvPr/>
        </p:nvGrpSpPr>
        <p:grpSpPr>
          <a:xfrm>
            <a:off x="6254751" y="2571750"/>
            <a:ext cx="847725" cy="305594"/>
            <a:chOff x="4730750" y="2571750"/>
            <a:chExt cx="847725" cy="305594"/>
          </a:xfrm>
        </p:grpSpPr>
        <p:sp>
          <p:nvSpPr>
            <p:cNvPr id="44056" name="Rectangle 24"/>
            <p:cNvSpPr>
              <a:spLocks noChangeArrowheads="1"/>
            </p:cNvSpPr>
            <p:nvPr/>
          </p:nvSpPr>
          <p:spPr bwMode="auto">
            <a:xfrm rot="5400000">
              <a:off x="4893469" y="2410619"/>
              <a:ext cx="42863" cy="365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3" name="Gruppo 12"/>
            <p:cNvGrpSpPr/>
            <p:nvPr/>
          </p:nvGrpSpPr>
          <p:grpSpPr>
            <a:xfrm>
              <a:off x="4730750" y="2577306"/>
              <a:ext cx="847725" cy="300038"/>
              <a:chOff x="4730750" y="2577306"/>
              <a:chExt cx="847725" cy="300038"/>
            </a:xfrm>
          </p:grpSpPr>
          <p:sp>
            <p:nvSpPr>
              <p:cNvPr id="44060" name="Rectangle 28"/>
              <p:cNvSpPr>
                <a:spLocks noChangeArrowheads="1"/>
              </p:cNvSpPr>
              <p:nvPr/>
            </p:nvSpPr>
            <p:spPr bwMode="auto">
              <a:xfrm>
                <a:off x="5053013" y="2587625"/>
                <a:ext cx="44450" cy="279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74" name="Line 42"/>
              <p:cNvSpPr>
                <a:spLocks noChangeShapeType="1"/>
              </p:cNvSpPr>
              <p:nvPr/>
            </p:nvSpPr>
            <p:spPr bwMode="auto">
              <a:xfrm>
                <a:off x="4730750" y="2586831"/>
                <a:ext cx="36671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75" name="Line 43"/>
              <p:cNvSpPr>
                <a:spLocks noChangeShapeType="1"/>
              </p:cNvSpPr>
              <p:nvPr/>
            </p:nvSpPr>
            <p:spPr bwMode="auto">
              <a:xfrm>
                <a:off x="5075238" y="2577306"/>
                <a:ext cx="0" cy="3000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0" name="Line 48"/>
              <p:cNvSpPr>
                <a:spLocks noChangeShapeType="1"/>
              </p:cNvSpPr>
              <p:nvPr/>
            </p:nvSpPr>
            <p:spPr bwMode="auto">
              <a:xfrm flipV="1">
                <a:off x="5068888" y="2593975"/>
                <a:ext cx="50958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0" name="Gruppo 29"/>
          <p:cNvGrpSpPr/>
          <p:nvPr/>
        </p:nvGrpSpPr>
        <p:grpSpPr>
          <a:xfrm>
            <a:off x="7008814" y="2867026"/>
            <a:ext cx="898525" cy="309563"/>
            <a:chOff x="5484813" y="2867025"/>
            <a:chExt cx="898525" cy="309563"/>
          </a:xfrm>
        </p:grpSpPr>
        <p:sp>
          <p:nvSpPr>
            <p:cNvPr id="44035" name="Rectangle 3"/>
            <p:cNvSpPr>
              <a:spLocks noChangeArrowheads="1"/>
            </p:cNvSpPr>
            <p:nvPr/>
          </p:nvSpPr>
          <p:spPr bwMode="auto">
            <a:xfrm rot="5400000">
              <a:off x="6119019" y="2940844"/>
              <a:ext cx="42863" cy="428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9" name="Gruppo 28"/>
            <p:cNvGrpSpPr/>
            <p:nvPr/>
          </p:nvGrpSpPr>
          <p:grpSpPr>
            <a:xfrm>
              <a:off x="5484813" y="2867025"/>
              <a:ext cx="898525" cy="300978"/>
              <a:chOff x="5484813" y="2867025"/>
              <a:chExt cx="898525" cy="300978"/>
            </a:xfrm>
          </p:grpSpPr>
          <p:sp>
            <p:nvSpPr>
              <p:cNvPr id="44042" name="Rectangle 10"/>
              <p:cNvSpPr>
                <a:spLocks noChangeArrowheads="1"/>
              </p:cNvSpPr>
              <p:nvPr/>
            </p:nvSpPr>
            <p:spPr bwMode="auto">
              <a:xfrm>
                <a:off x="5926138" y="2867025"/>
                <a:ext cx="44450" cy="27781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" name="Gruppo 27"/>
              <p:cNvGrpSpPr/>
              <p:nvPr/>
            </p:nvGrpSpPr>
            <p:grpSpPr>
              <a:xfrm>
                <a:off x="5484813" y="2867965"/>
                <a:ext cx="898525" cy="300038"/>
                <a:chOff x="5484813" y="2867965"/>
                <a:chExt cx="898525" cy="300038"/>
              </a:xfrm>
            </p:grpSpPr>
            <p:sp>
              <p:nvSpPr>
                <p:cNvPr id="44082" name="Line 50"/>
                <p:cNvSpPr>
                  <a:spLocks noChangeShapeType="1"/>
                </p:cNvSpPr>
                <p:nvPr/>
              </p:nvSpPr>
              <p:spPr bwMode="auto">
                <a:xfrm>
                  <a:off x="5962332" y="2867965"/>
                  <a:ext cx="0" cy="3000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83" name="Line 51"/>
                <p:cNvSpPr>
                  <a:spLocks noChangeShapeType="1"/>
                </p:cNvSpPr>
                <p:nvPr/>
              </p:nvSpPr>
              <p:spPr bwMode="auto">
                <a:xfrm>
                  <a:off x="5484813" y="3157538"/>
                  <a:ext cx="89852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44229" name="Gruppo 44228"/>
          <p:cNvGrpSpPr/>
          <p:nvPr/>
        </p:nvGrpSpPr>
        <p:grpSpPr>
          <a:xfrm>
            <a:off x="7392988" y="3157539"/>
            <a:ext cx="896938" cy="319087"/>
            <a:chOff x="5868988" y="3157538"/>
            <a:chExt cx="896938" cy="319087"/>
          </a:xfrm>
        </p:grpSpPr>
        <p:sp>
          <p:nvSpPr>
            <p:cNvPr id="44036" name="Rectangle 4"/>
            <p:cNvSpPr>
              <a:spLocks noChangeArrowheads="1"/>
            </p:cNvSpPr>
            <p:nvPr/>
          </p:nvSpPr>
          <p:spPr bwMode="auto">
            <a:xfrm rot="5400000">
              <a:off x="6530182" y="3240881"/>
              <a:ext cx="42862" cy="428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44228" name="Gruppo 44227"/>
            <p:cNvGrpSpPr/>
            <p:nvPr/>
          </p:nvGrpSpPr>
          <p:grpSpPr>
            <a:xfrm>
              <a:off x="5868988" y="3157538"/>
              <a:ext cx="896938" cy="307975"/>
              <a:chOff x="5868988" y="3157538"/>
              <a:chExt cx="896938" cy="307975"/>
            </a:xfrm>
          </p:grpSpPr>
          <p:sp>
            <p:nvSpPr>
              <p:cNvPr id="44043" name="Rectangle 11"/>
              <p:cNvSpPr>
                <a:spLocks noChangeArrowheads="1"/>
              </p:cNvSpPr>
              <p:nvPr/>
            </p:nvSpPr>
            <p:spPr bwMode="auto">
              <a:xfrm>
                <a:off x="6337300" y="3157538"/>
                <a:ext cx="46038" cy="279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" name="Gruppo 30"/>
              <p:cNvGrpSpPr/>
              <p:nvPr/>
            </p:nvGrpSpPr>
            <p:grpSpPr>
              <a:xfrm>
                <a:off x="5868988" y="3165475"/>
                <a:ext cx="896938" cy="300038"/>
                <a:chOff x="5940426" y="3165475"/>
                <a:chExt cx="896938" cy="300038"/>
              </a:xfrm>
            </p:grpSpPr>
            <p:sp>
              <p:nvSpPr>
                <p:cNvPr id="44084" name="Line 52"/>
                <p:cNvSpPr>
                  <a:spLocks noChangeShapeType="1"/>
                </p:cNvSpPr>
                <p:nvPr/>
              </p:nvSpPr>
              <p:spPr bwMode="auto">
                <a:xfrm>
                  <a:off x="6426201" y="3165475"/>
                  <a:ext cx="0" cy="3000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85" name="Line 53"/>
                <p:cNvSpPr>
                  <a:spLocks noChangeShapeType="1"/>
                </p:cNvSpPr>
                <p:nvPr/>
              </p:nvSpPr>
              <p:spPr bwMode="auto">
                <a:xfrm>
                  <a:off x="5940426" y="3460273"/>
                  <a:ext cx="89693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44235" name="Gruppo 44234"/>
          <p:cNvGrpSpPr/>
          <p:nvPr/>
        </p:nvGrpSpPr>
        <p:grpSpPr>
          <a:xfrm>
            <a:off x="7845426" y="3460421"/>
            <a:ext cx="823913" cy="308304"/>
            <a:chOff x="6321425" y="3460421"/>
            <a:chExt cx="823913" cy="308304"/>
          </a:xfrm>
        </p:grpSpPr>
        <p:sp>
          <p:nvSpPr>
            <p:cNvPr id="44037" name="Rectangle 5"/>
            <p:cNvSpPr>
              <a:spLocks noChangeArrowheads="1"/>
            </p:cNvSpPr>
            <p:nvPr/>
          </p:nvSpPr>
          <p:spPr bwMode="auto">
            <a:xfrm rot="5400000">
              <a:off x="6925470" y="3548856"/>
              <a:ext cx="42862" cy="3968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44231" name="Gruppo 44230"/>
            <p:cNvGrpSpPr/>
            <p:nvPr/>
          </p:nvGrpSpPr>
          <p:grpSpPr>
            <a:xfrm>
              <a:off x="6321425" y="3460421"/>
              <a:ext cx="814388" cy="300038"/>
              <a:chOff x="6321425" y="3460421"/>
              <a:chExt cx="814388" cy="300038"/>
            </a:xfrm>
          </p:grpSpPr>
          <p:sp>
            <p:nvSpPr>
              <p:cNvPr id="44044" name="Rectangle 12"/>
              <p:cNvSpPr>
                <a:spLocks noChangeArrowheads="1"/>
              </p:cNvSpPr>
              <p:nvPr/>
            </p:nvSpPr>
            <p:spPr bwMode="auto">
              <a:xfrm>
                <a:off x="6750050" y="3465513"/>
                <a:ext cx="44450" cy="279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4230" name="Gruppo 44229"/>
              <p:cNvGrpSpPr/>
              <p:nvPr/>
            </p:nvGrpSpPr>
            <p:grpSpPr>
              <a:xfrm>
                <a:off x="6321425" y="3460421"/>
                <a:ext cx="814388" cy="300038"/>
                <a:chOff x="6321425" y="3460421"/>
                <a:chExt cx="814388" cy="300038"/>
              </a:xfrm>
            </p:grpSpPr>
            <p:sp>
              <p:nvSpPr>
                <p:cNvPr id="44086" name="Line 54"/>
                <p:cNvSpPr>
                  <a:spLocks noChangeShapeType="1"/>
                </p:cNvSpPr>
                <p:nvPr/>
              </p:nvSpPr>
              <p:spPr bwMode="auto">
                <a:xfrm>
                  <a:off x="6780848" y="3460421"/>
                  <a:ext cx="0" cy="3000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87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6321425" y="3748088"/>
                  <a:ext cx="8143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44234" name="Gruppo 44233"/>
          <p:cNvGrpSpPr/>
          <p:nvPr/>
        </p:nvGrpSpPr>
        <p:grpSpPr>
          <a:xfrm>
            <a:off x="8186737" y="3748089"/>
            <a:ext cx="1739505" cy="1181101"/>
            <a:chOff x="6662736" y="3748088"/>
            <a:chExt cx="1739505" cy="1181101"/>
          </a:xfrm>
        </p:grpSpPr>
        <p:sp>
          <p:nvSpPr>
            <p:cNvPr id="44038" name="Rectangle 6"/>
            <p:cNvSpPr>
              <a:spLocks noChangeArrowheads="1"/>
            </p:cNvSpPr>
            <p:nvPr/>
          </p:nvSpPr>
          <p:spPr bwMode="auto">
            <a:xfrm rot="5400000">
              <a:off x="7293769" y="3836194"/>
              <a:ext cx="42862" cy="393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39" name="Rectangle 7"/>
            <p:cNvSpPr>
              <a:spLocks noChangeArrowheads="1"/>
            </p:cNvSpPr>
            <p:nvPr/>
          </p:nvSpPr>
          <p:spPr bwMode="auto">
            <a:xfrm rot="5400000">
              <a:off x="7623731" y="4154250"/>
              <a:ext cx="45719" cy="33893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40" name="Rectangle 8"/>
            <p:cNvSpPr>
              <a:spLocks noChangeArrowheads="1"/>
            </p:cNvSpPr>
            <p:nvPr/>
          </p:nvSpPr>
          <p:spPr bwMode="auto">
            <a:xfrm rot="5400000">
              <a:off x="7962107" y="4454051"/>
              <a:ext cx="45719" cy="2949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041" name="Rectangle 9"/>
            <p:cNvSpPr>
              <a:spLocks noChangeArrowheads="1"/>
            </p:cNvSpPr>
            <p:nvPr/>
          </p:nvSpPr>
          <p:spPr bwMode="auto">
            <a:xfrm rot="5400000">
              <a:off x="8230156" y="4814652"/>
              <a:ext cx="45719" cy="183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44233" name="Gruppo 44232"/>
            <p:cNvGrpSpPr/>
            <p:nvPr/>
          </p:nvGrpSpPr>
          <p:grpSpPr>
            <a:xfrm>
              <a:off x="6662736" y="3748088"/>
              <a:ext cx="1739505" cy="1159669"/>
              <a:chOff x="6662736" y="3748088"/>
              <a:chExt cx="1739505" cy="1159669"/>
            </a:xfrm>
          </p:grpSpPr>
          <p:sp>
            <p:nvSpPr>
              <p:cNvPr id="44045" name="Rectangle 13"/>
              <p:cNvSpPr>
                <a:spLocks noChangeArrowheads="1"/>
              </p:cNvSpPr>
              <p:nvPr/>
            </p:nvSpPr>
            <p:spPr bwMode="auto">
              <a:xfrm>
                <a:off x="7119938" y="3748088"/>
                <a:ext cx="44450" cy="279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46" name="Rectangle 14"/>
              <p:cNvSpPr>
                <a:spLocks noChangeArrowheads="1"/>
              </p:cNvSpPr>
              <p:nvPr/>
            </p:nvSpPr>
            <p:spPr bwMode="auto">
              <a:xfrm>
                <a:off x="7477125" y="4037013"/>
                <a:ext cx="44450" cy="27781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47" name="Rectangle 15"/>
              <p:cNvSpPr>
                <a:spLocks noChangeArrowheads="1"/>
              </p:cNvSpPr>
              <p:nvPr/>
            </p:nvSpPr>
            <p:spPr bwMode="auto">
              <a:xfrm>
                <a:off x="7793039" y="4324103"/>
                <a:ext cx="46037" cy="279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48" name="Rectangle 16"/>
              <p:cNvSpPr>
                <a:spLocks noChangeArrowheads="1"/>
              </p:cNvSpPr>
              <p:nvPr/>
            </p:nvSpPr>
            <p:spPr bwMode="auto">
              <a:xfrm>
                <a:off x="8112125" y="4610100"/>
                <a:ext cx="44450" cy="279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4232" name="Gruppo 44231"/>
              <p:cNvGrpSpPr/>
              <p:nvPr/>
            </p:nvGrpSpPr>
            <p:grpSpPr>
              <a:xfrm>
                <a:off x="6662736" y="3754437"/>
                <a:ext cx="1739505" cy="1153320"/>
                <a:chOff x="6738936" y="3754437"/>
                <a:chExt cx="1739505" cy="1153320"/>
              </a:xfrm>
            </p:grpSpPr>
            <p:sp>
              <p:nvSpPr>
                <p:cNvPr id="44088" name="Line 56"/>
                <p:cNvSpPr>
                  <a:spLocks noChangeShapeType="1"/>
                </p:cNvSpPr>
                <p:nvPr/>
              </p:nvSpPr>
              <p:spPr bwMode="auto">
                <a:xfrm>
                  <a:off x="7221539" y="3754437"/>
                  <a:ext cx="0" cy="3000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89" name="Line 57"/>
                <p:cNvSpPr>
                  <a:spLocks noChangeShapeType="1"/>
                </p:cNvSpPr>
                <p:nvPr/>
              </p:nvSpPr>
              <p:spPr bwMode="auto">
                <a:xfrm>
                  <a:off x="6738936" y="4040754"/>
                  <a:ext cx="8143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90" name="Line 58"/>
                <p:cNvSpPr>
                  <a:spLocks noChangeShapeType="1"/>
                </p:cNvSpPr>
                <p:nvPr/>
              </p:nvSpPr>
              <p:spPr bwMode="auto">
                <a:xfrm>
                  <a:off x="7580313" y="4046539"/>
                  <a:ext cx="0" cy="3000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91" name="Line 59"/>
                <p:cNvSpPr>
                  <a:spLocks noChangeShapeType="1"/>
                </p:cNvSpPr>
                <p:nvPr/>
              </p:nvSpPr>
              <p:spPr bwMode="auto">
                <a:xfrm>
                  <a:off x="7180897" y="4329236"/>
                  <a:ext cx="635634" cy="61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92" name="Line 60"/>
                <p:cNvSpPr>
                  <a:spLocks noChangeShapeType="1"/>
                </p:cNvSpPr>
                <p:nvPr/>
              </p:nvSpPr>
              <p:spPr bwMode="auto">
                <a:xfrm>
                  <a:off x="7905591" y="4343306"/>
                  <a:ext cx="0" cy="3000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93" name="Line 61"/>
                <p:cNvSpPr>
                  <a:spLocks noChangeShapeType="1"/>
                </p:cNvSpPr>
                <p:nvPr/>
              </p:nvSpPr>
              <p:spPr bwMode="auto">
                <a:xfrm>
                  <a:off x="7613650" y="4617405"/>
                  <a:ext cx="58102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94" name="Line 62"/>
                <p:cNvSpPr>
                  <a:spLocks noChangeShapeType="1"/>
                </p:cNvSpPr>
                <p:nvPr/>
              </p:nvSpPr>
              <p:spPr bwMode="auto">
                <a:xfrm>
                  <a:off x="8194675" y="4607720"/>
                  <a:ext cx="0" cy="3000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95" name="Line 63"/>
                <p:cNvSpPr>
                  <a:spLocks noChangeShapeType="1"/>
                </p:cNvSpPr>
                <p:nvPr/>
              </p:nvSpPr>
              <p:spPr bwMode="auto">
                <a:xfrm>
                  <a:off x="8179991" y="4902837"/>
                  <a:ext cx="29845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4106" name="Line 74"/>
          <p:cNvSpPr>
            <a:spLocks noChangeShapeType="1"/>
          </p:cNvSpPr>
          <p:nvPr/>
        </p:nvSpPr>
        <p:spPr bwMode="auto">
          <a:xfrm flipV="1">
            <a:off x="2387600" y="5803901"/>
            <a:ext cx="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07" name="Freeform 75"/>
          <p:cNvSpPr>
            <a:spLocks/>
          </p:cNvSpPr>
          <p:nvPr/>
        </p:nvSpPr>
        <p:spPr bwMode="auto">
          <a:xfrm>
            <a:off x="2562225" y="5397501"/>
            <a:ext cx="236538" cy="836613"/>
          </a:xfrm>
          <a:custGeom>
            <a:avLst/>
            <a:gdLst>
              <a:gd name="T0" fmla="*/ 87533679 w 249"/>
              <a:gd name="T1" fmla="*/ 747779179 h 936"/>
              <a:gd name="T2" fmla="*/ 110996638 w 249"/>
              <a:gd name="T3" fmla="*/ 699844651 h 936"/>
              <a:gd name="T4" fmla="*/ 178677191 w 249"/>
              <a:gd name="T5" fmla="*/ 591992185 h 936"/>
              <a:gd name="T6" fmla="*/ 224700651 w 249"/>
              <a:gd name="T7" fmla="*/ 434607046 h 936"/>
              <a:gd name="T8" fmla="*/ 175970767 w 249"/>
              <a:gd name="T9" fmla="*/ 390666987 h 936"/>
              <a:gd name="T10" fmla="*/ 116411386 w 249"/>
              <a:gd name="T11" fmla="*/ 377085433 h 936"/>
              <a:gd name="T12" fmla="*/ 59559380 w 249"/>
              <a:gd name="T13" fmla="*/ 409840262 h 936"/>
              <a:gd name="T14" fmla="*/ 35193963 w 249"/>
              <a:gd name="T15" fmla="*/ 455378467 h 936"/>
              <a:gd name="T16" fmla="*/ 8122122 w 249"/>
              <a:gd name="T17" fmla="*/ 376286361 h 936"/>
              <a:gd name="T18" fmla="*/ 0 w 249"/>
              <a:gd name="T19" fmla="*/ 299590579 h 936"/>
              <a:gd name="T20" fmla="*/ 29779215 w 249"/>
              <a:gd name="T21" fmla="*/ 0 h 9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9" h="936">
                <a:moveTo>
                  <a:pt x="97" y="936"/>
                </a:moveTo>
                <a:lnTo>
                  <a:pt x="123" y="876"/>
                </a:lnTo>
                <a:lnTo>
                  <a:pt x="198" y="741"/>
                </a:lnTo>
                <a:lnTo>
                  <a:pt x="249" y="544"/>
                </a:lnTo>
                <a:lnTo>
                  <a:pt x="195" y="489"/>
                </a:lnTo>
                <a:lnTo>
                  <a:pt x="129" y="472"/>
                </a:lnTo>
                <a:lnTo>
                  <a:pt x="66" y="513"/>
                </a:lnTo>
                <a:lnTo>
                  <a:pt x="39" y="570"/>
                </a:lnTo>
                <a:lnTo>
                  <a:pt x="9" y="471"/>
                </a:lnTo>
                <a:lnTo>
                  <a:pt x="0" y="375"/>
                </a:lnTo>
                <a:lnTo>
                  <a:pt x="33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08" name="Freeform 76"/>
          <p:cNvSpPr>
            <a:spLocks/>
          </p:cNvSpPr>
          <p:nvPr/>
        </p:nvSpPr>
        <p:spPr bwMode="auto">
          <a:xfrm flipH="1">
            <a:off x="2754314" y="4629151"/>
            <a:ext cx="236537" cy="836613"/>
          </a:xfrm>
          <a:custGeom>
            <a:avLst/>
            <a:gdLst>
              <a:gd name="T0" fmla="*/ 87532939 w 249"/>
              <a:gd name="T1" fmla="*/ 747779179 h 936"/>
              <a:gd name="T2" fmla="*/ 110995700 w 249"/>
              <a:gd name="T3" fmla="*/ 699844651 h 936"/>
              <a:gd name="T4" fmla="*/ 178675680 w 249"/>
              <a:gd name="T5" fmla="*/ 591992185 h 936"/>
              <a:gd name="T6" fmla="*/ 224697801 w 249"/>
              <a:gd name="T7" fmla="*/ 434607046 h 936"/>
              <a:gd name="T8" fmla="*/ 175968329 w 249"/>
              <a:gd name="T9" fmla="*/ 390666987 h 936"/>
              <a:gd name="T10" fmla="*/ 116409452 w 249"/>
              <a:gd name="T11" fmla="*/ 377085433 h 936"/>
              <a:gd name="T12" fmla="*/ 59558877 w 249"/>
              <a:gd name="T13" fmla="*/ 409840262 h 936"/>
              <a:gd name="T14" fmla="*/ 35193666 w 249"/>
              <a:gd name="T15" fmla="*/ 455378467 h 936"/>
              <a:gd name="T16" fmla="*/ 8122054 w 249"/>
              <a:gd name="T17" fmla="*/ 376286361 h 936"/>
              <a:gd name="T18" fmla="*/ 0 w 249"/>
              <a:gd name="T19" fmla="*/ 299590579 h 936"/>
              <a:gd name="T20" fmla="*/ 29778963 w 249"/>
              <a:gd name="T21" fmla="*/ 0 h 9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9" h="936">
                <a:moveTo>
                  <a:pt x="97" y="936"/>
                </a:moveTo>
                <a:lnTo>
                  <a:pt x="123" y="876"/>
                </a:lnTo>
                <a:lnTo>
                  <a:pt x="198" y="741"/>
                </a:lnTo>
                <a:lnTo>
                  <a:pt x="249" y="544"/>
                </a:lnTo>
                <a:lnTo>
                  <a:pt x="195" y="489"/>
                </a:lnTo>
                <a:lnTo>
                  <a:pt x="129" y="472"/>
                </a:lnTo>
                <a:lnTo>
                  <a:pt x="66" y="513"/>
                </a:lnTo>
                <a:lnTo>
                  <a:pt x="39" y="570"/>
                </a:lnTo>
                <a:lnTo>
                  <a:pt x="9" y="471"/>
                </a:lnTo>
                <a:lnTo>
                  <a:pt x="0" y="375"/>
                </a:lnTo>
                <a:lnTo>
                  <a:pt x="33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19" name="Line 150"/>
          <p:cNvSpPr>
            <a:spLocks noChangeShapeType="1"/>
          </p:cNvSpPr>
          <p:nvPr/>
        </p:nvSpPr>
        <p:spPr bwMode="auto">
          <a:xfrm>
            <a:off x="3113088" y="1266825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38" name="Freeform 179"/>
          <p:cNvSpPr>
            <a:spLocks/>
          </p:cNvSpPr>
          <p:nvPr/>
        </p:nvSpPr>
        <p:spPr bwMode="auto">
          <a:xfrm>
            <a:off x="2501901" y="3856039"/>
            <a:ext cx="238125" cy="835025"/>
          </a:xfrm>
          <a:custGeom>
            <a:avLst/>
            <a:gdLst>
              <a:gd name="T0" fmla="*/ 88712560 w 249"/>
              <a:gd name="T1" fmla="*/ 744943110 h 936"/>
              <a:gd name="T2" fmla="*/ 112490633 w 249"/>
              <a:gd name="T3" fmla="*/ 697190564 h 936"/>
              <a:gd name="T4" fmla="*/ 181082108 w 249"/>
              <a:gd name="T5" fmla="*/ 589746220 h 936"/>
              <a:gd name="T6" fmla="*/ 227724962 w 249"/>
              <a:gd name="T7" fmla="*/ 432958678 h 936"/>
              <a:gd name="T8" fmla="*/ 178338411 w 249"/>
              <a:gd name="T9" fmla="*/ 389184991 h 936"/>
              <a:gd name="T10" fmla="*/ 117978027 w 249"/>
              <a:gd name="T11" fmla="*/ 375655088 h 936"/>
              <a:gd name="T12" fmla="*/ 60360384 w 249"/>
              <a:gd name="T13" fmla="*/ 408286187 h 936"/>
              <a:gd name="T14" fmla="*/ 35668065 w 249"/>
              <a:gd name="T15" fmla="*/ 453651419 h 936"/>
              <a:gd name="T16" fmla="*/ 8231092 w 249"/>
              <a:gd name="T17" fmla="*/ 374859316 h 936"/>
              <a:gd name="T18" fmla="*/ 0 w 249"/>
              <a:gd name="T19" fmla="*/ 298454528 h 936"/>
              <a:gd name="T20" fmla="*/ 30180670 w 249"/>
              <a:gd name="T21" fmla="*/ 0 h 9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9" h="936">
                <a:moveTo>
                  <a:pt x="97" y="936"/>
                </a:moveTo>
                <a:lnTo>
                  <a:pt x="123" y="876"/>
                </a:lnTo>
                <a:lnTo>
                  <a:pt x="198" y="741"/>
                </a:lnTo>
                <a:lnTo>
                  <a:pt x="249" y="544"/>
                </a:lnTo>
                <a:lnTo>
                  <a:pt x="195" y="489"/>
                </a:lnTo>
                <a:lnTo>
                  <a:pt x="129" y="472"/>
                </a:lnTo>
                <a:lnTo>
                  <a:pt x="66" y="513"/>
                </a:lnTo>
                <a:lnTo>
                  <a:pt x="39" y="570"/>
                </a:lnTo>
                <a:lnTo>
                  <a:pt x="9" y="471"/>
                </a:lnTo>
                <a:lnTo>
                  <a:pt x="0" y="375"/>
                </a:lnTo>
                <a:lnTo>
                  <a:pt x="33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41" name="Freeform 182"/>
          <p:cNvSpPr>
            <a:spLocks/>
          </p:cNvSpPr>
          <p:nvPr/>
        </p:nvSpPr>
        <p:spPr bwMode="auto">
          <a:xfrm flipH="1">
            <a:off x="2744789" y="1584326"/>
            <a:ext cx="238125" cy="836613"/>
          </a:xfrm>
          <a:custGeom>
            <a:avLst/>
            <a:gdLst>
              <a:gd name="T0" fmla="*/ 88712560 w 249"/>
              <a:gd name="T1" fmla="*/ 747779179 h 936"/>
              <a:gd name="T2" fmla="*/ 112490633 w 249"/>
              <a:gd name="T3" fmla="*/ 699844651 h 936"/>
              <a:gd name="T4" fmla="*/ 181082108 w 249"/>
              <a:gd name="T5" fmla="*/ 591992185 h 936"/>
              <a:gd name="T6" fmla="*/ 227724962 w 249"/>
              <a:gd name="T7" fmla="*/ 434607046 h 936"/>
              <a:gd name="T8" fmla="*/ 178338411 w 249"/>
              <a:gd name="T9" fmla="*/ 390666987 h 936"/>
              <a:gd name="T10" fmla="*/ 117978027 w 249"/>
              <a:gd name="T11" fmla="*/ 377085433 h 936"/>
              <a:gd name="T12" fmla="*/ 60360384 w 249"/>
              <a:gd name="T13" fmla="*/ 409840262 h 936"/>
              <a:gd name="T14" fmla="*/ 35668065 w 249"/>
              <a:gd name="T15" fmla="*/ 455378467 h 936"/>
              <a:gd name="T16" fmla="*/ 8231092 w 249"/>
              <a:gd name="T17" fmla="*/ 376286361 h 936"/>
              <a:gd name="T18" fmla="*/ 0 w 249"/>
              <a:gd name="T19" fmla="*/ 299590579 h 936"/>
              <a:gd name="T20" fmla="*/ 30180670 w 249"/>
              <a:gd name="T21" fmla="*/ 0 h 9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9" h="936">
                <a:moveTo>
                  <a:pt x="97" y="936"/>
                </a:moveTo>
                <a:lnTo>
                  <a:pt x="123" y="876"/>
                </a:lnTo>
                <a:lnTo>
                  <a:pt x="198" y="741"/>
                </a:lnTo>
                <a:lnTo>
                  <a:pt x="249" y="544"/>
                </a:lnTo>
                <a:lnTo>
                  <a:pt x="195" y="489"/>
                </a:lnTo>
                <a:lnTo>
                  <a:pt x="129" y="472"/>
                </a:lnTo>
                <a:lnTo>
                  <a:pt x="66" y="513"/>
                </a:lnTo>
                <a:lnTo>
                  <a:pt x="39" y="570"/>
                </a:lnTo>
                <a:lnTo>
                  <a:pt x="9" y="471"/>
                </a:lnTo>
                <a:lnTo>
                  <a:pt x="0" y="375"/>
                </a:lnTo>
                <a:lnTo>
                  <a:pt x="33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42" name="Freeform 183"/>
          <p:cNvSpPr>
            <a:spLocks/>
          </p:cNvSpPr>
          <p:nvPr/>
        </p:nvSpPr>
        <p:spPr bwMode="auto">
          <a:xfrm>
            <a:off x="2511425" y="836614"/>
            <a:ext cx="236538" cy="835025"/>
          </a:xfrm>
          <a:custGeom>
            <a:avLst/>
            <a:gdLst>
              <a:gd name="T0" fmla="*/ 87533679 w 249"/>
              <a:gd name="T1" fmla="*/ 744943110 h 936"/>
              <a:gd name="T2" fmla="*/ 110996638 w 249"/>
              <a:gd name="T3" fmla="*/ 697190564 h 936"/>
              <a:gd name="T4" fmla="*/ 178677191 w 249"/>
              <a:gd name="T5" fmla="*/ 589746220 h 936"/>
              <a:gd name="T6" fmla="*/ 224700651 w 249"/>
              <a:gd name="T7" fmla="*/ 432958678 h 936"/>
              <a:gd name="T8" fmla="*/ 175970767 w 249"/>
              <a:gd name="T9" fmla="*/ 389184991 h 936"/>
              <a:gd name="T10" fmla="*/ 116411386 w 249"/>
              <a:gd name="T11" fmla="*/ 375655088 h 936"/>
              <a:gd name="T12" fmla="*/ 59559380 w 249"/>
              <a:gd name="T13" fmla="*/ 408286187 h 936"/>
              <a:gd name="T14" fmla="*/ 35193963 w 249"/>
              <a:gd name="T15" fmla="*/ 453651419 h 936"/>
              <a:gd name="T16" fmla="*/ 8122122 w 249"/>
              <a:gd name="T17" fmla="*/ 374859316 h 936"/>
              <a:gd name="T18" fmla="*/ 0 w 249"/>
              <a:gd name="T19" fmla="*/ 298454528 h 936"/>
              <a:gd name="T20" fmla="*/ 29779215 w 249"/>
              <a:gd name="T21" fmla="*/ 0 h 9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9" h="936">
                <a:moveTo>
                  <a:pt x="97" y="936"/>
                </a:moveTo>
                <a:lnTo>
                  <a:pt x="123" y="876"/>
                </a:lnTo>
                <a:lnTo>
                  <a:pt x="198" y="741"/>
                </a:lnTo>
                <a:lnTo>
                  <a:pt x="249" y="544"/>
                </a:lnTo>
                <a:lnTo>
                  <a:pt x="195" y="489"/>
                </a:lnTo>
                <a:lnTo>
                  <a:pt x="129" y="472"/>
                </a:lnTo>
                <a:lnTo>
                  <a:pt x="66" y="513"/>
                </a:lnTo>
                <a:lnTo>
                  <a:pt x="39" y="570"/>
                </a:lnTo>
                <a:lnTo>
                  <a:pt x="9" y="471"/>
                </a:lnTo>
                <a:lnTo>
                  <a:pt x="0" y="375"/>
                </a:lnTo>
                <a:lnTo>
                  <a:pt x="33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43" name="Freeform 184"/>
          <p:cNvSpPr>
            <a:spLocks/>
          </p:cNvSpPr>
          <p:nvPr/>
        </p:nvSpPr>
        <p:spPr bwMode="auto">
          <a:xfrm flipH="1">
            <a:off x="2717801" y="58738"/>
            <a:ext cx="238125" cy="836612"/>
          </a:xfrm>
          <a:custGeom>
            <a:avLst/>
            <a:gdLst>
              <a:gd name="T0" fmla="*/ 88712560 w 249"/>
              <a:gd name="T1" fmla="*/ 747777392 h 936"/>
              <a:gd name="T2" fmla="*/ 112490633 w 249"/>
              <a:gd name="T3" fmla="*/ 699842921 h 936"/>
              <a:gd name="T4" fmla="*/ 181082108 w 249"/>
              <a:gd name="T5" fmla="*/ 591990584 h 936"/>
              <a:gd name="T6" fmla="*/ 227724962 w 249"/>
              <a:gd name="T7" fmla="*/ 434605633 h 936"/>
              <a:gd name="T8" fmla="*/ 178338411 w 249"/>
              <a:gd name="T9" fmla="*/ 390665627 h 936"/>
              <a:gd name="T10" fmla="*/ 117978027 w 249"/>
              <a:gd name="T11" fmla="*/ 377084089 h 936"/>
              <a:gd name="T12" fmla="*/ 60360384 w 249"/>
              <a:gd name="T13" fmla="*/ 409839773 h 936"/>
              <a:gd name="T14" fmla="*/ 35668065 w 249"/>
              <a:gd name="T15" fmla="*/ 455377029 h 936"/>
              <a:gd name="T16" fmla="*/ 8231092 w 249"/>
              <a:gd name="T17" fmla="*/ 376285017 h 936"/>
              <a:gd name="T18" fmla="*/ 0 w 249"/>
              <a:gd name="T19" fmla="*/ 299590221 h 936"/>
              <a:gd name="T20" fmla="*/ 30180670 w 249"/>
              <a:gd name="T21" fmla="*/ 0 h 9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9" h="936">
                <a:moveTo>
                  <a:pt x="97" y="936"/>
                </a:moveTo>
                <a:lnTo>
                  <a:pt x="123" y="876"/>
                </a:lnTo>
                <a:lnTo>
                  <a:pt x="198" y="741"/>
                </a:lnTo>
                <a:lnTo>
                  <a:pt x="249" y="544"/>
                </a:lnTo>
                <a:lnTo>
                  <a:pt x="195" y="489"/>
                </a:lnTo>
                <a:lnTo>
                  <a:pt x="129" y="472"/>
                </a:lnTo>
                <a:lnTo>
                  <a:pt x="66" y="513"/>
                </a:lnTo>
                <a:lnTo>
                  <a:pt x="39" y="570"/>
                </a:lnTo>
                <a:lnTo>
                  <a:pt x="9" y="471"/>
                </a:lnTo>
                <a:lnTo>
                  <a:pt x="0" y="375"/>
                </a:lnTo>
                <a:lnTo>
                  <a:pt x="33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2528889" y="330200"/>
            <a:ext cx="2636837" cy="6096000"/>
            <a:chOff x="1004888" y="330200"/>
            <a:chExt cx="2636837" cy="6096000"/>
          </a:xfrm>
        </p:grpSpPr>
        <p:grpSp>
          <p:nvGrpSpPr>
            <p:cNvPr id="12" name="Gruppo 11"/>
            <p:cNvGrpSpPr/>
            <p:nvPr/>
          </p:nvGrpSpPr>
          <p:grpSpPr>
            <a:xfrm>
              <a:off x="1004888" y="1950719"/>
              <a:ext cx="2636837" cy="2932751"/>
              <a:chOff x="1004888" y="1950719"/>
              <a:chExt cx="2636837" cy="2932751"/>
            </a:xfrm>
          </p:grpSpPr>
          <p:sp>
            <p:nvSpPr>
              <p:cNvPr id="44104" name="AutoShape 72"/>
              <p:cNvSpPr>
                <a:spLocks noChangeArrowheads="1"/>
              </p:cNvSpPr>
              <p:nvPr/>
            </p:nvSpPr>
            <p:spPr bwMode="auto">
              <a:xfrm rot="5400000">
                <a:off x="1700688" y="3911601"/>
                <a:ext cx="642937" cy="319087"/>
              </a:xfrm>
              <a:prstGeom prst="rightArrow">
                <a:avLst>
                  <a:gd name="adj1" fmla="val 50000"/>
                  <a:gd name="adj2" fmla="val 50373"/>
                </a:avLst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05" name="AutoShape 73"/>
              <p:cNvSpPr>
                <a:spLocks noChangeArrowheads="1"/>
              </p:cNvSpPr>
              <p:nvPr/>
            </p:nvSpPr>
            <p:spPr bwMode="auto">
              <a:xfrm rot="5400000" flipH="1" flipV="1">
                <a:off x="1710374" y="2574131"/>
                <a:ext cx="642937" cy="319087"/>
              </a:xfrm>
              <a:prstGeom prst="rightArrow">
                <a:avLst>
                  <a:gd name="adj1" fmla="val 50000"/>
                  <a:gd name="adj2" fmla="val 50373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39" name="Freeform 180"/>
              <p:cNvSpPr>
                <a:spLocks/>
              </p:cNvSpPr>
              <p:nvPr/>
            </p:nvSpPr>
            <p:spPr bwMode="auto">
              <a:xfrm flipH="1">
                <a:off x="1220788" y="3111500"/>
                <a:ext cx="238125" cy="835025"/>
              </a:xfrm>
              <a:custGeom>
                <a:avLst/>
                <a:gdLst>
                  <a:gd name="T0" fmla="*/ 88712560 w 249"/>
                  <a:gd name="T1" fmla="*/ 744943110 h 936"/>
                  <a:gd name="T2" fmla="*/ 112490633 w 249"/>
                  <a:gd name="T3" fmla="*/ 697190564 h 936"/>
                  <a:gd name="T4" fmla="*/ 181082108 w 249"/>
                  <a:gd name="T5" fmla="*/ 589746220 h 936"/>
                  <a:gd name="T6" fmla="*/ 227724962 w 249"/>
                  <a:gd name="T7" fmla="*/ 432958678 h 936"/>
                  <a:gd name="T8" fmla="*/ 178338411 w 249"/>
                  <a:gd name="T9" fmla="*/ 389184991 h 936"/>
                  <a:gd name="T10" fmla="*/ 117978027 w 249"/>
                  <a:gd name="T11" fmla="*/ 375655088 h 936"/>
                  <a:gd name="T12" fmla="*/ 60360384 w 249"/>
                  <a:gd name="T13" fmla="*/ 408286187 h 936"/>
                  <a:gd name="T14" fmla="*/ 35668065 w 249"/>
                  <a:gd name="T15" fmla="*/ 453651419 h 936"/>
                  <a:gd name="T16" fmla="*/ 8231092 w 249"/>
                  <a:gd name="T17" fmla="*/ 374859316 h 936"/>
                  <a:gd name="T18" fmla="*/ 0 w 249"/>
                  <a:gd name="T19" fmla="*/ 298454528 h 936"/>
                  <a:gd name="T20" fmla="*/ 30180670 w 249"/>
                  <a:gd name="T21" fmla="*/ 0 h 9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9" h="936">
                    <a:moveTo>
                      <a:pt x="97" y="936"/>
                    </a:moveTo>
                    <a:lnTo>
                      <a:pt x="123" y="876"/>
                    </a:lnTo>
                    <a:lnTo>
                      <a:pt x="198" y="741"/>
                    </a:lnTo>
                    <a:lnTo>
                      <a:pt x="249" y="544"/>
                    </a:lnTo>
                    <a:lnTo>
                      <a:pt x="195" y="489"/>
                    </a:lnTo>
                    <a:lnTo>
                      <a:pt x="129" y="472"/>
                    </a:lnTo>
                    <a:lnTo>
                      <a:pt x="66" y="513"/>
                    </a:lnTo>
                    <a:lnTo>
                      <a:pt x="39" y="570"/>
                    </a:lnTo>
                    <a:lnTo>
                      <a:pt x="9" y="471"/>
                    </a:lnTo>
                    <a:lnTo>
                      <a:pt x="0" y="375"/>
                    </a:lnTo>
                    <a:lnTo>
                      <a:pt x="33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ysDot"/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40" name="Freeform 181"/>
              <p:cNvSpPr>
                <a:spLocks/>
              </p:cNvSpPr>
              <p:nvPr/>
            </p:nvSpPr>
            <p:spPr bwMode="auto">
              <a:xfrm>
                <a:off x="1004888" y="2354263"/>
                <a:ext cx="236537" cy="835025"/>
              </a:xfrm>
              <a:custGeom>
                <a:avLst/>
                <a:gdLst>
                  <a:gd name="T0" fmla="*/ 87532939 w 249"/>
                  <a:gd name="T1" fmla="*/ 744943110 h 936"/>
                  <a:gd name="T2" fmla="*/ 110995700 w 249"/>
                  <a:gd name="T3" fmla="*/ 697190564 h 936"/>
                  <a:gd name="T4" fmla="*/ 178675680 w 249"/>
                  <a:gd name="T5" fmla="*/ 589746220 h 936"/>
                  <a:gd name="T6" fmla="*/ 224697801 w 249"/>
                  <a:gd name="T7" fmla="*/ 432958678 h 936"/>
                  <a:gd name="T8" fmla="*/ 175968329 w 249"/>
                  <a:gd name="T9" fmla="*/ 389184991 h 936"/>
                  <a:gd name="T10" fmla="*/ 116409452 w 249"/>
                  <a:gd name="T11" fmla="*/ 375655088 h 936"/>
                  <a:gd name="T12" fmla="*/ 59558877 w 249"/>
                  <a:gd name="T13" fmla="*/ 408286187 h 936"/>
                  <a:gd name="T14" fmla="*/ 35193666 w 249"/>
                  <a:gd name="T15" fmla="*/ 453651419 h 936"/>
                  <a:gd name="T16" fmla="*/ 8122054 w 249"/>
                  <a:gd name="T17" fmla="*/ 374859316 h 936"/>
                  <a:gd name="T18" fmla="*/ 0 w 249"/>
                  <a:gd name="T19" fmla="*/ 298454528 h 936"/>
                  <a:gd name="T20" fmla="*/ 29778963 w 249"/>
                  <a:gd name="T21" fmla="*/ 0 h 9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9" h="936">
                    <a:moveTo>
                      <a:pt x="97" y="936"/>
                    </a:moveTo>
                    <a:lnTo>
                      <a:pt x="123" y="876"/>
                    </a:lnTo>
                    <a:lnTo>
                      <a:pt x="198" y="741"/>
                    </a:lnTo>
                    <a:lnTo>
                      <a:pt x="249" y="544"/>
                    </a:lnTo>
                    <a:lnTo>
                      <a:pt x="195" y="489"/>
                    </a:lnTo>
                    <a:lnTo>
                      <a:pt x="129" y="472"/>
                    </a:lnTo>
                    <a:lnTo>
                      <a:pt x="66" y="513"/>
                    </a:lnTo>
                    <a:lnTo>
                      <a:pt x="39" y="570"/>
                    </a:lnTo>
                    <a:lnTo>
                      <a:pt x="9" y="471"/>
                    </a:lnTo>
                    <a:lnTo>
                      <a:pt x="0" y="375"/>
                    </a:lnTo>
                    <a:lnTo>
                      <a:pt x="33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ysDot"/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45" name="Text Box 189"/>
              <p:cNvSpPr txBox="1">
                <a:spLocks noChangeArrowheads="1"/>
              </p:cNvSpPr>
              <p:nvPr/>
            </p:nvSpPr>
            <p:spPr bwMode="auto">
              <a:xfrm>
                <a:off x="1860550" y="1950719"/>
                <a:ext cx="1781175" cy="376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 dirty="0">
                    <a:solidFill>
                      <a:srgbClr val="000000"/>
                    </a:solidFill>
                    <a:latin typeface="Arial" charset="0"/>
                  </a:rPr>
                  <a:t>VAPORE</a:t>
                </a:r>
              </a:p>
            </p:txBody>
          </p:sp>
          <p:sp>
            <p:nvSpPr>
              <p:cNvPr id="44146" name="Text Box 190"/>
              <p:cNvSpPr txBox="1">
                <a:spLocks noChangeArrowheads="1"/>
              </p:cNvSpPr>
              <p:nvPr/>
            </p:nvSpPr>
            <p:spPr bwMode="auto">
              <a:xfrm>
                <a:off x="1778000" y="4507232"/>
                <a:ext cx="1781175" cy="376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 dirty="0">
                    <a:solidFill>
                      <a:srgbClr val="000000"/>
                    </a:solidFill>
                    <a:latin typeface="Arial" charset="0"/>
                  </a:rPr>
                  <a:t>LIQUIDO</a:t>
                </a:r>
              </a:p>
            </p:txBody>
          </p:sp>
        </p:grpSp>
        <p:sp>
          <p:nvSpPr>
            <p:cNvPr id="44150" name="Line 195"/>
            <p:cNvSpPr>
              <a:spLocks noChangeShapeType="1"/>
            </p:cNvSpPr>
            <p:nvPr/>
          </p:nvSpPr>
          <p:spPr bwMode="auto">
            <a:xfrm>
              <a:off x="1460500" y="6159500"/>
              <a:ext cx="0" cy="266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151" name="Line 196"/>
            <p:cNvSpPr>
              <a:spLocks noChangeShapeType="1"/>
            </p:cNvSpPr>
            <p:nvPr/>
          </p:nvSpPr>
          <p:spPr bwMode="auto">
            <a:xfrm flipV="1">
              <a:off x="1524000" y="330200"/>
              <a:ext cx="0" cy="266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4094163" y="303214"/>
            <a:ext cx="6665912" cy="5895975"/>
            <a:chOff x="2570163" y="303213"/>
            <a:chExt cx="6665912" cy="5895975"/>
          </a:xfrm>
        </p:grpSpPr>
        <p:grpSp>
          <p:nvGrpSpPr>
            <p:cNvPr id="4" name="Gruppo 3"/>
            <p:cNvGrpSpPr/>
            <p:nvPr/>
          </p:nvGrpSpPr>
          <p:grpSpPr>
            <a:xfrm>
              <a:off x="2570163" y="303213"/>
              <a:ext cx="6665912" cy="5895975"/>
              <a:chOff x="2570163" y="303213"/>
              <a:chExt cx="6665912" cy="5895975"/>
            </a:xfrm>
          </p:grpSpPr>
          <p:sp>
            <p:nvSpPr>
              <p:cNvPr id="44067" name="Oval 35"/>
              <p:cNvSpPr>
                <a:spLocks noChangeArrowheads="1"/>
              </p:cNvSpPr>
              <p:nvPr/>
            </p:nvSpPr>
            <p:spPr bwMode="auto">
              <a:xfrm rot="2235717">
                <a:off x="2570163" y="2884488"/>
                <a:ext cx="6665912" cy="5207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" name="Gruppo 2"/>
              <p:cNvGrpSpPr/>
              <p:nvPr/>
            </p:nvGrpSpPr>
            <p:grpSpPr>
              <a:xfrm>
                <a:off x="2794000" y="303213"/>
                <a:ext cx="6265863" cy="5895975"/>
                <a:chOff x="2794000" y="303213"/>
                <a:chExt cx="6265863" cy="5895975"/>
              </a:xfrm>
            </p:grpSpPr>
            <p:sp>
              <p:nvSpPr>
                <p:cNvPr id="44064" name="Line 32"/>
                <p:cNvSpPr>
                  <a:spLocks noChangeShapeType="1"/>
                </p:cNvSpPr>
                <p:nvPr/>
              </p:nvSpPr>
              <p:spPr bwMode="auto">
                <a:xfrm>
                  <a:off x="3243263" y="636588"/>
                  <a:ext cx="0" cy="51435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65" name="Line 33"/>
                <p:cNvSpPr>
                  <a:spLocks noChangeShapeType="1"/>
                </p:cNvSpPr>
                <p:nvPr/>
              </p:nvSpPr>
              <p:spPr bwMode="auto">
                <a:xfrm>
                  <a:off x="3230563" y="5786438"/>
                  <a:ext cx="534511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66" name="Line 34"/>
                <p:cNvSpPr>
                  <a:spLocks noChangeShapeType="1"/>
                </p:cNvSpPr>
                <p:nvPr/>
              </p:nvSpPr>
              <p:spPr bwMode="auto">
                <a:xfrm>
                  <a:off x="8555038" y="685800"/>
                  <a:ext cx="0" cy="510063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97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2794000" y="1114425"/>
                  <a:ext cx="382588" cy="376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100" b="1" dirty="0">
                      <a:solidFill>
                        <a:srgbClr val="000000"/>
                      </a:solidFill>
                      <a:latin typeface="Arial" charset="0"/>
                    </a:rPr>
                    <a:t>T</a:t>
                  </a:r>
                  <a:r>
                    <a:rPr lang="it-IT" altLang="it-IT" sz="2100" b="1" baseline="-25000" dirty="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it-IT" altLang="it-IT" sz="2100" b="1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4098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019425" y="303213"/>
                  <a:ext cx="273050" cy="376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100" b="1">
                      <a:solidFill>
                        <a:srgbClr val="000000"/>
                      </a:solidFill>
                      <a:latin typeface="Arial" charset="0"/>
                    </a:rPr>
                    <a:t>T</a:t>
                  </a:r>
                </a:p>
              </p:txBody>
            </p:sp>
            <p:sp>
              <p:nvSpPr>
                <p:cNvPr id="44099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561388" y="4848225"/>
                  <a:ext cx="411162" cy="376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100" b="1">
                      <a:solidFill>
                        <a:srgbClr val="000000"/>
                      </a:solidFill>
                      <a:latin typeface="Arial" charset="0"/>
                    </a:rPr>
                    <a:t>T</a:t>
                  </a:r>
                  <a:r>
                    <a:rPr lang="it-IT" altLang="it-IT" sz="2100" b="1" baseline="-25000">
                      <a:solidFill>
                        <a:srgbClr val="000000"/>
                      </a:solidFill>
                      <a:latin typeface="Arial" charset="0"/>
                    </a:rPr>
                    <a:t>B</a:t>
                  </a:r>
                  <a:endParaRPr lang="it-IT" altLang="it-IT" sz="21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4100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2933700" y="5822950"/>
                  <a:ext cx="411163" cy="376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100" b="1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</a:p>
              </p:txBody>
            </p:sp>
            <p:sp>
              <p:nvSpPr>
                <p:cNvPr id="44101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5913438" y="5822950"/>
                  <a:ext cx="584200" cy="376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100" b="1" dirty="0">
                      <a:solidFill>
                        <a:srgbClr val="000000"/>
                      </a:solidFill>
                      <a:latin typeface="Arial" charset="0"/>
                    </a:rPr>
                    <a:t>X</a:t>
                  </a:r>
                  <a:r>
                    <a:rPr lang="it-IT" altLang="it-IT" sz="2100" b="1" baseline="-25000" dirty="0">
                      <a:solidFill>
                        <a:srgbClr val="000000"/>
                      </a:solidFill>
                      <a:latin typeface="Arial" charset="0"/>
                    </a:rPr>
                    <a:t>B</a:t>
                  </a:r>
                  <a:endParaRPr lang="it-IT" altLang="it-IT" sz="2100" b="1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4102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648700" y="5822950"/>
                  <a:ext cx="411163" cy="376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100" b="1">
                      <a:solidFill>
                        <a:srgbClr val="000000"/>
                      </a:solidFill>
                      <a:latin typeface="Arial" charset="0"/>
                    </a:rPr>
                    <a:t>B</a:t>
                  </a:r>
                </a:p>
              </p:txBody>
            </p:sp>
            <p:sp>
              <p:nvSpPr>
                <p:cNvPr id="44103" name="Line 71"/>
                <p:cNvSpPr>
                  <a:spLocks noChangeShapeType="1"/>
                </p:cNvSpPr>
                <p:nvPr/>
              </p:nvSpPr>
              <p:spPr bwMode="auto">
                <a:xfrm>
                  <a:off x="6361113" y="6000750"/>
                  <a:ext cx="82232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10" name="Text Box 189"/>
            <p:cNvSpPr txBox="1">
              <a:spLocks noChangeArrowheads="1"/>
            </p:cNvSpPr>
            <p:nvPr/>
          </p:nvSpPr>
          <p:spPr bwMode="auto">
            <a:xfrm>
              <a:off x="5890260" y="1612228"/>
              <a:ext cx="1781175" cy="376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000000"/>
                  </a:solidFill>
                  <a:latin typeface="Arial" charset="0"/>
                </a:rPr>
                <a:t>VAPORE</a:t>
              </a:r>
            </a:p>
          </p:txBody>
        </p:sp>
        <p:sp>
          <p:nvSpPr>
            <p:cNvPr id="211" name="Text Box 190"/>
            <p:cNvSpPr txBox="1">
              <a:spLocks noChangeArrowheads="1"/>
            </p:cNvSpPr>
            <p:nvPr/>
          </p:nvSpPr>
          <p:spPr bwMode="auto">
            <a:xfrm>
              <a:off x="3675062" y="3950017"/>
              <a:ext cx="1781175" cy="376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000000"/>
                  </a:solidFill>
                  <a:latin typeface="Arial" charset="0"/>
                </a:rPr>
                <a:t>LIQUIDO</a:t>
              </a:r>
            </a:p>
          </p:txBody>
        </p:sp>
      </p:grpSp>
      <p:grpSp>
        <p:nvGrpSpPr>
          <p:cNvPr id="44237" name="Gruppo 44236"/>
          <p:cNvGrpSpPr/>
          <p:nvPr/>
        </p:nvGrpSpPr>
        <p:grpSpPr>
          <a:xfrm>
            <a:off x="4427762" y="2519055"/>
            <a:ext cx="3817396" cy="3283259"/>
            <a:chOff x="2903762" y="2519054"/>
            <a:chExt cx="3817396" cy="3283259"/>
          </a:xfrm>
        </p:grpSpPr>
        <p:grpSp>
          <p:nvGrpSpPr>
            <p:cNvPr id="44236" name="Gruppo 44235"/>
            <p:cNvGrpSpPr/>
            <p:nvPr/>
          </p:nvGrpSpPr>
          <p:grpSpPr>
            <a:xfrm>
              <a:off x="4611529" y="2519054"/>
              <a:ext cx="2109629" cy="3283259"/>
              <a:chOff x="4611529" y="2519054"/>
              <a:chExt cx="2109629" cy="3283259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5091113" y="2840454"/>
                <a:ext cx="898525" cy="2961859"/>
                <a:chOff x="5091113" y="2840454"/>
                <a:chExt cx="898525" cy="2961859"/>
              </a:xfrm>
            </p:grpSpPr>
            <p:sp>
              <p:nvSpPr>
                <p:cNvPr id="44049" name="Rectangle 17"/>
                <p:cNvSpPr>
                  <a:spLocks noChangeArrowheads="1"/>
                </p:cNvSpPr>
                <p:nvPr/>
              </p:nvSpPr>
              <p:spPr bwMode="auto">
                <a:xfrm rot="5400000">
                  <a:off x="5252244" y="2683669"/>
                  <a:ext cx="42863" cy="36512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51" name="Rectangle 19"/>
                <p:cNvSpPr>
                  <a:spLocks noChangeArrowheads="1"/>
                </p:cNvSpPr>
                <p:nvPr/>
              </p:nvSpPr>
              <p:spPr bwMode="auto">
                <a:xfrm rot="5400000">
                  <a:off x="5679440" y="2617251"/>
                  <a:ext cx="45719" cy="49212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81" name="Line 49"/>
                <p:cNvSpPr>
                  <a:spLocks noChangeShapeType="1"/>
                </p:cNvSpPr>
                <p:nvPr/>
              </p:nvSpPr>
              <p:spPr bwMode="auto">
                <a:xfrm>
                  <a:off x="5091113" y="2852725"/>
                  <a:ext cx="89852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96" name="Line 64"/>
                <p:cNvSpPr>
                  <a:spLocks noChangeShapeType="1"/>
                </p:cNvSpPr>
                <p:nvPr/>
              </p:nvSpPr>
              <p:spPr bwMode="auto">
                <a:xfrm>
                  <a:off x="5541963" y="2862263"/>
                  <a:ext cx="0" cy="294005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36" name="Text Box 69"/>
              <p:cNvSpPr txBox="1">
                <a:spLocks noChangeArrowheads="1"/>
              </p:cNvSpPr>
              <p:nvPr/>
            </p:nvSpPr>
            <p:spPr bwMode="auto">
              <a:xfrm>
                <a:off x="4611529" y="2928121"/>
                <a:ext cx="584200" cy="376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 dirty="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r>
                  <a:rPr lang="it-IT" altLang="it-IT" sz="2100" b="1" baseline="-25000" dirty="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lang="it-IT" altLang="it-IT" sz="21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7" name="Text Box 69"/>
              <p:cNvSpPr txBox="1">
                <a:spLocks noChangeArrowheads="1"/>
              </p:cNvSpPr>
              <p:nvPr/>
            </p:nvSpPr>
            <p:spPr bwMode="auto">
              <a:xfrm>
                <a:off x="6136958" y="2519054"/>
                <a:ext cx="584200" cy="376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 dirty="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r>
                  <a:rPr lang="it-IT" altLang="it-IT" sz="2100" b="1" baseline="-25000" dirty="0">
                    <a:solidFill>
                      <a:srgbClr val="000000"/>
                    </a:solidFill>
                    <a:latin typeface="Arial" charset="0"/>
                  </a:rPr>
                  <a:t>V</a:t>
                </a:r>
                <a:endParaRPr lang="it-IT" altLang="it-IT" sz="21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239" name="Line 49"/>
            <p:cNvSpPr>
              <a:spLocks noChangeShapeType="1"/>
            </p:cNvSpPr>
            <p:nvPr/>
          </p:nvSpPr>
          <p:spPr bwMode="auto">
            <a:xfrm>
              <a:off x="3243264" y="2844800"/>
              <a:ext cx="1790224" cy="183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" name="Text Box 65"/>
            <p:cNvSpPr txBox="1">
              <a:spLocks noChangeArrowheads="1"/>
            </p:cNvSpPr>
            <p:nvPr/>
          </p:nvSpPr>
          <p:spPr bwMode="auto">
            <a:xfrm>
              <a:off x="2903762" y="2628265"/>
              <a:ext cx="272826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</p:grpSp>
      <p:grpSp>
        <p:nvGrpSpPr>
          <p:cNvPr id="44241" name="Gruppo 44240"/>
          <p:cNvGrpSpPr/>
          <p:nvPr/>
        </p:nvGrpSpPr>
        <p:grpSpPr>
          <a:xfrm>
            <a:off x="1495426" y="1"/>
            <a:ext cx="1889125" cy="6862763"/>
            <a:chOff x="-28575" y="0"/>
            <a:chExt cx="1889125" cy="6862763"/>
          </a:xfrm>
        </p:grpSpPr>
        <p:grpSp>
          <p:nvGrpSpPr>
            <p:cNvPr id="44240" name="Gruppo 44239"/>
            <p:cNvGrpSpPr/>
            <p:nvPr/>
          </p:nvGrpSpPr>
          <p:grpSpPr>
            <a:xfrm>
              <a:off x="-28575" y="0"/>
              <a:ext cx="1889125" cy="6862763"/>
              <a:chOff x="-28575" y="0"/>
              <a:chExt cx="1889125" cy="6862763"/>
            </a:xfrm>
          </p:grpSpPr>
          <p:grpSp>
            <p:nvGrpSpPr>
              <p:cNvPr id="44239" name="Gruppo 44238"/>
              <p:cNvGrpSpPr/>
              <p:nvPr/>
            </p:nvGrpSpPr>
            <p:grpSpPr>
              <a:xfrm>
                <a:off x="-28575" y="0"/>
                <a:ext cx="1889125" cy="6862763"/>
                <a:chOff x="-28575" y="0"/>
                <a:chExt cx="1889125" cy="6862763"/>
              </a:xfrm>
            </p:grpSpPr>
            <p:grpSp>
              <p:nvGrpSpPr>
                <p:cNvPr id="44238" name="Gruppo 44237"/>
                <p:cNvGrpSpPr/>
                <p:nvPr/>
              </p:nvGrpSpPr>
              <p:grpSpPr>
                <a:xfrm>
                  <a:off x="-28575" y="0"/>
                  <a:ext cx="1889125" cy="6862763"/>
                  <a:chOff x="-28575" y="0"/>
                  <a:chExt cx="1889125" cy="6862763"/>
                </a:xfrm>
              </p:grpSpPr>
              <p:grpSp>
                <p:nvGrpSpPr>
                  <p:cNvPr id="27" name="Gruppo 26"/>
                  <p:cNvGrpSpPr/>
                  <p:nvPr/>
                </p:nvGrpSpPr>
                <p:grpSpPr>
                  <a:xfrm>
                    <a:off x="-28575" y="0"/>
                    <a:ext cx="1889125" cy="6862763"/>
                    <a:chOff x="-28575" y="0"/>
                    <a:chExt cx="1889125" cy="6862763"/>
                  </a:xfrm>
                </p:grpSpPr>
                <p:sp>
                  <p:nvSpPr>
                    <p:cNvPr id="44118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16038" y="1287463"/>
                      <a:ext cx="0" cy="11112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grpSp>
                  <p:nvGrpSpPr>
                    <p:cNvPr id="11" name="Gruppo 10"/>
                    <p:cNvGrpSpPr/>
                    <p:nvPr/>
                  </p:nvGrpSpPr>
                  <p:grpSpPr>
                    <a:xfrm>
                      <a:off x="-28575" y="0"/>
                      <a:ext cx="1889125" cy="6862763"/>
                      <a:chOff x="-28575" y="0"/>
                      <a:chExt cx="1889125" cy="6862763"/>
                    </a:xfrm>
                  </p:grpSpPr>
                  <p:sp>
                    <p:nvSpPr>
                      <p:cNvPr id="44117" name="AutoShape 1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16038" y="1355725"/>
                        <a:ext cx="273050" cy="119063"/>
                      </a:xfrm>
                      <a:prstGeom prst="flowChartManualInput">
                        <a:avLst/>
                      </a:prstGeom>
                      <a:solidFill>
                        <a:srgbClr val="FF9933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</a:pPr>
                        <a:endParaRPr lang="it-IT" altLang="it-IT" sz="24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grpSp>
                    <p:nvGrpSpPr>
                      <p:cNvPr id="10" name="Gruppo 9"/>
                      <p:cNvGrpSpPr/>
                      <p:nvPr/>
                    </p:nvGrpSpPr>
                    <p:grpSpPr>
                      <a:xfrm>
                        <a:off x="-28575" y="0"/>
                        <a:ext cx="1889125" cy="6862763"/>
                        <a:chOff x="-28575" y="0"/>
                        <a:chExt cx="1889125" cy="6862763"/>
                      </a:xfrm>
                    </p:grpSpPr>
                    <p:grpSp>
                      <p:nvGrpSpPr>
                        <p:cNvPr id="44127" name="Group 16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73125" y="5834063"/>
                          <a:ext cx="273050" cy="203200"/>
                          <a:chOff x="960" y="5776"/>
                          <a:chExt cx="288" cy="175"/>
                        </a:xfrm>
                      </p:grpSpPr>
                      <p:sp>
                        <p:nvSpPr>
                          <p:cNvPr id="44160" name="AutoShape 1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60" y="5849"/>
                            <a:ext cx="288" cy="102"/>
                          </a:xfrm>
                          <a:prstGeom prst="flowChartManualInput">
                            <a:avLst/>
                          </a:prstGeom>
                          <a:solidFill>
                            <a:srgbClr val="FF9933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endParaRPr lang="it-IT" altLang="it-IT" sz="24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44161" name="Line 16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960" y="5776"/>
                            <a:ext cx="0" cy="9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62" name="Line 16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248" y="5776"/>
                            <a:ext cx="0" cy="9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" name="Gruppo 8"/>
                        <p:cNvGrpSpPr/>
                        <p:nvPr/>
                      </p:nvGrpSpPr>
                      <p:grpSpPr>
                        <a:xfrm>
                          <a:off x="-28575" y="0"/>
                          <a:ext cx="1889125" cy="6862763"/>
                          <a:chOff x="-28575" y="0"/>
                          <a:chExt cx="1889125" cy="6862763"/>
                        </a:xfrm>
                      </p:grpSpPr>
                      <p:grpSp>
                        <p:nvGrpSpPr>
                          <p:cNvPr id="44116" name="Group 14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316038" y="509588"/>
                            <a:ext cx="273050" cy="203200"/>
                            <a:chOff x="960" y="5776"/>
                            <a:chExt cx="288" cy="175"/>
                          </a:xfrm>
                        </p:grpSpPr>
                        <p:sp>
                          <p:nvSpPr>
                            <p:cNvPr id="44165" name="AutoShape 14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960" y="5849"/>
                              <a:ext cx="288" cy="102"/>
                            </a:xfrm>
                            <a:prstGeom prst="flowChartManualInput">
                              <a:avLst/>
                            </a:prstGeom>
                            <a:solidFill>
                              <a:srgbClr val="FF9933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9pPr>
                            </a:lstStyle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None/>
                              </a:pPr>
                              <a:endParaRPr lang="it-IT" altLang="it-IT" sz="24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4166" name="Line 146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960" y="5776"/>
                              <a:ext cx="0" cy="9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it-IT" sz="2400">
                                <a:solidFill>
                                  <a:srgbClr val="000000"/>
                                </a:solidFill>
                                <a:latin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4167" name="Line 147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1248" y="5776"/>
                              <a:ext cx="0" cy="9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it-IT" sz="2400">
                                <a:solidFill>
                                  <a:srgbClr val="000000"/>
                                </a:solidFill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" name="Gruppo 7"/>
                          <p:cNvGrpSpPr/>
                          <p:nvPr/>
                        </p:nvGrpSpPr>
                        <p:grpSpPr>
                          <a:xfrm>
                            <a:off x="-28575" y="0"/>
                            <a:ext cx="1889125" cy="6862763"/>
                            <a:chOff x="-28575" y="0"/>
                            <a:chExt cx="1889125" cy="6862763"/>
                          </a:xfrm>
                        </p:grpSpPr>
                        <p:sp>
                          <p:nvSpPr>
                            <p:cNvPr id="44034" name="AutoShape 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5400000">
                              <a:off x="1176338" y="5676900"/>
                              <a:ext cx="85725" cy="269875"/>
                            </a:xfrm>
                            <a:prstGeom prst="leftBracket">
                              <a:avLst>
                                <a:gd name="adj" fmla="val 44336"/>
                              </a:avLst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9pPr>
                            </a:lstStyle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None/>
                              </a:pPr>
                              <a:endParaRPr lang="it-IT" altLang="it-IT" sz="24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4130" name="AutoShape 168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5400000">
                              <a:off x="1185069" y="4914106"/>
                              <a:ext cx="85725" cy="271463"/>
                            </a:xfrm>
                            <a:prstGeom prst="leftBracket">
                              <a:avLst>
                                <a:gd name="adj" fmla="val 44597"/>
                              </a:avLst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9pPr>
                            </a:lstStyle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None/>
                              </a:pPr>
                              <a:endParaRPr lang="it-IT" altLang="it-IT" sz="24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4131" name="AutoShape 16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5400000">
                              <a:off x="1176338" y="4168775"/>
                              <a:ext cx="85725" cy="269875"/>
                            </a:xfrm>
                            <a:prstGeom prst="leftBracket">
                              <a:avLst>
                                <a:gd name="adj" fmla="val 44336"/>
                              </a:avLst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9pPr>
                            </a:lstStyle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None/>
                              </a:pPr>
                              <a:endParaRPr lang="it-IT" altLang="it-IT" sz="24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4132" name="AutoShape 17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5400000">
                              <a:off x="1193800" y="3389313"/>
                              <a:ext cx="85725" cy="269875"/>
                            </a:xfrm>
                            <a:prstGeom prst="leftBracket">
                              <a:avLst>
                                <a:gd name="adj" fmla="val 44336"/>
                              </a:avLst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9pPr>
                            </a:lstStyle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None/>
                              </a:pPr>
                              <a:endParaRPr lang="it-IT" altLang="it-IT" sz="24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4133" name="AutoShape 17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5400000">
                              <a:off x="1185069" y="2640806"/>
                              <a:ext cx="85725" cy="271463"/>
                            </a:xfrm>
                            <a:prstGeom prst="leftBracket">
                              <a:avLst>
                                <a:gd name="adj" fmla="val 44597"/>
                              </a:avLst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9pPr>
                            </a:lstStyle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None/>
                              </a:pPr>
                              <a:endParaRPr lang="it-IT" altLang="it-IT" sz="24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4134" name="AutoShape 17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5400000">
                              <a:off x="1193800" y="1870075"/>
                              <a:ext cx="85725" cy="269875"/>
                            </a:xfrm>
                            <a:prstGeom prst="leftBracket">
                              <a:avLst>
                                <a:gd name="adj" fmla="val 44336"/>
                              </a:avLst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9pPr>
                            </a:lstStyle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None/>
                              </a:pPr>
                              <a:endParaRPr lang="it-IT" altLang="it-IT" sz="24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4135" name="AutoShape 17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5400000">
                              <a:off x="1185069" y="1115219"/>
                              <a:ext cx="85725" cy="271463"/>
                            </a:xfrm>
                            <a:prstGeom prst="leftBracket">
                              <a:avLst>
                                <a:gd name="adj" fmla="val 44597"/>
                              </a:avLst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9pPr>
                            </a:lstStyle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None/>
                              </a:pPr>
                              <a:endParaRPr lang="it-IT" altLang="it-IT" sz="24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4137" name="AutoShape 178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5400000">
                              <a:off x="1193800" y="352425"/>
                              <a:ext cx="85725" cy="269875"/>
                            </a:xfrm>
                            <a:prstGeom prst="leftBracket">
                              <a:avLst>
                                <a:gd name="adj" fmla="val 44336"/>
                              </a:avLst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32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 sz="28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24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itchFamily="18" charset="0"/>
                                </a:defRPr>
                              </a:lvl9pPr>
                            </a:lstStyle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None/>
                              </a:pPr>
                              <a:endParaRPr lang="it-IT" altLang="it-IT" sz="240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  <p:grpSp>
                          <p:nvGrpSpPr>
                            <p:cNvPr id="7" name="Gruppo 6"/>
                            <p:cNvGrpSpPr/>
                            <p:nvPr/>
                          </p:nvGrpSpPr>
                          <p:grpSpPr>
                            <a:xfrm>
                              <a:off x="-28575" y="0"/>
                              <a:ext cx="1889125" cy="6862763"/>
                              <a:chOff x="-28575" y="0"/>
                              <a:chExt cx="1889125" cy="6862763"/>
                            </a:xfrm>
                          </p:grpSpPr>
                          <p:sp>
                            <p:nvSpPr>
                              <p:cNvPr id="44062" name="Rectangle 30" descr="5%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688975" y="361950"/>
                                <a:ext cx="184150" cy="6172200"/>
                              </a:xfrm>
                              <a:prstGeom prst="rect">
                                <a:avLst/>
                              </a:prstGeom>
                              <a:pattFill prst="pct5">
                                <a:fgClr>
                                  <a:schemeClr val="tx1"/>
                                </a:fgClr>
                                <a:bgClr>
                                  <a:schemeClr val="bg1"/>
                                </a:bgClr>
                              </a:pattFill>
                              <a:ln w="2857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>
                                <a:lvl1pPr>
                                  <a:spcBef>
                                    <a:spcPct val="20000"/>
                                  </a:spcBef>
                                  <a:buChar char="•"/>
                                  <a:defRPr sz="32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1pPr>
                                <a:lvl2pPr marL="742950" indent="-285750">
                                  <a:spcBef>
                                    <a:spcPct val="20000"/>
                                  </a:spcBef>
                                  <a:buChar char="–"/>
                                  <a:defRPr sz="28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2pPr>
                                <a:lvl3pPr marL="1143000" indent="-228600">
                                  <a:spcBef>
                                    <a:spcPct val="20000"/>
                                  </a:spcBef>
                                  <a:buChar char="•"/>
                                  <a:defRPr sz="24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3pPr>
                                <a:lvl4pPr marL="1600200" indent="-228600">
                                  <a:spcBef>
                                    <a:spcPct val="20000"/>
                                  </a:spcBef>
                                  <a:buChar char="–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4pPr>
                                <a:lvl5pPr marL="2057400" indent="-228600">
                                  <a:spcBef>
                                    <a:spcPct val="20000"/>
                                  </a:spcBef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5pPr>
                                <a:lvl6pPr marL="25146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6pPr>
                                <a:lvl7pPr marL="29718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7pPr>
                                <a:lvl8pPr marL="34290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8pPr>
                                <a:lvl9pPr marL="38862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9pPr>
                              </a:lstStyle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None/>
                                </a:pPr>
                                <a:endParaRPr lang="it-IT" altLang="it-IT" sz="2400">
                                  <a:solidFill>
                                    <a:srgbClr val="000000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44063" name="Rectangle 31" descr="5%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595438" y="361950"/>
                                <a:ext cx="182562" cy="6172200"/>
                              </a:xfrm>
                              <a:prstGeom prst="rect">
                                <a:avLst/>
                              </a:prstGeom>
                              <a:pattFill prst="pct5">
                                <a:fgClr>
                                  <a:schemeClr val="tx1"/>
                                </a:fgClr>
                                <a:bgClr>
                                  <a:schemeClr val="bg1"/>
                                </a:bgClr>
                              </a:pattFill>
                              <a:ln w="2857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>
                                <a:lvl1pPr>
                                  <a:spcBef>
                                    <a:spcPct val="20000"/>
                                  </a:spcBef>
                                  <a:buChar char="•"/>
                                  <a:defRPr sz="32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1pPr>
                                <a:lvl2pPr marL="742950" indent="-285750">
                                  <a:spcBef>
                                    <a:spcPct val="20000"/>
                                  </a:spcBef>
                                  <a:buChar char="–"/>
                                  <a:defRPr sz="28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2pPr>
                                <a:lvl3pPr marL="1143000" indent="-228600">
                                  <a:spcBef>
                                    <a:spcPct val="20000"/>
                                  </a:spcBef>
                                  <a:buChar char="•"/>
                                  <a:defRPr sz="24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3pPr>
                                <a:lvl4pPr marL="1600200" indent="-228600">
                                  <a:spcBef>
                                    <a:spcPct val="20000"/>
                                  </a:spcBef>
                                  <a:buChar char="–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4pPr>
                                <a:lvl5pPr marL="2057400" indent="-228600">
                                  <a:spcBef>
                                    <a:spcPct val="20000"/>
                                  </a:spcBef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5pPr>
                                <a:lvl6pPr marL="25146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6pPr>
                                <a:lvl7pPr marL="29718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7pPr>
                                <a:lvl8pPr marL="34290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8pPr>
                                <a:lvl9pPr marL="38862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9pPr>
                              </a:lstStyle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None/>
                                </a:pPr>
                                <a:endParaRPr lang="it-IT" altLang="it-IT" sz="2400">
                                  <a:solidFill>
                                    <a:srgbClr val="000000"/>
                                  </a:solidFill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4109" name="Group 77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320800" y="5080000"/>
                                <a:ext cx="274638" cy="963613"/>
                                <a:chOff x="1008" y="6000"/>
                                <a:chExt cx="288" cy="1080"/>
                              </a:xfrm>
                            </p:grpSpPr>
                            <p:grpSp>
                              <p:nvGrpSpPr>
                                <p:cNvPr id="44218" name="Group 78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08" y="6000"/>
                                  <a:ext cx="288" cy="227"/>
                                  <a:chOff x="960" y="5776"/>
                                  <a:chExt cx="288" cy="175"/>
                                </a:xfrm>
                              </p:grpSpPr>
                              <p:sp>
                                <p:nvSpPr>
                                  <p:cNvPr id="44225" name="AutoShape 79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960" y="5849"/>
                                    <a:ext cx="288" cy="102"/>
                                  </a:xfrm>
                                  <a:prstGeom prst="flowChartManualInpu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226" name="Line 80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960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227" name="Line 81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1248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4219" name="AutoShape 82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948"/>
                                  <a:ext cx="288" cy="132"/>
                                </a:xfrm>
                                <a:prstGeom prst="flowChartManualInpu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220" name="Line 83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870"/>
                                  <a:ext cx="0" cy="125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221" name="Line 84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296" y="6847"/>
                                  <a:ext cx="0" cy="12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grpSp>
                              <p:nvGrpSpPr>
                                <p:cNvPr id="44222" name="Group 85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122" y="6119"/>
                                  <a:ext cx="54" cy="914"/>
                                  <a:chOff x="1083" y="5933"/>
                                  <a:chExt cx="54" cy="706"/>
                                </a:xfrm>
                              </p:grpSpPr>
                              <p:sp>
                                <p:nvSpPr>
                                  <p:cNvPr id="44223" name="Rectangle 86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6" y="5967"/>
                                    <a:ext cx="48" cy="67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224" name="Rectangle 87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3" y="5933"/>
                                    <a:ext cx="54" cy="48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>
                                    <a:noFill/>
                                  </a:ln>
                                  <a:effectLst/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44111" name="Group 89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866775" y="4318000"/>
                                <a:ext cx="274638" cy="963613"/>
                                <a:chOff x="1008" y="6000"/>
                                <a:chExt cx="288" cy="1080"/>
                              </a:xfrm>
                            </p:grpSpPr>
                            <p:grpSp>
                              <p:nvGrpSpPr>
                                <p:cNvPr id="44208" name="Group 90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08" y="6000"/>
                                  <a:ext cx="288" cy="227"/>
                                  <a:chOff x="960" y="5776"/>
                                  <a:chExt cx="288" cy="175"/>
                                </a:xfrm>
                              </p:grpSpPr>
                              <p:sp>
                                <p:nvSpPr>
                                  <p:cNvPr id="44215" name="AutoShape 91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960" y="5849"/>
                                    <a:ext cx="288" cy="102"/>
                                  </a:xfrm>
                                  <a:prstGeom prst="flowChartManualInpu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216" name="Line 92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960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217" name="Line 9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1248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4209" name="AutoShape 9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948"/>
                                  <a:ext cx="288" cy="132"/>
                                </a:xfrm>
                                <a:prstGeom prst="flowChartManualInpu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210" name="Line 95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870"/>
                                  <a:ext cx="0" cy="125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211" name="Line 96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296" y="6847"/>
                                  <a:ext cx="0" cy="12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grpSp>
                              <p:nvGrpSpPr>
                                <p:cNvPr id="44212" name="Group 97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122" y="6119"/>
                                  <a:ext cx="54" cy="914"/>
                                  <a:chOff x="1083" y="5933"/>
                                  <a:chExt cx="54" cy="706"/>
                                </a:xfrm>
                              </p:grpSpPr>
                              <p:sp>
                                <p:nvSpPr>
                                  <p:cNvPr id="44213" name="Rectangle 98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6" y="5967"/>
                                    <a:ext cx="48" cy="67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214" name="Rectangle 99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3" y="5933"/>
                                    <a:ext cx="54" cy="48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>
                                    <a:noFill/>
                                  </a:ln>
                                  <a:effectLst/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44112" name="Group 100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316038" y="3557588"/>
                                <a:ext cx="273050" cy="965200"/>
                                <a:chOff x="1008" y="6000"/>
                                <a:chExt cx="288" cy="1080"/>
                              </a:xfrm>
                            </p:grpSpPr>
                            <p:grpSp>
                              <p:nvGrpSpPr>
                                <p:cNvPr id="44198" name="Group 101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08" y="6000"/>
                                  <a:ext cx="288" cy="227"/>
                                  <a:chOff x="960" y="5776"/>
                                  <a:chExt cx="288" cy="175"/>
                                </a:xfrm>
                              </p:grpSpPr>
                              <p:sp>
                                <p:nvSpPr>
                                  <p:cNvPr id="44205" name="AutoShape 102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960" y="5849"/>
                                    <a:ext cx="288" cy="102"/>
                                  </a:xfrm>
                                  <a:prstGeom prst="flowChartManualInpu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206" name="Line 103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960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207" name="Line 10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1248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4199" name="AutoShape 10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948"/>
                                  <a:ext cx="288" cy="132"/>
                                </a:xfrm>
                                <a:prstGeom prst="flowChartManualInpu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200" name="Line 106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870"/>
                                  <a:ext cx="0" cy="125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201" name="Line 107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296" y="6847"/>
                                  <a:ext cx="0" cy="12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grpSp>
                              <p:nvGrpSpPr>
                                <p:cNvPr id="44202" name="Group 108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122" y="6119"/>
                                  <a:ext cx="54" cy="914"/>
                                  <a:chOff x="1083" y="5933"/>
                                  <a:chExt cx="54" cy="706"/>
                                </a:xfrm>
                              </p:grpSpPr>
                              <p:sp>
                                <p:nvSpPr>
                                  <p:cNvPr id="44203" name="Rectangle 109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6" y="5967"/>
                                    <a:ext cx="48" cy="67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204" name="Rectangle 110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3" y="5933"/>
                                    <a:ext cx="54" cy="48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>
                                    <a:noFill/>
                                  </a:ln>
                                  <a:effectLst/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44113" name="Group 111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869950" y="2784171"/>
                                <a:ext cx="274638" cy="975031"/>
                                <a:chOff x="1008" y="5989"/>
                                <a:chExt cx="288" cy="1091"/>
                              </a:xfrm>
                            </p:grpSpPr>
                            <p:grpSp>
                              <p:nvGrpSpPr>
                                <p:cNvPr id="44188" name="Group 112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08" y="5989"/>
                                  <a:ext cx="288" cy="215"/>
                                  <a:chOff x="960" y="5776"/>
                                  <a:chExt cx="288" cy="166"/>
                                </a:xfrm>
                              </p:grpSpPr>
                              <p:sp>
                                <p:nvSpPr>
                                  <p:cNvPr id="44195" name="AutoShape 11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960" y="5840"/>
                                    <a:ext cx="288" cy="102"/>
                                  </a:xfrm>
                                  <a:prstGeom prst="flowChartManualInpu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196" name="Line 11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960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197" name="Line 11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1248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4189" name="AutoShape 11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948"/>
                                  <a:ext cx="288" cy="132"/>
                                </a:xfrm>
                                <a:prstGeom prst="flowChartManualInpu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90" name="Line 117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870"/>
                                  <a:ext cx="0" cy="125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91" name="Line 118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296" y="6847"/>
                                  <a:ext cx="0" cy="12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grpSp>
                              <p:nvGrpSpPr>
                                <p:cNvPr id="44192" name="Group 1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122" y="6119"/>
                                  <a:ext cx="54" cy="914"/>
                                  <a:chOff x="1083" y="5933"/>
                                  <a:chExt cx="54" cy="706"/>
                                </a:xfrm>
                              </p:grpSpPr>
                              <p:sp>
                                <p:nvSpPr>
                                  <p:cNvPr id="44193" name="Rectangle 120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6" y="5967"/>
                                    <a:ext cx="48" cy="67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194" name="Rectangle 121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3" y="5933"/>
                                    <a:ext cx="54" cy="48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>
                                    <a:noFill/>
                                  </a:ln>
                                  <a:effectLst/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44114" name="Group 122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316038" y="2032000"/>
                                <a:ext cx="273050" cy="965200"/>
                                <a:chOff x="1008" y="6000"/>
                                <a:chExt cx="288" cy="1080"/>
                              </a:xfrm>
                            </p:grpSpPr>
                            <p:grpSp>
                              <p:nvGrpSpPr>
                                <p:cNvPr id="44178" name="Group 123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08" y="6000"/>
                                  <a:ext cx="288" cy="227"/>
                                  <a:chOff x="960" y="5776"/>
                                  <a:chExt cx="288" cy="175"/>
                                </a:xfrm>
                              </p:grpSpPr>
                              <p:sp>
                                <p:nvSpPr>
                                  <p:cNvPr id="44185" name="AutoShape 124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960" y="5849"/>
                                    <a:ext cx="288" cy="102"/>
                                  </a:xfrm>
                                  <a:prstGeom prst="flowChartManualInpu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186" name="Line 125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960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187" name="Line 12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1248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4179" name="AutoShape 12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948"/>
                                  <a:ext cx="288" cy="132"/>
                                </a:xfrm>
                                <a:prstGeom prst="flowChartManualInpu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80" name="Line 128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870"/>
                                  <a:ext cx="0" cy="125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81" name="Line 129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296" y="6847"/>
                                  <a:ext cx="0" cy="12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grpSp>
                              <p:nvGrpSpPr>
                                <p:cNvPr id="44182" name="Group 130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122" y="6119"/>
                                  <a:ext cx="54" cy="914"/>
                                  <a:chOff x="1083" y="5933"/>
                                  <a:chExt cx="54" cy="706"/>
                                </a:xfrm>
                              </p:grpSpPr>
                              <p:sp>
                                <p:nvSpPr>
                                  <p:cNvPr id="44183" name="Rectangle 131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6" y="5967"/>
                                    <a:ext cx="48" cy="67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184" name="Rectangle 132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3" y="5933"/>
                                    <a:ext cx="54" cy="48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>
                                    <a:noFill/>
                                  </a:ln>
                                  <a:effectLst/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44115" name="Group 13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869950" y="1269999"/>
                                <a:ext cx="288942" cy="993798"/>
                                <a:chOff x="1008" y="6000"/>
                                <a:chExt cx="303" cy="1112"/>
                              </a:xfrm>
                            </p:grpSpPr>
                            <p:grpSp>
                              <p:nvGrpSpPr>
                                <p:cNvPr id="44168" name="Group 134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08" y="6000"/>
                                  <a:ext cx="288" cy="227"/>
                                  <a:chOff x="960" y="5776"/>
                                  <a:chExt cx="288" cy="175"/>
                                </a:xfrm>
                              </p:grpSpPr>
                              <p:sp>
                                <p:nvSpPr>
                                  <p:cNvPr id="44175" name="AutoShape 135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960" y="5849"/>
                                    <a:ext cx="288" cy="102"/>
                                  </a:xfrm>
                                  <a:prstGeom prst="flowChartManualInpu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176" name="Line 13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960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177" name="Line 13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1248" y="5776"/>
                                    <a:ext cx="0" cy="9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it-IT" sz="24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4169" name="AutoShape 13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23" y="6980"/>
                                  <a:ext cx="288" cy="132"/>
                                </a:xfrm>
                                <a:prstGeom prst="flowChartManualInpu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70" name="Line 139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08" y="6870"/>
                                  <a:ext cx="0" cy="125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71" name="Line 140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296" y="6847"/>
                                  <a:ext cx="0" cy="12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grpSp>
                              <p:nvGrpSpPr>
                                <p:cNvPr id="44172" name="Group 141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122" y="6119"/>
                                  <a:ext cx="54" cy="914"/>
                                  <a:chOff x="1083" y="5933"/>
                                  <a:chExt cx="54" cy="706"/>
                                </a:xfrm>
                              </p:grpSpPr>
                              <p:sp>
                                <p:nvSpPr>
                                  <p:cNvPr id="44173" name="Rectangle 142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6" y="5967"/>
                                    <a:ext cx="48" cy="67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4174" name="Rectangle 1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083" y="5933"/>
                                    <a:ext cx="54" cy="48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9933"/>
                                  </a:solidFill>
                                  <a:ln>
                                    <a:noFill/>
                                  </a:ln>
                                  <a:effectLst/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spcBef>
                                        <a:spcPct val="20000"/>
                                      </a:spcBef>
                                      <a:buChar char="•"/>
                                      <a:defRPr sz="32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1pPr>
                                    <a:lvl2pPr marL="742950" indent="-28575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2pPr>
                                    <a:lvl3pPr marL="1143000" indent="-228600">
                                      <a:spcBef>
                                        <a:spcPct val="20000"/>
                                      </a:spcBef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3pPr>
                                    <a:lvl4pPr marL="1600200" indent="-228600">
                                      <a:spcBef>
                                        <a:spcPct val="20000"/>
                                      </a:spcBef>
                                      <a:buChar char="–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4pPr>
                                    <a:lvl5pPr marL="2057400" indent="-228600">
                                      <a:spcBef>
                                        <a:spcPct val="20000"/>
                                      </a:spcBef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20000"/>
                                      </a:spcBef>
                                      <a:spcAft>
                                        <a:spcPct val="0"/>
                                      </a:spcAft>
                                      <a:buChar char="»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itchFamily="18" charset="0"/>
                                      </a:defRPr>
                                    </a:lvl9pPr>
                                  </a:lstStyle>
                                  <a:p>
                                    <a:pPr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buNone/>
                                    </a:pPr>
                                    <a:endParaRPr lang="it-IT" altLang="it-IT" sz="2400">
                                      <a:solidFill>
                                        <a:srgbClr val="000000"/>
                                      </a:solidFill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44120" name="Group 151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423988" y="615950"/>
                                <a:ext cx="50800" cy="815975"/>
                                <a:chOff x="1083" y="5933"/>
                                <a:chExt cx="54" cy="706"/>
                              </a:xfrm>
                            </p:grpSpPr>
                            <p:sp>
                              <p:nvSpPr>
                                <p:cNvPr id="44163" name="Rectangle 152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86" y="5967"/>
                                  <a:ext cx="48" cy="672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64" name="Rectangle 153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83" y="5933"/>
                                  <a:ext cx="54" cy="48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>
                                  <a:noFill/>
                                </a:ln>
                                <a:effectLst/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chemeClr val="tx1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44128" name="Group 16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981075" y="5940425"/>
                                <a:ext cx="50800" cy="484188"/>
                                <a:chOff x="1083" y="5933"/>
                                <a:chExt cx="54" cy="706"/>
                              </a:xfrm>
                            </p:grpSpPr>
                            <p:sp>
                              <p:nvSpPr>
                                <p:cNvPr id="44158" name="Rectangle 16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86" y="5967"/>
                                  <a:ext cx="48" cy="672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59" name="Rectangle 16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083" y="5933"/>
                                  <a:ext cx="54" cy="48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>
                                  <a:noFill/>
                                </a:ln>
                                <a:effectLst/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chemeClr val="tx1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44136" name="Group 17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873125" y="509588"/>
                                <a:ext cx="274638" cy="203200"/>
                                <a:chOff x="960" y="5776"/>
                                <a:chExt cx="288" cy="175"/>
                              </a:xfrm>
                            </p:grpSpPr>
                            <p:sp>
                              <p:nvSpPr>
                                <p:cNvPr id="44155" name="AutoShape 17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960" y="5849"/>
                                  <a:ext cx="288" cy="102"/>
                                </a:xfrm>
                                <a:prstGeom prst="flowChartManualInput">
                                  <a:avLst/>
                                </a:prstGeom>
                                <a:solidFill>
                                  <a:srgbClr val="FF9933"/>
                                </a:solidFill>
                                <a:ln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56" name="Line 176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960" y="5776"/>
                                  <a:ext cx="0" cy="9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57" name="Line 177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1248" y="5776"/>
                                  <a:ext cx="0" cy="9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44144" name="Group 185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65125" y="3257550"/>
                                <a:ext cx="503238" cy="171450"/>
                                <a:chOff x="5" y="3984"/>
                                <a:chExt cx="528" cy="192"/>
                              </a:xfrm>
                            </p:grpSpPr>
                            <p:sp>
                              <p:nvSpPr>
                                <p:cNvPr id="44152" name="Rectangle 18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5" y="3984"/>
                                  <a:ext cx="528" cy="192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 w="381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spcBef>
                                      <a:spcPct val="20000"/>
                                    </a:spcBef>
                                    <a:buChar char="•"/>
                                    <a:defRPr sz="32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1pPr>
                                  <a:lvl2pPr marL="742950" indent="-285750">
                                    <a:spcBef>
                                      <a:spcPct val="20000"/>
                                    </a:spcBef>
                                    <a:buChar char="–"/>
                                    <a:defRPr sz="28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2pPr>
                                  <a:lvl3pPr marL="1143000" indent="-228600">
                                    <a:spcBef>
                                      <a:spcPct val="20000"/>
                                    </a:spcBef>
                                    <a:buChar char="•"/>
                                    <a:defRPr sz="24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3pPr>
                                  <a:lvl4pPr marL="1600200" indent="-228600">
                                    <a:spcBef>
                                      <a:spcPct val="20000"/>
                                    </a:spcBef>
                                    <a:buChar char="–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4pPr>
                                  <a:lvl5pPr marL="2057400" indent="-228600">
                                    <a:spcBef>
                                      <a:spcPct val="20000"/>
                                    </a:spcBef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20000"/>
                                    </a:spcBef>
                                    <a:spcAft>
                                      <a:spcPct val="0"/>
                                    </a:spcAft>
                                    <a:buChar char="»"/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itchFamily="18" charset="0"/>
                                    </a:defRPr>
                                  </a:lvl9pPr>
                                </a:lstStyle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None/>
                                  </a:pPr>
                                  <a:endParaRPr lang="it-IT" altLang="it-IT" sz="2400">
                                    <a:solidFill>
                                      <a:srgbClr val="000000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53" name="Line 187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533" y="3997"/>
                                  <a:ext cx="0" cy="163"/>
                                </a:xfrm>
                                <a:prstGeom prst="line">
                                  <a:avLst/>
                                </a:prstGeom>
                                <a:noFill/>
                                <a:ln w="38100">
                                  <a:solidFill>
                                    <a:schemeClr val="bg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54" name="Line 188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5" y="3992"/>
                                  <a:ext cx="0" cy="163"/>
                                </a:xfrm>
                                <a:prstGeom prst="line">
                                  <a:avLst/>
                                </a:prstGeom>
                                <a:noFill/>
                                <a:ln w="38100">
                                  <a:solidFill>
                                    <a:schemeClr val="bg1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it-IT" sz="24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44147" name="AutoShape 19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10800000" flipH="1" flipV="1">
                                <a:off x="92075" y="3270250"/>
                                <a:ext cx="544513" cy="141288"/>
                              </a:xfrm>
                              <a:prstGeom prst="rightArrow">
                                <a:avLst>
                                  <a:gd name="adj1" fmla="val 32917"/>
                                  <a:gd name="adj2" fmla="val 97026"/>
                                </a:avLst>
                              </a:prstGeom>
                              <a:solidFill>
                                <a:srgbClr val="FF0000"/>
                              </a:solidFill>
                              <a:ln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>
                                <a:lvl1pPr>
                                  <a:spcBef>
                                    <a:spcPct val="20000"/>
                                  </a:spcBef>
                                  <a:buChar char="•"/>
                                  <a:defRPr sz="32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1pPr>
                                <a:lvl2pPr marL="742950" indent="-285750">
                                  <a:spcBef>
                                    <a:spcPct val="20000"/>
                                  </a:spcBef>
                                  <a:buChar char="–"/>
                                  <a:defRPr sz="28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2pPr>
                                <a:lvl3pPr marL="1143000" indent="-228600">
                                  <a:spcBef>
                                    <a:spcPct val="20000"/>
                                  </a:spcBef>
                                  <a:buChar char="•"/>
                                  <a:defRPr sz="24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3pPr>
                                <a:lvl4pPr marL="1600200" indent="-228600">
                                  <a:spcBef>
                                    <a:spcPct val="20000"/>
                                  </a:spcBef>
                                  <a:buChar char="–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4pPr>
                                <a:lvl5pPr marL="2057400" indent="-228600">
                                  <a:spcBef>
                                    <a:spcPct val="20000"/>
                                  </a:spcBef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5pPr>
                                <a:lvl6pPr marL="25146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6pPr>
                                <a:lvl7pPr marL="29718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7pPr>
                                <a:lvl8pPr marL="34290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8pPr>
                                <a:lvl9pPr marL="38862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9pPr>
                              </a:lstStyle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None/>
                                </a:pPr>
                                <a:endParaRPr lang="it-IT" altLang="it-IT" sz="2400">
                                  <a:solidFill>
                                    <a:srgbClr val="000000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44148" name="Text Box 192"/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-28575" y="0"/>
                                <a:ext cx="1781175" cy="31591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lIns="53337" tIns="26668" rIns="53337" bIns="26668">
                                <a:spAutoFit/>
                              </a:bodyPr>
                              <a:lstStyle>
                                <a:lvl1pPr defTabSz="533400">
                                  <a:spcBef>
                                    <a:spcPct val="20000"/>
                                  </a:spcBef>
                                  <a:buChar char="•"/>
                                  <a:defRPr sz="32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1pPr>
                                <a:lvl2pPr marL="742950" indent="-285750" defTabSz="533400">
                                  <a:spcBef>
                                    <a:spcPct val="20000"/>
                                  </a:spcBef>
                                  <a:buChar char="–"/>
                                  <a:defRPr sz="28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2pPr>
                                <a:lvl3pPr marL="1143000" indent="-228600" defTabSz="533400">
                                  <a:spcBef>
                                    <a:spcPct val="20000"/>
                                  </a:spcBef>
                                  <a:buChar char="•"/>
                                  <a:defRPr sz="24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3pPr>
                                <a:lvl4pPr marL="1600200" indent="-228600" defTabSz="533400">
                                  <a:spcBef>
                                    <a:spcPct val="20000"/>
                                  </a:spcBef>
                                  <a:buChar char="–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4pPr>
                                <a:lvl5pPr marL="2057400" indent="-228600" defTabSz="533400">
                                  <a:spcBef>
                                    <a:spcPct val="20000"/>
                                  </a:spcBef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5pPr>
                                <a:lvl6pPr marL="2514600" indent="-228600" defTabSz="5334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6pPr>
                                <a:lvl7pPr marL="2971800" indent="-228600" defTabSz="5334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7pPr>
                                <a:lvl8pPr marL="3429000" indent="-228600" defTabSz="5334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8pPr>
                                <a:lvl9pPr marL="3886200" indent="-228600" defTabSz="5334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9pPr>
                              </a:lstStyle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None/>
                                </a:pPr>
                                <a:r>
                                  <a:rPr lang="it-IT" altLang="it-IT" sz="1700" b="1" dirty="0">
                                    <a:solidFill>
                                      <a:srgbClr val="FF9933"/>
                                    </a:solidFill>
                                    <a:latin typeface="Arial" charset="0"/>
                                  </a:rPr>
                                  <a:t>(B) VAPORE</a:t>
                                </a:r>
                              </a:p>
                            </p:txBody>
                          </p:sp>
                          <p:sp>
                            <p:nvSpPr>
                              <p:cNvPr id="44149" name="Text Box 193"/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79375" y="6546850"/>
                                <a:ext cx="1781175" cy="31591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lIns="53337" tIns="26668" rIns="53337" bIns="26668">
                                <a:spAutoFit/>
                              </a:bodyPr>
                              <a:lstStyle>
                                <a:lvl1pPr defTabSz="533400">
                                  <a:spcBef>
                                    <a:spcPct val="20000"/>
                                  </a:spcBef>
                                  <a:buChar char="•"/>
                                  <a:defRPr sz="32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1pPr>
                                <a:lvl2pPr marL="742950" indent="-285750" defTabSz="533400">
                                  <a:spcBef>
                                    <a:spcPct val="20000"/>
                                  </a:spcBef>
                                  <a:buChar char="–"/>
                                  <a:defRPr sz="28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2pPr>
                                <a:lvl3pPr marL="1143000" indent="-228600" defTabSz="533400">
                                  <a:spcBef>
                                    <a:spcPct val="20000"/>
                                  </a:spcBef>
                                  <a:buChar char="•"/>
                                  <a:defRPr sz="24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3pPr>
                                <a:lvl4pPr marL="1600200" indent="-228600" defTabSz="533400">
                                  <a:spcBef>
                                    <a:spcPct val="20000"/>
                                  </a:spcBef>
                                  <a:buChar char="–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4pPr>
                                <a:lvl5pPr marL="2057400" indent="-228600" defTabSz="533400">
                                  <a:spcBef>
                                    <a:spcPct val="20000"/>
                                  </a:spcBef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5pPr>
                                <a:lvl6pPr marL="2514600" indent="-228600" defTabSz="5334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6pPr>
                                <a:lvl7pPr marL="2971800" indent="-228600" defTabSz="5334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7pPr>
                                <a:lvl8pPr marL="3429000" indent="-228600" defTabSz="5334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8pPr>
                                <a:lvl9pPr marL="3886200" indent="-228600" defTabSz="5334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2000">
                                    <a:solidFill>
                                      <a:schemeClr val="tx1"/>
                                    </a:solidFill>
                                    <a:latin typeface="Times New Roman" pitchFamily="18" charset="0"/>
                                  </a:defRPr>
                                </a:lvl9pPr>
                              </a:lstStyle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None/>
                                </a:pPr>
                                <a:r>
                                  <a:rPr lang="it-IT" altLang="it-IT" sz="1700" b="1">
                                    <a:solidFill>
                                      <a:srgbClr val="3333CC"/>
                                    </a:solidFill>
                                    <a:latin typeface="Arial" charset="0"/>
                                  </a:rPr>
                                  <a:t>(A) LIQUIDO</a:t>
                                </a:r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  <p:sp>
                <p:nvSpPr>
                  <p:cNvPr id="241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3759" y="2799566"/>
                    <a:ext cx="272826" cy="37702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100" b="1" dirty="0">
                        <a:solidFill>
                          <a:srgbClr val="FF0000"/>
                        </a:solidFill>
                        <a:latin typeface="Arial" charset="0"/>
                      </a:rPr>
                      <a:t>T</a:t>
                    </a:r>
                  </a:p>
                </p:txBody>
              </p:sp>
            </p:grpSp>
            <p:sp>
              <p:nvSpPr>
                <p:cNvPr id="244" name="Line 195"/>
                <p:cNvSpPr>
                  <a:spLocks noChangeShapeType="1"/>
                </p:cNvSpPr>
                <p:nvPr/>
              </p:nvSpPr>
              <p:spPr bwMode="auto">
                <a:xfrm flipV="1">
                  <a:off x="604744" y="1490663"/>
                  <a:ext cx="0" cy="86026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47" name="Line 195"/>
              <p:cNvSpPr>
                <a:spLocks noChangeShapeType="1"/>
              </p:cNvSpPr>
              <p:nvPr/>
            </p:nvSpPr>
            <p:spPr bwMode="auto">
              <a:xfrm>
                <a:off x="604744" y="3780602"/>
                <a:ext cx="0" cy="7967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49" name="Text Box 65"/>
            <p:cNvSpPr txBox="1">
              <a:spLocks noChangeArrowheads="1"/>
            </p:cNvSpPr>
            <p:nvPr/>
          </p:nvSpPr>
          <p:spPr bwMode="auto">
            <a:xfrm>
              <a:off x="79375" y="3987408"/>
              <a:ext cx="505260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000000"/>
                  </a:solidFill>
                  <a:latin typeface="Arial" charset="0"/>
                </a:rPr>
                <a:t>T &gt;</a:t>
              </a:r>
            </a:p>
          </p:txBody>
        </p:sp>
        <p:sp>
          <p:nvSpPr>
            <p:cNvPr id="250" name="Text Box 65"/>
            <p:cNvSpPr txBox="1">
              <a:spLocks noChangeArrowheads="1"/>
            </p:cNvSpPr>
            <p:nvPr/>
          </p:nvSpPr>
          <p:spPr bwMode="auto">
            <a:xfrm>
              <a:off x="91129" y="1760763"/>
              <a:ext cx="505260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000000"/>
                  </a:solidFill>
                  <a:latin typeface="Arial" charset="0"/>
                </a:rPr>
                <a:t>T &lt;</a:t>
              </a:r>
            </a:p>
          </p:txBody>
        </p:sp>
      </p:grp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3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17"/>
    </mc:Choice>
    <mc:Fallback xmlns="">
      <p:transition spd="slow" advTm="17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4107" grpId="0" animBg="1"/>
      <p:bldP spid="44108" grpId="0" animBg="1"/>
      <p:bldP spid="44138" grpId="0" animBg="1"/>
      <p:bldP spid="44141" grpId="0" animBg="1"/>
      <p:bldP spid="44142" grpId="0" animBg="1"/>
      <p:bldP spid="441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2"/>
          <p:cNvSpPr>
            <a:spLocks noChangeArrowheads="1"/>
          </p:cNvSpPr>
          <p:nvPr/>
        </p:nvSpPr>
        <p:spPr bwMode="auto">
          <a:xfrm>
            <a:off x="7521575" y="3429001"/>
            <a:ext cx="1371600" cy="1325563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83" name="WordArt 3"/>
          <p:cNvSpPr>
            <a:spLocks noChangeArrowheads="1" noChangeShapeType="1" noTextEdit="1"/>
          </p:cNvSpPr>
          <p:nvPr/>
        </p:nvSpPr>
        <p:spPr bwMode="auto">
          <a:xfrm>
            <a:off x="1844675" y="320675"/>
            <a:ext cx="82740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9966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Rockwell"/>
              </a:rPr>
              <a:t>Equilibri tra due fasi liquide</a:t>
            </a: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2574925" y="3840163"/>
            <a:ext cx="2103438" cy="2286000"/>
          </a:xfrm>
          <a:custGeom>
            <a:avLst/>
            <a:gdLst>
              <a:gd name="T0" fmla="*/ 102417906 w 21600"/>
              <a:gd name="T1" fmla="*/ 241935000 h 21600"/>
              <a:gd name="T2" fmla="*/ 153996664 w 21600"/>
              <a:gd name="T3" fmla="*/ 120967500 h 21600"/>
              <a:gd name="T4" fmla="*/ 102417906 w 21600"/>
              <a:gd name="T5" fmla="*/ 121841154 h 21600"/>
              <a:gd name="T6" fmla="*/ 50839147 w 21600"/>
              <a:gd name="T7" fmla="*/ 120967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1080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78" y="10800"/>
                </a:moveTo>
                <a:cubicBezTo>
                  <a:pt x="10878" y="10843"/>
                  <a:pt x="10843" y="10878"/>
                  <a:pt x="10800" y="10878"/>
                </a:cubicBezTo>
                <a:cubicBezTo>
                  <a:pt x="10756" y="10878"/>
                  <a:pt x="10722" y="10843"/>
                  <a:pt x="10722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lnTo>
                  <a:pt x="10878" y="10800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113" name="Line 6"/>
          <p:cNvSpPr>
            <a:spLocks noChangeShapeType="1"/>
          </p:cNvSpPr>
          <p:nvPr/>
        </p:nvSpPr>
        <p:spPr bwMode="auto">
          <a:xfrm>
            <a:off x="2163594" y="2456866"/>
            <a:ext cx="0" cy="256080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53" tIns="277" rIns="553" bIns="27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114" name="Line 7"/>
          <p:cNvSpPr>
            <a:spLocks noChangeShapeType="1"/>
          </p:cNvSpPr>
          <p:nvPr/>
        </p:nvSpPr>
        <p:spPr bwMode="auto">
          <a:xfrm>
            <a:off x="5022094" y="2449245"/>
            <a:ext cx="0" cy="256080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53" tIns="277" rIns="553" bIns="27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115" name="Line 8"/>
          <p:cNvSpPr>
            <a:spLocks noChangeShapeType="1"/>
          </p:cNvSpPr>
          <p:nvPr/>
        </p:nvSpPr>
        <p:spPr bwMode="auto">
          <a:xfrm rot="16200000">
            <a:off x="3596655" y="3569367"/>
            <a:ext cx="0" cy="288136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53" tIns="277" rIns="553" bIns="27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117" name="Text Box 10"/>
          <p:cNvSpPr txBox="1">
            <a:spLocks noChangeArrowheads="1"/>
          </p:cNvSpPr>
          <p:nvPr/>
        </p:nvSpPr>
        <p:spPr bwMode="auto">
          <a:xfrm>
            <a:off x="5060207" y="4835709"/>
            <a:ext cx="308718" cy="33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53" tIns="277" rIns="553" bIns="27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46118" name="Text Box 11"/>
          <p:cNvSpPr txBox="1">
            <a:spLocks noChangeArrowheads="1"/>
          </p:cNvSpPr>
          <p:nvPr/>
        </p:nvSpPr>
        <p:spPr bwMode="auto">
          <a:xfrm>
            <a:off x="1896801" y="4835709"/>
            <a:ext cx="308718" cy="33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53" tIns="277" rIns="553" bIns="27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46120" name="Text Box 13"/>
          <p:cNvSpPr txBox="1">
            <a:spLocks noChangeArrowheads="1"/>
          </p:cNvSpPr>
          <p:nvPr/>
        </p:nvSpPr>
        <p:spPr bwMode="auto">
          <a:xfrm>
            <a:off x="3027814" y="5246316"/>
            <a:ext cx="388756" cy="29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53" tIns="277" rIns="553" bIns="27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FF0000"/>
                </a:solidFill>
                <a:latin typeface="Arial" charset="0"/>
              </a:rPr>
              <a:t>X</a:t>
            </a:r>
            <a:r>
              <a:rPr lang="it-IT" altLang="it-IT" sz="1900" baseline="-25000">
                <a:solidFill>
                  <a:srgbClr val="FF0000"/>
                </a:solidFill>
                <a:latin typeface="Arial" charset="0"/>
              </a:rPr>
              <a:t>B</a:t>
            </a:r>
            <a:endParaRPr lang="it-IT" altLang="it-IT" sz="19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121" name="Line 14"/>
          <p:cNvSpPr>
            <a:spLocks noChangeShapeType="1"/>
          </p:cNvSpPr>
          <p:nvPr/>
        </p:nvSpPr>
        <p:spPr bwMode="auto">
          <a:xfrm>
            <a:off x="3347966" y="5421608"/>
            <a:ext cx="41162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53" tIns="277" rIns="553" bIns="27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736725" y="3611515"/>
            <a:ext cx="3262500" cy="292473"/>
            <a:chOff x="212725" y="3611514"/>
            <a:chExt cx="3262500" cy="292473"/>
          </a:xfrm>
        </p:grpSpPr>
        <p:sp>
          <p:nvSpPr>
            <p:cNvPr id="46119" name="Text Box 12"/>
            <p:cNvSpPr txBox="1">
              <a:spLocks noChangeArrowheads="1"/>
            </p:cNvSpPr>
            <p:nvPr/>
          </p:nvSpPr>
          <p:spPr bwMode="auto">
            <a:xfrm>
              <a:off x="212725" y="3611514"/>
              <a:ext cx="339209" cy="292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 err="1">
                  <a:solidFill>
                    <a:srgbClr val="FFFF00"/>
                  </a:solidFill>
                  <a:latin typeface="Arial" charset="0"/>
                </a:rPr>
                <a:t>T</a:t>
              </a:r>
              <a:r>
                <a:rPr lang="it-IT" altLang="it-IT" sz="1900" baseline="-25000" dirty="0" err="1">
                  <a:solidFill>
                    <a:srgbClr val="FFFF00"/>
                  </a:solidFill>
                  <a:latin typeface="Arial" charset="0"/>
                </a:rPr>
                <a:t>c</a:t>
              </a:r>
              <a:endParaRPr lang="it-IT" altLang="it-IT" sz="19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124" name="Line 17"/>
            <p:cNvSpPr>
              <a:spLocks noChangeShapeType="1"/>
            </p:cNvSpPr>
            <p:nvPr/>
          </p:nvSpPr>
          <p:spPr bwMode="auto">
            <a:xfrm>
              <a:off x="685330" y="3840158"/>
              <a:ext cx="2789895" cy="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300802" y="2468297"/>
            <a:ext cx="262982" cy="2515078"/>
            <a:chOff x="776802" y="2468297"/>
            <a:chExt cx="262982" cy="2515078"/>
          </a:xfrm>
        </p:grpSpPr>
        <p:sp>
          <p:nvSpPr>
            <p:cNvPr id="46122" name="Line 15"/>
            <p:cNvSpPr>
              <a:spLocks noChangeShapeType="1"/>
            </p:cNvSpPr>
            <p:nvPr/>
          </p:nvSpPr>
          <p:spPr bwMode="auto">
            <a:xfrm>
              <a:off x="914010" y="2841748"/>
              <a:ext cx="0" cy="457287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23" name="Line 16"/>
            <p:cNvSpPr>
              <a:spLocks noChangeShapeType="1"/>
            </p:cNvSpPr>
            <p:nvPr/>
          </p:nvSpPr>
          <p:spPr bwMode="auto">
            <a:xfrm>
              <a:off x="914010" y="3062770"/>
              <a:ext cx="0" cy="1920605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31" name="Text Box 24"/>
            <p:cNvSpPr txBox="1">
              <a:spLocks noChangeArrowheads="1"/>
            </p:cNvSpPr>
            <p:nvPr/>
          </p:nvSpPr>
          <p:spPr bwMode="auto">
            <a:xfrm>
              <a:off x="776802" y="2468297"/>
              <a:ext cx="262982" cy="339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Arial" charset="0"/>
                </a:rPr>
                <a:t>a</a:t>
              </a:r>
            </a:p>
          </p:txBody>
        </p:sp>
      </p:grpSp>
      <p:sp>
        <p:nvSpPr>
          <p:cNvPr id="46132" name="Text Box 25"/>
          <p:cNvSpPr txBox="1">
            <a:spLocks noChangeArrowheads="1"/>
          </p:cNvSpPr>
          <p:nvPr/>
        </p:nvSpPr>
        <p:spPr bwMode="auto">
          <a:xfrm>
            <a:off x="2895371" y="2193926"/>
            <a:ext cx="1160551" cy="29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53" tIns="277" rIns="553" bIns="277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FFFF00"/>
                </a:solidFill>
                <a:latin typeface="Arial" charset="0"/>
              </a:rPr>
              <a:t>(P = cost)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36725" y="4061181"/>
            <a:ext cx="3239632" cy="292473"/>
            <a:chOff x="212725" y="4061180"/>
            <a:chExt cx="3239632" cy="292473"/>
          </a:xfrm>
        </p:grpSpPr>
        <p:sp>
          <p:nvSpPr>
            <p:cNvPr id="46126" name="Line 19"/>
            <p:cNvSpPr>
              <a:spLocks noChangeShapeType="1"/>
            </p:cNvSpPr>
            <p:nvPr/>
          </p:nvSpPr>
          <p:spPr bwMode="auto">
            <a:xfrm>
              <a:off x="662462" y="4289823"/>
              <a:ext cx="2789895" cy="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33" name="Text Box 26"/>
            <p:cNvSpPr txBox="1">
              <a:spLocks noChangeArrowheads="1"/>
            </p:cNvSpPr>
            <p:nvPr/>
          </p:nvSpPr>
          <p:spPr bwMode="auto">
            <a:xfrm>
              <a:off x="212725" y="4061180"/>
              <a:ext cx="347784" cy="292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FFFF00"/>
                  </a:solidFill>
                  <a:latin typeface="Arial" charset="0"/>
                </a:rPr>
                <a:t>T</a:t>
              </a:r>
              <a:r>
                <a:rPr lang="it-IT" altLang="it-IT" sz="1900" baseline="-25000" dirty="0">
                  <a:solidFill>
                    <a:srgbClr val="FFFF00"/>
                  </a:solidFill>
                  <a:latin typeface="Arial" charset="0"/>
                </a:rPr>
                <a:t>1</a:t>
              </a:r>
              <a:endParaRPr lang="it-IT" altLang="it-IT" sz="190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2673361" y="2468297"/>
            <a:ext cx="2043827" cy="2880970"/>
            <a:chOff x="1149360" y="2468297"/>
            <a:chExt cx="2043827" cy="2880970"/>
          </a:xfrm>
        </p:grpSpPr>
        <p:sp>
          <p:nvSpPr>
            <p:cNvPr id="46116" name="Text Box 9"/>
            <p:cNvSpPr txBox="1">
              <a:spLocks noChangeArrowheads="1"/>
            </p:cNvSpPr>
            <p:nvPr/>
          </p:nvSpPr>
          <p:spPr bwMode="auto">
            <a:xfrm>
              <a:off x="1149360" y="5056794"/>
              <a:ext cx="548832" cy="292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FF0000"/>
                  </a:solidFill>
                  <a:latin typeface="Arial" charset="0"/>
                </a:rPr>
                <a:t>X</a:t>
              </a:r>
              <a:r>
                <a:rPr lang="it-IT" altLang="it-IT" sz="1900" baseline="-25000" dirty="0">
                  <a:solidFill>
                    <a:srgbClr val="FF0000"/>
                  </a:solidFill>
                  <a:latin typeface="Arial" charset="0"/>
                </a:rPr>
                <a:t>1</a:t>
              </a:r>
              <a:endParaRPr lang="it-IT" altLang="it-IT" sz="19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6125" name="Line 18"/>
            <p:cNvSpPr>
              <a:spLocks noChangeShapeType="1"/>
            </p:cNvSpPr>
            <p:nvPr/>
          </p:nvSpPr>
          <p:spPr bwMode="auto">
            <a:xfrm>
              <a:off x="1279898" y="4297445"/>
              <a:ext cx="0" cy="68593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27" name="Line 20"/>
            <p:cNvSpPr>
              <a:spLocks noChangeShapeType="1"/>
            </p:cNvSpPr>
            <p:nvPr/>
          </p:nvSpPr>
          <p:spPr bwMode="auto">
            <a:xfrm>
              <a:off x="2934017" y="4297445"/>
              <a:ext cx="0" cy="68593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28" name="Line 21"/>
            <p:cNvSpPr>
              <a:spLocks noChangeShapeType="1"/>
            </p:cNvSpPr>
            <p:nvPr/>
          </p:nvSpPr>
          <p:spPr bwMode="auto">
            <a:xfrm>
              <a:off x="1775371" y="2849370"/>
              <a:ext cx="0" cy="457287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29" name="Line 22"/>
            <p:cNvSpPr>
              <a:spLocks noChangeShapeType="1"/>
            </p:cNvSpPr>
            <p:nvPr/>
          </p:nvSpPr>
          <p:spPr bwMode="auto">
            <a:xfrm>
              <a:off x="1775371" y="3070392"/>
              <a:ext cx="0" cy="1920605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30" name="Text Box 23"/>
            <p:cNvSpPr txBox="1">
              <a:spLocks noChangeArrowheads="1"/>
            </p:cNvSpPr>
            <p:nvPr/>
          </p:nvSpPr>
          <p:spPr bwMode="auto">
            <a:xfrm>
              <a:off x="1634352" y="2468297"/>
              <a:ext cx="278227" cy="339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46134" name="Text Box 27"/>
            <p:cNvSpPr txBox="1">
              <a:spLocks noChangeArrowheads="1"/>
            </p:cNvSpPr>
            <p:nvPr/>
          </p:nvSpPr>
          <p:spPr bwMode="auto">
            <a:xfrm>
              <a:off x="2644355" y="5029104"/>
              <a:ext cx="548832" cy="292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53" tIns="277" rIns="553" bIns="277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X</a:t>
              </a:r>
              <a:r>
                <a:rPr lang="it-IT" altLang="it-IT" sz="19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19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46086" name="Line 28"/>
          <p:cNvSpPr>
            <a:spLocks noChangeShapeType="1"/>
          </p:cNvSpPr>
          <p:nvPr/>
        </p:nvSpPr>
        <p:spPr bwMode="auto">
          <a:xfrm>
            <a:off x="6842125" y="2457450"/>
            <a:ext cx="0" cy="256063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87" name="Line 29"/>
          <p:cNvSpPr>
            <a:spLocks noChangeShapeType="1"/>
          </p:cNvSpPr>
          <p:nvPr/>
        </p:nvSpPr>
        <p:spPr bwMode="auto">
          <a:xfrm>
            <a:off x="9699625" y="2449514"/>
            <a:ext cx="0" cy="256063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88" name="Line 30"/>
          <p:cNvSpPr>
            <a:spLocks noChangeShapeType="1"/>
          </p:cNvSpPr>
          <p:nvPr/>
        </p:nvSpPr>
        <p:spPr bwMode="auto">
          <a:xfrm rot="-5400000">
            <a:off x="8275638" y="3570288"/>
            <a:ext cx="0" cy="28797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90" name="Text Box 32"/>
          <p:cNvSpPr txBox="1">
            <a:spLocks noChangeArrowheads="1"/>
          </p:cNvSpPr>
          <p:nvPr/>
        </p:nvSpPr>
        <p:spPr bwMode="auto">
          <a:xfrm>
            <a:off x="9737726" y="4835525"/>
            <a:ext cx="3143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46091" name="Text Box 33"/>
          <p:cNvSpPr txBox="1">
            <a:spLocks noChangeArrowheads="1"/>
          </p:cNvSpPr>
          <p:nvPr/>
        </p:nvSpPr>
        <p:spPr bwMode="auto">
          <a:xfrm>
            <a:off x="6575426" y="4835525"/>
            <a:ext cx="3143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46093" name="Text Box 35"/>
          <p:cNvSpPr txBox="1">
            <a:spLocks noChangeArrowheads="1"/>
          </p:cNvSpPr>
          <p:nvPr/>
        </p:nvSpPr>
        <p:spPr bwMode="auto">
          <a:xfrm>
            <a:off x="7970839" y="5349876"/>
            <a:ext cx="38893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FF0000"/>
                </a:solidFill>
                <a:latin typeface="Arial" charset="0"/>
              </a:rPr>
              <a:t>X</a:t>
            </a:r>
            <a:r>
              <a:rPr lang="it-IT" altLang="it-IT" sz="1900" baseline="-25000">
                <a:solidFill>
                  <a:srgbClr val="FF0000"/>
                </a:solidFill>
                <a:latin typeface="Arial" charset="0"/>
              </a:rPr>
              <a:t>B</a:t>
            </a:r>
            <a:endParaRPr lang="it-IT" altLang="it-IT" sz="19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94" name="Line 36"/>
          <p:cNvSpPr>
            <a:spLocks noChangeShapeType="1"/>
          </p:cNvSpPr>
          <p:nvPr/>
        </p:nvSpPr>
        <p:spPr bwMode="auto">
          <a:xfrm>
            <a:off x="8289925" y="5524500"/>
            <a:ext cx="412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128194" y="2388871"/>
            <a:ext cx="268287" cy="2594292"/>
            <a:chOff x="5604193" y="2388871"/>
            <a:chExt cx="268287" cy="2594292"/>
          </a:xfrm>
        </p:grpSpPr>
        <p:sp>
          <p:nvSpPr>
            <p:cNvPr id="46095" name="Line 37"/>
            <p:cNvSpPr>
              <a:spLocks noChangeShapeType="1"/>
            </p:cNvSpPr>
            <p:nvPr/>
          </p:nvSpPr>
          <p:spPr bwMode="auto">
            <a:xfrm>
              <a:off x="5807075" y="2782888"/>
              <a:ext cx="0" cy="45720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096" name="Line 38"/>
            <p:cNvSpPr>
              <a:spLocks noChangeShapeType="1"/>
            </p:cNvSpPr>
            <p:nvPr/>
          </p:nvSpPr>
          <p:spPr bwMode="auto">
            <a:xfrm>
              <a:off x="5807075" y="3063875"/>
              <a:ext cx="0" cy="1919288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3" name="Text Box 45"/>
            <p:cNvSpPr txBox="1">
              <a:spLocks noChangeArrowheads="1"/>
            </p:cNvSpPr>
            <p:nvPr/>
          </p:nvSpPr>
          <p:spPr bwMode="auto">
            <a:xfrm>
              <a:off x="5604193" y="2388871"/>
              <a:ext cx="268287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</p:grpSp>
      <p:sp>
        <p:nvSpPr>
          <p:cNvPr id="46104" name="Text Box 46"/>
          <p:cNvSpPr txBox="1">
            <a:spLocks noChangeArrowheads="1"/>
          </p:cNvSpPr>
          <p:nvPr/>
        </p:nvSpPr>
        <p:spPr bwMode="auto">
          <a:xfrm>
            <a:off x="7573963" y="2193926"/>
            <a:ext cx="11557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FFFF00"/>
                </a:solidFill>
                <a:latin typeface="Arial" charset="0"/>
              </a:rPr>
              <a:t>(P = cost)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9020177" y="2389873"/>
            <a:ext cx="268287" cy="2593291"/>
            <a:chOff x="7496176" y="2389872"/>
            <a:chExt cx="268287" cy="2593291"/>
          </a:xfrm>
        </p:grpSpPr>
        <p:sp>
          <p:nvSpPr>
            <p:cNvPr id="46102" name="Text Box 44"/>
            <p:cNvSpPr txBox="1">
              <a:spLocks noChangeArrowheads="1"/>
            </p:cNvSpPr>
            <p:nvPr/>
          </p:nvSpPr>
          <p:spPr bwMode="auto">
            <a:xfrm>
              <a:off x="7496176" y="2389872"/>
              <a:ext cx="268287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46108" name="Line 50"/>
            <p:cNvSpPr>
              <a:spLocks noChangeShapeType="1"/>
            </p:cNvSpPr>
            <p:nvPr/>
          </p:nvSpPr>
          <p:spPr bwMode="auto">
            <a:xfrm>
              <a:off x="7627938" y="2782888"/>
              <a:ext cx="0" cy="45720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9" name="Line 51"/>
            <p:cNvSpPr>
              <a:spLocks noChangeShapeType="1"/>
            </p:cNvSpPr>
            <p:nvPr/>
          </p:nvSpPr>
          <p:spPr bwMode="auto">
            <a:xfrm>
              <a:off x="7627938" y="3063875"/>
              <a:ext cx="0" cy="1919288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6416676" y="3767138"/>
            <a:ext cx="3260725" cy="347662"/>
            <a:chOff x="4892675" y="3767138"/>
            <a:chExt cx="3260725" cy="347662"/>
          </a:xfrm>
        </p:grpSpPr>
        <p:sp>
          <p:nvSpPr>
            <p:cNvPr id="46092" name="Text Box 34"/>
            <p:cNvSpPr txBox="1">
              <a:spLocks noChangeArrowheads="1"/>
            </p:cNvSpPr>
            <p:nvPr/>
          </p:nvSpPr>
          <p:spPr bwMode="auto">
            <a:xfrm>
              <a:off x="4892675" y="3767138"/>
              <a:ext cx="349250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FFFF00"/>
                  </a:solidFill>
                  <a:latin typeface="Arial" charset="0"/>
                </a:rPr>
                <a:t>T</a:t>
              </a:r>
              <a:r>
                <a:rPr lang="it-IT" altLang="it-IT" sz="1900" baseline="-25000" dirty="0">
                  <a:solidFill>
                    <a:srgbClr val="FFFF00"/>
                  </a:solidFill>
                  <a:latin typeface="Arial" charset="0"/>
                </a:rPr>
                <a:t>1</a:t>
              </a:r>
              <a:endParaRPr lang="it-IT" altLang="it-IT" sz="19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097" name="Line 39"/>
            <p:cNvSpPr>
              <a:spLocks noChangeShapeType="1"/>
            </p:cNvSpPr>
            <p:nvPr/>
          </p:nvSpPr>
          <p:spPr bwMode="auto">
            <a:xfrm>
              <a:off x="5364163" y="3932238"/>
              <a:ext cx="2789237" cy="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7375525" y="2617789"/>
            <a:ext cx="1912938" cy="2759075"/>
            <a:chOff x="5851525" y="2617788"/>
            <a:chExt cx="1912938" cy="2759075"/>
          </a:xfrm>
        </p:grpSpPr>
        <p:sp>
          <p:nvSpPr>
            <p:cNvPr id="46100" name="Line 42"/>
            <p:cNvSpPr>
              <a:spLocks noChangeShapeType="1"/>
            </p:cNvSpPr>
            <p:nvPr/>
          </p:nvSpPr>
          <p:spPr bwMode="auto">
            <a:xfrm>
              <a:off x="6913563" y="2971800"/>
              <a:ext cx="0" cy="45720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5851525" y="2617788"/>
              <a:ext cx="1912938" cy="2759075"/>
              <a:chOff x="5851525" y="2617788"/>
              <a:chExt cx="1912938" cy="2759075"/>
            </a:xfrm>
          </p:grpSpPr>
          <p:sp>
            <p:nvSpPr>
              <p:cNvPr id="46089" name="Text Box 31"/>
              <p:cNvSpPr txBox="1">
                <a:spLocks noChangeArrowheads="1"/>
              </p:cNvSpPr>
              <p:nvPr/>
            </p:nvSpPr>
            <p:spPr bwMode="auto">
              <a:xfrm>
                <a:off x="5851525" y="5029200"/>
                <a:ext cx="549275" cy="347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X</a:t>
                </a:r>
                <a:r>
                  <a:rPr lang="it-IT" altLang="it-IT" sz="1900" baseline="-25000">
                    <a:solidFill>
                      <a:srgbClr val="FF0000"/>
                    </a:solidFill>
                    <a:latin typeface="Arial" charset="0"/>
                  </a:rPr>
                  <a:t>1</a:t>
                </a:r>
                <a:endParaRPr lang="it-IT" altLang="it-IT" sz="19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46098" name="Line 40"/>
              <p:cNvSpPr>
                <a:spLocks noChangeShapeType="1"/>
              </p:cNvSpPr>
              <p:nvPr/>
            </p:nvSpPr>
            <p:spPr bwMode="auto">
              <a:xfrm>
                <a:off x="5989638" y="3941763"/>
                <a:ext cx="0" cy="1041400"/>
              </a:xfrm>
              <a:prstGeom prst="line">
                <a:avLst/>
              </a:prstGeom>
              <a:noFill/>
              <a:ln w="38100">
                <a:solidFill>
                  <a:srgbClr val="D6009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101" name="Line 43"/>
              <p:cNvSpPr>
                <a:spLocks noChangeShapeType="1"/>
              </p:cNvSpPr>
              <p:nvPr/>
            </p:nvSpPr>
            <p:spPr bwMode="auto">
              <a:xfrm>
                <a:off x="6901656" y="3070225"/>
                <a:ext cx="0" cy="1920875"/>
              </a:xfrm>
              <a:prstGeom prst="line">
                <a:avLst/>
              </a:prstGeom>
              <a:noFill/>
              <a:ln w="38100">
                <a:solidFill>
                  <a:srgbClr val="D6009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106" name="Text Box 48"/>
              <p:cNvSpPr txBox="1">
                <a:spLocks noChangeArrowheads="1"/>
              </p:cNvSpPr>
              <p:nvPr/>
            </p:nvSpPr>
            <p:spPr bwMode="auto">
              <a:xfrm>
                <a:off x="7215188" y="5029200"/>
                <a:ext cx="549275" cy="347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X</a:t>
                </a:r>
                <a:r>
                  <a:rPr lang="it-IT" altLang="it-IT" sz="1900" baseline="-25000">
                    <a:solidFill>
                      <a:srgbClr val="FF0000"/>
                    </a:solidFill>
                    <a:latin typeface="Arial" charset="0"/>
                  </a:rPr>
                  <a:t>2</a:t>
                </a:r>
                <a:endParaRPr lang="it-IT" altLang="it-IT" sz="19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46107" name="Line 49"/>
              <p:cNvSpPr>
                <a:spLocks noChangeShapeType="1"/>
              </p:cNvSpPr>
              <p:nvPr/>
            </p:nvSpPr>
            <p:spPr bwMode="auto">
              <a:xfrm>
                <a:off x="7373938" y="3941763"/>
                <a:ext cx="0" cy="1041400"/>
              </a:xfrm>
              <a:prstGeom prst="line">
                <a:avLst/>
              </a:prstGeom>
              <a:noFill/>
              <a:ln w="38100">
                <a:solidFill>
                  <a:srgbClr val="D6009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111" name="Text Box 53"/>
              <p:cNvSpPr txBox="1">
                <a:spLocks noChangeArrowheads="1"/>
              </p:cNvSpPr>
              <p:nvPr/>
            </p:nvSpPr>
            <p:spPr bwMode="auto">
              <a:xfrm>
                <a:off x="6767513" y="2617788"/>
                <a:ext cx="268287" cy="393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 dirty="0">
                    <a:solidFill>
                      <a:srgbClr val="FF0000"/>
                    </a:solidFill>
                    <a:latin typeface="Arial" charset="0"/>
                  </a:rPr>
                  <a:t>3</a:t>
                </a:r>
              </a:p>
            </p:txBody>
          </p:sp>
        </p:grpSp>
      </p:grpSp>
      <p:grpSp>
        <p:nvGrpSpPr>
          <p:cNvPr id="6" name="Gruppo 5"/>
          <p:cNvGrpSpPr/>
          <p:nvPr/>
        </p:nvGrpSpPr>
        <p:grpSpPr>
          <a:xfrm>
            <a:off x="6416676" y="3240088"/>
            <a:ext cx="3268663" cy="1606550"/>
            <a:chOff x="4892675" y="3240088"/>
            <a:chExt cx="3268663" cy="1606550"/>
          </a:xfrm>
        </p:grpSpPr>
        <p:sp>
          <p:nvSpPr>
            <p:cNvPr id="46099" name="Line 41"/>
            <p:cNvSpPr>
              <a:spLocks noChangeShapeType="1"/>
            </p:cNvSpPr>
            <p:nvPr/>
          </p:nvSpPr>
          <p:spPr bwMode="auto">
            <a:xfrm>
              <a:off x="5341938" y="4764088"/>
              <a:ext cx="2789237" cy="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5" name="Text Box 47"/>
            <p:cNvSpPr txBox="1">
              <a:spLocks noChangeArrowheads="1"/>
            </p:cNvSpPr>
            <p:nvPr/>
          </p:nvSpPr>
          <p:spPr bwMode="auto">
            <a:xfrm>
              <a:off x="4892675" y="4498975"/>
              <a:ext cx="431800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FF00"/>
                  </a:solidFill>
                  <a:latin typeface="Arial" charset="0"/>
                </a:rPr>
                <a:t>T''</a:t>
              </a:r>
              <a:r>
                <a:rPr lang="it-IT" altLang="it-IT" sz="1900" baseline="-25000">
                  <a:solidFill>
                    <a:srgbClr val="FFFF00"/>
                  </a:solidFill>
                  <a:latin typeface="Arial" charset="0"/>
                </a:rPr>
                <a:t>c</a:t>
              </a:r>
              <a:endParaRPr lang="it-IT" altLang="it-IT" sz="19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110" name="Line 52"/>
            <p:cNvSpPr>
              <a:spLocks noChangeShapeType="1"/>
            </p:cNvSpPr>
            <p:nvPr/>
          </p:nvSpPr>
          <p:spPr bwMode="auto">
            <a:xfrm>
              <a:off x="5373688" y="3429000"/>
              <a:ext cx="2787650" cy="0"/>
            </a:xfrm>
            <a:prstGeom prst="line">
              <a:avLst/>
            </a:prstGeom>
            <a:noFill/>
            <a:ln w="38100">
              <a:solidFill>
                <a:srgbClr val="D6009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2" name="Text Box 54"/>
            <p:cNvSpPr txBox="1">
              <a:spLocks noChangeArrowheads="1"/>
            </p:cNvSpPr>
            <p:nvPr/>
          </p:nvSpPr>
          <p:spPr bwMode="auto">
            <a:xfrm>
              <a:off x="4926013" y="3240088"/>
              <a:ext cx="385762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dirty="0">
                  <a:solidFill>
                    <a:srgbClr val="FFFF00"/>
                  </a:solidFill>
                  <a:latin typeface="Arial" charset="0"/>
                </a:rPr>
                <a:t>T'</a:t>
              </a:r>
              <a:r>
                <a:rPr lang="it-IT" altLang="it-IT" sz="1900" baseline="-25000" dirty="0">
                  <a:solidFill>
                    <a:srgbClr val="FFFF00"/>
                  </a:solidFill>
                  <a:latin typeface="Arial" charset="0"/>
                </a:rPr>
                <a:t>c</a:t>
              </a:r>
              <a:endParaRPr lang="it-IT" altLang="it-IT" sz="190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1778000" y="993140"/>
            <a:ext cx="82740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99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/>
              </a:rPr>
              <a:t>parzialmente miscibili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07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727"/>
    </mc:Choice>
    <mc:Fallback>
      <p:transition spd="slow" advTm="18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2"/>
          <p:cNvSpPr>
            <a:spLocks noChangeArrowheads="1" noChangeShapeType="1" noTextEdit="1"/>
          </p:cNvSpPr>
          <p:nvPr/>
        </p:nvSpPr>
        <p:spPr bwMode="auto">
          <a:xfrm>
            <a:off x="1981200" y="320675"/>
            <a:ext cx="8275638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Rockwell"/>
              </a:rPr>
              <a:t>Miscele Azeotropiche</a:t>
            </a: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2163763" y="2449514"/>
            <a:ext cx="0" cy="2560637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5021263" y="2449514"/>
            <a:ext cx="0" cy="2560637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 rot="-5400000">
            <a:off x="3596482" y="3569494"/>
            <a:ext cx="0" cy="2881313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5059364" y="4835525"/>
            <a:ext cx="3143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1897064" y="4835525"/>
            <a:ext cx="3143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798639" y="2601913"/>
            <a:ext cx="350837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FFFF00"/>
                </a:solidFill>
                <a:latin typeface="Arial" charset="0"/>
              </a:rPr>
              <a:t>T</a:t>
            </a:r>
            <a:r>
              <a:rPr lang="it-IT" altLang="it-IT" sz="1900" baseline="-25000">
                <a:solidFill>
                  <a:srgbClr val="FFFF00"/>
                </a:solidFill>
                <a:latin typeface="Arial" charset="0"/>
              </a:rPr>
              <a:t>A</a:t>
            </a:r>
            <a:endParaRPr lang="it-IT" altLang="it-IT" sz="19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858963" y="2914650"/>
            <a:ext cx="3300412" cy="2489200"/>
            <a:chOff x="334963" y="2914650"/>
            <a:chExt cx="3300412" cy="2489200"/>
          </a:xfrm>
        </p:grpSpPr>
        <p:sp>
          <p:nvSpPr>
            <p:cNvPr id="45068" name="Text Box 12"/>
            <p:cNvSpPr txBox="1">
              <a:spLocks noChangeArrowheads="1"/>
            </p:cNvSpPr>
            <p:nvPr/>
          </p:nvSpPr>
          <p:spPr bwMode="auto">
            <a:xfrm>
              <a:off x="2027238" y="4552950"/>
              <a:ext cx="247650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00FF00"/>
                  </a:solidFill>
                  <a:latin typeface="Arial" charset="0"/>
                </a:rPr>
                <a:t>L</a:t>
              </a: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334963" y="3409950"/>
              <a:ext cx="3300412" cy="1993900"/>
              <a:chOff x="334963" y="3409950"/>
              <a:chExt cx="3300412" cy="1993900"/>
            </a:xfrm>
          </p:grpSpPr>
          <p:sp>
            <p:nvSpPr>
              <p:cNvPr id="45064" name="Oval 8"/>
              <p:cNvSpPr>
                <a:spLocks noChangeArrowheads="1"/>
              </p:cNvSpPr>
              <p:nvPr/>
            </p:nvSpPr>
            <p:spPr bwMode="auto">
              <a:xfrm>
                <a:off x="2438400" y="4454525"/>
                <a:ext cx="92075" cy="90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" name="Gruppo 1"/>
              <p:cNvGrpSpPr/>
              <p:nvPr/>
            </p:nvGrpSpPr>
            <p:grpSpPr>
              <a:xfrm>
                <a:off x="334963" y="3409950"/>
                <a:ext cx="3300412" cy="1993900"/>
                <a:chOff x="334963" y="3409950"/>
                <a:chExt cx="3300412" cy="1993900"/>
              </a:xfrm>
            </p:grpSpPr>
            <p:sp>
              <p:nvSpPr>
                <p:cNvPr id="45062" name="Oval 6"/>
                <p:cNvSpPr>
                  <a:spLocks noChangeArrowheads="1"/>
                </p:cNvSpPr>
                <p:nvPr/>
              </p:nvSpPr>
              <p:spPr bwMode="auto">
                <a:xfrm rot="-2429146">
                  <a:off x="2332038" y="3898900"/>
                  <a:ext cx="1303337" cy="309563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63" name="Oval 7"/>
                <p:cNvSpPr>
                  <a:spLocks noChangeArrowheads="1"/>
                </p:cNvSpPr>
                <p:nvPr/>
              </p:nvSpPr>
              <p:spPr bwMode="auto">
                <a:xfrm rot="-8229232">
                  <a:off x="334963" y="3409950"/>
                  <a:ext cx="2465387" cy="484188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6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2484437" y="4598988"/>
                  <a:ext cx="0" cy="38100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066" name="Text Box 10"/>
                <p:cNvSpPr txBox="1">
                  <a:spLocks noChangeArrowheads="1"/>
                </p:cNvSpPr>
                <p:nvPr/>
              </p:nvSpPr>
              <p:spPr bwMode="auto">
                <a:xfrm rot="2690703">
                  <a:off x="1258888" y="3473450"/>
                  <a:ext cx="628650" cy="3476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 b="1">
                      <a:solidFill>
                        <a:srgbClr val="3333CC"/>
                      </a:solidFill>
                      <a:latin typeface="Arial" charset="0"/>
                    </a:rPr>
                    <a:t>L +V</a:t>
                  </a:r>
                </a:p>
              </p:txBody>
            </p:sp>
            <p:sp>
              <p:nvSpPr>
                <p:cNvPr id="45067" name="Text Box 11"/>
                <p:cNvSpPr txBox="1">
                  <a:spLocks noChangeArrowheads="1"/>
                </p:cNvSpPr>
                <p:nvPr/>
              </p:nvSpPr>
              <p:spPr bwMode="auto">
                <a:xfrm rot="-2221410">
                  <a:off x="2714625" y="3846513"/>
                  <a:ext cx="628650" cy="3476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 b="1">
                      <a:solidFill>
                        <a:srgbClr val="3333CC"/>
                      </a:solidFill>
                      <a:latin typeface="Arial" charset="0"/>
                    </a:rPr>
                    <a:t>L +V</a:t>
                  </a:r>
                </a:p>
              </p:txBody>
            </p:sp>
            <p:sp>
              <p:nvSpPr>
                <p:cNvPr id="4506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484438" y="4416425"/>
                  <a:ext cx="287337" cy="3476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FF00"/>
                      </a:solidFill>
                      <a:latin typeface="Arial" charset="0"/>
                    </a:rPr>
                    <a:t>C</a:t>
                  </a:r>
                </a:p>
              </p:txBody>
            </p:sp>
            <p:sp>
              <p:nvSpPr>
                <p:cNvPr id="4507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370138" y="5056188"/>
                  <a:ext cx="388937" cy="3476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FF0000"/>
                      </a:solidFill>
                      <a:latin typeface="Arial" charset="0"/>
                    </a:rPr>
                    <a:t>X</a:t>
                  </a:r>
                  <a:r>
                    <a:rPr lang="it-IT" altLang="it-IT" sz="1900" baseline="-25000">
                      <a:solidFill>
                        <a:srgbClr val="FF0000"/>
                      </a:solidFill>
                      <a:latin typeface="Arial" charset="0"/>
                    </a:rPr>
                    <a:t>C</a:t>
                  </a:r>
                  <a:endParaRPr lang="it-IT" altLang="it-IT" sz="1900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45074" name="Text Box 18"/>
            <p:cNvSpPr txBox="1">
              <a:spLocks noChangeArrowheads="1"/>
            </p:cNvSpPr>
            <p:nvPr/>
          </p:nvSpPr>
          <p:spPr bwMode="auto">
            <a:xfrm>
              <a:off x="2155825" y="2914650"/>
              <a:ext cx="273050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00FF00"/>
                  </a:solidFill>
                  <a:latin typeface="Arial" charset="0"/>
                </a:rPr>
                <a:t>V</a:t>
              </a:r>
            </a:p>
          </p:txBody>
        </p:sp>
      </p:grp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5059363" y="3473451"/>
            <a:ext cx="3683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FFFF00"/>
                </a:solidFill>
                <a:latin typeface="Arial" charset="0"/>
              </a:rPr>
              <a:t>T</a:t>
            </a:r>
            <a:r>
              <a:rPr lang="it-IT" altLang="it-IT" sz="1900" baseline="-25000">
                <a:solidFill>
                  <a:srgbClr val="FFFF00"/>
                </a:solidFill>
                <a:latin typeface="Arial" charset="0"/>
              </a:rPr>
              <a:t>B</a:t>
            </a:r>
            <a:endParaRPr lang="it-IT" altLang="it-IT" sz="19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3027364" y="5246688"/>
            <a:ext cx="388937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FF0000"/>
                </a:solidFill>
                <a:latin typeface="Arial" charset="0"/>
              </a:rPr>
              <a:t>X</a:t>
            </a:r>
            <a:r>
              <a:rPr lang="it-IT" altLang="it-IT" sz="1900" baseline="-25000">
                <a:solidFill>
                  <a:srgbClr val="FF0000"/>
                </a:solidFill>
                <a:latin typeface="Arial" charset="0"/>
              </a:rPr>
              <a:t>B</a:t>
            </a:r>
            <a:endParaRPr lang="it-IT" altLang="it-IT" sz="19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>
            <a:off x="3348038" y="5421313"/>
            <a:ext cx="4111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6478588" y="2449514"/>
            <a:ext cx="4227512" cy="3121025"/>
            <a:chOff x="4954588" y="2449513"/>
            <a:chExt cx="4227512" cy="3121025"/>
          </a:xfrm>
        </p:grpSpPr>
        <p:sp>
          <p:nvSpPr>
            <p:cNvPr id="45078" name="Line 22"/>
            <p:cNvSpPr>
              <a:spLocks noChangeShapeType="1"/>
            </p:cNvSpPr>
            <p:nvPr/>
          </p:nvSpPr>
          <p:spPr bwMode="auto">
            <a:xfrm>
              <a:off x="5441950" y="2449513"/>
              <a:ext cx="0" cy="2560637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9" name="Line 23"/>
            <p:cNvSpPr>
              <a:spLocks noChangeShapeType="1"/>
            </p:cNvSpPr>
            <p:nvPr/>
          </p:nvSpPr>
          <p:spPr bwMode="auto">
            <a:xfrm>
              <a:off x="8299450" y="2449513"/>
              <a:ext cx="0" cy="2560637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80" name="Line 24"/>
            <p:cNvSpPr>
              <a:spLocks noChangeShapeType="1"/>
            </p:cNvSpPr>
            <p:nvPr/>
          </p:nvSpPr>
          <p:spPr bwMode="auto">
            <a:xfrm rot="-5400000">
              <a:off x="6873876" y="3570287"/>
              <a:ext cx="0" cy="2879725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81" name="Oval 25"/>
            <p:cNvSpPr>
              <a:spLocks noChangeArrowheads="1"/>
            </p:cNvSpPr>
            <p:nvPr/>
          </p:nvSpPr>
          <p:spPr bwMode="auto">
            <a:xfrm rot="-2429146">
              <a:off x="7993063" y="4173538"/>
              <a:ext cx="333375" cy="111125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82" name="Oval 26"/>
            <p:cNvSpPr>
              <a:spLocks noChangeArrowheads="1"/>
            </p:cNvSpPr>
            <p:nvPr/>
          </p:nvSpPr>
          <p:spPr bwMode="auto">
            <a:xfrm rot="-9268310">
              <a:off x="5310188" y="3505200"/>
              <a:ext cx="2906712" cy="37465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83" name="Text Box 27"/>
            <p:cNvSpPr txBox="1">
              <a:spLocks noChangeArrowheads="1"/>
            </p:cNvSpPr>
            <p:nvPr/>
          </p:nvSpPr>
          <p:spPr bwMode="auto">
            <a:xfrm rot="1725959">
              <a:off x="6405563" y="3506788"/>
              <a:ext cx="628650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3333CC"/>
                  </a:solidFill>
                  <a:latin typeface="Arial" charset="0"/>
                </a:rPr>
                <a:t>L +V</a:t>
              </a:r>
            </a:p>
          </p:txBody>
        </p:sp>
        <p:sp>
          <p:nvSpPr>
            <p:cNvPr id="45084" name="Text Box 28"/>
            <p:cNvSpPr txBox="1">
              <a:spLocks noChangeArrowheads="1"/>
            </p:cNvSpPr>
            <p:nvPr/>
          </p:nvSpPr>
          <p:spPr bwMode="auto">
            <a:xfrm>
              <a:off x="6492875" y="4068763"/>
              <a:ext cx="247650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00FF00"/>
                  </a:solidFill>
                  <a:latin typeface="Arial" charset="0"/>
                </a:rPr>
                <a:t>L</a:t>
              </a:r>
            </a:p>
          </p:txBody>
        </p:sp>
        <p:sp>
          <p:nvSpPr>
            <p:cNvPr id="45085" name="Text Box 29"/>
            <p:cNvSpPr txBox="1">
              <a:spLocks noChangeArrowheads="1"/>
            </p:cNvSpPr>
            <p:nvPr/>
          </p:nvSpPr>
          <p:spPr bwMode="auto">
            <a:xfrm>
              <a:off x="8128000" y="4983163"/>
              <a:ext cx="946150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Arial" charset="0"/>
                </a:rPr>
                <a:t>C</a:t>
              </a:r>
              <a:r>
                <a:rPr lang="it-IT" altLang="it-IT" sz="2200" b="1" baseline="-25000">
                  <a:solidFill>
                    <a:srgbClr val="FF0000"/>
                  </a:solidFill>
                  <a:latin typeface="Arial" charset="0"/>
                </a:rPr>
                <a:t>6</a:t>
              </a:r>
              <a:r>
                <a:rPr lang="it-IT" altLang="it-IT" sz="2200" b="1">
                  <a:solidFill>
                    <a:srgbClr val="FF0000"/>
                  </a:solidFill>
                  <a:latin typeface="Arial" charset="0"/>
                </a:rPr>
                <a:t>H</a:t>
              </a:r>
              <a:r>
                <a:rPr lang="it-IT" altLang="it-IT" sz="2200" b="1" baseline="-25000">
                  <a:solidFill>
                    <a:srgbClr val="FF0000"/>
                  </a:solidFill>
                  <a:latin typeface="Arial" charset="0"/>
                </a:rPr>
                <a:t>6</a:t>
              </a:r>
              <a:r>
                <a:rPr lang="it-IT" altLang="it-IT" sz="2200" b="1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5086" name="Text Box 30"/>
            <p:cNvSpPr txBox="1">
              <a:spLocks noChangeArrowheads="1"/>
            </p:cNvSpPr>
            <p:nvPr/>
          </p:nvSpPr>
          <p:spPr bwMode="auto">
            <a:xfrm>
              <a:off x="4954588" y="4983163"/>
              <a:ext cx="638175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Arial" charset="0"/>
                </a:rPr>
                <a:t>H</a:t>
              </a:r>
              <a:r>
                <a:rPr lang="it-IT" altLang="it-IT" sz="22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it-IT" altLang="it-IT" sz="2200" b="1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45087" name="Text Box 31"/>
            <p:cNvSpPr txBox="1">
              <a:spLocks noChangeArrowheads="1"/>
            </p:cNvSpPr>
            <p:nvPr/>
          </p:nvSpPr>
          <p:spPr bwMode="auto">
            <a:xfrm>
              <a:off x="5075238" y="2601913"/>
              <a:ext cx="350837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FF00"/>
                  </a:solidFill>
                  <a:latin typeface="Arial" charset="0"/>
                </a:rPr>
                <a:t>T</a:t>
              </a:r>
              <a:r>
                <a:rPr lang="it-IT" altLang="it-IT" sz="1900" baseline="-25000">
                  <a:solidFill>
                    <a:srgbClr val="FFFF00"/>
                  </a:solidFill>
                  <a:latin typeface="Arial" charset="0"/>
                </a:rPr>
                <a:t>A</a:t>
              </a:r>
              <a:endParaRPr lang="it-IT" altLang="it-IT" sz="19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5088" name="Text Box 32"/>
            <p:cNvSpPr txBox="1">
              <a:spLocks noChangeArrowheads="1"/>
            </p:cNvSpPr>
            <p:nvPr/>
          </p:nvSpPr>
          <p:spPr bwMode="auto">
            <a:xfrm>
              <a:off x="6958013" y="2914650"/>
              <a:ext cx="273050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00FF00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45089" name="Text Box 33"/>
            <p:cNvSpPr txBox="1">
              <a:spLocks noChangeArrowheads="1"/>
            </p:cNvSpPr>
            <p:nvPr/>
          </p:nvSpPr>
          <p:spPr bwMode="auto">
            <a:xfrm>
              <a:off x="8321675" y="3949700"/>
              <a:ext cx="860425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FF00"/>
                  </a:solidFill>
                  <a:latin typeface="Arial" charset="0"/>
                </a:rPr>
                <a:t>78,5°C</a:t>
              </a:r>
            </a:p>
          </p:txBody>
        </p:sp>
        <p:sp>
          <p:nvSpPr>
            <p:cNvPr id="45090" name="Text Box 34"/>
            <p:cNvSpPr txBox="1">
              <a:spLocks noChangeArrowheads="1"/>
            </p:cNvSpPr>
            <p:nvPr/>
          </p:nvSpPr>
          <p:spPr bwMode="auto">
            <a:xfrm>
              <a:off x="6397625" y="5121275"/>
              <a:ext cx="1100138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45091" name="Line 35"/>
            <p:cNvSpPr>
              <a:spLocks noChangeShapeType="1"/>
            </p:cNvSpPr>
            <p:nvPr/>
          </p:nvSpPr>
          <p:spPr bwMode="auto">
            <a:xfrm>
              <a:off x="6664325" y="5295900"/>
              <a:ext cx="6889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92" name="Rectangle 36"/>
            <p:cNvSpPr>
              <a:spLocks noChangeArrowheads="1"/>
            </p:cNvSpPr>
            <p:nvPr/>
          </p:nvSpPr>
          <p:spPr bwMode="auto">
            <a:xfrm>
              <a:off x="6580188" y="5299075"/>
              <a:ext cx="644525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FF0000"/>
                  </a:solidFill>
                  <a:latin typeface="Arial" charset="0"/>
                </a:rPr>
                <a:t>C</a:t>
              </a:r>
              <a:r>
                <a:rPr lang="it-IT" altLang="it-IT" sz="14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it-IT" altLang="it-IT" sz="1400">
                  <a:solidFill>
                    <a:srgbClr val="FF0000"/>
                  </a:solidFill>
                  <a:latin typeface="Arial" charset="0"/>
                </a:rPr>
                <a:t>H</a:t>
              </a:r>
              <a:r>
                <a:rPr lang="it-IT" altLang="it-IT" sz="1400" baseline="-25000">
                  <a:solidFill>
                    <a:srgbClr val="FF0000"/>
                  </a:solidFill>
                  <a:latin typeface="Arial" charset="0"/>
                </a:rPr>
                <a:t>6</a:t>
              </a:r>
              <a:r>
                <a:rPr lang="it-IT" altLang="it-IT" sz="1400">
                  <a:solidFill>
                    <a:srgbClr val="FF0000"/>
                  </a:solidFill>
                  <a:latin typeface="Arial" charset="0"/>
                </a:rPr>
                <a:t>O</a:t>
              </a: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149" y="1062940"/>
            <a:ext cx="1887500" cy="13198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533"/>
    </mc:Choice>
    <mc:Fallback>
      <p:transition spd="slow" advTm="30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75.6|82.8|3.2|43.2|35|2.5|1.3|51.8|6.2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23.6|84.4|13|35.3|31.3|27.9|36|9.6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0.3|4.6|1.3|29.1|77.5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34.6|17.7|12.3|1.6|1|0.7|0.5|0.4|0.4|0.5|27.2|1.2|6.2|1.8|2.6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|8.3|5.6|21.2|63.4|2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66.2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621</Words>
  <Application>Microsoft Office PowerPoint</Application>
  <PresentationFormat>Widescreen</PresentationFormat>
  <Paragraphs>176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Comic Sans MS</vt:lpstr>
      <vt:lpstr>Eras Demi ITC</vt:lpstr>
      <vt:lpstr>Rockwell</vt:lpstr>
      <vt:lpstr>Symbol</vt:lpstr>
      <vt:lpstr>Times New Roman</vt:lpstr>
      <vt:lpstr>Verdana</vt:lpstr>
      <vt:lpstr>Struttura predefinita</vt:lpstr>
      <vt:lpstr>Presentazione standard di PowerPoint</vt:lpstr>
      <vt:lpstr>Presentazione standard di PowerPoint</vt:lpstr>
      <vt:lpstr>Presentazione standard di PowerPoint</vt:lpstr>
      <vt:lpstr>MISCELE DI LIQUIDI VOLATILI: composizione del liquido e del vapore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6</cp:revision>
  <dcterms:created xsi:type="dcterms:W3CDTF">2020-03-27T11:30:02Z</dcterms:created>
  <dcterms:modified xsi:type="dcterms:W3CDTF">2020-03-29T16:16:40Z</dcterms:modified>
</cp:coreProperties>
</file>