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1"/>
  </p:sldMasterIdLst>
  <p:sldIdLst>
    <p:sldId id="256" r:id="rId2"/>
    <p:sldId id="267" r:id="rId3"/>
    <p:sldId id="257" r:id="rId4"/>
    <p:sldId id="259" r:id="rId5"/>
    <p:sldId id="261" r:id="rId6"/>
    <p:sldId id="268" r:id="rId7"/>
    <p:sldId id="260" r:id="rId8"/>
    <p:sldId id="262" r:id="rId9"/>
    <p:sldId id="264" r:id="rId10"/>
    <p:sldId id="266" r:id="rId11"/>
    <p:sldId id="263" r:id="rId12"/>
    <p:sldId id="265"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D7D4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63" autoAdjust="0"/>
    <p:restoredTop sz="94660"/>
  </p:normalViewPr>
  <p:slideViewPr>
    <p:cSldViewPr snapToGrid="0">
      <p:cViewPr varScale="1">
        <p:scale>
          <a:sx n="81" d="100"/>
          <a:sy n="81" d="100"/>
        </p:scale>
        <p:origin x="12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182565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231554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16ADB6-0EAD-436A-A994-C1A7C0CA5391}"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54024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Modifica gli stili del testo dello schema</a:t>
            </a:r>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4009602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Modifica gli stili del testo dello schema</a:t>
            </a:r>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16ADB6-0EAD-436A-A994-C1A7C0CA5391}"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0771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Modifica gli stili del testo dello schema</a:t>
            </a:r>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605567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349638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223233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177606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14A745A-7374-4574-862C-48C985234C27}"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160412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2799111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E14A745A-7374-4574-862C-48C985234C27}" type="datetimeFigureOut">
              <a:rPr lang="it-IT" smtClean="0"/>
              <a:t>10/06/2019</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316374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E14A745A-7374-4574-862C-48C985234C27}" type="datetimeFigureOut">
              <a:rPr lang="it-IT" smtClean="0"/>
              <a:t>10/06/2019</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277154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4A745A-7374-4574-862C-48C985234C27}" type="datetimeFigureOut">
              <a:rPr lang="it-IT" smtClean="0"/>
              <a:t>10/06/2019</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3806473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3037471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E14A745A-7374-4574-862C-48C985234C27}"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216ADB6-0EAD-436A-A994-C1A7C0CA5391}" type="slidenum">
              <a:rPr lang="it-IT" smtClean="0"/>
              <a:t>‹N›</a:t>
            </a:fld>
            <a:endParaRPr lang="it-IT"/>
          </a:p>
        </p:txBody>
      </p:sp>
    </p:spTree>
    <p:extLst>
      <p:ext uri="{BB962C8B-B14F-4D97-AF65-F5344CB8AC3E}">
        <p14:creationId xmlns:p14="http://schemas.microsoft.com/office/powerpoint/2010/main" val="87919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4A745A-7374-4574-862C-48C985234C27}" type="datetimeFigureOut">
              <a:rPr lang="it-IT" smtClean="0"/>
              <a:t>10/06/2019</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216ADB6-0EAD-436A-A994-C1A7C0CA5391}" type="slidenum">
              <a:rPr lang="it-IT" smtClean="0"/>
              <a:t>‹N›</a:t>
            </a:fld>
            <a:endParaRPr lang="it-IT"/>
          </a:p>
        </p:txBody>
      </p:sp>
    </p:spTree>
    <p:extLst>
      <p:ext uri="{BB962C8B-B14F-4D97-AF65-F5344CB8AC3E}">
        <p14:creationId xmlns:p14="http://schemas.microsoft.com/office/powerpoint/2010/main" val="1685075588"/>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 id="2147483855" r:id="rId13"/>
    <p:sldLayoutId id="2147483856" r:id="rId14"/>
    <p:sldLayoutId id="2147483857" r:id="rId15"/>
    <p:sldLayoutId id="2147483858"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92232" y="1080655"/>
            <a:ext cx="9621092" cy="3718967"/>
          </a:xfrm>
        </p:spPr>
        <p:txBody>
          <a:bodyPr>
            <a:noAutofit/>
          </a:bodyPr>
          <a:lstStyle/>
          <a:p>
            <a:pPr algn="ctr"/>
            <a:r>
              <a:rPr lang="it-IT" sz="4800" b="1" i="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Malina</a:t>
            </a:r>
            <a: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 la principessa di Kagran: </a:t>
            </a:r>
            <a:b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 fiaba, rievocazione</a:t>
            </a:r>
            <a:r>
              <a:rPr lang="it-IT" sz="4800" b="1"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 </a:t>
            </a:r>
            <a:b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it-IT" sz="4800" b="1" dirty="0" smtClean="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dimensione onirica</a:t>
            </a:r>
            <a:endParaRPr lang="it-IT" sz="4800" b="1"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ottotitolo 2"/>
          <p:cNvSpPr>
            <a:spLocks noGrp="1"/>
          </p:cNvSpPr>
          <p:nvPr>
            <p:ph type="subTitle" idx="1"/>
          </p:nvPr>
        </p:nvSpPr>
        <p:spPr>
          <a:xfrm>
            <a:off x="3465615" y="6181503"/>
            <a:ext cx="5874327" cy="472440"/>
          </a:xfrm>
        </p:spPr>
        <p:txBody>
          <a:bodyPr>
            <a:normAutofit/>
          </a:bodyPr>
          <a:lstStyle/>
          <a:p>
            <a:r>
              <a:rPr lang="it-IT" sz="2000" b="1" dirty="0" smtClean="0">
                <a:solidFill>
                  <a:schemeClr val="bg2">
                    <a:lumMod val="25000"/>
                  </a:schemeClr>
                </a:solidFill>
                <a:latin typeface="Times New Roman" panose="02020603050405020304" pitchFamily="18" charset="0"/>
                <a:ea typeface="MingLiU_HKSCS-ExtB" panose="02020500000000000000" pitchFamily="18" charset="-120"/>
                <a:cs typeface="Times New Roman" panose="02020603050405020304" pitchFamily="18" charset="0"/>
              </a:rPr>
              <a:t>Biancamaria Guccione, Giulia Gregori, Monica Velli</a:t>
            </a:r>
            <a:endParaRPr lang="it-IT" sz="2000" b="1" dirty="0">
              <a:solidFill>
                <a:schemeClr val="bg2">
                  <a:lumMod val="25000"/>
                </a:schemeClr>
              </a:solidFill>
              <a:latin typeface="Times New Roman" panose="02020603050405020304" pitchFamily="18" charset="0"/>
              <a:ea typeface="MingLiU_HKSCS-ExtB"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487462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2179620" y="502755"/>
            <a:ext cx="5038598" cy="5882640"/>
          </a:xfrm>
        </p:spPr>
        <p:txBody>
          <a:bodyPr>
            <a:normAutofit fontScale="92500" lnSpcReduction="20000"/>
          </a:bodyPr>
          <a:lstStyle/>
          <a:p>
            <a:pPr marL="0" indent="0">
              <a:lnSpc>
                <a:spcPct val="150000"/>
              </a:lnSpc>
              <a:spcBef>
                <a:spcPts val="0"/>
              </a:spcBef>
              <a:buNone/>
            </a:pPr>
            <a:r>
              <a:rPr lang="it-IT" sz="1500" b="1" dirty="0" smtClean="0">
                <a:latin typeface="Times New Roman" panose="02020603050405020304" pitchFamily="18" charset="0"/>
                <a:cs typeface="Times New Roman" panose="02020603050405020304" pitchFamily="18" charset="0"/>
              </a:rPr>
              <a:t>Corona</a:t>
            </a:r>
            <a:r>
              <a:rPr lang="it-IT" sz="1500" b="1" dirty="0">
                <a:latin typeface="Times New Roman" panose="02020603050405020304" pitchFamily="18" charset="0"/>
                <a:cs typeface="Times New Roman" panose="02020603050405020304" pitchFamily="18" charset="0"/>
              </a:rPr>
              <a:t> </a:t>
            </a:r>
            <a:endParaRPr lang="it-IT" sz="1500" b="1" dirty="0" smtClean="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it-IT" sz="15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it-IT" sz="1500" dirty="0" smtClean="0">
                <a:latin typeface="Times New Roman" panose="02020603050405020304" pitchFamily="18" charset="0"/>
                <a:cs typeface="Times New Roman" panose="02020603050405020304" pitchFamily="18" charset="0"/>
              </a:rPr>
              <a:t>L’autunno mi bruca dalla mano la sua foglia: siamo amici.</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Noi sgusciamo il tempo dalle noci e gli apprendiamo a camminare:</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lui ritorna nel guscio.</a:t>
            </a:r>
          </a:p>
          <a:p>
            <a:pPr marL="0" indent="0">
              <a:lnSpc>
                <a:spcPct val="150000"/>
              </a:lnSpc>
              <a:spcBef>
                <a:spcPts val="0"/>
              </a:spcBef>
              <a:buNone/>
            </a:pPr>
            <a:r>
              <a:rPr lang="it-IT" sz="1500" dirty="0" smtClean="0">
                <a:latin typeface="Times New Roman" panose="02020603050405020304" pitchFamily="18" charset="0"/>
                <a:cs typeface="Times New Roman" panose="02020603050405020304" pitchFamily="18" charset="0"/>
              </a:rPr>
              <a:t>Nello specchio è domenica,</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nel sogno si dorme,</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la bocca fa profezia.</a:t>
            </a:r>
          </a:p>
          <a:p>
            <a:pPr marL="0" indent="0">
              <a:lnSpc>
                <a:spcPct val="150000"/>
              </a:lnSpc>
              <a:spcBef>
                <a:spcPts val="0"/>
              </a:spcBef>
              <a:buNone/>
            </a:pPr>
            <a:r>
              <a:rPr lang="it-IT" sz="1500" dirty="0" smtClean="0">
                <a:solidFill>
                  <a:srgbClr val="A50021"/>
                </a:solidFill>
                <a:latin typeface="Times New Roman" panose="02020603050405020304" pitchFamily="18" charset="0"/>
                <a:cs typeface="Times New Roman" panose="02020603050405020304" pitchFamily="18" charset="0"/>
              </a:rPr>
              <a:t>Il mio occhio </a:t>
            </a:r>
            <a:r>
              <a:rPr lang="it-IT" sz="1500" dirty="0" smtClean="0">
                <a:latin typeface="Times New Roman" panose="02020603050405020304" pitchFamily="18" charset="0"/>
                <a:cs typeface="Times New Roman" panose="02020603050405020304" pitchFamily="18" charset="0"/>
              </a:rPr>
              <a:t>scende al sesso dell’amata:</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noi ci guardiamo,</a:t>
            </a:r>
            <a:br>
              <a:rPr lang="it-IT" sz="1500" dirty="0" smtClean="0">
                <a:latin typeface="Times New Roman" panose="02020603050405020304" pitchFamily="18" charset="0"/>
                <a:cs typeface="Times New Roman" panose="02020603050405020304" pitchFamily="18" charset="0"/>
              </a:rPr>
            </a:br>
            <a:r>
              <a:rPr lang="it-IT" sz="1500" dirty="0" smtClean="0">
                <a:solidFill>
                  <a:srgbClr val="A50021"/>
                </a:solidFill>
                <a:latin typeface="Times New Roman" panose="02020603050405020304" pitchFamily="18" charset="0"/>
                <a:cs typeface="Times New Roman" panose="02020603050405020304" pitchFamily="18" charset="0"/>
              </a:rPr>
              <a:t>noi ci diciamo cose oscure</a:t>
            </a:r>
            <a:r>
              <a:rPr lang="it-IT" sz="1500" dirty="0" smtClean="0">
                <a:latin typeface="Times New Roman" panose="02020603050405020304" pitchFamily="18" charset="0"/>
                <a:cs typeface="Times New Roman" panose="02020603050405020304" pitchFamily="18" charset="0"/>
              </a:rPr>
              <a:t>,</a:t>
            </a:r>
            <a:br>
              <a:rPr lang="it-IT" sz="1500" dirty="0" smtClean="0">
                <a:latin typeface="Times New Roman" panose="02020603050405020304" pitchFamily="18" charset="0"/>
                <a:cs typeface="Times New Roman" panose="02020603050405020304" pitchFamily="18" charset="0"/>
              </a:rPr>
            </a:br>
            <a:r>
              <a:rPr lang="it-IT" sz="1500" dirty="0" smtClean="0">
                <a:solidFill>
                  <a:srgbClr val="A50021"/>
                </a:solidFill>
                <a:latin typeface="Times New Roman" panose="02020603050405020304" pitchFamily="18" charset="0"/>
                <a:cs typeface="Times New Roman" panose="02020603050405020304" pitchFamily="18" charset="0"/>
              </a:rPr>
              <a:t>noi ci amiamo come papavero e memoria</a:t>
            </a:r>
            <a:r>
              <a:rPr lang="it-IT" sz="1500" dirty="0" smtClean="0">
                <a:latin typeface="Times New Roman" panose="02020603050405020304" pitchFamily="18" charset="0"/>
                <a:cs typeface="Times New Roman" panose="02020603050405020304" pitchFamily="18" charset="0"/>
              </a:rPr>
              <a:t>,</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noi dormiamo come vino nelle conchiglie,</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come il mare nel raggio sanguigno della luna.</a:t>
            </a:r>
          </a:p>
          <a:p>
            <a:pPr marL="0" indent="0">
              <a:lnSpc>
                <a:spcPct val="150000"/>
              </a:lnSpc>
              <a:spcBef>
                <a:spcPts val="0"/>
              </a:spcBef>
              <a:buNone/>
            </a:pPr>
            <a:r>
              <a:rPr lang="it-IT" sz="1500" dirty="0" smtClean="0">
                <a:latin typeface="Times New Roman" panose="02020603050405020304" pitchFamily="18" charset="0"/>
                <a:cs typeface="Times New Roman" panose="02020603050405020304" pitchFamily="18" charset="0"/>
              </a:rPr>
              <a:t>Noi stiamo allacciati alla finestra, dalla strada ci guardano:</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è tempo che si sappia!</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È tempo che la pietra accetti di fiorire,</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che l’affanno abbia un cuore che batte.</a:t>
            </a:r>
            <a:br>
              <a:rPr lang="it-IT" sz="1500" dirty="0" smtClean="0">
                <a:latin typeface="Times New Roman" panose="02020603050405020304" pitchFamily="18" charset="0"/>
                <a:cs typeface="Times New Roman" panose="02020603050405020304" pitchFamily="18" charset="0"/>
              </a:rPr>
            </a:br>
            <a:r>
              <a:rPr lang="it-IT" sz="1500" dirty="0" smtClean="0">
                <a:latin typeface="Times New Roman" panose="02020603050405020304" pitchFamily="18" charset="0"/>
                <a:cs typeface="Times New Roman" panose="02020603050405020304" pitchFamily="18" charset="0"/>
              </a:rPr>
              <a:t>È tempo che sia tempo.</a:t>
            </a:r>
          </a:p>
          <a:p>
            <a:pPr marL="0" indent="0">
              <a:lnSpc>
                <a:spcPct val="150000"/>
              </a:lnSpc>
              <a:spcBef>
                <a:spcPts val="0"/>
              </a:spcBef>
              <a:buNone/>
            </a:pPr>
            <a:r>
              <a:rPr lang="it-IT" sz="1500" dirty="0" smtClean="0">
                <a:latin typeface="Times New Roman" panose="02020603050405020304" pitchFamily="18" charset="0"/>
                <a:cs typeface="Times New Roman" panose="02020603050405020304" pitchFamily="18" charset="0"/>
              </a:rPr>
              <a:t>È tempo.</a:t>
            </a:r>
          </a:p>
          <a:p>
            <a:pPr marL="0" indent="0">
              <a:buNone/>
            </a:pPr>
            <a:endParaRPr lang="it-IT" dirty="0"/>
          </a:p>
        </p:txBody>
      </p:sp>
      <p:sp>
        <p:nvSpPr>
          <p:cNvPr id="4" name="Segnaposto contenuto 3"/>
          <p:cNvSpPr>
            <a:spLocks noGrp="1"/>
          </p:cNvSpPr>
          <p:nvPr>
            <p:ph sz="half" idx="2"/>
          </p:nvPr>
        </p:nvSpPr>
        <p:spPr>
          <a:xfrm>
            <a:off x="6705600" y="1825625"/>
            <a:ext cx="4648200" cy="4351338"/>
          </a:xfrm>
        </p:spPr>
        <p:txBody>
          <a:bodyPr>
            <a:normAutofit fontScale="92500" lnSpcReduction="20000"/>
          </a:bodyPr>
          <a:lstStyle/>
          <a:p>
            <a:pPr marL="0" indent="0" fontAlgn="base">
              <a:buNone/>
            </a:pPr>
            <a:r>
              <a:rPr lang="it-IT" dirty="0">
                <a:latin typeface="Arial" panose="020B0604020202020204" pitchFamily="34" charset="0"/>
                <a:cs typeface="Arial" panose="020B0604020202020204" pitchFamily="34" charset="0"/>
              </a:rPr>
              <a:t> </a:t>
            </a:r>
          </a:p>
          <a:p>
            <a:pPr marL="0" indent="0">
              <a:buNone/>
            </a:pPr>
            <a:endParaRPr lang="it-IT" dirty="0"/>
          </a:p>
        </p:txBody>
      </p:sp>
      <p:sp>
        <p:nvSpPr>
          <p:cNvPr id="6" name="CasellaDiTesto 5"/>
          <p:cNvSpPr txBox="1"/>
          <p:nvPr/>
        </p:nvSpPr>
        <p:spPr>
          <a:xfrm>
            <a:off x="7730835" y="166255"/>
            <a:ext cx="4366161" cy="6555641"/>
          </a:xfrm>
          <a:prstGeom prst="rect">
            <a:avLst/>
          </a:prstGeom>
          <a:noFill/>
        </p:spPr>
        <p:txBody>
          <a:bodyPr wrap="square" rtlCol="0">
            <a:spAutoFit/>
          </a:bodyPr>
          <a:lstStyle/>
          <a:p>
            <a:pPr fontAlgn="base"/>
            <a:r>
              <a:rPr lang="it-IT" sz="1400" b="1" dirty="0">
                <a:solidFill>
                  <a:srgbClr val="A50021"/>
                </a:solidFill>
                <a:latin typeface="Times New Roman" panose="02020603050405020304" pitchFamily="18" charset="0"/>
                <a:cs typeface="Times New Roman" panose="02020603050405020304" pitchFamily="18" charset="0"/>
              </a:rPr>
              <a:t>Dire cose oscure </a:t>
            </a:r>
            <a:endParaRPr lang="it-IT" sz="1400" dirty="0">
              <a:solidFill>
                <a:srgbClr val="A50021"/>
              </a:solidFill>
              <a:latin typeface="Times New Roman" panose="02020603050405020304" pitchFamily="18" charset="0"/>
              <a:cs typeface="Times New Roman" panose="02020603050405020304" pitchFamily="18" charset="0"/>
            </a:endParaRPr>
          </a:p>
          <a:p>
            <a:pPr fontAlgn="base"/>
            <a:r>
              <a:rPr lang="it-IT" sz="1400" dirty="0">
                <a:latin typeface="Times New Roman" panose="02020603050405020304" pitchFamily="18" charset="0"/>
                <a:cs typeface="Times New Roman" panose="02020603050405020304" pitchFamily="18" charset="0"/>
              </a:rPr>
              <a:t> </a:t>
            </a:r>
          </a:p>
          <a:p>
            <a:pPr fontAlgn="base"/>
            <a:r>
              <a:rPr lang="it-IT" sz="1400" dirty="0">
                <a:latin typeface="Times New Roman" panose="02020603050405020304" pitchFamily="18" charset="0"/>
                <a:cs typeface="Times New Roman" panose="02020603050405020304" pitchFamily="18" charset="0"/>
              </a:rPr>
              <a:t>Come Orfeo </a:t>
            </a:r>
            <a:r>
              <a:rPr lang="it-IT" sz="1400" dirty="0">
                <a:solidFill>
                  <a:srgbClr val="A50021"/>
                </a:solidFill>
                <a:latin typeface="Times New Roman" panose="02020603050405020304" pitchFamily="18" charset="0"/>
                <a:cs typeface="Times New Roman" panose="02020603050405020304" pitchFamily="18" charset="0"/>
              </a:rPr>
              <a:t>suono</a:t>
            </a:r>
          </a:p>
          <a:p>
            <a:pPr fontAlgn="base"/>
            <a:r>
              <a:rPr lang="it-IT" sz="1400" dirty="0">
                <a:solidFill>
                  <a:srgbClr val="A50021"/>
                </a:solidFill>
                <a:latin typeface="Times New Roman" panose="02020603050405020304" pitchFamily="18" charset="0"/>
                <a:cs typeface="Times New Roman" panose="02020603050405020304" pitchFamily="18" charset="0"/>
              </a:rPr>
              <a:t>la morte sulle corde della vita</a:t>
            </a:r>
          </a:p>
          <a:p>
            <a:pPr fontAlgn="base"/>
            <a:r>
              <a:rPr lang="it-IT" sz="1400" dirty="0">
                <a:latin typeface="Times New Roman" panose="02020603050405020304" pitchFamily="18" charset="0"/>
                <a:cs typeface="Times New Roman" panose="02020603050405020304" pitchFamily="18" charset="0"/>
              </a:rPr>
              <a:t>e nella bellezza della terra</a:t>
            </a:r>
          </a:p>
          <a:p>
            <a:pPr fontAlgn="base"/>
            <a:r>
              <a:rPr lang="it-IT" sz="1400" dirty="0">
                <a:latin typeface="Times New Roman" panose="02020603050405020304" pitchFamily="18" charset="0"/>
                <a:cs typeface="Times New Roman" panose="02020603050405020304" pitchFamily="18" charset="0"/>
              </a:rPr>
              <a:t>e dei tuoi occhi, che rispecchiano il cielo,</a:t>
            </a:r>
          </a:p>
          <a:p>
            <a:pPr fontAlgn="base"/>
            <a:r>
              <a:rPr lang="it-IT" sz="1400" dirty="0">
                <a:solidFill>
                  <a:srgbClr val="A50021"/>
                </a:solidFill>
                <a:latin typeface="Times New Roman" panose="02020603050405020304" pitchFamily="18" charset="0"/>
                <a:cs typeface="Times New Roman" panose="02020603050405020304" pitchFamily="18" charset="0"/>
              </a:rPr>
              <a:t>so solo dire cose oscure.</a:t>
            </a:r>
          </a:p>
          <a:p>
            <a:pPr fontAlgn="base"/>
            <a:r>
              <a:rPr lang="it-IT" sz="1400" dirty="0">
                <a:latin typeface="Times New Roman" panose="02020603050405020304" pitchFamily="18" charset="0"/>
                <a:cs typeface="Times New Roman" panose="02020603050405020304" pitchFamily="18" charset="0"/>
              </a:rPr>
              <a:t> </a:t>
            </a:r>
          </a:p>
          <a:p>
            <a:pPr fontAlgn="base"/>
            <a:r>
              <a:rPr lang="it-IT" sz="1400" dirty="0">
                <a:latin typeface="Times New Roman" panose="02020603050405020304" pitchFamily="18" charset="0"/>
                <a:cs typeface="Times New Roman" panose="02020603050405020304" pitchFamily="18" charset="0"/>
              </a:rPr>
              <a:t>Non dimenticare, che anche tu, improvvisamente,</a:t>
            </a:r>
          </a:p>
          <a:p>
            <a:pPr fontAlgn="base"/>
            <a:r>
              <a:rPr lang="it-IT" sz="1400" dirty="0">
                <a:latin typeface="Times New Roman" panose="02020603050405020304" pitchFamily="18" charset="0"/>
                <a:cs typeface="Times New Roman" panose="02020603050405020304" pitchFamily="18" charset="0"/>
              </a:rPr>
              <a:t>ogni mattina, quando il tuo giaciglio</a:t>
            </a:r>
          </a:p>
          <a:p>
            <a:pPr fontAlgn="base"/>
            <a:r>
              <a:rPr lang="it-IT" sz="1400" dirty="0">
                <a:latin typeface="Times New Roman" panose="02020603050405020304" pitchFamily="18" charset="0"/>
                <a:cs typeface="Times New Roman" panose="02020603050405020304" pitchFamily="18" charset="0"/>
              </a:rPr>
              <a:t>era ancora umido di rugiada e il garofano</a:t>
            </a:r>
          </a:p>
          <a:p>
            <a:pPr fontAlgn="base"/>
            <a:r>
              <a:rPr lang="it-IT" sz="1400" dirty="0">
                <a:latin typeface="Times New Roman" panose="02020603050405020304" pitchFamily="18" charset="0"/>
                <a:cs typeface="Times New Roman" panose="02020603050405020304" pitchFamily="18" charset="0"/>
              </a:rPr>
              <a:t>dormiva sul tuo cuore,</a:t>
            </a:r>
          </a:p>
          <a:p>
            <a:pPr fontAlgn="base"/>
            <a:r>
              <a:rPr lang="it-IT" sz="1400" dirty="0">
                <a:latin typeface="Times New Roman" panose="02020603050405020304" pitchFamily="18" charset="0"/>
                <a:cs typeface="Times New Roman" panose="02020603050405020304" pitchFamily="18" charset="0"/>
              </a:rPr>
              <a:t>vedesti il fiume scuro,</a:t>
            </a:r>
          </a:p>
          <a:p>
            <a:pPr fontAlgn="base"/>
            <a:r>
              <a:rPr lang="it-IT" sz="1400" dirty="0">
                <a:latin typeface="Times New Roman" panose="02020603050405020304" pitchFamily="18" charset="0"/>
                <a:cs typeface="Times New Roman" panose="02020603050405020304" pitchFamily="18" charset="0"/>
              </a:rPr>
              <a:t>che passò vicino a te.</a:t>
            </a:r>
          </a:p>
          <a:p>
            <a:pPr fontAlgn="base"/>
            <a:r>
              <a:rPr lang="it-IT" sz="1400" dirty="0">
                <a:latin typeface="Times New Roman" panose="02020603050405020304" pitchFamily="18" charset="0"/>
                <a:cs typeface="Times New Roman" panose="02020603050405020304" pitchFamily="18" charset="0"/>
              </a:rPr>
              <a:t> </a:t>
            </a:r>
          </a:p>
          <a:p>
            <a:pPr fontAlgn="base"/>
            <a:r>
              <a:rPr lang="it-IT" sz="1400" dirty="0">
                <a:latin typeface="Times New Roman" panose="02020603050405020304" pitchFamily="18" charset="0"/>
                <a:cs typeface="Times New Roman" panose="02020603050405020304" pitchFamily="18" charset="0"/>
              </a:rPr>
              <a:t> </a:t>
            </a:r>
            <a:r>
              <a:rPr lang="it-IT" sz="1400" dirty="0" smtClean="0">
                <a:latin typeface="Times New Roman" panose="02020603050405020304" pitchFamily="18" charset="0"/>
                <a:cs typeface="Times New Roman" panose="02020603050405020304" pitchFamily="18" charset="0"/>
              </a:rPr>
              <a:t>Le </a:t>
            </a:r>
            <a:r>
              <a:rPr lang="it-IT" sz="1400" dirty="0">
                <a:latin typeface="Times New Roman" panose="02020603050405020304" pitchFamily="18" charset="0"/>
                <a:cs typeface="Times New Roman" panose="02020603050405020304" pitchFamily="18" charset="0"/>
              </a:rPr>
              <a:t>corde del silenzio</a:t>
            </a:r>
          </a:p>
          <a:p>
            <a:pPr fontAlgn="base"/>
            <a:r>
              <a:rPr lang="it-IT" sz="1400" dirty="0">
                <a:latin typeface="Times New Roman" panose="02020603050405020304" pitchFamily="18" charset="0"/>
                <a:cs typeface="Times New Roman" panose="02020603050405020304" pitchFamily="18" charset="0"/>
              </a:rPr>
              <a:t>Tese sull’onda di sangue,</a:t>
            </a:r>
          </a:p>
          <a:p>
            <a:pPr fontAlgn="base"/>
            <a:r>
              <a:rPr lang="it-IT" sz="1400" dirty="0">
                <a:latin typeface="Times New Roman" panose="02020603050405020304" pitchFamily="18" charset="0"/>
                <a:cs typeface="Times New Roman" panose="02020603050405020304" pitchFamily="18" charset="0"/>
              </a:rPr>
              <a:t>afferrai il tuo cuore che risuonava.</a:t>
            </a:r>
          </a:p>
          <a:p>
            <a:pPr fontAlgn="base"/>
            <a:r>
              <a:rPr lang="it-IT" sz="1400" dirty="0">
                <a:latin typeface="Times New Roman" panose="02020603050405020304" pitchFamily="18" charset="0"/>
                <a:cs typeface="Times New Roman" panose="02020603050405020304" pitchFamily="18" charset="0"/>
              </a:rPr>
              <a:t>Il tuo ricciolo si trasformò</a:t>
            </a:r>
          </a:p>
          <a:p>
            <a:pPr fontAlgn="base"/>
            <a:r>
              <a:rPr lang="it-IT" sz="1400" dirty="0">
                <a:latin typeface="Times New Roman" panose="02020603050405020304" pitchFamily="18" charset="0"/>
                <a:cs typeface="Times New Roman" panose="02020603050405020304" pitchFamily="18" charset="0"/>
              </a:rPr>
              <a:t>nei capelli ombrosi della notte,</a:t>
            </a:r>
          </a:p>
          <a:p>
            <a:pPr fontAlgn="base"/>
            <a:r>
              <a:rPr lang="it-IT" sz="1400" dirty="0">
                <a:latin typeface="Times New Roman" panose="02020603050405020304" pitchFamily="18" charset="0"/>
                <a:cs typeface="Times New Roman" panose="02020603050405020304" pitchFamily="18" charset="0"/>
              </a:rPr>
              <a:t>i neri fiocchi dell’inferno</a:t>
            </a:r>
          </a:p>
          <a:p>
            <a:pPr fontAlgn="base"/>
            <a:r>
              <a:rPr lang="it-IT" sz="1400" dirty="0">
                <a:latin typeface="Times New Roman" panose="02020603050405020304" pitchFamily="18" charset="0"/>
                <a:cs typeface="Times New Roman" panose="02020603050405020304" pitchFamily="18" charset="0"/>
              </a:rPr>
              <a:t>nevicarono sul tuo volto.</a:t>
            </a:r>
          </a:p>
          <a:p>
            <a:pPr fontAlgn="base"/>
            <a:r>
              <a:rPr lang="it-IT" sz="1400" dirty="0">
                <a:latin typeface="Times New Roman" panose="02020603050405020304" pitchFamily="18" charset="0"/>
                <a:cs typeface="Times New Roman" panose="02020603050405020304" pitchFamily="18" charset="0"/>
              </a:rPr>
              <a:t> </a:t>
            </a:r>
          </a:p>
          <a:p>
            <a:pPr fontAlgn="base"/>
            <a:r>
              <a:rPr lang="it-IT" sz="1400" dirty="0">
                <a:latin typeface="Times New Roman" panose="02020603050405020304" pitchFamily="18" charset="0"/>
                <a:cs typeface="Times New Roman" panose="02020603050405020304" pitchFamily="18" charset="0"/>
              </a:rPr>
              <a:t>E io non ti appartengo.</a:t>
            </a:r>
          </a:p>
          <a:p>
            <a:pPr fontAlgn="base"/>
            <a:r>
              <a:rPr lang="it-IT" sz="1400" dirty="0">
                <a:latin typeface="Times New Roman" panose="02020603050405020304" pitchFamily="18" charset="0"/>
                <a:cs typeface="Times New Roman" panose="02020603050405020304" pitchFamily="18" charset="0"/>
              </a:rPr>
              <a:t>Entrambi piangiamo ora.</a:t>
            </a:r>
          </a:p>
          <a:p>
            <a:pPr fontAlgn="base"/>
            <a:r>
              <a:rPr lang="it-IT" sz="1400" dirty="0">
                <a:latin typeface="Times New Roman" panose="02020603050405020304" pitchFamily="18" charset="0"/>
                <a:cs typeface="Times New Roman" panose="02020603050405020304" pitchFamily="18" charset="0"/>
              </a:rPr>
              <a:t> </a:t>
            </a:r>
          </a:p>
          <a:p>
            <a:pPr fontAlgn="base"/>
            <a:r>
              <a:rPr lang="it-IT" sz="1400" dirty="0">
                <a:latin typeface="Times New Roman" panose="02020603050405020304" pitchFamily="18" charset="0"/>
                <a:cs typeface="Times New Roman" panose="02020603050405020304" pitchFamily="18" charset="0"/>
              </a:rPr>
              <a:t>Ma come Orfeo io so</a:t>
            </a:r>
          </a:p>
          <a:p>
            <a:pPr fontAlgn="base"/>
            <a:r>
              <a:rPr lang="it-IT" sz="1400" dirty="0">
                <a:solidFill>
                  <a:srgbClr val="A50021"/>
                </a:solidFill>
                <a:latin typeface="Times New Roman" panose="02020603050405020304" pitchFamily="18" charset="0"/>
                <a:cs typeface="Times New Roman" panose="02020603050405020304" pitchFamily="18" charset="0"/>
              </a:rPr>
              <a:t>Suonare la vita sulle corde della morte,</a:t>
            </a:r>
          </a:p>
          <a:p>
            <a:pPr fontAlgn="base"/>
            <a:r>
              <a:rPr lang="it-IT" sz="1400" dirty="0">
                <a:latin typeface="Times New Roman" panose="02020603050405020304" pitchFamily="18" charset="0"/>
                <a:cs typeface="Times New Roman" panose="02020603050405020304" pitchFamily="18" charset="0"/>
              </a:rPr>
              <a:t>e colgo il blu</a:t>
            </a:r>
          </a:p>
          <a:p>
            <a:pPr fontAlgn="base"/>
            <a:r>
              <a:rPr lang="it-IT" sz="1400" dirty="0">
                <a:solidFill>
                  <a:srgbClr val="A50021"/>
                </a:solidFill>
                <a:latin typeface="Times New Roman" panose="02020603050405020304" pitchFamily="18" charset="0"/>
                <a:cs typeface="Times New Roman" panose="02020603050405020304" pitchFamily="18" charset="0"/>
              </a:rPr>
              <a:t>del tuo occhio </a:t>
            </a:r>
            <a:r>
              <a:rPr lang="it-IT" sz="1400" dirty="0">
                <a:latin typeface="Times New Roman" panose="02020603050405020304" pitchFamily="18" charset="0"/>
                <a:cs typeface="Times New Roman" panose="02020603050405020304" pitchFamily="18" charset="0"/>
              </a:rPr>
              <a:t>chiuso per sempre.</a:t>
            </a:r>
          </a:p>
        </p:txBody>
      </p:sp>
    </p:spTree>
    <p:extLst>
      <p:ext uri="{BB962C8B-B14F-4D97-AF65-F5344CB8AC3E}">
        <p14:creationId xmlns:p14="http://schemas.microsoft.com/office/powerpoint/2010/main" val="15447424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776354" y="261257"/>
            <a:ext cx="4987636" cy="760021"/>
          </a:xfrm>
        </p:spPr>
        <p:txBody>
          <a:bodyPr>
            <a:normAutofit fontScale="90000"/>
          </a:bodyPr>
          <a:lstStyle/>
          <a:p>
            <a:r>
              <a:rPr lang="it-IT" sz="2800" b="1" dirty="0" smtClean="0">
                <a:solidFill>
                  <a:schemeClr val="tx2">
                    <a:lumMod val="75000"/>
                  </a:schemeClr>
                </a:solidFill>
                <a:latin typeface="Times New Roman" panose="02020603050405020304" pitchFamily="18" charset="0"/>
                <a:cs typeface="Times New Roman" panose="02020603050405020304" pitchFamily="18" charset="0"/>
              </a:rPr>
              <a:t>La dimensione onirica in </a:t>
            </a:r>
            <a:r>
              <a:rPr lang="it-IT" sz="2800" b="1" i="1" dirty="0" smtClean="0">
                <a:solidFill>
                  <a:schemeClr val="tx2">
                    <a:lumMod val="75000"/>
                  </a:schemeClr>
                </a:solidFill>
                <a:latin typeface="Times New Roman" panose="02020603050405020304" pitchFamily="18" charset="0"/>
                <a:cs typeface="Times New Roman" panose="02020603050405020304" pitchFamily="18" charset="0"/>
              </a:rPr>
              <a:t>Malina</a:t>
            </a:r>
            <a:r>
              <a:rPr lang="it-IT" sz="2800" b="1" dirty="0" smtClean="0">
                <a:solidFill>
                  <a:schemeClr val="tx2">
                    <a:lumMod val="75000"/>
                  </a:schemeClr>
                </a:solidFill>
                <a:latin typeface="Times New Roman" panose="02020603050405020304" pitchFamily="18" charset="0"/>
                <a:cs typeface="Times New Roman" panose="02020603050405020304" pitchFamily="18" charset="0"/>
              </a:rPr>
              <a:t>. </a:t>
            </a:r>
            <a:br>
              <a:rPr lang="it-IT" sz="2800" b="1" dirty="0" smtClean="0">
                <a:solidFill>
                  <a:schemeClr val="tx2">
                    <a:lumMod val="75000"/>
                  </a:schemeClr>
                </a:solidFill>
                <a:latin typeface="Times New Roman" panose="02020603050405020304" pitchFamily="18" charset="0"/>
                <a:cs typeface="Times New Roman" panose="02020603050405020304" pitchFamily="18" charset="0"/>
              </a:rPr>
            </a:br>
            <a:r>
              <a:rPr lang="it-IT" sz="2800" b="1" dirty="0" smtClean="0">
                <a:solidFill>
                  <a:schemeClr val="tx2">
                    <a:lumMod val="75000"/>
                  </a:schemeClr>
                </a:solidFill>
                <a:latin typeface="Times New Roman" panose="02020603050405020304" pitchFamily="18" charset="0"/>
                <a:cs typeface="Times New Roman" panose="02020603050405020304" pitchFamily="18" charset="0"/>
              </a:rPr>
              <a:t>Analisi del sogno sullo straniero</a:t>
            </a:r>
            <a:endParaRPr lang="it-IT" sz="28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type="body" sz="half" idx="2"/>
          </p:nvPr>
        </p:nvSpPr>
        <p:spPr>
          <a:xfrm>
            <a:off x="1828800" y="1211283"/>
            <a:ext cx="9675813" cy="5438899"/>
          </a:xfrm>
        </p:spPr>
        <p:txBody>
          <a:bodyPr>
            <a:normAutofit fontScale="92500" lnSpcReduction="10000"/>
          </a:bodyPr>
          <a:lstStyle/>
          <a:p>
            <a:pPr marL="0" indent="0" algn="just">
              <a:lnSpc>
                <a:spcPct val="150000"/>
              </a:lnSpc>
              <a:spcBef>
                <a:spcPts val="0"/>
              </a:spcBef>
              <a:buNone/>
            </a:pPr>
            <a:r>
              <a:rPr lang="it-IT" sz="1400" dirty="0">
                <a:latin typeface="Times New Roman" panose="02020603050405020304" pitchFamily="18" charset="0"/>
                <a:ea typeface="Calibri" panose="020F0502020204030204" pitchFamily="34" charset="0"/>
                <a:cs typeface="Times New Roman" panose="02020603050405020304" pitchFamily="18" charset="0"/>
              </a:rPr>
              <a:t>Indosso il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cappotto siberiano degli ebrei,</a:t>
            </a:r>
            <a:r>
              <a:rPr lang="it-IT" sz="1400" dirty="0">
                <a:latin typeface="Times New Roman" panose="02020603050405020304" pitchFamily="18" charset="0"/>
                <a:ea typeface="Calibri" panose="020F0502020204030204" pitchFamily="34" charset="0"/>
                <a:cs typeface="Times New Roman" panose="02020603050405020304" pitchFamily="18" charset="0"/>
              </a:rPr>
              <a:t> come tutti gli altri. È pieno inverno, la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neve</a:t>
            </a:r>
            <a:r>
              <a:rPr lang="it-IT" sz="1400" dirty="0">
                <a:latin typeface="Times New Roman" panose="02020603050405020304" pitchFamily="18" charset="0"/>
                <a:ea typeface="Calibri" panose="020F0502020204030204" pitchFamily="34" charset="0"/>
                <a:cs typeface="Times New Roman" panose="02020603050405020304" pitchFamily="18" charset="0"/>
              </a:rPr>
              <a:t> scende sempre più fitta su di noi, e sotto la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neve</a:t>
            </a:r>
            <a:r>
              <a:rPr lang="it-IT" sz="1400" dirty="0">
                <a:latin typeface="Times New Roman" panose="02020603050405020304" pitchFamily="18" charset="0"/>
                <a:ea typeface="Calibri" panose="020F0502020204030204" pitchFamily="34" charset="0"/>
                <a:cs typeface="Times New Roman" panose="02020603050405020304" pitchFamily="18" charset="0"/>
              </a:rPr>
              <a:t> crollano i miei scaffali, la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neve</a:t>
            </a:r>
            <a:r>
              <a:rPr lang="it-IT" sz="1400" dirty="0">
                <a:latin typeface="Times New Roman" panose="02020603050405020304" pitchFamily="18" charset="0"/>
                <a:ea typeface="Calibri" panose="020F0502020204030204" pitchFamily="34" charset="0"/>
                <a:cs typeface="Times New Roman" panose="02020603050405020304" pitchFamily="18" charset="0"/>
              </a:rPr>
              <a:t> li seppellisce lentamente,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mentre aspettiamo tutti di essere deportati</a:t>
            </a:r>
            <a:r>
              <a:rPr lang="it-IT" sz="1400" dirty="0">
                <a:latin typeface="Times New Roman" panose="02020603050405020304" pitchFamily="18" charset="0"/>
                <a:ea typeface="Calibri" panose="020F0502020204030204" pitchFamily="34" charset="0"/>
                <a:cs typeface="Times New Roman" panose="02020603050405020304" pitchFamily="18" charset="0"/>
              </a:rPr>
              <a:t>, anche le fotografie sullo scaffale si inumidiscono, sono le immagini di tutti quelli che ho amato, asciugo via la neve, scuoto le fotografie, ma scende altra neve, le mie dita sono già intirizzite, debbo lasciar seppellire le foto dalla neve. Mi perdo d'animo solo perché anche </a:t>
            </a:r>
            <a:r>
              <a:rPr lang="it-IT" sz="1400"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mio padre</a:t>
            </a:r>
            <a:r>
              <a:rPr lang="it-IT" sz="1400" dirty="0">
                <a:latin typeface="Times New Roman" panose="02020603050405020304" pitchFamily="18" charset="0"/>
                <a:ea typeface="Calibri" panose="020F0502020204030204" pitchFamily="34" charset="0"/>
                <a:cs typeface="Times New Roman" panose="02020603050405020304" pitchFamily="18" charset="0"/>
              </a:rPr>
              <a:t> osserva questi miei ultimi tentativi, perché </a:t>
            </a:r>
            <a:r>
              <a:rPr lang="it-IT" sz="1400"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non è uno di noi</a:t>
            </a:r>
            <a:r>
              <a:rPr lang="it-IT" sz="1400" dirty="0">
                <a:latin typeface="Times New Roman" panose="02020603050405020304" pitchFamily="18" charset="0"/>
                <a:ea typeface="Calibri" panose="020F0502020204030204" pitchFamily="34" charset="0"/>
                <a:cs typeface="Times New Roman" panose="02020603050405020304" pitchFamily="18" charset="0"/>
              </a:rPr>
              <a:t>, non voglio che veda i miei sforzi e indovini chi c'è su quelle </a:t>
            </a:r>
            <a:r>
              <a:rPr lang="it-IT" sz="1400" dirty="0" smtClean="0">
                <a:latin typeface="Times New Roman" panose="02020603050405020304" pitchFamily="18" charset="0"/>
                <a:ea typeface="Calibri" panose="020F0502020204030204" pitchFamily="34" charset="0"/>
                <a:cs typeface="Times New Roman" panose="02020603050405020304" pitchFamily="18" charset="0"/>
              </a:rPr>
              <a:t>fotografie</a:t>
            </a:r>
            <a:r>
              <a:rPr lang="it-IT" sz="1400" dirty="0" smtClean="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it-IT" sz="1400" dirty="0" smtClean="0">
                <a:highlight>
                  <a:srgbClr val="00FFFF"/>
                </a:highlight>
                <a:latin typeface="Times New Roman" panose="02020603050405020304" pitchFamily="18" charset="0"/>
                <a:ea typeface="Calibri" panose="020F0502020204030204" pitchFamily="34" charset="0"/>
                <a:cs typeface="Times New Roman" panose="02020603050405020304" pitchFamily="18" charset="0"/>
              </a:rPr>
              <a:t>Mio </a:t>
            </a:r>
            <a:r>
              <a:rPr lang="it-IT" sz="1400" dirty="0">
                <a:highlight>
                  <a:srgbClr val="00FFFF"/>
                </a:highlight>
                <a:latin typeface="Times New Roman" panose="02020603050405020304" pitchFamily="18" charset="0"/>
                <a:ea typeface="Calibri" panose="020F0502020204030204" pitchFamily="34" charset="0"/>
                <a:cs typeface="Times New Roman" panose="02020603050405020304" pitchFamily="18" charset="0"/>
              </a:rPr>
              <a:t>padre</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che vorrebbe indossare anche lui un cappotto sebbene sia troppo grasso per starci</a:t>
            </a:r>
            <a:r>
              <a:rPr lang="it-IT" sz="1400" dirty="0">
                <a:latin typeface="Times New Roman" panose="02020603050405020304" pitchFamily="18" charset="0"/>
                <a:ea typeface="Calibri" panose="020F0502020204030204" pitchFamily="34" charset="0"/>
                <a:cs typeface="Times New Roman" panose="02020603050405020304" pitchFamily="18" charset="0"/>
              </a:rPr>
              <a:t>, dimentica le fotografie, discute con qualcuno, si toglie di nuovo il cappotto per cercarne uno migliore, ma allora per fortuna non ci sono più cappotti. Vede che parto con gli altri, e vorrei parlare ancora una volta con lui,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fargli capire finalmente che non è uno di noi, che non ha il diritto</a:t>
            </a:r>
            <a:r>
              <a:rPr lang="it-IT" sz="1400" dirty="0">
                <a:latin typeface="Times New Roman" panose="02020603050405020304" pitchFamily="18" charset="0"/>
                <a:ea typeface="Calibri" panose="020F0502020204030204" pitchFamily="34" charset="0"/>
                <a:cs typeface="Times New Roman" panose="02020603050405020304" pitchFamily="18" charset="0"/>
              </a:rPr>
              <a:t>, dico: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Non ho più tempo, non ho abbastanza tempo. Semplicemente non c'è più tempo</a:t>
            </a:r>
            <a:r>
              <a:rPr lang="it-IT" sz="1400" dirty="0">
                <a:latin typeface="Times New Roman" panose="02020603050405020304" pitchFamily="18" charset="0"/>
                <a:ea typeface="Calibri" panose="020F0502020204030204" pitchFamily="34" charset="0"/>
                <a:cs typeface="Times New Roman" panose="02020603050405020304" pitchFamily="18" charset="0"/>
              </a:rPr>
              <a:t>. Intorno alcuni mi incolpano di non dichiararmi solidale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solidale</a:t>
            </a:r>
            <a:r>
              <a:rPr lang="it-IT" sz="1400" dirty="0">
                <a:latin typeface="Times New Roman" panose="02020603050405020304" pitchFamily="18" charset="0"/>
                <a:ea typeface="Calibri" panose="020F0502020204030204" pitchFamily="34" charset="0"/>
                <a:cs typeface="Times New Roman" panose="02020603050405020304" pitchFamily="18" charset="0"/>
              </a:rPr>
              <a:t>', strana parola! mi è indifferente.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Debbo dare una firma, ma mio padre la dà, è sempre 'solidale',</a:t>
            </a:r>
            <a:r>
              <a:rPr lang="it-IT" sz="1400" dirty="0">
                <a:latin typeface="Times New Roman" panose="02020603050405020304" pitchFamily="18" charset="0"/>
                <a:ea typeface="Calibri" panose="020F0502020204030204" pitchFamily="34" charset="0"/>
                <a:cs typeface="Times New Roman" panose="02020603050405020304" pitchFamily="18" charset="0"/>
              </a:rPr>
              <a:t> ma io non so neppure che cosa vuol dire. Gli ho detto in fretta: Addio, non ho più tempo, non sono solidale, debbo cercare qualcuno! Ancora non so bene chi debbo cercare, è qualcuno di Pécs che cerco fra la gente, in questo terribile caos. Passano anche gli ultimi attimi che ho, temo già che lo abbiano deportato prima di me, sebbene possa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parlare di quella cosa solo con lui</a:t>
            </a:r>
            <a:r>
              <a:rPr lang="it-IT" sz="1400" dirty="0">
                <a:latin typeface="Times New Roman" panose="02020603050405020304" pitchFamily="18" charset="0"/>
                <a:ea typeface="Calibri" panose="020F0502020204030204" pitchFamily="34" charset="0"/>
                <a:cs typeface="Times New Roman" panose="02020603050405020304" pitchFamily="18" charset="0"/>
              </a:rPr>
              <a:t>, con lui solo e fino alla settima generazione, per la quale non posso garantire, perché dopo di me non verrà più niente.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Nelle tante</a:t>
            </a:r>
            <a:r>
              <a:rPr lang="it-IT" sz="1400" dirty="0">
                <a:latin typeface="Times New Roman" panose="02020603050405020304" pitchFamily="18" charset="0"/>
                <a:ea typeface="Calibri" panose="020F0502020204030204" pitchFamily="34" charset="0"/>
                <a:cs typeface="Times New Roman" panose="02020603050405020304" pitchFamily="18" charset="0"/>
              </a:rPr>
              <a:t>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baracche</a:t>
            </a:r>
            <a:r>
              <a:rPr lang="it-IT" sz="1400" dirty="0">
                <a:latin typeface="Times New Roman" panose="02020603050405020304" pitchFamily="18" charset="0"/>
                <a:ea typeface="Calibri" panose="020F0502020204030204" pitchFamily="34" charset="0"/>
                <a:cs typeface="Times New Roman" panose="02020603050405020304" pitchFamily="18" charset="0"/>
              </a:rPr>
              <a:t>, nell'ultima stanza, lo trovo, mi aspetta là stanco,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c'è un mazzo di gigli di Costantinopoli</a:t>
            </a:r>
            <a:r>
              <a:rPr lang="it-IT" sz="1400" dirty="0">
                <a:latin typeface="Times New Roman" panose="02020603050405020304" pitchFamily="18" charset="0"/>
                <a:ea typeface="Calibri" panose="020F0502020204030204" pitchFamily="34" charset="0"/>
                <a:cs typeface="Times New Roman" panose="02020603050405020304" pitchFamily="18" charset="0"/>
              </a:rPr>
              <a:t> nella stanza vuota, accanto a lui, che è disteso sul pavimento,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nel suo cappotto siderale più nero del nero in cui l'ho visto qualche migliaio di anni fa</a:t>
            </a:r>
            <a:r>
              <a:rPr lang="it-IT" sz="1400" dirty="0">
                <a:latin typeface="Times New Roman" panose="02020603050405020304" pitchFamily="18" charset="0"/>
                <a:ea typeface="Calibri" panose="020F0502020204030204" pitchFamily="34" charset="0"/>
                <a:cs typeface="Times New Roman" panose="02020603050405020304" pitchFamily="18" charset="0"/>
              </a:rPr>
              <a:t>. Si alza assonnato, è invecchiato di un paio di anni, e grande è la sua stanchezza. Dice con la sua voce di prima: Ah, finalmente, finalmente sei venuta!  E io cado in ginocchio e rido e piango e lo bacio, allora sei qui, purché tu sia qui, oh finalmente, finalmente!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C'è anche un bambino, ne vedo uno solo, sebbene per me dovrebbero essercene due</a:t>
            </a:r>
            <a:r>
              <a:rPr lang="it-IT" sz="1400" dirty="0">
                <a:latin typeface="Times New Roman" panose="02020603050405020304" pitchFamily="18" charset="0"/>
                <a:ea typeface="Calibri" panose="020F0502020204030204" pitchFamily="34" charset="0"/>
                <a:cs typeface="Times New Roman" panose="02020603050405020304" pitchFamily="18" charset="0"/>
              </a:rPr>
              <a:t>, e il bambino è disteso in un angolo. L'ho riconosciuto subito. In un altro angolo è distesa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la donna, mite e paziente</a:t>
            </a:r>
            <a:r>
              <a:rPr lang="it-IT" sz="1400" dirty="0">
                <a:latin typeface="Times New Roman" panose="02020603050405020304" pitchFamily="18" charset="0"/>
                <a:ea typeface="Calibri" panose="020F0502020204030204" pitchFamily="34" charset="0"/>
                <a:cs typeface="Times New Roman" panose="02020603050405020304" pitchFamily="18" charset="0"/>
              </a:rPr>
              <a:t>, </a:t>
            </a:r>
            <a:r>
              <a:rPr lang="it-IT" sz="14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da cui ha avuto quel bambino</a:t>
            </a:r>
            <a:r>
              <a:rPr lang="it-IT" sz="1400" dirty="0">
                <a:latin typeface="Times New Roman" panose="02020603050405020304" pitchFamily="18" charset="0"/>
                <a:ea typeface="Calibri" panose="020F0502020204030204" pitchFamily="34" charset="0"/>
                <a:cs typeface="Times New Roman" panose="02020603050405020304" pitchFamily="18" charset="0"/>
              </a:rPr>
              <a:t>, lei non ha niente in contrario che ci stendiamo insieme qui </a:t>
            </a:r>
            <a:r>
              <a:rPr lang="it-IT" sz="1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prima di essere deportati</a:t>
            </a:r>
            <a:r>
              <a:rPr lang="it-IT" sz="1400" dirty="0">
                <a:latin typeface="Times New Roman" panose="02020603050405020304" pitchFamily="18" charset="0"/>
                <a:ea typeface="Calibri" panose="020F0502020204030204" pitchFamily="34" charset="0"/>
                <a:cs typeface="Times New Roman" panose="02020603050405020304" pitchFamily="18" charset="0"/>
              </a:rPr>
              <a:t>. </a:t>
            </a:r>
            <a:endParaRPr lang="it-IT"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54471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title"/>
          </p:nvPr>
        </p:nvSpPr>
        <p:spPr>
          <a:xfrm>
            <a:off x="3717474" y="326572"/>
            <a:ext cx="4690256" cy="938152"/>
          </a:xfrm>
        </p:spPr>
        <p:txBody>
          <a:bodyPr>
            <a:noAutofit/>
          </a:bodyPr>
          <a:lstStyle/>
          <a:p>
            <a:r>
              <a:rPr lang="it-IT" sz="2400" b="1" dirty="0" smtClean="0">
                <a:solidFill>
                  <a:schemeClr val="tx2">
                    <a:lumMod val="75000"/>
                  </a:schemeClr>
                </a:solidFill>
                <a:latin typeface="Times New Roman" panose="02020603050405020304" pitchFamily="18" charset="0"/>
                <a:cs typeface="Times New Roman" panose="02020603050405020304" pitchFamily="18" charset="0"/>
              </a:rPr>
              <a:t>La dimensione onirica in </a:t>
            </a:r>
            <a:r>
              <a:rPr lang="it-IT" sz="2400" b="1" i="1" dirty="0" smtClean="0">
                <a:solidFill>
                  <a:schemeClr val="tx2">
                    <a:lumMod val="75000"/>
                  </a:schemeClr>
                </a:solidFill>
                <a:latin typeface="Times New Roman" panose="02020603050405020304" pitchFamily="18" charset="0"/>
                <a:cs typeface="Times New Roman" panose="02020603050405020304" pitchFamily="18" charset="0"/>
              </a:rPr>
              <a:t>Malina</a:t>
            </a:r>
            <a:r>
              <a:rPr lang="it-IT" sz="2400" b="1" dirty="0" smtClean="0">
                <a:solidFill>
                  <a:schemeClr val="tx2">
                    <a:lumMod val="75000"/>
                  </a:schemeClr>
                </a:solidFill>
                <a:latin typeface="Times New Roman" panose="02020603050405020304" pitchFamily="18" charset="0"/>
                <a:cs typeface="Times New Roman" panose="02020603050405020304" pitchFamily="18" charset="0"/>
              </a:rPr>
              <a:t>.</a:t>
            </a:r>
            <a:br>
              <a:rPr lang="it-IT" sz="2400" b="1" dirty="0" smtClean="0">
                <a:solidFill>
                  <a:schemeClr val="tx2">
                    <a:lumMod val="75000"/>
                  </a:schemeClr>
                </a:solidFill>
                <a:latin typeface="Times New Roman" panose="02020603050405020304" pitchFamily="18" charset="0"/>
                <a:cs typeface="Times New Roman" panose="02020603050405020304" pitchFamily="18" charset="0"/>
              </a:rPr>
            </a:br>
            <a:r>
              <a:rPr lang="it-IT" sz="2400" b="1" dirty="0" smtClean="0">
                <a:solidFill>
                  <a:schemeClr val="tx2">
                    <a:lumMod val="75000"/>
                  </a:schemeClr>
                </a:solidFill>
                <a:latin typeface="Times New Roman" panose="02020603050405020304" pitchFamily="18" charset="0"/>
                <a:cs typeface="Times New Roman" panose="02020603050405020304" pitchFamily="18" charset="0"/>
              </a:rPr>
              <a:t> Analisi del sogno sullo straniero</a:t>
            </a:r>
            <a:endParaRPr lang="it-IT" sz="24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1341909" y="1561606"/>
            <a:ext cx="10629407" cy="4732316"/>
          </a:xfrm>
        </p:spPr>
        <p:txBody>
          <a:bodyPr>
            <a:normAutofit fontScale="47500" lnSpcReduction="20000"/>
          </a:bodyPr>
          <a:lstStyle/>
          <a:p>
            <a:pPr marL="0" indent="0" algn="just">
              <a:lnSpc>
                <a:spcPct val="170000"/>
              </a:lnSpc>
              <a:spcBef>
                <a:spcPts val="0"/>
              </a:spcBef>
              <a:buNone/>
            </a:pPr>
            <a:r>
              <a:rPr lang="it-IT" sz="2900" dirty="0" smtClean="0">
                <a:latin typeface="Times New Roman" panose="02020603050405020304" pitchFamily="18" charset="0"/>
                <a:ea typeface="Calibri" panose="020F0502020204030204" pitchFamily="34" charset="0"/>
                <a:cs typeface="Times New Roman" panose="02020603050405020304" pitchFamily="18" charset="0"/>
              </a:rPr>
              <a:t> </a:t>
            </a:r>
            <a:r>
              <a:rPr lang="it-IT" sz="2900" dirty="0">
                <a:latin typeface="Times New Roman" panose="02020603050405020304" pitchFamily="18" charset="0"/>
                <a:ea typeface="Calibri" panose="020F0502020204030204" pitchFamily="34" charset="0"/>
                <a:cs typeface="Times New Roman" panose="02020603050405020304" pitchFamily="18" charset="0"/>
              </a:rPr>
              <a:t>Improvvisamente sentiamo dire: Alzatevi! Ci alziamo tutti, il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piccolo è già sull'autocarro</a:t>
            </a:r>
            <a:r>
              <a:rPr lang="it-IT" sz="2900" dirty="0">
                <a:latin typeface="Times New Roman" panose="02020603050405020304" pitchFamily="18" charset="0"/>
                <a:ea typeface="Calibri" panose="020F0502020204030204" pitchFamily="34" charset="0"/>
                <a:cs typeface="Times New Roman" panose="02020603050405020304" pitchFamily="18" charset="0"/>
              </a:rPr>
              <a:t>, dobbiamo far presto per salire anche noi, debbo solo trovare gli ombrelli per ripararci, e li trovo tutti, per lui, per la donna mite, per il bambino, anche per me, ma l'ombrello che ho non è mio, lo ha lasciato a Vienna qualcuno, e io sono costernata perché ho cercato sempre di restituirlo, solo che adesso non ci rimane più il tempo di farlo. E troppo tardi, debbo prendere quell'</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ombrello</a:t>
            </a:r>
            <a:r>
              <a:rPr lang="it-IT" sz="2900" dirty="0">
                <a:latin typeface="Times New Roman" panose="02020603050405020304" pitchFamily="18" charset="0"/>
                <a:ea typeface="Calibri" panose="020F0502020204030204" pitchFamily="34" charset="0"/>
                <a:cs typeface="Times New Roman" panose="02020603050405020304" pitchFamily="18" charset="0"/>
              </a:rPr>
              <a:t>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per attraversare l'Ungheria</a:t>
            </a:r>
            <a:r>
              <a:rPr lang="it-IT" sz="2900" dirty="0">
                <a:latin typeface="Times New Roman" panose="02020603050405020304" pitchFamily="18" charset="0"/>
                <a:ea typeface="Calibri" panose="020F0502020204030204" pitchFamily="34" charset="0"/>
                <a:cs typeface="Times New Roman" panose="02020603050405020304" pitchFamily="18" charset="0"/>
              </a:rPr>
              <a:t>, perché ho ritrovato il mio primo amore, piove, piove a dirotto su di noi, specie sul bambino, che è cosi sereno e composto. Ricomincia, respiro troppo veloce, per via del bambino forse, ma il mio amore dice: Stai calma, stai calma anche tu come noi! Sta per sorgere adesso la luna. Solo che ho sempre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un'angoscia mortale</a:t>
            </a:r>
            <a:r>
              <a:rPr lang="it-IT" sz="2900" dirty="0">
                <a:latin typeface="Times New Roman" panose="02020603050405020304" pitchFamily="18" charset="0"/>
                <a:ea typeface="Calibri" panose="020F0502020204030204" pitchFamily="34" charset="0"/>
                <a:cs typeface="Times New Roman" panose="02020603050405020304" pitchFamily="18" charset="0"/>
              </a:rPr>
              <a:t>, perché ricomincia, perché impazzisco, dice: </a:t>
            </a:r>
            <a:r>
              <a:rPr lang="it-IT" sz="29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Stai calma, pensa al parco, pensa alla foglia, pensa al giardino a Vienna, al nostro albero, la paulonia fiorisce.</a:t>
            </a:r>
            <a:r>
              <a:rPr lang="it-IT" sz="2900" dirty="0">
                <a:latin typeface="Times New Roman" panose="02020603050405020304" pitchFamily="18" charset="0"/>
                <a:ea typeface="Calibri" panose="020F0502020204030204" pitchFamily="34" charset="0"/>
                <a:cs typeface="Times New Roman" panose="02020603050405020304" pitchFamily="18" charset="0"/>
              </a:rPr>
              <a:t> Mi calmo subito, </a:t>
            </a:r>
            <a:r>
              <a:rPr lang="it-IT" sz="29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perché a noi due è successa la stessa cosa</a:t>
            </a:r>
            <a:r>
              <a:rPr lang="it-IT" sz="2900" dirty="0">
                <a:latin typeface="Times New Roman" panose="02020603050405020304" pitchFamily="18" charset="0"/>
                <a:ea typeface="Calibri" panose="020F0502020204030204" pitchFamily="34" charset="0"/>
                <a:cs typeface="Times New Roman" panose="02020603050405020304" pitchFamily="18" charset="0"/>
              </a:rPr>
              <a:t>,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vedo che indica la sua testa, so cosa ne hanno fatto della sua testa</a:t>
            </a:r>
            <a:r>
              <a:rPr lang="it-IT" sz="2900" dirty="0">
                <a:latin typeface="Times New Roman" panose="02020603050405020304" pitchFamily="18" charset="0"/>
                <a:ea typeface="Calibri" panose="020F0502020204030204" pitchFamily="34" charset="0"/>
                <a:cs typeface="Times New Roman" panose="02020603050405020304" pitchFamily="18" charset="0"/>
              </a:rPr>
              <a:t>. L'</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autocarro</a:t>
            </a:r>
            <a:r>
              <a:rPr lang="it-IT" sz="2900" dirty="0">
                <a:latin typeface="Times New Roman" panose="02020603050405020304" pitchFamily="18" charset="0"/>
                <a:ea typeface="Calibri" panose="020F0502020204030204" pitchFamily="34" charset="0"/>
                <a:cs typeface="Times New Roman" panose="02020603050405020304" pitchFamily="18" charset="0"/>
              </a:rPr>
              <a:t> deve attraversare un fiume, è il Danubio, ma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poi è un altro fiume,</a:t>
            </a:r>
            <a:r>
              <a:rPr lang="it-IT" sz="2900" dirty="0">
                <a:latin typeface="Times New Roman" panose="02020603050405020304" pitchFamily="18" charset="0"/>
                <a:ea typeface="Calibri" panose="020F0502020204030204" pitchFamily="34" charset="0"/>
                <a:cs typeface="Times New Roman" panose="02020603050405020304" pitchFamily="18" charset="0"/>
              </a:rPr>
              <a:t> cerco di restare perfettamente calma, perché qui nei prati del Danubio ci siamo incontrati per la prima volta, io dico: Ora va bene, ma </a:t>
            </a:r>
            <a:r>
              <a:rPr lang="it-IT" sz="2900" dirty="0" smtClean="0">
                <a:latin typeface="Times New Roman" panose="02020603050405020304" pitchFamily="18" charset="0"/>
                <a:ea typeface="Calibri" panose="020F0502020204030204" pitchFamily="34" charset="0"/>
                <a:cs typeface="Times New Roman" panose="02020603050405020304" pitchFamily="18" charset="0"/>
              </a:rPr>
              <a:t>poi </a:t>
            </a:r>
            <a:r>
              <a:rPr lang="it-IT" sz="29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mi si spalanca la bocca, senza un grido, perché veramente non va</a:t>
            </a:r>
            <a:r>
              <a:rPr lang="it-IT" sz="2900" dirty="0">
                <a:latin typeface="Times New Roman" panose="02020603050405020304" pitchFamily="18" charset="0"/>
                <a:ea typeface="Calibri" panose="020F0502020204030204" pitchFamily="34" charset="0"/>
                <a:cs typeface="Times New Roman" panose="02020603050405020304" pitchFamily="18" charset="0"/>
              </a:rPr>
              <a:t>. Mi dice</a:t>
            </a:r>
            <a:r>
              <a:rPr lang="it-IT" sz="2900" dirty="0" smtClean="0">
                <a:latin typeface="Times New Roman" panose="02020603050405020304" pitchFamily="18" charset="0"/>
                <a:ea typeface="Calibri" panose="020F0502020204030204" pitchFamily="34" charset="0"/>
                <a:cs typeface="Times New Roman" panose="02020603050405020304" pitchFamily="18" charset="0"/>
              </a:rPr>
              <a:t>,</a:t>
            </a:r>
            <a:r>
              <a:rPr lang="it-IT" sz="29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 non dimenticare la parola di nuovo, è: Facile</a:t>
            </a:r>
            <a:r>
              <a:rPr lang="it-IT" sz="2900" dirty="0">
                <a:latin typeface="Times New Roman" panose="02020603050405020304" pitchFamily="18" charset="0"/>
                <a:ea typeface="Calibri" panose="020F0502020204030204" pitchFamily="34" charset="0"/>
                <a:cs typeface="Times New Roman" panose="02020603050405020304" pitchFamily="18" charset="0"/>
              </a:rPr>
              <a:t>! E io capisco male, grido, senza voce, la parola è: </a:t>
            </a:r>
            <a:r>
              <a:rPr lang="it-IT" sz="2900" dirty="0" err="1" smtClean="0">
                <a:highlight>
                  <a:srgbClr val="00FF00"/>
                </a:highlight>
                <a:latin typeface="Times New Roman" panose="02020603050405020304" pitchFamily="18" charset="0"/>
                <a:ea typeface="Calibri" panose="020F0502020204030204" pitchFamily="34" charset="0"/>
                <a:cs typeface="Times New Roman" panose="02020603050405020304" pitchFamily="18" charset="0"/>
              </a:rPr>
              <a:t>Facit</a:t>
            </a:r>
            <a:r>
              <a:rPr lang="it-IT" sz="2900" dirty="0" smtClean="0">
                <a:latin typeface="Times New Roman" panose="02020603050405020304" pitchFamily="18" charset="0"/>
                <a:ea typeface="Calibri" panose="020F0502020204030204" pitchFamily="34" charset="0"/>
                <a:cs typeface="Times New Roman" panose="02020603050405020304" pitchFamily="18" charset="0"/>
              </a:rPr>
              <a:t>! </a:t>
            </a:r>
            <a:r>
              <a:rPr lang="it-IT" sz="2900" dirty="0">
                <a:latin typeface="Times New Roman" panose="02020603050405020304" pitchFamily="18" charset="0"/>
                <a:ea typeface="Calibri" panose="020F0502020204030204" pitchFamily="34" charset="0"/>
                <a:cs typeface="Times New Roman" panose="02020603050405020304" pitchFamily="18" charset="0"/>
              </a:rPr>
              <a:t>Nel fiume, nel fiume profondo. Posso parlarle un attimo? domanda un signore, debbo darle una notizia. Do- mando: A chi, a chi deve dare una notizia? Dice: </a:t>
            </a:r>
            <a:r>
              <a:rPr lang="it-IT" sz="29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Solo alla principessa di Kagran</a:t>
            </a:r>
            <a:r>
              <a:rPr lang="it-IT" sz="2900" dirty="0">
                <a:latin typeface="Times New Roman" panose="02020603050405020304" pitchFamily="18" charset="0"/>
                <a:ea typeface="Calibri" panose="020F0502020204030204" pitchFamily="34" charset="0"/>
                <a:cs typeface="Times New Roman" panose="02020603050405020304" pitchFamily="18" charset="0"/>
              </a:rPr>
              <a:t>. Lo investo: Non pronunci questo nome, mai. Non mi dica niente! Ma lui mi fa vedere una </a:t>
            </a:r>
            <a:r>
              <a:rPr lang="it-IT" sz="2900"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foglia secca</a:t>
            </a:r>
            <a:r>
              <a:rPr lang="it-IT" sz="2900" dirty="0">
                <a:latin typeface="Times New Roman" panose="02020603050405020304" pitchFamily="18" charset="0"/>
                <a:ea typeface="Calibri" panose="020F0502020204030204" pitchFamily="34" charset="0"/>
                <a:cs typeface="Times New Roman" panose="02020603050405020304" pitchFamily="18" charset="0"/>
              </a:rPr>
              <a:t>, e allora so che ha detto il </a:t>
            </a:r>
            <a:r>
              <a:rPr lang="it-IT" sz="2900" dirty="0" smtClean="0">
                <a:latin typeface="Times New Roman" panose="02020603050405020304" pitchFamily="18" charset="0"/>
                <a:ea typeface="Calibri" panose="020F0502020204030204" pitchFamily="34" charset="0"/>
                <a:cs typeface="Times New Roman" panose="02020603050405020304" pitchFamily="18" charset="0"/>
              </a:rPr>
              <a:t>vero.</a:t>
            </a:r>
            <a:endParaRPr lang="it-IT" sz="2900" dirty="0" smtClean="0">
              <a:solidFill>
                <a:schemeClr val="bg1"/>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70000"/>
              </a:lnSpc>
              <a:spcBef>
                <a:spcPts val="0"/>
              </a:spcBef>
              <a:buNone/>
            </a:pPr>
            <a:r>
              <a:rPr lang="it-IT" sz="2900" dirty="0" smtClean="0">
                <a:solidFill>
                  <a:srgbClr val="00B05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La </a:t>
            </a:r>
            <a:r>
              <a:rPr lang="it-IT" sz="2900" dirty="0">
                <a:solidFill>
                  <a:srgbClr val="00B05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mia vita finisce, perché lui è annegato nel fiume durante la deportazione, era la mia vita. L'ho amato più della mia vita.</a:t>
            </a:r>
            <a:endParaRPr lang="it-IT" sz="29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24024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1980" y="819397"/>
            <a:ext cx="5106389" cy="665019"/>
          </a:xfrm>
        </p:spPr>
        <p:txBody>
          <a:bodyPr>
            <a:normAutofit/>
          </a:bodyPr>
          <a:lstStyle/>
          <a:p>
            <a:r>
              <a:rPr lang="it-IT" sz="2800" b="1" dirty="0" smtClean="0">
                <a:solidFill>
                  <a:schemeClr val="tx2">
                    <a:lumMod val="75000"/>
                  </a:schemeClr>
                </a:solidFill>
                <a:latin typeface="Times New Roman" panose="02020603050405020304" pitchFamily="18" charset="0"/>
                <a:cs typeface="Times New Roman" panose="02020603050405020304" pitchFamily="18" charset="0"/>
              </a:rPr>
              <a:t>Sogno sullo straniero in </a:t>
            </a:r>
            <a:r>
              <a:rPr lang="it-IT" sz="2800" b="1" i="1" dirty="0" smtClean="0">
                <a:solidFill>
                  <a:schemeClr val="tx2">
                    <a:lumMod val="75000"/>
                  </a:schemeClr>
                </a:solidFill>
                <a:latin typeface="Times New Roman" panose="02020603050405020304" pitchFamily="18" charset="0"/>
                <a:cs typeface="Times New Roman" panose="02020603050405020304" pitchFamily="18" charset="0"/>
              </a:rPr>
              <a:t>Malina</a:t>
            </a:r>
            <a:endParaRPr lang="it-IT" sz="2800" b="1" i="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2470067" y="2101932"/>
            <a:ext cx="9412184" cy="3859482"/>
          </a:xfrm>
        </p:spPr>
        <p:txBody>
          <a:bodyPr>
            <a:normAutofit fontScale="92500" lnSpcReduction="10000"/>
          </a:bodyPr>
          <a:lstStyle/>
          <a:p>
            <a:r>
              <a:rPr lang="it-IT" sz="2400" dirty="0">
                <a:latin typeface="Times New Roman" panose="02020603050405020304" pitchFamily="18" charset="0"/>
                <a:cs typeface="Times New Roman" panose="02020603050405020304" pitchFamily="18" charset="0"/>
                <a:sym typeface="Wingdings" panose="05000000000000000000" pitchFamily="2" charset="2"/>
              </a:rPr>
              <a:t>Nei sogni emergono la violenza, il dolore, l’incesto, i vari tipi di morte (Todesarten) inflitti all’Io</a:t>
            </a:r>
          </a:p>
          <a:p>
            <a:r>
              <a:rPr lang="it-IT" sz="2400" dirty="0" smtClean="0">
                <a:latin typeface="Times New Roman" panose="02020603050405020304" pitchFamily="18" charset="0"/>
                <a:cs typeface="Times New Roman" panose="02020603050405020304" pitchFamily="18" charset="0"/>
              </a:rPr>
              <a:t>Nel sogno sullo straniero Ich mette in scena il cammino della deportazione, rievocando il poeta Paul Celan, maschera dello straniero dei segreti della principessa di Kagran</a:t>
            </a:r>
          </a:p>
          <a:p>
            <a:r>
              <a:rPr lang="it-IT" sz="2400" dirty="0" smtClean="0">
                <a:latin typeface="Times New Roman" panose="02020603050405020304" pitchFamily="18" charset="0"/>
                <a:cs typeface="Times New Roman" panose="02020603050405020304" pitchFamily="18" charset="0"/>
              </a:rPr>
              <a:t>Malina (doppio maschile di Ich) e il padre </a:t>
            </a:r>
            <a:r>
              <a:rPr lang="it-IT" sz="2400" dirty="0" smtClean="0">
                <a:latin typeface="Times New Roman" panose="02020603050405020304" pitchFamily="18" charset="0"/>
                <a:cs typeface="Times New Roman" panose="02020603050405020304" pitchFamily="18" charset="0"/>
              </a:rPr>
              <a:t>(il carnefice) rappresentano </a:t>
            </a:r>
            <a:r>
              <a:rPr lang="it-IT" sz="2400" dirty="0" smtClean="0">
                <a:latin typeface="Times New Roman" panose="02020603050405020304" pitchFamily="18" charset="0"/>
                <a:cs typeface="Times New Roman" panose="02020603050405020304" pitchFamily="18" charset="0"/>
              </a:rPr>
              <a:t>per Ich la ragione e l’autorità</a:t>
            </a:r>
          </a:p>
          <a:p>
            <a:pPr lvl="0"/>
            <a:r>
              <a:rPr lang="it-IT" sz="2400" dirty="0" smtClean="0">
                <a:latin typeface="Times New Roman" panose="02020603050405020304" pitchFamily="18" charset="0"/>
                <a:cs typeface="Times New Roman" panose="02020603050405020304" pitchFamily="18" charset="0"/>
              </a:rPr>
              <a:t>Ich </a:t>
            </a:r>
            <a:r>
              <a:rPr lang="it-IT" sz="2400" dirty="0">
                <a:latin typeface="Times New Roman" panose="02020603050405020304" pitchFamily="18" charset="0"/>
                <a:cs typeface="Times New Roman" panose="02020603050405020304" pitchFamily="18" charset="0"/>
                <a:sym typeface="Wingdings" panose="05000000000000000000" pitchFamily="2" charset="2"/>
              </a:rPr>
              <a:t> memoria personale  memoria </a:t>
            </a:r>
            <a:r>
              <a:rPr lang="it-IT" sz="2400" dirty="0" smtClean="0">
                <a:latin typeface="Times New Roman" panose="02020603050405020304" pitchFamily="18" charset="0"/>
                <a:cs typeface="Times New Roman" panose="02020603050405020304" pitchFamily="18" charset="0"/>
                <a:sym typeface="Wingdings" panose="05000000000000000000" pitchFamily="2" charset="2"/>
              </a:rPr>
              <a:t>collettiva</a:t>
            </a:r>
          </a:p>
          <a:p>
            <a:pPr lvl="0"/>
            <a:r>
              <a:rPr lang="it-IT" sz="2400" dirty="0" smtClean="0">
                <a:latin typeface="Times New Roman" panose="02020603050405020304" pitchFamily="18" charset="0"/>
                <a:cs typeface="Times New Roman" panose="02020603050405020304" pitchFamily="18" charset="0"/>
                <a:sym typeface="Wingdings" panose="05000000000000000000" pitchFamily="2" charset="2"/>
              </a:rPr>
              <a:t>Ich  testimone dell’orrore di un mondo dove regna il «cattivo linguaggio» e «dove c’è sempre la guerra»</a:t>
            </a:r>
            <a:endParaRPr lang="it-IT" sz="2400" dirty="0">
              <a:latin typeface="Times New Roman" panose="02020603050405020304" pitchFamily="18" charset="0"/>
              <a:cs typeface="Times New Roman" panose="02020603050405020304" pitchFamily="18" charset="0"/>
              <a:sym typeface="Wingdings" panose="05000000000000000000" pitchFamily="2" charset="2"/>
            </a:endParaRPr>
          </a:p>
          <a:p>
            <a:endParaRPr lang="it-IT" dirty="0"/>
          </a:p>
          <a:p>
            <a:pPr marL="0" indent="0">
              <a:buNone/>
            </a:pPr>
            <a:endParaRPr lang="it-IT" dirty="0"/>
          </a:p>
        </p:txBody>
      </p:sp>
    </p:spTree>
    <p:extLst>
      <p:ext uri="{BB962C8B-B14F-4D97-AF65-F5344CB8AC3E}">
        <p14:creationId xmlns:p14="http://schemas.microsoft.com/office/powerpoint/2010/main" val="3630985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90473" y="2293034"/>
            <a:ext cx="6264875" cy="3981157"/>
          </a:xfrm>
        </p:spPr>
        <p:txBody>
          <a:bodyPr>
            <a:normAutofit/>
          </a:bodyPr>
          <a:lstStyle/>
          <a:p>
            <a:pPr marL="0" indent="0" algn="just">
              <a:buNone/>
            </a:pPr>
            <a:r>
              <a:rPr lang="it-IT" sz="2400" dirty="0" smtClean="0">
                <a:latin typeface="Times New Roman" panose="02020603050405020304" pitchFamily="18" charset="0"/>
                <a:cs typeface="Times New Roman" panose="02020603050405020304" pitchFamily="18" charset="0"/>
              </a:rPr>
              <a:t>‹‹Vorrei </a:t>
            </a:r>
            <a:r>
              <a:rPr lang="it-IT" sz="2400" dirty="0">
                <a:latin typeface="Times New Roman" panose="02020603050405020304" pitchFamily="18" charset="0"/>
                <a:cs typeface="Times New Roman" panose="02020603050405020304" pitchFamily="18" charset="0"/>
              </a:rPr>
              <a:t>scrivere in piedi un manoscritto su pergamena, perché oggi sono già venti anni che amo Ivan, ed è un anno e tre mesi e trentuno giorni il 31 di questo mese che lo conosco, ma voglio anche trascrivere una immensa data latina, Anno Domini MDXXLI, di cui nessuno mai verrà a capo. Nella prima lettera vorrei disegnare con un inchiostro rosso dei gigli di Costantinopoli e potrei nascondermi nella leggenda di una donna che non è mai esistita</a:t>
            </a:r>
            <a:r>
              <a:rPr lang="it-IT" sz="2400" dirty="0" smtClean="0">
                <a:latin typeface="Times New Roman" panose="02020603050405020304" pitchFamily="18" charset="0"/>
                <a:cs typeface="Times New Roman" panose="02020603050405020304" pitchFamily="18" charset="0"/>
              </a:rPr>
              <a:t>.››</a:t>
            </a:r>
            <a:endParaRPr lang="it-IT" sz="2400" dirty="0">
              <a:latin typeface="Times New Roman" panose="02020603050405020304" pitchFamily="18" charset="0"/>
              <a:cs typeface="Times New Roman" panose="02020603050405020304" pitchFamily="18" charset="0"/>
            </a:endParaRPr>
          </a:p>
          <a:p>
            <a:pPr marL="0" indent="0">
              <a:buNone/>
            </a:pPr>
            <a:endParaRPr lang="it-IT" dirty="0"/>
          </a:p>
        </p:txBody>
      </p:sp>
      <p:sp>
        <p:nvSpPr>
          <p:cNvPr id="6" name="Titolo 1"/>
          <p:cNvSpPr>
            <a:spLocks noGrp="1"/>
          </p:cNvSpPr>
          <p:nvPr>
            <p:ph type="title"/>
          </p:nvPr>
        </p:nvSpPr>
        <p:spPr>
          <a:xfrm>
            <a:off x="3619688" y="710216"/>
            <a:ext cx="7006444" cy="809095"/>
          </a:xfrm>
        </p:spPr>
        <p:txBody>
          <a:bodyPr/>
          <a:lstStyle/>
          <a:p>
            <a:r>
              <a:rPr lang="it-IT" b="1" i="1" dirty="0" smtClean="0">
                <a:solidFill>
                  <a:schemeClr val="bg2">
                    <a:lumMod val="25000"/>
                  </a:schemeClr>
                </a:solidFill>
                <a:latin typeface="Times New Roman" panose="02020603050405020304" pitchFamily="18" charset="0"/>
                <a:cs typeface="Times New Roman" panose="02020603050405020304" pitchFamily="18" charset="0"/>
              </a:rPr>
              <a:t>I segreti della principessa di Kagran</a:t>
            </a:r>
            <a:endParaRPr lang="it-IT" b="1" i="1"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9466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431968" y="873659"/>
            <a:ext cx="7908967" cy="758194"/>
          </a:xfrm>
        </p:spPr>
        <p:txBody>
          <a:bodyPr/>
          <a:lstStyle/>
          <a:p>
            <a:r>
              <a:rPr lang="it-IT" b="1" i="1" dirty="0" smtClean="0">
                <a:solidFill>
                  <a:schemeClr val="bg2">
                    <a:lumMod val="25000"/>
                  </a:schemeClr>
                </a:solidFill>
                <a:latin typeface="Times New Roman" panose="02020603050405020304" pitchFamily="18" charset="0"/>
                <a:cs typeface="Times New Roman" panose="02020603050405020304" pitchFamily="18" charset="0"/>
              </a:rPr>
              <a:t>I segreti della principessa di Kagran</a:t>
            </a:r>
            <a:endParaRPr lang="it-IT"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3949142" y="2546253"/>
            <a:ext cx="6874618" cy="3384392"/>
          </a:xfrm>
        </p:spPr>
        <p:txBody>
          <a:bodyPr>
            <a:normAutofit/>
          </a:bodyPr>
          <a:lstStyle/>
          <a:p>
            <a:pPr marL="0" indent="0">
              <a:buNone/>
            </a:pPr>
            <a:endParaRPr lang="it-IT" dirty="0"/>
          </a:p>
          <a:p>
            <a:pPr marL="0" indent="0" algn="just">
              <a:buNone/>
            </a:pPr>
            <a:r>
              <a:rPr lang="it-IT" sz="2800" dirty="0" smtClean="0">
                <a:latin typeface="Times New Roman" panose="02020603050405020304" pitchFamily="18" charset="0"/>
                <a:cs typeface="Times New Roman" panose="02020603050405020304" pitchFamily="18" charset="0"/>
              </a:rPr>
              <a:t>«…i confini non esistevano ancora, là dove più tardi ci fu la Rezia, la Marcomannia, il Norico, la Mesia, la Dacia, l’ Illiria e la Pannonia. Non esistevano ancora né Cisleitana né Transleitana, perché c’era una continua migrazione di popoli» </a:t>
            </a:r>
            <a:endParaRPr lang="it-IT"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6374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789222" y="881234"/>
            <a:ext cx="5928391" cy="2307017"/>
          </a:xfrm>
        </p:spPr>
        <p:txBody>
          <a:bodyPr>
            <a:normAutofit/>
          </a:bodyPr>
          <a:lstStyle/>
          <a:p>
            <a:pPr marL="0" indent="0" algn="just">
              <a:buNone/>
            </a:pPr>
            <a:r>
              <a:rPr lang="it-IT" sz="2000" dirty="0" smtClean="0">
                <a:latin typeface="Times New Roman" panose="02020603050405020304" pitchFamily="18" charset="0"/>
                <a:cs typeface="Times New Roman" panose="02020603050405020304" pitchFamily="18" charset="0"/>
              </a:rPr>
              <a:t>«Ho trascorso la giovinezza in Carinzia, nel Sud, al confine, in una valle che ha due nomi, uno tedesco e uno sloveno. E la casa in cui i miei antenati abitavano da generazioni – austriaci e windisch</a:t>
            </a:r>
            <a:r>
              <a:rPr lang="it-IT" sz="2000" dirty="0">
                <a:latin typeface="Times New Roman" panose="02020603050405020304" pitchFamily="18" charset="0"/>
                <a:cs typeface="Times New Roman" panose="02020603050405020304" pitchFamily="18" charset="0"/>
              </a:rPr>
              <a:t> </a:t>
            </a:r>
            <a:r>
              <a:rPr lang="it-IT" sz="2000" dirty="0" smtClean="0">
                <a:latin typeface="Times New Roman" panose="02020603050405020304" pitchFamily="18" charset="0"/>
                <a:cs typeface="Times New Roman" panose="02020603050405020304" pitchFamily="18" charset="0"/>
              </a:rPr>
              <a:t>-, ancora oggi porta un nome dal suono straniero. Così, vicino al confine, ecco un nuovo confine: il confine della lingua, e io mi sentivo a casa da una parte e dall’altra…»</a:t>
            </a:r>
            <a:endParaRPr lang="it-IT" sz="2000" dirty="0">
              <a:latin typeface="Times New Roman" panose="02020603050405020304" pitchFamily="18" charset="0"/>
              <a:cs typeface="Times New Roman" panose="02020603050405020304" pitchFamily="18"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5935" y="317693"/>
            <a:ext cx="2526192" cy="3714184"/>
          </a:xfrm>
          <a:prstGeom prst="rect">
            <a:avLst/>
          </a:prstGeom>
        </p:spPr>
      </p:pic>
      <p:pic>
        <p:nvPicPr>
          <p:cNvPr id="5" name="Immagine 4"/>
          <p:cNvPicPr>
            <a:picLocks noChangeAspect="1"/>
          </p:cNvPicPr>
          <p:nvPr/>
        </p:nvPicPr>
        <p:blipFill>
          <a:blip r:embed="rId3"/>
          <a:stretch>
            <a:fillRect/>
          </a:stretch>
        </p:blipFill>
        <p:spPr>
          <a:xfrm>
            <a:off x="7529448" y="3444828"/>
            <a:ext cx="3943507" cy="3212549"/>
          </a:xfrm>
          <a:prstGeom prst="rect">
            <a:avLst/>
          </a:prstGeom>
        </p:spPr>
      </p:pic>
      <p:pic>
        <p:nvPicPr>
          <p:cNvPr id="6" name="Immagin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0896" y="4236943"/>
            <a:ext cx="3214833" cy="2420434"/>
          </a:xfrm>
          <a:prstGeom prst="rect">
            <a:avLst/>
          </a:prstGeom>
        </p:spPr>
      </p:pic>
    </p:spTree>
    <p:extLst>
      <p:ext uri="{BB962C8B-B14F-4D97-AF65-F5344CB8AC3E}">
        <p14:creationId xmlns:p14="http://schemas.microsoft.com/office/powerpoint/2010/main" val="1684478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778825" y="1282801"/>
            <a:ext cx="3316575" cy="823912"/>
          </a:xfrm>
        </p:spPr>
        <p:txBody>
          <a:bodyPr>
            <a:noAutofit/>
          </a:bodyPr>
          <a:lstStyle/>
          <a:p>
            <a:r>
              <a:rPr lang="it-IT" b="1" dirty="0" smtClean="0">
                <a:latin typeface="Times New Roman" panose="02020603050405020304" pitchFamily="18" charset="0"/>
                <a:cs typeface="Times New Roman" panose="02020603050405020304" pitchFamily="18" charset="0"/>
              </a:rPr>
              <a:t>Ingeborg Bachmann, </a:t>
            </a:r>
          </a:p>
          <a:p>
            <a:r>
              <a:rPr lang="it-IT" b="1" dirty="0" smtClean="0">
                <a:latin typeface="Times New Roman" panose="02020603050405020304" pitchFamily="18" charset="0"/>
                <a:cs typeface="Times New Roman" panose="02020603050405020304" pitchFamily="18" charset="0"/>
              </a:rPr>
              <a:t>da un’intervista del 1971:</a:t>
            </a:r>
            <a:endParaRPr lang="it-IT" b="1" dirty="0">
              <a:latin typeface="Times New Roman" panose="02020603050405020304" pitchFamily="18" charset="0"/>
              <a:cs typeface="Times New Roman" panose="02020603050405020304" pitchFamily="18" charset="0"/>
            </a:endParaRPr>
          </a:p>
        </p:txBody>
      </p:sp>
      <p:sp>
        <p:nvSpPr>
          <p:cNvPr id="4" name="Segnaposto contenuto 3"/>
          <p:cNvSpPr>
            <a:spLocks noGrp="1"/>
          </p:cNvSpPr>
          <p:nvPr>
            <p:ph sz="half" idx="2"/>
          </p:nvPr>
        </p:nvSpPr>
        <p:spPr>
          <a:xfrm>
            <a:off x="2778825" y="2588818"/>
            <a:ext cx="3562597" cy="3066451"/>
          </a:xfrm>
        </p:spPr>
        <p:txBody>
          <a:bodyPr>
            <a:normAutofit/>
          </a:bodyPr>
          <a:lstStyle/>
          <a:p>
            <a:pPr marL="0" indent="0">
              <a:buNone/>
            </a:pPr>
            <a:r>
              <a:rPr lang="it-IT" sz="2400" dirty="0" smtClean="0">
                <a:solidFill>
                  <a:prstClr val="black"/>
                </a:solidFill>
                <a:latin typeface="Times New Roman" panose="02020603050405020304" pitchFamily="18" charset="0"/>
                <a:cs typeface="Times New Roman" panose="02020603050405020304" pitchFamily="18" charset="0"/>
              </a:rPr>
              <a:t>‹‹</a:t>
            </a:r>
            <a:r>
              <a:rPr lang="it-IT" sz="2400" dirty="0" smtClean="0">
                <a:latin typeface="Times New Roman" panose="02020603050405020304" pitchFamily="18" charset="0"/>
                <a:cs typeface="Times New Roman" panose="02020603050405020304" pitchFamily="18" charset="0"/>
              </a:rPr>
              <a:t>Un </a:t>
            </a:r>
            <a:r>
              <a:rPr lang="it-IT" sz="2400" dirty="0">
                <a:latin typeface="Times New Roman" panose="02020603050405020304" pitchFamily="18" charset="0"/>
                <a:cs typeface="Times New Roman" panose="02020603050405020304" pitchFamily="18" charset="0"/>
              </a:rPr>
              <a:t>intero esercito </a:t>
            </a:r>
            <a:r>
              <a:rPr lang="it-IT" sz="2400" dirty="0" smtClean="0">
                <a:latin typeface="Times New Roman" panose="02020603050405020304" pitchFamily="18" charset="0"/>
                <a:cs typeface="Times New Roman" panose="02020603050405020304" pitchFamily="18" charset="0"/>
              </a:rPr>
              <a:t>arrivò </a:t>
            </a:r>
            <a:r>
              <a:rPr lang="it-IT" sz="2400" dirty="0">
                <a:latin typeface="Times New Roman" panose="02020603050405020304" pitchFamily="18" charset="0"/>
                <a:cs typeface="Times New Roman" panose="02020603050405020304" pitchFamily="18" charset="0"/>
              </a:rPr>
              <a:t>così nella nostra quieta, pacifica </a:t>
            </a:r>
            <a:r>
              <a:rPr lang="it-IT" sz="2400" dirty="0" smtClean="0">
                <a:latin typeface="Times New Roman" panose="02020603050405020304" pitchFamily="18" charset="0"/>
                <a:cs typeface="Times New Roman" panose="02020603050405020304" pitchFamily="18" charset="0"/>
              </a:rPr>
              <a:t>Carinzia</a:t>
            </a:r>
            <a:r>
              <a:rPr lang="it-IT" sz="2400" dirty="0" smtClean="0">
                <a:solidFill>
                  <a:prstClr val="black"/>
                </a:solidFill>
                <a:latin typeface="Times New Roman" panose="02020603050405020304" pitchFamily="18" charset="0"/>
                <a:cs typeface="Times New Roman" panose="02020603050405020304" pitchFamily="18" charset="0"/>
              </a:rPr>
              <a:t>››</a:t>
            </a:r>
            <a:endParaRPr lang="it-IT" sz="2400" dirty="0">
              <a:latin typeface="Times New Roman" panose="02020603050405020304" pitchFamily="18" charset="0"/>
              <a:cs typeface="Times New Roman" panose="02020603050405020304" pitchFamily="18" charset="0"/>
            </a:endParaRPr>
          </a:p>
        </p:txBody>
      </p:sp>
      <p:sp>
        <p:nvSpPr>
          <p:cNvPr id="5" name="Segnaposto testo 4"/>
          <p:cNvSpPr>
            <a:spLocks noGrp="1"/>
          </p:cNvSpPr>
          <p:nvPr>
            <p:ph type="body" sz="quarter" idx="3"/>
          </p:nvPr>
        </p:nvSpPr>
        <p:spPr>
          <a:xfrm>
            <a:off x="7053942" y="868049"/>
            <a:ext cx="4485800" cy="1090762"/>
          </a:xfrm>
        </p:spPr>
        <p:txBody>
          <a:bodyPr>
            <a:noAutofit/>
          </a:bodyPr>
          <a:lstStyle/>
          <a:p>
            <a:r>
              <a:rPr lang="it-IT" b="1" i="1" dirty="0" smtClean="0">
                <a:latin typeface="Times New Roman" panose="02020603050405020304" pitchFamily="18" charset="0"/>
              </a:rPr>
              <a:t>Da Malina, </a:t>
            </a:r>
          </a:p>
          <a:p>
            <a:r>
              <a:rPr lang="it-IT" b="1" i="1" dirty="0" smtClean="0">
                <a:latin typeface="Times New Roman" panose="02020603050405020304" pitchFamily="18" charset="0"/>
              </a:rPr>
              <a:t>I segreti della principessa di Kagran:</a:t>
            </a:r>
            <a:endParaRPr lang="it-IT" b="1" i="1" dirty="0">
              <a:latin typeface="Times New Roman" panose="02020603050405020304" pitchFamily="18" charset="0"/>
            </a:endParaRPr>
          </a:p>
        </p:txBody>
      </p:sp>
      <p:sp>
        <p:nvSpPr>
          <p:cNvPr id="6" name="Segnaposto contenuto 5"/>
          <p:cNvSpPr>
            <a:spLocks noGrp="1"/>
          </p:cNvSpPr>
          <p:nvPr>
            <p:ph sz="quarter" idx="4"/>
          </p:nvPr>
        </p:nvSpPr>
        <p:spPr>
          <a:xfrm>
            <a:off x="7053942" y="2386935"/>
            <a:ext cx="4301445" cy="3470215"/>
          </a:xfrm>
        </p:spPr>
        <p:txBody>
          <a:bodyPr>
            <a:normAutofit fontScale="92500"/>
          </a:bodyPr>
          <a:lstStyle/>
          <a:p>
            <a:pPr marL="0" indent="0">
              <a:buNone/>
            </a:pPr>
            <a:r>
              <a:rPr lang="it-IT" sz="2400" dirty="0" smtClean="0">
                <a:latin typeface="Times New Roman" panose="02020603050405020304" pitchFamily="18" charset="0"/>
                <a:cs typeface="Times New Roman" panose="02020603050405020304" pitchFamily="18" charset="0"/>
              </a:rPr>
              <a:t>‹‹Non </a:t>
            </a:r>
            <a:r>
              <a:rPr lang="it-IT" sz="2400" dirty="0">
                <a:latin typeface="Times New Roman" panose="02020603050405020304" pitchFamily="18" charset="0"/>
                <a:cs typeface="Times New Roman" panose="02020603050405020304" pitchFamily="18" charset="0"/>
              </a:rPr>
              <a:t>sapeva dov’era, non conosceva i contrafforti dei Carpazi, che erano tutti senza nome e non vide la March, che qui si insinua nel Danubio e tanto meno sapeva che qui un giorno sarebbe passato un confine attraverso l’acqua, tra due paesi con un nome. Perché a quel tempo non esistevano ancora né Paesi né </a:t>
            </a:r>
            <a:r>
              <a:rPr lang="it-IT" sz="2400" dirty="0" smtClean="0">
                <a:latin typeface="Times New Roman" panose="02020603050405020304" pitchFamily="18" charset="0"/>
                <a:cs typeface="Times New Roman" panose="02020603050405020304" pitchFamily="18" charset="0"/>
              </a:rPr>
              <a:t>confini››</a:t>
            </a:r>
            <a:r>
              <a:rPr lang="it-IT"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8030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26329" y="2478838"/>
            <a:ext cx="8146470" cy="2810615"/>
          </a:xfrm>
        </p:spPr>
        <p:txBody>
          <a:bodyPr>
            <a:normAutofit/>
          </a:bodyPr>
          <a:lstStyle/>
          <a:p>
            <a:pPr marL="0" indent="0" algn="just">
              <a:buNone/>
            </a:pPr>
            <a:r>
              <a:rPr lang="it-IT" sz="2300" dirty="0" smtClean="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ma nel buio più fitto si accese un luce davanti a lei, ed ella, sapendo che non poteva essere una luce umana, ma solo la luce di uno spirito, si avvicinò, presa da un' angoscia mortale, ma incantata, </a:t>
            </a:r>
            <a:r>
              <a:rPr lang="it-IT" sz="2300" dirty="0" smtClean="0">
                <a:latin typeface="Times New Roman" panose="02020603050405020304" pitchFamily="18" charset="0"/>
                <a:cs typeface="Times New Roman" panose="02020603050405020304" pitchFamily="18" charset="0"/>
              </a:rPr>
              <a:t>ammaliata. Non </a:t>
            </a:r>
            <a:r>
              <a:rPr lang="it-IT" sz="2300" dirty="0">
                <a:latin typeface="Times New Roman" panose="02020603050405020304" pitchFamily="18" charset="0"/>
                <a:cs typeface="Times New Roman" panose="02020603050405020304" pitchFamily="18" charset="0"/>
              </a:rPr>
              <a:t>era una luce, era un fiore, cresciuto nella notte scatenata [...] tese la mano verso il fiore e allora la sua mano toccò insieme con il fiore un'altra mano [...] riconobbe davanti a </a:t>
            </a:r>
            <a:r>
              <a:rPr lang="it-IT" sz="2300" dirty="0" smtClean="0">
                <a:latin typeface="Times New Roman" panose="02020603050405020304" pitchFamily="18" charset="0"/>
                <a:cs typeface="Times New Roman" panose="02020603050405020304" pitchFamily="18" charset="0"/>
              </a:rPr>
              <a:t>sé </a:t>
            </a:r>
            <a:r>
              <a:rPr lang="it-IT" sz="2300" dirty="0">
                <a:latin typeface="Times New Roman" panose="02020603050405020304" pitchFamily="18" charset="0"/>
                <a:cs typeface="Times New Roman" panose="02020603050405020304" pitchFamily="18" charset="0"/>
              </a:rPr>
              <a:t>lo straniero nel nero </a:t>
            </a:r>
            <a:r>
              <a:rPr lang="it-IT" sz="2300" dirty="0" smtClean="0">
                <a:latin typeface="Times New Roman" panose="02020603050405020304" pitchFamily="18" charset="0"/>
                <a:cs typeface="Times New Roman" panose="02020603050405020304" pitchFamily="18" charset="0"/>
              </a:rPr>
              <a:t>mantello››</a:t>
            </a:r>
            <a:endParaRPr lang="it-IT" sz="2300" dirty="0">
              <a:latin typeface="Times New Roman" panose="02020603050405020304" pitchFamily="18" charset="0"/>
              <a:cs typeface="Times New Roman" panose="02020603050405020304" pitchFamily="18" charset="0"/>
            </a:endParaRPr>
          </a:p>
          <a:p>
            <a:pPr marL="0" indent="0" algn="just">
              <a:buNone/>
            </a:pPr>
            <a:endParaRPr lang="it-IT" dirty="0">
              <a:latin typeface="MillerText Roman" panose="02000603080000020004" pitchFamily="50" charset="0"/>
            </a:endParaRPr>
          </a:p>
        </p:txBody>
      </p:sp>
      <p:sp>
        <p:nvSpPr>
          <p:cNvPr id="5" name="Titolo 1"/>
          <p:cNvSpPr>
            <a:spLocks noGrp="1"/>
          </p:cNvSpPr>
          <p:nvPr>
            <p:ph type="title"/>
          </p:nvPr>
        </p:nvSpPr>
        <p:spPr>
          <a:xfrm>
            <a:off x="3063832" y="914400"/>
            <a:ext cx="7908967" cy="1674421"/>
          </a:xfrm>
        </p:spPr>
        <p:txBody>
          <a:bodyPr/>
          <a:lstStyle/>
          <a:p>
            <a:r>
              <a:rPr lang="it-IT" b="1" i="1" dirty="0" smtClean="0">
                <a:solidFill>
                  <a:schemeClr val="bg2">
                    <a:lumMod val="25000"/>
                  </a:schemeClr>
                </a:solidFill>
                <a:latin typeface="Times New Roman" panose="02020603050405020304" pitchFamily="18" charset="0"/>
                <a:cs typeface="Times New Roman" panose="02020603050405020304" pitchFamily="18" charset="0"/>
              </a:rPr>
              <a:t>I segreti della principessa di Kagran</a:t>
            </a:r>
            <a:endParaRPr lang="it-IT" b="1" i="1"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142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56214" y="541091"/>
            <a:ext cx="7797833" cy="1035389"/>
          </a:xfrm>
        </p:spPr>
        <p:txBody>
          <a:bodyPr>
            <a:normAutofit/>
          </a:bodyPr>
          <a:lstStyle/>
          <a:p>
            <a:r>
              <a:rPr lang="it-IT" b="1" i="1" dirty="0" smtClean="0">
                <a:solidFill>
                  <a:schemeClr val="bg2">
                    <a:lumMod val="25000"/>
                  </a:schemeClr>
                </a:solidFill>
                <a:latin typeface="Times New Roman" panose="02020603050405020304" pitchFamily="18" charset="0"/>
                <a:cs typeface="Times New Roman" panose="02020603050405020304" pitchFamily="18" charset="0"/>
              </a:rPr>
              <a:t>I segreti della principessa di Kagran</a:t>
            </a:r>
            <a:endParaRPr lang="it-IT" b="1" i="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2532186" y="3051412"/>
            <a:ext cx="8426547" cy="2434989"/>
          </a:xfrm>
        </p:spPr>
        <p:txBody>
          <a:bodyPr>
            <a:normAutofit/>
          </a:bodyPr>
          <a:lstStyle/>
          <a:p>
            <a:pPr marL="0" indent="0" algn="just">
              <a:buNone/>
            </a:pPr>
            <a:r>
              <a:rPr lang="it-IT" sz="2200" dirty="0" smtClean="0">
                <a:latin typeface="Times New Roman" panose="02020603050405020304" pitchFamily="18" charset="0"/>
                <a:cs typeface="Times New Roman" panose="02020603050405020304" pitchFamily="18" charset="0"/>
              </a:rPr>
              <a:t>‹‹Davanti a sé avvolto in un lungo mantello nero, vide improvvisamente uno straniero che non faceva parte dei cavalieri rossi e azzurri, e che celava il volto nella notte, ma benché non potesse vederlo, sapeva che per lei aveva intonato un lamento e un canto di speranza, con una voce mai sentita ed era venuto per liberarla […] Lo straniero sorrise: il mio popolo è più antico di tutti i popoli della terra ed è sparso ai quattro venti››</a:t>
            </a:r>
            <a:endParaRPr lang="it-IT" sz="2200" dirty="0">
              <a:latin typeface="Times New Roman" panose="02020603050405020304" pitchFamily="18" charset="0"/>
              <a:cs typeface="Times New Roman" panose="02020603050405020304" pitchFamily="18" charset="0"/>
            </a:endParaRPr>
          </a:p>
        </p:txBody>
      </p:sp>
      <p:sp>
        <p:nvSpPr>
          <p:cNvPr id="5" name="CasellaDiTesto 4"/>
          <p:cNvSpPr txBox="1"/>
          <p:nvPr/>
        </p:nvSpPr>
        <p:spPr>
          <a:xfrm>
            <a:off x="3614354" y="1696242"/>
            <a:ext cx="6019800" cy="400110"/>
          </a:xfrm>
          <a:prstGeom prst="rect">
            <a:avLst/>
          </a:prstGeom>
          <a:noFill/>
        </p:spPr>
        <p:txBody>
          <a:bodyPr wrap="square" rtlCol="0">
            <a:spAutoFit/>
          </a:bodyPr>
          <a:lstStyle/>
          <a:p>
            <a:r>
              <a:rPr lang="it-IT" sz="2000" b="1" dirty="0" smtClean="0">
                <a:solidFill>
                  <a:schemeClr val="bg2">
                    <a:lumMod val="25000"/>
                  </a:schemeClr>
                </a:solidFill>
                <a:latin typeface="Times New Roman" panose="02020603050405020304" pitchFamily="18" charset="0"/>
                <a:cs typeface="Times New Roman" panose="02020603050405020304" pitchFamily="18" charset="0"/>
              </a:rPr>
              <a:t>Paul Celan e Ingeborg Bachmann: poesie in dialogo</a:t>
            </a:r>
            <a:endParaRPr lang="it-IT" sz="2000" b="1"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60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type="subTitle" idx="1"/>
          </p:nvPr>
        </p:nvSpPr>
        <p:spPr>
          <a:xfrm>
            <a:off x="1700000" y="576777"/>
            <a:ext cx="9877711" cy="5838091"/>
          </a:xfrm>
        </p:spPr>
        <p:txBody>
          <a:bodyPr>
            <a:normAutofit fontScale="70000" lnSpcReduction="20000"/>
          </a:bodyPr>
          <a:lstStyle/>
          <a:p>
            <a:pPr marL="0" indent="0" algn="just">
              <a:lnSpc>
                <a:spcPct val="115000"/>
              </a:lnSpc>
              <a:spcBef>
                <a:spcPts val="500"/>
              </a:spcBef>
              <a:spcAft>
                <a:spcPts val="500"/>
              </a:spcAft>
              <a:buNone/>
            </a:pPr>
            <a:r>
              <a:rPr lang="it-IT" b="1"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sz="2200" b="1" baseline="30000"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Der Tauben weißeste   </a:t>
            </a:r>
            <a:r>
              <a:rPr lang="de-DE" sz="2200" b="1"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sz="2200"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sz="2200" b="1"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Dunstbänder, Spruchbänder-Aufstand</a:t>
            </a:r>
            <a:endParaRPr lang="it-IT" sz="2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2200" dirty="0">
                <a:latin typeface="Times New Roman" panose="02020603050405020304" pitchFamily="18" charset="0"/>
                <a:ea typeface="Times New Roman" panose="02020603050405020304" pitchFamily="18" charset="0"/>
                <a:cs typeface="Times New Roman" panose="02020603050405020304" pitchFamily="18" charset="0"/>
              </a:rPr>
              <a:t>Non era una luce, era un </a:t>
            </a:r>
            <a:r>
              <a:rPr lang="it-IT" sz="22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fiore</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cresciuto nella notte scatenata, </a:t>
            </a:r>
            <a:r>
              <a:rPr lang="it-IT" sz="2200" dirty="0">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più rosso del rosso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e non venuto dalla terra. </a:t>
            </a:r>
            <a:r>
              <a:rPr lang="it-IT" sz="2200" dirty="0">
                <a:highlight>
                  <a:srgbClr val="800080"/>
                </a:highlight>
                <a:latin typeface="Times New Roman" panose="02020603050405020304" pitchFamily="18" charset="0"/>
                <a:ea typeface="Times New Roman" panose="02020603050405020304" pitchFamily="18" charset="0"/>
                <a:cs typeface="Times New Roman" panose="02020603050405020304" pitchFamily="18" charset="0"/>
              </a:rPr>
              <a:t>Tese la mano verso il </a:t>
            </a:r>
            <a:r>
              <a:rPr lang="it-IT" sz="2200" dirty="0">
                <a:solidFill>
                  <a:srgbClr val="FF3300"/>
                </a:solidFill>
                <a:highlight>
                  <a:srgbClr val="800080"/>
                </a:highlight>
                <a:latin typeface="Times New Roman" panose="02020603050405020304" pitchFamily="18" charset="0"/>
                <a:ea typeface="Times New Roman" panose="02020603050405020304" pitchFamily="18" charset="0"/>
                <a:cs typeface="Times New Roman" panose="02020603050405020304" pitchFamily="18" charset="0"/>
              </a:rPr>
              <a:t>fiore</a:t>
            </a:r>
            <a:r>
              <a:rPr lang="it-IT" sz="2200" dirty="0">
                <a:highlight>
                  <a:srgbClr val="800080"/>
                </a:highlight>
                <a:latin typeface="Times New Roman" panose="02020603050405020304" pitchFamily="18" charset="0"/>
                <a:ea typeface="Times New Roman" panose="02020603050405020304" pitchFamily="18" charset="0"/>
                <a:cs typeface="Times New Roman" panose="02020603050405020304" pitchFamily="18" charset="0"/>
              </a:rPr>
              <a:t> e allora la sua mano toccò insieme con il </a:t>
            </a:r>
            <a:r>
              <a:rPr lang="it-IT" sz="2200" dirty="0">
                <a:solidFill>
                  <a:srgbClr val="FF3300"/>
                </a:solidFill>
                <a:highlight>
                  <a:srgbClr val="800080"/>
                </a:highlight>
                <a:latin typeface="Times New Roman" panose="02020603050405020304" pitchFamily="18" charset="0"/>
                <a:ea typeface="Times New Roman" panose="02020603050405020304" pitchFamily="18" charset="0"/>
                <a:cs typeface="Times New Roman" panose="02020603050405020304" pitchFamily="18" charset="0"/>
              </a:rPr>
              <a:t>fiore</a:t>
            </a:r>
            <a:r>
              <a:rPr lang="it-IT" sz="2200" dirty="0">
                <a:highlight>
                  <a:srgbClr val="800080"/>
                </a:highlight>
                <a:latin typeface="Times New Roman" panose="02020603050405020304" pitchFamily="18" charset="0"/>
                <a:ea typeface="Times New Roman" panose="02020603050405020304" pitchFamily="18" charset="0"/>
                <a:cs typeface="Times New Roman" panose="02020603050405020304" pitchFamily="18" charset="0"/>
              </a:rPr>
              <a:t> un'altra mano.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Il vento e il riso dei salici ammutolirono, e nella sorgente luna, che illuminava bianca ed estranea le acque sempre più tranquille del Danubio, riconobbe davanti a sé lo straniero nel </a:t>
            </a:r>
            <a:r>
              <a:rPr lang="it-IT" sz="2200" dirty="0">
                <a:highlight>
                  <a:srgbClr val="008B8B"/>
                </a:highlight>
                <a:latin typeface="Times New Roman" panose="02020603050405020304" pitchFamily="18" charset="0"/>
                <a:ea typeface="Times New Roman" panose="02020603050405020304" pitchFamily="18" charset="0"/>
                <a:cs typeface="Times New Roman" panose="02020603050405020304" pitchFamily="18" charset="0"/>
              </a:rPr>
              <a:t>nero mantello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le teneva la mano e con due dita dell'altra si copriva la bocca, in modo che lei non chiedesse ancora chi fosse, ma sorrideva verso di lei dai suoi caldi occhi scuri. </a:t>
            </a:r>
            <a:r>
              <a:rPr lang="it-IT" sz="2200" dirty="0">
                <a:highlight>
                  <a:srgbClr val="0000FF"/>
                </a:highlight>
                <a:latin typeface="Times New Roman" panose="02020603050405020304" pitchFamily="18" charset="0"/>
                <a:ea typeface="Times New Roman" panose="02020603050405020304" pitchFamily="18" charset="0"/>
                <a:cs typeface="Times New Roman" panose="02020603050405020304" pitchFamily="18" charset="0"/>
              </a:rPr>
              <a:t>Era più nero del nero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che prima la circondava, e lei si appoggiò a lui e fra le sue braccia cadde sulla sabbia, egli le posò il </a:t>
            </a:r>
            <a:r>
              <a:rPr lang="it-IT" sz="22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fiore</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sul petto come a una morta e gettò il mantello su di lei e su di sé. </a:t>
            </a:r>
            <a:r>
              <a:rPr lang="it-IT" sz="2200" b="1" baseline="-25000" dirty="0" err="1" smtClean="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Umsonst</a:t>
            </a:r>
            <a:r>
              <a:rPr lang="it-IT" sz="2200" b="1" baseline="-25000" dirty="0" smtClean="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25000" dirty="0" err="1">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malst</a:t>
            </a:r>
            <a:r>
              <a:rPr lang="it-IT" sz="2200" b="1" baseline="-25000" dirty="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25000" dirty="0" err="1" smtClean="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Du</a:t>
            </a:r>
            <a:r>
              <a:rPr lang="it-IT" sz="2200" b="1" baseline="-25000" dirty="0" smtClean="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25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Lob </a:t>
            </a:r>
            <a:r>
              <a:rPr lang="it-IT" sz="2200" b="1" baseline="-25000"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der</a:t>
            </a:r>
            <a:r>
              <a:rPr lang="it-IT" sz="2200" b="1" baseline="-25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25000"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Ferne</a:t>
            </a:r>
            <a:endParaRPr lang="it-IT" sz="22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2200" dirty="0">
                <a:latin typeface="Times New Roman" panose="02020603050405020304" pitchFamily="18" charset="0"/>
                <a:ea typeface="Times New Roman" panose="02020603050405020304" pitchFamily="18" charset="0"/>
                <a:cs typeface="Times New Roman" panose="02020603050405020304" pitchFamily="18" charset="0"/>
              </a:rPr>
              <a:t>Il sole era già alto nel cielo quando lo straniero svegliò la principessa dal suo sonno simile alla morte. Aveva ridotto al </a:t>
            </a:r>
            <a:r>
              <a:rPr lang="it-IT" sz="2200" dirty="0">
                <a:highlight>
                  <a:srgbClr val="006400"/>
                </a:highlight>
                <a:latin typeface="Times New Roman" panose="02020603050405020304" pitchFamily="18" charset="0"/>
                <a:ea typeface="Times New Roman" panose="02020603050405020304" pitchFamily="18" charset="0"/>
                <a:cs typeface="Times New Roman" panose="02020603050405020304" pitchFamily="18" charset="0"/>
              </a:rPr>
              <a:t>silenzio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i veri immortali, gli elementi. La principessa e </a:t>
            </a:r>
            <a:r>
              <a:rPr lang="it-IT" sz="2200" dirty="0" err="1">
                <a:latin typeface="Times New Roman" panose="02020603050405020304" pitchFamily="18" charset="0"/>
                <a:ea typeface="Times New Roman" panose="02020603050405020304" pitchFamily="18" charset="0"/>
                <a:cs typeface="Times New Roman" panose="02020603050405020304" pitchFamily="18" charset="0"/>
              </a:rPr>
              <a:t>lo</a:t>
            </a:r>
            <a:r>
              <a:rPr lang="it-IT" sz="2200" b="1" baseline="30000" dirty="0" err="1">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Corona</a:t>
            </a:r>
            <a:r>
              <a:rPr lang="it-IT" sz="2200" b="1" baseline="30000" dirty="0">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Dunkles</a:t>
            </a:r>
            <a:r>
              <a:rPr lang="it-IT" sz="2200" b="1" baseline="30000" dirty="0">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zu</a:t>
            </a:r>
            <a:r>
              <a:rPr lang="it-IT" sz="2200" b="1" baseline="30000" dirty="0">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sagen</a:t>
            </a:r>
            <a:r>
              <a:rPr lang="it-IT" sz="2200" b="1" dirty="0">
                <a:solidFill>
                  <a:srgbClr val="00FFF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straniero cominciarono a parlare, come da sempre, e quando uno parlava, l'altro sorrideva. </a:t>
            </a:r>
            <a:r>
              <a:rPr lang="it-IT" sz="2200" b="1" u="sng"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Si dicevano il chiaro e l'oscuro</a:t>
            </a:r>
            <a:r>
              <a:rPr lang="it-IT" sz="22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La piena era calata, e prima che il sole tramontasse, la principessa senti il suo morello alzarsi, sbuffare e trottare per la boscaglia. Lei si spaventò fino in fondo al cuore e disse: Debbo andare avanti, debbo risalire il fiume, vieni con me, non lasciarmi mai più! </a:t>
            </a:r>
            <a:endParaRPr lang="it-IT"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2200" dirty="0" smtClean="0">
                <a:latin typeface="Times New Roman" panose="02020603050405020304" pitchFamily="18" charset="0"/>
                <a:ea typeface="Times New Roman" panose="02020603050405020304" pitchFamily="18" charset="0"/>
                <a:cs typeface="Times New Roman" panose="02020603050405020304" pitchFamily="18" charset="0"/>
              </a:rPr>
              <a:t>Ma </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lo straniero scosse la testa, e la principessa chiese: Devi tornare anche tu dal tuo popolo?</a:t>
            </a:r>
          </a:p>
          <a:p>
            <a:pPr marL="0" indent="0" algn="just">
              <a:lnSpc>
                <a:spcPct val="115000"/>
              </a:lnSpc>
              <a:spcBef>
                <a:spcPts val="500"/>
              </a:spcBef>
              <a:spcAft>
                <a:spcPts val="500"/>
              </a:spcAft>
              <a:buNone/>
            </a:pPr>
            <a:r>
              <a:rPr lang="it-IT" sz="2200" dirty="0">
                <a:latin typeface="Times New Roman" panose="02020603050405020304" pitchFamily="18" charset="0"/>
                <a:ea typeface="Times New Roman" panose="02020603050405020304" pitchFamily="18" charset="0"/>
                <a:cs typeface="Times New Roman" panose="02020603050405020304" pitchFamily="18" charset="0"/>
              </a:rPr>
              <a:t>Lo straniero sorrise: Il mio popolo è più antico di tutti i popoli della terra ed è sparso ai quattro venti. Ma allora vieni con me! Gridò la principessa per il dolore e l'impazienza, ma lo straniero disse: Pazienza, abbi pazienza, </a:t>
            </a:r>
            <a:r>
              <a:rPr lang="it-IT" sz="22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perché tu sai, tu sai.</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Durante la notte la principessa aveva ricevuto la seconda visita e perciò disse in lacrime: </a:t>
            </a:r>
            <a:r>
              <a:rPr lang="it-IT" sz="22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Lo so,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ci rivedremo.</a:t>
            </a:r>
            <a:r>
              <a:rPr lang="it-IT" sz="2200" baseline="300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2200" baseline="30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smtClean="0">
                <a:solidFill>
                  <a:srgbClr val="00FF00"/>
                </a:solidFill>
                <a:latin typeface="Times New Roman" panose="02020603050405020304" pitchFamily="18" charset="0"/>
                <a:ea typeface="Times New Roman" panose="02020603050405020304" pitchFamily="18" charset="0"/>
                <a:cs typeface="Times New Roman" panose="02020603050405020304" pitchFamily="18" charset="0"/>
              </a:rPr>
              <a:t>Ein</a:t>
            </a:r>
            <a:r>
              <a:rPr lang="it-IT" sz="2200" b="1" baseline="30000" dirty="0" smtClean="0">
                <a:solidFill>
                  <a:srgbClr val="00FF0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00FF00"/>
                </a:solidFill>
                <a:latin typeface="Times New Roman" panose="02020603050405020304" pitchFamily="18" charset="0"/>
                <a:ea typeface="Times New Roman" panose="02020603050405020304" pitchFamily="18" charset="0"/>
                <a:cs typeface="Times New Roman" panose="02020603050405020304" pitchFamily="18" charset="0"/>
              </a:rPr>
              <a:t>Krieger</a:t>
            </a:r>
            <a:r>
              <a:rPr lang="it-IT" sz="2200" baseline="30000" dirty="0">
                <a:latin typeface="Times New Roman" panose="02020603050405020304" pitchFamily="18" charset="0"/>
                <a:ea typeface="Times New Roman" panose="02020603050405020304" pitchFamily="18" charset="0"/>
                <a:cs typeface="Times New Roman" panose="02020603050405020304" pitchFamily="18" charset="0"/>
              </a:rPr>
              <a:t> </a:t>
            </a:r>
            <a:endParaRPr lang="it-IT" sz="2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2200" dirty="0">
                <a:latin typeface="Times New Roman" panose="02020603050405020304" pitchFamily="18" charset="0"/>
                <a:ea typeface="Times New Roman" panose="02020603050405020304" pitchFamily="18" charset="0"/>
                <a:cs typeface="Times New Roman" panose="02020603050405020304" pitchFamily="18" charset="0"/>
              </a:rPr>
              <a:t>Dove? Chiese lo straniero sorridendo, e quando? Perché </a:t>
            </a:r>
            <a:r>
              <a:rPr lang="it-IT" sz="2200" dirty="0">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è vera soltanto la cavalcata senza fine.</a:t>
            </a:r>
            <a:endParaRPr lang="it-IT" sz="2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2200" dirty="0">
                <a:latin typeface="Times New Roman" panose="02020603050405020304" pitchFamily="18" charset="0"/>
                <a:ea typeface="Times New Roman" panose="02020603050405020304" pitchFamily="18" charset="0"/>
                <a:cs typeface="Times New Roman" panose="02020603050405020304" pitchFamily="18" charset="0"/>
              </a:rPr>
              <a:t>La principessa guardò il </a:t>
            </a:r>
            <a:r>
              <a:rPr lang="it-IT" sz="22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fiore</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spento, appassito, che era rimasto in terra e disse, chiudendo gli occhi, </a:t>
            </a:r>
            <a:r>
              <a:rPr lang="it-IT" sz="2200" dirty="0">
                <a:highlight>
                  <a:srgbClr val="808000"/>
                </a:highlight>
                <a:latin typeface="Times New Roman" panose="02020603050405020304" pitchFamily="18" charset="0"/>
                <a:ea typeface="Times New Roman" panose="02020603050405020304" pitchFamily="18" charset="0"/>
                <a:cs typeface="Times New Roman" panose="02020603050405020304" pitchFamily="18" charset="0"/>
              </a:rPr>
              <a:t>sulla soglia del sogno</a:t>
            </a:r>
            <a:r>
              <a:rPr lang="it-IT" sz="2200" dirty="0">
                <a:latin typeface="Times New Roman" panose="02020603050405020304" pitchFamily="18" charset="0"/>
                <a:ea typeface="Times New Roman" panose="02020603050405020304" pitchFamily="18" charset="0"/>
                <a:cs typeface="Times New Roman" panose="02020603050405020304" pitchFamily="18" charset="0"/>
              </a:rPr>
              <a:t>: Lasciami vedere. </a:t>
            </a:r>
            <a:r>
              <a:rPr lang="it-IT" sz="2200" b="1" baseline="30000" dirty="0">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Die </a:t>
            </a:r>
            <a:r>
              <a:rPr lang="it-IT" sz="2200" b="1" baseline="30000" dirty="0" err="1">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Schwelle</a:t>
            </a:r>
            <a:r>
              <a:rPr lang="it-IT" sz="2200" b="1" baseline="30000" dirty="0">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des</a:t>
            </a:r>
            <a:r>
              <a:rPr lang="it-IT" sz="2200" b="1" baseline="30000" dirty="0">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2200" b="1" baseline="30000" dirty="0" err="1">
                <a:solidFill>
                  <a:srgbClr val="2E5C3A"/>
                </a:solidFill>
                <a:latin typeface="Times New Roman" panose="02020603050405020304" pitchFamily="18" charset="0"/>
                <a:ea typeface="Times New Roman" panose="02020603050405020304" pitchFamily="18" charset="0"/>
                <a:cs typeface="Times New Roman" panose="02020603050405020304" pitchFamily="18" charset="0"/>
              </a:rPr>
              <a:t>Traums</a:t>
            </a:r>
            <a:endParaRPr lang="it-IT"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1764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1890551" y="876581"/>
            <a:ext cx="9568149" cy="5605155"/>
          </a:xfrm>
        </p:spPr>
        <p:txBody>
          <a:bodyPr>
            <a:normAutofit lnSpcReduction="10000"/>
          </a:bodyPr>
          <a:lstStyle/>
          <a:p>
            <a:pPr marL="0" indent="0" algn="just">
              <a:lnSpc>
                <a:spcPct val="115000"/>
              </a:lnSpc>
              <a:spcBef>
                <a:spcPts val="500"/>
              </a:spcBef>
              <a:spcAft>
                <a:spcPts val="500"/>
              </a:spcAft>
              <a:buNone/>
            </a:pPr>
            <a:r>
              <a:rPr lang="it-IT" sz="1500" dirty="0">
                <a:latin typeface="MillerText Roman" panose="02000603080000020004" pitchFamily="50" charset="0"/>
              </a:rPr>
              <a:t> </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Lentamente lei cominciò a raccontare: Sarà più in alto sul fiume, ci saranno nuove migrazioni di popoli, sarà in un altro secolo, lasciami indovinare! Sarà fra più di venti secoli, </a:t>
            </a:r>
            <a:r>
              <a:rPr lang="it-IT" sz="1600" dirty="0">
                <a:highlight>
                  <a:srgbClr val="008B8B"/>
                </a:highlight>
                <a:latin typeface="Times New Roman" panose="02020603050405020304" pitchFamily="18" charset="0"/>
                <a:ea typeface="Times New Roman" panose="02020603050405020304" pitchFamily="18" charset="0"/>
                <a:cs typeface="Times New Roman" panose="02020603050405020304" pitchFamily="18" charset="0"/>
              </a:rPr>
              <a:t>tu parlerai come gli uomini: Amata</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Cos’è un secolo? Chiese lo straniero.  </a:t>
            </a:r>
            <a:r>
              <a:rPr lang="it-IT" sz="1600" b="1" baseline="30000" dirty="0" err="1">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Umsonst</a:t>
            </a:r>
            <a:r>
              <a:rPr lang="it-IT" sz="1600" b="1" baseline="30000" dirty="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malst</a:t>
            </a:r>
            <a:r>
              <a:rPr lang="it-IT" sz="1600" b="1" baseline="30000" dirty="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smtClean="0">
                <a:solidFill>
                  <a:srgbClr val="006666"/>
                </a:solidFill>
                <a:latin typeface="Times New Roman" panose="02020603050405020304" pitchFamily="18" charset="0"/>
                <a:ea typeface="Times New Roman" panose="02020603050405020304" pitchFamily="18" charset="0"/>
                <a:cs typeface="Times New Roman" panose="02020603050405020304" pitchFamily="18" charset="0"/>
              </a:rPr>
              <a:t>Du</a:t>
            </a:r>
            <a:endParaRPr lang="it-IT" sz="1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1600" dirty="0" smtClean="0">
                <a:latin typeface="Times New Roman" panose="02020603050405020304" pitchFamily="18" charset="0"/>
                <a:ea typeface="Times New Roman" panose="02020603050405020304" pitchFamily="18" charset="0"/>
                <a:cs typeface="Times New Roman" panose="02020603050405020304" pitchFamily="18" charset="0"/>
              </a:rPr>
              <a:t>La principessa prese una manciata di sabbia e gliela fece scorrere veloce fra le dita, disse: Questi sono pressappoco venti secoli, </a:t>
            </a:r>
            <a:r>
              <a:rPr lang="it-IT" sz="1600" b="1" u="sng" dirty="0" smtClean="0">
                <a:solidFill>
                  <a:srgbClr val="000000"/>
                </a:solidFill>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 sarà ora che tu venga e mi baci.</a:t>
            </a:r>
            <a:r>
              <a:rPr lang="it-IT" sz="1600" b="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sz="1600" b="1" baseline="30000" dirty="0" smtClean="0">
                <a:solidFill>
                  <a:srgbClr val="FFCC00"/>
                </a:solidFill>
                <a:latin typeface="Times New Roman" panose="02020603050405020304" pitchFamily="18" charset="0"/>
                <a:ea typeface="Times New Roman" panose="02020603050405020304" pitchFamily="18" charset="0"/>
                <a:cs typeface="Times New Roman" panose="02020603050405020304" pitchFamily="18" charset="0"/>
              </a:rPr>
              <a:t>Die Hand voller Stunden/ Noch </a:t>
            </a:r>
            <a:r>
              <a:rPr lang="de-DE" sz="1600" b="1" baseline="30000" dirty="0" err="1" smtClean="0">
                <a:solidFill>
                  <a:srgbClr val="FFCC00"/>
                </a:solidFill>
                <a:latin typeface="Times New Roman" panose="02020603050405020304" pitchFamily="18" charset="0"/>
                <a:ea typeface="Times New Roman" panose="02020603050405020304" pitchFamily="18" charset="0"/>
                <a:cs typeface="Times New Roman" panose="02020603050405020304" pitchFamily="18" charset="0"/>
              </a:rPr>
              <a:t>fürcht</a:t>
            </a:r>
            <a:r>
              <a:rPr lang="de-DE" sz="1600" b="1" baseline="30000" dirty="0" smtClean="0">
                <a:solidFill>
                  <a:srgbClr val="FFCC00"/>
                </a:solidFill>
                <a:latin typeface="Times New Roman" panose="02020603050405020304" pitchFamily="18" charset="0"/>
                <a:ea typeface="Times New Roman" panose="02020603050405020304" pitchFamily="18" charset="0"/>
                <a:cs typeface="Times New Roman" panose="02020603050405020304" pitchFamily="18" charset="0"/>
              </a:rPr>
              <a:t> ich</a:t>
            </a:r>
            <a:endParaRPr lang="it-IT" sz="1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tabLst>
                <a:tab pos="4871085" algn="l"/>
              </a:tabLst>
            </a:pPr>
            <a:r>
              <a:rPr lang="de-DE" sz="1600" dirty="0" err="1" smtClean="0">
                <a:latin typeface="Times New Roman" panose="02020603050405020304" pitchFamily="18" charset="0"/>
                <a:ea typeface="Times New Roman" panose="02020603050405020304" pitchFamily="18" charset="0"/>
                <a:cs typeface="Times New Roman" panose="02020603050405020304" pitchFamily="18" charset="0"/>
              </a:rPr>
              <a:t>Sarà</a:t>
            </a:r>
            <a:r>
              <a:rPr lang="de-DE" sz="1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presto </a:t>
            </a:r>
            <a:r>
              <a:rPr lang="de-DE" sz="1600" dirty="0" err="1">
                <a:latin typeface="Times New Roman" panose="02020603050405020304" pitchFamily="18" charset="0"/>
                <a:ea typeface="Times New Roman" panose="02020603050405020304" pitchFamily="18" charset="0"/>
                <a:cs typeface="Times New Roman" panose="02020603050405020304" pitchFamily="18" charset="0"/>
              </a:rPr>
              <a:t>allora</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ea typeface="Times New Roman" panose="02020603050405020304" pitchFamily="18" charset="0"/>
                <a:cs typeface="Times New Roman" panose="02020603050405020304" pitchFamily="18" charset="0"/>
              </a:rPr>
              <a:t>disse</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ea typeface="Times New Roman" panose="02020603050405020304" pitchFamily="18" charset="0"/>
                <a:cs typeface="Times New Roman" panose="02020603050405020304" pitchFamily="18" charset="0"/>
              </a:rPr>
              <a:t>lo</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ea typeface="Times New Roman" panose="02020603050405020304" pitchFamily="18" charset="0"/>
                <a:cs typeface="Times New Roman" panose="02020603050405020304" pitchFamily="18" charset="0"/>
              </a:rPr>
              <a:t>straniero</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ea typeface="Times New Roman" panose="02020603050405020304" pitchFamily="18" charset="0"/>
                <a:cs typeface="Times New Roman" panose="02020603050405020304" pitchFamily="18" charset="0"/>
              </a:rPr>
              <a:t>continua</a:t>
            </a:r>
            <a:r>
              <a:rPr lang="de-DE" sz="1600" dirty="0">
                <a:latin typeface="Times New Roman" panose="02020603050405020304" pitchFamily="18" charset="0"/>
                <a:ea typeface="Times New Roman" panose="02020603050405020304" pitchFamily="18" charset="0"/>
                <a:cs typeface="Times New Roman" panose="02020603050405020304" pitchFamily="18" charset="0"/>
              </a:rPr>
              <a:t>!                          </a:t>
            </a:r>
            <a:r>
              <a:rPr lang="de-DE" sz="1600" b="1" baseline="30000" dirty="0">
                <a:solidFill>
                  <a:srgbClr val="D60093"/>
                </a:solidFill>
                <a:latin typeface="Times New Roman" panose="02020603050405020304" pitchFamily="18" charset="0"/>
                <a:ea typeface="Times New Roman" panose="02020603050405020304" pitchFamily="18" charset="0"/>
                <a:cs typeface="Times New Roman" panose="02020603050405020304" pitchFamily="18" charset="0"/>
              </a:rPr>
              <a:t>Erinnerung an Frankreich / An die Sonne</a:t>
            </a:r>
            <a:endParaRPr lang="it-IT"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1600" dirty="0">
                <a:latin typeface="Times New Roman" panose="02020603050405020304" pitchFamily="18" charset="0"/>
                <a:ea typeface="Times New Roman" panose="02020603050405020304" pitchFamily="18" charset="0"/>
                <a:cs typeface="Times New Roman" panose="02020603050405020304" pitchFamily="18" charset="0"/>
              </a:rPr>
              <a:t>Sarà in una città, e in questa città sarà in una strada, continuò la principessa, </a:t>
            </a:r>
            <a:r>
              <a:rPr lang="it-IT" sz="1600" b="1" u="sng" dirty="0">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giocheremo a carte, perderò gli occhi,</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nello specchio sarà domenica</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Stille/ </a:t>
            </a:r>
            <a:r>
              <a:rPr lang="it-IT" sz="1600" b="1" baseline="30000" dirty="0" err="1">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Wie</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soll</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ich</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mich</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nennen</a:t>
            </a:r>
            <a:r>
              <a:rPr lang="it-IT" sz="1600" b="1" baseline="30000" dirty="0">
                <a:solidFill>
                  <a:srgbClr val="7F7F7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15000"/>
              </a:lnSpc>
              <a:spcBef>
                <a:spcPts val="500"/>
              </a:spcBef>
              <a:spcAft>
                <a:spcPts val="500"/>
              </a:spcAft>
              <a:buNone/>
            </a:pPr>
            <a:r>
              <a:rPr lang="it-IT" sz="1600" dirty="0">
                <a:latin typeface="Times New Roman" panose="02020603050405020304" pitchFamily="18" charset="0"/>
                <a:ea typeface="Times New Roman" panose="02020603050405020304" pitchFamily="18" charset="0"/>
                <a:cs typeface="Times New Roman" panose="02020603050405020304" pitchFamily="18" charset="0"/>
              </a:rPr>
              <a:t>Cosa sono una città e </a:t>
            </a:r>
            <a:r>
              <a:rPr lang="it-IT" sz="1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una strada</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Chiese sorpreso lo straniero. La principessa rimase stupita, disse: Lo vedremo presto, io so soltanto le parole, ma ci accorgeremo </a:t>
            </a:r>
            <a:r>
              <a:rPr lang="it-IT" sz="1600" b="1" u="sng" dirty="0">
                <a:highlight>
                  <a:srgbClr val="A9A9A9"/>
                </a:highlight>
                <a:latin typeface="Times New Roman" panose="02020603050405020304" pitchFamily="18" charset="0"/>
                <a:ea typeface="Times New Roman" panose="02020603050405020304" pitchFamily="18" charset="0"/>
                <a:cs typeface="Times New Roman" panose="02020603050405020304" pitchFamily="18" charset="0"/>
              </a:rPr>
              <a:t>quando mi pianterai le spine nel cuore,</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staremo davanti a una finestra</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lasciami finire! </a:t>
            </a:r>
            <a:r>
              <a:rPr lang="it-IT" sz="1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Sarà dietro una finestra</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piena di </a:t>
            </a:r>
            <a:r>
              <a:rPr lang="it-IT" sz="16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fiori</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e per ogni secolo verrà messo da parte un </a:t>
            </a:r>
            <a:r>
              <a:rPr lang="it-IT" sz="16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fiore</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più di venti </a:t>
            </a:r>
            <a:r>
              <a:rPr lang="it-IT" sz="16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fiori</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da questo riconosceremo che siamo nel luogo giusto, e i </a:t>
            </a:r>
            <a:r>
              <a:rPr lang="it-IT" sz="1600" dirty="0">
                <a:solidFill>
                  <a:srgbClr val="FF3300"/>
                </a:solidFill>
                <a:latin typeface="Times New Roman" panose="02020603050405020304" pitchFamily="18" charset="0"/>
                <a:ea typeface="Times New Roman" panose="02020603050405020304" pitchFamily="18" charset="0"/>
                <a:cs typeface="Times New Roman" panose="02020603050405020304" pitchFamily="18" charset="0"/>
              </a:rPr>
              <a:t>fiori </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saranno tutti come questo! </a:t>
            </a:r>
            <a:r>
              <a:rPr lang="it-IT" sz="1600" baseline="30000" dirty="0">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err="1">
                <a:solidFill>
                  <a:srgbClr val="5F5F5F"/>
                </a:solidFill>
                <a:latin typeface="Times New Roman" panose="02020603050405020304" pitchFamily="18" charset="0"/>
                <a:ea typeface="Times New Roman" panose="02020603050405020304" pitchFamily="18" charset="0"/>
                <a:cs typeface="Times New Roman" panose="02020603050405020304" pitchFamily="18" charset="0"/>
              </a:rPr>
              <a:t>Traumbesitz</a:t>
            </a:r>
            <a:r>
              <a:rPr lang="it-IT" sz="1600" b="1" baseline="30000" dirty="0">
                <a:solidFill>
                  <a:srgbClr val="5F5F5F"/>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sz="1600" b="1" baseline="30000" dirty="0">
                <a:solidFill>
                  <a:srgbClr val="006600"/>
                </a:solidFill>
                <a:latin typeface="Times New Roman" panose="02020603050405020304" pitchFamily="18" charset="0"/>
                <a:ea typeface="Times New Roman" panose="02020603050405020304" pitchFamily="18" charset="0"/>
                <a:cs typeface="Times New Roman" panose="02020603050405020304" pitchFamily="18" charset="0"/>
              </a:rPr>
              <a:t>Stille</a:t>
            </a:r>
            <a:r>
              <a:rPr lang="it-IT" sz="1600" b="1" baseline="30000" dirty="0">
                <a:solidFill>
                  <a:srgbClr val="5F5F5F"/>
                </a:solidFill>
                <a:latin typeface="Times New Roman" panose="02020603050405020304" pitchFamily="18" charset="0"/>
                <a:ea typeface="Times New Roman" panose="02020603050405020304" pitchFamily="18" charset="0"/>
                <a:cs typeface="Times New Roman" panose="02020603050405020304" pitchFamily="18" charset="0"/>
              </a:rPr>
              <a:t>                               </a:t>
            </a:r>
            <a:endParaRPr lang="it-IT"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spcBef>
                <a:spcPts val="500"/>
              </a:spcBef>
              <a:spcAft>
                <a:spcPts val="500"/>
              </a:spcAft>
              <a:buNone/>
            </a:pPr>
            <a:r>
              <a:rPr lang="it-IT" sz="1600" dirty="0">
                <a:latin typeface="Times New Roman" panose="02020603050405020304" pitchFamily="18" charset="0"/>
                <a:ea typeface="Times New Roman" panose="02020603050405020304" pitchFamily="18" charset="0"/>
                <a:cs typeface="Times New Roman" panose="02020603050405020304" pitchFamily="18" charset="0"/>
              </a:rPr>
              <a:t>La principessa balzò sul suo morello, </a:t>
            </a:r>
            <a:r>
              <a:rPr lang="it-IT" sz="1600" dirty="0">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rPr>
              <a:t>non sopportava più le nubi</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perché lo straniero </a:t>
            </a:r>
            <a:r>
              <a:rPr lang="it-IT" sz="1600" dirty="0">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delineava in silenzio la sua e la propria prima morte.</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Lui non le canto più nulla per commiato, ed ella cavalcò incontro al suo paese dai colli azzurri che affiorava in lontananza, in un </a:t>
            </a:r>
            <a:r>
              <a:rPr lang="it-IT" sz="1600" dirty="0">
                <a:highlight>
                  <a:srgbClr val="006400"/>
                </a:highlight>
                <a:latin typeface="Times New Roman" panose="02020603050405020304" pitchFamily="18" charset="0"/>
                <a:ea typeface="Times New Roman" panose="02020603050405020304" pitchFamily="18" charset="0"/>
                <a:cs typeface="Times New Roman" panose="02020603050405020304" pitchFamily="18" charset="0"/>
              </a:rPr>
              <a:t>silenzio</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spaventoso, perché lui </a:t>
            </a:r>
            <a:r>
              <a:rPr lang="it-IT" sz="1600" dirty="0">
                <a:highlight>
                  <a:srgbClr val="A9A9A9"/>
                </a:highlight>
                <a:latin typeface="Times New Roman" panose="02020603050405020304" pitchFamily="18" charset="0"/>
                <a:ea typeface="Times New Roman" panose="02020603050405020304" pitchFamily="18" charset="0"/>
                <a:cs typeface="Times New Roman" panose="02020603050405020304" pitchFamily="18" charset="0"/>
              </a:rPr>
              <a:t>le aveva già piantato la prima spina nel cuore</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e in mezzo ai suoi fidi nel cortile del castello ella cadde sanguinante dal suo morello. Ma sorrideva e balbettava nella febbre: </a:t>
            </a:r>
            <a:r>
              <a:rPr lang="it-IT" sz="1600"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Lo so, sì, lo so!</a:t>
            </a:r>
            <a:endParaRPr lang="it-IT" sz="16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15000"/>
              </a:lnSpc>
              <a:spcAft>
                <a:spcPts val="1000"/>
              </a:spcAft>
              <a:buNone/>
            </a:pPr>
            <a:endParaRPr lang="it-IT" sz="24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708613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Filo">
  <a:themeElements>
    <a:clrScheme name="Filo">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740</TotalTime>
  <Words>2362</Words>
  <Application>Microsoft Office PowerPoint</Application>
  <PresentationFormat>Widescreen</PresentationFormat>
  <Paragraphs>81</Paragraphs>
  <Slides>13</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13</vt:i4>
      </vt:variant>
    </vt:vector>
  </HeadingPairs>
  <TitlesOfParts>
    <vt:vector size="22" baseType="lpstr">
      <vt:lpstr>MingLiU_HKSCS-ExtB</vt:lpstr>
      <vt:lpstr>Arial</vt:lpstr>
      <vt:lpstr>Calibri</vt:lpstr>
      <vt:lpstr>Century Gothic</vt:lpstr>
      <vt:lpstr>MillerText Roman</vt:lpstr>
      <vt:lpstr>Times New Roman</vt:lpstr>
      <vt:lpstr>Wingdings</vt:lpstr>
      <vt:lpstr>Wingdings 3</vt:lpstr>
      <vt:lpstr>Filo</vt:lpstr>
      <vt:lpstr>Malina e la principessa di Kagran:  tra fiaba, rievocazione  e  dimensione onirica</vt:lpstr>
      <vt:lpstr>I segreti della principessa di Kagran</vt:lpstr>
      <vt:lpstr>I segreti della principessa di Kagran</vt:lpstr>
      <vt:lpstr>Presentazione standard di PowerPoint</vt:lpstr>
      <vt:lpstr>Presentazione standard di PowerPoint</vt:lpstr>
      <vt:lpstr>I segreti della principessa di Kagran</vt:lpstr>
      <vt:lpstr>I segreti della principessa di Kagran</vt:lpstr>
      <vt:lpstr>Presentazione standard di PowerPoint</vt:lpstr>
      <vt:lpstr>Presentazione standard di PowerPoint</vt:lpstr>
      <vt:lpstr>Presentazione standard di PowerPoint</vt:lpstr>
      <vt:lpstr>La dimensione onirica in Malina.  Analisi del sogno sullo straniero</vt:lpstr>
      <vt:lpstr>La dimensione onirica in Malina.  Analisi del sogno sullo straniero</vt:lpstr>
      <vt:lpstr>Sogno sullo straniero in Malina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Malina e la principessa di Kagran:  tra fiaba, rievocazione e dimensione onirica</dc:title>
  <dc:creator>Monica Velli</dc:creator>
  <cp:lastModifiedBy>Monica Velli</cp:lastModifiedBy>
  <cp:revision>54</cp:revision>
  <dcterms:created xsi:type="dcterms:W3CDTF">2019-06-02T20:56:03Z</dcterms:created>
  <dcterms:modified xsi:type="dcterms:W3CDTF">2019-06-10T08:31:53Z</dcterms:modified>
</cp:coreProperties>
</file>