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26"/>
  </p:notesMasterIdLst>
  <p:sldIdLst>
    <p:sldId id="320" r:id="rId5"/>
    <p:sldId id="332" r:id="rId6"/>
    <p:sldId id="327" r:id="rId7"/>
    <p:sldId id="336" r:id="rId8"/>
    <p:sldId id="341" r:id="rId9"/>
    <p:sldId id="328" r:id="rId10"/>
    <p:sldId id="329" r:id="rId11"/>
    <p:sldId id="323" r:id="rId12"/>
    <p:sldId id="322" r:id="rId13"/>
    <p:sldId id="324" r:id="rId14"/>
    <p:sldId id="325" r:id="rId15"/>
    <p:sldId id="326" r:id="rId16"/>
    <p:sldId id="330" r:id="rId17"/>
    <p:sldId id="331" r:id="rId18"/>
    <p:sldId id="342" r:id="rId19"/>
    <p:sldId id="338" r:id="rId20"/>
    <p:sldId id="339" r:id="rId21"/>
    <p:sldId id="333" r:id="rId22"/>
    <p:sldId id="334" r:id="rId23"/>
    <p:sldId id="335" r:id="rId24"/>
    <p:sldId id="319"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534"/>
    <a:srgbClr val="A2966C"/>
    <a:srgbClr val="BD1715"/>
    <a:srgbClr val="CE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540506-0D87-4B66-B5CB-E395743ABBE1}" v="72" dt="2025-10-08T12:41:21.776"/>
  </p1510:revLst>
</p1510:revInfo>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4B1156A-380E-4F78-BDF5-A606A8083BF9}" styleName="Stile medio 4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AF606853-7671-496A-8E4F-DF71F8EC918B}" styleName="Stile scuro 1 - Color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00" autoAdjust="0"/>
    <p:restoredTop sz="94619"/>
  </p:normalViewPr>
  <p:slideViewPr>
    <p:cSldViewPr snapToObjects="1" showGuides="1">
      <p:cViewPr varScale="1">
        <p:scale>
          <a:sx n="59" d="100"/>
          <a:sy n="59" d="100"/>
        </p:scale>
        <p:origin x="1008"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065DA8-937A-AE44-B502-8DE557502AF0}" type="datetimeFigureOut">
              <a:rPr lang="it-IT" smtClean="0"/>
              <a:t>09/10/2025</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677C9-8ABB-1B45-A941-E2241936DD30}" type="slidenum">
              <a:rPr lang="it-IT" smtClean="0"/>
              <a:t>‹N›</a:t>
            </a:fld>
            <a:endParaRPr lang="it-IT"/>
          </a:p>
        </p:txBody>
      </p:sp>
    </p:spTree>
    <p:extLst>
      <p:ext uri="{BB962C8B-B14F-4D97-AF65-F5344CB8AC3E}">
        <p14:creationId xmlns:p14="http://schemas.microsoft.com/office/powerpoint/2010/main" val="30748765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D56322-3360-3A9D-8D98-2CD63648104C}"/>
              </a:ext>
            </a:extLst>
          </p:cNvPr>
          <p:cNvSpPr>
            <a:spLocks noGrp="1"/>
          </p:cNvSpPr>
          <p:nvPr>
            <p:ph type="title"/>
          </p:nvPr>
        </p:nvSpPr>
        <p:spPr/>
        <p:txBody>
          <a:bodyPr/>
          <a:lstStyle/>
          <a:p>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A7404724-FE49-0A4A-7C82-B7D68AC431A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5652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hiusu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89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DCAEFD1F-B725-E108-D86B-9DC7804DB49F}"/>
              </a:ext>
            </a:extLst>
          </p:cNvPr>
          <p:cNvSpPr>
            <a:spLocks noGrp="1"/>
          </p:cNvSpPr>
          <p:nvPr>
            <p:ph type="ctrTitle"/>
          </p:nvPr>
        </p:nvSpPr>
        <p:spPr>
          <a:xfrm>
            <a:off x="3071664" y="4509120"/>
            <a:ext cx="6048672" cy="1002206"/>
          </a:xfrm>
        </p:spPr>
        <p:txBody>
          <a:bodyPr anchor="b">
            <a:normAutofit/>
          </a:bodyPr>
          <a:lstStyle>
            <a:lvl1pPr algn="ctr">
              <a:defRPr sz="2800"/>
            </a:lvl1pPr>
          </a:lstStyle>
          <a:p>
            <a:r>
              <a:rPr lang="it-IT"/>
              <a:t>Fare clic per modificare lo stile del titolo dello schema</a:t>
            </a:r>
            <a:endParaRPr lang="it-IT" dirty="0"/>
          </a:p>
        </p:txBody>
      </p:sp>
      <p:sp>
        <p:nvSpPr>
          <p:cNvPr id="4" name="Sottotitolo 2">
            <a:extLst>
              <a:ext uri="{FF2B5EF4-FFF2-40B4-BE49-F238E27FC236}">
                <a16:creationId xmlns:a16="http://schemas.microsoft.com/office/drawing/2014/main" id="{512C04D5-6584-F9E7-A537-8D005C283B0A}"/>
              </a:ext>
            </a:extLst>
          </p:cNvPr>
          <p:cNvSpPr>
            <a:spLocks noGrp="1"/>
          </p:cNvSpPr>
          <p:nvPr>
            <p:ph type="subTitle" idx="1"/>
          </p:nvPr>
        </p:nvSpPr>
        <p:spPr>
          <a:xfrm>
            <a:off x="3053916" y="5517232"/>
            <a:ext cx="6048672" cy="769586"/>
          </a:xfrm>
        </p:spPr>
        <p:txBody>
          <a:bodyPr/>
          <a:lstStyle>
            <a:lvl1pPr marL="0" indent="0" algn="ctr">
              <a:buNone/>
              <a:defRPr sz="1800" b="0" i="0">
                <a:solidFill>
                  <a:schemeClr val="accent4"/>
                </a:solidFill>
                <a:latin typeface="PGF-Now Ligh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371737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0ECD50-3D97-7E38-9E79-47EC68CD444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C81A9B9-7B56-90F4-B827-14C504661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7AE64E3-F52D-6742-80DD-C8B234A38F25}"/>
              </a:ext>
            </a:extLst>
          </p:cNvPr>
          <p:cNvSpPr>
            <a:spLocks noGrp="1"/>
          </p:cNvSpPr>
          <p:nvPr>
            <p:ph type="dt" sz="half" idx="10"/>
          </p:nvPr>
        </p:nvSpPr>
        <p:spPr/>
        <p:txBody>
          <a:bodyPr/>
          <a:lstStyle/>
          <a:p>
            <a:fld id="{541B1CB3-CDB4-47F2-948D-F8D7C5760F88}" type="datetimeFigureOut">
              <a:rPr lang="it-IT" smtClean="0"/>
              <a:t>09/10/2025</a:t>
            </a:fld>
            <a:endParaRPr lang="it-IT"/>
          </a:p>
        </p:txBody>
      </p:sp>
      <p:sp>
        <p:nvSpPr>
          <p:cNvPr id="5" name="Segnaposto piè di pagina 4">
            <a:extLst>
              <a:ext uri="{FF2B5EF4-FFF2-40B4-BE49-F238E27FC236}">
                <a16:creationId xmlns:a16="http://schemas.microsoft.com/office/drawing/2014/main" id="{77B951A1-91D8-2C60-713F-8CBA564EEAE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50B4DE-A59F-4F08-DD3F-EB783EE77458}"/>
              </a:ext>
            </a:extLst>
          </p:cNvPr>
          <p:cNvSpPr>
            <a:spLocks noGrp="1"/>
          </p:cNvSpPr>
          <p:nvPr>
            <p:ph type="sldNum" sz="quarter" idx="12"/>
          </p:nvPr>
        </p:nvSpPr>
        <p:spPr/>
        <p:txBody>
          <a:bodyPr/>
          <a:lstStyle/>
          <a:p>
            <a:fld id="{FDFDB0E6-A485-42B3-B5FB-CCCB40B5EE30}" type="slidenum">
              <a:rPr lang="it-IT" smtClean="0"/>
              <a:t>‹N›</a:t>
            </a:fld>
            <a:endParaRPr lang="it-IT"/>
          </a:p>
        </p:txBody>
      </p:sp>
    </p:spTree>
    <p:extLst>
      <p:ext uri="{BB962C8B-B14F-4D97-AF65-F5344CB8AC3E}">
        <p14:creationId xmlns:p14="http://schemas.microsoft.com/office/powerpoint/2010/main" val="407909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zion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DDB1A9A9-B055-945F-B96B-36F8219644B9}"/>
              </a:ext>
            </a:extLst>
          </p:cNvPr>
          <p:cNvSpPr>
            <a:spLocks noGrp="1"/>
          </p:cNvSpPr>
          <p:nvPr>
            <p:ph type="ctrTitle"/>
          </p:nvPr>
        </p:nvSpPr>
        <p:spPr>
          <a:xfrm>
            <a:off x="6096000" y="2204863"/>
            <a:ext cx="4572000" cy="1512169"/>
          </a:xfrm>
        </p:spPr>
        <p:txBody>
          <a:bodyPr anchor="b">
            <a:normAutofit/>
          </a:bodyPr>
          <a:lstStyle>
            <a:lvl1pPr algn="l">
              <a:defRPr sz="2800">
                <a:solidFill>
                  <a:schemeClr val="bg2"/>
                </a:solidFill>
              </a:defRPr>
            </a:lvl1pPr>
          </a:lstStyle>
          <a:p>
            <a:r>
              <a:rPr lang="it-IT"/>
              <a:t>Fare clic per modificare lo stile del titolo dello schema</a:t>
            </a:r>
            <a:endParaRPr lang="it-IT" dirty="0"/>
          </a:p>
        </p:txBody>
      </p:sp>
      <p:sp>
        <p:nvSpPr>
          <p:cNvPr id="10" name="Sottotitolo 2">
            <a:extLst>
              <a:ext uri="{FF2B5EF4-FFF2-40B4-BE49-F238E27FC236}">
                <a16:creationId xmlns:a16="http://schemas.microsoft.com/office/drawing/2014/main" id="{A4E5380A-DEC6-E41B-F99E-63291073E3DF}"/>
              </a:ext>
            </a:extLst>
          </p:cNvPr>
          <p:cNvSpPr>
            <a:spLocks noGrp="1"/>
          </p:cNvSpPr>
          <p:nvPr>
            <p:ph type="subTitle" idx="1"/>
          </p:nvPr>
        </p:nvSpPr>
        <p:spPr>
          <a:xfrm>
            <a:off x="6096000" y="3717032"/>
            <a:ext cx="4572000" cy="1368151"/>
          </a:xfrm>
        </p:spPr>
        <p:txBody>
          <a:bodyPr/>
          <a:lstStyle>
            <a:lvl1pPr marL="0" indent="0" algn="l">
              <a:buNone/>
              <a:defRPr sz="1800" b="0" i="0">
                <a:solidFill>
                  <a:schemeClr val="tx2"/>
                </a:solidFill>
                <a:latin typeface="PGF-Now Ligh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val="199761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zion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324A748E-6AAC-4507-AA11-2CBFDB79FF69}"/>
              </a:ext>
            </a:extLst>
          </p:cNvPr>
          <p:cNvSpPr>
            <a:spLocks noGrp="1"/>
          </p:cNvSpPr>
          <p:nvPr>
            <p:ph type="subTitle" idx="1"/>
          </p:nvPr>
        </p:nvSpPr>
        <p:spPr>
          <a:xfrm>
            <a:off x="6096000" y="3717032"/>
            <a:ext cx="4572000" cy="1368151"/>
          </a:xfrm>
        </p:spPr>
        <p:txBody>
          <a:bodyPr/>
          <a:lstStyle>
            <a:lvl1pPr marL="0" indent="0" algn="l">
              <a:buNone/>
              <a:defRPr sz="1800" b="0" i="0">
                <a:solidFill>
                  <a:schemeClr val="tx2"/>
                </a:solidFill>
                <a:latin typeface="PGF-Now Ligh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it-IT" dirty="0"/>
          </a:p>
        </p:txBody>
      </p:sp>
      <p:sp>
        <p:nvSpPr>
          <p:cNvPr id="7" name="Titolo 1">
            <a:extLst>
              <a:ext uri="{FF2B5EF4-FFF2-40B4-BE49-F238E27FC236}">
                <a16:creationId xmlns:a16="http://schemas.microsoft.com/office/drawing/2014/main" id="{0CEE2E62-75D2-F7BC-D44A-311A4BF07C24}"/>
              </a:ext>
            </a:extLst>
          </p:cNvPr>
          <p:cNvSpPr>
            <a:spLocks noGrp="1"/>
          </p:cNvSpPr>
          <p:nvPr>
            <p:ph type="ctrTitle"/>
          </p:nvPr>
        </p:nvSpPr>
        <p:spPr>
          <a:xfrm>
            <a:off x="6096000" y="2204863"/>
            <a:ext cx="4572000" cy="1512169"/>
          </a:xfrm>
        </p:spPr>
        <p:txBody>
          <a:bodyPr anchor="b">
            <a:normAutofit/>
          </a:bodyPr>
          <a:lstStyle>
            <a:lvl1pPr algn="l">
              <a:defRPr sz="2800">
                <a:solidFill>
                  <a:schemeClr val="bg1"/>
                </a:solidFill>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3535061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BB9CD4-C143-B1EE-780A-A4666B97BAD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2C6C02-0953-E81E-B377-E1890F603CCC}"/>
              </a:ext>
            </a:extLst>
          </p:cNvPr>
          <p:cNvSpPr>
            <a:spLocks noGrp="1"/>
          </p:cNvSpPr>
          <p:nvPr>
            <p:ph sz="half" idx="1"/>
          </p:nvPr>
        </p:nvSpPr>
        <p:spPr>
          <a:xfrm>
            <a:off x="838200" y="1052736"/>
            <a:ext cx="5181600" cy="54726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0071007-DF40-4945-B07A-C218B85D04DB}"/>
              </a:ext>
            </a:extLst>
          </p:cNvPr>
          <p:cNvSpPr>
            <a:spLocks noGrp="1"/>
          </p:cNvSpPr>
          <p:nvPr>
            <p:ph sz="half" idx="2"/>
          </p:nvPr>
        </p:nvSpPr>
        <p:spPr>
          <a:xfrm>
            <a:off x="6172200" y="1052736"/>
            <a:ext cx="5181600" cy="54726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6089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6F0945-AC25-CE8A-755A-BB481CFD3A5B}"/>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218171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42BC0D2-27F2-A25D-00BE-633970E56C1B}"/>
              </a:ext>
            </a:extLst>
          </p:cNvPr>
          <p:cNvSpPr>
            <a:spLocks noGrp="1"/>
          </p:cNvSpPr>
          <p:nvPr>
            <p:ph idx="1"/>
          </p:nvPr>
        </p:nvSpPr>
        <p:spPr>
          <a:xfrm>
            <a:off x="5183188" y="969541"/>
            <a:ext cx="6172200" cy="56753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Titolo 1">
            <a:extLst>
              <a:ext uri="{FF2B5EF4-FFF2-40B4-BE49-F238E27FC236}">
                <a16:creationId xmlns:a16="http://schemas.microsoft.com/office/drawing/2014/main" id="{737871F7-D0BB-576E-DDBD-D1957F0EBB23}"/>
              </a:ext>
            </a:extLst>
          </p:cNvPr>
          <p:cNvSpPr>
            <a:spLocks noGrp="1"/>
          </p:cNvSpPr>
          <p:nvPr>
            <p:ph type="title"/>
          </p:nvPr>
        </p:nvSpPr>
        <p:spPr>
          <a:xfrm>
            <a:off x="839788" y="969540"/>
            <a:ext cx="3932237" cy="1112836"/>
          </a:xfrm>
        </p:spPr>
        <p:txBody>
          <a:bodyPr anchor="t"/>
          <a:lstStyle>
            <a:lvl1pPr>
              <a:defRPr sz="2400"/>
            </a:lvl1pPr>
          </a:lstStyle>
          <a:p>
            <a:r>
              <a:rPr lang="it-IT"/>
              <a:t>Fare clic per modificare lo stile del titolo dello schema</a:t>
            </a:r>
            <a:endParaRPr lang="it-IT" dirty="0"/>
          </a:p>
        </p:txBody>
      </p:sp>
      <p:sp>
        <p:nvSpPr>
          <p:cNvPr id="9" name="Segnaposto testo 3">
            <a:extLst>
              <a:ext uri="{FF2B5EF4-FFF2-40B4-BE49-F238E27FC236}">
                <a16:creationId xmlns:a16="http://schemas.microsoft.com/office/drawing/2014/main" id="{3C179E3A-2FB7-D810-CD3B-C9D63F851703}"/>
              </a:ext>
            </a:extLst>
          </p:cNvPr>
          <p:cNvSpPr>
            <a:spLocks noGrp="1"/>
          </p:cNvSpPr>
          <p:nvPr>
            <p:ph type="body" sz="half" idx="2"/>
          </p:nvPr>
        </p:nvSpPr>
        <p:spPr>
          <a:xfrm>
            <a:off x="839788" y="2082376"/>
            <a:ext cx="3932237" cy="45149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Tree>
    <p:extLst>
      <p:ext uri="{BB962C8B-B14F-4D97-AF65-F5344CB8AC3E}">
        <p14:creationId xmlns:p14="http://schemas.microsoft.com/office/powerpoint/2010/main" val="249053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C7AD15CA-4CCB-6CA6-5549-26D9EC95026B}"/>
              </a:ext>
            </a:extLst>
          </p:cNvPr>
          <p:cNvSpPr>
            <a:spLocks noGrp="1"/>
          </p:cNvSpPr>
          <p:nvPr>
            <p:ph type="pic" idx="1"/>
          </p:nvPr>
        </p:nvSpPr>
        <p:spPr>
          <a:xfrm>
            <a:off x="5180012" y="969540"/>
            <a:ext cx="6172200" cy="562781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5" name="Titolo 1">
            <a:extLst>
              <a:ext uri="{FF2B5EF4-FFF2-40B4-BE49-F238E27FC236}">
                <a16:creationId xmlns:a16="http://schemas.microsoft.com/office/drawing/2014/main" id="{732CBECD-087B-91B7-3DCC-03612ACD9C6C}"/>
              </a:ext>
            </a:extLst>
          </p:cNvPr>
          <p:cNvSpPr>
            <a:spLocks noGrp="1"/>
          </p:cNvSpPr>
          <p:nvPr>
            <p:ph type="title"/>
          </p:nvPr>
        </p:nvSpPr>
        <p:spPr>
          <a:xfrm>
            <a:off x="839788" y="969540"/>
            <a:ext cx="3932237" cy="1112836"/>
          </a:xfrm>
        </p:spPr>
        <p:txBody>
          <a:bodyPr anchor="t"/>
          <a:lstStyle>
            <a:lvl1pPr>
              <a:defRPr sz="2400"/>
            </a:lvl1pPr>
          </a:lstStyle>
          <a:p>
            <a:r>
              <a:rPr lang="it-IT"/>
              <a:t>Fare clic per modificare lo stile del titolo dello schema</a:t>
            </a:r>
            <a:endParaRPr lang="it-IT" dirty="0"/>
          </a:p>
        </p:txBody>
      </p:sp>
      <p:sp>
        <p:nvSpPr>
          <p:cNvPr id="6" name="Segnaposto testo 3">
            <a:extLst>
              <a:ext uri="{FF2B5EF4-FFF2-40B4-BE49-F238E27FC236}">
                <a16:creationId xmlns:a16="http://schemas.microsoft.com/office/drawing/2014/main" id="{C06D1E04-1158-813A-4C93-D69B80B66CD4}"/>
              </a:ext>
            </a:extLst>
          </p:cNvPr>
          <p:cNvSpPr>
            <a:spLocks noGrp="1"/>
          </p:cNvSpPr>
          <p:nvPr>
            <p:ph type="body" sz="half" idx="2"/>
          </p:nvPr>
        </p:nvSpPr>
        <p:spPr>
          <a:xfrm>
            <a:off x="839788" y="2082376"/>
            <a:ext cx="3932237" cy="45149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Tree>
    <p:extLst>
      <p:ext uri="{BB962C8B-B14F-4D97-AF65-F5344CB8AC3E}">
        <p14:creationId xmlns:p14="http://schemas.microsoft.com/office/powerpoint/2010/main" val="398055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o e doppio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980728"/>
            <a:ext cx="6217907" cy="5544616"/>
          </a:xfrm>
        </p:spPr>
        <p:txBody>
          <a:bodyPr anchor="t" anchorCtr="0">
            <a:normAutofit/>
          </a:bodyPr>
          <a:lstStyle>
            <a:lvl1pPr marL="0" indent="0">
              <a:buNone/>
              <a:defRPr sz="1800"/>
            </a:lvl1pPr>
            <a:lvl2pPr>
              <a:defRPr sz="1800"/>
            </a:lvl2pPr>
            <a:lvl3pPr>
              <a:defRPr sz="1800"/>
            </a:lvl3pPr>
            <a:lvl4pPr>
              <a:defRPr sz="1800"/>
            </a:lvl4pPr>
            <a:lvl5pPr>
              <a:defRPr sz="18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Segnaposto contenuto 2"/>
          <p:cNvSpPr>
            <a:spLocks noGrp="1"/>
          </p:cNvSpPr>
          <p:nvPr>
            <p:ph idx="10" hasCustomPrompt="1"/>
          </p:nvPr>
        </p:nvSpPr>
        <p:spPr>
          <a:xfrm>
            <a:off x="7536160" y="980728"/>
            <a:ext cx="3817640" cy="5544616"/>
          </a:xfrm>
          <a:solidFill>
            <a:schemeClr val="accent4"/>
          </a:solidFill>
        </p:spPr>
        <p:txBody>
          <a:bodyPr anchor="ctr" anchorCtr="0">
            <a:normAutofit/>
          </a:bodyPr>
          <a:lstStyle>
            <a:lvl1pPr marL="0" indent="0" algn="ctr">
              <a:lnSpc>
                <a:spcPct val="110000"/>
              </a:lnSpc>
              <a:spcBef>
                <a:spcPts val="0"/>
              </a:spcBef>
              <a:spcAft>
                <a:spcPts val="0"/>
              </a:spcAft>
              <a:buNone/>
              <a:defRPr sz="1800"/>
            </a:lvl1pPr>
            <a:lvl2pPr>
              <a:defRPr sz="1400"/>
            </a:lvl2pPr>
            <a:lvl3pPr>
              <a:defRPr sz="1400"/>
            </a:lvl3pPr>
            <a:lvl4pPr>
              <a:defRPr sz="1400"/>
            </a:lvl4pPr>
            <a:lvl5pPr>
              <a:defRPr sz="1400"/>
            </a:lvl5pPr>
          </a:lstStyle>
          <a:p>
            <a:pPr lvl="0"/>
            <a:r>
              <a:rPr lang="it-IT" dirty="0"/>
              <a:t>Fare clic per modificare gli stili del testo dello schema</a:t>
            </a:r>
          </a:p>
        </p:txBody>
      </p:sp>
      <p:sp>
        <p:nvSpPr>
          <p:cNvPr id="6" name="Titolo 1">
            <a:extLst>
              <a:ext uri="{FF2B5EF4-FFF2-40B4-BE49-F238E27FC236}">
                <a16:creationId xmlns:a16="http://schemas.microsoft.com/office/drawing/2014/main" id="{1CF54767-104D-71F6-63BF-1565F32285DC}"/>
              </a:ext>
            </a:extLst>
          </p:cNvPr>
          <p:cNvSpPr>
            <a:spLocks noGrp="1"/>
          </p:cNvSpPr>
          <p:nvPr>
            <p:ph type="title"/>
          </p:nvPr>
        </p:nvSpPr>
        <p:spPr>
          <a:xfrm>
            <a:off x="838200" y="5087"/>
            <a:ext cx="10515600" cy="903633"/>
          </a:xfrm>
        </p:spPr>
        <p:txBody>
          <a:bodyPr/>
          <a:lstStyle/>
          <a:p>
            <a:r>
              <a:rPr lang="it-IT"/>
              <a:t>Fare clic per modificare lo stile del titolo dello schema</a:t>
            </a:r>
          </a:p>
        </p:txBody>
      </p:sp>
    </p:spTree>
    <p:extLst>
      <p:ext uri="{BB962C8B-B14F-4D97-AF65-F5344CB8AC3E}">
        <p14:creationId xmlns:p14="http://schemas.microsoft.com/office/powerpoint/2010/main" val="385554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CDABBC-AB2A-7555-427D-7BEC00E65A90}"/>
              </a:ext>
            </a:extLst>
          </p:cNvPr>
          <p:cNvSpPr>
            <a:spLocks noGrp="1"/>
          </p:cNvSpPr>
          <p:nvPr>
            <p:ph type="title"/>
          </p:nvPr>
        </p:nvSpPr>
        <p:spPr>
          <a:xfrm>
            <a:off x="838200" y="5087"/>
            <a:ext cx="10515600" cy="90363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D0C94E47-6EB4-D014-7C00-0C8914A72E7B}"/>
              </a:ext>
            </a:extLst>
          </p:cNvPr>
          <p:cNvSpPr>
            <a:spLocks noGrp="1"/>
          </p:cNvSpPr>
          <p:nvPr>
            <p:ph type="body" idx="1"/>
          </p:nvPr>
        </p:nvSpPr>
        <p:spPr>
          <a:xfrm>
            <a:off x="838200" y="1052736"/>
            <a:ext cx="10515600" cy="5544615"/>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723484377"/>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2" r:id="rId3"/>
    <p:sldLayoutId id="2147483665" r:id="rId4"/>
    <p:sldLayoutId id="2147483667" r:id="rId5"/>
    <p:sldLayoutId id="2147483676" r:id="rId6"/>
    <p:sldLayoutId id="2147483669" r:id="rId7"/>
    <p:sldLayoutId id="2147483670" r:id="rId8"/>
    <p:sldLayoutId id="2147483658" r:id="rId9"/>
    <p:sldLayoutId id="2147483674" r:id="rId10"/>
    <p:sldLayoutId id="2147483675" r:id="rId11"/>
    <p:sldLayoutId id="2147483677" r:id="rId12"/>
  </p:sldLayoutIdLst>
  <p:txStyles>
    <p:titleStyle>
      <a:lvl1pPr algn="ctr" defTabSz="685800" rtl="0" eaLnBrk="1" latinLnBrk="0" hangingPunct="1">
        <a:lnSpc>
          <a:spcPct val="100000"/>
        </a:lnSpc>
        <a:spcBef>
          <a:spcPct val="0"/>
        </a:spcBef>
        <a:buNone/>
        <a:defRPr sz="2800" kern="1200" cap="all" baseline="0">
          <a:solidFill>
            <a:schemeClr val="tx2"/>
          </a:solidFill>
          <a:latin typeface="Kobe" panose="020B0504020101010102" pitchFamily="34" charset="77"/>
          <a:ea typeface="Kobe" panose="020B0504020101010102" pitchFamily="34" charset="77"/>
          <a:cs typeface="Kobe" panose="020B0504020101010102" pitchFamily="34"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120000"/>
        </a:lnSpc>
        <a:spcBef>
          <a:spcPts val="750"/>
        </a:spcBef>
        <a:buFont typeface="Arial" panose="020B0604020202020204" pitchFamily="34" charset="0"/>
        <a:buChar char="•"/>
        <a:defRPr sz="2100" b="0" i="0" kern="1200">
          <a:solidFill>
            <a:schemeClr val="bg1"/>
          </a:solidFill>
          <a:latin typeface="PGF-Now Light" pitchFamily="2" charset="77"/>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800" b="0" i="0" kern="1200">
          <a:solidFill>
            <a:schemeClr val="bg1"/>
          </a:solidFill>
          <a:latin typeface="PGF-Now Light" pitchFamily="2" charset="77"/>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500" b="0" i="0" kern="1200">
          <a:solidFill>
            <a:schemeClr val="bg1"/>
          </a:solidFill>
          <a:latin typeface="PGF-Now Light" pitchFamily="2" charset="77"/>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b="0" i="0" kern="1200">
          <a:solidFill>
            <a:schemeClr val="bg1"/>
          </a:solidFill>
          <a:latin typeface="PGF-Now Light" pitchFamily="2" charset="77"/>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b="0" i="0" kern="1200">
          <a:solidFill>
            <a:schemeClr val="bg1"/>
          </a:solidFill>
          <a:latin typeface="PGF-Now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marta.saitta@obica.com" TargetMode="External"/><Relationship Id="rId2" Type="http://schemas.openxmlformats.org/officeDocument/2006/relationships/hyperlink" Target="mailto:antonio.zipete@obica.com" TargetMode="External"/><Relationship Id="rId1" Type="http://schemas.openxmlformats.org/officeDocument/2006/relationships/slideLayout" Target="../slideLayouts/slideLayout10.xml"/><Relationship Id="rId4" Type="http://schemas.openxmlformats.org/officeDocument/2006/relationships/hyperlink" Target="mailto:amber.hoxha@obica.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2354B67-E4AB-8FD4-71DA-6F335E617538}"/>
              </a:ext>
            </a:extLst>
          </p:cNvPr>
          <p:cNvSpPr txBox="1"/>
          <p:nvPr/>
        </p:nvSpPr>
        <p:spPr>
          <a:xfrm>
            <a:off x="5807968" y="4797152"/>
            <a:ext cx="5112568" cy="369332"/>
          </a:xfrm>
          <a:prstGeom prst="rect">
            <a:avLst/>
          </a:prstGeom>
          <a:solidFill>
            <a:srgbClr val="1C2534"/>
          </a:solidFill>
        </p:spPr>
        <p:txBody>
          <a:bodyPr wrap="square" rtlCol="0">
            <a:spAutoFit/>
          </a:bodyPr>
          <a:lstStyle/>
          <a:p>
            <a:endParaRPr lang="it-IT" dirty="0">
              <a:latin typeface="Kobe" panose="020B0504020101010102" pitchFamily="34" charset="0"/>
              <a:ea typeface="Kobe" panose="020B0504020101010102" pitchFamily="34" charset="0"/>
              <a:cs typeface="Kobe" panose="020B0504020101010102" pitchFamily="34" charset="0"/>
            </a:endParaRPr>
          </a:p>
        </p:txBody>
      </p:sp>
      <p:sp>
        <p:nvSpPr>
          <p:cNvPr id="4" name="Rettangolo 3">
            <a:extLst>
              <a:ext uri="{FF2B5EF4-FFF2-40B4-BE49-F238E27FC236}">
                <a16:creationId xmlns:a16="http://schemas.microsoft.com/office/drawing/2014/main" id="{F0875006-9CE8-D309-180E-3A1AB0BB9CE5}"/>
              </a:ext>
            </a:extLst>
          </p:cNvPr>
          <p:cNvSpPr/>
          <p:nvPr/>
        </p:nvSpPr>
        <p:spPr>
          <a:xfrm>
            <a:off x="4439816" y="1916832"/>
            <a:ext cx="3096344" cy="1512168"/>
          </a:xfrm>
          <a:prstGeom prst="rect">
            <a:avLst/>
          </a:prstGeom>
          <a:solidFill>
            <a:srgbClr val="1C2534"/>
          </a:solidFill>
          <a:ln>
            <a:solidFill>
              <a:srgbClr val="1C25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F47D0337-7696-E19D-C21A-A61B657BE132}"/>
              </a:ext>
            </a:extLst>
          </p:cNvPr>
          <p:cNvSpPr txBox="1"/>
          <p:nvPr/>
        </p:nvSpPr>
        <p:spPr>
          <a:xfrm>
            <a:off x="5793565" y="2959640"/>
            <a:ext cx="4405748" cy="938719"/>
          </a:xfrm>
          <a:prstGeom prst="rect">
            <a:avLst/>
          </a:prstGeom>
          <a:noFill/>
        </p:spPr>
        <p:txBody>
          <a:bodyPr wrap="square">
            <a:spAutoFit/>
          </a:bodyPr>
          <a:lstStyle/>
          <a:p>
            <a:r>
              <a:rPr lang="it-IT" sz="5500" b="1" dirty="0">
                <a:solidFill>
                  <a:srgbClr val="A2966C"/>
                </a:solidFill>
                <a:latin typeface="Kobe" panose="020B0504020101010102" pitchFamily="34" charset="0"/>
                <a:ea typeface="Kobe" panose="020B0504020101010102" pitchFamily="34" charset="0"/>
                <a:cs typeface="Kobe" panose="020B0504020101010102" pitchFamily="34" charset="0"/>
              </a:rPr>
              <a:t>MERCATO SRL</a:t>
            </a:r>
          </a:p>
        </p:txBody>
      </p:sp>
    </p:spTree>
    <p:extLst>
      <p:ext uri="{BB962C8B-B14F-4D97-AF65-F5344CB8AC3E}">
        <p14:creationId xmlns:p14="http://schemas.microsoft.com/office/powerpoint/2010/main" val="3676703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CE239-2875-201C-624D-537DF356BA88}"/>
            </a:ext>
          </a:extLst>
        </p:cNvPr>
        <p:cNvGrpSpPr/>
        <p:nvPr/>
      </p:nvGrpSpPr>
      <p:grpSpPr>
        <a:xfrm>
          <a:off x="0" y="0"/>
          <a:ext cx="0" cy="0"/>
          <a:chOff x="0" y="0"/>
          <a:chExt cx="0" cy="0"/>
        </a:xfrm>
      </p:grpSpPr>
      <p:pic>
        <p:nvPicPr>
          <p:cNvPr id="5" name="Segnaposto contenuto 4" descr="Immagine che contiene schermata&#10;&#10;Il contenuto generato dall'IA potrebbe non essere corretto.">
            <a:extLst>
              <a:ext uri="{FF2B5EF4-FFF2-40B4-BE49-F238E27FC236}">
                <a16:creationId xmlns:a16="http://schemas.microsoft.com/office/drawing/2014/main" id="{164FDEA0-6A84-70CE-1C22-EFB778F72C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7" name="Titolo 6">
            <a:extLst>
              <a:ext uri="{FF2B5EF4-FFF2-40B4-BE49-F238E27FC236}">
                <a16:creationId xmlns:a16="http://schemas.microsoft.com/office/drawing/2014/main" id="{52478BE9-B442-6D45-BE3C-5B357A582172}"/>
              </a:ext>
            </a:extLst>
          </p:cNvPr>
          <p:cNvSpPr>
            <a:spLocks noGrp="1"/>
          </p:cNvSpPr>
          <p:nvPr>
            <p:ph type="title"/>
          </p:nvPr>
        </p:nvSpPr>
        <p:spPr>
          <a:xfrm>
            <a:off x="3712906" y="2766218"/>
            <a:ext cx="4766187" cy="1325563"/>
          </a:xfrm>
        </p:spPr>
        <p:txBody>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I nostri store NEL MONDO</a:t>
            </a:r>
          </a:p>
        </p:txBody>
      </p:sp>
    </p:spTree>
    <p:extLst>
      <p:ext uri="{BB962C8B-B14F-4D97-AF65-F5344CB8AC3E}">
        <p14:creationId xmlns:p14="http://schemas.microsoft.com/office/powerpoint/2010/main" val="622830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20D3-8A9D-0CC8-FDDB-936884EE8070}"/>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57150B51-9F87-0D12-150E-6E72AAC19EFA}"/>
              </a:ext>
            </a:extLst>
          </p:cNvPr>
          <p:cNvPicPr>
            <a:picLocks noChangeAspect="1"/>
          </p:cNvPicPr>
          <p:nvPr/>
        </p:nvPicPr>
        <p:blipFill>
          <a:blip r:embed="rId2"/>
          <a:stretch>
            <a:fillRect/>
          </a:stretch>
        </p:blipFill>
        <p:spPr>
          <a:xfrm>
            <a:off x="900275" y="1431906"/>
            <a:ext cx="1955365" cy="22743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a:extLst>
              <a:ext uri="{FF2B5EF4-FFF2-40B4-BE49-F238E27FC236}">
                <a16:creationId xmlns:a16="http://schemas.microsoft.com/office/drawing/2014/main" id="{A37BFE27-2F3B-C8DF-9246-1EAEAE12F3A8}"/>
              </a:ext>
            </a:extLst>
          </p:cNvPr>
          <p:cNvPicPr>
            <a:picLocks noChangeAspect="1"/>
          </p:cNvPicPr>
          <p:nvPr/>
        </p:nvPicPr>
        <p:blipFill>
          <a:blip r:embed="rId3"/>
          <a:stretch>
            <a:fillRect/>
          </a:stretch>
        </p:blipFill>
        <p:spPr>
          <a:xfrm>
            <a:off x="852807" y="4328693"/>
            <a:ext cx="2449488" cy="22762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olo 8">
            <a:extLst>
              <a:ext uri="{FF2B5EF4-FFF2-40B4-BE49-F238E27FC236}">
                <a16:creationId xmlns:a16="http://schemas.microsoft.com/office/drawing/2014/main" id="{9E3306E0-15FF-1EFC-06B6-B62876A1D94C}"/>
              </a:ext>
            </a:extLst>
          </p:cNvPr>
          <p:cNvSpPr>
            <a:spLocks noGrp="1"/>
          </p:cNvSpPr>
          <p:nvPr>
            <p:ph type="title"/>
          </p:nvPr>
        </p:nvSpPr>
        <p:spPr/>
        <p:txBody>
          <a:bodyPr/>
          <a:lstStyle/>
          <a:p>
            <a:endParaRPr lang="it-IT"/>
          </a:p>
        </p:txBody>
      </p:sp>
      <p:sp>
        <p:nvSpPr>
          <p:cNvPr id="10" name="CasellaDiTesto 9">
            <a:extLst>
              <a:ext uri="{FF2B5EF4-FFF2-40B4-BE49-F238E27FC236}">
                <a16:creationId xmlns:a16="http://schemas.microsoft.com/office/drawing/2014/main" id="{F956AA54-39B9-B488-1132-FF2D4C3DB91F}"/>
              </a:ext>
            </a:extLst>
          </p:cNvPr>
          <p:cNvSpPr txBox="1"/>
          <p:nvPr/>
        </p:nvSpPr>
        <p:spPr>
          <a:xfrm>
            <a:off x="571215" y="1093386"/>
            <a:ext cx="2016224" cy="369332"/>
          </a:xfrm>
          <a:prstGeom prst="rect">
            <a:avLst/>
          </a:prstGeom>
          <a:solidFill>
            <a:srgbClr val="1C2534"/>
          </a:solidFill>
        </p:spPr>
        <p:txBody>
          <a:bodyPr wrap="square" rtlCol="0">
            <a:spAutoFit/>
          </a:bodyPr>
          <a:lstStyle/>
          <a:p>
            <a:r>
              <a:rPr lang="it-IT" b="1" dirty="0" err="1">
                <a:solidFill>
                  <a:schemeClr val="accent5"/>
                </a:solidFill>
                <a:latin typeface="Kobe" panose="020B0504020101010102" pitchFamily="34" charset="0"/>
                <a:ea typeface="Kobe" panose="020B0504020101010102" pitchFamily="34" charset="0"/>
                <a:cs typeface="Kobe" panose="020B0504020101010102" pitchFamily="34" charset="0"/>
              </a:rPr>
              <a:t>Canary</a:t>
            </a:r>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 </a:t>
            </a:r>
            <a:r>
              <a:rPr lang="it-IT" b="1" dirty="0" err="1">
                <a:solidFill>
                  <a:schemeClr val="accent5"/>
                </a:solidFill>
                <a:latin typeface="Kobe" panose="020B0504020101010102" pitchFamily="34" charset="0"/>
                <a:ea typeface="Kobe" panose="020B0504020101010102" pitchFamily="34" charset="0"/>
                <a:cs typeface="Kobe" panose="020B0504020101010102" pitchFamily="34" charset="0"/>
              </a:rPr>
              <a:t>Wharf</a:t>
            </a:r>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 UK</a:t>
            </a:r>
          </a:p>
        </p:txBody>
      </p:sp>
      <p:sp>
        <p:nvSpPr>
          <p:cNvPr id="11" name="CasellaDiTesto 10">
            <a:extLst>
              <a:ext uri="{FF2B5EF4-FFF2-40B4-BE49-F238E27FC236}">
                <a16:creationId xmlns:a16="http://schemas.microsoft.com/office/drawing/2014/main" id="{7ED5B6CB-87D0-F432-850D-517EA3715615}"/>
              </a:ext>
            </a:extLst>
          </p:cNvPr>
          <p:cNvSpPr txBox="1"/>
          <p:nvPr/>
        </p:nvSpPr>
        <p:spPr>
          <a:xfrm>
            <a:off x="623392" y="3930195"/>
            <a:ext cx="2016224" cy="369332"/>
          </a:xfrm>
          <a:prstGeom prst="rect">
            <a:avLst/>
          </a:prstGeom>
          <a:solidFill>
            <a:srgbClr val="1C2534"/>
          </a:solidFill>
        </p:spPr>
        <p:txBody>
          <a:bodyPr wrap="square" rtlCol="0">
            <a:spAutoFit/>
          </a:bodyPr>
          <a:lstStyle/>
          <a:p>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Giverny, Francia</a:t>
            </a:r>
          </a:p>
        </p:txBody>
      </p:sp>
      <p:pic>
        <p:nvPicPr>
          <p:cNvPr id="12" name="Immagine 11">
            <a:extLst>
              <a:ext uri="{FF2B5EF4-FFF2-40B4-BE49-F238E27FC236}">
                <a16:creationId xmlns:a16="http://schemas.microsoft.com/office/drawing/2014/main" id="{3112A81E-8FBA-42B3-A306-E842696133A4}"/>
              </a:ext>
            </a:extLst>
          </p:cNvPr>
          <p:cNvPicPr>
            <a:picLocks noChangeAspect="1"/>
          </p:cNvPicPr>
          <p:nvPr/>
        </p:nvPicPr>
        <p:blipFill>
          <a:blip r:embed="rId4"/>
          <a:stretch>
            <a:fillRect/>
          </a:stretch>
        </p:blipFill>
        <p:spPr>
          <a:xfrm>
            <a:off x="7032104" y="1935200"/>
            <a:ext cx="3838197" cy="385169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sellaDiTesto 12">
            <a:extLst>
              <a:ext uri="{FF2B5EF4-FFF2-40B4-BE49-F238E27FC236}">
                <a16:creationId xmlns:a16="http://schemas.microsoft.com/office/drawing/2014/main" id="{FCDD762E-BE61-EF1A-48EE-B1D9EB3BD411}"/>
              </a:ext>
            </a:extLst>
          </p:cNvPr>
          <p:cNvSpPr txBox="1"/>
          <p:nvPr/>
        </p:nvSpPr>
        <p:spPr>
          <a:xfrm>
            <a:off x="7032104" y="1227126"/>
            <a:ext cx="2232248" cy="369332"/>
          </a:xfrm>
          <a:prstGeom prst="rect">
            <a:avLst/>
          </a:prstGeom>
          <a:solidFill>
            <a:srgbClr val="1C2534"/>
          </a:solidFill>
        </p:spPr>
        <p:txBody>
          <a:bodyPr wrap="square" rtlCol="0">
            <a:spAutoFit/>
          </a:bodyPr>
          <a:lstStyle/>
          <a:p>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Madison </a:t>
            </a:r>
            <a:r>
              <a:rPr lang="it-IT" b="1" dirty="0" err="1">
                <a:solidFill>
                  <a:schemeClr val="accent5"/>
                </a:solidFill>
                <a:latin typeface="Kobe" panose="020B0504020101010102" pitchFamily="34" charset="0"/>
                <a:ea typeface="Kobe" panose="020B0504020101010102" pitchFamily="34" charset="0"/>
                <a:cs typeface="Kobe" panose="020B0504020101010102" pitchFamily="34" charset="0"/>
              </a:rPr>
              <a:t>Square</a:t>
            </a:r>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 USA</a:t>
            </a:r>
          </a:p>
        </p:txBody>
      </p:sp>
      <p:pic>
        <p:nvPicPr>
          <p:cNvPr id="22" name="Elemento grafico 21" descr="Puntina con riempimento a tinta unita">
            <a:extLst>
              <a:ext uri="{FF2B5EF4-FFF2-40B4-BE49-F238E27FC236}">
                <a16:creationId xmlns:a16="http://schemas.microsoft.com/office/drawing/2014/main" id="{91950152-B02A-871E-9A04-ADBA6E749A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0416" y="2780928"/>
            <a:ext cx="288032" cy="288032"/>
          </a:xfrm>
          <a:prstGeom prst="rect">
            <a:avLst/>
          </a:prstGeom>
        </p:spPr>
      </p:pic>
      <p:pic>
        <p:nvPicPr>
          <p:cNvPr id="24" name="Elemento grafico 23" descr="Puntina con riempimento a tinta unita">
            <a:extLst>
              <a:ext uri="{FF2B5EF4-FFF2-40B4-BE49-F238E27FC236}">
                <a16:creationId xmlns:a16="http://schemas.microsoft.com/office/drawing/2014/main" id="{2505CEBB-D3E4-5633-5B4F-6F3932D05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4433" y="3223238"/>
            <a:ext cx="288032" cy="288032"/>
          </a:xfrm>
          <a:prstGeom prst="rect">
            <a:avLst/>
          </a:prstGeom>
        </p:spPr>
      </p:pic>
      <p:pic>
        <p:nvPicPr>
          <p:cNvPr id="25" name="Elemento grafico 24" descr="Puntina con riempimento a tinta unita">
            <a:extLst>
              <a:ext uri="{FF2B5EF4-FFF2-40B4-BE49-F238E27FC236}">
                <a16:creationId xmlns:a16="http://schemas.microsoft.com/office/drawing/2014/main" id="{84BCAC85-5B17-D7C5-49C5-B2928D7F06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3937" y="4560731"/>
            <a:ext cx="288032" cy="288032"/>
          </a:xfrm>
          <a:prstGeom prst="rect">
            <a:avLst/>
          </a:prstGeom>
        </p:spPr>
      </p:pic>
      <p:sp>
        <p:nvSpPr>
          <p:cNvPr id="2" name="CasellaDiTesto 1">
            <a:extLst>
              <a:ext uri="{FF2B5EF4-FFF2-40B4-BE49-F238E27FC236}">
                <a16:creationId xmlns:a16="http://schemas.microsoft.com/office/drawing/2014/main" id="{1C44C347-62CC-EF47-D398-39D4FFD23644}"/>
              </a:ext>
            </a:extLst>
          </p:cNvPr>
          <p:cNvSpPr txBox="1"/>
          <p:nvPr/>
        </p:nvSpPr>
        <p:spPr>
          <a:xfrm>
            <a:off x="2788656" y="1131014"/>
            <a:ext cx="283008" cy="400110"/>
          </a:xfrm>
          <a:prstGeom prst="rect">
            <a:avLst/>
          </a:prstGeom>
          <a:solidFill>
            <a:srgbClr val="1C2534"/>
          </a:solidFill>
        </p:spPr>
        <p:txBody>
          <a:bodyPr wrap="square" rtlCol="0">
            <a:spAutoFit/>
          </a:bodyPr>
          <a:lstStyle/>
          <a:p>
            <a:r>
              <a:rPr lang="it-IT" sz="2000" dirty="0">
                <a:solidFill>
                  <a:schemeClr val="accent5"/>
                </a:solidFill>
                <a:latin typeface="Kobe" panose="020B0504020101010102" pitchFamily="34" charset="0"/>
                <a:ea typeface="Kobe" panose="020B0504020101010102" pitchFamily="34" charset="0"/>
                <a:cs typeface="Kobe" panose="020B0504020101010102" pitchFamily="34" charset="0"/>
              </a:rPr>
              <a:t>1</a:t>
            </a:r>
          </a:p>
        </p:txBody>
      </p:sp>
      <p:sp>
        <p:nvSpPr>
          <p:cNvPr id="3" name="CasellaDiTesto 2">
            <a:extLst>
              <a:ext uri="{FF2B5EF4-FFF2-40B4-BE49-F238E27FC236}">
                <a16:creationId xmlns:a16="http://schemas.microsoft.com/office/drawing/2014/main" id="{4902982D-3C56-F0DF-1052-84A3C3B4D559}"/>
              </a:ext>
            </a:extLst>
          </p:cNvPr>
          <p:cNvSpPr txBox="1"/>
          <p:nvPr/>
        </p:nvSpPr>
        <p:spPr>
          <a:xfrm>
            <a:off x="3266965" y="4005064"/>
            <a:ext cx="283008" cy="400110"/>
          </a:xfrm>
          <a:prstGeom prst="rect">
            <a:avLst/>
          </a:prstGeom>
          <a:solidFill>
            <a:srgbClr val="1C2534"/>
          </a:solidFill>
        </p:spPr>
        <p:txBody>
          <a:bodyPr wrap="square" rtlCol="0">
            <a:spAutoFit/>
          </a:bodyPr>
          <a:lstStyle/>
          <a:p>
            <a:r>
              <a:rPr lang="it-IT" sz="2000" dirty="0">
                <a:solidFill>
                  <a:schemeClr val="accent5"/>
                </a:solidFill>
                <a:latin typeface="Kobe" panose="020B0504020101010102" pitchFamily="34" charset="0"/>
                <a:ea typeface="Kobe" panose="020B0504020101010102" pitchFamily="34" charset="0"/>
                <a:cs typeface="Kobe" panose="020B0504020101010102" pitchFamily="34" charset="0"/>
              </a:rPr>
              <a:t>1</a:t>
            </a:r>
          </a:p>
        </p:txBody>
      </p:sp>
      <p:sp>
        <p:nvSpPr>
          <p:cNvPr id="5" name="CasellaDiTesto 4">
            <a:extLst>
              <a:ext uri="{FF2B5EF4-FFF2-40B4-BE49-F238E27FC236}">
                <a16:creationId xmlns:a16="http://schemas.microsoft.com/office/drawing/2014/main" id="{3A7847FA-B86C-2CCD-F7FF-1651694609EB}"/>
              </a:ext>
            </a:extLst>
          </p:cNvPr>
          <p:cNvSpPr txBox="1"/>
          <p:nvPr/>
        </p:nvSpPr>
        <p:spPr>
          <a:xfrm>
            <a:off x="10870301" y="1611742"/>
            <a:ext cx="283008" cy="400110"/>
          </a:xfrm>
          <a:prstGeom prst="rect">
            <a:avLst/>
          </a:prstGeom>
          <a:solidFill>
            <a:srgbClr val="1C2534"/>
          </a:solidFill>
        </p:spPr>
        <p:txBody>
          <a:bodyPr wrap="square" rtlCol="0">
            <a:spAutoFit/>
          </a:bodyPr>
          <a:lstStyle/>
          <a:p>
            <a:r>
              <a:rPr lang="it-IT" sz="2000" dirty="0">
                <a:solidFill>
                  <a:schemeClr val="accent5"/>
                </a:solidFill>
                <a:latin typeface="Kobe" panose="020B0504020101010102" pitchFamily="34" charset="0"/>
                <a:ea typeface="Kobe" panose="020B0504020101010102" pitchFamily="34" charset="0"/>
                <a:cs typeface="Kobe" panose="020B0504020101010102" pitchFamily="34" charset="0"/>
              </a:rPr>
              <a:t>1</a:t>
            </a:r>
          </a:p>
        </p:txBody>
      </p:sp>
    </p:spTree>
    <p:extLst>
      <p:ext uri="{BB962C8B-B14F-4D97-AF65-F5344CB8AC3E}">
        <p14:creationId xmlns:p14="http://schemas.microsoft.com/office/powerpoint/2010/main" val="413180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854DC-3F40-799A-5D50-BEB27C001A0B}"/>
            </a:ext>
          </a:extLst>
        </p:cNvPr>
        <p:cNvGrpSpPr/>
        <p:nvPr/>
      </p:nvGrpSpPr>
      <p:grpSpPr>
        <a:xfrm>
          <a:off x="0" y="0"/>
          <a:ext cx="0" cy="0"/>
          <a:chOff x="0" y="0"/>
          <a:chExt cx="0" cy="0"/>
        </a:xfrm>
      </p:grpSpPr>
      <p:sp>
        <p:nvSpPr>
          <p:cNvPr id="9" name="Titolo 8">
            <a:extLst>
              <a:ext uri="{FF2B5EF4-FFF2-40B4-BE49-F238E27FC236}">
                <a16:creationId xmlns:a16="http://schemas.microsoft.com/office/drawing/2014/main" id="{6A08BE0C-2DD4-04EC-461B-2CF55A4307C0}"/>
              </a:ext>
            </a:extLst>
          </p:cNvPr>
          <p:cNvSpPr>
            <a:spLocks noGrp="1"/>
          </p:cNvSpPr>
          <p:nvPr>
            <p:ph type="title"/>
          </p:nvPr>
        </p:nvSpPr>
        <p:spPr/>
        <p:txBody>
          <a:bodyPr/>
          <a:lstStyle/>
          <a:p>
            <a:endParaRPr lang="it-IT"/>
          </a:p>
        </p:txBody>
      </p:sp>
      <p:pic>
        <p:nvPicPr>
          <p:cNvPr id="2" name="Immagine 1">
            <a:extLst>
              <a:ext uri="{FF2B5EF4-FFF2-40B4-BE49-F238E27FC236}">
                <a16:creationId xmlns:a16="http://schemas.microsoft.com/office/drawing/2014/main" id="{89D04E49-F5EF-94AB-1A99-B98DAEE8A62A}"/>
              </a:ext>
            </a:extLst>
          </p:cNvPr>
          <p:cNvPicPr>
            <a:picLocks noChangeAspect="1"/>
          </p:cNvPicPr>
          <p:nvPr/>
        </p:nvPicPr>
        <p:blipFill>
          <a:blip r:embed="rId2"/>
          <a:stretch>
            <a:fillRect/>
          </a:stretch>
        </p:blipFill>
        <p:spPr>
          <a:xfrm>
            <a:off x="475544" y="1855374"/>
            <a:ext cx="4680274" cy="46968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Elemento grafico 2" descr="Puntina con riempimento a tinta unita">
            <a:extLst>
              <a:ext uri="{FF2B5EF4-FFF2-40B4-BE49-F238E27FC236}">
                <a16:creationId xmlns:a16="http://schemas.microsoft.com/office/drawing/2014/main" id="{B6B3B9E3-DECB-DD5B-C587-9157EDDF0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1664" y="4203819"/>
            <a:ext cx="288032" cy="288032"/>
          </a:xfrm>
          <a:prstGeom prst="rect">
            <a:avLst/>
          </a:prstGeom>
        </p:spPr>
      </p:pic>
      <p:pic>
        <p:nvPicPr>
          <p:cNvPr id="5" name="Elemento grafico 4" descr="Puntina con riempimento a tinta unita">
            <a:extLst>
              <a:ext uri="{FF2B5EF4-FFF2-40B4-BE49-F238E27FC236}">
                <a16:creationId xmlns:a16="http://schemas.microsoft.com/office/drawing/2014/main" id="{4ADE6866-15B0-020D-588E-9FBF4E3F2F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5484" y="4310569"/>
            <a:ext cx="288032" cy="288032"/>
          </a:xfrm>
          <a:prstGeom prst="rect">
            <a:avLst/>
          </a:prstGeom>
        </p:spPr>
      </p:pic>
      <p:pic>
        <p:nvPicPr>
          <p:cNvPr id="7" name="Immagine 6">
            <a:extLst>
              <a:ext uri="{FF2B5EF4-FFF2-40B4-BE49-F238E27FC236}">
                <a16:creationId xmlns:a16="http://schemas.microsoft.com/office/drawing/2014/main" id="{00D6BFB1-E072-D3A3-34B7-4770EF446BE7}"/>
              </a:ext>
            </a:extLst>
          </p:cNvPr>
          <p:cNvPicPr>
            <a:picLocks noChangeAspect="1"/>
          </p:cNvPicPr>
          <p:nvPr/>
        </p:nvPicPr>
        <p:blipFill>
          <a:blip r:embed="rId5"/>
          <a:stretch>
            <a:fillRect/>
          </a:stretch>
        </p:blipFill>
        <p:spPr>
          <a:xfrm>
            <a:off x="6351605" y="1596458"/>
            <a:ext cx="4476805" cy="446102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Elemento grafico 7" descr="Puntina con riempimento a tinta unita">
            <a:extLst>
              <a:ext uri="{FF2B5EF4-FFF2-40B4-BE49-F238E27FC236}">
                <a16:creationId xmlns:a16="http://schemas.microsoft.com/office/drawing/2014/main" id="{71503B24-A448-1AAF-D6D9-832F740054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2104" y="4150890"/>
            <a:ext cx="288032" cy="288032"/>
          </a:xfrm>
          <a:prstGeom prst="rect">
            <a:avLst/>
          </a:prstGeom>
        </p:spPr>
      </p:pic>
      <p:sp>
        <p:nvSpPr>
          <p:cNvPr id="14" name="CasellaDiTesto 13">
            <a:extLst>
              <a:ext uri="{FF2B5EF4-FFF2-40B4-BE49-F238E27FC236}">
                <a16:creationId xmlns:a16="http://schemas.microsoft.com/office/drawing/2014/main" id="{C9C60945-CA36-2878-E03A-E69726AB381D}"/>
              </a:ext>
            </a:extLst>
          </p:cNvPr>
          <p:cNvSpPr txBox="1"/>
          <p:nvPr/>
        </p:nvSpPr>
        <p:spPr>
          <a:xfrm>
            <a:off x="6538900" y="1227126"/>
            <a:ext cx="2232248" cy="646331"/>
          </a:xfrm>
          <a:prstGeom prst="rect">
            <a:avLst/>
          </a:prstGeom>
          <a:solidFill>
            <a:srgbClr val="1C2534"/>
          </a:solidFill>
        </p:spPr>
        <p:txBody>
          <a:bodyPr wrap="square" rtlCol="0">
            <a:spAutoFit/>
          </a:bodyPr>
          <a:lstStyle/>
          <a:p>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Dalaman, Istanbul Turchia</a:t>
            </a:r>
          </a:p>
        </p:txBody>
      </p:sp>
      <p:sp>
        <p:nvSpPr>
          <p:cNvPr id="15" name="CasellaDiTesto 14">
            <a:extLst>
              <a:ext uri="{FF2B5EF4-FFF2-40B4-BE49-F238E27FC236}">
                <a16:creationId xmlns:a16="http://schemas.microsoft.com/office/drawing/2014/main" id="{6784310E-CC6A-6A58-B15E-237781784C7B}"/>
              </a:ext>
            </a:extLst>
          </p:cNvPr>
          <p:cNvSpPr txBox="1"/>
          <p:nvPr/>
        </p:nvSpPr>
        <p:spPr>
          <a:xfrm>
            <a:off x="623392" y="1227126"/>
            <a:ext cx="2952328" cy="646331"/>
          </a:xfrm>
          <a:prstGeom prst="rect">
            <a:avLst/>
          </a:prstGeom>
          <a:solidFill>
            <a:srgbClr val="1C2534"/>
          </a:solidFill>
        </p:spPr>
        <p:txBody>
          <a:bodyPr wrap="square" rtlCol="0">
            <a:spAutoFit/>
          </a:bodyPr>
          <a:lstStyle/>
          <a:p>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Tokyo, Yokohama, Osaka</a:t>
            </a:r>
          </a:p>
          <a:p>
            <a:r>
              <a:rPr lang="it-IT" b="1" dirty="0">
                <a:solidFill>
                  <a:schemeClr val="accent5"/>
                </a:solidFill>
                <a:latin typeface="Kobe" panose="020B0504020101010102" pitchFamily="34" charset="0"/>
                <a:ea typeface="Kobe" panose="020B0504020101010102" pitchFamily="34" charset="0"/>
                <a:cs typeface="Kobe" panose="020B0504020101010102" pitchFamily="34" charset="0"/>
              </a:rPr>
              <a:t>Giappone</a:t>
            </a:r>
          </a:p>
        </p:txBody>
      </p:sp>
      <p:pic>
        <p:nvPicPr>
          <p:cNvPr id="16" name="Elemento grafico 15" descr="Puntina con riempimento a tinta unita">
            <a:extLst>
              <a:ext uri="{FF2B5EF4-FFF2-40B4-BE49-F238E27FC236}">
                <a16:creationId xmlns:a16="http://schemas.microsoft.com/office/drawing/2014/main" id="{D9899D0C-CF24-35A9-0E98-CD5B7D77B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9529" y="4150890"/>
            <a:ext cx="288032" cy="288032"/>
          </a:xfrm>
          <a:prstGeom prst="rect">
            <a:avLst/>
          </a:prstGeom>
        </p:spPr>
      </p:pic>
      <p:sp>
        <p:nvSpPr>
          <p:cNvPr id="4" name="CasellaDiTesto 3">
            <a:extLst>
              <a:ext uri="{FF2B5EF4-FFF2-40B4-BE49-F238E27FC236}">
                <a16:creationId xmlns:a16="http://schemas.microsoft.com/office/drawing/2014/main" id="{0DF3C786-F50F-7766-6E0B-6F7739DA9FC4}"/>
              </a:ext>
            </a:extLst>
          </p:cNvPr>
          <p:cNvSpPr txBox="1"/>
          <p:nvPr/>
        </p:nvSpPr>
        <p:spPr>
          <a:xfrm>
            <a:off x="5163009" y="1550291"/>
            <a:ext cx="283008" cy="400110"/>
          </a:xfrm>
          <a:prstGeom prst="rect">
            <a:avLst/>
          </a:prstGeom>
          <a:solidFill>
            <a:srgbClr val="1C2534"/>
          </a:solidFill>
        </p:spPr>
        <p:txBody>
          <a:bodyPr wrap="square" rtlCol="0">
            <a:spAutoFit/>
          </a:bodyPr>
          <a:lstStyle/>
          <a:p>
            <a:r>
              <a:rPr lang="it-IT" sz="2000" dirty="0">
                <a:solidFill>
                  <a:schemeClr val="accent5"/>
                </a:solidFill>
                <a:latin typeface="Kobe" panose="020B0504020101010102" pitchFamily="34" charset="0"/>
                <a:ea typeface="Kobe" panose="020B0504020101010102" pitchFamily="34" charset="0"/>
                <a:cs typeface="Kobe" panose="020B0504020101010102" pitchFamily="34" charset="0"/>
              </a:rPr>
              <a:t>5</a:t>
            </a:r>
          </a:p>
        </p:txBody>
      </p:sp>
      <p:sp>
        <p:nvSpPr>
          <p:cNvPr id="6" name="CasellaDiTesto 5">
            <a:extLst>
              <a:ext uri="{FF2B5EF4-FFF2-40B4-BE49-F238E27FC236}">
                <a16:creationId xmlns:a16="http://schemas.microsoft.com/office/drawing/2014/main" id="{23567141-71D9-34CE-3A9C-11AC78BE8516}"/>
              </a:ext>
            </a:extLst>
          </p:cNvPr>
          <p:cNvSpPr txBox="1"/>
          <p:nvPr/>
        </p:nvSpPr>
        <p:spPr>
          <a:xfrm>
            <a:off x="10806381" y="1278052"/>
            <a:ext cx="283008" cy="400110"/>
          </a:xfrm>
          <a:prstGeom prst="rect">
            <a:avLst/>
          </a:prstGeom>
          <a:solidFill>
            <a:srgbClr val="1C2534"/>
          </a:solidFill>
        </p:spPr>
        <p:txBody>
          <a:bodyPr wrap="square" rtlCol="0">
            <a:spAutoFit/>
          </a:bodyPr>
          <a:lstStyle/>
          <a:p>
            <a:r>
              <a:rPr lang="it-IT" sz="2000" dirty="0">
                <a:solidFill>
                  <a:schemeClr val="accent5"/>
                </a:solidFill>
                <a:latin typeface="Kobe" panose="020B0504020101010102" pitchFamily="34" charset="0"/>
                <a:ea typeface="Kobe" panose="020B0504020101010102" pitchFamily="34" charset="0"/>
                <a:cs typeface="Kobe" panose="020B0504020101010102" pitchFamily="34" charset="0"/>
              </a:rPr>
              <a:t>2</a:t>
            </a:r>
          </a:p>
        </p:txBody>
      </p:sp>
      <p:pic>
        <p:nvPicPr>
          <p:cNvPr id="10" name="Elemento grafico 9" descr="Puntina con riempimento a tinta unita">
            <a:extLst>
              <a:ext uri="{FF2B5EF4-FFF2-40B4-BE49-F238E27FC236}">
                <a16:creationId xmlns:a16="http://schemas.microsoft.com/office/drawing/2014/main" id="{C6FB8FFE-D6B4-0095-1EA4-8FE9A6B93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2104" y="2995215"/>
            <a:ext cx="288032" cy="288032"/>
          </a:xfrm>
          <a:prstGeom prst="rect">
            <a:avLst/>
          </a:prstGeom>
        </p:spPr>
      </p:pic>
    </p:spTree>
    <p:extLst>
      <p:ext uri="{BB962C8B-B14F-4D97-AF65-F5344CB8AC3E}">
        <p14:creationId xmlns:p14="http://schemas.microsoft.com/office/powerpoint/2010/main" val="3277683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8C4B-FDBA-E321-6F14-D66D956B1D9C}"/>
            </a:ext>
          </a:extLst>
        </p:cNvPr>
        <p:cNvGrpSpPr/>
        <p:nvPr/>
      </p:nvGrpSpPr>
      <p:grpSpPr>
        <a:xfrm>
          <a:off x="0" y="0"/>
          <a:ext cx="0" cy="0"/>
          <a:chOff x="0" y="0"/>
          <a:chExt cx="0" cy="0"/>
        </a:xfrm>
      </p:grpSpPr>
      <p:pic>
        <p:nvPicPr>
          <p:cNvPr id="5" name="Segnaposto contenuto 4" descr="Immagine che contiene schermata&#10;&#10;Il contenuto generato dall'IA potrebbe non essere corretto.">
            <a:extLst>
              <a:ext uri="{FF2B5EF4-FFF2-40B4-BE49-F238E27FC236}">
                <a16:creationId xmlns:a16="http://schemas.microsoft.com/office/drawing/2014/main" id="{EF1DA375-3F4A-6851-982E-B48E22C82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7" name="Titolo 6">
            <a:extLst>
              <a:ext uri="{FF2B5EF4-FFF2-40B4-BE49-F238E27FC236}">
                <a16:creationId xmlns:a16="http://schemas.microsoft.com/office/drawing/2014/main" id="{58B35859-5B27-FE64-E7DC-D7F24C613095}"/>
              </a:ext>
            </a:extLst>
          </p:cNvPr>
          <p:cNvSpPr>
            <a:spLocks noGrp="1"/>
          </p:cNvSpPr>
          <p:nvPr>
            <p:ph type="title"/>
          </p:nvPr>
        </p:nvSpPr>
        <p:spPr>
          <a:xfrm>
            <a:off x="2852225" y="2791575"/>
            <a:ext cx="6487550" cy="1634889"/>
          </a:xfrm>
        </p:spPr>
        <p:txBody>
          <a:bodyPr>
            <a:normAutofit fontScale="90000"/>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BUSINESS CASE:</a:t>
            </a:r>
            <a:br>
              <a:rPr lang="it-IT" b="1" dirty="0">
                <a:solidFill>
                  <a:srgbClr val="A2966C"/>
                </a:solidFill>
                <a:latin typeface="Kobe" panose="020B0504020101010102" pitchFamily="34" charset="0"/>
                <a:ea typeface="Kobe" panose="020B0504020101010102" pitchFamily="34" charset="0"/>
                <a:cs typeface="Kobe" panose="020B0504020101010102" pitchFamily="34" charset="0"/>
              </a:rPr>
            </a:br>
            <a:br>
              <a:rPr lang="it-IT" b="1" dirty="0">
                <a:solidFill>
                  <a:srgbClr val="A2966C"/>
                </a:solidFill>
                <a:latin typeface="Kobe" panose="020B0504020101010102" pitchFamily="34" charset="0"/>
                <a:ea typeface="Kobe" panose="020B0504020101010102" pitchFamily="34" charset="0"/>
                <a:cs typeface="Kobe" panose="020B0504020101010102" pitchFamily="34" charset="0"/>
              </a:rPr>
            </a:br>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valorizzare il potenziale dei candidati attraverso la costruzione di una survey</a:t>
            </a:r>
          </a:p>
        </p:txBody>
      </p:sp>
    </p:spTree>
    <p:extLst>
      <p:ext uri="{BB962C8B-B14F-4D97-AF65-F5344CB8AC3E}">
        <p14:creationId xmlns:p14="http://schemas.microsoft.com/office/powerpoint/2010/main" val="2022171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9468-9FCD-FE49-7453-618BB772B45A}"/>
            </a:ext>
          </a:extLst>
        </p:cNvPr>
        <p:cNvGrpSpPr/>
        <p:nvPr/>
      </p:nvGrpSpPr>
      <p:grpSpPr>
        <a:xfrm>
          <a:off x="0" y="0"/>
          <a:ext cx="0" cy="0"/>
          <a:chOff x="0" y="0"/>
          <a:chExt cx="0" cy="0"/>
        </a:xfrm>
      </p:grpSpPr>
      <p:sp>
        <p:nvSpPr>
          <p:cNvPr id="6" name="Titolo 5">
            <a:extLst>
              <a:ext uri="{FF2B5EF4-FFF2-40B4-BE49-F238E27FC236}">
                <a16:creationId xmlns:a16="http://schemas.microsoft.com/office/drawing/2014/main" id="{D6FCC08D-E5F8-EE31-8344-13D106BCFE37}"/>
              </a:ext>
            </a:extLst>
          </p:cNvPr>
          <p:cNvSpPr>
            <a:spLocks noGrp="1"/>
          </p:cNvSpPr>
          <p:nvPr>
            <p:ph type="title"/>
          </p:nvPr>
        </p:nvSpPr>
        <p:spPr/>
        <p:txBody>
          <a:bodyPr/>
          <a:lstStyle/>
          <a:p>
            <a:endParaRPr lang="it-IT" dirty="0"/>
          </a:p>
        </p:txBody>
      </p:sp>
      <p:sp>
        <p:nvSpPr>
          <p:cNvPr id="8" name="CasellaDiTesto 7">
            <a:extLst>
              <a:ext uri="{FF2B5EF4-FFF2-40B4-BE49-F238E27FC236}">
                <a16:creationId xmlns:a16="http://schemas.microsoft.com/office/drawing/2014/main" id="{70E9EC48-14C3-747F-1039-BA95F572AD83}"/>
              </a:ext>
            </a:extLst>
          </p:cNvPr>
          <p:cNvSpPr txBox="1"/>
          <p:nvPr/>
        </p:nvSpPr>
        <p:spPr>
          <a:xfrm>
            <a:off x="2071591" y="1865819"/>
            <a:ext cx="9433048"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OBIETTIVO</a:t>
            </a:r>
            <a:r>
              <a:rPr lang="it-IT" dirty="0">
                <a:solidFill>
                  <a:srgbClr val="A2966C"/>
                </a:solidFill>
                <a:latin typeface="Kobe" panose="020B0504020101010102" pitchFamily="34" charset="0"/>
                <a:ea typeface="Kobe" panose="020B0504020101010102" pitchFamily="34" charset="0"/>
                <a:cs typeface="Kobe" panose="020B0504020101010102" pitchFamily="34" charset="0"/>
              </a:rPr>
              <a:t>:</a:t>
            </a:r>
          </a:p>
          <a:p>
            <a:r>
              <a:rPr lang="it-IT" dirty="0">
                <a:solidFill>
                  <a:srgbClr val="1C2534"/>
                </a:solidFill>
                <a:latin typeface="Kobe" panose="020B0504020101010102" pitchFamily="34" charset="0"/>
                <a:ea typeface="Kobe" panose="020B0504020101010102" pitchFamily="34" charset="0"/>
                <a:cs typeface="Kobe" panose="020B0504020101010102" pitchFamily="34" charset="0"/>
              </a:rPr>
              <a:t>Sviluppare e sperimentare uno strumento di </a:t>
            </a:r>
            <a:r>
              <a:rPr lang="it-IT" dirty="0" err="1">
                <a:solidFill>
                  <a:srgbClr val="1C2534"/>
                </a:solidFill>
                <a:latin typeface="Kobe" panose="020B0504020101010102" pitchFamily="34" charset="0"/>
                <a:ea typeface="Kobe" panose="020B0504020101010102" pitchFamily="34" charset="0"/>
                <a:cs typeface="Kobe" panose="020B0504020101010102" pitchFamily="34" charset="0"/>
              </a:rPr>
              <a:t>assessment</a:t>
            </a:r>
            <a:r>
              <a:rPr lang="it-IT" dirty="0">
                <a:solidFill>
                  <a:srgbClr val="1C2534"/>
                </a:solidFill>
                <a:latin typeface="Kobe" panose="020B0504020101010102" pitchFamily="34" charset="0"/>
                <a:ea typeface="Kobe" panose="020B0504020101010102" pitchFamily="34" charset="0"/>
                <a:cs typeface="Kobe" panose="020B0504020101010102" pitchFamily="34" charset="0"/>
              </a:rPr>
              <a:t> per individuare (e valorizzare!) le competenze trasversali dei candidati durante il processo di selezione, facilitando il match tra potenziale individuale ed esigenza dell’organizzazione.</a:t>
            </a:r>
          </a:p>
        </p:txBody>
      </p:sp>
      <p:sp>
        <p:nvSpPr>
          <p:cNvPr id="11" name="CasellaDiTesto 10">
            <a:extLst>
              <a:ext uri="{FF2B5EF4-FFF2-40B4-BE49-F238E27FC236}">
                <a16:creationId xmlns:a16="http://schemas.microsoft.com/office/drawing/2014/main" id="{E4D41B76-48EA-F355-2C95-549AAE34BB2C}"/>
              </a:ext>
            </a:extLst>
          </p:cNvPr>
          <p:cNvSpPr txBox="1"/>
          <p:nvPr/>
        </p:nvSpPr>
        <p:spPr>
          <a:xfrm>
            <a:off x="2071590" y="3933056"/>
            <a:ext cx="9433047" cy="175432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ASPETTATIVE:</a:t>
            </a:r>
            <a:endParaRPr lang="it-IT" dirty="0">
              <a:solidFill>
                <a:srgbClr val="A2966C"/>
              </a:solidFill>
              <a:latin typeface="Kobe" panose="020B0504020101010102" pitchFamily="34" charset="0"/>
              <a:ea typeface="Kobe" panose="020B0504020101010102" pitchFamily="34" charset="0"/>
              <a:cs typeface="Kobe" panose="020B0504020101010102" pitchFamily="34" charset="0"/>
            </a:endParaRPr>
          </a:p>
          <a:p>
            <a:pPr marL="285750" indent="-285750">
              <a:buFont typeface="Arial" panose="020B0604020202020204" pitchFamily="34" charset="0"/>
              <a:buChar char="•"/>
            </a:pPr>
            <a:r>
              <a:rPr lang="it-IT" dirty="0">
                <a:solidFill>
                  <a:srgbClr val="1C2534"/>
                </a:solidFill>
                <a:latin typeface="Kobe" panose="020B0504020101010102" pitchFamily="34" charset="0"/>
                <a:ea typeface="Kobe" panose="020B0504020101010102" pitchFamily="34" charset="0"/>
                <a:cs typeface="Kobe" panose="020B0504020101010102" pitchFamily="34" charset="0"/>
              </a:rPr>
              <a:t>Migliorare l’esperienza dei candidati, rendendo il processo di selezione più equo attraverso feedback costruttivi e non dipendenti esclusivamente dal sentiment dei recruiter.</a:t>
            </a:r>
          </a:p>
          <a:p>
            <a:pPr marL="285750" indent="-285750">
              <a:buFont typeface="Arial" panose="020B0604020202020204" pitchFamily="34" charset="0"/>
              <a:buChar char="•"/>
            </a:pPr>
            <a:r>
              <a:rPr lang="it-IT" dirty="0">
                <a:solidFill>
                  <a:srgbClr val="1C2534"/>
                </a:solidFill>
                <a:latin typeface="Kobe" panose="020B0504020101010102" pitchFamily="34" charset="0"/>
                <a:ea typeface="Kobe" panose="020B0504020101010102" pitchFamily="34" charset="0"/>
                <a:cs typeface="Kobe" panose="020B0504020101010102" pitchFamily="34" charset="0"/>
              </a:rPr>
              <a:t>Avere dati utili per prendere decisioni in linea con i valori aziendali.</a:t>
            </a:r>
          </a:p>
          <a:p>
            <a:pPr marL="285750" indent="-285750">
              <a:buFont typeface="Arial" panose="020B0604020202020204" pitchFamily="34" charset="0"/>
              <a:buChar char="•"/>
            </a:pPr>
            <a:r>
              <a:rPr lang="it-IT" dirty="0">
                <a:solidFill>
                  <a:srgbClr val="1C2534"/>
                </a:solidFill>
                <a:latin typeface="Kobe" panose="020B0504020101010102" pitchFamily="34" charset="0"/>
                <a:ea typeface="Kobe" panose="020B0504020101010102" pitchFamily="34" charset="0"/>
                <a:cs typeface="Kobe" panose="020B0504020101010102" pitchFamily="34" charset="0"/>
              </a:rPr>
              <a:t>Coinvolgere studenti per portare nuove idee e metodologie, creando un modello applicabile su scala globale incentrato sulla persona (People First).</a:t>
            </a:r>
          </a:p>
        </p:txBody>
      </p:sp>
      <p:pic>
        <p:nvPicPr>
          <p:cNvPr id="21" name="Elemento grafico 20" descr="Tiro a segno con riempimento a tinta unita">
            <a:extLst>
              <a:ext uri="{FF2B5EF4-FFF2-40B4-BE49-F238E27FC236}">
                <a16:creationId xmlns:a16="http://schemas.microsoft.com/office/drawing/2014/main" id="{0A14CBAD-D031-0B00-13C8-3F696F821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899" y="1990872"/>
            <a:ext cx="673224" cy="673224"/>
          </a:xfrm>
          <a:prstGeom prst="rect">
            <a:avLst/>
          </a:prstGeom>
        </p:spPr>
      </p:pic>
      <p:pic>
        <p:nvPicPr>
          <p:cNvPr id="23" name="Elemento grafico 22" descr="Faccia angelo con riempimento a tinta unita con riempimento a tinta unita">
            <a:extLst>
              <a:ext uri="{FF2B5EF4-FFF2-40B4-BE49-F238E27FC236}">
                <a16:creationId xmlns:a16="http://schemas.microsoft.com/office/drawing/2014/main" id="{6FC4DBFC-95AC-16BF-DC8E-71B56BBF77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432" y="4013995"/>
            <a:ext cx="673224" cy="673224"/>
          </a:xfrm>
          <a:prstGeom prst="rect">
            <a:avLst/>
          </a:prstGeom>
        </p:spPr>
      </p:pic>
    </p:spTree>
    <p:extLst>
      <p:ext uri="{BB962C8B-B14F-4D97-AF65-F5344CB8AC3E}">
        <p14:creationId xmlns:p14="http://schemas.microsoft.com/office/powerpoint/2010/main" val="303571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E65D-6C2D-E07D-04A2-44FF11CDAA54}"/>
            </a:ext>
          </a:extLst>
        </p:cNvPr>
        <p:cNvGrpSpPr/>
        <p:nvPr/>
      </p:nvGrpSpPr>
      <p:grpSpPr>
        <a:xfrm>
          <a:off x="0" y="0"/>
          <a:ext cx="0" cy="0"/>
          <a:chOff x="0" y="0"/>
          <a:chExt cx="0" cy="0"/>
        </a:xfrm>
      </p:grpSpPr>
      <p:pic>
        <p:nvPicPr>
          <p:cNvPr id="5" name="Segnaposto contenuto 4" descr="Immagine che contiene schermata&#10;&#10;Il contenuto generato dall'IA potrebbe non essere corretto.">
            <a:extLst>
              <a:ext uri="{FF2B5EF4-FFF2-40B4-BE49-F238E27FC236}">
                <a16:creationId xmlns:a16="http://schemas.microsoft.com/office/drawing/2014/main" id="{D6EF9F9B-7952-11E7-E6BB-913CB87B11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7" name="Titolo 6">
            <a:extLst>
              <a:ext uri="{FF2B5EF4-FFF2-40B4-BE49-F238E27FC236}">
                <a16:creationId xmlns:a16="http://schemas.microsoft.com/office/drawing/2014/main" id="{797EB750-6095-1DA0-7273-DF20CFB7EA29}"/>
              </a:ext>
            </a:extLst>
          </p:cNvPr>
          <p:cNvSpPr>
            <a:spLocks noGrp="1"/>
          </p:cNvSpPr>
          <p:nvPr>
            <p:ph type="title"/>
          </p:nvPr>
        </p:nvSpPr>
        <p:spPr>
          <a:xfrm>
            <a:off x="2852225" y="2791575"/>
            <a:ext cx="6487550" cy="1634889"/>
          </a:xfrm>
        </p:spPr>
        <p:txBody>
          <a:bodyPr>
            <a:norm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Competenze trasversali da indagare</a:t>
            </a:r>
            <a:endParaRPr lang="it-IT" dirty="0">
              <a:solidFill>
                <a:srgbClr val="A2966C"/>
              </a:solidFill>
              <a:latin typeface="Kobe" panose="020B0504020101010102" pitchFamily="34" charset="0"/>
              <a:ea typeface="Kobe" panose="020B0504020101010102" pitchFamily="34" charset="0"/>
              <a:cs typeface="Kobe" panose="020B0504020101010102" pitchFamily="34" charset="0"/>
            </a:endParaRPr>
          </a:p>
        </p:txBody>
      </p:sp>
    </p:spTree>
    <p:extLst>
      <p:ext uri="{BB962C8B-B14F-4D97-AF65-F5344CB8AC3E}">
        <p14:creationId xmlns:p14="http://schemas.microsoft.com/office/powerpoint/2010/main" val="286372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5468F-8FEB-D872-3D31-D61DCD7EAB95}"/>
            </a:ext>
          </a:extLst>
        </p:cNvPr>
        <p:cNvGrpSpPr/>
        <p:nvPr/>
      </p:nvGrpSpPr>
      <p:grpSpPr>
        <a:xfrm>
          <a:off x="0" y="0"/>
          <a:ext cx="0" cy="0"/>
          <a:chOff x="0" y="0"/>
          <a:chExt cx="0" cy="0"/>
        </a:xfrm>
      </p:grpSpPr>
      <p:sp>
        <p:nvSpPr>
          <p:cNvPr id="6" name="Titolo 5">
            <a:extLst>
              <a:ext uri="{FF2B5EF4-FFF2-40B4-BE49-F238E27FC236}">
                <a16:creationId xmlns:a16="http://schemas.microsoft.com/office/drawing/2014/main" id="{5A00AEAD-E9F7-5E38-34D8-48CA95920B2A}"/>
              </a:ext>
            </a:extLst>
          </p:cNvPr>
          <p:cNvSpPr>
            <a:spLocks noGrp="1"/>
          </p:cNvSpPr>
          <p:nvPr>
            <p:ph type="title"/>
          </p:nvPr>
        </p:nvSpPr>
        <p:spPr/>
        <p:txBody>
          <a:bodyPr/>
          <a:lstStyle/>
          <a:p>
            <a:r>
              <a:rPr lang="it-IT" dirty="0"/>
              <a:t>competenze trasversali da indagare</a:t>
            </a:r>
          </a:p>
        </p:txBody>
      </p:sp>
      <p:sp>
        <p:nvSpPr>
          <p:cNvPr id="8" name="CasellaDiTesto 7">
            <a:extLst>
              <a:ext uri="{FF2B5EF4-FFF2-40B4-BE49-F238E27FC236}">
                <a16:creationId xmlns:a16="http://schemas.microsoft.com/office/drawing/2014/main" id="{143B1699-1A61-BAFA-5637-AE43A0EA67D1}"/>
              </a:ext>
            </a:extLst>
          </p:cNvPr>
          <p:cNvSpPr txBox="1"/>
          <p:nvPr/>
        </p:nvSpPr>
        <p:spPr>
          <a:xfrm>
            <a:off x="2495600" y="1496359"/>
            <a:ext cx="8272150" cy="646331"/>
          </a:xfrm>
          <a:prstGeom prst="rect">
            <a:avLst/>
          </a:prstGeom>
          <a:noFill/>
        </p:spPr>
        <p:txBody>
          <a:bodyPr wrap="square" rtlCol="0">
            <a:sp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COMUNICAZIONE:</a:t>
            </a:r>
          </a:p>
          <a:p>
            <a:r>
              <a:rPr lang="it-IT" dirty="0">
                <a:solidFill>
                  <a:srgbClr val="1C2534"/>
                </a:solidFill>
                <a:latin typeface="Kobe" panose="020B0504020101010102" pitchFamily="34" charset="0"/>
                <a:ea typeface="Kobe" panose="020B0504020101010102" pitchFamily="34" charset="0"/>
                <a:cs typeface="Kobe" panose="020B0504020101010102" pitchFamily="34" charset="0"/>
              </a:rPr>
              <a:t>Capacità di esprimersi chiaramente e di interagire efficacemente con colleghi e ospiti</a:t>
            </a:r>
            <a:r>
              <a:rPr lang="it-IT" dirty="0">
                <a:solidFill>
                  <a:srgbClr val="1C2534"/>
                </a:solidFill>
              </a:rPr>
              <a:t>.</a:t>
            </a:r>
          </a:p>
        </p:txBody>
      </p:sp>
      <p:sp>
        <p:nvSpPr>
          <p:cNvPr id="16" name="CasellaDiTesto 15">
            <a:extLst>
              <a:ext uri="{FF2B5EF4-FFF2-40B4-BE49-F238E27FC236}">
                <a16:creationId xmlns:a16="http://schemas.microsoft.com/office/drawing/2014/main" id="{C437F9A5-0635-B5BE-03AF-A6760A9D1149}"/>
              </a:ext>
            </a:extLst>
          </p:cNvPr>
          <p:cNvSpPr txBox="1"/>
          <p:nvPr/>
        </p:nvSpPr>
        <p:spPr>
          <a:xfrm>
            <a:off x="2495600" y="2554721"/>
            <a:ext cx="9143417" cy="646331"/>
          </a:xfrm>
          <a:prstGeom prst="rect">
            <a:avLst/>
          </a:prstGeom>
          <a:noFill/>
        </p:spPr>
        <p:txBody>
          <a:bodyPr wrap="square" rtlCol="0">
            <a:sp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ORGANIZZAZIONE</a:t>
            </a:r>
            <a:r>
              <a:rPr lang="it-IT" dirty="0">
                <a:solidFill>
                  <a:srgbClr val="A2966C"/>
                </a:solidFill>
                <a:latin typeface="Kobe" panose="020B0504020101010102" pitchFamily="34" charset="0"/>
                <a:ea typeface="Kobe" panose="020B0504020101010102" pitchFamily="34" charset="0"/>
                <a:cs typeface="Kobe" panose="020B0504020101010102" pitchFamily="34" charset="0"/>
              </a:rPr>
              <a:t>: </a:t>
            </a:r>
          </a:p>
          <a:p>
            <a:r>
              <a:rPr lang="it-IT" dirty="0">
                <a:solidFill>
                  <a:srgbClr val="1C2534"/>
                </a:solidFill>
                <a:latin typeface="Kobe" panose="020B0504020101010102" pitchFamily="34" charset="0"/>
                <a:ea typeface="Kobe" panose="020B0504020101010102" pitchFamily="34" charset="0"/>
                <a:cs typeface="Kobe" panose="020B0504020101010102" pitchFamily="34" charset="0"/>
              </a:rPr>
              <a:t>Gestione del tempo, delle priorità e degli imprevisti.</a:t>
            </a:r>
          </a:p>
        </p:txBody>
      </p:sp>
      <p:sp>
        <p:nvSpPr>
          <p:cNvPr id="18" name="CasellaDiTesto 17">
            <a:extLst>
              <a:ext uri="{FF2B5EF4-FFF2-40B4-BE49-F238E27FC236}">
                <a16:creationId xmlns:a16="http://schemas.microsoft.com/office/drawing/2014/main" id="{891E3A18-7F80-69CA-DCBF-B46F51A9C658}"/>
              </a:ext>
            </a:extLst>
          </p:cNvPr>
          <p:cNvSpPr txBox="1"/>
          <p:nvPr/>
        </p:nvSpPr>
        <p:spPr>
          <a:xfrm>
            <a:off x="2499314" y="3709594"/>
            <a:ext cx="10017212" cy="646331"/>
          </a:xfrm>
          <a:prstGeom prst="rect">
            <a:avLst/>
          </a:prstGeom>
          <a:noFill/>
        </p:spPr>
        <p:txBody>
          <a:bodyPr wrap="square">
            <a:sp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TEAMWORK</a:t>
            </a:r>
            <a:r>
              <a:rPr lang="it-IT" dirty="0">
                <a:solidFill>
                  <a:srgbClr val="A2966C"/>
                </a:solidFill>
                <a:latin typeface="Kobe" panose="020B0504020101010102" pitchFamily="34" charset="0"/>
                <a:ea typeface="Kobe" panose="020B0504020101010102" pitchFamily="34" charset="0"/>
                <a:cs typeface="Kobe" panose="020B0504020101010102" pitchFamily="34" charset="0"/>
              </a:rPr>
              <a:t>: </a:t>
            </a:r>
          </a:p>
          <a:p>
            <a:r>
              <a:rPr lang="it-IT" dirty="0">
                <a:solidFill>
                  <a:srgbClr val="1C2534"/>
                </a:solidFill>
                <a:latin typeface="Kobe" panose="020B0504020101010102" pitchFamily="34" charset="0"/>
                <a:ea typeface="Kobe" panose="020B0504020101010102" pitchFamily="34" charset="0"/>
                <a:cs typeface="Kobe" panose="020B0504020101010102" pitchFamily="34" charset="0"/>
              </a:rPr>
              <a:t>Capacità di collaborare attivamente, senza prevaricare sugli altri, all’interno di un gruppo.</a:t>
            </a:r>
          </a:p>
        </p:txBody>
      </p:sp>
      <p:sp>
        <p:nvSpPr>
          <p:cNvPr id="20" name="CasellaDiTesto 19">
            <a:extLst>
              <a:ext uri="{FF2B5EF4-FFF2-40B4-BE49-F238E27FC236}">
                <a16:creationId xmlns:a16="http://schemas.microsoft.com/office/drawing/2014/main" id="{5EA3D019-F9A8-824E-C15A-36C6F9FBD064}"/>
              </a:ext>
            </a:extLst>
          </p:cNvPr>
          <p:cNvSpPr txBox="1"/>
          <p:nvPr/>
        </p:nvSpPr>
        <p:spPr>
          <a:xfrm>
            <a:off x="2499314" y="4863634"/>
            <a:ext cx="9165216" cy="646331"/>
          </a:xfrm>
          <a:prstGeom prst="rect">
            <a:avLst/>
          </a:prstGeom>
          <a:noFill/>
        </p:spPr>
        <p:txBody>
          <a:bodyPr wrap="square">
            <a:sp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ADATTABILITÀ:</a:t>
            </a:r>
            <a:r>
              <a:rPr lang="it-IT" dirty="0">
                <a:solidFill>
                  <a:srgbClr val="A2966C"/>
                </a:solidFill>
                <a:latin typeface="Kobe" panose="020B0504020101010102" pitchFamily="34" charset="0"/>
                <a:ea typeface="Kobe" panose="020B0504020101010102" pitchFamily="34" charset="0"/>
                <a:cs typeface="Kobe" panose="020B0504020101010102" pitchFamily="34" charset="0"/>
              </a:rPr>
              <a:t> </a:t>
            </a:r>
          </a:p>
          <a:p>
            <a:r>
              <a:rPr lang="it-IT" dirty="0">
                <a:solidFill>
                  <a:srgbClr val="1C2534"/>
                </a:solidFill>
                <a:latin typeface="Kobe" panose="020B0504020101010102" pitchFamily="34" charset="0"/>
                <a:ea typeface="Kobe" panose="020B0504020101010102" pitchFamily="34" charset="0"/>
                <a:cs typeface="Kobe" panose="020B0504020101010102" pitchFamily="34" charset="0"/>
              </a:rPr>
              <a:t>Capacità di affrontare cambiamenti con spirito positivo e flessibilità.</a:t>
            </a:r>
          </a:p>
        </p:txBody>
      </p:sp>
      <p:pic>
        <p:nvPicPr>
          <p:cNvPr id="22" name="Elemento grafico 21" descr="Marketing con riempimento a tinta unita">
            <a:extLst>
              <a:ext uri="{FF2B5EF4-FFF2-40B4-BE49-F238E27FC236}">
                <a16:creationId xmlns:a16="http://schemas.microsoft.com/office/drawing/2014/main" id="{D00B0394-6F1E-861F-E3D3-18A229AF02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8494" y="1362325"/>
            <a:ext cx="914400" cy="914400"/>
          </a:xfrm>
          <a:prstGeom prst="rect">
            <a:avLst/>
          </a:prstGeom>
        </p:spPr>
      </p:pic>
      <p:pic>
        <p:nvPicPr>
          <p:cNvPr id="24" name="Elemento grafico 23" descr="Presentazione con organigramma con riempimento a tinta unita">
            <a:extLst>
              <a:ext uri="{FF2B5EF4-FFF2-40B4-BE49-F238E27FC236}">
                <a16:creationId xmlns:a16="http://schemas.microsoft.com/office/drawing/2014/main" id="{98D4558B-23EC-BEB1-6DE8-AAC9CDE940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494" y="2493955"/>
            <a:ext cx="914400" cy="914400"/>
          </a:xfrm>
          <a:prstGeom prst="rect">
            <a:avLst/>
          </a:prstGeom>
        </p:spPr>
      </p:pic>
      <p:pic>
        <p:nvPicPr>
          <p:cNvPr id="26" name="Elemento grafico 25" descr="Brainstorming di gruppo con riempimento a tinta unita">
            <a:extLst>
              <a:ext uri="{FF2B5EF4-FFF2-40B4-BE49-F238E27FC236}">
                <a16:creationId xmlns:a16="http://schemas.microsoft.com/office/drawing/2014/main" id="{448DE6CC-DFE4-9CA9-07FC-954AED8771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494" y="3625585"/>
            <a:ext cx="914400" cy="914400"/>
          </a:xfrm>
          <a:prstGeom prst="rect">
            <a:avLst/>
          </a:prstGeom>
        </p:spPr>
      </p:pic>
      <p:pic>
        <p:nvPicPr>
          <p:cNvPr id="28" name="Elemento grafico 27" descr="Modifiche e adattamento con riempimento a tinta unita">
            <a:extLst>
              <a:ext uri="{FF2B5EF4-FFF2-40B4-BE49-F238E27FC236}">
                <a16:creationId xmlns:a16="http://schemas.microsoft.com/office/drawing/2014/main" id="{428DEE69-1682-4D26-AE3E-604B2DAA3D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8494" y="4757215"/>
            <a:ext cx="914400" cy="914400"/>
          </a:xfrm>
          <a:prstGeom prst="rect">
            <a:avLst/>
          </a:prstGeom>
        </p:spPr>
      </p:pic>
    </p:spTree>
    <p:extLst>
      <p:ext uri="{BB962C8B-B14F-4D97-AF65-F5344CB8AC3E}">
        <p14:creationId xmlns:p14="http://schemas.microsoft.com/office/powerpoint/2010/main" val="92187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66B5-A233-E791-CC20-584DFD813CC2}"/>
            </a:ext>
          </a:extLst>
        </p:cNvPr>
        <p:cNvGrpSpPr/>
        <p:nvPr/>
      </p:nvGrpSpPr>
      <p:grpSpPr>
        <a:xfrm>
          <a:off x="0" y="0"/>
          <a:ext cx="0" cy="0"/>
          <a:chOff x="0" y="0"/>
          <a:chExt cx="0" cy="0"/>
        </a:xfrm>
      </p:grpSpPr>
      <p:pic>
        <p:nvPicPr>
          <p:cNvPr id="5" name="Segnaposto contenuto 4" descr="Immagine che contiene schermata&#10;&#10;Il contenuto generato dall'IA potrebbe non essere corretto.">
            <a:extLst>
              <a:ext uri="{FF2B5EF4-FFF2-40B4-BE49-F238E27FC236}">
                <a16:creationId xmlns:a16="http://schemas.microsoft.com/office/drawing/2014/main" id="{498FF64D-17E2-4B52-23F7-D20AE68C9B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7" name="Titolo 6">
            <a:extLst>
              <a:ext uri="{FF2B5EF4-FFF2-40B4-BE49-F238E27FC236}">
                <a16:creationId xmlns:a16="http://schemas.microsoft.com/office/drawing/2014/main" id="{EEC0ED8C-302D-A68E-4CD6-9AAFBB733B96}"/>
              </a:ext>
            </a:extLst>
          </p:cNvPr>
          <p:cNvSpPr>
            <a:spLocks noGrp="1"/>
          </p:cNvSpPr>
          <p:nvPr>
            <p:ph type="title"/>
          </p:nvPr>
        </p:nvSpPr>
        <p:spPr>
          <a:xfrm>
            <a:off x="2783632" y="2174183"/>
            <a:ext cx="6487550" cy="2509633"/>
          </a:xfrm>
        </p:spPr>
        <p:txBody>
          <a:bodyPr>
            <a:normAutofit/>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LA NOSTRA ESIGENZA</a:t>
            </a:r>
            <a:endParaRPr lang="it-IT" dirty="0">
              <a:solidFill>
                <a:srgbClr val="A2966C"/>
              </a:solidFill>
              <a:latin typeface="Kobe" panose="020B0504020101010102" pitchFamily="34" charset="0"/>
              <a:ea typeface="Kobe" panose="020B0504020101010102" pitchFamily="34" charset="0"/>
              <a:cs typeface="Kobe" panose="020B0504020101010102" pitchFamily="34" charset="0"/>
            </a:endParaRPr>
          </a:p>
        </p:txBody>
      </p:sp>
    </p:spTree>
    <p:extLst>
      <p:ext uri="{BB962C8B-B14F-4D97-AF65-F5344CB8AC3E}">
        <p14:creationId xmlns:p14="http://schemas.microsoft.com/office/powerpoint/2010/main" val="1590517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8F1E-B5AA-9A90-CC9F-FCD4D8235F53}"/>
            </a:ext>
          </a:extLst>
        </p:cNvPr>
        <p:cNvGrpSpPr/>
        <p:nvPr/>
      </p:nvGrpSpPr>
      <p:grpSpPr>
        <a:xfrm>
          <a:off x="0" y="0"/>
          <a:ext cx="0" cy="0"/>
          <a:chOff x="0" y="0"/>
          <a:chExt cx="0" cy="0"/>
        </a:xfrm>
      </p:grpSpPr>
      <p:sp>
        <p:nvSpPr>
          <p:cNvPr id="6" name="Titolo 5">
            <a:extLst>
              <a:ext uri="{FF2B5EF4-FFF2-40B4-BE49-F238E27FC236}">
                <a16:creationId xmlns:a16="http://schemas.microsoft.com/office/drawing/2014/main" id="{9C453373-ECC9-A77D-80E3-23EADDD40351}"/>
              </a:ext>
            </a:extLst>
          </p:cNvPr>
          <p:cNvSpPr>
            <a:spLocks noGrp="1"/>
          </p:cNvSpPr>
          <p:nvPr>
            <p:ph type="title"/>
          </p:nvPr>
        </p:nvSpPr>
        <p:spPr/>
        <p:txBody>
          <a:bodyPr/>
          <a:lstStyle/>
          <a:p>
            <a:r>
              <a:rPr lang="it-IT" dirty="0"/>
              <a:t>La nostra esigenza</a:t>
            </a:r>
          </a:p>
        </p:txBody>
      </p:sp>
      <p:sp>
        <p:nvSpPr>
          <p:cNvPr id="18" name="CasellaDiTesto 17">
            <a:extLst>
              <a:ext uri="{FF2B5EF4-FFF2-40B4-BE49-F238E27FC236}">
                <a16:creationId xmlns:a16="http://schemas.microsoft.com/office/drawing/2014/main" id="{5F47C141-516A-D8DE-111F-A00F29E5A190}"/>
              </a:ext>
            </a:extLst>
          </p:cNvPr>
          <p:cNvSpPr txBox="1"/>
          <p:nvPr/>
        </p:nvSpPr>
        <p:spPr>
          <a:xfrm>
            <a:off x="5804299" y="1955681"/>
            <a:ext cx="1872208" cy="1523494"/>
          </a:xfrm>
          <a:prstGeom prst="rect">
            <a:avLst/>
          </a:prstGeom>
          <a:noFill/>
        </p:spPr>
        <p:txBody>
          <a:bodyPr wrap="square" rtlCol="0">
            <a:spAutoFit/>
          </a:bodyPr>
          <a:lstStyle/>
          <a:p>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Durante i colloqui, </a:t>
            </a:r>
            <a:r>
              <a:rPr lang="it-IT" sz="1500" b="1" dirty="0">
                <a:solidFill>
                  <a:schemeClr val="tx2"/>
                </a:solidFill>
                <a:latin typeface="Kobe" panose="020B0504020101010102" pitchFamily="34" charset="0"/>
                <a:ea typeface="Kobe" panose="020B0504020101010102" pitchFamily="34" charset="0"/>
                <a:cs typeface="Kobe" panose="020B0504020101010102" pitchFamily="34" charset="0"/>
              </a:rPr>
              <a:t>fattori esterni </a:t>
            </a:r>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come ansia, giornate no o approccio del recruiter possono influenzare la valutazione</a:t>
            </a:r>
            <a:endParaRPr lang="it-IT" dirty="0">
              <a:solidFill>
                <a:srgbClr val="1C2534"/>
              </a:solidFill>
              <a:latin typeface="Kobe" panose="020B0504020101010102" pitchFamily="34" charset="0"/>
              <a:ea typeface="Kobe" panose="020B0504020101010102" pitchFamily="34" charset="0"/>
              <a:cs typeface="Kobe" panose="020B0504020101010102" pitchFamily="34" charset="0"/>
            </a:endParaRPr>
          </a:p>
        </p:txBody>
      </p:sp>
      <p:sp>
        <p:nvSpPr>
          <p:cNvPr id="4" name="Freccia a destra 3">
            <a:extLst>
              <a:ext uri="{FF2B5EF4-FFF2-40B4-BE49-F238E27FC236}">
                <a16:creationId xmlns:a16="http://schemas.microsoft.com/office/drawing/2014/main" id="{FD6CF746-9E08-E85D-F9DC-9C197EEEA6A3}"/>
              </a:ext>
            </a:extLst>
          </p:cNvPr>
          <p:cNvSpPr/>
          <p:nvPr/>
        </p:nvSpPr>
        <p:spPr>
          <a:xfrm>
            <a:off x="623392" y="3425685"/>
            <a:ext cx="10930825" cy="576064"/>
          </a:xfrm>
          <a:prstGeom prst="rightArrow">
            <a:avLst/>
          </a:prstGeom>
          <a:solidFill>
            <a:srgbClr val="A2966C"/>
          </a:solidFill>
          <a:ln>
            <a:solidFill>
              <a:srgbClr val="A296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8" name="Picture 2">
            <a:extLst>
              <a:ext uri="{FF2B5EF4-FFF2-40B4-BE49-F238E27FC236}">
                <a16:creationId xmlns:a16="http://schemas.microsoft.com/office/drawing/2014/main" id="{83B06F54-4236-5933-92D9-33B0CD504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3861048"/>
            <a:ext cx="1729933" cy="172993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528D4A9-3046-50B3-8828-222BFD0DB7C9}"/>
              </a:ext>
            </a:extLst>
          </p:cNvPr>
          <p:cNvSpPr txBox="1"/>
          <p:nvPr/>
        </p:nvSpPr>
        <p:spPr>
          <a:xfrm>
            <a:off x="2422842" y="4001749"/>
            <a:ext cx="1904654" cy="1477328"/>
          </a:xfrm>
          <a:prstGeom prst="rect">
            <a:avLst/>
          </a:prstGeom>
          <a:noFill/>
        </p:spPr>
        <p:txBody>
          <a:bodyPr wrap="square" rtlCol="0">
            <a:spAutoFit/>
          </a:bodyPr>
          <a:lstStyle/>
          <a:p>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Nel settore ristorativo le assunzioni avvengono spesso in tempi rapidi. Si corre </a:t>
            </a:r>
            <a:r>
              <a:rPr lang="it-IT" sz="1500">
                <a:solidFill>
                  <a:srgbClr val="1C2534"/>
                </a:solidFill>
                <a:latin typeface="Kobe" panose="020B0504020101010102" pitchFamily="34" charset="0"/>
                <a:ea typeface="Kobe" panose="020B0504020101010102" pitchFamily="34" charset="0"/>
                <a:cs typeface="Kobe" panose="020B0504020101010102" pitchFamily="34" charset="0"/>
              </a:rPr>
              <a:t>il rischio </a:t>
            </a:r>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di </a:t>
            </a:r>
            <a:r>
              <a:rPr lang="it-IT" sz="1500" b="1" dirty="0">
                <a:solidFill>
                  <a:srgbClr val="A2966C"/>
                </a:solidFill>
                <a:latin typeface="Kobe" panose="020B0504020101010102" pitchFamily="34" charset="0"/>
                <a:ea typeface="Kobe" panose="020B0504020101010102" pitchFamily="34" charset="0"/>
                <a:cs typeface="Kobe" panose="020B0504020101010102" pitchFamily="34" charset="0"/>
              </a:rPr>
              <a:t>non cogliere tutti gli aspetti dei candidati</a:t>
            </a:r>
          </a:p>
        </p:txBody>
      </p:sp>
      <p:pic>
        <p:nvPicPr>
          <p:cNvPr id="4100" name="Picture 4">
            <a:extLst>
              <a:ext uri="{FF2B5EF4-FFF2-40B4-BE49-F238E27FC236}">
                <a16:creationId xmlns:a16="http://schemas.microsoft.com/office/drawing/2014/main" id="{23A3CBEF-E064-2858-F1BF-CD150486D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672" y="1862281"/>
            <a:ext cx="2523951" cy="1710295"/>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9EC1248A-9652-A261-4DBF-3F90C22F87BD}"/>
              </a:ext>
            </a:extLst>
          </p:cNvPr>
          <p:cNvSpPr txBox="1"/>
          <p:nvPr/>
        </p:nvSpPr>
        <p:spPr>
          <a:xfrm>
            <a:off x="8976320" y="4046832"/>
            <a:ext cx="2090846" cy="1477328"/>
          </a:xfrm>
          <a:prstGeom prst="rect">
            <a:avLst/>
          </a:prstGeom>
          <a:noFill/>
        </p:spPr>
        <p:txBody>
          <a:bodyPr wrap="square">
            <a:spAutoFit/>
          </a:bodyPr>
          <a:lstStyle/>
          <a:p>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Abbiamo bisogno di strumenti che permettano di valutare </a:t>
            </a:r>
            <a:r>
              <a:rPr lang="it-IT" sz="1500" b="1" dirty="0">
                <a:solidFill>
                  <a:schemeClr val="tx2"/>
                </a:solidFill>
                <a:latin typeface="Kobe" panose="020B0504020101010102" pitchFamily="34" charset="0"/>
                <a:ea typeface="Kobe" panose="020B0504020101010102" pitchFamily="34" charset="0"/>
                <a:cs typeface="Kobe" panose="020B0504020101010102" pitchFamily="34" charset="0"/>
              </a:rPr>
              <a:t>competenze trasversali</a:t>
            </a:r>
            <a:r>
              <a:rPr lang="it-IT" sz="1500" b="1" dirty="0">
                <a:solidFill>
                  <a:srgbClr val="1C2534"/>
                </a:solidFill>
                <a:latin typeface="Kobe" panose="020B0504020101010102" pitchFamily="34" charset="0"/>
                <a:ea typeface="Kobe" panose="020B0504020101010102" pitchFamily="34" charset="0"/>
                <a:cs typeface="Kobe" panose="020B0504020101010102" pitchFamily="34" charset="0"/>
              </a:rPr>
              <a:t> </a:t>
            </a:r>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e il </a:t>
            </a:r>
            <a:r>
              <a:rPr lang="it-IT" sz="1500" b="1" dirty="0">
                <a:solidFill>
                  <a:schemeClr val="tx2"/>
                </a:solidFill>
                <a:latin typeface="Kobe" panose="020B0504020101010102" pitchFamily="34" charset="0"/>
                <a:ea typeface="Kobe" panose="020B0504020101010102" pitchFamily="34" charset="0"/>
                <a:cs typeface="Kobe" panose="020B0504020101010102" pitchFamily="34" charset="0"/>
              </a:rPr>
              <a:t>potenziale delle persone</a:t>
            </a:r>
            <a:r>
              <a:rPr lang="it-IT" sz="1500" dirty="0">
                <a:solidFill>
                  <a:schemeClr val="tx2"/>
                </a:solidFill>
                <a:latin typeface="Kobe" panose="020B0504020101010102" pitchFamily="34" charset="0"/>
                <a:ea typeface="Kobe" panose="020B0504020101010102" pitchFamily="34" charset="0"/>
                <a:cs typeface="Kobe" panose="020B0504020101010102" pitchFamily="34" charset="0"/>
              </a:rPr>
              <a:t> </a:t>
            </a:r>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in modo </a:t>
            </a:r>
            <a:r>
              <a:rPr lang="it-IT" sz="1500" b="1" dirty="0">
                <a:solidFill>
                  <a:schemeClr val="tx2"/>
                </a:solidFill>
                <a:latin typeface="Kobe" panose="020B0504020101010102" pitchFamily="34" charset="0"/>
                <a:ea typeface="Kobe" panose="020B0504020101010102" pitchFamily="34" charset="0"/>
                <a:cs typeface="Kobe" panose="020B0504020101010102" pitchFamily="34" charset="0"/>
              </a:rPr>
              <a:t>oggettivo</a:t>
            </a:r>
          </a:p>
        </p:txBody>
      </p:sp>
      <p:pic>
        <p:nvPicPr>
          <p:cNvPr id="4106" name="Picture 10">
            <a:extLst>
              <a:ext uri="{FF2B5EF4-FFF2-40B4-BE49-F238E27FC236}">
                <a16:creationId xmlns:a16="http://schemas.microsoft.com/office/drawing/2014/main" id="{A6DDB4D4-1374-D61F-2926-2C47C5B0A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616" y="3908333"/>
            <a:ext cx="2915934" cy="152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200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0A5A6-94FA-2E17-230C-9A57F7DD65AD}"/>
            </a:ext>
          </a:extLst>
        </p:cNvPr>
        <p:cNvGrpSpPr/>
        <p:nvPr/>
      </p:nvGrpSpPr>
      <p:grpSpPr>
        <a:xfrm>
          <a:off x="0" y="0"/>
          <a:ext cx="0" cy="0"/>
          <a:chOff x="0" y="0"/>
          <a:chExt cx="0" cy="0"/>
        </a:xfrm>
      </p:grpSpPr>
      <p:sp>
        <p:nvSpPr>
          <p:cNvPr id="6" name="Titolo 5">
            <a:extLst>
              <a:ext uri="{FF2B5EF4-FFF2-40B4-BE49-F238E27FC236}">
                <a16:creationId xmlns:a16="http://schemas.microsoft.com/office/drawing/2014/main" id="{9AB87B33-7702-610B-A5E1-096FD29F984E}"/>
              </a:ext>
            </a:extLst>
          </p:cNvPr>
          <p:cNvSpPr>
            <a:spLocks noGrp="1"/>
          </p:cNvSpPr>
          <p:nvPr>
            <p:ph type="title"/>
          </p:nvPr>
        </p:nvSpPr>
        <p:spPr/>
        <p:txBody>
          <a:bodyPr/>
          <a:lstStyle/>
          <a:p>
            <a:endParaRPr lang="it-IT" dirty="0"/>
          </a:p>
        </p:txBody>
      </p:sp>
      <p:sp>
        <p:nvSpPr>
          <p:cNvPr id="4" name="Freccia a destra 3">
            <a:extLst>
              <a:ext uri="{FF2B5EF4-FFF2-40B4-BE49-F238E27FC236}">
                <a16:creationId xmlns:a16="http://schemas.microsoft.com/office/drawing/2014/main" id="{F08F43C2-4D29-121C-AA90-D35BE916ED80}"/>
              </a:ext>
            </a:extLst>
          </p:cNvPr>
          <p:cNvSpPr/>
          <p:nvPr/>
        </p:nvSpPr>
        <p:spPr>
          <a:xfrm>
            <a:off x="623392" y="3425685"/>
            <a:ext cx="10801200" cy="576064"/>
          </a:xfrm>
          <a:prstGeom prst="rightArrow">
            <a:avLst/>
          </a:prstGeom>
          <a:solidFill>
            <a:srgbClr val="A2966C"/>
          </a:solidFill>
          <a:ln>
            <a:solidFill>
              <a:srgbClr val="A296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95223606-FCDC-15A8-3472-16431FE084C7}"/>
              </a:ext>
            </a:extLst>
          </p:cNvPr>
          <p:cNvSpPr txBox="1"/>
          <p:nvPr/>
        </p:nvSpPr>
        <p:spPr>
          <a:xfrm>
            <a:off x="3215680" y="2322481"/>
            <a:ext cx="2304256" cy="1246495"/>
          </a:xfrm>
          <a:prstGeom prst="rect">
            <a:avLst/>
          </a:prstGeom>
          <a:noFill/>
        </p:spPr>
        <p:txBody>
          <a:bodyPr wrap="square">
            <a:spAutoFit/>
          </a:bodyPr>
          <a:lstStyle/>
          <a:p>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Una </a:t>
            </a:r>
            <a:r>
              <a:rPr lang="it-IT" sz="1500" b="1" dirty="0">
                <a:solidFill>
                  <a:srgbClr val="A2966C"/>
                </a:solidFill>
                <a:latin typeface="Kobe" panose="020B0504020101010102" pitchFamily="34" charset="0"/>
                <a:ea typeface="Kobe" panose="020B0504020101010102" pitchFamily="34" charset="0"/>
                <a:cs typeface="Kobe" panose="020B0504020101010102" pitchFamily="34" charset="0"/>
              </a:rPr>
              <a:t>survey ben strutturata</a:t>
            </a:r>
            <a:r>
              <a:rPr lang="it-IT" sz="1500" dirty="0">
                <a:solidFill>
                  <a:srgbClr val="A2966C"/>
                </a:solidFill>
                <a:latin typeface="Kobe" panose="020B0504020101010102" pitchFamily="34" charset="0"/>
                <a:ea typeface="Kobe" panose="020B0504020101010102" pitchFamily="34" charset="0"/>
                <a:cs typeface="Kobe" panose="020B0504020101010102" pitchFamily="34" charset="0"/>
              </a:rPr>
              <a:t> </a:t>
            </a:r>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può essere integrata nell’iter di selezione, evidenziando aspetti che, diversamente, potrebbero non emergere</a:t>
            </a:r>
          </a:p>
        </p:txBody>
      </p:sp>
      <p:pic>
        <p:nvPicPr>
          <p:cNvPr id="5122" name="Picture 2">
            <a:extLst>
              <a:ext uri="{FF2B5EF4-FFF2-40B4-BE49-F238E27FC236}">
                <a16:creationId xmlns:a16="http://schemas.microsoft.com/office/drawing/2014/main" id="{86864803-6711-DA53-8BD5-AB2945C02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73" y="2209361"/>
            <a:ext cx="2524999" cy="135961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5B476365-A823-65D8-B302-F17E09B55BF9}"/>
              </a:ext>
            </a:extLst>
          </p:cNvPr>
          <p:cNvSpPr txBox="1"/>
          <p:nvPr/>
        </p:nvSpPr>
        <p:spPr>
          <a:xfrm>
            <a:off x="8976320" y="3933516"/>
            <a:ext cx="2016224" cy="1708160"/>
          </a:xfrm>
          <a:prstGeom prst="rect">
            <a:avLst/>
          </a:prstGeom>
          <a:noFill/>
        </p:spPr>
        <p:txBody>
          <a:bodyPr wrap="square">
            <a:spAutoFit/>
          </a:bodyPr>
          <a:lstStyle/>
          <a:p>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La survey diventa anche un </a:t>
            </a:r>
            <a:r>
              <a:rPr lang="it-IT" sz="1500" b="1" dirty="0">
                <a:solidFill>
                  <a:srgbClr val="A2966C"/>
                </a:solidFill>
                <a:latin typeface="Kobe" panose="020B0504020101010102" pitchFamily="34" charset="0"/>
                <a:ea typeface="Kobe" panose="020B0504020101010102" pitchFamily="34" charset="0"/>
                <a:cs typeface="Kobe" panose="020B0504020101010102" pitchFamily="34" charset="0"/>
              </a:rPr>
              <a:t>indicatore di interesse reale del candidato</a:t>
            </a:r>
            <a:r>
              <a:rPr lang="it-IT" sz="1500" dirty="0">
                <a:solidFill>
                  <a:srgbClr val="A2966C"/>
                </a:solidFill>
                <a:latin typeface="Kobe" panose="020B0504020101010102" pitchFamily="34" charset="0"/>
                <a:ea typeface="Kobe" panose="020B0504020101010102" pitchFamily="34" charset="0"/>
                <a:cs typeface="Kobe" panose="020B0504020101010102" pitchFamily="34" charset="0"/>
              </a:rPr>
              <a:t> </a:t>
            </a:r>
            <a:r>
              <a:rPr lang="it-IT" sz="1500" dirty="0">
                <a:solidFill>
                  <a:srgbClr val="1C2534"/>
                </a:solidFill>
                <a:latin typeface="Kobe" panose="020B0504020101010102" pitchFamily="34" charset="0"/>
                <a:ea typeface="Kobe" panose="020B0504020101010102" pitchFamily="34" charset="0"/>
                <a:cs typeface="Kobe" panose="020B0504020101010102" pitchFamily="34" charset="0"/>
              </a:rPr>
              <a:t>e può accompagnare la short list di presentazione dei candidati</a:t>
            </a:r>
          </a:p>
        </p:txBody>
      </p:sp>
      <p:pic>
        <p:nvPicPr>
          <p:cNvPr id="5124" name="Picture 4">
            <a:extLst>
              <a:ext uri="{FF2B5EF4-FFF2-40B4-BE49-F238E27FC236}">
                <a16:creationId xmlns:a16="http://schemas.microsoft.com/office/drawing/2014/main" id="{5179D381-D979-D372-0448-D8AF5641B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8" y="3861725"/>
            <a:ext cx="3087448" cy="162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18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EC84-08BF-9041-D9F3-511A55AC46F0}"/>
            </a:ext>
          </a:extLst>
        </p:cNvPr>
        <p:cNvGrpSpPr/>
        <p:nvPr/>
      </p:nvGrpSpPr>
      <p:grpSpPr>
        <a:xfrm>
          <a:off x="0" y="0"/>
          <a:ext cx="0" cy="0"/>
          <a:chOff x="0" y="0"/>
          <a:chExt cx="0" cy="0"/>
        </a:xfrm>
      </p:grpSpPr>
      <p:pic>
        <p:nvPicPr>
          <p:cNvPr id="2" name="Segnaposto contenuto 4" descr="Immagine che contiene schermata&#10;&#10;Il contenuto generato dall'IA potrebbe non essere corretto.">
            <a:extLst>
              <a:ext uri="{FF2B5EF4-FFF2-40B4-BE49-F238E27FC236}">
                <a16:creationId xmlns:a16="http://schemas.microsoft.com/office/drawing/2014/main" id="{3325FDE3-C48C-558B-F0E8-32135FD723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3" name="Titolo 6">
            <a:extLst>
              <a:ext uri="{FF2B5EF4-FFF2-40B4-BE49-F238E27FC236}">
                <a16:creationId xmlns:a16="http://schemas.microsoft.com/office/drawing/2014/main" id="{AAF942B9-611E-10EA-A0C6-7751464842C3}"/>
              </a:ext>
            </a:extLst>
          </p:cNvPr>
          <p:cNvSpPr txBox="1">
            <a:spLocks/>
          </p:cNvSpPr>
          <p:nvPr/>
        </p:nvSpPr>
        <p:spPr>
          <a:xfrm>
            <a:off x="3712906" y="2766218"/>
            <a:ext cx="4766187" cy="1325563"/>
          </a:xfrm>
          <a:prstGeom prst="rect">
            <a:avLst/>
          </a:prstGeom>
        </p:spPr>
        <p:txBody>
          <a:bodyPr vert="horz" lIns="91440" tIns="45720" rIns="91440" bIns="45720" rtlCol="0" anchor="ctr">
            <a:normAutofit/>
          </a:bodyPr>
          <a:lstStyle>
            <a:lvl1pPr algn="ctr" defTabSz="685800" rtl="0" eaLnBrk="1" latinLnBrk="0" hangingPunct="1">
              <a:lnSpc>
                <a:spcPct val="100000"/>
              </a:lnSpc>
              <a:spcBef>
                <a:spcPct val="0"/>
              </a:spcBef>
              <a:buNone/>
              <a:defRPr sz="2800" kern="1200" cap="all" baseline="0">
                <a:solidFill>
                  <a:schemeClr val="tx2"/>
                </a:solidFill>
                <a:latin typeface="Kobe" panose="020B0504020101010102" pitchFamily="34" charset="77"/>
                <a:ea typeface="Kobe" panose="020B0504020101010102" pitchFamily="34" charset="77"/>
                <a:cs typeface="Kobe" panose="020B0504020101010102" pitchFamily="34"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I NOSTRI BRAND</a:t>
            </a:r>
          </a:p>
        </p:txBody>
      </p:sp>
    </p:spTree>
    <p:extLst>
      <p:ext uri="{BB962C8B-B14F-4D97-AF65-F5344CB8AC3E}">
        <p14:creationId xmlns:p14="http://schemas.microsoft.com/office/powerpoint/2010/main" val="46726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FAC2-CFD5-F1CA-10CD-A3F9216CE422}"/>
            </a:ext>
          </a:extLst>
        </p:cNvPr>
        <p:cNvGrpSpPr/>
        <p:nvPr/>
      </p:nvGrpSpPr>
      <p:grpSpPr>
        <a:xfrm>
          <a:off x="0" y="0"/>
          <a:ext cx="0" cy="0"/>
          <a:chOff x="0" y="0"/>
          <a:chExt cx="0" cy="0"/>
        </a:xfrm>
      </p:grpSpPr>
      <p:pic>
        <p:nvPicPr>
          <p:cNvPr id="5" name="Segnaposto contenuto 4" descr="Immagine che contiene schermata&#10;&#10;Il contenuto generato dall'IA potrebbe non essere corretto.">
            <a:extLst>
              <a:ext uri="{FF2B5EF4-FFF2-40B4-BE49-F238E27FC236}">
                <a16:creationId xmlns:a16="http://schemas.microsoft.com/office/drawing/2014/main" id="{51C4C09E-3A0A-F0CE-170C-64AF4C6621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7" name="Titolo 6">
            <a:extLst>
              <a:ext uri="{FF2B5EF4-FFF2-40B4-BE49-F238E27FC236}">
                <a16:creationId xmlns:a16="http://schemas.microsoft.com/office/drawing/2014/main" id="{A7B88142-C028-F712-B80D-287FBE2798BC}"/>
              </a:ext>
            </a:extLst>
          </p:cNvPr>
          <p:cNvSpPr>
            <a:spLocks noGrp="1"/>
          </p:cNvSpPr>
          <p:nvPr>
            <p:ph type="title"/>
          </p:nvPr>
        </p:nvSpPr>
        <p:spPr>
          <a:xfrm>
            <a:off x="2135560" y="1736812"/>
            <a:ext cx="7920880" cy="3744416"/>
          </a:xfrm>
        </p:spPr>
        <p:txBody>
          <a:bodyPr>
            <a:normAutofit fontScale="90000"/>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COSA NE PENSI?</a:t>
            </a:r>
            <a:br>
              <a:rPr lang="it-IT" b="1" dirty="0">
                <a:solidFill>
                  <a:srgbClr val="A2966C"/>
                </a:solidFill>
                <a:latin typeface="Kobe" panose="020B0504020101010102" pitchFamily="34" charset="0"/>
                <a:ea typeface="Kobe" panose="020B0504020101010102" pitchFamily="34" charset="0"/>
                <a:cs typeface="Kobe" panose="020B0504020101010102" pitchFamily="34" charset="0"/>
              </a:rPr>
            </a:br>
            <a:br>
              <a:rPr lang="it-IT" b="1" dirty="0">
                <a:solidFill>
                  <a:srgbClr val="A2966C"/>
                </a:solidFill>
                <a:latin typeface="Kobe" panose="020B0504020101010102" pitchFamily="34" charset="0"/>
                <a:ea typeface="Kobe" panose="020B0504020101010102" pitchFamily="34" charset="0"/>
                <a:cs typeface="Kobe" panose="020B0504020101010102" pitchFamily="34" charset="0"/>
              </a:rPr>
            </a:br>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Come possiamo rendere il processo di selezione più oggettivo, incentrato sul reale potenziale della persona?</a:t>
            </a:r>
            <a:br>
              <a:rPr lang="it-IT" b="1" dirty="0">
                <a:solidFill>
                  <a:srgbClr val="A2966C"/>
                </a:solidFill>
                <a:latin typeface="Kobe" panose="020B0504020101010102" pitchFamily="34" charset="0"/>
                <a:ea typeface="Kobe" panose="020B0504020101010102" pitchFamily="34" charset="0"/>
                <a:cs typeface="Kobe" panose="020B0504020101010102" pitchFamily="34" charset="0"/>
              </a:rPr>
            </a:br>
            <a:br>
              <a:rPr lang="it-IT" b="1" dirty="0">
                <a:solidFill>
                  <a:srgbClr val="A2966C"/>
                </a:solidFill>
                <a:latin typeface="Kobe" panose="020B0504020101010102" pitchFamily="34" charset="0"/>
                <a:ea typeface="Kobe" panose="020B0504020101010102" pitchFamily="34" charset="0"/>
                <a:cs typeface="Kobe" panose="020B0504020101010102" pitchFamily="34" charset="0"/>
              </a:rPr>
            </a:br>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Come possiamo evidenziare in maniera efficace il grado di corrispondenza tra le caratteristiche dei candidati e le competenze richieste?</a:t>
            </a:r>
          </a:p>
        </p:txBody>
      </p:sp>
    </p:spTree>
    <p:extLst>
      <p:ext uri="{BB962C8B-B14F-4D97-AF65-F5344CB8AC3E}">
        <p14:creationId xmlns:p14="http://schemas.microsoft.com/office/powerpoint/2010/main" val="1721725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1A2FEBC-D041-A71C-3F33-331F2C9CB7C5}"/>
              </a:ext>
            </a:extLst>
          </p:cNvPr>
          <p:cNvSpPr/>
          <p:nvPr/>
        </p:nvSpPr>
        <p:spPr>
          <a:xfrm>
            <a:off x="5303912" y="4365104"/>
            <a:ext cx="1872208" cy="720080"/>
          </a:xfrm>
          <a:prstGeom prst="rect">
            <a:avLst/>
          </a:prstGeom>
          <a:solidFill>
            <a:srgbClr val="1C2534"/>
          </a:solidFill>
          <a:ln>
            <a:solidFill>
              <a:srgbClr val="1C25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1B395ABE-CB0C-BBCB-FF3C-92615E752DE7}"/>
              </a:ext>
            </a:extLst>
          </p:cNvPr>
          <p:cNvSpPr txBox="1"/>
          <p:nvPr/>
        </p:nvSpPr>
        <p:spPr>
          <a:xfrm>
            <a:off x="7417905" y="2167116"/>
            <a:ext cx="4176464" cy="2523768"/>
          </a:xfrm>
          <a:prstGeom prst="rect">
            <a:avLst/>
          </a:prstGeom>
          <a:noFill/>
        </p:spPr>
        <p:txBody>
          <a:bodyPr wrap="square" rtlCol="0">
            <a:spAutoFit/>
          </a:bodyPr>
          <a:lstStyle/>
          <a:p>
            <a:pPr algn="ctr"/>
            <a:r>
              <a:rPr lang="it-IT" sz="2000" b="1" dirty="0">
                <a:latin typeface="Kobe" panose="020B0504020101010102" pitchFamily="34" charset="0"/>
                <a:ea typeface="Kobe" panose="020B0504020101010102" pitchFamily="34" charset="0"/>
                <a:cs typeface="Kobe" panose="020B0504020101010102" pitchFamily="34" charset="0"/>
              </a:rPr>
              <a:t>I nostri contatti:</a:t>
            </a:r>
          </a:p>
          <a:p>
            <a:pPr algn="ctr"/>
            <a:endParaRPr lang="it-IT" sz="2000" dirty="0">
              <a:latin typeface="Kobe" panose="020B0504020101010102" pitchFamily="34" charset="0"/>
              <a:ea typeface="Kobe" panose="020B0504020101010102" pitchFamily="34" charset="0"/>
              <a:cs typeface="Kobe" panose="020B0504020101010102" pitchFamily="34" charset="0"/>
            </a:endParaRPr>
          </a:p>
          <a:p>
            <a:r>
              <a:rPr lang="it-IT" sz="2000" dirty="0">
                <a:latin typeface="Kobe" panose="020B0504020101010102" pitchFamily="34" charset="0"/>
                <a:ea typeface="Kobe" panose="020B0504020101010102" pitchFamily="34" charset="0"/>
                <a:cs typeface="Kobe" panose="020B0504020101010102" pitchFamily="34" charset="0"/>
              </a:rPr>
              <a:t>Antonio Zipete: </a:t>
            </a:r>
            <a:r>
              <a:rPr lang="it-IT" sz="2000" dirty="0">
                <a:latin typeface="Kobe" panose="020B0504020101010102" pitchFamily="34" charset="0"/>
                <a:ea typeface="Kobe" panose="020B0504020101010102" pitchFamily="34" charset="0"/>
                <a:cs typeface="Kobe" panose="020B0504020101010102" pitchFamily="34" charset="0"/>
                <a:hlinkClick r:id="rId2"/>
              </a:rPr>
              <a:t>antonio.zipete@obica.com</a:t>
            </a:r>
            <a:endParaRPr lang="it-IT" sz="2000" dirty="0">
              <a:latin typeface="Kobe" panose="020B0504020101010102" pitchFamily="34" charset="0"/>
              <a:ea typeface="Kobe" panose="020B0504020101010102" pitchFamily="34" charset="0"/>
              <a:cs typeface="Kobe" panose="020B0504020101010102" pitchFamily="34" charset="0"/>
            </a:endParaRPr>
          </a:p>
          <a:p>
            <a:endParaRPr lang="it-IT" sz="2000" dirty="0">
              <a:latin typeface="Kobe" panose="020B0504020101010102" pitchFamily="34" charset="0"/>
              <a:ea typeface="Kobe" panose="020B0504020101010102" pitchFamily="34" charset="0"/>
              <a:cs typeface="Kobe" panose="020B0504020101010102" pitchFamily="34" charset="0"/>
            </a:endParaRPr>
          </a:p>
          <a:p>
            <a:r>
              <a:rPr lang="it-IT" sz="2000" dirty="0">
                <a:latin typeface="Kobe" panose="020B0504020101010102" pitchFamily="34" charset="0"/>
                <a:ea typeface="Kobe" panose="020B0504020101010102" pitchFamily="34" charset="0"/>
                <a:cs typeface="Kobe" panose="020B0504020101010102" pitchFamily="34" charset="0"/>
              </a:rPr>
              <a:t>Marta Saitta: </a:t>
            </a:r>
            <a:r>
              <a:rPr lang="it-IT" sz="2000" dirty="0">
                <a:latin typeface="Kobe" panose="020B0504020101010102" pitchFamily="34" charset="0"/>
                <a:ea typeface="Kobe" panose="020B0504020101010102" pitchFamily="34" charset="0"/>
                <a:cs typeface="Kobe" panose="020B0504020101010102" pitchFamily="34" charset="0"/>
                <a:hlinkClick r:id="rId3"/>
              </a:rPr>
              <a:t>marta.saitta@obica.com</a:t>
            </a:r>
            <a:endParaRPr lang="it-IT" sz="2000" dirty="0">
              <a:latin typeface="Kobe" panose="020B0504020101010102" pitchFamily="34" charset="0"/>
              <a:ea typeface="Kobe" panose="020B0504020101010102" pitchFamily="34" charset="0"/>
              <a:cs typeface="Kobe" panose="020B0504020101010102" pitchFamily="34" charset="0"/>
            </a:endParaRPr>
          </a:p>
          <a:p>
            <a:endParaRPr lang="it-IT" sz="2000" dirty="0">
              <a:latin typeface="Kobe" panose="020B0504020101010102" pitchFamily="34" charset="0"/>
              <a:ea typeface="Kobe" panose="020B0504020101010102" pitchFamily="34" charset="0"/>
              <a:cs typeface="Kobe" panose="020B0504020101010102" pitchFamily="34" charset="0"/>
            </a:endParaRPr>
          </a:p>
          <a:p>
            <a:r>
              <a:rPr lang="it-IT" sz="2000" dirty="0">
                <a:latin typeface="Kobe" panose="020B0504020101010102" pitchFamily="34" charset="0"/>
                <a:ea typeface="Kobe" panose="020B0504020101010102" pitchFamily="34" charset="0"/>
                <a:cs typeface="Kobe" panose="020B0504020101010102" pitchFamily="34" charset="0"/>
              </a:rPr>
              <a:t>Amber Hoxha: </a:t>
            </a:r>
            <a:r>
              <a:rPr lang="it-IT" sz="2000" dirty="0">
                <a:latin typeface="Kobe" panose="020B0504020101010102" pitchFamily="34" charset="0"/>
                <a:ea typeface="Kobe" panose="020B0504020101010102" pitchFamily="34" charset="0"/>
                <a:cs typeface="Kobe" panose="020B0504020101010102" pitchFamily="34" charset="0"/>
                <a:hlinkClick r:id="rId4"/>
              </a:rPr>
              <a:t>amber.hoxha@obica.com</a:t>
            </a:r>
            <a:endParaRPr lang="it-IT" sz="2000" dirty="0">
              <a:latin typeface="Kobe" panose="020B0504020101010102" pitchFamily="34" charset="0"/>
              <a:ea typeface="Kobe" panose="020B0504020101010102" pitchFamily="34" charset="0"/>
              <a:cs typeface="Kobe" panose="020B0504020101010102" pitchFamily="34" charset="0"/>
            </a:endParaRPr>
          </a:p>
          <a:p>
            <a:endParaRPr lang="it-IT" dirty="0"/>
          </a:p>
        </p:txBody>
      </p:sp>
    </p:spTree>
    <p:extLst>
      <p:ext uri="{BB962C8B-B14F-4D97-AF65-F5344CB8AC3E}">
        <p14:creationId xmlns:p14="http://schemas.microsoft.com/office/powerpoint/2010/main" val="109788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EE0BB-A487-C1AE-6975-1DDC8335ABFE}"/>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0F16EBCF-DB07-807E-A711-B8F809A7889C}"/>
              </a:ext>
            </a:extLst>
          </p:cNvPr>
          <p:cNvPicPr>
            <a:picLocks noChangeAspect="1"/>
          </p:cNvPicPr>
          <p:nvPr/>
        </p:nvPicPr>
        <p:blipFill>
          <a:blip r:embed="rId2"/>
          <a:stretch>
            <a:fillRect/>
          </a:stretch>
        </p:blipFill>
        <p:spPr>
          <a:xfrm>
            <a:off x="705635" y="4960998"/>
            <a:ext cx="3038416" cy="723143"/>
          </a:xfrm>
          <a:prstGeom prst="rect">
            <a:avLst/>
          </a:prstGeom>
        </p:spPr>
      </p:pic>
      <p:pic>
        <p:nvPicPr>
          <p:cNvPr id="11" name="Immagine 10">
            <a:extLst>
              <a:ext uri="{FF2B5EF4-FFF2-40B4-BE49-F238E27FC236}">
                <a16:creationId xmlns:a16="http://schemas.microsoft.com/office/drawing/2014/main" id="{8D87638A-DBEA-464C-465C-A423E1EC8E19}"/>
              </a:ext>
            </a:extLst>
          </p:cNvPr>
          <p:cNvPicPr>
            <a:picLocks noChangeAspect="1"/>
          </p:cNvPicPr>
          <p:nvPr/>
        </p:nvPicPr>
        <p:blipFill>
          <a:blip r:embed="rId3"/>
          <a:stretch>
            <a:fillRect/>
          </a:stretch>
        </p:blipFill>
        <p:spPr>
          <a:xfrm>
            <a:off x="8731134" y="1341361"/>
            <a:ext cx="2827125" cy="1368151"/>
          </a:xfrm>
          <a:prstGeom prst="rect">
            <a:avLst/>
          </a:prstGeom>
        </p:spPr>
      </p:pic>
      <p:pic>
        <p:nvPicPr>
          <p:cNvPr id="13" name="Immagine 12" descr="Immagine che contiene Carattere, Elementi grafici, tipografia, grafica&#10;&#10;Il contenuto generato dall'IA potrebbe non essere corretto.">
            <a:extLst>
              <a:ext uri="{FF2B5EF4-FFF2-40B4-BE49-F238E27FC236}">
                <a16:creationId xmlns:a16="http://schemas.microsoft.com/office/drawing/2014/main" id="{6E5EB5E5-5776-897E-289C-0953C756D39B}"/>
              </a:ext>
            </a:extLst>
          </p:cNvPr>
          <p:cNvPicPr>
            <a:picLocks noChangeAspect="1"/>
          </p:cNvPicPr>
          <p:nvPr/>
        </p:nvPicPr>
        <p:blipFill>
          <a:blip r:embed="rId4"/>
          <a:stretch>
            <a:fillRect/>
          </a:stretch>
        </p:blipFill>
        <p:spPr>
          <a:xfrm>
            <a:off x="549682" y="1727131"/>
            <a:ext cx="3026038" cy="616102"/>
          </a:xfrm>
          <a:prstGeom prst="rect">
            <a:avLst/>
          </a:prstGeom>
        </p:spPr>
      </p:pic>
      <p:pic>
        <p:nvPicPr>
          <p:cNvPr id="15" name="Immagine 14">
            <a:extLst>
              <a:ext uri="{FF2B5EF4-FFF2-40B4-BE49-F238E27FC236}">
                <a16:creationId xmlns:a16="http://schemas.microsoft.com/office/drawing/2014/main" id="{D5313C41-B554-0B77-655C-EE207983D6AD}"/>
              </a:ext>
            </a:extLst>
          </p:cNvPr>
          <p:cNvPicPr>
            <a:picLocks noChangeAspect="1"/>
          </p:cNvPicPr>
          <p:nvPr/>
        </p:nvPicPr>
        <p:blipFill>
          <a:blip r:embed="rId5"/>
          <a:stretch>
            <a:fillRect/>
          </a:stretch>
        </p:blipFill>
        <p:spPr>
          <a:xfrm>
            <a:off x="3744051" y="2360866"/>
            <a:ext cx="4703897" cy="2136268"/>
          </a:xfrm>
          <a:prstGeom prst="rect">
            <a:avLst/>
          </a:prstGeom>
        </p:spPr>
      </p:pic>
      <p:pic>
        <p:nvPicPr>
          <p:cNvPr id="2050" name="Picture 2">
            <a:extLst>
              <a:ext uri="{FF2B5EF4-FFF2-40B4-BE49-F238E27FC236}">
                <a16:creationId xmlns:a16="http://schemas.microsoft.com/office/drawing/2014/main" id="{5755CA83-A017-92CC-069C-A5D60CC8A6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2311" y="4908821"/>
            <a:ext cx="3324769" cy="82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CE3E-8329-AEDD-8160-113D0F36C876}"/>
            </a:ext>
          </a:extLst>
        </p:cNvPr>
        <p:cNvGrpSpPr/>
        <p:nvPr/>
      </p:nvGrpSpPr>
      <p:grpSpPr>
        <a:xfrm>
          <a:off x="0" y="0"/>
          <a:ext cx="0" cy="0"/>
          <a:chOff x="0" y="0"/>
          <a:chExt cx="0" cy="0"/>
        </a:xfrm>
      </p:grpSpPr>
      <p:pic>
        <p:nvPicPr>
          <p:cNvPr id="2" name="Segnaposto contenuto 4" descr="Immagine che contiene schermata&#10;&#10;Il contenuto generato dall'IA potrebbe non essere corretto.">
            <a:extLst>
              <a:ext uri="{FF2B5EF4-FFF2-40B4-BE49-F238E27FC236}">
                <a16:creationId xmlns:a16="http://schemas.microsoft.com/office/drawing/2014/main" id="{CD6B60FB-464D-EE51-207C-A3EB6AE3F1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3" name="Titolo 6">
            <a:extLst>
              <a:ext uri="{FF2B5EF4-FFF2-40B4-BE49-F238E27FC236}">
                <a16:creationId xmlns:a16="http://schemas.microsoft.com/office/drawing/2014/main" id="{A7F4796E-3ED8-2E41-CDC1-6C4359E390DF}"/>
              </a:ext>
            </a:extLst>
          </p:cNvPr>
          <p:cNvSpPr txBox="1">
            <a:spLocks/>
          </p:cNvSpPr>
          <p:nvPr/>
        </p:nvSpPr>
        <p:spPr>
          <a:xfrm>
            <a:off x="3712906" y="2766218"/>
            <a:ext cx="4766187" cy="1325563"/>
          </a:xfrm>
          <a:prstGeom prst="rect">
            <a:avLst/>
          </a:prstGeom>
        </p:spPr>
        <p:txBody>
          <a:bodyPr vert="horz" lIns="91440" tIns="45720" rIns="91440" bIns="45720" rtlCol="0" anchor="ctr">
            <a:normAutofit/>
          </a:bodyPr>
          <a:lstStyle>
            <a:lvl1pPr algn="ctr" defTabSz="685800" rtl="0" eaLnBrk="1" latinLnBrk="0" hangingPunct="1">
              <a:lnSpc>
                <a:spcPct val="100000"/>
              </a:lnSpc>
              <a:spcBef>
                <a:spcPct val="0"/>
              </a:spcBef>
              <a:buNone/>
              <a:defRPr sz="2800" kern="1200" cap="all" baseline="0">
                <a:solidFill>
                  <a:schemeClr val="tx2"/>
                </a:solidFill>
                <a:latin typeface="Kobe" panose="020B0504020101010102" pitchFamily="34" charset="77"/>
                <a:ea typeface="Kobe" panose="020B0504020101010102" pitchFamily="34" charset="77"/>
                <a:cs typeface="Kobe" panose="020B0504020101010102" pitchFamily="34"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Il prodotto di punta</a:t>
            </a:r>
          </a:p>
        </p:txBody>
      </p:sp>
    </p:spTree>
    <p:extLst>
      <p:ext uri="{BB962C8B-B14F-4D97-AF65-F5344CB8AC3E}">
        <p14:creationId xmlns:p14="http://schemas.microsoft.com/office/powerpoint/2010/main" val="296770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1F09F-FCA8-4C45-2074-00C9893098BC}"/>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F56E3339-AA6C-A5B0-636E-A321D162AC15}"/>
              </a:ext>
            </a:extLst>
          </p:cNvPr>
          <p:cNvSpPr txBox="1"/>
          <p:nvPr/>
        </p:nvSpPr>
        <p:spPr>
          <a:xfrm>
            <a:off x="5668515" y="1478988"/>
            <a:ext cx="5766679" cy="650178"/>
          </a:xfrm>
          <a:prstGeom prst="rect">
            <a:avLst/>
          </a:prstGeom>
          <a:noFill/>
        </p:spPr>
        <p:txBody>
          <a:bodyPr wrap="square">
            <a:spAutoFit/>
          </a:bodyPr>
          <a:lstStyle/>
          <a:p>
            <a:pPr algn="l">
              <a:lnSpc>
                <a:spcPts val="4800"/>
              </a:lnSpc>
              <a:buNone/>
            </a:pPr>
            <a:r>
              <a:rPr lang="it-IT" sz="2500" i="0" cap="all" dirty="0">
                <a:solidFill>
                  <a:srgbClr val="A2966C"/>
                </a:solidFill>
                <a:effectLst/>
                <a:latin typeface="Kobe" panose="020B0504020101010102" pitchFamily="34" charset="0"/>
              </a:rPr>
              <a:t>La Mozzarella di Bufala Campana DOP</a:t>
            </a:r>
          </a:p>
        </p:txBody>
      </p:sp>
      <p:sp>
        <p:nvSpPr>
          <p:cNvPr id="8" name="CasellaDiTesto 7">
            <a:extLst>
              <a:ext uri="{FF2B5EF4-FFF2-40B4-BE49-F238E27FC236}">
                <a16:creationId xmlns:a16="http://schemas.microsoft.com/office/drawing/2014/main" id="{55682BCB-6894-EAF8-C622-78B895BD7A6B}"/>
              </a:ext>
            </a:extLst>
          </p:cNvPr>
          <p:cNvSpPr txBox="1"/>
          <p:nvPr/>
        </p:nvSpPr>
        <p:spPr>
          <a:xfrm>
            <a:off x="6132002" y="2818635"/>
            <a:ext cx="4839703" cy="2585323"/>
          </a:xfrm>
          <a:prstGeom prst="rect">
            <a:avLst/>
          </a:prstGeom>
          <a:noFill/>
        </p:spPr>
        <p:txBody>
          <a:bodyPr wrap="square" rtlCol="0">
            <a:spAutoFit/>
          </a:bodyPr>
          <a:lstStyle/>
          <a:p>
            <a:r>
              <a:rPr lang="it-IT" dirty="0">
                <a:solidFill>
                  <a:srgbClr val="1C2534"/>
                </a:solidFill>
                <a:latin typeface="Kobe" panose="020B0504020101010102" pitchFamily="34" charset="0"/>
                <a:ea typeface="Kobe" panose="020B0504020101010102" pitchFamily="34" charset="0"/>
                <a:cs typeface="Kobe" panose="020B0504020101010102" pitchFamily="34" charset="0"/>
              </a:rPr>
              <a:t>Prodotte esclusivamente con latte di bufala, le </a:t>
            </a:r>
            <a:r>
              <a:rPr lang="it-IT" dirty="0">
                <a:solidFill>
                  <a:srgbClr val="A2966C"/>
                </a:solidFill>
                <a:latin typeface="Kobe" panose="020B0504020101010102" pitchFamily="34" charset="0"/>
                <a:ea typeface="Kobe" panose="020B0504020101010102" pitchFamily="34" charset="0"/>
                <a:cs typeface="Kobe" panose="020B0504020101010102" pitchFamily="34" charset="0"/>
              </a:rPr>
              <a:t>Mozzarelle di Obicà provengono dalla Campania</a:t>
            </a:r>
            <a:r>
              <a:rPr lang="it-IT" dirty="0">
                <a:solidFill>
                  <a:srgbClr val="1C2534"/>
                </a:solidFill>
                <a:latin typeface="Kobe" panose="020B0504020101010102" pitchFamily="34" charset="0"/>
                <a:ea typeface="Kobe" panose="020B0504020101010102" pitchFamily="34" charset="0"/>
                <a:cs typeface="Kobe" panose="020B0504020101010102" pitchFamily="34" charset="0"/>
              </a:rPr>
              <a:t>, da caseifici selezionati e certificati nella zona di origine stabilita dal disciplinare del consorzio di tutela della Mozzarella di Bufala Campana DOP. Da Obicà proponiamo due varietà di Mozzarella, ognuna con un sapore caratteristico: dolce e delicato per la </a:t>
            </a:r>
            <a:r>
              <a:rPr lang="it-IT" b="1" i="1" dirty="0">
                <a:solidFill>
                  <a:srgbClr val="A2966C"/>
                </a:solidFill>
                <a:latin typeface="Kobe" panose="020B0504020101010102" pitchFamily="34" charset="0"/>
                <a:ea typeface="Kobe" panose="020B0504020101010102" pitchFamily="34" charset="0"/>
                <a:cs typeface="Kobe" panose="020B0504020101010102" pitchFamily="34" charset="0"/>
              </a:rPr>
              <a:t>Delicata</a:t>
            </a:r>
            <a:r>
              <a:rPr lang="it-IT" dirty="0">
                <a:solidFill>
                  <a:srgbClr val="1C2534"/>
                </a:solidFill>
                <a:latin typeface="Kobe" panose="020B0504020101010102" pitchFamily="34" charset="0"/>
                <a:ea typeface="Kobe" panose="020B0504020101010102" pitchFamily="34" charset="0"/>
                <a:cs typeface="Kobe" panose="020B0504020101010102" pitchFamily="34" charset="0"/>
              </a:rPr>
              <a:t>, più marcato e deciso per l’</a:t>
            </a:r>
            <a:r>
              <a:rPr lang="it-IT" b="1" i="1" dirty="0">
                <a:solidFill>
                  <a:srgbClr val="A2966C"/>
                </a:solidFill>
                <a:latin typeface="Kobe" panose="020B0504020101010102" pitchFamily="34" charset="0"/>
                <a:ea typeface="Kobe" panose="020B0504020101010102" pitchFamily="34" charset="0"/>
                <a:cs typeface="Kobe" panose="020B0504020101010102" pitchFamily="34" charset="0"/>
              </a:rPr>
              <a:t>Affumicata</a:t>
            </a:r>
            <a:r>
              <a:rPr lang="it-IT" dirty="0">
                <a:solidFill>
                  <a:srgbClr val="1C2534"/>
                </a:solidFill>
                <a:latin typeface="Kobe" panose="020B0504020101010102" pitchFamily="34" charset="0"/>
                <a:ea typeface="Kobe" panose="020B0504020101010102" pitchFamily="34" charset="0"/>
                <a:cs typeface="Kobe" panose="020B0504020101010102" pitchFamily="34" charset="0"/>
              </a:rPr>
              <a:t>.</a:t>
            </a:r>
          </a:p>
          <a:p>
            <a:endParaRPr lang="it-IT" dirty="0">
              <a:solidFill>
                <a:srgbClr val="1C2534"/>
              </a:solidFill>
              <a:latin typeface="Kobe" panose="020B0504020101010102" pitchFamily="34" charset="0"/>
              <a:ea typeface="Kobe" panose="020B0504020101010102" pitchFamily="34" charset="0"/>
              <a:cs typeface="Kobe" panose="020B0504020101010102" pitchFamily="34" charset="0"/>
            </a:endParaRPr>
          </a:p>
        </p:txBody>
      </p:sp>
      <p:pic>
        <p:nvPicPr>
          <p:cNvPr id="2" name="Justin x La Spienza Capcut">
            <a:hlinkClick r:id="" action="ppaction://media"/>
            <a:extLst>
              <a:ext uri="{FF2B5EF4-FFF2-40B4-BE49-F238E27FC236}">
                <a16:creationId xmlns:a16="http://schemas.microsoft.com/office/drawing/2014/main" id="{C8CED352-7FF3-E308-BC9F-9B76A7AD1A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3512" y="1062045"/>
            <a:ext cx="2766039" cy="4887235"/>
          </a:xfrm>
          <a:prstGeom prst="rect">
            <a:avLst/>
          </a:prstGeom>
        </p:spPr>
      </p:pic>
      <p:sp>
        <p:nvSpPr>
          <p:cNvPr id="3" name="CasellaDiTesto 2">
            <a:extLst>
              <a:ext uri="{FF2B5EF4-FFF2-40B4-BE49-F238E27FC236}">
                <a16:creationId xmlns:a16="http://schemas.microsoft.com/office/drawing/2014/main" id="{3D140B87-9424-09F9-52B8-F67E785E133E}"/>
              </a:ext>
            </a:extLst>
          </p:cNvPr>
          <p:cNvSpPr txBox="1"/>
          <p:nvPr/>
        </p:nvSpPr>
        <p:spPr>
          <a:xfrm>
            <a:off x="1692085" y="6102605"/>
            <a:ext cx="3528392" cy="323165"/>
          </a:xfrm>
          <a:prstGeom prst="rect">
            <a:avLst/>
          </a:prstGeom>
          <a:noFill/>
        </p:spPr>
        <p:txBody>
          <a:bodyPr wrap="square" rtlCol="0">
            <a:spAutoFit/>
          </a:bodyPr>
          <a:lstStyle/>
          <a:p>
            <a:r>
              <a:rPr lang="it-IT" sz="1500" b="1" dirty="0">
                <a:solidFill>
                  <a:srgbClr val="1C2534"/>
                </a:solidFill>
                <a:latin typeface="Kobe" panose="020B0504020101010102" pitchFamily="34" charset="0"/>
                <a:ea typeface="Kobe" panose="020B0504020101010102" pitchFamily="34" charset="0"/>
                <a:cs typeface="Kobe" panose="020B0504020101010102" pitchFamily="34" charset="0"/>
              </a:rPr>
              <a:t>La Gran Degustazione di Mozzarelle</a:t>
            </a:r>
          </a:p>
        </p:txBody>
      </p:sp>
    </p:spTree>
    <p:extLst>
      <p:ext uri="{BB962C8B-B14F-4D97-AF65-F5344CB8AC3E}">
        <p14:creationId xmlns:p14="http://schemas.microsoft.com/office/powerpoint/2010/main" val="260987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994E8-AF64-44C0-C8A9-472519A7EB81}"/>
            </a:ext>
          </a:extLst>
        </p:cNvPr>
        <p:cNvGrpSpPr/>
        <p:nvPr/>
      </p:nvGrpSpPr>
      <p:grpSpPr>
        <a:xfrm>
          <a:off x="0" y="0"/>
          <a:ext cx="0" cy="0"/>
          <a:chOff x="0" y="0"/>
          <a:chExt cx="0" cy="0"/>
        </a:xfrm>
      </p:grpSpPr>
      <p:pic>
        <p:nvPicPr>
          <p:cNvPr id="2" name="Segnaposto contenuto 4" descr="Immagine che contiene schermata&#10;&#10;Il contenuto generato dall'IA potrebbe non essere corretto.">
            <a:extLst>
              <a:ext uri="{FF2B5EF4-FFF2-40B4-BE49-F238E27FC236}">
                <a16:creationId xmlns:a16="http://schemas.microsoft.com/office/drawing/2014/main" id="{D9566E77-2DFC-DEF4-9E91-76D249A417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3" name="Titolo 6">
            <a:extLst>
              <a:ext uri="{FF2B5EF4-FFF2-40B4-BE49-F238E27FC236}">
                <a16:creationId xmlns:a16="http://schemas.microsoft.com/office/drawing/2014/main" id="{690334A8-EEC9-A111-7F74-EEB9BDA45477}"/>
              </a:ext>
            </a:extLst>
          </p:cNvPr>
          <p:cNvSpPr txBox="1">
            <a:spLocks/>
          </p:cNvSpPr>
          <p:nvPr/>
        </p:nvSpPr>
        <p:spPr>
          <a:xfrm>
            <a:off x="3712906" y="2766218"/>
            <a:ext cx="4766187" cy="1325563"/>
          </a:xfrm>
          <a:prstGeom prst="rect">
            <a:avLst/>
          </a:prstGeom>
        </p:spPr>
        <p:txBody>
          <a:bodyPr vert="horz" lIns="91440" tIns="45720" rIns="91440" bIns="45720" rtlCol="0" anchor="ctr">
            <a:normAutofit/>
          </a:bodyPr>
          <a:lstStyle>
            <a:lvl1pPr algn="ctr" defTabSz="685800" rtl="0" eaLnBrk="1" latinLnBrk="0" hangingPunct="1">
              <a:lnSpc>
                <a:spcPct val="100000"/>
              </a:lnSpc>
              <a:spcBef>
                <a:spcPct val="0"/>
              </a:spcBef>
              <a:buNone/>
              <a:defRPr sz="2800" kern="1200" cap="all" baseline="0">
                <a:solidFill>
                  <a:schemeClr val="tx2"/>
                </a:solidFill>
                <a:latin typeface="Kobe" panose="020B0504020101010102" pitchFamily="34" charset="77"/>
                <a:ea typeface="Kobe" panose="020B0504020101010102" pitchFamily="34" charset="77"/>
                <a:cs typeface="Kobe" panose="020B0504020101010102" pitchFamily="34"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Il credo Obicà</a:t>
            </a:r>
          </a:p>
        </p:txBody>
      </p:sp>
    </p:spTree>
    <p:extLst>
      <p:ext uri="{BB962C8B-B14F-4D97-AF65-F5344CB8AC3E}">
        <p14:creationId xmlns:p14="http://schemas.microsoft.com/office/powerpoint/2010/main" val="92196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7F04-13CE-676B-5213-FD627D16C3A8}"/>
            </a:ext>
          </a:extLst>
        </p:cNvPr>
        <p:cNvGrpSpPr/>
        <p:nvPr/>
      </p:nvGrpSpPr>
      <p:grpSpPr>
        <a:xfrm>
          <a:off x="0" y="0"/>
          <a:ext cx="0" cy="0"/>
          <a:chOff x="0" y="0"/>
          <a:chExt cx="0" cy="0"/>
        </a:xfrm>
      </p:grpSpPr>
      <p:pic>
        <p:nvPicPr>
          <p:cNvPr id="5" name="Immagine 4" descr="Immagine che contiene testo, Carattere, schermata, logo&#10;&#10;Il contenuto generato dall'IA potrebbe non essere corretto.">
            <a:extLst>
              <a:ext uri="{FF2B5EF4-FFF2-40B4-BE49-F238E27FC236}">
                <a16:creationId xmlns:a16="http://schemas.microsoft.com/office/drawing/2014/main" id="{721D7520-BCED-472B-BEA9-308A913DBE7C}"/>
              </a:ext>
            </a:extLst>
          </p:cNvPr>
          <p:cNvPicPr>
            <a:picLocks noChangeAspect="1"/>
          </p:cNvPicPr>
          <p:nvPr/>
        </p:nvPicPr>
        <p:blipFill>
          <a:blip r:embed="rId2"/>
          <a:srcRect l="13712" t="21094" r="12459" b="20311"/>
          <a:stretch>
            <a:fillRect/>
          </a:stretch>
        </p:blipFill>
        <p:spPr>
          <a:xfrm>
            <a:off x="1199456" y="1849134"/>
            <a:ext cx="2903878" cy="37550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CasellaDiTesto 6">
            <a:extLst>
              <a:ext uri="{FF2B5EF4-FFF2-40B4-BE49-F238E27FC236}">
                <a16:creationId xmlns:a16="http://schemas.microsoft.com/office/drawing/2014/main" id="{7D660953-072D-0909-B821-005E05D5C0EA}"/>
              </a:ext>
            </a:extLst>
          </p:cNvPr>
          <p:cNvSpPr txBox="1"/>
          <p:nvPr/>
        </p:nvSpPr>
        <p:spPr>
          <a:xfrm>
            <a:off x="4727848" y="1472108"/>
            <a:ext cx="2297989" cy="754053"/>
          </a:xfrm>
          <a:prstGeom prst="rect">
            <a:avLst/>
          </a:prstGeom>
          <a:noFill/>
        </p:spPr>
        <p:txBody>
          <a:bodyPr wrap="square" rtlCol="0">
            <a:spAutoFit/>
          </a:bodyPr>
          <a:lstStyle/>
          <a:p>
            <a:pPr algn="ctr"/>
            <a:r>
              <a:rPr lang="it-IT" sz="2500" b="1" dirty="0">
                <a:solidFill>
                  <a:srgbClr val="A2966C"/>
                </a:solidFill>
                <a:latin typeface="Kobe" panose="020B0504020101010102" pitchFamily="34" charset="0"/>
                <a:ea typeface="Kobe" panose="020B0504020101010102" pitchFamily="34" charset="0"/>
                <a:cs typeface="Kobe" panose="020B0504020101010102" pitchFamily="34" charset="0"/>
              </a:rPr>
              <a:t>I nostri valori</a:t>
            </a:r>
          </a:p>
          <a:p>
            <a:pPr algn="ctr"/>
            <a:endParaRPr lang="it-IT" dirty="0"/>
          </a:p>
        </p:txBody>
      </p:sp>
      <p:sp>
        <p:nvSpPr>
          <p:cNvPr id="9" name="CasellaDiTesto 8">
            <a:extLst>
              <a:ext uri="{FF2B5EF4-FFF2-40B4-BE49-F238E27FC236}">
                <a16:creationId xmlns:a16="http://schemas.microsoft.com/office/drawing/2014/main" id="{51D6BFD9-1102-19C6-2822-16EA150804D1}"/>
              </a:ext>
            </a:extLst>
          </p:cNvPr>
          <p:cNvSpPr txBox="1"/>
          <p:nvPr/>
        </p:nvSpPr>
        <p:spPr>
          <a:xfrm>
            <a:off x="5100618" y="2090788"/>
            <a:ext cx="1990764" cy="1477328"/>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Kobe" panose="020B0504020101010102" pitchFamily="34" charset="0"/>
                <a:ea typeface="Kobe" panose="020B0504020101010102" pitchFamily="34" charset="0"/>
                <a:cs typeface="Kobe" panose="020B0504020101010102" pitchFamily="34" charset="0"/>
              </a:rPr>
              <a:t>Italianità</a:t>
            </a:r>
          </a:p>
          <a:p>
            <a:pPr marL="285750" indent="-285750">
              <a:buFont typeface="Arial" panose="020B0604020202020204" pitchFamily="34" charset="0"/>
              <a:buChar char="•"/>
            </a:pPr>
            <a:r>
              <a:rPr lang="it-IT" dirty="0">
                <a:solidFill>
                  <a:schemeClr val="bg1"/>
                </a:solidFill>
                <a:latin typeface="Kobe" panose="020B0504020101010102" pitchFamily="34" charset="0"/>
                <a:ea typeface="Kobe" panose="020B0504020101010102" pitchFamily="34" charset="0"/>
                <a:cs typeface="Kobe" panose="020B0504020101010102" pitchFamily="34" charset="0"/>
              </a:rPr>
              <a:t>Cosmopolitismo</a:t>
            </a:r>
          </a:p>
          <a:p>
            <a:pPr marL="285750" indent="-285750">
              <a:buFont typeface="Arial" panose="020B0604020202020204" pitchFamily="34" charset="0"/>
              <a:buChar char="•"/>
            </a:pPr>
            <a:r>
              <a:rPr lang="it-IT" dirty="0">
                <a:solidFill>
                  <a:schemeClr val="bg1"/>
                </a:solidFill>
                <a:latin typeface="Kobe" panose="020B0504020101010102" pitchFamily="34" charset="0"/>
                <a:ea typeface="Kobe" panose="020B0504020101010102" pitchFamily="34" charset="0"/>
                <a:cs typeface="Kobe" panose="020B0504020101010102" pitchFamily="34" charset="0"/>
              </a:rPr>
              <a:t>Freschezza</a:t>
            </a:r>
          </a:p>
          <a:p>
            <a:pPr marL="285750" indent="-285750">
              <a:buFont typeface="Arial" panose="020B0604020202020204" pitchFamily="34" charset="0"/>
              <a:buChar char="•"/>
            </a:pPr>
            <a:r>
              <a:rPr lang="it-IT" dirty="0">
                <a:solidFill>
                  <a:schemeClr val="bg1"/>
                </a:solidFill>
                <a:latin typeface="Kobe" panose="020B0504020101010102" pitchFamily="34" charset="0"/>
                <a:ea typeface="Kobe" panose="020B0504020101010102" pitchFamily="34" charset="0"/>
                <a:cs typeface="Kobe" panose="020B0504020101010102" pitchFamily="34" charset="0"/>
              </a:rPr>
              <a:t>Semplicità</a:t>
            </a:r>
          </a:p>
          <a:p>
            <a:pPr marL="285750" indent="-285750">
              <a:buFont typeface="Arial" panose="020B0604020202020204" pitchFamily="34" charset="0"/>
              <a:buChar char="•"/>
            </a:pPr>
            <a:r>
              <a:rPr lang="it-IT" dirty="0">
                <a:solidFill>
                  <a:schemeClr val="bg1"/>
                </a:solidFill>
                <a:latin typeface="Kobe" panose="020B0504020101010102" pitchFamily="34" charset="0"/>
                <a:ea typeface="Kobe" panose="020B0504020101010102" pitchFamily="34" charset="0"/>
                <a:cs typeface="Kobe" panose="020B0504020101010102" pitchFamily="34" charset="0"/>
              </a:rPr>
              <a:t>Convivialità</a:t>
            </a:r>
          </a:p>
        </p:txBody>
      </p:sp>
      <p:sp>
        <p:nvSpPr>
          <p:cNvPr id="10" name="CasellaDiTesto 9">
            <a:extLst>
              <a:ext uri="{FF2B5EF4-FFF2-40B4-BE49-F238E27FC236}">
                <a16:creationId xmlns:a16="http://schemas.microsoft.com/office/drawing/2014/main" id="{798B3D44-424B-E5F7-20D4-72EF149E08EB}"/>
              </a:ext>
            </a:extLst>
          </p:cNvPr>
          <p:cNvSpPr txBox="1"/>
          <p:nvPr/>
        </p:nvSpPr>
        <p:spPr>
          <a:xfrm>
            <a:off x="5086558" y="3933056"/>
            <a:ext cx="6554058" cy="2523768"/>
          </a:xfrm>
          <a:prstGeom prst="rect">
            <a:avLst/>
          </a:prstGeom>
          <a:noFill/>
        </p:spPr>
        <p:txBody>
          <a:bodyPr wrap="square" rtlCol="0">
            <a:spAutoFit/>
          </a:bodyPr>
          <a:lstStyle/>
          <a:p>
            <a:r>
              <a:rPr lang="it-IT" sz="2500" b="1" dirty="0">
                <a:solidFill>
                  <a:srgbClr val="A2966C"/>
                </a:solidFill>
                <a:latin typeface="Kobe" panose="020B0504020101010102" pitchFamily="34" charset="0"/>
                <a:ea typeface="Kobe" panose="020B0504020101010102" pitchFamily="34" charset="0"/>
                <a:cs typeface="Kobe" panose="020B0504020101010102" pitchFamily="34" charset="0"/>
              </a:rPr>
              <a:t>La nostra mission</a:t>
            </a:r>
          </a:p>
          <a:p>
            <a:pPr algn="ctr"/>
            <a:endParaRPr lang="it-IT" sz="2500" b="1" dirty="0">
              <a:solidFill>
                <a:schemeClr val="bg1"/>
              </a:solidFill>
              <a:latin typeface="Kobe" panose="020B0504020101010102" pitchFamily="34" charset="0"/>
              <a:ea typeface="Kobe" panose="020B0504020101010102" pitchFamily="34" charset="0"/>
              <a:cs typeface="Kobe" panose="020B0504020101010102" pitchFamily="34" charset="0"/>
            </a:endParaRPr>
          </a:p>
          <a:p>
            <a:pPr algn="just"/>
            <a:r>
              <a:rPr lang="it-IT" dirty="0">
                <a:solidFill>
                  <a:schemeClr val="bg1"/>
                </a:solidFill>
                <a:latin typeface="Kobe" panose="020B0504020101010102" pitchFamily="34" charset="0"/>
                <a:ea typeface="Kobe" panose="020B0504020101010102" pitchFamily="34" charset="0"/>
                <a:cs typeface="Kobe" panose="020B0504020101010102" pitchFamily="34" charset="0"/>
              </a:rPr>
              <a:t>Diventare il </a:t>
            </a:r>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miglior gruppo di ristoranti in Italia e nel mondo</a:t>
            </a:r>
            <a:r>
              <a:rPr lang="it-IT" dirty="0">
                <a:solidFill>
                  <a:schemeClr val="bg1"/>
                </a:solidFill>
                <a:latin typeface="Kobe" panose="020B0504020101010102" pitchFamily="34" charset="0"/>
                <a:ea typeface="Kobe" panose="020B0504020101010102" pitchFamily="34" charset="0"/>
                <a:cs typeface="Kobe" panose="020B0504020101010102" pitchFamily="34" charset="0"/>
              </a:rPr>
              <a:t>, garantendo ai nostri ospiti un </a:t>
            </a:r>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servizio informale </a:t>
            </a:r>
            <a:r>
              <a:rPr lang="it-IT" dirty="0">
                <a:solidFill>
                  <a:schemeClr val="bg1"/>
                </a:solidFill>
                <a:latin typeface="Kobe" panose="020B0504020101010102" pitchFamily="34" charset="0"/>
                <a:ea typeface="Kobe" panose="020B0504020101010102" pitchFamily="34" charset="0"/>
                <a:cs typeface="Kobe" panose="020B0504020101010102" pitchFamily="34" charset="0"/>
              </a:rPr>
              <a:t>ma curato con ingredienti e prodotti coerenti, semplici e rigorosamente freschi.</a:t>
            </a:r>
          </a:p>
          <a:p>
            <a:pPr algn="just"/>
            <a:r>
              <a:rPr lang="it-IT" dirty="0">
                <a:solidFill>
                  <a:schemeClr val="bg1"/>
                </a:solidFill>
                <a:latin typeface="Kobe" panose="020B0504020101010102" pitchFamily="34" charset="0"/>
                <a:ea typeface="Kobe" panose="020B0504020101010102" pitchFamily="34" charset="0"/>
                <a:cs typeface="Kobe" panose="020B0504020101010102" pitchFamily="34" charset="0"/>
              </a:rPr>
              <a:t>Il nostro desiderio è quello di offrire un’</a:t>
            </a:r>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esperienza indimenticabile</a:t>
            </a:r>
            <a:r>
              <a:rPr lang="it-IT" dirty="0">
                <a:solidFill>
                  <a:schemeClr val="bg1"/>
                </a:solidFill>
                <a:latin typeface="Kobe" panose="020B0504020101010102" pitchFamily="34" charset="0"/>
                <a:ea typeface="Kobe" panose="020B0504020101010102" pitchFamily="34" charset="0"/>
                <a:cs typeface="Kobe" panose="020B0504020101010102" pitchFamily="34" charset="0"/>
              </a:rPr>
              <a:t> ad ogni singolo ospite di Obicà con professionalità e passione.</a:t>
            </a:r>
          </a:p>
          <a:p>
            <a:endParaRPr lang="it-IT" dirty="0"/>
          </a:p>
        </p:txBody>
      </p:sp>
    </p:spTree>
    <p:extLst>
      <p:ext uri="{BB962C8B-B14F-4D97-AF65-F5344CB8AC3E}">
        <p14:creationId xmlns:p14="http://schemas.microsoft.com/office/powerpoint/2010/main" val="182807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hermata&#10;&#10;Il contenuto generato dall'IA potrebbe non essere corretto.">
            <a:extLst>
              <a:ext uri="{FF2B5EF4-FFF2-40B4-BE49-F238E27FC236}">
                <a16:creationId xmlns:a16="http://schemas.microsoft.com/office/drawing/2014/main" id="{00D5BF5C-09C6-7776-A01F-8C72E860A8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12192000" cy="4392488"/>
          </a:xfrm>
        </p:spPr>
      </p:pic>
      <p:sp>
        <p:nvSpPr>
          <p:cNvPr id="7" name="Titolo 6">
            <a:extLst>
              <a:ext uri="{FF2B5EF4-FFF2-40B4-BE49-F238E27FC236}">
                <a16:creationId xmlns:a16="http://schemas.microsoft.com/office/drawing/2014/main" id="{4D9239B7-F60F-B611-397E-BC627BDACC91}"/>
              </a:ext>
            </a:extLst>
          </p:cNvPr>
          <p:cNvSpPr>
            <a:spLocks noGrp="1"/>
          </p:cNvSpPr>
          <p:nvPr>
            <p:ph type="title"/>
          </p:nvPr>
        </p:nvSpPr>
        <p:spPr>
          <a:xfrm>
            <a:off x="3712906" y="2766218"/>
            <a:ext cx="4766187" cy="1325563"/>
          </a:xfrm>
        </p:spPr>
        <p:txBody>
          <a:bodyPr/>
          <a:lstStyle/>
          <a:p>
            <a:r>
              <a:rPr lang="it-IT" b="1" dirty="0">
                <a:solidFill>
                  <a:srgbClr val="A2966C"/>
                </a:solidFill>
                <a:latin typeface="Kobe" panose="020B0504020101010102" pitchFamily="34" charset="0"/>
                <a:ea typeface="Kobe" panose="020B0504020101010102" pitchFamily="34" charset="0"/>
                <a:cs typeface="Kobe" panose="020B0504020101010102" pitchFamily="34" charset="0"/>
              </a:rPr>
              <a:t>I nostri store in Italia</a:t>
            </a:r>
          </a:p>
        </p:txBody>
      </p:sp>
    </p:spTree>
    <p:extLst>
      <p:ext uri="{BB962C8B-B14F-4D97-AF65-F5344CB8AC3E}">
        <p14:creationId xmlns:p14="http://schemas.microsoft.com/office/powerpoint/2010/main" val="1421378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329BB-2358-D723-CCC1-5BE23C38D7B1}"/>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97EC9FF-A8D3-47FF-EB52-979D6876EC8A}"/>
              </a:ext>
            </a:extLst>
          </p:cNvPr>
          <p:cNvPicPr>
            <a:picLocks noChangeAspect="1"/>
          </p:cNvPicPr>
          <p:nvPr/>
        </p:nvPicPr>
        <p:blipFill>
          <a:blip r:embed="rId2"/>
          <a:stretch>
            <a:fillRect/>
          </a:stretch>
        </p:blipFill>
        <p:spPr>
          <a:xfrm>
            <a:off x="1143406" y="1052736"/>
            <a:ext cx="9905187" cy="5455972"/>
          </a:xfrm>
          <a:prstGeom prst="rect">
            <a:avLst/>
          </a:prstGeom>
        </p:spPr>
      </p:pic>
    </p:spTree>
    <p:extLst>
      <p:ext uri="{BB962C8B-B14F-4D97-AF65-F5344CB8AC3E}">
        <p14:creationId xmlns:p14="http://schemas.microsoft.com/office/powerpoint/2010/main" val="705941628"/>
      </p:ext>
    </p:extLst>
  </p:cSld>
  <p:clrMapOvr>
    <a:masterClrMapping/>
  </p:clrMapOvr>
</p:sld>
</file>

<file path=ppt/theme/theme1.xml><?xml version="1.0" encoding="utf-8"?>
<a:theme xmlns:a="http://schemas.openxmlformats.org/drawingml/2006/main" name="Obicà 2022">
  <a:themeElements>
    <a:clrScheme name="Obicà 2022">
      <a:dk1>
        <a:srgbClr val="1A2433"/>
      </a:dk1>
      <a:lt1>
        <a:srgbClr val="D7D6D5"/>
      </a:lt1>
      <a:dk2>
        <a:srgbClr val="1A2433"/>
      </a:dk2>
      <a:lt2>
        <a:srgbClr val="A2966C"/>
      </a:lt2>
      <a:accent1>
        <a:srgbClr val="B3222C"/>
      </a:accent1>
      <a:accent2>
        <a:srgbClr val="56575A"/>
      </a:accent2>
      <a:accent3>
        <a:srgbClr val="B2ABA3"/>
      </a:accent3>
      <a:accent4>
        <a:srgbClr val="F2F0EB"/>
      </a:accent4>
      <a:accent5>
        <a:srgbClr val="FFFFFF"/>
      </a:accent5>
      <a:accent6>
        <a:srgbClr val="000000"/>
      </a:accent6>
      <a:hlink>
        <a:srgbClr val="A1956C"/>
      </a:hlink>
      <a:folHlink>
        <a:srgbClr val="56575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Mincho"/>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3d7e536-2e4d-4acd-896a-06547642344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DE41E702AAC940BE3E4CEF44137FC0" ma:contentTypeVersion="12" ma:contentTypeDescription="Create a new document." ma:contentTypeScope="" ma:versionID="dc3115428e6d13164e59109bacdd9607">
  <xsd:schema xmlns:xsd="http://www.w3.org/2001/XMLSchema" xmlns:xs="http://www.w3.org/2001/XMLSchema" xmlns:p="http://schemas.microsoft.com/office/2006/metadata/properties" xmlns:ns3="c3d7e536-2e4d-4acd-896a-065476423441" targetNamespace="http://schemas.microsoft.com/office/2006/metadata/properties" ma:root="true" ma:fieldsID="d20540bafbd7796f45804a222c20f15e" ns3:_="">
    <xsd:import namespace="c3d7e536-2e4d-4acd-896a-065476423441"/>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d7e536-2e4d-4acd-896a-065476423441"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3A7D63-5330-4B30-AD1E-D547D7FF79DB}">
  <ds:schemaRefs>
    <ds:schemaRef ds:uri="http://schemas.microsoft.com/sharepoint/v3/contenttype/forms"/>
  </ds:schemaRefs>
</ds:datastoreItem>
</file>

<file path=customXml/itemProps2.xml><?xml version="1.0" encoding="utf-8"?>
<ds:datastoreItem xmlns:ds="http://schemas.openxmlformats.org/officeDocument/2006/customXml" ds:itemID="{C1568367-19D7-4E82-AA4A-A857E0BDB5BA}">
  <ds:schemaRefs>
    <ds:schemaRef ds:uri="http://schemas.microsoft.com/office/infopath/2007/PartnerControls"/>
    <ds:schemaRef ds:uri="http://purl.org/dc/elements/1.1/"/>
    <ds:schemaRef ds:uri="http://purl.org/dc/dcmitype/"/>
    <ds:schemaRef ds:uri="http://www.w3.org/XML/1998/namespace"/>
    <ds:schemaRef ds:uri="http://schemas.microsoft.com/office/2006/documentManagement/types"/>
    <ds:schemaRef ds:uri="http://purl.org/dc/terms/"/>
    <ds:schemaRef ds:uri="http://schemas.openxmlformats.org/package/2006/metadata/core-properties"/>
    <ds:schemaRef ds:uri="c3d7e536-2e4d-4acd-896a-065476423441"/>
    <ds:schemaRef ds:uri="http://schemas.microsoft.com/office/2006/metadata/properties"/>
  </ds:schemaRefs>
</ds:datastoreItem>
</file>

<file path=customXml/itemProps3.xml><?xml version="1.0" encoding="utf-8"?>
<ds:datastoreItem xmlns:ds="http://schemas.openxmlformats.org/officeDocument/2006/customXml" ds:itemID="{7F1CD02E-2317-4AEB-8D25-B89221E04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d7e536-2e4d-4acd-896a-0654764234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Obicà_FILE MASTER X PRESENTAZIONI MM</Template>
  <TotalTime>0</TotalTime>
  <Words>552</Words>
  <Application>Microsoft Office PowerPoint</Application>
  <PresentationFormat>Widescreen</PresentationFormat>
  <Paragraphs>62</Paragraphs>
  <Slides>21</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21</vt:i4>
      </vt:variant>
    </vt:vector>
  </HeadingPairs>
  <TitlesOfParts>
    <vt:vector size="26" baseType="lpstr">
      <vt:lpstr>Arial</vt:lpstr>
      <vt:lpstr>Calibri</vt:lpstr>
      <vt:lpstr>Kobe</vt:lpstr>
      <vt:lpstr>PGF-Now Light</vt:lpstr>
      <vt:lpstr>Obicà 2022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nostri store in Italia</vt:lpstr>
      <vt:lpstr>Presentazione standard di PowerPoint</vt:lpstr>
      <vt:lpstr>I nostri store NEL MONDO</vt:lpstr>
      <vt:lpstr>Presentazione standard di PowerPoint</vt:lpstr>
      <vt:lpstr>Presentazione standard di PowerPoint</vt:lpstr>
      <vt:lpstr>BUSINESS CASE:  valorizzare il potenziale dei candidati attraverso la costruzione di una survey</vt:lpstr>
      <vt:lpstr>Presentazione standard di PowerPoint</vt:lpstr>
      <vt:lpstr>Competenze trasversali da indagare</vt:lpstr>
      <vt:lpstr>competenze trasversali da indagare</vt:lpstr>
      <vt:lpstr>LA NOSTRA ESIGENZA</vt:lpstr>
      <vt:lpstr>La nostra esigenza</vt:lpstr>
      <vt:lpstr>Presentazione standard di PowerPoint</vt:lpstr>
      <vt:lpstr>COSA NE PENSI?  Come possiamo rendere il processo di selezione più oggettivo, incentrato sul reale potenziale della persona?  Come possiamo evidenziare in maniera efficace il grado di corrispondenza tra le caratteristiche dei candidati e le competenze richieste?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Amber Hoxha</dc:creator>
  <cp:lastModifiedBy>Antonio Zipete</cp:lastModifiedBy>
  <cp:revision>11</cp:revision>
  <dcterms:created xsi:type="dcterms:W3CDTF">2025-10-07T12:56:16Z</dcterms:created>
  <dcterms:modified xsi:type="dcterms:W3CDTF">2025-10-09T07:45:02Z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0x01010024DE41E702AAC940BE3E4CEF44137FC0</vt:lpwstr>
  </property>
</Properties>
</file>