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3" r:id="rId6"/>
    <p:sldId id="262" r:id="rId7"/>
    <p:sldId id="257" r:id="rId8"/>
    <p:sldId id="258" r:id="rId9"/>
    <p:sldId id="259" r:id="rId10"/>
    <p:sldId id="270" r:id="rId11"/>
    <p:sldId id="260" r:id="rId12"/>
    <p:sldId id="261" r:id="rId13"/>
    <p:sldId id="269" r:id="rId14"/>
    <p:sldId id="272" r:id="rId15"/>
    <p:sldId id="273" r:id="rId16"/>
    <p:sldId id="274" r:id="rId17"/>
    <p:sldId id="275" r:id="rId18"/>
    <p:sldId id="26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6858000" cy="9144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EF435C"/>
    <a:srgbClr val="000000"/>
    <a:srgbClr val="FF0066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4" autoAdjust="0"/>
  </p:normalViewPr>
  <p:slideViewPr>
    <p:cSldViewPr>
      <p:cViewPr>
        <p:scale>
          <a:sx n="80" d="100"/>
          <a:sy n="80" d="100"/>
        </p:scale>
        <p:origin x="1686" y="-3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887C29-CDED-4A15-9FAF-F0DCB00A5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20AB4-0F5B-45F8-A3FE-7D78D27D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45C05-5985-4A27-8970-BEB2C6A97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25BB-5827-4CB3-8650-9CF3220E817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179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28300D-080B-4431-852F-E601174C4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C92B2-CB54-4F5D-B3C6-1526FEF60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C40F8-31F7-4A40-8CFB-9C55820FC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71A5A-FDF6-42DD-B0DD-BA0E5B4AC6C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331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650B7-3DF4-4C59-AF51-58C51154A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B80D7A-DF69-4CE1-AECC-9EBE8E635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FAEC2-2575-44AA-ACA2-421AA3567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68A4-F4D2-46D8-89EC-913885D9F8E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90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555343-D2E4-4ADF-8E78-0492D239A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02C48-F62F-476E-86D8-D7FE1C6B9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DF2966-35C4-41D4-9B57-54CFA8F81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964A7-8303-49BB-9CCC-0175FC3A64F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303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4EF37-E13D-4B2E-A5D5-00E8052B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0E99D-1D1D-4B13-8622-1A5DF52A4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E18DE-6EE6-4CA0-BD03-15E339076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F7B43-9BA1-4D9F-B35F-768947ADA0E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32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F0513-835C-4B3D-968E-20A8DA6F9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E8F59-6635-4D4B-A5C9-B4C1F2E39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53710-CFEA-4609-8090-4C02C1816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27754-DC47-43E6-8A8F-A50F5D122D2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228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A36AF-556C-40E4-BA24-6915A71DF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F34A5-7745-40A1-A5AE-30711D91E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FE2EE-27F9-487F-920F-0F340AD6A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9FF83-4530-4923-A77C-3ADF9A06B6B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018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17606A-FC00-4955-BE38-8915230C2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F39A28-F7F0-456B-B09B-08360F1DB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A2BB30-A1A3-43CD-97FC-458867EE5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1EE5F-9FEA-440F-9B1A-CCC4396C4B0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347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517756-56AB-49A4-A19A-1AC87CB95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12BAF-D604-448C-BED8-FE8FCE194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611DFD-0A7D-40EF-9A59-2BD7D958A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7811F-117F-4D8A-A2F1-929A5BA5B7B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3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04290E-56FE-47A3-A448-A17E7CEC1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6D482A-0E57-490F-9636-B1FD939E8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020D96-283E-4EA9-9D39-4391CDC6A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24F0F-3F0F-4E49-9F66-E745577DCB5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34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73B93-25E1-4846-9B8C-4106F2A95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749E3-4C19-4CEB-B28B-259BC3387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72E99-B849-44D4-AA48-EFCE38341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4115D-CB57-4973-AC46-191B69F6CAB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940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B8F1D6-D179-47DB-962D-E13133450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604C24-2B23-4595-98F5-AFD08B44D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F1DEC-E54F-4868-A33D-C7EEFFF1C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9F16-E071-4238-A1DF-19CAF75636F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2706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1A972-290B-445F-90B6-FC1AAA8A9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4D906-DA58-4899-83AB-4366E19A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85AE7-A3C9-4D8D-B20C-8BD87CBD6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41C0D-667B-44CD-B651-BCC515671E6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69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EE962-0FB5-429B-85BA-1A0646F7E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BFEEC-D49C-41BB-B617-37799FB10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063F8-A530-4FA8-B68C-E43D1F78D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AF37D-BB13-4FB6-86B1-41CBE6F96FF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86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EDAEB-9E95-4387-B037-5323841E3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5AEDF9-F3E0-441F-9256-A6FF163A5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51F85-6F8F-4C00-8E7F-AE411349B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6D376-0526-4F8E-8838-DEDF4B70AFE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432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D39F3-454A-4A0F-A239-88EFC22D0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93393-6826-4E1E-865C-32EDD1656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75DB0B-67D6-4114-A99A-5ED7861DE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790B-1237-45C1-888B-F026EA5A3A6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3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51DEC-BD79-4E1B-8DB6-D4DCFA57D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5FBF2-60DC-4F67-98FD-F7FC7A45B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0EA64-496D-4CAF-AC11-38A54672A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DAFB-98D9-4DFB-A44D-12C12C5215F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291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49A67B-EF78-474F-BD1A-62257363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C713C-98C3-4DF9-ACBE-B6AAD58AF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4F5608-52E7-4589-AFD0-B2DE7D5ED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4AAC-C998-4B0E-AF93-CB8D5E071AF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6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717C1E-0B81-4C3C-894B-70A2750BB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199DD-3B72-474D-861A-73F76CEB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1ADFD3-C49F-4B01-B32C-7393DAAB4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5156-7286-45A3-9135-6F5DF630B8F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5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B69005-8732-4C04-A5C6-F1451B027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8EB80F-0711-4D21-BB6C-6C66C2999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FB8BD3-6087-404A-9562-53CE3152C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1793-231D-4CE9-A386-326422D7F12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46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04E37-4F80-4481-BD77-A1B8E6D97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6849A-5F71-44BC-B96D-71A275E53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47249-6ED8-4F88-96FE-5989B3A13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E164-D3D1-4C74-B199-169267D1DFB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697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D637B-2EE7-43A0-A4B9-754E1C6C1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1ECF87-A435-4D5B-99EB-B52627FD5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10BD7-CBDF-4856-A5E6-B10490F5F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BE30-183A-4DD7-A800-B508715CBA8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5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A4AC4D-EAA3-43B4-8BF9-D57C1E655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CA55D3-69E1-461A-97C3-635DDF110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FEC831-CD3E-4EC6-A7B3-3BEC63220F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F2EED7-C0FC-42E3-8E2A-48296DE32A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ACF780-079B-4463-A0A7-54024E5E4F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F8C1B7-18EA-4134-B8EA-03417794963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BB5090-CFD0-40E1-B3DE-9B1FD1332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9AD3D7-B6F7-4825-8B00-76F74458C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DC5B94-0926-4684-AF57-ACD9E31974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A21972-88DA-42A2-8459-EC0DFB851C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C127FC-776B-4016-8F20-DA827E1EBD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472F1AA-4964-4233-B357-E0E0D58A3C4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77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>
            <a:extLst>
              <a:ext uri="{FF2B5EF4-FFF2-40B4-BE49-F238E27FC236}">
                <a16:creationId xmlns:a16="http://schemas.microsoft.com/office/drawing/2014/main" id="{47E255E4-BB26-4C3A-A8CA-3462E17DB91C}"/>
              </a:ext>
            </a:extLst>
          </p:cNvPr>
          <p:cNvGrpSpPr>
            <a:grpSpLocks/>
          </p:cNvGrpSpPr>
          <p:nvPr/>
        </p:nvGrpSpPr>
        <p:grpSpPr bwMode="auto">
          <a:xfrm>
            <a:off x="72872" y="1619250"/>
            <a:ext cx="6813550" cy="6551613"/>
            <a:chOff x="46" y="1202"/>
            <a:chExt cx="4241" cy="4127"/>
          </a:xfrm>
        </p:grpSpPr>
        <p:sp>
          <p:nvSpPr>
            <p:cNvPr id="2053" name="Text Box 4">
              <a:extLst>
                <a:ext uri="{FF2B5EF4-FFF2-40B4-BE49-F238E27FC236}">
                  <a16:creationId xmlns:a16="http://schemas.microsoft.com/office/drawing/2014/main" id="{AB52E21D-833D-4B6A-8916-A6C5D96CA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" y="1202"/>
              <a:ext cx="4241" cy="4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</a:rPr>
                <a:t>Metalloenzimi che operano in questo modo usano metalli redox-inattivi come </a:t>
              </a:r>
              <a:r>
                <a:rPr lang="it-IT" altLang="it-IT" sz="1600" b="1" dirty="0">
                  <a:solidFill>
                    <a:schemeClr val="accent2"/>
                  </a:solidFill>
                </a:rPr>
                <a:t>Mg(II) e Zn(II) </a:t>
              </a:r>
              <a:r>
                <a:rPr lang="it-IT" altLang="it-IT" sz="1600" u="sng" dirty="0">
                  <a:solidFill>
                    <a:schemeClr val="accent2"/>
                  </a:solidFill>
                </a:rPr>
                <a:t>come componenti dei siti attivi o come cofattori 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per l’associazione ed attivazione del substrato. Questi processi sono regolati da interazoni elettrostatiche.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accent2"/>
                  </a:solidFill>
                </a:rPr>
                <a:t>Zn(II)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 : </a:t>
              </a:r>
              <a:r>
                <a:rPr lang="it-IT" altLang="it-IT" sz="1600" u="sng" dirty="0">
                  <a:solidFill>
                    <a:schemeClr val="accent2"/>
                  </a:solidFill>
                </a:rPr>
                <a:t>acido di Lewis ottimale che polarizza i substrati a pH fisiologico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, specialmente in complessi con basso no. di coordinazione. Non partecipa a processi redox. La proteina assiste e lavora in concerto con il metallo.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</a:rPr>
                <a:t>Componente essenziale della liasi </a:t>
              </a:r>
              <a:r>
                <a:rPr lang="it-IT" altLang="it-IT" sz="1600" b="1" u="sng" dirty="0">
                  <a:solidFill>
                    <a:schemeClr val="accent2"/>
                  </a:solidFill>
                </a:rPr>
                <a:t>anidrasi carbonica</a:t>
              </a:r>
              <a:r>
                <a:rPr lang="it-IT" altLang="it-IT" sz="1600" b="1" dirty="0">
                  <a:solidFill>
                    <a:schemeClr val="accent2"/>
                  </a:solidFill>
                </a:rPr>
                <a:t> 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(1939) :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</a:rPr>
                <a:t>		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CO</a:t>
              </a:r>
              <a:r>
                <a:rPr lang="it-IT" altLang="it-IT" sz="1600" b="1" baseline="-25000" dirty="0">
                  <a:solidFill>
                    <a:srgbClr val="CC0000"/>
                  </a:solidFill>
                </a:rPr>
                <a:t>2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 + H</a:t>
              </a:r>
              <a:r>
                <a:rPr lang="it-IT" altLang="it-IT" sz="1600" b="1" baseline="-25000" dirty="0">
                  <a:solidFill>
                    <a:srgbClr val="CC0000"/>
                  </a:solidFill>
                </a:rPr>
                <a:t>2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O          HCO</a:t>
              </a:r>
              <a:r>
                <a:rPr lang="it-IT" altLang="it-IT" sz="1600" b="1" baseline="-25000" dirty="0">
                  <a:solidFill>
                    <a:srgbClr val="CC0000"/>
                  </a:solidFill>
                </a:rPr>
                <a:t>3</a:t>
              </a:r>
              <a:r>
                <a:rPr lang="it-IT" altLang="it-IT" sz="1600" b="1" baseline="30000" dirty="0">
                  <a:solidFill>
                    <a:srgbClr val="CC0000"/>
                  </a:solidFill>
                </a:rPr>
                <a:t>-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 + H</a:t>
              </a:r>
              <a:r>
                <a:rPr lang="it-IT" altLang="it-IT" sz="1600" b="1" baseline="30000" dirty="0">
                  <a:solidFill>
                    <a:srgbClr val="CC0000"/>
                  </a:solidFill>
                </a:rPr>
                <a:t>+</a:t>
              </a:r>
              <a:r>
                <a:rPr lang="it-IT" altLang="it-IT" sz="1600" baseline="30000" dirty="0">
                  <a:solidFill>
                    <a:srgbClr val="CC0000"/>
                  </a:solidFill>
                </a:rPr>
                <a:t>	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k</a:t>
              </a:r>
              <a:r>
                <a:rPr lang="it-IT" altLang="it-IT" sz="1600" baseline="-25000" dirty="0">
                  <a:solidFill>
                    <a:schemeClr val="accent2"/>
                  </a:solidFill>
                </a:rPr>
                <a:t>cat</a:t>
              </a:r>
              <a:r>
                <a:rPr lang="it-IT" altLang="it-IT" sz="1600" dirty="0">
                  <a:solidFill>
                    <a:schemeClr val="accent2"/>
                  </a:solidFill>
                </a:rPr>
                <a:t> / k</a:t>
              </a:r>
              <a:r>
                <a:rPr lang="it-IT" altLang="it-IT" sz="1600" baseline="-25000" dirty="0">
                  <a:solidFill>
                    <a:schemeClr val="accent2"/>
                  </a:solidFill>
                </a:rPr>
                <a:t>uncat</a:t>
              </a:r>
              <a:r>
                <a:rPr lang="it-IT" altLang="it-IT" sz="1600" dirty="0">
                  <a:solidFill>
                    <a:srgbClr val="CC0000"/>
                  </a:solidFill>
                </a:rPr>
                <a:t>  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≈ 10</a:t>
              </a:r>
              <a:r>
                <a:rPr lang="it-IT" altLang="it-IT" sz="1600" baseline="30000" dirty="0">
                  <a:solidFill>
                    <a:schemeClr val="accent2"/>
                  </a:solidFill>
                  <a:cs typeface="Arial" panose="020B0604020202020204" pitchFamily="34" charset="0"/>
                </a:rPr>
                <a:t>8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endParaRPr lang="it-IT" altLang="it-IT" sz="1600" baseline="30000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e della </a:t>
              </a:r>
              <a:r>
                <a:rPr lang="it-IT" altLang="it-IT" sz="1600" b="1" u="sng" dirty="0">
                  <a:solidFill>
                    <a:schemeClr val="accent2"/>
                  </a:solidFill>
                  <a:cs typeface="Arial" panose="020B0604020202020204" pitchFamily="34" charset="0"/>
                </a:rPr>
                <a:t>carbossipeptidasi A</a:t>
              </a:r>
              <a:r>
                <a:rPr lang="it-IT" altLang="it-IT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(1955) che taglia i legami peptidici :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      R–CO–NH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–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CHR’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–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CO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-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  +  H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O              RCO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-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 + H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3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N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+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–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CHR’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–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CO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-</a:t>
              </a:r>
            </a:p>
            <a:p>
              <a:pPr eaLnBrk="1" hangingPunct="1">
                <a:lnSpc>
                  <a:spcPct val="120000"/>
                </a:lnSpc>
                <a:spcBef>
                  <a:spcPts val="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in cui R’ è il residuo aromatico C-terminale di una proteina o peptide. La</a:t>
              </a:r>
            </a:p>
            <a:p>
              <a:pPr eaLnBrk="1" hangingPunct="1">
                <a:lnSpc>
                  <a:spcPct val="120000"/>
                </a:lnSpc>
                <a:spcBef>
                  <a:spcPts val="0"/>
                </a:spcBef>
                <a:buFontTx/>
                <a:buNone/>
              </a:pPr>
              <a:r>
                <a:rPr lang="it-IT" altLang="it-IT" sz="1600" b="1" u="sng" dirty="0">
                  <a:solidFill>
                    <a:schemeClr val="accent2"/>
                  </a:solidFill>
                  <a:cs typeface="Arial" panose="020B0604020202020204" pitchFamily="34" charset="0"/>
                </a:rPr>
                <a:t>carbossipeptidasi B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 preferisce residui R’ basici.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Un altro enzima contenente Zn(II) è la </a:t>
              </a:r>
              <a:r>
                <a:rPr lang="it-IT" altLang="it-IT" sz="1600" b="1" u="sng" dirty="0">
                  <a:solidFill>
                    <a:schemeClr val="accent2"/>
                  </a:solidFill>
                  <a:cs typeface="Arial" panose="020B0604020202020204" pitchFamily="34" charset="0"/>
                </a:rPr>
                <a:t>fosfatasi alcalina 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che promuove la reazione: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rgbClr val="CC0000"/>
                  </a:solidFill>
                  <a:cs typeface="Arial" panose="020B0604020202020204" pitchFamily="34" charset="0"/>
                </a:rPr>
                <a:t>              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R –O –PO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3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2- 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+ H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O              ROH  +  HPO</a:t>
              </a:r>
              <a:r>
                <a:rPr lang="it-IT" altLang="it-IT" sz="1600" b="1" baseline="-25000" dirty="0">
                  <a:solidFill>
                    <a:srgbClr val="CC0000"/>
                  </a:solidFill>
                  <a:cs typeface="Arial" panose="020B0604020202020204" pitchFamily="34" charset="0"/>
                </a:rPr>
                <a:t>4</a:t>
              </a:r>
              <a:r>
                <a:rPr lang="it-IT" altLang="it-IT" sz="1600" b="1" baseline="30000" dirty="0">
                  <a:solidFill>
                    <a:srgbClr val="CC0000"/>
                  </a:solidFill>
                  <a:cs typeface="Arial" panose="020B0604020202020204" pitchFamily="34" charset="0"/>
                </a:rPr>
                <a:t>2-</a:t>
              </a:r>
              <a:r>
                <a:rPr lang="it-IT" altLang="it-IT" sz="16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    </a:t>
              </a:r>
              <a:endParaRPr lang="it-IT" altLang="it-IT" sz="1600" b="1" baseline="30000" dirty="0">
                <a:solidFill>
                  <a:srgbClr val="CC0000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contenuta nel veleno di serpente.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Lo Zn(II) è un componente funzionale significativo di </a:t>
              </a:r>
              <a:r>
                <a:rPr lang="it-IT" altLang="it-IT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DNA e RNA polimerasi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 e </a:t>
              </a:r>
              <a:r>
                <a:rPr lang="it-IT" altLang="it-IT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transcrittasi inversa 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e di </a:t>
              </a:r>
              <a:r>
                <a:rPr lang="it-IT" altLang="it-IT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isomerasi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 e </a:t>
              </a:r>
              <a:r>
                <a:rPr lang="it-IT" altLang="it-IT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liasi</a:t>
              </a:r>
              <a:r>
                <a:rPr lang="it-IT" altLang="it-IT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.  </a:t>
              </a:r>
            </a:p>
          </p:txBody>
        </p:sp>
        <p:sp>
          <p:nvSpPr>
            <p:cNvPr id="2054" name="Line 5">
              <a:extLst>
                <a:ext uri="{FF2B5EF4-FFF2-40B4-BE49-F238E27FC236}">
                  <a16:creationId xmlns:a16="http://schemas.microsoft.com/office/drawing/2014/main" id="{C2AD49E0-D4A9-4BB4-AE23-9068E9DF6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3" y="2771"/>
              <a:ext cx="20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5" name="Line 6">
              <a:extLst>
                <a:ext uri="{FF2B5EF4-FFF2-40B4-BE49-F238E27FC236}">
                  <a16:creationId xmlns:a16="http://schemas.microsoft.com/office/drawing/2014/main" id="{62CA2894-D853-4E5F-A730-E82D81C85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3479"/>
              <a:ext cx="20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51" name="Line 6">
            <a:extLst>
              <a:ext uri="{FF2B5EF4-FFF2-40B4-BE49-F238E27FC236}">
                <a16:creationId xmlns:a16="http://schemas.microsoft.com/office/drawing/2014/main" id="{CEB68009-80AB-4468-BBD6-BC8D3FC2A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0781" y="6948264"/>
            <a:ext cx="3238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2" name="Rettangolo 1">
            <a:extLst>
              <a:ext uri="{FF2B5EF4-FFF2-40B4-BE49-F238E27FC236}">
                <a16:creationId xmlns:a16="http://schemas.microsoft.com/office/drawing/2014/main" id="{525FFA9A-D959-4430-A3A7-1C95FA10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479425"/>
            <a:ext cx="6119813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Associazione ed attivazione di substrati mediante meccanismi non-redox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2">
            <a:extLst>
              <a:ext uri="{FF2B5EF4-FFF2-40B4-BE49-F238E27FC236}">
                <a16:creationId xmlns:a16="http://schemas.microsoft.com/office/drawing/2014/main" id="{2F884263-B10D-4681-89DD-3A656F515EF3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341313"/>
            <a:ext cx="6550025" cy="8574087"/>
            <a:chOff x="74" y="201"/>
            <a:chExt cx="4126" cy="5401"/>
          </a:xfrm>
        </p:grpSpPr>
        <p:pic>
          <p:nvPicPr>
            <p:cNvPr id="11274" name="Picture 4" descr="2">
              <a:extLst>
                <a:ext uri="{FF2B5EF4-FFF2-40B4-BE49-F238E27FC236}">
                  <a16:creationId xmlns:a16="http://schemas.microsoft.com/office/drawing/2014/main" id="{5B63F550-7EE6-44F6-AC9A-C002B8BAB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" t="337" r="2779" b="3537"/>
            <a:stretch>
              <a:fillRect/>
            </a:stretch>
          </p:blipFill>
          <p:spPr bwMode="auto">
            <a:xfrm>
              <a:off x="74" y="201"/>
              <a:ext cx="4126" cy="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11">
              <a:extLst>
                <a:ext uri="{FF2B5EF4-FFF2-40B4-BE49-F238E27FC236}">
                  <a16:creationId xmlns:a16="http://schemas.microsoft.com/office/drawing/2014/main" id="{DAAB7B07-DBF0-42B1-9E5B-922D4B733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" y="4454"/>
              <a:ext cx="2131" cy="11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Carbossipeptidasi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 inibita da 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glicil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-L-tirosina : prova indiretta che l’attivazione di una molecola di H</a:t>
              </a:r>
              <a:r>
                <a:rPr lang="it-IT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 da parte di Zn(II) è un aspetto chiave del meccanismo di catalisi.</a:t>
              </a:r>
            </a:p>
          </p:txBody>
        </p:sp>
      </p:grpSp>
      <p:sp>
        <p:nvSpPr>
          <p:cNvPr id="11267" name="Oval 13">
            <a:extLst>
              <a:ext uri="{FF2B5EF4-FFF2-40B4-BE49-F238E27FC236}">
                <a16:creationId xmlns:a16="http://schemas.microsoft.com/office/drawing/2014/main" id="{BC06B213-1FF7-49D8-8448-B30BE655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71247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268" name="Rectangle 14">
            <a:extLst>
              <a:ext uri="{FF2B5EF4-FFF2-40B4-BE49-F238E27FC236}">
                <a16:creationId xmlns:a16="http://schemas.microsoft.com/office/drawing/2014/main" id="{3132007B-C6E3-43D8-A565-74C802DE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71247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1269" name="Rectangle 15">
            <a:extLst>
              <a:ext uri="{FF2B5EF4-FFF2-40B4-BE49-F238E27FC236}">
                <a16:creationId xmlns:a16="http://schemas.microsoft.com/office/drawing/2014/main" id="{120624B6-689F-4AA3-9F77-6B748AE4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581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FF"/>
                </a:solidFill>
                <a:latin typeface="Times New Roman" panose="02020603050405020304" pitchFamily="18" charset="0"/>
              </a:rPr>
              <a:t>Il residuo della Gly forma un chelato bidentato con lo Zn (con l’O carbonilico e l’N amminico), l’acqua è così spostata ed il complesso E-sub non può compiere l’idrolisi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287494B-C754-4074-9A34-593322787F33}"/>
              </a:ext>
            </a:extLst>
          </p:cNvPr>
          <p:cNvCxnSpPr/>
          <p:nvPr/>
        </p:nvCxnSpPr>
        <p:spPr>
          <a:xfrm>
            <a:off x="1052513" y="635000"/>
            <a:ext cx="3744912" cy="0"/>
          </a:xfrm>
          <a:prstGeom prst="line">
            <a:avLst/>
          </a:prstGeom>
          <a:ln w="19050">
            <a:solidFill>
              <a:srgbClr val="EF4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2F2AB45-7225-4645-94C1-A9AF692D6EF6}"/>
              </a:ext>
            </a:extLst>
          </p:cNvPr>
          <p:cNvCxnSpPr/>
          <p:nvPr/>
        </p:nvCxnSpPr>
        <p:spPr>
          <a:xfrm>
            <a:off x="2219325" y="1020763"/>
            <a:ext cx="3744913" cy="0"/>
          </a:xfrm>
          <a:prstGeom prst="line">
            <a:avLst/>
          </a:prstGeom>
          <a:ln w="19050">
            <a:solidFill>
              <a:srgbClr val="EF4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14">
            <a:extLst>
              <a:ext uri="{FF2B5EF4-FFF2-40B4-BE49-F238E27FC236}">
                <a16:creationId xmlns:a16="http://schemas.microsoft.com/office/drawing/2014/main" id="{A7A6149D-3E92-45B0-980A-B92CE59D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6702425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F2A38EC0-8231-46C7-BE50-144FC840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64389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>
            <a:extLst>
              <a:ext uri="{FF2B5EF4-FFF2-40B4-BE49-F238E27FC236}">
                <a16:creationId xmlns:a16="http://schemas.microsoft.com/office/drawing/2014/main" id="{5E588C30-0FCD-482C-94BE-DF131555DCA2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79388"/>
            <a:ext cx="6669087" cy="8713787"/>
            <a:chOff x="119" y="113"/>
            <a:chExt cx="4201" cy="5489"/>
          </a:xfrm>
        </p:grpSpPr>
        <p:pic>
          <p:nvPicPr>
            <p:cNvPr id="12294" name="Picture 4" descr="3">
              <a:extLst>
                <a:ext uri="{FF2B5EF4-FFF2-40B4-BE49-F238E27FC236}">
                  <a16:creationId xmlns:a16="http://schemas.microsoft.com/office/drawing/2014/main" id="{BAF5C984-A364-4F87-9F29-18E78F7A2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" t="1970" r="2827" b="2336"/>
            <a:stretch>
              <a:fillRect/>
            </a:stretch>
          </p:blipFill>
          <p:spPr bwMode="auto">
            <a:xfrm>
              <a:off x="119" y="113"/>
              <a:ext cx="4082" cy="5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5" name="Group 9">
              <a:extLst>
                <a:ext uri="{FF2B5EF4-FFF2-40B4-BE49-F238E27FC236}">
                  <a16:creationId xmlns:a16="http://schemas.microsoft.com/office/drawing/2014/main" id="{C8F89D3F-572B-4F11-BE11-CFEA8C0FA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" y="4830"/>
              <a:ext cx="4065" cy="601"/>
              <a:chOff x="255" y="4830"/>
              <a:chExt cx="4065" cy="601"/>
            </a:xfrm>
          </p:grpSpPr>
          <p:sp>
            <p:nvSpPr>
              <p:cNvPr id="12297" name="Text Box 6">
                <a:extLst>
                  <a:ext uri="{FF2B5EF4-FFF2-40B4-BE49-F238E27FC236}">
                    <a16:creationId xmlns:a16="http://schemas.microsoft.com/office/drawing/2014/main" id="{E5DB520C-238E-4B92-8BE0-5ECE9353C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" y="4830"/>
                <a:ext cx="4065" cy="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CC0000"/>
                    </a:solidFill>
                  </a:rPr>
                  <a:t>Carbossipeptidasi A        (residui C-terminali)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CC0000"/>
                    </a:solidFill>
                  </a:rPr>
                  <a:t>Carbossipeptidasi B         (residui N-terminali)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CC0000"/>
                    </a:solidFill>
                  </a:rPr>
                  <a:t>Termolisina</a:t>
                </a:r>
              </a:p>
            </p:txBody>
          </p:sp>
          <p:sp>
            <p:nvSpPr>
              <p:cNvPr id="12298" name="AutoShape 7">
                <a:extLst>
                  <a:ext uri="{FF2B5EF4-FFF2-40B4-BE49-F238E27FC236}">
                    <a16:creationId xmlns:a16="http://schemas.microsoft.com/office/drawing/2014/main" id="{70EE8D3D-A838-4774-8802-0C6E7F83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876"/>
                <a:ext cx="160" cy="548"/>
              </a:xfrm>
              <a:prstGeom prst="rightBrace">
                <a:avLst>
                  <a:gd name="adj1" fmla="val 25053"/>
                  <a:gd name="adj2" fmla="val 50000"/>
                </a:avLst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12296" name="AutoShape 10">
              <a:extLst>
                <a:ext uri="{FF2B5EF4-FFF2-40B4-BE49-F238E27FC236}">
                  <a16:creationId xmlns:a16="http://schemas.microsoft.com/office/drawing/2014/main" id="{D63443E1-80E1-4D1D-A436-4A101820B6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8046">
              <a:off x="1931" y="2494"/>
              <a:ext cx="771" cy="176"/>
            </a:xfrm>
            <a:prstGeom prst="rightArrow">
              <a:avLst>
                <a:gd name="adj1" fmla="val 59620"/>
                <a:gd name="adj2" fmla="val 11742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EE58B2A-616D-475C-9C07-D09B0A836FE9}"/>
              </a:ext>
            </a:extLst>
          </p:cNvPr>
          <p:cNvCxnSpPr/>
          <p:nvPr/>
        </p:nvCxnSpPr>
        <p:spPr>
          <a:xfrm>
            <a:off x="1120775" y="1296988"/>
            <a:ext cx="3244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15">
            <a:extLst>
              <a:ext uri="{FF2B5EF4-FFF2-40B4-BE49-F238E27FC236}">
                <a16:creationId xmlns:a16="http://schemas.microsoft.com/office/drawing/2014/main" id="{190BC8D9-F673-43A4-B81B-13D181C8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1350"/>
            <a:ext cx="66690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00FF"/>
                </a:solidFill>
                <a:latin typeface="Times New Roman" panose="02020603050405020304" pitchFamily="18" charset="0"/>
              </a:rPr>
              <a:t>Proteasi batterica termostabile; scinde legami peptidici in cui la funzione amminica fa parte di aa non polari (leucina, isoleucina, valina)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00FF"/>
                </a:solidFill>
                <a:latin typeface="Times New Roman" panose="02020603050405020304" pitchFamily="18" charset="0"/>
              </a:rPr>
              <a:t>La struttura terziaria è stabilizzata da 4 Ca(II) contro la denaturazione ad elevate T</a:t>
            </a:r>
          </a:p>
        </p:txBody>
      </p:sp>
      <p:sp>
        <p:nvSpPr>
          <p:cNvPr id="12293" name="Rettangolo 1">
            <a:extLst>
              <a:ext uri="{FF2B5EF4-FFF2-40B4-BE49-F238E27FC236}">
                <a16:creationId xmlns:a16="http://schemas.microsoft.com/office/drawing/2014/main" id="{C8FB348B-EBB2-495F-9ABA-64E78F96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7272338"/>
            <a:ext cx="3449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</a:rPr>
              <a:t>Esempi di specificità di substrato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>
            <a:extLst>
              <a:ext uri="{FF2B5EF4-FFF2-40B4-BE49-F238E27FC236}">
                <a16:creationId xmlns:a16="http://schemas.microsoft.com/office/drawing/2014/main" id="{78570281-09DF-49FF-86B9-A13141452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123728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MECCANISMO CPA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>
            <a:extLst>
              <a:ext uri="{FF2B5EF4-FFF2-40B4-BE49-F238E27FC236}">
                <a16:creationId xmlns:a16="http://schemas.microsoft.com/office/drawing/2014/main" id="{1735AFE5-60E3-4B07-BE27-6F2310E6511B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79388"/>
            <a:ext cx="6480175" cy="8569325"/>
            <a:chOff x="119" y="113"/>
            <a:chExt cx="4082" cy="5398"/>
          </a:xfrm>
        </p:grpSpPr>
        <p:pic>
          <p:nvPicPr>
            <p:cNvPr id="2078" name="Picture 4" descr="1">
              <a:extLst>
                <a:ext uri="{FF2B5EF4-FFF2-40B4-BE49-F238E27FC236}">
                  <a16:creationId xmlns:a16="http://schemas.microsoft.com/office/drawing/2014/main" id="{90F263D6-4869-40EB-9858-ECDF01BA3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" t="1962" r="2754" b="4323"/>
            <a:stretch>
              <a:fillRect/>
            </a:stretch>
          </p:blipFill>
          <p:spPr bwMode="auto">
            <a:xfrm>
              <a:off x="119" y="113"/>
              <a:ext cx="4082" cy="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9" name="Text Box 5">
              <a:extLst>
                <a:ext uri="{FF2B5EF4-FFF2-40B4-BE49-F238E27FC236}">
                  <a16:creationId xmlns:a16="http://schemas.microsoft.com/office/drawing/2014/main" id="{642F2873-5C46-488D-91F2-AE67BDFD2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204"/>
              <a:ext cx="4037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Studi cinetici ed ipotesi sul meccanismo enzimatico di 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(idrolizza tri-e tetrapeptidi)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0" name="Text Box 6">
              <a:extLst>
                <a:ext uri="{FF2B5EF4-FFF2-40B4-BE49-F238E27FC236}">
                  <a16:creationId xmlns:a16="http://schemas.microsoft.com/office/drawing/2014/main" id="{2C720530-843E-4B16-9B3B-17D28B67D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959"/>
              <a:ext cx="25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(1) Sostituzione con metalli diversi</a:t>
              </a:r>
            </a:p>
          </p:txBody>
        </p:sp>
        <p:sp>
          <p:nvSpPr>
            <p:cNvPr id="2081" name="Text Box 7">
              <a:extLst>
                <a:ext uri="{FF2B5EF4-FFF2-40B4-BE49-F238E27FC236}">
                  <a16:creationId xmlns:a16="http://schemas.microsoft.com/office/drawing/2014/main" id="{6A8E6662-69AB-445D-94D3-BF59F1F88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3158"/>
              <a:ext cx="25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(2) Modifiche del sito attivo</a:t>
              </a:r>
            </a:p>
          </p:txBody>
        </p:sp>
        <p:sp>
          <p:nvSpPr>
            <p:cNvPr id="2082" name="Text Box 8">
              <a:extLst>
                <a:ext uri="{FF2B5EF4-FFF2-40B4-BE49-F238E27FC236}">
                  <a16:creationId xmlns:a16="http://schemas.microsoft.com/office/drawing/2014/main" id="{4CA9FEC2-06CF-432F-A5A2-04323D2E5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3774"/>
              <a:ext cx="25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(3) Cinetica</a:t>
              </a:r>
            </a:p>
          </p:txBody>
        </p:sp>
      </p:grpSp>
      <p:sp>
        <p:nvSpPr>
          <p:cNvPr id="2051" name="Line 10">
            <a:extLst>
              <a:ext uri="{FF2B5EF4-FFF2-40B4-BE49-F238E27FC236}">
                <a16:creationId xmlns:a16="http://schemas.microsoft.com/office/drawing/2014/main" id="{6AC2BA34-6AAE-4FDC-B05C-1A796EC1D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5689600"/>
            <a:ext cx="1905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AAB13AD-7FCC-476C-B4C3-E4B17729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52725"/>
            <a:ext cx="2924175" cy="1924050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Co(II) : d</a:t>
            </a:r>
            <a:r>
              <a:rPr kumimoji="0" lang="it-IT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high-spin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ottaedro                  tetraedro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365BB3F7-DFD3-480C-AB7E-5B81A64E41E4}"/>
              </a:ext>
            </a:extLst>
          </p:cNvPr>
          <p:cNvCxnSpPr/>
          <p:nvPr/>
        </p:nvCxnSpPr>
        <p:spPr>
          <a:xfrm>
            <a:off x="692150" y="3851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03DB4C5C-0037-4BCB-AC3B-A173C55C8D1D}"/>
              </a:ext>
            </a:extLst>
          </p:cNvPr>
          <p:cNvCxnSpPr/>
          <p:nvPr/>
        </p:nvCxnSpPr>
        <p:spPr>
          <a:xfrm>
            <a:off x="333375" y="3851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1EFEAECF-AB5D-4753-8F62-024AE602C47B}"/>
              </a:ext>
            </a:extLst>
          </p:cNvPr>
          <p:cNvCxnSpPr/>
          <p:nvPr/>
        </p:nvCxnSpPr>
        <p:spPr>
          <a:xfrm>
            <a:off x="115888" y="4284663"/>
            <a:ext cx="217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F9554FB-C4B1-425F-8BA5-89202F7C7E06}"/>
              </a:ext>
            </a:extLst>
          </p:cNvPr>
          <p:cNvCxnSpPr/>
          <p:nvPr/>
        </p:nvCxnSpPr>
        <p:spPr>
          <a:xfrm>
            <a:off x="476250" y="4284663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3CF2CCB-A64A-46FB-809A-90EE3990A858}"/>
              </a:ext>
            </a:extLst>
          </p:cNvPr>
          <p:cNvCxnSpPr/>
          <p:nvPr/>
        </p:nvCxnSpPr>
        <p:spPr>
          <a:xfrm>
            <a:off x="836613" y="4284663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1CC6410-BE07-4FFE-A254-3A9E1003EA29}"/>
              </a:ext>
            </a:extLst>
          </p:cNvPr>
          <p:cNvCxnSpPr/>
          <p:nvPr/>
        </p:nvCxnSpPr>
        <p:spPr>
          <a:xfrm>
            <a:off x="1700213" y="3851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75D0035A-3755-4D1E-924E-10FB3EC38647}"/>
              </a:ext>
            </a:extLst>
          </p:cNvPr>
          <p:cNvCxnSpPr/>
          <p:nvPr/>
        </p:nvCxnSpPr>
        <p:spPr>
          <a:xfrm>
            <a:off x="2060575" y="3851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89318706-3605-4778-827C-FC73F1EEBE8F}"/>
              </a:ext>
            </a:extLst>
          </p:cNvPr>
          <p:cNvCxnSpPr/>
          <p:nvPr/>
        </p:nvCxnSpPr>
        <p:spPr>
          <a:xfrm>
            <a:off x="2492375" y="3851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87C0503-8295-459F-A400-1E97D2D8CF12}"/>
              </a:ext>
            </a:extLst>
          </p:cNvPr>
          <p:cNvCxnSpPr/>
          <p:nvPr/>
        </p:nvCxnSpPr>
        <p:spPr>
          <a:xfrm>
            <a:off x="1844675" y="4140200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1869A04-03E9-459B-AA0B-1B5EC02EF526}"/>
              </a:ext>
            </a:extLst>
          </p:cNvPr>
          <p:cNvCxnSpPr/>
          <p:nvPr/>
        </p:nvCxnSpPr>
        <p:spPr>
          <a:xfrm>
            <a:off x="2212975" y="4140200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DF22C5E-0D06-4860-ACB7-0569DD426F14}"/>
              </a:ext>
            </a:extLst>
          </p:cNvPr>
          <p:cNvCxnSpPr>
            <a:stCxn id="2078" idx="1"/>
          </p:cNvCxnSpPr>
          <p:nvPr/>
        </p:nvCxnSpPr>
        <p:spPr>
          <a:xfrm flipV="1">
            <a:off x="188913" y="41402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C02A9AD6-92C0-426F-970A-FD32D9C7B9A1}"/>
              </a:ext>
            </a:extLst>
          </p:cNvPr>
          <p:cNvCxnSpPr/>
          <p:nvPr/>
        </p:nvCxnSpPr>
        <p:spPr>
          <a:xfrm flipV="1">
            <a:off x="549275" y="41402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69F339C-687A-46BD-B980-35C448F41DD3}"/>
              </a:ext>
            </a:extLst>
          </p:cNvPr>
          <p:cNvCxnSpPr/>
          <p:nvPr/>
        </p:nvCxnSpPr>
        <p:spPr>
          <a:xfrm flipV="1">
            <a:off x="908050" y="41402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923FA325-830E-4D71-87CD-7619E4CD37CB}"/>
              </a:ext>
            </a:extLst>
          </p:cNvPr>
          <p:cNvCxnSpPr/>
          <p:nvPr/>
        </p:nvCxnSpPr>
        <p:spPr>
          <a:xfrm flipV="1">
            <a:off x="446088" y="37084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FEAE437-B228-421A-A1D5-CB731C3AFEA5}"/>
              </a:ext>
            </a:extLst>
          </p:cNvPr>
          <p:cNvCxnSpPr/>
          <p:nvPr/>
        </p:nvCxnSpPr>
        <p:spPr>
          <a:xfrm flipV="1">
            <a:off x="798513" y="37084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E4A4681F-AA31-4082-98AE-3839634A002C}"/>
              </a:ext>
            </a:extLst>
          </p:cNvPr>
          <p:cNvCxnSpPr/>
          <p:nvPr/>
        </p:nvCxnSpPr>
        <p:spPr>
          <a:xfrm flipV="1">
            <a:off x="1916113" y="3995738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B106E512-6F93-45E0-B5E2-61E7C05381B1}"/>
              </a:ext>
            </a:extLst>
          </p:cNvPr>
          <p:cNvCxnSpPr/>
          <p:nvPr/>
        </p:nvCxnSpPr>
        <p:spPr>
          <a:xfrm flipV="1">
            <a:off x="1814513" y="3692525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43B31BCC-AF22-4A75-924A-54688D2DF46A}"/>
              </a:ext>
            </a:extLst>
          </p:cNvPr>
          <p:cNvCxnSpPr/>
          <p:nvPr/>
        </p:nvCxnSpPr>
        <p:spPr>
          <a:xfrm flipV="1">
            <a:off x="2606675" y="3692525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049F2957-F527-4B32-9B56-0597FD606309}"/>
              </a:ext>
            </a:extLst>
          </p:cNvPr>
          <p:cNvCxnSpPr/>
          <p:nvPr/>
        </p:nvCxnSpPr>
        <p:spPr>
          <a:xfrm flipV="1">
            <a:off x="2185988" y="370840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30B289B-FB23-4567-BB53-2A010C22BA1E}"/>
              </a:ext>
            </a:extLst>
          </p:cNvPr>
          <p:cNvCxnSpPr/>
          <p:nvPr/>
        </p:nvCxnSpPr>
        <p:spPr>
          <a:xfrm>
            <a:off x="260350" y="4176713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51EEAFA3-9B03-4EBC-A5F0-564CD201640E}"/>
              </a:ext>
            </a:extLst>
          </p:cNvPr>
          <p:cNvCxnSpPr/>
          <p:nvPr/>
        </p:nvCxnSpPr>
        <p:spPr>
          <a:xfrm>
            <a:off x="628650" y="4173538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B5E01DF6-B7D8-42A6-91D2-CFF866DA1E84}"/>
              </a:ext>
            </a:extLst>
          </p:cNvPr>
          <p:cNvCxnSpPr/>
          <p:nvPr/>
        </p:nvCxnSpPr>
        <p:spPr>
          <a:xfrm>
            <a:off x="1989138" y="3995738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990A2D9-E886-420B-9CBB-3E386542EC49}"/>
              </a:ext>
            </a:extLst>
          </p:cNvPr>
          <p:cNvCxnSpPr/>
          <p:nvPr/>
        </p:nvCxnSpPr>
        <p:spPr>
          <a:xfrm>
            <a:off x="2276475" y="4032250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A204584-FB9A-4A5B-9375-A555CEBEA4EB}"/>
              </a:ext>
            </a:extLst>
          </p:cNvPr>
          <p:cNvCxnSpPr/>
          <p:nvPr/>
        </p:nvCxnSpPr>
        <p:spPr>
          <a:xfrm flipV="1">
            <a:off x="2366963" y="3983038"/>
            <a:ext cx="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Rectangle 15">
            <a:extLst>
              <a:ext uri="{FF2B5EF4-FFF2-40B4-BE49-F238E27FC236}">
                <a16:creationId xmlns:a16="http://schemas.microsoft.com/office/drawing/2014/main" id="{CA3F66EE-673D-48AB-AE2E-B6C78FA7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97863"/>
            <a:ext cx="6858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ability of the carboxyl group of Glu-270 to form a hydrogen bond with the metal-bound water molecules may contribute to the lowering of its pKa from the usual value of ~ 10.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>
            <a:extLst>
              <a:ext uri="{FF2B5EF4-FFF2-40B4-BE49-F238E27FC236}">
                <a16:creationId xmlns:a16="http://schemas.microsoft.com/office/drawing/2014/main" id="{0FE93A9B-A72C-4811-8C6D-EC719E6FA86B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0"/>
            <a:ext cx="6858000" cy="9017000"/>
            <a:chOff x="0" y="1"/>
            <a:chExt cx="4320" cy="5680"/>
          </a:xfrm>
        </p:grpSpPr>
        <p:pic>
          <p:nvPicPr>
            <p:cNvPr id="3089" name="Picture 5" descr="3">
              <a:extLst>
                <a:ext uri="{FF2B5EF4-FFF2-40B4-BE49-F238E27FC236}">
                  <a16:creationId xmlns:a16="http://schemas.microsoft.com/office/drawing/2014/main" id="{9FB33DCD-0B10-4A23-BE7D-BED7CDB7F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678" r="5882" b="17674"/>
            <a:stretch>
              <a:fillRect/>
            </a:stretch>
          </p:blipFill>
          <p:spPr bwMode="auto">
            <a:xfrm>
              <a:off x="0" y="1"/>
              <a:ext cx="4320" cy="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0" name="Group 10">
              <a:extLst>
                <a:ext uri="{FF2B5EF4-FFF2-40B4-BE49-F238E27FC236}">
                  <a16:creationId xmlns:a16="http://schemas.microsoft.com/office/drawing/2014/main" id="{5A0E3EE5-03E1-414E-B94F-62B899855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" y="4788"/>
              <a:ext cx="4288" cy="893"/>
              <a:chOff x="32" y="4788"/>
              <a:chExt cx="4288" cy="893"/>
            </a:xfrm>
          </p:grpSpPr>
          <p:sp>
            <p:nvSpPr>
              <p:cNvPr id="3091" name="Text Box 6">
                <a:extLst>
                  <a:ext uri="{FF2B5EF4-FFF2-40B4-BE49-F238E27FC236}">
                    <a16:creationId xmlns:a16="http://schemas.microsoft.com/office/drawing/2014/main" id="{6770708E-E118-45A0-B5CC-D2003E0FF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" y="5012"/>
                <a:ext cx="2268" cy="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Possibile meccanismo per l’idrolisi del legame peptidico da parte di carbossipeptidasi 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Christiansen &amp; Lipscomb</a:t>
                </a:r>
              </a:p>
            </p:txBody>
          </p:sp>
          <p:sp>
            <p:nvSpPr>
              <p:cNvPr id="3092" name="Text Box 7">
                <a:extLst>
                  <a:ext uri="{FF2B5EF4-FFF2-40B4-BE49-F238E27FC236}">
                    <a16:creationId xmlns:a16="http://schemas.microsoft.com/office/drawing/2014/main" id="{C64726B4-AC33-440D-A89C-B6CB46BE91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" y="4788"/>
                <a:ext cx="61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3" name="Text Box 8">
                <a:extLst>
                  <a:ext uri="{FF2B5EF4-FFF2-40B4-BE49-F238E27FC236}">
                    <a16:creationId xmlns:a16="http://schemas.microsoft.com/office/drawing/2014/main" id="{911E688B-EC13-45BF-9C31-02AC64D2C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" y="5329"/>
                <a:ext cx="61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4" name="Text Box 9">
                <a:extLst>
                  <a:ext uri="{FF2B5EF4-FFF2-40B4-BE49-F238E27FC236}">
                    <a16:creationId xmlns:a16="http://schemas.microsoft.com/office/drawing/2014/main" id="{1DDAC5F8-D4B3-4C15-87BF-51A3626F4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5284"/>
                <a:ext cx="30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5" name="Oval 12">
            <a:extLst>
              <a:ext uri="{FF2B5EF4-FFF2-40B4-BE49-F238E27FC236}">
                <a16:creationId xmlns:a16="http://schemas.microsoft.com/office/drawing/2014/main" id="{4B14ED12-2892-4F71-A506-C3AC0858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60600"/>
            <a:ext cx="241300" cy="266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Oval 13">
            <a:extLst>
              <a:ext uri="{FF2B5EF4-FFF2-40B4-BE49-F238E27FC236}">
                <a16:creationId xmlns:a16="http://schemas.microsoft.com/office/drawing/2014/main" id="{E0B50C62-ACA9-4CB4-B219-97C42158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5943600"/>
            <a:ext cx="228600" cy="27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Oval 14">
            <a:extLst>
              <a:ext uri="{FF2B5EF4-FFF2-40B4-BE49-F238E27FC236}">
                <a16:creationId xmlns:a16="http://schemas.microsoft.com/office/drawing/2014/main" id="{BED98B46-028F-41A4-8005-E02632F2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937000"/>
            <a:ext cx="228600" cy="27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Oval 15">
            <a:extLst>
              <a:ext uri="{FF2B5EF4-FFF2-40B4-BE49-F238E27FC236}">
                <a16:creationId xmlns:a16="http://schemas.microsoft.com/office/drawing/2014/main" id="{ABBDA8E7-E754-4BCD-94EF-9FF219FC1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7467600"/>
            <a:ext cx="228600" cy="27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16">
            <a:extLst>
              <a:ext uri="{FF2B5EF4-FFF2-40B4-BE49-F238E27FC236}">
                <a16:creationId xmlns:a16="http://schemas.microsoft.com/office/drawing/2014/main" id="{CC82E3C2-89BB-45B4-8DDE-5E98C4D3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25" y="6948488"/>
            <a:ext cx="1073150" cy="492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intermedio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tetraedrico</a:t>
            </a:r>
          </a:p>
        </p:txBody>
      </p:sp>
      <p:sp>
        <p:nvSpPr>
          <p:cNvPr id="3080" name="Rectangle 17">
            <a:extLst>
              <a:ext uri="{FF2B5EF4-FFF2-40B4-BE49-F238E27FC236}">
                <a16:creationId xmlns:a16="http://schemas.microsoft.com/office/drawing/2014/main" id="{9AC316F4-006A-4C69-9192-12E98603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5227638"/>
            <a:ext cx="298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addizione di OH</a:t>
            </a:r>
            <a:r>
              <a:rPr kumimoji="0" lang="it-IT" altLang="it-IT" sz="1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al gruppo carbonilico</a:t>
            </a:r>
          </a:p>
        </p:txBody>
      </p:sp>
      <p:sp>
        <p:nvSpPr>
          <p:cNvPr id="4105" name="Rectangle 18">
            <a:extLst>
              <a:ext uri="{FF2B5EF4-FFF2-40B4-BE49-F238E27FC236}">
                <a16:creationId xmlns:a16="http://schemas.microsoft.com/office/drawing/2014/main" id="{D0DC0E98-4886-4493-86BE-DCF78076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6251575"/>
            <a:ext cx="1290637" cy="517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protonazione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dell’N amidico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C7A3D2C-9A21-4009-8F71-94B152A22B04}"/>
              </a:ext>
            </a:extLst>
          </p:cNvPr>
          <p:cNvSpPr/>
          <p:nvPr/>
        </p:nvSpPr>
        <p:spPr>
          <a:xfrm>
            <a:off x="4365625" y="2325688"/>
            <a:ext cx="1295400" cy="1238250"/>
          </a:xfrm>
          <a:prstGeom prst="ellipse">
            <a:avLst/>
          </a:prstGeom>
          <a:solidFill>
            <a:srgbClr val="FBD5DE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C2DC1F8-3855-4ACA-969A-092E8E798A92}"/>
              </a:ext>
            </a:extLst>
          </p:cNvPr>
          <p:cNvSpPr/>
          <p:nvPr/>
        </p:nvSpPr>
        <p:spPr>
          <a:xfrm>
            <a:off x="3268663" y="4616450"/>
            <a:ext cx="35893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Arg-127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aumenta l’acidità di Lewis del carbonile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 viene attaccato da H</a:t>
            </a:r>
            <a:r>
              <a:rPr kumimoji="0" lang="it-IT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 attivata da Zn e Glu270.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Additional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polarization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carbonyl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function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4" name="Rettangolo 3">
            <a:extLst>
              <a:ext uri="{FF2B5EF4-FFF2-40B4-BE49-F238E27FC236}">
                <a16:creationId xmlns:a16="http://schemas.microsoft.com/office/drawing/2014/main" id="{03148C43-6712-4E9E-929B-6F303E83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1063625"/>
            <a:ext cx="232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terminal aa residue whose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carboxyl group interact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with 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Arg-145</a:t>
            </a:r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ttangolo 4">
            <a:extLst>
              <a:ext uri="{FF2B5EF4-FFF2-40B4-BE49-F238E27FC236}">
                <a16:creationId xmlns:a16="http://schemas.microsoft.com/office/drawing/2014/main" id="{9D90E0B8-95F3-4983-B5BB-D6B86F42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1120775"/>
            <a:ext cx="30003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Rettangolo 19">
            <a:extLst>
              <a:ext uri="{FF2B5EF4-FFF2-40B4-BE49-F238E27FC236}">
                <a16:creationId xmlns:a16="http://schemas.microsoft.com/office/drawing/2014/main" id="{5061126C-EFA4-479D-98B4-DF782B9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4214813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7" name="Rettangolo 20">
            <a:extLst>
              <a:ext uri="{FF2B5EF4-FFF2-40B4-BE49-F238E27FC236}">
                <a16:creationId xmlns:a16="http://schemas.microsoft.com/office/drawing/2014/main" id="{1A94FEF3-0F1F-4ACB-9CDE-2E428096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5183188"/>
            <a:ext cx="30162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40159F6-5BE6-4B56-8DBB-CF50992F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3738"/>
            <a:ext cx="3429000" cy="738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durante la catalisi si sviluppa una parziale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carica negativa stabilizzata dal sito metallico,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 la sua carica netta positiva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>
            <a:extLst>
              <a:ext uri="{FF2B5EF4-FFF2-40B4-BE49-F238E27FC236}">
                <a16:creationId xmlns:a16="http://schemas.microsoft.com/office/drawing/2014/main" id="{00371090-2169-4882-95EC-C4D9D9F7EB1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60563"/>
            <a:ext cx="5068888" cy="4135437"/>
            <a:chOff x="575" y="249"/>
            <a:chExt cx="3193" cy="2605"/>
          </a:xfrm>
        </p:grpSpPr>
        <p:pic>
          <p:nvPicPr>
            <p:cNvPr id="4101" name="Picture 4" descr="4">
              <a:extLst>
                <a:ext uri="{FF2B5EF4-FFF2-40B4-BE49-F238E27FC236}">
                  <a16:creationId xmlns:a16="http://schemas.microsoft.com/office/drawing/2014/main" id="{803F17FE-4836-442A-B9ED-092EC3528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6" t="60638" r="1797" b="673"/>
            <a:stretch>
              <a:fillRect/>
            </a:stretch>
          </p:blipFill>
          <p:spPr bwMode="auto">
            <a:xfrm>
              <a:off x="575" y="249"/>
              <a:ext cx="3193" cy="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5">
              <a:extLst>
                <a:ext uri="{FF2B5EF4-FFF2-40B4-BE49-F238E27FC236}">
                  <a16:creationId xmlns:a16="http://schemas.microsoft.com/office/drawing/2014/main" id="{AF2659F3-35DF-4434-A93A-D615E7FE6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447"/>
              <a:ext cx="2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Due inibitori della carbossipeptidasi A</a:t>
              </a:r>
            </a:p>
          </p:txBody>
        </p:sp>
      </p:grpSp>
      <p:sp>
        <p:nvSpPr>
          <p:cNvPr id="4099" name="Rectangle 7">
            <a:extLst>
              <a:ext uri="{FF2B5EF4-FFF2-40B4-BE49-F238E27FC236}">
                <a16:creationId xmlns:a16="http://schemas.microsoft.com/office/drawing/2014/main" id="{350E8554-A751-4863-8C0D-D9EF09B0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6705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 Zn(II) serve come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 “template” per assemblare i gruppi reattivi coinvolti nel legame peptidico, specialmente il Glu-270.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l’acidità di Lewis dello ione metallico ed il carattere basico del gruppo carbossilico di Glu-270 abbassano il pKa dell’H</a:t>
            </a:r>
            <a:r>
              <a:rPr kumimoji="0" lang="it-IT" altLang="it-IT" sz="16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coordinata che attacca il legame peptidico;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Glu-270 e Arg-127 hanno una funzione critica nell’idrolisi.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59748AD7-301D-41AA-9B19-976CD1EB9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659563"/>
            <a:ext cx="6870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Nelle tossine di serpenti velenosi si trovano proteasi contenenti Zn che dissolvono il tessuto connettivo. Rimuovendo il metallo mediante coordinazione con EDTA, perdono totalmente la loro attività.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>
            <a:extLst>
              <a:ext uri="{FF2B5EF4-FFF2-40B4-BE49-F238E27FC236}">
                <a16:creationId xmlns:a16="http://schemas.microsoft.com/office/drawing/2014/main" id="{1F1C7526-4A23-412A-B491-430FCA36F62B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52388"/>
            <a:ext cx="6723063" cy="8953500"/>
            <a:chOff x="0" y="6"/>
            <a:chExt cx="4235" cy="5640"/>
          </a:xfrm>
        </p:grpSpPr>
        <p:pic>
          <p:nvPicPr>
            <p:cNvPr id="5137" name="Picture 4" descr="5">
              <a:extLst>
                <a:ext uri="{FF2B5EF4-FFF2-40B4-BE49-F238E27FC236}">
                  <a16:creationId xmlns:a16="http://schemas.microsoft.com/office/drawing/2014/main" id="{71DE7587-4904-4AE6-B144-F74C607F3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7" t="12932" r="926" b="3300"/>
            <a:stretch>
              <a:fillRect/>
            </a:stretch>
          </p:blipFill>
          <p:spPr bwMode="auto">
            <a:xfrm>
              <a:off x="14" y="6"/>
              <a:ext cx="4221" cy="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Text Box 5">
              <a:extLst>
                <a:ext uri="{FF2B5EF4-FFF2-40B4-BE49-F238E27FC236}">
                  <a16:creationId xmlns:a16="http://schemas.microsoft.com/office/drawing/2014/main" id="{86DC476D-C694-4C74-8C7B-99788A2EB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52"/>
              <a:ext cx="4020" cy="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Idrolisi di monoesteri fosforici da parte di fosfatasi alcalina. Un possibile meccanismo</a:t>
              </a:r>
            </a:p>
          </p:txBody>
        </p:sp>
      </p:grpSp>
      <p:sp>
        <p:nvSpPr>
          <p:cNvPr id="6147" name="Rectangle 7">
            <a:extLst>
              <a:ext uri="{FF2B5EF4-FFF2-40B4-BE49-F238E27FC236}">
                <a16:creationId xmlns:a16="http://schemas.microsoft.com/office/drawing/2014/main" id="{2A658E1B-307B-4A90-9058-88065E0C7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-23813"/>
            <a:ext cx="3186113" cy="769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Alkaline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phosphatase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4" name="Oval 9">
            <a:extLst>
              <a:ext uri="{FF2B5EF4-FFF2-40B4-BE49-F238E27FC236}">
                <a16:creationId xmlns:a16="http://schemas.microsoft.com/office/drawing/2014/main" id="{66F41B34-FB18-4D47-9E79-E225167B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397000"/>
            <a:ext cx="241300" cy="241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Oval 10">
            <a:extLst>
              <a:ext uri="{FF2B5EF4-FFF2-40B4-BE49-F238E27FC236}">
                <a16:creationId xmlns:a16="http://schemas.microsoft.com/office/drawing/2014/main" id="{1DD278BE-43EB-4075-963C-D89F139E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409700"/>
            <a:ext cx="241300" cy="241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Oval 11">
            <a:extLst>
              <a:ext uri="{FF2B5EF4-FFF2-40B4-BE49-F238E27FC236}">
                <a16:creationId xmlns:a16="http://schemas.microsoft.com/office/drawing/2014/main" id="{27ED8968-107E-4B20-A4BA-99423099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10668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Line 12">
            <a:extLst>
              <a:ext uri="{FF2B5EF4-FFF2-40B4-BE49-F238E27FC236}">
                <a16:creationId xmlns:a16="http://schemas.microsoft.com/office/drawing/2014/main" id="{C69FE0E2-BDD4-4202-9962-E12CD300D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2514600"/>
            <a:ext cx="45720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8" name="Rectangle 13">
            <a:extLst>
              <a:ext uri="{FF2B5EF4-FFF2-40B4-BE49-F238E27FC236}">
                <a16:creationId xmlns:a16="http://schemas.microsoft.com/office/drawing/2014/main" id="{5521EAC7-3AE5-4BCD-8DDC-1752C4F7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3716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coppia cooperativa di ioni Zn che polarizza il substrato e lo rende un miglior elettrofilo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CC0F3B7-617B-4236-8BCE-745707E017B6}"/>
              </a:ext>
            </a:extLst>
          </p:cNvPr>
          <p:cNvSpPr/>
          <p:nvPr/>
        </p:nvSpPr>
        <p:spPr>
          <a:xfrm>
            <a:off x="2670175" y="6940550"/>
            <a:ext cx="1735138" cy="738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residuo di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stessa funzione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della Arg-145 (CPA)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30" name="Rectangle 13">
            <a:extLst>
              <a:ext uri="{FF2B5EF4-FFF2-40B4-BE49-F238E27FC236}">
                <a16:creationId xmlns:a16="http://schemas.microsoft.com/office/drawing/2014/main" id="{0CBCB9B8-FAD3-46B5-A67E-A8CACF5F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2411413"/>
            <a:ext cx="30241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 gruppo OH di una serina attacca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 fosfato terminale e taglia la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funzionalità esterea</a:t>
            </a:r>
          </a:p>
        </p:txBody>
      </p:sp>
      <p:sp>
        <p:nvSpPr>
          <p:cNvPr id="5131" name="Rectangle 13">
            <a:extLst>
              <a:ext uri="{FF2B5EF4-FFF2-40B4-BE49-F238E27FC236}">
                <a16:creationId xmlns:a16="http://schemas.microsoft.com/office/drawing/2014/main" id="{AA489386-C191-4310-BB5C-2564AEF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832475"/>
            <a:ext cx="3024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 forma una fosfoserina dell’enzima</a:t>
            </a:r>
          </a:p>
        </p:txBody>
      </p:sp>
      <p:sp>
        <p:nvSpPr>
          <p:cNvPr id="5132" name="Rectangle 13">
            <a:extLst>
              <a:ext uri="{FF2B5EF4-FFF2-40B4-BE49-F238E27FC236}">
                <a16:creationId xmlns:a16="http://schemas.microsoft.com/office/drawing/2014/main" id="{3997D75C-BDA0-45C5-929B-31C888374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48488"/>
            <a:ext cx="30241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idrolisi dell’estere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fosforico da parte dell’OH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coordinato allo Zn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031C6BB-2263-4A25-A550-7EBCB894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52388"/>
            <a:ext cx="30241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Idrolizzano il legame fosfoestere</a:t>
            </a:r>
          </a:p>
        </p:txBody>
      </p:sp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5797CE07-2623-4D54-AAD8-8622282766C1}"/>
              </a:ext>
            </a:extLst>
          </p:cNvPr>
          <p:cNvSpPr/>
          <p:nvPr/>
        </p:nvSpPr>
        <p:spPr>
          <a:xfrm>
            <a:off x="44450" y="3141663"/>
            <a:ext cx="3638550" cy="801687"/>
          </a:xfrm>
          <a:prstGeom prst="round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5" name="Rectangle 13">
            <a:extLst>
              <a:ext uri="{FF2B5EF4-FFF2-40B4-BE49-F238E27FC236}">
                <a16:creationId xmlns:a16="http://schemas.microsoft.com/office/drawing/2014/main" id="{6B9111C9-48D6-47FC-AEE5-DB158CFF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4081463"/>
            <a:ext cx="3505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ione Mg(II) a 5 Å da uno Zn e 7 Å dall’altro : funzione strutturale ed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elettrostattica</a:t>
            </a:r>
          </a:p>
        </p:txBody>
      </p:sp>
      <p:sp>
        <p:nvSpPr>
          <p:cNvPr id="5136" name="Rectangle 13">
            <a:extLst>
              <a:ext uri="{FF2B5EF4-FFF2-40B4-BE49-F238E27FC236}">
                <a16:creationId xmlns:a16="http://schemas.microsoft.com/office/drawing/2014/main" id="{00DE8225-4418-49A6-AB41-6606D193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44538"/>
            <a:ext cx="35290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Acida o alcalina a seconda del pH ideale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67D8E1A-C2DD-4FBD-B86E-E328B3E96F41}"/>
              </a:ext>
            </a:extLst>
          </p:cNvPr>
          <p:cNvSpPr/>
          <p:nvPr/>
        </p:nvSpPr>
        <p:spPr>
          <a:xfrm>
            <a:off x="1196975" y="1763713"/>
            <a:ext cx="4032250" cy="1323975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Vai a presentazione </a:t>
            </a:r>
          </a:p>
          <a:p>
            <a:pPr algn="just" eaLnBrk="1" hangingPunct="1">
              <a:defRPr/>
            </a:pPr>
            <a:r>
              <a:rPr lang="it-IT" altLang="it-IT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- 19 (CA), 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it-IT" altLang="it-IT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 (ADH),  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it-IT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23 (SOD)</a:t>
            </a:r>
            <a:endParaRPr lang="it-IT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0">
            <a:extLst>
              <a:ext uri="{FF2B5EF4-FFF2-40B4-BE49-F238E27FC236}">
                <a16:creationId xmlns:a16="http://schemas.microsoft.com/office/drawing/2014/main" id="{8E441315-DC4D-49C1-BE36-3AED2A5743BC}"/>
              </a:ext>
            </a:extLst>
          </p:cNvPr>
          <p:cNvGrpSpPr>
            <a:grpSpLocks/>
          </p:cNvGrpSpPr>
          <p:nvPr/>
        </p:nvGrpSpPr>
        <p:grpSpPr bwMode="auto">
          <a:xfrm>
            <a:off x="0" y="7938"/>
            <a:ext cx="6858000" cy="8963025"/>
            <a:chOff x="0" y="42"/>
            <a:chExt cx="4320" cy="5646"/>
          </a:xfrm>
        </p:grpSpPr>
        <p:pic>
          <p:nvPicPr>
            <p:cNvPr id="2055" name="Picture 4" descr="1">
              <a:extLst>
                <a:ext uri="{FF2B5EF4-FFF2-40B4-BE49-F238E27FC236}">
                  <a16:creationId xmlns:a16="http://schemas.microsoft.com/office/drawing/2014/main" id="{8324F544-20A7-4BC6-913D-438B93433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6975" r="2757" b="28442"/>
            <a:stretch>
              <a:fillRect/>
            </a:stretch>
          </p:blipFill>
          <p:spPr bwMode="auto">
            <a:xfrm>
              <a:off x="0" y="657"/>
              <a:ext cx="4320" cy="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Rectangle 5">
              <a:extLst>
                <a:ext uri="{FF2B5EF4-FFF2-40B4-BE49-F238E27FC236}">
                  <a16:creationId xmlns:a16="http://schemas.microsoft.com/office/drawing/2014/main" id="{B9565AB7-42C6-4858-82B7-9F47CB05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4105"/>
              <a:ext cx="99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7" name="Rectangle 6">
              <a:extLst>
                <a:ext uri="{FF2B5EF4-FFF2-40B4-BE49-F238E27FC236}">
                  <a16:creationId xmlns:a16="http://schemas.microsoft.com/office/drawing/2014/main" id="{EC049BCE-D101-486E-84DC-F42FB122C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3833"/>
              <a:ext cx="272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8" name="Rectangle 7">
              <a:extLst>
                <a:ext uri="{FF2B5EF4-FFF2-40B4-BE49-F238E27FC236}">
                  <a16:creationId xmlns:a16="http://schemas.microsoft.com/office/drawing/2014/main" id="{C83424D2-1F50-476F-B4E8-5E83B0EC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4014"/>
              <a:ext cx="117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9" name="Rectangle 8">
              <a:extLst>
                <a:ext uri="{FF2B5EF4-FFF2-40B4-BE49-F238E27FC236}">
                  <a16:creationId xmlns:a16="http://schemas.microsoft.com/office/drawing/2014/main" id="{B674B31E-B98A-427C-881A-C51A85E2BC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9451">
              <a:off x="3022" y="3742"/>
              <a:ext cx="117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90D63A9A-4813-48A1-AC36-A869EB2D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3560"/>
              <a:ext cx="31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61" name="Text Box 10">
              <a:extLst>
                <a:ext uri="{FF2B5EF4-FFF2-40B4-BE49-F238E27FC236}">
                  <a16:creationId xmlns:a16="http://schemas.microsoft.com/office/drawing/2014/main" id="{D603697B-1C12-4C16-9CF4-FD67463BD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1677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2" name="Text Box 11">
              <a:extLst>
                <a:ext uri="{FF2B5EF4-FFF2-40B4-BE49-F238E27FC236}">
                  <a16:creationId xmlns:a16="http://schemas.microsoft.com/office/drawing/2014/main" id="{25129438-E17F-4B2B-90A4-222A3EE0B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1994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3" name="Text Box 12">
              <a:extLst>
                <a:ext uri="{FF2B5EF4-FFF2-40B4-BE49-F238E27FC236}">
                  <a16:creationId xmlns:a16="http://schemas.microsoft.com/office/drawing/2014/main" id="{8E0DD8CA-2FBE-4AA7-A934-AF45100A0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" y="2723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4" name="Text Box 13">
              <a:extLst>
                <a:ext uri="{FF2B5EF4-FFF2-40B4-BE49-F238E27FC236}">
                  <a16:creationId xmlns:a16="http://schemas.microsoft.com/office/drawing/2014/main" id="{D83A5171-7053-4266-994D-A85FB01D9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2434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5" name="Text Box 14">
              <a:extLst>
                <a:ext uri="{FF2B5EF4-FFF2-40B4-BE49-F238E27FC236}">
                  <a16:creationId xmlns:a16="http://schemas.microsoft.com/office/drawing/2014/main" id="{E97467BA-DBCC-44B4-8CCC-4164D749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" y="2488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6" name="Text Box 15">
              <a:extLst>
                <a:ext uri="{FF2B5EF4-FFF2-40B4-BE49-F238E27FC236}">
                  <a16:creationId xmlns:a16="http://schemas.microsoft.com/office/drawing/2014/main" id="{DD013E5B-F67A-4576-B012-D5BB0CAC7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584"/>
              <a:ext cx="18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9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67" name="Text Box 16">
              <a:extLst>
                <a:ext uri="{FF2B5EF4-FFF2-40B4-BE49-F238E27FC236}">
                  <a16:creationId xmlns:a16="http://schemas.microsoft.com/office/drawing/2014/main" id="{1090C4A7-D4E9-4AEF-9157-566E08318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" y="2174"/>
              <a:ext cx="2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>
                  <a:solidFill>
                    <a:schemeClr val="bg1"/>
                  </a:solidFill>
                </a:rPr>
                <a:t>Zn</a:t>
              </a:r>
            </a:p>
          </p:txBody>
        </p:sp>
        <p:sp>
          <p:nvSpPr>
            <p:cNvPr id="2068" name="Text Box 17">
              <a:extLst>
                <a:ext uri="{FF2B5EF4-FFF2-40B4-BE49-F238E27FC236}">
                  <a16:creationId xmlns:a16="http://schemas.microsoft.com/office/drawing/2014/main" id="{3C19834D-9289-4ED2-A116-26560DECD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42"/>
              <a:ext cx="4312" cy="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CC3399"/>
                  </a:solidFill>
                </a:rPr>
                <a:t>                        </a:t>
              </a:r>
              <a:r>
                <a:rPr lang="it-IT" altLang="it-IT" sz="1800" b="1" u="sng">
                  <a:solidFill>
                    <a:srgbClr val="FF0000"/>
                  </a:solidFill>
                </a:rPr>
                <a:t>ANIDRASI CARBONICA (CA) (30 KDa)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000" b="1" u="sng">
                <a:solidFill>
                  <a:srgbClr val="CC3399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</a:rPr>
                <a:t>La prima biomolecola scoperta contenente Zn. Vari isoenzimi.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</a:rPr>
                <a:t>Sfera di coordinazione: tetraedro distorto.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</a:rPr>
                <a:t>Cinetica più veloce a pH elevato. Controllata da un gruppo avente </a:t>
              </a:r>
              <a:r>
                <a:rPr lang="it-IT" altLang="it-IT" sz="1400" b="1">
                  <a:solidFill>
                    <a:srgbClr val="0066FF"/>
                  </a:solidFill>
                </a:rPr>
                <a:t>pKa </a:t>
              </a:r>
              <a:r>
                <a:rPr lang="it-IT" altLang="it-IT" sz="1400" b="1">
                  <a:solidFill>
                    <a:srgbClr val="0066FF"/>
                  </a:solidFill>
                  <a:cs typeface="Arial" panose="020B0604020202020204" pitchFamily="34" charset="0"/>
                </a:rPr>
                <a:t>≈ 7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Velocità indipendente dal pH (pH &gt;8)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0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		PZn-(OH</a:t>
              </a:r>
              <a:r>
                <a:rPr lang="it-IT" altLang="it-IT" sz="1400" b="1" baseline="-25000">
                  <a:solidFill>
                    <a:schemeClr val="hlink"/>
                  </a:solidFill>
                  <a:cs typeface="Arial" panose="020B0604020202020204" pitchFamily="34" charset="0"/>
                </a:rPr>
                <a:t>2</a:t>
              </a: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)              PZn-OH</a:t>
              </a:r>
              <a:r>
                <a:rPr lang="it-IT" altLang="it-IT" sz="1600" b="1" baseline="30000">
                  <a:solidFill>
                    <a:schemeClr val="hlink"/>
                  </a:solidFill>
                  <a:cs typeface="Arial" panose="020B0604020202020204" pitchFamily="34" charset="0"/>
                </a:rPr>
                <a:t>-</a:t>
              </a: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 + H</a:t>
              </a:r>
              <a:r>
                <a:rPr lang="it-IT" altLang="it-IT" sz="1600" b="1" baseline="30000">
                  <a:solidFill>
                    <a:schemeClr val="hlink"/>
                  </a:solidFill>
                  <a:cs typeface="Arial" panose="020B0604020202020204" pitchFamily="34" charset="0"/>
                </a:rPr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000" b="1" baseline="30000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rgbClr val="0066FF"/>
                  </a:solidFill>
                  <a:cs typeface="Arial" panose="020B0604020202020204" pitchFamily="34" charset="0"/>
                </a:rPr>
                <a:t>sensibile alla concentrazione del tampone;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rgbClr val="0066FF"/>
                  </a:solidFill>
                  <a:cs typeface="Arial" panose="020B0604020202020204" pitchFamily="34" charset="0"/>
                </a:rPr>
                <a:t>formazione di Zn-OH perchè    molti anioni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rgbClr val="0066FF"/>
                  </a:solidFill>
                  <a:cs typeface="Arial" panose="020B0604020202020204" pitchFamily="34" charset="0"/>
                </a:rPr>
                <a:t>inibiscono  la reazione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					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					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				                  Zn</a:t>
              </a:r>
              <a:r>
                <a:rPr lang="it-IT" altLang="it-IT" sz="1400" b="1" baseline="30000">
                  <a:solidFill>
                    <a:schemeClr val="hlink"/>
                  </a:solidFill>
                  <a:cs typeface="Arial" panose="020B0604020202020204" pitchFamily="34" charset="0"/>
                </a:rPr>
                <a:t>2+</a:t>
              </a:r>
              <a:r>
                <a:rPr lang="it-IT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 si trova in fondo 						ad una sacca 						profonda 16 </a:t>
              </a:r>
              <a:r>
                <a:rPr lang="en-US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Å, 						ancorato da 3N 						istidinici, ed è esposto 					al solvente.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it-IT" sz="1400" b="1">
                <a:solidFill>
                  <a:schemeClr val="hlink"/>
                </a:solidFill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en-US" altLang="it-IT" sz="1400" b="1">
                  <a:solidFill>
                    <a:schemeClr val="hlink"/>
                  </a:solidFill>
                  <a:cs typeface="Arial" panose="020B0604020202020204" pitchFamily="34" charset="0"/>
                </a:rPr>
                <a:t>		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CO</a:t>
              </a:r>
              <a:r>
                <a:rPr lang="en-US" altLang="it-IT" sz="1400" b="1" baseline="-25000">
                  <a:solidFill>
                    <a:srgbClr val="CC3399"/>
                  </a:solidFill>
                  <a:cs typeface="Arial" panose="020B0604020202020204" pitchFamily="34" charset="0"/>
                </a:rPr>
                <a:t>2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 + H</a:t>
              </a:r>
              <a:r>
                <a:rPr lang="en-US" altLang="it-IT" sz="1400" b="1" baseline="-25000">
                  <a:solidFill>
                    <a:srgbClr val="CC3399"/>
                  </a:solidFill>
                  <a:cs typeface="Arial" panose="020B0604020202020204" pitchFamily="34" charset="0"/>
                </a:rPr>
                <a:t>2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O             HCO</a:t>
              </a:r>
              <a:r>
                <a:rPr lang="en-US" altLang="it-IT" sz="1400" b="1" baseline="-25000">
                  <a:solidFill>
                    <a:srgbClr val="CC3399"/>
                  </a:solidFill>
                  <a:cs typeface="Arial" panose="020B0604020202020204" pitchFamily="34" charset="0"/>
                </a:rPr>
                <a:t>3</a:t>
              </a:r>
              <a:r>
                <a:rPr lang="en-US" altLang="it-IT" sz="1600" b="1" baseline="30000">
                  <a:solidFill>
                    <a:srgbClr val="CC3399"/>
                  </a:solidFill>
                  <a:cs typeface="Arial" panose="020B0604020202020204" pitchFamily="34" charset="0"/>
                </a:rPr>
                <a:t>-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 + H</a:t>
              </a:r>
              <a:r>
                <a:rPr lang="en-US" altLang="it-IT" sz="1400" b="1" baseline="30000">
                  <a:solidFill>
                    <a:srgbClr val="CC3399"/>
                  </a:solidFill>
                  <a:cs typeface="Arial" panose="020B0604020202020204" pitchFamily="34" charset="0"/>
                </a:rPr>
                <a:t>+                     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pKa = 6.1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		k ≈ 10</a:t>
              </a:r>
              <a:r>
                <a:rPr lang="en-US" altLang="it-IT" sz="1400" b="1" baseline="30000">
                  <a:solidFill>
                    <a:srgbClr val="CC3399"/>
                  </a:solidFill>
                  <a:cs typeface="Arial" panose="020B0604020202020204" pitchFamily="34" charset="0"/>
                </a:rPr>
                <a:t>-1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 s</a:t>
              </a:r>
              <a:r>
                <a:rPr lang="en-US" altLang="it-IT" sz="1400" b="1" baseline="30000">
                  <a:solidFill>
                    <a:srgbClr val="CC3399"/>
                  </a:solidFill>
                  <a:cs typeface="Arial" panose="020B0604020202020204" pitchFamily="34" charset="0"/>
                </a:rPr>
                <a:t>-1</a:t>
              </a: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 a pH fisiologico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t-IT" sz="1400" b="1">
                  <a:solidFill>
                    <a:srgbClr val="CC3399"/>
                  </a:solidFill>
                  <a:cs typeface="Arial" panose="020B0604020202020204" pitchFamily="34" charset="0"/>
                </a:rPr>
                <a:t>	pH &gt; 9: 	   </a:t>
              </a:r>
              <a:r>
                <a:rPr lang="en-US" altLang="it-IT" sz="1400" b="1">
                  <a:solidFill>
                    <a:srgbClr val="CC3399"/>
                  </a:solidFill>
                </a:rPr>
                <a:t>CO</a:t>
              </a:r>
              <a:r>
                <a:rPr lang="en-US" altLang="it-IT" sz="1400" b="1" baseline="-25000">
                  <a:solidFill>
                    <a:srgbClr val="CC3399"/>
                  </a:solidFill>
                </a:rPr>
                <a:t>2</a:t>
              </a:r>
              <a:r>
                <a:rPr lang="en-US" altLang="it-IT" sz="1400" b="1">
                  <a:solidFill>
                    <a:srgbClr val="CC3399"/>
                  </a:solidFill>
                </a:rPr>
                <a:t> + OH</a:t>
              </a:r>
              <a:r>
                <a:rPr lang="en-US" altLang="it-IT" sz="1600" b="1" baseline="30000">
                  <a:solidFill>
                    <a:srgbClr val="CC3399"/>
                  </a:solidFill>
                </a:rPr>
                <a:t>-</a:t>
              </a:r>
              <a:r>
                <a:rPr lang="en-US" altLang="it-IT" sz="1400" b="1">
                  <a:solidFill>
                    <a:srgbClr val="CC3399"/>
                  </a:solidFill>
                </a:rPr>
                <a:t>          HCO</a:t>
              </a:r>
              <a:r>
                <a:rPr lang="en-US" altLang="it-IT" sz="1400" b="1" baseline="-25000">
                  <a:solidFill>
                    <a:srgbClr val="CC3399"/>
                  </a:solidFill>
                </a:rPr>
                <a:t>3</a:t>
              </a:r>
              <a:r>
                <a:rPr lang="en-US" altLang="it-IT" sz="1600" b="1" baseline="30000">
                  <a:solidFill>
                    <a:srgbClr val="CC3399"/>
                  </a:solidFill>
                </a:rPr>
                <a:t>-</a:t>
              </a:r>
              <a:r>
                <a:rPr lang="en-US" altLang="it-IT" sz="1800">
                  <a:solidFill>
                    <a:srgbClr val="CC3399"/>
                  </a:solidFill>
                </a:rPr>
                <a:t>   	 </a:t>
              </a:r>
              <a:r>
                <a:rPr lang="en-US" altLang="it-IT" sz="1400" b="1">
                  <a:solidFill>
                    <a:srgbClr val="CC3399"/>
                  </a:solidFill>
                </a:rPr>
                <a:t>k ≈ 10</a:t>
              </a:r>
              <a:r>
                <a:rPr lang="en-US" altLang="it-IT" sz="1400" b="1" baseline="30000">
                  <a:solidFill>
                    <a:srgbClr val="CC3399"/>
                  </a:solidFill>
                </a:rPr>
                <a:t>4</a:t>
              </a:r>
              <a:r>
                <a:rPr lang="en-US" altLang="it-IT" sz="1400" b="1">
                  <a:solidFill>
                    <a:srgbClr val="CC3399"/>
                  </a:solidFill>
                </a:rPr>
                <a:t> M</a:t>
              </a:r>
              <a:r>
                <a:rPr lang="en-US" altLang="it-IT" sz="1400" b="1" baseline="30000">
                  <a:solidFill>
                    <a:srgbClr val="CC3399"/>
                  </a:solidFill>
                </a:rPr>
                <a:t>-1</a:t>
              </a:r>
              <a:r>
                <a:rPr lang="en-US" altLang="it-IT" sz="1400" b="1">
                  <a:solidFill>
                    <a:srgbClr val="CC3399"/>
                  </a:solidFill>
                </a:rPr>
                <a:t> s</a:t>
              </a:r>
              <a:r>
                <a:rPr lang="en-US" altLang="it-IT" sz="1400" b="1" baseline="30000">
                  <a:solidFill>
                    <a:srgbClr val="CC3399"/>
                  </a:solidFill>
                </a:rPr>
                <a:t>-1</a:t>
              </a:r>
              <a:r>
                <a:rPr lang="en-US" altLang="it-IT" sz="1800"/>
                <a:t> </a:t>
              </a:r>
            </a:p>
          </p:txBody>
        </p:sp>
        <p:grpSp>
          <p:nvGrpSpPr>
            <p:cNvPr id="2069" name="Group 20">
              <a:extLst>
                <a:ext uri="{FF2B5EF4-FFF2-40B4-BE49-F238E27FC236}">
                  <a16:creationId xmlns:a16="http://schemas.microsoft.com/office/drawing/2014/main" id="{F5A702C7-000D-4C8C-8C1F-30E34E06D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8" y="1485"/>
              <a:ext cx="272" cy="40"/>
              <a:chOff x="890" y="4649"/>
              <a:chExt cx="272" cy="40"/>
            </a:xfrm>
          </p:grpSpPr>
          <p:sp>
            <p:nvSpPr>
              <p:cNvPr id="2076" name="Line 18">
                <a:extLst>
                  <a:ext uri="{FF2B5EF4-FFF2-40B4-BE49-F238E27FC236}">
                    <a16:creationId xmlns:a16="http://schemas.microsoft.com/office/drawing/2014/main" id="{9633C62A-C97A-4DFD-9E5E-C0CFFF546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" y="464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7" name="Line 19">
                <a:extLst>
                  <a:ext uri="{FF2B5EF4-FFF2-40B4-BE49-F238E27FC236}">
                    <a16:creationId xmlns:a16="http://schemas.microsoft.com/office/drawing/2014/main" id="{A3B77229-6790-4E6C-87DD-A23012FA4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0" y="468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070" name="Group 24">
              <a:extLst>
                <a:ext uri="{FF2B5EF4-FFF2-40B4-BE49-F238E27FC236}">
                  <a16:creationId xmlns:a16="http://schemas.microsoft.com/office/drawing/2014/main" id="{A2E75CC4-840E-45A4-9D7A-4CDA04875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6" y="5329"/>
              <a:ext cx="272" cy="40"/>
              <a:chOff x="890" y="4649"/>
              <a:chExt cx="272" cy="40"/>
            </a:xfrm>
          </p:grpSpPr>
          <p:sp>
            <p:nvSpPr>
              <p:cNvPr id="2074" name="Line 25">
                <a:extLst>
                  <a:ext uri="{FF2B5EF4-FFF2-40B4-BE49-F238E27FC236}">
                    <a16:creationId xmlns:a16="http://schemas.microsoft.com/office/drawing/2014/main" id="{E94A1407-433E-402D-9AF7-B8F86CB98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" y="4649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5" name="Line 26">
                <a:extLst>
                  <a:ext uri="{FF2B5EF4-FFF2-40B4-BE49-F238E27FC236}">
                    <a16:creationId xmlns:a16="http://schemas.microsoft.com/office/drawing/2014/main" id="{900AD261-FB9C-4B54-A57B-9693CDE24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0" y="4689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071" name="Group 27">
              <a:extLst>
                <a:ext uri="{FF2B5EF4-FFF2-40B4-BE49-F238E27FC236}">
                  <a16:creationId xmlns:a16="http://schemas.microsoft.com/office/drawing/2014/main" id="{FE348956-20B5-4689-9199-E170E9287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3" y="4868"/>
              <a:ext cx="272" cy="40"/>
              <a:chOff x="890" y="4649"/>
              <a:chExt cx="272" cy="40"/>
            </a:xfrm>
          </p:grpSpPr>
          <p:sp>
            <p:nvSpPr>
              <p:cNvPr id="2072" name="Line 28">
                <a:extLst>
                  <a:ext uri="{FF2B5EF4-FFF2-40B4-BE49-F238E27FC236}">
                    <a16:creationId xmlns:a16="http://schemas.microsoft.com/office/drawing/2014/main" id="{44C24BFF-495B-4916-B7FC-1A142E176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" y="4649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3" name="Line 29">
                <a:extLst>
                  <a:ext uri="{FF2B5EF4-FFF2-40B4-BE49-F238E27FC236}">
                    <a16:creationId xmlns:a16="http://schemas.microsoft.com/office/drawing/2014/main" id="{EE4DE522-2171-407D-B5B6-0CE1A5984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0" y="4689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CC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051" name="Rectangle 31">
            <a:extLst>
              <a:ext uri="{FF2B5EF4-FFF2-40B4-BE49-F238E27FC236}">
                <a16:creationId xmlns:a16="http://schemas.microsoft.com/office/drawing/2014/main" id="{1C70ADAF-C224-4472-AD07-82FFE6EB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001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FF0066"/>
                </a:solidFill>
              </a:rPr>
              <a:t>acido di Lewis senza partecipare a ET</a:t>
            </a:r>
          </a:p>
        </p:txBody>
      </p:sp>
      <p:sp>
        <p:nvSpPr>
          <p:cNvPr id="2052" name="Line 32">
            <a:extLst>
              <a:ext uri="{FF2B5EF4-FFF2-40B4-BE49-F238E27FC236}">
                <a16:creationId xmlns:a16="http://schemas.microsoft.com/office/drawing/2014/main" id="{633D56F0-9E76-46D9-B770-2FD1A0B9D1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70338" y="944563"/>
            <a:ext cx="609600" cy="18415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Rectangle 33">
            <a:extLst>
              <a:ext uri="{FF2B5EF4-FFF2-40B4-BE49-F238E27FC236}">
                <a16:creationId xmlns:a16="http://schemas.microsoft.com/office/drawing/2014/main" id="{D5938E21-8A64-45D6-B3B0-69FAB59EF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628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66FF"/>
                </a:solidFill>
              </a:rPr>
              <a:t>CA è una liasi  che catalizza (10</a:t>
            </a:r>
            <a:r>
              <a:rPr lang="it-IT" altLang="it-IT" sz="1400" b="1" baseline="30000">
                <a:solidFill>
                  <a:srgbClr val="0066FF"/>
                </a:solidFill>
              </a:rPr>
              <a:t>6</a:t>
            </a:r>
            <a:r>
              <a:rPr lang="it-IT" altLang="it-IT" sz="1400" b="1">
                <a:solidFill>
                  <a:srgbClr val="0066FF"/>
                </a:solidFill>
              </a:rPr>
              <a:t> s</a:t>
            </a:r>
            <a:r>
              <a:rPr lang="it-IT" altLang="it-IT" sz="1400" b="1" baseline="30000">
                <a:solidFill>
                  <a:srgbClr val="0066FF"/>
                </a:solidFill>
              </a:rPr>
              <a:t>-1</a:t>
            </a:r>
            <a:r>
              <a:rPr lang="it-IT" altLang="it-IT" sz="1400" b="1">
                <a:solidFill>
                  <a:srgbClr val="0066FF"/>
                </a:solidFill>
              </a:rPr>
              <a:t>) :</a:t>
            </a:r>
          </a:p>
        </p:txBody>
      </p:sp>
      <p:sp>
        <p:nvSpPr>
          <p:cNvPr id="2054" name="Oval 34">
            <a:extLst>
              <a:ext uri="{FF2B5EF4-FFF2-40B4-BE49-F238E27FC236}">
                <a16:creationId xmlns:a16="http://schemas.microsoft.com/office/drawing/2014/main" id="{2B41A955-806B-4B45-9405-B5B0EBA9D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54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>
            <a:extLst>
              <a:ext uri="{FF2B5EF4-FFF2-40B4-BE49-F238E27FC236}">
                <a16:creationId xmlns:a16="http://schemas.microsoft.com/office/drawing/2014/main" id="{D184805F-F0C3-49CE-AFE8-4FDBE263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6509"/>
          <a:stretch>
            <a:fillRect/>
          </a:stretch>
        </p:blipFill>
        <p:spPr bwMode="auto">
          <a:xfrm>
            <a:off x="-11113" y="1042988"/>
            <a:ext cx="6742113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ttangolo 2">
            <a:extLst>
              <a:ext uri="{FF2B5EF4-FFF2-40B4-BE49-F238E27FC236}">
                <a16:creationId xmlns:a16="http://schemas.microsoft.com/office/drawing/2014/main" id="{F4A11789-EDDA-49E6-AA27-232DD81D8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6588125"/>
            <a:ext cx="6503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0066FF"/>
                </a:solidFill>
              </a:rPr>
              <a:t>CA is a «perfectly evolved enzyme» with maximal turnover and diffusion-controlled reactivity</a:t>
            </a:r>
          </a:p>
        </p:txBody>
      </p:sp>
      <p:sp>
        <p:nvSpPr>
          <p:cNvPr id="3076" name="Rettangolo 3">
            <a:extLst>
              <a:ext uri="{FF2B5EF4-FFF2-40B4-BE49-F238E27FC236}">
                <a16:creationId xmlns:a16="http://schemas.microsoft.com/office/drawing/2014/main" id="{DF5C9A8C-3120-4706-8E4B-1B4C2667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7451725"/>
            <a:ext cx="650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0066FF"/>
                </a:solidFill>
              </a:rPr>
              <a:t>CAs plays essential roles in processes such as photosynthesis, respiration, (de)calcification, pH control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91FA8FB-F988-47C9-A726-3A7072D270C1}"/>
              </a:ext>
            </a:extLst>
          </p:cNvPr>
          <p:cNvSpPr/>
          <p:nvPr/>
        </p:nvSpPr>
        <p:spPr>
          <a:xfrm>
            <a:off x="0" y="107950"/>
            <a:ext cx="6858000" cy="84366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Zn è il 2° elemento di transizione per abbondanza nel corpo umano, di cui </a:t>
            </a:r>
            <a:r>
              <a:rPr lang="it-IT" altLang="it-IT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ca</a:t>
            </a: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. l’85% presente nelle ossa e nei muscoli. La più alta concentrazione locale si trova nella retina e nella prostata.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Prima della distribuzione, Zn(II) è legato a e trasportato dall’albumina serica, che contiene due siti leganti: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. sito 1 : 3 N (2 istidine ed 1 asparagina) + 1 O (</a:t>
            </a:r>
            <a:r>
              <a:rPr lang="it-IT" altLang="it-IT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aspartato</a:t>
            </a: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. sito 2  : 1 N (istidina) + 3 O (gruppi funzionali)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Il fabbisogno giornaliero è di 3-25 mg.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Alimenti ricchi di Zn sono : lievito di birra, cioccolato, noci, funghi, tuorlo d’uovo.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Nei </a:t>
            </a:r>
            <a:r>
              <a:rPr lang="it-IT" altLang="it-IT" sz="1600" b="1" u="sng" dirty="0">
                <a:solidFill>
                  <a:srgbClr val="FF0066"/>
                </a:solidFill>
                <a:cs typeface="Arial" panose="020B0604020202020204" pitchFamily="34" charset="0"/>
              </a:rPr>
              <a:t>paesi in via di sviluppo</a:t>
            </a: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 la carenza di Zn è diffusa come conseguenza di </a:t>
            </a:r>
            <a:r>
              <a:rPr lang="it-IT" altLang="it-IT" sz="1600" b="1" u="sng" dirty="0">
                <a:solidFill>
                  <a:srgbClr val="FF0066"/>
                </a:solidFill>
                <a:cs typeface="Arial" panose="020B0604020202020204" pitchFamily="34" charset="0"/>
              </a:rPr>
              <a:t>malnutrizione</a:t>
            </a: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 e dieta sbilanciata, con conseguente </a:t>
            </a:r>
            <a:r>
              <a:rPr lang="it-IT" altLang="it-IT" sz="1600" b="1" u="sng" dirty="0">
                <a:solidFill>
                  <a:srgbClr val="FF0066"/>
                </a:solidFill>
                <a:cs typeface="Arial" panose="020B0604020202020204" pitchFamily="34" charset="0"/>
              </a:rPr>
              <a:t>ritardo della crescita</a:t>
            </a:r>
            <a:r>
              <a:rPr lang="it-IT" altLang="it-IT" sz="1600" b="1" dirty="0">
                <a:solidFill>
                  <a:srgbClr val="FF0066"/>
                </a:solidFill>
                <a:cs typeface="Arial" panose="020B0604020202020204" pitchFamily="34" charset="0"/>
              </a:rPr>
              <a:t>. Con l’età il riassorbimento diminuisce inducendo possibili sintomi da carenza (malattie cardiovascolari e diabete mellito). Importanza degli integratori (Zn(II) acetato o gluconato).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Zn(II) controbilancia le ROS attraverso: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it-IT" altLang="it-IT" sz="1600" b="1" dirty="0">
                <a:solidFill>
                  <a:srgbClr val="00B0F0"/>
                </a:solidFill>
                <a:cs typeface="Arial" panose="020B0604020202020204" pitchFamily="34" charset="0"/>
              </a:rPr>
              <a:t>inibizione della NADPH ossidasi, enzima di membrana che genera O</a:t>
            </a:r>
            <a:r>
              <a:rPr lang="it-IT" altLang="it-IT" sz="1600" b="1" baseline="-25000" dirty="0">
                <a:solidFill>
                  <a:srgbClr val="00B0F0"/>
                </a:solidFill>
                <a:cs typeface="Arial" panose="020B0604020202020204" pitchFamily="34" charset="0"/>
              </a:rPr>
              <a:t>2</a:t>
            </a:r>
            <a:r>
              <a:rPr lang="it-IT" altLang="it-IT" sz="1600" b="1" baseline="30000" dirty="0">
                <a:solidFill>
                  <a:srgbClr val="00B0F0"/>
                </a:solidFill>
                <a:cs typeface="Arial" panose="020B0604020202020204" pitchFamily="34" charset="0"/>
              </a:rPr>
              <a:t>.-</a:t>
            </a:r>
            <a:endParaRPr lang="it-IT" altLang="it-IT" sz="16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it-IT" altLang="it-IT" sz="1600" b="1" dirty="0">
                <a:solidFill>
                  <a:srgbClr val="00B0F0"/>
                </a:solidFill>
                <a:cs typeface="Arial" panose="020B0604020202020204" pitchFamily="34" charset="0"/>
              </a:rPr>
              <a:t>Cu-Zn SOD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it-IT" altLang="it-IT" sz="1600" b="1" dirty="0">
                <a:solidFill>
                  <a:srgbClr val="00B0F0"/>
                </a:solidFill>
                <a:cs typeface="Arial" panose="020B0604020202020204" pitchFamily="34" charset="0"/>
              </a:rPr>
              <a:t>Induzione della sintesi di </a:t>
            </a:r>
            <a:r>
              <a:rPr lang="it-IT" altLang="it-IT" sz="1600" b="1" dirty="0" err="1">
                <a:solidFill>
                  <a:srgbClr val="00B0F0"/>
                </a:solidFill>
                <a:cs typeface="Arial" panose="020B0604020202020204" pitchFamily="34" charset="0"/>
              </a:rPr>
              <a:t>tioneine</a:t>
            </a:r>
            <a:r>
              <a:rPr lang="it-IT" altLang="it-IT" sz="1600" b="1" dirty="0">
                <a:solidFill>
                  <a:srgbClr val="00B0F0"/>
                </a:solidFill>
                <a:cs typeface="Arial" panose="020B0604020202020204" pitchFamily="34" charset="0"/>
              </a:rPr>
              <a:t> (proteine a basso PM ricche di cisteina)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it-IT" altLang="it-IT" sz="1600" b="1" dirty="0">
                <a:cs typeface="Arial" panose="020B0604020202020204" pitchFamily="34" charset="0"/>
              </a:rPr>
              <a:t>Largo uso di </a:t>
            </a:r>
            <a:r>
              <a:rPr lang="it-IT" altLang="it-IT" sz="1600" b="1" dirty="0" err="1">
                <a:cs typeface="Arial" panose="020B0604020202020204" pitchFamily="34" charset="0"/>
              </a:rPr>
              <a:t>ZnO</a:t>
            </a:r>
            <a:r>
              <a:rPr lang="it-IT" altLang="it-IT" sz="1600" b="1" dirty="0">
                <a:cs typeface="Arial" panose="020B0604020202020204" pitchFamily="34" charset="0"/>
              </a:rPr>
              <a:t> nelle creme per protezione della pelle e guarigione di ferite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0269B0A-62EE-4D25-ACB5-28E44BE99B71}"/>
              </a:ext>
            </a:extLst>
          </p:cNvPr>
          <p:cNvSpPr/>
          <p:nvPr/>
        </p:nvSpPr>
        <p:spPr>
          <a:xfrm>
            <a:off x="404813" y="900113"/>
            <a:ext cx="6276975" cy="2554287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it-IT" altLang="it-IT" sz="2000" dirty="0" err="1">
                <a:solidFill>
                  <a:srgbClr val="0000FF"/>
                </a:solidFill>
              </a:rPr>
              <a:t>CAs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plays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essential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roles</a:t>
            </a:r>
            <a:r>
              <a:rPr lang="it-IT" altLang="it-IT" sz="2000" dirty="0">
                <a:solidFill>
                  <a:srgbClr val="0000FF"/>
                </a:solidFill>
              </a:rPr>
              <a:t> in </a:t>
            </a:r>
            <a:r>
              <a:rPr lang="it-IT" altLang="it-IT" sz="2000" dirty="0" err="1">
                <a:solidFill>
                  <a:srgbClr val="0000FF"/>
                </a:solidFill>
              </a:rPr>
              <a:t>processes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such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as</a:t>
            </a:r>
            <a:r>
              <a:rPr lang="it-IT" altLang="it-IT" sz="2000" dirty="0">
                <a:solidFill>
                  <a:srgbClr val="0000FF"/>
                </a:solidFill>
              </a:rPr>
              <a:t>: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photosynthesis</a:t>
            </a:r>
            <a:r>
              <a:rPr lang="it-IT" altLang="it-IT" sz="2000" dirty="0">
                <a:solidFill>
                  <a:srgbClr val="0000FF"/>
                </a:solidFill>
              </a:rPr>
              <a:t> (</a:t>
            </a:r>
            <a:r>
              <a:rPr lang="it-IT" altLang="it-IT" sz="2000" dirty="0" err="1">
                <a:solidFill>
                  <a:srgbClr val="0000FF"/>
                </a:solidFill>
              </a:rPr>
              <a:t>efficient</a:t>
            </a:r>
            <a:r>
              <a:rPr lang="it-IT" altLang="it-IT" sz="2000" dirty="0">
                <a:solidFill>
                  <a:srgbClr val="0000FF"/>
                </a:solidFill>
              </a:rPr>
              <a:t> CO</a:t>
            </a:r>
            <a:r>
              <a:rPr lang="it-IT" altLang="it-IT" sz="2000" baseline="-25000" dirty="0">
                <a:solidFill>
                  <a:srgbClr val="0000FF"/>
                </a:solidFill>
              </a:rPr>
              <a:t>2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uptake</a:t>
            </a:r>
            <a:r>
              <a:rPr lang="it-IT" altLang="it-IT" sz="2000" dirty="0">
                <a:solidFill>
                  <a:srgbClr val="0000FF"/>
                </a:solidFill>
              </a:rPr>
              <a:t>),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0000FF"/>
                </a:solidFill>
              </a:rPr>
              <a:t>  </a:t>
            </a:r>
            <a:r>
              <a:rPr lang="it-IT" altLang="it-IT" sz="2000" dirty="0" err="1">
                <a:solidFill>
                  <a:srgbClr val="0000FF"/>
                </a:solidFill>
              </a:rPr>
              <a:t>respiration</a:t>
            </a:r>
            <a:r>
              <a:rPr lang="it-IT" altLang="it-IT" sz="2000" dirty="0">
                <a:solidFill>
                  <a:srgbClr val="0000FF"/>
                </a:solidFill>
              </a:rPr>
              <a:t> (</a:t>
            </a:r>
            <a:r>
              <a:rPr lang="it-IT" altLang="it-IT" sz="2000" dirty="0" err="1">
                <a:solidFill>
                  <a:srgbClr val="0000FF"/>
                </a:solidFill>
              </a:rPr>
              <a:t>rapid</a:t>
            </a:r>
            <a:r>
              <a:rPr lang="it-IT" altLang="it-IT" sz="2000" dirty="0">
                <a:solidFill>
                  <a:srgbClr val="0000FF"/>
                </a:solidFill>
              </a:rPr>
              <a:t> CO</a:t>
            </a:r>
            <a:r>
              <a:rPr lang="it-IT" altLang="it-IT" sz="2000" baseline="-25000" dirty="0">
                <a:solidFill>
                  <a:srgbClr val="0000FF"/>
                </a:solidFill>
              </a:rPr>
              <a:t>2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disposal</a:t>
            </a:r>
            <a:r>
              <a:rPr lang="it-IT" altLang="it-IT" sz="2000" dirty="0">
                <a:solidFill>
                  <a:srgbClr val="0000FF"/>
                </a:solidFill>
              </a:rPr>
              <a:t>),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0000FF"/>
                </a:solidFill>
              </a:rPr>
              <a:t>(de)</a:t>
            </a:r>
            <a:r>
              <a:rPr lang="it-IT" altLang="it-IT" sz="2000" dirty="0" err="1">
                <a:solidFill>
                  <a:srgbClr val="0000FF"/>
                </a:solidFill>
              </a:rPr>
              <a:t>calcification</a:t>
            </a:r>
            <a:r>
              <a:rPr lang="it-IT" altLang="it-IT" sz="2000" dirty="0">
                <a:solidFill>
                  <a:srgbClr val="0000FF"/>
                </a:solidFill>
              </a:rPr>
              <a:t> (</a:t>
            </a:r>
            <a:r>
              <a:rPr lang="it-IT" altLang="it-IT" sz="2000" dirty="0" err="1">
                <a:solidFill>
                  <a:srgbClr val="0000FF"/>
                </a:solidFill>
              </a:rPr>
              <a:t>formation</a:t>
            </a:r>
            <a:r>
              <a:rPr lang="it-IT" altLang="it-IT" sz="2000" dirty="0">
                <a:solidFill>
                  <a:srgbClr val="0000FF"/>
                </a:solidFill>
              </a:rPr>
              <a:t> and </a:t>
            </a:r>
            <a:r>
              <a:rPr lang="it-IT" altLang="it-IT" sz="2000" dirty="0" err="1">
                <a:solidFill>
                  <a:srgbClr val="0000FF"/>
                </a:solidFill>
              </a:rPr>
              <a:t>degradation</a:t>
            </a:r>
            <a:r>
              <a:rPr lang="it-IT" altLang="it-IT" sz="2000" dirty="0">
                <a:solidFill>
                  <a:srgbClr val="0000FF"/>
                </a:solidFill>
              </a:rPr>
              <a:t> of carbonate-</a:t>
            </a:r>
            <a:r>
              <a:rPr lang="it-IT" altLang="it-IT" sz="2000" dirty="0" err="1">
                <a:solidFill>
                  <a:srgbClr val="0000FF"/>
                </a:solidFill>
              </a:rPr>
              <a:t>containing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skeletons</a:t>
            </a:r>
            <a:r>
              <a:rPr lang="it-IT" altLang="it-IT" sz="2000" dirty="0">
                <a:solidFill>
                  <a:srgbClr val="0000FF"/>
                </a:solidFill>
              </a:rPr>
              <a:t>),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 err="1">
                <a:solidFill>
                  <a:srgbClr val="0000FF"/>
                </a:solidFill>
              </a:rPr>
              <a:t>pH</a:t>
            </a:r>
            <a:r>
              <a:rPr lang="it-IT" altLang="it-IT" sz="2000" dirty="0">
                <a:solidFill>
                  <a:srgbClr val="0000FF"/>
                </a:solidFill>
              </a:rPr>
              <a:t> control (</a:t>
            </a:r>
            <a:r>
              <a:rPr lang="it-IT" altLang="it-IT" sz="2000" dirty="0" err="1">
                <a:solidFill>
                  <a:srgbClr val="0000FF"/>
                </a:solidFill>
              </a:rPr>
              <a:t>buffering</a:t>
            </a:r>
            <a:r>
              <a:rPr lang="it-IT" altLang="it-IT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099" name="Rettangolo 2">
            <a:extLst>
              <a:ext uri="{FF2B5EF4-FFF2-40B4-BE49-F238E27FC236}">
                <a16:creationId xmlns:a16="http://schemas.microsoft.com/office/drawing/2014/main" id="{E2DE8C49-E10A-4696-A9E3-196C6366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4643438"/>
            <a:ext cx="6276975" cy="1939925"/>
          </a:xfrm>
          <a:prstGeom prst="rect">
            <a:avLst/>
          </a:prstGeom>
          <a:noFill/>
          <a:ln w="2857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it-IT" altLang="it-IT" sz="2000">
                <a:solidFill>
                  <a:srgbClr val="CC3399"/>
                </a:solidFill>
              </a:rPr>
              <a:t>Due to the quite varied sites of utilization in organisms, there are several structurally similar but differently effective and pH-dependent variants (isozymes) of the CA enzyme family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>
            <a:extLst>
              <a:ext uri="{FF2B5EF4-FFF2-40B4-BE49-F238E27FC236}">
                <a16:creationId xmlns:a16="http://schemas.microsoft.com/office/drawing/2014/main" id="{88FBC3F2-E805-49A3-A031-DF634E2C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"/>
          <a:stretch>
            <a:fillRect/>
          </a:stretch>
        </p:blipFill>
        <p:spPr bwMode="auto">
          <a:xfrm>
            <a:off x="115888" y="138113"/>
            <a:ext cx="640873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ttangolo 2">
            <a:extLst>
              <a:ext uri="{FF2B5EF4-FFF2-40B4-BE49-F238E27FC236}">
                <a16:creationId xmlns:a16="http://schemas.microsoft.com/office/drawing/2014/main" id="{52750F28-294E-4307-8D5B-A6A1E6CB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92725"/>
            <a:ext cx="68151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0000FF"/>
                </a:solidFill>
              </a:rPr>
              <a:t>Il sito attivo è un tetraedro distorto. La molecola d’acqua è </a:t>
            </a:r>
          </a:p>
          <a:p>
            <a:r>
              <a:rPr lang="it-IT" altLang="it-IT">
                <a:solidFill>
                  <a:srgbClr val="0000FF"/>
                </a:solidFill>
              </a:rPr>
              <a:t>connessa a catene di a.a. e ad altre molecole di H</a:t>
            </a:r>
            <a:r>
              <a:rPr lang="it-IT" altLang="it-IT" baseline="-25000">
                <a:solidFill>
                  <a:srgbClr val="0000FF"/>
                </a:solidFill>
              </a:rPr>
              <a:t>2</a:t>
            </a:r>
            <a:r>
              <a:rPr lang="it-IT" altLang="it-IT">
                <a:solidFill>
                  <a:srgbClr val="0000FF"/>
                </a:solidFill>
              </a:rPr>
              <a:t>O.</a:t>
            </a:r>
          </a:p>
          <a:p>
            <a:endParaRPr lang="it-IT" altLang="it-IT">
              <a:solidFill>
                <a:srgbClr val="0000FF"/>
              </a:solidFill>
            </a:endParaRPr>
          </a:p>
          <a:p>
            <a:r>
              <a:rPr lang="it-IT" altLang="it-IT">
                <a:solidFill>
                  <a:srgbClr val="0000FF"/>
                </a:solidFill>
              </a:rPr>
              <a:t>L’acqua  è un componente strutturale e funzionale fondamentale.</a:t>
            </a:r>
          </a:p>
          <a:p>
            <a:endParaRPr lang="it-IT" altLang="it-IT">
              <a:solidFill>
                <a:srgbClr val="0000FF"/>
              </a:solidFill>
            </a:endParaRPr>
          </a:p>
          <a:p>
            <a:r>
              <a:rPr lang="it-IT" altLang="it-IT">
                <a:solidFill>
                  <a:srgbClr val="0000FF"/>
                </a:solidFill>
              </a:rPr>
              <a:t>Il metallo può essere rimosso da chelanti esterni lasciando </a:t>
            </a:r>
          </a:p>
          <a:p>
            <a:r>
              <a:rPr lang="it-IT" altLang="it-IT">
                <a:solidFill>
                  <a:srgbClr val="0000FF"/>
                </a:solidFill>
              </a:rPr>
              <a:t>un’apoproteina inattiva.</a:t>
            </a:r>
          </a:p>
          <a:p>
            <a:endParaRPr lang="it-IT" altLang="it-IT">
              <a:solidFill>
                <a:srgbClr val="0000FF"/>
              </a:solidFill>
            </a:endParaRPr>
          </a:p>
          <a:p>
            <a:r>
              <a:rPr lang="it-IT" altLang="it-IT">
                <a:solidFill>
                  <a:srgbClr val="0000FF"/>
                </a:solidFill>
              </a:rPr>
              <a:t>Esperimenti di marcatura isotopica con </a:t>
            </a:r>
            <a:r>
              <a:rPr lang="it-IT" altLang="it-IT" baseline="30000">
                <a:solidFill>
                  <a:srgbClr val="0000FF"/>
                </a:solidFill>
              </a:rPr>
              <a:t>18</a:t>
            </a:r>
            <a:r>
              <a:rPr lang="it-IT" altLang="it-IT">
                <a:solidFill>
                  <a:srgbClr val="0000FF"/>
                </a:solidFill>
              </a:rPr>
              <a:t>O, scambio H/D, misura</a:t>
            </a:r>
          </a:p>
          <a:p>
            <a:r>
              <a:rPr lang="it-IT" altLang="it-IT">
                <a:solidFill>
                  <a:srgbClr val="0000FF"/>
                </a:solidFill>
              </a:rPr>
              <a:t>dell’effetto di pH, inibitori e sostituzione del metallo hanno</a:t>
            </a:r>
          </a:p>
          <a:p>
            <a:r>
              <a:rPr lang="it-IT" altLang="it-IT">
                <a:solidFill>
                  <a:srgbClr val="0000FF"/>
                </a:solidFill>
              </a:rPr>
              <a:t>evidenziato che il r.d.s. non è la conversione CO</a:t>
            </a:r>
            <a:r>
              <a:rPr lang="it-IT" altLang="it-IT" baseline="-25000">
                <a:solidFill>
                  <a:srgbClr val="0000FF"/>
                </a:solidFill>
              </a:rPr>
              <a:t>2</a:t>
            </a:r>
            <a:r>
              <a:rPr lang="it-IT" altLang="it-IT">
                <a:solidFill>
                  <a:srgbClr val="0000FF"/>
                </a:solidFill>
              </a:rPr>
              <a:t>/HCO</a:t>
            </a:r>
            <a:r>
              <a:rPr lang="it-IT" altLang="it-IT" baseline="-25000">
                <a:solidFill>
                  <a:srgbClr val="0000FF"/>
                </a:solidFill>
              </a:rPr>
              <a:t>3</a:t>
            </a:r>
            <a:r>
              <a:rPr lang="it-IT" altLang="it-IT" sz="2400" b="1" baseline="30000">
                <a:solidFill>
                  <a:srgbClr val="0000FF"/>
                </a:solidFill>
              </a:rPr>
              <a:t>-</a:t>
            </a:r>
            <a:endParaRPr lang="it-IT" altLang="it-IT" sz="2400" b="1">
              <a:solidFill>
                <a:srgbClr val="0000FF"/>
              </a:solidFill>
            </a:endParaRPr>
          </a:p>
          <a:p>
            <a:r>
              <a:rPr lang="it-IT" altLang="it-IT">
                <a:solidFill>
                  <a:srgbClr val="0000FF"/>
                </a:solidFill>
              </a:rPr>
              <a:t>bensì il proton-shuttling con partecipazione di a.a. e del network </a:t>
            </a:r>
          </a:p>
          <a:p>
            <a:r>
              <a:rPr lang="it-IT" altLang="it-IT">
                <a:solidFill>
                  <a:srgbClr val="0000FF"/>
                </a:solidFill>
              </a:rPr>
              <a:t>di molecole d’acqua.</a:t>
            </a:r>
          </a:p>
          <a:p>
            <a:endParaRPr lang="it-IT" altLang="it-IT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">
            <a:extLst>
              <a:ext uri="{FF2B5EF4-FFF2-40B4-BE49-F238E27FC236}">
                <a16:creationId xmlns:a16="http://schemas.microsoft.com/office/drawing/2014/main" id="{C983E43D-A383-452C-8DED-AD2EFCEFC005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323850"/>
            <a:ext cx="6740525" cy="8453438"/>
            <a:chOff x="74" y="204"/>
            <a:chExt cx="4246" cy="5325"/>
          </a:xfrm>
        </p:grpSpPr>
        <p:grpSp>
          <p:nvGrpSpPr>
            <p:cNvPr id="6147" name="Group 6">
              <a:extLst>
                <a:ext uri="{FF2B5EF4-FFF2-40B4-BE49-F238E27FC236}">
                  <a16:creationId xmlns:a16="http://schemas.microsoft.com/office/drawing/2014/main" id="{BBF5A59C-6339-4128-87B3-4CD85CB4A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" y="204"/>
              <a:ext cx="3765" cy="5035"/>
              <a:chOff x="391" y="340"/>
              <a:chExt cx="3765" cy="5035"/>
            </a:xfrm>
          </p:grpSpPr>
          <p:pic>
            <p:nvPicPr>
              <p:cNvPr id="6153" name="Picture 4" descr="2">
                <a:extLst>
                  <a:ext uri="{FF2B5EF4-FFF2-40B4-BE49-F238E27FC236}">
                    <a16:creationId xmlns:a16="http://schemas.microsoft.com/office/drawing/2014/main" id="{F4AA3C42-00A7-4729-8DE9-2174BA82E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27" t="1485" r="10172" b="14970"/>
              <a:stretch>
                <a:fillRect/>
              </a:stretch>
            </p:blipFill>
            <p:spPr bwMode="auto">
              <a:xfrm>
                <a:off x="415" y="340"/>
                <a:ext cx="3514" cy="5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4" name="Rectangle 5">
                <a:extLst>
                  <a:ext uri="{FF2B5EF4-FFF2-40B4-BE49-F238E27FC236}">
                    <a16:creationId xmlns:a16="http://schemas.microsoft.com/office/drawing/2014/main" id="{60BABA8E-2F54-4D75-9803-30C8CD445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346"/>
                <a:ext cx="3765" cy="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6148" name="Text Box 7">
              <a:extLst>
                <a:ext uri="{FF2B5EF4-FFF2-40B4-BE49-F238E27FC236}">
                  <a16:creationId xmlns:a16="http://schemas.microsoft.com/office/drawing/2014/main" id="{BD3D4A0B-01E4-4833-A2B6-C517DB965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" y="2245"/>
              <a:ext cx="424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chemeClr val="accent2"/>
                  </a:solidFill>
                </a:rPr>
                <a:t>Dipendenza di K</a:t>
              </a:r>
              <a:r>
                <a:rPr lang="it-IT" altLang="it-IT" sz="1600" b="1" baseline="-25000">
                  <a:solidFill>
                    <a:schemeClr val="accent2"/>
                  </a:solidFill>
                </a:rPr>
                <a:t>cat</a:t>
              </a:r>
              <a:r>
                <a:rPr lang="it-IT" altLang="it-IT" sz="1600" b="1">
                  <a:solidFill>
                    <a:schemeClr val="accent2"/>
                  </a:solidFill>
                </a:rPr>
                <a:t> dal pH per isoenzimi CA I, II, III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chemeClr val="accent2"/>
                  </a:solidFill>
                </a:rPr>
                <a:t>(strutturalmente molto simili, ma diversamente efficaci e dipendenti dal pH)</a:t>
              </a:r>
            </a:p>
          </p:txBody>
        </p:sp>
        <p:sp>
          <p:nvSpPr>
            <p:cNvPr id="6149" name="Text Box 8">
              <a:extLst>
                <a:ext uri="{FF2B5EF4-FFF2-40B4-BE49-F238E27FC236}">
                  <a16:creationId xmlns:a16="http://schemas.microsoft.com/office/drawing/2014/main" id="{1FB63F73-71D1-4930-8EA4-DBCB371C1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" y="5337"/>
              <a:ext cx="4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rgbClr val="FF6600"/>
                  </a:solidFill>
                </a:rPr>
                <a:t>Rappresentazione schematica del sito attivo di HCA II H – bonds (---)  H</a:t>
              </a:r>
              <a:r>
                <a:rPr lang="it-IT" altLang="it-IT" sz="1400" b="1" baseline="-25000">
                  <a:solidFill>
                    <a:srgbClr val="FF6600"/>
                  </a:solidFill>
                </a:rPr>
                <a:t>2</a:t>
              </a:r>
              <a:r>
                <a:rPr lang="it-IT" altLang="it-IT" sz="1400" b="1">
                  <a:solidFill>
                    <a:srgbClr val="FF6600"/>
                  </a:solidFill>
                </a:rPr>
                <a:t>O (O)</a:t>
              </a:r>
            </a:p>
          </p:txBody>
        </p:sp>
        <p:sp>
          <p:nvSpPr>
            <p:cNvPr id="6150" name="Oval 9">
              <a:extLst>
                <a:ext uri="{FF2B5EF4-FFF2-40B4-BE49-F238E27FC236}">
                  <a16:creationId xmlns:a16="http://schemas.microsoft.com/office/drawing/2014/main" id="{B070E5DB-9E2B-439E-9CE5-412317677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36"/>
              <a:ext cx="363" cy="182"/>
            </a:xfrm>
            <a:prstGeom prst="ellipse">
              <a:avLst/>
            </a:prstGeom>
            <a:solidFill>
              <a:srgbClr val="FF6600">
                <a:alpha val="23921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151" name="Oval 10">
              <a:extLst>
                <a:ext uri="{FF2B5EF4-FFF2-40B4-BE49-F238E27FC236}">
                  <a16:creationId xmlns:a16="http://schemas.microsoft.com/office/drawing/2014/main" id="{875677C8-7AD7-4BE4-AD8E-6236533B0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3886"/>
              <a:ext cx="293" cy="189"/>
            </a:xfrm>
            <a:prstGeom prst="ellipse">
              <a:avLst/>
            </a:prstGeom>
            <a:solidFill>
              <a:srgbClr val="FF6600">
                <a:alpha val="23921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152" name="Oval 11">
              <a:extLst>
                <a:ext uri="{FF2B5EF4-FFF2-40B4-BE49-F238E27FC236}">
                  <a16:creationId xmlns:a16="http://schemas.microsoft.com/office/drawing/2014/main" id="{808CD2D3-6209-4CB1-948E-E3BE9E4D3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4167"/>
              <a:ext cx="293" cy="189"/>
            </a:xfrm>
            <a:prstGeom prst="ellipse">
              <a:avLst/>
            </a:prstGeom>
            <a:solidFill>
              <a:srgbClr val="FF6600">
                <a:alpha val="23921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>
            <a:extLst>
              <a:ext uri="{FF2B5EF4-FFF2-40B4-BE49-F238E27FC236}">
                <a16:creationId xmlns:a16="http://schemas.microsoft.com/office/drawing/2014/main" id="{BC19416A-5AE6-48DB-8D54-37C02EB11A41}"/>
              </a:ext>
            </a:extLst>
          </p:cNvPr>
          <p:cNvGrpSpPr>
            <a:grpSpLocks/>
          </p:cNvGrpSpPr>
          <p:nvPr/>
        </p:nvGrpSpPr>
        <p:grpSpPr bwMode="auto">
          <a:xfrm>
            <a:off x="-30163" y="182563"/>
            <a:ext cx="6627813" cy="8277225"/>
            <a:chOff x="-19" y="115"/>
            <a:chExt cx="4175" cy="5214"/>
          </a:xfrm>
        </p:grpSpPr>
        <p:pic>
          <p:nvPicPr>
            <p:cNvPr id="7174" name="Picture 4" descr="3">
              <a:extLst>
                <a:ext uri="{FF2B5EF4-FFF2-40B4-BE49-F238E27FC236}">
                  <a16:creationId xmlns:a16="http://schemas.microsoft.com/office/drawing/2014/main" id="{22923868-1B49-4C75-AE20-90670F9EC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25070" r="899" b="20363"/>
            <a:stretch>
              <a:fillRect/>
            </a:stretch>
          </p:blipFill>
          <p:spPr bwMode="auto">
            <a:xfrm>
              <a:off x="255" y="1020"/>
              <a:ext cx="390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5">
              <a:extLst>
                <a:ext uri="{FF2B5EF4-FFF2-40B4-BE49-F238E27FC236}">
                  <a16:creationId xmlns:a16="http://schemas.microsoft.com/office/drawing/2014/main" id="{44E2628B-5BF7-4FB8-962A-98AD70A29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" y="115"/>
              <a:ext cx="2767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344613" indent="-1344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66FF"/>
                  </a:solidFill>
                </a:rPr>
                <a:t>Acidità di Zn-OH</a:t>
              </a:r>
              <a:r>
                <a:rPr lang="it-IT" altLang="it-IT" sz="1600" b="1" baseline="-25000">
                  <a:solidFill>
                    <a:srgbClr val="0066FF"/>
                  </a:solidFill>
                </a:rPr>
                <a:t>2</a:t>
              </a:r>
              <a:r>
                <a:rPr lang="it-IT" altLang="it-IT" sz="1600" b="1">
                  <a:solidFill>
                    <a:srgbClr val="0066FF"/>
                  </a:solidFill>
                </a:rPr>
                <a:t> influenzata da: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66FF"/>
                  </a:solidFill>
                </a:rPr>
                <a:t>	- carica netta +2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66FF"/>
                  </a:solidFill>
                </a:rPr>
                <a:t>	- n.d.c = 4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66FF"/>
                  </a:solidFill>
                </a:rPr>
                <a:t>non ci sono evidenze di attivazione di CO</a:t>
              </a:r>
              <a:r>
                <a:rPr lang="it-IT" altLang="it-IT" sz="1600" b="1" baseline="-25000">
                  <a:solidFill>
                    <a:srgbClr val="0066FF"/>
                  </a:solidFill>
                </a:rPr>
                <a:t>2</a:t>
              </a:r>
            </a:p>
          </p:txBody>
        </p:sp>
        <p:sp>
          <p:nvSpPr>
            <p:cNvPr id="7176" name="Text Box 6">
              <a:extLst>
                <a:ext uri="{FF2B5EF4-FFF2-40B4-BE49-F238E27FC236}">
                  <a16:creationId xmlns:a16="http://schemas.microsoft.com/office/drawing/2014/main" id="{38937545-DD90-46DC-A5AE-19F6C1182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" y="4963"/>
              <a:ext cx="39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66FF"/>
                  </a:solidFill>
                </a:rPr>
                <a:t>SCHEMA POSSIBILE PER IL MECCANISMO DI IDRATAZIONE DI CO</a:t>
              </a:r>
              <a:r>
                <a:rPr lang="it-IT" altLang="it-IT" sz="1600" b="1" baseline="-25000">
                  <a:solidFill>
                    <a:srgbClr val="0066FF"/>
                  </a:solidFill>
                </a:rPr>
                <a:t>2</a:t>
              </a:r>
              <a:r>
                <a:rPr lang="it-IT" altLang="it-IT" sz="1600" b="1">
                  <a:solidFill>
                    <a:srgbClr val="0066FF"/>
                  </a:solidFill>
                </a:rPr>
                <a:t> DA PARTE DI CA</a:t>
              </a:r>
              <a:endParaRPr lang="it-IT" altLang="it-IT" sz="1600" b="1" baseline="-25000">
                <a:solidFill>
                  <a:srgbClr val="0066FF"/>
                </a:solidFill>
              </a:endParaRPr>
            </a:p>
          </p:txBody>
        </p:sp>
        <p:sp>
          <p:nvSpPr>
            <p:cNvPr id="7177" name="Text Box 7">
              <a:extLst>
                <a:ext uri="{FF2B5EF4-FFF2-40B4-BE49-F238E27FC236}">
                  <a16:creationId xmlns:a16="http://schemas.microsoft.com/office/drawing/2014/main" id="{A8C31D5F-FE52-43E7-B5C0-0D22D7430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" y="1610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009900"/>
                  </a:solidFill>
                </a:rPr>
                <a:t>His - 64</a:t>
              </a:r>
            </a:p>
          </p:txBody>
        </p:sp>
      </p:grpSp>
      <p:sp>
        <p:nvSpPr>
          <p:cNvPr id="7171" name="Text Box 5">
            <a:extLst>
              <a:ext uri="{FF2B5EF4-FFF2-40B4-BE49-F238E27FC236}">
                <a16:creationId xmlns:a16="http://schemas.microsoft.com/office/drawing/2014/main" id="{7D9E446B-EA5A-412C-A862-72B677789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34938"/>
            <a:ext cx="2924175" cy="708025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4613" indent="-1344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il centro metallico attrae,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 orienta e polarizza la  CO</a:t>
            </a:r>
            <a:r>
              <a:rPr lang="it-IT" altLang="it-IT" sz="1600" b="1" baseline="-25000">
                <a:solidFill>
                  <a:srgbClr val="CC3399"/>
                </a:solidFill>
              </a:rPr>
              <a:t>2</a:t>
            </a:r>
          </a:p>
        </p:txBody>
      </p:sp>
      <p:pic>
        <p:nvPicPr>
          <p:cNvPr id="7172" name="Immagine 1">
            <a:extLst>
              <a:ext uri="{FF2B5EF4-FFF2-40B4-BE49-F238E27FC236}">
                <a16:creationId xmlns:a16="http://schemas.microsoft.com/office/drawing/2014/main" id="{12DA88A8-E840-4A86-B0EE-4ED60E277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8858" r="2174" b="14001"/>
          <a:stretch>
            <a:fillRect/>
          </a:stretch>
        </p:blipFill>
        <p:spPr bwMode="auto">
          <a:xfrm>
            <a:off x="2408238" y="4760913"/>
            <a:ext cx="2592387" cy="84455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77C2F54-C78E-4653-99C8-FE71021F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3711575"/>
            <a:ext cx="2305050" cy="1076325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4613" indent="-1344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 catalisi bifunzionale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(push-pull effect) per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attivare CO</a:t>
            </a:r>
            <a:r>
              <a:rPr lang="it-IT" altLang="it-IT" sz="1600" b="1" baseline="-25000">
                <a:solidFill>
                  <a:srgbClr val="CC3399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3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">
            <a:extLst>
              <a:ext uri="{FF2B5EF4-FFF2-40B4-BE49-F238E27FC236}">
                <a16:creationId xmlns:a16="http://schemas.microsoft.com/office/drawing/2014/main" id="{3BA50E98-E553-4A0E-A0B9-0CE0B27D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7217" r="5882" b="2852"/>
          <a:stretch>
            <a:fillRect/>
          </a:stretch>
        </p:blipFill>
        <p:spPr bwMode="auto">
          <a:xfrm>
            <a:off x="549275" y="330200"/>
            <a:ext cx="5553075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>
            <a:extLst>
              <a:ext uri="{FF2B5EF4-FFF2-40B4-BE49-F238E27FC236}">
                <a16:creationId xmlns:a16="http://schemas.microsoft.com/office/drawing/2014/main" id="{C73A2945-83AB-432A-978E-DDBD1DF7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04813"/>
            <a:ext cx="529748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Alcool Deidrogenasi   (OSSIDORIDUTTASI)</a:t>
            </a:r>
          </a:p>
        </p:txBody>
      </p:sp>
      <p:sp>
        <p:nvSpPr>
          <p:cNvPr id="2052" name="Text Box 6">
            <a:extLst>
              <a:ext uri="{FF2B5EF4-FFF2-40B4-BE49-F238E27FC236}">
                <a16:creationId xmlns:a16="http://schemas.microsoft.com/office/drawing/2014/main" id="{163EFD3F-6D1A-482D-B335-4103091E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8139113"/>
            <a:ext cx="237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Ossidazione/riduzione catalizzata da ADH è enantioselettiva.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485833A-5C3C-4CC6-9603-98F40889CEC3}"/>
              </a:ext>
            </a:extLst>
          </p:cNvPr>
          <p:cNvSpPr/>
          <p:nvPr/>
        </p:nvSpPr>
        <p:spPr>
          <a:xfrm>
            <a:off x="3346450" y="7019925"/>
            <a:ext cx="1008063" cy="79057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4" name="Rettangolo 2">
            <a:extLst>
              <a:ext uri="{FF2B5EF4-FFF2-40B4-BE49-F238E27FC236}">
                <a16:creationId xmlns:a16="http://schemas.microsoft.com/office/drawing/2014/main" id="{546167A8-5A8E-4377-BFDC-484F396D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2703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sito attivo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Rettangolo 6">
            <a:extLst>
              <a:ext uri="{FF2B5EF4-FFF2-40B4-BE49-F238E27FC236}">
                <a16:creationId xmlns:a16="http://schemas.microsoft.com/office/drawing/2014/main" id="{EAC5EDB4-B401-4BCF-B3BA-7B7C5D73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898775"/>
            <a:ext cx="504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secondo Zn,legato a 4 cisteinati, ha funzione strutturale </a:t>
            </a:r>
          </a:p>
        </p:txBody>
      </p:sp>
      <p:sp>
        <p:nvSpPr>
          <p:cNvPr id="2056" name="Rettangolo 2">
            <a:extLst>
              <a:ext uri="{FF2B5EF4-FFF2-40B4-BE49-F238E27FC236}">
                <a16:creationId xmlns:a16="http://schemas.microsoft.com/office/drawing/2014/main" id="{1E9E376A-15A9-49D2-ACD7-DAE51ADE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563938"/>
            <a:ext cx="129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2x 40 kDa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7" name="Rettangolo 8">
            <a:extLst>
              <a:ext uri="{FF2B5EF4-FFF2-40B4-BE49-F238E27FC236}">
                <a16:creationId xmlns:a16="http://schemas.microsoft.com/office/drawing/2014/main" id="{77B05A64-8F89-4E32-A038-99CF8912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7956550"/>
            <a:ext cx="2706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Zn lega l’atomo di 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del substrato e produce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un effetto strutturale 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attivazione elettronica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6">
            <a:extLst>
              <a:ext uri="{FF2B5EF4-FFF2-40B4-BE49-F238E27FC236}">
                <a16:creationId xmlns:a16="http://schemas.microsoft.com/office/drawing/2014/main" id="{BE56DF3B-BB24-4B8C-9069-DEDC7B9D015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23825"/>
            <a:ext cx="6859588" cy="8912225"/>
            <a:chOff x="-1" y="78"/>
            <a:chExt cx="4321" cy="5614"/>
          </a:xfrm>
        </p:grpSpPr>
        <p:grpSp>
          <p:nvGrpSpPr>
            <p:cNvPr id="3077" name="Group 60">
              <a:extLst>
                <a:ext uri="{FF2B5EF4-FFF2-40B4-BE49-F238E27FC236}">
                  <a16:creationId xmlns:a16="http://schemas.microsoft.com/office/drawing/2014/main" id="{F5DBABDC-C034-4E2A-A267-C13236A58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1141"/>
              <a:ext cx="4309" cy="4490"/>
              <a:chOff x="-1" y="1141"/>
              <a:chExt cx="4309" cy="4490"/>
            </a:xfrm>
          </p:grpSpPr>
          <p:pic>
            <p:nvPicPr>
              <p:cNvPr id="3117" name="Picture 4" descr="2">
                <a:extLst>
                  <a:ext uri="{FF2B5EF4-FFF2-40B4-BE49-F238E27FC236}">
                    <a16:creationId xmlns:a16="http://schemas.microsoft.com/office/drawing/2014/main" id="{1B7EB833-345F-417F-A985-F140743055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2" t="11600" r="1817" b="21713"/>
              <a:stretch>
                <a:fillRect/>
              </a:stretch>
            </p:blipFill>
            <p:spPr bwMode="auto">
              <a:xfrm>
                <a:off x="-1" y="1141"/>
                <a:ext cx="4309" cy="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8" name="Oval 52">
                <a:extLst>
                  <a:ext uri="{FF2B5EF4-FFF2-40B4-BE49-F238E27FC236}">
                    <a16:creationId xmlns:a16="http://schemas.microsoft.com/office/drawing/2014/main" id="{A22860D8-A82A-4753-B0B5-5532D9E14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1" y="4440"/>
                <a:ext cx="136" cy="13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9" name="Text Box 53">
                <a:extLst>
                  <a:ext uri="{FF2B5EF4-FFF2-40B4-BE49-F238E27FC236}">
                    <a16:creationId xmlns:a16="http://schemas.microsoft.com/office/drawing/2014/main" id="{F9814612-69DB-4411-865A-324ACE93E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9" y="4414"/>
                <a:ext cx="19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</a:p>
            </p:txBody>
          </p:sp>
        </p:grpSp>
        <p:sp>
          <p:nvSpPr>
            <p:cNvPr id="3078" name="Rectangle 25">
              <a:extLst>
                <a:ext uri="{FF2B5EF4-FFF2-40B4-BE49-F238E27FC236}">
                  <a16:creationId xmlns:a16="http://schemas.microsoft.com/office/drawing/2014/main" id="{36849588-332E-4B11-AA4A-E5E882182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515"/>
              <a:ext cx="272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9" name="Text Box 5">
              <a:extLst>
                <a:ext uri="{FF2B5EF4-FFF2-40B4-BE49-F238E27FC236}">
                  <a16:creationId xmlns:a16="http://schemas.microsoft.com/office/drawing/2014/main" id="{8609CF60-2907-40E3-A5DF-9DD80077A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78"/>
              <a:ext cx="4156" cy="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 sito catalitico si trova in una tasca interna alla proteina a ca. 20 </a:t>
              </a: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Å dalla superficie.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Zn</a:t>
              </a:r>
              <a:r>
                <a:rPr kumimoji="0" lang="en-US" altLang="it-IT" sz="1600" b="1" i="0" u="none" strike="noStrike" kern="1200" cap="none" spc="0" normalizeH="0" baseline="3000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2+</a:t>
              </a: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non è attivo in reazioni redox </a:t>
              </a: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 coenzima.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Il coenzima è legato anche nella apoproteina.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L’associazione del coenzima NAD</a:t>
              </a:r>
              <a:r>
                <a:rPr kumimoji="0" lang="en-US" altLang="it-IT" sz="1600" b="1" i="0" u="none" strike="noStrike" kern="1200" cap="none" spc="0" normalizeH="0" baseline="3000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+</a:t>
              </a:r>
              <a:r>
                <a:rPr kumimoji="0" lang="en-US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 comporta una modifica conformazionale da una forma aperta ad una chiusa.</a:t>
              </a:r>
              <a:endPara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0" name="Rectangle 27">
              <a:extLst>
                <a:ext uri="{FF2B5EF4-FFF2-40B4-BE49-F238E27FC236}">
                  <a16:creationId xmlns:a16="http://schemas.microsoft.com/office/drawing/2014/main" id="{A2A3D726-5B85-457A-BC6B-2A4747A1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742"/>
              <a:ext cx="499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1" name="Rectangle 28">
              <a:extLst>
                <a:ext uri="{FF2B5EF4-FFF2-40B4-BE49-F238E27FC236}">
                  <a16:creationId xmlns:a16="http://schemas.microsoft.com/office/drawing/2014/main" id="{0F1025C0-A532-4D49-ADAE-5E294E5F3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" y="4151"/>
              <a:ext cx="499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82" name="Group 22">
              <a:extLst>
                <a:ext uri="{FF2B5EF4-FFF2-40B4-BE49-F238E27FC236}">
                  <a16:creationId xmlns:a16="http://schemas.microsoft.com/office/drawing/2014/main" id="{20DE1A62-C1F8-4275-ACB1-8CED04BD1A91}"/>
                </a:ext>
              </a:extLst>
            </p:cNvPr>
            <p:cNvGrpSpPr>
              <a:grpSpLocks/>
            </p:cNvGrpSpPr>
            <p:nvPr/>
          </p:nvGrpSpPr>
          <p:grpSpPr bwMode="auto">
            <a:xfrm rot="2674424" flipV="1">
              <a:off x="1071" y="3923"/>
              <a:ext cx="1270" cy="227"/>
              <a:chOff x="751" y="1363"/>
              <a:chExt cx="1301" cy="220"/>
            </a:xfrm>
          </p:grpSpPr>
          <p:sp>
            <p:nvSpPr>
              <p:cNvPr id="3115" name="AutoShape 23">
                <a:extLst>
                  <a:ext uri="{FF2B5EF4-FFF2-40B4-BE49-F238E27FC236}">
                    <a16:creationId xmlns:a16="http://schemas.microsoft.com/office/drawing/2014/main" id="{3EEC680C-A839-44E5-AD43-44C09EDA3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76254">
                <a:off x="1796" y="1363"/>
                <a:ext cx="256" cy="148"/>
              </a:xfrm>
              <a:prstGeom prst="rightArrow">
                <a:avLst>
                  <a:gd name="adj1" fmla="val 50000"/>
                  <a:gd name="adj2" fmla="val 43243"/>
                </a:avLst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6" name="AutoShape 24">
                <a:extLst>
                  <a:ext uri="{FF2B5EF4-FFF2-40B4-BE49-F238E27FC236}">
                    <a16:creationId xmlns:a16="http://schemas.microsoft.com/office/drawing/2014/main" id="{C2A8785A-3985-4F11-953E-8D2D262E5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60189" flipH="1">
                <a:off x="1266" y="871"/>
                <a:ext cx="197" cy="1227"/>
              </a:xfrm>
              <a:prstGeom prst="moon">
                <a:avLst>
                  <a:gd name="adj" fmla="val 50000"/>
                </a:avLst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83" name="Text Box 29">
              <a:extLst>
                <a:ext uri="{FF2B5EF4-FFF2-40B4-BE49-F238E27FC236}">
                  <a16:creationId xmlns:a16="http://schemas.microsoft.com/office/drawing/2014/main" id="{1FAF0379-9C46-4050-B632-63D23BD31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3710"/>
              <a:ext cx="89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LADH: due sottounità contenenti ciascuna due ioni Zn</a:t>
              </a:r>
              <a:r>
                <a:rPr kumimoji="0" lang="it-IT" altLang="it-IT" sz="1400" b="1" i="0" u="none" strike="noStrike" kern="1200" cap="none" spc="0" normalizeH="0" baseline="3000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2+</a:t>
              </a:r>
            </a:p>
          </p:txBody>
        </p:sp>
        <p:sp>
          <p:nvSpPr>
            <p:cNvPr id="3084" name="Text Box 30">
              <a:extLst>
                <a:ext uri="{FF2B5EF4-FFF2-40B4-BE49-F238E27FC236}">
                  <a16:creationId xmlns:a16="http://schemas.microsoft.com/office/drawing/2014/main" id="{E629FDC5-5AC1-4713-8CBB-CB686C7D3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5299"/>
              <a:ext cx="1588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Enzima “a riposo”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 substrato sostituisce H</a:t>
              </a:r>
              <a:r>
                <a:rPr kumimoji="0" lang="it-IT" altLang="it-IT" sz="1400" b="1" i="0" u="none" strike="noStrike" kern="1200" cap="none" spc="0" normalizeH="0" baseline="-2500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  <a:endParaRPr kumimoji="0" lang="it-IT" altLang="it-IT" sz="1400" b="1" i="0" u="none" strike="noStrike" kern="1200" cap="none" spc="0" normalizeH="0" baseline="3000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85" name="Group 50">
              <a:extLst>
                <a:ext uri="{FF2B5EF4-FFF2-40B4-BE49-F238E27FC236}">
                  <a16:creationId xmlns:a16="http://schemas.microsoft.com/office/drawing/2014/main" id="{1BC51FB2-5CAB-4775-B92A-51748F7A4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" y="3923"/>
              <a:ext cx="1211" cy="985"/>
              <a:chOff x="292" y="3923"/>
              <a:chExt cx="1211" cy="985"/>
            </a:xfrm>
          </p:grpSpPr>
          <p:sp>
            <p:nvSpPr>
              <p:cNvPr id="3101" name="Oval 31">
                <a:extLst>
                  <a:ext uri="{FF2B5EF4-FFF2-40B4-BE49-F238E27FC236}">
                    <a16:creationId xmlns:a16="http://schemas.microsoft.com/office/drawing/2014/main" id="{8244D3FA-A197-452D-B460-AE4D52330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0" y="4641"/>
                <a:ext cx="113" cy="11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102" name="Group 34">
                <a:extLst>
                  <a:ext uri="{FF2B5EF4-FFF2-40B4-BE49-F238E27FC236}">
                    <a16:creationId xmlns:a16="http://schemas.microsoft.com/office/drawing/2014/main" id="{7DA696A9-AF03-4F3D-9E2D-4452B14A1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7" y="4604"/>
                <a:ext cx="182" cy="181"/>
                <a:chOff x="1087" y="4604"/>
                <a:chExt cx="182" cy="181"/>
              </a:xfrm>
            </p:grpSpPr>
            <p:sp>
              <p:nvSpPr>
                <p:cNvPr id="3113" name="Oval 32">
                  <a:extLst>
                    <a:ext uri="{FF2B5EF4-FFF2-40B4-BE49-F238E27FC236}">
                      <a16:creationId xmlns:a16="http://schemas.microsoft.com/office/drawing/2014/main" id="{DB704B71-4609-42CD-B1CD-16A1387E71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604"/>
                  <a:ext cx="182" cy="18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4" name="Text Box 33">
                  <a:extLst>
                    <a:ext uri="{FF2B5EF4-FFF2-40B4-BE49-F238E27FC236}">
                      <a16:creationId xmlns:a16="http://schemas.microsoft.com/office/drawing/2014/main" id="{2D29BD56-8059-4942-9754-59BD919824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7" y="4604"/>
                  <a:ext cx="18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3103" name="Group 42">
                <a:extLst>
                  <a:ext uri="{FF2B5EF4-FFF2-40B4-BE49-F238E27FC236}">
                    <a16:creationId xmlns:a16="http://schemas.microsoft.com/office/drawing/2014/main" id="{92FB564C-3F58-4930-A600-C7A2F77EEB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8" y="3923"/>
                <a:ext cx="181" cy="173"/>
                <a:chOff x="1018" y="3923"/>
                <a:chExt cx="181" cy="173"/>
              </a:xfrm>
            </p:grpSpPr>
            <p:sp>
              <p:nvSpPr>
                <p:cNvPr id="3111" name="Oval 38">
                  <a:extLst>
                    <a:ext uri="{FF2B5EF4-FFF2-40B4-BE49-F238E27FC236}">
                      <a16:creationId xmlns:a16="http://schemas.microsoft.com/office/drawing/2014/main" id="{4E9038D2-7357-4F6F-8891-353E39ED1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9" y="3947"/>
                  <a:ext cx="136" cy="13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2" name="Text Box 39">
                  <a:extLst>
                    <a:ext uri="{FF2B5EF4-FFF2-40B4-BE49-F238E27FC236}">
                      <a16:creationId xmlns:a16="http://schemas.microsoft.com/office/drawing/2014/main" id="{FFC8DCBE-4C4F-414D-B776-9021DB12C0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8" y="3923"/>
                  <a:ext cx="18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3104" name="Group 44">
                <a:extLst>
                  <a:ext uri="{FF2B5EF4-FFF2-40B4-BE49-F238E27FC236}">
                    <a16:creationId xmlns:a16="http://schemas.microsoft.com/office/drawing/2014/main" id="{C9AB0B5B-CC82-4FEE-9F2A-581525888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" y="4764"/>
                <a:ext cx="181" cy="144"/>
                <a:chOff x="292" y="4764"/>
                <a:chExt cx="181" cy="144"/>
              </a:xfrm>
            </p:grpSpPr>
            <p:sp>
              <p:nvSpPr>
                <p:cNvPr id="3109" name="Oval 43">
                  <a:extLst>
                    <a:ext uri="{FF2B5EF4-FFF2-40B4-BE49-F238E27FC236}">
                      <a16:creationId xmlns:a16="http://schemas.microsoft.com/office/drawing/2014/main" id="{E39302E9-E38E-43C7-8089-1437EECCC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" y="4794"/>
                  <a:ext cx="90" cy="91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0" name="Text Box 41">
                  <a:extLst>
                    <a:ext uri="{FF2B5EF4-FFF2-40B4-BE49-F238E27FC236}">
                      <a16:creationId xmlns:a16="http://schemas.microsoft.com/office/drawing/2014/main" id="{2CA5249F-F24D-4881-9F2A-4415708A84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" y="4764"/>
                  <a:ext cx="181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3105" name="Group 46">
                <a:extLst>
                  <a:ext uri="{FF2B5EF4-FFF2-40B4-BE49-F238E27FC236}">
                    <a16:creationId xmlns:a16="http://schemas.microsoft.com/office/drawing/2014/main" id="{97BFDC57-ED33-494E-BF01-022531F50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" y="4657"/>
                <a:ext cx="181" cy="154"/>
                <a:chOff x="622" y="4657"/>
                <a:chExt cx="181" cy="154"/>
              </a:xfrm>
            </p:grpSpPr>
            <p:sp>
              <p:nvSpPr>
                <p:cNvPr id="3107" name="Oval 45">
                  <a:extLst>
                    <a:ext uri="{FF2B5EF4-FFF2-40B4-BE49-F238E27FC236}">
                      <a16:creationId xmlns:a16="http://schemas.microsoft.com/office/drawing/2014/main" id="{4B1DD3F3-D543-4A93-9125-BD9DD45E6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" y="4678"/>
                  <a:ext cx="113" cy="113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8" name="Text Box 40">
                  <a:extLst>
                    <a:ext uri="{FF2B5EF4-FFF2-40B4-BE49-F238E27FC236}">
                      <a16:creationId xmlns:a16="http://schemas.microsoft.com/office/drawing/2014/main" id="{00C1A19D-045D-42EB-A73C-A9C68BDA2B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" y="4657"/>
                  <a:ext cx="181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sp>
            <p:nvSpPr>
              <p:cNvPr id="3106" name="Text Box 47">
                <a:extLst>
                  <a:ext uri="{FF2B5EF4-FFF2-40B4-BE49-F238E27FC236}">
                    <a16:creationId xmlns:a16="http://schemas.microsoft.com/office/drawing/2014/main" id="{6191880B-D0E4-40F9-89B0-B73764110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5" y="4393"/>
                <a:ext cx="3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Zn</a:t>
                </a:r>
              </a:p>
            </p:txBody>
          </p:sp>
        </p:grpSp>
        <p:grpSp>
          <p:nvGrpSpPr>
            <p:cNvPr id="3086" name="Group 49">
              <a:extLst>
                <a:ext uri="{FF2B5EF4-FFF2-40B4-BE49-F238E27FC236}">
                  <a16:creationId xmlns:a16="http://schemas.microsoft.com/office/drawing/2014/main" id="{A34B629A-458C-414B-880D-A978E9B73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" y="2701"/>
              <a:ext cx="346" cy="1281"/>
              <a:chOff x="391" y="2701"/>
              <a:chExt cx="346" cy="1281"/>
            </a:xfrm>
          </p:grpSpPr>
          <p:sp>
            <p:nvSpPr>
              <p:cNvPr id="3097" name="Rectangle 48">
                <a:extLst>
                  <a:ext uri="{FF2B5EF4-FFF2-40B4-BE49-F238E27FC236}">
                    <a16:creationId xmlns:a16="http://schemas.microsoft.com/office/drawing/2014/main" id="{B6AA0756-48A0-4D69-BA44-2870243D6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3424"/>
                <a:ext cx="181" cy="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098" name="Group 26">
                <a:extLst>
                  <a:ext uri="{FF2B5EF4-FFF2-40B4-BE49-F238E27FC236}">
                    <a16:creationId xmlns:a16="http://schemas.microsoft.com/office/drawing/2014/main" id="{368A58D2-F383-48EE-86B0-0146300C8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" y="2701"/>
                <a:ext cx="308" cy="1281"/>
                <a:chOff x="89" y="2701"/>
                <a:chExt cx="308" cy="1281"/>
              </a:xfrm>
            </p:grpSpPr>
            <p:sp>
              <p:nvSpPr>
                <p:cNvPr id="3099" name="AutoShape 20">
                  <a:extLst>
                    <a:ext uri="{FF2B5EF4-FFF2-40B4-BE49-F238E27FC236}">
                      <a16:creationId xmlns:a16="http://schemas.microsoft.com/office/drawing/2014/main" id="{B24BB595-122E-4C9F-9C27-824671E5B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002529" flipV="1">
                  <a:off x="6" y="3770"/>
                  <a:ext cx="295" cy="129"/>
                </a:xfrm>
                <a:prstGeom prst="rightArrow">
                  <a:avLst>
                    <a:gd name="adj1" fmla="val 50000"/>
                    <a:gd name="adj2" fmla="val 57171"/>
                  </a:avLst>
                </a:pr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0" name="AutoShape 21">
                  <a:extLst>
                    <a:ext uri="{FF2B5EF4-FFF2-40B4-BE49-F238E27FC236}">
                      <a16:creationId xmlns:a16="http://schemas.microsoft.com/office/drawing/2014/main" id="{4F253AD4-6981-41AC-934B-56203DF18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528522" flipH="1" flipV="1">
                  <a:off x="194" y="2701"/>
                  <a:ext cx="203" cy="1198"/>
                </a:xfrm>
                <a:prstGeom prst="moon">
                  <a:avLst>
                    <a:gd name="adj" fmla="val 50000"/>
                  </a:avLst>
                </a:pr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87" name="Group 65">
              <a:extLst>
                <a:ext uri="{FF2B5EF4-FFF2-40B4-BE49-F238E27FC236}">
                  <a16:creationId xmlns:a16="http://schemas.microsoft.com/office/drawing/2014/main" id="{EE13582B-CD09-48BC-B6C8-3BFE037A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" y="4418"/>
              <a:ext cx="657" cy="742"/>
              <a:chOff x="2439" y="4418"/>
              <a:chExt cx="657" cy="742"/>
            </a:xfrm>
          </p:grpSpPr>
          <p:grpSp>
            <p:nvGrpSpPr>
              <p:cNvPr id="3088" name="Group 64">
                <a:extLst>
                  <a:ext uri="{FF2B5EF4-FFF2-40B4-BE49-F238E27FC236}">
                    <a16:creationId xmlns:a16="http://schemas.microsoft.com/office/drawing/2014/main" id="{876CBA03-D83F-41B1-93A0-6E5CF143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7" y="4987"/>
                <a:ext cx="194" cy="173"/>
                <a:chOff x="2877" y="4987"/>
                <a:chExt cx="194" cy="173"/>
              </a:xfrm>
            </p:grpSpPr>
            <p:sp>
              <p:nvSpPr>
                <p:cNvPr id="3095" name="Oval 59">
                  <a:extLst>
                    <a:ext uri="{FF2B5EF4-FFF2-40B4-BE49-F238E27FC236}">
                      <a16:creationId xmlns:a16="http://schemas.microsoft.com/office/drawing/2014/main" id="{2B27E9EA-7E16-4D8D-A7D4-12BC6A39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1" y="5016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6" name="Text Box 56">
                  <a:extLst>
                    <a:ext uri="{FF2B5EF4-FFF2-40B4-BE49-F238E27FC236}">
                      <a16:creationId xmlns:a16="http://schemas.microsoft.com/office/drawing/2014/main" id="{6EA7FA2C-C630-4C3D-9B20-F51D1FDB78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77" y="4987"/>
                  <a:ext cx="19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sp>
            <p:nvSpPr>
              <p:cNvPr id="3089" name="Oval 57">
                <a:extLst>
                  <a:ext uri="{FF2B5EF4-FFF2-40B4-BE49-F238E27FC236}">
                    <a16:creationId xmlns:a16="http://schemas.microsoft.com/office/drawing/2014/main" id="{38F225C1-6214-4F51-8E01-858870FDB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5000"/>
                <a:ext cx="15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Text Box 54">
                <a:extLst>
                  <a:ext uri="{FF2B5EF4-FFF2-40B4-BE49-F238E27FC236}">
                    <a16:creationId xmlns:a16="http://schemas.microsoft.com/office/drawing/2014/main" id="{3132207F-03E1-4D7E-B5B1-23D5A3645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" y="4983"/>
                <a:ext cx="19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3091" name="Text Box 51">
                <a:extLst>
                  <a:ext uri="{FF2B5EF4-FFF2-40B4-BE49-F238E27FC236}">
                    <a16:creationId xmlns:a16="http://schemas.microsoft.com/office/drawing/2014/main" id="{24AB61FF-9550-4932-83D5-1CB402E76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4657"/>
                <a:ext cx="2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Zn</a:t>
                </a:r>
              </a:p>
            </p:txBody>
          </p:sp>
          <p:grpSp>
            <p:nvGrpSpPr>
              <p:cNvPr id="3092" name="Group 62">
                <a:extLst>
                  <a:ext uri="{FF2B5EF4-FFF2-40B4-BE49-F238E27FC236}">
                    <a16:creationId xmlns:a16="http://schemas.microsoft.com/office/drawing/2014/main" id="{242A8635-E6D3-4AAC-8DA2-3CB303CC4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2" y="4418"/>
                <a:ext cx="194" cy="175"/>
                <a:chOff x="2902" y="4418"/>
                <a:chExt cx="194" cy="175"/>
              </a:xfrm>
            </p:grpSpPr>
            <p:sp>
              <p:nvSpPr>
                <p:cNvPr id="3093" name="Oval 58">
                  <a:extLst>
                    <a:ext uri="{FF2B5EF4-FFF2-40B4-BE49-F238E27FC236}">
                      <a16:creationId xmlns:a16="http://schemas.microsoft.com/office/drawing/2014/main" id="{7ED7746A-7D7A-476A-B8B9-45ED73BF1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1" y="4434"/>
                  <a:ext cx="159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4" name="Text Box 55">
                  <a:extLst>
                    <a:ext uri="{FF2B5EF4-FFF2-40B4-BE49-F238E27FC236}">
                      <a16:creationId xmlns:a16="http://schemas.microsoft.com/office/drawing/2014/main" id="{B16625B3-FA00-480D-8DCC-C17F64DAB9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02" y="4418"/>
                  <a:ext cx="19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</p:grpSp>
      </p:grpSp>
      <p:sp>
        <p:nvSpPr>
          <p:cNvPr id="3075" name="Rettangolo 1">
            <a:extLst>
              <a:ext uri="{FF2B5EF4-FFF2-40B4-BE49-F238E27FC236}">
                <a16:creationId xmlns:a16="http://schemas.microsoft.com/office/drawing/2014/main" id="{78D10162-E0EA-421C-8FA3-4C9413E4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8248650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strutturale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ttangolo 46">
            <a:extLst>
              <a:ext uri="{FF2B5EF4-FFF2-40B4-BE49-F238E27FC236}">
                <a16:creationId xmlns:a16="http://schemas.microsoft.com/office/drawing/2014/main" id="{536EAA5B-CD3F-4447-9C05-7596BC39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7910513"/>
            <a:ext cx="118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catalitico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2">
            <a:extLst>
              <a:ext uri="{FF2B5EF4-FFF2-40B4-BE49-F238E27FC236}">
                <a16:creationId xmlns:a16="http://schemas.microsoft.com/office/drawing/2014/main" id="{040464ED-221D-4C5A-A20F-84203BF71AC8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212725"/>
            <a:ext cx="6813550" cy="8769350"/>
            <a:chOff x="28" y="134"/>
            <a:chExt cx="4292" cy="5524"/>
          </a:xfrm>
        </p:grpSpPr>
        <p:pic>
          <p:nvPicPr>
            <p:cNvPr id="4099" name="Picture 4" descr="3">
              <a:extLst>
                <a:ext uri="{FF2B5EF4-FFF2-40B4-BE49-F238E27FC236}">
                  <a16:creationId xmlns:a16="http://schemas.microsoft.com/office/drawing/2014/main" id="{FA704877-7A5C-4AC3-8662-F64409517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11600" r="8313" b="12283"/>
            <a:stretch>
              <a:fillRect/>
            </a:stretch>
          </p:blipFill>
          <p:spPr bwMode="auto">
            <a:xfrm>
              <a:off x="479" y="199"/>
              <a:ext cx="3448" cy="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 Box 5">
              <a:extLst>
                <a:ext uri="{FF2B5EF4-FFF2-40B4-BE49-F238E27FC236}">
                  <a16:creationId xmlns:a16="http://schemas.microsoft.com/office/drawing/2014/main" id="{80846C17-7228-40CA-BA98-FE191B2AE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134"/>
              <a:ext cx="32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TRASFERIMENTO DI H</a:t>
              </a:r>
              <a:r>
                <a:rPr kumimoji="0" lang="it-IT" altLang="it-IT" sz="1600" b="1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DA EtO</a:t>
              </a:r>
              <a:r>
                <a:rPr kumimoji="0" lang="it-IT" altLang="it-IT" sz="1800" b="1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LEGATO A Zn</a:t>
              </a:r>
              <a:r>
                <a:rPr kumimoji="0" lang="it-IT" altLang="it-IT" sz="1600" b="1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it-IT" altLang="it-IT" sz="1800" b="1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 NAD</a:t>
              </a:r>
              <a:r>
                <a:rPr kumimoji="0" lang="it-IT" altLang="it-IT" sz="1800" b="1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CON FORMAZIONE DI CH</a:t>
              </a:r>
              <a:r>
                <a:rPr kumimoji="0" lang="it-IT" altLang="it-IT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CHO E NADH.</a:t>
              </a:r>
            </a:p>
          </p:txBody>
        </p:sp>
        <p:sp>
          <p:nvSpPr>
            <p:cNvPr id="4101" name="Text Box 6">
              <a:extLst>
                <a:ext uri="{FF2B5EF4-FFF2-40B4-BE49-F238E27FC236}">
                  <a16:creationId xmlns:a16="http://schemas.microsoft.com/office/drawing/2014/main" id="{3F58EBED-6A22-4075-8D3C-D40B38437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" y="5193"/>
              <a:ext cx="4292" cy="465"/>
            </a:xfrm>
            <a:prstGeom prst="rect">
              <a:avLst/>
            </a:prstGeom>
            <a:no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1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funzione del metallo consiste nella deprotonazione dell’alcool che diviene un miglior donatore di idruro e nel posizionare il substrato in modo da massimizzare fattori stereoelettronici che portano al trasferimento di H</a:t>
              </a:r>
              <a:r>
                <a:rPr kumimoji="0" lang="it-IT" altLang="it-IT" sz="1400" b="0" i="1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r>
                <a:rPr kumimoji="0" lang="it-IT" altLang="it-IT" sz="1400" b="0" i="1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al coenzima.</a:t>
              </a:r>
            </a:p>
          </p:txBody>
        </p:sp>
        <p:grpSp>
          <p:nvGrpSpPr>
            <p:cNvPr id="4102" name="Group 51">
              <a:extLst>
                <a:ext uri="{FF2B5EF4-FFF2-40B4-BE49-F238E27FC236}">
                  <a16:creationId xmlns:a16="http://schemas.microsoft.com/office/drawing/2014/main" id="{19527454-161F-4179-97FF-C35A945AA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" y="904"/>
              <a:ext cx="2754" cy="3987"/>
              <a:chOff x="763" y="904"/>
              <a:chExt cx="2754" cy="3987"/>
            </a:xfrm>
          </p:grpSpPr>
          <p:sp>
            <p:nvSpPr>
              <p:cNvPr id="4103" name="Text Box 7">
                <a:extLst>
                  <a:ext uri="{FF2B5EF4-FFF2-40B4-BE49-F238E27FC236}">
                    <a16:creationId xmlns:a16="http://schemas.microsoft.com/office/drawing/2014/main" id="{F05DF062-7269-47F2-A05E-4611E4EE5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0" y="1519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Zn</a:t>
                </a:r>
              </a:p>
            </p:txBody>
          </p:sp>
          <p:sp>
            <p:nvSpPr>
              <p:cNvPr id="4104" name="Text Box 8">
                <a:extLst>
                  <a:ext uri="{FF2B5EF4-FFF2-40B4-BE49-F238E27FC236}">
                    <a16:creationId xmlns:a16="http://schemas.microsoft.com/office/drawing/2014/main" id="{A0E9B393-9769-4335-9F8E-3D8F113EF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8" y="4108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Zn</a:t>
                </a:r>
              </a:p>
            </p:txBody>
          </p:sp>
          <p:grpSp>
            <p:nvGrpSpPr>
              <p:cNvPr id="4105" name="Group 28">
                <a:extLst>
                  <a:ext uri="{FF2B5EF4-FFF2-40B4-BE49-F238E27FC236}">
                    <a16:creationId xmlns:a16="http://schemas.microsoft.com/office/drawing/2014/main" id="{754CFAAD-F534-4C0C-9DDA-C84E81DC14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" y="904"/>
                <a:ext cx="182" cy="183"/>
                <a:chOff x="763" y="904"/>
                <a:chExt cx="182" cy="183"/>
              </a:xfrm>
            </p:grpSpPr>
            <p:sp>
              <p:nvSpPr>
                <p:cNvPr id="4139" name="Oval 9">
                  <a:extLst>
                    <a:ext uri="{FF2B5EF4-FFF2-40B4-BE49-F238E27FC236}">
                      <a16:creationId xmlns:a16="http://schemas.microsoft.com/office/drawing/2014/main" id="{E6EC67B5-2CE9-4F03-BEFC-6C469F0A2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" y="923"/>
                  <a:ext cx="159" cy="159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0" name="Text Box 10">
                  <a:extLst>
                    <a:ext uri="{FF2B5EF4-FFF2-40B4-BE49-F238E27FC236}">
                      <a16:creationId xmlns:a16="http://schemas.microsoft.com/office/drawing/2014/main" id="{8C09E07C-EC95-4385-B5AE-B6AC51CFA1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" y="904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06" name="Group 29">
                <a:extLst>
                  <a:ext uri="{FF2B5EF4-FFF2-40B4-BE49-F238E27FC236}">
                    <a16:creationId xmlns:a16="http://schemas.microsoft.com/office/drawing/2014/main" id="{8311573E-ACE8-46CE-B668-6E2E6AD94A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1" y="1837"/>
                <a:ext cx="182" cy="183"/>
                <a:chOff x="1261" y="1837"/>
                <a:chExt cx="182" cy="183"/>
              </a:xfrm>
            </p:grpSpPr>
            <p:sp>
              <p:nvSpPr>
                <p:cNvPr id="4137" name="Oval 17">
                  <a:extLst>
                    <a:ext uri="{FF2B5EF4-FFF2-40B4-BE49-F238E27FC236}">
                      <a16:creationId xmlns:a16="http://schemas.microsoft.com/office/drawing/2014/main" id="{4C2C9342-93EC-4875-889B-2F8E9449A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4" y="1858"/>
                  <a:ext cx="147" cy="14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8" name="Text Box 16">
                  <a:extLst>
                    <a:ext uri="{FF2B5EF4-FFF2-40B4-BE49-F238E27FC236}">
                      <a16:creationId xmlns:a16="http://schemas.microsoft.com/office/drawing/2014/main" id="{145219A7-B24B-4379-8DB6-C68789BABC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1" y="1837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07" name="Group 31">
                <a:extLst>
                  <a:ext uri="{FF2B5EF4-FFF2-40B4-BE49-F238E27FC236}">
                    <a16:creationId xmlns:a16="http://schemas.microsoft.com/office/drawing/2014/main" id="{683CF041-11DC-4162-989C-BF8D13DCA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5" y="1383"/>
                <a:ext cx="182" cy="173"/>
                <a:chOff x="3335" y="1383"/>
                <a:chExt cx="182" cy="173"/>
              </a:xfrm>
            </p:grpSpPr>
            <p:sp>
              <p:nvSpPr>
                <p:cNvPr id="4135" name="Oval 18">
                  <a:extLst>
                    <a:ext uri="{FF2B5EF4-FFF2-40B4-BE49-F238E27FC236}">
                      <a16:creationId xmlns:a16="http://schemas.microsoft.com/office/drawing/2014/main" id="{566A9D19-04F8-4A7F-AB10-22CCC4017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5" y="1405"/>
                  <a:ext cx="136" cy="136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6" name="Text Box 11">
                  <a:extLst>
                    <a:ext uri="{FF2B5EF4-FFF2-40B4-BE49-F238E27FC236}">
                      <a16:creationId xmlns:a16="http://schemas.microsoft.com/office/drawing/2014/main" id="{FB000BAE-E474-4372-B70A-9A8DC7DC5E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5" y="1383"/>
                  <a:ext cx="18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08" name="Group 30">
                <a:extLst>
                  <a:ext uri="{FF2B5EF4-FFF2-40B4-BE49-F238E27FC236}">
                    <a16:creationId xmlns:a16="http://schemas.microsoft.com/office/drawing/2014/main" id="{ED07ECFD-F6CA-49E4-8396-5CF49DF5C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4" y="1367"/>
                <a:ext cx="182" cy="173"/>
                <a:chOff x="2964" y="1367"/>
                <a:chExt cx="182" cy="173"/>
              </a:xfrm>
            </p:grpSpPr>
            <p:sp>
              <p:nvSpPr>
                <p:cNvPr id="4133" name="Oval 19">
                  <a:extLst>
                    <a:ext uri="{FF2B5EF4-FFF2-40B4-BE49-F238E27FC236}">
                      <a16:creationId xmlns:a16="http://schemas.microsoft.com/office/drawing/2014/main" id="{EF953C60-C772-4E7D-AC9D-B0FECD477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8" y="1391"/>
                  <a:ext cx="136" cy="136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4" name="Text Box 12">
                  <a:extLst>
                    <a:ext uri="{FF2B5EF4-FFF2-40B4-BE49-F238E27FC236}">
                      <a16:creationId xmlns:a16="http://schemas.microsoft.com/office/drawing/2014/main" id="{6EABFF6D-9CCF-4B5C-A900-6B38B1A753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1367"/>
                  <a:ext cx="18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09" name="Group 33">
                <a:extLst>
                  <a:ext uri="{FF2B5EF4-FFF2-40B4-BE49-F238E27FC236}">
                    <a16:creationId xmlns:a16="http://schemas.microsoft.com/office/drawing/2014/main" id="{EB3EA24D-3383-40D6-AABC-8CE221C8C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4" y="2121"/>
                <a:ext cx="182" cy="186"/>
                <a:chOff x="2494" y="2121"/>
                <a:chExt cx="182" cy="186"/>
              </a:xfrm>
            </p:grpSpPr>
            <p:sp>
              <p:nvSpPr>
                <p:cNvPr id="4131" name="Oval 27">
                  <a:extLst>
                    <a:ext uri="{FF2B5EF4-FFF2-40B4-BE49-F238E27FC236}">
                      <a16:creationId xmlns:a16="http://schemas.microsoft.com/office/drawing/2014/main" id="{6A732BBB-1226-4885-AE90-D312D7755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2126"/>
                  <a:ext cx="181" cy="18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2" name="Text Box 32">
                  <a:extLst>
                    <a:ext uri="{FF2B5EF4-FFF2-40B4-BE49-F238E27FC236}">
                      <a16:creationId xmlns:a16="http://schemas.microsoft.com/office/drawing/2014/main" id="{9D0C0B13-7025-44CE-9997-715D63ED85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4" y="2121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4110" name="Group 34">
                <a:extLst>
                  <a:ext uri="{FF2B5EF4-FFF2-40B4-BE49-F238E27FC236}">
                    <a16:creationId xmlns:a16="http://schemas.microsoft.com/office/drawing/2014/main" id="{B979D02C-4DF1-4DD4-8340-AE7F8197E1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6" y="1156"/>
                <a:ext cx="185" cy="189"/>
                <a:chOff x="2466" y="1156"/>
                <a:chExt cx="185" cy="189"/>
              </a:xfrm>
            </p:grpSpPr>
            <p:sp>
              <p:nvSpPr>
                <p:cNvPr id="4129" name="Oval 20">
                  <a:extLst>
                    <a:ext uri="{FF2B5EF4-FFF2-40B4-BE49-F238E27FC236}">
                      <a16:creationId xmlns:a16="http://schemas.microsoft.com/office/drawing/2014/main" id="{3D241EBA-3C7C-49AB-BB24-6A197A306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1164"/>
                  <a:ext cx="181" cy="18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0" name="Text Box 13">
                  <a:extLst>
                    <a:ext uri="{FF2B5EF4-FFF2-40B4-BE49-F238E27FC236}">
                      <a16:creationId xmlns:a16="http://schemas.microsoft.com/office/drawing/2014/main" id="{ED16EBE8-280A-433F-B29C-0FA7B1CDAC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66" y="1156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4111" name="Group 36">
                <a:extLst>
                  <a:ext uri="{FF2B5EF4-FFF2-40B4-BE49-F238E27FC236}">
                    <a16:creationId xmlns:a16="http://schemas.microsoft.com/office/drawing/2014/main" id="{BED23C5B-404F-40A6-A977-4F3C12A65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7" y="4706"/>
                <a:ext cx="182" cy="185"/>
                <a:chOff x="2387" y="4706"/>
                <a:chExt cx="182" cy="185"/>
              </a:xfrm>
            </p:grpSpPr>
            <p:sp>
              <p:nvSpPr>
                <p:cNvPr id="4127" name="Oval 21">
                  <a:extLst>
                    <a:ext uri="{FF2B5EF4-FFF2-40B4-BE49-F238E27FC236}">
                      <a16:creationId xmlns:a16="http://schemas.microsoft.com/office/drawing/2014/main" id="{7D43C503-50AE-4C9A-B11E-A8328B0FB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4710"/>
                  <a:ext cx="181" cy="18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8" name="Text Box 35">
                  <a:extLst>
                    <a:ext uri="{FF2B5EF4-FFF2-40B4-BE49-F238E27FC236}">
                      <a16:creationId xmlns:a16="http://schemas.microsoft.com/office/drawing/2014/main" id="{3CA938AA-6D7C-47F6-A1CF-6FBA1222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87" y="4706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4112" name="Group 37">
                <a:extLst>
                  <a:ext uri="{FF2B5EF4-FFF2-40B4-BE49-F238E27FC236}">
                    <a16:creationId xmlns:a16="http://schemas.microsoft.com/office/drawing/2014/main" id="{420E8D57-A2B0-4921-ADB8-1818A8803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9" y="3738"/>
                <a:ext cx="182" cy="185"/>
                <a:chOff x="2387" y="4706"/>
                <a:chExt cx="182" cy="185"/>
              </a:xfrm>
            </p:grpSpPr>
            <p:sp>
              <p:nvSpPr>
                <p:cNvPr id="4125" name="Oval 38">
                  <a:extLst>
                    <a:ext uri="{FF2B5EF4-FFF2-40B4-BE49-F238E27FC236}">
                      <a16:creationId xmlns:a16="http://schemas.microsoft.com/office/drawing/2014/main" id="{3655C1F6-9241-4E51-BE4D-F4E97A1B2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4710"/>
                  <a:ext cx="181" cy="18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6" name="Text Box 39">
                  <a:extLst>
                    <a:ext uri="{FF2B5EF4-FFF2-40B4-BE49-F238E27FC236}">
                      <a16:creationId xmlns:a16="http://schemas.microsoft.com/office/drawing/2014/main" id="{F00F1F7F-F4CF-4071-8484-5ED531DFBB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87" y="4706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p:grpSp>
          <p:grpSp>
            <p:nvGrpSpPr>
              <p:cNvPr id="4113" name="Group 44">
                <a:extLst>
                  <a:ext uri="{FF2B5EF4-FFF2-40B4-BE49-F238E27FC236}">
                    <a16:creationId xmlns:a16="http://schemas.microsoft.com/office/drawing/2014/main" id="{011E2A4C-3423-4827-BFA8-E0FF478C6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4316"/>
                <a:ext cx="182" cy="183"/>
                <a:chOff x="1195" y="4316"/>
                <a:chExt cx="182" cy="183"/>
              </a:xfrm>
            </p:grpSpPr>
            <p:sp>
              <p:nvSpPr>
                <p:cNvPr id="4123" name="Oval 22">
                  <a:extLst>
                    <a:ext uri="{FF2B5EF4-FFF2-40B4-BE49-F238E27FC236}">
                      <a16:creationId xmlns:a16="http://schemas.microsoft.com/office/drawing/2014/main" id="{46D61A71-B32E-4525-A644-8FCF5404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7" y="4332"/>
                  <a:ext cx="159" cy="159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4" name="Text Box 15">
                  <a:extLst>
                    <a:ext uri="{FF2B5EF4-FFF2-40B4-BE49-F238E27FC236}">
                      <a16:creationId xmlns:a16="http://schemas.microsoft.com/office/drawing/2014/main" id="{40FA9931-E8AC-44DA-8942-B62D7E1A5B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5" y="4316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14" name="Group 45">
                <a:extLst>
                  <a:ext uri="{FF2B5EF4-FFF2-40B4-BE49-F238E27FC236}">
                    <a16:creationId xmlns:a16="http://schemas.microsoft.com/office/drawing/2014/main" id="{96A76D67-E1F4-456E-AF4D-DF859CB060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" y="3338"/>
                <a:ext cx="182" cy="183"/>
                <a:chOff x="1195" y="4316"/>
                <a:chExt cx="182" cy="183"/>
              </a:xfrm>
            </p:grpSpPr>
            <p:sp>
              <p:nvSpPr>
                <p:cNvPr id="4121" name="Oval 46">
                  <a:extLst>
                    <a:ext uri="{FF2B5EF4-FFF2-40B4-BE49-F238E27FC236}">
                      <a16:creationId xmlns:a16="http://schemas.microsoft.com/office/drawing/2014/main" id="{79B110D5-D120-492E-A56E-E64298F5D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7" y="4332"/>
                  <a:ext cx="159" cy="159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2" name="Text Box 47">
                  <a:extLst>
                    <a:ext uri="{FF2B5EF4-FFF2-40B4-BE49-F238E27FC236}">
                      <a16:creationId xmlns:a16="http://schemas.microsoft.com/office/drawing/2014/main" id="{E31568C9-AC80-46D7-812A-BA0B65D5FA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5" y="4316"/>
                  <a:ext cx="18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15" name="Group 49">
                <a:extLst>
                  <a:ext uri="{FF2B5EF4-FFF2-40B4-BE49-F238E27FC236}">
                    <a16:creationId xmlns:a16="http://schemas.microsoft.com/office/drawing/2014/main" id="{9AFD1E26-4EEB-494A-BB22-68D7CE2FB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5" y="3982"/>
                <a:ext cx="182" cy="173"/>
                <a:chOff x="2915" y="3982"/>
                <a:chExt cx="182" cy="173"/>
              </a:xfrm>
            </p:grpSpPr>
            <p:sp>
              <p:nvSpPr>
                <p:cNvPr id="4119" name="Oval 40">
                  <a:extLst>
                    <a:ext uri="{FF2B5EF4-FFF2-40B4-BE49-F238E27FC236}">
                      <a16:creationId xmlns:a16="http://schemas.microsoft.com/office/drawing/2014/main" id="{4C89AF95-FC69-4C62-928C-CC8885F68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5" y="4006"/>
                  <a:ext cx="136" cy="136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0" name="Text Box 48">
                  <a:extLst>
                    <a:ext uri="{FF2B5EF4-FFF2-40B4-BE49-F238E27FC236}">
                      <a16:creationId xmlns:a16="http://schemas.microsoft.com/office/drawing/2014/main" id="{F7443C58-4316-496A-AC3E-CC07269FE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5" y="3982"/>
                  <a:ext cx="18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116" name="Group 50">
                <a:extLst>
                  <a:ext uri="{FF2B5EF4-FFF2-40B4-BE49-F238E27FC236}">
                    <a16:creationId xmlns:a16="http://schemas.microsoft.com/office/drawing/2014/main" id="{545DE47C-19DB-4FBF-BBEC-D83C7DD83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4031"/>
                <a:ext cx="182" cy="173"/>
                <a:chOff x="3274" y="4031"/>
                <a:chExt cx="182" cy="173"/>
              </a:xfrm>
            </p:grpSpPr>
            <p:sp>
              <p:nvSpPr>
                <p:cNvPr id="4117" name="Oval 43">
                  <a:extLst>
                    <a:ext uri="{FF2B5EF4-FFF2-40B4-BE49-F238E27FC236}">
                      <a16:creationId xmlns:a16="http://schemas.microsoft.com/office/drawing/2014/main" id="{45B31A85-B5B2-46ED-83CC-2501BDFBD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8" y="4055"/>
                  <a:ext cx="136" cy="136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8" name="Text Box 14">
                  <a:extLst>
                    <a:ext uri="{FF2B5EF4-FFF2-40B4-BE49-F238E27FC236}">
                      <a16:creationId xmlns:a16="http://schemas.microsoft.com/office/drawing/2014/main" id="{5A680E15-662F-4BF7-944C-EB30EA31C1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4" y="4031"/>
                  <a:ext cx="18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1">
            <a:extLst>
              <a:ext uri="{FF2B5EF4-FFF2-40B4-BE49-F238E27FC236}">
                <a16:creationId xmlns:a16="http://schemas.microsoft.com/office/drawing/2014/main" id="{8C01F0A6-FF87-46BA-9D5A-26A68EE3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8313"/>
            <a:ext cx="70278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metanolo è ossidato a formaldeide (neurotossicità)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molto lentamente.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Gli alcoli superiori n-propanolo e n-butanolo sono ossidati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piuttosto rapidamente alle rispettive aldeidi; ulteriore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ossidazione è molto lenta e a ciò sono dovuti i sintomi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spiacevoli della sbornia.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Possono esserci cause genetiche nell’ossidazione lenta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dell’acetaldeide (popolazioni dell’est asiatico).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1">
            <a:extLst>
              <a:ext uri="{FF2B5EF4-FFF2-40B4-BE49-F238E27FC236}">
                <a16:creationId xmlns:a16="http://schemas.microsoft.com/office/drawing/2014/main" id="{C290EC21-9605-4A38-80DD-375429DB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9" y="1115616"/>
            <a:ext cx="6696918" cy="1323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u="sng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Zn homeostasis </a:t>
            </a:r>
            <a:r>
              <a:rPr lang="it-IT" altLang="it-IT" sz="20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 maintained by zinc importers (Zip), rich in His and Glu, and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zinc transporters or zinc-chaperones (ZnT), with His-rich loop, and thioneines, with Cys residues.</a:t>
            </a:r>
            <a:endParaRPr lang="it-IT" altLang="it-IT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Rettangolo 2">
            <a:extLst>
              <a:ext uri="{FF2B5EF4-FFF2-40B4-BE49-F238E27FC236}">
                <a16:creationId xmlns:a16="http://schemas.microsoft.com/office/drawing/2014/main" id="{72501A71-D15A-4653-9471-A75B51DC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1" y="3635896"/>
            <a:ext cx="6696917" cy="1630363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Zn(II) adopts a variety of different physiological roles, including: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CATALYTIC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STRUCTURAL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REGULATORY</a:t>
            </a:r>
            <a:endParaRPr lang="it-IT" altLang="it-IT" sz="200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1">
            <a:extLst>
              <a:ext uri="{FF2B5EF4-FFF2-40B4-BE49-F238E27FC236}">
                <a16:creationId xmlns:a16="http://schemas.microsoft.com/office/drawing/2014/main" id="{CA373064-4901-4C9C-8F2D-9E0B19E7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5663"/>
            <a:ext cx="6858000" cy="593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Zn</a:t>
            </a:r>
            <a:r>
              <a:rPr lang="it-IT" altLang="it-IT" sz="18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2+ 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: diamagnetico (d</a:t>
            </a:r>
            <a:r>
              <a:rPr lang="it-IT" altLang="it-IT" sz="18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10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) e </a:t>
            </a:r>
            <a:r>
              <a:rPr lang="it-IT" altLang="it-IT" sz="1800" b="1" dirty="0">
                <a:solidFill>
                  <a:schemeClr val="accent2"/>
                </a:solidFill>
                <a:cs typeface="Arial" panose="020B0604020202020204" pitchFamily="34" charset="0"/>
              </a:rPr>
              <a:t>incolore. 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Perciò, proteine ubiquitarie contenenti Zn sono state individuate solo con metodi avanzati.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No. coord. = </a:t>
            </a:r>
            <a:r>
              <a:rPr lang="it-IT" altLang="it-IT" sz="1800" b="1" dirty="0">
                <a:solidFill>
                  <a:schemeClr val="accent2"/>
                </a:solidFill>
                <a:cs typeface="Arial" panose="020B0604020202020204" pitchFamily="34" charset="0"/>
              </a:rPr>
              <a:t>4, 5, 6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, con bassa barriera di interconversione tra geometrie di coordinazione. Privo di effetti di stabilizzazione ligand field.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Arial" panose="020B0604020202020204" pitchFamily="34" charset="0"/>
              </a:rPr>
              <a:t>H</a:t>
            </a:r>
            <a:r>
              <a:rPr lang="it-IT" altLang="it-IT" sz="1800" b="1" baseline="-25000" dirty="0">
                <a:cs typeface="Arial" panose="020B0604020202020204" pitchFamily="34" charset="0"/>
              </a:rPr>
              <a:t>2</a:t>
            </a:r>
            <a:r>
              <a:rPr lang="it-IT" altLang="it-IT" sz="1800" dirty="0">
                <a:cs typeface="Arial" panose="020B0604020202020204" pitchFamily="34" charset="0"/>
              </a:rPr>
              <a:t>O di coord. scambia rapidamente e presenta pK</a:t>
            </a:r>
            <a:r>
              <a:rPr lang="it-IT" altLang="it-IT" sz="2000" b="1" baseline="-25000" dirty="0">
                <a:cs typeface="Arial" panose="020B0604020202020204" pitchFamily="34" charset="0"/>
              </a:rPr>
              <a:t>a</a:t>
            </a:r>
            <a:r>
              <a:rPr lang="it-IT" altLang="it-IT" sz="1800" dirty="0">
                <a:cs typeface="Arial" panose="020B0604020202020204" pitchFamily="34" charset="0"/>
              </a:rPr>
              <a:t> molto minore di H</a:t>
            </a:r>
            <a:r>
              <a:rPr lang="it-IT" altLang="it-IT" sz="1800" b="1" baseline="-25000" dirty="0">
                <a:cs typeface="Arial" panose="020B0604020202020204" pitchFamily="34" charset="0"/>
              </a:rPr>
              <a:t>2</a:t>
            </a:r>
            <a:r>
              <a:rPr lang="it-IT" altLang="it-IT" sz="1800" dirty="0">
                <a:cs typeface="Arial" panose="020B0604020202020204" pitchFamily="34" charset="0"/>
              </a:rPr>
              <a:t>O libera.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it-IT" altLang="it-IT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pK</a:t>
            </a:r>
            <a:r>
              <a:rPr lang="it-IT" altLang="it-IT" sz="2000" b="1" baseline="-25000" dirty="0">
                <a:solidFill>
                  <a:schemeClr val="accent2"/>
                </a:solidFill>
                <a:cs typeface="Arial" panose="020B0604020202020204" pitchFamily="34" charset="0"/>
              </a:rPr>
              <a:t>a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 ≈ 10 per [Zn(OH</a:t>
            </a:r>
            <a:r>
              <a:rPr lang="it-IT" altLang="it-IT" sz="1800" b="1" baseline="-25000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)</a:t>
            </a:r>
            <a:r>
              <a:rPr lang="it-IT" altLang="it-IT" sz="1800" b="1" baseline="-25000" dirty="0">
                <a:solidFill>
                  <a:schemeClr val="accent2"/>
                </a:solidFill>
                <a:cs typeface="Arial" panose="020B0604020202020204" pitchFamily="34" charset="0"/>
              </a:rPr>
              <a:t>6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]</a:t>
            </a:r>
            <a:r>
              <a:rPr lang="it-IT" altLang="it-IT" sz="18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r>
              <a:rPr lang="it-IT" altLang="it-IT" sz="20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+</a:t>
            </a:r>
            <a:r>
              <a:rPr lang="it-IT" altLang="it-IT" sz="1800" dirty="0">
                <a:solidFill>
                  <a:schemeClr val="accent2"/>
                </a:solidFill>
                <a:cs typeface="Arial" panose="020B0604020202020204" pitchFamily="34" charset="0"/>
              </a:rPr>
              <a:t> può arrivare a valori &lt; 7 in sistemi enzimatici :   per. es. ca. 6 nell’anidrasi carbonica.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solidFill>
                  <a:srgbClr val="008000"/>
                </a:solidFill>
                <a:cs typeface="Arial" panose="020B0604020202020204" pitchFamily="34" charset="0"/>
              </a:rPr>
              <a:t>Zn gioca un ruolo essenziale in molti enzimi idrolitici e di trasferimento di gruppo (sono note centinaia di Zn-protein).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8000"/>
                </a:solidFill>
                <a:cs typeface="Arial" panose="020B0604020202020204" pitchFamily="34" charset="0"/>
              </a:rPr>
              <a:t>Unguenti contenenti Zn ad azione di guarigione delle ferite: noti sin dall’antichità. Nelle ultime decadi viene somministra- to come </a:t>
            </a:r>
            <a:r>
              <a:rPr lang="it-IT" altLang="it-IT" sz="1800" u="sng" dirty="0">
                <a:solidFill>
                  <a:srgbClr val="008000"/>
                </a:solidFill>
                <a:cs typeface="Arial" panose="020B0604020202020204" pitchFamily="34" charset="0"/>
              </a:rPr>
              <a:t>rimedio contro i disordini della crescita dovuti a malnutrizione</a:t>
            </a:r>
            <a:r>
              <a:rPr lang="it-IT" altLang="it-IT" sz="1800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EB91CE-984C-49BD-86E0-B5221869FB38}"/>
              </a:ext>
            </a:extLst>
          </p:cNvPr>
          <p:cNvSpPr/>
          <p:nvPr/>
        </p:nvSpPr>
        <p:spPr>
          <a:xfrm>
            <a:off x="0" y="2955421"/>
            <a:ext cx="6858000" cy="712879"/>
          </a:xfrm>
          <a:prstGeom prst="rect">
            <a:avLst/>
          </a:prstGeom>
          <a:solidFill>
            <a:srgbClr val="0000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51475EA-4F40-4197-9E14-E146B05742C9}"/>
              </a:ext>
            </a:extLst>
          </p:cNvPr>
          <p:cNvSpPr/>
          <p:nvPr/>
        </p:nvSpPr>
        <p:spPr>
          <a:xfrm>
            <a:off x="28575" y="2085975"/>
            <a:ext cx="6829425" cy="369411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	Vari esempi di enzimi contenenti Zn :</a:t>
            </a: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Carbossipeptidasi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(enzima idrolitico);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RNA polimerasi (condensazione);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Anidrasi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carbonica (</a:t>
            </a: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liasi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);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Alcool deidrogenasi (</a:t>
            </a: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ossidoreduttasi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Zinc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finger </a:t>
            </a: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proteins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(fattore di trascrizione)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Ada </a:t>
            </a: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repair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protein</a:t>
            </a:r>
            <a:r>
              <a:rPr lang="it-IT" b="1" dirty="0">
                <a:solidFill>
                  <a:schemeClr val="bg1"/>
                </a:solidFill>
                <a:latin typeface="Arial" charset="0"/>
                <a:cs typeface="Arial" charset="0"/>
              </a:rPr>
              <a:t> (demetilante di DNA danneggiato)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5D4EA3E8-68B3-4989-AFB9-A1051A12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731838"/>
            <a:ext cx="634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171" name="Group 26">
            <a:extLst>
              <a:ext uri="{FF2B5EF4-FFF2-40B4-BE49-F238E27FC236}">
                <a16:creationId xmlns:a16="http://schemas.microsoft.com/office/drawing/2014/main" id="{8F61FE0B-66AF-445F-8D55-1C9B66B04F81}"/>
              </a:ext>
            </a:extLst>
          </p:cNvPr>
          <p:cNvGrpSpPr>
            <a:grpSpLocks/>
          </p:cNvGrpSpPr>
          <p:nvPr/>
        </p:nvGrpSpPr>
        <p:grpSpPr bwMode="auto">
          <a:xfrm>
            <a:off x="0" y="365125"/>
            <a:ext cx="6858000" cy="5502275"/>
            <a:chOff x="0" y="230"/>
            <a:chExt cx="4167" cy="3466"/>
          </a:xfrm>
        </p:grpSpPr>
        <p:sp>
          <p:nvSpPr>
            <p:cNvPr id="4100" name="Text Box 5">
              <a:extLst>
                <a:ext uri="{FF2B5EF4-FFF2-40B4-BE49-F238E27FC236}">
                  <a16:creationId xmlns:a16="http://schemas.microsoft.com/office/drawing/2014/main" id="{CEB117D7-D577-4FF1-8053-2A75274AA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0"/>
              <a:ext cx="4167" cy="25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dirty="0">
                  <a:solidFill>
                    <a:srgbClr val="008000"/>
                  </a:solidFill>
                </a:rPr>
                <a:t>Intermedio nella scala di </a:t>
              </a:r>
              <a:r>
                <a:rPr lang="it-IT" altLang="it-IT" b="1" dirty="0" err="1">
                  <a:solidFill>
                    <a:srgbClr val="008000"/>
                  </a:solidFill>
                </a:rPr>
                <a:t>hardness</a:t>
              </a:r>
              <a:r>
                <a:rPr lang="it-IT" altLang="it-IT" b="1" dirty="0">
                  <a:solidFill>
                    <a:srgbClr val="008000"/>
                  </a:solidFill>
                </a:rPr>
                <a:t> - </a:t>
              </a:r>
              <a:r>
                <a:rPr lang="it-IT" altLang="it-IT" b="1" dirty="0" err="1">
                  <a:solidFill>
                    <a:srgbClr val="008000"/>
                  </a:solidFill>
                </a:rPr>
                <a:t>softness</a:t>
              </a:r>
              <a:r>
                <a:rPr lang="it-IT" altLang="it-IT" b="1" dirty="0">
                  <a:solidFill>
                    <a:srgbClr val="008000"/>
                  </a:solidFill>
                </a:rPr>
                <a:t>.           </a:t>
              </a:r>
            </a:p>
            <a:p>
              <a:pPr eaLnBrk="1" hangingPunct="1">
                <a:spcBef>
                  <a:spcPts val="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dirty="0">
                  <a:solidFill>
                    <a:srgbClr val="008000"/>
                  </a:solidFill>
                </a:rPr>
                <a:t>Affinità per N e O come atomi donatori, ma anche per S. </a:t>
              </a:r>
            </a:p>
            <a:p>
              <a:pPr eaLnBrk="1" hangingPunct="1">
                <a:spcBef>
                  <a:spcPts val="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u="sng" dirty="0">
                  <a:solidFill>
                    <a:srgbClr val="008000"/>
                  </a:solidFill>
                </a:rPr>
                <a:t>Legami inerti, in particolare con istidina</a:t>
              </a:r>
              <a:r>
                <a:rPr lang="it-IT" altLang="it-IT" b="1" dirty="0">
                  <a:solidFill>
                    <a:srgbClr val="008000"/>
                  </a:solidFill>
                </a:rPr>
                <a:t>.</a:t>
              </a:r>
            </a:p>
            <a:p>
              <a:pPr eaLnBrk="1" hangingPunct="1">
                <a:spcBef>
                  <a:spcPts val="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dirty="0">
                  <a:solidFill>
                    <a:srgbClr val="008000"/>
                  </a:solidFill>
                </a:rPr>
                <a:t>Altri leganti S</a:t>
              </a:r>
              <a:r>
                <a:rPr lang="it-IT" altLang="it-IT" b="1" baseline="30000" dirty="0">
                  <a:solidFill>
                    <a:srgbClr val="008000"/>
                  </a:solidFill>
                </a:rPr>
                <a:t>-</a:t>
              </a:r>
              <a:r>
                <a:rPr lang="it-IT" altLang="it-IT" b="1" dirty="0">
                  <a:solidFill>
                    <a:srgbClr val="008000"/>
                  </a:solidFill>
                </a:rPr>
                <a:t> (</a:t>
              </a:r>
              <a:r>
                <a:rPr lang="it-IT" altLang="it-IT" b="1" dirty="0" err="1">
                  <a:solidFill>
                    <a:srgbClr val="008000"/>
                  </a:solidFill>
                </a:rPr>
                <a:t>cisteinato</a:t>
              </a:r>
              <a:r>
                <a:rPr lang="it-IT" altLang="it-IT" b="1" dirty="0">
                  <a:solidFill>
                    <a:srgbClr val="008000"/>
                  </a:solidFill>
                </a:rPr>
                <a:t>) e O</a:t>
              </a:r>
              <a:r>
                <a:rPr lang="it-IT" altLang="it-IT" b="1" baseline="30000" dirty="0">
                  <a:solidFill>
                    <a:srgbClr val="008000"/>
                  </a:solidFill>
                </a:rPr>
                <a:t>-</a:t>
              </a:r>
              <a:r>
                <a:rPr lang="it-IT" altLang="it-IT" b="1" dirty="0">
                  <a:solidFill>
                    <a:srgbClr val="008000"/>
                  </a:solidFill>
                </a:rPr>
                <a:t> (glutammato).</a:t>
              </a:r>
            </a:p>
            <a:p>
              <a:pPr eaLnBrk="1" hangingPunct="1">
                <a:spcBef>
                  <a:spcPts val="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u="sng" dirty="0">
                  <a:solidFill>
                    <a:schemeClr val="accent1">
                      <a:lumMod val="50000"/>
                    </a:schemeClr>
                  </a:solidFill>
                </a:rPr>
                <a:t>Istidine coordinate sono spesso legate da legame H con carbossilati.</a:t>
              </a:r>
            </a:p>
            <a:p>
              <a:pPr eaLnBrk="1" hangingPunct="1">
                <a:spcBef>
                  <a:spcPts val="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it-IT" altLang="it-IT" b="1" dirty="0">
                  <a:solidFill>
                    <a:srgbClr val="008000"/>
                  </a:solidFill>
                </a:rPr>
                <a:t>In questa situazione la proteina può influenzare lo stato di carica sul metallo.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endParaRPr lang="it-IT" altLang="it-IT" b="1" dirty="0">
                <a:solidFill>
                  <a:srgbClr val="008000"/>
                </a:solidFill>
              </a:endParaRPr>
            </a:p>
          </p:txBody>
        </p:sp>
        <p:grpSp>
          <p:nvGrpSpPr>
            <p:cNvPr id="7173" name="Group 25">
              <a:extLst>
                <a:ext uri="{FF2B5EF4-FFF2-40B4-BE49-F238E27FC236}">
                  <a16:creationId xmlns:a16="http://schemas.microsoft.com/office/drawing/2014/main" id="{A8B8EDB6-6F27-4767-8DE2-820FEC92C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3141"/>
              <a:ext cx="2120" cy="555"/>
              <a:chOff x="981" y="2880"/>
              <a:chExt cx="2120" cy="555"/>
            </a:xfrm>
          </p:grpSpPr>
          <p:sp>
            <p:nvSpPr>
              <p:cNvPr id="7174" name="Line 12">
                <a:extLst>
                  <a:ext uri="{FF2B5EF4-FFF2-40B4-BE49-F238E27FC236}">
                    <a16:creationId xmlns:a16="http://schemas.microsoft.com/office/drawing/2014/main" id="{D284E17A-E18B-408C-8C2C-6D2EE7AEB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75172" flipH="1">
                <a:off x="1553" y="2908"/>
                <a:ext cx="147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5" name="AutoShape 7">
                <a:extLst>
                  <a:ext uri="{FF2B5EF4-FFF2-40B4-BE49-F238E27FC236}">
                    <a16:creationId xmlns:a16="http://schemas.microsoft.com/office/drawing/2014/main" id="{A0013075-247B-4B2D-9090-9ABADF0DD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880"/>
                <a:ext cx="413" cy="424"/>
              </a:xfrm>
              <a:prstGeom prst="pentag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E4F34AE9-66BF-4645-981E-BFD43B716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8" y="2931"/>
                <a:ext cx="886" cy="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8800" tIns="28800" bIns="28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/>
                  <a:t>N – H</a:t>
                </a:r>
                <a:r>
                  <a:rPr lang="it-IT" altLang="it-IT" sz="1400"/>
                  <a:t> </a:t>
                </a:r>
                <a:r>
                  <a:rPr lang="it-IT" altLang="it-IT" sz="1800" baseline="30000"/>
                  <a:t>.... </a:t>
                </a:r>
                <a:r>
                  <a:rPr lang="it-IT" altLang="it-IT" sz="1200"/>
                  <a:t>O</a:t>
                </a:r>
                <a:endParaRPr lang="it-IT" altLang="it-IT" sz="1200" baseline="30000"/>
              </a:p>
            </p:txBody>
          </p:sp>
          <p:sp>
            <p:nvSpPr>
              <p:cNvPr id="7177" name="Text Box 10">
                <a:extLst>
                  <a:ext uri="{FF2B5EF4-FFF2-40B4-BE49-F238E27FC236}">
                    <a16:creationId xmlns:a16="http://schemas.microsoft.com/office/drawing/2014/main" id="{61956F37-6A9B-4E48-955B-AF9D33A2E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" y="2931"/>
                <a:ext cx="593" cy="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28800" rIns="28800" bIns="28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/>
                  <a:t>Zn – N</a:t>
                </a:r>
              </a:p>
            </p:txBody>
          </p:sp>
          <p:sp>
            <p:nvSpPr>
              <p:cNvPr id="7178" name="Line 14">
                <a:extLst>
                  <a:ext uri="{FF2B5EF4-FFF2-40B4-BE49-F238E27FC236}">
                    <a16:creationId xmlns:a16="http://schemas.microsoft.com/office/drawing/2014/main" id="{58897F3C-A742-40B3-BD3A-2850937C9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3280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9" name="Line 15">
                <a:extLst>
                  <a:ext uri="{FF2B5EF4-FFF2-40B4-BE49-F238E27FC236}">
                    <a16:creationId xmlns:a16="http://schemas.microsoft.com/office/drawing/2014/main" id="{29305C91-5863-4532-B413-ABC5D54B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0" y="3304"/>
                <a:ext cx="11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80" name="Line 16">
                <a:extLst>
                  <a:ext uri="{FF2B5EF4-FFF2-40B4-BE49-F238E27FC236}">
                    <a16:creationId xmlns:a16="http://schemas.microsoft.com/office/drawing/2014/main" id="{E65A2719-C156-474D-985A-F97BE681F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85621">
                <a:off x="2387" y="3047"/>
                <a:ext cx="11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81" name="Text Box 17">
                <a:extLst>
                  <a:ext uri="{FF2B5EF4-FFF2-40B4-BE49-F238E27FC236}">
                    <a16:creationId xmlns:a16="http://schemas.microsoft.com/office/drawing/2014/main" id="{BC8C549C-A4A9-49B9-90A7-FC50F213D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" y="3121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/>
                  <a:t>C</a:t>
                </a:r>
              </a:p>
            </p:txBody>
          </p:sp>
          <p:grpSp>
            <p:nvGrpSpPr>
              <p:cNvPr id="7182" name="Group 20">
                <a:extLst>
                  <a:ext uri="{FF2B5EF4-FFF2-40B4-BE49-F238E27FC236}">
                    <a16:creationId xmlns:a16="http://schemas.microsoft.com/office/drawing/2014/main" id="{7A915373-9BE1-4DE9-972B-BF30CBCFAA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52" y="3047"/>
                <a:ext cx="136" cy="153"/>
                <a:chOff x="3047" y="2544"/>
                <a:chExt cx="105" cy="115"/>
              </a:xfrm>
            </p:grpSpPr>
            <p:sp>
              <p:nvSpPr>
                <p:cNvPr id="7185" name="Line 18">
                  <a:extLst>
                    <a:ext uri="{FF2B5EF4-FFF2-40B4-BE49-F238E27FC236}">
                      <a16:creationId xmlns:a16="http://schemas.microsoft.com/office/drawing/2014/main" id="{2DD0F3A9-087F-4409-9A14-EC80CACC8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85621">
                  <a:off x="3061" y="25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186" name="Line 19">
                  <a:extLst>
                    <a:ext uri="{FF2B5EF4-FFF2-40B4-BE49-F238E27FC236}">
                      <a16:creationId xmlns:a16="http://schemas.microsoft.com/office/drawing/2014/main" id="{14BD9923-1F33-4FEC-A146-10A468DDC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85621">
                  <a:off x="3047" y="2568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7183" name="Text Box 21">
                <a:extLst>
                  <a:ext uri="{FF2B5EF4-FFF2-40B4-BE49-F238E27FC236}">
                    <a16:creationId xmlns:a16="http://schemas.microsoft.com/office/drawing/2014/main" id="{1FDE4158-B5B5-499C-9993-42731026C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7" y="2934"/>
                <a:ext cx="3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/>
                  <a:t>O</a:t>
                </a:r>
              </a:p>
            </p:txBody>
          </p:sp>
          <p:sp>
            <p:nvSpPr>
              <p:cNvPr id="7184" name="Line 22">
                <a:extLst>
                  <a:ext uri="{FF2B5EF4-FFF2-40B4-BE49-F238E27FC236}">
                    <a16:creationId xmlns:a16="http://schemas.microsoft.com/office/drawing/2014/main" id="{32AC90BF-FF16-434F-9C65-5CD59B538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3" y="3284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33">
            <a:extLst>
              <a:ext uri="{FF2B5EF4-FFF2-40B4-BE49-F238E27FC236}">
                <a16:creationId xmlns:a16="http://schemas.microsoft.com/office/drawing/2014/main" id="{399DC0B1-526B-484F-AC10-9B24EC5ABFD4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-20304"/>
            <a:ext cx="6773862" cy="8648701"/>
            <a:chOff x="53" y="-23"/>
            <a:chExt cx="4267" cy="5448"/>
          </a:xfrm>
        </p:grpSpPr>
        <p:sp>
          <p:nvSpPr>
            <p:cNvPr id="8276" name="Text Box 4">
              <a:extLst>
                <a:ext uri="{FF2B5EF4-FFF2-40B4-BE49-F238E27FC236}">
                  <a16:creationId xmlns:a16="http://schemas.microsoft.com/office/drawing/2014/main" id="{E9C22D9E-0CF6-4B4C-97B5-923EA55B4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" y="-23"/>
              <a:ext cx="4267" cy="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00FF"/>
                  </a:solidFill>
                </a:rPr>
                <a:t>                                      </a:t>
              </a:r>
              <a:r>
                <a:rPr lang="it-IT" altLang="it-IT" sz="1800" b="1" u="sng" dirty="0">
                  <a:solidFill>
                    <a:srgbClr val="0000FF"/>
                  </a:solidFill>
                </a:rPr>
                <a:t>Idrolisi di peptidi</a:t>
              </a:r>
              <a:r>
                <a:rPr lang="it-IT" altLang="it-IT" sz="1800" b="1" dirty="0">
                  <a:solidFill>
                    <a:srgbClr val="0000FF"/>
                  </a:solidFill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600" b="1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FF0066"/>
                  </a:solidFill>
                </a:rPr>
                <a:t>A pH neutro l’idrolisi non catalizzata di ammidi o peptidi è un </a:t>
              </a:r>
              <a:r>
                <a:rPr lang="it-IT" altLang="it-IT" sz="1600" b="1" u="sng" dirty="0">
                  <a:solidFill>
                    <a:srgbClr val="FF0066"/>
                  </a:solidFill>
                </a:rPr>
                <a:t>processo lento</a:t>
              </a:r>
              <a:r>
                <a:rPr lang="it-IT" altLang="it-IT" sz="1600" b="1" dirty="0">
                  <a:solidFill>
                    <a:srgbClr val="FF0066"/>
                  </a:solidFill>
                </a:rPr>
                <a:t>, con costanti cinetiche dell’ordine di 10</a:t>
              </a:r>
              <a:r>
                <a:rPr lang="it-IT" altLang="it-IT" sz="1600" b="1" baseline="30000" dirty="0">
                  <a:solidFill>
                    <a:srgbClr val="FF0066"/>
                  </a:solidFill>
                </a:rPr>
                <a:t>-11</a:t>
              </a:r>
              <a:r>
                <a:rPr lang="it-IT" altLang="it-IT" sz="1600" b="1" dirty="0">
                  <a:solidFill>
                    <a:srgbClr val="FF0066"/>
                  </a:solidFill>
                </a:rPr>
                <a:t> s</a:t>
              </a:r>
              <a:r>
                <a:rPr lang="it-IT" altLang="it-IT" sz="1600" b="1" baseline="30000" dirty="0">
                  <a:solidFill>
                    <a:srgbClr val="FF0066"/>
                  </a:solidFill>
                </a:rPr>
                <a:t>-1</a:t>
              </a:r>
              <a:r>
                <a:rPr lang="it-IT" altLang="it-IT" sz="1600" b="1" dirty="0">
                  <a:solidFill>
                    <a:srgbClr val="FF0066"/>
                  </a:solidFill>
                </a:rPr>
                <a:t>, anche se </a:t>
              </a:r>
              <a:r>
                <a:rPr lang="it-IT" altLang="it-IT" sz="1600" b="1" u="sng" dirty="0">
                  <a:solidFill>
                    <a:srgbClr val="FF0066"/>
                  </a:solidFill>
                </a:rPr>
                <a:t>termodinamicamente favorevole</a:t>
              </a:r>
              <a:r>
                <a:rPr lang="it-IT" altLang="it-IT" sz="1600" b="1" dirty="0">
                  <a:solidFill>
                    <a:srgbClr val="FF0066"/>
                  </a:solidFill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600" b="1" dirty="0">
                <a:solidFill>
                  <a:srgbClr val="CC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CC0000"/>
                  </a:solidFill>
                </a:rPr>
                <a:t>R – CO – NH – R’ + H</a:t>
              </a:r>
              <a:r>
                <a:rPr lang="it-IT" altLang="it-IT" sz="1600" b="1" baseline="-25000" dirty="0">
                  <a:solidFill>
                    <a:srgbClr val="CC0000"/>
                  </a:solidFill>
                </a:rPr>
                <a:t>2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O           RCO</a:t>
              </a:r>
              <a:r>
                <a:rPr lang="it-IT" altLang="it-IT" sz="1600" b="1" baseline="30000" dirty="0">
                  <a:solidFill>
                    <a:srgbClr val="CC0000"/>
                  </a:solidFill>
                </a:rPr>
                <a:t>2-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 + H</a:t>
              </a:r>
              <a:r>
                <a:rPr lang="it-IT" altLang="it-IT" sz="1600" b="1" baseline="-25000" dirty="0">
                  <a:solidFill>
                    <a:srgbClr val="CC0000"/>
                  </a:solidFill>
                </a:rPr>
                <a:t>3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N</a:t>
              </a:r>
              <a:r>
                <a:rPr lang="it-IT" altLang="it-IT" sz="1600" b="1" baseline="30000" dirty="0">
                  <a:solidFill>
                    <a:srgbClr val="CC0000"/>
                  </a:solidFill>
                </a:rPr>
                <a:t>+</a:t>
              </a:r>
              <a:r>
                <a:rPr lang="it-IT" altLang="it-IT" sz="1600" b="1" dirty="0">
                  <a:solidFill>
                    <a:srgbClr val="CC0000"/>
                  </a:solidFill>
                </a:rPr>
                <a:t> – R’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600" b="1" dirty="0">
                <a:solidFill>
                  <a:schemeClr val="tx2"/>
                </a:solidFill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tx2"/>
                  </a:solidFill>
                </a:rPr>
                <a:t>L’idrolisi di peptidi catalizzata da </a:t>
              </a:r>
              <a:r>
                <a:rPr lang="it-IT" altLang="it-IT" sz="1600" b="1" u="sng" dirty="0">
                  <a:solidFill>
                    <a:schemeClr val="tx2"/>
                  </a:solidFill>
                </a:rPr>
                <a:t>carbossipeptidasi o termolisina (endopeptidasi)</a:t>
              </a:r>
              <a:r>
                <a:rPr lang="it-IT" altLang="it-IT" sz="1600" b="1" dirty="0">
                  <a:solidFill>
                    <a:schemeClr val="tx2"/>
                  </a:solidFill>
                </a:rPr>
                <a:t>  può raggiungere valori di k</a:t>
              </a:r>
              <a:r>
                <a:rPr lang="it-IT" altLang="it-IT" sz="1600" b="1" baseline="-25000" dirty="0">
                  <a:solidFill>
                    <a:schemeClr val="tx2"/>
                  </a:solidFill>
                </a:rPr>
                <a:t>cat</a:t>
              </a:r>
              <a:r>
                <a:rPr lang="it-IT" altLang="it-IT" sz="1600" b="1" dirty="0">
                  <a:solidFill>
                    <a:schemeClr val="tx2"/>
                  </a:solidFill>
                </a:rPr>
                <a:t> </a:t>
              </a:r>
              <a:r>
                <a:rPr lang="it-IT" altLang="it-IT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≈ 10</a:t>
              </a:r>
              <a:r>
                <a:rPr lang="it-IT" altLang="it-IT" sz="1600" b="1" baseline="30000" dirty="0">
                  <a:solidFill>
                    <a:schemeClr val="tx2"/>
                  </a:solidFill>
                  <a:cs typeface="Arial" panose="020B0604020202020204" pitchFamily="34" charset="0"/>
                </a:rPr>
                <a:t>4</a:t>
              </a:r>
              <a:r>
                <a:rPr lang="it-IT" altLang="it-IT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 s</a:t>
              </a:r>
              <a:r>
                <a:rPr lang="it-IT" altLang="it-IT" sz="1600" b="1" baseline="30000" dirty="0">
                  <a:solidFill>
                    <a:schemeClr val="tx2"/>
                  </a:solidFill>
                  <a:cs typeface="Arial" panose="020B0604020202020204" pitchFamily="34" charset="0"/>
                </a:rPr>
                <a:t>-1</a:t>
              </a:r>
              <a:r>
                <a:rPr lang="it-IT" altLang="it-IT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. </a:t>
              </a:r>
              <a:r>
                <a:rPr lang="it-IT" altLang="it-IT" sz="16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E’ noto in chimica organica che l’idrolisi delle ammidi è catalizzata da acidi e da basi.</a:t>
              </a:r>
              <a:r>
                <a:rPr lang="it-IT" altLang="it-IT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 Anche aquo-ioni metallici o complessi semplici mostrano attività catalitica.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aseline="30000" dirty="0">
                  <a:solidFill>
                    <a:schemeClr val="tx2"/>
                  </a:solidFill>
                </a:rPr>
                <a:t>	</a:t>
              </a:r>
              <a:r>
                <a:rPr lang="it-IT" altLang="it-IT" sz="1200" dirty="0">
                  <a:solidFill>
                    <a:schemeClr val="tx2"/>
                  </a:solidFill>
                </a:rPr>
                <a:t>   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200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dirty="0">
                  <a:solidFill>
                    <a:schemeClr val="tx2"/>
                  </a:solidFill>
                </a:rPr>
                <a:t>       </a:t>
              </a:r>
              <a:r>
                <a:rPr lang="it-IT" altLang="it-IT" sz="1200" baseline="30000" dirty="0">
                  <a:solidFill>
                    <a:schemeClr val="tx2"/>
                  </a:solidFill>
                </a:rPr>
                <a:t>a</a:t>
              </a:r>
              <a:r>
                <a:rPr lang="it-IT" altLang="it-IT" sz="1200" dirty="0">
                  <a:solidFill>
                    <a:schemeClr val="tx2"/>
                  </a:solidFill>
                </a:rPr>
                <a:t> autohydrolysis.</a:t>
              </a:r>
              <a:endParaRPr lang="it-IT" altLang="it-IT" sz="1200" baseline="30000" dirty="0">
                <a:solidFill>
                  <a:schemeClr val="tx2"/>
                </a:solidFill>
              </a:endParaRPr>
            </a:p>
          </p:txBody>
        </p:sp>
        <p:sp>
          <p:nvSpPr>
            <p:cNvPr id="8277" name="Line 5">
              <a:extLst>
                <a:ext uri="{FF2B5EF4-FFF2-40B4-BE49-F238E27FC236}">
                  <a16:creationId xmlns:a16="http://schemas.microsoft.com/office/drawing/2014/main" id="{721ABB23-6B36-4EEF-B311-0FB213804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018"/>
              <a:ext cx="207" cy="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4528" name="Group 432">
            <a:extLst>
              <a:ext uri="{FF2B5EF4-FFF2-40B4-BE49-F238E27FC236}">
                <a16:creationId xmlns:a16="http://schemas.microsoft.com/office/drawing/2014/main" id="{16B96A7C-B8C8-4D4E-B65E-B9E9AC019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73858"/>
              </p:ext>
            </p:extLst>
          </p:nvPr>
        </p:nvGraphicFramePr>
        <p:xfrm>
          <a:off x="248443" y="3297322"/>
          <a:ext cx="6361114" cy="4969401"/>
        </p:xfrm>
        <a:graphic>
          <a:graphicData uri="http://schemas.openxmlformats.org/drawingml/2006/table">
            <a:tbl>
              <a:tblPr/>
              <a:tblGrid>
                <a:gridCol w="278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Catalyst and conditions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Rate constant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 amide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9.35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pH 9.35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[Co(en)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(glicine amide)]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9.0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D,L-phenylalanine ethylester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7.3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pH 7.3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(tn)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 - C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(tn)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 - C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it-IT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Ethyl-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b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-phenylpropionate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Adenosine triphosphate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5.3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pH 5.3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 methylester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(1:1), pH 7.9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(1:1), pH 7.3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 propylester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(1:1), pH 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(1:1), pH 8.5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 ×10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>
            <a:extLst>
              <a:ext uri="{FF2B5EF4-FFF2-40B4-BE49-F238E27FC236}">
                <a16:creationId xmlns:a16="http://schemas.microsoft.com/office/drawing/2014/main" id="{B2222148-5910-48D8-921A-61F271C4EE78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250825"/>
            <a:ext cx="6553200" cy="8713788"/>
            <a:chOff x="73" y="158"/>
            <a:chExt cx="4128" cy="5489"/>
          </a:xfrm>
        </p:grpSpPr>
        <p:pic>
          <p:nvPicPr>
            <p:cNvPr id="9225" name="Picture 4" descr="1">
              <a:extLst>
                <a:ext uri="{FF2B5EF4-FFF2-40B4-BE49-F238E27FC236}">
                  <a16:creationId xmlns:a16="http://schemas.microsoft.com/office/drawing/2014/main" id="{B2506E8E-1FFC-40BE-AB6D-FF983CF71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" t="2744" r="2939" b="1962"/>
            <a:stretch>
              <a:fillRect/>
            </a:stretch>
          </p:blipFill>
          <p:spPr bwMode="auto">
            <a:xfrm>
              <a:off x="73" y="158"/>
              <a:ext cx="4128" cy="5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5">
              <a:extLst>
                <a:ext uri="{FF2B5EF4-FFF2-40B4-BE49-F238E27FC236}">
                  <a16:creationId xmlns:a16="http://schemas.microsoft.com/office/drawing/2014/main" id="{B1C4D5B2-F6EE-45C4-BD92-FDE2F6A39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748"/>
              <a:ext cx="472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600" b="1">
                  <a:solidFill>
                    <a:srgbClr val="CC0000"/>
                  </a:solidFill>
                </a:rPr>
                <a:t>CPA:</a:t>
              </a:r>
            </a:p>
          </p:txBody>
        </p:sp>
        <p:sp>
          <p:nvSpPr>
            <p:cNvPr id="9227" name="AutoShape 6">
              <a:extLst>
                <a:ext uri="{FF2B5EF4-FFF2-40B4-BE49-F238E27FC236}">
                  <a16:creationId xmlns:a16="http://schemas.microsoft.com/office/drawing/2014/main" id="{6246BDB8-A3D4-413E-974C-6C1037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53159">
              <a:off x="1661" y="3107"/>
              <a:ext cx="907" cy="181"/>
            </a:xfrm>
            <a:prstGeom prst="rightArrow">
              <a:avLst>
                <a:gd name="adj1" fmla="val 50000"/>
                <a:gd name="adj2" fmla="val 12527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5123" name="Rectangle 8">
            <a:extLst>
              <a:ext uri="{FF2B5EF4-FFF2-40B4-BE49-F238E27FC236}">
                <a16:creationId xmlns:a16="http://schemas.microsoft.com/office/drawing/2014/main" id="{6FA14594-9AF7-4027-B8A7-00807984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"/>
            <a:ext cx="4683125" cy="3381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it-IT" sz="1600" b="1" dirty="0" err="1">
                <a:solidFill>
                  <a:srgbClr val="0000FF"/>
                </a:solidFill>
                <a:cs typeface="Arial" charset="0"/>
              </a:rPr>
              <a:t>Carbossipeptidasi</a:t>
            </a: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 (CPA) : enzima idrolitico</a:t>
            </a: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36D3E00B-D322-4726-878D-5ECC90029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594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FF"/>
                </a:solidFill>
                <a:cs typeface="Arial" panose="020B0604020202020204" pitchFamily="34" charset="0"/>
              </a:rPr>
              <a:t>In principio uno ione metallico come Zn(II) può partecipare ad ognuno di questi passaggi</a:t>
            </a:r>
          </a:p>
        </p:txBody>
      </p:sp>
      <p:sp>
        <p:nvSpPr>
          <p:cNvPr id="5125" name="Rectangle 10">
            <a:extLst>
              <a:ext uri="{FF2B5EF4-FFF2-40B4-BE49-F238E27FC236}">
                <a16:creationId xmlns:a16="http://schemas.microsoft.com/office/drawing/2014/main" id="{0B724AB0-7D5B-44C4-BF38-BC6A1EE4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6227763"/>
            <a:ext cx="2952750" cy="13858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nel sito attivo idrofobico, in fondo ad una cavità: </a:t>
            </a:r>
            <a:r>
              <a:rPr lang="it-IT" sz="1400" b="1" u="sng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Zn </a:t>
            </a:r>
            <a:r>
              <a:rPr lang="it-IT" sz="1400" b="1" u="sng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pentacoordinato</a:t>
            </a: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; </a:t>
            </a:r>
          </a:p>
          <a:p>
            <a:pPr eaLnBrk="1" hangingPunct="1">
              <a:defRPr/>
            </a:pP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in presenza di substrati o inibitori, </a:t>
            </a:r>
          </a:p>
          <a:p>
            <a:pPr eaLnBrk="1" hangingPunct="1">
              <a:defRPr/>
            </a:pP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il Glu 72 diventa un legante </a:t>
            </a:r>
            <a:r>
              <a:rPr lang="it-IT" sz="1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monodentato</a:t>
            </a: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it-IT" sz="1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carboxylate</a:t>
            </a: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1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shift</a:t>
            </a: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) e così si mantiene costante il </a:t>
            </a:r>
            <a:r>
              <a:rPr lang="it-IT" sz="1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n.d.c</a:t>
            </a: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6189B74-6EB4-486D-A424-49BFC9390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5375"/>
            <a:ext cx="3103563" cy="9540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1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il sito di legame dell’enzima favorisce il taglio C-terminale di aa con catene laterali idrofobiche, aromatiche, come la fenilalanina</a:t>
            </a:r>
          </a:p>
        </p:txBody>
      </p:sp>
      <p:sp>
        <p:nvSpPr>
          <p:cNvPr id="9223" name="Rettangolo 1">
            <a:extLst>
              <a:ext uri="{FF2B5EF4-FFF2-40B4-BE49-F238E27FC236}">
                <a16:creationId xmlns:a16="http://schemas.microsoft.com/office/drawing/2014/main" id="{9107A907-FE11-4285-A97F-F365240F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334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cs typeface="Arial" panose="020B0604020202020204" pitchFamily="34" charset="0"/>
              </a:rPr>
              <a:t>34 KDa</a:t>
            </a:r>
            <a:endParaRPr lang="it-IT" altLang="it-IT" sz="1800"/>
          </a:p>
        </p:txBody>
      </p:sp>
      <p:sp>
        <p:nvSpPr>
          <p:cNvPr id="9224" name="Rettangolo 10">
            <a:extLst>
              <a:ext uri="{FF2B5EF4-FFF2-40B4-BE49-F238E27FC236}">
                <a16:creationId xmlns:a16="http://schemas.microsoft.com/office/drawing/2014/main" id="{FA3F3457-D654-4AA3-9677-53093899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660900"/>
            <a:ext cx="1668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Ser-197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Glu-270</a:t>
            </a:r>
            <a:endParaRPr lang="it-IT" alt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2">
            <a:extLst>
              <a:ext uri="{FF2B5EF4-FFF2-40B4-BE49-F238E27FC236}">
                <a16:creationId xmlns:a16="http://schemas.microsoft.com/office/drawing/2014/main" id="{DEB54EB0-0BDD-4783-A75C-C4AF5E60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65188"/>
            <a:ext cx="6467475" cy="120015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9">
            <a:extLst>
              <a:ext uri="{FF2B5EF4-FFF2-40B4-BE49-F238E27FC236}">
                <a16:creationId xmlns:a16="http://schemas.microsoft.com/office/drawing/2014/main" id="{19ADC6AC-2519-409A-B89B-2170756B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2843213"/>
            <a:ext cx="6742112" cy="2308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FF"/>
                </a:solidFill>
                <a:cs typeface="Arial" panose="020B0604020202020204" pitchFamily="34" charset="0"/>
              </a:rPr>
              <a:t>Sono disponibili analisi di struttura cristallina di CPA senza e con substrato.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FF"/>
                </a:solidFill>
                <a:cs typeface="Arial" panose="020B0604020202020204" pitchFamily="34" charset="0"/>
              </a:rPr>
              <a:t>Ciò ha fornito le basi sperimentali per studi di molecular modeling.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FF"/>
                </a:solidFill>
                <a:cs typeface="Arial" panose="020B0604020202020204" pitchFamily="34" charset="0"/>
              </a:rPr>
              <a:t>Piccoli peptidi possono influenzare l’azione di molti ormoni. La ricerca di inibitori di metallopeptidasi contenenti Zn come l’ACE (</a:t>
            </a:r>
            <a:r>
              <a:rPr lang="it-IT" altLang="it-IT" sz="1700">
                <a:solidFill>
                  <a:srgbClr val="0000FF"/>
                </a:solidFill>
                <a:cs typeface="Arial" panose="020B0604020202020204" pitchFamily="34" charset="0"/>
              </a:rPr>
              <a:t>angiotensin</a:t>
            </a:r>
            <a:r>
              <a:rPr lang="it-IT" altLang="it-IT" sz="1600">
                <a:solidFill>
                  <a:srgbClr val="0000FF"/>
                </a:solidFill>
                <a:cs typeface="Arial" panose="020B0604020202020204" pitchFamily="34" charset="0"/>
              </a:rPr>
              <a:t> converting enzyme) ha portato allo sviluppo di farmaci per il trattamento della pressione (bloccano conversione dell’angiotensina I nell’ormone attivo angiotensina II).</a:t>
            </a:r>
          </a:p>
        </p:txBody>
      </p:sp>
      <p:sp>
        <p:nvSpPr>
          <p:cNvPr id="10244" name="Rectangle 9">
            <a:extLst>
              <a:ext uri="{FF2B5EF4-FFF2-40B4-BE49-F238E27FC236}">
                <a16:creationId xmlns:a16="http://schemas.microsoft.com/office/drawing/2014/main" id="{F4870CF7-B0E5-4B80-A6AF-EDD08A16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5930900"/>
            <a:ext cx="6467475" cy="1200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cs typeface="Arial" panose="020B0604020202020204" pitchFamily="34" charset="0"/>
              </a:rPr>
              <a:t>Il legame peptidico è un sistema polarizzabile con un gruppo carbonile (accettore) ed un gruppo amino (donatore).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cs typeface="Arial" panose="020B0604020202020204" pitchFamily="34" charset="0"/>
              </a:rPr>
              <a:t>Pertanto è necessario un attacco bifunzionale con reagenti elettrofili e nucleofili.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45987</TotalTime>
  <Words>2572</Words>
  <Application>Microsoft Office PowerPoint</Application>
  <PresentationFormat>On-screen Show (4:3)</PresentationFormat>
  <Paragraphs>351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Comic Sans MS</vt:lpstr>
      <vt:lpstr>Symbol</vt:lpstr>
      <vt:lpstr>Times New Roman</vt:lpstr>
      <vt:lpstr>Verdana</vt:lpstr>
      <vt:lpstr>Struttura predefinita</vt:lpstr>
      <vt:lpstr>1_Struttura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sapienza1</dc:creator>
  <cp:lastModifiedBy>Maria Elisa Crestoni</cp:lastModifiedBy>
  <cp:revision>107</cp:revision>
  <dcterms:created xsi:type="dcterms:W3CDTF">2012-09-04T11:23:09Z</dcterms:created>
  <dcterms:modified xsi:type="dcterms:W3CDTF">2021-03-28T17:06:11Z</dcterms:modified>
</cp:coreProperties>
</file>