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5" r:id="rId2"/>
    <p:sldId id="302" r:id="rId3"/>
    <p:sldId id="276" r:id="rId4"/>
    <p:sldId id="301" r:id="rId5"/>
    <p:sldId id="290" r:id="rId6"/>
    <p:sldId id="296" r:id="rId7"/>
    <p:sldId id="291" r:id="rId8"/>
    <p:sldId id="297" r:id="rId9"/>
    <p:sldId id="292" r:id="rId10"/>
    <p:sldId id="300" r:id="rId11"/>
    <p:sldId id="293" r:id="rId12"/>
    <p:sldId id="298" r:id="rId13"/>
    <p:sldId id="294" r:id="rId14"/>
    <p:sldId id="295"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56" autoAdjust="0"/>
    <p:restoredTop sz="86358" autoAdjust="0"/>
  </p:normalViewPr>
  <p:slideViewPr>
    <p:cSldViewPr snapToGrid="0">
      <p:cViewPr varScale="1">
        <p:scale>
          <a:sx n="73" d="100"/>
          <a:sy n="73" d="100"/>
        </p:scale>
        <p:origin x="84"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178FC8-E037-4612-8AB8-5D4EA84B93E8}" type="datetimeFigureOut">
              <a:rPr lang="it-IT" smtClean="0"/>
              <a:t>24/03/2020</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B2E21-C18B-4DC8-B157-994E8F414124}" type="slidenum">
              <a:rPr lang="it-IT" smtClean="0"/>
              <a:t>‹N›</a:t>
            </a:fld>
            <a:endParaRPr lang="it-IT"/>
          </a:p>
        </p:txBody>
      </p:sp>
    </p:spTree>
    <p:extLst>
      <p:ext uri="{BB962C8B-B14F-4D97-AF65-F5344CB8AC3E}">
        <p14:creationId xmlns:p14="http://schemas.microsoft.com/office/powerpoint/2010/main" val="1526898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D96E32FF-04D1-45BB-BA1F-1DCD9636CF56}" type="datetimeFigureOut">
              <a:rPr lang="it-IT" smtClean="0"/>
              <a:t>24/03/2020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388145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96E32FF-04D1-45BB-BA1F-1DCD9636CF56}" type="datetimeFigureOut">
              <a:rPr lang="it-IT" smtClean="0"/>
              <a:t>24/03/2020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3711540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96E32FF-04D1-45BB-BA1F-1DCD9636CF56}" type="datetimeFigureOut">
              <a:rPr lang="it-IT" smtClean="0"/>
              <a:t>24/03/2020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3416242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96E32FF-04D1-45BB-BA1F-1DCD9636CF56}" type="datetimeFigureOut">
              <a:rPr lang="it-IT" smtClean="0"/>
              <a:t>24/03/2020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2396002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D96E32FF-04D1-45BB-BA1F-1DCD9636CF56}" type="datetimeFigureOut">
              <a:rPr lang="it-IT" smtClean="0"/>
              <a:t>24/03/2020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3025019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D96E32FF-04D1-45BB-BA1F-1DCD9636CF56}" type="datetimeFigureOut">
              <a:rPr lang="it-IT" smtClean="0"/>
              <a:t>24/03/2020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263164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D96E32FF-04D1-45BB-BA1F-1DCD9636CF56}" type="datetimeFigureOut">
              <a:rPr lang="it-IT" smtClean="0"/>
              <a:t>24/03/2020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1677637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D96E32FF-04D1-45BB-BA1F-1DCD9636CF56}" type="datetimeFigureOut">
              <a:rPr lang="it-IT" smtClean="0"/>
              <a:t>24/03/2020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1360665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96E32FF-04D1-45BB-BA1F-1DCD9636CF56}" type="datetimeFigureOut">
              <a:rPr lang="it-IT" smtClean="0"/>
              <a:t>24/03/2020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2678782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96E32FF-04D1-45BB-BA1F-1DCD9636CF56}" type="datetimeFigureOut">
              <a:rPr lang="it-IT" smtClean="0"/>
              <a:t>24/03/2020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3786881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96E32FF-04D1-45BB-BA1F-1DCD9636CF56}" type="datetimeFigureOut">
              <a:rPr lang="it-IT" smtClean="0"/>
              <a:t>24/03/2020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14F4A36-C9D5-48BB-B994-FA9A193F2DB3}" type="slidenum">
              <a:rPr lang="it-IT" smtClean="0"/>
              <a:t>‹N›</a:t>
            </a:fld>
            <a:endParaRPr lang="it-IT"/>
          </a:p>
        </p:txBody>
      </p:sp>
    </p:spTree>
    <p:extLst>
      <p:ext uri="{BB962C8B-B14F-4D97-AF65-F5344CB8AC3E}">
        <p14:creationId xmlns:p14="http://schemas.microsoft.com/office/powerpoint/2010/main" val="1592959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6E32FF-04D1-45BB-BA1F-1DCD9636CF56}" type="datetimeFigureOut">
              <a:rPr lang="it-IT" smtClean="0"/>
              <a:t>24/03/2020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4F4A36-C9D5-48BB-B994-FA9A193F2DB3}" type="slidenum">
              <a:rPr lang="it-IT" smtClean="0"/>
              <a:t>‹N›</a:t>
            </a:fld>
            <a:endParaRPr lang="it-IT"/>
          </a:p>
        </p:txBody>
      </p:sp>
    </p:spTree>
    <p:extLst>
      <p:ext uri="{BB962C8B-B14F-4D97-AF65-F5344CB8AC3E}">
        <p14:creationId xmlns:p14="http://schemas.microsoft.com/office/powerpoint/2010/main" val="3939576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VID-20200324-WA0014">
            <a:hlinkClick r:id="" action="ppaction://media"/>
            <a:extLst>
              <a:ext uri="{FF2B5EF4-FFF2-40B4-BE49-F238E27FC236}">
                <a16:creationId xmlns:a16="http://schemas.microsoft.com/office/drawing/2014/main" id="{FED18747-1F9A-4B31-91A8-7DEA6A0810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19600" y="381000"/>
            <a:ext cx="3352800" cy="6096000"/>
          </a:xfrm>
          <a:prstGeom prst="rect">
            <a:avLst/>
          </a:prstGeom>
        </p:spPr>
      </p:pic>
    </p:spTree>
    <p:extLst>
      <p:ext uri="{BB962C8B-B14F-4D97-AF65-F5344CB8AC3E}">
        <p14:creationId xmlns:p14="http://schemas.microsoft.com/office/powerpoint/2010/main" val="415556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1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465"/>
          <a:stretch/>
        </p:blipFill>
        <p:spPr>
          <a:xfrm>
            <a:off x="3280825" y="0"/>
            <a:ext cx="5630349" cy="6858000"/>
          </a:xfrm>
        </p:spPr>
      </p:pic>
      <p:sp>
        <p:nvSpPr>
          <p:cNvPr id="9" name="Rettangolo 8"/>
          <p:cNvSpPr/>
          <p:nvPr/>
        </p:nvSpPr>
        <p:spPr>
          <a:xfrm rot="16200000">
            <a:off x="-1032355" y="3302324"/>
            <a:ext cx="2619115" cy="369332"/>
          </a:xfrm>
          <a:prstGeom prst="rect">
            <a:avLst/>
          </a:prstGeom>
        </p:spPr>
        <p:txBody>
          <a:bodyPr wrap="none">
            <a:spAutoFit/>
          </a:bodyPr>
          <a:lstStyle/>
          <a:p>
            <a:r>
              <a:rPr lang="it-IT" dirty="0">
                <a:solidFill>
                  <a:schemeClr val="bg1"/>
                </a:solidFill>
              </a:rPr>
              <a:t>IL CONCETTO DI CONCEPT</a:t>
            </a:r>
            <a:endParaRPr lang="it-IT" dirty="0"/>
          </a:p>
        </p:txBody>
      </p:sp>
      <p:sp>
        <p:nvSpPr>
          <p:cNvPr id="3" name="CasellaDiTesto 2"/>
          <p:cNvSpPr txBox="1"/>
          <p:nvPr/>
        </p:nvSpPr>
        <p:spPr>
          <a:xfrm>
            <a:off x="9134475" y="6200775"/>
            <a:ext cx="2863284" cy="430887"/>
          </a:xfrm>
          <a:prstGeom prst="rect">
            <a:avLst/>
          </a:prstGeom>
          <a:noFill/>
        </p:spPr>
        <p:txBody>
          <a:bodyPr wrap="none" rtlCol="0">
            <a:spAutoFit/>
          </a:bodyPr>
          <a:lstStyle/>
          <a:p>
            <a:r>
              <a:rPr lang="it-IT" sz="1100" dirty="0" err="1">
                <a:solidFill>
                  <a:schemeClr val="bg1"/>
                </a:solidFill>
              </a:rPr>
              <a:t>LabMed_Antonio</a:t>
            </a:r>
            <a:r>
              <a:rPr lang="it-IT" sz="1100" dirty="0">
                <a:solidFill>
                  <a:schemeClr val="bg1"/>
                </a:solidFill>
              </a:rPr>
              <a:t> </a:t>
            </a:r>
            <a:r>
              <a:rPr lang="it-IT" sz="1100" dirty="0" err="1">
                <a:solidFill>
                  <a:schemeClr val="bg1"/>
                </a:solidFill>
              </a:rPr>
              <a:t>Emiliano_Piazze</a:t>
            </a:r>
            <a:r>
              <a:rPr lang="it-IT" sz="1100" dirty="0">
                <a:solidFill>
                  <a:schemeClr val="bg1"/>
                </a:solidFill>
              </a:rPr>
              <a:t> Galleggianti </a:t>
            </a:r>
          </a:p>
          <a:p>
            <a:endParaRPr lang="it-IT" sz="1100" dirty="0"/>
          </a:p>
        </p:txBody>
      </p:sp>
    </p:spTree>
    <p:extLst>
      <p:ext uri="{BB962C8B-B14F-4D97-AF65-F5344CB8AC3E}">
        <p14:creationId xmlns:p14="http://schemas.microsoft.com/office/powerpoint/2010/main" val="2978712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32658" y="1092885"/>
            <a:ext cx="11348185" cy="4450665"/>
          </a:xfrm>
        </p:spPr>
        <p:txBody>
          <a:bodyPr>
            <a:normAutofit fontScale="90000"/>
          </a:bodyPr>
          <a:lstStyle/>
          <a:p>
            <a:r>
              <a:rPr lang="it-IT" sz="1800" dirty="0">
                <a:solidFill>
                  <a:schemeClr val="bg1"/>
                </a:solidFill>
              </a:rPr>
              <a:t>IL CONCETTO DI CONCEPT</a:t>
            </a: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r>
              <a:rPr lang="it-IT" sz="1800" dirty="0">
                <a:solidFill>
                  <a:schemeClr val="bg1"/>
                </a:solidFill>
              </a:rPr>
              <a:t>Narrazione metaforica, attenzione. Non trailer che vi deve convincere </a:t>
            </a:r>
            <a:br>
              <a:rPr lang="it-IT" sz="1800" dirty="0">
                <a:solidFill>
                  <a:schemeClr val="bg1"/>
                </a:solidFill>
              </a:rPr>
            </a:br>
            <a:r>
              <a:rPr lang="it-IT" sz="1800" dirty="0">
                <a:solidFill>
                  <a:schemeClr val="bg1"/>
                </a:solidFill>
              </a:rPr>
              <a:t>a vedere l’intera stagione televisiva in streaming. Non quarta  o risvolto di copertina di un romanzo che deve convincervi a comprare quel libro sul cui valore reale non avete nessuna altra possibilità di giudizio.</a:t>
            </a:r>
            <a:br>
              <a:rPr lang="it-IT" sz="1800" dirty="0">
                <a:solidFill>
                  <a:schemeClr val="bg1"/>
                </a:solidFill>
              </a:rPr>
            </a:br>
            <a:r>
              <a:rPr lang="it-IT" sz="1800" dirty="0">
                <a:solidFill>
                  <a:schemeClr val="bg1"/>
                </a:solidFill>
              </a:rPr>
              <a:t>Il </a:t>
            </a:r>
            <a:r>
              <a:rPr lang="it-IT" sz="1800" dirty="0" err="1">
                <a:solidFill>
                  <a:schemeClr val="bg1"/>
                </a:solidFill>
              </a:rPr>
              <a:t>concept</a:t>
            </a:r>
            <a:r>
              <a:rPr lang="it-IT" sz="1800" dirty="0">
                <a:solidFill>
                  <a:schemeClr val="bg1"/>
                </a:solidFill>
              </a:rPr>
              <a:t> non è una manipolazione, il </a:t>
            </a:r>
            <a:r>
              <a:rPr lang="it-IT" sz="1800" dirty="0" err="1">
                <a:solidFill>
                  <a:schemeClr val="bg1"/>
                </a:solidFill>
              </a:rPr>
              <a:t>concept</a:t>
            </a:r>
            <a:r>
              <a:rPr lang="it-IT" sz="1800" dirty="0">
                <a:solidFill>
                  <a:schemeClr val="bg1"/>
                </a:solidFill>
              </a:rPr>
              <a:t> è una promessa. </a:t>
            </a:r>
            <a:br>
              <a:rPr lang="it-IT" sz="1800" dirty="0">
                <a:solidFill>
                  <a:schemeClr val="bg1"/>
                </a:solidFill>
              </a:rPr>
            </a:br>
            <a:r>
              <a:rPr lang="it-IT" sz="1800" dirty="0">
                <a:solidFill>
                  <a:schemeClr val="bg1"/>
                </a:solidFill>
              </a:rPr>
              <a:t>Il </a:t>
            </a:r>
            <a:r>
              <a:rPr lang="it-IT" sz="1800" dirty="0" err="1">
                <a:solidFill>
                  <a:schemeClr val="bg1"/>
                </a:solidFill>
              </a:rPr>
              <a:t>concept</a:t>
            </a:r>
            <a:r>
              <a:rPr lang="it-IT" sz="1800" dirty="0">
                <a:solidFill>
                  <a:schemeClr val="bg1"/>
                </a:solidFill>
              </a:rPr>
              <a:t> deve essere convincente ma allo stesso tempo solido e veritiero.</a:t>
            </a:r>
            <a:br>
              <a:rPr lang="it-IT" sz="1800" dirty="0">
                <a:solidFill>
                  <a:schemeClr val="bg1"/>
                </a:solidFill>
              </a:rPr>
            </a:br>
            <a:r>
              <a:rPr lang="it-IT" sz="1800" dirty="0">
                <a:solidFill>
                  <a:schemeClr val="bg1"/>
                </a:solidFill>
              </a:rPr>
              <a:t>Con il </a:t>
            </a:r>
            <a:r>
              <a:rPr lang="it-IT" sz="1800" dirty="0" err="1">
                <a:solidFill>
                  <a:schemeClr val="bg1"/>
                </a:solidFill>
              </a:rPr>
              <a:t>concept</a:t>
            </a:r>
            <a:r>
              <a:rPr lang="it-IT" sz="1800" dirty="0">
                <a:solidFill>
                  <a:schemeClr val="bg1"/>
                </a:solidFill>
              </a:rPr>
              <a:t> vi assumete l’onere di esprimere una versione concreta di una metafora.</a:t>
            </a:r>
            <a:br>
              <a:rPr lang="it-IT" sz="1800" dirty="0">
                <a:solidFill>
                  <a:schemeClr val="bg1"/>
                </a:solidFill>
              </a:rPr>
            </a:br>
            <a:r>
              <a:rPr lang="it-IT" sz="1800" dirty="0">
                <a:solidFill>
                  <a:schemeClr val="bg1"/>
                </a:solidFill>
              </a:rPr>
              <a:t>Non è una cosa facile ed è alla portata solo di studenti maturi, quasi architetti che non debbano più attardarsi su questioni meramente tecniche.</a:t>
            </a:r>
            <a:br>
              <a:rPr lang="it-IT" sz="1800" dirty="0">
                <a:solidFill>
                  <a:schemeClr val="bg1"/>
                </a:solidFill>
              </a:rPr>
            </a:br>
            <a:r>
              <a:rPr lang="it-IT" sz="1800" dirty="0">
                <a:solidFill>
                  <a:schemeClr val="bg1"/>
                </a:solidFill>
              </a:rPr>
              <a:t>Qui insegniamo ad essere classe dirigente dell’architettura, quale che debba essere poi il vostro reale lavoro professionale.</a:t>
            </a:r>
            <a:br>
              <a:rPr lang="it-IT" sz="1800" dirty="0">
                <a:solidFill>
                  <a:schemeClr val="bg1"/>
                </a:solidFill>
              </a:rPr>
            </a:br>
            <a:r>
              <a:rPr lang="it-IT" sz="1800" dirty="0">
                <a:solidFill>
                  <a:schemeClr val="bg1"/>
                </a:solidFill>
              </a:rPr>
              <a:t>Capoprogetto in una multinazionale del progetto, partner in un piccolo ma qualificato studio di progettazione, responsabile di un ufficio pubblico.</a:t>
            </a:r>
            <a:br>
              <a:rPr lang="it-IT" sz="1800" dirty="0">
                <a:solidFill>
                  <a:schemeClr val="bg1"/>
                </a:solidFill>
              </a:rPr>
            </a:br>
            <a:r>
              <a:rPr lang="it-IT" sz="1800" dirty="0">
                <a:solidFill>
                  <a:schemeClr val="bg1"/>
                </a:solidFill>
              </a:rPr>
              <a:t>Quello che noi speriamo di potervi insegnare è che il progetto è una operazione intellettuale e non la semplice applicazione di norme o linee guida.</a:t>
            </a:r>
            <a:br>
              <a:rPr lang="it-IT" sz="1800" dirty="0">
                <a:solidFill>
                  <a:schemeClr val="bg1"/>
                </a:solidFill>
              </a:rPr>
            </a:br>
            <a:r>
              <a:rPr lang="it-IT" sz="1800" dirty="0">
                <a:solidFill>
                  <a:schemeClr val="bg1"/>
                </a:solidFill>
              </a:rPr>
              <a:t>In qualsiasi contesto esso maturi. </a:t>
            </a:r>
            <a:br>
              <a:rPr lang="it-IT" sz="1800" dirty="0">
                <a:solidFill>
                  <a:schemeClr val="bg1"/>
                </a:solidFill>
              </a:rPr>
            </a:br>
            <a:br>
              <a:rPr lang="it-IT" sz="1800" dirty="0">
                <a:solidFill>
                  <a:schemeClr val="bg1"/>
                </a:solidFill>
              </a:rPr>
            </a:br>
            <a:br>
              <a:rPr lang="it-IT" sz="1800" dirty="0">
                <a:solidFill>
                  <a:schemeClr val="bg1"/>
                </a:solidFill>
              </a:rPr>
            </a:br>
            <a:endParaRPr lang="it-IT" sz="1800" dirty="0">
              <a:solidFill>
                <a:schemeClr val="bg1"/>
              </a:solidFill>
            </a:endParaRPr>
          </a:p>
        </p:txBody>
      </p:sp>
    </p:spTree>
    <p:extLst>
      <p:ext uri="{BB962C8B-B14F-4D97-AF65-F5344CB8AC3E}">
        <p14:creationId xmlns:p14="http://schemas.microsoft.com/office/powerpoint/2010/main" val="2038956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9462" y="-370962"/>
            <a:ext cx="5553075" cy="2797733"/>
          </a:xfrm>
          <a:prstGeom prst="rect">
            <a:avLst/>
          </a:prstGeom>
        </p:spPr>
      </p:pic>
      <p:pic>
        <p:nvPicPr>
          <p:cNvPr id="8" name="Immagine 7"/>
          <p:cNvPicPr>
            <a:picLocks noChangeAspect="1"/>
          </p:cNvPicPr>
          <p:nvPr/>
        </p:nvPicPr>
        <p:blipFill rotWithShape="1">
          <a:blip r:embed="rId3" cstate="print">
            <a:extLst>
              <a:ext uri="{28A0092B-C50C-407E-A947-70E740481C1C}">
                <a14:useLocalDpi xmlns:a14="http://schemas.microsoft.com/office/drawing/2010/main" val="0"/>
              </a:ext>
            </a:extLst>
          </a:blip>
          <a:srcRect r="44893"/>
          <a:stretch/>
        </p:blipFill>
        <p:spPr>
          <a:xfrm>
            <a:off x="3329693" y="4390415"/>
            <a:ext cx="5542844" cy="2608013"/>
          </a:xfrm>
          <a:prstGeom prst="rect">
            <a:avLst/>
          </a:prstGeom>
        </p:spPr>
      </p:pic>
      <p:sp>
        <p:nvSpPr>
          <p:cNvPr id="9" name="Rettangolo 8"/>
          <p:cNvSpPr/>
          <p:nvPr/>
        </p:nvSpPr>
        <p:spPr>
          <a:xfrm rot="16200000">
            <a:off x="-1032355" y="3302324"/>
            <a:ext cx="2619115" cy="369332"/>
          </a:xfrm>
          <a:prstGeom prst="rect">
            <a:avLst/>
          </a:prstGeom>
        </p:spPr>
        <p:txBody>
          <a:bodyPr wrap="none">
            <a:spAutoFit/>
          </a:bodyPr>
          <a:lstStyle/>
          <a:p>
            <a:r>
              <a:rPr lang="it-IT" dirty="0">
                <a:solidFill>
                  <a:schemeClr val="bg1"/>
                </a:solidFill>
              </a:rPr>
              <a:t>IL CONCETTO DI CONCEPT</a:t>
            </a:r>
            <a:endParaRPr lang="it-IT" dirty="0"/>
          </a:p>
        </p:txBody>
      </p:sp>
      <p:pic>
        <p:nvPicPr>
          <p:cNvPr id="11" name="Segnaposto contenuto 10"/>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329692" y="2558788"/>
            <a:ext cx="5542845" cy="1699610"/>
          </a:xfrm>
        </p:spPr>
      </p:pic>
      <p:sp>
        <p:nvSpPr>
          <p:cNvPr id="12" name="CasellaDiTesto 11"/>
          <p:cNvSpPr txBox="1"/>
          <p:nvPr/>
        </p:nvSpPr>
        <p:spPr>
          <a:xfrm>
            <a:off x="9134475" y="6419850"/>
            <a:ext cx="2863284" cy="538609"/>
          </a:xfrm>
          <a:prstGeom prst="rect">
            <a:avLst/>
          </a:prstGeom>
          <a:noFill/>
        </p:spPr>
        <p:txBody>
          <a:bodyPr wrap="none" rtlCol="0">
            <a:spAutoFit/>
          </a:bodyPr>
          <a:lstStyle/>
          <a:p>
            <a:r>
              <a:rPr lang="it-IT" sz="1100" dirty="0" err="1">
                <a:solidFill>
                  <a:schemeClr val="bg1"/>
                </a:solidFill>
              </a:rPr>
              <a:t>LabMed_Antonio</a:t>
            </a:r>
            <a:r>
              <a:rPr lang="it-IT" sz="1100" dirty="0">
                <a:solidFill>
                  <a:schemeClr val="bg1"/>
                </a:solidFill>
              </a:rPr>
              <a:t> </a:t>
            </a:r>
            <a:r>
              <a:rPr lang="it-IT" sz="1100" dirty="0" err="1">
                <a:solidFill>
                  <a:schemeClr val="bg1"/>
                </a:solidFill>
              </a:rPr>
              <a:t>Emiliano_Piazze</a:t>
            </a:r>
            <a:r>
              <a:rPr lang="it-IT" sz="1100" dirty="0">
                <a:solidFill>
                  <a:schemeClr val="bg1"/>
                </a:solidFill>
              </a:rPr>
              <a:t> Galleggianti </a:t>
            </a:r>
          </a:p>
          <a:p>
            <a:endParaRPr lang="it-IT" dirty="0"/>
          </a:p>
        </p:txBody>
      </p:sp>
    </p:spTree>
    <p:extLst>
      <p:ext uri="{BB962C8B-B14F-4D97-AF65-F5344CB8AC3E}">
        <p14:creationId xmlns:p14="http://schemas.microsoft.com/office/powerpoint/2010/main" val="743092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61233" y="1035735"/>
            <a:ext cx="11348185" cy="4450665"/>
          </a:xfrm>
        </p:spPr>
        <p:txBody>
          <a:bodyPr>
            <a:normAutofit fontScale="90000"/>
          </a:bodyPr>
          <a:lstStyle/>
          <a:p>
            <a:r>
              <a:rPr lang="it-IT" sz="1800" dirty="0">
                <a:solidFill>
                  <a:schemeClr val="bg1"/>
                </a:solidFill>
              </a:rPr>
              <a:t>IL CONCETTO DI CONCEPT</a:t>
            </a: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r>
              <a:rPr lang="it-IT" sz="1800" dirty="0">
                <a:solidFill>
                  <a:schemeClr val="bg1"/>
                </a:solidFill>
              </a:rPr>
              <a:t>Da sempre è l’architetto a cercare l’occasione di progetto e non viceversa.</a:t>
            </a:r>
            <a:br>
              <a:rPr lang="it-IT" sz="1800" dirty="0">
                <a:solidFill>
                  <a:schemeClr val="bg1"/>
                </a:solidFill>
              </a:rPr>
            </a:br>
            <a:r>
              <a:rPr lang="it-IT" sz="1800" dirty="0">
                <a:solidFill>
                  <a:schemeClr val="bg1"/>
                </a:solidFill>
              </a:rPr>
              <a:t>Non sono uno storico ma quando discuto di questo con gli amici storici mi piace raccontare questa storia più o meno precisa.</a:t>
            </a:r>
            <a:br>
              <a:rPr lang="it-IT" sz="1800" dirty="0">
                <a:solidFill>
                  <a:schemeClr val="bg1"/>
                </a:solidFill>
              </a:rPr>
            </a:br>
            <a:r>
              <a:rPr lang="it-IT" sz="1800" dirty="0">
                <a:solidFill>
                  <a:schemeClr val="bg1"/>
                </a:solidFill>
              </a:rPr>
              <a:t>Dopo il seicento di Bernini e </a:t>
            </a:r>
            <a:r>
              <a:rPr lang="it-IT" sz="1800" dirty="0" err="1">
                <a:solidFill>
                  <a:schemeClr val="bg1"/>
                </a:solidFill>
              </a:rPr>
              <a:t>Borromini</a:t>
            </a:r>
            <a:r>
              <a:rPr lang="it-IT" sz="1800" dirty="0">
                <a:solidFill>
                  <a:schemeClr val="bg1"/>
                </a:solidFill>
              </a:rPr>
              <a:t>, la scena italiana dell’architettura si immiserì alquanto. Per motivi politici, per motivi finanziari, per la mancanza di Principi capaci di promuovere nuovi progetti.</a:t>
            </a:r>
            <a:br>
              <a:rPr lang="it-IT" sz="1800" dirty="0">
                <a:solidFill>
                  <a:schemeClr val="bg1"/>
                </a:solidFill>
              </a:rPr>
            </a:br>
            <a:r>
              <a:rPr lang="it-IT" sz="1800" dirty="0">
                <a:solidFill>
                  <a:schemeClr val="bg1"/>
                </a:solidFill>
              </a:rPr>
              <a:t>In Italia giusto qualche aggiustamento di fronte di chiesa, qualche ampliamento di Palazzo, qualche nuova sagrestia.</a:t>
            </a:r>
            <a:br>
              <a:rPr lang="it-IT" sz="1800" dirty="0">
                <a:solidFill>
                  <a:schemeClr val="bg1"/>
                </a:solidFill>
              </a:rPr>
            </a:br>
            <a:r>
              <a:rPr lang="it-IT" sz="1800" dirty="0">
                <a:solidFill>
                  <a:schemeClr val="bg1"/>
                </a:solidFill>
              </a:rPr>
              <a:t>In quegli anni privi di opportunità in Italia, gli architetti italiani si mossero per progettare San Pietroburgo, la grande nuova capitale sul Baltico voluta da Pietro il Grande. </a:t>
            </a:r>
            <a:br>
              <a:rPr lang="it-IT" sz="1800" dirty="0">
                <a:solidFill>
                  <a:schemeClr val="bg1"/>
                </a:solidFill>
              </a:rPr>
            </a:br>
            <a:r>
              <a:rPr lang="it-IT" sz="1800" dirty="0">
                <a:solidFill>
                  <a:schemeClr val="bg1"/>
                </a:solidFill>
              </a:rPr>
              <a:t>Si mossero per San Pietroburgo dall’Italia quando San Pietroburgo non distava dall’Italia quattro buone ore di volo, ma quattro difficili stagioni di viaggio.</a:t>
            </a:r>
            <a:br>
              <a:rPr lang="it-IT" sz="1800" dirty="0">
                <a:solidFill>
                  <a:schemeClr val="bg1"/>
                </a:solidFill>
              </a:rPr>
            </a:br>
            <a:r>
              <a:rPr lang="it-IT" sz="1800" dirty="0">
                <a:solidFill>
                  <a:schemeClr val="bg1"/>
                </a:solidFill>
              </a:rPr>
              <a:t>Piero il Grande volle gli architetti italiani non solo per la loro perizia tecnica che anche gli architetti olandesi o i tedeschi avrebbero potuto fornirgli. Li volle per la loro capacità di organizzare narrazioni sull’architettura.</a:t>
            </a:r>
            <a:br>
              <a:rPr lang="it-IT" sz="1800" dirty="0">
                <a:solidFill>
                  <a:schemeClr val="bg1"/>
                </a:solidFill>
              </a:rPr>
            </a:br>
            <a:r>
              <a:rPr lang="it-IT" sz="1800" dirty="0">
                <a:solidFill>
                  <a:schemeClr val="bg1"/>
                </a:solidFill>
              </a:rPr>
              <a:t>Per la loro capacità di presentargli metafore prima ancora che Palazzi.</a:t>
            </a:r>
            <a:br>
              <a:rPr lang="it-IT" sz="1800" dirty="0">
                <a:solidFill>
                  <a:schemeClr val="bg1"/>
                </a:solidFill>
              </a:rPr>
            </a:br>
            <a:r>
              <a:rPr lang="it-IT" sz="1800" dirty="0" err="1">
                <a:solidFill>
                  <a:schemeClr val="bg1"/>
                </a:solidFill>
              </a:rPr>
              <a:t>Concept</a:t>
            </a:r>
            <a:r>
              <a:rPr lang="it-IT" sz="1800" dirty="0">
                <a:solidFill>
                  <a:schemeClr val="bg1"/>
                </a:solidFill>
              </a:rPr>
              <a:t> convincenti prima ancora che disegni costruttivi      </a:t>
            </a:r>
            <a:br>
              <a:rPr lang="it-IT" sz="1800" dirty="0">
                <a:solidFill>
                  <a:schemeClr val="bg1"/>
                </a:solidFill>
              </a:rPr>
            </a:br>
            <a:br>
              <a:rPr lang="it-IT" sz="1800" dirty="0">
                <a:solidFill>
                  <a:schemeClr val="bg1"/>
                </a:solidFill>
              </a:rPr>
            </a:br>
            <a:br>
              <a:rPr lang="it-IT" sz="1800" dirty="0">
                <a:solidFill>
                  <a:schemeClr val="bg1"/>
                </a:solidFill>
              </a:rPr>
            </a:br>
            <a:endParaRPr lang="it-IT" sz="1800" dirty="0">
              <a:solidFill>
                <a:schemeClr val="bg1"/>
              </a:solidFill>
            </a:endParaRPr>
          </a:p>
        </p:txBody>
      </p:sp>
    </p:spTree>
    <p:extLst>
      <p:ext uri="{BB962C8B-B14F-4D97-AF65-F5344CB8AC3E}">
        <p14:creationId xmlns:p14="http://schemas.microsoft.com/office/powerpoint/2010/main" val="2134324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56483" y="-3069540"/>
            <a:ext cx="11348185" cy="4450665"/>
          </a:xfrm>
        </p:spPr>
        <p:txBody>
          <a:bodyPr>
            <a:normAutofit/>
          </a:bodyPr>
          <a:lstStyle/>
          <a:p>
            <a:r>
              <a:rPr lang="it-IT" sz="1800" dirty="0">
                <a:solidFill>
                  <a:schemeClr val="bg1"/>
                </a:solidFill>
              </a:rPr>
              <a:t>IL CONCETTO DI CONCEPT</a:t>
            </a:r>
            <a:br>
              <a:rPr lang="it-IT" sz="1800" dirty="0">
                <a:solidFill>
                  <a:schemeClr val="bg1"/>
                </a:solidFill>
              </a:rPr>
            </a:br>
            <a:br>
              <a:rPr lang="it-IT" sz="1800" dirty="0">
                <a:solidFill>
                  <a:schemeClr val="bg1"/>
                </a:solidFill>
              </a:rPr>
            </a:br>
            <a:br>
              <a:rPr lang="it-IT" sz="1800" dirty="0">
                <a:solidFill>
                  <a:schemeClr val="bg1"/>
                </a:solidFill>
              </a:rPr>
            </a:br>
            <a:endParaRPr lang="it-IT" sz="1800" dirty="0">
              <a:solidFill>
                <a:schemeClr val="bg1"/>
              </a:solidFill>
            </a:endParaRPr>
          </a:p>
        </p:txBody>
      </p:sp>
      <p:pic>
        <p:nvPicPr>
          <p:cNvPr id="3" name="Segnaposto contenut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8" y="2009776"/>
            <a:ext cx="12195338" cy="3419474"/>
          </a:xfrm>
          <a:prstGeom prst="rect">
            <a:avLst/>
          </a:prstGeom>
        </p:spPr>
      </p:pic>
      <p:sp>
        <p:nvSpPr>
          <p:cNvPr id="4" name="CasellaDiTesto 3"/>
          <p:cNvSpPr txBox="1"/>
          <p:nvPr/>
        </p:nvSpPr>
        <p:spPr>
          <a:xfrm>
            <a:off x="9210675" y="6334125"/>
            <a:ext cx="2863284" cy="430887"/>
          </a:xfrm>
          <a:prstGeom prst="rect">
            <a:avLst/>
          </a:prstGeom>
          <a:noFill/>
        </p:spPr>
        <p:txBody>
          <a:bodyPr wrap="none" rtlCol="0">
            <a:spAutoFit/>
          </a:bodyPr>
          <a:lstStyle/>
          <a:p>
            <a:r>
              <a:rPr lang="it-IT" sz="1100" dirty="0" err="1">
                <a:solidFill>
                  <a:schemeClr val="bg1"/>
                </a:solidFill>
              </a:rPr>
              <a:t>LabMed_Antonio</a:t>
            </a:r>
            <a:r>
              <a:rPr lang="it-IT" sz="1100" dirty="0">
                <a:solidFill>
                  <a:schemeClr val="bg1"/>
                </a:solidFill>
              </a:rPr>
              <a:t> </a:t>
            </a:r>
            <a:r>
              <a:rPr lang="it-IT" sz="1100" dirty="0" err="1">
                <a:solidFill>
                  <a:schemeClr val="bg1"/>
                </a:solidFill>
              </a:rPr>
              <a:t>Emiliano_Piazze</a:t>
            </a:r>
            <a:r>
              <a:rPr lang="it-IT" sz="1100" dirty="0">
                <a:solidFill>
                  <a:schemeClr val="bg1"/>
                </a:solidFill>
              </a:rPr>
              <a:t> Galleggianti </a:t>
            </a:r>
          </a:p>
          <a:p>
            <a:endParaRPr lang="it-IT" sz="1100" dirty="0"/>
          </a:p>
        </p:txBody>
      </p:sp>
    </p:spTree>
    <p:extLst>
      <p:ext uri="{BB962C8B-B14F-4D97-AF65-F5344CB8AC3E}">
        <p14:creationId xmlns:p14="http://schemas.microsoft.com/office/powerpoint/2010/main" val="3485128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04260" y="-1274329"/>
            <a:ext cx="11348185" cy="4450665"/>
          </a:xfrm>
        </p:spPr>
        <p:txBody>
          <a:bodyPr>
            <a:normAutofit/>
          </a:bodyPr>
          <a:lstStyle/>
          <a:p>
            <a:r>
              <a:rPr lang="it-IT" sz="1400" dirty="0">
                <a:solidFill>
                  <a:schemeClr val="bg1"/>
                </a:solidFill>
              </a:rPr>
              <a:t>LABORATORIO DI PROGETTAZIONE 4/A </a:t>
            </a:r>
            <a:br>
              <a:rPr lang="it-IT" sz="1400" dirty="0">
                <a:solidFill>
                  <a:schemeClr val="bg1"/>
                </a:solidFill>
              </a:rPr>
            </a:br>
            <a:r>
              <a:rPr lang="it-IT" sz="1400" dirty="0">
                <a:solidFill>
                  <a:schemeClr val="bg1"/>
                </a:solidFill>
              </a:rPr>
              <a:t>PROF. ARCH. ROBERTO A. CHERUBINI </a:t>
            </a:r>
            <a:br>
              <a:rPr lang="it-IT" sz="1400" dirty="0">
                <a:solidFill>
                  <a:schemeClr val="bg1"/>
                </a:solidFill>
              </a:rPr>
            </a:br>
            <a:r>
              <a:rPr lang="it-IT" sz="1400" dirty="0">
                <a:solidFill>
                  <a:schemeClr val="bg1"/>
                </a:solidFill>
              </a:rPr>
              <a:t>con </a:t>
            </a:r>
            <a:br>
              <a:rPr lang="it-IT" sz="1400" dirty="0">
                <a:solidFill>
                  <a:schemeClr val="bg1"/>
                </a:solidFill>
              </a:rPr>
            </a:br>
            <a:r>
              <a:rPr lang="it-IT" sz="1400" dirty="0">
                <a:solidFill>
                  <a:schemeClr val="bg1"/>
                </a:solidFill>
              </a:rPr>
              <a:t>ARCH. ALESSIA GALLO (</a:t>
            </a:r>
            <a:r>
              <a:rPr lang="it-IT" sz="1400" dirty="0" err="1">
                <a:solidFill>
                  <a:schemeClr val="bg1"/>
                </a:solidFill>
              </a:rPr>
              <a:t>PhD</a:t>
            </a:r>
            <a:r>
              <a:rPr lang="it-IT" sz="1400" dirty="0">
                <a:solidFill>
                  <a:schemeClr val="bg1"/>
                </a:solidFill>
              </a:rPr>
              <a:t> </a:t>
            </a:r>
            <a:r>
              <a:rPr lang="it-IT" sz="1400" dirty="0" err="1">
                <a:solidFill>
                  <a:schemeClr val="bg1"/>
                </a:solidFill>
              </a:rPr>
              <a:t>student</a:t>
            </a:r>
            <a:r>
              <a:rPr lang="it-IT" sz="1400" dirty="0">
                <a:solidFill>
                  <a:schemeClr val="bg1"/>
                </a:solidFill>
              </a:rPr>
              <a:t> ARCHITETTURA TEORIE E PROGETTO DIAP SAPIENZA) </a:t>
            </a:r>
            <a:br>
              <a:rPr lang="it-IT" sz="1400" dirty="0">
                <a:solidFill>
                  <a:schemeClr val="bg1"/>
                </a:solidFill>
              </a:rPr>
            </a:br>
            <a:r>
              <a:rPr lang="it-IT" sz="1400" dirty="0">
                <a:solidFill>
                  <a:schemeClr val="bg1"/>
                </a:solidFill>
              </a:rPr>
              <a:t>ARCH. MARCO GIORDANO (CONSULENTE ESTERNO) </a:t>
            </a:r>
            <a:br>
              <a:rPr lang="it-IT" sz="1400" dirty="0">
                <a:solidFill>
                  <a:schemeClr val="bg1"/>
                </a:solidFill>
              </a:rPr>
            </a:br>
            <a:r>
              <a:rPr lang="it-IT" sz="1400" dirty="0">
                <a:solidFill>
                  <a:schemeClr val="bg1"/>
                </a:solidFill>
              </a:rPr>
              <a:t>ARCH. ANDREA LANNA (CONSULENTE ESTERNO)</a:t>
            </a:r>
            <a:br>
              <a:rPr lang="it-IT" sz="1400" dirty="0">
                <a:solidFill>
                  <a:schemeClr val="bg1"/>
                </a:solidFill>
              </a:rPr>
            </a:br>
            <a:br>
              <a:rPr lang="it-IT" sz="1400" dirty="0">
                <a:solidFill>
                  <a:schemeClr val="bg1"/>
                </a:solidFill>
              </a:rPr>
            </a:br>
            <a:br>
              <a:rPr lang="it-IT" sz="1400" dirty="0">
                <a:solidFill>
                  <a:schemeClr val="bg1"/>
                </a:solidFill>
              </a:rPr>
            </a:br>
            <a:br>
              <a:rPr lang="it-IT" sz="1400" dirty="0">
                <a:solidFill>
                  <a:schemeClr val="bg1"/>
                </a:solidFill>
              </a:rPr>
            </a:br>
            <a:br>
              <a:rPr lang="it-IT" sz="1400" dirty="0">
                <a:solidFill>
                  <a:schemeClr val="bg1"/>
                </a:solidFill>
              </a:rPr>
            </a:br>
            <a:endParaRPr lang="it-IT" sz="1400" dirty="0">
              <a:solidFill>
                <a:schemeClr val="bg1"/>
              </a:solidFill>
            </a:endParaRPr>
          </a:p>
        </p:txBody>
      </p:sp>
      <p:sp>
        <p:nvSpPr>
          <p:cNvPr id="3" name="Sottotitolo 2"/>
          <p:cNvSpPr>
            <a:spLocks noGrp="1"/>
          </p:cNvSpPr>
          <p:nvPr>
            <p:ph type="subTitle" idx="1"/>
          </p:nvPr>
        </p:nvSpPr>
        <p:spPr>
          <a:xfrm rot="10800000" flipV="1">
            <a:off x="1885723" y="4901663"/>
            <a:ext cx="8017844" cy="834991"/>
          </a:xfrm>
        </p:spPr>
        <p:txBody>
          <a:bodyPr>
            <a:normAutofit/>
          </a:bodyPr>
          <a:lstStyle/>
          <a:p>
            <a:r>
              <a:rPr lang="it-IT" dirty="0">
                <a:solidFill>
                  <a:schemeClr val="bg1"/>
                </a:solidFill>
              </a:rPr>
              <a:t>      </a:t>
            </a:r>
            <a:r>
              <a:rPr lang="it-IT" sz="2800" dirty="0">
                <a:solidFill>
                  <a:schemeClr val="bg1"/>
                </a:solidFill>
              </a:rPr>
              <a:t>IL CONCETTO DI CONCEPT</a:t>
            </a:r>
            <a:endParaRPr lang="it-IT" sz="2800" dirty="0"/>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t="1154" b="7641"/>
          <a:stretch/>
        </p:blipFill>
        <p:spPr>
          <a:xfrm>
            <a:off x="6277428" y="2461926"/>
            <a:ext cx="1702800" cy="1599934"/>
          </a:xfrm>
          <a:prstGeom prst="rect">
            <a:avLst/>
          </a:prstGeom>
        </p:spPr>
      </p:pic>
      <p:pic>
        <p:nvPicPr>
          <p:cNvPr id="8" name="Immagine 7"/>
          <p:cNvPicPr>
            <a:picLocks noChangeAspect="1"/>
          </p:cNvPicPr>
          <p:nvPr/>
        </p:nvPicPr>
        <p:blipFill rotWithShape="1">
          <a:blip r:embed="rId3" cstate="print">
            <a:extLst>
              <a:ext uri="{28A0092B-C50C-407E-A947-70E740481C1C}">
                <a14:useLocalDpi xmlns:a14="http://schemas.microsoft.com/office/drawing/2010/main" val="0"/>
              </a:ext>
            </a:extLst>
          </a:blip>
          <a:srcRect l="19850" t="12069" r="18767" b="33063"/>
          <a:stretch/>
        </p:blipFill>
        <p:spPr>
          <a:xfrm>
            <a:off x="8174763" y="2474209"/>
            <a:ext cx="1458417" cy="1575368"/>
          </a:xfrm>
          <a:prstGeom prst="rect">
            <a:avLst/>
          </a:prstGeom>
        </p:spPr>
      </p:pic>
      <p:pic>
        <p:nvPicPr>
          <p:cNvPr id="9" name="Immagine 8"/>
          <p:cNvPicPr>
            <a:picLocks noChangeAspect="1"/>
          </p:cNvPicPr>
          <p:nvPr/>
        </p:nvPicPr>
        <p:blipFill rotWithShape="1">
          <a:blip r:embed="rId4" cstate="print">
            <a:extLst>
              <a:ext uri="{28A0092B-C50C-407E-A947-70E740481C1C}">
                <a14:useLocalDpi xmlns:a14="http://schemas.microsoft.com/office/drawing/2010/main" val="0"/>
              </a:ext>
            </a:extLst>
          </a:blip>
          <a:srcRect l="29678" t="-1" r="4767" b="44491"/>
          <a:stretch/>
        </p:blipFill>
        <p:spPr>
          <a:xfrm>
            <a:off x="2462570" y="2474209"/>
            <a:ext cx="1695593" cy="1575369"/>
          </a:xfrm>
          <a:prstGeom prst="rect">
            <a:avLst/>
          </a:prstGeom>
        </p:spPr>
      </p:pic>
      <p:pic>
        <p:nvPicPr>
          <p:cNvPr id="10" name="Immagine 9"/>
          <p:cNvPicPr>
            <a:picLocks noChangeAspect="1"/>
          </p:cNvPicPr>
          <p:nvPr/>
        </p:nvPicPr>
        <p:blipFill rotWithShape="1">
          <a:blip r:embed="rId5" cstate="print">
            <a:extLst>
              <a:ext uri="{28A0092B-C50C-407E-A947-70E740481C1C}">
                <a14:useLocalDpi xmlns:a14="http://schemas.microsoft.com/office/drawing/2010/main" val="0"/>
              </a:ext>
            </a:extLst>
          </a:blip>
          <a:srcRect t="11939" b="21904"/>
          <a:stretch/>
        </p:blipFill>
        <p:spPr>
          <a:xfrm>
            <a:off x="4359591" y="2475279"/>
            <a:ext cx="1695907" cy="1597793"/>
          </a:xfrm>
          <a:prstGeom prst="rect">
            <a:avLst/>
          </a:prstGeom>
        </p:spPr>
      </p:pic>
    </p:spTree>
    <p:extLst>
      <p:ext uri="{BB962C8B-B14F-4D97-AF65-F5344CB8AC3E}">
        <p14:creationId xmlns:p14="http://schemas.microsoft.com/office/powerpoint/2010/main" val="703223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28748" y="2112368"/>
            <a:ext cx="11348185" cy="4450665"/>
          </a:xfrm>
        </p:spPr>
        <p:txBody>
          <a:bodyPr>
            <a:normAutofit fontScale="90000"/>
          </a:bodyPr>
          <a:lstStyle/>
          <a:p>
            <a:r>
              <a:rPr lang="it-IT" sz="1800" dirty="0">
                <a:solidFill>
                  <a:schemeClr val="bg1"/>
                </a:solidFill>
              </a:rPr>
              <a:t>IL CONCETTO DI CONCEPT</a:t>
            </a: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r>
              <a:rPr lang="it-IT" sz="1800" dirty="0">
                <a:solidFill>
                  <a:schemeClr val="bg1"/>
                </a:solidFill>
              </a:rPr>
              <a:t>Questa sarà una comunicazione un po’ densa. Ma l’argomento lo impone. Nella seconda metà del pomeriggio, dopo il primo </a:t>
            </a:r>
            <a:r>
              <a:rPr lang="it-IT" sz="1800" dirty="0" err="1">
                <a:solidFill>
                  <a:schemeClr val="bg1"/>
                </a:solidFill>
              </a:rPr>
              <a:t>question</a:t>
            </a:r>
            <a:r>
              <a:rPr lang="it-IT" sz="1800" dirty="0">
                <a:solidFill>
                  <a:schemeClr val="bg1"/>
                </a:solidFill>
              </a:rPr>
              <a:t> time, gli architetti Gallo, Giordano e Lanna presenteranno una ampia rassegna di </a:t>
            </a:r>
            <a:r>
              <a:rPr lang="it-IT" sz="1800" dirty="0" err="1">
                <a:solidFill>
                  <a:schemeClr val="bg1"/>
                </a:solidFill>
              </a:rPr>
              <a:t>concept</a:t>
            </a:r>
            <a:r>
              <a:rPr lang="it-IT" sz="1800" dirty="0">
                <a:solidFill>
                  <a:schemeClr val="bg1"/>
                </a:solidFill>
              </a:rPr>
              <a:t> di progetti maturati nel corso degli anni nel nostro laboratorio e molto di quello che sto per dirvi risulterà più chiaro e fattibile da parte vostra. Adesso però, e nel </a:t>
            </a:r>
            <a:r>
              <a:rPr lang="it-IT" sz="1800" dirty="0" err="1">
                <a:solidFill>
                  <a:schemeClr val="bg1"/>
                </a:solidFill>
              </a:rPr>
              <a:t>question</a:t>
            </a:r>
            <a:r>
              <a:rPr lang="it-IT" sz="1800" dirty="0">
                <a:solidFill>
                  <a:schemeClr val="bg1"/>
                </a:solidFill>
              </a:rPr>
              <a:t> time che segue, vi chiedo di concentrarvi per fare in modo di cogliere gli aspetti di ciò che vi chiederemo di fare con il dovuto spessore problematico.</a:t>
            </a:r>
            <a:br>
              <a:rPr lang="it-IT" sz="1800" dirty="0">
                <a:solidFill>
                  <a:schemeClr val="bg1"/>
                </a:solidFill>
              </a:rPr>
            </a:br>
            <a:r>
              <a:rPr lang="it-IT" sz="1800" dirty="0">
                <a:solidFill>
                  <a:schemeClr val="bg1"/>
                </a:solidFill>
              </a:rPr>
              <a:t>Alla fine della giornata può essere che ciò che dovrete fare vi sembrerà un gioco progettuale ma a questo gioco progettuale da voi stessi ideato e non ad altro, vi chiederemo di giocare per tutto il corso del vostro progetto e dunque capite bene che ciò che dovrete fare subito e nel modo migliore per la prossima consegna è di fondamentale importanza. </a:t>
            </a:r>
            <a:br>
              <a:rPr lang="it-IT" sz="1800" dirty="0">
                <a:solidFill>
                  <a:schemeClr val="bg1"/>
                </a:solidFill>
              </a:rPr>
            </a:br>
            <a:br>
              <a:rPr lang="it-IT" sz="1800" dirty="0">
                <a:solidFill>
                  <a:schemeClr val="bg1"/>
                </a:solidFill>
              </a:rPr>
            </a:br>
            <a:r>
              <a:rPr lang="it-IT" sz="1800" dirty="0">
                <a:solidFill>
                  <a:schemeClr val="bg1"/>
                </a:solidFill>
              </a:rPr>
              <a:t>Il </a:t>
            </a:r>
            <a:r>
              <a:rPr lang="it-IT" sz="1800" dirty="0" err="1">
                <a:solidFill>
                  <a:schemeClr val="bg1"/>
                </a:solidFill>
              </a:rPr>
              <a:t>concept</a:t>
            </a:r>
            <a:r>
              <a:rPr lang="it-IT" sz="1800" dirty="0">
                <a:solidFill>
                  <a:schemeClr val="bg1"/>
                </a:solidFill>
              </a:rPr>
              <a:t> non è il trailer del progetto, è la narrazione metaforica della vostra idea per il compito che vi si pone davanti.</a:t>
            </a:r>
            <a:br>
              <a:rPr lang="it-IT" sz="1800" dirty="0">
                <a:solidFill>
                  <a:schemeClr val="bg1"/>
                </a:solidFill>
              </a:rPr>
            </a:br>
            <a:r>
              <a:rPr lang="it-IT" sz="1800" dirty="0">
                <a:solidFill>
                  <a:schemeClr val="bg1"/>
                </a:solidFill>
              </a:rPr>
              <a:t>Nell’affrontare la trasformazione dell’area, nel mettere a punto i suoi spazi pubblici urbani, nel dare forma ai suoi edifici dovrete essere guidati da una visione, enunciata sin dall’inizio, in base a una suggestione o a un ragionamento, e poi coerentemente sviluppata.</a:t>
            </a:r>
            <a:br>
              <a:rPr lang="it-IT" sz="1800" dirty="0">
                <a:solidFill>
                  <a:schemeClr val="bg1"/>
                </a:solidFill>
              </a:rPr>
            </a:br>
            <a:r>
              <a:rPr lang="it-IT" sz="1800" dirty="0">
                <a:solidFill>
                  <a:schemeClr val="bg1"/>
                </a:solidFill>
              </a:rPr>
              <a:t>Raramente, nel lavoro che faremo insieme, vi chiederemo di discutere sul «come». Sempre vi chiederemo di discutere sul «perché». «Perché» abbiate fatto una certa cosa piuttosto che un’altra.</a:t>
            </a:r>
            <a:br>
              <a:rPr lang="it-IT" sz="1800" dirty="0">
                <a:solidFill>
                  <a:schemeClr val="bg1"/>
                </a:solidFill>
              </a:rPr>
            </a:br>
            <a:r>
              <a:rPr lang="it-IT" sz="1800" dirty="0">
                <a:solidFill>
                  <a:schemeClr val="bg1"/>
                </a:solidFill>
              </a:rPr>
              <a:t>E l’elemento di riferimento, la misura della correttezza o meno di ciò che starete proponendo sarà la coerenza rispetto al </a:t>
            </a:r>
            <a:r>
              <a:rPr lang="it-IT" sz="1800" dirty="0" err="1">
                <a:solidFill>
                  <a:schemeClr val="bg1"/>
                </a:solidFill>
              </a:rPr>
              <a:t>concept</a:t>
            </a:r>
            <a:r>
              <a:rPr lang="it-IT" sz="1800" dirty="0">
                <a:solidFill>
                  <a:schemeClr val="bg1"/>
                </a:solidFill>
              </a:rPr>
              <a:t>  iniziale.</a:t>
            </a:r>
            <a:br>
              <a:rPr lang="it-IT" sz="1800" dirty="0">
                <a:solidFill>
                  <a:schemeClr val="bg1"/>
                </a:solidFill>
              </a:rPr>
            </a:br>
            <a:r>
              <a:rPr lang="it-IT" sz="1800" dirty="0">
                <a:solidFill>
                  <a:schemeClr val="bg1"/>
                </a:solidFill>
              </a:rPr>
              <a:t>Per questo vi chiediamo, contemporaneamente all’enunciazione del </a:t>
            </a:r>
            <a:r>
              <a:rPr lang="it-IT" sz="1800" dirty="0" err="1">
                <a:solidFill>
                  <a:schemeClr val="bg1"/>
                </a:solidFill>
              </a:rPr>
              <a:t>concept</a:t>
            </a:r>
            <a:r>
              <a:rPr lang="it-IT" sz="1800" dirty="0">
                <a:solidFill>
                  <a:schemeClr val="bg1"/>
                </a:solidFill>
              </a:rPr>
              <a:t>,  di dare un nome al vostro progetto. </a:t>
            </a:r>
            <a:br>
              <a:rPr lang="it-IT" sz="1800" dirty="0">
                <a:solidFill>
                  <a:schemeClr val="bg1"/>
                </a:solidFill>
              </a:rPr>
            </a:br>
            <a:r>
              <a:rPr lang="it-IT" sz="1800" dirty="0">
                <a:solidFill>
                  <a:schemeClr val="bg1"/>
                </a:solidFill>
              </a:rPr>
              <a:t>Finirete per dare un nome a voi stessi – almeno per questa occasione -  perché sarete coloro che lavorano connotati da quel nome, espressione inequivocabile della vostra idea.</a:t>
            </a:r>
            <a:br>
              <a:rPr lang="it-IT" sz="1800" dirty="0">
                <a:solidFill>
                  <a:schemeClr val="bg1"/>
                </a:solidFill>
              </a:rPr>
            </a:br>
            <a:r>
              <a:rPr lang="it-IT" sz="1800" dirty="0">
                <a:solidFill>
                  <a:schemeClr val="bg1"/>
                </a:solidFill>
              </a:rPr>
              <a:t>Sarete «i surfisti»? </a:t>
            </a:r>
            <a:br>
              <a:rPr lang="it-IT" sz="1800" dirty="0">
                <a:solidFill>
                  <a:schemeClr val="bg1"/>
                </a:solidFill>
              </a:rPr>
            </a:br>
            <a:r>
              <a:rPr lang="it-IT" sz="1800" dirty="0">
                <a:solidFill>
                  <a:schemeClr val="bg1"/>
                </a:solidFill>
              </a:rPr>
              <a:t>Bene. Dovrete saper far muovere il vostro progetto sulla cresta dell’onda. Né più né meno.</a:t>
            </a:r>
            <a:br>
              <a:rPr lang="it-IT" sz="1800" dirty="0">
                <a:solidFill>
                  <a:schemeClr val="bg1"/>
                </a:solidFill>
              </a:rPr>
            </a:br>
            <a:r>
              <a:rPr lang="it-IT" sz="1800" dirty="0">
                <a:solidFill>
                  <a:schemeClr val="bg1"/>
                </a:solidFill>
              </a:rPr>
              <a:t>Non sarà compito da poco.</a:t>
            </a:r>
            <a:br>
              <a:rPr lang="it-IT" sz="1800" dirty="0">
                <a:solidFill>
                  <a:schemeClr val="bg1"/>
                </a:solidFill>
              </a:rPr>
            </a:br>
            <a:br>
              <a:rPr lang="it-IT" sz="1400" dirty="0">
                <a:solidFill>
                  <a:schemeClr val="bg1"/>
                </a:solidFill>
              </a:rPr>
            </a:br>
            <a:endParaRPr lang="it-IT" sz="2000" dirty="0">
              <a:solidFill>
                <a:schemeClr val="bg1"/>
              </a:solidFill>
            </a:endParaRPr>
          </a:p>
        </p:txBody>
      </p:sp>
    </p:spTree>
    <p:extLst>
      <p:ext uri="{BB962C8B-B14F-4D97-AF65-F5344CB8AC3E}">
        <p14:creationId xmlns:p14="http://schemas.microsoft.com/office/powerpoint/2010/main" val="4124824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5660" y="-59905"/>
            <a:ext cx="8212240" cy="6917905"/>
          </a:xfrm>
        </p:spPr>
      </p:pic>
      <p:sp>
        <p:nvSpPr>
          <p:cNvPr id="5" name="Rettangolo 4"/>
          <p:cNvSpPr/>
          <p:nvPr/>
        </p:nvSpPr>
        <p:spPr>
          <a:xfrm rot="16200000">
            <a:off x="-1014282" y="3214380"/>
            <a:ext cx="2619115" cy="369332"/>
          </a:xfrm>
          <a:prstGeom prst="rect">
            <a:avLst/>
          </a:prstGeom>
        </p:spPr>
        <p:txBody>
          <a:bodyPr wrap="none">
            <a:spAutoFit/>
          </a:bodyPr>
          <a:lstStyle/>
          <a:p>
            <a:r>
              <a:rPr lang="it-IT" dirty="0">
                <a:solidFill>
                  <a:schemeClr val="bg1"/>
                </a:solidFill>
              </a:rPr>
              <a:t>IL CONCETTO DI CONCEPT</a:t>
            </a:r>
            <a:endParaRPr lang="it-IT" dirty="0"/>
          </a:p>
        </p:txBody>
      </p:sp>
      <p:sp>
        <p:nvSpPr>
          <p:cNvPr id="6" name="Rettangolo 5"/>
          <p:cNvSpPr/>
          <p:nvPr/>
        </p:nvSpPr>
        <p:spPr>
          <a:xfrm rot="16200000">
            <a:off x="8734428" y="3280231"/>
            <a:ext cx="6096000" cy="430887"/>
          </a:xfrm>
          <a:prstGeom prst="rect">
            <a:avLst/>
          </a:prstGeom>
        </p:spPr>
        <p:txBody>
          <a:bodyPr>
            <a:spAutoFit/>
          </a:bodyPr>
          <a:lstStyle/>
          <a:p>
            <a:r>
              <a:rPr lang="it-IT" sz="1100" dirty="0" err="1">
                <a:solidFill>
                  <a:schemeClr val="bg1"/>
                </a:solidFill>
              </a:rPr>
              <a:t>LabMed_Antonio</a:t>
            </a:r>
            <a:r>
              <a:rPr lang="it-IT" sz="1100" dirty="0">
                <a:solidFill>
                  <a:schemeClr val="bg1"/>
                </a:solidFill>
              </a:rPr>
              <a:t> </a:t>
            </a:r>
            <a:r>
              <a:rPr lang="it-IT" sz="1100" dirty="0" err="1">
                <a:solidFill>
                  <a:schemeClr val="bg1"/>
                </a:solidFill>
              </a:rPr>
              <a:t>Emiliano_Piazze</a:t>
            </a:r>
            <a:r>
              <a:rPr lang="it-IT" sz="1100" dirty="0">
                <a:solidFill>
                  <a:schemeClr val="bg1"/>
                </a:solidFill>
              </a:rPr>
              <a:t> Galleggianti </a:t>
            </a:r>
          </a:p>
          <a:p>
            <a:r>
              <a:rPr lang="it-IT" sz="1100" dirty="0">
                <a:solidFill>
                  <a:schemeClr val="bg1"/>
                </a:solidFill>
              </a:rPr>
              <a:t>Progetto </a:t>
            </a:r>
            <a:r>
              <a:rPr lang="it-IT" sz="1100" dirty="0" err="1">
                <a:solidFill>
                  <a:schemeClr val="bg1"/>
                </a:solidFill>
              </a:rPr>
              <a:t>GREATMED_Cagliari</a:t>
            </a:r>
            <a:r>
              <a:rPr lang="it-IT" sz="1100" dirty="0">
                <a:solidFill>
                  <a:schemeClr val="bg1"/>
                </a:solidFill>
              </a:rPr>
              <a:t> </a:t>
            </a:r>
            <a:r>
              <a:rPr lang="it-IT" sz="1100" dirty="0" err="1">
                <a:solidFill>
                  <a:schemeClr val="bg1"/>
                </a:solidFill>
              </a:rPr>
              <a:t>Poetto</a:t>
            </a:r>
            <a:r>
              <a:rPr lang="it-IT" sz="1100" dirty="0">
                <a:solidFill>
                  <a:schemeClr val="bg1"/>
                </a:solidFill>
              </a:rPr>
              <a:t> _Area di Progetto</a:t>
            </a:r>
          </a:p>
        </p:txBody>
      </p:sp>
    </p:spTree>
    <p:extLst>
      <p:ext uri="{BB962C8B-B14F-4D97-AF65-F5344CB8AC3E}">
        <p14:creationId xmlns:p14="http://schemas.microsoft.com/office/powerpoint/2010/main" val="3235528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89419" y="735851"/>
            <a:ext cx="11348185" cy="4450665"/>
          </a:xfrm>
        </p:spPr>
        <p:txBody>
          <a:bodyPr>
            <a:normAutofit fontScale="90000"/>
          </a:bodyPr>
          <a:lstStyle/>
          <a:p>
            <a:r>
              <a:rPr lang="it-IT" sz="1800" dirty="0">
                <a:solidFill>
                  <a:schemeClr val="bg1"/>
                </a:solidFill>
              </a:rPr>
              <a:t>IL CONCETTO DI CONCEPT</a:t>
            </a: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r>
              <a:rPr lang="it-IT" sz="1800" dirty="0">
                <a:solidFill>
                  <a:schemeClr val="bg1"/>
                </a:solidFill>
              </a:rPr>
              <a:t>Il </a:t>
            </a:r>
            <a:r>
              <a:rPr lang="it-IT" sz="1800" dirty="0" err="1">
                <a:solidFill>
                  <a:schemeClr val="bg1"/>
                </a:solidFill>
              </a:rPr>
              <a:t>concept</a:t>
            </a:r>
            <a:r>
              <a:rPr lang="it-IT" sz="1800" dirty="0">
                <a:solidFill>
                  <a:schemeClr val="bg1"/>
                </a:solidFill>
              </a:rPr>
              <a:t> è una narrazione metaforica della vostra idea di progetto, abbiamo detto. Una narrazione basata su una suggestione o su un ragionamento.</a:t>
            </a:r>
            <a:br>
              <a:rPr lang="it-IT" sz="1800" dirty="0">
                <a:solidFill>
                  <a:schemeClr val="bg1"/>
                </a:solidFill>
              </a:rPr>
            </a:br>
            <a:r>
              <a:rPr lang="it-IT" sz="1800" dirty="0">
                <a:solidFill>
                  <a:schemeClr val="bg1"/>
                </a:solidFill>
              </a:rPr>
              <a:t>Naturalmente esistono suggestioni banali </a:t>
            </a:r>
            <a:br>
              <a:rPr lang="it-IT" sz="1800" dirty="0">
                <a:solidFill>
                  <a:schemeClr val="bg1"/>
                </a:solidFill>
              </a:rPr>
            </a:br>
            <a:r>
              <a:rPr lang="it-IT" sz="1800" dirty="0">
                <a:solidFill>
                  <a:schemeClr val="bg1"/>
                </a:solidFill>
              </a:rPr>
              <a:t>«Percorrendo l’area di progetto l’ho vista piena di margherite, il mio </a:t>
            </a:r>
            <a:r>
              <a:rPr lang="it-IT" sz="1800" dirty="0" err="1">
                <a:solidFill>
                  <a:schemeClr val="bg1"/>
                </a:solidFill>
              </a:rPr>
              <a:t>concept</a:t>
            </a:r>
            <a:r>
              <a:rPr lang="it-IT" sz="1800" dirty="0">
                <a:solidFill>
                  <a:schemeClr val="bg1"/>
                </a:solidFill>
              </a:rPr>
              <a:t> e il nome del mio progetto sarà quindi ‘La margherita’ e i miei edifici saranno a forma di margherita»</a:t>
            </a:r>
            <a:br>
              <a:rPr lang="it-IT" sz="1800" dirty="0">
                <a:solidFill>
                  <a:schemeClr val="bg1"/>
                </a:solidFill>
              </a:rPr>
            </a:br>
            <a:r>
              <a:rPr lang="it-IT" sz="1800" dirty="0">
                <a:solidFill>
                  <a:schemeClr val="bg1"/>
                </a:solidFill>
              </a:rPr>
              <a:t>Così come esistono ragionamenti banali</a:t>
            </a:r>
            <a:br>
              <a:rPr lang="it-IT" sz="1800" dirty="0">
                <a:solidFill>
                  <a:schemeClr val="bg1"/>
                </a:solidFill>
              </a:rPr>
            </a:br>
            <a:r>
              <a:rPr lang="it-IT" sz="1800" dirty="0">
                <a:solidFill>
                  <a:schemeClr val="bg1"/>
                </a:solidFill>
              </a:rPr>
              <a:t>«La banchina della Marina è poggiata sulla sabbia, il mio </a:t>
            </a:r>
            <a:r>
              <a:rPr lang="it-IT" sz="1800" dirty="0" err="1">
                <a:solidFill>
                  <a:schemeClr val="bg1"/>
                </a:solidFill>
              </a:rPr>
              <a:t>concept</a:t>
            </a:r>
            <a:r>
              <a:rPr lang="it-IT" sz="1800" dirty="0">
                <a:solidFill>
                  <a:schemeClr val="bg1"/>
                </a:solidFill>
              </a:rPr>
              <a:t> e il nome del mio progetto sarà quindi ‘Sabbia’ e consisterà nel trasformare qualche milione di metri cubi di cemento presenti in granelli di roccia sedimentaria  </a:t>
            </a:r>
            <a:r>
              <a:rPr lang="it-IT" sz="1800" b="1" dirty="0">
                <a:solidFill>
                  <a:schemeClr val="bg1"/>
                </a:solidFill>
              </a:rPr>
              <a:t>di</a:t>
            </a:r>
            <a:r>
              <a:rPr lang="it-IT" sz="1800" dirty="0">
                <a:solidFill>
                  <a:schemeClr val="bg1"/>
                </a:solidFill>
              </a:rPr>
              <a:t> dimensioni comprese tra i 2 e gli 0,063 millimetri (</a:t>
            </a:r>
            <a:r>
              <a:rPr lang="it-IT" sz="1800" i="1" dirty="0">
                <a:solidFill>
                  <a:schemeClr val="bg1"/>
                </a:solidFill>
              </a:rPr>
              <a:t>sabbia</a:t>
            </a:r>
            <a:r>
              <a:rPr lang="it-IT" sz="1800" dirty="0">
                <a:solidFill>
                  <a:schemeClr val="bg1"/>
                </a:solidFill>
              </a:rPr>
              <a:t> su </a:t>
            </a:r>
            <a:r>
              <a:rPr lang="it-IT" sz="1800" dirty="0" err="1">
                <a:solidFill>
                  <a:schemeClr val="bg1"/>
                </a:solidFill>
              </a:rPr>
              <a:t>wikipedia</a:t>
            </a:r>
            <a:r>
              <a:rPr lang="it-IT" sz="1800" dirty="0">
                <a:solidFill>
                  <a:schemeClr val="bg1"/>
                </a:solidFill>
              </a:rPr>
              <a:t>)»</a:t>
            </a:r>
            <a:br>
              <a:rPr lang="it-IT" sz="1800" dirty="0">
                <a:solidFill>
                  <a:schemeClr val="bg1"/>
                </a:solidFill>
              </a:rPr>
            </a:br>
            <a:r>
              <a:rPr lang="it-IT" sz="1800" dirty="0">
                <a:solidFill>
                  <a:schemeClr val="bg1"/>
                </a:solidFill>
              </a:rPr>
              <a:t>L’architettura oggi non ha bisogno di banalità ma di narrazioni convincenti  </a:t>
            </a:r>
            <a:br>
              <a:rPr lang="it-IT" sz="1800" dirty="0">
                <a:solidFill>
                  <a:schemeClr val="bg1"/>
                </a:solidFill>
              </a:rPr>
            </a:br>
            <a:br>
              <a:rPr lang="it-IT" sz="1800" dirty="0">
                <a:solidFill>
                  <a:schemeClr val="bg1"/>
                </a:solidFill>
              </a:rPr>
            </a:br>
            <a:br>
              <a:rPr lang="it-IT" sz="1400" dirty="0">
                <a:solidFill>
                  <a:schemeClr val="bg1"/>
                </a:solidFill>
              </a:rPr>
            </a:br>
            <a:endParaRPr lang="it-IT" sz="2000" dirty="0">
              <a:solidFill>
                <a:schemeClr val="bg1"/>
              </a:solidFill>
            </a:endParaRPr>
          </a:p>
        </p:txBody>
      </p:sp>
    </p:spTree>
    <p:extLst>
      <p:ext uri="{BB962C8B-B14F-4D97-AF65-F5344CB8AC3E}">
        <p14:creationId xmlns:p14="http://schemas.microsoft.com/office/powerpoint/2010/main" val="2731043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00425" y="19100"/>
            <a:ext cx="5619750" cy="6838900"/>
          </a:xfrm>
        </p:spPr>
      </p:pic>
      <p:sp>
        <p:nvSpPr>
          <p:cNvPr id="7" name="Rettangolo 6"/>
          <p:cNvSpPr/>
          <p:nvPr/>
        </p:nvSpPr>
        <p:spPr>
          <a:xfrm rot="16200000">
            <a:off x="-842831" y="3419501"/>
            <a:ext cx="2619115" cy="369332"/>
          </a:xfrm>
          <a:prstGeom prst="rect">
            <a:avLst/>
          </a:prstGeom>
        </p:spPr>
        <p:txBody>
          <a:bodyPr wrap="none">
            <a:spAutoFit/>
          </a:bodyPr>
          <a:lstStyle/>
          <a:p>
            <a:r>
              <a:rPr lang="it-IT" dirty="0">
                <a:solidFill>
                  <a:schemeClr val="bg1"/>
                </a:solidFill>
              </a:rPr>
              <a:t>IL CONCETTO DI CONCEPT</a:t>
            </a:r>
            <a:endParaRPr lang="it-IT" dirty="0"/>
          </a:p>
        </p:txBody>
      </p:sp>
      <p:sp>
        <p:nvSpPr>
          <p:cNvPr id="8" name="CasellaDiTesto 7"/>
          <p:cNvSpPr txBox="1"/>
          <p:nvPr/>
        </p:nvSpPr>
        <p:spPr>
          <a:xfrm>
            <a:off x="9191625" y="6086475"/>
            <a:ext cx="2895344" cy="430887"/>
          </a:xfrm>
          <a:prstGeom prst="rect">
            <a:avLst/>
          </a:prstGeom>
          <a:noFill/>
        </p:spPr>
        <p:txBody>
          <a:bodyPr wrap="none" rtlCol="0">
            <a:spAutoFit/>
          </a:bodyPr>
          <a:lstStyle/>
          <a:p>
            <a:r>
              <a:rPr lang="it-IT" sz="1100" dirty="0" err="1">
                <a:solidFill>
                  <a:schemeClr val="bg1"/>
                </a:solidFill>
              </a:rPr>
              <a:t>LabMed_Antonio</a:t>
            </a:r>
            <a:r>
              <a:rPr lang="it-IT" sz="1100" dirty="0">
                <a:solidFill>
                  <a:schemeClr val="bg1"/>
                </a:solidFill>
              </a:rPr>
              <a:t> </a:t>
            </a:r>
            <a:r>
              <a:rPr lang="it-IT" sz="1100" dirty="0" err="1">
                <a:solidFill>
                  <a:schemeClr val="bg1"/>
                </a:solidFill>
              </a:rPr>
              <a:t>Emiliano_Piazze</a:t>
            </a:r>
            <a:r>
              <a:rPr lang="it-IT" sz="1100" dirty="0">
                <a:solidFill>
                  <a:schemeClr val="bg1"/>
                </a:solidFill>
              </a:rPr>
              <a:t> Galleggianti </a:t>
            </a:r>
          </a:p>
          <a:p>
            <a:r>
              <a:rPr lang="it-IT" sz="1100" dirty="0">
                <a:solidFill>
                  <a:schemeClr val="bg1"/>
                </a:solidFill>
              </a:rPr>
              <a:t>Progetto </a:t>
            </a:r>
            <a:r>
              <a:rPr lang="it-IT" sz="1100" dirty="0" err="1">
                <a:solidFill>
                  <a:schemeClr val="bg1"/>
                </a:solidFill>
              </a:rPr>
              <a:t>GREATMED_Cagliari</a:t>
            </a:r>
            <a:r>
              <a:rPr lang="it-IT" sz="1100" dirty="0">
                <a:solidFill>
                  <a:schemeClr val="bg1"/>
                </a:solidFill>
              </a:rPr>
              <a:t> </a:t>
            </a:r>
            <a:r>
              <a:rPr lang="it-IT" sz="1100" dirty="0" err="1">
                <a:solidFill>
                  <a:schemeClr val="bg1"/>
                </a:solidFill>
              </a:rPr>
              <a:t>Poetto</a:t>
            </a:r>
            <a:r>
              <a:rPr lang="it-IT" sz="1100" dirty="0">
                <a:solidFill>
                  <a:schemeClr val="bg1"/>
                </a:solidFill>
              </a:rPr>
              <a:t> _</a:t>
            </a:r>
            <a:r>
              <a:rPr lang="it-IT" sz="1100" dirty="0" err="1">
                <a:solidFill>
                  <a:schemeClr val="bg1"/>
                </a:solidFill>
              </a:rPr>
              <a:t>Concept</a:t>
            </a:r>
            <a:endParaRPr lang="it-IT" sz="1100" dirty="0">
              <a:solidFill>
                <a:schemeClr val="bg1"/>
              </a:solidFill>
            </a:endParaRPr>
          </a:p>
        </p:txBody>
      </p:sp>
    </p:spTree>
    <p:extLst>
      <p:ext uri="{BB962C8B-B14F-4D97-AF65-F5344CB8AC3E}">
        <p14:creationId xmlns:p14="http://schemas.microsoft.com/office/powerpoint/2010/main" val="1366160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70758" y="2407335"/>
            <a:ext cx="11348185" cy="4450665"/>
          </a:xfrm>
        </p:spPr>
        <p:txBody>
          <a:bodyPr>
            <a:normAutofit fontScale="90000"/>
          </a:bodyPr>
          <a:lstStyle/>
          <a:p>
            <a:r>
              <a:rPr lang="it-IT" sz="1800" dirty="0">
                <a:solidFill>
                  <a:schemeClr val="bg1"/>
                </a:solidFill>
              </a:rPr>
              <a:t>IL CONCETTO DI CONCEPT</a:t>
            </a: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r>
              <a:rPr lang="it-IT" sz="1800" dirty="0">
                <a:solidFill>
                  <a:schemeClr val="bg1"/>
                </a:solidFill>
              </a:rPr>
              <a:t>La nostra ambizione è quella di farvi costruire, attraverso l’insieme dei vostri progetti, una sorta di «Manuale» sulle possibili operazioni urbane e architettoniche praticabili sulla banchina di una Marina tra un centro antico, il mare e una città moderna. </a:t>
            </a:r>
            <a:br>
              <a:rPr lang="it-IT" sz="1800" dirty="0">
                <a:solidFill>
                  <a:schemeClr val="bg1"/>
                </a:solidFill>
              </a:rPr>
            </a:br>
            <a:r>
              <a:rPr lang="it-IT" sz="1800" dirty="0">
                <a:solidFill>
                  <a:schemeClr val="bg1"/>
                </a:solidFill>
              </a:rPr>
              <a:t>Siete parte di un’opera collettiva per la quale il confronto e la condivisione sono più utili della ricerca isolata dell’atteggiamento progettuale più opportuno, ammesso che ne esita uno.</a:t>
            </a:r>
            <a:br>
              <a:rPr lang="it-IT" sz="1800" dirty="0">
                <a:solidFill>
                  <a:schemeClr val="bg1"/>
                </a:solidFill>
              </a:rPr>
            </a:br>
            <a:r>
              <a:rPr lang="it-IT" sz="1800" dirty="0">
                <a:solidFill>
                  <a:schemeClr val="bg1"/>
                </a:solidFill>
              </a:rPr>
              <a:t>Per questo siamo interessati ai vostri </a:t>
            </a:r>
            <a:r>
              <a:rPr lang="it-IT" sz="1800" dirty="0" err="1">
                <a:solidFill>
                  <a:schemeClr val="bg1"/>
                </a:solidFill>
              </a:rPr>
              <a:t>concept</a:t>
            </a:r>
            <a:r>
              <a:rPr lang="it-IT" sz="1800" dirty="0">
                <a:solidFill>
                  <a:schemeClr val="bg1"/>
                </a:solidFill>
              </a:rPr>
              <a:t> quanto ai vostri progetti conclusi e la valutazione di questi ultimi non potrà prescindere dalla coerenza loro coerenza rispetto ai primi</a:t>
            </a:r>
            <a:br>
              <a:rPr lang="it-IT" sz="1800" dirty="0">
                <a:solidFill>
                  <a:schemeClr val="bg1"/>
                </a:solidFill>
              </a:rPr>
            </a:br>
            <a:r>
              <a:rPr lang="it-IT" sz="1800" dirty="0">
                <a:solidFill>
                  <a:schemeClr val="bg1"/>
                </a:solidFill>
              </a:rPr>
              <a:t>Muoversi all’interno di un atteggiamento manualistico rispetto a un problema posto a tutti, significa assumersi una responsabilità collettiva, anche se alla fine, nell’ottica della simulazione di concorso ci saranno soluzioni più convincenti e soluzioni meno convincenti.</a:t>
            </a:r>
            <a:br>
              <a:rPr lang="it-IT" sz="1800" dirty="0">
                <a:solidFill>
                  <a:schemeClr val="bg1"/>
                </a:solidFill>
              </a:rPr>
            </a:br>
            <a:r>
              <a:rPr lang="it-IT" sz="1800" dirty="0">
                <a:solidFill>
                  <a:schemeClr val="bg1"/>
                </a:solidFill>
              </a:rPr>
              <a:t>E’ nell’ordine delle cose progettuali.</a:t>
            </a:r>
            <a:br>
              <a:rPr lang="it-IT" sz="1800" dirty="0">
                <a:solidFill>
                  <a:schemeClr val="bg1"/>
                </a:solidFill>
              </a:rPr>
            </a:br>
            <a:r>
              <a:rPr lang="it-IT" sz="1800" dirty="0">
                <a:solidFill>
                  <a:schemeClr val="bg1"/>
                </a:solidFill>
              </a:rPr>
              <a:t>Per non essere semplice e banale “manuale d’uso”, per dispiegare una sua utilità che vada oltre la semplice presentazione di indicazioni direttamente operative derivanti dalla riduzione di ragionamenti o sperimentazioni di maggiore spessore, il manuale ha bisogno di tre caratteristiche fondamentali: autorevolezza, </a:t>
            </a:r>
            <a:r>
              <a:rPr lang="it-IT" sz="1800" dirty="0" err="1">
                <a:solidFill>
                  <a:schemeClr val="bg1"/>
                </a:solidFill>
              </a:rPr>
              <a:t>condivisibilità</a:t>
            </a:r>
            <a:r>
              <a:rPr lang="it-IT" sz="1800" dirty="0">
                <a:solidFill>
                  <a:schemeClr val="bg1"/>
                </a:solidFill>
              </a:rPr>
              <a:t> e soprattutto deve essere capace di organizzare una narrazione convincente degli argomenti trattati.</a:t>
            </a:r>
            <a:br>
              <a:rPr lang="it-IT" sz="1800" dirty="0">
                <a:solidFill>
                  <a:schemeClr val="bg1"/>
                </a:solidFill>
              </a:rPr>
            </a:br>
            <a:r>
              <a:rPr lang="it-IT" sz="1800" dirty="0">
                <a:solidFill>
                  <a:schemeClr val="bg1"/>
                </a:solidFill>
              </a:rPr>
              <a:t>“Trattato” – sia detto per inciso – è d’altra parte la forma nobile di manuale che ne ha caratterizzato la natura nei suoi momenti di massima autorevolezza e condivisione.</a:t>
            </a:r>
            <a:br>
              <a:rPr lang="it-IT" sz="1800" dirty="0">
                <a:solidFill>
                  <a:schemeClr val="bg1"/>
                </a:solidFill>
              </a:rPr>
            </a:br>
            <a:r>
              <a:rPr lang="it-IT" sz="1800" dirty="0">
                <a:solidFill>
                  <a:schemeClr val="bg1"/>
                </a:solidFill>
              </a:rPr>
              <a:t>   </a:t>
            </a:r>
            <a:br>
              <a:rPr lang="it-IT" sz="1800" dirty="0">
                <a:solidFill>
                  <a:schemeClr val="bg1"/>
                </a:solidFill>
              </a:rPr>
            </a:br>
            <a:r>
              <a:rPr lang="it-IT" sz="1800" dirty="0">
                <a:solidFill>
                  <a:schemeClr val="bg1"/>
                </a:solidFill>
              </a:rPr>
              <a:t>Trattatistica è la denominazione comune del racconto sull’architettura che ha assunto la natura di forma letteraria nel Rinascimento; i manuali di progettazione urbana di </a:t>
            </a:r>
            <a:r>
              <a:rPr lang="it-IT" sz="1800" dirty="0" err="1">
                <a:solidFill>
                  <a:schemeClr val="bg1"/>
                </a:solidFill>
              </a:rPr>
              <a:t>Stubben</a:t>
            </a:r>
            <a:r>
              <a:rPr lang="it-IT" sz="1800" dirty="0">
                <a:solidFill>
                  <a:schemeClr val="bg1"/>
                </a:solidFill>
              </a:rPr>
              <a:t>, </a:t>
            </a:r>
            <a:r>
              <a:rPr lang="it-IT" sz="1800" dirty="0" err="1">
                <a:solidFill>
                  <a:schemeClr val="bg1"/>
                </a:solidFill>
              </a:rPr>
              <a:t>Sitte</a:t>
            </a:r>
            <a:r>
              <a:rPr lang="it-IT" sz="1800" dirty="0">
                <a:solidFill>
                  <a:schemeClr val="bg1"/>
                </a:solidFill>
              </a:rPr>
              <a:t>, </a:t>
            </a:r>
            <a:r>
              <a:rPr lang="it-IT" sz="1800" dirty="0" err="1">
                <a:solidFill>
                  <a:schemeClr val="bg1"/>
                </a:solidFill>
              </a:rPr>
              <a:t>Hageman</a:t>
            </a:r>
            <a:r>
              <a:rPr lang="it-IT" sz="1800" dirty="0">
                <a:solidFill>
                  <a:schemeClr val="bg1"/>
                </a:solidFill>
              </a:rPr>
              <a:t>, a cavallo tra XIX e XX secolo sono vere e proprie “narrazioni di città”, leggibili autonomamente a prescindere da ogni necessità di apprendimento più o meno rapido e soprattutto da ogni esigenza direttamente utilitaristica per il progetto.   </a:t>
            </a:r>
            <a:br>
              <a:rPr lang="it-IT" sz="1800" dirty="0">
                <a:solidFill>
                  <a:schemeClr val="bg1"/>
                </a:solidFill>
              </a:rPr>
            </a:br>
            <a:br>
              <a:rPr lang="it-IT" sz="1800" dirty="0">
                <a:solidFill>
                  <a:schemeClr val="bg1"/>
                </a:solidFill>
              </a:rPr>
            </a:br>
            <a:br>
              <a:rPr lang="it-IT" sz="1800" dirty="0">
                <a:solidFill>
                  <a:schemeClr val="bg1"/>
                </a:solidFill>
              </a:rPr>
            </a:br>
            <a:endParaRPr lang="it-IT" sz="1800" dirty="0">
              <a:solidFill>
                <a:schemeClr val="bg1"/>
              </a:solidFill>
            </a:endParaRPr>
          </a:p>
        </p:txBody>
      </p:sp>
    </p:spTree>
    <p:extLst>
      <p:ext uri="{BB962C8B-B14F-4D97-AF65-F5344CB8AC3E}">
        <p14:creationId xmlns:p14="http://schemas.microsoft.com/office/powerpoint/2010/main" val="334533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4" name="Segnaposto contenut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4279"/>
          <a:stretch/>
        </p:blipFill>
        <p:spPr>
          <a:xfrm>
            <a:off x="4071936" y="14305"/>
            <a:ext cx="4048125" cy="6843695"/>
          </a:xfrm>
        </p:spPr>
      </p:pic>
      <p:sp>
        <p:nvSpPr>
          <p:cNvPr id="5" name="Rettangolo 4"/>
          <p:cNvSpPr/>
          <p:nvPr/>
        </p:nvSpPr>
        <p:spPr>
          <a:xfrm rot="16200000">
            <a:off x="-928558" y="3388526"/>
            <a:ext cx="2619115" cy="369332"/>
          </a:xfrm>
          <a:prstGeom prst="rect">
            <a:avLst/>
          </a:prstGeom>
        </p:spPr>
        <p:txBody>
          <a:bodyPr wrap="none">
            <a:spAutoFit/>
          </a:bodyPr>
          <a:lstStyle/>
          <a:p>
            <a:r>
              <a:rPr lang="it-IT" dirty="0">
                <a:solidFill>
                  <a:schemeClr val="bg1"/>
                </a:solidFill>
              </a:rPr>
              <a:t>IL CONCETTO DI CONCEPT</a:t>
            </a:r>
            <a:endParaRPr lang="it-IT" dirty="0"/>
          </a:p>
        </p:txBody>
      </p:sp>
      <p:sp>
        <p:nvSpPr>
          <p:cNvPr id="6" name="CasellaDiTesto 5"/>
          <p:cNvSpPr txBox="1"/>
          <p:nvPr/>
        </p:nvSpPr>
        <p:spPr>
          <a:xfrm>
            <a:off x="8334375" y="6153150"/>
            <a:ext cx="3042821" cy="707886"/>
          </a:xfrm>
          <a:prstGeom prst="rect">
            <a:avLst/>
          </a:prstGeom>
          <a:noFill/>
        </p:spPr>
        <p:txBody>
          <a:bodyPr wrap="none" rtlCol="0">
            <a:spAutoFit/>
          </a:bodyPr>
          <a:lstStyle/>
          <a:p>
            <a:r>
              <a:rPr lang="it-IT" sz="1100" dirty="0" err="1">
                <a:solidFill>
                  <a:schemeClr val="bg1"/>
                </a:solidFill>
              </a:rPr>
              <a:t>LabMed_Antonio</a:t>
            </a:r>
            <a:r>
              <a:rPr lang="it-IT" sz="1100" dirty="0">
                <a:solidFill>
                  <a:schemeClr val="bg1"/>
                </a:solidFill>
              </a:rPr>
              <a:t> </a:t>
            </a:r>
            <a:r>
              <a:rPr lang="it-IT" sz="1100" dirty="0" err="1">
                <a:solidFill>
                  <a:schemeClr val="bg1"/>
                </a:solidFill>
              </a:rPr>
              <a:t>Emiliano_Piazze</a:t>
            </a:r>
            <a:r>
              <a:rPr lang="it-IT" sz="1100" dirty="0">
                <a:solidFill>
                  <a:schemeClr val="bg1"/>
                </a:solidFill>
              </a:rPr>
              <a:t> Galleggianti </a:t>
            </a:r>
          </a:p>
          <a:p>
            <a:r>
              <a:rPr lang="it-IT" sz="1100" dirty="0">
                <a:solidFill>
                  <a:schemeClr val="bg1"/>
                </a:solidFill>
              </a:rPr>
              <a:t>Progetto </a:t>
            </a:r>
            <a:r>
              <a:rPr lang="it-IT" sz="1100" dirty="0" err="1">
                <a:solidFill>
                  <a:schemeClr val="bg1"/>
                </a:solidFill>
              </a:rPr>
              <a:t>GREATMED_Cagliari</a:t>
            </a:r>
            <a:r>
              <a:rPr lang="it-IT" sz="1100" dirty="0">
                <a:solidFill>
                  <a:schemeClr val="bg1"/>
                </a:solidFill>
              </a:rPr>
              <a:t> </a:t>
            </a:r>
            <a:r>
              <a:rPr lang="it-IT" sz="1100" dirty="0" err="1">
                <a:solidFill>
                  <a:schemeClr val="bg1"/>
                </a:solidFill>
              </a:rPr>
              <a:t>Poetto</a:t>
            </a:r>
            <a:r>
              <a:rPr lang="it-IT" sz="1100" dirty="0">
                <a:solidFill>
                  <a:schemeClr val="bg1"/>
                </a:solidFill>
              </a:rPr>
              <a:t> _</a:t>
            </a:r>
            <a:r>
              <a:rPr lang="it-IT" sz="1100" dirty="0" err="1">
                <a:solidFill>
                  <a:schemeClr val="bg1"/>
                </a:solidFill>
              </a:rPr>
              <a:t>Masterplan</a:t>
            </a:r>
            <a:endParaRPr lang="it-IT" sz="1100" dirty="0">
              <a:solidFill>
                <a:schemeClr val="bg1"/>
              </a:solidFill>
            </a:endParaRPr>
          </a:p>
          <a:p>
            <a:endParaRPr lang="it-IT" dirty="0">
              <a:solidFill>
                <a:schemeClr val="bg1"/>
              </a:solidFill>
            </a:endParaRPr>
          </a:p>
        </p:txBody>
      </p:sp>
    </p:spTree>
    <p:extLst>
      <p:ext uri="{BB962C8B-B14F-4D97-AF65-F5344CB8AC3E}">
        <p14:creationId xmlns:p14="http://schemas.microsoft.com/office/powerpoint/2010/main" val="237001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70758" y="2759760"/>
            <a:ext cx="11348185" cy="4450665"/>
          </a:xfrm>
        </p:spPr>
        <p:txBody>
          <a:bodyPr>
            <a:normAutofit fontScale="90000"/>
          </a:bodyPr>
          <a:lstStyle/>
          <a:p>
            <a:r>
              <a:rPr lang="it-IT" sz="1800" dirty="0">
                <a:solidFill>
                  <a:schemeClr val="bg1"/>
                </a:solidFill>
              </a:rPr>
              <a:t>IL CONCETTO DI CONCEPT</a:t>
            </a: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r>
              <a:rPr lang="it-IT" sz="1800" dirty="0">
                <a:solidFill>
                  <a:schemeClr val="bg1"/>
                </a:solidFill>
              </a:rPr>
              <a:t>Non è questa la sede per approfondire i discorsi sull’evoluzione della manualistica in relazione alla sua utilizzazione e al carattere delle culture specifiche che l’hanno prodotta ma quello che è certo è che all’oggi, più risulta evidente la mancanza di narrazioni convincenti, più ci si aspetta dal manuale solo una semplificazione della conoscenza, una velocizzazione della comunicazione, una applicabilità immediata fuori dai contesti e dalle situazioni d’uso, maggiormente si manifesta il paradosso di manuali d’uso sempre più corposi e sempre meno leggibili ma soprattutto sempre meno efficaci nel confronto con la realtà operativa a cui sono rivolti.</a:t>
            </a:r>
            <a:br>
              <a:rPr lang="it-IT" sz="1800" dirty="0">
                <a:solidFill>
                  <a:schemeClr val="bg1"/>
                </a:solidFill>
              </a:rPr>
            </a:br>
            <a:r>
              <a:rPr lang="it-IT" sz="1800" dirty="0">
                <a:solidFill>
                  <a:schemeClr val="bg1"/>
                </a:solidFill>
              </a:rPr>
              <a:t>Perché per prima la realtà di progetto non è univoca ma costituita per sua natura da infinite specificità e varianti che hanno anzitutto bisogno di essere “narrate”. </a:t>
            </a:r>
            <a:br>
              <a:rPr lang="it-IT" sz="1800" dirty="0">
                <a:solidFill>
                  <a:schemeClr val="bg1"/>
                </a:solidFill>
              </a:rPr>
            </a:br>
            <a:r>
              <a:rPr lang="it-IT" sz="1800" dirty="0">
                <a:solidFill>
                  <a:schemeClr val="bg1"/>
                </a:solidFill>
              </a:rPr>
              <a:t>“Narrate” - non solo “analizzate” - cioè “interpretate”, perché una narrazione non è una descrizione ma è una interpretazione degli eventi e delle situazioni.</a:t>
            </a:r>
            <a:br>
              <a:rPr lang="it-IT" sz="1800" dirty="0">
                <a:solidFill>
                  <a:schemeClr val="bg1"/>
                </a:solidFill>
              </a:rPr>
            </a:br>
            <a:r>
              <a:rPr lang="it-IT" sz="1800" dirty="0">
                <a:solidFill>
                  <a:schemeClr val="bg1"/>
                </a:solidFill>
              </a:rPr>
              <a:t>Per essere condivisa e soprattutto per vedere riconosciuta una sua autorevolezza, l’indicazione manualistica deve riuscire a comunicare con efficacia non tanto “come” fare ma “cosa” fare. </a:t>
            </a:r>
            <a:br>
              <a:rPr lang="it-IT" sz="1800" dirty="0">
                <a:solidFill>
                  <a:schemeClr val="bg1"/>
                </a:solidFill>
              </a:rPr>
            </a:br>
            <a:r>
              <a:rPr lang="it-IT" sz="1800" dirty="0">
                <a:solidFill>
                  <a:schemeClr val="bg1"/>
                </a:solidFill>
              </a:rPr>
              <a:t>Alla sterminata circolazione delle informazioni e delle nozioni sul come fare si oppone all’oggi la drammatica carenza di indicazioni sul cosa fare delle nozioni disponibili. Carenza particolarmente drammatica in una attività come quella della progettazione che implica inevitabilmente una prefigurazione dell’oggetto compiuto, qualsiasi sia – di scala territoriale o minuta – la sua dimensione problematica.</a:t>
            </a:r>
            <a:br>
              <a:rPr lang="it-IT" sz="1800" dirty="0">
                <a:solidFill>
                  <a:schemeClr val="bg1"/>
                </a:solidFill>
              </a:rPr>
            </a:br>
            <a:r>
              <a:rPr lang="it-IT" sz="1800" dirty="0">
                <a:solidFill>
                  <a:schemeClr val="bg1"/>
                </a:solidFill>
              </a:rPr>
              <a:t>Il manuale contemporaneo ha bisogno più che mai di produrre immagini piuttosto che istruzioni di progetto. Ha bisogno di fornire modelli piuttosto che divulgare ricette. Suggerire opzioni praticabili piuttosto che offrire mere soluzioni operative. E deve prestare attenzione alla linea narrativa che gli è sottesa. </a:t>
            </a:r>
            <a:br>
              <a:rPr lang="it-IT" sz="1800" dirty="0">
                <a:solidFill>
                  <a:schemeClr val="bg1"/>
                </a:solidFill>
              </a:rPr>
            </a:br>
            <a:r>
              <a:rPr lang="it-IT" sz="1800" dirty="0">
                <a:solidFill>
                  <a:schemeClr val="bg1"/>
                </a:solidFill>
              </a:rPr>
              <a:t>Coloro che vogliono servirsi in maniera efficace della modellistica progettuale come indicazione sul “cosa” fare, devono avere ben presente la narrazione che non solo la introduce ma in qualche modo la motiva e la rende condivisibile. </a:t>
            </a:r>
            <a:br>
              <a:rPr lang="it-IT" sz="1800" dirty="0">
                <a:solidFill>
                  <a:schemeClr val="bg1"/>
                </a:solidFill>
              </a:rPr>
            </a:br>
            <a:r>
              <a:rPr lang="it-IT" sz="1800" dirty="0">
                <a:solidFill>
                  <a:schemeClr val="bg1"/>
                </a:solidFill>
              </a:rPr>
              <a:t>Come abbiamo detto all’inizio, il </a:t>
            </a:r>
            <a:r>
              <a:rPr lang="it-IT" sz="1800" dirty="0" err="1">
                <a:solidFill>
                  <a:schemeClr val="bg1"/>
                </a:solidFill>
              </a:rPr>
              <a:t>concept</a:t>
            </a:r>
            <a:r>
              <a:rPr lang="it-IT" sz="1800" dirty="0">
                <a:solidFill>
                  <a:schemeClr val="bg1"/>
                </a:solidFill>
              </a:rPr>
              <a:t> non è altro che la narrazione metaforica di ciò che il progetto completo narrerà poi esaurientemente</a:t>
            </a:r>
            <a:br>
              <a:rPr lang="it-IT" sz="1800" dirty="0">
                <a:solidFill>
                  <a:schemeClr val="bg1"/>
                </a:solidFill>
              </a:rPr>
            </a:br>
            <a:br>
              <a:rPr lang="it-IT" sz="1800" dirty="0">
                <a:solidFill>
                  <a:schemeClr val="bg1"/>
                </a:solidFill>
              </a:rPr>
            </a:br>
            <a:br>
              <a:rPr lang="it-IT" sz="1800" dirty="0">
                <a:solidFill>
                  <a:schemeClr val="bg1"/>
                </a:solidFill>
              </a:rPr>
            </a:br>
            <a:br>
              <a:rPr lang="it-IT" sz="1800" dirty="0">
                <a:solidFill>
                  <a:schemeClr val="bg1"/>
                </a:solidFill>
              </a:rPr>
            </a:br>
            <a:endParaRPr lang="it-IT" sz="1800" dirty="0">
              <a:solidFill>
                <a:schemeClr val="bg1"/>
              </a:solidFill>
            </a:endParaRPr>
          </a:p>
        </p:txBody>
      </p:sp>
    </p:spTree>
    <p:extLst>
      <p:ext uri="{BB962C8B-B14F-4D97-AF65-F5344CB8AC3E}">
        <p14:creationId xmlns:p14="http://schemas.microsoft.com/office/powerpoint/2010/main" val="203560021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1640</TotalTime>
  <Words>124</Words>
  <Application>Microsoft Office PowerPoint</Application>
  <PresentationFormat>Widescreen</PresentationFormat>
  <Paragraphs>23</Paragraphs>
  <Slides>14</Slides>
  <Notes>0</Notes>
  <HiddenSlides>0</HiddenSlides>
  <MMClips>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14</vt:i4>
      </vt:variant>
    </vt:vector>
  </HeadingPairs>
  <TitlesOfParts>
    <vt:vector size="18" baseType="lpstr">
      <vt:lpstr>Arial</vt:lpstr>
      <vt:lpstr>Calibri</vt:lpstr>
      <vt:lpstr>Calibri Light</vt:lpstr>
      <vt:lpstr>Tema di Office</vt:lpstr>
      <vt:lpstr>Presentazione standard di PowerPoint</vt:lpstr>
      <vt:lpstr>LABORATORIO DI PROGETTAZIONE 4/A  PROF. ARCH. ROBERTO A. CHERUBINI  con  ARCH. ALESSIA GALLO (PhD student ARCHITETTURA TEORIE E PROGETTO DIAP SAPIENZA)  ARCH. MARCO GIORDANO (CONSULENTE ESTERNO)  ARCH. ANDREA LANNA (CONSULENTE ESTERNO)     </vt:lpstr>
      <vt:lpstr>IL CONCETTO DI CONCEPT      Questa sarà una comunicazione un po’ densa. Ma l’argomento lo impone. Nella seconda metà del pomeriggio, dopo il primo question time, gli architetti Gallo, Giordano e Lanna presenteranno una ampia rassegna di concept di progetti maturati nel corso degli anni nel nostro laboratorio e molto di quello che sto per dirvi risulterà più chiaro e fattibile da parte vostra. Adesso però, e nel question time che segue, vi chiedo di concentrarvi per fare in modo di cogliere gli aspetti di ciò che vi chiederemo di fare con il dovuto spessore problematico. Alla fine della giornata può essere che ciò che dovrete fare vi sembrerà un gioco progettuale ma a questo gioco progettuale da voi stessi ideato e non ad altro, vi chiederemo di giocare per tutto il corso del vostro progetto e dunque capite bene che ciò che dovrete fare subito e nel modo migliore per la prossima consegna è di fondamentale importanza.   Il concept non è il trailer del progetto, è la narrazione metaforica della vostra idea per il compito che vi si pone davanti. Nell’affrontare la trasformazione dell’area, nel mettere a punto i suoi spazi pubblici urbani, nel dare forma ai suoi edifici dovrete essere guidati da una visione, enunciata sin dall’inizio, in base a una suggestione o a un ragionamento, e poi coerentemente sviluppata. Raramente, nel lavoro che faremo insieme, vi chiederemo di discutere sul «come». Sempre vi chiederemo di discutere sul «perché». «Perché» abbiate fatto una certa cosa piuttosto che un’altra. E l’elemento di riferimento, la misura della correttezza o meno di ciò che starete proponendo sarà la coerenza rispetto al concept  iniziale. Per questo vi chiediamo, contemporaneamente all’enunciazione del concept,  di dare un nome al vostro progetto.  Finirete per dare un nome a voi stessi – almeno per questa occasione -  perché sarete coloro che lavorano connotati da quel nome, espressione inequivocabile della vostra idea. Sarete «i surfisti»?  Bene. Dovrete saper far muovere il vostro progetto sulla cresta dell’onda. Né più né meno. Non sarà compito da poco.  </vt:lpstr>
      <vt:lpstr>Presentazione standard di PowerPoint</vt:lpstr>
      <vt:lpstr>IL CONCETTO DI CONCEPT         Il concept è una narrazione metaforica della vostra idea di progetto, abbiamo detto. Una narrazione basata su una suggestione o su un ragionamento. Naturalmente esistono suggestioni banali  «Percorrendo l’area di progetto l’ho vista piena di margherite, il mio concept e il nome del mio progetto sarà quindi ‘La margherita’ e i miei edifici saranno a forma di margherita» Così come esistono ragionamenti banali «La banchina della Marina è poggiata sulla sabbia, il mio concept e il nome del mio progetto sarà quindi ‘Sabbia’ e consisterà nel trasformare qualche milione di metri cubi di cemento presenti in granelli di roccia sedimentaria  di dimensioni comprese tra i 2 e gli 0,063 millimetri (sabbia su wikipedia)» L’architettura oggi non ha bisogno di banalità ma di narrazioni convincenti     </vt:lpstr>
      <vt:lpstr>Presentazione standard di PowerPoint</vt:lpstr>
      <vt:lpstr>IL CONCETTO DI CONCEPT      La nostra ambizione è quella di farvi costruire, attraverso l’insieme dei vostri progetti, una sorta di «Manuale» sulle possibili operazioni urbane e architettoniche praticabili sulla banchina di una Marina tra un centro antico, il mare e una città moderna.  Siete parte di un’opera collettiva per la quale il confronto e la condivisione sono più utili della ricerca isolata dell’atteggiamento progettuale più opportuno, ammesso che ne esita uno. Per questo siamo interessati ai vostri concept quanto ai vostri progetti conclusi e la valutazione di questi ultimi non potrà prescindere dalla coerenza loro coerenza rispetto ai primi Muoversi all’interno di un atteggiamento manualistico rispetto a un problema posto a tutti, significa assumersi una responsabilità collettiva, anche se alla fine, nell’ottica della simulazione di concorso ci saranno soluzioni più convincenti e soluzioni meno convincenti. E’ nell’ordine delle cose progettuali. Per non essere semplice e banale “manuale d’uso”, per dispiegare una sua utilità che vada oltre la semplice presentazione di indicazioni direttamente operative derivanti dalla riduzione di ragionamenti o sperimentazioni di maggiore spessore, il manuale ha bisogno di tre caratteristiche fondamentali: autorevolezza, condivisibilità e soprattutto deve essere capace di organizzare una narrazione convincente degli argomenti trattati. “Trattato” – sia detto per inciso – è d’altra parte la forma nobile di manuale che ne ha caratterizzato la natura nei suoi momenti di massima autorevolezza e condivisione.     Trattatistica è la denominazione comune del racconto sull’architettura che ha assunto la natura di forma letteraria nel Rinascimento; i manuali di progettazione urbana di Stubben, Sitte, Hageman, a cavallo tra XIX e XX secolo sono vere e proprie “narrazioni di città”, leggibili autonomamente a prescindere da ogni necessità di apprendimento più o meno rapido e soprattutto da ogni esigenza direttamente utilitaristica per il progetto.      </vt:lpstr>
      <vt:lpstr>Presentazione standard di PowerPoint</vt:lpstr>
      <vt:lpstr>IL CONCETTO DI CONCEPT      Non è questa la sede per approfondire i discorsi sull’evoluzione della manualistica in relazione alla sua utilizzazione e al carattere delle culture specifiche che l’hanno prodotta ma quello che è certo è che all’oggi, più risulta evidente la mancanza di narrazioni convincenti, più ci si aspetta dal manuale solo una semplificazione della conoscenza, una velocizzazione della comunicazione, una applicabilità immediata fuori dai contesti e dalle situazioni d’uso, maggiormente si manifesta il paradosso di manuali d’uso sempre più corposi e sempre meno leggibili ma soprattutto sempre meno efficaci nel confronto con la realtà operativa a cui sono rivolti. Perché per prima la realtà di progetto non è univoca ma costituita per sua natura da infinite specificità e varianti che hanno anzitutto bisogno di essere “narrate”.  “Narrate” - non solo “analizzate” - cioè “interpretate”, perché una narrazione non è una descrizione ma è una interpretazione degli eventi e delle situazioni. Per essere condivisa e soprattutto per vedere riconosciuta una sua autorevolezza, l’indicazione manualistica deve riuscire a comunicare con efficacia non tanto “come” fare ma “cosa” fare.  Alla sterminata circolazione delle informazioni e delle nozioni sul come fare si oppone all’oggi la drammatica carenza di indicazioni sul cosa fare delle nozioni disponibili. Carenza particolarmente drammatica in una attività come quella della progettazione che implica inevitabilmente una prefigurazione dell’oggetto compiuto, qualsiasi sia – di scala territoriale o minuta – la sua dimensione problematica. Il manuale contemporaneo ha bisogno più che mai di produrre immagini piuttosto che istruzioni di progetto. Ha bisogno di fornire modelli piuttosto che divulgare ricette. Suggerire opzioni praticabili piuttosto che offrire mere soluzioni operative. E deve prestare attenzione alla linea narrativa che gli è sottesa.  Coloro che vogliono servirsi in maniera efficace della modellistica progettuale come indicazione sul “cosa” fare, devono avere ben presente la narrazione che non solo la introduce ma in qualche modo la motiva e la rende condivisibile.  Come abbiamo detto all’inizio, il concept non è altro che la narrazione metaforica di ciò che il progetto completo narrerà poi esaurientemente    </vt:lpstr>
      <vt:lpstr>Presentazione standard di PowerPoint</vt:lpstr>
      <vt:lpstr>IL CONCETTO DI CONCEPT       Narrazione metaforica, attenzione. Non trailer che vi deve convincere  a vedere l’intera stagione televisiva in streaming. Non quarta  o risvolto di copertina di un romanzo che deve convincervi a comprare quel libro sul cui valore reale non avete nessuna altra possibilità di giudizio. Il concept non è una manipolazione, il concept è una promessa.  Il concept deve essere convincente ma allo stesso tempo solido e veritiero. Con il concept vi assumete l’onere di esprimere una versione concreta di una metafora. Non è una cosa facile ed è alla portata solo di studenti maturi, quasi architetti che non debbano più attardarsi su questioni meramente tecniche. Qui insegniamo ad essere classe dirigente dell’architettura, quale che debba essere poi il vostro reale lavoro professionale. Capoprogetto in una multinazionale del progetto, partner in un piccolo ma qualificato studio di progettazione, responsabile di un ufficio pubblico. Quello che noi speriamo di potervi insegnare è che il progetto è una operazione intellettuale e non la semplice applicazione di norme o linee guida. In qualsiasi contesto esso maturi.    </vt:lpstr>
      <vt:lpstr>Presentazione standard di PowerPoint</vt:lpstr>
      <vt:lpstr>IL CONCETTO DI CONCEPT       Da sempre è l’architetto a cercare l’occasione di progetto e non viceversa. Non sono uno storico ma quando discuto di questo con gli amici storici mi piace raccontare questa storia più o meno precisa. Dopo il seicento di Bernini e Borromini, la scena italiana dell’architettura si immiserì alquanto. Per motivi politici, per motivi finanziari, per la mancanza di Principi capaci di promuovere nuovi progetti. In Italia giusto qualche aggiustamento di fronte di chiesa, qualche ampliamento di Palazzo, qualche nuova sagrestia. In quegli anni privi di opportunità in Italia, gli architetti italiani si mossero per progettare San Pietroburgo, la grande nuova capitale sul Baltico voluta da Pietro il Grande.  Si mossero per San Pietroburgo dall’Italia quando San Pietroburgo non distava dall’Italia quattro buone ore di volo, ma quattro difficili stagioni di viaggio. Piero il Grande volle gli architetti italiani non solo per la loro perizia tecnica che anche gli architetti olandesi o i tedeschi avrebbero potuto fornirgli. Li volle per la loro capacità di organizzare narrazioni sull’architettura. Per la loro capacità di presentargli metafore prima ancora che Palazzi. Concept convincenti prima ancora che disegni costruttivi         </vt:lpstr>
      <vt:lpstr>IL CONCETTO DI CONCEPT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User</dc:creator>
  <cp:lastModifiedBy>Alessia Gallo</cp:lastModifiedBy>
  <cp:revision>69</cp:revision>
  <dcterms:created xsi:type="dcterms:W3CDTF">2018-06-02T08:13:57Z</dcterms:created>
  <dcterms:modified xsi:type="dcterms:W3CDTF">2020-03-24T11:49:54Z</dcterms:modified>
</cp:coreProperties>
</file>