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792" r:id="rId2"/>
    <p:sldMasterId id="2147483799" r:id="rId3"/>
  </p:sldMasterIdLst>
  <p:notesMasterIdLst>
    <p:notesMasterId r:id="rId21"/>
  </p:notesMasterIdLst>
  <p:sldIdLst>
    <p:sldId id="423" r:id="rId4"/>
    <p:sldId id="424" r:id="rId5"/>
    <p:sldId id="425" r:id="rId6"/>
    <p:sldId id="426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27" r:id="rId19"/>
    <p:sldId id="428" r:id="rId20"/>
  </p:sldIdLst>
  <p:sldSz cx="10693400" cy="7556500"/>
  <p:notesSz cx="10234613" cy="70993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00"/>
    <a:srgbClr val="9933FF"/>
    <a:srgbClr val="0066CC"/>
    <a:srgbClr val="0000CC"/>
    <a:srgbClr val="ABDB77"/>
    <a:srgbClr val="B2DE8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18" autoAdjust="0"/>
    <p:restoredTop sz="97303" autoAdjust="0"/>
  </p:normalViewPr>
  <p:slideViewPr>
    <p:cSldViewPr>
      <p:cViewPr varScale="1">
        <p:scale>
          <a:sx n="64" d="100"/>
          <a:sy n="64" d="100"/>
        </p:scale>
        <p:origin x="14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82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62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947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208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484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729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35325" y="531813"/>
            <a:ext cx="3765550" cy="266223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220" name="Segnaposto numero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F26246-C266-4C45-AB48-5BB1E1B43267}" type="slidenum"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0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055348950" y="-2017552163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50" tIns="43425" rIns="86850" bIns="43425"/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4206C8A-B910-46BF-B572-971484CFC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14FC930-21AE-4797-BFA4-2C7B7459F80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B0B95-325D-4508-BFEE-317C26B2030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83A8944-21A2-4C23-8A96-CF781694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73091-31CC-4AC8-9E2D-B6BFAF855E81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8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4E79F156-F917-45CC-8F97-61E9885D7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89CA939B-C6C9-4D4A-851B-86672203A2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A288F-FBC9-43B5-921B-74D713480632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88FFC629-65C1-4CF6-A7AA-666BC5E1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96B3F2-08FC-4FBF-BD4B-0EC0492394E4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5A2E20E4-7B0C-4D8D-B381-9510BBBDB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F7BBE914-222E-4012-AE19-D334122B28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557D9-F86C-41F8-9FBF-37E59DBB6E5E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99AE3DAB-BDF3-4772-9182-E678C533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F3ECB0-C9DF-440F-BACF-CDFAE9FB6046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56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8B9AFC-9FC6-4D19-B430-A94CA415A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F2838D-2545-41A2-8635-3C78F0A12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4CD3E5-0F55-49DF-976C-7F8AD763C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9724C-F1EE-43EF-9988-2AB3BAFE829D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83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A16254-8F91-4279-A246-1909C11AC11E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A7762-4680-4234-BCA1-700D68E43978}" type="slidenum">
              <a:rPr kumimoji="0" sz="1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502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776CE-D364-4634-B7A8-8902DCBF9FAC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B6CD7-89C4-42A8-8866-5D63CDC516DE}" type="slidenum">
              <a:rPr kumimoji="0" sz="1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042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3DC8D-D16F-4563-9D2F-F41360E96A30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6D738-EE2B-44F3-A0D8-018C9A6DDB48}" type="slidenum">
              <a:rPr kumimoji="0" sz="1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29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10C60-6046-4DE6-AFB6-DCDB45D403DA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A63A9-AB7F-4FB4-9D66-3476669A63C7}" type="slidenum">
              <a:rPr kumimoji="0" sz="1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15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040FB-1028-41FA-B981-122C141B026C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5A1DA-441E-4146-A5A5-423D06CA4939}" type="slidenum">
              <a:rPr kumimoji="0" sz="1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97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79E5766-F463-4801-9EB6-1721F8024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140609D-0823-4607-8EB5-AA48F6B11B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BE88-1E87-4EDE-B169-80718EFAEC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920180A-5228-47A0-917F-5153D161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19088-BEBB-470D-99D1-A0E60F8C40D3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3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24684B4-A5E4-4A01-87A6-4F15B8683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C90C4DB2-86B0-4A47-A1BE-C850B9FB1C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E52DE-7972-46FE-AC84-F447A15A0CA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993CF12A-CA48-4756-85CB-B383BBE9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259D9-E329-4BB2-BBBD-FBF4C666E626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5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4E79F156-F917-45CC-8F97-61E9885D74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89CA939B-C6C9-4D4A-851B-86672203A2C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288F-FBC9-43B5-921B-74D71348063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88FFC629-65C1-4CF6-A7AA-666BC5E1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B3F2-08FC-4FBF-BD4B-0EC0492394E4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:a16="http://schemas.microsoft.com/office/drawing/2014/main" id="{5A2E20E4-7B0C-4D8D-B381-9510BBBDB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>
            <a:extLst>
              <a:ext uri="{FF2B5EF4-FFF2-40B4-BE49-F238E27FC236}">
                <a16:creationId xmlns:a16="http://schemas.microsoft.com/office/drawing/2014/main" id="{F7BBE914-222E-4012-AE19-D334122B28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557D9-F86C-41F8-9FBF-37E59DBB6E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99AE3DAB-BDF3-4772-9182-E678C533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3ECB0-C9DF-440F-BACF-CDFAE9FB6046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4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F8B9AFC-9FC6-4D19-B430-A94CA415A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F2838D-2545-41A2-8635-3C78F0A12D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4CD3E5-0F55-49DF-976C-7F8AD763CD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9724C-F1EE-43EF-9988-2AB3BAFE829D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44206C8A-B910-46BF-B572-971484CFC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14FC930-21AE-4797-BFA4-2C7B7459F80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B0B95-325D-4508-BFEE-317C26B2030E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583A8944-21A2-4C23-8A96-CF781694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73091-31CC-4AC8-9E2D-B6BFAF855E81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3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F79E5766-F463-4801-9EB6-1721F8024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2140609D-0823-4607-8EB5-AA48F6B11B3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AABE88-1E87-4EDE-B169-80718EFAECE4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920180A-5228-47A0-917F-5153D161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19088-BEBB-470D-99D1-A0E60F8C40D3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C24684B4-A5E4-4A01-87A6-4F15B8683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C90C4DB2-86B0-4A47-A1BE-C850B9FB1C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E52DE-7972-46FE-AC84-F447A15A0CAB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993CF12A-CA48-4756-85CB-B383BBE9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259D9-E329-4BB2-BBBD-FBF4C666E626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7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7999">
              <a:srgbClr val="C3D69B"/>
            </a:gs>
            <a:gs pos="46001">
              <a:srgbClr val="EBF2DE"/>
            </a:gs>
            <a:gs pos="66000">
              <a:srgbClr val="F2F6EA"/>
            </a:gs>
            <a:gs pos="100000">
              <a:srgbClr val="92D050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>
            <a:extLst>
              <a:ext uri="{FF2B5EF4-FFF2-40B4-BE49-F238E27FC236}">
                <a16:creationId xmlns:a16="http://schemas.microsoft.com/office/drawing/2014/main" id="{F2E2A79B-C181-4C5D-BC3E-054449C9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65300" y="422275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165225" y="1146175"/>
            <a:ext cx="8362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 smtClean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6AFA9BA-322F-496A-B0BD-4BE0F60CA6B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375" y="702786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F4D0F67-25BD-450E-9AE8-E6156315A5FB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34988" y="702786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530A03-F456-45FA-A2E0-4C926A5533F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CC93A671-9D20-47DC-A528-499B98B054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44013" y="6656388"/>
            <a:ext cx="150812" cy="203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400" eaLnBrk="1" hangingPunct="1">
              <a:defRPr sz="1400">
                <a:latin typeface="Arial" charset="0"/>
              </a:defRPr>
            </a:lvl1pPr>
          </a:lstStyle>
          <a:p>
            <a:fld id="{3D730186-12D1-45D3-B8EA-F9C67D6BD012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7999">
              <a:srgbClr val="C3D69B"/>
            </a:gs>
            <a:gs pos="46001">
              <a:srgbClr val="EBF2DE"/>
            </a:gs>
            <a:gs pos="66000">
              <a:srgbClr val="F2F6EA"/>
            </a:gs>
            <a:gs pos="100000">
              <a:srgbClr val="92D050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>
            <a:extLst>
              <a:ext uri="{FF2B5EF4-FFF2-40B4-BE49-F238E27FC236}">
                <a16:creationId xmlns:a16="http://schemas.microsoft.com/office/drawing/2014/main" id="{F2E2A79B-C181-4C5D-BC3E-054449C91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65300" y="422275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165225" y="1146175"/>
            <a:ext cx="8362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 smtClean="0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6AFA9BA-322F-496A-B0BD-4BE0F60CA6B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635375" y="702786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3F4D0F67-25BD-450E-9AE8-E6156315A5FB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534988" y="702786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30A03-F456-45FA-A2E0-4C926A5533FD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CC93A671-9D20-47DC-A528-499B98B054A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44013" y="6656388"/>
            <a:ext cx="150812" cy="2032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5400" eaLnBrk="1" hangingPunct="1">
              <a:defRPr sz="1400">
                <a:latin typeface="Arial" charset="0"/>
              </a:defRPr>
            </a:lvl1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30186-12D1-45D3-B8EA-F9C67D6BD012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7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17999">
              <a:srgbClr val="C3D69B"/>
            </a:gs>
            <a:gs pos="46001">
              <a:srgbClr val="EBF2DE"/>
            </a:gs>
            <a:gs pos="66000">
              <a:srgbClr val="F2F6EA"/>
            </a:gs>
            <a:gs pos="100000">
              <a:srgbClr val="92D050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774700" y="349250"/>
            <a:ext cx="9144000" cy="68580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65300" y="422275"/>
            <a:ext cx="716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165225" y="1146175"/>
            <a:ext cx="8362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it-IT" altLang="it-IT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27863"/>
            <a:ext cx="3422650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27863"/>
            <a:ext cx="245903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0FA3A5-48A7-42BF-A9A5-19528CAC0C76}" type="datetime1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44013" y="6656388"/>
            <a:ext cx="150812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1400" b="0" i="0" spc="-1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33A45F-7D35-4E02-9A97-D9C050E29735}" type="slidenum">
              <a:rPr kumimoji="0" sz="1400" b="0" i="0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sz="1400" b="0" i="0" u="none" strike="noStrike" kern="1200" cap="none" spc="-1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18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11" Type="http://schemas.openxmlformats.org/officeDocument/2006/relationships/image" Target="../media/image70.png"/><Relationship Id="rId10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8.png"/><Relationship Id="rId7" Type="http://schemas.openxmlformats.org/officeDocument/2006/relationships/image" Target="../media/image15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7.wmf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9.png"/><Relationship Id="rId9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7"/>
          <p:cNvSpPr txBox="1">
            <a:spLocks noChangeArrowheads="1"/>
          </p:cNvSpPr>
          <p:nvPr/>
        </p:nvSpPr>
        <p:spPr bwMode="auto">
          <a:xfrm>
            <a:off x="5686425" y="425450"/>
            <a:ext cx="4324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"/>
              <a:tabLst>
                <a:tab pos="27940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regime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diffusivo,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poichè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velocità media misurata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è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minore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quella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ottenibile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regime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cinetico,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l’E</a:t>
            </a:r>
            <a:r>
              <a:rPr kumimoji="0" lang="it-IT" altLang="it-IT" sz="1800" b="0" i="0" u="none" strike="noStrike" kern="1200" cap="none" spc="0" normalizeH="0" baseline="-21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att</a:t>
            </a:r>
            <a:r>
              <a:rPr kumimoji="0" lang="it-IT" altLang="it-IT" sz="1800" b="0" i="0" u="none" strike="noStrike" kern="1200" cap="none" spc="0" normalizeH="0" baseline="-21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misurata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risulta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bassa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(anche ≤ 5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kcal/mol quando c'è diffusione esterna);</a:t>
            </a:r>
          </a:p>
        </p:txBody>
      </p:sp>
      <p:grpSp>
        <p:nvGrpSpPr>
          <p:cNvPr id="8196" name="Gruppo 1"/>
          <p:cNvGrpSpPr>
            <a:grpSpLocks/>
          </p:cNvGrpSpPr>
          <p:nvPr/>
        </p:nvGrpSpPr>
        <p:grpSpPr bwMode="auto">
          <a:xfrm>
            <a:off x="5307013" y="2025650"/>
            <a:ext cx="5297487" cy="3897313"/>
            <a:chOff x="1719263" y="1610237"/>
            <a:chExt cx="7115174" cy="5041900"/>
          </a:xfrm>
        </p:grpSpPr>
        <p:sp>
          <p:nvSpPr>
            <p:cNvPr id="8201" name="object 2"/>
            <p:cNvSpPr>
              <a:spLocks noChangeArrowheads="1"/>
            </p:cNvSpPr>
            <p:nvPr/>
          </p:nvSpPr>
          <p:spPr bwMode="auto">
            <a:xfrm>
              <a:off x="1719263" y="1610237"/>
              <a:ext cx="7115174" cy="5041900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8202" name="object 4"/>
            <p:cNvSpPr txBox="1">
              <a:spLocks noChangeArrowheads="1"/>
            </p:cNvSpPr>
            <p:nvPr/>
          </p:nvSpPr>
          <p:spPr bwMode="auto">
            <a:xfrm>
              <a:off x="5969000" y="5016500"/>
              <a:ext cx="2349500" cy="492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89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889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Controllo</a:t>
              </a: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cinetico</a:t>
              </a:r>
            </a:p>
            <a:p>
              <a:pPr marL="889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03" name="object 5"/>
            <p:cNvSpPr txBox="1">
              <a:spLocks noChangeArrowheads="1"/>
            </p:cNvSpPr>
            <p:nvPr/>
          </p:nvSpPr>
          <p:spPr bwMode="auto">
            <a:xfrm>
              <a:off x="4460875" y="4074709"/>
              <a:ext cx="1343026" cy="646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889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889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diffusione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interna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nei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pori</a:t>
              </a: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04" name="object 3"/>
            <p:cNvSpPr txBox="1">
              <a:spLocks noChangeArrowheads="1"/>
            </p:cNvSpPr>
            <p:nvPr/>
          </p:nvSpPr>
          <p:spPr bwMode="auto">
            <a:xfrm>
              <a:off x="2778126" y="2934115"/>
              <a:ext cx="1600200" cy="647700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127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diffusione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esterna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–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trasferimento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di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massa</a:t>
              </a:r>
              <a:endPara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205" name="Rettangolo 1"/>
            <p:cNvSpPr>
              <a:spLocks noChangeArrowheads="1"/>
            </p:cNvSpPr>
            <p:nvPr/>
          </p:nvSpPr>
          <p:spPr bwMode="auto">
            <a:xfrm>
              <a:off x="5968999" y="5508624"/>
              <a:ext cx="2865438" cy="955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The internal surface of catalyst pore is totally utilized</a:t>
              </a:r>
            </a:p>
          </p:txBody>
        </p:sp>
      </p:grp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014538"/>
            <a:ext cx="5180012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8" name="Oggetto 3"/>
          <p:cNvGraphicFramePr>
            <a:graphicFrameLocks noChangeAspect="1"/>
          </p:cNvGraphicFramePr>
          <p:nvPr/>
        </p:nvGraphicFramePr>
        <p:xfrm>
          <a:off x="66675" y="211138"/>
          <a:ext cx="43180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Equazione" r:id="rId6" imgW="4292600" imgH="571500" progId="Equation.3">
                  <p:embed/>
                </p:oleObj>
              </mc:Choice>
              <mc:Fallback>
                <p:oleObj name="Equazione" r:id="rId6" imgW="4292600" imgH="571500" progId="Equation.3">
                  <p:embed/>
                  <p:pic>
                    <p:nvPicPr>
                      <p:cNvPr id="8198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" y="211138"/>
                        <a:ext cx="4318000" cy="5810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CasellaDiTesto 11"/>
          <p:cNvSpPr txBox="1">
            <a:spLocks noChangeArrowheads="1"/>
          </p:cNvSpPr>
          <p:nvPr/>
        </p:nvSpPr>
        <p:spPr bwMode="auto">
          <a:xfrm>
            <a:off x="4302125" y="287338"/>
            <a:ext cx="1119188" cy="3397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(mol s</a:t>
            </a:r>
            <a:r>
              <a:rPr kumimoji="0" lang="it-IT" altLang="it-IT" sz="16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-1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g</a:t>
            </a:r>
            <a:r>
              <a:rPr kumimoji="0" lang="it-IT" altLang="it-IT" sz="16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-1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8200" name="CasellaDiTesto 1"/>
          <p:cNvSpPr txBox="1">
            <a:spLocks noChangeArrowheads="1"/>
          </p:cNvSpPr>
          <p:nvPr/>
        </p:nvSpPr>
        <p:spPr bwMode="auto">
          <a:xfrm>
            <a:off x="5575300" y="2341563"/>
            <a:ext cx="492125" cy="36988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ln 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0038715" y="7234238"/>
            <a:ext cx="598487" cy="322262"/>
          </a:xfrm>
        </p:spPr>
        <p:txBody>
          <a:bodyPr/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5A1DA-441E-4146-A5A5-423D06CA4939}" type="slidenum">
              <a:rPr kumimoji="0" lang="it-IT" sz="1400" b="0" i="0" u="none" strike="noStrike" kern="120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400" b="0" i="0" u="none" strike="noStrike" kern="1200" cap="none" spc="-1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57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7"/>
          <p:cNvSpPr txBox="1">
            <a:spLocks noChangeArrowheads="1"/>
          </p:cNvSpPr>
          <p:nvPr/>
        </p:nvSpPr>
        <p:spPr bwMode="auto">
          <a:xfrm>
            <a:off x="1092200" y="914400"/>
            <a:ext cx="31972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E(k)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ha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proprietà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periodiche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rispetto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al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vettore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d’onda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k</a:t>
            </a:r>
          </a:p>
          <a:p>
            <a:pPr>
              <a:lnSpc>
                <a:spcPts val="2000"/>
              </a:lnSpc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Lucida Sans Unicode" pitchFamily="34" charset="0"/>
              </a:rPr>
              <a:t>⇒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per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descriverne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l’andamento</a:t>
            </a:r>
          </a:p>
          <a:p>
            <a:pPr>
              <a:spcBef>
                <a:spcPts val="150"/>
              </a:spcBef>
            </a:pP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si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considera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la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A50021"/>
                </a:solidFill>
                <a:latin typeface="Arial" charset="0"/>
              </a:rPr>
              <a:t>prima</a:t>
            </a:r>
            <a:r>
              <a:rPr lang="it-IT" altLang="it-IT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A50021"/>
                </a:solidFill>
                <a:latin typeface="Arial" charset="0"/>
              </a:rPr>
              <a:t>zona</a:t>
            </a:r>
            <a:r>
              <a:rPr lang="it-IT" altLang="it-IT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A50021"/>
                </a:solidFill>
                <a:latin typeface="Arial" charset="0"/>
              </a:rPr>
              <a:t>di</a:t>
            </a:r>
            <a:r>
              <a:rPr lang="it-IT" altLang="it-IT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 err="1">
                <a:solidFill>
                  <a:srgbClr val="A50021"/>
                </a:solidFill>
                <a:latin typeface="Arial" charset="0"/>
              </a:rPr>
              <a:t>Brillouin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,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cioè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quella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con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k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compreso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tra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–</a:t>
            </a:r>
            <a:r>
              <a:rPr lang="it-IT" altLang="it-IT" dirty="0">
                <a:solidFill>
                  <a:prstClr val="black"/>
                </a:solidFill>
                <a:latin typeface="Symbol" pitchFamily="18" charset="2"/>
              </a:rPr>
              <a:t>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/a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+</a:t>
            </a:r>
            <a:r>
              <a:rPr lang="it-IT" altLang="it-IT" dirty="0">
                <a:solidFill>
                  <a:prstClr val="black"/>
                </a:solidFill>
                <a:latin typeface="Symbol" pitchFamily="18" charset="2"/>
              </a:rPr>
              <a:t>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/a</a:t>
            </a:r>
          </a:p>
        </p:txBody>
      </p:sp>
      <p:pic>
        <p:nvPicPr>
          <p:cNvPr id="15363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-31750"/>
            <a:ext cx="6105525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7394575" y="303213"/>
            <a:ext cx="827088" cy="26670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5" name="Segnaposto numero diapositiva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44138" y="7213600"/>
            <a:ext cx="249237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831260D-28B1-4A50-A4BD-AC7568F158C5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object 8"/>
          <p:cNvSpPr>
            <a:spLocks noChangeArrowheads="1"/>
          </p:cNvSpPr>
          <p:nvPr/>
        </p:nvSpPr>
        <p:spPr bwMode="auto">
          <a:xfrm>
            <a:off x="5803900" y="4252913"/>
            <a:ext cx="4591050" cy="2867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5" name="Rettangolo 2"/>
          <p:cNvSpPr>
            <a:spLocks noChangeArrowheads="1"/>
          </p:cNvSpPr>
          <p:nvPr/>
        </p:nvSpPr>
        <p:spPr bwMode="auto">
          <a:xfrm>
            <a:off x="139700" y="4057650"/>
            <a:ext cx="5591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•Poiché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gli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elettroni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interni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risentono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essenzialmente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del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campo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del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nucleo (originando livelli quindi livelli discreti),</a:t>
            </a:r>
            <a:r>
              <a:rPr lang="it-IT" altLang="it-IT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la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formazione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delle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bande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di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energia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riguarda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soprattutto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gli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elettroni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degli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strati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più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esterni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(a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più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alta</a:t>
            </a:r>
            <a:r>
              <a:rPr lang="it-IT" altLang="it-IT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srgbClr val="000000"/>
                </a:solidFill>
                <a:latin typeface="Arial" charset="0"/>
              </a:rPr>
              <a:t>E), </a:t>
            </a:r>
            <a:r>
              <a:rPr lang="it-IT" altLang="it-IT" dirty="0">
                <a:solidFill>
                  <a:srgbClr val="000000"/>
                </a:solidFill>
                <a:latin typeface="Arial" charset="0"/>
              </a:rPr>
              <a:t>meno fortemente legati al nucleo;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⇒le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proprietà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elettriche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dei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solidi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sono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determinate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dagli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elettroni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di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valenza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nella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banda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più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esterna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(di</a:t>
            </a:r>
            <a:r>
              <a:rPr lang="it-IT" alt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srgbClr val="C00000"/>
                </a:solidFill>
                <a:latin typeface="Arial" charset="0"/>
              </a:rPr>
              <a:t>VALENZA) e dalla banda di CONDUZIONE (banda vuota più vicina in Energia).</a:t>
            </a: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0" y="153988"/>
          <a:ext cx="34798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" name="Equation" r:id="rId6" imgW="2159000" imgH="431800" progId="Equation.3">
                  <p:embed/>
                </p:oleObj>
              </mc:Choice>
              <mc:Fallback>
                <p:oleObj name="Equation" r:id="rId6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988"/>
                        <a:ext cx="3479800" cy="5794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3670300" y="153988"/>
          <a:ext cx="1928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Equation" r:id="rId8" imgW="1205977" imgH="393529" progId="Equation.3">
                  <p:embed/>
                </p:oleObj>
              </mc:Choice>
              <mc:Fallback>
                <p:oleObj name="Equation" r:id="rId8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153988"/>
                        <a:ext cx="1928813" cy="5429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9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19">
            <a:extLst>
              <a:ext uri="{FF2B5EF4-FFF2-40B4-BE49-F238E27FC236}">
                <a16:creationId xmlns:a16="http://schemas.microsoft.com/office/drawing/2014/main" id="{5BDDBCB5-FDAC-4CD2-95B2-F01E6D4F34DF}"/>
              </a:ext>
            </a:extLst>
          </p:cNvPr>
          <p:cNvSpPr/>
          <p:nvPr/>
        </p:nvSpPr>
        <p:spPr>
          <a:xfrm>
            <a:off x="252413" y="5138767"/>
            <a:ext cx="9742487" cy="2206625"/>
          </a:xfrm>
          <a:prstGeom prst="roundRect">
            <a:avLst/>
          </a:prstGeom>
          <a:solidFill>
            <a:srgbClr val="E6B9B8">
              <a:alpha val="74902"/>
            </a:srgb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56A16E8E-80D1-408E-A35C-8C167C408ADB}"/>
              </a:ext>
            </a:extLst>
          </p:cNvPr>
          <p:cNvSpPr/>
          <p:nvPr/>
        </p:nvSpPr>
        <p:spPr>
          <a:xfrm>
            <a:off x="252413" y="3438525"/>
            <a:ext cx="9742487" cy="1219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4339" name="object 3"/>
          <p:cNvSpPr>
            <a:spLocks/>
          </p:cNvSpPr>
          <p:nvPr/>
        </p:nvSpPr>
        <p:spPr bwMode="auto">
          <a:xfrm>
            <a:off x="3213100" y="5472143"/>
            <a:ext cx="990600" cy="534987"/>
          </a:xfrm>
          <a:custGeom>
            <a:avLst/>
            <a:gdLst>
              <a:gd name="T0" fmla="*/ 71047666 w 444500"/>
              <a:gd name="T1" fmla="*/ 29991308 h 375285"/>
              <a:gd name="T2" fmla="*/ 0 w 444500"/>
              <a:gd name="T3" fmla="*/ 43655936 h 375285"/>
              <a:gd name="T4" fmla="*/ 173908129 w 444500"/>
              <a:gd name="T5" fmla="*/ 40195415 h 375285"/>
              <a:gd name="T6" fmla="*/ 154230851 w 444500"/>
              <a:gd name="T7" fmla="*/ 38243350 h 375285"/>
              <a:gd name="T8" fmla="*/ 118766326 w 444500"/>
              <a:gd name="T9" fmla="*/ 38243350 h 375285"/>
              <a:gd name="T10" fmla="*/ 84832718 w 444500"/>
              <a:gd name="T11" fmla="*/ 34782835 h 375285"/>
              <a:gd name="T12" fmla="*/ 105111712 w 444500"/>
              <a:gd name="T13" fmla="*/ 33370574 h 375285"/>
              <a:gd name="T14" fmla="*/ 71047666 w 444500"/>
              <a:gd name="T15" fmla="*/ 29991308 h 375285"/>
              <a:gd name="T16" fmla="*/ 105111712 w 444500"/>
              <a:gd name="T17" fmla="*/ 33370574 h 375285"/>
              <a:gd name="T18" fmla="*/ 84832718 w 444500"/>
              <a:gd name="T19" fmla="*/ 34782835 h 375285"/>
              <a:gd name="T20" fmla="*/ 118766326 w 444500"/>
              <a:gd name="T21" fmla="*/ 38243350 h 375285"/>
              <a:gd name="T22" fmla="*/ 139582515 w 444500"/>
              <a:gd name="T23" fmla="*/ 36790063 h 375285"/>
              <a:gd name="T24" fmla="*/ 105111712 w 444500"/>
              <a:gd name="T25" fmla="*/ 33370574 h 375285"/>
              <a:gd name="T26" fmla="*/ 139582515 w 444500"/>
              <a:gd name="T27" fmla="*/ 36790063 h 375285"/>
              <a:gd name="T28" fmla="*/ 118766326 w 444500"/>
              <a:gd name="T29" fmla="*/ 38243350 h 375285"/>
              <a:gd name="T30" fmla="*/ 154230851 w 444500"/>
              <a:gd name="T31" fmla="*/ 38243350 h 375285"/>
              <a:gd name="T32" fmla="*/ 139582515 w 444500"/>
              <a:gd name="T33" fmla="*/ 36790063 h 375285"/>
              <a:gd name="T34" fmla="*/ 584292484 w 444500"/>
              <a:gd name="T35" fmla="*/ 0 h 375285"/>
              <a:gd name="T36" fmla="*/ 105111712 w 444500"/>
              <a:gd name="T37" fmla="*/ 33370574 h 375285"/>
              <a:gd name="T38" fmla="*/ 139582515 w 444500"/>
              <a:gd name="T39" fmla="*/ 36790063 h 375285"/>
              <a:gd name="T40" fmla="*/ 618225814 w 444500"/>
              <a:gd name="T41" fmla="*/ 3371650 h 375285"/>
              <a:gd name="T42" fmla="*/ 584292484 w 444500"/>
              <a:gd name="T43" fmla="*/ 0 h 375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44500" h="375285">
                <a:moveTo>
                  <a:pt x="51053" y="257555"/>
                </a:moveTo>
                <a:lnTo>
                  <a:pt x="0" y="374903"/>
                </a:lnTo>
                <a:lnTo>
                  <a:pt x="124967" y="345185"/>
                </a:lnTo>
                <a:lnTo>
                  <a:pt x="110827" y="328421"/>
                </a:lnTo>
                <a:lnTo>
                  <a:pt x="85343" y="328421"/>
                </a:lnTo>
                <a:lnTo>
                  <a:pt x="60959" y="298703"/>
                </a:lnTo>
                <a:lnTo>
                  <a:pt x="75531" y="286576"/>
                </a:lnTo>
                <a:lnTo>
                  <a:pt x="51053" y="257555"/>
                </a:lnTo>
                <a:close/>
              </a:path>
              <a:path w="444500" h="375285">
                <a:moveTo>
                  <a:pt x="75531" y="286576"/>
                </a:moveTo>
                <a:lnTo>
                  <a:pt x="60959" y="298703"/>
                </a:lnTo>
                <a:lnTo>
                  <a:pt x="85343" y="328421"/>
                </a:lnTo>
                <a:lnTo>
                  <a:pt x="100301" y="315941"/>
                </a:lnTo>
                <a:lnTo>
                  <a:pt x="75531" y="286576"/>
                </a:lnTo>
                <a:close/>
              </a:path>
              <a:path w="444500" h="375285">
                <a:moveTo>
                  <a:pt x="100301" y="315941"/>
                </a:moveTo>
                <a:lnTo>
                  <a:pt x="85343" y="328421"/>
                </a:lnTo>
                <a:lnTo>
                  <a:pt x="110827" y="328421"/>
                </a:lnTo>
                <a:lnTo>
                  <a:pt x="100301" y="315941"/>
                </a:lnTo>
                <a:close/>
              </a:path>
              <a:path w="444500" h="375285">
                <a:moveTo>
                  <a:pt x="419861" y="0"/>
                </a:moveTo>
                <a:lnTo>
                  <a:pt x="75531" y="286576"/>
                </a:lnTo>
                <a:lnTo>
                  <a:pt x="100301" y="315941"/>
                </a:lnTo>
                <a:lnTo>
                  <a:pt x="444245" y="28955"/>
                </a:lnTo>
                <a:lnTo>
                  <a:pt x="41986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14340" name="object 4"/>
          <p:cNvSpPr>
            <a:spLocks/>
          </p:cNvSpPr>
          <p:nvPr/>
        </p:nvSpPr>
        <p:spPr bwMode="auto">
          <a:xfrm>
            <a:off x="5651500" y="5472143"/>
            <a:ext cx="381000" cy="534987"/>
          </a:xfrm>
          <a:custGeom>
            <a:avLst/>
            <a:gdLst>
              <a:gd name="T0" fmla="*/ 5980713 w 302895"/>
              <a:gd name="T1" fmla="*/ 37506691 h 372745"/>
              <a:gd name="T2" fmla="*/ 5158933 w 302895"/>
              <a:gd name="T3" fmla="*/ 40513136 h 372745"/>
              <a:gd name="T4" fmla="*/ 8359601 w 302895"/>
              <a:gd name="T5" fmla="*/ 47394528 h 372745"/>
              <a:gd name="T6" fmla="*/ 7991103 w 302895"/>
              <a:gd name="T7" fmla="*/ 39447003 h 372745"/>
              <a:gd name="T8" fmla="*/ 6317069 w 302895"/>
              <a:gd name="T9" fmla="*/ 39447003 h 372745"/>
              <a:gd name="T10" fmla="*/ 5980713 w 302895"/>
              <a:gd name="T11" fmla="*/ 37506691 h 372745"/>
              <a:gd name="T12" fmla="*/ 6812369 w 302895"/>
              <a:gd name="T13" fmla="*/ 34463897 h 372745"/>
              <a:gd name="T14" fmla="*/ 5980713 w 302895"/>
              <a:gd name="T15" fmla="*/ 37506691 h 372745"/>
              <a:gd name="T16" fmla="*/ 6317069 w 302895"/>
              <a:gd name="T17" fmla="*/ 39447003 h 372745"/>
              <a:gd name="T18" fmla="*/ 7138293 w 302895"/>
              <a:gd name="T19" fmla="*/ 36345508 h 372745"/>
              <a:gd name="T20" fmla="*/ 6812369 w 302895"/>
              <a:gd name="T21" fmla="*/ 34463897 h 372745"/>
              <a:gd name="T22" fmla="*/ 7622605 w 302895"/>
              <a:gd name="T23" fmla="*/ 31499424 h 372745"/>
              <a:gd name="T24" fmla="*/ 6812369 w 302895"/>
              <a:gd name="T25" fmla="*/ 34463897 h 372745"/>
              <a:gd name="T26" fmla="*/ 7138293 w 302895"/>
              <a:gd name="T27" fmla="*/ 36345508 h 372745"/>
              <a:gd name="T28" fmla="*/ 6317069 w 302895"/>
              <a:gd name="T29" fmla="*/ 39447003 h 372745"/>
              <a:gd name="T30" fmla="*/ 7991103 w 302895"/>
              <a:gd name="T31" fmla="*/ 39447003 h 372745"/>
              <a:gd name="T32" fmla="*/ 7622605 w 302895"/>
              <a:gd name="T33" fmla="*/ 31499424 h 372745"/>
              <a:gd name="T34" fmla="*/ 842254 w 302895"/>
              <a:gd name="T35" fmla="*/ 0 h 372745"/>
              <a:gd name="T36" fmla="*/ 0 w 302895"/>
              <a:gd name="T37" fmla="*/ 3004458 h 372745"/>
              <a:gd name="T38" fmla="*/ 5980713 w 302895"/>
              <a:gd name="T39" fmla="*/ 37506691 h 372745"/>
              <a:gd name="T40" fmla="*/ 6812369 w 302895"/>
              <a:gd name="T41" fmla="*/ 34463897 h 372745"/>
              <a:gd name="T42" fmla="*/ 842254 w 302895"/>
              <a:gd name="T43" fmla="*/ 0 h 3727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02895" h="372745">
                <a:moveTo>
                  <a:pt x="216427" y="294878"/>
                </a:moveTo>
                <a:lnTo>
                  <a:pt x="186689" y="318515"/>
                </a:lnTo>
                <a:lnTo>
                  <a:pt x="302513" y="372617"/>
                </a:lnTo>
                <a:lnTo>
                  <a:pt x="289178" y="310133"/>
                </a:lnTo>
                <a:lnTo>
                  <a:pt x="228599" y="310133"/>
                </a:lnTo>
                <a:lnTo>
                  <a:pt x="216427" y="294878"/>
                </a:lnTo>
                <a:close/>
              </a:path>
              <a:path w="302895" h="372745">
                <a:moveTo>
                  <a:pt x="246522" y="270956"/>
                </a:moveTo>
                <a:lnTo>
                  <a:pt x="216427" y="294878"/>
                </a:lnTo>
                <a:lnTo>
                  <a:pt x="228599" y="310133"/>
                </a:lnTo>
                <a:lnTo>
                  <a:pt x="258317" y="285749"/>
                </a:lnTo>
                <a:lnTo>
                  <a:pt x="246522" y="270956"/>
                </a:lnTo>
                <a:close/>
              </a:path>
              <a:path w="302895" h="372745">
                <a:moveTo>
                  <a:pt x="275843" y="247649"/>
                </a:moveTo>
                <a:lnTo>
                  <a:pt x="246522" y="270956"/>
                </a:lnTo>
                <a:lnTo>
                  <a:pt x="258317" y="285749"/>
                </a:lnTo>
                <a:lnTo>
                  <a:pt x="228599" y="310133"/>
                </a:lnTo>
                <a:lnTo>
                  <a:pt x="289178" y="310133"/>
                </a:lnTo>
                <a:lnTo>
                  <a:pt x="275843" y="247649"/>
                </a:lnTo>
                <a:close/>
              </a:path>
              <a:path w="302895" h="372745">
                <a:moveTo>
                  <a:pt x="30479" y="0"/>
                </a:moveTo>
                <a:lnTo>
                  <a:pt x="0" y="23621"/>
                </a:lnTo>
                <a:lnTo>
                  <a:pt x="216427" y="294878"/>
                </a:lnTo>
                <a:lnTo>
                  <a:pt x="246522" y="270956"/>
                </a:lnTo>
                <a:lnTo>
                  <a:pt x="30479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14341" name="object 5"/>
          <p:cNvSpPr txBox="1">
            <a:spLocks noChangeArrowheads="1"/>
          </p:cNvSpPr>
          <p:nvPr/>
        </p:nvSpPr>
        <p:spPr bwMode="auto">
          <a:xfrm>
            <a:off x="469900" y="3514725"/>
            <a:ext cx="89455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 typeface="Wingdings" pitchFamily="2" charset="2"/>
              <a:buChar char=""/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 Banda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esterna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parzialmente</a:t>
            </a:r>
            <a:r>
              <a:rPr lang="it-IT" altLang="it-IT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piena</a:t>
            </a:r>
            <a:r>
              <a:rPr lang="it-IT" altLang="it-IT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Symbol" pitchFamily="18" charset="2"/>
              </a:rPr>
              <a:t>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per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azione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un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campo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ha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comportamento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CONDUTTORE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a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qualunque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T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>
                <a:solidFill>
                  <a:srgbClr val="0000CC"/>
                </a:solidFill>
                <a:latin typeface="Lucida Sans Unicode" pitchFamily="34" charset="0"/>
              </a:rPr>
              <a:t>⇒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METALLO</a:t>
            </a:r>
            <a:r>
              <a:rPr lang="it-IT" altLang="it-IT">
                <a:solidFill>
                  <a:srgbClr val="0000CC"/>
                </a:solidFill>
                <a:latin typeface="Lucida Sans Unicode" pitchFamily="34" charset="0"/>
              </a:rPr>
              <a:t>:</a:t>
            </a:r>
          </a:p>
          <a:p>
            <a:pPr>
              <a:spcBef>
                <a:spcPts val="113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	-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metalli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danno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un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flusso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netto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elettroni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per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presenza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livelli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vuoti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nella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	  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stessa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ad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energia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vicina</a:t>
            </a:r>
          </a:p>
        </p:txBody>
      </p:sp>
      <p:sp>
        <p:nvSpPr>
          <p:cNvPr id="14342" name="object 6"/>
          <p:cNvSpPr txBox="1">
            <a:spLocks noChangeArrowheads="1"/>
          </p:cNvSpPr>
          <p:nvPr/>
        </p:nvSpPr>
        <p:spPr bwMode="auto">
          <a:xfrm>
            <a:off x="854075" y="6011893"/>
            <a:ext cx="40354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CONDUZIONE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posizionata 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ad</a:t>
            </a:r>
            <a:r>
              <a:rPr lang="it-IT" altLang="it-IT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notevolmente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più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alta: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Arial" charset="0"/>
              </a:rPr>
              <a:t>E</a:t>
            </a:r>
            <a:r>
              <a:rPr lang="it-IT" altLang="it-IT" b="1" baseline="-21000">
                <a:solidFill>
                  <a:srgbClr val="FF0000"/>
                </a:solidFill>
                <a:latin typeface="Arial" charset="0"/>
              </a:rPr>
              <a:t>gap</a:t>
            </a:r>
            <a:r>
              <a:rPr lang="it-IT" altLang="it-IT" b="1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it-IT" altLang="it-IT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Arial" charset="0"/>
              </a:rPr>
              <a:t>0.6</a:t>
            </a:r>
            <a:r>
              <a:rPr lang="it-IT" altLang="it-IT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Arial" charset="0"/>
              </a:rPr>
              <a:t>eV</a:t>
            </a:r>
            <a:endParaRPr lang="it-IT" altLang="it-IT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4343" name="object 7"/>
          <p:cNvSpPr txBox="1">
            <a:spLocks noChangeArrowheads="1"/>
          </p:cNvSpPr>
          <p:nvPr/>
        </p:nvSpPr>
        <p:spPr bwMode="auto">
          <a:xfrm>
            <a:off x="5426075" y="6005543"/>
            <a:ext cx="43815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CONDUZIONE posizionata</a:t>
            </a:r>
            <a:r>
              <a:rPr lang="it-IT" altLang="it-IT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ad E vicina:</a:t>
            </a:r>
            <a:r>
              <a:rPr lang="it-IT" altLang="it-IT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Arial" charset="0"/>
              </a:rPr>
              <a:t>E</a:t>
            </a:r>
            <a:r>
              <a:rPr lang="it-IT" altLang="it-IT" b="1" baseline="-21000">
                <a:solidFill>
                  <a:srgbClr val="008000"/>
                </a:solidFill>
                <a:latin typeface="Arial" charset="0"/>
              </a:rPr>
              <a:t>gap</a:t>
            </a:r>
            <a:r>
              <a:rPr lang="it-IT" altLang="it-IT" b="1">
                <a:solidFill>
                  <a:srgbClr val="008000"/>
                </a:solidFill>
                <a:latin typeface="Arial" charset="0"/>
              </a:rPr>
              <a:t>&lt;</a:t>
            </a:r>
            <a:r>
              <a:rPr lang="it-IT" altLang="it-IT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Arial" charset="0"/>
              </a:rPr>
              <a:t>0.6</a:t>
            </a:r>
            <a:r>
              <a:rPr lang="it-IT" altLang="it-IT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Arial" charset="0"/>
              </a:rPr>
              <a:t>eV</a:t>
            </a:r>
            <a:endParaRPr lang="it-IT" altLang="it-IT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4345" name="object 9"/>
          <p:cNvSpPr txBox="1">
            <a:spLocks noChangeArrowheads="1"/>
          </p:cNvSpPr>
          <p:nvPr/>
        </p:nvSpPr>
        <p:spPr bwMode="auto">
          <a:xfrm>
            <a:off x="698500" y="6689756"/>
            <a:ext cx="8953500" cy="55403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88900">
              <a:spcBef>
                <a:spcPct val="20000"/>
              </a:spcBef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333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0000CC"/>
              </a:buClr>
              <a:buFontTx/>
              <a:buChar char="•"/>
            </a:pP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la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differenza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tra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semi-conduttore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e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isolante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è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solo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quantitativa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(valore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di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E</a:t>
            </a:r>
            <a:r>
              <a:rPr lang="it-IT" altLang="it-IT" b="1" baseline="-21000">
                <a:solidFill>
                  <a:srgbClr val="990000"/>
                </a:solidFill>
                <a:latin typeface="Arial" charset="0"/>
              </a:rPr>
              <a:t>gap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),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non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qualitativa</a:t>
            </a:r>
            <a:r>
              <a:rPr lang="it-IT" altLang="it-IT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!</a:t>
            </a:r>
            <a:endParaRPr lang="it-IT" altLang="it-IT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17418" name="Segnaposto numero diapositiva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79063" y="7232650"/>
            <a:ext cx="249237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A6700F8-1F1D-48CB-9616-B79463C7B060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7419" name="Gruppo 2"/>
          <p:cNvGrpSpPr>
            <a:grpSpLocks/>
          </p:cNvGrpSpPr>
          <p:nvPr/>
        </p:nvGrpSpPr>
        <p:grpSpPr bwMode="auto">
          <a:xfrm>
            <a:off x="5454650" y="-31750"/>
            <a:ext cx="5226050" cy="3127375"/>
            <a:chOff x="3854450" y="47625"/>
            <a:chExt cx="5759450" cy="3455987"/>
          </a:xfrm>
        </p:grpSpPr>
        <p:sp>
          <p:nvSpPr>
            <p:cNvPr id="17425" name="object 2"/>
            <p:cNvSpPr>
              <a:spLocks/>
            </p:cNvSpPr>
            <p:nvPr/>
          </p:nvSpPr>
          <p:spPr bwMode="auto">
            <a:xfrm>
              <a:off x="3854450" y="47625"/>
              <a:ext cx="5759450" cy="1728787"/>
            </a:xfrm>
            <a:custGeom>
              <a:avLst/>
              <a:gdLst>
                <a:gd name="T0" fmla="*/ 0 w 5758815"/>
                <a:gd name="T1" fmla="*/ 1739867 h 1727835"/>
                <a:gd name="T2" fmla="*/ 5766693 w 5758815"/>
                <a:gd name="T3" fmla="*/ 1739867 h 1727835"/>
                <a:gd name="T4" fmla="*/ 5766693 w 5758815"/>
                <a:gd name="T5" fmla="*/ 0 h 1727835"/>
                <a:gd name="T6" fmla="*/ 0 w 5758815"/>
                <a:gd name="T7" fmla="*/ 0 h 1727835"/>
                <a:gd name="T8" fmla="*/ 0 w 5758815"/>
                <a:gd name="T9" fmla="*/ 1739867 h 1727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58815" h="1727835">
                  <a:moveTo>
                    <a:pt x="0" y="1727453"/>
                  </a:moveTo>
                  <a:lnTo>
                    <a:pt x="5758433" y="1727453"/>
                  </a:lnTo>
                  <a:lnTo>
                    <a:pt x="5758433" y="0"/>
                  </a:lnTo>
                  <a:lnTo>
                    <a:pt x="0" y="0"/>
                  </a:lnTo>
                  <a:lnTo>
                    <a:pt x="0" y="17274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0" hangingPunct="0"/>
              <a:endParaRPr lang="it-IT">
                <a:solidFill>
                  <a:prstClr val="black"/>
                </a:solidFill>
              </a:endParaRPr>
            </a:p>
          </p:txBody>
        </p:sp>
        <p:grpSp>
          <p:nvGrpSpPr>
            <p:cNvPr id="17426" name="Gruppo 1"/>
            <p:cNvGrpSpPr>
              <a:grpSpLocks/>
            </p:cNvGrpSpPr>
            <p:nvPr/>
          </p:nvGrpSpPr>
          <p:grpSpPr bwMode="auto">
            <a:xfrm>
              <a:off x="3854450" y="275431"/>
              <a:ext cx="5759450" cy="3228181"/>
              <a:chOff x="3854450" y="275431"/>
              <a:chExt cx="5759450" cy="3228181"/>
            </a:xfrm>
          </p:grpSpPr>
          <p:sp>
            <p:nvSpPr>
              <p:cNvPr id="17427" name="object 3"/>
              <p:cNvSpPr>
                <a:spLocks/>
              </p:cNvSpPr>
              <p:nvPr/>
            </p:nvSpPr>
            <p:spPr bwMode="auto">
              <a:xfrm>
                <a:off x="3854450" y="1776412"/>
                <a:ext cx="5759450" cy="1727200"/>
              </a:xfrm>
              <a:custGeom>
                <a:avLst/>
                <a:gdLst>
                  <a:gd name="T0" fmla="*/ 0 w 5758815"/>
                  <a:gd name="T1" fmla="*/ 1726691 h 1727200"/>
                  <a:gd name="T2" fmla="*/ 5766693 w 5758815"/>
                  <a:gd name="T3" fmla="*/ 1726691 h 1727200"/>
                  <a:gd name="T4" fmla="*/ 5766693 w 5758815"/>
                  <a:gd name="T5" fmla="*/ 0 h 1727200"/>
                  <a:gd name="T6" fmla="*/ 0 w 5758815"/>
                  <a:gd name="T7" fmla="*/ 0 h 1727200"/>
                  <a:gd name="T8" fmla="*/ 0 w 5758815"/>
                  <a:gd name="T9" fmla="*/ 1726691 h 1727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58815" h="1727200">
                    <a:moveTo>
                      <a:pt x="0" y="1726691"/>
                    </a:moveTo>
                    <a:lnTo>
                      <a:pt x="5758433" y="1726691"/>
                    </a:lnTo>
                    <a:lnTo>
                      <a:pt x="5758433" y="0"/>
                    </a:lnTo>
                    <a:lnTo>
                      <a:pt x="0" y="0"/>
                    </a:lnTo>
                    <a:lnTo>
                      <a:pt x="0" y="1726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7428" name="object 4"/>
              <p:cNvSpPr>
                <a:spLocks noChangeArrowheads="1"/>
              </p:cNvSpPr>
              <p:nvPr/>
            </p:nvSpPr>
            <p:spPr bwMode="auto">
              <a:xfrm>
                <a:off x="4110831" y="275431"/>
                <a:ext cx="5073650" cy="3001962"/>
              </a:xfrm>
              <a:prstGeom prst="rect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it-IT" alt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420" name="object 8"/>
          <p:cNvSpPr txBox="1">
            <a:spLocks noChangeArrowheads="1"/>
          </p:cNvSpPr>
          <p:nvPr/>
        </p:nvSpPr>
        <p:spPr bwMode="auto">
          <a:xfrm>
            <a:off x="241300" y="196850"/>
            <a:ext cx="5322162" cy="21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Se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N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è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il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numero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atomi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della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superficie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del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solido,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in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ogni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ho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N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livelli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che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possono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ospitare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al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massimo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2N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elettroni;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</a:pPr>
            <a:endParaRPr lang="it-IT" altLang="it-IT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es.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Na: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 b="1" dirty="0" err="1">
                <a:solidFill>
                  <a:prstClr val="black"/>
                </a:solidFill>
                <a:latin typeface="Arial" charset="0"/>
              </a:rPr>
              <a:t>conf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.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elettronica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esterna</a:t>
            </a:r>
          </a:p>
          <a:p>
            <a:pPr algn="ctr">
              <a:lnSpc>
                <a:spcPts val="2075"/>
              </a:lnSpc>
              <a:spcBef>
                <a:spcPct val="0"/>
              </a:spcBef>
            </a:pP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3s</a:t>
            </a:r>
            <a:r>
              <a:rPr lang="it-IT" altLang="it-IT" b="1" baseline="25000" dirty="0">
                <a:solidFill>
                  <a:prstClr val="black"/>
                </a:solidFill>
                <a:latin typeface="Arial" charset="0"/>
              </a:rPr>
              <a:t>1</a:t>
            </a:r>
          </a:p>
          <a:p>
            <a:pPr>
              <a:lnSpc>
                <a:spcPts val="2075"/>
              </a:lnSpc>
              <a:spcBef>
                <a:spcPct val="0"/>
              </a:spcBef>
            </a:pPr>
            <a:r>
              <a:rPr lang="it-IT" altLang="it-IT" b="1" dirty="0">
                <a:solidFill>
                  <a:prstClr val="black"/>
                </a:solidFill>
                <a:latin typeface="Lucida Sans Unicode" pitchFamily="34" charset="0"/>
              </a:rPr>
              <a:t>⇒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la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banda più esterna è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occupata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solo</a:t>
            </a:r>
            <a:r>
              <a:rPr lang="it-IT" altLang="it-IT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dirty="0">
                <a:solidFill>
                  <a:prstClr val="black"/>
                </a:solidFill>
                <a:latin typeface="Arial" charset="0"/>
              </a:rPr>
              <a:t>a metà!!</a:t>
            </a:r>
          </a:p>
          <a:p>
            <a:pPr>
              <a:spcBef>
                <a:spcPts val="50"/>
              </a:spcBef>
            </a:pPr>
            <a:endParaRPr lang="it-IT" altLang="it-IT" sz="1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ject 2"/>
          <p:cNvSpPr txBox="1">
            <a:spLocks noChangeArrowheads="1"/>
          </p:cNvSpPr>
          <p:nvPr/>
        </p:nvSpPr>
        <p:spPr bwMode="auto">
          <a:xfrm>
            <a:off x="4241800" y="3134518"/>
            <a:ext cx="541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 b="1" dirty="0" smtClean="0">
                <a:solidFill>
                  <a:srgbClr val="0000FF"/>
                </a:solidFill>
                <a:latin typeface="Arial" charset="0"/>
              </a:rPr>
              <a:t>METALLI</a:t>
            </a:r>
            <a:endParaRPr lang="it-IT" altLang="it-IT" sz="20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ABE903E-C9D4-46C0-97ED-F45DBE1FDE80}"/>
              </a:ext>
            </a:extLst>
          </p:cNvPr>
          <p:cNvSpPr/>
          <p:nvPr/>
        </p:nvSpPr>
        <p:spPr>
          <a:xfrm>
            <a:off x="6613525" y="44450"/>
            <a:ext cx="1371600" cy="2192338"/>
          </a:xfrm>
          <a:prstGeom prst="rect">
            <a:avLst/>
          </a:prstGeom>
          <a:solidFill>
            <a:schemeClr val="accent2">
              <a:lumMod val="60000"/>
              <a:lumOff val="40000"/>
              <a:alpha val="21961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33D345C-12E9-481E-810A-33AA4400C03A}"/>
              </a:ext>
            </a:extLst>
          </p:cNvPr>
          <p:cNvSpPr/>
          <p:nvPr/>
        </p:nvSpPr>
        <p:spPr>
          <a:xfrm>
            <a:off x="8132763" y="34925"/>
            <a:ext cx="1371600" cy="2192338"/>
          </a:xfrm>
          <a:prstGeom prst="rect">
            <a:avLst/>
          </a:prstGeom>
          <a:solidFill>
            <a:schemeClr val="tx2">
              <a:lumMod val="60000"/>
              <a:lumOff val="40000"/>
              <a:alpha val="21961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889000" y="5138768"/>
            <a:ext cx="736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"/>
            </a:pPr>
            <a:r>
              <a:rPr lang="it-IT" altLang="it-IT">
                <a:solidFill>
                  <a:srgbClr val="000000"/>
                </a:solidFill>
                <a:latin typeface="Arial" charset="0"/>
              </a:rPr>
              <a:t> Banda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esterna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 b="1">
                <a:solidFill>
                  <a:srgbClr val="990000"/>
                </a:solidFill>
                <a:latin typeface="Arial" charset="0"/>
              </a:rPr>
              <a:t>piena</a:t>
            </a:r>
            <a:r>
              <a:rPr lang="it-IT" altLang="it-IT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Symbol" pitchFamily="18" charset="2"/>
              </a:rPr>
              <a:t>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0000"/>
                </a:solidFill>
                <a:latin typeface="Arial" charset="0"/>
              </a:rPr>
              <a:t>ISOLANTE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o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8000"/>
                </a:solidFill>
                <a:latin typeface="Arial" charset="0"/>
              </a:rPr>
              <a:t>SEMI-CONDUTTORE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5243" y="2199282"/>
            <a:ext cx="4167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Il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valore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più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alto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tra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quelli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dei livelli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occupati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(HOMO)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nella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viene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chiamato</a:t>
            </a:r>
            <a:r>
              <a:rPr lang="it-IT" altLang="it-IT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i="1" dirty="0">
                <a:solidFill>
                  <a:srgbClr val="0000CC"/>
                </a:solidFill>
                <a:latin typeface="Arial" charset="0"/>
              </a:rPr>
              <a:t>energia</a:t>
            </a:r>
            <a:r>
              <a:rPr lang="it-IT" altLang="it-IT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i="1" dirty="0">
                <a:solidFill>
                  <a:srgbClr val="0000CC"/>
                </a:solidFill>
                <a:latin typeface="Arial" charset="0"/>
              </a:rPr>
              <a:t>di</a:t>
            </a:r>
            <a:r>
              <a:rPr lang="it-IT" altLang="it-IT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i="1" dirty="0">
                <a:solidFill>
                  <a:srgbClr val="0000CC"/>
                </a:solidFill>
                <a:latin typeface="Arial" charset="0"/>
              </a:rPr>
              <a:t>Fermi</a:t>
            </a:r>
            <a:r>
              <a:rPr lang="it-IT" altLang="it-IT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 i="1" dirty="0">
                <a:solidFill>
                  <a:srgbClr val="0000CC"/>
                </a:solidFill>
                <a:latin typeface="Arial" charset="0"/>
              </a:rPr>
              <a:t>E</a:t>
            </a:r>
            <a:r>
              <a:rPr lang="it-IT" altLang="it-IT" b="1" i="1" baseline="-21000" dirty="0">
                <a:solidFill>
                  <a:srgbClr val="0000CC"/>
                </a:solidFill>
                <a:latin typeface="Arial" charset="0"/>
              </a:rPr>
              <a:t>F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867456" y="4768850"/>
            <a:ext cx="4099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ISOLANTI, E SEMICONDUTTORI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9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14339" grpId="0" animBg="1"/>
      <p:bldP spid="14340" grpId="0" animBg="1"/>
      <p:bldP spid="14341" grpId="0"/>
      <p:bldP spid="14342" grpId="0"/>
      <p:bldP spid="14343" grpId="0"/>
      <p:bldP spid="14345" grpId="0" animBg="1"/>
      <p:bldP spid="19" grpId="0"/>
      <p:bldP spid="5" grpId="0" animBg="1"/>
      <p:bldP spid="18" grpId="0" animBg="1"/>
      <p:bldP spid="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E23D15C-3B0F-4D34-B5C2-A6B0EE51C223}"/>
              </a:ext>
            </a:extLst>
          </p:cNvPr>
          <p:cNvSpPr txBox="1"/>
          <p:nvPr/>
        </p:nvSpPr>
        <p:spPr>
          <a:xfrm>
            <a:off x="1177925" y="2052638"/>
            <a:ext cx="107315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&gt;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246442B-6BFB-4905-B617-6B738D00C710}"/>
              </a:ext>
            </a:extLst>
          </p:cNvPr>
          <p:cNvSpPr txBox="1"/>
          <p:nvPr/>
        </p:nvSpPr>
        <p:spPr>
          <a:xfrm>
            <a:off x="2881313" y="2071688"/>
            <a:ext cx="72421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u="sng" dirty="0">
                <a:solidFill>
                  <a:prstClr val="black"/>
                </a:solidFill>
                <a:latin typeface="Arial"/>
                <a:cs typeface="Arial"/>
              </a:rPr>
              <a:t>Il passaggio di elettroni dipende dal valore di </a:t>
            </a:r>
            <a:r>
              <a:rPr u="sng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spc="-15" dirty="0" err="1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u="sng" spc="-7" baseline="-20833" dirty="0" err="1">
                <a:solidFill>
                  <a:prstClr val="black"/>
                </a:solidFill>
                <a:latin typeface="Arial"/>
                <a:cs typeface="Arial"/>
              </a:rPr>
              <a:t>ga</a:t>
            </a:r>
            <a:r>
              <a:rPr u="sng" baseline="-20833" dirty="0" err="1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u="sng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spc="-165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it-IT" u="sng" dirty="0">
                <a:solidFill>
                  <a:prstClr val="black"/>
                </a:solidFill>
                <a:latin typeface="Arial"/>
                <a:cs typeface="Arial"/>
              </a:rPr>
              <a:t>rispetto al</a:t>
            </a:r>
            <a:r>
              <a:rPr u="sng" dirty="0" err="1">
                <a:solidFill>
                  <a:prstClr val="black"/>
                </a:solidFill>
                <a:latin typeface="Arial"/>
                <a:cs typeface="Arial"/>
              </a:rPr>
              <a:t>l’energia</a:t>
            </a:r>
            <a:r>
              <a:rPr u="sng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termica</a:t>
            </a:r>
            <a:r>
              <a:rPr u="sng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u="sng" spc="5" err="1">
                <a:solidFill>
                  <a:prstClr val="black"/>
                </a:solidFill>
                <a:latin typeface="Arial"/>
                <a:cs typeface="Arial"/>
              </a:rPr>
              <a:t>k</a:t>
            </a:r>
            <a:r>
              <a:rPr u="sng" spc="-22" baseline="-20833" err="1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u="sng" spc="-20" err="1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u="sng" spc="-5" smtClean="0">
                <a:solidFill>
                  <a:prstClr val="black"/>
                </a:solidFill>
                <a:latin typeface="Arial"/>
                <a:cs typeface="Arial"/>
              </a:rPr>
              <a:t>)</a:t>
            </a:r>
            <a:endParaRPr u="sng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ChangeArrowheads="1"/>
          </p:cNvSpPr>
          <p:nvPr/>
        </p:nvSpPr>
        <p:spPr bwMode="auto">
          <a:xfrm>
            <a:off x="3913188" y="2935288"/>
            <a:ext cx="592931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744538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SEMI-CONDUTTORI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INTRINSECI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  <a:p>
            <a:pPr algn="just">
              <a:lnSpc>
                <a:spcPct val="96000"/>
              </a:lnSpc>
              <a:spcBef>
                <a:spcPts val="1088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E</a:t>
            </a:r>
            <a:r>
              <a:rPr lang="it-IT" altLang="it-IT" b="1" baseline="-21000">
                <a:solidFill>
                  <a:srgbClr val="0000CC"/>
                </a:solidFill>
                <a:latin typeface="Arial" charset="0"/>
              </a:rPr>
              <a:t>gap</a:t>
            </a:r>
            <a:r>
              <a:rPr lang="it-IT" altLang="it-IT" b="1" baseline="-2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 b="1">
                <a:solidFill>
                  <a:srgbClr val="0000CC"/>
                </a:solidFill>
                <a:latin typeface="Lucida Sans Unicode" pitchFamily="34" charset="0"/>
              </a:rPr>
              <a:t>≃ </a:t>
            </a:r>
            <a:r>
              <a:rPr lang="it-IT" altLang="it-IT">
                <a:solidFill>
                  <a:srgbClr val="0000CC"/>
                </a:solidFill>
                <a:latin typeface="Lucida Sans Unicode" pitchFamily="34" charset="0"/>
              </a:rPr>
              <a:t>k</a:t>
            </a:r>
            <a:r>
              <a:rPr lang="it-IT" altLang="it-IT" baseline="-21000">
                <a:solidFill>
                  <a:srgbClr val="0000CC"/>
                </a:solidFill>
                <a:latin typeface="Lucida Sans Unicode" pitchFamily="34" charset="0"/>
              </a:rPr>
              <a:t>B</a:t>
            </a:r>
            <a:r>
              <a:rPr lang="it-IT" altLang="it-IT">
                <a:solidFill>
                  <a:srgbClr val="0000CC"/>
                </a:solidFill>
                <a:latin typeface="Lucida Sans Unicode" pitchFamily="34" charset="0"/>
              </a:rPr>
              <a:t>T</a:t>
            </a:r>
            <a:r>
              <a:rPr lang="it-IT" altLang="it-IT">
                <a:solidFill>
                  <a:prstClr val="black"/>
                </a:solidFill>
                <a:latin typeface="Lucida Sans Unicode" pitchFamily="34" charset="0"/>
              </a:rPr>
              <a:t>,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ha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conduzione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generata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dal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passaggio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alcuni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elettroni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nella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conduzione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per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eccitazione</a:t>
            </a:r>
            <a:r>
              <a:rPr lang="it-IT" altLang="it-IT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termica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;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altLang="it-IT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3854BAD-F113-4688-BB12-B587579AC023}"/>
              </a:ext>
            </a:extLst>
          </p:cNvPr>
          <p:cNvSpPr txBox="1"/>
          <p:nvPr/>
        </p:nvSpPr>
        <p:spPr>
          <a:xfrm>
            <a:off x="2681288" y="1482725"/>
            <a:ext cx="74422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s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emiconduttor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isolant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no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generan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flusso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carica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(non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conducono)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F792649B-7792-45B1-9F2F-348B65D63C55}"/>
              </a:ext>
            </a:extLst>
          </p:cNvPr>
          <p:cNvSpPr txBox="1"/>
          <p:nvPr/>
        </p:nvSpPr>
        <p:spPr>
          <a:xfrm>
            <a:off x="1157288" y="1144588"/>
            <a:ext cx="1073150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0</a:t>
            </a:r>
            <a:r>
              <a:rPr sz="2000"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1D24AFF-4BCA-42E3-9D03-5EF2B856E162}"/>
              </a:ext>
            </a:extLst>
          </p:cNvPr>
          <p:cNvSpPr txBox="1"/>
          <p:nvPr/>
        </p:nvSpPr>
        <p:spPr>
          <a:xfrm>
            <a:off x="2886075" y="1133475"/>
            <a:ext cx="3886200" cy="276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applicando</a:t>
            </a:r>
            <a:r>
              <a:rPr u="sng" spc="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un</a:t>
            </a:r>
            <a:r>
              <a:rPr u="sng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campo</a:t>
            </a:r>
            <a:r>
              <a:rPr u="sng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elettrico</a:t>
            </a:r>
            <a:r>
              <a:rPr u="sng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esterno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7DD9B6F-7885-4C5D-A4DF-582B942703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825" y="349250"/>
            <a:ext cx="8915400" cy="485775"/>
          </a:xfrm>
        </p:spPr>
        <p:txBody>
          <a:bodyPr tIns="176276" rtlCol="0"/>
          <a:lstStyle/>
          <a:p>
            <a:pPr marL="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SEMI-CONDUT</a:t>
            </a:r>
            <a:r>
              <a:rPr spc="-55" dirty="0"/>
              <a:t>T</a:t>
            </a:r>
            <a:r>
              <a:rPr spc="-15" dirty="0"/>
              <a:t>ORI</a:t>
            </a:r>
          </a:p>
        </p:txBody>
      </p:sp>
      <p:sp>
        <p:nvSpPr>
          <p:cNvPr id="5133" name="object 13"/>
          <p:cNvSpPr>
            <a:spLocks/>
          </p:cNvSpPr>
          <p:nvPr/>
        </p:nvSpPr>
        <p:spPr bwMode="auto">
          <a:xfrm>
            <a:off x="6719888" y="4478338"/>
            <a:ext cx="150812" cy="1162050"/>
          </a:xfrm>
          <a:custGeom>
            <a:avLst/>
            <a:gdLst>
              <a:gd name="T0" fmla="*/ 125802 w 150495"/>
              <a:gd name="T1" fmla="*/ 581192 h 1162050"/>
              <a:gd name="T2" fmla="*/ 88619 w 150495"/>
              <a:gd name="T3" fmla="*/ 611934 h 1162050"/>
              <a:gd name="T4" fmla="*/ 72833 w 150495"/>
              <a:gd name="T5" fmla="*/ 649817 h 1162050"/>
              <a:gd name="T6" fmla="*/ 68729 w 150495"/>
              <a:gd name="T7" fmla="*/ 1078460 h 1162050"/>
              <a:gd name="T8" fmla="*/ 65879 w 150495"/>
              <a:gd name="T9" fmla="*/ 1091650 h 1162050"/>
              <a:gd name="T10" fmla="*/ 47649 w 150495"/>
              <a:gd name="T11" fmla="*/ 1128399 h 1162050"/>
              <a:gd name="T12" fmla="*/ 14094 w 150495"/>
              <a:gd name="T13" fmla="*/ 1150626 h 1162050"/>
              <a:gd name="T14" fmla="*/ 0 w 150495"/>
              <a:gd name="T15" fmla="*/ 1152912 h 1162050"/>
              <a:gd name="T16" fmla="*/ 787 w 150495"/>
              <a:gd name="T17" fmla="*/ 1162056 h 1162050"/>
              <a:gd name="T18" fmla="*/ 43096 w 150495"/>
              <a:gd name="T19" fmla="*/ 1146625 h 1162050"/>
              <a:gd name="T20" fmla="*/ 67874 w 150495"/>
              <a:gd name="T21" fmla="*/ 1114343 h 1162050"/>
              <a:gd name="T22" fmla="*/ 79061 w 150495"/>
              <a:gd name="T23" fmla="*/ 1074685 h 1162050"/>
              <a:gd name="T24" fmla="*/ 80968 w 150495"/>
              <a:gd name="T25" fmla="*/ 660003 h 1162050"/>
              <a:gd name="T26" fmla="*/ 83831 w 150495"/>
              <a:gd name="T27" fmla="*/ 646744 h 1162050"/>
              <a:gd name="T28" fmla="*/ 101483 w 150495"/>
              <a:gd name="T29" fmla="*/ 610650 h 1162050"/>
              <a:gd name="T30" fmla="*/ 134698 w 150495"/>
              <a:gd name="T31" fmla="*/ 587508 h 1162050"/>
              <a:gd name="T32" fmla="*/ 149577 w 150495"/>
              <a:gd name="T33" fmla="*/ 585984 h 1162050"/>
              <a:gd name="T34" fmla="*/ 148794 w 150495"/>
              <a:gd name="T35" fmla="*/ 585984 h 1162050"/>
              <a:gd name="T36" fmla="*/ 140180 w 150495"/>
              <a:gd name="T37" fmla="*/ 585222 h 1162050"/>
              <a:gd name="T38" fmla="*/ 132348 w 150495"/>
              <a:gd name="T39" fmla="*/ 583698 h 1162050"/>
              <a:gd name="T40" fmla="*/ 125802 w 150495"/>
              <a:gd name="T41" fmla="*/ 581192 h 1162050"/>
              <a:gd name="T42" fmla="*/ 148794 w 150495"/>
              <a:gd name="T43" fmla="*/ 576078 h 1162050"/>
              <a:gd name="T44" fmla="*/ 140963 w 150495"/>
              <a:gd name="T45" fmla="*/ 576840 h 1162050"/>
              <a:gd name="T46" fmla="*/ 131192 w 150495"/>
              <a:gd name="T47" fmla="*/ 578939 h 1162050"/>
              <a:gd name="T48" fmla="*/ 125802 w 150495"/>
              <a:gd name="T49" fmla="*/ 581192 h 1162050"/>
              <a:gd name="T50" fmla="*/ 132348 w 150495"/>
              <a:gd name="T51" fmla="*/ 583698 h 1162050"/>
              <a:gd name="T52" fmla="*/ 140180 w 150495"/>
              <a:gd name="T53" fmla="*/ 585222 h 1162050"/>
              <a:gd name="T54" fmla="*/ 148794 w 150495"/>
              <a:gd name="T55" fmla="*/ 585984 h 1162050"/>
              <a:gd name="T56" fmla="*/ 148794 w 150495"/>
              <a:gd name="T57" fmla="*/ 576078 h 1162050"/>
              <a:gd name="T58" fmla="*/ 149577 w 150495"/>
              <a:gd name="T59" fmla="*/ 576078 h 1162050"/>
              <a:gd name="T60" fmla="*/ 148794 w 150495"/>
              <a:gd name="T61" fmla="*/ 576078 h 1162050"/>
              <a:gd name="T62" fmla="*/ 148794 w 150495"/>
              <a:gd name="T63" fmla="*/ 585984 h 1162050"/>
              <a:gd name="T64" fmla="*/ 151926 w 150495"/>
              <a:gd name="T65" fmla="*/ 585984 h 1162050"/>
              <a:gd name="T66" fmla="*/ 154277 w 150495"/>
              <a:gd name="T67" fmla="*/ 583698 h 1162050"/>
              <a:gd name="T68" fmla="*/ 154277 w 150495"/>
              <a:gd name="T69" fmla="*/ 578364 h 1162050"/>
              <a:gd name="T70" fmla="*/ 151926 w 150495"/>
              <a:gd name="T71" fmla="*/ 576840 h 1162050"/>
              <a:gd name="T72" fmla="*/ 149577 w 150495"/>
              <a:gd name="T73" fmla="*/ 576078 h 1162050"/>
              <a:gd name="T74" fmla="*/ 787 w 150495"/>
              <a:gd name="T75" fmla="*/ 0 h 1162050"/>
              <a:gd name="T76" fmla="*/ 0 w 150495"/>
              <a:gd name="T77" fmla="*/ 9905 h 1162050"/>
              <a:gd name="T78" fmla="*/ 7827 w 150495"/>
              <a:gd name="T79" fmla="*/ 9905 h 1162050"/>
              <a:gd name="T80" fmla="*/ 18212 w 150495"/>
              <a:gd name="T81" fmla="*/ 12552 h 1162050"/>
              <a:gd name="T82" fmla="*/ 50263 w 150495"/>
              <a:gd name="T83" fmla="*/ 37240 h 1162050"/>
              <a:gd name="T84" fmla="*/ 66748 w 150495"/>
              <a:gd name="T85" fmla="*/ 74642 h 1162050"/>
              <a:gd name="T86" fmla="*/ 69698 w 150495"/>
              <a:gd name="T87" fmla="*/ 101345 h 1162050"/>
              <a:gd name="T88" fmla="*/ 69698 w 150495"/>
              <a:gd name="T89" fmla="*/ 485400 h 1162050"/>
              <a:gd name="T90" fmla="*/ 70942 w 150495"/>
              <a:gd name="T91" fmla="*/ 500749 h 1162050"/>
              <a:gd name="T92" fmla="*/ 82510 w 150495"/>
              <a:gd name="T93" fmla="*/ 539693 h 1162050"/>
              <a:gd name="T94" fmla="*/ 108015 w 150495"/>
              <a:gd name="T95" fmla="*/ 571522 h 1162050"/>
              <a:gd name="T96" fmla="*/ 125802 w 150495"/>
              <a:gd name="T97" fmla="*/ 581192 h 1162050"/>
              <a:gd name="T98" fmla="*/ 131192 w 150495"/>
              <a:gd name="T99" fmla="*/ 578939 h 1162050"/>
              <a:gd name="T100" fmla="*/ 140963 w 150495"/>
              <a:gd name="T101" fmla="*/ 576840 h 1162050"/>
              <a:gd name="T102" fmla="*/ 148794 w 150495"/>
              <a:gd name="T103" fmla="*/ 576078 h 1162050"/>
              <a:gd name="T104" fmla="*/ 142529 w 150495"/>
              <a:gd name="T105" fmla="*/ 576078 h 1162050"/>
              <a:gd name="T106" fmla="*/ 132228 w 150495"/>
              <a:gd name="T107" fmla="*/ 573563 h 1162050"/>
              <a:gd name="T108" fmla="*/ 99715 w 150495"/>
              <a:gd name="T109" fmla="*/ 549510 h 1162050"/>
              <a:gd name="T110" fmla="*/ 82852 w 150495"/>
              <a:gd name="T111" fmla="*/ 512102 h 1162050"/>
              <a:gd name="T112" fmla="*/ 79878 w 150495"/>
              <a:gd name="T113" fmla="*/ 485400 h 1162050"/>
              <a:gd name="T114" fmla="*/ 79878 w 150495"/>
              <a:gd name="T115" fmla="*/ 100583 h 1162050"/>
              <a:gd name="T116" fmla="*/ 78579 w 150495"/>
              <a:gd name="T117" fmla="*/ 84674 h 1162050"/>
              <a:gd name="T118" fmla="*/ 66898 w 150495"/>
              <a:gd name="T119" fmla="*/ 45683 h 1162050"/>
              <a:gd name="T120" fmla="*/ 41172 w 150495"/>
              <a:gd name="T121" fmla="*/ 14362 h 1162050"/>
              <a:gd name="T122" fmla="*/ 8615 w 150495"/>
              <a:gd name="T123" fmla="*/ 761 h 1162050"/>
              <a:gd name="T124" fmla="*/ 787 w 150495"/>
              <a:gd name="T125" fmla="*/ 0 h 116205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50495" h="1162050">
                <a:moveTo>
                  <a:pt x="122408" y="581192"/>
                </a:moveTo>
                <a:lnTo>
                  <a:pt x="86228" y="611934"/>
                </a:lnTo>
                <a:lnTo>
                  <a:pt x="70868" y="649817"/>
                </a:lnTo>
                <a:lnTo>
                  <a:pt x="66875" y="1078460"/>
                </a:lnTo>
                <a:lnTo>
                  <a:pt x="64102" y="1091650"/>
                </a:lnTo>
                <a:lnTo>
                  <a:pt x="46363" y="1128399"/>
                </a:lnTo>
                <a:lnTo>
                  <a:pt x="13715" y="1150626"/>
                </a:lnTo>
                <a:lnTo>
                  <a:pt x="0" y="1152912"/>
                </a:lnTo>
                <a:lnTo>
                  <a:pt x="761" y="1162056"/>
                </a:lnTo>
                <a:lnTo>
                  <a:pt x="41933" y="1146625"/>
                </a:lnTo>
                <a:lnTo>
                  <a:pt x="66043" y="1114343"/>
                </a:lnTo>
                <a:lnTo>
                  <a:pt x="76929" y="1074685"/>
                </a:lnTo>
                <a:lnTo>
                  <a:pt x="78784" y="660003"/>
                </a:lnTo>
                <a:lnTo>
                  <a:pt x="81569" y="646744"/>
                </a:lnTo>
                <a:lnTo>
                  <a:pt x="98745" y="610650"/>
                </a:lnTo>
                <a:lnTo>
                  <a:pt x="131063" y="587508"/>
                </a:lnTo>
                <a:lnTo>
                  <a:pt x="145541" y="585984"/>
                </a:lnTo>
                <a:lnTo>
                  <a:pt x="144779" y="585984"/>
                </a:lnTo>
                <a:lnTo>
                  <a:pt x="136397" y="585222"/>
                </a:lnTo>
                <a:lnTo>
                  <a:pt x="128777" y="583698"/>
                </a:lnTo>
                <a:lnTo>
                  <a:pt x="122408" y="581192"/>
                </a:lnTo>
                <a:close/>
              </a:path>
              <a:path w="150495" h="1162050">
                <a:moveTo>
                  <a:pt x="144779" y="576078"/>
                </a:moveTo>
                <a:lnTo>
                  <a:pt x="137159" y="576840"/>
                </a:lnTo>
                <a:lnTo>
                  <a:pt x="127652" y="578939"/>
                </a:lnTo>
                <a:lnTo>
                  <a:pt x="122408" y="581192"/>
                </a:lnTo>
                <a:lnTo>
                  <a:pt x="128777" y="583698"/>
                </a:lnTo>
                <a:lnTo>
                  <a:pt x="136397" y="585222"/>
                </a:lnTo>
                <a:lnTo>
                  <a:pt x="144779" y="585984"/>
                </a:lnTo>
                <a:lnTo>
                  <a:pt x="144779" y="576078"/>
                </a:lnTo>
                <a:close/>
              </a:path>
              <a:path w="150495" h="1162050">
                <a:moveTo>
                  <a:pt x="145541" y="576078"/>
                </a:moveTo>
                <a:lnTo>
                  <a:pt x="144779" y="576078"/>
                </a:lnTo>
                <a:lnTo>
                  <a:pt x="144779" y="585984"/>
                </a:lnTo>
                <a:lnTo>
                  <a:pt x="147827" y="585984"/>
                </a:lnTo>
                <a:lnTo>
                  <a:pt x="150113" y="583698"/>
                </a:lnTo>
                <a:lnTo>
                  <a:pt x="150113" y="578364"/>
                </a:lnTo>
                <a:lnTo>
                  <a:pt x="147827" y="576840"/>
                </a:lnTo>
                <a:lnTo>
                  <a:pt x="145541" y="576078"/>
                </a:lnTo>
                <a:close/>
              </a:path>
              <a:path w="150495" h="1162050">
                <a:moveTo>
                  <a:pt x="761" y="0"/>
                </a:moveTo>
                <a:lnTo>
                  <a:pt x="0" y="9905"/>
                </a:lnTo>
                <a:lnTo>
                  <a:pt x="7619" y="9905"/>
                </a:lnTo>
                <a:lnTo>
                  <a:pt x="17721" y="12552"/>
                </a:lnTo>
                <a:lnTo>
                  <a:pt x="48907" y="37240"/>
                </a:lnTo>
                <a:lnTo>
                  <a:pt x="64947" y="74642"/>
                </a:lnTo>
                <a:lnTo>
                  <a:pt x="67817" y="101345"/>
                </a:lnTo>
                <a:lnTo>
                  <a:pt x="67817" y="485400"/>
                </a:lnTo>
                <a:lnTo>
                  <a:pt x="69028" y="500749"/>
                </a:lnTo>
                <a:lnTo>
                  <a:pt x="80284" y="539693"/>
                </a:lnTo>
                <a:lnTo>
                  <a:pt x="105100" y="571522"/>
                </a:lnTo>
                <a:lnTo>
                  <a:pt x="122408" y="581192"/>
                </a:lnTo>
                <a:lnTo>
                  <a:pt x="127652" y="578939"/>
                </a:lnTo>
                <a:lnTo>
                  <a:pt x="137159" y="576840"/>
                </a:lnTo>
                <a:lnTo>
                  <a:pt x="144779" y="576078"/>
                </a:lnTo>
                <a:lnTo>
                  <a:pt x="138683" y="576078"/>
                </a:lnTo>
                <a:lnTo>
                  <a:pt x="128660" y="573563"/>
                </a:lnTo>
                <a:lnTo>
                  <a:pt x="97024" y="549510"/>
                </a:lnTo>
                <a:lnTo>
                  <a:pt x="80616" y="512102"/>
                </a:lnTo>
                <a:lnTo>
                  <a:pt x="77723" y="485400"/>
                </a:lnTo>
                <a:lnTo>
                  <a:pt x="77723" y="100583"/>
                </a:lnTo>
                <a:lnTo>
                  <a:pt x="76460" y="84674"/>
                </a:lnTo>
                <a:lnTo>
                  <a:pt x="65093" y="45683"/>
                </a:lnTo>
                <a:lnTo>
                  <a:pt x="40061" y="14362"/>
                </a:lnTo>
                <a:lnTo>
                  <a:pt x="8381" y="761"/>
                </a:lnTo>
                <a:lnTo>
                  <a:pt x="7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>
            <a:spLocks noChangeArrowheads="1"/>
          </p:cNvSpPr>
          <p:nvPr/>
        </p:nvSpPr>
        <p:spPr bwMode="auto">
          <a:xfrm>
            <a:off x="7010400" y="4500563"/>
            <a:ext cx="21463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entrambi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muovono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(in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direzioni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opposte)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sotto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l’azione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un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campo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elettrico</a:t>
            </a:r>
          </a:p>
        </p:txBody>
      </p:sp>
      <p:sp>
        <p:nvSpPr>
          <p:cNvPr id="5135" name="object 15"/>
          <p:cNvSpPr>
            <a:spLocks/>
          </p:cNvSpPr>
          <p:nvPr/>
        </p:nvSpPr>
        <p:spPr bwMode="auto">
          <a:xfrm>
            <a:off x="774700" y="2914650"/>
            <a:ext cx="2884488" cy="4089400"/>
          </a:xfrm>
          <a:custGeom>
            <a:avLst/>
            <a:gdLst>
              <a:gd name="T0" fmla="*/ 0 w 2884170"/>
              <a:gd name="T1" fmla="*/ 4088891 h 4089400"/>
              <a:gd name="T2" fmla="*/ 2888303 w 2884170"/>
              <a:gd name="T3" fmla="*/ 4088891 h 4089400"/>
              <a:gd name="T4" fmla="*/ 2888303 w 2884170"/>
              <a:gd name="T5" fmla="*/ 0 h 4089400"/>
              <a:gd name="T6" fmla="*/ 0 w 2884170"/>
              <a:gd name="T7" fmla="*/ 0 h 4089400"/>
              <a:gd name="T8" fmla="*/ 0 w 2884170"/>
              <a:gd name="T9" fmla="*/ 4088891 h 4089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4170" h="4089400">
                <a:moveTo>
                  <a:pt x="0" y="4088891"/>
                </a:moveTo>
                <a:lnTo>
                  <a:pt x="2884169" y="4088891"/>
                </a:lnTo>
                <a:lnTo>
                  <a:pt x="2884169" y="0"/>
                </a:lnTo>
                <a:lnTo>
                  <a:pt x="0" y="0"/>
                </a:lnTo>
                <a:lnTo>
                  <a:pt x="0" y="40888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5136" name="object 16"/>
          <p:cNvSpPr>
            <a:spLocks noChangeArrowheads="1"/>
          </p:cNvSpPr>
          <p:nvPr/>
        </p:nvSpPr>
        <p:spPr bwMode="auto">
          <a:xfrm>
            <a:off x="774700" y="2914650"/>
            <a:ext cx="2884488" cy="40894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5137" name="object 17"/>
          <p:cNvSpPr>
            <a:spLocks/>
          </p:cNvSpPr>
          <p:nvPr/>
        </p:nvSpPr>
        <p:spPr bwMode="auto">
          <a:xfrm>
            <a:off x="2076450" y="4397375"/>
            <a:ext cx="428625" cy="328613"/>
          </a:xfrm>
          <a:custGeom>
            <a:avLst/>
            <a:gdLst>
              <a:gd name="T0" fmla="*/ 213550 w 428625"/>
              <a:gd name="T1" fmla="*/ 0 h 328295"/>
              <a:gd name="T2" fmla="*/ 155637 w 428625"/>
              <a:gd name="T3" fmla="*/ 6039 h 328295"/>
              <a:gd name="T4" fmla="*/ 101586 w 428625"/>
              <a:gd name="T5" fmla="*/ 23992 h 328295"/>
              <a:gd name="T6" fmla="*/ 55213 w 428625"/>
              <a:gd name="T7" fmla="*/ 53874 h 328295"/>
              <a:gd name="T8" fmla="*/ 20333 w 428625"/>
              <a:gd name="T9" fmla="*/ 95672 h 328295"/>
              <a:gd name="T10" fmla="*/ 761 w 428625"/>
              <a:gd name="T11" fmla="*/ 149391 h 328295"/>
              <a:gd name="T12" fmla="*/ 0 w 428625"/>
              <a:gd name="T13" fmla="*/ 157879 h 328295"/>
              <a:gd name="T14" fmla="*/ 0 w 428625"/>
              <a:gd name="T15" fmla="*/ 174856 h 328295"/>
              <a:gd name="T16" fmla="*/ 12289 w 428625"/>
              <a:gd name="T17" fmla="*/ 220949 h 328295"/>
              <a:gd name="T18" fmla="*/ 44388 w 428625"/>
              <a:gd name="T19" fmla="*/ 267830 h 328295"/>
              <a:gd name="T20" fmla="*/ 89268 w 428625"/>
              <a:gd name="T21" fmla="*/ 301806 h 328295"/>
              <a:gd name="T22" fmla="*/ 142917 w 428625"/>
              <a:gd name="T23" fmla="*/ 323077 h 328295"/>
              <a:gd name="T24" fmla="*/ 201321 w 428625"/>
              <a:gd name="T25" fmla="*/ 331845 h 328295"/>
              <a:gd name="T26" fmla="*/ 231053 w 428625"/>
              <a:gd name="T27" fmla="*/ 331602 h 328295"/>
              <a:gd name="T28" fmla="*/ 260469 w 428625"/>
              <a:gd name="T29" fmla="*/ 328311 h 328295"/>
              <a:gd name="T30" fmla="*/ 289067 w 428625"/>
              <a:gd name="T31" fmla="*/ 321994 h 328295"/>
              <a:gd name="T32" fmla="*/ 316347 w 428625"/>
              <a:gd name="T33" fmla="*/ 312679 h 328295"/>
              <a:gd name="T34" fmla="*/ 323039 w 428625"/>
              <a:gd name="T35" fmla="*/ 309447 h 328295"/>
              <a:gd name="T36" fmla="*/ 221900 w 428625"/>
              <a:gd name="T37" fmla="*/ 309447 h 328295"/>
              <a:gd name="T38" fmla="*/ 195633 w 428625"/>
              <a:gd name="T39" fmla="*/ 308899 h 328295"/>
              <a:gd name="T40" fmla="*/ 144426 w 428625"/>
              <a:gd name="T41" fmla="*/ 300041 h 328295"/>
              <a:gd name="T42" fmla="*/ 97861 w 428625"/>
              <a:gd name="T43" fmla="*/ 280810 h 328295"/>
              <a:gd name="T44" fmla="*/ 59385 w 428625"/>
              <a:gd name="T45" fmla="*/ 251184 h 328295"/>
              <a:gd name="T46" fmla="*/ 32448 w 428625"/>
              <a:gd name="T47" fmla="*/ 211140 h 328295"/>
              <a:gd name="T48" fmla="*/ 22097 w 428625"/>
              <a:gd name="T49" fmla="*/ 172541 h 328295"/>
              <a:gd name="T50" fmla="*/ 22097 w 428625"/>
              <a:gd name="T51" fmla="*/ 158651 h 328295"/>
              <a:gd name="T52" fmla="*/ 41446 w 428625"/>
              <a:gd name="T53" fmla="*/ 103822 h 328295"/>
              <a:gd name="T54" fmla="*/ 73950 w 428625"/>
              <a:gd name="T55" fmla="*/ 67456 h 328295"/>
              <a:gd name="T56" fmla="*/ 116797 w 428625"/>
              <a:gd name="T57" fmla="*/ 41796 h 328295"/>
              <a:gd name="T58" fmla="*/ 166414 w 428625"/>
              <a:gd name="T59" fmla="*/ 26825 h 328295"/>
              <a:gd name="T60" fmla="*/ 219227 w 428625"/>
              <a:gd name="T61" fmla="*/ 22498 h 328295"/>
              <a:gd name="T62" fmla="*/ 322664 w 428625"/>
              <a:gd name="T63" fmla="*/ 22498 h 328295"/>
              <a:gd name="T64" fmla="*/ 299312 w 428625"/>
              <a:gd name="T65" fmla="*/ 13298 h 328295"/>
              <a:gd name="T66" fmla="*/ 271508 w 428625"/>
              <a:gd name="T67" fmla="*/ 5888 h 328295"/>
              <a:gd name="T68" fmla="*/ 242762 w 428625"/>
              <a:gd name="T69" fmla="*/ 1446 h 328295"/>
              <a:gd name="T70" fmla="*/ 213550 w 428625"/>
              <a:gd name="T71" fmla="*/ 0 h 328295"/>
              <a:gd name="T72" fmla="*/ 322664 w 428625"/>
              <a:gd name="T73" fmla="*/ 22498 h 328295"/>
              <a:gd name="T74" fmla="*/ 219227 w 428625"/>
              <a:gd name="T75" fmla="*/ 22498 h 328295"/>
              <a:gd name="T76" fmla="*/ 245714 w 428625"/>
              <a:gd name="T77" fmla="*/ 24307 h 328295"/>
              <a:gd name="T78" fmla="*/ 271661 w 428625"/>
              <a:gd name="T79" fmla="*/ 28783 h 328295"/>
              <a:gd name="T80" fmla="*/ 320144 w 428625"/>
              <a:gd name="T81" fmla="*/ 45648 h 328295"/>
              <a:gd name="T82" fmla="*/ 361102 w 428625"/>
              <a:gd name="T83" fmla="*/ 73065 h 328295"/>
              <a:gd name="T84" fmla="*/ 390960 w 428625"/>
              <a:gd name="T85" fmla="*/ 111001 h 328295"/>
              <a:gd name="T86" fmla="*/ 406145 w 428625"/>
              <a:gd name="T87" fmla="*/ 159423 h 328295"/>
              <a:gd name="T88" fmla="*/ 406145 w 428625"/>
              <a:gd name="T89" fmla="*/ 173313 h 328295"/>
              <a:gd name="T90" fmla="*/ 391047 w 428625"/>
              <a:gd name="T91" fmla="*/ 221066 h 328295"/>
              <a:gd name="T92" fmla="*/ 361626 w 428625"/>
              <a:gd name="T93" fmla="*/ 258581 h 328295"/>
              <a:gd name="T94" fmla="*/ 321328 w 428625"/>
              <a:gd name="T95" fmla="*/ 285831 h 328295"/>
              <a:gd name="T96" fmla="*/ 273603 w 428625"/>
              <a:gd name="T97" fmla="*/ 302795 h 328295"/>
              <a:gd name="T98" fmla="*/ 221900 w 428625"/>
              <a:gd name="T99" fmla="*/ 309447 h 328295"/>
              <a:gd name="T100" fmla="*/ 323039 w 428625"/>
              <a:gd name="T101" fmla="*/ 309447 h 328295"/>
              <a:gd name="T102" fmla="*/ 364943 w 428625"/>
              <a:gd name="T103" fmla="*/ 285149 h 328295"/>
              <a:gd name="T104" fmla="*/ 402245 w 428625"/>
              <a:gd name="T105" fmla="*/ 245923 h 328295"/>
              <a:gd name="T106" fmla="*/ 424240 w 428625"/>
              <a:gd name="T107" fmla="*/ 195204 h 328295"/>
              <a:gd name="T108" fmla="*/ 428243 w 428625"/>
              <a:gd name="T109" fmla="*/ 165596 h 328295"/>
              <a:gd name="T110" fmla="*/ 428243 w 428625"/>
              <a:gd name="T111" fmla="*/ 157108 h 328295"/>
              <a:gd name="T112" fmla="*/ 407499 w 428625"/>
              <a:gd name="T113" fmla="*/ 95056 h 328295"/>
              <a:gd name="T114" fmla="*/ 372299 w 428625"/>
              <a:gd name="T115" fmla="*/ 53411 h 328295"/>
              <a:gd name="T116" fmla="*/ 325696 w 428625"/>
              <a:gd name="T117" fmla="*/ 23690 h 328295"/>
              <a:gd name="T118" fmla="*/ 322664 w 428625"/>
              <a:gd name="T119" fmla="*/ 22498 h 3282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8625" h="328295">
                <a:moveTo>
                  <a:pt x="213550" y="0"/>
                </a:moveTo>
                <a:lnTo>
                  <a:pt x="155637" y="5961"/>
                </a:lnTo>
                <a:lnTo>
                  <a:pt x="101586" y="23693"/>
                </a:lnTo>
                <a:lnTo>
                  <a:pt x="55213" y="53198"/>
                </a:lnTo>
                <a:lnTo>
                  <a:pt x="20333" y="94475"/>
                </a:lnTo>
                <a:lnTo>
                  <a:pt x="761" y="147523"/>
                </a:lnTo>
                <a:lnTo>
                  <a:pt x="0" y="155905"/>
                </a:lnTo>
                <a:lnTo>
                  <a:pt x="0" y="172669"/>
                </a:lnTo>
                <a:lnTo>
                  <a:pt x="12289" y="218185"/>
                </a:lnTo>
                <a:lnTo>
                  <a:pt x="44388" y="264481"/>
                </a:lnTo>
                <a:lnTo>
                  <a:pt x="89268" y="298031"/>
                </a:lnTo>
                <a:lnTo>
                  <a:pt x="142917" y="319036"/>
                </a:lnTo>
                <a:lnTo>
                  <a:pt x="201321" y="327694"/>
                </a:lnTo>
                <a:lnTo>
                  <a:pt x="231053" y="327455"/>
                </a:lnTo>
                <a:lnTo>
                  <a:pt x="260469" y="324205"/>
                </a:lnTo>
                <a:lnTo>
                  <a:pt x="289067" y="317967"/>
                </a:lnTo>
                <a:lnTo>
                  <a:pt x="316347" y="308768"/>
                </a:lnTo>
                <a:lnTo>
                  <a:pt x="323039" y="305577"/>
                </a:lnTo>
                <a:lnTo>
                  <a:pt x="221900" y="305577"/>
                </a:lnTo>
                <a:lnTo>
                  <a:pt x="195633" y="305036"/>
                </a:lnTo>
                <a:lnTo>
                  <a:pt x="144426" y="296288"/>
                </a:lnTo>
                <a:lnTo>
                  <a:pt x="97861" y="277298"/>
                </a:lnTo>
                <a:lnTo>
                  <a:pt x="59385" y="248043"/>
                </a:lnTo>
                <a:lnTo>
                  <a:pt x="32448" y="208499"/>
                </a:lnTo>
                <a:lnTo>
                  <a:pt x="22097" y="170383"/>
                </a:lnTo>
                <a:lnTo>
                  <a:pt x="22097" y="156667"/>
                </a:lnTo>
                <a:lnTo>
                  <a:pt x="41446" y="102524"/>
                </a:lnTo>
                <a:lnTo>
                  <a:pt x="73950" y="66611"/>
                </a:lnTo>
                <a:lnTo>
                  <a:pt x="116797" y="41276"/>
                </a:lnTo>
                <a:lnTo>
                  <a:pt x="166414" y="26487"/>
                </a:lnTo>
                <a:lnTo>
                  <a:pt x="219227" y="22212"/>
                </a:lnTo>
                <a:lnTo>
                  <a:pt x="322664" y="22212"/>
                </a:lnTo>
                <a:lnTo>
                  <a:pt x="299312" y="13129"/>
                </a:lnTo>
                <a:lnTo>
                  <a:pt x="271508" y="5810"/>
                </a:lnTo>
                <a:lnTo>
                  <a:pt x="242762" y="1433"/>
                </a:lnTo>
                <a:lnTo>
                  <a:pt x="213550" y="0"/>
                </a:lnTo>
                <a:close/>
              </a:path>
              <a:path w="428625" h="328295">
                <a:moveTo>
                  <a:pt x="322664" y="22212"/>
                </a:moveTo>
                <a:lnTo>
                  <a:pt x="219227" y="22212"/>
                </a:lnTo>
                <a:lnTo>
                  <a:pt x="245714" y="24007"/>
                </a:lnTo>
                <a:lnTo>
                  <a:pt x="271661" y="28419"/>
                </a:lnTo>
                <a:lnTo>
                  <a:pt x="320144" y="45076"/>
                </a:lnTo>
                <a:lnTo>
                  <a:pt x="361102" y="72152"/>
                </a:lnTo>
                <a:lnTo>
                  <a:pt x="390960" y="109614"/>
                </a:lnTo>
                <a:lnTo>
                  <a:pt x="406145" y="157429"/>
                </a:lnTo>
                <a:lnTo>
                  <a:pt x="406145" y="171145"/>
                </a:lnTo>
                <a:lnTo>
                  <a:pt x="391047" y="218301"/>
                </a:lnTo>
                <a:lnTo>
                  <a:pt x="361626" y="255346"/>
                </a:lnTo>
                <a:lnTo>
                  <a:pt x="321328" y="282256"/>
                </a:lnTo>
                <a:lnTo>
                  <a:pt x="273603" y="299008"/>
                </a:lnTo>
                <a:lnTo>
                  <a:pt x="221900" y="305577"/>
                </a:lnTo>
                <a:lnTo>
                  <a:pt x="323039" y="305577"/>
                </a:lnTo>
                <a:lnTo>
                  <a:pt x="364943" y="281582"/>
                </a:lnTo>
                <a:lnTo>
                  <a:pt x="402245" y="242847"/>
                </a:lnTo>
                <a:lnTo>
                  <a:pt x="424240" y="192762"/>
                </a:lnTo>
                <a:lnTo>
                  <a:pt x="428243" y="163525"/>
                </a:lnTo>
                <a:lnTo>
                  <a:pt x="428243" y="155143"/>
                </a:lnTo>
                <a:lnTo>
                  <a:pt x="407499" y="93867"/>
                </a:lnTo>
                <a:lnTo>
                  <a:pt x="372299" y="52744"/>
                </a:lnTo>
                <a:lnTo>
                  <a:pt x="325696" y="23391"/>
                </a:lnTo>
                <a:lnTo>
                  <a:pt x="322664" y="222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object 18"/>
          <p:cNvSpPr txBox="1">
            <a:spLocks noChangeArrowheads="1"/>
          </p:cNvSpPr>
          <p:nvPr/>
        </p:nvSpPr>
        <p:spPr bwMode="auto">
          <a:xfrm>
            <a:off x="3983038" y="5049838"/>
            <a:ext cx="24177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55575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13"/>
              </a:spcBef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n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“positive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holes”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nella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valenza</a:t>
            </a:r>
          </a:p>
        </p:txBody>
      </p:sp>
      <p:sp>
        <p:nvSpPr>
          <p:cNvPr id="5139" name="object 19"/>
          <p:cNvSpPr>
            <a:spLocks/>
          </p:cNvSpPr>
          <p:nvPr/>
        </p:nvSpPr>
        <p:spPr bwMode="auto">
          <a:xfrm>
            <a:off x="2435225" y="4478338"/>
            <a:ext cx="1549400" cy="823912"/>
          </a:xfrm>
          <a:custGeom>
            <a:avLst/>
            <a:gdLst>
              <a:gd name="T0" fmla="*/ 9309644 w 1327785"/>
              <a:gd name="T1" fmla="*/ 2147483646 h 261620"/>
              <a:gd name="T2" fmla="*/ 9266947 w 1327785"/>
              <a:gd name="T3" fmla="*/ 2147483646 h 261620"/>
              <a:gd name="T4" fmla="*/ 9873416 w 1327785"/>
              <a:gd name="T5" fmla="*/ 2147483646 h 261620"/>
              <a:gd name="T6" fmla="*/ 9804892 w 1327785"/>
              <a:gd name="T7" fmla="*/ 2147483646 h 261620"/>
              <a:gd name="T8" fmla="*/ 9402977 w 1327785"/>
              <a:gd name="T9" fmla="*/ 2147483646 h 261620"/>
              <a:gd name="T10" fmla="*/ 9309644 w 1327785"/>
              <a:gd name="T11" fmla="*/ 2147483646 h 261620"/>
              <a:gd name="T12" fmla="*/ 9321324 w 1327785"/>
              <a:gd name="T13" fmla="*/ 2147483646 h 261620"/>
              <a:gd name="T14" fmla="*/ 9309644 w 1327785"/>
              <a:gd name="T15" fmla="*/ 2147483646 h 261620"/>
              <a:gd name="T16" fmla="*/ 9402977 w 1327785"/>
              <a:gd name="T17" fmla="*/ 2147483646 h 261620"/>
              <a:gd name="T18" fmla="*/ 9414309 w 1327785"/>
              <a:gd name="T19" fmla="*/ 2147483646 h 261620"/>
              <a:gd name="T20" fmla="*/ 9321324 w 1327785"/>
              <a:gd name="T21" fmla="*/ 2147483646 h 261620"/>
              <a:gd name="T22" fmla="*/ 9363299 w 1327785"/>
              <a:gd name="T23" fmla="*/ 2147483646 h 261620"/>
              <a:gd name="T24" fmla="*/ 9321324 w 1327785"/>
              <a:gd name="T25" fmla="*/ 2147483646 h 261620"/>
              <a:gd name="T26" fmla="*/ 9414309 w 1327785"/>
              <a:gd name="T27" fmla="*/ 2147483646 h 261620"/>
              <a:gd name="T28" fmla="*/ 9402977 w 1327785"/>
              <a:gd name="T29" fmla="*/ 2147483646 h 261620"/>
              <a:gd name="T30" fmla="*/ 9804892 w 1327785"/>
              <a:gd name="T31" fmla="*/ 2147483646 h 261620"/>
              <a:gd name="T32" fmla="*/ 9363299 w 1327785"/>
              <a:gd name="T33" fmla="*/ 2147483646 h 261620"/>
              <a:gd name="T34" fmla="*/ 11329 w 1327785"/>
              <a:gd name="T35" fmla="*/ 0 h 261620"/>
              <a:gd name="T36" fmla="*/ 0 w 1327785"/>
              <a:gd name="T37" fmla="*/ 2147483646 h 261620"/>
              <a:gd name="T38" fmla="*/ 9309644 w 1327785"/>
              <a:gd name="T39" fmla="*/ 2147483646 h 261620"/>
              <a:gd name="T40" fmla="*/ 9321324 w 1327785"/>
              <a:gd name="T41" fmla="*/ 2147483646 h 261620"/>
              <a:gd name="T42" fmla="*/ 11329 w 1327785"/>
              <a:gd name="T43" fmla="*/ 0 h 2616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27785" h="261620">
                <a:moveTo>
                  <a:pt x="1251607" y="227944"/>
                </a:moveTo>
                <a:lnTo>
                  <a:pt x="1245866" y="261372"/>
                </a:lnTo>
                <a:lnTo>
                  <a:pt x="1327400" y="236988"/>
                </a:lnTo>
                <a:lnTo>
                  <a:pt x="1318188" y="230130"/>
                </a:lnTo>
                <a:lnTo>
                  <a:pt x="1264154" y="230130"/>
                </a:lnTo>
                <a:lnTo>
                  <a:pt x="1251607" y="227944"/>
                </a:lnTo>
                <a:close/>
              </a:path>
              <a:path w="1327785" h="261620">
                <a:moveTo>
                  <a:pt x="1253177" y="218800"/>
                </a:moveTo>
                <a:lnTo>
                  <a:pt x="1251607" y="227944"/>
                </a:lnTo>
                <a:lnTo>
                  <a:pt x="1264154" y="230130"/>
                </a:lnTo>
                <a:lnTo>
                  <a:pt x="1265678" y="220986"/>
                </a:lnTo>
                <a:lnTo>
                  <a:pt x="1253177" y="218800"/>
                </a:lnTo>
                <a:close/>
              </a:path>
              <a:path w="1327785" h="261620">
                <a:moveTo>
                  <a:pt x="1258820" y="185934"/>
                </a:moveTo>
                <a:lnTo>
                  <a:pt x="1253177" y="218800"/>
                </a:lnTo>
                <a:lnTo>
                  <a:pt x="1265678" y="220986"/>
                </a:lnTo>
                <a:lnTo>
                  <a:pt x="1264154" y="230130"/>
                </a:lnTo>
                <a:lnTo>
                  <a:pt x="1318188" y="230130"/>
                </a:lnTo>
                <a:lnTo>
                  <a:pt x="1258820" y="185934"/>
                </a:lnTo>
                <a:close/>
              </a:path>
              <a:path w="1327785" h="261620">
                <a:moveTo>
                  <a:pt x="1523" y="0"/>
                </a:moveTo>
                <a:lnTo>
                  <a:pt x="0" y="9905"/>
                </a:lnTo>
                <a:lnTo>
                  <a:pt x="1251607" y="227944"/>
                </a:lnTo>
                <a:lnTo>
                  <a:pt x="1253177" y="218800"/>
                </a:lnTo>
                <a:lnTo>
                  <a:pt x="1523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5140" name="object 20"/>
          <p:cNvSpPr>
            <a:spLocks/>
          </p:cNvSpPr>
          <p:nvPr/>
        </p:nvSpPr>
        <p:spPr bwMode="auto">
          <a:xfrm>
            <a:off x="2578100" y="4178300"/>
            <a:ext cx="1544638" cy="430213"/>
          </a:xfrm>
          <a:custGeom>
            <a:avLst/>
            <a:gdLst>
              <a:gd name="T0" fmla="*/ 1457867 w 1545589"/>
              <a:gd name="T1" fmla="*/ 138975041 h 262889"/>
              <a:gd name="T2" fmla="*/ 1452888 w 1545589"/>
              <a:gd name="T3" fmla="*/ 159007024 h 262889"/>
              <a:gd name="T4" fmla="*/ 1533016 w 1545589"/>
              <a:gd name="T5" fmla="*/ 142876027 h 262889"/>
              <a:gd name="T6" fmla="*/ 1526568 w 1545589"/>
              <a:gd name="T7" fmla="*/ 140110615 h 262889"/>
              <a:gd name="T8" fmla="*/ 1470275 w 1545589"/>
              <a:gd name="T9" fmla="*/ 140110615 h 262889"/>
              <a:gd name="T10" fmla="*/ 1457867 w 1545589"/>
              <a:gd name="T11" fmla="*/ 138975041 h 262889"/>
              <a:gd name="T12" fmla="*/ 1459356 w 1545589"/>
              <a:gd name="T13" fmla="*/ 132985695 h 262889"/>
              <a:gd name="T14" fmla="*/ 1457867 w 1545589"/>
              <a:gd name="T15" fmla="*/ 138975041 h 262889"/>
              <a:gd name="T16" fmla="*/ 1470275 w 1545589"/>
              <a:gd name="T17" fmla="*/ 140110615 h 262889"/>
              <a:gd name="T18" fmla="*/ 1471787 w 1545589"/>
              <a:gd name="T19" fmla="*/ 134119083 h 262889"/>
              <a:gd name="T20" fmla="*/ 1459356 w 1545589"/>
              <a:gd name="T21" fmla="*/ 132985695 h 262889"/>
              <a:gd name="T22" fmla="*/ 1464227 w 1545589"/>
              <a:gd name="T23" fmla="*/ 113378948 h 262889"/>
              <a:gd name="T24" fmla="*/ 1459356 w 1545589"/>
              <a:gd name="T25" fmla="*/ 132985695 h 262889"/>
              <a:gd name="T26" fmla="*/ 1471787 w 1545589"/>
              <a:gd name="T27" fmla="*/ 134119083 h 262889"/>
              <a:gd name="T28" fmla="*/ 1470275 w 1545589"/>
              <a:gd name="T29" fmla="*/ 140110615 h 262889"/>
              <a:gd name="T30" fmla="*/ 1526568 w 1545589"/>
              <a:gd name="T31" fmla="*/ 140110615 h 262889"/>
              <a:gd name="T32" fmla="*/ 1464227 w 1545589"/>
              <a:gd name="T33" fmla="*/ 113378948 h 262889"/>
              <a:gd name="T34" fmla="*/ 1510 w 1545589"/>
              <a:gd name="T35" fmla="*/ 0 h 262889"/>
              <a:gd name="T36" fmla="*/ 0 w 1545589"/>
              <a:gd name="T37" fmla="*/ 5530247 h 262889"/>
              <a:gd name="T38" fmla="*/ 1457867 w 1545589"/>
              <a:gd name="T39" fmla="*/ 138975041 h 262889"/>
              <a:gd name="T40" fmla="*/ 1459356 w 1545589"/>
              <a:gd name="T41" fmla="*/ 132985695 h 262889"/>
              <a:gd name="T42" fmla="*/ 1510 w 1545589"/>
              <a:gd name="T43" fmla="*/ 0 h 26288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545589" h="262889">
                <a:moveTo>
                  <a:pt x="1469579" y="229770"/>
                </a:moveTo>
                <a:lnTo>
                  <a:pt x="1464560" y="262889"/>
                </a:lnTo>
                <a:lnTo>
                  <a:pt x="1545332" y="236219"/>
                </a:lnTo>
                <a:lnTo>
                  <a:pt x="1538832" y="231647"/>
                </a:lnTo>
                <a:lnTo>
                  <a:pt x="1482086" y="231647"/>
                </a:lnTo>
                <a:lnTo>
                  <a:pt x="1469579" y="229770"/>
                </a:lnTo>
                <a:close/>
              </a:path>
              <a:path w="1545589" h="262889">
                <a:moveTo>
                  <a:pt x="1471079" y="219867"/>
                </a:moveTo>
                <a:lnTo>
                  <a:pt x="1469579" y="229770"/>
                </a:lnTo>
                <a:lnTo>
                  <a:pt x="1482086" y="231647"/>
                </a:lnTo>
                <a:lnTo>
                  <a:pt x="1483610" y="221741"/>
                </a:lnTo>
                <a:lnTo>
                  <a:pt x="1471079" y="219867"/>
                </a:lnTo>
                <a:close/>
              </a:path>
              <a:path w="1545589" h="262889">
                <a:moveTo>
                  <a:pt x="1475990" y="187451"/>
                </a:moveTo>
                <a:lnTo>
                  <a:pt x="1471079" y="219867"/>
                </a:lnTo>
                <a:lnTo>
                  <a:pt x="1483610" y="221741"/>
                </a:lnTo>
                <a:lnTo>
                  <a:pt x="1482086" y="231647"/>
                </a:lnTo>
                <a:lnTo>
                  <a:pt x="1538832" y="231647"/>
                </a:lnTo>
                <a:lnTo>
                  <a:pt x="1475990" y="187451"/>
                </a:lnTo>
                <a:close/>
              </a:path>
              <a:path w="1545589" h="262889">
                <a:moveTo>
                  <a:pt x="1523" y="0"/>
                </a:moveTo>
                <a:lnTo>
                  <a:pt x="0" y="9143"/>
                </a:lnTo>
                <a:lnTo>
                  <a:pt x="1469579" y="229770"/>
                </a:lnTo>
                <a:lnTo>
                  <a:pt x="1471079" y="219867"/>
                </a:lnTo>
                <a:lnTo>
                  <a:pt x="15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21" name="object 21"/>
          <p:cNvSpPr txBox="1">
            <a:spLocks noChangeArrowheads="1"/>
          </p:cNvSpPr>
          <p:nvPr/>
        </p:nvSpPr>
        <p:spPr bwMode="auto">
          <a:xfrm>
            <a:off x="854075" y="4116388"/>
            <a:ext cx="111283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srgbClr val="0000CC"/>
                </a:solidFill>
                <a:latin typeface="Arial" charset="0"/>
              </a:rPr>
              <a:t>E</a:t>
            </a:r>
            <a:r>
              <a:rPr lang="it-IT" altLang="it-IT" baseline="-21000">
                <a:solidFill>
                  <a:srgbClr val="0000CC"/>
                </a:solidFill>
                <a:latin typeface="Arial" charset="0"/>
              </a:rPr>
              <a:t>gap</a:t>
            </a:r>
            <a:r>
              <a:rPr lang="it-IT" altLang="it-IT" baseline="-21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>
                <a:solidFill>
                  <a:srgbClr val="0000CC"/>
                </a:solidFill>
                <a:latin typeface="Lucida Sans Unicode" pitchFamily="34" charset="0"/>
              </a:rPr>
              <a:t>≃ k</a:t>
            </a:r>
            <a:r>
              <a:rPr lang="it-IT" altLang="it-IT" baseline="-21000">
                <a:solidFill>
                  <a:srgbClr val="0000CC"/>
                </a:solidFill>
                <a:latin typeface="Lucida Sans Unicode" pitchFamily="34" charset="0"/>
              </a:rPr>
              <a:t>B</a:t>
            </a:r>
            <a:r>
              <a:rPr lang="it-IT" altLang="it-IT">
                <a:solidFill>
                  <a:srgbClr val="0000CC"/>
                </a:solidFill>
                <a:latin typeface="Lucida Sans Unicode" pitchFamily="34" charset="0"/>
              </a:rPr>
              <a:t>T</a:t>
            </a:r>
            <a:endParaRPr lang="it-IT" altLang="it-IT">
              <a:solidFill>
                <a:prstClr val="black"/>
              </a:solidFill>
              <a:latin typeface="Lucida Sans Unicode" pitchFamily="34" charset="0"/>
            </a:endParaRPr>
          </a:p>
        </p:txBody>
      </p:sp>
      <p:sp>
        <p:nvSpPr>
          <p:cNvPr id="5" name="Segnaposto numero diapositiva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123488" y="7054850"/>
            <a:ext cx="293687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FBB571F-D33A-495E-95EA-ABC93C5E7615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4098925" y="4391025"/>
            <a:ext cx="267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srgbClr val="000000"/>
                </a:solidFill>
                <a:latin typeface="Arial" charset="0"/>
              </a:rPr>
              <a:t>n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elettroni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nella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banda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conduzione</a:t>
            </a:r>
          </a:p>
        </p:txBody>
      </p:sp>
    </p:spTree>
    <p:extLst>
      <p:ext uri="{BB962C8B-B14F-4D97-AF65-F5344CB8AC3E}">
        <p14:creationId xmlns:p14="http://schemas.microsoft.com/office/powerpoint/2010/main" val="244424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33" grpId="0" animBg="1"/>
      <p:bldP spid="14" grpId="0"/>
      <p:bldP spid="5135" grpId="0" animBg="1"/>
      <p:bldP spid="5136" grpId="0" animBg="1"/>
      <p:bldP spid="5137" grpId="0" animBg="1"/>
      <p:bldP spid="18" grpId="0"/>
      <p:bldP spid="5139" grpId="0" animBg="1"/>
      <p:bldP spid="5140" grpId="0" animBg="1"/>
      <p:bldP spid="21" grpId="0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4C64F35-F4FF-4B63-ADF0-62AF38197083}"/>
              </a:ext>
            </a:extLst>
          </p:cNvPr>
          <p:cNvSpPr txBox="1"/>
          <p:nvPr/>
        </p:nvSpPr>
        <p:spPr>
          <a:xfrm>
            <a:off x="1754188" y="679450"/>
            <a:ext cx="7251700" cy="122341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668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FF3300"/>
                </a:solidFill>
                <a:latin typeface="Arial"/>
                <a:cs typeface="Arial"/>
              </a:rPr>
              <a:t>SEMI-CONDUT</a:t>
            </a:r>
            <a:r>
              <a:rPr b="1" spc="-35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b="1" spc="-20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b="1" spc="-5" dirty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b="1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b="1" spc="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3300"/>
                </a:solidFill>
                <a:latin typeface="Arial"/>
                <a:cs typeface="Arial"/>
              </a:rPr>
              <a:t>ESTRINSECI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fontAlgn="auto">
              <a:spcBef>
                <a:spcPts val="29"/>
              </a:spcBef>
              <a:spcAft>
                <a:spcPts val="0"/>
              </a:spcAft>
              <a:defRPr/>
            </a:pPr>
            <a:endParaRPr sz="155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31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conduzione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generata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dalla</a:t>
            </a:r>
            <a:r>
              <a:rPr u="sng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presenza</a:t>
            </a:r>
            <a:r>
              <a:rPr u="sng"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di</a:t>
            </a:r>
            <a:r>
              <a:rPr u="sng"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u="sng" dirty="0">
                <a:solidFill>
                  <a:prstClr val="black"/>
                </a:solidFill>
                <a:latin typeface="Arial"/>
                <a:cs typeface="Arial"/>
              </a:rPr>
              <a:t>impurezze</a:t>
            </a:r>
            <a:endParaRPr u="sng">
              <a:solidFill>
                <a:prstClr val="black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1240"/>
              </a:spcBef>
              <a:spcAft>
                <a:spcPts val="0"/>
              </a:spcAft>
              <a:defRPr/>
            </a:pP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Le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impurezze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possono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occupare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posizioni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sostituzional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b="1" spc="6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interstiziali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507" name="object 3"/>
          <p:cNvSpPr>
            <a:spLocks noChangeArrowheads="1"/>
          </p:cNvSpPr>
          <p:nvPr/>
        </p:nvSpPr>
        <p:spPr bwMode="auto">
          <a:xfrm>
            <a:off x="1243013" y="1978025"/>
            <a:ext cx="3241675" cy="2165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21508" name="object 4"/>
          <p:cNvSpPr>
            <a:spLocks/>
          </p:cNvSpPr>
          <p:nvPr/>
        </p:nvSpPr>
        <p:spPr bwMode="auto">
          <a:xfrm>
            <a:off x="3617913" y="2554288"/>
            <a:ext cx="215900" cy="215900"/>
          </a:xfrm>
          <a:custGeom>
            <a:avLst/>
            <a:gdLst>
              <a:gd name="T0" fmla="*/ 107341 w 215900"/>
              <a:gd name="T1" fmla="*/ 0 h 216535"/>
              <a:gd name="T2" fmla="*/ 65514 w 215900"/>
              <a:gd name="T3" fmla="*/ 8255 h 216535"/>
              <a:gd name="T4" fmla="*/ 31399 w 215900"/>
              <a:gd name="T5" fmla="*/ 30654 h 216535"/>
              <a:gd name="T6" fmla="*/ 8420 w 215900"/>
              <a:gd name="T7" fmla="*/ 63762 h 216535"/>
              <a:gd name="T8" fmla="*/ 0 w 215900"/>
              <a:gd name="T9" fmla="*/ 104150 h 216535"/>
              <a:gd name="T10" fmla="*/ 7 w 215900"/>
              <a:gd name="T11" fmla="*/ 105364 h 216535"/>
              <a:gd name="T12" fmla="*/ 8802 w 215900"/>
              <a:gd name="T13" fmla="*/ 145350 h 216535"/>
              <a:gd name="T14" fmla="*/ 32025 w 215900"/>
              <a:gd name="T15" fmla="*/ 178077 h 216535"/>
              <a:gd name="T16" fmla="*/ 66450 w 215900"/>
              <a:gd name="T17" fmla="*/ 200181 h 216535"/>
              <a:gd name="T18" fmla="*/ 108848 w 215900"/>
              <a:gd name="T19" fmla="*/ 208292 h 216535"/>
              <a:gd name="T20" fmla="*/ 123456 w 215900"/>
              <a:gd name="T21" fmla="*/ 207175 h 216535"/>
              <a:gd name="T22" fmla="*/ 162997 w 215900"/>
              <a:gd name="T23" fmla="*/ 193554 h 216535"/>
              <a:gd name="T24" fmla="*/ 193561 w 215900"/>
              <a:gd name="T25" fmla="*/ 167091 h 216535"/>
              <a:gd name="T26" fmla="*/ 211867 w 215900"/>
              <a:gd name="T27" fmla="*/ 131070 h 216535"/>
              <a:gd name="T28" fmla="*/ 215643 w 215900"/>
              <a:gd name="T29" fmla="*/ 103372 h 216535"/>
              <a:gd name="T30" fmla="*/ 214567 w 215900"/>
              <a:gd name="T31" fmla="*/ 89395 h 216535"/>
              <a:gd name="T32" fmla="*/ 200711 w 215900"/>
              <a:gd name="T33" fmla="*/ 51303 h 216535"/>
              <a:gd name="T34" fmla="*/ 173479 w 215900"/>
              <a:gd name="T35" fmla="*/ 21610 h 216535"/>
              <a:gd name="T36" fmla="*/ 136175 w 215900"/>
              <a:gd name="T37" fmla="*/ 3710 h 216535"/>
              <a:gd name="T38" fmla="*/ 107341 w 215900"/>
              <a:gd name="T39" fmla="*/ 0 h 2165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5900" h="216535">
                <a:moveTo>
                  <a:pt x="107341" y="0"/>
                </a:moveTo>
                <a:lnTo>
                  <a:pt x="65514" y="8576"/>
                </a:lnTo>
                <a:lnTo>
                  <a:pt x="31399" y="31846"/>
                </a:lnTo>
                <a:lnTo>
                  <a:pt x="8420" y="66244"/>
                </a:lnTo>
                <a:lnTo>
                  <a:pt x="0" y="108203"/>
                </a:lnTo>
                <a:lnTo>
                  <a:pt x="7" y="109464"/>
                </a:lnTo>
                <a:lnTo>
                  <a:pt x="8802" y="151007"/>
                </a:lnTo>
                <a:lnTo>
                  <a:pt x="32025" y="185008"/>
                </a:lnTo>
                <a:lnTo>
                  <a:pt x="66450" y="207971"/>
                </a:lnTo>
                <a:lnTo>
                  <a:pt x="108848" y="216399"/>
                </a:lnTo>
                <a:lnTo>
                  <a:pt x="123456" y="215237"/>
                </a:lnTo>
                <a:lnTo>
                  <a:pt x="162997" y="201087"/>
                </a:lnTo>
                <a:lnTo>
                  <a:pt x="193561" y="173594"/>
                </a:lnTo>
                <a:lnTo>
                  <a:pt x="211867" y="136172"/>
                </a:lnTo>
                <a:lnTo>
                  <a:pt x="215643" y="107395"/>
                </a:lnTo>
                <a:lnTo>
                  <a:pt x="214567" y="92874"/>
                </a:lnTo>
                <a:lnTo>
                  <a:pt x="200711" y="53299"/>
                </a:lnTo>
                <a:lnTo>
                  <a:pt x="173479" y="22451"/>
                </a:lnTo>
                <a:lnTo>
                  <a:pt x="136175" y="3853"/>
                </a:lnTo>
                <a:lnTo>
                  <a:pt x="107341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21509" name="object 5"/>
          <p:cNvSpPr>
            <a:spLocks/>
          </p:cNvSpPr>
          <p:nvPr/>
        </p:nvSpPr>
        <p:spPr bwMode="auto">
          <a:xfrm>
            <a:off x="3613150" y="2549525"/>
            <a:ext cx="225425" cy="225425"/>
          </a:xfrm>
          <a:custGeom>
            <a:avLst/>
            <a:gdLst>
              <a:gd name="T0" fmla="*/ 109157 w 226060"/>
              <a:gd name="T1" fmla="*/ 0 h 224789"/>
              <a:gd name="T2" fmla="*/ 68122 w 226060"/>
              <a:gd name="T3" fmla="*/ 8396 h 224789"/>
              <a:gd name="T4" fmla="*/ 32375 w 226060"/>
              <a:gd name="T5" fmla="*/ 33503 h 224789"/>
              <a:gd name="T6" fmla="*/ 7275 w 226060"/>
              <a:gd name="T7" fmla="*/ 75301 h 224789"/>
              <a:gd name="T8" fmla="*/ 0 w 226060"/>
              <a:gd name="T9" fmla="*/ 116655 h 224789"/>
              <a:gd name="T10" fmla="*/ 735 w 226060"/>
              <a:gd name="T11" fmla="*/ 128510 h 224789"/>
              <a:gd name="T12" fmla="*/ 12129 w 226060"/>
              <a:gd name="T13" fmla="*/ 169300 h 224789"/>
              <a:gd name="T14" fmla="*/ 42475 w 226060"/>
              <a:gd name="T15" fmla="*/ 209351 h 224789"/>
              <a:gd name="T16" fmla="*/ 82247 w 226060"/>
              <a:gd name="T17" fmla="*/ 229854 h 224789"/>
              <a:gd name="T18" fmla="*/ 111040 w 226060"/>
              <a:gd name="T19" fmla="*/ 233147 h 224789"/>
              <a:gd name="T20" fmla="*/ 125461 w 226060"/>
              <a:gd name="T21" fmla="*/ 231788 h 224789"/>
              <a:gd name="T22" fmla="*/ 139590 w 226060"/>
              <a:gd name="T23" fmla="*/ 228476 h 224789"/>
              <a:gd name="T24" fmla="*/ 152510 w 226060"/>
              <a:gd name="T25" fmla="*/ 223516 h 224789"/>
              <a:gd name="T26" fmla="*/ 106061 w 226060"/>
              <a:gd name="T27" fmla="*/ 223516 h 224789"/>
              <a:gd name="T28" fmla="*/ 93303 w 226060"/>
              <a:gd name="T29" fmla="*/ 222303 h 224789"/>
              <a:gd name="T30" fmla="*/ 56997 w 226060"/>
              <a:gd name="T31" fmla="*/ 208148 h 224789"/>
              <a:gd name="T32" fmla="*/ 27460 w 226060"/>
              <a:gd name="T33" fmla="*/ 177787 h 224789"/>
              <a:gd name="T34" fmla="*/ 11754 w 226060"/>
              <a:gd name="T35" fmla="*/ 137998 h 224789"/>
              <a:gd name="T36" fmla="*/ 9549 w 226060"/>
              <a:gd name="T37" fmla="*/ 116655 h 224789"/>
              <a:gd name="T38" fmla="*/ 10284 w 226060"/>
              <a:gd name="T39" fmla="*/ 105588 h 224789"/>
              <a:gd name="T40" fmla="*/ 23252 w 226060"/>
              <a:gd name="T41" fmla="*/ 62519 h 224789"/>
              <a:gd name="T42" fmla="*/ 51444 w 226060"/>
              <a:gd name="T43" fmla="*/ 28795 h 224789"/>
              <a:gd name="T44" fmla="*/ 87929 w 226060"/>
              <a:gd name="T45" fmla="*/ 11890 h 224789"/>
              <a:gd name="T46" fmla="*/ 152972 w 226060"/>
              <a:gd name="T47" fmla="*/ 9794 h 224789"/>
              <a:gd name="T48" fmla="*/ 150113 w 226060"/>
              <a:gd name="T49" fmla="*/ 8331 h 224789"/>
              <a:gd name="T50" fmla="*/ 136800 w 226060"/>
              <a:gd name="T51" fmla="*/ 3691 h 224789"/>
              <a:gd name="T52" fmla="*/ 123076 w 226060"/>
              <a:gd name="T53" fmla="*/ 923 h 224789"/>
              <a:gd name="T54" fmla="*/ 109157 w 226060"/>
              <a:gd name="T55" fmla="*/ 0 h 224789"/>
              <a:gd name="T56" fmla="*/ 152972 w 226060"/>
              <a:gd name="T57" fmla="*/ 9794 h 224789"/>
              <a:gd name="T58" fmla="*/ 114169 w 226060"/>
              <a:gd name="T59" fmla="*/ 9794 h 224789"/>
              <a:gd name="T60" fmla="*/ 127259 w 226060"/>
              <a:gd name="T61" fmla="*/ 11460 h 224789"/>
              <a:gd name="T62" fmla="*/ 140063 w 226060"/>
              <a:gd name="T63" fmla="*/ 14920 h 224789"/>
              <a:gd name="T64" fmla="*/ 174725 w 226060"/>
              <a:gd name="T65" fmla="*/ 35923 h 224789"/>
              <a:gd name="T66" fmla="*/ 199530 w 226060"/>
              <a:gd name="T67" fmla="*/ 72601 h 224789"/>
              <a:gd name="T68" fmla="*/ 208637 w 226060"/>
              <a:gd name="T69" fmla="*/ 116655 h 224789"/>
              <a:gd name="T70" fmla="*/ 207901 w 226060"/>
              <a:gd name="T71" fmla="*/ 127718 h 224789"/>
              <a:gd name="T72" fmla="*/ 193679 w 226060"/>
              <a:gd name="T73" fmla="*/ 172964 h 224789"/>
              <a:gd name="T74" fmla="*/ 166561 w 226060"/>
              <a:gd name="T75" fmla="*/ 204169 h 224789"/>
              <a:gd name="T76" fmla="*/ 131464 w 226060"/>
              <a:gd name="T77" fmla="*/ 220796 h 224789"/>
              <a:gd name="T78" fmla="*/ 106061 w 226060"/>
              <a:gd name="T79" fmla="*/ 223516 h 224789"/>
              <a:gd name="T80" fmla="*/ 152510 w 226060"/>
              <a:gd name="T81" fmla="*/ 223516 h 224789"/>
              <a:gd name="T82" fmla="*/ 188853 w 226060"/>
              <a:gd name="T83" fmla="*/ 196397 h 224789"/>
              <a:gd name="T84" fmla="*/ 211962 w 226060"/>
              <a:gd name="T85" fmla="*/ 153584 h 224789"/>
              <a:gd name="T86" fmla="*/ 217452 w 226060"/>
              <a:gd name="T87" fmla="*/ 116655 h 224789"/>
              <a:gd name="T88" fmla="*/ 217452 w 226060"/>
              <a:gd name="T89" fmla="*/ 104007 h 224789"/>
              <a:gd name="T90" fmla="*/ 203634 w 226060"/>
              <a:gd name="T91" fmla="*/ 59447 h 224789"/>
              <a:gd name="T92" fmla="*/ 174724 w 226060"/>
              <a:gd name="T93" fmla="*/ 23190 h 224789"/>
              <a:gd name="T94" fmla="*/ 162820 w 226060"/>
              <a:gd name="T95" fmla="*/ 14830 h 224789"/>
              <a:gd name="T96" fmla="*/ 152972 w 226060"/>
              <a:gd name="T97" fmla="*/ 9794 h 2247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26060" h="224789">
                <a:moveTo>
                  <a:pt x="113221" y="0"/>
                </a:moveTo>
                <a:lnTo>
                  <a:pt x="70659" y="8094"/>
                </a:lnTo>
                <a:lnTo>
                  <a:pt x="33580" y="32295"/>
                </a:lnTo>
                <a:lnTo>
                  <a:pt x="7547" y="72586"/>
                </a:lnTo>
                <a:lnTo>
                  <a:pt x="0" y="112448"/>
                </a:lnTo>
                <a:lnTo>
                  <a:pt x="761" y="123878"/>
                </a:lnTo>
                <a:lnTo>
                  <a:pt x="12580" y="163194"/>
                </a:lnTo>
                <a:lnTo>
                  <a:pt x="44057" y="201801"/>
                </a:lnTo>
                <a:lnTo>
                  <a:pt x="85311" y="221565"/>
                </a:lnTo>
                <a:lnTo>
                  <a:pt x="115177" y="224739"/>
                </a:lnTo>
                <a:lnTo>
                  <a:pt x="130130" y="223429"/>
                </a:lnTo>
                <a:lnTo>
                  <a:pt x="144789" y="220236"/>
                </a:lnTo>
                <a:lnTo>
                  <a:pt x="158190" y="215454"/>
                </a:lnTo>
                <a:lnTo>
                  <a:pt x="110011" y="215454"/>
                </a:lnTo>
                <a:lnTo>
                  <a:pt x="96779" y="214287"/>
                </a:lnTo>
                <a:lnTo>
                  <a:pt x="59120" y="200641"/>
                </a:lnTo>
                <a:lnTo>
                  <a:pt x="28483" y="171375"/>
                </a:lnTo>
                <a:lnTo>
                  <a:pt x="12191" y="133022"/>
                </a:lnTo>
                <a:lnTo>
                  <a:pt x="9905" y="112448"/>
                </a:lnTo>
                <a:lnTo>
                  <a:pt x="10667" y="101780"/>
                </a:lnTo>
                <a:lnTo>
                  <a:pt x="24118" y="60266"/>
                </a:lnTo>
                <a:lnTo>
                  <a:pt x="53360" y="27756"/>
                </a:lnTo>
                <a:lnTo>
                  <a:pt x="91203" y="11461"/>
                </a:lnTo>
                <a:lnTo>
                  <a:pt x="158669" y="9441"/>
                </a:lnTo>
                <a:lnTo>
                  <a:pt x="155703" y="8031"/>
                </a:lnTo>
                <a:lnTo>
                  <a:pt x="141895" y="3561"/>
                </a:lnTo>
                <a:lnTo>
                  <a:pt x="127665" y="884"/>
                </a:lnTo>
                <a:lnTo>
                  <a:pt x="113221" y="0"/>
                </a:lnTo>
                <a:close/>
              </a:path>
              <a:path w="226060" h="224789">
                <a:moveTo>
                  <a:pt x="158669" y="9441"/>
                </a:moveTo>
                <a:lnTo>
                  <a:pt x="118422" y="9441"/>
                </a:lnTo>
                <a:lnTo>
                  <a:pt x="132001" y="11047"/>
                </a:lnTo>
                <a:lnTo>
                  <a:pt x="145281" y="14381"/>
                </a:lnTo>
                <a:lnTo>
                  <a:pt x="181233" y="34628"/>
                </a:lnTo>
                <a:lnTo>
                  <a:pt x="206961" y="69982"/>
                </a:lnTo>
                <a:lnTo>
                  <a:pt x="216407" y="112448"/>
                </a:lnTo>
                <a:lnTo>
                  <a:pt x="215645" y="123116"/>
                </a:lnTo>
                <a:lnTo>
                  <a:pt x="200893" y="166726"/>
                </a:lnTo>
                <a:lnTo>
                  <a:pt x="172765" y="196806"/>
                </a:lnTo>
                <a:lnTo>
                  <a:pt x="136361" y="212834"/>
                </a:lnTo>
                <a:lnTo>
                  <a:pt x="110011" y="215454"/>
                </a:lnTo>
                <a:lnTo>
                  <a:pt x="158190" y="215454"/>
                </a:lnTo>
                <a:lnTo>
                  <a:pt x="195887" y="189314"/>
                </a:lnTo>
                <a:lnTo>
                  <a:pt x="219857" y="148046"/>
                </a:lnTo>
                <a:lnTo>
                  <a:pt x="225551" y="112448"/>
                </a:lnTo>
                <a:lnTo>
                  <a:pt x="225551" y="100256"/>
                </a:lnTo>
                <a:lnTo>
                  <a:pt x="211218" y="57303"/>
                </a:lnTo>
                <a:lnTo>
                  <a:pt x="181232" y="22354"/>
                </a:lnTo>
                <a:lnTo>
                  <a:pt x="168884" y="14295"/>
                </a:lnTo>
                <a:lnTo>
                  <a:pt x="158669" y="94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21510" name="object 6"/>
          <p:cNvSpPr>
            <a:spLocks noChangeArrowheads="1"/>
          </p:cNvSpPr>
          <p:nvPr/>
        </p:nvSpPr>
        <p:spPr bwMode="auto">
          <a:xfrm>
            <a:off x="5635625" y="2049463"/>
            <a:ext cx="3240088" cy="21653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21511" name="object 7"/>
          <p:cNvSpPr>
            <a:spLocks/>
          </p:cNvSpPr>
          <p:nvPr/>
        </p:nvSpPr>
        <p:spPr bwMode="auto">
          <a:xfrm>
            <a:off x="8058150" y="2914650"/>
            <a:ext cx="144463" cy="144463"/>
          </a:xfrm>
          <a:custGeom>
            <a:avLst/>
            <a:gdLst>
              <a:gd name="T0" fmla="*/ 73551 w 144145"/>
              <a:gd name="T1" fmla="*/ 0 h 144780"/>
              <a:gd name="T2" fmla="*/ 32211 w 144145"/>
              <a:gd name="T3" fmla="*/ 12391 h 144780"/>
              <a:gd name="T4" fmla="*/ 5708 w 144145"/>
              <a:gd name="T5" fmla="*/ 43302 h 144780"/>
              <a:gd name="T6" fmla="*/ 0 w 144145"/>
              <a:gd name="T7" fmla="*/ 70352 h 144780"/>
              <a:gd name="T8" fmla="*/ 22 w 144145"/>
              <a:gd name="T9" fmla="*/ 72118 h 144780"/>
              <a:gd name="T10" fmla="*/ 13298 w 144145"/>
              <a:gd name="T11" fmla="*/ 110392 h 144780"/>
              <a:gd name="T12" fmla="*/ 46230 w 144145"/>
              <a:gd name="T13" fmla="*/ 135290 h 144780"/>
              <a:gd name="T14" fmla="*/ 75655 w 144145"/>
              <a:gd name="T15" fmla="*/ 140698 h 144780"/>
              <a:gd name="T16" fmla="*/ 90325 w 144145"/>
              <a:gd name="T17" fmla="*/ 139066 h 144780"/>
              <a:gd name="T18" fmla="*/ 127018 w 144145"/>
              <a:gd name="T19" fmla="*/ 119476 h 144780"/>
              <a:gd name="T20" fmla="*/ 146731 w 144145"/>
              <a:gd name="T21" fmla="*/ 83628 h 144780"/>
              <a:gd name="T22" fmla="*/ 148195 w 144145"/>
              <a:gd name="T23" fmla="*/ 69350 h 144780"/>
              <a:gd name="T24" fmla="*/ 146524 w 144145"/>
              <a:gd name="T25" fmla="*/ 55443 h 144780"/>
              <a:gd name="T26" fmla="*/ 126170 w 144145"/>
              <a:gd name="T27" fmla="*/ 20400 h 144780"/>
              <a:gd name="T28" fmla="*/ 88609 w 144145"/>
              <a:gd name="T29" fmla="*/ 1419 h 144780"/>
              <a:gd name="T30" fmla="*/ 73551 w 144145"/>
              <a:gd name="T31" fmla="*/ 0 h 1447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4145" h="144780">
                <a:moveTo>
                  <a:pt x="71474" y="0"/>
                </a:moveTo>
                <a:lnTo>
                  <a:pt x="31301" y="12749"/>
                </a:lnTo>
                <a:lnTo>
                  <a:pt x="5549" y="44553"/>
                </a:lnTo>
                <a:lnTo>
                  <a:pt x="0" y="72384"/>
                </a:lnTo>
                <a:lnTo>
                  <a:pt x="22" y="74202"/>
                </a:lnTo>
                <a:lnTo>
                  <a:pt x="12921" y="113583"/>
                </a:lnTo>
                <a:lnTo>
                  <a:pt x="44924" y="139200"/>
                </a:lnTo>
                <a:lnTo>
                  <a:pt x="73518" y="144765"/>
                </a:lnTo>
                <a:lnTo>
                  <a:pt x="87774" y="143086"/>
                </a:lnTo>
                <a:lnTo>
                  <a:pt x="123430" y="122929"/>
                </a:lnTo>
                <a:lnTo>
                  <a:pt x="142587" y="86046"/>
                </a:lnTo>
                <a:lnTo>
                  <a:pt x="144010" y="71356"/>
                </a:lnTo>
                <a:lnTo>
                  <a:pt x="142385" y="57046"/>
                </a:lnTo>
                <a:lnTo>
                  <a:pt x="122607" y="20990"/>
                </a:lnTo>
                <a:lnTo>
                  <a:pt x="86107" y="1458"/>
                </a:lnTo>
                <a:lnTo>
                  <a:pt x="71474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21512" name="object 8"/>
          <p:cNvSpPr>
            <a:spLocks/>
          </p:cNvSpPr>
          <p:nvPr/>
        </p:nvSpPr>
        <p:spPr bwMode="auto">
          <a:xfrm>
            <a:off x="8054975" y="2909888"/>
            <a:ext cx="153988" cy="153987"/>
          </a:xfrm>
          <a:custGeom>
            <a:avLst/>
            <a:gdLst>
              <a:gd name="T0" fmla="*/ 76827 w 154304"/>
              <a:gd name="T1" fmla="*/ 0 h 154305"/>
              <a:gd name="T2" fmla="*/ 34767 w 154304"/>
              <a:gd name="T3" fmla="*/ 11105 h 154305"/>
              <a:gd name="T4" fmla="*/ 5334 w 154304"/>
              <a:gd name="T5" fmla="*/ 47120 h 154305"/>
              <a:gd name="T6" fmla="*/ 0 w 154304"/>
              <a:gd name="T7" fmla="*/ 67441 h 154305"/>
              <a:gd name="T8" fmla="*/ 0 w 154304"/>
              <a:gd name="T9" fmla="*/ 83019 h 154305"/>
              <a:gd name="T10" fmla="*/ 15270 w 154304"/>
              <a:gd name="T11" fmla="*/ 120524 h 154305"/>
              <a:gd name="T12" fmla="*/ 50336 w 154304"/>
              <a:gd name="T13" fmla="*/ 145863 h 154305"/>
              <a:gd name="T14" fmla="*/ 70860 w 154304"/>
              <a:gd name="T15" fmla="*/ 149631 h 154305"/>
              <a:gd name="T16" fmla="*/ 81269 w 154304"/>
              <a:gd name="T17" fmla="*/ 149382 h 154305"/>
              <a:gd name="T18" fmla="*/ 91548 w 154304"/>
              <a:gd name="T19" fmla="*/ 147744 h 154305"/>
              <a:gd name="T20" fmla="*/ 101525 w 154304"/>
              <a:gd name="T21" fmla="*/ 144744 h 154305"/>
              <a:gd name="T22" fmla="*/ 110777 w 154304"/>
              <a:gd name="T23" fmla="*/ 140525 h 154305"/>
              <a:gd name="T24" fmla="*/ 71210 w 154304"/>
              <a:gd name="T25" fmla="*/ 140525 h 154305"/>
              <a:gd name="T26" fmla="*/ 60701 w 154304"/>
              <a:gd name="T27" fmla="*/ 139106 h 154305"/>
              <a:gd name="T28" fmla="*/ 23890 w 154304"/>
              <a:gd name="T29" fmla="*/ 116200 h 154305"/>
              <a:gd name="T30" fmla="*/ 9645 w 154304"/>
              <a:gd name="T31" fmla="*/ 81536 h 154305"/>
              <a:gd name="T32" fmla="*/ 8903 w 154304"/>
              <a:gd name="T33" fmla="*/ 74859 h 154305"/>
              <a:gd name="T34" fmla="*/ 11214 w 154304"/>
              <a:gd name="T35" fmla="*/ 58288 h 154305"/>
              <a:gd name="T36" fmla="*/ 37981 w 154304"/>
              <a:gd name="T37" fmla="*/ 19933 h 154305"/>
              <a:gd name="T38" fmla="*/ 78790 w 154304"/>
              <a:gd name="T39" fmla="*/ 9252 h 154305"/>
              <a:gd name="T40" fmla="*/ 110863 w 154304"/>
              <a:gd name="T41" fmla="*/ 9252 h 154305"/>
              <a:gd name="T42" fmla="*/ 108779 w 154304"/>
              <a:gd name="T43" fmla="*/ 7998 h 154305"/>
              <a:gd name="T44" fmla="*/ 98500 w 154304"/>
              <a:gd name="T45" fmla="*/ 3778 h 154305"/>
              <a:gd name="T46" fmla="*/ 87781 w 154304"/>
              <a:gd name="T47" fmla="*/ 1117 h 154305"/>
              <a:gd name="T48" fmla="*/ 76827 w 154304"/>
              <a:gd name="T49" fmla="*/ 0 h 154305"/>
              <a:gd name="T50" fmla="*/ 110863 w 154304"/>
              <a:gd name="T51" fmla="*/ 9252 h 154305"/>
              <a:gd name="T52" fmla="*/ 78790 w 154304"/>
              <a:gd name="T53" fmla="*/ 9252 h 154305"/>
              <a:gd name="T54" fmla="*/ 89360 w 154304"/>
              <a:gd name="T55" fmla="*/ 10822 h 154305"/>
              <a:gd name="T56" fmla="*/ 99593 w 154304"/>
              <a:gd name="T57" fmla="*/ 14073 h 154305"/>
              <a:gd name="T58" fmla="*/ 132259 w 154304"/>
              <a:gd name="T59" fmla="*/ 43625 h 154305"/>
              <a:gd name="T60" fmla="*/ 140229 w 154304"/>
              <a:gd name="T61" fmla="*/ 68183 h 154305"/>
              <a:gd name="T62" fmla="*/ 137829 w 154304"/>
              <a:gd name="T63" fmla="*/ 92679 h 154305"/>
              <a:gd name="T64" fmla="*/ 111494 w 154304"/>
              <a:gd name="T65" fmla="*/ 129512 h 154305"/>
              <a:gd name="T66" fmla="*/ 71210 w 154304"/>
              <a:gd name="T67" fmla="*/ 140525 h 154305"/>
              <a:gd name="T68" fmla="*/ 110777 w 154304"/>
              <a:gd name="T69" fmla="*/ 140525 h 154305"/>
              <a:gd name="T70" fmla="*/ 140873 w 154304"/>
              <a:gd name="T71" fmla="*/ 110236 h 154305"/>
              <a:gd name="T72" fmla="*/ 149875 w 154304"/>
              <a:gd name="T73" fmla="*/ 74859 h 154305"/>
              <a:gd name="T74" fmla="*/ 149133 w 154304"/>
              <a:gd name="T75" fmla="*/ 66699 h 154305"/>
              <a:gd name="T76" fmla="*/ 134935 w 154304"/>
              <a:gd name="T77" fmla="*/ 29984 h 154305"/>
              <a:gd name="T78" fmla="*/ 118414 w 154304"/>
              <a:gd name="T79" fmla="*/ 13774 h 154305"/>
              <a:gd name="T80" fmla="*/ 110863 w 154304"/>
              <a:gd name="T81" fmla="*/ 9252 h 1543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54304" h="154305">
                <a:moveTo>
                  <a:pt x="78903" y="0"/>
                </a:moveTo>
                <a:lnTo>
                  <a:pt x="35706" y="11405"/>
                </a:lnTo>
                <a:lnTo>
                  <a:pt x="5477" y="48402"/>
                </a:lnTo>
                <a:lnTo>
                  <a:pt x="0" y="69274"/>
                </a:lnTo>
                <a:lnTo>
                  <a:pt x="0" y="85276"/>
                </a:lnTo>
                <a:lnTo>
                  <a:pt x="15683" y="123800"/>
                </a:lnTo>
                <a:lnTo>
                  <a:pt x="51696" y="149828"/>
                </a:lnTo>
                <a:lnTo>
                  <a:pt x="72774" y="153698"/>
                </a:lnTo>
                <a:lnTo>
                  <a:pt x="83464" y="153442"/>
                </a:lnTo>
                <a:lnTo>
                  <a:pt x="94021" y="151760"/>
                </a:lnTo>
                <a:lnTo>
                  <a:pt x="104267" y="148679"/>
                </a:lnTo>
                <a:lnTo>
                  <a:pt x="113770" y="144344"/>
                </a:lnTo>
                <a:lnTo>
                  <a:pt x="73133" y="144344"/>
                </a:lnTo>
                <a:lnTo>
                  <a:pt x="62341" y="142886"/>
                </a:lnTo>
                <a:lnTo>
                  <a:pt x="24535" y="119356"/>
                </a:lnTo>
                <a:lnTo>
                  <a:pt x="9905" y="83752"/>
                </a:lnTo>
                <a:lnTo>
                  <a:pt x="9143" y="76894"/>
                </a:lnTo>
                <a:lnTo>
                  <a:pt x="11515" y="59872"/>
                </a:lnTo>
                <a:lnTo>
                  <a:pt x="39007" y="20475"/>
                </a:lnTo>
                <a:lnTo>
                  <a:pt x="80918" y="9501"/>
                </a:lnTo>
                <a:lnTo>
                  <a:pt x="113857" y="9501"/>
                </a:lnTo>
                <a:lnTo>
                  <a:pt x="111717" y="8219"/>
                </a:lnTo>
                <a:lnTo>
                  <a:pt x="101160" y="3882"/>
                </a:lnTo>
                <a:lnTo>
                  <a:pt x="90152" y="1143"/>
                </a:lnTo>
                <a:lnTo>
                  <a:pt x="78903" y="0"/>
                </a:lnTo>
                <a:close/>
              </a:path>
              <a:path w="154304" h="154305">
                <a:moveTo>
                  <a:pt x="113857" y="9501"/>
                </a:moveTo>
                <a:lnTo>
                  <a:pt x="80918" y="9501"/>
                </a:lnTo>
                <a:lnTo>
                  <a:pt x="91774" y="11117"/>
                </a:lnTo>
                <a:lnTo>
                  <a:pt x="102282" y="14455"/>
                </a:lnTo>
                <a:lnTo>
                  <a:pt x="135831" y="44810"/>
                </a:lnTo>
                <a:lnTo>
                  <a:pt x="144017" y="70036"/>
                </a:lnTo>
                <a:lnTo>
                  <a:pt x="141552" y="95198"/>
                </a:lnTo>
                <a:lnTo>
                  <a:pt x="114506" y="133032"/>
                </a:lnTo>
                <a:lnTo>
                  <a:pt x="73133" y="144344"/>
                </a:lnTo>
                <a:lnTo>
                  <a:pt x="113770" y="144344"/>
                </a:lnTo>
                <a:lnTo>
                  <a:pt x="144677" y="113232"/>
                </a:lnTo>
                <a:lnTo>
                  <a:pt x="153923" y="76894"/>
                </a:lnTo>
                <a:lnTo>
                  <a:pt x="153161" y="68512"/>
                </a:lnTo>
                <a:lnTo>
                  <a:pt x="138579" y="30798"/>
                </a:lnTo>
                <a:lnTo>
                  <a:pt x="121612" y="14150"/>
                </a:lnTo>
                <a:lnTo>
                  <a:pt x="113857" y="95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>
            <a:spLocks noChangeArrowheads="1"/>
          </p:cNvSpPr>
          <p:nvPr/>
        </p:nvSpPr>
        <p:spPr bwMode="auto">
          <a:xfrm>
            <a:off x="1295400" y="4495800"/>
            <a:ext cx="72707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81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Esistono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due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tipi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semi-conduttori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estrinseci,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che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differenziano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per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il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meccanismo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conduzione:</a:t>
            </a:r>
          </a:p>
          <a:p>
            <a:pPr>
              <a:spcBef>
                <a:spcPts val="163"/>
              </a:spcBef>
              <a:buClr>
                <a:srgbClr val="FF3300"/>
              </a:buClr>
              <a:buFontTx/>
              <a:buChar char="•"/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semi-conduttori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di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tipo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“n”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ts val="1238"/>
              </a:spcBef>
              <a:buClr>
                <a:srgbClr val="FF3300"/>
              </a:buClr>
              <a:buFontTx/>
              <a:buChar char="•"/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semi-conduttori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di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tipo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“p”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ts val="50"/>
              </a:spcBef>
            </a:pPr>
            <a:endParaRPr lang="it-IT" altLang="it-IT" sz="25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"/>
            </a:pP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Germanio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,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tipico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semi-conduttore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estrinseco,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diventa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semi-conduttore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tipo-p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o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tipo-n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a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seconda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del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tipo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drogante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14" name="Segnaposto numero diapositiva 2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994900" y="7131050"/>
            <a:ext cx="446088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EA35E0A-17C3-4699-BE21-B85D4CDAC677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1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147300" y="7119938"/>
            <a:ext cx="249238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CA7DCFE-D383-47DA-8D42-D8B20F57F6B0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255072" y="411105"/>
            <a:ext cx="8893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 impurezze in posizione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 sostituzionale; </a:t>
            </a:r>
          </a:p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Se si ha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 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sostituzione di un atomo di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Ge (IV </a:t>
            </a:r>
            <a:r>
              <a:rPr lang="it-IT" altLang="it-IT" b="1" smtClean="0">
                <a:solidFill>
                  <a:srgbClr val="0000FF"/>
                </a:solidFill>
                <a:latin typeface="Arial" charset="0"/>
              </a:rPr>
              <a:t>gruppo, </a:t>
            </a:r>
            <a:r>
              <a:rPr lang="it-IT" altLang="it-IT" b="1" smtClean="0">
                <a:solidFill>
                  <a:srgbClr val="0000CC"/>
                </a:solidFill>
                <a:latin typeface="Arial" charset="0"/>
              </a:rPr>
              <a:t>4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e</a:t>
            </a:r>
            <a:r>
              <a:rPr lang="it-IT" altLang="it-IT" b="1" baseline="30000">
                <a:solidFill>
                  <a:srgbClr val="0000CC"/>
                </a:solidFill>
                <a:latin typeface="Arial" charset="0"/>
              </a:rPr>
              <a:t>-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 di valenza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) 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157288" y="5988050"/>
            <a:ext cx="287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semi-conduttori di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tipo-p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361113" y="5988050"/>
            <a:ext cx="287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semi-conduttori di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tipo-n</a:t>
            </a:r>
          </a:p>
        </p:txBody>
      </p:sp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2720975" y="966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293876" y="1880680"/>
            <a:ext cx="493446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it-IT" altLang="it-IT" sz="1600" smtClean="0">
                <a:solidFill>
                  <a:prstClr val="black"/>
                </a:solidFill>
                <a:latin typeface="Arial" charset="0"/>
              </a:rPr>
              <a:t> il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reticolo risulta impoverito di un </a:t>
            </a:r>
            <a:r>
              <a:rPr lang="it-IT" altLang="it-IT" sz="1600" smtClean="0">
                <a:solidFill>
                  <a:prstClr val="black"/>
                </a:solidFill>
                <a:latin typeface="Arial" charset="0"/>
              </a:rPr>
              <a:t>elettrone in corrispondenza di ciascun atomo di impurezza:  </a:t>
            </a:r>
            <a:endParaRPr lang="it-IT" altLang="it-IT" sz="16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 ogni atomo di B introduce un livello accettore di e</a:t>
            </a:r>
            <a:r>
              <a:rPr lang="it-IT" altLang="it-IT" sz="1600" baseline="30000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 nella banda proibita e un e</a:t>
            </a:r>
            <a:r>
              <a:rPr lang="it-IT" altLang="it-IT" sz="1600" baseline="30000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 può passare da Ge a B;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 nella banda di valenza si crea una </a:t>
            </a:r>
            <a:r>
              <a:rPr lang="it-IT" altLang="it-IT" sz="1600" b="1">
                <a:solidFill>
                  <a:prstClr val="black"/>
                </a:solidFill>
                <a:latin typeface="Arial" charset="0"/>
              </a:rPr>
              <a:t>positive hole;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572125" y="1820863"/>
            <a:ext cx="386556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 il reticolo ha un e</a:t>
            </a:r>
            <a:r>
              <a:rPr lang="it-IT" altLang="it-IT" sz="1600" baseline="30000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 in eccesso;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  ogni P introduce un livello donatore di e</a:t>
            </a:r>
            <a:r>
              <a:rPr lang="it-IT" altLang="it-IT" sz="1600" baseline="30000">
                <a:solidFill>
                  <a:prstClr val="black"/>
                </a:solidFill>
                <a:latin typeface="Arial" charset="0"/>
              </a:rPr>
              <a:t>- 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nella banda proibita; </a:t>
            </a:r>
          </a:p>
          <a:p>
            <a:pPr>
              <a:spcBef>
                <a:spcPct val="0"/>
              </a:spcBef>
            </a:pP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- un elettrone passa dal livello donatore del P alla banda di conduzione del Ge;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652463" y="5627688"/>
            <a:ext cx="4562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  <a:sym typeface="Symbol" pitchFamily="18" charset="2"/>
              </a:rPr>
              <a:t> conduzione attraverso le “positive holes”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6029325" y="5627688"/>
            <a:ext cx="3889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  <a:sym typeface="Symbol" pitchFamily="18" charset="2"/>
              </a:rPr>
              <a:t> conduzione attraverso gli elettroni</a:t>
            </a:r>
          </a:p>
        </p:txBody>
      </p:sp>
      <p:sp>
        <p:nvSpPr>
          <p:cNvPr id="23563" name="Text Box 20"/>
          <p:cNvSpPr txBox="1">
            <a:spLocks noChangeArrowheads="1"/>
          </p:cNvSpPr>
          <p:nvPr/>
        </p:nvSpPr>
        <p:spPr bwMode="auto">
          <a:xfrm>
            <a:off x="255072" y="28308"/>
            <a:ext cx="5284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Tipico semi-conduttore estrinseco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: 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 </a:t>
            </a:r>
            <a:r>
              <a:rPr lang="it-IT" altLang="it-IT" b="1" smtClean="0">
                <a:solidFill>
                  <a:srgbClr val="0000CC"/>
                </a:solidFill>
                <a:latin typeface="Arial" charset="0"/>
              </a:rPr>
              <a:t>Germanio </a:t>
            </a:r>
            <a:endParaRPr lang="it-IT" altLang="it-IT" b="1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765800" y="1090613"/>
            <a:ext cx="36004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>
                <a:solidFill>
                  <a:srgbClr val="0000CC"/>
                </a:solidFill>
                <a:latin typeface="Arial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 con un atomo di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P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o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 As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(V gruppo, 5 e</a:t>
            </a:r>
            <a:r>
              <a:rPr lang="it-IT" altLang="it-IT" baseline="30000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 di valenza)</a:t>
            </a:r>
          </a:p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868363" y="1150938"/>
            <a:ext cx="3527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 con un atomo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B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o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 Ga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o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 Al </a:t>
            </a:r>
          </a:p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(III gruppo, 3 e</a:t>
            </a:r>
            <a:r>
              <a:rPr lang="it-IT" altLang="it-IT" baseline="30000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 di valenza)  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876300" y="6426200"/>
            <a:ext cx="90424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 nei semi-conduttori estrinseci, elettroni (nei p) o positive holes (negli n) rimangono localizzati sull’atomo impurezza; solo un tipo di carica può muoversi nel solido;</a:t>
            </a:r>
          </a:p>
        </p:txBody>
      </p:sp>
      <p:grpSp>
        <p:nvGrpSpPr>
          <p:cNvPr id="29" name="Group 30"/>
          <p:cNvGrpSpPr>
            <a:grpSpLocks/>
          </p:cNvGrpSpPr>
          <p:nvPr/>
        </p:nvGrpSpPr>
        <p:grpSpPr bwMode="auto">
          <a:xfrm>
            <a:off x="868363" y="3251200"/>
            <a:ext cx="4248150" cy="2255838"/>
            <a:chOff x="249" y="1888"/>
            <a:chExt cx="2676" cy="1421"/>
          </a:xfrm>
        </p:grpSpPr>
        <p:pic>
          <p:nvPicPr>
            <p:cNvPr id="23573" name="Picture 10" descr="bande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888"/>
              <a:ext cx="2676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4" name="Text Box 24"/>
            <p:cNvSpPr txBox="1">
              <a:spLocks noChangeArrowheads="1"/>
            </p:cNvSpPr>
            <p:nvPr/>
          </p:nvSpPr>
          <p:spPr bwMode="auto">
            <a:xfrm>
              <a:off x="1020" y="2069"/>
              <a:ext cx="10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Banda di conduzione</a:t>
              </a:r>
            </a:p>
          </p:txBody>
        </p:sp>
        <p:sp>
          <p:nvSpPr>
            <p:cNvPr id="23575" name="Text Box 26"/>
            <p:cNvSpPr txBox="1">
              <a:spLocks noChangeArrowheads="1"/>
            </p:cNvSpPr>
            <p:nvPr/>
          </p:nvSpPr>
          <p:spPr bwMode="auto">
            <a:xfrm>
              <a:off x="1020" y="2931"/>
              <a:ext cx="8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Banda di valenza</a:t>
              </a:r>
            </a:p>
          </p:txBody>
        </p:sp>
        <p:sp>
          <p:nvSpPr>
            <p:cNvPr id="23576" name="Text Box 28"/>
            <p:cNvSpPr txBox="1">
              <a:spLocks noChangeArrowheads="1"/>
            </p:cNvSpPr>
            <p:nvPr/>
          </p:nvSpPr>
          <p:spPr bwMode="auto">
            <a:xfrm>
              <a:off x="554" y="2416"/>
              <a:ext cx="19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G</a:t>
              </a:r>
              <a:br>
                <a:rPr lang="it-IT" altLang="it-IT" sz="1200" b="1">
                  <a:solidFill>
                    <a:prstClr val="black"/>
                  </a:solidFill>
                  <a:latin typeface="Arial" charset="0"/>
                </a:rPr>
              </a:b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A</a:t>
              </a:r>
              <a:br>
                <a:rPr lang="it-IT" altLang="it-IT" sz="1200" b="1">
                  <a:solidFill>
                    <a:prstClr val="black"/>
                  </a:solidFill>
                  <a:latin typeface="Arial" charset="0"/>
                </a:rPr>
              </a:b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P</a:t>
              </a:r>
            </a:p>
          </p:txBody>
        </p:sp>
      </p:grpSp>
      <p:grpSp>
        <p:nvGrpSpPr>
          <p:cNvPr id="34" name="Group 31"/>
          <p:cNvGrpSpPr>
            <a:grpSpLocks/>
          </p:cNvGrpSpPr>
          <p:nvPr/>
        </p:nvGrpSpPr>
        <p:grpSpPr bwMode="auto">
          <a:xfrm>
            <a:off x="5562600" y="3251200"/>
            <a:ext cx="4176713" cy="2219325"/>
            <a:chOff x="3016" y="1888"/>
            <a:chExt cx="2631" cy="1398"/>
          </a:xfrm>
        </p:grpSpPr>
        <p:pic>
          <p:nvPicPr>
            <p:cNvPr id="23569" name="Picture 11" descr="bande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88"/>
              <a:ext cx="2631" cy="1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Text Box 25"/>
            <p:cNvSpPr txBox="1">
              <a:spLocks noChangeArrowheads="1"/>
            </p:cNvSpPr>
            <p:nvPr/>
          </p:nvSpPr>
          <p:spPr bwMode="auto">
            <a:xfrm>
              <a:off x="3969" y="2069"/>
              <a:ext cx="10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Banda di conduzione</a:t>
              </a:r>
            </a:p>
          </p:txBody>
        </p:sp>
        <p:sp>
          <p:nvSpPr>
            <p:cNvPr id="23571" name="Text Box 27"/>
            <p:cNvSpPr txBox="1">
              <a:spLocks noChangeArrowheads="1"/>
            </p:cNvSpPr>
            <p:nvPr/>
          </p:nvSpPr>
          <p:spPr bwMode="auto">
            <a:xfrm>
              <a:off x="3969" y="2886"/>
              <a:ext cx="8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Banda di valenza</a:t>
              </a:r>
            </a:p>
          </p:txBody>
        </p:sp>
        <p:sp>
          <p:nvSpPr>
            <p:cNvPr id="23572" name="Text Box 29"/>
            <p:cNvSpPr txBox="1">
              <a:spLocks noChangeArrowheads="1"/>
            </p:cNvSpPr>
            <p:nvPr/>
          </p:nvSpPr>
          <p:spPr bwMode="auto">
            <a:xfrm>
              <a:off x="3424" y="2328"/>
              <a:ext cx="191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G</a:t>
              </a:r>
              <a:br>
                <a:rPr lang="it-IT" altLang="it-IT" sz="1200" b="1">
                  <a:solidFill>
                    <a:prstClr val="black"/>
                  </a:solidFill>
                  <a:latin typeface="Arial" charset="0"/>
                </a:rPr>
              </a:b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A</a:t>
              </a:r>
              <a:br>
                <a:rPr lang="it-IT" altLang="it-IT" sz="1200" b="1">
                  <a:solidFill>
                    <a:prstClr val="black"/>
                  </a:solidFill>
                  <a:latin typeface="Arial" charset="0"/>
                </a:rPr>
              </a:br>
              <a:r>
                <a:rPr lang="it-IT" altLang="it-IT" sz="1200" b="1">
                  <a:solidFill>
                    <a:prstClr val="black"/>
                  </a:solidFill>
                  <a:latin typeface="Arial" charset="0"/>
                </a:rPr>
                <a:t>P</a:t>
              </a:r>
            </a:p>
          </p:txBody>
        </p:sp>
      </p:grpSp>
      <p:sp>
        <p:nvSpPr>
          <p:cNvPr id="25" name="object 3"/>
          <p:cNvSpPr>
            <a:spLocks noChangeArrowheads="1"/>
          </p:cNvSpPr>
          <p:nvPr/>
        </p:nvSpPr>
        <p:spPr bwMode="auto">
          <a:xfrm>
            <a:off x="8621714" y="-22225"/>
            <a:ext cx="2046286" cy="13557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30" name="object 4"/>
          <p:cNvSpPr>
            <a:spLocks/>
          </p:cNvSpPr>
          <p:nvPr/>
        </p:nvSpPr>
        <p:spPr bwMode="auto">
          <a:xfrm>
            <a:off x="9674780" y="268077"/>
            <a:ext cx="144000" cy="144000"/>
          </a:xfrm>
          <a:custGeom>
            <a:avLst/>
            <a:gdLst>
              <a:gd name="T0" fmla="*/ 107341 w 215900"/>
              <a:gd name="T1" fmla="*/ 0 h 216535"/>
              <a:gd name="T2" fmla="*/ 65514 w 215900"/>
              <a:gd name="T3" fmla="*/ 8255 h 216535"/>
              <a:gd name="T4" fmla="*/ 31399 w 215900"/>
              <a:gd name="T5" fmla="*/ 30654 h 216535"/>
              <a:gd name="T6" fmla="*/ 8420 w 215900"/>
              <a:gd name="T7" fmla="*/ 63762 h 216535"/>
              <a:gd name="T8" fmla="*/ 0 w 215900"/>
              <a:gd name="T9" fmla="*/ 104150 h 216535"/>
              <a:gd name="T10" fmla="*/ 7 w 215900"/>
              <a:gd name="T11" fmla="*/ 105364 h 216535"/>
              <a:gd name="T12" fmla="*/ 8802 w 215900"/>
              <a:gd name="T13" fmla="*/ 145350 h 216535"/>
              <a:gd name="T14" fmla="*/ 32025 w 215900"/>
              <a:gd name="T15" fmla="*/ 178077 h 216535"/>
              <a:gd name="T16" fmla="*/ 66450 w 215900"/>
              <a:gd name="T17" fmla="*/ 200181 h 216535"/>
              <a:gd name="T18" fmla="*/ 108848 w 215900"/>
              <a:gd name="T19" fmla="*/ 208292 h 216535"/>
              <a:gd name="T20" fmla="*/ 123456 w 215900"/>
              <a:gd name="T21" fmla="*/ 207175 h 216535"/>
              <a:gd name="T22" fmla="*/ 162997 w 215900"/>
              <a:gd name="T23" fmla="*/ 193554 h 216535"/>
              <a:gd name="T24" fmla="*/ 193561 w 215900"/>
              <a:gd name="T25" fmla="*/ 167091 h 216535"/>
              <a:gd name="T26" fmla="*/ 211867 w 215900"/>
              <a:gd name="T27" fmla="*/ 131070 h 216535"/>
              <a:gd name="T28" fmla="*/ 215643 w 215900"/>
              <a:gd name="T29" fmla="*/ 103372 h 216535"/>
              <a:gd name="T30" fmla="*/ 214567 w 215900"/>
              <a:gd name="T31" fmla="*/ 89395 h 216535"/>
              <a:gd name="T32" fmla="*/ 200711 w 215900"/>
              <a:gd name="T33" fmla="*/ 51303 h 216535"/>
              <a:gd name="T34" fmla="*/ 173479 w 215900"/>
              <a:gd name="T35" fmla="*/ 21610 h 216535"/>
              <a:gd name="T36" fmla="*/ 136175 w 215900"/>
              <a:gd name="T37" fmla="*/ 3710 h 216535"/>
              <a:gd name="T38" fmla="*/ 107341 w 215900"/>
              <a:gd name="T39" fmla="*/ 0 h 21653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15900" h="216535">
                <a:moveTo>
                  <a:pt x="107341" y="0"/>
                </a:moveTo>
                <a:lnTo>
                  <a:pt x="65514" y="8576"/>
                </a:lnTo>
                <a:lnTo>
                  <a:pt x="31399" y="31846"/>
                </a:lnTo>
                <a:lnTo>
                  <a:pt x="8420" y="66244"/>
                </a:lnTo>
                <a:lnTo>
                  <a:pt x="0" y="108203"/>
                </a:lnTo>
                <a:lnTo>
                  <a:pt x="7" y="109464"/>
                </a:lnTo>
                <a:lnTo>
                  <a:pt x="8802" y="151007"/>
                </a:lnTo>
                <a:lnTo>
                  <a:pt x="32025" y="185008"/>
                </a:lnTo>
                <a:lnTo>
                  <a:pt x="66450" y="207971"/>
                </a:lnTo>
                <a:lnTo>
                  <a:pt x="108848" y="216399"/>
                </a:lnTo>
                <a:lnTo>
                  <a:pt x="123456" y="215237"/>
                </a:lnTo>
                <a:lnTo>
                  <a:pt x="162997" y="201087"/>
                </a:lnTo>
                <a:lnTo>
                  <a:pt x="193561" y="173594"/>
                </a:lnTo>
                <a:lnTo>
                  <a:pt x="211867" y="136172"/>
                </a:lnTo>
                <a:lnTo>
                  <a:pt x="215643" y="107395"/>
                </a:lnTo>
                <a:lnTo>
                  <a:pt x="214567" y="92874"/>
                </a:lnTo>
                <a:lnTo>
                  <a:pt x="200711" y="53299"/>
                </a:lnTo>
                <a:lnTo>
                  <a:pt x="173479" y="22451"/>
                </a:lnTo>
                <a:lnTo>
                  <a:pt x="136175" y="3853"/>
                </a:lnTo>
                <a:lnTo>
                  <a:pt x="107341" y="0"/>
                </a:lnTo>
                <a:close/>
              </a:path>
            </a:pathLst>
          </a:cu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 txBox="1">
            <a:spLocks noChangeArrowheads="1"/>
          </p:cNvSpPr>
          <p:nvPr/>
        </p:nvSpPr>
        <p:spPr bwMode="auto">
          <a:xfrm>
            <a:off x="1177925" y="3703638"/>
            <a:ext cx="73564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Tutti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gli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ossidi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dovrebbero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comportarsi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allo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stesso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modo,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cioè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isolanti.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In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realtà…</a:t>
            </a:r>
          </a:p>
        </p:txBody>
      </p:sp>
      <p:sp>
        <p:nvSpPr>
          <p:cNvPr id="27651" name="object 3"/>
          <p:cNvSpPr txBox="1">
            <a:spLocks noChangeArrowheads="1"/>
          </p:cNvSpPr>
          <p:nvPr/>
        </p:nvSpPr>
        <p:spPr bwMode="auto">
          <a:xfrm>
            <a:off x="1285875" y="4360863"/>
            <a:ext cx="10128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MgO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isolante</a:t>
            </a:r>
          </a:p>
        </p:txBody>
      </p:sp>
      <p:sp>
        <p:nvSpPr>
          <p:cNvPr id="27652" name="object 4"/>
          <p:cNvSpPr>
            <a:spLocks/>
          </p:cNvSpPr>
          <p:nvPr/>
        </p:nvSpPr>
        <p:spPr bwMode="auto">
          <a:xfrm>
            <a:off x="652463" y="5073650"/>
            <a:ext cx="9407525" cy="323850"/>
          </a:xfrm>
          <a:custGeom>
            <a:avLst/>
            <a:gdLst>
              <a:gd name="T0" fmla="*/ 0 w 8640445"/>
              <a:gd name="T1" fmla="*/ 79908 h 367664"/>
              <a:gd name="T2" fmla="*/ 23978221 w 8640445"/>
              <a:gd name="T3" fmla="*/ 79908 h 367664"/>
              <a:gd name="T4" fmla="*/ 23978221 w 8640445"/>
              <a:gd name="T5" fmla="*/ 0 h 367664"/>
              <a:gd name="T6" fmla="*/ 0 w 8640445"/>
              <a:gd name="T7" fmla="*/ 0 h 367664"/>
              <a:gd name="T8" fmla="*/ 0 w 8640445"/>
              <a:gd name="T9" fmla="*/ 79908 h 3676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40445" h="367664">
                <a:moveTo>
                  <a:pt x="0" y="367283"/>
                </a:moveTo>
                <a:lnTo>
                  <a:pt x="8640317" y="367283"/>
                </a:lnTo>
                <a:lnTo>
                  <a:pt x="8640317" y="0"/>
                </a:lnTo>
                <a:lnTo>
                  <a:pt x="0" y="0"/>
                </a:lnTo>
                <a:lnTo>
                  <a:pt x="0" y="3672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3C13876-7EE0-4D3A-A7EB-3A65776C922A}"/>
              </a:ext>
            </a:extLst>
          </p:cNvPr>
          <p:cNvSpPr txBox="1"/>
          <p:nvPr/>
        </p:nvSpPr>
        <p:spPr>
          <a:xfrm>
            <a:off x="2232025" y="5114925"/>
            <a:ext cx="60071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0" dirty="0">
                <a:solidFill>
                  <a:srgbClr val="FF3300"/>
                </a:solidFill>
                <a:latin typeface="Arial"/>
                <a:cs typeface="Arial"/>
              </a:rPr>
              <a:t>Gli</a:t>
            </a:r>
            <a:r>
              <a:rPr b="1"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3300"/>
                </a:solidFill>
                <a:latin typeface="Arial"/>
                <a:cs typeface="Arial"/>
              </a:rPr>
              <a:t>OSSIDI</a:t>
            </a:r>
            <a:r>
              <a:rPr b="1"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3300"/>
                </a:solidFill>
                <a:latin typeface="Arial"/>
                <a:cs typeface="Arial"/>
              </a:rPr>
              <a:t>generalmente</a:t>
            </a:r>
            <a:r>
              <a:rPr b="1" spc="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3300"/>
                </a:solidFill>
                <a:latin typeface="Arial"/>
                <a:cs typeface="Arial"/>
              </a:rPr>
              <a:t>son</a:t>
            </a:r>
            <a:r>
              <a:rPr b="1" spc="-15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b="1"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3300"/>
                </a:solidFill>
                <a:latin typeface="Arial"/>
                <a:cs typeface="Arial"/>
              </a:rPr>
              <a:t>NON-STECHIOMETRICI: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654" name="object 6"/>
          <p:cNvSpPr>
            <a:spLocks/>
          </p:cNvSpPr>
          <p:nvPr/>
        </p:nvSpPr>
        <p:spPr bwMode="auto">
          <a:xfrm>
            <a:off x="652463" y="5467350"/>
            <a:ext cx="9407525" cy="1739900"/>
          </a:xfrm>
          <a:custGeom>
            <a:avLst/>
            <a:gdLst>
              <a:gd name="T0" fmla="*/ 0 w 8640445"/>
              <a:gd name="T1" fmla="*/ 1739645 h 1739900"/>
              <a:gd name="T2" fmla="*/ 23978221 w 8640445"/>
              <a:gd name="T3" fmla="*/ 1739645 h 1739900"/>
              <a:gd name="T4" fmla="*/ 23978221 w 8640445"/>
              <a:gd name="T5" fmla="*/ 0 h 1739900"/>
              <a:gd name="T6" fmla="*/ 0 w 8640445"/>
              <a:gd name="T7" fmla="*/ 0 h 1739900"/>
              <a:gd name="T8" fmla="*/ 0 w 8640445"/>
              <a:gd name="T9" fmla="*/ 1739645 h 1739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640445" h="1739900">
                <a:moveTo>
                  <a:pt x="0" y="1739645"/>
                </a:moveTo>
                <a:lnTo>
                  <a:pt x="8640317" y="1739645"/>
                </a:lnTo>
                <a:lnTo>
                  <a:pt x="8640317" y="0"/>
                </a:lnTo>
                <a:lnTo>
                  <a:pt x="0" y="0"/>
                </a:lnTo>
                <a:lnTo>
                  <a:pt x="0" y="17396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519B10CD-BAD9-4642-A56C-334C8BBC63C4}"/>
              </a:ext>
            </a:extLst>
          </p:cNvPr>
          <p:cNvSpPr txBox="1"/>
          <p:nvPr/>
        </p:nvSpPr>
        <p:spPr>
          <a:xfrm>
            <a:off x="1104900" y="5535613"/>
            <a:ext cx="3986213" cy="5302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4965" indent="-342265" fontAlgn="auto">
              <a:spcBef>
                <a:spcPts val="0"/>
              </a:spcBef>
              <a:spcAft>
                <a:spcPts val="0"/>
              </a:spcAft>
              <a:buFont typeface="Arial"/>
              <a:buAutoNum type="arabicParenR"/>
              <a:tabLst>
                <a:tab pos="355600" algn="l"/>
              </a:tabLst>
              <a:defRPr/>
            </a:pP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4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eccess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5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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vacanze</a:t>
            </a:r>
            <a:r>
              <a:rPr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cationiche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54965" indent="-342265" fontAlgn="auto">
              <a:spcBef>
                <a:spcPts val="0"/>
              </a:spcBef>
              <a:spcAft>
                <a:spcPts val="0"/>
              </a:spcAft>
              <a:buFont typeface="Arial"/>
              <a:buAutoNum type="arabicParenR"/>
              <a:tabLst>
                <a:tab pos="355600" algn="l"/>
                <a:tab pos="1778000" algn="l"/>
              </a:tabLst>
              <a:defRPr/>
            </a:pP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n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difett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dirty="0">
                <a:solidFill>
                  <a:prstClr val="black"/>
                </a:solidFill>
                <a:latin typeface="Symbol"/>
                <a:cs typeface="Symbol"/>
              </a:rPr>
              <a:t>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vacanze</a:t>
            </a:r>
            <a:r>
              <a:rPr spc="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anioniche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656" name="object 8"/>
          <p:cNvSpPr txBox="1">
            <a:spLocks noChangeArrowheads="1"/>
          </p:cNvSpPr>
          <p:nvPr/>
        </p:nvSpPr>
        <p:spPr bwMode="auto">
          <a:xfrm>
            <a:off x="5676900" y="5537200"/>
            <a:ext cx="7794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Me</a:t>
            </a:r>
            <a:r>
              <a:rPr lang="it-IT" altLang="it-IT" b="1" baseline="-21000">
                <a:solidFill>
                  <a:srgbClr val="FF3300"/>
                </a:solidFill>
                <a:latin typeface="Arial" charset="0"/>
              </a:rPr>
              <a:t>1-x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O</a:t>
            </a:r>
            <a:r>
              <a:rPr lang="it-IT" altLang="it-IT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Me</a:t>
            </a:r>
            <a:r>
              <a:rPr lang="it-IT" altLang="it-IT" b="1" baseline="-21000">
                <a:solidFill>
                  <a:srgbClr val="FF3300"/>
                </a:solidFill>
                <a:latin typeface="Arial" charset="0"/>
              </a:rPr>
              <a:t>1+x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O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7" name="object 9"/>
          <p:cNvSpPr txBox="1">
            <a:spLocks noChangeArrowheads="1"/>
          </p:cNvSpPr>
          <p:nvPr/>
        </p:nvSpPr>
        <p:spPr bwMode="auto">
          <a:xfrm>
            <a:off x="652463" y="6361113"/>
            <a:ext cx="9407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La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stechiometria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dell’ossido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dipende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dalla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p(O</a:t>
            </a:r>
            <a:r>
              <a:rPr lang="it-IT" altLang="it-IT" b="1" baseline="-21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)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usata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nella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preparazione o da tendenza dell’ossido ad adsorbire O</a:t>
            </a:r>
            <a:r>
              <a:rPr lang="it-IT" altLang="it-IT" b="1" baseline="-25000">
                <a:solidFill>
                  <a:srgbClr val="0000FF"/>
                </a:solidFill>
                <a:latin typeface="Arial" charset="0"/>
              </a:rPr>
              <a:t>2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 (cinetica lenta)</a:t>
            </a:r>
          </a:p>
          <a:p>
            <a:pPr>
              <a:spcBef>
                <a:spcPts val="238"/>
              </a:spcBef>
            </a:pPr>
            <a:r>
              <a:rPr lang="it-IT" altLang="it-IT" b="1">
                <a:solidFill>
                  <a:srgbClr val="0000FF"/>
                </a:solidFill>
                <a:latin typeface="Lucida Sans Unicode" pitchFamily="34" charset="0"/>
                <a:ea typeface="Lucida Sans Unicode" pitchFamily="34" charset="0"/>
                <a:cs typeface="Lucida Sans Unicode" pitchFamily="34" charset="0"/>
              </a:rPr>
              <a:t>⇒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nel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reticolo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si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creano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difetti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che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introducono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nuovi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livelli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energetici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nel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“band</a:t>
            </a:r>
            <a:r>
              <a:rPr lang="it-IT" altLang="it-IT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0000FF"/>
                </a:solidFill>
                <a:latin typeface="Arial" charset="0"/>
              </a:rPr>
              <a:t>gap”!</a:t>
            </a: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2FA51BF-F672-4F51-AFBC-53037126F23D}"/>
              </a:ext>
            </a:extLst>
          </p:cNvPr>
          <p:cNvSpPr txBox="1"/>
          <p:nvPr/>
        </p:nvSpPr>
        <p:spPr>
          <a:xfrm>
            <a:off x="3741738" y="4360863"/>
            <a:ext cx="2543175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NiO</a:t>
            </a: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semi-conduttore</a:t>
            </a:r>
            <a:r>
              <a:rPr b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tipo-p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A591225-1D4B-4467-93B8-DA787D9CDFAD}"/>
              </a:ext>
            </a:extLst>
          </p:cNvPr>
          <p:cNvSpPr txBox="1"/>
          <p:nvPr/>
        </p:nvSpPr>
        <p:spPr>
          <a:xfrm>
            <a:off x="6915150" y="4360863"/>
            <a:ext cx="2627313" cy="5540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6600CC"/>
                </a:solidFill>
                <a:latin typeface="Arial"/>
                <a:cs typeface="Arial"/>
              </a:rPr>
              <a:t>ZnO</a:t>
            </a:r>
            <a:endParaRPr b="1" dirty="0">
              <a:solidFill>
                <a:srgbClr val="6600CC"/>
              </a:solidFill>
              <a:latin typeface="Arial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6600CC"/>
                </a:solidFill>
                <a:latin typeface="Arial"/>
                <a:cs typeface="Arial"/>
              </a:rPr>
              <a:t>semi-conduttore</a:t>
            </a:r>
            <a:r>
              <a:rPr b="1" spc="35" dirty="0">
                <a:solidFill>
                  <a:srgbClr val="66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600CC"/>
                </a:solidFill>
                <a:latin typeface="Arial"/>
                <a:cs typeface="Arial"/>
              </a:rPr>
              <a:t>tipo-n</a:t>
            </a: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3826146-5741-4AC4-9E04-99CE3AC8BD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0800" y="196850"/>
            <a:ext cx="4841875" cy="369888"/>
          </a:xfrm>
        </p:spPr>
        <p:txBody>
          <a:bodyPr rtlCol="0"/>
          <a:lstStyle/>
          <a:p>
            <a:pPr marL="18415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/>
              <a:t>Struttur</a:t>
            </a:r>
            <a:r>
              <a:rPr dirty="0"/>
              <a:t>a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elettronic</a:t>
            </a:r>
            <a:r>
              <a:rPr dirty="0"/>
              <a:t>a</a:t>
            </a:r>
            <a:r>
              <a:rPr spc="75" dirty="0">
                <a:latin typeface="Times New Roman"/>
                <a:cs typeface="Times New Roman"/>
              </a:rPr>
              <a:t> </a:t>
            </a:r>
            <a:r>
              <a:rPr spc="-20" dirty="0"/>
              <a:t>d</a:t>
            </a:r>
            <a:r>
              <a:rPr spc="-10" dirty="0"/>
              <a:t>i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ossidi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5613" name="object 13"/>
          <p:cNvSpPr>
            <a:spLocks/>
          </p:cNvSpPr>
          <p:nvPr/>
        </p:nvSpPr>
        <p:spPr bwMode="auto">
          <a:xfrm>
            <a:off x="546100" y="654050"/>
            <a:ext cx="9829800" cy="2979738"/>
          </a:xfrm>
          <a:custGeom>
            <a:avLst/>
            <a:gdLst>
              <a:gd name="T0" fmla="*/ 0 w 8750300"/>
              <a:gd name="T1" fmla="*/ 5694214 h 2809240"/>
              <a:gd name="T2" fmla="*/ 35340378 w 8750300"/>
              <a:gd name="T3" fmla="*/ 5694214 h 2809240"/>
              <a:gd name="T4" fmla="*/ 35340378 w 8750300"/>
              <a:gd name="T5" fmla="*/ 0 h 2809240"/>
              <a:gd name="T6" fmla="*/ 0 w 8750300"/>
              <a:gd name="T7" fmla="*/ 0 h 2809240"/>
              <a:gd name="T8" fmla="*/ 0 w 8750300"/>
              <a:gd name="T9" fmla="*/ 5694214 h 2809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50300" h="2809240">
                <a:moveTo>
                  <a:pt x="0" y="2808731"/>
                </a:moveTo>
                <a:lnTo>
                  <a:pt x="8750045" y="2808731"/>
                </a:lnTo>
                <a:lnTo>
                  <a:pt x="8750045" y="0"/>
                </a:lnTo>
                <a:lnTo>
                  <a:pt x="0" y="0"/>
                </a:lnTo>
                <a:lnTo>
                  <a:pt x="0" y="2808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it-IT">
              <a:solidFill>
                <a:prstClr val="black"/>
              </a:solidFill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F45D6132-B693-4AC6-885B-A667ED4548A0}"/>
              </a:ext>
            </a:extLst>
          </p:cNvPr>
          <p:cNvSpPr txBox="1"/>
          <p:nvPr/>
        </p:nvSpPr>
        <p:spPr>
          <a:xfrm>
            <a:off x="1031875" y="1884363"/>
            <a:ext cx="10160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spc="-15" dirty="0">
                <a:solidFill>
                  <a:srgbClr val="FF3300"/>
                </a:solidFill>
                <a:latin typeface="Arial"/>
                <a:cs typeface="Arial"/>
              </a:rPr>
              <a:t>Es.</a:t>
            </a:r>
            <a:r>
              <a:rPr b="1" spc="-10" dirty="0">
                <a:solidFill>
                  <a:srgbClr val="FF3300"/>
                </a:solidFill>
                <a:latin typeface="Arial"/>
                <a:cs typeface="Arial"/>
              </a:rPr>
              <a:t>:</a:t>
            </a:r>
            <a:r>
              <a:rPr b="1" spc="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3300"/>
                </a:solidFill>
                <a:latin typeface="Arial"/>
                <a:cs typeface="Arial"/>
              </a:rPr>
              <a:t>MgO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773D52F-558C-4999-BAD4-D6490A30CAC2}"/>
              </a:ext>
            </a:extLst>
          </p:cNvPr>
          <p:cNvSpPr txBox="1"/>
          <p:nvPr/>
        </p:nvSpPr>
        <p:spPr>
          <a:xfrm>
            <a:off x="2924175" y="1878013"/>
            <a:ext cx="3203575" cy="2603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1156970" algn="l"/>
                <a:tab pos="2258695" algn="l"/>
              </a:tabLst>
              <a:defRPr/>
            </a:pPr>
            <a:r>
              <a:rPr sz="2700" baseline="-16975" dirty="0">
                <a:solidFill>
                  <a:prstClr val="black"/>
                </a:solidFill>
                <a:latin typeface="Arial"/>
                <a:cs typeface="Arial"/>
              </a:rPr>
              <a:t>Mg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2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30" baseline="-1697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700" baseline="-16975" dirty="0">
                <a:solidFill>
                  <a:prstClr val="black"/>
                </a:solidFill>
                <a:latin typeface="Arial"/>
                <a:cs typeface="Arial"/>
              </a:rPr>
              <a:t>Mg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2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30" baseline="-1697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-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	</a:t>
            </a:r>
            <a:r>
              <a:rPr sz="2700" baseline="-16975" dirty="0">
                <a:solidFill>
                  <a:prstClr val="black"/>
                </a:solidFill>
                <a:latin typeface="Arial"/>
                <a:cs typeface="Arial"/>
              </a:rPr>
              <a:t>Mg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prstClr val="black"/>
                </a:solidFill>
                <a:latin typeface="Arial"/>
                <a:cs typeface="Arial"/>
              </a:rPr>
              <a:t>+</a:t>
            </a:r>
            <a:r>
              <a:rPr sz="1200" dirty="0">
                <a:solidFill>
                  <a:prstClr val="black"/>
                </a:solidFill>
                <a:latin typeface="Times New Roman"/>
                <a:cs typeface="Times New Roman"/>
              </a:rPr>
              <a:t>  </a:t>
            </a:r>
            <a:r>
              <a:rPr sz="1200" spc="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700" spc="-30" baseline="-16975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200" spc="-5" dirty="0">
                <a:solidFill>
                  <a:prstClr val="black"/>
                </a:solidFill>
                <a:latin typeface="Arial"/>
                <a:cs typeface="Arial"/>
              </a:rPr>
              <a:t>2-</a:t>
            </a:r>
            <a:endParaRPr sz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616" name="object 16"/>
          <p:cNvSpPr txBox="1">
            <a:spLocks noChangeArrowheads="1"/>
          </p:cNvSpPr>
          <p:nvPr/>
        </p:nvSpPr>
        <p:spPr bwMode="auto">
          <a:xfrm>
            <a:off x="1031875" y="2163763"/>
            <a:ext cx="477043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279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AutoNum type="arabicParenR"/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 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banda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valenza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(2sp)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è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piena,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perché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struttura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esterna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O</a:t>
            </a:r>
            <a:r>
              <a:rPr lang="it-IT" altLang="it-IT" baseline="25000">
                <a:solidFill>
                  <a:srgbClr val="FF3300"/>
                </a:solidFill>
                <a:latin typeface="Arial" charset="0"/>
              </a:rPr>
              <a:t>2-</a:t>
            </a:r>
            <a:r>
              <a:rPr lang="it-IT" altLang="it-IT" baseline="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è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2s</a:t>
            </a:r>
            <a:r>
              <a:rPr lang="it-IT" altLang="it-IT" baseline="25000">
                <a:solidFill>
                  <a:srgbClr val="FF3300"/>
                </a:solidFill>
                <a:latin typeface="Arial" charset="0"/>
              </a:rPr>
              <a:t>2</a:t>
            </a:r>
            <a:r>
              <a:rPr lang="it-IT" altLang="it-IT" baseline="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2p</a:t>
            </a:r>
            <a:r>
              <a:rPr lang="it-IT" altLang="it-IT" baseline="25000">
                <a:solidFill>
                  <a:srgbClr val="FF3300"/>
                </a:solidFill>
                <a:latin typeface="Arial" charset="0"/>
              </a:rPr>
              <a:t>6</a:t>
            </a:r>
            <a:endParaRPr lang="it-IT" altLang="it-IT" baseline="2500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ts val="425"/>
              </a:spcBef>
              <a:buFontTx/>
              <a:buAutoNum type="arabicParenR"/>
            </a:pPr>
            <a:r>
              <a:rPr lang="it-IT" altLang="it-IT">
                <a:solidFill>
                  <a:srgbClr val="FF3300"/>
                </a:solidFill>
                <a:latin typeface="Arial" charset="0"/>
              </a:rPr>
              <a:t> il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valore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del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GAP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(9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eV)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è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troppo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elevato</a:t>
            </a:r>
            <a:r>
              <a:rPr lang="it-IT" altLang="it-IT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per</a:t>
            </a:r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C978D49-3CDD-49D3-A16C-42CB7D6B39D2}"/>
              </a:ext>
            </a:extLst>
          </p:cNvPr>
          <p:cNvSpPr txBox="1"/>
          <p:nvPr/>
        </p:nvSpPr>
        <p:spPr>
          <a:xfrm>
            <a:off x="1031875" y="3151188"/>
            <a:ext cx="383857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5" dirty="0">
                <a:solidFill>
                  <a:srgbClr val="FF3300"/>
                </a:solidFill>
                <a:latin typeface="Arial"/>
                <a:cs typeface="Arial"/>
              </a:rPr>
              <a:t>esser</a:t>
            </a:r>
            <a:r>
              <a:rPr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pc="4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3300"/>
                </a:solidFill>
                <a:latin typeface="Arial"/>
                <a:cs typeface="Arial"/>
              </a:rPr>
              <a:t>fornito</a:t>
            </a:r>
            <a:r>
              <a:rPr spc="4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3300"/>
                </a:solidFill>
                <a:latin typeface="Arial"/>
                <a:cs typeface="Arial"/>
              </a:rPr>
              <a:t>dall’eccitazion</a:t>
            </a:r>
            <a:r>
              <a:rPr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pc="5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3300"/>
                </a:solidFill>
                <a:latin typeface="Arial"/>
                <a:cs typeface="Arial"/>
              </a:rPr>
              <a:t>termica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54B2E48D-4558-4151-9A2B-3CB4560D64D0}"/>
              </a:ext>
            </a:extLst>
          </p:cNvPr>
          <p:cNvSpPr txBox="1"/>
          <p:nvPr/>
        </p:nvSpPr>
        <p:spPr>
          <a:xfrm>
            <a:off x="5210175" y="3198813"/>
            <a:ext cx="2308225" cy="2555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>
                <a:solidFill>
                  <a:srgbClr val="0000CC"/>
                </a:solidFill>
                <a:latin typeface="Symbol"/>
                <a:cs typeface="Symbol"/>
              </a:rPr>
              <a:t></a:t>
            </a:r>
            <a:r>
              <a:rPr b="1" spc="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/>
                <a:cs typeface="Arial"/>
              </a:rPr>
              <a:t>Mg</a:t>
            </a:r>
            <a:r>
              <a:rPr b="1" spc="-15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00CC"/>
                </a:solidFill>
                <a:latin typeface="Arial"/>
                <a:cs typeface="Arial"/>
              </a:rPr>
              <a:t>è</a:t>
            </a:r>
            <a:r>
              <a:rPr b="1" spc="5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0000CC"/>
                </a:solidFill>
                <a:latin typeface="Arial"/>
                <a:cs typeface="Arial"/>
              </a:rPr>
              <a:t>ISOLANTE!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619" name="object 19"/>
          <p:cNvSpPr>
            <a:spLocks noChangeArrowheads="1"/>
          </p:cNvSpPr>
          <p:nvPr/>
        </p:nvSpPr>
        <p:spPr bwMode="auto">
          <a:xfrm>
            <a:off x="7540625" y="1743075"/>
            <a:ext cx="1954213" cy="1374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166EDFB-41B2-4DEF-959D-B49E1F836553}"/>
              </a:ext>
            </a:extLst>
          </p:cNvPr>
          <p:cNvSpPr txBox="1"/>
          <p:nvPr/>
        </p:nvSpPr>
        <p:spPr>
          <a:xfrm>
            <a:off x="9186863" y="2914650"/>
            <a:ext cx="7112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PIENA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F420AEB-6FDA-490D-9452-0C607F59AA19}"/>
              </a:ext>
            </a:extLst>
          </p:cNvPr>
          <p:cNvSpPr txBox="1"/>
          <p:nvPr/>
        </p:nvSpPr>
        <p:spPr>
          <a:xfrm>
            <a:off x="9134475" y="1743075"/>
            <a:ext cx="796925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VUO</a:t>
            </a:r>
            <a:r>
              <a:rPr spc="-150" dirty="0">
                <a:solidFill>
                  <a:prstClr val="black"/>
                </a:solidFill>
                <a:latin typeface="Arial"/>
                <a:cs typeface="Arial"/>
              </a:rPr>
              <a:t>T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73B9A38D-39C1-42CE-BCB7-4FA9E2F2FF81}"/>
              </a:ext>
            </a:extLst>
          </p:cNvPr>
          <p:cNvSpPr txBox="1"/>
          <p:nvPr/>
        </p:nvSpPr>
        <p:spPr>
          <a:xfrm>
            <a:off x="8899525" y="2338388"/>
            <a:ext cx="1160463" cy="296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7" baseline="-20833" dirty="0">
                <a:solidFill>
                  <a:prstClr val="black"/>
                </a:solidFill>
                <a:latin typeface="Arial"/>
                <a:cs typeface="Arial"/>
              </a:rPr>
              <a:t>ga</a:t>
            </a:r>
            <a:r>
              <a:rPr baseline="-20833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65" baseline="-2083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=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pc="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eV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623" name="object 23"/>
          <p:cNvSpPr txBox="1">
            <a:spLocks noChangeArrowheads="1"/>
          </p:cNvSpPr>
          <p:nvPr/>
        </p:nvSpPr>
        <p:spPr bwMode="auto">
          <a:xfrm>
            <a:off x="652463" y="806450"/>
            <a:ext cx="58039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struttura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bande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un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ossido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è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determinata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quella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della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specie</a:t>
            </a:r>
            <a:r>
              <a:rPr lang="it-IT" altLang="it-IT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srgbClr val="FF3300"/>
                </a:solidFill>
                <a:latin typeface="Arial" charset="0"/>
              </a:rPr>
              <a:t>O</a:t>
            </a:r>
            <a:r>
              <a:rPr lang="it-IT" altLang="it-IT" b="1" baseline="25000">
                <a:solidFill>
                  <a:srgbClr val="FF3300"/>
                </a:solidFill>
                <a:latin typeface="Arial" charset="0"/>
              </a:rPr>
              <a:t>2-</a:t>
            </a:r>
            <a:r>
              <a:rPr lang="it-IT" altLang="it-IT" b="1" baseline="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(</a:t>
            </a:r>
            <a:r>
              <a:rPr lang="it-IT" altLang="it-IT" sz="1600">
                <a:solidFill>
                  <a:srgbClr val="FF3300"/>
                </a:solidFill>
                <a:latin typeface="Arial" charset="0"/>
              </a:rPr>
              <a:t>O</a:t>
            </a:r>
            <a:r>
              <a:rPr lang="it-IT" altLang="it-IT" sz="1500" baseline="26000">
                <a:solidFill>
                  <a:srgbClr val="FF3300"/>
                </a:solidFill>
                <a:latin typeface="Arial" charset="0"/>
              </a:rPr>
              <a:t>2-</a:t>
            </a:r>
            <a:r>
              <a:rPr lang="it-IT" altLang="it-IT" sz="1500" baseline="26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ha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i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livelli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a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E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Lucida Sans Unicode" pitchFamily="34" charset="0"/>
              </a:rPr>
              <a:t>≫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rispetto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a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Me</a:t>
            </a:r>
            <a:r>
              <a:rPr lang="it-IT" altLang="it-IT" sz="1500" baseline="26000">
                <a:solidFill>
                  <a:prstClr val="black"/>
                </a:solidFill>
                <a:latin typeface="Arial" charset="0"/>
              </a:rPr>
              <a:t>2+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,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i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cui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orbitali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atomici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danno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poca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sovrapposizione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e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sono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a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bassa</a:t>
            </a:r>
            <a:r>
              <a:rPr lang="it-IT" altLang="it-IT" sz="1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600">
                <a:solidFill>
                  <a:prstClr val="black"/>
                </a:solidFill>
                <a:latin typeface="Arial" charset="0"/>
              </a:rPr>
              <a:t>E)</a:t>
            </a:r>
          </a:p>
        </p:txBody>
      </p:sp>
      <p:sp>
        <p:nvSpPr>
          <p:cNvPr id="25624" name="Segnaposto numero diapositiva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50488" y="7175500"/>
            <a:ext cx="249237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2E20975-374E-40EF-B9FC-E12454379701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5625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-22225"/>
            <a:ext cx="3605212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 animBg="1"/>
      <p:bldP spid="5" grpId="0"/>
      <p:bldP spid="27654" grpId="0" animBg="1"/>
      <p:bldP spid="7" grpId="0"/>
      <p:bldP spid="27656" grpId="0"/>
      <p:bldP spid="2765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250825" y="115888"/>
            <a:ext cx="8812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NiO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	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colore variabile da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verde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nero,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seconda di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it-IT" altLang="it-IT" sz="2000" b="1" i="0" u="none" strike="noStrike" kern="1200" cap="none" spc="0" normalizeH="0" baseline="-25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it-IT" altLang="it-IT" sz="2000" b="1" i="0" u="none" strike="noStrike" kern="1200" cap="none" spc="0" normalizeH="0" baseline="-5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fase di preparazione</a:t>
            </a:r>
            <a:endParaRPr kumimoji="0" lang="it-IT" altLang="it-IT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79388" y="614363"/>
            <a:ext cx="92233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Ossido di tipo-p  (positive holes): </a:t>
            </a: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►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presenza di </a:t>
            </a:r>
            <a:r>
              <a:rPr kumimoji="0" lang="it-IT" altLang="it-IT" sz="1800" b="1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vacanze cationiche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(O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eccesso) </a:t>
            </a:r>
            <a:endParaRPr kumimoji="0" lang="it-IT" altLang="it-IT" sz="1800" b="1" i="0" u="sng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1" name="Text Box 24"/>
          <p:cNvSpPr txBox="1">
            <a:spLocks noChangeArrowheads="1"/>
          </p:cNvSpPr>
          <p:nvPr/>
        </p:nvSpPr>
        <p:spPr bwMode="auto">
          <a:xfrm>
            <a:off x="3635375" y="981075"/>
            <a:ext cx="550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 ogni vacanza cationica, 2 Ni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2+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passano a Ni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3+</a:t>
            </a:r>
          </a:p>
        </p:txBody>
      </p:sp>
      <p:sp>
        <p:nvSpPr>
          <p:cNvPr id="92" name="Text Box 25"/>
          <p:cNvSpPr txBox="1">
            <a:spLocks noChangeArrowheads="1"/>
          </p:cNvSpPr>
          <p:nvPr/>
        </p:nvSpPr>
        <p:spPr bwMode="auto">
          <a:xfrm>
            <a:off x="171450" y="3527425"/>
            <a:ext cx="87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ZnO </a:t>
            </a:r>
          </a:p>
        </p:txBody>
      </p:sp>
      <p:sp>
        <p:nvSpPr>
          <p:cNvPr id="93" name="Text Box 30"/>
          <p:cNvSpPr txBox="1">
            <a:spLocks noChangeArrowheads="1"/>
          </p:cNvSpPr>
          <p:nvPr/>
        </p:nvSpPr>
        <p:spPr bwMode="auto">
          <a:xfrm>
            <a:off x="4211638" y="1330325"/>
            <a:ext cx="3241675" cy="238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charset="0"/>
              </a:rPr>
              <a:t>⇒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 livelli di Ni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3+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funzionano da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accettori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vicini a E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 O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Ni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3+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 e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→ Ni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2+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 conduzione avviene grazie alle </a:t>
            </a:r>
            <a:r>
              <a:rPr kumimoji="0" lang="it-IT" alt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positive holes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createsi nella banda di valenza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4" name="Text Box 32"/>
          <p:cNvSpPr txBox="1">
            <a:spLocks noChangeArrowheads="1"/>
          </p:cNvSpPr>
          <p:nvPr/>
        </p:nvSpPr>
        <p:spPr bwMode="auto">
          <a:xfrm>
            <a:off x="4392613" y="4062413"/>
            <a:ext cx="514667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 ha presenza di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Zn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interstiziale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che introduce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livelli donatori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di e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vicini a  E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di O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passando a Zn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(grazie alla bassa E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</a:t>
            </a:r>
            <a:endParaRPr kumimoji="0" lang="it-IT" altLang="it-IT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charset="0"/>
              </a:rPr>
              <a:t>⇒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 conduzione avviene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grazie agli e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che passano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nella banda di conduzione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 effetto termico</a:t>
            </a:r>
          </a:p>
        </p:txBody>
      </p:sp>
      <p:sp>
        <p:nvSpPr>
          <p:cNvPr id="95" name="Text Box 34"/>
          <p:cNvSpPr txBox="1">
            <a:spLocks noChangeArrowheads="1"/>
          </p:cNvSpPr>
          <p:nvPr/>
        </p:nvSpPr>
        <p:spPr bwMode="auto">
          <a:xfrm>
            <a:off x="1006475" y="3592513"/>
            <a:ext cx="733425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Ossido di tipo-n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: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►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presenza di </a:t>
            </a:r>
            <a:r>
              <a:rPr kumimoji="0" lang="it-IT" altLang="it-IT" sz="1800" b="1" i="0" u="sng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eccesso di cationi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(difetto di O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</a:t>
            </a:r>
          </a:p>
        </p:txBody>
      </p:sp>
      <p:grpSp>
        <p:nvGrpSpPr>
          <p:cNvPr id="96" name="Group 117"/>
          <p:cNvGrpSpPr>
            <a:grpSpLocks/>
          </p:cNvGrpSpPr>
          <p:nvPr/>
        </p:nvGrpSpPr>
        <p:grpSpPr bwMode="auto">
          <a:xfrm>
            <a:off x="323850" y="1052513"/>
            <a:ext cx="3008313" cy="1944687"/>
            <a:chOff x="612" y="709"/>
            <a:chExt cx="2132" cy="1456"/>
          </a:xfrm>
        </p:grpSpPr>
        <p:pic>
          <p:nvPicPr>
            <p:cNvPr id="27741" name="Picture 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709"/>
              <a:ext cx="2132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42" name="Text Box 22"/>
            <p:cNvSpPr txBox="1">
              <a:spLocks noChangeArrowheads="1"/>
            </p:cNvSpPr>
            <p:nvPr/>
          </p:nvSpPr>
          <p:spPr bwMode="auto">
            <a:xfrm>
              <a:off x="2248" y="1552"/>
              <a:ext cx="465" cy="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Ni</a:t>
              </a:r>
              <a:r>
                <a:rPr kumimoji="0" lang="it-IT" altLang="it-IT" sz="2000" b="1" i="0" u="none" strike="noStrike" kern="1200" cap="none" spc="0" normalizeH="0" baseline="3000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3+   </a:t>
              </a:r>
            </a:p>
          </p:txBody>
        </p:sp>
        <p:sp>
          <p:nvSpPr>
            <p:cNvPr id="27743" name="Text Box 19"/>
            <p:cNvSpPr txBox="1">
              <a:spLocks noChangeArrowheads="1"/>
            </p:cNvSpPr>
            <p:nvPr/>
          </p:nvSpPr>
          <p:spPr bwMode="auto">
            <a:xfrm>
              <a:off x="1242" y="975"/>
              <a:ext cx="436" cy="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0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Ni</a:t>
              </a:r>
              <a:r>
                <a:rPr kumimoji="0" lang="it-IT" altLang="it-IT" sz="2000" b="1" i="0" u="none" strike="noStrike" kern="1200" cap="none" spc="0" normalizeH="0" baseline="3000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3+</a:t>
              </a:r>
            </a:p>
          </p:txBody>
        </p:sp>
      </p:grpSp>
      <p:grpSp>
        <p:nvGrpSpPr>
          <p:cNvPr id="100" name="Group 116"/>
          <p:cNvGrpSpPr>
            <a:grpSpLocks/>
          </p:cNvGrpSpPr>
          <p:nvPr/>
        </p:nvGrpSpPr>
        <p:grpSpPr bwMode="auto">
          <a:xfrm>
            <a:off x="7913688" y="1462088"/>
            <a:ext cx="2273300" cy="1368425"/>
            <a:chOff x="4059" y="1661"/>
            <a:chExt cx="1433" cy="862"/>
          </a:xfrm>
        </p:grpSpPr>
        <p:sp>
          <p:nvSpPr>
            <p:cNvPr id="27702" name="Rectangle 115"/>
            <p:cNvSpPr>
              <a:spLocks noChangeArrowheads="1"/>
            </p:cNvSpPr>
            <p:nvPr/>
          </p:nvSpPr>
          <p:spPr bwMode="auto">
            <a:xfrm>
              <a:off x="4059" y="1661"/>
              <a:ext cx="1406" cy="86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7703" name="Group 114"/>
            <p:cNvGrpSpPr>
              <a:grpSpLocks/>
            </p:cNvGrpSpPr>
            <p:nvPr/>
          </p:nvGrpSpPr>
          <p:grpSpPr bwMode="auto">
            <a:xfrm>
              <a:off x="4150" y="1752"/>
              <a:ext cx="1342" cy="701"/>
              <a:chOff x="3470" y="1743"/>
              <a:chExt cx="1342" cy="701"/>
            </a:xfrm>
          </p:grpSpPr>
          <p:sp>
            <p:nvSpPr>
              <p:cNvPr id="27704" name="Text Box 38"/>
              <p:cNvSpPr txBox="1">
                <a:spLocks noChangeArrowheads="1"/>
              </p:cNvSpPr>
              <p:nvPr/>
            </p:nvSpPr>
            <p:spPr bwMode="auto">
              <a:xfrm>
                <a:off x="4183" y="2095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05" name="Line 39"/>
              <p:cNvSpPr>
                <a:spLocks noChangeShapeType="1"/>
              </p:cNvSpPr>
              <p:nvPr/>
            </p:nvSpPr>
            <p:spPr bwMode="auto">
              <a:xfrm>
                <a:off x="3504" y="1891"/>
                <a:ext cx="8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06" name="Line 40"/>
              <p:cNvSpPr>
                <a:spLocks noChangeShapeType="1"/>
              </p:cNvSpPr>
              <p:nvPr/>
            </p:nvSpPr>
            <p:spPr bwMode="auto">
              <a:xfrm>
                <a:off x="3504" y="2296"/>
                <a:ext cx="8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07" name="Oval 42"/>
              <p:cNvSpPr>
                <a:spLocks noChangeArrowheads="1"/>
              </p:cNvSpPr>
              <p:nvPr/>
            </p:nvSpPr>
            <p:spPr bwMode="auto">
              <a:xfrm>
                <a:off x="3742" y="2333"/>
                <a:ext cx="102" cy="1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08" name="Oval 43"/>
              <p:cNvSpPr>
                <a:spLocks noChangeArrowheads="1"/>
              </p:cNvSpPr>
              <p:nvPr/>
            </p:nvSpPr>
            <p:spPr bwMode="auto">
              <a:xfrm>
                <a:off x="3878" y="2333"/>
                <a:ext cx="101" cy="11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09" name="Text Box 45"/>
              <p:cNvSpPr txBox="1">
                <a:spLocks noChangeArrowheads="1"/>
              </p:cNvSpPr>
              <p:nvPr/>
            </p:nvSpPr>
            <p:spPr bwMode="auto">
              <a:xfrm>
                <a:off x="4377" y="2192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</a:t>
                </a:r>
                <a:r>
                  <a:rPr kumimoji="0" lang="it-IT" altLang="it-IT" sz="14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</a:t>
                </a:r>
              </a:p>
            </p:txBody>
          </p:sp>
          <p:sp>
            <p:nvSpPr>
              <p:cNvPr id="27710" name="Text Box 48"/>
              <p:cNvSpPr txBox="1">
                <a:spLocks noChangeArrowheads="1"/>
              </p:cNvSpPr>
              <p:nvPr/>
            </p:nvSpPr>
            <p:spPr bwMode="auto">
              <a:xfrm>
                <a:off x="4468" y="2069"/>
                <a:ext cx="3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Ni</a:t>
                </a:r>
                <a:r>
                  <a:rPr kumimoji="0" lang="it-IT" altLang="it-IT" sz="1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3+</a:t>
                </a:r>
              </a:p>
            </p:txBody>
          </p:sp>
          <p:sp>
            <p:nvSpPr>
              <p:cNvPr id="27711" name="Line 49"/>
              <p:cNvSpPr>
                <a:spLocks noChangeShapeType="1"/>
              </p:cNvSpPr>
              <p:nvPr/>
            </p:nvSpPr>
            <p:spPr bwMode="auto">
              <a:xfrm flipH="1">
                <a:off x="3470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2" name="Line 50"/>
              <p:cNvSpPr>
                <a:spLocks noChangeShapeType="1"/>
              </p:cNvSpPr>
              <p:nvPr/>
            </p:nvSpPr>
            <p:spPr bwMode="auto">
              <a:xfrm flipH="1">
                <a:off x="3538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3" name="Line 51"/>
              <p:cNvSpPr>
                <a:spLocks noChangeShapeType="1"/>
              </p:cNvSpPr>
              <p:nvPr/>
            </p:nvSpPr>
            <p:spPr bwMode="auto">
              <a:xfrm flipH="1">
                <a:off x="3606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4" name="Line 52"/>
              <p:cNvSpPr>
                <a:spLocks noChangeShapeType="1"/>
              </p:cNvSpPr>
              <p:nvPr/>
            </p:nvSpPr>
            <p:spPr bwMode="auto">
              <a:xfrm flipH="1">
                <a:off x="3673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5" name="Line 53"/>
              <p:cNvSpPr>
                <a:spLocks noChangeShapeType="1"/>
              </p:cNvSpPr>
              <p:nvPr/>
            </p:nvSpPr>
            <p:spPr bwMode="auto">
              <a:xfrm flipH="1">
                <a:off x="3742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6" name="Line 54"/>
              <p:cNvSpPr>
                <a:spLocks noChangeShapeType="1"/>
              </p:cNvSpPr>
              <p:nvPr/>
            </p:nvSpPr>
            <p:spPr bwMode="auto">
              <a:xfrm flipH="1">
                <a:off x="3810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7" name="Line 55"/>
              <p:cNvSpPr>
                <a:spLocks noChangeShapeType="1"/>
              </p:cNvSpPr>
              <p:nvPr/>
            </p:nvSpPr>
            <p:spPr bwMode="auto">
              <a:xfrm flipH="1">
                <a:off x="3878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8" name="Line 56"/>
              <p:cNvSpPr>
                <a:spLocks noChangeShapeType="1"/>
              </p:cNvSpPr>
              <p:nvPr/>
            </p:nvSpPr>
            <p:spPr bwMode="auto">
              <a:xfrm flipH="1">
                <a:off x="3470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19" name="Line 57"/>
              <p:cNvSpPr>
                <a:spLocks noChangeShapeType="1"/>
              </p:cNvSpPr>
              <p:nvPr/>
            </p:nvSpPr>
            <p:spPr bwMode="auto">
              <a:xfrm flipH="1">
                <a:off x="3537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0" name="Line 58"/>
              <p:cNvSpPr>
                <a:spLocks noChangeShapeType="1"/>
              </p:cNvSpPr>
              <p:nvPr/>
            </p:nvSpPr>
            <p:spPr bwMode="auto">
              <a:xfrm flipH="1">
                <a:off x="3606" y="1743"/>
                <a:ext cx="135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1" name="Line 59"/>
              <p:cNvSpPr>
                <a:spLocks noChangeShapeType="1"/>
              </p:cNvSpPr>
              <p:nvPr/>
            </p:nvSpPr>
            <p:spPr bwMode="auto">
              <a:xfrm flipH="1">
                <a:off x="3674" y="1743"/>
                <a:ext cx="135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2" name="Line 60"/>
              <p:cNvSpPr>
                <a:spLocks noChangeShapeType="1"/>
              </p:cNvSpPr>
              <p:nvPr/>
            </p:nvSpPr>
            <p:spPr bwMode="auto">
              <a:xfrm flipH="1">
                <a:off x="3742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3" name="Line 61"/>
              <p:cNvSpPr>
                <a:spLocks noChangeShapeType="1"/>
              </p:cNvSpPr>
              <p:nvPr/>
            </p:nvSpPr>
            <p:spPr bwMode="auto">
              <a:xfrm flipH="1">
                <a:off x="3809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4" name="Line 62"/>
              <p:cNvSpPr>
                <a:spLocks noChangeShapeType="1"/>
              </p:cNvSpPr>
              <p:nvPr/>
            </p:nvSpPr>
            <p:spPr bwMode="auto">
              <a:xfrm flipH="1">
                <a:off x="3876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5" name="Line 63"/>
              <p:cNvSpPr>
                <a:spLocks noChangeShapeType="1"/>
              </p:cNvSpPr>
              <p:nvPr/>
            </p:nvSpPr>
            <p:spPr bwMode="auto">
              <a:xfrm flipH="1">
                <a:off x="3945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6" name="Line 64"/>
              <p:cNvSpPr>
                <a:spLocks noChangeShapeType="1"/>
              </p:cNvSpPr>
              <p:nvPr/>
            </p:nvSpPr>
            <p:spPr bwMode="auto">
              <a:xfrm flipH="1">
                <a:off x="4013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7" name="Line 65"/>
              <p:cNvSpPr>
                <a:spLocks noChangeShapeType="1"/>
              </p:cNvSpPr>
              <p:nvPr/>
            </p:nvSpPr>
            <p:spPr bwMode="auto">
              <a:xfrm flipH="1">
                <a:off x="4081" y="1743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8" name="Line 66"/>
              <p:cNvSpPr>
                <a:spLocks noChangeShapeType="1"/>
              </p:cNvSpPr>
              <p:nvPr/>
            </p:nvSpPr>
            <p:spPr bwMode="auto">
              <a:xfrm flipH="1">
                <a:off x="3878" y="2296"/>
                <a:ext cx="135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29" name="Line 67"/>
              <p:cNvSpPr>
                <a:spLocks noChangeShapeType="1"/>
              </p:cNvSpPr>
              <p:nvPr/>
            </p:nvSpPr>
            <p:spPr bwMode="auto">
              <a:xfrm flipH="1">
                <a:off x="3944" y="2296"/>
                <a:ext cx="137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0" name="Line 68"/>
              <p:cNvSpPr>
                <a:spLocks noChangeShapeType="1"/>
              </p:cNvSpPr>
              <p:nvPr/>
            </p:nvSpPr>
            <p:spPr bwMode="auto">
              <a:xfrm flipH="1">
                <a:off x="4013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1" name="Line 69"/>
              <p:cNvSpPr>
                <a:spLocks noChangeShapeType="1"/>
              </p:cNvSpPr>
              <p:nvPr/>
            </p:nvSpPr>
            <p:spPr bwMode="auto">
              <a:xfrm flipH="1">
                <a:off x="4081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2" name="Line 70"/>
              <p:cNvSpPr>
                <a:spLocks noChangeShapeType="1"/>
              </p:cNvSpPr>
              <p:nvPr/>
            </p:nvSpPr>
            <p:spPr bwMode="auto">
              <a:xfrm flipH="1">
                <a:off x="4149" y="2296"/>
                <a:ext cx="136" cy="1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3" name="Text Box 71"/>
              <p:cNvSpPr txBox="1">
                <a:spLocks noChangeArrowheads="1"/>
              </p:cNvSpPr>
              <p:nvPr/>
            </p:nvSpPr>
            <p:spPr bwMode="auto">
              <a:xfrm>
                <a:off x="4377" y="1787"/>
                <a:ext cx="24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E</a:t>
                </a:r>
                <a:r>
                  <a:rPr kumimoji="0" lang="it-IT" altLang="it-IT" sz="14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</a:t>
                </a:r>
              </a:p>
            </p:txBody>
          </p:sp>
          <p:sp>
            <p:nvSpPr>
              <p:cNvPr id="27734" name="Line 72"/>
              <p:cNvSpPr>
                <a:spLocks noChangeShapeType="1"/>
              </p:cNvSpPr>
              <p:nvPr/>
            </p:nvSpPr>
            <p:spPr bwMode="auto">
              <a:xfrm>
                <a:off x="3515" y="2205"/>
                <a:ext cx="90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5" name="Oval 73"/>
              <p:cNvSpPr>
                <a:spLocks noChangeArrowheads="1"/>
              </p:cNvSpPr>
              <p:nvPr/>
            </p:nvSpPr>
            <p:spPr bwMode="auto">
              <a:xfrm>
                <a:off x="4014" y="2144"/>
                <a:ext cx="102" cy="11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6" name="Oval 44"/>
              <p:cNvSpPr>
                <a:spLocks noChangeArrowheads="1"/>
              </p:cNvSpPr>
              <p:nvPr/>
            </p:nvSpPr>
            <p:spPr bwMode="auto">
              <a:xfrm>
                <a:off x="4014" y="2333"/>
                <a:ext cx="102" cy="110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7" name="Oval 41"/>
              <p:cNvSpPr>
                <a:spLocks noChangeArrowheads="1"/>
              </p:cNvSpPr>
              <p:nvPr/>
            </p:nvSpPr>
            <p:spPr bwMode="auto">
              <a:xfrm>
                <a:off x="3606" y="2333"/>
                <a:ext cx="101" cy="11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8" name="Oval 74"/>
              <p:cNvSpPr>
                <a:spLocks noChangeArrowheads="1"/>
              </p:cNvSpPr>
              <p:nvPr/>
            </p:nvSpPr>
            <p:spPr bwMode="auto">
              <a:xfrm>
                <a:off x="3742" y="2333"/>
                <a:ext cx="101" cy="11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39" name="Oval 75"/>
              <p:cNvSpPr>
                <a:spLocks noChangeArrowheads="1"/>
              </p:cNvSpPr>
              <p:nvPr/>
            </p:nvSpPr>
            <p:spPr bwMode="auto">
              <a:xfrm>
                <a:off x="3878" y="2333"/>
                <a:ext cx="101" cy="11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7740" name="AutoShape 76"/>
              <p:cNvSpPr>
                <a:spLocks noChangeArrowheads="1"/>
              </p:cNvSpPr>
              <p:nvPr/>
            </p:nvSpPr>
            <p:spPr bwMode="auto">
              <a:xfrm flipV="1">
                <a:off x="4150" y="2165"/>
                <a:ext cx="91" cy="227"/>
              </a:xfrm>
              <a:prstGeom prst="curvedLeftArrow">
                <a:avLst>
                  <a:gd name="adj1" fmla="val 24668"/>
                  <a:gd name="adj2" fmla="val 121492"/>
                  <a:gd name="adj3" fmla="val 27736"/>
                </a:avLst>
              </a:prstGeom>
              <a:solidFill>
                <a:srgbClr val="FF00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27659" name="Text Box 118"/>
          <p:cNvSpPr txBox="1">
            <a:spLocks noChangeArrowheads="1"/>
          </p:cNvSpPr>
          <p:nvPr/>
        </p:nvSpPr>
        <p:spPr bwMode="auto">
          <a:xfrm>
            <a:off x="9363075" y="620713"/>
            <a:ext cx="788988" cy="3667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1-x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</a:p>
        </p:txBody>
      </p:sp>
      <p:sp>
        <p:nvSpPr>
          <p:cNvPr id="141" name="Text Box 119"/>
          <p:cNvSpPr txBox="1">
            <a:spLocks noChangeArrowheads="1"/>
          </p:cNvSpPr>
          <p:nvPr/>
        </p:nvSpPr>
        <p:spPr bwMode="auto">
          <a:xfrm>
            <a:off x="9526588" y="3578225"/>
            <a:ext cx="877887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Zn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1+x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</a:p>
        </p:txBody>
      </p:sp>
      <p:grpSp>
        <p:nvGrpSpPr>
          <p:cNvPr id="142" name="Group 160"/>
          <p:cNvGrpSpPr>
            <a:grpSpLocks/>
          </p:cNvGrpSpPr>
          <p:nvPr/>
        </p:nvGrpSpPr>
        <p:grpSpPr bwMode="auto">
          <a:xfrm>
            <a:off x="7978775" y="5003800"/>
            <a:ext cx="2232025" cy="1368425"/>
            <a:chOff x="3969" y="3458"/>
            <a:chExt cx="1406" cy="862"/>
          </a:xfrm>
        </p:grpSpPr>
        <p:sp>
          <p:nvSpPr>
            <p:cNvPr id="27664" name="Rectangle 121"/>
            <p:cNvSpPr>
              <a:spLocks noChangeArrowheads="1"/>
            </p:cNvSpPr>
            <p:nvPr/>
          </p:nvSpPr>
          <p:spPr bwMode="auto">
            <a:xfrm>
              <a:off x="3969" y="3458"/>
              <a:ext cx="1406" cy="86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65" name="Text Box 123"/>
            <p:cNvSpPr txBox="1">
              <a:spLocks noChangeArrowheads="1"/>
            </p:cNvSpPr>
            <p:nvPr/>
          </p:nvSpPr>
          <p:spPr bwMode="auto">
            <a:xfrm>
              <a:off x="4773" y="3901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66" name="Line 124"/>
            <p:cNvSpPr>
              <a:spLocks noChangeShapeType="1"/>
            </p:cNvSpPr>
            <p:nvPr/>
          </p:nvSpPr>
          <p:spPr bwMode="auto">
            <a:xfrm>
              <a:off x="4094" y="3697"/>
              <a:ext cx="8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67" name="Line 125"/>
            <p:cNvSpPr>
              <a:spLocks noChangeShapeType="1"/>
            </p:cNvSpPr>
            <p:nvPr/>
          </p:nvSpPr>
          <p:spPr bwMode="auto">
            <a:xfrm>
              <a:off x="4094" y="4102"/>
              <a:ext cx="8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68" name="Oval 126"/>
            <p:cNvSpPr>
              <a:spLocks noChangeArrowheads="1"/>
            </p:cNvSpPr>
            <p:nvPr/>
          </p:nvSpPr>
          <p:spPr bwMode="auto">
            <a:xfrm>
              <a:off x="4332" y="3756"/>
              <a:ext cx="102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69" name="Oval 127"/>
            <p:cNvSpPr>
              <a:spLocks noChangeArrowheads="1"/>
            </p:cNvSpPr>
            <p:nvPr/>
          </p:nvSpPr>
          <p:spPr bwMode="auto">
            <a:xfrm>
              <a:off x="4538" y="3756"/>
              <a:ext cx="101" cy="1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70" name="Text Box 128"/>
            <p:cNvSpPr txBox="1">
              <a:spLocks noChangeArrowheads="1"/>
            </p:cNvSpPr>
            <p:nvPr/>
          </p:nvSpPr>
          <p:spPr bwMode="auto">
            <a:xfrm>
              <a:off x="4959" y="3998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</a:t>
              </a:r>
              <a:r>
                <a:rPr kumimoji="0" lang="it-IT" altLang="it-IT" sz="1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</a:t>
              </a:r>
            </a:p>
          </p:txBody>
        </p:sp>
        <p:sp>
          <p:nvSpPr>
            <p:cNvPr id="27671" name="Text Box 129"/>
            <p:cNvSpPr txBox="1">
              <a:spLocks noChangeArrowheads="1"/>
            </p:cNvSpPr>
            <p:nvPr/>
          </p:nvSpPr>
          <p:spPr bwMode="auto">
            <a:xfrm>
              <a:off x="5057" y="3701"/>
              <a:ext cx="2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600" b="1" i="0" u="none" strike="noStrike" kern="1200" cap="none" spc="0" normalizeH="0" baseline="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Zn</a:t>
              </a:r>
              <a:r>
                <a:rPr kumimoji="0" lang="it-IT" altLang="it-IT" sz="1600" b="1" i="0" u="none" strike="noStrike" kern="1200" cap="none" spc="0" normalizeH="0" baseline="-25000" noProof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</a:t>
              </a:r>
            </a:p>
          </p:txBody>
        </p:sp>
        <p:sp>
          <p:nvSpPr>
            <p:cNvPr id="27672" name="Line 130"/>
            <p:cNvSpPr>
              <a:spLocks noChangeShapeType="1"/>
            </p:cNvSpPr>
            <p:nvPr/>
          </p:nvSpPr>
          <p:spPr bwMode="auto">
            <a:xfrm flipH="1">
              <a:off x="4060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73" name="Line 131"/>
            <p:cNvSpPr>
              <a:spLocks noChangeShapeType="1"/>
            </p:cNvSpPr>
            <p:nvPr/>
          </p:nvSpPr>
          <p:spPr bwMode="auto">
            <a:xfrm flipH="1">
              <a:off x="4128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74" name="Line 132"/>
            <p:cNvSpPr>
              <a:spLocks noChangeShapeType="1"/>
            </p:cNvSpPr>
            <p:nvPr/>
          </p:nvSpPr>
          <p:spPr bwMode="auto">
            <a:xfrm flipH="1">
              <a:off x="4196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75" name="Line 133"/>
            <p:cNvSpPr>
              <a:spLocks noChangeShapeType="1"/>
            </p:cNvSpPr>
            <p:nvPr/>
          </p:nvSpPr>
          <p:spPr bwMode="auto">
            <a:xfrm flipH="1">
              <a:off x="4263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76" name="Line 134"/>
            <p:cNvSpPr>
              <a:spLocks noChangeShapeType="1"/>
            </p:cNvSpPr>
            <p:nvPr/>
          </p:nvSpPr>
          <p:spPr bwMode="auto">
            <a:xfrm flipH="1">
              <a:off x="4332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77" name="Line 135"/>
            <p:cNvSpPr>
              <a:spLocks noChangeShapeType="1"/>
            </p:cNvSpPr>
            <p:nvPr/>
          </p:nvSpPr>
          <p:spPr bwMode="auto">
            <a:xfrm flipH="1">
              <a:off x="4400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78" name="Line 136"/>
            <p:cNvSpPr>
              <a:spLocks noChangeShapeType="1"/>
            </p:cNvSpPr>
            <p:nvPr/>
          </p:nvSpPr>
          <p:spPr bwMode="auto">
            <a:xfrm flipH="1">
              <a:off x="4468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79" name="Line 137"/>
            <p:cNvSpPr>
              <a:spLocks noChangeShapeType="1"/>
            </p:cNvSpPr>
            <p:nvPr/>
          </p:nvSpPr>
          <p:spPr bwMode="auto">
            <a:xfrm flipH="1">
              <a:off x="4060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0" name="Line 138"/>
            <p:cNvSpPr>
              <a:spLocks noChangeShapeType="1"/>
            </p:cNvSpPr>
            <p:nvPr/>
          </p:nvSpPr>
          <p:spPr bwMode="auto">
            <a:xfrm flipH="1">
              <a:off x="4127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1" name="Line 139"/>
            <p:cNvSpPr>
              <a:spLocks noChangeShapeType="1"/>
            </p:cNvSpPr>
            <p:nvPr/>
          </p:nvSpPr>
          <p:spPr bwMode="auto">
            <a:xfrm flipH="1">
              <a:off x="4196" y="3549"/>
              <a:ext cx="13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2" name="Line 140"/>
            <p:cNvSpPr>
              <a:spLocks noChangeShapeType="1"/>
            </p:cNvSpPr>
            <p:nvPr/>
          </p:nvSpPr>
          <p:spPr bwMode="auto">
            <a:xfrm flipH="1">
              <a:off x="4264" y="3549"/>
              <a:ext cx="13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3" name="Line 141"/>
            <p:cNvSpPr>
              <a:spLocks noChangeShapeType="1"/>
            </p:cNvSpPr>
            <p:nvPr/>
          </p:nvSpPr>
          <p:spPr bwMode="auto">
            <a:xfrm flipH="1">
              <a:off x="4332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4" name="Line 142"/>
            <p:cNvSpPr>
              <a:spLocks noChangeShapeType="1"/>
            </p:cNvSpPr>
            <p:nvPr/>
          </p:nvSpPr>
          <p:spPr bwMode="auto">
            <a:xfrm flipH="1">
              <a:off x="4399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5" name="Line 143"/>
            <p:cNvSpPr>
              <a:spLocks noChangeShapeType="1"/>
            </p:cNvSpPr>
            <p:nvPr/>
          </p:nvSpPr>
          <p:spPr bwMode="auto">
            <a:xfrm flipH="1">
              <a:off x="4466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6" name="Line 144"/>
            <p:cNvSpPr>
              <a:spLocks noChangeShapeType="1"/>
            </p:cNvSpPr>
            <p:nvPr/>
          </p:nvSpPr>
          <p:spPr bwMode="auto">
            <a:xfrm flipH="1">
              <a:off x="4535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7" name="Line 145"/>
            <p:cNvSpPr>
              <a:spLocks noChangeShapeType="1"/>
            </p:cNvSpPr>
            <p:nvPr/>
          </p:nvSpPr>
          <p:spPr bwMode="auto">
            <a:xfrm flipH="1">
              <a:off x="4603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8" name="Line 146"/>
            <p:cNvSpPr>
              <a:spLocks noChangeShapeType="1"/>
            </p:cNvSpPr>
            <p:nvPr/>
          </p:nvSpPr>
          <p:spPr bwMode="auto">
            <a:xfrm flipH="1">
              <a:off x="4671" y="3549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89" name="Line 147"/>
            <p:cNvSpPr>
              <a:spLocks noChangeShapeType="1"/>
            </p:cNvSpPr>
            <p:nvPr/>
          </p:nvSpPr>
          <p:spPr bwMode="auto">
            <a:xfrm flipH="1">
              <a:off x="4468" y="4102"/>
              <a:ext cx="135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90" name="Line 148"/>
            <p:cNvSpPr>
              <a:spLocks noChangeShapeType="1"/>
            </p:cNvSpPr>
            <p:nvPr/>
          </p:nvSpPr>
          <p:spPr bwMode="auto">
            <a:xfrm flipH="1">
              <a:off x="4534" y="4102"/>
              <a:ext cx="137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91" name="Line 149"/>
            <p:cNvSpPr>
              <a:spLocks noChangeShapeType="1"/>
            </p:cNvSpPr>
            <p:nvPr/>
          </p:nvSpPr>
          <p:spPr bwMode="auto">
            <a:xfrm flipH="1">
              <a:off x="4603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92" name="Line 150"/>
            <p:cNvSpPr>
              <a:spLocks noChangeShapeType="1"/>
            </p:cNvSpPr>
            <p:nvPr/>
          </p:nvSpPr>
          <p:spPr bwMode="auto">
            <a:xfrm flipH="1">
              <a:off x="4671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93" name="Line 151"/>
            <p:cNvSpPr>
              <a:spLocks noChangeShapeType="1"/>
            </p:cNvSpPr>
            <p:nvPr/>
          </p:nvSpPr>
          <p:spPr bwMode="auto">
            <a:xfrm flipH="1">
              <a:off x="4739" y="4102"/>
              <a:ext cx="136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94" name="Text Box 152"/>
            <p:cNvSpPr txBox="1">
              <a:spLocks noChangeArrowheads="1"/>
            </p:cNvSpPr>
            <p:nvPr/>
          </p:nvSpPr>
          <p:spPr bwMode="auto">
            <a:xfrm>
              <a:off x="4959" y="3566"/>
              <a:ext cx="24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1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E</a:t>
              </a:r>
              <a:r>
                <a:rPr kumimoji="0" lang="it-IT" altLang="it-IT" sz="1400" b="1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27695" name="Line 153"/>
            <p:cNvSpPr>
              <a:spLocks noChangeShapeType="1"/>
            </p:cNvSpPr>
            <p:nvPr/>
          </p:nvSpPr>
          <p:spPr bwMode="auto">
            <a:xfrm>
              <a:off x="4105" y="3809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27696" name="Oval 154"/>
            <p:cNvSpPr>
              <a:spLocks noChangeArrowheads="1"/>
            </p:cNvSpPr>
            <p:nvPr/>
          </p:nvSpPr>
          <p:spPr bwMode="auto">
            <a:xfrm>
              <a:off x="4332" y="3545"/>
              <a:ext cx="102" cy="11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97" name="Oval 155"/>
            <p:cNvSpPr>
              <a:spLocks noChangeArrowheads="1"/>
            </p:cNvSpPr>
            <p:nvPr/>
          </p:nvSpPr>
          <p:spPr bwMode="auto">
            <a:xfrm>
              <a:off x="4332" y="3756"/>
              <a:ext cx="102" cy="110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98" name="Oval 156"/>
            <p:cNvSpPr>
              <a:spLocks noChangeArrowheads="1"/>
            </p:cNvSpPr>
            <p:nvPr/>
          </p:nvSpPr>
          <p:spPr bwMode="auto">
            <a:xfrm>
              <a:off x="4150" y="3756"/>
              <a:ext cx="101" cy="11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699" name="Oval 157"/>
            <p:cNvSpPr>
              <a:spLocks noChangeArrowheads="1"/>
            </p:cNvSpPr>
            <p:nvPr/>
          </p:nvSpPr>
          <p:spPr bwMode="auto">
            <a:xfrm>
              <a:off x="4729" y="3756"/>
              <a:ext cx="101" cy="11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700" name="Oval 158"/>
            <p:cNvSpPr>
              <a:spLocks noChangeArrowheads="1"/>
            </p:cNvSpPr>
            <p:nvPr/>
          </p:nvSpPr>
          <p:spPr bwMode="auto">
            <a:xfrm>
              <a:off x="4538" y="3756"/>
              <a:ext cx="101" cy="11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7701" name="AutoShape 159"/>
            <p:cNvSpPr>
              <a:spLocks noChangeArrowheads="1"/>
            </p:cNvSpPr>
            <p:nvPr/>
          </p:nvSpPr>
          <p:spPr bwMode="auto">
            <a:xfrm flipV="1">
              <a:off x="4435" y="3566"/>
              <a:ext cx="91" cy="227"/>
            </a:xfrm>
            <a:prstGeom prst="curvedLeftArrow">
              <a:avLst>
                <a:gd name="adj1" fmla="val 24668"/>
                <a:gd name="adj2" fmla="val 121492"/>
                <a:gd name="adj3" fmla="val 27736"/>
              </a:avLst>
            </a:prstGeom>
            <a:solidFill>
              <a:srgbClr val="FF00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181" name="Picture 1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4056063"/>
            <a:ext cx="37449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Segnaposto numero diapositiva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79063" y="7131050"/>
            <a:ext cx="250825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C577E0-665E-4604-B76F-36E2B0AF9F7A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8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1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9900" y="4259263"/>
            <a:ext cx="3254375" cy="146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69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933450"/>
            <a:ext cx="8424862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139950" y="227013"/>
            <a:ext cx="677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Correlazione attività catalitica – tipo di semiconduttore</a:t>
            </a: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131888" y="587375"/>
            <a:ext cx="78597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Reazione di decomposizione di N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 su ossidi	     N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 → N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+ ½ O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1779588" y="2771775"/>
            <a:ext cx="819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tipo-p</a:t>
            </a: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6865938" y="2771775"/>
            <a:ext cx="819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tipo-n</a:t>
            </a: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156075" y="2771775"/>
            <a:ext cx="984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isolanti</a:t>
            </a:r>
            <a:endParaRPr kumimoji="0" lang="it-IT" altLang="it-IT" sz="1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auto">
          <a:xfrm>
            <a:off x="-15875" y="3720882"/>
            <a:ext cx="79175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Il meccanismo di reazione (redox) può essere scritto in tre passi elementari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71525" y="4691063"/>
            <a:ext cx="28051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it-IT" altLang="it-IT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(ads)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→  N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2(g)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+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it-IT" altLang="it-IT" sz="18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(ads)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788988" y="5211763"/>
            <a:ext cx="2841625" cy="3667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 O</a:t>
            </a:r>
            <a:r>
              <a:rPr kumimoji="0" lang="it-IT" altLang="it-IT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(ads) </a:t>
            </a:r>
            <a:r>
              <a:rPr kumimoji="0" lang="it-IT" altLang="it-IT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→  O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(g)  + 2 e</a:t>
            </a:r>
            <a:r>
              <a:rPr kumimoji="0" lang="it-IT" altLang="it-IT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endParaRPr kumimoji="0" lang="it-IT" altLang="it-IT" sz="1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3724275" y="4259263"/>
            <a:ext cx="384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trasferimento di e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dal solido al gas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5311776" y="6164263"/>
            <a:ext cx="50593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 ossidi di tipo-p funzionano bene perché   	hanno le positive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holes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Symbol" pitchFamily="18" charset="2"/>
              </a:rPr>
              <a:t> che 	possono stabilizzare gli elettroni!</a:t>
            </a:r>
          </a:p>
        </p:txBody>
      </p:sp>
      <p:sp>
        <p:nvSpPr>
          <p:cNvPr id="46" name="AutoShape 7"/>
          <p:cNvSpPr>
            <a:spLocks/>
          </p:cNvSpPr>
          <p:nvPr/>
        </p:nvSpPr>
        <p:spPr bwMode="auto">
          <a:xfrm rot="-5400000">
            <a:off x="2028031" y="1731169"/>
            <a:ext cx="293688" cy="1943100"/>
          </a:xfrm>
          <a:prstGeom prst="leftBrace">
            <a:avLst>
              <a:gd name="adj1" fmla="val 55135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" name="AutoShape 9"/>
          <p:cNvSpPr>
            <a:spLocks/>
          </p:cNvSpPr>
          <p:nvPr/>
        </p:nvSpPr>
        <p:spPr bwMode="auto">
          <a:xfrm rot="-5400000">
            <a:off x="6926263" y="1658938"/>
            <a:ext cx="365125" cy="2016125"/>
          </a:xfrm>
          <a:prstGeom prst="leftBrace">
            <a:avLst>
              <a:gd name="adj1" fmla="val 46014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" name="AutoShape 12"/>
          <p:cNvSpPr>
            <a:spLocks/>
          </p:cNvSpPr>
          <p:nvPr/>
        </p:nvSpPr>
        <p:spPr bwMode="auto">
          <a:xfrm rot="-5400000">
            <a:off x="4476750" y="1587500"/>
            <a:ext cx="293688" cy="2230438"/>
          </a:xfrm>
          <a:prstGeom prst="leftBrace">
            <a:avLst>
              <a:gd name="adj1" fmla="val 63288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971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141663"/>
            <a:ext cx="79930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771525" y="4259263"/>
            <a:ext cx="27765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(g)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+  e</a:t>
            </a:r>
            <a:r>
              <a:rPr kumimoji="0" lang="it-IT" altLang="it-IT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→  N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</a:t>
            </a:r>
            <a:r>
              <a:rPr kumimoji="0" lang="it-IT" altLang="it-IT" sz="1800" b="1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(ads)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3795713" y="4764088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decomposizione</a:t>
            </a:r>
          </a:p>
        </p:txBody>
      </p:sp>
      <p:sp>
        <p:nvSpPr>
          <p:cNvPr id="52" name="Text Box 23"/>
          <p:cNvSpPr txBox="1">
            <a:spLocks noChangeArrowheads="1"/>
          </p:cNvSpPr>
          <p:nvPr/>
        </p:nvSpPr>
        <p:spPr bwMode="auto">
          <a:xfrm>
            <a:off x="3810000" y="5211763"/>
            <a:ext cx="2274888" cy="3667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 desorbimento di O</a:t>
            </a:r>
            <a:r>
              <a:rPr kumimoji="0" lang="it-IT" altLang="it-IT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7577138" y="3898900"/>
            <a:ext cx="24114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 questo step il solido deve possedere specie donatori di e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(tipo-n)</a:t>
            </a:r>
          </a:p>
        </p:txBody>
      </p:sp>
      <p:sp>
        <p:nvSpPr>
          <p:cNvPr id="54" name="AutoShape 25"/>
          <p:cNvSpPr>
            <a:spLocks/>
          </p:cNvSpPr>
          <p:nvPr/>
        </p:nvSpPr>
        <p:spPr bwMode="auto">
          <a:xfrm>
            <a:off x="7540625" y="3971925"/>
            <a:ext cx="142875" cy="1081088"/>
          </a:xfrm>
          <a:prstGeom prst="leftBrace">
            <a:avLst>
              <a:gd name="adj1" fmla="val 630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715963" y="6129338"/>
            <a:ext cx="48609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L’andamento osservato viene spiegato con l’ipotesi che lo stadio lento,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r.d.s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sia il terzo</a:t>
            </a:r>
          </a:p>
        </p:txBody>
      </p:sp>
      <p:sp>
        <p:nvSpPr>
          <p:cNvPr id="56" name="AutoShape 27"/>
          <p:cNvSpPr>
            <a:spLocks/>
          </p:cNvSpPr>
          <p:nvPr/>
        </p:nvSpPr>
        <p:spPr bwMode="auto">
          <a:xfrm>
            <a:off x="6257925" y="5073650"/>
            <a:ext cx="144463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6330950" y="5081588"/>
            <a:ext cx="351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 questo step il solido deve possedere specie accettori di e</a:t>
            </a:r>
            <a:r>
              <a:rPr kumimoji="0" lang="it-IT" altLang="it-IT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29721" name="Segnaposto numero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147300" y="7045325"/>
            <a:ext cx="249238" cy="2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983F2-6580-472C-BD04-11248A222151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9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/>
      <p:bldP spid="42" grpId="0"/>
      <p:bldP spid="43" grpId="0" animBg="1"/>
      <p:bldP spid="44" grpId="0"/>
      <p:bldP spid="45" grpId="0"/>
      <p:bldP spid="46" grpId="0" animBg="1"/>
      <p:bldP spid="47" grpId="0" animBg="1"/>
      <p:bldP spid="48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825" y="92075"/>
            <a:ext cx="8024813" cy="3079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sz="2000" b="1" i="0" u="none" strike="noStrike" kern="1200" cap="none" spc="-17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urnover</a:t>
            </a:r>
            <a:r>
              <a:rPr kumimoji="0" sz="2000" b="1" i="0" u="none" strike="noStrike" kern="1200" cap="none" spc="6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number”</a:t>
            </a: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2000" b="1" i="0" u="none" strike="noStrike" kern="1200" cap="none" spc="5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Boudart</a:t>
            </a:r>
            <a:r>
              <a:rPr kumimoji="0" sz="2000" b="0" i="1" u="none" strike="noStrike" kern="1200" cap="none" spc="-1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2000" b="0" i="1" u="none" strike="noStrike" kern="1200" cap="none" spc="6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0" i="1" u="none" strike="noStrike" kern="1200" cap="none" spc="-2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1972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r>
              <a:rPr kumimoji="0" sz="2000" b="1" i="0" u="none" strike="noStrike" kern="1200" cap="none" spc="5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2000" b="1" i="0" u="none" strike="noStrike" kern="1200" cap="none" spc="5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sz="2000" b="1" i="0" u="none" strike="noStrike" kern="1200" cap="none" spc="-17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urnover</a:t>
            </a:r>
            <a:r>
              <a:rPr kumimoji="0" sz="2000" b="1" i="0" u="none" strike="noStrike" kern="1200" cap="none" spc="6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2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frequency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  <a:r>
              <a:rPr kumimoji="0" sz="2000" b="1" i="0" u="none" strike="noStrike" kern="1200" cap="none" spc="6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000" b="1" i="0" u="none" strike="noStrike" kern="1200" cap="none" spc="-5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6783" y="2150924"/>
            <a:ext cx="1029408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Rappresenta la normalizzazione</a:t>
            </a:r>
            <a:r>
              <a:rPr kumimoji="0" lang="it-IT" sz="18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</a:t>
            </a: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velocità specifica per</a:t>
            </a:r>
            <a:r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sz="1800" b="1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concentrazione</a:t>
            </a:r>
            <a:r>
              <a:rPr kumimoji="0" sz="1800" b="1" i="0" u="sng" strike="noStrike" kern="1200" cap="none" spc="3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</a:t>
            </a:r>
            <a:r>
              <a:rPr kumimoji="0" sz="1800" b="1" i="0" u="sng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800" b="1" i="0" u="sng" strike="noStrike" kern="1200" cap="none" spc="-1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siti</a:t>
            </a:r>
            <a:r>
              <a:rPr kumimoji="0" sz="1800" b="1" i="0" u="sng" strike="noStrike" kern="1200" cap="none" spc="-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800" b="1" i="0" u="sng" strike="noStrike" kern="1200" cap="none" spc="-15" normalizeH="0" baseline="0" noProof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attivi</a:t>
            </a:r>
            <a:r>
              <a:rPr kumimoji="0" lang="it-IT" sz="1800" b="1" i="0" u="sng" strike="noStrike" kern="1200" cap="none" spc="-1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1800" b="1" i="0" u="none" strike="noStrike" kern="1200" cap="none" spc="-1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2152650" algn="l"/>
              </a:tabLst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espressa come     </a:t>
            </a:r>
            <a:r>
              <a:rPr lang="it-IT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altLang="it-IT" b="1" smtClean="0">
                <a:solidFill>
                  <a:srgbClr val="C00000"/>
                </a:solidFill>
                <a:latin typeface="Arial" charset="0"/>
              </a:rPr>
              <a:t>L, </a:t>
            </a:r>
            <a:r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atomi </a:t>
            </a:r>
            <a:r>
              <a:rPr kumimoji="0" sz="1800" b="1" i="1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</a:t>
            </a:r>
            <a:r>
              <a:rPr kumimoji="0" sz="1800" b="1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sz="1800" b="1" i="0" u="none" strike="noStrike" kern="1200" cap="none" spc="4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gramm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sz="1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campione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(atomi / g) 	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4975" algn="l"/>
                <a:tab pos="2152650" algn="l"/>
              </a:tabLst>
              <a:defRPr/>
            </a:pP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oppure come      </a:t>
            </a:r>
            <a:r>
              <a:rPr kumimoji="0" lang="it-IT" sz="1800" b="1" i="0" u="none" strike="noStrike" kern="1200" cap="none" spc="-15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lang="it-IT" altLang="it-IT" b="1" smtClean="0">
                <a:solidFill>
                  <a:srgbClr val="C00000"/>
                </a:solidFill>
                <a:latin typeface="Arial" pitchFamily="34" charset="0"/>
              </a:rPr>
              <a:t>d</a:t>
            </a:r>
            <a:r>
              <a:rPr lang="it-IT" altLang="it-IT" b="1" baseline="-25000" smtClean="0">
                <a:solidFill>
                  <a:srgbClr val="C00000"/>
                </a:solidFill>
                <a:latin typeface="Arial" pitchFamily="34" charset="0"/>
              </a:rPr>
              <a:t>s</a:t>
            </a:r>
            <a:r>
              <a:rPr lang="it-IT" altLang="it-IT" b="1" spc="-15">
                <a:solidFill>
                  <a:srgbClr val="C00000"/>
                </a:solidFill>
                <a:latin typeface="Arial"/>
                <a:cs typeface="Arial"/>
              </a:rPr>
              <a:t>, d</a:t>
            </a:r>
            <a:r>
              <a:rPr lang="it-IT" b="1" spc="-15">
                <a:solidFill>
                  <a:srgbClr val="C00000"/>
                </a:solidFill>
                <a:latin typeface="Arial"/>
                <a:cs typeface="Arial"/>
              </a:rPr>
              <a:t>ensità </a:t>
            </a:r>
            <a:r>
              <a:rPr lang="it-IT" b="1" spc="-15" smtClean="0">
                <a:solidFill>
                  <a:srgbClr val="C00000"/>
                </a:solidFill>
                <a:latin typeface="Arial"/>
                <a:cs typeface="Arial"/>
              </a:rPr>
              <a:t>superficiale, </a:t>
            </a:r>
            <a:r>
              <a:rPr kumimoji="0" lang="it-IT" sz="1800" b="1" i="0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atomi </a:t>
            </a:r>
            <a:r>
              <a:rPr kumimoji="0" lang="it-IT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 </a:t>
            </a:r>
            <a:r>
              <a:rPr kumimoji="0" lang="it-IT" sz="1800" b="1" i="0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unità </a:t>
            </a:r>
            <a:r>
              <a:rPr kumimoji="0" lang="it-IT" sz="1800" b="1" i="0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d’area</a:t>
            </a:r>
            <a:r>
              <a:rPr kumimoji="0" lang="it-IT" sz="1800" b="1" i="0" u="none" strike="noStrike" kern="1200" cap="none" spc="-15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600" b="0" i="0" u="none" strike="noStrike" kern="1200" cap="none" spc="-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(atomi / n</a:t>
            </a:r>
            <a:r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lang="it-IT" sz="1600" b="0" i="0" u="none" strike="noStrike" kern="1200" cap="none" spc="7" normalizeH="0" baseline="26455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77584" y="3072350"/>
            <a:ext cx="4406900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tabLst>
                <a:tab pos="3898265" algn="l"/>
              </a:tabLst>
              <a:defRPr/>
            </a:pPr>
            <a:r>
              <a:rPr lang="it-IT" sz="1600" b="1" spc="-15">
                <a:solidFill>
                  <a:srgbClr val="0033CC"/>
                </a:solidFill>
                <a:latin typeface="Arial"/>
                <a:cs typeface="Arial"/>
              </a:rPr>
              <a:t>d</a:t>
            </a:r>
            <a:r>
              <a:rPr lang="it-IT" sz="1600" b="1" spc="-15" baseline="-25000">
                <a:solidFill>
                  <a:srgbClr val="0033CC"/>
                </a:solidFill>
                <a:latin typeface="Arial"/>
                <a:cs typeface="Arial"/>
              </a:rPr>
              <a:t>s</a:t>
            </a:r>
            <a:r>
              <a:rPr lang="it-IT" sz="1600" b="1" spc="5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lang="it-IT" sz="1600" spc="-5">
                <a:solidFill>
                  <a:prstClr val="black"/>
                </a:solidFill>
                <a:latin typeface="Arial"/>
                <a:cs typeface="Arial"/>
              </a:rPr>
              <a:t>(siti attivi/n</a:t>
            </a:r>
            <a:r>
              <a:rPr lang="it-IT" sz="160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lang="it-IT" sz="1600" spc="7" baseline="26455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it-IT" sz="1600">
                <a:solidFill>
                  <a:prstClr val="black"/>
                </a:solidFill>
                <a:latin typeface="Arial"/>
                <a:cs typeface="Arial"/>
              </a:rPr>
              <a:t>) </a:t>
            </a:r>
            <a:r>
              <a:rPr lang="it-IT" sz="1600" b="1" spc="-15" smtClean="0">
                <a:solidFill>
                  <a:srgbClr val="0033CC"/>
                </a:solidFill>
                <a:latin typeface="Arial"/>
                <a:cs typeface="Arial"/>
              </a:rPr>
              <a:t>= </a:t>
            </a:r>
            <a:r>
              <a:rPr kumimoji="0" sz="1600" b="1" i="0" u="none" strike="noStrike" kern="1200" cap="none" spc="-15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L</a:t>
            </a:r>
            <a:r>
              <a:rPr kumimoji="0" sz="1600" b="1" i="0" u="none" strike="noStrike" kern="1200" cap="none" spc="15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sz="1600" b="0" i="0" u="none" strike="noStrike" kern="1200" cap="none" spc="-15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siti</a:t>
            </a:r>
            <a:r>
              <a:rPr kumimoji="0" lang="it-IT" sz="1600" b="0" i="0" u="none" strike="noStrike" kern="1200" cap="none" spc="-1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it-IT" sz="1600" b="0" i="0" u="none" strike="noStrike" kern="1200" cap="none" spc="-15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attivi </a:t>
            </a:r>
            <a:r>
              <a:rPr kumimoji="0" sz="1600" b="0" i="0" u="none" strike="noStrike" kern="1200" cap="none" spc="-15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/g</a:t>
            </a:r>
            <a:r>
              <a:rPr kumimoji="0" sz="1600" b="0" i="0" u="none" strike="noStrike" kern="1200" cap="none" spc="-1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r>
              <a:rPr kumimoji="0" sz="1600" b="1" i="0" u="none" strike="noStrike" kern="1200" cap="none" spc="6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1600" b="1" i="0" u="none" strike="noStrike" kern="1200" cap="none" spc="6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cs typeface="Times New Roman"/>
              </a:rPr>
              <a:t>/</a:t>
            </a:r>
            <a:r>
              <a:rPr kumimoji="0" lang="it-IT" sz="1600" b="1" i="0" u="none" strike="noStrike" kern="120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A</a:t>
            </a:r>
            <a:r>
              <a:rPr kumimoji="0" lang="it-IT" sz="1600" b="1" i="0" u="none" strike="noStrike" kern="1200" cap="none" spc="0" normalizeH="0" baseline="-2500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cs typeface="Arial"/>
              </a:rPr>
              <a:t>s</a:t>
            </a:r>
            <a:r>
              <a:rPr kumimoji="0" lang="it-IT" sz="1600" b="1" i="0" u="none" strike="noStrike" kern="1200" cap="none" spc="-2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it-IT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it-IT" sz="16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nm</a:t>
            </a:r>
            <a:r>
              <a:rPr kumimoji="0" lang="it-IT" sz="1600" b="0" i="0" u="none" strike="noStrike" kern="1200" cap="none" spc="7" normalizeH="0" baseline="26455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2</a:t>
            </a:r>
            <a:r>
              <a:rPr kumimoji="0" lang="it-IT" sz="16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/g</a:t>
            </a:r>
            <a:r>
              <a:rPr kumimoji="0" lang="it-IT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45" name="object 27"/>
          <p:cNvSpPr txBox="1">
            <a:spLocks noChangeArrowheads="1"/>
          </p:cNvSpPr>
          <p:nvPr/>
        </p:nvSpPr>
        <p:spPr bwMode="auto">
          <a:xfrm>
            <a:off x="6337300" y="3052841"/>
            <a:ext cx="44176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5400" indent="-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400" marR="0" lvl="0" indent="-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it-IT" altLang="it-IT" sz="1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area 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superficiale </a:t>
            </a:r>
            <a:r>
              <a:rPr kumimoji="0" lang="it-IT" altLang="it-IT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specifica del </a:t>
            </a:r>
            <a:r>
              <a:rPr kumimoji="0" lang="it-IT" altLang="it-IT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catalizzatore </a:t>
            </a:r>
            <a:endParaRPr kumimoji="0" lang="it-IT" alt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6" name="object 28"/>
          <p:cNvSpPr txBox="1">
            <a:spLocks noChangeArrowheads="1"/>
          </p:cNvSpPr>
          <p:nvPr/>
        </p:nvSpPr>
        <p:spPr bwMode="auto">
          <a:xfrm>
            <a:off x="0" y="4679175"/>
            <a:ext cx="10708481" cy="138499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048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76238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è</a:t>
            </a: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velocità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specifica</a:t>
            </a: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realizzata dal singolo</a:t>
            </a:r>
            <a:r>
              <a:rPr kumimoji="0" lang="it-IT" alt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sito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attivo,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ad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una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certa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T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e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composizione</a:t>
            </a:r>
            <a:r>
              <a:rPr kumimoji="0" lang="it-IT" altLang="it-IT" sz="1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della</a:t>
            </a:r>
            <a:r>
              <a:rPr kumimoji="0" lang="it-IT" altLang="it-IT" sz="180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rPr>
              <a:t>miscela!</a:t>
            </a:r>
            <a:r>
              <a:rPr lang="it-IT" altLang="it-IT" b="1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marL="376238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it-IT" altLang="it-IT" b="1" smtClean="0">
                <a:solidFill>
                  <a:prstClr val="black"/>
                </a:solidFill>
                <a:latin typeface="Arial" charset="0"/>
              </a:rPr>
              <a:t>N permette</a:t>
            </a:r>
            <a:r>
              <a:rPr lang="it-IT" altLang="it-IT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confrontare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l’attività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catalitica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specie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attive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in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catalizzatori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diversi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(ad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es. diversi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per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area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superficiale,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struttura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del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campione,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quantità</a:t>
            </a:r>
            <a:r>
              <a:rPr lang="it-IT" altLang="it-IT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totale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di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specie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b="1">
                <a:solidFill>
                  <a:prstClr val="black"/>
                </a:solidFill>
                <a:latin typeface="Arial" charset="0"/>
              </a:rPr>
              <a:t>attive)</a:t>
            </a:r>
            <a:r>
              <a:rPr lang="it-IT" altLang="it-IT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altLang="it-IT">
              <a:solidFill>
                <a:srgbClr val="C00000"/>
              </a:solidFill>
              <a:latin typeface="Arial" charset="0"/>
            </a:endParaRPr>
          </a:p>
          <a:p>
            <a:pPr marL="90488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317500" y="480894"/>
            <a:ext cx="10287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simply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defined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revolutions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catalytic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cycle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per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time,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generally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reaction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rate, a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differential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quantity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depending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temperature, pressure, and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concentrations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294081" y="7298958"/>
            <a:ext cx="249238" cy="203200"/>
          </a:xfrm>
        </p:spPr>
        <p:txBody>
          <a:bodyPr/>
          <a:lstStyle/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93C881-7148-47CE-9F4B-F7D670127CD9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1271941" y="3655223"/>
            <a:ext cx="6132159" cy="276999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pPr marL="12700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lang="it-IT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it-IT" sz="1800" b="0" i="0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lang="it-IT" sz="1800" b="0" i="0" u="none" strike="noStrike" kern="1200" cap="none" spc="-1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  <a:sym typeface="Symbol"/>
              </a:rPr>
              <a:t>k</a:t>
            </a:r>
            <a:r>
              <a:rPr kumimoji="0" lang="it-IT" altLang="it-IT" sz="18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  <a:sym typeface="Symbol"/>
              </a:rPr>
              <a:t>app</a:t>
            </a: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[A]</a:t>
            </a:r>
            <a:r>
              <a:rPr kumimoji="0" lang="it-IT" alt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a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it-IT" alt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  <a:sym typeface="Symbol"/>
              </a:rPr>
              <a:t> 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’ </a:t>
            </a:r>
            <a:r>
              <a:rPr lang="it-IT" altLang="it-IT">
                <a:latin typeface="Arial" charset="0"/>
              </a:rPr>
              <a:t>[siti attivi]</a:t>
            </a: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</a:t>
            </a:r>
            <a:r>
              <a:rPr kumimoji="0" lang="it-IT" alt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-Ea/RT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[A]</a:t>
            </a:r>
            <a:r>
              <a:rPr kumimoji="0" lang="it-IT" altLang="it-IT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a </a:t>
            </a:r>
            <a:r>
              <a:rPr kumimoji="0" lang="it-IT" alt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     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  <a:sym typeface="Symbol"/>
              </a:rPr>
              <a:t></a:t>
            </a:r>
            <a:r>
              <a:rPr kumimoji="0" lang="it-IT" altLang="it-IT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   </a:t>
            </a:r>
            <a:r>
              <a:rPr kumimoji="0" lang="it-IT" alt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 </a:t>
            </a:r>
            <a:r>
              <a:rPr kumimoji="0" lang="it-IT" sz="18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</a:t>
            </a:r>
            <a:r>
              <a:rPr kumimoji="0" lang="it-IT" sz="1800" b="1" i="0" u="none" strike="noStrike" kern="1200" cap="none" spc="-15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/>
              </a:rPr>
              <a:t> </a:t>
            </a:r>
            <a:r>
              <a:rPr lang="it-IT" b="1" spc="-15">
                <a:solidFill>
                  <a:srgbClr val="C00000"/>
                </a:solidFill>
                <a:latin typeface="Arial"/>
                <a:cs typeface="Arial"/>
              </a:rPr>
              <a:t>L   </a:t>
            </a:r>
            <a:endParaRPr kumimoji="0" lang="it-IT" sz="1800" b="1" i="0" u="sng" strike="noStrike" kern="1200" cap="none" spc="-15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227" name="object 52"/>
          <p:cNvSpPr>
            <a:spLocks/>
          </p:cNvSpPr>
          <p:nvPr/>
        </p:nvSpPr>
        <p:spPr bwMode="auto">
          <a:xfrm>
            <a:off x="-1663700" y="3133155"/>
            <a:ext cx="1020762" cy="284163"/>
          </a:xfrm>
          <a:custGeom>
            <a:avLst/>
            <a:gdLst>
              <a:gd name="T0" fmla="*/ 886110 w 1019810"/>
              <a:gd name="T1" fmla="*/ 274688 h 285115"/>
              <a:gd name="T2" fmla="*/ 911515 w 1019810"/>
              <a:gd name="T3" fmla="*/ 245309 h 285115"/>
              <a:gd name="T4" fmla="*/ 911515 w 1019810"/>
              <a:gd name="T5" fmla="*/ 215931 h 285115"/>
              <a:gd name="T6" fmla="*/ 898427 w 1019810"/>
              <a:gd name="T7" fmla="*/ 203445 h 285115"/>
              <a:gd name="T8" fmla="*/ 911515 w 1019810"/>
              <a:gd name="T9" fmla="*/ 215931 h 285115"/>
              <a:gd name="T10" fmla="*/ 911515 w 1019810"/>
              <a:gd name="T11" fmla="*/ 245309 h 285115"/>
              <a:gd name="T12" fmla="*/ 993889 w 1019810"/>
              <a:gd name="T13" fmla="*/ 137343 h 285115"/>
              <a:gd name="T14" fmla="*/ 911515 w 1019810"/>
              <a:gd name="T15" fmla="*/ 245309 h 285115"/>
              <a:gd name="T16" fmla="*/ 1020835 w 1019810"/>
              <a:gd name="T17" fmla="*/ 146157 h 285115"/>
              <a:gd name="T18" fmla="*/ 993889 w 1019810"/>
              <a:gd name="T19" fmla="*/ 137343 h 285115"/>
              <a:gd name="T20" fmla="*/ 0 w 1019810"/>
              <a:gd name="T21" fmla="*/ 71242 h 285115"/>
              <a:gd name="T22" fmla="*/ 886110 w 1019810"/>
              <a:gd name="T23" fmla="*/ 203445 h 285115"/>
              <a:gd name="T24" fmla="*/ 25407 w 1019810"/>
              <a:gd name="T25" fmla="*/ 191693 h 285115"/>
              <a:gd name="T26" fmla="*/ 25407 w 1019810"/>
              <a:gd name="T27" fmla="*/ 179211 h 285115"/>
              <a:gd name="T28" fmla="*/ 12312 w 1019810"/>
              <a:gd name="T29" fmla="*/ 95479 h 285115"/>
              <a:gd name="T30" fmla="*/ 886110 w 1019810"/>
              <a:gd name="T31" fmla="*/ 83731 h 285115"/>
              <a:gd name="T32" fmla="*/ 911515 w 1019810"/>
              <a:gd name="T33" fmla="*/ 179211 h 285115"/>
              <a:gd name="T34" fmla="*/ 25407 w 1019810"/>
              <a:gd name="T35" fmla="*/ 191693 h 285115"/>
              <a:gd name="T36" fmla="*/ 898427 w 1019810"/>
              <a:gd name="T37" fmla="*/ 203445 h 285115"/>
              <a:gd name="T38" fmla="*/ 911515 w 1019810"/>
              <a:gd name="T39" fmla="*/ 179211 h 285115"/>
              <a:gd name="T40" fmla="*/ 12312 w 1019810"/>
              <a:gd name="T41" fmla="*/ 179211 h 285115"/>
              <a:gd name="T42" fmla="*/ 25407 w 1019810"/>
              <a:gd name="T43" fmla="*/ 179211 h 285115"/>
              <a:gd name="T44" fmla="*/ 993889 w 1019810"/>
              <a:gd name="T45" fmla="*/ 137343 h 285115"/>
              <a:gd name="T46" fmla="*/ 1003129 w 1019810"/>
              <a:gd name="T47" fmla="*/ 128530 h 285115"/>
              <a:gd name="T48" fmla="*/ 1003129 w 1019810"/>
              <a:gd name="T49" fmla="*/ 128530 h 285115"/>
              <a:gd name="T50" fmla="*/ 1020835 w 1019810"/>
              <a:gd name="T51" fmla="*/ 146157 h 285115"/>
              <a:gd name="T52" fmla="*/ 1020835 w 1019810"/>
              <a:gd name="T53" fmla="*/ 128530 h 285115"/>
              <a:gd name="T54" fmla="*/ 911515 w 1019810"/>
              <a:gd name="T55" fmla="*/ 29377 h 285115"/>
              <a:gd name="T56" fmla="*/ 993889 w 1019810"/>
              <a:gd name="T57" fmla="*/ 137343 h 285115"/>
              <a:gd name="T58" fmla="*/ 1020835 w 1019810"/>
              <a:gd name="T59" fmla="*/ 128530 h 285115"/>
              <a:gd name="T60" fmla="*/ 25407 w 1019810"/>
              <a:gd name="T61" fmla="*/ 83731 h 285115"/>
              <a:gd name="T62" fmla="*/ 25407 w 1019810"/>
              <a:gd name="T63" fmla="*/ 95479 h 285115"/>
              <a:gd name="T64" fmla="*/ 911515 w 1019810"/>
              <a:gd name="T65" fmla="*/ 71242 h 285115"/>
              <a:gd name="T66" fmla="*/ 886110 w 1019810"/>
              <a:gd name="T67" fmla="*/ 83731 h 285115"/>
              <a:gd name="T68" fmla="*/ 25407 w 1019810"/>
              <a:gd name="T69" fmla="*/ 95479 h 285115"/>
              <a:gd name="T70" fmla="*/ 911515 w 1019810"/>
              <a:gd name="T71" fmla="*/ 71242 h 285115"/>
              <a:gd name="T72" fmla="*/ 886110 w 1019810"/>
              <a:gd name="T73" fmla="*/ 83731 h 285115"/>
              <a:gd name="T74" fmla="*/ 911515 w 1019810"/>
              <a:gd name="T75" fmla="*/ 71242 h 285115"/>
              <a:gd name="T76" fmla="*/ 889958 w 1019810"/>
              <a:gd name="T77" fmla="*/ 38191 h 285115"/>
              <a:gd name="T78" fmla="*/ 916904 w 1019810"/>
              <a:gd name="T79" fmla="*/ 29377 h 285115"/>
              <a:gd name="T80" fmla="*/ 911515 w 1019810"/>
              <a:gd name="T81" fmla="*/ 29377 h 285115"/>
              <a:gd name="T82" fmla="*/ 911515 w 1019810"/>
              <a:gd name="T83" fmla="*/ 58756 h 2851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19810" h="285115">
                <a:moveTo>
                  <a:pt x="877061" y="198881"/>
                </a:moveTo>
                <a:lnTo>
                  <a:pt x="877061" y="284987"/>
                </a:lnTo>
                <a:lnTo>
                  <a:pt x="907541" y="254507"/>
                </a:lnTo>
                <a:lnTo>
                  <a:pt x="902207" y="254507"/>
                </a:lnTo>
                <a:lnTo>
                  <a:pt x="880871" y="245363"/>
                </a:lnTo>
                <a:lnTo>
                  <a:pt x="902207" y="224027"/>
                </a:lnTo>
                <a:lnTo>
                  <a:pt x="902207" y="211073"/>
                </a:lnTo>
                <a:lnTo>
                  <a:pt x="889253" y="211073"/>
                </a:lnTo>
                <a:lnTo>
                  <a:pt x="877061" y="198881"/>
                </a:lnTo>
                <a:close/>
              </a:path>
              <a:path w="1019810" h="285115">
                <a:moveTo>
                  <a:pt x="902207" y="224027"/>
                </a:moveTo>
                <a:lnTo>
                  <a:pt x="880871" y="245363"/>
                </a:lnTo>
                <a:lnTo>
                  <a:pt x="902207" y="254507"/>
                </a:lnTo>
                <a:lnTo>
                  <a:pt x="902207" y="224027"/>
                </a:lnTo>
                <a:close/>
              </a:path>
              <a:path w="1019810" h="285115">
                <a:moveTo>
                  <a:pt x="983741" y="142493"/>
                </a:moveTo>
                <a:lnTo>
                  <a:pt x="902207" y="224027"/>
                </a:lnTo>
                <a:lnTo>
                  <a:pt x="902207" y="254507"/>
                </a:lnTo>
                <a:lnTo>
                  <a:pt x="907541" y="254507"/>
                </a:lnTo>
                <a:lnTo>
                  <a:pt x="1010411" y="151637"/>
                </a:lnTo>
                <a:lnTo>
                  <a:pt x="992885" y="151637"/>
                </a:lnTo>
                <a:lnTo>
                  <a:pt x="983741" y="142493"/>
                </a:lnTo>
                <a:close/>
              </a:path>
              <a:path w="1019810" h="285115">
                <a:moveTo>
                  <a:pt x="877061" y="73913"/>
                </a:moveTo>
                <a:lnTo>
                  <a:pt x="0" y="73913"/>
                </a:lnTo>
                <a:lnTo>
                  <a:pt x="0" y="211073"/>
                </a:lnTo>
                <a:lnTo>
                  <a:pt x="877061" y="211073"/>
                </a:lnTo>
                <a:lnTo>
                  <a:pt x="877061" y="198881"/>
                </a:lnTo>
                <a:lnTo>
                  <a:pt x="25145" y="198881"/>
                </a:lnTo>
                <a:lnTo>
                  <a:pt x="12191" y="185927"/>
                </a:lnTo>
                <a:lnTo>
                  <a:pt x="25145" y="185927"/>
                </a:lnTo>
                <a:lnTo>
                  <a:pt x="25145" y="99059"/>
                </a:lnTo>
                <a:lnTo>
                  <a:pt x="12191" y="99059"/>
                </a:lnTo>
                <a:lnTo>
                  <a:pt x="25145" y="86867"/>
                </a:lnTo>
                <a:lnTo>
                  <a:pt x="877061" y="86867"/>
                </a:lnTo>
                <a:lnTo>
                  <a:pt x="877061" y="73913"/>
                </a:lnTo>
                <a:close/>
              </a:path>
              <a:path w="1019810" h="285115">
                <a:moveTo>
                  <a:pt x="902207" y="185927"/>
                </a:moveTo>
                <a:lnTo>
                  <a:pt x="25145" y="185927"/>
                </a:lnTo>
                <a:lnTo>
                  <a:pt x="25145" y="198881"/>
                </a:lnTo>
                <a:lnTo>
                  <a:pt x="877061" y="198881"/>
                </a:lnTo>
                <a:lnTo>
                  <a:pt x="889253" y="211073"/>
                </a:lnTo>
                <a:lnTo>
                  <a:pt x="902207" y="211073"/>
                </a:lnTo>
                <a:lnTo>
                  <a:pt x="902207" y="185927"/>
                </a:lnTo>
                <a:close/>
              </a:path>
              <a:path w="1019810" h="285115">
                <a:moveTo>
                  <a:pt x="25145" y="185927"/>
                </a:moveTo>
                <a:lnTo>
                  <a:pt x="12191" y="185927"/>
                </a:lnTo>
                <a:lnTo>
                  <a:pt x="25145" y="198881"/>
                </a:lnTo>
                <a:lnTo>
                  <a:pt x="25145" y="185927"/>
                </a:lnTo>
                <a:close/>
              </a:path>
              <a:path w="1019810" h="285115">
                <a:moveTo>
                  <a:pt x="992885" y="133349"/>
                </a:moveTo>
                <a:lnTo>
                  <a:pt x="983741" y="142493"/>
                </a:lnTo>
                <a:lnTo>
                  <a:pt x="992885" y="151637"/>
                </a:lnTo>
                <a:lnTo>
                  <a:pt x="992885" y="133349"/>
                </a:lnTo>
                <a:close/>
              </a:path>
              <a:path w="1019810" h="285115">
                <a:moveTo>
                  <a:pt x="1010411" y="133349"/>
                </a:moveTo>
                <a:lnTo>
                  <a:pt x="992885" y="133349"/>
                </a:lnTo>
                <a:lnTo>
                  <a:pt x="992885" y="151637"/>
                </a:lnTo>
                <a:lnTo>
                  <a:pt x="1010411" y="151637"/>
                </a:lnTo>
                <a:lnTo>
                  <a:pt x="1019555" y="142493"/>
                </a:lnTo>
                <a:lnTo>
                  <a:pt x="1010411" y="133349"/>
                </a:lnTo>
                <a:close/>
              </a:path>
              <a:path w="1019810" h="285115">
                <a:moveTo>
                  <a:pt x="907541" y="30479"/>
                </a:moveTo>
                <a:lnTo>
                  <a:pt x="902207" y="30479"/>
                </a:lnTo>
                <a:lnTo>
                  <a:pt x="902207" y="60959"/>
                </a:lnTo>
                <a:lnTo>
                  <a:pt x="983741" y="142493"/>
                </a:lnTo>
                <a:lnTo>
                  <a:pt x="992885" y="133349"/>
                </a:lnTo>
                <a:lnTo>
                  <a:pt x="1010411" y="133349"/>
                </a:lnTo>
                <a:lnTo>
                  <a:pt x="907541" y="30479"/>
                </a:lnTo>
                <a:close/>
              </a:path>
              <a:path w="1019810" h="285115">
                <a:moveTo>
                  <a:pt x="25145" y="86867"/>
                </a:moveTo>
                <a:lnTo>
                  <a:pt x="12191" y="99059"/>
                </a:lnTo>
                <a:lnTo>
                  <a:pt x="25145" y="99059"/>
                </a:lnTo>
                <a:lnTo>
                  <a:pt x="25145" y="86867"/>
                </a:lnTo>
                <a:close/>
              </a:path>
              <a:path w="1019810" h="285115">
                <a:moveTo>
                  <a:pt x="902207" y="73913"/>
                </a:moveTo>
                <a:lnTo>
                  <a:pt x="889253" y="73913"/>
                </a:lnTo>
                <a:lnTo>
                  <a:pt x="877061" y="86867"/>
                </a:lnTo>
                <a:lnTo>
                  <a:pt x="25145" y="86867"/>
                </a:lnTo>
                <a:lnTo>
                  <a:pt x="25145" y="99059"/>
                </a:lnTo>
                <a:lnTo>
                  <a:pt x="902207" y="99059"/>
                </a:lnTo>
                <a:lnTo>
                  <a:pt x="902207" y="73913"/>
                </a:lnTo>
                <a:close/>
              </a:path>
              <a:path w="1019810" h="285115">
                <a:moveTo>
                  <a:pt x="877061" y="0"/>
                </a:moveTo>
                <a:lnTo>
                  <a:pt x="877061" y="86867"/>
                </a:lnTo>
                <a:lnTo>
                  <a:pt x="889253" y="73913"/>
                </a:lnTo>
                <a:lnTo>
                  <a:pt x="902207" y="73913"/>
                </a:lnTo>
                <a:lnTo>
                  <a:pt x="902207" y="60959"/>
                </a:lnTo>
                <a:lnTo>
                  <a:pt x="880871" y="39623"/>
                </a:lnTo>
                <a:lnTo>
                  <a:pt x="902207" y="30479"/>
                </a:lnTo>
                <a:lnTo>
                  <a:pt x="907541" y="30479"/>
                </a:lnTo>
                <a:lnTo>
                  <a:pt x="877061" y="0"/>
                </a:lnTo>
                <a:close/>
              </a:path>
              <a:path w="1019810" h="285115">
                <a:moveTo>
                  <a:pt x="902207" y="30479"/>
                </a:moveTo>
                <a:lnTo>
                  <a:pt x="880871" y="39623"/>
                </a:lnTo>
                <a:lnTo>
                  <a:pt x="902207" y="60959"/>
                </a:lnTo>
                <a:lnTo>
                  <a:pt x="902207" y="30479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1271941" y="3938815"/>
            <a:ext cx="6132159" cy="276999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0" u="none" strike="noStrike" kern="1200" cap="none" spc="-1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lang="it-IT" sz="1800" b="1" i="0" u="none" strike="noStrike" kern="1200" cap="none" spc="-15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it-IT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lang="it-IT" sz="1800" b="1" i="0" u="none" strike="noStrike" kern="1200" cap="none" spc="4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0" u="none" strike="noStrike" kern="1200" cap="none" spc="-1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it-IT" sz="1800" b="1" i="0" u="none" strike="noStrike" kern="1200" cap="none" spc="-15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it-IT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1" i="0" u="none" strike="noStrike" kern="120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</a:t>
            </a:r>
            <a:r>
              <a:rPr kumimoji="0" lang="it-IT" sz="1800" b="1" i="0" u="none" strike="noStrike" kern="1200" cap="none" spc="-1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	</a:t>
            </a:r>
            <a:r>
              <a:rPr kumimoji="0" lang="it-IT" sz="1800" b="1" i="0" u="none" strike="noStrike" kern="1200" cap="none" spc="-15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</a:t>
            </a: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  <a:sym typeface="Symbol"/>
              </a:rPr>
              <a:t></a:t>
            </a:r>
            <a:r>
              <a:rPr kumimoji="0" lang="it-IT" altLang="it-IT" sz="1800" b="0" i="0" u="none" strike="noStrike" kern="1200" cap="none" spc="0" normalizeH="0" baseline="30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    </a:t>
            </a:r>
            <a:r>
              <a:rPr kumimoji="0" lang="it-IT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 </a:t>
            </a:r>
            <a:r>
              <a:rPr kumimoji="0" lang="it-IT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/>
              </a:rPr>
              <a:t> </a:t>
            </a:r>
            <a:r>
              <a:rPr kumimoji="0" lang="it-IT" sz="1800" b="1" i="0" u="none" strike="noStrike" kern="1200" cap="none" spc="-15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lang="it-IT" sz="1800" b="1" i="0" u="none" strike="noStrike" kern="1200" cap="none" spc="-15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lang="it-IT" sz="1800" b="1" i="0" u="none" strike="noStrike" kern="1200" cap="none" spc="-1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</p:txBody>
      </p:sp>
      <p:sp>
        <p:nvSpPr>
          <p:cNvPr id="22" name="object 52"/>
          <p:cNvSpPr>
            <a:spLocks/>
          </p:cNvSpPr>
          <p:nvPr/>
        </p:nvSpPr>
        <p:spPr bwMode="auto">
          <a:xfrm>
            <a:off x="91281" y="3655223"/>
            <a:ext cx="1020762" cy="284163"/>
          </a:xfrm>
          <a:custGeom>
            <a:avLst/>
            <a:gdLst>
              <a:gd name="T0" fmla="*/ 886110 w 1019810"/>
              <a:gd name="T1" fmla="*/ 274688 h 285115"/>
              <a:gd name="T2" fmla="*/ 911515 w 1019810"/>
              <a:gd name="T3" fmla="*/ 245309 h 285115"/>
              <a:gd name="T4" fmla="*/ 911515 w 1019810"/>
              <a:gd name="T5" fmla="*/ 215931 h 285115"/>
              <a:gd name="T6" fmla="*/ 898427 w 1019810"/>
              <a:gd name="T7" fmla="*/ 203445 h 285115"/>
              <a:gd name="T8" fmla="*/ 911515 w 1019810"/>
              <a:gd name="T9" fmla="*/ 215931 h 285115"/>
              <a:gd name="T10" fmla="*/ 911515 w 1019810"/>
              <a:gd name="T11" fmla="*/ 245309 h 285115"/>
              <a:gd name="T12" fmla="*/ 993889 w 1019810"/>
              <a:gd name="T13" fmla="*/ 137343 h 285115"/>
              <a:gd name="T14" fmla="*/ 911515 w 1019810"/>
              <a:gd name="T15" fmla="*/ 245309 h 285115"/>
              <a:gd name="T16" fmla="*/ 1020835 w 1019810"/>
              <a:gd name="T17" fmla="*/ 146157 h 285115"/>
              <a:gd name="T18" fmla="*/ 993889 w 1019810"/>
              <a:gd name="T19" fmla="*/ 137343 h 285115"/>
              <a:gd name="T20" fmla="*/ 0 w 1019810"/>
              <a:gd name="T21" fmla="*/ 71242 h 285115"/>
              <a:gd name="T22" fmla="*/ 886110 w 1019810"/>
              <a:gd name="T23" fmla="*/ 203445 h 285115"/>
              <a:gd name="T24" fmla="*/ 25407 w 1019810"/>
              <a:gd name="T25" fmla="*/ 191693 h 285115"/>
              <a:gd name="T26" fmla="*/ 25407 w 1019810"/>
              <a:gd name="T27" fmla="*/ 179211 h 285115"/>
              <a:gd name="T28" fmla="*/ 12312 w 1019810"/>
              <a:gd name="T29" fmla="*/ 95479 h 285115"/>
              <a:gd name="T30" fmla="*/ 886110 w 1019810"/>
              <a:gd name="T31" fmla="*/ 83731 h 285115"/>
              <a:gd name="T32" fmla="*/ 911515 w 1019810"/>
              <a:gd name="T33" fmla="*/ 179211 h 285115"/>
              <a:gd name="T34" fmla="*/ 25407 w 1019810"/>
              <a:gd name="T35" fmla="*/ 191693 h 285115"/>
              <a:gd name="T36" fmla="*/ 898427 w 1019810"/>
              <a:gd name="T37" fmla="*/ 203445 h 285115"/>
              <a:gd name="T38" fmla="*/ 911515 w 1019810"/>
              <a:gd name="T39" fmla="*/ 179211 h 285115"/>
              <a:gd name="T40" fmla="*/ 12312 w 1019810"/>
              <a:gd name="T41" fmla="*/ 179211 h 285115"/>
              <a:gd name="T42" fmla="*/ 25407 w 1019810"/>
              <a:gd name="T43" fmla="*/ 179211 h 285115"/>
              <a:gd name="T44" fmla="*/ 993889 w 1019810"/>
              <a:gd name="T45" fmla="*/ 137343 h 285115"/>
              <a:gd name="T46" fmla="*/ 1003129 w 1019810"/>
              <a:gd name="T47" fmla="*/ 128530 h 285115"/>
              <a:gd name="T48" fmla="*/ 1003129 w 1019810"/>
              <a:gd name="T49" fmla="*/ 128530 h 285115"/>
              <a:gd name="T50" fmla="*/ 1020835 w 1019810"/>
              <a:gd name="T51" fmla="*/ 146157 h 285115"/>
              <a:gd name="T52" fmla="*/ 1020835 w 1019810"/>
              <a:gd name="T53" fmla="*/ 128530 h 285115"/>
              <a:gd name="T54" fmla="*/ 911515 w 1019810"/>
              <a:gd name="T55" fmla="*/ 29377 h 285115"/>
              <a:gd name="T56" fmla="*/ 993889 w 1019810"/>
              <a:gd name="T57" fmla="*/ 137343 h 285115"/>
              <a:gd name="T58" fmla="*/ 1020835 w 1019810"/>
              <a:gd name="T59" fmla="*/ 128530 h 285115"/>
              <a:gd name="T60" fmla="*/ 25407 w 1019810"/>
              <a:gd name="T61" fmla="*/ 83731 h 285115"/>
              <a:gd name="T62" fmla="*/ 25407 w 1019810"/>
              <a:gd name="T63" fmla="*/ 95479 h 285115"/>
              <a:gd name="T64" fmla="*/ 911515 w 1019810"/>
              <a:gd name="T65" fmla="*/ 71242 h 285115"/>
              <a:gd name="T66" fmla="*/ 886110 w 1019810"/>
              <a:gd name="T67" fmla="*/ 83731 h 285115"/>
              <a:gd name="T68" fmla="*/ 25407 w 1019810"/>
              <a:gd name="T69" fmla="*/ 95479 h 285115"/>
              <a:gd name="T70" fmla="*/ 911515 w 1019810"/>
              <a:gd name="T71" fmla="*/ 71242 h 285115"/>
              <a:gd name="T72" fmla="*/ 886110 w 1019810"/>
              <a:gd name="T73" fmla="*/ 83731 h 285115"/>
              <a:gd name="T74" fmla="*/ 911515 w 1019810"/>
              <a:gd name="T75" fmla="*/ 71242 h 285115"/>
              <a:gd name="T76" fmla="*/ 889958 w 1019810"/>
              <a:gd name="T77" fmla="*/ 38191 h 285115"/>
              <a:gd name="T78" fmla="*/ 916904 w 1019810"/>
              <a:gd name="T79" fmla="*/ 29377 h 285115"/>
              <a:gd name="T80" fmla="*/ 911515 w 1019810"/>
              <a:gd name="T81" fmla="*/ 29377 h 285115"/>
              <a:gd name="T82" fmla="*/ 911515 w 1019810"/>
              <a:gd name="T83" fmla="*/ 58756 h 2851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19810" h="285115">
                <a:moveTo>
                  <a:pt x="877061" y="198881"/>
                </a:moveTo>
                <a:lnTo>
                  <a:pt x="877061" y="284987"/>
                </a:lnTo>
                <a:lnTo>
                  <a:pt x="907541" y="254507"/>
                </a:lnTo>
                <a:lnTo>
                  <a:pt x="902207" y="254507"/>
                </a:lnTo>
                <a:lnTo>
                  <a:pt x="880871" y="245363"/>
                </a:lnTo>
                <a:lnTo>
                  <a:pt x="902207" y="224027"/>
                </a:lnTo>
                <a:lnTo>
                  <a:pt x="902207" y="211073"/>
                </a:lnTo>
                <a:lnTo>
                  <a:pt x="889253" y="211073"/>
                </a:lnTo>
                <a:lnTo>
                  <a:pt x="877061" y="198881"/>
                </a:lnTo>
                <a:close/>
              </a:path>
              <a:path w="1019810" h="285115">
                <a:moveTo>
                  <a:pt x="902207" y="224027"/>
                </a:moveTo>
                <a:lnTo>
                  <a:pt x="880871" y="245363"/>
                </a:lnTo>
                <a:lnTo>
                  <a:pt x="902207" y="254507"/>
                </a:lnTo>
                <a:lnTo>
                  <a:pt x="902207" y="224027"/>
                </a:lnTo>
                <a:close/>
              </a:path>
              <a:path w="1019810" h="285115">
                <a:moveTo>
                  <a:pt x="983741" y="142493"/>
                </a:moveTo>
                <a:lnTo>
                  <a:pt x="902207" y="224027"/>
                </a:lnTo>
                <a:lnTo>
                  <a:pt x="902207" y="254507"/>
                </a:lnTo>
                <a:lnTo>
                  <a:pt x="907541" y="254507"/>
                </a:lnTo>
                <a:lnTo>
                  <a:pt x="1010411" y="151637"/>
                </a:lnTo>
                <a:lnTo>
                  <a:pt x="992885" y="151637"/>
                </a:lnTo>
                <a:lnTo>
                  <a:pt x="983741" y="142493"/>
                </a:lnTo>
                <a:close/>
              </a:path>
              <a:path w="1019810" h="285115">
                <a:moveTo>
                  <a:pt x="877061" y="73913"/>
                </a:moveTo>
                <a:lnTo>
                  <a:pt x="0" y="73913"/>
                </a:lnTo>
                <a:lnTo>
                  <a:pt x="0" y="211073"/>
                </a:lnTo>
                <a:lnTo>
                  <a:pt x="877061" y="211073"/>
                </a:lnTo>
                <a:lnTo>
                  <a:pt x="877061" y="198881"/>
                </a:lnTo>
                <a:lnTo>
                  <a:pt x="25145" y="198881"/>
                </a:lnTo>
                <a:lnTo>
                  <a:pt x="12191" y="185927"/>
                </a:lnTo>
                <a:lnTo>
                  <a:pt x="25145" y="185927"/>
                </a:lnTo>
                <a:lnTo>
                  <a:pt x="25145" y="99059"/>
                </a:lnTo>
                <a:lnTo>
                  <a:pt x="12191" y="99059"/>
                </a:lnTo>
                <a:lnTo>
                  <a:pt x="25145" y="86867"/>
                </a:lnTo>
                <a:lnTo>
                  <a:pt x="877061" y="86867"/>
                </a:lnTo>
                <a:lnTo>
                  <a:pt x="877061" y="73913"/>
                </a:lnTo>
                <a:close/>
              </a:path>
              <a:path w="1019810" h="285115">
                <a:moveTo>
                  <a:pt x="902207" y="185927"/>
                </a:moveTo>
                <a:lnTo>
                  <a:pt x="25145" y="185927"/>
                </a:lnTo>
                <a:lnTo>
                  <a:pt x="25145" y="198881"/>
                </a:lnTo>
                <a:lnTo>
                  <a:pt x="877061" y="198881"/>
                </a:lnTo>
                <a:lnTo>
                  <a:pt x="889253" y="211073"/>
                </a:lnTo>
                <a:lnTo>
                  <a:pt x="902207" y="211073"/>
                </a:lnTo>
                <a:lnTo>
                  <a:pt x="902207" y="185927"/>
                </a:lnTo>
                <a:close/>
              </a:path>
              <a:path w="1019810" h="285115">
                <a:moveTo>
                  <a:pt x="25145" y="185927"/>
                </a:moveTo>
                <a:lnTo>
                  <a:pt x="12191" y="185927"/>
                </a:lnTo>
                <a:lnTo>
                  <a:pt x="25145" y="198881"/>
                </a:lnTo>
                <a:lnTo>
                  <a:pt x="25145" y="185927"/>
                </a:lnTo>
                <a:close/>
              </a:path>
              <a:path w="1019810" h="285115">
                <a:moveTo>
                  <a:pt x="992885" y="133349"/>
                </a:moveTo>
                <a:lnTo>
                  <a:pt x="983741" y="142493"/>
                </a:lnTo>
                <a:lnTo>
                  <a:pt x="992885" y="151637"/>
                </a:lnTo>
                <a:lnTo>
                  <a:pt x="992885" y="133349"/>
                </a:lnTo>
                <a:close/>
              </a:path>
              <a:path w="1019810" h="285115">
                <a:moveTo>
                  <a:pt x="1010411" y="133349"/>
                </a:moveTo>
                <a:lnTo>
                  <a:pt x="992885" y="133349"/>
                </a:lnTo>
                <a:lnTo>
                  <a:pt x="992885" y="151637"/>
                </a:lnTo>
                <a:lnTo>
                  <a:pt x="1010411" y="151637"/>
                </a:lnTo>
                <a:lnTo>
                  <a:pt x="1019555" y="142493"/>
                </a:lnTo>
                <a:lnTo>
                  <a:pt x="1010411" y="133349"/>
                </a:lnTo>
                <a:close/>
              </a:path>
              <a:path w="1019810" h="285115">
                <a:moveTo>
                  <a:pt x="907541" y="30479"/>
                </a:moveTo>
                <a:lnTo>
                  <a:pt x="902207" y="30479"/>
                </a:lnTo>
                <a:lnTo>
                  <a:pt x="902207" y="60959"/>
                </a:lnTo>
                <a:lnTo>
                  <a:pt x="983741" y="142493"/>
                </a:lnTo>
                <a:lnTo>
                  <a:pt x="992885" y="133349"/>
                </a:lnTo>
                <a:lnTo>
                  <a:pt x="1010411" y="133349"/>
                </a:lnTo>
                <a:lnTo>
                  <a:pt x="907541" y="30479"/>
                </a:lnTo>
                <a:close/>
              </a:path>
              <a:path w="1019810" h="285115">
                <a:moveTo>
                  <a:pt x="25145" y="86867"/>
                </a:moveTo>
                <a:lnTo>
                  <a:pt x="12191" y="99059"/>
                </a:lnTo>
                <a:lnTo>
                  <a:pt x="25145" y="99059"/>
                </a:lnTo>
                <a:lnTo>
                  <a:pt x="25145" y="86867"/>
                </a:lnTo>
                <a:close/>
              </a:path>
              <a:path w="1019810" h="285115">
                <a:moveTo>
                  <a:pt x="902207" y="73913"/>
                </a:moveTo>
                <a:lnTo>
                  <a:pt x="889253" y="73913"/>
                </a:lnTo>
                <a:lnTo>
                  <a:pt x="877061" y="86867"/>
                </a:lnTo>
                <a:lnTo>
                  <a:pt x="25145" y="86867"/>
                </a:lnTo>
                <a:lnTo>
                  <a:pt x="25145" y="99059"/>
                </a:lnTo>
                <a:lnTo>
                  <a:pt x="902207" y="99059"/>
                </a:lnTo>
                <a:lnTo>
                  <a:pt x="902207" y="73913"/>
                </a:lnTo>
                <a:close/>
              </a:path>
              <a:path w="1019810" h="285115">
                <a:moveTo>
                  <a:pt x="877061" y="0"/>
                </a:moveTo>
                <a:lnTo>
                  <a:pt x="877061" y="86867"/>
                </a:lnTo>
                <a:lnTo>
                  <a:pt x="889253" y="73913"/>
                </a:lnTo>
                <a:lnTo>
                  <a:pt x="902207" y="73913"/>
                </a:lnTo>
                <a:lnTo>
                  <a:pt x="902207" y="60959"/>
                </a:lnTo>
                <a:lnTo>
                  <a:pt x="880871" y="39623"/>
                </a:lnTo>
                <a:lnTo>
                  <a:pt x="902207" y="30479"/>
                </a:lnTo>
                <a:lnTo>
                  <a:pt x="907541" y="30479"/>
                </a:lnTo>
                <a:lnTo>
                  <a:pt x="877061" y="0"/>
                </a:lnTo>
                <a:close/>
              </a:path>
              <a:path w="1019810" h="285115">
                <a:moveTo>
                  <a:pt x="902207" y="30479"/>
                </a:moveTo>
                <a:lnTo>
                  <a:pt x="880871" y="39623"/>
                </a:lnTo>
                <a:lnTo>
                  <a:pt x="902207" y="60959"/>
                </a:lnTo>
                <a:lnTo>
                  <a:pt x="902207" y="30479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5121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00" y="3590467"/>
            <a:ext cx="7429500" cy="63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317500" y="1270735"/>
                <a:ext cx="9414052" cy="63049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 lvl="0">
                  <a:defRPr/>
                </a:pPr>
                <a:r>
                  <a:rPr kumimoji="0" lang="it-IT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 = </a:t>
                </a:r>
                <a:r>
                  <a:rPr kumimoji="0" lang="it-IT" sz="2000" b="1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TOF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num>
                      <m:den>
                        <m:r>
                          <a:rPr lang="it-IT" sz="2000" b="1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it-IT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it-IT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it-IT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it-IT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𝐬𝐩𝐞𝐜𝐢𝐟𝐢𝐜</m:t>
                        </m:r>
                        <m:r>
                          <a:rPr kumimoji="0" lang="it-IT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it-IT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𝐫𝐚𝐭𝐞</m:t>
                        </m:r>
                        <m:r>
                          <a:rPr kumimoji="0" lang="it-IT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</m:t>
                        </m:r>
                        <m:d>
                          <m:dPr>
                            <m:ctrlPr>
                              <a:rPr kumimoji="0" lang="it-IT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it-IT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𝒎𝒐𝒍𝒆𝒄𝒐𝒍𝒆</m:t>
                            </m:r>
                            <m:r>
                              <a:rPr kumimoji="0" lang="it-IT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 </m:t>
                            </m:r>
                            <m:r>
                              <a:rPr kumimoji="0" lang="it-IT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𝒄𝒐𝒏𝒗𝒆𝒓𝒕𝒊𝒕𝒆</m:t>
                            </m:r>
                            <m:r>
                              <a:rPr kumimoji="0" lang="it-IT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it-IT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it-IT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kumimoji="0" lang="it-IT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it-IT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FF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it-IT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it-IT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𝒈</m:t>
                                </m:r>
                              </m:e>
                              <m:sup>
                                <m:r>
                                  <a:rPr kumimoji="0" lang="it-IT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kumimoji="0" lang="it-IT" sz="20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kumimoji="0" lang="it-IT" sz="20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𝐋</m:t>
                        </m:r>
                        <m:r>
                          <a:rPr kumimoji="0" lang="it-IT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            (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𝒔𝒊𝒕𝒊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𝒂𝒕𝒕𝒊𝒗𝒊</m:t>
                        </m:r>
                        <m:sSup>
                          <m:sSupPr>
                            <m:ctrlP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  </m:t>
                            </m:r>
                            <m: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𝒈</m:t>
                            </m:r>
                          </m:e>
                          <m:sup>
                            <m: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kumimoji="0" lang="it-IT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kumimoji="0" lang="it-IT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it-IT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𝐚𝐫𝐞𝐚𝐥</m:t>
                        </m:r>
                        <m:r>
                          <a:rPr kumimoji="0" lang="it-IT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it-IT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𝐫𝐚𝐭𝐞</m:t>
                        </m:r>
                        <m:r>
                          <a:rPr kumimoji="0" lang="it-IT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</m:t>
                        </m:r>
                        <m:r>
                          <a:rPr kumimoji="0" lang="it-IT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𝒎𝒐𝒍𝒆𝒄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.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𝒄𝒐𝒏𝒗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. </m:t>
                        </m:r>
                        <m:sSup>
                          <m:sSupPr>
                            <m:ctrlP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  </m:t>
                            </m:r>
                            <m: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</m:t>
                            </m:r>
                            <m:r>
                              <a:rPr kumimoji="0" lang="it-IT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sSup>
                          <m:sSupPr>
                            <m:ctrlP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𝑛𝑚</m:t>
                            </m:r>
                          </m:e>
                          <m:sup>
                            <m: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kumimoji="0" lang="it-IT" sz="20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𝐝</m:t>
                        </m:r>
                        <m:r>
                          <a:rPr kumimoji="0" lang="it-IT" sz="2000" b="1" i="0" u="none" strike="noStrike" kern="1200" cap="none" spc="0" normalizeH="0" baseline="-2500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𝐬</m:t>
                        </m:r>
                        <m:r>
                          <a:rPr kumimoji="0" lang="it-IT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     (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𝒔𝒊𝒕𝒊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  <m:r>
                          <a:rPr kumimoji="0" lang="it-IT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𝒂𝒕𝒕𝒊𝒗𝒊</m:t>
                        </m:r>
                        <m:sSup>
                          <m:sSupPr>
                            <m:ctrlP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  </m:t>
                            </m:r>
                            <m: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𝑛𝑚</m:t>
                            </m:r>
                          </m:e>
                          <m:sup>
                            <m:r>
                              <a:rPr kumimoji="0" lang="it-IT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−2</m:t>
                            </m:r>
                          </m:sup>
                        </m:sSup>
                        <m:r>
                          <a:rPr kumimoji="0" lang="it-IT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" y="1270735"/>
                <a:ext cx="9414052" cy="630494"/>
              </a:xfrm>
              <a:prstGeom prst="rect">
                <a:avLst/>
              </a:prstGeom>
              <a:blipFill>
                <a:blip r:embed="rId4"/>
                <a:stretch>
                  <a:fillRect l="-6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1214100" y="251658"/>
                <a:ext cx="2627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2A038B4A-F474-4415-8CAA-92D07A49BC04}" type="mathplaceholder">
                        <a:rPr kumimoji="0" lang="it-IT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Arial" charset="0"/>
                        </a:rPr>
                        <a:t>Digitare l'equazione qui.</a:t>
                      </a:fld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4100" y="251658"/>
                <a:ext cx="262764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10833099" y="1448119"/>
                <a:ext cx="4267199" cy="716030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it-IT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𝐚𝐫𝐞𝐚𝐥</m:t>
                        </m:r>
                        <m:r>
                          <a:rPr kumimoji="0" lang="it-IT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kumimoji="0" lang="it-IT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𝐫𝐚𝐭𝐞</m:t>
                        </m:r>
                        <m:r>
                          <a:rPr kumimoji="0" lang="it-IT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    </m:t>
                        </m:r>
                        <m:r>
                          <a:rPr kumimoji="0" lang="it-IT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(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𝑚𝑜𝑙𝑒𝑐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. 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𝑐𝑜𝑛𝑣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. </m:t>
                        </m:r>
                        <m:sSup>
                          <m:sSupPr>
                            <m:ctrlP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  </m:t>
                            </m:r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𝑠</m:t>
                            </m:r>
                          </m:e>
                          <m:sup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𝑛𝑚</m:t>
                            </m:r>
                          </m:e>
                          <m:sup>
                            <m: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−</m:t>
                            </m:r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sup>
                        </m:sSup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)</m:t>
                        </m:r>
                      </m:num>
                      <m:den>
                        <m:r>
                          <a:rPr kumimoji="0" lang="it-IT" sz="2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𝐝</m:t>
                        </m:r>
                        <m:r>
                          <a:rPr kumimoji="0" lang="it-IT" sz="2400" b="1" i="0" u="none" strike="noStrike" kern="1200" cap="none" spc="0" normalizeH="0" baseline="-2500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𝐬</m:t>
                        </m:r>
                        <m:r>
                          <a:rPr kumimoji="0" lang="it-IT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     (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𝑠𝑖𝑡𝑖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𝑎𝑡𝑡𝑖𝑣𝑖</m:t>
                        </m:r>
                        <m:sSup>
                          <m:sSupPr>
                            <m:ctrlP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pPr>
                          <m:e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  </m:t>
                            </m:r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𝑛𝑚</m:t>
                            </m:r>
                          </m:e>
                          <m:sup>
                            <m:r>
                              <a:rPr kumimoji="0" lang="it-IT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−</m:t>
                            </m:r>
                            <m:r>
                              <a:rPr kumimoji="0" lang="it-IT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</a:rPr>
                              <m:t>2</m:t>
                            </m:r>
                          </m:sup>
                        </m:sSup>
                        <m:r>
                          <a:rPr kumimoji="0" lang="it-IT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)</m:t>
                        </m:r>
                      </m:den>
                    </m:f>
                  </m:oMath>
                </a14:m>
                <a:endParaRPr kumimoji="0" lang="it-IT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099" y="1448119"/>
                <a:ext cx="4267199" cy="716030"/>
              </a:xfrm>
              <a:prstGeom prst="rect">
                <a:avLst/>
              </a:prstGeom>
              <a:blipFill rotWithShape="1">
                <a:blip r:embed="rId9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ject 52"/>
          <p:cNvSpPr>
            <a:spLocks/>
          </p:cNvSpPr>
          <p:nvPr/>
        </p:nvSpPr>
        <p:spPr bwMode="auto">
          <a:xfrm>
            <a:off x="3284093" y="6683688"/>
            <a:ext cx="1020763" cy="284163"/>
          </a:xfrm>
          <a:custGeom>
            <a:avLst/>
            <a:gdLst>
              <a:gd name="T0" fmla="*/ 886115 w 1019810"/>
              <a:gd name="T1" fmla="*/ 274688 h 285115"/>
              <a:gd name="T2" fmla="*/ 911520 w 1019810"/>
              <a:gd name="T3" fmla="*/ 245309 h 285115"/>
              <a:gd name="T4" fmla="*/ 911520 w 1019810"/>
              <a:gd name="T5" fmla="*/ 215931 h 285115"/>
              <a:gd name="T6" fmla="*/ 898432 w 1019810"/>
              <a:gd name="T7" fmla="*/ 203445 h 285115"/>
              <a:gd name="T8" fmla="*/ 911520 w 1019810"/>
              <a:gd name="T9" fmla="*/ 215931 h 285115"/>
              <a:gd name="T10" fmla="*/ 911520 w 1019810"/>
              <a:gd name="T11" fmla="*/ 245309 h 285115"/>
              <a:gd name="T12" fmla="*/ 993895 w 1019810"/>
              <a:gd name="T13" fmla="*/ 137343 h 285115"/>
              <a:gd name="T14" fmla="*/ 911520 w 1019810"/>
              <a:gd name="T15" fmla="*/ 245309 h 285115"/>
              <a:gd name="T16" fmla="*/ 1020841 w 1019810"/>
              <a:gd name="T17" fmla="*/ 146157 h 285115"/>
              <a:gd name="T18" fmla="*/ 993895 w 1019810"/>
              <a:gd name="T19" fmla="*/ 137343 h 285115"/>
              <a:gd name="T20" fmla="*/ 0 w 1019810"/>
              <a:gd name="T21" fmla="*/ 71242 h 285115"/>
              <a:gd name="T22" fmla="*/ 886115 w 1019810"/>
              <a:gd name="T23" fmla="*/ 203445 h 285115"/>
              <a:gd name="T24" fmla="*/ 25407 w 1019810"/>
              <a:gd name="T25" fmla="*/ 191693 h 285115"/>
              <a:gd name="T26" fmla="*/ 25407 w 1019810"/>
              <a:gd name="T27" fmla="*/ 179211 h 285115"/>
              <a:gd name="T28" fmla="*/ 12312 w 1019810"/>
              <a:gd name="T29" fmla="*/ 95479 h 285115"/>
              <a:gd name="T30" fmla="*/ 886115 w 1019810"/>
              <a:gd name="T31" fmla="*/ 83731 h 285115"/>
              <a:gd name="T32" fmla="*/ 911520 w 1019810"/>
              <a:gd name="T33" fmla="*/ 179211 h 285115"/>
              <a:gd name="T34" fmla="*/ 25407 w 1019810"/>
              <a:gd name="T35" fmla="*/ 191693 h 285115"/>
              <a:gd name="T36" fmla="*/ 898432 w 1019810"/>
              <a:gd name="T37" fmla="*/ 203445 h 285115"/>
              <a:gd name="T38" fmla="*/ 911520 w 1019810"/>
              <a:gd name="T39" fmla="*/ 179211 h 285115"/>
              <a:gd name="T40" fmla="*/ 12312 w 1019810"/>
              <a:gd name="T41" fmla="*/ 179211 h 285115"/>
              <a:gd name="T42" fmla="*/ 25407 w 1019810"/>
              <a:gd name="T43" fmla="*/ 179211 h 285115"/>
              <a:gd name="T44" fmla="*/ 993895 w 1019810"/>
              <a:gd name="T45" fmla="*/ 137343 h 285115"/>
              <a:gd name="T46" fmla="*/ 1003135 w 1019810"/>
              <a:gd name="T47" fmla="*/ 128530 h 285115"/>
              <a:gd name="T48" fmla="*/ 1003135 w 1019810"/>
              <a:gd name="T49" fmla="*/ 128530 h 285115"/>
              <a:gd name="T50" fmla="*/ 1020841 w 1019810"/>
              <a:gd name="T51" fmla="*/ 146157 h 285115"/>
              <a:gd name="T52" fmla="*/ 1020841 w 1019810"/>
              <a:gd name="T53" fmla="*/ 128530 h 285115"/>
              <a:gd name="T54" fmla="*/ 911520 w 1019810"/>
              <a:gd name="T55" fmla="*/ 29377 h 285115"/>
              <a:gd name="T56" fmla="*/ 993895 w 1019810"/>
              <a:gd name="T57" fmla="*/ 137343 h 285115"/>
              <a:gd name="T58" fmla="*/ 1020841 w 1019810"/>
              <a:gd name="T59" fmla="*/ 128530 h 285115"/>
              <a:gd name="T60" fmla="*/ 25407 w 1019810"/>
              <a:gd name="T61" fmla="*/ 83731 h 285115"/>
              <a:gd name="T62" fmla="*/ 25407 w 1019810"/>
              <a:gd name="T63" fmla="*/ 95479 h 285115"/>
              <a:gd name="T64" fmla="*/ 911520 w 1019810"/>
              <a:gd name="T65" fmla="*/ 71242 h 285115"/>
              <a:gd name="T66" fmla="*/ 886115 w 1019810"/>
              <a:gd name="T67" fmla="*/ 83731 h 285115"/>
              <a:gd name="T68" fmla="*/ 25407 w 1019810"/>
              <a:gd name="T69" fmla="*/ 95479 h 285115"/>
              <a:gd name="T70" fmla="*/ 911520 w 1019810"/>
              <a:gd name="T71" fmla="*/ 71242 h 285115"/>
              <a:gd name="T72" fmla="*/ 886115 w 1019810"/>
              <a:gd name="T73" fmla="*/ 83731 h 285115"/>
              <a:gd name="T74" fmla="*/ 911520 w 1019810"/>
              <a:gd name="T75" fmla="*/ 71242 h 285115"/>
              <a:gd name="T76" fmla="*/ 889964 w 1019810"/>
              <a:gd name="T77" fmla="*/ 38191 h 285115"/>
              <a:gd name="T78" fmla="*/ 916909 w 1019810"/>
              <a:gd name="T79" fmla="*/ 29377 h 285115"/>
              <a:gd name="T80" fmla="*/ 911520 w 1019810"/>
              <a:gd name="T81" fmla="*/ 29377 h 285115"/>
              <a:gd name="T82" fmla="*/ 911520 w 1019810"/>
              <a:gd name="T83" fmla="*/ 58756 h 28511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019810" h="285115">
                <a:moveTo>
                  <a:pt x="877061" y="198881"/>
                </a:moveTo>
                <a:lnTo>
                  <a:pt x="877061" y="284987"/>
                </a:lnTo>
                <a:lnTo>
                  <a:pt x="907541" y="254507"/>
                </a:lnTo>
                <a:lnTo>
                  <a:pt x="902207" y="254507"/>
                </a:lnTo>
                <a:lnTo>
                  <a:pt x="880871" y="245363"/>
                </a:lnTo>
                <a:lnTo>
                  <a:pt x="902207" y="224027"/>
                </a:lnTo>
                <a:lnTo>
                  <a:pt x="902207" y="211073"/>
                </a:lnTo>
                <a:lnTo>
                  <a:pt x="889253" y="211073"/>
                </a:lnTo>
                <a:lnTo>
                  <a:pt x="877061" y="198881"/>
                </a:lnTo>
                <a:close/>
              </a:path>
              <a:path w="1019810" h="285115">
                <a:moveTo>
                  <a:pt x="902207" y="224027"/>
                </a:moveTo>
                <a:lnTo>
                  <a:pt x="880871" y="245363"/>
                </a:lnTo>
                <a:lnTo>
                  <a:pt x="902207" y="254507"/>
                </a:lnTo>
                <a:lnTo>
                  <a:pt x="902207" y="224027"/>
                </a:lnTo>
                <a:close/>
              </a:path>
              <a:path w="1019810" h="285115">
                <a:moveTo>
                  <a:pt x="983741" y="142493"/>
                </a:moveTo>
                <a:lnTo>
                  <a:pt x="902207" y="224027"/>
                </a:lnTo>
                <a:lnTo>
                  <a:pt x="902207" y="254507"/>
                </a:lnTo>
                <a:lnTo>
                  <a:pt x="907541" y="254507"/>
                </a:lnTo>
                <a:lnTo>
                  <a:pt x="1010411" y="151637"/>
                </a:lnTo>
                <a:lnTo>
                  <a:pt x="992885" y="151637"/>
                </a:lnTo>
                <a:lnTo>
                  <a:pt x="983741" y="142493"/>
                </a:lnTo>
                <a:close/>
              </a:path>
              <a:path w="1019810" h="285115">
                <a:moveTo>
                  <a:pt x="877061" y="73913"/>
                </a:moveTo>
                <a:lnTo>
                  <a:pt x="0" y="73913"/>
                </a:lnTo>
                <a:lnTo>
                  <a:pt x="0" y="211073"/>
                </a:lnTo>
                <a:lnTo>
                  <a:pt x="877061" y="211073"/>
                </a:lnTo>
                <a:lnTo>
                  <a:pt x="877061" y="198881"/>
                </a:lnTo>
                <a:lnTo>
                  <a:pt x="25145" y="198881"/>
                </a:lnTo>
                <a:lnTo>
                  <a:pt x="12191" y="185927"/>
                </a:lnTo>
                <a:lnTo>
                  <a:pt x="25145" y="185927"/>
                </a:lnTo>
                <a:lnTo>
                  <a:pt x="25145" y="99059"/>
                </a:lnTo>
                <a:lnTo>
                  <a:pt x="12191" y="99059"/>
                </a:lnTo>
                <a:lnTo>
                  <a:pt x="25145" y="86867"/>
                </a:lnTo>
                <a:lnTo>
                  <a:pt x="877061" y="86867"/>
                </a:lnTo>
                <a:lnTo>
                  <a:pt x="877061" y="73913"/>
                </a:lnTo>
                <a:close/>
              </a:path>
              <a:path w="1019810" h="285115">
                <a:moveTo>
                  <a:pt x="902207" y="185927"/>
                </a:moveTo>
                <a:lnTo>
                  <a:pt x="25145" y="185927"/>
                </a:lnTo>
                <a:lnTo>
                  <a:pt x="25145" y="198881"/>
                </a:lnTo>
                <a:lnTo>
                  <a:pt x="877061" y="198881"/>
                </a:lnTo>
                <a:lnTo>
                  <a:pt x="889253" y="211073"/>
                </a:lnTo>
                <a:lnTo>
                  <a:pt x="902207" y="211073"/>
                </a:lnTo>
                <a:lnTo>
                  <a:pt x="902207" y="185927"/>
                </a:lnTo>
                <a:close/>
              </a:path>
              <a:path w="1019810" h="285115">
                <a:moveTo>
                  <a:pt x="25145" y="185927"/>
                </a:moveTo>
                <a:lnTo>
                  <a:pt x="12191" y="185927"/>
                </a:lnTo>
                <a:lnTo>
                  <a:pt x="25145" y="198881"/>
                </a:lnTo>
                <a:lnTo>
                  <a:pt x="25145" y="185927"/>
                </a:lnTo>
                <a:close/>
              </a:path>
              <a:path w="1019810" h="285115">
                <a:moveTo>
                  <a:pt x="992885" y="133349"/>
                </a:moveTo>
                <a:lnTo>
                  <a:pt x="983741" y="142493"/>
                </a:lnTo>
                <a:lnTo>
                  <a:pt x="992885" y="151637"/>
                </a:lnTo>
                <a:lnTo>
                  <a:pt x="992885" y="133349"/>
                </a:lnTo>
                <a:close/>
              </a:path>
              <a:path w="1019810" h="285115">
                <a:moveTo>
                  <a:pt x="1010411" y="133349"/>
                </a:moveTo>
                <a:lnTo>
                  <a:pt x="992885" y="133349"/>
                </a:lnTo>
                <a:lnTo>
                  <a:pt x="992885" y="151637"/>
                </a:lnTo>
                <a:lnTo>
                  <a:pt x="1010411" y="151637"/>
                </a:lnTo>
                <a:lnTo>
                  <a:pt x="1019555" y="142493"/>
                </a:lnTo>
                <a:lnTo>
                  <a:pt x="1010411" y="133349"/>
                </a:lnTo>
                <a:close/>
              </a:path>
              <a:path w="1019810" h="285115">
                <a:moveTo>
                  <a:pt x="907541" y="30479"/>
                </a:moveTo>
                <a:lnTo>
                  <a:pt x="902207" y="30479"/>
                </a:lnTo>
                <a:lnTo>
                  <a:pt x="902207" y="60959"/>
                </a:lnTo>
                <a:lnTo>
                  <a:pt x="983741" y="142493"/>
                </a:lnTo>
                <a:lnTo>
                  <a:pt x="992885" y="133349"/>
                </a:lnTo>
                <a:lnTo>
                  <a:pt x="1010411" y="133349"/>
                </a:lnTo>
                <a:lnTo>
                  <a:pt x="907541" y="30479"/>
                </a:lnTo>
                <a:close/>
              </a:path>
              <a:path w="1019810" h="285115">
                <a:moveTo>
                  <a:pt x="25145" y="86867"/>
                </a:moveTo>
                <a:lnTo>
                  <a:pt x="12191" y="99059"/>
                </a:lnTo>
                <a:lnTo>
                  <a:pt x="25145" y="99059"/>
                </a:lnTo>
                <a:lnTo>
                  <a:pt x="25145" y="86867"/>
                </a:lnTo>
                <a:close/>
              </a:path>
              <a:path w="1019810" h="285115">
                <a:moveTo>
                  <a:pt x="902207" y="73913"/>
                </a:moveTo>
                <a:lnTo>
                  <a:pt x="889253" y="73913"/>
                </a:lnTo>
                <a:lnTo>
                  <a:pt x="877061" y="86867"/>
                </a:lnTo>
                <a:lnTo>
                  <a:pt x="25145" y="86867"/>
                </a:lnTo>
                <a:lnTo>
                  <a:pt x="25145" y="99059"/>
                </a:lnTo>
                <a:lnTo>
                  <a:pt x="902207" y="99059"/>
                </a:lnTo>
                <a:lnTo>
                  <a:pt x="902207" y="73913"/>
                </a:lnTo>
                <a:close/>
              </a:path>
              <a:path w="1019810" h="285115">
                <a:moveTo>
                  <a:pt x="877061" y="0"/>
                </a:moveTo>
                <a:lnTo>
                  <a:pt x="877061" y="86867"/>
                </a:lnTo>
                <a:lnTo>
                  <a:pt x="889253" y="73913"/>
                </a:lnTo>
                <a:lnTo>
                  <a:pt x="902207" y="73913"/>
                </a:lnTo>
                <a:lnTo>
                  <a:pt x="902207" y="60959"/>
                </a:lnTo>
                <a:lnTo>
                  <a:pt x="880871" y="39623"/>
                </a:lnTo>
                <a:lnTo>
                  <a:pt x="902207" y="30479"/>
                </a:lnTo>
                <a:lnTo>
                  <a:pt x="907541" y="30479"/>
                </a:lnTo>
                <a:lnTo>
                  <a:pt x="877061" y="0"/>
                </a:lnTo>
                <a:close/>
              </a:path>
              <a:path w="1019810" h="285115">
                <a:moveTo>
                  <a:pt x="902207" y="30479"/>
                </a:moveTo>
                <a:lnTo>
                  <a:pt x="880871" y="39623"/>
                </a:lnTo>
                <a:lnTo>
                  <a:pt x="902207" y="60959"/>
                </a:lnTo>
                <a:lnTo>
                  <a:pt x="902207" y="30479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282606" y="6053495"/>
            <a:ext cx="726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In reattore a letto fisso, N si ottiene da misure di conversione, noto L :</a:t>
            </a:r>
          </a:p>
        </p:txBody>
      </p:sp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6" y="6470662"/>
            <a:ext cx="2656798" cy="6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sellaDiTesto 28"/>
              <p:cNvSpPr txBox="1"/>
              <p:nvPr/>
            </p:nvSpPr>
            <p:spPr>
              <a:xfrm>
                <a:off x="4809732" y="6470662"/>
                <a:ext cx="3569631" cy="666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</a:rPr>
                        <m:t>𝐍</m:t>
                      </m:r>
                      <m:r>
                        <a:rPr kumimoji="0" lang="it-IT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kumimoji="0" lang="it-IT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it-IT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𝒓</m:t>
                          </m:r>
                        </m:num>
                        <m:den>
                          <m:r>
                            <a:rPr kumimoji="0" lang="it-IT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𝑳</m:t>
                          </m:r>
                        </m:den>
                      </m:f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0" lang="it-IT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it-IT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it-IT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𝐅</m:t>
                              </m:r>
                            </m:e>
                            <m:sub>
                              <m:r>
                                <a:rPr kumimoji="0" lang="it-IT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𝐭𝐨𝐭</m:t>
                              </m:r>
                            </m:sub>
                          </m:sSub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(%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𝐀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𝟏𝟎𝟎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kumimoji="0" lang="it-IT" sz="1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it-IT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kumimoji="0" lang="it-IT" sz="18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</a:rPr>
                                <m:t>𝐜𝐚𝐭</m:t>
                              </m:r>
                            </m:sub>
                          </m:sSub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 ∙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𝟐𝟐𝟒𝟏𝟒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𝟔𝟎</m:t>
                          </m:r>
                        </m:den>
                      </m:f>
                      <m:sSub>
                        <m:sSubPr>
                          <m:ctrlPr>
                            <a:rPr kumimoji="0" lang="it-IT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𝐟</m:t>
                          </m:r>
                        </m:e>
                        <m:sub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𝐀</m:t>
                          </m:r>
                        </m:sub>
                      </m:sSub>
                      <m:r>
                        <a:rPr kumimoji="0" lang="it-IT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kumimoji="0" lang="it-IT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kumimoji="0" lang="it-IT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</a:rPr>
                            <m:t>𝐋</m:t>
                          </m:r>
                        </m:den>
                      </m:f>
                    </m:oMath>
                  </m:oMathPara>
                </a14:m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29" name="CasellaDiTes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732" y="6470662"/>
                <a:ext cx="3569631" cy="6665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sellaDiTesto 29"/>
              <p:cNvSpPr txBox="1"/>
              <p:nvPr/>
            </p:nvSpPr>
            <p:spPr>
              <a:xfrm>
                <a:off x="8268642" y="6538907"/>
                <a:ext cx="1871662" cy="56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a:rPr kumimoji="0" lang="it-IT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𝑚𝑜𝑙𝑒𝑐</m:t>
                          </m:r>
                          <m:r>
                            <a:rPr kumimoji="0" lang="it-IT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it-IT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it-IT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it-IT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𝑠𝑖𝑡𝑜</m:t>
                              </m:r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 </m:t>
                              </m:r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𝑎𝑡𝑡𝑖𝑣𝑜</m:t>
                              </m:r>
                            </m:e>
                            <m:sup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sSupPr>
                            <m:e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𝑔</m:t>
                              </m:r>
                            </m:e>
                            <m:sup>
                              <m:r>
                                <a:rPr kumimoji="0" lang="it-I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it-IT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mc:Choice>
        <mc:Fallback xmlns="">
          <p:sp>
            <p:nvSpPr>
              <p:cNvPr id="30" name="CasellaDiTes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642" y="6538907"/>
                <a:ext cx="1871662" cy="5618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tangolo 7"/>
          <p:cNvSpPr/>
          <p:nvPr/>
        </p:nvSpPr>
        <p:spPr>
          <a:xfrm>
            <a:off x="1003300" y="4282819"/>
            <a:ext cx="2597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mtClean="0">
                <a:latin typeface="Arial" charset="0"/>
              </a:rPr>
              <a:t>dove</a:t>
            </a:r>
            <a:r>
              <a:rPr lang="it-IT" altLang="it-IT" b="1" smtClean="0">
                <a:solidFill>
                  <a:srgbClr val="C00000"/>
                </a:solidFill>
                <a:latin typeface="Arial" charset="0"/>
              </a:rPr>
              <a:t> N = k</a:t>
            </a:r>
            <a:r>
              <a:rPr lang="it-IT" altLang="it-IT" b="1">
                <a:solidFill>
                  <a:srgbClr val="C00000"/>
                </a:solidFill>
                <a:latin typeface="Arial" charset="0"/>
              </a:rPr>
              <a:t>’ </a:t>
            </a:r>
            <a:r>
              <a:rPr lang="it-IT" altLang="it-IT" b="1" smtClean="0">
                <a:solidFill>
                  <a:srgbClr val="C00000"/>
                </a:solidFill>
                <a:latin typeface="Arial" charset="0"/>
              </a:rPr>
              <a:t>e</a:t>
            </a:r>
            <a:r>
              <a:rPr lang="it-IT" altLang="it-IT" b="1" baseline="30000" smtClean="0">
                <a:solidFill>
                  <a:srgbClr val="C00000"/>
                </a:solidFill>
                <a:latin typeface="Arial" charset="0"/>
              </a:rPr>
              <a:t>-Ea/RT</a:t>
            </a:r>
            <a:r>
              <a:rPr lang="it-IT" altLang="it-IT" b="1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it-IT" altLang="it-IT" b="1">
                <a:solidFill>
                  <a:srgbClr val="C00000"/>
                </a:solidFill>
                <a:latin typeface="Arial" charset="0"/>
              </a:rPr>
              <a:t>[A]</a:t>
            </a:r>
            <a:r>
              <a:rPr lang="it-IT" altLang="it-IT" b="1" baseline="30000">
                <a:solidFill>
                  <a:srgbClr val="C00000"/>
                </a:solidFill>
                <a:latin typeface="Symbol" panose="05050102010706020507" pitchFamily="18" charset="2"/>
              </a:rPr>
              <a:t>a </a:t>
            </a:r>
            <a:endParaRPr lang="it-IT" b="1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63998" y="3773799"/>
            <a:ext cx="212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spc="-15">
                <a:solidFill>
                  <a:srgbClr val="C00000"/>
                </a:solidFill>
                <a:latin typeface="Arial"/>
                <a:cs typeface="Arial"/>
              </a:rPr>
              <a:t>in regime cinetico</a:t>
            </a:r>
            <a:endParaRPr lang="it-IT" b="1" u="sng" spc="-15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9" name="Parentesi graffa chiusa 8"/>
          <p:cNvSpPr/>
          <p:nvPr/>
        </p:nvSpPr>
        <p:spPr>
          <a:xfrm>
            <a:off x="7289800" y="3586034"/>
            <a:ext cx="304800" cy="806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8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245" grpId="0"/>
      <p:bldP spid="2076" grpId="0" animBg="1"/>
      <p:bldP spid="14" grpId="0" animBg="1"/>
      <p:bldP spid="21" grpId="0" animBg="1"/>
      <p:bldP spid="22" grpId="0" animBg="1"/>
      <p:bldP spid="24" grpId="0" animBg="1"/>
      <p:bldP spid="27" grpId="0"/>
      <p:bldP spid="29" grpId="0"/>
      <p:bldP spid="3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84401" y="5612112"/>
            <a:ext cx="777239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1" i="1" u="none" strike="noStrike" kern="1200" cap="none" spc="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anose="05050102010706020507" pitchFamily="18" charset="2"/>
              </a:rPr>
              <a:t></a:t>
            </a:r>
            <a:r>
              <a:rPr kumimoji="0" sz="1800" b="1" i="1" u="none" strike="noStrike" kern="1200" cap="none" spc="5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[sit</a:t>
            </a:r>
            <a:r>
              <a:rPr kumimoji="0" lang="it-IT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it-IT" sz="1800" b="1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1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totali</a:t>
            </a:r>
            <a:r>
              <a:rPr kumimoji="0" lang="it-IT" sz="1800" b="1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 		</a:t>
            </a:r>
            <a:r>
              <a:rPr kumimoji="0" lang="it-IT" sz="1600" b="1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it-IT" sz="1400" b="0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calcolata </a:t>
            </a:r>
            <a:r>
              <a:rPr kumimoji="0" lang="it-IT" sz="1400" b="0" i="1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dalla </a:t>
            </a:r>
            <a:r>
              <a:rPr kumimoji="0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</a:t>
            </a:r>
            <a:r>
              <a:rPr kumimoji="0" sz="1400" b="0" i="1" u="none" strike="noStrike" kern="1200" cap="none" spc="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400" b="0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peso</a:t>
            </a:r>
            <a:r>
              <a:rPr kumimoji="0" lang="it-IT" sz="14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di </a:t>
            </a:r>
            <a:r>
              <a:rPr kumimoji="0" lang="it-IT" sz="1400" b="0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specie </a:t>
            </a:r>
            <a:r>
              <a:rPr kumimoji="0" lang="it-IT" sz="1400" b="0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attiva, cioè dal «loading»)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2440" algn="l"/>
              </a:tabLst>
              <a:defRPr/>
            </a:pPr>
            <a:endParaRPr kumimoji="0" lang="it-IT" sz="1050" b="1" i="1" u="none" strike="noStrike" kern="1200" cap="none" spc="-15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2440" algn="l"/>
              </a:tabLst>
              <a:defRPr/>
            </a:pPr>
            <a:r>
              <a:rPr kumimoji="0" sz="1800" b="1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1" i="1" u="none" strike="noStrike" kern="1200" cap="none" spc="2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Symbol" panose="05050102010706020507" pitchFamily="18" charset="2"/>
              </a:rPr>
              <a:t>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</a:t>
            </a:r>
            <a:r>
              <a:rPr kumimoji="0" sz="180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[sit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1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esposti</a:t>
            </a:r>
            <a:r>
              <a:rPr kumimoji="0" sz="1800" b="1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  <a:r>
              <a:rPr kumimoji="0" lang="it-IT" sz="1800" b="1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400" b="0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(sulla base di misure di chemisorbimento di H</a:t>
            </a:r>
            <a:r>
              <a:rPr kumimoji="0" lang="it-IT" sz="1400" b="0" i="1" u="none" strike="noStrike" kern="1200" cap="none" spc="-15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lang="it-IT" sz="1400" b="0" i="1" u="none" strike="noStrike" kern="1200" cap="none" spc="-1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1920" y="6473051"/>
            <a:ext cx="57122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1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1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otteniamo</a:t>
            </a:r>
            <a:r>
              <a:rPr kumimoji="0" sz="1800" b="1" i="1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è</a:t>
            </a:r>
            <a:r>
              <a:rPr kumimoji="0" sz="1800" b="1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</a:t>
            </a:r>
            <a:r>
              <a:rPr kumimoji="0" sz="1800" b="1" i="1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1" u="none" strike="noStrike" kern="120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valore</a:t>
            </a:r>
            <a:r>
              <a:rPr kumimoji="0" sz="1800" b="1" i="1" u="none" strike="noStrike" kern="1200" cap="none" spc="45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inferiore</a:t>
            </a:r>
            <a:r>
              <a:rPr kumimoji="0" lang="it-IT" sz="1800" b="1" i="1" u="none" strike="noStrike" kern="120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al </a:t>
            </a:r>
            <a:r>
              <a:rPr kumimoji="0" lang="it-IT" sz="1800" b="1" i="1" u="none" strike="noStrike" kern="1200" cap="none" spc="-1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valore vero</a:t>
            </a:r>
            <a:r>
              <a:rPr kumimoji="0" sz="1800" b="1" i="1" u="none" strike="noStrike" kern="1200" cap="none" spc="-1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4755" y="6453055"/>
            <a:ext cx="2413000" cy="2540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perché</a:t>
            </a:r>
            <a:r>
              <a:rPr kumimoji="0" sz="1800" b="1" i="1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probabilmente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0000" y="6750050"/>
            <a:ext cx="8984399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 vero valore di </a:t>
            </a:r>
            <a:r>
              <a:rPr kumimoji="0" sz="1800" b="1" i="1" u="none" strike="noStrike" kern="1200" cap="none" spc="-15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800" b="1" i="1" u="none" strike="noStrike" kern="1200" cap="none" spc="15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1" u="none" strike="noStrike" kern="1200" cap="none" spc="15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= </a:t>
            </a:r>
            <a:r>
              <a:rPr kumimoji="0" lang="it-IT" sz="1800" b="1" i="1" u="none" strike="noStrike" kern="1200" cap="none" spc="15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[</a:t>
            </a:r>
            <a:r>
              <a:rPr kumimoji="0" lang="it-IT" sz="1800" b="1" i="1" u="none" strike="noStrike" kern="1200" cap="none" spc="15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siti </a:t>
            </a:r>
            <a:r>
              <a:rPr kumimoji="0" lang="it-IT" sz="1800" b="1" i="1" u="none" strike="noStrike" kern="1200" cap="none" spc="15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attivi] </a:t>
            </a:r>
            <a:r>
              <a:rPr kumimoji="0" lang="it-IT" sz="1800" b="1" i="1" u="none" strike="noStrike" kern="1200" cap="none" spc="-15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&lt;&lt; </a:t>
            </a:r>
            <a:r>
              <a:rPr kumimoji="0" lang="it-IT" sz="1800" b="1" i="1" u="none" strike="noStrike" kern="1200" cap="none" spc="-15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loading</a:t>
            </a:r>
            <a:r>
              <a:rPr kumimoji="0" lang="it-IT" sz="1800" b="1" i="1" u="none" strike="noStrike" kern="1200" cap="none" spc="-15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it-IT" sz="18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lang="it-IT" sz="1800" b="1" i="1" u="none" strike="noStrike" kern="1200" cap="none" spc="-15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1" u="none" strike="noStrike" kern="1200" cap="none" spc="-15" normalizeH="0" baseline="0" noProof="0" dirty="0" err="1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frazion</a:t>
            </a:r>
            <a:r>
              <a:rPr kumimoji="0" sz="1800" b="1" i="1" u="none" strike="noStrike" kern="1200" cap="none" spc="-10" normalizeH="0" baseline="0" noProof="0" dirty="0" err="1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1" i="1" u="none" strike="noStrike" kern="1200" cap="none" spc="5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1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</a:t>
            </a:r>
            <a:r>
              <a:rPr kumimoji="0" sz="1800" b="1" i="1" u="none" strike="noStrike" kern="1200" cap="none" spc="4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1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"sit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1" u="none" strike="noStrike" kern="1200" cap="none" spc="5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-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esposti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</a:t>
            </a:r>
            <a:r>
              <a:rPr kumimoji="0" sz="1800" b="1" i="1" u="none" strike="noStrike" kern="1200" cap="none" spc="4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!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46" name="object 7"/>
          <p:cNvSpPr>
            <a:spLocks noChangeArrowheads="1"/>
          </p:cNvSpPr>
          <p:nvPr/>
        </p:nvSpPr>
        <p:spPr bwMode="auto">
          <a:xfrm>
            <a:off x="987425" y="1079559"/>
            <a:ext cx="3962400" cy="3125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80" name="object 8"/>
          <p:cNvSpPr>
            <a:spLocks noChangeArrowheads="1"/>
          </p:cNvSpPr>
          <p:nvPr/>
        </p:nvSpPr>
        <p:spPr bwMode="auto">
          <a:xfrm>
            <a:off x="5597525" y="1068406"/>
            <a:ext cx="3794125" cy="31321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81" name="object 9"/>
          <p:cNvSpPr txBox="1">
            <a:spLocks noChangeArrowheads="1"/>
          </p:cNvSpPr>
          <p:nvPr/>
        </p:nvSpPr>
        <p:spPr bwMode="auto">
          <a:xfrm>
            <a:off x="1574800" y="4528562"/>
            <a:ext cx="3789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31863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31863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non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c’è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proporzionalità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tra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rate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e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L,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potremmo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trovarci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in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regime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diffusivo</a:t>
            </a:r>
          </a:p>
        </p:txBody>
      </p:sp>
      <p:sp>
        <p:nvSpPr>
          <p:cNvPr id="3082" name="object 10"/>
          <p:cNvSpPr txBox="1">
            <a:spLocks noChangeArrowheads="1"/>
          </p:cNvSpPr>
          <p:nvPr/>
        </p:nvSpPr>
        <p:spPr bwMode="auto">
          <a:xfrm>
            <a:off x="660400" y="5612112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se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poniamo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it-IT" altLang="it-IT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1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oppure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2894" y="298529"/>
            <a:ext cx="1906587" cy="553998"/>
          </a:xfrm>
          <a:prstGeom prst="rect">
            <a:avLst/>
          </a:prstGeom>
          <a:solidFill>
            <a:srgbClr val="FFFFCC"/>
          </a:solidFill>
        </p:spPr>
        <p:txBody>
          <a:bodyPr wrap="square"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0" normalizeH="0" baseline="0" noProof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r>
              <a:rPr kumimoji="0" sz="1800" b="1" i="0" u="none" strike="noStrike" kern="1200" cap="none" spc="45" normalizeH="0" baseline="0" noProof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-15" normalizeH="0" baseline="0" noProof="0" smtClean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endParaRPr kumimoji="0" lang="it-IT" sz="1800" b="1" i="0" u="none" strike="noStrike" kern="1200" cap="none" spc="-15" normalizeH="0" baseline="0" noProof="0" smtClean="0">
              <a:ln>
                <a:noFill/>
              </a:ln>
              <a:solidFill>
                <a:srgbClr val="9A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5" normalizeH="0" baseline="0" noProof="0" smtClean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regime cinetico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85" name="object 13"/>
          <p:cNvSpPr>
            <a:spLocks/>
          </p:cNvSpPr>
          <p:nvPr/>
        </p:nvSpPr>
        <p:spPr bwMode="auto">
          <a:xfrm>
            <a:off x="6172200" y="2071706"/>
            <a:ext cx="3219450" cy="0"/>
          </a:xfrm>
          <a:custGeom>
            <a:avLst/>
            <a:gdLst>
              <a:gd name="T0" fmla="*/ 0 w 3219450"/>
              <a:gd name="T1" fmla="*/ 3219449 w 32194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219450">
                <a:moveTo>
                  <a:pt x="0" y="0"/>
                </a:moveTo>
                <a:lnTo>
                  <a:pt x="3219449" y="0"/>
                </a:lnTo>
              </a:path>
            </a:pathLst>
          </a:cu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86" name="object 14"/>
          <p:cNvSpPr>
            <a:spLocks/>
          </p:cNvSpPr>
          <p:nvPr/>
        </p:nvSpPr>
        <p:spPr bwMode="auto">
          <a:xfrm>
            <a:off x="2773363" y="4262497"/>
            <a:ext cx="1973262" cy="279400"/>
          </a:xfrm>
          <a:custGeom>
            <a:avLst/>
            <a:gdLst>
              <a:gd name="T0" fmla="*/ 972116 w 1973579"/>
              <a:gd name="T1" fmla="*/ 243771 h 280035"/>
              <a:gd name="T2" fmla="*/ 970592 w 1973579"/>
              <a:gd name="T3" fmla="*/ 259378 h 280035"/>
              <a:gd name="T4" fmla="*/ 977439 w 1973579"/>
              <a:gd name="T5" fmla="*/ 272756 h 280035"/>
              <a:gd name="T6" fmla="*/ 999493 w 1973579"/>
              <a:gd name="T7" fmla="*/ 266810 h 280035"/>
              <a:gd name="T8" fmla="*/ 991331 w 1973579"/>
              <a:gd name="T9" fmla="*/ 215442 h 280035"/>
              <a:gd name="T10" fmla="*/ 28900 w 1973579"/>
              <a:gd name="T11" fmla="*/ 0 h 280035"/>
              <a:gd name="T12" fmla="*/ 761 w 1973579"/>
              <a:gd name="T13" fmla="*/ 8918 h 280035"/>
              <a:gd name="T14" fmla="*/ 13769 w 1973579"/>
              <a:gd name="T15" fmla="*/ 56032 h 280035"/>
              <a:gd name="T16" fmla="*/ 68001 w 1973579"/>
              <a:gd name="T17" fmla="*/ 114082 h 280035"/>
              <a:gd name="T18" fmla="*/ 145715 w 1973579"/>
              <a:gd name="T19" fmla="*/ 142137 h 280035"/>
              <a:gd name="T20" fmla="*/ 855068 w 1973579"/>
              <a:gd name="T21" fmla="*/ 146057 h 280035"/>
              <a:gd name="T22" fmla="*/ 930458 w 1973579"/>
              <a:gd name="T23" fmla="*/ 179288 h 280035"/>
              <a:gd name="T24" fmla="*/ 969830 w 1973579"/>
              <a:gd name="T25" fmla="*/ 247488 h 280035"/>
              <a:gd name="T26" fmla="*/ 970592 w 1973579"/>
              <a:gd name="T27" fmla="*/ 258635 h 280035"/>
              <a:gd name="T28" fmla="*/ 974531 w 1973579"/>
              <a:gd name="T29" fmla="*/ 230171 h 280035"/>
              <a:gd name="T30" fmla="*/ 983655 w 1973579"/>
              <a:gd name="T31" fmla="*/ 204897 h 280035"/>
              <a:gd name="T32" fmla="*/ 979138 w 1973579"/>
              <a:gd name="T33" fmla="*/ 191627 h 280035"/>
              <a:gd name="T34" fmla="*/ 919190 w 1973579"/>
              <a:gd name="T35" fmla="*/ 138555 h 280035"/>
              <a:gd name="T36" fmla="*/ 839787 w 1973579"/>
              <a:gd name="T37" fmla="*/ 116345 h 280035"/>
              <a:gd name="T38" fmla="*/ 143783 w 1973579"/>
              <a:gd name="T39" fmla="*/ 113571 h 280035"/>
              <a:gd name="T40" fmla="*/ 68862 w 1973579"/>
              <a:gd name="T41" fmla="*/ 80059 h 280035"/>
              <a:gd name="T42" fmla="*/ 29662 w 1973579"/>
              <a:gd name="T43" fmla="*/ 11891 h 280035"/>
              <a:gd name="T44" fmla="*/ 28900 w 1973579"/>
              <a:gd name="T45" fmla="*/ 0 h 280035"/>
              <a:gd name="T46" fmla="*/ 1941188 w 1973579"/>
              <a:gd name="T47" fmla="*/ 6690 h 280035"/>
              <a:gd name="T48" fmla="*/ 1926231 w 1973579"/>
              <a:gd name="T49" fmla="*/ 52487 h 280035"/>
              <a:gd name="T50" fmla="*/ 1863712 w 1973579"/>
              <a:gd name="T51" fmla="*/ 102728 h 280035"/>
              <a:gd name="T52" fmla="*/ 1128628 w 1973579"/>
              <a:gd name="T53" fmla="*/ 116300 h 280035"/>
              <a:gd name="T54" fmla="*/ 1074958 w 1973579"/>
              <a:gd name="T55" fmla="*/ 127938 h 280035"/>
              <a:gd name="T56" fmla="*/ 1006484 w 1973579"/>
              <a:gd name="T57" fmla="*/ 172183 h 280035"/>
              <a:gd name="T58" fmla="*/ 985827 w 1973579"/>
              <a:gd name="T59" fmla="*/ 203174 h 280035"/>
              <a:gd name="T60" fmla="*/ 995546 w 1973579"/>
              <a:gd name="T61" fmla="*/ 228412 h 280035"/>
              <a:gd name="T62" fmla="*/ 999493 w 1973579"/>
              <a:gd name="T63" fmla="*/ 251946 h 280035"/>
              <a:gd name="T64" fmla="*/ 1000853 w 1973579"/>
              <a:gd name="T65" fmla="*/ 244106 h 280035"/>
              <a:gd name="T66" fmla="*/ 1042080 w 1973579"/>
              <a:gd name="T67" fmla="*/ 177540 h 280035"/>
              <a:gd name="T68" fmla="*/ 1117088 w 1973579"/>
              <a:gd name="T69" fmla="*/ 145790 h 280035"/>
              <a:gd name="T70" fmla="*/ 1797423 w 1973579"/>
              <a:gd name="T71" fmla="*/ 144182 h 280035"/>
              <a:gd name="T72" fmla="*/ 1854181 w 1973579"/>
              <a:gd name="T73" fmla="*/ 135922 h 280035"/>
              <a:gd name="T74" fmla="*/ 1925714 w 1973579"/>
              <a:gd name="T75" fmla="*/ 96401 h 280035"/>
              <a:gd name="T76" fmla="*/ 1966870 w 1973579"/>
              <a:gd name="T77" fmla="*/ 28506 h 280035"/>
              <a:gd name="T78" fmla="*/ 1970090 w 1973579"/>
              <a:gd name="T79" fmla="*/ 739 h 2800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973579" h="280035">
                <a:moveTo>
                  <a:pt x="986953" y="207221"/>
                </a:moveTo>
                <a:lnTo>
                  <a:pt x="973832" y="249935"/>
                </a:lnTo>
                <a:lnTo>
                  <a:pt x="972308" y="265175"/>
                </a:lnTo>
                <a:lnTo>
                  <a:pt x="972308" y="265937"/>
                </a:lnTo>
                <a:lnTo>
                  <a:pt x="973070" y="273557"/>
                </a:lnTo>
                <a:lnTo>
                  <a:pt x="979166" y="279653"/>
                </a:lnTo>
                <a:lnTo>
                  <a:pt x="994406" y="279653"/>
                </a:lnTo>
                <a:lnTo>
                  <a:pt x="1001264" y="273557"/>
                </a:lnTo>
                <a:lnTo>
                  <a:pt x="1001264" y="258317"/>
                </a:lnTo>
                <a:lnTo>
                  <a:pt x="993081" y="220890"/>
                </a:lnTo>
                <a:lnTo>
                  <a:pt x="986953" y="207221"/>
                </a:lnTo>
                <a:close/>
              </a:path>
              <a:path w="1973579" h="280035">
                <a:moveTo>
                  <a:pt x="28955" y="0"/>
                </a:moveTo>
                <a:lnTo>
                  <a:pt x="0" y="761"/>
                </a:lnTo>
                <a:lnTo>
                  <a:pt x="761" y="9143"/>
                </a:lnTo>
                <a:lnTo>
                  <a:pt x="1603" y="17348"/>
                </a:lnTo>
                <a:lnTo>
                  <a:pt x="13791" y="57449"/>
                </a:lnTo>
                <a:lnTo>
                  <a:pt x="36786" y="90814"/>
                </a:lnTo>
                <a:lnTo>
                  <a:pt x="68122" y="116966"/>
                </a:lnTo>
                <a:lnTo>
                  <a:pt x="105337" y="135430"/>
                </a:lnTo>
                <a:lnTo>
                  <a:pt x="145968" y="145731"/>
                </a:lnTo>
                <a:lnTo>
                  <a:pt x="843111" y="148167"/>
                </a:lnTo>
                <a:lnTo>
                  <a:pt x="856579" y="149751"/>
                </a:lnTo>
                <a:lnTo>
                  <a:pt x="896513" y="161762"/>
                </a:lnTo>
                <a:lnTo>
                  <a:pt x="932106" y="183820"/>
                </a:lnTo>
                <a:lnTo>
                  <a:pt x="958677" y="214842"/>
                </a:lnTo>
                <a:lnTo>
                  <a:pt x="971546" y="253745"/>
                </a:lnTo>
                <a:lnTo>
                  <a:pt x="972308" y="259079"/>
                </a:lnTo>
                <a:lnTo>
                  <a:pt x="972308" y="265175"/>
                </a:lnTo>
                <a:lnTo>
                  <a:pt x="973832" y="249935"/>
                </a:lnTo>
                <a:lnTo>
                  <a:pt x="976258" y="235990"/>
                </a:lnTo>
                <a:lnTo>
                  <a:pt x="980146" y="222696"/>
                </a:lnTo>
                <a:lnTo>
                  <a:pt x="985393" y="210078"/>
                </a:lnTo>
                <a:lnTo>
                  <a:pt x="986953" y="207221"/>
                </a:lnTo>
                <a:lnTo>
                  <a:pt x="980867" y="196471"/>
                </a:lnTo>
                <a:lnTo>
                  <a:pt x="954535" y="165580"/>
                </a:lnTo>
                <a:lnTo>
                  <a:pt x="920818" y="142058"/>
                </a:lnTo>
                <a:lnTo>
                  <a:pt x="882227" y="126446"/>
                </a:lnTo>
                <a:lnTo>
                  <a:pt x="841272" y="119286"/>
                </a:lnTo>
                <a:lnTo>
                  <a:pt x="157579" y="118301"/>
                </a:lnTo>
                <a:lnTo>
                  <a:pt x="144036" y="116442"/>
                </a:lnTo>
                <a:lnTo>
                  <a:pt x="104213" y="104072"/>
                </a:lnTo>
                <a:lnTo>
                  <a:pt x="68983" y="82083"/>
                </a:lnTo>
                <a:lnTo>
                  <a:pt x="42700" y="51211"/>
                </a:lnTo>
                <a:lnTo>
                  <a:pt x="29717" y="12191"/>
                </a:lnTo>
                <a:lnTo>
                  <a:pt x="28955" y="6095"/>
                </a:lnTo>
                <a:lnTo>
                  <a:pt x="28955" y="0"/>
                </a:lnTo>
                <a:close/>
              </a:path>
              <a:path w="1973579" h="280035">
                <a:moveTo>
                  <a:pt x="1944620" y="0"/>
                </a:moveTo>
                <a:lnTo>
                  <a:pt x="1944620" y="6857"/>
                </a:lnTo>
                <a:lnTo>
                  <a:pt x="1943537" y="15470"/>
                </a:lnTo>
                <a:lnTo>
                  <a:pt x="1929639" y="53814"/>
                </a:lnTo>
                <a:lnTo>
                  <a:pt x="1902692" y="84028"/>
                </a:lnTo>
                <a:lnTo>
                  <a:pt x="1867009" y="105326"/>
                </a:lnTo>
                <a:lnTo>
                  <a:pt x="1826904" y="116921"/>
                </a:lnTo>
                <a:lnTo>
                  <a:pt x="1130623" y="119241"/>
                </a:lnTo>
                <a:lnTo>
                  <a:pt x="1117042" y="120735"/>
                </a:lnTo>
                <a:lnTo>
                  <a:pt x="1076861" y="131172"/>
                </a:lnTo>
                <a:lnTo>
                  <a:pt x="1039678" y="150004"/>
                </a:lnTo>
                <a:lnTo>
                  <a:pt x="1008266" y="176536"/>
                </a:lnTo>
                <a:lnTo>
                  <a:pt x="986953" y="207221"/>
                </a:lnTo>
                <a:lnTo>
                  <a:pt x="987570" y="208311"/>
                </a:lnTo>
                <a:lnTo>
                  <a:pt x="993081" y="220890"/>
                </a:lnTo>
                <a:lnTo>
                  <a:pt x="997306" y="234187"/>
                </a:lnTo>
                <a:lnTo>
                  <a:pt x="1000153" y="248183"/>
                </a:lnTo>
                <a:lnTo>
                  <a:pt x="1001264" y="258317"/>
                </a:lnTo>
                <a:lnTo>
                  <a:pt x="1001264" y="259841"/>
                </a:lnTo>
                <a:lnTo>
                  <a:pt x="1002624" y="250279"/>
                </a:lnTo>
                <a:lnTo>
                  <a:pt x="1017023" y="212151"/>
                </a:lnTo>
                <a:lnTo>
                  <a:pt x="1043924" y="182029"/>
                </a:lnTo>
                <a:lnTo>
                  <a:pt x="1079286" y="160831"/>
                </a:lnTo>
                <a:lnTo>
                  <a:pt x="1119066" y="149476"/>
                </a:lnTo>
                <a:lnTo>
                  <a:pt x="1146044" y="147827"/>
                </a:lnTo>
                <a:lnTo>
                  <a:pt x="1800602" y="147827"/>
                </a:lnTo>
                <a:lnTo>
                  <a:pt x="1816638" y="146734"/>
                </a:lnTo>
                <a:lnTo>
                  <a:pt x="1857459" y="139359"/>
                </a:lnTo>
                <a:lnTo>
                  <a:pt x="1895810" y="123131"/>
                </a:lnTo>
                <a:lnTo>
                  <a:pt x="1929121" y="98840"/>
                </a:lnTo>
                <a:lnTo>
                  <a:pt x="1954823" y="67276"/>
                </a:lnTo>
                <a:lnTo>
                  <a:pt x="1970346" y="29227"/>
                </a:lnTo>
                <a:lnTo>
                  <a:pt x="1973576" y="7619"/>
                </a:lnTo>
                <a:lnTo>
                  <a:pt x="1973576" y="761"/>
                </a:lnTo>
                <a:lnTo>
                  <a:pt x="194462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1830388" y="814447"/>
            <a:ext cx="892175" cy="280987"/>
          </a:xfrm>
          <a:custGeom>
            <a:avLst/>
            <a:gdLst>
              <a:gd name="T0" fmla="*/ 444295 w 890905"/>
              <a:gd name="T1" fmla="*/ 0 h 281305"/>
              <a:gd name="T2" fmla="*/ 438103 w 890905"/>
              <a:gd name="T3" fmla="*/ 13550 h 281305"/>
              <a:gd name="T4" fmla="*/ 421568 w 890905"/>
              <a:gd name="T5" fmla="*/ 67362 h 281305"/>
              <a:gd name="T6" fmla="*/ 358289 w 890905"/>
              <a:gd name="T7" fmla="*/ 118009 h 281305"/>
              <a:gd name="T8" fmla="*/ 159040 w 890905"/>
              <a:gd name="T9" fmla="*/ 132222 h 281305"/>
              <a:gd name="T10" fmla="*/ 104350 w 890905"/>
              <a:gd name="T11" fmla="*/ 144521 h 281305"/>
              <a:gd name="T12" fmla="*/ 35471 w 890905"/>
              <a:gd name="T13" fmla="*/ 189766 h 281305"/>
              <a:gd name="T14" fmla="*/ 772 w 890905"/>
              <a:gd name="T15" fmla="*/ 262653 h 281305"/>
              <a:gd name="T16" fmla="*/ 0 w 890905"/>
              <a:gd name="T17" fmla="*/ 276953 h 281305"/>
              <a:gd name="T18" fmla="*/ 29413 w 890905"/>
              <a:gd name="T19" fmla="*/ 270932 h 281305"/>
              <a:gd name="T20" fmla="*/ 33698 w 890905"/>
              <a:gd name="T21" fmla="*/ 248132 h 281305"/>
              <a:gd name="T22" fmla="*/ 83753 w 890905"/>
              <a:gd name="T23" fmla="*/ 186055 h 281305"/>
              <a:gd name="T24" fmla="*/ 162998 w 890905"/>
              <a:gd name="T25" fmla="*/ 160238 h 281305"/>
              <a:gd name="T26" fmla="*/ 321149 w 890905"/>
              <a:gd name="T27" fmla="*/ 157546 h 281305"/>
              <a:gd name="T28" fmla="*/ 399254 w 890905"/>
              <a:gd name="T29" fmla="*/ 128546 h 281305"/>
              <a:gd name="T30" fmla="*/ 452133 w 890905"/>
              <a:gd name="T31" fmla="*/ 71699 h 281305"/>
              <a:gd name="T32" fmla="*/ 442325 w 890905"/>
              <a:gd name="T33" fmla="*/ 46622 h 281305"/>
              <a:gd name="T34" fmla="*/ 438103 w 890905"/>
              <a:gd name="T35" fmla="*/ 21071 h 281305"/>
              <a:gd name="T36" fmla="*/ 466743 w 890905"/>
              <a:gd name="T37" fmla="*/ 14301 h 281305"/>
              <a:gd name="T38" fmla="*/ 459776 w 890905"/>
              <a:gd name="T39" fmla="*/ 0 h 281305"/>
              <a:gd name="T40" fmla="*/ 466743 w 890905"/>
              <a:gd name="T41" fmla="*/ 21822 h 281305"/>
              <a:gd name="T42" fmla="*/ 463180 w 890905"/>
              <a:gd name="T43" fmla="*/ 43266 h 281305"/>
              <a:gd name="T44" fmla="*/ 453609 w 890905"/>
              <a:gd name="T45" fmla="*/ 69053 h 281305"/>
              <a:gd name="T46" fmla="*/ 452207 w 890905"/>
              <a:gd name="T47" fmla="*/ 71860 h 281305"/>
              <a:gd name="T48" fmla="*/ 508129 w 890905"/>
              <a:gd name="T49" fmla="*/ 130187 h 281305"/>
              <a:gd name="T50" fmla="*/ 586918 w 890905"/>
              <a:gd name="T51" fmla="*/ 158024 h 281305"/>
              <a:gd name="T52" fmla="*/ 727591 w 890905"/>
              <a:gd name="T53" fmla="*/ 159548 h 281305"/>
              <a:gd name="T54" fmla="*/ 785884 w 890905"/>
              <a:gd name="T55" fmla="*/ 169315 h 281305"/>
              <a:gd name="T56" fmla="*/ 853866 w 890905"/>
              <a:gd name="T57" fmla="*/ 216038 h 281305"/>
              <a:gd name="T58" fmla="*/ 875432 w 890905"/>
              <a:gd name="T59" fmla="*/ 271684 h 281305"/>
              <a:gd name="T60" fmla="*/ 904845 w 890905"/>
              <a:gd name="T61" fmla="*/ 276953 h 281305"/>
              <a:gd name="T62" fmla="*/ 875464 w 890905"/>
              <a:gd name="T63" fmla="*/ 197072 h 281305"/>
              <a:gd name="T64" fmla="*/ 809423 w 890905"/>
              <a:gd name="T65" fmla="*/ 148303 h 281305"/>
              <a:gd name="T66" fmla="*/ 727591 w 890905"/>
              <a:gd name="T67" fmla="*/ 131702 h 281305"/>
              <a:gd name="T68" fmla="*/ 583830 w 890905"/>
              <a:gd name="T69" fmla="*/ 129182 h 281305"/>
              <a:gd name="T70" fmla="*/ 507913 w 890905"/>
              <a:gd name="T71" fmla="*/ 95223 h 281305"/>
              <a:gd name="T72" fmla="*/ 467518 w 890905"/>
              <a:gd name="T73" fmla="*/ 26339 h 281305"/>
              <a:gd name="T74" fmla="*/ 466743 w 890905"/>
              <a:gd name="T75" fmla="*/ 14301 h 281305"/>
              <a:gd name="T76" fmla="*/ 438103 w 890905"/>
              <a:gd name="T77" fmla="*/ 21071 h 281305"/>
              <a:gd name="T78" fmla="*/ 442325 w 890905"/>
              <a:gd name="T79" fmla="*/ 46622 h 281305"/>
              <a:gd name="T80" fmla="*/ 452133 w 890905"/>
              <a:gd name="T81" fmla="*/ 71699 h 281305"/>
              <a:gd name="T82" fmla="*/ 459031 w 890905"/>
              <a:gd name="T83" fmla="*/ 56509 h 281305"/>
              <a:gd name="T84" fmla="*/ 465968 w 890905"/>
              <a:gd name="T85" fmla="*/ 29354 h 281305"/>
              <a:gd name="T86" fmla="*/ 466743 w 890905"/>
              <a:gd name="T87" fmla="*/ 14301 h 28130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890905" h="281305">
                <a:moveTo>
                  <a:pt x="452627" y="0"/>
                </a:moveTo>
                <a:lnTo>
                  <a:pt x="437387" y="0"/>
                </a:lnTo>
                <a:lnTo>
                  <a:pt x="431291" y="6095"/>
                </a:lnTo>
                <a:lnTo>
                  <a:pt x="431291" y="13715"/>
                </a:lnTo>
                <a:lnTo>
                  <a:pt x="430529" y="19811"/>
                </a:lnTo>
                <a:lnTo>
                  <a:pt x="415014" y="68205"/>
                </a:lnTo>
                <a:lnTo>
                  <a:pt x="388065" y="98357"/>
                </a:lnTo>
                <a:lnTo>
                  <a:pt x="352718" y="119484"/>
                </a:lnTo>
                <a:lnTo>
                  <a:pt x="312597" y="131111"/>
                </a:lnTo>
                <a:lnTo>
                  <a:pt x="156568" y="133875"/>
                </a:lnTo>
                <a:lnTo>
                  <a:pt x="142885" y="135524"/>
                </a:lnTo>
                <a:lnTo>
                  <a:pt x="102728" y="146328"/>
                </a:lnTo>
                <a:lnTo>
                  <a:pt x="65892" y="165414"/>
                </a:lnTo>
                <a:lnTo>
                  <a:pt x="34921" y="192139"/>
                </a:lnTo>
                <a:lnTo>
                  <a:pt x="12362" y="225861"/>
                </a:lnTo>
                <a:lnTo>
                  <a:pt x="761" y="265937"/>
                </a:lnTo>
                <a:lnTo>
                  <a:pt x="0" y="273557"/>
                </a:lnTo>
                <a:lnTo>
                  <a:pt x="0" y="280415"/>
                </a:lnTo>
                <a:lnTo>
                  <a:pt x="28193" y="281177"/>
                </a:lnTo>
                <a:lnTo>
                  <a:pt x="28955" y="274319"/>
                </a:lnTo>
                <a:lnTo>
                  <a:pt x="29519" y="265186"/>
                </a:lnTo>
                <a:lnTo>
                  <a:pt x="33174" y="251233"/>
                </a:lnTo>
                <a:lnTo>
                  <a:pt x="52650" y="215300"/>
                </a:lnTo>
                <a:lnTo>
                  <a:pt x="82450" y="188382"/>
                </a:lnTo>
                <a:lnTo>
                  <a:pt x="119434" y="170642"/>
                </a:lnTo>
                <a:lnTo>
                  <a:pt x="160464" y="162241"/>
                </a:lnTo>
                <a:lnTo>
                  <a:pt x="302375" y="161073"/>
                </a:lnTo>
                <a:lnTo>
                  <a:pt x="316155" y="159516"/>
                </a:lnTo>
                <a:lnTo>
                  <a:pt x="356360" y="148992"/>
                </a:lnTo>
                <a:lnTo>
                  <a:pt x="393047" y="130153"/>
                </a:lnTo>
                <a:lnTo>
                  <a:pt x="423889" y="103595"/>
                </a:lnTo>
                <a:lnTo>
                  <a:pt x="445103" y="72596"/>
                </a:lnTo>
                <a:lnTo>
                  <a:pt x="439659" y="60319"/>
                </a:lnTo>
                <a:lnTo>
                  <a:pt x="435447" y="47205"/>
                </a:lnTo>
                <a:lnTo>
                  <a:pt x="432636" y="33446"/>
                </a:lnTo>
                <a:lnTo>
                  <a:pt x="431291" y="21335"/>
                </a:lnTo>
                <a:lnTo>
                  <a:pt x="431291" y="14477"/>
                </a:lnTo>
                <a:lnTo>
                  <a:pt x="459485" y="14477"/>
                </a:lnTo>
                <a:lnTo>
                  <a:pt x="459485" y="6095"/>
                </a:lnTo>
                <a:lnTo>
                  <a:pt x="452627" y="0"/>
                </a:lnTo>
                <a:close/>
              </a:path>
              <a:path w="890905" h="281305">
                <a:moveTo>
                  <a:pt x="459485" y="20573"/>
                </a:moveTo>
                <a:lnTo>
                  <a:pt x="459485" y="22097"/>
                </a:lnTo>
                <a:lnTo>
                  <a:pt x="458723" y="29717"/>
                </a:lnTo>
                <a:lnTo>
                  <a:pt x="455978" y="43805"/>
                </a:lnTo>
                <a:lnTo>
                  <a:pt x="451894" y="57213"/>
                </a:lnTo>
                <a:lnTo>
                  <a:pt x="446557" y="69917"/>
                </a:lnTo>
                <a:lnTo>
                  <a:pt x="445103" y="72596"/>
                </a:lnTo>
                <a:lnTo>
                  <a:pt x="445176" y="72760"/>
                </a:lnTo>
                <a:lnTo>
                  <a:pt x="468580" y="105789"/>
                </a:lnTo>
                <a:lnTo>
                  <a:pt x="500231" y="131815"/>
                </a:lnTo>
                <a:lnTo>
                  <a:pt x="537508" y="150124"/>
                </a:lnTo>
                <a:lnTo>
                  <a:pt x="577793" y="159999"/>
                </a:lnTo>
                <a:lnTo>
                  <a:pt x="605027" y="161543"/>
                </a:lnTo>
                <a:lnTo>
                  <a:pt x="716279" y="161543"/>
                </a:lnTo>
                <a:lnTo>
                  <a:pt x="733133" y="162732"/>
                </a:lnTo>
                <a:lnTo>
                  <a:pt x="773665" y="171432"/>
                </a:lnTo>
                <a:lnTo>
                  <a:pt x="810905" y="190458"/>
                </a:lnTo>
                <a:lnTo>
                  <a:pt x="840591" y="218738"/>
                </a:lnTo>
                <a:lnTo>
                  <a:pt x="858464" y="255199"/>
                </a:lnTo>
                <a:lnTo>
                  <a:pt x="861821" y="275081"/>
                </a:lnTo>
                <a:lnTo>
                  <a:pt x="861821" y="281177"/>
                </a:lnTo>
                <a:lnTo>
                  <a:pt x="890777" y="280415"/>
                </a:lnTo>
                <a:lnTo>
                  <a:pt x="881888" y="234818"/>
                </a:lnTo>
                <a:lnTo>
                  <a:pt x="861853" y="199536"/>
                </a:lnTo>
                <a:lnTo>
                  <a:pt x="832617" y="171099"/>
                </a:lnTo>
                <a:lnTo>
                  <a:pt x="796838" y="150157"/>
                </a:lnTo>
                <a:lnTo>
                  <a:pt x="757173" y="137357"/>
                </a:lnTo>
                <a:lnTo>
                  <a:pt x="716279" y="133349"/>
                </a:lnTo>
                <a:lnTo>
                  <a:pt x="588318" y="132696"/>
                </a:lnTo>
                <a:lnTo>
                  <a:pt x="574753" y="130797"/>
                </a:lnTo>
                <a:lnTo>
                  <a:pt x="535051" y="118375"/>
                </a:lnTo>
                <a:lnTo>
                  <a:pt x="500015" y="96413"/>
                </a:lnTo>
                <a:lnTo>
                  <a:pt x="473721" y="65611"/>
                </a:lnTo>
                <a:lnTo>
                  <a:pt x="460247" y="26669"/>
                </a:lnTo>
                <a:lnTo>
                  <a:pt x="459485" y="20573"/>
                </a:lnTo>
                <a:close/>
              </a:path>
              <a:path w="890905" h="281305">
                <a:moveTo>
                  <a:pt x="459485" y="14477"/>
                </a:moveTo>
                <a:lnTo>
                  <a:pt x="431291" y="14477"/>
                </a:lnTo>
                <a:lnTo>
                  <a:pt x="431291" y="21335"/>
                </a:lnTo>
                <a:lnTo>
                  <a:pt x="432636" y="33446"/>
                </a:lnTo>
                <a:lnTo>
                  <a:pt x="435447" y="47205"/>
                </a:lnTo>
                <a:lnTo>
                  <a:pt x="439659" y="60319"/>
                </a:lnTo>
                <a:lnTo>
                  <a:pt x="445103" y="72596"/>
                </a:lnTo>
                <a:lnTo>
                  <a:pt x="446557" y="69917"/>
                </a:lnTo>
                <a:lnTo>
                  <a:pt x="451894" y="57213"/>
                </a:lnTo>
                <a:lnTo>
                  <a:pt x="455978" y="43805"/>
                </a:lnTo>
                <a:lnTo>
                  <a:pt x="458723" y="29717"/>
                </a:lnTo>
                <a:lnTo>
                  <a:pt x="459485" y="22097"/>
                </a:lnTo>
                <a:lnTo>
                  <a:pt x="459485" y="1447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88" name="object 16"/>
          <p:cNvSpPr>
            <a:spLocks/>
          </p:cNvSpPr>
          <p:nvPr/>
        </p:nvSpPr>
        <p:spPr bwMode="auto">
          <a:xfrm>
            <a:off x="6303963" y="2393969"/>
            <a:ext cx="457200" cy="530225"/>
          </a:xfrm>
          <a:custGeom>
            <a:avLst/>
            <a:gdLst>
              <a:gd name="T0" fmla="*/ 166264 w 457200"/>
              <a:gd name="T1" fmla="*/ 9838 h 528954"/>
              <a:gd name="T2" fmla="*/ 59007 w 457200"/>
              <a:gd name="T3" fmla="*/ 88066 h 528954"/>
              <a:gd name="T4" fmla="*/ 8943 w 457200"/>
              <a:gd name="T5" fmla="*/ 197955 h 528954"/>
              <a:gd name="T6" fmla="*/ 0 w 457200"/>
              <a:gd name="T7" fmla="*/ 257643 h 528954"/>
              <a:gd name="T8" fmla="*/ 13255 w 457200"/>
              <a:gd name="T9" fmla="*/ 360602 h 528954"/>
              <a:gd name="T10" fmla="*/ 47974 w 457200"/>
              <a:gd name="T11" fmla="*/ 438589 h 528954"/>
              <a:gd name="T12" fmla="*/ 153612 w 457200"/>
              <a:gd name="T13" fmla="*/ 529213 h 528954"/>
              <a:gd name="T14" fmla="*/ 247722 w 457200"/>
              <a:gd name="T15" fmla="*/ 542242 h 528954"/>
              <a:gd name="T16" fmla="*/ 309552 w 457200"/>
              <a:gd name="T17" fmla="*/ 525827 h 528954"/>
              <a:gd name="T18" fmla="*/ 239706 w 457200"/>
              <a:gd name="T19" fmla="*/ 516730 h 528954"/>
              <a:gd name="T20" fmla="*/ 157575 w 457200"/>
              <a:gd name="T21" fmla="*/ 502505 h 528954"/>
              <a:gd name="T22" fmla="*/ 66321 w 457200"/>
              <a:gd name="T23" fmla="*/ 420109 h 528954"/>
              <a:gd name="T24" fmla="*/ 27431 w 457200"/>
              <a:gd name="T25" fmla="*/ 309281 h 528954"/>
              <a:gd name="T26" fmla="*/ 25145 w 457200"/>
              <a:gd name="T27" fmla="*/ 258426 h 528954"/>
              <a:gd name="T28" fmla="*/ 45852 w 457200"/>
              <a:gd name="T29" fmla="*/ 164622 h 528954"/>
              <a:gd name="T30" fmla="*/ 126008 w 457200"/>
              <a:gd name="T31" fmla="*/ 58440 h 528954"/>
              <a:gd name="T32" fmla="*/ 234577 w 457200"/>
              <a:gd name="T33" fmla="*/ 26197 h 528954"/>
              <a:gd name="T34" fmla="*/ 319527 w 457200"/>
              <a:gd name="T35" fmla="*/ 21832 h 528954"/>
              <a:gd name="T36" fmla="*/ 259233 w 457200"/>
              <a:gd name="T37" fmla="*/ 2401 h 528954"/>
              <a:gd name="T38" fmla="*/ 326730 w 457200"/>
              <a:gd name="T39" fmla="*/ 26197 h 528954"/>
              <a:gd name="T40" fmla="*/ 262606 w 457200"/>
              <a:gd name="T41" fmla="*/ 29514 h 528954"/>
              <a:gd name="T42" fmla="*/ 341234 w 457200"/>
              <a:gd name="T43" fmla="*/ 66389 h 528954"/>
              <a:gd name="T44" fmla="*/ 415651 w 457200"/>
              <a:gd name="T45" fmla="*/ 177511 h 528954"/>
              <a:gd name="T46" fmla="*/ 431291 w 457200"/>
              <a:gd name="T47" fmla="*/ 259207 h 528954"/>
              <a:gd name="T48" fmla="*/ 425980 w 457200"/>
              <a:gd name="T49" fmla="*/ 326769 h 528954"/>
              <a:gd name="T50" fmla="*/ 366410 w 457200"/>
              <a:gd name="T51" fmla="*/ 453164 h 528954"/>
              <a:gd name="T52" fmla="*/ 267273 w 457200"/>
              <a:gd name="T53" fmla="*/ 512632 h 528954"/>
              <a:gd name="T54" fmla="*/ 326582 w 457200"/>
              <a:gd name="T55" fmla="*/ 516730 h 528954"/>
              <a:gd name="T56" fmla="*/ 411840 w 457200"/>
              <a:gd name="T57" fmla="*/ 435334 h 528954"/>
              <a:gd name="T58" fmla="*/ 453062 w 457200"/>
              <a:gd name="T59" fmla="*/ 319232 h 528954"/>
              <a:gd name="T60" fmla="*/ 455675 w 457200"/>
              <a:gd name="T61" fmla="*/ 243559 h 528954"/>
              <a:gd name="T62" fmla="*/ 434612 w 457200"/>
              <a:gd name="T63" fmla="*/ 155810 h 528954"/>
              <a:gd name="T64" fmla="*/ 373712 w 457200"/>
              <a:gd name="T65" fmla="*/ 60785 h 528954"/>
              <a:gd name="T66" fmla="*/ 326730 w 457200"/>
              <a:gd name="T67" fmla="*/ 26197 h 5289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57200" h="528954">
                <a:moveTo>
                  <a:pt x="228070" y="0"/>
                </a:moveTo>
                <a:lnTo>
                  <a:pt x="166264" y="9583"/>
                </a:lnTo>
                <a:lnTo>
                  <a:pt x="108549" y="38174"/>
                </a:lnTo>
                <a:lnTo>
                  <a:pt x="59007" y="85770"/>
                </a:lnTo>
                <a:lnTo>
                  <a:pt x="21718" y="152371"/>
                </a:lnTo>
                <a:lnTo>
                  <a:pt x="8943" y="192798"/>
                </a:lnTo>
                <a:lnTo>
                  <a:pt x="761" y="237976"/>
                </a:lnTo>
                <a:lnTo>
                  <a:pt x="0" y="250930"/>
                </a:lnTo>
                <a:lnTo>
                  <a:pt x="0" y="278362"/>
                </a:lnTo>
                <a:lnTo>
                  <a:pt x="13255" y="351208"/>
                </a:lnTo>
                <a:lnTo>
                  <a:pt x="28662" y="391895"/>
                </a:lnTo>
                <a:lnTo>
                  <a:pt x="47974" y="427163"/>
                </a:lnTo>
                <a:lnTo>
                  <a:pt x="96182" y="481719"/>
                </a:lnTo>
                <a:lnTo>
                  <a:pt x="153612" y="515428"/>
                </a:lnTo>
                <a:lnTo>
                  <a:pt x="216001" y="528844"/>
                </a:lnTo>
                <a:lnTo>
                  <a:pt x="247722" y="528115"/>
                </a:lnTo>
                <a:lnTo>
                  <a:pt x="279083" y="522521"/>
                </a:lnTo>
                <a:lnTo>
                  <a:pt x="309552" y="512130"/>
                </a:lnTo>
                <a:lnTo>
                  <a:pt x="326582" y="503266"/>
                </a:lnTo>
                <a:lnTo>
                  <a:pt x="239706" y="503266"/>
                </a:lnTo>
                <a:lnTo>
                  <a:pt x="211931" y="502979"/>
                </a:lnTo>
                <a:lnTo>
                  <a:pt x="157575" y="489412"/>
                </a:lnTo>
                <a:lnTo>
                  <a:pt x="107830" y="458248"/>
                </a:lnTo>
                <a:lnTo>
                  <a:pt x="66321" y="409163"/>
                </a:lnTo>
                <a:lnTo>
                  <a:pt x="36674" y="341832"/>
                </a:lnTo>
                <a:lnTo>
                  <a:pt x="27431" y="301222"/>
                </a:lnTo>
                <a:lnTo>
                  <a:pt x="25145" y="276838"/>
                </a:lnTo>
                <a:lnTo>
                  <a:pt x="25145" y="251692"/>
                </a:lnTo>
                <a:lnTo>
                  <a:pt x="33807" y="197608"/>
                </a:lnTo>
                <a:lnTo>
                  <a:pt x="45852" y="160332"/>
                </a:lnTo>
                <a:lnTo>
                  <a:pt x="80483" y="99532"/>
                </a:lnTo>
                <a:lnTo>
                  <a:pt x="126008" y="56918"/>
                </a:lnTo>
                <a:lnTo>
                  <a:pt x="178636" y="32307"/>
                </a:lnTo>
                <a:lnTo>
                  <a:pt x="234577" y="25515"/>
                </a:lnTo>
                <a:lnTo>
                  <a:pt x="326730" y="25515"/>
                </a:lnTo>
                <a:lnTo>
                  <a:pt x="319527" y="21264"/>
                </a:lnTo>
                <a:lnTo>
                  <a:pt x="289888" y="9423"/>
                </a:lnTo>
                <a:lnTo>
                  <a:pt x="259233" y="2335"/>
                </a:lnTo>
                <a:lnTo>
                  <a:pt x="228070" y="0"/>
                </a:lnTo>
                <a:close/>
              </a:path>
              <a:path w="457200" h="528954">
                <a:moveTo>
                  <a:pt x="326730" y="25515"/>
                </a:moveTo>
                <a:lnTo>
                  <a:pt x="234577" y="25515"/>
                </a:lnTo>
                <a:lnTo>
                  <a:pt x="262606" y="28745"/>
                </a:lnTo>
                <a:lnTo>
                  <a:pt x="290040" y="36360"/>
                </a:lnTo>
                <a:lnTo>
                  <a:pt x="341234" y="64660"/>
                </a:lnTo>
                <a:lnTo>
                  <a:pt x="384368" y="110231"/>
                </a:lnTo>
                <a:lnTo>
                  <a:pt x="415651" y="172890"/>
                </a:lnTo>
                <a:lnTo>
                  <a:pt x="425663" y="210570"/>
                </a:lnTo>
                <a:lnTo>
                  <a:pt x="431291" y="252454"/>
                </a:lnTo>
                <a:lnTo>
                  <a:pt x="431291" y="277600"/>
                </a:lnTo>
                <a:lnTo>
                  <a:pt x="425980" y="318255"/>
                </a:lnTo>
                <a:lnTo>
                  <a:pt x="402953" y="387791"/>
                </a:lnTo>
                <a:lnTo>
                  <a:pt x="366410" y="441357"/>
                </a:lnTo>
                <a:lnTo>
                  <a:pt x="319974" y="478627"/>
                </a:lnTo>
                <a:lnTo>
                  <a:pt x="267273" y="499276"/>
                </a:lnTo>
                <a:lnTo>
                  <a:pt x="239706" y="503266"/>
                </a:lnTo>
                <a:lnTo>
                  <a:pt x="326582" y="503266"/>
                </a:lnTo>
                <a:lnTo>
                  <a:pt x="365680" y="477237"/>
                </a:lnTo>
                <a:lnTo>
                  <a:pt x="411840" y="423990"/>
                </a:lnTo>
                <a:lnTo>
                  <a:pt x="443768" y="352941"/>
                </a:lnTo>
                <a:lnTo>
                  <a:pt x="453062" y="310915"/>
                </a:lnTo>
                <a:lnTo>
                  <a:pt x="457199" y="264646"/>
                </a:lnTo>
                <a:lnTo>
                  <a:pt x="455675" y="237214"/>
                </a:lnTo>
                <a:lnTo>
                  <a:pt x="447437" y="192106"/>
                </a:lnTo>
                <a:lnTo>
                  <a:pt x="434612" y="151750"/>
                </a:lnTo>
                <a:lnTo>
                  <a:pt x="417709" y="116148"/>
                </a:lnTo>
                <a:lnTo>
                  <a:pt x="373712" y="59201"/>
                </a:lnTo>
                <a:lnTo>
                  <a:pt x="347638" y="37856"/>
                </a:lnTo>
                <a:lnTo>
                  <a:pt x="326730" y="25515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89" name="object 17"/>
          <p:cNvSpPr>
            <a:spLocks/>
          </p:cNvSpPr>
          <p:nvPr/>
        </p:nvSpPr>
        <p:spPr bwMode="auto">
          <a:xfrm>
            <a:off x="6677025" y="2835294"/>
            <a:ext cx="393700" cy="1476375"/>
          </a:xfrm>
          <a:custGeom>
            <a:avLst/>
            <a:gdLst>
              <a:gd name="T0" fmla="*/ 299465 w 393700"/>
              <a:gd name="T1" fmla="*/ 1383036 h 1476375"/>
              <a:gd name="T2" fmla="*/ 293369 w 393700"/>
              <a:gd name="T3" fmla="*/ 1383036 h 1476375"/>
              <a:gd name="T4" fmla="*/ 285749 w 393700"/>
              <a:gd name="T5" fmla="*/ 1390656 h 1476375"/>
              <a:gd name="T6" fmla="*/ 285749 w 393700"/>
              <a:gd name="T7" fmla="*/ 1395990 h 1476375"/>
              <a:gd name="T8" fmla="*/ 288797 w 393700"/>
              <a:gd name="T9" fmla="*/ 1399800 h 1476375"/>
              <a:gd name="T10" fmla="*/ 361187 w 393700"/>
              <a:gd name="T11" fmla="*/ 1476000 h 1476375"/>
              <a:gd name="T12" fmla="*/ 366267 w 393700"/>
              <a:gd name="T13" fmla="*/ 1459236 h 1476375"/>
              <a:gd name="T14" fmla="*/ 347471 w 393700"/>
              <a:gd name="T15" fmla="*/ 1459236 h 1476375"/>
              <a:gd name="T16" fmla="*/ 339442 w 393700"/>
              <a:gd name="T17" fmla="*/ 1425620 h 1476375"/>
              <a:gd name="T18" fmla="*/ 302513 w 393700"/>
              <a:gd name="T19" fmla="*/ 1386846 h 1476375"/>
              <a:gd name="T20" fmla="*/ 299465 w 393700"/>
              <a:gd name="T21" fmla="*/ 1383036 h 1476375"/>
              <a:gd name="T22" fmla="*/ 339442 w 393700"/>
              <a:gd name="T23" fmla="*/ 1425620 h 1476375"/>
              <a:gd name="T24" fmla="*/ 347471 w 393700"/>
              <a:gd name="T25" fmla="*/ 1459236 h 1476375"/>
              <a:gd name="T26" fmla="*/ 366521 w 393700"/>
              <a:gd name="T27" fmla="*/ 1455426 h 1476375"/>
              <a:gd name="T28" fmla="*/ 366339 w 393700"/>
              <a:gd name="T29" fmla="*/ 1454664 h 1476375"/>
              <a:gd name="T30" fmla="*/ 347471 w 393700"/>
              <a:gd name="T31" fmla="*/ 1454664 h 1476375"/>
              <a:gd name="T32" fmla="*/ 352249 w 393700"/>
              <a:gd name="T33" fmla="*/ 1439067 h 1476375"/>
              <a:gd name="T34" fmla="*/ 339442 w 393700"/>
              <a:gd name="T35" fmla="*/ 1425620 h 1476375"/>
              <a:gd name="T36" fmla="*/ 380237 w 393700"/>
              <a:gd name="T37" fmla="*/ 1362462 h 1476375"/>
              <a:gd name="T38" fmla="*/ 374903 w 393700"/>
              <a:gd name="T39" fmla="*/ 1364748 h 1476375"/>
              <a:gd name="T40" fmla="*/ 373379 w 393700"/>
              <a:gd name="T41" fmla="*/ 1370082 h 1476375"/>
              <a:gd name="T42" fmla="*/ 358065 w 393700"/>
              <a:gd name="T43" fmla="*/ 1420080 h 1476375"/>
              <a:gd name="T44" fmla="*/ 366521 w 393700"/>
              <a:gd name="T45" fmla="*/ 1455426 h 1476375"/>
              <a:gd name="T46" fmla="*/ 347471 w 393700"/>
              <a:gd name="T47" fmla="*/ 1459236 h 1476375"/>
              <a:gd name="T48" fmla="*/ 366267 w 393700"/>
              <a:gd name="T49" fmla="*/ 1459236 h 1476375"/>
              <a:gd name="T50" fmla="*/ 391667 w 393700"/>
              <a:gd name="T51" fmla="*/ 1375416 h 1476375"/>
              <a:gd name="T52" fmla="*/ 393191 w 393700"/>
              <a:gd name="T53" fmla="*/ 1370844 h 1476375"/>
              <a:gd name="T54" fmla="*/ 390143 w 393700"/>
              <a:gd name="T55" fmla="*/ 1365510 h 1476375"/>
              <a:gd name="T56" fmla="*/ 385571 w 393700"/>
              <a:gd name="T57" fmla="*/ 1363986 h 1476375"/>
              <a:gd name="T58" fmla="*/ 380237 w 393700"/>
              <a:gd name="T59" fmla="*/ 1362462 h 1476375"/>
              <a:gd name="T60" fmla="*/ 352249 w 393700"/>
              <a:gd name="T61" fmla="*/ 1439067 h 1476375"/>
              <a:gd name="T62" fmla="*/ 347471 w 393700"/>
              <a:gd name="T63" fmla="*/ 1454664 h 1476375"/>
              <a:gd name="T64" fmla="*/ 363473 w 393700"/>
              <a:gd name="T65" fmla="*/ 1450854 h 1476375"/>
              <a:gd name="T66" fmla="*/ 352249 w 393700"/>
              <a:gd name="T67" fmla="*/ 1439067 h 1476375"/>
              <a:gd name="T68" fmla="*/ 358065 w 393700"/>
              <a:gd name="T69" fmla="*/ 1420080 h 1476375"/>
              <a:gd name="T70" fmla="*/ 352249 w 393700"/>
              <a:gd name="T71" fmla="*/ 1439067 h 1476375"/>
              <a:gd name="T72" fmla="*/ 363473 w 393700"/>
              <a:gd name="T73" fmla="*/ 1450854 h 1476375"/>
              <a:gd name="T74" fmla="*/ 347471 w 393700"/>
              <a:gd name="T75" fmla="*/ 1454664 h 1476375"/>
              <a:gd name="T76" fmla="*/ 366339 w 393700"/>
              <a:gd name="T77" fmla="*/ 1454664 h 1476375"/>
              <a:gd name="T78" fmla="*/ 358065 w 393700"/>
              <a:gd name="T79" fmla="*/ 1420080 h 1476375"/>
              <a:gd name="T80" fmla="*/ 18287 w 393700"/>
              <a:gd name="T81" fmla="*/ 0 h 1476375"/>
              <a:gd name="T82" fmla="*/ 0 w 393700"/>
              <a:gd name="T83" fmla="*/ 4571 h 1476375"/>
              <a:gd name="T84" fmla="*/ 339442 w 393700"/>
              <a:gd name="T85" fmla="*/ 1425620 h 1476375"/>
              <a:gd name="T86" fmla="*/ 352249 w 393700"/>
              <a:gd name="T87" fmla="*/ 1439067 h 1476375"/>
              <a:gd name="T88" fmla="*/ 358065 w 393700"/>
              <a:gd name="T89" fmla="*/ 1420080 h 1476375"/>
              <a:gd name="T90" fmla="*/ 18287 w 393700"/>
              <a:gd name="T91" fmla="*/ 0 h 147637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3700" h="1476375">
                <a:moveTo>
                  <a:pt x="299465" y="1383036"/>
                </a:moveTo>
                <a:lnTo>
                  <a:pt x="293369" y="1383036"/>
                </a:lnTo>
                <a:lnTo>
                  <a:pt x="285749" y="1390656"/>
                </a:lnTo>
                <a:lnTo>
                  <a:pt x="285749" y="1395990"/>
                </a:lnTo>
                <a:lnTo>
                  <a:pt x="288797" y="1399800"/>
                </a:lnTo>
                <a:lnTo>
                  <a:pt x="361187" y="1476000"/>
                </a:lnTo>
                <a:lnTo>
                  <a:pt x="366267" y="1459236"/>
                </a:lnTo>
                <a:lnTo>
                  <a:pt x="347471" y="1459236"/>
                </a:lnTo>
                <a:lnTo>
                  <a:pt x="339442" y="1425620"/>
                </a:lnTo>
                <a:lnTo>
                  <a:pt x="302513" y="1386846"/>
                </a:lnTo>
                <a:lnTo>
                  <a:pt x="299465" y="1383036"/>
                </a:lnTo>
                <a:close/>
              </a:path>
              <a:path w="393700" h="1476375">
                <a:moveTo>
                  <a:pt x="339442" y="1425620"/>
                </a:moveTo>
                <a:lnTo>
                  <a:pt x="347471" y="1459236"/>
                </a:lnTo>
                <a:lnTo>
                  <a:pt x="366521" y="1455426"/>
                </a:lnTo>
                <a:lnTo>
                  <a:pt x="366339" y="1454664"/>
                </a:lnTo>
                <a:lnTo>
                  <a:pt x="347471" y="1454664"/>
                </a:lnTo>
                <a:lnTo>
                  <a:pt x="352249" y="1439067"/>
                </a:lnTo>
                <a:lnTo>
                  <a:pt x="339442" y="1425620"/>
                </a:lnTo>
                <a:close/>
              </a:path>
              <a:path w="393700" h="1476375">
                <a:moveTo>
                  <a:pt x="380237" y="1362462"/>
                </a:moveTo>
                <a:lnTo>
                  <a:pt x="374903" y="1364748"/>
                </a:lnTo>
                <a:lnTo>
                  <a:pt x="373379" y="1370082"/>
                </a:lnTo>
                <a:lnTo>
                  <a:pt x="358065" y="1420080"/>
                </a:lnTo>
                <a:lnTo>
                  <a:pt x="366521" y="1455426"/>
                </a:lnTo>
                <a:lnTo>
                  <a:pt x="347471" y="1459236"/>
                </a:lnTo>
                <a:lnTo>
                  <a:pt x="366267" y="1459236"/>
                </a:lnTo>
                <a:lnTo>
                  <a:pt x="391667" y="1375416"/>
                </a:lnTo>
                <a:lnTo>
                  <a:pt x="393191" y="1370844"/>
                </a:lnTo>
                <a:lnTo>
                  <a:pt x="390143" y="1365510"/>
                </a:lnTo>
                <a:lnTo>
                  <a:pt x="385571" y="1363986"/>
                </a:lnTo>
                <a:lnTo>
                  <a:pt x="380237" y="1362462"/>
                </a:lnTo>
                <a:close/>
              </a:path>
              <a:path w="393700" h="1476375">
                <a:moveTo>
                  <a:pt x="352249" y="1439067"/>
                </a:moveTo>
                <a:lnTo>
                  <a:pt x="347471" y="1454664"/>
                </a:lnTo>
                <a:lnTo>
                  <a:pt x="363473" y="1450854"/>
                </a:lnTo>
                <a:lnTo>
                  <a:pt x="352249" y="1439067"/>
                </a:lnTo>
                <a:close/>
              </a:path>
              <a:path w="393700" h="1476375">
                <a:moveTo>
                  <a:pt x="358065" y="1420080"/>
                </a:moveTo>
                <a:lnTo>
                  <a:pt x="352249" y="1439067"/>
                </a:lnTo>
                <a:lnTo>
                  <a:pt x="363473" y="1450854"/>
                </a:lnTo>
                <a:lnTo>
                  <a:pt x="347471" y="1454664"/>
                </a:lnTo>
                <a:lnTo>
                  <a:pt x="366339" y="1454664"/>
                </a:lnTo>
                <a:lnTo>
                  <a:pt x="358065" y="1420080"/>
                </a:lnTo>
                <a:close/>
              </a:path>
              <a:path w="393700" h="1476375">
                <a:moveTo>
                  <a:pt x="18287" y="0"/>
                </a:moveTo>
                <a:lnTo>
                  <a:pt x="0" y="4571"/>
                </a:lnTo>
                <a:lnTo>
                  <a:pt x="339442" y="1425620"/>
                </a:lnTo>
                <a:lnTo>
                  <a:pt x="352249" y="1439067"/>
                </a:lnTo>
                <a:lnTo>
                  <a:pt x="358065" y="1420080"/>
                </a:lnTo>
                <a:lnTo>
                  <a:pt x="18287" y="0"/>
                </a:ln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090" name="object 18"/>
          <p:cNvSpPr txBox="1">
            <a:spLocks noChangeArrowheads="1"/>
          </p:cNvSpPr>
          <p:nvPr/>
        </p:nvSpPr>
        <p:spPr bwMode="auto">
          <a:xfrm>
            <a:off x="6611938" y="4545031"/>
            <a:ext cx="33448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oppure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il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valore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di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L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scelto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non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corrisponde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ai reali siti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attivi!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5624169" y="5248609"/>
            <a:ext cx="4729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63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Problema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: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“contare”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i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siti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+mn-ea"/>
                <a:cs typeface="Arial" charset="0"/>
              </a:rPr>
              <a:t>attivi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>
          <a:xfrm>
            <a:off x="10337800" y="6854984"/>
            <a:ext cx="317500" cy="180975"/>
          </a:xfrm>
        </p:spPr>
        <p:txBody>
          <a:bodyPr/>
          <a:lstStyle/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CBEEF-5529-4305-8B12-7774028DCC10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object 12"/>
          <p:cNvSpPr txBox="1"/>
          <p:nvPr/>
        </p:nvSpPr>
        <p:spPr>
          <a:xfrm>
            <a:off x="10985500" y="369888"/>
            <a:ext cx="885825" cy="277812"/>
          </a:xfrm>
          <a:prstGeom prst="rect">
            <a:avLst/>
          </a:prstGeom>
          <a:solidFill>
            <a:srgbClr val="FFFFCC"/>
          </a:solidFill>
        </p:spPr>
        <p:txBody>
          <a:bodyPr lIns="0" tIns="0" rIns="0" bIns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1" i="0" u="none" strike="noStrike" kern="1200" cap="none" spc="45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9A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k' [s]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62" name="CasellaDiTesto 1"/>
          <p:cNvSpPr txBox="1">
            <a:spLocks noChangeArrowheads="1"/>
          </p:cNvSpPr>
          <p:nvPr/>
        </p:nvSpPr>
        <p:spPr bwMode="auto">
          <a:xfrm>
            <a:off x="6677025" y="309581"/>
            <a:ext cx="1666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= cost</a:t>
            </a:r>
            <a:r>
              <a:rPr kumimoji="0" lang="it-IT" alt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. a T cost. 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4" y="193829"/>
            <a:ext cx="1024051" cy="65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co 1"/>
          <p:cNvSpPr/>
          <p:nvPr/>
        </p:nvSpPr>
        <p:spPr>
          <a:xfrm>
            <a:off x="1830388" y="3078181"/>
            <a:ext cx="762000" cy="990600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449111" y="2975902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84904" y="3923943"/>
            <a:ext cx="490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b="1" spc="-15" smtClean="0">
                <a:solidFill>
                  <a:srgbClr val="9A0000"/>
                </a:solidFill>
                <a:latin typeface="Arial"/>
                <a:cs typeface="Arial"/>
              </a:rPr>
              <a:t>L </a:t>
            </a:r>
            <a:r>
              <a:rPr lang="it-IT" sz="1400" b="1" spc="-15" smtClean="0">
                <a:solidFill>
                  <a:srgbClr val="9A0000"/>
                </a:solidFill>
                <a:latin typeface="Arial"/>
                <a:cs typeface="Arial"/>
              </a:rPr>
              <a:t>=</a:t>
            </a:r>
            <a:endParaRPr lang="it-IT" sz="1600" b="1" spc="-15">
              <a:solidFill>
                <a:srgbClr val="9A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0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3080" grpId="0" animBg="1"/>
      <p:bldP spid="3081" grpId="0"/>
      <p:bldP spid="3082" grpId="0"/>
      <p:bldP spid="3085" grpId="0" animBg="1"/>
      <p:bldP spid="3086" grpId="0" animBg="1"/>
      <p:bldP spid="3088" grpId="0" animBg="1"/>
      <p:bldP spid="3089" grpId="0" animBg="1"/>
      <p:bldP spid="3090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137900" y="1628775"/>
            <a:ext cx="9959975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 marL="342900" indent="-3429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14500" indent="-3429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1700" indent="-3429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if the conditions of measurement of the rate are fully described, together with the method of counting sites,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a value of TOF can be reproduced in different laboratories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, on a different catalyst (e.g., the same metal but a single crystal, or a different material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the same metal but a single crystal, or a different metal,  or  a different material. In a theoretical or mechanistic sense, such  comparisons are much more incisive than those made with specific or areal rates.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).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Courier New" pitchFamily="49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2) on catalytic samples that differ in the amount of active materials that they contain, values of TOF provide a clear experimental 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test of the absence of artifacts</a:t>
            </a: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 in the rate measurements as a result of heat and mass 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transfer.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Courier New" pitchFamily="49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3) values of TOF measured under identical conditions on samples of a catalytic material exposing different crystallographic planes or containing clusters of different size, indicate the 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importance or non-importance of crystalline anisotropy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, as reflected eventually in the size of clusters. This is useful information in theory and in practice.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Courier New" pitchFamily="49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4) values of TOF are useful in assessing the 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potential of new catalytic materials</a:t>
            </a:r>
            <a:r>
              <a:rPr kumimoji="0" lang="en-US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Courier New" pitchFamily="49" charset="0"/>
              </a:rPr>
              <a:t> in relation to catalysts in current use.”</a:t>
            </a: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Courier New" pitchFamily="49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0" y="-63500"/>
            <a:ext cx="10688638" cy="38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M. 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Boudart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“Turnover </a:t>
            </a: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Rates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</a:t>
            </a: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Heterogeneous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Catalysis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”, </a:t>
            </a:r>
            <a:r>
              <a:rPr kumimoji="0" lang="it-IT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Chem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Rev.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1995, </a:t>
            </a:r>
            <a:r>
              <a:rPr kumimoji="0" lang="it-IT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95,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661-666 </a:t>
            </a:r>
          </a:p>
        </p:txBody>
      </p:sp>
      <p:sp>
        <p:nvSpPr>
          <p:cNvPr id="8196" name="Segnaposto numero diapositiva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83825" y="7131050"/>
            <a:ext cx="369888" cy="24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54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75D317-91F7-46A6-93AD-B3A7EEDB06BB}" type="slidenum"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2540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67" y="611604"/>
            <a:ext cx="3798887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ttangolo 1"/>
          <p:cNvSpPr>
            <a:spLocks noChangeArrowheads="1"/>
          </p:cNvSpPr>
          <p:nvPr/>
        </p:nvSpPr>
        <p:spPr bwMode="auto">
          <a:xfrm>
            <a:off x="3060700" y="273050"/>
            <a:ext cx="643255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“…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altLang="it-IT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advantages</a:t>
            </a:r>
            <a:r>
              <a:rPr kumimoji="0" lang="it-IT" alt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it-IT" alt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attempting</a:t>
            </a: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report a </a:t>
            </a:r>
            <a:r>
              <a:rPr kumimoji="0" lang="it-IT" alt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TOF…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Courier New" pitchFamily="49" charset="0"/>
            </a:endParaRPr>
          </a:p>
        </p:txBody>
      </p:sp>
      <p:grpSp>
        <p:nvGrpSpPr>
          <p:cNvPr id="8199" name="Gruppo 2"/>
          <p:cNvGrpSpPr>
            <a:grpSpLocks/>
          </p:cNvGrpSpPr>
          <p:nvPr/>
        </p:nvGrpSpPr>
        <p:grpSpPr bwMode="auto">
          <a:xfrm>
            <a:off x="5356225" y="685800"/>
            <a:ext cx="4137025" cy="6870700"/>
            <a:chOff x="5356957" y="685994"/>
            <a:chExt cx="4136543" cy="6870506"/>
          </a:xfrm>
        </p:grpSpPr>
        <p:pic>
          <p:nvPicPr>
            <p:cNvPr id="820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957" y="685994"/>
              <a:ext cx="4136543" cy="6870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978" y="3155950"/>
              <a:ext cx="4019176" cy="146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0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Image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477963"/>
            <a:ext cx="2270125" cy="849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293688" y="785813"/>
            <a:ext cx="98933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 anchor="ctr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Se un elettrone si trova in un sistema dove il potenziale è nullo, </a:t>
            </a:r>
          </a:p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l’energia E si ottiene dalla soluzione dell’equazione di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Schrödinger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9413" y="4810125"/>
            <a:ext cx="62293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I valori di </a:t>
            </a:r>
            <a:r>
              <a:rPr lang="it-IT" altLang="it-IT" b="1" i="1">
                <a:solidFill>
                  <a:srgbClr val="0000CC"/>
                </a:solidFill>
                <a:latin typeface="Arial" charset="0"/>
              </a:rPr>
              <a:t>k</a:t>
            </a:r>
            <a:r>
              <a:rPr lang="it-IT" altLang="it-IT" b="1">
                <a:solidFill>
                  <a:srgbClr val="0000CC"/>
                </a:solidFill>
                <a:latin typeface="Arial" charset="0"/>
              </a:rPr>
              <a:t> (vettore d’onda)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 sono tutti permessi </a:t>
            </a:r>
            <a:r>
              <a:rPr lang="it-IT" altLang="it-IT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10245" name="Rectangle 11"/>
          <p:cNvSpPr>
            <a:spLocks noChangeArrowheads="1"/>
          </p:cNvSpPr>
          <p:nvPr/>
        </p:nvSpPr>
        <p:spPr bwMode="auto">
          <a:xfrm>
            <a:off x="4672013" y="1703388"/>
            <a:ext cx="192881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 anchor="ctr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>
                <a:solidFill>
                  <a:prstClr val="black"/>
                </a:solidFill>
                <a:latin typeface="Arial" charset="0"/>
              </a:rPr>
              <a:t>con soluzione </a:t>
            </a:r>
          </a:p>
        </p:txBody>
      </p:sp>
      <p:pic>
        <p:nvPicPr>
          <p:cNvPr id="10246" name="Picture 13" descr="Image3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98" y="2844006"/>
            <a:ext cx="91281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338138" y="2514600"/>
            <a:ext cx="103139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La funzione d'onda </a:t>
            </a:r>
            <a:r>
              <a:rPr lang="el-GR" altLang="it-IT">
                <a:solidFill>
                  <a:prstClr val="black"/>
                </a:solidFill>
                <a:latin typeface="Arial" charset="0"/>
              </a:rPr>
              <a:t>Ψ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 assume la forma propria del moto armonico, dove i componenti dell'esponenziale rappresentano un'onda di lunghezza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494088" y="3834289"/>
            <a:ext cx="5397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prstClr val="black"/>
                </a:solidFill>
                <a:latin typeface="Arial" charset="0"/>
              </a:rPr>
              <a:t>(3)</a:t>
            </a:r>
          </a:p>
        </p:txBody>
      </p:sp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3746500" y="1716088"/>
            <a:ext cx="541338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prstClr val="black"/>
                </a:solidFill>
                <a:latin typeface="Arial" charset="0"/>
              </a:rPr>
              <a:t>(1)</a:t>
            </a: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9388475" y="1706563"/>
            <a:ext cx="5397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prstClr val="black"/>
                </a:solidFill>
                <a:latin typeface="Arial" charset="0"/>
              </a:rPr>
              <a:t>(2)</a:t>
            </a: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338138" y="6180138"/>
            <a:ext cx="8412162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poiché 				  p = mv = </a:t>
            </a:r>
            <a:r>
              <a:rPr lang="it-IT" altLang="it-IT" dirty="0" err="1">
                <a:solidFill>
                  <a:prstClr val="black"/>
                </a:solidFill>
                <a:latin typeface="Arial" charset="0"/>
                <a:ea typeface="Batang" pitchFamily="18" charset="-127"/>
              </a:rPr>
              <a:t>ħ</a:t>
            </a:r>
            <a:r>
              <a:rPr lang="it-IT" altLang="it-IT" dirty="0" err="1">
                <a:solidFill>
                  <a:prstClr val="black"/>
                </a:solidFill>
                <a:latin typeface="Arial" charset="0"/>
              </a:rPr>
              <a:t>k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   </a:t>
            </a:r>
          </a:p>
          <a:p>
            <a:pPr>
              <a:lnSpc>
                <a:spcPct val="220000"/>
              </a:lnSpc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sostituendo nella (4) si ha</a:t>
            </a:r>
            <a:endParaRPr lang="it-IT" altLang="it-IT" b="1" baseline="300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0252" name="Text Box 22"/>
          <p:cNvSpPr txBox="1">
            <a:spLocks noChangeArrowheads="1"/>
          </p:cNvSpPr>
          <p:nvPr/>
        </p:nvSpPr>
        <p:spPr bwMode="auto">
          <a:xfrm>
            <a:off x="293688" y="446088"/>
            <a:ext cx="4016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srgbClr val="0000CC"/>
                </a:solidFill>
                <a:latin typeface="Arial" charset="0"/>
              </a:rPr>
              <a:t>Energia di un elettrone libero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27038" y="5332413"/>
            <a:ext cx="5399087" cy="7207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 b="1">
                <a:solidFill>
                  <a:prstClr val="black"/>
                </a:solidFill>
                <a:latin typeface="Arial" charset="0"/>
              </a:rPr>
              <a:t>⇒ </a:t>
            </a:r>
            <a:r>
              <a:rPr lang="it-IT" altLang="it-IT" sz="2000" b="1">
                <a:solidFill>
                  <a:srgbClr val="0000CC"/>
                </a:solidFill>
                <a:latin typeface="Arial" charset="0"/>
              </a:rPr>
              <a:t>E assume tutti i valori, cioè l'energia di una particella libera non è quantizzata.</a:t>
            </a:r>
            <a:r>
              <a:rPr lang="it-IT" altLang="it-IT" sz="2000" b="1">
                <a:solidFill>
                  <a:prstClr val="black"/>
                </a:solidFill>
                <a:latin typeface="Arial" charset="0"/>
              </a:rPr>
              <a:t>  </a:t>
            </a:r>
          </a:p>
        </p:txBody>
      </p:sp>
      <p:sp>
        <p:nvSpPr>
          <p:cNvPr id="10254" name="Text Box 24"/>
          <p:cNvSpPr txBox="1">
            <a:spLocks noChangeArrowheads="1"/>
          </p:cNvSpPr>
          <p:nvPr/>
        </p:nvSpPr>
        <p:spPr bwMode="auto">
          <a:xfrm>
            <a:off x="2420938" y="-30163"/>
            <a:ext cx="5789612" cy="52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700" b="1">
                <a:solidFill>
                  <a:srgbClr val="FF3300"/>
                </a:solidFill>
                <a:latin typeface="Arial" charset="0"/>
              </a:rPr>
              <a:t>Proprietà elettriche delle superfici</a:t>
            </a:r>
          </a:p>
        </p:txBody>
      </p:sp>
      <p:pic>
        <p:nvPicPr>
          <p:cNvPr id="10255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568450"/>
            <a:ext cx="21907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607184"/>
              </p:ext>
            </p:extLst>
          </p:nvPr>
        </p:nvGraphicFramePr>
        <p:xfrm>
          <a:off x="4926013" y="3518376"/>
          <a:ext cx="37480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3" name="Equation" r:id="rId6" imgW="1397000" imgH="368300" progId="Equation.3">
                  <p:embed/>
                </p:oleObj>
              </mc:Choice>
              <mc:Fallback>
                <p:oleObj name="Equation" r:id="rId6" imgW="1397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3518376"/>
                        <a:ext cx="3748087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02690"/>
              </p:ext>
            </p:extLst>
          </p:nvPr>
        </p:nvGraphicFramePr>
        <p:xfrm>
          <a:off x="714375" y="3596164"/>
          <a:ext cx="23749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4" name="Equation" r:id="rId8" imgW="1040948" imgH="444307" progId="Equation.3">
                  <p:embed/>
                </p:oleObj>
              </mc:Choice>
              <mc:Fallback>
                <p:oleObj name="Equation" r:id="rId8" imgW="1040948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3596164"/>
                        <a:ext cx="23749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0"/>
          <p:cNvGraphicFramePr>
            <a:graphicFrameLocks noChangeAspect="1"/>
          </p:cNvGraphicFramePr>
          <p:nvPr/>
        </p:nvGraphicFramePr>
        <p:xfrm>
          <a:off x="4310063" y="6623050"/>
          <a:ext cx="13922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05" name="Equation" r:id="rId10" imgW="622030" imgH="342751" progId="Equation.3">
                  <p:embed/>
                </p:oleObj>
              </mc:Choice>
              <mc:Fallback>
                <p:oleObj name="Equation" r:id="rId10" imgW="622030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6623050"/>
                        <a:ext cx="13922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9" name="Segnaposto numero diapositiva 3"/>
          <p:cNvSpPr txBox="1">
            <a:spLocks noChangeArrowheads="1"/>
          </p:cNvSpPr>
          <p:nvPr/>
        </p:nvSpPr>
        <p:spPr bwMode="auto">
          <a:xfrm>
            <a:off x="10361613" y="7235825"/>
            <a:ext cx="3175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23D5E49-BD1D-4C4C-B6E4-CD92B003F49E}" type="slidenum">
              <a:rPr lang="it-IT" altLang="it-IT" sz="140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it-IT" altLang="it-IT" sz="140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1" name="Gruppo 20"/>
          <p:cNvGrpSpPr>
            <a:grpSpLocks/>
          </p:cNvGrpSpPr>
          <p:nvPr/>
        </p:nvGrpSpPr>
        <p:grpSpPr bwMode="auto">
          <a:xfrm>
            <a:off x="6361113" y="4810125"/>
            <a:ext cx="4000500" cy="2524125"/>
            <a:chOff x="5421313" y="3690938"/>
            <a:chExt cx="5259387" cy="3833812"/>
          </a:xfrm>
        </p:grpSpPr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7821F0F4-09E0-45A4-8DC0-418D820A6CDD}"/>
                </a:ext>
              </a:extLst>
            </p:cNvPr>
            <p:cNvSpPr/>
            <p:nvPr/>
          </p:nvSpPr>
          <p:spPr>
            <a:xfrm>
              <a:off x="5421313" y="3690938"/>
              <a:ext cx="5259387" cy="3833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prstClr val="white"/>
                </a:solidFill>
              </a:endParaRPr>
            </a:p>
          </p:txBody>
        </p:sp>
        <p:pic>
          <p:nvPicPr>
            <p:cNvPr id="10262" name="Picture 1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3238" y="3690938"/>
              <a:ext cx="3990975" cy="345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57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9801225" y="6778625"/>
            <a:ext cx="346075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33055DC-A347-4011-A43C-4945331D147C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20689" y="947738"/>
            <a:ext cx="6380162" cy="22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 dirty="0">
                <a:solidFill>
                  <a:prstClr val="black"/>
                </a:solidFill>
                <a:latin typeface="Arial" charset="0"/>
              </a:rPr>
              <a:t>Se l’elettrone si trova in una buca di potenziale uni-dimensionale di dimensione L (es. atomo isolato), </a:t>
            </a:r>
          </a:p>
          <a:p>
            <a:pPr>
              <a:spcBef>
                <a:spcPct val="0"/>
              </a:spcBef>
            </a:pPr>
            <a:r>
              <a:rPr lang="it-IT" altLang="it-IT" sz="2000" dirty="0">
                <a:solidFill>
                  <a:prstClr val="black"/>
                </a:solidFill>
                <a:latin typeface="Arial" charset="0"/>
              </a:rPr>
              <a:t>con pareti a potenziale infinito (impenetrabili) e l'interno è a potenziale nullo, </a:t>
            </a:r>
            <a:r>
              <a:rPr lang="it-IT" altLang="it-IT" sz="2000" dirty="0" smtClean="0">
                <a:solidFill>
                  <a:prstClr val="black"/>
                </a:solidFill>
                <a:latin typeface="Arial" charset="0"/>
              </a:rPr>
              <a:t>dalla </a:t>
            </a:r>
            <a:r>
              <a:rPr lang="it-IT" altLang="it-IT" sz="2000" dirty="0">
                <a:solidFill>
                  <a:prstClr val="black"/>
                </a:solidFill>
                <a:latin typeface="Arial" charset="0"/>
              </a:rPr>
              <a:t>soluzione dell’</a:t>
            </a:r>
            <a:r>
              <a:rPr lang="it-IT" altLang="it-IT" sz="2000" dirty="0" err="1">
                <a:solidFill>
                  <a:prstClr val="black"/>
                </a:solidFill>
                <a:latin typeface="Arial" charset="0"/>
              </a:rPr>
              <a:t>equaz</a:t>
            </a:r>
            <a:r>
              <a:rPr lang="it-IT" altLang="it-IT" sz="2000" dirty="0">
                <a:solidFill>
                  <a:prstClr val="black"/>
                </a:solidFill>
                <a:latin typeface="Arial" charset="0"/>
              </a:rPr>
              <a:t>. di </a:t>
            </a:r>
            <a:r>
              <a:rPr lang="it-IT" altLang="it-IT" sz="2000" dirty="0" err="1">
                <a:solidFill>
                  <a:srgbClr val="000000"/>
                </a:solidFill>
                <a:latin typeface="Arial" charset="0"/>
              </a:rPr>
              <a:t>Schrödinger</a:t>
            </a:r>
            <a:r>
              <a:rPr lang="it-IT" altLang="it-IT" sz="2000" dirty="0">
                <a:solidFill>
                  <a:prstClr val="black"/>
                </a:solidFill>
                <a:latin typeface="Arial" charset="0"/>
              </a:rPr>
              <a:t>, si ottiene la </a:t>
            </a:r>
            <a:endParaRPr lang="it-IT" altLang="it-IT" sz="2000" dirty="0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it-IT" altLang="it-IT" sz="2000" b="1" dirty="0" smtClean="0">
                <a:solidFill>
                  <a:prstClr val="black"/>
                </a:solidFill>
                <a:latin typeface="Arial" charset="0"/>
              </a:rPr>
              <a:t>quantizzazione </a:t>
            </a:r>
            <a:r>
              <a:rPr lang="it-IT" altLang="it-IT" sz="2000" b="1" dirty="0">
                <a:solidFill>
                  <a:prstClr val="black"/>
                </a:solidFill>
                <a:latin typeface="Arial" charset="0"/>
              </a:rPr>
              <a:t>dei valori del vettore </a:t>
            </a:r>
            <a:r>
              <a:rPr lang="it-IT" altLang="it-IT" sz="2000" b="1" dirty="0" smtClean="0">
                <a:solidFill>
                  <a:prstClr val="black"/>
                </a:solidFill>
                <a:latin typeface="Arial" charset="0"/>
              </a:rPr>
              <a:t>d’onda</a:t>
            </a:r>
            <a:r>
              <a:rPr lang="it-IT" altLang="it-IT" sz="2000" dirty="0" smtClean="0">
                <a:solidFill>
                  <a:prstClr val="black"/>
                </a:solidFill>
                <a:latin typeface="Arial" charset="0"/>
              </a:rPr>
              <a:t>:</a:t>
            </a:r>
            <a:endParaRPr lang="it-IT" altLang="it-IT" sz="2000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it-IT" altLang="it-IT" sz="2000" dirty="0" smtClean="0">
                <a:solidFill>
                  <a:prstClr val="black"/>
                </a:solidFill>
                <a:latin typeface="Arial" charset="0"/>
              </a:rPr>
              <a:t>  </a:t>
            </a:r>
            <a:endParaRPr lang="it-IT" altLang="it-IT" sz="20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519113"/>
            <a:ext cx="27686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823" y="5010235"/>
            <a:ext cx="6338887" cy="7508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srgbClr val="0000CC"/>
                </a:solidFill>
                <a:latin typeface="Lucida Sans Unicode" pitchFamily="34" charset="0"/>
              </a:rPr>
              <a:t>⇒ </a:t>
            </a:r>
            <a:r>
              <a:rPr lang="it-IT" altLang="it-IT" sz="2100" b="1">
                <a:solidFill>
                  <a:srgbClr val="0000CC"/>
                </a:solidFill>
                <a:latin typeface="Arial" charset="0"/>
              </a:rPr>
              <a:t>L'energia apparirà quantizzata in una serie </a:t>
            </a:r>
          </a:p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srgbClr val="0000CC"/>
                </a:solidFill>
                <a:latin typeface="Arial" charset="0"/>
              </a:rPr>
              <a:t>di livelli con valori proporzionali a n</a:t>
            </a:r>
            <a:r>
              <a:rPr lang="it-IT" altLang="it-IT" sz="2100" b="1" baseline="30000">
                <a:solidFill>
                  <a:srgbClr val="0000CC"/>
                </a:solidFill>
                <a:latin typeface="Arial" charset="0"/>
              </a:rPr>
              <a:t>2</a:t>
            </a:r>
            <a:r>
              <a:rPr lang="it-IT" altLang="it-IT" sz="2100" b="1">
                <a:solidFill>
                  <a:srgbClr val="0000CC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68045"/>
              </p:ext>
            </p:extLst>
          </p:nvPr>
        </p:nvGraphicFramePr>
        <p:xfrm>
          <a:off x="611823" y="3194135"/>
          <a:ext cx="412591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2" name="Equazione" r:id="rId4" imgW="1993900" imgH="393700" progId="Equation.3">
                  <p:embed/>
                </p:oleObj>
              </mc:Choice>
              <mc:Fallback>
                <p:oleObj name="Equazione" r:id="rId4" imgW="1993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3" y="3194135"/>
                        <a:ext cx="412591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420688" y="304800"/>
            <a:ext cx="63801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srgbClr val="0000CC"/>
                </a:solidFill>
                <a:latin typeface="Arial" charset="0"/>
              </a:rPr>
              <a:t>Elettrone in scatola di potenziale (atomo isolato)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72242"/>
              </p:ext>
            </p:extLst>
          </p:nvPr>
        </p:nvGraphicFramePr>
        <p:xfrm>
          <a:off x="348298" y="3979947"/>
          <a:ext cx="4632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3" name="Equazione" r:id="rId6" imgW="2603500" imgH="508000" progId="Equation.3">
                  <p:embed/>
                </p:oleObj>
              </mc:Choice>
              <mc:Fallback>
                <p:oleObj name="Equazione" r:id="rId6" imgW="2603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298" y="3979947"/>
                        <a:ext cx="46323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61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54013" y="446088"/>
            <a:ext cx="103393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Consideriamo due scatole di potenziale adiacenti, </a:t>
            </a:r>
            <a:r>
              <a:rPr lang="it-IT" altLang="it-IT" sz="2000" u="sng">
                <a:solidFill>
                  <a:prstClr val="black"/>
                </a:solidFill>
                <a:latin typeface="Arial" charset="0"/>
              </a:rPr>
              <a:t>separate da una barriera di potenziale finita (es. </a:t>
            </a:r>
            <a:r>
              <a:rPr lang="it-IT" altLang="it-IT" sz="2000" b="1" u="sng">
                <a:solidFill>
                  <a:prstClr val="black"/>
                </a:solidFill>
                <a:latin typeface="Arial" charset="0"/>
              </a:rPr>
              <a:t>due atomi adiacenti</a:t>
            </a:r>
            <a:r>
              <a:rPr lang="it-IT" altLang="it-IT" sz="2000" u="sng">
                <a:solidFill>
                  <a:prstClr val="black"/>
                </a:solidFill>
                <a:latin typeface="Arial" charset="0"/>
              </a:rPr>
              <a:t>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9550" y="3698875"/>
            <a:ext cx="97678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In queste condizioni (</a:t>
            </a:r>
            <a:r>
              <a:rPr lang="it-IT" altLang="it-IT" sz="2000" b="1">
                <a:solidFill>
                  <a:prstClr val="black"/>
                </a:solidFill>
                <a:latin typeface="Arial" charset="0"/>
              </a:rPr>
              <a:t>barriera penetrabile</a:t>
            </a: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), la soluzione dell’equazione di </a:t>
            </a:r>
            <a:r>
              <a:rPr lang="it-IT" altLang="it-IT" sz="2000">
                <a:solidFill>
                  <a:srgbClr val="000000"/>
                </a:solidFill>
                <a:latin typeface="Arial" charset="0"/>
              </a:rPr>
              <a:t>Schrödinger</a:t>
            </a: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 nella regione </a:t>
            </a:r>
            <a:r>
              <a:rPr lang="it-IT" altLang="it-IT" sz="2000" b="1">
                <a:solidFill>
                  <a:prstClr val="black"/>
                </a:solidFill>
                <a:latin typeface="Batang" pitchFamily="18" charset="-127"/>
              </a:rPr>
              <a:t>I</a:t>
            </a:r>
            <a:r>
              <a:rPr lang="it-IT" altLang="it-IT" sz="2000" b="1">
                <a:solidFill>
                  <a:prstClr val="black"/>
                </a:solidFill>
                <a:latin typeface="Arial" charset="0"/>
              </a:rPr>
              <a:t> </a:t>
            </a: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porta a un’espressione di k del tipo</a:t>
            </a:r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1166813"/>
            <a:ext cx="589597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718050" y="6237288"/>
            <a:ext cx="5681663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- corrisponde al processo di mescolamento di 2 orbitali atomici che fa ottenere 2 orbitali molecolari a diversa energia</a:t>
            </a:r>
          </a:p>
        </p:txBody>
      </p:sp>
      <p:sp>
        <p:nvSpPr>
          <p:cNvPr id="12294" name="Text Box 25"/>
          <p:cNvSpPr txBox="1">
            <a:spLocks noChangeArrowheads="1"/>
          </p:cNvSpPr>
          <p:nvPr/>
        </p:nvSpPr>
        <p:spPr bwMode="auto">
          <a:xfrm>
            <a:off x="555625" y="0"/>
            <a:ext cx="87296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srgbClr val="0000CC"/>
                </a:solidFill>
                <a:latin typeface="Arial" charset="0"/>
              </a:rPr>
              <a:t>Elettrone in buche di potenziale adiacenti, con barriera penetrabile</a:t>
            </a:r>
          </a:p>
        </p:txBody>
      </p:sp>
      <p:graphicFrame>
        <p:nvGraphicFramePr>
          <p:cNvPr id="8" name="Object 27"/>
          <p:cNvGraphicFramePr>
            <a:graphicFrameLocks noChangeAspect="1"/>
          </p:cNvGraphicFramePr>
          <p:nvPr/>
        </p:nvGraphicFramePr>
        <p:xfrm>
          <a:off x="379413" y="4413250"/>
          <a:ext cx="4883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6" name="Equazione" r:id="rId4" imgW="2159000" imgH="431800" progId="Equation.3">
                  <p:embed/>
                </p:oleObj>
              </mc:Choice>
              <mc:Fallback>
                <p:oleObj name="Equazione" r:id="rId4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4413250"/>
                        <a:ext cx="4883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09550" y="5286375"/>
            <a:ext cx="104838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che sostituiti nell’espressione di E (4), per ogni valore di E° calcolabile per una scatola isolata, se ne ottengono 2,  E</a:t>
            </a:r>
            <a:r>
              <a:rPr lang="it-IT" altLang="it-IT" sz="2000" baseline="-25000">
                <a:solidFill>
                  <a:prstClr val="black"/>
                </a:solidFill>
                <a:latin typeface="Arial" charset="0"/>
              </a:rPr>
              <a:t>1</a:t>
            </a: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 e E</a:t>
            </a:r>
            <a:r>
              <a:rPr lang="it-IT" altLang="it-IT" sz="2000" baseline="-25000">
                <a:solidFill>
                  <a:prstClr val="black"/>
                </a:solidFill>
                <a:latin typeface="Arial" charset="0"/>
              </a:rPr>
              <a:t>2</a:t>
            </a:r>
            <a:r>
              <a:rPr lang="it-IT" altLang="it-IT" sz="2000">
                <a:solidFill>
                  <a:prstClr val="black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10" name="Object 29"/>
          <p:cNvGraphicFramePr>
            <a:graphicFrameLocks noChangeAspect="1"/>
          </p:cNvGraphicFramePr>
          <p:nvPr/>
        </p:nvGraphicFramePr>
        <p:xfrm>
          <a:off x="6861175" y="4413250"/>
          <a:ext cx="27511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7" name="Equation" r:id="rId6" imgW="1205977" imgH="393529" progId="Equation.3">
                  <p:embed/>
                </p:oleObj>
              </mc:Choice>
              <mc:Fallback>
                <p:oleObj name="Equation" r:id="rId6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4413250"/>
                        <a:ext cx="27511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uppo 10"/>
          <p:cNvGrpSpPr>
            <a:grpSpLocks/>
          </p:cNvGrpSpPr>
          <p:nvPr/>
        </p:nvGrpSpPr>
        <p:grpSpPr bwMode="auto">
          <a:xfrm>
            <a:off x="1219200" y="5995988"/>
            <a:ext cx="2946400" cy="1560512"/>
            <a:chOff x="1219200" y="5995987"/>
            <a:chExt cx="2946400" cy="1560513"/>
          </a:xfrm>
        </p:grpSpPr>
        <p:sp>
          <p:nvSpPr>
            <p:cNvPr id="12300" name="Rectangle 30"/>
            <p:cNvSpPr>
              <a:spLocks noChangeArrowheads="1"/>
            </p:cNvSpPr>
            <p:nvPr/>
          </p:nvSpPr>
          <p:spPr bwMode="auto">
            <a:xfrm>
              <a:off x="1219200" y="5995987"/>
              <a:ext cx="2946400" cy="15573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04278" tIns="52139" rIns="104278" bIns="52139" anchor="ctr"/>
            <a:lstStyle>
              <a:lvl1pPr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it-IT" altLang="it-IT" sz="210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12301" name="Gruppo 1"/>
            <p:cNvGrpSpPr>
              <a:grpSpLocks/>
            </p:cNvGrpSpPr>
            <p:nvPr/>
          </p:nvGrpSpPr>
          <p:grpSpPr bwMode="auto">
            <a:xfrm>
              <a:off x="1219200" y="6048375"/>
              <a:ext cx="2863850" cy="1508125"/>
              <a:chOff x="1219200" y="6048375"/>
              <a:chExt cx="2863850" cy="1508125"/>
            </a:xfrm>
          </p:grpSpPr>
          <p:grpSp>
            <p:nvGrpSpPr>
              <p:cNvPr id="12302" name="Group 17"/>
              <p:cNvGrpSpPr>
                <a:grpSpLocks/>
              </p:cNvGrpSpPr>
              <p:nvPr/>
            </p:nvGrpSpPr>
            <p:grpSpPr bwMode="auto">
              <a:xfrm>
                <a:off x="1893888" y="6683375"/>
                <a:ext cx="2189162" cy="476250"/>
                <a:chOff x="204" y="3158"/>
                <a:chExt cx="1179" cy="272"/>
              </a:xfrm>
            </p:grpSpPr>
            <p:sp>
              <p:nvSpPr>
                <p:cNvPr id="12312" name="Line 8"/>
                <p:cNvSpPr>
                  <a:spLocks noChangeShapeType="1"/>
                </p:cNvSpPr>
                <p:nvPr/>
              </p:nvSpPr>
              <p:spPr bwMode="auto">
                <a:xfrm>
                  <a:off x="521" y="3158"/>
                  <a:ext cx="5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3" name="Line 9"/>
                <p:cNvSpPr>
                  <a:spLocks noChangeShapeType="1"/>
                </p:cNvSpPr>
                <p:nvPr/>
              </p:nvSpPr>
              <p:spPr bwMode="auto">
                <a:xfrm>
                  <a:off x="204" y="329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4" name="Line 10"/>
                <p:cNvSpPr>
                  <a:spLocks noChangeShapeType="1"/>
                </p:cNvSpPr>
                <p:nvPr/>
              </p:nvSpPr>
              <p:spPr bwMode="auto">
                <a:xfrm>
                  <a:off x="1156" y="3294"/>
                  <a:ext cx="22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5" name="Line 11"/>
                <p:cNvSpPr>
                  <a:spLocks noChangeShapeType="1"/>
                </p:cNvSpPr>
                <p:nvPr/>
              </p:nvSpPr>
              <p:spPr bwMode="auto">
                <a:xfrm>
                  <a:off x="521" y="3430"/>
                  <a:ext cx="54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431" y="3158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066" y="3294"/>
                  <a:ext cx="9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8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1065" y="3158"/>
                  <a:ext cx="91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19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431" y="3294"/>
                  <a:ext cx="91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it-IT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2303" name="Text Box 18"/>
              <p:cNvSpPr txBox="1">
                <a:spLocks noChangeArrowheads="1"/>
              </p:cNvSpPr>
              <p:nvPr/>
            </p:nvSpPr>
            <p:spPr bwMode="auto">
              <a:xfrm>
                <a:off x="1433513" y="6699250"/>
                <a:ext cx="501650" cy="3825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it-IT" altLang="it-IT" b="1">
                    <a:solidFill>
                      <a:srgbClr val="0000CC"/>
                    </a:solidFill>
                    <a:latin typeface="Arial" charset="0"/>
                  </a:rPr>
                  <a:t>E°</a:t>
                </a:r>
              </a:p>
            </p:txBody>
          </p:sp>
          <p:sp>
            <p:nvSpPr>
              <p:cNvPr id="12304" name="Line 19"/>
              <p:cNvSpPr>
                <a:spLocks noChangeShapeType="1"/>
              </p:cNvSpPr>
              <p:nvPr/>
            </p:nvSpPr>
            <p:spPr bwMode="auto">
              <a:xfrm flipV="1">
                <a:off x="1809750" y="6048375"/>
                <a:ext cx="0" cy="15081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2305" name="Line 20"/>
              <p:cNvSpPr>
                <a:spLocks noChangeShapeType="1"/>
              </p:cNvSpPr>
              <p:nvPr/>
            </p:nvSpPr>
            <p:spPr bwMode="auto">
              <a:xfrm>
                <a:off x="1809750" y="6697663"/>
                <a:ext cx="84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2306" name="Line 21"/>
              <p:cNvSpPr>
                <a:spLocks noChangeShapeType="1"/>
              </p:cNvSpPr>
              <p:nvPr/>
            </p:nvSpPr>
            <p:spPr bwMode="auto">
              <a:xfrm>
                <a:off x="1809750" y="7173913"/>
                <a:ext cx="841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2307" name="Text Box 22"/>
              <p:cNvSpPr txBox="1">
                <a:spLocks noChangeArrowheads="1"/>
              </p:cNvSpPr>
              <p:nvPr/>
            </p:nvSpPr>
            <p:spPr bwMode="auto">
              <a:xfrm>
                <a:off x="1219200" y="6443663"/>
                <a:ext cx="449263" cy="936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104278" tIns="52139" rIns="104278" bIns="52139">
                <a:spAutoFit/>
              </a:bodyPr>
              <a:lstStyle>
                <a:lvl1pPr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it-IT" altLang="it-IT" b="1">
                    <a:solidFill>
                      <a:srgbClr val="0000CC"/>
                    </a:solidFill>
                    <a:latin typeface="Arial" charset="0"/>
                  </a:rPr>
                  <a:t>E</a:t>
                </a:r>
                <a:r>
                  <a:rPr lang="it-IT" altLang="it-IT" b="1" baseline="-25000">
                    <a:solidFill>
                      <a:srgbClr val="0000CC"/>
                    </a:solidFill>
                    <a:latin typeface="Arial" charset="0"/>
                  </a:rPr>
                  <a:t>2</a:t>
                </a:r>
              </a:p>
              <a:p>
                <a:pPr>
                  <a:spcBef>
                    <a:spcPct val="0"/>
                  </a:spcBef>
                </a:pPr>
                <a:endParaRPr lang="it-IT" altLang="it-IT" b="1">
                  <a:solidFill>
                    <a:srgbClr val="0000CC"/>
                  </a:solidFill>
                  <a:latin typeface="Arial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it-IT" altLang="it-IT" b="1">
                    <a:solidFill>
                      <a:srgbClr val="0000CC"/>
                    </a:solidFill>
                    <a:latin typeface="Arial" charset="0"/>
                  </a:rPr>
                  <a:t>E</a:t>
                </a:r>
                <a:r>
                  <a:rPr lang="it-IT" altLang="it-IT" b="1" baseline="-25000">
                    <a:solidFill>
                      <a:srgbClr val="0000CC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2308" name="Line 32"/>
              <p:cNvSpPr>
                <a:spLocks noChangeShapeType="1"/>
              </p:cNvSpPr>
              <p:nvPr/>
            </p:nvSpPr>
            <p:spPr bwMode="auto">
              <a:xfrm>
                <a:off x="2819400" y="7059613"/>
                <a:ext cx="0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2309" name="Line 33"/>
              <p:cNvSpPr>
                <a:spLocks noChangeShapeType="1"/>
              </p:cNvSpPr>
              <p:nvPr/>
            </p:nvSpPr>
            <p:spPr bwMode="auto">
              <a:xfrm>
                <a:off x="2989263" y="7018338"/>
                <a:ext cx="0" cy="236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2310" name="Line 34"/>
              <p:cNvSpPr>
                <a:spLocks noChangeShapeType="1"/>
              </p:cNvSpPr>
              <p:nvPr/>
            </p:nvSpPr>
            <p:spPr bwMode="auto">
              <a:xfrm>
                <a:off x="3832225" y="6713538"/>
                <a:ext cx="0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  <p:sp>
            <p:nvSpPr>
              <p:cNvPr id="12311" name="Line 35"/>
              <p:cNvSpPr>
                <a:spLocks noChangeShapeType="1"/>
              </p:cNvSpPr>
              <p:nvPr/>
            </p:nvSpPr>
            <p:spPr bwMode="auto">
              <a:xfrm>
                <a:off x="2146300" y="6713538"/>
                <a:ext cx="0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04278" tIns="52139" rIns="104278" bIns="52139"/>
              <a:lstStyle/>
              <a:p>
                <a:pPr eaLnBrk="0" hangingPunct="0"/>
                <a:endParaRPr lang="it-IT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2299" name="Segnaposto numero diapositiva 3"/>
          <p:cNvSpPr txBox="1">
            <a:spLocks noChangeArrowheads="1"/>
          </p:cNvSpPr>
          <p:nvPr/>
        </p:nvSpPr>
        <p:spPr bwMode="auto">
          <a:xfrm>
            <a:off x="10150475" y="7010400"/>
            <a:ext cx="249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6E297C2-3C02-4EA1-9BBA-B0FC48A208D2}" type="slidenum">
              <a:rPr lang="it-IT" altLang="it-IT" sz="140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it-IT" altLang="it-IT" sz="14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137900" y="6312018"/>
            <a:ext cx="142875" cy="19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C69FCCB-5EA5-4192-BE54-3ABAE6D5C7B5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92087" y="509966"/>
            <a:ext cx="5389563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b="1" smtClean="0">
                <a:solidFill>
                  <a:srgbClr val="FF3300"/>
                </a:solidFill>
                <a:latin typeface="Arial" charset="0"/>
              </a:rPr>
              <a:t>Superficie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serie di </a:t>
            </a:r>
            <a:r>
              <a:rPr lang="it-IT" altLang="it-IT" i="1" dirty="0">
                <a:solidFill>
                  <a:prstClr val="black"/>
                </a:solidFill>
                <a:latin typeface="Arial" charset="0"/>
              </a:rPr>
              <a:t>N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 scatole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di 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potenziale, 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poste a distanza “a” e separate da barriere di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potenziale 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finite (</a:t>
            </a:r>
            <a:r>
              <a:rPr lang="it-IT" altLang="it-IT" b="1" u="sng">
                <a:solidFill>
                  <a:prstClr val="black"/>
                </a:solidFill>
                <a:latin typeface="Arial" charset="0"/>
              </a:rPr>
              <a:t>N atomi </a:t>
            </a:r>
            <a:r>
              <a:rPr lang="it-IT" altLang="it-IT" b="1" u="sng" smtClean="0">
                <a:solidFill>
                  <a:prstClr val="black"/>
                </a:solidFill>
                <a:latin typeface="Arial" charset="0"/>
              </a:rPr>
              <a:t>adiacenti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!)</a:t>
            </a:r>
            <a:endParaRPr lang="it-IT" altLang="it-IT" dirty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Lucida Sans Unicode" pitchFamily="34" charset="0"/>
              </a:rPr>
              <a:t>⇒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 l’elettrone risente di un potenziale periodico.</a:t>
            </a: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73075"/>
            <a:ext cx="42227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2087" y="1786058"/>
            <a:ext cx="10650537" cy="121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per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N buche (N 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atomi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) si ottengono </a:t>
            </a:r>
            <a:endParaRPr lang="it-IT" altLang="it-IT" smtClean="0">
              <a:solidFill>
                <a:prstClr val="black"/>
              </a:solidFill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«</a:t>
            </a:r>
            <a:r>
              <a:rPr lang="it-IT" altLang="it-IT" b="1">
                <a:solidFill>
                  <a:srgbClr val="0033CC"/>
                </a:solidFill>
                <a:latin typeface="Arial" charset="0"/>
              </a:rPr>
              <a:t>BANDE» di E permesse</a:t>
            </a:r>
            <a:r>
              <a:rPr lang="it-IT" altLang="it-IT">
                <a:solidFill>
                  <a:srgbClr val="0033CC"/>
                </a:solidFill>
                <a:latin typeface="Arial" charset="0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it-IT" altLang="it-IT">
                <a:solidFill>
                  <a:srgbClr val="0000CC"/>
                </a:solidFill>
                <a:latin typeface="Arial" charset="0"/>
              </a:rPr>
              <a:t>contenenti ciascuna N livelli 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vicini tra loro in energia </a:t>
            </a:r>
          </a:p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da formare un intervallo continuo</a:t>
            </a:r>
            <a:r>
              <a:rPr lang="it-IT" altLang="it-IT">
                <a:solidFill>
                  <a:srgbClr val="0000CC"/>
                </a:solidFill>
                <a:latin typeface="Arial" charset="0"/>
              </a:rPr>
              <a:t>; le bande</a:t>
            </a:r>
            <a:r>
              <a:rPr lang="it-IT" altLang="it-IT">
                <a:solidFill>
                  <a:prstClr val="black"/>
                </a:solidFill>
                <a:latin typeface="Arial" charset="0"/>
              </a:rPr>
              <a:t> sono </a:t>
            </a:r>
            <a:r>
              <a:rPr lang="it-IT" altLang="it-IT">
                <a:solidFill>
                  <a:srgbClr val="0033CC"/>
                </a:solidFill>
                <a:latin typeface="Arial" charset="0"/>
              </a:rPr>
              <a:t>separate da </a:t>
            </a:r>
            <a:r>
              <a:rPr lang="it-IT" altLang="it-IT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valori di energie proibite</a:t>
            </a:r>
            <a:r>
              <a:rPr lang="it-IT" altLang="it-IT" b="1">
                <a:solidFill>
                  <a:srgbClr val="0033CC"/>
                </a:solidFill>
                <a:latin typeface="Arial" charset="0"/>
              </a:rPr>
              <a:t> (</a:t>
            </a:r>
            <a:r>
              <a:rPr lang="it-IT" altLang="it-IT" b="1" i="1">
                <a:solidFill>
                  <a:srgbClr val="0033CC"/>
                </a:solidFill>
                <a:latin typeface="Arial" charset="0"/>
              </a:rPr>
              <a:t>GAP)</a:t>
            </a:r>
            <a:r>
              <a:rPr lang="it-IT" altLang="it-IT" i="1">
                <a:solidFill>
                  <a:srgbClr val="0033CC"/>
                </a:solidFill>
                <a:latin typeface="Arial" charset="0"/>
              </a:rPr>
              <a:t>. </a:t>
            </a:r>
          </a:p>
        </p:txBody>
      </p:sp>
      <p:sp>
        <p:nvSpPr>
          <p:cNvPr id="13318" name="Text Box 43"/>
          <p:cNvSpPr txBox="1">
            <a:spLocks noChangeArrowheads="1"/>
          </p:cNvSpPr>
          <p:nvPr/>
        </p:nvSpPr>
        <p:spPr bwMode="auto">
          <a:xfrm>
            <a:off x="1944688" y="44450"/>
            <a:ext cx="7145337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100" b="1">
                <a:solidFill>
                  <a:srgbClr val="0000CC"/>
                </a:solidFill>
                <a:latin typeface="Arial" charset="0"/>
              </a:rPr>
              <a:t>Elettrone in potenziale periodico di atomi di superficie</a:t>
            </a: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-63500" y="6092387"/>
            <a:ext cx="5339090" cy="1244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78" tIns="52139" rIns="104278" bIns="52139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>
                <a:solidFill>
                  <a:prstClr val="black"/>
                </a:solidFill>
                <a:latin typeface="Arial" charset="0"/>
              </a:rPr>
              <a:t>Risolvendo 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l’equazione di </a:t>
            </a:r>
            <a:r>
              <a:rPr lang="it-IT" altLang="it-IT">
                <a:solidFill>
                  <a:srgbClr val="000000"/>
                </a:solidFill>
                <a:latin typeface="Arial" charset="0"/>
              </a:rPr>
              <a:t>Schrödinger</a:t>
            </a:r>
            <a:r>
              <a:rPr lang="it-IT" altLang="it-IT" smtClean="0">
                <a:solidFill>
                  <a:prstClr val="black"/>
                </a:solidFill>
                <a:latin typeface="Arial" charset="0"/>
              </a:rPr>
              <a:t>, la curva dell’E potenziale</a:t>
            </a: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, continua per l’elettrone libero, </a:t>
            </a:r>
          </a:p>
          <a:p>
            <a:pPr>
              <a:spcBef>
                <a:spcPct val="0"/>
              </a:spcBef>
            </a:pPr>
            <a:r>
              <a:rPr lang="it-IT" altLang="it-IT" dirty="0">
                <a:solidFill>
                  <a:prstClr val="black"/>
                </a:solidFill>
                <a:latin typeface="Arial" charset="0"/>
              </a:rPr>
              <a:t>diventa </a:t>
            </a:r>
            <a:r>
              <a:rPr lang="it-IT" altLang="it-IT" dirty="0">
                <a:solidFill>
                  <a:srgbClr val="0000FF"/>
                </a:solidFill>
                <a:latin typeface="Arial" charset="0"/>
              </a:rPr>
              <a:t>discontinua nei punti corrispondenti a </a:t>
            </a:r>
          </a:p>
          <a:p>
            <a:pPr>
              <a:spcBef>
                <a:spcPct val="0"/>
              </a:spcBef>
            </a:pPr>
            <a:r>
              <a:rPr lang="it-IT" altLang="it-IT" b="1" dirty="0">
                <a:solidFill>
                  <a:srgbClr val="0000CC"/>
                </a:solidFill>
                <a:latin typeface="Arial" charset="0"/>
                <a:sym typeface="Symbol" pitchFamily="18" charset="2"/>
              </a:rPr>
              <a:t></a:t>
            </a:r>
            <a:r>
              <a:rPr lang="it-IT" altLang="it-IT" b="1" dirty="0" err="1">
                <a:solidFill>
                  <a:srgbClr val="0000CC"/>
                </a:solidFill>
                <a:latin typeface="Arial" charset="0"/>
              </a:rPr>
              <a:t>n</a:t>
            </a:r>
            <a:r>
              <a:rPr lang="it-IT" altLang="it-IT" b="1" dirty="0" err="1">
                <a:solidFill>
                  <a:srgbClr val="0000CC"/>
                </a:solidFill>
                <a:latin typeface="Symbol" pitchFamily="18" charset="2"/>
              </a:rPr>
              <a:t>p</a:t>
            </a:r>
            <a:r>
              <a:rPr lang="it-IT" altLang="it-IT" b="1" dirty="0">
                <a:solidFill>
                  <a:srgbClr val="0000CC"/>
                </a:solidFill>
                <a:latin typeface="Arial" charset="0"/>
              </a:rPr>
              <a:t>/a</a:t>
            </a:r>
            <a:r>
              <a:rPr lang="it-IT" altLang="it-IT" b="1" dirty="0">
                <a:solidFill>
                  <a:srgbClr val="0000CC"/>
                </a:solidFill>
                <a:latin typeface="Arial" charset="0"/>
                <a:sym typeface="Symbol" pitchFamily="18" charset="2"/>
              </a:rPr>
              <a:t>, </a:t>
            </a:r>
            <a:r>
              <a:rPr lang="it-IT" altLang="it-IT" dirty="0">
                <a:solidFill>
                  <a:srgbClr val="0000CC"/>
                </a:solidFill>
                <a:latin typeface="Arial" charset="0"/>
                <a:sym typeface="Symbol" pitchFamily="18" charset="2"/>
              </a:rPr>
              <a:t>mostrando GAP di valori di energie proibite.</a:t>
            </a:r>
          </a:p>
        </p:txBody>
      </p:sp>
      <p:sp>
        <p:nvSpPr>
          <p:cNvPr id="13320" name="Segnaposto numero diapositiva 3"/>
          <p:cNvSpPr txBox="1">
            <a:spLocks noChangeArrowheads="1"/>
          </p:cNvSpPr>
          <p:nvPr/>
        </p:nvSpPr>
        <p:spPr bwMode="auto">
          <a:xfrm>
            <a:off x="10445586" y="7293563"/>
            <a:ext cx="276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F9EF6D8-F1E0-4378-9831-8BCE686A1675}" type="slidenum">
              <a:rPr lang="it-IT" altLang="it-IT" sz="1400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it-IT" altLang="it-IT" sz="140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" y="3035799"/>
            <a:ext cx="6819313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34" y="3034718"/>
            <a:ext cx="5557356" cy="40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56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613"/>
            <a:ext cx="749935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egnaposto numero diapositiva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147300" y="7231063"/>
            <a:ext cx="293688" cy="246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54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7A31CBB-1230-447A-84A2-AE9375BAD1FB}" type="slidenum">
              <a:rPr lang="it-IT" altLang="it-IT">
                <a:solidFill>
                  <a:prstClr val="black"/>
                </a:solidFill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0" y="2981325"/>
            <a:ext cx="64008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sellaDiTesto 5"/>
          <p:cNvSpPr txBox="1">
            <a:spLocks noChangeArrowheads="1"/>
          </p:cNvSpPr>
          <p:nvPr/>
        </p:nvSpPr>
        <p:spPr bwMode="auto">
          <a:xfrm>
            <a:off x="13423900" y="4000500"/>
            <a:ext cx="295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1600" b="1" dirty="0">
                <a:solidFill>
                  <a:prstClr val="black"/>
                </a:solidFill>
              </a:rPr>
              <a:t>d</a:t>
            </a:r>
          </a:p>
        </p:txBody>
      </p: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1100" y="1492250"/>
            <a:ext cx="7199312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867400"/>
            <a:ext cx="71723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ttangolo 6"/>
          <p:cNvSpPr>
            <a:spLocks noChangeArrowheads="1"/>
          </p:cNvSpPr>
          <p:nvPr/>
        </p:nvSpPr>
        <p:spPr bwMode="auto">
          <a:xfrm>
            <a:off x="10774363" y="476250"/>
            <a:ext cx="29733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prstClr val="black"/>
                </a:solidFill>
              </a:rPr>
              <a:t>The extent of splitting depends on the interatomic separation and begins with the outer most electron shells as they are the first to be perturbed as the atoms coalesce</a:t>
            </a: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14345" name="Rettangolo 8"/>
          <p:cNvSpPr>
            <a:spLocks noChangeArrowheads="1"/>
          </p:cNvSpPr>
          <p:nvPr/>
        </p:nvSpPr>
        <p:spPr bwMode="auto">
          <a:xfrm>
            <a:off x="11045825" y="6169025"/>
            <a:ext cx="5346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>
                <a:solidFill>
                  <a:prstClr val="black"/>
                </a:solidFill>
              </a:rPr>
              <a:t>When a solid is formed, the different split energy levels of electrons come together to form continuous bands of energies (electron energy band)</a:t>
            </a:r>
            <a:endParaRPr lang="it-IT" altLang="it-IT">
              <a:solidFill>
                <a:prstClr val="black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9B21BDB-18DD-44CB-92EA-BF77AFB530C6}"/>
              </a:ext>
            </a:extLst>
          </p:cNvPr>
          <p:cNvSpPr/>
          <p:nvPr/>
        </p:nvSpPr>
        <p:spPr>
          <a:xfrm>
            <a:off x="7173790" y="1217613"/>
            <a:ext cx="3194050" cy="1446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Se la barriera di potenziale tra i due atomi è infinita, cioè impenetrabile </a:t>
            </a:r>
            <a:r>
              <a:rPr lang="it-IT" altLang="it-IT" sz="1600" dirty="0">
                <a:solidFill>
                  <a:srgbClr val="C00000"/>
                </a:solidFill>
                <a:latin typeface="Arial" charset="0"/>
              </a:rPr>
              <a:t>(atomi isolati a </a:t>
            </a:r>
            <a:r>
              <a:rPr lang="it-IT" altLang="it-IT" sz="1600" b="1" dirty="0">
                <a:solidFill>
                  <a:srgbClr val="C00000"/>
                </a:solidFill>
                <a:latin typeface="Arial" charset="0"/>
              </a:rPr>
              <a:t>d </a:t>
            </a:r>
            <a:r>
              <a:rPr lang="it-IT" altLang="it-IT" sz="1600" dirty="0">
                <a:solidFill>
                  <a:srgbClr val="C00000"/>
                </a:solidFill>
                <a:latin typeface="Arial" charset="0"/>
              </a:rPr>
              <a:t>infinita)</a:t>
            </a: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, si ha il caso </a:t>
            </a:r>
            <a:r>
              <a:rPr lang="it-IT" altLang="it-IT" sz="1600" dirty="0" err="1">
                <a:solidFill>
                  <a:prstClr val="black"/>
                </a:solidFill>
                <a:latin typeface="Arial" charset="0"/>
              </a:rPr>
              <a:t>dell’e</a:t>
            </a:r>
            <a:r>
              <a:rPr lang="it-IT" altLang="it-IT" sz="1600" baseline="30000" dirty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 nella scatola (singoli livelli discreti).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D5858F8-7AF0-4DEA-82AA-FC6D6C41B55E}"/>
              </a:ext>
            </a:extLst>
          </p:cNvPr>
          <p:cNvSpPr/>
          <p:nvPr/>
        </p:nvSpPr>
        <p:spPr>
          <a:xfrm>
            <a:off x="4432300" y="44450"/>
            <a:ext cx="2746375" cy="1987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Se la barriera è finita </a:t>
            </a:r>
            <a:r>
              <a:rPr lang="it-IT" altLang="it-IT" sz="1600" dirty="0">
                <a:solidFill>
                  <a:srgbClr val="C00000"/>
                </a:solidFill>
                <a:latin typeface="Arial" charset="0"/>
              </a:rPr>
              <a:t>(N atomi adiacenti, </a:t>
            </a:r>
            <a:r>
              <a:rPr lang="it-IT" altLang="it-IT" sz="1600" b="1" dirty="0">
                <a:solidFill>
                  <a:srgbClr val="C00000"/>
                </a:solidFill>
                <a:latin typeface="Arial" charset="0"/>
              </a:rPr>
              <a:t>d </a:t>
            </a:r>
            <a:r>
              <a:rPr lang="it-IT" altLang="it-IT" sz="1600" dirty="0">
                <a:solidFill>
                  <a:srgbClr val="C00000"/>
                </a:solidFill>
                <a:latin typeface="Arial" charset="0"/>
              </a:rPr>
              <a:t>interatomica di equilibrio)</a:t>
            </a: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 si hanno bande discrete, la cui larghezza aumenta al diminuire della barriera (e della distanza </a:t>
            </a:r>
            <a:r>
              <a:rPr lang="it-IT" altLang="it-IT" sz="1600" b="1" dirty="0">
                <a:solidFill>
                  <a:prstClr val="black"/>
                </a:solidFill>
                <a:latin typeface="Arial" charset="0"/>
              </a:rPr>
              <a:t>d</a:t>
            </a: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). </a:t>
            </a:r>
          </a:p>
        </p:txBody>
      </p:sp>
      <p:sp>
        <p:nvSpPr>
          <p:cNvPr id="4" name="Rectangle 82">
            <a:extLst>
              <a:ext uri="{FF2B5EF4-FFF2-40B4-BE49-F238E27FC236}">
                <a16:creationId xmlns:a16="http://schemas.microsoft.com/office/drawing/2014/main" id="{7F294330-66DD-4271-B0FC-D232E2B6F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87" y="53975"/>
            <a:ext cx="3122613" cy="14589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lIns="104278" tIns="52139" rIns="104278" bIns="52139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Se la barriera di potenziale tra gli atomi è nulla, si ricade nel caso </a:t>
            </a:r>
            <a:r>
              <a:rPr lang="it-IT" altLang="it-IT" sz="1600" dirty="0" err="1">
                <a:solidFill>
                  <a:prstClr val="black"/>
                </a:solidFill>
                <a:latin typeface="Arial" charset="0"/>
              </a:rPr>
              <a:t>dell’e</a:t>
            </a:r>
            <a:r>
              <a:rPr lang="it-IT" altLang="it-IT" sz="1600" baseline="30000" dirty="0">
                <a:solidFill>
                  <a:prstClr val="black"/>
                </a:solidFill>
                <a:latin typeface="Arial" charset="0"/>
              </a:rPr>
              <a:t>-</a:t>
            </a:r>
            <a:r>
              <a:rPr lang="it-IT" altLang="it-IT" sz="1600" dirty="0">
                <a:solidFill>
                  <a:prstClr val="black"/>
                </a:solidFill>
                <a:latin typeface="Arial" charset="0"/>
              </a:rPr>
              <a:t> libero con un continuo di energie permesse (bande sovrapposte) </a:t>
            </a:r>
          </a:p>
        </p:txBody>
      </p:sp>
    </p:spTree>
    <p:extLst>
      <p:ext uri="{BB962C8B-B14F-4D97-AF65-F5344CB8AC3E}">
        <p14:creationId xmlns:p14="http://schemas.microsoft.com/office/powerpoint/2010/main" val="7620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17821</TotalTime>
  <Words>2250</Words>
  <Application>Microsoft Office PowerPoint</Application>
  <PresentationFormat>Personalizzato</PresentationFormat>
  <Paragraphs>244</Paragraphs>
  <Slides>17</Slides>
  <Notes>12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31" baseType="lpstr">
      <vt:lpstr>Arial</vt:lpstr>
      <vt:lpstr>Batang</vt:lpstr>
      <vt:lpstr>Calibri</vt:lpstr>
      <vt:lpstr>Cambria Math</vt:lpstr>
      <vt:lpstr>Courier New</vt:lpstr>
      <vt:lpstr>Lucida Sans Unicode</vt:lpstr>
      <vt:lpstr>Symbol</vt:lpstr>
      <vt:lpstr>Times New Roman</vt:lpstr>
      <vt:lpstr>Wingdings</vt:lpstr>
      <vt:lpstr>1_Office Theme</vt:lpstr>
      <vt:lpstr>2_Office Theme</vt:lpstr>
      <vt:lpstr>Office Theme</vt:lpstr>
      <vt:lpstr>Equazione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SEMI-CONDUTTORI</vt:lpstr>
      <vt:lpstr>Presentazione standard di PowerPoint</vt:lpstr>
      <vt:lpstr>Presentazione standard di PowerPoint</vt:lpstr>
      <vt:lpstr>Struttura elettronica di ossidi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Daniela</cp:lastModifiedBy>
  <cp:revision>273</cp:revision>
  <cp:lastPrinted>2017-10-16T09:57:49Z</cp:lastPrinted>
  <dcterms:created xsi:type="dcterms:W3CDTF">2016-10-17T14:24:15Z</dcterms:created>
  <dcterms:modified xsi:type="dcterms:W3CDTF">2025-11-02T18:24:01Z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2016-10-17T00:00:00Z</vt:filetime>
  </property>
  <property fmtid="{D5CDD505-2E9C-101B-9397-08002B2CF9AE}" pid="3" name="LastSaved">
    <vt:filetime>2016-10-17T00:00:00Z</vt:filetime>
  </property>
</Properties>
</file>