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0" autoAdjust="0"/>
    <p:restoredTop sz="94660"/>
  </p:normalViewPr>
  <p:slideViewPr>
    <p:cSldViewPr>
      <p:cViewPr varScale="1">
        <p:scale>
          <a:sx n="65" d="100"/>
          <a:sy n="65" d="100"/>
        </p:scale>
        <p:origin x="-12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F7A45-0C8F-47E3-8670-CD26E27492BE}" type="datetimeFigureOut">
              <a:rPr lang="it-IT" smtClean="0"/>
              <a:pPr/>
              <a:t>20/10/2011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3E46F-597C-4103-B3BE-0CC695C115C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9825" y="682625"/>
            <a:ext cx="4575175" cy="3432175"/>
          </a:xfrm>
          <a:ln/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-109" charset="0"/>
              <a:ea typeface="ＭＳ Ｐゴシック" pitchFamily="-109" charset="-128"/>
            </a:endParaRPr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01502370-AAAA-4863-9956-DF27163A7B22}" type="slidenum">
              <a:rPr lang="it-IT" smtClean="0"/>
              <a:pPr defTabSz="922338"/>
              <a:t>1</a:t>
            </a:fld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7C19F0-C887-4BCF-9697-860DBAEFC239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7C19F0-C887-4BCF-9697-860DBAEFC239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FB71-8ADD-4496-863D-F0EAB7833503}" type="datetimeFigureOut">
              <a:rPr lang="it-IT" smtClean="0"/>
              <a:pPr/>
              <a:t>20/10/2011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A085-127E-488B-9D50-CFF390C2AF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FB71-8ADD-4496-863D-F0EAB7833503}" type="datetimeFigureOut">
              <a:rPr lang="it-IT" smtClean="0"/>
              <a:pPr/>
              <a:t>20/10/2011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A085-127E-488B-9D50-CFF390C2AF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FB71-8ADD-4496-863D-F0EAB7833503}" type="datetimeFigureOut">
              <a:rPr lang="it-IT" smtClean="0"/>
              <a:pPr/>
              <a:t>20/10/2011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A085-127E-488B-9D50-CFF390C2AF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FB71-8ADD-4496-863D-F0EAB7833503}" type="datetimeFigureOut">
              <a:rPr lang="it-IT" smtClean="0"/>
              <a:pPr/>
              <a:t>20/10/2011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A085-127E-488B-9D50-CFF390C2AF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FB71-8ADD-4496-863D-F0EAB7833503}" type="datetimeFigureOut">
              <a:rPr lang="it-IT" smtClean="0"/>
              <a:pPr/>
              <a:t>20/10/2011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A085-127E-488B-9D50-CFF390C2AF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FB71-8ADD-4496-863D-F0EAB7833503}" type="datetimeFigureOut">
              <a:rPr lang="it-IT" smtClean="0"/>
              <a:pPr/>
              <a:t>20/10/2011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A085-127E-488B-9D50-CFF390C2AF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FB71-8ADD-4496-863D-F0EAB7833503}" type="datetimeFigureOut">
              <a:rPr lang="it-IT" smtClean="0"/>
              <a:pPr/>
              <a:t>20/10/2011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A085-127E-488B-9D50-CFF390C2AF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FB71-8ADD-4496-863D-F0EAB7833503}" type="datetimeFigureOut">
              <a:rPr lang="it-IT" smtClean="0"/>
              <a:pPr/>
              <a:t>20/10/2011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A085-127E-488B-9D50-CFF390C2AF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FB71-8ADD-4496-863D-F0EAB7833503}" type="datetimeFigureOut">
              <a:rPr lang="it-IT" smtClean="0"/>
              <a:pPr/>
              <a:t>20/10/2011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A085-127E-488B-9D50-CFF390C2AF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FB71-8ADD-4496-863D-F0EAB7833503}" type="datetimeFigureOut">
              <a:rPr lang="it-IT" smtClean="0"/>
              <a:pPr/>
              <a:t>20/10/2011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A085-127E-488B-9D50-CFF390C2AF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FB71-8ADD-4496-863D-F0EAB7833503}" type="datetimeFigureOut">
              <a:rPr lang="it-IT" smtClean="0"/>
              <a:pPr/>
              <a:t>20/10/2011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A085-127E-488B-9D50-CFF390C2AF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0FB71-8ADD-4496-863D-F0EAB7833503}" type="datetimeFigureOut">
              <a:rPr lang="it-IT" smtClean="0"/>
              <a:pPr/>
              <a:t>20/10/2011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1A085-127E-488B-9D50-CFF390C2AFE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" Type="http://schemas.openxmlformats.org/officeDocument/2006/relationships/image" Target="../media/image34.jpe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9.pn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49.jpeg"/><Relationship Id="rId7" Type="http://schemas.openxmlformats.org/officeDocument/2006/relationships/image" Target="../media/image3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9.png"/><Relationship Id="rId10" Type="http://schemas.openxmlformats.org/officeDocument/2006/relationships/image" Target="../media/image47.jpeg"/><Relationship Id="rId4" Type="http://schemas.openxmlformats.org/officeDocument/2006/relationships/image" Target="../media/image8.jpe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jpe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24" Type="http://schemas.openxmlformats.org/officeDocument/2006/relationships/image" Target="../media/image31.pn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23" Type="http://schemas.openxmlformats.org/officeDocument/2006/relationships/image" Target="../media/image30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915816" y="5445224"/>
            <a:ext cx="5838800" cy="1017240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Insegnamento “Tecniche audiovisive”</a:t>
            </a:r>
          </a:p>
          <a:p>
            <a:r>
              <a:rPr lang="it-IT" dirty="0" smtClean="0"/>
              <a:t>Corso di Laurea in Ingegneria delle Comunicazioni</a:t>
            </a:r>
          </a:p>
        </p:txBody>
      </p:sp>
      <p:sp>
        <p:nvSpPr>
          <p:cNvPr id="3075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Piattaforme tecnologiche </a:t>
            </a:r>
            <a:br>
              <a:rPr lang="it-IT" dirty="0" smtClean="0"/>
            </a:br>
            <a:r>
              <a:rPr lang="it-IT" dirty="0" smtClean="0"/>
              <a:t>per l’intrattenimento domestico</a:t>
            </a:r>
            <a:br>
              <a:rPr lang="it-IT" dirty="0" smtClean="0"/>
            </a:br>
            <a:r>
              <a:rPr lang="it-IT" dirty="0" smtClean="0"/>
              <a:t>abilitate ad Internet</a:t>
            </a:r>
            <a:br>
              <a:rPr lang="it-IT" dirty="0" smtClean="0"/>
            </a:br>
            <a:endParaRPr lang="it-IT" dirty="0" smtClean="0"/>
          </a:p>
        </p:txBody>
      </p:sp>
      <p:sp>
        <p:nvSpPr>
          <p:cNvPr id="5" name="Subtitle 1"/>
          <p:cNvSpPr txBox="1">
            <a:spLocks/>
          </p:cNvSpPr>
          <p:nvPr/>
        </p:nvSpPr>
        <p:spPr bwMode="auto">
          <a:xfrm>
            <a:off x="1691680" y="4005064"/>
            <a:ext cx="4974704" cy="101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10000"/>
              </a:spcAft>
              <a:buClr>
                <a:srgbClr val="20952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it-IT" sz="1500" b="0" i="1" u="none" strike="noStrike" kern="0" cap="none" spc="0" normalizeH="0" baseline="0" noProof="0" dirty="0" smtClean="0">
                <a:ln>
                  <a:noFill/>
                </a:ln>
                <a:solidFill>
                  <a:srgbClr val="0530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Ing. Giuseppe MARCONE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10000"/>
              </a:spcAft>
              <a:buClr>
                <a:srgbClr val="20952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it-IT" sz="1500" b="0" i="1" kern="0" dirty="0" smtClean="0">
                <a:solidFill>
                  <a:srgbClr val="0530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Ricercatore Senior - </a:t>
            </a:r>
            <a:r>
              <a:rPr kumimoji="0" lang="it-IT" sz="1500" b="0" i="1" u="none" strike="noStrike" kern="0" cap="none" spc="0" normalizeH="0" baseline="0" noProof="0" dirty="0" smtClean="0">
                <a:ln>
                  <a:noFill/>
                </a:ln>
                <a:solidFill>
                  <a:srgbClr val="0530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Fondazione Ugo Bordoni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Attori del processo di convergenza</a:t>
            </a:r>
            <a:endParaRPr lang="it-IT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916832"/>
            <a:ext cx="8534400" cy="350175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it-IT" dirty="0" smtClean="0"/>
              <a:t>Operatori TLC su rete fissa che hanno rivisto le proprie strategie riguardo all’IPTV a favore di soluzioni ibride broadcast-broadband che permettono di entrare nel mercato dell’OTT TV;</a:t>
            </a:r>
          </a:p>
          <a:p>
            <a:pPr lvl="0"/>
            <a:r>
              <a:rPr lang="it-IT" dirty="0" smtClean="0"/>
              <a:t>Operatori TLC su rete mobile che vedrebbero incrementare i propri ricavi dalla eventuale diffusione di applicazioni mobili a sostegno dell’esperienza televisiva;</a:t>
            </a:r>
          </a:p>
          <a:p>
            <a:pPr lvl="0"/>
            <a:r>
              <a:rPr lang="it-IT" dirty="0" smtClean="0"/>
              <a:t>Aziende di sviluppo di applicazioni web per dispositivi IE</a:t>
            </a:r>
          </a:p>
          <a:p>
            <a:pPr lvl="0"/>
            <a:r>
              <a:rPr lang="it-IT" dirty="0" smtClean="0"/>
              <a:t>Enti che vogliono differenziare i propri canali di contatto con il pubblico; </a:t>
            </a:r>
          </a:p>
          <a:p>
            <a:pPr>
              <a:buNone/>
            </a:pPr>
            <a:endParaRPr lang="it-IT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Piattaforme di fruizione – ibridazione </a:t>
            </a:r>
            <a:endParaRPr lang="it-IT" dirty="0"/>
          </a:p>
        </p:txBody>
      </p:sp>
      <p:pic>
        <p:nvPicPr>
          <p:cNvPr id="4" name="Picture 12" descr="flat-screen-t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196752"/>
            <a:ext cx="216024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router3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96752"/>
            <a:ext cx="1544638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StoriaInternet_html_m5d6702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268759"/>
            <a:ext cx="2952328" cy="165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comprare-pc-onl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420888"/>
            <a:ext cx="16564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xbox-3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780928"/>
            <a:ext cx="79587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intendo_wi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005064"/>
            <a:ext cx="1008112" cy="109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PS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5301208"/>
            <a:ext cx="936104" cy="83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philips-nettv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3356992"/>
            <a:ext cx="24479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omni-dvb-101-set-top-box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36370" y="3068960"/>
            <a:ext cx="14398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settopbox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36370" y="3933056"/>
            <a:ext cx="172878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8" descr="_nokia-digiboxi_is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1720" y="4941168"/>
            <a:ext cx="113347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5" descr="google-t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51920" y="5733256"/>
            <a:ext cx="14398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4" descr="appletv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99992" y="4941168"/>
            <a:ext cx="12969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1" descr="Telecom_Italia_CuboVision_cub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52120" y="5805264"/>
            <a:ext cx="122396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8" descr="asus_eee_pc_900_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0" y="2924944"/>
            <a:ext cx="13684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6" descr="lg-blu-ray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92280" y="5085184"/>
            <a:ext cx="1656705" cy="125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8351838" cy="1223963"/>
          </a:xfrm>
        </p:spPr>
        <p:txBody>
          <a:bodyPr/>
          <a:lstStyle/>
          <a:p>
            <a:r>
              <a:rPr lang="it-IT" sz="2800" dirty="0" smtClean="0"/>
              <a:t>Convergenza verso Internet</a:t>
            </a:r>
            <a:endParaRPr lang="en-US" sz="2800" dirty="0"/>
          </a:p>
        </p:txBody>
      </p:sp>
      <p:grpSp>
        <p:nvGrpSpPr>
          <p:cNvPr id="2" name="Gruppo 10"/>
          <p:cNvGrpSpPr/>
          <p:nvPr/>
        </p:nvGrpSpPr>
        <p:grpSpPr>
          <a:xfrm>
            <a:off x="1763688" y="2348880"/>
            <a:ext cx="2879725" cy="2592388"/>
            <a:chOff x="1763688" y="2204864"/>
            <a:chExt cx="2879725" cy="2592388"/>
          </a:xfrm>
        </p:grpSpPr>
        <p:sp>
          <p:nvSpPr>
            <p:cNvPr id="62472" name="Oval 8"/>
            <p:cNvSpPr>
              <a:spLocks noChangeArrowheads="1"/>
            </p:cNvSpPr>
            <p:nvPr/>
          </p:nvSpPr>
          <p:spPr bwMode="auto">
            <a:xfrm>
              <a:off x="1763688" y="2204864"/>
              <a:ext cx="2879725" cy="259238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rgbClr val="FF0000"/>
                </a:solidFill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2843808" y="3140968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TV</a:t>
              </a:r>
              <a:endParaRPr lang="it-IT" dirty="0"/>
            </a:p>
          </p:txBody>
        </p:sp>
      </p:grpSp>
      <p:grpSp>
        <p:nvGrpSpPr>
          <p:cNvPr id="3" name="Gruppo 12"/>
          <p:cNvGrpSpPr/>
          <p:nvPr/>
        </p:nvGrpSpPr>
        <p:grpSpPr>
          <a:xfrm>
            <a:off x="3275856" y="3933056"/>
            <a:ext cx="2879725" cy="2592387"/>
            <a:chOff x="3275856" y="3933056"/>
            <a:chExt cx="2879725" cy="2592387"/>
          </a:xfrm>
        </p:grpSpPr>
        <p:sp>
          <p:nvSpPr>
            <p:cNvPr id="62474" name="Oval 10"/>
            <p:cNvSpPr>
              <a:spLocks noChangeArrowheads="1"/>
            </p:cNvSpPr>
            <p:nvPr/>
          </p:nvSpPr>
          <p:spPr bwMode="auto">
            <a:xfrm>
              <a:off x="3275856" y="3933056"/>
              <a:ext cx="2879725" cy="2592387"/>
            </a:xfrm>
            <a:prstGeom prst="ellipse">
              <a:avLst/>
            </a:prstGeom>
            <a:noFill/>
            <a:ln w="28575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3635896" y="5013176"/>
              <a:ext cx="2160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INTERNET</a:t>
              </a:r>
              <a:endParaRPr lang="it-IT" dirty="0"/>
            </a:p>
          </p:txBody>
        </p:sp>
      </p:grpSp>
      <p:grpSp>
        <p:nvGrpSpPr>
          <p:cNvPr id="4" name="Gruppo 11"/>
          <p:cNvGrpSpPr/>
          <p:nvPr/>
        </p:nvGrpSpPr>
        <p:grpSpPr>
          <a:xfrm>
            <a:off x="4499992" y="2276872"/>
            <a:ext cx="2879725" cy="2592388"/>
            <a:chOff x="4860032" y="2204864"/>
            <a:chExt cx="2879725" cy="2592388"/>
          </a:xfrm>
        </p:grpSpPr>
        <p:sp>
          <p:nvSpPr>
            <p:cNvPr id="62473" name="Oval 9"/>
            <p:cNvSpPr>
              <a:spLocks noChangeArrowheads="1"/>
            </p:cNvSpPr>
            <p:nvPr/>
          </p:nvSpPr>
          <p:spPr bwMode="auto">
            <a:xfrm>
              <a:off x="4860032" y="2204864"/>
              <a:ext cx="2879725" cy="2592388"/>
            </a:xfrm>
            <a:prstGeom prst="ellips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580112" y="2996952"/>
              <a:ext cx="1800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VIDEO GIOCHI</a:t>
              </a:r>
              <a:endParaRPr lang="it-IT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aborazione alternativa 32"/>
          <p:cNvSpPr/>
          <p:nvPr/>
        </p:nvSpPr>
        <p:spPr bwMode="auto">
          <a:xfrm>
            <a:off x="6228184" y="2924944"/>
            <a:ext cx="2195736" cy="36004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Evoluzione delle piattaforme di fruizione</a:t>
            </a:r>
            <a:endParaRPr lang="it-IT" dirty="0"/>
          </a:p>
        </p:txBody>
      </p:sp>
      <p:pic>
        <p:nvPicPr>
          <p:cNvPr id="20" name="Picture 23" descr="philips-nett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168650" cy="1885950"/>
          </a:xfrm>
          <a:prstGeom prst="rect">
            <a:avLst/>
          </a:prstGeom>
          <a:noFill/>
        </p:spPr>
      </p:pic>
      <p:pic>
        <p:nvPicPr>
          <p:cNvPr id="21" name="Picture 5" descr="9636-router-cavo-adsl-dir-615-wifi-300-mbps-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17032"/>
            <a:ext cx="1008112" cy="891364"/>
          </a:xfrm>
          <a:prstGeom prst="rect">
            <a:avLst/>
          </a:prstGeom>
          <a:noFill/>
        </p:spPr>
      </p:pic>
      <p:pic>
        <p:nvPicPr>
          <p:cNvPr id="27" name="Picture 8" descr="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340767"/>
            <a:ext cx="1008112" cy="1577347"/>
          </a:xfrm>
          <a:prstGeom prst="rect">
            <a:avLst/>
          </a:prstGeom>
          <a:noFill/>
        </p:spPr>
      </p:pic>
      <p:pic>
        <p:nvPicPr>
          <p:cNvPr id="28" name="Picture 10" descr="StoriaInternet_html_m5d6702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196752"/>
            <a:ext cx="2519363" cy="1409700"/>
          </a:xfrm>
          <a:prstGeom prst="rect">
            <a:avLst/>
          </a:prstGeom>
          <a:noFill/>
        </p:spPr>
      </p:pic>
      <p:sp>
        <p:nvSpPr>
          <p:cNvPr id="31" name="AutoShape 47"/>
          <p:cNvSpPr>
            <a:spLocks noChangeArrowheads="1"/>
          </p:cNvSpPr>
          <p:nvPr/>
        </p:nvSpPr>
        <p:spPr bwMode="auto">
          <a:xfrm rot="16200000">
            <a:off x="4175832" y="3177096"/>
            <a:ext cx="1368152" cy="431800"/>
          </a:xfrm>
          <a:prstGeom prst="leftRightArrow">
            <a:avLst>
              <a:gd name="adj1" fmla="val 44852"/>
              <a:gd name="adj2" fmla="val 42277"/>
            </a:avLst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36" name="Immagine 35" descr="supermultiblu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5445224"/>
            <a:ext cx="1479103" cy="792088"/>
          </a:xfrm>
          <a:prstGeom prst="rect">
            <a:avLst/>
          </a:prstGeom>
        </p:spPr>
      </p:pic>
      <p:pic>
        <p:nvPicPr>
          <p:cNvPr id="39" name="Picture 8" descr="PS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5445224"/>
            <a:ext cx="936104" cy="83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AutoShape 20"/>
          <p:cNvSpPr>
            <a:spLocks noChangeArrowheads="1"/>
          </p:cNvSpPr>
          <p:nvPr/>
        </p:nvSpPr>
        <p:spPr bwMode="auto">
          <a:xfrm>
            <a:off x="1547664" y="4869160"/>
            <a:ext cx="360040" cy="576064"/>
          </a:xfrm>
          <a:prstGeom prst="upDownArrow">
            <a:avLst>
              <a:gd name="adj1" fmla="val 45056"/>
              <a:gd name="adj2" fmla="val 4080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45" name="AutoShape 20"/>
          <p:cNvSpPr>
            <a:spLocks noChangeArrowheads="1"/>
          </p:cNvSpPr>
          <p:nvPr/>
        </p:nvSpPr>
        <p:spPr bwMode="auto">
          <a:xfrm rot="3313804">
            <a:off x="3205460" y="3933416"/>
            <a:ext cx="312378" cy="2271172"/>
          </a:xfrm>
          <a:prstGeom prst="upDownArrow">
            <a:avLst>
              <a:gd name="adj1" fmla="val 45056"/>
              <a:gd name="adj2" fmla="val 40807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t-IT"/>
          </a:p>
        </p:txBody>
      </p:sp>
      <p:pic>
        <p:nvPicPr>
          <p:cNvPr id="17" name="Picture 12" descr="flat-screen-tv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3140968"/>
            <a:ext cx="19638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flat-screen-tv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3429000"/>
            <a:ext cx="19638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20"/>
          <p:cNvSpPr>
            <a:spLocks noChangeArrowheads="1"/>
          </p:cNvSpPr>
          <p:nvPr/>
        </p:nvSpPr>
        <p:spPr bwMode="auto">
          <a:xfrm rot="18974039">
            <a:off x="3671525" y="2754875"/>
            <a:ext cx="309531" cy="1476549"/>
          </a:xfrm>
          <a:prstGeom prst="upDownArrow">
            <a:avLst>
              <a:gd name="adj1" fmla="val 45056"/>
              <a:gd name="adj2" fmla="val 40807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22" name="AutoShape 47"/>
          <p:cNvSpPr>
            <a:spLocks noChangeArrowheads="1"/>
          </p:cNvSpPr>
          <p:nvPr/>
        </p:nvSpPr>
        <p:spPr bwMode="auto">
          <a:xfrm>
            <a:off x="6516216" y="1772816"/>
            <a:ext cx="1152128" cy="431800"/>
          </a:xfrm>
          <a:prstGeom prst="leftRightArrow">
            <a:avLst>
              <a:gd name="adj1" fmla="val 44852"/>
              <a:gd name="adj2" fmla="val 42277"/>
            </a:avLst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3" name="AutoShape 20"/>
          <p:cNvSpPr>
            <a:spLocks noChangeArrowheads="1"/>
          </p:cNvSpPr>
          <p:nvPr/>
        </p:nvSpPr>
        <p:spPr bwMode="auto">
          <a:xfrm>
            <a:off x="7236296" y="4653136"/>
            <a:ext cx="360040" cy="576064"/>
          </a:xfrm>
          <a:prstGeom prst="upDownArrow">
            <a:avLst>
              <a:gd name="adj1" fmla="val 45056"/>
              <a:gd name="adj2" fmla="val 4080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24" name="AutoShape 20"/>
          <p:cNvSpPr>
            <a:spLocks noChangeArrowheads="1"/>
          </p:cNvSpPr>
          <p:nvPr/>
        </p:nvSpPr>
        <p:spPr bwMode="auto">
          <a:xfrm rot="18348658">
            <a:off x="5913024" y="4138617"/>
            <a:ext cx="312378" cy="2071379"/>
          </a:xfrm>
          <a:prstGeom prst="upDownArrow">
            <a:avLst>
              <a:gd name="adj1" fmla="val 45056"/>
              <a:gd name="adj2" fmla="val 40807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29" name="AutoShape 20"/>
          <p:cNvSpPr>
            <a:spLocks noChangeArrowheads="1"/>
          </p:cNvSpPr>
          <p:nvPr/>
        </p:nvSpPr>
        <p:spPr bwMode="auto">
          <a:xfrm>
            <a:off x="4607629" y="4483067"/>
            <a:ext cx="309531" cy="1034165"/>
          </a:xfrm>
          <a:prstGeom prst="upDownArrow">
            <a:avLst>
              <a:gd name="adj1" fmla="val 45056"/>
              <a:gd name="adj2" fmla="val 40807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35" name="Elaborazione alternativa 34"/>
          <p:cNvSpPr/>
          <p:nvPr/>
        </p:nvSpPr>
        <p:spPr bwMode="auto">
          <a:xfrm>
            <a:off x="323528" y="1268760"/>
            <a:ext cx="3312368" cy="2016224"/>
          </a:xfrm>
          <a:prstGeom prst="flowChartAlternateProcess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1" name="Elaborazione alternativa 40"/>
          <p:cNvSpPr/>
          <p:nvPr/>
        </p:nvSpPr>
        <p:spPr bwMode="auto">
          <a:xfrm>
            <a:off x="539552" y="3429000"/>
            <a:ext cx="2232248" cy="2808312"/>
          </a:xfrm>
          <a:prstGeom prst="flowChartAlternateProcess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44" name="Picture 17" descr="comprare-pc-onlin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5649717"/>
            <a:ext cx="1080120" cy="94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8" descr="asus_eee_pc_900_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5589240"/>
            <a:ext cx="1080120" cy="93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Elaborazione alternativa 33"/>
          <p:cNvSpPr/>
          <p:nvPr/>
        </p:nvSpPr>
        <p:spPr bwMode="auto">
          <a:xfrm>
            <a:off x="3347864" y="5517232"/>
            <a:ext cx="2592288" cy="1152128"/>
          </a:xfrm>
          <a:prstGeom prst="flowChartAlternateProcess">
            <a:avLst/>
          </a:prstGeom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Caratteristiche generali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509864"/>
          </a:xfrm>
        </p:spPr>
        <p:txBody>
          <a:bodyPr>
            <a:normAutofit fontScale="85000" lnSpcReduction="10000"/>
          </a:bodyPr>
          <a:lstStyle/>
          <a:p>
            <a:endParaRPr lang="it-IT" dirty="0" smtClean="0"/>
          </a:p>
          <a:p>
            <a:r>
              <a:rPr lang="it-IT" dirty="0" smtClean="0"/>
              <a:t>Architettura generale della piattaforma tecnologica che permette la fruizione dei contenuti/servizi del web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Funzionalità offerte dalla piattaforma in termini di servizi/contenuti fruibili (bouquet)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Modalità di accesso ai contenuti del web</a:t>
            </a:r>
          </a:p>
          <a:p>
            <a:pPr lvl="1"/>
            <a:r>
              <a:rPr lang="it-IT" dirty="0" smtClean="0"/>
              <a:t>Libero</a:t>
            </a:r>
          </a:p>
          <a:p>
            <a:pPr lvl="1"/>
            <a:r>
              <a:rPr lang="it-IT" dirty="0" smtClean="0"/>
              <a:t>Intermediato</a:t>
            </a:r>
          </a:p>
          <a:p>
            <a:pPr lvl="1"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Architettura generale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340768"/>
            <a:ext cx="8534400" cy="2736304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Tutte le piattaforme di fruizione dotate di connessione ad Internet, presentano un’architettura generale simile, che prevede l’interconnessione di due tipi di reti dati:</a:t>
            </a:r>
          </a:p>
          <a:p>
            <a:r>
              <a:rPr lang="it-IT" dirty="0" smtClean="0"/>
              <a:t>una Wide Area Network (WAN), detta rete esterna </a:t>
            </a:r>
          </a:p>
          <a:p>
            <a:r>
              <a:rPr lang="it-IT" dirty="0" smtClean="0"/>
              <a:t>una </a:t>
            </a:r>
            <a:r>
              <a:rPr lang="it-IT" dirty="0" err="1" smtClean="0"/>
              <a:t>Local</a:t>
            </a:r>
            <a:r>
              <a:rPr lang="it-IT" dirty="0" smtClean="0"/>
              <a:t> Area Network (LAN) , detta rete domestica</a:t>
            </a:r>
          </a:p>
          <a:p>
            <a:pPr lvl="1"/>
            <a:r>
              <a:rPr lang="it-IT" dirty="0" smtClean="0"/>
              <a:t>la struttura di una rete domestica, simile per tutte le piattaforme, ha uno schema del tipo Modem/</a:t>
            </a:r>
            <a:r>
              <a:rPr lang="it-IT" dirty="0" err="1" smtClean="0"/>
              <a:t>Router-Decoder-Schermo</a:t>
            </a:r>
            <a:endParaRPr lang="it-IT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851523"/>
            <a:ext cx="8497375" cy="2736304"/>
          </a:xfrm>
          <a:prstGeom prst="rect">
            <a:avLst/>
          </a:prstGeom>
        </p:spPr>
      </p:pic>
      <p:grpSp>
        <p:nvGrpSpPr>
          <p:cNvPr id="4" name="Gruppo 8"/>
          <p:cNvGrpSpPr/>
          <p:nvPr/>
        </p:nvGrpSpPr>
        <p:grpSpPr>
          <a:xfrm>
            <a:off x="611560" y="4077072"/>
            <a:ext cx="2448272" cy="1368152"/>
            <a:chOff x="467544" y="620688"/>
            <a:chExt cx="2376264" cy="1800200"/>
          </a:xfrm>
        </p:grpSpPr>
        <p:sp>
          <p:nvSpPr>
            <p:cNvPr id="7" name="Nuvola 6"/>
            <p:cNvSpPr/>
            <p:nvPr/>
          </p:nvSpPr>
          <p:spPr>
            <a:xfrm>
              <a:off x="467544" y="620688"/>
              <a:ext cx="2376264" cy="1800200"/>
            </a:xfrm>
            <a:prstGeom prst="cloud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592" y="836712"/>
              <a:ext cx="1387925" cy="1350984"/>
            </a:xfrm>
            <a:prstGeom prst="rect">
              <a:avLst/>
            </a:prstGeom>
          </p:spPr>
        </p:pic>
      </p:grpSp>
      <p:cxnSp>
        <p:nvCxnSpPr>
          <p:cNvPr id="10" name="Connettore 1 9"/>
          <p:cNvCxnSpPr/>
          <p:nvPr/>
        </p:nvCxnSpPr>
        <p:spPr bwMode="auto">
          <a:xfrm flipV="1">
            <a:off x="1691680" y="5517232"/>
            <a:ext cx="0" cy="648072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ttore 1 11"/>
          <p:cNvCxnSpPr/>
          <p:nvPr/>
        </p:nvCxnSpPr>
        <p:spPr bwMode="auto">
          <a:xfrm>
            <a:off x="1691680" y="5435699"/>
            <a:ext cx="0" cy="721537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ttore 1 13"/>
          <p:cNvCxnSpPr/>
          <p:nvPr/>
        </p:nvCxnSpPr>
        <p:spPr bwMode="auto">
          <a:xfrm flipH="1">
            <a:off x="1763688" y="6165304"/>
            <a:ext cx="216024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Architettura di una rete domestica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628800"/>
            <a:ext cx="8534400" cy="4176464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Modem/Router è l’apparato che consente l’interconnessione alla rete esterna dei dispositivi abilitati ad Internet presenti a casa dell’utente;</a:t>
            </a:r>
          </a:p>
          <a:p>
            <a:r>
              <a:rPr lang="it-IT" sz="2800" dirty="0" smtClean="0"/>
              <a:t> Decoder è la dotazione hardware e software che sovrintende alla connessione ad Internet e al trattamento dei flussi dati ai fini della corretta restituzione dei contenuti; </a:t>
            </a:r>
          </a:p>
          <a:p>
            <a:r>
              <a:rPr lang="it-IT" sz="2800" dirty="0" smtClean="0"/>
              <a:t>Schermo è il dispositivo di visualizzazione di un apparato TV oppure di un Personal Computer.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/>
              <a:t>Decoder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340768"/>
            <a:ext cx="8534400" cy="495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Il Decoder con le sue funzionalità costituisce l’elemento qualificante della rete domestica e quindi dell’offerta d’intrattenimento dell’intera piattaforma di fruizione. </a:t>
            </a:r>
          </a:p>
          <a:p>
            <a:r>
              <a:rPr lang="it-IT" sz="2400" dirty="0" smtClean="0"/>
              <a:t>può risiedere in un apparato esterno, Internet </a:t>
            </a:r>
            <a:r>
              <a:rPr lang="it-IT" sz="2400" dirty="0" err="1" smtClean="0"/>
              <a:t>Enabled</a:t>
            </a:r>
            <a:r>
              <a:rPr lang="it-IT" sz="2400" dirty="0" smtClean="0"/>
              <a:t> Set Top Box (STB-IE); </a:t>
            </a:r>
          </a:p>
          <a:p>
            <a:r>
              <a:rPr lang="it-IT" sz="2400" dirty="0" smtClean="0"/>
              <a:t>può essere integrato all’interno dei più recenti apparati televisivi, Internet </a:t>
            </a:r>
            <a:r>
              <a:rPr lang="it-IT" sz="2400" dirty="0" err="1" smtClean="0"/>
              <a:t>Enabled</a:t>
            </a:r>
            <a:r>
              <a:rPr lang="it-IT" sz="2400" dirty="0" smtClean="0"/>
              <a:t> TV (</a:t>
            </a:r>
            <a:r>
              <a:rPr lang="it-IT" sz="2400" dirty="0" err="1" smtClean="0"/>
              <a:t>SetTV-IE</a:t>
            </a:r>
            <a:r>
              <a:rPr lang="it-IT" sz="2400" dirty="0" smtClean="0"/>
              <a:t>); </a:t>
            </a:r>
          </a:p>
          <a:p>
            <a:r>
              <a:rPr lang="it-IT" sz="2400" dirty="0" smtClean="0"/>
              <a:t> può essere parte integrante di un Personal Computer. </a:t>
            </a:r>
          </a:p>
          <a:p>
            <a:r>
              <a:rPr lang="it-IT" sz="2400" dirty="0" smtClean="0"/>
              <a:t>Alcuni STB-IE, detti “ibridi”, consentono anche la fruizione di programmi televisivi DVB-T e/o DVB-S provenienti dalle antenne e distribuiti dalla rete TV terrestre o satellitare domestica.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Piattaforme di fruizione </a:t>
            </a:r>
            <a:br>
              <a:rPr lang="it-IT" dirty="0" smtClean="0"/>
            </a:br>
            <a:r>
              <a:rPr lang="it-IT" dirty="0" smtClean="0"/>
              <a:t>Caratteristiche generali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916832"/>
            <a:ext cx="8534400" cy="3501752"/>
          </a:xfrm>
        </p:spPr>
        <p:txBody>
          <a:bodyPr>
            <a:noAutofit/>
          </a:bodyPr>
          <a:lstStyle/>
          <a:p>
            <a:r>
              <a:rPr lang="it-IT" dirty="0" smtClean="0"/>
              <a:t>Architettura della piattaforma tecnologica che permette la fruizione dei contenuti/servizi del web</a:t>
            </a:r>
          </a:p>
          <a:p>
            <a:r>
              <a:rPr lang="it-IT" dirty="0" smtClean="0"/>
              <a:t>Funzionalità offerte dalla piattaforma in termini di servizi/contenuti fruibili (bouquet)</a:t>
            </a:r>
          </a:p>
          <a:p>
            <a:r>
              <a:rPr lang="it-IT" dirty="0" smtClean="0"/>
              <a:t>Modalità di accesso ai contenuti del web</a:t>
            </a:r>
          </a:p>
          <a:p>
            <a:pPr lvl="1"/>
            <a:r>
              <a:rPr lang="it-IT" dirty="0" smtClean="0"/>
              <a:t>Libero</a:t>
            </a:r>
          </a:p>
          <a:p>
            <a:pPr lvl="1"/>
            <a:r>
              <a:rPr lang="it-IT" dirty="0" smtClean="0"/>
              <a:t>Intermediato</a:t>
            </a:r>
          </a:p>
          <a:p>
            <a:pPr lvl="1"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1412776"/>
            <a:ext cx="8191500" cy="417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971600" y="5661248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rgbClr val="000000"/>
                </a:solidFill>
                <a:latin typeface="Times New Roman"/>
              </a:rPr>
              <a:t>Figura 1. Classificazione delle piattaforme di fruizione abilitate ad Interne basata sulla modalità 	d’accesso ai contenuti del web e sulle caratteristiche del Decoder. </a:t>
            </a:r>
            <a:endParaRPr lang="it-IT" sz="1600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Classificazione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it-IT" dirty="0" smtClean="0"/>
              <a:t>Settore Comunicazioni </a:t>
            </a:r>
            <a:r>
              <a:rPr lang="it-IT" dirty="0" smtClean="0">
                <a:sym typeface="Wingdings" pitchFamily="2" charset="2"/>
              </a:rPr>
              <a:t/>
            </a:r>
            <a:br>
              <a:rPr lang="it-IT" dirty="0" smtClean="0">
                <a:sym typeface="Wingdings" pitchFamily="2" charset="2"/>
              </a:rPr>
            </a:br>
            <a:r>
              <a:rPr lang="it-IT" sz="3600" dirty="0" smtClean="0">
                <a:sym typeface="Wingdings" pitchFamily="2" charset="2"/>
              </a:rPr>
              <a:t>Intrattenimento domestico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644352"/>
            <a:ext cx="8534400" cy="4664968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La diffusione di molteplici piattaforme tecnologiche abilitate ad internet, quali consolle per videogiochi, apparati TV digitali, alcuni tipi di Set Top Box, dispositivi mobili oltre ovviamente a PC, rende possibile l’accesso ad un crescente numero di contenuti e servizi multimediali, rafforzando la convergenza sia dei dispositivi che dei contenuti.</a:t>
            </a:r>
          </a:p>
          <a:p>
            <a:r>
              <a:rPr lang="it-IT" dirty="0" smtClean="0"/>
              <a:t>Lo schermo dell’apparato TV principale della casa è sempre più utilizzato per la fruizione di contenuti disponibili in rete, togliendo tempo alla visualizzazione della programmazione televisiva tradizionale.</a:t>
            </a:r>
          </a:p>
          <a:p>
            <a:r>
              <a:rPr lang="it-IT" dirty="0" smtClean="0"/>
              <a:t>Le piattaforme tecnologiche esistenti vanno dall’IPTV alle TV direttamente connesse ad Internet, da soluzioni libere a soluzioni di tipo proprietario, da contenuti a qualità garantita a contenuti a autoprodotti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Piattaforme TV IE – Classe 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052736"/>
            <a:ext cx="8534400" cy="4953000"/>
          </a:xfrm>
        </p:spPr>
        <p:txBody>
          <a:bodyPr>
            <a:noAutofit/>
          </a:bodyPr>
          <a:lstStyle/>
          <a:p>
            <a:r>
              <a:rPr lang="it-IT" sz="2000" dirty="0" smtClean="0"/>
              <a:t>Appartengono a questa classe le piattaforme che consentono la fruizione dal web di contenuti televisivi lineari e </a:t>
            </a:r>
            <a:r>
              <a:rPr lang="it-IT" sz="2000" dirty="0" err="1" smtClean="0"/>
              <a:t>VoD</a:t>
            </a:r>
            <a:r>
              <a:rPr lang="it-IT" sz="2000" dirty="0" smtClean="0"/>
              <a:t> a qualità paragonabile con quella fornita dalle reti TV terrestri e satellitari che distribuiscono i segnali TV digitali. </a:t>
            </a:r>
          </a:p>
          <a:p>
            <a:r>
              <a:rPr lang="it-IT" sz="2000" dirty="0" smtClean="0"/>
              <a:t>Requisiti tecnologici prevedono:</a:t>
            </a:r>
          </a:p>
          <a:p>
            <a:pPr lvl="1"/>
            <a:r>
              <a:rPr lang="it-IT" sz="2000" dirty="0" smtClean="0"/>
              <a:t>per l’operatore la predisposizione di una </a:t>
            </a:r>
            <a:r>
              <a:rPr lang="it-IT" sz="2000" i="1" dirty="0" smtClean="0"/>
              <a:t>WAN esterna</a:t>
            </a:r>
            <a:r>
              <a:rPr lang="it-IT" sz="2000" dirty="0" smtClean="0"/>
              <a:t> di tipo </a:t>
            </a:r>
            <a:r>
              <a:rPr lang="it-IT" sz="2000" i="1" dirty="0" err="1" smtClean="0"/>
              <a:t>managed</a:t>
            </a:r>
            <a:r>
              <a:rPr lang="it-IT" sz="2000" dirty="0" smtClean="0"/>
              <a:t>;</a:t>
            </a:r>
          </a:p>
          <a:p>
            <a:pPr lvl="1"/>
            <a:r>
              <a:rPr lang="it-IT" sz="2000" dirty="0" smtClean="0"/>
              <a:t>per l’utente finale la dotazione di un dispositivo esterno, </a:t>
            </a:r>
            <a:r>
              <a:rPr lang="it-IT" sz="2000" i="1" dirty="0" smtClean="0"/>
              <a:t>Set Top Box,</a:t>
            </a:r>
            <a:r>
              <a:rPr lang="it-IT" sz="2000" dirty="0" smtClean="0"/>
              <a:t> “dedicato”, fornito in comodato d’uso dall’operatore; sul quale viene installato il </a:t>
            </a:r>
            <a:r>
              <a:rPr lang="it-IT" sz="2000" dirty="0" err="1" smtClean="0"/>
              <a:t>firmware</a:t>
            </a:r>
            <a:r>
              <a:rPr lang="it-IT" sz="2000" dirty="0" smtClean="0"/>
              <a:t> personalizzato che governa tutte le modalità di fruizione dei servizi web disponibili </a:t>
            </a:r>
            <a:r>
              <a:rPr lang="it-IT" sz="2000" i="1" dirty="0" smtClean="0"/>
              <a:t>(STB-IE dedicato)</a:t>
            </a:r>
            <a:r>
              <a:rPr lang="it-IT" sz="2000" dirty="0" smtClean="0"/>
              <a:t>. </a:t>
            </a:r>
          </a:p>
          <a:p>
            <a:r>
              <a:rPr lang="it-IT" sz="2000" dirty="0" smtClean="0"/>
              <a:t>Requisiti commerciali prevedono:</a:t>
            </a:r>
          </a:p>
          <a:p>
            <a:pPr lvl="1"/>
            <a:r>
              <a:rPr lang="it-IT" sz="2000" dirty="0" smtClean="0"/>
              <a:t>per l’operatore di stringere accordi di divulgazione con i  fornitori dei contenuti di interesse (</a:t>
            </a:r>
            <a:r>
              <a:rPr lang="it-IT" sz="2000" dirty="0" err="1" smtClean="0"/>
              <a:t>Broadcaster</a:t>
            </a:r>
            <a:r>
              <a:rPr lang="it-IT" sz="2000" dirty="0" smtClean="0"/>
              <a:t>, Industrie cinematografiche, eccetera)</a:t>
            </a:r>
          </a:p>
          <a:p>
            <a:pPr lvl="1"/>
            <a:r>
              <a:rPr lang="it-IT" sz="2000" dirty="0" smtClean="0"/>
              <a:t>per l’utente finale di siglare un contratto di abbonamento con l’operatore, per la fatturazione dei servizi televisivi. </a:t>
            </a:r>
          </a:p>
          <a:p>
            <a:endParaRPr lang="it-IT" sz="2000" dirty="0" smtClean="0"/>
          </a:p>
          <a:p>
            <a:pPr>
              <a:buNone/>
            </a:pPr>
            <a:endParaRPr lang="it-IT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Piattaforme TV IE – classe A</a:t>
            </a:r>
            <a:br>
              <a:rPr lang="it-IT" dirty="0" smtClean="0"/>
            </a:br>
            <a:r>
              <a:rPr lang="it-IT" dirty="0" smtClean="0"/>
              <a:t>Architettura generale</a:t>
            </a:r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48677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Piattaforme TV IE – Classe 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96752"/>
            <a:ext cx="8534400" cy="4365848"/>
          </a:xfrm>
        </p:spPr>
        <p:txBody>
          <a:bodyPr>
            <a:noAutofit/>
          </a:bodyPr>
          <a:lstStyle/>
          <a:p>
            <a:r>
              <a:rPr lang="it-IT" sz="2400" dirty="0" smtClean="0"/>
              <a:t>Attualmente in Italia sono disponibili tre piattaforme tecnologiche che consentono la fruizione dei servizi televisivi tramite rete fissa (IPTV):</a:t>
            </a:r>
          </a:p>
          <a:p>
            <a:pPr lvl="1"/>
            <a:r>
              <a:rPr lang="it-IT" sz="2400" dirty="0" smtClean="0"/>
              <a:t>Alice Home TV di Telecom Italia </a:t>
            </a:r>
          </a:p>
          <a:p>
            <a:pPr lvl="1"/>
            <a:r>
              <a:rPr lang="it-IT" sz="2400" dirty="0" smtClean="0"/>
              <a:t>Fastweb TV di Fastweb </a:t>
            </a:r>
          </a:p>
          <a:p>
            <a:pPr lvl="1"/>
            <a:r>
              <a:rPr lang="it-IT" sz="2400" dirty="0" smtClean="0"/>
              <a:t> Infostrada TV di Wind. </a:t>
            </a:r>
          </a:p>
          <a:p>
            <a:r>
              <a:rPr lang="it-IT" sz="2400" dirty="0" smtClean="0"/>
              <a:t>Ogni operatore adotta una diversa politica di gestione per la propria rete esterna (p.e. dislocazione sul territorio nazionale dei video server che erogano i flussi dati relativi ai contenuti dei fornitori). </a:t>
            </a:r>
          </a:p>
          <a:p>
            <a:r>
              <a:rPr lang="it-IT" sz="2400" dirty="0" smtClean="0"/>
              <a:t>Le piattaforme si diversificano inoltre in base alle funzionalità che il particolare operatore di rete decide di “implementare” nel proprio </a:t>
            </a:r>
            <a:r>
              <a:rPr lang="it-IT" sz="2400" i="1" dirty="0" smtClean="0"/>
              <a:t>STB-IE dedicato</a:t>
            </a:r>
            <a:r>
              <a:rPr lang="it-IT" sz="2400" dirty="0" smtClean="0"/>
              <a:t> per caratterizzare l’offerta di intrattenimento.</a:t>
            </a:r>
          </a:p>
          <a:p>
            <a:endParaRPr lang="it-IT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Piattaforme TV IE – Classe A</a:t>
            </a:r>
            <a:br>
              <a:rPr lang="it-IT" dirty="0" smtClean="0"/>
            </a:br>
            <a:r>
              <a:rPr lang="it-IT" dirty="0" smtClean="0"/>
              <a:t>Esempi di STB-IE dedicati</a:t>
            </a:r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77072"/>
            <a:ext cx="3384376" cy="202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3429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988840"/>
            <a:ext cx="37338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187624" y="148478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Alice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508104" y="155679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Wind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491880" y="357301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FastWeb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Piattaforme TV IE – Classe </a:t>
            </a:r>
            <a:r>
              <a:rPr lang="it-IT" dirty="0"/>
              <a:t>B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356320"/>
            <a:ext cx="8534400" cy="4953000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Appartengono a questa classe le piattaforme tecnologiche che consentono, sia la fruizione di programmi DVB-T </a:t>
            </a:r>
            <a:r>
              <a:rPr lang="it-IT" dirty="0" smtClean="0"/>
              <a:t>(</a:t>
            </a:r>
            <a:r>
              <a:rPr lang="it-IT" dirty="0"/>
              <a:t>in chiaro e a pagamento), sia l’</a:t>
            </a:r>
            <a:r>
              <a:rPr lang="it-IT" i="1" dirty="0"/>
              <a:t>accesso</a:t>
            </a:r>
            <a:r>
              <a:rPr lang="it-IT" dirty="0"/>
              <a:t> </a:t>
            </a:r>
            <a:r>
              <a:rPr lang="it-IT" i="1" dirty="0"/>
              <a:t>condizionato</a:t>
            </a:r>
            <a:r>
              <a:rPr lang="it-IT" dirty="0"/>
              <a:t> ai contenuti multimediali del web (p.e. la </a:t>
            </a:r>
            <a:r>
              <a:rPr lang="it-IT" dirty="0" err="1"/>
              <a:t>WebTV</a:t>
            </a:r>
            <a:r>
              <a:rPr lang="it-IT" dirty="0"/>
              <a:t> Live o </a:t>
            </a:r>
            <a:r>
              <a:rPr lang="it-IT" dirty="0" err="1"/>
              <a:t>VoD</a:t>
            </a:r>
            <a:r>
              <a:rPr lang="it-IT" dirty="0"/>
              <a:t>). </a:t>
            </a:r>
            <a:r>
              <a:rPr lang="it-IT" dirty="0" smtClean="0"/>
              <a:t>Tali piattaforme </a:t>
            </a:r>
            <a:r>
              <a:rPr lang="it-IT" dirty="0"/>
              <a:t>possono </a:t>
            </a:r>
            <a:r>
              <a:rPr lang="it-IT" dirty="0" smtClean="0"/>
              <a:t>anche interagire </a:t>
            </a:r>
            <a:r>
              <a:rPr lang="it-IT" dirty="0"/>
              <a:t>con la rete dati domestica con funzionalità analoghe a quelle di un Media Center. </a:t>
            </a:r>
            <a:endParaRPr lang="it-IT" dirty="0" smtClean="0"/>
          </a:p>
          <a:p>
            <a:r>
              <a:rPr lang="it-IT" dirty="0" smtClean="0"/>
              <a:t>Requisiti tecnologici prevedono:</a:t>
            </a:r>
          </a:p>
          <a:p>
            <a:pPr lvl="1"/>
            <a:r>
              <a:rPr lang="it-IT" dirty="0" smtClean="0"/>
              <a:t>per l’operatore la predisposizione di una </a:t>
            </a:r>
            <a:r>
              <a:rPr lang="it-IT" i="1" dirty="0" smtClean="0"/>
              <a:t>WAN esterna</a:t>
            </a:r>
            <a:r>
              <a:rPr lang="it-IT" dirty="0" smtClean="0"/>
              <a:t> di tipo </a:t>
            </a:r>
            <a:r>
              <a:rPr lang="it-IT" i="1" dirty="0" err="1" smtClean="0"/>
              <a:t>managed</a:t>
            </a:r>
            <a:r>
              <a:rPr lang="it-IT" dirty="0" smtClean="0"/>
              <a:t>;</a:t>
            </a:r>
          </a:p>
          <a:p>
            <a:pPr lvl="1"/>
            <a:r>
              <a:rPr lang="it-IT" dirty="0" smtClean="0"/>
              <a:t>per l’utente finale la dotazione di un dispositivo esterno, </a:t>
            </a:r>
            <a:r>
              <a:rPr lang="it-IT" i="1" dirty="0" smtClean="0"/>
              <a:t>Set Top Box</a:t>
            </a:r>
            <a:r>
              <a:rPr lang="it-IT" dirty="0"/>
              <a:t> di tipo </a:t>
            </a:r>
            <a:r>
              <a:rPr lang="it-IT" i="1" dirty="0"/>
              <a:t>ibrido</a:t>
            </a:r>
            <a:r>
              <a:rPr lang="it-IT" dirty="0"/>
              <a:t>, cioè abilitato sia al collegamento a Internet sia alla ricezione dei segnali TV digitali distribuiti dalla rete TV domestica </a:t>
            </a:r>
            <a:r>
              <a:rPr lang="it-IT" i="1" dirty="0" smtClean="0"/>
              <a:t>(STB-IE </a:t>
            </a:r>
            <a:r>
              <a:rPr lang="it-IT" i="1" dirty="0"/>
              <a:t>ibrido</a:t>
            </a:r>
            <a:r>
              <a:rPr lang="it-IT" i="1" dirty="0" smtClean="0"/>
              <a:t>)</a:t>
            </a:r>
            <a:r>
              <a:rPr lang="it-IT" dirty="0" smtClean="0"/>
              <a:t>.</a:t>
            </a:r>
          </a:p>
          <a:p>
            <a:r>
              <a:rPr lang="it-IT" dirty="0" smtClean="0"/>
              <a:t>Requisiti commerciali prevedono:</a:t>
            </a:r>
          </a:p>
          <a:p>
            <a:pPr lvl="1"/>
            <a:r>
              <a:rPr lang="it-IT" dirty="0" smtClean="0"/>
              <a:t>per l’operatore di stringere accordi di divulgazione con i  fornitori di contenuti web.</a:t>
            </a:r>
          </a:p>
          <a:p>
            <a:pPr lvl="1"/>
            <a:r>
              <a:rPr lang="it-IT" dirty="0" smtClean="0"/>
              <a:t>per l’utente finale di siglare un contratto di abbonamento con l’operatore per la fatturazione della connessione ad Internet ed eventualmente dei servizi a pagamento. </a:t>
            </a:r>
          </a:p>
          <a:p>
            <a:endParaRPr lang="it-IT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Piattaforme TV IE – Classe B</a:t>
            </a:r>
            <a:br>
              <a:rPr lang="it-IT" dirty="0" smtClean="0"/>
            </a:br>
            <a:r>
              <a:rPr lang="it-IT" dirty="0" smtClean="0"/>
              <a:t> Architettura generale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1909763"/>
            <a:ext cx="6885978" cy="35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Piattaforme TV IE – Classe B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556792"/>
            <a:ext cx="8534400" cy="4365848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Attualmente in Italia </a:t>
            </a:r>
            <a:r>
              <a:rPr lang="it-IT" dirty="0" smtClean="0"/>
              <a:t>esistono due </a:t>
            </a:r>
            <a:r>
              <a:rPr lang="it-IT" dirty="0"/>
              <a:t>piattaforme tecnologiche che potrebbero rientrare in questa classe:  </a:t>
            </a:r>
            <a:endParaRPr lang="it-IT" dirty="0" smtClean="0"/>
          </a:p>
          <a:p>
            <a:pPr lvl="1"/>
            <a:r>
              <a:rPr lang="it-IT" dirty="0" smtClean="0"/>
              <a:t>il </a:t>
            </a:r>
            <a:r>
              <a:rPr lang="it-IT" dirty="0" err="1"/>
              <a:t>CuboVision</a:t>
            </a:r>
            <a:r>
              <a:rPr lang="it-IT" dirty="0"/>
              <a:t> di Telecom </a:t>
            </a:r>
            <a:r>
              <a:rPr lang="it-IT" dirty="0" smtClean="0"/>
              <a:t>Italia</a:t>
            </a:r>
          </a:p>
          <a:p>
            <a:pPr lvl="1"/>
            <a:r>
              <a:rPr lang="it-IT" dirty="0" err="1" smtClean="0"/>
              <a:t>TVconnect</a:t>
            </a:r>
            <a:r>
              <a:rPr lang="it-IT" dirty="0" smtClean="0"/>
              <a:t> </a:t>
            </a:r>
            <a:r>
              <a:rPr lang="it-IT" dirty="0"/>
              <a:t>di Vodafone.</a:t>
            </a:r>
          </a:p>
          <a:p>
            <a:r>
              <a:rPr lang="it-IT" dirty="0" smtClean="0"/>
              <a:t>Le piattaforme si diversificano in base al </a:t>
            </a:r>
            <a:r>
              <a:rPr lang="it-IT" i="1" dirty="0" smtClean="0"/>
              <a:t>bouquet</a:t>
            </a:r>
            <a:r>
              <a:rPr lang="it-IT" dirty="0" smtClean="0"/>
              <a:t> di servizi web che l’operatore offre </a:t>
            </a:r>
            <a:r>
              <a:rPr lang="it-IT" dirty="0"/>
              <a:t>all’utente (del tipo news, social </a:t>
            </a:r>
            <a:r>
              <a:rPr lang="it-IT" dirty="0" err="1"/>
              <a:t>networking</a:t>
            </a:r>
            <a:r>
              <a:rPr lang="it-IT" dirty="0"/>
              <a:t>, movie </a:t>
            </a:r>
            <a:r>
              <a:rPr lang="it-IT" dirty="0" err="1"/>
              <a:t>watching</a:t>
            </a:r>
            <a:r>
              <a:rPr lang="it-IT" dirty="0"/>
              <a:t>, acquisti on </a:t>
            </a:r>
            <a:r>
              <a:rPr lang="it-IT" dirty="0" err="1"/>
              <a:t>line</a:t>
            </a:r>
            <a:r>
              <a:rPr lang="it-IT" dirty="0"/>
              <a:t>, </a:t>
            </a:r>
            <a:r>
              <a:rPr lang="it-IT" dirty="0" err="1"/>
              <a:t>georeferenziali</a:t>
            </a:r>
            <a:r>
              <a:rPr lang="it-IT" dirty="0"/>
              <a:t>, eccetera). </a:t>
            </a:r>
            <a:endParaRPr lang="it-IT" dirty="0" smtClean="0"/>
          </a:p>
          <a:p>
            <a:r>
              <a:rPr lang="it-IT" dirty="0" smtClean="0"/>
              <a:t>L’operatore </a:t>
            </a:r>
            <a:r>
              <a:rPr lang="it-IT" dirty="0"/>
              <a:t>garantisce la necessaria qualità </a:t>
            </a:r>
            <a:r>
              <a:rPr lang="it-IT" dirty="0" smtClean="0"/>
              <a:t>del servizio solo </a:t>
            </a:r>
            <a:r>
              <a:rPr lang="it-IT" dirty="0"/>
              <a:t>per i contenuti di tipo non lineare (Video on </a:t>
            </a:r>
            <a:r>
              <a:rPr lang="it-IT" dirty="0" err="1"/>
              <a:t>Demand</a:t>
            </a:r>
            <a:r>
              <a:rPr lang="it-IT" dirty="0"/>
              <a:t>). </a:t>
            </a:r>
            <a:endParaRPr lang="it-IT" dirty="0" smtClean="0"/>
          </a:p>
          <a:p>
            <a:r>
              <a:rPr lang="it-IT" dirty="0" smtClean="0"/>
              <a:t>I </a:t>
            </a:r>
            <a:r>
              <a:rPr lang="it-IT" dirty="0"/>
              <a:t>servizi sono gestiti sia nella parte client che server dal gestore di rete in modo del tutto trasparente all’utente finale. 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Piattaforme TV IE – Classe B</a:t>
            </a:r>
            <a:br>
              <a:rPr lang="it-IT" dirty="0" smtClean="0"/>
            </a:br>
            <a:r>
              <a:rPr lang="it-IT" dirty="0" smtClean="0"/>
              <a:t>Esempi di STB-IE ibridi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36912"/>
            <a:ext cx="26289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4944"/>
            <a:ext cx="28956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187624" y="148478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Telecom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076056" y="213285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Wind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Piattaforme TV IE – Classe C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644352"/>
            <a:ext cx="8534400" cy="4376936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Appartengono a questa classe le piattaforme tecnologiche che consentono, sia la fruizione di contenuti di tipo video-ludico, sia l’</a:t>
            </a:r>
            <a:r>
              <a:rPr lang="it-IT" i="1" dirty="0"/>
              <a:t>accesso</a:t>
            </a:r>
            <a:r>
              <a:rPr lang="it-IT" dirty="0"/>
              <a:t> </a:t>
            </a:r>
            <a:r>
              <a:rPr lang="it-IT" i="1" dirty="0"/>
              <a:t>condizionato</a:t>
            </a:r>
            <a:r>
              <a:rPr lang="it-IT" dirty="0"/>
              <a:t> ai contenuti multimediali del </a:t>
            </a:r>
            <a:r>
              <a:rPr lang="it-IT" dirty="0" smtClean="0"/>
              <a:t>web. </a:t>
            </a:r>
          </a:p>
          <a:p>
            <a:r>
              <a:rPr lang="it-IT" dirty="0" smtClean="0"/>
              <a:t>Requisiti tecnologici prevedono:</a:t>
            </a:r>
          </a:p>
          <a:p>
            <a:pPr lvl="1"/>
            <a:r>
              <a:rPr lang="it-IT" dirty="0" smtClean="0"/>
              <a:t>la connessione ad una </a:t>
            </a:r>
            <a:r>
              <a:rPr lang="it-IT" i="1" dirty="0" smtClean="0"/>
              <a:t>WAN esterna</a:t>
            </a:r>
            <a:r>
              <a:rPr lang="it-IT" dirty="0" smtClean="0"/>
              <a:t> di tipo </a:t>
            </a:r>
            <a:r>
              <a:rPr lang="it-IT" i="1" dirty="0" err="1"/>
              <a:t>unmanaged</a:t>
            </a:r>
            <a:r>
              <a:rPr lang="it-IT" dirty="0" smtClean="0"/>
              <a:t>;</a:t>
            </a:r>
          </a:p>
          <a:p>
            <a:pPr lvl="1"/>
            <a:r>
              <a:rPr lang="it-IT" dirty="0" smtClean="0"/>
              <a:t>per l’utente finale la dotazione di un dispositivo esterno: </a:t>
            </a:r>
            <a:r>
              <a:rPr lang="it-IT" i="1" dirty="0" smtClean="0"/>
              <a:t>Game </a:t>
            </a:r>
            <a:r>
              <a:rPr lang="it-IT" i="1" dirty="0" err="1" smtClean="0"/>
              <a:t>Consolle-IE</a:t>
            </a:r>
            <a:r>
              <a:rPr lang="it-IT" i="1" dirty="0" smtClean="0"/>
              <a:t>.</a:t>
            </a:r>
            <a:r>
              <a:rPr lang="it-IT" dirty="0" smtClean="0"/>
              <a:t> </a:t>
            </a:r>
          </a:p>
          <a:p>
            <a:r>
              <a:rPr lang="it-IT" dirty="0" smtClean="0"/>
              <a:t>Requisiti commerciali prevedono:</a:t>
            </a:r>
          </a:p>
          <a:p>
            <a:pPr lvl="1"/>
            <a:r>
              <a:rPr lang="it-IT" dirty="0"/>
              <a:t>p</a:t>
            </a:r>
            <a:r>
              <a:rPr lang="it-IT" dirty="0" smtClean="0"/>
              <a:t>er il </a:t>
            </a:r>
            <a:r>
              <a:rPr lang="it-IT" dirty="0"/>
              <a:t>costruttore della </a:t>
            </a:r>
            <a:r>
              <a:rPr lang="it-IT" dirty="0" smtClean="0"/>
              <a:t>consolle l’intermediazione con i fornitori dei contenuti web per accedere ai relativi servizi. </a:t>
            </a:r>
          </a:p>
          <a:p>
            <a:pPr lvl="1"/>
            <a:r>
              <a:rPr lang="it-IT" dirty="0"/>
              <a:t>p</a:t>
            </a:r>
            <a:r>
              <a:rPr lang="it-IT" dirty="0" smtClean="0"/>
              <a:t>er l’utente finale di siglare un contratto di abbonamento con l’operatore </a:t>
            </a:r>
            <a:r>
              <a:rPr lang="it-IT" dirty="0" err="1" smtClean="0"/>
              <a:t>Telco</a:t>
            </a:r>
            <a:r>
              <a:rPr lang="it-IT" dirty="0" smtClean="0"/>
              <a:t> per la fatturazione della connessione ad Internet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Piattaforme TV IE – Classe C</a:t>
            </a:r>
            <a:br>
              <a:rPr lang="it-IT" dirty="0" smtClean="0"/>
            </a:br>
            <a:r>
              <a:rPr lang="it-IT" dirty="0" smtClean="0"/>
              <a:t>Architettura generale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14488"/>
            <a:ext cx="7776864" cy="414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Scopo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248472"/>
          </a:xfrm>
        </p:spPr>
        <p:txBody>
          <a:bodyPr>
            <a:noAutofit/>
          </a:bodyPr>
          <a:lstStyle/>
          <a:p>
            <a:pPr lvl="0"/>
            <a:r>
              <a:rPr lang="it-IT" sz="2400" dirty="0" smtClean="0"/>
              <a:t>Questo ciclo di lezioni è dedicato alla rassegna delle principali piattaforme tecnologiche abilitate alla connessione a Internet e che permettono all’utente domestico, posto di fronte allo schermo di un apparato TV, l’accesso ad un numero crescente di contenuti e servizi multimediali legati al WEB;</a:t>
            </a:r>
          </a:p>
          <a:p>
            <a:pPr lvl="0"/>
            <a:r>
              <a:rPr lang="it-IT" sz="2400" dirty="0" smtClean="0"/>
              <a:t>Le piattaforme TV abilitate a Internet, di seguito indicate come </a:t>
            </a:r>
            <a:r>
              <a:rPr lang="it-IT" sz="2400" i="1" dirty="0" smtClean="0"/>
              <a:t>piattaforme TV-IE </a:t>
            </a:r>
            <a:r>
              <a:rPr lang="it-IT" sz="2400" dirty="0" smtClean="0"/>
              <a:t>presuppongono una connessione </a:t>
            </a:r>
            <a:r>
              <a:rPr lang="it-IT" sz="2400" dirty="0" err="1" smtClean="0"/>
              <a:t>always-on</a:t>
            </a:r>
            <a:r>
              <a:rPr lang="it-IT" sz="2400" dirty="0" smtClean="0"/>
              <a:t> e a larga banda su rete fissa per offrire la fruizione di contenuti e servizi web direttamente sullo schermo dell’apparecchio TV principale, senza l’intermediazione di un personal computer. </a:t>
            </a:r>
          </a:p>
          <a:p>
            <a:pPr>
              <a:buNone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I costruttori di piattaforme per il videogioco, inizialmente hanno implementato funzionalità per la fruizione di specifici servizi web, concepiti per arricchire l’esperienza di gioco dell’utente, quali il </a:t>
            </a:r>
            <a:r>
              <a:rPr lang="it-IT" i="1" dirty="0" smtClean="0"/>
              <a:t>net </a:t>
            </a:r>
            <a:r>
              <a:rPr lang="it-IT" i="1" dirty="0" err="1" smtClean="0"/>
              <a:t>gaming</a:t>
            </a:r>
            <a:r>
              <a:rPr lang="it-IT" dirty="0" smtClean="0"/>
              <a:t>, la </a:t>
            </a:r>
            <a:r>
              <a:rPr lang="it-IT" i="1" dirty="0" smtClean="0"/>
              <a:t>community </a:t>
            </a:r>
            <a:r>
              <a:rPr lang="it-IT" i="1" dirty="0" err="1" smtClean="0"/>
              <a:t>chatting</a:t>
            </a:r>
            <a:r>
              <a:rPr lang="it-IT" dirty="0" smtClean="0"/>
              <a:t>.</a:t>
            </a:r>
          </a:p>
          <a:p>
            <a:r>
              <a:rPr lang="it-IT" dirty="0" smtClean="0"/>
              <a:t>Successivamente hanno dotato le loro piattaforme di ulteriori funzionalità quali la navigazione web (</a:t>
            </a:r>
            <a:r>
              <a:rPr lang="it-IT" i="1" dirty="0" err="1" smtClean="0"/>
              <a:t>browsing</a:t>
            </a:r>
            <a:r>
              <a:rPr lang="it-IT" dirty="0" smtClean="0"/>
              <a:t>), limitata a due tipi di sito:</a:t>
            </a:r>
          </a:p>
          <a:p>
            <a:pPr lvl="1"/>
            <a:r>
              <a:rPr lang="it-IT" dirty="0" smtClean="0"/>
              <a:t>Il primo costituito da siti gestiti direttamente dai costruttori e concepiti per migliorare l’offerta di intrattenimento (come ad esempio il </a:t>
            </a:r>
            <a:r>
              <a:rPr lang="it-IT" i="1" dirty="0" smtClean="0"/>
              <a:t>supporto on-line</a:t>
            </a:r>
            <a:r>
              <a:rPr lang="it-IT" dirty="0" smtClean="0"/>
              <a:t>, </a:t>
            </a:r>
            <a:r>
              <a:rPr lang="it-IT" i="1" dirty="0" smtClean="0"/>
              <a:t>negozi on-line</a:t>
            </a:r>
            <a:r>
              <a:rPr lang="it-IT" dirty="0" smtClean="0"/>
              <a:t>, </a:t>
            </a:r>
            <a:r>
              <a:rPr lang="it-IT" i="1" dirty="0" smtClean="0"/>
              <a:t>eccetera</a:t>
            </a:r>
            <a:r>
              <a:rPr lang="it-IT" dirty="0" smtClean="0"/>
              <a:t>). </a:t>
            </a:r>
          </a:p>
          <a:p>
            <a:pPr lvl="1"/>
            <a:r>
              <a:rPr lang="it-IT" dirty="0" smtClean="0"/>
              <a:t>Il secondo da siti gestiti da altri fornitori di contenuti in grado di fornire un valore aggiunto (</a:t>
            </a:r>
            <a:r>
              <a:rPr lang="it-IT" i="1" dirty="0" smtClean="0"/>
              <a:t>Social network</a:t>
            </a:r>
            <a:r>
              <a:rPr lang="it-IT" dirty="0" smtClean="0"/>
              <a:t>, </a:t>
            </a:r>
            <a:r>
              <a:rPr lang="it-IT" i="1" dirty="0" err="1" smtClean="0"/>
              <a:t>YouTube</a:t>
            </a:r>
            <a:r>
              <a:rPr lang="it-IT" dirty="0" smtClean="0"/>
              <a:t>, </a:t>
            </a:r>
            <a:r>
              <a:rPr lang="it-IT" i="1" dirty="0" smtClean="0"/>
              <a:t>servizi meteo</a:t>
            </a:r>
            <a:r>
              <a:rPr lang="it-IT" dirty="0" smtClean="0"/>
              <a:t>, </a:t>
            </a:r>
            <a:r>
              <a:rPr lang="it-IT" i="1" dirty="0" smtClean="0"/>
              <a:t>eccetera</a:t>
            </a:r>
            <a:r>
              <a:rPr lang="it-IT" dirty="0" smtClean="0"/>
              <a:t>).  In questo ultimo caso, il costruttore delle consolle, previo accordo con i fornitori di contenuti, viene ad assumere un ruolo di intermediazione ai fini della fruizione di servizi web.  </a:t>
            </a:r>
          </a:p>
          <a:p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Piattaforme TV IE – Classe C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096" y="1727448"/>
            <a:ext cx="8534400" cy="4365848"/>
          </a:xfrm>
        </p:spPr>
        <p:txBody>
          <a:bodyPr>
            <a:noAutofit/>
          </a:bodyPr>
          <a:lstStyle/>
          <a:p>
            <a:r>
              <a:rPr lang="it-IT" dirty="0" smtClean="0"/>
              <a:t>Consolle </a:t>
            </a:r>
            <a:r>
              <a:rPr lang="it-IT" dirty="0"/>
              <a:t>di videogioco abilitate ad </a:t>
            </a:r>
            <a:r>
              <a:rPr lang="it-IT" dirty="0" smtClean="0"/>
              <a:t>Internet esistenti: Play </a:t>
            </a:r>
            <a:r>
              <a:rPr lang="it-IT" dirty="0"/>
              <a:t>Station 3 della </a:t>
            </a:r>
            <a:r>
              <a:rPr lang="it-IT" dirty="0" smtClean="0"/>
              <a:t>Sony,  </a:t>
            </a:r>
            <a:r>
              <a:rPr lang="it-IT" dirty="0" err="1" smtClean="0"/>
              <a:t>Xbox</a:t>
            </a:r>
            <a:r>
              <a:rPr lang="it-IT" dirty="0" smtClean="0"/>
              <a:t>  </a:t>
            </a:r>
            <a:r>
              <a:rPr lang="it-IT" dirty="0"/>
              <a:t>della Microsoft </a:t>
            </a:r>
            <a:r>
              <a:rPr lang="it-IT" dirty="0" smtClean="0"/>
              <a:t> e </a:t>
            </a:r>
            <a:r>
              <a:rPr lang="it-IT" dirty="0" err="1" smtClean="0"/>
              <a:t>Wii</a:t>
            </a:r>
            <a:r>
              <a:rPr lang="it-IT" dirty="0" smtClean="0"/>
              <a:t>  </a:t>
            </a:r>
            <a:r>
              <a:rPr lang="it-IT" dirty="0"/>
              <a:t>della Nintendo. </a:t>
            </a:r>
            <a:endParaRPr lang="it-IT" sz="400" dirty="0"/>
          </a:p>
          <a:p>
            <a:r>
              <a:rPr lang="it-IT" dirty="0" smtClean="0"/>
              <a:t>Ambienti interattivi proprietari:</a:t>
            </a:r>
            <a:r>
              <a:rPr lang="it-IT" i="1" dirty="0" smtClean="0"/>
              <a:t> </a:t>
            </a:r>
            <a:r>
              <a:rPr lang="it-IT" i="1" dirty="0" err="1" smtClean="0"/>
              <a:t>PlayStation</a:t>
            </a:r>
            <a:r>
              <a:rPr lang="it-IT" i="1" dirty="0" smtClean="0"/>
              <a:t> Network</a:t>
            </a:r>
            <a:r>
              <a:rPr lang="it-IT" dirty="0" smtClean="0"/>
              <a:t>,</a:t>
            </a:r>
            <a:r>
              <a:rPr lang="it-IT" i="1" dirty="0" smtClean="0"/>
              <a:t> </a:t>
            </a:r>
            <a:r>
              <a:rPr lang="it-IT" i="1" dirty="0" err="1" smtClean="0"/>
              <a:t>Xbox</a:t>
            </a:r>
            <a:r>
              <a:rPr lang="it-IT" i="1" dirty="0" smtClean="0"/>
              <a:t> Live </a:t>
            </a:r>
            <a:r>
              <a:rPr lang="it-IT" dirty="0" smtClean="0"/>
              <a:t>e</a:t>
            </a:r>
            <a:r>
              <a:rPr lang="it-IT" i="1" dirty="0" smtClean="0"/>
              <a:t> WiiConnect24</a:t>
            </a:r>
            <a:r>
              <a:rPr lang="it-IT" dirty="0" smtClean="0"/>
              <a:t>.  </a:t>
            </a:r>
          </a:p>
          <a:p>
            <a:r>
              <a:rPr lang="it-IT" dirty="0" smtClean="0"/>
              <a:t>il </a:t>
            </a:r>
            <a:r>
              <a:rPr lang="it-IT" dirty="0"/>
              <a:t>bouquet di servizi </a:t>
            </a:r>
            <a:r>
              <a:rPr lang="it-IT" dirty="0" smtClean="0"/>
              <a:t>web è normalmente costituito da:</a:t>
            </a:r>
          </a:p>
          <a:p>
            <a:pPr lvl="1"/>
            <a:r>
              <a:rPr lang="it-IT" dirty="0"/>
              <a:t>s</a:t>
            </a:r>
            <a:r>
              <a:rPr lang="it-IT" dirty="0" smtClean="0"/>
              <a:t>ervizi gestiti </a:t>
            </a:r>
            <a:r>
              <a:rPr lang="it-IT" dirty="0"/>
              <a:t>dal costruttore della consolle e </a:t>
            </a:r>
            <a:r>
              <a:rPr lang="it-IT" dirty="0" smtClean="0"/>
              <a:t>concepiti </a:t>
            </a:r>
            <a:r>
              <a:rPr lang="it-IT" dirty="0"/>
              <a:t>per migliorare l’offerta di intrattenimento (come ad esempio il </a:t>
            </a:r>
            <a:r>
              <a:rPr lang="it-IT" i="1" dirty="0"/>
              <a:t>supporto on-line</a:t>
            </a:r>
            <a:r>
              <a:rPr lang="it-IT" dirty="0"/>
              <a:t>, </a:t>
            </a:r>
            <a:r>
              <a:rPr lang="it-IT" i="1" dirty="0"/>
              <a:t>negozi on-line</a:t>
            </a:r>
            <a:r>
              <a:rPr lang="it-IT" dirty="0"/>
              <a:t>, eccetera) </a:t>
            </a:r>
            <a:endParaRPr lang="it-IT" dirty="0" smtClean="0"/>
          </a:p>
          <a:p>
            <a:pPr lvl="1"/>
            <a:r>
              <a:rPr lang="it-IT" dirty="0" smtClean="0"/>
              <a:t>servizi </a:t>
            </a:r>
            <a:r>
              <a:rPr lang="it-IT" dirty="0"/>
              <a:t>gestiti da altri fornitori di contenuti (</a:t>
            </a:r>
            <a:r>
              <a:rPr lang="it-IT" i="1" dirty="0"/>
              <a:t>social </a:t>
            </a:r>
            <a:r>
              <a:rPr lang="it-IT" i="1" dirty="0" err="1"/>
              <a:t>networking</a:t>
            </a:r>
            <a:r>
              <a:rPr lang="it-IT" dirty="0"/>
              <a:t>, </a:t>
            </a:r>
            <a:r>
              <a:rPr lang="it-IT" i="1" dirty="0" err="1"/>
              <a:t>YouTube</a:t>
            </a:r>
            <a:r>
              <a:rPr lang="it-IT" dirty="0"/>
              <a:t>, </a:t>
            </a:r>
            <a:r>
              <a:rPr lang="it-IT" i="1" dirty="0"/>
              <a:t>news</a:t>
            </a:r>
            <a:r>
              <a:rPr lang="it-IT" dirty="0"/>
              <a:t>, </a:t>
            </a:r>
            <a:r>
              <a:rPr lang="it-IT" i="1" dirty="0"/>
              <a:t>video streaming</a:t>
            </a:r>
            <a:r>
              <a:rPr lang="it-IT" dirty="0"/>
              <a:t>, eccetera). </a:t>
            </a:r>
            <a:endParaRPr lang="it-IT" dirty="0" smtClean="0"/>
          </a:p>
          <a:p>
            <a:pPr lvl="1"/>
            <a:r>
              <a:rPr lang="it-IT" dirty="0" smtClean="0"/>
              <a:t>possibilità </a:t>
            </a:r>
            <a:r>
              <a:rPr lang="it-IT" dirty="0"/>
              <a:t>di navigazione </a:t>
            </a:r>
            <a:r>
              <a:rPr lang="it-IT" dirty="0" smtClean="0"/>
              <a:t>libera </a:t>
            </a:r>
            <a:r>
              <a:rPr lang="it-IT" dirty="0"/>
              <a:t>(</a:t>
            </a:r>
            <a:r>
              <a:rPr lang="it-IT" i="1" dirty="0" err="1" smtClean="0"/>
              <a:t>browsing</a:t>
            </a:r>
            <a:r>
              <a:rPr lang="it-IT" i="1" dirty="0" smtClean="0"/>
              <a:t>)</a:t>
            </a:r>
            <a:r>
              <a:rPr lang="it-IT" dirty="0" smtClean="0"/>
              <a:t> </a:t>
            </a:r>
            <a:r>
              <a:rPr lang="it-IT" dirty="0"/>
              <a:t>con l’adozione del browser Opera o suoi derivati.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Piattaforme TV IE – Classe C</a:t>
            </a:r>
            <a:br>
              <a:rPr lang="it-IT" dirty="0" smtClean="0"/>
            </a:br>
            <a:r>
              <a:rPr lang="it-IT" dirty="0" smtClean="0"/>
              <a:t>Esempi di GC-IE</a:t>
            </a:r>
            <a:endParaRPr lang="it-IT" dirty="0"/>
          </a:p>
        </p:txBody>
      </p:sp>
      <p:sp>
        <p:nvSpPr>
          <p:cNvPr id="8194" name="AutoShape 2" descr="data:image/jpg;base64,/9j/4AAQSkZJRgABAQAAAQABAAD/2wBDAAkGBwgHBgkIBwgKCgkLDRYPDQwMDRsUFRAWIB0iIiAdHx8kKDQsJCYxJx8fLT0tMTU3Ojo6Iys/RD84QzQ5Ojf/2wBDAQoKCg0MDRoPDxo3JR8lNzc3Nzc3Nzc3Nzc3Nzc3Nzc3Nzc3Nzc3Nzc3Nzc3Nzc3Nzc3Nzc3Nzc3Nzc3Nzc3Nzf/wAARCACMAIwDASIAAhEBAxEB/8QAHAABAAEFAQEAAAAAAAAAAAAAAAgBAwQFBwYC/8QATBAAAQMCBAIFBgkHCQkAAAAAAQACAwQRBQYSIQcxE0FRYbEUInSBkbIjMlJkcXKhs8EVJFRigqLRFiUnNjdCZXXwVWODhJK0wsPh/8QAFwEBAQEBAAAAAAAAAAAAAAAAAAECA//EABsRAQEBAQEBAQEAAAAAAAAAAAABETECQRIh/9oADAMBAAIRAxEAPwDuKIiAi89nbNMOU8KZXTUstT0kgjayNwG9ibknq2XI8U44Y9IdNBhlBSi/N7nTH/xQd9S6izW8U861TnF2NviaTsyCCNgH7t/aVoqvNGYa0uNVjmJSB3NpqnhvsBsrgmBJNFELyyMYP1nALAq8fwaiaXVmLUMAHMy1DG+JUOZHPmdqme+R3a9xPiqBjfkj2JgltLnzKMQ87MeFn6lS13gVlUeaMFraVlVS17JIHkhsga7SbEg727QVEFwsw/QutZXkqTh1BhocPJpsPr5XM0jd4qCAb2vyJ25KyalrrFVn/KVI8snx+ha9vNok1EfSAsSi4m5Qrq5lHT4qDK9wa0mF4YSTYDURa5JUccUhkfmOogjsHF1t/qgq/lph/LtCT+kxH99qmGpboqBVUUREQEREBERBznjkL5WpvSx7rlHioHnKRPG8XytT+lN91yjvUjzlqcRiOC+bL7cvkIKgK41qo0XWRGy6QWZGfBvP6pXZst02nEsHitzwqu+2pH8VySWL4CS3yD4Lt2BxgZjwRg/2VWf9wz+K1xHJcwQ9FnGrjtuHA2/YCv4LF0WN0G3Ooi99qyc3xaOI1dHbbYj/AKAvqjboxfDj85j99qglCiIsNCIiAiIgIiIOfcaxfKsPdVN91yjvV/GKkXxoF8px91U3wco7VYs5aiMByoBuvpyBBcjCzYGXssWILY0zb2WolXHRXheP1D4Lrwnlocdw2empX1U0eD1jooGXvI7pmEN2Btc9fUuWaLxO+qfBdgw7bOWBf5ZVfexp64k65nmkuq+JhdNE6kM8UZe2XnETELg8uSFujFMNIN/zplj+21ZGfP7Var6kf3as1Pm4hhZP6Sz3mqTjV6kwioFVYUREQEREBERB4XjIL5QHpLPByjlWfHKkdxiF8of8yzwco/uwyprI5ZqYxO0E3iL7SEAAlwb1t3G61OJ9aNyNW2gy3iNVUtp4DSve5xaLVDeYaHHbnaxG9uZCsMwatNO6oa2J0TadtQ4iQbMIJHrs07fxFwswjdbWkbyRmXcTZM+LoY3ujcWv6OZhDSLXHO9xqb7QsmCjqIYmSyxgMc4NFpGkkm9tgb76Xb9y1ErIDfgn/VPgusUW2csA/wAsqvvIyuYVFNNSgsqGaHOYSBqBuNx1d4K6XTu05vy8e3DKvxjKVI55nx39Kc57Wx/dFWa1355hh+dM95qpnaTpOJErxy8wX/4ZVqvfapw0/O4/eaipQoiLm0IiICIiAiIg8RxgF8oH0hngVHDEGhzzqAI7wpIcXv6oO9IZ4FRvr/juW5xPrXOAHIW6tlQAEi4Cq/mqA7qDKgcQ4HUb9t1tqJ1tNja1rdy0sR3WypZLWWolbwuL2OLnEm3MlevzPxBmyzVU1BBhVNUP8ka8TyPIc0OuCBYbcl4dsnwTvoVzieb5gpT/AIfD4uT0Rp8Tx6fEcYfib4I2SOt5gJIFhbmsiDEpK2poQ+NrQKiNwIJP98BaIcls8Nbpkw53ypm/fKSqmGiBFhRERAREQEREHieL+2T3ekM/FRur/jn6VJDjCbZOd6RH+KjdXHzytziNe9fAK+pFbusjIjcsyCSxC1zHbrIY9WUbZs1ozv1LO4jP14zQn/D4veetAZrRuueorb52f0tZh0vbRNb7HuWrxn68+FuKRtosId8qX/3rTLeQgiiwI226U/fBZjSXaK3LNFAzXNKyNnynuAH2qkFRBUN1U80cre1jg4fYsquoiICIiAiIg8Nxk2yY8/OI/wAVG6sPnFSQ4zm2SZPSY/EqNtYbuK1OIwZCrQNlceraiqh26vRa5JGxxglzjYDtKsLLwt/R1jZCLhguUnR7HCMPpqWkb5XUgEOAuyO+om57+xW8wZefVyQvpq4aGCwEgsA073HjZW46kbvdpmieWkxFusHYDkTy67LPgxIwU9RrmmlbPpAZI7kRv/r6F1yX+OetVFkbE5G3bWUdr2859j7Fmuy1X0zKRktXSvjpnN0sjeXEkO1E+u/+rK8zE6psZfJVSyNDQ1sbiNIIAH4farlXXHymRsFdIyBg1a2OtqbYE6hvyNxt29+z8yG16PPGPOzVVwVAhljpYIyyOn2dqfq851+W40jutz3Woy1j7sp415ZhOiqjljDJ4tLmCQdnaHC1xztcrXU9bK2IxxyODTe4v1b+zYnf/wCLDdOwCOopqh4nN+liLNgOzvCuZD6kxl3G6TMGEQYlQOPQyjdrvjMcNi094K2a5VwLqZPJsXpZiS6SZtU2/I6hpJHrYuqrjZlbgiIooiIg8VxeoquuyXNHQ00tTK2aN5jiaXO0g7mw3Nu5RlqjaV7DcPaSHNIsWnsI6ipnrS47lPAcwsLcYwumqTa3SObZ4+h4s4e1XUxD1/Mq2pF4vwLy9VOL8NrK2hcRYM1CVn72/wBq8bivAnH4LHDcSoa1vWJNUTvZuPtUVydX6XZr3epewr+E2dKI3/JHlDQLl1PMx3qtcE+xeXqaKqw2WSjrqeWnqY3WfDKwtc24BFwe4g+tWFbTLlMHx1NRUSyMghYXHQ61ytfJWyvnALnEtddpPYeY8FsXSeR4EyEbOndqd9AWoq4TTyM6W7Xuj1EHa25FvsW7cYjPdWeYXE7hukN7bkXJtfsWM+teXW2LXtLXAer8QFgulMgsBsPaVkRWkFMy/MhpI6rmyzrWM6GsLIWtfKdO17bk9y+55XSU7JWOc1p2c267JR8DcIDJTV4tW1GuMiIBrY9DiNnG3O3YuOVNDVYTX1mEYkzRU07yx46rjrHcRuO4rU9aljqnBqt/nimvJYSU8tOW9pu17fYGu9pXbFGbhdiPkmYKMPPxaqMj9o6D9jipMqe+nkREWGhERAREQEREFLdy4vxf4cYpieOOx/Aafyrp2NFVTNdaTU0WDm3NiC0AWHZ13XaVQoI/ZK4b4zjmMUlXj2Hy4dhVKWvMVQAHzaTfRpO4BI3Jtsu1VeVcv1znOrMFw+ZziS4vp2kk878ltwqq2jy0/DvJ1Q3TJl2gA/3cej3bL5w3hvk7DJelpcApdYcHAzF0tj3aybeperRQUAAFgBYLnfE3hr/KyojxTC546XFYmdG7pQejnaOQdbcEX52O23ZboqIOO5A4S4hhWNRYnmCqptMDtcdPTOLtbhyLnECwB3sB1DfqXYkRN0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 descr="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348880"/>
            <a:ext cx="2143125" cy="2143125"/>
          </a:xfrm>
          <a:prstGeom prst="rect">
            <a:avLst/>
          </a:prstGeom>
        </p:spPr>
      </p:pic>
      <p:pic>
        <p:nvPicPr>
          <p:cNvPr id="7" name="Immagine 6" descr="xbox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348880"/>
            <a:ext cx="2133600" cy="2143125"/>
          </a:xfrm>
          <a:prstGeom prst="rect">
            <a:avLst/>
          </a:prstGeom>
        </p:spPr>
      </p:pic>
      <p:pic>
        <p:nvPicPr>
          <p:cNvPr id="8" name="Immagine 7" descr="wii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780928"/>
            <a:ext cx="1733550" cy="136207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148478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Sony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491880" y="198884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Nintendo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228184" y="162880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Microsoft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Piattaforme TV IE – Classe 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572344"/>
            <a:ext cx="8534400" cy="3944888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Appartengono a questa classe le piattaforme tecnologiche che consentono in ambiente domestico sia la fruizione di programmi televisivi tradizionali, sia l’</a:t>
            </a:r>
            <a:r>
              <a:rPr lang="it-IT" i="1" dirty="0" smtClean="0"/>
              <a:t>accesso</a:t>
            </a:r>
            <a:r>
              <a:rPr lang="it-IT" dirty="0" smtClean="0"/>
              <a:t> </a:t>
            </a:r>
            <a:r>
              <a:rPr lang="it-IT" i="1" dirty="0" smtClean="0"/>
              <a:t>condizionato</a:t>
            </a:r>
            <a:r>
              <a:rPr lang="it-IT" dirty="0" smtClean="0"/>
              <a:t> ai contenuti multimediali del web, direttamente sullo schermo dell’apparecchio TV, cioè senza passaggi attraverso dispositivi esterni (STB esterni o PC) frapposti tra lo schermo del televisore e il Modem-Router.</a:t>
            </a:r>
          </a:p>
          <a:p>
            <a:r>
              <a:rPr lang="it-IT" dirty="0" smtClean="0"/>
              <a:t>Queste piattaforme utilizzano speciali apparecchi TV </a:t>
            </a:r>
            <a:r>
              <a:rPr lang="it-IT" i="1" dirty="0" smtClean="0"/>
              <a:t>Internet </a:t>
            </a:r>
            <a:r>
              <a:rPr lang="it-IT" i="1" dirty="0" err="1" smtClean="0"/>
              <a:t>Enabled</a:t>
            </a:r>
            <a:r>
              <a:rPr lang="it-IT" i="1" dirty="0" smtClean="0"/>
              <a:t> (</a:t>
            </a:r>
            <a:r>
              <a:rPr lang="it-IT" i="1" dirty="0" err="1" smtClean="0"/>
              <a:t>SetTV-IE</a:t>
            </a:r>
            <a:r>
              <a:rPr lang="it-IT" i="1" dirty="0" smtClean="0"/>
              <a:t>)</a:t>
            </a:r>
            <a:r>
              <a:rPr lang="it-IT" dirty="0" smtClean="0"/>
              <a:t>. Tali apparati integrano al loro interno la tecnologia che gestisce il traffico di comunicazione dati da e verso la rete Internet e sovrintende alla fruizione dei contenuti dal web.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Piattaforme TV IE – Classe 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212304"/>
            <a:ext cx="8534400" cy="4953000"/>
          </a:xfrm>
        </p:spPr>
        <p:txBody>
          <a:bodyPr>
            <a:normAutofit/>
          </a:bodyPr>
          <a:lstStyle/>
          <a:p>
            <a:endParaRPr lang="it-IT" sz="2800" dirty="0" smtClean="0"/>
          </a:p>
          <a:p>
            <a:r>
              <a:rPr lang="it-IT" sz="2800" dirty="0" smtClean="0"/>
              <a:t>Requisiti tecnologici prevedono:</a:t>
            </a:r>
          </a:p>
          <a:p>
            <a:pPr lvl="1"/>
            <a:r>
              <a:rPr lang="it-IT" sz="2400" dirty="0" smtClean="0"/>
              <a:t>la connessione ad una </a:t>
            </a:r>
            <a:r>
              <a:rPr lang="it-IT" sz="2400" i="1" dirty="0" smtClean="0"/>
              <a:t>WAN esterna</a:t>
            </a:r>
            <a:r>
              <a:rPr lang="it-IT" sz="2400" dirty="0" smtClean="0"/>
              <a:t> di tipo </a:t>
            </a:r>
            <a:r>
              <a:rPr lang="it-IT" sz="2400" i="1" dirty="0" err="1" smtClean="0"/>
              <a:t>unmanaged</a:t>
            </a:r>
            <a:r>
              <a:rPr lang="it-IT" sz="2400" dirty="0" smtClean="0"/>
              <a:t>;</a:t>
            </a:r>
          </a:p>
          <a:p>
            <a:pPr lvl="1"/>
            <a:r>
              <a:rPr lang="it-IT" sz="2400" dirty="0" smtClean="0"/>
              <a:t>la dotazione di un </a:t>
            </a:r>
            <a:r>
              <a:rPr lang="it-IT" sz="2400" i="1" dirty="0" err="1" smtClean="0"/>
              <a:t>SetTV-IE</a:t>
            </a:r>
            <a:endParaRPr lang="it-IT" sz="2400" i="1" dirty="0" smtClean="0"/>
          </a:p>
          <a:p>
            <a:pPr lvl="1">
              <a:buNone/>
            </a:pPr>
            <a:endParaRPr lang="it-IT" sz="2400" dirty="0" smtClean="0"/>
          </a:p>
          <a:p>
            <a:r>
              <a:rPr lang="it-IT" sz="2800" dirty="0" smtClean="0"/>
              <a:t>Requisiti commerciali prevedono:</a:t>
            </a:r>
          </a:p>
          <a:p>
            <a:pPr lvl="1"/>
            <a:r>
              <a:rPr lang="it-IT" sz="2400" dirty="0"/>
              <a:t>p</a:t>
            </a:r>
            <a:r>
              <a:rPr lang="it-IT" sz="2400" dirty="0" smtClean="0"/>
              <a:t>er il costruttore dell’apparato </a:t>
            </a:r>
            <a:r>
              <a:rPr lang="it-IT" sz="2400" i="1" dirty="0" err="1" smtClean="0"/>
              <a:t>SetTV-IE</a:t>
            </a:r>
            <a:r>
              <a:rPr lang="it-IT" sz="2400" dirty="0" smtClean="0"/>
              <a:t> l’intermediazione con i fornitori dei contenuti per accedere ai relativi servizi. </a:t>
            </a:r>
          </a:p>
          <a:p>
            <a:pPr lvl="1"/>
            <a:r>
              <a:rPr lang="it-IT" sz="2400" dirty="0" smtClean="0"/>
              <a:t>per l’utente finale di siglare un contratto di abbonamento con l’operatore per la fatturazione della connessione ad Internet</a:t>
            </a:r>
            <a:endParaRPr lang="it-IT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Piattaforme TV IE – Classe D</a:t>
            </a:r>
            <a:br>
              <a:rPr lang="it-IT" dirty="0" smtClean="0"/>
            </a:br>
            <a:r>
              <a:rPr lang="it-IT" dirty="0" smtClean="0"/>
              <a:t>Architettura generale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00240"/>
            <a:ext cx="7632848" cy="381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Piattaforme TV IE – Classe 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268760"/>
            <a:ext cx="8534400" cy="4680520"/>
          </a:xfrm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rgbClr val="003366"/>
                </a:solidFill>
              </a:rPr>
              <a:t>I maggiori costruttori di televisori hanno adottato </a:t>
            </a:r>
            <a:r>
              <a:rPr lang="it-IT" sz="2400" i="1" dirty="0" smtClean="0">
                <a:solidFill>
                  <a:srgbClr val="003366"/>
                </a:solidFill>
              </a:rPr>
              <a:t>specifiche</a:t>
            </a:r>
            <a:r>
              <a:rPr lang="it-IT" sz="2400" dirty="0" smtClean="0">
                <a:solidFill>
                  <a:srgbClr val="003366"/>
                </a:solidFill>
              </a:rPr>
              <a:t> soluzioni per l’integrazione di questa tecnologia nei propri televisori IE :</a:t>
            </a:r>
          </a:p>
          <a:p>
            <a:pPr lvl="1"/>
            <a:r>
              <a:rPr lang="it-IT" sz="2000" dirty="0" err="1" smtClean="0">
                <a:solidFill>
                  <a:srgbClr val="003366"/>
                </a:solidFill>
              </a:rPr>
              <a:t>Applicast</a:t>
            </a:r>
            <a:r>
              <a:rPr lang="it-IT" sz="2000" dirty="0" smtClean="0">
                <a:solidFill>
                  <a:srgbClr val="003366"/>
                </a:solidFill>
              </a:rPr>
              <a:t> di Sony</a:t>
            </a:r>
          </a:p>
          <a:p>
            <a:pPr lvl="1"/>
            <a:r>
              <a:rPr lang="it-IT" sz="2000" dirty="0" err="1" smtClean="0">
                <a:solidFill>
                  <a:srgbClr val="003366"/>
                </a:solidFill>
              </a:rPr>
              <a:t>Internet@TV</a:t>
            </a:r>
            <a:r>
              <a:rPr lang="it-IT" sz="2000" dirty="0" smtClean="0">
                <a:solidFill>
                  <a:srgbClr val="003366"/>
                </a:solidFill>
              </a:rPr>
              <a:t> di Samsung</a:t>
            </a:r>
          </a:p>
          <a:p>
            <a:pPr lvl="1"/>
            <a:r>
              <a:rPr lang="it-IT" sz="2000" dirty="0" smtClean="0"/>
              <a:t>Net TV di Philips </a:t>
            </a:r>
          </a:p>
          <a:p>
            <a:pPr lvl="1"/>
            <a:r>
              <a:rPr lang="it-IT" sz="2000" dirty="0" err="1" smtClean="0"/>
              <a:t>Vieracast</a:t>
            </a:r>
            <a:r>
              <a:rPr lang="it-IT" sz="2000" dirty="0" smtClean="0"/>
              <a:t>  di Panasonic  </a:t>
            </a:r>
          </a:p>
          <a:p>
            <a:pPr lvl="1"/>
            <a:r>
              <a:rPr lang="it-IT" sz="2000" dirty="0" err="1" smtClean="0"/>
              <a:t>Netcast</a:t>
            </a:r>
            <a:r>
              <a:rPr lang="it-IT" sz="2000" dirty="0" smtClean="0"/>
              <a:t> di LG </a:t>
            </a:r>
          </a:p>
          <a:p>
            <a:pPr lvl="1"/>
            <a:r>
              <a:rPr lang="it-IT" sz="2000" dirty="0" err="1" smtClean="0"/>
              <a:t>Acquosnet</a:t>
            </a:r>
            <a:r>
              <a:rPr lang="it-IT" sz="2000" dirty="0" smtClean="0"/>
              <a:t> di Sharp</a:t>
            </a:r>
          </a:p>
          <a:p>
            <a:r>
              <a:rPr lang="it-IT" sz="2400" dirty="0" smtClean="0"/>
              <a:t>L’approccio alla fruizione dei </a:t>
            </a:r>
            <a:r>
              <a:rPr lang="it-IT" sz="2400" dirty="0" smtClean="0">
                <a:solidFill>
                  <a:srgbClr val="003366"/>
                </a:solidFill>
              </a:rPr>
              <a:t>contenuti</a:t>
            </a:r>
            <a:r>
              <a:rPr lang="it-IT" sz="2400" dirty="0" smtClean="0"/>
              <a:t> dal web è invece comune a tutti i modelli di televisori di questo tipo. Infatti, l’utente di un qualsiasi </a:t>
            </a:r>
            <a:r>
              <a:rPr lang="it-IT" sz="2400" dirty="0" err="1" smtClean="0"/>
              <a:t>SetTV-IE</a:t>
            </a:r>
            <a:r>
              <a:rPr lang="it-IT" sz="2400" dirty="0" smtClean="0"/>
              <a:t>, può accedere a contenuti web attivando uno specifico </a:t>
            </a:r>
            <a:r>
              <a:rPr lang="it-IT" sz="2400" i="1" dirty="0" smtClean="0"/>
              <a:t>servizio, </a:t>
            </a:r>
            <a:r>
              <a:rPr lang="it-IT" sz="2400" dirty="0" smtClean="0"/>
              <a:t>che consiste in un’applicazione software di tipo </a:t>
            </a:r>
            <a:r>
              <a:rPr lang="it-IT" sz="2400" i="1" dirty="0" smtClean="0"/>
              <a:t>client/server</a:t>
            </a:r>
            <a:r>
              <a:rPr lang="it-IT" sz="2400" dirty="0" smtClean="0"/>
              <a:t> (WIDGET)</a:t>
            </a:r>
          </a:p>
          <a:p>
            <a:endParaRPr lang="it-IT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Piattaforme TV IE – Classe 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284312"/>
            <a:ext cx="8534400" cy="4953000"/>
          </a:xfrm>
        </p:spPr>
        <p:txBody>
          <a:bodyPr>
            <a:noAutofit/>
          </a:bodyPr>
          <a:lstStyle/>
          <a:p>
            <a:r>
              <a:rPr lang="it-IT" sz="2000" dirty="0" smtClean="0"/>
              <a:t>I </a:t>
            </a:r>
            <a:r>
              <a:rPr lang="it-IT" sz="2000" i="1" dirty="0" smtClean="0"/>
              <a:t>servizi web </a:t>
            </a:r>
            <a:r>
              <a:rPr lang="it-IT" sz="2000" dirty="0" smtClean="0"/>
              <a:t>sono gestiti sia nella parte </a:t>
            </a:r>
            <a:r>
              <a:rPr lang="it-IT" sz="2000" i="1" dirty="0" smtClean="0"/>
              <a:t>client</a:t>
            </a:r>
            <a:r>
              <a:rPr lang="it-IT" sz="2000" dirty="0" smtClean="0"/>
              <a:t> che </a:t>
            </a:r>
            <a:r>
              <a:rPr lang="it-IT" sz="2000" i="1" dirty="0" smtClean="0"/>
              <a:t>server</a:t>
            </a:r>
            <a:r>
              <a:rPr lang="it-IT" sz="2000" dirty="0" smtClean="0"/>
              <a:t> dai costruttori di televisori in modo del tutto trasparente all’utente finale. Gli eventuali aggiornamenti della parte client del servizio possono essere effettuati modificando il </a:t>
            </a:r>
            <a:r>
              <a:rPr lang="it-IT" sz="2000" dirty="0" err="1" smtClean="0"/>
              <a:t>firmware</a:t>
            </a:r>
            <a:r>
              <a:rPr lang="it-IT" sz="2000" dirty="0" smtClean="0"/>
              <a:t> del televisore attraverso varie modalità: OTA, USB e WEB. Per tali servizi sul web non vi sono tariffe da pagare. </a:t>
            </a:r>
          </a:p>
          <a:p>
            <a:r>
              <a:rPr lang="it-IT" sz="2000" dirty="0" smtClean="0"/>
              <a:t>Inoltre, alcuni costruttori mettono a disposizione un sistema di sviluppo proprietario che consente la realizzazione di </a:t>
            </a:r>
            <a:r>
              <a:rPr lang="it-IT" sz="2000" i="1" dirty="0" smtClean="0"/>
              <a:t>servizi personalizzati </a:t>
            </a:r>
            <a:r>
              <a:rPr lang="it-IT" sz="2000" dirty="0" smtClean="0"/>
              <a:t>per la fruizione di altre tipologie di contenuto. A tal fine l’ente che intende sviluppare propri </a:t>
            </a:r>
            <a:r>
              <a:rPr lang="it-IT" sz="2000" i="1" dirty="0" smtClean="0"/>
              <a:t>servizi web</a:t>
            </a:r>
            <a:r>
              <a:rPr lang="it-IT" sz="2000" dirty="0" smtClean="0"/>
              <a:t>, deve diventare </a:t>
            </a:r>
            <a:r>
              <a:rPr lang="it-IT" sz="2000" i="1" dirty="0" smtClean="0"/>
              <a:t>partner</a:t>
            </a:r>
            <a:r>
              <a:rPr lang="it-IT" sz="2000" dirty="0" smtClean="0"/>
              <a:t> di questa </a:t>
            </a:r>
            <a:r>
              <a:rPr lang="it-IT" sz="2400" dirty="0" smtClean="0"/>
              <a:t>particolare</a:t>
            </a:r>
            <a:r>
              <a:rPr lang="it-IT" sz="2000" dirty="0" smtClean="0"/>
              <a:t> piattaforma tecnologica e sottoporre ad approvazione la propria proposta di </a:t>
            </a:r>
            <a:r>
              <a:rPr lang="it-IT" sz="2000" i="1" dirty="0" smtClean="0"/>
              <a:t>servizio web</a:t>
            </a:r>
            <a:r>
              <a:rPr lang="it-IT" sz="2000" dirty="0" smtClean="0"/>
              <a:t>. In caso di accettazione il costruttore provvederà alla pubblicazione sui propri server dei </a:t>
            </a:r>
            <a:r>
              <a:rPr lang="it-IT" sz="2000" i="1" dirty="0" smtClean="0"/>
              <a:t>servizi web </a:t>
            </a:r>
            <a:r>
              <a:rPr lang="it-IT" sz="2000" dirty="0" smtClean="0"/>
              <a:t>approvati, aggiornando il proprio </a:t>
            </a:r>
            <a:r>
              <a:rPr lang="it-IT" sz="2000" i="1" dirty="0" smtClean="0"/>
              <a:t>bouquet</a:t>
            </a:r>
            <a:r>
              <a:rPr lang="it-IT" sz="2000" dirty="0" smtClean="0"/>
              <a:t> su tutti i televisori connessi alla rete.</a:t>
            </a:r>
          </a:p>
          <a:p>
            <a:r>
              <a:rPr lang="it-IT" sz="2000" dirty="0" smtClean="0"/>
              <a:t>Ruolo di “intermediazione” per il costruttore di </a:t>
            </a:r>
            <a:r>
              <a:rPr lang="it-IT" sz="2000" dirty="0" err="1" smtClean="0"/>
              <a:t>SetTV-IE</a:t>
            </a:r>
            <a:r>
              <a:rPr lang="it-IT" sz="2000" dirty="0" smtClean="0"/>
              <a:t> (cut the </a:t>
            </a:r>
            <a:r>
              <a:rPr lang="it-IT" sz="2000" dirty="0" err="1" smtClean="0"/>
              <a:t>cord</a:t>
            </a:r>
            <a:r>
              <a:rPr lang="it-IT" sz="2000" dirty="0" smtClean="0"/>
              <a:t>)</a:t>
            </a:r>
          </a:p>
          <a:p>
            <a:endParaRPr lang="it-IT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Piattaforme TV IE – Classe 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583432"/>
            <a:ext cx="8534400" cy="3933800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Ciascun modello di televisore IE  ha in dotazione un proprio </a:t>
            </a:r>
            <a:r>
              <a:rPr lang="it-IT" i="1" dirty="0" smtClean="0"/>
              <a:t>bouquet </a:t>
            </a:r>
            <a:r>
              <a:rPr lang="it-IT" dirty="0" smtClean="0"/>
              <a:t>di</a:t>
            </a:r>
            <a:r>
              <a:rPr lang="it-IT" i="1" dirty="0" smtClean="0"/>
              <a:t> servizi </a:t>
            </a:r>
            <a:r>
              <a:rPr lang="it-IT" dirty="0" smtClean="0"/>
              <a:t>(del tipo </a:t>
            </a:r>
            <a:r>
              <a:rPr lang="it-IT" dirty="0" err="1" smtClean="0"/>
              <a:t>photo</a:t>
            </a:r>
            <a:r>
              <a:rPr lang="it-IT" dirty="0" smtClean="0"/>
              <a:t> </a:t>
            </a:r>
            <a:r>
              <a:rPr lang="it-IT" dirty="0" err="1" smtClean="0"/>
              <a:t>sharing</a:t>
            </a:r>
            <a:r>
              <a:rPr lang="it-IT" dirty="0" smtClean="0"/>
              <a:t>, video </a:t>
            </a:r>
            <a:r>
              <a:rPr lang="it-IT" dirty="0" err="1" smtClean="0"/>
              <a:t>sharing</a:t>
            </a:r>
            <a:r>
              <a:rPr lang="it-IT" dirty="0" smtClean="0"/>
              <a:t>, news, meteo, borsa, traffico, movie </a:t>
            </a:r>
            <a:r>
              <a:rPr lang="it-IT" dirty="0" err="1" smtClean="0"/>
              <a:t>watching</a:t>
            </a:r>
            <a:r>
              <a:rPr lang="it-IT" dirty="0" smtClean="0"/>
              <a:t>, social network, acquisti on </a:t>
            </a:r>
            <a:r>
              <a:rPr lang="it-IT" dirty="0" err="1" smtClean="0"/>
              <a:t>line</a:t>
            </a:r>
            <a:r>
              <a:rPr lang="it-IT" dirty="0" smtClean="0"/>
              <a:t>, </a:t>
            </a:r>
            <a:r>
              <a:rPr lang="it-IT" dirty="0" err="1" smtClean="0"/>
              <a:t>georeferenziali</a:t>
            </a:r>
            <a:r>
              <a:rPr lang="it-IT" dirty="0" smtClean="0"/>
              <a:t>, voice, videoconferenze, eccetera). 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La dimensione del bouquet dipende dal numero di accordi alla divulgazione che il costruttore di televisori ha raggiunto con i fornitori di contenuti web (ad esempio </a:t>
            </a:r>
            <a:r>
              <a:rPr lang="it-IT" dirty="0" err="1" smtClean="0"/>
              <a:t>Picasa</a:t>
            </a:r>
            <a:r>
              <a:rPr lang="it-IT" dirty="0" smtClean="0"/>
              <a:t> di Google,</a:t>
            </a:r>
            <a:r>
              <a:rPr lang="it-IT" dirty="0" err="1" smtClean="0"/>
              <a:t>YouTube</a:t>
            </a:r>
            <a:r>
              <a:rPr lang="it-IT" dirty="0" smtClean="0"/>
              <a:t>, Bloomberg, </a:t>
            </a:r>
            <a:r>
              <a:rPr lang="it-IT" dirty="0" err="1" smtClean="0"/>
              <a:t>Skype</a:t>
            </a:r>
            <a:r>
              <a:rPr lang="it-IT" dirty="0" smtClean="0"/>
              <a:t>, Yahoo Finance, Yahoo </a:t>
            </a:r>
            <a:r>
              <a:rPr lang="it-IT" dirty="0" err="1" smtClean="0"/>
              <a:t>Sports</a:t>
            </a:r>
            <a:r>
              <a:rPr lang="it-IT" dirty="0" smtClean="0"/>
              <a:t>, </a:t>
            </a:r>
            <a:r>
              <a:rPr lang="it-IT" dirty="0" err="1" smtClean="0"/>
              <a:t>Eurosport</a:t>
            </a:r>
            <a:r>
              <a:rPr lang="it-IT" dirty="0" smtClean="0"/>
              <a:t>, </a:t>
            </a:r>
            <a:r>
              <a:rPr lang="it-IT" dirty="0" err="1" smtClean="0"/>
              <a:t>Flicker</a:t>
            </a:r>
            <a:r>
              <a:rPr lang="it-IT" dirty="0" smtClean="0"/>
              <a:t>, </a:t>
            </a:r>
            <a:r>
              <a:rPr lang="it-IT" dirty="0" err="1" smtClean="0"/>
              <a:t>Twitter</a:t>
            </a:r>
            <a:r>
              <a:rPr lang="it-IT" dirty="0" smtClean="0"/>
              <a:t>, Amazon, </a:t>
            </a:r>
            <a:r>
              <a:rPr lang="it-IT" dirty="0" err="1" smtClean="0"/>
              <a:t>Netflix</a:t>
            </a:r>
            <a:r>
              <a:rPr lang="it-IT" dirty="0" smtClean="0"/>
              <a:t>, Blockbuster, </a:t>
            </a:r>
            <a:r>
              <a:rPr lang="it-IT" dirty="0" err="1" smtClean="0"/>
              <a:t>eBay</a:t>
            </a:r>
            <a:r>
              <a:rPr lang="it-IT" dirty="0" smtClean="0"/>
              <a:t> eccetera)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Piattaforme TV IE – Classe D</a:t>
            </a:r>
            <a:br>
              <a:rPr lang="it-IT" dirty="0" smtClean="0"/>
            </a:br>
            <a:r>
              <a:rPr lang="it-IT" dirty="0" smtClean="0"/>
              <a:t>Esempi di </a:t>
            </a:r>
            <a:r>
              <a:rPr lang="it-IT" dirty="0" err="1" smtClean="0"/>
              <a:t>SetTV-IE</a:t>
            </a:r>
            <a:endParaRPr lang="it-IT" dirty="0"/>
          </a:p>
        </p:txBody>
      </p:sp>
      <p:pic>
        <p:nvPicPr>
          <p:cNvPr id="4" name="Segnaposto contenuto 3" descr="phili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772816"/>
            <a:ext cx="2569143" cy="1944216"/>
          </a:xfr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6369" y="4365104"/>
            <a:ext cx="2747631" cy="172819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132856"/>
            <a:ext cx="2304256" cy="154175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437112"/>
            <a:ext cx="2504543" cy="165926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4293096"/>
            <a:ext cx="3048000" cy="20574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772816"/>
            <a:ext cx="3276600" cy="2489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Piattaforme tecnologiche “tradizionali”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428328"/>
            <a:ext cx="8534400" cy="4953000"/>
          </a:xfrm>
        </p:spPr>
        <p:txBody>
          <a:bodyPr/>
          <a:lstStyle/>
          <a:p>
            <a:r>
              <a:rPr lang="it-IT" sz="2800" dirty="0" smtClean="0"/>
              <a:t>Piattaforme per l’intrattenimento domestico:</a:t>
            </a:r>
          </a:p>
          <a:p>
            <a:pPr lvl="1"/>
            <a:r>
              <a:rPr lang="it-IT" sz="2400" dirty="0" smtClean="0"/>
              <a:t>Televisione o un video player (VCR, DVD)</a:t>
            </a:r>
          </a:p>
          <a:p>
            <a:pPr lvl="1"/>
            <a:r>
              <a:rPr lang="it-IT" sz="2400" dirty="0" smtClean="0"/>
              <a:t>Personal Computer (Desktop, Laptop) connessione ad Internet</a:t>
            </a:r>
          </a:p>
          <a:p>
            <a:pPr lvl="1"/>
            <a:r>
              <a:rPr lang="it-IT" sz="2400" dirty="0" smtClean="0"/>
              <a:t>Consolle di video gioco</a:t>
            </a:r>
          </a:p>
          <a:p>
            <a:r>
              <a:rPr lang="it-IT" sz="2800" dirty="0" smtClean="0"/>
              <a:t>Tipi di servizio/contenuto fruibili:</a:t>
            </a:r>
          </a:p>
          <a:p>
            <a:pPr lvl="1"/>
            <a:r>
              <a:rPr lang="it-IT" sz="2400" dirty="0" smtClean="0"/>
              <a:t>Televisivo</a:t>
            </a:r>
          </a:p>
          <a:p>
            <a:pPr lvl="1"/>
            <a:r>
              <a:rPr lang="it-IT" sz="2400" dirty="0" smtClean="0"/>
              <a:t>Web</a:t>
            </a:r>
          </a:p>
          <a:p>
            <a:pPr lvl="1"/>
            <a:r>
              <a:rPr lang="it-IT" sz="2400" dirty="0" smtClean="0"/>
              <a:t>Videogioco</a:t>
            </a:r>
          </a:p>
          <a:p>
            <a:pPr lvl="1">
              <a:buNone/>
            </a:pPr>
            <a:endParaRPr lang="it-IT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Piattaforme TV IE – Classe 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068288"/>
            <a:ext cx="8534400" cy="4953000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Appartengono a questa classe le piattaforme tecnologiche che consentono l’</a:t>
            </a:r>
            <a:r>
              <a:rPr lang="it-IT" i="1" dirty="0"/>
              <a:t>accesso</a:t>
            </a:r>
            <a:r>
              <a:rPr lang="it-IT" dirty="0"/>
              <a:t> </a:t>
            </a:r>
            <a:r>
              <a:rPr lang="it-IT" i="1" dirty="0"/>
              <a:t>condizionato</a:t>
            </a:r>
            <a:r>
              <a:rPr lang="it-IT" dirty="0"/>
              <a:t> ai contenuti multimediali del web e la loro fruizione anche su apparati TV  non abilitati ad Internet. </a:t>
            </a:r>
            <a:endParaRPr lang="it-IT" dirty="0" smtClean="0"/>
          </a:p>
          <a:p>
            <a:r>
              <a:rPr lang="it-IT" dirty="0" smtClean="0"/>
              <a:t>Requisiti tecnologici prevedono:</a:t>
            </a:r>
          </a:p>
          <a:p>
            <a:pPr lvl="1"/>
            <a:r>
              <a:rPr lang="it-IT" dirty="0"/>
              <a:t>la connessione ad una </a:t>
            </a:r>
            <a:r>
              <a:rPr lang="it-IT" i="1" dirty="0"/>
              <a:t>WAN esterna</a:t>
            </a:r>
            <a:r>
              <a:rPr lang="it-IT" dirty="0"/>
              <a:t> di tipo </a:t>
            </a:r>
            <a:r>
              <a:rPr lang="it-IT" i="1" dirty="0" err="1"/>
              <a:t>unmanaged</a:t>
            </a:r>
            <a:r>
              <a:rPr lang="it-IT" dirty="0"/>
              <a:t>;</a:t>
            </a:r>
          </a:p>
          <a:p>
            <a:pPr lvl="1"/>
            <a:r>
              <a:rPr lang="it-IT" dirty="0" smtClean="0"/>
              <a:t>per l’utente finale la dotazione di un dispositivo esterno, </a:t>
            </a:r>
            <a:r>
              <a:rPr lang="it-IT" i="1" dirty="0" smtClean="0"/>
              <a:t>Set Top Box</a:t>
            </a:r>
            <a:r>
              <a:rPr lang="it-IT" dirty="0" smtClean="0"/>
              <a:t> </a:t>
            </a:r>
            <a:r>
              <a:rPr lang="it-IT" dirty="0"/>
              <a:t>abilitato al collegamento </a:t>
            </a:r>
            <a:r>
              <a:rPr lang="it-IT" dirty="0" smtClean="0"/>
              <a:t>ad </a:t>
            </a:r>
            <a:r>
              <a:rPr lang="it-IT" dirty="0"/>
              <a:t>Internet, </a:t>
            </a:r>
            <a:r>
              <a:rPr lang="it-IT" i="1" dirty="0"/>
              <a:t>Internet </a:t>
            </a:r>
            <a:r>
              <a:rPr lang="it-IT" i="1" dirty="0" err="1"/>
              <a:t>Enabled</a:t>
            </a:r>
            <a:r>
              <a:rPr lang="it-IT" i="1" dirty="0"/>
              <a:t> Set Top Box (IE-STB). </a:t>
            </a:r>
          </a:p>
          <a:p>
            <a:r>
              <a:rPr lang="it-IT" dirty="0"/>
              <a:t>Requisiti commerciali prevedono:</a:t>
            </a:r>
          </a:p>
          <a:p>
            <a:pPr lvl="1"/>
            <a:r>
              <a:rPr lang="it-IT" dirty="0"/>
              <a:t>per il costruttore dell’apparato </a:t>
            </a:r>
            <a:r>
              <a:rPr lang="it-IT" i="1" dirty="0" smtClean="0"/>
              <a:t>STB-IE </a:t>
            </a:r>
            <a:r>
              <a:rPr lang="it-IT" dirty="0" smtClean="0"/>
              <a:t>l’intermediazione </a:t>
            </a:r>
            <a:r>
              <a:rPr lang="it-IT" dirty="0"/>
              <a:t>con i fornitori dei contenuti per accedere ai relativi servizi. </a:t>
            </a:r>
          </a:p>
          <a:p>
            <a:pPr lvl="1"/>
            <a:r>
              <a:rPr lang="it-IT" dirty="0"/>
              <a:t>per l’utente finale di siglare un contratto di abbonamento con l’operatore per la fatturazione della connessione ad </a:t>
            </a:r>
            <a:r>
              <a:rPr lang="it-IT" dirty="0" smtClean="0"/>
              <a:t>Internet</a:t>
            </a:r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4516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Piattaforme TV IE – Classe E</a:t>
            </a:r>
            <a:br>
              <a:rPr lang="it-IT" dirty="0" smtClean="0"/>
            </a:br>
            <a:r>
              <a:rPr lang="it-IT" dirty="0" smtClean="0"/>
              <a:t>Architettura generale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7380312" cy="3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419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Piattaforme TV IE – Classe 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439416"/>
            <a:ext cx="8534400" cy="4365848"/>
          </a:xfrm>
        </p:spPr>
        <p:txBody>
          <a:bodyPr>
            <a:noAutofit/>
          </a:bodyPr>
          <a:lstStyle/>
          <a:p>
            <a:r>
              <a:rPr lang="it-IT" sz="2400" dirty="0" smtClean="0"/>
              <a:t>Fanno parte di </a:t>
            </a:r>
            <a:r>
              <a:rPr lang="it-IT" sz="2400" dirty="0"/>
              <a:t>questa categoria i lettori </a:t>
            </a:r>
            <a:r>
              <a:rPr lang="it-IT" sz="2400" dirty="0" err="1"/>
              <a:t>Bluray</a:t>
            </a:r>
            <a:r>
              <a:rPr lang="it-IT" sz="2400" dirty="0"/>
              <a:t>/DVD (</a:t>
            </a:r>
            <a:r>
              <a:rPr lang="it-IT" sz="2400" i="1" dirty="0"/>
              <a:t>IE-Blu </a:t>
            </a:r>
            <a:r>
              <a:rPr lang="it-IT" sz="2400" i="1" dirty="0" err="1"/>
              <a:t>Ray</a:t>
            </a:r>
            <a:r>
              <a:rPr lang="it-IT" sz="2400" i="1" dirty="0"/>
              <a:t>/DVD Player</a:t>
            </a:r>
            <a:r>
              <a:rPr lang="it-IT" sz="2400" dirty="0" smtClean="0"/>
              <a:t>) </a:t>
            </a:r>
          </a:p>
          <a:p>
            <a:r>
              <a:rPr lang="it-IT" sz="2400" dirty="0" smtClean="0"/>
              <a:t>Le </a:t>
            </a:r>
            <a:r>
              <a:rPr lang="it-IT" sz="2400" dirty="0"/>
              <a:t>modalità di fruizione sono del tutto analoghe a quelle della classe precedente, avendo in comune gli stessi costruttori (LG, Samsung, Sony, Philips, </a:t>
            </a:r>
            <a:r>
              <a:rPr lang="it-IT" sz="2400" dirty="0" smtClean="0"/>
              <a:t>Panasonic, Sharp)</a:t>
            </a:r>
            <a:endParaRPr lang="it-IT" sz="2400" dirty="0"/>
          </a:p>
          <a:p>
            <a:r>
              <a:rPr lang="it-IT" sz="2400" dirty="0" smtClean="0"/>
              <a:t>Si </a:t>
            </a:r>
            <a:r>
              <a:rPr lang="it-IT" sz="2400" dirty="0"/>
              <a:t>tratta </a:t>
            </a:r>
            <a:r>
              <a:rPr lang="it-IT" sz="2400" dirty="0" smtClean="0"/>
              <a:t>di </a:t>
            </a:r>
            <a:r>
              <a:rPr lang="it-IT" sz="2400" dirty="0"/>
              <a:t>una soluzione tecnologica che consente la fruizione di contenuti web, in forma analoga a quella degli apparati </a:t>
            </a:r>
            <a:r>
              <a:rPr lang="it-IT" sz="2400" dirty="0" err="1" smtClean="0"/>
              <a:t>Set</a:t>
            </a:r>
            <a:r>
              <a:rPr lang="it-IT" sz="2400" i="1" dirty="0" err="1" smtClean="0"/>
              <a:t>TV-IE</a:t>
            </a:r>
            <a:r>
              <a:rPr lang="it-IT" sz="2400" dirty="0" smtClean="0"/>
              <a:t>, </a:t>
            </a:r>
            <a:r>
              <a:rPr lang="it-IT" sz="2400" dirty="0"/>
              <a:t>su apparati TV non abilitati ad </a:t>
            </a:r>
            <a:r>
              <a:rPr lang="it-IT" sz="2400" dirty="0" smtClean="0"/>
              <a:t>Internet </a:t>
            </a:r>
          </a:p>
          <a:p>
            <a:r>
              <a:rPr lang="it-IT" sz="2400" dirty="0" smtClean="0"/>
              <a:t>Rientrano </a:t>
            </a:r>
            <a:r>
              <a:rPr lang="it-IT" sz="2400" dirty="0"/>
              <a:t>in questa categoria anche i dispositivi con funzionalità di tipo Media Center </a:t>
            </a:r>
            <a:r>
              <a:rPr lang="it-IT" sz="2400" dirty="0" smtClean="0"/>
              <a:t>(</a:t>
            </a:r>
            <a:r>
              <a:rPr lang="it-IT" sz="2400" i="1" dirty="0" smtClean="0"/>
              <a:t>STB- IE </a:t>
            </a:r>
            <a:r>
              <a:rPr lang="it-IT" sz="2400" i="1" dirty="0" err="1"/>
              <a:t>MediaCenter</a:t>
            </a:r>
            <a:r>
              <a:rPr lang="it-IT" sz="2400" dirty="0"/>
              <a:t>). Attualmente sono disponibili </a:t>
            </a:r>
            <a:r>
              <a:rPr lang="it-IT" sz="2400" dirty="0" smtClean="0"/>
              <a:t>varie </a:t>
            </a:r>
            <a:r>
              <a:rPr lang="it-IT" sz="2400" dirty="0"/>
              <a:t>soluzioni tecnologiche quali ad esempio </a:t>
            </a:r>
            <a:r>
              <a:rPr lang="it-IT" sz="2400" dirty="0" err="1"/>
              <a:t>TiVo</a:t>
            </a:r>
            <a:r>
              <a:rPr lang="it-IT" sz="2400" dirty="0"/>
              <a:t>, l’</a:t>
            </a:r>
            <a:r>
              <a:rPr lang="it-IT" sz="2400" dirty="0" err="1"/>
              <a:t>AppleTV</a:t>
            </a:r>
            <a:r>
              <a:rPr lang="it-IT" sz="2400" dirty="0"/>
              <a:t> e l’</a:t>
            </a:r>
            <a:r>
              <a:rPr lang="it-IT" sz="2400" dirty="0" err="1"/>
              <a:t>Xbee</a:t>
            </a:r>
            <a:r>
              <a:rPr lang="it-IT" sz="2400" dirty="0"/>
              <a:t> </a:t>
            </a:r>
            <a:r>
              <a:rPr lang="it-IT" sz="2400" dirty="0" smtClean="0"/>
              <a:t>Box</a:t>
            </a:r>
          </a:p>
          <a:p>
            <a:pPr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304235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Piattaforme TV IE – Classe E </a:t>
            </a:r>
            <a:br>
              <a:rPr lang="it-IT" dirty="0" smtClean="0"/>
            </a:br>
            <a:r>
              <a:rPr lang="it-IT" dirty="0" smtClean="0"/>
              <a:t>Esempi di STB-IE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348880"/>
            <a:ext cx="3907508" cy="10081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437112"/>
            <a:ext cx="3725155" cy="93610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276872"/>
            <a:ext cx="3360372" cy="100811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149080"/>
            <a:ext cx="2801945" cy="144016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508104" y="3573016"/>
            <a:ext cx="2069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Apple TV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1187624" y="3645024"/>
            <a:ext cx="2141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LG </a:t>
            </a:r>
            <a:r>
              <a:rPr lang="it-IT" dirty="0" err="1" smtClean="0"/>
              <a:t>BluRay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683568" y="1556792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Samsung </a:t>
            </a:r>
            <a:r>
              <a:rPr lang="it-IT" dirty="0" err="1" smtClean="0"/>
              <a:t>BluRay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5652120" y="1412776"/>
            <a:ext cx="2141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Tivo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69875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Piattaforme TV IE – Classe </a:t>
            </a:r>
            <a:r>
              <a:rPr lang="it-IT" dirty="0" err="1" smtClean="0"/>
              <a:t>F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428328"/>
            <a:ext cx="8534400" cy="4953000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Appartengono a questa classe le piattaforme tecnologiche che consentono, sia la fruizione dei contenuti della televisione digitale terrestre e/o satellitare (in chiaro o a pagamento) sia l’</a:t>
            </a:r>
            <a:r>
              <a:rPr lang="it-IT" i="1" dirty="0"/>
              <a:t>accesso</a:t>
            </a:r>
            <a:r>
              <a:rPr lang="it-IT" dirty="0"/>
              <a:t> </a:t>
            </a:r>
            <a:r>
              <a:rPr lang="it-IT" i="1" dirty="0"/>
              <a:t>libero</a:t>
            </a:r>
            <a:r>
              <a:rPr lang="it-IT" dirty="0"/>
              <a:t> ai contenuti multimediali del web. </a:t>
            </a:r>
            <a:endParaRPr lang="it-IT" dirty="0" smtClean="0"/>
          </a:p>
          <a:p>
            <a:r>
              <a:rPr lang="it-IT" dirty="0" smtClean="0"/>
              <a:t>Requisiti tecnologici prevedono:</a:t>
            </a:r>
          </a:p>
          <a:p>
            <a:pPr lvl="1"/>
            <a:r>
              <a:rPr lang="it-IT" dirty="0"/>
              <a:t>la connessione ad una </a:t>
            </a:r>
            <a:r>
              <a:rPr lang="it-IT" i="1" dirty="0"/>
              <a:t>WAN esterna</a:t>
            </a:r>
            <a:r>
              <a:rPr lang="it-IT" dirty="0"/>
              <a:t> di tipo </a:t>
            </a:r>
            <a:r>
              <a:rPr lang="it-IT" i="1" dirty="0" err="1"/>
              <a:t>unmanaged</a:t>
            </a:r>
            <a:r>
              <a:rPr lang="it-IT" dirty="0"/>
              <a:t>;</a:t>
            </a:r>
          </a:p>
          <a:p>
            <a:pPr lvl="1"/>
            <a:r>
              <a:rPr lang="it-IT" dirty="0" smtClean="0"/>
              <a:t>per l’utente finale la dotazione di un dispositivo esterno, </a:t>
            </a:r>
            <a:r>
              <a:rPr lang="it-IT" i="1" dirty="0" smtClean="0"/>
              <a:t>Set Top Box</a:t>
            </a:r>
            <a:r>
              <a:rPr lang="it-IT" dirty="0" smtClean="0"/>
              <a:t> </a:t>
            </a:r>
            <a:r>
              <a:rPr lang="it-IT" dirty="0"/>
              <a:t>dove le funzionalità del </a:t>
            </a:r>
            <a:r>
              <a:rPr lang="it-IT" i="1" dirty="0"/>
              <a:t>Decoder</a:t>
            </a:r>
            <a:r>
              <a:rPr lang="it-IT" dirty="0"/>
              <a:t> sono integrate in un dispositivo esterno di tipo  </a:t>
            </a:r>
            <a:r>
              <a:rPr lang="it-IT" i="1" dirty="0"/>
              <a:t>ibrido,</a:t>
            </a:r>
            <a:r>
              <a:rPr lang="it-IT" dirty="0"/>
              <a:t> </a:t>
            </a:r>
            <a:r>
              <a:rPr lang="it-IT" dirty="0" smtClean="0"/>
              <a:t>abilitato </a:t>
            </a:r>
            <a:r>
              <a:rPr lang="it-IT" dirty="0"/>
              <a:t>sia al collegamento a Internet sia alle reti di distribuzione dei segnali TV digitali terrestri e satellitari </a:t>
            </a:r>
            <a:r>
              <a:rPr lang="it-IT" i="1" dirty="0"/>
              <a:t>(IE-STB ibrido)</a:t>
            </a:r>
            <a:r>
              <a:rPr lang="it-IT" dirty="0" smtClean="0"/>
              <a:t>.</a:t>
            </a:r>
            <a:r>
              <a:rPr lang="it-IT" i="1" dirty="0" smtClean="0"/>
              <a:t> </a:t>
            </a:r>
            <a:endParaRPr lang="it-IT" i="1" dirty="0"/>
          </a:p>
          <a:p>
            <a:r>
              <a:rPr lang="it-IT" dirty="0"/>
              <a:t>Requisiti commerciali prevedono:</a:t>
            </a:r>
          </a:p>
          <a:p>
            <a:pPr lvl="1"/>
            <a:r>
              <a:rPr lang="it-IT" dirty="0"/>
              <a:t>per il costruttore dell’apparato </a:t>
            </a:r>
            <a:r>
              <a:rPr lang="it-IT" i="1" dirty="0"/>
              <a:t>IE</a:t>
            </a:r>
            <a:r>
              <a:rPr lang="it-IT" i="1" dirty="0" smtClean="0"/>
              <a:t>-STB Ibrido </a:t>
            </a:r>
            <a:r>
              <a:rPr lang="it-IT" dirty="0" smtClean="0"/>
              <a:t>nessun tipo di intermediazione </a:t>
            </a:r>
            <a:r>
              <a:rPr lang="it-IT" dirty="0"/>
              <a:t>con i fornitori dei contenuti per accedere ai relativi </a:t>
            </a:r>
            <a:r>
              <a:rPr lang="it-IT" dirty="0" smtClean="0"/>
              <a:t>servizi, </a:t>
            </a:r>
            <a:r>
              <a:rPr lang="it-IT" dirty="0"/>
              <a:t>in quanto la navigazione è libera. </a:t>
            </a:r>
          </a:p>
          <a:p>
            <a:pPr lvl="1"/>
            <a:r>
              <a:rPr lang="it-IT" dirty="0"/>
              <a:t>per l’utente finale di siglare un contratto di abbonamento con l’operatore per la fatturazione della connessione ad </a:t>
            </a:r>
            <a:r>
              <a:rPr lang="it-IT" dirty="0" smtClean="0"/>
              <a:t>Internet</a:t>
            </a:r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549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Piattaforme TV IE – Classe F</a:t>
            </a:r>
            <a:br>
              <a:rPr lang="it-IT" dirty="0" smtClean="0"/>
            </a:br>
            <a:r>
              <a:rPr lang="it-IT" dirty="0" smtClean="0"/>
              <a:t>Architettura generale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7092280" cy="422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476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Piattaforme TV IE – Classe F</a:t>
            </a:r>
            <a:br>
              <a:rPr lang="it-IT" dirty="0" smtClean="0"/>
            </a:br>
            <a:r>
              <a:rPr lang="it-IT" dirty="0" smtClean="0"/>
              <a:t> Esempi di STB-IE ibridi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340768"/>
            <a:ext cx="8534400" cy="4365848"/>
          </a:xfrm>
        </p:spPr>
        <p:txBody>
          <a:bodyPr>
            <a:normAutofit/>
          </a:bodyPr>
          <a:lstStyle/>
          <a:p>
            <a:r>
              <a:rPr lang="it-IT" dirty="0" smtClean="0"/>
              <a:t>il </a:t>
            </a:r>
            <a:r>
              <a:rPr lang="it-IT" dirty="0" err="1"/>
              <a:t>BLOBbox</a:t>
            </a:r>
            <a:r>
              <a:rPr lang="it-IT" dirty="0"/>
              <a:t> della </a:t>
            </a:r>
            <a:r>
              <a:rPr lang="it-IT" dirty="0" err="1"/>
              <a:t>Telsey</a:t>
            </a:r>
            <a:r>
              <a:rPr lang="it-IT" dirty="0"/>
              <a:t>, il </a:t>
            </a:r>
            <a:r>
              <a:rPr lang="it-IT" dirty="0" err="1"/>
              <a:t>TVsurf</a:t>
            </a:r>
            <a:r>
              <a:rPr lang="it-IT" dirty="0"/>
              <a:t> della 3D-Enter SA, il </a:t>
            </a:r>
            <a:r>
              <a:rPr lang="it-IT" dirty="0" err="1"/>
              <a:t>QBox</a:t>
            </a:r>
            <a:r>
              <a:rPr lang="it-IT" dirty="0"/>
              <a:t> della </a:t>
            </a:r>
            <a:r>
              <a:rPr lang="it-IT" dirty="0" err="1"/>
              <a:t>Duolabs</a:t>
            </a:r>
            <a:r>
              <a:rPr lang="it-IT" dirty="0"/>
              <a:t> ed l’</a:t>
            </a:r>
            <a:r>
              <a:rPr lang="it-IT" dirty="0" err="1"/>
              <a:t>Aries</a:t>
            </a:r>
            <a:r>
              <a:rPr lang="it-IT" dirty="0"/>
              <a:t> 700 della </a:t>
            </a:r>
            <a:r>
              <a:rPr lang="it-IT" dirty="0" err="1"/>
              <a:t>ElsagDatamat</a:t>
            </a:r>
            <a:r>
              <a:rPr lang="it-IT" dirty="0"/>
              <a:t>.</a:t>
            </a:r>
          </a:p>
          <a:p>
            <a:r>
              <a:rPr lang="it-IT" dirty="0"/>
              <a:t>L’utente può accedere ai contenuti web tramite appositi browser.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077072"/>
            <a:ext cx="3014049" cy="122413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933056"/>
            <a:ext cx="2690360" cy="122413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5373216"/>
            <a:ext cx="2160240" cy="101804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5013176"/>
            <a:ext cx="2232248" cy="1490781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5013176"/>
            <a:ext cx="1656184" cy="135042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5085184"/>
            <a:ext cx="2016224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193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Piattaforme TV IE – Classe 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500336"/>
            <a:ext cx="8534400" cy="4304928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Appartengono a questa classe le piattaforme tecnologiche che consentono l’</a:t>
            </a:r>
            <a:r>
              <a:rPr lang="it-IT" i="1" dirty="0"/>
              <a:t>accesso</a:t>
            </a:r>
            <a:r>
              <a:rPr lang="it-IT" dirty="0"/>
              <a:t> </a:t>
            </a:r>
            <a:r>
              <a:rPr lang="it-IT" i="1" dirty="0"/>
              <a:t>libero</a:t>
            </a:r>
            <a:r>
              <a:rPr lang="it-IT" dirty="0"/>
              <a:t> ai contenuti multimediali del web. </a:t>
            </a:r>
            <a:r>
              <a:rPr lang="it-IT" dirty="0" smtClean="0"/>
              <a:t>Requisiti tecnologici prevedono:</a:t>
            </a:r>
          </a:p>
          <a:p>
            <a:pPr lvl="1"/>
            <a:r>
              <a:rPr lang="it-IT" dirty="0"/>
              <a:t>la connessione ad una </a:t>
            </a:r>
            <a:r>
              <a:rPr lang="it-IT" i="1" dirty="0"/>
              <a:t>WAN esterna</a:t>
            </a:r>
            <a:r>
              <a:rPr lang="it-IT" dirty="0"/>
              <a:t> di tipo </a:t>
            </a:r>
            <a:r>
              <a:rPr lang="it-IT" i="1" dirty="0" err="1"/>
              <a:t>unmanaged</a:t>
            </a:r>
            <a:r>
              <a:rPr lang="it-IT" dirty="0"/>
              <a:t>;</a:t>
            </a:r>
          </a:p>
          <a:p>
            <a:pPr lvl="1"/>
            <a:r>
              <a:rPr lang="it-IT" dirty="0" smtClean="0"/>
              <a:t>per l’utente finale la dotazione di un </a:t>
            </a:r>
            <a:r>
              <a:rPr lang="it-IT" i="1" dirty="0" err="1"/>
              <a:t>PersonalComputer</a:t>
            </a:r>
            <a:r>
              <a:rPr lang="it-IT" dirty="0"/>
              <a:t>, dove le funzionalità del </a:t>
            </a:r>
            <a:r>
              <a:rPr lang="it-IT" i="1" dirty="0"/>
              <a:t>Decoder</a:t>
            </a:r>
            <a:r>
              <a:rPr lang="it-IT" dirty="0"/>
              <a:t> sono parte integrante </a:t>
            </a:r>
            <a:r>
              <a:rPr lang="it-IT" dirty="0" smtClean="0"/>
              <a:t>del PC. </a:t>
            </a:r>
          </a:p>
          <a:p>
            <a:r>
              <a:rPr lang="it-IT" dirty="0" smtClean="0"/>
              <a:t>Requisiti </a:t>
            </a:r>
            <a:r>
              <a:rPr lang="it-IT" dirty="0"/>
              <a:t>commerciali prevedono:</a:t>
            </a:r>
          </a:p>
          <a:p>
            <a:pPr lvl="1"/>
            <a:r>
              <a:rPr lang="it-IT" dirty="0"/>
              <a:t>per il costruttore </a:t>
            </a:r>
            <a:r>
              <a:rPr lang="it-IT" dirty="0" smtClean="0"/>
              <a:t>di PC nessun </a:t>
            </a:r>
            <a:r>
              <a:rPr lang="it-IT" dirty="0"/>
              <a:t>tipo di intermediazione con i fornitori dei contenuti per accedere ai relativi servizi, in quanto la navigazione è libera. </a:t>
            </a:r>
          </a:p>
          <a:p>
            <a:pPr lvl="1"/>
            <a:r>
              <a:rPr lang="it-IT" dirty="0" smtClean="0"/>
              <a:t>per l’utente finale di siglare un contratto di abbonamento con l’operatore per la fatturazione della connessione ad Internet</a:t>
            </a:r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99570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Piattaforme TV IE – Classe G</a:t>
            </a:r>
            <a:br>
              <a:rPr lang="it-IT" dirty="0" smtClean="0"/>
            </a:br>
            <a:r>
              <a:rPr lang="it-IT" dirty="0" smtClean="0"/>
              <a:t>Architettura generale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7" y="1628800"/>
            <a:ext cx="7049104" cy="390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672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Piattaforme TV IE – Classe 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84784"/>
            <a:ext cx="8534400" cy="4365848"/>
          </a:xfrm>
        </p:spPr>
        <p:txBody>
          <a:bodyPr>
            <a:noAutofit/>
          </a:bodyPr>
          <a:lstStyle/>
          <a:p>
            <a:r>
              <a:rPr lang="it-IT" sz="2000" dirty="0" smtClean="0"/>
              <a:t>L’utente può </a:t>
            </a:r>
            <a:r>
              <a:rPr lang="it-IT" sz="2000" dirty="0"/>
              <a:t>accedere liberamente a tutti i contenuti e servizi del web </a:t>
            </a:r>
            <a:r>
              <a:rPr lang="it-IT" sz="2000" dirty="0" smtClean="0"/>
              <a:t>attraverso il </a:t>
            </a:r>
            <a:r>
              <a:rPr lang="it-IT" sz="2000" i="1" dirty="0" smtClean="0"/>
              <a:t>Browser</a:t>
            </a:r>
          </a:p>
          <a:p>
            <a:r>
              <a:rPr lang="it-IT" sz="2000" dirty="0"/>
              <a:t>Per i siti gestiti dai </a:t>
            </a:r>
            <a:r>
              <a:rPr lang="it-IT" sz="2000" dirty="0" err="1"/>
              <a:t>Broadcaster</a:t>
            </a:r>
            <a:r>
              <a:rPr lang="it-IT" sz="2000" dirty="0"/>
              <a:t> (</a:t>
            </a:r>
            <a:r>
              <a:rPr lang="it-IT" sz="2000" i="1" dirty="0"/>
              <a:t>WebTV</a:t>
            </a:r>
            <a:r>
              <a:rPr lang="it-IT" sz="2000" dirty="0"/>
              <a:t>) che pubblicano sia contenuti di tipo </a:t>
            </a:r>
            <a:r>
              <a:rPr lang="it-IT" sz="2000" i="1" dirty="0"/>
              <a:t>Live</a:t>
            </a:r>
            <a:r>
              <a:rPr lang="it-IT" sz="2000" dirty="0"/>
              <a:t>, relativi al palinsesto giornaliero, sia contenuti di tipo </a:t>
            </a:r>
            <a:r>
              <a:rPr lang="it-IT" sz="2000" i="1" dirty="0"/>
              <a:t>on </a:t>
            </a:r>
            <a:r>
              <a:rPr lang="it-IT" sz="2000" i="1" dirty="0" err="1"/>
              <a:t>demand</a:t>
            </a:r>
            <a:r>
              <a:rPr lang="it-IT" sz="2000" dirty="0"/>
              <a:t>, relativi alla programmazione televisiva passata, l’utente deve utilizzare particolari plug-</a:t>
            </a:r>
            <a:r>
              <a:rPr lang="it-IT" sz="2000" dirty="0" smtClean="0"/>
              <a:t>in</a:t>
            </a:r>
            <a:r>
              <a:rPr lang="it-IT" sz="2000" i="1" dirty="0" smtClean="0"/>
              <a:t> </a:t>
            </a:r>
            <a:r>
              <a:rPr lang="it-IT" sz="2000" dirty="0"/>
              <a:t>(p.e. </a:t>
            </a:r>
            <a:r>
              <a:rPr lang="it-IT" sz="2000" dirty="0" err="1"/>
              <a:t>Silverlight</a:t>
            </a:r>
            <a:r>
              <a:rPr lang="it-IT" sz="2000" dirty="0"/>
              <a:t> per </a:t>
            </a:r>
            <a:r>
              <a:rPr lang="it-IT" sz="2000" dirty="0" err="1"/>
              <a:t>Rai.tv</a:t>
            </a:r>
            <a:r>
              <a:rPr lang="it-IT" sz="2000" dirty="0"/>
              <a:t> e BBC, Adobe-Flash per La7.tv) </a:t>
            </a:r>
            <a:endParaRPr lang="it-IT" sz="2000" dirty="0" smtClean="0"/>
          </a:p>
          <a:p>
            <a:r>
              <a:rPr lang="it-IT" sz="2000" dirty="0"/>
              <a:t> </a:t>
            </a:r>
            <a:r>
              <a:rPr lang="it-IT" sz="2000" dirty="0" smtClean="0"/>
              <a:t>Per </a:t>
            </a:r>
            <a:r>
              <a:rPr lang="it-IT" sz="2000" dirty="0"/>
              <a:t>i siti relativi ai Contenuti Generati dall’Utente (</a:t>
            </a:r>
            <a:r>
              <a:rPr lang="it-IT" sz="2000" i="1" dirty="0"/>
              <a:t>UGC</a:t>
            </a:r>
            <a:r>
              <a:rPr lang="it-IT" sz="2000" dirty="0"/>
              <a:t>),l’utente registrato può gratuitamente pubblicare i propri contenuti e fruire in modalità </a:t>
            </a:r>
            <a:r>
              <a:rPr lang="it-IT" sz="2000" i="1" dirty="0"/>
              <a:t>streaming on </a:t>
            </a:r>
            <a:r>
              <a:rPr lang="it-IT" sz="2000" i="1" dirty="0" err="1"/>
              <a:t>demand</a:t>
            </a:r>
            <a:r>
              <a:rPr lang="it-IT" sz="2000" dirty="0"/>
              <a:t> di quelli degli altri utenti (p.e. </a:t>
            </a:r>
            <a:r>
              <a:rPr lang="it-IT" sz="2000" dirty="0" err="1"/>
              <a:t>YouTube</a:t>
            </a:r>
            <a:r>
              <a:rPr lang="it-IT" sz="2000" dirty="0"/>
              <a:t>, </a:t>
            </a:r>
            <a:r>
              <a:rPr lang="it-IT" sz="2000" dirty="0" err="1"/>
              <a:t>Vimeo</a:t>
            </a:r>
            <a:r>
              <a:rPr lang="it-IT" sz="2000" dirty="0"/>
              <a:t>, Blog). La fruizione è resa possibile dall’uso di particolari plug-in, come Adobe-</a:t>
            </a:r>
            <a:r>
              <a:rPr lang="it-IT" sz="2000" dirty="0" smtClean="0"/>
              <a:t>Flash</a:t>
            </a:r>
            <a:endParaRPr lang="it-IT" sz="2000" dirty="0"/>
          </a:p>
          <a:p>
            <a:r>
              <a:rPr lang="it-IT" sz="2000" dirty="0"/>
              <a:t>Esistono </a:t>
            </a:r>
            <a:r>
              <a:rPr lang="it-IT" sz="2000" dirty="0" smtClean="0"/>
              <a:t>siti </a:t>
            </a:r>
            <a:r>
              <a:rPr lang="it-IT" sz="2000" dirty="0"/>
              <a:t>che permettono la visione di film </a:t>
            </a:r>
            <a:r>
              <a:rPr lang="it-IT" sz="2000" dirty="0" smtClean="0"/>
              <a:t>a </a:t>
            </a:r>
            <a:r>
              <a:rPr lang="it-IT" sz="2000" dirty="0"/>
              <a:t>pagamento in modalità </a:t>
            </a:r>
            <a:r>
              <a:rPr lang="it-IT" sz="2000" i="1" dirty="0"/>
              <a:t>streaming on </a:t>
            </a:r>
            <a:r>
              <a:rPr lang="it-IT" sz="2000" i="1" dirty="0" err="1"/>
              <a:t>demand</a:t>
            </a:r>
            <a:r>
              <a:rPr lang="it-IT" sz="2000" dirty="0"/>
              <a:t>. La fruizione può avvenire tramite </a:t>
            </a:r>
            <a:r>
              <a:rPr lang="it-IT" sz="2000" dirty="0" smtClean="0"/>
              <a:t>l’installazione di Video </a:t>
            </a:r>
            <a:r>
              <a:rPr lang="it-IT" sz="2000" dirty="0"/>
              <a:t>Player (Windows Media Player, VLC, eccetera) oppure tramite </a:t>
            </a:r>
            <a:r>
              <a:rPr lang="it-IT" sz="2000" i="1" dirty="0"/>
              <a:t>Browser</a:t>
            </a:r>
            <a:r>
              <a:rPr lang="it-IT" sz="2000" dirty="0"/>
              <a:t> dotato di relativo plug-in.  </a:t>
            </a:r>
          </a:p>
          <a:p>
            <a:endParaRPr lang="it-IT" sz="2000" dirty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1159993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dvd-pla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653136"/>
            <a:ext cx="1224136" cy="1224136"/>
          </a:xfrm>
          <a:prstGeom prst="rect">
            <a:avLst/>
          </a:prstGeom>
        </p:spPr>
      </p:pic>
      <p:pic>
        <p:nvPicPr>
          <p:cNvPr id="11" name="Immagine 10" descr="vcr-play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509120"/>
            <a:ext cx="1296144" cy="1296144"/>
          </a:xfrm>
          <a:prstGeom prst="rect">
            <a:avLst/>
          </a:prstGeom>
        </p:spPr>
      </p:pic>
      <p:sp>
        <p:nvSpPr>
          <p:cNvPr id="25" name="Elaborazione alternativa 24"/>
          <p:cNvSpPr/>
          <p:nvPr/>
        </p:nvSpPr>
        <p:spPr bwMode="auto">
          <a:xfrm>
            <a:off x="179512" y="2420888"/>
            <a:ext cx="2880320" cy="3384376"/>
          </a:xfrm>
          <a:prstGeom prst="flowChartAlternateProcess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4" name="Elaborazione alternativa 23"/>
          <p:cNvSpPr/>
          <p:nvPr/>
        </p:nvSpPr>
        <p:spPr bwMode="auto">
          <a:xfrm>
            <a:off x="6732240" y="3212976"/>
            <a:ext cx="2195736" cy="3312368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18" name="Immagine 17" descr="21pTLoDyKSL._SL500_AA300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573016"/>
            <a:ext cx="1391281" cy="1008112"/>
          </a:xfrm>
          <a:prstGeom prst="rect">
            <a:avLst/>
          </a:prstGeom>
        </p:spPr>
      </p:pic>
      <p:pic>
        <p:nvPicPr>
          <p:cNvPr id="19" name="Immagine 18" descr="j04021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5229200"/>
            <a:ext cx="1531583" cy="129614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Piattaforme di fruizione tradizionali</a:t>
            </a:r>
            <a:endParaRPr lang="it-IT" dirty="0"/>
          </a:p>
        </p:txBody>
      </p:sp>
      <p:pic>
        <p:nvPicPr>
          <p:cNvPr id="10" name="Immagine 9" descr="kv32fs1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2564905"/>
            <a:ext cx="1920214" cy="1584176"/>
          </a:xfrm>
          <a:prstGeom prst="rect">
            <a:avLst/>
          </a:prstGeom>
        </p:spPr>
      </p:pic>
      <p:pic>
        <p:nvPicPr>
          <p:cNvPr id="13" name="Immagine 12" descr="computer-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5373216"/>
            <a:ext cx="949643" cy="792088"/>
          </a:xfrm>
          <a:prstGeom prst="rect">
            <a:avLst/>
          </a:prstGeom>
        </p:spPr>
      </p:pic>
      <p:pic>
        <p:nvPicPr>
          <p:cNvPr id="14" name="Picture 14" descr="xbox-36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5517232"/>
            <a:ext cx="888017" cy="936104"/>
          </a:xfrm>
          <a:prstGeom prst="rect">
            <a:avLst/>
          </a:prstGeom>
          <a:noFill/>
        </p:spPr>
      </p:pic>
      <p:sp>
        <p:nvSpPr>
          <p:cNvPr id="22" name="AutoShape 17"/>
          <p:cNvSpPr>
            <a:spLocks noChangeArrowheads="1"/>
          </p:cNvSpPr>
          <p:nvPr/>
        </p:nvSpPr>
        <p:spPr bwMode="auto">
          <a:xfrm rot="2088911">
            <a:off x="4316053" y="4407306"/>
            <a:ext cx="360040" cy="939033"/>
          </a:xfrm>
          <a:prstGeom prst="upDownArrow">
            <a:avLst>
              <a:gd name="adj1" fmla="val 45287"/>
              <a:gd name="adj2" fmla="val 2804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 rot="16200000">
            <a:off x="1870968" y="4401840"/>
            <a:ext cx="649288" cy="431800"/>
          </a:xfrm>
          <a:prstGeom prst="leftRightArrow">
            <a:avLst>
              <a:gd name="adj1" fmla="val 44852"/>
              <a:gd name="adj2" fmla="val 2702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6" name="Elaborazione alternativa 25"/>
          <p:cNvSpPr/>
          <p:nvPr/>
        </p:nvSpPr>
        <p:spPr bwMode="auto">
          <a:xfrm>
            <a:off x="3491880" y="4869160"/>
            <a:ext cx="3024336" cy="1728192"/>
          </a:xfrm>
          <a:prstGeom prst="flowChartAlternateProcess">
            <a:avLst/>
          </a:prstGeom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20" name="Picture 8" descr="serv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1268760"/>
            <a:ext cx="1008112" cy="1577347"/>
          </a:xfrm>
          <a:prstGeom prst="rect">
            <a:avLst/>
          </a:prstGeom>
          <a:noFill/>
        </p:spPr>
      </p:pic>
      <p:pic>
        <p:nvPicPr>
          <p:cNvPr id="21" name="Picture 10" descr="StoriaInternet_html_m5d67024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1268760"/>
            <a:ext cx="2519363" cy="1409700"/>
          </a:xfrm>
          <a:prstGeom prst="rect">
            <a:avLst/>
          </a:prstGeom>
          <a:noFill/>
        </p:spPr>
      </p:pic>
      <p:sp>
        <p:nvSpPr>
          <p:cNvPr id="27" name="AutoShape 47"/>
          <p:cNvSpPr>
            <a:spLocks noChangeArrowheads="1"/>
          </p:cNvSpPr>
          <p:nvPr/>
        </p:nvSpPr>
        <p:spPr bwMode="auto">
          <a:xfrm rot="16200000">
            <a:off x="4607880" y="2961072"/>
            <a:ext cx="792088" cy="431800"/>
          </a:xfrm>
          <a:prstGeom prst="leftRightArrow">
            <a:avLst>
              <a:gd name="adj1" fmla="val 44852"/>
              <a:gd name="adj2" fmla="val 42277"/>
            </a:avLst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8" name="AutoShape 47"/>
          <p:cNvSpPr>
            <a:spLocks noChangeArrowheads="1"/>
          </p:cNvSpPr>
          <p:nvPr/>
        </p:nvSpPr>
        <p:spPr bwMode="auto">
          <a:xfrm>
            <a:off x="6516216" y="1772816"/>
            <a:ext cx="792088" cy="431800"/>
          </a:xfrm>
          <a:prstGeom prst="leftRightArrow">
            <a:avLst>
              <a:gd name="adj1" fmla="val 44852"/>
              <a:gd name="adj2" fmla="val 42277"/>
            </a:avLst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" name="AutoShape 17"/>
          <p:cNvSpPr>
            <a:spLocks noChangeArrowheads="1"/>
          </p:cNvSpPr>
          <p:nvPr/>
        </p:nvSpPr>
        <p:spPr bwMode="auto">
          <a:xfrm rot="19722391">
            <a:off x="5362940" y="4431288"/>
            <a:ext cx="360040" cy="877140"/>
          </a:xfrm>
          <a:prstGeom prst="upDownArrow">
            <a:avLst>
              <a:gd name="adj1" fmla="val 45287"/>
              <a:gd name="adj2" fmla="val 2804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auto">
          <a:xfrm rot="16200000">
            <a:off x="718840" y="4401840"/>
            <a:ext cx="649288" cy="431800"/>
          </a:xfrm>
          <a:prstGeom prst="leftRightArrow">
            <a:avLst>
              <a:gd name="adj1" fmla="val 44852"/>
              <a:gd name="adj2" fmla="val 2702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31" name="Immagine 30" descr="kv32fs1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3356992"/>
            <a:ext cx="1658367" cy="1368152"/>
          </a:xfrm>
          <a:prstGeom prst="rect">
            <a:avLst/>
          </a:prstGeom>
        </p:spPr>
      </p:pic>
      <p:sp>
        <p:nvSpPr>
          <p:cNvPr id="32" name="AutoShape 16"/>
          <p:cNvSpPr>
            <a:spLocks noChangeArrowheads="1"/>
          </p:cNvSpPr>
          <p:nvPr/>
        </p:nvSpPr>
        <p:spPr bwMode="auto">
          <a:xfrm rot="16200000">
            <a:off x="7559600" y="4905896"/>
            <a:ext cx="649288" cy="431800"/>
          </a:xfrm>
          <a:prstGeom prst="leftRightArrow">
            <a:avLst>
              <a:gd name="adj1" fmla="val 44852"/>
              <a:gd name="adj2" fmla="val 2702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1331640" y="198884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TV</a:t>
            </a:r>
            <a:endParaRPr lang="it-IT" sz="20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3203848" y="386104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INTERNET</a:t>
            </a:r>
            <a:endParaRPr lang="it-IT" sz="2000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6804248" y="285293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VIDEO GIOCHI</a:t>
            </a:r>
            <a:endParaRPr lang="it-IT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8351838" cy="1223963"/>
          </a:xfrm>
        </p:spPr>
        <p:txBody>
          <a:bodyPr/>
          <a:lstStyle/>
          <a:p>
            <a:r>
              <a:rPr lang="it-IT" sz="2800" dirty="0" smtClean="0"/>
              <a:t>Separazione delle forme di intrattenimento “</a:t>
            </a:r>
            <a:endParaRPr lang="en-US" sz="2800" dirty="0"/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5292080" y="1556792"/>
            <a:ext cx="2879725" cy="2592388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2474" name="Oval 10"/>
          <p:cNvSpPr>
            <a:spLocks noChangeArrowheads="1"/>
          </p:cNvSpPr>
          <p:nvPr/>
        </p:nvSpPr>
        <p:spPr bwMode="auto">
          <a:xfrm>
            <a:off x="3275856" y="3933056"/>
            <a:ext cx="2879725" cy="2592387"/>
          </a:xfrm>
          <a:prstGeom prst="ellipse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2472" name="Oval 8"/>
          <p:cNvSpPr>
            <a:spLocks noChangeArrowheads="1"/>
          </p:cNvSpPr>
          <p:nvPr/>
        </p:nvSpPr>
        <p:spPr bwMode="auto">
          <a:xfrm>
            <a:off x="1259632" y="1484784"/>
            <a:ext cx="2879725" cy="259238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267744" y="249289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TV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635896" y="501317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INTERNET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724128" y="2420888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VIDEO GIOCHI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Evoluzione delle forme di intrattenimento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655440"/>
            <a:ext cx="8534400" cy="3501752"/>
          </a:xfrm>
        </p:spPr>
        <p:txBody>
          <a:bodyPr/>
          <a:lstStyle/>
          <a:p>
            <a:r>
              <a:rPr lang="it-IT" sz="2400" dirty="0" smtClean="0"/>
              <a:t>La diffusione e la contemporanea coesistenza a casa dell’utente di queste dotazioni tecnologiche ha stimolato nell’utente finale la domanda per una possibile integrazione delle varie forme di fruizione. </a:t>
            </a:r>
          </a:p>
          <a:p>
            <a:r>
              <a:rPr lang="it-IT" sz="2400" dirty="0" smtClean="0"/>
              <a:t>Processo di innovazione tecnologica che ha visto e continua a vedere il coinvolgimento e l’azione di attori vecchi e nuovi di questo particolare settore delle comunicazioni al fine di migliorare l’offerta e la qualità dell’intrattenimento domestico</a:t>
            </a:r>
          </a:p>
          <a:p>
            <a:pPr>
              <a:buNone/>
            </a:pPr>
            <a:endParaRPr lang="it-IT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8"/>
          <p:cNvSpPr>
            <a:spLocks noChangeArrowheads="1"/>
          </p:cNvSpPr>
          <p:nvPr/>
        </p:nvSpPr>
        <p:spPr bwMode="auto">
          <a:xfrm>
            <a:off x="685800" y="3200400"/>
            <a:ext cx="20574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CC"/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23528" y="1397387"/>
            <a:ext cx="864235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180975" algn="l"/>
              </a:tabLst>
            </a:pPr>
            <a:r>
              <a:rPr kumimoji="1" lang="it-IT" sz="1600" dirty="0">
                <a:solidFill>
                  <a:schemeClr val="tx1"/>
                </a:solidFill>
                <a:sym typeface="Symbol" pitchFamily="18" charset="2"/>
              </a:rPr>
              <a:t></a:t>
            </a:r>
            <a:r>
              <a:rPr kumimoji="1" lang="it-IT" sz="1600" dirty="0">
                <a:solidFill>
                  <a:schemeClr val="tx1"/>
                </a:solidFill>
              </a:rPr>
              <a:t> </a:t>
            </a:r>
            <a:r>
              <a:rPr kumimoji="1" lang="it-IT" sz="1800" dirty="0">
                <a:solidFill>
                  <a:schemeClr val="tx1"/>
                </a:solidFill>
              </a:rPr>
              <a:t>Fornitori di contenuti</a:t>
            </a:r>
          </a:p>
          <a:p>
            <a:pPr marL="180975" algn="just">
              <a:tabLst>
                <a:tab pos="180975" algn="l"/>
              </a:tabLst>
            </a:pPr>
            <a:r>
              <a:rPr kumimoji="1" lang="it-IT" sz="1400" dirty="0" smtClean="0">
                <a:solidFill>
                  <a:schemeClr val="tx1"/>
                </a:solidFill>
              </a:rPr>
              <a:t>Multimediali su web</a:t>
            </a:r>
          </a:p>
          <a:p>
            <a:pPr marL="180975" algn="just">
              <a:tabLst>
                <a:tab pos="180975" algn="l"/>
              </a:tabLst>
            </a:pPr>
            <a:r>
              <a:rPr kumimoji="1" lang="it-IT" sz="1400" dirty="0" smtClean="0">
                <a:solidFill>
                  <a:schemeClr val="tx1"/>
                </a:solidFill>
              </a:rPr>
              <a:t>Televisivi tradizionali  </a:t>
            </a:r>
            <a:endParaRPr kumimoji="1" lang="it-IT" sz="1400" dirty="0">
              <a:solidFill>
                <a:schemeClr val="tx1"/>
              </a:solidFill>
            </a:endParaRPr>
          </a:p>
          <a:p>
            <a:pPr algn="just">
              <a:tabLst>
                <a:tab pos="180975" algn="l"/>
              </a:tabLst>
            </a:pPr>
            <a:endParaRPr kumimoji="1" lang="it-IT" sz="1800" dirty="0" smtClean="0">
              <a:solidFill>
                <a:schemeClr val="tx1"/>
              </a:solidFill>
            </a:endParaRPr>
          </a:p>
          <a:p>
            <a:pPr algn="just">
              <a:tabLst>
                <a:tab pos="180975" algn="l"/>
              </a:tabLst>
            </a:pPr>
            <a:endParaRPr kumimoji="1" lang="it-IT" sz="1800" dirty="0">
              <a:solidFill>
                <a:schemeClr val="tx1"/>
              </a:solidFill>
            </a:endParaRPr>
          </a:p>
          <a:p>
            <a:pPr algn="just">
              <a:tabLst>
                <a:tab pos="180975" algn="l"/>
              </a:tabLst>
            </a:pPr>
            <a:r>
              <a:rPr kumimoji="1" lang="it-IT" sz="1600" dirty="0">
                <a:solidFill>
                  <a:schemeClr val="tx1"/>
                </a:solidFill>
                <a:sym typeface="Symbol" pitchFamily="18" charset="2"/>
              </a:rPr>
              <a:t></a:t>
            </a:r>
            <a:r>
              <a:rPr kumimoji="1" lang="it-IT" sz="1600" dirty="0">
                <a:solidFill>
                  <a:schemeClr val="tx1"/>
                </a:solidFill>
              </a:rPr>
              <a:t> </a:t>
            </a:r>
            <a:r>
              <a:rPr kumimoji="1" lang="it-IT" sz="1800" dirty="0">
                <a:solidFill>
                  <a:schemeClr val="tx1"/>
                </a:solidFill>
              </a:rPr>
              <a:t>Aziende produttrici di dispositivi</a:t>
            </a:r>
          </a:p>
          <a:p>
            <a:pPr marL="180975" algn="just"/>
            <a:r>
              <a:rPr kumimoji="1" lang="it-IT" sz="1400" dirty="0">
                <a:solidFill>
                  <a:schemeClr val="tx1"/>
                </a:solidFill>
              </a:rPr>
              <a:t>Dispositivi applicativi; Televisori; </a:t>
            </a:r>
          </a:p>
          <a:p>
            <a:pPr marL="180975" algn="just"/>
            <a:r>
              <a:rPr kumimoji="1" lang="it-IT" sz="1400" dirty="0">
                <a:solidFill>
                  <a:schemeClr val="tx1"/>
                </a:solidFill>
              </a:rPr>
              <a:t>Set Top Box;  Dispositivi Mobili </a:t>
            </a:r>
          </a:p>
          <a:p>
            <a:pPr algn="just"/>
            <a:endParaRPr kumimoji="1" lang="it-IT" sz="1800" dirty="0" smtClean="0">
              <a:solidFill>
                <a:srgbClr val="003366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kumimoji="1" lang="it-IT" sz="1800" dirty="0" smtClean="0">
                <a:solidFill>
                  <a:srgbClr val="003366"/>
                </a:solidFill>
              </a:rPr>
              <a:t>Operatori di telecomunicazioni</a:t>
            </a:r>
          </a:p>
          <a:p>
            <a:pPr marL="180975" algn="just">
              <a:tabLst>
                <a:tab pos="180975" algn="l"/>
                <a:tab pos="1076325" algn="l"/>
              </a:tabLst>
            </a:pPr>
            <a:r>
              <a:rPr kumimoji="1" lang="it-IT" sz="1400" dirty="0" smtClean="0">
                <a:solidFill>
                  <a:schemeClr val="tx1"/>
                </a:solidFill>
              </a:rPr>
              <a:t>Rete Fissa </a:t>
            </a:r>
          </a:p>
          <a:p>
            <a:pPr marL="180975" algn="just">
              <a:tabLst>
                <a:tab pos="180975" algn="l"/>
                <a:tab pos="1076325" algn="l"/>
              </a:tabLst>
            </a:pPr>
            <a:r>
              <a:rPr kumimoji="1" lang="it-IT" sz="1400" dirty="0" smtClean="0">
                <a:solidFill>
                  <a:schemeClr val="tx1"/>
                </a:solidFill>
              </a:rPr>
              <a:t>Rete Mobile </a:t>
            </a:r>
          </a:p>
          <a:p>
            <a:pPr algn="just"/>
            <a:endParaRPr kumimoji="1" lang="it-IT" sz="2400" dirty="0" smtClean="0">
              <a:solidFill>
                <a:schemeClr val="tx1"/>
              </a:solidFill>
            </a:endParaRPr>
          </a:p>
          <a:p>
            <a:pPr algn="just"/>
            <a:r>
              <a:rPr kumimoji="1" lang="it-IT" sz="1600" dirty="0" smtClean="0">
                <a:solidFill>
                  <a:schemeClr val="tx1"/>
                </a:solidFill>
                <a:sym typeface="Symbol" pitchFamily="18" charset="2"/>
              </a:rPr>
              <a:t></a:t>
            </a:r>
            <a:r>
              <a:rPr kumimoji="1" lang="it-IT" sz="1600" dirty="0" smtClean="0">
                <a:solidFill>
                  <a:schemeClr val="tx1"/>
                </a:solidFill>
              </a:rPr>
              <a:t> </a:t>
            </a:r>
            <a:r>
              <a:rPr kumimoji="1" lang="it-IT" sz="1800" dirty="0" smtClean="0">
                <a:solidFill>
                  <a:schemeClr val="tx1"/>
                </a:solidFill>
              </a:rPr>
              <a:t>Aziende </a:t>
            </a:r>
            <a:r>
              <a:rPr kumimoji="1" lang="it-IT" sz="1800" dirty="0">
                <a:solidFill>
                  <a:schemeClr val="tx1"/>
                </a:solidFill>
              </a:rPr>
              <a:t>di sviluppo di applicazioni</a:t>
            </a:r>
          </a:p>
          <a:p>
            <a:pPr marL="180975" algn="just"/>
            <a:r>
              <a:rPr kumimoji="1" lang="it-IT" sz="1400" dirty="0">
                <a:solidFill>
                  <a:schemeClr val="tx1"/>
                </a:solidFill>
              </a:rPr>
              <a:t>Dispositivi dotati di collegamento ad Internet</a:t>
            </a:r>
          </a:p>
          <a:p>
            <a:pPr algn="just"/>
            <a:endParaRPr kumimoji="1" lang="it-IT" sz="1800" dirty="0">
              <a:solidFill>
                <a:schemeClr val="tx1"/>
              </a:solidFill>
            </a:endParaRPr>
          </a:p>
          <a:p>
            <a:pPr>
              <a:buFont typeface="Symbol"/>
              <a:buChar char="·"/>
            </a:pPr>
            <a:r>
              <a:rPr kumimoji="1" lang="it-IT" sz="1800" dirty="0" smtClean="0">
                <a:solidFill>
                  <a:schemeClr val="tx1"/>
                </a:solidFill>
              </a:rPr>
              <a:t>Enti </a:t>
            </a:r>
            <a:r>
              <a:rPr kumimoji="1" lang="it-IT" sz="1800" dirty="0">
                <a:solidFill>
                  <a:schemeClr val="tx1"/>
                </a:solidFill>
              </a:rPr>
              <a:t>interessate ad utilizzare ulteriori canali di contatto </a:t>
            </a:r>
            <a:endParaRPr kumimoji="1" lang="it-IT" sz="1800" dirty="0" smtClean="0">
              <a:solidFill>
                <a:schemeClr val="tx1"/>
              </a:solidFill>
            </a:endParaRPr>
          </a:p>
          <a:p>
            <a:pPr marL="180975"/>
            <a:r>
              <a:rPr kumimoji="1" lang="it-IT" altLang="ja-JP" sz="1400" dirty="0" smtClean="0">
                <a:solidFill>
                  <a:schemeClr val="tx1"/>
                </a:solidFill>
              </a:rPr>
              <a:t>Gestione </a:t>
            </a:r>
            <a:r>
              <a:rPr kumimoji="1" lang="it-IT" altLang="ja-JP" sz="1400" dirty="0">
                <a:solidFill>
                  <a:schemeClr val="tx1"/>
                </a:solidFill>
              </a:rPr>
              <a:t>di transazioni o di servizi interattivi</a:t>
            </a:r>
            <a:endParaRPr kumimoji="1" lang="it-IT" sz="1400" dirty="0">
              <a:solidFill>
                <a:schemeClr val="tx1"/>
              </a:solidFill>
            </a:endParaRPr>
          </a:p>
        </p:txBody>
      </p:sp>
      <p:sp>
        <p:nvSpPr>
          <p:cNvPr id="51204" name="CasellaDiTesto 37"/>
          <p:cNvSpPr txBox="1">
            <a:spLocks noChangeArrowheads="1"/>
          </p:cNvSpPr>
          <p:nvPr/>
        </p:nvSpPr>
        <p:spPr bwMode="auto">
          <a:xfrm>
            <a:off x="323528" y="332656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Attori del processo di convergenza</a:t>
            </a:r>
            <a:endParaRPr lang="it-IT" sz="2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06" name="Picture 6" descr="r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988840"/>
            <a:ext cx="1008063" cy="620712"/>
          </a:xfrm>
          <a:prstGeom prst="rect">
            <a:avLst/>
          </a:prstGeom>
          <a:noFill/>
        </p:spPr>
      </p:pic>
      <p:pic>
        <p:nvPicPr>
          <p:cNvPr id="51207" name="Picture 7" descr="mediaset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844824"/>
            <a:ext cx="1439863" cy="768350"/>
          </a:xfrm>
          <a:prstGeom prst="rect">
            <a:avLst/>
          </a:prstGeom>
          <a:noFill/>
        </p:spPr>
      </p:pic>
      <p:pic>
        <p:nvPicPr>
          <p:cNvPr id="51208" name="Picture 8" descr="sk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1916832"/>
            <a:ext cx="719137" cy="539750"/>
          </a:xfrm>
          <a:prstGeom prst="rect">
            <a:avLst/>
          </a:prstGeom>
          <a:noFill/>
        </p:spPr>
      </p:pic>
      <p:pic>
        <p:nvPicPr>
          <p:cNvPr id="51209" name="Picture 9" descr="logo_la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060848"/>
            <a:ext cx="790575" cy="519113"/>
          </a:xfrm>
          <a:prstGeom prst="rect">
            <a:avLst/>
          </a:prstGeom>
          <a:noFill/>
        </p:spPr>
      </p:pic>
      <p:pic>
        <p:nvPicPr>
          <p:cNvPr id="51210" name="Picture 10" descr="goolge-lr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1412776"/>
            <a:ext cx="1152525" cy="458787"/>
          </a:xfrm>
          <a:prstGeom prst="rect">
            <a:avLst/>
          </a:prstGeom>
          <a:noFill/>
        </p:spPr>
      </p:pic>
      <p:pic>
        <p:nvPicPr>
          <p:cNvPr id="51211" name="Picture 11" descr="youtub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1340768"/>
            <a:ext cx="1800225" cy="501650"/>
          </a:xfrm>
          <a:prstGeom prst="rect">
            <a:avLst/>
          </a:prstGeom>
          <a:noFill/>
        </p:spPr>
      </p:pic>
      <p:pic>
        <p:nvPicPr>
          <p:cNvPr id="51212" name="Picture 12" descr="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3933056"/>
            <a:ext cx="1079500" cy="460375"/>
          </a:xfrm>
          <a:prstGeom prst="rect">
            <a:avLst/>
          </a:prstGeom>
          <a:noFill/>
        </p:spPr>
      </p:pic>
      <p:pic>
        <p:nvPicPr>
          <p:cNvPr id="51213" name="Picture 13" descr="telecom_itali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7704" y="3933056"/>
            <a:ext cx="1511300" cy="523875"/>
          </a:xfrm>
          <a:prstGeom prst="rect">
            <a:avLst/>
          </a:prstGeom>
          <a:noFill/>
        </p:spPr>
      </p:pic>
      <p:pic>
        <p:nvPicPr>
          <p:cNvPr id="51214" name="Picture 14" descr="vodafone-tariffe-traffico-dati-ester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52120" y="3933056"/>
            <a:ext cx="864096" cy="623515"/>
          </a:xfrm>
          <a:prstGeom prst="rect">
            <a:avLst/>
          </a:prstGeom>
          <a:noFill/>
        </p:spPr>
      </p:pic>
      <p:pic>
        <p:nvPicPr>
          <p:cNvPr id="51215" name="Picture 15" descr="tim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9992" y="4149080"/>
            <a:ext cx="758825" cy="758825"/>
          </a:xfrm>
          <a:prstGeom prst="rect">
            <a:avLst/>
          </a:prstGeom>
          <a:noFill/>
        </p:spPr>
      </p:pic>
      <p:pic>
        <p:nvPicPr>
          <p:cNvPr id="51216" name="Picture 16" descr="lg-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376" y="2780928"/>
            <a:ext cx="863600" cy="434975"/>
          </a:xfrm>
          <a:prstGeom prst="rect">
            <a:avLst/>
          </a:prstGeom>
          <a:noFill/>
        </p:spPr>
      </p:pic>
      <p:pic>
        <p:nvPicPr>
          <p:cNvPr id="51217" name="Picture 17" descr="sony20logo20bl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8144" y="3501008"/>
            <a:ext cx="1152525" cy="230187"/>
          </a:xfrm>
          <a:prstGeom prst="rect">
            <a:avLst/>
          </a:prstGeom>
          <a:noFill/>
        </p:spPr>
      </p:pic>
      <p:pic>
        <p:nvPicPr>
          <p:cNvPr id="51218" name="Picture 18" descr="Philips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8264" y="2852936"/>
            <a:ext cx="863600" cy="257175"/>
          </a:xfrm>
          <a:prstGeom prst="rect">
            <a:avLst/>
          </a:prstGeom>
          <a:noFill/>
        </p:spPr>
      </p:pic>
      <p:pic>
        <p:nvPicPr>
          <p:cNvPr id="51219" name="Picture 19" descr="Samsung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96336" y="3429000"/>
            <a:ext cx="1404937" cy="468312"/>
          </a:xfrm>
          <a:prstGeom prst="rect">
            <a:avLst/>
          </a:prstGeom>
          <a:noFill/>
        </p:spPr>
      </p:pic>
      <p:pic>
        <p:nvPicPr>
          <p:cNvPr id="51221" name="Picture 21" descr="poste-italian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08104" y="6021288"/>
            <a:ext cx="1081088" cy="366713"/>
          </a:xfrm>
          <a:prstGeom prst="rect">
            <a:avLst/>
          </a:prstGeom>
          <a:noFill/>
        </p:spPr>
      </p:pic>
      <p:pic>
        <p:nvPicPr>
          <p:cNvPr id="51222" name="Picture 22" descr="inail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08304" y="6093296"/>
            <a:ext cx="1079500" cy="404812"/>
          </a:xfrm>
          <a:prstGeom prst="rect">
            <a:avLst/>
          </a:prstGeom>
          <a:noFill/>
        </p:spPr>
      </p:pic>
      <p:pic>
        <p:nvPicPr>
          <p:cNvPr id="51223" name="Picture 23" descr="apple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92080" y="4725144"/>
            <a:ext cx="431800" cy="504825"/>
          </a:xfrm>
          <a:prstGeom prst="rect">
            <a:avLst/>
          </a:prstGeom>
          <a:noFill/>
        </p:spPr>
      </p:pic>
      <p:pic>
        <p:nvPicPr>
          <p:cNvPr id="51224" name="Picture 24" descr="playstation-logo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572000" y="2780928"/>
            <a:ext cx="647700" cy="547687"/>
          </a:xfrm>
          <a:prstGeom prst="rect">
            <a:avLst/>
          </a:prstGeom>
          <a:noFill/>
        </p:spPr>
      </p:pic>
      <p:pic>
        <p:nvPicPr>
          <p:cNvPr id="51225" name="Picture 25" descr="nintendo-logo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07904" y="3356992"/>
            <a:ext cx="792163" cy="195262"/>
          </a:xfrm>
          <a:prstGeom prst="rect">
            <a:avLst/>
          </a:prstGeom>
          <a:noFill/>
        </p:spPr>
      </p:pic>
      <p:pic>
        <p:nvPicPr>
          <p:cNvPr id="51226" name="Picture 26" descr="Logo%20qbox_group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660232" y="4797152"/>
            <a:ext cx="720725" cy="576262"/>
          </a:xfrm>
          <a:prstGeom prst="rect">
            <a:avLst/>
          </a:prstGeom>
          <a:noFill/>
        </p:spPr>
      </p:pic>
      <p:pic>
        <p:nvPicPr>
          <p:cNvPr id="51227" name="Picture 27" descr="telesystem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508104" y="2852936"/>
            <a:ext cx="1008062" cy="369888"/>
          </a:xfrm>
          <a:prstGeom prst="rect">
            <a:avLst/>
          </a:prstGeom>
          <a:noFill/>
        </p:spPr>
      </p:pic>
      <p:pic>
        <p:nvPicPr>
          <p:cNvPr id="51228" name="Picture 28" descr="untitled_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076056" y="3429000"/>
            <a:ext cx="503237" cy="490538"/>
          </a:xfrm>
          <a:prstGeom prst="rect">
            <a:avLst/>
          </a:prstGeom>
          <a:noFill/>
        </p:spPr>
      </p:pic>
      <p:pic>
        <p:nvPicPr>
          <p:cNvPr id="51229" name="Picture 29" descr="motorola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131840" y="4221088"/>
            <a:ext cx="909172" cy="504056"/>
          </a:xfrm>
          <a:prstGeom prst="rect">
            <a:avLst/>
          </a:prstGeom>
          <a:noFill/>
        </p:spPr>
      </p:pic>
      <p:pic>
        <p:nvPicPr>
          <p:cNvPr id="51230" name="Picture 30" descr="Nokia-Logo1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876256" y="4077072"/>
            <a:ext cx="974725" cy="488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Attori del processo di convergenza</a:t>
            </a:r>
            <a:endParaRPr lang="it-IT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268760"/>
            <a:ext cx="8534400" cy="518457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it-IT" dirty="0" smtClean="0"/>
              <a:t>Fornitori e aggregatori di contenuti web, quali </a:t>
            </a:r>
            <a:r>
              <a:rPr lang="it-IT" dirty="0" err="1" smtClean="0"/>
              <a:t>Fetch</a:t>
            </a:r>
            <a:r>
              <a:rPr lang="it-IT" dirty="0" smtClean="0"/>
              <a:t> TV, </a:t>
            </a:r>
            <a:r>
              <a:rPr lang="it-IT" dirty="0" err="1" smtClean="0"/>
              <a:t>Boxee</a:t>
            </a:r>
            <a:r>
              <a:rPr lang="it-IT" dirty="0" smtClean="0"/>
              <a:t>, Google TV eccetera, che configurandosi come meta-portali di contenuti e servizi fruibili per lo più attraverso un STB-IE collegato allo schermo TV, sono i principali fautori dell’emergente </a:t>
            </a:r>
            <a:r>
              <a:rPr lang="it-IT" dirty="0" err="1" smtClean="0"/>
              <a:t>Over</a:t>
            </a:r>
            <a:r>
              <a:rPr lang="it-IT" dirty="0" smtClean="0"/>
              <a:t> The Top TV (OTT TV): una modalità di fruizione dei contenuti video da Internet che bypassa (</a:t>
            </a:r>
            <a:r>
              <a:rPr lang="it-IT" dirty="0" err="1" smtClean="0"/>
              <a:t>cutting</a:t>
            </a:r>
            <a:r>
              <a:rPr lang="it-IT" dirty="0" smtClean="0"/>
              <a:t> the </a:t>
            </a:r>
            <a:r>
              <a:rPr lang="it-IT" dirty="0" err="1" smtClean="0"/>
              <a:t>cord</a:t>
            </a:r>
            <a:r>
              <a:rPr lang="it-IT" dirty="0" smtClean="0"/>
              <a:t>) i tradizionali fornitori di servizi IPTV; </a:t>
            </a:r>
          </a:p>
          <a:p>
            <a:r>
              <a:rPr lang="it-IT" dirty="0" err="1" smtClean="0"/>
              <a:t>Broadcaster</a:t>
            </a:r>
            <a:r>
              <a:rPr lang="it-IT" dirty="0" smtClean="0"/>
              <a:t> tradizionali hanno sviluppato due tipi di servizio web: </a:t>
            </a:r>
          </a:p>
          <a:p>
            <a:pPr lvl="1"/>
            <a:r>
              <a:rPr lang="it-IT" dirty="0" smtClean="0"/>
              <a:t>la </a:t>
            </a:r>
            <a:r>
              <a:rPr lang="it-IT" dirty="0" err="1" smtClean="0"/>
              <a:t>Catch-up</a:t>
            </a:r>
            <a:r>
              <a:rPr lang="it-IT" dirty="0" smtClean="0"/>
              <a:t> TV (riproposizione su appositi portali web di programmi del palinsesto lineare per un certo periodo di tempo dopo la messa in onda sul canale) </a:t>
            </a:r>
          </a:p>
          <a:p>
            <a:pPr lvl="1"/>
            <a:r>
              <a:rPr lang="it-IT" dirty="0" smtClean="0"/>
              <a:t>la OTT TV su piattaforme TV-IE (sulla base di accordi con i produttori di CE e i nuovi aggregatori di contenuti o service provider); </a:t>
            </a:r>
          </a:p>
          <a:p>
            <a:pPr lvl="0"/>
            <a:r>
              <a:rPr lang="it-IT" dirty="0" smtClean="0"/>
              <a:t>Aziende produttrici di dispositivi abilitati ad Internet, quali consolle per videogiochi, televisori,  set top box, palmari e </a:t>
            </a:r>
            <a:r>
              <a:rPr lang="it-IT" dirty="0" err="1" smtClean="0"/>
              <a:t>tablet</a:t>
            </a:r>
            <a:r>
              <a:rPr lang="it-IT" dirty="0" smtClean="0"/>
              <a:t>,  che con il lancio delle piattaforme TV-IE proprietarie, hanno di fatto contribuito allo sviluppo dell’OTT TV.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3143</Words>
  <Application>Microsoft Office PowerPoint</Application>
  <PresentationFormat>Presentazione su schermo (4:3)</PresentationFormat>
  <Paragraphs>242</Paragraphs>
  <Slides>49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0" baseType="lpstr">
      <vt:lpstr>Tema di Office</vt:lpstr>
      <vt:lpstr>Piattaforme tecnologiche  per l’intrattenimento domestico abilitate ad Internet </vt:lpstr>
      <vt:lpstr>Settore Comunicazioni  Intrattenimento domestico</vt:lpstr>
      <vt:lpstr> Scopo</vt:lpstr>
      <vt:lpstr>Piattaforme tecnologiche “tradizionali”</vt:lpstr>
      <vt:lpstr>Piattaforme di fruizione tradizionali</vt:lpstr>
      <vt:lpstr>Separazione delle forme di intrattenimento “</vt:lpstr>
      <vt:lpstr>Evoluzione delle forme di intrattenimento</vt:lpstr>
      <vt:lpstr>Diapositiva 8</vt:lpstr>
      <vt:lpstr>Attori del processo di convergenza</vt:lpstr>
      <vt:lpstr>Attori del processo di convergenza</vt:lpstr>
      <vt:lpstr>Piattaforme di fruizione – ibridazione </vt:lpstr>
      <vt:lpstr>Convergenza verso Internet</vt:lpstr>
      <vt:lpstr>Evoluzione delle piattaforme di fruizione</vt:lpstr>
      <vt:lpstr>Caratteristiche generali</vt:lpstr>
      <vt:lpstr>Architettura generale</vt:lpstr>
      <vt:lpstr>Architettura di una rete domestica</vt:lpstr>
      <vt:lpstr>Decoder</vt:lpstr>
      <vt:lpstr>Piattaforme di fruizione  Caratteristiche generali</vt:lpstr>
      <vt:lpstr>Classificazione</vt:lpstr>
      <vt:lpstr>Piattaforme TV IE – Classe A</vt:lpstr>
      <vt:lpstr>Piattaforme TV IE – classe A Architettura generale</vt:lpstr>
      <vt:lpstr>Piattaforme TV IE – Classe A</vt:lpstr>
      <vt:lpstr>Piattaforme TV IE – Classe A Esempi di STB-IE dedicati</vt:lpstr>
      <vt:lpstr>Piattaforme TV IE – Classe B</vt:lpstr>
      <vt:lpstr>Piattaforme TV IE – Classe B  Architettura generale</vt:lpstr>
      <vt:lpstr>Piattaforme TV IE – Classe B</vt:lpstr>
      <vt:lpstr>Piattaforme TV IE – Classe B Esempi di STB-IE ibridi</vt:lpstr>
      <vt:lpstr>Piattaforme TV IE – Classe C</vt:lpstr>
      <vt:lpstr>Piattaforme TV IE – Classe C Architettura generale</vt:lpstr>
      <vt:lpstr>Diapositiva 30</vt:lpstr>
      <vt:lpstr>Piattaforme TV IE – Classe C</vt:lpstr>
      <vt:lpstr>Piattaforme TV IE – Classe C Esempi di GC-IE</vt:lpstr>
      <vt:lpstr>Piattaforme TV IE – Classe D</vt:lpstr>
      <vt:lpstr>Piattaforme TV IE – Classe D</vt:lpstr>
      <vt:lpstr>Piattaforme TV IE – Classe D Architettura generale</vt:lpstr>
      <vt:lpstr>Piattaforme TV IE – Classe D</vt:lpstr>
      <vt:lpstr>Piattaforme TV IE – Classe D</vt:lpstr>
      <vt:lpstr>Piattaforme TV IE – Classe D</vt:lpstr>
      <vt:lpstr>Piattaforme TV IE – Classe D Esempi di SetTV-IE</vt:lpstr>
      <vt:lpstr>Piattaforme TV IE – Classe E</vt:lpstr>
      <vt:lpstr>Piattaforme TV IE – Classe E Architettura generale</vt:lpstr>
      <vt:lpstr>Piattaforme TV IE – Classe E</vt:lpstr>
      <vt:lpstr>Piattaforme TV IE – Classe E  Esempi di STB-IE </vt:lpstr>
      <vt:lpstr>Piattaforme TV IE – Classe F</vt:lpstr>
      <vt:lpstr>Piattaforme TV IE – Classe F Architettura generale</vt:lpstr>
      <vt:lpstr>Piattaforme TV IE – Classe F  Esempi di STB-IE ibridi</vt:lpstr>
      <vt:lpstr>Piattaforme TV IE – Classe G</vt:lpstr>
      <vt:lpstr>Piattaforme TV IE – Classe G Architettura generale</vt:lpstr>
      <vt:lpstr>Piattaforme TV IE – Classe 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Piattaforme tecnologiche  per l’intrattenimento domestico abilitate ad Internet </dc:title>
  <dc:creator>Valued Acer Customer</dc:creator>
  <cp:lastModifiedBy>Valued Acer Customer</cp:lastModifiedBy>
  <cp:revision>4</cp:revision>
  <dcterms:created xsi:type="dcterms:W3CDTF">2011-10-18T07:18:16Z</dcterms:created>
  <dcterms:modified xsi:type="dcterms:W3CDTF">2011-10-20T13:02:27Z</dcterms:modified>
</cp:coreProperties>
</file>