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8" r:id="rId3"/>
    <p:sldId id="283" r:id="rId4"/>
    <p:sldId id="284" r:id="rId5"/>
    <p:sldId id="261" r:id="rId6"/>
    <p:sldId id="262" r:id="rId7"/>
    <p:sldId id="263" r:id="rId8"/>
    <p:sldId id="285" r:id="rId9"/>
    <p:sldId id="286" r:id="rId10"/>
    <p:sldId id="270" r:id="rId11"/>
    <p:sldId id="275" r:id="rId12"/>
    <p:sldId id="276" r:id="rId13"/>
    <p:sldId id="278" r:id="rId14"/>
  </p:sldIdLst>
  <p:sldSz cx="9144000" cy="6858000" type="overhead"/>
  <p:notesSz cx="6858000" cy="9737725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 snapToGrid="0">
      <p:cViewPr>
        <p:scale>
          <a:sx n="116" d="100"/>
          <a:sy n="116" d="100"/>
        </p:scale>
        <p:origin x="-1152" y="-408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3789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/>
          </a:p>
        </p:txBody>
      </p:sp>
      <p:sp>
        <p:nvSpPr>
          <p:cNvPr id="3789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50363"/>
            <a:ext cx="2971800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3789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250363"/>
            <a:ext cx="2971800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E28B70A-24D4-9945-A366-637B21F84C34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00973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6950" y="730250"/>
            <a:ext cx="4865688" cy="3651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25975"/>
            <a:ext cx="5029200" cy="438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50363"/>
            <a:ext cx="2971800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50363"/>
            <a:ext cx="2971800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A6ACD93-F97B-FA41-9BB7-D6927F5E25F2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93252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A98F51-32F3-1E43-B4C1-810C3A1A6D76}" type="slidenum">
              <a:rPr lang="it-IT"/>
              <a:pPr/>
              <a:t>4</a:t>
            </a:fld>
            <a:endParaRPr lang="it-IT"/>
          </a:p>
        </p:txBody>
      </p:sp>
      <p:sp>
        <p:nvSpPr>
          <p:cNvPr id="409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6950" y="730250"/>
            <a:ext cx="4865688" cy="3651250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E3492F-73F2-464F-A2DA-8025675ACC2C}" type="slidenum">
              <a:rPr lang="it-IT"/>
              <a:pPr/>
              <a:t>5</a:t>
            </a:fld>
            <a:endParaRPr lang="it-IT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730250"/>
            <a:ext cx="4865688" cy="3651250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B779E0-8C50-714E-A82E-12C9ED5B1C91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4767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85093E-3A45-6C47-A6B4-F70778D6B9D1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6098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2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2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9B2770-B679-964D-8D0C-08046BC28131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192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2AE0F2-12B9-1542-AF01-676B243B1CB5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375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2D5A98-7C39-1541-AF10-92B23333843A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097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B3DFA0-EEAC-A942-AC48-EB02DE93DCF5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2616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86A0A9-3A39-7846-AD82-B94698DBD813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2396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3A7885-9797-5E47-987D-E2DEB2038FCB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925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7436AE-1E01-EF4C-878A-A10C4015081D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0959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08516-7B3A-1844-9E9F-845574727153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7623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AF6AF5-A651-3844-8E21-E40DA8B8FD9E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3474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7A3275C-B6CD-8948-BC84-BEFA6C3E39AD}" type="slidenum">
              <a:rPr lang="it-IT"/>
              <a:pPr/>
              <a:t>‹n.›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92077" y="1279527"/>
            <a:ext cx="1405825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FF57D3"/>
                </a:solidFill>
                <a:latin typeface="Arial" charset="0"/>
              </a:rPr>
              <a:t>I. Lineare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92078" y="2751140"/>
            <a:ext cx="1705963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FF57D3"/>
                </a:solidFill>
                <a:latin typeface="Arial" charset="0"/>
              </a:rPr>
              <a:t>II. Angolare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92075" y="5075240"/>
            <a:ext cx="2706324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FF57D3"/>
                </a:solidFill>
                <a:latin typeface="Arial" charset="0"/>
              </a:rPr>
              <a:t>IV. Piana Trigonale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708527" y="2786066"/>
            <a:ext cx="1602701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FF57D3"/>
                </a:solidFill>
                <a:latin typeface="Arial" charset="0"/>
              </a:rPr>
              <a:t>Piramidale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4435477" y="4937127"/>
            <a:ext cx="2781215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FF57D3"/>
                </a:solidFill>
                <a:latin typeface="Arial" charset="0"/>
              </a:rPr>
              <a:t>Tetraedrica 109°1/2</a:t>
            </a:r>
          </a:p>
        </p:txBody>
      </p:sp>
      <p:sp>
        <p:nvSpPr>
          <p:cNvPr id="3079" name="Oval 7"/>
          <p:cNvSpPr>
            <a:spLocks noChangeArrowheads="1"/>
          </p:cNvSpPr>
          <p:nvPr/>
        </p:nvSpPr>
        <p:spPr bwMode="auto">
          <a:xfrm>
            <a:off x="1965327" y="1325563"/>
            <a:ext cx="412751" cy="411162"/>
          </a:xfrm>
          <a:prstGeom prst="ellipse">
            <a:avLst/>
          </a:prstGeom>
          <a:noFill/>
          <a:ln w="476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2378078" y="1508125"/>
            <a:ext cx="708025" cy="0"/>
          </a:xfrm>
          <a:prstGeom prst="line">
            <a:avLst/>
          </a:prstGeom>
          <a:noFill/>
          <a:ln w="47625">
            <a:solidFill>
              <a:srgbClr val="DDFF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1" name="Oval 9"/>
          <p:cNvSpPr>
            <a:spLocks noChangeArrowheads="1"/>
          </p:cNvSpPr>
          <p:nvPr/>
        </p:nvSpPr>
        <p:spPr bwMode="auto">
          <a:xfrm>
            <a:off x="3063877" y="1325563"/>
            <a:ext cx="411163" cy="411162"/>
          </a:xfrm>
          <a:prstGeom prst="ellipse">
            <a:avLst/>
          </a:prstGeom>
          <a:solidFill>
            <a:srgbClr val="FFFF00"/>
          </a:solidFill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4525965" y="1279527"/>
            <a:ext cx="1110297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FF57D3"/>
                </a:solidFill>
                <a:latin typeface="Arial" charset="0"/>
              </a:rPr>
              <a:t>oppure</a:t>
            </a:r>
          </a:p>
        </p:txBody>
      </p:sp>
      <p:sp>
        <p:nvSpPr>
          <p:cNvPr id="3083" name="Oval 11"/>
          <p:cNvSpPr>
            <a:spLocks noChangeArrowheads="1"/>
          </p:cNvSpPr>
          <p:nvPr/>
        </p:nvSpPr>
        <p:spPr bwMode="auto">
          <a:xfrm>
            <a:off x="5989637" y="1325563"/>
            <a:ext cx="411163" cy="411162"/>
          </a:xfrm>
          <a:prstGeom prst="ellipse">
            <a:avLst/>
          </a:prstGeom>
          <a:noFill/>
          <a:ln w="476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>
            <a:off x="6400802" y="1508125"/>
            <a:ext cx="708025" cy="0"/>
          </a:xfrm>
          <a:prstGeom prst="line">
            <a:avLst/>
          </a:prstGeom>
          <a:noFill/>
          <a:ln w="47625">
            <a:solidFill>
              <a:srgbClr val="DDFF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5" name="Oval 13"/>
          <p:cNvSpPr>
            <a:spLocks noChangeArrowheads="1"/>
          </p:cNvSpPr>
          <p:nvPr/>
        </p:nvSpPr>
        <p:spPr bwMode="auto">
          <a:xfrm>
            <a:off x="7086601" y="1325563"/>
            <a:ext cx="411163" cy="411162"/>
          </a:xfrm>
          <a:prstGeom prst="ellipse">
            <a:avLst/>
          </a:prstGeom>
          <a:solidFill>
            <a:srgbClr val="FFFF00"/>
          </a:solidFill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7497763" y="1508125"/>
            <a:ext cx="709612" cy="0"/>
          </a:xfrm>
          <a:prstGeom prst="line">
            <a:avLst/>
          </a:prstGeom>
          <a:noFill/>
          <a:ln w="47625">
            <a:solidFill>
              <a:srgbClr val="DDFF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7" name="Oval 15"/>
          <p:cNvSpPr>
            <a:spLocks noChangeArrowheads="1"/>
          </p:cNvSpPr>
          <p:nvPr/>
        </p:nvSpPr>
        <p:spPr bwMode="auto">
          <a:xfrm>
            <a:off x="8183564" y="1325563"/>
            <a:ext cx="411163" cy="411162"/>
          </a:xfrm>
          <a:prstGeom prst="ellipse">
            <a:avLst/>
          </a:prstGeom>
          <a:noFill/>
          <a:ln w="476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8" name="Line 16"/>
          <p:cNvSpPr>
            <a:spLocks noChangeShapeType="1"/>
          </p:cNvSpPr>
          <p:nvPr/>
        </p:nvSpPr>
        <p:spPr bwMode="auto">
          <a:xfrm flipV="1">
            <a:off x="2781302" y="2459038"/>
            <a:ext cx="731839" cy="639762"/>
          </a:xfrm>
          <a:prstGeom prst="line">
            <a:avLst/>
          </a:prstGeom>
          <a:noFill/>
          <a:ln w="47625">
            <a:solidFill>
              <a:srgbClr val="DDFF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9" name="Oval 17"/>
          <p:cNvSpPr>
            <a:spLocks noChangeArrowheads="1"/>
          </p:cNvSpPr>
          <p:nvPr/>
        </p:nvSpPr>
        <p:spPr bwMode="auto">
          <a:xfrm>
            <a:off x="2422526" y="3017838"/>
            <a:ext cx="412751" cy="411162"/>
          </a:xfrm>
          <a:prstGeom prst="ellipse">
            <a:avLst/>
          </a:prstGeom>
          <a:noFill/>
          <a:ln w="476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0" name="Line 18"/>
          <p:cNvSpPr>
            <a:spLocks noChangeShapeType="1"/>
          </p:cNvSpPr>
          <p:nvPr/>
        </p:nvSpPr>
        <p:spPr bwMode="auto">
          <a:xfrm>
            <a:off x="3521075" y="2697163"/>
            <a:ext cx="547688" cy="457200"/>
          </a:xfrm>
          <a:prstGeom prst="line">
            <a:avLst/>
          </a:prstGeom>
          <a:noFill/>
          <a:ln w="47625">
            <a:solidFill>
              <a:srgbClr val="DDFF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1" name="Oval 19"/>
          <p:cNvSpPr>
            <a:spLocks noChangeArrowheads="1"/>
          </p:cNvSpPr>
          <p:nvPr/>
        </p:nvSpPr>
        <p:spPr bwMode="auto">
          <a:xfrm>
            <a:off x="4022727" y="3017838"/>
            <a:ext cx="412751" cy="411162"/>
          </a:xfrm>
          <a:prstGeom prst="ellipse">
            <a:avLst/>
          </a:prstGeom>
          <a:noFill/>
          <a:ln w="476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2" name="Oval 20"/>
          <p:cNvSpPr>
            <a:spLocks noChangeArrowheads="1"/>
          </p:cNvSpPr>
          <p:nvPr/>
        </p:nvSpPr>
        <p:spPr bwMode="auto">
          <a:xfrm>
            <a:off x="3235325" y="2378077"/>
            <a:ext cx="411163" cy="411163"/>
          </a:xfrm>
          <a:prstGeom prst="ellipse">
            <a:avLst/>
          </a:prstGeom>
          <a:solidFill>
            <a:srgbClr val="FFFF00"/>
          </a:solidFill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3" name="Line 21"/>
          <p:cNvSpPr>
            <a:spLocks noChangeShapeType="1"/>
          </p:cNvSpPr>
          <p:nvPr/>
        </p:nvSpPr>
        <p:spPr bwMode="auto">
          <a:xfrm flipV="1">
            <a:off x="6858002" y="2560638"/>
            <a:ext cx="731839" cy="639762"/>
          </a:xfrm>
          <a:prstGeom prst="line">
            <a:avLst/>
          </a:prstGeom>
          <a:noFill/>
          <a:ln w="47625">
            <a:solidFill>
              <a:srgbClr val="DDFF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4" name="Line 22"/>
          <p:cNvSpPr>
            <a:spLocks noChangeShapeType="1"/>
          </p:cNvSpPr>
          <p:nvPr/>
        </p:nvSpPr>
        <p:spPr bwMode="auto">
          <a:xfrm>
            <a:off x="7726365" y="2651125"/>
            <a:ext cx="549275" cy="457200"/>
          </a:xfrm>
          <a:prstGeom prst="line">
            <a:avLst/>
          </a:prstGeom>
          <a:noFill/>
          <a:ln w="47625">
            <a:solidFill>
              <a:srgbClr val="DDFF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5" name="Oval 23"/>
          <p:cNvSpPr>
            <a:spLocks noChangeArrowheads="1"/>
          </p:cNvSpPr>
          <p:nvPr/>
        </p:nvSpPr>
        <p:spPr bwMode="auto">
          <a:xfrm>
            <a:off x="8229601" y="2971802"/>
            <a:ext cx="411163" cy="411163"/>
          </a:xfrm>
          <a:prstGeom prst="ellipse">
            <a:avLst/>
          </a:prstGeom>
          <a:solidFill>
            <a:srgbClr val="FFFF00"/>
          </a:solidFill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6" name="Oval 24"/>
          <p:cNvSpPr>
            <a:spLocks noChangeArrowheads="1"/>
          </p:cNvSpPr>
          <p:nvPr/>
        </p:nvSpPr>
        <p:spPr bwMode="auto">
          <a:xfrm>
            <a:off x="7440613" y="2332038"/>
            <a:ext cx="411163" cy="411162"/>
          </a:xfrm>
          <a:prstGeom prst="ellipse">
            <a:avLst/>
          </a:prstGeom>
          <a:solidFill>
            <a:srgbClr val="FFFF00"/>
          </a:solidFill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7" name="AutoShape 25"/>
          <p:cNvSpPr>
            <a:spLocks noChangeArrowheads="1"/>
          </p:cNvSpPr>
          <p:nvPr/>
        </p:nvSpPr>
        <p:spPr bwMode="auto">
          <a:xfrm rot="-2383110">
            <a:off x="7140576" y="2711450"/>
            <a:ext cx="896939" cy="1000125"/>
          </a:xfrm>
          <a:prstGeom prst="rtTriangle">
            <a:avLst/>
          </a:prstGeom>
          <a:solidFill>
            <a:srgbClr val="FF8C3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8" name="Line 26"/>
          <p:cNvSpPr>
            <a:spLocks noChangeShapeType="1"/>
          </p:cNvSpPr>
          <p:nvPr/>
        </p:nvSpPr>
        <p:spPr bwMode="auto">
          <a:xfrm>
            <a:off x="7635875" y="2651127"/>
            <a:ext cx="0" cy="1052513"/>
          </a:xfrm>
          <a:prstGeom prst="line">
            <a:avLst/>
          </a:prstGeom>
          <a:noFill/>
          <a:ln w="47625">
            <a:solidFill>
              <a:srgbClr val="DDFF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9" name="Oval 27"/>
          <p:cNvSpPr>
            <a:spLocks noChangeArrowheads="1"/>
          </p:cNvSpPr>
          <p:nvPr/>
        </p:nvSpPr>
        <p:spPr bwMode="auto">
          <a:xfrm>
            <a:off x="7407277" y="3657602"/>
            <a:ext cx="411163" cy="411163"/>
          </a:xfrm>
          <a:prstGeom prst="ellipse">
            <a:avLst/>
          </a:prstGeom>
          <a:solidFill>
            <a:srgbClr val="FFFF00"/>
          </a:solidFill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0" name="Line 28"/>
          <p:cNvSpPr>
            <a:spLocks noChangeShapeType="1"/>
          </p:cNvSpPr>
          <p:nvPr/>
        </p:nvSpPr>
        <p:spPr bwMode="auto">
          <a:xfrm flipV="1">
            <a:off x="3013077" y="5351463"/>
            <a:ext cx="731839" cy="641350"/>
          </a:xfrm>
          <a:prstGeom prst="line">
            <a:avLst/>
          </a:prstGeom>
          <a:noFill/>
          <a:ln w="47625">
            <a:solidFill>
              <a:srgbClr val="DDFF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1" name="Oval 29"/>
          <p:cNvSpPr>
            <a:spLocks noChangeArrowheads="1"/>
          </p:cNvSpPr>
          <p:nvPr/>
        </p:nvSpPr>
        <p:spPr bwMode="auto">
          <a:xfrm>
            <a:off x="2651127" y="5897563"/>
            <a:ext cx="412751" cy="411162"/>
          </a:xfrm>
          <a:prstGeom prst="ellipse">
            <a:avLst/>
          </a:prstGeom>
          <a:noFill/>
          <a:ln w="476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2" name="Line 30"/>
          <p:cNvSpPr>
            <a:spLocks noChangeShapeType="1"/>
          </p:cNvSpPr>
          <p:nvPr/>
        </p:nvSpPr>
        <p:spPr bwMode="auto">
          <a:xfrm>
            <a:off x="3749675" y="5578475"/>
            <a:ext cx="547688" cy="457200"/>
          </a:xfrm>
          <a:prstGeom prst="line">
            <a:avLst/>
          </a:prstGeom>
          <a:noFill/>
          <a:ln w="47625">
            <a:solidFill>
              <a:srgbClr val="DDFF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3" name="Oval 31"/>
          <p:cNvSpPr>
            <a:spLocks noChangeArrowheads="1"/>
          </p:cNvSpPr>
          <p:nvPr/>
        </p:nvSpPr>
        <p:spPr bwMode="auto">
          <a:xfrm>
            <a:off x="4251327" y="5897563"/>
            <a:ext cx="412751" cy="411162"/>
          </a:xfrm>
          <a:prstGeom prst="ellipse">
            <a:avLst/>
          </a:prstGeom>
          <a:noFill/>
          <a:ln w="476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4" name="Oval 32"/>
          <p:cNvSpPr>
            <a:spLocks noChangeArrowheads="1"/>
          </p:cNvSpPr>
          <p:nvPr/>
        </p:nvSpPr>
        <p:spPr bwMode="auto">
          <a:xfrm>
            <a:off x="3463925" y="5257802"/>
            <a:ext cx="411163" cy="411163"/>
          </a:xfrm>
          <a:prstGeom prst="ellipse">
            <a:avLst/>
          </a:prstGeom>
          <a:solidFill>
            <a:srgbClr val="FFFF00"/>
          </a:solidFill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5" name="Line 33"/>
          <p:cNvSpPr>
            <a:spLocks noChangeShapeType="1"/>
          </p:cNvSpPr>
          <p:nvPr/>
        </p:nvSpPr>
        <p:spPr bwMode="auto">
          <a:xfrm flipV="1">
            <a:off x="3692525" y="4525965"/>
            <a:ext cx="0" cy="731837"/>
          </a:xfrm>
          <a:prstGeom prst="line">
            <a:avLst/>
          </a:prstGeom>
          <a:noFill/>
          <a:ln w="47625">
            <a:solidFill>
              <a:srgbClr val="DDFF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6" name="Oval 34"/>
          <p:cNvSpPr>
            <a:spLocks noChangeArrowheads="1"/>
          </p:cNvSpPr>
          <p:nvPr/>
        </p:nvSpPr>
        <p:spPr bwMode="auto">
          <a:xfrm>
            <a:off x="3463925" y="4114802"/>
            <a:ext cx="411163" cy="411163"/>
          </a:xfrm>
          <a:prstGeom prst="ellipse">
            <a:avLst/>
          </a:prstGeom>
          <a:noFill/>
          <a:ln w="476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7" name="Oval 35"/>
          <p:cNvSpPr>
            <a:spLocks noChangeArrowheads="1"/>
          </p:cNvSpPr>
          <p:nvPr/>
        </p:nvSpPr>
        <p:spPr bwMode="auto">
          <a:xfrm>
            <a:off x="6629401" y="2971802"/>
            <a:ext cx="411163" cy="411163"/>
          </a:xfrm>
          <a:prstGeom prst="ellipse">
            <a:avLst/>
          </a:prstGeom>
          <a:solidFill>
            <a:srgbClr val="FFFF00"/>
          </a:solidFill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8" name="Freeform 36"/>
          <p:cNvSpPr>
            <a:spLocks/>
          </p:cNvSpPr>
          <p:nvPr/>
        </p:nvSpPr>
        <p:spPr bwMode="auto">
          <a:xfrm>
            <a:off x="3065466" y="4987927"/>
            <a:ext cx="592137" cy="692150"/>
          </a:xfrm>
          <a:custGeom>
            <a:avLst/>
            <a:gdLst>
              <a:gd name="T0" fmla="*/ 622 w 622"/>
              <a:gd name="T1" fmla="*/ 43 h 727"/>
              <a:gd name="T2" fmla="*/ 400 w 622"/>
              <a:gd name="T3" fmla="*/ 8 h 727"/>
              <a:gd name="T4" fmla="*/ 182 w 622"/>
              <a:gd name="T5" fmla="*/ 45 h 727"/>
              <a:gd name="T6" fmla="*/ 9 w 622"/>
              <a:gd name="T7" fmla="*/ 281 h 727"/>
              <a:gd name="T8" fmla="*/ 127 w 622"/>
              <a:gd name="T9" fmla="*/ 590 h 727"/>
              <a:gd name="T10" fmla="*/ 309 w 622"/>
              <a:gd name="T11" fmla="*/ 727 h 7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22" h="727">
                <a:moveTo>
                  <a:pt x="622" y="43"/>
                </a:moveTo>
                <a:cubicBezTo>
                  <a:pt x="585" y="37"/>
                  <a:pt x="473" y="8"/>
                  <a:pt x="400" y="8"/>
                </a:cubicBezTo>
                <a:cubicBezTo>
                  <a:pt x="327" y="8"/>
                  <a:pt x="247" y="0"/>
                  <a:pt x="182" y="45"/>
                </a:cubicBezTo>
                <a:cubicBezTo>
                  <a:pt x="117" y="90"/>
                  <a:pt x="18" y="190"/>
                  <a:pt x="9" y="281"/>
                </a:cubicBezTo>
                <a:cubicBezTo>
                  <a:pt x="0" y="372"/>
                  <a:pt x="77" y="516"/>
                  <a:pt x="127" y="590"/>
                </a:cubicBezTo>
                <a:cubicBezTo>
                  <a:pt x="177" y="664"/>
                  <a:pt x="271" y="699"/>
                  <a:pt x="309" y="727"/>
                </a:cubicBezTo>
              </a:path>
            </a:pathLst>
          </a:custGeom>
          <a:noFill/>
          <a:ln w="38100" cmpd="sng">
            <a:solidFill>
              <a:srgbClr val="DDFF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9" name="Text Box 37"/>
          <p:cNvSpPr txBox="1">
            <a:spLocks noChangeArrowheads="1"/>
          </p:cNvSpPr>
          <p:nvPr/>
        </p:nvSpPr>
        <p:spPr bwMode="auto">
          <a:xfrm>
            <a:off x="2606678" y="4618040"/>
            <a:ext cx="720867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DDFFDD"/>
                </a:solidFill>
                <a:latin typeface="Arial" charset="0"/>
              </a:rPr>
              <a:t>120°</a:t>
            </a:r>
          </a:p>
        </p:txBody>
      </p:sp>
      <p:sp>
        <p:nvSpPr>
          <p:cNvPr id="3110" name="Line 38"/>
          <p:cNvSpPr>
            <a:spLocks noChangeShapeType="1"/>
          </p:cNvSpPr>
          <p:nvPr/>
        </p:nvSpPr>
        <p:spPr bwMode="auto">
          <a:xfrm flipV="1">
            <a:off x="6765925" y="5554665"/>
            <a:ext cx="984251" cy="538162"/>
          </a:xfrm>
          <a:prstGeom prst="line">
            <a:avLst/>
          </a:prstGeom>
          <a:noFill/>
          <a:ln w="47625">
            <a:solidFill>
              <a:srgbClr val="DDFF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1" name="Line 39"/>
          <p:cNvSpPr>
            <a:spLocks noChangeShapeType="1"/>
          </p:cNvSpPr>
          <p:nvPr/>
        </p:nvSpPr>
        <p:spPr bwMode="auto">
          <a:xfrm>
            <a:off x="7864475" y="5635627"/>
            <a:ext cx="914400" cy="147638"/>
          </a:xfrm>
          <a:prstGeom prst="line">
            <a:avLst/>
          </a:prstGeom>
          <a:noFill/>
          <a:ln w="47625">
            <a:solidFill>
              <a:srgbClr val="DDFF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2" name="Oval 40"/>
          <p:cNvSpPr>
            <a:spLocks noChangeArrowheads="1"/>
          </p:cNvSpPr>
          <p:nvPr/>
        </p:nvSpPr>
        <p:spPr bwMode="auto">
          <a:xfrm>
            <a:off x="7578725" y="5314952"/>
            <a:ext cx="411163" cy="411163"/>
          </a:xfrm>
          <a:prstGeom prst="ellipse">
            <a:avLst/>
          </a:prstGeom>
          <a:solidFill>
            <a:srgbClr val="FFFF00"/>
          </a:solidFill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3" name="Oval 41"/>
          <p:cNvSpPr>
            <a:spLocks noChangeArrowheads="1"/>
          </p:cNvSpPr>
          <p:nvPr/>
        </p:nvSpPr>
        <p:spPr bwMode="auto">
          <a:xfrm>
            <a:off x="7200901" y="6321427"/>
            <a:ext cx="411163" cy="411163"/>
          </a:xfrm>
          <a:prstGeom prst="ellipse">
            <a:avLst/>
          </a:prstGeom>
          <a:noFill/>
          <a:ln w="476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4" name="Line 42"/>
          <p:cNvSpPr>
            <a:spLocks noChangeShapeType="1"/>
          </p:cNvSpPr>
          <p:nvPr/>
        </p:nvSpPr>
        <p:spPr bwMode="auto">
          <a:xfrm flipH="1">
            <a:off x="7440613" y="5635627"/>
            <a:ext cx="331787" cy="673100"/>
          </a:xfrm>
          <a:prstGeom prst="line">
            <a:avLst/>
          </a:prstGeom>
          <a:noFill/>
          <a:ln w="47625">
            <a:solidFill>
              <a:srgbClr val="DDFF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5" name="Oval 43"/>
          <p:cNvSpPr>
            <a:spLocks noChangeArrowheads="1"/>
          </p:cNvSpPr>
          <p:nvPr/>
        </p:nvSpPr>
        <p:spPr bwMode="auto">
          <a:xfrm>
            <a:off x="8732837" y="5668963"/>
            <a:ext cx="411163" cy="411162"/>
          </a:xfrm>
          <a:prstGeom prst="ellipse">
            <a:avLst/>
          </a:prstGeom>
          <a:noFill/>
          <a:ln w="476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6" name="Oval 44"/>
          <p:cNvSpPr>
            <a:spLocks noChangeArrowheads="1"/>
          </p:cNvSpPr>
          <p:nvPr/>
        </p:nvSpPr>
        <p:spPr bwMode="auto">
          <a:xfrm>
            <a:off x="6400801" y="5897563"/>
            <a:ext cx="411163" cy="411162"/>
          </a:xfrm>
          <a:prstGeom prst="ellipse">
            <a:avLst/>
          </a:prstGeom>
          <a:noFill/>
          <a:ln w="476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7" name="Line 45"/>
          <p:cNvSpPr>
            <a:spLocks noChangeShapeType="1"/>
          </p:cNvSpPr>
          <p:nvPr/>
        </p:nvSpPr>
        <p:spPr bwMode="auto">
          <a:xfrm flipV="1">
            <a:off x="7772400" y="4572000"/>
            <a:ext cx="0" cy="731838"/>
          </a:xfrm>
          <a:prstGeom prst="line">
            <a:avLst/>
          </a:prstGeom>
          <a:noFill/>
          <a:ln w="47625">
            <a:solidFill>
              <a:srgbClr val="DDFF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8" name="Oval 46"/>
          <p:cNvSpPr>
            <a:spLocks noChangeArrowheads="1"/>
          </p:cNvSpPr>
          <p:nvPr/>
        </p:nvSpPr>
        <p:spPr bwMode="auto">
          <a:xfrm>
            <a:off x="7543801" y="4160838"/>
            <a:ext cx="411163" cy="411162"/>
          </a:xfrm>
          <a:prstGeom prst="ellipse">
            <a:avLst/>
          </a:prstGeom>
          <a:noFill/>
          <a:ln w="476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9" name="AutoShape 47"/>
          <p:cNvSpPr>
            <a:spLocks noChangeArrowheads="1"/>
          </p:cNvSpPr>
          <p:nvPr/>
        </p:nvSpPr>
        <p:spPr bwMode="auto">
          <a:xfrm rot="1457323">
            <a:off x="7142166" y="4546600"/>
            <a:ext cx="668337" cy="1733550"/>
          </a:xfrm>
          <a:prstGeom prst="triangle">
            <a:avLst>
              <a:gd name="adj" fmla="val 37662"/>
            </a:avLst>
          </a:prstGeom>
          <a:noFill/>
          <a:ln w="38100">
            <a:solidFill>
              <a:srgbClr val="FF8C3D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20" name="AutoShape 48"/>
          <p:cNvSpPr>
            <a:spLocks noChangeArrowheads="1"/>
          </p:cNvSpPr>
          <p:nvPr/>
        </p:nvSpPr>
        <p:spPr bwMode="auto">
          <a:xfrm rot="-1328954">
            <a:off x="7107241" y="4668838"/>
            <a:ext cx="1444625" cy="1446212"/>
          </a:xfrm>
          <a:prstGeom prst="triangle">
            <a:avLst>
              <a:gd name="adj" fmla="val 64542"/>
            </a:avLst>
          </a:prstGeom>
          <a:noFill/>
          <a:ln w="38100">
            <a:solidFill>
              <a:srgbClr val="FF8C3D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21" name="Text Box 49"/>
          <p:cNvSpPr txBox="1">
            <a:spLocks noChangeArrowheads="1"/>
          </p:cNvSpPr>
          <p:nvPr/>
        </p:nvSpPr>
        <p:spPr bwMode="auto">
          <a:xfrm>
            <a:off x="7772402" y="5715002"/>
            <a:ext cx="966853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DDFFDD"/>
                </a:solidFill>
                <a:latin typeface="Arial" charset="0"/>
              </a:rPr>
              <a:t>109,5°</a:t>
            </a:r>
          </a:p>
        </p:txBody>
      </p:sp>
      <p:sp>
        <p:nvSpPr>
          <p:cNvPr id="3122" name="AutoShape 50"/>
          <p:cNvSpPr>
            <a:spLocks noChangeArrowheads="1"/>
          </p:cNvSpPr>
          <p:nvPr/>
        </p:nvSpPr>
        <p:spPr bwMode="auto">
          <a:xfrm>
            <a:off x="6583363" y="1050927"/>
            <a:ext cx="1371600" cy="869950"/>
          </a:xfrm>
          <a:custGeom>
            <a:avLst/>
            <a:gdLst>
              <a:gd name="G0" fmla="+- 7929 0 0"/>
              <a:gd name="G1" fmla="+- 11613618 0 0"/>
              <a:gd name="G2" fmla="+- 0 0 11613618"/>
              <a:gd name="T0" fmla="*/ 0 256 1"/>
              <a:gd name="T1" fmla="*/ 180 256 1"/>
              <a:gd name="G3" fmla="+- 11613618 T0 T1"/>
              <a:gd name="T2" fmla="*/ 0 256 1"/>
              <a:gd name="T3" fmla="*/ 90 256 1"/>
              <a:gd name="G4" fmla="+- 11613618 T2 T3"/>
              <a:gd name="G5" fmla="*/ G4 2 1"/>
              <a:gd name="T4" fmla="*/ 90 256 1"/>
              <a:gd name="T5" fmla="*/ 0 256 1"/>
              <a:gd name="G6" fmla="+- 11613618 T4 T5"/>
              <a:gd name="G7" fmla="*/ G6 2 1"/>
              <a:gd name="G8" fmla="abs 11613618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7929"/>
              <a:gd name="G18" fmla="*/ 7929 1 2"/>
              <a:gd name="G19" fmla="+- G18 5400 0"/>
              <a:gd name="G20" fmla="cos G19 11613618"/>
              <a:gd name="G21" fmla="sin G19 11613618"/>
              <a:gd name="G22" fmla="+- G20 10800 0"/>
              <a:gd name="G23" fmla="+- G21 10800 0"/>
              <a:gd name="G24" fmla="+- 10800 0 G20"/>
              <a:gd name="G25" fmla="+- 7929 10800 0"/>
              <a:gd name="G26" fmla="?: G9 G17 G25"/>
              <a:gd name="G27" fmla="?: G9 0 21600"/>
              <a:gd name="G28" fmla="cos 10800 11613618"/>
              <a:gd name="G29" fmla="sin 10800 11613618"/>
              <a:gd name="G30" fmla="sin 7929 11613618"/>
              <a:gd name="G31" fmla="+- G28 10800 0"/>
              <a:gd name="G32" fmla="+- G29 10800 0"/>
              <a:gd name="G33" fmla="+- G30 10800 0"/>
              <a:gd name="G34" fmla="?: G4 0 G31"/>
              <a:gd name="G35" fmla="?: 11613618 G34 0"/>
              <a:gd name="G36" fmla="?: G6 G35 G31"/>
              <a:gd name="G37" fmla="+- 21600 0 G36"/>
              <a:gd name="G38" fmla="?: G4 0 G33"/>
              <a:gd name="G39" fmla="?: 11613618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446 w 21600"/>
              <a:gd name="T15" fmla="*/ 11255 h 21600"/>
              <a:gd name="T16" fmla="*/ 10800 w 21600"/>
              <a:gd name="T17" fmla="*/ 2871 h 21600"/>
              <a:gd name="T18" fmla="*/ 20154 w 21600"/>
              <a:gd name="T19" fmla="*/ 11255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2880" y="11185"/>
                </a:moveTo>
                <a:cubicBezTo>
                  <a:pt x="2874" y="11057"/>
                  <a:pt x="2871" y="10928"/>
                  <a:pt x="2871" y="10800"/>
                </a:cubicBezTo>
                <a:cubicBezTo>
                  <a:pt x="2871" y="6420"/>
                  <a:pt x="6420" y="2871"/>
                  <a:pt x="10800" y="2871"/>
                </a:cubicBezTo>
                <a:cubicBezTo>
                  <a:pt x="15179" y="2871"/>
                  <a:pt x="18729" y="6420"/>
                  <a:pt x="18729" y="10800"/>
                </a:cubicBezTo>
                <a:cubicBezTo>
                  <a:pt x="18728" y="10928"/>
                  <a:pt x="18725" y="11057"/>
                  <a:pt x="18719" y="11185"/>
                </a:cubicBezTo>
                <a:lnTo>
                  <a:pt x="21587" y="11325"/>
                </a:lnTo>
                <a:cubicBezTo>
                  <a:pt x="21595" y="11150"/>
                  <a:pt x="21600" y="1097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0975"/>
                  <a:pt x="4" y="11150"/>
                  <a:pt x="12" y="11325"/>
                </a:cubicBezTo>
                <a:close/>
              </a:path>
            </a:pathLst>
          </a:custGeom>
          <a:noFill/>
          <a:ln w="38100">
            <a:solidFill>
              <a:srgbClr val="DDFFDD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 anchor="ctr"/>
          <a:lstStyle/>
          <a:p>
            <a:pPr algn="ctr" defTabSz="549275"/>
            <a:endParaRPr lang="it-IT" sz="1400">
              <a:solidFill>
                <a:srgbClr val="DDFFDD"/>
              </a:solidFill>
            </a:endParaRPr>
          </a:p>
        </p:txBody>
      </p:sp>
      <p:sp>
        <p:nvSpPr>
          <p:cNvPr id="3123" name="Text Box 51"/>
          <p:cNvSpPr txBox="1">
            <a:spLocks noChangeArrowheads="1"/>
          </p:cNvSpPr>
          <p:nvPr/>
        </p:nvSpPr>
        <p:spPr bwMode="auto">
          <a:xfrm>
            <a:off x="7772402" y="731840"/>
            <a:ext cx="720867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DDFFDD"/>
                </a:solidFill>
                <a:latin typeface="Arial" charset="0"/>
              </a:rPr>
              <a:t>180°</a:t>
            </a:r>
          </a:p>
        </p:txBody>
      </p:sp>
      <p:sp>
        <p:nvSpPr>
          <p:cNvPr id="3124" name="Text Box 52"/>
          <p:cNvSpPr txBox="1">
            <a:spLocks noChangeArrowheads="1"/>
          </p:cNvSpPr>
          <p:nvPr/>
        </p:nvSpPr>
        <p:spPr bwMode="auto">
          <a:xfrm>
            <a:off x="2011364" y="46040"/>
            <a:ext cx="5330828" cy="517065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chemeClr val="hlink"/>
                </a:solidFill>
                <a:latin typeface="Comic Sans MS" charset="0"/>
              </a:rPr>
              <a:t>Geometria di alcune Molecole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2697163" y="153988"/>
            <a:ext cx="4524568" cy="60939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600">
                <a:solidFill>
                  <a:srgbClr val="FFFF00"/>
                </a:solidFill>
                <a:latin typeface="Arial" charset="0"/>
              </a:rPr>
              <a:t>Molecole tetraedriche</a:t>
            </a:r>
          </a:p>
        </p:txBody>
      </p:sp>
      <p:sp>
        <p:nvSpPr>
          <p:cNvPr id="23555" name="Oval 3"/>
          <p:cNvSpPr>
            <a:spLocks noChangeArrowheads="1"/>
          </p:cNvSpPr>
          <p:nvPr/>
        </p:nvSpPr>
        <p:spPr bwMode="auto">
          <a:xfrm>
            <a:off x="1651003" y="1600202"/>
            <a:ext cx="485775" cy="1101725"/>
          </a:xfrm>
          <a:prstGeom prst="ellipse">
            <a:avLst/>
          </a:prstGeom>
          <a:solidFill>
            <a:srgbClr val="FF6600"/>
          </a:solidFill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56" name="Oval 4"/>
          <p:cNvSpPr>
            <a:spLocks noChangeArrowheads="1"/>
          </p:cNvSpPr>
          <p:nvPr/>
        </p:nvSpPr>
        <p:spPr bwMode="auto">
          <a:xfrm rot="7105000">
            <a:off x="2295525" y="2447926"/>
            <a:ext cx="503238" cy="909639"/>
          </a:xfrm>
          <a:prstGeom prst="ellipse">
            <a:avLst/>
          </a:prstGeom>
          <a:solidFill>
            <a:srgbClr val="FF6600"/>
          </a:solidFill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57" name="Oval 5"/>
          <p:cNvSpPr>
            <a:spLocks noChangeArrowheads="1"/>
          </p:cNvSpPr>
          <p:nvPr/>
        </p:nvSpPr>
        <p:spPr bwMode="auto">
          <a:xfrm rot="3827881">
            <a:off x="1007271" y="2502696"/>
            <a:ext cx="471487" cy="1044575"/>
          </a:xfrm>
          <a:prstGeom prst="ellipse">
            <a:avLst/>
          </a:prstGeom>
          <a:solidFill>
            <a:srgbClr val="FF6600"/>
          </a:solidFill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58" name="Oval 6"/>
          <p:cNvSpPr>
            <a:spLocks noChangeArrowheads="1"/>
          </p:cNvSpPr>
          <p:nvPr/>
        </p:nvSpPr>
        <p:spPr bwMode="auto">
          <a:xfrm rot="-981831">
            <a:off x="1863728" y="2879725"/>
            <a:ext cx="504825" cy="1200150"/>
          </a:xfrm>
          <a:prstGeom prst="ellipse">
            <a:avLst/>
          </a:prstGeom>
          <a:solidFill>
            <a:srgbClr val="FF6600"/>
          </a:solidFill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1725616" y="2514602"/>
            <a:ext cx="388633" cy="51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FFFF00"/>
                </a:solidFill>
                <a:latin typeface="Arial" charset="0"/>
              </a:rPr>
              <a:t>C</a:t>
            </a:r>
          </a:p>
        </p:txBody>
      </p:sp>
      <p:sp>
        <p:nvSpPr>
          <p:cNvPr id="23560" name="Oval 8"/>
          <p:cNvSpPr>
            <a:spLocks noChangeArrowheads="1"/>
          </p:cNvSpPr>
          <p:nvPr/>
        </p:nvSpPr>
        <p:spPr bwMode="auto">
          <a:xfrm>
            <a:off x="2640013" y="2879727"/>
            <a:ext cx="549275" cy="549275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61" name="Oval 9"/>
          <p:cNvSpPr>
            <a:spLocks noChangeArrowheads="1"/>
          </p:cNvSpPr>
          <p:nvPr/>
        </p:nvSpPr>
        <p:spPr bwMode="auto">
          <a:xfrm>
            <a:off x="2011365" y="3749677"/>
            <a:ext cx="549275" cy="547688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62" name="Oval 10"/>
          <p:cNvSpPr>
            <a:spLocks noChangeArrowheads="1"/>
          </p:cNvSpPr>
          <p:nvPr/>
        </p:nvSpPr>
        <p:spPr bwMode="auto">
          <a:xfrm>
            <a:off x="446091" y="3017840"/>
            <a:ext cx="547687" cy="547687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63" name="Oval 11"/>
          <p:cNvSpPr>
            <a:spLocks noChangeArrowheads="1"/>
          </p:cNvSpPr>
          <p:nvPr/>
        </p:nvSpPr>
        <p:spPr bwMode="auto">
          <a:xfrm>
            <a:off x="1589091" y="1279527"/>
            <a:ext cx="547687" cy="549275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64" name="Oval 12"/>
          <p:cNvSpPr>
            <a:spLocks noChangeArrowheads="1"/>
          </p:cNvSpPr>
          <p:nvPr/>
        </p:nvSpPr>
        <p:spPr bwMode="auto">
          <a:xfrm>
            <a:off x="2822577" y="2971802"/>
            <a:ext cx="92075" cy="920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65" name="Oval 13"/>
          <p:cNvSpPr>
            <a:spLocks noChangeArrowheads="1"/>
          </p:cNvSpPr>
          <p:nvPr/>
        </p:nvSpPr>
        <p:spPr bwMode="auto">
          <a:xfrm>
            <a:off x="2732091" y="3063877"/>
            <a:ext cx="90487" cy="9048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66" name="Oval 14"/>
          <p:cNvSpPr>
            <a:spLocks noChangeArrowheads="1"/>
          </p:cNvSpPr>
          <p:nvPr/>
        </p:nvSpPr>
        <p:spPr bwMode="auto">
          <a:xfrm>
            <a:off x="1908177" y="1646240"/>
            <a:ext cx="92075" cy="9048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67" name="Oval 15"/>
          <p:cNvSpPr>
            <a:spLocks noChangeArrowheads="1"/>
          </p:cNvSpPr>
          <p:nvPr/>
        </p:nvSpPr>
        <p:spPr bwMode="auto">
          <a:xfrm>
            <a:off x="1771652" y="1646240"/>
            <a:ext cx="92075" cy="9048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68" name="Oval 16"/>
          <p:cNvSpPr>
            <a:spLocks noChangeArrowheads="1"/>
          </p:cNvSpPr>
          <p:nvPr/>
        </p:nvSpPr>
        <p:spPr bwMode="auto">
          <a:xfrm>
            <a:off x="765177" y="3108327"/>
            <a:ext cx="92075" cy="920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69" name="Oval 17"/>
          <p:cNvSpPr>
            <a:spLocks noChangeArrowheads="1"/>
          </p:cNvSpPr>
          <p:nvPr/>
        </p:nvSpPr>
        <p:spPr bwMode="auto">
          <a:xfrm>
            <a:off x="857252" y="3200402"/>
            <a:ext cx="92075" cy="920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70" name="Oval 18"/>
          <p:cNvSpPr>
            <a:spLocks noChangeArrowheads="1"/>
          </p:cNvSpPr>
          <p:nvPr/>
        </p:nvSpPr>
        <p:spPr bwMode="auto">
          <a:xfrm>
            <a:off x="2274890" y="3840165"/>
            <a:ext cx="90487" cy="920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71" name="Oval 19"/>
          <p:cNvSpPr>
            <a:spLocks noChangeArrowheads="1"/>
          </p:cNvSpPr>
          <p:nvPr/>
        </p:nvSpPr>
        <p:spPr bwMode="auto">
          <a:xfrm>
            <a:off x="2182813" y="3932240"/>
            <a:ext cx="92075" cy="9048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 flipV="1">
            <a:off x="857251" y="1692277"/>
            <a:ext cx="1036639" cy="1508125"/>
          </a:xfrm>
          <a:prstGeom prst="line">
            <a:avLst/>
          </a:prstGeom>
          <a:noFill/>
          <a:ln w="28575">
            <a:solidFill>
              <a:srgbClr val="00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1893888" y="1692277"/>
            <a:ext cx="974725" cy="1416050"/>
          </a:xfrm>
          <a:prstGeom prst="line">
            <a:avLst/>
          </a:prstGeom>
          <a:noFill/>
          <a:ln w="28575">
            <a:solidFill>
              <a:srgbClr val="00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 flipH="1">
            <a:off x="2320925" y="3108327"/>
            <a:ext cx="547688" cy="869950"/>
          </a:xfrm>
          <a:prstGeom prst="line">
            <a:avLst/>
          </a:prstGeom>
          <a:noFill/>
          <a:ln w="28575">
            <a:solidFill>
              <a:srgbClr val="00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 flipH="1" flipV="1">
            <a:off x="857252" y="3200400"/>
            <a:ext cx="1463675" cy="777875"/>
          </a:xfrm>
          <a:prstGeom prst="line">
            <a:avLst/>
          </a:prstGeom>
          <a:noFill/>
          <a:ln w="28575">
            <a:solidFill>
              <a:srgbClr val="00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76" name="Line 24"/>
          <p:cNvSpPr>
            <a:spLocks noChangeShapeType="1"/>
          </p:cNvSpPr>
          <p:nvPr/>
        </p:nvSpPr>
        <p:spPr bwMode="auto">
          <a:xfrm flipV="1">
            <a:off x="857252" y="3108327"/>
            <a:ext cx="2011363" cy="92075"/>
          </a:xfrm>
          <a:prstGeom prst="line">
            <a:avLst/>
          </a:prstGeom>
          <a:noFill/>
          <a:ln w="28575">
            <a:solidFill>
              <a:srgbClr val="00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77" name="Line 25"/>
          <p:cNvSpPr>
            <a:spLocks noChangeShapeType="1"/>
          </p:cNvSpPr>
          <p:nvPr/>
        </p:nvSpPr>
        <p:spPr bwMode="auto">
          <a:xfrm flipV="1">
            <a:off x="4040189" y="1508127"/>
            <a:ext cx="904875" cy="1681163"/>
          </a:xfrm>
          <a:prstGeom prst="line">
            <a:avLst/>
          </a:prstGeom>
          <a:noFill/>
          <a:ln w="28575">
            <a:solidFill>
              <a:srgbClr val="00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78" name="Line 26"/>
          <p:cNvSpPr>
            <a:spLocks noChangeShapeType="1"/>
          </p:cNvSpPr>
          <p:nvPr/>
        </p:nvSpPr>
        <p:spPr bwMode="auto">
          <a:xfrm>
            <a:off x="4954589" y="1497015"/>
            <a:ext cx="781051" cy="1577975"/>
          </a:xfrm>
          <a:prstGeom prst="line">
            <a:avLst/>
          </a:prstGeom>
          <a:noFill/>
          <a:ln w="28575">
            <a:solidFill>
              <a:srgbClr val="00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79" name="Line 27"/>
          <p:cNvSpPr>
            <a:spLocks noChangeShapeType="1"/>
          </p:cNvSpPr>
          <p:nvPr/>
        </p:nvSpPr>
        <p:spPr bwMode="auto">
          <a:xfrm flipH="1">
            <a:off x="5411789" y="3097215"/>
            <a:ext cx="320675" cy="682625"/>
          </a:xfrm>
          <a:prstGeom prst="line">
            <a:avLst/>
          </a:prstGeom>
          <a:noFill/>
          <a:ln w="28575">
            <a:solidFill>
              <a:srgbClr val="00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80" name="Line 28"/>
          <p:cNvSpPr>
            <a:spLocks noChangeShapeType="1"/>
          </p:cNvSpPr>
          <p:nvPr/>
        </p:nvSpPr>
        <p:spPr bwMode="auto">
          <a:xfrm flipH="1" flipV="1">
            <a:off x="4040188" y="3189290"/>
            <a:ext cx="1371600" cy="593725"/>
          </a:xfrm>
          <a:prstGeom prst="line">
            <a:avLst/>
          </a:prstGeom>
          <a:noFill/>
          <a:ln w="28575">
            <a:solidFill>
              <a:srgbClr val="00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81" name="Line 29"/>
          <p:cNvSpPr>
            <a:spLocks noChangeShapeType="1"/>
          </p:cNvSpPr>
          <p:nvPr/>
        </p:nvSpPr>
        <p:spPr bwMode="auto">
          <a:xfrm>
            <a:off x="4954588" y="1525588"/>
            <a:ext cx="0" cy="14351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82" name="Line 30"/>
          <p:cNvSpPr>
            <a:spLocks noChangeShapeType="1"/>
          </p:cNvSpPr>
          <p:nvPr/>
        </p:nvSpPr>
        <p:spPr bwMode="auto">
          <a:xfrm>
            <a:off x="4954588" y="2960690"/>
            <a:ext cx="457200" cy="822325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83" name="Line 31"/>
          <p:cNvSpPr>
            <a:spLocks noChangeShapeType="1"/>
          </p:cNvSpPr>
          <p:nvPr/>
        </p:nvSpPr>
        <p:spPr bwMode="auto">
          <a:xfrm>
            <a:off x="4954588" y="2932115"/>
            <a:ext cx="782637" cy="142875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84" name="Line 32"/>
          <p:cNvSpPr>
            <a:spLocks noChangeShapeType="1"/>
          </p:cNvSpPr>
          <p:nvPr/>
        </p:nvSpPr>
        <p:spPr bwMode="auto">
          <a:xfrm flipH="1">
            <a:off x="4040189" y="2932115"/>
            <a:ext cx="915987" cy="257175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85" name="Line 33"/>
          <p:cNvSpPr>
            <a:spLocks noChangeShapeType="1"/>
          </p:cNvSpPr>
          <p:nvPr/>
        </p:nvSpPr>
        <p:spPr bwMode="auto">
          <a:xfrm flipH="1">
            <a:off x="4086227" y="3086100"/>
            <a:ext cx="1649413" cy="103188"/>
          </a:xfrm>
          <a:prstGeom prst="line">
            <a:avLst/>
          </a:prstGeom>
          <a:noFill/>
          <a:ln w="28575">
            <a:solidFill>
              <a:srgbClr val="00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86" name="Oval 34"/>
          <p:cNvSpPr>
            <a:spLocks noChangeArrowheads="1"/>
          </p:cNvSpPr>
          <p:nvPr/>
        </p:nvSpPr>
        <p:spPr bwMode="auto">
          <a:xfrm>
            <a:off x="4932365" y="1446213"/>
            <a:ext cx="57151" cy="57150"/>
          </a:xfrm>
          <a:prstGeom prst="ellipse">
            <a:avLst/>
          </a:prstGeom>
          <a:noFill/>
          <a:ln w="1905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87" name="Oval 35"/>
          <p:cNvSpPr>
            <a:spLocks noChangeArrowheads="1"/>
          </p:cNvSpPr>
          <p:nvPr/>
        </p:nvSpPr>
        <p:spPr bwMode="auto">
          <a:xfrm>
            <a:off x="4926014" y="2908300"/>
            <a:ext cx="57151" cy="57150"/>
          </a:xfrm>
          <a:prstGeom prst="ellipse">
            <a:avLst/>
          </a:prstGeom>
          <a:solidFill>
            <a:srgbClr val="006600"/>
          </a:solidFill>
          <a:ln w="19050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88" name="Oval 36"/>
          <p:cNvSpPr>
            <a:spLocks noChangeArrowheads="1"/>
          </p:cNvSpPr>
          <p:nvPr/>
        </p:nvSpPr>
        <p:spPr bwMode="auto">
          <a:xfrm>
            <a:off x="3978277" y="3165475"/>
            <a:ext cx="57151" cy="57150"/>
          </a:xfrm>
          <a:prstGeom prst="ellipse">
            <a:avLst/>
          </a:prstGeom>
          <a:noFill/>
          <a:ln w="190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89" name="Oval 37"/>
          <p:cNvSpPr>
            <a:spLocks noChangeArrowheads="1"/>
          </p:cNvSpPr>
          <p:nvPr/>
        </p:nvSpPr>
        <p:spPr bwMode="auto">
          <a:xfrm>
            <a:off x="5400677" y="3778250"/>
            <a:ext cx="57151" cy="57150"/>
          </a:xfrm>
          <a:prstGeom prst="ellipse">
            <a:avLst/>
          </a:prstGeom>
          <a:noFill/>
          <a:ln w="190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90" name="Oval 38"/>
          <p:cNvSpPr>
            <a:spLocks noChangeArrowheads="1"/>
          </p:cNvSpPr>
          <p:nvPr/>
        </p:nvSpPr>
        <p:spPr bwMode="auto">
          <a:xfrm>
            <a:off x="5732465" y="3051175"/>
            <a:ext cx="57151" cy="57150"/>
          </a:xfrm>
          <a:prstGeom prst="ellipse">
            <a:avLst/>
          </a:prstGeom>
          <a:noFill/>
          <a:ln w="190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91" name="Text Box 39"/>
          <p:cNvSpPr txBox="1">
            <a:spLocks noChangeArrowheads="1"/>
          </p:cNvSpPr>
          <p:nvPr/>
        </p:nvSpPr>
        <p:spPr bwMode="auto">
          <a:xfrm>
            <a:off x="274639" y="1463677"/>
            <a:ext cx="809108" cy="51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FFFF00"/>
                </a:solidFill>
                <a:latin typeface="Arial" charset="0"/>
              </a:rPr>
              <a:t>CH</a:t>
            </a:r>
            <a:r>
              <a:rPr lang="it-IT" sz="3000" b="1" baseline="-25000">
                <a:solidFill>
                  <a:srgbClr val="FFFF00"/>
                </a:solidFill>
                <a:latin typeface="Arial" charset="0"/>
              </a:rPr>
              <a:t>4</a:t>
            </a:r>
            <a:endParaRPr lang="it-IT" sz="3000" b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23592" name="Text Box 40"/>
          <p:cNvSpPr txBox="1">
            <a:spLocks noChangeArrowheads="1"/>
          </p:cNvSpPr>
          <p:nvPr/>
        </p:nvSpPr>
        <p:spPr bwMode="auto">
          <a:xfrm>
            <a:off x="5922495" y="3292475"/>
            <a:ext cx="3223558" cy="44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500">
                <a:solidFill>
                  <a:srgbClr val="FFCC99"/>
                </a:solidFill>
                <a:latin typeface="Arial" charset="0"/>
              </a:rPr>
              <a:t>Il C ha ibridazione sp</a:t>
            </a:r>
            <a:r>
              <a:rPr lang="it-IT" sz="2500" baseline="30000">
                <a:solidFill>
                  <a:srgbClr val="FFCC99"/>
                </a:solidFill>
                <a:latin typeface="Arial" charset="0"/>
              </a:rPr>
              <a:t>3</a:t>
            </a:r>
            <a:endParaRPr lang="it-IT" sz="2500">
              <a:solidFill>
                <a:srgbClr val="FFCC99"/>
              </a:solidFill>
              <a:latin typeface="Arial" charset="0"/>
            </a:endParaRPr>
          </a:p>
        </p:txBody>
      </p:sp>
      <p:sp>
        <p:nvSpPr>
          <p:cNvPr id="23593" name="Line 41"/>
          <p:cNvSpPr>
            <a:spLocks noChangeShapeType="1"/>
          </p:cNvSpPr>
          <p:nvPr/>
        </p:nvSpPr>
        <p:spPr bwMode="auto">
          <a:xfrm>
            <a:off x="5807075" y="1371602"/>
            <a:ext cx="0" cy="15081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94" name="Text Box 42"/>
          <p:cNvSpPr txBox="1">
            <a:spLocks noChangeArrowheads="1"/>
          </p:cNvSpPr>
          <p:nvPr/>
        </p:nvSpPr>
        <p:spPr bwMode="auto">
          <a:xfrm>
            <a:off x="5891614" y="1736725"/>
            <a:ext cx="1046953" cy="44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500">
                <a:solidFill>
                  <a:srgbClr val="FF0000"/>
                </a:solidFill>
                <a:latin typeface="Arial" charset="0"/>
              </a:rPr>
              <a:t>1,09 Å</a:t>
            </a:r>
          </a:p>
        </p:txBody>
      </p:sp>
      <p:sp>
        <p:nvSpPr>
          <p:cNvPr id="23595" name="Text Box 43"/>
          <p:cNvSpPr txBox="1">
            <a:spLocks noChangeArrowheads="1"/>
          </p:cNvSpPr>
          <p:nvPr/>
        </p:nvSpPr>
        <p:spPr bwMode="auto">
          <a:xfrm>
            <a:off x="4205684" y="2560638"/>
            <a:ext cx="773917" cy="44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500">
                <a:solidFill>
                  <a:srgbClr val="FF0000"/>
                </a:solidFill>
                <a:latin typeface="Arial" charset="0"/>
              </a:rPr>
              <a:t>109°</a:t>
            </a:r>
          </a:p>
        </p:txBody>
      </p:sp>
      <p:sp>
        <p:nvSpPr>
          <p:cNvPr id="23596" name="Text Box 44"/>
          <p:cNvSpPr txBox="1">
            <a:spLocks noChangeArrowheads="1"/>
          </p:cNvSpPr>
          <p:nvPr/>
        </p:nvSpPr>
        <p:spPr bwMode="auto">
          <a:xfrm>
            <a:off x="762606" y="5165726"/>
            <a:ext cx="7882314" cy="501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900">
                <a:solidFill>
                  <a:srgbClr val="00FF00"/>
                </a:solidFill>
                <a:latin typeface="Arial" charset="0"/>
              </a:rPr>
              <a:t>Molecola simmetrica priva di momento dipolare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Oval 2" descr="Diagonali tratteggiate verso l'alto"/>
          <p:cNvSpPr>
            <a:spLocks noChangeArrowheads="1"/>
          </p:cNvSpPr>
          <p:nvPr/>
        </p:nvSpPr>
        <p:spPr bwMode="auto">
          <a:xfrm rot="-4011011">
            <a:off x="5952332" y="3420271"/>
            <a:ext cx="639762" cy="1206500"/>
          </a:xfrm>
          <a:prstGeom prst="ellipse">
            <a:avLst/>
          </a:prstGeom>
          <a:pattFill prst="dashUpDiag">
            <a:fgClr>
              <a:srgbClr val="FF9933"/>
            </a:fgClr>
            <a:bgClr>
              <a:srgbClr val="FFFFFF"/>
            </a:bgClr>
          </a:pattFill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675" name="Oval 3"/>
          <p:cNvSpPr>
            <a:spLocks noChangeArrowheads="1"/>
          </p:cNvSpPr>
          <p:nvPr/>
        </p:nvSpPr>
        <p:spPr bwMode="auto">
          <a:xfrm>
            <a:off x="5365752" y="3708400"/>
            <a:ext cx="549275" cy="1143000"/>
          </a:xfrm>
          <a:prstGeom prst="ellipse">
            <a:avLst/>
          </a:prstGeom>
          <a:solidFill>
            <a:srgbClr val="FF9933"/>
          </a:solidFill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676" name="Oval 4" descr="Diagonali tratteggiate verso l'alto"/>
          <p:cNvSpPr>
            <a:spLocks noChangeArrowheads="1"/>
          </p:cNvSpPr>
          <p:nvPr/>
        </p:nvSpPr>
        <p:spPr bwMode="auto">
          <a:xfrm rot="2824170">
            <a:off x="5903914" y="2827339"/>
            <a:ext cx="693738" cy="1255713"/>
          </a:xfrm>
          <a:prstGeom prst="ellipse">
            <a:avLst/>
          </a:prstGeom>
          <a:pattFill prst="dashUpDiag">
            <a:fgClr>
              <a:srgbClr val="FF9933"/>
            </a:fgClr>
            <a:bgClr>
              <a:srgbClr val="FFFFFF"/>
            </a:bgClr>
          </a:pattFill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 rot="-5661569">
            <a:off x="1187451" y="2082802"/>
            <a:ext cx="1143000" cy="2320925"/>
          </a:xfrm>
          <a:prstGeom prst="triangle">
            <a:avLst>
              <a:gd name="adj" fmla="val 72787"/>
            </a:avLst>
          </a:prstGeom>
          <a:solidFill>
            <a:srgbClr val="FF9966"/>
          </a:solidFill>
          <a:ln w="38100">
            <a:solidFill>
              <a:srgbClr val="000099"/>
            </a:solidFill>
            <a:prstDash val="lgDash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>
            <a:off x="1989139" y="3267075"/>
            <a:ext cx="0" cy="1189038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1989139" y="1758952"/>
            <a:ext cx="0" cy="118745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 rot="-5400000">
            <a:off x="1212057" y="2466181"/>
            <a:ext cx="0" cy="118903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rot="-5400000">
            <a:off x="2330450" y="2466975"/>
            <a:ext cx="412750" cy="685800"/>
          </a:xfrm>
          <a:prstGeom prst="line">
            <a:avLst/>
          </a:prstGeom>
          <a:noFill/>
          <a:ln w="762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rot="5400000" flipV="1">
            <a:off x="2320134" y="3072608"/>
            <a:ext cx="479425" cy="731839"/>
          </a:xfrm>
          <a:prstGeom prst="line">
            <a:avLst/>
          </a:prstGeom>
          <a:noFill/>
          <a:ln w="762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683" name="Oval 11"/>
          <p:cNvSpPr>
            <a:spLocks noChangeArrowheads="1"/>
          </p:cNvSpPr>
          <p:nvPr/>
        </p:nvSpPr>
        <p:spPr bwMode="auto">
          <a:xfrm>
            <a:off x="1917702" y="3008315"/>
            <a:ext cx="138113" cy="136525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684" name="Oval 12"/>
          <p:cNvSpPr>
            <a:spLocks noChangeArrowheads="1"/>
          </p:cNvSpPr>
          <p:nvPr/>
        </p:nvSpPr>
        <p:spPr bwMode="auto">
          <a:xfrm>
            <a:off x="517527" y="3022602"/>
            <a:ext cx="107951" cy="100013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685" name="Oval 13"/>
          <p:cNvSpPr>
            <a:spLocks noChangeArrowheads="1"/>
          </p:cNvSpPr>
          <p:nvPr/>
        </p:nvSpPr>
        <p:spPr bwMode="auto">
          <a:xfrm>
            <a:off x="1935164" y="4456115"/>
            <a:ext cx="106363" cy="98425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686" name="Oval 14"/>
          <p:cNvSpPr>
            <a:spLocks noChangeArrowheads="1"/>
          </p:cNvSpPr>
          <p:nvPr/>
        </p:nvSpPr>
        <p:spPr bwMode="auto">
          <a:xfrm>
            <a:off x="1943101" y="1666877"/>
            <a:ext cx="106363" cy="98425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1828801" y="1265239"/>
            <a:ext cx="322302" cy="470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>
                <a:solidFill>
                  <a:srgbClr val="006600"/>
                </a:solidFill>
                <a:latin typeface="Arial" charset="0"/>
              </a:rPr>
              <a:t>F</a:t>
            </a:r>
          </a:p>
        </p:txBody>
      </p:sp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2009778" y="2827339"/>
            <a:ext cx="206999" cy="470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>
                <a:solidFill>
                  <a:srgbClr val="006600"/>
                </a:solidFill>
                <a:latin typeface="Arial" charset="0"/>
              </a:rPr>
              <a:t>I</a:t>
            </a:r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228601" y="2773363"/>
            <a:ext cx="322302" cy="470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>
                <a:solidFill>
                  <a:srgbClr val="006600"/>
                </a:solidFill>
                <a:latin typeface="Arial" charset="0"/>
              </a:rPr>
              <a:t>F</a:t>
            </a:r>
          </a:p>
        </p:txBody>
      </p:sp>
      <p:sp>
        <p:nvSpPr>
          <p:cNvPr id="28690" name="Text Box 18"/>
          <p:cNvSpPr txBox="1">
            <a:spLocks noChangeArrowheads="1"/>
          </p:cNvSpPr>
          <p:nvPr/>
        </p:nvSpPr>
        <p:spPr bwMode="auto">
          <a:xfrm>
            <a:off x="1828801" y="4552951"/>
            <a:ext cx="322302" cy="470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>
                <a:solidFill>
                  <a:srgbClr val="006600"/>
                </a:solidFill>
                <a:latin typeface="Arial" charset="0"/>
              </a:rPr>
              <a:t>F</a:t>
            </a:r>
          </a:p>
        </p:txBody>
      </p:sp>
      <p:sp>
        <p:nvSpPr>
          <p:cNvPr id="28691" name="Line 19"/>
          <p:cNvSpPr>
            <a:spLocks noChangeShapeType="1"/>
          </p:cNvSpPr>
          <p:nvPr/>
        </p:nvSpPr>
        <p:spPr bwMode="auto">
          <a:xfrm>
            <a:off x="2011364" y="1712913"/>
            <a:ext cx="868363" cy="914400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692" name="Line 20"/>
          <p:cNvSpPr>
            <a:spLocks noChangeShapeType="1"/>
          </p:cNvSpPr>
          <p:nvPr/>
        </p:nvSpPr>
        <p:spPr bwMode="auto">
          <a:xfrm flipH="1" flipV="1">
            <a:off x="549276" y="3038475"/>
            <a:ext cx="1416051" cy="1371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693" name="Line 21"/>
          <p:cNvSpPr>
            <a:spLocks noChangeShapeType="1"/>
          </p:cNvSpPr>
          <p:nvPr/>
        </p:nvSpPr>
        <p:spPr bwMode="auto">
          <a:xfrm flipV="1">
            <a:off x="549276" y="1712913"/>
            <a:ext cx="1416051" cy="1325562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694" name="Text Box 22"/>
          <p:cNvSpPr txBox="1">
            <a:spLocks noChangeArrowheads="1"/>
          </p:cNvSpPr>
          <p:nvPr/>
        </p:nvSpPr>
        <p:spPr bwMode="auto">
          <a:xfrm>
            <a:off x="320678" y="1600202"/>
            <a:ext cx="579181" cy="50167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rgbClr val="0000FF"/>
                </a:solidFill>
                <a:latin typeface="Arial" charset="0"/>
              </a:rPr>
              <a:t>IF</a:t>
            </a:r>
            <a:r>
              <a:rPr lang="it-IT" sz="2900" b="1" baseline="-25000">
                <a:solidFill>
                  <a:srgbClr val="0000FF"/>
                </a:solidFill>
                <a:latin typeface="Arial" charset="0"/>
              </a:rPr>
              <a:t>3</a:t>
            </a:r>
            <a:endParaRPr lang="it-IT" sz="29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28695" name="Text Box 23"/>
          <p:cNvSpPr txBox="1">
            <a:spLocks noChangeArrowheads="1"/>
          </p:cNvSpPr>
          <p:nvPr/>
        </p:nvSpPr>
        <p:spPr bwMode="auto">
          <a:xfrm>
            <a:off x="382591" y="5668964"/>
            <a:ext cx="4513989" cy="51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 i="1">
                <a:solidFill>
                  <a:srgbClr val="0000FF"/>
                </a:solidFill>
                <a:latin typeface="Arial" charset="0"/>
              </a:rPr>
              <a:t>Lo I ha ibridazione sp</a:t>
            </a:r>
            <a:r>
              <a:rPr lang="it-IT" sz="3000" b="1" i="1" baseline="30000">
                <a:solidFill>
                  <a:srgbClr val="0000FF"/>
                </a:solidFill>
                <a:latin typeface="Arial" charset="0"/>
              </a:rPr>
              <a:t>3</a:t>
            </a:r>
            <a:r>
              <a:rPr lang="it-IT" sz="3000" b="1" i="1">
                <a:solidFill>
                  <a:srgbClr val="0000FF"/>
                </a:solidFill>
                <a:latin typeface="Arial" charset="0"/>
              </a:rPr>
              <a:t>d</a:t>
            </a:r>
          </a:p>
        </p:txBody>
      </p:sp>
      <p:sp>
        <p:nvSpPr>
          <p:cNvPr id="28696" name="WordArt 24"/>
          <p:cNvSpPr>
            <a:spLocks noChangeArrowheads="1" noChangeShapeType="1" noTextEdit="1"/>
          </p:cNvSpPr>
          <p:nvPr/>
        </p:nvSpPr>
        <p:spPr bwMode="auto">
          <a:xfrm>
            <a:off x="320677" y="92077"/>
            <a:ext cx="8183563" cy="77628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Triangle">
              <a:avLst>
                <a:gd name="adj" fmla="val 38542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it-IT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9999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Comic Sans MS"/>
                <a:ea typeface="Comic Sans MS"/>
                <a:cs typeface="Comic Sans MS"/>
              </a:rPr>
              <a:t>Molecole a "T"</a:t>
            </a:r>
          </a:p>
        </p:txBody>
      </p:sp>
      <p:sp>
        <p:nvSpPr>
          <p:cNvPr id="28697" name="Line 25"/>
          <p:cNvSpPr>
            <a:spLocks noChangeShapeType="1"/>
          </p:cNvSpPr>
          <p:nvPr/>
        </p:nvSpPr>
        <p:spPr bwMode="auto">
          <a:xfrm flipH="1">
            <a:off x="1941515" y="3694113"/>
            <a:ext cx="960437" cy="685800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698" name="Line 26"/>
          <p:cNvSpPr>
            <a:spLocks noChangeShapeType="1"/>
          </p:cNvSpPr>
          <p:nvPr/>
        </p:nvSpPr>
        <p:spPr bwMode="auto">
          <a:xfrm flipH="1" flipV="1">
            <a:off x="2032002" y="1727202"/>
            <a:ext cx="869951" cy="2012950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699" name="Oval 27"/>
          <p:cNvSpPr>
            <a:spLocks noChangeArrowheads="1"/>
          </p:cNvSpPr>
          <p:nvPr/>
        </p:nvSpPr>
        <p:spPr bwMode="auto">
          <a:xfrm rot="-5400000">
            <a:off x="4763297" y="3242471"/>
            <a:ext cx="549275" cy="1023937"/>
          </a:xfrm>
          <a:prstGeom prst="ellipse">
            <a:avLst/>
          </a:prstGeom>
          <a:solidFill>
            <a:srgbClr val="FF9933"/>
          </a:solidFill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700" name="Oval 28"/>
          <p:cNvSpPr>
            <a:spLocks noChangeArrowheads="1"/>
          </p:cNvSpPr>
          <p:nvPr/>
        </p:nvSpPr>
        <p:spPr bwMode="auto">
          <a:xfrm>
            <a:off x="5364165" y="2606675"/>
            <a:ext cx="549275" cy="1143000"/>
          </a:xfrm>
          <a:prstGeom prst="ellipse">
            <a:avLst/>
          </a:prstGeom>
          <a:solidFill>
            <a:srgbClr val="FF9933"/>
          </a:solidFill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701" name="Oval 29"/>
          <p:cNvSpPr>
            <a:spLocks noChangeArrowheads="1"/>
          </p:cNvSpPr>
          <p:nvPr/>
        </p:nvSpPr>
        <p:spPr bwMode="auto">
          <a:xfrm>
            <a:off x="5578476" y="3657602"/>
            <a:ext cx="136525" cy="136525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702" name="Oval 30"/>
          <p:cNvSpPr>
            <a:spLocks noChangeArrowheads="1"/>
          </p:cNvSpPr>
          <p:nvPr/>
        </p:nvSpPr>
        <p:spPr bwMode="auto">
          <a:xfrm rot="-5400000">
            <a:off x="4092576" y="3360738"/>
            <a:ext cx="501650" cy="822325"/>
          </a:xfrm>
          <a:prstGeom prst="ellipse">
            <a:avLst/>
          </a:prstGeom>
          <a:solidFill>
            <a:srgbClr val="FFFF66"/>
          </a:solidFill>
          <a:ln w="57150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703" name="Oval 31"/>
          <p:cNvSpPr>
            <a:spLocks noChangeArrowheads="1"/>
          </p:cNvSpPr>
          <p:nvPr/>
        </p:nvSpPr>
        <p:spPr bwMode="auto">
          <a:xfrm rot="-5400000">
            <a:off x="3315496" y="3359944"/>
            <a:ext cx="501650" cy="823912"/>
          </a:xfrm>
          <a:prstGeom prst="ellipse">
            <a:avLst/>
          </a:prstGeom>
          <a:solidFill>
            <a:srgbClr val="FFFF66"/>
          </a:solidFill>
          <a:ln w="57150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704" name="Oval 32"/>
          <p:cNvSpPr>
            <a:spLocks noChangeArrowheads="1"/>
          </p:cNvSpPr>
          <p:nvPr/>
        </p:nvSpPr>
        <p:spPr bwMode="auto">
          <a:xfrm rot="-10738790">
            <a:off x="5394327" y="1920877"/>
            <a:ext cx="503239" cy="822325"/>
          </a:xfrm>
          <a:prstGeom prst="ellipse">
            <a:avLst/>
          </a:prstGeom>
          <a:solidFill>
            <a:srgbClr val="FFFF66"/>
          </a:solidFill>
          <a:ln w="57150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705" name="Oval 33"/>
          <p:cNvSpPr>
            <a:spLocks noChangeArrowheads="1"/>
          </p:cNvSpPr>
          <p:nvPr/>
        </p:nvSpPr>
        <p:spPr bwMode="auto">
          <a:xfrm rot="-10738790">
            <a:off x="5394327" y="4618040"/>
            <a:ext cx="503239" cy="822325"/>
          </a:xfrm>
          <a:prstGeom prst="ellipse">
            <a:avLst/>
          </a:prstGeom>
          <a:solidFill>
            <a:srgbClr val="FFFF66"/>
          </a:solidFill>
          <a:ln w="57150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706" name="Oval 34"/>
          <p:cNvSpPr>
            <a:spLocks noChangeArrowheads="1"/>
          </p:cNvSpPr>
          <p:nvPr/>
        </p:nvSpPr>
        <p:spPr bwMode="auto">
          <a:xfrm rot="-10738790">
            <a:off x="5394327" y="1143002"/>
            <a:ext cx="503239" cy="822325"/>
          </a:xfrm>
          <a:prstGeom prst="ellipse">
            <a:avLst/>
          </a:prstGeom>
          <a:solidFill>
            <a:srgbClr val="FFFF66"/>
          </a:solidFill>
          <a:ln w="57150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707" name="Oval 35"/>
          <p:cNvSpPr>
            <a:spLocks noChangeArrowheads="1"/>
          </p:cNvSpPr>
          <p:nvPr/>
        </p:nvSpPr>
        <p:spPr bwMode="auto">
          <a:xfrm rot="-10738790">
            <a:off x="5394327" y="5394327"/>
            <a:ext cx="503239" cy="823913"/>
          </a:xfrm>
          <a:prstGeom prst="ellipse">
            <a:avLst/>
          </a:prstGeom>
          <a:solidFill>
            <a:srgbClr val="FFFF66"/>
          </a:solidFill>
          <a:ln w="57150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708" name="Oval 36"/>
          <p:cNvSpPr>
            <a:spLocks noChangeArrowheads="1"/>
          </p:cNvSpPr>
          <p:nvPr/>
        </p:nvSpPr>
        <p:spPr bwMode="auto">
          <a:xfrm>
            <a:off x="3886200" y="3703640"/>
            <a:ext cx="136525" cy="136525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709" name="Oval 37"/>
          <p:cNvSpPr>
            <a:spLocks noChangeArrowheads="1"/>
          </p:cNvSpPr>
          <p:nvPr/>
        </p:nvSpPr>
        <p:spPr bwMode="auto">
          <a:xfrm>
            <a:off x="5583239" y="1901827"/>
            <a:ext cx="138112" cy="138113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710" name="Oval 38"/>
          <p:cNvSpPr>
            <a:spLocks noChangeArrowheads="1"/>
          </p:cNvSpPr>
          <p:nvPr/>
        </p:nvSpPr>
        <p:spPr bwMode="auto">
          <a:xfrm>
            <a:off x="5583239" y="5365752"/>
            <a:ext cx="138112" cy="136525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711" name="Text Box 39"/>
          <p:cNvSpPr txBox="1">
            <a:spLocks noChangeArrowheads="1"/>
          </p:cNvSpPr>
          <p:nvPr/>
        </p:nvSpPr>
        <p:spPr bwMode="auto">
          <a:xfrm>
            <a:off x="5989639" y="5211763"/>
            <a:ext cx="322302" cy="470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>
                <a:solidFill>
                  <a:srgbClr val="006600"/>
                </a:solidFill>
                <a:latin typeface="Arial" charset="0"/>
              </a:rPr>
              <a:t>F</a:t>
            </a:r>
          </a:p>
        </p:txBody>
      </p:sp>
      <p:sp>
        <p:nvSpPr>
          <p:cNvPr id="28712" name="Text Box 40"/>
          <p:cNvSpPr txBox="1">
            <a:spLocks noChangeArrowheads="1"/>
          </p:cNvSpPr>
          <p:nvPr/>
        </p:nvSpPr>
        <p:spPr bwMode="auto">
          <a:xfrm>
            <a:off x="3794125" y="3978275"/>
            <a:ext cx="322302" cy="470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>
                <a:solidFill>
                  <a:srgbClr val="006600"/>
                </a:solidFill>
                <a:latin typeface="Arial" charset="0"/>
              </a:rPr>
              <a:t>F</a:t>
            </a:r>
          </a:p>
        </p:txBody>
      </p:sp>
      <p:sp>
        <p:nvSpPr>
          <p:cNvPr id="28713" name="Text Box 41"/>
          <p:cNvSpPr txBox="1">
            <a:spLocks noChangeArrowheads="1"/>
          </p:cNvSpPr>
          <p:nvPr/>
        </p:nvSpPr>
        <p:spPr bwMode="auto">
          <a:xfrm>
            <a:off x="5851525" y="1692275"/>
            <a:ext cx="322302" cy="470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>
                <a:solidFill>
                  <a:srgbClr val="006600"/>
                </a:solidFill>
                <a:latin typeface="Arial" charset="0"/>
              </a:rPr>
              <a:t>F</a:t>
            </a:r>
          </a:p>
        </p:txBody>
      </p:sp>
      <p:sp>
        <p:nvSpPr>
          <p:cNvPr id="28714" name="Line 42"/>
          <p:cNvSpPr>
            <a:spLocks noChangeShapeType="1"/>
          </p:cNvSpPr>
          <p:nvPr/>
        </p:nvSpPr>
        <p:spPr bwMode="auto">
          <a:xfrm flipH="1" flipV="1">
            <a:off x="4572000" y="3759202"/>
            <a:ext cx="1050925" cy="1004888"/>
          </a:xfrm>
          <a:prstGeom prst="line">
            <a:avLst/>
          </a:prstGeom>
          <a:noFill/>
          <a:ln w="57150">
            <a:solidFill>
              <a:schemeClr val="accent2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715" name="Line 43"/>
          <p:cNvSpPr>
            <a:spLocks noChangeShapeType="1"/>
          </p:cNvSpPr>
          <p:nvPr/>
        </p:nvSpPr>
        <p:spPr bwMode="auto">
          <a:xfrm flipH="1" flipV="1">
            <a:off x="5578476" y="2570165"/>
            <a:ext cx="1050925" cy="547687"/>
          </a:xfrm>
          <a:prstGeom prst="line">
            <a:avLst/>
          </a:prstGeom>
          <a:noFill/>
          <a:ln w="57150">
            <a:solidFill>
              <a:schemeClr val="accent2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716" name="Line 44"/>
          <p:cNvSpPr>
            <a:spLocks noChangeShapeType="1"/>
          </p:cNvSpPr>
          <p:nvPr/>
        </p:nvSpPr>
        <p:spPr bwMode="auto">
          <a:xfrm flipH="1" flipV="1">
            <a:off x="6583364" y="3073402"/>
            <a:ext cx="46037" cy="1187450"/>
          </a:xfrm>
          <a:prstGeom prst="line">
            <a:avLst/>
          </a:prstGeom>
          <a:noFill/>
          <a:ln w="57150">
            <a:solidFill>
              <a:schemeClr val="accent2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717" name="Line 45"/>
          <p:cNvSpPr>
            <a:spLocks noChangeShapeType="1"/>
          </p:cNvSpPr>
          <p:nvPr/>
        </p:nvSpPr>
        <p:spPr bwMode="auto">
          <a:xfrm flipH="1">
            <a:off x="5622925" y="4260850"/>
            <a:ext cx="1006475" cy="503238"/>
          </a:xfrm>
          <a:prstGeom prst="line">
            <a:avLst/>
          </a:prstGeom>
          <a:noFill/>
          <a:ln w="57150">
            <a:solidFill>
              <a:schemeClr val="accent2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718" name="Line 46"/>
          <p:cNvSpPr>
            <a:spLocks noChangeShapeType="1"/>
          </p:cNvSpPr>
          <p:nvPr/>
        </p:nvSpPr>
        <p:spPr bwMode="auto">
          <a:xfrm flipH="1">
            <a:off x="4572001" y="2570165"/>
            <a:ext cx="1006475" cy="1189037"/>
          </a:xfrm>
          <a:prstGeom prst="line">
            <a:avLst/>
          </a:prstGeom>
          <a:noFill/>
          <a:ln w="57150">
            <a:solidFill>
              <a:schemeClr val="accent2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719" name="Line 47"/>
          <p:cNvSpPr>
            <a:spLocks noChangeShapeType="1"/>
          </p:cNvSpPr>
          <p:nvPr/>
        </p:nvSpPr>
        <p:spPr bwMode="auto">
          <a:xfrm flipH="1">
            <a:off x="4618037" y="3073402"/>
            <a:ext cx="2011363" cy="639763"/>
          </a:xfrm>
          <a:prstGeom prst="line">
            <a:avLst/>
          </a:prstGeom>
          <a:noFill/>
          <a:ln w="57150">
            <a:solidFill>
              <a:schemeClr val="accent2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720" name="Line 48"/>
          <p:cNvSpPr>
            <a:spLocks noChangeShapeType="1"/>
          </p:cNvSpPr>
          <p:nvPr/>
        </p:nvSpPr>
        <p:spPr bwMode="auto">
          <a:xfrm flipH="1" flipV="1">
            <a:off x="4525963" y="3713165"/>
            <a:ext cx="2057400" cy="503237"/>
          </a:xfrm>
          <a:prstGeom prst="line">
            <a:avLst/>
          </a:prstGeom>
          <a:noFill/>
          <a:ln w="57150">
            <a:solidFill>
              <a:schemeClr val="accent2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721" name="Line 49"/>
          <p:cNvSpPr>
            <a:spLocks noChangeShapeType="1"/>
          </p:cNvSpPr>
          <p:nvPr/>
        </p:nvSpPr>
        <p:spPr bwMode="auto">
          <a:xfrm flipH="1" flipV="1">
            <a:off x="5578476" y="2570165"/>
            <a:ext cx="1050925" cy="1736725"/>
          </a:xfrm>
          <a:prstGeom prst="line">
            <a:avLst/>
          </a:prstGeom>
          <a:noFill/>
          <a:ln w="57150">
            <a:solidFill>
              <a:schemeClr val="accent2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722" name="Text Box 50"/>
          <p:cNvSpPr txBox="1">
            <a:spLocks noChangeArrowheads="1"/>
          </p:cNvSpPr>
          <p:nvPr/>
        </p:nvSpPr>
        <p:spPr bwMode="auto">
          <a:xfrm>
            <a:off x="6492878" y="1646238"/>
            <a:ext cx="2249337" cy="1209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500">
                <a:solidFill>
                  <a:srgbClr val="0000FF"/>
                </a:solidFill>
                <a:latin typeface="Arial" charset="0"/>
              </a:rPr>
              <a:t>Orbitale sp</a:t>
            </a:r>
            <a:r>
              <a:rPr lang="it-IT" sz="2500" baseline="30000">
                <a:solidFill>
                  <a:srgbClr val="0000FF"/>
                </a:solidFill>
                <a:latin typeface="Arial" charset="0"/>
              </a:rPr>
              <a:t>3</a:t>
            </a:r>
            <a:r>
              <a:rPr lang="it-IT" sz="2500">
                <a:solidFill>
                  <a:srgbClr val="0000FF"/>
                </a:solidFill>
                <a:latin typeface="Arial" charset="0"/>
              </a:rPr>
              <a:t>d</a:t>
            </a:r>
          </a:p>
          <a:p>
            <a:r>
              <a:rPr lang="it-IT" sz="2500">
                <a:solidFill>
                  <a:srgbClr val="0000FF"/>
                </a:solidFill>
                <a:latin typeface="Arial" charset="0"/>
              </a:rPr>
              <a:t>contenenti </a:t>
            </a:r>
          </a:p>
          <a:p>
            <a:r>
              <a:rPr lang="it-IT" sz="2500">
                <a:solidFill>
                  <a:srgbClr val="0000FF"/>
                </a:solidFill>
                <a:latin typeface="Arial" charset="0"/>
              </a:rPr>
              <a:t>coppie solitarie</a:t>
            </a:r>
          </a:p>
        </p:txBody>
      </p:sp>
      <p:sp>
        <p:nvSpPr>
          <p:cNvPr id="28723" name="Line 51"/>
          <p:cNvSpPr>
            <a:spLocks noChangeShapeType="1"/>
          </p:cNvSpPr>
          <p:nvPr/>
        </p:nvSpPr>
        <p:spPr bwMode="auto">
          <a:xfrm flipH="1">
            <a:off x="6835775" y="2903538"/>
            <a:ext cx="685800" cy="4111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8724" name="Line 52"/>
          <p:cNvSpPr>
            <a:spLocks noChangeShapeType="1"/>
          </p:cNvSpPr>
          <p:nvPr/>
        </p:nvSpPr>
        <p:spPr bwMode="auto">
          <a:xfrm flipH="1">
            <a:off x="6950075" y="2925763"/>
            <a:ext cx="547688" cy="1143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31" name="Line 35"/>
          <p:cNvSpPr>
            <a:spLocks noChangeShapeType="1"/>
          </p:cNvSpPr>
          <p:nvPr/>
        </p:nvSpPr>
        <p:spPr bwMode="auto">
          <a:xfrm flipV="1">
            <a:off x="4046540" y="3429001"/>
            <a:ext cx="771525" cy="1138238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2632077" y="2817813"/>
            <a:ext cx="2925763" cy="641350"/>
          </a:xfrm>
          <a:prstGeom prst="parallelogram">
            <a:avLst>
              <a:gd name="adj" fmla="val 106550"/>
            </a:avLst>
          </a:prstGeom>
          <a:solidFill>
            <a:schemeClr val="hlink"/>
          </a:solidFill>
          <a:ln w="38100">
            <a:solidFill>
              <a:schemeClr val="accent2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9699" name="WordArt 3"/>
          <p:cNvSpPr>
            <a:spLocks noChangeArrowheads="1" noChangeShapeType="1" noTextEdit="1"/>
          </p:cNvSpPr>
          <p:nvPr/>
        </p:nvSpPr>
        <p:spPr bwMode="auto">
          <a:xfrm>
            <a:off x="549275" y="182563"/>
            <a:ext cx="8091488" cy="914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it-IT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CC0099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Comic Sans MS"/>
                <a:ea typeface="Comic Sans MS"/>
                <a:cs typeface="Comic Sans MS"/>
              </a:rPr>
              <a:t>Molecole Piramidali Quadrangolari</a:t>
            </a: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>
            <a:off x="4092575" y="3284540"/>
            <a:ext cx="0" cy="1189037"/>
          </a:xfrm>
          <a:prstGeom prst="line">
            <a:avLst/>
          </a:prstGeom>
          <a:noFill/>
          <a:ln w="76200" cap="rnd">
            <a:solidFill>
              <a:srgbClr val="000099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>
            <a:off x="4092575" y="1774825"/>
            <a:ext cx="0" cy="1189038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 rot="-5400000">
            <a:off x="4714876" y="2341564"/>
            <a:ext cx="196850" cy="1212851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3932239" y="1303339"/>
            <a:ext cx="322302" cy="470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>
                <a:solidFill>
                  <a:srgbClr val="006600"/>
                </a:solidFill>
                <a:latin typeface="Arial" charset="0"/>
              </a:rPr>
              <a:t>F</a:t>
            </a: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5083175" y="3498850"/>
            <a:ext cx="322302" cy="470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>
                <a:solidFill>
                  <a:srgbClr val="006600"/>
                </a:solidFill>
                <a:latin typeface="Arial" charset="0"/>
              </a:rPr>
              <a:t>F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3965577" y="2873375"/>
            <a:ext cx="206999" cy="470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>
                <a:solidFill>
                  <a:srgbClr val="006600"/>
                </a:solidFill>
                <a:latin typeface="Arial" charset="0"/>
              </a:rPr>
              <a:t>I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2193924" y="3270250"/>
            <a:ext cx="322302" cy="470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>
                <a:solidFill>
                  <a:srgbClr val="006600"/>
                </a:solidFill>
                <a:latin typeface="Arial" charset="0"/>
              </a:rPr>
              <a:t>F</a:t>
            </a:r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4114800" y="1720852"/>
            <a:ext cx="1371600" cy="1096963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 flipV="1">
            <a:off x="3246440" y="1730376"/>
            <a:ext cx="822325" cy="1087438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503239" y="1274765"/>
            <a:ext cx="643786" cy="563231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300" b="1">
                <a:solidFill>
                  <a:srgbClr val="0000FF"/>
                </a:solidFill>
                <a:latin typeface="Arial" charset="0"/>
              </a:rPr>
              <a:t>IF</a:t>
            </a:r>
            <a:r>
              <a:rPr lang="it-IT" sz="3300" b="1" baseline="-25000">
                <a:solidFill>
                  <a:srgbClr val="0000FF"/>
                </a:solidFill>
                <a:latin typeface="Arial" charset="0"/>
              </a:rPr>
              <a:t>5</a:t>
            </a:r>
            <a:endParaRPr lang="it-IT" sz="33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 rot="-5400000">
            <a:off x="3132140" y="2613026"/>
            <a:ext cx="320675" cy="13716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rot="5400000" flipV="1">
            <a:off x="3486151" y="2578102"/>
            <a:ext cx="252412" cy="73183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V="1">
            <a:off x="2560640" y="1720852"/>
            <a:ext cx="1508125" cy="1738313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>
            <a:off x="4068764" y="1720852"/>
            <a:ext cx="731837" cy="1738313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9715" name="Oval 19"/>
          <p:cNvSpPr>
            <a:spLocks noChangeArrowheads="1"/>
          </p:cNvSpPr>
          <p:nvPr/>
        </p:nvSpPr>
        <p:spPr bwMode="auto">
          <a:xfrm>
            <a:off x="4046537" y="1684340"/>
            <a:ext cx="106363" cy="98425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9716" name="Oval 20"/>
          <p:cNvSpPr>
            <a:spLocks noChangeArrowheads="1"/>
          </p:cNvSpPr>
          <p:nvPr/>
        </p:nvSpPr>
        <p:spPr bwMode="auto">
          <a:xfrm>
            <a:off x="5440364" y="2773365"/>
            <a:ext cx="106363" cy="98425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9717" name="Oval 21"/>
          <p:cNvSpPr>
            <a:spLocks noChangeArrowheads="1"/>
          </p:cNvSpPr>
          <p:nvPr/>
        </p:nvSpPr>
        <p:spPr bwMode="auto">
          <a:xfrm>
            <a:off x="4754564" y="3413127"/>
            <a:ext cx="106363" cy="98425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9718" name="Oval 22"/>
          <p:cNvSpPr>
            <a:spLocks noChangeArrowheads="1"/>
          </p:cNvSpPr>
          <p:nvPr/>
        </p:nvSpPr>
        <p:spPr bwMode="auto">
          <a:xfrm>
            <a:off x="2525713" y="3406777"/>
            <a:ext cx="106363" cy="100013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9719" name="Oval 23"/>
          <p:cNvSpPr>
            <a:spLocks noChangeArrowheads="1"/>
          </p:cNvSpPr>
          <p:nvPr/>
        </p:nvSpPr>
        <p:spPr bwMode="auto">
          <a:xfrm>
            <a:off x="4016377" y="4506915"/>
            <a:ext cx="106363" cy="100012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9720" name="Text Box 24"/>
          <p:cNvSpPr txBox="1">
            <a:spLocks noChangeArrowheads="1"/>
          </p:cNvSpPr>
          <p:nvPr/>
        </p:nvSpPr>
        <p:spPr bwMode="auto">
          <a:xfrm>
            <a:off x="5532439" y="2538413"/>
            <a:ext cx="322302" cy="470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>
                <a:solidFill>
                  <a:srgbClr val="006600"/>
                </a:solidFill>
                <a:latin typeface="Arial" charset="0"/>
              </a:rPr>
              <a:t>F</a:t>
            </a:r>
          </a:p>
        </p:txBody>
      </p:sp>
      <p:sp>
        <p:nvSpPr>
          <p:cNvPr id="29721" name="Text Box 25"/>
          <p:cNvSpPr txBox="1">
            <a:spLocks noChangeArrowheads="1"/>
          </p:cNvSpPr>
          <p:nvPr/>
        </p:nvSpPr>
        <p:spPr bwMode="auto">
          <a:xfrm>
            <a:off x="2971801" y="2263775"/>
            <a:ext cx="322302" cy="470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>
                <a:solidFill>
                  <a:srgbClr val="006600"/>
                </a:solidFill>
                <a:latin typeface="Arial" charset="0"/>
              </a:rPr>
              <a:t>F</a:t>
            </a:r>
          </a:p>
        </p:txBody>
      </p:sp>
      <p:sp>
        <p:nvSpPr>
          <p:cNvPr id="29722" name="Oval 26"/>
          <p:cNvSpPr>
            <a:spLocks noChangeArrowheads="1"/>
          </p:cNvSpPr>
          <p:nvPr/>
        </p:nvSpPr>
        <p:spPr bwMode="auto">
          <a:xfrm>
            <a:off x="3200401" y="2773365"/>
            <a:ext cx="106363" cy="98425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9723" name="Line 27"/>
          <p:cNvSpPr>
            <a:spLocks noChangeShapeType="1"/>
          </p:cNvSpPr>
          <p:nvPr/>
        </p:nvSpPr>
        <p:spPr bwMode="auto">
          <a:xfrm flipH="1">
            <a:off x="4064002" y="3284540"/>
            <a:ext cx="11113" cy="1189037"/>
          </a:xfrm>
          <a:prstGeom prst="line">
            <a:avLst/>
          </a:prstGeom>
          <a:noFill/>
          <a:ln w="76200" cap="rnd">
            <a:solidFill>
              <a:srgbClr val="000099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9724" name="Line 28"/>
          <p:cNvSpPr>
            <a:spLocks noChangeShapeType="1"/>
          </p:cNvSpPr>
          <p:nvPr/>
        </p:nvSpPr>
        <p:spPr bwMode="auto">
          <a:xfrm>
            <a:off x="4092578" y="3284540"/>
            <a:ext cx="22225" cy="1182687"/>
          </a:xfrm>
          <a:prstGeom prst="line">
            <a:avLst/>
          </a:prstGeom>
          <a:noFill/>
          <a:ln w="76200" cap="rnd">
            <a:solidFill>
              <a:srgbClr val="000099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9725" name="Line 29"/>
          <p:cNvSpPr>
            <a:spLocks noChangeShapeType="1"/>
          </p:cNvSpPr>
          <p:nvPr/>
        </p:nvSpPr>
        <p:spPr bwMode="auto">
          <a:xfrm flipH="1">
            <a:off x="4029078" y="3281365"/>
            <a:ext cx="22225" cy="1189037"/>
          </a:xfrm>
          <a:prstGeom prst="line">
            <a:avLst/>
          </a:prstGeom>
          <a:noFill/>
          <a:ln w="76200" cap="rnd">
            <a:solidFill>
              <a:srgbClr val="000099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731839" y="4754564"/>
            <a:ext cx="8066704" cy="1063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it-IT" sz="3000">
                <a:solidFill>
                  <a:srgbClr val="0000FF"/>
                </a:solidFill>
                <a:latin typeface="Arial" charset="0"/>
              </a:rPr>
              <a:t>Lo I ha ibridizzazione sp</a:t>
            </a:r>
            <a:r>
              <a:rPr lang="it-IT" sz="3000" baseline="30000">
                <a:solidFill>
                  <a:srgbClr val="0000FF"/>
                </a:solidFill>
                <a:latin typeface="Arial" charset="0"/>
              </a:rPr>
              <a:t>3</a:t>
            </a:r>
            <a:r>
              <a:rPr lang="it-IT" sz="3000">
                <a:solidFill>
                  <a:srgbClr val="0000FF"/>
                </a:solidFill>
                <a:latin typeface="Arial" charset="0"/>
              </a:rPr>
              <a:t>d</a:t>
            </a:r>
            <a:r>
              <a:rPr lang="it-IT" sz="3000" baseline="30000">
                <a:solidFill>
                  <a:srgbClr val="0000FF"/>
                </a:solidFill>
                <a:latin typeface="Arial" charset="0"/>
              </a:rPr>
              <a:t>2</a:t>
            </a:r>
            <a:r>
              <a:rPr lang="it-IT" sz="3000">
                <a:solidFill>
                  <a:srgbClr val="0000FF"/>
                </a:solidFill>
                <a:latin typeface="Arial" charset="0"/>
              </a:rPr>
              <a:t> (ottaedrica).</a:t>
            </a:r>
          </a:p>
          <a:p>
            <a:pPr>
              <a:lnSpc>
                <a:spcPct val="110000"/>
              </a:lnSpc>
            </a:pPr>
            <a:r>
              <a:rPr lang="it-IT" sz="3000">
                <a:solidFill>
                  <a:srgbClr val="0000FF"/>
                </a:solidFill>
                <a:latin typeface="Arial" charset="0"/>
              </a:rPr>
              <a:t>Uno degli orbitali contiene una coppia solitaria.</a:t>
            </a:r>
          </a:p>
        </p:txBody>
      </p:sp>
      <p:sp>
        <p:nvSpPr>
          <p:cNvPr id="29728" name="Line 32"/>
          <p:cNvSpPr>
            <a:spLocks noChangeShapeType="1"/>
          </p:cNvSpPr>
          <p:nvPr/>
        </p:nvSpPr>
        <p:spPr bwMode="auto">
          <a:xfrm>
            <a:off x="3268664" y="2863852"/>
            <a:ext cx="757237" cy="1700213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9729" name="Line 33"/>
          <p:cNvSpPr>
            <a:spLocks noChangeShapeType="1"/>
          </p:cNvSpPr>
          <p:nvPr/>
        </p:nvSpPr>
        <p:spPr bwMode="auto">
          <a:xfrm>
            <a:off x="2578100" y="3429002"/>
            <a:ext cx="1371600" cy="1096963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9730" name="Line 34"/>
          <p:cNvSpPr>
            <a:spLocks noChangeShapeType="1"/>
          </p:cNvSpPr>
          <p:nvPr/>
        </p:nvSpPr>
        <p:spPr bwMode="auto">
          <a:xfrm flipV="1">
            <a:off x="4097341" y="2838452"/>
            <a:ext cx="1393825" cy="1687513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9703" name="Line 7"/>
          <p:cNvSpPr>
            <a:spLocks noChangeShapeType="1"/>
          </p:cNvSpPr>
          <p:nvPr/>
        </p:nvSpPr>
        <p:spPr bwMode="auto">
          <a:xfrm rot="5400000" flipV="1">
            <a:off x="4352926" y="2992438"/>
            <a:ext cx="276225" cy="66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05" name="Line 61"/>
          <p:cNvSpPr>
            <a:spLocks noChangeShapeType="1"/>
          </p:cNvSpPr>
          <p:nvPr/>
        </p:nvSpPr>
        <p:spPr bwMode="auto">
          <a:xfrm flipV="1">
            <a:off x="4084640" y="3432175"/>
            <a:ext cx="771525" cy="1138238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814" name="Line 70"/>
          <p:cNvSpPr>
            <a:spLocks noChangeShapeType="1"/>
          </p:cNvSpPr>
          <p:nvPr/>
        </p:nvSpPr>
        <p:spPr bwMode="auto">
          <a:xfrm>
            <a:off x="4152900" y="1724027"/>
            <a:ext cx="1371600" cy="1096963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815" name="Line 71"/>
          <p:cNvSpPr>
            <a:spLocks noChangeShapeType="1"/>
          </p:cNvSpPr>
          <p:nvPr/>
        </p:nvSpPr>
        <p:spPr bwMode="auto">
          <a:xfrm flipV="1">
            <a:off x="3284540" y="1733550"/>
            <a:ext cx="822325" cy="1087438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818" name="Line 74"/>
          <p:cNvSpPr>
            <a:spLocks noChangeShapeType="1"/>
          </p:cNvSpPr>
          <p:nvPr/>
        </p:nvSpPr>
        <p:spPr bwMode="auto">
          <a:xfrm flipV="1">
            <a:off x="2598740" y="1724027"/>
            <a:ext cx="1508125" cy="1738313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819" name="Line 75"/>
          <p:cNvSpPr>
            <a:spLocks noChangeShapeType="1"/>
          </p:cNvSpPr>
          <p:nvPr/>
        </p:nvSpPr>
        <p:spPr bwMode="auto">
          <a:xfrm>
            <a:off x="4106864" y="1724027"/>
            <a:ext cx="731837" cy="1738313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831" name="Line 87"/>
          <p:cNvSpPr>
            <a:spLocks noChangeShapeType="1"/>
          </p:cNvSpPr>
          <p:nvPr/>
        </p:nvSpPr>
        <p:spPr bwMode="auto">
          <a:xfrm>
            <a:off x="3306764" y="2867027"/>
            <a:ext cx="757237" cy="1700213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832" name="Line 88"/>
          <p:cNvSpPr>
            <a:spLocks noChangeShapeType="1"/>
          </p:cNvSpPr>
          <p:nvPr/>
        </p:nvSpPr>
        <p:spPr bwMode="auto">
          <a:xfrm>
            <a:off x="2616200" y="3432177"/>
            <a:ext cx="1371600" cy="1096963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833" name="Line 89"/>
          <p:cNvSpPr>
            <a:spLocks noChangeShapeType="1"/>
          </p:cNvSpPr>
          <p:nvPr/>
        </p:nvSpPr>
        <p:spPr bwMode="auto">
          <a:xfrm flipV="1">
            <a:off x="4135441" y="2841627"/>
            <a:ext cx="1393825" cy="1687513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2632077" y="2817813"/>
            <a:ext cx="2925763" cy="641350"/>
          </a:xfrm>
          <a:prstGeom prst="parallelogram">
            <a:avLst>
              <a:gd name="adj" fmla="val 106550"/>
            </a:avLst>
          </a:prstGeom>
          <a:solidFill>
            <a:schemeClr val="hlink"/>
          </a:solidFill>
          <a:ln w="38100">
            <a:solidFill>
              <a:schemeClr val="accent2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747" name="WordArt 3"/>
          <p:cNvSpPr>
            <a:spLocks noChangeArrowheads="1" noChangeShapeType="1" noTextEdit="1"/>
          </p:cNvSpPr>
          <p:nvPr/>
        </p:nvSpPr>
        <p:spPr bwMode="auto">
          <a:xfrm>
            <a:off x="549275" y="182563"/>
            <a:ext cx="8091488" cy="914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it-IT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CC0099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Comic Sans MS"/>
                <a:ea typeface="Comic Sans MS"/>
                <a:cs typeface="Comic Sans MS"/>
              </a:rPr>
              <a:t>Molecole Piane Quadrate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>
            <a:off x="4092575" y="3284540"/>
            <a:ext cx="0" cy="1189037"/>
          </a:xfrm>
          <a:prstGeom prst="line">
            <a:avLst/>
          </a:prstGeom>
          <a:noFill/>
          <a:ln w="76200" cap="rnd">
            <a:solidFill>
              <a:srgbClr val="000099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 rot="-5400000">
            <a:off x="4714876" y="2341564"/>
            <a:ext cx="196850" cy="1212851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 rot="5400000" flipV="1">
            <a:off x="4352926" y="2992438"/>
            <a:ext cx="276225" cy="66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5083175" y="3498850"/>
            <a:ext cx="322302" cy="470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>
                <a:solidFill>
                  <a:srgbClr val="006600"/>
                </a:solidFill>
                <a:latin typeface="Arial" charset="0"/>
              </a:rPr>
              <a:t>F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3840164" y="2873375"/>
            <a:ext cx="534312" cy="470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>
                <a:solidFill>
                  <a:srgbClr val="006600"/>
                </a:solidFill>
                <a:latin typeface="Arial" charset="0"/>
              </a:rPr>
              <a:t>Xe</a:t>
            </a: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2193924" y="3270250"/>
            <a:ext cx="322302" cy="470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>
                <a:solidFill>
                  <a:srgbClr val="006600"/>
                </a:solidFill>
                <a:latin typeface="Arial" charset="0"/>
              </a:rPr>
              <a:t>F</a:t>
            </a:r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503241" y="1274765"/>
            <a:ext cx="1043835" cy="563231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300" b="1">
                <a:solidFill>
                  <a:srgbClr val="0000FF"/>
                </a:solidFill>
                <a:latin typeface="Arial" charset="0"/>
              </a:rPr>
              <a:t>XeF</a:t>
            </a:r>
            <a:r>
              <a:rPr lang="it-IT" sz="3300" b="1" baseline="-25000">
                <a:solidFill>
                  <a:srgbClr val="0000FF"/>
                </a:solidFill>
                <a:latin typeface="Arial" charset="0"/>
              </a:rPr>
              <a:t>4</a:t>
            </a:r>
            <a:endParaRPr lang="it-IT" sz="33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 rot="-5400000">
            <a:off x="3132140" y="2613026"/>
            <a:ext cx="320675" cy="13716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rot="5400000" flipV="1">
            <a:off x="3486151" y="2578102"/>
            <a:ext cx="252412" cy="73183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757" name="Oval 13"/>
          <p:cNvSpPr>
            <a:spLocks noChangeArrowheads="1"/>
          </p:cNvSpPr>
          <p:nvPr/>
        </p:nvSpPr>
        <p:spPr bwMode="auto">
          <a:xfrm>
            <a:off x="4025901" y="1684340"/>
            <a:ext cx="106363" cy="98425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758" name="Oval 14"/>
          <p:cNvSpPr>
            <a:spLocks noChangeArrowheads="1"/>
          </p:cNvSpPr>
          <p:nvPr/>
        </p:nvSpPr>
        <p:spPr bwMode="auto">
          <a:xfrm>
            <a:off x="5440364" y="2773365"/>
            <a:ext cx="106363" cy="98425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759" name="Oval 15"/>
          <p:cNvSpPr>
            <a:spLocks noChangeArrowheads="1"/>
          </p:cNvSpPr>
          <p:nvPr/>
        </p:nvSpPr>
        <p:spPr bwMode="auto">
          <a:xfrm>
            <a:off x="4754564" y="3413127"/>
            <a:ext cx="106363" cy="98425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760" name="Oval 16"/>
          <p:cNvSpPr>
            <a:spLocks noChangeArrowheads="1"/>
          </p:cNvSpPr>
          <p:nvPr/>
        </p:nvSpPr>
        <p:spPr bwMode="auto">
          <a:xfrm>
            <a:off x="2525713" y="3406777"/>
            <a:ext cx="106363" cy="100013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761" name="Oval 17"/>
          <p:cNvSpPr>
            <a:spLocks noChangeArrowheads="1"/>
          </p:cNvSpPr>
          <p:nvPr/>
        </p:nvSpPr>
        <p:spPr bwMode="auto">
          <a:xfrm>
            <a:off x="4025901" y="4473577"/>
            <a:ext cx="106363" cy="98425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5532439" y="2538413"/>
            <a:ext cx="322302" cy="470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>
                <a:solidFill>
                  <a:srgbClr val="006600"/>
                </a:solidFill>
                <a:latin typeface="Arial" charset="0"/>
              </a:rPr>
              <a:t>F</a:t>
            </a:r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2971801" y="2263775"/>
            <a:ext cx="322302" cy="470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>
                <a:solidFill>
                  <a:srgbClr val="006600"/>
                </a:solidFill>
                <a:latin typeface="Arial" charset="0"/>
              </a:rPr>
              <a:t>F</a:t>
            </a:r>
          </a:p>
        </p:txBody>
      </p:sp>
      <p:sp>
        <p:nvSpPr>
          <p:cNvPr id="31764" name="Oval 20"/>
          <p:cNvSpPr>
            <a:spLocks noChangeArrowheads="1"/>
          </p:cNvSpPr>
          <p:nvPr/>
        </p:nvSpPr>
        <p:spPr bwMode="auto">
          <a:xfrm>
            <a:off x="3200401" y="2773365"/>
            <a:ext cx="106363" cy="98425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 flipH="1">
            <a:off x="4064002" y="3284540"/>
            <a:ext cx="11113" cy="1189037"/>
          </a:xfrm>
          <a:prstGeom prst="line">
            <a:avLst/>
          </a:prstGeom>
          <a:noFill/>
          <a:ln w="76200" cap="rnd">
            <a:solidFill>
              <a:srgbClr val="000099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766" name="Line 22"/>
          <p:cNvSpPr>
            <a:spLocks noChangeShapeType="1"/>
          </p:cNvSpPr>
          <p:nvPr/>
        </p:nvSpPr>
        <p:spPr bwMode="auto">
          <a:xfrm>
            <a:off x="4092578" y="3284540"/>
            <a:ext cx="22225" cy="1182687"/>
          </a:xfrm>
          <a:prstGeom prst="line">
            <a:avLst/>
          </a:prstGeom>
          <a:noFill/>
          <a:ln w="76200" cap="rnd">
            <a:solidFill>
              <a:srgbClr val="000099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767" name="Line 23"/>
          <p:cNvSpPr>
            <a:spLocks noChangeShapeType="1"/>
          </p:cNvSpPr>
          <p:nvPr/>
        </p:nvSpPr>
        <p:spPr bwMode="auto">
          <a:xfrm flipH="1">
            <a:off x="4022727" y="3281365"/>
            <a:ext cx="23813" cy="1189037"/>
          </a:xfrm>
          <a:prstGeom prst="line">
            <a:avLst/>
          </a:prstGeom>
          <a:noFill/>
          <a:ln w="76200" cap="rnd">
            <a:solidFill>
              <a:srgbClr val="000099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768" name="Text Box 24"/>
          <p:cNvSpPr txBox="1">
            <a:spLocks noChangeArrowheads="1"/>
          </p:cNvSpPr>
          <p:nvPr/>
        </p:nvSpPr>
        <p:spPr bwMode="auto">
          <a:xfrm>
            <a:off x="731837" y="4754564"/>
            <a:ext cx="7260756" cy="1063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it-IT" sz="3000">
                <a:solidFill>
                  <a:srgbClr val="0000FF"/>
                </a:solidFill>
                <a:latin typeface="Arial" charset="0"/>
              </a:rPr>
              <a:t>Lo Xe ha ibridizzazione sp</a:t>
            </a:r>
            <a:r>
              <a:rPr lang="it-IT" sz="3000" baseline="30000">
                <a:solidFill>
                  <a:srgbClr val="0000FF"/>
                </a:solidFill>
                <a:latin typeface="Arial" charset="0"/>
              </a:rPr>
              <a:t>3</a:t>
            </a:r>
            <a:r>
              <a:rPr lang="it-IT" sz="3000">
                <a:solidFill>
                  <a:srgbClr val="0000FF"/>
                </a:solidFill>
                <a:latin typeface="Arial" charset="0"/>
              </a:rPr>
              <a:t>d</a:t>
            </a:r>
            <a:r>
              <a:rPr lang="it-IT" sz="3000" baseline="30000">
                <a:solidFill>
                  <a:srgbClr val="0000FF"/>
                </a:solidFill>
                <a:latin typeface="Arial" charset="0"/>
              </a:rPr>
              <a:t>2</a:t>
            </a:r>
            <a:r>
              <a:rPr lang="it-IT" sz="3000">
                <a:solidFill>
                  <a:srgbClr val="0000FF"/>
                </a:solidFill>
                <a:latin typeface="Arial" charset="0"/>
              </a:rPr>
              <a:t> (ottaedrica).</a:t>
            </a:r>
          </a:p>
          <a:p>
            <a:pPr>
              <a:lnSpc>
                <a:spcPct val="110000"/>
              </a:lnSpc>
            </a:pPr>
            <a:r>
              <a:rPr lang="it-IT" sz="3000">
                <a:solidFill>
                  <a:srgbClr val="0000FF"/>
                </a:solidFill>
                <a:latin typeface="Arial" charset="0"/>
              </a:rPr>
              <a:t>Due orbitali contengono coppie solitarie.</a:t>
            </a:r>
          </a:p>
        </p:txBody>
      </p:sp>
      <p:grpSp>
        <p:nvGrpSpPr>
          <p:cNvPr id="31769" name="Group 25"/>
          <p:cNvGrpSpPr>
            <a:grpSpLocks/>
          </p:cNvGrpSpPr>
          <p:nvPr/>
        </p:nvGrpSpPr>
        <p:grpSpPr bwMode="auto">
          <a:xfrm>
            <a:off x="4046540" y="1793875"/>
            <a:ext cx="66675" cy="1189038"/>
            <a:chOff x="6866" y="2265"/>
            <a:chExt cx="70" cy="1249"/>
          </a:xfrm>
        </p:grpSpPr>
        <p:sp>
          <p:nvSpPr>
            <p:cNvPr id="31770" name="Line 26"/>
            <p:cNvSpPr>
              <a:spLocks noChangeShapeType="1"/>
            </p:cNvSpPr>
            <p:nvPr/>
          </p:nvSpPr>
          <p:spPr bwMode="auto">
            <a:xfrm flipH="1">
              <a:off x="6894" y="2265"/>
              <a:ext cx="24" cy="1248"/>
            </a:xfrm>
            <a:prstGeom prst="line">
              <a:avLst/>
            </a:prstGeom>
            <a:noFill/>
            <a:ln w="76200" cap="rnd">
              <a:solidFill>
                <a:srgbClr val="000099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771" name="Line 27"/>
            <p:cNvSpPr>
              <a:spLocks noChangeShapeType="1"/>
            </p:cNvSpPr>
            <p:nvPr/>
          </p:nvSpPr>
          <p:spPr bwMode="auto">
            <a:xfrm flipH="1">
              <a:off x="6866" y="2266"/>
              <a:ext cx="12" cy="1248"/>
            </a:xfrm>
            <a:prstGeom prst="line">
              <a:avLst/>
            </a:prstGeom>
            <a:noFill/>
            <a:ln w="76200" cap="rnd">
              <a:solidFill>
                <a:srgbClr val="000099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772" name="Line 28"/>
            <p:cNvSpPr>
              <a:spLocks noChangeShapeType="1"/>
            </p:cNvSpPr>
            <p:nvPr/>
          </p:nvSpPr>
          <p:spPr bwMode="auto">
            <a:xfrm flipH="1">
              <a:off x="6912" y="2265"/>
              <a:ext cx="24" cy="1248"/>
            </a:xfrm>
            <a:prstGeom prst="line">
              <a:avLst/>
            </a:prstGeom>
            <a:noFill/>
            <a:ln w="76200" cap="rnd">
              <a:solidFill>
                <a:srgbClr val="000099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5775325" y="5943602"/>
            <a:ext cx="2606675" cy="549275"/>
          </a:xfrm>
          <a:prstGeom prst="parallelogram">
            <a:avLst>
              <a:gd name="adj" fmla="val 56377"/>
            </a:avLst>
          </a:prstGeom>
          <a:solidFill>
            <a:srgbClr val="1244E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 rot="5400000">
            <a:off x="2169319" y="4552159"/>
            <a:ext cx="857250" cy="1903412"/>
          </a:xfrm>
          <a:prstGeom prst="triangle">
            <a:avLst>
              <a:gd name="adj" fmla="val 59551"/>
            </a:avLst>
          </a:prstGeom>
          <a:solidFill>
            <a:srgbClr val="1244E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2011364" y="46040"/>
            <a:ext cx="5330828" cy="517065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chemeClr val="hlink"/>
                </a:solidFill>
                <a:latin typeface="Comic Sans MS" charset="0"/>
              </a:rPr>
              <a:t>Geometria di alcune Molecole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65125" y="1235077"/>
            <a:ext cx="2356500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FF57D3"/>
                </a:solidFill>
                <a:latin typeface="Arial" charset="0"/>
              </a:rPr>
              <a:t>VI. Piana Quadr.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320677" y="3794125"/>
            <a:ext cx="1635105" cy="763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FF57D3"/>
                </a:solidFill>
                <a:latin typeface="Arial" charset="0"/>
              </a:rPr>
              <a:t>Bipiramide</a:t>
            </a:r>
          </a:p>
          <a:p>
            <a:r>
              <a:rPr lang="it-IT" sz="2300" b="1">
                <a:solidFill>
                  <a:srgbClr val="FF57D3"/>
                </a:solidFill>
                <a:latin typeface="Arial" charset="0"/>
              </a:rPr>
              <a:t>Trigonale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4757739" y="1235077"/>
            <a:ext cx="2094240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FF57D3"/>
                </a:solidFill>
                <a:latin typeface="Arial" charset="0"/>
              </a:rPr>
              <a:t>VIII Ottaedrica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4846639" y="4214816"/>
            <a:ext cx="2684289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FF57D3"/>
                </a:solidFill>
                <a:latin typeface="Arial" charset="0"/>
              </a:rPr>
              <a:t>Piramide quadrata</a:t>
            </a:r>
          </a:p>
        </p:txBody>
      </p:sp>
      <p:sp>
        <p:nvSpPr>
          <p:cNvPr id="4105" name="Oval 9"/>
          <p:cNvSpPr>
            <a:spLocks noChangeArrowheads="1"/>
          </p:cNvSpPr>
          <p:nvPr/>
        </p:nvSpPr>
        <p:spPr bwMode="auto">
          <a:xfrm>
            <a:off x="1485901" y="1692277"/>
            <a:ext cx="411163" cy="411163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V="1">
            <a:off x="1668465" y="2011365"/>
            <a:ext cx="1795463" cy="881062"/>
          </a:xfrm>
          <a:prstGeom prst="line">
            <a:avLst/>
          </a:prstGeom>
          <a:noFill/>
          <a:ln w="38100">
            <a:solidFill>
              <a:srgbClr val="DDFF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rot="3643292" flipV="1">
            <a:off x="1786734" y="2134394"/>
            <a:ext cx="1700212" cy="838200"/>
          </a:xfrm>
          <a:prstGeom prst="line">
            <a:avLst/>
          </a:prstGeom>
          <a:noFill/>
          <a:ln w="38100">
            <a:solidFill>
              <a:srgbClr val="DDFF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8" name="Oval 12"/>
          <p:cNvSpPr>
            <a:spLocks noChangeArrowheads="1"/>
          </p:cNvSpPr>
          <p:nvPr/>
        </p:nvSpPr>
        <p:spPr bwMode="auto">
          <a:xfrm>
            <a:off x="2354264" y="2251077"/>
            <a:ext cx="411163" cy="412750"/>
          </a:xfrm>
          <a:prstGeom prst="ellipse">
            <a:avLst/>
          </a:prstGeom>
          <a:solidFill>
            <a:srgbClr val="FFFF00"/>
          </a:solidFill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9" name="Oval 13"/>
          <p:cNvSpPr>
            <a:spLocks noChangeArrowheads="1"/>
          </p:cNvSpPr>
          <p:nvPr/>
        </p:nvSpPr>
        <p:spPr bwMode="auto">
          <a:xfrm>
            <a:off x="1279527" y="2765427"/>
            <a:ext cx="412751" cy="412750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0" name="Oval 14"/>
          <p:cNvSpPr>
            <a:spLocks noChangeArrowheads="1"/>
          </p:cNvSpPr>
          <p:nvPr/>
        </p:nvSpPr>
        <p:spPr bwMode="auto">
          <a:xfrm>
            <a:off x="3440113" y="1703388"/>
            <a:ext cx="411163" cy="411162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1" name="Oval 15"/>
          <p:cNvSpPr>
            <a:spLocks noChangeArrowheads="1"/>
          </p:cNvSpPr>
          <p:nvPr/>
        </p:nvSpPr>
        <p:spPr bwMode="auto">
          <a:xfrm>
            <a:off x="3406777" y="2982913"/>
            <a:ext cx="411163" cy="411162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V="1">
            <a:off x="2789241" y="5578475"/>
            <a:ext cx="776287" cy="0"/>
          </a:xfrm>
          <a:prstGeom prst="line">
            <a:avLst/>
          </a:prstGeom>
          <a:noFill/>
          <a:ln w="38100">
            <a:solidFill>
              <a:srgbClr val="DDFF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grpSp>
        <p:nvGrpSpPr>
          <p:cNvPr id="4113" name="Group 17"/>
          <p:cNvGrpSpPr>
            <a:grpSpLocks/>
          </p:cNvGrpSpPr>
          <p:nvPr/>
        </p:nvGrpSpPr>
        <p:grpSpPr bwMode="auto">
          <a:xfrm>
            <a:off x="6080128" y="1050927"/>
            <a:ext cx="2881313" cy="2652713"/>
            <a:chOff x="6336" y="1728"/>
            <a:chExt cx="3024" cy="2784"/>
          </a:xfrm>
        </p:grpSpPr>
        <p:sp>
          <p:nvSpPr>
            <p:cNvPr id="4114" name="AutoShape 18"/>
            <p:cNvSpPr>
              <a:spLocks noChangeArrowheads="1"/>
            </p:cNvSpPr>
            <p:nvPr/>
          </p:nvSpPr>
          <p:spPr bwMode="auto">
            <a:xfrm>
              <a:off x="6708" y="2736"/>
              <a:ext cx="2268" cy="816"/>
            </a:xfrm>
            <a:prstGeom prst="parallelogram">
              <a:avLst>
                <a:gd name="adj" fmla="val 62743"/>
              </a:avLst>
            </a:prstGeom>
            <a:solidFill>
              <a:srgbClr val="1244E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4864" tIns="27432" rIns="54864" bIns="27432" anchor="ctr"/>
            <a:lstStyle/>
            <a:p>
              <a:endParaRPr lang="it-IT"/>
            </a:p>
          </p:txBody>
        </p:sp>
        <p:sp>
          <p:nvSpPr>
            <p:cNvPr id="4115" name="Line 19"/>
            <p:cNvSpPr>
              <a:spLocks noChangeShapeType="1"/>
            </p:cNvSpPr>
            <p:nvPr/>
          </p:nvSpPr>
          <p:spPr bwMode="auto">
            <a:xfrm flipV="1">
              <a:off x="7740" y="2136"/>
              <a:ext cx="0" cy="768"/>
            </a:xfrm>
            <a:prstGeom prst="line">
              <a:avLst/>
            </a:prstGeom>
            <a:noFill/>
            <a:ln w="38100">
              <a:solidFill>
                <a:srgbClr val="DDFF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4864" tIns="27432" rIns="54864" bIns="27432" anchor="ctr"/>
            <a:lstStyle/>
            <a:p>
              <a:endParaRPr lang="it-IT"/>
            </a:p>
          </p:txBody>
        </p:sp>
        <p:sp>
          <p:nvSpPr>
            <p:cNvPr id="4116" name="Line 20"/>
            <p:cNvSpPr>
              <a:spLocks noChangeShapeType="1"/>
            </p:cNvSpPr>
            <p:nvPr/>
          </p:nvSpPr>
          <p:spPr bwMode="auto">
            <a:xfrm rot="252146" flipV="1">
              <a:off x="6767" y="2696"/>
              <a:ext cx="2112" cy="924"/>
            </a:xfrm>
            <a:prstGeom prst="line">
              <a:avLst/>
            </a:prstGeom>
            <a:noFill/>
            <a:ln w="38100">
              <a:solidFill>
                <a:srgbClr val="DDFF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4864" tIns="27432" rIns="54864" bIns="27432" anchor="ctr"/>
            <a:lstStyle/>
            <a:p>
              <a:endParaRPr lang="it-IT"/>
            </a:p>
          </p:txBody>
        </p:sp>
        <p:sp>
          <p:nvSpPr>
            <p:cNvPr id="4117" name="Line 21"/>
            <p:cNvSpPr>
              <a:spLocks noChangeShapeType="1"/>
            </p:cNvSpPr>
            <p:nvPr/>
          </p:nvSpPr>
          <p:spPr bwMode="auto">
            <a:xfrm rot="3643292" flipV="1">
              <a:off x="7099" y="2824"/>
              <a:ext cx="1428" cy="708"/>
            </a:xfrm>
            <a:prstGeom prst="line">
              <a:avLst/>
            </a:prstGeom>
            <a:noFill/>
            <a:ln w="38100">
              <a:solidFill>
                <a:srgbClr val="DDFF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4864" tIns="27432" rIns="54864" bIns="27432" anchor="ctr"/>
            <a:lstStyle/>
            <a:p>
              <a:endParaRPr lang="it-IT"/>
            </a:p>
          </p:txBody>
        </p:sp>
        <p:sp>
          <p:nvSpPr>
            <p:cNvPr id="4118" name="Line 22"/>
            <p:cNvSpPr>
              <a:spLocks noChangeShapeType="1"/>
            </p:cNvSpPr>
            <p:nvPr/>
          </p:nvSpPr>
          <p:spPr bwMode="auto">
            <a:xfrm flipV="1">
              <a:off x="7740" y="3336"/>
              <a:ext cx="0" cy="768"/>
            </a:xfrm>
            <a:prstGeom prst="line">
              <a:avLst/>
            </a:prstGeom>
            <a:noFill/>
            <a:ln w="38100">
              <a:solidFill>
                <a:srgbClr val="DDFF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4864" tIns="27432" rIns="54864" bIns="27432" anchor="ctr"/>
            <a:lstStyle/>
            <a:p>
              <a:endParaRPr lang="it-IT"/>
            </a:p>
          </p:txBody>
        </p:sp>
        <p:sp>
          <p:nvSpPr>
            <p:cNvPr id="4119" name="Oval 23"/>
            <p:cNvSpPr>
              <a:spLocks noChangeArrowheads="1"/>
            </p:cNvSpPr>
            <p:nvPr/>
          </p:nvSpPr>
          <p:spPr bwMode="auto">
            <a:xfrm>
              <a:off x="7536" y="2928"/>
              <a:ext cx="432" cy="43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4864" tIns="27432" rIns="54864" bIns="27432" anchor="ctr"/>
            <a:lstStyle/>
            <a:p>
              <a:endParaRPr lang="it-IT"/>
            </a:p>
          </p:txBody>
        </p:sp>
        <p:sp>
          <p:nvSpPr>
            <p:cNvPr id="4120" name="AutoShape 24"/>
            <p:cNvSpPr>
              <a:spLocks noChangeArrowheads="1"/>
            </p:cNvSpPr>
            <p:nvPr/>
          </p:nvSpPr>
          <p:spPr bwMode="auto">
            <a:xfrm rot="1871084">
              <a:off x="7120" y="2303"/>
              <a:ext cx="1160" cy="1671"/>
            </a:xfrm>
            <a:prstGeom prst="triangle">
              <a:avLst>
                <a:gd name="adj" fmla="val 8324"/>
              </a:avLst>
            </a:prstGeom>
            <a:noFill/>
            <a:ln w="38100">
              <a:solidFill>
                <a:srgbClr val="FF66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4864" tIns="27432" rIns="54864" bIns="27432" anchor="ctr"/>
            <a:lstStyle/>
            <a:p>
              <a:pPr algn="ctr" defTabSz="549275"/>
              <a:endParaRPr lang="it-IT" sz="1400">
                <a:solidFill>
                  <a:schemeClr val="hlink"/>
                </a:solidFill>
              </a:endParaRPr>
            </a:p>
          </p:txBody>
        </p:sp>
        <p:sp>
          <p:nvSpPr>
            <p:cNvPr id="4121" name="Line 25"/>
            <p:cNvSpPr>
              <a:spLocks noChangeShapeType="1"/>
            </p:cNvSpPr>
            <p:nvPr/>
          </p:nvSpPr>
          <p:spPr bwMode="auto">
            <a:xfrm>
              <a:off x="7728" y="2208"/>
              <a:ext cx="720" cy="1392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4864" tIns="27432" rIns="54864" bIns="27432" anchor="ctr"/>
            <a:lstStyle/>
            <a:p>
              <a:endParaRPr lang="it-IT"/>
            </a:p>
          </p:txBody>
        </p:sp>
        <p:sp>
          <p:nvSpPr>
            <p:cNvPr id="4122" name="Line 26"/>
            <p:cNvSpPr>
              <a:spLocks noChangeShapeType="1"/>
            </p:cNvSpPr>
            <p:nvPr/>
          </p:nvSpPr>
          <p:spPr bwMode="auto">
            <a:xfrm>
              <a:off x="7728" y="2208"/>
              <a:ext cx="1152" cy="528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4864" tIns="27432" rIns="54864" bIns="27432" anchor="ctr"/>
            <a:lstStyle/>
            <a:p>
              <a:endParaRPr lang="it-IT"/>
            </a:p>
          </p:txBody>
        </p:sp>
        <p:sp>
          <p:nvSpPr>
            <p:cNvPr id="4123" name="Line 27"/>
            <p:cNvSpPr>
              <a:spLocks noChangeShapeType="1"/>
            </p:cNvSpPr>
            <p:nvPr/>
          </p:nvSpPr>
          <p:spPr bwMode="auto">
            <a:xfrm flipV="1">
              <a:off x="8448" y="2736"/>
              <a:ext cx="432" cy="864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4864" tIns="27432" rIns="54864" bIns="27432" anchor="ctr"/>
            <a:lstStyle/>
            <a:p>
              <a:endParaRPr lang="it-IT"/>
            </a:p>
          </p:txBody>
        </p:sp>
        <p:sp>
          <p:nvSpPr>
            <p:cNvPr id="4124" name="Line 28"/>
            <p:cNvSpPr>
              <a:spLocks noChangeShapeType="1"/>
            </p:cNvSpPr>
            <p:nvPr/>
          </p:nvSpPr>
          <p:spPr bwMode="auto">
            <a:xfrm flipV="1">
              <a:off x="7164" y="2160"/>
              <a:ext cx="564" cy="588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4864" tIns="27432" rIns="54864" bIns="27432" anchor="ctr"/>
            <a:lstStyle/>
            <a:p>
              <a:endParaRPr lang="it-IT"/>
            </a:p>
          </p:txBody>
        </p:sp>
        <p:sp>
          <p:nvSpPr>
            <p:cNvPr id="4125" name="Line 29"/>
            <p:cNvSpPr>
              <a:spLocks noChangeShapeType="1"/>
            </p:cNvSpPr>
            <p:nvPr/>
          </p:nvSpPr>
          <p:spPr bwMode="auto">
            <a:xfrm>
              <a:off x="7200" y="2736"/>
              <a:ext cx="528" cy="1392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4864" tIns="27432" rIns="54864" bIns="27432" anchor="ctr"/>
            <a:lstStyle/>
            <a:p>
              <a:endParaRPr lang="it-IT"/>
            </a:p>
          </p:txBody>
        </p:sp>
        <p:sp>
          <p:nvSpPr>
            <p:cNvPr id="4126" name="Line 30"/>
            <p:cNvSpPr>
              <a:spLocks noChangeShapeType="1"/>
            </p:cNvSpPr>
            <p:nvPr/>
          </p:nvSpPr>
          <p:spPr bwMode="auto">
            <a:xfrm flipV="1">
              <a:off x="7728" y="3600"/>
              <a:ext cx="720" cy="528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4864" tIns="27432" rIns="54864" bIns="27432" anchor="ctr"/>
            <a:lstStyle/>
            <a:p>
              <a:endParaRPr lang="it-IT"/>
            </a:p>
          </p:txBody>
        </p:sp>
        <p:sp>
          <p:nvSpPr>
            <p:cNvPr id="4127" name="Oval 31"/>
            <p:cNvSpPr>
              <a:spLocks noChangeArrowheads="1"/>
            </p:cNvSpPr>
            <p:nvPr/>
          </p:nvSpPr>
          <p:spPr bwMode="auto">
            <a:xfrm>
              <a:off x="6336" y="3360"/>
              <a:ext cx="432" cy="432"/>
            </a:xfrm>
            <a:prstGeom prst="ellips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4864" tIns="27432" rIns="54864" bIns="27432" anchor="ctr"/>
            <a:lstStyle/>
            <a:p>
              <a:endParaRPr lang="it-IT"/>
            </a:p>
          </p:txBody>
        </p:sp>
        <p:sp>
          <p:nvSpPr>
            <p:cNvPr id="4128" name="Oval 32"/>
            <p:cNvSpPr>
              <a:spLocks noChangeArrowheads="1"/>
            </p:cNvSpPr>
            <p:nvPr/>
          </p:nvSpPr>
          <p:spPr bwMode="auto">
            <a:xfrm>
              <a:off x="6768" y="2496"/>
              <a:ext cx="432" cy="432"/>
            </a:xfrm>
            <a:prstGeom prst="ellips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4864" tIns="27432" rIns="54864" bIns="27432" anchor="ctr"/>
            <a:lstStyle/>
            <a:p>
              <a:endParaRPr lang="it-IT"/>
            </a:p>
          </p:txBody>
        </p:sp>
        <p:sp>
          <p:nvSpPr>
            <p:cNvPr id="4129" name="Oval 33"/>
            <p:cNvSpPr>
              <a:spLocks noChangeArrowheads="1"/>
            </p:cNvSpPr>
            <p:nvPr/>
          </p:nvSpPr>
          <p:spPr bwMode="auto">
            <a:xfrm>
              <a:off x="7488" y="1728"/>
              <a:ext cx="432" cy="432"/>
            </a:xfrm>
            <a:prstGeom prst="ellips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4864" tIns="27432" rIns="54864" bIns="27432" anchor="ctr"/>
            <a:lstStyle/>
            <a:p>
              <a:endParaRPr lang="it-IT"/>
            </a:p>
          </p:txBody>
        </p:sp>
        <p:sp>
          <p:nvSpPr>
            <p:cNvPr id="4130" name="Oval 34"/>
            <p:cNvSpPr>
              <a:spLocks noChangeArrowheads="1"/>
            </p:cNvSpPr>
            <p:nvPr/>
          </p:nvSpPr>
          <p:spPr bwMode="auto">
            <a:xfrm>
              <a:off x="7488" y="4080"/>
              <a:ext cx="432" cy="432"/>
            </a:xfrm>
            <a:prstGeom prst="ellips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4864" tIns="27432" rIns="54864" bIns="27432" anchor="ctr"/>
            <a:lstStyle/>
            <a:p>
              <a:endParaRPr lang="it-IT"/>
            </a:p>
          </p:txBody>
        </p:sp>
        <p:sp>
          <p:nvSpPr>
            <p:cNvPr id="4131" name="Oval 35"/>
            <p:cNvSpPr>
              <a:spLocks noChangeArrowheads="1"/>
            </p:cNvSpPr>
            <p:nvPr/>
          </p:nvSpPr>
          <p:spPr bwMode="auto">
            <a:xfrm>
              <a:off x="8352" y="3552"/>
              <a:ext cx="432" cy="432"/>
            </a:xfrm>
            <a:prstGeom prst="ellips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4864" tIns="27432" rIns="54864" bIns="27432" anchor="ctr"/>
            <a:lstStyle/>
            <a:p>
              <a:endParaRPr lang="it-IT"/>
            </a:p>
          </p:txBody>
        </p:sp>
        <p:sp>
          <p:nvSpPr>
            <p:cNvPr id="4132" name="Oval 36"/>
            <p:cNvSpPr>
              <a:spLocks noChangeArrowheads="1"/>
            </p:cNvSpPr>
            <p:nvPr/>
          </p:nvSpPr>
          <p:spPr bwMode="auto">
            <a:xfrm>
              <a:off x="8928" y="2544"/>
              <a:ext cx="432" cy="432"/>
            </a:xfrm>
            <a:prstGeom prst="ellips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4864" tIns="27432" rIns="54864" bIns="27432" anchor="ctr"/>
            <a:lstStyle/>
            <a:p>
              <a:endParaRPr lang="it-IT"/>
            </a:p>
          </p:txBody>
        </p:sp>
      </p:grpSp>
      <p:sp>
        <p:nvSpPr>
          <p:cNvPr id="4133" name="Line 37"/>
          <p:cNvSpPr>
            <a:spLocks noChangeShapeType="1"/>
          </p:cNvSpPr>
          <p:nvPr/>
        </p:nvSpPr>
        <p:spPr bwMode="auto">
          <a:xfrm flipV="1">
            <a:off x="2571751" y="4594225"/>
            <a:ext cx="0" cy="731838"/>
          </a:xfrm>
          <a:prstGeom prst="line">
            <a:avLst/>
          </a:prstGeom>
          <a:noFill/>
          <a:ln w="38100">
            <a:solidFill>
              <a:srgbClr val="DDFF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34" name="Line 38"/>
          <p:cNvSpPr>
            <a:spLocks noChangeShapeType="1"/>
          </p:cNvSpPr>
          <p:nvPr/>
        </p:nvSpPr>
        <p:spPr bwMode="auto">
          <a:xfrm flipV="1">
            <a:off x="2571751" y="5737225"/>
            <a:ext cx="0" cy="731838"/>
          </a:xfrm>
          <a:prstGeom prst="line">
            <a:avLst/>
          </a:prstGeom>
          <a:noFill/>
          <a:ln w="38100">
            <a:solidFill>
              <a:srgbClr val="DDFF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35" name="Oval 39"/>
          <p:cNvSpPr>
            <a:spLocks noChangeArrowheads="1"/>
          </p:cNvSpPr>
          <p:nvPr/>
        </p:nvSpPr>
        <p:spPr bwMode="auto">
          <a:xfrm>
            <a:off x="2378076" y="5349877"/>
            <a:ext cx="411163" cy="411163"/>
          </a:xfrm>
          <a:prstGeom prst="ellipse">
            <a:avLst/>
          </a:prstGeom>
          <a:solidFill>
            <a:srgbClr val="FFFF00"/>
          </a:solidFill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36" name="Oval 40"/>
          <p:cNvSpPr>
            <a:spLocks noChangeArrowheads="1"/>
          </p:cNvSpPr>
          <p:nvPr/>
        </p:nvSpPr>
        <p:spPr bwMode="auto">
          <a:xfrm>
            <a:off x="2332037" y="4206877"/>
            <a:ext cx="411163" cy="411163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37" name="Oval 41"/>
          <p:cNvSpPr>
            <a:spLocks noChangeArrowheads="1"/>
          </p:cNvSpPr>
          <p:nvPr/>
        </p:nvSpPr>
        <p:spPr bwMode="auto">
          <a:xfrm>
            <a:off x="2332037" y="6446838"/>
            <a:ext cx="411163" cy="411162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38" name="Line 42"/>
          <p:cNvSpPr>
            <a:spLocks noChangeShapeType="1"/>
          </p:cNvSpPr>
          <p:nvPr/>
        </p:nvSpPr>
        <p:spPr bwMode="auto">
          <a:xfrm>
            <a:off x="1692277" y="5075238"/>
            <a:ext cx="639763" cy="457200"/>
          </a:xfrm>
          <a:prstGeom prst="line">
            <a:avLst/>
          </a:prstGeom>
          <a:noFill/>
          <a:ln w="38100">
            <a:solidFill>
              <a:srgbClr val="DDFF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39" name="Line 43"/>
          <p:cNvSpPr>
            <a:spLocks noChangeShapeType="1"/>
          </p:cNvSpPr>
          <p:nvPr/>
        </p:nvSpPr>
        <p:spPr bwMode="auto">
          <a:xfrm flipV="1">
            <a:off x="1646239" y="5622927"/>
            <a:ext cx="685800" cy="320675"/>
          </a:xfrm>
          <a:prstGeom prst="line">
            <a:avLst/>
          </a:prstGeom>
          <a:noFill/>
          <a:ln w="38100">
            <a:solidFill>
              <a:srgbClr val="DDFF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40" name="Line 44"/>
          <p:cNvSpPr>
            <a:spLocks noChangeShapeType="1"/>
          </p:cNvSpPr>
          <p:nvPr/>
        </p:nvSpPr>
        <p:spPr bwMode="auto">
          <a:xfrm flipH="1">
            <a:off x="1646239" y="4618038"/>
            <a:ext cx="914400" cy="1325562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41" name="Line 45"/>
          <p:cNvSpPr>
            <a:spLocks noChangeShapeType="1"/>
          </p:cNvSpPr>
          <p:nvPr/>
        </p:nvSpPr>
        <p:spPr bwMode="auto">
          <a:xfrm>
            <a:off x="1646239" y="5943600"/>
            <a:ext cx="914400" cy="503238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42" name="Line 46"/>
          <p:cNvSpPr>
            <a:spLocks noChangeShapeType="1"/>
          </p:cNvSpPr>
          <p:nvPr/>
        </p:nvSpPr>
        <p:spPr bwMode="auto">
          <a:xfrm flipV="1">
            <a:off x="2560641" y="5578477"/>
            <a:ext cx="1004887" cy="868363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43" name="Line 47"/>
          <p:cNvSpPr>
            <a:spLocks noChangeShapeType="1"/>
          </p:cNvSpPr>
          <p:nvPr/>
        </p:nvSpPr>
        <p:spPr bwMode="auto">
          <a:xfrm>
            <a:off x="2560641" y="4618040"/>
            <a:ext cx="1004887" cy="960437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44" name="Line 48"/>
          <p:cNvSpPr>
            <a:spLocks noChangeShapeType="1"/>
          </p:cNvSpPr>
          <p:nvPr/>
        </p:nvSpPr>
        <p:spPr bwMode="auto">
          <a:xfrm flipH="1">
            <a:off x="1692277" y="4618038"/>
            <a:ext cx="868363" cy="4572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45" name="Line 49"/>
          <p:cNvSpPr>
            <a:spLocks noChangeShapeType="1"/>
          </p:cNvSpPr>
          <p:nvPr/>
        </p:nvSpPr>
        <p:spPr bwMode="auto">
          <a:xfrm>
            <a:off x="1692277" y="5075238"/>
            <a:ext cx="868363" cy="1325562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46" name="Oval 50"/>
          <p:cNvSpPr>
            <a:spLocks noChangeArrowheads="1"/>
          </p:cNvSpPr>
          <p:nvPr/>
        </p:nvSpPr>
        <p:spPr bwMode="auto">
          <a:xfrm>
            <a:off x="1258889" y="5830888"/>
            <a:ext cx="411163" cy="411162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47" name="Oval 51"/>
          <p:cNvSpPr>
            <a:spLocks noChangeArrowheads="1"/>
          </p:cNvSpPr>
          <p:nvPr/>
        </p:nvSpPr>
        <p:spPr bwMode="auto">
          <a:xfrm>
            <a:off x="1258889" y="4883152"/>
            <a:ext cx="411163" cy="411163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48" name="Oval 52"/>
          <p:cNvSpPr>
            <a:spLocks noChangeArrowheads="1"/>
          </p:cNvSpPr>
          <p:nvPr/>
        </p:nvSpPr>
        <p:spPr bwMode="auto">
          <a:xfrm>
            <a:off x="3562350" y="5362577"/>
            <a:ext cx="411163" cy="411163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49" name="Arco 53"/>
          <p:cNvSpPr>
            <a:spLocks/>
          </p:cNvSpPr>
          <p:nvPr/>
        </p:nvSpPr>
        <p:spPr bwMode="auto">
          <a:xfrm flipV="1">
            <a:off x="2332040" y="5602290"/>
            <a:ext cx="731837" cy="339725"/>
          </a:xfrm>
          <a:custGeom>
            <a:avLst/>
            <a:gdLst>
              <a:gd name="G0" fmla="+- 0 0 0"/>
              <a:gd name="G1" fmla="+- 21593 0 0"/>
              <a:gd name="G2" fmla="+- 21600 0 0"/>
              <a:gd name="T0" fmla="*/ 539 w 21600"/>
              <a:gd name="T1" fmla="*/ 0 h 26803"/>
              <a:gd name="T2" fmla="*/ 20962 w 21600"/>
              <a:gd name="T3" fmla="*/ 26803 h 26803"/>
              <a:gd name="T4" fmla="*/ 0 w 21600"/>
              <a:gd name="T5" fmla="*/ 21593 h 268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6803" fill="none" extrusionOk="0">
                <a:moveTo>
                  <a:pt x="539" y="-1"/>
                </a:moveTo>
                <a:cubicBezTo>
                  <a:pt x="12254" y="292"/>
                  <a:pt x="21600" y="9873"/>
                  <a:pt x="21600" y="21593"/>
                </a:cubicBezTo>
                <a:cubicBezTo>
                  <a:pt x="21600" y="23349"/>
                  <a:pt x="21385" y="25098"/>
                  <a:pt x="20962" y="26803"/>
                </a:cubicBezTo>
              </a:path>
              <a:path w="21600" h="26803" stroke="0" extrusionOk="0">
                <a:moveTo>
                  <a:pt x="539" y="-1"/>
                </a:moveTo>
                <a:cubicBezTo>
                  <a:pt x="12254" y="292"/>
                  <a:pt x="21600" y="9873"/>
                  <a:pt x="21600" y="21593"/>
                </a:cubicBezTo>
                <a:cubicBezTo>
                  <a:pt x="21600" y="23349"/>
                  <a:pt x="21385" y="25098"/>
                  <a:pt x="20962" y="26803"/>
                </a:cubicBezTo>
                <a:lnTo>
                  <a:pt x="0" y="21593"/>
                </a:lnTo>
                <a:close/>
              </a:path>
            </a:pathLst>
          </a:custGeom>
          <a:noFill/>
          <a:ln w="28575">
            <a:solidFill>
              <a:srgbClr val="DDF1F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50" name="Text Box 54"/>
          <p:cNvSpPr txBox="1">
            <a:spLocks noChangeArrowheads="1"/>
          </p:cNvSpPr>
          <p:nvPr/>
        </p:nvSpPr>
        <p:spPr bwMode="auto">
          <a:xfrm>
            <a:off x="2879727" y="5897565"/>
            <a:ext cx="720867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DDFFDD"/>
                </a:solidFill>
                <a:latin typeface="Arial" charset="0"/>
              </a:rPr>
              <a:t>120°</a:t>
            </a:r>
          </a:p>
        </p:txBody>
      </p:sp>
      <p:sp>
        <p:nvSpPr>
          <p:cNvPr id="4151" name="Text Box 55"/>
          <p:cNvSpPr txBox="1">
            <a:spLocks noChangeArrowheads="1"/>
          </p:cNvSpPr>
          <p:nvPr/>
        </p:nvSpPr>
        <p:spPr bwMode="auto">
          <a:xfrm>
            <a:off x="2971803" y="4983165"/>
            <a:ext cx="556829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DDFFDD"/>
                </a:solidFill>
                <a:latin typeface="Arial" charset="0"/>
              </a:rPr>
              <a:t>90°</a:t>
            </a:r>
          </a:p>
        </p:txBody>
      </p:sp>
      <p:sp>
        <p:nvSpPr>
          <p:cNvPr id="4152" name="Arco 56"/>
          <p:cNvSpPr>
            <a:spLocks/>
          </p:cNvSpPr>
          <p:nvPr/>
        </p:nvSpPr>
        <p:spPr bwMode="auto">
          <a:xfrm>
            <a:off x="2651127" y="5165727"/>
            <a:ext cx="412751" cy="4127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DDF1F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53" name="Line 57"/>
          <p:cNvSpPr>
            <a:spLocks noChangeShapeType="1"/>
          </p:cNvSpPr>
          <p:nvPr/>
        </p:nvSpPr>
        <p:spPr bwMode="auto">
          <a:xfrm flipV="1">
            <a:off x="7085013" y="5037138"/>
            <a:ext cx="0" cy="906462"/>
          </a:xfrm>
          <a:prstGeom prst="line">
            <a:avLst/>
          </a:prstGeom>
          <a:noFill/>
          <a:ln w="38100">
            <a:solidFill>
              <a:srgbClr val="DDFF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54" name="Line 58"/>
          <p:cNvSpPr>
            <a:spLocks noChangeShapeType="1"/>
          </p:cNvSpPr>
          <p:nvPr/>
        </p:nvSpPr>
        <p:spPr bwMode="auto">
          <a:xfrm flipV="1">
            <a:off x="5783266" y="5943600"/>
            <a:ext cx="2598737" cy="541338"/>
          </a:xfrm>
          <a:prstGeom prst="line">
            <a:avLst/>
          </a:prstGeom>
          <a:noFill/>
          <a:ln w="38100">
            <a:solidFill>
              <a:srgbClr val="DDFF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55" name="Line 59"/>
          <p:cNvSpPr>
            <a:spLocks noChangeShapeType="1"/>
          </p:cNvSpPr>
          <p:nvPr/>
        </p:nvSpPr>
        <p:spPr bwMode="auto">
          <a:xfrm>
            <a:off x="6080128" y="5935665"/>
            <a:ext cx="1966913" cy="549275"/>
          </a:xfrm>
          <a:prstGeom prst="line">
            <a:avLst/>
          </a:prstGeom>
          <a:noFill/>
          <a:ln w="38100">
            <a:solidFill>
              <a:srgbClr val="DDFF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56" name="Oval 60"/>
          <p:cNvSpPr>
            <a:spLocks noChangeArrowheads="1"/>
          </p:cNvSpPr>
          <p:nvPr/>
        </p:nvSpPr>
        <p:spPr bwMode="auto">
          <a:xfrm>
            <a:off x="6873877" y="5989638"/>
            <a:ext cx="411163" cy="411162"/>
          </a:xfrm>
          <a:prstGeom prst="ellipse">
            <a:avLst/>
          </a:prstGeom>
          <a:solidFill>
            <a:srgbClr val="FFFF00"/>
          </a:solidFill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57" name="Oval 61"/>
          <p:cNvSpPr>
            <a:spLocks noChangeArrowheads="1"/>
          </p:cNvSpPr>
          <p:nvPr/>
        </p:nvSpPr>
        <p:spPr bwMode="auto">
          <a:xfrm>
            <a:off x="6873877" y="4618038"/>
            <a:ext cx="411163" cy="411162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58" name="Line 62"/>
          <p:cNvSpPr>
            <a:spLocks noChangeShapeType="1"/>
          </p:cNvSpPr>
          <p:nvPr/>
        </p:nvSpPr>
        <p:spPr bwMode="auto">
          <a:xfrm flipV="1">
            <a:off x="5799141" y="5029200"/>
            <a:ext cx="1303337" cy="1455738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59" name="Line 63"/>
          <p:cNvSpPr>
            <a:spLocks noChangeShapeType="1"/>
          </p:cNvSpPr>
          <p:nvPr/>
        </p:nvSpPr>
        <p:spPr bwMode="auto">
          <a:xfrm flipV="1">
            <a:off x="6096001" y="5045077"/>
            <a:ext cx="1006475" cy="890588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60" name="Line 64"/>
          <p:cNvSpPr>
            <a:spLocks noChangeShapeType="1"/>
          </p:cNvSpPr>
          <p:nvPr/>
        </p:nvSpPr>
        <p:spPr bwMode="auto">
          <a:xfrm flipH="1" flipV="1">
            <a:off x="7086600" y="5051427"/>
            <a:ext cx="1279525" cy="90805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61" name="Line 65"/>
          <p:cNvSpPr>
            <a:spLocks noChangeShapeType="1"/>
          </p:cNvSpPr>
          <p:nvPr/>
        </p:nvSpPr>
        <p:spPr bwMode="auto">
          <a:xfrm flipH="1" flipV="1">
            <a:off x="7086603" y="5045077"/>
            <a:ext cx="968375" cy="1439863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62" name="Oval 66"/>
          <p:cNvSpPr>
            <a:spLocks noChangeArrowheads="1"/>
          </p:cNvSpPr>
          <p:nvPr/>
        </p:nvSpPr>
        <p:spPr bwMode="auto">
          <a:xfrm>
            <a:off x="5692777" y="5654677"/>
            <a:ext cx="411163" cy="411163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63" name="Oval 67"/>
          <p:cNvSpPr>
            <a:spLocks noChangeArrowheads="1"/>
          </p:cNvSpPr>
          <p:nvPr/>
        </p:nvSpPr>
        <p:spPr bwMode="auto">
          <a:xfrm>
            <a:off x="5364164" y="6308727"/>
            <a:ext cx="411163" cy="412750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64" name="Oval 68"/>
          <p:cNvSpPr>
            <a:spLocks noChangeArrowheads="1"/>
          </p:cNvSpPr>
          <p:nvPr/>
        </p:nvSpPr>
        <p:spPr bwMode="auto">
          <a:xfrm>
            <a:off x="8054977" y="6302377"/>
            <a:ext cx="411163" cy="411163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65" name="Oval 69"/>
          <p:cNvSpPr>
            <a:spLocks noChangeArrowheads="1"/>
          </p:cNvSpPr>
          <p:nvPr/>
        </p:nvSpPr>
        <p:spPr bwMode="auto">
          <a:xfrm>
            <a:off x="8366127" y="5692777"/>
            <a:ext cx="412751" cy="411163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43937" y="1012033"/>
            <a:ext cx="8870951" cy="5776913"/>
          </a:xfrm>
          <a:prstGeom prst="rect">
            <a:avLst/>
          </a:prstGeom>
          <a:noFill/>
          <a:ln w="2857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280587" y="-20241"/>
            <a:ext cx="4908647" cy="5155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FF0000"/>
                </a:solidFill>
                <a:latin typeface="Comic Sans MS" charset="0"/>
              </a:rPr>
              <a:t>Teoria di Sidgwich - Powell</a:t>
            </a:r>
            <a:endParaRPr lang="it-IT" sz="3300" b="1">
              <a:solidFill>
                <a:srgbClr val="FF0000"/>
              </a:solidFill>
              <a:latin typeface="Comic Sans MS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" y="359569"/>
            <a:ext cx="1239561" cy="330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800" b="1" dirty="0">
                <a:solidFill>
                  <a:srgbClr val="006600"/>
                </a:solidFill>
                <a:latin typeface="Comic Sans MS" charset="0"/>
              </a:rPr>
              <a:t>Repulsione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500437" y="509922"/>
            <a:ext cx="4908046" cy="330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800" dirty="0">
                <a:solidFill>
                  <a:srgbClr val="0000CC"/>
                </a:solidFill>
                <a:latin typeface="Comic Sans MS" charset="0"/>
              </a:rPr>
              <a:t>(Coppia Solitaria)</a:t>
            </a:r>
            <a:r>
              <a:rPr lang="it-IT" sz="1800" baseline="30000" dirty="0">
                <a:solidFill>
                  <a:srgbClr val="0000CC"/>
                </a:solidFill>
                <a:latin typeface="Comic Sans MS" charset="0"/>
              </a:rPr>
              <a:t>2</a:t>
            </a:r>
            <a:r>
              <a:rPr lang="it-IT" sz="1800" dirty="0">
                <a:solidFill>
                  <a:srgbClr val="0000CC"/>
                </a:solidFill>
                <a:latin typeface="Comic Sans MS" charset="0"/>
              </a:rPr>
              <a:t> &gt; CS - Legame &gt; (Legame)</a:t>
            </a:r>
            <a:r>
              <a:rPr lang="it-IT" sz="1800" baseline="30000" dirty="0">
                <a:solidFill>
                  <a:srgbClr val="0000CC"/>
                </a:solidFill>
                <a:latin typeface="Comic Sans MS" charset="0"/>
              </a:rPr>
              <a:t>2</a:t>
            </a:r>
            <a:endParaRPr lang="it-IT" sz="1800" dirty="0">
              <a:solidFill>
                <a:srgbClr val="0000CC"/>
              </a:solidFill>
              <a:latin typeface="Comic Sans MS" charset="0"/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33351" y="1070373"/>
            <a:ext cx="8413913" cy="40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 dirty="0">
                <a:solidFill>
                  <a:srgbClr val="FF0066"/>
                </a:solidFill>
                <a:latin typeface="Comic Sans MS" charset="0"/>
              </a:rPr>
              <a:t>N° Coppie   </a:t>
            </a:r>
            <a:r>
              <a:rPr lang="it-IT" sz="2300" b="1" dirty="0" smtClean="0">
                <a:solidFill>
                  <a:srgbClr val="FF0066"/>
                </a:solidFill>
                <a:latin typeface="Comic Sans MS" charset="0"/>
              </a:rPr>
              <a:t>          N</a:t>
            </a:r>
            <a:r>
              <a:rPr lang="it-IT" sz="2300" b="1" dirty="0">
                <a:solidFill>
                  <a:srgbClr val="FF0066"/>
                </a:solidFill>
                <a:latin typeface="Comic Sans MS" charset="0"/>
              </a:rPr>
              <a:t>° Coppie solitarie     </a:t>
            </a:r>
            <a:r>
              <a:rPr lang="it-IT" sz="2300" b="1" dirty="0" smtClean="0">
                <a:solidFill>
                  <a:srgbClr val="FF0066"/>
                </a:solidFill>
                <a:latin typeface="Comic Sans MS" charset="0"/>
              </a:rPr>
              <a:t>   Geometria</a:t>
            </a:r>
            <a:endParaRPr lang="it-IT" sz="2300" dirty="0">
              <a:solidFill>
                <a:srgbClr val="0000CC"/>
              </a:solidFill>
              <a:latin typeface="Comic Sans MS" charset="0"/>
            </a:endParaRPr>
          </a:p>
        </p:txBody>
      </p:sp>
      <p:grpSp>
        <p:nvGrpSpPr>
          <p:cNvPr id="6151" name="Group 7"/>
          <p:cNvGrpSpPr>
            <a:grpSpLocks/>
          </p:cNvGrpSpPr>
          <p:nvPr/>
        </p:nvGrpSpPr>
        <p:grpSpPr bwMode="auto">
          <a:xfrm>
            <a:off x="6400804" y="1783556"/>
            <a:ext cx="2010833" cy="163116"/>
            <a:chOff x="3456" y="6384"/>
            <a:chExt cx="1584" cy="240"/>
          </a:xfrm>
        </p:grpSpPr>
        <p:sp>
          <p:nvSpPr>
            <p:cNvPr id="6152" name="Oval 8"/>
            <p:cNvSpPr>
              <a:spLocks noChangeArrowheads="1"/>
            </p:cNvSpPr>
            <p:nvPr/>
          </p:nvSpPr>
          <p:spPr bwMode="auto">
            <a:xfrm>
              <a:off x="3456" y="6384"/>
              <a:ext cx="240" cy="240"/>
            </a:xfrm>
            <a:prstGeom prst="ellips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808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337" tIns="26668" rIns="53337" bIns="26668" anchor="ctr"/>
            <a:lstStyle/>
            <a:p>
              <a:endParaRPr lang="it-IT"/>
            </a:p>
          </p:txBody>
        </p:sp>
        <p:sp>
          <p:nvSpPr>
            <p:cNvPr id="6153" name="Line 9"/>
            <p:cNvSpPr>
              <a:spLocks noChangeShapeType="1"/>
            </p:cNvSpPr>
            <p:nvPr/>
          </p:nvSpPr>
          <p:spPr bwMode="auto">
            <a:xfrm>
              <a:off x="3696" y="6510"/>
              <a:ext cx="432" cy="0"/>
            </a:xfrm>
            <a:prstGeom prst="line">
              <a:avLst/>
            </a:prstGeom>
            <a:noFill/>
            <a:ln w="28575">
              <a:solidFill>
                <a:srgbClr val="0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337" tIns="26668" rIns="53337" bIns="26668" anchor="ctr"/>
            <a:lstStyle/>
            <a:p>
              <a:endParaRPr lang="it-IT"/>
            </a:p>
          </p:txBody>
        </p:sp>
        <p:sp>
          <p:nvSpPr>
            <p:cNvPr id="6154" name="Oval 10"/>
            <p:cNvSpPr>
              <a:spLocks noChangeArrowheads="1"/>
            </p:cNvSpPr>
            <p:nvPr/>
          </p:nvSpPr>
          <p:spPr bwMode="auto">
            <a:xfrm>
              <a:off x="4128" y="6384"/>
              <a:ext cx="240" cy="240"/>
            </a:xfrm>
            <a:prstGeom prst="ellipse">
              <a:avLst/>
            </a:prstGeom>
            <a:solidFill>
              <a:srgbClr val="008080"/>
            </a:solidFill>
            <a:ln w="9525">
              <a:solidFill>
                <a:srgbClr val="008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337" tIns="26668" rIns="53337" bIns="26668" anchor="ctr"/>
            <a:lstStyle/>
            <a:p>
              <a:pPr algn="ctr" defTabSz="533400"/>
              <a:endParaRPr lang="it-IT" sz="1400">
                <a:solidFill>
                  <a:srgbClr val="008080"/>
                </a:solidFill>
              </a:endParaRPr>
            </a:p>
          </p:txBody>
        </p:sp>
        <p:sp>
          <p:nvSpPr>
            <p:cNvPr id="6155" name="Line 11"/>
            <p:cNvSpPr>
              <a:spLocks noChangeShapeType="1"/>
            </p:cNvSpPr>
            <p:nvPr/>
          </p:nvSpPr>
          <p:spPr bwMode="auto">
            <a:xfrm>
              <a:off x="4368" y="6510"/>
              <a:ext cx="432" cy="0"/>
            </a:xfrm>
            <a:prstGeom prst="line">
              <a:avLst/>
            </a:prstGeom>
            <a:noFill/>
            <a:ln w="28575">
              <a:solidFill>
                <a:srgbClr val="0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337" tIns="26668" rIns="53337" bIns="26668" anchor="ctr"/>
            <a:lstStyle/>
            <a:p>
              <a:endParaRPr lang="it-IT"/>
            </a:p>
          </p:txBody>
        </p:sp>
        <p:sp>
          <p:nvSpPr>
            <p:cNvPr id="6156" name="Oval 12"/>
            <p:cNvSpPr>
              <a:spLocks noChangeArrowheads="1"/>
            </p:cNvSpPr>
            <p:nvPr/>
          </p:nvSpPr>
          <p:spPr bwMode="auto">
            <a:xfrm>
              <a:off x="4800" y="6384"/>
              <a:ext cx="240" cy="240"/>
            </a:xfrm>
            <a:prstGeom prst="ellips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808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337" tIns="26668" rIns="53337" bIns="26668" anchor="ctr"/>
            <a:lstStyle/>
            <a:p>
              <a:endParaRPr lang="it-IT"/>
            </a:p>
          </p:txBody>
        </p:sp>
      </p:grpSp>
      <p:sp>
        <p:nvSpPr>
          <p:cNvPr id="6157" name="Freeform 13"/>
          <p:cNvSpPr>
            <a:spLocks/>
          </p:cNvSpPr>
          <p:nvPr/>
        </p:nvSpPr>
        <p:spPr bwMode="auto">
          <a:xfrm>
            <a:off x="7018870" y="1903810"/>
            <a:ext cx="783167" cy="141684"/>
          </a:xfrm>
          <a:custGeom>
            <a:avLst/>
            <a:gdLst>
              <a:gd name="T0" fmla="*/ 0 w 618"/>
              <a:gd name="T1" fmla="*/ 0 h 207"/>
              <a:gd name="T2" fmla="*/ 300 w 618"/>
              <a:gd name="T3" fmla="*/ 204 h 207"/>
              <a:gd name="T4" fmla="*/ 618 w 618"/>
              <a:gd name="T5" fmla="*/ 18 h 2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18" h="207">
                <a:moveTo>
                  <a:pt x="0" y="0"/>
                </a:moveTo>
                <a:cubicBezTo>
                  <a:pt x="50" y="34"/>
                  <a:pt x="197" y="201"/>
                  <a:pt x="300" y="204"/>
                </a:cubicBezTo>
                <a:cubicBezTo>
                  <a:pt x="403" y="207"/>
                  <a:pt x="552" y="57"/>
                  <a:pt x="618" y="18"/>
                </a:cubicBezTo>
              </a:path>
            </a:pathLst>
          </a:custGeom>
          <a:noFill/>
          <a:ln w="28575" cmpd="sng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6628361" y="1961919"/>
            <a:ext cx="532111" cy="300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600" dirty="0">
                <a:solidFill>
                  <a:srgbClr val="FF0000"/>
                </a:solidFill>
                <a:latin typeface="Arial" charset="0"/>
              </a:rPr>
              <a:t>180°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6773838" y="1468300"/>
            <a:ext cx="902329" cy="330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800" dirty="0">
                <a:solidFill>
                  <a:srgbClr val="0000CC"/>
                </a:solidFill>
                <a:latin typeface="Comic Sans MS" charset="0"/>
              </a:rPr>
              <a:t>Lineare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7604084" y="2286700"/>
            <a:ext cx="1240688" cy="377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800" dirty="0">
                <a:solidFill>
                  <a:srgbClr val="0000CC"/>
                </a:solidFill>
                <a:latin typeface="Comic Sans MS" charset="0"/>
              </a:rPr>
              <a:t>Piana </a:t>
            </a:r>
            <a:r>
              <a:rPr lang="it-IT" sz="1800" dirty="0" err="1">
                <a:solidFill>
                  <a:srgbClr val="0000CC"/>
                </a:solidFill>
                <a:latin typeface="Comic Sans MS" charset="0"/>
              </a:rPr>
              <a:t>Trig</a:t>
            </a:r>
            <a:r>
              <a:rPr lang="it-IT" sz="2100" dirty="0">
                <a:solidFill>
                  <a:srgbClr val="0000CC"/>
                </a:solidFill>
                <a:latin typeface="Comic Sans MS" charset="0"/>
              </a:rPr>
              <a:t>.</a:t>
            </a:r>
          </a:p>
        </p:txBody>
      </p:sp>
      <p:sp>
        <p:nvSpPr>
          <p:cNvPr id="6161" name="Oval 17"/>
          <p:cNvSpPr>
            <a:spLocks noChangeArrowheads="1"/>
          </p:cNvSpPr>
          <p:nvPr/>
        </p:nvSpPr>
        <p:spPr bwMode="auto">
          <a:xfrm>
            <a:off x="6561667" y="3069431"/>
            <a:ext cx="304800" cy="163116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 flipV="1">
            <a:off x="6849533" y="3045621"/>
            <a:ext cx="366184" cy="97631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63" name="Oval 19"/>
          <p:cNvSpPr>
            <a:spLocks noChangeArrowheads="1"/>
          </p:cNvSpPr>
          <p:nvPr/>
        </p:nvSpPr>
        <p:spPr bwMode="auto">
          <a:xfrm>
            <a:off x="7154333" y="2914650"/>
            <a:ext cx="304800" cy="163116"/>
          </a:xfrm>
          <a:prstGeom prst="ellipse">
            <a:avLst/>
          </a:prstGeom>
          <a:solidFill>
            <a:srgbClr val="008080"/>
          </a:solidFill>
          <a:ln w="9525">
            <a:solidFill>
              <a:srgbClr val="0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 anchor="ctr"/>
          <a:lstStyle/>
          <a:p>
            <a:pPr algn="ctr" defTabSz="533400"/>
            <a:endParaRPr lang="it-IT" sz="1400">
              <a:solidFill>
                <a:srgbClr val="008080"/>
              </a:solidFill>
            </a:endParaRPr>
          </a:p>
        </p:txBody>
      </p:sp>
      <p:sp>
        <p:nvSpPr>
          <p:cNvPr id="6164" name="Oval 20"/>
          <p:cNvSpPr>
            <a:spLocks noChangeArrowheads="1"/>
          </p:cNvSpPr>
          <p:nvPr/>
        </p:nvSpPr>
        <p:spPr bwMode="auto">
          <a:xfrm>
            <a:off x="7825317" y="3069431"/>
            <a:ext cx="304800" cy="163116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65" name="Line 21"/>
          <p:cNvSpPr>
            <a:spLocks noChangeShapeType="1"/>
          </p:cNvSpPr>
          <p:nvPr/>
        </p:nvSpPr>
        <p:spPr bwMode="auto">
          <a:xfrm>
            <a:off x="7323669" y="3012281"/>
            <a:ext cx="501651" cy="142875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 flipV="1">
            <a:off x="7306733" y="2686050"/>
            <a:ext cx="0" cy="228600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67" name="Oval 23"/>
          <p:cNvSpPr>
            <a:spLocks noChangeArrowheads="1"/>
          </p:cNvSpPr>
          <p:nvPr/>
        </p:nvSpPr>
        <p:spPr bwMode="auto">
          <a:xfrm>
            <a:off x="7154333" y="2522937"/>
            <a:ext cx="304800" cy="163115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68" name="Freeform 24"/>
          <p:cNvSpPr>
            <a:spLocks/>
          </p:cNvSpPr>
          <p:nvPr/>
        </p:nvSpPr>
        <p:spPr bwMode="auto">
          <a:xfrm>
            <a:off x="7368121" y="2832497"/>
            <a:ext cx="325967" cy="228600"/>
          </a:xfrm>
          <a:custGeom>
            <a:avLst/>
            <a:gdLst>
              <a:gd name="T0" fmla="*/ 0 w 256"/>
              <a:gd name="T1" fmla="*/ 0 h 336"/>
              <a:gd name="T2" fmla="*/ 216 w 256"/>
              <a:gd name="T3" fmla="*/ 72 h 336"/>
              <a:gd name="T4" fmla="*/ 240 w 256"/>
              <a:gd name="T5" fmla="*/ 336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56" h="336">
                <a:moveTo>
                  <a:pt x="0" y="0"/>
                </a:moveTo>
                <a:cubicBezTo>
                  <a:pt x="38" y="12"/>
                  <a:pt x="176" y="16"/>
                  <a:pt x="216" y="72"/>
                </a:cubicBezTo>
                <a:cubicBezTo>
                  <a:pt x="256" y="128"/>
                  <a:pt x="235" y="281"/>
                  <a:pt x="240" y="336"/>
                </a:cubicBezTo>
              </a:path>
            </a:pathLst>
          </a:custGeom>
          <a:noFill/>
          <a:ln w="28575" cmpd="sng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7681387" y="2690815"/>
            <a:ext cx="611685" cy="346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900">
                <a:solidFill>
                  <a:srgbClr val="FF0000"/>
                </a:solidFill>
                <a:latin typeface="Arial" charset="0"/>
              </a:rPr>
              <a:t>120°</a:t>
            </a:r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6278035" y="3363516"/>
            <a:ext cx="954202" cy="300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600" dirty="0">
                <a:solidFill>
                  <a:srgbClr val="0000CC"/>
                </a:solidFill>
                <a:latin typeface="Comic Sans MS" charset="0"/>
              </a:rPr>
              <a:t>Angolare</a:t>
            </a:r>
          </a:p>
        </p:txBody>
      </p:sp>
      <p:sp>
        <p:nvSpPr>
          <p:cNvPr id="6171" name="Oval 27"/>
          <p:cNvSpPr>
            <a:spLocks noChangeArrowheads="1"/>
          </p:cNvSpPr>
          <p:nvPr/>
        </p:nvSpPr>
        <p:spPr bwMode="auto">
          <a:xfrm>
            <a:off x="6599767" y="4095750"/>
            <a:ext cx="304800" cy="163116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72" name="Line 28"/>
          <p:cNvSpPr>
            <a:spLocks noChangeShapeType="1"/>
          </p:cNvSpPr>
          <p:nvPr/>
        </p:nvSpPr>
        <p:spPr bwMode="auto">
          <a:xfrm flipV="1">
            <a:off x="6887633" y="4070749"/>
            <a:ext cx="366184" cy="98822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73" name="Oval 29"/>
          <p:cNvSpPr>
            <a:spLocks noChangeArrowheads="1"/>
          </p:cNvSpPr>
          <p:nvPr/>
        </p:nvSpPr>
        <p:spPr bwMode="auto">
          <a:xfrm>
            <a:off x="7192433" y="3940969"/>
            <a:ext cx="304800" cy="163116"/>
          </a:xfrm>
          <a:prstGeom prst="ellipse">
            <a:avLst/>
          </a:prstGeom>
          <a:solidFill>
            <a:srgbClr val="008080"/>
          </a:solidFill>
          <a:ln w="9525">
            <a:solidFill>
              <a:srgbClr val="0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 anchor="ctr"/>
          <a:lstStyle/>
          <a:p>
            <a:pPr algn="ctr" defTabSz="533400"/>
            <a:endParaRPr lang="it-IT" sz="1400">
              <a:solidFill>
                <a:srgbClr val="008080"/>
              </a:solidFill>
            </a:endParaRPr>
          </a:p>
        </p:txBody>
      </p:sp>
      <p:sp>
        <p:nvSpPr>
          <p:cNvPr id="6174" name="Oval 30"/>
          <p:cNvSpPr>
            <a:spLocks noChangeArrowheads="1"/>
          </p:cNvSpPr>
          <p:nvPr/>
        </p:nvSpPr>
        <p:spPr bwMode="auto">
          <a:xfrm>
            <a:off x="7863417" y="4095750"/>
            <a:ext cx="304800" cy="163116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75" name="Line 31"/>
          <p:cNvSpPr>
            <a:spLocks noChangeShapeType="1"/>
          </p:cNvSpPr>
          <p:nvPr/>
        </p:nvSpPr>
        <p:spPr bwMode="auto">
          <a:xfrm>
            <a:off x="7361769" y="4038601"/>
            <a:ext cx="501651" cy="142875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76" name="AutoShape 32"/>
          <p:cNvSpPr>
            <a:spLocks noChangeArrowheads="1"/>
          </p:cNvSpPr>
          <p:nvPr/>
        </p:nvSpPr>
        <p:spPr bwMode="auto">
          <a:xfrm flipV="1">
            <a:off x="7209370" y="3630216"/>
            <a:ext cx="243417" cy="294084"/>
          </a:xfrm>
          <a:prstGeom prst="triangle">
            <a:avLst>
              <a:gd name="adj" fmla="val 50000"/>
            </a:avLst>
          </a:prstGeom>
          <a:solidFill>
            <a:srgbClr val="008080"/>
          </a:solidFill>
          <a:ln w="9525">
            <a:solidFill>
              <a:srgbClr val="0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1274234" y="1512094"/>
            <a:ext cx="272086" cy="377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100">
                <a:solidFill>
                  <a:srgbClr val="0000CC"/>
                </a:solidFill>
                <a:latin typeface="Comic Sans MS" charset="0"/>
              </a:rPr>
              <a:t>2</a:t>
            </a:r>
          </a:p>
        </p:txBody>
      </p:sp>
      <p:sp>
        <p:nvSpPr>
          <p:cNvPr id="6178" name="Text Box 34"/>
          <p:cNvSpPr txBox="1">
            <a:spLocks noChangeArrowheads="1"/>
          </p:cNvSpPr>
          <p:nvPr/>
        </p:nvSpPr>
        <p:spPr bwMode="auto">
          <a:xfrm>
            <a:off x="4144434" y="1512094"/>
            <a:ext cx="272086" cy="377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100">
                <a:solidFill>
                  <a:srgbClr val="0000CC"/>
                </a:solidFill>
                <a:latin typeface="Comic Sans MS" charset="0"/>
              </a:rPr>
              <a:t>0</a:t>
            </a:r>
          </a:p>
        </p:txBody>
      </p:sp>
      <p:sp>
        <p:nvSpPr>
          <p:cNvPr id="6179" name="Text Box 35"/>
          <p:cNvSpPr txBox="1">
            <a:spLocks noChangeArrowheads="1"/>
          </p:cNvSpPr>
          <p:nvPr/>
        </p:nvSpPr>
        <p:spPr bwMode="auto">
          <a:xfrm>
            <a:off x="4144434" y="2253854"/>
            <a:ext cx="272086" cy="377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100">
                <a:solidFill>
                  <a:srgbClr val="0000CC"/>
                </a:solidFill>
                <a:latin typeface="Comic Sans MS" charset="0"/>
              </a:rPr>
              <a:t>0</a:t>
            </a:r>
          </a:p>
        </p:txBody>
      </p:sp>
      <p:sp>
        <p:nvSpPr>
          <p:cNvPr id="6180" name="Text Box 36"/>
          <p:cNvSpPr txBox="1">
            <a:spLocks noChangeArrowheads="1"/>
          </p:cNvSpPr>
          <p:nvPr/>
        </p:nvSpPr>
        <p:spPr bwMode="auto">
          <a:xfrm>
            <a:off x="1274234" y="2253854"/>
            <a:ext cx="272086" cy="377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100">
                <a:solidFill>
                  <a:srgbClr val="0000CC"/>
                </a:solidFill>
                <a:latin typeface="Comic Sans MS" charset="0"/>
              </a:rPr>
              <a:t>3</a:t>
            </a:r>
          </a:p>
        </p:txBody>
      </p: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1274234" y="3363516"/>
            <a:ext cx="272086" cy="377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100">
                <a:solidFill>
                  <a:srgbClr val="0000CC"/>
                </a:solidFill>
                <a:latin typeface="Comic Sans MS" charset="0"/>
              </a:rPr>
              <a:t>3</a:t>
            </a:r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4144436" y="3363516"/>
            <a:ext cx="228955" cy="377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100">
                <a:solidFill>
                  <a:srgbClr val="0000CC"/>
                </a:solidFill>
                <a:latin typeface="Comic Sans MS" charset="0"/>
              </a:rPr>
              <a:t>1</a:t>
            </a:r>
          </a:p>
        </p:txBody>
      </p:sp>
      <p:sp>
        <p:nvSpPr>
          <p:cNvPr id="6183" name="Line 39"/>
          <p:cNvSpPr>
            <a:spLocks noChangeShapeType="1"/>
          </p:cNvSpPr>
          <p:nvPr/>
        </p:nvSpPr>
        <p:spPr bwMode="auto">
          <a:xfrm>
            <a:off x="105833" y="2220516"/>
            <a:ext cx="8915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84" name="Line 40"/>
          <p:cNvSpPr>
            <a:spLocks noChangeShapeType="1"/>
          </p:cNvSpPr>
          <p:nvPr/>
        </p:nvSpPr>
        <p:spPr bwMode="auto">
          <a:xfrm>
            <a:off x="84667" y="4311254"/>
            <a:ext cx="8915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85" name="Text Box 41"/>
          <p:cNvSpPr txBox="1">
            <a:spLocks noChangeArrowheads="1"/>
          </p:cNvSpPr>
          <p:nvPr/>
        </p:nvSpPr>
        <p:spPr bwMode="auto">
          <a:xfrm>
            <a:off x="7543657" y="4343400"/>
            <a:ext cx="1223218" cy="330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800" dirty="0">
                <a:solidFill>
                  <a:srgbClr val="0000CC"/>
                </a:solidFill>
                <a:latin typeface="Comic Sans MS" charset="0"/>
              </a:rPr>
              <a:t>Tetraedro</a:t>
            </a:r>
          </a:p>
        </p:txBody>
      </p:sp>
      <p:sp>
        <p:nvSpPr>
          <p:cNvPr id="6186" name="Oval 42"/>
          <p:cNvSpPr>
            <a:spLocks noChangeArrowheads="1"/>
          </p:cNvSpPr>
          <p:nvPr/>
        </p:nvSpPr>
        <p:spPr bwMode="auto">
          <a:xfrm>
            <a:off x="6582833" y="5142312"/>
            <a:ext cx="304800" cy="163115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87" name="Line 43"/>
          <p:cNvSpPr>
            <a:spLocks noChangeShapeType="1"/>
          </p:cNvSpPr>
          <p:nvPr/>
        </p:nvSpPr>
        <p:spPr bwMode="auto">
          <a:xfrm flipV="1">
            <a:off x="6872821" y="5117308"/>
            <a:ext cx="366183" cy="98822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88" name="Oval 44"/>
          <p:cNvSpPr>
            <a:spLocks noChangeArrowheads="1"/>
          </p:cNvSpPr>
          <p:nvPr/>
        </p:nvSpPr>
        <p:spPr bwMode="auto">
          <a:xfrm>
            <a:off x="7177617" y="4987531"/>
            <a:ext cx="304800" cy="163115"/>
          </a:xfrm>
          <a:prstGeom prst="ellipse">
            <a:avLst/>
          </a:prstGeom>
          <a:solidFill>
            <a:srgbClr val="008080"/>
          </a:solidFill>
          <a:ln w="9525">
            <a:solidFill>
              <a:srgbClr val="0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 anchor="ctr"/>
          <a:lstStyle/>
          <a:p>
            <a:pPr algn="ctr" defTabSz="533400"/>
            <a:endParaRPr lang="it-IT" sz="1400">
              <a:solidFill>
                <a:srgbClr val="008080"/>
              </a:solidFill>
            </a:endParaRPr>
          </a:p>
        </p:txBody>
      </p:sp>
      <p:sp>
        <p:nvSpPr>
          <p:cNvPr id="6189" name="Oval 45"/>
          <p:cNvSpPr>
            <a:spLocks noChangeArrowheads="1"/>
          </p:cNvSpPr>
          <p:nvPr/>
        </p:nvSpPr>
        <p:spPr bwMode="auto">
          <a:xfrm>
            <a:off x="7543800" y="5356624"/>
            <a:ext cx="304800" cy="164306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90" name="Line 46"/>
          <p:cNvSpPr>
            <a:spLocks noChangeShapeType="1"/>
          </p:cNvSpPr>
          <p:nvPr/>
        </p:nvSpPr>
        <p:spPr bwMode="auto">
          <a:xfrm>
            <a:off x="7421037" y="5128022"/>
            <a:ext cx="184151" cy="228600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91" name="Line 47"/>
          <p:cNvSpPr>
            <a:spLocks noChangeShapeType="1"/>
          </p:cNvSpPr>
          <p:nvPr/>
        </p:nvSpPr>
        <p:spPr bwMode="auto">
          <a:xfrm flipV="1">
            <a:off x="7330017" y="4758929"/>
            <a:ext cx="0" cy="228600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92" name="Oval 48"/>
          <p:cNvSpPr>
            <a:spLocks noChangeArrowheads="1"/>
          </p:cNvSpPr>
          <p:nvPr/>
        </p:nvSpPr>
        <p:spPr bwMode="auto">
          <a:xfrm>
            <a:off x="7177617" y="4594624"/>
            <a:ext cx="304800" cy="164306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93" name="Text Box 49"/>
          <p:cNvSpPr txBox="1">
            <a:spLocks noChangeArrowheads="1"/>
          </p:cNvSpPr>
          <p:nvPr/>
        </p:nvSpPr>
        <p:spPr bwMode="auto">
          <a:xfrm>
            <a:off x="6240888" y="5464296"/>
            <a:ext cx="1209016" cy="330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800" dirty="0">
                <a:solidFill>
                  <a:srgbClr val="0000CC"/>
                </a:solidFill>
                <a:latin typeface="Comic Sans MS" charset="0"/>
              </a:rPr>
              <a:t>Piramidale</a:t>
            </a:r>
          </a:p>
        </p:txBody>
      </p:sp>
      <p:sp>
        <p:nvSpPr>
          <p:cNvPr id="6194" name="Oval 50"/>
          <p:cNvSpPr>
            <a:spLocks noChangeArrowheads="1"/>
          </p:cNvSpPr>
          <p:nvPr/>
        </p:nvSpPr>
        <p:spPr bwMode="auto">
          <a:xfrm>
            <a:off x="6659033" y="6279356"/>
            <a:ext cx="304800" cy="163116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95" name="Line 51"/>
          <p:cNvSpPr>
            <a:spLocks noChangeShapeType="1"/>
          </p:cNvSpPr>
          <p:nvPr/>
        </p:nvSpPr>
        <p:spPr bwMode="auto">
          <a:xfrm flipV="1">
            <a:off x="6949021" y="6255546"/>
            <a:ext cx="366183" cy="97631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96" name="Oval 52"/>
          <p:cNvSpPr>
            <a:spLocks noChangeArrowheads="1"/>
          </p:cNvSpPr>
          <p:nvPr/>
        </p:nvSpPr>
        <p:spPr bwMode="auto">
          <a:xfrm>
            <a:off x="7253817" y="6124575"/>
            <a:ext cx="304800" cy="163116"/>
          </a:xfrm>
          <a:prstGeom prst="ellipse">
            <a:avLst/>
          </a:prstGeom>
          <a:solidFill>
            <a:srgbClr val="008080"/>
          </a:solidFill>
          <a:ln w="9525">
            <a:solidFill>
              <a:srgbClr val="0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 anchor="ctr"/>
          <a:lstStyle/>
          <a:p>
            <a:pPr algn="ctr" defTabSz="533400"/>
            <a:endParaRPr lang="it-IT" sz="1400">
              <a:solidFill>
                <a:srgbClr val="008080"/>
              </a:solidFill>
            </a:endParaRPr>
          </a:p>
        </p:txBody>
      </p:sp>
      <p:sp>
        <p:nvSpPr>
          <p:cNvPr id="6197" name="Oval 53"/>
          <p:cNvSpPr>
            <a:spLocks noChangeArrowheads="1"/>
          </p:cNvSpPr>
          <p:nvPr/>
        </p:nvSpPr>
        <p:spPr bwMode="auto">
          <a:xfrm>
            <a:off x="7924800" y="6279356"/>
            <a:ext cx="304800" cy="163116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98" name="Line 54"/>
          <p:cNvSpPr>
            <a:spLocks noChangeShapeType="1"/>
          </p:cNvSpPr>
          <p:nvPr/>
        </p:nvSpPr>
        <p:spPr bwMode="auto">
          <a:xfrm>
            <a:off x="7421037" y="6222206"/>
            <a:ext cx="503767" cy="142875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99" name="AutoShape 55"/>
          <p:cNvSpPr>
            <a:spLocks noChangeArrowheads="1"/>
          </p:cNvSpPr>
          <p:nvPr/>
        </p:nvSpPr>
        <p:spPr bwMode="auto">
          <a:xfrm flipV="1">
            <a:off x="7268636" y="5813822"/>
            <a:ext cx="245533" cy="294084"/>
          </a:xfrm>
          <a:prstGeom prst="triangle">
            <a:avLst>
              <a:gd name="adj" fmla="val 50000"/>
            </a:avLst>
          </a:prstGeom>
          <a:solidFill>
            <a:srgbClr val="008080"/>
          </a:solidFill>
          <a:ln w="9525">
            <a:solidFill>
              <a:srgbClr val="0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200" name="Text Box 56"/>
          <p:cNvSpPr txBox="1">
            <a:spLocks noChangeArrowheads="1"/>
          </p:cNvSpPr>
          <p:nvPr/>
        </p:nvSpPr>
        <p:spPr bwMode="auto">
          <a:xfrm>
            <a:off x="4144434" y="4343400"/>
            <a:ext cx="272086" cy="377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100">
                <a:solidFill>
                  <a:srgbClr val="0000CC"/>
                </a:solidFill>
                <a:latin typeface="Comic Sans MS" charset="0"/>
              </a:rPr>
              <a:t>0</a:t>
            </a:r>
          </a:p>
        </p:txBody>
      </p:sp>
      <p:sp>
        <p:nvSpPr>
          <p:cNvPr id="6201" name="Text Box 57"/>
          <p:cNvSpPr txBox="1">
            <a:spLocks noChangeArrowheads="1"/>
          </p:cNvSpPr>
          <p:nvPr/>
        </p:nvSpPr>
        <p:spPr bwMode="auto">
          <a:xfrm>
            <a:off x="1274234" y="4343400"/>
            <a:ext cx="272086" cy="377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100">
                <a:solidFill>
                  <a:srgbClr val="0000CC"/>
                </a:solidFill>
                <a:latin typeface="Comic Sans MS" charset="0"/>
              </a:rPr>
              <a:t>4</a:t>
            </a:r>
          </a:p>
        </p:txBody>
      </p:sp>
      <p:sp>
        <p:nvSpPr>
          <p:cNvPr id="6202" name="Text Box 58"/>
          <p:cNvSpPr txBox="1">
            <a:spLocks noChangeArrowheads="1"/>
          </p:cNvSpPr>
          <p:nvPr/>
        </p:nvSpPr>
        <p:spPr bwMode="auto">
          <a:xfrm>
            <a:off x="1274234" y="5619750"/>
            <a:ext cx="272086" cy="377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100">
                <a:solidFill>
                  <a:srgbClr val="0000CC"/>
                </a:solidFill>
                <a:latin typeface="Comic Sans MS" charset="0"/>
              </a:rPr>
              <a:t>4</a:t>
            </a:r>
          </a:p>
        </p:txBody>
      </p:sp>
      <p:sp>
        <p:nvSpPr>
          <p:cNvPr id="6203" name="Text Box 59"/>
          <p:cNvSpPr txBox="1">
            <a:spLocks noChangeArrowheads="1"/>
          </p:cNvSpPr>
          <p:nvPr/>
        </p:nvSpPr>
        <p:spPr bwMode="auto">
          <a:xfrm>
            <a:off x="4144436" y="5619750"/>
            <a:ext cx="228955" cy="377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100">
                <a:solidFill>
                  <a:srgbClr val="0000CC"/>
                </a:solidFill>
                <a:latin typeface="Comic Sans MS" charset="0"/>
              </a:rPr>
              <a:t>1</a:t>
            </a:r>
          </a:p>
        </p:txBody>
      </p:sp>
      <p:sp>
        <p:nvSpPr>
          <p:cNvPr id="6204" name="Line 60"/>
          <p:cNvSpPr>
            <a:spLocks noChangeShapeType="1"/>
          </p:cNvSpPr>
          <p:nvPr/>
        </p:nvSpPr>
        <p:spPr bwMode="auto">
          <a:xfrm>
            <a:off x="7452784" y="5095877"/>
            <a:ext cx="609600" cy="65485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205" name="Oval 61"/>
          <p:cNvSpPr>
            <a:spLocks noChangeArrowheads="1"/>
          </p:cNvSpPr>
          <p:nvPr/>
        </p:nvSpPr>
        <p:spPr bwMode="auto">
          <a:xfrm>
            <a:off x="8030633" y="5095875"/>
            <a:ext cx="304800" cy="163116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206" name="Line 62"/>
          <p:cNvSpPr>
            <a:spLocks noChangeShapeType="1"/>
          </p:cNvSpPr>
          <p:nvPr/>
        </p:nvSpPr>
        <p:spPr bwMode="auto">
          <a:xfrm flipV="1">
            <a:off x="7406217" y="6237687"/>
            <a:ext cx="0" cy="359569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207" name="Oval 63"/>
          <p:cNvSpPr>
            <a:spLocks noChangeArrowheads="1"/>
          </p:cNvSpPr>
          <p:nvPr/>
        </p:nvSpPr>
        <p:spPr bwMode="auto">
          <a:xfrm>
            <a:off x="7253817" y="6597256"/>
            <a:ext cx="304800" cy="163115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208" name="Line 64"/>
          <p:cNvSpPr>
            <a:spLocks noChangeShapeType="1"/>
          </p:cNvSpPr>
          <p:nvPr/>
        </p:nvSpPr>
        <p:spPr bwMode="auto">
          <a:xfrm>
            <a:off x="152400" y="1403747"/>
            <a:ext cx="8915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209" name="Text Box 65"/>
          <p:cNvSpPr txBox="1">
            <a:spLocks noChangeArrowheads="1"/>
          </p:cNvSpPr>
          <p:nvPr/>
        </p:nvSpPr>
        <p:spPr bwMode="auto">
          <a:xfrm>
            <a:off x="8360889" y="1838842"/>
            <a:ext cx="613714" cy="330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800" dirty="0">
                <a:solidFill>
                  <a:srgbClr val="0000CC"/>
                </a:solidFill>
                <a:latin typeface="Comic Sans MS" charset="0"/>
              </a:rPr>
              <a:t>BeF</a:t>
            </a:r>
            <a:r>
              <a:rPr lang="it-IT" sz="1800" baseline="-25000" dirty="0">
                <a:solidFill>
                  <a:srgbClr val="0000CC"/>
                </a:solidFill>
                <a:latin typeface="Comic Sans MS" charset="0"/>
              </a:rPr>
              <a:t>2</a:t>
            </a:r>
            <a:endParaRPr lang="it-IT" sz="1800" dirty="0">
              <a:solidFill>
                <a:srgbClr val="0000CC"/>
              </a:solidFill>
              <a:latin typeface="Comic Sans MS" charset="0"/>
            </a:endParaRPr>
          </a:p>
        </p:txBody>
      </p:sp>
      <p:sp>
        <p:nvSpPr>
          <p:cNvPr id="6210" name="Text Box 66"/>
          <p:cNvSpPr txBox="1">
            <a:spLocks noChangeArrowheads="1"/>
          </p:cNvSpPr>
          <p:nvPr/>
        </p:nvSpPr>
        <p:spPr bwMode="auto">
          <a:xfrm>
            <a:off x="8266519" y="2778478"/>
            <a:ext cx="445081" cy="300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600" dirty="0">
                <a:solidFill>
                  <a:srgbClr val="0000CC"/>
                </a:solidFill>
                <a:latin typeface="Comic Sans MS" charset="0"/>
              </a:rPr>
              <a:t>BF</a:t>
            </a:r>
            <a:r>
              <a:rPr lang="it-IT" sz="1600" baseline="-25000" dirty="0">
                <a:solidFill>
                  <a:srgbClr val="0000CC"/>
                </a:solidFill>
                <a:latin typeface="Comic Sans MS" charset="0"/>
              </a:rPr>
              <a:t>3</a:t>
            </a:r>
            <a:endParaRPr lang="it-IT" sz="1600" dirty="0">
              <a:solidFill>
                <a:srgbClr val="0000CC"/>
              </a:solidFill>
              <a:latin typeface="Comic Sans MS" charset="0"/>
            </a:endParaRPr>
          </a:p>
        </p:txBody>
      </p:sp>
      <p:sp>
        <p:nvSpPr>
          <p:cNvPr id="6211" name="Text Box 67"/>
          <p:cNvSpPr txBox="1">
            <a:spLocks noChangeArrowheads="1"/>
          </p:cNvSpPr>
          <p:nvPr/>
        </p:nvSpPr>
        <p:spPr bwMode="auto">
          <a:xfrm>
            <a:off x="8105291" y="3711229"/>
            <a:ext cx="620710" cy="300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600" dirty="0">
                <a:solidFill>
                  <a:srgbClr val="0000CC"/>
                </a:solidFill>
                <a:latin typeface="Comic Sans MS" charset="0"/>
              </a:rPr>
              <a:t>SnCl</a:t>
            </a:r>
            <a:r>
              <a:rPr lang="it-IT" sz="1600" baseline="-25000" dirty="0">
                <a:solidFill>
                  <a:srgbClr val="0000CC"/>
                </a:solidFill>
                <a:latin typeface="Comic Sans MS" charset="0"/>
              </a:rPr>
              <a:t>2</a:t>
            </a:r>
            <a:endParaRPr lang="it-IT" sz="1600" dirty="0">
              <a:solidFill>
                <a:srgbClr val="0000CC"/>
              </a:solidFill>
              <a:latin typeface="Comic Sans MS" charset="0"/>
            </a:endParaRPr>
          </a:p>
        </p:txBody>
      </p:sp>
      <p:sp>
        <p:nvSpPr>
          <p:cNvPr id="6212" name="Text Box 68"/>
          <p:cNvSpPr txBox="1">
            <a:spLocks noChangeArrowheads="1"/>
          </p:cNvSpPr>
          <p:nvPr/>
        </p:nvSpPr>
        <p:spPr bwMode="auto">
          <a:xfrm>
            <a:off x="7802035" y="4702969"/>
            <a:ext cx="595029" cy="377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100">
                <a:solidFill>
                  <a:srgbClr val="0000CC"/>
                </a:solidFill>
                <a:latin typeface="Comic Sans MS" charset="0"/>
              </a:rPr>
              <a:t>CH</a:t>
            </a:r>
            <a:r>
              <a:rPr lang="it-IT" sz="2100" baseline="-25000">
                <a:solidFill>
                  <a:srgbClr val="0000CC"/>
                </a:solidFill>
                <a:latin typeface="Comic Sans MS" charset="0"/>
              </a:rPr>
              <a:t>4</a:t>
            </a:r>
            <a:endParaRPr lang="it-IT" sz="2100">
              <a:solidFill>
                <a:srgbClr val="0000CC"/>
              </a:solidFill>
              <a:latin typeface="Comic Sans MS" charset="0"/>
            </a:endParaRPr>
          </a:p>
        </p:txBody>
      </p:sp>
      <p:sp>
        <p:nvSpPr>
          <p:cNvPr id="6213" name="Text Box 69"/>
          <p:cNvSpPr txBox="1">
            <a:spLocks noChangeArrowheads="1"/>
          </p:cNvSpPr>
          <p:nvPr/>
        </p:nvSpPr>
        <p:spPr bwMode="auto">
          <a:xfrm>
            <a:off x="7986184" y="5878116"/>
            <a:ext cx="638742" cy="377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100">
                <a:solidFill>
                  <a:srgbClr val="0000CC"/>
                </a:solidFill>
                <a:latin typeface="Comic Sans MS" charset="0"/>
              </a:rPr>
              <a:t>NH</a:t>
            </a:r>
            <a:r>
              <a:rPr lang="it-IT" sz="2100" baseline="-25000">
                <a:solidFill>
                  <a:srgbClr val="0000CC"/>
                </a:solidFill>
                <a:latin typeface="Comic Sans MS" charset="0"/>
              </a:rPr>
              <a:t>3</a:t>
            </a:r>
            <a:endParaRPr lang="it-IT" sz="2100">
              <a:solidFill>
                <a:srgbClr val="0000CC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249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43937" y="34531"/>
            <a:ext cx="8870951" cy="6755606"/>
          </a:xfrm>
          <a:prstGeom prst="rect">
            <a:avLst/>
          </a:prstGeom>
          <a:noFill/>
          <a:ln w="2857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 rot="17591677" flipV="1">
            <a:off x="6744032" y="1577910"/>
            <a:ext cx="136922" cy="548216"/>
          </a:xfrm>
          <a:prstGeom prst="triangle">
            <a:avLst>
              <a:gd name="adj" fmla="val 8208"/>
            </a:avLst>
          </a:prstGeom>
          <a:solidFill>
            <a:srgbClr val="008080"/>
          </a:solidFill>
          <a:ln w="9525">
            <a:solidFill>
              <a:srgbClr val="0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732370" y="823913"/>
            <a:ext cx="282997" cy="39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00CC"/>
                </a:solidFill>
                <a:latin typeface="Comic Sans MS" charset="0"/>
              </a:rPr>
              <a:t>5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681820" y="823913"/>
            <a:ext cx="282997" cy="39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00CC"/>
                </a:solidFill>
                <a:latin typeface="Comic Sans MS" charset="0"/>
              </a:rPr>
              <a:t>0</a:t>
            </a:r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152400" y="479822"/>
            <a:ext cx="8915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3748617" y="823913"/>
            <a:ext cx="1595556" cy="39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00CC"/>
                </a:solidFill>
                <a:latin typeface="Comic Sans MS" charset="0"/>
              </a:rPr>
              <a:t>Bip. Trigon.</a:t>
            </a:r>
          </a:p>
        </p:txBody>
      </p:sp>
      <p:sp>
        <p:nvSpPr>
          <p:cNvPr id="3080" name="Oval 8"/>
          <p:cNvSpPr>
            <a:spLocks noChangeArrowheads="1"/>
          </p:cNvSpPr>
          <p:nvPr/>
        </p:nvSpPr>
        <p:spPr bwMode="auto">
          <a:xfrm>
            <a:off x="7040033" y="881063"/>
            <a:ext cx="304800" cy="171450"/>
          </a:xfrm>
          <a:prstGeom prst="ellipse">
            <a:avLst/>
          </a:prstGeom>
          <a:solidFill>
            <a:srgbClr val="008080"/>
          </a:solidFill>
          <a:ln w="9525">
            <a:solidFill>
              <a:srgbClr val="0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 anchor="ctr"/>
          <a:lstStyle/>
          <a:p>
            <a:pPr algn="ctr" defTabSz="549275"/>
            <a:endParaRPr lang="it-IT" sz="1400">
              <a:solidFill>
                <a:srgbClr val="008080"/>
              </a:solidFill>
            </a:endParaRPr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 flipV="1">
            <a:off x="7192433" y="679850"/>
            <a:ext cx="0" cy="239315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2" name="Oval 10"/>
          <p:cNvSpPr>
            <a:spLocks noChangeArrowheads="1"/>
          </p:cNvSpPr>
          <p:nvPr/>
        </p:nvSpPr>
        <p:spPr bwMode="auto">
          <a:xfrm>
            <a:off x="7029451" y="514350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 flipV="1">
            <a:off x="7192433" y="996556"/>
            <a:ext cx="0" cy="240506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4" name="Oval 12"/>
          <p:cNvSpPr>
            <a:spLocks noChangeArrowheads="1"/>
          </p:cNvSpPr>
          <p:nvPr/>
        </p:nvSpPr>
        <p:spPr bwMode="auto">
          <a:xfrm>
            <a:off x="7040033" y="1223963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 rot="5400000" flipH="1">
            <a:off x="6827309" y="762400"/>
            <a:ext cx="0" cy="425449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 rot="-5400000" flipH="1" flipV="1">
            <a:off x="7429832" y="689041"/>
            <a:ext cx="136922" cy="366184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7" name="Line 15"/>
          <p:cNvSpPr>
            <a:spLocks noChangeShapeType="1"/>
          </p:cNvSpPr>
          <p:nvPr/>
        </p:nvSpPr>
        <p:spPr bwMode="auto">
          <a:xfrm rot="5400000" flipH="1">
            <a:off x="7429832" y="895020"/>
            <a:ext cx="136922" cy="366184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8" name="Oval 16"/>
          <p:cNvSpPr>
            <a:spLocks noChangeArrowheads="1"/>
          </p:cNvSpPr>
          <p:nvPr/>
        </p:nvSpPr>
        <p:spPr bwMode="auto">
          <a:xfrm>
            <a:off x="7696200" y="717947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9" name="Oval 17"/>
          <p:cNvSpPr>
            <a:spLocks noChangeArrowheads="1"/>
          </p:cNvSpPr>
          <p:nvPr/>
        </p:nvSpPr>
        <p:spPr bwMode="auto">
          <a:xfrm>
            <a:off x="7696200" y="1077516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0" name="Oval 18"/>
          <p:cNvSpPr>
            <a:spLocks noChangeArrowheads="1"/>
          </p:cNvSpPr>
          <p:nvPr/>
        </p:nvSpPr>
        <p:spPr bwMode="auto">
          <a:xfrm>
            <a:off x="6316133" y="889397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8229601" y="823913"/>
            <a:ext cx="619724" cy="39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00CC"/>
                </a:solidFill>
                <a:latin typeface="Comic Sans MS" charset="0"/>
              </a:rPr>
              <a:t>PCl</a:t>
            </a:r>
            <a:r>
              <a:rPr lang="it-IT" sz="2200" baseline="-25000">
                <a:solidFill>
                  <a:srgbClr val="0000CC"/>
                </a:solidFill>
                <a:latin typeface="Comic Sans MS" charset="0"/>
              </a:rPr>
              <a:t>5</a:t>
            </a:r>
            <a:endParaRPr lang="it-IT" sz="2200">
              <a:solidFill>
                <a:srgbClr val="0000CC"/>
              </a:solidFill>
              <a:latin typeface="Comic Sans MS" charset="0"/>
            </a:endParaRPr>
          </a:p>
        </p:txBody>
      </p:sp>
      <p:sp>
        <p:nvSpPr>
          <p:cNvPr id="3092" name="Oval 20"/>
          <p:cNvSpPr>
            <a:spLocks noChangeArrowheads="1"/>
          </p:cNvSpPr>
          <p:nvPr/>
        </p:nvSpPr>
        <p:spPr bwMode="auto">
          <a:xfrm>
            <a:off x="7056967" y="1937147"/>
            <a:ext cx="304800" cy="171450"/>
          </a:xfrm>
          <a:prstGeom prst="ellipse">
            <a:avLst/>
          </a:prstGeom>
          <a:solidFill>
            <a:srgbClr val="008080"/>
          </a:solidFill>
          <a:ln w="9525">
            <a:solidFill>
              <a:srgbClr val="0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 anchor="ctr"/>
          <a:lstStyle/>
          <a:p>
            <a:pPr algn="ctr" defTabSz="549275"/>
            <a:endParaRPr lang="it-IT" sz="1400">
              <a:solidFill>
                <a:srgbClr val="008080"/>
              </a:solidFill>
            </a:endParaRPr>
          </a:p>
        </p:txBody>
      </p:sp>
      <p:sp>
        <p:nvSpPr>
          <p:cNvPr id="3093" name="Line 21"/>
          <p:cNvSpPr>
            <a:spLocks noChangeShapeType="1"/>
          </p:cNvSpPr>
          <p:nvPr/>
        </p:nvSpPr>
        <p:spPr bwMode="auto">
          <a:xfrm flipV="1">
            <a:off x="7209367" y="1754983"/>
            <a:ext cx="0" cy="240506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4" name="Oval 22"/>
          <p:cNvSpPr>
            <a:spLocks noChangeArrowheads="1"/>
          </p:cNvSpPr>
          <p:nvPr/>
        </p:nvSpPr>
        <p:spPr bwMode="auto">
          <a:xfrm>
            <a:off x="7044267" y="1590675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5" name="Line 23"/>
          <p:cNvSpPr>
            <a:spLocks noChangeShapeType="1"/>
          </p:cNvSpPr>
          <p:nvPr/>
        </p:nvSpPr>
        <p:spPr bwMode="auto">
          <a:xfrm flipV="1">
            <a:off x="6934204" y="2022872"/>
            <a:ext cx="258233" cy="171450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6" name="Oval 24"/>
          <p:cNvSpPr>
            <a:spLocks noChangeArrowheads="1"/>
          </p:cNvSpPr>
          <p:nvPr/>
        </p:nvSpPr>
        <p:spPr bwMode="auto">
          <a:xfrm>
            <a:off x="6690784" y="2156222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7" name="Line 25"/>
          <p:cNvSpPr>
            <a:spLocks noChangeShapeType="1"/>
          </p:cNvSpPr>
          <p:nvPr/>
        </p:nvSpPr>
        <p:spPr bwMode="auto">
          <a:xfrm rot="-5400000" flipH="1" flipV="1">
            <a:off x="7558617" y="1769269"/>
            <a:ext cx="0" cy="457200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8" name="Line 26"/>
          <p:cNvSpPr>
            <a:spLocks noChangeShapeType="1"/>
          </p:cNvSpPr>
          <p:nvPr/>
        </p:nvSpPr>
        <p:spPr bwMode="auto">
          <a:xfrm rot="5400000" flipH="1">
            <a:off x="7357864" y="1942770"/>
            <a:ext cx="136922" cy="366184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9" name="Oval 27"/>
          <p:cNvSpPr>
            <a:spLocks noChangeArrowheads="1"/>
          </p:cNvSpPr>
          <p:nvPr/>
        </p:nvSpPr>
        <p:spPr bwMode="auto">
          <a:xfrm>
            <a:off x="7802033" y="1912144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0" name="Oval 28"/>
          <p:cNvSpPr>
            <a:spLocks noChangeArrowheads="1"/>
          </p:cNvSpPr>
          <p:nvPr/>
        </p:nvSpPr>
        <p:spPr bwMode="auto">
          <a:xfrm>
            <a:off x="7609417" y="2121694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1" name="Text Box 29"/>
          <p:cNvSpPr txBox="1">
            <a:spLocks noChangeArrowheads="1"/>
          </p:cNvSpPr>
          <p:nvPr/>
        </p:nvSpPr>
        <p:spPr bwMode="auto">
          <a:xfrm>
            <a:off x="7802035" y="1508522"/>
            <a:ext cx="819197" cy="39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00CC"/>
                </a:solidFill>
                <a:latin typeface="Comic Sans MS" charset="0"/>
              </a:rPr>
              <a:t>TeCl</a:t>
            </a:r>
            <a:r>
              <a:rPr lang="it-IT" sz="2200" baseline="-25000">
                <a:solidFill>
                  <a:srgbClr val="0000CC"/>
                </a:solidFill>
                <a:latin typeface="Comic Sans MS" charset="0"/>
              </a:rPr>
              <a:t>4</a:t>
            </a:r>
            <a:endParaRPr lang="it-IT" sz="2200">
              <a:solidFill>
                <a:srgbClr val="0000CC"/>
              </a:solidFill>
              <a:latin typeface="Comic Sans MS" charset="0"/>
            </a:endParaRPr>
          </a:p>
        </p:txBody>
      </p:sp>
      <p:sp>
        <p:nvSpPr>
          <p:cNvPr id="3102" name="Text Box 30"/>
          <p:cNvSpPr txBox="1">
            <a:spLocks noChangeArrowheads="1"/>
          </p:cNvSpPr>
          <p:nvPr/>
        </p:nvSpPr>
        <p:spPr bwMode="auto">
          <a:xfrm>
            <a:off x="3500970" y="1612107"/>
            <a:ext cx="1978937" cy="39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00CC"/>
                </a:solidFill>
                <a:latin typeface="Comic Sans MS" charset="0"/>
              </a:rPr>
              <a:t>Tetraedro irr.</a:t>
            </a:r>
          </a:p>
        </p:txBody>
      </p:sp>
      <p:sp>
        <p:nvSpPr>
          <p:cNvPr id="3103" name="Text Box 31"/>
          <p:cNvSpPr txBox="1">
            <a:spLocks noChangeArrowheads="1"/>
          </p:cNvSpPr>
          <p:nvPr/>
        </p:nvSpPr>
        <p:spPr bwMode="auto">
          <a:xfrm>
            <a:off x="2681817" y="1612107"/>
            <a:ext cx="237812" cy="39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00CC"/>
                </a:solidFill>
                <a:latin typeface="Comic Sans MS" charset="0"/>
              </a:rPr>
              <a:t>1</a:t>
            </a:r>
          </a:p>
        </p:txBody>
      </p:sp>
      <p:sp>
        <p:nvSpPr>
          <p:cNvPr id="3104" name="AutoShape 32"/>
          <p:cNvSpPr>
            <a:spLocks noChangeArrowheads="1"/>
          </p:cNvSpPr>
          <p:nvPr/>
        </p:nvSpPr>
        <p:spPr bwMode="auto">
          <a:xfrm rot="13323037" flipV="1">
            <a:off x="6678084" y="2762251"/>
            <a:ext cx="245533" cy="308372"/>
          </a:xfrm>
          <a:prstGeom prst="triangle">
            <a:avLst>
              <a:gd name="adj" fmla="val 8208"/>
            </a:avLst>
          </a:prstGeom>
          <a:solidFill>
            <a:srgbClr val="008080"/>
          </a:solidFill>
          <a:ln w="9525">
            <a:solidFill>
              <a:srgbClr val="0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5" name="Oval 33"/>
          <p:cNvSpPr>
            <a:spLocks noChangeArrowheads="1"/>
          </p:cNvSpPr>
          <p:nvPr/>
        </p:nvSpPr>
        <p:spPr bwMode="auto">
          <a:xfrm>
            <a:off x="7071784" y="2697956"/>
            <a:ext cx="304800" cy="171450"/>
          </a:xfrm>
          <a:prstGeom prst="ellipse">
            <a:avLst/>
          </a:prstGeom>
          <a:solidFill>
            <a:srgbClr val="008080"/>
          </a:solidFill>
          <a:ln w="9525">
            <a:solidFill>
              <a:srgbClr val="0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 anchor="ctr"/>
          <a:lstStyle/>
          <a:p>
            <a:pPr algn="ctr" defTabSz="549275"/>
            <a:endParaRPr lang="it-IT" sz="1400">
              <a:solidFill>
                <a:srgbClr val="008080"/>
              </a:solidFill>
            </a:endParaRPr>
          </a:p>
        </p:txBody>
      </p:sp>
      <p:sp>
        <p:nvSpPr>
          <p:cNvPr id="3106" name="Line 34"/>
          <p:cNvSpPr>
            <a:spLocks noChangeShapeType="1"/>
          </p:cNvSpPr>
          <p:nvPr/>
        </p:nvSpPr>
        <p:spPr bwMode="auto">
          <a:xfrm flipV="1">
            <a:off x="7224184" y="2545558"/>
            <a:ext cx="0" cy="240506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7" name="Oval 35"/>
          <p:cNvSpPr>
            <a:spLocks noChangeArrowheads="1"/>
          </p:cNvSpPr>
          <p:nvPr/>
        </p:nvSpPr>
        <p:spPr bwMode="auto">
          <a:xfrm>
            <a:off x="7071784" y="2374106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8" name="Line 36"/>
          <p:cNvSpPr>
            <a:spLocks noChangeShapeType="1"/>
          </p:cNvSpPr>
          <p:nvPr/>
        </p:nvSpPr>
        <p:spPr bwMode="auto">
          <a:xfrm rot="-5400000" flipH="1" flipV="1">
            <a:off x="7505700" y="2555081"/>
            <a:ext cx="0" cy="457200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9" name="Oval 37"/>
          <p:cNvSpPr>
            <a:spLocks noChangeArrowheads="1"/>
          </p:cNvSpPr>
          <p:nvPr/>
        </p:nvSpPr>
        <p:spPr bwMode="auto">
          <a:xfrm>
            <a:off x="7749117" y="2697956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0" name="Line 38"/>
          <p:cNvSpPr>
            <a:spLocks noChangeShapeType="1"/>
          </p:cNvSpPr>
          <p:nvPr/>
        </p:nvSpPr>
        <p:spPr bwMode="auto">
          <a:xfrm rot="-5400000" flipH="1" flipV="1">
            <a:off x="6891867" y="2555081"/>
            <a:ext cx="0" cy="457200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1" name="Oval 39"/>
          <p:cNvSpPr>
            <a:spLocks noChangeArrowheads="1"/>
          </p:cNvSpPr>
          <p:nvPr/>
        </p:nvSpPr>
        <p:spPr bwMode="auto">
          <a:xfrm>
            <a:off x="6358467" y="2697956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2" name="AutoShape 40"/>
          <p:cNvSpPr>
            <a:spLocks noChangeArrowheads="1"/>
          </p:cNvSpPr>
          <p:nvPr/>
        </p:nvSpPr>
        <p:spPr bwMode="auto">
          <a:xfrm rot="-2523037">
            <a:off x="7505704" y="2762251"/>
            <a:ext cx="243417" cy="308372"/>
          </a:xfrm>
          <a:prstGeom prst="triangle">
            <a:avLst>
              <a:gd name="adj" fmla="val 8208"/>
            </a:avLst>
          </a:prstGeom>
          <a:solidFill>
            <a:srgbClr val="008080"/>
          </a:solidFill>
          <a:ln w="9525">
            <a:solidFill>
              <a:srgbClr val="0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3" name="Text Box 41"/>
          <p:cNvSpPr txBox="1">
            <a:spLocks noChangeArrowheads="1"/>
          </p:cNvSpPr>
          <p:nvPr/>
        </p:nvSpPr>
        <p:spPr bwMode="auto">
          <a:xfrm>
            <a:off x="8040317" y="2314626"/>
            <a:ext cx="644107" cy="39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dirty="0">
                <a:solidFill>
                  <a:srgbClr val="0000CC"/>
                </a:solidFill>
                <a:latin typeface="Comic Sans MS" charset="0"/>
              </a:rPr>
              <a:t>Cl</a:t>
            </a:r>
            <a:r>
              <a:rPr lang="it-IT" sz="2200" baseline="-25000" dirty="0">
                <a:solidFill>
                  <a:srgbClr val="0000CC"/>
                </a:solidFill>
                <a:latin typeface="Comic Sans MS" charset="0"/>
              </a:rPr>
              <a:t>3</a:t>
            </a:r>
            <a:r>
              <a:rPr lang="it-IT" sz="2200" dirty="0">
                <a:solidFill>
                  <a:srgbClr val="0000CC"/>
                </a:solidFill>
                <a:latin typeface="Comic Sans MS" charset="0"/>
              </a:rPr>
              <a:t>F</a:t>
            </a:r>
          </a:p>
        </p:txBody>
      </p:sp>
      <p:sp>
        <p:nvSpPr>
          <p:cNvPr id="3114" name="Text Box 42"/>
          <p:cNvSpPr txBox="1">
            <a:spLocks noChangeArrowheads="1"/>
          </p:cNvSpPr>
          <p:nvPr/>
        </p:nvSpPr>
        <p:spPr bwMode="auto">
          <a:xfrm>
            <a:off x="3854453" y="2526507"/>
            <a:ext cx="1434241" cy="39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00CC"/>
                </a:solidFill>
                <a:latin typeface="Comic Sans MS" charset="0"/>
              </a:rPr>
              <a:t>Forma a T</a:t>
            </a:r>
          </a:p>
        </p:txBody>
      </p:sp>
      <p:sp>
        <p:nvSpPr>
          <p:cNvPr id="3115" name="Text Box 43"/>
          <p:cNvSpPr txBox="1">
            <a:spLocks noChangeArrowheads="1"/>
          </p:cNvSpPr>
          <p:nvPr/>
        </p:nvSpPr>
        <p:spPr bwMode="auto">
          <a:xfrm>
            <a:off x="2681820" y="2526507"/>
            <a:ext cx="282997" cy="39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00CC"/>
                </a:solidFill>
                <a:latin typeface="Comic Sans MS" charset="0"/>
              </a:rPr>
              <a:t>2</a:t>
            </a:r>
          </a:p>
        </p:txBody>
      </p:sp>
      <p:sp>
        <p:nvSpPr>
          <p:cNvPr id="3116" name="Oval 44"/>
          <p:cNvSpPr>
            <a:spLocks noChangeArrowheads="1"/>
          </p:cNvSpPr>
          <p:nvPr/>
        </p:nvSpPr>
        <p:spPr bwMode="auto">
          <a:xfrm>
            <a:off x="7071784" y="3514725"/>
            <a:ext cx="304800" cy="171450"/>
          </a:xfrm>
          <a:prstGeom prst="ellipse">
            <a:avLst/>
          </a:prstGeom>
          <a:solidFill>
            <a:srgbClr val="008080"/>
          </a:solidFill>
          <a:ln w="9525">
            <a:solidFill>
              <a:srgbClr val="0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 anchor="ctr"/>
          <a:lstStyle/>
          <a:p>
            <a:pPr algn="ctr" defTabSz="549275"/>
            <a:endParaRPr lang="it-IT" sz="1400">
              <a:solidFill>
                <a:srgbClr val="008080"/>
              </a:solidFill>
            </a:endParaRPr>
          </a:p>
        </p:txBody>
      </p:sp>
      <p:sp>
        <p:nvSpPr>
          <p:cNvPr id="3117" name="Line 45"/>
          <p:cNvSpPr>
            <a:spLocks noChangeShapeType="1"/>
          </p:cNvSpPr>
          <p:nvPr/>
        </p:nvSpPr>
        <p:spPr bwMode="auto">
          <a:xfrm rot="-5400000" flipH="1" flipV="1">
            <a:off x="7573433" y="3371850"/>
            <a:ext cx="0" cy="457200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8" name="Oval 46"/>
          <p:cNvSpPr>
            <a:spLocks noChangeArrowheads="1"/>
          </p:cNvSpPr>
          <p:nvPr/>
        </p:nvSpPr>
        <p:spPr bwMode="auto">
          <a:xfrm>
            <a:off x="7818967" y="3514725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9" name="Line 47"/>
          <p:cNvSpPr>
            <a:spLocks noChangeShapeType="1"/>
          </p:cNvSpPr>
          <p:nvPr/>
        </p:nvSpPr>
        <p:spPr bwMode="auto">
          <a:xfrm rot="-5400000" flipH="1" flipV="1">
            <a:off x="6811433" y="3371850"/>
            <a:ext cx="0" cy="457200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20" name="Oval 48"/>
          <p:cNvSpPr>
            <a:spLocks noChangeArrowheads="1"/>
          </p:cNvSpPr>
          <p:nvPr/>
        </p:nvSpPr>
        <p:spPr bwMode="auto">
          <a:xfrm>
            <a:off x="6278033" y="3514725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21" name="AutoShape 49"/>
          <p:cNvSpPr>
            <a:spLocks noChangeArrowheads="1"/>
          </p:cNvSpPr>
          <p:nvPr/>
        </p:nvSpPr>
        <p:spPr bwMode="auto">
          <a:xfrm rot="8276963">
            <a:off x="6686551" y="3308749"/>
            <a:ext cx="243416" cy="308372"/>
          </a:xfrm>
          <a:prstGeom prst="triangle">
            <a:avLst>
              <a:gd name="adj" fmla="val 8208"/>
            </a:avLst>
          </a:prstGeom>
          <a:solidFill>
            <a:srgbClr val="008080"/>
          </a:solidFill>
          <a:ln w="9525">
            <a:solidFill>
              <a:srgbClr val="0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22" name="AutoShape 50"/>
          <p:cNvSpPr>
            <a:spLocks noChangeArrowheads="1"/>
          </p:cNvSpPr>
          <p:nvPr/>
        </p:nvSpPr>
        <p:spPr bwMode="auto">
          <a:xfrm rot="2523037" flipV="1">
            <a:off x="7535336" y="3308749"/>
            <a:ext cx="245533" cy="308372"/>
          </a:xfrm>
          <a:prstGeom prst="triangle">
            <a:avLst>
              <a:gd name="adj" fmla="val 8208"/>
            </a:avLst>
          </a:prstGeom>
          <a:solidFill>
            <a:srgbClr val="008080"/>
          </a:solidFill>
          <a:ln w="9525">
            <a:solidFill>
              <a:srgbClr val="0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23" name="AutoShape 51"/>
          <p:cNvSpPr>
            <a:spLocks noChangeArrowheads="1"/>
          </p:cNvSpPr>
          <p:nvPr/>
        </p:nvSpPr>
        <p:spPr bwMode="auto">
          <a:xfrm rot="10488994" flipV="1">
            <a:off x="7095070" y="3696892"/>
            <a:ext cx="243417" cy="308372"/>
          </a:xfrm>
          <a:prstGeom prst="triangle">
            <a:avLst>
              <a:gd name="adj" fmla="val 33264"/>
            </a:avLst>
          </a:prstGeom>
          <a:solidFill>
            <a:srgbClr val="008080"/>
          </a:solidFill>
          <a:ln w="9525">
            <a:solidFill>
              <a:srgbClr val="0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24" name="Text Box 52"/>
          <p:cNvSpPr txBox="1">
            <a:spLocks noChangeArrowheads="1"/>
          </p:cNvSpPr>
          <p:nvPr/>
        </p:nvSpPr>
        <p:spPr bwMode="auto">
          <a:xfrm>
            <a:off x="8183245" y="3077142"/>
            <a:ext cx="627025" cy="39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dirty="0">
                <a:solidFill>
                  <a:srgbClr val="0000CC"/>
                </a:solidFill>
                <a:latin typeface="Comic Sans MS" charset="0"/>
              </a:rPr>
              <a:t>ICl</a:t>
            </a:r>
            <a:r>
              <a:rPr lang="it-IT" sz="2200" baseline="-25000" dirty="0">
                <a:solidFill>
                  <a:srgbClr val="0000CC"/>
                </a:solidFill>
                <a:latin typeface="Comic Sans MS" charset="0"/>
              </a:rPr>
              <a:t>2</a:t>
            </a:r>
            <a:endParaRPr lang="it-IT" sz="2200" dirty="0">
              <a:solidFill>
                <a:srgbClr val="0000CC"/>
              </a:solidFill>
              <a:latin typeface="Comic Sans MS" charset="0"/>
            </a:endParaRPr>
          </a:p>
        </p:txBody>
      </p:sp>
      <p:sp>
        <p:nvSpPr>
          <p:cNvPr id="3125" name="Text Box 53"/>
          <p:cNvSpPr txBox="1">
            <a:spLocks noChangeArrowheads="1"/>
          </p:cNvSpPr>
          <p:nvPr/>
        </p:nvSpPr>
        <p:spPr bwMode="auto">
          <a:xfrm>
            <a:off x="8519588" y="3206354"/>
            <a:ext cx="228307" cy="39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00CC"/>
                </a:solidFill>
                <a:latin typeface="Comic Sans MS" charset="0"/>
              </a:rPr>
              <a:t>-</a:t>
            </a:r>
          </a:p>
        </p:txBody>
      </p:sp>
      <p:sp>
        <p:nvSpPr>
          <p:cNvPr id="3126" name="Text Box 54"/>
          <p:cNvSpPr txBox="1">
            <a:spLocks noChangeArrowheads="1"/>
          </p:cNvSpPr>
          <p:nvPr/>
        </p:nvSpPr>
        <p:spPr bwMode="auto">
          <a:xfrm>
            <a:off x="4080933" y="3412332"/>
            <a:ext cx="1081994" cy="39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00CC"/>
                </a:solidFill>
                <a:latin typeface="Comic Sans MS" charset="0"/>
              </a:rPr>
              <a:t>Lineare</a:t>
            </a:r>
          </a:p>
        </p:txBody>
      </p:sp>
      <p:sp>
        <p:nvSpPr>
          <p:cNvPr id="3127" name="Text Box 55"/>
          <p:cNvSpPr txBox="1">
            <a:spLocks noChangeArrowheads="1"/>
          </p:cNvSpPr>
          <p:nvPr/>
        </p:nvSpPr>
        <p:spPr bwMode="auto">
          <a:xfrm>
            <a:off x="2667004" y="3412332"/>
            <a:ext cx="282997" cy="39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00CC"/>
                </a:solidFill>
                <a:latin typeface="Comic Sans MS" charset="0"/>
              </a:rPr>
              <a:t>3</a:t>
            </a:r>
          </a:p>
        </p:txBody>
      </p:sp>
      <p:sp>
        <p:nvSpPr>
          <p:cNvPr id="3128" name="Oval 56"/>
          <p:cNvSpPr>
            <a:spLocks noChangeArrowheads="1"/>
          </p:cNvSpPr>
          <p:nvPr/>
        </p:nvSpPr>
        <p:spPr bwMode="auto">
          <a:xfrm>
            <a:off x="7056967" y="4420791"/>
            <a:ext cx="304800" cy="171450"/>
          </a:xfrm>
          <a:prstGeom prst="ellipse">
            <a:avLst/>
          </a:prstGeom>
          <a:solidFill>
            <a:srgbClr val="008080"/>
          </a:solidFill>
          <a:ln w="9525">
            <a:solidFill>
              <a:srgbClr val="0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 anchor="ctr"/>
          <a:lstStyle/>
          <a:p>
            <a:pPr algn="ctr" defTabSz="549275"/>
            <a:endParaRPr lang="it-IT" sz="1400">
              <a:solidFill>
                <a:srgbClr val="008080"/>
              </a:solidFill>
            </a:endParaRPr>
          </a:p>
        </p:txBody>
      </p:sp>
      <p:sp>
        <p:nvSpPr>
          <p:cNvPr id="3129" name="Line 57"/>
          <p:cNvSpPr>
            <a:spLocks noChangeShapeType="1"/>
          </p:cNvSpPr>
          <p:nvPr/>
        </p:nvSpPr>
        <p:spPr bwMode="auto">
          <a:xfrm flipV="1">
            <a:off x="7209367" y="4273156"/>
            <a:ext cx="0" cy="240506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30" name="Oval 58"/>
          <p:cNvSpPr>
            <a:spLocks noChangeArrowheads="1"/>
          </p:cNvSpPr>
          <p:nvPr/>
        </p:nvSpPr>
        <p:spPr bwMode="auto">
          <a:xfrm>
            <a:off x="7067551" y="4108847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31" name="Line 59"/>
          <p:cNvSpPr>
            <a:spLocks noChangeShapeType="1"/>
          </p:cNvSpPr>
          <p:nvPr/>
        </p:nvSpPr>
        <p:spPr bwMode="auto">
          <a:xfrm flipV="1">
            <a:off x="6644220" y="4414839"/>
            <a:ext cx="1098549" cy="216694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32" name="Line 60"/>
          <p:cNvSpPr>
            <a:spLocks noChangeShapeType="1"/>
          </p:cNvSpPr>
          <p:nvPr/>
        </p:nvSpPr>
        <p:spPr bwMode="auto">
          <a:xfrm rot="5400000" flipH="1">
            <a:off x="7072114" y="4152307"/>
            <a:ext cx="251222" cy="742949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33" name="Text Box 61"/>
          <p:cNvSpPr txBox="1">
            <a:spLocks noChangeArrowheads="1"/>
          </p:cNvSpPr>
          <p:nvPr/>
        </p:nvSpPr>
        <p:spPr bwMode="auto">
          <a:xfrm>
            <a:off x="3907367" y="4402932"/>
            <a:ext cx="1350484" cy="39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00CC"/>
                </a:solidFill>
                <a:latin typeface="Comic Sans MS" charset="0"/>
              </a:rPr>
              <a:t>Ottaedro</a:t>
            </a:r>
          </a:p>
        </p:txBody>
      </p:sp>
      <p:sp>
        <p:nvSpPr>
          <p:cNvPr id="3134" name="Text Box 62"/>
          <p:cNvSpPr txBox="1">
            <a:spLocks noChangeArrowheads="1"/>
          </p:cNvSpPr>
          <p:nvPr/>
        </p:nvSpPr>
        <p:spPr bwMode="auto">
          <a:xfrm>
            <a:off x="2667004" y="4402932"/>
            <a:ext cx="282997" cy="39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00CC"/>
                </a:solidFill>
                <a:latin typeface="Comic Sans MS" charset="0"/>
              </a:rPr>
              <a:t>0</a:t>
            </a:r>
          </a:p>
        </p:txBody>
      </p:sp>
      <p:sp>
        <p:nvSpPr>
          <p:cNvPr id="3135" name="Oval 63"/>
          <p:cNvSpPr>
            <a:spLocks noChangeArrowheads="1"/>
          </p:cNvSpPr>
          <p:nvPr/>
        </p:nvSpPr>
        <p:spPr bwMode="auto">
          <a:xfrm>
            <a:off x="6828367" y="5285185"/>
            <a:ext cx="304800" cy="171450"/>
          </a:xfrm>
          <a:prstGeom prst="ellipse">
            <a:avLst/>
          </a:prstGeom>
          <a:solidFill>
            <a:srgbClr val="008080"/>
          </a:solidFill>
          <a:ln w="9525">
            <a:solidFill>
              <a:srgbClr val="0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 anchor="ctr"/>
          <a:lstStyle/>
          <a:p>
            <a:pPr algn="ctr" defTabSz="549275"/>
            <a:endParaRPr lang="it-IT" sz="1400">
              <a:solidFill>
                <a:srgbClr val="008080"/>
              </a:solidFill>
            </a:endParaRPr>
          </a:p>
        </p:txBody>
      </p:sp>
      <p:sp>
        <p:nvSpPr>
          <p:cNvPr id="3136" name="Line 64"/>
          <p:cNvSpPr>
            <a:spLocks noChangeShapeType="1"/>
          </p:cNvSpPr>
          <p:nvPr/>
        </p:nvSpPr>
        <p:spPr bwMode="auto">
          <a:xfrm flipV="1">
            <a:off x="6980767" y="5132785"/>
            <a:ext cx="0" cy="240506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37" name="Oval 65"/>
          <p:cNvSpPr>
            <a:spLocks noChangeArrowheads="1"/>
          </p:cNvSpPr>
          <p:nvPr/>
        </p:nvSpPr>
        <p:spPr bwMode="auto">
          <a:xfrm>
            <a:off x="6828367" y="4961335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38" name="Text Box 66"/>
          <p:cNvSpPr txBox="1">
            <a:spLocks noChangeArrowheads="1"/>
          </p:cNvSpPr>
          <p:nvPr/>
        </p:nvSpPr>
        <p:spPr bwMode="auto">
          <a:xfrm>
            <a:off x="3831171" y="5242323"/>
            <a:ext cx="1401179" cy="39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00CC"/>
                </a:solidFill>
                <a:latin typeface="Comic Sans MS" charset="0"/>
              </a:rPr>
              <a:t>Pir. Quad.</a:t>
            </a:r>
          </a:p>
        </p:txBody>
      </p:sp>
      <p:sp>
        <p:nvSpPr>
          <p:cNvPr id="3139" name="Text Box 67"/>
          <p:cNvSpPr txBox="1">
            <a:spLocks noChangeArrowheads="1"/>
          </p:cNvSpPr>
          <p:nvPr/>
        </p:nvSpPr>
        <p:spPr bwMode="auto">
          <a:xfrm>
            <a:off x="2667000" y="5242323"/>
            <a:ext cx="237812" cy="39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00CC"/>
                </a:solidFill>
                <a:latin typeface="Comic Sans MS" charset="0"/>
              </a:rPr>
              <a:t>1</a:t>
            </a:r>
          </a:p>
        </p:txBody>
      </p:sp>
      <p:sp>
        <p:nvSpPr>
          <p:cNvPr id="3140" name="Oval 68"/>
          <p:cNvSpPr>
            <a:spLocks noChangeArrowheads="1"/>
          </p:cNvSpPr>
          <p:nvPr/>
        </p:nvSpPr>
        <p:spPr bwMode="auto">
          <a:xfrm>
            <a:off x="6828367" y="6263879"/>
            <a:ext cx="304800" cy="171450"/>
          </a:xfrm>
          <a:prstGeom prst="ellipse">
            <a:avLst/>
          </a:prstGeom>
          <a:solidFill>
            <a:srgbClr val="008080"/>
          </a:solidFill>
          <a:ln w="9525">
            <a:solidFill>
              <a:srgbClr val="0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 anchor="ctr"/>
          <a:lstStyle/>
          <a:p>
            <a:pPr algn="ctr" defTabSz="549275"/>
            <a:endParaRPr lang="it-IT" sz="1400">
              <a:solidFill>
                <a:srgbClr val="008080"/>
              </a:solidFill>
            </a:endParaRPr>
          </a:p>
        </p:txBody>
      </p:sp>
      <p:sp>
        <p:nvSpPr>
          <p:cNvPr id="3141" name="AutoShape 69"/>
          <p:cNvSpPr>
            <a:spLocks noChangeArrowheads="1"/>
          </p:cNvSpPr>
          <p:nvPr/>
        </p:nvSpPr>
        <p:spPr bwMode="auto">
          <a:xfrm rot="10488994" flipV="1">
            <a:off x="6849536" y="6446046"/>
            <a:ext cx="245533" cy="309563"/>
          </a:xfrm>
          <a:prstGeom prst="triangle">
            <a:avLst>
              <a:gd name="adj" fmla="val 33264"/>
            </a:avLst>
          </a:prstGeom>
          <a:solidFill>
            <a:srgbClr val="008080"/>
          </a:solidFill>
          <a:ln w="9525">
            <a:solidFill>
              <a:srgbClr val="0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grpSp>
        <p:nvGrpSpPr>
          <p:cNvPr id="3142" name="Group 70"/>
          <p:cNvGrpSpPr>
            <a:grpSpLocks/>
          </p:cNvGrpSpPr>
          <p:nvPr/>
        </p:nvGrpSpPr>
        <p:grpSpPr bwMode="auto">
          <a:xfrm>
            <a:off x="8128023" y="6024563"/>
            <a:ext cx="718282" cy="474634"/>
            <a:chOff x="6096" y="8433"/>
            <a:chExt cx="565" cy="664"/>
          </a:xfrm>
        </p:grpSpPr>
        <p:sp>
          <p:nvSpPr>
            <p:cNvPr id="3143" name="Text Box 71"/>
            <p:cNvSpPr txBox="1">
              <a:spLocks noChangeArrowheads="1"/>
            </p:cNvSpPr>
            <p:nvPr/>
          </p:nvSpPr>
          <p:spPr bwMode="auto">
            <a:xfrm>
              <a:off x="6096" y="8577"/>
              <a:ext cx="458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32918" tIns="16459" rIns="32918" bIns="16459">
              <a:spAutoFit/>
            </a:bodyPr>
            <a:lstStyle>
              <a:lvl1pPr defTabSz="54927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74638" defTabSz="54927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49275" defTabSz="54927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822325" defTabSz="54927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96963" defTabSz="54927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554163" defTabSz="5492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011363" defTabSz="5492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68563" defTabSz="5492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925763" defTabSz="5492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200">
                  <a:solidFill>
                    <a:srgbClr val="0000CC"/>
                  </a:solidFill>
                  <a:latin typeface="Comic Sans MS" charset="0"/>
                </a:rPr>
                <a:t>ICl</a:t>
              </a:r>
              <a:r>
                <a:rPr lang="it-IT" sz="2200" baseline="-25000">
                  <a:solidFill>
                    <a:srgbClr val="0000CC"/>
                  </a:solidFill>
                  <a:latin typeface="Comic Sans MS" charset="0"/>
                </a:rPr>
                <a:t>4</a:t>
              </a:r>
              <a:endParaRPr lang="it-IT" sz="2200">
                <a:solidFill>
                  <a:srgbClr val="0000CC"/>
                </a:solidFill>
                <a:latin typeface="Comic Sans MS" charset="0"/>
              </a:endParaRPr>
            </a:p>
          </p:txBody>
        </p:sp>
        <p:sp>
          <p:nvSpPr>
            <p:cNvPr id="3144" name="Text Box 72"/>
            <p:cNvSpPr txBox="1">
              <a:spLocks noChangeArrowheads="1"/>
            </p:cNvSpPr>
            <p:nvPr/>
          </p:nvSpPr>
          <p:spPr bwMode="auto">
            <a:xfrm>
              <a:off x="6516" y="8433"/>
              <a:ext cx="145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32918" tIns="16459" rIns="32918" bIns="16459">
              <a:spAutoFit/>
            </a:bodyPr>
            <a:lstStyle>
              <a:lvl1pPr defTabSz="54927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74638" defTabSz="54927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49275" defTabSz="54927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822325" defTabSz="54927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96963" defTabSz="54927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554163" defTabSz="5492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011363" defTabSz="5492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68563" defTabSz="5492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925763" defTabSz="5492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200">
                  <a:solidFill>
                    <a:srgbClr val="0000CC"/>
                  </a:solidFill>
                  <a:latin typeface="Comic Sans MS" charset="0"/>
                </a:rPr>
                <a:t>-</a:t>
              </a:r>
            </a:p>
          </p:txBody>
        </p:sp>
      </p:grpSp>
      <p:sp>
        <p:nvSpPr>
          <p:cNvPr id="3145" name="Text Box 73"/>
          <p:cNvSpPr txBox="1">
            <a:spLocks noChangeArrowheads="1"/>
          </p:cNvSpPr>
          <p:nvPr/>
        </p:nvSpPr>
        <p:spPr bwMode="auto">
          <a:xfrm>
            <a:off x="4095751" y="6172200"/>
            <a:ext cx="1061468" cy="608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2200">
                <a:solidFill>
                  <a:srgbClr val="0000CC"/>
                </a:solidFill>
                <a:latin typeface="Comic Sans MS" charset="0"/>
              </a:rPr>
              <a:t>Planare</a:t>
            </a:r>
          </a:p>
          <a:p>
            <a:pPr>
              <a:lnSpc>
                <a:spcPct val="80000"/>
              </a:lnSpc>
            </a:pPr>
            <a:r>
              <a:rPr lang="it-IT" sz="2200">
                <a:solidFill>
                  <a:srgbClr val="0000CC"/>
                </a:solidFill>
                <a:latin typeface="Comic Sans MS" charset="0"/>
              </a:rPr>
              <a:t>quadr.</a:t>
            </a:r>
          </a:p>
        </p:txBody>
      </p:sp>
      <p:sp>
        <p:nvSpPr>
          <p:cNvPr id="3146" name="Text Box 74"/>
          <p:cNvSpPr txBox="1">
            <a:spLocks noChangeArrowheads="1"/>
          </p:cNvSpPr>
          <p:nvPr/>
        </p:nvSpPr>
        <p:spPr bwMode="auto">
          <a:xfrm>
            <a:off x="2667004" y="6196013"/>
            <a:ext cx="282997" cy="39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00CC"/>
                </a:solidFill>
                <a:latin typeface="Comic Sans MS" charset="0"/>
              </a:rPr>
              <a:t>2</a:t>
            </a:r>
          </a:p>
        </p:txBody>
      </p:sp>
      <p:sp>
        <p:nvSpPr>
          <p:cNvPr id="3147" name="Line 75"/>
          <p:cNvSpPr>
            <a:spLocks noChangeShapeType="1"/>
          </p:cNvSpPr>
          <p:nvPr/>
        </p:nvSpPr>
        <p:spPr bwMode="auto">
          <a:xfrm flipV="1">
            <a:off x="7209367" y="4486276"/>
            <a:ext cx="0" cy="240506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48" name="Oval 76"/>
          <p:cNvSpPr>
            <a:spLocks noChangeArrowheads="1"/>
          </p:cNvSpPr>
          <p:nvPr/>
        </p:nvSpPr>
        <p:spPr bwMode="auto">
          <a:xfrm>
            <a:off x="7067551" y="4723210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49" name="Oval 77"/>
          <p:cNvSpPr>
            <a:spLocks noChangeArrowheads="1"/>
          </p:cNvSpPr>
          <p:nvPr/>
        </p:nvSpPr>
        <p:spPr bwMode="auto">
          <a:xfrm>
            <a:off x="6523567" y="4280297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50" name="Oval 78"/>
          <p:cNvSpPr>
            <a:spLocks noChangeArrowheads="1"/>
          </p:cNvSpPr>
          <p:nvPr/>
        </p:nvSpPr>
        <p:spPr bwMode="auto">
          <a:xfrm>
            <a:off x="6354233" y="4562475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51" name="Oval 79"/>
          <p:cNvSpPr>
            <a:spLocks noChangeArrowheads="1"/>
          </p:cNvSpPr>
          <p:nvPr/>
        </p:nvSpPr>
        <p:spPr bwMode="auto">
          <a:xfrm>
            <a:off x="7558617" y="4588669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52" name="Oval 80"/>
          <p:cNvSpPr>
            <a:spLocks noChangeArrowheads="1"/>
          </p:cNvSpPr>
          <p:nvPr/>
        </p:nvSpPr>
        <p:spPr bwMode="auto">
          <a:xfrm>
            <a:off x="7742767" y="4313635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53" name="Text Box 81"/>
          <p:cNvSpPr txBox="1">
            <a:spLocks noChangeArrowheads="1"/>
          </p:cNvSpPr>
          <p:nvPr/>
        </p:nvSpPr>
        <p:spPr bwMode="auto">
          <a:xfrm>
            <a:off x="8128000" y="4324351"/>
            <a:ext cx="592448" cy="39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00CC"/>
                </a:solidFill>
                <a:latin typeface="Comic Sans MS" charset="0"/>
              </a:rPr>
              <a:t>SF</a:t>
            </a:r>
            <a:r>
              <a:rPr lang="it-IT" sz="2200" baseline="-25000">
                <a:solidFill>
                  <a:srgbClr val="0000CC"/>
                </a:solidFill>
                <a:latin typeface="Comic Sans MS" charset="0"/>
              </a:rPr>
              <a:t>6</a:t>
            </a:r>
            <a:endParaRPr lang="it-IT" sz="2200">
              <a:solidFill>
                <a:srgbClr val="0000CC"/>
              </a:solidFill>
              <a:latin typeface="Comic Sans MS" charset="0"/>
            </a:endParaRPr>
          </a:p>
        </p:txBody>
      </p:sp>
      <p:sp>
        <p:nvSpPr>
          <p:cNvPr id="3154" name="Line 82"/>
          <p:cNvSpPr>
            <a:spLocks noChangeShapeType="1"/>
          </p:cNvSpPr>
          <p:nvPr/>
        </p:nvSpPr>
        <p:spPr bwMode="auto">
          <a:xfrm>
            <a:off x="182033" y="4074319"/>
            <a:ext cx="8915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55" name="Text Box 83"/>
          <p:cNvSpPr txBox="1">
            <a:spLocks noChangeArrowheads="1"/>
          </p:cNvSpPr>
          <p:nvPr/>
        </p:nvSpPr>
        <p:spPr bwMode="auto">
          <a:xfrm>
            <a:off x="732370" y="4402932"/>
            <a:ext cx="282997" cy="39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00CC"/>
                </a:solidFill>
                <a:latin typeface="Comic Sans MS" charset="0"/>
              </a:rPr>
              <a:t>6</a:t>
            </a:r>
          </a:p>
        </p:txBody>
      </p:sp>
      <p:sp>
        <p:nvSpPr>
          <p:cNvPr id="3156" name="Line 84"/>
          <p:cNvSpPr>
            <a:spLocks noChangeShapeType="1"/>
          </p:cNvSpPr>
          <p:nvPr/>
        </p:nvSpPr>
        <p:spPr bwMode="auto">
          <a:xfrm flipV="1">
            <a:off x="6415620" y="5261373"/>
            <a:ext cx="1098549" cy="216694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57" name="Line 85"/>
          <p:cNvSpPr>
            <a:spLocks noChangeShapeType="1"/>
          </p:cNvSpPr>
          <p:nvPr/>
        </p:nvSpPr>
        <p:spPr bwMode="auto">
          <a:xfrm rot="5400000" flipH="1">
            <a:off x="6843514" y="4998841"/>
            <a:ext cx="251222" cy="742949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58" name="Oval 86"/>
          <p:cNvSpPr>
            <a:spLocks noChangeArrowheads="1"/>
          </p:cNvSpPr>
          <p:nvPr/>
        </p:nvSpPr>
        <p:spPr bwMode="auto">
          <a:xfrm>
            <a:off x="6294967" y="5126831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59" name="Oval 87"/>
          <p:cNvSpPr>
            <a:spLocks noChangeArrowheads="1"/>
          </p:cNvSpPr>
          <p:nvPr/>
        </p:nvSpPr>
        <p:spPr bwMode="auto">
          <a:xfrm>
            <a:off x="6125633" y="5409010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60" name="Oval 88"/>
          <p:cNvSpPr>
            <a:spLocks noChangeArrowheads="1"/>
          </p:cNvSpPr>
          <p:nvPr/>
        </p:nvSpPr>
        <p:spPr bwMode="auto">
          <a:xfrm>
            <a:off x="7330017" y="5435204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61" name="Oval 89"/>
          <p:cNvSpPr>
            <a:spLocks noChangeArrowheads="1"/>
          </p:cNvSpPr>
          <p:nvPr/>
        </p:nvSpPr>
        <p:spPr bwMode="auto">
          <a:xfrm>
            <a:off x="7514167" y="5160169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62" name="Text Box 90"/>
          <p:cNvSpPr txBox="1">
            <a:spLocks noChangeArrowheads="1"/>
          </p:cNvSpPr>
          <p:nvPr/>
        </p:nvSpPr>
        <p:spPr bwMode="auto">
          <a:xfrm>
            <a:off x="7986184" y="5066110"/>
            <a:ext cx="550982" cy="39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00CC"/>
                </a:solidFill>
                <a:latin typeface="Comic Sans MS" charset="0"/>
              </a:rPr>
              <a:t>IF</a:t>
            </a:r>
            <a:r>
              <a:rPr lang="it-IT" sz="2200" baseline="-25000">
                <a:solidFill>
                  <a:srgbClr val="0000CC"/>
                </a:solidFill>
                <a:latin typeface="Comic Sans MS" charset="0"/>
              </a:rPr>
              <a:t>5</a:t>
            </a:r>
            <a:endParaRPr lang="it-IT" sz="2200">
              <a:solidFill>
                <a:srgbClr val="0000CC"/>
              </a:solidFill>
              <a:latin typeface="Comic Sans MS" charset="0"/>
            </a:endParaRPr>
          </a:p>
        </p:txBody>
      </p:sp>
      <p:sp>
        <p:nvSpPr>
          <p:cNvPr id="3163" name="AutoShape 91"/>
          <p:cNvSpPr>
            <a:spLocks noChangeArrowheads="1"/>
          </p:cNvSpPr>
          <p:nvPr/>
        </p:nvSpPr>
        <p:spPr bwMode="auto">
          <a:xfrm rot="10488994" flipV="1">
            <a:off x="6828370" y="5478067"/>
            <a:ext cx="243417" cy="308372"/>
          </a:xfrm>
          <a:prstGeom prst="triangle">
            <a:avLst>
              <a:gd name="adj" fmla="val 33264"/>
            </a:avLst>
          </a:prstGeom>
          <a:solidFill>
            <a:srgbClr val="008080"/>
          </a:solidFill>
          <a:ln w="9525">
            <a:solidFill>
              <a:srgbClr val="0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64" name="Line 92"/>
          <p:cNvSpPr>
            <a:spLocks noChangeShapeType="1"/>
          </p:cNvSpPr>
          <p:nvPr/>
        </p:nvSpPr>
        <p:spPr bwMode="auto">
          <a:xfrm flipV="1">
            <a:off x="6415620" y="6255546"/>
            <a:ext cx="1098549" cy="216694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65" name="Line 93"/>
          <p:cNvSpPr>
            <a:spLocks noChangeShapeType="1"/>
          </p:cNvSpPr>
          <p:nvPr/>
        </p:nvSpPr>
        <p:spPr bwMode="auto">
          <a:xfrm rot="5400000" flipH="1">
            <a:off x="6843514" y="5993014"/>
            <a:ext cx="251222" cy="742949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66" name="Oval 94"/>
          <p:cNvSpPr>
            <a:spLocks noChangeArrowheads="1"/>
          </p:cNvSpPr>
          <p:nvPr/>
        </p:nvSpPr>
        <p:spPr bwMode="auto">
          <a:xfrm>
            <a:off x="6294967" y="6121004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67" name="Oval 95"/>
          <p:cNvSpPr>
            <a:spLocks noChangeArrowheads="1"/>
          </p:cNvSpPr>
          <p:nvPr/>
        </p:nvSpPr>
        <p:spPr bwMode="auto">
          <a:xfrm>
            <a:off x="6125633" y="6403181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68" name="Oval 96"/>
          <p:cNvSpPr>
            <a:spLocks noChangeArrowheads="1"/>
          </p:cNvSpPr>
          <p:nvPr/>
        </p:nvSpPr>
        <p:spPr bwMode="auto">
          <a:xfrm>
            <a:off x="7330017" y="6429375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69" name="Oval 97"/>
          <p:cNvSpPr>
            <a:spLocks noChangeArrowheads="1"/>
          </p:cNvSpPr>
          <p:nvPr/>
        </p:nvSpPr>
        <p:spPr bwMode="auto">
          <a:xfrm>
            <a:off x="7514167" y="6155531"/>
            <a:ext cx="304800" cy="171450"/>
          </a:xfrm>
          <a:prstGeom prst="ellips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70" name="AutoShape 98"/>
          <p:cNvSpPr>
            <a:spLocks noChangeArrowheads="1"/>
          </p:cNvSpPr>
          <p:nvPr/>
        </p:nvSpPr>
        <p:spPr bwMode="auto">
          <a:xfrm rot="11111006">
            <a:off x="6843184" y="5949553"/>
            <a:ext cx="243416" cy="308372"/>
          </a:xfrm>
          <a:prstGeom prst="triangle">
            <a:avLst>
              <a:gd name="adj" fmla="val 33264"/>
            </a:avLst>
          </a:prstGeom>
          <a:solidFill>
            <a:srgbClr val="008080"/>
          </a:solidFill>
          <a:ln w="9525">
            <a:solidFill>
              <a:srgbClr val="0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71" name="Text Box 99"/>
          <p:cNvSpPr txBox="1">
            <a:spLocks noChangeArrowheads="1"/>
          </p:cNvSpPr>
          <p:nvPr/>
        </p:nvSpPr>
        <p:spPr bwMode="auto">
          <a:xfrm>
            <a:off x="133351" y="102395"/>
            <a:ext cx="8644686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 dirty="0">
                <a:solidFill>
                  <a:srgbClr val="FF0066"/>
                </a:solidFill>
                <a:latin typeface="Comic Sans MS" charset="0"/>
              </a:rPr>
              <a:t>N° Coppie   </a:t>
            </a:r>
            <a:r>
              <a:rPr lang="it-IT" b="1" dirty="0" smtClean="0">
                <a:solidFill>
                  <a:srgbClr val="FF0066"/>
                </a:solidFill>
                <a:latin typeface="Comic Sans MS" charset="0"/>
              </a:rPr>
              <a:t>    N</a:t>
            </a:r>
            <a:r>
              <a:rPr lang="it-IT" b="1" dirty="0">
                <a:solidFill>
                  <a:srgbClr val="FF0066"/>
                </a:solidFill>
                <a:latin typeface="Comic Sans MS" charset="0"/>
              </a:rPr>
              <a:t>° Coppie solitarie  </a:t>
            </a:r>
            <a:r>
              <a:rPr lang="it-IT" b="1" dirty="0" smtClean="0">
                <a:solidFill>
                  <a:srgbClr val="FF0066"/>
                </a:solidFill>
                <a:latin typeface="Comic Sans MS" charset="0"/>
              </a:rPr>
              <a:t>           Geometria</a:t>
            </a:r>
            <a:endParaRPr lang="it-IT" dirty="0">
              <a:solidFill>
                <a:srgbClr val="0000CC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078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2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val 2"/>
          <p:cNvSpPr>
            <a:spLocks noChangeArrowheads="1"/>
          </p:cNvSpPr>
          <p:nvPr/>
        </p:nvSpPr>
        <p:spPr bwMode="auto">
          <a:xfrm>
            <a:off x="5897563" y="4597402"/>
            <a:ext cx="685800" cy="639763"/>
          </a:xfrm>
          <a:prstGeom prst="ellipse">
            <a:avLst/>
          </a:prstGeom>
          <a:solidFill>
            <a:srgbClr val="FFFF99"/>
          </a:solidFill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15" name="Oval 3"/>
          <p:cNvSpPr>
            <a:spLocks noChangeArrowheads="1"/>
          </p:cNvSpPr>
          <p:nvPr/>
        </p:nvSpPr>
        <p:spPr bwMode="auto">
          <a:xfrm rot="-5400000">
            <a:off x="5059365" y="4183063"/>
            <a:ext cx="549275" cy="1463675"/>
          </a:xfrm>
          <a:prstGeom prst="ellipse">
            <a:avLst/>
          </a:prstGeom>
          <a:solidFill>
            <a:srgbClr val="FFCC00"/>
          </a:solidFill>
          <a:ln w="28575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16" name="Oval 4"/>
          <p:cNvSpPr>
            <a:spLocks noChangeArrowheads="1"/>
          </p:cNvSpPr>
          <p:nvPr/>
        </p:nvSpPr>
        <p:spPr bwMode="auto">
          <a:xfrm rot="-5400000">
            <a:off x="3565528" y="4183063"/>
            <a:ext cx="549275" cy="1463675"/>
          </a:xfrm>
          <a:prstGeom prst="ellipse">
            <a:avLst/>
          </a:prstGeom>
          <a:solidFill>
            <a:srgbClr val="FFCC00"/>
          </a:solidFill>
          <a:ln w="28575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17" name="Oval 5"/>
          <p:cNvSpPr>
            <a:spLocks noChangeArrowheads="1"/>
          </p:cNvSpPr>
          <p:nvPr/>
        </p:nvSpPr>
        <p:spPr bwMode="auto">
          <a:xfrm rot="2824170">
            <a:off x="3702847" y="4725196"/>
            <a:ext cx="549275" cy="1462087"/>
          </a:xfrm>
          <a:prstGeom prst="ellipse">
            <a:avLst/>
          </a:prstGeom>
          <a:solidFill>
            <a:srgbClr val="CCFFCC"/>
          </a:solidFill>
          <a:ln w="28575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18" name="Oval 6"/>
          <p:cNvSpPr>
            <a:spLocks noChangeArrowheads="1"/>
          </p:cNvSpPr>
          <p:nvPr/>
        </p:nvSpPr>
        <p:spPr bwMode="auto">
          <a:xfrm rot="2981120">
            <a:off x="4846641" y="3703640"/>
            <a:ext cx="547687" cy="1462087"/>
          </a:xfrm>
          <a:prstGeom prst="ellipse">
            <a:avLst/>
          </a:prstGeom>
          <a:solidFill>
            <a:srgbClr val="CCFFCC"/>
          </a:solidFill>
          <a:ln w="28575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19" name="Oval 7"/>
          <p:cNvSpPr>
            <a:spLocks noChangeArrowheads="1"/>
          </p:cNvSpPr>
          <p:nvPr/>
        </p:nvSpPr>
        <p:spPr bwMode="auto">
          <a:xfrm>
            <a:off x="4251325" y="3451227"/>
            <a:ext cx="549275" cy="1463675"/>
          </a:xfrm>
          <a:prstGeom prst="ellipse">
            <a:avLst/>
          </a:prstGeom>
          <a:solidFill>
            <a:srgbClr val="CCFFCC"/>
          </a:solidFill>
          <a:ln w="28575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20" name="Oval 8"/>
          <p:cNvSpPr>
            <a:spLocks noChangeArrowheads="1"/>
          </p:cNvSpPr>
          <p:nvPr/>
        </p:nvSpPr>
        <p:spPr bwMode="auto">
          <a:xfrm>
            <a:off x="4251325" y="4906965"/>
            <a:ext cx="549275" cy="1463675"/>
          </a:xfrm>
          <a:prstGeom prst="ellipse">
            <a:avLst/>
          </a:prstGeom>
          <a:solidFill>
            <a:srgbClr val="CCFFCC"/>
          </a:solidFill>
          <a:ln w="28575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21" name="AutoShape 9"/>
          <p:cNvSpPr>
            <a:spLocks noChangeArrowheads="1"/>
          </p:cNvSpPr>
          <p:nvPr/>
        </p:nvSpPr>
        <p:spPr bwMode="auto">
          <a:xfrm>
            <a:off x="60324" y="274640"/>
            <a:ext cx="1189039" cy="731837"/>
          </a:xfrm>
          <a:prstGeom prst="flowChartDecision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2655891" y="46038"/>
            <a:ext cx="4600535" cy="609398"/>
          </a:xfrm>
          <a:prstGeom prst="rect">
            <a:avLst/>
          </a:prstGeom>
          <a:noFill/>
          <a:ln w="9525">
            <a:solidFill>
              <a:srgbClr val="FF9933"/>
            </a:solidFill>
            <a:miter lim="800000"/>
            <a:headEnd/>
            <a:tailEnd/>
          </a:ln>
          <a:effectLst>
            <a:outerShdw blurRad="63500" dist="107763" dir="13500000" algn="ctr" rotWithShape="0">
              <a:srgbClr val="FFCC99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MOLECOLE LINEARI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274639" y="373064"/>
            <a:ext cx="751938" cy="51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99"/>
                </a:solidFill>
                <a:latin typeface="Arial" charset="0"/>
              </a:rPr>
              <a:t>HCl</a:t>
            </a:r>
            <a:endParaRPr lang="it-IT" sz="30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246063" y="915990"/>
            <a:ext cx="8689952" cy="1900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tabLst>
                <a:tab pos="3429000" algn="l"/>
                <a:tab pos="53149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tabLst>
                <a:tab pos="3429000" algn="l"/>
                <a:tab pos="53149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tabLst>
                <a:tab pos="3429000" algn="l"/>
                <a:tab pos="53149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tabLst>
                <a:tab pos="3429000" algn="l"/>
                <a:tab pos="53149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tabLst>
                <a:tab pos="3429000" algn="l"/>
                <a:tab pos="53149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0" algn="l"/>
                <a:tab pos="53149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0" algn="l"/>
                <a:tab pos="53149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0" algn="l"/>
                <a:tab pos="53149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0" algn="l"/>
                <a:tab pos="53149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40000"/>
              </a:lnSpc>
            </a:pPr>
            <a:r>
              <a:rPr lang="it-IT" sz="2900">
                <a:solidFill>
                  <a:srgbClr val="CCFFCC"/>
                </a:solidFill>
                <a:latin typeface="Arial" charset="0"/>
              </a:rPr>
              <a:t>Distanza	1,27 Å</a:t>
            </a:r>
          </a:p>
          <a:p>
            <a:pPr>
              <a:lnSpc>
                <a:spcPct val="140000"/>
              </a:lnSpc>
            </a:pPr>
            <a:r>
              <a:rPr lang="it-IT" sz="2900">
                <a:solidFill>
                  <a:srgbClr val="CCFFCC"/>
                </a:solidFill>
                <a:latin typeface="Arial" charset="0"/>
              </a:rPr>
              <a:t>Momento dipolare	1,07 D	H        Cl</a:t>
            </a:r>
          </a:p>
          <a:p>
            <a:pPr>
              <a:lnSpc>
                <a:spcPct val="140000"/>
              </a:lnSpc>
            </a:pPr>
            <a:r>
              <a:rPr lang="it-IT" sz="2900">
                <a:solidFill>
                  <a:srgbClr val="CCFFCC"/>
                </a:solidFill>
                <a:latin typeface="Arial" charset="0"/>
              </a:rPr>
              <a:t>Energia di legame	4,43 eV/legame = 102 kcal/mol</a:t>
            </a:r>
            <a:endParaRPr lang="it-IT" sz="3000">
              <a:solidFill>
                <a:srgbClr val="CCFFCC"/>
              </a:solidFill>
              <a:latin typeface="Arial" charset="0"/>
            </a:endParaRPr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6003928" y="1912940"/>
            <a:ext cx="595313" cy="3175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26" name="Oval 14"/>
          <p:cNvSpPr>
            <a:spLocks noChangeArrowheads="1"/>
          </p:cNvSpPr>
          <p:nvPr/>
        </p:nvSpPr>
        <p:spPr bwMode="auto">
          <a:xfrm>
            <a:off x="2149475" y="1295402"/>
            <a:ext cx="90488" cy="68263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>
            <a:off x="2239964" y="1333500"/>
            <a:ext cx="1096963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3200402" y="922338"/>
            <a:ext cx="340893" cy="347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900">
                <a:solidFill>
                  <a:srgbClr val="CCFFCC"/>
                </a:solidFill>
                <a:latin typeface="Arial" charset="0"/>
              </a:rPr>
              <a:t>Cl</a:t>
            </a:r>
            <a:endParaRPr lang="it-IT" sz="1400">
              <a:solidFill>
                <a:srgbClr val="CCFFCC"/>
              </a:solidFill>
            </a:endParaRP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2103437" y="922338"/>
            <a:ext cx="286760" cy="347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900">
                <a:solidFill>
                  <a:srgbClr val="CCFFCC"/>
                </a:solidFill>
                <a:latin typeface="Arial" charset="0"/>
              </a:rPr>
              <a:t>H</a:t>
            </a:r>
            <a:endParaRPr lang="it-IT" sz="1400">
              <a:solidFill>
                <a:srgbClr val="CCFFCC"/>
              </a:solidFill>
            </a:endParaRPr>
          </a:p>
        </p:txBody>
      </p:sp>
      <p:sp>
        <p:nvSpPr>
          <p:cNvPr id="13330" name="Oval 18"/>
          <p:cNvSpPr>
            <a:spLocks noChangeArrowheads="1"/>
          </p:cNvSpPr>
          <p:nvPr/>
        </p:nvSpPr>
        <p:spPr bwMode="auto">
          <a:xfrm>
            <a:off x="3330575" y="1295402"/>
            <a:ext cx="90488" cy="68263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4525963" y="2925763"/>
            <a:ext cx="0" cy="38020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 rot="5400000">
            <a:off x="4872039" y="2312989"/>
            <a:ext cx="0" cy="52038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 flipH="1">
            <a:off x="3032125" y="3444877"/>
            <a:ext cx="3140075" cy="28257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34" name="Oval 22"/>
          <p:cNvSpPr>
            <a:spLocks noChangeArrowheads="1"/>
          </p:cNvSpPr>
          <p:nvPr/>
        </p:nvSpPr>
        <p:spPr bwMode="auto">
          <a:xfrm>
            <a:off x="6172200" y="4846640"/>
            <a:ext cx="136525" cy="1365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35" name="Text Box 23"/>
          <p:cNvSpPr txBox="1">
            <a:spLocks noChangeArrowheads="1"/>
          </p:cNvSpPr>
          <p:nvPr/>
        </p:nvSpPr>
        <p:spPr bwMode="auto">
          <a:xfrm>
            <a:off x="7680327" y="4251327"/>
            <a:ext cx="1179489" cy="51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FFCC00"/>
                </a:solidFill>
                <a:latin typeface="Arial" charset="0"/>
              </a:rPr>
              <a:t>H    Cl</a:t>
            </a:r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>
            <a:off x="8458200" y="4297363"/>
            <a:ext cx="228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37" name="Line 25"/>
          <p:cNvSpPr>
            <a:spLocks noChangeShapeType="1"/>
          </p:cNvSpPr>
          <p:nvPr/>
        </p:nvSpPr>
        <p:spPr bwMode="auto">
          <a:xfrm rot="-10800000">
            <a:off x="8064500" y="4497388"/>
            <a:ext cx="288925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>
            <a:off x="8458200" y="4708525"/>
            <a:ext cx="228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 rot="-5400000">
            <a:off x="8726488" y="4500563"/>
            <a:ext cx="228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40" name="Text Box 28"/>
          <p:cNvSpPr txBox="1">
            <a:spLocks noChangeArrowheads="1"/>
          </p:cNvSpPr>
          <p:nvPr/>
        </p:nvSpPr>
        <p:spPr bwMode="auto">
          <a:xfrm>
            <a:off x="5715002" y="5029202"/>
            <a:ext cx="342797" cy="51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FFFF99"/>
                </a:solidFill>
                <a:latin typeface="Symbol" charset="0"/>
              </a:rPr>
              <a:t>s</a:t>
            </a:r>
            <a:endParaRPr lang="it-IT" sz="3000">
              <a:solidFill>
                <a:srgbClr val="FFFF99"/>
              </a:solidFill>
              <a:latin typeface="Arial" charset="0"/>
            </a:endParaRPr>
          </a:p>
        </p:txBody>
      </p:sp>
      <p:sp>
        <p:nvSpPr>
          <p:cNvPr id="13341" name="Text Box 29"/>
          <p:cNvSpPr txBox="1">
            <a:spLocks noChangeArrowheads="1"/>
          </p:cNvSpPr>
          <p:nvPr/>
        </p:nvSpPr>
        <p:spPr bwMode="auto">
          <a:xfrm>
            <a:off x="4754564" y="6350002"/>
            <a:ext cx="303160" cy="51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FFFF00"/>
                </a:solidFill>
                <a:latin typeface="Arial" charset="0"/>
              </a:rPr>
              <a:t>z</a:t>
            </a:r>
          </a:p>
        </p:txBody>
      </p:sp>
      <p:sp>
        <p:nvSpPr>
          <p:cNvPr id="13342" name="Text Box 30"/>
          <p:cNvSpPr txBox="1">
            <a:spLocks noChangeArrowheads="1"/>
          </p:cNvSpPr>
          <p:nvPr/>
        </p:nvSpPr>
        <p:spPr bwMode="auto">
          <a:xfrm>
            <a:off x="2651125" y="6040440"/>
            <a:ext cx="328808" cy="51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FFFF00"/>
                </a:solidFill>
                <a:latin typeface="Arial" charset="0"/>
              </a:rPr>
              <a:t>y</a:t>
            </a:r>
          </a:p>
        </p:txBody>
      </p:sp>
      <p:sp>
        <p:nvSpPr>
          <p:cNvPr id="13343" name="Text Box 31"/>
          <p:cNvSpPr txBox="1">
            <a:spLocks noChangeArrowheads="1"/>
          </p:cNvSpPr>
          <p:nvPr/>
        </p:nvSpPr>
        <p:spPr bwMode="auto">
          <a:xfrm>
            <a:off x="1874837" y="4619627"/>
            <a:ext cx="328808" cy="51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FFFF00"/>
                </a:solidFill>
                <a:latin typeface="Arial" charset="0"/>
              </a:rPr>
              <a:t>x</a:t>
            </a:r>
          </a:p>
        </p:txBody>
      </p:sp>
      <p:sp>
        <p:nvSpPr>
          <p:cNvPr id="13344" name="Text Box 32"/>
          <p:cNvSpPr txBox="1">
            <a:spLocks noChangeArrowheads="1"/>
          </p:cNvSpPr>
          <p:nvPr/>
        </p:nvSpPr>
        <p:spPr bwMode="auto">
          <a:xfrm>
            <a:off x="4937127" y="5440363"/>
            <a:ext cx="2497345" cy="470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DDDDDD"/>
                </a:solidFill>
                <a:latin typeface="Arial" charset="0"/>
              </a:rPr>
              <a:t>Coppia solitaria</a:t>
            </a:r>
            <a:endParaRPr lang="it-IT" sz="3000" b="1">
              <a:solidFill>
                <a:srgbClr val="DDDDDD"/>
              </a:solidFill>
              <a:latin typeface="Arial" charset="0"/>
            </a:endParaRPr>
          </a:p>
        </p:txBody>
      </p:sp>
      <p:sp>
        <p:nvSpPr>
          <p:cNvPr id="13345" name="Text Box 33"/>
          <p:cNvSpPr txBox="1">
            <a:spLocks noChangeArrowheads="1"/>
          </p:cNvSpPr>
          <p:nvPr/>
        </p:nvSpPr>
        <p:spPr bwMode="auto">
          <a:xfrm>
            <a:off x="960441" y="5303839"/>
            <a:ext cx="2497345" cy="470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DDDDDD"/>
                </a:solidFill>
                <a:latin typeface="Arial" charset="0"/>
              </a:rPr>
              <a:t>Coppia solitaria</a:t>
            </a:r>
            <a:endParaRPr lang="it-IT" sz="3000" b="1">
              <a:solidFill>
                <a:srgbClr val="DDDDDD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E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2786063" y="5715000"/>
            <a:ext cx="2220912" cy="46038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657602" y="3794125"/>
            <a:ext cx="2220913" cy="46038"/>
          </a:xfrm>
          <a:prstGeom prst="rect">
            <a:avLst/>
          </a:prstGeom>
          <a:solidFill>
            <a:srgbClr val="FF9933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64" name="Oval 4"/>
          <p:cNvSpPr>
            <a:spLocks noChangeArrowheads="1"/>
          </p:cNvSpPr>
          <p:nvPr/>
        </p:nvSpPr>
        <p:spPr bwMode="auto">
          <a:xfrm rot="-5400000">
            <a:off x="4222753" y="3846515"/>
            <a:ext cx="549275" cy="1393825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65" name="Oval 5" descr="Diagonali tratteggiate verso l'alto"/>
          <p:cNvSpPr>
            <a:spLocks noChangeArrowheads="1"/>
          </p:cNvSpPr>
          <p:nvPr/>
        </p:nvSpPr>
        <p:spPr bwMode="auto">
          <a:xfrm rot="-5400000">
            <a:off x="3178177" y="3846515"/>
            <a:ext cx="549275" cy="1393825"/>
          </a:xfrm>
          <a:prstGeom prst="ellipse">
            <a:avLst/>
          </a:prstGeom>
          <a:pattFill prst="dashUpDiag">
            <a:fgClr>
              <a:srgbClr val="FF9933"/>
            </a:fgClr>
            <a:bgClr>
              <a:srgbClr val="FFFFFF"/>
            </a:bgClr>
          </a:pattFill>
          <a:ln w="28575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66" name="Oval 6" descr="Diagonali tratteggiate verso l'alto"/>
          <p:cNvSpPr>
            <a:spLocks noChangeArrowheads="1"/>
          </p:cNvSpPr>
          <p:nvPr/>
        </p:nvSpPr>
        <p:spPr bwMode="auto">
          <a:xfrm rot="-5400000">
            <a:off x="1755777" y="3846515"/>
            <a:ext cx="549275" cy="1393825"/>
          </a:xfrm>
          <a:prstGeom prst="ellipse">
            <a:avLst/>
          </a:prstGeom>
          <a:pattFill prst="dashUpDiag">
            <a:fgClr>
              <a:srgbClr val="FF9933"/>
            </a:fgClr>
            <a:bgClr>
              <a:srgbClr val="FFFFFF"/>
            </a:bgClr>
          </a:pattFill>
          <a:ln w="28575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67" name="Oval 7"/>
          <p:cNvSpPr>
            <a:spLocks noChangeArrowheads="1"/>
          </p:cNvSpPr>
          <p:nvPr/>
        </p:nvSpPr>
        <p:spPr bwMode="auto">
          <a:xfrm rot="2981120">
            <a:off x="2975771" y="3366296"/>
            <a:ext cx="547687" cy="1393825"/>
          </a:xfrm>
          <a:prstGeom prst="ellipse">
            <a:avLst/>
          </a:prstGeom>
          <a:solidFill>
            <a:srgbClr val="FF9933"/>
          </a:solidFill>
          <a:ln w="2857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68" name="Oval 8"/>
          <p:cNvSpPr>
            <a:spLocks noChangeArrowheads="1"/>
          </p:cNvSpPr>
          <p:nvPr/>
        </p:nvSpPr>
        <p:spPr bwMode="auto">
          <a:xfrm>
            <a:off x="2422525" y="3079752"/>
            <a:ext cx="522288" cy="1463675"/>
          </a:xfrm>
          <a:prstGeom prst="ellipse">
            <a:avLst/>
          </a:prstGeom>
          <a:solidFill>
            <a:srgbClr val="FFFF66"/>
          </a:solidFill>
          <a:ln w="28575">
            <a:solidFill>
              <a:srgbClr val="FF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69" name="Oval 9"/>
          <p:cNvSpPr>
            <a:spLocks noChangeArrowheads="1"/>
          </p:cNvSpPr>
          <p:nvPr/>
        </p:nvSpPr>
        <p:spPr bwMode="auto">
          <a:xfrm>
            <a:off x="2422525" y="4535490"/>
            <a:ext cx="522288" cy="1463675"/>
          </a:xfrm>
          <a:prstGeom prst="ellipse">
            <a:avLst/>
          </a:prstGeom>
          <a:solidFill>
            <a:srgbClr val="FFFF66"/>
          </a:solidFill>
          <a:ln w="28575">
            <a:solidFill>
              <a:srgbClr val="FF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70" name="AutoShape 10"/>
          <p:cNvSpPr>
            <a:spLocks noChangeArrowheads="1"/>
          </p:cNvSpPr>
          <p:nvPr/>
        </p:nvSpPr>
        <p:spPr bwMode="auto">
          <a:xfrm>
            <a:off x="144463" y="315913"/>
            <a:ext cx="1509712" cy="963612"/>
          </a:xfrm>
          <a:prstGeom prst="flowChartDecision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2528892" y="41275"/>
            <a:ext cx="4472737" cy="592466"/>
          </a:xfrm>
          <a:prstGeom prst="rect">
            <a:avLst/>
          </a:prstGeom>
          <a:noFill/>
          <a:ln w="9525">
            <a:solidFill>
              <a:srgbClr val="FF9933"/>
            </a:solidFill>
            <a:miter lim="800000"/>
            <a:headEnd/>
            <a:tailEnd/>
          </a:ln>
          <a:effectLst>
            <a:outerShdw blurRad="63500" dist="107763" dir="13500000" algn="ctr" rotWithShape="0">
              <a:srgbClr val="FFCC99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5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MOLECOLE LINEARI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406403" y="550864"/>
            <a:ext cx="913431" cy="500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000099"/>
                </a:solidFill>
                <a:latin typeface="Arial" charset="0"/>
              </a:rPr>
              <a:t>HCN</a:t>
            </a:r>
            <a:endParaRPr lang="it-IT" sz="29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 flipV="1">
            <a:off x="2220915" y="1325565"/>
            <a:ext cx="887412" cy="4762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3090865" y="914402"/>
            <a:ext cx="283677" cy="346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900" b="1">
                <a:solidFill>
                  <a:srgbClr val="CCFFCC"/>
                </a:solidFill>
                <a:latin typeface="Arial" charset="0"/>
              </a:rPr>
              <a:t>C</a:t>
            </a:r>
            <a:endParaRPr lang="it-IT" sz="1400" b="1">
              <a:solidFill>
                <a:srgbClr val="CCFFCC"/>
              </a:solidFill>
            </a:endParaRP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1954215" y="914402"/>
            <a:ext cx="283677" cy="346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900" b="1">
                <a:solidFill>
                  <a:srgbClr val="CCFFCC"/>
                </a:solidFill>
                <a:latin typeface="Arial" charset="0"/>
              </a:rPr>
              <a:t>H</a:t>
            </a:r>
            <a:endParaRPr lang="it-IT" sz="1400" b="1">
              <a:solidFill>
                <a:srgbClr val="CCFFCC"/>
              </a:solidFill>
            </a:endParaRPr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 rot="5400000">
            <a:off x="637382" y="4320383"/>
            <a:ext cx="7938" cy="4540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 flipH="1">
            <a:off x="1260476" y="5549902"/>
            <a:ext cx="363539" cy="3492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grpSp>
        <p:nvGrpSpPr>
          <p:cNvPr id="15378" name="Group 18"/>
          <p:cNvGrpSpPr>
            <a:grpSpLocks/>
          </p:cNvGrpSpPr>
          <p:nvPr/>
        </p:nvGrpSpPr>
        <p:grpSpPr bwMode="auto">
          <a:xfrm>
            <a:off x="868364" y="4216402"/>
            <a:ext cx="654051" cy="639763"/>
            <a:chOff x="912" y="2400"/>
            <a:chExt cx="720" cy="672"/>
          </a:xfrm>
        </p:grpSpPr>
        <p:sp>
          <p:nvSpPr>
            <p:cNvPr id="15379" name="Oval 19"/>
            <p:cNvSpPr>
              <a:spLocks noChangeArrowheads="1"/>
            </p:cNvSpPr>
            <p:nvPr/>
          </p:nvSpPr>
          <p:spPr bwMode="auto">
            <a:xfrm>
              <a:off x="912" y="2400"/>
              <a:ext cx="720" cy="672"/>
            </a:xfrm>
            <a:prstGeom prst="ellipse">
              <a:avLst/>
            </a:prstGeom>
            <a:solidFill>
              <a:srgbClr val="FFFF99"/>
            </a:solidFill>
            <a:ln w="381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5380" name="Oval 20"/>
            <p:cNvSpPr>
              <a:spLocks noChangeArrowheads="1"/>
            </p:cNvSpPr>
            <p:nvPr/>
          </p:nvSpPr>
          <p:spPr bwMode="auto">
            <a:xfrm>
              <a:off x="1200" y="2661"/>
              <a:ext cx="144" cy="1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15381" name="Text Box 21"/>
          <p:cNvSpPr txBox="1">
            <a:spLocks noChangeArrowheads="1"/>
          </p:cNvSpPr>
          <p:nvPr/>
        </p:nvSpPr>
        <p:spPr bwMode="auto">
          <a:xfrm>
            <a:off x="6792915" y="960439"/>
            <a:ext cx="1058159" cy="500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FFCC00"/>
                </a:solidFill>
                <a:latin typeface="Arial" charset="0"/>
              </a:rPr>
              <a:t>H    C</a:t>
            </a:r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>
            <a:off x="7826375" y="1211263"/>
            <a:ext cx="217488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83" name="Line 23"/>
          <p:cNvSpPr>
            <a:spLocks noChangeShapeType="1"/>
          </p:cNvSpPr>
          <p:nvPr/>
        </p:nvSpPr>
        <p:spPr bwMode="auto">
          <a:xfrm rot="-10800000">
            <a:off x="7158040" y="1206500"/>
            <a:ext cx="274637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84" name="Line 24"/>
          <p:cNvSpPr>
            <a:spLocks noChangeShapeType="1"/>
          </p:cNvSpPr>
          <p:nvPr/>
        </p:nvSpPr>
        <p:spPr bwMode="auto">
          <a:xfrm>
            <a:off x="7826375" y="1096963"/>
            <a:ext cx="217488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85" name="Line 25"/>
          <p:cNvSpPr>
            <a:spLocks noChangeShapeType="1"/>
          </p:cNvSpPr>
          <p:nvPr/>
        </p:nvSpPr>
        <p:spPr bwMode="auto">
          <a:xfrm rot="-5400000">
            <a:off x="8332788" y="1208088"/>
            <a:ext cx="228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86" name="Line 26"/>
          <p:cNvSpPr>
            <a:spLocks noChangeShapeType="1"/>
          </p:cNvSpPr>
          <p:nvPr/>
        </p:nvSpPr>
        <p:spPr bwMode="auto">
          <a:xfrm flipV="1">
            <a:off x="3352800" y="1325565"/>
            <a:ext cx="887413" cy="4762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87" name="Oval 27"/>
          <p:cNvSpPr>
            <a:spLocks noChangeArrowheads="1"/>
          </p:cNvSpPr>
          <p:nvPr/>
        </p:nvSpPr>
        <p:spPr bwMode="auto">
          <a:xfrm>
            <a:off x="2046288" y="1279527"/>
            <a:ext cx="87312" cy="920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88" name="Oval 28"/>
          <p:cNvSpPr>
            <a:spLocks noChangeArrowheads="1"/>
          </p:cNvSpPr>
          <p:nvPr/>
        </p:nvSpPr>
        <p:spPr bwMode="auto">
          <a:xfrm>
            <a:off x="3178178" y="1279527"/>
            <a:ext cx="87313" cy="920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89" name="Oval 29"/>
          <p:cNvSpPr>
            <a:spLocks noChangeArrowheads="1"/>
          </p:cNvSpPr>
          <p:nvPr/>
        </p:nvSpPr>
        <p:spPr bwMode="auto">
          <a:xfrm>
            <a:off x="4310063" y="1279527"/>
            <a:ext cx="87312" cy="920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90" name="Text Box 30"/>
          <p:cNvSpPr txBox="1">
            <a:spLocks noChangeArrowheads="1"/>
          </p:cNvSpPr>
          <p:nvPr/>
        </p:nvSpPr>
        <p:spPr bwMode="auto">
          <a:xfrm>
            <a:off x="4221165" y="914402"/>
            <a:ext cx="283677" cy="346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900" b="1">
                <a:solidFill>
                  <a:srgbClr val="CCFFCC"/>
                </a:solidFill>
                <a:latin typeface="Arial" charset="0"/>
              </a:rPr>
              <a:t>N</a:t>
            </a:r>
            <a:endParaRPr lang="it-IT" sz="1400" b="1">
              <a:solidFill>
                <a:srgbClr val="CCFFCC"/>
              </a:solidFill>
            </a:endParaRPr>
          </a:p>
        </p:txBody>
      </p:sp>
      <p:sp>
        <p:nvSpPr>
          <p:cNvPr id="15391" name="Oval 31"/>
          <p:cNvSpPr>
            <a:spLocks noChangeArrowheads="1"/>
          </p:cNvSpPr>
          <p:nvPr/>
        </p:nvSpPr>
        <p:spPr bwMode="auto">
          <a:xfrm rot="-5400000">
            <a:off x="5645153" y="3846515"/>
            <a:ext cx="549275" cy="1393825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92" name="Oval 32"/>
          <p:cNvSpPr>
            <a:spLocks noChangeArrowheads="1"/>
          </p:cNvSpPr>
          <p:nvPr/>
        </p:nvSpPr>
        <p:spPr bwMode="auto">
          <a:xfrm rot="2981120">
            <a:off x="5442747" y="3366296"/>
            <a:ext cx="547687" cy="1393825"/>
          </a:xfrm>
          <a:prstGeom prst="ellipse">
            <a:avLst/>
          </a:prstGeom>
          <a:solidFill>
            <a:srgbClr val="FF9933"/>
          </a:solidFill>
          <a:ln w="2857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93" name="Oval 33"/>
          <p:cNvSpPr>
            <a:spLocks noChangeArrowheads="1"/>
          </p:cNvSpPr>
          <p:nvPr/>
        </p:nvSpPr>
        <p:spPr bwMode="auto">
          <a:xfrm>
            <a:off x="4889500" y="3079752"/>
            <a:ext cx="522288" cy="1463675"/>
          </a:xfrm>
          <a:prstGeom prst="ellipse">
            <a:avLst/>
          </a:prstGeom>
          <a:solidFill>
            <a:srgbClr val="FFFF66"/>
          </a:solidFill>
          <a:ln w="28575">
            <a:solidFill>
              <a:srgbClr val="FF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94" name="Oval 34"/>
          <p:cNvSpPr>
            <a:spLocks noChangeArrowheads="1"/>
          </p:cNvSpPr>
          <p:nvPr/>
        </p:nvSpPr>
        <p:spPr bwMode="auto">
          <a:xfrm>
            <a:off x="4889500" y="4535490"/>
            <a:ext cx="522288" cy="1463675"/>
          </a:xfrm>
          <a:prstGeom prst="ellipse">
            <a:avLst/>
          </a:prstGeom>
          <a:solidFill>
            <a:srgbClr val="FFFF66"/>
          </a:solidFill>
          <a:ln w="28575">
            <a:solidFill>
              <a:srgbClr val="FF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95" name="Line 35"/>
          <p:cNvSpPr>
            <a:spLocks noChangeShapeType="1"/>
          </p:cNvSpPr>
          <p:nvPr/>
        </p:nvSpPr>
        <p:spPr bwMode="auto">
          <a:xfrm rot="10800000">
            <a:off x="5143500" y="2493964"/>
            <a:ext cx="0" cy="5889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96" name="Line 36"/>
          <p:cNvSpPr>
            <a:spLocks noChangeShapeType="1"/>
          </p:cNvSpPr>
          <p:nvPr/>
        </p:nvSpPr>
        <p:spPr bwMode="auto">
          <a:xfrm flipH="1">
            <a:off x="3729039" y="5549902"/>
            <a:ext cx="361951" cy="3492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97" name="Oval 37"/>
          <p:cNvSpPr>
            <a:spLocks noChangeArrowheads="1"/>
          </p:cNvSpPr>
          <p:nvPr/>
        </p:nvSpPr>
        <p:spPr bwMode="auto">
          <a:xfrm rot="2824170">
            <a:off x="4353721" y="4388645"/>
            <a:ext cx="549275" cy="1392237"/>
          </a:xfrm>
          <a:prstGeom prst="ellipse">
            <a:avLst/>
          </a:prstGeom>
          <a:solidFill>
            <a:srgbClr val="FF9933"/>
          </a:solidFill>
          <a:ln w="2857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98" name="Oval 38"/>
          <p:cNvSpPr>
            <a:spLocks noChangeArrowheads="1"/>
          </p:cNvSpPr>
          <p:nvPr/>
        </p:nvSpPr>
        <p:spPr bwMode="auto">
          <a:xfrm rot="2824170">
            <a:off x="1885953" y="4387852"/>
            <a:ext cx="549275" cy="1393825"/>
          </a:xfrm>
          <a:prstGeom prst="ellipse">
            <a:avLst/>
          </a:prstGeom>
          <a:solidFill>
            <a:srgbClr val="FF9933"/>
          </a:solidFill>
          <a:ln w="2857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99" name="Oval 39"/>
          <p:cNvSpPr>
            <a:spLocks noChangeArrowheads="1"/>
          </p:cNvSpPr>
          <p:nvPr/>
        </p:nvSpPr>
        <p:spPr bwMode="auto">
          <a:xfrm>
            <a:off x="2640015" y="4489452"/>
            <a:ext cx="130175" cy="13811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00" name="Oval 40"/>
          <p:cNvSpPr>
            <a:spLocks noChangeArrowheads="1"/>
          </p:cNvSpPr>
          <p:nvPr/>
        </p:nvSpPr>
        <p:spPr bwMode="auto">
          <a:xfrm>
            <a:off x="5097466" y="4489452"/>
            <a:ext cx="130175" cy="13811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01" name="Text Box 41"/>
          <p:cNvSpPr txBox="1">
            <a:spLocks noChangeArrowheads="1"/>
          </p:cNvSpPr>
          <p:nvPr/>
        </p:nvSpPr>
        <p:spPr bwMode="auto">
          <a:xfrm>
            <a:off x="3656015" y="4627564"/>
            <a:ext cx="338548" cy="500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FFFF99"/>
                </a:solidFill>
                <a:latin typeface="Symbol" charset="0"/>
              </a:rPr>
              <a:t>s</a:t>
            </a:r>
            <a:endParaRPr lang="it-IT" sz="2900">
              <a:solidFill>
                <a:srgbClr val="FFFF99"/>
              </a:solidFill>
              <a:latin typeface="Arial" charset="0"/>
            </a:endParaRPr>
          </a:p>
        </p:txBody>
      </p:sp>
      <p:sp>
        <p:nvSpPr>
          <p:cNvPr id="15402" name="Text Box 42"/>
          <p:cNvSpPr txBox="1">
            <a:spLocks noChangeArrowheads="1"/>
          </p:cNvSpPr>
          <p:nvPr/>
        </p:nvSpPr>
        <p:spPr bwMode="auto">
          <a:xfrm>
            <a:off x="2566988" y="2051052"/>
            <a:ext cx="293664" cy="500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rgbClr val="FFFF00"/>
                </a:solidFill>
                <a:latin typeface="Arial" charset="0"/>
              </a:rPr>
              <a:t>z</a:t>
            </a:r>
          </a:p>
        </p:txBody>
      </p:sp>
      <p:sp>
        <p:nvSpPr>
          <p:cNvPr id="15403" name="Text Box 43"/>
          <p:cNvSpPr txBox="1">
            <a:spLocks noChangeArrowheads="1"/>
          </p:cNvSpPr>
          <p:nvPr/>
        </p:nvSpPr>
        <p:spPr bwMode="auto">
          <a:xfrm>
            <a:off x="955675" y="5678489"/>
            <a:ext cx="325724" cy="500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rgbClr val="FFFF00"/>
                </a:solidFill>
                <a:latin typeface="Arial" charset="0"/>
              </a:rPr>
              <a:t>y</a:t>
            </a:r>
          </a:p>
        </p:txBody>
      </p:sp>
      <p:sp>
        <p:nvSpPr>
          <p:cNvPr id="15404" name="Text Box 44"/>
          <p:cNvSpPr txBox="1">
            <a:spLocks noChangeArrowheads="1"/>
          </p:cNvSpPr>
          <p:nvPr/>
        </p:nvSpPr>
        <p:spPr bwMode="auto">
          <a:xfrm>
            <a:off x="84141" y="4241802"/>
            <a:ext cx="314547" cy="500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rgbClr val="FFFF00"/>
                </a:solidFill>
                <a:latin typeface="Arial" charset="0"/>
              </a:rPr>
              <a:t>x</a:t>
            </a:r>
          </a:p>
        </p:txBody>
      </p:sp>
      <p:sp>
        <p:nvSpPr>
          <p:cNvPr id="15405" name="Text Box 45"/>
          <p:cNvSpPr txBox="1">
            <a:spLocks noChangeArrowheads="1"/>
          </p:cNvSpPr>
          <p:nvPr/>
        </p:nvSpPr>
        <p:spPr bwMode="auto">
          <a:xfrm>
            <a:off x="5005388" y="2051052"/>
            <a:ext cx="293664" cy="500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rgbClr val="FFFF00"/>
                </a:solidFill>
                <a:latin typeface="Arial" charset="0"/>
              </a:rPr>
              <a:t>z</a:t>
            </a:r>
          </a:p>
        </p:txBody>
      </p:sp>
      <p:sp>
        <p:nvSpPr>
          <p:cNvPr id="15406" name="Text Box 46"/>
          <p:cNvSpPr txBox="1">
            <a:spLocks noChangeArrowheads="1"/>
          </p:cNvSpPr>
          <p:nvPr/>
        </p:nvSpPr>
        <p:spPr bwMode="auto">
          <a:xfrm>
            <a:off x="3438525" y="5678489"/>
            <a:ext cx="325724" cy="500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rgbClr val="FFFF00"/>
                </a:solidFill>
                <a:latin typeface="Arial" charset="0"/>
              </a:rPr>
              <a:t>y</a:t>
            </a:r>
          </a:p>
        </p:txBody>
      </p:sp>
      <p:sp>
        <p:nvSpPr>
          <p:cNvPr id="15407" name="Text Box 47"/>
          <p:cNvSpPr txBox="1">
            <a:spLocks noChangeArrowheads="1"/>
          </p:cNvSpPr>
          <p:nvPr/>
        </p:nvSpPr>
        <p:spPr bwMode="auto">
          <a:xfrm>
            <a:off x="1304927" y="4673602"/>
            <a:ext cx="338548" cy="500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FFFF99"/>
                </a:solidFill>
                <a:latin typeface="Symbol" charset="0"/>
              </a:rPr>
              <a:t>s</a:t>
            </a:r>
            <a:endParaRPr lang="it-IT" sz="2900">
              <a:solidFill>
                <a:srgbClr val="FFFF99"/>
              </a:solidFill>
              <a:latin typeface="Arial" charset="0"/>
            </a:endParaRPr>
          </a:p>
        </p:txBody>
      </p:sp>
      <p:sp>
        <p:nvSpPr>
          <p:cNvPr id="15408" name="Line 48"/>
          <p:cNvSpPr>
            <a:spLocks noChangeShapeType="1"/>
          </p:cNvSpPr>
          <p:nvPr/>
        </p:nvSpPr>
        <p:spPr bwMode="auto">
          <a:xfrm rot="16200000">
            <a:off x="6821488" y="4330700"/>
            <a:ext cx="0" cy="431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09" name="Text Box 49"/>
          <p:cNvSpPr txBox="1">
            <a:spLocks noChangeArrowheads="1"/>
          </p:cNvSpPr>
          <p:nvPr/>
        </p:nvSpPr>
        <p:spPr bwMode="auto">
          <a:xfrm>
            <a:off x="7008815" y="4241802"/>
            <a:ext cx="314547" cy="500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rgbClr val="FFFF00"/>
                </a:solidFill>
                <a:latin typeface="Arial" charset="0"/>
              </a:rPr>
              <a:t>x</a:t>
            </a:r>
          </a:p>
        </p:txBody>
      </p:sp>
      <p:sp>
        <p:nvSpPr>
          <p:cNvPr id="15410" name="Rectangle 50"/>
          <p:cNvSpPr>
            <a:spLocks noChangeArrowheads="1"/>
          </p:cNvSpPr>
          <p:nvPr/>
        </p:nvSpPr>
        <p:spPr bwMode="auto">
          <a:xfrm>
            <a:off x="2133602" y="5257800"/>
            <a:ext cx="2220913" cy="46038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11" name="Rectangle 51"/>
          <p:cNvSpPr>
            <a:spLocks noChangeArrowheads="1"/>
          </p:cNvSpPr>
          <p:nvPr/>
        </p:nvSpPr>
        <p:spPr bwMode="auto">
          <a:xfrm>
            <a:off x="2873378" y="3429000"/>
            <a:ext cx="2220913" cy="46038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12" name="Freeform 52"/>
          <p:cNvSpPr>
            <a:spLocks/>
          </p:cNvSpPr>
          <p:nvPr/>
        </p:nvSpPr>
        <p:spPr bwMode="auto">
          <a:xfrm>
            <a:off x="4078291" y="4676777"/>
            <a:ext cx="4484687" cy="1770063"/>
          </a:xfrm>
          <a:custGeom>
            <a:avLst/>
            <a:gdLst>
              <a:gd name="T0" fmla="*/ 0 w 4529"/>
              <a:gd name="T1" fmla="*/ 1289 h 1858"/>
              <a:gd name="T2" fmla="*/ 1105 w 4529"/>
              <a:gd name="T3" fmla="*/ 1852 h 1858"/>
              <a:gd name="T4" fmla="*/ 2850 w 4529"/>
              <a:gd name="T5" fmla="*/ 1325 h 1858"/>
              <a:gd name="T6" fmla="*/ 4529 w 4529"/>
              <a:gd name="T7" fmla="*/ 0 h 18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529" h="1858">
                <a:moveTo>
                  <a:pt x="0" y="1289"/>
                </a:moveTo>
                <a:cubicBezTo>
                  <a:pt x="184" y="1383"/>
                  <a:pt x="630" y="1846"/>
                  <a:pt x="1105" y="1852"/>
                </a:cubicBezTo>
                <a:cubicBezTo>
                  <a:pt x="1580" y="1858"/>
                  <a:pt x="2279" y="1634"/>
                  <a:pt x="2850" y="1325"/>
                </a:cubicBezTo>
                <a:cubicBezTo>
                  <a:pt x="3421" y="1016"/>
                  <a:pt x="4179" y="276"/>
                  <a:pt x="4529" y="0"/>
                </a:cubicBezTo>
              </a:path>
            </a:pathLst>
          </a:custGeom>
          <a:noFill/>
          <a:ln w="57150" cmpd="sng">
            <a:solidFill>
              <a:srgbClr val="FFFF66"/>
            </a:solidFill>
            <a:round/>
            <a:headEnd type="stealth" w="med" len="lg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13" name="Freeform 53"/>
          <p:cNvSpPr>
            <a:spLocks/>
          </p:cNvSpPr>
          <p:nvPr/>
        </p:nvSpPr>
        <p:spPr bwMode="auto">
          <a:xfrm flipV="1">
            <a:off x="4005265" y="2879726"/>
            <a:ext cx="4486275" cy="1770063"/>
          </a:xfrm>
          <a:custGeom>
            <a:avLst/>
            <a:gdLst>
              <a:gd name="T0" fmla="*/ 0 w 4529"/>
              <a:gd name="T1" fmla="*/ 1289 h 1858"/>
              <a:gd name="T2" fmla="*/ 1105 w 4529"/>
              <a:gd name="T3" fmla="*/ 1852 h 1858"/>
              <a:gd name="T4" fmla="*/ 2850 w 4529"/>
              <a:gd name="T5" fmla="*/ 1325 h 1858"/>
              <a:gd name="T6" fmla="*/ 4529 w 4529"/>
              <a:gd name="T7" fmla="*/ 0 h 18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529" h="1858">
                <a:moveTo>
                  <a:pt x="0" y="1289"/>
                </a:moveTo>
                <a:cubicBezTo>
                  <a:pt x="184" y="1383"/>
                  <a:pt x="630" y="1846"/>
                  <a:pt x="1105" y="1852"/>
                </a:cubicBezTo>
                <a:cubicBezTo>
                  <a:pt x="1580" y="1858"/>
                  <a:pt x="2279" y="1634"/>
                  <a:pt x="2850" y="1325"/>
                </a:cubicBezTo>
                <a:cubicBezTo>
                  <a:pt x="3421" y="1016"/>
                  <a:pt x="4179" y="276"/>
                  <a:pt x="4529" y="0"/>
                </a:cubicBezTo>
              </a:path>
            </a:pathLst>
          </a:custGeom>
          <a:noFill/>
          <a:ln w="57150" cmpd="sng">
            <a:solidFill>
              <a:srgbClr val="FFFF66"/>
            </a:solidFill>
            <a:round/>
            <a:headEnd type="stealth" w="med" len="lg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14" name="Line 54"/>
          <p:cNvSpPr>
            <a:spLocks noChangeShapeType="1"/>
          </p:cNvSpPr>
          <p:nvPr/>
        </p:nvSpPr>
        <p:spPr bwMode="auto">
          <a:xfrm rot="10800000">
            <a:off x="2700339" y="2493964"/>
            <a:ext cx="0" cy="5889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15" name="Text Box 55"/>
          <p:cNvSpPr txBox="1">
            <a:spLocks noChangeArrowheads="1"/>
          </p:cNvSpPr>
          <p:nvPr/>
        </p:nvSpPr>
        <p:spPr bwMode="auto">
          <a:xfrm>
            <a:off x="8534400" y="4343402"/>
            <a:ext cx="312900" cy="500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FF0000"/>
                </a:solidFill>
                <a:latin typeface="Symbol" charset="0"/>
              </a:rPr>
              <a:t>p</a:t>
            </a:r>
            <a:endParaRPr lang="it-IT" sz="29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5416" name="Text Box 56"/>
          <p:cNvSpPr txBox="1">
            <a:spLocks noChangeArrowheads="1"/>
          </p:cNvSpPr>
          <p:nvPr/>
        </p:nvSpPr>
        <p:spPr bwMode="auto">
          <a:xfrm>
            <a:off x="8751888" y="4549777"/>
            <a:ext cx="280840" cy="4693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FF0000"/>
                </a:solidFill>
                <a:latin typeface="Arial" charset="0"/>
              </a:rPr>
              <a:t>y</a:t>
            </a:r>
          </a:p>
        </p:txBody>
      </p:sp>
      <p:sp>
        <p:nvSpPr>
          <p:cNvPr id="15417" name="Freeform 57"/>
          <p:cNvSpPr>
            <a:spLocks/>
          </p:cNvSpPr>
          <p:nvPr/>
        </p:nvSpPr>
        <p:spPr bwMode="auto">
          <a:xfrm rot="466261">
            <a:off x="3713163" y="4383089"/>
            <a:ext cx="3744912" cy="1724025"/>
          </a:xfrm>
          <a:custGeom>
            <a:avLst/>
            <a:gdLst>
              <a:gd name="T0" fmla="*/ 0 w 4529"/>
              <a:gd name="T1" fmla="*/ 1289 h 1858"/>
              <a:gd name="T2" fmla="*/ 1105 w 4529"/>
              <a:gd name="T3" fmla="*/ 1852 h 1858"/>
              <a:gd name="T4" fmla="*/ 2850 w 4529"/>
              <a:gd name="T5" fmla="*/ 1325 h 1858"/>
              <a:gd name="T6" fmla="*/ 4529 w 4529"/>
              <a:gd name="T7" fmla="*/ 0 h 18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529" h="1858">
                <a:moveTo>
                  <a:pt x="0" y="1289"/>
                </a:moveTo>
                <a:cubicBezTo>
                  <a:pt x="184" y="1383"/>
                  <a:pt x="630" y="1846"/>
                  <a:pt x="1105" y="1852"/>
                </a:cubicBezTo>
                <a:cubicBezTo>
                  <a:pt x="1580" y="1858"/>
                  <a:pt x="2279" y="1634"/>
                  <a:pt x="2850" y="1325"/>
                </a:cubicBezTo>
                <a:cubicBezTo>
                  <a:pt x="3421" y="1016"/>
                  <a:pt x="4179" y="276"/>
                  <a:pt x="4529" y="0"/>
                </a:cubicBezTo>
              </a:path>
            </a:pathLst>
          </a:custGeom>
          <a:noFill/>
          <a:ln w="57150" cmpd="sng">
            <a:solidFill>
              <a:srgbClr val="FF6600"/>
            </a:solidFill>
            <a:round/>
            <a:headEnd type="stealth" w="med" len="lg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18" name="Freeform 58"/>
          <p:cNvSpPr>
            <a:spLocks/>
          </p:cNvSpPr>
          <p:nvPr/>
        </p:nvSpPr>
        <p:spPr bwMode="auto">
          <a:xfrm rot="247310" flipV="1">
            <a:off x="4192589" y="3640140"/>
            <a:ext cx="3379787" cy="747712"/>
          </a:xfrm>
          <a:custGeom>
            <a:avLst/>
            <a:gdLst>
              <a:gd name="T0" fmla="*/ 0 w 4529"/>
              <a:gd name="T1" fmla="*/ 1289 h 1858"/>
              <a:gd name="T2" fmla="*/ 1105 w 4529"/>
              <a:gd name="T3" fmla="*/ 1852 h 1858"/>
              <a:gd name="T4" fmla="*/ 2850 w 4529"/>
              <a:gd name="T5" fmla="*/ 1325 h 1858"/>
              <a:gd name="T6" fmla="*/ 4529 w 4529"/>
              <a:gd name="T7" fmla="*/ 0 h 18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529" h="1858">
                <a:moveTo>
                  <a:pt x="0" y="1289"/>
                </a:moveTo>
                <a:cubicBezTo>
                  <a:pt x="184" y="1383"/>
                  <a:pt x="630" y="1846"/>
                  <a:pt x="1105" y="1852"/>
                </a:cubicBezTo>
                <a:cubicBezTo>
                  <a:pt x="1580" y="1858"/>
                  <a:pt x="2279" y="1634"/>
                  <a:pt x="2850" y="1325"/>
                </a:cubicBezTo>
                <a:cubicBezTo>
                  <a:pt x="3421" y="1016"/>
                  <a:pt x="4179" y="276"/>
                  <a:pt x="4529" y="0"/>
                </a:cubicBezTo>
              </a:path>
            </a:pathLst>
          </a:custGeom>
          <a:noFill/>
          <a:ln w="57150" cmpd="sng">
            <a:solidFill>
              <a:srgbClr val="FF6600"/>
            </a:solidFill>
            <a:round/>
            <a:headEnd type="stealth" w="med" len="lg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19" name="Text Box 59"/>
          <p:cNvSpPr txBox="1">
            <a:spLocks noChangeArrowheads="1"/>
          </p:cNvSpPr>
          <p:nvPr/>
        </p:nvSpPr>
        <p:spPr bwMode="auto">
          <a:xfrm>
            <a:off x="7577139" y="4251327"/>
            <a:ext cx="312900" cy="500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FF0000"/>
                </a:solidFill>
                <a:latin typeface="Symbol" charset="0"/>
              </a:rPr>
              <a:t>p</a:t>
            </a:r>
            <a:endParaRPr lang="it-IT" sz="29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5420" name="Text Box 60"/>
          <p:cNvSpPr txBox="1">
            <a:spLocks noChangeArrowheads="1"/>
          </p:cNvSpPr>
          <p:nvPr/>
        </p:nvSpPr>
        <p:spPr bwMode="auto">
          <a:xfrm>
            <a:off x="7794625" y="4457702"/>
            <a:ext cx="293664" cy="4693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FF0000"/>
                </a:solidFill>
                <a:latin typeface="Arial" charset="0"/>
              </a:rPr>
              <a:t>z</a:t>
            </a:r>
          </a:p>
        </p:txBody>
      </p:sp>
      <p:sp>
        <p:nvSpPr>
          <p:cNvPr id="15421" name="Text Box 61"/>
          <p:cNvSpPr txBox="1">
            <a:spLocks noChangeArrowheads="1"/>
          </p:cNvSpPr>
          <p:nvPr/>
        </p:nvSpPr>
        <p:spPr bwMode="auto">
          <a:xfrm>
            <a:off x="1208088" y="4297364"/>
            <a:ext cx="376288" cy="500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rgbClr val="000066"/>
                </a:solidFill>
                <a:latin typeface="Arial" charset="0"/>
              </a:rPr>
              <a:t>H</a:t>
            </a:r>
            <a:endParaRPr lang="it-IT" sz="2900" b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5422" name="Text Box 62"/>
          <p:cNvSpPr txBox="1">
            <a:spLocks noChangeArrowheads="1"/>
          </p:cNvSpPr>
          <p:nvPr/>
        </p:nvSpPr>
        <p:spPr bwMode="auto">
          <a:xfrm>
            <a:off x="2767015" y="4297364"/>
            <a:ext cx="376288" cy="500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rgbClr val="000066"/>
                </a:solidFill>
                <a:latin typeface="Arial" charset="0"/>
              </a:rPr>
              <a:t>C</a:t>
            </a:r>
            <a:endParaRPr lang="it-IT" sz="2900" b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5423" name="Text Box 63"/>
          <p:cNvSpPr txBox="1">
            <a:spLocks noChangeArrowheads="1"/>
          </p:cNvSpPr>
          <p:nvPr/>
        </p:nvSpPr>
        <p:spPr bwMode="auto">
          <a:xfrm>
            <a:off x="5181600" y="4297364"/>
            <a:ext cx="376288" cy="500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rgbClr val="000066"/>
                </a:solidFill>
                <a:latin typeface="Arial" charset="0"/>
              </a:rPr>
              <a:t>N</a:t>
            </a:r>
          </a:p>
        </p:txBody>
      </p:sp>
      <p:sp>
        <p:nvSpPr>
          <p:cNvPr id="15424" name="Text Box 64"/>
          <p:cNvSpPr txBox="1">
            <a:spLocks noChangeArrowheads="1"/>
          </p:cNvSpPr>
          <p:nvPr/>
        </p:nvSpPr>
        <p:spPr bwMode="auto">
          <a:xfrm>
            <a:off x="2271715" y="1430340"/>
            <a:ext cx="825861" cy="346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900">
                <a:solidFill>
                  <a:srgbClr val="CCFFCC"/>
                </a:solidFill>
                <a:latin typeface="Arial" charset="0"/>
              </a:rPr>
              <a:t>1,06 Å</a:t>
            </a:r>
            <a:endParaRPr lang="it-IT" sz="1400">
              <a:solidFill>
                <a:srgbClr val="CCFFCC"/>
              </a:solidFill>
            </a:endParaRPr>
          </a:p>
        </p:txBody>
      </p:sp>
      <p:sp>
        <p:nvSpPr>
          <p:cNvPr id="15425" name="Text Box 65"/>
          <p:cNvSpPr txBox="1">
            <a:spLocks noChangeArrowheads="1"/>
          </p:cNvSpPr>
          <p:nvPr/>
        </p:nvSpPr>
        <p:spPr bwMode="auto">
          <a:xfrm>
            <a:off x="3395666" y="1430340"/>
            <a:ext cx="825861" cy="346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900">
                <a:solidFill>
                  <a:srgbClr val="CCFFCC"/>
                </a:solidFill>
                <a:latin typeface="Arial" charset="0"/>
              </a:rPr>
              <a:t>1,16 Å</a:t>
            </a:r>
            <a:endParaRPr lang="it-IT" sz="1400">
              <a:solidFill>
                <a:srgbClr val="CCFFCC"/>
              </a:solidFill>
            </a:endParaRPr>
          </a:p>
        </p:txBody>
      </p:sp>
      <p:sp>
        <p:nvSpPr>
          <p:cNvPr id="15426" name="Line 66"/>
          <p:cNvSpPr>
            <a:spLocks noChangeShapeType="1"/>
          </p:cNvSpPr>
          <p:nvPr/>
        </p:nvSpPr>
        <p:spPr bwMode="auto">
          <a:xfrm>
            <a:off x="7826375" y="1325563"/>
            <a:ext cx="217488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27" name="Text Box 67"/>
          <p:cNvSpPr txBox="1">
            <a:spLocks noChangeArrowheads="1"/>
          </p:cNvSpPr>
          <p:nvPr/>
        </p:nvSpPr>
        <p:spPr bwMode="auto">
          <a:xfrm>
            <a:off x="8050215" y="960439"/>
            <a:ext cx="376288" cy="500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FFCC00"/>
                </a:solidFill>
                <a:latin typeface="Arial" charset="0"/>
              </a:rPr>
              <a:t>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E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val 2"/>
          <p:cNvSpPr>
            <a:spLocks noChangeArrowheads="1"/>
          </p:cNvSpPr>
          <p:nvPr/>
        </p:nvSpPr>
        <p:spPr bwMode="auto">
          <a:xfrm>
            <a:off x="5992813" y="3943352"/>
            <a:ext cx="868363" cy="7715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387" name="Oval 3"/>
          <p:cNvSpPr>
            <a:spLocks noChangeArrowheads="1"/>
          </p:cNvSpPr>
          <p:nvPr/>
        </p:nvSpPr>
        <p:spPr bwMode="auto">
          <a:xfrm rot="2824170">
            <a:off x="6100764" y="4154488"/>
            <a:ext cx="514350" cy="1463675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158753" y="295277"/>
            <a:ext cx="1585913" cy="904875"/>
          </a:xfrm>
          <a:prstGeom prst="flowChartDecision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2662239" y="38100"/>
            <a:ext cx="5021514" cy="592466"/>
          </a:xfrm>
          <a:prstGeom prst="rect">
            <a:avLst/>
          </a:prstGeom>
          <a:noFill/>
          <a:ln w="9525">
            <a:solidFill>
              <a:srgbClr val="FF9933"/>
            </a:solidFill>
            <a:miter lim="800000"/>
            <a:headEnd/>
            <a:tailEnd/>
          </a:ln>
          <a:effectLst>
            <a:outerShdw blurRad="63500" dist="107763" dir="13500000" algn="ctr" rotWithShape="0">
              <a:srgbClr val="FFCC99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5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MOLECOLE ANGOLARI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550864" y="517527"/>
            <a:ext cx="803448" cy="500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000099"/>
                </a:solidFill>
                <a:latin typeface="Arial" charset="0"/>
              </a:rPr>
              <a:t>H</a:t>
            </a:r>
            <a:r>
              <a:rPr lang="it-IT" sz="2900" baseline="-25000">
                <a:solidFill>
                  <a:srgbClr val="000099"/>
                </a:solidFill>
                <a:latin typeface="Arial" charset="0"/>
              </a:rPr>
              <a:t>2</a:t>
            </a:r>
            <a:r>
              <a:rPr lang="it-IT" sz="2900">
                <a:solidFill>
                  <a:srgbClr val="000099"/>
                </a:solidFill>
                <a:latin typeface="Arial" charset="0"/>
              </a:rPr>
              <a:t>O</a:t>
            </a:r>
            <a:endParaRPr lang="it-IT" sz="29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 flipV="1">
            <a:off x="2338389" y="1066802"/>
            <a:ext cx="498475" cy="519113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med" len="lg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2197102" y="1628776"/>
            <a:ext cx="283677" cy="346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900" b="1">
                <a:solidFill>
                  <a:srgbClr val="CCFFCC"/>
                </a:solidFill>
                <a:latin typeface="Arial" charset="0"/>
              </a:rPr>
              <a:t>H</a:t>
            </a:r>
            <a:endParaRPr lang="it-IT" sz="1400" b="1">
              <a:solidFill>
                <a:srgbClr val="CCFFCC"/>
              </a:solidFill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2733675" y="642940"/>
            <a:ext cx="297240" cy="346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900" b="1">
                <a:solidFill>
                  <a:srgbClr val="CCFFCC"/>
                </a:solidFill>
                <a:latin typeface="Arial" charset="0"/>
              </a:rPr>
              <a:t>O</a:t>
            </a:r>
            <a:endParaRPr lang="it-IT" sz="1400" b="1">
              <a:solidFill>
                <a:srgbClr val="CCFFCC"/>
              </a:solidFill>
            </a:endParaRPr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5397503" y="685802"/>
            <a:ext cx="155575" cy="182563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none" w="med" len="lg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395" name="Oval 11"/>
          <p:cNvSpPr>
            <a:spLocks noChangeArrowheads="1"/>
          </p:cNvSpPr>
          <p:nvPr/>
        </p:nvSpPr>
        <p:spPr bwMode="auto">
          <a:xfrm>
            <a:off x="2289175" y="1570040"/>
            <a:ext cx="90488" cy="85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396" name="Oval 12"/>
          <p:cNvSpPr>
            <a:spLocks noChangeArrowheads="1"/>
          </p:cNvSpPr>
          <p:nvPr/>
        </p:nvSpPr>
        <p:spPr bwMode="auto">
          <a:xfrm>
            <a:off x="2836865" y="985838"/>
            <a:ext cx="92075" cy="85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397" name="Oval 13"/>
          <p:cNvSpPr>
            <a:spLocks noChangeArrowheads="1"/>
          </p:cNvSpPr>
          <p:nvPr/>
        </p:nvSpPr>
        <p:spPr bwMode="auto">
          <a:xfrm rot="2981120">
            <a:off x="2305844" y="3448844"/>
            <a:ext cx="514350" cy="14620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398" name="Oval 14"/>
          <p:cNvSpPr>
            <a:spLocks noChangeArrowheads="1"/>
          </p:cNvSpPr>
          <p:nvPr/>
        </p:nvSpPr>
        <p:spPr bwMode="auto">
          <a:xfrm>
            <a:off x="1693865" y="3257550"/>
            <a:ext cx="549275" cy="1371600"/>
          </a:xfrm>
          <a:prstGeom prst="ellipse">
            <a:avLst/>
          </a:prstGeom>
          <a:solidFill>
            <a:srgbClr val="FF6600"/>
          </a:solidFill>
          <a:ln w="28575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399" name="Oval 15"/>
          <p:cNvSpPr>
            <a:spLocks noChangeArrowheads="1"/>
          </p:cNvSpPr>
          <p:nvPr/>
        </p:nvSpPr>
        <p:spPr bwMode="auto">
          <a:xfrm>
            <a:off x="1693865" y="4622800"/>
            <a:ext cx="549275" cy="1371600"/>
          </a:xfrm>
          <a:prstGeom prst="ellipse">
            <a:avLst/>
          </a:prstGeom>
          <a:solidFill>
            <a:srgbClr val="FF6600"/>
          </a:solidFill>
          <a:ln w="28575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400" name="Oval 16"/>
          <p:cNvSpPr>
            <a:spLocks noChangeArrowheads="1"/>
          </p:cNvSpPr>
          <p:nvPr/>
        </p:nvSpPr>
        <p:spPr bwMode="auto">
          <a:xfrm>
            <a:off x="1922463" y="4579940"/>
            <a:ext cx="138112" cy="1285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3475037" y="3086102"/>
            <a:ext cx="325724" cy="500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rgbClr val="FFFF00"/>
                </a:solidFill>
                <a:latin typeface="Arial" charset="0"/>
              </a:rPr>
              <a:t>y</a:t>
            </a:r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4432303" y="4351340"/>
            <a:ext cx="314547" cy="500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rgbClr val="FFFF00"/>
                </a:solidFill>
                <a:latin typeface="Arial" charset="0"/>
              </a:rPr>
              <a:t>x</a:t>
            </a: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1878013" y="2100265"/>
            <a:ext cx="293664" cy="500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rgbClr val="FFFF00"/>
                </a:solidFill>
                <a:latin typeface="Arial" charset="0"/>
              </a:rPr>
              <a:t>z</a:t>
            </a:r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3249615" y="1628776"/>
            <a:ext cx="283677" cy="346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900" b="1">
                <a:solidFill>
                  <a:srgbClr val="CCFFCC"/>
                </a:solidFill>
                <a:latin typeface="Arial" charset="0"/>
              </a:rPr>
              <a:t>H</a:t>
            </a:r>
            <a:endParaRPr lang="it-IT" sz="1400" b="1">
              <a:solidFill>
                <a:srgbClr val="CCFFCC"/>
              </a:solidFill>
            </a:endParaRP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3222627" y="1098552"/>
            <a:ext cx="825861" cy="346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900">
                <a:solidFill>
                  <a:srgbClr val="CCFFCC"/>
                </a:solidFill>
                <a:latin typeface="Arial" charset="0"/>
              </a:rPr>
              <a:t>0,96 Å</a:t>
            </a:r>
            <a:endParaRPr lang="it-IT" sz="1400">
              <a:solidFill>
                <a:srgbClr val="CCFFCC"/>
              </a:solidFill>
            </a:endParaRPr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 flipV="1">
            <a:off x="4773613" y="1093790"/>
            <a:ext cx="498475" cy="517525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med" len="lg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5168900" y="668340"/>
            <a:ext cx="297240" cy="346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900" b="1">
                <a:solidFill>
                  <a:srgbClr val="CCFFCC"/>
                </a:solidFill>
                <a:latin typeface="Arial" charset="0"/>
              </a:rPr>
              <a:t>O</a:t>
            </a:r>
            <a:endParaRPr lang="it-IT" sz="1400" b="1">
              <a:solidFill>
                <a:srgbClr val="CCFFCC"/>
              </a:solidFill>
            </a:endParaRPr>
          </a:p>
        </p:txBody>
      </p:sp>
      <p:sp>
        <p:nvSpPr>
          <p:cNvPr id="16408" name="Line 24"/>
          <p:cNvSpPr>
            <a:spLocks noChangeShapeType="1"/>
          </p:cNvSpPr>
          <p:nvPr/>
        </p:nvSpPr>
        <p:spPr bwMode="auto">
          <a:xfrm>
            <a:off x="5364163" y="1093788"/>
            <a:ext cx="457200" cy="51435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med" len="lg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409" name="Oval 25"/>
          <p:cNvSpPr>
            <a:spLocks noChangeArrowheads="1"/>
          </p:cNvSpPr>
          <p:nvPr/>
        </p:nvSpPr>
        <p:spPr bwMode="auto">
          <a:xfrm>
            <a:off x="4722813" y="1595438"/>
            <a:ext cx="92075" cy="85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410" name="Oval 26"/>
          <p:cNvSpPr>
            <a:spLocks noChangeArrowheads="1"/>
          </p:cNvSpPr>
          <p:nvPr/>
        </p:nvSpPr>
        <p:spPr bwMode="auto">
          <a:xfrm>
            <a:off x="5272089" y="1011239"/>
            <a:ext cx="92075" cy="85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411" name="Oval 27"/>
          <p:cNvSpPr>
            <a:spLocks noChangeArrowheads="1"/>
          </p:cNvSpPr>
          <p:nvPr/>
        </p:nvSpPr>
        <p:spPr bwMode="auto">
          <a:xfrm>
            <a:off x="5775325" y="1595438"/>
            <a:ext cx="90488" cy="85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5683251" y="1654177"/>
            <a:ext cx="283677" cy="346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900" b="1">
                <a:solidFill>
                  <a:srgbClr val="CCFFCC"/>
                </a:solidFill>
                <a:latin typeface="Arial" charset="0"/>
              </a:rPr>
              <a:t>H</a:t>
            </a:r>
            <a:endParaRPr lang="it-IT" sz="1400" b="1">
              <a:solidFill>
                <a:srgbClr val="CCFFCC"/>
              </a:solidFill>
            </a:endParaRPr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4621215" y="1654177"/>
            <a:ext cx="283677" cy="346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900" b="1">
                <a:solidFill>
                  <a:srgbClr val="CCFFCC"/>
                </a:solidFill>
                <a:latin typeface="Arial" charset="0"/>
              </a:rPr>
              <a:t>H</a:t>
            </a:r>
            <a:endParaRPr lang="it-IT" sz="1400" b="1">
              <a:solidFill>
                <a:srgbClr val="CCFFCC"/>
              </a:solidFill>
            </a:endParaRPr>
          </a:p>
        </p:txBody>
      </p:sp>
      <p:sp>
        <p:nvSpPr>
          <p:cNvPr id="16414" name="Line 30"/>
          <p:cNvSpPr>
            <a:spLocks noChangeShapeType="1"/>
          </p:cNvSpPr>
          <p:nvPr/>
        </p:nvSpPr>
        <p:spPr bwMode="auto">
          <a:xfrm flipV="1">
            <a:off x="5064127" y="685802"/>
            <a:ext cx="173039" cy="180975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none" w="med" len="lg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415" name="Line 31"/>
          <p:cNvSpPr>
            <a:spLocks noChangeShapeType="1"/>
          </p:cNvSpPr>
          <p:nvPr/>
        </p:nvSpPr>
        <p:spPr bwMode="auto">
          <a:xfrm>
            <a:off x="2949575" y="1084263"/>
            <a:ext cx="457200" cy="51435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med" len="lg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grpSp>
        <p:nvGrpSpPr>
          <p:cNvPr id="16416" name="Group 32"/>
          <p:cNvGrpSpPr>
            <a:grpSpLocks/>
          </p:cNvGrpSpPr>
          <p:nvPr/>
        </p:nvGrpSpPr>
        <p:grpSpPr bwMode="auto">
          <a:xfrm>
            <a:off x="1649413" y="2828927"/>
            <a:ext cx="685800" cy="600075"/>
            <a:chOff x="912" y="2400"/>
            <a:chExt cx="720" cy="672"/>
          </a:xfrm>
        </p:grpSpPr>
        <p:sp>
          <p:nvSpPr>
            <p:cNvPr id="16417" name="Oval 33"/>
            <p:cNvSpPr>
              <a:spLocks noChangeArrowheads="1"/>
            </p:cNvSpPr>
            <p:nvPr/>
          </p:nvSpPr>
          <p:spPr bwMode="auto">
            <a:xfrm>
              <a:off x="912" y="2400"/>
              <a:ext cx="720" cy="672"/>
            </a:xfrm>
            <a:prstGeom prst="ellipse">
              <a:avLst/>
            </a:prstGeom>
            <a:solidFill>
              <a:srgbClr val="FFFF99"/>
            </a:solidFill>
            <a:ln w="381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6418" name="Oval 34"/>
            <p:cNvSpPr>
              <a:spLocks noChangeArrowheads="1"/>
            </p:cNvSpPr>
            <p:nvPr/>
          </p:nvSpPr>
          <p:spPr bwMode="auto">
            <a:xfrm>
              <a:off x="1200" y="2661"/>
              <a:ext cx="144" cy="1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16419" name="Line 35"/>
          <p:cNvSpPr>
            <a:spLocks noChangeShapeType="1"/>
          </p:cNvSpPr>
          <p:nvPr/>
        </p:nvSpPr>
        <p:spPr bwMode="auto">
          <a:xfrm rot="10800000" flipH="1">
            <a:off x="1993900" y="2517777"/>
            <a:ext cx="14288" cy="3954463"/>
          </a:xfrm>
          <a:prstGeom prst="line">
            <a:avLst/>
          </a:prstGeom>
          <a:noFill/>
          <a:ln w="38100" cap="rnd">
            <a:solidFill>
              <a:srgbClr val="FF0000"/>
            </a:solidFill>
            <a:prstDash val="sysDot"/>
            <a:round/>
            <a:headEnd/>
            <a:tailEnd type="stealth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420" name="Oval 36"/>
          <p:cNvSpPr>
            <a:spLocks noChangeArrowheads="1"/>
          </p:cNvSpPr>
          <p:nvPr/>
        </p:nvSpPr>
        <p:spPr bwMode="auto">
          <a:xfrm rot="-5400000">
            <a:off x="2519364" y="3897313"/>
            <a:ext cx="514350" cy="1463675"/>
          </a:xfrm>
          <a:prstGeom prst="ellipse">
            <a:avLst/>
          </a:prstGeom>
          <a:solidFill>
            <a:srgbClr val="FF6600"/>
          </a:solidFill>
          <a:ln w="28575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421" name="Oval 37"/>
          <p:cNvSpPr>
            <a:spLocks noChangeArrowheads="1"/>
          </p:cNvSpPr>
          <p:nvPr/>
        </p:nvSpPr>
        <p:spPr bwMode="auto">
          <a:xfrm rot="-5400000">
            <a:off x="1025526" y="3897313"/>
            <a:ext cx="514350" cy="1463675"/>
          </a:xfrm>
          <a:prstGeom prst="ellipse">
            <a:avLst/>
          </a:prstGeom>
          <a:solidFill>
            <a:srgbClr val="FF6600"/>
          </a:solidFill>
          <a:ln w="28575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422" name="Oval 38"/>
          <p:cNvSpPr>
            <a:spLocks noChangeArrowheads="1"/>
          </p:cNvSpPr>
          <p:nvPr/>
        </p:nvSpPr>
        <p:spPr bwMode="auto">
          <a:xfrm rot="2824170">
            <a:off x="1162844" y="4406106"/>
            <a:ext cx="514350" cy="14620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423" name="Oval 39"/>
          <p:cNvSpPr>
            <a:spLocks noChangeArrowheads="1"/>
          </p:cNvSpPr>
          <p:nvPr/>
        </p:nvSpPr>
        <p:spPr bwMode="auto">
          <a:xfrm>
            <a:off x="1649413" y="4329113"/>
            <a:ext cx="685800" cy="600075"/>
          </a:xfrm>
          <a:prstGeom prst="ellips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424" name="Oval 40"/>
          <p:cNvSpPr>
            <a:spLocks noChangeArrowheads="1"/>
          </p:cNvSpPr>
          <p:nvPr/>
        </p:nvSpPr>
        <p:spPr bwMode="auto">
          <a:xfrm>
            <a:off x="1922463" y="4562476"/>
            <a:ext cx="138112" cy="128588"/>
          </a:xfrm>
          <a:prstGeom prst="ellipse">
            <a:avLst/>
          </a:prstGeom>
          <a:solidFill>
            <a:schemeClr val="tx2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425" name="Line 41"/>
          <p:cNvSpPr>
            <a:spLocks noChangeShapeType="1"/>
          </p:cNvSpPr>
          <p:nvPr/>
        </p:nvSpPr>
        <p:spPr bwMode="auto">
          <a:xfrm rot="2909606">
            <a:off x="1966119" y="2702720"/>
            <a:ext cx="0" cy="3932239"/>
          </a:xfrm>
          <a:prstGeom prst="line">
            <a:avLst/>
          </a:prstGeom>
          <a:noFill/>
          <a:ln w="38100" cap="rnd">
            <a:solidFill>
              <a:srgbClr val="FF0000"/>
            </a:solidFill>
            <a:prstDash val="sysDot"/>
            <a:round/>
            <a:headEnd/>
            <a:tailEnd type="stealth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426" name="Oval 42"/>
          <p:cNvSpPr>
            <a:spLocks noChangeArrowheads="1"/>
          </p:cNvSpPr>
          <p:nvPr/>
        </p:nvSpPr>
        <p:spPr bwMode="auto">
          <a:xfrm>
            <a:off x="3294063" y="4329113"/>
            <a:ext cx="685800" cy="600075"/>
          </a:xfrm>
          <a:prstGeom prst="ellipse">
            <a:avLst/>
          </a:prstGeom>
          <a:solidFill>
            <a:srgbClr val="FFFF99"/>
          </a:solidFill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427" name="Oval 43"/>
          <p:cNvSpPr>
            <a:spLocks noChangeArrowheads="1"/>
          </p:cNvSpPr>
          <p:nvPr/>
        </p:nvSpPr>
        <p:spPr bwMode="auto">
          <a:xfrm>
            <a:off x="3568702" y="4562476"/>
            <a:ext cx="138113" cy="12858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428" name="Line 44"/>
          <p:cNvSpPr>
            <a:spLocks noChangeShapeType="1"/>
          </p:cNvSpPr>
          <p:nvPr/>
        </p:nvSpPr>
        <p:spPr bwMode="auto">
          <a:xfrm rot="16200000">
            <a:off x="2471737" y="2663825"/>
            <a:ext cx="0" cy="3930651"/>
          </a:xfrm>
          <a:prstGeom prst="line">
            <a:avLst/>
          </a:prstGeom>
          <a:noFill/>
          <a:ln w="38100" cap="rnd">
            <a:solidFill>
              <a:srgbClr val="FF0000"/>
            </a:solidFill>
            <a:prstDash val="sysDot"/>
            <a:round/>
            <a:headEnd/>
            <a:tailEnd type="stealth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429" name="Text Box 45"/>
          <p:cNvSpPr txBox="1">
            <a:spLocks noChangeArrowheads="1"/>
          </p:cNvSpPr>
          <p:nvPr/>
        </p:nvSpPr>
        <p:spPr bwMode="auto">
          <a:xfrm>
            <a:off x="185737" y="5657852"/>
            <a:ext cx="325724" cy="500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rgbClr val="FFFF00"/>
                </a:solidFill>
                <a:latin typeface="Arial" charset="0"/>
              </a:rPr>
              <a:t>y</a:t>
            </a:r>
          </a:p>
        </p:txBody>
      </p:sp>
      <p:sp>
        <p:nvSpPr>
          <p:cNvPr id="16430" name="Text Box 46"/>
          <p:cNvSpPr txBox="1">
            <a:spLocks noChangeArrowheads="1"/>
          </p:cNvSpPr>
          <p:nvPr/>
        </p:nvSpPr>
        <p:spPr bwMode="auto">
          <a:xfrm>
            <a:off x="3478215" y="4240213"/>
            <a:ext cx="339243" cy="438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500">
                <a:solidFill>
                  <a:srgbClr val="000066"/>
                </a:solidFill>
                <a:latin typeface="Arial" charset="0"/>
              </a:rPr>
              <a:t>H</a:t>
            </a:r>
            <a:endParaRPr lang="it-IT" sz="2900" b="1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16431" name="Text Box 47"/>
          <p:cNvSpPr txBox="1">
            <a:spLocks noChangeArrowheads="1"/>
          </p:cNvSpPr>
          <p:nvPr/>
        </p:nvSpPr>
        <p:spPr bwMode="auto">
          <a:xfrm>
            <a:off x="2060578" y="4527550"/>
            <a:ext cx="357089" cy="438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500">
                <a:solidFill>
                  <a:srgbClr val="000066"/>
                </a:solidFill>
                <a:latin typeface="Arial" charset="0"/>
              </a:rPr>
              <a:t>O</a:t>
            </a:r>
            <a:endParaRPr lang="it-IT" sz="2900" b="1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16432" name="Oval 48"/>
          <p:cNvSpPr>
            <a:spLocks noChangeArrowheads="1"/>
          </p:cNvSpPr>
          <p:nvPr/>
        </p:nvSpPr>
        <p:spPr bwMode="auto">
          <a:xfrm>
            <a:off x="6597652" y="3000375"/>
            <a:ext cx="549275" cy="1371600"/>
          </a:xfrm>
          <a:prstGeom prst="ellipse">
            <a:avLst/>
          </a:prstGeom>
          <a:solidFill>
            <a:srgbClr val="FF6600"/>
          </a:solidFill>
          <a:ln w="28575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433" name="Oval 49"/>
          <p:cNvSpPr>
            <a:spLocks noChangeArrowheads="1"/>
          </p:cNvSpPr>
          <p:nvPr/>
        </p:nvSpPr>
        <p:spPr bwMode="auto">
          <a:xfrm rot="-3939054">
            <a:off x="7289801" y="3983038"/>
            <a:ext cx="514350" cy="1463675"/>
          </a:xfrm>
          <a:prstGeom prst="ellipse">
            <a:avLst/>
          </a:prstGeom>
          <a:solidFill>
            <a:srgbClr val="FF6600"/>
          </a:solidFill>
          <a:ln w="28575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434" name="Oval 50"/>
          <p:cNvSpPr>
            <a:spLocks noChangeArrowheads="1"/>
          </p:cNvSpPr>
          <p:nvPr/>
        </p:nvSpPr>
        <p:spPr bwMode="auto">
          <a:xfrm>
            <a:off x="6815140" y="4371976"/>
            <a:ext cx="136525" cy="128588"/>
          </a:xfrm>
          <a:prstGeom prst="ellipse">
            <a:avLst/>
          </a:prstGeom>
          <a:solidFill>
            <a:schemeClr val="tx2"/>
          </a:solidFill>
          <a:ln w="5715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grpSp>
        <p:nvGrpSpPr>
          <p:cNvPr id="16435" name="Group 51"/>
          <p:cNvGrpSpPr>
            <a:grpSpLocks/>
          </p:cNvGrpSpPr>
          <p:nvPr/>
        </p:nvGrpSpPr>
        <p:grpSpPr bwMode="auto">
          <a:xfrm>
            <a:off x="6523039" y="2528888"/>
            <a:ext cx="685800" cy="600075"/>
            <a:chOff x="912" y="2400"/>
            <a:chExt cx="720" cy="672"/>
          </a:xfrm>
        </p:grpSpPr>
        <p:sp>
          <p:nvSpPr>
            <p:cNvPr id="16436" name="Oval 52"/>
            <p:cNvSpPr>
              <a:spLocks noChangeArrowheads="1"/>
            </p:cNvSpPr>
            <p:nvPr/>
          </p:nvSpPr>
          <p:spPr bwMode="auto">
            <a:xfrm>
              <a:off x="912" y="2400"/>
              <a:ext cx="720" cy="672"/>
            </a:xfrm>
            <a:prstGeom prst="ellipse">
              <a:avLst/>
            </a:prstGeom>
            <a:solidFill>
              <a:srgbClr val="FFFF99"/>
            </a:solidFill>
            <a:ln w="381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6437" name="Oval 53"/>
            <p:cNvSpPr>
              <a:spLocks noChangeArrowheads="1"/>
            </p:cNvSpPr>
            <p:nvPr/>
          </p:nvSpPr>
          <p:spPr bwMode="auto">
            <a:xfrm>
              <a:off x="1200" y="2661"/>
              <a:ext cx="144" cy="1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16438" name="Group 54"/>
          <p:cNvGrpSpPr>
            <a:grpSpLocks/>
          </p:cNvGrpSpPr>
          <p:nvPr/>
        </p:nvGrpSpPr>
        <p:grpSpPr bwMode="auto">
          <a:xfrm>
            <a:off x="7958139" y="4832351"/>
            <a:ext cx="685800" cy="600075"/>
            <a:chOff x="912" y="2400"/>
            <a:chExt cx="720" cy="672"/>
          </a:xfrm>
        </p:grpSpPr>
        <p:sp>
          <p:nvSpPr>
            <p:cNvPr id="16439" name="Oval 55"/>
            <p:cNvSpPr>
              <a:spLocks noChangeArrowheads="1"/>
            </p:cNvSpPr>
            <p:nvPr/>
          </p:nvSpPr>
          <p:spPr bwMode="auto">
            <a:xfrm>
              <a:off x="912" y="2400"/>
              <a:ext cx="720" cy="672"/>
            </a:xfrm>
            <a:prstGeom prst="ellipse">
              <a:avLst/>
            </a:prstGeom>
            <a:solidFill>
              <a:srgbClr val="FFFF99"/>
            </a:solidFill>
            <a:ln w="381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6440" name="Oval 56"/>
            <p:cNvSpPr>
              <a:spLocks noChangeArrowheads="1"/>
            </p:cNvSpPr>
            <p:nvPr/>
          </p:nvSpPr>
          <p:spPr bwMode="auto">
            <a:xfrm>
              <a:off x="1200" y="2661"/>
              <a:ext cx="144" cy="1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16441" name="Line 57"/>
          <p:cNvSpPr>
            <a:spLocks noChangeShapeType="1"/>
          </p:cNvSpPr>
          <p:nvPr/>
        </p:nvSpPr>
        <p:spPr bwMode="auto">
          <a:xfrm rot="17705056" flipH="1">
            <a:off x="7909722" y="3755233"/>
            <a:ext cx="42862" cy="2378075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Dot"/>
            <a:round/>
            <a:headEnd/>
            <a:tailEnd type="stealth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442" name="Line 58"/>
          <p:cNvSpPr>
            <a:spLocks noChangeShapeType="1"/>
          </p:cNvSpPr>
          <p:nvPr/>
        </p:nvSpPr>
        <p:spPr bwMode="auto">
          <a:xfrm rot="10800000" flipH="1">
            <a:off x="6861175" y="2057400"/>
            <a:ext cx="0" cy="2400300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"/>
            <a:round/>
            <a:headEnd/>
            <a:tailEnd type="stealth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443" name="Text Box 59"/>
          <p:cNvSpPr txBox="1">
            <a:spLocks noChangeArrowheads="1"/>
          </p:cNvSpPr>
          <p:nvPr/>
        </p:nvSpPr>
        <p:spPr bwMode="auto">
          <a:xfrm>
            <a:off x="6494465" y="2614613"/>
            <a:ext cx="339243" cy="438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500">
                <a:solidFill>
                  <a:srgbClr val="000066"/>
                </a:solidFill>
                <a:latin typeface="Arial" charset="0"/>
              </a:rPr>
              <a:t>H</a:t>
            </a:r>
            <a:endParaRPr lang="it-IT" sz="2900" b="1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16444" name="Text Box 60"/>
          <p:cNvSpPr txBox="1">
            <a:spLocks noChangeArrowheads="1"/>
          </p:cNvSpPr>
          <p:nvPr/>
        </p:nvSpPr>
        <p:spPr bwMode="auto">
          <a:xfrm>
            <a:off x="7958141" y="5010150"/>
            <a:ext cx="339243" cy="438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500">
                <a:solidFill>
                  <a:srgbClr val="000066"/>
                </a:solidFill>
                <a:latin typeface="Arial" charset="0"/>
              </a:rPr>
              <a:t>H</a:t>
            </a:r>
            <a:endParaRPr lang="it-IT" sz="2900" b="1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16445" name="Text Box 61"/>
          <p:cNvSpPr txBox="1">
            <a:spLocks noChangeArrowheads="1"/>
          </p:cNvSpPr>
          <p:nvPr/>
        </p:nvSpPr>
        <p:spPr bwMode="auto">
          <a:xfrm>
            <a:off x="6769102" y="4646614"/>
            <a:ext cx="357089" cy="438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500">
                <a:solidFill>
                  <a:srgbClr val="FFFF00"/>
                </a:solidFill>
                <a:latin typeface="Arial" charset="0"/>
              </a:rPr>
              <a:t>O</a:t>
            </a:r>
          </a:p>
        </p:txBody>
      </p:sp>
      <p:sp>
        <p:nvSpPr>
          <p:cNvPr id="16446" name="Text Box 62"/>
          <p:cNvSpPr txBox="1">
            <a:spLocks noChangeArrowheads="1"/>
          </p:cNvSpPr>
          <p:nvPr/>
        </p:nvSpPr>
        <p:spPr bwMode="auto">
          <a:xfrm>
            <a:off x="2284416" y="4929189"/>
            <a:ext cx="3271831" cy="40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CCFFFF"/>
                </a:solidFill>
                <a:latin typeface="Arial" charset="0"/>
              </a:rPr>
              <a:t>Orbitale </a:t>
            </a:r>
            <a:r>
              <a:rPr lang="it-IT" sz="2300" b="1">
                <a:solidFill>
                  <a:srgbClr val="CCFFFF"/>
                </a:solidFill>
                <a:latin typeface="Arial" charset="0"/>
              </a:rPr>
              <a:t>p</a:t>
            </a:r>
            <a:r>
              <a:rPr lang="it-IT" sz="2300">
                <a:solidFill>
                  <a:srgbClr val="CCFFFF"/>
                </a:solidFill>
                <a:latin typeface="Arial" charset="0"/>
              </a:rPr>
              <a:t> dell</a:t>
            </a:r>
            <a:r>
              <a:rPr lang="ja-JP" altLang="it-IT" sz="2300">
                <a:solidFill>
                  <a:srgbClr val="CCFFFF"/>
                </a:solidFill>
                <a:latin typeface="Arial"/>
              </a:rPr>
              <a:t>’</a:t>
            </a:r>
            <a:r>
              <a:rPr lang="it-IT" sz="2300">
                <a:solidFill>
                  <a:srgbClr val="CCFFFF"/>
                </a:solidFill>
                <a:latin typeface="Arial" charset="0"/>
              </a:rPr>
              <a:t>ossigeno</a:t>
            </a:r>
          </a:p>
        </p:txBody>
      </p:sp>
      <p:sp>
        <p:nvSpPr>
          <p:cNvPr id="16447" name="Text Box 63"/>
          <p:cNvSpPr txBox="1">
            <a:spLocks noChangeArrowheads="1"/>
          </p:cNvSpPr>
          <p:nvPr/>
        </p:nvSpPr>
        <p:spPr bwMode="auto">
          <a:xfrm>
            <a:off x="4986341" y="5529264"/>
            <a:ext cx="4118859" cy="40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CCFFFF"/>
                </a:solidFill>
                <a:latin typeface="Arial" charset="0"/>
              </a:rPr>
              <a:t>Orbitali ibridi dell</a:t>
            </a:r>
            <a:r>
              <a:rPr lang="ja-JP" altLang="it-IT" sz="2300">
                <a:solidFill>
                  <a:srgbClr val="CCFFFF"/>
                </a:solidFill>
                <a:latin typeface="Arial"/>
              </a:rPr>
              <a:t>’</a:t>
            </a:r>
            <a:r>
              <a:rPr lang="it-IT" sz="2300">
                <a:solidFill>
                  <a:srgbClr val="CCFFFF"/>
                </a:solidFill>
                <a:latin typeface="Arial" charset="0"/>
              </a:rPr>
              <a:t>ossigeno sp</a:t>
            </a:r>
            <a:r>
              <a:rPr lang="it-IT" sz="2300" baseline="30000">
                <a:solidFill>
                  <a:srgbClr val="CCFFFF"/>
                </a:solidFill>
                <a:latin typeface="Arial" charset="0"/>
              </a:rPr>
              <a:t>3</a:t>
            </a:r>
            <a:endParaRPr lang="it-IT" sz="2300">
              <a:solidFill>
                <a:srgbClr val="CCFFFF"/>
              </a:solidFill>
              <a:latin typeface="Arial" charset="0"/>
            </a:endParaRPr>
          </a:p>
        </p:txBody>
      </p:sp>
      <p:sp>
        <p:nvSpPr>
          <p:cNvPr id="16448" name="Text Box 64"/>
          <p:cNvSpPr txBox="1">
            <a:spLocks noChangeArrowheads="1"/>
          </p:cNvSpPr>
          <p:nvPr/>
        </p:nvSpPr>
        <p:spPr bwMode="auto">
          <a:xfrm>
            <a:off x="5205413" y="5915025"/>
            <a:ext cx="3579984" cy="40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CCFFFF"/>
                </a:solidFill>
                <a:latin typeface="Arial" charset="0"/>
              </a:rPr>
              <a:t>O = (sp</a:t>
            </a:r>
            <a:r>
              <a:rPr lang="it-IT" sz="2300" baseline="30000">
                <a:solidFill>
                  <a:srgbClr val="CCFFFF"/>
                </a:solidFill>
                <a:latin typeface="Arial" charset="0"/>
              </a:rPr>
              <a:t>3</a:t>
            </a:r>
            <a:r>
              <a:rPr lang="it-IT" sz="2300">
                <a:solidFill>
                  <a:srgbClr val="CCFFFF"/>
                </a:solidFill>
                <a:latin typeface="Arial" charset="0"/>
              </a:rPr>
              <a:t>)</a:t>
            </a:r>
            <a:r>
              <a:rPr lang="it-IT" sz="2300" baseline="30000">
                <a:solidFill>
                  <a:srgbClr val="CCFFFF"/>
                </a:solidFill>
                <a:latin typeface="Arial" charset="0"/>
              </a:rPr>
              <a:t>2</a:t>
            </a:r>
            <a:r>
              <a:rPr lang="it-IT" sz="2300">
                <a:solidFill>
                  <a:srgbClr val="CCFFFF"/>
                </a:solidFill>
                <a:latin typeface="Arial" charset="0"/>
              </a:rPr>
              <a:t>(sp</a:t>
            </a:r>
            <a:r>
              <a:rPr lang="it-IT" sz="2300" baseline="30000">
                <a:solidFill>
                  <a:srgbClr val="CCFFFF"/>
                </a:solidFill>
                <a:latin typeface="Arial" charset="0"/>
              </a:rPr>
              <a:t>3</a:t>
            </a:r>
            <a:r>
              <a:rPr lang="it-IT" sz="2300">
                <a:solidFill>
                  <a:srgbClr val="CCFFFF"/>
                </a:solidFill>
                <a:latin typeface="Arial" charset="0"/>
              </a:rPr>
              <a:t>)</a:t>
            </a:r>
            <a:r>
              <a:rPr lang="it-IT" sz="2300" baseline="30000">
                <a:solidFill>
                  <a:srgbClr val="CCFFFF"/>
                </a:solidFill>
                <a:latin typeface="Arial" charset="0"/>
              </a:rPr>
              <a:t>2</a:t>
            </a:r>
            <a:r>
              <a:rPr lang="it-IT" sz="2300">
                <a:solidFill>
                  <a:srgbClr val="CCFFFF"/>
                </a:solidFill>
                <a:latin typeface="Arial" charset="0"/>
              </a:rPr>
              <a:t>(sp</a:t>
            </a:r>
            <a:r>
              <a:rPr lang="it-IT" sz="2300" baseline="30000">
                <a:solidFill>
                  <a:srgbClr val="CCFFFF"/>
                </a:solidFill>
                <a:latin typeface="Arial" charset="0"/>
              </a:rPr>
              <a:t>3</a:t>
            </a:r>
            <a:r>
              <a:rPr lang="it-IT" sz="2300">
                <a:solidFill>
                  <a:srgbClr val="CCFFFF"/>
                </a:solidFill>
                <a:latin typeface="Arial" charset="0"/>
              </a:rPr>
              <a:t>)</a:t>
            </a:r>
            <a:r>
              <a:rPr lang="it-IT" sz="2300" baseline="30000">
                <a:solidFill>
                  <a:srgbClr val="CCFFFF"/>
                </a:solidFill>
                <a:latin typeface="Arial" charset="0"/>
              </a:rPr>
              <a:t>1</a:t>
            </a:r>
            <a:r>
              <a:rPr lang="it-IT" sz="2300">
                <a:solidFill>
                  <a:srgbClr val="CCFFFF"/>
                </a:solidFill>
                <a:latin typeface="Arial" charset="0"/>
              </a:rPr>
              <a:t>(sp</a:t>
            </a:r>
            <a:r>
              <a:rPr lang="it-IT" sz="2300" baseline="30000">
                <a:solidFill>
                  <a:srgbClr val="CCFFFF"/>
                </a:solidFill>
                <a:latin typeface="Arial" charset="0"/>
              </a:rPr>
              <a:t>3</a:t>
            </a:r>
            <a:r>
              <a:rPr lang="it-IT" sz="2300">
                <a:solidFill>
                  <a:srgbClr val="CCFFFF"/>
                </a:solidFill>
                <a:latin typeface="Arial" charset="0"/>
              </a:rPr>
              <a:t>)</a:t>
            </a:r>
            <a:r>
              <a:rPr lang="it-IT" sz="2300" baseline="30000">
                <a:solidFill>
                  <a:srgbClr val="CCFFFF"/>
                </a:solidFill>
                <a:latin typeface="Arial" charset="0"/>
              </a:rPr>
              <a:t>1</a:t>
            </a:r>
            <a:endParaRPr lang="it-IT" sz="2300">
              <a:solidFill>
                <a:srgbClr val="CCFFFF"/>
              </a:solidFill>
              <a:latin typeface="Arial" charset="0"/>
            </a:endParaRPr>
          </a:p>
        </p:txBody>
      </p:sp>
      <p:sp>
        <p:nvSpPr>
          <p:cNvPr id="16449" name="Text Box 65"/>
          <p:cNvSpPr txBox="1">
            <a:spLocks noChangeArrowheads="1"/>
          </p:cNvSpPr>
          <p:nvPr/>
        </p:nvSpPr>
        <p:spPr bwMode="auto">
          <a:xfrm>
            <a:off x="1828801" y="6472239"/>
            <a:ext cx="2356632" cy="40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CCFFFF"/>
                </a:solidFill>
                <a:latin typeface="Arial" charset="0"/>
              </a:rPr>
              <a:t>O = s</a:t>
            </a:r>
            <a:r>
              <a:rPr lang="it-IT" sz="2300" baseline="30000">
                <a:solidFill>
                  <a:srgbClr val="CCFFFF"/>
                </a:solidFill>
                <a:latin typeface="Arial" charset="0"/>
              </a:rPr>
              <a:t>2 </a:t>
            </a:r>
            <a:r>
              <a:rPr lang="it-IT" sz="2300">
                <a:solidFill>
                  <a:srgbClr val="CCFFFF"/>
                </a:solidFill>
                <a:latin typeface="Arial" charset="0"/>
              </a:rPr>
              <a:t>px</a:t>
            </a:r>
            <a:r>
              <a:rPr lang="it-IT" sz="2300" baseline="30000">
                <a:solidFill>
                  <a:srgbClr val="CCFFFF"/>
                </a:solidFill>
                <a:latin typeface="Arial" charset="0"/>
              </a:rPr>
              <a:t>1 </a:t>
            </a:r>
            <a:r>
              <a:rPr lang="it-IT" sz="2300">
                <a:solidFill>
                  <a:srgbClr val="CCFFFF"/>
                </a:solidFill>
                <a:latin typeface="Arial" charset="0"/>
              </a:rPr>
              <a:t>py</a:t>
            </a:r>
            <a:r>
              <a:rPr lang="it-IT" sz="2300" baseline="30000">
                <a:solidFill>
                  <a:srgbClr val="CCFFFF"/>
                </a:solidFill>
                <a:latin typeface="Arial" charset="0"/>
              </a:rPr>
              <a:t>2 </a:t>
            </a:r>
            <a:r>
              <a:rPr lang="it-IT" sz="2300">
                <a:solidFill>
                  <a:srgbClr val="CCFFFF"/>
                </a:solidFill>
                <a:latin typeface="Arial" charset="0"/>
              </a:rPr>
              <a:t>pz</a:t>
            </a:r>
            <a:r>
              <a:rPr lang="it-IT" sz="2300" baseline="30000">
                <a:solidFill>
                  <a:srgbClr val="CCFFFF"/>
                </a:solidFill>
                <a:latin typeface="Arial" charset="0"/>
              </a:rPr>
              <a:t>1</a:t>
            </a:r>
            <a:endParaRPr lang="it-IT" sz="2300">
              <a:solidFill>
                <a:srgbClr val="CCFFFF"/>
              </a:solidFill>
              <a:latin typeface="Arial" charset="0"/>
            </a:endParaRPr>
          </a:p>
        </p:txBody>
      </p:sp>
      <p:sp>
        <p:nvSpPr>
          <p:cNvPr id="16450" name="Text Box 66"/>
          <p:cNvSpPr txBox="1">
            <a:spLocks noChangeArrowheads="1"/>
          </p:cNvSpPr>
          <p:nvPr/>
        </p:nvSpPr>
        <p:spPr bwMode="auto">
          <a:xfrm>
            <a:off x="3657600" y="3419477"/>
            <a:ext cx="2485050" cy="761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CCFFCC"/>
                </a:solidFill>
                <a:latin typeface="Arial" charset="0"/>
              </a:rPr>
              <a:t>Orbitali contenenti</a:t>
            </a:r>
          </a:p>
          <a:p>
            <a:r>
              <a:rPr lang="it-IT" sz="2300">
                <a:solidFill>
                  <a:srgbClr val="CCFFCC"/>
                </a:solidFill>
                <a:latin typeface="Arial" charset="0"/>
              </a:rPr>
              <a:t>coppie solitarie</a:t>
            </a:r>
          </a:p>
        </p:txBody>
      </p:sp>
      <p:sp>
        <p:nvSpPr>
          <p:cNvPr id="16451" name="Freeform 67"/>
          <p:cNvSpPr>
            <a:spLocks/>
          </p:cNvSpPr>
          <p:nvPr/>
        </p:nvSpPr>
        <p:spPr bwMode="auto">
          <a:xfrm>
            <a:off x="2406651" y="2630488"/>
            <a:ext cx="1708151" cy="1160462"/>
          </a:xfrm>
          <a:custGeom>
            <a:avLst/>
            <a:gdLst>
              <a:gd name="T0" fmla="*/ 1793 w 1793"/>
              <a:gd name="T1" fmla="*/ 846 h 1299"/>
              <a:gd name="T2" fmla="*/ 1418 w 1793"/>
              <a:gd name="T3" fmla="*/ 108 h 1299"/>
              <a:gd name="T4" fmla="*/ 655 w 1793"/>
              <a:gd name="T5" fmla="*/ 199 h 1299"/>
              <a:gd name="T6" fmla="*/ 0 w 1793"/>
              <a:gd name="T7" fmla="*/ 1299 h 12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93" h="1299">
                <a:moveTo>
                  <a:pt x="1793" y="846"/>
                </a:moveTo>
                <a:cubicBezTo>
                  <a:pt x="1731" y="723"/>
                  <a:pt x="1608" y="216"/>
                  <a:pt x="1418" y="108"/>
                </a:cubicBezTo>
                <a:cubicBezTo>
                  <a:pt x="1228" y="0"/>
                  <a:pt x="891" y="0"/>
                  <a:pt x="655" y="199"/>
                </a:cubicBezTo>
                <a:cubicBezTo>
                  <a:pt x="419" y="398"/>
                  <a:pt x="136" y="1070"/>
                  <a:pt x="0" y="1299"/>
                </a:cubicBezTo>
              </a:path>
            </a:pathLst>
          </a:custGeom>
          <a:noFill/>
          <a:ln w="57150" cmpd="sng">
            <a:solidFill>
              <a:srgbClr val="FF9933"/>
            </a:solidFill>
            <a:round/>
            <a:headEnd type="none" w="med" len="med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452" name="Freeform 68"/>
          <p:cNvSpPr>
            <a:spLocks/>
          </p:cNvSpPr>
          <p:nvPr/>
        </p:nvSpPr>
        <p:spPr bwMode="auto">
          <a:xfrm>
            <a:off x="3200402" y="3798888"/>
            <a:ext cx="731839" cy="57150"/>
          </a:xfrm>
          <a:custGeom>
            <a:avLst/>
            <a:gdLst>
              <a:gd name="T0" fmla="*/ 1426 w 1426"/>
              <a:gd name="T1" fmla="*/ 0 h 142"/>
              <a:gd name="T2" fmla="*/ 1000 w 1426"/>
              <a:gd name="T3" fmla="*/ 113 h 142"/>
              <a:gd name="T4" fmla="*/ 364 w 1426"/>
              <a:gd name="T5" fmla="*/ 132 h 142"/>
              <a:gd name="T6" fmla="*/ 355 w 1426"/>
              <a:gd name="T7" fmla="*/ 141 h 142"/>
              <a:gd name="T8" fmla="*/ 0 w 1426"/>
              <a:gd name="T9" fmla="*/ 141 h 1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26" h="142">
                <a:moveTo>
                  <a:pt x="1426" y="0"/>
                </a:moveTo>
                <a:cubicBezTo>
                  <a:pt x="1355" y="19"/>
                  <a:pt x="1177" y="91"/>
                  <a:pt x="1000" y="113"/>
                </a:cubicBezTo>
                <a:cubicBezTo>
                  <a:pt x="823" y="135"/>
                  <a:pt x="471" y="127"/>
                  <a:pt x="364" y="132"/>
                </a:cubicBezTo>
                <a:cubicBezTo>
                  <a:pt x="257" y="137"/>
                  <a:pt x="416" y="140"/>
                  <a:pt x="355" y="141"/>
                </a:cubicBezTo>
                <a:cubicBezTo>
                  <a:pt x="294" y="142"/>
                  <a:pt x="74" y="141"/>
                  <a:pt x="0" y="141"/>
                </a:cubicBezTo>
              </a:path>
            </a:pathLst>
          </a:custGeom>
          <a:noFill/>
          <a:ln w="57150" cmpd="sng">
            <a:solidFill>
              <a:srgbClr val="FF9933"/>
            </a:solidFill>
            <a:round/>
            <a:headEnd type="none" w="med" len="med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453" name="Freeform 69"/>
          <p:cNvSpPr>
            <a:spLocks/>
          </p:cNvSpPr>
          <p:nvPr/>
        </p:nvSpPr>
        <p:spPr bwMode="auto">
          <a:xfrm>
            <a:off x="5989637" y="3417890"/>
            <a:ext cx="487363" cy="357187"/>
          </a:xfrm>
          <a:custGeom>
            <a:avLst/>
            <a:gdLst>
              <a:gd name="T0" fmla="*/ 0 w 512"/>
              <a:gd name="T1" fmla="*/ 108 h 399"/>
              <a:gd name="T2" fmla="*/ 134 w 512"/>
              <a:gd name="T3" fmla="*/ 42 h 399"/>
              <a:gd name="T4" fmla="*/ 366 w 512"/>
              <a:gd name="T5" fmla="*/ 60 h 399"/>
              <a:gd name="T6" fmla="*/ 512 w 512"/>
              <a:gd name="T7" fmla="*/ 399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12" h="399">
                <a:moveTo>
                  <a:pt x="0" y="108"/>
                </a:moveTo>
                <a:cubicBezTo>
                  <a:pt x="23" y="97"/>
                  <a:pt x="73" y="50"/>
                  <a:pt x="134" y="42"/>
                </a:cubicBezTo>
                <a:cubicBezTo>
                  <a:pt x="195" y="34"/>
                  <a:pt x="303" y="0"/>
                  <a:pt x="366" y="60"/>
                </a:cubicBezTo>
                <a:cubicBezTo>
                  <a:pt x="429" y="120"/>
                  <a:pt x="482" y="328"/>
                  <a:pt x="512" y="399"/>
                </a:cubicBezTo>
              </a:path>
            </a:pathLst>
          </a:custGeom>
          <a:noFill/>
          <a:ln w="57150" cmpd="sng">
            <a:solidFill>
              <a:srgbClr val="FF9933"/>
            </a:solidFill>
            <a:round/>
            <a:headEnd type="none" w="med" len="med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454" name="Freeform 70"/>
          <p:cNvSpPr>
            <a:spLocks/>
          </p:cNvSpPr>
          <p:nvPr/>
        </p:nvSpPr>
        <p:spPr bwMode="auto">
          <a:xfrm>
            <a:off x="5326064" y="4116389"/>
            <a:ext cx="614363" cy="649287"/>
          </a:xfrm>
          <a:custGeom>
            <a:avLst/>
            <a:gdLst>
              <a:gd name="T0" fmla="*/ 0 w 645"/>
              <a:gd name="T1" fmla="*/ 0 h 727"/>
              <a:gd name="T2" fmla="*/ 73 w 645"/>
              <a:gd name="T3" fmla="*/ 254 h 727"/>
              <a:gd name="T4" fmla="*/ 273 w 645"/>
              <a:gd name="T5" fmla="*/ 491 h 727"/>
              <a:gd name="T6" fmla="*/ 645 w 645"/>
              <a:gd name="T7" fmla="*/ 727 h 7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45" h="727">
                <a:moveTo>
                  <a:pt x="0" y="0"/>
                </a:moveTo>
                <a:cubicBezTo>
                  <a:pt x="12" y="42"/>
                  <a:pt x="27" y="172"/>
                  <a:pt x="73" y="254"/>
                </a:cubicBezTo>
                <a:cubicBezTo>
                  <a:pt x="119" y="336"/>
                  <a:pt x="178" y="412"/>
                  <a:pt x="273" y="491"/>
                </a:cubicBezTo>
                <a:cubicBezTo>
                  <a:pt x="368" y="570"/>
                  <a:pt x="568" y="678"/>
                  <a:pt x="645" y="727"/>
                </a:cubicBezTo>
              </a:path>
            </a:pathLst>
          </a:custGeom>
          <a:noFill/>
          <a:ln w="57150" cmpd="sng">
            <a:solidFill>
              <a:srgbClr val="FF9933"/>
            </a:solidFill>
            <a:round/>
            <a:headEnd type="none" w="med" len="med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455" name="Oval 71"/>
          <p:cNvSpPr>
            <a:spLocks noChangeArrowheads="1"/>
          </p:cNvSpPr>
          <p:nvPr/>
        </p:nvSpPr>
        <p:spPr bwMode="auto">
          <a:xfrm>
            <a:off x="3340101" y="1570040"/>
            <a:ext cx="92075" cy="85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456" name="Text Box 72"/>
          <p:cNvSpPr txBox="1">
            <a:spLocks noChangeArrowheads="1"/>
          </p:cNvSpPr>
          <p:nvPr/>
        </p:nvSpPr>
        <p:spPr bwMode="auto">
          <a:xfrm>
            <a:off x="2574927" y="1243015"/>
            <a:ext cx="611685" cy="346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900">
                <a:solidFill>
                  <a:srgbClr val="FF0066"/>
                </a:solidFill>
                <a:latin typeface="Arial" charset="0"/>
              </a:rPr>
              <a:t>105°</a:t>
            </a:r>
            <a:endParaRPr lang="it-IT" sz="140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Oval 2"/>
          <p:cNvSpPr>
            <a:spLocks noChangeArrowheads="1"/>
          </p:cNvSpPr>
          <p:nvPr/>
        </p:nvSpPr>
        <p:spPr bwMode="auto">
          <a:xfrm>
            <a:off x="5683251" y="5486400"/>
            <a:ext cx="556683" cy="276225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33867" y="4487467"/>
            <a:ext cx="1981200" cy="706040"/>
          </a:xfrm>
          <a:prstGeom prst="flowChartDecision">
            <a:avLst/>
          </a:prstGeom>
          <a:solidFill>
            <a:srgbClr val="FFCC00"/>
          </a:solidFill>
          <a:ln w="38100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0" name="Oval 4"/>
          <p:cNvSpPr>
            <a:spLocks noChangeArrowheads="1"/>
          </p:cNvSpPr>
          <p:nvPr/>
        </p:nvSpPr>
        <p:spPr bwMode="auto">
          <a:xfrm>
            <a:off x="4857751" y="3177779"/>
            <a:ext cx="556683" cy="276225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1" name="Oval 5"/>
          <p:cNvSpPr>
            <a:spLocks noChangeArrowheads="1"/>
          </p:cNvSpPr>
          <p:nvPr/>
        </p:nvSpPr>
        <p:spPr bwMode="auto">
          <a:xfrm>
            <a:off x="6743701" y="3713560"/>
            <a:ext cx="556684" cy="276225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2" name="Oval 6"/>
          <p:cNvSpPr>
            <a:spLocks noChangeArrowheads="1"/>
          </p:cNvSpPr>
          <p:nvPr/>
        </p:nvSpPr>
        <p:spPr bwMode="auto">
          <a:xfrm>
            <a:off x="7658101" y="3144441"/>
            <a:ext cx="556684" cy="276225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3" name="Oval 7"/>
          <p:cNvSpPr>
            <a:spLocks noChangeArrowheads="1"/>
          </p:cNvSpPr>
          <p:nvPr/>
        </p:nvSpPr>
        <p:spPr bwMode="auto">
          <a:xfrm rot="2981120">
            <a:off x="2690879" y="1741818"/>
            <a:ext cx="341709" cy="1608667"/>
          </a:xfrm>
          <a:prstGeom prst="ellipse">
            <a:avLst/>
          </a:prstGeom>
          <a:solidFill>
            <a:srgbClr val="FF6600"/>
          </a:solidFill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4" name="Oval 8"/>
          <p:cNvSpPr>
            <a:spLocks noChangeArrowheads="1"/>
          </p:cNvSpPr>
          <p:nvPr/>
        </p:nvSpPr>
        <p:spPr bwMode="auto">
          <a:xfrm>
            <a:off x="2000251" y="1999060"/>
            <a:ext cx="514349" cy="810815"/>
          </a:xfrm>
          <a:prstGeom prst="ellipse">
            <a:avLst/>
          </a:prstGeom>
          <a:solidFill>
            <a:srgbClr val="FF6600"/>
          </a:solidFill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5" name="Oval 9"/>
          <p:cNvSpPr>
            <a:spLocks noChangeArrowheads="1"/>
          </p:cNvSpPr>
          <p:nvPr/>
        </p:nvSpPr>
        <p:spPr bwMode="auto">
          <a:xfrm>
            <a:off x="2000251" y="2809876"/>
            <a:ext cx="514349" cy="812006"/>
          </a:xfrm>
          <a:prstGeom prst="ellipse">
            <a:avLst/>
          </a:prstGeom>
          <a:solidFill>
            <a:srgbClr val="FF6600"/>
          </a:solidFill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6" name="Oval 10"/>
          <p:cNvSpPr>
            <a:spLocks noChangeArrowheads="1"/>
          </p:cNvSpPr>
          <p:nvPr/>
        </p:nvSpPr>
        <p:spPr bwMode="auto">
          <a:xfrm rot="-5400000">
            <a:off x="2819401" y="2052638"/>
            <a:ext cx="304800" cy="1485900"/>
          </a:xfrm>
          <a:prstGeom prst="ellipse">
            <a:avLst/>
          </a:prstGeom>
          <a:solidFill>
            <a:srgbClr val="FF6600"/>
          </a:solidFill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7" name="Oval 11"/>
          <p:cNvSpPr>
            <a:spLocks noChangeArrowheads="1"/>
          </p:cNvSpPr>
          <p:nvPr/>
        </p:nvSpPr>
        <p:spPr bwMode="auto">
          <a:xfrm rot="-5400000">
            <a:off x="1333501" y="2052638"/>
            <a:ext cx="304800" cy="1485900"/>
          </a:xfrm>
          <a:prstGeom prst="ellipse">
            <a:avLst/>
          </a:prstGeom>
          <a:solidFill>
            <a:srgbClr val="FF6600"/>
          </a:solidFill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8" name="Oval 12"/>
          <p:cNvSpPr>
            <a:spLocks noChangeArrowheads="1"/>
          </p:cNvSpPr>
          <p:nvPr/>
        </p:nvSpPr>
        <p:spPr bwMode="auto">
          <a:xfrm rot="2824170">
            <a:off x="1486231" y="2294401"/>
            <a:ext cx="346472" cy="1591733"/>
          </a:xfrm>
          <a:prstGeom prst="ellipse">
            <a:avLst/>
          </a:prstGeom>
          <a:solidFill>
            <a:srgbClr val="FF6600"/>
          </a:solidFill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9" name="Oval 13"/>
          <p:cNvSpPr>
            <a:spLocks noChangeArrowheads="1"/>
          </p:cNvSpPr>
          <p:nvPr/>
        </p:nvSpPr>
        <p:spPr bwMode="auto">
          <a:xfrm>
            <a:off x="1828800" y="2576513"/>
            <a:ext cx="857251" cy="467916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0" name="Oval 14"/>
          <p:cNvSpPr>
            <a:spLocks noChangeArrowheads="1"/>
          </p:cNvSpPr>
          <p:nvPr/>
        </p:nvSpPr>
        <p:spPr bwMode="auto">
          <a:xfrm>
            <a:off x="2171700" y="2743200"/>
            <a:ext cx="171451" cy="100013"/>
          </a:xfrm>
          <a:prstGeom prst="ellipse">
            <a:avLst/>
          </a:prstGeom>
          <a:solidFill>
            <a:schemeClr val="tx2"/>
          </a:solidFill>
          <a:ln w="5715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1" name="Oval 15"/>
          <p:cNvSpPr>
            <a:spLocks noChangeArrowheads="1"/>
          </p:cNvSpPr>
          <p:nvPr/>
        </p:nvSpPr>
        <p:spPr bwMode="auto">
          <a:xfrm>
            <a:off x="3429001" y="2609850"/>
            <a:ext cx="742951" cy="401241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2" name="Oval 16"/>
          <p:cNvSpPr>
            <a:spLocks noChangeArrowheads="1"/>
          </p:cNvSpPr>
          <p:nvPr/>
        </p:nvSpPr>
        <p:spPr bwMode="auto">
          <a:xfrm>
            <a:off x="1885951" y="3445669"/>
            <a:ext cx="742949" cy="401241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3" name="Oval 17"/>
          <p:cNvSpPr>
            <a:spLocks noChangeArrowheads="1"/>
          </p:cNvSpPr>
          <p:nvPr/>
        </p:nvSpPr>
        <p:spPr bwMode="auto">
          <a:xfrm>
            <a:off x="628651" y="3244454"/>
            <a:ext cx="742949" cy="402431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4" name="Oval 18"/>
          <p:cNvSpPr>
            <a:spLocks noChangeArrowheads="1"/>
          </p:cNvSpPr>
          <p:nvPr/>
        </p:nvSpPr>
        <p:spPr bwMode="auto">
          <a:xfrm>
            <a:off x="3757085" y="2759869"/>
            <a:ext cx="114300" cy="66675"/>
          </a:xfrm>
          <a:prstGeom prst="ellipse">
            <a:avLst/>
          </a:prstGeom>
          <a:solidFill>
            <a:schemeClr val="tx2"/>
          </a:solidFill>
          <a:ln w="5715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5" name="Oval 19"/>
          <p:cNvSpPr>
            <a:spLocks noChangeArrowheads="1"/>
          </p:cNvSpPr>
          <p:nvPr/>
        </p:nvSpPr>
        <p:spPr bwMode="auto">
          <a:xfrm>
            <a:off x="2186518" y="3646885"/>
            <a:ext cx="114300" cy="66675"/>
          </a:xfrm>
          <a:prstGeom prst="ellipse">
            <a:avLst/>
          </a:prstGeom>
          <a:solidFill>
            <a:schemeClr val="tx2"/>
          </a:solidFill>
          <a:ln w="5715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6" name="Oval 20"/>
          <p:cNvSpPr>
            <a:spLocks noChangeArrowheads="1"/>
          </p:cNvSpPr>
          <p:nvPr/>
        </p:nvSpPr>
        <p:spPr bwMode="auto">
          <a:xfrm>
            <a:off x="914401" y="3412331"/>
            <a:ext cx="114300" cy="66675"/>
          </a:xfrm>
          <a:prstGeom prst="ellipse">
            <a:avLst/>
          </a:prstGeom>
          <a:solidFill>
            <a:schemeClr val="tx2"/>
          </a:solidFill>
          <a:ln w="5715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7" name="Line 21"/>
          <p:cNvSpPr>
            <a:spLocks noChangeShapeType="1"/>
          </p:cNvSpPr>
          <p:nvPr/>
        </p:nvSpPr>
        <p:spPr bwMode="auto">
          <a:xfrm>
            <a:off x="2400300" y="2793206"/>
            <a:ext cx="18288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8" name="Line 22"/>
          <p:cNvSpPr>
            <a:spLocks noChangeShapeType="1"/>
          </p:cNvSpPr>
          <p:nvPr/>
        </p:nvSpPr>
        <p:spPr bwMode="auto">
          <a:xfrm rot="5400000">
            <a:off x="1723298" y="3336727"/>
            <a:ext cx="1070372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9" name="Line 23"/>
          <p:cNvSpPr>
            <a:spLocks noChangeShapeType="1"/>
          </p:cNvSpPr>
          <p:nvPr/>
        </p:nvSpPr>
        <p:spPr bwMode="auto">
          <a:xfrm rot="29755737">
            <a:off x="516467" y="3211116"/>
            <a:ext cx="18288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0" name="Line 24"/>
          <p:cNvSpPr>
            <a:spLocks noChangeShapeType="1"/>
          </p:cNvSpPr>
          <p:nvPr/>
        </p:nvSpPr>
        <p:spPr bwMode="auto">
          <a:xfrm>
            <a:off x="4286251" y="2784872"/>
            <a:ext cx="571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1" name="Line 25"/>
          <p:cNvSpPr>
            <a:spLocks noChangeShapeType="1"/>
          </p:cNvSpPr>
          <p:nvPr/>
        </p:nvSpPr>
        <p:spPr bwMode="auto">
          <a:xfrm rot="5400000">
            <a:off x="2091202" y="4047530"/>
            <a:ext cx="33456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2" name="Line 26"/>
          <p:cNvSpPr>
            <a:spLocks noChangeShapeType="1"/>
          </p:cNvSpPr>
          <p:nvPr/>
        </p:nvSpPr>
        <p:spPr bwMode="auto">
          <a:xfrm rot="8199462">
            <a:off x="215901" y="3720704"/>
            <a:ext cx="571500" cy="119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2514600" y="2944416"/>
            <a:ext cx="612085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chemeClr val="accent2"/>
                </a:solidFill>
                <a:latin typeface="Tahoma" charset="0"/>
              </a:rPr>
              <a:t>90°</a:t>
            </a:r>
          </a:p>
        </p:txBody>
      </p:sp>
      <p:sp>
        <p:nvSpPr>
          <p:cNvPr id="4124" name="Oval 28"/>
          <p:cNvSpPr>
            <a:spLocks noChangeArrowheads="1"/>
          </p:cNvSpPr>
          <p:nvPr/>
        </p:nvSpPr>
        <p:spPr bwMode="auto">
          <a:xfrm>
            <a:off x="6337301" y="2058592"/>
            <a:ext cx="514351" cy="812006"/>
          </a:xfrm>
          <a:prstGeom prst="ellipse">
            <a:avLst/>
          </a:prstGeom>
          <a:solidFill>
            <a:srgbClr val="FF6600"/>
          </a:solidFill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5" name="Oval 29"/>
          <p:cNvSpPr>
            <a:spLocks noChangeArrowheads="1"/>
          </p:cNvSpPr>
          <p:nvPr/>
        </p:nvSpPr>
        <p:spPr bwMode="auto">
          <a:xfrm rot="-981831">
            <a:off x="6572251" y="2843213"/>
            <a:ext cx="514349" cy="1037035"/>
          </a:xfrm>
          <a:prstGeom prst="ellipse">
            <a:avLst/>
          </a:prstGeom>
          <a:solidFill>
            <a:srgbClr val="FF6600"/>
          </a:solidFill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6" name="Oval 30"/>
          <p:cNvSpPr>
            <a:spLocks noChangeArrowheads="1"/>
          </p:cNvSpPr>
          <p:nvPr/>
        </p:nvSpPr>
        <p:spPr bwMode="auto">
          <a:xfrm rot="3827881">
            <a:off x="5710040" y="2286200"/>
            <a:ext cx="346472" cy="1593849"/>
          </a:xfrm>
          <a:prstGeom prst="ellipse">
            <a:avLst/>
          </a:prstGeom>
          <a:solidFill>
            <a:srgbClr val="FF6600"/>
          </a:solidFill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7" name="Oval 31"/>
          <p:cNvSpPr>
            <a:spLocks noChangeArrowheads="1"/>
          </p:cNvSpPr>
          <p:nvPr/>
        </p:nvSpPr>
        <p:spPr bwMode="auto">
          <a:xfrm rot="7105000">
            <a:off x="7041026" y="2382375"/>
            <a:ext cx="239316" cy="1341967"/>
          </a:xfrm>
          <a:prstGeom prst="ellipse">
            <a:avLst/>
          </a:prstGeom>
          <a:solidFill>
            <a:srgbClr val="FF6600"/>
          </a:solidFill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8" name="Text Box 32"/>
          <p:cNvSpPr txBox="1">
            <a:spLocks noChangeArrowheads="1"/>
          </p:cNvSpPr>
          <p:nvPr/>
        </p:nvSpPr>
        <p:spPr bwMode="auto">
          <a:xfrm>
            <a:off x="6400800" y="2709863"/>
            <a:ext cx="323620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chemeClr val="accent2"/>
                </a:solidFill>
                <a:latin typeface="Tahoma" charset="0"/>
              </a:rPr>
              <a:t>N</a:t>
            </a:r>
          </a:p>
        </p:txBody>
      </p:sp>
      <p:sp>
        <p:nvSpPr>
          <p:cNvPr id="4129" name="Line 33"/>
          <p:cNvSpPr>
            <a:spLocks noChangeShapeType="1"/>
          </p:cNvSpPr>
          <p:nvPr/>
        </p:nvSpPr>
        <p:spPr bwMode="auto">
          <a:xfrm flipV="1">
            <a:off x="5200652" y="2909888"/>
            <a:ext cx="1314449" cy="36909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30" name="Line 34"/>
          <p:cNvSpPr>
            <a:spLocks noChangeShapeType="1"/>
          </p:cNvSpPr>
          <p:nvPr/>
        </p:nvSpPr>
        <p:spPr bwMode="auto">
          <a:xfrm flipH="1" flipV="1">
            <a:off x="6572251" y="2876550"/>
            <a:ext cx="514349" cy="9703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31" name="Line 35"/>
          <p:cNvSpPr>
            <a:spLocks noChangeShapeType="1"/>
          </p:cNvSpPr>
          <p:nvPr/>
        </p:nvSpPr>
        <p:spPr bwMode="auto">
          <a:xfrm flipH="1" flipV="1">
            <a:off x="6572252" y="2876550"/>
            <a:ext cx="1085849" cy="3679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32" name="Line 36"/>
          <p:cNvSpPr>
            <a:spLocks noChangeShapeType="1"/>
          </p:cNvSpPr>
          <p:nvPr/>
        </p:nvSpPr>
        <p:spPr bwMode="auto">
          <a:xfrm>
            <a:off x="5200652" y="3278981"/>
            <a:ext cx="2457449" cy="0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33" name="Line 37"/>
          <p:cNvSpPr>
            <a:spLocks noChangeShapeType="1"/>
          </p:cNvSpPr>
          <p:nvPr/>
        </p:nvSpPr>
        <p:spPr bwMode="auto">
          <a:xfrm>
            <a:off x="5200651" y="3278981"/>
            <a:ext cx="1885949" cy="567929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34" name="Line 38"/>
          <p:cNvSpPr>
            <a:spLocks noChangeShapeType="1"/>
          </p:cNvSpPr>
          <p:nvPr/>
        </p:nvSpPr>
        <p:spPr bwMode="auto">
          <a:xfrm flipH="1">
            <a:off x="7086601" y="3244454"/>
            <a:ext cx="571500" cy="535781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35" name="Line 39"/>
          <p:cNvSpPr>
            <a:spLocks noChangeShapeType="1"/>
          </p:cNvSpPr>
          <p:nvPr/>
        </p:nvSpPr>
        <p:spPr bwMode="auto">
          <a:xfrm flipV="1">
            <a:off x="4457701" y="3262313"/>
            <a:ext cx="785284" cy="216694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36" name="Line 40"/>
          <p:cNvSpPr>
            <a:spLocks noChangeShapeType="1"/>
          </p:cNvSpPr>
          <p:nvPr/>
        </p:nvSpPr>
        <p:spPr bwMode="auto">
          <a:xfrm flipH="1" flipV="1">
            <a:off x="7044267" y="3771900"/>
            <a:ext cx="213784" cy="376238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37" name="Line 41"/>
          <p:cNvSpPr>
            <a:spLocks noChangeShapeType="1"/>
          </p:cNvSpPr>
          <p:nvPr/>
        </p:nvSpPr>
        <p:spPr bwMode="auto">
          <a:xfrm flipH="1" flipV="1">
            <a:off x="7772400" y="3211116"/>
            <a:ext cx="457200" cy="167878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38" name="Text Box 42"/>
          <p:cNvSpPr txBox="1">
            <a:spLocks noChangeArrowheads="1"/>
          </p:cNvSpPr>
          <p:nvPr/>
        </p:nvSpPr>
        <p:spPr bwMode="auto">
          <a:xfrm>
            <a:off x="4728633" y="2950369"/>
            <a:ext cx="321829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chemeClr val="accent2"/>
                </a:solidFill>
                <a:latin typeface="Tahoma" charset="0"/>
              </a:rPr>
              <a:t>H</a:t>
            </a:r>
          </a:p>
        </p:txBody>
      </p:sp>
      <p:sp>
        <p:nvSpPr>
          <p:cNvPr id="4139" name="Text Box 43"/>
          <p:cNvSpPr txBox="1">
            <a:spLocks noChangeArrowheads="1"/>
          </p:cNvSpPr>
          <p:nvPr/>
        </p:nvSpPr>
        <p:spPr bwMode="auto">
          <a:xfrm>
            <a:off x="6385984" y="3719513"/>
            <a:ext cx="321829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chemeClr val="accent2"/>
                </a:solidFill>
                <a:latin typeface="Tahoma" charset="0"/>
              </a:rPr>
              <a:t>H</a:t>
            </a:r>
          </a:p>
        </p:txBody>
      </p:sp>
      <p:sp>
        <p:nvSpPr>
          <p:cNvPr id="4140" name="Text Box 44"/>
          <p:cNvSpPr txBox="1">
            <a:spLocks noChangeArrowheads="1"/>
          </p:cNvSpPr>
          <p:nvPr/>
        </p:nvSpPr>
        <p:spPr bwMode="auto">
          <a:xfrm>
            <a:off x="7471833" y="3384947"/>
            <a:ext cx="321829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chemeClr val="accent2"/>
                </a:solidFill>
                <a:latin typeface="Tahoma" charset="0"/>
              </a:rPr>
              <a:t>H</a:t>
            </a:r>
          </a:p>
        </p:txBody>
      </p:sp>
      <p:sp>
        <p:nvSpPr>
          <p:cNvPr id="4141" name="Oval 45"/>
          <p:cNvSpPr>
            <a:spLocks noChangeArrowheads="1"/>
          </p:cNvSpPr>
          <p:nvPr/>
        </p:nvSpPr>
        <p:spPr bwMode="auto">
          <a:xfrm>
            <a:off x="5082118" y="3280172"/>
            <a:ext cx="103716" cy="33338"/>
          </a:xfrm>
          <a:prstGeom prst="ellipse">
            <a:avLst/>
          </a:prstGeom>
          <a:solidFill>
            <a:schemeClr val="tx2"/>
          </a:solidFill>
          <a:ln w="5715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42" name="Oval 46"/>
          <p:cNvSpPr>
            <a:spLocks noChangeArrowheads="1"/>
          </p:cNvSpPr>
          <p:nvPr/>
        </p:nvSpPr>
        <p:spPr bwMode="auto">
          <a:xfrm>
            <a:off x="7031567" y="3856435"/>
            <a:ext cx="103717" cy="34528"/>
          </a:xfrm>
          <a:prstGeom prst="ellipse">
            <a:avLst/>
          </a:prstGeom>
          <a:solidFill>
            <a:schemeClr val="tx2"/>
          </a:solidFill>
          <a:ln w="5715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43" name="Oval 47"/>
          <p:cNvSpPr>
            <a:spLocks noChangeArrowheads="1"/>
          </p:cNvSpPr>
          <p:nvPr/>
        </p:nvSpPr>
        <p:spPr bwMode="auto">
          <a:xfrm>
            <a:off x="7717367" y="3262312"/>
            <a:ext cx="101600" cy="33338"/>
          </a:xfrm>
          <a:prstGeom prst="ellipse">
            <a:avLst/>
          </a:prstGeom>
          <a:solidFill>
            <a:schemeClr val="tx2"/>
          </a:solidFill>
          <a:ln w="5715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44" name="Text Box 48"/>
          <p:cNvSpPr txBox="1">
            <a:spLocks noChangeArrowheads="1"/>
          </p:cNvSpPr>
          <p:nvPr/>
        </p:nvSpPr>
        <p:spPr bwMode="auto">
          <a:xfrm>
            <a:off x="1485901" y="90488"/>
            <a:ext cx="5269222" cy="591729"/>
          </a:xfrm>
          <a:prstGeom prst="rect">
            <a:avLst/>
          </a:prstGeom>
          <a:noFill/>
          <a:ln w="9525">
            <a:solidFill>
              <a:srgbClr val="CC3300"/>
            </a:solidFill>
            <a:miter lim="800000"/>
            <a:headEnd/>
            <a:tailEnd/>
          </a:ln>
          <a:effectLst>
            <a:outerShdw blurRad="63500" dist="107763" dir="13500000" algn="ctr" rotWithShape="0">
              <a:srgbClr val="FF6699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500">
                <a:solidFill>
                  <a:srgbClr val="000099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MOLECOLE PIRAMIDALI</a:t>
            </a:r>
          </a:p>
        </p:txBody>
      </p:sp>
      <p:sp>
        <p:nvSpPr>
          <p:cNvPr id="4145" name="AutoShape 49"/>
          <p:cNvSpPr>
            <a:spLocks noChangeArrowheads="1"/>
          </p:cNvSpPr>
          <p:nvPr/>
        </p:nvSpPr>
        <p:spPr bwMode="auto">
          <a:xfrm>
            <a:off x="133351" y="632223"/>
            <a:ext cx="1981200" cy="706040"/>
          </a:xfrm>
          <a:prstGeom prst="flowChartDecision">
            <a:avLst/>
          </a:prstGeom>
          <a:solidFill>
            <a:srgbClr val="FFCC00"/>
          </a:solidFill>
          <a:ln w="38100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46" name="Text Box 50"/>
          <p:cNvSpPr txBox="1">
            <a:spLocks noChangeArrowheads="1"/>
          </p:cNvSpPr>
          <p:nvPr/>
        </p:nvSpPr>
        <p:spPr bwMode="auto">
          <a:xfrm>
            <a:off x="679156" y="739170"/>
            <a:ext cx="781269" cy="4993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dirty="0">
                <a:solidFill>
                  <a:srgbClr val="000099"/>
                </a:solidFill>
                <a:latin typeface="Arial" charset="0"/>
              </a:rPr>
              <a:t>NH</a:t>
            </a:r>
            <a:r>
              <a:rPr lang="it-IT" sz="2900" baseline="-25000" dirty="0">
                <a:solidFill>
                  <a:srgbClr val="000099"/>
                </a:solidFill>
                <a:latin typeface="Arial" charset="0"/>
              </a:rPr>
              <a:t>3</a:t>
            </a:r>
            <a:endParaRPr lang="it-IT" sz="2900" dirty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147" name="Line 51"/>
          <p:cNvSpPr>
            <a:spLocks noChangeShapeType="1"/>
          </p:cNvSpPr>
          <p:nvPr/>
        </p:nvSpPr>
        <p:spPr bwMode="auto">
          <a:xfrm>
            <a:off x="5029200" y="602457"/>
            <a:ext cx="0" cy="869156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48" name="Line 52"/>
          <p:cNvSpPr>
            <a:spLocks noChangeShapeType="1"/>
          </p:cNvSpPr>
          <p:nvPr/>
        </p:nvSpPr>
        <p:spPr bwMode="auto">
          <a:xfrm flipH="1">
            <a:off x="4286251" y="1278731"/>
            <a:ext cx="1428749" cy="0"/>
          </a:xfrm>
          <a:prstGeom prst="line">
            <a:avLst/>
          </a:prstGeom>
          <a:noFill/>
          <a:ln w="38100" cap="rnd">
            <a:solidFill>
              <a:srgbClr val="CC33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49" name="Line 53"/>
          <p:cNvSpPr>
            <a:spLocks noChangeShapeType="1"/>
          </p:cNvSpPr>
          <p:nvPr/>
        </p:nvSpPr>
        <p:spPr bwMode="auto">
          <a:xfrm>
            <a:off x="4286251" y="1278731"/>
            <a:ext cx="800100" cy="166688"/>
          </a:xfrm>
          <a:prstGeom prst="line">
            <a:avLst/>
          </a:prstGeom>
          <a:noFill/>
          <a:ln w="38100" cap="rnd">
            <a:solidFill>
              <a:srgbClr val="CC33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50" name="Line 54"/>
          <p:cNvSpPr>
            <a:spLocks noChangeShapeType="1"/>
          </p:cNvSpPr>
          <p:nvPr/>
        </p:nvSpPr>
        <p:spPr bwMode="auto">
          <a:xfrm flipV="1">
            <a:off x="5029200" y="1278731"/>
            <a:ext cx="628651" cy="166688"/>
          </a:xfrm>
          <a:prstGeom prst="line">
            <a:avLst/>
          </a:prstGeom>
          <a:noFill/>
          <a:ln w="38100" cap="rnd">
            <a:solidFill>
              <a:srgbClr val="CC33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51" name="Line 55"/>
          <p:cNvSpPr>
            <a:spLocks noChangeShapeType="1"/>
          </p:cNvSpPr>
          <p:nvPr/>
        </p:nvSpPr>
        <p:spPr bwMode="auto">
          <a:xfrm flipH="1">
            <a:off x="4286251" y="602457"/>
            <a:ext cx="742949" cy="702469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52" name="Line 56"/>
          <p:cNvSpPr>
            <a:spLocks noChangeShapeType="1"/>
          </p:cNvSpPr>
          <p:nvPr/>
        </p:nvSpPr>
        <p:spPr bwMode="auto">
          <a:xfrm>
            <a:off x="5029200" y="602457"/>
            <a:ext cx="685800" cy="702469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53" name="Oval 57"/>
          <p:cNvSpPr>
            <a:spLocks noChangeArrowheads="1"/>
          </p:cNvSpPr>
          <p:nvPr/>
        </p:nvSpPr>
        <p:spPr bwMode="auto">
          <a:xfrm>
            <a:off x="4982634" y="535781"/>
            <a:ext cx="114300" cy="66675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54" name="Oval 58"/>
          <p:cNvSpPr>
            <a:spLocks noChangeArrowheads="1"/>
          </p:cNvSpPr>
          <p:nvPr/>
        </p:nvSpPr>
        <p:spPr bwMode="auto">
          <a:xfrm>
            <a:off x="4203701" y="1238250"/>
            <a:ext cx="114300" cy="66675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55" name="Oval 59"/>
          <p:cNvSpPr>
            <a:spLocks noChangeArrowheads="1"/>
          </p:cNvSpPr>
          <p:nvPr/>
        </p:nvSpPr>
        <p:spPr bwMode="auto">
          <a:xfrm>
            <a:off x="4972051" y="1434704"/>
            <a:ext cx="114300" cy="66675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56" name="Oval 60"/>
          <p:cNvSpPr>
            <a:spLocks noChangeArrowheads="1"/>
          </p:cNvSpPr>
          <p:nvPr/>
        </p:nvSpPr>
        <p:spPr bwMode="auto">
          <a:xfrm>
            <a:off x="5687485" y="1244204"/>
            <a:ext cx="114300" cy="66675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57" name="Text Box 61"/>
          <p:cNvSpPr txBox="1">
            <a:spLocks noChangeArrowheads="1"/>
          </p:cNvSpPr>
          <p:nvPr/>
        </p:nvSpPr>
        <p:spPr bwMode="auto">
          <a:xfrm>
            <a:off x="1" y="1471613"/>
            <a:ext cx="1528502" cy="330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800">
                <a:solidFill>
                  <a:srgbClr val="000099"/>
                </a:solidFill>
                <a:latin typeface="Arial" charset="0"/>
              </a:rPr>
              <a:t>1]  N = 2s</a:t>
            </a:r>
            <a:r>
              <a:rPr lang="it-IT" sz="1800" baseline="30000">
                <a:solidFill>
                  <a:srgbClr val="000099"/>
                </a:solidFill>
                <a:latin typeface="Arial" charset="0"/>
              </a:rPr>
              <a:t>2</a:t>
            </a:r>
            <a:r>
              <a:rPr lang="it-IT" sz="1800">
                <a:solidFill>
                  <a:srgbClr val="000099"/>
                </a:solidFill>
                <a:latin typeface="Arial" charset="0"/>
              </a:rPr>
              <a:t>2p</a:t>
            </a:r>
            <a:r>
              <a:rPr lang="it-IT" sz="1800" baseline="30000">
                <a:solidFill>
                  <a:srgbClr val="000099"/>
                </a:solidFill>
                <a:latin typeface="Arial" charset="0"/>
              </a:rPr>
              <a:t>3</a:t>
            </a:r>
            <a:endParaRPr lang="it-IT" sz="18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158" name="Text Box 62"/>
          <p:cNvSpPr txBox="1">
            <a:spLocks noChangeArrowheads="1"/>
          </p:cNvSpPr>
          <p:nvPr/>
        </p:nvSpPr>
        <p:spPr bwMode="auto">
          <a:xfrm>
            <a:off x="4514851" y="1471613"/>
            <a:ext cx="3131592" cy="330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800">
                <a:solidFill>
                  <a:srgbClr val="000099"/>
                </a:solidFill>
                <a:latin typeface="Arial" charset="0"/>
              </a:rPr>
              <a:t>2]  N = (sp</a:t>
            </a:r>
            <a:r>
              <a:rPr lang="it-IT" sz="1800" baseline="30000">
                <a:solidFill>
                  <a:srgbClr val="000099"/>
                </a:solidFill>
                <a:latin typeface="Arial" charset="0"/>
              </a:rPr>
              <a:t>3</a:t>
            </a:r>
            <a:r>
              <a:rPr lang="it-IT" sz="1800">
                <a:solidFill>
                  <a:srgbClr val="000099"/>
                </a:solidFill>
                <a:latin typeface="Arial" charset="0"/>
              </a:rPr>
              <a:t>)</a:t>
            </a:r>
            <a:r>
              <a:rPr lang="it-IT" sz="1800" baseline="30000">
                <a:solidFill>
                  <a:srgbClr val="000099"/>
                </a:solidFill>
                <a:latin typeface="Arial" charset="0"/>
              </a:rPr>
              <a:t>2</a:t>
            </a:r>
            <a:r>
              <a:rPr lang="it-IT" sz="1800">
                <a:solidFill>
                  <a:srgbClr val="000099"/>
                </a:solidFill>
                <a:latin typeface="Arial" charset="0"/>
              </a:rPr>
              <a:t>(sp</a:t>
            </a:r>
            <a:r>
              <a:rPr lang="it-IT" sz="1800" baseline="30000">
                <a:solidFill>
                  <a:srgbClr val="000099"/>
                </a:solidFill>
                <a:latin typeface="Arial" charset="0"/>
              </a:rPr>
              <a:t>3</a:t>
            </a:r>
            <a:r>
              <a:rPr lang="it-IT" sz="1800">
                <a:solidFill>
                  <a:srgbClr val="000099"/>
                </a:solidFill>
                <a:latin typeface="Arial" charset="0"/>
              </a:rPr>
              <a:t>)</a:t>
            </a:r>
            <a:r>
              <a:rPr lang="it-IT" sz="1800" baseline="30000">
                <a:solidFill>
                  <a:srgbClr val="000099"/>
                </a:solidFill>
                <a:latin typeface="Arial" charset="0"/>
              </a:rPr>
              <a:t>1</a:t>
            </a:r>
            <a:r>
              <a:rPr lang="it-IT" sz="1800">
                <a:solidFill>
                  <a:srgbClr val="000099"/>
                </a:solidFill>
                <a:latin typeface="Arial" charset="0"/>
              </a:rPr>
              <a:t>(sp</a:t>
            </a:r>
            <a:r>
              <a:rPr lang="it-IT" sz="1800" baseline="30000">
                <a:solidFill>
                  <a:srgbClr val="000099"/>
                </a:solidFill>
                <a:latin typeface="Arial" charset="0"/>
              </a:rPr>
              <a:t>3</a:t>
            </a:r>
            <a:r>
              <a:rPr lang="it-IT" sz="1800">
                <a:solidFill>
                  <a:srgbClr val="000099"/>
                </a:solidFill>
                <a:latin typeface="Arial" charset="0"/>
              </a:rPr>
              <a:t>)</a:t>
            </a:r>
            <a:r>
              <a:rPr lang="it-IT" sz="1800" baseline="30000">
                <a:solidFill>
                  <a:srgbClr val="000099"/>
                </a:solidFill>
                <a:latin typeface="Arial" charset="0"/>
              </a:rPr>
              <a:t>1</a:t>
            </a:r>
            <a:r>
              <a:rPr lang="it-IT" sz="1800">
                <a:solidFill>
                  <a:srgbClr val="000099"/>
                </a:solidFill>
                <a:latin typeface="Arial" charset="0"/>
              </a:rPr>
              <a:t>(sp</a:t>
            </a:r>
            <a:r>
              <a:rPr lang="it-IT" sz="1800" baseline="30000">
                <a:solidFill>
                  <a:srgbClr val="000099"/>
                </a:solidFill>
                <a:latin typeface="Arial" charset="0"/>
              </a:rPr>
              <a:t>3</a:t>
            </a:r>
            <a:r>
              <a:rPr lang="it-IT" sz="1800">
                <a:solidFill>
                  <a:srgbClr val="000099"/>
                </a:solidFill>
                <a:latin typeface="Arial" charset="0"/>
              </a:rPr>
              <a:t>)</a:t>
            </a:r>
            <a:r>
              <a:rPr lang="it-IT" sz="1800" baseline="30000">
                <a:solidFill>
                  <a:srgbClr val="000099"/>
                </a:solidFill>
                <a:latin typeface="Arial" charset="0"/>
              </a:rPr>
              <a:t>1</a:t>
            </a:r>
            <a:endParaRPr lang="it-IT" sz="18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159" name="Text Box 63"/>
          <p:cNvSpPr txBox="1">
            <a:spLocks noChangeArrowheads="1"/>
          </p:cNvSpPr>
          <p:nvPr/>
        </p:nvSpPr>
        <p:spPr bwMode="auto">
          <a:xfrm>
            <a:off x="5926667" y="1781175"/>
            <a:ext cx="2432796" cy="54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600">
                <a:solidFill>
                  <a:srgbClr val="000099"/>
                </a:solidFill>
                <a:latin typeface="Arial" charset="0"/>
              </a:rPr>
              <a:t>Orbitale ibrido sp</a:t>
            </a:r>
            <a:r>
              <a:rPr lang="it-IT" sz="1600" baseline="30000">
                <a:solidFill>
                  <a:srgbClr val="000099"/>
                </a:solidFill>
                <a:latin typeface="Arial" charset="0"/>
              </a:rPr>
              <a:t>3</a:t>
            </a:r>
            <a:r>
              <a:rPr lang="it-IT" sz="1600">
                <a:solidFill>
                  <a:srgbClr val="000099"/>
                </a:solidFill>
                <a:latin typeface="Arial" charset="0"/>
              </a:rPr>
              <a:t> </a:t>
            </a:r>
          </a:p>
          <a:p>
            <a:r>
              <a:rPr lang="it-IT" sz="1600">
                <a:solidFill>
                  <a:srgbClr val="000099"/>
                </a:solidFill>
                <a:latin typeface="Arial" charset="0"/>
              </a:rPr>
              <a:t>          con coppia solitaria</a:t>
            </a:r>
            <a:endParaRPr lang="it-IT" sz="16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160" name="Text Box 64"/>
          <p:cNvSpPr txBox="1">
            <a:spLocks noChangeArrowheads="1"/>
          </p:cNvSpPr>
          <p:nvPr/>
        </p:nvSpPr>
        <p:spPr bwMode="auto">
          <a:xfrm>
            <a:off x="355601" y="1771650"/>
            <a:ext cx="1520487" cy="54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600">
                <a:solidFill>
                  <a:srgbClr val="000099"/>
                </a:solidFill>
                <a:latin typeface="Arial" charset="0"/>
              </a:rPr>
              <a:t>Coppia solitaria</a:t>
            </a:r>
          </a:p>
          <a:p>
            <a:r>
              <a:rPr lang="it-IT" sz="1600">
                <a:solidFill>
                  <a:srgbClr val="000099"/>
                </a:solidFill>
                <a:latin typeface="Arial" charset="0"/>
              </a:rPr>
              <a:t>in orbitale s</a:t>
            </a:r>
            <a:endParaRPr lang="it-IT" sz="16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161" name="Text Box 65"/>
          <p:cNvSpPr txBox="1">
            <a:spLocks noChangeArrowheads="1"/>
          </p:cNvSpPr>
          <p:nvPr/>
        </p:nvSpPr>
        <p:spPr bwMode="auto">
          <a:xfrm>
            <a:off x="4861984" y="2626519"/>
            <a:ext cx="261278" cy="360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>
                <a:solidFill>
                  <a:srgbClr val="FF0000"/>
                </a:solidFill>
                <a:latin typeface="Tahoma" charset="0"/>
              </a:rPr>
              <a:t>x</a:t>
            </a:r>
          </a:p>
        </p:txBody>
      </p:sp>
      <p:sp>
        <p:nvSpPr>
          <p:cNvPr id="4162" name="Text Box 66"/>
          <p:cNvSpPr txBox="1">
            <a:spLocks noChangeArrowheads="1"/>
          </p:cNvSpPr>
          <p:nvPr/>
        </p:nvSpPr>
        <p:spPr bwMode="auto">
          <a:xfrm>
            <a:off x="2114551" y="4181475"/>
            <a:ext cx="241115" cy="360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>
                <a:solidFill>
                  <a:srgbClr val="FF0000"/>
                </a:solidFill>
                <a:latin typeface="Tahoma" charset="0"/>
              </a:rPr>
              <a:t>z</a:t>
            </a:r>
          </a:p>
        </p:txBody>
      </p:sp>
      <p:sp>
        <p:nvSpPr>
          <p:cNvPr id="4163" name="Text Box 67"/>
          <p:cNvSpPr txBox="1">
            <a:spLocks noChangeArrowheads="1"/>
          </p:cNvSpPr>
          <p:nvPr/>
        </p:nvSpPr>
        <p:spPr bwMode="auto">
          <a:xfrm>
            <a:off x="12700" y="3713560"/>
            <a:ext cx="260126" cy="360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>
                <a:solidFill>
                  <a:srgbClr val="FF0000"/>
                </a:solidFill>
                <a:latin typeface="Tahoma" charset="0"/>
              </a:rPr>
              <a:t>y</a:t>
            </a:r>
          </a:p>
        </p:txBody>
      </p:sp>
      <p:sp>
        <p:nvSpPr>
          <p:cNvPr id="4164" name="Line 68"/>
          <p:cNvSpPr>
            <a:spLocks noChangeShapeType="1"/>
          </p:cNvSpPr>
          <p:nvPr/>
        </p:nvSpPr>
        <p:spPr bwMode="auto">
          <a:xfrm>
            <a:off x="742952" y="2275285"/>
            <a:ext cx="628649" cy="2000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65" name="Line 69"/>
          <p:cNvSpPr>
            <a:spLocks noChangeShapeType="1"/>
          </p:cNvSpPr>
          <p:nvPr/>
        </p:nvSpPr>
        <p:spPr bwMode="auto">
          <a:xfrm rot="7683948">
            <a:off x="7188399" y="2153246"/>
            <a:ext cx="367904" cy="3429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4914900" y="929879"/>
            <a:ext cx="557157" cy="314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700">
                <a:solidFill>
                  <a:srgbClr val="000099"/>
                </a:solidFill>
                <a:latin typeface="Arial" charset="0"/>
              </a:rPr>
              <a:t>107°</a:t>
            </a:r>
            <a:endParaRPr lang="it-IT" sz="17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167" name="Text Box 71"/>
          <p:cNvSpPr txBox="1">
            <a:spLocks noChangeArrowheads="1"/>
          </p:cNvSpPr>
          <p:nvPr/>
        </p:nvSpPr>
        <p:spPr bwMode="auto">
          <a:xfrm>
            <a:off x="5209117" y="635794"/>
            <a:ext cx="747439" cy="314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700">
                <a:solidFill>
                  <a:srgbClr val="FF0000"/>
                </a:solidFill>
                <a:latin typeface="Arial" charset="0"/>
              </a:rPr>
              <a:t>1,01 Å</a:t>
            </a:r>
          </a:p>
        </p:txBody>
      </p:sp>
      <p:sp>
        <p:nvSpPr>
          <p:cNvPr id="4168" name="Text Box 72"/>
          <p:cNvSpPr txBox="1">
            <a:spLocks noChangeArrowheads="1"/>
          </p:cNvSpPr>
          <p:nvPr/>
        </p:nvSpPr>
        <p:spPr bwMode="auto">
          <a:xfrm>
            <a:off x="524275" y="4586079"/>
            <a:ext cx="946758" cy="4993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dirty="0">
                <a:solidFill>
                  <a:srgbClr val="000099"/>
                </a:solidFill>
                <a:latin typeface="Arial" charset="0"/>
              </a:rPr>
              <a:t>H</a:t>
            </a:r>
            <a:r>
              <a:rPr lang="it-IT" sz="2900" baseline="-25000" dirty="0">
                <a:solidFill>
                  <a:srgbClr val="000099"/>
                </a:solidFill>
                <a:latin typeface="Arial" charset="0"/>
              </a:rPr>
              <a:t>3</a:t>
            </a:r>
            <a:r>
              <a:rPr lang="it-IT" sz="2900" dirty="0">
                <a:solidFill>
                  <a:srgbClr val="000099"/>
                </a:solidFill>
                <a:latin typeface="Arial" charset="0"/>
              </a:rPr>
              <a:t>O</a:t>
            </a:r>
            <a:r>
              <a:rPr lang="it-IT" sz="2900" baseline="30000" dirty="0">
                <a:solidFill>
                  <a:srgbClr val="000099"/>
                </a:solidFill>
                <a:latin typeface="Arial" charset="0"/>
              </a:rPr>
              <a:t>+</a:t>
            </a:r>
            <a:endParaRPr lang="it-IT" sz="2900" dirty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169" name="Line 73"/>
          <p:cNvSpPr>
            <a:spLocks noChangeShapeType="1"/>
          </p:cNvSpPr>
          <p:nvPr/>
        </p:nvSpPr>
        <p:spPr bwMode="auto">
          <a:xfrm>
            <a:off x="3397251" y="4349354"/>
            <a:ext cx="0" cy="869156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70" name="Line 74"/>
          <p:cNvSpPr>
            <a:spLocks noChangeShapeType="1"/>
          </p:cNvSpPr>
          <p:nvPr/>
        </p:nvSpPr>
        <p:spPr bwMode="auto">
          <a:xfrm flipH="1">
            <a:off x="2654301" y="5024438"/>
            <a:ext cx="1428751" cy="0"/>
          </a:xfrm>
          <a:prstGeom prst="line">
            <a:avLst/>
          </a:prstGeom>
          <a:noFill/>
          <a:ln w="38100" cap="rnd">
            <a:solidFill>
              <a:srgbClr val="CC33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71" name="Line 75"/>
          <p:cNvSpPr>
            <a:spLocks noChangeShapeType="1"/>
          </p:cNvSpPr>
          <p:nvPr/>
        </p:nvSpPr>
        <p:spPr bwMode="auto">
          <a:xfrm>
            <a:off x="2654301" y="5024437"/>
            <a:ext cx="800100" cy="167879"/>
          </a:xfrm>
          <a:prstGeom prst="line">
            <a:avLst/>
          </a:prstGeom>
          <a:noFill/>
          <a:ln w="38100" cap="rnd">
            <a:solidFill>
              <a:srgbClr val="CC33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72" name="Line 76"/>
          <p:cNvSpPr>
            <a:spLocks noChangeShapeType="1"/>
          </p:cNvSpPr>
          <p:nvPr/>
        </p:nvSpPr>
        <p:spPr bwMode="auto">
          <a:xfrm flipV="1">
            <a:off x="3397252" y="5024437"/>
            <a:ext cx="628649" cy="167879"/>
          </a:xfrm>
          <a:prstGeom prst="line">
            <a:avLst/>
          </a:prstGeom>
          <a:noFill/>
          <a:ln w="38100" cap="rnd">
            <a:solidFill>
              <a:srgbClr val="CC33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73" name="Line 77"/>
          <p:cNvSpPr>
            <a:spLocks noChangeShapeType="1"/>
          </p:cNvSpPr>
          <p:nvPr/>
        </p:nvSpPr>
        <p:spPr bwMode="auto">
          <a:xfrm flipH="1">
            <a:off x="2654301" y="4316016"/>
            <a:ext cx="742951" cy="702469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74" name="Line 78"/>
          <p:cNvSpPr>
            <a:spLocks noChangeShapeType="1"/>
          </p:cNvSpPr>
          <p:nvPr/>
        </p:nvSpPr>
        <p:spPr bwMode="auto">
          <a:xfrm>
            <a:off x="3397251" y="4316016"/>
            <a:ext cx="685800" cy="702469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75" name="Oval 79"/>
          <p:cNvSpPr>
            <a:spLocks noChangeArrowheads="1"/>
          </p:cNvSpPr>
          <p:nvPr/>
        </p:nvSpPr>
        <p:spPr bwMode="auto">
          <a:xfrm>
            <a:off x="3350685" y="4281488"/>
            <a:ext cx="114300" cy="67866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76" name="Oval 80"/>
          <p:cNvSpPr>
            <a:spLocks noChangeArrowheads="1"/>
          </p:cNvSpPr>
          <p:nvPr/>
        </p:nvSpPr>
        <p:spPr bwMode="auto">
          <a:xfrm>
            <a:off x="2571751" y="4985147"/>
            <a:ext cx="114300" cy="66675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77" name="Oval 81"/>
          <p:cNvSpPr>
            <a:spLocks noChangeArrowheads="1"/>
          </p:cNvSpPr>
          <p:nvPr/>
        </p:nvSpPr>
        <p:spPr bwMode="auto">
          <a:xfrm>
            <a:off x="3340101" y="5181600"/>
            <a:ext cx="114300" cy="66675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78" name="Oval 82"/>
          <p:cNvSpPr>
            <a:spLocks noChangeArrowheads="1"/>
          </p:cNvSpPr>
          <p:nvPr/>
        </p:nvSpPr>
        <p:spPr bwMode="auto">
          <a:xfrm>
            <a:off x="4053418" y="4991100"/>
            <a:ext cx="114300" cy="66675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79" name="Text Box 83"/>
          <p:cNvSpPr txBox="1">
            <a:spLocks noChangeArrowheads="1"/>
          </p:cNvSpPr>
          <p:nvPr/>
        </p:nvSpPr>
        <p:spPr bwMode="auto">
          <a:xfrm>
            <a:off x="2738967" y="4566047"/>
            <a:ext cx="557157" cy="314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700">
                <a:solidFill>
                  <a:srgbClr val="000099"/>
                </a:solidFill>
                <a:latin typeface="Arial" charset="0"/>
              </a:rPr>
              <a:t>104°</a:t>
            </a:r>
            <a:endParaRPr lang="it-IT" sz="17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180" name="Oval 84"/>
          <p:cNvSpPr>
            <a:spLocks noChangeArrowheads="1"/>
          </p:cNvSpPr>
          <p:nvPr/>
        </p:nvSpPr>
        <p:spPr bwMode="auto">
          <a:xfrm>
            <a:off x="7569201" y="6055519"/>
            <a:ext cx="556684" cy="275035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81" name="Oval 85"/>
          <p:cNvSpPr>
            <a:spLocks noChangeArrowheads="1"/>
          </p:cNvSpPr>
          <p:nvPr/>
        </p:nvSpPr>
        <p:spPr bwMode="auto">
          <a:xfrm>
            <a:off x="8483601" y="5486400"/>
            <a:ext cx="556684" cy="276225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82" name="Oval 86"/>
          <p:cNvSpPr>
            <a:spLocks noChangeArrowheads="1"/>
          </p:cNvSpPr>
          <p:nvPr/>
        </p:nvSpPr>
        <p:spPr bwMode="auto">
          <a:xfrm>
            <a:off x="7162801" y="4400550"/>
            <a:ext cx="514351" cy="810816"/>
          </a:xfrm>
          <a:prstGeom prst="ellipse">
            <a:avLst/>
          </a:prstGeom>
          <a:solidFill>
            <a:srgbClr val="FF6600"/>
          </a:solidFill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83" name="Oval 87"/>
          <p:cNvSpPr>
            <a:spLocks noChangeArrowheads="1"/>
          </p:cNvSpPr>
          <p:nvPr/>
        </p:nvSpPr>
        <p:spPr bwMode="auto">
          <a:xfrm rot="-981831">
            <a:off x="7397751" y="5185172"/>
            <a:ext cx="514349" cy="1037034"/>
          </a:xfrm>
          <a:prstGeom prst="ellipse">
            <a:avLst/>
          </a:prstGeom>
          <a:solidFill>
            <a:srgbClr val="FF6600"/>
          </a:solidFill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84" name="Oval 88"/>
          <p:cNvSpPr>
            <a:spLocks noChangeArrowheads="1"/>
          </p:cNvSpPr>
          <p:nvPr/>
        </p:nvSpPr>
        <p:spPr bwMode="auto">
          <a:xfrm rot="3827881">
            <a:off x="6534481" y="4629217"/>
            <a:ext cx="346472" cy="1591733"/>
          </a:xfrm>
          <a:prstGeom prst="ellipse">
            <a:avLst/>
          </a:prstGeom>
          <a:solidFill>
            <a:srgbClr val="FF6600"/>
          </a:solidFill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85" name="Oval 89"/>
          <p:cNvSpPr>
            <a:spLocks noChangeArrowheads="1"/>
          </p:cNvSpPr>
          <p:nvPr/>
        </p:nvSpPr>
        <p:spPr bwMode="auto">
          <a:xfrm rot="7105000">
            <a:off x="7864411" y="4724334"/>
            <a:ext cx="239315" cy="1341967"/>
          </a:xfrm>
          <a:prstGeom prst="ellipse">
            <a:avLst/>
          </a:prstGeom>
          <a:solidFill>
            <a:srgbClr val="FF6600"/>
          </a:solidFill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86" name="Text Box 90"/>
          <p:cNvSpPr txBox="1">
            <a:spLocks noChangeArrowheads="1"/>
          </p:cNvSpPr>
          <p:nvPr/>
        </p:nvSpPr>
        <p:spPr bwMode="auto">
          <a:xfrm>
            <a:off x="7226301" y="5051823"/>
            <a:ext cx="323482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chemeClr val="accent2"/>
                </a:solidFill>
                <a:latin typeface="Tahoma" charset="0"/>
              </a:rPr>
              <a:t>O</a:t>
            </a:r>
          </a:p>
        </p:txBody>
      </p:sp>
      <p:sp>
        <p:nvSpPr>
          <p:cNvPr id="4187" name="Line 91"/>
          <p:cNvSpPr>
            <a:spLocks noChangeShapeType="1"/>
          </p:cNvSpPr>
          <p:nvPr/>
        </p:nvSpPr>
        <p:spPr bwMode="auto">
          <a:xfrm flipV="1">
            <a:off x="6026151" y="5251848"/>
            <a:ext cx="1314449" cy="36790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88" name="Line 92"/>
          <p:cNvSpPr>
            <a:spLocks noChangeShapeType="1"/>
          </p:cNvSpPr>
          <p:nvPr/>
        </p:nvSpPr>
        <p:spPr bwMode="auto">
          <a:xfrm flipH="1" flipV="1">
            <a:off x="7397751" y="5218510"/>
            <a:ext cx="514349" cy="97035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89" name="Line 93"/>
          <p:cNvSpPr>
            <a:spLocks noChangeShapeType="1"/>
          </p:cNvSpPr>
          <p:nvPr/>
        </p:nvSpPr>
        <p:spPr bwMode="auto">
          <a:xfrm flipH="1" flipV="1">
            <a:off x="7397752" y="5218510"/>
            <a:ext cx="1085849" cy="36790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90" name="Line 94"/>
          <p:cNvSpPr>
            <a:spLocks noChangeShapeType="1"/>
          </p:cNvSpPr>
          <p:nvPr/>
        </p:nvSpPr>
        <p:spPr bwMode="auto">
          <a:xfrm>
            <a:off x="6026151" y="5619750"/>
            <a:ext cx="2457449" cy="0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91" name="Line 95"/>
          <p:cNvSpPr>
            <a:spLocks noChangeShapeType="1"/>
          </p:cNvSpPr>
          <p:nvPr/>
        </p:nvSpPr>
        <p:spPr bwMode="auto">
          <a:xfrm>
            <a:off x="6026151" y="5619750"/>
            <a:ext cx="1885949" cy="569119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92" name="Line 96"/>
          <p:cNvSpPr>
            <a:spLocks noChangeShapeType="1"/>
          </p:cNvSpPr>
          <p:nvPr/>
        </p:nvSpPr>
        <p:spPr bwMode="auto">
          <a:xfrm flipH="1">
            <a:off x="7912101" y="5586413"/>
            <a:ext cx="571500" cy="535781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93" name="Text Box 97"/>
          <p:cNvSpPr txBox="1">
            <a:spLocks noChangeArrowheads="1"/>
          </p:cNvSpPr>
          <p:nvPr/>
        </p:nvSpPr>
        <p:spPr bwMode="auto">
          <a:xfrm>
            <a:off x="7211484" y="6061473"/>
            <a:ext cx="321829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chemeClr val="accent2"/>
                </a:solidFill>
                <a:latin typeface="Tahoma" charset="0"/>
              </a:rPr>
              <a:t>H</a:t>
            </a:r>
          </a:p>
        </p:txBody>
      </p:sp>
      <p:sp>
        <p:nvSpPr>
          <p:cNvPr id="4194" name="Text Box 98"/>
          <p:cNvSpPr txBox="1">
            <a:spLocks noChangeArrowheads="1"/>
          </p:cNvSpPr>
          <p:nvPr/>
        </p:nvSpPr>
        <p:spPr bwMode="auto">
          <a:xfrm>
            <a:off x="8297334" y="5726906"/>
            <a:ext cx="321829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chemeClr val="accent2"/>
                </a:solidFill>
                <a:latin typeface="Tahoma" charset="0"/>
              </a:rPr>
              <a:t>H</a:t>
            </a:r>
          </a:p>
        </p:txBody>
      </p:sp>
      <p:sp>
        <p:nvSpPr>
          <p:cNvPr id="4195" name="Oval 99"/>
          <p:cNvSpPr>
            <a:spLocks noChangeArrowheads="1"/>
          </p:cNvSpPr>
          <p:nvPr/>
        </p:nvSpPr>
        <p:spPr bwMode="auto">
          <a:xfrm>
            <a:off x="5907617" y="5622131"/>
            <a:ext cx="101600" cy="33338"/>
          </a:xfrm>
          <a:prstGeom prst="ellipse">
            <a:avLst/>
          </a:prstGeom>
          <a:solidFill>
            <a:schemeClr val="tx2"/>
          </a:solidFill>
          <a:ln w="5715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96" name="Oval 100"/>
          <p:cNvSpPr>
            <a:spLocks noChangeArrowheads="1"/>
          </p:cNvSpPr>
          <p:nvPr/>
        </p:nvSpPr>
        <p:spPr bwMode="auto">
          <a:xfrm>
            <a:off x="7857067" y="6198394"/>
            <a:ext cx="101600" cy="33338"/>
          </a:xfrm>
          <a:prstGeom prst="ellipse">
            <a:avLst/>
          </a:prstGeom>
          <a:solidFill>
            <a:schemeClr val="tx2"/>
          </a:solidFill>
          <a:ln w="5715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97" name="Oval 101"/>
          <p:cNvSpPr>
            <a:spLocks noChangeArrowheads="1"/>
          </p:cNvSpPr>
          <p:nvPr/>
        </p:nvSpPr>
        <p:spPr bwMode="auto">
          <a:xfrm>
            <a:off x="8733367" y="5611416"/>
            <a:ext cx="101600" cy="33338"/>
          </a:xfrm>
          <a:prstGeom prst="ellipse">
            <a:avLst/>
          </a:prstGeom>
          <a:solidFill>
            <a:schemeClr val="tx2"/>
          </a:solidFill>
          <a:ln w="5715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98" name="Text Box 102"/>
          <p:cNvSpPr txBox="1">
            <a:spLocks noChangeArrowheads="1"/>
          </p:cNvSpPr>
          <p:nvPr/>
        </p:nvSpPr>
        <p:spPr bwMode="auto">
          <a:xfrm>
            <a:off x="5283200" y="5519737"/>
            <a:ext cx="321829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chemeClr val="accent2"/>
                </a:solidFill>
                <a:latin typeface="Tahoma" charset="0"/>
              </a:rPr>
              <a:t>H</a:t>
            </a:r>
          </a:p>
        </p:txBody>
      </p:sp>
      <p:sp>
        <p:nvSpPr>
          <p:cNvPr id="4199" name="Text Box 103"/>
          <p:cNvSpPr txBox="1">
            <a:spLocks noChangeArrowheads="1"/>
          </p:cNvSpPr>
          <p:nvPr/>
        </p:nvSpPr>
        <p:spPr bwMode="auto">
          <a:xfrm>
            <a:off x="6940551" y="4985148"/>
            <a:ext cx="337120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chemeClr val="accent2"/>
                </a:solidFill>
                <a:latin typeface="Tahoma" charset="0"/>
              </a:rPr>
              <a:t>+</a:t>
            </a:r>
          </a:p>
        </p:txBody>
      </p:sp>
      <p:sp>
        <p:nvSpPr>
          <p:cNvPr id="4200" name="Text Box 104"/>
          <p:cNvSpPr txBox="1">
            <a:spLocks noChangeArrowheads="1"/>
          </p:cNvSpPr>
          <p:nvPr/>
        </p:nvSpPr>
        <p:spPr bwMode="auto">
          <a:xfrm>
            <a:off x="4737100" y="4357688"/>
            <a:ext cx="1862728" cy="54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600">
                <a:solidFill>
                  <a:srgbClr val="000099"/>
                </a:solidFill>
                <a:latin typeface="Arial" charset="0"/>
              </a:rPr>
              <a:t>Orbitale ibrido sp</a:t>
            </a:r>
            <a:r>
              <a:rPr lang="it-IT" sz="1600" baseline="30000">
                <a:solidFill>
                  <a:srgbClr val="000099"/>
                </a:solidFill>
                <a:latin typeface="Arial" charset="0"/>
              </a:rPr>
              <a:t>3</a:t>
            </a:r>
            <a:endParaRPr lang="it-IT" sz="1600">
              <a:solidFill>
                <a:srgbClr val="000099"/>
              </a:solidFill>
              <a:latin typeface="Arial" charset="0"/>
            </a:endParaRPr>
          </a:p>
          <a:p>
            <a:r>
              <a:rPr lang="it-IT" sz="1600">
                <a:solidFill>
                  <a:srgbClr val="000099"/>
                </a:solidFill>
                <a:latin typeface="Arial" charset="0"/>
              </a:rPr>
              <a:t>con coppia solitaria</a:t>
            </a:r>
            <a:endParaRPr lang="it-IT" sz="16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201" name="Line 105"/>
          <p:cNvSpPr>
            <a:spLocks noChangeShapeType="1"/>
          </p:cNvSpPr>
          <p:nvPr/>
        </p:nvSpPr>
        <p:spPr bwMode="auto">
          <a:xfrm>
            <a:off x="6311900" y="4783931"/>
            <a:ext cx="628651" cy="20121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202" name="Text Box 106"/>
          <p:cNvSpPr txBox="1">
            <a:spLocks noChangeArrowheads="1"/>
          </p:cNvSpPr>
          <p:nvPr/>
        </p:nvSpPr>
        <p:spPr bwMode="auto">
          <a:xfrm>
            <a:off x="628651" y="5860256"/>
            <a:ext cx="305849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chemeClr val="accent2"/>
                </a:solidFill>
                <a:latin typeface="Tahoma" charset="0"/>
              </a:rPr>
              <a:t>O</a:t>
            </a:r>
          </a:p>
        </p:txBody>
      </p:sp>
      <p:sp>
        <p:nvSpPr>
          <p:cNvPr id="4203" name="Text Box 107"/>
          <p:cNvSpPr txBox="1">
            <a:spLocks noChangeArrowheads="1"/>
          </p:cNvSpPr>
          <p:nvPr/>
        </p:nvSpPr>
        <p:spPr bwMode="auto">
          <a:xfrm>
            <a:off x="2345267" y="5854304"/>
            <a:ext cx="305849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chemeClr val="accent2"/>
                </a:solidFill>
                <a:latin typeface="Tahoma" charset="0"/>
              </a:rPr>
              <a:t>O</a:t>
            </a:r>
          </a:p>
        </p:txBody>
      </p:sp>
      <p:sp>
        <p:nvSpPr>
          <p:cNvPr id="4204" name="Text Box 108"/>
          <p:cNvSpPr txBox="1">
            <a:spLocks noChangeArrowheads="1"/>
          </p:cNvSpPr>
          <p:nvPr/>
        </p:nvSpPr>
        <p:spPr bwMode="auto">
          <a:xfrm>
            <a:off x="4064001" y="5854304"/>
            <a:ext cx="305849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chemeClr val="accent2"/>
                </a:solidFill>
                <a:latin typeface="Tahoma" charset="0"/>
              </a:rPr>
              <a:t>O</a:t>
            </a:r>
          </a:p>
        </p:txBody>
      </p:sp>
      <p:sp>
        <p:nvSpPr>
          <p:cNvPr id="4205" name="Text Box 109"/>
          <p:cNvSpPr txBox="1">
            <a:spLocks noChangeArrowheads="1"/>
          </p:cNvSpPr>
          <p:nvPr/>
        </p:nvSpPr>
        <p:spPr bwMode="auto">
          <a:xfrm>
            <a:off x="628651" y="5392341"/>
            <a:ext cx="296757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chemeClr val="accent2"/>
                </a:solidFill>
                <a:latin typeface="Tahoma" charset="0"/>
              </a:rPr>
              <a:t>H</a:t>
            </a:r>
          </a:p>
        </p:txBody>
      </p:sp>
      <p:sp>
        <p:nvSpPr>
          <p:cNvPr id="4206" name="Text Box 110"/>
          <p:cNvSpPr txBox="1">
            <a:spLocks noChangeArrowheads="1"/>
          </p:cNvSpPr>
          <p:nvPr/>
        </p:nvSpPr>
        <p:spPr bwMode="auto">
          <a:xfrm>
            <a:off x="2357967" y="5386388"/>
            <a:ext cx="296757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chemeClr val="accent2"/>
                </a:solidFill>
                <a:latin typeface="Tahoma" charset="0"/>
              </a:rPr>
              <a:t>H</a:t>
            </a:r>
          </a:p>
        </p:txBody>
      </p:sp>
      <p:sp>
        <p:nvSpPr>
          <p:cNvPr id="4207" name="Text Box 111"/>
          <p:cNvSpPr txBox="1">
            <a:spLocks noChangeArrowheads="1"/>
          </p:cNvSpPr>
          <p:nvPr/>
        </p:nvSpPr>
        <p:spPr bwMode="auto">
          <a:xfrm>
            <a:off x="4074585" y="5386388"/>
            <a:ext cx="296757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chemeClr val="accent2"/>
                </a:solidFill>
                <a:latin typeface="Tahoma" charset="0"/>
              </a:rPr>
              <a:t>H</a:t>
            </a:r>
          </a:p>
        </p:txBody>
      </p:sp>
      <p:sp>
        <p:nvSpPr>
          <p:cNvPr id="4208" name="Text Box 112"/>
          <p:cNvSpPr txBox="1">
            <a:spLocks noChangeArrowheads="1"/>
          </p:cNvSpPr>
          <p:nvPr/>
        </p:nvSpPr>
        <p:spPr bwMode="auto">
          <a:xfrm>
            <a:off x="57151" y="6288881"/>
            <a:ext cx="296757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chemeClr val="accent2"/>
                </a:solidFill>
                <a:latin typeface="Tahoma" charset="0"/>
              </a:rPr>
              <a:t>H</a:t>
            </a:r>
          </a:p>
        </p:txBody>
      </p:sp>
      <p:sp>
        <p:nvSpPr>
          <p:cNvPr id="4209" name="Line 113"/>
          <p:cNvSpPr>
            <a:spLocks noChangeShapeType="1"/>
          </p:cNvSpPr>
          <p:nvPr/>
        </p:nvSpPr>
        <p:spPr bwMode="auto">
          <a:xfrm>
            <a:off x="785284" y="5653088"/>
            <a:ext cx="0" cy="267891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210" name="Line 114"/>
          <p:cNvSpPr>
            <a:spLocks noChangeShapeType="1"/>
          </p:cNvSpPr>
          <p:nvPr/>
        </p:nvSpPr>
        <p:spPr bwMode="auto">
          <a:xfrm>
            <a:off x="2514600" y="5647135"/>
            <a:ext cx="0" cy="26789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 type="stealth" w="med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211" name="Line 115"/>
          <p:cNvSpPr>
            <a:spLocks noChangeShapeType="1"/>
          </p:cNvSpPr>
          <p:nvPr/>
        </p:nvSpPr>
        <p:spPr bwMode="auto">
          <a:xfrm>
            <a:off x="4269317" y="5647135"/>
            <a:ext cx="0" cy="26789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212" name="Line 116"/>
          <p:cNvSpPr>
            <a:spLocks noChangeShapeType="1"/>
          </p:cNvSpPr>
          <p:nvPr/>
        </p:nvSpPr>
        <p:spPr bwMode="auto">
          <a:xfrm rot="1658911">
            <a:off x="2497667" y="6122194"/>
            <a:ext cx="628651" cy="200025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213" name="Line 117"/>
          <p:cNvSpPr>
            <a:spLocks noChangeShapeType="1"/>
          </p:cNvSpPr>
          <p:nvPr/>
        </p:nvSpPr>
        <p:spPr bwMode="auto">
          <a:xfrm rot="-5209557">
            <a:off x="2085116" y="6065639"/>
            <a:ext cx="367904" cy="34290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214" name="Text Box 118"/>
          <p:cNvSpPr txBox="1">
            <a:spLocks noChangeArrowheads="1"/>
          </p:cNvSpPr>
          <p:nvPr/>
        </p:nvSpPr>
        <p:spPr bwMode="auto">
          <a:xfrm>
            <a:off x="1257300" y="6288881"/>
            <a:ext cx="296757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chemeClr val="accent2"/>
                </a:solidFill>
                <a:latin typeface="Tahoma" charset="0"/>
              </a:rPr>
              <a:t>H</a:t>
            </a:r>
          </a:p>
        </p:txBody>
      </p:sp>
      <p:sp>
        <p:nvSpPr>
          <p:cNvPr id="4215" name="Text Box 119"/>
          <p:cNvSpPr txBox="1">
            <a:spLocks noChangeArrowheads="1"/>
          </p:cNvSpPr>
          <p:nvPr/>
        </p:nvSpPr>
        <p:spPr bwMode="auto">
          <a:xfrm>
            <a:off x="1771651" y="6288881"/>
            <a:ext cx="296757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chemeClr val="accent2"/>
                </a:solidFill>
                <a:latin typeface="Tahoma" charset="0"/>
              </a:rPr>
              <a:t>H</a:t>
            </a:r>
          </a:p>
        </p:txBody>
      </p:sp>
      <p:sp>
        <p:nvSpPr>
          <p:cNvPr id="4216" name="Text Box 120"/>
          <p:cNvSpPr txBox="1">
            <a:spLocks noChangeArrowheads="1"/>
          </p:cNvSpPr>
          <p:nvPr/>
        </p:nvSpPr>
        <p:spPr bwMode="auto">
          <a:xfrm>
            <a:off x="2954867" y="6288881"/>
            <a:ext cx="296757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chemeClr val="accent2"/>
                </a:solidFill>
                <a:latin typeface="Tahoma" charset="0"/>
              </a:rPr>
              <a:t>H</a:t>
            </a:r>
          </a:p>
        </p:txBody>
      </p:sp>
      <p:sp>
        <p:nvSpPr>
          <p:cNvPr id="4217" name="Line 121"/>
          <p:cNvSpPr>
            <a:spLocks noChangeShapeType="1"/>
          </p:cNvSpPr>
          <p:nvPr/>
        </p:nvSpPr>
        <p:spPr bwMode="auto">
          <a:xfrm rot="1658911">
            <a:off x="783167" y="6124575"/>
            <a:ext cx="628651" cy="200025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218" name="Line 122"/>
          <p:cNvSpPr>
            <a:spLocks noChangeShapeType="1"/>
          </p:cNvSpPr>
          <p:nvPr/>
        </p:nvSpPr>
        <p:spPr bwMode="auto">
          <a:xfrm rot="-5209557">
            <a:off x="370616" y="6068021"/>
            <a:ext cx="367904" cy="34290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 type="stealth" w="med" len="lg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219" name="Line 123"/>
          <p:cNvSpPr>
            <a:spLocks noChangeShapeType="1"/>
          </p:cNvSpPr>
          <p:nvPr/>
        </p:nvSpPr>
        <p:spPr bwMode="auto">
          <a:xfrm rot="1658911">
            <a:off x="4212167" y="6122194"/>
            <a:ext cx="628651" cy="200025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220" name="Line 124"/>
          <p:cNvSpPr>
            <a:spLocks noChangeShapeType="1"/>
          </p:cNvSpPr>
          <p:nvPr/>
        </p:nvSpPr>
        <p:spPr bwMode="auto">
          <a:xfrm rot="-5209557">
            <a:off x="3799616" y="6065639"/>
            <a:ext cx="367904" cy="34290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221" name="Text Box 125"/>
          <p:cNvSpPr txBox="1">
            <a:spLocks noChangeArrowheads="1"/>
          </p:cNvSpPr>
          <p:nvPr/>
        </p:nvSpPr>
        <p:spPr bwMode="auto">
          <a:xfrm>
            <a:off x="3543300" y="6288881"/>
            <a:ext cx="296757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chemeClr val="accent2"/>
                </a:solidFill>
                <a:latin typeface="Tahoma" charset="0"/>
              </a:rPr>
              <a:t>H</a:t>
            </a:r>
          </a:p>
        </p:txBody>
      </p:sp>
      <p:sp>
        <p:nvSpPr>
          <p:cNvPr id="4222" name="Text Box 126"/>
          <p:cNvSpPr txBox="1">
            <a:spLocks noChangeArrowheads="1"/>
          </p:cNvSpPr>
          <p:nvPr/>
        </p:nvSpPr>
        <p:spPr bwMode="auto">
          <a:xfrm>
            <a:off x="4726517" y="6288881"/>
            <a:ext cx="296757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chemeClr val="accent2"/>
                </a:solidFill>
                <a:latin typeface="Tahoma" charset="0"/>
              </a:rPr>
              <a:t>H</a:t>
            </a:r>
          </a:p>
        </p:txBody>
      </p:sp>
      <p:sp>
        <p:nvSpPr>
          <p:cNvPr id="4223" name="Text Box 127"/>
          <p:cNvSpPr txBox="1">
            <a:spLocks noChangeArrowheads="1"/>
          </p:cNvSpPr>
          <p:nvPr/>
        </p:nvSpPr>
        <p:spPr bwMode="auto">
          <a:xfrm>
            <a:off x="285751" y="5720954"/>
            <a:ext cx="337120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rgbClr val="FF0000"/>
                </a:solidFill>
                <a:latin typeface="Tahoma" charset="0"/>
              </a:rPr>
              <a:t>+</a:t>
            </a:r>
          </a:p>
        </p:txBody>
      </p:sp>
      <p:sp>
        <p:nvSpPr>
          <p:cNvPr id="4224" name="Text Box 128"/>
          <p:cNvSpPr txBox="1">
            <a:spLocks noChangeArrowheads="1"/>
          </p:cNvSpPr>
          <p:nvPr/>
        </p:nvSpPr>
        <p:spPr bwMode="auto">
          <a:xfrm>
            <a:off x="2057400" y="5720954"/>
            <a:ext cx="337120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rgbClr val="FF0000"/>
                </a:solidFill>
                <a:latin typeface="Tahoma" charset="0"/>
              </a:rPr>
              <a:t>+</a:t>
            </a:r>
          </a:p>
        </p:txBody>
      </p:sp>
      <p:sp>
        <p:nvSpPr>
          <p:cNvPr id="4225" name="Text Box 129"/>
          <p:cNvSpPr txBox="1">
            <a:spLocks noChangeArrowheads="1"/>
          </p:cNvSpPr>
          <p:nvPr/>
        </p:nvSpPr>
        <p:spPr bwMode="auto">
          <a:xfrm>
            <a:off x="4286251" y="5720954"/>
            <a:ext cx="337120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rgbClr val="FF0000"/>
                </a:solidFill>
                <a:latin typeface="Tahoma" charset="0"/>
              </a:rPr>
              <a:t>+</a:t>
            </a:r>
          </a:p>
        </p:txBody>
      </p:sp>
      <p:sp>
        <p:nvSpPr>
          <p:cNvPr id="4226" name="Text Box 130"/>
          <p:cNvSpPr txBox="1">
            <a:spLocks noChangeArrowheads="1"/>
          </p:cNvSpPr>
          <p:nvPr/>
        </p:nvSpPr>
        <p:spPr bwMode="auto">
          <a:xfrm>
            <a:off x="2400301" y="6022182"/>
            <a:ext cx="227878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rgbClr val="FF0000"/>
                </a:solidFill>
                <a:latin typeface="Tahoma" charset="0"/>
              </a:rPr>
              <a:t>-</a:t>
            </a:r>
          </a:p>
        </p:txBody>
      </p:sp>
      <p:sp>
        <p:nvSpPr>
          <p:cNvPr id="4227" name="Line 131"/>
          <p:cNvSpPr>
            <a:spLocks noChangeShapeType="1"/>
          </p:cNvSpPr>
          <p:nvPr/>
        </p:nvSpPr>
        <p:spPr bwMode="auto">
          <a:xfrm rot="4638138">
            <a:off x="3997788" y="5860851"/>
            <a:ext cx="134541" cy="171451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228" name="Line 132"/>
          <p:cNvSpPr>
            <a:spLocks noChangeShapeType="1"/>
          </p:cNvSpPr>
          <p:nvPr/>
        </p:nvSpPr>
        <p:spPr bwMode="auto">
          <a:xfrm rot="814226">
            <a:off x="857251" y="5887641"/>
            <a:ext cx="228600" cy="10001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229" name="Text Box 133"/>
          <p:cNvSpPr txBox="1">
            <a:spLocks noChangeArrowheads="1"/>
          </p:cNvSpPr>
          <p:nvPr/>
        </p:nvSpPr>
        <p:spPr bwMode="auto">
          <a:xfrm>
            <a:off x="715433" y="6562725"/>
            <a:ext cx="242618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rgbClr val="FF0066"/>
                </a:solidFill>
                <a:latin typeface="Tahoma" charset="0"/>
              </a:rPr>
              <a:t>I</a:t>
            </a:r>
          </a:p>
        </p:txBody>
      </p:sp>
      <p:sp>
        <p:nvSpPr>
          <p:cNvPr id="4230" name="Text Box 134"/>
          <p:cNvSpPr txBox="1">
            <a:spLocks noChangeArrowheads="1"/>
          </p:cNvSpPr>
          <p:nvPr/>
        </p:nvSpPr>
        <p:spPr bwMode="auto">
          <a:xfrm>
            <a:off x="2286001" y="6562725"/>
            <a:ext cx="378998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rgbClr val="FF0066"/>
                </a:solidFill>
                <a:latin typeface="Tahoma" charset="0"/>
              </a:rPr>
              <a:t>II</a:t>
            </a:r>
          </a:p>
        </p:txBody>
      </p:sp>
      <p:sp>
        <p:nvSpPr>
          <p:cNvPr id="4231" name="Text Box 135"/>
          <p:cNvSpPr txBox="1">
            <a:spLocks noChangeArrowheads="1"/>
          </p:cNvSpPr>
          <p:nvPr/>
        </p:nvSpPr>
        <p:spPr bwMode="auto">
          <a:xfrm>
            <a:off x="4000500" y="6562725"/>
            <a:ext cx="515379" cy="391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rgbClr val="FF0066"/>
                </a:solidFill>
                <a:latin typeface="Tahoma" charset="0"/>
              </a:rPr>
              <a:t>III</a:t>
            </a:r>
          </a:p>
        </p:txBody>
      </p:sp>
    </p:spTree>
    <p:extLst>
      <p:ext uri="{BB962C8B-B14F-4D97-AF65-F5344CB8AC3E}">
        <p14:creationId xmlns:p14="http://schemas.microsoft.com/office/powerpoint/2010/main" val="835098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61384" y="228600"/>
            <a:ext cx="6798177" cy="609398"/>
          </a:xfrm>
          <a:prstGeom prst="rect">
            <a:avLst/>
          </a:prstGeom>
          <a:noFill/>
          <a:ln w="9525">
            <a:solidFill>
              <a:srgbClr val="CC3300"/>
            </a:solidFill>
            <a:miter lim="800000"/>
            <a:headEnd/>
            <a:tailEnd/>
          </a:ln>
          <a:effectLst>
            <a:outerShdw blurRad="63500" dist="107763" dir="13500000" algn="ctr" rotWithShape="0">
              <a:srgbClr val="CCFFCC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600">
                <a:solidFill>
                  <a:srgbClr val="006600"/>
                </a:solidFill>
                <a:latin typeface="Arial" charset="0"/>
              </a:rPr>
              <a:t>MOLECOLE PIANE TRIGONALI</a:t>
            </a:r>
            <a:endParaRPr lang="it-IT" sz="3600">
              <a:solidFill>
                <a:srgbClr val="000099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869952" y="3030141"/>
            <a:ext cx="284631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chemeClr val="accent2"/>
                </a:solidFill>
                <a:latin typeface="Tahoma" charset="0"/>
              </a:rPr>
              <a:t>B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149600" y="3024188"/>
            <a:ext cx="284631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chemeClr val="accent2"/>
                </a:solidFill>
                <a:latin typeface="Tahoma" charset="0"/>
              </a:rPr>
              <a:t>B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5469467" y="3024188"/>
            <a:ext cx="284631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chemeClr val="accent2"/>
                </a:solidFill>
                <a:latin typeface="Tahoma" charset="0"/>
              </a:rPr>
              <a:t>B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869952" y="2550319"/>
            <a:ext cx="264688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chemeClr val="accent2"/>
                </a:solidFill>
                <a:latin typeface="Tahoma" charset="0"/>
              </a:rPr>
              <a:t>F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3162300" y="2544366"/>
            <a:ext cx="264688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chemeClr val="accent2"/>
                </a:solidFill>
                <a:latin typeface="Tahoma" charset="0"/>
              </a:rPr>
              <a:t>F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5482167" y="2544366"/>
            <a:ext cx="264688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chemeClr val="accent2"/>
                </a:solidFill>
                <a:latin typeface="Tahoma" charset="0"/>
              </a:rPr>
              <a:t>F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260352" y="3469482"/>
            <a:ext cx="264688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chemeClr val="accent2"/>
                </a:solidFill>
                <a:latin typeface="Tahoma" charset="0"/>
              </a:rPr>
              <a:t>F</a:t>
            </a:r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1037167" y="2818210"/>
            <a:ext cx="0" cy="273844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>
            <a:off x="3329517" y="2812257"/>
            <a:ext cx="0" cy="273844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 type="none" w="med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>
            <a:off x="5689600" y="2812257"/>
            <a:ext cx="0" cy="273844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 rot="1658911">
            <a:off x="3310467" y="3298031"/>
            <a:ext cx="670984" cy="205979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 rot="-5209557">
            <a:off x="2881777" y="3233142"/>
            <a:ext cx="372665" cy="361951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1540933" y="3469482"/>
            <a:ext cx="264688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chemeClr val="accent2"/>
                </a:solidFill>
                <a:latin typeface="Tahoma" charset="0"/>
              </a:rPr>
              <a:t>F</a:t>
            </a: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2537885" y="3469482"/>
            <a:ext cx="264688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chemeClr val="accent2"/>
                </a:solidFill>
                <a:latin typeface="Tahoma" charset="0"/>
              </a:rPr>
              <a:t>F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3799418" y="3469482"/>
            <a:ext cx="264688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chemeClr val="accent2"/>
                </a:solidFill>
                <a:latin typeface="Tahoma" charset="0"/>
              </a:rPr>
              <a:t>F</a:t>
            </a:r>
          </a:p>
        </p:txBody>
      </p:sp>
      <p:sp>
        <p:nvSpPr>
          <p:cNvPr id="3090" name="Line 18"/>
          <p:cNvSpPr>
            <a:spLocks noChangeShapeType="1"/>
          </p:cNvSpPr>
          <p:nvPr/>
        </p:nvSpPr>
        <p:spPr bwMode="auto">
          <a:xfrm rot="1658911">
            <a:off x="1032933" y="3300412"/>
            <a:ext cx="670984" cy="205979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1" name="Line 19"/>
          <p:cNvSpPr>
            <a:spLocks noChangeShapeType="1"/>
          </p:cNvSpPr>
          <p:nvPr/>
        </p:nvSpPr>
        <p:spPr bwMode="auto">
          <a:xfrm rot="-5209557">
            <a:off x="602457" y="3235193"/>
            <a:ext cx="376238" cy="366183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 type="none" w="med" len="lg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2" name="Line 20"/>
          <p:cNvSpPr>
            <a:spLocks noChangeShapeType="1"/>
          </p:cNvSpPr>
          <p:nvPr/>
        </p:nvSpPr>
        <p:spPr bwMode="auto">
          <a:xfrm rot="1658911">
            <a:off x="5628217" y="3298031"/>
            <a:ext cx="668867" cy="205979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3" name="Line 21"/>
          <p:cNvSpPr>
            <a:spLocks noChangeShapeType="1"/>
          </p:cNvSpPr>
          <p:nvPr/>
        </p:nvSpPr>
        <p:spPr bwMode="auto">
          <a:xfrm rot="-5209557">
            <a:off x="5195029" y="3233408"/>
            <a:ext cx="377428" cy="366183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4914900" y="3469482"/>
            <a:ext cx="264688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chemeClr val="accent2"/>
                </a:solidFill>
                <a:latin typeface="Tahoma" charset="0"/>
              </a:rPr>
              <a:t>F</a:t>
            </a:r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6176433" y="3469482"/>
            <a:ext cx="264688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chemeClr val="accent2"/>
                </a:solidFill>
                <a:latin typeface="Tahoma" charset="0"/>
              </a:rPr>
              <a:t>F</a:t>
            </a: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7749118" y="3017044"/>
            <a:ext cx="284631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chemeClr val="accent2"/>
                </a:solidFill>
                <a:latin typeface="Tahoma" charset="0"/>
              </a:rPr>
              <a:t>B</a:t>
            </a: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7753352" y="2537223"/>
            <a:ext cx="264688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chemeClr val="accent2"/>
                </a:solidFill>
                <a:latin typeface="Tahoma" charset="0"/>
              </a:rPr>
              <a:t>F</a:t>
            </a:r>
          </a:p>
        </p:txBody>
      </p:sp>
      <p:sp>
        <p:nvSpPr>
          <p:cNvPr id="3098" name="Line 26"/>
          <p:cNvSpPr>
            <a:spLocks noChangeShapeType="1"/>
          </p:cNvSpPr>
          <p:nvPr/>
        </p:nvSpPr>
        <p:spPr bwMode="auto">
          <a:xfrm>
            <a:off x="7967133" y="2805113"/>
            <a:ext cx="0" cy="275035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9" name="Line 27"/>
          <p:cNvSpPr>
            <a:spLocks noChangeShapeType="1"/>
          </p:cNvSpPr>
          <p:nvPr/>
        </p:nvSpPr>
        <p:spPr bwMode="auto">
          <a:xfrm rot="1658911">
            <a:off x="7905751" y="3292079"/>
            <a:ext cx="670983" cy="205978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0" name="Line 28"/>
          <p:cNvSpPr>
            <a:spLocks noChangeShapeType="1"/>
          </p:cNvSpPr>
          <p:nvPr/>
        </p:nvSpPr>
        <p:spPr bwMode="auto">
          <a:xfrm rot="-5209557">
            <a:off x="7472562" y="3226264"/>
            <a:ext cx="377428" cy="366183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1" name="Text Box 29"/>
          <p:cNvSpPr txBox="1">
            <a:spLocks noChangeArrowheads="1"/>
          </p:cNvSpPr>
          <p:nvPr/>
        </p:nvSpPr>
        <p:spPr bwMode="auto">
          <a:xfrm>
            <a:off x="7192433" y="3463529"/>
            <a:ext cx="264688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chemeClr val="accent2"/>
                </a:solidFill>
                <a:latin typeface="Tahoma" charset="0"/>
              </a:rPr>
              <a:t>F</a:t>
            </a:r>
          </a:p>
        </p:txBody>
      </p:sp>
      <p:sp>
        <p:nvSpPr>
          <p:cNvPr id="3102" name="Text Box 30"/>
          <p:cNvSpPr txBox="1">
            <a:spLocks noChangeArrowheads="1"/>
          </p:cNvSpPr>
          <p:nvPr/>
        </p:nvSpPr>
        <p:spPr bwMode="auto">
          <a:xfrm>
            <a:off x="8432800" y="3487341"/>
            <a:ext cx="264688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chemeClr val="accent2"/>
                </a:solidFill>
                <a:latin typeface="Tahoma" charset="0"/>
              </a:rPr>
              <a:t>F</a:t>
            </a:r>
          </a:p>
        </p:txBody>
      </p:sp>
      <p:sp>
        <p:nvSpPr>
          <p:cNvPr id="3103" name="Line 31"/>
          <p:cNvSpPr>
            <a:spLocks noChangeShapeType="1"/>
          </p:cNvSpPr>
          <p:nvPr/>
        </p:nvSpPr>
        <p:spPr bwMode="auto">
          <a:xfrm>
            <a:off x="3230033" y="1028701"/>
            <a:ext cx="0" cy="651272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4" name="Line 32"/>
          <p:cNvSpPr>
            <a:spLocks noChangeShapeType="1"/>
          </p:cNvSpPr>
          <p:nvPr/>
        </p:nvSpPr>
        <p:spPr bwMode="auto">
          <a:xfrm flipH="1">
            <a:off x="1951567" y="1679972"/>
            <a:ext cx="1278467" cy="275034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5" name="Line 33"/>
          <p:cNvSpPr>
            <a:spLocks noChangeShapeType="1"/>
          </p:cNvSpPr>
          <p:nvPr/>
        </p:nvSpPr>
        <p:spPr bwMode="auto">
          <a:xfrm>
            <a:off x="3230033" y="1679972"/>
            <a:ext cx="1219200" cy="342900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6" name="Oval 34"/>
          <p:cNvSpPr>
            <a:spLocks noChangeArrowheads="1"/>
          </p:cNvSpPr>
          <p:nvPr/>
        </p:nvSpPr>
        <p:spPr bwMode="auto">
          <a:xfrm>
            <a:off x="3170767" y="1645444"/>
            <a:ext cx="120651" cy="69056"/>
          </a:xfrm>
          <a:prstGeom prst="ellipse">
            <a:avLst/>
          </a:prstGeom>
          <a:solidFill>
            <a:srgbClr val="CC0000"/>
          </a:solidFill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7" name="Oval 35"/>
          <p:cNvSpPr>
            <a:spLocks noChangeArrowheads="1"/>
          </p:cNvSpPr>
          <p:nvPr/>
        </p:nvSpPr>
        <p:spPr bwMode="auto">
          <a:xfrm>
            <a:off x="1890185" y="1920479"/>
            <a:ext cx="120649" cy="67865"/>
          </a:xfrm>
          <a:prstGeom prst="ellipse">
            <a:avLst/>
          </a:prstGeom>
          <a:solidFill>
            <a:srgbClr val="CC0000"/>
          </a:solidFill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8" name="Oval 36"/>
          <p:cNvSpPr>
            <a:spLocks noChangeArrowheads="1"/>
          </p:cNvSpPr>
          <p:nvPr/>
        </p:nvSpPr>
        <p:spPr bwMode="auto">
          <a:xfrm>
            <a:off x="4430185" y="2012156"/>
            <a:ext cx="120649" cy="67866"/>
          </a:xfrm>
          <a:prstGeom prst="ellipse">
            <a:avLst/>
          </a:prstGeom>
          <a:solidFill>
            <a:srgbClr val="CC0000"/>
          </a:solidFill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9" name="Oval 37"/>
          <p:cNvSpPr>
            <a:spLocks noChangeArrowheads="1"/>
          </p:cNvSpPr>
          <p:nvPr/>
        </p:nvSpPr>
        <p:spPr bwMode="auto">
          <a:xfrm>
            <a:off x="3160185" y="959644"/>
            <a:ext cx="120649" cy="67866"/>
          </a:xfrm>
          <a:prstGeom prst="ellipse">
            <a:avLst/>
          </a:prstGeom>
          <a:solidFill>
            <a:srgbClr val="CC0000"/>
          </a:solidFill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auto">
          <a:xfrm>
            <a:off x="3230034" y="1406129"/>
            <a:ext cx="720867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chemeClr val="accent2"/>
                </a:solidFill>
                <a:latin typeface="Arial" charset="0"/>
              </a:rPr>
              <a:t>120°</a:t>
            </a:r>
          </a:p>
        </p:txBody>
      </p:sp>
      <p:sp>
        <p:nvSpPr>
          <p:cNvPr id="3111" name="Text Box 39"/>
          <p:cNvSpPr txBox="1">
            <a:spLocks noChangeArrowheads="1"/>
          </p:cNvSpPr>
          <p:nvPr/>
        </p:nvSpPr>
        <p:spPr bwMode="auto">
          <a:xfrm>
            <a:off x="2561167" y="1926431"/>
            <a:ext cx="982833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FF0066"/>
                </a:solidFill>
                <a:latin typeface="Arial" charset="0"/>
              </a:rPr>
              <a:t>1,29 Å</a:t>
            </a:r>
          </a:p>
        </p:txBody>
      </p:sp>
      <p:sp>
        <p:nvSpPr>
          <p:cNvPr id="3112" name="Line 40"/>
          <p:cNvSpPr>
            <a:spLocks noChangeShapeType="1"/>
          </p:cNvSpPr>
          <p:nvPr/>
        </p:nvSpPr>
        <p:spPr bwMode="auto">
          <a:xfrm>
            <a:off x="3170767" y="1783556"/>
            <a:ext cx="1219200" cy="3429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3" name="Text Box 41"/>
          <p:cNvSpPr txBox="1">
            <a:spLocks noChangeArrowheads="1"/>
          </p:cNvSpPr>
          <p:nvPr/>
        </p:nvSpPr>
        <p:spPr bwMode="auto">
          <a:xfrm>
            <a:off x="5425018" y="1200151"/>
            <a:ext cx="2439186" cy="470898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006600"/>
                </a:solidFill>
                <a:latin typeface="Arial" charset="0"/>
              </a:rPr>
              <a:t>B     F :  </a:t>
            </a:r>
            <a:r>
              <a:rPr lang="it-IT" sz="2700" b="1">
                <a:solidFill>
                  <a:srgbClr val="006600"/>
                </a:solidFill>
                <a:latin typeface="Arial" charset="0"/>
              </a:rPr>
              <a:t>1,37 Å</a:t>
            </a:r>
            <a:endParaRPr lang="it-IT" sz="2300">
              <a:solidFill>
                <a:srgbClr val="006600"/>
              </a:solidFill>
              <a:latin typeface="Tahoma" charset="0"/>
            </a:endParaRPr>
          </a:p>
        </p:txBody>
      </p:sp>
      <p:sp>
        <p:nvSpPr>
          <p:cNvPr id="3114" name="Line 42"/>
          <p:cNvSpPr>
            <a:spLocks noChangeShapeType="1"/>
          </p:cNvSpPr>
          <p:nvPr/>
        </p:nvSpPr>
        <p:spPr bwMode="auto">
          <a:xfrm>
            <a:off x="5858933" y="1384697"/>
            <a:ext cx="550333" cy="0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5" name="Text Box 43"/>
          <p:cNvSpPr txBox="1">
            <a:spLocks noChangeArrowheads="1"/>
          </p:cNvSpPr>
          <p:nvPr/>
        </p:nvSpPr>
        <p:spPr bwMode="auto">
          <a:xfrm>
            <a:off x="5363634" y="857250"/>
            <a:ext cx="2569938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chemeClr val="accent2"/>
                </a:solidFill>
                <a:latin typeface="Arial" charset="0"/>
              </a:rPr>
              <a:t>Legame semplice</a:t>
            </a:r>
          </a:p>
        </p:txBody>
      </p:sp>
      <p:sp>
        <p:nvSpPr>
          <p:cNvPr id="3116" name="Line 44"/>
          <p:cNvSpPr>
            <a:spLocks noChangeShapeType="1"/>
          </p:cNvSpPr>
          <p:nvPr/>
        </p:nvSpPr>
        <p:spPr bwMode="auto">
          <a:xfrm>
            <a:off x="817033" y="2640807"/>
            <a:ext cx="0" cy="136922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7" name="Line 45"/>
          <p:cNvSpPr>
            <a:spLocks noChangeShapeType="1"/>
          </p:cNvSpPr>
          <p:nvPr/>
        </p:nvSpPr>
        <p:spPr bwMode="auto">
          <a:xfrm>
            <a:off x="893233" y="2571750"/>
            <a:ext cx="304800" cy="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8" name="Line 46"/>
          <p:cNvSpPr>
            <a:spLocks noChangeShapeType="1"/>
          </p:cNvSpPr>
          <p:nvPr/>
        </p:nvSpPr>
        <p:spPr bwMode="auto">
          <a:xfrm>
            <a:off x="1236133" y="2640807"/>
            <a:ext cx="0" cy="136922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9" name="Line 47"/>
          <p:cNvSpPr>
            <a:spLocks noChangeShapeType="1"/>
          </p:cNvSpPr>
          <p:nvPr/>
        </p:nvSpPr>
        <p:spPr bwMode="auto">
          <a:xfrm>
            <a:off x="3115733" y="2640807"/>
            <a:ext cx="0" cy="136922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auto">
          <a:xfrm>
            <a:off x="3191933" y="2571750"/>
            <a:ext cx="304800" cy="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21" name="Line 49"/>
          <p:cNvSpPr>
            <a:spLocks noChangeShapeType="1"/>
          </p:cNvSpPr>
          <p:nvPr/>
        </p:nvSpPr>
        <p:spPr bwMode="auto">
          <a:xfrm>
            <a:off x="3534833" y="2640807"/>
            <a:ext cx="0" cy="136922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22" name="Line 50"/>
          <p:cNvSpPr>
            <a:spLocks noChangeShapeType="1"/>
          </p:cNvSpPr>
          <p:nvPr/>
        </p:nvSpPr>
        <p:spPr bwMode="auto">
          <a:xfrm>
            <a:off x="5433484" y="2640807"/>
            <a:ext cx="0" cy="136922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23" name="Line 51"/>
          <p:cNvSpPr>
            <a:spLocks noChangeShapeType="1"/>
          </p:cNvSpPr>
          <p:nvPr/>
        </p:nvSpPr>
        <p:spPr bwMode="auto">
          <a:xfrm>
            <a:off x="5852584" y="2640807"/>
            <a:ext cx="0" cy="136922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24" name="Line 52"/>
          <p:cNvSpPr>
            <a:spLocks noChangeShapeType="1"/>
          </p:cNvSpPr>
          <p:nvPr/>
        </p:nvSpPr>
        <p:spPr bwMode="auto">
          <a:xfrm>
            <a:off x="7711017" y="2640807"/>
            <a:ext cx="0" cy="136922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25" name="Line 53"/>
          <p:cNvSpPr>
            <a:spLocks noChangeShapeType="1"/>
          </p:cNvSpPr>
          <p:nvPr/>
        </p:nvSpPr>
        <p:spPr bwMode="auto">
          <a:xfrm>
            <a:off x="7787217" y="2571750"/>
            <a:ext cx="304800" cy="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26" name="Line 54"/>
          <p:cNvSpPr>
            <a:spLocks noChangeShapeType="1"/>
          </p:cNvSpPr>
          <p:nvPr/>
        </p:nvSpPr>
        <p:spPr bwMode="auto">
          <a:xfrm>
            <a:off x="8130117" y="2640807"/>
            <a:ext cx="0" cy="136922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27" name="Line 55"/>
          <p:cNvSpPr>
            <a:spLocks noChangeShapeType="1"/>
          </p:cNvSpPr>
          <p:nvPr/>
        </p:nvSpPr>
        <p:spPr bwMode="auto">
          <a:xfrm rot="-2801678">
            <a:off x="1682751" y="3719645"/>
            <a:ext cx="171450" cy="2116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28" name="Line 56"/>
          <p:cNvSpPr>
            <a:spLocks noChangeShapeType="1"/>
          </p:cNvSpPr>
          <p:nvPr/>
        </p:nvSpPr>
        <p:spPr bwMode="auto">
          <a:xfrm rot="-7986916">
            <a:off x="1399118" y="3698214"/>
            <a:ext cx="171450" cy="2116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29" name="Line 57"/>
          <p:cNvSpPr>
            <a:spLocks noChangeShapeType="1"/>
          </p:cNvSpPr>
          <p:nvPr/>
        </p:nvSpPr>
        <p:spPr bwMode="auto">
          <a:xfrm rot="-7986916">
            <a:off x="1720851" y="3513667"/>
            <a:ext cx="171450" cy="2116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30" name="Line 58"/>
          <p:cNvSpPr>
            <a:spLocks noChangeShapeType="1"/>
          </p:cNvSpPr>
          <p:nvPr/>
        </p:nvSpPr>
        <p:spPr bwMode="auto">
          <a:xfrm rot="-7986916">
            <a:off x="175684" y="3723217"/>
            <a:ext cx="171450" cy="2116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31" name="Line 59"/>
          <p:cNvSpPr>
            <a:spLocks noChangeShapeType="1"/>
          </p:cNvSpPr>
          <p:nvPr/>
        </p:nvSpPr>
        <p:spPr bwMode="auto">
          <a:xfrm rot="-2801678">
            <a:off x="135467" y="3511285"/>
            <a:ext cx="171450" cy="2117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32" name="Line 60"/>
          <p:cNvSpPr>
            <a:spLocks noChangeShapeType="1"/>
          </p:cNvSpPr>
          <p:nvPr/>
        </p:nvSpPr>
        <p:spPr bwMode="auto">
          <a:xfrm rot="-2801678">
            <a:off x="458259" y="3733800"/>
            <a:ext cx="171450" cy="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33" name="Line 61"/>
          <p:cNvSpPr>
            <a:spLocks noChangeShapeType="1"/>
          </p:cNvSpPr>
          <p:nvPr/>
        </p:nvSpPr>
        <p:spPr bwMode="auto">
          <a:xfrm rot="-2801678">
            <a:off x="2791884" y="3719645"/>
            <a:ext cx="171450" cy="2116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34" name="Line 62"/>
          <p:cNvSpPr>
            <a:spLocks noChangeShapeType="1"/>
          </p:cNvSpPr>
          <p:nvPr/>
        </p:nvSpPr>
        <p:spPr bwMode="auto">
          <a:xfrm rot="-2801678">
            <a:off x="2444751" y="3511286"/>
            <a:ext cx="171450" cy="2116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35" name="Line 63"/>
          <p:cNvSpPr>
            <a:spLocks noChangeShapeType="1"/>
          </p:cNvSpPr>
          <p:nvPr/>
        </p:nvSpPr>
        <p:spPr bwMode="auto">
          <a:xfrm rot="-2801678">
            <a:off x="3992034" y="3693451"/>
            <a:ext cx="171450" cy="2117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36" name="Line 64"/>
          <p:cNvSpPr>
            <a:spLocks noChangeShapeType="1"/>
          </p:cNvSpPr>
          <p:nvPr/>
        </p:nvSpPr>
        <p:spPr bwMode="auto">
          <a:xfrm rot="-7986916">
            <a:off x="3982508" y="3501628"/>
            <a:ext cx="171450" cy="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37" name="Line 65"/>
          <p:cNvSpPr>
            <a:spLocks noChangeShapeType="1"/>
          </p:cNvSpPr>
          <p:nvPr/>
        </p:nvSpPr>
        <p:spPr bwMode="auto">
          <a:xfrm rot="-7986916">
            <a:off x="3637492" y="3696891"/>
            <a:ext cx="171450" cy="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38" name="Line 66"/>
          <p:cNvSpPr>
            <a:spLocks noChangeShapeType="1"/>
          </p:cNvSpPr>
          <p:nvPr/>
        </p:nvSpPr>
        <p:spPr bwMode="auto">
          <a:xfrm rot="-7986916">
            <a:off x="4792134" y="3695833"/>
            <a:ext cx="171450" cy="2117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39" name="Line 67"/>
          <p:cNvSpPr>
            <a:spLocks noChangeShapeType="1"/>
          </p:cNvSpPr>
          <p:nvPr/>
        </p:nvSpPr>
        <p:spPr bwMode="auto">
          <a:xfrm rot="-2801678">
            <a:off x="5123392" y="3681413"/>
            <a:ext cx="171450" cy="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40" name="Line 68"/>
          <p:cNvSpPr>
            <a:spLocks noChangeShapeType="1"/>
          </p:cNvSpPr>
          <p:nvPr/>
        </p:nvSpPr>
        <p:spPr bwMode="auto">
          <a:xfrm rot="-2801678">
            <a:off x="4823884" y="3511286"/>
            <a:ext cx="171450" cy="2116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41" name="Line 69"/>
          <p:cNvSpPr>
            <a:spLocks noChangeShapeType="1"/>
          </p:cNvSpPr>
          <p:nvPr/>
        </p:nvSpPr>
        <p:spPr bwMode="auto">
          <a:xfrm rot="-2801678">
            <a:off x="6345767" y="3706548"/>
            <a:ext cx="171450" cy="2117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42" name="Line 70"/>
          <p:cNvSpPr>
            <a:spLocks noChangeShapeType="1"/>
          </p:cNvSpPr>
          <p:nvPr/>
        </p:nvSpPr>
        <p:spPr bwMode="auto">
          <a:xfrm rot="-7986916">
            <a:off x="6038851" y="3682736"/>
            <a:ext cx="171450" cy="2116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43" name="Line 71"/>
          <p:cNvSpPr>
            <a:spLocks noChangeShapeType="1"/>
          </p:cNvSpPr>
          <p:nvPr/>
        </p:nvSpPr>
        <p:spPr bwMode="auto">
          <a:xfrm rot="-7986916">
            <a:off x="6385984" y="3513667"/>
            <a:ext cx="171450" cy="2116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44" name="Line 72"/>
          <p:cNvSpPr>
            <a:spLocks noChangeShapeType="1"/>
          </p:cNvSpPr>
          <p:nvPr/>
        </p:nvSpPr>
        <p:spPr bwMode="auto">
          <a:xfrm rot="-7986916">
            <a:off x="7079192" y="3723085"/>
            <a:ext cx="171450" cy="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45" name="Line 73"/>
          <p:cNvSpPr>
            <a:spLocks noChangeShapeType="1"/>
          </p:cNvSpPr>
          <p:nvPr/>
        </p:nvSpPr>
        <p:spPr bwMode="auto">
          <a:xfrm rot="-2801678">
            <a:off x="7085542" y="3538538"/>
            <a:ext cx="171450" cy="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46" name="Line 74"/>
          <p:cNvSpPr>
            <a:spLocks noChangeShapeType="1"/>
          </p:cNvSpPr>
          <p:nvPr/>
        </p:nvSpPr>
        <p:spPr bwMode="auto">
          <a:xfrm rot="-2801678">
            <a:off x="7411508" y="3720703"/>
            <a:ext cx="171450" cy="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47" name="Line 75"/>
          <p:cNvSpPr>
            <a:spLocks noChangeShapeType="1"/>
          </p:cNvSpPr>
          <p:nvPr/>
        </p:nvSpPr>
        <p:spPr bwMode="auto">
          <a:xfrm rot="-7986916">
            <a:off x="8326967" y="3719645"/>
            <a:ext cx="171450" cy="2117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48" name="Line 76"/>
          <p:cNvSpPr>
            <a:spLocks noChangeShapeType="1"/>
          </p:cNvSpPr>
          <p:nvPr/>
        </p:nvSpPr>
        <p:spPr bwMode="auto">
          <a:xfrm rot="-7986916">
            <a:off x="8631767" y="3548195"/>
            <a:ext cx="171450" cy="2117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49" name="Line 77"/>
          <p:cNvSpPr>
            <a:spLocks noChangeShapeType="1"/>
          </p:cNvSpPr>
          <p:nvPr/>
        </p:nvSpPr>
        <p:spPr bwMode="auto">
          <a:xfrm rot="-5209557">
            <a:off x="2811926" y="3193852"/>
            <a:ext cx="372666" cy="361949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50" name="Line 78"/>
          <p:cNvSpPr>
            <a:spLocks noChangeShapeType="1"/>
          </p:cNvSpPr>
          <p:nvPr/>
        </p:nvSpPr>
        <p:spPr bwMode="auto">
          <a:xfrm>
            <a:off x="5619751" y="2812257"/>
            <a:ext cx="0" cy="273844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51" name="Line 79"/>
          <p:cNvSpPr>
            <a:spLocks noChangeShapeType="1"/>
          </p:cNvSpPr>
          <p:nvPr/>
        </p:nvSpPr>
        <p:spPr bwMode="auto">
          <a:xfrm rot="1658911">
            <a:off x="7859185" y="3356373"/>
            <a:ext cx="670983" cy="205978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52" name="Oval 80"/>
          <p:cNvSpPr>
            <a:spLocks noChangeArrowheads="1"/>
          </p:cNvSpPr>
          <p:nvPr/>
        </p:nvSpPr>
        <p:spPr bwMode="auto">
          <a:xfrm rot="7587194">
            <a:off x="2666008" y="5247416"/>
            <a:ext cx="275035" cy="1157816"/>
          </a:xfrm>
          <a:prstGeom prst="ellipse">
            <a:avLst/>
          </a:prstGeom>
          <a:solidFill>
            <a:srgbClr val="FF9933"/>
          </a:solidFill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53" name="Oval 81"/>
          <p:cNvSpPr>
            <a:spLocks noChangeArrowheads="1"/>
          </p:cNvSpPr>
          <p:nvPr/>
        </p:nvSpPr>
        <p:spPr bwMode="auto">
          <a:xfrm rot="3197650">
            <a:off x="1688703" y="5250393"/>
            <a:ext cx="273844" cy="1157816"/>
          </a:xfrm>
          <a:prstGeom prst="ellipse">
            <a:avLst/>
          </a:prstGeom>
          <a:solidFill>
            <a:srgbClr val="FF9933"/>
          </a:solidFill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54" name="Oval 82"/>
          <p:cNvSpPr>
            <a:spLocks noChangeArrowheads="1"/>
          </p:cNvSpPr>
          <p:nvPr/>
        </p:nvSpPr>
        <p:spPr bwMode="auto">
          <a:xfrm>
            <a:off x="2072218" y="4972051"/>
            <a:ext cx="488949" cy="651272"/>
          </a:xfrm>
          <a:prstGeom prst="ellipse">
            <a:avLst/>
          </a:prstGeom>
          <a:solidFill>
            <a:srgbClr val="FF9933"/>
          </a:solidFill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55" name="Oval 83"/>
          <p:cNvSpPr>
            <a:spLocks noChangeArrowheads="1"/>
          </p:cNvSpPr>
          <p:nvPr/>
        </p:nvSpPr>
        <p:spPr bwMode="auto">
          <a:xfrm>
            <a:off x="2256367" y="5588794"/>
            <a:ext cx="120651" cy="69056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grpSp>
        <p:nvGrpSpPr>
          <p:cNvPr id="3156" name="Group 84"/>
          <p:cNvGrpSpPr>
            <a:grpSpLocks/>
          </p:cNvGrpSpPr>
          <p:nvPr/>
        </p:nvGrpSpPr>
        <p:grpSpPr bwMode="auto">
          <a:xfrm>
            <a:off x="2072218" y="4251723"/>
            <a:ext cx="488949" cy="754856"/>
            <a:chOff x="1056" y="5952"/>
            <a:chExt cx="384" cy="1056"/>
          </a:xfrm>
        </p:grpSpPr>
        <p:sp>
          <p:nvSpPr>
            <p:cNvPr id="3157" name="Oval 85"/>
            <p:cNvSpPr>
              <a:spLocks noChangeArrowheads="1"/>
            </p:cNvSpPr>
            <p:nvPr/>
          </p:nvSpPr>
          <p:spPr bwMode="auto">
            <a:xfrm>
              <a:off x="1080" y="5952"/>
              <a:ext cx="336" cy="384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rgbClr val="FFCC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58" name="Oval 86"/>
            <p:cNvSpPr>
              <a:spLocks noChangeArrowheads="1"/>
            </p:cNvSpPr>
            <p:nvPr/>
          </p:nvSpPr>
          <p:spPr bwMode="auto">
            <a:xfrm>
              <a:off x="1056" y="6336"/>
              <a:ext cx="384" cy="672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rgbClr val="FFCC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59" name="Oval 87"/>
            <p:cNvSpPr>
              <a:spLocks noChangeArrowheads="1"/>
            </p:cNvSpPr>
            <p:nvPr/>
          </p:nvSpPr>
          <p:spPr bwMode="auto">
            <a:xfrm>
              <a:off x="1200" y="628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3160" name="Line 88"/>
          <p:cNvSpPr>
            <a:spLocks noChangeShapeType="1"/>
          </p:cNvSpPr>
          <p:nvPr/>
        </p:nvSpPr>
        <p:spPr bwMode="auto">
          <a:xfrm flipV="1">
            <a:off x="2330451" y="4080272"/>
            <a:ext cx="0" cy="1543050"/>
          </a:xfrm>
          <a:prstGeom prst="line">
            <a:avLst/>
          </a:prstGeom>
          <a:noFill/>
          <a:ln w="38100">
            <a:solidFill>
              <a:srgbClr val="0066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grpSp>
        <p:nvGrpSpPr>
          <p:cNvPr id="3161" name="Group 89"/>
          <p:cNvGrpSpPr>
            <a:grpSpLocks/>
          </p:cNvGrpSpPr>
          <p:nvPr/>
        </p:nvGrpSpPr>
        <p:grpSpPr bwMode="auto">
          <a:xfrm rot="7901066">
            <a:off x="3520679" y="5535745"/>
            <a:ext cx="273844" cy="1341967"/>
            <a:chOff x="1056" y="5952"/>
            <a:chExt cx="384" cy="1056"/>
          </a:xfrm>
        </p:grpSpPr>
        <p:sp>
          <p:nvSpPr>
            <p:cNvPr id="3162" name="Oval 90"/>
            <p:cNvSpPr>
              <a:spLocks noChangeArrowheads="1"/>
            </p:cNvSpPr>
            <p:nvPr/>
          </p:nvSpPr>
          <p:spPr bwMode="auto">
            <a:xfrm>
              <a:off x="1080" y="5952"/>
              <a:ext cx="336" cy="384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rgbClr val="FFCC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63" name="Oval 91"/>
            <p:cNvSpPr>
              <a:spLocks noChangeArrowheads="1"/>
            </p:cNvSpPr>
            <p:nvPr/>
          </p:nvSpPr>
          <p:spPr bwMode="auto">
            <a:xfrm>
              <a:off x="1056" y="6336"/>
              <a:ext cx="384" cy="672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rgbClr val="FFCC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64" name="Oval 92"/>
            <p:cNvSpPr>
              <a:spLocks noChangeArrowheads="1"/>
            </p:cNvSpPr>
            <p:nvPr/>
          </p:nvSpPr>
          <p:spPr bwMode="auto">
            <a:xfrm>
              <a:off x="1200" y="628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3165" name="Group 93"/>
          <p:cNvGrpSpPr>
            <a:grpSpLocks/>
          </p:cNvGrpSpPr>
          <p:nvPr/>
        </p:nvGrpSpPr>
        <p:grpSpPr bwMode="auto">
          <a:xfrm rot="13302514">
            <a:off x="853018" y="5848351"/>
            <a:ext cx="488949" cy="754856"/>
            <a:chOff x="1056" y="5952"/>
            <a:chExt cx="384" cy="1056"/>
          </a:xfrm>
        </p:grpSpPr>
        <p:sp>
          <p:nvSpPr>
            <p:cNvPr id="3166" name="Oval 94"/>
            <p:cNvSpPr>
              <a:spLocks noChangeArrowheads="1"/>
            </p:cNvSpPr>
            <p:nvPr/>
          </p:nvSpPr>
          <p:spPr bwMode="auto">
            <a:xfrm>
              <a:off x="1080" y="5952"/>
              <a:ext cx="336" cy="384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rgbClr val="FFCC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67" name="Oval 95"/>
            <p:cNvSpPr>
              <a:spLocks noChangeArrowheads="1"/>
            </p:cNvSpPr>
            <p:nvPr/>
          </p:nvSpPr>
          <p:spPr bwMode="auto">
            <a:xfrm>
              <a:off x="1056" y="6336"/>
              <a:ext cx="384" cy="672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rgbClr val="FFCC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68" name="Oval 96"/>
            <p:cNvSpPr>
              <a:spLocks noChangeArrowheads="1"/>
            </p:cNvSpPr>
            <p:nvPr/>
          </p:nvSpPr>
          <p:spPr bwMode="auto">
            <a:xfrm>
              <a:off x="1200" y="628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3169" name="Line 97"/>
          <p:cNvSpPr>
            <a:spLocks noChangeShapeType="1"/>
          </p:cNvSpPr>
          <p:nvPr/>
        </p:nvSpPr>
        <p:spPr bwMode="auto">
          <a:xfrm flipH="1" flipV="1">
            <a:off x="2315633" y="5616178"/>
            <a:ext cx="2194984" cy="994172"/>
          </a:xfrm>
          <a:prstGeom prst="line">
            <a:avLst/>
          </a:prstGeom>
          <a:noFill/>
          <a:ln w="38100">
            <a:solidFill>
              <a:srgbClr val="0066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70" name="Line 98"/>
          <p:cNvSpPr>
            <a:spLocks noChangeShapeType="1"/>
          </p:cNvSpPr>
          <p:nvPr/>
        </p:nvSpPr>
        <p:spPr bwMode="auto">
          <a:xfrm flipV="1">
            <a:off x="304801" y="5616179"/>
            <a:ext cx="2010833" cy="1028700"/>
          </a:xfrm>
          <a:prstGeom prst="line">
            <a:avLst/>
          </a:prstGeom>
          <a:noFill/>
          <a:ln w="38100">
            <a:solidFill>
              <a:srgbClr val="0066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71" name="Freeform 99"/>
          <p:cNvSpPr>
            <a:spLocks/>
          </p:cNvSpPr>
          <p:nvPr/>
        </p:nvSpPr>
        <p:spPr bwMode="auto">
          <a:xfrm>
            <a:off x="2042584" y="5767388"/>
            <a:ext cx="609600" cy="96441"/>
          </a:xfrm>
          <a:custGeom>
            <a:avLst/>
            <a:gdLst>
              <a:gd name="T0" fmla="*/ 0 w 480"/>
              <a:gd name="T1" fmla="*/ 11 h 136"/>
              <a:gd name="T2" fmla="*/ 109 w 480"/>
              <a:gd name="T3" fmla="*/ 120 h 136"/>
              <a:gd name="T4" fmla="*/ 349 w 480"/>
              <a:gd name="T5" fmla="*/ 109 h 136"/>
              <a:gd name="T6" fmla="*/ 480 w 480"/>
              <a:gd name="T7" fmla="*/ 0 h 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80" h="136">
                <a:moveTo>
                  <a:pt x="0" y="11"/>
                </a:moveTo>
                <a:cubicBezTo>
                  <a:pt x="18" y="29"/>
                  <a:pt x="51" y="104"/>
                  <a:pt x="109" y="120"/>
                </a:cubicBezTo>
                <a:cubicBezTo>
                  <a:pt x="167" y="136"/>
                  <a:pt x="287" y="129"/>
                  <a:pt x="349" y="109"/>
                </a:cubicBezTo>
                <a:cubicBezTo>
                  <a:pt x="411" y="89"/>
                  <a:pt x="453" y="23"/>
                  <a:pt x="480" y="0"/>
                </a:cubicBezTo>
              </a:path>
            </a:pathLst>
          </a:custGeom>
          <a:noFill/>
          <a:ln w="19050" cmpd="sng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72" name="Text Box 100"/>
          <p:cNvSpPr txBox="1">
            <a:spLocks noChangeArrowheads="1"/>
          </p:cNvSpPr>
          <p:nvPr/>
        </p:nvSpPr>
        <p:spPr bwMode="auto">
          <a:xfrm>
            <a:off x="1890184" y="5904310"/>
            <a:ext cx="651563" cy="363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>
                <a:solidFill>
                  <a:schemeClr val="accent2"/>
                </a:solidFill>
                <a:latin typeface="Tahoma" charset="0"/>
              </a:rPr>
              <a:t>120°</a:t>
            </a:r>
          </a:p>
        </p:txBody>
      </p:sp>
      <p:sp>
        <p:nvSpPr>
          <p:cNvPr id="3173" name="Text Box 101"/>
          <p:cNvSpPr txBox="1">
            <a:spLocks noChangeArrowheads="1"/>
          </p:cNvSpPr>
          <p:nvPr/>
        </p:nvSpPr>
        <p:spPr bwMode="auto">
          <a:xfrm>
            <a:off x="2561167" y="4388644"/>
            <a:ext cx="264688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chemeClr val="accent2"/>
                </a:solidFill>
                <a:latin typeface="Tahoma" charset="0"/>
              </a:rPr>
              <a:t>F</a:t>
            </a:r>
          </a:p>
        </p:txBody>
      </p:sp>
      <p:sp>
        <p:nvSpPr>
          <p:cNvPr id="3174" name="Text Box 102"/>
          <p:cNvSpPr txBox="1">
            <a:spLocks noChangeArrowheads="1"/>
          </p:cNvSpPr>
          <p:nvPr/>
        </p:nvSpPr>
        <p:spPr bwMode="auto">
          <a:xfrm>
            <a:off x="2561167" y="5349479"/>
            <a:ext cx="284631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chemeClr val="accent2"/>
                </a:solidFill>
                <a:latin typeface="Tahoma" charset="0"/>
              </a:rPr>
              <a:t>B</a:t>
            </a:r>
          </a:p>
        </p:txBody>
      </p:sp>
      <p:sp>
        <p:nvSpPr>
          <p:cNvPr id="3175" name="Text Box 103"/>
          <p:cNvSpPr txBox="1">
            <a:spLocks noChangeArrowheads="1"/>
          </p:cNvSpPr>
          <p:nvPr/>
        </p:nvSpPr>
        <p:spPr bwMode="auto">
          <a:xfrm>
            <a:off x="548218" y="5966223"/>
            <a:ext cx="264688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chemeClr val="accent2"/>
                </a:solidFill>
                <a:latin typeface="Tahoma" charset="0"/>
              </a:rPr>
              <a:t>F</a:t>
            </a:r>
          </a:p>
        </p:txBody>
      </p:sp>
      <p:sp>
        <p:nvSpPr>
          <p:cNvPr id="3176" name="Text Box 104"/>
          <p:cNvSpPr txBox="1">
            <a:spLocks noChangeArrowheads="1"/>
          </p:cNvSpPr>
          <p:nvPr/>
        </p:nvSpPr>
        <p:spPr bwMode="auto">
          <a:xfrm>
            <a:off x="3839633" y="5966223"/>
            <a:ext cx="264688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chemeClr val="accent2"/>
                </a:solidFill>
                <a:latin typeface="Tahoma" charset="0"/>
              </a:rPr>
              <a:t>F</a:t>
            </a:r>
          </a:p>
        </p:txBody>
      </p:sp>
      <p:sp>
        <p:nvSpPr>
          <p:cNvPr id="3177" name="Text Box 105"/>
          <p:cNvSpPr txBox="1">
            <a:spLocks noChangeArrowheads="1"/>
          </p:cNvSpPr>
          <p:nvPr/>
        </p:nvSpPr>
        <p:spPr bwMode="auto">
          <a:xfrm>
            <a:off x="4030134" y="4514850"/>
            <a:ext cx="3658702" cy="1348061"/>
          </a:xfrm>
          <a:prstGeom prst="rect">
            <a:avLst/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100">
                <a:solidFill>
                  <a:schemeClr val="accent2"/>
                </a:solidFill>
                <a:latin typeface="Arial" charset="0"/>
              </a:rPr>
              <a:t>Il B non ha completo l</a:t>
            </a:r>
            <a:r>
              <a:rPr lang="ja-JP" altLang="it-IT" sz="2100">
                <a:solidFill>
                  <a:schemeClr val="accent2"/>
                </a:solidFill>
                <a:latin typeface="Arial"/>
              </a:rPr>
              <a:t>’</a:t>
            </a:r>
            <a:r>
              <a:rPr lang="it-IT" sz="2100">
                <a:solidFill>
                  <a:schemeClr val="accent2"/>
                </a:solidFill>
                <a:latin typeface="Arial" charset="0"/>
              </a:rPr>
              <a:t>ottetto.</a:t>
            </a:r>
          </a:p>
          <a:p>
            <a:r>
              <a:rPr lang="it-IT" sz="2100">
                <a:solidFill>
                  <a:schemeClr val="accent2"/>
                </a:solidFill>
                <a:latin typeface="Arial" charset="0"/>
              </a:rPr>
              <a:t>Può quindi agire da acido di</a:t>
            </a:r>
          </a:p>
          <a:p>
            <a:r>
              <a:rPr lang="it-IT" sz="2100">
                <a:solidFill>
                  <a:schemeClr val="accent2"/>
                </a:solidFill>
                <a:latin typeface="Arial" charset="0"/>
              </a:rPr>
              <a:t>Lewis, legando uno ione</a:t>
            </a:r>
          </a:p>
          <a:p>
            <a:r>
              <a:rPr lang="it-IT" sz="2100">
                <a:solidFill>
                  <a:schemeClr val="accent2"/>
                </a:solidFill>
                <a:latin typeface="Arial" charset="0"/>
              </a:rPr>
              <a:t>F</a:t>
            </a:r>
            <a:r>
              <a:rPr lang="it-IT" sz="2100" baseline="30000">
                <a:solidFill>
                  <a:schemeClr val="accent2"/>
                </a:solidFill>
                <a:latin typeface="Arial" charset="0"/>
              </a:rPr>
              <a:t>  </a:t>
            </a:r>
            <a:r>
              <a:rPr lang="it-IT" sz="2100">
                <a:solidFill>
                  <a:schemeClr val="accent2"/>
                </a:solidFill>
                <a:latin typeface="Arial" charset="0"/>
              </a:rPr>
              <a:t> e formando lo ione [BF</a:t>
            </a:r>
            <a:r>
              <a:rPr lang="it-IT" sz="2100" baseline="-25000">
                <a:solidFill>
                  <a:schemeClr val="accent2"/>
                </a:solidFill>
                <a:latin typeface="Arial" charset="0"/>
              </a:rPr>
              <a:t>4</a:t>
            </a:r>
            <a:r>
              <a:rPr lang="it-IT" sz="2100">
                <a:solidFill>
                  <a:schemeClr val="accent2"/>
                </a:solidFill>
                <a:latin typeface="Arial" charset="0"/>
              </a:rPr>
              <a:t>]</a:t>
            </a:r>
            <a:r>
              <a:rPr lang="it-IT" sz="2100" baseline="30000">
                <a:solidFill>
                  <a:schemeClr val="accent2"/>
                </a:solidFill>
                <a:latin typeface="Arial" charset="0"/>
              </a:rPr>
              <a:t>  </a:t>
            </a:r>
            <a:r>
              <a:rPr lang="it-IT" sz="2100">
                <a:solidFill>
                  <a:schemeClr val="accent2"/>
                </a:solidFill>
                <a:latin typeface="Arial" charset="0"/>
              </a:rPr>
              <a:t>.</a:t>
            </a:r>
            <a:endParaRPr lang="it-IT" sz="2100">
              <a:solidFill>
                <a:schemeClr val="accent2"/>
              </a:solidFill>
              <a:latin typeface="Tahoma" charset="0"/>
            </a:endParaRPr>
          </a:p>
        </p:txBody>
      </p:sp>
      <p:sp>
        <p:nvSpPr>
          <p:cNvPr id="3178" name="Text Box 106"/>
          <p:cNvSpPr txBox="1">
            <a:spLocks noChangeArrowheads="1"/>
          </p:cNvSpPr>
          <p:nvPr/>
        </p:nvSpPr>
        <p:spPr bwMode="auto">
          <a:xfrm>
            <a:off x="8322733" y="5143500"/>
            <a:ext cx="217950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chemeClr val="accent2"/>
                </a:solidFill>
                <a:latin typeface="Tahoma" charset="0"/>
              </a:rPr>
              <a:t>-</a:t>
            </a:r>
          </a:p>
        </p:txBody>
      </p:sp>
      <p:sp>
        <p:nvSpPr>
          <p:cNvPr id="3179" name="Text Box 107"/>
          <p:cNvSpPr txBox="1">
            <a:spLocks noChangeArrowheads="1"/>
          </p:cNvSpPr>
          <p:nvPr/>
        </p:nvSpPr>
        <p:spPr bwMode="auto">
          <a:xfrm>
            <a:off x="4275667" y="5143500"/>
            <a:ext cx="217950" cy="40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chemeClr val="accent2"/>
                </a:solidFill>
                <a:latin typeface="Tahoma" charset="0"/>
              </a:rPr>
              <a:t>-</a:t>
            </a:r>
          </a:p>
        </p:txBody>
      </p:sp>
      <p:sp>
        <p:nvSpPr>
          <p:cNvPr id="3180" name="AutoShape 108"/>
          <p:cNvSpPr>
            <a:spLocks noChangeArrowheads="1"/>
          </p:cNvSpPr>
          <p:nvPr/>
        </p:nvSpPr>
        <p:spPr bwMode="auto">
          <a:xfrm>
            <a:off x="254001" y="859631"/>
            <a:ext cx="2112433" cy="723900"/>
          </a:xfrm>
          <a:prstGeom prst="flowChartDecision">
            <a:avLst/>
          </a:prstGeom>
          <a:solidFill>
            <a:srgbClr val="FFCC00"/>
          </a:solidFill>
          <a:ln w="38100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81" name="Text Box 109"/>
          <p:cNvSpPr txBox="1">
            <a:spLocks noChangeArrowheads="1"/>
          </p:cNvSpPr>
          <p:nvPr/>
        </p:nvSpPr>
        <p:spPr bwMode="auto">
          <a:xfrm>
            <a:off x="971619" y="941111"/>
            <a:ext cx="745050" cy="51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dirty="0">
                <a:solidFill>
                  <a:srgbClr val="000099"/>
                </a:solidFill>
                <a:latin typeface="Arial" charset="0"/>
              </a:rPr>
              <a:t>BF</a:t>
            </a:r>
            <a:r>
              <a:rPr lang="it-IT" sz="3000" baseline="-25000" dirty="0">
                <a:solidFill>
                  <a:srgbClr val="000099"/>
                </a:solidFill>
                <a:latin typeface="Arial" charset="0"/>
              </a:rPr>
              <a:t>3</a:t>
            </a:r>
            <a:endParaRPr lang="it-IT" sz="3000" dirty="0">
              <a:solidFill>
                <a:srgbClr val="FFFF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035350"/>
      </p:ext>
    </p:extLst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495</Words>
  <Application>Microsoft Macintosh PowerPoint</Application>
  <PresentationFormat>Lucidi</PresentationFormat>
  <Paragraphs>254</Paragraphs>
  <Slides>13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Struttura predefinita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</vt:vector>
  </TitlesOfParts>
  <Company>universita'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Nessun titolo diapositiva</dc:title>
  <dc:creator>sonia</dc:creator>
  <cp:lastModifiedBy>federico  pepi</cp:lastModifiedBy>
  <cp:revision>10</cp:revision>
  <dcterms:created xsi:type="dcterms:W3CDTF">2001-11-12T07:58:14Z</dcterms:created>
  <dcterms:modified xsi:type="dcterms:W3CDTF">2015-10-12T09:42:58Z</dcterms:modified>
</cp:coreProperties>
</file>