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3" r:id="rId4"/>
    <p:sldId id="284" r:id="rId5"/>
    <p:sldId id="261" r:id="rId6"/>
    <p:sldId id="262" r:id="rId7"/>
    <p:sldId id="263" r:id="rId8"/>
    <p:sldId id="285" r:id="rId9"/>
    <p:sldId id="286" r:id="rId10"/>
    <p:sldId id="270" r:id="rId11"/>
    <p:sldId id="275" r:id="rId12"/>
    <p:sldId id="276" r:id="rId13"/>
    <p:sldId id="278" r:id="rId14"/>
  </p:sldIdLst>
  <p:sldSz cx="9144000" cy="6858000" type="overhead"/>
  <p:notesSz cx="6858000" cy="97377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>
        <p:scale>
          <a:sx n="116" d="100"/>
          <a:sy n="116" d="100"/>
        </p:scale>
        <p:origin x="-1152" y="-4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28B70A-24D4-9945-A366-637B21F84C3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09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30250"/>
            <a:ext cx="4865688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6ACD93-F97B-FA41-9BB7-D6927F5E25F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325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98F51-32F3-1E43-B4C1-810C3A1A6D76}" type="slidenum">
              <a:rPr lang="it-IT"/>
              <a:pPr/>
              <a:t>4</a:t>
            </a:fld>
            <a:endParaRPr lang="it-IT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3492F-73F2-464F-A2DA-8025675ACC2C}" type="slidenum">
              <a:rPr lang="it-IT"/>
              <a:pPr/>
              <a:t>5</a:t>
            </a:fld>
            <a:endParaRPr lang="it-IT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779E0-8C50-714E-A82E-12C9ED5B1C9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76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093E-3A45-6C47-A6B4-F70778D6B9D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09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2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B2770-B679-964D-8D0C-08046BC2813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9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E0F2-12B9-1542-AF01-676B243B1CB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75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D5A98-7C39-1541-AF10-92B23333843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97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3DFA0-EEAC-A942-AC48-EB02DE93DCF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6A0A9-3A39-7846-AD82-B94698DBD813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39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A7885-9797-5E47-987D-E2DEB2038FC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36AE-1E01-EF4C-878A-A10C4015081D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9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08516-7B3A-1844-9E9F-845574727153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62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F6AF5-A651-3844-8E21-E40DA8B8FD9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4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A3275C-B6CD-8948-BC84-BEFA6C3E39AD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2077" y="1279527"/>
            <a:ext cx="1405825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I. Lineare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2078" y="2751140"/>
            <a:ext cx="1705963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II. Angolare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2075" y="5075240"/>
            <a:ext cx="2706324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IV. Piana Trigonale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708527" y="2786066"/>
            <a:ext cx="160270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Piramidale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35477" y="4937127"/>
            <a:ext cx="2781215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Tetraedrica 109°1/2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1965327" y="1325563"/>
            <a:ext cx="412751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378078" y="1508125"/>
            <a:ext cx="708025" cy="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063877" y="1325563"/>
            <a:ext cx="411163" cy="41116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25965" y="1279527"/>
            <a:ext cx="1110297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oppure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5989637" y="1325563"/>
            <a:ext cx="411163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400802" y="1508125"/>
            <a:ext cx="708025" cy="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7086601" y="1325563"/>
            <a:ext cx="411163" cy="41116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497763" y="1508125"/>
            <a:ext cx="709612" cy="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8183564" y="1325563"/>
            <a:ext cx="411163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2781302" y="2459038"/>
            <a:ext cx="731839" cy="639762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2422526" y="3017838"/>
            <a:ext cx="412751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521075" y="2697163"/>
            <a:ext cx="547688" cy="45720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4022727" y="3017838"/>
            <a:ext cx="412751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3235325" y="2378077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6858002" y="2560638"/>
            <a:ext cx="731839" cy="639762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7726365" y="2651125"/>
            <a:ext cx="549275" cy="45720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8229601" y="2971802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7440613" y="2332038"/>
            <a:ext cx="411163" cy="41116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-2383110">
            <a:off x="7140576" y="2711450"/>
            <a:ext cx="896939" cy="1000125"/>
          </a:xfrm>
          <a:prstGeom prst="rtTriangle">
            <a:avLst/>
          </a:prstGeom>
          <a:solidFill>
            <a:srgbClr val="FF8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7635875" y="2651127"/>
            <a:ext cx="0" cy="1052513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7407277" y="3657602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3013077" y="5351463"/>
            <a:ext cx="731839" cy="64135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2651127" y="5897563"/>
            <a:ext cx="412751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3749675" y="5578475"/>
            <a:ext cx="547688" cy="45720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4251327" y="5897563"/>
            <a:ext cx="412751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3463925" y="5257802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3692525" y="4525965"/>
            <a:ext cx="0" cy="731837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3463925" y="4114802"/>
            <a:ext cx="411163" cy="411163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6629401" y="2971802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3065466" y="4987927"/>
            <a:ext cx="592137" cy="692150"/>
          </a:xfrm>
          <a:custGeom>
            <a:avLst/>
            <a:gdLst>
              <a:gd name="T0" fmla="*/ 622 w 622"/>
              <a:gd name="T1" fmla="*/ 43 h 727"/>
              <a:gd name="T2" fmla="*/ 400 w 622"/>
              <a:gd name="T3" fmla="*/ 8 h 727"/>
              <a:gd name="T4" fmla="*/ 182 w 622"/>
              <a:gd name="T5" fmla="*/ 45 h 727"/>
              <a:gd name="T6" fmla="*/ 9 w 622"/>
              <a:gd name="T7" fmla="*/ 281 h 727"/>
              <a:gd name="T8" fmla="*/ 127 w 622"/>
              <a:gd name="T9" fmla="*/ 590 h 727"/>
              <a:gd name="T10" fmla="*/ 309 w 622"/>
              <a:gd name="T11" fmla="*/ 727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2" h="727">
                <a:moveTo>
                  <a:pt x="622" y="43"/>
                </a:moveTo>
                <a:cubicBezTo>
                  <a:pt x="585" y="37"/>
                  <a:pt x="473" y="8"/>
                  <a:pt x="400" y="8"/>
                </a:cubicBezTo>
                <a:cubicBezTo>
                  <a:pt x="327" y="8"/>
                  <a:pt x="247" y="0"/>
                  <a:pt x="182" y="45"/>
                </a:cubicBezTo>
                <a:cubicBezTo>
                  <a:pt x="117" y="90"/>
                  <a:pt x="18" y="190"/>
                  <a:pt x="9" y="281"/>
                </a:cubicBezTo>
                <a:cubicBezTo>
                  <a:pt x="0" y="372"/>
                  <a:pt x="77" y="516"/>
                  <a:pt x="127" y="590"/>
                </a:cubicBezTo>
                <a:cubicBezTo>
                  <a:pt x="177" y="664"/>
                  <a:pt x="271" y="699"/>
                  <a:pt x="309" y="727"/>
                </a:cubicBezTo>
              </a:path>
            </a:pathLst>
          </a:custGeom>
          <a:noFill/>
          <a:ln w="38100" cmpd="sng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606678" y="4618040"/>
            <a:ext cx="720867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DDFFDD"/>
                </a:solidFill>
                <a:latin typeface="Arial" charset="0"/>
              </a:rPr>
              <a:t>120°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flipV="1">
            <a:off x="6765925" y="5554665"/>
            <a:ext cx="984251" cy="538162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7864475" y="5635627"/>
            <a:ext cx="914400" cy="147638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7578725" y="5314952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7200901" y="6321427"/>
            <a:ext cx="411163" cy="411163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flipH="1">
            <a:off x="7440613" y="5635627"/>
            <a:ext cx="331787" cy="673100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8732837" y="5668963"/>
            <a:ext cx="411163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6400801" y="5897563"/>
            <a:ext cx="411163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V="1">
            <a:off x="7772400" y="4572000"/>
            <a:ext cx="0" cy="731838"/>
          </a:xfrm>
          <a:prstGeom prst="line">
            <a:avLst/>
          </a:prstGeom>
          <a:noFill/>
          <a:ln w="47625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7543801" y="4160838"/>
            <a:ext cx="411163" cy="411162"/>
          </a:xfrm>
          <a:prstGeom prst="ellipse">
            <a:avLst/>
          </a:prstGeom>
          <a:noFill/>
          <a:ln w="476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 rot="1457323">
            <a:off x="7142166" y="4546600"/>
            <a:ext cx="668337" cy="1733550"/>
          </a:xfrm>
          <a:prstGeom prst="triangle">
            <a:avLst>
              <a:gd name="adj" fmla="val 37662"/>
            </a:avLst>
          </a:prstGeom>
          <a:noFill/>
          <a:ln w="38100">
            <a:solidFill>
              <a:srgbClr val="FF8C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 rot="-1328954">
            <a:off x="7107241" y="4668838"/>
            <a:ext cx="1444625" cy="1446212"/>
          </a:xfrm>
          <a:prstGeom prst="triangle">
            <a:avLst>
              <a:gd name="adj" fmla="val 64542"/>
            </a:avLst>
          </a:prstGeom>
          <a:noFill/>
          <a:ln w="38100">
            <a:solidFill>
              <a:srgbClr val="FF8C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772402" y="5715002"/>
            <a:ext cx="966853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DDFFDD"/>
                </a:solidFill>
                <a:latin typeface="Arial" charset="0"/>
              </a:rPr>
              <a:t>109,5°</a:t>
            </a:r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6583363" y="1050927"/>
            <a:ext cx="1371600" cy="869950"/>
          </a:xfrm>
          <a:custGeom>
            <a:avLst/>
            <a:gdLst>
              <a:gd name="G0" fmla="+- 7929 0 0"/>
              <a:gd name="G1" fmla="+- 11613618 0 0"/>
              <a:gd name="G2" fmla="+- 0 0 11613618"/>
              <a:gd name="T0" fmla="*/ 0 256 1"/>
              <a:gd name="T1" fmla="*/ 180 256 1"/>
              <a:gd name="G3" fmla="+- 11613618 T0 T1"/>
              <a:gd name="T2" fmla="*/ 0 256 1"/>
              <a:gd name="T3" fmla="*/ 90 256 1"/>
              <a:gd name="G4" fmla="+- 11613618 T2 T3"/>
              <a:gd name="G5" fmla="*/ G4 2 1"/>
              <a:gd name="T4" fmla="*/ 90 256 1"/>
              <a:gd name="T5" fmla="*/ 0 256 1"/>
              <a:gd name="G6" fmla="+- 11613618 T4 T5"/>
              <a:gd name="G7" fmla="*/ G6 2 1"/>
              <a:gd name="G8" fmla="abs 1161361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929"/>
              <a:gd name="G18" fmla="*/ 7929 1 2"/>
              <a:gd name="G19" fmla="+- G18 5400 0"/>
              <a:gd name="G20" fmla="cos G19 11613618"/>
              <a:gd name="G21" fmla="sin G19 11613618"/>
              <a:gd name="G22" fmla="+- G20 10800 0"/>
              <a:gd name="G23" fmla="+- G21 10800 0"/>
              <a:gd name="G24" fmla="+- 10800 0 G20"/>
              <a:gd name="G25" fmla="+- 7929 10800 0"/>
              <a:gd name="G26" fmla="?: G9 G17 G25"/>
              <a:gd name="G27" fmla="?: G9 0 21600"/>
              <a:gd name="G28" fmla="cos 10800 11613618"/>
              <a:gd name="G29" fmla="sin 10800 11613618"/>
              <a:gd name="G30" fmla="sin 7929 11613618"/>
              <a:gd name="G31" fmla="+- G28 10800 0"/>
              <a:gd name="G32" fmla="+- G29 10800 0"/>
              <a:gd name="G33" fmla="+- G30 10800 0"/>
              <a:gd name="G34" fmla="?: G4 0 G31"/>
              <a:gd name="G35" fmla="?: 11613618 G34 0"/>
              <a:gd name="G36" fmla="?: G6 G35 G31"/>
              <a:gd name="G37" fmla="+- 21600 0 G36"/>
              <a:gd name="G38" fmla="?: G4 0 G33"/>
              <a:gd name="G39" fmla="?: 1161361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46 w 21600"/>
              <a:gd name="T15" fmla="*/ 11255 h 21600"/>
              <a:gd name="T16" fmla="*/ 10800 w 21600"/>
              <a:gd name="T17" fmla="*/ 2871 h 21600"/>
              <a:gd name="T18" fmla="*/ 20154 w 21600"/>
              <a:gd name="T19" fmla="*/ 1125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880" y="11185"/>
                </a:moveTo>
                <a:cubicBezTo>
                  <a:pt x="2874" y="11057"/>
                  <a:pt x="2871" y="10928"/>
                  <a:pt x="2871" y="10800"/>
                </a:cubicBezTo>
                <a:cubicBezTo>
                  <a:pt x="2871" y="6420"/>
                  <a:pt x="6420" y="2871"/>
                  <a:pt x="10800" y="2871"/>
                </a:cubicBezTo>
                <a:cubicBezTo>
                  <a:pt x="15179" y="2871"/>
                  <a:pt x="18729" y="6420"/>
                  <a:pt x="18729" y="10800"/>
                </a:cubicBezTo>
                <a:cubicBezTo>
                  <a:pt x="18728" y="10928"/>
                  <a:pt x="18725" y="11057"/>
                  <a:pt x="18719" y="11185"/>
                </a:cubicBezTo>
                <a:lnTo>
                  <a:pt x="21587" y="11325"/>
                </a:lnTo>
                <a:cubicBezTo>
                  <a:pt x="21595" y="11150"/>
                  <a:pt x="21600" y="1097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975"/>
                  <a:pt x="4" y="11150"/>
                  <a:pt x="12" y="11325"/>
                </a:cubicBezTo>
                <a:close/>
              </a:path>
            </a:pathLst>
          </a:custGeom>
          <a:noFill/>
          <a:ln w="38100">
            <a:solidFill>
              <a:srgbClr val="DDFFD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DDFFDD"/>
              </a:solidFill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7772402" y="731840"/>
            <a:ext cx="720867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DDFFDD"/>
                </a:solidFill>
                <a:latin typeface="Arial" charset="0"/>
              </a:rPr>
              <a:t>180°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2011364" y="46040"/>
            <a:ext cx="5330828" cy="51706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chemeClr val="hlink"/>
                </a:solidFill>
                <a:latin typeface="Comic Sans MS" charset="0"/>
              </a:rPr>
              <a:t>Geometria di alcune Molecole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697163" y="153988"/>
            <a:ext cx="4524568" cy="6093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600">
                <a:solidFill>
                  <a:srgbClr val="FFFF00"/>
                </a:solidFill>
                <a:latin typeface="Arial" charset="0"/>
              </a:rPr>
              <a:t>Molecole tetraedriche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651003" y="1600202"/>
            <a:ext cx="485775" cy="1101725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 rot="7105000">
            <a:off x="2295525" y="2447926"/>
            <a:ext cx="503238" cy="909639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 rot="3827881">
            <a:off x="1007271" y="2502696"/>
            <a:ext cx="471487" cy="1044575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 rot="-981831">
            <a:off x="1863728" y="2879725"/>
            <a:ext cx="504825" cy="120015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725616" y="2514602"/>
            <a:ext cx="388633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40013" y="2879727"/>
            <a:ext cx="549275" cy="54927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2011365" y="3749677"/>
            <a:ext cx="549275" cy="547688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46091" y="3017840"/>
            <a:ext cx="547687" cy="5476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589091" y="1279527"/>
            <a:ext cx="547687" cy="54927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822577" y="2971802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732091" y="3063877"/>
            <a:ext cx="90487" cy="90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1908177" y="1646240"/>
            <a:ext cx="92075" cy="90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1771652" y="1646240"/>
            <a:ext cx="92075" cy="90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765177" y="3108327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857252" y="3200402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2274890" y="3840165"/>
            <a:ext cx="90487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2182813" y="3932240"/>
            <a:ext cx="92075" cy="90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857251" y="1692277"/>
            <a:ext cx="1036639" cy="150812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893888" y="1692277"/>
            <a:ext cx="974725" cy="141605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2320925" y="3108327"/>
            <a:ext cx="547688" cy="86995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 flipV="1">
            <a:off x="857252" y="3200400"/>
            <a:ext cx="1463675" cy="77787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V="1">
            <a:off x="857252" y="3108327"/>
            <a:ext cx="2011363" cy="9207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4040189" y="1508127"/>
            <a:ext cx="904875" cy="1681163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4954589" y="1497015"/>
            <a:ext cx="781051" cy="157797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5411789" y="3097215"/>
            <a:ext cx="320675" cy="68262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 flipV="1">
            <a:off x="4040188" y="3189290"/>
            <a:ext cx="1371600" cy="59372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954588" y="1525588"/>
            <a:ext cx="0" cy="14351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954588" y="2960690"/>
            <a:ext cx="457200" cy="8223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954588" y="2932115"/>
            <a:ext cx="782637" cy="1428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4040189" y="2932115"/>
            <a:ext cx="915987" cy="2571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4086227" y="3086100"/>
            <a:ext cx="1649413" cy="103188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4932365" y="1446213"/>
            <a:ext cx="57151" cy="57150"/>
          </a:xfrm>
          <a:prstGeom prst="ellips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4926014" y="2908300"/>
            <a:ext cx="57151" cy="57150"/>
          </a:xfrm>
          <a:prstGeom prst="ellipse">
            <a:avLst/>
          </a:prstGeom>
          <a:solidFill>
            <a:srgbClr val="006600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3978277" y="3165475"/>
            <a:ext cx="57151" cy="5715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5400677" y="3778250"/>
            <a:ext cx="57151" cy="5715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5732465" y="3051175"/>
            <a:ext cx="57151" cy="5715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74639" y="1463677"/>
            <a:ext cx="809108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FF00"/>
                </a:solidFill>
                <a:latin typeface="Arial" charset="0"/>
              </a:rPr>
              <a:t>CH</a:t>
            </a:r>
            <a:r>
              <a:rPr lang="it-IT" sz="3000" b="1" baseline="-25000">
                <a:solidFill>
                  <a:srgbClr val="FFFF00"/>
                </a:solidFill>
                <a:latin typeface="Arial" charset="0"/>
              </a:rPr>
              <a:t>4</a:t>
            </a:r>
            <a:endParaRPr lang="it-IT" sz="3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5922495" y="3292475"/>
            <a:ext cx="3223558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FFCC99"/>
                </a:solidFill>
                <a:latin typeface="Arial" charset="0"/>
              </a:rPr>
              <a:t>Il C ha ibridazione sp</a:t>
            </a:r>
            <a:r>
              <a:rPr lang="it-IT" sz="2500" baseline="30000">
                <a:solidFill>
                  <a:srgbClr val="FFCC99"/>
                </a:solidFill>
                <a:latin typeface="Arial" charset="0"/>
              </a:rPr>
              <a:t>3</a:t>
            </a:r>
            <a:endParaRPr lang="it-IT" sz="250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5807075" y="1371602"/>
            <a:ext cx="0" cy="1508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5891614" y="1736725"/>
            <a:ext cx="1046953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FF0000"/>
                </a:solidFill>
                <a:latin typeface="Arial" charset="0"/>
              </a:rPr>
              <a:t>1,09 Å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4205684" y="2560638"/>
            <a:ext cx="773917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FF0000"/>
                </a:solidFill>
                <a:latin typeface="Arial" charset="0"/>
              </a:rPr>
              <a:t>109°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762606" y="5165726"/>
            <a:ext cx="7882314" cy="5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900">
                <a:solidFill>
                  <a:srgbClr val="00FF00"/>
                </a:solidFill>
                <a:latin typeface="Arial" charset="0"/>
              </a:rPr>
              <a:t>Molecola simmetrica priva di momento dipolare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 descr="Diagonali tratteggiate verso l'alto"/>
          <p:cNvSpPr>
            <a:spLocks noChangeArrowheads="1"/>
          </p:cNvSpPr>
          <p:nvPr/>
        </p:nvSpPr>
        <p:spPr bwMode="auto">
          <a:xfrm rot="-4011011">
            <a:off x="5952332" y="3420271"/>
            <a:ext cx="639762" cy="1206500"/>
          </a:xfrm>
          <a:prstGeom prst="ellipse">
            <a:avLst/>
          </a:prstGeom>
          <a:pattFill prst="dashUpDiag">
            <a:fgClr>
              <a:srgbClr val="FF9933"/>
            </a:fgClr>
            <a:bgClr>
              <a:srgbClr val="FFFFFF"/>
            </a:bgClr>
          </a:patt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65752" y="3708400"/>
            <a:ext cx="549275" cy="1143000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6" name="Oval 4" descr="Diagonali tratteggiate verso l'alto"/>
          <p:cNvSpPr>
            <a:spLocks noChangeArrowheads="1"/>
          </p:cNvSpPr>
          <p:nvPr/>
        </p:nvSpPr>
        <p:spPr bwMode="auto">
          <a:xfrm rot="2824170">
            <a:off x="5903914" y="2827339"/>
            <a:ext cx="693738" cy="1255713"/>
          </a:xfrm>
          <a:prstGeom prst="ellipse">
            <a:avLst/>
          </a:prstGeom>
          <a:pattFill prst="dashUpDiag">
            <a:fgClr>
              <a:srgbClr val="FF9933"/>
            </a:fgClr>
            <a:bgClr>
              <a:srgbClr val="FFFFFF"/>
            </a:bgClr>
          </a:patt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rot="-5661569">
            <a:off x="1187451" y="2082802"/>
            <a:ext cx="1143000" cy="2320925"/>
          </a:xfrm>
          <a:prstGeom prst="triangle">
            <a:avLst>
              <a:gd name="adj" fmla="val 72787"/>
            </a:avLst>
          </a:prstGeom>
          <a:solidFill>
            <a:srgbClr val="FF9966"/>
          </a:solidFill>
          <a:ln w="38100">
            <a:solidFill>
              <a:srgbClr val="000099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989139" y="3267075"/>
            <a:ext cx="0" cy="11890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89139" y="1758952"/>
            <a:ext cx="0" cy="11874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rot="-5400000">
            <a:off x="1212057" y="2466181"/>
            <a:ext cx="0" cy="11890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rot="-5400000">
            <a:off x="2330450" y="2466975"/>
            <a:ext cx="412750" cy="6858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rot="5400000" flipV="1">
            <a:off x="2320134" y="3072608"/>
            <a:ext cx="479425" cy="731839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917702" y="3008315"/>
            <a:ext cx="138113" cy="1365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17527" y="3022602"/>
            <a:ext cx="107951" cy="100013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1935164" y="4456115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1" y="1666877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828801" y="1265239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2009778" y="2827339"/>
            <a:ext cx="206999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I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28601" y="2773363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1828801" y="4552951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011364" y="1712913"/>
            <a:ext cx="868363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549276" y="3038475"/>
            <a:ext cx="1416051" cy="1371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549276" y="1712913"/>
            <a:ext cx="1416051" cy="1325562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678" y="1600202"/>
            <a:ext cx="579181" cy="50167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FF"/>
                </a:solidFill>
                <a:latin typeface="Arial" charset="0"/>
              </a:rPr>
              <a:t>IF</a:t>
            </a:r>
            <a:r>
              <a:rPr lang="it-IT" sz="2900" b="1" baseline="-25000">
                <a:solidFill>
                  <a:srgbClr val="0000FF"/>
                </a:solidFill>
                <a:latin typeface="Arial" charset="0"/>
              </a:rPr>
              <a:t>3</a:t>
            </a:r>
            <a:endParaRPr lang="it-IT" sz="29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82591" y="5668964"/>
            <a:ext cx="4513989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 i="1">
                <a:solidFill>
                  <a:srgbClr val="0000FF"/>
                </a:solidFill>
                <a:latin typeface="Arial" charset="0"/>
              </a:rPr>
              <a:t>Lo I ha ibridazione sp</a:t>
            </a:r>
            <a:r>
              <a:rPr lang="it-IT" sz="3000" b="1" i="1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it-IT" sz="3000" b="1" i="1">
                <a:solidFill>
                  <a:srgbClr val="0000FF"/>
                </a:solidFill>
                <a:latin typeface="Arial" charset="0"/>
              </a:rPr>
              <a:t>d</a:t>
            </a:r>
          </a:p>
        </p:txBody>
      </p:sp>
      <p:sp>
        <p:nvSpPr>
          <p:cNvPr id="28696" name="WordArt 24"/>
          <p:cNvSpPr>
            <a:spLocks noChangeArrowheads="1" noChangeShapeType="1" noTextEdit="1"/>
          </p:cNvSpPr>
          <p:nvPr/>
        </p:nvSpPr>
        <p:spPr bwMode="auto">
          <a:xfrm>
            <a:off x="320677" y="92077"/>
            <a:ext cx="8183563" cy="776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38542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9999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Comic Sans MS"/>
                <a:ea typeface="Comic Sans MS"/>
                <a:cs typeface="Comic Sans MS"/>
              </a:rPr>
              <a:t>Molecole a "T"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1941515" y="3694113"/>
            <a:ext cx="960437" cy="685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 flipV="1">
            <a:off x="2032002" y="1727202"/>
            <a:ext cx="869951" cy="201295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 rot="-5400000">
            <a:off x="4763297" y="3242471"/>
            <a:ext cx="549275" cy="1023937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5364165" y="2606675"/>
            <a:ext cx="549275" cy="1143000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5578476" y="3657602"/>
            <a:ext cx="136525" cy="1365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 rot="-5400000">
            <a:off x="4092576" y="3360738"/>
            <a:ext cx="501650" cy="822325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 rot="-5400000">
            <a:off x="3315496" y="3359944"/>
            <a:ext cx="501650" cy="823912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 rot="-10738790">
            <a:off x="5394327" y="1920877"/>
            <a:ext cx="503239" cy="822325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 rot="-10738790">
            <a:off x="5394327" y="4618040"/>
            <a:ext cx="503239" cy="822325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 rot="-10738790">
            <a:off x="5394327" y="1143002"/>
            <a:ext cx="503239" cy="822325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 rot="-10738790">
            <a:off x="5394327" y="5394327"/>
            <a:ext cx="503239" cy="823913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3886200" y="3703640"/>
            <a:ext cx="136525" cy="1365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583239" y="1901827"/>
            <a:ext cx="138112" cy="138113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5583239" y="5365752"/>
            <a:ext cx="138112" cy="1365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5989639" y="5211763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3794125" y="3978275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5851525" y="1692275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 flipV="1">
            <a:off x="4572000" y="3759202"/>
            <a:ext cx="1050925" cy="1004888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H="1" flipV="1">
            <a:off x="5578476" y="2570165"/>
            <a:ext cx="1050925" cy="54768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 flipV="1">
            <a:off x="6583364" y="3073402"/>
            <a:ext cx="46037" cy="11874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flipH="1">
            <a:off x="5622925" y="4260850"/>
            <a:ext cx="1006475" cy="503238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H="1">
            <a:off x="4572001" y="2570165"/>
            <a:ext cx="1006475" cy="118903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 flipH="1">
            <a:off x="4618037" y="3073402"/>
            <a:ext cx="2011363" cy="639763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 flipH="1" flipV="1">
            <a:off x="4525963" y="3713165"/>
            <a:ext cx="2057400" cy="50323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H="1" flipV="1">
            <a:off x="5578476" y="2570165"/>
            <a:ext cx="1050925" cy="173672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6492878" y="1646238"/>
            <a:ext cx="2249337" cy="12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FF"/>
                </a:solidFill>
                <a:latin typeface="Arial" charset="0"/>
              </a:rPr>
              <a:t>Orbitale sp</a:t>
            </a:r>
            <a:r>
              <a:rPr lang="it-IT" sz="25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00FF"/>
                </a:solidFill>
                <a:latin typeface="Arial" charset="0"/>
              </a:rPr>
              <a:t>d</a:t>
            </a:r>
          </a:p>
          <a:p>
            <a:r>
              <a:rPr lang="it-IT" sz="2500">
                <a:solidFill>
                  <a:srgbClr val="0000FF"/>
                </a:solidFill>
                <a:latin typeface="Arial" charset="0"/>
              </a:rPr>
              <a:t>contenenti </a:t>
            </a:r>
          </a:p>
          <a:p>
            <a:r>
              <a:rPr lang="it-IT" sz="2500">
                <a:solidFill>
                  <a:srgbClr val="0000FF"/>
                </a:solidFill>
                <a:latin typeface="Arial" charset="0"/>
              </a:rPr>
              <a:t>coppie solitarie</a:t>
            </a:r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H="1">
            <a:off x="6835775" y="2903538"/>
            <a:ext cx="685800" cy="411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6950075" y="2925763"/>
            <a:ext cx="547688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1" name="Line 35"/>
          <p:cNvSpPr>
            <a:spLocks noChangeShapeType="1"/>
          </p:cNvSpPr>
          <p:nvPr/>
        </p:nvSpPr>
        <p:spPr bwMode="auto">
          <a:xfrm flipV="1">
            <a:off x="4046540" y="3429001"/>
            <a:ext cx="771525" cy="113823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632077" y="2817813"/>
            <a:ext cx="2925763" cy="641350"/>
          </a:xfrm>
          <a:prstGeom prst="parallelogram">
            <a:avLst>
              <a:gd name="adj" fmla="val 106550"/>
            </a:avLst>
          </a:prstGeom>
          <a:solidFill>
            <a:schemeClr val="hlink"/>
          </a:solidFill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549275" y="182563"/>
            <a:ext cx="8091488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0099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Comic Sans MS"/>
                <a:ea typeface="Comic Sans MS"/>
                <a:cs typeface="Comic Sans MS"/>
              </a:rPr>
              <a:t>Molecole Piramidali Quadrangolari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092575" y="3284540"/>
            <a:ext cx="0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092575" y="1774825"/>
            <a:ext cx="0" cy="11890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rot="-5400000">
            <a:off x="4714876" y="2341564"/>
            <a:ext cx="196850" cy="121285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932239" y="1303339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083175" y="3498850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965577" y="2873375"/>
            <a:ext cx="206999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I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193924" y="3270250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114800" y="1720852"/>
            <a:ext cx="1371600" cy="109696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3246440" y="1730376"/>
            <a:ext cx="822325" cy="108743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03239" y="1274765"/>
            <a:ext cx="643786" cy="5632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300" b="1">
                <a:solidFill>
                  <a:srgbClr val="0000FF"/>
                </a:solidFill>
                <a:latin typeface="Arial" charset="0"/>
              </a:rPr>
              <a:t>IF</a:t>
            </a:r>
            <a:r>
              <a:rPr lang="it-IT" sz="3300" b="1" baseline="-25000">
                <a:solidFill>
                  <a:srgbClr val="0000FF"/>
                </a:solidFill>
                <a:latin typeface="Arial" charset="0"/>
              </a:rPr>
              <a:t>5</a:t>
            </a:r>
            <a:endParaRPr lang="it-IT" sz="33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rot="-5400000">
            <a:off x="3132140" y="2613026"/>
            <a:ext cx="320675" cy="1371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rot="5400000" flipV="1">
            <a:off x="3486151" y="2578102"/>
            <a:ext cx="252412" cy="7318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2560640" y="1720852"/>
            <a:ext cx="1508125" cy="17383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68764" y="1720852"/>
            <a:ext cx="731837" cy="17383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046537" y="1684340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5440364" y="2773365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4754564" y="3413127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2525713" y="3406777"/>
            <a:ext cx="106363" cy="100013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4016377" y="4506915"/>
            <a:ext cx="106363" cy="100012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532439" y="2538413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971801" y="2263775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3200401" y="2773365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H="1">
            <a:off x="4064002" y="3284540"/>
            <a:ext cx="11113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092578" y="3284540"/>
            <a:ext cx="22225" cy="118268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H="1">
            <a:off x="4029078" y="3281365"/>
            <a:ext cx="22225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839" y="4754564"/>
            <a:ext cx="8066704" cy="106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Lo I ha ibridizzazione sp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(ottaedrica).</a:t>
            </a:r>
          </a:p>
          <a:p>
            <a:pPr>
              <a:lnSpc>
                <a:spcPct val="11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Uno degli orbitali contiene una coppia solitaria.</a:t>
            </a: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3268664" y="2863852"/>
            <a:ext cx="757237" cy="17002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2578100" y="3429002"/>
            <a:ext cx="1371600" cy="109696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4097341" y="2838452"/>
            <a:ext cx="1393825" cy="16875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rot="5400000" flipV="1">
            <a:off x="4352926" y="2992438"/>
            <a:ext cx="276225" cy="66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5" name="Line 61"/>
          <p:cNvSpPr>
            <a:spLocks noChangeShapeType="1"/>
          </p:cNvSpPr>
          <p:nvPr/>
        </p:nvSpPr>
        <p:spPr bwMode="auto">
          <a:xfrm flipV="1">
            <a:off x="4084640" y="3432175"/>
            <a:ext cx="771525" cy="113823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4152900" y="1724027"/>
            <a:ext cx="1371600" cy="109696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 flipV="1">
            <a:off x="3284540" y="1733550"/>
            <a:ext cx="822325" cy="108743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18" name="Line 74"/>
          <p:cNvSpPr>
            <a:spLocks noChangeShapeType="1"/>
          </p:cNvSpPr>
          <p:nvPr/>
        </p:nvSpPr>
        <p:spPr bwMode="auto">
          <a:xfrm flipV="1">
            <a:off x="2598740" y="1724027"/>
            <a:ext cx="1508125" cy="17383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19" name="Line 75"/>
          <p:cNvSpPr>
            <a:spLocks noChangeShapeType="1"/>
          </p:cNvSpPr>
          <p:nvPr/>
        </p:nvSpPr>
        <p:spPr bwMode="auto">
          <a:xfrm>
            <a:off x="4106864" y="1724027"/>
            <a:ext cx="731837" cy="17383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31" name="Line 87"/>
          <p:cNvSpPr>
            <a:spLocks noChangeShapeType="1"/>
          </p:cNvSpPr>
          <p:nvPr/>
        </p:nvSpPr>
        <p:spPr bwMode="auto">
          <a:xfrm>
            <a:off x="3306764" y="2867027"/>
            <a:ext cx="757237" cy="17002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32" name="Line 88"/>
          <p:cNvSpPr>
            <a:spLocks noChangeShapeType="1"/>
          </p:cNvSpPr>
          <p:nvPr/>
        </p:nvSpPr>
        <p:spPr bwMode="auto">
          <a:xfrm>
            <a:off x="2616200" y="3432177"/>
            <a:ext cx="1371600" cy="109696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33" name="Line 89"/>
          <p:cNvSpPr>
            <a:spLocks noChangeShapeType="1"/>
          </p:cNvSpPr>
          <p:nvPr/>
        </p:nvSpPr>
        <p:spPr bwMode="auto">
          <a:xfrm flipV="1">
            <a:off x="4135441" y="2841627"/>
            <a:ext cx="1393825" cy="1687513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632077" y="2817813"/>
            <a:ext cx="2925763" cy="641350"/>
          </a:xfrm>
          <a:prstGeom prst="parallelogram">
            <a:avLst>
              <a:gd name="adj" fmla="val 106550"/>
            </a:avLst>
          </a:prstGeom>
          <a:solidFill>
            <a:schemeClr val="hlink"/>
          </a:solidFill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549275" y="182563"/>
            <a:ext cx="8091488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0099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Comic Sans MS"/>
                <a:ea typeface="Comic Sans MS"/>
                <a:cs typeface="Comic Sans MS"/>
              </a:rPr>
              <a:t>Molecole Piane Quadrate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092575" y="3284540"/>
            <a:ext cx="0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rot="-5400000">
            <a:off x="4714876" y="2341564"/>
            <a:ext cx="196850" cy="121285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rot="5400000" flipV="1">
            <a:off x="4352926" y="2992438"/>
            <a:ext cx="276225" cy="66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083175" y="3498850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840164" y="2873375"/>
            <a:ext cx="53431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Xe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193924" y="3270250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03241" y="1274765"/>
            <a:ext cx="1043835" cy="5632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300" b="1">
                <a:solidFill>
                  <a:srgbClr val="0000FF"/>
                </a:solidFill>
                <a:latin typeface="Arial" charset="0"/>
              </a:rPr>
              <a:t>XeF</a:t>
            </a:r>
            <a:r>
              <a:rPr lang="it-IT" sz="3300" b="1" baseline="-25000">
                <a:solidFill>
                  <a:srgbClr val="0000FF"/>
                </a:solidFill>
                <a:latin typeface="Arial" charset="0"/>
              </a:rPr>
              <a:t>4</a:t>
            </a:r>
            <a:endParaRPr lang="it-IT" sz="33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rot="-5400000">
            <a:off x="3132140" y="2613026"/>
            <a:ext cx="320675" cy="1371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rot="5400000" flipV="1">
            <a:off x="3486151" y="2578102"/>
            <a:ext cx="252412" cy="7318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4025901" y="1684340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5440364" y="2773365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4754564" y="3413127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525713" y="3406777"/>
            <a:ext cx="106363" cy="100013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4025901" y="4473577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532439" y="2538413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971801" y="2263775"/>
            <a:ext cx="322302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6600"/>
                </a:solidFill>
                <a:latin typeface="Arial" charset="0"/>
              </a:rPr>
              <a:t>F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3200401" y="2773365"/>
            <a:ext cx="106363" cy="984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064002" y="3284540"/>
            <a:ext cx="11113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092578" y="3284540"/>
            <a:ext cx="22225" cy="118268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H="1">
            <a:off x="4022727" y="3281365"/>
            <a:ext cx="23813" cy="1189037"/>
          </a:xfrm>
          <a:prstGeom prst="line">
            <a:avLst/>
          </a:prstGeom>
          <a:noFill/>
          <a:ln w="76200" cap="rnd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31837" y="4754564"/>
            <a:ext cx="7260756" cy="106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Lo Xe ha ibridizzazione sp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(ottaedrica).</a:t>
            </a:r>
          </a:p>
          <a:p>
            <a:pPr>
              <a:lnSpc>
                <a:spcPct val="11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Due orbitali contengono coppie solitarie.</a:t>
            </a:r>
          </a:p>
        </p:txBody>
      </p:sp>
      <p:grpSp>
        <p:nvGrpSpPr>
          <p:cNvPr id="31769" name="Group 25"/>
          <p:cNvGrpSpPr>
            <a:grpSpLocks/>
          </p:cNvGrpSpPr>
          <p:nvPr/>
        </p:nvGrpSpPr>
        <p:grpSpPr bwMode="auto">
          <a:xfrm>
            <a:off x="4046540" y="1793875"/>
            <a:ext cx="66675" cy="1189038"/>
            <a:chOff x="6866" y="2265"/>
            <a:chExt cx="70" cy="1249"/>
          </a:xfrm>
        </p:grpSpPr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H="1">
              <a:off x="6894" y="2265"/>
              <a:ext cx="24" cy="1248"/>
            </a:xfrm>
            <a:prstGeom prst="line">
              <a:avLst/>
            </a:prstGeom>
            <a:noFill/>
            <a:ln w="76200" cap="rnd">
              <a:solidFill>
                <a:srgbClr val="0000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 flipH="1">
              <a:off x="6866" y="2266"/>
              <a:ext cx="12" cy="1248"/>
            </a:xfrm>
            <a:prstGeom prst="line">
              <a:avLst/>
            </a:prstGeom>
            <a:noFill/>
            <a:ln w="76200" cap="rnd">
              <a:solidFill>
                <a:srgbClr val="0000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 flipH="1">
              <a:off x="6912" y="2265"/>
              <a:ext cx="24" cy="1248"/>
            </a:xfrm>
            <a:prstGeom prst="line">
              <a:avLst/>
            </a:prstGeom>
            <a:noFill/>
            <a:ln w="76200" cap="rnd">
              <a:solidFill>
                <a:srgbClr val="0000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775325" y="5943602"/>
            <a:ext cx="2606675" cy="549275"/>
          </a:xfrm>
          <a:prstGeom prst="parallelogram">
            <a:avLst>
              <a:gd name="adj" fmla="val 56377"/>
            </a:avLst>
          </a:prstGeom>
          <a:solidFill>
            <a:srgbClr val="1244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5400000">
            <a:off x="2169319" y="4552159"/>
            <a:ext cx="857250" cy="1903412"/>
          </a:xfrm>
          <a:prstGeom prst="triangle">
            <a:avLst>
              <a:gd name="adj" fmla="val 59551"/>
            </a:avLst>
          </a:prstGeom>
          <a:solidFill>
            <a:srgbClr val="1244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11364" y="46040"/>
            <a:ext cx="5330828" cy="51706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chemeClr val="hlink"/>
                </a:solidFill>
                <a:latin typeface="Comic Sans MS" charset="0"/>
              </a:rPr>
              <a:t>Geometria di alcune Molecole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5125" y="1235077"/>
            <a:ext cx="2356500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VI. Piana Quadr.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20677" y="3794125"/>
            <a:ext cx="1635105" cy="7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Bipiramide</a:t>
            </a:r>
          </a:p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Trigonale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57739" y="1235077"/>
            <a:ext cx="2094240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VIII Ottaedrica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846639" y="4214816"/>
            <a:ext cx="2684289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57D3"/>
                </a:solidFill>
                <a:latin typeface="Arial" charset="0"/>
              </a:rPr>
              <a:t>Piramide quadrata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1485901" y="1692277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1668465" y="2011365"/>
            <a:ext cx="1795463" cy="881062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rot="3643292" flipV="1">
            <a:off x="1786734" y="2134394"/>
            <a:ext cx="1700212" cy="838200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2354264" y="2251077"/>
            <a:ext cx="411163" cy="4127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279527" y="2765427"/>
            <a:ext cx="412751" cy="41275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440113" y="1703388"/>
            <a:ext cx="411163" cy="4111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406777" y="2982913"/>
            <a:ext cx="411163" cy="4111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2789241" y="5578475"/>
            <a:ext cx="776287" cy="0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6080128" y="1050927"/>
            <a:ext cx="2881313" cy="2652713"/>
            <a:chOff x="6336" y="1728"/>
            <a:chExt cx="3024" cy="2784"/>
          </a:xfrm>
        </p:grpSpPr>
        <p:sp>
          <p:nvSpPr>
            <p:cNvPr id="4114" name="AutoShape 18"/>
            <p:cNvSpPr>
              <a:spLocks noChangeArrowheads="1"/>
            </p:cNvSpPr>
            <p:nvPr/>
          </p:nvSpPr>
          <p:spPr bwMode="auto">
            <a:xfrm>
              <a:off x="6708" y="2736"/>
              <a:ext cx="2268" cy="816"/>
            </a:xfrm>
            <a:prstGeom prst="parallelogram">
              <a:avLst>
                <a:gd name="adj" fmla="val 62743"/>
              </a:avLst>
            </a:prstGeom>
            <a:solidFill>
              <a:srgbClr val="1244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7740" y="2136"/>
              <a:ext cx="0" cy="768"/>
            </a:xfrm>
            <a:prstGeom prst="line">
              <a:avLst/>
            </a:prstGeom>
            <a:noFill/>
            <a:ln w="38100">
              <a:solidFill>
                <a:srgbClr val="DDFF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rot="252146" flipV="1">
              <a:off x="6767" y="2696"/>
              <a:ext cx="2112" cy="924"/>
            </a:xfrm>
            <a:prstGeom prst="line">
              <a:avLst/>
            </a:prstGeom>
            <a:noFill/>
            <a:ln w="38100">
              <a:solidFill>
                <a:srgbClr val="DDFF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rot="3643292" flipV="1">
              <a:off x="7099" y="2824"/>
              <a:ext cx="1428" cy="708"/>
            </a:xfrm>
            <a:prstGeom prst="line">
              <a:avLst/>
            </a:prstGeom>
            <a:noFill/>
            <a:ln w="38100">
              <a:solidFill>
                <a:srgbClr val="DDFF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V="1">
              <a:off x="7740" y="3336"/>
              <a:ext cx="0" cy="768"/>
            </a:xfrm>
            <a:prstGeom prst="line">
              <a:avLst/>
            </a:prstGeom>
            <a:noFill/>
            <a:ln w="38100">
              <a:solidFill>
                <a:srgbClr val="DDFF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7536" y="2928"/>
              <a:ext cx="432" cy="43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 rot="1871084">
              <a:off x="7120" y="2303"/>
              <a:ext cx="1160" cy="1671"/>
            </a:xfrm>
            <a:prstGeom prst="triangle">
              <a:avLst>
                <a:gd name="adj" fmla="val 8324"/>
              </a:avLst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pPr algn="ctr" defTabSz="549275"/>
              <a:endParaRPr lang="it-IT" sz="1400">
                <a:solidFill>
                  <a:schemeClr val="hlink"/>
                </a:solidFill>
              </a:endParaRPr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7728" y="2208"/>
              <a:ext cx="720" cy="139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7728" y="2208"/>
              <a:ext cx="1152" cy="52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V="1">
              <a:off x="8448" y="2736"/>
              <a:ext cx="432" cy="86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 flipV="1">
              <a:off x="7164" y="2160"/>
              <a:ext cx="564" cy="5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7200" y="2736"/>
              <a:ext cx="528" cy="139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V="1">
              <a:off x="7728" y="3600"/>
              <a:ext cx="720" cy="52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6336" y="3360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6768" y="2496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7488" y="1728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7488" y="4080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8352" y="3552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8928" y="2544"/>
              <a:ext cx="432" cy="4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4864" tIns="27432" rIns="54864" bIns="27432" anchor="ctr"/>
            <a:lstStyle/>
            <a:p>
              <a:endParaRPr lang="it-IT"/>
            </a:p>
          </p:txBody>
        </p:sp>
      </p:grpSp>
      <p:sp>
        <p:nvSpPr>
          <p:cNvPr id="4133" name="Line 37"/>
          <p:cNvSpPr>
            <a:spLocks noChangeShapeType="1"/>
          </p:cNvSpPr>
          <p:nvPr/>
        </p:nvSpPr>
        <p:spPr bwMode="auto">
          <a:xfrm flipV="1">
            <a:off x="2571751" y="4594225"/>
            <a:ext cx="0" cy="731838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2571751" y="5737225"/>
            <a:ext cx="0" cy="731838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78076" y="5349877"/>
            <a:ext cx="411163" cy="4111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2332037" y="4206877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332037" y="6446838"/>
            <a:ext cx="411163" cy="4111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1692277" y="5075238"/>
            <a:ext cx="639763" cy="457200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V="1">
            <a:off x="1646239" y="5622927"/>
            <a:ext cx="685800" cy="320675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 flipH="1">
            <a:off x="1646239" y="4618038"/>
            <a:ext cx="914400" cy="13255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1646239" y="5943600"/>
            <a:ext cx="914400" cy="5032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V="1">
            <a:off x="2560641" y="5578477"/>
            <a:ext cx="1004887" cy="8683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2560641" y="4618040"/>
            <a:ext cx="1004887" cy="96043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H="1">
            <a:off x="1692277" y="4618038"/>
            <a:ext cx="868363" cy="457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1692277" y="5075238"/>
            <a:ext cx="868363" cy="13255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1258889" y="5830888"/>
            <a:ext cx="411163" cy="4111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258889" y="4883152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3562350" y="5362577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9" name="Arco 53"/>
          <p:cNvSpPr>
            <a:spLocks/>
          </p:cNvSpPr>
          <p:nvPr/>
        </p:nvSpPr>
        <p:spPr bwMode="auto">
          <a:xfrm flipV="1">
            <a:off x="2332040" y="5602290"/>
            <a:ext cx="731837" cy="339725"/>
          </a:xfrm>
          <a:custGeom>
            <a:avLst/>
            <a:gdLst>
              <a:gd name="G0" fmla="+- 0 0 0"/>
              <a:gd name="G1" fmla="+- 21593 0 0"/>
              <a:gd name="G2" fmla="+- 21600 0 0"/>
              <a:gd name="T0" fmla="*/ 539 w 21600"/>
              <a:gd name="T1" fmla="*/ 0 h 26803"/>
              <a:gd name="T2" fmla="*/ 20962 w 21600"/>
              <a:gd name="T3" fmla="*/ 26803 h 26803"/>
              <a:gd name="T4" fmla="*/ 0 w 21600"/>
              <a:gd name="T5" fmla="*/ 21593 h 2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803" fill="none" extrusionOk="0">
                <a:moveTo>
                  <a:pt x="539" y="-1"/>
                </a:moveTo>
                <a:cubicBezTo>
                  <a:pt x="12254" y="292"/>
                  <a:pt x="21600" y="9873"/>
                  <a:pt x="21600" y="21593"/>
                </a:cubicBezTo>
                <a:cubicBezTo>
                  <a:pt x="21600" y="23349"/>
                  <a:pt x="21385" y="25098"/>
                  <a:pt x="20962" y="26803"/>
                </a:cubicBezTo>
              </a:path>
              <a:path w="21600" h="26803" stroke="0" extrusionOk="0">
                <a:moveTo>
                  <a:pt x="539" y="-1"/>
                </a:moveTo>
                <a:cubicBezTo>
                  <a:pt x="12254" y="292"/>
                  <a:pt x="21600" y="9873"/>
                  <a:pt x="21600" y="21593"/>
                </a:cubicBezTo>
                <a:cubicBezTo>
                  <a:pt x="21600" y="23349"/>
                  <a:pt x="21385" y="25098"/>
                  <a:pt x="20962" y="26803"/>
                </a:cubicBezTo>
                <a:lnTo>
                  <a:pt x="0" y="21593"/>
                </a:lnTo>
                <a:close/>
              </a:path>
            </a:pathLst>
          </a:custGeom>
          <a:noFill/>
          <a:ln w="28575">
            <a:solidFill>
              <a:srgbClr val="DDF1F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2879727" y="5897565"/>
            <a:ext cx="720867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DDFFDD"/>
                </a:solidFill>
                <a:latin typeface="Arial" charset="0"/>
              </a:rPr>
              <a:t>120°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2971803" y="4983165"/>
            <a:ext cx="556829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DDFFDD"/>
                </a:solidFill>
                <a:latin typeface="Arial" charset="0"/>
              </a:rPr>
              <a:t>90°</a:t>
            </a:r>
          </a:p>
        </p:txBody>
      </p:sp>
      <p:sp>
        <p:nvSpPr>
          <p:cNvPr id="4152" name="Arco 56"/>
          <p:cNvSpPr>
            <a:spLocks/>
          </p:cNvSpPr>
          <p:nvPr/>
        </p:nvSpPr>
        <p:spPr bwMode="auto">
          <a:xfrm>
            <a:off x="2651127" y="5165727"/>
            <a:ext cx="412751" cy="412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DDF1F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flipV="1">
            <a:off x="7085013" y="5037138"/>
            <a:ext cx="0" cy="906462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 flipV="1">
            <a:off x="5783266" y="5943600"/>
            <a:ext cx="2598737" cy="541338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6080128" y="5935665"/>
            <a:ext cx="1966913" cy="549275"/>
          </a:xfrm>
          <a:prstGeom prst="line">
            <a:avLst/>
          </a:prstGeom>
          <a:noFill/>
          <a:ln w="38100">
            <a:solidFill>
              <a:srgbClr val="DDFF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6873877" y="5989638"/>
            <a:ext cx="411163" cy="41116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6873877" y="4618038"/>
            <a:ext cx="411163" cy="4111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 flipV="1">
            <a:off x="5799141" y="5029200"/>
            <a:ext cx="1303337" cy="14557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 flipV="1">
            <a:off x="6096001" y="5045077"/>
            <a:ext cx="1006475" cy="890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 flipH="1" flipV="1">
            <a:off x="7086600" y="5051427"/>
            <a:ext cx="1279525" cy="9080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 flipH="1" flipV="1">
            <a:off x="7086603" y="5045077"/>
            <a:ext cx="968375" cy="14398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>
            <a:off x="5692777" y="5654677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>
            <a:off x="5364164" y="6308727"/>
            <a:ext cx="411163" cy="41275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>
            <a:off x="8054977" y="6302377"/>
            <a:ext cx="411163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5" name="Oval 69"/>
          <p:cNvSpPr>
            <a:spLocks noChangeArrowheads="1"/>
          </p:cNvSpPr>
          <p:nvPr/>
        </p:nvSpPr>
        <p:spPr bwMode="auto">
          <a:xfrm>
            <a:off x="8366127" y="5692777"/>
            <a:ext cx="412751" cy="4111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3937" y="1012033"/>
            <a:ext cx="8870951" cy="5776913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80587" y="-20241"/>
            <a:ext cx="4908647" cy="51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0000"/>
                </a:solidFill>
                <a:latin typeface="Comic Sans MS" charset="0"/>
              </a:rPr>
              <a:t>Teoria di Sidgwich - Powell</a:t>
            </a:r>
            <a:endParaRPr lang="it-IT" sz="3300" b="1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" y="359569"/>
            <a:ext cx="1239561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b="1" dirty="0">
                <a:solidFill>
                  <a:srgbClr val="006600"/>
                </a:solidFill>
                <a:latin typeface="Comic Sans MS" charset="0"/>
              </a:rPr>
              <a:t>Repulsione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00437" y="509922"/>
            <a:ext cx="4908046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(Coppia Solitaria)</a:t>
            </a:r>
            <a:r>
              <a:rPr lang="it-IT" sz="1800" baseline="30000" dirty="0">
                <a:solidFill>
                  <a:srgbClr val="0000CC"/>
                </a:solidFill>
                <a:latin typeface="Comic Sans MS" charset="0"/>
              </a:rPr>
              <a:t>2</a:t>
            </a:r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 &gt; CS - Legame &gt; (Legame)</a:t>
            </a:r>
            <a:r>
              <a:rPr lang="it-IT" sz="1800" baseline="30000" dirty="0">
                <a:solidFill>
                  <a:srgbClr val="0000CC"/>
                </a:solidFill>
                <a:latin typeface="Comic Sans MS" charset="0"/>
              </a:rPr>
              <a:t>2</a:t>
            </a:r>
            <a:endParaRPr lang="it-IT" sz="1800" dirty="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3351" y="1070373"/>
            <a:ext cx="8413913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FF0066"/>
                </a:solidFill>
                <a:latin typeface="Comic Sans MS" charset="0"/>
              </a:rPr>
              <a:t>N° Coppie   </a:t>
            </a:r>
            <a:r>
              <a:rPr lang="it-IT" sz="2300" b="1" dirty="0" smtClean="0">
                <a:solidFill>
                  <a:srgbClr val="FF0066"/>
                </a:solidFill>
                <a:latin typeface="Comic Sans MS" charset="0"/>
              </a:rPr>
              <a:t>          N</a:t>
            </a:r>
            <a:r>
              <a:rPr lang="it-IT" sz="2300" b="1" dirty="0">
                <a:solidFill>
                  <a:srgbClr val="FF0066"/>
                </a:solidFill>
                <a:latin typeface="Comic Sans MS" charset="0"/>
              </a:rPr>
              <a:t>° Coppie solitarie     </a:t>
            </a:r>
            <a:r>
              <a:rPr lang="it-IT" sz="2300" b="1" dirty="0" smtClean="0">
                <a:solidFill>
                  <a:srgbClr val="FF0066"/>
                </a:solidFill>
                <a:latin typeface="Comic Sans MS" charset="0"/>
              </a:rPr>
              <a:t>   Geometria</a:t>
            </a:r>
            <a:endParaRPr lang="it-IT" sz="2300" dirty="0">
              <a:solidFill>
                <a:srgbClr val="0000CC"/>
              </a:solidFill>
              <a:latin typeface="Comic Sans MS" charset="0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6400804" y="1783556"/>
            <a:ext cx="2010833" cy="163116"/>
            <a:chOff x="3456" y="6384"/>
            <a:chExt cx="1584" cy="240"/>
          </a:xfrm>
        </p:grpSpPr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456" y="6384"/>
              <a:ext cx="240" cy="240"/>
            </a:xfrm>
            <a:prstGeom prst="ellips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337" tIns="26668" rIns="53337" bIns="26668" anchor="ctr"/>
            <a:lstStyle/>
            <a:p>
              <a:endParaRPr lang="it-IT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696" y="6510"/>
              <a:ext cx="43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337" tIns="26668" rIns="53337" bIns="26668" anchor="ctr"/>
            <a:lstStyle/>
            <a:p>
              <a:endParaRPr lang="it-IT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4128" y="6384"/>
              <a:ext cx="240" cy="240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337" tIns="26668" rIns="53337" bIns="26668" anchor="ctr"/>
            <a:lstStyle/>
            <a:p>
              <a:pPr algn="ctr" defTabSz="533400"/>
              <a:endParaRPr lang="it-IT" sz="1400">
                <a:solidFill>
                  <a:srgbClr val="008080"/>
                </a:solidFill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4368" y="6510"/>
              <a:ext cx="43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337" tIns="26668" rIns="53337" bIns="26668" anchor="ctr"/>
            <a:lstStyle/>
            <a:p>
              <a:endParaRPr lang="it-IT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4800" y="6384"/>
              <a:ext cx="240" cy="240"/>
            </a:xfrm>
            <a:prstGeom prst="ellips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337" tIns="26668" rIns="53337" bIns="26668" anchor="ctr"/>
            <a:lstStyle/>
            <a:p>
              <a:endParaRPr lang="it-IT"/>
            </a:p>
          </p:txBody>
        </p:sp>
      </p:grpSp>
      <p:sp>
        <p:nvSpPr>
          <p:cNvPr id="6157" name="Freeform 13"/>
          <p:cNvSpPr>
            <a:spLocks/>
          </p:cNvSpPr>
          <p:nvPr/>
        </p:nvSpPr>
        <p:spPr bwMode="auto">
          <a:xfrm>
            <a:off x="7018870" y="1903810"/>
            <a:ext cx="783167" cy="141684"/>
          </a:xfrm>
          <a:custGeom>
            <a:avLst/>
            <a:gdLst>
              <a:gd name="T0" fmla="*/ 0 w 618"/>
              <a:gd name="T1" fmla="*/ 0 h 207"/>
              <a:gd name="T2" fmla="*/ 300 w 618"/>
              <a:gd name="T3" fmla="*/ 204 h 207"/>
              <a:gd name="T4" fmla="*/ 618 w 618"/>
              <a:gd name="T5" fmla="*/ 18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8" h="207">
                <a:moveTo>
                  <a:pt x="0" y="0"/>
                </a:moveTo>
                <a:cubicBezTo>
                  <a:pt x="50" y="34"/>
                  <a:pt x="197" y="201"/>
                  <a:pt x="300" y="204"/>
                </a:cubicBezTo>
                <a:cubicBezTo>
                  <a:pt x="403" y="207"/>
                  <a:pt x="552" y="57"/>
                  <a:pt x="618" y="18"/>
                </a:cubicBezTo>
              </a:path>
            </a:pathLst>
          </a:custGeom>
          <a:noFill/>
          <a:ln w="28575" cmpd="sng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28361" y="1961919"/>
            <a:ext cx="532111" cy="3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rgbClr val="FF0000"/>
                </a:solidFill>
                <a:latin typeface="Arial" charset="0"/>
              </a:rPr>
              <a:t>180°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773838" y="1468300"/>
            <a:ext cx="902329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Lineare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04084" y="2286700"/>
            <a:ext cx="1240688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Piana </a:t>
            </a:r>
            <a:r>
              <a:rPr lang="it-IT" sz="1800" dirty="0" err="1">
                <a:solidFill>
                  <a:srgbClr val="0000CC"/>
                </a:solidFill>
                <a:latin typeface="Comic Sans MS" charset="0"/>
              </a:rPr>
              <a:t>Trig</a:t>
            </a:r>
            <a:r>
              <a:rPr lang="it-IT" sz="2100" dirty="0">
                <a:solidFill>
                  <a:srgbClr val="0000CC"/>
                </a:solidFill>
                <a:latin typeface="Comic Sans MS" charset="0"/>
              </a:rPr>
              <a:t>.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6561667" y="3069431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6849533" y="3045621"/>
            <a:ext cx="366184" cy="97631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7154333" y="2914650"/>
            <a:ext cx="304800" cy="163116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 anchor="ctr"/>
          <a:lstStyle/>
          <a:p>
            <a:pPr algn="ctr" defTabSz="533400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7825317" y="3069431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323669" y="3012281"/>
            <a:ext cx="501651" cy="14287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7306733" y="2686050"/>
            <a:ext cx="0" cy="2286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7154333" y="2522937"/>
            <a:ext cx="304800" cy="163115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7368121" y="2832497"/>
            <a:ext cx="325967" cy="228600"/>
          </a:xfrm>
          <a:custGeom>
            <a:avLst/>
            <a:gdLst>
              <a:gd name="T0" fmla="*/ 0 w 256"/>
              <a:gd name="T1" fmla="*/ 0 h 336"/>
              <a:gd name="T2" fmla="*/ 216 w 256"/>
              <a:gd name="T3" fmla="*/ 72 h 336"/>
              <a:gd name="T4" fmla="*/ 240 w 25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6" h="336">
                <a:moveTo>
                  <a:pt x="0" y="0"/>
                </a:moveTo>
                <a:cubicBezTo>
                  <a:pt x="38" y="12"/>
                  <a:pt x="176" y="16"/>
                  <a:pt x="216" y="72"/>
                </a:cubicBezTo>
                <a:cubicBezTo>
                  <a:pt x="256" y="128"/>
                  <a:pt x="235" y="281"/>
                  <a:pt x="240" y="336"/>
                </a:cubicBezTo>
              </a:path>
            </a:pathLst>
          </a:custGeom>
          <a:noFill/>
          <a:ln w="28575" cmpd="sng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681387" y="2690815"/>
            <a:ext cx="611685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FF0000"/>
                </a:solidFill>
                <a:latin typeface="Arial" charset="0"/>
              </a:rPr>
              <a:t>120°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278035" y="3363516"/>
            <a:ext cx="954202" cy="3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rgbClr val="0000CC"/>
                </a:solidFill>
                <a:latin typeface="Comic Sans MS" charset="0"/>
              </a:rPr>
              <a:t>Angolare</a:t>
            </a:r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6599767" y="4095750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6887633" y="4070749"/>
            <a:ext cx="366184" cy="9882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7192433" y="3940969"/>
            <a:ext cx="304800" cy="163116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 anchor="ctr"/>
          <a:lstStyle/>
          <a:p>
            <a:pPr algn="ctr" defTabSz="533400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7863417" y="4095750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7361769" y="4038601"/>
            <a:ext cx="501651" cy="14287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 flipV="1">
            <a:off x="7209370" y="3630216"/>
            <a:ext cx="243417" cy="294084"/>
          </a:xfrm>
          <a:prstGeom prst="triangle">
            <a:avLst>
              <a:gd name="adj" fmla="val 50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274234" y="1512094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2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144434" y="1512094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0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4144434" y="2253854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0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274234" y="2253854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3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274234" y="3363516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3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144436" y="3363516"/>
            <a:ext cx="228955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1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105833" y="2220516"/>
            <a:ext cx="8915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84667" y="4311254"/>
            <a:ext cx="8915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543657" y="4343400"/>
            <a:ext cx="1223218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Tetraedro</a:t>
            </a: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6582833" y="5142312"/>
            <a:ext cx="304800" cy="163115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V="1">
            <a:off x="6872821" y="5117308"/>
            <a:ext cx="366183" cy="9882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177617" y="4987531"/>
            <a:ext cx="304800" cy="163115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 anchor="ctr"/>
          <a:lstStyle/>
          <a:p>
            <a:pPr algn="ctr" defTabSz="533400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7543800" y="5356624"/>
            <a:ext cx="304800" cy="16430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7421037" y="5128022"/>
            <a:ext cx="184151" cy="2286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V="1">
            <a:off x="7330017" y="4758929"/>
            <a:ext cx="0" cy="2286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7177617" y="4594624"/>
            <a:ext cx="304800" cy="16430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6240888" y="5464296"/>
            <a:ext cx="1209016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Piramidale</a:t>
            </a:r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6659033" y="6279356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V="1">
            <a:off x="6949021" y="6255546"/>
            <a:ext cx="366183" cy="97631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7253817" y="6124575"/>
            <a:ext cx="304800" cy="163116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 anchor="ctr"/>
          <a:lstStyle/>
          <a:p>
            <a:pPr algn="ctr" defTabSz="533400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7924800" y="6279356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7421037" y="6222206"/>
            <a:ext cx="503767" cy="14287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9" name="AutoShape 55"/>
          <p:cNvSpPr>
            <a:spLocks noChangeArrowheads="1"/>
          </p:cNvSpPr>
          <p:nvPr/>
        </p:nvSpPr>
        <p:spPr bwMode="auto">
          <a:xfrm flipV="1">
            <a:off x="7268636" y="5813822"/>
            <a:ext cx="245533" cy="294084"/>
          </a:xfrm>
          <a:prstGeom prst="triangle">
            <a:avLst>
              <a:gd name="adj" fmla="val 50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4144434" y="4343400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0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274234" y="4343400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4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1274234" y="5619750"/>
            <a:ext cx="272086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4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4144436" y="5619750"/>
            <a:ext cx="228955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1</a:t>
            </a:r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7452784" y="5095877"/>
            <a:ext cx="609600" cy="6548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8030633" y="5095875"/>
            <a:ext cx="304800" cy="163116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 flipV="1">
            <a:off x="7406217" y="6237687"/>
            <a:ext cx="0" cy="359569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7253817" y="6597256"/>
            <a:ext cx="304800" cy="163115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152400" y="1403747"/>
            <a:ext cx="8915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8360889" y="1838842"/>
            <a:ext cx="613714" cy="33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00CC"/>
                </a:solidFill>
                <a:latin typeface="Comic Sans MS" charset="0"/>
              </a:rPr>
              <a:t>BeF</a:t>
            </a:r>
            <a:r>
              <a:rPr lang="it-IT" sz="1800" baseline="-25000" dirty="0">
                <a:solidFill>
                  <a:srgbClr val="0000CC"/>
                </a:solidFill>
                <a:latin typeface="Comic Sans MS" charset="0"/>
              </a:rPr>
              <a:t>2</a:t>
            </a:r>
            <a:endParaRPr lang="it-IT" sz="1800" dirty="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8266519" y="2778478"/>
            <a:ext cx="445081" cy="3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rgbClr val="0000CC"/>
                </a:solidFill>
                <a:latin typeface="Comic Sans MS" charset="0"/>
              </a:rPr>
              <a:t>BF</a:t>
            </a:r>
            <a:r>
              <a:rPr lang="it-IT" sz="1600" baseline="-25000" dirty="0">
                <a:solidFill>
                  <a:srgbClr val="0000CC"/>
                </a:solidFill>
                <a:latin typeface="Comic Sans MS" charset="0"/>
              </a:rPr>
              <a:t>3</a:t>
            </a:r>
            <a:endParaRPr lang="it-IT" sz="1600" dirty="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8105291" y="3711229"/>
            <a:ext cx="620710" cy="3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rgbClr val="0000CC"/>
                </a:solidFill>
                <a:latin typeface="Comic Sans MS" charset="0"/>
              </a:rPr>
              <a:t>SnCl</a:t>
            </a:r>
            <a:r>
              <a:rPr lang="it-IT" sz="1600" baseline="-25000" dirty="0">
                <a:solidFill>
                  <a:srgbClr val="0000CC"/>
                </a:solidFill>
                <a:latin typeface="Comic Sans MS" charset="0"/>
              </a:rPr>
              <a:t>2</a:t>
            </a:r>
            <a:endParaRPr lang="it-IT" sz="1600" dirty="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7802035" y="4702969"/>
            <a:ext cx="595029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CH</a:t>
            </a:r>
            <a:r>
              <a:rPr lang="it-IT" sz="2100" baseline="-25000">
                <a:solidFill>
                  <a:srgbClr val="0000CC"/>
                </a:solidFill>
                <a:latin typeface="Comic Sans MS" charset="0"/>
              </a:rPr>
              <a:t>4</a:t>
            </a:r>
            <a:endParaRPr lang="it-IT" sz="21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7986184" y="5878116"/>
            <a:ext cx="638742" cy="37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00CC"/>
                </a:solidFill>
                <a:latin typeface="Comic Sans MS" charset="0"/>
              </a:rPr>
              <a:t>NH</a:t>
            </a:r>
            <a:r>
              <a:rPr lang="it-IT" sz="2100" baseline="-25000">
                <a:solidFill>
                  <a:srgbClr val="0000CC"/>
                </a:solidFill>
                <a:latin typeface="Comic Sans MS" charset="0"/>
              </a:rPr>
              <a:t>3</a:t>
            </a:r>
            <a:endParaRPr lang="it-IT" sz="2100">
              <a:solidFill>
                <a:srgbClr val="0000CC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4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3937" y="34531"/>
            <a:ext cx="8870951" cy="6755606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rot="17591677" flipV="1">
            <a:off x="6744032" y="1577910"/>
            <a:ext cx="136922" cy="548216"/>
          </a:xfrm>
          <a:prstGeom prst="triangle">
            <a:avLst>
              <a:gd name="adj" fmla="val 8208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32370" y="823913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5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81820" y="823913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0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52400" y="479822"/>
            <a:ext cx="8915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48617" y="823913"/>
            <a:ext cx="1595556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Bip. Trigon.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7040033" y="881063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7192433" y="679850"/>
            <a:ext cx="0" cy="23931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7029451" y="514350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7192433" y="996556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040033" y="1223963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5400000" flipH="1">
            <a:off x="6827309" y="762400"/>
            <a:ext cx="0" cy="425449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-5400000" flipH="1" flipV="1">
            <a:off x="7429832" y="689041"/>
            <a:ext cx="136922" cy="36618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rot="5400000" flipH="1">
            <a:off x="7429832" y="895020"/>
            <a:ext cx="136922" cy="36618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7696200" y="717947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7696200" y="1077516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6316133" y="889397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229601" y="823913"/>
            <a:ext cx="619724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PCl</a:t>
            </a:r>
            <a:r>
              <a:rPr lang="it-IT" sz="2200" baseline="-25000">
                <a:solidFill>
                  <a:srgbClr val="0000CC"/>
                </a:solidFill>
                <a:latin typeface="Comic Sans MS" charset="0"/>
              </a:rPr>
              <a:t>5</a:t>
            </a:r>
            <a:endParaRPr lang="it-IT" sz="22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7056967" y="1937147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7209367" y="1754983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7044267" y="159067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6934204" y="2022872"/>
            <a:ext cx="258233" cy="1714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6690784" y="2156222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rot="-5400000" flipH="1" flipV="1">
            <a:off x="7558617" y="1769269"/>
            <a:ext cx="0" cy="4572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rot="5400000" flipH="1">
            <a:off x="7357864" y="1942770"/>
            <a:ext cx="136922" cy="36618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7802033" y="1912144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7609417" y="2121694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802035" y="1508522"/>
            <a:ext cx="8191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TeCl</a:t>
            </a:r>
            <a:r>
              <a:rPr lang="it-IT" sz="2200" baseline="-25000">
                <a:solidFill>
                  <a:srgbClr val="0000CC"/>
                </a:solidFill>
                <a:latin typeface="Comic Sans MS" charset="0"/>
              </a:rPr>
              <a:t>4</a:t>
            </a:r>
            <a:endParaRPr lang="it-IT" sz="22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500970" y="1612107"/>
            <a:ext cx="197893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Tetraedro irr.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681817" y="1612107"/>
            <a:ext cx="237812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1</a:t>
            </a:r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 rot="13323037" flipV="1">
            <a:off x="6678084" y="2762251"/>
            <a:ext cx="245533" cy="308372"/>
          </a:xfrm>
          <a:prstGeom prst="triangle">
            <a:avLst>
              <a:gd name="adj" fmla="val 8208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7071784" y="2697956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7224184" y="2545558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7071784" y="2374106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rot="-5400000" flipH="1" flipV="1">
            <a:off x="7505700" y="2555081"/>
            <a:ext cx="0" cy="4572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7749117" y="2697956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rot="-5400000" flipH="1" flipV="1">
            <a:off x="6891867" y="2555081"/>
            <a:ext cx="0" cy="4572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auto">
          <a:xfrm>
            <a:off x="6358467" y="2697956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 rot="-2523037">
            <a:off x="7505704" y="2762251"/>
            <a:ext cx="243417" cy="308372"/>
          </a:xfrm>
          <a:prstGeom prst="triangle">
            <a:avLst>
              <a:gd name="adj" fmla="val 8208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8040317" y="2314626"/>
            <a:ext cx="64410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0000CC"/>
                </a:solidFill>
                <a:latin typeface="Comic Sans MS" charset="0"/>
              </a:rPr>
              <a:t>Cl</a:t>
            </a:r>
            <a:r>
              <a:rPr lang="it-IT" sz="2200" baseline="-25000" dirty="0">
                <a:solidFill>
                  <a:srgbClr val="0000CC"/>
                </a:solidFill>
                <a:latin typeface="Comic Sans MS" charset="0"/>
              </a:rPr>
              <a:t>3</a:t>
            </a:r>
            <a:r>
              <a:rPr lang="it-IT" sz="2200" dirty="0">
                <a:solidFill>
                  <a:srgbClr val="0000CC"/>
                </a:solidFill>
                <a:latin typeface="Comic Sans MS" charset="0"/>
              </a:rPr>
              <a:t>F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854453" y="2526507"/>
            <a:ext cx="1434241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Forma a T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681820" y="2526507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2</a:t>
            </a:r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7071784" y="3514725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rot="-5400000" flipH="1" flipV="1">
            <a:off x="7573433" y="3371850"/>
            <a:ext cx="0" cy="4572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7818967" y="351472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rot="-5400000" flipH="1" flipV="1">
            <a:off x="6811433" y="3371850"/>
            <a:ext cx="0" cy="4572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6278033" y="351472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1" name="AutoShape 49"/>
          <p:cNvSpPr>
            <a:spLocks noChangeArrowheads="1"/>
          </p:cNvSpPr>
          <p:nvPr/>
        </p:nvSpPr>
        <p:spPr bwMode="auto">
          <a:xfrm rot="8276963">
            <a:off x="6686551" y="3308749"/>
            <a:ext cx="243416" cy="308372"/>
          </a:xfrm>
          <a:prstGeom prst="triangle">
            <a:avLst>
              <a:gd name="adj" fmla="val 8208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 rot="2523037" flipV="1">
            <a:off x="7535336" y="3308749"/>
            <a:ext cx="245533" cy="308372"/>
          </a:xfrm>
          <a:prstGeom prst="triangle">
            <a:avLst>
              <a:gd name="adj" fmla="val 8208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3" name="AutoShape 51"/>
          <p:cNvSpPr>
            <a:spLocks noChangeArrowheads="1"/>
          </p:cNvSpPr>
          <p:nvPr/>
        </p:nvSpPr>
        <p:spPr bwMode="auto">
          <a:xfrm rot="10488994" flipV="1">
            <a:off x="7095070" y="3696892"/>
            <a:ext cx="243417" cy="308372"/>
          </a:xfrm>
          <a:prstGeom prst="triangle">
            <a:avLst>
              <a:gd name="adj" fmla="val 33264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8183245" y="3077142"/>
            <a:ext cx="627025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0000CC"/>
                </a:solidFill>
                <a:latin typeface="Comic Sans MS" charset="0"/>
              </a:rPr>
              <a:t>ICl</a:t>
            </a:r>
            <a:r>
              <a:rPr lang="it-IT" sz="2200" baseline="-25000" dirty="0">
                <a:solidFill>
                  <a:srgbClr val="0000CC"/>
                </a:solidFill>
                <a:latin typeface="Comic Sans MS" charset="0"/>
              </a:rPr>
              <a:t>2</a:t>
            </a:r>
            <a:endParaRPr lang="it-IT" sz="2200" dirty="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8519588" y="3206354"/>
            <a:ext cx="22830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-</a:t>
            </a: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4080933" y="3412332"/>
            <a:ext cx="1081994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Lineare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2667004" y="3412332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3</a:t>
            </a:r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7056967" y="4420791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V="1">
            <a:off x="7209367" y="4273156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7067551" y="4108847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 flipV="1">
            <a:off x="6644220" y="4414839"/>
            <a:ext cx="1098549" cy="21669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rot="5400000" flipH="1">
            <a:off x="7072114" y="4152307"/>
            <a:ext cx="251222" cy="742949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3907367" y="4402932"/>
            <a:ext cx="1350484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Ottaedro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2667004" y="4402932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0</a:t>
            </a:r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6828367" y="5285185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6980767" y="5132785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6828367" y="496133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3831171" y="5242323"/>
            <a:ext cx="1401179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Pir. Quad.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2667000" y="5242323"/>
            <a:ext cx="237812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1</a:t>
            </a:r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6828367" y="6263879"/>
            <a:ext cx="304800" cy="17145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8080"/>
              </a:solidFill>
            </a:endParaRPr>
          </a:p>
        </p:txBody>
      </p:sp>
      <p:sp>
        <p:nvSpPr>
          <p:cNvPr id="3141" name="AutoShape 69"/>
          <p:cNvSpPr>
            <a:spLocks noChangeArrowheads="1"/>
          </p:cNvSpPr>
          <p:nvPr/>
        </p:nvSpPr>
        <p:spPr bwMode="auto">
          <a:xfrm rot="10488994" flipV="1">
            <a:off x="6849536" y="6446046"/>
            <a:ext cx="245533" cy="309563"/>
          </a:xfrm>
          <a:prstGeom prst="triangle">
            <a:avLst>
              <a:gd name="adj" fmla="val 33264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142" name="Group 70"/>
          <p:cNvGrpSpPr>
            <a:grpSpLocks/>
          </p:cNvGrpSpPr>
          <p:nvPr/>
        </p:nvGrpSpPr>
        <p:grpSpPr bwMode="auto">
          <a:xfrm>
            <a:off x="8128023" y="6024563"/>
            <a:ext cx="718282" cy="474634"/>
            <a:chOff x="6096" y="8433"/>
            <a:chExt cx="565" cy="664"/>
          </a:xfrm>
        </p:grpSpPr>
        <p:sp>
          <p:nvSpPr>
            <p:cNvPr id="3143" name="Text Box 71"/>
            <p:cNvSpPr txBox="1">
              <a:spLocks noChangeArrowheads="1"/>
            </p:cNvSpPr>
            <p:nvPr/>
          </p:nvSpPr>
          <p:spPr bwMode="auto">
            <a:xfrm>
              <a:off x="6096" y="8577"/>
              <a:ext cx="45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2918" tIns="16459" rIns="32918" bIns="16459">
              <a:spAutoFit/>
            </a:bodyPr>
            <a:lstStyle>
              <a:lvl1pPr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74638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49275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822325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96963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541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0113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685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9257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rgbClr val="0000CC"/>
                  </a:solidFill>
                  <a:latin typeface="Comic Sans MS" charset="0"/>
                </a:rPr>
                <a:t>ICl</a:t>
              </a:r>
              <a:r>
                <a:rPr lang="it-IT" sz="2200" baseline="-25000">
                  <a:solidFill>
                    <a:srgbClr val="0000CC"/>
                  </a:solidFill>
                  <a:latin typeface="Comic Sans MS" charset="0"/>
                </a:rPr>
                <a:t>4</a:t>
              </a:r>
              <a:endParaRPr lang="it-IT" sz="2200">
                <a:solidFill>
                  <a:srgbClr val="0000CC"/>
                </a:solidFill>
                <a:latin typeface="Comic Sans MS" charset="0"/>
              </a:endParaRPr>
            </a:p>
          </p:txBody>
        </p:sp>
        <p:sp>
          <p:nvSpPr>
            <p:cNvPr id="3144" name="Text Box 72"/>
            <p:cNvSpPr txBox="1">
              <a:spLocks noChangeArrowheads="1"/>
            </p:cNvSpPr>
            <p:nvPr/>
          </p:nvSpPr>
          <p:spPr bwMode="auto">
            <a:xfrm>
              <a:off x="6516" y="8433"/>
              <a:ext cx="14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2918" tIns="16459" rIns="32918" bIns="16459">
              <a:spAutoFit/>
            </a:bodyPr>
            <a:lstStyle>
              <a:lvl1pPr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74638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49275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822325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96963" defTabSz="5492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541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0113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685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925763" defTabSz="5492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rgbClr val="0000CC"/>
                  </a:solidFill>
                  <a:latin typeface="Comic Sans MS" charset="0"/>
                </a:rPr>
                <a:t>-</a:t>
              </a:r>
            </a:p>
          </p:txBody>
        </p:sp>
      </p:grp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4095751" y="6172200"/>
            <a:ext cx="1061468" cy="60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200">
                <a:solidFill>
                  <a:srgbClr val="0000CC"/>
                </a:solidFill>
                <a:latin typeface="Comic Sans MS" charset="0"/>
              </a:rPr>
              <a:t>Planare</a:t>
            </a:r>
          </a:p>
          <a:p>
            <a:pPr>
              <a:lnSpc>
                <a:spcPct val="80000"/>
              </a:lnSpc>
            </a:pPr>
            <a:r>
              <a:rPr lang="it-IT" sz="2200">
                <a:solidFill>
                  <a:srgbClr val="0000CC"/>
                </a:solidFill>
                <a:latin typeface="Comic Sans MS" charset="0"/>
              </a:rPr>
              <a:t>quadr.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2667004" y="6196013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2</a:t>
            </a:r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flipV="1">
            <a:off x="7209367" y="4486276"/>
            <a:ext cx="0" cy="240506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7067551" y="4723210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9" name="Oval 77"/>
          <p:cNvSpPr>
            <a:spLocks noChangeArrowheads="1"/>
          </p:cNvSpPr>
          <p:nvPr/>
        </p:nvSpPr>
        <p:spPr bwMode="auto">
          <a:xfrm>
            <a:off x="6523567" y="4280297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6354233" y="456247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1" name="Oval 79"/>
          <p:cNvSpPr>
            <a:spLocks noChangeArrowheads="1"/>
          </p:cNvSpPr>
          <p:nvPr/>
        </p:nvSpPr>
        <p:spPr bwMode="auto">
          <a:xfrm>
            <a:off x="7558617" y="4588669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7742767" y="431363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8128000" y="4324351"/>
            <a:ext cx="592448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SF</a:t>
            </a:r>
            <a:r>
              <a:rPr lang="it-IT" sz="2200" baseline="-25000">
                <a:solidFill>
                  <a:srgbClr val="0000CC"/>
                </a:solidFill>
                <a:latin typeface="Comic Sans MS" charset="0"/>
              </a:rPr>
              <a:t>6</a:t>
            </a:r>
            <a:endParaRPr lang="it-IT" sz="22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182033" y="4074319"/>
            <a:ext cx="8915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732370" y="4402932"/>
            <a:ext cx="282997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6</a:t>
            </a:r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V="1">
            <a:off x="6415620" y="5261373"/>
            <a:ext cx="1098549" cy="21669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 rot="5400000" flipH="1">
            <a:off x="6843514" y="4998841"/>
            <a:ext cx="251222" cy="742949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8" name="Oval 86"/>
          <p:cNvSpPr>
            <a:spLocks noChangeArrowheads="1"/>
          </p:cNvSpPr>
          <p:nvPr/>
        </p:nvSpPr>
        <p:spPr bwMode="auto">
          <a:xfrm>
            <a:off x="6294967" y="5126831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9" name="Oval 87"/>
          <p:cNvSpPr>
            <a:spLocks noChangeArrowheads="1"/>
          </p:cNvSpPr>
          <p:nvPr/>
        </p:nvSpPr>
        <p:spPr bwMode="auto">
          <a:xfrm>
            <a:off x="6125633" y="5409010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0" name="Oval 88"/>
          <p:cNvSpPr>
            <a:spLocks noChangeArrowheads="1"/>
          </p:cNvSpPr>
          <p:nvPr/>
        </p:nvSpPr>
        <p:spPr bwMode="auto">
          <a:xfrm>
            <a:off x="7330017" y="5435204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1" name="Oval 89"/>
          <p:cNvSpPr>
            <a:spLocks noChangeArrowheads="1"/>
          </p:cNvSpPr>
          <p:nvPr/>
        </p:nvSpPr>
        <p:spPr bwMode="auto">
          <a:xfrm>
            <a:off x="7514167" y="5160169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7986184" y="5066110"/>
            <a:ext cx="550982" cy="39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CC"/>
                </a:solidFill>
                <a:latin typeface="Comic Sans MS" charset="0"/>
              </a:rPr>
              <a:t>IF</a:t>
            </a:r>
            <a:r>
              <a:rPr lang="it-IT" sz="2200" baseline="-25000">
                <a:solidFill>
                  <a:srgbClr val="0000CC"/>
                </a:solidFill>
                <a:latin typeface="Comic Sans MS" charset="0"/>
              </a:rPr>
              <a:t>5</a:t>
            </a:r>
            <a:endParaRPr lang="it-IT" sz="22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10488994" flipV="1">
            <a:off x="6828370" y="5478067"/>
            <a:ext cx="243417" cy="308372"/>
          </a:xfrm>
          <a:prstGeom prst="triangle">
            <a:avLst>
              <a:gd name="adj" fmla="val 33264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flipV="1">
            <a:off x="6415620" y="6255546"/>
            <a:ext cx="1098549" cy="216694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rot="5400000" flipH="1">
            <a:off x="6843514" y="5993014"/>
            <a:ext cx="251222" cy="742949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>
            <a:off x="6294967" y="6121004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7" name="Oval 95"/>
          <p:cNvSpPr>
            <a:spLocks noChangeArrowheads="1"/>
          </p:cNvSpPr>
          <p:nvPr/>
        </p:nvSpPr>
        <p:spPr bwMode="auto">
          <a:xfrm>
            <a:off x="6125633" y="6403181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7330017" y="6429375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9" name="Oval 97"/>
          <p:cNvSpPr>
            <a:spLocks noChangeArrowheads="1"/>
          </p:cNvSpPr>
          <p:nvPr/>
        </p:nvSpPr>
        <p:spPr bwMode="auto">
          <a:xfrm>
            <a:off x="7514167" y="6155531"/>
            <a:ext cx="304800" cy="171450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11111006">
            <a:off x="6843184" y="5949553"/>
            <a:ext cx="243416" cy="308372"/>
          </a:xfrm>
          <a:prstGeom prst="triangle">
            <a:avLst>
              <a:gd name="adj" fmla="val 33264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133351" y="102395"/>
            <a:ext cx="864468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FF0066"/>
                </a:solidFill>
                <a:latin typeface="Comic Sans MS" charset="0"/>
              </a:rPr>
              <a:t>N° Coppie   </a:t>
            </a:r>
            <a:r>
              <a:rPr lang="it-IT" b="1" dirty="0" smtClean="0">
                <a:solidFill>
                  <a:srgbClr val="FF0066"/>
                </a:solidFill>
                <a:latin typeface="Comic Sans MS" charset="0"/>
              </a:rPr>
              <a:t>    N</a:t>
            </a:r>
            <a:r>
              <a:rPr lang="it-IT" b="1" dirty="0">
                <a:solidFill>
                  <a:srgbClr val="FF0066"/>
                </a:solidFill>
                <a:latin typeface="Comic Sans MS" charset="0"/>
              </a:rPr>
              <a:t>° Coppie solitarie  </a:t>
            </a:r>
            <a:r>
              <a:rPr lang="it-IT" b="1" dirty="0" smtClean="0">
                <a:solidFill>
                  <a:srgbClr val="FF0066"/>
                </a:solidFill>
                <a:latin typeface="Comic Sans MS" charset="0"/>
              </a:rPr>
              <a:t>           Geometria</a:t>
            </a:r>
            <a:endParaRPr lang="it-IT" dirty="0">
              <a:solidFill>
                <a:srgbClr val="0000CC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7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897563" y="4597402"/>
            <a:ext cx="685800" cy="639763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 rot="-5400000">
            <a:off x="5059365" y="4183063"/>
            <a:ext cx="549275" cy="1463675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-5400000">
            <a:off x="3565528" y="4183063"/>
            <a:ext cx="549275" cy="1463675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 rot="2824170">
            <a:off x="3702847" y="4725196"/>
            <a:ext cx="549275" cy="1462087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 rot="2981120">
            <a:off x="4846641" y="3703640"/>
            <a:ext cx="547687" cy="1462087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251325" y="3451227"/>
            <a:ext cx="549275" cy="1463675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251325" y="4906965"/>
            <a:ext cx="549275" cy="1463675"/>
          </a:xfrm>
          <a:prstGeom prst="ellipse">
            <a:avLst/>
          </a:prstGeom>
          <a:solidFill>
            <a:srgbClr val="CCFFCC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0324" y="274640"/>
            <a:ext cx="1189039" cy="731837"/>
          </a:xfrm>
          <a:prstGeom prst="flowChartDecisio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655891" y="46038"/>
            <a:ext cx="4600535" cy="609398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FFCC99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MOLECOLE LINEARI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74639" y="373064"/>
            <a:ext cx="751938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latin typeface="Arial" charset="0"/>
              </a:rPr>
              <a:t>HCl</a:t>
            </a:r>
            <a:endParaRPr lang="it-IT" sz="3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46063" y="915990"/>
            <a:ext cx="8689952" cy="190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900">
                <a:solidFill>
                  <a:srgbClr val="CCFFCC"/>
                </a:solidFill>
                <a:latin typeface="Arial" charset="0"/>
              </a:rPr>
              <a:t>Distanza	1,27 Å</a:t>
            </a:r>
          </a:p>
          <a:p>
            <a:pPr>
              <a:lnSpc>
                <a:spcPct val="140000"/>
              </a:lnSpc>
            </a:pPr>
            <a:r>
              <a:rPr lang="it-IT" sz="2900">
                <a:solidFill>
                  <a:srgbClr val="CCFFCC"/>
                </a:solidFill>
                <a:latin typeface="Arial" charset="0"/>
              </a:rPr>
              <a:t>Momento dipolare	1,07 D	H        Cl</a:t>
            </a:r>
          </a:p>
          <a:p>
            <a:pPr>
              <a:lnSpc>
                <a:spcPct val="140000"/>
              </a:lnSpc>
            </a:pPr>
            <a:r>
              <a:rPr lang="it-IT" sz="2900">
                <a:solidFill>
                  <a:srgbClr val="CCFFCC"/>
                </a:solidFill>
                <a:latin typeface="Arial" charset="0"/>
              </a:rPr>
              <a:t>Energia di legame	4,43 eV/legame = 102 kcal/mol</a:t>
            </a:r>
            <a:endParaRPr lang="it-IT" sz="3000">
              <a:solidFill>
                <a:srgbClr val="CCFFCC"/>
              </a:solidFill>
              <a:latin typeface="Arial" charset="0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6003928" y="1912940"/>
            <a:ext cx="595313" cy="31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149475" y="1295402"/>
            <a:ext cx="90488" cy="68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239964" y="1333500"/>
            <a:ext cx="1096963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200402" y="922338"/>
            <a:ext cx="340893" cy="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CCFFCC"/>
                </a:solidFill>
                <a:latin typeface="Arial" charset="0"/>
              </a:rPr>
              <a:t>Cl</a:t>
            </a:r>
            <a:endParaRPr lang="it-IT" sz="1400">
              <a:solidFill>
                <a:srgbClr val="CCFFCC"/>
              </a:solidFill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103437" y="922338"/>
            <a:ext cx="286760" cy="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>
              <a:solidFill>
                <a:srgbClr val="CCFFCC"/>
              </a:solidFill>
            </a:endParaRP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330575" y="1295402"/>
            <a:ext cx="90488" cy="68263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525963" y="2925763"/>
            <a:ext cx="0" cy="3802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rot="5400000">
            <a:off x="4872039" y="2312989"/>
            <a:ext cx="0" cy="5203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3032125" y="3444877"/>
            <a:ext cx="3140075" cy="282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6172200" y="4846640"/>
            <a:ext cx="136525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80327" y="4251327"/>
            <a:ext cx="1179489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CC00"/>
                </a:solidFill>
                <a:latin typeface="Arial" charset="0"/>
              </a:rPr>
              <a:t>H    Cl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8458200" y="4297363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rot="-10800000">
            <a:off x="8064500" y="449738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8458200" y="4708525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rot="-5400000">
            <a:off x="8726488" y="4500563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715002" y="5029202"/>
            <a:ext cx="342797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FF99"/>
                </a:solidFill>
                <a:latin typeface="Symbol" charset="0"/>
              </a:rPr>
              <a:t>s</a:t>
            </a:r>
            <a:endParaRPr lang="it-IT" sz="300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754564" y="6350002"/>
            <a:ext cx="30316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FF00"/>
                </a:solidFill>
                <a:latin typeface="Arial" charset="0"/>
              </a:rPr>
              <a:t>z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651125" y="6040440"/>
            <a:ext cx="328808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1874837" y="4619627"/>
            <a:ext cx="328808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937127" y="5440363"/>
            <a:ext cx="2497345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DDDDDD"/>
                </a:solidFill>
                <a:latin typeface="Arial" charset="0"/>
              </a:rPr>
              <a:t>Coppia solitaria</a:t>
            </a:r>
            <a:endParaRPr lang="it-IT" sz="3000" b="1">
              <a:solidFill>
                <a:srgbClr val="DDDDDD"/>
              </a:solidFill>
              <a:latin typeface="Arial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960441" y="5303839"/>
            <a:ext cx="2497345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DDDDDD"/>
                </a:solidFill>
                <a:latin typeface="Arial" charset="0"/>
              </a:rPr>
              <a:t>Coppia solitaria</a:t>
            </a:r>
            <a:endParaRPr lang="it-IT" sz="3000" b="1">
              <a:solidFill>
                <a:srgbClr val="DDDDDD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86063" y="5715000"/>
            <a:ext cx="2220912" cy="460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57602" y="3794125"/>
            <a:ext cx="2220913" cy="46038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5400000">
            <a:off x="4222753" y="3846515"/>
            <a:ext cx="549275" cy="13938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5" name="Oval 5" descr="Diagonali tratteggiate verso l'alto"/>
          <p:cNvSpPr>
            <a:spLocks noChangeArrowheads="1"/>
          </p:cNvSpPr>
          <p:nvPr/>
        </p:nvSpPr>
        <p:spPr bwMode="auto">
          <a:xfrm rot="-5400000">
            <a:off x="3178177" y="3846515"/>
            <a:ext cx="549275" cy="1393825"/>
          </a:xfrm>
          <a:prstGeom prst="ellipse">
            <a:avLst/>
          </a:prstGeom>
          <a:pattFill prst="dashUpDiag">
            <a:fgClr>
              <a:srgbClr val="FF9933"/>
            </a:fgClr>
            <a:bgClr>
              <a:srgbClr val="FFFFFF"/>
            </a:bgClr>
          </a:patt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" name="Oval 6" descr="Diagonali tratteggiate verso l'alto"/>
          <p:cNvSpPr>
            <a:spLocks noChangeArrowheads="1"/>
          </p:cNvSpPr>
          <p:nvPr/>
        </p:nvSpPr>
        <p:spPr bwMode="auto">
          <a:xfrm rot="-5400000">
            <a:off x="1755777" y="3846515"/>
            <a:ext cx="549275" cy="1393825"/>
          </a:xfrm>
          <a:prstGeom prst="ellipse">
            <a:avLst/>
          </a:prstGeom>
          <a:pattFill prst="dashUpDiag">
            <a:fgClr>
              <a:srgbClr val="FF9933"/>
            </a:fgClr>
            <a:bgClr>
              <a:srgbClr val="FFFFFF"/>
            </a:bgClr>
          </a:patt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 rot="2981120">
            <a:off x="2975771" y="3366296"/>
            <a:ext cx="547687" cy="1393825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422525" y="3079752"/>
            <a:ext cx="522288" cy="146367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422525" y="4535490"/>
            <a:ext cx="522288" cy="146367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44463" y="315913"/>
            <a:ext cx="1509712" cy="963612"/>
          </a:xfrm>
          <a:prstGeom prst="flowChartDecisio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528892" y="41275"/>
            <a:ext cx="4472737" cy="592466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FFCC99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MOLECOLE LINEARI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06403" y="550864"/>
            <a:ext cx="913431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0099"/>
                </a:solidFill>
                <a:latin typeface="Arial" charset="0"/>
              </a:rPr>
              <a:t>HCN</a:t>
            </a:r>
            <a:endParaRPr lang="it-IT" sz="29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2220915" y="1325565"/>
            <a:ext cx="887412" cy="47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90865" y="914402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C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954215" y="914402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rot="5400000">
            <a:off x="637382" y="4320383"/>
            <a:ext cx="7938" cy="454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1260476" y="5549902"/>
            <a:ext cx="363539" cy="349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868364" y="4216402"/>
            <a:ext cx="654051" cy="639763"/>
            <a:chOff x="912" y="2400"/>
            <a:chExt cx="720" cy="672"/>
          </a:xfrm>
        </p:grpSpPr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912" y="2400"/>
              <a:ext cx="720" cy="672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1200" y="2661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792915" y="960439"/>
            <a:ext cx="1058159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00"/>
                </a:solidFill>
                <a:latin typeface="Arial" charset="0"/>
              </a:rPr>
              <a:t>H    C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826375" y="1211263"/>
            <a:ext cx="217488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rot="-10800000">
            <a:off x="7158040" y="1206500"/>
            <a:ext cx="274637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7826375" y="1096963"/>
            <a:ext cx="217488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rot="-5400000">
            <a:off x="8332788" y="1208088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3352800" y="1325565"/>
            <a:ext cx="887413" cy="47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2046288" y="1279527"/>
            <a:ext cx="87312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3178178" y="1279527"/>
            <a:ext cx="8731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4310063" y="1279527"/>
            <a:ext cx="87312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221165" y="914402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N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 rot="-5400000">
            <a:off x="5645153" y="3846515"/>
            <a:ext cx="549275" cy="13938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 rot="2981120">
            <a:off x="5442747" y="3366296"/>
            <a:ext cx="547687" cy="1393825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4889500" y="3079752"/>
            <a:ext cx="522288" cy="146367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4889500" y="4535490"/>
            <a:ext cx="522288" cy="146367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rot="10800000">
            <a:off x="5143500" y="2493964"/>
            <a:ext cx="0" cy="588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3729039" y="5549902"/>
            <a:ext cx="361951" cy="349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 rot="2824170">
            <a:off x="4353721" y="4388645"/>
            <a:ext cx="549275" cy="1392237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 rot="2824170">
            <a:off x="1885953" y="4387852"/>
            <a:ext cx="549275" cy="1393825"/>
          </a:xfrm>
          <a:prstGeom prst="ellipse">
            <a:avLst/>
          </a:prstGeom>
          <a:solidFill>
            <a:srgbClr val="FF9933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2640015" y="4489452"/>
            <a:ext cx="130175" cy="1381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5097466" y="4489452"/>
            <a:ext cx="130175" cy="1381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656015" y="4627564"/>
            <a:ext cx="33854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FF99"/>
                </a:solidFill>
                <a:latin typeface="Symbol" charset="0"/>
              </a:rPr>
              <a:t>s</a:t>
            </a:r>
            <a:endParaRPr lang="it-IT" sz="290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566988" y="2051052"/>
            <a:ext cx="29366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z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955675" y="5678489"/>
            <a:ext cx="32572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84141" y="4241802"/>
            <a:ext cx="314547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5005388" y="2051052"/>
            <a:ext cx="29366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z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438525" y="5678489"/>
            <a:ext cx="32572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304927" y="4673602"/>
            <a:ext cx="33854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FF99"/>
                </a:solidFill>
                <a:latin typeface="Symbol" charset="0"/>
              </a:rPr>
              <a:t>s</a:t>
            </a:r>
            <a:endParaRPr lang="it-IT" sz="290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rot="16200000">
            <a:off x="6821488" y="43307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7008815" y="4241802"/>
            <a:ext cx="314547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2133602" y="5257800"/>
            <a:ext cx="2220913" cy="460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2873378" y="3429000"/>
            <a:ext cx="2220913" cy="460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4078291" y="4676777"/>
            <a:ext cx="4484687" cy="1770063"/>
          </a:xfrm>
          <a:custGeom>
            <a:avLst/>
            <a:gdLst>
              <a:gd name="T0" fmla="*/ 0 w 4529"/>
              <a:gd name="T1" fmla="*/ 1289 h 1858"/>
              <a:gd name="T2" fmla="*/ 1105 w 4529"/>
              <a:gd name="T3" fmla="*/ 1852 h 1858"/>
              <a:gd name="T4" fmla="*/ 2850 w 4529"/>
              <a:gd name="T5" fmla="*/ 1325 h 1858"/>
              <a:gd name="T6" fmla="*/ 4529 w 4529"/>
              <a:gd name="T7" fmla="*/ 0 h 1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29" h="1858">
                <a:moveTo>
                  <a:pt x="0" y="1289"/>
                </a:moveTo>
                <a:cubicBezTo>
                  <a:pt x="184" y="1383"/>
                  <a:pt x="630" y="1846"/>
                  <a:pt x="1105" y="1852"/>
                </a:cubicBezTo>
                <a:cubicBezTo>
                  <a:pt x="1580" y="1858"/>
                  <a:pt x="2279" y="1634"/>
                  <a:pt x="2850" y="1325"/>
                </a:cubicBezTo>
                <a:cubicBezTo>
                  <a:pt x="3421" y="1016"/>
                  <a:pt x="4179" y="276"/>
                  <a:pt x="4529" y="0"/>
                </a:cubicBezTo>
              </a:path>
            </a:pathLst>
          </a:custGeom>
          <a:noFill/>
          <a:ln w="57150" cmpd="sng">
            <a:solidFill>
              <a:srgbClr val="FFFF66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 flipV="1">
            <a:off x="4005265" y="2879726"/>
            <a:ext cx="4486275" cy="1770063"/>
          </a:xfrm>
          <a:custGeom>
            <a:avLst/>
            <a:gdLst>
              <a:gd name="T0" fmla="*/ 0 w 4529"/>
              <a:gd name="T1" fmla="*/ 1289 h 1858"/>
              <a:gd name="T2" fmla="*/ 1105 w 4529"/>
              <a:gd name="T3" fmla="*/ 1852 h 1858"/>
              <a:gd name="T4" fmla="*/ 2850 w 4529"/>
              <a:gd name="T5" fmla="*/ 1325 h 1858"/>
              <a:gd name="T6" fmla="*/ 4529 w 4529"/>
              <a:gd name="T7" fmla="*/ 0 h 1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29" h="1858">
                <a:moveTo>
                  <a:pt x="0" y="1289"/>
                </a:moveTo>
                <a:cubicBezTo>
                  <a:pt x="184" y="1383"/>
                  <a:pt x="630" y="1846"/>
                  <a:pt x="1105" y="1852"/>
                </a:cubicBezTo>
                <a:cubicBezTo>
                  <a:pt x="1580" y="1858"/>
                  <a:pt x="2279" y="1634"/>
                  <a:pt x="2850" y="1325"/>
                </a:cubicBezTo>
                <a:cubicBezTo>
                  <a:pt x="3421" y="1016"/>
                  <a:pt x="4179" y="276"/>
                  <a:pt x="4529" y="0"/>
                </a:cubicBezTo>
              </a:path>
            </a:pathLst>
          </a:custGeom>
          <a:noFill/>
          <a:ln w="57150" cmpd="sng">
            <a:solidFill>
              <a:srgbClr val="FFFF66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 rot="10800000">
            <a:off x="2700339" y="2493964"/>
            <a:ext cx="0" cy="588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8534400" y="4343402"/>
            <a:ext cx="312900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0000"/>
                </a:solidFill>
                <a:latin typeface="Symbol" charset="0"/>
              </a:rPr>
              <a:t>p</a:t>
            </a:r>
            <a:endParaRPr lang="it-IT" sz="29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8751888" y="4549777"/>
            <a:ext cx="280840" cy="46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 rot="466261">
            <a:off x="3713163" y="4383089"/>
            <a:ext cx="3744912" cy="1724025"/>
          </a:xfrm>
          <a:custGeom>
            <a:avLst/>
            <a:gdLst>
              <a:gd name="T0" fmla="*/ 0 w 4529"/>
              <a:gd name="T1" fmla="*/ 1289 h 1858"/>
              <a:gd name="T2" fmla="*/ 1105 w 4529"/>
              <a:gd name="T3" fmla="*/ 1852 h 1858"/>
              <a:gd name="T4" fmla="*/ 2850 w 4529"/>
              <a:gd name="T5" fmla="*/ 1325 h 1858"/>
              <a:gd name="T6" fmla="*/ 4529 w 4529"/>
              <a:gd name="T7" fmla="*/ 0 h 1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29" h="1858">
                <a:moveTo>
                  <a:pt x="0" y="1289"/>
                </a:moveTo>
                <a:cubicBezTo>
                  <a:pt x="184" y="1383"/>
                  <a:pt x="630" y="1846"/>
                  <a:pt x="1105" y="1852"/>
                </a:cubicBezTo>
                <a:cubicBezTo>
                  <a:pt x="1580" y="1858"/>
                  <a:pt x="2279" y="1634"/>
                  <a:pt x="2850" y="1325"/>
                </a:cubicBezTo>
                <a:cubicBezTo>
                  <a:pt x="3421" y="1016"/>
                  <a:pt x="4179" y="276"/>
                  <a:pt x="4529" y="0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 rot="247310" flipV="1">
            <a:off x="4192589" y="3640140"/>
            <a:ext cx="3379787" cy="747712"/>
          </a:xfrm>
          <a:custGeom>
            <a:avLst/>
            <a:gdLst>
              <a:gd name="T0" fmla="*/ 0 w 4529"/>
              <a:gd name="T1" fmla="*/ 1289 h 1858"/>
              <a:gd name="T2" fmla="*/ 1105 w 4529"/>
              <a:gd name="T3" fmla="*/ 1852 h 1858"/>
              <a:gd name="T4" fmla="*/ 2850 w 4529"/>
              <a:gd name="T5" fmla="*/ 1325 h 1858"/>
              <a:gd name="T6" fmla="*/ 4529 w 4529"/>
              <a:gd name="T7" fmla="*/ 0 h 1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29" h="1858">
                <a:moveTo>
                  <a:pt x="0" y="1289"/>
                </a:moveTo>
                <a:cubicBezTo>
                  <a:pt x="184" y="1383"/>
                  <a:pt x="630" y="1846"/>
                  <a:pt x="1105" y="1852"/>
                </a:cubicBezTo>
                <a:cubicBezTo>
                  <a:pt x="1580" y="1858"/>
                  <a:pt x="2279" y="1634"/>
                  <a:pt x="2850" y="1325"/>
                </a:cubicBezTo>
                <a:cubicBezTo>
                  <a:pt x="3421" y="1016"/>
                  <a:pt x="4179" y="276"/>
                  <a:pt x="4529" y="0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7577139" y="4251327"/>
            <a:ext cx="312900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0000"/>
                </a:solidFill>
                <a:latin typeface="Symbol" charset="0"/>
              </a:rPr>
              <a:t>p</a:t>
            </a:r>
            <a:endParaRPr lang="it-IT" sz="29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7794625" y="4457702"/>
            <a:ext cx="293664" cy="46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0000"/>
                </a:solidFill>
                <a:latin typeface="Arial" charset="0"/>
              </a:rPr>
              <a:t>z</a:t>
            </a:r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1208088" y="4297364"/>
            <a:ext cx="37628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29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2767015" y="4297364"/>
            <a:ext cx="37628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66"/>
                </a:solidFill>
                <a:latin typeface="Arial" charset="0"/>
              </a:rPr>
              <a:t>C</a:t>
            </a:r>
            <a:endParaRPr lang="it-IT" sz="29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5181600" y="4297364"/>
            <a:ext cx="37628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66"/>
                </a:solidFill>
                <a:latin typeface="Arial" charset="0"/>
              </a:rPr>
              <a:t>N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271715" y="1430340"/>
            <a:ext cx="825861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CCFFCC"/>
                </a:solidFill>
                <a:latin typeface="Arial" charset="0"/>
              </a:rPr>
              <a:t>1,06 Å</a:t>
            </a:r>
            <a:endParaRPr lang="it-IT" sz="1400">
              <a:solidFill>
                <a:srgbClr val="CCFFCC"/>
              </a:solidFill>
            </a:endParaRP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3395666" y="1430340"/>
            <a:ext cx="825861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CCFFCC"/>
                </a:solidFill>
                <a:latin typeface="Arial" charset="0"/>
              </a:rPr>
              <a:t>1,16 Å</a:t>
            </a:r>
            <a:endParaRPr lang="it-IT" sz="1400">
              <a:solidFill>
                <a:srgbClr val="CCFFCC"/>
              </a:solidFill>
            </a:endParaRPr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7826375" y="1325563"/>
            <a:ext cx="217488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8050215" y="960439"/>
            <a:ext cx="37628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00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5992813" y="3943352"/>
            <a:ext cx="868363" cy="7715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 rot="2824170">
            <a:off x="6100764" y="4154488"/>
            <a:ext cx="514350" cy="146367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58753" y="295277"/>
            <a:ext cx="1585913" cy="904875"/>
          </a:xfrm>
          <a:prstGeom prst="flowChartDecisio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2239" y="38100"/>
            <a:ext cx="5021514" cy="592466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FFCC99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MOLECOLE ANGOLARI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50864" y="517527"/>
            <a:ext cx="803448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9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900">
                <a:solidFill>
                  <a:srgbClr val="000099"/>
                </a:solidFill>
                <a:latin typeface="Arial" charset="0"/>
              </a:rPr>
              <a:t>O</a:t>
            </a:r>
            <a:endParaRPr lang="it-IT" sz="29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2338389" y="1066802"/>
            <a:ext cx="498475" cy="5191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97102" y="1628776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733675" y="642940"/>
            <a:ext cx="297240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O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397503" y="685802"/>
            <a:ext cx="155575" cy="1825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289175" y="1570040"/>
            <a:ext cx="90488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836865" y="985838"/>
            <a:ext cx="92075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 rot="2981120">
            <a:off x="2305844" y="3448844"/>
            <a:ext cx="514350" cy="146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1693865" y="3257550"/>
            <a:ext cx="549275" cy="13716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1693865" y="4622800"/>
            <a:ext cx="549275" cy="13716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1922463" y="4579940"/>
            <a:ext cx="138112" cy="1285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475037" y="3086102"/>
            <a:ext cx="32572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432303" y="4351340"/>
            <a:ext cx="314547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878013" y="2100265"/>
            <a:ext cx="29366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z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249615" y="1628776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222627" y="1098552"/>
            <a:ext cx="825861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CCFFCC"/>
                </a:solidFill>
                <a:latin typeface="Arial" charset="0"/>
              </a:rPr>
              <a:t>0,96 Å</a:t>
            </a:r>
            <a:endParaRPr lang="it-IT" sz="1400">
              <a:solidFill>
                <a:srgbClr val="CCFFCC"/>
              </a:solidFill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4773613" y="1093790"/>
            <a:ext cx="498475" cy="5175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168900" y="668340"/>
            <a:ext cx="297240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O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5364163" y="1093788"/>
            <a:ext cx="457200" cy="514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4722813" y="1595438"/>
            <a:ext cx="92075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5272089" y="1011239"/>
            <a:ext cx="92075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5775325" y="1595438"/>
            <a:ext cx="90488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683251" y="1654177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621215" y="1654177"/>
            <a:ext cx="283677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CCFFCC"/>
                </a:solidFill>
                <a:latin typeface="Arial" charset="0"/>
              </a:rPr>
              <a:t>H</a:t>
            </a:r>
            <a:endParaRPr lang="it-IT" sz="1400" b="1">
              <a:solidFill>
                <a:srgbClr val="CCFFCC"/>
              </a:solidFill>
            </a:endParaRP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5064127" y="685802"/>
            <a:ext cx="173039" cy="1809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2949575" y="1084263"/>
            <a:ext cx="457200" cy="514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1649413" y="2828927"/>
            <a:ext cx="685800" cy="600075"/>
            <a:chOff x="912" y="2400"/>
            <a:chExt cx="720" cy="672"/>
          </a:xfrm>
        </p:grpSpPr>
        <p:sp>
          <p:nvSpPr>
            <p:cNvPr id="16417" name="Oval 33"/>
            <p:cNvSpPr>
              <a:spLocks noChangeArrowheads="1"/>
            </p:cNvSpPr>
            <p:nvPr/>
          </p:nvSpPr>
          <p:spPr bwMode="auto">
            <a:xfrm>
              <a:off x="912" y="2400"/>
              <a:ext cx="720" cy="672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8" name="Oval 34"/>
            <p:cNvSpPr>
              <a:spLocks noChangeArrowheads="1"/>
            </p:cNvSpPr>
            <p:nvPr/>
          </p:nvSpPr>
          <p:spPr bwMode="auto">
            <a:xfrm>
              <a:off x="1200" y="2661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419" name="Line 35"/>
          <p:cNvSpPr>
            <a:spLocks noChangeShapeType="1"/>
          </p:cNvSpPr>
          <p:nvPr/>
        </p:nvSpPr>
        <p:spPr bwMode="auto">
          <a:xfrm rot="10800000" flipH="1">
            <a:off x="1993900" y="2517777"/>
            <a:ext cx="14288" cy="3954463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 rot="-5400000">
            <a:off x="2519364" y="3897313"/>
            <a:ext cx="514350" cy="1463675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 rot="-5400000">
            <a:off x="1025526" y="3897313"/>
            <a:ext cx="514350" cy="1463675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 rot="2824170">
            <a:off x="1162844" y="4406106"/>
            <a:ext cx="514350" cy="146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1649413" y="4329113"/>
            <a:ext cx="685800" cy="600075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1922463" y="4562476"/>
            <a:ext cx="138112" cy="12858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rot="2909606">
            <a:off x="1966119" y="2702720"/>
            <a:ext cx="0" cy="3932239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3294063" y="4329113"/>
            <a:ext cx="685800" cy="600075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3568702" y="4562476"/>
            <a:ext cx="138113" cy="1285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rot="16200000">
            <a:off x="2471737" y="2663825"/>
            <a:ext cx="0" cy="3930651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185737" y="5657852"/>
            <a:ext cx="32572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3478215" y="4240213"/>
            <a:ext cx="339243" cy="4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66"/>
                </a:solidFill>
                <a:latin typeface="Arial" charset="0"/>
              </a:rPr>
              <a:t>H</a:t>
            </a:r>
            <a:endParaRPr lang="it-IT" sz="29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060578" y="4527550"/>
            <a:ext cx="357089" cy="4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66"/>
                </a:solidFill>
                <a:latin typeface="Arial" charset="0"/>
              </a:rPr>
              <a:t>O</a:t>
            </a:r>
            <a:endParaRPr lang="it-IT" sz="29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6597652" y="3000375"/>
            <a:ext cx="549275" cy="13716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 rot="-3939054">
            <a:off x="7289801" y="3983038"/>
            <a:ext cx="514350" cy="1463675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6815140" y="4371976"/>
            <a:ext cx="136525" cy="12858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6523039" y="2528888"/>
            <a:ext cx="685800" cy="600075"/>
            <a:chOff x="912" y="2400"/>
            <a:chExt cx="720" cy="672"/>
          </a:xfrm>
        </p:grpSpPr>
        <p:sp>
          <p:nvSpPr>
            <p:cNvPr id="16436" name="Oval 52"/>
            <p:cNvSpPr>
              <a:spLocks noChangeArrowheads="1"/>
            </p:cNvSpPr>
            <p:nvPr/>
          </p:nvSpPr>
          <p:spPr bwMode="auto">
            <a:xfrm>
              <a:off x="912" y="2400"/>
              <a:ext cx="720" cy="672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37" name="Oval 53"/>
            <p:cNvSpPr>
              <a:spLocks noChangeArrowheads="1"/>
            </p:cNvSpPr>
            <p:nvPr/>
          </p:nvSpPr>
          <p:spPr bwMode="auto">
            <a:xfrm>
              <a:off x="1200" y="2661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6438" name="Group 54"/>
          <p:cNvGrpSpPr>
            <a:grpSpLocks/>
          </p:cNvGrpSpPr>
          <p:nvPr/>
        </p:nvGrpSpPr>
        <p:grpSpPr bwMode="auto">
          <a:xfrm>
            <a:off x="7958139" y="4832351"/>
            <a:ext cx="685800" cy="600075"/>
            <a:chOff x="912" y="2400"/>
            <a:chExt cx="720" cy="672"/>
          </a:xfrm>
        </p:grpSpPr>
        <p:sp>
          <p:nvSpPr>
            <p:cNvPr id="16439" name="Oval 55"/>
            <p:cNvSpPr>
              <a:spLocks noChangeArrowheads="1"/>
            </p:cNvSpPr>
            <p:nvPr/>
          </p:nvSpPr>
          <p:spPr bwMode="auto">
            <a:xfrm>
              <a:off x="912" y="2400"/>
              <a:ext cx="720" cy="672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40" name="Oval 56"/>
            <p:cNvSpPr>
              <a:spLocks noChangeArrowheads="1"/>
            </p:cNvSpPr>
            <p:nvPr/>
          </p:nvSpPr>
          <p:spPr bwMode="auto">
            <a:xfrm>
              <a:off x="1200" y="2661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441" name="Line 57"/>
          <p:cNvSpPr>
            <a:spLocks noChangeShapeType="1"/>
          </p:cNvSpPr>
          <p:nvPr/>
        </p:nvSpPr>
        <p:spPr bwMode="auto">
          <a:xfrm rot="17705056" flipH="1">
            <a:off x="7909722" y="3755233"/>
            <a:ext cx="42862" cy="2378075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rot="10800000" flipH="1">
            <a:off x="6861175" y="2057400"/>
            <a:ext cx="0" cy="24003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6494465" y="2614613"/>
            <a:ext cx="339243" cy="4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66"/>
                </a:solidFill>
                <a:latin typeface="Arial" charset="0"/>
              </a:rPr>
              <a:t>H</a:t>
            </a:r>
            <a:endParaRPr lang="it-IT" sz="29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7958141" y="5010150"/>
            <a:ext cx="339243" cy="4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66"/>
                </a:solidFill>
                <a:latin typeface="Arial" charset="0"/>
              </a:rPr>
              <a:t>H</a:t>
            </a:r>
            <a:endParaRPr lang="it-IT" sz="29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6769102" y="4646614"/>
            <a:ext cx="357089" cy="4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FFFF00"/>
                </a:solidFill>
                <a:latin typeface="Arial" charset="0"/>
              </a:rPr>
              <a:t>O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284416" y="4929189"/>
            <a:ext cx="3271831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FFFF"/>
                </a:solidFill>
                <a:latin typeface="Arial" charset="0"/>
              </a:rPr>
              <a:t>Orbitale </a:t>
            </a:r>
            <a:r>
              <a:rPr lang="it-IT" sz="2300" b="1">
                <a:solidFill>
                  <a:srgbClr val="CCFFFF"/>
                </a:solidFill>
                <a:latin typeface="Arial" charset="0"/>
              </a:rPr>
              <a:t>p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 dell</a:t>
            </a:r>
            <a:r>
              <a:rPr lang="ja-JP" altLang="it-IT" sz="2300">
                <a:solidFill>
                  <a:srgbClr val="CCFFFF"/>
                </a:solidFill>
                <a:latin typeface="Arial"/>
              </a:rPr>
              <a:t>’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ossigeno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4986341" y="5529264"/>
            <a:ext cx="4118859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FFFF"/>
                </a:solidFill>
                <a:latin typeface="Arial" charset="0"/>
              </a:rPr>
              <a:t>Orbitali ibridi dell</a:t>
            </a:r>
            <a:r>
              <a:rPr lang="ja-JP" altLang="it-IT" sz="2300">
                <a:solidFill>
                  <a:srgbClr val="CCFFFF"/>
                </a:solidFill>
                <a:latin typeface="Arial"/>
              </a:rPr>
              <a:t>’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ossigeno sp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3</a:t>
            </a:r>
            <a:endParaRPr lang="it-IT" sz="2300">
              <a:solidFill>
                <a:srgbClr val="CCFFFF"/>
              </a:solidFill>
              <a:latin typeface="Arial" charset="0"/>
            </a:endParaRP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5205413" y="5915025"/>
            <a:ext cx="3579984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FFFF"/>
                </a:solidFill>
                <a:latin typeface="Arial" charset="0"/>
              </a:rPr>
              <a:t>O = (sp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)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(sp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)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(sp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)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1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(sp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)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1</a:t>
            </a:r>
            <a:endParaRPr lang="it-IT" sz="2300">
              <a:solidFill>
                <a:srgbClr val="CCFFFF"/>
              </a:solidFill>
              <a:latin typeface="Arial" charset="0"/>
            </a:endParaRP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1828801" y="6472239"/>
            <a:ext cx="2356632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FFFF"/>
                </a:solidFill>
                <a:latin typeface="Arial" charset="0"/>
              </a:rPr>
              <a:t>O = s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2 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px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1 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py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2 </a:t>
            </a:r>
            <a:r>
              <a:rPr lang="it-IT" sz="2300">
                <a:solidFill>
                  <a:srgbClr val="CCFFFF"/>
                </a:solidFill>
                <a:latin typeface="Arial" charset="0"/>
              </a:rPr>
              <a:t>pz</a:t>
            </a:r>
            <a:r>
              <a:rPr lang="it-IT" sz="2300" baseline="30000">
                <a:solidFill>
                  <a:srgbClr val="CCFFFF"/>
                </a:solidFill>
                <a:latin typeface="Arial" charset="0"/>
              </a:rPr>
              <a:t>1</a:t>
            </a:r>
            <a:endParaRPr lang="it-IT" sz="2300">
              <a:solidFill>
                <a:srgbClr val="CCFFFF"/>
              </a:solidFill>
              <a:latin typeface="Arial" charset="0"/>
            </a:endParaRP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3657600" y="3419477"/>
            <a:ext cx="2485050" cy="76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FFCC"/>
                </a:solidFill>
                <a:latin typeface="Arial" charset="0"/>
              </a:rPr>
              <a:t>Orbitali contenenti</a:t>
            </a:r>
          </a:p>
          <a:p>
            <a:r>
              <a:rPr lang="it-IT" sz="2300">
                <a:solidFill>
                  <a:srgbClr val="CCFFCC"/>
                </a:solidFill>
                <a:latin typeface="Arial" charset="0"/>
              </a:rPr>
              <a:t>coppie solitarie</a:t>
            </a:r>
          </a:p>
        </p:txBody>
      </p:sp>
      <p:sp>
        <p:nvSpPr>
          <p:cNvPr id="16451" name="Freeform 67"/>
          <p:cNvSpPr>
            <a:spLocks/>
          </p:cNvSpPr>
          <p:nvPr/>
        </p:nvSpPr>
        <p:spPr bwMode="auto">
          <a:xfrm>
            <a:off x="2406651" y="2630488"/>
            <a:ext cx="1708151" cy="1160462"/>
          </a:xfrm>
          <a:custGeom>
            <a:avLst/>
            <a:gdLst>
              <a:gd name="T0" fmla="*/ 1793 w 1793"/>
              <a:gd name="T1" fmla="*/ 846 h 1299"/>
              <a:gd name="T2" fmla="*/ 1418 w 1793"/>
              <a:gd name="T3" fmla="*/ 108 h 1299"/>
              <a:gd name="T4" fmla="*/ 655 w 1793"/>
              <a:gd name="T5" fmla="*/ 199 h 1299"/>
              <a:gd name="T6" fmla="*/ 0 w 1793"/>
              <a:gd name="T7" fmla="*/ 1299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3" h="1299">
                <a:moveTo>
                  <a:pt x="1793" y="846"/>
                </a:moveTo>
                <a:cubicBezTo>
                  <a:pt x="1731" y="723"/>
                  <a:pt x="1608" y="216"/>
                  <a:pt x="1418" y="108"/>
                </a:cubicBezTo>
                <a:cubicBezTo>
                  <a:pt x="1228" y="0"/>
                  <a:pt x="891" y="0"/>
                  <a:pt x="655" y="199"/>
                </a:cubicBezTo>
                <a:cubicBezTo>
                  <a:pt x="419" y="398"/>
                  <a:pt x="136" y="1070"/>
                  <a:pt x="0" y="1299"/>
                </a:cubicBezTo>
              </a:path>
            </a:pathLst>
          </a:custGeom>
          <a:noFill/>
          <a:ln w="57150" cmpd="sng">
            <a:solidFill>
              <a:srgbClr val="FF9933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52" name="Freeform 68"/>
          <p:cNvSpPr>
            <a:spLocks/>
          </p:cNvSpPr>
          <p:nvPr/>
        </p:nvSpPr>
        <p:spPr bwMode="auto">
          <a:xfrm>
            <a:off x="3200402" y="3798888"/>
            <a:ext cx="731839" cy="57150"/>
          </a:xfrm>
          <a:custGeom>
            <a:avLst/>
            <a:gdLst>
              <a:gd name="T0" fmla="*/ 1426 w 1426"/>
              <a:gd name="T1" fmla="*/ 0 h 142"/>
              <a:gd name="T2" fmla="*/ 1000 w 1426"/>
              <a:gd name="T3" fmla="*/ 113 h 142"/>
              <a:gd name="T4" fmla="*/ 364 w 1426"/>
              <a:gd name="T5" fmla="*/ 132 h 142"/>
              <a:gd name="T6" fmla="*/ 355 w 1426"/>
              <a:gd name="T7" fmla="*/ 141 h 142"/>
              <a:gd name="T8" fmla="*/ 0 w 1426"/>
              <a:gd name="T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6" h="142">
                <a:moveTo>
                  <a:pt x="1426" y="0"/>
                </a:moveTo>
                <a:cubicBezTo>
                  <a:pt x="1355" y="19"/>
                  <a:pt x="1177" y="91"/>
                  <a:pt x="1000" y="113"/>
                </a:cubicBezTo>
                <a:cubicBezTo>
                  <a:pt x="823" y="135"/>
                  <a:pt x="471" y="127"/>
                  <a:pt x="364" y="132"/>
                </a:cubicBezTo>
                <a:cubicBezTo>
                  <a:pt x="257" y="137"/>
                  <a:pt x="416" y="140"/>
                  <a:pt x="355" y="141"/>
                </a:cubicBezTo>
                <a:cubicBezTo>
                  <a:pt x="294" y="142"/>
                  <a:pt x="74" y="141"/>
                  <a:pt x="0" y="141"/>
                </a:cubicBezTo>
              </a:path>
            </a:pathLst>
          </a:custGeom>
          <a:noFill/>
          <a:ln w="57150" cmpd="sng">
            <a:solidFill>
              <a:srgbClr val="FF9933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53" name="Freeform 69"/>
          <p:cNvSpPr>
            <a:spLocks/>
          </p:cNvSpPr>
          <p:nvPr/>
        </p:nvSpPr>
        <p:spPr bwMode="auto">
          <a:xfrm>
            <a:off x="5989637" y="3417890"/>
            <a:ext cx="487363" cy="357187"/>
          </a:xfrm>
          <a:custGeom>
            <a:avLst/>
            <a:gdLst>
              <a:gd name="T0" fmla="*/ 0 w 512"/>
              <a:gd name="T1" fmla="*/ 108 h 399"/>
              <a:gd name="T2" fmla="*/ 134 w 512"/>
              <a:gd name="T3" fmla="*/ 42 h 399"/>
              <a:gd name="T4" fmla="*/ 366 w 512"/>
              <a:gd name="T5" fmla="*/ 60 h 399"/>
              <a:gd name="T6" fmla="*/ 512 w 512"/>
              <a:gd name="T7" fmla="*/ 39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2" h="399">
                <a:moveTo>
                  <a:pt x="0" y="108"/>
                </a:moveTo>
                <a:cubicBezTo>
                  <a:pt x="23" y="97"/>
                  <a:pt x="73" y="50"/>
                  <a:pt x="134" y="42"/>
                </a:cubicBezTo>
                <a:cubicBezTo>
                  <a:pt x="195" y="34"/>
                  <a:pt x="303" y="0"/>
                  <a:pt x="366" y="60"/>
                </a:cubicBezTo>
                <a:cubicBezTo>
                  <a:pt x="429" y="120"/>
                  <a:pt x="482" y="328"/>
                  <a:pt x="512" y="399"/>
                </a:cubicBezTo>
              </a:path>
            </a:pathLst>
          </a:custGeom>
          <a:noFill/>
          <a:ln w="57150" cmpd="sng">
            <a:solidFill>
              <a:srgbClr val="FF9933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54" name="Freeform 70"/>
          <p:cNvSpPr>
            <a:spLocks/>
          </p:cNvSpPr>
          <p:nvPr/>
        </p:nvSpPr>
        <p:spPr bwMode="auto">
          <a:xfrm>
            <a:off x="5326064" y="4116389"/>
            <a:ext cx="614363" cy="649287"/>
          </a:xfrm>
          <a:custGeom>
            <a:avLst/>
            <a:gdLst>
              <a:gd name="T0" fmla="*/ 0 w 645"/>
              <a:gd name="T1" fmla="*/ 0 h 727"/>
              <a:gd name="T2" fmla="*/ 73 w 645"/>
              <a:gd name="T3" fmla="*/ 254 h 727"/>
              <a:gd name="T4" fmla="*/ 273 w 645"/>
              <a:gd name="T5" fmla="*/ 491 h 727"/>
              <a:gd name="T6" fmla="*/ 645 w 645"/>
              <a:gd name="T7" fmla="*/ 727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727">
                <a:moveTo>
                  <a:pt x="0" y="0"/>
                </a:moveTo>
                <a:cubicBezTo>
                  <a:pt x="12" y="42"/>
                  <a:pt x="27" y="172"/>
                  <a:pt x="73" y="254"/>
                </a:cubicBezTo>
                <a:cubicBezTo>
                  <a:pt x="119" y="336"/>
                  <a:pt x="178" y="412"/>
                  <a:pt x="273" y="491"/>
                </a:cubicBezTo>
                <a:cubicBezTo>
                  <a:pt x="368" y="570"/>
                  <a:pt x="568" y="678"/>
                  <a:pt x="645" y="727"/>
                </a:cubicBezTo>
              </a:path>
            </a:pathLst>
          </a:custGeom>
          <a:noFill/>
          <a:ln w="57150" cmpd="sng">
            <a:solidFill>
              <a:srgbClr val="FF9933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3340101" y="1570040"/>
            <a:ext cx="92075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2574927" y="1243015"/>
            <a:ext cx="611685" cy="3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>
                <a:solidFill>
                  <a:srgbClr val="FF0066"/>
                </a:solidFill>
                <a:latin typeface="Arial" charset="0"/>
              </a:rPr>
              <a:t>105°</a:t>
            </a:r>
            <a:endParaRPr lang="it-IT" sz="14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5683251" y="5486400"/>
            <a:ext cx="556683" cy="2762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33867" y="4487467"/>
            <a:ext cx="1981200" cy="706040"/>
          </a:xfrm>
          <a:prstGeom prst="flowChartDecision">
            <a:avLst/>
          </a:prstGeom>
          <a:solidFill>
            <a:srgbClr val="FFCC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857751" y="3177779"/>
            <a:ext cx="556683" cy="2762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43701" y="3713560"/>
            <a:ext cx="556684" cy="2762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658101" y="3144441"/>
            <a:ext cx="556684" cy="2762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2981120">
            <a:off x="2690879" y="1741818"/>
            <a:ext cx="341709" cy="1608667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000251" y="1999060"/>
            <a:ext cx="514349" cy="810815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000251" y="2809876"/>
            <a:ext cx="514349" cy="812006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 rot="-5400000">
            <a:off x="2819401" y="2052638"/>
            <a:ext cx="304800" cy="14859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 rot="-5400000">
            <a:off x="1333501" y="2052638"/>
            <a:ext cx="304800" cy="14859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 rot="2824170">
            <a:off x="1486231" y="2294401"/>
            <a:ext cx="346472" cy="1591733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828800" y="2576513"/>
            <a:ext cx="857251" cy="46791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2171700" y="2743200"/>
            <a:ext cx="171451" cy="100013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429001" y="2609850"/>
            <a:ext cx="742951" cy="40124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885951" y="3445669"/>
            <a:ext cx="742949" cy="40124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628651" y="3244454"/>
            <a:ext cx="742949" cy="40243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3757085" y="2759869"/>
            <a:ext cx="114300" cy="6667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2186518" y="3646885"/>
            <a:ext cx="114300" cy="6667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914401" y="3412331"/>
            <a:ext cx="114300" cy="6667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400300" y="2793206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rot="5400000">
            <a:off x="1723298" y="3336727"/>
            <a:ext cx="107037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rot="29755737">
            <a:off x="516467" y="3211116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4286251" y="2784872"/>
            <a:ext cx="571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rot="5400000">
            <a:off x="2091202" y="4047530"/>
            <a:ext cx="33456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rot="8199462">
            <a:off x="215901" y="3720704"/>
            <a:ext cx="571500" cy="11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514600" y="2944416"/>
            <a:ext cx="612085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90°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6337301" y="2058592"/>
            <a:ext cx="514351" cy="812006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 rot="-981831">
            <a:off x="6572251" y="2843213"/>
            <a:ext cx="514349" cy="1037035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 rot="3827881">
            <a:off x="5710040" y="2286200"/>
            <a:ext cx="346472" cy="1593849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 rot="7105000">
            <a:off x="7041026" y="2382375"/>
            <a:ext cx="239316" cy="1341967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400800" y="2709863"/>
            <a:ext cx="323620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N</a:t>
            </a:r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5200652" y="2909888"/>
            <a:ext cx="1314449" cy="3690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 flipV="1">
            <a:off x="6572251" y="2876550"/>
            <a:ext cx="514349" cy="9703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H="1" flipV="1">
            <a:off x="6572252" y="2876550"/>
            <a:ext cx="1085849" cy="3679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5200652" y="3278981"/>
            <a:ext cx="2457449" cy="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5200651" y="3278981"/>
            <a:ext cx="1885949" cy="567929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7086601" y="3244454"/>
            <a:ext cx="571500" cy="53578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V="1">
            <a:off x="4457701" y="3262313"/>
            <a:ext cx="785284" cy="216694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 flipV="1">
            <a:off x="7044267" y="3771900"/>
            <a:ext cx="213784" cy="376238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 flipV="1">
            <a:off x="7772400" y="3211116"/>
            <a:ext cx="457200" cy="167878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728633" y="2950369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385984" y="3719513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7471833" y="3384947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5082118" y="3280172"/>
            <a:ext cx="103716" cy="3333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7031567" y="3856435"/>
            <a:ext cx="103717" cy="3452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7717367" y="3262312"/>
            <a:ext cx="101600" cy="3333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485901" y="90488"/>
            <a:ext cx="5269222" cy="591729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FF6699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50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MOLECOLE PIRAMIDALI</a:t>
            </a: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133351" y="632223"/>
            <a:ext cx="1981200" cy="706040"/>
          </a:xfrm>
          <a:prstGeom prst="flowChartDecision">
            <a:avLst/>
          </a:prstGeom>
          <a:solidFill>
            <a:srgbClr val="FFCC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79156" y="739170"/>
            <a:ext cx="781269" cy="49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dirty="0">
                <a:solidFill>
                  <a:srgbClr val="000099"/>
                </a:solidFill>
                <a:latin typeface="Arial" charset="0"/>
              </a:rPr>
              <a:t>NH</a:t>
            </a:r>
            <a:r>
              <a:rPr lang="it-IT" sz="2900" baseline="-25000" dirty="0">
                <a:solidFill>
                  <a:srgbClr val="000099"/>
                </a:solidFill>
                <a:latin typeface="Arial" charset="0"/>
              </a:rPr>
              <a:t>3</a:t>
            </a:r>
            <a:endParaRPr lang="it-IT" sz="29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5029200" y="602457"/>
            <a:ext cx="0" cy="869156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flipH="1">
            <a:off x="4286251" y="1278731"/>
            <a:ext cx="1428749" cy="0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4286251" y="1278731"/>
            <a:ext cx="800100" cy="166688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 flipV="1">
            <a:off x="5029200" y="1278731"/>
            <a:ext cx="628651" cy="166688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flipH="1">
            <a:off x="4286251" y="602457"/>
            <a:ext cx="742949" cy="702469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5029200" y="602457"/>
            <a:ext cx="685800" cy="702469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4982634" y="535781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4203701" y="1238250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>
            <a:off x="4972051" y="1434704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5687485" y="1244204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1" y="1471613"/>
            <a:ext cx="1528502" cy="33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0099"/>
                </a:solidFill>
                <a:latin typeface="Arial" charset="0"/>
              </a:rPr>
              <a:t>1]  N = 2s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2p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3</a:t>
            </a:r>
            <a:endParaRPr lang="it-IT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4514851" y="1471613"/>
            <a:ext cx="3131592" cy="33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0099"/>
                </a:solidFill>
                <a:latin typeface="Arial" charset="0"/>
              </a:rPr>
              <a:t>2]  N = (sp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(sp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1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(sp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1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(sp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it-IT" sz="1800" baseline="30000">
                <a:solidFill>
                  <a:srgbClr val="000099"/>
                </a:solidFill>
                <a:latin typeface="Arial" charset="0"/>
              </a:rPr>
              <a:t>1</a:t>
            </a:r>
            <a:endParaRPr lang="it-IT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5926667" y="1781175"/>
            <a:ext cx="2432796" cy="54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Orbitale ibrido sp</a:t>
            </a:r>
            <a:r>
              <a:rPr lang="it-IT" sz="1600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160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          con coppia solitaria</a:t>
            </a:r>
            <a:endParaRPr lang="it-IT" sz="16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355601" y="1771650"/>
            <a:ext cx="1520487" cy="54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Coppia solitaria</a:t>
            </a:r>
          </a:p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in orbitale s</a:t>
            </a:r>
            <a:endParaRPr lang="it-IT" sz="16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4861984" y="2626519"/>
            <a:ext cx="261278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Tahoma" charset="0"/>
              </a:rPr>
              <a:t>x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2114551" y="4181475"/>
            <a:ext cx="241115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Tahoma" charset="0"/>
              </a:rPr>
              <a:t>z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12700" y="3713560"/>
            <a:ext cx="26012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Tahoma" charset="0"/>
              </a:rPr>
              <a:t>y</a:t>
            </a:r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>
            <a:off x="742952" y="2275285"/>
            <a:ext cx="628649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 rot="7683948">
            <a:off x="7188399" y="2153246"/>
            <a:ext cx="367904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4914900" y="929879"/>
            <a:ext cx="557157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>
                <a:solidFill>
                  <a:srgbClr val="000099"/>
                </a:solidFill>
                <a:latin typeface="Arial" charset="0"/>
              </a:rPr>
              <a:t>107°</a:t>
            </a:r>
            <a:endParaRPr lang="it-IT" sz="17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5209117" y="635794"/>
            <a:ext cx="747439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>
                <a:solidFill>
                  <a:srgbClr val="FF0000"/>
                </a:solidFill>
                <a:latin typeface="Arial" charset="0"/>
              </a:rPr>
              <a:t>1,01 Å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524275" y="4586079"/>
            <a:ext cx="946758" cy="49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dirty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9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900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sz="2900" baseline="30000" dirty="0">
                <a:solidFill>
                  <a:srgbClr val="000099"/>
                </a:solidFill>
                <a:latin typeface="Arial" charset="0"/>
              </a:rPr>
              <a:t>+</a:t>
            </a:r>
            <a:endParaRPr lang="it-IT" sz="29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3397251" y="4349354"/>
            <a:ext cx="0" cy="869156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 flipH="1">
            <a:off x="2654301" y="5024438"/>
            <a:ext cx="1428751" cy="0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>
            <a:off x="2654301" y="5024437"/>
            <a:ext cx="800100" cy="167879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2" name="Line 76"/>
          <p:cNvSpPr>
            <a:spLocks noChangeShapeType="1"/>
          </p:cNvSpPr>
          <p:nvPr/>
        </p:nvSpPr>
        <p:spPr bwMode="auto">
          <a:xfrm flipV="1">
            <a:off x="3397252" y="5024437"/>
            <a:ext cx="628649" cy="167879"/>
          </a:xfrm>
          <a:prstGeom prst="line">
            <a:avLst/>
          </a:prstGeom>
          <a:noFill/>
          <a:ln w="38100" cap="rnd">
            <a:solidFill>
              <a:srgbClr val="CC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 flipH="1">
            <a:off x="2654301" y="4316016"/>
            <a:ext cx="742951" cy="702469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4" name="Line 78"/>
          <p:cNvSpPr>
            <a:spLocks noChangeShapeType="1"/>
          </p:cNvSpPr>
          <p:nvPr/>
        </p:nvSpPr>
        <p:spPr bwMode="auto">
          <a:xfrm>
            <a:off x="3397251" y="4316016"/>
            <a:ext cx="685800" cy="702469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>
            <a:off x="3350685" y="4281488"/>
            <a:ext cx="114300" cy="67866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6" name="Oval 80"/>
          <p:cNvSpPr>
            <a:spLocks noChangeArrowheads="1"/>
          </p:cNvSpPr>
          <p:nvPr/>
        </p:nvSpPr>
        <p:spPr bwMode="auto">
          <a:xfrm>
            <a:off x="2571751" y="4985147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7" name="Oval 81"/>
          <p:cNvSpPr>
            <a:spLocks noChangeArrowheads="1"/>
          </p:cNvSpPr>
          <p:nvPr/>
        </p:nvSpPr>
        <p:spPr bwMode="auto">
          <a:xfrm>
            <a:off x="3340101" y="5181600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>
            <a:off x="4053418" y="4991100"/>
            <a:ext cx="114300" cy="666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2738967" y="4566047"/>
            <a:ext cx="557157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>
                <a:solidFill>
                  <a:srgbClr val="000099"/>
                </a:solidFill>
                <a:latin typeface="Arial" charset="0"/>
              </a:rPr>
              <a:t>104°</a:t>
            </a:r>
            <a:endParaRPr lang="it-IT" sz="17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80" name="Oval 84"/>
          <p:cNvSpPr>
            <a:spLocks noChangeArrowheads="1"/>
          </p:cNvSpPr>
          <p:nvPr/>
        </p:nvSpPr>
        <p:spPr bwMode="auto">
          <a:xfrm>
            <a:off x="7569201" y="6055519"/>
            <a:ext cx="556684" cy="27503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1" name="Oval 85"/>
          <p:cNvSpPr>
            <a:spLocks noChangeArrowheads="1"/>
          </p:cNvSpPr>
          <p:nvPr/>
        </p:nvSpPr>
        <p:spPr bwMode="auto">
          <a:xfrm>
            <a:off x="8483601" y="5486400"/>
            <a:ext cx="556684" cy="2762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2" name="Oval 86"/>
          <p:cNvSpPr>
            <a:spLocks noChangeArrowheads="1"/>
          </p:cNvSpPr>
          <p:nvPr/>
        </p:nvSpPr>
        <p:spPr bwMode="auto">
          <a:xfrm>
            <a:off x="7162801" y="4400550"/>
            <a:ext cx="514351" cy="810816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3" name="Oval 87"/>
          <p:cNvSpPr>
            <a:spLocks noChangeArrowheads="1"/>
          </p:cNvSpPr>
          <p:nvPr/>
        </p:nvSpPr>
        <p:spPr bwMode="auto">
          <a:xfrm rot="-981831">
            <a:off x="7397751" y="5185172"/>
            <a:ext cx="514349" cy="1037034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4" name="Oval 88"/>
          <p:cNvSpPr>
            <a:spLocks noChangeArrowheads="1"/>
          </p:cNvSpPr>
          <p:nvPr/>
        </p:nvSpPr>
        <p:spPr bwMode="auto">
          <a:xfrm rot="3827881">
            <a:off x="6534481" y="4629217"/>
            <a:ext cx="346472" cy="1591733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5" name="Oval 89"/>
          <p:cNvSpPr>
            <a:spLocks noChangeArrowheads="1"/>
          </p:cNvSpPr>
          <p:nvPr/>
        </p:nvSpPr>
        <p:spPr bwMode="auto">
          <a:xfrm rot="7105000">
            <a:off x="7864411" y="4724334"/>
            <a:ext cx="239315" cy="1341967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6" name="Text Box 90"/>
          <p:cNvSpPr txBox="1">
            <a:spLocks noChangeArrowheads="1"/>
          </p:cNvSpPr>
          <p:nvPr/>
        </p:nvSpPr>
        <p:spPr bwMode="auto">
          <a:xfrm>
            <a:off x="7226301" y="5051823"/>
            <a:ext cx="323482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O</a:t>
            </a:r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 flipV="1">
            <a:off x="6026151" y="5251848"/>
            <a:ext cx="1314449" cy="3679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8" name="Line 92"/>
          <p:cNvSpPr>
            <a:spLocks noChangeShapeType="1"/>
          </p:cNvSpPr>
          <p:nvPr/>
        </p:nvSpPr>
        <p:spPr bwMode="auto">
          <a:xfrm flipH="1" flipV="1">
            <a:off x="7397751" y="5218510"/>
            <a:ext cx="514349" cy="9703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89" name="Line 93"/>
          <p:cNvSpPr>
            <a:spLocks noChangeShapeType="1"/>
          </p:cNvSpPr>
          <p:nvPr/>
        </p:nvSpPr>
        <p:spPr bwMode="auto">
          <a:xfrm flipH="1" flipV="1">
            <a:off x="7397752" y="5218510"/>
            <a:ext cx="1085849" cy="3679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0" name="Line 94"/>
          <p:cNvSpPr>
            <a:spLocks noChangeShapeType="1"/>
          </p:cNvSpPr>
          <p:nvPr/>
        </p:nvSpPr>
        <p:spPr bwMode="auto">
          <a:xfrm>
            <a:off x="6026151" y="5619750"/>
            <a:ext cx="2457449" cy="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1" name="Line 95"/>
          <p:cNvSpPr>
            <a:spLocks noChangeShapeType="1"/>
          </p:cNvSpPr>
          <p:nvPr/>
        </p:nvSpPr>
        <p:spPr bwMode="auto">
          <a:xfrm>
            <a:off x="6026151" y="5619750"/>
            <a:ext cx="1885949" cy="569119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2" name="Line 96"/>
          <p:cNvSpPr>
            <a:spLocks noChangeShapeType="1"/>
          </p:cNvSpPr>
          <p:nvPr/>
        </p:nvSpPr>
        <p:spPr bwMode="auto">
          <a:xfrm flipH="1">
            <a:off x="7912101" y="5586413"/>
            <a:ext cx="571500" cy="53578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7211484" y="6061473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8297334" y="5726906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95" name="Oval 99"/>
          <p:cNvSpPr>
            <a:spLocks noChangeArrowheads="1"/>
          </p:cNvSpPr>
          <p:nvPr/>
        </p:nvSpPr>
        <p:spPr bwMode="auto">
          <a:xfrm>
            <a:off x="5907617" y="5622131"/>
            <a:ext cx="101600" cy="3333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6" name="Oval 100"/>
          <p:cNvSpPr>
            <a:spLocks noChangeArrowheads="1"/>
          </p:cNvSpPr>
          <p:nvPr/>
        </p:nvSpPr>
        <p:spPr bwMode="auto">
          <a:xfrm>
            <a:off x="7857067" y="6198394"/>
            <a:ext cx="101600" cy="3333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7" name="Oval 101"/>
          <p:cNvSpPr>
            <a:spLocks noChangeArrowheads="1"/>
          </p:cNvSpPr>
          <p:nvPr/>
        </p:nvSpPr>
        <p:spPr bwMode="auto">
          <a:xfrm>
            <a:off x="8733367" y="5611416"/>
            <a:ext cx="101600" cy="33338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5283200" y="5519737"/>
            <a:ext cx="32182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6940551" y="4985148"/>
            <a:ext cx="337120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Tahoma" charset="0"/>
              </a:rPr>
              <a:t>+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4737100" y="4357688"/>
            <a:ext cx="1862728" cy="54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Orbitale ibrido sp</a:t>
            </a:r>
            <a:r>
              <a:rPr lang="it-IT" sz="1600" baseline="30000">
                <a:solidFill>
                  <a:srgbClr val="000099"/>
                </a:solidFill>
                <a:latin typeface="Arial" charset="0"/>
              </a:rPr>
              <a:t>3</a:t>
            </a:r>
            <a:endParaRPr lang="it-IT" sz="1600">
              <a:solidFill>
                <a:srgbClr val="000099"/>
              </a:solidFill>
              <a:latin typeface="Arial" charset="0"/>
            </a:endParaRPr>
          </a:p>
          <a:p>
            <a:r>
              <a:rPr lang="it-IT" sz="1600">
                <a:solidFill>
                  <a:srgbClr val="000099"/>
                </a:solidFill>
                <a:latin typeface="Arial" charset="0"/>
              </a:rPr>
              <a:t>con coppia solitaria</a:t>
            </a:r>
            <a:endParaRPr lang="it-IT" sz="16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201" name="Line 105"/>
          <p:cNvSpPr>
            <a:spLocks noChangeShapeType="1"/>
          </p:cNvSpPr>
          <p:nvPr/>
        </p:nvSpPr>
        <p:spPr bwMode="auto">
          <a:xfrm>
            <a:off x="6311900" y="4783931"/>
            <a:ext cx="628651" cy="2012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628651" y="5860256"/>
            <a:ext cx="30584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O</a:t>
            </a:r>
          </a:p>
        </p:txBody>
      </p:sp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345267" y="5854304"/>
            <a:ext cx="30584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O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4064001" y="5854304"/>
            <a:ext cx="30584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O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628651" y="539234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2357967" y="5386388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4074585" y="5386388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57151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09" name="Line 113"/>
          <p:cNvSpPr>
            <a:spLocks noChangeShapeType="1"/>
          </p:cNvSpPr>
          <p:nvPr/>
        </p:nvSpPr>
        <p:spPr bwMode="auto">
          <a:xfrm>
            <a:off x="785284" y="5653088"/>
            <a:ext cx="0" cy="267891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0" name="Line 114"/>
          <p:cNvSpPr>
            <a:spLocks noChangeShapeType="1"/>
          </p:cNvSpPr>
          <p:nvPr/>
        </p:nvSpPr>
        <p:spPr bwMode="auto">
          <a:xfrm>
            <a:off x="2514600" y="5647135"/>
            <a:ext cx="0" cy="26789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1" name="Line 115"/>
          <p:cNvSpPr>
            <a:spLocks noChangeShapeType="1"/>
          </p:cNvSpPr>
          <p:nvPr/>
        </p:nvSpPr>
        <p:spPr bwMode="auto">
          <a:xfrm>
            <a:off x="4269317" y="5647135"/>
            <a:ext cx="0" cy="26789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2" name="Line 116"/>
          <p:cNvSpPr>
            <a:spLocks noChangeShapeType="1"/>
          </p:cNvSpPr>
          <p:nvPr/>
        </p:nvSpPr>
        <p:spPr bwMode="auto">
          <a:xfrm rot="1658911">
            <a:off x="2497667" y="6122194"/>
            <a:ext cx="628651" cy="2000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3" name="Line 117"/>
          <p:cNvSpPr>
            <a:spLocks noChangeShapeType="1"/>
          </p:cNvSpPr>
          <p:nvPr/>
        </p:nvSpPr>
        <p:spPr bwMode="auto">
          <a:xfrm rot="-5209557">
            <a:off x="2085116" y="6065639"/>
            <a:ext cx="367904" cy="3429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1257300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15" name="Text Box 119"/>
          <p:cNvSpPr txBox="1">
            <a:spLocks noChangeArrowheads="1"/>
          </p:cNvSpPr>
          <p:nvPr/>
        </p:nvSpPr>
        <p:spPr bwMode="auto">
          <a:xfrm>
            <a:off x="1771651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2954867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17" name="Line 121"/>
          <p:cNvSpPr>
            <a:spLocks noChangeShapeType="1"/>
          </p:cNvSpPr>
          <p:nvPr/>
        </p:nvSpPr>
        <p:spPr bwMode="auto">
          <a:xfrm rot="1658911">
            <a:off x="783167" y="6124575"/>
            <a:ext cx="628651" cy="2000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8" name="Line 122"/>
          <p:cNvSpPr>
            <a:spLocks noChangeShapeType="1"/>
          </p:cNvSpPr>
          <p:nvPr/>
        </p:nvSpPr>
        <p:spPr bwMode="auto">
          <a:xfrm rot="-5209557">
            <a:off x="370616" y="6068021"/>
            <a:ext cx="367904" cy="3429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19" name="Line 123"/>
          <p:cNvSpPr>
            <a:spLocks noChangeShapeType="1"/>
          </p:cNvSpPr>
          <p:nvPr/>
        </p:nvSpPr>
        <p:spPr bwMode="auto">
          <a:xfrm rot="1658911">
            <a:off x="4212167" y="6122194"/>
            <a:ext cx="628651" cy="2000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20" name="Line 124"/>
          <p:cNvSpPr>
            <a:spLocks noChangeShapeType="1"/>
          </p:cNvSpPr>
          <p:nvPr/>
        </p:nvSpPr>
        <p:spPr bwMode="auto">
          <a:xfrm rot="-5209557">
            <a:off x="3799616" y="6065639"/>
            <a:ext cx="367904" cy="3429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3543300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4726517" y="6288881"/>
            <a:ext cx="296757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Tahoma" charset="0"/>
              </a:rPr>
              <a:t>H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285751" y="5720954"/>
            <a:ext cx="337120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00"/>
                </a:solidFill>
                <a:latin typeface="Tahoma" charset="0"/>
              </a:rPr>
              <a:t>+</a:t>
            </a: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2057400" y="5720954"/>
            <a:ext cx="337120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00"/>
                </a:solidFill>
                <a:latin typeface="Tahoma" charset="0"/>
              </a:rPr>
              <a:t>+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4286251" y="5720954"/>
            <a:ext cx="337120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00"/>
                </a:solidFill>
                <a:latin typeface="Tahoma" charset="0"/>
              </a:rPr>
              <a:t>+</a:t>
            </a: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2400301" y="6022182"/>
            <a:ext cx="227878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00"/>
                </a:solidFill>
                <a:latin typeface="Tahoma" charset="0"/>
              </a:rPr>
              <a:t>-</a:t>
            </a:r>
          </a:p>
        </p:txBody>
      </p:sp>
      <p:sp>
        <p:nvSpPr>
          <p:cNvPr id="4227" name="Line 131"/>
          <p:cNvSpPr>
            <a:spLocks noChangeShapeType="1"/>
          </p:cNvSpPr>
          <p:nvPr/>
        </p:nvSpPr>
        <p:spPr bwMode="auto">
          <a:xfrm rot="4638138">
            <a:off x="3997788" y="5860851"/>
            <a:ext cx="134541" cy="17145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28" name="Line 132"/>
          <p:cNvSpPr>
            <a:spLocks noChangeShapeType="1"/>
          </p:cNvSpPr>
          <p:nvPr/>
        </p:nvSpPr>
        <p:spPr bwMode="auto">
          <a:xfrm rot="814226">
            <a:off x="857251" y="5887641"/>
            <a:ext cx="228600" cy="1000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715433" y="6562725"/>
            <a:ext cx="242618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66"/>
                </a:solidFill>
                <a:latin typeface="Tahoma" charset="0"/>
              </a:rPr>
              <a:t>I</a:t>
            </a:r>
          </a:p>
        </p:txBody>
      </p:sp>
      <p:sp>
        <p:nvSpPr>
          <p:cNvPr id="4230" name="Text Box 134"/>
          <p:cNvSpPr txBox="1">
            <a:spLocks noChangeArrowheads="1"/>
          </p:cNvSpPr>
          <p:nvPr/>
        </p:nvSpPr>
        <p:spPr bwMode="auto">
          <a:xfrm>
            <a:off x="2286001" y="6562725"/>
            <a:ext cx="378998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66"/>
                </a:solidFill>
                <a:latin typeface="Tahoma" charset="0"/>
              </a:rPr>
              <a:t>II</a:t>
            </a:r>
          </a:p>
        </p:txBody>
      </p:sp>
      <p:sp>
        <p:nvSpPr>
          <p:cNvPr id="4231" name="Text Box 135"/>
          <p:cNvSpPr txBox="1">
            <a:spLocks noChangeArrowheads="1"/>
          </p:cNvSpPr>
          <p:nvPr/>
        </p:nvSpPr>
        <p:spPr bwMode="auto">
          <a:xfrm>
            <a:off x="4000500" y="6562725"/>
            <a:ext cx="515379" cy="39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66"/>
                </a:solidFill>
                <a:latin typeface="Tahoma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83509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384" y="228600"/>
            <a:ext cx="6798177" cy="60939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CCFFCC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600">
                <a:solidFill>
                  <a:srgbClr val="006600"/>
                </a:solidFill>
                <a:latin typeface="Arial" charset="0"/>
              </a:rPr>
              <a:t>MOLECOLE PIANE TRIGONALI</a:t>
            </a:r>
            <a:endParaRPr lang="it-IT" sz="360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69952" y="3030141"/>
            <a:ext cx="28463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B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49600" y="3024188"/>
            <a:ext cx="28463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B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469467" y="3024188"/>
            <a:ext cx="28463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B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69952" y="2550319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162300" y="2544366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82167" y="2544366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0352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037167" y="2818210"/>
            <a:ext cx="0" cy="273844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329517" y="2812257"/>
            <a:ext cx="0" cy="273844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5689600" y="2812257"/>
            <a:ext cx="0" cy="273844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658911">
            <a:off x="3310467" y="3298031"/>
            <a:ext cx="670984" cy="205979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-5209557">
            <a:off x="2881777" y="3233142"/>
            <a:ext cx="372665" cy="361951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40933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537885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799418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rot="1658911">
            <a:off x="1032933" y="3300412"/>
            <a:ext cx="670984" cy="205979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-5209557">
            <a:off x="602457" y="3235193"/>
            <a:ext cx="376238" cy="36618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1658911">
            <a:off x="5628217" y="3298031"/>
            <a:ext cx="668867" cy="205979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rot="-5209557">
            <a:off x="5195029" y="3233408"/>
            <a:ext cx="377428" cy="36618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914900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176433" y="3469482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749118" y="3017044"/>
            <a:ext cx="28463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B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753352" y="2537223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7967133" y="2805113"/>
            <a:ext cx="0" cy="27503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rot="1658911">
            <a:off x="7905751" y="3292079"/>
            <a:ext cx="670983" cy="20597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rot="-5209557">
            <a:off x="7472562" y="3226264"/>
            <a:ext cx="377428" cy="36618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192433" y="3463529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8432800" y="3487341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230033" y="1028701"/>
            <a:ext cx="0" cy="65127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1951567" y="1679972"/>
            <a:ext cx="1278467" cy="275034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230033" y="1679972"/>
            <a:ext cx="1219200" cy="3429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3170767" y="1645444"/>
            <a:ext cx="120651" cy="69056"/>
          </a:xfrm>
          <a:prstGeom prst="ellipse">
            <a:avLst/>
          </a:prstGeom>
          <a:solidFill>
            <a:srgbClr val="CC0000"/>
          </a:solidFill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1890185" y="1920479"/>
            <a:ext cx="120649" cy="67865"/>
          </a:xfrm>
          <a:prstGeom prst="ellipse">
            <a:avLst/>
          </a:prstGeom>
          <a:solidFill>
            <a:srgbClr val="CC0000"/>
          </a:solidFill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4430185" y="2012156"/>
            <a:ext cx="120649" cy="67866"/>
          </a:xfrm>
          <a:prstGeom prst="ellipse">
            <a:avLst/>
          </a:prstGeom>
          <a:solidFill>
            <a:srgbClr val="CC0000"/>
          </a:solidFill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3160185" y="959644"/>
            <a:ext cx="120649" cy="67866"/>
          </a:xfrm>
          <a:prstGeom prst="ellipse">
            <a:avLst/>
          </a:prstGeom>
          <a:solidFill>
            <a:srgbClr val="CC0000"/>
          </a:solidFill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230034" y="1406129"/>
            <a:ext cx="720867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chemeClr val="accent2"/>
                </a:solidFill>
                <a:latin typeface="Arial" charset="0"/>
              </a:rPr>
              <a:t>120°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561167" y="1926431"/>
            <a:ext cx="982833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0066"/>
                </a:solidFill>
                <a:latin typeface="Arial" charset="0"/>
              </a:rPr>
              <a:t>1,29 Å</a:t>
            </a: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3170767" y="1783556"/>
            <a:ext cx="1219200" cy="3429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25018" y="1200151"/>
            <a:ext cx="2439186" cy="47089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6600"/>
                </a:solidFill>
                <a:latin typeface="Arial" charset="0"/>
              </a:rPr>
              <a:t>B     F :  </a:t>
            </a:r>
            <a:r>
              <a:rPr lang="it-IT" sz="2700" b="1">
                <a:solidFill>
                  <a:srgbClr val="006600"/>
                </a:solidFill>
                <a:latin typeface="Arial" charset="0"/>
              </a:rPr>
              <a:t>1,37 Å</a:t>
            </a:r>
            <a:endParaRPr lang="it-IT" sz="23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5858933" y="1384697"/>
            <a:ext cx="55033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5363634" y="857250"/>
            <a:ext cx="256993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chemeClr val="accent2"/>
                </a:solidFill>
                <a:latin typeface="Arial" charset="0"/>
              </a:rPr>
              <a:t>Legame semplice</a:t>
            </a:r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817033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893233" y="2571750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1236133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3115733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3191933" y="2571750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3534833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5433484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5852584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7711017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7787217" y="2571750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8130117" y="2640807"/>
            <a:ext cx="0" cy="13692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rot="-2801678">
            <a:off x="1682751" y="3719645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 rot="-7986916">
            <a:off x="1399118" y="3698214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rot="-7986916">
            <a:off x="1720851" y="3513667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 rot="-7986916">
            <a:off x="175684" y="3723217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 rot="-2801678">
            <a:off x="135467" y="3511285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rot="-2801678">
            <a:off x="458259" y="3733800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 rot="-2801678">
            <a:off x="2791884" y="3719645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rot="-2801678">
            <a:off x="2444751" y="3511286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rot="-2801678">
            <a:off x="3992034" y="3693451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rot="-7986916">
            <a:off x="3982508" y="3501628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rot="-7986916">
            <a:off x="3637492" y="3696891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rot="-7986916">
            <a:off x="4792134" y="3695833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 rot="-2801678">
            <a:off x="5123392" y="3681413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 rot="-2801678">
            <a:off x="4823884" y="3511286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 rot="-2801678">
            <a:off x="6345767" y="3706548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 rot="-7986916">
            <a:off x="6038851" y="3682736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 rot="-7986916">
            <a:off x="6385984" y="3513667"/>
            <a:ext cx="171450" cy="21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 rot="-7986916">
            <a:off x="7079192" y="3723085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 rot="-2801678">
            <a:off x="7085542" y="3538538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 rot="-2801678">
            <a:off x="7411508" y="3720703"/>
            <a:ext cx="1714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rot="-7986916">
            <a:off x="8326967" y="3719645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 rot="-7986916">
            <a:off x="8631767" y="3548195"/>
            <a:ext cx="171450" cy="211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 rot="-5209557">
            <a:off x="2811926" y="3193852"/>
            <a:ext cx="372666" cy="361949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5619751" y="2812257"/>
            <a:ext cx="0" cy="273844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 rot="1658911">
            <a:off x="7859185" y="3356373"/>
            <a:ext cx="670983" cy="20597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 rot="7587194">
            <a:off x="2666008" y="5247416"/>
            <a:ext cx="275035" cy="1157816"/>
          </a:xfrm>
          <a:prstGeom prst="ellipse">
            <a:avLst/>
          </a:prstGeom>
          <a:solidFill>
            <a:srgbClr val="FF9933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auto">
          <a:xfrm rot="3197650">
            <a:off x="1688703" y="5250393"/>
            <a:ext cx="273844" cy="1157816"/>
          </a:xfrm>
          <a:prstGeom prst="ellipse">
            <a:avLst/>
          </a:prstGeom>
          <a:solidFill>
            <a:srgbClr val="FF9933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4" name="Oval 82"/>
          <p:cNvSpPr>
            <a:spLocks noChangeArrowheads="1"/>
          </p:cNvSpPr>
          <p:nvPr/>
        </p:nvSpPr>
        <p:spPr bwMode="auto">
          <a:xfrm>
            <a:off x="2072218" y="4972051"/>
            <a:ext cx="488949" cy="651272"/>
          </a:xfrm>
          <a:prstGeom prst="ellipse">
            <a:avLst/>
          </a:prstGeom>
          <a:solidFill>
            <a:srgbClr val="FF9933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5" name="Oval 83"/>
          <p:cNvSpPr>
            <a:spLocks noChangeArrowheads="1"/>
          </p:cNvSpPr>
          <p:nvPr/>
        </p:nvSpPr>
        <p:spPr bwMode="auto">
          <a:xfrm>
            <a:off x="2256367" y="5588794"/>
            <a:ext cx="120651" cy="69056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156" name="Group 84"/>
          <p:cNvGrpSpPr>
            <a:grpSpLocks/>
          </p:cNvGrpSpPr>
          <p:nvPr/>
        </p:nvGrpSpPr>
        <p:grpSpPr bwMode="auto">
          <a:xfrm>
            <a:off x="2072218" y="4251723"/>
            <a:ext cx="488949" cy="754856"/>
            <a:chOff x="1056" y="5952"/>
            <a:chExt cx="384" cy="1056"/>
          </a:xfrm>
        </p:grpSpPr>
        <p:sp>
          <p:nvSpPr>
            <p:cNvPr id="3157" name="Oval 85"/>
            <p:cNvSpPr>
              <a:spLocks noChangeArrowheads="1"/>
            </p:cNvSpPr>
            <p:nvPr/>
          </p:nvSpPr>
          <p:spPr bwMode="auto">
            <a:xfrm>
              <a:off x="1080" y="5952"/>
              <a:ext cx="336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8" name="Oval 86"/>
            <p:cNvSpPr>
              <a:spLocks noChangeArrowheads="1"/>
            </p:cNvSpPr>
            <p:nvPr/>
          </p:nvSpPr>
          <p:spPr bwMode="auto">
            <a:xfrm>
              <a:off x="1056" y="6336"/>
              <a:ext cx="384" cy="67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9" name="Oval 87"/>
            <p:cNvSpPr>
              <a:spLocks noChangeArrowheads="1"/>
            </p:cNvSpPr>
            <p:nvPr/>
          </p:nvSpPr>
          <p:spPr bwMode="auto">
            <a:xfrm>
              <a:off x="1200" y="62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2330451" y="4080272"/>
            <a:ext cx="0" cy="154305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161" name="Group 89"/>
          <p:cNvGrpSpPr>
            <a:grpSpLocks/>
          </p:cNvGrpSpPr>
          <p:nvPr/>
        </p:nvGrpSpPr>
        <p:grpSpPr bwMode="auto">
          <a:xfrm rot="7901066">
            <a:off x="3520679" y="5535745"/>
            <a:ext cx="273844" cy="1341967"/>
            <a:chOff x="1056" y="5952"/>
            <a:chExt cx="384" cy="1056"/>
          </a:xfrm>
        </p:grpSpPr>
        <p:sp>
          <p:nvSpPr>
            <p:cNvPr id="3162" name="Oval 90"/>
            <p:cNvSpPr>
              <a:spLocks noChangeArrowheads="1"/>
            </p:cNvSpPr>
            <p:nvPr/>
          </p:nvSpPr>
          <p:spPr bwMode="auto">
            <a:xfrm>
              <a:off x="1080" y="5952"/>
              <a:ext cx="336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63" name="Oval 91"/>
            <p:cNvSpPr>
              <a:spLocks noChangeArrowheads="1"/>
            </p:cNvSpPr>
            <p:nvPr/>
          </p:nvSpPr>
          <p:spPr bwMode="auto">
            <a:xfrm>
              <a:off x="1056" y="6336"/>
              <a:ext cx="384" cy="67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64" name="Oval 92"/>
            <p:cNvSpPr>
              <a:spLocks noChangeArrowheads="1"/>
            </p:cNvSpPr>
            <p:nvPr/>
          </p:nvSpPr>
          <p:spPr bwMode="auto">
            <a:xfrm>
              <a:off x="1200" y="62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65" name="Group 93"/>
          <p:cNvGrpSpPr>
            <a:grpSpLocks/>
          </p:cNvGrpSpPr>
          <p:nvPr/>
        </p:nvGrpSpPr>
        <p:grpSpPr bwMode="auto">
          <a:xfrm rot="13302514">
            <a:off x="853018" y="5848351"/>
            <a:ext cx="488949" cy="754856"/>
            <a:chOff x="1056" y="5952"/>
            <a:chExt cx="384" cy="1056"/>
          </a:xfrm>
        </p:grpSpPr>
        <p:sp>
          <p:nvSpPr>
            <p:cNvPr id="3166" name="Oval 94"/>
            <p:cNvSpPr>
              <a:spLocks noChangeArrowheads="1"/>
            </p:cNvSpPr>
            <p:nvPr/>
          </p:nvSpPr>
          <p:spPr bwMode="auto">
            <a:xfrm>
              <a:off x="1080" y="5952"/>
              <a:ext cx="336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67" name="Oval 95"/>
            <p:cNvSpPr>
              <a:spLocks noChangeArrowheads="1"/>
            </p:cNvSpPr>
            <p:nvPr/>
          </p:nvSpPr>
          <p:spPr bwMode="auto">
            <a:xfrm>
              <a:off x="1056" y="6336"/>
              <a:ext cx="384" cy="67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68" name="Oval 96"/>
            <p:cNvSpPr>
              <a:spLocks noChangeArrowheads="1"/>
            </p:cNvSpPr>
            <p:nvPr/>
          </p:nvSpPr>
          <p:spPr bwMode="auto">
            <a:xfrm>
              <a:off x="1200" y="62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169" name="Line 97"/>
          <p:cNvSpPr>
            <a:spLocks noChangeShapeType="1"/>
          </p:cNvSpPr>
          <p:nvPr/>
        </p:nvSpPr>
        <p:spPr bwMode="auto">
          <a:xfrm flipH="1" flipV="1">
            <a:off x="2315633" y="5616178"/>
            <a:ext cx="2194984" cy="994172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 flipV="1">
            <a:off x="304801" y="5616179"/>
            <a:ext cx="2010833" cy="102870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1" name="Freeform 99"/>
          <p:cNvSpPr>
            <a:spLocks/>
          </p:cNvSpPr>
          <p:nvPr/>
        </p:nvSpPr>
        <p:spPr bwMode="auto">
          <a:xfrm>
            <a:off x="2042584" y="5767388"/>
            <a:ext cx="609600" cy="96441"/>
          </a:xfrm>
          <a:custGeom>
            <a:avLst/>
            <a:gdLst>
              <a:gd name="T0" fmla="*/ 0 w 480"/>
              <a:gd name="T1" fmla="*/ 11 h 136"/>
              <a:gd name="T2" fmla="*/ 109 w 480"/>
              <a:gd name="T3" fmla="*/ 120 h 136"/>
              <a:gd name="T4" fmla="*/ 349 w 480"/>
              <a:gd name="T5" fmla="*/ 109 h 136"/>
              <a:gd name="T6" fmla="*/ 480 w 480"/>
              <a:gd name="T7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136">
                <a:moveTo>
                  <a:pt x="0" y="11"/>
                </a:moveTo>
                <a:cubicBezTo>
                  <a:pt x="18" y="29"/>
                  <a:pt x="51" y="104"/>
                  <a:pt x="109" y="120"/>
                </a:cubicBezTo>
                <a:cubicBezTo>
                  <a:pt x="167" y="136"/>
                  <a:pt x="287" y="129"/>
                  <a:pt x="349" y="109"/>
                </a:cubicBezTo>
                <a:cubicBezTo>
                  <a:pt x="411" y="89"/>
                  <a:pt x="453" y="23"/>
                  <a:pt x="480" y="0"/>
                </a:cubicBezTo>
              </a:path>
            </a:pathLst>
          </a:custGeom>
          <a:noFill/>
          <a:ln w="19050" cmpd="sng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1890184" y="5904310"/>
            <a:ext cx="651563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Tahoma" charset="0"/>
              </a:rPr>
              <a:t>120°</a:t>
            </a:r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2561167" y="4388644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2561167" y="5349479"/>
            <a:ext cx="284631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B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548218" y="5966223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3839633" y="5966223"/>
            <a:ext cx="264688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F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4030134" y="4514850"/>
            <a:ext cx="3658702" cy="1348061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chemeClr val="accent2"/>
                </a:solidFill>
                <a:latin typeface="Arial" charset="0"/>
              </a:rPr>
              <a:t>Il B non ha completo l</a:t>
            </a:r>
            <a:r>
              <a:rPr lang="ja-JP" altLang="it-IT" sz="2100">
                <a:solidFill>
                  <a:schemeClr val="accent2"/>
                </a:solidFill>
                <a:latin typeface="Arial"/>
              </a:rPr>
              <a:t>’</a:t>
            </a:r>
            <a:r>
              <a:rPr lang="it-IT" sz="2100">
                <a:solidFill>
                  <a:schemeClr val="accent2"/>
                </a:solidFill>
                <a:latin typeface="Arial" charset="0"/>
              </a:rPr>
              <a:t>ottetto.</a:t>
            </a:r>
          </a:p>
          <a:p>
            <a:r>
              <a:rPr lang="it-IT" sz="2100">
                <a:solidFill>
                  <a:schemeClr val="accent2"/>
                </a:solidFill>
                <a:latin typeface="Arial" charset="0"/>
              </a:rPr>
              <a:t>Può quindi agire da acido di</a:t>
            </a:r>
          </a:p>
          <a:p>
            <a:r>
              <a:rPr lang="it-IT" sz="2100">
                <a:solidFill>
                  <a:schemeClr val="accent2"/>
                </a:solidFill>
                <a:latin typeface="Arial" charset="0"/>
              </a:rPr>
              <a:t>Lewis, legando uno ione</a:t>
            </a:r>
          </a:p>
          <a:p>
            <a:r>
              <a:rPr lang="it-IT" sz="2100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it-IT" sz="2100" baseline="3000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it-IT" sz="2100">
                <a:solidFill>
                  <a:schemeClr val="accent2"/>
                </a:solidFill>
                <a:latin typeface="Arial" charset="0"/>
              </a:rPr>
              <a:t> e formando lo ione [BF</a:t>
            </a:r>
            <a:r>
              <a:rPr lang="it-IT" sz="2100" baseline="-25000">
                <a:solidFill>
                  <a:schemeClr val="accent2"/>
                </a:solidFill>
                <a:latin typeface="Arial" charset="0"/>
              </a:rPr>
              <a:t>4</a:t>
            </a:r>
            <a:r>
              <a:rPr lang="it-IT" sz="2100">
                <a:solidFill>
                  <a:schemeClr val="accent2"/>
                </a:solidFill>
                <a:latin typeface="Arial" charset="0"/>
              </a:rPr>
              <a:t>]</a:t>
            </a:r>
            <a:r>
              <a:rPr lang="it-IT" sz="2100" baseline="3000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it-IT" sz="2100">
                <a:solidFill>
                  <a:schemeClr val="accent2"/>
                </a:solidFill>
                <a:latin typeface="Arial" charset="0"/>
              </a:rPr>
              <a:t>.</a:t>
            </a:r>
            <a:endParaRPr lang="it-IT" sz="2100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8322733" y="5143500"/>
            <a:ext cx="217950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-</a:t>
            </a:r>
          </a:p>
        </p:txBody>
      </p:sp>
      <p:sp>
        <p:nvSpPr>
          <p:cNvPr id="3179" name="Text Box 107"/>
          <p:cNvSpPr txBox="1">
            <a:spLocks noChangeArrowheads="1"/>
          </p:cNvSpPr>
          <p:nvPr/>
        </p:nvSpPr>
        <p:spPr bwMode="auto">
          <a:xfrm>
            <a:off x="4275667" y="5143500"/>
            <a:ext cx="217950" cy="40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chemeClr val="accent2"/>
                </a:solidFill>
                <a:latin typeface="Tahoma" charset="0"/>
              </a:rPr>
              <a:t>-</a:t>
            </a: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>
            <a:off x="254001" y="859631"/>
            <a:ext cx="2112433" cy="723900"/>
          </a:xfrm>
          <a:prstGeom prst="flowChartDecision">
            <a:avLst/>
          </a:prstGeom>
          <a:solidFill>
            <a:srgbClr val="FFCC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971619" y="941111"/>
            <a:ext cx="74505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dirty="0">
                <a:solidFill>
                  <a:srgbClr val="000099"/>
                </a:solidFill>
                <a:latin typeface="Arial" charset="0"/>
              </a:rPr>
              <a:t>BF</a:t>
            </a:r>
            <a:r>
              <a:rPr lang="it-IT" sz="3000" baseline="-25000" dirty="0">
                <a:solidFill>
                  <a:srgbClr val="000099"/>
                </a:solidFill>
                <a:latin typeface="Arial" charset="0"/>
              </a:rPr>
              <a:t>3</a:t>
            </a:r>
            <a:endParaRPr lang="it-IT" sz="3000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35350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495</Words>
  <Application>Microsoft Macintosh PowerPoint</Application>
  <PresentationFormat>Lucidi</PresentationFormat>
  <Paragraphs>254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universita'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sonia</dc:creator>
  <cp:lastModifiedBy>federico  pepi</cp:lastModifiedBy>
  <cp:revision>10</cp:revision>
  <dcterms:created xsi:type="dcterms:W3CDTF">2001-11-12T07:58:14Z</dcterms:created>
  <dcterms:modified xsi:type="dcterms:W3CDTF">2015-10-12T09:42:58Z</dcterms:modified>
</cp:coreProperties>
</file>