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1" r:id="rId3"/>
    <p:sldId id="292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9144000" cy="6858000" type="screen4x3"/>
  <p:notesSz cx="6858000" cy="9144000"/>
  <p:custDataLst>
    <p:tags r:id="rId20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2433"/>
    <a:srgbClr val="464990"/>
    <a:srgbClr val="002060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66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8B335A-DE6B-4998-BF63-617EFED7DD39}" type="datetimeFigureOut">
              <a:rPr lang="en-US" altLang="it-IT"/>
              <a:pPr>
                <a:defRPr/>
              </a:pPr>
              <a:t>2/13/2018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099B46-3FFF-4714-BE83-5D581838EDE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E65E477A-E286-445B-924A-921A451AC2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F775D7-867D-4D34-A112-C109E37BCE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>
            <a:extLst>
              <a:ext uri="{FF2B5EF4-FFF2-40B4-BE49-F238E27FC236}">
                <a16:creationId xmlns:a16="http://schemas.microsoft.com/office/drawing/2014/main" xmlns="" id="{7721F3B8-EB38-4D89-B713-6811EA9396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>
            <a:extLst>
              <a:ext uri="{FF2B5EF4-FFF2-40B4-BE49-F238E27FC236}">
                <a16:creationId xmlns:a16="http://schemas.microsoft.com/office/drawing/2014/main" xmlns="" id="{20C0BD3F-698F-4A0D-8C62-73081A5B53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xmlns="" id="{C5A401A8-EA97-423F-86CB-EB2B7D492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8F03D7-4ED4-419D-A7FB-F71BD572D5F4}" type="slidenum">
              <a:rPr lang="it-IT" altLang="it-IT"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56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FAEEF37C-E40F-439D-AD83-7D70A566E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4635DEC-D09D-471A-9E70-E80E09E39A91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28B8989B-2FD2-4C7C-9C31-396BD08F4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F7212571-3AF0-4146-9369-88CEA1BB5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DAEE3942-E27F-46CC-8658-E054A67A1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9EA7AC09-E459-4091-AF25-349A49336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7846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>
            <a:extLst>
              <a:ext uri="{FF2B5EF4-FFF2-40B4-BE49-F238E27FC236}">
                <a16:creationId xmlns:a16="http://schemas.microsoft.com/office/drawing/2014/main" xmlns="" id="{7721F3B8-EB38-4D89-B713-6811EA9396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>
            <a:extLst>
              <a:ext uri="{FF2B5EF4-FFF2-40B4-BE49-F238E27FC236}">
                <a16:creationId xmlns:a16="http://schemas.microsoft.com/office/drawing/2014/main" xmlns="" id="{20C0BD3F-698F-4A0D-8C62-73081A5B53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xmlns="" id="{C5A401A8-EA97-423F-86CB-EB2B7D492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8F03D7-4ED4-419D-A7FB-F71BD572D5F4}" type="slidenum">
              <a:rPr lang="it-IT" altLang="it-IT"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0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xmlns="" id="{2130F96A-3181-4219-B6F0-1815C5A4A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46775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E0527290-83E6-4E25-832B-8DCC734DEA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3BE7D14D-02AB-4FDE-AFBC-2878A3FE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xmlns="" id="{48C5D9A4-F61C-4373-B84D-8C4E64587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3F149EE-6C23-47B1-BE75-86BA760344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585072-12C2-4D20-9702-3F9277E858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7061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CCE3388-2D62-472E-869B-4B7C1919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B33A-D693-4CE0-8AE7-D673831EFCF4}" type="datetimeFigureOut">
              <a:rPr lang="it-IT"/>
              <a:pPr>
                <a:defRPr/>
              </a:pPr>
              <a:t>13/02/2018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211BB49-AF57-412B-8876-79E6A13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209CB4E-7B9F-44FF-9996-8308D039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6E398-E03C-41EB-A497-A4756D4EDD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4510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xmlns="" id="{9E0DB6B3-945A-4C3D-B9BC-95C54036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7C1F-5489-44A0-AE2A-F878738FC59F}" type="datetimeFigureOut">
              <a:rPr lang="it-IT"/>
              <a:pPr>
                <a:defRPr/>
              </a:pPr>
              <a:t>13/02/2018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xmlns="" id="{70B78D9B-505D-465E-B09A-E341B7DC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xmlns="" id="{852FEB55-792A-41AD-9E38-A6133706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1DA0C-34AF-42DF-BDD8-3E7440EC352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2697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xmlns="" id="{CADC55CE-AA34-46D4-869F-85D81EF7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xmlns="" id="{3F476A90-E7B8-4293-AC0D-F5EAC6A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Pedagogia Sperimentale - R. Trinchero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A21CA9A8-4CF0-40AC-9387-F44B87B0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EE150-344D-4100-B0C5-CCB5FF4FD31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xmlns="" val="162577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E1CF9C6-5AFD-43D8-91F3-7AB49AA9D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xmlns="" id="{5D2BC116-B7D4-47A5-BF35-3E71EB22F6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xmlns="" id="{294D1649-7A3B-4374-B71E-43DA180A40F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61C669D-F177-4DEB-81C1-43E3255856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ducationduepuntozero.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xmlns="" id="{2A0CEFC7-4A8C-46B9-83F8-25EA89257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xmlns="" id="{1ED3E2F4-87E5-41F8-AE7D-3586A7356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663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4C1FA46-1F92-4B98-BC29-9C16F871BB80}"/>
              </a:ext>
            </a:extLst>
          </p:cNvPr>
          <p:cNvSpPr txBox="1"/>
          <p:nvPr/>
        </p:nvSpPr>
        <p:spPr>
          <a:xfrm>
            <a:off x="539552" y="2132856"/>
            <a:ext cx="7920038" cy="1014413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Orizzontalità delle relazioni: 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Le decisioni vengono prese dagli educatori insieme ai ragazzi, condivisione del potere e delle responsabilità 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D571402-7690-4D21-8E13-BC54A52CFF89}"/>
              </a:ext>
            </a:extLst>
          </p:cNvPr>
          <p:cNvSpPr txBox="1"/>
          <p:nvPr/>
        </p:nvSpPr>
        <p:spPr>
          <a:xfrm>
            <a:off x="539552" y="3283992"/>
            <a:ext cx="7920038" cy="708025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Riconoscimento reciproco: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Relazione con gli educatori basata sulla fiducia e stima reciproca.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7CA988F-155F-4701-AA2D-A659F630F90F}"/>
              </a:ext>
            </a:extLst>
          </p:cNvPr>
          <p:cNvSpPr txBox="1"/>
          <p:nvPr/>
        </p:nvSpPr>
        <p:spPr>
          <a:xfrm>
            <a:off x="528153" y="4128740"/>
            <a:ext cx="7920038" cy="708025"/>
          </a:xfrm>
          <a:prstGeom prst="rect">
            <a:avLst/>
          </a:prstGeom>
          <a:solidFill>
            <a:srgbClr val="F99DEE">
              <a:alpha val="89000"/>
            </a:srgbClr>
          </a:solidFill>
          <a:ln>
            <a:solidFill>
              <a:srgbClr val="F870EE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Senso di appartenenza: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Coesione, sentimento di far parte del gruppo.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4E6A870-9A16-47F3-A9BC-8214D775C2C3}"/>
              </a:ext>
            </a:extLst>
          </p:cNvPr>
          <p:cNvSpPr txBox="1"/>
          <p:nvPr/>
        </p:nvSpPr>
        <p:spPr>
          <a:xfrm>
            <a:off x="539552" y="4973488"/>
            <a:ext cx="7848600" cy="1014412"/>
          </a:xfrm>
          <a:prstGeom prst="rect">
            <a:avLst/>
          </a:prstGeom>
          <a:solidFill>
            <a:schemeClr val="tx2">
              <a:lumMod val="40000"/>
              <a:lumOff val="60000"/>
              <a:alpha val="69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Responsabilità: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Avere la possibilità di assumere responsabilità concrete.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Esempi di responsabilità.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xmlns="" id="{3B65DF5C-95BD-4B63-AC0B-AB3A4335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180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0" descr="download.jpg">
            <a:extLst>
              <a:ext uri="{FF2B5EF4-FFF2-40B4-BE49-F238E27FC236}">
                <a16:creationId xmlns:a16="http://schemas.microsoft.com/office/drawing/2014/main" xmlns="" id="{68043EAC-192C-40E1-A376-B806A245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004"/>
            <a:ext cx="2089646" cy="20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magine 11" descr="le responsabilità.jpg">
            <a:extLst>
              <a:ext uri="{FF2B5EF4-FFF2-40B4-BE49-F238E27FC236}">
                <a16:creationId xmlns:a16="http://schemas.microsoft.com/office/drawing/2014/main" xmlns="" id="{A8FEB1D3-3A66-4FA7-B966-AABA5D7973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6680"/>
            <a:ext cx="2088207" cy="249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D153CFD-F1B2-4F14-A64F-5F51E6CBF30A}"/>
              </a:ext>
            </a:extLst>
          </p:cNvPr>
          <p:cNvSpPr txBox="1"/>
          <p:nvPr/>
        </p:nvSpPr>
        <p:spPr>
          <a:xfrm>
            <a:off x="250825" y="1093704"/>
            <a:ext cx="391592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Affidare responsabilità </a:t>
            </a:r>
            <a:r>
              <a:rPr lang="it-IT" sz="2000" b="1" dirty="0" err="1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e…</a:t>
            </a: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fidarsi</a:t>
            </a:r>
          </a:p>
        </p:txBody>
      </p:sp>
      <p:pic>
        <p:nvPicPr>
          <p:cNvPr id="15" name="Immagine 14" descr="Immagine1.png">
            <a:extLst>
              <a:ext uri="{FF2B5EF4-FFF2-40B4-BE49-F238E27FC236}">
                <a16:creationId xmlns:a16="http://schemas.microsoft.com/office/drawing/2014/main" xmlns="" id="{52DA9339-E902-4E2B-A296-DBBE7912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86680"/>
            <a:ext cx="4580814" cy="274158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64C29DA-58ED-4658-A7DC-E20B7965167E}"/>
              </a:ext>
            </a:extLst>
          </p:cNvPr>
          <p:cNvSpPr txBox="1"/>
          <p:nvPr/>
        </p:nvSpPr>
        <p:spPr>
          <a:xfrm>
            <a:off x="2462933" y="4357666"/>
            <a:ext cx="649488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Responsabilità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 chiama in causa l'idea del rispondere (</a:t>
            </a:r>
            <a:r>
              <a:rPr lang="it-IT" sz="2000" dirty="0" err="1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respondère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e indica una risposta (</a:t>
            </a:r>
            <a:r>
              <a:rPr lang="it-IT" sz="2000" dirty="0" err="1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responsio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, </a:t>
            </a:r>
            <a:r>
              <a:rPr lang="it-IT" sz="2000" dirty="0" err="1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responsus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 o anche </a:t>
            </a:r>
            <a:r>
              <a:rPr lang="it-IT" sz="2000" dirty="0" err="1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responsum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11271" name="CasellaDiTesto 7">
            <a:extLst>
              <a:ext uri="{FF2B5EF4-FFF2-40B4-BE49-F238E27FC236}">
                <a16:creationId xmlns:a16="http://schemas.microsoft.com/office/drawing/2014/main" xmlns="" id="{BFE9E03A-3A1D-49FD-A602-A1066C94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7" y="5495067"/>
            <a:ext cx="5156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 err="1">
                <a:latin typeface="Arial Narrow" panose="020B0606020202030204" pitchFamily="34" charset="0"/>
              </a:rPr>
              <a:t>Gige</a:t>
            </a:r>
            <a:r>
              <a:rPr lang="it-IT" altLang="it-IT" sz="2000" dirty="0">
                <a:latin typeface="Arial Narrow" panose="020B0606020202030204" pitchFamily="34" charset="0"/>
              </a:rPr>
              <a:t>, privo della dimensione corporea, della relazionalità.  </a:t>
            </a:r>
          </a:p>
          <a:p>
            <a:pPr algn="ctr" eaLnBrk="1" hangingPunct="1"/>
            <a:r>
              <a:rPr lang="it-IT" altLang="it-IT" sz="2000" dirty="0">
                <a:latin typeface="Arial Narrow" panose="020B0606020202030204" pitchFamily="34" charset="0"/>
              </a:rPr>
              <a:t>Inesistenza di una comunità alla quale rispondere.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762187B1-A043-4BC8-9C3C-A4B02EC91A55}"/>
              </a:ext>
            </a:extLst>
          </p:cNvPr>
          <p:cNvSpPr/>
          <p:nvPr/>
        </p:nvSpPr>
        <p:spPr>
          <a:xfrm>
            <a:off x="3707905" y="5065552"/>
            <a:ext cx="40648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L'anello di </a:t>
            </a:r>
            <a:r>
              <a:rPr lang="it-IT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Gige</a:t>
            </a:r>
            <a:endParaRPr lang="it-IT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7D46147-6E3E-4CAC-BAFA-67C29344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70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2.png">
            <a:extLst>
              <a:ext uri="{FF2B5EF4-FFF2-40B4-BE49-F238E27FC236}">
                <a16:creationId xmlns:a16="http://schemas.microsoft.com/office/drawing/2014/main" xmlns="" id="{84293551-F1DE-4734-A8AD-4235AE98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88282"/>
            <a:ext cx="6840538" cy="413543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Fumetto 1 6">
            <a:extLst>
              <a:ext uri="{FF2B5EF4-FFF2-40B4-BE49-F238E27FC236}">
                <a16:creationId xmlns:a16="http://schemas.microsoft.com/office/drawing/2014/main" xmlns="" id="{F0C8FEAF-787A-4016-BEA1-74FA37A8C478}"/>
              </a:ext>
            </a:extLst>
          </p:cNvPr>
          <p:cNvSpPr/>
          <p:nvPr/>
        </p:nvSpPr>
        <p:spPr>
          <a:xfrm rot="20356811">
            <a:off x="406163" y="1376883"/>
            <a:ext cx="1852612" cy="534988"/>
          </a:xfrm>
          <a:prstGeom prst="wedgeRectCallout">
            <a:avLst>
              <a:gd name="adj1" fmla="val 49348"/>
              <a:gd name="adj2" fmla="val 106448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presentato un lavoro alla classe</a:t>
            </a:r>
          </a:p>
        </p:txBody>
      </p:sp>
      <p:sp>
        <p:nvSpPr>
          <p:cNvPr id="8" name="Fumetto 1 7">
            <a:extLst>
              <a:ext uri="{FF2B5EF4-FFF2-40B4-BE49-F238E27FC236}">
                <a16:creationId xmlns:a16="http://schemas.microsoft.com/office/drawing/2014/main" xmlns="" id="{223863D1-9416-4ABE-8B19-EF776AC0E37E}"/>
              </a:ext>
            </a:extLst>
          </p:cNvPr>
          <p:cNvSpPr/>
          <p:nvPr/>
        </p:nvSpPr>
        <p:spPr>
          <a:xfrm rot="1543508">
            <a:off x="7343538" y="1359421"/>
            <a:ext cx="1492250" cy="619125"/>
          </a:xfrm>
          <a:prstGeom prst="wedgeRectCallout">
            <a:avLst>
              <a:gd name="adj1" fmla="val -56611"/>
              <a:gd name="adj2" fmla="val 130056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raccolto soldi per una gita</a:t>
            </a:r>
          </a:p>
        </p:txBody>
      </p:sp>
      <p:sp>
        <p:nvSpPr>
          <p:cNvPr id="10" name="Fumetto 1 9">
            <a:extLst>
              <a:ext uri="{FF2B5EF4-FFF2-40B4-BE49-F238E27FC236}">
                <a16:creationId xmlns:a16="http://schemas.microsoft.com/office/drawing/2014/main" xmlns="" id="{40CA9E37-A894-4B49-9305-AA110E19DBDB}"/>
              </a:ext>
            </a:extLst>
          </p:cNvPr>
          <p:cNvSpPr/>
          <p:nvPr/>
        </p:nvSpPr>
        <p:spPr>
          <a:xfrm>
            <a:off x="2603263" y="1354658"/>
            <a:ext cx="2000250" cy="376238"/>
          </a:xfrm>
          <a:prstGeom prst="wedgeRectCallout">
            <a:avLst>
              <a:gd name="adj1" fmla="val 18542"/>
              <a:gd name="adj2" fmla="val 180008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fotocopiato dei fogli</a:t>
            </a:r>
          </a:p>
        </p:txBody>
      </p:sp>
      <p:sp>
        <p:nvSpPr>
          <p:cNvPr id="11" name="Fumetto 1 10">
            <a:extLst>
              <a:ext uri="{FF2B5EF4-FFF2-40B4-BE49-F238E27FC236}">
                <a16:creationId xmlns:a16="http://schemas.microsoft.com/office/drawing/2014/main" xmlns="" id="{29370579-417A-41D3-BC12-114E8B2E4472}"/>
              </a:ext>
            </a:extLst>
          </p:cNvPr>
          <p:cNvSpPr/>
          <p:nvPr/>
        </p:nvSpPr>
        <p:spPr>
          <a:xfrm rot="495419">
            <a:off x="5152788" y="1184796"/>
            <a:ext cx="1687512" cy="534987"/>
          </a:xfrm>
          <a:prstGeom prst="wedgeRectCallout">
            <a:avLst>
              <a:gd name="adj1" fmla="val -66700"/>
              <a:gd name="adj2" fmla="val 146430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portato un libro per il docente</a:t>
            </a:r>
          </a:p>
        </p:txBody>
      </p:sp>
      <p:sp>
        <p:nvSpPr>
          <p:cNvPr id="12" name="Fumetto 1 11">
            <a:extLst>
              <a:ext uri="{FF2B5EF4-FFF2-40B4-BE49-F238E27FC236}">
                <a16:creationId xmlns:a16="http://schemas.microsoft.com/office/drawing/2014/main" xmlns="" id="{F7C29D67-1C21-42AC-AC53-2840E4FE2FCE}"/>
              </a:ext>
            </a:extLst>
          </p:cNvPr>
          <p:cNvSpPr/>
          <p:nvPr/>
        </p:nvSpPr>
        <p:spPr>
          <a:xfrm rot="832054">
            <a:off x="6956188" y="2467496"/>
            <a:ext cx="2135187" cy="533400"/>
          </a:xfrm>
          <a:prstGeom prst="wedgeRectCallout">
            <a:avLst>
              <a:gd name="adj1" fmla="val -52777"/>
              <a:gd name="adj2" fmla="val 93637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</a:rPr>
              <a:t>Partecipato a scrivere il giornale della classe</a:t>
            </a:r>
            <a:endParaRPr lang="it-IT" sz="1600" dirty="0">
              <a:solidFill>
                <a:schemeClr val="accent4">
                  <a:lumMod val="50000"/>
                </a:schemeClr>
              </a:solidFill>
              <a:latin typeface="Arial Narrow 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Fumetto 1 12">
            <a:extLst>
              <a:ext uri="{FF2B5EF4-FFF2-40B4-BE49-F238E27FC236}">
                <a16:creationId xmlns:a16="http://schemas.microsoft.com/office/drawing/2014/main" xmlns="" id="{4CFB5636-F607-4B51-9A4F-4D8A3BEF8A7B}"/>
              </a:ext>
            </a:extLst>
          </p:cNvPr>
          <p:cNvSpPr/>
          <p:nvPr/>
        </p:nvSpPr>
        <p:spPr>
          <a:xfrm>
            <a:off x="4979750" y="2146821"/>
            <a:ext cx="1358900" cy="534987"/>
          </a:xfrm>
          <a:prstGeom prst="wedgeRectCallout">
            <a:avLst>
              <a:gd name="adj1" fmla="val -61371"/>
              <a:gd name="adj2" fmla="val 110554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fatto visitare la scuola</a:t>
            </a:r>
          </a:p>
        </p:txBody>
      </p:sp>
      <p:sp>
        <p:nvSpPr>
          <p:cNvPr id="14" name="Fumetto 1 13">
            <a:extLst>
              <a:ext uri="{FF2B5EF4-FFF2-40B4-BE49-F238E27FC236}">
                <a16:creationId xmlns:a16="http://schemas.microsoft.com/office/drawing/2014/main" xmlns="" id="{0D87A383-6868-4D13-9F3C-3399E0F979D2}"/>
              </a:ext>
            </a:extLst>
          </p:cNvPr>
          <p:cNvSpPr/>
          <p:nvPr/>
        </p:nvSpPr>
        <p:spPr>
          <a:xfrm rot="20655439">
            <a:off x="980838" y="2203971"/>
            <a:ext cx="2079625" cy="533400"/>
          </a:xfrm>
          <a:prstGeom prst="wedgeRectCallout">
            <a:avLst>
              <a:gd name="adj1" fmla="val 37178"/>
              <a:gd name="adj2" fmla="val 83609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Fatto il </a:t>
            </a:r>
            <a:r>
              <a:rPr lang="it-IT" sz="1600" dirty="0" err="1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chiudi-fila</a:t>
            </a:r>
            <a:r>
              <a:rPr lang="it-IT" sz="1600" dirty="0">
                <a:solidFill>
                  <a:schemeClr val="accent4">
                    <a:lumMod val="50000"/>
                  </a:schemeClr>
                </a:solidFill>
                <a:latin typeface="Arial Narrow "/>
                <a:ea typeface="Tahoma" pitchFamily="34" charset="0"/>
                <a:cs typeface="Tahoma" pitchFamily="34" charset="0"/>
              </a:rPr>
              <a:t> alle elementari</a:t>
            </a:r>
          </a:p>
        </p:txBody>
      </p:sp>
      <p:pic>
        <p:nvPicPr>
          <p:cNvPr id="12298" name="Immagine 14" descr="images.jpg">
            <a:extLst>
              <a:ext uri="{FF2B5EF4-FFF2-40B4-BE49-F238E27FC236}">
                <a16:creationId xmlns:a16="http://schemas.microsoft.com/office/drawing/2014/main" xmlns="" id="{B2B5FCDC-3436-4A83-B4A1-848ABF1D5A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385" y="2291740"/>
            <a:ext cx="792162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BA1DFC-F48C-40A4-8AEF-F066A374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410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56E2F49-9D57-44D5-BB1E-1D97001A3A25}"/>
              </a:ext>
            </a:extLst>
          </p:cNvPr>
          <p:cNvSpPr txBox="1">
            <a:spLocks/>
          </p:cNvSpPr>
          <p:nvPr/>
        </p:nvSpPr>
        <p:spPr>
          <a:xfrm>
            <a:off x="539552" y="1124744"/>
            <a:ext cx="7992888" cy="432842"/>
          </a:xfrm>
          <a:prstGeom prst="rect">
            <a:avLst/>
          </a:prstGeom>
          <a:ln w="15875">
            <a:solidFill>
              <a:srgbClr val="000032"/>
            </a:solidFill>
          </a:ln>
        </p:spPr>
        <p:txBody>
          <a:bodyPr bIns="72000" anchor="ctr"/>
          <a:lstStyle/>
          <a:p>
            <a:pPr algn="ctr">
              <a:defRPr/>
            </a:pPr>
            <a:r>
              <a:rPr lang="it-IT" sz="2000" dirty="0">
                <a:latin typeface="Arial Narrow "/>
                <a:cs typeface="Arial" charset="0"/>
              </a:rPr>
              <a:t>Intenzione degli studenti e scout di iscriversi all’università per indirizzo di scuola in % </a:t>
            </a:r>
            <a:endParaRPr lang="fr-FR" sz="2200" dirty="0">
              <a:latin typeface="Arial Narrow "/>
              <a:ea typeface="+mj-ea"/>
              <a:cs typeface="Tahoma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9F601D0-4586-4346-811F-A6D4F18AC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5785196"/>
            <a:ext cx="799288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 dirty="0">
                <a:latin typeface="Arial Narrow "/>
                <a:cs typeface="Tahoma" panose="020B0604030504040204" pitchFamily="34" charset="0"/>
              </a:rPr>
              <a:t>Se la volontà di proseguire nello studio rappresenta un indicatore di fiducia in se stessi e di progettualità lo scoutismo sembra restituire queste caratteristiche proprio ai ragazzi che provengono dagli indirizzi di studio più deboli.</a:t>
            </a:r>
            <a:endParaRPr lang="fr-FR" altLang="it-IT" sz="1600" dirty="0">
              <a:latin typeface="Arial Narrow "/>
              <a:cs typeface="Tahoma" panose="020B0604030504040204" pitchFamily="34" charset="0"/>
            </a:endParaRPr>
          </a:p>
        </p:txBody>
      </p:sp>
      <p:pic>
        <p:nvPicPr>
          <p:cNvPr id="13316" name="Immagine 9" descr="Immagine3.png">
            <a:extLst>
              <a:ext uri="{FF2B5EF4-FFF2-40B4-BE49-F238E27FC236}">
                <a16:creationId xmlns:a16="http://schemas.microsoft.com/office/drawing/2014/main" xmlns="" id="{6DA47062-80E2-4612-B7F6-5E19CF18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18" y="1700808"/>
            <a:ext cx="8174873" cy="3941166"/>
          </a:xfrm>
          <a:prstGeom prst="rect">
            <a:avLst/>
          </a:prstGeom>
          <a:noFill/>
          <a:ln w="15875">
            <a:solidFill>
              <a:srgbClr val="0000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698AE9-FAA1-4A67-8911-F6B9728D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674939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C926DB9-3C83-437E-A73B-74913BEE5A7A}"/>
              </a:ext>
            </a:extLst>
          </p:cNvPr>
          <p:cNvSpPr txBox="1"/>
          <p:nvPr/>
        </p:nvSpPr>
        <p:spPr>
          <a:xfrm>
            <a:off x="611559" y="4987503"/>
            <a:ext cx="7704137" cy="92333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  <a:hlinkClick r:id="rId2"/>
              </a:rPr>
              <a:t>http://www.educationduepuntozero.it/</a:t>
            </a:r>
            <a:endParaRPr lang="it-IT" sz="18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Fiducia nei giovani: partiamo da piccole responsabilità in classe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Come cambiare la scuola per formare i leader di domani</a:t>
            </a:r>
          </a:p>
        </p:txBody>
      </p:sp>
      <p:pic>
        <p:nvPicPr>
          <p:cNvPr id="14339" name="Immagine 3" descr="DustSpeck.jpg">
            <a:extLst>
              <a:ext uri="{FF2B5EF4-FFF2-40B4-BE49-F238E27FC236}">
                <a16:creationId xmlns:a16="http://schemas.microsoft.com/office/drawing/2014/main" xmlns="" id="{EE06E34A-EAC8-40B6-BE8E-9360C64DF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5375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4072698-259F-40A8-9B47-8957C45EAFE2}"/>
              </a:ext>
            </a:extLst>
          </p:cNvPr>
          <p:cNvSpPr txBox="1"/>
          <p:nvPr/>
        </p:nvSpPr>
        <p:spPr>
          <a:xfrm>
            <a:off x="611559" y="1052736"/>
            <a:ext cx="7560841" cy="708025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Creare un ambiente che consenta la partecipazione attiva e la collaborazione,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democratico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in quanto tutte le persone che ci convivono partecipano a definirlo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B0B6B1AB-49AC-4AE4-BCA9-5A42DC4A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58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824847-AF97-42B5-896F-D600EBA1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362" name="Segnaposto contenuto 1">
            <a:extLst>
              <a:ext uri="{FF2B5EF4-FFF2-40B4-BE49-F238E27FC236}">
                <a16:creationId xmlns:a16="http://schemas.microsoft.com/office/drawing/2014/main" xmlns="" id="{5569C238-453F-442D-B9B7-5404B1929B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916113"/>
            <a:ext cx="8320410" cy="4716462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000032"/>
            </a:solidFill>
            <a:round/>
            <a:headEnd/>
            <a:tailEnd/>
          </a:ln>
        </p:spPr>
        <p:txBody>
          <a:bodyPr anchor="ctr"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Una scuola capace di includere gli studenti nella definizione di obiettivi e scelta di attività,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capace di ascoltare ogni singolo ragazzo e di contrattare con lui i suoi obiettivi di sviluppo personale, 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capace di valorizzare  le diversità ed eccellenze 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che preveda una larga </a:t>
            </a:r>
            <a:r>
              <a:rPr lang="it-IT" altLang="it-IT" sz="1600" dirty="0" err="1">
                <a:latin typeface="Arial Narrow" panose="020B0606020202030204" pitchFamily="34" charset="0"/>
                <a:cs typeface="Tahoma" panose="020B0604030504040204" pitchFamily="34" charset="0"/>
              </a:rPr>
              <a:t>opzionalità</a:t>
            </a:r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 per consentire a chi vuole conoscere qualcosa di impararlo bene.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Una scuola in cui ciascun ragazzo si senta investito di un ruolo,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in cui gli elementi di base si apprendano facendo e si rinforzino attraverso l’applicazione,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in cui il fare consenta a tutti di sperimentare ruoli diversi e trovare quelli più adatti alle proprie caratteristiche. 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in cui siano modalità di riconoscimento e accreditamento di conoscenze extracurriculari, che potrebbero diventare potenti strumenti di orientamento educativo,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in cui i ragazzi possano sperimentare sia il lavoro nel gruppo ristretto sia quello nel gruppo allargato (classe) e che ci siano alcune attività che coinvolgono l’intera scuola o le scuole della rete,</a:t>
            </a:r>
          </a:p>
          <a:p>
            <a:pPr marL="0" indent="0" eaLnBrk="1" hangingPunct="1"/>
            <a:r>
              <a:rPr lang="it-IT" altLang="it-IT" sz="1600" dirty="0">
                <a:latin typeface="Arial Narrow" panose="020B0606020202030204" pitchFamily="34" charset="0"/>
                <a:cs typeface="Tahoma" panose="020B0604030504040204" pitchFamily="34" charset="0"/>
              </a:rPr>
              <a:t>in cui l'ambiente sia percepito dai ragazzi come loro e per questo lo rispettino e lo curino e possano utilizzarlo per tutto il tempo che ritengono necessario. </a:t>
            </a:r>
            <a:endParaRPr lang="it-IT" altLang="it-IT" dirty="0">
              <a:latin typeface="Arial Narrow" panose="020B0606020202030204" pitchFamily="34" charset="0"/>
            </a:endParaRPr>
          </a:p>
        </p:txBody>
      </p:sp>
      <p:sp>
        <p:nvSpPr>
          <p:cNvPr id="45059" name="CasellaDiTesto 3">
            <a:extLst>
              <a:ext uri="{FF2B5EF4-FFF2-40B4-BE49-F238E27FC236}">
                <a16:creationId xmlns:a16="http://schemas.microsoft.com/office/drawing/2014/main" xmlns="" id="{27009476-8169-4502-BD2F-8E504E99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24744"/>
            <a:ext cx="590232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00003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2000" dirty="0">
                <a:latin typeface="Kristen ITC" pitchFamily="66" charset="0"/>
                <a:ea typeface="Tahoma" pitchFamily="34" charset="0"/>
                <a:cs typeface="Tahoma" pitchFamily="34" charset="0"/>
              </a:rPr>
              <a:t>È possibile pensare la scuola in modo diverso. </a:t>
            </a:r>
          </a:p>
        </p:txBody>
      </p:sp>
    </p:spTree>
    <p:extLst>
      <p:ext uri="{BB962C8B-B14F-4D97-AF65-F5344CB8AC3E}">
        <p14:creationId xmlns:p14="http://schemas.microsoft.com/office/powerpoint/2010/main" xmlns="" val="305957748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xmlns="" id="{2A0CEFC7-4A8C-46B9-83F8-25EA89257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xmlns="" id="{1ED3E2F4-87E5-41F8-AE7D-3586A7356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991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EC9E9668-455C-4791-B1ED-0FCDA6A8FF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212976"/>
            <a:ext cx="6929437" cy="1655887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Pedagogogia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sperimentale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Pietro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Lucisano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Emiliane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Rubat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du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Merac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it-IT" dirty="0" smtClean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dirty="0" smtClean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it-IT" dirty="0" smtClean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dirty="0" smtClean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endParaRPr lang="it-IT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0ADFE3C6-93BE-4E4B-99D0-F8EA9AD2B1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58913" y="5035550"/>
            <a:ext cx="6929437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Contesti educativi e sviluppo di atteggiamenti di responsabilità, leadership e cooperazione in ragazzi di 15-16 anni</a:t>
            </a:r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xmlns="" id="{F3712A3F-A14E-4278-B46B-90546581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207EC3-6FC2-4BD5-B6BF-628283F9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195" name="Segnaposto numero diapositiva 3">
            <a:extLst>
              <a:ext uri="{FF2B5EF4-FFF2-40B4-BE49-F238E27FC236}">
                <a16:creationId xmlns:a16="http://schemas.microsoft.com/office/drawing/2014/main" xmlns="" id="{31EB4E3C-93C2-4971-BD18-0D7F37FF2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87F5BD4-1A9D-4417-B4D5-16A2B0908987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3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xmlns="" id="{06C88D2E-B815-4165-91D3-A06FA757239D}"/>
              </a:ext>
            </a:extLst>
          </p:cNvPr>
          <p:cNvSpPr txBox="1">
            <a:spLocks/>
          </p:cNvSpPr>
          <p:nvPr/>
        </p:nvSpPr>
        <p:spPr>
          <a:xfrm>
            <a:off x="4716016" y="6324971"/>
            <a:ext cx="4856162" cy="4869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79425" indent="-28575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638300" indent="-3048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20955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5527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0099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43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15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Emiliane </a:t>
            </a:r>
            <a:r>
              <a:rPr lang="it-IT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Rubat</a:t>
            </a:r>
            <a:r>
              <a:rPr lang="it-IT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it-IT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Mérac</a:t>
            </a:r>
            <a:endParaRPr lang="it-IT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 descr="5b0680b2-8b46-11de-92a9-9ad592778903.jpg">
            <a:extLst>
              <a:ext uri="{FF2B5EF4-FFF2-40B4-BE49-F238E27FC236}">
                <a16:creationId xmlns:a16="http://schemas.microsoft.com/office/drawing/2014/main" xmlns="" id="{A181C8E4-B9A3-44E2-B592-6EE0CC949E8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50825" y="4803611"/>
            <a:ext cx="3757613" cy="1615026"/>
          </a:xfrm>
          <a:prstGeom prst="rect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Immagine 5" descr="shadok.gif">
            <a:extLst>
              <a:ext uri="{FF2B5EF4-FFF2-40B4-BE49-F238E27FC236}">
                <a16:creationId xmlns:a16="http://schemas.microsoft.com/office/drawing/2014/main" xmlns="" id="{FB7349B3-D007-4FC0-9969-235AB51214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859338" y="3941903"/>
            <a:ext cx="3649662" cy="2141772"/>
          </a:xfrm>
          <a:prstGeom prst="rect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65AB44F-018A-4E5E-A0DB-6D3005E8E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182014"/>
            <a:ext cx="8244408" cy="709837"/>
          </a:xfrm>
          <a:prstGeom prst="rect">
            <a:avLst/>
          </a:prstGeom>
          <a:solidFill>
            <a:srgbClr val="FFFFFF"/>
          </a:solidFill>
          <a:ln w="38100">
            <a:solidFill>
              <a:srgbClr val="B5A4C8"/>
            </a:solidFill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it-IT" sz="2000" kern="0" dirty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Contesti educativi e sviluppo di atteggiamenti di responsabilità, leadership e cooperazione in ragazzi di 15-16 anni</a:t>
            </a:r>
            <a:endParaRPr lang="it-IT" sz="20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asellaDiTesto 4">
            <a:extLst>
              <a:ext uri="{FF2B5EF4-FFF2-40B4-BE49-F238E27FC236}">
                <a16:creationId xmlns:a16="http://schemas.microsoft.com/office/drawing/2014/main" xmlns="" id="{4C01ECC6-E3A3-4BAC-BE1D-9743A0FE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06613"/>
            <a:ext cx="86868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00003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itchFamily="34" charset="0"/>
              </a:rPr>
              <a:t>Principale obiettivo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:</a:t>
            </a:r>
          </a:p>
          <a:p>
            <a:pPr>
              <a:defRPr/>
            </a:pP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Analizzare, nei due contesti della scuola e dello scoutismo, le differenze in termini di acquisizione di atteggiamenti e capacità di leadership, al fine di determinare se esista una relazione tra lo sviluppo di questi e il modello educativo proposto.</a:t>
            </a:r>
          </a:p>
          <a:p>
            <a:pPr>
              <a:defRPr/>
            </a:pPr>
            <a:endParaRPr lang="it-IT" sz="1800" dirty="0">
              <a:latin typeface="Arial Narrow" panose="020B0606020202030204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cs typeface="Tahoma" pitchFamily="34" charset="0"/>
              </a:rPr>
              <a:t>→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 Misurare quali aspetti dell’esperienza educativa, rilevati attraverso la percezione dei ragazzi, possano promuovere lo sviluppo di una leadership basata su valori (</a:t>
            </a:r>
            <a:r>
              <a:rPr lang="it-IT" sz="1800" dirty="0" err="1">
                <a:latin typeface="Arial Narrow" panose="020B0606020202030204" pitchFamily="34" charset="0"/>
                <a:cs typeface="Tahoma" pitchFamily="34" charset="0"/>
              </a:rPr>
              <a:t>Value-based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 Leadership).</a:t>
            </a:r>
          </a:p>
          <a:p>
            <a:pPr>
              <a:defRPr/>
            </a:pPr>
            <a:endParaRPr lang="it-IT" sz="1800" dirty="0">
              <a:latin typeface="Arial Narrow" panose="020B0606020202030204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  <a:cs typeface="Tahoma" pitchFamily="34" charset="0"/>
              </a:rPr>
              <a:t>→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 Confrontare le percezioni del contesto educativo e gli esiti in termini di atteggiamenti di leadership di studenti, con quelli dei loro coetanei che vivevano l’esperienza educativa dello scoutismo. </a:t>
            </a:r>
          </a:p>
        </p:txBody>
      </p:sp>
      <p:sp>
        <p:nvSpPr>
          <p:cNvPr id="12" name="CasellaDiTesto 5">
            <a:extLst>
              <a:ext uri="{FF2B5EF4-FFF2-40B4-BE49-F238E27FC236}">
                <a16:creationId xmlns:a16="http://schemas.microsoft.com/office/drawing/2014/main" xmlns="" id="{E649FD58-59E6-43D9-A6A3-DFA874B6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9" y="4077072"/>
            <a:ext cx="8651875" cy="1226865"/>
          </a:xfrm>
          <a:prstGeom prst="rect">
            <a:avLst/>
          </a:prstGeom>
          <a:solidFill>
            <a:schemeClr val="bg1"/>
          </a:solidFill>
          <a:ln w="15875">
            <a:solidFill>
              <a:srgbClr val="000032"/>
            </a:solidFill>
            <a:miter lim="800000"/>
            <a:headEnd/>
            <a:tailEnd/>
          </a:ln>
        </p:spPr>
        <p:txBody>
          <a:bodyPr bIns="72000" anchor="ctr">
            <a:spAutoFit/>
          </a:bodyPr>
          <a:lstStyle/>
          <a:p>
            <a:pPr>
              <a:defRPr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Ipotesi</a:t>
            </a: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defRPr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Una percezione positiva da parte degli adolescenti delle caratteristiche del contesto, e soprattutto delle interazioni e del modo in cui vengono condivise le responsabilità, ha una relazione significativa con le misure degli atteggiamenti e capacità di leadership degli stessi.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6AE1A72-FDC1-4495-A0EF-F85D1BA2708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3619" y="5445224"/>
            <a:ext cx="8678862" cy="9787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rgbClr val="000032"/>
            </a:solidFill>
            <a:miter lim="800000"/>
            <a:headEnd/>
            <a:tailEnd/>
          </a:ln>
        </p:spPr>
        <p:txBody>
          <a:bodyPr lIns="144000" rIns="720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L’idea che lo sviluppo di atteggiamenti e conoscenze dipenda dal tipo di esperienze offerto dall’ambiente di vita del soggetto è stata sostenuta da tanti studiosi:</a:t>
            </a:r>
          </a:p>
          <a:p>
            <a:pPr>
              <a:spcBef>
                <a:spcPct val="20000"/>
              </a:spcBef>
              <a:defRPr/>
            </a:pPr>
            <a:r>
              <a:rPr lang="it-IT" sz="1800" dirty="0" err="1">
                <a:latin typeface="Arial Narrow" panose="020B0606020202030204" pitchFamily="34" charset="0"/>
                <a:cs typeface="Tahoma" pitchFamily="34" charset="0"/>
              </a:rPr>
              <a:t>Piaget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, </a:t>
            </a:r>
            <a:r>
              <a:rPr lang="it-IT" sz="1800" dirty="0" err="1">
                <a:latin typeface="Arial Narrow" panose="020B0606020202030204" pitchFamily="34" charset="0"/>
                <a:cs typeface="Tahoma" pitchFamily="34" charset="0"/>
              </a:rPr>
              <a:t>Vygoskij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, Mead, </a:t>
            </a:r>
            <a:r>
              <a:rPr lang="it-IT" sz="1800" dirty="0" err="1">
                <a:latin typeface="Arial Narrow" panose="020B0606020202030204" pitchFamily="34" charset="0"/>
                <a:cs typeface="Tahoma" pitchFamily="34" charset="0"/>
              </a:rPr>
              <a:t>Dewey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, </a:t>
            </a:r>
            <a:r>
              <a:rPr lang="it-IT" sz="1800" dirty="0" err="1">
                <a:latin typeface="Arial Narrow" panose="020B0606020202030204" pitchFamily="34" charset="0"/>
                <a:cs typeface="Tahoma" pitchFamily="34" charset="0"/>
              </a:rPr>
              <a:t>Kohlberg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, </a:t>
            </a:r>
            <a:r>
              <a:rPr lang="it-IT" sz="1800" dirty="0" err="1">
                <a:latin typeface="Arial Narrow" panose="020B0606020202030204" pitchFamily="34" charset="0"/>
                <a:cs typeface="Tahoma" pitchFamily="34" charset="0"/>
              </a:rPr>
              <a:t>Montessori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 e </a:t>
            </a:r>
            <a:r>
              <a:rPr lang="it-IT" sz="1800" dirty="0" err="1">
                <a:latin typeface="Arial Narrow" panose="020B0606020202030204" pitchFamily="34" charset="0"/>
                <a:cs typeface="Tahoma" pitchFamily="34" charset="0"/>
              </a:rPr>
              <a:t>Visalberghi</a:t>
            </a:r>
            <a:r>
              <a:rPr lang="it-IT" sz="1800" dirty="0"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fr-FR" sz="1800" dirty="0"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8ACA3F-8925-43C4-9D8C-74BFF165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539846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2822D4A-B059-4368-B66C-068AEE17D3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1520" y="1052736"/>
            <a:ext cx="8639175" cy="12557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32"/>
            </a:solidFill>
            <a:miter lim="800000"/>
            <a:headEnd/>
            <a:tailEnd/>
          </a:ln>
        </p:spPr>
        <p:txBody>
          <a:bodyPr lIns="108000" rIns="7200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1800" dirty="0" err="1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Parliamo</a:t>
            </a:r>
            <a:r>
              <a:rPr lang="fr-FR" sz="1800" dirty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fr-FR" sz="1800" dirty="0" err="1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contesto</a:t>
            </a:r>
            <a:r>
              <a:rPr lang="fr-FR" sz="1800" dirty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Modello ecologico di </a:t>
            </a:r>
            <a:r>
              <a:rPr lang="it-IT" sz="18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Brofenbrenner</a:t>
            </a: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(1979), in cui lo sviluppo umano è studiato dal punto di vista «del progressivo adattamento reciproco tra un essere umano attivo che sta crescendo e le proprietà, mutevoli, delle situazioni ambientali immediate in cui l’individuo in via di sviluppo vive» (p. 54-55). </a:t>
            </a:r>
            <a:endParaRPr lang="fr-FR" sz="18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40E9182-6EF0-499A-9BC6-180EF1BD1E8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3861" y="5800885"/>
            <a:ext cx="8653463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32"/>
            </a:solidFill>
            <a:miter lim="800000"/>
            <a:headEnd/>
            <a:tailEnd/>
          </a:ln>
        </p:spPr>
        <p:txBody>
          <a:bodyPr lIns="144000" r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1800">
                <a:latin typeface="Arial Narrow" panose="020B0606020202030204" pitchFamily="34" charset="0"/>
                <a:cs typeface="Tahoma" panose="020B0604030504040204" pitchFamily="34" charset="0"/>
              </a:rPr>
              <a:t>L’idea che lo sviluppo di atteggiamenti e conoscenze dipenda dal tipo di esperienze offerto dall’ambiente di vita del giovane è stata sostenuta da tanti studiosi, tra cui Piaget, Vygoskij, Mead, Dewey, Kohlberg, Montessori e Visalberghi.</a:t>
            </a:r>
            <a:endParaRPr lang="fr-FR" altLang="it-IT" sz="1800"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1222C89-A02E-44E0-8518-FD04C1363683}"/>
              </a:ext>
            </a:extLst>
          </p:cNvPr>
          <p:cNvSpPr txBox="1"/>
          <p:nvPr/>
        </p:nvSpPr>
        <p:spPr>
          <a:xfrm>
            <a:off x="2730999" y="2868772"/>
            <a:ext cx="6142037" cy="11191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Microsistema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= </a:t>
            </a:r>
          </a:p>
          <a:p>
            <a:pPr>
              <a:defRPr/>
            </a:pPr>
            <a:r>
              <a:rPr lang="it-IT" sz="18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«schema di attività, ruoli e relazioni interpersonali di cui l’individuo in via di sviluppo ha esperienza in un determinato contesto, e che hanno particolari caratteristiche fisiche e concrete» (ivi, p. 60). </a:t>
            </a:r>
          </a:p>
        </p:txBody>
      </p:sp>
      <p:pic>
        <p:nvPicPr>
          <p:cNvPr id="5125" name="Immagine 5" descr="bronfrenbrenner_large.jpg">
            <a:extLst>
              <a:ext uri="{FF2B5EF4-FFF2-40B4-BE49-F238E27FC236}">
                <a16:creationId xmlns:a16="http://schemas.microsoft.com/office/drawing/2014/main" xmlns="" id="{25F0AF0A-5C5B-4FF5-AEF9-85DAA785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0" y="2268696"/>
            <a:ext cx="2734899" cy="28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E52404E-FE4E-4101-93B7-35D69BCBED12}"/>
              </a:ext>
            </a:extLst>
          </p:cNvPr>
          <p:cNvSpPr txBox="1"/>
          <p:nvPr/>
        </p:nvSpPr>
        <p:spPr>
          <a:xfrm>
            <a:off x="970461" y="4997610"/>
            <a:ext cx="7234238" cy="450850"/>
          </a:xfrm>
          <a:prstGeom prst="rect">
            <a:avLst/>
          </a:prstGeom>
          <a:solidFill>
            <a:schemeClr val="bg1"/>
          </a:solidFill>
        </p:spPr>
        <p:txBody>
          <a:bodyPr lIns="108000" anchor="ctr">
            <a:normAutofit/>
          </a:bodyPr>
          <a:lstStyle/>
          <a:p>
            <a:pPr>
              <a:defRPr/>
            </a:pPr>
            <a:r>
              <a:rPr lang="it-IT" sz="1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ahoma" pitchFamily="34" charset="0"/>
              </a:rPr>
              <a:t>→</a:t>
            </a:r>
            <a:r>
              <a:rPr lang="it-IT" sz="1800">
                <a:latin typeface="Arial Narrow" panose="020B0606020202030204" pitchFamily="34" charset="0"/>
                <a:cs typeface="Tahoma" pitchFamily="34" charset="0"/>
              </a:rPr>
              <a:t> Dà particolare rilevanza all’esperienza che il soggetto ha del suo ambiente.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C40319-6714-4F5A-8DA3-7257A0D2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42844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xmlns="" id="{1B955872-7784-45E0-A7A1-8517CBAF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76" y="1045138"/>
            <a:ext cx="1368152" cy="358324"/>
          </a:xfrm>
          <a:solidFill>
            <a:srgbClr val="822433"/>
          </a:solidFill>
          <a:ln w="15875">
            <a:solidFill>
              <a:srgbClr val="00003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r-FR" altLang="it-IT" sz="2000" dirty="0" err="1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Campione</a:t>
            </a:r>
            <a:endParaRPr lang="fr-FR" altLang="it-IT" sz="2000" dirty="0">
              <a:solidFill>
                <a:schemeClr val="bg1"/>
              </a:solidFill>
              <a:latin typeface="Arial Narrow" panose="020B060602020203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147" name="Immagine 4" descr="depositphotos_2259985-Pupil-boy-with-school-bag.jpg">
            <a:extLst>
              <a:ext uri="{FF2B5EF4-FFF2-40B4-BE49-F238E27FC236}">
                <a16:creationId xmlns:a16="http://schemas.microsoft.com/office/drawing/2014/main" xmlns="" id="{148BDE39-524E-4365-A2B7-21EA39A9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841" y="1601159"/>
            <a:ext cx="115728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F28CB35C-EFAF-4760-A8F4-1CB995C9F488}"/>
              </a:ext>
            </a:extLst>
          </p:cNvPr>
          <p:cNvSpPr txBox="1">
            <a:spLocks/>
          </p:cNvSpPr>
          <p:nvPr/>
        </p:nvSpPr>
        <p:spPr bwMode="auto">
          <a:xfrm>
            <a:off x="531812" y="3730569"/>
            <a:ext cx="1774825" cy="4540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0032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72000" rIns="144000" bIns="72000">
            <a:sp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fr-FR" sz="2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600 </a:t>
            </a:r>
            <a:r>
              <a:rPr lang="fr-FR" sz="2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studenti</a:t>
            </a:r>
            <a:endParaRPr lang="fr-FR" sz="20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9" name="Immagine 6" descr="cub_scout_sign_color.jpg">
            <a:extLst>
              <a:ext uri="{FF2B5EF4-FFF2-40B4-BE49-F238E27FC236}">
                <a16:creationId xmlns:a16="http://schemas.microsoft.com/office/drawing/2014/main" xmlns="" id="{81FE1DDC-371C-4A6D-AF70-E876E424BD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9959" y="1677358"/>
            <a:ext cx="11049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ACC0B3C5-C4C2-4A71-B30C-2C19014D4E09}"/>
              </a:ext>
            </a:extLst>
          </p:cNvPr>
          <p:cNvSpPr txBox="1">
            <a:spLocks/>
          </p:cNvSpPr>
          <p:nvPr/>
        </p:nvSpPr>
        <p:spPr bwMode="auto">
          <a:xfrm>
            <a:off x="7280337" y="3741116"/>
            <a:ext cx="1674813" cy="452438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0032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4000" tIns="72000" rIns="144000" bIns="72000"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  <a:cs typeface="Tahoma" pitchFamily="34" charset="0"/>
              </a:rPr>
              <a:t>231 Scout</a:t>
            </a:r>
          </a:p>
        </p:txBody>
      </p:sp>
      <p:sp>
        <p:nvSpPr>
          <p:cNvPr id="35847" name="CasellaDiTesto 8">
            <a:extLst>
              <a:ext uri="{FF2B5EF4-FFF2-40B4-BE49-F238E27FC236}">
                <a16:creationId xmlns:a16="http://schemas.microsoft.com/office/drawing/2014/main" xmlns="" id="{63A0DD88-97FB-4C68-A9BF-7B902A67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403462"/>
            <a:ext cx="523636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000" dirty="0">
                <a:latin typeface="Arial Narrow" panose="020B0606020202030204" pitchFamily="34" charset="0"/>
                <a:cs typeface="Tahoma" panose="020B0604030504040204" pitchFamily="34" charset="0"/>
              </a:rPr>
              <a:t>1 e 2 anno </a:t>
            </a:r>
            <a:r>
              <a:rPr lang="en-US" altLang="it-IT" sz="2000" dirty="0" err="1">
                <a:latin typeface="Arial Narrow" panose="020B0606020202030204" pitchFamily="34" charset="0"/>
                <a:cs typeface="Tahoma" panose="020B0604030504040204" pitchFamily="34" charset="0"/>
              </a:rPr>
              <a:t>della</a:t>
            </a:r>
            <a:r>
              <a:rPr lang="en-US" altLang="it-IT" sz="2000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000" dirty="0" err="1">
                <a:latin typeface="Arial Narrow" panose="020B0606020202030204" pitchFamily="34" charset="0"/>
                <a:cs typeface="Tahoma" panose="020B0604030504040204" pitchFamily="34" charset="0"/>
              </a:rPr>
              <a:t>scuola</a:t>
            </a:r>
            <a:r>
              <a:rPr lang="en-US" altLang="it-IT" sz="2000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en-US" altLang="it-IT" sz="2000" dirty="0" err="1">
                <a:latin typeface="Arial Narrow" panose="020B0606020202030204" pitchFamily="34" charset="0"/>
                <a:cs typeface="Tahoma" panose="020B0604030504040204" pitchFamily="34" charset="0"/>
              </a:rPr>
              <a:t>secondaria</a:t>
            </a:r>
            <a:r>
              <a:rPr lang="en-US" altLang="it-IT" sz="2000" dirty="0">
                <a:latin typeface="Arial Narrow" panose="020B0606020202030204" pitchFamily="34" charset="0"/>
                <a:cs typeface="Tahoma" panose="020B0604030504040204" pitchFamily="34" charset="0"/>
              </a:rPr>
              <a:t> di secondo </a:t>
            </a:r>
            <a:r>
              <a:rPr lang="en-US" altLang="it-IT" sz="2000" dirty="0" err="1">
                <a:latin typeface="Arial Narrow" panose="020B0606020202030204" pitchFamily="34" charset="0"/>
                <a:cs typeface="Tahoma" panose="020B0604030504040204" pitchFamily="34" charset="0"/>
              </a:rPr>
              <a:t>grado</a:t>
            </a:r>
            <a:endParaRPr lang="en-US" altLang="it-IT" sz="2000" dirty="0"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pic>
        <p:nvPicPr>
          <p:cNvPr id="6152" name="Immagine 10" descr="Immagine2.png">
            <a:extLst>
              <a:ext uri="{FF2B5EF4-FFF2-40B4-BE49-F238E27FC236}">
                <a16:creationId xmlns:a16="http://schemas.microsoft.com/office/drawing/2014/main" xmlns="" id="{64973101-0207-40F5-B24E-43D07A2FA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939" y="1803573"/>
            <a:ext cx="4433096" cy="2675780"/>
          </a:xfrm>
          <a:prstGeom prst="rect">
            <a:avLst/>
          </a:prstGeom>
          <a:noFill/>
          <a:ln w="9525">
            <a:solidFill>
              <a:srgbClr val="0000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Immagine 14" descr="Immagine3.png">
            <a:extLst>
              <a:ext uri="{FF2B5EF4-FFF2-40B4-BE49-F238E27FC236}">
                <a16:creationId xmlns:a16="http://schemas.microsoft.com/office/drawing/2014/main" xmlns="" id="{E0D7A31F-4B2C-4381-8917-CB3C1DA5B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" y="4622801"/>
            <a:ext cx="4098801" cy="2235200"/>
          </a:xfrm>
          <a:prstGeom prst="rect">
            <a:avLst/>
          </a:prstGeom>
          <a:noFill/>
          <a:ln w="9525">
            <a:solidFill>
              <a:srgbClr val="0000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Immagine 17" descr="Immagine4.png">
            <a:extLst>
              <a:ext uri="{FF2B5EF4-FFF2-40B4-BE49-F238E27FC236}">
                <a16:creationId xmlns:a16="http://schemas.microsoft.com/office/drawing/2014/main" xmlns="" id="{04D62B4E-02C6-4E1F-A631-FF3C38C00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622801"/>
            <a:ext cx="3698975" cy="2235200"/>
          </a:xfrm>
          <a:prstGeom prst="rect">
            <a:avLst/>
          </a:prstGeom>
          <a:noFill/>
          <a:ln w="9525">
            <a:solidFill>
              <a:srgbClr val="0000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84938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58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58" descr="2012-12-10-Escalierprevupourladescente1.jpg">
            <a:extLst>
              <a:ext uri="{FF2B5EF4-FFF2-40B4-BE49-F238E27FC236}">
                <a16:creationId xmlns:a16="http://schemas.microsoft.com/office/drawing/2014/main" xmlns="" id="{50AFA064-992D-45F4-9FE9-73AFD241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94" y="1093796"/>
            <a:ext cx="21780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B7AFC52-39E8-4B41-A237-F7B005EE8562}"/>
              </a:ext>
            </a:extLst>
          </p:cNvPr>
          <p:cNvSpPr txBox="1"/>
          <p:nvPr/>
        </p:nvSpPr>
        <p:spPr>
          <a:xfrm>
            <a:off x="5251448" y="3388155"/>
            <a:ext cx="2265365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Capacità di leadership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E45067E-216A-4BB2-8F7D-C09BF102ECDB}"/>
              </a:ext>
            </a:extLst>
          </p:cNvPr>
          <p:cNvSpPr txBox="1"/>
          <p:nvPr/>
        </p:nvSpPr>
        <p:spPr>
          <a:xfrm>
            <a:off x="873420" y="4467655"/>
            <a:ext cx="26965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Orizzontalità delle relazioni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14B2D4F-B9A6-4BDE-B116-A650FF281D8D}"/>
              </a:ext>
            </a:extLst>
          </p:cNvPr>
          <p:cNvSpPr txBox="1"/>
          <p:nvPr/>
        </p:nvSpPr>
        <p:spPr>
          <a:xfrm>
            <a:off x="2286794" y="5548743"/>
            <a:ext cx="266382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Riconoscimento reciproco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34F4AAF-0AD3-4DAD-BE67-14FE699BD754}"/>
              </a:ext>
            </a:extLst>
          </p:cNvPr>
          <p:cNvSpPr txBox="1"/>
          <p:nvPr/>
        </p:nvSpPr>
        <p:spPr>
          <a:xfrm>
            <a:off x="2532376" y="1948293"/>
            <a:ext cx="1642437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Valori di gruppo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8D87617-C059-426E-AF13-E943C1B6AF8F}"/>
              </a:ext>
            </a:extLst>
          </p:cNvPr>
          <p:cNvSpPr txBox="1"/>
          <p:nvPr/>
        </p:nvSpPr>
        <p:spPr>
          <a:xfrm>
            <a:off x="6757329" y="2451530"/>
            <a:ext cx="1350691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Valori sociali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4A32A35-42F9-4AD7-B9F7-DBC873FF3F11}"/>
              </a:ext>
            </a:extLst>
          </p:cNvPr>
          <p:cNvSpPr txBox="1"/>
          <p:nvPr/>
        </p:nvSpPr>
        <p:spPr>
          <a:xfrm>
            <a:off x="439032" y="3100818"/>
            <a:ext cx="1688924" cy="40011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Valori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individuali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DAA7FE7-0D25-40B3-9E05-DD2DB28F4949}"/>
              </a:ext>
            </a:extLst>
          </p:cNvPr>
          <p:cNvSpPr txBox="1"/>
          <p:nvPr/>
        </p:nvSpPr>
        <p:spPr>
          <a:xfrm>
            <a:off x="873420" y="6094262"/>
            <a:ext cx="19446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Apertura al nuovo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79D805C-1CC3-412F-9E86-AB804146995A}"/>
              </a:ext>
            </a:extLst>
          </p:cNvPr>
          <p:cNvSpPr txBox="1"/>
          <p:nvPr/>
        </p:nvSpPr>
        <p:spPr>
          <a:xfrm>
            <a:off x="4950619" y="6267880"/>
            <a:ext cx="237648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Senso di appartenenza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8DD13646-72E1-40B7-A041-D4EEA71D0D8F}"/>
              </a:ext>
            </a:extLst>
          </p:cNvPr>
          <p:cNvSpPr txBox="1"/>
          <p:nvPr/>
        </p:nvSpPr>
        <p:spPr>
          <a:xfrm>
            <a:off x="6174581" y="4901043"/>
            <a:ext cx="27368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Piacevolezza dell’ambiente</a:t>
            </a:r>
          </a:p>
        </p:txBody>
      </p:sp>
      <p:cxnSp>
        <p:nvCxnSpPr>
          <p:cNvPr id="25" name="Connettore 4 24">
            <a:extLst>
              <a:ext uri="{FF2B5EF4-FFF2-40B4-BE49-F238E27FC236}">
                <a16:creationId xmlns:a16="http://schemas.microsoft.com/office/drawing/2014/main" xmlns="" id="{32D54742-CDD1-4522-B706-A3A3F74FC2D6}"/>
              </a:ext>
            </a:extLst>
          </p:cNvPr>
          <p:cNvCxnSpPr>
            <a:cxnSpLocks/>
          </p:cNvCxnSpPr>
          <p:nvPr/>
        </p:nvCxnSpPr>
        <p:spPr>
          <a:xfrm rot="16200000" flipV="1">
            <a:off x="-140695" y="4252782"/>
            <a:ext cx="2610654" cy="1070373"/>
          </a:xfrm>
          <a:prstGeom prst="bentConnector3">
            <a:avLst>
              <a:gd name="adj1" fmla="val 41155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>
            <a:extLst>
              <a:ext uri="{FF2B5EF4-FFF2-40B4-BE49-F238E27FC236}">
                <a16:creationId xmlns:a16="http://schemas.microsoft.com/office/drawing/2014/main" xmlns="" id="{C32B5A4A-6AA1-4CA3-97A1-909E5F67C8E9}"/>
              </a:ext>
            </a:extLst>
          </p:cNvPr>
          <p:cNvCxnSpPr/>
          <p:nvPr/>
        </p:nvCxnSpPr>
        <p:spPr>
          <a:xfrm rot="16200000" flipV="1">
            <a:off x="1854200" y="3627898"/>
            <a:ext cx="3240087" cy="64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>
            <a:extLst>
              <a:ext uri="{FF2B5EF4-FFF2-40B4-BE49-F238E27FC236}">
                <a16:creationId xmlns:a16="http://schemas.microsoft.com/office/drawing/2014/main" xmlns="" id="{24095D6C-C26D-477B-9965-E876DB4E3C75}"/>
              </a:ext>
            </a:extLst>
          </p:cNvPr>
          <p:cNvCxnSpPr/>
          <p:nvPr/>
        </p:nvCxnSpPr>
        <p:spPr>
          <a:xfrm rot="16200000" flipV="1">
            <a:off x="1602581" y="3303254"/>
            <a:ext cx="2159000" cy="2159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4 41">
            <a:extLst>
              <a:ext uri="{FF2B5EF4-FFF2-40B4-BE49-F238E27FC236}">
                <a16:creationId xmlns:a16="http://schemas.microsoft.com/office/drawing/2014/main" xmlns="" id="{F9D67BA4-21D2-4859-AACE-947F48A103A7}"/>
              </a:ext>
            </a:extLst>
          </p:cNvPr>
          <p:cNvCxnSpPr/>
          <p:nvPr/>
        </p:nvCxnSpPr>
        <p:spPr>
          <a:xfrm rot="16200000" flipV="1">
            <a:off x="2934493" y="3482642"/>
            <a:ext cx="3959225" cy="165735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4 47">
            <a:extLst>
              <a:ext uri="{FF2B5EF4-FFF2-40B4-BE49-F238E27FC236}">
                <a16:creationId xmlns:a16="http://schemas.microsoft.com/office/drawing/2014/main" xmlns="" id="{D000B3EC-FD1E-4558-8413-136BE5200D0B}"/>
              </a:ext>
            </a:extLst>
          </p:cNvPr>
          <p:cNvCxnSpPr/>
          <p:nvPr/>
        </p:nvCxnSpPr>
        <p:spPr>
          <a:xfrm rot="16200000" flipV="1">
            <a:off x="6785769" y="3735053"/>
            <a:ext cx="2089150" cy="28892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4 50">
            <a:extLst>
              <a:ext uri="{FF2B5EF4-FFF2-40B4-BE49-F238E27FC236}">
                <a16:creationId xmlns:a16="http://schemas.microsoft.com/office/drawing/2014/main" xmlns="" id="{D3C1D273-5AE9-4F2F-B40E-ABDA806AF421}"/>
              </a:ext>
            </a:extLst>
          </p:cNvPr>
          <p:cNvCxnSpPr>
            <a:endCxn id="11" idx="1"/>
          </p:cNvCxnSpPr>
          <p:nvPr/>
        </p:nvCxnSpPr>
        <p:spPr>
          <a:xfrm flipV="1">
            <a:off x="3582194" y="2651585"/>
            <a:ext cx="3175135" cy="1912144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401008C3-F860-4E75-9A59-B7818DA98062}"/>
              </a:ext>
            </a:extLst>
          </p:cNvPr>
          <p:cNvSpPr txBox="1"/>
          <p:nvPr/>
        </p:nvSpPr>
        <p:spPr>
          <a:xfrm>
            <a:off x="539552" y="1059581"/>
            <a:ext cx="6338595" cy="400110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Caratteristiche dell’ambiente educativo e sviluppo di atteggiamenti</a:t>
            </a:r>
          </a:p>
        </p:txBody>
      </p:sp>
      <p:cxnSp>
        <p:nvCxnSpPr>
          <p:cNvPr id="70" name="Connettore 4 69">
            <a:extLst>
              <a:ext uri="{FF2B5EF4-FFF2-40B4-BE49-F238E27FC236}">
                <a16:creationId xmlns:a16="http://schemas.microsoft.com/office/drawing/2014/main" xmlns="" id="{F366F51D-5C53-48EE-9FB6-9D35AF9B17DE}"/>
              </a:ext>
            </a:extLst>
          </p:cNvPr>
          <p:cNvCxnSpPr>
            <a:stCxn id="7" idx="3"/>
            <a:endCxn id="6" idx="1"/>
          </p:cNvCxnSpPr>
          <p:nvPr/>
        </p:nvCxnSpPr>
        <p:spPr>
          <a:xfrm flipV="1">
            <a:off x="3569992" y="3588210"/>
            <a:ext cx="1681456" cy="10795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4 76">
            <a:extLst>
              <a:ext uri="{FF2B5EF4-FFF2-40B4-BE49-F238E27FC236}">
                <a16:creationId xmlns:a16="http://schemas.microsoft.com/office/drawing/2014/main" xmlns="" id="{0186F10E-8C18-4A74-9C9C-00CD3078FE1C}"/>
              </a:ext>
            </a:extLst>
          </p:cNvPr>
          <p:cNvCxnSpPr>
            <a:stCxn id="8" idx="3"/>
          </p:cNvCxnSpPr>
          <p:nvPr/>
        </p:nvCxnSpPr>
        <p:spPr>
          <a:xfrm flipV="1">
            <a:off x="4950619" y="3771566"/>
            <a:ext cx="1079500" cy="1977232"/>
          </a:xfrm>
          <a:prstGeom prst="bentConnector2">
            <a:avLst/>
          </a:prstGeom>
          <a:ln w="222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8264F91D-D6AE-4E5B-A24E-D6E456FB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11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558D370-528F-4FEE-9B74-2E8BEEB20BED}"/>
              </a:ext>
            </a:extLst>
          </p:cNvPr>
          <p:cNvSpPr txBox="1"/>
          <p:nvPr/>
        </p:nvSpPr>
        <p:spPr>
          <a:xfrm>
            <a:off x="534345" y="1066824"/>
            <a:ext cx="6894836" cy="369332"/>
          </a:xfrm>
          <a:prstGeom prst="rect">
            <a:avLst/>
          </a:prstGeom>
          <a:gradFill flip="none" rotWithShape="1">
            <a:gsLst>
              <a:gs pos="0">
                <a:srgbClr val="822433">
                  <a:shade val="30000"/>
                  <a:satMod val="115000"/>
                </a:srgbClr>
              </a:gs>
              <a:gs pos="50000">
                <a:srgbClr val="822433">
                  <a:shade val="67500"/>
                  <a:satMod val="115000"/>
                </a:srgbClr>
              </a:gs>
              <a:gs pos="100000">
                <a:srgbClr val="8224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Cooperazione, apertura al confronto, senso di responsabilità e impegno sociale </a:t>
            </a:r>
          </a:p>
        </p:txBody>
      </p:sp>
      <p:sp>
        <p:nvSpPr>
          <p:cNvPr id="6" name="Fumetto 2 5">
            <a:extLst>
              <a:ext uri="{FF2B5EF4-FFF2-40B4-BE49-F238E27FC236}">
                <a16:creationId xmlns:a16="http://schemas.microsoft.com/office/drawing/2014/main" xmlns="" id="{2ACDB564-DE51-4C67-8AB9-0B9FAD973684}"/>
              </a:ext>
            </a:extLst>
          </p:cNvPr>
          <p:cNvSpPr/>
          <p:nvPr/>
        </p:nvSpPr>
        <p:spPr>
          <a:xfrm>
            <a:off x="323849" y="2766869"/>
            <a:ext cx="6335713" cy="2376488"/>
          </a:xfrm>
          <a:prstGeom prst="wedgeRoundRectCallout">
            <a:avLst>
              <a:gd name="adj1" fmla="val -31407"/>
              <a:gd name="adj2" fmla="val 63632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Viviamo le attività come un impegno comune.</a:t>
            </a:r>
          </a:p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I capi/insegnanti sono orgogliosi di noi.</a:t>
            </a:r>
          </a:p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Quando abbiamo problemi ne parliamo con i capi/insegnanti.</a:t>
            </a:r>
          </a:p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I capi/insegnanti cercano di esserci simpatici.</a:t>
            </a:r>
          </a:p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L’impegno è apprezzato più dei risultati.</a:t>
            </a:r>
          </a:p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≠ È meglio ubbidire senza discutere.</a:t>
            </a:r>
          </a:p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≠ Le cose che studiamo sono superate.</a:t>
            </a:r>
          </a:p>
          <a:p>
            <a:pPr>
              <a:defRPr/>
            </a:pPr>
            <a:r>
              <a:rPr lang="it-IT" sz="1800">
                <a:solidFill>
                  <a:srgbClr val="403152"/>
                </a:solidFill>
                <a:latin typeface="Arial Narrow" panose="020B0606020202030204" pitchFamily="34" charset="0"/>
                <a:cs typeface="Tahoma" pitchFamily="34" charset="0"/>
              </a:rPr>
              <a:t>Parliamo spesso di ciò che potremo fare da grandi.</a:t>
            </a:r>
          </a:p>
        </p:txBody>
      </p:sp>
      <p:pic>
        <p:nvPicPr>
          <p:cNvPr id="8196" name="Immagine 7" descr="58512.gif">
            <a:extLst>
              <a:ext uri="{FF2B5EF4-FFF2-40B4-BE49-F238E27FC236}">
                <a16:creationId xmlns:a16="http://schemas.microsoft.com/office/drawing/2014/main" xmlns="" id="{024270FC-BA2E-40CF-AC42-6FB62BB97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49" y="5648182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rotonda angolo diagonale rettangolo 13">
            <a:extLst>
              <a:ext uri="{FF2B5EF4-FFF2-40B4-BE49-F238E27FC236}">
                <a16:creationId xmlns:a16="http://schemas.microsoft.com/office/drawing/2014/main" xmlns="" id="{F962BED4-1745-4630-9070-030896CCB218}"/>
              </a:ext>
            </a:extLst>
          </p:cNvPr>
          <p:cNvSpPr/>
          <p:nvPr/>
        </p:nvSpPr>
        <p:spPr>
          <a:xfrm rot="266637">
            <a:off x="283367" y="2055670"/>
            <a:ext cx="1681163" cy="554037"/>
          </a:xfrm>
          <a:prstGeom prst="round2Diag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Vita di gruppo</a:t>
            </a:r>
          </a:p>
        </p:txBody>
      </p:sp>
      <p:sp>
        <p:nvSpPr>
          <p:cNvPr id="16" name="Arrotonda angolo diagonale rettangolo 15">
            <a:extLst>
              <a:ext uri="{FF2B5EF4-FFF2-40B4-BE49-F238E27FC236}">
                <a16:creationId xmlns:a16="http://schemas.microsoft.com/office/drawing/2014/main" xmlns="" id="{676A0BA6-6E8C-4EF2-9F7D-2211E8D9D416}"/>
              </a:ext>
            </a:extLst>
          </p:cNvPr>
          <p:cNvSpPr/>
          <p:nvPr/>
        </p:nvSpPr>
        <p:spPr>
          <a:xfrm rot="919598">
            <a:off x="6940231" y="3009185"/>
            <a:ext cx="977900" cy="555625"/>
          </a:xfrm>
          <a:prstGeom prst="round2Diag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Fiducia</a:t>
            </a:r>
          </a:p>
        </p:txBody>
      </p:sp>
      <p:sp>
        <p:nvSpPr>
          <p:cNvPr id="17" name="Arrotonda angolo diagonale rettangolo 16">
            <a:extLst>
              <a:ext uri="{FF2B5EF4-FFF2-40B4-BE49-F238E27FC236}">
                <a16:creationId xmlns:a16="http://schemas.microsoft.com/office/drawing/2014/main" xmlns="" id="{91D7F68C-CE6C-428E-AD26-A49135CBFE91}"/>
              </a:ext>
            </a:extLst>
          </p:cNvPr>
          <p:cNvSpPr/>
          <p:nvPr/>
        </p:nvSpPr>
        <p:spPr>
          <a:xfrm rot="21431624">
            <a:off x="6896642" y="3942124"/>
            <a:ext cx="1847850" cy="554038"/>
          </a:xfrm>
          <a:prstGeom prst="round2Diag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Riconoscimento</a:t>
            </a:r>
          </a:p>
        </p:txBody>
      </p:sp>
      <p:sp>
        <p:nvSpPr>
          <p:cNvPr id="18" name="Arrotonda angolo diagonale rettangolo 17">
            <a:extLst>
              <a:ext uri="{FF2B5EF4-FFF2-40B4-BE49-F238E27FC236}">
                <a16:creationId xmlns:a16="http://schemas.microsoft.com/office/drawing/2014/main" xmlns="" id="{D8837549-8B1C-4C1B-981B-E05D147FEE64}"/>
              </a:ext>
            </a:extLst>
          </p:cNvPr>
          <p:cNvSpPr/>
          <p:nvPr/>
        </p:nvSpPr>
        <p:spPr>
          <a:xfrm rot="20958856">
            <a:off x="2229647" y="1954634"/>
            <a:ext cx="2012950" cy="554037"/>
          </a:xfrm>
          <a:prstGeom prst="round2Diag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Sforzo valorizzato</a:t>
            </a:r>
          </a:p>
        </p:txBody>
      </p:sp>
      <p:sp>
        <p:nvSpPr>
          <p:cNvPr id="19" name="Arrotonda angolo diagonale rettangolo 18">
            <a:extLst>
              <a:ext uri="{FF2B5EF4-FFF2-40B4-BE49-F238E27FC236}">
                <a16:creationId xmlns:a16="http://schemas.microsoft.com/office/drawing/2014/main" xmlns="" id="{541319EB-0406-4ECF-9E86-CC6FE60D7350}"/>
              </a:ext>
            </a:extLst>
          </p:cNvPr>
          <p:cNvSpPr/>
          <p:nvPr/>
        </p:nvSpPr>
        <p:spPr>
          <a:xfrm rot="21233344">
            <a:off x="6411523" y="1877182"/>
            <a:ext cx="1303338" cy="554038"/>
          </a:xfrm>
          <a:prstGeom prst="round2Diag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Flessibilità</a:t>
            </a:r>
          </a:p>
        </p:txBody>
      </p:sp>
      <p:sp>
        <p:nvSpPr>
          <p:cNvPr id="20" name="Arrotonda angolo diagonale rettangolo 19">
            <a:extLst>
              <a:ext uri="{FF2B5EF4-FFF2-40B4-BE49-F238E27FC236}">
                <a16:creationId xmlns:a16="http://schemas.microsoft.com/office/drawing/2014/main" xmlns="" id="{0A78AF5A-3FAE-4B68-BA9D-488FCD298947}"/>
              </a:ext>
            </a:extLst>
          </p:cNvPr>
          <p:cNvSpPr/>
          <p:nvPr/>
        </p:nvSpPr>
        <p:spPr>
          <a:xfrm rot="397801">
            <a:off x="6813676" y="5006651"/>
            <a:ext cx="1917700" cy="554037"/>
          </a:xfrm>
          <a:prstGeom prst="round2Diag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Attualità - utilità</a:t>
            </a:r>
          </a:p>
        </p:txBody>
      </p:sp>
      <p:sp>
        <p:nvSpPr>
          <p:cNvPr id="21" name="Arrotonda angolo diagonale rettangolo 20">
            <a:extLst>
              <a:ext uri="{FF2B5EF4-FFF2-40B4-BE49-F238E27FC236}">
                <a16:creationId xmlns:a16="http://schemas.microsoft.com/office/drawing/2014/main" xmlns="" id="{64EB8C1A-B39A-4C3F-8682-BD32C3346575}"/>
              </a:ext>
            </a:extLst>
          </p:cNvPr>
          <p:cNvSpPr/>
          <p:nvPr/>
        </p:nvSpPr>
        <p:spPr>
          <a:xfrm>
            <a:off x="4557410" y="2042969"/>
            <a:ext cx="1343025" cy="554038"/>
          </a:xfrm>
          <a:prstGeom prst="round2Diag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Proiettarsi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53234C-33EC-499A-8418-DE0BA166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26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es.png">
            <a:extLst>
              <a:ext uri="{FF2B5EF4-FFF2-40B4-BE49-F238E27FC236}">
                <a16:creationId xmlns:a16="http://schemas.microsoft.com/office/drawing/2014/main" xmlns="" id="{79340D14-EC3C-414D-9FAF-33293453EC6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1547664" cy="18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67B9CCC-890C-4197-A7FF-7FF27F77593B}"/>
              </a:ext>
            </a:extLst>
          </p:cNvPr>
          <p:cNvSpPr txBox="1"/>
          <p:nvPr/>
        </p:nvSpPr>
        <p:spPr>
          <a:xfrm>
            <a:off x="539552" y="1084203"/>
            <a:ext cx="4271875" cy="400110"/>
          </a:xfrm>
          <a:prstGeom prst="rect">
            <a:avLst/>
          </a:prstGeom>
          <a:solidFill>
            <a:srgbClr val="822433"/>
          </a:solidFill>
          <a:ln w="2222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Vita di classe e apprezzamento della scuola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xmlns="" id="{8E9E3F39-6D5E-4EF4-B8EC-539DCD6C85DD}"/>
              </a:ext>
            </a:extLst>
          </p:cNvPr>
          <p:cNvSpPr/>
          <p:nvPr/>
        </p:nvSpPr>
        <p:spPr>
          <a:xfrm>
            <a:off x="8101013" y="1988840"/>
            <a:ext cx="484187" cy="1800523"/>
          </a:xfrm>
          <a:prstGeom prst="downArrow">
            <a:avLst/>
          </a:prstGeom>
          <a:solidFill>
            <a:srgbClr val="FFFF00">
              <a:alpha val="54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xmlns="" id="{05B602FD-6FAA-48D4-A926-46C01590CCBD}"/>
              </a:ext>
            </a:extLst>
          </p:cNvPr>
          <p:cNvSpPr/>
          <p:nvPr/>
        </p:nvSpPr>
        <p:spPr>
          <a:xfrm rot="10800000">
            <a:off x="611187" y="4077071"/>
            <a:ext cx="485775" cy="2203078"/>
          </a:xfrm>
          <a:prstGeom prst="downArrow">
            <a:avLst/>
          </a:prstGeom>
          <a:solidFill>
            <a:srgbClr val="FFFF00">
              <a:alpha val="54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>
              <a:latin typeface="Arial Narrow" panose="020B0606020202030204" pitchFamily="34" charset="0"/>
            </a:endParaRPr>
          </a:p>
        </p:txBody>
      </p:sp>
      <p:sp>
        <p:nvSpPr>
          <p:cNvPr id="9222" name="CasellaDiTesto 7">
            <a:extLst>
              <a:ext uri="{FF2B5EF4-FFF2-40B4-BE49-F238E27FC236}">
                <a16:creationId xmlns:a16="http://schemas.microsoft.com/office/drawing/2014/main" xmlns="" id="{C95D95D5-D82F-48A0-B32F-1D2FC9BB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484313"/>
            <a:ext cx="5903912" cy="511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Ci fidiamo degli insegnanti.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Siamo orgogliosi dei nostri insegnanti.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Gli insegnanti si fidano di noi.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≠ Si può essere ignorati da un insegnante.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Gli insegnanti ci tengono al rapporto con noi.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Tutti vengono ascoltati allo stesso modo.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Le regole valgono allo stesso modo per tutti.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Viviamo le attività come un impegno comune.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Ciò che studiamo ci serve per capire i problemi di attualità.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≠ Ciò che studiamo è distante dalla vita di tutti i giorni.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000" dirty="0">
                <a:solidFill>
                  <a:srgbClr val="403152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Ciò che impariamo ci sarà utile in futuro.</a:t>
            </a:r>
          </a:p>
        </p:txBody>
      </p:sp>
      <p:pic>
        <p:nvPicPr>
          <p:cNvPr id="2" name="Immagine 1" descr="calvin.gif">
            <a:extLst>
              <a:ext uri="{FF2B5EF4-FFF2-40B4-BE49-F238E27FC236}">
                <a16:creationId xmlns:a16="http://schemas.microsoft.com/office/drawing/2014/main" xmlns="" id="{4D3C99E5-D0EB-4D02-AB8A-77723AA74C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221163"/>
            <a:ext cx="16811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xmlns="" id="{08F3CB9D-B461-485D-B510-F789FF42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44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1052</Words>
  <Application>Microsoft Office PowerPoint</Application>
  <PresentationFormat>Presentazione su schermo (4:3)</PresentationFormat>
  <Paragraphs>106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Presentazione vuota</vt:lpstr>
      <vt:lpstr>Diapositiva 1</vt:lpstr>
      <vt:lpstr>Pedagogogia sperimentale  Pietro Lucisano Emiliane Rubat du Merac   </vt:lpstr>
      <vt:lpstr>Diapositiva 3</vt:lpstr>
      <vt:lpstr>Diapositiva 4</vt:lpstr>
      <vt:lpstr>Diapositiva 5</vt:lpstr>
      <vt:lpstr>Campione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Fermenti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docente</cp:lastModifiedBy>
  <cp:revision>120</cp:revision>
  <cp:lastPrinted>2012-10-15T10:35:53Z</cp:lastPrinted>
  <dcterms:created xsi:type="dcterms:W3CDTF">2007-08-30T13:32:27Z</dcterms:created>
  <dcterms:modified xsi:type="dcterms:W3CDTF">2018-02-13T15:16:17Z</dcterms:modified>
</cp:coreProperties>
</file>