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69" r:id="rId5"/>
    <p:sldId id="27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8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27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889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EB8B-8DFF-4CC6-A8E4-D3E54BE725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9867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E99E-C78D-479A-AAC0-3B9966B02F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466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0B58-994B-4BB9-8CF1-A46C62CA9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94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33D8-1DDA-440A-9426-E72A48AB42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5171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4C84-7849-4DA5-B12D-D679FEB1E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150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D6DB-32AE-4B30-A6B7-F90E56FD16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3538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F925-CBB5-4671-BB5B-B9F6F9FE41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4670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7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09" y="27309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77" y="143514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6A38-BB42-42C3-A777-E145F0B96D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431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147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D788-854B-4D49-98B6-3509B8731C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620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A84AC-0735-46E9-A125-CAC5C98961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035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6462-6CFF-4218-8350-D5717021A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724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9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1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51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12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94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32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62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E122-3531-4200-838D-5F955C41E41C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AEF2-EE93-4043-AD19-470D2C89B6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28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ED9B810-0F61-433F-AB83-089E61B046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0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.png"/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18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0" Type="http://schemas.openxmlformats.org/officeDocument/2006/relationships/oleObject" Target="../embeddings/oleObject7.bin"/><Relationship Id="rId4" Type="http://schemas.openxmlformats.org/officeDocument/2006/relationships/audio" Target="../media/media11.m4a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2.m4a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4a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microsoft.com/office/2007/relationships/media" Target="../media/media13.m4a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0" Type="http://schemas.openxmlformats.org/officeDocument/2006/relationships/oleObject" Target="../embeddings/oleObject11.bin"/><Relationship Id="rId4" Type="http://schemas.openxmlformats.org/officeDocument/2006/relationships/audio" Target="../media/media13.m4a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346361" y="2081214"/>
            <a:ext cx="2927351" cy="4286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7146983" y="2081214"/>
            <a:ext cx="2927351" cy="4286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10000" y="42877"/>
            <a:ext cx="4853630" cy="546299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FFFF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3200" b="1">
                <a:solidFill>
                  <a:srgbClr val="A50021"/>
                </a:solidFill>
              </a:rPr>
              <a:t>L E G A M E    I O N I C O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670108" y="600119"/>
            <a:ext cx="8698209" cy="86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Legame elettrostatico, non direzionale, che si forma tra un elemento </a:t>
            </a:r>
          </a:p>
          <a:p>
            <a:pPr>
              <a:lnSpc>
                <a:spcPct val="120000"/>
              </a:lnSpc>
            </a:pP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a carattere </a:t>
            </a:r>
            <a:r>
              <a:rPr lang="it-IT" altLang="it-IT" sz="2200" b="1" u="sng">
                <a:solidFill>
                  <a:srgbClr val="0000CC"/>
                </a:solidFill>
                <a:latin typeface="Arial" charset="0"/>
              </a:rPr>
              <a:t>METALLICO</a:t>
            </a: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 ed uno a carattere </a:t>
            </a:r>
            <a:r>
              <a:rPr lang="it-IT" altLang="it-IT" sz="2200" b="1" u="sng">
                <a:solidFill>
                  <a:srgbClr val="0000CC"/>
                </a:solidFill>
                <a:latin typeface="Arial" charset="0"/>
              </a:rPr>
              <a:t>NON METALLICO</a:t>
            </a:r>
            <a:endParaRPr lang="it-IT" altLang="it-IT" sz="3200">
              <a:solidFill>
                <a:srgbClr val="0000CC"/>
              </a:solidFill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472908" y="1660526"/>
            <a:ext cx="7452675" cy="127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Si consideri 1 atomo di </a:t>
            </a:r>
          </a:p>
          <a:p>
            <a:pPr algn="ctr">
              <a:lnSpc>
                <a:spcPct val="120000"/>
              </a:lnSpc>
            </a:pP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Na = (1s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2s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6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)3s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1</a:t>
            </a:r>
            <a:r>
              <a:rPr lang="it-IT" altLang="it-IT" sz="2200" baseline="30000">
                <a:solidFill>
                  <a:srgbClr val="FFFF00"/>
                </a:solidFill>
                <a:latin typeface="Arial" charset="0"/>
              </a:rPr>
              <a:t>         </a:t>
            </a:r>
            <a:r>
              <a:rPr lang="it-IT" altLang="it-IT" sz="22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ed uno di</a:t>
            </a:r>
            <a:r>
              <a:rPr lang="it-IT" altLang="it-IT" sz="2200">
                <a:solidFill>
                  <a:srgbClr val="FFFF00"/>
                </a:solidFill>
                <a:latin typeface="Arial" charset="0"/>
              </a:rPr>
              <a:t>     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Cl (1s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2s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2p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6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)3s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200" b="1">
                <a:solidFill>
                  <a:srgbClr val="FFFF00"/>
                </a:solidFill>
                <a:latin typeface="Arial" charset="0"/>
              </a:rPr>
              <a:t>3p</a:t>
            </a:r>
            <a:r>
              <a:rPr lang="it-IT" altLang="it-IT" sz="2200" b="1" baseline="30000">
                <a:solidFill>
                  <a:srgbClr val="FFFF00"/>
                </a:solidFill>
                <a:latin typeface="Arial" charset="0"/>
              </a:rPr>
              <a:t>5</a:t>
            </a:r>
            <a:endParaRPr lang="it-IT" altLang="it-IT" sz="2200">
              <a:solidFill>
                <a:srgbClr val="0000CC"/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posti a grande distanza (a)</a:t>
            </a:r>
            <a:endParaRPr lang="it-IT" altLang="it-IT" sz="3200">
              <a:solidFill>
                <a:srgbClr val="0000CC"/>
              </a:solidFill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670050" y="3214688"/>
            <a:ext cx="5489830" cy="453966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600" b="1">
                <a:solidFill>
                  <a:srgbClr val="660033"/>
                </a:solidFill>
                <a:latin typeface="Arial" charset="0"/>
              </a:rPr>
              <a:t>I° FASE -  Ionizzazione del metallo</a:t>
            </a:r>
            <a:endParaRPr lang="it-IT" altLang="it-IT" sz="3200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7323153" y="3738607"/>
            <a:ext cx="3044417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Occorre fornire 5,14 eV</a:t>
            </a:r>
            <a:endParaRPr lang="it-IT" altLang="it-IT" sz="3200">
              <a:solidFill>
                <a:srgbClr val="0000CC"/>
              </a:solidFill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1670108" y="4405313"/>
            <a:ext cx="6286523" cy="453966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600" b="1">
                <a:solidFill>
                  <a:srgbClr val="660033"/>
                </a:solidFill>
                <a:latin typeface="Arial" charset="0"/>
              </a:rPr>
              <a:t>II° FASE -  Ionizzazione del non metallo</a:t>
            </a:r>
            <a:endParaRPr lang="it-IT" altLang="it-IT" sz="260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080308" y="4929232"/>
            <a:ext cx="3262875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Vengono ceduti  3,71  eV</a:t>
            </a:r>
            <a:endParaRPr lang="it-IT" altLang="it-IT" sz="3200">
              <a:solidFill>
                <a:srgbClr val="0000CC"/>
              </a:solidFill>
            </a:endParaRP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1937851" y="5657850"/>
            <a:ext cx="8287839" cy="106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Il sistema a questo punto (b) è </a:t>
            </a:r>
            <a:r>
              <a:rPr lang="it-IT" altLang="it-IT" sz="2200" b="1" u="sng">
                <a:solidFill>
                  <a:srgbClr val="0000CC"/>
                </a:solidFill>
                <a:latin typeface="Arial" charset="0"/>
              </a:rPr>
              <a:t>meno</a:t>
            </a:r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 stabile che non all’inizio (a),</a:t>
            </a:r>
          </a:p>
          <a:p>
            <a:pPr algn="ctr"/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perché la sua energia è cresciuta di:</a:t>
            </a:r>
          </a:p>
          <a:p>
            <a:pPr algn="ctr"/>
            <a:r>
              <a:rPr lang="it-IT" altLang="it-IT" sz="2200">
                <a:solidFill>
                  <a:srgbClr val="0000CC"/>
                </a:solidFill>
                <a:latin typeface="Arial" charset="0"/>
              </a:rPr>
              <a:t>5,14   -   3,71   =  1,43  eV</a:t>
            </a:r>
            <a:endParaRPr lang="it-IT" altLang="it-IT" sz="3200">
              <a:solidFill>
                <a:srgbClr val="0000CC"/>
              </a:solidFill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670068" y="3738646"/>
            <a:ext cx="4363689" cy="392411"/>
            <a:chOff x="146050" y="3738563"/>
            <a:chExt cx="4363689" cy="392411"/>
          </a:xfrm>
        </p:grpSpPr>
        <p:grpSp>
          <p:nvGrpSpPr>
            <p:cNvPr id="5137" name="Gruppo 1"/>
            <p:cNvGrpSpPr>
              <a:grpSpLocks/>
            </p:cNvGrpSpPr>
            <p:nvPr/>
          </p:nvGrpSpPr>
          <p:grpSpPr bwMode="auto">
            <a:xfrm>
              <a:off x="146050" y="3738563"/>
              <a:ext cx="4363689" cy="392411"/>
              <a:chOff x="146050" y="3738563"/>
              <a:chExt cx="4363689" cy="392411"/>
            </a:xfrm>
          </p:grpSpPr>
          <p:sp>
            <p:nvSpPr>
              <p:cNvPr id="5139" name="Text Box 8"/>
              <p:cNvSpPr txBox="1">
                <a:spLocks noChangeArrowheads="1"/>
              </p:cNvSpPr>
              <p:nvPr/>
            </p:nvSpPr>
            <p:spPr bwMode="auto">
              <a:xfrm>
                <a:off x="146050" y="3738563"/>
                <a:ext cx="4363689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it-IT" altLang="it-IT" sz="2200">
                    <a:solidFill>
                      <a:srgbClr val="0000CC"/>
                    </a:solidFill>
                    <a:latin typeface="Arial" charset="0"/>
                  </a:rPr>
                  <a:t>Na</a:t>
                </a:r>
                <a:r>
                  <a:rPr lang="it-IT" altLang="it-IT" sz="2200" baseline="-25000">
                    <a:solidFill>
                      <a:srgbClr val="0000CC"/>
                    </a:solidFill>
                    <a:latin typeface="Arial" charset="0"/>
                  </a:rPr>
                  <a:t>(gas)</a:t>
                </a:r>
                <a:r>
                  <a:rPr lang="it-IT" altLang="it-IT" sz="2200">
                    <a:solidFill>
                      <a:srgbClr val="0000CC"/>
                    </a:solidFill>
                    <a:latin typeface="Arial" charset="0"/>
                  </a:rPr>
                  <a:t>                       Na</a:t>
                </a:r>
                <a:r>
                  <a:rPr lang="it-IT" altLang="it-IT" sz="2200" baseline="-25000">
                    <a:solidFill>
                      <a:srgbClr val="0000CC"/>
                    </a:solidFill>
                    <a:latin typeface="Arial" charset="0"/>
                  </a:rPr>
                  <a:t>(gas)</a:t>
                </a:r>
                <a:r>
                  <a:rPr lang="it-IT" altLang="it-IT" sz="2200">
                    <a:solidFill>
                      <a:srgbClr val="0000CC"/>
                    </a:solidFill>
                    <a:latin typeface="Arial" charset="0"/>
                  </a:rPr>
                  <a:t>   +    e</a:t>
                </a:r>
                <a:endParaRPr lang="it-IT" altLang="it-IT" sz="3200">
                  <a:solidFill>
                    <a:srgbClr val="0000CC"/>
                  </a:solidFill>
                </a:endParaRPr>
              </a:p>
            </p:txBody>
          </p:sp>
          <p:sp>
            <p:nvSpPr>
              <p:cNvPr id="5140" name="Line 14"/>
              <p:cNvSpPr>
                <a:spLocks noChangeShapeType="1"/>
              </p:cNvSpPr>
              <p:nvPr/>
            </p:nvSpPr>
            <p:spPr bwMode="auto">
              <a:xfrm>
                <a:off x="1325563" y="3924300"/>
                <a:ext cx="1235075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138" name="Rectangle 16"/>
            <p:cNvSpPr>
              <a:spLocks noChangeArrowheads="1"/>
            </p:cNvSpPr>
            <p:nvPr/>
          </p:nvSpPr>
          <p:spPr bwMode="auto">
            <a:xfrm>
              <a:off x="3163889" y="3802063"/>
              <a:ext cx="218323" cy="279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200" b="1" baseline="30000">
                  <a:solidFill>
                    <a:schemeClr val="accent2"/>
                  </a:solidFill>
                  <a:latin typeface="Arial" charset="0"/>
                </a:rPr>
                <a:t>+</a:t>
              </a:r>
              <a:endParaRPr lang="it-IT" altLang="it-IT" sz="2200" b="1" baseline="30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670051" y="4929317"/>
            <a:ext cx="3897684" cy="392411"/>
            <a:chOff x="146050" y="4929188"/>
            <a:chExt cx="3897684" cy="392411"/>
          </a:xfrm>
        </p:grpSpPr>
        <p:sp>
          <p:nvSpPr>
            <p:cNvPr id="5134" name="Text Box 11"/>
            <p:cNvSpPr txBox="1">
              <a:spLocks noChangeArrowheads="1"/>
            </p:cNvSpPr>
            <p:nvPr/>
          </p:nvSpPr>
          <p:spPr bwMode="auto">
            <a:xfrm>
              <a:off x="146050" y="4929188"/>
              <a:ext cx="3746532" cy="3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200">
                  <a:solidFill>
                    <a:srgbClr val="0000CC"/>
                  </a:solidFill>
                  <a:latin typeface="Arial" charset="0"/>
                </a:rPr>
                <a:t>Cl</a:t>
              </a:r>
              <a:r>
                <a:rPr lang="it-IT" altLang="it-IT" sz="2200" baseline="-25000">
                  <a:solidFill>
                    <a:srgbClr val="0000CC"/>
                  </a:solidFill>
                  <a:latin typeface="Arial" charset="0"/>
                </a:rPr>
                <a:t>(gas)</a:t>
              </a:r>
              <a:r>
                <a:rPr lang="it-IT" altLang="it-IT" sz="2200">
                  <a:solidFill>
                    <a:srgbClr val="0000CC"/>
                  </a:solidFill>
                  <a:latin typeface="Arial" charset="0"/>
                </a:rPr>
                <a:t>    +    e                      Cl</a:t>
              </a:r>
              <a:endParaRPr lang="it-IT" altLang="it-IT" sz="3200">
                <a:solidFill>
                  <a:srgbClr val="0000CC"/>
                </a:solidFill>
              </a:endParaRPr>
            </a:p>
          </p:txBody>
        </p:sp>
        <p:sp>
          <p:nvSpPr>
            <p:cNvPr id="5135" name="Line 15"/>
            <p:cNvSpPr>
              <a:spLocks noChangeShapeType="1"/>
            </p:cNvSpPr>
            <p:nvPr/>
          </p:nvSpPr>
          <p:spPr bwMode="auto">
            <a:xfrm>
              <a:off x="2149475" y="5124450"/>
              <a:ext cx="1233488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36" name="Rectangle 17"/>
            <p:cNvSpPr>
              <a:spLocks noChangeArrowheads="1"/>
            </p:cNvSpPr>
            <p:nvPr/>
          </p:nvSpPr>
          <p:spPr bwMode="auto">
            <a:xfrm>
              <a:off x="3873501" y="4972050"/>
              <a:ext cx="170233" cy="279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200" b="1" baseline="30000">
                  <a:solidFill>
                    <a:schemeClr val="accent2"/>
                  </a:solidFill>
                  <a:latin typeface="Arial" charset="0"/>
                </a:rPr>
                <a:t>-</a:t>
              </a:r>
              <a:endParaRPr lang="it-IT" altLang="it-IT" sz="2200" b="1" baseline="3000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34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773"/>
    </mc:Choice>
    <mc:Fallback>
      <p:transition spd="slow" advTm="28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2" grpId="0" animBg="1"/>
      <p:bldP spid="51203" grpId="0" animBg="1"/>
      <p:bldP spid="51206" grpId="0"/>
      <p:bldP spid="51207" grpId="0" animBg="1"/>
      <p:bldP spid="51209" grpId="0"/>
      <p:bldP spid="51210" grpId="0" animBg="1"/>
      <p:bldP spid="51212" grpId="0"/>
      <p:bldP spid="512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981200" y="1481139"/>
            <a:ext cx="1891844" cy="2087572"/>
            <a:chOff x="457200" y="1481139"/>
            <a:chExt cx="1891844" cy="2087572"/>
          </a:xfrm>
        </p:grpSpPr>
        <p:graphicFrame>
          <p:nvGraphicFramePr>
            <p:cNvPr id="16388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609600" y="1481139"/>
            <a:ext cx="1447800" cy="923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Image" r:id="rId6" imgW="4422167" imgH="2821038" progId="Photoshop.Image.4">
                    <p:embed/>
                  </p:oleObj>
                </mc:Choice>
                <mc:Fallback>
                  <p:oleObj name="Image" r:id="rId6" imgW="4422167" imgH="2821038" progId="Photoshop.Image.4">
                    <p:embed/>
                    <p:pic>
                      <p:nvPicPr>
                        <p:cNvPr id="1638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1481139"/>
                          <a:ext cx="1447800" cy="923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0" name="Line 6"/>
            <p:cNvSpPr>
              <a:spLocks noChangeShapeType="1"/>
            </p:cNvSpPr>
            <p:nvPr/>
          </p:nvSpPr>
          <p:spPr bwMode="auto">
            <a:xfrm>
              <a:off x="1181100" y="1963739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433513" y="2589214"/>
              <a:ext cx="184710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912813" y="1938339"/>
              <a:ext cx="407464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CC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1447800" y="1938339"/>
              <a:ext cx="407464" cy="46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CC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457200" y="2614614"/>
              <a:ext cx="1891844" cy="954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CC0000"/>
                  </a:solidFill>
                  <a:latin typeface="Arial" charset="0"/>
                </a:rPr>
                <a:t>Legame </a:t>
              </a:r>
              <a:r>
                <a:rPr lang="it-IT" altLang="it-IT" sz="2800" dirty="0">
                  <a:solidFill>
                    <a:srgbClr val="CC0000"/>
                  </a:solidFill>
                  <a:latin typeface="Symbol" pitchFamily="18" charset="2"/>
                </a:rPr>
                <a:t>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it-IT" altLang="it-IT" sz="2800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tipo s-s</a:t>
              </a:r>
              <a:endParaRPr lang="it-IT" altLang="it-IT" sz="2800" dirty="0">
                <a:solidFill>
                  <a:srgbClr val="CC0000"/>
                </a:solidFill>
                <a:latin typeface="Arial" charset="0"/>
              </a:endParaRPr>
            </a:p>
          </p:txBody>
        </p:sp>
      </p:grp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2453812" y="4748531"/>
            <a:ext cx="4350851" cy="1077208"/>
          </a:xfrm>
          <a:prstGeom prst="rect">
            <a:avLst/>
          </a:prstGeom>
          <a:noFill/>
          <a:ln w="76200" cmpd="tri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CC0000"/>
                </a:solidFill>
                <a:latin typeface="Arial" charset="0"/>
              </a:rPr>
              <a:t>Non esistono legami </a:t>
            </a:r>
            <a:r>
              <a:rPr lang="it-IT" altLang="it-IT" sz="3200">
                <a:solidFill>
                  <a:srgbClr val="CC0000"/>
                </a:solidFill>
                <a:latin typeface="Symbol" pitchFamily="18" charset="2"/>
              </a:rPr>
              <a:t>p</a:t>
            </a:r>
            <a:r>
              <a:rPr lang="it-IT" altLang="it-IT" sz="3200">
                <a:solidFill>
                  <a:srgbClr val="CC0000"/>
                </a:solidFill>
                <a:latin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CC0000"/>
                </a:solidFill>
                <a:latin typeface="Arial" charset="0"/>
              </a:rPr>
              <a:t>senza legami </a:t>
            </a:r>
            <a:r>
              <a:rPr lang="it-IT" altLang="it-IT" sz="3200">
                <a:solidFill>
                  <a:srgbClr val="CC0000"/>
                </a:solidFill>
                <a:latin typeface="Symbol" pitchFamily="18" charset="2"/>
              </a:rPr>
              <a:t>s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8437119" y="1850076"/>
            <a:ext cx="2116867" cy="4562157"/>
            <a:chOff x="6913010" y="1850073"/>
            <a:chExt cx="2116865" cy="4562157"/>
          </a:xfrm>
        </p:grpSpPr>
        <p:graphicFrame>
          <p:nvGraphicFramePr>
            <p:cNvPr id="1638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8098873" y="1850073"/>
            <a:ext cx="681037" cy="170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Image" r:id="rId8" imgW="1410519" imgH="3519944" progId="Photoshop.Image.4">
                    <p:embed/>
                  </p:oleObj>
                </mc:Choice>
                <mc:Fallback>
                  <p:oleObj name="Image" r:id="rId8" imgW="1410519" imgH="3519944" progId="Photoshop.Image.4">
                    <p:embed/>
                    <p:pic>
                      <p:nvPicPr>
                        <p:cNvPr id="1638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8873" y="1850073"/>
                          <a:ext cx="681037" cy="1700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89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6913010" y="1850073"/>
            <a:ext cx="681038" cy="170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Image" r:id="rId10" imgW="1410519" imgH="3519944" progId="Photoshop.Image.4">
                    <p:embed/>
                  </p:oleObj>
                </mc:Choice>
                <mc:Fallback>
                  <p:oleObj name="Image" r:id="rId10" imgW="1410519" imgH="3519944" progId="Photoshop.Image.4">
                    <p:embed/>
                    <p:pic>
                      <p:nvPicPr>
                        <p:cNvPr id="1638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3010" y="1850073"/>
                          <a:ext cx="681038" cy="1700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6929641" y="3690786"/>
              <a:ext cx="2100234" cy="1815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CC0000"/>
                  </a:solidFill>
                  <a:latin typeface="Arial" charset="0"/>
                </a:rPr>
                <a:t>Legame </a:t>
              </a:r>
              <a:r>
                <a:rPr lang="it-IT" altLang="it-IT" sz="2800" dirty="0">
                  <a:solidFill>
                    <a:srgbClr val="CC0000"/>
                  </a:solidFill>
                  <a:latin typeface="Symbol" pitchFamily="18" charset="2"/>
                </a:rPr>
                <a:t>p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28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altLang="it-IT" sz="2800" b="1" dirty="0">
                  <a:solidFill>
                    <a:srgbClr val="3333CC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SOLO p-p</a:t>
              </a:r>
              <a:r>
                <a:rPr lang="it-IT" altLang="it-IT" sz="2800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2800" dirty="0">
                <a:solidFill>
                  <a:srgbClr val="CC0000"/>
                </a:solidFill>
                <a:latin typeface="Arial" charset="0"/>
              </a:endParaRPr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auto">
            <a:xfrm flipV="1">
              <a:off x="7338460" y="2699386"/>
              <a:ext cx="9779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399" name="Line 15"/>
            <p:cNvSpPr>
              <a:spLocks noChangeShapeType="1"/>
            </p:cNvSpPr>
            <p:nvPr/>
          </p:nvSpPr>
          <p:spPr bwMode="auto">
            <a:xfrm>
              <a:off x="7287660" y="2026286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0" name="Line 16"/>
            <p:cNvSpPr>
              <a:spLocks noChangeShapeType="1"/>
            </p:cNvSpPr>
            <p:nvPr/>
          </p:nvSpPr>
          <p:spPr bwMode="auto">
            <a:xfrm>
              <a:off x="7287660" y="2102486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auto">
            <a:xfrm>
              <a:off x="7287660" y="2178686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auto">
            <a:xfrm>
              <a:off x="7287660" y="3321686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3" name="Line 19"/>
            <p:cNvSpPr>
              <a:spLocks noChangeShapeType="1"/>
            </p:cNvSpPr>
            <p:nvPr/>
          </p:nvSpPr>
          <p:spPr bwMode="auto">
            <a:xfrm>
              <a:off x="7287660" y="3245486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4" name="Line 20"/>
            <p:cNvSpPr>
              <a:spLocks noChangeShapeType="1"/>
            </p:cNvSpPr>
            <p:nvPr/>
          </p:nvSpPr>
          <p:spPr bwMode="auto">
            <a:xfrm>
              <a:off x="7287660" y="3169286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67" name="AutoShape 23"/>
            <p:cNvSpPr>
              <a:spLocks noChangeArrowheads="1"/>
            </p:cNvSpPr>
            <p:nvPr/>
          </p:nvSpPr>
          <p:spPr bwMode="auto">
            <a:xfrm rot="5400000">
              <a:off x="7592460" y="4939030"/>
              <a:ext cx="533400" cy="1219200"/>
            </a:xfrm>
            <a:prstGeom prst="moon">
              <a:avLst>
                <a:gd name="adj" fmla="val 37796"/>
              </a:avLst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68" name="AutoShape 24"/>
            <p:cNvSpPr>
              <a:spLocks noChangeArrowheads="1"/>
            </p:cNvSpPr>
            <p:nvPr/>
          </p:nvSpPr>
          <p:spPr bwMode="auto">
            <a:xfrm rot="16200000" flipV="1">
              <a:off x="7592460" y="5535930"/>
              <a:ext cx="533400" cy="1219200"/>
            </a:xfrm>
            <a:prstGeom prst="moon">
              <a:avLst>
                <a:gd name="adj" fmla="val 37796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9" name="Oval 25"/>
            <p:cNvSpPr>
              <a:spLocks noChangeArrowheads="1"/>
            </p:cNvSpPr>
            <p:nvPr/>
          </p:nvSpPr>
          <p:spPr bwMode="auto">
            <a:xfrm>
              <a:off x="7211460" y="580263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6410" name="Oval 26"/>
            <p:cNvSpPr>
              <a:spLocks noChangeArrowheads="1"/>
            </p:cNvSpPr>
            <p:nvPr/>
          </p:nvSpPr>
          <p:spPr bwMode="auto">
            <a:xfrm>
              <a:off x="8417960" y="581533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6411" name="Line 27"/>
            <p:cNvSpPr>
              <a:spLocks noChangeShapeType="1"/>
            </p:cNvSpPr>
            <p:nvPr/>
          </p:nvSpPr>
          <p:spPr bwMode="auto">
            <a:xfrm flipV="1">
              <a:off x="7313060" y="5851843"/>
              <a:ext cx="1079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3630453" y="445304"/>
            <a:ext cx="5181206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 dirty="0">
                <a:solidFill>
                  <a:srgbClr val="CC0000"/>
                </a:solidFill>
                <a:latin typeface="Arial" charset="0"/>
              </a:rPr>
              <a:t>Legame </a:t>
            </a:r>
            <a:r>
              <a:rPr lang="it-IT" altLang="it-IT" sz="4000" b="1" dirty="0">
                <a:solidFill>
                  <a:srgbClr val="CC0000"/>
                </a:solidFill>
                <a:latin typeface="Symbol" pitchFamily="18" charset="2"/>
              </a:rPr>
              <a:t>s </a:t>
            </a:r>
            <a:r>
              <a:rPr lang="it-IT" altLang="it-IT" sz="4000" b="1" dirty="0">
                <a:solidFill>
                  <a:srgbClr val="CC0000"/>
                </a:solidFill>
                <a:latin typeface="Arial" charset="0"/>
              </a:rPr>
              <a:t>e legami </a:t>
            </a:r>
            <a:r>
              <a:rPr lang="it-IT" altLang="it-IT" sz="4000" b="1" dirty="0">
                <a:solidFill>
                  <a:srgbClr val="CC0000"/>
                </a:solidFill>
                <a:latin typeface="Symbol" pitchFamily="18" charset="2"/>
              </a:rPr>
              <a:t>p</a:t>
            </a:r>
            <a:endParaRPr lang="it-IT" altLang="it-IT" sz="4000" b="1" dirty="0">
              <a:solidFill>
                <a:srgbClr val="CC0000"/>
              </a:solidFill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262122" y="1802610"/>
            <a:ext cx="3571875" cy="1758495"/>
            <a:chOff x="2738119" y="1802607"/>
            <a:chExt cx="3571875" cy="1758495"/>
          </a:xfrm>
        </p:grpSpPr>
        <p:graphicFrame>
          <p:nvGraphicFramePr>
            <p:cNvPr id="1638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738119" y="1802607"/>
            <a:ext cx="3571875" cy="728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Image" r:id="rId11" imgW="9530533" imgH="1944229" progId="Photoshop.Image.4">
                    <p:embed/>
                  </p:oleObj>
                </mc:Choice>
                <mc:Fallback>
                  <p:oleObj name="Image" r:id="rId11" imgW="9530533" imgH="1944229" progId="Photoshop.Image.4">
                    <p:embed/>
                    <p:pic>
                      <p:nvPicPr>
                        <p:cNvPr id="1638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8119" y="1802607"/>
                          <a:ext cx="3571875" cy="728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flipV="1">
              <a:off x="3895406" y="2175670"/>
              <a:ext cx="1244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3571784" y="2607005"/>
              <a:ext cx="1891844" cy="954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5" rIns="91430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CC0000"/>
                  </a:solidFill>
                  <a:latin typeface="Arial" charset="0"/>
                </a:rPr>
                <a:t>Legame </a:t>
              </a:r>
              <a:r>
                <a:rPr lang="it-IT" altLang="it-IT" sz="2800" dirty="0">
                  <a:solidFill>
                    <a:srgbClr val="CC0000"/>
                  </a:solidFill>
                  <a:latin typeface="Symbol" pitchFamily="18" charset="2"/>
                </a:rPr>
                <a:t>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it-IT" altLang="it-IT" sz="2800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tipo s-p</a:t>
              </a:r>
              <a:endParaRPr lang="it-IT" altLang="it-IT" sz="2800" dirty="0">
                <a:solidFill>
                  <a:srgbClr val="CC0000"/>
                </a:solidFill>
                <a:latin typeface="Arial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1712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68"/>
    </mc:Choice>
    <mc:Fallback>
      <p:transition spd="slow" advTm="11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4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128839" y="1279567"/>
            <a:ext cx="8029068" cy="1385167"/>
            <a:chOff x="604838" y="1279523"/>
            <a:chExt cx="8029067" cy="1385166"/>
          </a:xfrm>
        </p:grpSpPr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604838" y="1600200"/>
              <a:ext cx="1330673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N   +    N</a:t>
              </a:r>
            </a:p>
          </p:txBody>
        </p:sp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084512" y="1600200"/>
              <a:ext cx="89625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N    N</a:t>
              </a:r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2159000" y="1828800"/>
              <a:ext cx="73183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652463" y="1989138"/>
              <a:ext cx="1809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rot="16200000">
              <a:off x="513557" y="1813719"/>
              <a:ext cx="182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 rot="16200000">
              <a:off x="1839119" y="1813719"/>
              <a:ext cx="182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846138" y="1590675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grpSp>
          <p:nvGrpSpPr>
            <p:cNvPr id="18443" name="Group 11"/>
            <p:cNvGrpSpPr>
              <a:grpSpLocks/>
            </p:cNvGrpSpPr>
            <p:nvPr/>
          </p:nvGrpSpPr>
          <p:grpSpPr bwMode="auto">
            <a:xfrm>
              <a:off x="3440112" y="1600198"/>
              <a:ext cx="150982" cy="440055"/>
              <a:chOff x="3419" y="1536"/>
              <a:chExt cx="158" cy="462"/>
            </a:xfrm>
          </p:grpSpPr>
          <p:sp>
            <p:nvSpPr>
              <p:cNvPr id="18481" name="Text Box 12"/>
              <p:cNvSpPr txBox="1">
                <a:spLocks noChangeArrowheads="1"/>
              </p:cNvSpPr>
              <p:nvPr/>
            </p:nvSpPr>
            <p:spPr bwMode="auto">
              <a:xfrm>
                <a:off x="3419" y="1536"/>
                <a:ext cx="1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18482" name="Text Box 13"/>
              <p:cNvSpPr txBox="1">
                <a:spLocks noChangeArrowheads="1"/>
              </p:cNvSpPr>
              <p:nvPr/>
            </p:nvSpPr>
            <p:spPr bwMode="auto">
              <a:xfrm>
                <a:off x="3419" y="1656"/>
                <a:ext cx="1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444" name="Text Box 14"/>
            <p:cNvSpPr txBox="1">
              <a:spLocks noChangeArrowheads="1"/>
            </p:cNvSpPr>
            <p:nvPr/>
          </p:nvSpPr>
          <p:spPr bwMode="auto">
            <a:xfrm>
              <a:off x="850901" y="1692275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18445" name="Text Box 15"/>
            <p:cNvSpPr txBox="1">
              <a:spLocks noChangeArrowheads="1"/>
            </p:cNvSpPr>
            <p:nvPr/>
          </p:nvSpPr>
          <p:spPr bwMode="auto">
            <a:xfrm>
              <a:off x="1611313" y="1820863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18446" name="Text Box 16"/>
            <p:cNvSpPr txBox="1">
              <a:spLocks noChangeArrowheads="1"/>
            </p:cNvSpPr>
            <p:nvPr/>
          </p:nvSpPr>
          <p:spPr bwMode="auto">
            <a:xfrm>
              <a:off x="1706563" y="1820863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18447" name="Text Box 17"/>
            <p:cNvSpPr txBox="1">
              <a:spLocks noChangeArrowheads="1"/>
            </p:cNvSpPr>
            <p:nvPr/>
          </p:nvSpPr>
          <p:spPr bwMode="auto">
            <a:xfrm>
              <a:off x="4437063" y="1554163"/>
              <a:ext cx="4196842" cy="424726"/>
            </a:xfrm>
            <a:prstGeom prst="rect">
              <a:avLst/>
            </a:prstGeom>
            <a:noFill/>
            <a:ln w="38100" cmpd="dbl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Legame triplo, con un </a:t>
              </a:r>
              <a:r>
                <a:rPr lang="it-IT" altLang="it-IT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 due </a:t>
              </a:r>
              <a:r>
                <a:rPr lang="it-IT" altLang="it-IT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>
                <a:solidFill>
                  <a:srgbClr val="000099"/>
                </a:solidFill>
                <a:latin typeface="Symbol" pitchFamily="18" charset="2"/>
              </a:endParaRPr>
            </a:p>
          </p:txBody>
        </p:sp>
        <p:sp>
          <p:nvSpPr>
            <p:cNvPr id="18448" name="Text Box 18"/>
            <p:cNvSpPr txBox="1">
              <a:spLocks noChangeArrowheads="1"/>
            </p:cNvSpPr>
            <p:nvPr/>
          </p:nvSpPr>
          <p:spPr bwMode="auto">
            <a:xfrm>
              <a:off x="6456363" y="2239963"/>
              <a:ext cx="89625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N    N</a:t>
              </a:r>
            </a:p>
          </p:txBody>
        </p:sp>
        <p:sp>
          <p:nvSpPr>
            <p:cNvPr id="18449" name="Line 19"/>
            <p:cNvSpPr>
              <a:spLocks noChangeShapeType="1"/>
            </p:cNvSpPr>
            <p:nvPr/>
          </p:nvSpPr>
          <p:spPr bwMode="auto">
            <a:xfrm>
              <a:off x="6742113" y="2379663"/>
              <a:ext cx="317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0" name="Line 20"/>
            <p:cNvSpPr>
              <a:spLocks noChangeShapeType="1"/>
            </p:cNvSpPr>
            <p:nvPr/>
          </p:nvSpPr>
          <p:spPr bwMode="auto">
            <a:xfrm>
              <a:off x="6742113" y="2454275"/>
              <a:ext cx="317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1" name="Text Box 21"/>
            <p:cNvSpPr txBox="1">
              <a:spLocks noChangeArrowheads="1"/>
            </p:cNvSpPr>
            <p:nvPr/>
          </p:nvSpPr>
          <p:spPr bwMode="auto">
            <a:xfrm>
              <a:off x="677863" y="1417638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18452" name="Text Box 22"/>
            <p:cNvSpPr txBox="1">
              <a:spLocks noChangeArrowheads="1"/>
            </p:cNvSpPr>
            <p:nvPr/>
          </p:nvSpPr>
          <p:spPr bwMode="auto">
            <a:xfrm>
              <a:off x="1663701" y="1417638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grpSp>
          <p:nvGrpSpPr>
            <p:cNvPr id="18453" name="Group 23"/>
            <p:cNvGrpSpPr>
              <a:grpSpLocks/>
            </p:cNvGrpSpPr>
            <p:nvPr/>
          </p:nvGrpSpPr>
          <p:grpSpPr bwMode="auto">
            <a:xfrm>
              <a:off x="3440112" y="1279523"/>
              <a:ext cx="150982" cy="440055"/>
              <a:chOff x="3419" y="1536"/>
              <a:chExt cx="158" cy="462"/>
            </a:xfrm>
          </p:grpSpPr>
          <p:sp>
            <p:nvSpPr>
              <p:cNvPr id="18479" name="Text Box 24"/>
              <p:cNvSpPr txBox="1">
                <a:spLocks noChangeArrowheads="1"/>
              </p:cNvSpPr>
              <p:nvPr/>
            </p:nvSpPr>
            <p:spPr bwMode="auto">
              <a:xfrm>
                <a:off x="3419" y="1536"/>
                <a:ext cx="1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18480" name="Text Box 25"/>
              <p:cNvSpPr txBox="1">
                <a:spLocks noChangeArrowheads="1"/>
              </p:cNvSpPr>
              <p:nvPr/>
            </p:nvSpPr>
            <p:spPr bwMode="auto">
              <a:xfrm>
                <a:off x="3419" y="1656"/>
                <a:ext cx="1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454" name="Group 26"/>
            <p:cNvGrpSpPr>
              <a:grpSpLocks/>
            </p:cNvGrpSpPr>
            <p:nvPr/>
          </p:nvGrpSpPr>
          <p:grpSpPr bwMode="auto">
            <a:xfrm>
              <a:off x="3440112" y="1920873"/>
              <a:ext cx="150982" cy="440055"/>
              <a:chOff x="3419" y="1536"/>
              <a:chExt cx="158" cy="462"/>
            </a:xfrm>
          </p:grpSpPr>
          <p:sp>
            <p:nvSpPr>
              <p:cNvPr id="18477" name="Text Box 27"/>
              <p:cNvSpPr txBox="1">
                <a:spLocks noChangeArrowheads="1"/>
              </p:cNvSpPr>
              <p:nvPr/>
            </p:nvSpPr>
            <p:spPr bwMode="auto">
              <a:xfrm>
                <a:off x="3419" y="1536"/>
                <a:ext cx="1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18478" name="Text Box 28"/>
              <p:cNvSpPr txBox="1">
                <a:spLocks noChangeArrowheads="1"/>
              </p:cNvSpPr>
              <p:nvPr/>
            </p:nvSpPr>
            <p:spPr bwMode="auto">
              <a:xfrm>
                <a:off x="3419" y="1656"/>
                <a:ext cx="1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455" name="Line 29"/>
            <p:cNvSpPr>
              <a:spLocks noChangeShapeType="1"/>
            </p:cNvSpPr>
            <p:nvPr/>
          </p:nvSpPr>
          <p:spPr bwMode="auto">
            <a:xfrm rot="16200000">
              <a:off x="2974182" y="1816894"/>
              <a:ext cx="182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6" name="Line 30"/>
            <p:cNvSpPr>
              <a:spLocks noChangeShapeType="1"/>
            </p:cNvSpPr>
            <p:nvPr/>
          </p:nvSpPr>
          <p:spPr bwMode="auto">
            <a:xfrm rot="16200000">
              <a:off x="3888582" y="1816894"/>
              <a:ext cx="182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7" name="Line 31"/>
            <p:cNvSpPr>
              <a:spLocks noChangeShapeType="1"/>
            </p:cNvSpPr>
            <p:nvPr/>
          </p:nvSpPr>
          <p:spPr bwMode="auto">
            <a:xfrm>
              <a:off x="6742113" y="2530475"/>
              <a:ext cx="317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798638" y="3292519"/>
            <a:ext cx="8756651" cy="2651125"/>
            <a:chOff x="274638" y="3292475"/>
            <a:chExt cx="8756650" cy="2651125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74638" y="3565525"/>
            <a:ext cx="4479925" cy="2174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Image" r:id="rId6" imgW="7408401" imgH="3596188" progId="Photoshop.Image.4">
                    <p:embed/>
                  </p:oleObj>
                </mc:Choice>
                <mc:Fallback>
                  <p:oleObj name="Image" r:id="rId6" imgW="7408401" imgH="3596188" progId="Photoshop.Image.4">
                    <p:embed/>
                    <p:pic>
                      <p:nvPicPr>
                        <p:cNvPr id="18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638" y="3565525"/>
                          <a:ext cx="4479925" cy="2174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uppo 2"/>
            <p:cNvGrpSpPr/>
            <p:nvPr/>
          </p:nvGrpSpPr>
          <p:grpSpPr>
            <a:xfrm>
              <a:off x="1236663" y="3292475"/>
              <a:ext cx="7794625" cy="2651125"/>
              <a:chOff x="1236663" y="3292475"/>
              <a:chExt cx="7794625" cy="2651125"/>
            </a:xfrm>
          </p:grpSpPr>
          <p:sp>
            <p:nvSpPr>
              <p:cNvPr id="18435" name="Line 3"/>
              <p:cNvSpPr>
                <a:spLocks noChangeShapeType="1"/>
              </p:cNvSpPr>
              <p:nvPr/>
            </p:nvSpPr>
            <p:spPr bwMode="auto">
              <a:xfrm>
                <a:off x="2151063" y="4114800"/>
                <a:ext cx="958850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aphicFrame>
            <p:nvGraphicFramePr>
              <p:cNvPr id="18458" name="Object 3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194300" y="4389438"/>
              <a:ext cx="1189038" cy="573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2" name="Image" r:id="rId8" imgW="1906107" imgH="1385104" progId="Photoshop.Image.4">
                      <p:embed/>
                    </p:oleObj>
                  </mc:Choice>
                  <mc:Fallback>
                    <p:oleObj name="Image" r:id="rId8" imgW="1906107" imgH="1385104" progId="Photoshop.Image.4">
                      <p:embed/>
                      <p:pic>
                        <p:nvPicPr>
                          <p:cNvPr id="18458" name="Object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94300" y="4389438"/>
                            <a:ext cx="1189038" cy="5730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59" name="Object 3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726363" y="4297363"/>
              <a:ext cx="1304925" cy="731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3" name="Image" r:id="rId10" imgW="2249206" imgH="1575159" progId="Photoshop.Image.4">
                      <p:embed/>
                    </p:oleObj>
                  </mc:Choice>
                  <mc:Fallback>
                    <p:oleObj name="Image" r:id="rId10" imgW="2249206" imgH="1575159" progId="Photoshop.Image.4">
                      <p:embed/>
                      <p:pic>
                        <p:nvPicPr>
                          <p:cNvPr id="18459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26363" y="4297363"/>
                            <a:ext cx="1304925" cy="7318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460" name="Oval 34"/>
              <p:cNvSpPr>
                <a:spLocks noChangeArrowheads="1"/>
              </p:cNvSpPr>
              <p:nvPr/>
            </p:nvSpPr>
            <p:spPr bwMode="auto">
              <a:xfrm>
                <a:off x="6350000" y="4457700"/>
                <a:ext cx="1509713" cy="411163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3399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1" name="AutoShape 35"/>
              <p:cNvSpPr>
                <a:spLocks noChangeArrowheads="1"/>
              </p:cNvSpPr>
              <p:nvPr/>
            </p:nvSpPr>
            <p:spPr bwMode="auto">
              <a:xfrm rot="16200000" flipV="1">
                <a:off x="6463506" y="4571207"/>
                <a:ext cx="1235075" cy="1509712"/>
              </a:xfrm>
              <a:prstGeom prst="moon">
                <a:avLst>
                  <a:gd name="adj" fmla="val 30278"/>
                </a:avLst>
              </a:prstGeom>
              <a:gradFill rotWithShape="0">
                <a:gsLst>
                  <a:gs pos="0">
                    <a:srgbClr val="8FA5E9"/>
                  </a:gs>
                  <a:gs pos="100000">
                    <a:srgbClr val="0033CC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2" name="AutoShape 36"/>
              <p:cNvSpPr>
                <a:spLocks noChangeArrowheads="1"/>
              </p:cNvSpPr>
              <p:nvPr/>
            </p:nvSpPr>
            <p:spPr bwMode="auto">
              <a:xfrm rot="5400000">
                <a:off x="6441281" y="3177382"/>
                <a:ext cx="1279525" cy="1509712"/>
              </a:xfrm>
              <a:prstGeom prst="moon">
                <a:avLst>
                  <a:gd name="adj" fmla="val 30278"/>
                </a:avLst>
              </a:prstGeom>
              <a:gradFill rotWithShape="0">
                <a:gsLst>
                  <a:gs pos="0">
                    <a:srgbClr val="8FA5E9"/>
                  </a:gs>
                  <a:gs pos="100000">
                    <a:srgbClr val="0033CC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3" name="Text Box 37"/>
              <p:cNvSpPr txBox="1">
                <a:spLocks noChangeArrowheads="1"/>
              </p:cNvSpPr>
              <p:nvPr/>
            </p:nvSpPr>
            <p:spPr bwMode="auto">
              <a:xfrm>
                <a:off x="6208713" y="4378325"/>
                <a:ext cx="255058" cy="5478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200">
                    <a:solidFill>
                      <a:srgbClr val="00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4" name="Text Box 38"/>
              <p:cNvSpPr txBox="1">
                <a:spLocks noChangeArrowheads="1"/>
              </p:cNvSpPr>
              <p:nvPr/>
            </p:nvSpPr>
            <p:spPr bwMode="auto">
              <a:xfrm>
                <a:off x="7715249" y="4378325"/>
                <a:ext cx="255058" cy="5478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200">
                    <a:solidFill>
                      <a:srgbClr val="000000"/>
                    </a:solidFill>
                    <a:latin typeface="Arial" charset="0"/>
                  </a:rPr>
                  <a:t>•</a:t>
                </a: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5" name="AutoShape 39"/>
              <p:cNvSpPr>
                <a:spLocks noChangeArrowheads="1"/>
              </p:cNvSpPr>
              <p:nvPr/>
            </p:nvSpPr>
            <p:spPr bwMode="auto">
              <a:xfrm rot="16200000" flipV="1">
                <a:off x="6767512" y="4229101"/>
                <a:ext cx="595313" cy="1554162"/>
              </a:xfrm>
              <a:prstGeom prst="moon">
                <a:avLst>
                  <a:gd name="adj" fmla="val 30278"/>
                </a:avLst>
              </a:prstGeom>
              <a:gradFill rotWithShape="0">
                <a:gsLst>
                  <a:gs pos="0">
                    <a:srgbClr val="FFC59E"/>
                  </a:gs>
                  <a:gs pos="100000">
                    <a:srgbClr val="FF7C23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6" name="AutoShape 40"/>
              <p:cNvSpPr>
                <a:spLocks noChangeArrowheads="1"/>
              </p:cNvSpPr>
              <p:nvPr/>
            </p:nvSpPr>
            <p:spPr bwMode="auto">
              <a:xfrm rot="5400000">
                <a:off x="6767512" y="3543301"/>
                <a:ext cx="595313" cy="1554162"/>
              </a:xfrm>
              <a:prstGeom prst="moon">
                <a:avLst>
                  <a:gd name="adj" fmla="val 30278"/>
                </a:avLst>
              </a:prstGeom>
              <a:gradFill rotWithShape="0">
                <a:gsLst>
                  <a:gs pos="0">
                    <a:srgbClr val="FFC59E"/>
                  </a:gs>
                  <a:gs pos="100000">
                    <a:srgbClr val="FF7C23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467" name="Line 41"/>
              <p:cNvSpPr>
                <a:spLocks noChangeShapeType="1"/>
              </p:cNvSpPr>
              <p:nvPr/>
            </p:nvSpPr>
            <p:spPr bwMode="auto">
              <a:xfrm>
                <a:off x="1693863" y="3840163"/>
                <a:ext cx="1735137" cy="0"/>
              </a:xfrm>
              <a:prstGeom prst="line">
                <a:avLst/>
              </a:prstGeom>
              <a:noFill/>
              <a:ln w="38100">
                <a:solidFill>
                  <a:srgbClr val="FF7C2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68" name="Line 42"/>
              <p:cNvSpPr>
                <a:spLocks noChangeShapeType="1"/>
              </p:cNvSpPr>
              <p:nvPr/>
            </p:nvSpPr>
            <p:spPr bwMode="auto">
              <a:xfrm>
                <a:off x="3840163" y="4114800"/>
                <a:ext cx="274637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69" name="Line 43"/>
              <p:cNvSpPr>
                <a:spLocks noChangeShapeType="1"/>
              </p:cNvSpPr>
              <p:nvPr/>
            </p:nvSpPr>
            <p:spPr bwMode="auto">
              <a:xfrm>
                <a:off x="1646238" y="5532438"/>
                <a:ext cx="1736725" cy="0"/>
              </a:xfrm>
              <a:prstGeom prst="line">
                <a:avLst/>
              </a:prstGeom>
              <a:noFill/>
              <a:ln w="38100">
                <a:solidFill>
                  <a:srgbClr val="FF7C2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70" name="Line 44"/>
              <p:cNvSpPr>
                <a:spLocks noChangeShapeType="1"/>
              </p:cNvSpPr>
              <p:nvPr/>
            </p:nvSpPr>
            <p:spPr bwMode="auto">
              <a:xfrm>
                <a:off x="1236663" y="5257800"/>
                <a:ext cx="1735137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71" name="Text Box 45"/>
              <p:cNvSpPr txBox="1">
                <a:spLocks noChangeArrowheads="1"/>
              </p:cNvSpPr>
              <p:nvPr/>
            </p:nvSpPr>
            <p:spPr bwMode="auto">
              <a:xfrm>
                <a:off x="2239963" y="3398838"/>
                <a:ext cx="354444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00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FF0000"/>
                    </a:solidFill>
                    <a:latin typeface="Arial" charset="0"/>
                  </a:rPr>
                  <a:t>z</a:t>
                </a:r>
                <a:endParaRPr lang="it-IT" altLang="it-IT" sz="23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8472" name="Text Box 46"/>
              <p:cNvSpPr txBox="1">
                <a:spLocks noChangeArrowheads="1"/>
              </p:cNvSpPr>
              <p:nvPr/>
            </p:nvSpPr>
            <p:spPr bwMode="auto">
              <a:xfrm>
                <a:off x="2379663" y="3703638"/>
                <a:ext cx="354444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00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FF0000"/>
                    </a:solidFill>
                    <a:latin typeface="Arial" charset="0"/>
                  </a:rPr>
                  <a:t>y</a:t>
                </a:r>
                <a:endParaRPr lang="it-IT" altLang="it-IT" sz="23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8473" name="Text Box 47"/>
              <p:cNvSpPr txBox="1">
                <a:spLocks noChangeArrowheads="1"/>
              </p:cNvSpPr>
              <p:nvPr/>
            </p:nvSpPr>
            <p:spPr bwMode="auto">
              <a:xfrm>
                <a:off x="2379663" y="4865688"/>
                <a:ext cx="288721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0000"/>
                    </a:solidFill>
                    <a:latin typeface="Symbol" pitchFamily="18" charset="2"/>
                  </a:rPr>
                  <a:t>s</a:t>
                </a:r>
                <a:endParaRPr lang="it-IT" altLang="it-IT" sz="23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8474" name="Text Box 48"/>
              <p:cNvSpPr txBox="1">
                <a:spLocks noChangeArrowheads="1"/>
              </p:cNvSpPr>
              <p:nvPr/>
            </p:nvSpPr>
            <p:spPr bwMode="auto">
              <a:xfrm>
                <a:off x="1808163" y="4846638"/>
                <a:ext cx="354444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00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FF0000"/>
                    </a:solidFill>
                    <a:latin typeface="Arial" charset="0"/>
                  </a:rPr>
                  <a:t>y</a:t>
                </a:r>
                <a:endParaRPr lang="it-IT" altLang="it-IT" sz="23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8475" name="Text Box 49"/>
              <p:cNvSpPr txBox="1">
                <a:spLocks noChangeArrowheads="1"/>
              </p:cNvSpPr>
              <p:nvPr/>
            </p:nvSpPr>
            <p:spPr bwMode="auto">
              <a:xfrm>
                <a:off x="2239963" y="5440363"/>
                <a:ext cx="354444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0000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baseline="-25000">
                    <a:solidFill>
                      <a:srgbClr val="FF0000"/>
                    </a:solidFill>
                    <a:latin typeface="Arial" charset="0"/>
                  </a:rPr>
                  <a:t>z</a:t>
                </a:r>
                <a:endParaRPr lang="it-IT" altLang="it-IT" sz="2300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8476" name="WordArt 50"/>
          <p:cNvSpPr>
            <a:spLocks noChangeArrowheads="1" noChangeShapeType="1" noTextEdit="1"/>
          </p:cNvSpPr>
          <p:nvPr/>
        </p:nvSpPr>
        <p:spPr bwMode="auto">
          <a:xfrm>
            <a:off x="2255839" y="274638"/>
            <a:ext cx="777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400" b="1" kern="10">
                <a:ln w="28575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Arial"/>
                <a:cs typeface="Arial"/>
              </a:rPr>
              <a:t>Legame Triplo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5055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09"/>
    </mc:Choice>
    <mc:Fallback>
      <p:transition spd="slow" advTm="4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2516826" y="2989780"/>
            <a:ext cx="6950075" cy="639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400" b="1" kern="10" dirty="0">
                <a:ln w="2857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Legami Omopolari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341567" y="4289109"/>
            <a:ext cx="2286000" cy="523994"/>
            <a:chOff x="817566" y="4289109"/>
            <a:chExt cx="2286000" cy="523993"/>
          </a:xfrm>
        </p:grpSpPr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817566" y="4351022"/>
              <a:ext cx="1260141" cy="424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F   +    F</a:t>
              </a: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371728" y="4579622"/>
              <a:ext cx="731838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>
              <a:off x="1876428" y="4373247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1876428" y="4739959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862016" y="4739959"/>
              <a:ext cx="18415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>
              <a:off x="862016" y="4373247"/>
              <a:ext cx="18415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 rot="16200000">
              <a:off x="726284" y="4564541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4" name="Line 16"/>
            <p:cNvSpPr>
              <a:spLocks noChangeShapeType="1"/>
            </p:cNvSpPr>
            <p:nvPr/>
          </p:nvSpPr>
          <p:spPr bwMode="auto">
            <a:xfrm rot="16200000">
              <a:off x="2005809" y="4564541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7" name="Text Box 19"/>
            <p:cNvSpPr txBox="1">
              <a:spLocks noChangeArrowheads="1"/>
            </p:cNvSpPr>
            <p:nvPr/>
          </p:nvSpPr>
          <p:spPr bwMode="auto">
            <a:xfrm>
              <a:off x="1014417" y="4289109"/>
              <a:ext cx="195747" cy="347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99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17428" name="Text Box 20"/>
            <p:cNvSpPr txBox="1">
              <a:spLocks noChangeArrowheads="1"/>
            </p:cNvSpPr>
            <p:nvPr/>
          </p:nvSpPr>
          <p:spPr bwMode="auto">
            <a:xfrm>
              <a:off x="1685929" y="4465322"/>
              <a:ext cx="195747" cy="347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99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786431" y="4351188"/>
            <a:ext cx="946151" cy="462081"/>
            <a:chOff x="3262316" y="4351022"/>
            <a:chExt cx="946150" cy="462081"/>
          </a:xfrm>
        </p:grpSpPr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3294067" y="4351022"/>
              <a:ext cx="910685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000099"/>
                  </a:solidFill>
                  <a:latin typeface="Arial" charset="0"/>
                </a:rPr>
                <a:t>F     </a:t>
              </a:r>
              <a:r>
                <a:rPr lang="it-IT" altLang="it-IT" dirty="0" err="1">
                  <a:solidFill>
                    <a:srgbClr val="000099"/>
                  </a:solidFill>
                  <a:latin typeface="Arial" charset="0"/>
                </a:rPr>
                <a:t>F</a:t>
              </a:r>
              <a:endParaRPr lang="it-IT" altLang="it-IT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7419" name="Line 11"/>
            <p:cNvSpPr>
              <a:spLocks noChangeShapeType="1"/>
            </p:cNvSpPr>
            <p:nvPr/>
          </p:nvSpPr>
          <p:spPr bwMode="auto">
            <a:xfrm>
              <a:off x="3286128" y="4373247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3979866" y="4373247"/>
              <a:ext cx="18256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1" name="Line 13"/>
            <p:cNvSpPr>
              <a:spLocks noChangeShapeType="1"/>
            </p:cNvSpPr>
            <p:nvPr/>
          </p:nvSpPr>
          <p:spPr bwMode="auto">
            <a:xfrm>
              <a:off x="3979866" y="4739959"/>
              <a:ext cx="18256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>
              <a:off x="3286128" y="4739959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5" name="Line 17"/>
            <p:cNvSpPr>
              <a:spLocks noChangeShapeType="1"/>
            </p:cNvSpPr>
            <p:nvPr/>
          </p:nvSpPr>
          <p:spPr bwMode="auto">
            <a:xfrm rot="16200000">
              <a:off x="3171034" y="4564541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6" name="Line 18"/>
            <p:cNvSpPr>
              <a:spLocks noChangeShapeType="1"/>
            </p:cNvSpPr>
            <p:nvPr/>
          </p:nvSpPr>
          <p:spPr bwMode="auto">
            <a:xfrm rot="16200000">
              <a:off x="4117184" y="4564541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9" name="Text Box 21"/>
            <p:cNvSpPr txBox="1">
              <a:spLocks noChangeArrowheads="1"/>
            </p:cNvSpPr>
            <p:nvPr/>
          </p:nvSpPr>
          <p:spPr bwMode="auto">
            <a:xfrm>
              <a:off x="3652841" y="4351022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99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17430" name="Text Box 22"/>
            <p:cNvSpPr txBox="1">
              <a:spLocks noChangeArrowheads="1"/>
            </p:cNvSpPr>
            <p:nvPr/>
          </p:nvSpPr>
          <p:spPr bwMode="auto">
            <a:xfrm>
              <a:off x="3652841" y="4465322"/>
              <a:ext cx="19574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99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866896" y="4212997"/>
            <a:ext cx="2797420" cy="1110525"/>
            <a:chOff x="5342896" y="4212911"/>
            <a:chExt cx="2797420" cy="1110524"/>
          </a:xfrm>
        </p:grpSpPr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5342896" y="4212911"/>
              <a:ext cx="2797420" cy="424726"/>
            </a:xfrm>
            <a:prstGeom prst="rect">
              <a:avLst/>
            </a:prstGeom>
            <a:noFill/>
            <a:ln w="38100" cmpd="dbl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Legame semplice </a:t>
              </a:r>
              <a:r>
                <a:rPr lang="it-IT" altLang="it-IT">
                  <a:solidFill>
                    <a:srgbClr val="000099"/>
                  </a:solidFill>
                  <a:latin typeface="Symbol" pitchFamily="18" charset="2"/>
                </a:rPr>
                <a:t>s</a:t>
              </a:r>
              <a:endParaRPr lang="it-IT" altLang="it-IT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6303967" y="4898709"/>
              <a:ext cx="910686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F     F</a:t>
              </a: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6294441" y="4922522"/>
              <a:ext cx="18415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4" name="Line 26"/>
            <p:cNvSpPr>
              <a:spLocks noChangeShapeType="1"/>
            </p:cNvSpPr>
            <p:nvPr/>
          </p:nvSpPr>
          <p:spPr bwMode="auto">
            <a:xfrm>
              <a:off x="6988178" y="4922522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5" name="Line 27"/>
            <p:cNvSpPr>
              <a:spLocks noChangeShapeType="1"/>
            </p:cNvSpPr>
            <p:nvPr/>
          </p:nvSpPr>
          <p:spPr bwMode="auto">
            <a:xfrm>
              <a:off x="6988178" y="5287647"/>
              <a:ext cx="18256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6" name="Line 28"/>
            <p:cNvSpPr>
              <a:spLocks noChangeShapeType="1"/>
            </p:cNvSpPr>
            <p:nvPr/>
          </p:nvSpPr>
          <p:spPr bwMode="auto">
            <a:xfrm>
              <a:off x="6294441" y="5287647"/>
              <a:ext cx="18415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7" name="Line 29"/>
            <p:cNvSpPr>
              <a:spLocks noChangeShapeType="1"/>
            </p:cNvSpPr>
            <p:nvPr/>
          </p:nvSpPr>
          <p:spPr bwMode="auto">
            <a:xfrm rot="16200000">
              <a:off x="6180935" y="5112228"/>
              <a:ext cx="18256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8" name="Line 30"/>
            <p:cNvSpPr>
              <a:spLocks noChangeShapeType="1"/>
            </p:cNvSpPr>
            <p:nvPr/>
          </p:nvSpPr>
          <p:spPr bwMode="auto">
            <a:xfrm rot="16200000">
              <a:off x="7125497" y="5112228"/>
              <a:ext cx="18256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9" name="Line 31"/>
            <p:cNvSpPr>
              <a:spLocks noChangeShapeType="1"/>
            </p:cNvSpPr>
            <p:nvPr/>
          </p:nvSpPr>
          <p:spPr bwMode="auto">
            <a:xfrm>
              <a:off x="6600828" y="5105084"/>
              <a:ext cx="319088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570223" y="5466603"/>
            <a:ext cx="2840039" cy="785813"/>
            <a:chOff x="1143003" y="4952684"/>
            <a:chExt cx="2840038" cy="785813"/>
          </a:xfrm>
        </p:grpSpPr>
        <p:graphicFrame>
          <p:nvGraphicFramePr>
            <p:cNvPr id="17440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1143003" y="5159059"/>
            <a:ext cx="2840038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Image" r:id="rId6" imgW="9530533" imgH="1944229" progId="Photoshop.Image.4">
                    <p:embed/>
                  </p:oleObj>
                </mc:Choice>
                <mc:Fallback>
                  <p:oleObj name="Image" r:id="rId6" imgW="9530533" imgH="1944229" progId="Photoshop.Image.4">
                    <p:embed/>
                    <p:pic>
                      <p:nvPicPr>
                        <p:cNvPr id="1744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3003" y="5159059"/>
                          <a:ext cx="2840038" cy="579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963741" y="5432109"/>
              <a:ext cx="1187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42" name="Text Box 34"/>
            <p:cNvSpPr txBox="1">
              <a:spLocks noChangeArrowheads="1"/>
            </p:cNvSpPr>
            <p:nvPr/>
          </p:nvSpPr>
          <p:spPr bwMode="auto">
            <a:xfrm>
              <a:off x="1865316" y="4952684"/>
              <a:ext cx="29833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7443" name="Text Box 35"/>
            <p:cNvSpPr txBox="1">
              <a:spLocks noChangeArrowheads="1"/>
            </p:cNvSpPr>
            <p:nvPr/>
          </p:nvSpPr>
          <p:spPr bwMode="auto">
            <a:xfrm>
              <a:off x="3062291" y="4952684"/>
              <a:ext cx="29833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F</a:t>
              </a:r>
            </a:p>
          </p:txBody>
        </p:sp>
      </p:grpSp>
      <p:pic>
        <p:nvPicPr>
          <p:cNvPr id="17492" name="Picture 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45" y="155618"/>
            <a:ext cx="7053263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9269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08"/>
    </mc:Choice>
    <mc:Fallback>
      <p:transition spd="slow" advTm="6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905058" y="1096389"/>
            <a:ext cx="1362733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FF0000"/>
                </a:solidFill>
                <a:latin typeface="Arial" charset="0"/>
              </a:rPr>
              <a:t>O   +    O</a:t>
            </a:r>
          </a:p>
        </p:txBody>
      </p:sp>
      <p:sp>
        <p:nvSpPr>
          <p:cNvPr id="6" name="Line 38"/>
          <p:cNvSpPr>
            <a:spLocks noChangeShapeType="1"/>
          </p:cNvSpPr>
          <p:nvPr/>
        </p:nvSpPr>
        <p:spPr bwMode="auto">
          <a:xfrm>
            <a:off x="3459165" y="1324989"/>
            <a:ext cx="731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39"/>
          <p:cNvSpPr>
            <a:spLocks noChangeShapeType="1"/>
          </p:cNvSpPr>
          <p:nvPr/>
        </p:nvSpPr>
        <p:spPr bwMode="auto">
          <a:xfrm>
            <a:off x="3002020" y="1118614"/>
            <a:ext cx="18415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Line 40"/>
          <p:cNvSpPr>
            <a:spLocks noChangeShapeType="1"/>
          </p:cNvSpPr>
          <p:nvPr/>
        </p:nvSpPr>
        <p:spPr bwMode="auto">
          <a:xfrm>
            <a:off x="1951038" y="1483739"/>
            <a:ext cx="1825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 rot="16200000">
            <a:off x="1812926" y="1309114"/>
            <a:ext cx="184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44"/>
          <p:cNvSpPr>
            <a:spLocks noChangeShapeType="1"/>
          </p:cNvSpPr>
          <p:nvPr/>
        </p:nvSpPr>
        <p:spPr bwMode="auto">
          <a:xfrm rot="16200000">
            <a:off x="3138490" y="1309114"/>
            <a:ext cx="184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2154295" y="1086908"/>
            <a:ext cx="195747" cy="34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•</a:t>
            </a:r>
            <a:endParaRPr lang="it-IT" altLang="it-IT" sz="1400">
              <a:solidFill>
                <a:srgbClr val="FF0000"/>
              </a:solidFill>
            </a:endParaRPr>
          </a:p>
        </p:txBody>
      </p: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2151120" y="1186921"/>
            <a:ext cx="195747" cy="34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•</a:t>
            </a:r>
            <a:endParaRPr lang="it-IT" altLang="it-IT" sz="1400">
              <a:solidFill>
                <a:srgbClr val="FF0000"/>
              </a:solidFill>
            </a:endParaRP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2938522" y="1315508"/>
            <a:ext cx="195747" cy="34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•</a:t>
            </a:r>
            <a:endParaRPr lang="it-IT" altLang="it-IT" sz="1400">
              <a:solidFill>
                <a:srgbClr val="FF0000"/>
              </a:solidFill>
            </a:endParaRPr>
          </a:p>
        </p:txBody>
      </p:sp>
      <p:sp>
        <p:nvSpPr>
          <p:cNvPr id="18" name="Text Box 50"/>
          <p:cNvSpPr txBox="1">
            <a:spLocks noChangeArrowheads="1"/>
          </p:cNvSpPr>
          <p:nvPr/>
        </p:nvSpPr>
        <p:spPr bwMode="auto">
          <a:xfrm>
            <a:off x="3030595" y="1315508"/>
            <a:ext cx="195747" cy="34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>
                <a:solidFill>
                  <a:srgbClr val="FF0000"/>
                </a:solidFill>
                <a:latin typeface="Arial" charset="0"/>
              </a:rPr>
              <a:t>•</a:t>
            </a:r>
            <a:endParaRPr lang="it-IT" altLang="it-IT" sz="1400">
              <a:solidFill>
                <a:srgbClr val="FF0000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4341871" y="1096433"/>
            <a:ext cx="1012825" cy="462081"/>
            <a:chOff x="2817813" y="1096389"/>
            <a:chExt cx="1012825" cy="462080"/>
          </a:xfrm>
        </p:grpSpPr>
        <p:sp>
          <p:nvSpPr>
            <p:cNvPr id="5" name="Text Box 37"/>
            <p:cNvSpPr txBox="1">
              <a:spLocks noChangeArrowheads="1"/>
            </p:cNvSpPr>
            <p:nvPr/>
          </p:nvSpPr>
          <p:spPr bwMode="auto">
            <a:xfrm>
              <a:off x="2859088" y="1096389"/>
              <a:ext cx="928319" cy="424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O    O</a:t>
              </a:r>
            </a:p>
          </p:txBody>
        </p:sp>
        <p:sp>
          <p:nvSpPr>
            <p:cNvPr id="9" name="Line 41"/>
            <p:cNvSpPr>
              <a:spLocks noChangeShapeType="1"/>
            </p:cNvSpPr>
            <p:nvPr/>
          </p:nvSpPr>
          <p:spPr bwMode="auto">
            <a:xfrm rot="19057341">
              <a:off x="3649663" y="1420239"/>
              <a:ext cx="1809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42"/>
            <p:cNvSpPr>
              <a:spLocks noChangeShapeType="1"/>
            </p:cNvSpPr>
            <p:nvPr/>
          </p:nvSpPr>
          <p:spPr bwMode="auto">
            <a:xfrm rot="2291457">
              <a:off x="3627438" y="1201164"/>
              <a:ext cx="184150" cy="15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 Box 46"/>
            <p:cNvSpPr txBox="1">
              <a:spLocks noChangeArrowheads="1"/>
            </p:cNvSpPr>
            <p:nvPr/>
          </p:nvSpPr>
          <p:spPr bwMode="auto">
            <a:xfrm>
              <a:off x="3217864" y="1096389"/>
              <a:ext cx="195747" cy="347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15" name="Text Box 47"/>
            <p:cNvSpPr txBox="1">
              <a:spLocks noChangeArrowheads="1"/>
            </p:cNvSpPr>
            <p:nvPr/>
          </p:nvSpPr>
          <p:spPr bwMode="auto">
            <a:xfrm>
              <a:off x="3217864" y="1210689"/>
              <a:ext cx="195747" cy="347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 rot="2291457">
              <a:off x="2840038" y="1444052"/>
              <a:ext cx="182562" cy="15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Line 52"/>
            <p:cNvSpPr>
              <a:spLocks noChangeShapeType="1"/>
            </p:cNvSpPr>
            <p:nvPr/>
          </p:nvSpPr>
          <p:spPr bwMode="auto">
            <a:xfrm rot="19057341">
              <a:off x="2817813" y="1202752"/>
              <a:ext cx="180975" cy="15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5735639" y="1050352"/>
            <a:ext cx="4557518" cy="1308964"/>
            <a:chOff x="4211638" y="1050352"/>
            <a:chExt cx="4557476" cy="1308963"/>
          </a:xfrm>
        </p:grpSpPr>
        <p:sp>
          <p:nvSpPr>
            <p:cNvPr id="21" name="Text Box 53"/>
            <p:cNvSpPr txBox="1">
              <a:spLocks noChangeArrowheads="1"/>
            </p:cNvSpPr>
            <p:nvPr/>
          </p:nvSpPr>
          <p:spPr bwMode="auto">
            <a:xfrm>
              <a:off x="4211638" y="1050352"/>
              <a:ext cx="4557476" cy="424726"/>
            </a:xfrm>
            <a:prstGeom prst="rect">
              <a:avLst/>
            </a:prstGeom>
            <a:noFill/>
            <a:ln w="38100" cmpd="dbl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Legame doppi, uno è </a:t>
              </a:r>
              <a:r>
                <a:rPr lang="it-IT" altLang="it-IT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 ed uno </a:t>
              </a:r>
              <a:r>
                <a:rPr lang="it-IT" altLang="it-IT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>
                <a:solidFill>
                  <a:srgbClr val="000099"/>
                </a:solidFill>
                <a:latin typeface="Symbol" pitchFamily="18" charset="2"/>
              </a:endParaRPr>
            </a:p>
          </p:txBody>
        </p:sp>
        <p:sp>
          <p:nvSpPr>
            <p:cNvPr id="22" name="Text Box 54"/>
            <p:cNvSpPr txBox="1">
              <a:spLocks noChangeArrowheads="1"/>
            </p:cNvSpPr>
            <p:nvPr/>
          </p:nvSpPr>
          <p:spPr bwMode="auto">
            <a:xfrm>
              <a:off x="6208557" y="1934589"/>
              <a:ext cx="928310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O    O</a:t>
              </a:r>
            </a:p>
          </p:txBody>
        </p:sp>
        <p:sp>
          <p:nvSpPr>
            <p:cNvPr id="23" name="Line 55"/>
            <p:cNvSpPr>
              <a:spLocks noChangeShapeType="1"/>
            </p:cNvSpPr>
            <p:nvPr/>
          </p:nvSpPr>
          <p:spPr bwMode="auto">
            <a:xfrm rot="19057341">
              <a:off x="6997541" y="2231451"/>
              <a:ext cx="182563" cy="15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Line 56"/>
            <p:cNvSpPr>
              <a:spLocks noChangeShapeType="1"/>
            </p:cNvSpPr>
            <p:nvPr/>
          </p:nvSpPr>
          <p:spPr bwMode="auto">
            <a:xfrm rot="2291457">
              <a:off x="6976904" y="2013964"/>
              <a:ext cx="1841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 rot="2291457">
              <a:off x="6189504" y="2256851"/>
              <a:ext cx="1841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58"/>
            <p:cNvSpPr>
              <a:spLocks noChangeShapeType="1"/>
            </p:cNvSpPr>
            <p:nvPr/>
          </p:nvSpPr>
          <p:spPr bwMode="auto">
            <a:xfrm rot="19057341">
              <a:off x="6165691" y="2015551"/>
              <a:ext cx="18256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>
              <a:off x="6507004" y="2082226"/>
              <a:ext cx="32067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60"/>
            <p:cNvSpPr>
              <a:spLocks noChangeShapeType="1"/>
            </p:cNvSpPr>
            <p:nvPr/>
          </p:nvSpPr>
          <p:spPr bwMode="auto">
            <a:xfrm>
              <a:off x="6507004" y="2156839"/>
              <a:ext cx="32067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5752784" y="3666550"/>
            <a:ext cx="3835400" cy="2255746"/>
            <a:chOff x="4250530" y="3527864"/>
            <a:chExt cx="3835400" cy="2255746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4250530" y="4420672"/>
            <a:ext cx="118903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Image" r:id="rId6" imgW="1906107" imgH="1385104" progId="Photoshop.Image.4">
                    <p:embed/>
                  </p:oleObj>
                </mc:Choice>
                <mc:Fallback>
                  <p:oleObj name="Image" r:id="rId6" imgW="1906107" imgH="1385104" progId="Photoshop.Image.4">
                    <p:embed/>
                    <p:pic>
                      <p:nvPicPr>
                        <p:cNvPr id="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0530" y="4420672"/>
                          <a:ext cx="1189037" cy="5730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71"/>
            <p:cNvGraphicFramePr>
              <a:graphicFrameLocks noChangeAspect="1"/>
            </p:cNvGraphicFramePr>
            <p:nvPr>
              <p:extLst/>
            </p:nvPr>
          </p:nvGraphicFramePr>
          <p:xfrm>
            <a:off x="6784180" y="4330184"/>
            <a:ext cx="13017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" name="Image" r:id="rId8" imgW="2249206" imgH="1575159" progId="Photoshop.Image.4">
                    <p:embed/>
                  </p:oleObj>
                </mc:Choice>
                <mc:Fallback>
                  <p:oleObj name="Image" r:id="rId8" imgW="2249206" imgH="1575159" progId="Photoshop.Image.4">
                    <p:embed/>
                    <p:pic>
                      <p:nvPicPr>
                        <p:cNvPr id="39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4180" y="4330184"/>
                          <a:ext cx="1301750" cy="730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Oval 72"/>
            <p:cNvSpPr>
              <a:spLocks noChangeArrowheads="1"/>
            </p:cNvSpPr>
            <p:nvPr/>
          </p:nvSpPr>
          <p:spPr bwMode="auto">
            <a:xfrm>
              <a:off x="5406230" y="4488934"/>
              <a:ext cx="1508125" cy="4127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" name="AutoShape 73"/>
            <p:cNvSpPr>
              <a:spLocks noChangeArrowheads="1"/>
            </p:cNvSpPr>
            <p:nvPr/>
          </p:nvSpPr>
          <p:spPr bwMode="auto">
            <a:xfrm rot="16200000" flipV="1">
              <a:off x="5771355" y="4352409"/>
              <a:ext cx="731837" cy="1509713"/>
            </a:xfrm>
            <a:prstGeom prst="moon">
              <a:avLst>
                <a:gd name="adj" fmla="val 30278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AutoShape 74"/>
            <p:cNvSpPr>
              <a:spLocks noChangeArrowheads="1"/>
            </p:cNvSpPr>
            <p:nvPr/>
          </p:nvSpPr>
          <p:spPr bwMode="auto">
            <a:xfrm rot="5400000">
              <a:off x="5772149" y="3483252"/>
              <a:ext cx="730250" cy="1509713"/>
            </a:xfrm>
            <a:prstGeom prst="moon">
              <a:avLst>
                <a:gd name="adj" fmla="val 30278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Text Box 75"/>
            <p:cNvSpPr txBox="1">
              <a:spLocks noChangeArrowheads="1"/>
            </p:cNvSpPr>
            <p:nvPr/>
          </p:nvSpPr>
          <p:spPr bwMode="auto">
            <a:xfrm>
              <a:off x="5261767" y="4409559"/>
              <a:ext cx="255058" cy="547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200">
                  <a:solidFill>
                    <a:srgbClr val="00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44" name="Text Box 76"/>
            <p:cNvSpPr txBox="1">
              <a:spLocks noChangeArrowheads="1"/>
            </p:cNvSpPr>
            <p:nvPr/>
          </p:nvSpPr>
          <p:spPr bwMode="auto">
            <a:xfrm>
              <a:off x="6771481" y="4409559"/>
              <a:ext cx="255058" cy="547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200">
                  <a:solidFill>
                    <a:srgbClr val="000000"/>
                  </a:solidFill>
                  <a:latin typeface="Arial" charset="0"/>
                </a:rPr>
                <a:t>•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45" name="Text Box 77"/>
            <p:cNvSpPr txBox="1">
              <a:spLocks noChangeArrowheads="1"/>
            </p:cNvSpPr>
            <p:nvPr/>
          </p:nvSpPr>
          <p:spPr bwMode="auto">
            <a:xfrm>
              <a:off x="6033135" y="3527864"/>
              <a:ext cx="279103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6" name="Text Box 78"/>
            <p:cNvSpPr txBox="1">
              <a:spLocks noChangeArrowheads="1"/>
            </p:cNvSpPr>
            <p:nvPr/>
          </p:nvSpPr>
          <p:spPr bwMode="auto">
            <a:xfrm>
              <a:off x="6022181" y="5358884"/>
              <a:ext cx="279103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7" name="Text Box 79"/>
            <p:cNvSpPr txBox="1">
              <a:spLocks noChangeArrowheads="1"/>
            </p:cNvSpPr>
            <p:nvPr/>
          </p:nvSpPr>
          <p:spPr bwMode="auto">
            <a:xfrm>
              <a:off x="6015830" y="4431784"/>
              <a:ext cx="296736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endParaRPr lang="it-IT" altLang="it-IT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2042321" y="3831451"/>
            <a:ext cx="3336925" cy="2049254"/>
            <a:chOff x="632618" y="4155044"/>
            <a:chExt cx="3336925" cy="2049254"/>
          </a:xfrm>
        </p:grpSpPr>
        <p:graphicFrame>
          <p:nvGraphicFramePr>
            <p:cNvPr id="29" name="Object 61"/>
            <p:cNvGraphicFramePr>
              <a:graphicFrameLocks noChangeAspect="1"/>
            </p:cNvGraphicFramePr>
            <p:nvPr>
              <p:extLst/>
            </p:nvPr>
          </p:nvGraphicFramePr>
          <p:xfrm>
            <a:off x="632618" y="4320661"/>
            <a:ext cx="3336925" cy="166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Image" r:id="rId10" imgW="8513943" imgH="4256971" progId="Photoshop.Image.4">
                    <p:embed/>
                  </p:oleObj>
                </mc:Choice>
                <mc:Fallback>
                  <p:oleObj name="Image" r:id="rId10" imgW="8513943" imgH="4256971" progId="Photoshop.Image.4">
                    <p:embed/>
                    <p:pic>
                      <p:nvPicPr>
                        <p:cNvPr id="29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618" y="4320661"/>
                          <a:ext cx="3336925" cy="1668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" name="Gruppo 49"/>
            <p:cNvGrpSpPr/>
            <p:nvPr/>
          </p:nvGrpSpPr>
          <p:grpSpPr>
            <a:xfrm>
              <a:off x="1706563" y="4574659"/>
              <a:ext cx="1011238" cy="120650"/>
              <a:chOff x="1496217" y="4136509"/>
              <a:chExt cx="1011238" cy="120650"/>
            </a:xfrm>
          </p:grpSpPr>
          <p:sp>
            <p:nvSpPr>
              <p:cNvPr id="30" name="Line 62"/>
              <p:cNvSpPr>
                <a:spLocks noChangeShapeType="1"/>
              </p:cNvSpPr>
              <p:nvPr/>
            </p:nvSpPr>
            <p:spPr bwMode="auto">
              <a:xfrm>
                <a:off x="1496217" y="4136509"/>
                <a:ext cx="10080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" name="Line 63"/>
              <p:cNvSpPr>
                <a:spLocks noChangeShapeType="1"/>
              </p:cNvSpPr>
              <p:nvPr/>
            </p:nvSpPr>
            <p:spPr bwMode="auto">
              <a:xfrm>
                <a:off x="1502567" y="4193659"/>
                <a:ext cx="10048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Line 64"/>
              <p:cNvSpPr>
                <a:spLocks noChangeShapeType="1"/>
              </p:cNvSpPr>
              <p:nvPr/>
            </p:nvSpPr>
            <p:spPr bwMode="auto">
              <a:xfrm>
                <a:off x="1502567" y="4257159"/>
                <a:ext cx="10048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" name="Text Box 68"/>
            <p:cNvSpPr txBox="1">
              <a:spLocks noChangeArrowheads="1"/>
            </p:cNvSpPr>
            <p:nvPr/>
          </p:nvSpPr>
          <p:spPr bwMode="auto">
            <a:xfrm>
              <a:off x="2070097" y="4155044"/>
              <a:ext cx="279103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7" name="Text Box 69"/>
            <p:cNvSpPr txBox="1">
              <a:spLocks noChangeArrowheads="1"/>
            </p:cNvSpPr>
            <p:nvPr/>
          </p:nvSpPr>
          <p:spPr bwMode="auto">
            <a:xfrm>
              <a:off x="2039301" y="5290423"/>
              <a:ext cx="296736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endParaRPr lang="it-IT" altLang="it-IT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" name="Text Box 70"/>
            <p:cNvSpPr txBox="1">
              <a:spLocks noChangeArrowheads="1"/>
            </p:cNvSpPr>
            <p:nvPr/>
          </p:nvSpPr>
          <p:spPr bwMode="auto">
            <a:xfrm>
              <a:off x="2094705" y="5779572"/>
              <a:ext cx="279103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it-IT" altLang="it-IT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51" name="Gruppo 50"/>
            <p:cNvGrpSpPr/>
            <p:nvPr/>
          </p:nvGrpSpPr>
          <p:grpSpPr>
            <a:xfrm>
              <a:off x="1687350" y="5657771"/>
              <a:ext cx="1011238" cy="120650"/>
              <a:chOff x="1496217" y="4136509"/>
              <a:chExt cx="1011238" cy="120650"/>
            </a:xfrm>
          </p:grpSpPr>
          <p:sp>
            <p:nvSpPr>
              <p:cNvPr id="52" name="Line 62"/>
              <p:cNvSpPr>
                <a:spLocks noChangeShapeType="1"/>
              </p:cNvSpPr>
              <p:nvPr/>
            </p:nvSpPr>
            <p:spPr bwMode="auto">
              <a:xfrm>
                <a:off x="1496217" y="4136509"/>
                <a:ext cx="10080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Line 63"/>
              <p:cNvSpPr>
                <a:spLocks noChangeShapeType="1"/>
              </p:cNvSpPr>
              <p:nvPr/>
            </p:nvSpPr>
            <p:spPr bwMode="auto">
              <a:xfrm>
                <a:off x="1502567" y="4193659"/>
                <a:ext cx="10048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" name="Line 64"/>
              <p:cNvSpPr>
                <a:spLocks noChangeShapeType="1"/>
              </p:cNvSpPr>
              <p:nvPr/>
            </p:nvSpPr>
            <p:spPr bwMode="auto">
              <a:xfrm>
                <a:off x="1502567" y="4257159"/>
                <a:ext cx="10048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54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00"/>
    </mc:Choice>
    <mc:Fallback>
      <p:transition spd="slow" advTm="4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009991" y="606786"/>
            <a:ext cx="7771079" cy="1008951"/>
            <a:chOff x="485934" y="606742"/>
            <a:chExt cx="7771078" cy="1008949"/>
          </a:xfrm>
        </p:grpSpPr>
        <p:grpSp>
          <p:nvGrpSpPr>
            <p:cNvPr id="3" name="Gruppo 2"/>
            <p:cNvGrpSpPr/>
            <p:nvPr/>
          </p:nvGrpSpPr>
          <p:grpSpPr>
            <a:xfrm>
              <a:off x="485934" y="1107757"/>
              <a:ext cx="7771078" cy="507934"/>
              <a:chOff x="503238" y="69850"/>
              <a:chExt cx="7771078" cy="507934"/>
            </a:xfrm>
          </p:grpSpPr>
          <p:sp>
            <p:nvSpPr>
              <p:cNvPr id="20482" name="Oval 2"/>
              <p:cNvSpPr>
                <a:spLocks noChangeArrowheads="1"/>
              </p:cNvSpPr>
              <p:nvPr/>
            </p:nvSpPr>
            <p:spPr bwMode="auto">
              <a:xfrm>
                <a:off x="2836863" y="128588"/>
                <a:ext cx="592137" cy="300037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0483" name="Text Box 3"/>
              <p:cNvSpPr txBox="1">
                <a:spLocks noChangeArrowheads="1"/>
              </p:cNvSpPr>
              <p:nvPr/>
            </p:nvSpPr>
            <p:spPr bwMode="auto">
              <a:xfrm>
                <a:off x="503238" y="85725"/>
                <a:ext cx="1518346" cy="453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dirty="0">
                    <a:solidFill>
                      <a:srgbClr val="00CC99"/>
                    </a:solidFill>
                    <a:latin typeface="Arial" charset="0"/>
                  </a:rPr>
                  <a:t>H          </a:t>
                </a:r>
                <a:r>
                  <a:rPr lang="it-IT" altLang="it-IT" sz="2600" dirty="0" err="1">
                    <a:solidFill>
                      <a:srgbClr val="00CC99"/>
                    </a:solidFill>
                    <a:latin typeface="Arial" charset="0"/>
                  </a:rPr>
                  <a:t>H</a:t>
                </a:r>
                <a:endParaRPr lang="it-IT" altLang="it-IT" sz="2600" dirty="0">
                  <a:solidFill>
                    <a:srgbClr val="00CC99"/>
                  </a:solidFill>
                  <a:latin typeface="Arial" charset="0"/>
                </a:endParaRPr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>
                <a:off x="846138" y="300038"/>
                <a:ext cx="86836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85" name="Text Box 5"/>
              <p:cNvSpPr txBox="1">
                <a:spLocks noChangeArrowheads="1"/>
              </p:cNvSpPr>
              <p:nvPr/>
            </p:nvSpPr>
            <p:spPr bwMode="auto">
              <a:xfrm>
                <a:off x="5975350" y="231775"/>
                <a:ext cx="107768" cy="269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400">
                  <a:solidFill>
                    <a:srgbClr val="00CC99"/>
                  </a:solidFill>
                </a:endParaRPr>
              </a:p>
            </p:txBody>
          </p:sp>
          <p:grpSp>
            <p:nvGrpSpPr>
              <p:cNvPr id="20486" name="Group 6"/>
              <p:cNvGrpSpPr>
                <a:grpSpLocks/>
              </p:cNvGrpSpPr>
              <p:nvPr/>
            </p:nvGrpSpPr>
            <p:grpSpPr bwMode="auto">
              <a:xfrm>
                <a:off x="1179517" y="80963"/>
                <a:ext cx="145949" cy="417910"/>
                <a:chOff x="1248" y="96"/>
                <a:chExt cx="155" cy="468"/>
              </a:xfrm>
            </p:grpSpPr>
            <p:sp>
              <p:nvSpPr>
                <p:cNvPr id="2057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248" y="96"/>
                  <a:ext cx="155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04" tIns="15551" rIns="31104" bIns="15551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>
                      <a:solidFill>
                        <a:srgbClr val="00CC99"/>
                      </a:solidFill>
                      <a:sym typeface="Symbol" pitchFamily="18" charset="2"/>
                    </a:rPr>
                    <a:t></a:t>
                  </a:r>
                  <a:endParaRPr lang="it-IT" altLang="it-IT" sz="1400">
                    <a:solidFill>
                      <a:srgbClr val="00CC99"/>
                    </a:solidFill>
                  </a:endParaRPr>
                </a:p>
              </p:txBody>
            </p:sp>
            <p:sp>
              <p:nvSpPr>
                <p:cNvPr id="2057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48" y="288"/>
                  <a:ext cx="155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04" tIns="15551" rIns="31104" bIns="15551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>
                      <a:solidFill>
                        <a:srgbClr val="00CC99"/>
                      </a:solidFill>
                      <a:sym typeface="Symbol" pitchFamily="18" charset="2"/>
                    </a:rPr>
                    <a:t></a:t>
                  </a:r>
                  <a:endParaRPr lang="it-IT" altLang="it-IT" sz="1400">
                    <a:solidFill>
                      <a:srgbClr val="00CC99"/>
                    </a:solidFill>
                  </a:endParaRPr>
                </a:p>
              </p:txBody>
            </p:sp>
          </p:grpSp>
          <p:sp>
            <p:nvSpPr>
              <p:cNvPr id="20487" name="Text Box 9"/>
              <p:cNvSpPr txBox="1">
                <a:spLocks noChangeArrowheads="1"/>
              </p:cNvSpPr>
              <p:nvPr/>
            </p:nvSpPr>
            <p:spPr bwMode="auto">
              <a:xfrm>
                <a:off x="5300664" y="123825"/>
                <a:ext cx="1481478" cy="453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CC99"/>
                    </a:solidFill>
                    <a:latin typeface="Arial" charset="0"/>
                  </a:rPr>
                  <a:t>H          F</a:t>
                </a:r>
              </a:p>
            </p:txBody>
          </p:sp>
          <p:sp>
            <p:nvSpPr>
              <p:cNvPr id="20488" name="Line 10"/>
              <p:cNvSpPr>
                <a:spLocks noChangeShapeType="1"/>
              </p:cNvSpPr>
              <p:nvPr/>
            </p:nvSpPr>
            <p:spPr bwMode="auto">
              <a:xfrm>
                <a:off x="5643563" y="338138"/>
                <a:ext cx="869950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489" name="Group 11"/>
              <p:cNvGrpSpPr>
                <a:grpSpLocks/>
              </p:cNvGrpSpPr>
              <p:nvPr/>
            </p:nvGrpSpPr>
            <p:grpSpPr bwMode="auto">
              <a:xfrm>
                <a:off x="6259516" y="117475"/>
                <a:ext cx="145708" cy="417910"/>
                <a:chOff x="1248" y="96"/>
                <a:chExt cx="151" cy="468"/>
              </a:xfrm>
            </p:grpSpPr>
            <p:sp>
              <p:nvSpPr>
                <p:cNvPr id="2057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248" y="96"/>
                  <a:ext cx="151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04" tIns="15551" rIns="31104" bIns="15551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>
                      <a:solidFill>
                        <a:srgbClr val="00CC99"/>
                      </a:solidFill>
                      <a:sym typeface="Symbol" pitchFamily="18" charset="2"/>
                    </a:rPr>
                    <a:t></a:t>
                  </a:r>
                  <a:endParaRPr lang="it-IT" altLang="it-IT" sz="1400">
                    <a:solidFill>
                      <a:srgbClr val="00CC99"/>
                    </a:solidFill>
                  </a:endParaRPr>
                </a:p>
              </p:txBody>
            </p:sp>
            <p:sp>
              <p:nvSpPr>
                <p:cNvPr id="2057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248" y="288"/>
                  <a:ext cx="151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04" tIns="15551" rIns="31104" bIns="15551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400">
                      <a:solidFill>
                        <a:srgbClr val="00CC99"/>
                      </a:solidFill>
                      <a:sym typeface="Symbol" pitchFamily="18" charset="2"/>
                    </a:rPr>
                    <a:t></a:t>
                  </a:r>
                  <a:endParaRPr lang="it-IT" altLang="it-IT" sz="1400">
                    <a:solidFill>
                      <a:srgbClr val="00CC99"/>
                    </a:solidFill>
                  </a:endParaRPr>
                </a:p>
              </p:txBody>
            </p:sp>
          </p:grpSp>
          <p:sp>
            <p:nvSpPr>
              <p:cNvPr id="20490" name="Oval 14"/>
              <p:cNvSpPr>
                <a:spLocks noChangeArrowheads="1"/>
              </p:cNvSpPr>
              <p:nvPr/>
            </p:nvSpPr>
            <p:spPr bwMode="auto">
              <a:xfrm>
                <a:off x="2332038" y="128588"/>
                <a:ext cx="593725" cy="300037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0491" name="Rectangle 15"/>
              <p:cNvSpPr>
                <a:spLocks noChangeArrowheads="1"/>
              </p:cNvSpPr>
              <p:nvPr/>
            </p:nvSpPr>
            <p:spPr bwMode="auto">
              <a:xfrm>
                <a:off x="2366963" y="128588"/>
                <a:ext cx="191060" cy="269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>
                    <a:solidFill>
                      <a:srgbClr val="00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2" name="Rectangle 16"/>
              <p:cNvSpPr>
                <a:spLocks noChangeArrowheads="1"/>
              </p:cNvSpPr>
              <p:nvPr/>
            </p:nvSpPr>
            <p:spPr bwMode="auto">
              <a:xfrm>
                <a:off x="3200399" y="128588"/>
                <a:ext cx="191060" cy="269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>
                    <a:solidFill>
                      <a:srgbClr val="00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/>
            </p:nvSpPr>
            <p:spPr bwMode="auto">
              <a:xfrm>
                <a:off x="2652712" y="12858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4" name="Rectangle 18"/>
              <p:cNvSpPr>
                <a:spLocks noChangeArrowheads="1"/>
              </p:cNvSpPr>
              <p:nvPr/>
            </p:nvSpPr>
            <p:spPr bwMode="auto">
              <a:xfrm>
                <a:off x="2697163" y="1714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5" name="Rectangle 19"/>
              <p:cNvSpPr>
                <a:spLocks noChangeArrowheads="1"/>
              </p:cNvSpPr>
              <p:nvPr/>
            </p:nvSpPr>
            <p:spPr bwMode="auto">
              <a:xfrm>
                <a:off x="2743199" y="1714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6" name="Rectangle 20"/>
              <p:cNvSpPr>
                <a:spLocks noChangeArrowheads="1"/>
              </p:cNvSpPr>
              <p:nvPr/>
            </p:nvSpPr>
            <p:spPr bwMode="auto">
              <a:xfrm>
                <a:off x="2652712" y="25717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7" name="Rectangle 21"/>
              <p:cNvSpPr>
                <a:spLocks noChangeArrowheads="1"/>
              </p:cNvSpPr>
              <p:nvPr/>
            </p:nvSpPr>
            <p:spPr bwMode="auto">
              <a:xfrm>
                <a:off x="2640012" y="19367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8" name="Rectangle 22"/>
              <p:cNvSpPr>
                <a:spLocks noChangeArrowheads="1"/>
              </p:cNvSpPr>
              <p:nvPr/>
            </p:nvSpPr>
            <p:spPr bwMode="auto">
              <a:xfrm>
                <a:off x="2760663" y="1079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499" name="Rectangle 23"/>
              <p:cNvSpPr>
                <a:spLocks noChangeArrowheads="1"/>
              </p:cNvSpPr>
              <p:nvPr/>
            </p:nvSpPr>
            <p:spPr bwMode="auto">
              <a:xfrm>
                <a:off x="2894012" y="1714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0" name="Rectangle 24"/>
              <p:cNvSpPr>
                <a:spLocks noChangeArrowheads="1"/>
              </p:cNvSpPr>
              <p:nvPr/>
            </p:nvSpPr>
            <p:spPr bwMode="auto">
              <a:xfrm>
                <a:off x="2793999" y="1508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1" name="Rectangle 25"/>
              <p:cNvSpPr>
                <a:spLocks noChangeArrowheads="1"/>
              </p:cNvSpPr>
              <p:nvPr/>
            </p:nvSpPr>
            <p:spPr bwMode="auto">
              <a:xfrm>
                <a:off x="2857499" y="1333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2" name="Rectangle 26"/>
              <p:cNvSpPr>
                <a:spLocks noChangeArrowheads="1"/>
              </p:cNvSpPr>
              <p:nvPr/>
            </p:nvSpPr>
            <p:spPr bwMode="auto">
              <a:xfrm>
                <a:off x="2868612" y="2095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3" name="Rectangle 27"/>
              <p:cNvSpPr>
                <a:spLocks noChangeArrowheads="1"/>
              </p:cNvSpPr>
              <p:nvPr/>
            </p:nvSpPr>
            <p:spPr bwMode="auto">
              <a:xfrm>
                <a:off x="2846387" y="25717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4" name="Rectangle 28"/>
              <p:cNvSpPr>
                <a:spLocks noChangeArrowheads="1"/>
              </p:cNvSpPr>
              <p:nvPr/>
            </p:nvSpPr>
            <p:spPr bwMode="auto">
              <a:xfrm>
                <a:off x="2938463" y="14446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5" name="Rectangle 29"/>
              <p:cNvSpPr>
                <a:spLocks noChangeArrowheads="1"/>
              </p:cNvSpPr>
              <p:nvPr/>
            </p:nvSpPr>
            <p:spPr bwMode="auto">
              <a:xfrm>
                <a:off x="2903538" y="8096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6" name="Rectangle 30"/>
              <p:cNvSpPr>
                <a:spLocks noChangeArrowheads="1"/>
              </p:cNvSpPr>
              <p:nvPr/>
            </p:nvSpPr>
            <p:spPr bwMode="auto">
              <a:xfrm>
                <a:off x="2754312" y="24130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7" name="Rectangle 31"/>
              <p:cNvSpPr>
                <a:spLocks noChangeArrowheads="1"/>
              </p:cNvSpPr>
              <p:nvPr/>
            </p:nvSpPr>
            <p:spPr bwMode="auto">
              <a:xfrm>
                <a:off x="2457450" y="117475"/>
                <a:ext cx="166688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8" name="Rectangle 32"/>
              <p:cNvSpPr>
                <a:spLocks noChangeArrowheads="1"/>
              </p:cNvSpPr>
              <p:nvPr/>
            </p:nvSpPr>
            <p:spPr bwMode="auto">
              <a:xfrm>
                <a:off x="2400299" y="241300"/>
                <a:ext cx="166688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09" name="Rectangle 33"/>
              <p:cNvSpPr>
                <a:spLocks noChangeArrowheads="1"/>
              </p:cNvSpPr>
              <p:nvPr/>
            </p:nvSpPr>
            <p:spPr bwMode="auto">
              <a:xfrm>
                <a:off x="3109912" y="101600"/>
                <a:ext cx="165100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0" name="Rectangle 34"/>
              <p:cNvSpPr>
                <a:spLocks noChangeArrowheads="1"/>
              </p:cNvSpPr>
              <p:nvPr/>
            </p:nvSpPr>
            <p:spPr bwMode="auto">
              <a:xfrm>
                <a:off x="3179763" y="225425"/>
                <a:ext cx="165100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1" name="Rectangle 35"/>
              <p:cNvSpPr>
                <a:spLocks noChangeArrowheads="1"/>
              </p:cNvSpPr>
              <p:nvPr/>
            </p:nvSpPr>
            <p:spPr bwMode="auto">
              <a:xfrm>
                <a:off x="3189287" y="74613"/>
                <a:ext cx="168275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2" name="Rectangle 36"/>
              <p:cNvSpPr>
                <a:spLocks noChangeArrowheads="1"/>
              </p:cNvSpPr>
              <p:nvPr/>
            </p:nvSpPr>
            <p:spPr bwMode="auto">
              <a:xfrm>
                <a:off x="3092450" y="252413"/>
                <a:ext cx="166688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3" name="Rectangle 37"/>
              <p:cNvSpPr>
                <a:spLocks noChangeArrowheads="1"/>
              </p:cNvSpPr>
              <p:nvPr/>
            </p:nvSpPr>
            <p:spPr bwMode="auto">
              <a:xfrm>
                <a:off x="2360613" y="8572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4" name="Rectangle 38"/>
              <p:cNvSpPr>
                <a:spLocks noChangeArrowheads="1"/>
              </p:cNvSpPr>
              <p:nvPr/>
            </p:nvSpPr>
            <p:spPr bwMode="auto">
              <a:xfrm>
                <a:off x="2285999" y="18732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5" name="Rectangle 39"/>
              <p:cNvSpPr>
                <a:spLocks noChangeArrowheads="1"/>
              </p:cNvSpPr>
              <p:nvPr/>
            </p:nvSpPr>
            <p:spPr bwMode="auto">
              <a:xfrm>
                <a:off x="3297238" y="18256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6" name="Rectangle 40"/>
              <p:cNvSpPr>
                <a:spLocks noChangeArrowheads="1"/>
              </p:cNvSpPr>
              <p:nvPr/>
            </p:nvSpPr>
            <p:spPr bwMode="auto">
              <a:xfrm>
                <a:off x="3275012" y="10160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7" name="Rectangle 41"/>
              <p:cNvSpPr>
                <a:spLocks noChangeArrowheads="1"/>
              </p:cNvSpPr>
              <p:nvPr/>
            </p:nvSpPr>
            <p:spPr bwMode="auto">
              <a:xfrm>
                <a:off x="2520950" y="2524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8" name="Rectangle 42"/>
              <p:cNvSpPr>
                <a:spLocks noChangeArrowheads="1"/>
              </p:cNvSpPr>
              <p:nvPr/>
            </p:nvSpPr>
            <p:spPr bwMode="auto">
              <a:xfrm>
                <a:off x="2686050" y="698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19" name="Oval 43"/>
              <p:cNvSpPr>
                <a:spLocks noChangeArrowheads="1"/>
              </p:cNvSpPr>
              <p:nvPr/>
            </p:nvSpPr>
            <p:spPr bwMode="auto">
              <a:xfrm>
                <a:off x="7650163" y="171450"/>
                <a:ext cx="592137" cy="30003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0520" name="Oval 44"/>
              <p:cNvSpPr>
                <a:spLocks noChangeArrowheads="1"/>
              </p:cNvSpPr>
              <p:nvPr/>
            </p:nvSpPr>
            <p:spPr bwMode="auto">
              <a:xfrm>
                <a:off x="7145338" y="171450"/>
                <a:ext cx="595312" cy="30003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0521" name="Rectangle 45"/>
              <p:cNvSpPr>
                <a:spLocks noChangeArrowheads="1"/>
              </p:cNvSpPr>
              <p:nvPr/>
            </p:nvSpPr>
            <p:spPr bwMode="auto">
              <a:xfrm>
                <a:off x="7180264" y="171450"/>
                <a:ext cx="191060" cy="269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>
                    <a:solidFill>
                      <a:srgbClr val="00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2" name="Rectangle 46"/>
              <p:cNvSpPr>
                <a:spLocks noChangeArrowheads="1"/>
              </p:cNvSpPr>
              <p:nvPr/>
            </p:nvSpPr>
            <p:spPr bwMode="auto">
              <a:xfrm>
                <a:off x="8013700" y="171450"/>
                <a:ext cx="191060" cy="269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>
                    <a:solidFill>
                      <a:srgbClr val="00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3" name="Rectangle 47"/>
              <p:cNvSpPr>
                <a:spLocks noChangeArrowheads="1"/>
              </p:cNvSpPr>
              <p:nvPr/>
            </p:nvSpPr>
            <p:spPr bwMode="auto">
              <a:xfrm>
                <a:off x="7550149" y="17145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4" name="Rectangle 48"/>
              <p:cNvSpPr>
                <a:spLocks noChangeArrowheads="1"/>
              </p:cNvSpPr>
              <p:nvPr/>
            </p:nvSpPr>
            <p:spPr bwMode="auto">
              <a:xfrm>
                <a:off x="7596188" y="2143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5" name="Rectangle 49"/>
              <p:cNvSpPr>
                <a:spLocks noChangeArrowheads="1"/>
              </p:cNvSpPr>
              <p:nvPr/>
            </p:nvSpPr>
            <p:spPr bwMode="auto">
              <a:xfrm>
                <a:off x="7643813" y="2143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6" name="Rectangle 50"/>
              <p:cNvSpPr>
                <a:spLocks noChangeArrowheads="1"/>
              </p:cNvSpPr>
              <p:nvPr/>
            </p:nvSpPr>
            <p:spPr bwMode="auto">
              <a:xfrm>
                <a:off x="7550149" y="30003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7" name="Rectangle 51"/>
              <p:cNvSpPr>
                <a:spLocks noChangeArrowheads="1"/>
              </p:cNvSpPr>
              <p:nvPr/>
            </p:nvSpPr>
            <p:spPr bwMode="auto">
              <a:xfrm>
                <a:off x="7539037" y="23653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8" name="Rectangle 52"/>
              <p:cNvSpPr>
                <a:spLocks noChangeArrowheads="1"/>
              </p:cNvSpPr>
              <p:nvPr/>
            </p:nvSpPr>
            <p:spPr bwMode="auto">
              <a:xfrm>
                <a:off x="7658100" y="1508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29" name="Rectangle 53"/>
              <p:cNvSpPr>
                <a:spLocks noChangeArrowheads="1"/>
              </p:cNvSpPr>
              <p:nvPr/>
            </p:nvSpPr>
            <p:spPr bwMode="auto">
              <a:xfrm>
                <a:off x="7831137" y="2143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0" name="Rectangle 54"/>
              <p:cNvSpPr>
                <a:spLocks noChangeArrowheads="1"/>
              </p:cNvSpPr>
              <p:nvPr/>
            </p:nvSpPr>
            <p:spPr bwMode="auto">
              <a:xfrm>
                <a:off x="7785100" y="10477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1" name="Rectangle 55"/>
              <p:cNvSpPr>
                <a:spLocks noChangeArrowheads="1"/>
              </p:cNvSpPr>
              <p:nvPr/>
            </p:nvSpPr>
            <p:spPr bwMode="auto">
              <a:xfrm>
                <a:off x="7773988" y="17621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2" name="Rectangle 56"/>
              <p:cNvSpPr>
                <a:spLocks noChangeArrowheads="1"/>
              </p:cNvSpPr>
              <p:nvPr/>
            </p:nvSpPr>
            <p:spPr bwMode="auto">
              <a:xfrm>
                <a:off x="7824788" y="279400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3" name="Rectangle 57"/>
              <p:cNvSpPr>
                <a:spLocks noChangeArrowheads="1"/>
              </p:cNvSpPr>
              <p:nvPr/>
            </p:nvSpPr>
            <p:spPr bwMode="auto">
              <a:xfrm>
                <a:off x="7916864" y="23653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4" name="Rectangle 58"/>
              <p:cNvSpPr>
                <a:spLocks noChangeArrowheads="1"/>
              </p:cNvSpPr>
              <p:nvPr/>
            </p:nvSpPr>
            <p:spPr bwMode="auto">
              <a:xfrm>
                <a:off x="7875588" y="18732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5" name="Rectangle 59"/>
              <p:cNvSpPr>
                <a:spLocks noChangeArrowheads="1"/>
              </p:cNvSpPr>
              <p:nvPr/>
            </p:nvSpPr>
            <p:spPr bwMode="auto">
              <a:xfrm>
                <a:off x="7842249" y="12382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6" name="Rectangle 60"/>
              <p:cNvSpPr>
                <a:spLocks noChangeArrowheads="1"/>
              </p:cNvSpPr>
              <p:nvPr/>
            </p:nvSpPr>
            <p:spPr bwMode="auto">
              <a:xfrm>
                <a:off x="7653337" y="28416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7" name="Rectangle 61"/>
              <p:cNvSpPr>
                <a:spLocks noChangeArrowheads="1"/>
              </p:cNvSpPr>
              <p:nvPr/>
            </p:nvSpPr>
            <p:spPr bwMode="auto">
              <a:xfrm>
                <a:off x="7270749" y="160338"/>
                <a:ext cx="166688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8" name="Rectangle 62"/>
              <p:cNvSpPr>
                <a:spLocks noChangeArrowheads="1"/>
              </p:cNvSpPr>
              <p:nvPr/>
            </p:nvSpPr>
            <p:spPr bwMode="auto">
              <a:xfrm>
                <a:off x="7213600" y="284163"/>
                <a:ext cx="166688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39" name="Rectangle 63"/>
              <p:cNvSpPr>
                <a:spLocks noChangeArrowheads="1"/>
              </p:cNvSpPr>
              <p:nvPr/>
            </p:nvSpPr>
            <p:spPr bwMode="auto">
              <a:xfrm>
                <a:off x="7923213" y="144463"/>
                <a:ext cx="166687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0" name="Rectangle 64"/>
              <p:cNvSpPr>
                <a:spLocks noChangeArrowheads="1"/>
              </p:cNvSpPr>
              <p:nvPr/>
            </p:nvSpPr>
            <p:spPr bwMode="auto">
              <a:xfrm>
                <a:off x="7993064" y="268288"/>
                <a:ext cx="165100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1" name="Rectangle 65"/>
              <p:cNvSpPr>
                <a:spLocks noChangeArrowheads="1"/>
              </p:cNvSpPr>
              <p:nvPr/>
            </p:nvSpPr>
            <p:spPr bwMode="auto">
              <a:xfrm>
                <a:off x="8002588" y="117475"/>
                <a:ext cx="168275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2" name="Rectangle 66"/>
              <p:cNvSpPr>
                <a:spLocks noChangeArrowheads="1"/>
              </p:cNvSpPr>
              <p:nvPr/>
            </p:nvSpPr>
            <p:spPr bwMode="auto">
              <a:xfrm>
                <a:off x="7905749" y="295275"/>
                <a:ext cx="166688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3" name="Rectangle 67"/>
              <p:cNvSpPr>
                <a:spLocks noChangeArrowheads="1"/>
              </p:cNvSpPr>
              <p:nvPr/>
            </p:nvSpPr>
            <p:spPr bwMode="auto">
              <a:xfrm>
                <a:off x="7173913" y="12858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4" name="Rectangle 68"/>
              <p:cNvSpPr>
                <a:spLocks noChangeArrowheads="1"/>
              </p:cNvSpPr>
              <p:nvPr/>
            </p:nvSpPr>
            <p:spPr bwMode="auto">
              <a:xfrm>
                <a:off x="8113713" y="22542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5" name="Rectangle 69"/>
              <p:cNvSpPr>
                <a:spLocks noChangeArrowheads="1"/>
              </p:cNvSpPr>
              <p:nvPr/>
            </p:nvSpPr>
            <p:spPr bwMode="auto">
              <a:xfrm>
                <a:off x="8088313" y="14446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6" name="Rectangle 70"/>
              <p:cNvSpPr>
                <a:spLocks noChangeArrowheads="1"/>
              </p:cNvSpPr>
              <p:nvPr/>
            </p:nvSpPr>
            <p:spPr bwMode="auto">
              <a:xfrm>
                <a:off x="7334250" y="295275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7" name="Rectangle 71"/>
              <p:cNvSpPr>
                <a:spLocks noChangeArrowheads="1"/>
              </p:cNvSpPr>
              <p:nvPr/>
            </p:nvSpPr>
            <p:spPr bwMode="auto">
              <a:xfrm>
                <a:off x="7721601" y="233363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8" name="Rectangle 72"/>
              <p:cNvSpPr>
                <a:spLocks noChangeArrowheads="1"/>
              </p:cNvSpPr>
              <p:nvPr/>
            </p:nvSpPr>
            <p:spPr bwMode="auto">
              <a:xfrm>
                <a:off x="7385050" y="16668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  <p:sp>
            <p:nvSpPr>
              <p:cNvPr id="20549" name="Rectangle 73"/>
              <p:cNvSpPr>
                <a:spLocks noChangeArrowheads="1"/>
              </p:cNvSpPr>
              <p:nvPr/>
            </p:nvSpPr>
            <p:spPr bwMode="auto">
              <a:xfrm>
                <a:off x="7442201" y="268288"/>
                <a:ext cx="160603" cy="1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900">
                    <a:solidFill>
                      <a:srgbClr val="FF0000"/>
                    </a:solidFill>
                    <a:sym typeface="Symbol" pitchFamily="18" charset="2"/>
                  </a:rPr>
                  <a:t></a:t>
                </a:r>
              </a:p>
            </p:txBody>
          </p:sp>
        </p:grpSp>
        <p:grpSp>
          <p:nvGrpSpPr>
            <p:cNvPr id="4" name="Gruppo 3"/>
            <p:cNvGrpSpPr/>
            <p:nvPr/>
          </p:nvGrpSpPr>
          <p:grpSpPr>
            <a:xfrm>
              <a:off x="5326063" y="606742"/>
              <a:ext cx="1497635" cy="634141"/>
              <a:chOff x="5326063" y="606742"/>
              <a:chExt cx="1497635" cy="634141"/>
            </a:xfrm>
          </p:grpSpPr>
          <p:sp>
            <p:nvSpPr>
              <p:cNvPr id="20552" name="Text Box 76"/>
              <p:cNvSpPr txBox="1">
                <a:spLocks noChangeArrowheads="1"/>
              </p:cNvSpPr>
              <p:nvPr/>
            </p:nvSpPr>
            <p:spPr bwMode="auto">
              <a:xfrm>
                <a:off x="5326063" y="786924"/>
                <a:ext cx="1367664" cy="453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dirty="0">
                    <a:solidFill>
                      <a:srgbClr val="FF0000"/>
                    </a:solidFill>
                    <a:latin typeface="Symbol" pitchFamily="18" charset="2"/>
                  </a:rPr>
                  <a:t>d</a:t>
                </a:r>
                <a:r>
                  <a:rPr lang="it-IT" altLang="it-IT" sz="2600" dirty="0">
                    <a:solidFill>
                      <a:srgbClr val="FF0000"/>
                    </a:solidFill>
                    <a:latin typeface="Arial" charset="0"/>
                  </a:rPr>
                  <a:t>          </a:t>
                </a:r>
                <a:r>
                  <a:rPr lang="it-IT" altLang="it-IT" sz="2600" dirty="0" err="1">
                    <a:solidFill>
                      <a:srgbClr val="FF0000"/>
                    </a:solidFill>
                    <a:latin typeface="Symbol" pitchFamily="18" charset="2"/>
                  </a:rPr>
                  <a:t>d</a:t>
                </a:r>
                <a:endParaRPr lang="it-IT" altLang="it-IT" sz="26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0553" name="Text Box 77"/>
              <p:cNvSpPr txBox="1">
                <a:spLocks noChangeArrowheads="1"/>
              </p:cNvSpPr>
              <p:nvPr/>
            </p:nvSpPr>
            <p:spPr bwMode="auto">
              <a:xfrm>
                <a:off x="5514975" y="667543"/>
                <a:ext cx="264798" cy="3770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FF0000"/>
                    </a:solidFill>
                    <a:latin typeface="Arial" charset="0"/>
                  </a:rPr>
                  <a:t>+</a:t>
                </a:r>
              </a:p>
            </p:txBody>
          </p:sp>
          <p:sp>
            <p:nvSpPr>
              <p:cNvPr id="20554" name="Text Box 78"/>
              <p:cNvSpPr txBox="1">
                <a:spLocks noChangeArrowheads="1"/>
              </p:cNvSpPr>
              <p:nvPr/>
            </p:nvSpPr>
            <p:spPr bwMode="auto">
              <a:xfrm>
                <a:off x="6626226" y="606742"/>
                <a:ext cx="197472" cy="3770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1" tIns="26665" rIns="53331" bIns="26665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FF0000"/>
                    </a:solidFill>
                    <a:latin typeface="Arial" charset="0"/>
                  </a:rPr>
                  <a:t>-</a:t>
                </a:r>
              </a:p>
            </p:txBody>
          </p:sp>
        </p:grpSp>
      </p:grpSp>
      <p:sp>
        <p:nvSpPr>
          <p:cNvPr id="20555" name="Text Box 79"/>
          <p:cNvSpPr txBox="1">
            <a:spLocks noChangeArrowheads="1"/>
          </p:cNvSpPr>
          <p:nvPr/>
        </p:nvSpPr>
        <p:spPr bwMode="auto">
          <a:xfrm>
            <a:off x="2646969" y="306416"/>
            <a:ext cx="7074483" cy="484738"/>
          </a:xfrm>
          <a:prstGeom prst="rect">
            <a:avLst/>
          </a:prstGeom>
          <a:noFill/>
          <a:ln w="57150" cmpd="thickThin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1" tIns="26665" rIns="53331" bIns="26665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FF0000"/>
                </a:solidFill>
                <a:latin typeface="Arial" charset="0"/>
              </a:rPr>
              <a:t>ELETTRONEGATIVITA’:  Metodo </a:t>
            </a:r>
            <a:r>
              <a:rPr lang="it-IT" altLang="it-IT" sz="2800" dirty="0">
                <a:solidFill>
                  <a:srgbClr val="FF0000"/>
                </a:solidFill>
                <a:latin typeface="Arial" charset="0"/>
              </a:rPr>
              <a:t>di </a:t>
            </a:r>
            <a:r>
              <a:rPr lang="it-IT" altLang="it-IT" sz="2800" dirty="0" err="1">
                <a:solidFill>
                  <a:srgbClr val="FF0000"/>
                </a:solidFill>
                <a:latin typeface="Arial" charset="0"/>
              </a:rPr>
              <a:t>Pauling</a:t>
            </a:r>
            <a:endParaRPr lang="it-IT" altLang="it-IT" sz="280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768488" y="2240008"/>
            <a:ext cx="4980833" cy="792515"/>
            <a:chOff x="244474" y="2239963"/>
            <a:chExt cx="4980790" cy="792515"/>
          </a:xfrm>
        </p:grpSpPr>
        <p:sp>
          <p:nvSpPr>
            <p:cNvPr id="20556" name="Text Box 80"/>
            <p:cNvSpPr txBox="1">
              <a:spLocks noChangeArrowheads="1"/>
            </p:cNvSpPr>
            <p:nvPr/>
          </p:nvSpPr>
          <p:spPr bwMode="auto">
            <a:xfrm>
              <a:off x="244474" y="2239963"/>
              <a:ext cx="4980790" cy="792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1" tIns="26665" rIns="53331" bIns="26665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H   </a:t>
              </a:r>
              <a:r>
                <a:rPr lang="it-IT" altLang="it-IT" dirty="0" err="1">
                  <a:solidFill>
                    <a:srgbClr val="CCCC00"/>
                  </a:solidFill>
                  <a:latin typeface="Arial" charset="0"/>
                </a:rPr>
                <a:t>H</a:t>
              </a: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   Energia di Legame  4,51  </a:t>
              </a:r>
              <a:r>
                <a:rPr lang="it-IT" altLang="it-IT" dirty="0" err="1">
                  <a:solidFill>
                    <a:srgbClr val="CCCC00"/>
                  </a:solidFill>
                  <a:latin typeface="Arial" charset="0"/>
                </a:rPr>
                <a:t>eV</a:t>
              </a:r>
              <a:endParaRPr lang="it-IT" altLang="it-IT" dirty="0">
                <a:solidFill>
                  <a:srgbClr val="CCCC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F    </a:t>
              </a:r>
              <a:r>
                <a:rPr lang="it-IT" altLang="it-IT" dirty="0" err="1">
                  <a:solidFill>
                    <a:srgbClr val="CCCC00"/>
                  </a:solidFill>
                  <a:latin typeface="Arial" charset="0"/>
                </a:rPr>
                <a:t>F</a:t>
              </a: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   Energia di Legame  1,60  </a:t>
              </a:r>
              <a:r>
                <a:rPr lang="it-IT" altLang="it-IT" dirty="0" err="1">
                  <a:solidFill>
                    <a:srgbClr val="CCCC00"/>
                  </a:solidFill>
                  <a:latin typeface="Arial" charset="0"/>
                </a:rPr>
                <a:t>eV</a:t>
              </a:r>
              <a:endParaRPr lang="it-IT" altLang="it-IT" sz="28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0557" name="Line 81"/>
            <p:cNvSpPr>
              <a:spLocks noChangeShapeType="1"/>
            </p:cNvSpPr>
            <p:nvPr/>
          </p:nvSpPr>
          <p:spPr bwMode="auto">
            <a:xfrm>
              <a:off x="536574" y="2443163"/>
              <a:ext cx="228600" cy="0"/>
            </a:xfrm>
            <a:prstGeom prst="line">
              <a:avLst/>
            </a:prstGeom>
            <a:noFill/>
            <a:ln w="19050">
              <a:solidFill>
                <a:srgbClr val="CC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58" name="Line 82"/>
            <p:cNvSpPr>
              <a:spLocks noChangeShapeType="1"/>
            </p:cNvSpPr>
            <p:nvPr/>
          </p:nvSpPr>
          <p:spPr bwMode="auto">
            <a:xfrm>
              <a:off x="519112" y="2797176"/>
              <a:ext cx="228600" cy="0"/>
            </a:xfrm>
            <a:prstGeom prst="line">
              <a:avLst/>
            </a:prstGeom>
            <a:noFill/>
            <a:ln w="19050">
              <a:solidFill>
                <a:srgbClr val="CC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59" name="Text Box 83"/>
          <p:cNvSpPr txBox="1">
            <a:spLocks noChangeArrowheads="1"/>
          </p:cNvSpPr>
          <p:nvPr/>
        </p:nvSpPr>
        <p:spPr bwMode="auto">
          <a:xfrm>
            <a:off x="1802055" y="1738631"/>
            <a:ext cx="3967735" cy="484738"/>
          </a:xfrm>
          <a:prstGeom prst="rect">
            <a:avLst/>
          </a:prstGeom>
          <a:noFill/>
          <a:ln w="57150" cmpd="thickThin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1" tIns="26665" rIns="53331" bIns="26665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0000"/>
                </a:solidFill>
                <a:latin typeface="Arial" charset="0"/>
              </a:rPr>
              <a:t>Energia di legame di HF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1563611" y="3157574"/>
            <a:ext cx="5022907" cy="1129788"/>
            <a:chOff x="217069" y="3011488"/>
            <a:chExt cx="5022904" cy="1129787"/>
          </a:xfrm>
        </p:grpSpPr>
        <p:grpSp>
          <p:nvGrpSpPr>
            <p:cNvPr id="13" name="Gruppo 12"/>
            <p:cNvGrpSpPr/>
            <p:nvPr/>
          </p:nvGrpSpPr>
          <p:grpSpPr>
            <a:xfrm>
              <a:off x="1849596" y="3571064"/>
              <a:ext cx="3390377" cy="570211"/>
              <a:chOff x="1874838" y="3659188"/>
              <a:chExt cx="3390377" cy="570211"/>
            </a:xfrm>
          </p:grpSpPr>
          <p:sp>
            <p:nvSpPr>
              <p:cNvPr id="20560" name="Line 85"/>
              <p:cNvSpPr>
                <a:spLocks noChangeShapeType="1"/>
              </p:cNvSpPr>
              <p:nvPr/>
            </p:nvSpPr>
            <p:spPr bwMode="auto">
              <a:xfrm>
                <a:off x="1874838" y="3862388"/>
                <a:ext cx="1919287" cy="0"/>
              </a:xfrm>
              <a:prstGeom prst="line">
                <a:avLst/>
              </a:prstGeom>
              <a:noFill/>
              <a:ln w="19050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1" tIns="9070" rIns="18141" bIns="907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61" name="Text Box 86"/>
              <p:cNvSpPr txBox="1">
                <a:spLocks noChangeArrowheads="1"/>
              </p:cNvSpPr>
              <p:nvPr/>
            </p:nvSpPr>
            <p:spPr bwMode="auto">
              <a:xfrm>
                <a:off x="3817937" y="3659188"/>
                <a:ext cx="1447278" cy="3876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ckThin">
                    <a:solidFill>
                      <a:srgbClr val="CCE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1" tIns="9070" rIns="18141" bIns="9070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dirty="0">
                    <a:solidFill>
                      <a:srgbClr val="CCCC00"/>
                    </a:solidFill>
                    <a:latin typeface="Arial" charset="0"/>
                  </a:rPr>
                  <a:t>= 3,06  </a:t>
                </a:r>
                <a:r>
                  <a:rPr lang="it-IT" altLang="it-IT" dirty="0" err="1">
                    <a:solidFill>
                      <a:srgbClr val="CCCC00"/>
                    </a:solidFill>
                    <a:latin typeface="Arial" charset="0"/>
                  </a:rPr>
                  <a:t>eV</a:t>
                </a:r>
                <a:endParaRPr lang="it-IT" altLang="it-IT" sz="28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0562" name="Text Box 87"/>
              <p:cNvSpPr txBox="1">
                <a:spLocks noChangeArrowheads="1"/>
              </p:cNvSpPr>
              <p:nvPr/>
            </p:nvSpPr>
            <p:spPr bwMode="auto">
              <a:xfrm>
                <a:off x="2649538" y="3841750"/>
                <a:ext cx="208158" cy="3876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ckThin">
                    <a:solidFill>
                      <a:srgbClr val="CCE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1" tIns="9070" rIns="18141" bIns="9070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CCCC00"/>
                    </a:solidFill>
                    <a:latin typeface="Arial" charset="0"/>
                  </a:rPr>
                  <a:t>2</a:t>
                </a:r>
                <a:endParaRPr lang="it-IT" altLang="it-IT" sz="2800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  <p:sp>
          <p:nvSpPr>
            <p:cNvPr id="20571" name="Text Box 89"/>
            <p:cNvSpPr txBox="1">
              <a:spLocks noChangeArrowheads="1"/>
            </p:cNvSpPr>
            <p:nvPr/>
          </p:nvSpPr>
          <p:spPr bwMode="auto">
            <a:xfrm>
              <a:off x="217069" y="3011488"/>
              <a:ext cx="4903350" cy="1126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1" tIns="9070" rIns="18141" bIns="9070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1)  Calcolata dalla media di H</a:t>
              </a:r>
              <a:r>
                <a:rPr lang="it-IT" altLang="it-IT" baseline="-25000" dirty="0">
                  <a:solidFill>
                    <a:srgbClr val="CCCC00"/>
                  </a:solidFill>
                  <a:latin typeface="Arial" charset="0"/>
                </a:rPr>
                <a:t>2</a:t>
              </a: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 e F</a:t>
              </a:r>
              <a:r>
                <a:rPr lang="it-IT" altLang="it-IT" baseline="-25000" dirty="0">
                  <a:solidFill>
                    <a:srgbClr val="CCCC00"/>
                  </a:solidFill>
                  <a:latin typeface="Arial" charset="0"/>
                </a:rPr>
                <a:t>2</a:t>
              </a: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CC00"/>
                  </a:solidFill>
                  <a:latin typeface="Arial" charset="0"/>
                </a:rPr>
                <a:t>                   4,51  +  1,60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dirty="0">
                <a:solidFill>
                  <a:srgbClr val="CCCC00"/>
                </a:solidFill>
                <a:latin typeface="Arial" charset="0"/>
              </a:endParaRPr>
            </a:p>
          </p:txBody>
        </p:sp>
      </p:grpSp>
      <p:sp>
        <p:nvSpPr>
          <p:cNvPr id="102" name="Text Box 89"/>
          <p:cNvSpPr txBox="1">
            <a:spLocks noChangeArrowheads="1"/>
          </p:cNvSpPr>
          <p:nvPr/>
        </p:nvSpPr>
        <p:spPr bwMode="auto">
          <a:xfrm>
            <a:off x="1630060" y="4296889"/>
            <a:ext cx="6271548" cy="75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CCE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141" tIns="9070" rIns="18141" bIns="9070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CC00"/>
                </a:solidFill>
                <a:latin typeface="Arial" charset="0"/>
              </a:rPr>
              <a:t>2</a:t>
            </a:r>
            <a:r>
              <a:rPr lang="it-IT" altLang="it-IT" dirty="0">
                <a:solidFill>
                  <a:srgbClr val="CCCC00"/>
                </a:solidFill>
                <a:latin typeface="Arial" charset="0"/>
              </a:rPr>
              <a:t>)  Misurata sperimentalmente  =  5,85 </a:t>
            </a:r>
            <a:r>
              <a:rPr lang="it-IT" altLang="it-IT" dirty="0" err="1">
                <a:solidFill>
                  <a:srgbClr val="CCCC00"/>
                </a:solidFill>
                <a:latin typeface="Arial" charset="0"/>
              </a:rPr>
              <a:t>eV</a:t>
            </a:r>
            <a:endParaRPr lang="it-IT" altLang="it-IT" dirty="0">
              <a:solidFill>
                <a:srgbClr val="CCCC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CC00"/>
                </a:solidFill>
                <a:latin typeface="Arial" charset="0"/>
              </a:rPr>
              <a:t>     Differenza in più: </a:t>
            </a:r>
            <a:r>
              <a:rPr lang="it-IT" altLang="it-IT" dirty="0">
                <a:solidFill>
                  <a:srgbClr val="CCCC00"/>
                </a:solidFill>
                <a:latin typeface="Symbol" pitchFamily="18" charset="2"/>
              </a:rPr>
              <a:t>D</a:t>
            </a:r>
            <a:r>
              <a:rPr lang="it-IT" altLang="it-IT" dirty="0">
                <a:solidFill>
                  <a:srgbClr val="CCCC00"/>
                </a:solidFill>
                <a:latin typeface="Arial" charset="0"/>
              </a:rPr>
              <a:t> = 5,85 - 3,06 = 2,79 </a:t>
            </a:r>
            <a:r>
              <a:rPr lang="it-IT" altLang="it-IT" dirty="0" err="1">
                <a:solidFill>
                  <a:srgbClr val="CCCC00"/>
                </a:solidFill>
                <a:latin typeface="Arial" charset="0"/>
              </a:rPr>
              <a:t>eV</a:t>
            </a:r>
            <a:endParaRPr lang="it-IT" altLang="it-IT" dirty="0">
              <a:solidFill>
                <a:srgbClr val="CCCC00"/>
              </a:solidFill>
              <a:latin typeface="Arial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884365" y="5129352"/>
            <a:ext cx="7753509" cy="1606729"/>
            <a:chOff x="360362" y="5129351"/>
            <a:chExt cx="7753509" cy="1606729"/>
          </a:xfrm>
        </p:grpSpPr>
        <p:sp>
          <p:nvSpPr>
            <p:cNvPr id="20565" name="Rectangle 92"/>
            <p:cNvSpPr>
              <a:spLocks noChangeArrowheads="1"/>
            </p:cNvSpPr>
            <p:nvPr/>
          </p:nvSpPr>
          <p:spPr bwMode="auto">
            <a:xfrm>
              <a:off x="4835524" y="5652046"/>
              <a:ext cx="165100" cy="284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1" tIns="26665" rIns="53331" bIns="26665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500" dirty="0">
                  <a:solidFill>
                    <a:srgbClr val="CCCC00"/>
                  </a:solidFill>
                  <a:sym typeface="Symbol" pitchFamily="18" charset="2"/>
                </a:rPr>
                <a:t></a:t>
              </a: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3054509" y="5129351"/>
              <a:ext cx="1993900" cy="441131"/>
              <a:chOff x="2487613" y="5126038"/>
              <a:chExt cx="1993900" cy="441131"/>
            </a:xfrm>
          </p:grpSpPr>
          <p:sp>
            <p:nvSpPr>
              <p:cNvPr id="20567" name="Oval 94"/>
              <p:cNvSpPr>
                <a:spLocks noChangeArrowheads="1"/>
              </p:cNvSpPr>
              <p:nvPr/>
            </p:nvSpPr>
            <p:spPr bwMode="auto">
              <a:xfrm>
                <a:off x="2487613" y="5143500"/>
                <a:ext cx="409575" cy="385763"/>
              </a:xfrm>
              <a:prstGeom prst="ellips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" name="Gruppo 6"/>
              <p:cNvGrpSpPr/>
              <p:nvPr/>
            </p:nvGrpSpPr>
            <p:grpSpPr>
              <a:xfrm>
                <a:off x="2560638" y="5126038"/>
                <a:ext cx="1920875" cy="441131"/>
                <a:chOff x="2560638" y="5126038"/>
                <a:chExt cx="1920875" cy="441131"/>
              </a:xfrm>
            </p:grpSpPr>
            <p:grpSp>
              <p:nvGrpSpPr>
                <p:cNvPr id="6" name="Gruppo 5"/>
                <p:cNvGrpSpPr/>
                <p:nvPr/>
              </p:nvGrpSpPr>
              <p:grpSpPr>
                <a:xfrm>
                  <a:off x="2560638" y="5143500"/>
                  <a:ext cx="1920875" cy="423669"/>
                  <a:chOff x="2560638" y="5143500"/>
                  <a:chExt cx="1920875" cy="423669"/>
                </a:xfrm>
              </p:grpSpPr>
              <p:sp>
                <p:nvSpPr>
                  <p:cNvPr id="20566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3065463" y="5357813"/>
                    <a:ext cx="86677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CC00"/>
                    </a:solidFill>
                    <a:round/>
                    <a:headEnd type="stealth" w="med" len="lg"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0568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068763" y="5143500"/>
                    <a:ext cx="412750" cy="385763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569" name="Text Box 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0638" y="5159375"/>
                    <a:ext cx="279225" cy="4077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1" tIns="26665" rIns="53331" bIns="26665">
                    <a:spAutoFit/>
                  </a:bodyPr>
                  <a:lstStyle>
                    <a:lvl1pPr defTabSz="5334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2300" b="1" dirty="0">
                        <a:solidFill>
                          <a:srgbClr val="FF0000"/>
                        </a:solidFill>
                        <a:latin typeface="Arial" charset="0"/>
                      </a:rPr>
                      <a:t>+</a:t>
                    </a:r>
                  </a:p>
                </p:txBody>
              </p:sp>
            </p:grpSp>
            <p:sp>
              <p:nvSpPr>
                <p:cNvPr id="2057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4178300" y="5126038"/>
                  <a:ext cx="205487" cy="4077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1" tIns="26665" rIns="53331" bIns="26665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300" b="1">
                      <a:solidFill>
                        <a:srgbClr val="FF0000"/>
                      </a:solidFill>
                      <a:latin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11" name="Gruppo 10"/>
            <p:cNvGrpSpPr/>
            <p:nvPr/>
          </p:nvGrpSpPr>
          <p:grpSpPr>
            <a:xfrm>
              <a:off x="360362" y="5178880"/>
              <a:ext cx="7753509" cy="1557200"/>
              <a:chOff x="228600" y="5208586"/>
              <a:chExt cx="7753509" cy="1557200"/>
            </a:xfrm>
          </p:grpSpPr>
          <p:sp>
            <p:nvSpPr>
              <p:cNvPr id="20572" name="Line 90"/>
              <p:cNvSpPr>
                <a:spLocks noChangeShapeType="1"/>
              </p:cNvSpPr>
              <p:nvPr/>
            </p:nvSpPr>
            <p:spPr bwMode="auto">
              <a:xfrm>
                <a:off x="5131953" y="5586094"/>
                <a:ext cx="411163" cy="0"/>
              </a:xfrm>
              <a:prstGeom prst="line">
                <a:avLst/>
              </a:prstGeom>
              <a:noFill/>
              <a:ln w="9525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1" tIns="9070" rIns="18141" bIns="907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0" name="Gruppo 9"/>
              <p:cNvGrpSpPr/>
              <p:nvPr/>
            </p:nvGrpSpPr>
            <p:grpSpPr>
              <a:xfrm>
                <a:off x="228600" y="5208586"/>
                <a:ext cx="7753509" cy="1557200"/>
                <a:chOff x="228600" y="5208586"/>
                <a:chExt cx="7753509" cy="1557200"/>
              </a:xfrm>
            </p:grpSpPr>
            <p:sp>
              <p:nvSpPr>
                <p:cNvPr id="20564" name="Rectangle 91"/>
                <p:cNvSpPr>
                  <a:spLocks noChangeArrowheads="1"/>
                </p:cNvSpPr>
                <p:nvPr/>
              </p:nvSpPr>
              <p:spPr bwMode="auto">
                <a:xfrm>
                  <a:off x="5424486" y="6057582"/>
                  <a:ext cx="166687" cy="2846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1" tIns="26665" rIns="53331" bIns="26665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500">
                      <a:solidFill>
                        <a:srgbClr val="CCCC00"/>
                      </a:solidFill>
                      <a:sym typeface="Symbol" pitchFamily="18" charset="2"/>
                    </a:rPr>
                    <a:t></a:t>
                  </a:r>
                </a:p>
              </p:txBody>
            </p:sp>
            <p:sp>
              <p:nvSpPr>
                <p:cNvPr id="106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228600" y="5208586"/>
                  <a:ext cx="7753509" cy="15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 cmpd="thickThin">
                      <a:solidFill>
                        <a:srgbClr val="CCEC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8141" tIns="9070" rIns="18141" bIns="9070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 dirty="0">
                    <a:solidFill>
                      <a:srgbClr val="CCCC00"/>
                    </a:solidFill>
                    <a:latin typeface="Arial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                   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     X</a:t>
                  </a:r>
                  <a:r>
                    <a:rPr lang="it-IT" altLang="it-IT" baseline="-25000" dirty="0">
                      <a:solidFill>
                        <a:srgbClr val="CCCC00"/>
                      </a:solidFill>
                      <a:latin typeface="Arial" charset="0"/>
                    </a:rPr>
                    <a:t>A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- X</a:t>
                  </a:r>
                  <a:r>
                    <a:rPr lang="it-IT" altLang="it-IT" baseline="-25000" dirty="0">
                      <a:solidFill>
                        <a:srgbClr val="CCCC00"/>
                      </a:solidFill>
                      <a:latin typeface="Arial" charset="0"/>
                    </a:rPr>
                    <a:t>B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=  </a:t>
                  </a:r>
                  <a:r>
                    <a:rPr lang="it-IT" altLang="it-IT" dirty="0" err="1">
                      <a:solidFill>
                        <a:srgbClr val="CCCC00"/>
                      </a:solidFill>
                      <a:latin typeface="Arial" charset="0"/>
                    </a:rPr>
                    <a:t>cost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  </a:t>
                  </a:r>
                  <a:r>
                    <a:rPr lang="it-IT" altLang="it-IT" sz="2800" dirty="0">
                      <a:solidFill>
                        <a:srgbClr val="CCCC00"/>
                      </a:solidFill>
                      <a:latin typeface="Arial" charset="0"/>
                      <a:sym typeface="Symbol" pitchFamily="18" charset="2"/>
                    </a:rPr>
                    <a:t>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Symbol" pitchFamily="18" charset="2"/>
                    </a:rPr>
                    <a:t>D</a:t>
                  </a:r>
                  <a:endParaRPr lang="it-IT" altLang="it-IT" dirty="0">
                    <a:solidFill>
                      <a:srgbClr val="CCCC00"/>
                    </a:solidFill>
                    <a:latin typeface="Arial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% Carattere ionico del legame = </a:t>
                  </a:r>
                  <a:r>
                    <a:rPr lang="it-IT" altLang="it-IT" dirty="0" err="1">
                      <a:solidFill>
                        <a:srgbClr val="CCCC00"/>
                      </a:solidFill>
                      <a:latin typeface="Arial" charset="0"/>
                    </a:rPr>
                    <a:t>cost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   (X</a:t>
                  </a:r>
                  <a:r>
                    <a:rPr lang="it-IT" altLang="it-IT" baseline="-25000" dirty="0">
                      <a:solidFill>
                        <a:srgbClr val="CCCC00"/>
                      </a:solidFill>
                      <a:latin typeface="Arial" charset="0"/>
                    </a:rPr>
                    <a:t>A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- X</a:t>
                  </a:r>
                  <a:r>
                    <a:rPr lang="it-IT" altLang="it-IT" baseline="-25000" dirty="0">
                      <a:solidFill>
                        <a:srgbClr val="CCCC00"/>
                      </a:solidFill>
                      <a:latin typeface="Arial" charset="0"/>
                    </a:rPr>
                    <a:t>B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)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        Es. 0,50 (50%)  se X</a:t>
                  </a:r>
                  <a:r>
                    <a:rPr lang="it-IT" altLang="it-IT" baseline="-25000" dirty="0">
                      <a:solidFill>
                        <a:srgbClr val="CCCC00"/>
                      </a:solidFill>
                      <a:latin typeface="Arial" charset="0"/>
                    </a:rPr>
                    <a:t>A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- X</a:t>
                  </a:r>
                  <a:r>
                    <a:rPr lang="it-IT" altLang="it-IT" baseline="-25000" dirty="0">
                      <a:solidFill>
                        <a:srgbClr val="CCCC00"/>
                      </a:solidFill>
                      <a:latin typeface="Arial" charset="0"/>
                    </a:rPr>
                    <a:t>B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  =  </a:t>
                  </a:r>
                  <a:r>
                    <a:rPr lang="it-IT" altLang="it-IT" dirty="0">
                      <a:solidFill>
                        <a:srgbClr val="CCCC00"/>
                      </a:solidFill>
                      <a:latin typeface="Arial" charset="0"/>
                    </a:rPr>
                    <a:t>1,7v</a:t>
                  </a:r>
                  <a:endParaRPr lang="it-IT" altLang="it-IT" sz="2800" dirty="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</p:grp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43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31"/>
    </mc:Choice>
    <mc:Fallback>
      <p:transition spd="slow" advTm="41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59" grpId="0" animBg="1"/>
      <p:bldP spid="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863783" y="1016044"/>
            <a:ext cx="786426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it-IT" altLang="it-IT" sz="2300">
                <a:solidFill>
                  <a:srgbClr val="0000CC"/>
                </a:solidFill>
                <a:latin typeface="Arial" charset="0"/>
              </a:rPr>
              <a:t>L’energia potenziale elettrostatica, che è data dalla formula </a:t>
            </a:r>
          </a:p>
          <a:p>
            <a:pPr>
              <a:lnSpc>
                <a:spcPct val="120000"/>
              </a:lnSpc>
            </a:pPr>
            <a:r>
              <a:rPr lang="it-IT" altLang="it-IT" sz="2300" b="1" u="sng">
                <a:solidFill>
                  <a:srgbClr val="0000CC"/>
                </a:solidFill>
                <a:latin typeface="Arial" charset="0"/>
              </a:rPr>
              <a:t>DECRESCE</a:t>
            </a:r>
            <a:endParaRPr lang="it-IT" altLang="it-IT" sz="3300">
              <a:solidFill>
                <a:srgbClr val="0000CC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863783" y="180975"/>
            <a:ext cx="6231193" cy="47089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700" b="1">
                <a:solidFill>
                  <a:srgbClr val="660033"/>
                </a:solidFill>
                <a:latin typeface="Arial" charset="0"/>
              </a:rPr>
              <a:t>III° FASE -  Avvicinamento di Na</a:t>
            </a:r>
            <a:r>
              <a:rPr lang="it-IT" altLang="it-IT" sz="2700" b="1" baseline="30000">
                <a:solidFill>
                  <a:srgbClr val="660033"/>
                </a:solidFill>
                <a:latin typeface="Arial" charset="0"/>
              </a:rPr>
              <a:t>+ </a:t>
            </a:r>
            <a:r>
              <a:rPr lang="it-IT" altLang="it-IT" sz="2700" b="1">
                <a:solidFill>
                  <a:srgbClr val="660033"/>
                </a:solidFill>
                <a:latin typeface="Arial" charset="0"/>
              </a:rPr>
              <a:t>e Cl</a:t>
            </a:r>
            <a:r>
              <a:rPr lang="it-IT" altLang="it-IT" sz="2700" b="1" baseline="30000">
                <a:solidFill>
                  <a:srgbClr val="660033"/>
                </a:solidFill>
                <a:latin typeface="Arial" charset="0"/>
              </a:rPr>
              <a:t>-</a:t>
            </a:r>
            <a:endParaRPr lang="it-IT" altLang="it-IT" sz="2700" baseline="30000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2325688" y="2286065"/>
            <a:ext cx="6056312" cy="928693"/>
            <a:chOff x="842" y="1632"/>
            <a:chExt cx="6358" cy="974"/>
          </a:xfrm>
        </p:grpSpPr>
        <p:sp>
          <p:nvSpPr>
            <p:cNvPr id="6150" name="Text Box 5"/>
            <p:cNvSpPr txBox="1">
              <a:spLocks noChangeArrowheads="1"/>
            </p:cNvSpPr>
            <p:nvPr/>
          </p:nvSpPr>
          <p:spPr bwMode="auto">
            <a:xfrm>
              <a:off x="842" y="1920"/>
              <a:ext cx="49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U =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1" name="Text Box 6"/>
            <p:cNvSpPr txBox="1">
              <a:spLocks noChangeArrowheads="1"/>
            </p:cNvSpPr>
            <p:nvPr/>
          </p:nvSpPr>
          <p:spPr bwMode="auto">
            <a:xfrm>
              <a:off x="1775" y="1632"/>
              <a:ext cx="71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Q</a:t>
              </a:r>
              <a:r>
                <a:rPr lang="it-IT" altLang="it-IT" sz="2300" baseline="-2500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Q</a:t>
              </a:r>
              <a:r>
                <a:rPr lang="it-IT" altLang="it-IT" sz="2300" baseline="-25000">
                  <a:solidFill>
                    <a:srgbClr val="0000CC"/>
                  </a:solidFill>
                  <a:latin typeface="Arial" charset="0"/>
                </a:rPr>
                <a:t>2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2" name="Text Box 7"/>
            <p:cNvSpPr txBox="1">
              <a:spLocks noChangeArrowheads="1"/>
            </p:cNvSpPr>
            <p:nvPr/>
          </p:nvSpPr>
          <p:spPr bwMode="auto">
            <a:xfrm>
              <a:off x="2039" y="2160"/>
              <a:ext cx="10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r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3" name="Text Box 8"/>
            <p:cNvSpPr txBox="1">
              <a:spLocks noChangeArrowheads="1"/>
            </p:cNvSpPr>
            <p:nvPr/>
          </p:nvSpPr>
          <p:spPr bwMode="auto">
            <a:xfrm>
              <a:off x="3735" y="1632"/>
              <a:ext cx="131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-Z</a:t>
              </a:r>
              <a:r>
                <a:rPr lang="it-IT" altLang="it-IT" sz="2300" baseline="-2500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e   Z</a:t>
              </a:r>
              <a:r>
                <a:rPr lang="it-IT" altLang="it-IT" sz="2300" baseline="-2500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e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4" name="Text Box 9"/>
            <p:cNvSpPr txBox="1">
              <a:spLocks noChangeArrowheads="1"/>
            </p:cNvSpPr>
            <p:nvPr/>
          </p:nvSpPr>
          <p:spPr bwMode="auto">
            <a:xfrm>
              <a:off x="4318" y="2160"/>
              <a:ext cx="10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r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5" name="Text Box 10"/>
            <p:cNvSpPr txBox="1">
              <a:spLocks noChangeArrowheads="1"/>
            </p:cNvSpPr>
            <p:nvPr/>
          </p:nvSpPr>
          <p:spPr bwMode="auto">
            <a:xfrm>
              <a:off x="6552" y="2160"/>
              <a:ext cx="10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r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6" name="Text Box 11"/>
            <p:cNvSpPr txBox="1">
              <a:spLocks noChangeArrowheads="1"/>
            </p:cNvSpPr>
            <p:nvPr/>
          </p:nvSpPr>
          <p:spPr bwMode="auto">
            <a:xfrm>
              <a:off x="6048" y="1632"/>
              <a:ext cx="108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- Z</a:t>
              </a:r>
              <a:r>
                <a:rPr lang="it-IT" altLang="it-IT" sz="2300" baseline="-2500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Z</a:t>
              </a:r>
              <a:r>
                <a:rPr lang="it-IT" altLang="it-IT" sz="2300" baseline="-2500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e</a:t>
              </a:r>
              <a:r>
                <a:rPr lang="it-IT" altLang="it-IT" sz="2300" baseline="30000">
                  <a:solidFill>
                    <a:srgbClr val="0000CC"/>
                  </a:solidFill>
                  <a:latin typeface="Arial" charset="0"/>
                </a:rPr>
                <a:t>2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57" name="Line 12"/>
            <p:cNvSpPr>
              <a:spLocks noChangeShapeType="1"/>
            </p:cNvSpPr>
            <p:nvPr/>
          </p:nvSpPr>
          <p:spPr bwMode="auto">
            <a:xfrm>
              <a:off x="1584" y="2188"/>
              <a:ext cx="124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/>
            <a:p>
              <a:endParaRPr lang="it-IT"/>
            </a:p>
          </p:txBody>
        </p:sp>
        <p:sp>
          <p:nvSpPr>
            <p:cNvPr id="6158" name="Line 13"/>
            <p:cNvSpPr>
              <a:spLocks noChangeShapeType="1"/>
            </p:cNvSpPr>
            <p:nvPr/>
          </p:nvSpPr>
          <p:spPr bwMode="auto">
            <a:xfrm>
              <a:off x="3696" y="2188"/>
              <a:ext cx="124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/>
            <a:p>
              <a:endParaRPr lang="it-IT"/>
            </a:p>
          </p:txBody>
        </p:sp>
        <p:sp>
          <p:nvSpPr>
            <p:cNvPr id="6159" name="Line 14"/>
            <p:cNvSpPr>
              <a:spLocks noChangeShapeType="1"/>
            </p:cNvSpPr>
            <p:nvPr/>
          </p:nvSpPr>
          <p:spPr bwMode="auto">
            <a:xfrm>
              <a:off x="5952" y="2188"/>
              <a:ext cx="124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/>
            <a:p>
              <a:endParaRPr lang="it-IT"/>
            </a:p>
          </p:txBody>
        </p:sp>
        <p:sp>
          <p:nvSpPr>
            <p:cNvPr id="6160" name="Text Box 15"/>
            <p:cNvSpPr txBox="1">
              <a:spLocks noChangeArrowheads="1"/>
            </p:cNvSpPr>
            <p:nvPr/>
          </p:nvSpPr>
          <p:spPr bwMode="auto">
            <a:xfrm>
              <a:off x="3080" y="1920"/>
              <a:ext cx="18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=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  <p:sp>
          <p:nvSpPr>
            <p:cNvPr id="6161" name="Text Box 16"/>
            <p:cNvSpPr txBox="1">
              <a:spLocks noChangeArrowheads="1"/>
            </p:cNvSpPr>
            <p:nvPr/>
          </p:nvSpPr>
          <p:spPr bwMode="auto">
            <a:xfrm>
              <a:off x="5328" y="1920"/>
              <a:ext cx="26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altLang="it-IT" sz="2300">
                  <a:solidFill>
                    <a:srgbClr val="0000CC"/>
                  </a:solidFill>
                  <a:latin typeface="Arial" charset="0"/>
                </a:rPr>
                <a:t> =</a:t>
              </a:r>
              <a:endParaRPr lang="it-IT" altLang="it-IT" sz="3300">
                <a:solidFill>
                  <a:srgbClr val="0000CC"/>
                </a:solidFill>
              </a:endParaRPr>
            </a:p>
          </p:txBody>
        </p:sp>
      </p:grp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1863727" y="3573507"/>
            <a:ext cx="8445500" cy="30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it-IT" altLang="it-IT" sz="2300">
                <a:solidFill>
                  <a:srgbClr val="0000CC"/>
                </a:solidFill>
                <a:latin typeface="Arial" charset="0"/>
              </a:rPr>
              <a:t>I due ioni si avvicinano fino all distanza di equilibrio tra</a:t>
            </a:r>
          </a:p>
          <a:p>
            <a:pPr algn="just">
              <a:lnSpc>
                <a:spcPct val="120000"/>
              </a:lnSpc>
            </a:pPr>
            <a:endParaRPr lang="it-IT" altLang="it-IT" sz="2300">
              <a:solidFill>
                <a:srgbClr val="0000CC"/>
              </a:solidFill>
              <a:latin typeface="Arial" charset="0"/>
            </a:endParaRPr>
          </a:p>
          <a:p>
            <a:pPr algn="just">
              <a:lnSpc>
                <a:spcPct val="120000"/>
              </a:lnSpc>
            </a:pPr>
            <a:r>
              <a:rPr lang="it-IT" altLang="it-IT" sz="2300" b="1">
                <a:solidFill>
                  <a:srgbClr val="0000CC"/>
                </a:solidFill>
                <a:latin typeface="Arial" charset="0"/>
              </a:rPr>
              <a:t>		</a:t>
            </a:r>
            <a:r>
              <a:rPr lang="it-IT" altLang="it-IT" sz="2300" b="1" u="sng">
                <a:solidFill>
                  <a:srgbClr val="0000CC"/>
                </a:solidFill>
                <a:latin typeface="Arial" charset="0"/>
              </a:rPr>
              <a:t>FORZE ATTRATTIVE</a:t>
            </a:r>
            <a:r>
              <a:rPr lang="it-IT" altLang="it-IT" sz="2300">
                <a:solidFill>
                  <a:srgbClr val="0000CC"/>
                </a:solidFill>
                <a:latin typeface="Arial" charset="0"/>
              </a:rPr>
              <a:t> e </a:t>
            </a:r>
            <a:r>
              <a:rPr lang="it-IT" altLang="it-IT" sz="2300" b="1" u="sng">
                <a:solidFill>
                  <a:srgbClr val="0000CC"/>
                </a:solidFill>
                <a:latin typeface="Arial" charset="0"/>
              </a:rPr>
              <a:t>REPULSIVE</a:t>
            </a:r>
            <a:r>
              <a:rPr lang="it-IT" altLang="it-IT" sz="2300">
                <a:solidFill>
                  <a:srgbClr val="0000CC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it-IT" altLang="it-IT" sz="2300">
              <a:solidFill>
                <a:srgbClr val="0000CC"/>
              </a:solidFill>
              <a:latin typeface="Arial" charset="0"/>
            </a:endParaRPr>
          </a:p>
          <a:p>
            <a:pPr algn="just">
              <a:lnSpc>
                <a:spcPct val="120000"/>
              </a:lnSpc>
            </a:pPr>
            <a:r>
              <a:rPr lang="it-IT" altLang="it-IT" sz="2300">
                <a:solidFill>
                  <a:srgbClr val="0000CC"/>
                </a:solidFill>
                <a:latin typeface="Arial" charset="0"/>
              </a:rPr>
              <a:t>Infatti a breve distanza esistono forze repulsive dovute alla sovrapposizione delle nuvole elettroniche dei due ioni (repulsione tra cariche di segno uguale)</a:t>
            </a:r>
            <a:endParaRPr lang="it-IT" altLang="it-IT" sz="3300">
              <a:solidFill>
                <a:srgbClr val="00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17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14"/>
    </mc:Choice>
    <mc:Fallback>
      <p:transition spd="slow" advTm="11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2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34"/>
          <p:cNvSpPr>
            <a:spLocks noChangeArrowheads="1"/>
          </p:cNvSpPr>
          <p:nvPr/>
        </p:nvSpPr>
        <p:spPr bwMode="auto">
          <a:xfrm>
            <a:off x="7696200" y="960463"/>
            <a:ext cx="92" cy="519353"/>
          </a:xfrm>
          <a:prstGeom prst="ellips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171" name="Text Box 35"/>
          <p:cNvSpPr txBox="1">
            <a:spLocks noChangeArrowheads="1"/>
          </p:cNvSpPr>
          <p:nvPr/>
        </p:nvSpPr>
        <p:spPr bwMode="auto">
          <a:xfrm>
            <a:off x="8061325" y="1554164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72" name="Text Box 36"/>
          <p:cNvSpPr txBox="1">
            <a:spLocks noChangeArrowheads="1"/>
          </p:cNvSpPr>
          <p:nvPr/>
        </p:nvSpPr>
        <p:spPr bwMode="auto">
          <a:xfrm>
            <a:off x="8243888" y="9604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73" name="Text Box 37"/>
          <p:cNvSpPr txBox="1">
            <a:spLocks noChangeArrowheads="1"/>
          </p:cNvSpPr>
          <p:nvPr/>
        </p:nvSpPr>
        <p:spPr bwMode="auto">
          <a:xfrm>
            <a:off x="8289925" y="160020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74" name="Text Box 38"/>
          <p:cNvSpPr txBox="1">
            <a:spLocks noChangeArrowheads="1"/>
          </p:cNvSpPr>
          <p:nvPr/>
        </p:nvSpPr>
        <p:spPr bwMode="auto">
          <a:xfrm>
            <a:off x="7924800" y="160020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75" name="Oval 40"/>
          <p:cNvSpPr>
            <a:spLocks noChangeArrowheads="1"/>
          </p:cNvSpPr>
          <p:nvPr/>
        </p:nvSpPr>
        <p:spPr bwMode="auto">
          <a:xfrm>
            <a:off x="6918325" y="1097007"/>
            <a:ext cx="92" cy="519353"/>
          </a:xfrm>
          <a:prstGeom prst="ellipse">
            <a:avLst/>
          </a:prstGeom>
          <a:noFill/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176" name="Oval 41"/>
          <p:cNvSpPr>
            <a:spLocks noChangeArrowheads="1"/>
          </p:cNvSpPr>
          <p:nvPr/>
        </p:nvSpPr>
        <p:spPr bwMode="auto">
          <a:xfrm>
            <a:off x="7239001" y="1371644"/>
            <a:ext cx="92" cy="51935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177" name="Oval 42"/>
          <p:cNvSpPr>
            <a:spLocks noChangeArrowheads="1"/>
          </p:cNvSpPr>
          <p:nvPr/>
        </p:nvSpPr>
        <p:spPr bwMode="auto">
          <a:xfrm>
            <a:off x="8153401" y="1371644"/>
            <a:ext cx="92" cy="51935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178" name="Oval 43"/>
          <p:cNvSpPr>
            <a:spLocks noChangeArrowheads="1"/>
          </p:cNvSpPr>
          <p:nvPr/>
        </p:nvSpPr>
        <p:spPr bwMode="auto">
          <a:xfrm>
            <a:off x="7010400" y="1189082"/>
            <a:ext cx="92" cy="519353"/>
          </a:xfrm>
          <a:prstGeom prst="ellips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179" name="Text Box 44"/>
          <p:cNvSpPr txBox="1">
            <a:spLocks noChangeArrowheads="1"/>
          </p:cNvSpPr>
          <p:nvPr/>
        </p:nvSpPr>
        <p:spPr bwMode="auto">
          <a:xfrm>
            <a:off x="7832725" y="100647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0" name="Text Box 45"/>
          <p:cNvSpPr txBox="1">
            <a:spLocks noChangeArrowheads="1"/>
          </p:cNvSpPr>
          <p:nvPr/>
        </p:nvSpPr>
        <p:spPr bwMode="auto">
          <a:xfrm>
            <a:off x="7878764" y="114300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1" name="Text Box 46"/>
          <p:cNvSpPr txBox="1">
            <a:spLocks noChangeArrowheads="1"/>
          </p:cNvSpPr>
          <p:nvPr/>
        </p:nvSpPr>
        <p:spPr bwMode="auto">
          <a:xfrm>
            <a:off x="7878764" y="123507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2" name="Text Box 47"/>
          <p:cNvSpPr txBox="1">
            <a:spLocks noChangeArrowheads="1"/>
          </p:cNvSpPr>
          <p:nvPr/>
        </p:nvSpPr>
        <p:spPr bwMode="auto">
          <a:xfrm>
            <a:off x="7721600" y="120015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3" name="Text Box 48"/>
          <p:cNvSpPr txBox="1">
            <a:spLocks noChangeArrowheads="1"/>
          </p:cNvSpPr>
          <p:nvPr/>
        </p:nvSpPr>
        <p:spPr bwMode="auto">
          <a:xfrm>
            <a:off x="7970839" y="1052513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4" name="Text Box 49"/>
          <p:cNvSpPr txBox="1">
            <a:spLocks noChangeArrowheads="1"/>
          </p:cNvSpPr>
          <p:nvPr/>
        </p:nvSpPr>
        <p:spPr bwMode="auto">
          <a:xfrm>
            <a:off x="7878764" y="146367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5" name="Text Box 50"/>
          <p:cNvSpPr txBox="1">
            <a:spLocks noChangeArrowheads="1"/>
          </p:cNvSpPr>
          <p:nvPr/>
        </p:nvSpPr>
        <p:spPr bwMode="auto">
          <a:xfrm>
            <a:off x="8335964" y="132715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7186" name="Text Box 51"/>
          <p:cNvSpPr txBox="1">
            <a:spLocks noChangeArrowheads="1"/>
          </p:cNvSpPr>
          <p:nvPr/>
        </p:nvSpPr>
        <p:spPr bwMode="auto">
          <a:xfrm>
            <a:off x="8023225" y="14176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7" name="Text Box 52"/>
          <p:cNvSpPr txBox="1">
            <a:spLocks noChangeArrowheads="1"/>
          </p:cNvSpPr>
          <p:nvPr/>
        </p:nvSpPr>
        <p:spPr bwMode="auto">
          <a:xfrm>
            <a:off x="8382000" y="1052513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8" name="Text Box 53"/>
          <p:cNvSpPr txBox="1">
            <a:spLocks noChangeArrowheads="1"/>
          </p:cNvSpPr>
          <p:nvPr/>
        </p:nvSpPr>
        <p:spPr bwMode="auto">
          <a:xfrm>
            <a:off x="8564564" y="11890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89" name="Text Box 54"/>
          <p:cNvSpPr txBox="1">
            <a:spLocks noChangeArrowheads="1"/>
          </p:cNvSpPr>
          <p:nvPr/>
        </p:nvSpPr>
        <p:spPr bwMode="auto">
          <a:xfrm>
            <a:off x="8335964" y="146367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0" name="Text Box 55"/>
          <p:cNvSpPr txBox="1">
            <a:spLocks noChangeArrowheads="1"/>
          </p:cNvSpPr>
          <p:nvPr/>
        </p:nvSpPr>
        <p:spPr bwMode="auto">
          <a:xfrm>
            <a:off x="7947025" y="133032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1" name="Text Box 56"/>
          <p:cNvSpPr txBox="1">
            <a:spLocks noChangeArrowheads="1"/>
          </p:cNvSpPr>
          <p:nvPr/>
        </p:nvSpPr>
        <p:spPr bwMode="auto">
          <a:xfrm>
            <a:off x="8382000" y="11890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2" name="Text Box 57"/>
          <p:cNvSpPr txBox="1">
            <a:spLocks noChangeArrowheads="1"/>
          </p:cNvSpPr>
          <p:nvPr/>
        </p:nvSpPr>
        <p:spPr bwMode="auto">
          <a:xfrm>
            <a:off x="8335964" y="132715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3" name="Text Box 58"/>
          <p:cNvSpPr txBox="1">
            <a:spLocks noChangeArrowheads="1"/>
          </p:cNvSpPr>
          <p:nvPr/>
        </p:nvSpPr>
        <p:spPr bwMode="auto">
          <a:xfrm>
            <a:off x="8518525" y="14303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4" name="Text Box 59"/>
          <p:cNvSpPr txBox="1">
            <a:spLocks noChangeArrowheads="1"/>
          </p:cNvSpPr>
          <p:nvPr/>
        </p:nvSpPr>
        <p:spPr bwMode="auto">
          <a:xfrm>
            <a:off x="8199439" y="14176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5" name="Text Box 60"/>
          <p:cNvSpPr txBox="1">
            <a:spLocks noChangeArrowheads="1"/>
          </p:cNvSpPr>
          <p:nvPr/>
        </p:nvSpPr>
        <p:spPr bwMode="auto">
          <a:xfrm>
            <a:off x="6964364" y="11890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6" name="Text Box 61"/>
          <p:cNvSpPr txBox="1">
            <a:spLocks noChangeArrowheads="1"/>
          </p:cNvSpPr>
          <p:nvPr/>
        </p:nvSpPr>
        <p:spPr bwMode="auto">
          <a:xfrm>
            <a:off x="7540625" y="11890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7" name="Text Box 62"/>
          <p:cNvSpPr txBox="1">
            <a:spLocks noChangeArrowheads="1"/>
          </p:cNvSpPr>
          <p:nvPr/>
        </p:nvSpPr>
        <p:spPr bwMode="auto">
          <a:xfrm>
            <a:off x="7058025" y="14176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8" name="Text Box 63"/>
          <p:cNvSpPr txBox="1">
            <a:spLocks noChangeArrowheads="1"/>
          </p:cNvSpPr>
          <p:nvPr/>
        </p:nvSpPr>
        <p:spPr bwMode="auto">
          <a:xfrm>
            <a:off x="7446964" y="141763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199" name="Text Box 64"/>
          <p:cNvSpPr txBox="1">
            <a:spLocks noChangeArrowheads="1"/>
          </p:cNvSpPr>
          <p:nvPr/>
        </p:nvSpPr>
        <p:spPr bwMode="auto">
          <a:xfrm>
            <a:off x="7031039" y="1035050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00" name="Text Box 65"/>
          <p:cNvSpPr txBox="1">
            <a:spLocks noChangeArrowheads="1"/>
          </p:cNvSpPr>
          <p:nvPr/>
        </p:nvSpPr>
        <p:spPr bwMode="auto">
          <a:xfrm>
            <a:off x="7431088" y="100647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01" name="Text Box 66"/>
          <p:cNvSpPr txBox="1">
            <a:spLocks noChangeArrowheads="1"/>
          </p:cNvSpPr>
          <p:nvPr/>
        </p:nvSpPr>
        <p:spPr bwMode="auto">
          <a:xfrm>
            <a:off x="7761288" y="1411289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530407" y="-46037"/>
            <a:ext cx="4290171" cy="2938360"/>
            <a:chOff x="6350" y="-46038"/>
            <a:chExt cx="4290169" cy="2938360"/>
          </a:xfrm>
        </p:grpSpPr>
        <p:sp>
          <p:nvSpPr>
            <p:cNvPr id="7257" name="Text Box 16"/>
            <p:cNvSpPr txBox="1">
              <a:spLocks noChangeArrowheads="1"/>
            </p:cNvSpPr>
            <p:nvPr/>
          </p:nvSpPr>
          <p:spPr bwMode="auto">
            <a:xfrm>
              <a:off x="4075112" y="960438"/>
              <a:ext cx="221407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99FFCC"/>
                  </a:solidFill>
                </a:rPr>
                <a:t>r</a:t>
              </a:r>
            </a:p>
          </p:txBody>
        </p:sp>
        <p:grpSp>
          <p:nvGrpSpPr>
            <p:cNvPr id="7258" name="Gruppo 3"/>
            <p:cNvGrpSpPr>
              <a:grpSpLocks/>
            </p:cNvGrpSpPr>
            <p:nvPr/>
          </p:nvGrpSpPr>
          <p:grpSpPr bwMode="auto">
            <a:xfrm>
              <a:off x="6350" y="-46038"/>
              <a:ext cx="4016375" cy="2938360"/>
              <a:chOff x="6350" y="-46038"/>
              <a:chExt cx="4016375" cy="2938360"/>
            </a:xfrm>
          </p:grpSpPr>
          <p:sp>
            <p:nvSpPr>
              <p:cNvPr id="7259" name="Freeform 4"/>
              <p:cNvSpPr>
                <a:spLocks/>
              </p:cNvSpPr>
              <p:nvPr/>
            </p:nvSpPr>
            <p:spPr bwMode="auto">
              <a:xfrm>
                <a:off x="646113" y="46038"/>
                <a:ext cx="2422525" cy="1752600"/>
              </a:xfrm>
              <a:custGeom>
                <a:avLst/>
                <a:gdLst>
                  <a:gd name="T0" fmla="*/ 0 w 2542"/>
                  <a:gd name="T1" fmla="*/ 0 h 1841"/>
                  <a:gd name="T2" fmla="*/ 228720 w 2542"/>
                  <a:gd name="T3" fmla="*/ 868208 h 1841"/>
                  <a:gd name="T4" fmla="*/ 596578 w 2542"/>
                  <a:gd name="T5" fmla="*/ 1596475 h 1841"/>
                  <a:gd name="T6" fmla="*/ 1038770 w 2542"/>
                  <a:gd name="T7" fmla="*/ 1724993 h 1841"/>
                  <a:gd name="T8" fmla="*/ 1500021 w 2542"/>
                  <a:gd name="T9" fmla="*/ 1430830 h 1841"/>
                  <a:gd name="T10" fmla="*/ 2422525 w 2542"/>
                  <a:gd name="T11" fmla="*/ 1283273 h 18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42" h="1841">
                    <a:moveTo>
                      <a:pt x="0" y="0"/>
                    </a:moveTo>
                    <a:cubicBezTo>
                      <a:pt x="56" y="312"/>
                      <a:pt x="136" y="633"/>
                      <a:pt x="240" y="912"/>
                    </a:cubicBezTo>
                    <a:cubicBezTo>
                      <a:pt x="344" y="1191"/>
                      <a:pt x="484" y="1527"/>
                      <a:pt x="626" y="1677"/>
                    </a:cubicBezTo>
                    <a:cubicBezTo>
                      <a:pt x="768" y="1827"/>
                      <a:pt x="932" y="1841"/>
                      <a:pt x="1090" y="1812"/>
                    </a:cubicBezTo>
                    <a:cubicBezTo>
                      <a:pt x="1248" y="1783"/>
                      <a:pt x="1332" y="1580"/>
                      <a:pt x="1574" y="1503"/>
                    </a:cubicBezTo>
                    <a:cubicBezTo>
                      <a:pt x="1816" y="1426"/>
                      <a:pt x="2340" y="1380"/>
                      <a:pt x="2542" y="1348"/>
                    </a:cubicBezTo>
                  </a:path>
                </a:pathLst>
              </a:custGeom>
              <a:noFill/>
              <a:ln w="19050" cmpd="sng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260" name="Gruppo 2"/>
              <p:cNvGrpSpPr>
                <a:grpSpLocks/>
              </p:cNvGrpSpPr>
              <p:nvPr/>
            </p:nvGrpSpPr>
            <p:grpSpPr bwMode="auto">
              <a:xfrm>
                <a:off x="6350" y="-46038"/>
                <a:ext cx="4016375" cy="2938360"/>
                <a:chOff x="6350" y="-46038"/>
                <a:chExt cx="4016375" cy="2938360"/>
              </a:xfrm>
            </p:grpSpPr>
            <p:sp>
              <p:nvSpPr>
                <p:cNvPr id="726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92138" y="2436813"/>
                  <a:ext cx="221407" cy="4555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600">
                      <a:solidFill>
                        <a:srgbClr val="99FFCC"/>
                      </a:solidFill>
                    </a:rPr>
                    <a:t>-</a:t>
                  </a:r>
                </a:p>
              </p:txBody>
            </p:sp>
            <p:grpSp>
              <p:nvGrpSpPr>
                <p:cNvPr id="7262" name="Gruppo 1"/>
                <p:cNvGrpSpPr>
                  <a:grpSpLocks/>
                </p:cNvGrpSpPr>
                <p:nvPr/>
              </p:nvGrpSpPr>
              <p:grpSpPr bwMode="auto">
                <a:xfrm>
                  <a:off x="6350" y="-46038"/>
                  <a:ext cx="4016375" cy="2835276"/>
                  <a:chOff x="6350" y="-46038"/>
                  <a:chExt cx="4016375" cy="2835276"/>
                </a:xfrm>
              </p:grpSpPr>
              <p:sp>
                <p:nvSpPr>
                  <p:cNvPr id="7263" name="Line 2"/>
                  <p:cNvSpPr>
                    <a:spLocks noChangeShapeType="1"/>
                  </p:cNvSpPr>
                  <p:nvPr/>
                </p:nvSpPr>
                <p:spPr bwMode="auto">
                  <a:xfrm>
                    <a:off x="555625" y="0"/>
                    <a:ext cx="0" cy="278923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med" len="lg"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64" name="Line 3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2289175" y="-498475"/>
                    <a:ext cx="0" cy="346710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65" name="Freeform 5"/>
                  <p:cNvSpPr>
                    <a:spLocks/>
                  </p:cNvSpPr>
                  <p:nvPr/>
                </p:nvSpPr>
                <p:spPr bwMode="auto">
                  <a:xfrm>
                    <a:off x="782638" y="82550"/>
                    <a:ext cx="773112" cy="1100138"/>
                  </a:xfrm>
                  <a:custGeom>
                    <a:avLst/>
                    <a:gdLst>
                      <a:gd name="T0" fmla="*/ 0 w 812"/>
                      <a:gd name="T1" fmla="*/ 0 h 1155"/>
                      <a:gd name="T2" fmla="*/ 325621 w 812"/>
                      <a:gd name="T3" fmla="*/ 890588 h 1155"/>
                      <a:gd name="T4" fmla="*/ 773112 w 812"/>
                      <a:gd name="T5" fmla="*/ 1100138 h 115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812" h="1155">
                        <a:moveTo>
                          <a:pt x="0" y="0"/>
                        </a:moveTo>
                        <a:cubicBezTo>
                          <a:pt x="95" y="378"/>
                          <a:pt x="207" y="743"/>
                          <a:pt x="342" y="935"/>
                        </a:cubicBezTo>
                        <a:cubicBezTo>
                          <a:pt x="477" y="1127"/>
                          <a:pt x="714" y="1109"/>
                          <a:pt x="812" y="1155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FF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6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560513" y="1235075"/>
                    <a:ext cx="0" cy="54768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 type="stealth" w="med" len="lg"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6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601663" y="1371600"/>
                    <a:ext cx="22860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68" name="Line 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103313" y="1371600"/>
                    <a:ext cx="36671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med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69" name="Freeform 9"/>
                  <p:cNvSpPr>
                    <a:spLocks/>
                  </p:cNvSpPr>
                  <p:nvPr/>
                </p:nvSpPr>
                <p:spPr bwMode="auto">
                  <a:xfrm>
                    <a:off x="635000" y="1782763"/>
                    <a:ext cx="1052513" cy="868362"/>
                  </a:xfrm>
                  <a:custGeom>
                    <a:avLst/>
                    <a:gdLst>
                      <a:gd name="T0" fmla="*/ 0 w 1104"/>
                      <a:gd name="T1" fmla="*/ 868362 h 912"/>
                      <a:gd name="T2" fmla="*/ 183046 w 1104"/>
                      <a:gd name="T3" fmla="*/ 548439 h 912"/>
                      <a:gd name="T4" fmla="*/ 371812 w 1104"/>
                      <a:gd name="T5" fmla="*/ 274220 h 912"/>
                      <a:gd name="T6" fmla="*/ 657821 w 1104"/>
                      <a:gd name="T7" fmla="*/ 85694 h 912"/>
                      <a:gd name="T8" fmla="*/ 1052513 w 1104"/>
                      <a:gd name="T9" fmla="*/ 0 h 9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04" h="912">
                        <a:moveTo>
                          <a:pt x="0" y="912"/>
                        </a:moveTo>
                        <a:cubicBezTo>
                          <a:pt x="60" y="796"/>
                          <a:pt x="127" y="680"/>
                          <a:pt x="192" y="576"/>
                        </a:cubicBezTo>
                        <a:cubicBezTo>
                          <a:pt x="257" y="472"/>
                          <a:pt x="307" y="369"/>
                          <a:pt x="390" y="288"/>
                        </a:cubicBezTo>
                        <a:cubicBezTo>
                          <a:pt x="473" y="207"/>
                          <a:pt x="571" y="138"/>
                          <a:pt x="690" y="90"/>
                        </a:cubicBezTo>
                        <a:cubicBezTo>
                          <a:pt x="809" y="42"/>
                          <a:pt x="1018" y="19"/>
                          <a:pt x="1104" y="0"/>
                        </a:cubicBezTo>
                      </a:path>
                    </a:pathLst>
                  </a:custGeom>
                  <a:noFill/>
                  <a:ln w="28575" cap="rnd" cmpd="sng">
                    <a:solidFill>
                      <a:srgbClr val="FFFF0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270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1850" y="1160463"/>
                    <a:ext cx="274306" cy="3477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900">
                        <a:solidFill>
                          <a:srgbClr val="99FFCC"/>
                        </a:solidFill>
                      </a:rPr>
                      <a:t>r</a:t>
                    </a:r>
                    <a:r>
                      <a:rPr lang="it-IT" altLang="it-IT" sz="1900" baseline="-25000">
                        <a:solidFill>
                          <a:srgbClr val="99FFCC"/>
                        </a:solidFill>
                      </a:rPr>
                      <a:t>0</a:t>
                    </a:r>
                    <a:endParaRPr lang="it-IT" altLang="it-IT" sz="1900">
                      <a:solidFill>
                        <a:srgbClr val="99FFCC"/>
                      </a:solidFill>
                    </a:endParaRPr>
                  </a:p>
                </p:txBody>
              </p:sp>
              <p:sp>
                <p:nvSpPr>
                  <p:cNvPr id="7271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989" y="-46038"/>
                    <a:ext cx="298351" cy="4555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2600">
                        <a:solidFill>
                          <a:srgbClr val="99FFCC"/>
                        </a:solidFill>
                      </a:rPr>
                      <a:t>+</a:t>
                    </a:r>
                  </a:p>
                </p:txBody>
              </p:sp>
              <p:sp>
                <p:nvSpPr>
                  <p:cNvPr id="7272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50" y="-46038"/>
                    <a:ext cx="351250" cy="4555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2600">
                        <a:solidFill>
                          <a:srgbClr val="99FFCC"/>
                        </a:solidFill>
                      </a:rPr>
                      <a:t>U</a:t>
                    </a:r>
                  </a:p>
                </p:txBody>
              </p:sp>
              <p:sp>
                <p:nvSpPr>
                  <p:cNvPr id="7273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463" y="960438"/>
                    <a:ext cx="277512" cy="4555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2600">
                        <a:solidFill>
                          <a:srgbClr val="99FFCC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274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06550" y="1235075"/>
                    <a:ext cx="436210" cy="3477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900">
                        <a:solidFill>
                          <a:srgbClr val="99FFCC"/>
                        </a:solidFill>
                        <a:latin typeface="Symbol" pitchFamily="18" charset="2"/>
                      </a:rPr>
                      <a:t>D</a:t>
                    </a:r>
                    <a:r>
                      <a:rPr lang="it-IT" altLang="it-IT" sz="1900">
                        <a:solidFill>
                          <a:srgbClr val="99FFCC"/>
                        </a:solidFill>
                      </a:rPr>
                      <a:t>U</a:t>
                    </a:r>
                  </a:p>
                </p:txBody>
              </p:sp>
              <p:sp>
                <p:nvSpPr>
                  <p:cNvPr id="7275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65212" y="457200"/>
                    <a:ext cx="2195087" cy="347788"/>
                  </a:xfrm>
                  <a:prstGeom prst="rect">
                    <a:avLst/>
                  </a:prstGeom>
                  <a:noFill/>
                  <a:ln w="28575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900" b="1">
                        <a:solidFill>
                          <a:srgbClr val="99FFCC"/>
                        </a:solidFill>
                      </a:rPr>
                      <a:t>Potenziale repulsivo</a:t>
                    </a:r>
                    <a:endParaRPr lang="it-IT" altLang="it-IT" sz="19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76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65212" y="2149475"/>
                    <a:ext cx="2228366" cy="347788"/>
                  </a:xfrm>
                  <a:prstGeom prst="rect">
                    <a:avLst/>
                  </a:prstGeom>
                  <a:noFill/>
                  <a:ln w="28575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864" tIns="27432" rIns="54864" bIns="27432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900" b="1">
                        <a:solidFill>
                          <a:srgbClr val="99FFCC"/>
                        </a:solidFill>
                      </a:rPr>
                      <a:t>Potenziale attrattivo</a:t>
                    </a:r>
                    <a:endParaRPr lang="it-IT" altLang="it-IT" sz="19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7203" name="Oval 19"/>
          <p:cNvSpPr>
            <a:spLocks noChangeArrowheads="1"/>
          </p:cNvSpPr>
          <p:nvPr/>
        </p:nvSpPr>
        <p:spPr bwMode="auto">
          <a:xfrm>
            <a:off x="6461126" y="149226"/>
            <a:ext cx="777875" cy="730250"/>
          </a:xfrm>
          <a:prstGeom prst="ellips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204" name="Oval 20"/>
          <p:cNvSpPr>
            <a:spLocks noChangeArrowheads="1"/>
          </p:cNvSpPr>
          <p:nvPr/>
        </p:nvSpPr>
        <p:spPr bwMode="auto">
          <a:xfrm>
            <a:off x="8289983" y="11149"/>
            <a:ext cx="1052513" cy="1006475"/>
          </a:xfrm>
          <a:prstGeom prst="ellips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205" name="Line 21"/>
          <p:cNvSpPr>
            <a:spLocks noChangeShapeType="1"/>
          </p:cNvSpPr>
          <p:nvPr/>
        </p:nvSpPr>
        <p:spPr bwMode="auto">
          <a:xfrm>
            <a:off x="7421565" y="514350"/>
            <a:ext cx="7318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06" name="Text Box 22"/>
          <p:cNvSpPr txBox="1">
            <a:spLocks noChangeArrowheads="1"/>
          </p:cNvSpPr>
          <p:nvPr/>
        </p:nvSpPr>
        <p:spPr bwMode="auto">
          <a:xfrm>
            <a:off x="6702501" y="308019"/>
            <a:ext cx="298351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7207" name="Text Box 23"/>
          <p:cNvSpPr txBox="1">
            <a:spLocks noChangeArrowheads="1"/>
          </p:cNvSpPr>
          <p:nvPr/>
        </p:nvSpPr>
        <p:spPr bwMode="auto">
          <a:xfrm>
            <a:off x="8702759" y="250868"/>
            <a:ext cx="22140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08" name="Text Box 24"/>
          <p:cNvSpPr txBox="1">
            <a:spLocks noChangeArrowheads="1"/>
          </p:cNvSpPr>
          <p:nvPr/>
        </p:nvSpPr>
        <p:spPr bwMode="auto">
          <a:xfrm>
            <a:off x="8107447" y="731881"/>
            <a:ext cx="22140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09" name="Text Box 25"/>
          <p:cNvSpPr txBox="1">
            <a:spLocks noChangeArrowheads="1"/>
          </p:cNvSpPr>
          <p:nvPr/>
        </p:nvSpPr>
        <p:spPr bwMode="auto">
          <a:xfrm>
            <a:off x="7924882" y="777888"/>
            <a:ext cx="22140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10" name="Text Box 27"/>
          <p:cNvSpPr txBox="1">
            <a:spLocks noChangeArrowheads="1"/>
          </p:cNvSpPr>
          <p:nvPr/>
        </p:nvSpPr>
        <p:spPr bwMode="auto">
          <a:xfrm>
            <a:off x="8296275" y="822325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11" name="Text Box 28"/>
          <p:cNvSpPr txBox="1">
            <a:spLocks noChangeArrowheads="1"/>
          </p:cNvSpPr>
          <p:nvPr/>
        </p:nvSpPr>
        <p:spPr bwMode="auto">
          <a:xfrm>
            <a:off x="7256464" y="919163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12" name="Text Box 30"/>
          <p:cNvSpPr txBox="1">
            <a:spLocks noChangeArrowheads="1"/>
          </p:cNvSpPr>
          <p:nvPr/>
        </p:nvSpPr>
        <p:spPr bwMode="auto">
          <a:xfrm>
            <a:off x="8061325" y="91440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13" name="Text Box 31"/>
          <p:cNvSpPr txBox="1">
            <a:spLocks noChangeArrowheads="1"/>
          </p:cNvSpPr>
          <p:nvPr/>
        </p:nvSpPr>
        <p:spPr bwMode="auto">
          <a:xfrm>
            <a:off x="8472488" y="914401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7214" name="Text Box 32"/>
          <p:cNvSpPr txBox="1">
            <a:spLocks noChangeArrowheads="1"/>
          </p:cNvSpPr>
          <p:nvPr/>
        </p:nvSpPr>
        <p:spPr bwMode="auto">
          <a:xfrm>
            <a:off x="8550275" y="1050926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616133" y="3383017"/>
            <a:ext cx="8622745" cy="640175"/>
            <a:chOff x="92075" y="3382963"/>
            <a:chExt cx="8622745" cy="640174"/>
          </a:xfrm>
        </p:grpSpPr>
        <p:sp>
          <p:nvSpPr>
            <p:cNvPr id="7255" name="Text Box 67"/>
            <p:cNvSpPr txBox="1">
              <a:spLocks noChangeArrowheads="1"/>
            </p:cNvSpPr>
            <p:nvPr/>
          </p:nvSpPr>
          <p:spPr bwMode="auto">
            <a:xfrm>
              <a:off x="92075" y="3382963"/>
              <a:ext cx="8622745" cy="640174"/>
            </a:xfrm>
            <a:prstGeom prst="rect">
              <a:avLst/>
            </a:prstGeom>
            <a:noFill/>
            <a:ln w="2857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Quindi il processo totale che, partendo da 1 atomo di Na e 1 di Cl a distanza infinita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porta a Na</a:t>
              </a:r>
              <a:r>
                <a:rPr lang="it-IT" altLang="it-IT" sz="1900" baseline="30000">
                  <a:solidFill>
                    <a:srgbClr val="FFFF00"/>
                  </a:solidFill>
                </a:rPr>
                <a:t>+</a:t>
              </a:r>
              <a:r>
                <a:rPr lang="it-IT" altLang="it-IT" sz="1900">
                  <a:solidFill>
                    <a:srgbClr val="FFFF00"/>
                  </a:solidFill>
                </a:rPr>
                <a:t>   Cl</a:t>
              </a:r>
              <a:r>
                <a:rPr lang="it-IT" altLang="it-IT" sz="1900" baseline="30000">
                  <a:solidFill>
                    <a:srgbClr val="FFFF00"/>
                  </a:solidFill>
                </a:rPr>
                <a:t>-</a:t>
              </a:r>
              <a:r>
                <a:rPr lang="it-IT" altLang="it-IT" sz="1900">
                  <a:solidFill>
                    <a:srgbClr val="FFFF00"/>
                  </a:solidFill>
                </a:rPr>
                <a:t> a distanza r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0</a:t>
              </a:r>
              <a:r>
                <a:rPr lang="it-IT" altLang="it-IT" sz="1900">
                  <a:solidFill>
                    <a:srgbClr val="FFFF00"/>
                  </a:solidFill>
                </a:rPr>
                <a:t> = 2,36 Å (coppia ionica Na</a:t>
              </a:r>
              <a:r>
                <a:rPr lang="it-IT" altLang="it-IT" sz="1900" baseline="30000">
                  <a:solidFill>
                    <a:srgbClr val="FFFF00"/>
                  </a:solidFill>
                </a:rPr>
                <a:t>+</a:t>
              </a:r>
              <a:r>
                <a:rPr lang="it-IT" altLang="it-IT" sz="1900">
                  <a:solidFill>
                    <a:srgbClr val="FFFF00"/>
                  </a:solidFill>
                </a:rPr>
                <a:t>Cl</a:t>
              </a:r>
              <a:r>
                <a:rPr lang="it-IT" altLang="it-IT" sz="1900" baseline="30000">
                  <a:solidFill>
                    <a:srgbClr val="FFFF00"/>
                  </a:solidFill>
                </a:rPr>
                <a:t>-</a:t>
              </a:r>
              <a:r>
                <a:rPr lang="it-IT" altLang="it-IT" sz="1900">
                  <a:solidFill>
                    <a:srgbClr val="FFFF00"/>
                  </a:solidFill>
                </a:rPr>
                <a:t>) ha il seguente andamento</a:t>
              </a:r>
            </a:p>
          </p:txBody>
        </p:sp>
        <p:sp>
          <p:nvSpPr>
            <p:cNvPr id="7256" name="Line 68"/>
            <p:cNvSpPr>
              <a:spLocks noChangeShapeType="1"/>
            </p:cNvSpPr>
            <p:nvPr/>
          </p:nvSpPr>
          <p:spPr bwMode="auto">
            <a:xfrm>
              <a:off x="1177925" y="3863975"/>
              <a:ext cx="2286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5176839" y="1892302"/>
            <a:ext cx="3441840" cy="1312904"/>
            <a:chOff x="3653631" y="1891983"/>
            <a:chExt cx="3441840" cy="1312585"/>
          </a:xfrm>
        </p:grpSpPr>
        <p:sp>
          <p:nvSpPr>
            <p:cNvPr id="7247" name="Line 71"/>
            <p:cNvSpPr>
              <a:spLocks noChangeShapeType="1"/>
            </p:cNvSpPr>
            <p:nvPr/>
          </p:nvSpPr>
          <p:spPr bwMode="auto">
            <a:xfrm>
              <a:off x="5178425" y="2932747"/>
              <a:ext cx="639762" cy="0"/>
            </a:xfrm>
            <a:prstGeom prst="line">
              <a:avLst/>
            </a:prstGeom>
            <a:noFill/>
            <a:ln w="3810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248" name="Gruppo 5"/>
            <p:cNvGrpSpPr>
              <a:grpSpLocks/>
            </p:cNvGrpSpPr>
            <p:nvPr/>
          </p:nvGrpSpPr>
          <p:grpSpPr bwMode="auto">
            <a:xfrm>
              <a:off x="3653631" y="1891983"/>
              <a:ext cx="3441840" cy="1312585"/>
              <a:chOff x="3667919" y="1887856"/>
              <a:chExt cx="3441840" cy="1312585"/>
            </a:xfrm>
          </p:grpSpPr>
          <p:sp>
            <p:nvSpPr>
              <p:cNvPr id="7249" name="Text Box 69"/>
              <p:cNvSpPr txBox="1">
                <a:spLocks noChangeArrowheads="1"/>
              </p:cNvSpPr>
              <p:nvPr/>
            </p:nvSpPr>
            <p:spPr bwMode="auto">
              <a:xfrm>
                <a:off x="3667919" y="1887856"/>
                <a:ext cx="3441840" cy="12246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Per NaCl, r</a:t>
                </a:r>
                <a:r>
                  <a:rPr lang="it-IT" altLang="it-IT" sz="1900" baseline="-25000">
                    <a:solidFill>
                      <a:srgbClr val="99FFCC"/>
                    </a:solidFill>
                  </a:rPr>
                  <a:t>0</a:t>
                </a:r>
                <a:r>
                  <a:rPr lang="it-IT" altLang="it-IT" sz="1900">
                    <a:solidFill>
                      <a:srgbClr val="99FFCC"/>
                    </a:solidFill>
                  </a:rPr>
                  <a:t> = 2,36 Å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a questa distanza: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 sz="1900">
                  <a:solidFill>
                    <a:srgbClr val="99FFCC"/>
                  </a:solidFill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U =              =              =  -6,12 eV</a:t>
                </a:r>
              </a:p>
            </p:txBody>
          </p:sp>
          <p:sp>
            <p:nvSpPr>
              <p:cNvPr id="7250" name="Line 70"/>
              <p:cNvSpPr>
                <a:spLocks noChangeShapeType="1"/>
              </p:cNvSpPr>
              <p:nvPr/>
            </p:nvSpPr>
            <p:spPr bwMode="auto">
              <a:xfrm>
                <a:off x="4206875" y="2911475"/>
                <a:ext cx="639763" cy="0"/>
              </a:xfrm>
              <a:prstGeom prst="line">
                <a:avLst/>
              </a:prstGeom>
              <a:noFill/>
              <a:ln w="38100">
                <a:solidFill>
                  <a:srgbClr val="99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51" name="Text Box 72"/>
              <p:cNvSpPr txBox="1">
                <a:spLocks noChangeArrowheads="1"/>
              </p:cNvSpPr>
              <p:nvPr/>
            </p:nvSpPr>
            <p:spPr bwMode="auto">
              <a:xfrm>
                <a:off x="4114800" y="2544763"/>
                <a:ext cx="761619" cy="347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Z</a:t>
                </a:r>
                <a:r>
                  <a:rPr lang="it-IT" altLang="it-IT" sz="1900" baseline="-25000">
                    <a:solidFill>
                      <a:srgbClr val="99FFCC"/>
                    </a:solidFill>
                  </a:rPr>
                  <a:t>1</a:t>
                </a:r>
                <a:r>
                  <a:rPr lang="it-IT" altLang="it-IT" sz="1900">
                    <a:solidFill>
                      <a:srgbClr val="99FFCC"/>
                    </a:solidFill>
                  </a:rPr>
                  <a:t>Z</a:t>
                </a:r>
                <a:r>
                  <a:rPr lang="it-IT" altLang="it-IT" sz="1900" baseline="-25000">
                    <a:solidFill>
                      <a:srgbClr val="99FFCC"/>
                    </a:solidFill>
                  </a:rPr>
                  <a:t>2</a:t>
                </a:r>
                <a:r>
                  <a:rPr lang="it-IT" altLang="it-IT" sz="1900">
                    <a:solidFill>
                      <a:srgbClr val="99FFCC"/>
                    </a:solidFill>
                  </a:rPr>
                  <a:t>e</a:t>
                </a:r>
                <a:r>
                  <a:rPr lang="it-IT" altLang="it-IT" sz="1900" baseline="30000">
                    <a:solidFill>
                      <a:srgbClr val="99FFCC"/>
                    </a:solidFill>
                  </a:rPr>
                  <a:t>2</a:t>
                </a:r>
                <a:endParaRPr lang="it-IT" altLang="it-IT" sz="1900">
                  <a:solidFill>
                    <a:srgbClr val="99FFCC"/>
                  </a:solidFill>
                </a:endParaRPr>
              </a:p>
            </p:txBody>
          </p:sp>
          <p:sp>
            <p:nvSpPr>
              <p:cNvPr id="7252" name="Text Box 73"/>
              <p:cNvSpPr txBox="1">
                <a:spLocks noChangeArrowheads="1"/>
              </p:cNvSpPr>
              <p:nvPr/>
            </p:nvSpPr>
            <p:spPr bwMode="auto">
              <a:xfrm>
                <a:off x="4346575" y="2852738"/>
                <a:ext cx="274306" cy="347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r</a:t>
                </a:r>
                <a:r>
                  <a:rPr lang="it-IT" altLang="it-IT" sz="1900" baseline="-25000">
                    <a:solidFill>
                      <a:srgbClr val="99FFCC"/>
                    </a:solidFill>
                  </a:rPr>
                  <a:t>0</a:t>
                </a:r>
                <a:endParaRPr lang="it-IT" altLang="it-IT" sz="1900">
                  <a:solidFill>
                    <a:srgbClr val="99FFCC"/>
                  </a:solidFill>
                </a:endParaRPr>
              </a:p>
            </p:txBody>
          </p:sp>
          <p:sp>
            <p:nvSpPr>
              <p:cNvPr id="7253" name="Text Box 74"/>
              <p:cNvSpPr txBox="1">
                <a:spLocks noChangeArrowheads="1"/>
              </p:cNvSpPr>
              <p:nvPr/>
            </p:nvSpPr>
            <p:spPr bwMode="auto">
              <a:xfrm>
                <a:off x="5384800" y="2852738"/>
                <a:ext cx="274306" cy="347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r</a:t>
                </a:r>
                <a:r>
                  <a:rPr lang="it-IT" altLang="it-IT" sz="1900" baseline="-25000">
                    <a:solidFill>
                      <a:srgbClr val="99FFCC"/>
                    </a:solidFill>
                  </a:rPr>
                  <a:t>0</a:t>
                </a:r>
                <a:endParaRPr lang="it-IT" altLang="it-IT" sz="1900">
                  <a:solidFill>
                    <a:srgbClr val="99FFCC"/>
                  </a:solidFill>
                </a:endParaRPr>
              </a:p>
            </p:txBody>
          </p:sp>
          <p:sp>
            <p:nvSpPr>
              <p:cNvPr id="7254" name="Text Box 75"/>
              <p:cNvSpPr txBox="1">
                <a:spLocks noChangeArrowheads="1"/>
              </p:cNvSpPr>
              <p:nvPr/>
            </p:nvSpPr>
            <p:spPr bwMode="auto">
              <a:xfrm>
                <a:off x="5370514" y="2544763"/>
                <a:ext cx="299954" cy="347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e</a:t>
                </a:r>
                <a:r>
                  <a:rPr lang="it-IT" altLang="it-IT" sz="1900" baseline="30000">
                    <a:solidFill>
                      <a:srgbClr val="99FFCC"/>
                    </a:solidFill>
                  </a:rPr>
                  <a:t>2</a:t>
                </a:r>
                <a:endParaRPr lang="it-IT" altLang="it-IT" sz="1900">
                  <a:solidFill>
                    <a:srgbClr val="99FFCC"/>
                  </a:solidFill>
                </a:endParaRPr>
              </a:p>
            </p:txBody>
          </p:sp>
        </p:grpSp>
      </p:grpSp>
      <p:sp>
        <p:nvSpPr>
          <p:cNvPr id="53324" name="Text Box 76"/>
          <p:cNvSpPr txBox="1">
            <a:spLocks noChangeArrowheads="1"/>
          </p:cNvSpPr>
          <p:nvPr/>
        </p:nvSpPr>
        <p:spPr bwMode="auto">
          <a:xfrm>
            <a:off x="1779588" y="6446840"/>
            <a:ext cx="8547404" cy="3477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900">
                <a:solidFill>
                  <a:srgbClr val="00CCFF"/>
                </a:solidFill>
              </a:rPr>
              <a:t>Perciò la coppia ionica Na</a:t>
            </a:r>
            <a:r>
              <a:rPr lang="it-IT" altLang="it-IT" sz="1900" baseline="30000">
                <a:solidFill>
                  <a:srgbClr val="00CCFF"/>
                </a:solidFill>
              </a:rPr>
              <a:t>+</a:t>
            </a:r>
            <a:r>
              <a:rPr lang="it-IT" altLang="it-IT" sz="1900">
                <a:solidFill>
                  <a:srgbClr val="00CCFF"/>
                </a:solidFill>
              </a:rPr>
              <a:t>Cl</a:t>
            </a:r>
            <a:r>
              <a:rPr lang="it-IT" altLang="it-IT" sz="1900" baseline="30000">
                <a:solidFill>
                  <a:srgbClr val="00CCFF"/>
                </a:solidFill>
              </a:rPr>
              <a:t>-</a:t>
            </a:r>
            <a:r>
              <a:rPr lang="it-IT" altLang="it-IT" sz="1900">
                <a:solidFill>
                  <a:srgbClr val="00CCFF"/>
                </a:solidFill>
              </a:rPr>
              <a:t> è stabile, e per dissociarla in Na e Cl occorrono 4,69 eV</a:t>
            </a:r>
            <a:endParaRPr lang="it-IT" altLang="it-IT" sz="1900">
              <a:solidFill>
                <a:srgbClr val="FFFF00"/>
              </a:solidFill>
            </a:endParaRPr>
          </a:p>
        </p:txBody>
      </p:sp>
      <p:sp>
        <p:nvSpPr>
          <p:cNvPr id="53349" name="Text Box 101"/>
          <p:cNvSpPr txBox="1">
            <a:spLocks noChangeArrowheads="1"/>
          </p:cNvSpPr>
          <p:nvPr/>
        </p:nvSpPr>
        <p:spPr bwMode="auto">
          <a:xfrm>
            <a:off x="9159876" y="4754563"/>
            <a:ext cx="143488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CCFF"/>
                </a:solidFill>
              </a:rPr>
              <a:t>A distanza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CCFF"/>
                </a:solidFill>
              </a:rPr>
              <a:t>r</a:t>
            </a:r>
            <a:r>
              <a:rPr lang="it-IT" altLang="it-IT" baseline="-25000">
                <a:solidFill>
                  <a:srgbClr val="00CCFF"/>
                </a:solidFill>
              </a:rPr>
              <a:t>0</a:t>
            </a:r>
            <a:r>
              <a:rPr lang="it-IT" altLang="it-IT">
                <a:solidFill>
                  <a:srgbClr val="00CCFF"/>
                </a:solidFill>
              </a:rPr>
              <a:t> = 2,36 </a:t>
            </a:r>
            <a:r>
              <a:rPr lang="it-IT" altLang="it-IT" sz="1900">
                <a:solidFill>
                  <a:srgbClr val="00CCFF"/>
                </a:solidFill>
              </a:rPr>
              <a:t>Å</a:t>
            </a:r>
            <a:endParaRPr lang="it-IT" altLang="it-IT" sz="1900">
              <a:solidFill>
                <a:srgbClr val="FFFF00"/>
              </a:solidFill>
            </a:endParaRP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2027296" y="4114801"/>
            <a:ext cx="7927975" cy="2268663"/>
            <a:chOff x="503238" y="4114800"/>
            <a:chExt cx="7928768" cy="2268663"/>
          </a:xfrm>
        </p:grpSpPr>
        <p:sp>
          <p:nvSpPr>
            <p:cNvPr id="7221" name="Text Box 89"/>
            <p:cNvSpPr txBox="1">
              <a:spLocks noChangeArrowheads="1"/>
            </p:cNvSpPr>
            <p:nvPr/>
          </p:nvSpPr>
          <p:spPr bwMode="auto">
            <a:xfrm>
              <a:off x="4171950" y="4713288"/>
              <a:ext cx="675125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99FFCC"/>
                  </a:solidFill>
                </a:rPr>
                <a:t>+1,43</a:t>
              </a:r>
            </a:p>
          </p:txBody>
        </p:sp>
        <p:sp>
          <p:nvSpPr>
            <p:cNvPr id="7222" name="Text Box 93"/>
            <p:cNvSpPr txBox="1">
              <a:spLocks noChangeArrowheads="1"/>
            </p:cNvSpPr>
            <p:nvPr/>
          </p:nvSpPr>
          <p:spPr bwMode="auto">
            <a:xfrm>
              <a:off x="4092574" y="5532438"/>
              <a:ext cx="537252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99FFCC"/>
                  </a:solidFill>
                </a:rPr>
                <a:t>4,69</a:t>
              </a:r>
            </a:p>
          </p:txBody>
        </p:sp>
        <p:grpSp>
          <p:nvGrpSpPr>
            <p:cNvPr id="7223" name="Gruppo 7"/>
            <p:cNvGrpSpPr>
              <a:grpSpLocks/>
            </p:cNvGrpSpPr>
            <p:nvPr/>
          </p:nvGrpSpPr>
          <p:grpSpPr bwMode="auto">
            <a:xfrm>
              <a:off x="503238" y="4114800"/>
              <a:ext cx="7928768" cy="2268663"/>
              <a:chOff x="503238" y="4114800"/>
              <a:chExt cx="7928768" cy="2268663"/>
            </a:xfrm>
          </p:grpSpPr>
          <p:sp>
            <p:nvSpPr>
              <p:cNvPr id="7224" name="Line 77"/>
              <p:cNvSpPr>
                <a:spLocks noChangeShapeType="1"/>
              </p:cNvSpPr>
              <p:nvPr/>
            </p:nvSpPr>
            <p:spPr bwMode="auto">
              <a:xfrm>
                <a:off x="1611313" y="4297363"/>
                <a:ext cx="0" cy="20113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5" name="Line 78"/>
              <p:cNvSpPr>
                <a:spLocks noChangeShapeType="1"/>
              </p:cNvSpPr>
              <p:nvPr/>
            </p:nvSpPr>
            <p:spPr bwMode="auto">
              <a:xfrm>
                <a:off x="4125913" y="4618038"/>
                <a:ext cx="227488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6" name="Line 79"/>
              <p:cNvSpPr>
                <a:spLocks noChangeShapeType="1"/>
              </p:cNvSpPr>
              <p:nvPr/>
            </p:nvSpPr>
            <p:spPr bwMode="auto">
              <a:xfrm>
                <a:off x="4125913" y="4664075"/>
                <a:ext cx="0" cy="5476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7" name="Line 80"/>
              <p:cNvSpPr>
                <a:spLocks noChangeShapeType="1"/>
              </p:cNvSpPr>
              <p:nvPr/>
            </p:nvSpPr>
            <p:spPr bwMode="auto">
              <a:xfrm>
                <a:off x="1611313" y="5211763"/>
                <a:ext cx="245745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8" name="Line 81"/>
              <p:cNvSpPr>
                <a:spLocks noChangeShapeType="1"/>
              </p:cNvSpPr>
              <p:nvPr/>
            </p:nvSpPr>
            <p:spPr bwMode="auto">
              <a:xfrm>
                <a:off x="6446838" y="6264275"/>
                <a:ext cx="118903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9" name="Line 82"/>
              <p:cNvSpPr>
                <a:spLocks noChangeShapeType="1"/>
              </p:cNvSpPr>
              <p:nvPr/>
            </p:nvSpPr>
            <p:spPr bwMode="auto">
              <a:xfrm>
                <a:off x="6423025" y="4664075"/>
                <a:ext cx="0" cy="15541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30" name="Text Box 83"/>
              <p:cNvSpPr txBox="1">
                <a:spLocks noChangeArrowheads="1"/>
              </p:cNvSpPr>
              <p:nvPr/>
            </p:nvSpPr>
            <p:spPr bwMode="auto">
              <a:xfrm>
                <a:off x="1585913" y="4738688"/>
                <a:ext cx="487555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99FFCC"/>
                    </a:solidFill>
                  </a:rPr>
                  <a:t>Na</a:t>
                </a:r>
                <a:endParaRPr lang="it-IT" altLang="it-IT">
                  <a:solidFill>
                    <a:srgbClr val="99FFCC"/>
                  </a:solidFill>
                </a:endParaRPr>
              </a:p>
            </p:txBody>
          </p:sp>
          <p:sp>
            <p:nvSpPr>
              <p:cNvPr id="7231" name="Text Box 84"/>
              <p:cNvSpPr txBox="1">
                <a:spLocks noChangeArrowheads="1"/>
              </p:cNvSpPr>
              <p:nvPr/>
            </p:nvSpPr>
            <p:spPr bwMode="auto">
              <a:xfrm>
                <a:off x="3562349" y="4738688"/>
                <a:ext cx="418618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99FFCC"/>
                    </a:solidFill>
                  </a:rPr>
                  <a:t>Cl</a:t>
                </a:r>
                <a:endParaRPr lang="it-IT" altLang="it-IT">
                  <a:solidFill>
                    <a:srgbClr val="99FFCC"/>
                  </a:solidFill>
                </a:endParaRPr>
              </a:p>
            </p:txBody>
          </p:sp>
          <p:sp>
            <p:nvSpPr>
              <p:cNvPr id="7232" name="Text Box 85"/>
              <p:cNvSpPr txBox="1">
                <a:spLocks noChangeArrowheads="1"/>
              </p:cNvSpPr>
              <p:nvPr/>
            </p:nvSpPr>
            <p:spPr bwMode="auto">
              <a:xfrm>
                <a:off x="4079875" y="4241800"/>
                <a:ext cx="604584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99FFCC"/>
                    </a:solidFill>
                  </a:rPr>
                  <a:t>Na</a:t>
                </a:r>
                <a:r>
                  <a:rPr lang="it-IT" altLang="it-IT" b="1" baseline="30000">
                    <a:solidFill>
                      <a:srgbClr val="99FFCC"/>
                    </a:solidFill>
                  </a:rPr>
                  <a:t>+</a:t>
                </a:r>
                <a:endParaRPr lang="it-IT" altLang="it-IT">
                  <a:solidFill>
                    <a:srgbClr val="99FFCC"/>
                  </a:solidFill>
                </a:endParaRPr>
              </a:p>
            </p:txBody>
          </p:sp>
          <p:sp>
            <p:nvSpPr>
              <p:cNvPr id="7233" name="Text Box 86"/>
              <p:cNvSpPr txBox="1">
                <a:spLocks noChangeArrowheads="1"/>
              </p:cNvSpPr>
              <p:nvPr/>
            </p:nvSpPr>
            <p:spPr bwMode="auto">
              <a:xfrm>
                <a:off x="5962650" y="4241800"/>
                <a:ext cx="487555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99FFCC"/>
                    </a:solidFill>
                  </a:rPr>
                  <a:t>Cl</a:t>
                </a:r>
                <a:r>
                  <a:rPr lang="it-IT" altLang="it-IT" b="1" baseline="30000">
                    <a:solidFill>
                      <a:srgbClr val="99FFCC"/>
                    </a:solidFill>
                  </a:rPr>
                  <a:t>-</a:t>
                </a:r>
                <a:endParaRPr lang="it-IT" altLang="it-IT">
                  <a:solidFill>
                    <a:srgbClr val="99FFCC"/>
                  </a:solidFill>
                </a:endParaRPr>
              </a:p>
            </p:txBody>
          </p:sp>
          <p:sp>
            <p:nvSpPr>
              <p:cNvPr id="7234" name="Text Box 87"/>
              <p:cNvSpPr txBox="1">
                <a:spLocks noChangeArrowheads="1"/>
              </p:cNvSpPr>
              <p:nvPr/>
            </p:nvSpPr>
            <p:spPr bwMode="auto">
              <a:xfrm>
                <a:off x="6481763" y="5807075"/>
                <a:ext cx="604584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99FFCC"/>
                    </a:solidFill>
                  </a:rPr>
                  <a:t>Na</a:t>
                </a:r>
                <a:r>
                  <a:rPr lang="it-IT" altLang="it-IT" b="1" baseline="30000">
                    <a:solidFill>
                      <a:srgbClr val="99FFCC"/>
                    </a:solidFill>
                  </a:rPr>
                  <a:t>+</a:t>
                </a:r>
                <a:endParaRPr lang="it-IT" altLang="it-IT">
                  <a:solidFill>
                    <a:srgbClr val="99FFCC"/>
                  </a:solidFill>
                </a:endParaRPr>
              </a:p>
            </p:txBody>
          </p:sp>
          <p:sp>
            <p:nvSpPr>
              <p:cNvPr id="7235" name="Text Box 88"/>
              <p:cNvSpPr txBox="1">
                <a:spLocks noChangeArrowheads="1"/>
              </p:cNvSpPr>
              <p:nvPr/>
            </p:nvSpPr>
            <p:spPr bwMode="auto">
              <a:xfrm>
                <a:off x="7197725" y="5807075"/>
                <a:ext cx="487555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99FFCC"/>
                    </a:solidFill>
                  </a:rPr>
                  <a:t>Cl</a:t>
                </a:r>
                <a:r>
                  <a:rPr lang="it-IT" altLang="it-IT" b="1" baseline="30000">
                    <a:solidFill>
                      <a:srgbClr val="99FFCC"/>
                    </a:solidFill>
                  </a:rPr>
                  <a:t>-</a:t>
                </a:r>
                <a:endParaRPr lang="it-IT" altLang="it-IT">
                  <a:solidFill>
                    <a:srgbClr val="99FFCC"/>
                  </a:solidFill>
                </a:endParaRPr>
              </a:p>
            </p:txBody>
          </p:sp>
          <p:sp>
            <p:nvSpPr>
              <p:cNvPr id="7236" name="Text Box 90"/>
              <p:cNvSpPr txBox="1">
                <a:spLocks noChangeArrowheads="1"/>
              </p:cNvSpPr>
              <p:nvPr/>
            </p:nvSpPr>
            <p:spPr bwMode="auto">
              <a:xfrm>
                <a:off x="6503988" y="5075238"/>
                <a:ext cx="537252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6,12</a:t>
                </a:r>
              </a:p>
            </p:txBody>
          </p:sp>
          <p:sp>
            <p:nvSpPr>
              <p:cNvPr id="7237" name="Line 91"/>
              <p:cNvSpPr>
                <a:spLocks noChangeShapeType="1"/>
              </p:cNvSpPr>
              <p:nvPr/>
            </p:nvSpPr>
            <p:spPr bwMode="auto">
              <a:xfrm>
                <a:off x="4125913" y="5257800"/>
                <a:ext cx="0" cy="96043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38" name="Line 92"/>
              <p:cNvSpPr>
                <a:spLocks noChangeShapeType="1"/>
              </p:cNvSpPr>
              <p:nvPr/>
            </p:nvSpPr>
            <p:spPr bwMode="auto">
              <a:xfrm>
                <a:off x="4125913" y="6264275"/>
                <a:ext cx="232092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39" name="Text Box 94"/>
              <p:cNvSpPr txBox="1">
                <a:spLocks noChangeArrowheads="1"/>
              </p:cNvSpPr>
              <p:nvPr/>
            </p:nvSpPr>
            <p:spPr bwMode="auto">
              <a:xfrm>
                <a:off x="3440113" y="6035675"/>
                <a:ext cx="679934" cy="34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99FFCC"/>
                    </a:solidFill>
                  </a:rPr>
                  <a:t>- 4,69</a:t>
                </a:r>
              </a:p>
            </p:txBody>
          </p:sp>
          <p:sp>
            <p:nvSpPr>
              <p:cNvPr id="7240" name="Line 95"/>
              <p:cNvSpPr>
                <a:spLocks noChangeShapeType="1"/>
              </p:cNvSpPr>
              <p:nvPr/>
            </p:nvSpPr>
            <p:spPr bwMode="auto">
              <a:xfrm>
                <a:off x="7007225" y="6035675"/>
                <a:ext cx="228600" cy="0"/>
              </a:xfrm>
              <a:prstGeom prst="line">
                <a:avLst/>
              </a:prstGeom>
              <a:noFill/>
              <a:ln w="9525">
                <a:solidFill>
                  <a:srgbClr val="99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41" name="Text Box 96"/>
              <p:cNvSpPr txBox="1">
                <a:spLocks noChangeArrowheads="1"/>
              </p:cNvSpPr>
              <p:nvPr/>
            </p:nvSpPr>
            <p:spPr bwMode="auto">
              <a:xfrm>
                <a:off x="1303338" y="4983163"/>
                <a:ext cx="264714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b="1">
                    <a:solidFill>
                      <a:srgbClr val="00CCFF"/>
                    </a:solidFill>
                  </a:rPr>
                  <a:t>0</a:t>
                </a:r>
                <a:endParaRPr lang="it-IT" altLang="it-IT">
                  <a:solidFill>
                    <a:srgbClr val="00CCFF"/>
                  </a:solidFill>
                </a:endParaRPr>
              </a:p>
            </p:txBody>
          </p:sp>
          <p:sp>
            <p:nvSpPr>
              <p:cNvPr id="7242" name="Text Box 97"/>
              <p:cNvSpPr txBox="1">
                <a:spLocks noChangeArrowheads="1"/>
              </p:cNvSpPr>
              <p:nvPr/>
            </p:nvSpPr>
            <p:spPr bwMode="auto">
              <a:xfrm>
                <a:off x="503238" y="4114800"/>
                <a:ext cx="1060717" cy="794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CCFF"/>
                    </a:solidFill>
                  </a:rPr>
                  <a:t>Energia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CCFF"/>
                    </a:solidFill>
                  </a:rPr>
                  <a:t>(eV)</a:t>
                </a:r>
              </a:p>
            </p:txBody>
          </p:sp>
          <p:sp>
            <p:nvSpPr>
              <p:cNvPr id="7243" name="Text Box 98"/>
              <p:cNvSpPr txBox="1">
                <a:spLocks noChangeArrowheads="1"/>
              </p:cNvSpPr>
              <p:nvPr/>
            </p:nvSpPr>
            <p:spPr bwMode="auto">
              <a:xfrm>
                <a:off x="2239962" y="4754563"/>
                <a:ext cx="1168898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CCFF"/>
                    </a:solidFill>
                  </a:rPr>
                  <a:t>(lontani)</a:t>
                </a:r>
              </a:p>
            </p:txBody>
          </p:sp>
          <p:sp>
            <p:nvSpPr>
              <p:cNvPr id="7244" name="Text Box 99"/>
              <p:cNvSpPr txBox="1">
                <a:spLocks noChangeArrowheads="1"/>
              </p:cNvSpPr>
              <p:nvPr/>
            </p:nvSpPr>
            <p:spPr bwMode="auto">
              <a:xfrm>
                <a:off x="2239962" y="5257800"/>
                <a:ext cx="1093550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CCFF"/>
                    </a:solidFill>
                  </a:rPr>
                  <a:t>(Fase a)</a:t>
                </a:r>
              </a:p>
            </p:txBody>
          </p:sp>
          <p:sp>
            <p:nvSpPr>
              <p:cNvPr id="7245" name="Text Box 100"/>
              <p:cNvSpPr txBox="1">
                <a:spLocks noChangeArrowheads="1"/>
              </p:cNvSpPr>
              <p:nvPr/>
            </p:nvSpPr>
            <p:spPr bwMode="auto">
              <a:xfrm>
                <a:off x="4754563" y="4160838"/>
                <a:ext cx="1168898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>
                    <a:solidFill>
                      <a:srgbClr val="00CCFF"/>
                    </a:solidFill>
                  </a:rPr>
                  <a:t>(lontani)</a:t>
                </a:r>
              </a:p>
            </p:txBody>
          </p:sp>
          <p:sp>
            <p:nvSpPr>
              <p:cNvPr id="7246" name="Line 102"/>
              <p:cNvSpPr>
                <a:spLocks noChangeShapeType="1"/>
              </p:cNvSpPr>
              <p:nvPr/>
            </p:nvSpPr>
            <p:spPr bwMode="auto">
              <a:xfrm flipH="1">
                <a:off x="7928768" y="5759926"/>
                <a:ext cx="503238" cy="3190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220" name="Text Box 103"/>
          <p:cNvSpPr txBox="1">
            <a:spLocks noChangeArrowheads="1"/>
          </p:cNvSpPr>
          <p:nvPr/>
        </p:nvSpPr>
        <p:spPr bwMode="auto">
          <a:xfrm>
            <a:off x="8572500" y="1333500"/>
            <a:ext cx="110610" cy="4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" tIns="1" rIns="1" bIns="1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-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51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70"/>
    </mc:Choice>
    <mc:Fallback>
      <p:transition spd="slow" advTm="18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324" grpId="0" animBg="1"/>
      <p:bldP spid="533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616075" y="46082"/>
            <a:ext cx="8915400" cy="1004887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1682753" y="155619"/>
            <a:ext cx="8747125" cy="8048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 spc="1081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Regola dell'ottetto nel legame ionico</a:t>
            </a:r>
          </a:p>
        </p:txBody>
      </p:sp>
      <p:grpSp>
        <p:nvGrpSpPr>
          <p:cNvPr id="58426" name="Group 58"/>
          <p:cNvGrpSpPr>
            <a:grpSpLocks/>
          </p:cNvGrpSpPr>
          <p:nvPr/>
        </p:nvGrpSpPr>
        <p:grpSpPr bwMode="auto">
          <a:xfrm>
            <a:off x="1638301" y="4435543"/>
            <a:ext cx="8726488" cy="820739"/>
            <a:chOff x="72" y="2794"/>
            <a:chExt cx="5497" cy="517"/>
          </a:xfrm>
        </p:grpSpPr>
        <p:sp>
          <p:nvSpPr>
            <p:cNvPr id="8244" name="Text Box 13"/>
            <p:cNvSpPr txBox="1">
              <a:spLocks noChangeArrowheads="1"/>
            </p:cNvSpPr>
            <p:nvPr/>
          </p:nvSpPr>
          <p:spPr bwMode="auto">
            <a:xfrm>
              <a:off x="202" y="2794"/>
              <a:ext cx="414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Mn </a:t>
              </a:r>
            </a:p>
          </p:txBody>
        </p:sp>
        <p:sp>
          <p:nvSpPr>
            <p:cNvPr id="8245" name="Text Box 14"/>
            <p:cNvSpPr txBox="1">
              <a:spLocks noChangeArrowheads="1"/>
            </p:cNvSpPr>
            <p:nvPr/>
          </p:nvSpPr>
          <p:spPr bwMode="auto">
            <a:xfrm>
              <a:off x="1913" y="2794"/>
              <a:ext cx="56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Mn</a:t>
              </a:r>
              <a:r>
                <a:rPr lang="it-IT" altLang="it-IT" sz="2600" baseline="30000">
                  <a:solidFill>
                    <a:srgbClr val="000066"/>
                  </a:solidFill>
                </a:rPr>
                <a:t>2+</a:t>
              </a:r>
              <a:r>
                <a:rPr lang="it-IT" altLang="it-IT" sz="2600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8246" name="Text Box 15"/>
            <p:cNvSpPr txBox="1">
              <a:spLocks noChangeArrowheads="1"/>
            </p:cNvSpPr>
            <p:nvPr/>
          </p:nvSpPr>
          <p:spPr bwMode="auto">
            <a:xfrm>
              <a:off x="2788" y="2794"/>
              <a:ext cx="332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Fe </a:t>
              </a:r>
            </a:p>
          </p:txBody>
        </p:sp>
        <p:sp>
          <p:nvSpPr>
            <p:cNvPr id="8247" name="Text Box 16"/>
            <p:cNvSpPr txBox="1">
              <a:spLocks noChangeArrowheads="1"/>
            </p:cNvSpPr>
            <p:nvPr/>
          </p:nvSpPr>
          <p:spPr bwMode="auto">
            <a:xfrm>
              <a:off x="5011" y="2794"/>
              <a:ext cx="48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Fe</a:t>
              </a:r>
              <a:r>
                <a:rPr lang="it-IT" altLang="it-IT" sz="2600" baseline="30000">
                  <a:solidFill>
                    <a:srgbClr val="000066"/>
                  </a:solidFill>
                </a:rPr>
                <a:t>3+</a:t>
              </a:r>
              <a:r>
                <a:rPr lang="it-IT" altLang="it-IT" sz="2600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8248" name="Line 17"/>
            <p:cNvSpPr>
              <a:spLocks noChangeShapeType="1"/>
            </p:cNvSpPr>
            <p:nvPr/>
          </p:nvSpPr>
          <p:spPr bwMode="auto">
            <a:xfrm>
              <a:off x="893" y="2966"/>
              <a:ext cx="72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9" name="Text Box 20"/>
            <p:cNvSpPr txBox="1">
              <a:spLocks noChangeArrowheads="1"/>
            </p:cNvSpPr>
            <p:nvPr/>
          </p:nvSpPr>
          <p:spPr bwMode="auto">
            <a:xfrm>
              <a:off x="2497" y="2794"/>
              <a:ext cx="18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; </a:t>
              </a:r>
            </a:p>
          </p:txBody>
        </p:sp>
        <p:sp>
          <p:nvSpPr>
            <p:cNvPr id="8250" name="Text Box 37"/>
            <p:cNvSpPr txBox="1">
              <a:spLocks noChangeArrowheads="1"/>
            </p:cNvSpPr>
            <p:nvPr/>
          </p:nvSpPr>
          <p:spPr bwMode="auto">
            <a:xfrm>
              <a:off x="72" y="3053"/>
              <a:ext cx="91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(Ar)3d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5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4s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51" name="Text Box 38"/>
            <p:cNvSpPr txBox="1">
              <a:spLocks noChangeArrowheads="1"/>
            </p:cNvSpPr>
            <p:nvPr/>
          </p:nvSpPr>
          <p:spPr bwMode="auto">
            <a:xfrm>
              <a:off x="1805" y="3053"/>
              <a:ext cx="65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(Ar)3d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5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52" name="Text Box 39"/>
            <p:cNvSpPr txBox="1">
              <a:spLocks noChangeArrowheads="1"/>
            </p:cNvSpPr>
            <p:nvPr/>
          </p:nvSpPr>
          <p:spPr bwMode="auto">
            <a:xfrm>
              <a:off x="2707" y="3053"/>
              <a:ext cx="91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(Ar)3d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4s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53" name="Text Box 40"/>
            <p:cNvSpPr txBox="1">
              <a:spLocks noChangeArrowheads="1"/>
            </p:cNvSpPr>
            <p:nvPr/>
          </p:nvSpPr>
          <p:spPr bwMode="auto">
            <a:xfrm>
              <a:off x="4916" y="3053"/>
              <a:ext cx="65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(Ar)3d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5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54" name="Line 41"/>
            <p:cNvSpPr>
              <a:spLocks noChangeShapeType="1"/>
            </p:cNvSpPr>
            <p:nvPr/>
          </p:nvSpPr>
          <p:spPr bwMode="auto">
            <a:xfrm>
              <a:off x="3773" y="2966"/>
              <a:ext cx="72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197" name="Group 60"/>
          <p:cNvGrpSpPr>
            <a:grpSpLocks/>
          </p:cNvGrpSpPr>
          <p:nvPr/>
        </p:nvGrpSpPr>
        <p:grpSpPr bwMode="auto">
          <a:xfrm>
            <a:off x="1638302" y="1289108"/>
            <a:ext cx="9058275" cy="1196976"/>
            <a:chOff x="72" y="812"/>
            <a:chExt cx="5706" cy="754"/>
          </a:xfrm>
        </p:grpSpPr>
        <p:sp>
          <p:nvSpPr>
            <p:cNvPr id="8229" name="Text Box 5"/>
            <p:cNvSpPr txBox="1">
              <a:spLocks noChangeArrowheads="1"/>
            </p:cNvSpPr>
            <p:nvPr/>
          </p:nvSpPr>
          <p:spPr bwMode="auto">
            <a:xfrm>
              <a:off x="202" y="812"/>
              <a:ext cx="36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Na </a:t>
              </a:r>
            </a:p>
          </p:txBody>
        </p:sp>
        <p:sp>
          <p:nvSpPr>
            <p:cNvPr id="8230" name="Text Box 6"/>
            <p:cNvSpPr txBox="1">
              <a:spLocks noChangeArrowheads="1"/>
            </p:cNvSpPr>
            <p:nvPr/>
          </p:nvSpPr>
          <p:spPr bwMode="auto">
            <a:xfrm>
              <a:off x="1913" y="812"/>
              <a:ext cx="44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Na</a:t>
              </a:r>
              <a:r>
                <a:rPr lang="it-IT" altLang="it-IT" sz="2600" baseline="30000">
                  <a:solidFill>
                    <a:srgbClr val="000066"/>
                  </a:solidFill>
                </a:rPr>
                <a:t>+</a:t>
              </a:r>
              <a:r>
                <a:rPr lang="it-IT" altLang="it-IT" sz="2600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8231" name="Text Box 7"/>
            <p:cNvSpPr txBox="1">
              <a:spLocks noChangeArrowheads="1"/>
            </p:cNvSpPr>
            <p:nvPr/>
          </p:nvSpPr>
          <p:spPr bwMode="auto">
            <a:xfrm>
              <a:off x="2788" y="812"/>
              <a:ext cx="32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Cl </a:t>
              </a:r>
            </a:p>
          </p:txBody>
        </p:sp>
        <p:sp>
          <p:nvSpPr>
            <p:cNvPr id="8232" name="Text Box 8"/>
            <p:cNvSpPr txBox="1">
              <a:spLocks noChangeArrowheads="1"/>
            </p:cNvSpPr>
            <p:nvPr/>
          </p:nvSpPr>
          <p:spPr bwMode="auto">
            <a:xfrm>
              <a:off x="5011" y="812"/>
              <a:ext cx="368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Cl</a:t>
              </a:r>
              <a:r>
                <a:rPr lang="it-IT" altLang="it-IT" sz="2600" baseline="30000">
                  <a:solidFill>
                    <a:srgbClr val="000066"/>
                  </a:solidFill>
                </a:rPr>
                <a:t>-</a:t>
              </a:r>
              <a:r>
                <a:rPr lang="it-IT" altLang="it-IT" sz="2600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8233" name="Text Box 18"/>
            <p:cNvSpPr txBox="1">
              <a:spLocks noChangeArrowheads="1"/>
            </p:cNvSpPr>
            <p:nvPr/>
          </p:nvSpPr>
          <p:spPr bwMode="auto">
            <a:xfrm>
              <a:off x="2497" y="812"/>
              <a:ext cx="18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; </a:t>
              </a:r>
            </a:p>
          </p:txBody>
        </p:sp>
        <p:sp>
          <p:nvSpPr>
            <p:cNvPr id="8234" name="Text Box 21"/>
            <p:cNvSpPr txBox="1">
              <a:spLocks noChangeArrowheads="1"/>
            </p:cNvSpPr>
            <p:nvPr/>
          </p:nvSpPr>
          <p:spPr bwMode="auto">
            <a:xfrm>
              <a:off x="72" y="1041"/>
              <a:ext cx="124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[1s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]3s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1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35" name="Text Box 22"/>
            <p:cNvSpPr txBox="1">
              <a:spLocks noChangeArrowheads="1"/>
            </p:cNvSpPr>
            <p:nvPr/>
          </p:nvSpPr>
          <p:spPr bwMode="auto">
            <a:xfrm>
              <a:off x="1613" y="1041"/>
              <a:ext cx="87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36" name="Text Box 23"/>
            <p:cNvSpPr txBox="1">
              <a:spLocks noChangeArrowheads="1"/>
            </p:cNvSpPr>
            <p:nvPr/>
          </p:nvSpPr>
          <p:spPr bwMode="auto">
            <a:xfrm>
              <a:off x="2650" y="1041"/>
              <a:ext cx="151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[1s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]3s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3p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5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262" y="1041"/>
              <a:ext cx="151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[1s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]3s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3p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38" name="AutoShape 25"/>
            <p:cNvSpPr>
              <a:spLocks/>
            </p:cNvSpPr>
            <p:nvPr/>
          </p:nvSpPr>
          <p:spPr bwMode="auto">
            <a:xfrm rot="-5387868">
              <a:off x="2188" y="1121"/>
              <a:ext cx="87" cy="375"/>
            </a:xfrm>
            <a:prstGeom prst="leftBrace">
              <a:avLst>
                <a:gd name="adj1" fmla="val 35920"/>
                <a:gd name="adj2" fmla="val 50000"/>
              </a:avLst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239" name="AutoShape 26"/>
            <p:cNvSpPr>
              <a:spLocks/>
            </p:cNvSpPr>
            <p:nvPr/>
          </p:nvSpPr>
          <p:spPr bwMode="auto">
            <a:xfrm rot="-5387868">
              <a:off x="5442" y="1122"/>
              <a:ext cx="87" cy="374"/>
            </a:xfrm>
            <a:prstGeom prst="leftBrace">
              <a:avLst>
                <a:gd name="adj1" fmla="val 35824"/>
                <a:gd name="adj2" fmla="val 50000"/>
              </a:avLst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240" name="Text Box 27"/>
            <p:cNvSpPr txBox="1">
              <a:spLocks noChangeArrowheads="1"/>
            </p:cNvSpPr>
            <p:nvPr/>
          </p:nvSpPr>
          <p:spPr bwMode="auto">
            <a:xfrm>
              <a:off x="1958" y="1318"/>
              <a:ext cx="56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Arial" charset="0"/>
                </a:rPr>
                <a:t>ottetto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8241" name="Text Box 28"/>
            <p:cNvSpPr txBox="1">
              <a:spLocks noChangeArrowheads="1"/>
            </p:cNvSpPr>
            <p:nvPr/>
          </p:nvSpPr>
          <p:spPr bwMode="auto">
            <a:xfrm>
              <a:off x="5210" y="1318"/>
              <a:ext cx="56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Arial" charset="0"/>
                </a:rPr>
                <a:t>ottetto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8242" name="Line 43"/>
            <p:cNvSpPr>
              <a:spLocks noChangeShapeType="1"/>
            </p:cNvSpPr>
            <p:nvPr/>
          </p:nvSpPr>
          <p:spPr bwMode="auto">
            <a:xfrm>
              <a:off x="3773" y="956"/>
              <a:ext cx="72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43" name="Line 44"/>
            <p:cNvSpPr>
              <a:spLocks noChangeShapeType="1"/>
            </p:cNvSpPr>
            <p:nvPr/>
          </p:nvSpPr>
          <p:spPr bwMode="auto">
            <a:xfrm>
              <a:off x="893" y="956"/>
              <a:ext cx="72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8427" name="Group 59"/>
          <p:cNvGrpSpPr>
            <a:grpSpLocks/>
          </p:cNvGrpSpPr>
          <p:nvPr/>
        </p:nvGrpSpPr>
        <p:grpSpPr bwMode="auto">
          <a:xfrm>
            <a:off x="1638300" y="2840101"/>
            <a:ext cx="8828088" cy="1257300"/>
            <a:chOff x="72" y="1789"/>
            <a:chExt cx="5561" cy="792"/>
          </a:xfrm>
        </p:grpSpPr>
        <p:sp>
          <p:nvSpPr>
            <p:cNvPr id="8214" name="Text Box 9"/>
            <p:cNvSpPr txBox="1">
              <a:spLocks noChangeArrowheads="1"/>
            </p:cNvSpPr>
            <p:nvPr/>
          </p:nvSpPr>
          <p:spPr bwMode="auto">
            <a:xfrm>
              <a:off x="2788" y="1789"/>
              <a:ext cx="22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O</a:t>
              </a:r>
            </a:p>
          </p:txBody>
        </p:sp>
        <p:sp>
          <p:nvSpPr>
            <p:cNvPr id="8215" name="Text Box 10"/>
            <p:cNvSpPr txBox="1">
              <a:spLocks noChangeArrowheads="1"/>
            </p:cNvSpPr>
            <p:nvPr/>
          </p:nvSpPr>
          <p:spPr bwMode="auto">
            <a:xfrm>
              <a:off x="5011" y="1789"/>
              <a:ext cx="33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O</a:t>
              </a:r>
              <a:r>
                <a:rPr lang="it-IT" altLang="it-IT" sz="2600" baseline="30000">
                  <a:solidFill>
                    <a:srgbClr val="000066"/>
                  </a:solidFill>
                </a:rPr>
                <a:t>2-</a:t>
              </a:r>
              <a:endParaRPr lang="it-IT" altLang="it-IT" sz="2600">
                <a:solidFill>
                  <a:srgbClr val="000066"/>
                </a:solidFill>
              </a:endParaRPr>
            </a:p>
          </p:txBody>
        </p:sp>
        <p:sp>
          <p:nvSpPr>
            <p:cNvPr id="8216" name="Text Box 11"/>
            <p:cNvSpPr txBox="1">
              <a:spLocks noChangeArrowheads="1"/>
            </p:cNvSpPr>
            <p:nvPr/>
          </p:nvSpPr>
          <p:spPr bwMode="auto">
            <a:xfrm>
              <a:off x="202" y="1789"/>
              <a:ext cx="414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Mg </a:t>
              </a:r>
            </a:p>
          </p:txBody>
        </p:sp>
        <p:sp>
          <p:nvSpPr>
            <p:cNvPr id="8217" name="Text Box 12"/>
            <p:cNvSpPr txBox="1">
              <a:spLocks noChangeArrowheads="1"/>
            </p:cNvSpPr>
            <p:nvPr/>
          </p:nvSpPr>
          <p:spPr bwMode="auto">
            <a:xfrm>
              <a:off x="1913" y="1789"/>
              <a:ext cx="56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Mg</a:t>
              </a:r>
              <a:r>
                <a:rPr lang="it-IT" altLang="it-IT" sz="2600" baseline="30000">
                  <a:solidFill>
                    <a:srgbClr val="000066"/>
                  </a:solidFill>
                </a:rPr>
                <a:t>2+</a:t>
              </a:r>
              <a:r>
                <a:rPr lang="it-IT" altLang="it-IT" sz="2600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8218" name="Text Box 19"/>
            <p:cNvSpPr txBox="1">
              <a:spLocks noChangeArrowheads="1"/>
            </p:cNvSpPr>
            <p:nvPr/>
          </p:nvSpPr>
          <p:spPr bwMode="auto">
            <a:xfrm>
              <a:off x="2497" y="1791"/>
              <a:ext cx="18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</a:rPr>
                <a:t>; </a:t>
              </a:r>
            </a:p>
          </p:txBody>
        </p:sp>
        <p:sp>
          <p:nvSpPr>
            <p:cNvPr id="8219" name="Text Box 29"/>
            <p:cNvSpPr txBox="1">
              <a:spLocks noChangeArrowheads="1"/>
            </p:cNvSpPr>
            <p:nvPr/>
          </p:nvSpPr>
          <p:spPr bwMode="auto">
            <a:xfrm>
              <a:off x="72" y="2056"/>
              <a:ext cx="124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[1s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]3s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20" name="Text Box 30"/>
            <p:cNvSpPr txBox="1">
              <a:spLocks noChangeArrowheads="1"/>
            </p:cNvSpPr>
            <p:nvPr/>
          </p:nvSpPr>
          <p:spPr bwMode="auto">
            <a:xfrm>
              <a:off x="1570" y="2056"/>
              <a:ext cx="87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21" name="Text Box 31"/>
            <p:cNvSpPr txBox="1">
              <a:spLocks noChangeArrowheads="1"/>
            </p:cNvSpPr>
            <p:nvPr/>
          </p:nvSpPr>
          <p:spPr bwMode="auto">
            <a:xfrm>
              <a:off x="2606" y="2056"/>
              <a:ext cx="977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[1s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]2s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22" name="Text Box 32"/>
            <p:cNvSpPr txBox="1">
              <a:spLocks noChangeArrowheads="1"/>
            </p:cNvSpPr>
            <p:nvPr/>
          </p:nvSpPr>
          <p:spPr bwMode="auto">
            <a:xfrm>
              <a:off x="4759" y="2056"/>
              <a:ext cx="87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1s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2s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230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2300" baseline="30000">
                  <a:solidFill>
                    <a:srgbClr val="000066"/>
                  </a:solidFill>
                  <a:latin typeface="Arial" charset="0"/>
                </a:rPr>
                <a:t>6</a:t>
              </a:r>
              <a:endParaRPr lang="it-IT" altLang="it-IT" sz="23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223" name="AutoShape 33"/>
            <p:cNvSpPr>
              <a:spLocks/>
            </p:cNvSpPr>
            <p:nvPr/>
          </p:nvSpPr>
          <p:spPr bwMode="auto">
            <a:xfrm rot="-5387868">
              <a:off x="2145" y="2137"/>
              <a:ext cx="86" cy="374"/>
            </a:xfrm>
            <a:prstGeom prst="leftBrace">
              <a:avLst>
                <a:gd name="adj1" fmla="val 36240"/>
                <a:gd name="adj2" fmla="val 50000"/>
              </a:avLst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224" name="AutoShape 34"/>
            <p:cNvSpPr>
              <a:spLocks/>
            </p:cNvSpPr>
            <p:nvPr/>
          </p:nvSpPr>
          <p:spPr bwMode="auto">
            <a:xfrm rot="-5387868">
              <a:off x="5242" y="2137"/>
              <a:ext cx="86" cy="374"/>
            </a:xfrm>
            <a:prstGeom prst="leftBrace">
              <a:avLst>
                <a:gd name="adj1" fmla="val 36240"/>
                <a:gd name="adj2" fmla="val 50000"/>
              </a:avLst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225" name="Text Box 35"/>
            <p:cNvSpPr txBox="1">
              <a:spLocks noChangeArrowheads="1"/>
            </p:cNvSpPr>
            <p:nvPr/>
          </p:nvSpPr>
          <p:spPr bwMode="auto">
            <a:xfrm>
              <a:off x="1915" y="2333"/>
              <a:ext cx="56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Arial" charset="0"/>
                </a:rPr>
                <a:t>ottetto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8226" name="Text Box 36"/>
            <p:cNvSpPr txBox="1">
              <a:spLocks noChangeArrowheads="1"/>
            </p:cNvSpPr>
            <p:nvPr/>
          </p:nvSpPr>
          <p:spPr bwMode="auto">
            <a:xfrm>
              <a:off x="5040" y="2333"/>
              <a:ext cx="56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Arial" charset="0"/>
                </a:rPr>
                <a:t>ottetto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8227" name="Line 42"/>
            <p:cNvSpPr>
              <a:spLocks noChangeShapeType="1"/>
            </p:cNvSpPr>
            <p:nvPr/>
          </p:nvSpPr>
          <p:spPr bwMode="auto">
            <a:xfrm>
              <a:off x="3773" y="1964"/>
              <a:ext cx="72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8" name="Line 45"/>
            <p:cNvSpPr>
              <a:spLocks noChangeShapeType="1"/>
            </p:cNvSpPr>
            <p:nvPr/>
          </p:nvSpPr>
          <p:spPr bwMode="auto">
            <a:xfrm>
              <a:off x="893" y="1964"/>
              <a:ext cx="72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682751" y="5845177"/>
            <a:ext cx="8915400" cy="700088"/>
            <a:chOff x="158750" y="5845968"/>
            <a:chExt cx="8915400" cy="700088"/>
          </a:xfrm>
        </p:grpSpPr>
        <p:sp>
          <p:nvSpPr>
            <p:cNvPr id="8207" name="Rectangle 2"/>
            <p:cNvSpPr>
              <a:spLocks noChangeArrowheads="1"/>
            </p:cNvSpPr>
            <p:nvPr/>
          </p:nvSpPr>
          <p:spPr bwMode="auto">
            <a:xfrm>
              <a:off x="158750" y="5845968"/>
              <a:ext cx="8915400" cy="70008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8208" name="Group 47"/>
            <p:cNvGrpSpPr>
              <a:grpSpLocks/>
            </p:cNvGrpSpPr>
            <p:nvPr/>
          </p:nvGrpSpPr>
          <p:grpSpPr bwMode="auto">
            <a:xfrm>
              <a:off x="4630738" y="6027736"/>
              <a:ext cx="2057400" cy="365125"/>
              <a:chOff x="5232" y="5568"/>
              <a:chExt cx="2160" cy="384"/>
            </a:xfrm>
          </p:grpSpPr>
          <p:sp>
            <p:nvSpPr>
              <p:cNvPr id="8209" name="Rectangle 48"/>
              <p:cNvSpPr>
                <a:spLocks noChangeArrowheads="1"/>
              </p:cNvSpPr>
              <p:nvPr/>
            </p:nvSpPr>
            <p:spPr bwMode="auto">
              <a:xfrm>
                <a:off x="5232" y="5568"/>
                <a:ext cx="432" cy="384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210" name="Rectangle 49"/>
              <p:cNvSpPr>
                <a:spLocks noChangeArrowheads="1"/>
              </p:cNvSpPr>
              <p:nvPr/>
            </p:nvSpPr>
            <p:spPr bwMode="auto">
              <a:xfrm>
                <a:off x="5664" y="5568"/>
                <a:ext cx="432" cy="384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211" name="Rectangle 50"/>
              <p:cNvSpPr>
                <a:spLocks noChangeArrowheads="1"/>
              </p:cNvSpPr>
              <p:nvPr/>
            </p:nvSpPr>
            <p:spPr bwMode="auto">
              <a:xfrm>
                <a:off x="6096" y="5568"/>
                <a:ext cx="432" cy="384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212" name="Rectangle 51"/>
              <p:cNvSpPr>
                <a:spLocks noChangeArrowheads="1"/>
              </p:cNvSpPr>
              <p:nvPr/>
            </p:nvSpPr>
            <p:spPr bwMode="auto">
              <a:xfrm>
                <a:off x="6528" y="5568"/>
                <a:ext cx="432" cy="384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213" name="Rectangle 52"/>
              <p:cNvSpPr>
                <a:spLocks noChangeArrowheads="1"/>
              </p:cNvSpPr>
              <p:nvPr/>
            </p:nvSpPr>
            <p:spPr bwMode="auto">
              <a:xfrm>
                <a:off x="6960" y="5568"/>
                <a:ext cx="432" cy="384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38359" y="5986459"/>
            <a:ext cx="8980215" cy="424732"/>
            <a:chOff x="111125" y="5970588"/>
            <a:chExt cx="8980215" cy="424732"/>
          </a:xfrm>
        </p:grpSpPr>
        <p:sp>
          <p:nvSpPr>
            <p:cNvPr id="8201" name="Text Box 46"/>
            <p:cNvSpPr txBox="1">
              <a:spLocks noChangeArrowheads="1"/>
            </p:cNvSpPr>
            <p:nvPr/>
          </p:nvSpPr>
          <p:spPr bwMode="auto">
            <a:xfrm>
              <a:off x="111125" y="5970588"/>
              <a:ext cx="8980215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FF"/>
                  </a:solidFill>
                  <a:latin typeface="Arial" charset="0"/>
                </a:rPr>
                <a:t>Ciò perché la configurazione 3d                             è molto stabile </a:t>
              </a:r>
            </a:p>
          </p:txBody>
        </p:sp>
        <p:sp>
          <p:nvSpPr>
            <p:cNvPr id="8202" name="Line 53"/>
            <p:cNvSpPr>
              <a:spLocks noChangeShapeType="1"/>
            </p:cNvSpPr>
            <p:nvPr/>
          </p:nvSpPr>
          <p:spPr bwMode="auto">
            <a:xfrm flipV="1">
              <a:off x="4800600" y="6080125"/>
              <a:ext cx="0" cy="2286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3" name="Line 54"/>
            <p:cNvSpPr>
              <a:spLocks noChangeShapeType="1"/>
            </p:cNvSpPr>
            <p:nvPr/>
          </p:nvSpPr>
          <p:spPr bwMode="auto">
            <a:xfrm flipV="1">
              <a:off x="5249863" y="6080125"/>
              <a:ext cx="0" cy="2286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4" name="Line 55"/>
            <p:cNvSpPr>
              <a:spLocks noChangeShapeType="1"/>
            </p:cNvSpPr>
            <p:nvPr/>
          </p:nvSpPr>
          <p:spPr bwMode="auto">
            <a:xfrm flipV="1">
              <a:off x="5648325" y="6080125"/>
              <a:ext cx="0" cy="2286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5" name="Line 56"/>
            <p:cNvSpPr>
              <a:spLocks noChangeShapeType="1"/>
            </p:cNvSpPr>
            <p:nvPr/>
          </p:nvSpPr>
          <p:spPr bwMode="auto">
            <a:xfrm flipV="1">
              <a:off x="6029325" y="6080125"/>
              <a:ext cx="0" cy="2286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6" name="Line 57"/>
            <p:cNvSpPr>
              <a:spLocks noChangeShapeType="1"/>
            </p:cNvSpPr>
            <p:nvPr/>
          </p:nvSpPr>
          <p:spPr bwMode="auto">
            <a:xfrm flipV="1">
              <a:off x="6480175" y="6080125"/>
              <a:ext cx="0" cy="2286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93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25"/>
    </mc:Choice>
    <mc:Fallback>
      <p:transition spd="slow" advTm="2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092326" y="1497013"/>
            <a:ext cx="4003675" cy="3028950"/>
            <a:chOff x="180" y="-4"/>
            <a:chExt cx="4204" cy="3180"/>
          </a:xfrm>
        </p:grpSpPr>
        <p:sp>
          <p:nvSpPr>
            <p:cNvPr id="11273" name="Oval 3"/>
            <p:cNvSpPr>
              <a:spLocks noChangeArrowheads="1"/>
            </p:cNvSpPr>
            <p:nvPr/>
          </p:nvSpPr>
          <p:spPr bwMode="auto">
            <a:xfrm>
              <a:off x="3600" y="2572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74" name="Oval 4"/>
            <p:cNvSpPr>
              <a:spLocks noChangeArrowheads="1"/>
            </p:cNvSpPr>
            <p:nvPr/>
          </p:nvSpPr>
          <p:spPr bwMode="auto">
            <a:xfrm>
              <a:off x="3600" y="432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75" name="Oval 5"/>
            <p:cNvSpPr>
              <a:spLocks noChangeArrowheads="1"/>
            </p:cNvSpPr>
            <p:nvPr/>
          </p:nvSpPr>
          <p:spPr bwMode="auto">
            <a:xfrm>
              <a:off x="4048" y="2156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76" name="Oval 6"/>
            <p:cNvSpPr>
              <a:spLocks noChangeArrowheads="1"/>
            </p:cNvSpPr>
            <p:nvPr/>
          </p:nvSpPr>
          <p:spPr bwMode="auto">
            <a:xfrm>
              <a:off x="3044" y="2884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77" name="Oval 7"/>
            <p:cNvSpPr>
              <a:spLocks noChangeArrowheads="1"/>
            </p:cNvSpPr>
            <p:nvPr/>
          </p:nvSpPr>
          <p:spPr bwMode="auto">
            <a:xfrm>
              <a:off x="3044" y="724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78" name="Oval 8"/>
            <p:cNvSpPr>
              <a:spLocks noChangeArrowheads="1"/>
            </p:cNvSpPr>
            <p:nvPr/>
          </p:nvSpPr>
          <p:spPr bwMode="auto">
            <a:xfrm>
              <a:off x="1192" y="2160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79" name="Oval 9"/>
            <p:cNvSpPr>
              <a:spLocks noChangeArrowheads="1"/>
            </p:cNvSpPr>
            <p:nvPr/>
          </p:nvSpPr>
          <p:spPr bwMode="auto">
            <a:xfrm>
              <a:off x="180" y="2888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80" name="Oval 10"/>
            <p:cNvSpPr>
              <a:spLocks noChangeArrowheads="1"/>
            </p:cNvSpPr>
            <p:nvPr/>
          </p:nvSpPr>
          <p:spPr bwMode="auto">
            <a:xfrm>
              <a:off x="188" y="728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81" name="Oval 11"/>
            <p:cNvSpPr>
              <a:spLocks noChangeArrowheads="1"/>
            </p:cNvSpPr>
            <p:nvPr/>
          </p:nvSpPr>
          <p:spPr bwMode="auto">
            <a:xfrm>
              <a:off x="1188" y="0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82" name="Oval 12"/>
            <p:cNvSpPr>
              <a:spLocks noChangeArrowheads="1"/>
            </p:cNvSpPr>
            <p:nvPr/>
          </p:nvSpPr>
          <p:spPr bwMode="auto">
            <a:xfrm>
              <a:off x="4048" y="-4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83" name="AutoShape 13"/>
            <p:cNvSpPr>
              <a:spLocks noChangeArrowheads="1"/>
            </p:cNvSpPr>
            <p:nvPr/>
          </p:nvSpPr>
          <p:spPr bwMode="auto">
            <a:xfrm rot="5400000" flipH="1">
              <a:off x="768" y="1200"/>
              <a:ext cx="2880" cy="768"/>
            </a:xfrm>
            <a:prstGeom prst="parallelogram">
              <a:avLst>
                <a:gd name="adj" fmla="val 93090"/>
              </a:avLst>
            </a:prstGeom>
            <a:solidFill>
              <a:srgbClr val="CCFFFF"/>
            </a:solidFill>
            <a:ln w="28575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84" name="AutoShape 14"/>
            <p:cNvSpPr>
              <a:spLocks noChangeArrowheads="1"/>
            </p:cNvSpPr>
            <p:nvPr/>
          </p:nvSpPr>
          <p:spPr bwMode="auto">
            <a:xfrm>
              <a:off x="366" y="1098"/>
              <a:ext cx="3834" cy="726"/>
            </a:xfrm>
            <a:prstGeom prst="parallelogram">
              <a:avLst>
                <a:gd name="adj" fmla="val 134665"/>
              </a:avLst>
            </a:prstGeom>
            <a:solidFill>
              <a:srgbClr val="CCFFFF"/>
            </a:solidFill>
            <a:ln w="28575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85" name="Line 15"/>
            <p:cNvSpPr>
              <a:spLocks noChangeShapeType="1"/>
            </p:cNvSpPr>
            <p:nvPr/>
          </p:nvSpPr>
          <p:spPr bwMode="auto">
            <a:xfrm rot="-5400000">
              <a:off x="2274" y="1241"/>
              <a:ext cx="0" cy="286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86" name="Line 16"/>
            <p:cNvSpPr>
              <a:spLocks noChangeShapeType="1"/>
            </p:cNvSpPr>
            <p:nvPr/>
          </p:nvSpPr>
          <p:spPr bwMode="auto">
            <a:xfrm rot="-5400000">
              <a:off x="1788" y="-558"/>
              <a:ext cx="0" cy="2855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87" name="Line 17"/>
            <p:cNvSpPr>
              <a:spLocks noChangeShapeType="1"/>
            </p:cNvSpPr>
            <p:nvPr/>
          </p:nvSpPr>
          <p:spPr bwMode="auto">
            <a:xfrm rot="-5400000">
              <a:off x="2786" y="869"/>
              <a:ext cx="0" cy="286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88" name="Line 18"/>
            <p:cNvSpPr>
              <a:spLocks noChangeShapeType="1"/>
            </p:cNvSpPr>
            <p:nvPr/>
          </p:nvSpPr>
          <p:spPr bwMode="auto">
            <a:xfrm rot="-5400000">
              <a:off x="1800" y="1602"/>
              <a:ext cx="0" cy="2867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89" name="Line 19"/>
            <p:cNvSpPr>
              <a:spLocks noChangeShapeType="1"/>
            </p:cNvSpPr>
            <p:nvPr/>
          </p:nvSpPr>
          <p:spPr bwMode="auto">
            <a:xfrm>
              <a:off x="3216" y="870"/>
              <a:ext cx="0" cy="2172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0" name="Line 20"/>
            <p:cNvSpPr>
              <a:spLocks noChangeShapeType="1"/>
            </p:cNvSpPr>
            <p:nvPr/>
          </p:nvSpPr>
          <p:spPr bwMode="auto">
            <a:xfrm rot="79242" flipV="1">
              <a:off x="3228" y="2292"/>
              <a:ext cx="984" cy="75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1" name="Line 21"/>
            <p:cNvSpPr>
              <a:spLocks noChangeShapeType="1"/>
            </p:cNvSpPr>
            <p:nvPr/>
          </p:nvSpPr>
          <p:spPr bwMode="auto">
            <a:xfrm rot="79242" flipV="1">
              <a:off x="380" y="2276"/>
              <a:ext cx="984" cy="75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2" name="Line 22"/>
            <p:cNvSpPr>
              <a:spLocks noChangeShapeType="1"/>
            </p:cNvSpPr>
            <p:nvPr/>
          </p:nvSpPr>
          <p:spPr bwMode="auto">
            <a:xfrm rot="79242" flipV="1">
              <a:off x="372" y="126"/>
              <a:ext cx="984" cy="75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3" name="Line 23"/>
            <p:cNvSpPr>
              <a:spLocks noChangeShapeType="1"/>
            </p:cNvSpPr>
            <p:nvPr/>
          </p:nvSpPr>
          <p:spPr bwMode="auto">
            <a:xfrm rot="79242" flipV="1">
              <a:off x="3215" y="119"/>
              <a:ext cx="996" cy="774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4" name="Line 24"/>
            <p:cNvSpPr>
              <a:spLocks noChangeShapeType="1"/>
            </p:cNvSpPr>
            <p:nvPr/>
          </p:nvSpPr>
          <p:spPr bwMode="auto">
            <a:xfrm flipV="1">
              <a:off x="354" y="870"/>
              <a:ext cx="0" cy="2178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5" name="Line 25"/>
            <p:cNvSpPr>
              <a:spLocks noChangeShapeType="1"/>
            </p:cNvSpPr>
            <p:nvPr/>
          </p:nvSpPr>
          <p:spPr bwMode="auto">
            <a:xfrm>
              <a:off x="1362" y="150"/>
              <a:ext cx="0" cy="216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96" name="Oval 26"/>
            <p:cNvSpPr>
              <a:spLocks noChangeArrowheads="1"/>
            </p:cNvSpPr>
            <p:nvPr/>
          </p:nvSpPr>
          <p:spPr bwMode="auto">
            <a:xfrm>
              <a:off x="2024" y="368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97" name="Oval 27"/>
            <p:cNvSpPr>
              <a:spLocks noChangeArrowheads="1"/>
            </p:cNvSpPr>
            <p:nvPr/>
          </p:nvSpPr>
          <p:spPr bwMode="auto">
            <a:xfrm>
              <a:off x="1656" y="1672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98" name="Oval 28"/>
            <p:cNvSpPr>
              <a:spLocks noChangeArrowheads="1"/>
            </p:cNvSpPr>
            <p:nvPr/>
          </p:nvSpPr>
          <p:spPr bwMode="auto">
            <a:xfrm>
              <a:off x="2024" y="2528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299" name="Oval 29"/>
            <p:cNvSpPr>
              <a:spLocks noChangeArrowheads="1"/>
            </p:cNvSpPr>
            <p:nvPr/>
          </p:nvSpPr>
          <p:spPr bwMode="auto">
            <a:xfrm>
              <a:off x="2424" y="960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00" name="Oval 30"/>
            <p:cNvSpPr>
              <a:spLocks noChangeArrowheads="1"/>
            </p:cNvSpPr>
            <p:nvPr/>
          </p:nvSpPr>
          <p:spPr bwMode="auto">
            <a:xfrm>
              <a:off x="3524" y="1316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01" name="Oval 31"/>
            <p:cNvSpPr>
              <a:spLocks noChangeArrowheads="1"/>
            </p:cNvSpPr>
            <p:nvPr/>
          </p:nvSpPr>
          <p:spPr bwMode="auto">
            <a:xfrm>
              <a:off x="696" y="1312"/>
              <a:ext cx="336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02" name="Line 32"/>
            <p:cNvSpPr>
              <a:spLocks noChangeShapeType="1"/>
            </p:cNvSpPr>
            <p:nvPr/>
          </p:nvSpPr>
          <p:spPr bwMode="auto">
            <a:xfrm rot="-5400000">
              <a:off x="1795" y="393"/>
              <a:ext cx="0" cy="286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3" name="Line 33"/>
            <p:cNvSpPr>
              <a:spLocks noChangeShapeType="1"/>
            </p:cNvSpPr>
            <p:nvPr/>
          </p:nvSpPr>
          <p:spPr bwMode="auto">
            <a:xfrm>
              <a:off x="864" y="510"/>
              <a:ext cx="0" cy="216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4" name="Line 34"/>
            <p:cNvSpPr>
              <a:spLocks noChangeShapeType="1"/>
            </p:cNvSpPr>
            <p:nvPr/>
          </p:nvSpPr>
          <p:spPr bwMode="auto">
            <a:xfrm rot="-5400000">
              <a:off x="2277" y="42"/>
              <a:ext cx="0" cy="283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5" name="Line 35"/>
            <p:cNvSpPr>
              <a:spLocks noChangeShapeType="1"/>
            </p:cNvSpPr>
            <p:nvPr/>
          </p:nvSpPr>
          <p:spPr bwMode="auto">
            <a:xfrm>
              <a:off x="3696" y="510"/>
              <a:ext cx="0" cy="2178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6" name="Line 36"/>
            <p:cNvSpPr>
              <a:spLocks noChangeShapeType="1"/>
            </p:cNvSpPr>
            <p:nvPr/>
          </p:nvSpPr>
          <p:spPr bwMode="auto">
            <a:xfrm>
              <a:off x="2192" y="514"/>
              <a:ext cx="0" cy="216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7" name="Line 37"/>
            <p:cNvSpPr>
              <a:spLocks noChangeShapeType="1"/>
            </p:cNvSpPr>
            <p:nvPr/>
          </p:nvSpPr>
          <p:spPr bwMode="auto">
            <a:xfrm rot="-5400000">
              <a:off x="2282" y="-888"/>
              <a:ext cx="0" cy="283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8" name="Line 38"/>
            <p:cNvSpPr>
              <a:spLocks noChangeShapeType="1"/>
            </p:cNvSpPr>
            <p:nvPr/>
          </p:nvSpPr>
          <p:spPr bwMode="auto">
            <a:xfrm>
              <a:off x="1912" y="2672"/>
              <a:ext cx="576" cy="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09" name="Line 39"/>
            <p:cNvSpPr>
              <a:spLocks noChangeShapeType="1"/>
            </p:cNvSpPr>
            <p:nvPr/>
          </p:nvSpPr>
          <p:spPr bwMode="auto">
            <a:xfrm rot="61562" flipV="1">
              <a:off x="384" y="1068"/>
              <a:ext cx="984" cy="75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0" name="Line 40"/>
            <p:cNvSpPr>
              <a:spLocks noChangeShapeType="1"/>
            </p:cNvSpPr>
            <p:nvPr/>
          </p:nvSpPr>
          <p:spPr bwMode="auto">
            <a:xfrm rot="-5400000">
              <a:off x="1812" y="396"/>
              <a:ext cx="0" cy="2855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1" name="Line 41"/>
            <p:cNvSpPr>
              <a:spLocks noChangeShapeType="1"/>
            </p:cNvSpPr>
            <p:nvPr/>
          </p:nvSpPr>
          <p:spPr bwMode="auto">
            <a:xfrm>
              <a:off x="2592" y="144"/>
              <a:ext cx="0" cy="216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2" name="Line 42"/>
            <p:cNvSpPr>
              <a:spLocks noChangeShapeType="1"/>
            </p:cNvSpPr>
            <p:nvPr/>
          </p:nvSpPr>
          <p:spPr bwMode="auto">
            <a:xfrm>
              <a:off x="1824" y="864"/>
              <a:ext cx="0" cy="216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3" name="Line 43"/>
            <p:cNvSpPr>
              <a:spLocks noChangeShapeType="1"/>
            </p:cNvSpPr>
            <p:nvPr/>
          </p:nvSpPr>
          <p:spPr bwMode="auto">
            <a:xfrm flipV="1">
              <a:off x="2082" y="390"/>
              <a:ext cx="246" cy="228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4" name="Line 44"/>
            <p:cNvSpPr>
              <a:spLocks noChangeShapeType="1"/>
            </p:cNvSpPr>
            <p:nvPr/>
          </p:nvSpPr>
          <p:spPr bwMode="auto">
            <a:xfrm flipV="1">
              <a:off x="2064" y="2550"/>
              <a:ext cx="264" cy="252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15" name="Oval 45"/>
            <p:cNvSpPr>
              <a:spLocks noChangeArrowheads="1"/>
            </p:cNvSpPr>
            <p:nvPr/>
          </p:nvSpPr>
          <p:spPr bwMode="auto">
            <a:xfrm>
              <a:off x="4124" y="996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16" name="Oval 46"/>
            <p:cNvSpPr>
              <a:spLocks noChangeArrowheads="1"/>
            </p:cNvSpPr>
            <p:nvPr/>
          </p:nvSpPr>
          <p:spPr bwMode="auto">
            <a:xfrm>
              <a:off x="3120" y="1728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17" name="Oval 47"/>
            <p:cNvSpPr>
              <a:spLocks noChangeArrowheads="1"/>
            </p:cNvSpPr>
            <p:nvPr/>
          </p:nvSpPr>
          <p:spPr bwMode="auto">
            <a:xfrm>
              <a:off x="2496" y="24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18" name="Oval 48"/>
            <p:cNvSpPr>
              <a:spLocks noChangeArrowheads="1"/>
            </p:cNvSpPr>
            <p:nvPr/>
          </p:nvSpPr>
          <p:spPr bwMode="auto">
            <a:xfrm>
              <a:off x="1728" y="768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19" name="Oval 49"/>
            <p:cNvSpPr>
              <a:spLocks noChangeArrowheads="1"/>
            </p:cNvSpPr>
            <p:nvPr/>
          </p:nvSpPr>
          <p:spPr bwMode="auto">
            <a:xfrm>
              <a:off x="2092" y="1360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0" name="Oval 50"/>
            <p:cNvSpPr>
              <a:spLocks noChangeArrowheads="1"/>
            </p:cNvSpPr>
            <p:nvPr/>
          </p:nvSpPr>
          <p:spPr bwMode="auto">
            <a:xfrm>
              <a:off x="2496" y="2208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1" name="Oval 51"/>
            <p:cNvSpPr>
              <a:spLocks noChangeArrowheads="1"/>
            </p:cNvSpPr>
            <p:nvPr/>
          </p:nvSpPr>
          <p:spPr bwMode="auto">
            <a:xfrm>
              <a:off x="1728" y="2936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2" name="Oval 52"/>
            <p:cNvSpPr>
              <a:spLocks noChangeArrowheads="1"/>
            </p:cNvSpPr>
            <p:nvPr/>
          </p:nvSpPr>
          <p:spPr bwMode="auto">
            <a:xfrm>
              <a:off x="768" y="412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3" name="Oval 53"/>
            <p:cNvSpPr>
              <a:spLocks noChangeArrowheads="1"/>
            </p:cNvSpPr>
            <p:nvPr/>
          </p:nvSpPr>
          <p:spPr bwMode="auto">
            <a:xfrm>
              <a:off x="768" y="2572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4" name="Oval 54"/>
            <p:cNvSpPr>
              <a:spLocks noChangeArrowheads="1"/>
            </p:cNvSpPr>
            <p:nvPr/>
          </p:nvSpPr>
          <p:spPr bwMode="auto">
            <a:xfrm>
              <a:off x="256" y="1724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5" name="Oval 55"/>
            <p:cNvSpPr>
              <a:spLocks noChangeArrowheads="1"/>
            </p:cNvSpPr>
            <p:nvPr/>
          </p:nvSpPr>
          <p:spPr bwMode="auto">
            <a:xfrm>
              <a:off x="1256" y="1000"/>
              <a:ext cx="192" cy="192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1326" name="Line 56"/>
            <p:cNvSpPr>
              <a:spLocks noChangeShapeType="1"/>
            </p:cNvSpPr>
            <p:nvPr/>
          </p:nvSpPr>
          <p:spPr bwMode="auto">
            <a:xfrm rot="79242" flipV="1">
              <a:off x="1833" y="576"/>
              <a:ext cx="288" cy="289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27" name="Line 57"/>
            <p:cNvSpPr>
              <a:spLocks noChangeShapeType="1"/>
            </p:cNvSpPr>
            <p:nvPr/>
          </p:nvSpPr>
          <p:spPr bwMode="auto">
            <a:xfrm rot="-5400000">
              <a:off x="1784" y="-560"/>
              <a:ext cx="0" cy="2855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28" name="Line 58"/>
            <p:cNvSpPr>
              <a:spLocks noChangeShapeType="1"/>
            </p:cNvSpPr>
            <p:nvPr/>
          </p:nvSpPr>
          <p:spPr bwMode="auto">
            <a:xfrm rot="79242" flipV="1">
              <a:off x="654" y="383"/>
              <a:ext cx="353" cy="28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29" name="Line 59"/>
            <p:cNvSpPr>
              <a:spLocks noChangeShapeType="1"/>
            </p:cNvSpPr>
            <p:nvPr/>
          </p:nvSpPr>
          <p:spPr bwMode="auto">
            <a:xfrm>
              <a:off x="864" y="500"/>
              <a:ext cx="0" cy="216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0" name="Line 60"/>
            <p:cNvSpPr>
              <a:spLocks noChangeShapeType="1"/>
            </p:cNvSpPr>
            <p:nvPr/>
          </p:nvSpPr>
          <p:spPr bwMode="auto">
            <a:xfrm rot="-5400000">
              <a:off x="2276" y="-892"/>
              <a:ext cx="0" cy="283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1" name="Line 61"/>
            <p:cNvSpPr>
              <a:spLocks noChangeShapeType="1"/>
            </p:cNvSpPr>
            <p:nvPr/>
          </p:nvSpPr>
          <p:spPr bwMode="auto">
            <a:xfrm flipV="1">
              <a:off x="352" y="864"/>
              <a:ext cx="0" cy="2178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2" name="Line 62"/>
            <p:cNvSpPr>
              <a:spLocks noChangeShapeType="1"/>
            </p:cNvSpPr>
            <p:nvPr/>
          </p:nvSpPr>
          <p:spPr bwMode="auto">
            <a:xfrm rot="79242" flipV="1">
              <a:off x="352" y="1564"/>
              <a:ext cx="353" cy="28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3" name="Line 63"/>
            <p:cNvSpPr>
              <a:spLocks noChangeShapeType="1"/>
            </p:cNvSpPr>
            <p:nvPr/>
          </p:nvSpPr>
          <p:spPr bwMode="auto">
            <a:xfrm rot="-5400000">
              <a:off x="1780" y="396"/>
              <a:ext cx="0" cy="2855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4" name="Line 64"/>
            <p:cNvSpPr>
              <a:spLocks noChangeShapeType="1"/>
            </p:cNvSpPr>
            <p:nvPr/>
          </p:nvSpPr>
          <p:spPr bwMode="auto">
            <a:xfrm rot="79242" flipV="1">
              <a:off x="655" y="2543"/>
              <a:ext cx="352" cy="277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5" name="Line 65"/>
            <p:cNvSpPr>
              <a:spLocks noChangeShapeType="1"/>
            </p:cNvSpPr>
            <p:nvPr/>
          </p:nvSpPr>
          <p:spPr bwMode="auto">
            <a:xfrm rot="-5400000">
              <a:off x="2295" y="1241"/>
              <a:ext cx="0" cy="286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6" name="Line 66"/>
            <p:cNvSpPr>
              <a:spLocks noChangeShapeType="1"/>
            </p:cNvSpPr>
            <p:nvPr/>
          </p:nvSpPr>
          <p:spPr bwMode="auto">
            <a:xfrm rot="-5400000">
              <a:off x="1790" y="1602"/>
              <a:ext cx="0" cy="2867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7" name="Line 67"/>
            <p:cNvSpPr>
              <a:spLocks noChangeShapeType="1"/>
            </p:cNvSpPr>
            <p:nvPr/>
          </p:nvSpPr>
          <p:spPr bwMode="auto">
            <a:xfrm rot="79242" flipV="1">
              <a:off x="1831" y="2707"/>
              <a:ext cx="335" cy="31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8" name="Line 68"/>
            <p:cNvSpPr>
              <a:spLocks noChangeShapeType="1"/>
            </p:cNvSpPr>
            <p:nvPr/>
          </p:nvSpPr>
          <p:spPr bwMode="auto">
            <a:xfrm>
              <a:off x="1824" y="864"/>
              <a:ext cx="0" cy="216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39" name="Line 69"/>
            <p:cNvSpPr>
              <a:spLocks noChangeShapeType="1"/>
            </p:cNvSpPr>
            <p:nvPr/>
          </p:nvSpPr>
          <p:spPr bwMode="auto">
            <a:xfrm rot="-5400000">
              <a:off x="2775" y="869"/>
              <a:ext cx="0" cy="286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0" name="Line 70"/>
            <p:cNvSpPr>
              <a:spLocks noChangeShapeType="1"/>
            </p:cNvSpPr>
            <p:nvPr/>
          </p:nvSpPr>
          <p:spPr bwMode="auto">
            <a:xfrm>
              <a:off x="2596" y="124"/>
              <a:ext cx="0" cy="216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1" name="Line 71"/>
            <p:cNvSpPr>
              <a:spLocks noChangeShapeType="1"/>
            </p:cNvSpPr>
            <p:nvPr/>
          </p:nvSpPr>
          <p:spPr bwMode="auto">
            <a:xfrm rot="79242" flipV="1">
              <a:off x="2243" y="2299"/>
              <a:ext cx="347" cy="33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2" name="Line 72"/>
            <p:cNvSpPr>
              <a:spLocks noChangeShapeType="1"/>
            </p:cNvSpPr>
            <p:nvPr/>
          </p:nvSpPr>
          <p:spPr bwMode="auto">
            <a:xfrm rot="61562" flipV="1">
              <a:off x="3219" y="1068"/>
              <a:ext cx="984" cy="75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3" name="Line 73"/>
            <p:cNvSpPr>
              <a:spLocks noChangeShapeType="1"/>
            </p:cNvSpPr>
            <p:nvPr/>
          </p:nvSpPr>
          <p:spPr bwMode="auto">
            <a:xfrm rot="-5400000">
              <a:off x="2280" y="40"/>
              <a:ext cx="0" cy="283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4" name="Line 74"/>
            <p:cNvSpPr>
              <a:spLocks noChangeShapeType="1"/>
            </p:cNvSpPr>
            <p:nvPr/>
          </p:nvSpPr>
          <p:spPr bwMode="auto">
            <a:xfrm>
              <a:off x="2192" y="528"/>
              <a:ext cx="0" cy="2166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5" name="Line 75"/>
            <p:cNvSpPr>
              <a:spLocks noChangeShapeType="1"/>
            </p:cNvSpPr>
            <p:nvPr/>
          </p:nvSpPr>
          <p:spPr bwMode="auto">
            <a:xfrm rot="-5400000">
              <a:off x="2772" y="-328"/>
              <a:ext cx="0" cy="2855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6" name="Line 76"/>
            <p:cNvSpPr>
              <a:spLocks noChangeShapeType="1"/>
            </p:cNvSpPr>
            <p:nvPr/>
          </p:nvSpPr>
          <p:spPr bwMode="auto">
            <a:xfrm>
              <a:off x="4212" y="124"/>
              <a:ext cx="0" cy="2178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7" name="Line 77"/>
            <p:cNvSpPr>
              <a:spLocks noChangeShapeType="1"/>
            </p:cNvSpPr>
            <p:nvPr/>
          </p:nvSpPr>
          <p:spPr bwMode="auto">
            <a:xfrm rot="-5400000">
              <a:off x="2775" y="-1307"/>
              <a:ext cx="0" cy="286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48" name="Line 78"/>
            <p:cNvSpPr>
              <a:spLocks noChangeShapeType="1"/>
            </p:cNvSpPr>
            <p:nvPr/>
          </p:nvSpPr>
          <p:spPr bwMode="auto">
            <a:xfrm rot="61562" flipV="1">
              <a:off x="2350" y="134"/>
              <a:ext cx="252" cy="24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267" name="WordArt 79" descr="Piastrelle"/>
          <p:cNvSpPr>
            <a:spLocks noChangeArrowheads="1" noChangeShapeType="1" noTextEdit="1"/>
          </p:cNvSpPr>
          <p:nvPr/>
        </p:nvSpPr>
        <p:spPr bwMode="auto">
          <a:xfrm>
            <a:off x="1706566" y="63544"/>
            <a:ext cx="809307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pattFill prst="openDmnd">
                  <a:fgClr>
                    <a:srgbClr val="FF9900"/>
                  </a:fgClr>
                  <a:bgClr>
                    <a:srgbClr val="FFFFFF"/>
                  </a:bgClr>
                </a:pattFill>
                <a:latin typeface="Arial Black"/>
              </a:rPr>
              <a:t>Energia reticolare nei cristalli ionici</a:t>
            </a:r>
          </a:p>
        </p:txBody>
      </p:sp>
      <p:sp>
        <p:nvSpPr>
          <p:cNvPr id="11268" name="Text Box 80"/>
          <p:cNvSpPr txBox="1">
            <a:spLocks noChangeArrowheads="1"/>
          </p:cNvSpPr>
          <p:nvPr/>
        </p:nvSpPr>
        <p:spPr bwMode="auto">
          <a:xfrm>
            <a:off x="6735763" y="3978275"/>
            <a:ext cx="6830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Arial" charset="0"/>
              </a:rPr>
              <a:t>U = </a:t>
            </a:r>
          </a:p>
        </p:txBody>
      </p:sp>
      <p:sp>
        <p:nvSpPr>
          <p:cNvPr id="11269" name="Text Box 81"/>
          <p:cNvSpPr txBox="1">
            <a:spLocks noChangeArrowheads="1"/>
          </p:cNvSpPr>
          <p:nvPr/>
        </p:nvSpPr>
        <p:spPr bwMode="auto">
          <a:xfrm>
            <a:off x="7421647" y="3703640"/>
            <a:ext cx="1459567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Arial" charset="0"/>
              </a:rPr>
              <a:t>- AZ</a:t>
            </a:r>
            <a:r>
              <a:rPr lang="it-IT" altLang="it-IT" baseline="-25000">
                <a:solidFill>
                  <a:srgbClr val="FFFFCC"/>
                </a:solidFill>
                <a:latin typeface="Arial" charset="0"/>
              </a:rPr>
              <a:t>1</a:t>
            </a:r>
            <a:r>
              <a:rPr lang="it-IT" altLang="it-IT">
                <a:solidFill>
                  <a:srgbClr val="FFFFCC"/>
                </a:solidFill>
                <a:latin typeface="Arial" charset="0"/>
              </a:rPr>
              <a:t>Z</a:t>
            </a:r>
            <a:r>
              <a:rPr lang="it-IT" altLang="it-IT" baseline="-25000">
                <a:solidFill>
                  <a:srgbClr val="FFFFCC"/>
                </a:solidFill>
                <a:latin typeface="Arial" charset="0"/>
              </a:rPr>
              <a:t>2</a:t>
            </a:r>
            <a:r>
              <a:rPr lang="it-IT" altLang="it-IT">
                <a:solidFill>
                  <a:srgbClr val="FFFFCC"/>
                </a:solidFill>
                <a:latin typeface="Arial" charset="0"/>
              </a:rPr>
              <a:t>e</a:t>
            </a:r>
            <a:r>
              <a:rPr lang="it-IT" altLang="it-IT" baseline="30000">
                <a:solidFill>
                  <a:srgbClr val="FFFFCC"/>
                </a:solidFill>
                <a:latin typeface="Arial" charset="0"/>
              </a:rPr>
              <a:t>2</a:t>
            </a:r>
            <a:r>
              <a:rPr lang="it-IT" altLang="it-IT">
                <a:solidFill>
                  <a:srgbClr val="FFFFCC"/>
                </a:solidFill>
                <a:latin typeface="Arial" charset="0"/>
              </a:rPr>
              <a:t> </a:t>
            </a:r>
          </a:p>
        </p:txBody>
      </p:sp>
      <p:sp>
        <p:nvSpPr>
          <p:cNvPr id="11270" name="Text Box 82"/>
          <p:cNvSpPr txBox="1">
            <a:spLocks noChangeArrowheads="1"/>
          </p:cNvSpPr>
          <p:nvPr/>
        </p:nvSpPr>
        <p:spPr bwMode="auto">
          <a:xfrm>
            <a:off x="7950201" y="4206875"/>
            <a:ext cx="41216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Arial" charset="0"/>
              </a:rPr>
              <a:t>r</a:t>
            </a:r>
            <a:r>
              <a:rPr lang="it-IT" altLang="it-IT" baseline="-25000">
                <a:solidFill>
                  <a:srgbClr val="FFFFCC"/>
                </a:solidFill>
                <a:latin typeface="Arial" charset="0"/>
              </a:rPr>
              <a:t>0</a:t>
            </a:r>
            <a:r>
              <a:rPr lang="it-IT" altLang="it-IT">
                <a:solidFill>
                  <a:srgbClr val="FFFFCC"/>
                </a:solidFill>
                <a:latin typeface="Arial" charset="0"/>
              </a:rPr>
              <a:t> </a:t>
            </a:r>
          </a:p>
        </p:txBody>
      </p:sp>
      <p:sp>
        <p:nvSpPr>
          <p:cNvPr id="11271" name="Line 83"/>
          <p:cNvSpPr>
            <a:spLocks noChangeShapeType="1"/>
          </p:cNvSpPr>
          <p:nvPr/>
        </p:nvSpPr>
        <p:spPr bwMode="auto">
          <a:xfrm>
            <a:off x="7467602" y="4160838"/>
            <a:ext cx="132556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2" name="Text Box 84"/>
          <p:cNvSpPr txBox="1">
            <a:spLocks noChangeArrowheads="1"/>
          </p:cNvSpPr>
          <p:nvPr/>
        </p:nvSpPr>
        <p:spPr bwMode="auto">
          <a:xfrm>
            <a:off x="2370366" y="5121275"/>
            <a:ext cx="677352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Arial" charset="0"/>
              </a:rPr>
              <a:t>A = Costante di Madelung    &gt; 1 (In NaCl = 1,75)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8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69"/>
    </mc:Choice>
    <mc:Fallback>
      <p:transition spd="slow" advTm="21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 descr="Sabbia"/>
          <p:cNvSpPr>
            <a:spLocks noChangeArrowheads="1" noChangeShapeType="1" noTextEdit="1"/>
          </p:cNvSpPr>
          <p:nvPr/>
        </p:nvSpPr>
        <p:spPr bwMode="auto">
          <a:xfrm rot="5400000">
            <a:off x="-968375" y="3040063"/>
            <a:ext cx="5943600" cy="685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BCBCB"/>
                  </a:outerShdw>
                </a:effectLst>
                <a:latin typeface="Arial"/>
                <a:cs typeface="Arial"/>
              </a:rPr>
              <a:t>Legame Covalente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276496" y="44"/>
            <a:ext cx="8353441" cy="563563"/>
            <a:chOff x="752475" y="0"/>
            <a:chExt cx="8353440" cy="563563"/>
          </a:xfrm>
        </p:grpSpPr>
        <p:sp>
          <p:nvSpPr>
            <p:cNvPr id="12290" name="Rectangle 2"/>
            <p:cNvSpPr>
              <a:spLocks noChangeArrowheads="1"/>
            </p:cNvSpPr>
            <p:nvPr/>
          </p:nvSpPr>
          <p:spPr bwMode="auto">
            <a:xfrm>
              <a:off x="3995738" y="4763"/>
              <a:ext cx="2827337" cy="5588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292" name="Text Box 4"/>
            <p:cNvSpPr txBox="1">
              <a:spLocks noChangeArrowheads="1"/>
            </p:cNvSpPr>
            <p:nvPr/>
          </p:nvSpPr>
          <p:spPr bwMode="auto">
            <a:xfrm>
              <a:off x="752475" y="0"/>
              <a:ext cx="835344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 dirty="0">
                  <a:solidFill>
                    <a:srgbClr val="FFFF00"/>
                  </a:solidFill>
                  <a:latin typeface="Arial" charset="0"/>
                </a:rPr>
                <a:t>1</a:t>
              </a:r>
              <a:r>
                <a:rPr lang="it-IT" altLang="it-IT" sz="2600" dirty="0">
                  <a:solidFill>
                    <a:srgbClr val="FFFF00"/>
                  </a:solidFill>
                  <a:latin typeface="Arial" charset="0"/>
                </a:rPr>
                <a:t>. Risulta da elettroni  </a:t>
              </a:r>
              <a:r>
                <a:rPr lang="it-IT" altLang="it-IT" sz="2600" b="1" dirty="0">
                  <a:solidFill>
                    <a:srgbClr val="000066"/>
                  </a:solidFill>
                  <a:latin typeface="Arial" charset="0"/>
                </a:rPr>
                <a:t>messi in comune</a:t>
              </a:r>
              <a:r>
                <a:rPr lang="it-IT" altLang="it-IT" sz="2600" dirty="0">
                  <a:solidFill>
                    <a:srgbClr val="FFFF00"/>
                  </a:solidFill>
                  <a:latin typeface="Arial" charset="0"/>
                </a:rPr>
                <a:t>   da due atomi</a:t>
              </a:r>
            </a:p>
          </p:txBody>
        </p:sp>
      </p:grp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92441" y="800100"/>
            <a:ext cx="8062015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Se ciascun atomo mette 	1 elettrone	Legame 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semplice</a:t>
            </a:r>
            <a:endParaRPr lang="it-IT" altLang="it-IT" dirty="0">
              <a:solidFill>
                <a:srgbClr val="CCFFFF"/>
              </a:solidFill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301876" y="2322575"/>
            <a:ext cx="8280950" cy="1018458"/>
            <a:chOff x="777875" y="2322513"/>
            <a:chExt cx="8280948" cy="1018457"/>
          </a:xfrm>
        </p:grpSpPr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777875" y="2541588"/>
              <a:ext cx="3061927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FFFF00"/>
                  </a:solidFill>
                  <a:latin typeface="Arial" charset="0"/>
                </a:rPr>
                <a:t>Ordine di legame  =   </a:t>
              </a: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3605216" y="2322513"/>
              <a:ext cx="5453607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00"/>
                  </a:solidFill>
                  <a:latin typeface="Arial" charset="0"/>
                </a:rPr>
                <a:t>N° totale di elettroni messi in comune   </a:t>
              </a: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5937251" y="2916238"/>
              <a:ext cx="282321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1388" algn="l"/>
                  <a:tab pos="53260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>
              <a:off x="3703638" y="2779713"/>
              <a:ext cx="5211762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259013" y="5907153"/>
            <a:ext cx="8371074" cy="8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. Gli elettroni che formano il legame devono avere spin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    antiparalleli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2392422" y="3263813"/>
            <a:ext cx="8430385" cy="830997"/>
            <a:chOff x="868363" y="3263900"/>
            <a:chExt cx="8430385" cy="830996"/>
          </a:xfrm>
        </p:grpSpPr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868363" y="3263900"/>
              <a:ext cx="8430385" cy="830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2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Esempio 	H    </a:t>
              </a:r>
              <a:r>
                <a:rPr lang="it-IT" altLang="it-IT" dirty="0" err="1">
                  <a:solidFill>
                    <a:srgbClr val="CCFFFF"/>
                  </a:solidFill>
                  <a:latin typeface="Arial" charset="0"/>
                </a:rPr>
                <a:t>H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 	2/2 = 1 	Legame 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semplice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	</a:t>
              </a:r>
            </a:p>
          </p:txBody>
        </p:sp>
        <p:sp>
          <p:nvSpPr>
            <p:cNvPr id="12300" name="Oval 12"/>
            <p:cNvSpPr>
              <a:spLocks noChangeArrowheads="1"/>
            </p:cNvSpPr>
            <p:nvPr/>
          </p:nvSpPr>
          <p:spPr bwMode="auto">
            <a:xfrm>
              <a:off x="3441700" y="3671888"/>
              <a:ext cx="114300" cy="9366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rgbClr val="CC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301" name="Oval 13"/>
            <p:cNvSpPr>
              <a:spLocks noChangeArrowheads="1"/>
            </p:cNvSpPr>
            <p:nvPr/>
          </p:nvSpPr>
          <p:spPr bwMode="auto">
            <a:xfrm>
              <a:off x="3441700" y="3811588"/>
              <a:ext cx="114300" cy="92075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rgbClr val="CC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410307" y="1311258"/>
            <a:ext cx="777187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Se 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ciascun atomo mette	2 elettroni	Legame 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doppio</a:t>
            </a:r>
            <a:endParaRPr lang="it-IT" altLang="it-IT" dirty="0">
              <a:solidFill>
                <a:srgbClr val="CCFFFF"/>
              </a:solidFill>
              <a:latin typeface="Arial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392422" y="1769076"/>
            <a:ext cx="759874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3532188" algn="l"/>
                <a:tab pos="54816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Se 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ciascun atomo mette	3 elettroni	Legame triplo 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2346325" y="4105052"/>
            <a:ext cx="7875746" cy="830997"/>
            <a:chOff x="822325" y="4105093"/>
            <a:chExt cx="7875703" cy="830996"/>
          </a:xfrm>
        </p:grpSpPr>
        <p:grpSp>
          <p:nvGrpSpPr>
            <p:cNvPr id="7" name="Gruppo 6"/>
            <p:cNvGrpSpPr/>
            <p:nvPr/>
          </p:nvGrpSpPr>
          <p:grpSpPr>
            <a:xfrm>
              <a:off x="822325" y="4105093"/>
              <a:ext cx="7875703" cy="830996"/>
              <a:chOff x="822325" y="4105093"/>
              <a:chExt cx="7875703" cy="830996"/>
            </a:xfrm>
          </p:grpSpPr>
          <p:sp>
            <p:nvSpPr>
              <p:cNvPr id="28" name="Text Box 11"/>
              <p:cNvSpPr txBox="1">
                <a:spLocks noChangeArrowheads="1"/>
              </p:cNvSpPr>
              <p:nvPr/>
            </p:nvSpPr>
            <p:spPr bwMode="auto">
              <a:xfrm>
                <a:off x="822325" y="4105093"/>
                <a:ext cx="7875703" cy="830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182813" algn="l"/>
                    <a:tab pos="3817938" algn="l"/>
                    <a:tab pos="54292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2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dirty="0">
                    <a:solidFill>
                      <a:srgbClr val="CCFFFF"/>
                    </a:solidFill>
                    <a:latin typeface="Arial" charset="0"/>
                  </a:rPr>
                  <a:t>	O    </a:t>
                </a:r>
                <a:r>
                  <a:rPr lang="it-IT" altLang="it-IT" dirty="0" err="1">
                    <a:solidFill>
                      <a:srgbClr val="CCFFFF"/>
                    </a:solidFill>
                    <a:latin typeface="Arial" charset="0"/>
                  </a:rPr>
                  <a:t>O</a:t>
                </a:r>
                <a:r>
                  <a:rPr lang="it-IT" altLang="it-IT" dirty="0">
                    <a:solidFill>
                      <a:srgbClr val="CCFFFF"/>
                    </a:solidFill>
                    <a:latin typeface="Arial" charset="0"/>
                  </a:rPr>
                  <a:t>	4/2 = 2	Legame </a:t>
                </a:r>
                <a:r>
                  <a:rPr lang="it-IT" altLang="it-IT" dirty="0">
                    <a:solidFill>
                      <a:srgbClr val="CCFFFF"/>
                    </a:solidFill>
                    <a:latin typeface="Arial" charset="0"/>
                  </a:rPr>
                  <a:t>doppio</a:t>
                </a:r>
                <a:r>
                  <a:rPr lang="it-IT" altLang="it-IT" dirty="0">
                    <a:solidFill>
                      <a:srgbClr val="CCFFFF"/>
                    </a:solidFill>
                    <a:latin typeface="Arial" charset="0"/>
                  </a:rPr>
                  <a:t>	</a:t>
                </a:r>
              </a:p>
            </p:txBody>
          </p:sp>
          <p:grpSp>
            <p:nvGrpSpPr>
              <p:cNvPr id="6" name="Gruppo 5"/>
              <p:cNvGrpSpPr/>
              <p:nvPr/>
            </p:nvGrpSpPr>
            <p:grpSpPr>
              <a:xfrm>
                <a:off x="3325813" y="4477146"/>
                <a:ext cx="279400" cy="237331"/>
                <a:chOff x="-2678430" y="3743562"/>
                <a:chExt cx="279400" cy="237331"/>
              </a:xfrm>
            </p:grpSpPr>
            <p:grpSp>
              <p:nvGrpSpPr>
                <p:cNvPr id="4" name="Gruppo 3"/>
                <p:cNvGrpSpPr/>
                <p:nvPr/>
              </p:nvGrpSpPr>
              <p:grpSpPr>
                <a:xfrm>
                  <a:off x="-2678430" y="3743562"/>
                  <a:ext cx="114300" cy="231775"/>
                  <a:chOff x="3594100" y="3824288"/>
                  <a:chExt cx="114300" cy="231775"/>
                </a:xfrm>
              </p:grpSpPr>
              <p:sp>
                <p:nvSpPr>
                  <p:cNvPr id="3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824288"/>
                    <a:ext cx="114300" cy="93662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963988"/>
                    <a:ext cx="114300" cy="92075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3" name="Gruppo 32"/>
                <p:cNvGrpSpPr/>
                <p:nvPr/>
              </p:nvGrpSpPr>
              <p:grpSpPr>
                <a:xfrm>
                  <a:off x="-2513330" y="3749118"/>
                  <a:ext cx="114300" cy="231775"/>
                  <a:chOff x="3594100" y="3824288"/>
                  <a:chExt cx="114300" cy="231775"/>
                </a:xfrm>
              </p:grpSpPr>
              <p:sp>
                <p:nvSpPr>
                  <p:cNvPr id="34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824288"/>
                    <a:ext cx="114300" cy="93662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963988"/>
                    <a:ext cx="114300" cy="92075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3478213" y="4629546"/>
              <a:ext cx="114300" cy="9366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rgbClr val="CC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2392368" y="4812213"/>
            <a:ext cx="7715445" cy="830997"/>
            <a:chOff x="868363" y="4812210"/>
            <a:chExt cx="7715445" cy="830997"/>
          </a:xfrm>
        </p:grpSpPr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868363" y="4812210"/>
              <a:ext cx="771544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2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                       N      </a:t>
              </a:r>
              <a:r>
                <a:rPr lang="it-IT" altLang="it-IT" dirty="0" err="1">
                  <a:solidFill>
                    <a:srgbClr val="CCFFFF"/>
                  </a:solidFill>
                  <a:latin typeface="Arial" charset="0"/>
                </a:rPr>
                <a:t>N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	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6/2 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= 3	Legame triplo   </a:t>
              </a: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3272156" y="5208488"/>
              <a:ext cx="435293" cy="237331"/>
              <a:chOff x="12369483" y="3094845"/>
              <a:chExt cx="435293" cy="237331"/>
            </a:xfrm>
          </p:grpSpPr>
          <p:grpSp>
            <p:nvGrpSpPr>
              <p:cNvPr id="47" name="Gruppo 46"/>
              <p:cNvGrpSpPr/>
              <p:nvPr/>
            </p:nvGrpSpPr>
            <p:grpSpPr>
              <a:xfrm>
                <a:off x="12534583" y="3100401"/>
                <a:ext cx="114300" cy="231775"/>
                <a:chOff x="3594100" y="3824288"/>
                <a:chExt cx="114300" cy="231775"/>
              </a:xfrm>
            </p:grpSpPr>
            <p:sp>
              <p:nvSpPr>
                <p:cNvPr id="48" name="Oval 12"/>
                <p:cNvSpPr>
                  <a:spLocks noChangeArrowheads="1"/>
                </p:cNvSpPr>
                <p:nvPr/>
              </p:nvSpPr>
              <p:spPr bwMode="auto">
                <a:xfrm>
                  <a:off x="3594100" y="3824288"/>
                  <a:ext cx="114300" cy="93662"/>
                </a:xfrm>
                <a:prstGeom prst="ellipse">
                  <a:avLst/>
                </a:prstGeom>
                <a:solidFill>
                  <a:srgbClr val="CCECFF"/>
                </a:solidFill>
                <a:ln w="9525">
                  <a:solidFill>
                    <a:srgbClr val="CC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Oval 13"/>
                <p:cNvSpPr>
                  <a:spLocks noChangeArrowheads="1"/>
                </p:cNvSpPr>
                <p:nvPr/>
              </p:nvSpPr>
              <p:spPr bwMode="auto">
                <a:xfrm>
                  <a:off x="3594100" y="3963988"/>
                  <a:ext cx="114300" cy="92075"/>
                </a:xfrm>
                <a:prstGeom prst="ellipse">
                  <a:avLst/>
                </a:prstGeom>
                <a:solidFill>
                  <a:srgbClr val="CCECFF"/>
                </a:solidFill>
                <a:ln w="9525">
                  <a:solidFill>
                    <a:srgbClr val="CC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" name="Gruppo 7"/>
              <p:cNvGrpSpPr/>
              <p:nvPr/>
            </p:nvGrpSpPr>
            <p:grpSpPr>
              <a:xfrm>
                <a:off x="12369483" y="3094845"/>
                <a:ext cx="435293" cy="237331"/>
                <a:chOff x="12369483" y="3094845"/>
                <a:chExt cx="435293" cy="237331"/>
              </a:xfrm>
            </p:grpSpPr>
            <p:grpSp>
              <p:nvGrpSpPr>
                <p:cNvPr id="46" name="Gruppo 45"/>
                <p:cNvGrpSpPr/>
                <p:nvPr/>
              </p:nvGrpSpPr>
              <p:grpSpPr>
                <a:xfrm>
                  <a:off x="12369483" y="3094845"/>
                  <a:ext cx="114300" cy="231775"/>
                  <a:chOff x="3594100" y="3824288"/>
                  <a:chExt cx="114300" cy="231775"/>
                </a:xfrm>
              </p:grpSpPr>
              <p:sp>
                <p:nvSpPr>
                  <p:cNvPr id="5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824288"/>
                    <a:ext cx="114300" cy="93662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963988"/>
                    <a:ext cx="114300" cy="92075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52" name="Gruppo 51"/>
                <p:cNvGrpSpPr/>
                <p:nvPr/>
              </p:nvGrpSpPr>
              <p:grpSpPr>
                <a:xfrm>
                  <a:off x="12690476" y="3100401"/>
                  <a:ext cx="114300" cy="231775"/>
                  <a:chOff x="3594100" y="3824288"/>
                  <a:chExt cx="114300" cy="231775"/>
                </a:xfrm>
              </p:grpSpPr>
              <p:sp>
                <p:nvSpPr>
                  <p:cNvPr id="53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824288"/>
                    <a:ext cx="114300" cy="93662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594100" y="3963988"/>
                    <a:ext cx="114300" cy="92075"/>
                  </a:xfrm>
                  <a:prstGeom prst="ellipse">
                    <a:avLst/>
                  </a:prstGeom>
                  <a:solidFill>
                    <a:srgbClr val="CCECFF"/>
                  </a:solidFill>
                  <a:ln w="9525">
                    <a:solidFill>
                      <a:srgbClr val="CC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37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33"/>
    </mc:Choice>
    <mc:Fallback>
      <p:transition spd="slow" advTm="146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3" grpId="0"/>
      <p:bldP spid="12298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 descr="Sabbia"/>
          <p:cNvSpPr>
            <a:spLocks noChangeArrowheads="1" noChangeShapeType="1" noTextEdit="1"/>
          </p:cNvSpPr>
          <p:nvPr/>
        </p:nvSpPr>
        <p:spPr bwMode="auto">
          <a:xfrm rot="5400000">
            <a:off x="-968375" y="3040063"/>
            <a:ext cx="5943600" cy="685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BCBCB"/>
                  </a:outerShdw>
                </a:effectLst>
                <a:latin typeface="Arial"/>
                <a:cs typeface="Arial"/>
              </a:rPr>
              <a:t>Legame Covalente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78063" y="577851"/>
            <a:ext cx="8260466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. Gli atomi tendono a raggiungere attraverso la messa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in comune degli elettroni una configurazione stabile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(ottetto, o altra).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438402" y="4865689"/>
            <a:ext cx="8108182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 dirty="0">
                <a:solidFill>
                  <a:srgbClr val="FFFF00"/>
                </a:solidFill>
                <a:latin typeface="Arial" charset="0"/>
              </a:rPr>
              <a:t>4</a:t>
            </a: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. Esistono due tipi di legami covalenti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</a:t>
            </a: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 (elettroni di legame sulla congiungente i nuclei)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dirty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</a:t>
            </a:r>
            <a:r>
              <a:rPr lang="it-IT" altLang="it-IT" sz="2600" dirty="0">
                <a:solidFill>
                  <a:srgbClr val="FFFF00"/>
                </a:solidFill>
                <a:latin typeface="Arial" charset="0"/>
              </a:rPr>
              <a:t> (elettroni di legame fuori della congiungente i nuclei)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789295" y="2045726"/>
            <a:ext cx="4067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Esempio 	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H       </a:t>
            </a:r>
            <a:r>
              <a:rPr lang="it-IT" altLang="it-IT" dirty="0" err="1">
                <a:solidFill>
                  <a:srgbClr val="CCFFFF"/>
                </a:solidFill>
                <a:latin typeface="Arial" charset="0"/>
              </a:rPr>
              <a:t>H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         </a:t>
            </a:r>
            <a:endParaRPr lang="it-IT" altLang="it-IT" baseline="-25000" dirty="0">
              <a:solidFill>
                <a:srgbClr val="CCFFFF"/>
              </a:solidFill>
              <a:latin typeface="Arial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baseline="-25000" dirty="0">
                <a:solidFill>
                  <a:srgbClr val="CCFFFF"/>
                </a:solidFill>
                <a:latin typeface="Arial" charset="0"/>
              </a:rPr>
              <a:t> 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                         1s</a:t>
            </a:r>
            <a:r>
              <a:rPr lang="it-IT" altLang="it-IT" baseline="30000" dirty="0">
                <a:solidFill>
                  <a:srgbClr val="CCFFFF"/>
                </a:solidFill>
                <a:latin typeface="Arial" charset="0"/>
              </a:rPr>
              <a:t>1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   </a:t>
            </a:r>
            <a:r>
              <a:rPr lang="it-IT" altLang="it-IT" dirty="0" err="1">
                <a:solidFill>
                  <a:srgbClr val="CCFFFF"/>
                </a:solidFill>
                <a:latin typeface="Arial" charset="0"/>
              </a:rPr>
              <a:t>1s</a:t>
            </a:r>
            <a:r>
              <a:rPr lang="it-IT" altLang="it-IT" baseline="30000" dirty="0" err="1">
                <a:solidFill>
                  <a:srgbClr val="CCFFFF"/>
                </a:solidFill>
                <a:latin typeface="Arial" charset="0"/>
              </a:rPr>
              <a:t>1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 </a:t>
            </a:r>
            <a:endParaRPr lang="it-IT" altLang="it-IT" dirty="0">
              <a:solidFill>
                <a:srgbClr val="CCFFFF"/>
              </a:solidFill>
              <a:latin typeface="Arial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6415726" y="2543402"/>
            <a:ext cx="416020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182813" algn="l"/>
                <a:tab pos="3817938" algn="l"/>
                <a:tab pos="54292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(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2 elettroni s, come l’He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)</a:t>
            </a:r>
            <a:r>
              <a:rPr lang="it-IT" altLang="it-IT" dirty="0">
                <a:solidFill>
                  <a:srgbClr val="CCFFFF"/>
                </a:solidFill>
                <a:latin typeface="Arial" charset="0"/>
              </a:rPr>
              <a:t>	</a:t>
            </a:r>
            <a:endParaRPr lang="it-IT" altLang="it-IT" baseline="-25000" dirty="0">
              <a:solidFill>
                <a:srgbClr val="CCFFFF"/>
              </a:solidFill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46421" y="3397092"/>
            <a:ext cx="7829551" cy="855619"/>
            <a:chOff x="1222375" y="3397091"/>
            <a:chExt cx="7829550" cy="855619"/>
          </a:xfrm>
        </p:grpSpPr>
        <p:grpSp>
          <p:nvGrpSpPr>
            <p:cNvPr id="2" name="Gruppo 1"/>
            <p:cNvGrpSpPr/>
            <p:nvPr/>
          </p:nvGrpSpPr>
          <p:grpSpPr>
            <a:xfrm>
              <a:off x="3283584" y="3747885"/>
              <a:ext cx="3954463" cy="504825"/>
              <a:chOff x="-5379720" y="2618221"/>
              <a:chExt cx="3954463" cy="504825"/>
            </a:xfrm>
          </p:grpSpPr>
          <p:sp>
            <p:nvSpPr>
              <p:cNvPr id="13319" name="Line 7"/>
              <p:cNvSpPr>
                <a:spLocks noChangeShapeType="1"/>
              </p:cNvSpPr>
              <p:nvPr/>
            </p:nvSpPr>
            <p:spPr bwMode="auto">
              <a:xfrm>
                <a:off x="-3596957" y="2875396"/>
                <a:ext cx="82391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20" name="Oval 8"/>
              <p:cNvSpPr>
                <a:spLocks noChangeArrowheads="1"/>
              </p:cNvSpPr>
              <p:nvPr/>
            </p:nvSpPr>
            <p:spPr bwMode="auto">
              <a:xfrm>
                <a:off x="-5197157" y="2618221"/>
                <a:ext cx="114300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1" name="Oval 9"/>
              <p:cNvSpPr>
                <a:spLocks noChangeArrowheads="1"/>
              </p:cNvSpPr>
              <p:nvPr/>
            </p:nvSpPr>
            <p:spPr bwMode="auto">
              <a:xfrm>
                <a:off x="-5014595" y="2618221"/>
                <a:ext cx="114300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2" name="Oval 10"/>
              <p:cNvSpPr>
                <a:spLocks noChangeArrowheads="1"/>
              </p:cNvSpPr>
              <p:nvPr/>
            </p:nvSpPr>
            <p:spPr bwMode="auto">
              <a:xfrm>
                <a:off x="-5379720" y="2730933"/>
                <a:ext cx="112713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3" name="Oval 11"/>
              <p:cNvSpPr>
                <a:spLocks noChangeArrowheads="1"/>
              </p:cNvSpPr>
              <p:nvPr/>
            </p:nvSpPr>
            <p:spPr bwMode="auto">
              <a:xfrm>
                <a:off x="-5379720" y="2857933"/>
                <a:ext cx="112713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4" name="Oval 12"/>
              <p:cNvSpPr>
                <a:spLocks noChangeArrowheads="1"/>
              </p:cNvSpPr>
              <p:nvPr/>
            </p:nvSpPr>
            <p:spPr bwMode="auto">
              <a:xfrm>
                <a:off x="-5197157" y="3029383"/>
                <a:ext cx="114300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5" name="Oval 13"/>
              <p:cNvSpPr>
                <a:spLocks noChangeArrowheads="1"/>
              </p:cNvSpPr>
              <p:nvPr/>
            </p:nvSpPr>
            <p:spPr bwMode="auto">
              <a:xfrm>
                <a:off x="-5014595" y="3029383"/>
                <a:ext cx="114300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6" name="Oval 14"/>
              <p:cNvSpPr>
                <a:spLocks noChangeArrowheads="1"/>
              </p:cNvSpPr>
              <p:nvPr/>
            </p:nvSpPr>
            <p:spPr bwMode="auto">
              <a:xfrm>
                <a:off x="-4854257" y="2815071"/>
                <a:ext cx="112712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7" name="Oval 15"/>
              <p:cNvSpPr>
                <a:spLocks noChangeArrowheads="1"/>
              </p:cNvSpPr>
              <p:nvPr/>
            </p:nvSpPr>
            <p:spPr bwMode="auto">
              <a:xfrm>
                <a:off x="-4282757" y="2618221"/>
                <a:ext cx="114300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8" name="Oval 16"/>
              <p:cNvSpPr>
                <a:spLocks noChangeArrowheads="1"/>
              </p:cNvSpPr>
              <p:nvPr/>
            </p:nvSpPr>
            <p:spPr bwMode="auto">
              <a:xfrm>
                <a:off x="-4100195" y="2618221"/>
                <a:ext cx="114300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29" name="Oval 17"/>
              <p:cNvSpPr>
                <a:spLocks noChangeArrowheads="1"/>
              </p:cNvSpPr>
              <p:nvPr/>
            </p:nvSpPr>
            <p:spPr bwMode="auto">
              <a:xfrm>
                <a:off x="-4465320" y="2819833"/>
                <a:ext cx="112713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0" name="Oval 18"/>
              <p:cNvSpPr>
                <a:spLocks noChangeArrowheads="1"/>
              </p:cNvSpPr>
              <p:nvPr/>
            </p:nvSpPr>
            <p:spPr bwMode="auto">
              <a:xfrm>
                <a:off x="-4282757" y="3029383"/>
                <a:ext cx="114300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1" name="Oval 19"/>
              <p:cNvSpPr>
                <a:spLocks noChangeArrowheads="1"/>
              </p:cNvSpPr>
              <p:nvPr/>
            </p:nvSpPr>
            <p:spPr bwMode="auto">
              <a:xfrm>
                <a:off x="-4100195" y="3029383"/>
                <a:ext cx="114300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2" name="Oval 20"/>
              <p:cNvSpPr>
                <a:spLocks noChangeArrowheads="1"/>
              </p:cNvSpPr>
              <p:nvPr/>
            </p:nvSpPr>
            <p:spPr bwMode="auto">
              <a:xfrm>
                <a:off x="-3962082" y="2756333"/>
                <a:ext cx="112712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3" name="Oval 21"/>
              <p:cNvSpPr>
                <a:spLocks noChangeArrowheads="1"/>
              </p:cNvSpPr>
              <p:nvPr/>
            </p:nvSpPr>
            <p:spPr bwMode="auto">
              <a:xfrm>
                <a:off x="-3962082" y="2875396"/>
                <a:ext cx="112712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4" name="Oval 22"/>
              <p:cNvSpPr>
                <a:spLocks noChangeArrowheads="1"/>
              </p:cNvSpPr>
              <p:nvPr/>
            </p:nvSpPr>
            <p:spPr bwMode="auto">
              <a:xfrm>
                <a:off x="-2404745" y="2627746"/>
                <a:ext cx="112713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5" name="Oval 23"/>
              <p:cNvSpPr>
                <a:spLocks noChangeArrowheads="1"/>
              </p:cNvSpPr>
              <p:nvPr/>
            </p:nvSpPr>
            <p:spPr bwMode="auto">
              <a:xfrm>
                <a:off x="-2222182" y="2627746"/>
                <a:ext cx="112712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6" name="Oval 24"/>
              <p:cNvSpPr>
                <a:spLocks noChangeArrowheads="1"/>
              </p:cNvSpPr>
              <p:nvPr/>
            </p:nvSpPr>
            <p:spPr bwMode="auto">
              <a:xfrm>
                <a:off x="-2544445" y="2738871"/>
                <a:ext cx="112713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7" name="Oval 25"/>
              <p:cNvSpPr>
                <a:spLocks noChangeArrowheads="1"/>
              </p:cNvSpPr>
              <p:nvPr/>
            </p:nvSpPr>
            <p:spPr bwMode="auto">
              <a:xfrm>
                <a:off x="-2544445" y="2867458"/>
                <a:ext cx="112713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8" name="Oval 26"/>
              <p:cNvSpPr>
                <a:spLocks noChangeArrowheads="1"/>
              </p:cNvSpPr>
              <p:nvPr/>
            </p:nvSpPr>
            <p:spPr bwMode="auto">
              <a:xfrm>
                <a:off x="-2404745" y="3000808"/>
                <a:ext cx="112713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39" name="Oval 27"/>
              <p:cNvSpPr>
                <a:spLocks noChangeArrowheads="1"/>
              </p:cNvSpPr>
              <p:nvPr/>
            </p:nvSpPr>
            <p:spPr bwMode="auto">
              <a:xfrm>
                <a:off x="-2222182" y="3000808"/>
                <a:ext cx="112712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0" name="Oval 28"/>
              <p:cNvSpPr>
                <a:spLocks noChangeArrowheads="1"/>
              </p:cNvSpPr>
              <p:nvPr/>
            </p:nvSpPr>
            <p:spPr bwMode="auto">
              <a:xfrm>
                <a:off x="-2038032" y="2875396"/>
                <a:ext cx="114300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1" name="Oval 29"/>
              <p:cNvSpPr>
                <a:spLocks noChangeArrowheads="1"/>
              </p:cNvSpPr>
              <p:nvPr/>
            </p:nvSpPr>
            <p:spPr bwMode="auto">
              <a:xfrm>
                <a:off x="-1799907" y="2627746"/>
                <a:ext cx="114300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2" name="Oval 30"/>
              <p:cNvSpPr>
                <a:spLocks noChangeArrowheads="1"/>
              </p:cNvSpPr>
              <p:nvPr/>
            </p:nvSpPr>
            <p:spPr bwMode="auto">
              <a:xfrm>
                <a:off x="-1642745" y="2627746"/>
                <a:ext cx="114300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3" name="Oval 31"/>
              <p:cNvSpPr>
                <a:spLocks noChangeArrowheads="1"/>
              </p:cNvSpPr>
              <p:nvPr/>
            </p:nvSpPr>
            <p:spPr bwMode="auto">
              <a:xfrm>
                <a:off x="-1782445" y="3000808"/>
                <a:ext cx="114300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4" name="Oval 32"/>
              <p:cNvSpPr>
                <a:spLocks noChangeArrowheads="1"/>
              </p:cNvSpPr>
              <p:nvPr/>
            </p:nvSpPr>
            <p:spPr bwMode="auto">
              <a:xfrm>
                <a:off x="-1642745" y="3000808"/>
                <a:ext cx="114300" cy="93663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5" name="Oval 33"/>
              <p:cNvSpPr>
                <a:spLocks noChangeArrowheads="1"/>
              </p:cNvSpPr>
              <p:nvPr/>
            </p:nvSpPr>
            <p:spPr bwMode="auto">
              <a:xfrm>
                <a:off x="-1539557" y="2764271"/>
                <a:ext cx="114300" cy="93662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6" name="Oval 34"/>
              <p:cNvSpPr>
                <a:spLocks noChangeArrowheads="1"/>
              </p:cNvSpPr>
              <p:nvPr/>
            </p:nvSpPr>
            <p:spPr bwMode="auto">
              <a:xfrm>
                <a:off x="-1539557" y="2884921"/>
                <a:ext cx="114300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347" name="Oval 35"/>
              <p:cNvSpPr>
                <a:spLocks noChangeArrowheads="1"/>
              </p:cNvSpPr>
              <p:nvPr/>
            </p:nvSpPr>
            <p:spPr bwMode="auto">
              <a:xfrm>
                <a:off x="-2039620" y="2742046"/>
                <a:ext cx="112713" cy="92075"/>
              </a:xfrm>
              <a:prstGeom prst="ellipse">
                <a:avLst/>
              </a:prstGeom>
              <a:solidFill>
                <a:srgbClr val="CCECFF"/>
              </a:solidFill>
              <a:ln w="9525">
                <a:solidFill>
                  <a:srgbClr val="CC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1222375" y="3397091"/>
              <a:ext cx="7829550" cy="855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82813" algn="l"/>
                  <a:tab pos="3817938" algn="l"/>
                  <a:tab pos="54292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endParaRPr lang="it-IT" altLang="it-IT" baseline="-25000" dirty="0">
                <a:solidFill>
                  <a:srgbClr val="CCFFFF"/>
                </a:solidFill>
                <a:latin typeface="Arial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	Cl       </a:t>
              </a:r>
              <a:r>
                <a:rPr lang="it-IT" altLang="it-IT" dirty="0" err="1">
                  <a:solidFill>
                    <a:srgbClr val="CCFFFF"/>
                  </a:solidFill>
                  <a:latin typeface="Arial" charset="0"/>
                </a:rPr>
                <a:t>Cl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                  </a:t>
              </a:r>
              <a:r>
                <a:rPr lang="it-IT" altLang="it-IT" dirty="0" err="1">
                  <a:solidFill>
                    <a:srgbClr val="CCFFFF"/>
                  </a:solidFill>
                  <a:latin typeface="Arial" charset="0"/>
                </a:rPr>
                <a:t>Cl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  </a:t>
              </a:r>
              <a:r>
                <a:rPr lang="it-IT" altLang="it-IT" dirty="0" err="1">
                  <a:solidFill>
                    <a:srgbClr val="CCFFFF"/>
                  </a:solidFill>
                  <a:latin typeface="Arial" charset="0"/>
                </a:rPr>
                <a:t>Cl</a:t>
              </a:r>
              <a:r>
                <a:rPr lang="it-IT" altLang="it-IT" dirty="0">
                  <a:solidFill>
                    <a:srgbClr val="CCFFFF"/>
                  </a:solidFill>
                  <a:latin typeface="Arial" charset="0"/>
                </a:rPr>
                <a:t>     (ottetto)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99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47"/>
    </mc:Choice>
    <mc:Fallback>
      <p:transition spd="slow" advTm="13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5" grpId="0"/>
      <p:bldP spid="13316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456239" y="1543093"/>
            <a:ext cx="4895088" cy="4988173"/>
            <a:chOff x="3932238" y="136525"/>
            <a:chExt cx="4895088" cy="4988173"/>
          </a:xfrm>
        </p:grpSpPr>
        <p:sp>
          <p:nvSpPr>
            <p:cNvPr id="15362" name="Rectangle 2"/>
            <p:cNvSpPr>
              <a:spLocks noChangeArrowheads="1"/>
            </p:cNvSpPr>
            <p:nvPr/>
          </p:nvSpPr>
          <p:spPr bwMode="auto">
            <a:xfrm>
              <a:off x="6618288" y="3349625"/>
              <a:ext cx="1876425" cy="457200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363" name="Rectangle 3"/>
            <p:cNvSpPr>
              <a:spLocks noChangeArrowheads="1"/>
            </p:cNvSpPr>
            <p:nvPr/>
          </p:nvSpPr>
          <p:spPr bwMode="auto">
            <a:xfrm>
              <a:off x="5395913" y="1646238"/>
              <a:ext cx="1690687" cy="457200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364" name="Line 4"/>
            <p:cNvSpPr>
              <a:spLocks noChangeShapeType="1"/>
            </p:cNvSpPr>
            <p:nvPr/>
          </p:nvSpPr>
          <p:spPr bwMode="auto">
            <a:xfrm>
              <a:off x="4252913" y="549275"/>
              <a:ext cx="0" cy="35194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65" name="Line 5"/>
            <p:cNvSpPr>
              <a:spLocks noChangeShapeType="1"/>
            </p:cNvSpPr>
            <p:nvPr/>
          </p:nvSpPr>
          <p:spPr bwMode="auto">
            <a:xfrm rot="16200000" flipV="1">
              <a:off x="6400801" y="703262"/>
              <a:ext cx="6350" cy="430212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66" name="Freeform 6"/>
            <p:cNvSpPr>
              <a:spLocks/>
            </p:cNvSpPr>
            <p:nvPr/>
          </p:nvSpPr>
          <p:spPr bwMode="auto">
            <a:xfrm>
              <a:off x="4527550" y="1646238"/>
              <a:ext cx="2424113" cy="1752600"/>
            </a:xfrm>
            <a:custGeom>
              <a:avLst/>
              <a:gdLst>
                <a:gd name="T0" fmla="*/ 0 w 2542"/>
                <a:gd name="T1" fmla="*/ 0 h 1841"/>
                <a:gd name="T2" fmla="*/ 228870 w 2542"/>
                <a:gd name="T3" fmla="*/ 868208 h 1841"/>
                <a:gd name="T4" fmla="*/ 596969 w 2542"/>
                <a:gd name="T5" fmla="*/ 1596475 h 1841"/>
                <a:gd name="T6" fmla="*/ 1039450 w 2542"/>
                <a:gd name="T7" fmla="*/ 1724993 h 1841"/>
                <a:gd name="T8" fmla="*/ 1501005 w 2542"/>
                <a:gd name="T9" fmla="*/ 1430830 h 1841"/>
                <a:gd name="T10" fmla="*/ 2424113 w 2542"/>
                <a:gd name="T11" fmla="*/ 1283273 h 1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42" h="1841">
                  <a:moveTo>
                    <a:pt x="0" y="0"/>
                  </a:moveTo>
                  <a:cubicBezTo>
                    <a:pt x="56" y="312"/>
                    <a:pt x="136" y="633"/>
                    <a:pt x="240" y="912"/>
                  </a:cubicBezTo>
                  <a:cubicBezTo>
                    <a:pt x="344" y="1191"/>
                    <a:pt x="484" y="1527"/>
                    <a:pt x="626" y="1677"/>
                  </a:cubicBezTo>
                  <a:cubicBezTo>
                    <a:pt x="768" y="1827"/>
                    <a:pt x="932" y="1841"/>
                    <a:pt x="1090" y="1812"/>
                  </a:cubicBezTo>
                  <a:cubicBezTo>
                    <a:pt x="1248" y="1783"/>
                    <a:pt x="1332" y="1580"/>
                    <a:pt x="1574" y="1503"/>
                  </a:cubicBezTo>
                  <a:cubicBezTo>
                    <a:pt x="1816" y="1426"/>
                    <a:pt x="2340" y="1380"/>
                    <a:pt x="2542" y="1348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rot="5400000">
              <a:off x="6386513" y="1924050"/>
              <a:ext cx="0" cy="42672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4286250" y="1758950"/>
              <a:ext cx="228600" cy="2286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 flipH="1">
              <a:off x="4310063" y="1952625"/>
              <a:ext cx="228600" cy="2286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 flipH="1">
              <a:off x="4297363" y="2149475"/>
              <a:ext cx="228600" cy="2286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4297363" y="2332038"/>
              <a:ext cx="228600" cy="2286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 flipH="1">
              <a:off x="4298950" y="2514600"/>
              <a:ext cx="273050" cy="27305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 flipH="1">
              <a:off x="4481513" y="2574925"/>
              <a:ext cx="228600" cy="2286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5075238" y="2879725"/>
              <a:ext cx="320675" cy="366713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>
              <a:off x="5351463" y="2879725"/>
              <a:ext cx="317500" cy="366713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5624513" y="2879725"/>
              <a:ext cx="228600" cy="274638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5853113" y="2879725"/>
              <a:ext cx="136525" cy="18415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>
              <a:off x="6126163" y="2879725"/>
              <a:ext cx="92075" cy="138113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 flipH="1">
              <a:off x="4572000" y="1965325"/>
              <a:ext cx="731838" cy="4572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 flipH="1" flipV="1">
              <a:off x="5668963" y="3108325"/>
              <a:ext cx="914400" cy="503238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5384799" y="1671638"/>
              <a:ext cx="1723408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6600"/>
                  </a:solidFill>
                  <a:latin typeface="Arial" charset="0"/>
                </a:rPr>
                <a:t>REPULSIVO</a:t>
              </a:r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6629401" y="3382963"/>
              <a:ext cx="1825744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66FF66"/>
                  </a:solidFill>
                  <a:latin typeface="Arial" charset="0"/>
                </a:rPr>
                <a:t>ATTRATTIVO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4297363" y="47307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Arial" charset="0"/>
                </a:rPr>
                <a:t>6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5065713" y="47307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Arial" charset="0"/>
                </a:rPr>
                <a:t>5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5834063" y="47307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Arial" charset="0"/>
                </a:rPr>
                <a:t>4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86" name="Text Box 26"/>
            <p:cNvSpPr txBox="1">
              <a:spLocks noChangeArrowheads="1"/>
            </p:cNvSpPr>
            <p:nvPr/>
          </p:nvSpPr>
          <p:spPr bwMode="auto">
            <a:xfrm>
              <a:off x="6602413" y="47307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Arial" charset="0"/>
                </a:rPr>
                <a:t>3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87" name="Text Box 27"/>
            <p:cNvSpPr txBox="1">
              <a:spLocks noChangeArrowheads="1"/>
            </p:cNvSpPr>
            <p:nvPr/>
          </p:nvSpPr>
          <p:spPr bwMode="auto">
            <a:xfrm>
              <a:off x="7370765" y="47307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88" name="Text Box 28"/>
            <p:cNvSpPr txBox="1">
              <a:spLocks noChangeArrowheads="1"/>
            </p:cNvSpPr>
            <p:nvPr/>
          </p:nvSpPr>
          <p:spPr bwMode="auto">
            <a:xfrm>
              <a:off x="8139113" y="47307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89" name="Line 29"/>
            <p:cNvSpPr>
              <a:spLocks noChangeShapeType="1"/>
            </p:cNvSpPr>
            <p:nvPr/>
          </p:nvSpPr>
          <p:spPr bwMode="auto">
            <a:xfrm flipV="1">
              <a:off x="4437063" y="4206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90" name="Line 30"/>
            <p:cNvSpPr>
              <a:spLocks noChangeShapeType="1"/>
            </p:cNvSpPr>
            <p:nvPr/>
          </p:nvSpPr>
          <p:spPr bwMode="auto">
            <a:xfrm flipV="1">
              <a:off x="5211763" y="4206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91" name="Line 31"/>
            <p:cNvSpPr>
              <a:spLocks noChangeShapeType="1"/>
            </p:cNvSpPr>
            <p:nvPr/>
          </p:nvSpPr>
          <p:spPr bwMode="auto">
            <a:xfrm flipV="1">
              <a:off x="5989638" y="4206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92" name="Line 32"/>
            <p:cNvSpPr>
              <a:spLocks noChangeShapeType="1"/>
            </p:cNvSpPr>
            <p:nvPr/>
          </p:nvSpPr>
          <p:spPr bwMode="auto">
            <a:xfrm flipV="1">
              <a:off x="6767513" y="4206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93" name="Line 33"/>
            <p:cNvSpPr>
              <a:spLocks noChangeShapeType="1"/>
            </p:cNvSpPr>
            <p:nvPr/>
          </p:nvSpPr>
          <p:spPr bwMode="auto">
            <a:xfrm flipV="1">
              <a:off x="7497763" y="4206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94" name="Line 34"/>
            <p:cNvSpPr>
              <a:spLocks noChangeShapeType="1"/>
            </p:cNvSpPr>
            <p:nvPr/>
          </p:nvSpPr>
          <p:spPr bwMode="auto">
            <a:xfrm flipV="1">
              <a:off x="8275638" y="4206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95" name="Text Box 35"/>
            <p:cNvSpPr txBox="1">
              <a:spLocks noChangeArrowheads="1"/>
            </p:cNvSpPr>
            <p:nvPr/>
          </p:nvSpPr>
          <p:spPr bwMode="auto">
            <a:xfrm>
              <a:off x="8596313" y="3856038"/>
              <a:ext cx="231013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00"/>
                  </a:solidFill>
                  <a:latin typeface="Arial" charset="0"/>
                </a:rPr>
                <a:t>r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96" name="Text Box 36"/>
            <p:cNvSpPr txBox="1">
              <a:spLocks noChangeArrowheads="1"/>
            </p:cNvSpPr>
            <p:nvPr/>
          </p:nvSpPr>
          <p:spPr bwMode="auto">
            <a:xfrm>
              <a:off x="3936999" y="2651125"/>
              <a:ext cx="28230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0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97" name="Text Box 37"/>
            <p:cNvSpPr txBox="1">
              <a:spLocks noChangeArrowheads="1"/>
            </p:cNvSpPr>
            <p:nvPr/>
          </p:nvSpPr>
          <p:spPr bwMode="auto">
            <a:xfrm>
              <a:off x="3932238" y="2286000"/>
              <a:ext cx="290324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+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98" name="Text Box 38"/>
            <p:cNvSpPr txBox="1">
              <a:spLocks noChangeArrowheads="1"/>
            </p:cNvSpPr>
            <p:nvPr/>
          </p:nvSpPr>
          <p:spPr bwMode="auto">
            <a:xfrm>
              <a:off x="3970338" y="3017838"/>
              <a:ext cx="213380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0000"/>
                  </a:solidFill>
                  <a:latin typeface="Arial" charset="0"/>
                </a:rPr>
                <a:t>-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399" name="Text Box 39"/>
            <p:cNvSpPr txBox="1">
              <a:spLocks noChangeArrowheads="1"/>
            </p:cNvSpPr>
            <p:nvPr/>
          </p:nvSpPr>
          <p:spPr bwMode="auto">
            <a:xfrm>
              <a:off x="4389438" y="136525"/>
              <a:ext cx="333605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00"/>
                  </a:solidFill>
                  <a:latin typeface="Arial" charset="0"/>
                </a:rPr>
                <a:t>U</a:t>
              </a:r>
              <a:endParaRPr lang="it-IT" altLang="it-IT" sz="220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400" name="Text Box 40"/>
            <p:cNvSpPr txBox="1">
              <a:spLocks noChangeArrowheads="1"/>
            </p:cNvSpPr>
            <p:nvPr/>
          </p:nvSpPr>
          <p:spPr bwMode="auto">
            <a:xfrm>
              <a:off x="4343399" y="493713"/>
              <a:ext cx="692678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dirty="0">
                  <a:solidFill>
                    <a:srgbClr val="FF0000"/>
                  </a:solidFill>
                  <a:latin typeface="Arial" charset="0"/>
                </a:rPr>
                <a:t>(</a:t>
              </a:r>
              <a:r>
                <a:rPr lang="it-IT" altLang="it-IT" dirty="0" err="1">
                  <a:solidFill>
                    <a:srgbClr val="FF0000"/>
                  </a:solidFill>
                  <a:latin typeface="Arial" charset="0"/>
                </a:rPr>
                <a:t>eV</a:t>
              </a:r>
              <a:r>
                <a:rPr lang="it-IT" altLang="it-IT" dirty="0">
                  <a:solidFill>
                    <a:srgbClr val="FF0000"/>
                  </a:solidFill>
                  <a:latin typeface="Arial" charset="0"/>
                </a:rPr>
                <a:t>)</a:t>
              </a:r>
              <a:endParaRPr lang="it-IT" altLang="it-IT" sz="2200" dirty="0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15401" name="Line 41"/>
            <p:cNvSpPr>
              <a:spLocks noChangeShapeType="1"/>
            </p:cNvSpPr>
            <p:nvPr/>
          </p:nvSpPr>
          <p:spPr bwMode="auto">
            <a:xfrm flipV="1">
              <a:off x="4068763" y="1920875"/>
              <a:ext cx="0" cy="3651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02" name="Line 42"/>
            <p:cNvSpPr>
              <a:spLocks noChangeShapeType="1"/>
            </p:cNvSpPr>
            <p:nvPr/>
          </p:nvSpPr>
          <p:spPr bwMode="auto">
            <a:xfrm>
              <a:off x="4068763" y="3382963"/>
              <a:ext cx="0" cy="3667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414" name="Rectangle 66"/>
          <p:cNvSpPr>
            <a:spLocks noChangeArrowheads="1"/>
          </p:cNvSpPr>
          <p:nvPr/>
        </p:nvSpPr>
        <p:spPr bwMode="auto">
          <a:xfrm>
            <a:off x="3352802" y="2743200"/>
            <a:ext cx="182563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5415" name="Rectangle 67"/>
          <p:cNvSpPr>
            <a:spLocks noChangeArrowheads="1"/>
          </p:cNvSpPr>
          <p:nvPr/>
        </p:nvSpPr>
        <p:spPr bwMode="auto">
          <a:xfrm>
            <a:off x="3221095" y="3783030"/>
            <a:ext cx="398463" cy="612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2119371" y="182565"/>
            <a:ext cx="2605087" cy="823912"/>
            <a:chOff x="595313" y="182563"/>
            <a:chExt cx="2605087" cy="823912"/>
          </a:xfrm>
        </p:grpSpPr>
        <p:grpSp>
          <p:nvGrpSpPr>
            <p:cNvPr id="15403" name="Group 43"/>
            <p:cNvGrpSpPr>
              <a:grpSpLocks/>
            </p:cNvGrpSpPr>
            <p:nvPr/>
          </p:nvGrpSpPr>
          <p:grpSpPr bwMode="auto">
            <a:xfrm>
              <a:off x="2332038" y="182563"/>
              <a:ext cx="868362" cy="823912"/>
              <a:chOff x="2400" y="960"/>
              <a:chExt cx="912" cy="864"/>
            </a:xfrm>
          </p:grpSpPr>
          <p:sp>
            <p:nvSpPr>
              <p:cNvPr id="15443" name="Oval 44"/>
              <p:cNvSpPr>
                <a:spLocks noChangeArrowheads="1"/>
              </p:cNvSpPr>
              <p:nvPr/>
            </p:nvSpPr>
            <p:spPr bwMode="auto">
              <a:xfrm>
                <a:off x="2400" y="960"/>
                <a:ext cx="912" cy="86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44" name="Oval 45"/>
              <p:cNvSpPr>
                <a:spLocks noChangeArrowheads="1"/>
              </p:cNvSpPr>
              <p:nvPr/>
            </p:nvSpPr>
            <p:spPr bwMode="auto">
              <a:xfrm>
                <a:off x="2796" y="1320"/>
                <a:ext cx="144" cy="144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404" name="Group 46"/>
            <p:cNvGrpSpPr>
              <a:grpSpLocks/>
            </p:cNvGrpSpPr>
            <p:nvPr/>
          </p:nvGrpSpPr>
          <p:grpSpPr bwMode="auto">
            <a:xfrm>
              <a:off x="595313" y="182563"/>
              <a:ext cx="869950" cy="823912"/>
              <a:chOff x="624" y="960"/>
              <a:chExt cx="912" cy="864"/>
            </a:xfrm>
          </p:grpSpPr>
          <p:sp>
            <p:nvSpPr>
              <p:cNvPr id="15441" name="Oval 47"/>
              <p:cNvSpPr>
                <a:spLocks noChangeArrowheads="1"/>
              </p:cNvSpPr>
              <p:nvPr/>
            </p:nvSpPr>
            <p:spPr bwMode="auto">
              <a:xfrm>
                <a:off x="624" y="960"/>
                <a:ext cx="912" cy="86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42" name="Oval 48"/>
              <p:cNvSpPr>
                <a:spLocks noChangeArrowheads="1"/>
              </p:cNvSpPr>
              <p:nvPr/>
            </p:nvSpPr>
            <p:spPr bwMode="auto">
              <a:xfrm>
                <a:off x="1008" y="1308"/>
                <a:ext cx="144" cy="144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421" name="Line 73"/>
            <p:cNvSpPr>
              <a:spLocks noChangeShapeType="1"/>
            </p:cNvSpPr>
            <p:nvPr/>
          </p:nvSpPr>
          <p:spPr bwMode="auto">
            <a:xfrm>
              <a:off x="1150938" y="585788"/>
              <a:ext cx="15097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427" name="Text Box 79"/>
          <p:cNvSpPr txBox="1">
            <a:spLocks noChangeArrowheads="1"/>
          </p:cNvSpPr>
          <p:nvPr/>
        </p:nvSpPr>
        <p:spPr bwMode="auto">
          <a:xfrm>
            <a:off x="1706564" y="387350"/>
            <a:ext cx="267882" cy="39394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0000"/>
                </a:solidFill>
                <a:latin typeface="Arial" charset="0"/>
              </a:rPr>
              <a:t>1</a:t>
            </a:r>
            <a:endParaRPr lang="it-IT" altLang="it-IT" sz="2200">
              <a:solidFill>
                <a:srgbClr val="66FF66"/>
              </a:solidFill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06566" y="1417682"/>
            <a:ext cx="2606675" cy="822325"/>
            <a:chOff x="182563" y="1417638"/>
            <a:chExt cx="2606675" cy="822325"/>
          </a:xfrm>
        </p:grpSpPr>
        <p:grpSp>
          <p:nvGrpSpPr>
            <p:cNvPr id="15405" name="Group 49"/>
            <p:cNvGrpSpPr>
              <a:grpSpLocks/>
            </p:cNvGrpSpPr>
            <p:nvPr/>
          </p:nvGrpSpPr>
          <p:grpSpPr bwMode="auto">
            <a:xfrm>
              <a:off x="1922463" y="1417638"/>
              <a:ext cx="866775" cy="822325"/>
              <a:chOff x="2400" y="960"/>
              <a:chExt cx="912" cy="864"/>
            </a:xfrm>
          </p:grpSpPr>
          <p:sp>
            <p:nvSpPr>
              <p:cNvPr id="15439" name="Oval 50"/>
              <p:cNvSpPr>
                <a:spLocks noChangeArrowheads="1"/>
              </p:cNvSpPr>
              <p:nvPr/>
            </p:nvSpPr>
            <p:spPr bwMode="auto">
              <a:xfrm>
                <a:off x="2400" y="960"/>
                <a:ext cx="912" cy="86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40" name="Oval 51"/>
              <p:cNvSpPr>
                <a:spLocks noChangeArrowheads="1"/>
              </p:cNvSpPr>
              <p:nvPr/>
            </p:nvSpPr>
            <p:spPr bwMode="auto">
              <a:xfrm>
                <a:off x="2796" y="1320"/>
                <a:ext cx="144" cy="144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406" name="Group 52"/>
            <p:cNvGrpSpPr>
              <a:grpSpLocks/>
            </p:cNvGrpSpPr>
            <p:nvPr/>
          </p:nvGrpSpPr>
          <p:grpSpPr bwMode="auto">
            <a:xfrm>
              <a:off x="1052513" y="1417638"/>
              <a:ext cx="869950" cy="822325"/>
              <a:chOff x="624" y="960"/>
              <a:chExt cx="912" cy="864"/>
            </a:xfrm>
          </p:grpSpPr>
          <p:sp>
            <p:nvSpPr>
              <p:cNvPr id="15437" name="Oval 53"/>
              <p:cNvSpPr>
                <a:spLocks noChangeArrowheads="1"/>
              </p:cNvSpPr>
              <p:nvPr/>
            </p:nvSpPr>
            <p:spPr bwMode="auto">
              <a:xfrm>
                <a:off x="624" y="960"/>
                <a:ext cx="912" cy="86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38" name="Oval 54"/>
              <p:cNvSpPr>
                <a:spLocks noChangeArrowheads="1"/>
              </p:cNvSpPr>
              <p:nvPr/>
            </p:nvSpPr>
            <p:spPr bwMode="auto">
              <a:xfrm>
                <a:off x="1008" y="1308"/>
                <a:ext cx="144" cy="144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422" name="Line 74"/>
            <p:cNvSpPr>
              <a:spLocks noChangeShapeType="1"/>
            </p:cNvSpPr>
            <p:nvPr/>
          </p:nvSpPr>
          <p:spPr bwMode="auto">
            <a:xfrm>
              <a:off x="1573213" y="1828800"/>
              <a:ext cx="73183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28" name="Text Box 80"/>
            <p:cNvSpPr txBox="1">
              <a:spLocks noChangeArrowheads="1"/>
            </p:cNvSpPr>
            <p:nvPr/>
          </p:nvSpPr>
          <p:spPr bwMode="auto">
            <a:xfrm>
              <a:off x="182563" y="164465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200" dirty="0">
                <a:solidFill>
                  <a:srgbClr val="66FF66"/>
                </a:solidFill>
                <a:latin typeface="Arial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706563" y="2549569"/>
            <a:ext cx="2514600" cy="822325"/>
            <a:chOff x="182563" y="2549525"/>
            <a:chExt cx="2514600" cy="822325"/>
          </a:xfrm>
        </p:grpSpPr>
        <p:sp>
          <p:nvSpPr>
            <p:cNvPr id="15407" name="Oval 55"/>
            <p:cNvSpPr>
              <a:spLocks noChangeArrowheads="1"/>
            </p:cNvSpPr>
            <p:nvPr/>
          </p:nvSpPr>
          <p:spPr bwMode="auto">
            <a:xfrm>
              <a:off x="1828800" y="2549525"/>
              <a:ext cx="868363" cy="8223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408" name="Oval 56"/>
            <p:cNvSpPr>
              <a:spLocks noChangeArrowheads="1"/>
            </p:cNvSpPr>
            <p:nvPr/>
          </p:nvSpPr>
          <p:spPr bwMode="auto">
            <a:xfrm>
              <a:off x="2195513" y="2879725"/>
              <a:ext cx="136525" cy="138113"/>
            </a:xfrm>
            <a:prstGeom prst="ellipse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409" name="Oval 57"/>
            <p:cNvSpPr>
              <a:spLocks noChangeArrowheads="1"/>
            </p:cNvSpPr>
            <p:nvPr/>
          </p:nvSpPr>
          <p:spPr bwMode="auto">
            <a:xfrm>
              <a:off x="1096963" y="2549525"/>
              <a:ext cx="869950" cy="8223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413" name="Oval 65"/>
            <p:cNvSpPr>
              <a:spLocks noChangeArrowheads="1"/>
            </p:cNvSpPr>
            <p:nvPr/>
          </p:nvSpPr>
          <p:spPr bwMode="auto">
            <a:xfrm>
              <a:off x="1509713" y="2879725"/>
              <a:ext cx="136525" cy="138113"/>
            </a:xfrm>
            <a:prstGeom prst="ellipse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5423" name="Line 75"/>
            <p:cNvSpPr>
              <a:spLocks noChangeShapeType="1"/>
            </p:cNvSpPr>
            <p:nvPr/>
          </p:nvSpPr>
          <p:spPr bwMode="auto">
            <a:xfrm>
              <a:off x="1674813" y="2941638"/>
              <a:ext cx="530225" cy="3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29" name="Text Box 81"/>
            <p:cNvSpPr txBox="1">
              <a:spLocks noChangeArrowheads="1"/>
            </p:cNvSpPr>
            <p:nvPr/>
          </p:nvSpPr>
          <p:spPr bwMode="auto">
            <a:xfrm>
              <a:off x="182563" y="2743200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3</a:t>
              </a:r>
              <a:endParaRPr lang="it-IT" altLang="it-IT" sz="2200" dirty="0">
                <a:solidFill>
                  <a:srgbClr val="66FF66"/>
                </a:solidFill>
                <a:latin typeface="Arial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706563" y="3679852"/>
            <a:ext cx="2425700" cy="823913"/>
            <a:chOff x="182563" y="3679825"/>
            <a:chExt cx="2425700" cy="823913"/>
          </a:xfrm>
        </p:grpSpPr>
        <p:grpSp>
          <p:nvGrpSpPr>
            <p:cNvPr id="15410" name="Group 58"/>
            <p:cNvGrpSpPr>
              <a:grpSpLocks/>
            </p:cNvGrpSpPr>
            <p:nvPr/>
          </p:nvGrpSpPr>
          <p:grpSpPr bwMode="auto">
            <a:xfrm>
              <a:off x="1738313" y="3679825"/>
              <a:ext cx="869950" cy="823913"/>
              <a:chOff x="2400" y="960"/>
              <a:chExt cx="912" cy="864"/>
            </a:xfrm>
          </p:grpSpPr>
          <p:sp>
            <p:nvSpPr>
              <p:cNvPr id="15435" name="Oval 59"/>
              <p:cNvSpPr>
                <a:spLocks noChangeArrowheads="1"/>
              </p:cNvSpPr>
              <p:nvPr/>
            </p:nvSpPr>
            <p:spPr bwMode="auto">
              <a:xfrm>
                <a:off x="2400" y="960"/>
                <a:ext cx="912" cy="86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36" name="Oval 60"/>
              <p:cNvSpPr>
                <a:spLocks noChangeArrowheads="1"/>
              </p:cNvSpPr>
              <p:nvPr/>
            </p:nvSpPr>
            <p:spPr bwMode="auto">
              <a:xfrm>
                <a:off x="2796" y="1320"/>
                <a:ext cx="144" cy="144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411" name="Group 61"/>
            <p:cNvGrpSpPr>
              <a:grpSpLocks/>
            </p:cNvGrpSpPr>
            <p:nvPr/>
          </p:nvGrpSpPr>
          <p:grpSpPr bwMode="auto">
            <a:xfrm>
              <a:off x="1189038" y="3679825"/>
              <a:ext cx="868362" cy="823913"/>
              <a:chOff x="624" y="960"/>
              <a:chExt cx="912" cy="864"/>
            </a:xfrm>
          </p:grpSpPr>
          <p:sp>
            <p:nvSpPr>
              <p:cNvPr id="15433" name="Oval 62"/>
              <p:cNvSpPr>
                <a:spLocks noChangeArrowheads="1"/>
              </p:cNvSpPr>
              <p:nvPr/>
            </p:nvSpPr>
            <p:spPr bwMode="auto">
              <a:xfrm>
                <a:off x="624" y="960"/>
                <a:ext cx="912" cy="86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34" name="Oval 63"/>
              <p:cNvSpPr>
                <a:spLocks noChangeArrowheads="1"/>
              </p:cNvSpPr>
              <p:nvPr/>
            </p:nvSpPr>
            <p:spPr bwMode="auto">
              <a:xfrm>
                <a:off x="1008" y="1308"/>
                <a:ext cx="144" cy="144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424" name="Line 76"/>
            <p:cNvSpPr>
              <a:spLocks noChangeShapeType="1"/>
            </p:cNvSpPr>
            <p:nvPr/>
          </p:nvSpPr>
          <p:spPr bwMode="auto">
            <a:xfrm flipV="1">
              <a:off x="1711325" y="4073525"/>
              <a:ext cx="37147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30" name="Text Box 82"/>
            <p:cNvSpPr txBox="1">
              <a:spLocks noChangeArrowheads="1"/>
            </p:cNvSpPr>
            <p:nvPr/>
          </p:nvSpPr>
          <p:spPr bwMode="auto">
            <a:xfrm>
              <a:off x="182563" y="3840163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4</a:t>
              </a:r>
              <a:endParaRPr lang="it-IT" altLang="it-IT" sz="2200" dirty="0">
                <a:solidFill>
                  <a:srgbClr val="66FF66"/>
                </a:solidFill>
                <a:latin typeface="Arial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706563" y="4846682"/>
            <a:ext cx="2425700" cy="788987"/>
            <a:chOff x="182563" y="4846638"/>
            <a:chExt cx="2425700" cy="788987"/>
          </a:xfrm>
        </p:grpSpPr>
        <p:grpSp>
          <p:nvGrpSpPr>
            <p:cNvPr id="8" name="Gruppo 7"/>
            <p:cNvGrpSpPr/>
            <p:nvPr/>
          </p:nvGrpSpPr>
          <p:grpSpPr>
            <a:xfrm>
              <a:off x="1236663" y="4846638"/>
              <a:ext cx="1371600" cy="788987"/>
              <a:chOff x="1236663" y="4846638"/>
              <a:chExt cx="1371600" cy="788987"/>
            </a:xfrm>
          </p:grpSpPr>
          <p:sp>
            <p:nvSpPr>
              <p:cNvPr id="15412" name="Oval 64"/>
              <p:cNvSpPr>
                <a:spLocks noChangeArrowheads="1"/>
              </p:cNvSpPr>
              <p:nvPr/>
            </p:nvSpPr>
            <p:spPr bwMode="auto">
              <a:xfrm>
                <a:off x="1236663" y="4846638"/>
                <a:ext cx="1371600" cy="788987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16" name="Oval 68"/>
              <p:cNvSpPr>
                <a:spLocks noChangeArrowheads="1"/>
              </p:cNvSpPr>
              <p:nvPr/>
            </p:nvSpPr>
            <p:spPr bwMode="auto">
              <a:xfrm>
                <a:off x="2081213" y="5154613"/>
                <a:ext cx="136525" cy="138112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17" name="Oval 69"/>
              <p:cNvSpPr>
                <a:spLocks noChangeArrowheads="1"/>
              </p:cNvSpPr>
              <p:nvPr/>
            </p:nvSpPr>
            <p:spPr bwMode="auto">
              <a:xfrm>
                <a:off x="1651000" y="5154613"/>
                <a:ext cx="138113" cy="138112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25" name="Line 77"/>
              <p:cNvSpPr>
                <a:spLocks noChangeShapeType="1"/>
              </p:cNvSpPr>
              <p:nvPr/>
            </p:nvSpPr>
            <p:spPr bwMode="auto">
              <a:xfrm>
                <a:off x="1803400" y="5222875"/>
                <a:ext cx="246063" cy="47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5431" name="Text Box 83"/>
            <p:cNvSpPr txBox="1">
              <a:spLocks noChangeArrowheads="1"/>
            </p:cNvSpPr>
            <p:nvPr/>
          </p:nvSpPr>
          <p:spPr bwMode="auto">
            <a:xfrm>
              <a:off x="182563" y="5075238"/>
              <a:ext cx="267882" cy="39394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5</a:t>
              </a:r>
              <a:endParaRPr lang="it-IT" altLang="it-IT" sz="2200" dirty="0">
                <a:solidFill>
                  <a:srgbClr val="66FF66"/>
                </a:solidFill>
                <a:latin typeface="Arial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706565" y="5897607"/>
            <a:ext cx="2332037" cy="788987"/>
            <a:chOff x="182563" y="5897563"/>
            <a:chExt cx="2332037" cy="788987"/>
          </a:xfrm>
        </p:grpSpPr>
        <p:sp>
          <p:nvSpPr>
            <p:cNvPr id="15426" name="Line 78"/>
            <p:cNvSpPr>
              <a:spLocks noChangeShapeType="1"/>
            </p:cNvSpPr>
            <p:nvPr/>
          </p:nvSpPr>
          <p:spPr bwMode="auto">
            <a:xfrm>
              <a:off x="1903413" y="6283325"/>
              <a:ext cx="149225" cy="3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182563" y="5897563"/>
              <a:ext cx="2332037" cy="788987"/>
              <a:chOff x="182563" y="5897563"/>
              <a:chExt cx="2332037" cy="788987"/>
            </a:xfrm>
          </p:grpSpPr>
          <p:sp>
            <p:nvSpPr>
              <p:cNvPr id="15418" name="Oval 70"/>
              <p:cNvSpPr>
                <a:spLocks noChangeArrowheads="1"/>
              </p:cNvSpPr>
              <p:nvPr/>
            </p:nvSpPr>
            <p:spPr bwMode="auto">
              <a:xfrm>
                <a:off x="1371600" y="5897563"/>
                <a:ext cx="1143000" cy="788987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19" name="Oval 71"/>
              <p:cNvSpPr>
                <a:spLocks noChangeArrowheads="1"/>
              </p:cNvSpPr>
              <p:nvPr/>
            </p:nvSpPr>
            <p:spPr bwMode="auto">
              <a:xfrm>
                <a:off x="2032000" y="6218238"/>
                <a:ext cx="138113" cy="136525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20" name="Oval 72"/>
              <p:cNvSpPr>
                <a:spLocks noChangeArrowheads="1"/>
              </p:cNvSpPr>
              <p:nvPr/>
            </p:nvSpPr>
            <p:spPr bwMode="auto">
              <a:xfrm>
                <a:off x="1763713" y="6218238"/>
                <a:ext cx="136525" cy="136525"/>
              </a:xfrm>
              <a:prstGeom prst="ellipse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32" name="Text Box 84"/>
              <p:cNvSpPr txBox="1">
                <a:spLocks noChangeArrowheads="1"/>
              </p:cNvSpPr>
              <p:nvPr/>
            </p:nvSpPr>
            <p:spPr bwMode="auto">
              <a:xfrm>
                <a:off x="182563" y="6126163"/>
                <a:ext cx="267882" cy="393948"/>
              </a:xfrm>
              <a:prstGeom prst="rect">
                <a:avLst/>
              </a:prstGeom>
              <a:noFill/>
              <a:ln w="9525">
                <a:solidFill>
                  <a:srgbClr val="0000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dirty="0">
                    <a:solidFill>
                      <a:srgbClr val="FF0000"/>
                    </a:solidFill>
                    <a:latin typeface="Arial" charset="0"/>
                  </a:rPr>
                  <a:t>6</a:t>
                </a:r>
                <a:endParaRPr lang="it-IT" altLang="it-IT" sz="2200" dirty="0">
                  <a:solidFill>
                    <a:srgbClr val="66FF66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95" name="Text Box 208"/>
          <p:cNvSpPr txBox="1">
            <a:spLocks noChangeArrowheads="1"/>
          </p:cNvSpPr>
          <p:nvPr/>
        </p:nvSpPr>
        <p:spPr bwMode="auto">
          <a:xfrm>
            <a:off x="5020883" y="401375"/>
            <a:ext cx="5488863" cy="79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2060"/>
                </a:solidFill>
                <a:latin typeface="Arial" charset="0"/>
              </a:rPr>
              <a:t>Legame covalente formato </a:t>
            </a:r>
            <a:endParaRPr lang="it-IT" altLang="it-IT" dirty="0">
              <a:solidFill>
                <a:srgbClr val="00206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2060"/>
                </a:solidFill>
                <a:latin typeface="Arial" charset="0"/>
              </a:rPr>
              <a:t>per sovrapposizione di </a:t>
            </a:r>
            <a:r>
              <a:rPr lang="it-IT" altLang="it-IT" dirty="0">
                <a:solidFill>
                  <a:srgbClr val="002060"/>
                </a:solidFill>
                <a:latin typeface="Arial" charset="0"/>
              </a:rPr>
              <a:t>orbitali atomici </a:t>
            </a:r>
            <a:r>
              <a:rPr lang="it-IT" altLang="it-IT" dirty="0">
                <a:solidFill>
                  <a:srgbClr val="002060"/>
                </a:solidFill>
                <a:latin typeface="Arial" charset="0"/>
              </a:rPr>
              <a:t>s</a:t>
            </a:r>
            <a:endParaRPr lang="it-IT" altLang="it-IT" sz="22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61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54"/>
    </mc:Choice>
    <mc:Fallback>
      <p:transition spd="slow" advTm="15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4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362257" y="2832101"/>
            <a:ext cx="7718425" cy="3941881"/>
            <a:chOff x="499269" y="766129"/>
            <a:chExt cx="7718425" cy="3941881"/>
          </a:xfrm>
        </p:grpSpPr>
        <p:sp>
          <p:nvSpPr>
            <p:cNvPr id="14338" name="Line 2"/>
            <p:cNvSpPr>
              <a:spLocks noChangeShapeType="1"/>
            </p:cNvSpPr>
            <p:nvPr/>
          </p:nvSpPr>
          <p:spPr bwMode="auto">
            <a:xfrm flipV="1">
              <a:off x="5992019" y="1726566"/>
              <a:ext cx="0" cy="2746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39" name="Arc 3"/>
            <p:cNvSpPr>
              <a:spLocks/>
            </p:cNvSpPr>
            <p:nvPr/>
          </p:nvSpPr>
          <p:spPr bwMode="auto">
            <a:xfrm>
              <a:off x="5855494" y="2001204"/>
              <a:ext cx="271462" cy="90487"/>
            </a:xfrm>
            <a:custGeom>
              <a:avLst/>
              <a:gdLst>
                <a:gd name="T0" fmla="*/ 0 w 42992"/>
                <a:gd name="T1" fmla="*/ 38987 h 43200"/>
                <a:gd name="T2" fmla="*/ 7444 w 42992"/>
                <a:gd name="T3" fmla="*/ 61198 h 43200"/>
                <a:gd name="T4" fmla="*/ 135074 w 42992"/>
                <a:gd name="T5" fmla="*/ 4524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992" h="43200" fill="none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</a:path>
                <a:path w="42992" h="43200" stroke="0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  <a:lnTo>
                    <a:pt x="21392" y="21600"/>
                  </a:lnTo>
                  <a:lnTo>
                    <a:pt x="-1" y="18612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40" name="Line 4"/>
            <p:cNvSpPr>
              <a:spLocks noChangeShapeType="1"/>
            </p:cNvSpPr>
            <p:nvPr/>
          </p:nvSpPr>
          <p:spPr bwMode="auto">
            <a:xfrm>
              <a:off x="1045369" y="839154"/>
              <a:ext cx="0" cy="27892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 rot="5400000">
              <a:off x="2779713" y="385922"/>
              <a:ext cx="0" cy="34686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auto">
            <a:xfrm>
              <a:off x="1137444" y="931229"/>
              <a:ext cx="2508250" cy="1792287"/>
            </a:xfrm>
            <a:custGeom>
              <a:avLst/>
              <a:gdLst>
                <a:gd name="T0" fmla="*/ 0 w 2633"/>
                <a:gd name="T1" fmla="*/ 0 h 1882"/>
                <a:gd name="T2" fmla="*/ 228629 w 2633"/>
                <a:gd name="T3" fmla="*/ 860907 h 1882"/>
                <a:gd name="T4" fmla="*/ 530610 w 2633"/>
                <a:gd name="T5" fmla="*/ 1611344 h 1882"/>
                <a:gd name="T6" fmla="*/ 999299 w 2633"/>
                <a:gd name="T7" fmla="*/ 1759908 h 1882"/>
                <a:gd name="T8" fmla="*/ 1496567 w 2633"/>
                <a:gd name="T9" fmla="*/ 1418021 h 1882"/>
                <a:gd name="T10" fmla="*/ 2508250 w 2633"/>
                <a:gd name="T11" fmla="*/ 1199937 h 1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33" h="1882">
                  <a:moveTo>
                    <a:pt x="0" y="0"/>
                  </a:moveTo>
                  <a:cubicBezTo>
                    <a:pt x="56" y="309"/>
                    <a:pt x="147" y="622"/>
                    <a:pt x="240" y="904"/>
                  </a:cubicBezTo>
                  <a:cubicBezTo>
                    <a:pt x="333" y="1186"/>
                    <a:pt x="422" y="1535"/>
                    <a:pt x="557" y="1692"/>
                  </a:cubicBezTo>
                  <a:cubicBezTo>
                    <a:pt x="692" y="1849"/>
                    <a:pt x="880" y="1882"/>
                    <a:pt x="1049" y="1848"/>
                  </a:cubicBezTo>
                  <a:cubicBezTo>
                    <a:pt x="1218" y="1814"/>
                    <a:pt x="1307" y="1587"/>
                    <a:pt x="1571" y="1489"/>
                  </a:cubicBezTo>
                  <a:cubicBezTo>
                    <a:pt x="1835" y="1391"/>
                    <a:pt x="2412" y="1308"/>
                    <a:pt x="2633" y="1260"/>
                  </a:cubicBezTo>
                </a:path>
              </a:pathLst>
            </a:custGeom>
            <a:noFill/>
            <a:ln w="190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1953419" y="2120266"/>
              <a:ext cx="0" cy="5476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772320" y="839154"/>
              <a:ext cx="298339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99FFCC"/>
                  </a:solidFill>
                </a:rPr>
                <a:t>+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499269" y="839154"/>
              <a:ext cx="35123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99FFCC"/>
                  </a:solidFill>
                </a:rPr>
                <a:t>U</a:t>
              </a:r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634206" y="1845629"/>
              <a:ext cx="277500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99FFCC"/>
                  </a:solidFill>
                </a:rPr>
                <a:t>0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4566443" y="1845629"/>
              <a:ext cx="221395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dirty="0">
                  <a:solidFill>
                    <a:srgbClr val="99FFCC"/>
                  </a:solidFill>
                </a:rPr>
                <a:t>r</a:t>
              </a:r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auto">
            <a:xfrm>
              <a:off x="1229519" y="932816"/>
              <a:ext cx="2416175" cy="1187450"/>
            </a:xfrm>
            <a:custGeom>
              <a:avLst/>
              <a:gdLst>
                <a:gd name="T0" fmla="*/ 0 w 812"/>
                <a:gd name="T1" fmla="*/ 0 h 1155"/>
                <a:gd name="T2" fmla="*/ 1017650 w 812"/>
                <a:gd name="T3" fmla="*/ 961269 h 1155"/>
                <a:gd name="T4" fmla="*/ 2416175 w 812"/>
                <a:gd name="T5" fmla="*/ 1187450 h 11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2" h="1155">
                  <a:moveTo>
                    <a:pt x="0" y="0"/>
                  </a:moveTo>
                  <a:cubicBezTo>
                    <a:pt x="95" y="378"/>
                    <a:pt x="207" y="743"/>
                    <a:pt x="342" y="935"/>
                  </a:cubicBezTo>
                  <a:cubicBezTo>
                    <a:pt x="477" y="1127"/>
                    <a:pt x="714" y="1109"/>
                    <a:pt x="812" y="1155"/>
                  </a:cubicBez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1928020" y="2201229"/>
              <a:ext cx="881832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99FFCC"/>
                  </a:solidFill>
                </a:rPr>
                <a:t>4,51 eV</a:t>
              </a:r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>
              <a:off x="1085056" y="2787016"/>
              <a:ext cx="2286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 rot="10800000">
              <a:off x="1770856" y="2787016"/>
              <a:ext cx="182563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1267620" y="2577466"/>
              <a:ext cx="53718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99FFCC"/>
                  </a:solidFill>
                </a:rPr>
                <a:t>0,75</a:t>
              </a:r>
            </a:p>
          </p:txBody>
        </p:sp>
        <p:sp>
          <p:nvSpPr>
            <p:cNvPr id="14353" name="Text Box 17"/>
            <p:cNvSpPr txBox="1">
              <a:spLocks noChangeArrowheads="1"/>
            </p:cNvSpPr>
            <p:nvPr/>
          </p:nvSpPr>
          <p:spPr bwMode="auto">
            <a:xfrm>
              <a:off x="1359694" y="2850516"/>
              <a:ext cx="314369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99FFCC"/>
                  </a:solidFill>
                </a:rPr>
                <a:t>Å</a:t>
              </a:r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765969" y="3307716"/>
              <a:ext cx="221395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99FFCC"/>
                  </a:solidFill>
                </a:rPr>
                <a:t>-</a:t>
              </a:r>
            </a:p>
          </p:txBody>
        </p:sp>
        <p:sp>
          <p:nvSpPr>
            <p:cNvPr id="14355" name="Oval 19"/>
            <p:cNvSpPr>
              <a:spLocks noChangeArrowheads="1"/>
            </p:cNvSpPr>
            <p:nvPr/>
          </p:nvSpPr>
          <p:spPr bwMode="auto">
            <a:xfrm>
              <a:off x="5522119" y="766129"/>
              <a:ext cx="958850" cy="914400"/>
            </a:xfrm>
            <a:prstGeom prst="ellipse">
              <a:avLst/>
            </a:prstGeom>
            <a:noFill/>
            <a:ln w="5715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56" name="Oval 20"/>
            <p:cNvSpPr>
              <a:spLocks noChangeArrowheads="1"/>
            </p:cNvSpPr>
            <p:nvPr/>
          </p:nvSpPr>
          <p:spPr bwMode="auto">
            <a:xfrm>
              <a:off x="5750719" y="11312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57" name="Oval 21"/>
            <p:cNvSpPr>
              <a:spLocks noChangeArrowheads="1"/>
            </p:cNvSpPr>
            <p:nvPr/>
          </p:nvSpPr>
          <p:spPr bwMode="auto">
            <a:xfrm>
              <a:off x="5839619" y="1223329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58" name="Oval 22"/>
            <p:cNvSpPr>
              <a:spLocks noChangeArrowheads="1"/>
            </p:cNvSpPr>
            <p:nvPr/>
          </p:nvSpPr>
          <p:spPr bwMode="auto">
            <a:xfrm>
              <a:off x="5795169" y="13598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59" name="Oval 23"/>
            <p:cNvSpPr>
              <a:spLocks noChangeArrowheads="1"/>
            </p:cNvSpPr>
            <p:nvPr/>
          </p:nvSpPr>
          <p:spPr bwMode="auto">
            <a:xfrm>
              <a:off x="6068219" y="126936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0" name="Oval 24"/>
            <p:cNvSpPr>
              <a:spLocks noChangeArrowheads="1"/>
            </p:cNvSpPr>
            <p:nvPr/>
          </p:nvSpPr>
          <p:spPr bwMode="auto">
            <a:xfrm>
              <a:off x="6114256" y="1177291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1" name="Oval 25"/>
            <p:cNvSpPr>
              <a:spLocks noChangeArrowheads="1"/>
            </p:cNvSpPr>
            <p:nvPr/>
          </p:nvSpPr>
          <p:spPr bwMode="auto">
            <a:xfrm>
              <a:off x="6207919" y="1315404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2" name="Oval 26"/>
            <p:cNvSpPr>
              <a:spLocks noChangeArrowheads="1"/>
            </p:cNvSpPr>
            <p:nvPr/>
          </p:nvSpPr>
          <p:spPr bwMode="auto">
            <a:xfrm>
              <a:off x="6068219" y="104076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3" name="Oval 27"/>
            <p:cNvSpPr>
              <a:spLocks noChangeArrowheads="1"/>
            </p:cNvSpPr>
            <p:nvPr/>
          </p:nvSpPr>
          <p:spPr bwMode="auto">
            <a:xfrm>
              <a:off x="5885656" y="1040766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4" name="Oval 28"/>
            <p:cNvSpPr>
              <a:spLocks noChangeArrowheads="1"/>
            </p:cNvSpPr>
            <p:nvPr/>
          </p:nvSpPr>
          <p:spPr bwMode="auto">
            <a:xfrm>
              <a:off x="5885656" y="13376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5" name="Oval 29"/>
            <p:cNvSpPr>
              <a:spLocks noChangeArrowheads="1"/>
            </p:cNvSpPr>
            <p:nvPr/>
          </p:nvSpPr>
          <p:spPr bwMode="auto">
            <a:xfrm>
              <a:off x="6207919" y="104076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6" name="Oval 30"/>
            <p:cNvSpPr>
              <a:spLocks noChangeArrowheads="1"/>
            </p:cNvSpPr>
            <p:nvPr/>
          </p:nvSpPr>
          <p:spPr bwMode="auto">
            <a:xfrm>
              <a:off x="5703094" y="126936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7" name="Oval 31"/>
            <p:cNvSpPr>
              <a:spLocks noChangeArrowheads="1"/>
            </p:cNvSpPr>
            <p:nvPr/>
          </p:nvSpPr>
          <p:spPr bwMode="auto">
            <a:xfrm>
              <a:off x="5979319" y="14058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8" name="Oval 32"/>
            <p:cNvSpPr>
              <a:spLocks noChangeArrowheads="1"/>
            </p:cNvSpPr>
            <p:nvPr/>
          </p:nvSpPr>
          <p:spPr bwMode="auto">
            <a:xfrm>
              <a:off x="5931694" y="902654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69" name="Oval 33"/>
            <p:cNvSpPr>
              <a:spLocks noChangeArrowheads="1"/>
            </p:cNvSpPr>
            <p:nvPr/>
          </p:nvSpPr>
          <p:spPr bwMode="auto">
            <a:xfrm>
              <a:off x="6207919" y="11312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0" name="Oval 34"/>
            <p:cNvSpPr>
              <a:spLocks noChangeArrowheads="1"/>
            </p:cNvSpPr>
            <p:nvPr/>
          </p:nvSpPr>
          <p:spPr bwMode="auto">
            <a:xfrm>
              <a:off x="5942806" y="1177291"/>
              <a:ext cx="93663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71" name="Oval 35"/>
            <p:cNvSpPr>
              <a:spLocks noChangeArrowheads="1"/>
            </p:cNvSpPr>
            <p:nvPr/>
          </p:nvSpPr>
          <p:spPr bwMode="auto">
            <a:xfrm>
              <a:off x="6296819" y="1405891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2" name="Oval 36"/>
            <p:cNvSpPr>
              <a:spLocks noChangeArrowheads="1"/>
            </p:cNvSpPr>
            <p:nvPr/>
          </p:nvSpPr>
          <p:spPr bwMode="auto">
            <a:xfrm>
              <a:off x="6252369" y="12233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3" name="Oval 37"/>
            <p:cNvSpPr>
              <a:spLocks noChangeArrowheads="1"/>
            </p:cNvSpPr>
            <p:nvPr/>
          </p:nvSpPr>
          <p:spPr bwMode="auto">
            <a:xfrm>
              <a:off x="6342856" y="1086804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4" name="Oval 38"/>
            <p:cNvSpPr>
              <a:spLocks noChangeArrowheads="1"/>
            </p:cNvSpPr>
            <p:nvPr/>
          </p:nvSpPr>
          <p:spPr bwMode="auto">
            <a:xfrm>
              <a:off x="5611019" y="1131254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5" name="Oval 39"/>
            <p:cNvSpPr>
              <a:spLocks noChangeArrowheads="1"/>
            </p:cNvSpPr>
            <p:nvPr/>
          </p:nvSpPr>
          <p:spPr bwMode="auto">
            <a:xfrm>
              <a:off x="5885656" y="14519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6" name="Oval 40"/>
            <p:cNvSpPr>
              <a:spLocks noChangeArrowheads="1"/>
            </p:cNvSpPr>
            <p:nvPr/>
          </p:nvSpPr>
          <p:spPr bwMode="auto">
            <a:xfrm>
              <a:off x="7166769" y="766129"/>
              <a:ext cx="958850" cy="914400"/>
            </a:xfrm>
            <a:prstGeom prst="ellipse">
              <a:avLst/>
            </a:prstGeom>
            <a:noFill/>
            <a:ln w="5715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77" name="Oval 41"/>
            <p:cNvSpPr>
              <a:spLocks noChangeArrowheads="1"/>
            </p:cNvSpPr>
            <p:nvPr/>
          </p:nvSpPr>
          <p:spPr bwMode="auto">
            <a:xfrm>
              <a:off x="7395369" y="11312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8" name="Oval 42"/>
            <p:cNvSpPr>
              <a:spLocks noChangeArrowheads="1"/>
            </p:cNvSpPr>
            <p:nvPr/>
          </p:nvSpPr>
          <p:spPr bwMode="auto">
            <a:xfrm>
              <a:off x="7485856" y="12233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79" name="Oval 43"/>
            <p:cNvSpPr>
              <a:spLocks noChangeArrowheads="1"/>
            </p:cNvSpPr>
            <p:nvPr/>
          </p:nvSpPr>
          <p:spPr bwMode="auto">
            <a:xfrm>
              <a:off x="7350919" y="14519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0" name="Oval 44"/>
            <p:cNvSpPr>
              <a:spLocks noChangeArrowheads="1"/>
            </p:cNvSpPr>
            <p:nvPr/>
          </p:nvSpPr>
          <p:spPr bwMode="auto">
            <a:xfrm>
              <a:off x="7668419" y="1315404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1" name="Oval 45"/>
            <p:cNvSpPr>
              <a:spLocks noChangeArrowheads="1"/>
            </p:cNvSpPr>
            <p:nvPr/>
          </p:nvSpPr>
          <p:spPr bwMode="auto">
            <a:xfrm>
              <a:off x="7760494" y="11772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2" name="Oval 46"/>
            <p:cNvSpPr>
              <a:spLocks noChangeArrowheads="1"/>
            </p:cNvSpPr>
            <p:nvPr/>
          </p:nvSpPr>
          <p:spPr bwMode="auto">
            <a:xfrm>
              <a:off x="7852569" y="1315404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3" name="Oval 47"/>
            <p:cNvSpPr>
              <a:spLocks noChangeArrowheads="1"/>
            </p:cNvSpPr>
            <p:nvPr/>
          </p:nvSpPr>
          <p:spPr bwMode="auto">
            <a:xfrm>
              <a:off x="7668419" y="104076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4" name="Oval 48"/>
            <p:cNvSpPr>
              <a:spLocks noChangeArrowheads="1"/>
            </p:cNvSpPr>
            <p:nvPr/>
          </p:nvSpPr>
          <p:spPr bwMode="auto">
            <a:xfrm>
              <a:off x="7531894" y="1086804"/>
              <a:ext cx="47625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5" name="Oval 49"/>
            <p:cNvSpPr>
              <a:spLocks noChangeArrowheads="1"/>
            </p:cNvSpPr>
            <p:nvPr/>
          </p:nvSpPr>
          <p:spPr bwMode="auto">
            <a:xfrm>
              <a:off x="7531894" y="133762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6" name="Oval 50"/>
            <p:cNvSpPr>
              <a:spLocks noChangeArrowheads="1"/>
            </p:cNvSpPr>
            <p:nvPr/>
          </p:nvSpPr>
          <p:spPr bwMode="auto">
            <a:xfrm>
              <a:off x="7808119" y="9947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7" name="Oval 51"/>
            <p:cNvSpPr>
              <a:spLocks noChangeArrowheads="1"/>
            </p:cNvSpPr>
            <p:nvPr/>
          </p:nvSpPr>
          <p:spPr bwMode="auto">
            <a:xfrm>
              <a:off x="7211219" y="126936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8" name="Oval 52"/>
            <p:cNvSpPr>
              <a:spLocks noChangeArrowheads="1"/>
            </p:cNvSpPr>
            <p:nvPr/>
          </p:nvSpPr>
          <p:spPr bwMode="auto">
            <a:xfrm>
              <a:off x="7439819" y="1315404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89" name="Oval 53"/>
            <p:cNvSpPr>
              <a:spLocks noChangeArrowheads="1"/>
            </p:cNvSpPr>
            <p:nvPr/>
          </p:nvSpPr>
          <p:spPr bwMode="auto">
            <a:xfrm>
              <a:off x="7579519" y="9026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0" name="Oval 54"/>
            <p:cNvSpPr>
              <a:spLocks noChangeArrowheads="1"/>
            </p:cNvSpPr>
            <p:nvPr/>
          </p:nvSpPr>
          <p:spPr bwMode="auto">
            <a:xfrm>
              <a:off x="7852569" y="11312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1" name="Oval 55"/>
            <p:cNvSpPr>
              <a:spLocks noChangeArrowheads="1"/>
            </p:cNvSpPr>
            <p:nvPr/>
          </p:nvSpPr>
          <p:spPr bwMode="auto">
            <a:xfrm>
              <a:off x="7589044" y="1177291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92" name="Oval 56"/>
            <p:cNvSpPr>
              <a:spLocks noChangeArrowheads="1"/>
            </p:cNvSpPr>
            <p:nvPr/>
          </p:nvSpPr>
          <p:spPr bwMode="auto">
            <a:xfrm>
              <a:off x="7760494" y="1359854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3" name="Oval 57"/>
            <p:cNvSpPr>
              <a:spLocks noChangeArrowheads="1"/>
            </p:cNvSpPr>
            <p:nvPr/>
          </p:nvSpPr>
          <p:spPr bwMode="auto">
            <a:xfrm>
              <a:off x="7760494" y="126936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4" name="Oval 58"/>
            <p:cNvSpPr>
              <a:spLocks noChangeArrowheads="1"/>
            </p:cNvSpPr>
            <p:nvPr/>
          </p:nvSpPr>
          <p:spPr bwMode="auto">
            <a:xfrm>
              <a:off x="7714456" y="1086804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5" name="Oval 59"/>
            <p:cNvSpPr>
              <a:spLocks noChangeArrowheads="1"/>
            </p:cNvSpPr>
            <p:nvPr/>
          </p:nvSpPr>
          <p:spPr bwMode="auto">
            <a:xfrm>
              <a:off x="7257256" y="9947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6" name="Oval 60"/>
            <p:cNvSpPr>
              <a:spLocks noChangeArrowheads="1"/>
            </p:cNvSpPr>
            <p:nvPr/>
          </p:nvSpPr>
          <p:spPr bwMode="auto">
            <a:xfrm>
              <a:off x="7531894" y="145192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397" name="Text Box 61"/>
            <p:cNvSpPr txBox="1">
              <a:spLocks noChangeArrowheads="1"/>
            </p:cNvSpPr>
            <p:nvPr/>
          </p:nvSpPr>
          <p:spPr bwMode="auto">
            <a:xfrm>
              <a:off x="5931694" y="766129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398" name="Text Box 62"/>
            <p:cNvSpPr txBox="1">
              <a:spLocks noChangeArrowheads="1"/>
            </p:cNvSpPr>
            <p:nvPr/>
          </p:nvSpPr>
          <p:spPr bwMode="auto">
            <a:xfrm>
              <a:off x="5960269" y="1240791"/>
              <a:ext cx="40413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H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399" name="Text Box 63"/>
            <p:cNvSpPr txBox="1">
              <a:spLocks noChangeArrowheads="1"/>
            </p:cNvSpPr>
            <p:nvPr/>
          </p:nvSpPr>
          <p:spPr bwMode="auto">
            <a:xfrm>
              <a:off x="7623969" y="766129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00" name="Text Box 64"/>
            <p:cNvSpPr txBox="1">
              <a:spLocks noChangeArrowheads="1"/>
            </p:cNvSpPr>
            <p:nvPr/>
          </p:nvSpPr>
          <p:spPr bwMode="auto">
            <a:xfrm>
              <a:off x="7554119" y="1261429"/>
              <a:ext cx="396122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H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01" name="Line 65"/>
            <p:cNvSpPr>
              <a:spLocks noChangeShapeType="1"/>
            </p:cNvSpPr>
            <p:nvPr/>
          </p:nvSpPr>
          <p:spPr bwMode="auto">
            <a:xfrm flipV="1">
              <a:off x="5992019" y="2099629"/>
              <a:ext cx="0" cy="165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2" name="Line 66"/>
            <p:cNvSpPr>
              <a:spLocks noChangeShapeType="1"/>
            </p:cNvSpPr>
            <p:nvPr/>
          </p:nvSpPr>
          <p:spPr bwMode="auto">
            <a:xfrm flipV="1">
              <a:off x="5992019" y="1950404"/>
              <a:ext cx="0" cy="1381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3" name="Line 67"/>
            <p:cNvSpPr>
              <a:spLocks noChangeShapeType="1"/>
            </p:cNvSpPr>
            <p:nvPr/>
          </p:nvSpPr>
          <p:spPr bwMode="auto">
            <a:xfrm flipV="1">
              <a:off x="7668419" y="1729741"/>
              <a:ext cx="0" cy="2746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4" name="Arc 68"/>
            <p:cNvSpPr>
              <a:spLocks/>
            </p:cNvSpPr>
            <p:nvPr/>
          </p:nvSpPr>
          <p:spPr bwMode="auto">
            <a:xfrm>
              <a:off x="7531894" y="2004379"/>
              <a:ext cx="271462" cy="92075"/>
            </a:xfrm>
            <a:custGeom>
              <a:avLst/>
              <a:gdLst>
                <a:gd name="T0" fmla="*/ 0 w 42992"/>
                <a:gd name="T1" fmla="*/ 39671 h 43200"/>
                <a:gd name="T2" fmla="*/ 7444 w 42992"/>
                <a:gd name="T3" fmla="*/ 62272 h 43200"/>
                <a:gd name="T4" fmla="*/ 135074 w 42992"/>
                <a:gd name="T5" fmla="*/ 46038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992" h="43200" fill="none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</a:path>
                <a:path w="42992" h="43200" stroke="0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  <a:lnTo>
                    <a:pt x="21392" y="21600"/>
                  </a:lnTo>
                  <a:lnTo>
                    <a:pt x="-1" y="18612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5" name="Line 69"/>
            <p:cNvSpPr>
              <a:spLocks noChangeShapeType="1"/>
            </p:cNvSpPr>
            <p:nvPr/>
          </p:nvSpPr>
          <p:spPr bwMode="auto">
            <a:xfrm flipV="1">
              <a:off x="7668419" y="1955166"/>
              <a:ext cx="0" cy="1365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06" name="Text Box 70"/>
            <p:cNvSpPr txBox="1">
              <a:spLocks noChangeArrowheads="1"/>
            </p:cNvSpPr>
            <p:nvPr/>
          </p:nvSpPr>
          <p:spPr bwMode="auto">
            <a:xfrm>
              <a:off x="5931694" y="766129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07" name="Text Box 71"/>
            <p:cNvSpPr txBox="1">
              <a:spLocks noChangeArrowheads="1"/>
            </p:cNvSpPr>
            <p:nvPr/>
          </p:nvSpPr>
          <p:spPr bwMode="auto">
            <a:xfrm>
              <a:off x="7623969" y="766129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08" name="Text Box 72"/>
            <p:cNvSpPr txBox="1">
              <a:spLocks noChangeArrowheads="1"/>
            </p:cNvSpPr>
            <p:nvPr/>
          </p:nvSpPr>
          <p:spPr bwMode="auto">
            <a:xfrm>
              <a:off x="5885655" y="2210754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09" name="Text Box 73"/>
            <p:cNvSpPr txBox="1">
              <a:spLocks noChangeArrowheads="1"/>
            </p:cNvSpPr>
            <p:nvPr/>
          </p:nvSpPr>
          <p:spPr bwMode="auto">
            <a:xfrm>
              <a:off x="7579519" y="2210754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10" name="Text Box 74"/>
            <p:cNvSpPr txBox="1">
              <a:spLocks noChangeArrowheads="1"/>
            </p:cNvSpPr>
            <p:nvPr/>
          </p:nvSpPr>
          <p:spPr bwMode="auto">
            <a:xfrm>
              <a:off x="4742655" y="1917066"/>
              <a:ext cx="503524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99FFCC"/>
                  </a:solidFill>
                </a:rPr>
                <a:t>(Å)</a:t>
              </a:r>
            </a:p>
          </p:txBody>
        </p:sp>
        <p:sp>
          <p:nvSpPr>
            <p:cNvPr id="14411" name="Line 75"/>
            <p:cNvSpPr>
              <a:spLocks noChangeShapeType="1"/>
            </p:cNvSpPr>
            <p:nvPr/>
          </p:nvSpPr>
          <p:spPr bwMode="auto">
            <a:xfrm flipV="1">
              <a:off x="6084094" y="3856991"/>
              <a:ext cx="0" cy="2746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2" name="Arc 76"/>
            <p:cNvSpPr>
              <a:spLocks/>
            </p:cNvSpPr>
            <p:nvPr/>
          </p:nvSpPr>
          <p:spPr bwMode="auto">
            <a:xfrm>
              <a:off x="5947569" y="4131629"/>
              <a:ext cx="273050" cy="90487"/>
            </a:xfrm>
            <a:custGeom>
              <a:avLst/>
              <a:gdLst>
                <a:gd name="T0" fmla="*/ 0 w 42992"/>
                <a:gd name="T1" fmla="*/ 38987 h 43200"/>
                <a:gd name="T2" fmla="*/ 7488 w 42992"/>
                <a:gd name="T3" fmla="*/ 61198 h 43200"/>
                <a:gd name="T4" fmla="*/ 135864 w 42992"/>
                <a:gd name="T5" fmla="*/ 4524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992" h="43200" fill="none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</a:path>
                <a:path w="42992" h="43200" stroke="0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  <a:lnTo>
                    <a:pt x="21392" y="21600"/>
                  </a:lnTo>
                  <a:lnTo>
                    <a:pt x="-1" y="18612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13" name="Oval 77"/>
            <p:cNvSpPr>
              <a:spLocks noChangeArrowheads="1"/>
            </p:cNvSpPr>
            <p:nvPr/>
          </p:nvSpPr>
          <p:spPr bwMode="auto">
            <a:xfrm>
              <a:off x="5611019" y="2896554"/>
              <a:ext cx="960437" cy="914400"/>
            </a:xfrm>
            <a:prstGeom prst="ellipse">
              <a:avLst/>
            </a:prstGeom>
            <a:noFill/>
            <a:ln w="5715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14" name="Oval 78"/>
            <p:cNvSpPr>
              <a:spLocks noChangeArrowheads="1"/>
            </p:cNvSpPr>
            <p:nvPr/>
          </p:nvSpPr>
          <p:spPr bwMode="auto">
            <a:xfrm>
              <a:off x="5839619" y="3263266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15" name="Oval 79"/>
            <p:cNvSpPr>
              <a:spLocks noChangeArrowheads="1"/>
            </p:cNvSpPr>
            <p:nvPr/>
          </p:nvSpPr>
          <p:spPr bwMode="auto">
            <a:xfrm>
              <a:off x="5931694" y="3353754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16" name="Oval 80"/>
            <p:cNvSpPr>
              <a:spLocks noChangeArrowheads="1"/>
            </p:cNvSpPr>
            <p:nvPr/>
          </p:nvSpPr>
          <p:spPr bwMode="auto">
            <a:xfrm>
              <a:off x="5885656" y="34918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17" name="Oval 81"/>
            <p:cNvSpPr>
              <a:spLocks noChangeArrowheads="1"/>
            </p:cNvSpPr>
            <p:nvPr/>
          </p:nvSpPr>
          <p:spPr bwMode="auto">
            <a:xfrm>
              <a:off x="6160294" y="33997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18" name="Oval 82"/>
            <p:cNvSpPr>
              <a:spLocks noChangeArrowheads="1"/>
            </p:cNvSpPr>
            <p:nvPr/>
          </p:nvSpPr>
          <p:spPr bwMode="auto">
            <a:xfrm>
              <a:off x="6207919" y="33077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19" name="Oval 83"/>
            <p:cNvSpPr>
              <a:spLocks noChangeArrowheads="1"/>
            </p:cNvSpPr>
            <p:nvPr/>
          </p:nvSpPr>
          <p:spPr bwMode="auto">
            <a:xfrm>
              <a:off x="6296819" y="3445829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0" name="Oval 84"/>
            <p:cNvSpPr>
              <a:spLocks noChangeArrowheads="1"/>
            </p:cNvSpPr>
            <p:nvPr/>
          </p:nvSpPr>
          <p:spPr bwMode="auto">
            <a:xfrm>
              <a:off x="6160294" y="31711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1" name="Oval 85"/>
            <p:cNvSpPr>
              <a:spLocks noChangeArrowheads="1"/>
            </p:cNvSpPr>
            <p:nvPr/>
          </p:nvSpPr>
          <p:spPr bwMode="auto">
            <a:xfrm>
              <a:off x="5979319" y="31711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2" name="Oval 86"/>
            <p:cNvSpPr>
              <a:spLocks noChangeArrowheads="1"/>
            </p:cNvSpPr>
            <p:nvPr/>
          </p:nvSpPr>
          <p:spPr bwMode="auto">
            <a:xfrm>
              <a:off x="5979319" y="34680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3" name="Oval 87"/>
            <p:cNvSpPr>
              <a:spLocks noChangeArrowheads="1"/>
            </p:cNvSpPr>
            <p:nvPr/>
          </p:nvSpPr>
          <p:spPr bwMode="auto">
            <a:xfrm>
              <a:off x="6296819" y="3171191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4" name="Oval 88"/>
            <p:cNvSpPr>
              <a:spLocks noChangeArrowheads="1"/>
            </p:cNvSpPr>
            <p:nvPr/>
          </p:nvSpPr>
          <p:spPr bwMode="auto">
            <a:xfrm>
              <a:off x="5795169" y="33997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5" name="Oval 89"/>
            <p:cNvSpPr>
              <a:spLocks noChangeArrowheads="1"/>
            </p:cNvSpPr>
            <p:nvPr/>
          </p:nvSpPr>
          <p:spPr bwMode="auto">
            <a:xfrm>
              <a:off x="6068219" y="353631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6" name="Oval 90"/>
            <p:cNvSpPr>
              <a:spLocks noChangeArrowheads="1"/>
            </p:cNvSpPr>
            <p:nvPr/>
          </p:nvSpPr>
          <p:spPr bwMode="auto">
            <a:xfrm>
              <a:off x="6023769" y="303466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7" name="Oval 91"/>
            <p:cNvSpPr>
              <a:spLocks noChangeArrowheads="1"/>
            </p:cNvSpPr>
            <p:nvPr/>
          </p:nvSpPr>
          <p:spPr bwMode="auto">
            <a:xfrm>
              <a:off x="6296819" y="3263266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28" name="Oval 92"/>
            <p:cNvSpPr>
              <a:spLocks noChangeArrowheads="1"/>
            </p:cNvSpPr>
            <p:nvPr/>
          </p:nvSpPr>
          <p:spPr bwMode="auto">
            <a:xfrm>
              <a:off x="6036469" y="3307716"/>
              <a:ext cx="88900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29" name="Oval 93"/>
            <p:cNvSpPr>
              <a:spLocks noChangeArrowheads="1"/>
            </p:cNvSpPr>
            <p:nvPr/>
          </p:nvSpPr>
          <p:spPr bwMode="auto">
            <a:xfrm>
              <a:off x="6388894" y="353631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0" name="Oval 94"/>
            <p:cNvSpPr>
              <a:spLocks noChangeArrowheads="1"/>
            </p:cNvSpPr>
            <p:nvPr/>
          </p:nvSpPr>
          <p:spPr bwMode="auto">
            <a:xfrm>
              <a:off x="6342856" y="3353754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1" name="Oval 95"/>
            <p:cNvSpPr>
              <a:spLocks noChangeArrowheads="1"/>
            </p:cNvSpPr>
            <p:nvPr/>
          </p:nvSpPr>
          <p:spPr bwMode="auto">
            <a:xfrm>
              <a:off x="6436519" y="32172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2" name="Oval 96"/>
            <p:cNvSpPr>
              <a:spLocks noChangeArrowheads="1"/>
            </p:cNvSpPr>
            <p:nvPr/>
          </p:nvSpPr>
          <p:spPr bwMode="auto">
            <a:xfrm>
              <a:off x="5703094" y="3263266"/>
              <a:ext cx="47625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3" name="Oval 97"/>
            <p:cNvSpPr>
              <a:spLocks noChangeArrowheads="1"/>
            </p:cNvSpPr>
            <p:nvPr/>
          </p:nvSpPr>
          <p:spPr bwMode="auto">
            <a:xfrm>
              <a:off x="5979319" y="35823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4" name="Oval 98"/>
            <p:cNvSpPr>
              <a:spLocks noChangeArrowheads="1"/>
            </p:cNvSpPr>
            <p:nvPr/>
          </p:nvSpPr>
          <p:spPr bwMode="auto">
            <a:xfrm>
              <a:off x="7257256" y="2896554"/>
              <a:ext cx="960438" cy="914400"/>
            </a:xfrm>
            <a:prstGeom prst="ellipse">
              <a:avLst/>
            </a:prstGeom>
            <a:noFill/>
            <a:ln w="5715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35" name="Oval 99"/>
            <p:cNvSpPr>
              <a:spLocks noChangeArrowheads="1"/>
            </p:cNvSpPr>
            <p:nvPr/>
          </p:nvSpPr>
          <p:spPr bwMode="auto">
            <a:xfrm>
              <a:off x="7485856" y="32632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6" name="Oval 100"/>
            <p:cNvSpPr>
              <a:spLocks noChangeArrowheads="1"/>
            </p:cNvSpPr>
            <p:nvPr/>
          </p:nvSpPr>
          <p:spPr bwMode="auto">
            <a:xfrm>
              <a:off x="7579519" y="33537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7" name="Oval 101"/>
            <p:cNvSpPr>
              <a:spLocks noChangeArrowheads="1"/>
            </p:cNvSpPr>
            <p:nvPr/>
          </p:nvSpPr>
          <p:spPr bwMode="auto">
            <a:xfrm>
              <a:off x="7439819" y="3582354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8" name="Oval 102"/>
            <p:cNvSpPr>
              <a:spLocks noChangeArrowheads="1"/>
            </p:cNvSpPr>
            <p:nvPr/>
          </p:nvSpPr>
          <p:spPr bwMode="auto">
            <a:xfrm>
              <a:off x="7760494" y="344582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39" name="Oval 103"/>
            <p:cNvSpPr>
              <a:spLocks noChangeArrowheads="1"/>
            </p:cNvSpPr>
            <p:nvPr/>
          </p:nvSpPr>
          <p:spPr bwMode="auto">
            <a:xfrm>
              <a:off x="7852569" y="33077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0" name="Oval 104"/>
            <p:cNvSpPr>
              <a:spLocks noChangeArrowheads="1"/>
            </p:cNvSpPr>
            <p:nvPr/>
          </p:nvSpPr>
          <p:spPr bwMode="auto">
            <a:xfrm>
              <a:off x="7943056" y="34458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1" name="Oval 105"/>
            <p:cNvSpPr>
              <a:spLocks noChangeArrowheads="1"/>
            </p:cNvSpPr>
            <p:nvPr/>
          </p:nvSpPr>
          <p:spPr bwMode="auto">
            <a:xfrm>
              <a:off x="7760494" y="31711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2" name="Oval 106"/>
            <p:cNvSpPr>
              <a:spLocks noChangeArrowheads="1"/>
            </p:cNvSpPr>
            <p:nvPr/>
          </p:nvSpPr>
          <p:spPr bwMode="auto">
            <a:xfrm>
              <a:off x="7623969" y="32172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3" name="Oval 107"/>
            <p:cNvSpPr>
              <a:spLocks noChangeArrowheads="1"/>
            </p:cNvSpPr>
            <p:nvPr/>
          </p:nvSpPr>
          <p:spPr bwMode="auto">
            <a:xfrm>
              <a:off x="7623969" y="34680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4" name="Oval 108"/>
            <p:cNvSpPr>
              <a:spLocks noChangeArrowheads="1"/>
            </p:cNvSpPr>
            <p:nvPr/>
          </p:nvSpPr>
          <p:spPr bwMode="auto">
            <a:xfrm>
              <a:off x="7897019" y="3125154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5" name="Oval 109"/>
            <p:cNvSpPr>
              <a:spLocks noChangeArrowheads="1"/>
            </p:cNvSpPr>
            <p:nvPr/>
          </p:nvSpPr>
          <p:spPr bwMode="auto">
            <a:xfrm>
              <a:off x="7303294" y="33997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6" name="Oval 110"/>
            <p:cNvSpPr>
              <a:spLocks noChangeArrowheads="1"/>
            </p:cNvSpPr>
            <p:nvPr/>
          </p:nvSpPr>
          <p:spPr bwMode="auto">
            <a:xfrm>
              <a:off x="7531894" y="344582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7" name="Oval 111"/>
            <p:cNvSpPr>
              <a:spLocks noChangeArrowheads="1"/>
            </p:cNvSpPr>
            <p:nvPr/>
          </p:nvSpPr>
          <p:spPr bwMode="auto">
            <a:xfrm>
              <a:off x="7668419" y="3034666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8" name="Oval 112"/>
            <p:cNvSpPr>
              <a:spLocks noChangeArrowheads="1"/>
            </p:cNvSpPr>
            <p:nvPr/>
          </p:nvSpPr>
          <p:spPr bwMode="auto">
            <a:xfrm>
              <a:off x="7943056" y="32632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49" name="Oval 113"/>
            <p:cNvSpPr>
              <a:spLocks noChangeArrowheads="1"/>
            </p:cNvSpPr>
            <p:nvPr/>
          </p:nvSpPr>
          <p:spPr bwMode="auto">
            <a:xfrm>
              <a:off x="7681119" y="3307716"/>
              <a:ext cx="90487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50" name="Oval 114"/>
            <p:cNvSpPr>
              <a:spLocks noChangeArrowheads="1"/>
            </p:cNvSpPr>
            <p:nvPr/>
          </p:nvSpPr>
          <p:spPr bwMode="auto">
            <a:xfrm>
              <a:off x="7852569" y="349186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51" name="Oval 115"/>
            <p:cNvSpPr>
              <a:spLocks noChangeArrowheads="1"/>
            </p:cNvSpPr>
            <p:nvPr/>
          </p:nvSpPr>
          <p:spPr bwMode="auto">
            <a:xfrm>
              <a:off x="7852569" y="33997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>
              <a:off x="7808119" y="32172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53" name="Oval 117"/>
            <p:cNvSpPr>
              <a:spLocks noChangeArrowheads="1"/>
            </p:cNvSpPr>
            <p:nvPr/>
          </p:nvSpPr>
          <p:spPr bwMode="auto">
            <a:xfrm>
              <a:off x="7350919" y="31251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54" name="Oval 118"/>
            <p:cNvSpPr>
              <a:spLocks noChangeArrowheads="1"/>
            </p:cNvSpPr>
            <p:nvPr/>
          </p:nvSpPr>
          <p:spPr bwMode="auto">
            <a:xfrm>
              <a:off x="7623969" y="35823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55" name="Text Box 119"/>
            <p:cNvSpPr txBox="1">
              <a:spLocks noChangeArrowheads="1"/>
            </p:cNvSpPr>
            <p:nvPr/>
          </p:nvSpPr>
          <p:spPr bwMode="auto">
            <a:xfrm>
              <a:off x="6023769" y="2896554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56" name="Text Box 120"/>
            <p:cNvSpPr txBox="1">
              <a:spLocks noChangeArrowheads="1"/>
            </p:cNvSpPr>
            <p:nvPr/>
          </p:nvSpPr>
          <p:spPr bwMode="auto">
            <a:xfrm>
              <a:off x="6049169" y="3372804"/>
              <a:ext cx="40413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H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57" name="Text Box 121"/>
            <p:cNvSpPr txBox="1">
              <a:spLocks noChangeArrowheads="1"/>
            </p:cNvSpPr>
            <p:nvPr/>
          </p:nvSpPr>
          <p:spPr bwMode="auto">
            <a:xfrm>
              <a:off x="7714455" y="2896554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58" name="Text Box 122"/>
            <p:cNvSpPr txBox="1">
              <a:spLocks noChangeArrowheads="1"/>
            </p:cNvSpPr>
            <p:nvPr/>
          </p:nvSpPr>
          <p:spPr bwMode="auto">
            <a:xfrm>
              <a:off x="7644606" y="3391854"/>
              <a:ext cx="396122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H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59" name="Line 123"/>
            <p:cNvSpPr>
              <a:spLocks noChangeShapeType="1"/>
            </p:cNvSpPr>
            <p:nvPr/>
          </p:nvSpPr>
          <p:spPr bwMode="auto">
            <a:xfrm flipV="1">
              <a:off x="6084094" y="4082416"/>
              <a:ext cx="0" cy="1365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0" name="Line 124"/>
            <p:cNvSpPr>
              <a:spLocks noChangeShapeType="1"/>
            </p:cNvSpPr>
            <p:nvPr/>
          </p:nvSpPr>
          <p:spPr bwMode="auto">
            <a:xfrm>
              <a:off x="7760494" y="4131629"/>
              <a:ext cx="0" cy="2746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1" name="Arc 125"/>
            <p:cNvSpPr>
              <a:spLocks/>
            </p:cNvSpPr>
            <p:nvPr/>
          </p:nvSpPr>
          <p:spPr bwMode="auto">
            <a:xfrm>
              <a:off x="7623969" y="4044316"/>
              <a:ext cx="273050" cy="90488"/>
            </a:xfrm>
            <a:custGeom>
              <a:avLst/>
              <a:gdLst>
                <a:gd name="T0" fmla="*/ 0 w 42992"/>
                <a:gd name="T1" fmla="*/ 38987 h 43200"/>
                <a:gd name="T2" fmla="*/ 7488 w 42992"/>
                <a:gd name="T3" fmla="*/ 61199 h 43200"/>
                <a:gd name="T4" fmla="*/ 135864 w 42992"/>
                <a:gd name="T5" fmla="*/ 4524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992" h="43200" fill="none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</a:path>
                <a:path w="42992" h="43200" stroke="0" extrusionOk="0">
                  <a:moveTo>
                    <a:pt x="-1" y="18612"/>
                  </a:moveTo>
                  <a:cubicBezTo>
                    <a:pt x="1489" y="7941"/>
                    <a:pt x="10616" y="-1"/>
                    <a:pt x="21392" y="0"/>
                  </a:cubicBezTo>
                  <a:cubicBezTo>
                    <a:pt x="33321" y="0"/>
                    <a:pt x="42992" y="9670"/>
                    <a:pt x="42992" y="21600"/>
                  </a:cubicBezTo>
                  <a:cubicBezTo>
                    <a:pt x="42992" y="33529"/>
                    <a:pt x="33321" y="43200"/>
                    <a:pt x="21392" y="43200"/>
                  </a:cubicBezTo>
                  <a:cubicBezTo>
                    <a:pt x="12400" y="43200"/>
                    <a:pt x="4350" y="37630"/>
                    <a:pt x="1179" y="29216"/>
                  </a:cubicBezTo>
                  <a:lnTo>
                    <a:pt x="21392" y="21600"/>
                  </a:lnTo>
                  <a:lnTo>
                    <a:pt x="-1" y="18612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2" name="Line 126"/>
            <p:cNvSpPr>
              <a:spLocks noChangeShapeType="1"/>
            </p:cNvSpPr>
            <p:nvPr/>
          </p:nvSpPr>
          <p:spPr bwMode="auto">
            <a:xfrm flipV="1">
              <a:off x="7760494" y="3993516"/>
              <a:ext cx="0" cy="1381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3" name="Text Box 127"/>
            <p:cNvSpPr txBox="1">
              <a:spLocks noChangeArrowheads="1"/>
            </p:cNvSpPr>
            <p:nvPr/>
          </p:nvSpPr>
          <p:spPr bwMode="auto">
            <a:xfrm>
              <a:off x="6023769" y="2896554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64" name="Text Box 128"/>
            <p:cNvSpPr txBox="1">
              <a:spLocks noChangeArrowheads="1"/>
            </p:cNvSpPr>
            <p:nvPr/>
          </p:nvSpPr>
          <p:spPr bwMode="auto">
            <a:xfrm>
              <a:off x="7714455" y="2896554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65" name="Text Box 129"/>
            <p:cNvSpPr txBox="1">
              <a:spLocks noChangeArrowheads="1"/>
            </p:cNvSpPr>
            <p:nvPr/>
          </p:nvSpPr>
          <p:spPr bwMode="auto">
            <a:xfrm>
              <a:off x="5979319" y="4360229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66" name="Text Box 130"/>
            <p:cNvSpPr txBox="1">
              <a:spLocks noChangeArrowheads="1"/>
            </p:cNvSpPr>
            <p:nvPr/>
          </p:nvSpPr>
          <p:spPr bwMode="auto">
            <a:xfrm>
              <a:off x="7668419" y="4360229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467" name="Line 131"/>
            <p:cNvSpPr>
              <a:spLocks noChangeShapeType="1"/>
            </p:cNvSpPr>
            <p:nvPr/>
          </p:nvSpPr>
          <p:spPr bwMode="auto">
            <a:xfrm flipV="1">
              <a:off x="7668419" y="2107566"/>
              <a:ext cx="0" cy="1666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8" name="Line 132"/>
            <p:cNvSpPr>
              <a:spLocks noChangeShapeType="1"/>
            </p:cNvSpPr>
            <p:nvPr/>
          </p:nvSpPr>
          <p:spPr bwMode="auto">
            <a:xfrm flipV="1">
              <a:off x="6087269" y="4228466"/>
              <a:ext cx="0" cy="165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69" name="Line 133"/>
            <p:cNvSpPr>
              <a:spLocks noChangeShapeType="1"/>
            </p:cNvSpPr>
            <p:nvPr/>
          </p:nvSpPr>
          <p:spPr bwMode="auto">
            <a:xfrm flipV="1">
              <a:off x="7760494" y="3856991"/>
              <a:ext cx="0" cy="165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>
              <a:off x="1866106" y="3171191"/>
              <a:ext cx="960438" cy="914400"/>
            </a:xfrm>
            <a:prstGeom prst="ellipse">
              <a:avLst/>
            </a:prstGeom>
            <a:noFill/>
            <a:ln w="5715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71" name="Oval 135"/>
            <p:cNvSpPr>
              <a:spLocks noChangeArrowheads="1"/>
            </p:cNvSpPr>
            <p:nvPr/>
          </p:nvSpPr>
          <p:spPr bwMode="auto">
            <a:xfrm>
              <a:off x="2094706" y="3536316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2" name="Oval 136"/>
            <p:cNvSpPr>
              <a:spLocks noChangeArrowheads="1"/>
            </p:cNvSpPr>
            <p:nvPr/>
          </p:nvSpPr>
          <p:spPr bwMode="auto">
            <a:xfrm>
              <a:off x="2188369" y="36283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3" name="Oval 137"/>
            <p:cNvSpPr>
              <a:spLocks noChangeArrowheads="1"/>
            </p:cNvSpPr>
            <p:nvPr/>
          </p:nvSpPr>
          <p:spPr bwMode="auto">
            <a:xfrm>
              <a:off x="2140744" y="376491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4" name="Oval 138"/>
            <p:cNvSpPr>
              <a:spLocks noChangeArrowheads="1"/>
            </p:cNvSpPr>
            <p:nvPr/>
          </p:nvSpPr>
          <p:spPr bwMode="auto">
            <a:xfrm>
              <a:off x="2416969" y="36744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5" name="Oval 139"/>
            <p:cNvSpPr>
              <a:spLocks noChangeArrowheads="1"/>
            </p:cNvSpPr>
            <p:nvPr/>
          </p:nvSpPr>
          <p:spPr bwMode="auto">
            <a:xfrm>
              <a:off x="2551906" y="37204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6" name="Oval 140"/>
            <p:cNvSpPr>
              <a:spLocks noChangeArrowheads="1"/>
            </p:cNvSpPr>
            <p:nvPr/>
          </p:nvSpPr>
          <p:spPr bwMode="auto">
            <a:xfrm>
              <a:off x="2416969" y="34458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7" name="Oval 141"/>
            <p:cNvSpPr>
              <a:spLocks noChangeArrowheads="1"/>
            </p:cNvSpPr>
            <p:nvPr/>
          </p:nvSpPr>
          <p:spPr bwMode="auto">
            <a:xfrm>
              <a:off x="2232819" y="3445829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8" name="Oval 142"/>
            <p:cNvSpPr>
              <a:spLocks noChangeArrowheads="1"/>
            </p:cNvSpPr>
            <p:nvPr/>
          </p:nvSpPr>
          <p:spPr bwMode="auto">
            <a:xfrm>
              <a:off x="2232819" y="37426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79" name="Oval 143"/>
            <p:cNvSpPr>
              <a:spLocks noChangeArrowheads="1"/>
            </p:cNvSpPr>
            <p:nvPr/>
          </p:nvSpPr>
          <p:spPr bwMode="auto">
            <a:xfrm>
              <a:off x="2551906" y="34458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0" name="Oval 144"/>
            <p:cNvSpPr>
              <a:spLocks noChangeArrowheads="1"/>
            </p:cNvSpPr>
            <p:nvPr/>
          </p:nvSpPr>
          <p:spPr bwMode="auto">
            <a:xfrm>
              <a:off x="2048669" y="3674429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1" name="Oval 145"/>
            <p:cNvSpPr>
              <a:spLocks noChangeArrowheads="1"/>
            </p:cNvSpPr>
            <p:nvPr/>
          </p:nvSpPr>
          <p:spPr bwMode="auto">
            <a:xfrm>
              <a:off x="2323306" y="3810954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2" name="Oval 146"/>
            <p:cNvSpPr>
              <a:spLocks noChangeArrowheads="1"/>
            </p:cNvSpPr>
            <p:nvPr/>
          </p:nvSpPr>
          <p:spPr bwMode="auto">
            <a:xfrm>
              <a:off x="2277269" y="330771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3" name="Oval 147"/>
            <p:cNvSpPr>
              <a:spLocks noChangeArrowheads="1"/>
            </p:cNvSpPr>
            <p:nvPr/>
          </p:nvSpPr>
          <p:spPr bwMode="auto">
            <a:xfrm>
              <a:off x="2289969" y="3582354"/>
              <a:ext cx="90487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84" name="Oval 148"/>
            <p:cNvSpPr>
              <a:spLocks noChangeArrowheads="1"/>
            </p:cNvSpPr>
            <p:nvPr/>
          </p:nvSpPr>
          <p:spPr bwMode="auto">
            <a:xfrm>
              <a:off x="2094706" y="34458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5" name="Oval 149"/>
            <p:cNvSpPr>
              <a:spLocks noChangeArrowheads="1"/>
            </p:cNvSpPr>
            <p:nvPr/>
          </p:nvSpPr>
          <p:spPr bwMode="auto">
            <a:xfrm>
              <a:off x="2323306" y="34918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6" name="Oval 150"/>
            <p:cNvSpPr>
              <a:spLocks noChangeArrowheads="1"/>
            </p:cNvSpPr>
            <p:nvPr/>
          </p:nvSpPr>
          <p:spPr bwMode="auto">
            <a:xfrm>
              <a:off x="1959769" y="35363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7" name="Oval 151"/>
            <p:cNvSpPr>
              <a:spLocks noChangeArrowheads="1"/>
            </p:cNvSpPr>
            <p:nvPr/>
          </p:nvSpPr>
          <p:spPr bwMode="auto">
            <a:xfrm>
              <a:off x="2232819" y="38569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88" name="Oval 152"/>
            <p:cNvSpPr>
              <a:spLocks noChangeArrowheads="1"/>
            </p:cNvSpPr>
            <p:nvPr/>
          </p:nvSpPr>
          <p:spPr bwMode="auto">
            <a:xfrm>
              <a:off x="2823369" y="3171191"/>
              <a:ext cx="958850" cy="914400"/>
            </a:xfrm>
            <a:prstGeom prst="ellipse">
              <a:avLst/>
            </a:prstGeom>
            <a:noFill/>
            <a:ln w="57150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89" name="Oval 153"/>
            <p:cNvSpPr>
              <a:spLocks noChangeArrowheads="1"/>
            </p:cNvSpPr>
            <p:nvPr/>
          </p:nvSpPr>
          <p:spPr bwMode="auto">
            <a:xfrm>
              <a:off x="3325019" y="3720466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0" name="Oval 154"/>
            <p:cNvSpPr>
              <a:spLocks noChangeArrowheads="1"/>
            </p:cNvSpPr>
            <p:nvPr/>
          </p:nvSpPr>
          <p:spPr bwMode="auto">
            <a:xfrm>
              <a:off x="3604419" y="35823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1" name="Oval 155"/>
            <p:cNvSpPr>
              <a:spLocks noChangeArrowheads="1"/>
            </p:cNvSpPr>
            <p:nvPr/>
          </p:nvSpPr>
          <p:spPr bwMode="auto">
            <a:xfrm>
              <a:off x="3509169" y="372046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2" name="Oval 156"/>
            <p:cNvSpPr>
              <a:spLocks noChangeArrowheads="1"/>
            </p:cNvSpPr>
            <p:nvPr/>
          </p:nvSpPr>
          <p:spPr bwMode="auto">
            <a:xfrm>
              <a:off x="3325019" y="3445829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3" name="Oval 157"/>
            <p:cNvSpPr>
              <a:spLocks noChangeArrowheads="1"/>
            </p:cNvSpPr>
            <p:nvPr/>
          </p:nvSpPr>
          <p:spPr bwMode="auto">
            <a:xfrm>
              <a:off x="3188494" y="37426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4" name="Oval 158"/>
            <p:cNvSpPr>
              <a:spLocks noChangeArrowheads="1"/>
            </p:cNvSpPr>
            <p:nvPr/>
          </p:nvSpPr>
          <p:spPr bwMode="auto">
            <a:xfrm>
              <a:off x="3464719" y="33997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5" name="Oval 159"/>
            <p:cNvSpPr>
              <a:spLocks noChangeArrowheads="1"/>
            </p:cNvSpPr>
            <p:nvPr/>
          </p:nvSpPr>
          <p:spPr bwMode="auto">
            <a:xfrm>
              <a:off x="3236119" y="33077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6" name="Oval 160"/>
            <p:cNvSpPr>
              <a:spLocks noChangeArrowheads="1"/>
            </p:cNvSpPr>
            <p:nvPr/>
          </p:nvSpPr>
          <p:spPr bwMode="auto">
            <a:xfrm>
              <a:off x="3509169" y="35363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7" name="Oval 161"/>
            <p:cNvSpPr>
              <a:spLocks noChangeArrowheads="1"/>
            </p:cNvSpPr>
            <p:nvPr/>
          </p:nvSpPr>
          <p:spPr bwMode="auto">
            <a:xfrm>
              <a:off x="3245644" y="3582354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498" name="Oval 162"/>
            <p:cNvSpPr>
              <a:spLocks noChangeArrowheads="1"/>
            </p:cNvSpPr>
            <p:nvPr/>
          </p:nvSpPr>
          <p:spPr bwMode="auto">
            <a:xfrm>
              <a:off x="3417094" y="376491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499" name="Oval 163"/>
            <p:cNvSpPr>
              <a:spLocks noChangeArrowheads="1"/>
            </p:cNvSpPr>
            <p:nvPr/>
          </p:nvSpPr>
          <p:spPr bwMode="auto">
            <a:xfrm>
              <a:off x="3420269" y="3582354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00" name="Oval 164"/>
            <p:cNvSpPr>
              <a:spLocks noChangeArrowheads="1"/>
            </p:cNvSpPr>
            <p:nvPr/>
          </p:nvSpPr>
          <p:spPr bwMode="auto">
            <a:xfrm>
              <a:off x="3371056" y="34918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01" name="Oval 165"/>
            <p:cNvSpPr>
              <a:spLocks noChangeArrowheads="1"/>
            </p:cNvSpPr>
            <p:nvPr/>
          </p:nvSpPr>
          <p:spPr bwMode="auto">
            <a:xfrm>
              <a:off x="3102769" y="33997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02" name="Oval 166"/>
            <p:cNvSpPr>
              <a:spLocks noChangeArrowheads="1"/>
            </p:cNvSpPr>
            <p:nvPr/>
          </p:nvSpPr>
          <p:spPr bwMode="auto">
            <a:xfrm>
              <a:off x="3188494" y="3856991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03" name="Text Box 167"/>
            <p:cNvSpPr txBox="1">
              <a:spLocks noChangeArrowheads="1"/>
            </p:cNvSpPr>
            <p:nvPr/>
          </p:nvSpPr>
          <p:spPr bwMode="auto">
            <a:xfrm>
              <a:off x="2277269" y="3171191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504" name="Text Box 168"/>
            <p:cNvSpPr txBox="1">
              <a:spLocks noChangeArrowheads="1"/>
            </p:cNvSpPr>
            <p:nvPr/>
          </p:nvSpPr>
          <p:spPr bwMode="auto">
            <a:xfrm>
              <a:off x="2304256" y="3645854"/>
              <a:ext cx="404137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H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505" name="Text Box 169"/>
            <p:cNvSpPr txBox="1">
              <a:spLocks noChangeArrowheads="1"/>
            </p:cNvSpPr>
            <p:nvPr/>
          </p:nvSpPr>
          <p:spPr bwMode="auto">
            <a:xfrm>
              <a:off x="3283744" y="3171191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506" name="Text Box 170"/>
            <p:cNvSpPr txBox="1">
              <a:spLocks noChangeArrowheads="1"/>
            </p:cNvSpPr>
            <p:nvPr/>
          </p:nvSpPr>
          <p:spPr bwMode="auto">
            <a:xfrm>
              <a:off x="3210720" y="3666491"/>
              <a:ext cx="396122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H</a:t>
              </a:r>
              <a:r>
                <a:rPr lang="it-IT" altLang="it-IT" sz="1900" baseline="-250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507" name="Text Box 171"/>
            <p:cNvSpPr txBox="1">
              <a:spLocks noChangeArrowheads="1"/>
            </p:cNvSpPr>
            <p:nvPr/>
          </p:nvSpPr>
          <p:spPr bwMode="auto">
            <a:xfrm>
              <a:off x="2277269" y="3171191"/>
              <a:ext cx="218189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a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508" name="Text Box 172"/>
            <p:cNvSpPr txBox="1">
              <a:spLocks noChangeArrowheads="1"/>
            </p:cNvSpPr>
            <p:nvPr/>
          </p:nvSpPr>
          <p:spPr bwMode="auto">
            <a:xfrm>
              <a:off x="3283744" y="3171191"/>
              <a:ext cx="232616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FFFF00"/>
                  </a:solidFill>
                </a:rPr>
                <a:t>b</a:t>
              </a:r>
              <a:endParaRPr lang="it-IT" altLang="it-IT" sz="2600">
                <a:solidFill>
                  <a:srgbClr val="FFFF00"/>
                </a:solidFill>
              </a:endParaRPr>
            </a:p>
          </p:txBody>
        </p:sp>
        <p:sp>
          <p:nvSpPr>
            <p:cNvPr id="14509" name="Rectangle 173"/>
            <p:cNvSpPr>
              <a:spLocks noChangeArrowheads="1"/>
            </p:cNvSpPr>
            <p:nvPr/>
          </p:nvSpPr>
          <p:spPr bwMode="auto">
            <a:xfrm>
              <a:off x="2690019" y="3353754"/>
              <a:ext cx="273050" cy="549275"/>
            </a:xfrm>
            <a:prstGeom prst="rect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510" name="Oval 174"/>
            <p:cNvSpPr>
              <a:spLocks noChangeArrowheads="1"/>
            </p:cNvSpPr>
            <p:nvPr/>
          </p:nvSpPr>
          <p:spPr bwMode="auto">
            <a:xfrm>
              <a:off x="2734469" y="353631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1" name="Oval 175"/>
            <p:cNvSpPr>
              <a:spLocks noChangeArrowheads="1"/>
            </p:cNvSpPr>
            <p:nvPr/>
          </p:nvSpPr>
          <p:spPr bwMode="auto">
            <a:xfrm>
              <a:off x="2826544" y="361727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2" name="Oval 176"/>
            <p:cNvSpPr>
              <a:spLocks noChangeArrowheads="1"/>
            </p:cNvSpPr>
            <p:nvPr/>
          </p:nvSpPr>
          <p:spPr bwMode="auto">
            <a:xfrm>
              <a:off x="2855119" y="373951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3" name="Oval 177"/>
            <p:cNvSpPr>
              <a:spLocks noChangeArrowheads="1"/>
            </p:cNvSpPr>
            <p:nvPr/>
          </p:nvSpPr>
          <p:spPr bwMode="auto">
            <a:xfrm>
              <a:off x="2826544" y="367442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4" name="Oval 178"/>
            <p:cNvSpPr>
              <a:spLocks noChangeArrowheads="1"/>
            </p:cNvSpPr>
            <p:nvPr/>
          </p:nvSpPr>
          <p:spPr bwMode="auto">
            <a:xfrm>
              <a:off x="2780506" y="37204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5" name="Oval 179"/>
            <p:cNvSpPr>
              <a:spLocks noChangeArrowheads="1"/>
            </p:cNvSpPr>
            <p:nvPr/>
          </p:nvSpPr>
          <p:spPr bwMode="auto">
            <a:xfrm>
              <a:off x="2766219" y="362839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6" name="Oval 180"/>
            <p:cNvSpPr>
              <a:spLocks noChangeArrowheads="1"/>
            </p:cNvSpPr>
            <p:nvPr/>
          </p:nvSpPr>
          <p:spPr bwMode="auto">
            <a:xfrm>
              <a:off x="2826544" y="353631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7" name="Oval 181"/>
            <p:cNvSpPr>
              <a:spLocks noChangeArrowheads="1"/>
            </p:cNvSpPr>
            <p:nvPr/>
          </p:nvSpPr>
          <p:spPr bwMode="auto">
            <a:xfrm>
              <a:off x="2918619" y="35363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8" name="Oval 182"/>
            <p:cNvSpPr>
              <a:spLocks noChangeArrowheads="1"/>
            </p:cNvSpPr>
            <p:nvPr/>
          </p:nvSpPr>
          <p:spPr bwMode="auto">
            <a:xfrm>
              <a:off x="2874169" y="38109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19" name="Oval 183"/>
            <p:cNvSpPr>
              <a:spLocks noChangeArrowheads="1"/>
            </p:cNvSpPr>
            <p:nvPr/>
          </p:nvSpPr>
          <p:spPr bwMode="auto">
            <a:xfrm>
              <a:off x="2704306" y="36744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0" name="Oval 184"/>
            <p:cNvSpPr>
              <a:spLocks noChangeArrowheads="1"/>
            </p:cNvSpPr>
            <p:nvPr/>
          </p:nvSpPr>
          <p:spPr bwMode="auto">
            <a:xfrm>
              <a:off x="2826544" y="3468054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1" name="Oval 185"/>
            <p:cNvSpPr>
              <a:spLocks noChangeArrowheads="1"/>
            </p:cNvSpPr>
            <p:nvPr/>
          </p:nvSpPr>
          <p:spPr bwMode="auto">
            <a:xfrm>
              <a:off x="2780506" y="3810954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2" name="Oval 186"/>
            <p:cNvSpPr>
              <a:spLocks noChangeArrowheads="1"/>
            </p:cNvSpPr>
            <p:nvPr/>
          </p:nvSpPr>
          <p:spPr bwMode="auto">
            <a:xfrm>
              <a:off x="2913856" y="3639504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3" name="Oval 187"/>
            <p:cNvSpPr>
              <a:spLocks noChangeArrowheads="1"/>
            </p:cNvSpPr>
            <p:nvPr/>
          </p:nvSpPr>
          <p:spPr bwMode="auto">
            <a:xfrm>
              <a:off x="2734469" y="3445829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4" name="Oval 188"/>
            <p:cNvSpPr>
              <a:spLocks noChangeArrowheads="1"/>
            </p:cNvSpPr>
            <p:nvPr/>
          </p:nvSpPr>
          <p:spPr bwMode="auto">
            <a:xfrm>
              <a:off x="2780506" y="3353754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5" name="Oval 189"/>
            <p:cNvSpPr>
              <a:spLocks noChangeArrowheads="1"/>
            </p:cNvSpPr>
            <p:nvPr/>
          </p:nvSpPr>
          <p:spPr bwMode="auto">
            <a:xfrm>
              <a:off x="2645569" y="35823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6" name="Oval 190"/>
            <p:cNvSpPr>
              <a:spLocks noChangeArrowheads="1"/>
            </p:cNvSpPr>
            <p:nvPr/>
          </p:nvSpPr>
          <p:spPr bwMode="auto">
            <a:xfrm>
              <a:off x="2874169" y="358711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7" name="Oval 191"/>
            <p:cNvSpPr>
              <a:spLocks noChangeArrowheads="1"/>
            </p:cNvSpPr>
            <p:nvPr/>
          </p:nvSpPr>
          <p:spPr bwMode="auto">
            <a:xfrm>
              <a:off x="2899569" y="342995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8" name="Oval 192"/>
            <p:cNvSpPr>
              <a:spLocks noChangeArrowheads="1"/>
            </p:cNvSpPr>
            <p:nvPr/>
          </p:nvSpPr>
          <p:spPr bwMode="auto">
            <a:xfrm>
              <a:off x="2799556" y="3418841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29" name="Oval 193"/>
            <p:cNvSpPr>
              <a:spLocks noChangeArrowheads="1"/>
            </p:cNvSpPr>
            <p:nvPr/>
          </p:nvSpPr>
          <p:spPr bwMode="auto">
            <a:xfrm>
              <a:off x="2685256" y="3407729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0" name="Oval 194"/>
            <p:cNvSpPr>
              <a:spLocks noChangeArrowheads="1"/>
            </p:cNvSpPr>
            <p:nvPr/>
          </p:nvSpPr>
          <p:spPr bwMode="auto">
            <a:xfrm>
              <a:off x="2666206" y="3491866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1" name="Oval 195"/>
            <p:cNvSpPr>
              <a:spLocks noChangeArrowheads="1"/>
            </p:cNvSpPr>
            <p:nvPr/>
          </p:nvSpPr>
          <p:spPr bwMode="auto">
            <a:xfrm>
              <a:off x="2704306" y="3582354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2" name="Oval 196"/>
            <p:cNvSpPr>
              <a:spLocks noChangeArrowheads="1"/>
            </p:cNvSpPr>
            <p:nvPr/>
          </p:nvSpPr>
          <p:spPr bwMode="auto">
            <a:xfrm>
              <a:off x="2690019" y="3761741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3" name="Oval 197"/>
            <p:cNvSpPr>
              <a:spLocks noChangeArrowheads="1"/>
            </p:cNvSpPr>
            <p:nvPr/>
          </p:nvSpPr>
          <p:spPr bwMode="auto">
            <a:xfrm>
              <a:off x="2636044" y="3693479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4" name="Oval 198"/>
            <p:cNvSpPr>
              <a:spLocks noChangeArrowheads="1"/>
            </p:cNvSpPr>
            <p:nvPr/>
          </p:nvSpPr>
          <p:spPr bwMode="auto">
            <a:xfrm>
              <a:off x="2620169" y="380301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5" name="Oval 199"/>
            <p:cNvSpPr>
              <a:spLocks noChangeArrowheads="1"/>
            </p:cNvSpPr>
            <p:nvPr/>
          </p:nvSpPr>
          <p:spPr bwMode="auto">
            <a:xfrm>
              <a:off x="2702719" y="382206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6" name="Oval 200"/>
            <p:cNvSpPr>
              <a:spLocks noChangeArrowheads="1"/>
            </p:cNvSpPr>
            <p:nvPr/>
          </p:nvSpPr>
          <p:spPr bwMode="auto">
            <a:xfrm>
              <a:off x="2940844" y="3745866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7" name="Oval 201"/>
            <p:cNvSpPr>
              <a:spLocks noChangeArrowheads="1"/>
            </p:cNvSpPr>
            <p:nvPr/>
          </p:nvSpPr>
          <p:spPr bwMode="auto">
            <a:xfrm>
              <a:off x="2969419" y="3601404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8" name="Oval 202"/>
            <p:cNvSpPr>
              <a:spLocks noChangeArrowheads="1"/>
            </p:cNvSpPr>
            <p:nvPr/>
          </p:nvSpPr>
          <p:spPr bwMode="auto">
            <a:xfrm>
              <a:off x="2990056" y="3495041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39" name="Oval 203"/>
            <p:cNvSpPr>
              <a:spLocks noChangeArrowheads="1"/>
            </p:cNvSpPr>
            <p:nvPr/>
          </p:nvSpPr>
          <p:spPr bwMode="auto">
            <a:xfrm>
              <a:off x="2956719" y="337756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40" name="Oval 204"/>
            <p:cNvSpPr>
              <a:spLocks noChangeArrowheads="1"/>
            </p:cNvSpPr>
            <p:nvPr/>
          </p:nvSpPr>
          <p:spPr bwMode="auto">
            <a:xfrm>
              <a:off x="2861469" y="3377566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41" name="Oval 205"/>
            <p:cNvSpPr>
              <a:spLocks noChangeArrowheads="1"/>
            </p:cNvSpPr>
            <p:nvPr/>
          </p:nvSpPr>
          <p:spPr bwMode="auto">
            <a:xfrm>
              <a:off x="3077369" y="3536316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42" name="Oval 206"/>
            <p:cNvSpPr>
              <a:spLocks noChangeArrowheads="1"/>
            </p:cNvSpPr>
            <p:nvPr/>
          </p:nvSpPr>
          <p:spPr bwMode="auto">
            <a:xfrm>
              <a:off x="3121819" y="3307716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43" name="Oval 207"/>
            <p:cNvSpPr>
              <a:spLocks noChangeArrowheads="1"/>
            </p:cNvSpPr>
            <p:nvPr/>
          </p:nvSpPr>
          <p:spPr bwMode="auto">
            <a:xfrm>
              <a:off x="3096419" y="3925254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</p:grpSp>
      <p:sp>
        <p:nvSpPr>
          <p:cNvPr id="14544" name="Text Box 208"/>
          <p:cNvSpPr txBox="1">
            <a:spLocks noChangeArrowheads="1"/>
          </p:cNvSpPr>
          <p:nvPr/>
        </p:nvSpPr>
        <p:spPr bwMode="auto">
          <a:xfrm>
            <a:off x="1502409" y="153035"/>
            <a:ext cx="9238286" cy="42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FFFF00"/>
                </a:solidFill>
                <a:latin typeface="Arial" charset="0"/>
              </a:rPr>
              <a:t>Legame covalente formato per sovrapposizione di orbitali atomici p</a:t>
            </a:r>
            <a:endParaRPr lang="it-IT" altLang="it-IT" sz="2200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092505" y="711835"/>
            <a:ext cx="6178551" cy="1790700"/>
            <a:chOff x="1540669" y="961072"/>
            <a:chExt cx="6178550" cy="1790700"/>
          </a:xfrm>
        </p:grpSpPr>
        <p:sp>
          <p:nvSpPr>
            <p:cNvPr id="14545" name="Freeform 209"/>
            <p:cNvSpPr>
              <a:spLocks/>
            </p:cNvSpPr>
            <p:nvPr/>
          </p:nvSpPr>
          <p:spPr bwMode="auto">
            <a:xfrm>
              <a:off x="1540669" y="1365885"/>
              <a:ext cx="966787" cy="280987"/>
            </a:xfrm>
            <a:custGeom>
              <a:avLst/>
              <a:gdLst>
                <a:gd name="T0" fmla="*/ 284790 w 774"/>
                <a:gd name="T1" fmla="*/ 262890 h 295"/>
                <a:gd name="T2" fmla="*/ 539602 w 774"/>
                <a:gd name="T3" fmla="*/ 245745 h 295"/>
                <a:gd name="T4" fmla="*/ 786920 w 774"/>
                <a:gd name="T5" fmla="*/ 205740 h 295"/>
                <a:gd name="T6" fmla="*/ 966787 w 774"/>
                <a:gd name="T7" fmla="*/ 137160 h 295"/>
                <a:gd name="T8" fmla="*/ 786920 w 774"/>
                <a:gd name="T9" fmla="*/ 74295 h 295"/>
                <a:gd name="T10" fmla="*/ 547097 w 774"/>
                <a:gd name="T11" fmla="*/ 34290 h 295"/>
                <a:gd name="T12" fmla="*/ 284790 w 774"/>
                <a:gd name="T13" fmla="*/ 17145 h 295"/>
                <a:gd name="T14" fmla="*/ 0 w 774"/>
                <a:gd name="T15" fmla="*/ 137160 h 295"/>
                <a:gd name="T16" fmla="*/ 284790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6" name="Freeform 210"/>
            <p:cNvSpPr>
              <a:spLocks/>
            </p:cNvSpPr>
            <p:nvPr/>
          </p:nvSpPr>
          <p:spPr bwMode="auto">
            <a:xfrm flipH="1">
              <a:off x="2501106" y="1365885"/>
              <a:ext cx="965200" cy="280987"/>
            </a:xfrm>
            <a:custGeom>
              <a:avLst/>
              <a:gdLst>
                <a:gd name="T0" fmla="*/ 284322 w 774"/>
                <a:gd name="T1" fmla="*/ 262890 h 295"/>
                <a:gd name="T2" fmla="*/ 538716 w 774"/>
                <a:gd name="T3" fmla="*/ 245745 h 295"/>
                <a:gd name="T4" fmla="*/ 785628 w 774"/>
                <a:gd name="T5" fmla="*/ 205740 h 295"/>
                <a:gd name="T6" fmla="*/ 965200 w 774"/>
                <a:gd name="T7" fmla="*/ 137160 h 295"/>
                <a:gd name="T8" fmla="*/ 785628 w 774"/>
                <a:gd name="T9" fmla="*/ 74295 h 295"/>
                <a:gd name="T10" fmla="*/ 546198 w 774"/>
                <a:gd name="T11" fmla="*/ 34290 h 295"/>
                <a:gd name="T12" fmla="*/ 284322 w 774"/>
                <a:gd name="T13" fmla="*/ 17145 h 295"/>
                <a:gd name="T14" fmla="*/ 0 w 774"/>
                <a:gd name="T15" fmla="*/ 137160 h 295"/>
                <a:gd name="T16" fmla="*/ 284322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7" name="Oval 211"/>
            <p:cNvSpPr>
              <a:spLocks noChangeArrowheads="1"/>
            </p:cNvSpPr>
            <p:nvPr/>
          </p:nvSpPr>
          <p:spPr bwMode="auto">
            <a:xfrm>
              <a:off x="2461419" y="1464310"/>
              <a:ext cx="88900" cy="9048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548" name="Oval 212"/>
            <p:cNvSpPr>
              <a:spLocks noChangeArrowheads="1"/>
            </p:cNvSpPr>
            <p:nvPr/>
          </p:nvSpPr>
          <p:spPr bwMode="auto">
            <a:xfrm>
              <a:off x="1680369" y="15039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49" name="Oval 213"/>
            <p:cNvSpPr>
              <a:spLocks noChangeArrowheads="1"/>
            </p:cNvSpPr>
            <p:nvPr/>
          </p:nvSpPr>
          <p:spPr bwMode="auto">
            <a:xfrm>
              <a:off x="1769269" y="141192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0" name="Oval 214"/>
            <p:cNvSpPr>
              <a:spLocks noChangeArrowheads="1"/>
            </p:cNvSpPr>
            <p:nvPr/>
          </p:nvSpPr>
          <p:spPr bwMode="auto">
            <a:xfrm>
              <a:off x="1861344" y="1411922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1" name="Oval 215"/>
            <p:cNvSpPr>
              <a:spLocks noChangeArrowheads="1"/>
            </p:cNvSpPr>
            <p:nvPr/>
          </p:nvSpPr>
          <p:spPr bwMode="auto">
            <a:xfrm>
              <a:off x="1769269" y="1503997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2" name="Oval 216"/>
            <p:cNvSpPr>
              <a:spLocks noChangeArrowheads="1"/>
            </p:cNvSpPr>
            <p:nvPr/>
          </p:nvSpPr>
          <p:spPr bwMode="auto">
            <a:xfrm>
              <a:off x="1953419" y="15039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3" name="Oval 217"/>
            <p:cNvSpPr>
              <a:spLocks noChangeArrowheads="1"/>
            </p:cNvSpPr>
            <p:nvPr/>
          </p:nvSpPr>
          <p:spPr bwMode="auto">
            <a:xfrm>
              <a:off x="1883569" y="1561147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4" name="Oval 218"/>
            <p:cNvSpPr>
              <a:spLocks noChangeArrowheads="1"/>
            </p:cNvSpPr>
            <p:nvPr/>
          </p:nvSpPr>
          <p:spPr bwMode="auto">
            <a:xfrm>
              <a:off x="2043906" y="1457960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5" name="Oval 219"/>
            <p:cNvSpPr>
              <a:spLocks noChangeArrowheads="1"/>
            </p:cNvSpPr>
            <p:nvPr/>
          </p:nvSpPr>
          <p:spPr bwMode="auto">
            <a:xfrm>
              <a:off x="2182019" y="14516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6" name="Oval 220"/>
            <p:cNvSpPr>
              <a:spLocks noChangeArrowheads="1"/>
            </p:cNvSpPr>
            <p:nvPr/>
          </p:nvSpPr>
          <p:spPr bwMode="auto">
            <a:xfrm>
              <a:off x="2251869" y="149764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7" name="Oval 221"/>
            <p:cNvSpPr>
              <a:spLocks noChangeArrowheads="1"/>
            </p:cNvSpPr>
            <p:nvPr/>
          </p:nvSpPr>
          <p:spPr bwMode="auto">
            <a:xfrm>
              <a:off x="2043906" y="1537335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8" name="Oval 222"/>
            <p:cNvSpPr>
              <a:spLocks noChangeArrowheads="1"/>
            </p:cNvSpPr>
            <p:nvPr/>
          </p:nvSpPr>
          <p:spPr bwMode="auto">
            <a:xfrm>
              <a:off x="1953419" y="14119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59" name="Oval 223"/>
            <p:cNvSpPr>
              <a:spLocks noChangeArrowheads="1"/>
            </p:cNvSpPr>
            <p:nvPr/>
          </p:nvSpPr>
          <p:spPr bwMode="auto">
            <a:xfrm>
              <a:off x="1654969" y="1451610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0" name="Oval 224"/>
            <p:cNvSpPr>
              <a:spLocks noChangeArrowheads="1"/>
            </p:cNvSpPr>
            <p:nvPr/>
          </p:nvSpPr>
          <p:spPr bwMode="auto">
            <a:xfrm>
              <a:off x="2736056" y="14754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1" name="Oval 225"/>
            <p:cNvSpPr>
              <a:spLocks noChangeArrowheads="1"/>
            </p:cNvSpPr>
            <p:nvPr/>
          </p:nvSpPr>
          <p:spPr bwMode="auto">
            <a:xfrm>
              <a:off x="2912269" y="1451610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2" name="Oval 226"/>
            <p:cNvSpPr>
              <a:spLocks noChangeArrowheads="1"/>
            </p:cNvSpPr>
            <p:nvPr/>
          </p:nvSpPr>
          <p:spPr bwMode="auto">
            <a:xfrm>
              <a:off x="3004344" y="1451610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3" name="Oval 227"/>
            <p:cNvSpPr>
              <a:spLocks noChangeArrowheads="1"/>
            </p:cNvSpPr>
            <p:nvPr/>
          </p:nvSpPr>
          <p:spPr bwMode="auto">
            <a:xfrm>
              <a:off x="3051969" y="15262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4" name="Oval 228"/>
            <p:cNvSpPr>
              <a:spLocks noChangeArrowheads="1"/>
            </p:cNvSpPr>
            <p:nvPr/>
          </p:nvSpPr>
          <p:spPr bwMode="auto">
            <a:xfrm>
              <a:off x="3159919" y="14754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5" name="Oval 229"/>
            <p:cNvSpPr>
              <a:spLocks noChangeArrowheads="1"/>
            </p:cNvSpPr>
            <p:nvPr/>
          </p:nvSpPr>
          <p:spPr bwMode="auto">
            <a:xfrm>
              <a:off x="3072606" y="1400810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6" name="Oval 230"/>
            <p:cNvSpPr>
              <a:spLocks noChangeArrowheads="1"/>
            </p:cNvSpPr>
            <p:nvPr/>
          </p:nvSpPr>
          <p:spPr bwMode="auto">
            <a:xfrm>
              <a:off x="2817019" y="148653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7" name="Oval 231"/>
            <p:cNvSpPr>
              <a:spLocks noChangeArrowheads="1"/>
            </p:cNvSpPr>
            <p:nvPr/>
          </p:nvSpPr>
          <p:spPr bwMode="auto">
            <a:xfrm>
              <a:off x="2626519" y="1480185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8" name="Oval 232"/>
            <p:cNvSpPr>
              <a:spLocks noChangeArrowheads="1"/>
            </p:cNvSpPr>
            <p:nvPr/>
          </p:nvSpPr>
          <p:spPr bwMode="auto">
            <a:xfrm>
              <a:off x="3261519" y="146907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69" name="Oval 233"/>
            <p:cNvSpPr>
              <a:spLocks noChangeArrowheads="1"/>
            </p:cNvSpPr>
            <p:nvPr/>
          </p:nvSpPr>
          <p:spPr bwMode="auto">
            <a:xfrm>
              <a:off x="2924969" y="153733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0" name="Oval 234"/>
            <p:cNvSpPr>
              <a:spLocks noChangeArrowheads="1"/>
            </p:cNvSpPr>
            <p:nvPr/>
          </p:nvSpPr>
          <p:spPr bwMode="auto">
            <a:xfrm>
              <a:off x="3210719" y="153733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1" name="Oval 235"/>
            <p:cNvSpPr>
              <a:spLocks noChangeArrowheads="1"/>
            </p:cNvSpPr>
            <p:nvPr/>
          </p:nvSpPr>
          <p:spPr bwMode="auto">
            <a:xfrm>
              <a:off x="3217069" y="141827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2" name="Freeform 236"/>
            <p:cNvSpPr>
              <a:spLocks/>
            </p:cNvSpPr>
            <p:nvPr/>
          </p:nvSpPr>
          <p:spPr bwMode="auto">
            <a:xfrm>
              <a:off x="4239419" y="1365885"/>
              <a:ext cx="965200" cy="280987"/>
            </a:xfrm>
            <a:custGeom>
              <a:avLst/>
              <a:gdLst>
                <a:gd name="T0" fmla="*/ 284322 w 774"/>
                <a:gd name="T1" fmla="*/ 262890 h 295"/>
                <a:gd name="T2" fmla="*/ 538716 w 774"/>
                <a:gd name="T3" fmla="*/ 245745 h 295"/>
                <a:gd name="T4" fmla="*/ 785628 w 774"/>
                <a:gd name="T5" fmla="*/ 205740 h 295"/>
                <a:gd name="T6" fmla="*/ 965200 w 774"/>
                <a:gd name="T7" fmla="*/ 137160 h 295"/>
                <a:gd name="T8" fmla="*/ 785628 w 774"/>
                <a:gd name="T9" fmla="*/ 74295 h 295"/>
                <a:gd name="T10" fmla="*/ 546198 w 774"/>
                <a:gd name="T11" fmla="*/ 34290 h 295"/>
                <a:gd name="T12" fmla="*/ 284322 w 774"/>
                <a:gd name="T13" fmla="*/ 17145 h 295"/>
                <a:gd name="T14" fmla="*/ 0 w 774"/>
                <a:gd name="T15" fmla="*/ 137160 h 295"/>
                <a:gd name="T16" fmla="*/ 284322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3" name="Freeform 237"/>
            <p:cNvSpPr>
              <a:spLocks/>
            </p:cNvSpPr>
            <p:nvPr/>
          </p:nvSpPr>
          <p:spPr bwMode="auto">
            <a:xfrm flipH="1">
              <a:off x="5198269" y="1365885"/>
              <a:ext cx="966787" cy="280987"/>
            </a:xfrm>
            <a:custGeom>
              <a:avLst/>
              <a:gdLst>
                <a:gd name="T0" fmla="*/ 284790 w 774"/>
                <a:gd name="T1" fmla="*/ 262890 h 295"/>
                <a:gd name="T2" fmla="*/ 539602 w 774"/>
                <a:gd name="T3" fmla="*/ 245745 h 295"/>
                <a:gd name="T4" fmla="*/ 786920 w 774"/>
                <a:gd name="T5" fmla="*/ 205740 h 295"/>
                <a:gd name="T6" fmla="*/ 966787 w 774"/>
                <a:gd name="T7" fmla="*/ 137160 h 295"/>
                <a:gd name="T8" fmla="*/ 786920 w 774"/>
                <a:gd name="T9" fmla="*/ 74295 h 295"/>
                <a:gd name="T10" fmla="*/ 547097 w 774"/>
                <a:gd name="T11" fmla="*/ 34290 h 295"/>
                <a:gd name="T12" fmla="*/ 284790 w 774"/>
                <a:gd name="T13" fmla="*/ 17145 h 295"/>
                <a:gd name="T14" fmla="*/ 0 w 774"/>
                <a:gd name="T15" fmla="*/ 137160 h 295"/>
                <a:gd name="T16" fmla="*/ 284790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74" name="Oval 238"/>
            <p:cNvSpPr>
              <a:spLocks noChangeArrowheads="1"/>
            </p:cNvSpPr>
            <p:nvPr/>
          </p:nvSpPr>
          <p:spPr bwMode="auto">
            <a:xfrm>
              <a:off x="5156994" y="1464310"/>
              <a:ext cx="92075" cy="9048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575" name="Oval 239"/>
            <p:cNvSpPr>
              <a:spLocks noChangeArrowheads="1"/>
            </p:cNvSpPr>
            <p:nvPr/>
          </p:nvSpPr>
          <p:spPr bwMode="auto">
            <a:xfrm>
              <a:off x="4375944" y="1503997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6" name="Oval 240"/>
            <p:cNvSpPr>
              <a:spLocks noChangeArrowheads="1"/>
            </p:cNvSpPr>
            <p:nvPr/>
          </p:nvSpPr>
          <p:spPr bwMode="auto">
            <a:xfrm>
              <a:off x="4468019" y="14119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7" name="Oval 241"/>
            <p:cNvSpPr>
              <a:spLocks noChangeArrowheads="1"/>
            </p:cNvSpPr>
            <p:nvPr/>
          </p:nvSpPr>
          <p:spPr bwMode="auto">
            <a:xfrm>
              <a:off x="4558506" y="1411922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8" name="Oval 242"/>
            <p:cNvSpPr>
              <a:spLocks noChangeArrowheads="1"/>
            </p:cNvSpPr>
            <p:nvPr/>
          </p:nvSpPr>
          <p:spPr bwMode="auto">
            <a:xfrm>
              <a:off x="4468019" y="15039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79" name="Oval 243"/>
            <p:cNvSpPr>
              <a:spLocks noChangeArrowheads="1"/>
            </p:cNvSpPr>
            <p:nvPr/>
          </p:nvSpPr>
          <p:spPr bwMode="auto">
            <a:xfrm>
              <a:off x="4652169" y="15039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0" name="Oval 244"/>
            <p:cNvSpPr>
              <a:spLocks noChangeArrowheads="1"/>
            </p:cNvSpPr>
            <p:nvPr/>
          </p:nvSpPr>
          <p:spPr bwMode="auto">
            <a:xfrm>
              <a:off x="4582319" y="156114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1" name="Oval 245"/>
            <p:cNvSpPr>
              <a:spLocks noChangeArrowheads="1"/>
            </p:cNvSpPr>
            <p:nvPr/>
          </p:nvSpPr>
          <p:spPr bwMode="auto">
            <a:xfrm>
              <a:off x="4741069" y="1457960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2" name="Oval 246"/>
            <p:cNvSpPr>
              <a:spLocks noChangeArrowheads="1"/>
            </p:cNvSpPr>
            <p:nvPr/>
          </p:nvSpPr>
          <p:spPr bwMode="auto">
            <a:xfrm>
              <a:off x="4880769" y="14516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3" name="Oval 247"/>
            <p:cNvSpPr>
              <a:spLocks noChangeArrowheads="1"/>
            </p:cNvSpPr>
            <p:nvPr/>
          </p:nvSpPr>
          <p:spPr bwMode="auto">
            <a:xfrm>
              <a:off x="4947444" y="1497647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4" name="Oval 248"/>
            <p:cNvSpPr>
              <a:spLocks noChangeArrowheads="1"/>
            </p:cNvSpPr>
            <p:nvPr/>
          </p:nvSpPr>
          <p:spPr bwMode="auto">
            <a:xfrm>
              <a:off x="4741069" y="1537335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5" name="Oval 249"/>
            <p:cNvSpPr>
              <a:spLocks noChangeArrowheads="1"/>
            </p:cNvSpPr>
            <p:nvPr/>
          </p:nvSpPr>
          <p:spPr bwMode="auto">
            <a:xfrm>
              <a:off x="4652169" y="14119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6" name="Oval 250"/>
            <p:cNvSpPr>
              <a:spLocks noChangeArrowheads="1"/>
            </p:cNvSpPr>
            <p:nvPr/>
          </p:nvSpPr>
          <p:spPr bwMode="auto">
            <a:xfrm>
              <a:off x="4353719" y="14516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7" name="Oval 251"/>
            <p:cNvSpPr>
              <a:spLocks noChangeArrowheads="1"/>
            </p:cNvSpPr>
            <p:nvPr/>
          </p:nvSpPr>
          <p:spPr bwMode="auto">
            <a:xfrm>
              <a:off x="5433219" y="147542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8" name="Oval 252"/>
            <p:cNvSpPr>
              <a:spLocks noChangeArrowheads="1"/>
            </p:cNvSpPr>
            <p:nvPr/>
          </p:nvSpPr>
          <p:spPr bwMode="auto">
            <a:xfrm>
              <a:off x="5611019" y="14516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89" name="Oval 253"/>
            <p:cNvSpPr>
              <a:spLocks noChangeArrowheads="1"/>
            </p:cNvSpPr>
            <p:nvPr/>
          </p:nvSpPr>
          <p:spPr bwMode="auto">
            <a:xfrm>
              <a:off x="5701506" y="1451610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0" name="Oval 254"/>
            <p:cNvSpPr>
              <a:spLocks noChangeArrowheads="1"/>
            </p:cNvSpPr>
            <p:nvPr/>
          </p:nvSpPr>
          <p:spPr bwMode="auto">
            <a:xfrm>
              <a:off x="5747544" y="1526222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1" name="Oval 255"/>
            <p:cNvSpPr>
              <a:spLocks noChangeArrowheads="1"/>
            </p:cNvSpPr>
            <p:nvPr/>
          </p:nvSpPr>
          <p:spPr bwMode="auto">
            <a:xfrm>
              <a:off x="5855494" y="1475422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2" name="Oval 256"/>
            <p:cNvSpPr>
              <a:spLocks noChangeArrowheads="1"/>
            </p:cNvSpPr>
            <p:nvPr/>
          </p:nvSpPr>
          <p:spPr bwMode="auto">
            <a:xfrm>
              <a:off x="5769769" y="1400810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3" name="Oval 257"/>
            <p:cNvSpPr>
              <a:spLocks noChangeArrowheads="1"/>
            </p:cNvSpPr>
            <p:nvPr/>
          </p:nvSpPr>
          <p:spPr bwMode="auto">
            <a:xfrm>
              <a:off x="5512594" y="1486535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4" name="Oval 258"/>
            <p:cNvSpPr>
              <a:spLocks noChangeArrowheads="1"/>
            </p:cNvSpPr>
            <p:nvPr/>
          </p:nvSpPr>
          <p:spPr bwMode="auto">
            <a:xfrm>
              <a:off x="5325269" y="148018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5" name="Oval 259"/>
            <p:cNvSpPr>
              <a:spLocks noChangeArrowheads="1"/>
            </p:cNvSpPr>
            <p:nvPr/>
          </p:nvSpPr>
          <p:spPr bwMode="auto">
            <a:xfrm>
              <a:off x="5960269" y="146907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6" name="Oval 260"/>
            <p:cNvSpPr>
              <a:spLocks noChangeArrowheads="1"/>
            </p:cNvSpPr>
            <p:nvPr/>
          </p:nvSpPr>
          <p:spPr bwMode="auto">
            <a:xfrm>
              <a:off x="5623719" y="153733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7" name="Oval 261"/>
            <p:cNvSpPr>
              <a:spLocks noChangeArrowheads="1"/>
            </p:cNvSpPr>
            <p:nvPr/>
          </p:nvSpPr>
          <p:spPr bwMode="auto">
            <a:xfrm>
              <a:off x="5909469" y="153733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8" name="Oval 262"/>
            <p:cNvSpPr>
              <a:spLocks noChangeArrowheads="1"/>
            </p:cNvSpPr>
            <p:nvPr/>
          </p:nvSpPr>
          <p:spPr bwMode="auto">
            <a:xfrm>
              <a:off x="5912644" y="1418272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599" name="Rectangle 263"/>
            <p:cNvSpPr>
              <a:spLocks noChangeArrowheads="1"/>
            </p:cNvSpPr>
            <p:nvPr/>
          </p:nvSpPr>
          <p:spPr bwMode="auto">
            <a:xfrm>
              <a:off x="2410620" y="961072"/>
              <a:ext cx="29833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4600" name="Rectangle 264"/>
            <p:cNvSpPr>
              <a:spLocks noChangeArrowheads="1"/>
            </p:cNvSpPr>
            <p:nvPr/>
          </p:nvSpPr>
          <p:spPr bwMode="auto">
            <a:xfrm>
              <a:off x="5109369" y="961072"/>
              <a:ext cx="298339" cy="42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4601" name="Line 265"/>
            <p:cNvSpPr>
              <a:spLocks noChangeShapeType="1"/>
            </p:cNvSpPr>
            <p:nvPr/>
          </p:nvSpPr>
          <p:spPr bwMode="auto">
            <a:xfrm>
              <a:off x="3782219" y="1556385"/>
              <a:ext cx="0" cy="5032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02" name="Freeform 266"/>
            <p:cNvSpPr>
              <a:spLocks/>
            </p:cNvSpPr>
            <p:nvPr/>
          </p:nvSpPr>
          <p:spPr bwMode="auto">
            <a:xfrm>
              <a:off x="3553619" y="2470785"/>
              <a:ext cx="965200" cy="280987"/>
            </a:xfrm>
            <a:custGeom>
              <a:avLst/>
              <a:gdLst>
                <a:gd name="T0" fmla="*/ 284322 w 774"/>
                <a:gd name="T1" fmla="*/ 262890 h 295"/>
                <a:gd name="T2" fmla="*/ 538716 w 774"/>
                <a:gd name="T3" fmla="*/ 245745 h 295"/>
                <a:gd name="T4" fmla="*/ 785628 w 774"/>
                <a:gd name="T5" fmla="*/ 205740 h 295"/>
                <a:gd name="T6" fmla="*/ 965200 w 774"/>
                <a:gd name="T7" fmla="*/ 137160 h 295"/>
                <a:gd name="T8" fmla="*/ 785628 w 774"/>
                <a:gd name="T9" fmla="*/ 74295 h 295"/>
                <a:gd name="T10" fmla="*/ 546198 w 774"/>
                <a:gd name="T11" fmla="*/ 34290 h 295"/>
                <a:gd name="T12" fmla="*/ 284322 w 774"/>
                <a:gd name="T13" fmla="*/ 17145 h 295"/>
                <a:gd name="T14" fmla="*/ 0 w 774"/>
                <a:gd name="T15" fmla="*/ 137160 h 295"/>
                <a:gd name="T16" fmla="*/ 284322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03" name="Freeform 267"/>
            <p:cNvSpPr>
              <a:spLocks/>
            </p:cNvSpPr>
            <p:nvPr/>
          </p:nvSpPr>
          <p:spPr bwMode="auto">
            <a:xfrm flipH="1">
              <a:off x="2951956" y="2470785"/>
              <a:ext cx="966788" cy="280987"/>
            </a:xfrm>
            <a:custGeom>
              <a:avLst/>
              <a:gdLst>
                <a:gd name="T0" fmla="*/ 284790 w 774"/>
                <a:gd name="T1" fmla="*/ 262890 h 295"/>
                <a:gd name="T2" fmla="*/ 539603 w 774"/>
                <a:gd name="T3" fmla="*/ 245745 h 295"/>
                <a:gd name="T4" fmla="*/ 786920 w 774"/>
                <a:gd name="T5" fmla="*/ 205740 h 295"/>
                <a:gd name="T6" fmla="*/ 966788 w 774"/>
                <a:gd name="T7" fmla="*/ 137160 h 295"/>
                <a:gd name="T8" fmla="*/ 786920 w 774"/>
                <a:gd name="T9" fmla="*/ 74295 h 295"/>
                <a:gd name="T10" fmla="*/ 547097 w 774"/>
                <a:gd name="T11" fmla="*/ 34290 h 295"/>
                <a:gd name="T12" fmla="*/ 284790 w 774"/>
                <a:gd name="T13" fmla="*/ 17145 h 295"/>
                <a:gd name="T14" fmla="*/ 0 w 774"/>
                <a:gd name="T15" fmla="*/ 137160 h 295"/>
                <a:gd name="T16" fmla="*/ 284790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04" name="Oval 268"/>
            <p:cNvSpPr>
              <a:spLocks noChangeArrowheads="1"/>
            </p:cNvSpPr>
            <p:nvPr/>
          </p:nvSpPr>
          <p:spPr bwMode="auto">
            <a:xfrm>
              <a:off x="3644106" y="2607310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05" name="Oval 269"/>
            <p:cNvSpPr>
              <a:spLocks noChangeArrowheads="1"/>
            </p:cNvSpPr>
            <p:nvPr/>
          </p:nvSpPr>
          <p:spPr bwMode="auto">
            <a:xfrm>
              <a:off x="3694906" y="2556510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06" name="Oval 270"/>
            <p:cNvSpPr>
              <a:spLocks noChangeArrowheads="1"/>
            </p:cNvSpPr>
            <p:nvPr/>
          </p:nvSpPr>
          <p:spPr bwMode="auto">
            <a:xfrm>
              <a:off x="3798094" y="2578735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07" name="Oval 271"/>
            <p:cNvSpPr>
              <a:spLocks noChangeArrowheads="1"/>
            </p:cNvSpPr>
            <p:nvPr/>
          </p:nvSpPr>
          <p:spPr bwMode="auto">
            <a:xfrm>
              <a:off x="3737769" y="26073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08" name="Oval 272"/>
            <p:cNvSpPr>
              <a:spLocks noChangeArrowheads="1"/>
            </p:cNvSpPr>
            <p:nvPr/>
          </p:nvSpPr>
          <p:spPr bwMode="auto">
            <a:xfrm>
              <a:off x="3623469" y="25565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09" name="Oval 273"/>
            <p:cNvSpPr>
              <a:spLocks noChangeArrowheads="1"/>
            </p:cNvSpPr>
            <p:nvPr/>
          </p:nvSpPr>
          <p:spPr bwMode="auto">
            <a:xfrm>
              <a:off x="3509169" y="2516822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10" name="Oval 274"/>
            <p:cNvSpPr>
              <a:spLocks noChangeArrowheads="1"/>
            </p:cNvSpPr>
            <p:nvPr/>
          </p:nvSpPr>
          <p:spPr bwMode="auto">
            <a:xfrm>
              <a:off x="3752056" y="2545397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11" name="Oval 275"/>
            <p:cNvSpPr>
              <a:spLocks noChangeArrowheads="1"/>
            </p:cNvSpPr>
            <p:nvPr/>
          </p:nvSpPr>
          <p:spPr bwMode="auto">
            <a:xfrm>
              <a:off x="3694906" y="2635885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12" name="Freeform 276"/>
            <p:cNvSpPr>
              <a:spLocks/>
            </p:cNvSpPr>
            <p:nvPr/>
          </p:nvSpPr>
          <p:spPr bwMode="auto">
            <a:xfrm>
              <a:off x="2404269" y="2470785"/>
              <a:ext cx="554037" cy="274637"/>
            </a:xfrm>
            <a:custGeom>
              <a:avLst/>
              <a:gdLst>
                <a:gd name="T0" fmla="*/ 163205 w 774"/>
                <a:gd name="T1" fmla="*/ 256949 h 295"/>
                <a:gd name="T2" fmla="*/ 309230 w 774"/>
                <a:gd name="T3" fmla="*/ 240191 h 295"/>
                <a:gd name="T4" fmla="*/ 450960 w 774"/>
                <a:gd name="T5" fmla="*/ 201090 h 295"/>
                <a:gd name="T6" fmla="*/ 554037 w 774"/>
                <a:gd name="T7" fmla="*/ 134060 h 295"/>
                <a:gd name="T8" fmla="*/ 450960 w 774"/>
                <a:gd name="T9" fmla="*/ 72616 h 295"/>
                <a:gd name="T10" fmla="*/ 313525 w 774"/>
                <a:gd name="T11" fmla="*/ 33515 h 295"/>
                <a:gd name="T12" fmla="*/ 163205 w 774"/>
                <a:gd name="T13" fmla="*/ 16758 h 295"/>
                <a:gd name="T14" fmla="*/ 0 w 774"/>
                <a:gd name="T15" fmla="*/ 134060 h 295"/>
                <a:gd name="T16" fmla="*/ 163205 w 774"/>
                <a:gd name="T17" fmla="*/ 256949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13" name="Freeform 277"/>
            <p:cNvSpPr>
              <a:spLocks/>
            </p:cNvSpPr>
            <p:nvPr/>
          </p:nvSpPr>
          <p:spPr bwMode="auto">
            <a:xfrm flipH="1">
              <a:off x="4512469" y="2470785"/>
              <a:ext cx="554037" cy="274637"/>
            </a:xfrm>
            <a:custGeom>
              <a:avLst/>
              <a:gdLst>
                <a:gd name="T0" fmla="*/ 163205 w 774"/>
                <a:gd name="T1" fmla="*/ 256949 h 295"/>
                <a:gd name="T2" fmla="*/ 309230 w 774"/>
                <a:gd name="T3" fmla="*/ 240191 h 295"/>
                <a:gd name="T4" fmla="*/ 450960 w 774"/>
                <a:gd name="T5" fmla="*/ 201090 h 295"/>
                <a:gd name="T6" fmla="*/ 554037 w 774"/>
                <a:gd name="T7" fmla="*/ 134060 h 295"/>
                <a:gd name="T8" fmla="*/ 450960 w 774"/>
                <a:gd name="T9" fmla="*/ 72616 h 295"/>
                <a:gd name="T10" fmla="*/ 313525 w 774"/>
                <a:gd name="T11" fmla="*/ 33515 h 295"/>
                <a:gd name="T12" fmla="*/ 163205 w 774"/>
                <a:gd name="T13" fmla="*/ 16758 h 295"/>
                <a:gd name="T14" fmla="*/ 0 w 774"/>
                <a:gd name="T15" fmla="*/ 134060 h 295"/>
                <a:gd name="T16" fmla="*/ 163205 w 774"/>
                <a:gd name="T17" fmla="*/ 256949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14" name="Oval 278"/>
            <p:cNvSpPr>
              <a:spLocks noChangeArrowheads="1"/>
            </p:cNvSpPr>
            <p:nvPr/>
          </p:nvSpPr>
          <p:spPr bwMode="auto">
            <a:xfrm>
              <a:off x="2912269" y="2561272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15" name="Oval 279"/>
            <p:cNvSpPr>
              <a:spLocks noChangeArrowheads="1"/>
            </p:cNvSpPr>
            <p:nvPr/>
          </p:nvSpPr>
          <p:spPr bwMode="auto">
            <a:xfrm>
              <a:off x="4468019" y="2561272"/>
              <a:ext cx="90487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16" name="Oval 280"/>
            <p:cNvSpPr>
              <a:spLocks noChangeArrowheads="1"/>
            </p:cNvSpPr>
            <p:nvPr/>
          </p:nvSpPr>
          <p:spPr bwMode="auto">
            <a:xfrm>
              <a:off x="3452019" y="261366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17" name="Oval 281"/>
            <p:cNvSpPr>
              <a:spLocks noChangeArrowheads="1"/>
            </p:cNvSpPr>
            <p:nvPr/>
          </p:nvSpPr>
          <p:spPr bwMode="auto">
            <a:xfrm>
              <a:off x="3529806" y="2646997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18" name="Oval 282"/>
            <p:cNvSpPr>
              <a:spLocks noChangeArrowheads="1"/>
            </p:cNvSpPr>
            <p:nvPr/>
          </p:nvSpPr>
          <p:spPr bwMode="auto">
            <a:xfrm>
              <a:off x="3421856" y="25326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19" name="Oval 283"/>
            <p:cNvSpPr>
              <a:spLocks noChangeArrowheads="1"/>
            </p:cNvSpPr>
            <p:nvPr/>
          </p:nvSpPr>
          <p:spPr bwMode="auto">
            <a:xfrm>
              <a:off x="3890169" y="251047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0" name="Oval 284"/>
            <p:cNvSpPr>
              <a:spLocks noChangeArrowheads="1"/>
            </p:cNvSpPr>
            <p:nvPr/>
          </p:nvSpPr>
          <p:spPr bwMode="auto">
            <a:xfrm>
              <a:off x="3947319" y="2585085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1" name="Oval 285"/>
            <p:cNvSpPr>
              <a:spLocks noChangeArrowheads="1"/>
            </p:cNvSpPr>
            <p:nvPr/>
          </p:nvSpPr>
          <p:spPr bwMode="auto">
            <a:xfrm>
              <a:off x="3909219" y="265334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2" name="Oval 286"/>
            <p:cNvSpPr>
              <a:spLocks noChangeArrowheads="1"/>
            </p:cNvSpPr>
            <p:nvPr/>
          </p:nvSpPr>
          <p:spPr bwMode="auto">
            <a:xfrm>
              <a:off x="4004469" y="2631122"/>
              <a:ext cx="46037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3" name="Oval 287"/>
            <p:cNvSpPr>
              <a:spLocks noChangeArrowheads="1"/>
            </p:cNvSpPr>
            <p:nvPr/>
          </p:nvSpPr>
          <p:spPr bwMode="auto">
            <a:xfrm>
              <a:off x="3975894" y="2521585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4" name="Oval 288"/>
            <p:cNvSpPr>
              <a:spLocks noChangeArrowheads="1"/>
            </p:cNvSpPr>
            <p:nvPr/>
          </p:nvSpPr>
          <p:spPr bwMode="auto">
            <a:xfrm>
              <a:off x="4094956" y="2585085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5" name="Oval 289"/>
            <p:cNvSpPr>
              <a:spLocks noChangeArrowheads="1"/>
            </p:cNvSpPr>
            <p:nvPr/>
          </p:nvSpPr>
          <p:spPr bwMode="auto">
            <a:xfrm>
              <a:off x="3479006" y="267557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6" name="Oval 290"/>
            <p:cNvSpPr>
              <a:spLocks noChangeArrowheads="1"/>
            </p:cNvSpPr>
            <p:nvPr/>
          </p:nvSpPr>
          <p:spPr bwMode="auto">
            <a:xfrm>
              <a:off x="3364706" y="256127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7" name="Oval 291"/>
            <p:cNvSpPr>
              <a:spLocks noChangeArrowheads="1"/>
            </p:cNvSpPr>
            <p:nvPr/>
          </p:nvSpPr>
          <p:spPr bwMode="auto">
            <a:xfrm>
              <a:off x="3382169" y="265334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8" name="Oval 292"/>
            <p:cNvSpPr>
              <a:spLocks noChangeArrowheads="1"/>
            </p:cNvSpPr>
            <p:nvPr/>
          </p:nvSpPr>
          <p:spPr bwMode="auto">
            <a:xfrm>
              <a:off x="3290094" y="2589847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29" name="Oval 293"/>
            <p:cNvSpPr>
              <a:spLocks noChangeArrowheads="1"/>
            </p:cNvSpPr>
            <p:nvPr/>
          </p:nvSpPr>
          <p:spPr bwMode="auto">
            <a:xfrm>
              <a:off x="2547144" y="2521585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0" name="Oval 294"/>
            <p:cNvSpPr>
              <a:spLocks noChangeArrowheads="1"/>
            </p:cNvSpPr>
            <p:nvPr/>
          </p:nvSpPr>
          <p:spPr bwMode="auto">
            <a:xfrm>
              <a:off x="2494756" y="2613660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1" name="Oval 295"/>
            <p:cNvSpPr>
              <a:spLocks noChangeArrowheads="1"/>
            </p:cNvSpPr>
            <p:nvPr/>
          </p:nvSpPr>
          <p:spPr bwMode="auto">
            <a:xfrm>
              <a:off x="2582069" y="266446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2" name="Oval 296"/>
            <p:cNvSpPr>
              <a:spLocks noChangeArrowheads="1"/>
            </p:cNvSpPr>
            <p:nvPr/>
          </p:nvSpPr>
          <p:spPr bwMode="auto">
            <a:xfrm>
              <a:off x="2723356" y="2624772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3" name="Oval 297"/>
            <p:cNvSpPr>
              <a:spLocks noChangeArrowheads="1"/>
            </p:cNvSpPr>
            <p:nvPr/>
          </p:nvSpPr>
          <p:spPr bwMode="auto">
            <a:xfrm>
              <a:off x="2696369" y="255016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4" name="Oval 298"/>
            <p:cNvSpPr>
              <a:spLocks noChangeArrowheads="1"/>
            </p:cNvSpPr>
            <p:nvPr/>
          </p:nvSpPr>
          <p:spPr bwMode="auto">
            <a:xfrm>
              <a:off x="4736306" y="2545397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5" name="Oval 299"/>
            <p:cNvSpPr>
              <a:spLocks noChangeArrowheads="1"/>
            </p:cNvSpPr>
            <p:nvPr/>
          </p:nvSpPr>
          <p:spPr bwMode="auto">
            <a:xfrm>
              <a:off x="4868069" y="2516822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6" name="Oval 300"/>
            <p:cNvSpPr>
              <a:spLocks noChangeArrowheads="1"/>
            </p:cNvSpPr>
            <p:nvPr/>
          </p:nvSpPr>
          <p:spPr bwMode="auto">
            <a:xfrm>
              <a:off x="4901406" y="2631122"/>
              <a:ext cx="46038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7" name="Oval 301"/>
            <p:cNvSpPr>
              <a:spLocks noChangeArrowheads="1"/>
            </p:cNvSpPr>
            <p:nvPr/>
          </p:nvSpPr>
          <p:spPr bwMode="auto">
            <a:xfrm>
              <a:off x="4736306" y="262477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38" name="Freeform 302"/>
            <p:cNvSpPr>
              <a:spLocks/>
            </p:cNvSpPr>
            <p:nvPr/>
          </p:nvSpPr>
          <p:spPr bwMode="auto">
            <a:xfrm>
              <a:off x="6204744" y="2470785"/>
              <a:ext cx="965200" cy="280987"/>
            </a:xfrm>
            <a:custGeom>
              <a:avLst/>
              <a:gdLst>
                <a:gd name="T0" fmla="*/ 284322 w 774"/>
                <a:gd name="T1" fmla="*/ 262890 h 295"/>
                <a:gd name="T2" fmla="*/ 538716 w 774"/>
                <a:gd name="T3" fmla="*/ 245745 h 295"/>
                <a:gd name="T4" fmla="*/ 785628 w 774"/>
                <a:gd name="T5" fmla="*/ 205740 h 295"/>
                <a:gd name="T6" fmla="*/ 965200 w 774"/>
                <a:gd name="T7" fmla="*/ 137160 h 295"/>
                <a:gd name="T8" fmla="*/ 785628 w 774"/>
                <a:gd name="T9" fmla="*/ 74295 h 295"/>
                <a:gd name="T10" fmla="*/ 546198 w 774"/>
                <a:gd name="T11" fmla="*/ 34290 h 295"/>
                <a:gd name="T12" fmla="*/ 284322 w 774"/>
                <a:gd name="T13" fmla="*/ 17145 h 295"/>
                <a:gd name="T14" fmla="*/ 0 w 774"/>
                <a:gd name="T15" fmla="*/ 137160 h 295"/>
                <a:gd name="T16" fmla="*/ 284322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39" name="Freeform 303"/>
            <p:cNvSpPr>
              <a:spLocks/>
            </p:cNvSpPr>
            <p:nvPr/>
          </p:nvSpPr>
          <p:spPr bwMode="auto">
            <a:xfrm flipH="1">
              <a:off x="5969794" y="2470785"/>
              <a:ext cx="968375" cy="280987"/>
            </a:xfrm>
            <a:custGeom>
              <a:avLst/>
              <a:gdLst>
                <a:gd name="T0" fmla="*/ 285258 w 774"/>
                <a:gd name="T1" fmla="*/ 262890 h 295"/>
                <a:gd name="T2" fmla="*/ 540488 w 774"/>
                <a:gd name="T3" fmla="*/ 245745 h 295"/>
                <a:gd name="T4" fmla="*/ 788212 w 774"/>
                <a:gd name="T5" fmla="*/ 205740 h 295"/>
                <a:gd name="T6" fmla="*/ 968375 w 774"/>
                <a:gd name="T7" fmla="*/ 137160 h 295"/>
                <a:gd name="T8" fmla="*/ 788212 w 774"/>
                <a:gd name="T9" fmla="*/ 74295 h 295"/>
                <a:gd name="T10" fmla="*/ 547995 w 774"/>
                <a:gd name="T11" fmla="*/ 34290 h 295"/>
                <a:gd name="T12" fmla="*/ 285258 w 774"/>
                <a:gd name="T13" fmla="*/ 17145 h 295"/>
                <a:gd name="T14" fmla="*/ 0 w 774"/>
                <a:gd name="T15" fmla="*/ 137160 h 295"/>
                <a:gd name="T16" fmla="*/ 285258 w 774"/>
                <a:gd name="T17" fmla="*/ 26289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0" name="Freeform 304"/>
            <p:cNvSpPr>
              <a:spLocks/>
            </p:cNvSpPr>
            <p:nvPr/>
          </p:nvSpPr>
          <p:spPr bwMode="auto">
            <a:xfrm>
              <a:off x="5422106" y="2470785"/>
              <a:ext cx="554038" cy="274637"/>
            </a:xfrm>
            <a:custGeom>
              <a:avLst/>
              <a:gdLst>
                <a:gd name="T0" fmla="*/ 163205 w 774"/>
                <a:gd name="T1" fmla="*/ 256949 h 295"/>
                <a:gd name="T2" fmla="*/ 309231 w 774"/>
                <a:gd name="T3" fmla="*/ 240191 h 295"/>
                <a:gd name="T4" fmla="*/ 450961 w 774"/>
                <a:gd name="T5" fmla="*/ 201090 h 295"/>
                <a:gd name="T6" fmla="*/ 554038 w 774"/>
                <a:gd name="T7" fmla="*/ 134060 h 295"/>
                <a:gd name="T8" fmla="*/ 450961 w 774"/>
                <a:gd name="T9" fmla="*/ 72616 h 295"/>
                <a:gd name="T10" fmla="*/ 313525 w 774"/>
                <a:gd name="T11" fmla="*/ 33515 h 295"/>
                <a:gd name="T12" fmla="*/ 163205 w 774"/>
                <a:gd name="T13" fmla="*/ 16758 h 295"/>
                <a:gd name="T14" fmla="*/ 0 w 774"/>
                <a:gd name="T15" fmla="*/ 134060 h 295"/>
                <a:gd name="T16" fmla="*/ 163205 w 774"/>
                <a:gd name="T17" fmla="*/ 256949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1" name="Freeform 305"/>
            <p:cNvSpPr>
              <a:spLocks/>
            </p:cNvSpPr>
            <p:nvPr/>
          </p:nvSpPr>
          <p:spPr bwMode="auto">
            <a:xfrm flipH="1">
              <a:off x="7166769" y="2470785"/>
              <a:ext cx="552450" cy="274637"/>
            </a:xfrm>
            <a:custGeom>
              <a:avLst/>
              <a:gdLst>
                <a:gd name="T0" fmla="*/ 162737 w 774"/>
                <a:gd name="T1" fmla="*/ 256949 h 295"/>
                <a:gd name="T2" fmla="*/ 308344 w 774"/>
                <a:gd name="T3" fmla="*/ 240191 h 295"/>
                <a:gd name="T4" fmla="*/ 449669 w 774"/>
                <a:gd name="T5" fmla="*/ 201090 h 295"/>
                <a:gd name="T6" fmla="*/ 552450 w 774"/>
                <a:gd name="T7" fmla="*/ 134060 h 295"/>
                <a:gd name="T8" fmla="*/ 449669 w 774"/>
                <a:gd name="T9" fmla="*/ 72616 h 295"/>
                <a:gd name="T10" fmla="*/ 312627 w 774"/>
                <a:gd name="T11" fmla="*/ 33515 h 295"/>
                <a:gd name="T12" fmla="*/ 162737 w 774"/>
                <a:gd name="T13" fmla="*/ 16758 h 295"/>
                <a:gd name="T14" fmla="*/ 0 w 774"/>
                <a:gd name="T15" fmla="*/ 134060 h 295"/>
                <a:gd name="T16" fmla="*/ 162737 w 774"/>
                <a:gd name="T17" fmla="*/ 256949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4" h="295">
                  <a:moveTo>
                    <a:pt x="228" y="276"/>
                  </a:moveTo>
                  <a:cubicBezTo>
                    <a:pt x="300" y="295"/>
                    <a:pt x="365" y="268"/>
                    <a:pt x="432" y="258"/>
                  </a:cubicBezTo>
                  <a:cubicBezTo>
                    <a:pt x="499" y="248"/>
                    <a:pt x="573" y="235"/>
                    <a:pt x="630" y="216"/>
                  </a:cubicBezTo>
                  <a:cubicBezTo>
                    <a:pt x="687" y="197"/>
                    <a:pt x="774" y="167"/>
                    <a:pt x="774" y="144"/>
                  </a:cubicBezTo>
                  <a:cubicBezTo>
                    <a:pt x="774" y="121"/>
                    <a:pt x="686" y="96"/>
                    <a:pt x="630" y="78"/>
                  </a:cubicBezTo>
                  <a:cubicBezTo>
                    <a:pt x="574" y="60"/>
                    <a:pt x="505" y="46"/>
                    <a:pt x="438" y="36"/>
                  </a:cubicBezTo>
                  <a:cubicBezTo>
                    <a:pt x="371" y="26"/>
                    <a:pt x="301" y="0"/>
                    <a:pt x="228" y="18"/>
                  </a:cubicBezTo>
                  <a:cubicBezTo>
                    <a:pt x="155" y="36"/>
                    <a:pt x="0" y="101"/>
                    <a:pt x="0" y="144"/>
                  </a:cubicBezTo>
                  <a:cubicBezTo>
                    <a:pt x="0" y="187"/>
                    <a:pt x="159" y="258"/>
                    <a:pt x="228" y="276"/>
                  </a:cubicBezTo>
                  <a:close/>
                </a:path>
              </a:pathLst>
            </a:custGeom>
            <a:noFill/>
            <a:ln w="28575" cmpd="sng">
              <a:solidFill>
                <a:srgbClr val="99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42" name="Oval 306"/>
            <p:cNvSpPr>
              <a:spLocks noChangeArrowheads="1"/>
            </p:cNvSpPr>
            <p:nvPr/>
          </p:nvSpPr>
          <p:spPr bwMode="auto">
            <a:xfrm>
              <a:off x="5930106" y="2561272"/>
              <a:ext cx="93663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43" name="Oval 307"/>
            <p:cNvSpPr>
              <a:spLocks noChangeArrowheads="1"/>
            </p:cNvSpPr>
            <p:nvPr/>
          </p:nvSpPr>
          <p:spPr bwMode="auto">
            <a:xfrm>
              <a:off x="7119144" y="2561272"/>
              <a:ext cx="92075" cy="9207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44" name="Oval 308"/>
            <p:cNvSpPr>
              <a:spLocks noChangeArrowheads="1"/>
            </p:cNvSpPr>
            <p:nvPr/>
          </p:nvSpPr>
          <p:spPr bwMode="auto">
            <a:xfrm>
              <a:off x="5512594" y="2613660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45" name="Oval 309"/>
            <p:cNvSpPr>
              <a:spLocks noChangeArrowheads="1"/>
            </p:cNvSpPr>
            <p:nvPr/>
          </p:nvSpPr>
          <p:spPr bwMode="auto">
            <a:xfrm>
              <a:off x="5741194" y="2624772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46" name="Oval 310"/>
            <p:cNvSpPr>
              <a:spLocks noChangeArrowheads="1"/>
            </p:cNvSpPr>
            <p:nvPr/>
          </p:nvSpPr>
          <p:spPr bwMode="auto">
            <a:xfrm>
              <a:off x="5712619" y="2550160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47" name="Oval 311"/>
            <p:cNvSpPr>
              <a:spLocks noChangeArrowheads="1"/>
            </p:cNvSpPr>
            <p:nvPr/>
          </p:nvSpPr>
          <p:spPr bwMode="auto">
            <a:xfrm>
              <a:off x="7389019" y="2545397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48" name="Oval 312"/>
            <p:cNvSpPr>
              <a:spLocks noChangeArrowheads="1"/>
            </p:cNvSpPr>
            <p:nvPr/>
          </p:nvSpPr>
          <p:spPr bwMode="auto">
            <a:xfrm>
              <a:off x="7519194" y="2516822"/>
              <a:ext cx="47625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49" name="Oval 313"/>
            <p:cNvSpPr>
              <a:spLocks noChangeArrowheads="1"/>
            </p:cNvSpPr>
            <p:nvPr/>
          </p:nvSpPr>
          <p:spPr bwMode="auto">
            <a:xfrm>
              <a:off x="7554119" y="2631122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50" name="Oval 314"/>
            <p:cNvSpPr>
              <a:spLocks noChangeArrowheads="1"/>
            </p:cNvSpPr>
            <p:nvPr/>
          </p:nvSpPr>
          <p:spPr bwMode="auto">
            <a:xfrm>
              <a:off x="6204744" y="2561272"/>
              <a:ext cx="212725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1" name="Oval 315"/>
            <p:cNvSpPr>
              <a:spLocks noChangeArrowheads="1"/>
            </p:cNvSpPr>
            <p:nvPr/>
          </p:nvSpPr>
          <p:spPr bwMode="auto">
            <a:xfrm>
              <a:off x="6184106" y="2539047"/>
              <a:ext cx="211138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2" name="Oval 316"/>
            <p:cNvSpPr>
              <a:spLocks noChangeArrowheads="1"/>
            </p:cNvSpPr>
            <p:nvPr/>
          </p:nvSpPr>
          <p:spPr bwMode="auto">
            <a:xfrm>
              <a:off x="6255544" y="2521585"/>
              <a:ext cx="212725" cy="131762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3" name="Oval 317"/>
            <p:cNvSpPr>
              <a:spLocks noChangeArrowheads="1"/>
            </p:cNvSpPr>
            <p:nvPr/>
          </p:nvSpPr>
          <p:spPr bwMode="auto">
            <a:xfrm>
              <a:off x="6666706" y="2518410"/>
              <a:ext cx="214313" cy="131762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4" name="Oval 318"/>
            <p:cNvSpPr>
              <a:spLocks noChangeArrowheads="1"/>
            </p:cNvSpPr>
            <p:nvPr/>
          </p:nvSpPr>
          <p:spPr bwMode="auto">
            <a:xfrm>
              <a:off x="6696869" y="2561272"/>
              <a:ext cx="211137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5" name="Oval 319"/>
            <p:cNvSpPr>
              <a:spLocks noChangeArrowheads="1"/>
            </p:cNvSpPr>
            <p:nvPr/>
          </p:nvSpPr>
          <p:spPr bwMode="auto">
            <a:xfrm>
              <a:off x="6296819" y="2578735"/>
              <a:ext cx="211137" cy="131762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6" name="Oval 320"/>
            <p:cNvSpPr>
              <a:spLocks noChangeArrowheads="1"/>
            </p:cNvSpPr>
            <p:nvPr/>
          </p:nvSpPr>
          <p:spPr bwMode="auto">
            <a:xfrm>
              <a:off x="6309519" y="2513647"/>
              <a:ext cx="212725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7" name="Oval 321"/>
            <p:cNvSpPr>
              <a:spLocks noChangeArrowheads="1"/>
            </p:cNvSpPr>
            <p:nvPr/>
          </p:nvSpPr>
          <p:spPr bwMode="auto">
            <a:xfrm>
              <a:off x="6579394" y="2504122"/>
              <a:ext cx="212725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8" name="Oval 322"/>
            <p:cNvSpPr>
              <a:spLocks noChangeArrowheads="1"/>
            </p:cNvSpPr>
            <p:nvPr/>
          </p:nvSpPr>
          <p:spPr bwMode="auto">
            <a:xfrm>
              <a:off x="6646069" y="2570797"/>
              <a:ext cx="209550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59" name="Oval 323"/>
            <p:cNvSpPr>
              <a:spLocks noChangeArrowheads="1"/>
            </p:cNvSpPr>
            <p:nvPr/>
          </p:nvSpPr>
          <p:spPr bwMode="auto">
            <a:xfrm>
              <a:off x="6630194" y="2578735"/>
              <a:ext cx="212725" cy="131762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60" name="Oval 324"/>
            <p:cNvSpPr>
              <a:spLocks noChangeArrowheads="1"/>
            </p:cNvSpPr>
            <p:nvPr/>
          </p:nvSpPr>
          <p:spPr bwMode="auto">
            <a:xfrm>
              <a:off x="6750844" y="2532697"/>
              <a:ext cx="212725" cy="131763"/>
            </a:xfrm>
            <a:prstGeom prst="ellipse">
              <a:avLst/>
            </a:prstGeom>
            <a:solidFill>
              <a:srgbClr val="0000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661" name="Oval 325"/>
            <p:cNvSpPr>
              <a:spLocks noChangeArrowheads="1"/>
            </p:cNvSpPr>
            <p:nvPr/>
          </p:nvSpPr>
          <p:spPr bwMode="auto">
            <a:xfrm>
              <a:off x="6754019" y="2607310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2" name="Oval 326"/>
            <p:cNvSpPr>
              <a:spLocks noChangeArrowheads="1"/>
            </p:cNvSpPr>
            <p:nvPr/>
          </p:nvSpPr>
          <p:spPr bwMode="auto">
            <a:xfrm>
              <a:off x="6569869" y="2607310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3" name="Oval 327"/>
            <p:cNvSpPr>
              <a:spLocks noChangeArrowheads="1"/>
            </p:cNvSpPr>
            <p:nvPr/>
          </p:nvSpPr>
          <p:spPr bwMode="auto">
            <a:xfrm>
              <a:off x="6522244" y="256444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4" name="Oval 328"/>
            <p:cNvSpPr>
              <a:spLocks noChangeArrowheads="1"/>
            </p:cNvSpPr>
            <p:nvPr/>
          </p:nvSpPr>
          <p:spPr bwMode="auto">
            <a:xfrm>
              <a:off x="6450806" y="256444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5" name="Oval 329"/>
            <p:cNvSpPr>
              <a:spLocks noChangeArrowheads="1"/>
            </p:cNvSpPr>
            <p:nvPr/>
          </p:nvSpPr>
          <p:spPr bwMode="auto">
            <a:xfrm>
              <a:off x="6450806" y="2616835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6" name="Oval 330"/>
            <p:cNvSpPr>
              <a:spLocks noChangeArrowheads="1"/>
            </p:cNvSpPr>
            <p:nvPr/>
          </p:nvSpPr>
          <p:spPr bwMode="auto">
            <a:xfrm>
              <a:off x="6495256" y="2653347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7" name="Oval 331"/>
            <p:cNvSpPr>
              <a:spLocks noChangeArrowheads="1"/>
            </p:cNvSpPr>
            <p:nvPr/>
          </p:nvSpPr>
          <p:spPr bwMode="auto">
            <a:xfrm>
              <a:off x="6633369" y="256762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8" name="Oval 332"/>
            <p:cNvSpPr>
              <a:spLocks noChangeArrowheads="1"/>
            </p:cNvSpPr>
            <p:nvPr/>
          </p:nvSpPr>
          <p:spPr bwMode="auto">
            <a:xfrm>
              <a:off x="6566694" y="2504122"/>
              <a:ext cx="47625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69" name="Oval 333"/>
            <p:cNvSpPr>
              <a:spLocks noChangeArrowheads="1"/>
            </p:cNvSpPr>
            <p:nvPr/>
          </p:nvSpPr>
          <p:spPr bwMode="auto">
            <a:xfrm>
              <a:off x="6461919" y="250412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0" name="Oval 334"/>
            <p:cNvSpPr>
              <a:spLocks noChangeArrowheads="1"/>
            </p:cNvSpPr>
            <p:nvPr/>
          </p:nvSpPr>
          <p:spPr bwMode="auto">
            <a:xfrm>
              <a:off x="6360319" y="253587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1" name="Oval 335"/>
            <p:cNvSpPr>
              <a:spLocks noChangeArrowheads="1"/>
            </p:cNvSpPr>
            <p:nvPr/>
          </p:nvSpPr>
          <p:spPr bwMode="auto">
            <a:xfrm>
              <a:off x="6369844" y="2602547"/>
              <a:ext cx="47625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2" name="Oval 336"/>
            <p:cNvSpPr>
              <a:spLocks noChangeArrowheads="1"/>
            </p:cNvSpPr>
            <p:nvPr/>
          </p:nvSpPr>
          <p:spPr bwMode="auto">
            <a:xfrm>
              <a:off x="6563519" y="2661285"/>
              <a:ext cx="44450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3" name="Oval 337"/>
            <p:cNvSpPr>
              <a:spLocks noChangeArrowheads="1"/>
            </p:cNvSpPr>
            <p:nvPr/>
          </p:nvSpPr>
          <p:spPr bwMode="auto">
            <a:xfrm>
              <a:off x="6677819" y="26469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4" name="Oval 338"/>
            <p:cNvSpPr>
              <a:spLocks noChangeArrowheads="1"/>
            </p:cNvSpPr>
            <p:nvPr/>
          </p:nvSpPr>
          <p:spPr bwMode="auto">
            <a:xfrm>
              <a:off x="6693694" y="25422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5" name="Oval 339"/>
            <p:cNvSpPr>
              <a:spLocks noChangeArrowheads="1"/>
            </p:cNvSpPr>
            <p:nvPr/>
          </p:nvSpPr>
          <p:spPr bwMode="auto">
            <a:xfrm>
              <a:off x="6627019" y="2504122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6" name="Oval 340"/>
            <p:cNvSpPr>
              <a:spLocks noChangeArrowheads="1"/>
            </p:cNvSpPr>
            <p:nvPr/>
          </p:nvSpPr>
          <p:spPr bwMode="auto">
            <a:xfrm>
              <a:off x="6766719" y="2532697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7" name="Oval 341"/>
            <p:cNvSpPr>
              <a:spLocks noChangeArrowheads="1"/>
            </p:cNvSpPr>
            <p:nvPr/>
          </p:nvSpPr>
          <p:spPr bwMode="auto">
            <a:xfrm>
              <a:off x="6976269" y="2578735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8" name="Oval 342"/>
            <p:cNvSpPr>
              <a:spLocks noChangeArrowheads="1"/>
            </p:cNvSpPr>
            <p:nvPr/>
          </p:nvSpPr>
          <p:spPr bwMode="auto">
            <a:xfrm>
              <a:off x="6865144" y="2567622"/>
              <a:ext cx="44450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79" name="Oval 343"/>
            <p:cNvSpPr>
              <a:spLocks noChangeArrowheads="1"/>
            </p:cNvSpPr>
            <p:nvPr/>
          </p:nvSpPr>
          <p:spPr bwMode="auto">
            <a:xfrm>
              <a:off x="6280944" y="2581910"/>
              <a:ext cx="47625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80" name="Oval 344"/>
            <p:cNvSpPr>
              <a:spLocks noChangeArrowheads="1"/>
            </p:cNvSpPr>
            <p:nvPr/>
          </p:nvSpPr>
          <p:spPr bwMode="auto">
            <a:xfrm>
              <a:off x="6188869" y="2588260"/>
              <a:ext cx="44450" cy="44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81" name="Oval 345"/>
            <p:cNvSpPr>
              <a:spLocks noChangeArrowheads="1"/>
            </p:cNvSpPr>
            <p:nvPr/>
          </p:nvSpPr>
          <p:spPr bwMode="auto">
            <a:xfrm>
              <a:off x="6069806" y="2589847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  <p:sp>
          <p:nvSpPr>
            <p:cNvPr id="14682" name="Oval 346"/>
            <p:cNvSpPr>
              <a:spLocks noChangeArrowheads="1"/>
            </p:cNvSpPr>
            <p:nvPr/>
          </p:nvSpPr>
          <p:spPr bwMode="auto">
            <a:xfrm>
              <a:off x="6387306" y="2653347"/>
              <a:ext cx="46038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99FFCC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32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41"/>
    </mc:Choice>
    <mc:Fallback>
      <p:transition spd="slow" advTm="9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2|55.1|62.2|6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.7|1.7|25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1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5.6|30.7|42.4|19.8|2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8|95.6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9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9|7.6|6.3|21|8.8|18.2|30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3.1|2.1|6|3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4.3|8.4|9.2|21.4|13.9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0.6|16.3|5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979</Words>
  <Application>Microsoft Office PowerPoint</Application>
  <PresentationFormat>Widescreen</PresentationFormat>
  <Paragraphs>377</Paragraphs>
  <Slides>14</Slides>
  <Notes>0</Notes>
  <HiddenSlides>0</HiddenSlides>
  <MMClips>14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Symbol</vt:lpstr>
      <vt:lpstr>Times New Roman</vt:lpstr>
      <vt:lpstr>Tema di Office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9</cp:revision>
  <dcterms:created xsi:type="dcterms:W3CDTF">2020-03-17T16:19:30Z</dcterms:created>
  <dcterms:modified xsi:type="dcterms:W3CDTF">2020-03-17T17:21:31Z</dcterms:modified>
</cp:coreProperties>
</file>