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7" r:id="rId3"/>
    <p:sldId id="257" r:id="rId4"/>
    <p:sldId id="258" r:id="rId5"/>
    <p:sldId id="259" r:id="rId6"/>
    <p:sldId id="260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C0F3F-CCBD-468A-AA7C-E613F74A7307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E7829-BF6C-4872-89EC-BB907D7C89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727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370D14-2A4A-48E3-9117-A2B07F2C98A2}" type="slidenum">
              <a:rPr lang="it-IT" altLang="it-IT" sz="1200" smtClean="0"/>
              <a:pPr/>
              <a:t>7</a:t>
            </a:fld>
            <a:endParaRPr lang="it-IT" altLang="it-IT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147320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47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970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343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27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37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31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491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95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596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886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814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23AF3-C011-49A7-B616-AEF99D024BD1}" type="datetimeFigureOut">
              <a:rPr lang="it-IT" smtClean="0"/>
              <a:t>06/04/2018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1CD3E-ABF0-4B17-AA12-3A1A33A475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679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Drug</a:t>
            </a:r>
            <a:r>
              <a:rPr lang="it-IT" dirty="0" smtClean="0"/>
              <a:t> (farmaco): principio attivo</a:t>
            </a:r>
          </a:p>
          <a:p>
            <a:r>
              <a:rPr lang="it-IT" dirty="0" err="1" smtClean="0"/>
              <a:t>Drug</a:t>
            </a:r>
            <a:r>
              <a:rPr lang="it-IT" dirty="0" smtClean="0"/>
              <a:t> </a:t>
            </a:r>
            <a:r>
              <a:rPr lang="it-IT" dirty="0" err="1" smtClean="0"/>
              <a:t>product</a:t>
            </a:r>
            <a:r>
              <a:rPr lang="it-IT" dirty="0" smtClean="0"/>
              <a:t> (prodotto medicinale, medicinale): principio attivo formulato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9515" y="3338146"/>
            <a:ext cx="3305908" cy="330590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013" y="3805238"/>
            <a:ext cx="595312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25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Ulteriori studi di efficacia (estensione di indicazione) o sicurezza (Post </a:t>
            </a:r>
            <a:r>
              <a:rPr lang="it-IT" dirty="0" err="1" smtClean="0"/>
              <a:t>Authorization</a:t>
            </a:r>
            <a:r>
              <a:rPr lang="it-IT" dirty="0" smtClean="0"/>
              <a:t> </a:t>
            </a:r>
            <a:r>
              <a:rPr lang="it-IT" dirty="0" err="1" smtClean="0"/>
              <a:t>Safety</a:t>
            </a:r>
            <a:r>
              <a:rPr lang="it-IT" dirty="0" smtClean="0"/>
              <a:t> </a:t>
            </a:r>
            <a:r>
              <a:rPr lang="it-IT" dirty="0" err="1" smtClean="0"/>
              <a:t>Studies</a:t>
            </a:r>
            <a:r>
              <a:rPr lang="it-IT" dirty="0" smtClean="0"/>
              <a:t>, PASS; </a:t>
            </a:r>
            <a:r>
              <a:rPr lang="it-IT" dirty="0" err="1" smtClean="0"/>
              <a:t>farmacoepidemiologia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Variazioni. Es. nuova formulazione; inserimento di nuovi effetti avversi nel RCP; cambio al processo produttivo ecc.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056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919289" y="549276"/>
            <a:ext cx="8497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24000" y="-2490"/>
            <a:ext cx="3433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 altLang="it-IT"/>
          </a:p>
          <a:p>
            <a:pPr eaLnBrk="0" hangingPunct="0">
              <a:buFont typeface="Symbol" panose="05050102010706020507" pitchFamily="18" charset="2"/>
              <a:buChar char=""/>
            </a:pPr>
            <a:r>
              <a:rPr lang="it-IT" altLang="it-IT"/>
              <a:t> 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0" y="-2490"/>
            <a:ext cx="3433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 altLang="it-IT"/>
          </a:p>
          <a:p>
            <a:pPr eaLnBrk="0" hangingPunct="0">
              <a:buFont typeface="Symbol" panose="05050102010706020507" pitchFamily="18" charset="2"/>
              <a:buChar char=""/>
            </a:pPr>
            <a:r>
              <a:rPr lang="it-IT" altLang="it-IT"/>
              <a:t>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774826" y="404813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524000" y="-2490"/>
            <a:ext cx="3433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 altLang="it-IT"/>
          </a:p>
          <a:p>
            <a:pPr eaLnBrk="0" hangingPunct="0">
              <a:buFont typeface="Symbol" panose="05050102010706020507" pitchFamily="18" charset="2"/>
              <a:buChar char=""/>
            </a:pPr>
            <a:r>
              <a:rPr lang="it-IT" altLang="it-IT"/>
              <a:t> 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>
          <a:xfrm>
            <a:off x="2063750" y="188913"/>
            <a:ext cx="8388350" cy="1143000"/>
          </a:xfrm>
        </p:spPr>
        <p:txBody>
          <a:bodyPr/>
          <a:lstStyle/>
          <a:p>
            <a:pPr algn="l"/>
            <a:r>
              <a:rPr lang="en-GB" altLang="it-IT" sz="2600" b="1"/>
              <a:t>Riassunto delle Carratteristiche del Prodotto (RCP)</a:t>
            </a:r>
            <a:br>
              <a:rPr lang="en-GB" altLang="it-IT" sz="2600" b="1"/>
            </a:br>
            <a:r>
              <a:rPr lang="en-GB" altLang="it-IT" sz="2600" b="1"/>
              <a:t>Summary of Product Characteristics (SmPC)</a:t>
            </a:r>
            <a:r>
              <a:rPr lang="en-GB" altLang="it-IT" sz="4000"/>
              <a:t> </a:t>
            </a:r>
            <a:endParaRPr lang="en-US" altLang="it-IT" sz="400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it-IT" sz="2400"/>
              <a:t>L’RCP è il documento ufficiale che riporta tutte le informazioni rilevanti per il medicinale. </a:t>
            </a:r>
          </a:p>
          <a:p>
            <a:pPr>
              <a:lnSpc>
                <a:spcPct val="80000"/>
              </a:lnSpc>
            </a:pPr>
            <a:r>
              <a:rPr lang="en-GB" altLang="it-IT" sz="2400"/>
              <a:t>Esso è la base delle informazioni che consentono l’uso sicuro ed efficace del medicinale. </a:t>
            </a:r>
          </a:p>
          <a:p>
            <a:pPr>
              <a:lnSpc>
                <a:spcPct val="80000"/>
              </a:lnSpc>
            </a:pPr>
            <a:r>
              <a:rPr lang="en-GB" altLang="it-IT" sz="2400"/>
              <a:t>E’ redatto nel corso del procedimento di valutazione del medicinale, ed è autorizzato dall’Agenzia Regolatoria competente. </a:t>
            </a:r>
          </a:p>
          <a:p>
            <a:pPr>
              <a:lnSpc>
                <a:spcPct val="80000"/>
              </a:lnSpc>
            </a:pPr>
            <a:r>
              <a:rPr lang="en-GB" altLang="it-IT" sz="2400"/>
              <a:t>Ogni modifica deve essere autorizzata dall’Agenzia Regolatoria. </a:t>
            </a:r>
          </a:p>
          <a:p>
            <a:pPr>
              <a:lnSpc>
                <a:spcPct val="80000"/>
              </a:lnSpc>
            </a:pPr>
            <a:r>
              <a:rPr lang="en-GB" altLang="it-IT" sz="2400"/>
              <a:t>E’ redatto in 10 punti. </a:t>
            </a:r>
          </a:p>
          <a:p>
            <a:pPr>
              <a:lnSpc>
                <a:spcPct val="80000"/>
              </a:lnSpc>
            </a:pPr>
            <a:r>
              <a:rPr lang="en-GB" altLang="it-IT" sz="2400"/>
              <a:t>Il Foglietto Illustrativo, che contiene le  informazioni utili </a:t>
            </a:r>
            <a:r>
              <a:rPr lang="en-GB" altLang="it-IT" sz="2400" b="1"/>
              <a:t>per il paziente</a:t>
            </a:r>
            <a:r>
              <a:rPr lang="en-GB" altLang="it-IT" sz="2400"/>
              <a:t>, deve riportare informazioni coerenti con quelle del RCP. 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8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4132" y="615803"/>
            <a:ext cx="10515600" cy="4351338"/>
          </a:xfrm>
        </p:spPr>
        <p:txBody>
          <a:bodyPr/>
          <a:lstStyle/>
          <a:p>
            <a:r>
              <a:rPr lang="it-IT" dirty="0" smtClean="0"/>
              <a:t>Via di somministrazione</a:t>
            </a:r>
          </a:p>
          <a:p>
            <a:r>
              <a:rPr lang="it-IT" dirty="0" smtClean="0"/>
              <a:t>Farmacocinetica</a:t>
            </a:r>
          </a:p>
          <a:p>
            <a:r>
              <a:rPr lang="it-IT" dirty="0" smtClean="0"/>
              <a:t>Forma farmaceutica: compresse, soluzione per infusione endovenosa, sospensione da nebulizzare ecc. (standard </a:t>
            </a:r>
            <a:r>
              <a:rPr lang="it-IT" dirty="0" err="1" smtClean="0"/>
              <a:t>terms</a:t>
            </a:r>
            <a:r>
              <a:rPr lang="it-IT" dirty="0" smtClean="0"/>
              <a:t>) </a:t>
            </a:r>
          </a:p>
          <a:p>
            <a:r>
              <a:rPr lang="it-IT" dirty="0" smtClean="0"/>
              <a:t>Eccipienti</a:t>
            </a:r>
          </a:p>
          <a:p>
            <a:pPr marL="0" indent="0">
              <a:buNone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it-IT" dirty="0" smtClean="0">
                <a:cs typeface="Times New Roman" panose="02020603050405020304" pitchFamily="18" charset="0"/>
              </a:rPr>
              <a:t>efficacia e sicurezza </a:t>
            </a:r>
            <a:endParaRPr lang="it-IT" dirty="0" smtClean="0"/>
          </a:p>
          <a:p>
            <a:endParaRPr lang="it-IT" dirty="0"/>
          </a:p>
        </p:txBody>
      </p:sp>
      <p:pic>
        <p:nvPicPr>
          <p:cNvPr id="4" name="Picture 5" descr="Fig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932" y="3551128"/>
            <a:ext cx="32289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6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 smtClean="0"/>
              <a:t>L’autorizzazione </a:t>
            </a:r>
            <a:r>
              <a:rPr lang="it-IT" altLang="it-IT" dirty="0" smtClean="0"/>
              <a:t>all’immissione in commercio (AIC) di </a:t>
            </a:r>
            <a:r>
              <a:rPr lang="it-IT" altLang="it-IT" dirty="0" smtClean="0"/>
              <a:t>un medicinale viene concessa dalle agenzie regolatorie (EMA, FDA) dopo valutazione della documentazione di:</a:t>
            </a:r>
          </a:p>
          <a:p>
            <a:r>
              <a:rPr lang="it-IT" altLang="it-IT" dirty="0" err="1" smtClean="0"/>
              <a:t>Quality</a:t>
            </a:r>
            <a:endParaRPr lang="it-IT" altLang="it-IT" dirty="0" smtClean="0"/>
          </a:p>
          <a:p>
            <a:r>
              <a:rPr lang="it-IT" altLang="it-IT" dirty="0" smtClean="0"/>
              <a:t>Non clinica</a:t>
            </a:r>
          </a:p>
          <a:p>
            <a:r>
              <a:rPr lang="it-IT" altLang="it-IT" dirty="0" smtClean="0"/>
              <a:t>Clinica</a:t>
            </a:r>
          </a:p>
          <a:p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425481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Risultati immagini per ctd stru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836614"/>
            <a:ext cx="57594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83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2"/>
          <p:cNvSpPr>
            <a:spLocks noGrp="1"/>
          </p:cNvSpPr>
          <p:nvPr>
            <p:ph idx="1"/>
          </p:nvPr>
        </p:nvSpPr>
        <p:spPr>
          <a:xfrm>
            <a:off x="2279650" y="1196975"/>
            <a:ext cx="7772400" cy="4114800"/>
          </a:xfrm>
        </p:spPr>
        <p:txBody>
          <a:bodyPr/>
          <a:lstStyle/>
          <a:p>
            <a:r>
              <a:rPr lang="it-IT" altLang="it-IT" b="1" smtClean="0"/>
              <a:t>Quality</a:t>
            </a:r>
            <a:r>
              <a:rPr lang="it-IT" altLang="it-IT" smtClean="0"/>
              <a:t>: descrive metodi di produzione e controllo. Devono essere assicurati una qualità </a:t>
            </a:r>
            <a:r>
              <a:rPr lang="it-IT" altLang="it-IT" b="1" smtClean="0"/>
              <a:t>conforme a standard pre-definiti </a:t>
            </a:r>
            <a:r>
              <a:rPr lang="it-IT" altLang="it-IT" smtClean="0"/>
              <a:t>e </a:t>
            </a:r>
            <a:r>
              <a:rPr lang="it-IT" altLang="it-IT" b="1" smtClean="0"/>
              <a:t>costante</a:t>
            </a:r>
          </a:p>
          <a:p>
            <a:r>
              <a:rPr lang="it-IT" altLang="it-IT" b="1" smtClean="0"/>
              <a:t>Non clinica</a:t>
            </a:r>
            <a:r>
              <a:rPr lang="it-IT" altLang="it-IT" smtClean="0"/>
              <a:t>: studi di farmacologia (farmacodinamica e farmacocinetica) e tossicologia; </a:t>
            </a:r>
            <a:r>
              <a:rPr lang="it-IT" altLang="it-IT" i="1" smtClean="0"/>
              <a:t>in vitro </a:t>
            </a:r>
            <a:r>
              <a:rPr lang="it-IT" altLang="it-IT" smtClean="0"/>
              <a:t>ed </a:t>
            </a:r>
            <a:r>
              <a:rPr lang="it-IT" altLang="it-IT" i="1" smtClean="0"/>
              <a:t>in vivo. </a:t>
            </a:r>
            <a:r>
              <a:rPr lang="it-IT" altLang="it-IT" smtClean="0"/>
              <a:t>Consentono il passaggio alla fase clinica. </a:t>
            </a:r>
          </a:p>
        </p:txBody>
      </p:sp>
    </p:spTree>
    <p:extLst>
      <p:ext uri="{BB962C8B-B14F-4D97-AF65-F5344CB8AC3E}">
        <p14:creationId xmlns:p14="http://schemas.microsoft.com/office/powerpoint/2010/main" val="36144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alt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 smtClean="0"/>
              <a:t>Clinica</a:t>
            </a:r>
            <a:r>
              <a:rPr lang="it-IT" dirty="0" smtClean="0"/>
              <a:t>: studi di fase 1-3. Anche studi PK </a:t>
            </a:r>
            <a:r>
              <a:rPr lang="it-IT" i="1" dirty="0" smtClean="0"/>
              <a:t>in vitro</a:t>
            </a:r>
            <a:r>
              <a:rPr lang="it-IT" dirty="0" smtClean="0"/>
              <a:t>. Definiscono il profilo </a:t>
            </a:r>
            <a:r>
              <a:rPr lang="it-IT" dirty="0" smtClean="0"/>
              <a:t>rischio-beneficio </a:t>
            </a:r>
            <a:r>
              <a:rPr lang="it-IT" dirty="0" smtClean="0"/>
              <a:t>e le modalità per un uso sicuro del farmaco (controindicazioni, avvertenze speciali ecc.)</a:t>
            </a:r>
          </a:p>
          <a:p>
            <a:pPr marL="0" indent="0"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290" y="1390919"/>
            <a:ext cx="5105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301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Regolatorio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Studi e controlli di </a:t>
            </a:r>
            <a:r>
              <a:rPr lang="it-IT" dirty="0" err="1" smtClean="0"/>
              <a:t>Quality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Studi non clinici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Studi clinici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Farmacovigilanza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Qualsiasi altro aspetto della vita di un medicinale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 smtClean="0"/>
              <a:t>Devono essere svolti secondo regole: leggi, linee guida, Farmacopea </a:t>
            </a:r>
          </a:p>
          <a:p>
            <a:pPr marL="0" indent="0">
              <a:buNone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it-IT" b="1" dirty="0" smtClean="0">
                <a:cs typeface="Times New Roman" panose="02020603050405020304" pitchFamily="18" charset="0"/>
              </a:rPr>
              <a:t>settore regolatorio (</a:t>
            </a:r>
            <a:r>
              <a:rPr lang="it-IT" b="1" dirty="0" err="1" smtClean="0">
                <a:cs typeface="Times New Roman" panose="02020603050405020304" pitchFamily="18" charset="0"/>
              </a:rPr>
              <a:t>regulatory</a:t>
            </a:r>
            <a:r>
              <a:rPr lang="it-IT" b="1" dirty="0" smtClean="0">
                <a:cs typeface="Times New Roman" panose="02020603050405020304" pitchFamily="18" charset="0"/>
              </a:rPr>
              <a:t> </a:t>
            </a:r>
            <a:r>
              <a:rPr lang="it-IT" b="1" dirty="0" err="1" smtClean="0">
                <a:cs typeface="Times New Roman" panose="02020603050405020304" pitchFamily="18" charset="0"/>
              </a:rPr>
              <a:t>affairs</a:t>
            </a:r>
            <a:r>
              <a:rPr lang="it-IT" b="1" dirty="0" smtClean="0">
                <a:cs typeface="Times New Roman" panose="02020603050405020304" pitchFamily="18" charset="0"/>
              </a:rPr>
              <a:t>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21279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Dopo l’AIC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Regime di dispensazione</a:t>
            </a:r>
          </a:p>
          <a:p>
            <a:r>
              <a:rPr lang="it-IT" dirty="0" smtClean="0"/>
              <a:t>Rimborsabilità</a:t>
            </a:r>
          </a:p>
          <a:p>
            <a:r>
              <a:rPr lang="it-IT" dirty="0" smtClean="0"/>
              <a:t>Produzione</a:t>
            </a:r>
          </a:p>
          <a:p>
            <a:r>
              <a:rPr lang="it-IT" dirty="0" smtClean="0"/>
              <a:t>Marketing</a:t>
            </a:r>
          </a:p>
          <a:p>
            <a:r>
              <a:rPr lang="it-IT" dirty="0" smtClean="0"/>
              <a:t>Farmacovigilanza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72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7350</TotalTime>
  <Words>343</Words>
  <Application>Microsoft Office PowerPoint</Application>
  <PresentationFormat>Widescreen</PresentationFormat>
  <Paragraphs>46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Regolatorio</vt:lpstr>
      <vt:lpstr>Dopo l’AIC</vt:lpstr>
      <vt:lpstr>Presentazione standard di PowerPoint</vt:lpstr>
      <vt:lpstr>Riassunto delle Carratteristiche del Prodotto (RCP) Summary of Product Characteristics (SmPC)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</dc:creator>
  <cp:lastModifiedBy>Luca</cp:lastModifiedBy>
  <cp:revision>12</cp:revision>
  <dcterms:created xsi:type="dcterms:W3CDTF">2018-04-06T10:48:58Z</dcterms:created>
  <dcterms:modified xsi:type="dcterms:W3CDTF">2018-04-11T13:19:08Z</dcterms:modified>
</cp:coreProperties>
</file>