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9" r:id="rId8"/>
    <p:sldId id="262" r:id="rId9"/>
    <p:sldId id="263" r:id="rId10"/>
    <p:sldId id="266" r:id="rId11"/>
    <p:sldId id="264" r:id="rId12"/>
    <p:sldId id="265" r:id="rId13"/>
    <p:sldId id="26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9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20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5314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070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562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169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662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1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15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92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22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99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17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5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90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27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9B45-F09E-422C-8614-7A132D2F9B1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8330-4211-4EB2-93FA-A80242368D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457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neighbourhood-enlargement/european-neighbourhood-policy/countries-region/ukraine_en" TargetMode="External"/><Relationship Id="rId3" Type="http://schemas.openxmlformats.org/officeDocument/2006/relationships/hyperlink" Target="https://ec.europa.eu/neighbourhood-enlargement/european-neighbourhood-policy/countries-region/moldova_en" TargetMode="External"/><Relationship Id="rId7" Type="http://schemas.openxmlformats.org/officeDocument/2006/relationships/hyperlink" Target="https://ec.europa.eu/neighbourhood-enlargement/countries/detailed-country-information/turkey_en" TargetMode="External"/><Relationship Id="rId12" Type="http://schemas.openxmlformats.org/officeDocument/2006/relationships/hyperlink" Target="https://ec.europa.eu/neighbourhood-enlargement/countries/detailed-country-information/kosovo_en" TargetMode="External"/><Relationship Id="rId2" Type="http://schemas.openxmlformats.org/officeDocument/2006/relationships/hyperlink" Target="https://ec.europa.eu/neighbourhood-enlargement/countries/detailed-country-information/albania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neighbourhood-enlargement/countries/detailed-country-information/serbia_en" TargetMode="External"/><Relationship Id="rId11" Type="http://schemas.openxmlformats.org/officeDocument/2006/relationships/hyperlink" Target="https://ec.europa.eu/neighbourhood-enlargement/european-neighbourhood-policy/countries-region/georgia_en" TargetMode="External"/><Relationship Id="rId5" Type="http://schemas.openxmlformats.org/officeDocument/2006/relationships/hyperlink" Target="https://ec.europa.eu/neighbourhood-enlargement/countries/detailed-country-information/north-macedonia_en" TargetMode="External"/><Relationship Id="rId10" Type="http://schemas.openxmlformats.org/officeDocument/2006/relationships/hyperlink" Target="https://ec.europa.eu/neighbourhood-enlargement/countries/detailed-country-information/bosnia-herzegovina_en" TargetMode="External"/><Relationship Id="rId4" Type="http://schemas.openxmlformats.org/officeDocument/2006/relationships/hyperlink" Target="https://ec.europa.eu/neighbourhood-enlargement/countries/detailed-country-information/montenegro_en" TargetMode="External"/><Relationship Id="rId9" Type="http://schemas.openxmlformats.org/officeDocument/2006/relationships/hyperlink" Target="https://ec.europa.eu/neighbourhood-enlargement/policy/conditions-membership_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0dsdgpFj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arl.europa.eu/resources/library/images/20230111PHT66212/20230111PHT66212_original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ED9E3F-EEF9-4B15-9C84-F7C1811EF6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8000" dirty="0"/>
              <a:t>EU Law 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8D3CE2-8C3A-4FC6-89B7-CF12490A1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History of </a:t>
            </a:r>
            <a:r>
              <a:rPr lang="it-IT" sz="4400" dirty="0" err="1"/>
              <a:t>European</a:t>
            </a:r>
            <a:r>
              <a:rPr lang="it-IT" sz="4400" dirty="0"/>
              <a:t> Integration</a:t>
            </a:r>
          </a:p>
        </p:txBody>
      </p:sp>
    </p:spTree>
    <p:extLst>
      <p:ext uri="{BB962C8B-B14F-4D97-AF65-F5344CB8AC3E}">
        <p14:creationId xmlns:p14="http://schemas.microsoft.com/office/powerpoint/2010/main" val="44661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4776E8-55DF-45B9-A0B3-6C4445B2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Reform</a:t>
            </a:r>
            <a:r>
              <a:rPr lang="it-IT" dirty="0"/>
              <a:t> </a:t>
            </a:r>
            <a:r>
              <a:rPr lang="it-IT" dirty="0" err="1"/>
              <a:t>process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F3AF2E-AB88-461A-AD4A-3C99403DF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1997 Amsterdam Treaty – Enhanced cooperation</a:t>
            </a:r>
          </a:p>
          <a:p>
            <a:endParaRPr lang="it-IT" dirty="0"/>
          </a:p>
          <a:p>
            <a:r>
              <a:rPr lang="it-IT" dirty="0"/>
              <a:t>2000 </a:t>
            </a:r>
            <a:r>
              <a:rPr lang="it-IT" dirty="0" err="1"/>
              <a:t>Nice</a:t>
            </a:r>
            <a:r>
              <a:rPr lang="it-IT" dirty="0"/>
              <a:t> Treaty and the Charter of </a:t>
            </a:r>
            <a:r>
              <a:rPr lang="it-IT" dirty="0" err="1"/>
              <a:t>Fundamental</a:t>
            </a:r>
            <a:r>
              <a:rPr lang="it-IT" dirty="0"/>
              <a:t> Rights</a:t>
            </a:r>
          </a:p>
          <a:p>
            <a:endParaRPr lang="it-IT" dirty="0"/>
          </a:p>
          <a:p>
            <a:r>
              <a:rPr lang="it-IT" dirty="0"/>
              <a:t>2001 – </a:t>
            </a:r>
            <a:r>
              <a:rPr lang="it-IT" dirty="0" err="1"/>
              <a:t>Laeken</a:t>
            </a:r>
            <a:r>
              <a:rPr lang="it-IT" dirty="0"/>
              <a:t> </a:t>
            </a:r>
            <a:r>
              <a:rPr lang="it-IT" dirty="0" err="1"/>
              <a:t>Declaration</a:t>
            </a:r>
            <a:r>
              <a:rPr lang="it-IT" dirty="0"/>
              <a:t> on the Future of Europe</a:t>
            </a:r>
          </a:p>
        </p:txBody>
      </p:sp>
    </p:spTree>
    <p:extLst>
      <p:ext uri="{BB962C8B-B14F-4D97-AF65-F5344CB8AC3E}">
        <p14:creationId xmlns:p14="http://schemas.microsoft.com/office/powerpoint/2010/main" val="382292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D05643-79BF-4869-851E-9118172F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Constitution</a:t>
            </a:r>
            <a:r>
              <a:rPr lang="it-IT" dirty="0"/>
              <a:t> - 2004</a:t>
            </a:r>
          </a:p>
        </p:txBody>
      </p:sp>
      <p:pic>
        <p:nvPicPr>
          <p:cNvPr id="3074" name="Picture 2" descr="Draft Treaty establishing a constitution for Europe">
            <a:extLst>
              <a:ext uri="{FF2B5EF4-FFF2-40B4-BE49-F238E27FC236}">
                <a16:creationId xmlns:a16="http://schemas.microsoft.com/office/drawing/2014/main" id="{0492E8CA-2271-4CD5-B12B-AD184B6832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120" y="1991360"/>
            <a:ext cx="7020560" cy="392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04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8C0CCF-F9B6-42D2-ADE9-3591AD87C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Lisbon</a:t>
            </a:r>
            <a:r>
              <a:rPr lang="it-IT" dirty="0"/>
              <a:t> Treaty - 2007</a:t>
            </a:r>
          </a:p>
        </p:txBody>
      </p:sp>
      <p:pic>
        <p:nvPicPr>
          <p:cNvPr id="4098" name="Picture 2" descr="The Lisbon Treaty: a revolution for the European trade policy?">
            <a:extLst>
              <a:ext uri="{FF2B5EF4-FFF2-40B4-BE49-F238E27FC236}">
                <a16:creationId xmlns:a16="http://schemas.microsoft.com/office/drawing/2014/main" id="{4D05629A-DC21-498A-A1D3-6D744C5162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2011680"/>
            <a:ext cx="6522720" cy="397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70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2769D4-1770-4748-853D-555F96F4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Enlargement</a:t>
            </a:r>
            <a:endParaRPr lang="it-IT" dirty="0"/>
          </a:p>
        </p:txBody>
      </p:sp>
      <p:pic>
        <p:nvPicPr>
          <p:cNvPr id="1028" name="Picture 4" descr="In or out of EU, Britain offers Asia integration lessons - Nikkei Asia">
            <a:extLst>
              <a:ext uri="{FF2B5EF4-FFF2-40B4-BE49-F238E27FC236}">
                <a16:creationId xmlns:a16="http://schemas.microsoft.com/office/drawing/2014/main" id="{1ABD335A-D867-49BA-B976-17F4B0A6DD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48" y="1912884"/>
            <a:ext cx="7504386" cy="40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98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922547-C141-41CD-9D0C-158E48ADF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Future </a:t>
            </a:r>
            <a:r>
              <a:rPr lang="it-IT" dirty="0" err="1"/>
              <a:t>enlargement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FF1F98-5EA3-44C2-AE07-BE2E9E7DB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Candidate countries</a:t>
            </a:r>
          </a:p>
          <a:p>
            <a:r>
              <a:rPr lang="en-US" dirty="0"/>
              <a:t>These countries are in the process of 'transposing' (or integrating) EU legislation into national law:</a:t>
            </a:r>
          </a:p>
          <a:p>
            <a:r>
              <a:rPr lang="en-US" u="sng" dirty="0">
                <a:hlinkClick r:id="rId2"/>
              </a:rPr>
              <a:t>Albania</a:t>
            </a:r>
            <a:endParaRPr lang="en-US" dirty="0"/>
          </a:p>
          <a:p>
            <a:r>
              <a:rPr lang="en-US" u="sng" dirty="0">
                <a:hlinkClick r:id="rId3"/>
              </a:rPr>
              <a:t>Moldova</a:t>
            </a:r>
            <a:endParaRPr lang="en-US" dirty="0"/>
          </a:p>
          <a:p>
            <a:r>
              <a:rPr lang="en-US" u="sng" dirty="0">
                <a:hlinkClick r:id="rId4"/>
              </a:rPr>
              <a:t>Montenegro</a:t>
            </a:r>
            <a:endParaRPr lang="en-US" dirty="0"/>
          </a:p>
          <a:p>
            <a:r>
              <a:rPr lang="en-US" u="sng" dirty="0">
                <a:hlinkClick r:id="rId5"/>
              </a:rPr>
              <a:t>North Macedonia</a:t>
            </a:r>
            <a:endParaRPr lang="en-US" dirty="0"/>
          </a:p>
          <a:p>
            <a:r>
              <a:rPr lang="en-US" u="sng" dirty="0">
                <a:hlinkClick r:id="rId6"/>
              </a:rPr>
              <a:t>Serbia</a:t>
            </a:r>
            <a:endParaRPr lang="en-US" dirty="0"/>
          </a:p>
          <a:p>
            <a:r>
              <a:rPr lang="en-US" u="sng" dirty="0">
                <a:hlinkClick r:id="rId7"/>
              </a:rPr>
              <a:t>Turkey</a:t>
            </a:r>
            <a:endParaRPr lang="en-US" dirty="0"/>
          </a:p>
          <a:p>
            <a:r>
              <a:rPr lang="en-US" u="sng" dirty="0">
                <a:hlinkClick r:id="rId8"/>
              </a:rPr>
              <a:t>Ukraine</a:t>
            </a:r>
            <a:endParaRPr lang="en-US" dirty="0"/>
          </a:p>
          <a:p>
            <a:r>
              <a:rPr lang="en-US" dirty="0"/>
              <a:t>Potential candidates</a:t>
            </a:r>
          </a:p>
          <a:p>
            <a:r>
              <a:rPr lang="en-US" dirty="0"/>
              <a:t>Potential candidate countries do not yet fulfil the </a:t>
            </a:r>
            <a:r>
              <a:rPr lang="en-US" u="sng" dirty="0">
                <a:hlinkClick r:id="rId9"/>
              </a:rPr>
              <a:t>requirements for EU membership</a:t>
            </a:r>
            <a:r>
              <a:rPr lang="en-US" dirty="0"/>
              <a:t>:</a:t>
            </a:r>
          </a:p>
          <a:p>
            <a:r>
              <a:rPr lang="en-US" u="sng" dirty="0">
                <a:hlinkClick r:id="rId10"/>
              </a:rPr>
              <a:t>Bosnia and Herzegovina</a:t>
            </a:r>
            <a:endParaRPr lang="en-US" dirty="0"/>
          </a:p>
          <a:p>
            <a:r>
              <a:rPr lang="en-US" u="sng" dirty="0">
                <a:hlinkClick r:id="rId11"/>
              </a:rPr>
              <a:t>Georgia</a:t>
            </a:r>
            <a:endParaRPr lang="en-US" dirty="0"/>
          </a:p>
          <a:p>
            <a:r>
              <a:rPr lang="en-US" u="sng" dirty="0">
                <a:hlinkClick r:id="rId12"/>
              </a:rPr>
              <a:t>Kosovo</a:t>
            </a:r>
            <a:r>
              <a:rPr lang="en-US" dirty="0"/>
              <a:t>*</a:t>
            </a:r>
            <a:br>
              <a:rPr lang="en-US" dirty="0"/>
            </a:b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20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C9545C-0326-47EE-8F4E-2FB0540E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Schuman</a:t>
            </a:r>
            <a:r>
              <a:rPr lang="it-IT" dirty="0"/>
              <a:t> </a:t>
            </a:r>
            <a:r>
              <a:rPr lang="it-IT" dirty="0" err="1"/>
              <a:t>Proposal</a:t>
            </a:r>
            <a:endParaRPr lang="it-IT" dirty="0"/>
          </a:p>
        </p:txBody>
      </p:sp>
      <p:pic>
        <p:nvPicPr>
          <p:cNvPr id="1026" name="Picture 2" descr="Dal cuore del carbone al cuore dell'euro – La Voce di New York">
            <a:extLst>
              <a:ext uri="{FF2B5EF4-FFF2-40B4-BE49-F238E27FC236}">
                <a16:creationId xmlns:a16="http://schemas.microsoft.com/office/drawing/2014/main" id="{7EA8DE6C-09CB-4C46-B546-BF2ABA0804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80" y="1382395"/>
            <a:ext cx="8056880" cy="511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22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257BA4-7095-489B-B694-0339E8FC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2. DIVISIONE GERMANIA (1) - Docsity">
            <a:extLst>
              <a:ext uri="{FF2B5EF4-FFF2-40B4-BE49-F238E27FC236}">
                <a16:creationId xmlns:a16="http://schemas.microsoft.com/office/drawing/2014/main" id="{D2F6DE4B-7F1D-4F99-A24A-E0B67A02EE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160" y="1188720"/>
            <a:ext cx="8209280" cy="530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96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21C82F-EA70-4622-A13D-12075A7F4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Schuman</a:t>
            </a:r>
            <a:r>
              <a:rPr lang="it-IT" dirty="0"/>
              <a:t> </a:t>
            </a:r>
            <a:r>
              <a:rPr lang="it-IT" dirty="0" err="1"/>
              <a:t>Declaration</a:t>
            </a:r>
            <a:r>
              <a:rPr lang="it-IT" dirty="0"/>
              <a:t>: </a:t>
            </a:r>
            <a:r>
              <a:rPr lang="it-IT" dirty="0" err="1"/>
              <a:t>May</a:t>
            </a:r>
            <a:r>
              <a:rPr lang="it-IT" dirty="0"/>
              <a:t> 9, 1950</a:t>
            </a:r>
          </a:p>
        </p:txBody>
      </p:sp>
      <p:pic>
        <p:nvPicPr>
          <p:cNvPr id="3074" name="Picture 2" descr="The Schuman Declaration - Robert Schuman centre - CERS">
            <a:extLst>
              <a:ext uri="{FF2B5EF4-FFF2-40B4-BE49-F238E27FC236}">
                <a16:creationId xmlns:a16="http://schemas.microsoft.com/office/drawing/2014/main" id="{C029307B-729C-4B68-8970-D32BA7BA71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12" y="1402715"/>
            <a:ext cx="4947920" cy="509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17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95DB08-4402-4E58-8A27-C59F2282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A14868-EB70-45D7-B91E-30D79BE1C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https://www.youtube.com/watch?v=c0dsdgpFjGo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105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8D8D4B-177A-4C20-A1B7-9DE7B13EE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developments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2B40D4-44AB-4A85-B903-8BA43E50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1985 Schengen Treaty</a:t>
            </a:r>
          </a:p>
          <a:p>
            <a:endParaRPr lang="it-IT" dirty="0"/>
          </a:p>
          <a:p>
            <a:r>
              <a:rPr lang="it-IT" dirty="0"/>
              <a:t>1986 Single </a:t>
            </a:r>
            <a:r>
              <a:rPr lang="it-IT" dirty="0" err="1"/>
              <a:t>European</a:t>
            </a:r>
            <a:r>
              <a:rPr lang="it-IT" dirty="0"/>
              <a:t> Act and the single/</a:t>
            </a:r>
            <a:r>
              <a:rPr lang="it-IT" dirty="0" err="1"/>
              <a:t>internal</a:t>
            </a:r>
            <a:r>
              <a:rPr lang="it-IT" dirty="0"/>
              <a:t> market</a:t>
            </a:r>
          </a:p>
        </p:txBody>
      </p:sp>
    </p:spTree>
    <p:extLst>
      <p:ext uri="{BB962C8B-B14F-4D97-AF65-F5344CB8AC3E}">
        <p14:creationId xmlns:p14="http://schemas.microsoft.com/office/powerpoint/2010/main" val="32326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620D3D-61C6-4C9C-A992-9332E094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Schengen area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1D1D68-EFF7-48D8-BB05-5D67E131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>
                <a:hlinkClick r:id="rId2"/>
              </a:rPr>
              <a:t>https://www.europarl.europa.eu/resources/library/images/20230111PHT66212/20230111PHT66212_original.png</a:t>
            </a:r>
            <a:r>
              <a:rPr lang="it-IT"/>
              <a:t>.</a:t>
            </a:r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40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148435-8553-404C-8BDB-C8D23678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Maastricht Treaty - 1992</a:t>
            </a:r>
          </a:p>
        </p:txBody>
      </p:sp>
      <p:pic>
        <p:nvPicPr>
          <p:cNvPr id="1026" name="Picture 2" descr="Three pillars of the European Union - Wikipedia">
            <a:extLst>
              <a:ext uri="{FF2B5EF4-FFF2-40B4-BE49-F238E27FC236}">
                <a16:creationId xmlns:a16="http://schemas.microsoft.com/office/drawing/2014/main" id="{B124BAF4-F088-4F29-B469-620F247367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80" y="1828800"/>
            <a:ext cx="6573519" cy="412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37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83EED-132B-4749-84B7-783F9E84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Pillars</a:t>
            </a:r>
            <a:endParaRPr lang="it-IT" dirty="0"/>
          </a:p>
        </p:txBody>
      </p:sp>
      <p:pic>
        <p:nvPicPr>
          <p:cNvPr id="2050" name="Picture 2" descr="Figures | Robert Schütze | European Union Law">
            <a:extLst>
              <a:ext uri="{FF2B5EF4-FFF2-40B4-BE49-F238E27FC236}">
                <a16:creationId xmlns:a16="http://schemas.microsoft.com/office/drawing/2014/main" id="{E4624705-124A-4AEC-9ADE-47827B4574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640" y="1798320"/>
            <a:ext cx="6197600" cy="430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777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Damascato</Template>
  <TotalTime>149</TotalTime>
  <Words>168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Bookman Old Style</vt:lpstr>
      <vt:lpstr>Rockwell</vt:lpstr>
      <vt:lpstr>Damask</vt:lpstr>
      <vt:lpstr>EU Law  </vt:lpstr>
      <vt:lpstr>The Schuman Proposal</vt:lpstr>
      <vt:lpstr>Presentazione standard di PowerPoint</vt:lpstr>
      <vt:lpstr>The Schuman Declaration: May 9, 1950</vt:lpstr>
      <vt:lpstr>Presentazione standard di PowerPoint</vt:lpstr>
      <vt:lpstr>Important developments</vt:lpstr>
      <vt:lpstr>Schengen area</vt:lpstr>
      <vt:lpstr>The Maastricht Treaty - 1992</vt:lpstr>
      <vt:lpstr>The Pillars</vt:lpstr>
      <vt:lpstr>Reform process</vt:lpstr>
      <vt:lpstr>The European Constitution - 2004</vt:lpstr>
      <vt:lpstr>Lisbon Treaty - 2007</vt:lpstr>
      <vt:lpstr>Enlargement</vt:lpstr>
      <vt:lpstr>Future enlargement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Law</dc:title>
  <dc:creator>Alessandra</dc:creator>
  <cp:lastModifiedBy>Alessandra</cp:lastModifiedBy>
  <cp:revision>17</cp:revision>
  <dcterms:created xsi:type="dcterms:W3CDTF">2020-09-30T10:29:56Z</dcterms:created>
  <dcterms:modified xsi:type="dcterms:W3CDTF">2023-09-25T06:48:58Z</dcterms:modified>
</cp:coreProperties>
</file>