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325" r:id="rId3"/>
    <p:sldId id="257" r:id="rId4"/>
    <p:sldId id="258" r:id="rId5"/>
    <p:sldId id="324" r:id="rId6"/>
    <p:sldId id="379" r:id="rId7"/>
    <p:sldId id="380" r:id="rId8"/>
    <p:sldId id="381" r:id="rId9"/>
    <p:sldId id="382" r:id="rId10"/>
    <p:sldId id="383" r:id="rId11"/>
    <p:sldId id="384" r:id="rId12"/>
    <p:sldId id="385" r:id="rId13"/>
    <p:sldId id="260" r:id="rId14"/>
    <p:sldId id="259" r:id="rId15"/>
    <p:sldId id="326" r:id="rId16"/>
    <p:sldId id="327" r:id="rId17"/>
    <p:sldId id="328" r:id="rId18"/>
    <p:sldId id="329" r:id="rId19"/>
    <p:sldId id="335" r:id="rId20"/>
    <p:sldId id="336" r:id="rId21"/>
    <p:sldId id="337"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 id="351" r:id="rId35"/>
    <p:sldId id="330" r:id="rId36"/>
    <p:sldId id="331" r:id="rId37"/>
    <p:sldId id="332" r:id="rId38"/>
    <p:sldId id="352" r:id="rId39"/>
    <p:sldId id="353" r:id="rId40"/>
    <p:sldId id="354" r:id="rId41"/>
    <p:sldId id="355" r:id="rId42"/>
    <p:sldId id="357" r:id="rId43"/>
    <p:sldId id="358" r:id="rId44"/>
    <p:sldId id="261" r:id="rId45"/>
    <p:sldId id="266" r:id="rId46"/>
    <p:sldId id="262" r:id="rId47"/>
    <p:sldId id="263" r:id="rId48"/>
    <p:sldId id="264" r:id="rId49"/>
    <p:sldId id="265" r:id="rId50"/>
    <p:sldId id="359" r:id="rId51"/>
    <p:sldId id="365" r:id="rId52"/>
    <p:sldId id="366" r:id="rId53"/>
    <p:sldId id="367" r:id="rId54"/>
    <p:sldId id="368" r:id="rId55"/>
    <p:sldId id="369" r:id="rId56"/>
    <p:sldId id="371" r:id="rId57"/>
    <p:sldId id="372" r:id="rId58"/>
    <p:sldId id="398" r:id="rId59"/>
    <p:sldId id="396" r:id="rId60"/>
    <p:sldId id="397" r:id="rId61"/>
    <p:sldId id="400" r:id="rId62"/>
    <p:sldId id="401" r:id="rId63"/>
    <p:sldId id="402" r:id="rId64"/>
    <p:sldId id="374" r:id="rId65"/>
    <p:sldId id="375" r:id="rId66"/>
    <p:sldId id="376" r:id="rId67"/>
    <p:sldId id="268" r:id="rId68"/>
    <p:sldId id="333" r:id="rId69"/>
    <p:sldId id="395" r:id="rId70"/>
    <p:sldId id="320" r:id="rId71"/>
    <p:sldId id="321" r:id="rId72"/>
    <p:sldId id="322" r:id="rId73"/>
    <p:sldId id="323" r:id="rId74"/>
    <p:sldId id="386" r:id="rId75"/>
    <p:sldId id="387" r:id="rId76"/>
    <p:sldId id="388" r:id="rId77"/>
    <p:sldId id="389" r:id="rId78"/>
    <p:sldId id="390" r:id="rId79"/>
    <p:sldId id="393" r:id="rId80"/>
    <p:sldId id="391" r:id="rId81"/>
    <p:sldId id="392" r:id="rId82"/>
    <p:sldId id="377" r:id="rId8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59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044B2D-B361-49F6-85FE-B31C6E2108D4}" type="datetimeFigureOut">
              <a:rPr lang="es-ES" smtClean="0"/>
              <a:pPr/>
              <a:t>28/11/2018</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A10ED7-86AA-4116-9D15-9A9A27CEFB57}" type="slidenum">
              <a:rPr lang="es-ES" smtClean="0"/>
              <a:pPr/>
              <a:t>‹N›</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933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39268"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D5CF53-65D2-438A-B056-665403B74404}" type="slidenum">
              <a:rPr lang="it-IT" smtClean="0"/>
              <a:pPr fontAlgn="base">
                <a:spcBef>
                  <a:spcPct val="0"/>
                </a:spcBef>
                <a:spcAft>
                  <a:spcPct val="0"/>
                </a:spcAft>
                <a:defRPr/>
              </a:pPr>
              <a:t>48</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6CD8EC6E-2F85-445D-A67C-BC17704301AC}" type="datetimeFigureOut">
              <a:rPr lang="es-ES" smtClean="0"/>
              <a:pPr/>
              <a:t>28/11/2018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AAC9181-40DD-4221-B630-71296918038E}" type="slidenum">
              <a:rPr lang="es-ES" smtClean="0"/>
              <a:pPr/>
              <a:t>‹N›</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6CD8EC6E-2F85-445D-A67C-BC17704301AC}" type="datetimeFigureOut">
              <a:rPr lang="es-ES" smtClean="0"/>
              <a:pPr/>
              <a:t>28/11/2018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AAC9181-40DD-4221-B630-71296918038E}" type="slidenum">
              <a:rPr lang="es-ES" smtClean="0"/>
              <a:pPr/>
              <a:t>‹N›</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6CD8EC6E-2F85-445D-A67C-BC17704301AC}" type="datetimeFigureOut">
              <a:rPr lang="es-ES" smtClean="0"/>
              <a:pPr/>
              <a:t>28/11/2018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AAC9181-40DD-4221-B630-71296918038E}" type="slidenum">
              <a:rPr lang="es-ES" smtClean="0"/>
              <a:pPr/>
              <a:t>‹N›</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6CD8EC6E-2F85-445D-A67C-BC17704301AC}" type="datetimeFigureOut">
              <a:rPr lang="es-ES" smtClean="0"/>
              <a:pPr/>
              <a:t>28/11/2018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AAC9181-40DD-4221-B630-71296918038E}" type="slidenum">
              <a:rPr lang="es-ES" smtClean="0"/>
              <a:pPr/>
              <a:t>‹N›</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6CD8EC6E-2F85-445D-A67C-BC17704301AC}" type="datetimeFigureOut">
              <a:rPr lang="es-ES" smtClean="0"/>
              <a:pPr/>
              <a:t>28/11/2018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AAC9181-40DD-4221-B630-71296918038E}" type="slidenum">
              <a:rPr lang="es-ES" smtClean="0"/>
              <a:pPr/>
              <a:t>‹N›</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6CD8EC6E-2F85-445D-A67C-BC17704301AC}" type="datetimeFigureOut">
              <a:rPr lang="es-ES" smtClean="0"/>
              <a:pPr/>
              <a:t>28/11/2018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AAC9181-40DD-4221-B630-71296918038E}" type="slidenum">
              <a:rPr lang="es-ES" smtClean="0"/>
              <a:pPr/>
              <a:t>‹N›</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6CD8EC6E-2F85-445D-A67C-BC17704301AC}" type="datetimeFigureOut">
              <a:rPr lang="es-ES" smtClean="0"/>
              <a:pPr/>
              <a:t>28/11/2018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CAAC9181-40DD-4221-B630-71296918038E}" type="slidenum">
              <a:rPr lang="es-ES" smtClean="0"/>
              <a:pPr/>
              <a:t>‹N›</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6CD8EC6E-2F85-445D-A67C-BC17704301AC}" type="datetimeFigureOut">
              <a:rPr lang="es-ES" smtClean="0"/>
              <a:pPr/>
              <a:t>28/11/2018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CAAC9181-40DD-4221-B630-71296918038E}" type="slidenum">
              <a:rPr lang="es-ES" smtClean="0"/>
              <a:pPr/>
              <a:t>‹N›</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CD8EC6E-2F85-445D-A67C-BC17704301AC}" type="datetimeFigureOut">
              <a:rPr lang="es-ES" smtClean="0"/>
              <a:pPr/>
              <a:t>28/11/2018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CAAC9181-40DD-4221-B630-71296918038E}" type="slidenum">
              <a:rPr lang="es-ES" smtClean="0"/>
              <a:pPr/>
              <a:t>‹N›</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CD8EC6E-2F85-445D-A67C-BC17704301AC}" type="datetimeFigureOut">
              <a:rPr lang="es-ES" smtClean="0"/>
              <a:pPr/>
              <a:t>28/11/2018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AAC9181-40DD-4221-B630-71296918038E}" type="slidenum">
              <a:rPr lang="es-ES" smtClean="0"/>
              <a:pPr/>
              <a:t>‹N›</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CD8EC6E-2F85-445D-A67C-BC17704301AC}" type="datetimeFigureOut">
              <a:rPr lang="es-ES" smtClean="0"/>
              <a:pPr/>
              <a:t>28/11/2018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AAC9181-40DD-4221-B630-71296918038E}" type="slidenum">
              <a:rPr lang="es-ES" smtClean="0"/>
              <a:pPr/>
              <a:t>‹N›</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D8EC6E-2F85-445D-A67C-BC17704301AC}" type="datetimeFigureOut">
              <a:rPr lang="es-ES" smtClean="0"/>
              <a:pPr/>
              <a:t>28/11/2018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C9181-40DD-4221-B630-71296918038E}" type="slidenum">
              <a:rPr lang="es-ES" smtClean="0"/>
              <a:pPr/>
              <a:t>‹N›</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pc_QuBB5Cz8" TargetMode="External"/><Relationship Id="rId2" Type="http://schemas.openxmlformats.org/officeDocument/2006/relationships/hyperlink" Target="http://www.youtube.com/watch?v=6ytrGt1h2M0&amp;feature=fvst" TargetMode="Externa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youtube.com/watch?v=IVRU9q4OXmc"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s://www.youtube.com/watch?v=Rgd7vhYG6TU"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1.xml"/><Relationship Id="rId1" Type="http://schemas.openxmlformats.org/officeDocument/2006/relationships/video" Target="https://www.youtube.com/embed/hksIdz7EgfQ"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hyperlink" Target="http://www.youtube.com/watch?v=dp_d85Mb2lk"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watch?v=awGtFOhqzhg" TargetMode="External"/><Relationship Id="rId2" Type="http://schemas.openxmlformats.org/officeDocument/2006/relationships/hyperlink" Target="https://www.youtube.com/watch?v=6pfwT2E6XJ4" TargetMode="Externa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1.xml.rels><?xml version="1.0" encoding="UTF-8" standalone="yes"?>
<Relationships xmlns="http://schemas.openxmlformats.org/package/2006/relationships"><Relationship Id="rId3" Type="http://schemas.openxmlformats.org/officeDocument/2006/relationships/hyperlink" Target="https://www.youtube.com/watch?v=x1KkjVpc5Go" TargetMode="External"/><Relationship Id="rId2" Type="http://schemas.openxmlformats.org/officeDocument/2006/relationships/hyperlink" Target="https://www.youtube.com/watch?v=tgnjMtV3-WQ" TargetMode="Externa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2.xml.rels><?xml version="1.0" encoding="UTF-8" standalone="yes"?>
<Relationships xmlns="http://schemas.openxmlformats.org/package/2006/relationships"><Relationship Id="rId3" Type="http://schemas.openxmlformats.org/officeDocument/2006/relationships/hyperlink" Target="http://braceroarchive.org/" TargetMode="External"/><Relationship Id="rId7" Type="http://schemas.openxmlformats.org/officeDocument/2006/relationships/hyperlink" Target="http://www.youtube.com/watch?v=RHQ4XS-DrqM" TargetMode="External"/><Relationship Id="rId2" Type="http://schemas.openxmlformats.org/officeDocument/2006/relationships/hyperlink" Target="http://labloga.blogspot.it/" TargetMode="External"/><Relationship Id="rId1" Type="http://schemas.openxmlformats.org/officeDocument/2006/relationships/slideLayout" Target="../slideLayouts/slideLayout7.xml"/><Relationship Id="rId6" Type="http://schemas.openxmlformats.org/officeDocument/2006/relationships/hyperlink" Target="http://www.lasculturas.com/" TargetMode="External"/><Relationship Id="rId5" Type="http://schemas.openxmlformats.org/officeDocument/2006/relationships/hyperlink" Target="http://bib.cervantesvirtual.com/portal/lchicana/" TargetMode="External"/><Relationship Id="rId4" Type="http://schemas.openxmlformats.org/officeDocument/2006/relationships/hyperlink" Target="http://www.utep.edu/border/"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42910" y="857232"/>
            <a:ext cx="7772400" cy="2243152"/>
          </a:xfrm>
        </p:spPr>
        <p:txBody>
          <a:bodyPr>
            <a:normAutofit/>
          </a:bodyPr>
          <a:lstStyle/>
          <a:p>
            <a:r>
              <a:rPr lang="it-IT" sz="6000" b="1" i="1" dirty="0">
                <a:solidFill>
                  <a:srgbClr val="C00000"/>
                </a:solidFill>
              </a:rPr>
              <a:t>Fronteras de cultura</a:t>
            </a:r>
            <a:br>
              <a:rPr lang="it-IT" sz="6000" b="1" i="1" dirty="0">
                <a:solidFill>
                  <a:srgbClr val="C00000"/>
                </a:solidFill>
              </a:rPr>
            </a:br>
            <a:r>
              <a:rPr lang="it-IT" sz="6000" b="1" i="1" dirty="0">
                <a:solidFill>
                  <a:srgbClr val="C00000"/>
                </a:solidFill>
              </a:rPr>
              <a:t>Culturas de frontera</a:t>
            </a:r>
            <a:endParaRPr lang="es-ES" sz="6000" b="1" i="1" dirty="0">
              <a:solidFill>
                <a:srgbClr val="C00000"/>
              </a:solidFill>
            </a:endParaRPr>
          </a:p>
        </p:txBody>
      </p:sp>
      <p:sp>
        <p:nvSpPr>
          <p:cNvPr id="3" name="2 Subtítulo"/>
          <p:cNvSpPr>
            <a:spLocks noGrp="1"/>
          </p:cNvSpPr>
          <p:nvPr>
            <p:ph type="subTitle" idx="1"/>
          </p:nvPr>
        </p:nvSpPr>
        <p:spPr>
          <a:xfrm>
            <a:off x="1357290" y="3000372"/>
            <a:ext cx="6400800" cy="1752600"/>
          </a:xfrm>
        </p:spPr>
        <p:txBody>
          <a:bodyPr/>
          <a:lstStyle/>
          <a:p>
            <a:r>
              <a:rPr lang="it-IT" b="1" dirty="0">
                <a:solidFill>
                  <a:srgbClr val="FF0000"/>
                </a:solidFill>
              </a:rPr>
              <a:t>La frontera entre México y Estados Unidos: historia, actualidad, cultura</a:t>
            </a:r>
            <a:endParaRPr lang="es-ES" b="1" dirty="0">
              <a:solidFill>
                <a:srgbClr val="FF0000"/>
              </a:solidFill>
            </a:endParaRPr>
          </a:p>
        </p:txBody>
      </p:sp>
      <p:sp>
        <p:nvSpPr>
          <p:cNvPr id="4" name="3 CuadroTexto"/>
          <p:cNvSpPr txBox="1"/>
          <p:nvPr/>
        </p:nvSpPr>
        <p:spPr>
          <a:xfrm>
            <a:off x="4071934" y="4643446"/>
            <a:ext cx="4500594" cy="954107"/>
          </a:xfrm>
          <a:prstGeom prst="rect">
            <a:avLst/>
          </a:prstGeom>
          <a:noFill/>
        </p:spPr>
        <p:txBody>
          <a:bodyPr wrap="square" rtlCol="0">
            <a:spAutoFit/>
          </a:bodyPr>
          <a:lstStyle/>
          <a:p>
            <a:r>
              <a:rPr lang="it-IT" sz="2800" b="1" i="1" dirty="0">
                <a:solidFill>
                  <a:schemeClr val="tx2"/>
                </a:solidFill>
              </a:rPr>
              <a:t>Stefano Tedeschi</a:t>
            </a:r>
          </a:p>
          <a:p>
            <a:r>
              <a:rPr lang="it-IT" sz="2800" b="1" i="1" dirty="0">
                <a:solidFill>
                  <a:schemeClr val="tx2"/>
                </a:solidFill>
              </a:rPr>
              <a:t>Università La Sapienza Roma</a:t>
            </a:r>
            <a:endParaRPr lang="es-ES" sz="2800" b="1" i="1" dirty="0">
              <a:solidFill>
                <a:schemeClr val="tx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929190" y="500042"/>
            <a:ext cx="3595280" cy="1292662"/>
          </a:xfrm>
          <a:prstGeom prst="rect">
            <a:avLst/>
          </a:prstGeom>
          <a:noFill/>
        </p:spPr>
        <p:txBody>
          <a:bodyPr wrap="none" rtlCol="0">
            <a:spAutoFit/>
          </a:bodyPr>
          <a:lstStyle/>
          <a:p>
            <a:r>
              <a:rPr lang="it-IT" sz="6000" b="1" i="1" dirty="0">
                <a:latin typeface="Broadway" pitchFamily="82" charset="0"/>
              </a:rPr>
              <a:t>El  Zorro</a:t>
            </a:r>
          </a:p>
          <a:p>
            <a:endParaRPr lang="es-ES" dirty="0"/>
          </a:p>
        </p:txBody>
      </p:sp>
      <p:pic>
        <p:nvPicPr>
          <p:cNvPr id="64514" name="Picture 2" descr="http://t3.gstatic.com/images?q=tbn:ANd9GcTNWvav1AtnWY7qu3in942895baOkjnCx1ZUlDQrtlGFR40Gd0G"/>
          <p:cNvPicPr>
            <a:picLocks noChangeAspect="1" noChangeArrowheads="1"/>
          </p:cNvPicPr>
          <p:nvPr/>
        </p:nvPicPr>
        <p:blipFill>
          <a:blip r:embed="rId2" cstate="print"/>
          <a:srcRect/>
          <a:stretch>
            <a:fillRect/>
          </a:stretch>
        </p:blipFill>
        <p:spPr bwMode="auto">
          <a:xfrm>
            <a:off x="0" y="428604"/>
            <a:ext cx="3000396" cy="2696560"/>
          </a:xfrm>
          <a:prstGeom prst="rect">
            <a:avLst/>
          </a:prstGeom>
          <a:noFill/>
        </p:spPr>
      </p:pic>
      <p:pic>
        <p:nvPicPr>
          <p:cNvPr id="64516" name="Picture 4" descr="http://fusible.com/wp-content/uploads/2011/10/Antonio-Banderas-Zorro.jpg"/>
          <p:cNvPicPr>
            <a:picLocks noChangeAspect="1" noChangeArrowheads="1"/>
          </p:cNvPicPr>
          <p:nvPr/>
        </p:nvPicPr>
        <p:blipFill>
          <a:blip r:embed="rId3" cstate="print"/>
          <a:srcRect/>
          <a:stretch>
            <a:fillRect/>
          </a:stretch>
        </p:blipFill>
        <p:spPr bwMode="auto">
          <a:xfrm>
            <a:off x="3997009" y="2000240"/>
            <a:ext cx="5146991" cy="3429000"/>
          </a:xfrm>
          <a:prstGeom prst="rect">
            <a:avLst/>
          </a:prstGeom>
          <a:noFill/>
        </p:spPr>
      </p:pic>
      <p:pic>
        <p:nvPicPr>
          <p:cNvPr id="64518" name="Picture 6" descr="http://www.dynamicforces.com/images/ZorroVol1TPB.jpg"/>
          <p:cNvPicPr>
            <a:picLocks noChangeAspect="1" noChangeArrowheads="1"/>
          </p:cNvPicPr>
          <p:nvPr/>
        </p:nvPicPr>
        <p:blipFill>
          <a:blip r:embed="rId4" cstate="print"/>
          <a:srcRect r="50000"/>
          <a:stretch>
            <a:fillRect/>
          </a:stretch>
        </p:blipFill>
        <p:spPr bwMode="auto">
          <a:xfrm>
            <a:off x="928662" y="3357562"/>
            <a:ext cx="2143140" cy="3219451"/>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 y="428604"/>
            <a:ext cx="8429652" cy="523220"/>
          </a:xfrm>
          <a:prstGeom prst="rect">
            <a:avLst/>
          </a:prstGeom>
          <a:noFill/>
        </p:spPr>
        <p:txBody>
          <a:bodyPr wrap="square" rtlCol="0">
            <a:spAutoFit/>
          </a:bodyPr>
          <a:lstStyle/>
          <a:p>
            <a:r>
              <a:rPr lang="it-IT" sz="2800" b="1" dirty="0">
                <a:latin typeface="Verdana" pitchFamily="34" charset="0"/>
              </a:rPr>
              <a:t>Las Misiones Franciscanas en California</a:t>
            </a:r>
            <a:endParaRPr lang="es-ES" sz="2800" b="1" dirty="0">
              <a:latin typeface="Verdana" pitchFamily="34" charset="0"/>
            </a:endParaRPr>
          </a:p>
        </p:txBody>
      </p:sp>
      <p:pic>
        <p:nvPicPr>
          <p:cNvPr id="109570" name="Picture 2" descr="http://4.bp.blogspot.com/_nMIGZNhF6a4/SrZnlsbZniI/AAAAAAAAELQ/r_rRj6buR6o/s400/california_missions.jpg"/>
          <p:cNvPicPr>
            <a:picLocks noChangeAspect="1" noChangeArrowheads="1"/>
          </p:cNvPicPr>
          <p:nvPr/>
        </p:nvPicPr>
        <p:blipFill>
          <a:blip r:embed="rId2" cstate="print"/>
          <a:srcRect/>
          <a:stretch>
            <a:fillRect/>
          </a:stretch>
        </p:blipFill>
        <p:spPr bwMode="auto">
          <a:xfrm>
            <a:off x="428596" y="1236043"/>
            <a:ext cx="4357718" cy="5282083"/>
          </a:xfrm>
          <a:prstGeom prst="rect">
            <a:avLst/>
          </a:prstGeom>
          <a:noFill/>
        </p:spPr>
      </p:pic>
      <p:sp>
        <p:nvSpPr>
          <p:cNvPr id="109572" name="AutoShape 4" descr="data:image/jpeg;base64,/9j/4AAQSkZJRgABAQAAAQABAAD/2wCEAAkGBhQSERUUExQWFRUVGBgYGBgYFhsYGhscFxoXGBgaHBwXHCYeGBokGhcVHy8gIycpLC0sFR4xNTAqNSYrLCkBCQoKDgwOGg8PGiwkHyQsLCwsLywsKSwsLCwsLCwsLCwsLCwsLCwsLCwsLCwsLCwsLCwsKSwsLCwsLCwsLCksLP/AABEIAMIBAwMBIgACEQEDEQH/xAAcAAAABwEBAAAAAAAAAAAAAAABAgMEBQYHAAj/xABEEAACAQMCAwUFBQUGBgEFAAABAhEAAyESMQQFQQYTIlFhMnGBkaEHQrHB8BQjUtHhFTNicpLxFiRTgrLSkzVDc4Oi/8QAGgEAAwEBAQEAAAAAAAAAAAAAAQIDBAAFBv/EAC0RAAICAQMDAgYCAgMAAAAAAAABAhEDEiExBEFREyIyYYGRsfAUcdHxocHh/9oADAMBAAIRAxEAPwCxWuGPSlW4c1KLYFcbVY0x6IruYpZOHp3esUVBT2ETtWqF7NLCjRNcGxr3ddppdlooWikc2JJS4u0QrFADVYk5Dp80hcgA0W5cI2pib5kg9djV4xszylQncu5xmlQ43603WeoAmj200nInrVtJHUKm9jIiguPim3EXSx8hSdy9CjpVFisV5KF04k04PEbZqHNygNyqvp7JrPRNi9NdM1A98fOnPD8Wf96zz6Wi8OpvYlBQkUFtpANGNYJKtjdF2hNlpNqVuGkzUGrHEyKTNLEUXRQ0hsTNcUpZLUnFODwnnVFEnJkc1s9KhOYMw361ar1sKuaqfMBLn0r0Olgmzzeqk0iOcmm7JT1rdItbr00kjzdxkUrqclKCiA1XvaKbtVS72zBdNCQj4DXCBPs5gGRE7daUftcrB+7tl2Q7FlUR0MzmTgR+NfJKSPqqLIblBrphwXMFuqGUg+ekyJgEgHY7705RqqjqF9VHWklNLL76ZAZxoBRmWetFdqdCgE0k4JOAT7hOPOBSgptxLISFuFIJUw5EGCCMH1AjzMUXKlYKsLwfEhiwwWXBAIaMmASMTAmNxNK3bXy/Xypry11KkCUMsxRl0Mod2YShyu/41IE43q2OTaTZKcVbGV62FGdj64psb04xA60447htRBnG29MTa042Pv3rfjSaMU7TBDQMEennSb2y046UtYQEzAxQt5Dc7xV1syDVoZCyT0ovdHandy4Rj+s0rwvBsxwCSOiqzx6HQCAfQkGuydRDGvcwwwSm/aiMe3FPuG5Y2CYAPXy9Klf7JZSHe20jORn3gCZ+c+lHe8DgRWWXVKa9poj0+l+4S0QIotKG50olYpI2phWFF00qRRYqdD2EK0K2ZoSaFLkGRRoFnMgFPzaxgzTFrvnSlu/4pJMelcAacx8Jk7VWuKILE+dW3jeGF0AAxB6iZ/lUNxHJiG9oY6x5elb+nyRXJ53UYpN7EI5puwqV4iyCc9ANutNOJsAbda3RkmYpQaGOmgpbRXU1oSiAsITmQYEkTLdYn0I6HrQ8BzZkuhgV84HUHfBwwIjPQikRcnPhJjGpjI1FSAPB1GcnoKR5iFWSrKsARmZgljE+YghesGvk0rZ9K2aVyrmyGwGMIq4MgKBO3hGRgj31J8JfVwHVgVOZ/XurMuF4xmUIWlVhgCQBDAhdlkA4I8iTR25iVIDatPtz4tJGToUrCqwPQH40fUa2oWvmW6324GgHuiTqK7wp6qQYyCI2pTlvbYZHEJoO+pcrHu3xgVS+ZcSN2xrJInpuxAO4kZAzTW1xYOSAFIB9gz0EgqJ2+GM7zSpye46rubHxnGJZTW7BR0kxPu86PavK6hlYMCJBBwZrJ73NLp0i44a2s6APuEDIzkgwMenrVz7Cc0e7be2+TbgysFQG2AIz0O9WhNtnVsWDjOJ0KWxgdSFA9WYkBV3z6Yk4o/K+aoLeixZucWz5uOqhbTauuu4QDbAwAJwNjTrlXLbVy4bj2rbugAVmUEiZJgke6q12r+0m9Y4xLNoWltrcRGN0GX1MAYI9hRJyAdvgY5blLSUitiQ57yzibdg3UFm2VZdKHXeIUnIVyV0D0EjFMOB7SC63dPbuI4k6goa2Yz7Qyv8A3CPImrlzObljEiSDBEHB9apnEcEbTY9lgQB5EQap0sn60YdmLmivScnyPm4rPQj602uPO8U3UUrNfRxgkeJKbYorAL60CIPjRKccHwxuNoyB1xvOw9J8/Kky5Fji5MbHBzkookuTdn1vnVcnQIkfxT09x3MR0q2oFQBVAVRsAAAPcBSXC2tFtVxIGYwJ6wN4o1fOzm5tyfLPajFJUuBO6wfGfh09R61SOb8KbbktotO7Ex3g0OJ3QtGlhIlD54mrwR50BVY8UEeUCPlFdCcoO4nShGSpla5Ny03l1FiF8wOkSANQgnrORQ8z4DuACWOk7OVx5w+kQh6h4CnYxVlW7ihF6j6sm9TYuhJVRTO8yAcTt6jzBGCPUUdiKm+K5JaadANonJNuIJ8yjAoT6xNRnE9m7gDabtuYwWtPj3hboVvp7qr667oT02M9VGVaf8byq1w3D3bjs7lVBZyCdIDCStq1gRM4EkdTVS5f224W8Qtty8mJ06BExJNyMfWisqe7DofYnyvrXaTROH4lHUMjq6yRKmRIJBGPIgj4UoXqiFaDRpE1G8dxIY43+lPDcMRTK5aGavicVuzNlUnwRrWCTNE4jhSYO9PxZg70NwxJNaXnd1EzrBcfcQrcKZrqcu+dvrXVo1SM2iJnJ40MqeEE+EIATAVDDFpMyRETMTS3D2boMM7AG3IKjBGo9fvKCT6jIxIpXgQpcSyDu2MMkq8YDEBskHVld9qcNxxLXAGCQsHfSNOkkRERkmdz8K+dk+yR7Yjc4ruwwuOzTJAlY8R3AwfPEn0o97gixOmZBEtd1CWYgDwoQoPuiRQjjlkgxcbEFlAE7Y1brIGNxTkcSFXYvJILNDGcjp7MkdPKktrg4juLR1ZEbTu3eR4lABkASfIY9Fo72nhirBmUkgE+EnICqAQC2kg5GCAJ2qRbhBdzAWCCTp1krpgjpB+GcCmBtBTrOoAF2XTBgQdRJxnPSuUr/s4Jqv6IdY1QQM6EKwZxjUCQ3r54q4dkuJ4dri6yBfRFUOWKd7jJZICttKkTjqaqvLecsNekBZWNLCAsqBgzIEKSAuZM+lW7sbyjvidFtgV7u6NV8i1FwNDp3UmHIZmt48iINWT07tHc7Gl8o4UdydQBFwmQw3WNO3kRPzrLO0nZKeJQpw57m3fB8IFtEUMJEtACx0FaS/LbjAd/xZUbBbQWyp8lkliTEeVOU5LYsguVB0gkvcJuMAMky5MbdIrI5y1ajTGkqE73aK0392GvT/01LD57VX+1N6+qI37OoTXga/3m3u0j3H6U/wCSdvrHE3rlkI9sIpcO8BCoIBJj2DkQDv8ACkO0nPbV8Itm4lyCxJX2ekAPGktPQHpR1PH7090NpUvY1sQfC8clw6QYcCSjYcCYmOonEiRT61ZkgTE/o/SmnDCNWMyOmanuRco70yw8APi9SNkHxyx9I869t9W106m/ifH74PL/AIq9dxXwrkW4Lss7jW5RB922UDn01ucz18JFSvJuRdzLMVLdNIIA2zkks3rUqXAFF7zFeU5N7Sbf9s3KKW6SX0DGk9eaEtRHpR6AuNSd25HnRmoreVcxju82OaAvRgdqTMfWuAwyiaBx6+XT1rvd+NFcQPQes/jmlYKEebMDw93JjSZx0x615b5/yoWeIup91XOn/Kcr9CB8K9R8dcm1czHgbOcYPpWK9ruUF2l2DXNI1ECIMAjEDEEU2LJpn8mK8epFY7JdqzwTeAsyuT3iGAhEDSR1VwRk5wTitg5bzW3xFtblpgyn5j0MbHB+VYPx3DMhyB8qe9lu1NzgrodfEhEOmrDD08iNx/U1vq90Q+TNzk0RlNF5PzO1xNoXbLalJI9QRuD6/wAxSt+9HSmhBy4Jzmo8ifddaa3xPuo97i59BTRrxOJ3rVjwuO7MuTMpbIRYZxXU+HKXOwrq0a4+TNol4Ms5bx11HbWjC3EZWEzMQSMneIOc0zfmJa4RI8c/wqFOTvGCBIG3tVMHmyK0hi5EgjUWgAdSTAHigtqxHTNRHNOOW/ott7QnxyoHskAA7BQcyT1rwo7u9J67/sJzZGhCI0pJQFiMEgiJyZMHpVh4PiT3StcHtAkkzOAQcdJmAY9ZqrcZcNwKpIGhQsSYlYGMYDAgjzp+ePZbSKywYCxPiIQtAYR4YJmOsUZwcopHJ0yyWSNQOrTpAMeIiBt+O/pTTmbXittrYZ4uQRAGqBBBDAYOc59+1M+GY6BcOCDBVfLInMwMbDFKvzpRdCwdOkCf4WExEZ/i+nlWfQ07W42wThU0W7xa0yAMIDrPWSA0AjOAYxO9Xz7J17u1euiyw77uwmjMquojUWIUZf2pk5xiqFxPNLlyyyMQ4dgobMq4knUJ2mI3AKk4xWufZ/wmnl9nQhVWRSN5YR7R8pJPlO8CYq0/gfkMOSk/a3euXLjhkMW7YCqSG0yAxYECCTOfLT1rR+ZcNcbgTqutBtJ4QqxkLhyQWb5jeqr2z4BXe747SMfZ13BnwgAEAzEjoKnuL7WWb1oWrNu/eOlVJtWvCNMT7ZEiR0msjlcKNendFT+z7ksc1Z38S9xcgMAdJ1W4ifjmtF7R8pa+qBCPBJ0nYzA+ERVX4PgL9u6eIt8MUfQbeu8wwrEFjoABJ8I6kVMJwPGXhLcW9uY8NtEURiRPtAxOa5z1JRkHTT1RDcu7IsrzcfA6BixI8sgBPKRJjYias9oAAACABAA2HlXW0AAGTGJOTjqT1Ndrqq2VEueQ5NFIrhXGicjtVAWqO4rmrq5S3w9y5H3yVW3PlOTPw+NMf2ni7hI12bKxPgBuOPPLeGkc0hkrJsvQXPU1G8HyY6hcbib9xh/j0j/SPD9KkmQCmTtHBRnpNCSKHTPrQ6KaxRIzNFY4pYpRbu1I0cN+LE27kfwN/wCJrLuZhShjVCsCCV3Y4ZZ6R8m04rT+YXzbtM2ksMKQoEjV4ZzuBMn0rOuIs6g4mSoA0yT01ZzAaYI+GKlPZoeHcpnNOUq4mM+Y8utU3mPLCh/pvWiM8rqAJXPiCkqPiBFRfGWEuDBUg+W39DWzFkcdmJkgpborXZXtVd4K8LiyUOHSTDLOcbA7wfX1rcOWuOMQXLDKbZ+9Mx6EDr/KsD4/g9LEAz6Az8PfVm7C3+N4O6LiWzoM67bsVW4I2joZAIaMR8K2eqse9mJ4Xk2o0/ieXXEyVx5gz/tSV7trwXBqERbl+/EXBbiAeoNwnQSD0E1Vuec/4niZ790tWs/ulJVI6ayTNyP8WPQVBnjuHUf3wMdEz9FFJk6uU1UUPi6JQ3my5N9pbzjgMdNXEwfiBaiuqm/2khyLPEEefd7/ADaurP6k/H79zT6OL9/0Vi/xPgVZYgSSuQBsMnrqE+6abo5OwHtagN48hJ3GBvRjdlI1b/d93mYyfSaPwVhDqLuFhWIH8TDCrjbJ69BWnhGMeX+Ym4SyuVK92FAE4UgScR0np0FN+Yse+cKWgaYDmTCgMJJ6im3D8SysTiDPhIkQfTrQ2rOTOcRvPxoJUcO24xkkAkEjPQwdj6wZPxp/yuCQWxAkECZiF6Z6j51Btcl53/pUgnFFQCCJnpv6GNo3FLKOwUy3cvZb/E8NZHd/8we7zaDaVO50giSAv3pEEyK0j/g1XI7/AInib8AAL3ndWwBsBbtAAD0rL+zPE95x/BFvCwvIwjqACSPiN/ea2bnXGNw9i5cRZcCEkSNTYBIO4GT8Kw5PbSNcPIvyfsnw1keDh0E9WXWf9TyamUtxgD5bfAViHYvtBxS8zVzeuvaJcXizM6PgyqjK94DkKsHwnpWn837S/uLvdWuJEof3htaVScavEQflQmtPO4d2yca6jBlRlZl9oAhivvAOKbIoOQZ9wAOPX0rIvs8Rk5o6oVDtacLBlYwzG4samG0EEQQd5rTbPBX2fN3QJz3aLJzkanBOdsRFTyR0tDw7lgFycD+VHRD1FE1RRy9VEYciiMPjQd4KMT+oogI3mMkgdOtZT9pvbXi+E4vurDm2FUFCpGRpUktIMnUYjaPfWwXlyPnWW/aLyxLnGrqQNAuHJI6Wt4BmoxUY5NUlf+iruUaRofZm6bnC8PdJlrtizcYxEs6KzGBtknFSkCmHZq0F4LhguwsWYjIjQsZO9PjeE6RMxOxj57T6VZUuBHfcPQT+ooCxoAfeaIAG9KIyz/tRzPlUT2j7UWuDUB/Fdf2La7n1Y7IvqfhSsAXtNf7qwWLlVA1YAlivTUTGfKRsc1n3KuahbdohLTuQALYJQBoUgBAe84iYYysiFz1ovNOd3+Kca7pG7OFIC2xoKOfPSfEBkEk70h2I4lP23Wt7uTa0JBQnvQ4VWRVAxkgkxPXYGglq3B8L3LWvNeaEALbFtRhUFjFydoIB7pcx4iNpgCgK27nFW7HHWeHfiGVroKWSVULCkM5I9MeLJG0ipntJzIKkFwiqytcYnSFXJ16sSoYKDpzmMTTThebJxABtszJG7KVBO2NWekkb7TXN1uInZSftA5ZxCXjdW4BYZgLKIiKUJTxj2Y3U53yKz/iuIuOYLXDGDquwD5YQD1Na7244UmzZVUP96xgTJhGzttneqW3KJEymrJCzP1EjemhljFXKisYSkqVlOPBE4hTPWCWHxYn8KcJwNw4MgdIgfhVlTko7sENpun2tWEXG3iAJPynpStzl1uAuok7l5PygDwZ8/rVH1URlgZWhyhvP6muqwpwFsCNUx1JE/HxD8BXUv8kf+OUDhOLFufCGDDOrIndcDyPSmt5pOqAJ8vP3dKPdtmJBkHy+s+RzSWnzn9etegeYKKQYH4UtcIXHUUyBImnvC2S6uQJCLqPXOBHuzPwrmETRZyd6dWGzBIH4GKZ6zE+e3rSy3MHaPx/lQo4sfIOJU8UkSqk4IIVlIOCGgxmcda1TmXL7d3hXdUJfve7Ri2pyULajJOMgjFZZy3h2QWGYINS6lMbqpBQ42JiJOfnWjcPzocRbS2oVSu1pWEljMvJAOdUb+deZ1HNo34VtTI7sFydn5hbuNdu6bNyVSSVB7u5qO8D2h0mtQ7QGeGuiJkAR5gkTvVM5Fwd/h+KW5cvIvDfvD3Oi2bksIEtblmMncxirHx/NLd1GQd5mM6R0MwBM9NqnKepDaVZTfs8sKOYEa7ZYC7KK6swUKANUGYk1piCD8c1T+Sdnl4fiG4izauM5Rk8aqigMQWjSoYklQfETVl4W5fL/ALxFAO8MMfUn/ejKV0dW5LUBg0XUIoUWnEDCN6LfmPCQD6iaU2oGyCOtEAVlzWXfaIgPFHAOHnV/+sfltWom4CQJE+U5+W9U3nfZuzxfEd73zGygJud2A0kkEqCp1KYHQE5NTlyhosn+zR/5Dhdo7izEbewu1STtmKbcOyrbtIiXNGhQkgmFUADVOQYHXNKuW1KAhI6tiB8zPwANOCw7P+jQBqE3EBguuo9JE/LemfMOcWeHE3WI3IABJMETEe8Y3prQvIz7TdoxwiACHvOPAnQdNbxsv4nFUBOH4i8zXrgN19muEKo0rLCYyQs4ABInyzUvxXLrvE3X4niP3KH2VOl2RFjSGH3ZHiM7Eneojj+Z6Gaw9sXUUAEozIxGYbSjFWOodd8YqMnbGvQvmRPP+O8IW2WWTEoGVjPhuBmTdhJhciCDuKjGvILxKsFeA5AADk4VSSEIG4JIEZMUrxHAhjBbTJmAfZWZ1DxCSDuIGCd4imvBc5dXcPwzOqEaWYTv1GNIxmIO0SKdLbbf7EPidyZO3+ZO9lFugqqezbhVttqhmDK/tSVEn123p3wnNL1kMLPhFw6/AqOJYAEW8hLYAAHs+smqBd7WcVYvEsx0mJQ6YgndQJg4aN4jNR/Gc1Tir4Nxm4e2oJG90hpk/wAOSZPQU/8AGySe7VfcqsmKK4tl+ucYAXa9cAIydd2LsMZE68ETgFTHQbRXftFs2++UoQMBki6oaDhwU1afPPyqk867QW7yBC924BBB7tLR1TGfFcJXTMAEZO1Q1rmDJK2me0GENDnI8jEeVFdG2rb3GfVJOkti/cDzy1xFxgLqo/3V7tlUgZjUW1EyJjETgGornParTdVWttqXDTcIYAwdOtDJ88n31TbmGwSR0O1Eia0R6WEXZKXUyao0qxz+wVBHEBJHsvDMPQs0k/M11Zt3ZrqT+HHz+P8AA/8ALl4/P+QJoSa5aELW0xlv+zHlli5xTPftNxC2kJ7hE1m4WBSSszpUkEkAwdNaPxPKODlWHJroTGpO5uAE7AqQd+mY3+FUv7Dv/qNw+XD3D82tj8620v5HHvivN6mbjOrZpxRTXBRH5Hy501f2PxGOg1qc9QCwkb/Kmn/BvK2J/wCQ423HQOZPu1nJ+NaOHPu+M0pbvMPMj/NUFnn5ZT04+DLf+CeWMviPNFyJL90IgR1SB/SrPyC9yzhLQt2jcMAxcezruZ/x20zH0q4LxJ6zj403dwdwGnoQCPkaEsspKmxlFeCL4bn/AAarBvXHM+09liRgCJ07fzp1b7Q8N93iD/8AG3/rTxbCDa2g64Rd/lXJwyEzoSfPQp+sVKvH7/yP+/uwinObDj+9DR10uM/AU54fjrYiMqdmkGen+b6VzcvtMRqtWz5fu1P5UP8AZFgZ7q2D5hAPwpkdY+N0aevyoUaaYWeWWUcMqw2Yhm67mCYpzwlzUx9Nqpq3QrQrxvEC0jXHnSgkxvHu6mq1x/bDhrg0d1ccYOWCA7/wsT12iKs/EwQQwDLGQRII9QaQtcOFaQYEHSoVQo2yNImuld7MWNdyvW+0V5mLWuDg7atLsYGBkAQNqWHEcfcjSgtiPJVj1hxNTHN+bJw9k3LrEKPISzE7KB1NZTzL7c3VyLHDoy7eNifqpAn3T765Y5SdJt/ZDa4pcL8l+ucs5g3/AN8/BlH/AIpNNbnZS+R4+Ib1lrj/AEkUj2B+0+1zFjaZO44kAtomVcDco0bj+E599XG4NWdj7povClswLJ4r7Fb5V2YFu4twswKmY7tFDfIkx76luaWkZkYqNVskqc9RB9D0PvpUL6zUN2h4h1AMhVXUzn0WDAxmfPpR2hHYVycnuRXaexdcStzRbVSTltTkQWVVES2mfhvVKPFafCmsxcDWpMRpzMSepaIxtVi7X80uNYLK2nxL+7UZIJ0mScH73QH6VTOMe4FJCMo1BADEARIJOCzYIMDz6g0FHfYk35BS14iCGhc6gTgneWBwNIBLAg5PlRTxYS6UDhxbmGJOo61nUVyMeIGJ6ZzTbhdDFdCFgrIWFwKJKCXAKn2SNW/iycUkLDTqJdQCCwAJEEfeERpOEI9+N4tpV0xB1YulrFzR3eu5ZZPZ1OUZLhhZBIClTMREgnqarVvsrdP/AExPmx/JanuD4x++BcKo7ssMDAuxCeEjxlwxlh1OM1LC3kfr0p/UcNkUhBS5KE/KnFtrhtkor6CwIjVp1QOp8OdvKlbXIWYT4Vnzkn4iMVZBw47m6Cs6uISTondGEahlfYOOvwikLfFqSRBXSQpkGJO3zx86u8j7CqCvchz2fPVh8F/maKOSgD2j8hVia0KbulKsjGeNEN/Y6/4q6pNrfvrqbWwaUU+yufjSlxPTJ6DzNES5lYEEdfPP0p2ia7gVQcmBBzjarsz0aH9i3L9PG8TOGSwFj/M6E/8AjWtuYMdfedqxbsRwR1XFNu8Lx0KywhBDd4QRInTAz9TE1rfI+ANm1DNqdjLNOomPConyCgY99eR1DubbN+ONRH4A/RpVCKSLY3+lHRh6fGs1lKDi5HT8a4XJ6UWR6UAPn+Fc2BIMSaFZ9YoF+FCRGcfWhYwYD0NL2iAJnHv/AApmtz3Hzyfzphx1juLZucPcZADmzBe0dWCQoErkzgxRizmTqQxwMnzo3CWdJmceW9VzlPaMkN3igwBoNtW8ROykHC7jMxmrStkqN/pVcfu3EntsA1zejR4gPf8AHak7rEKYVj/lC/PJFML1y6zZfuVOASqBvOPETJx5VRuiZnf22c6YMLKmNKhR/mu+Jz7wigD/ADGs74Ps65UElUBEgbnpuOnzq9faLwoPFW3LC5Fw+LHiIQATGCQT9Kgb16Wx1Hl1gSKpjyPT7e9/4D6a7/vchbXD3ODv2uJtsG7l1uY8JhTkAHeVkfGvSLcejOArqSegOciRPltXnjmFz922dlOwHrW9cutr3aL3RVAi+MQNXhGYG0702RuSVg0pPYc/tAmJkx5H06xFVztPduiNIXSD4yWKn6bDrIyIqfvIijaeokk7bdahucXle3kMTOwO+NvocVnnLsBclM4+43d+B9Cqzygcx+9wTo2fcwWzAJAqpcU8aRbw2kSSRu0kkrvqC+nX1q7czVWtG8UW2spDG9CuDlyBgEaAYO/tQCIqL5f2euqty66DDtHealu90oQFlVPE5Olwq9celVh5JvYrdki2AQBcMiSUEEbhT4TGtgV8/dE0S+TrC2/C5RtSgBnRVAHiLgnIg5znfrUpb5c379u5ixdJGI0BNR0QrDUt0MwBmQZ9ZqPu3ntqneYUgQSJ9jZvGSxOkLAAMZBJwape4r4G6XQbnD2mknUgbWBClrqaXU41EoQSMgTAitEPYw6zN4aAeiQxHxaAfnWbWbLC8hfUSbqkhhJGmLqqfFMwowOhEAxnbLntHFS6iTjVFsRlvO+E7q7xFsGFW/bIBzKkuQZ9ASPjRQu9Snbe0BdLHAZmtz0kguk+XUSajLNwEA+YB+YmnjLVBMaqlQRrdIXLZp8lJ3iBTJjNEY1ozua6nBven0oKpbJbAcBym0tu6TatnTYuvJEnwKYILEw06cetQnZGyr8ZZDCQJJESJCn2v8I3PoI60wHPbxVk7w6WBBACgENuMDrQcr4opdDSR7QJAnBBG1V9OWmSvdkdS1Jmu/Zkf+Y444OgcOqFYjSwuEafIQBIq/KBuf18qzz7JrgY8a4jL2BGfupcznznatDW5mvLzbTr+vwbI8B2oVf3fOgDyNqAW/LNRb8DIXJ93zoAo9KRN4DGZoyXAehNDVucLoAfKhuARk/hSBcDaKJdugxsfp+AouSo5Am2P1/SutDTmfiDRLl4ev6+NMuM41FHiJyRAPoQfPpE+7NStXSH3JLg+WotzXpBaZHoc5A2G5qX7zBqE5PxYeCCSADvv6Z6yM/GpjJxPuwJrVjexCfIU3TP+1J3+HW4IuIriZhgCMbb+80m3Dt1FL2kgVRPyI2jL/tGshLyKoCqrNCgQB4V2FVThLAYgHGCdp26Y299W37UB+8U5B1gA++3J93s1VeAeDuZg5ny9OtDH8G3l/llo7tX8v8AoY82thUYf4X6HoT+vhW68v4wJwNq60kCxaJAEn2FmsK5qoZTkmdf1rYb/EN/Y9q6kkrw1tl0gNnu42O4yZ6xV38BGfIqObrxFtLqghXEgEQRPnQcTw1trek51SrTnBH9PpSfLuXLYsoiltgSdWo5UYnEgbARsKUYYlpjzNYG6kytJoh+SWSbKpftrrUaWDKp9ksq+YI0RB/DapLmXL04hAj6lAIKssKylciCOnpsaJbuCADuPLb50urxHWqxn3FnGyE7YcMHtEM7d0tvxIQGmA0MHjWrYjG+IjM5fzyxpcnWmFRgQIIXSpVTqIIYEk7knbqBWo86WQ5CG46Ol1EBKl3tj92JBnSLkMY8qzb+3mvuyqCZOqAolWwsOYBGczqJJHTatGFvlfUnKKWzIrjrj3LZNy5JtqdBgA4yslQJwBB6QB51uVt5Ct5qp+YBrEOb6HBSAlwvLZ0Eg6vDkww9nPmImth5ReLcNYY/es2j/wDwtDqfhj9RsfLKv2+urBldQW5aY4ncQSB6SKrnA3pHp0xGJP5RVh+0sabNxoyRaBjeNazB6TtiqXyt20tPQrvncA/gRT4Ip4vqdNtT+hNvf8qSumR5UW39KS4i55b1RILewQ++uqPN1v0KGq6SOoPyrsa1yDc1WxmRojbprMgHY7HerNa7BcMqjU9xiIOH0zPTAk/TapOyu2pAF30reLQcfxL4thuRsKLZS9J1HUuox4bR0qRgfxNBnxapztWKeXJJ80a444R7E72F5bas2rvcrGq4AfExJKr5sZJGqrMt8ZJ8Py/XzqnDibqiEuEDGAiIBCgfdmdvXekL1kO5LuWY7lpJmIGPKIrLNNu//R0i7XOaIvVR/wBy/wA8UYcytgZdDOR4h/OqOtnHQH3T6dB5AHNCbcmTbXbJz0GPu+fWKjpl5G0ouN7jxv3lsemsfTNKWeMt9LiE/wCYfmap9tCB4VAJAkfiJCiffGfShOrp5REkD6qR5UumSYdJbW5hbwS6Z83X5YNJX+Z2ySNaAjoWH4TvVZfqADB69R/MelJHXPszE9cZ9D6yZrtLZyjRbP2m3Em6kRJ8cf0qD7Wc4vW1ROGQcRrDhwhDFCunTOJEhjBB3FRyuwGLce4gZ9wEfj7zRbfEkCDaGroBJjrP+3lTwTTur/f7FlHbknuxXOH7lm4oJwxFxgtvRoOnSsFo3Ytqz1AqyntHwyj++E9MHP0/CqCeJc7oZPmczvv160mXYD2GOMCVX8ScfKn1Tt0hHjvkvqdp+HG98fDWfhtk+lcvanhiCBdJM7aHnyx4az/vmIAKv5Y22xEHH9KIt8g5UgZJlmHw9lqOqYjxIdduLR4q5+5IMOrEnUuBbKRBEzJ+FV5OzF+d0XGAS4O/+Spj9s8ids+IlfjKAjHSjJxyxGMk5JdVzg4ZQRimjPJFUhtCIF+yd44LWxvH94d46C37/pUr2m5e78PwNuww/cWDZvagygmE0wSufvjpT1ON6qR1UeMiPIktbI8+nTcU2W4ARvGNrsAT7WRbMCevpTLNkB6SFewdpeGW+3EmHuOhXQpYaFXzx1Y4qxP2jsxh2OdisEjzA3OarCX1yCV8wderIgDdAAfX0+NEe+YMNn0dJ6nwyI9KnNucrY2mkWFufW9JbxwcT3TkCdhgetKWue2oXFyf/wATj8vSqvd4iVyT1we7MDfdY3+MVFXrxZHNxbWSCAArEFtsalMrGw896aEL7gZZeZc/RXZz3gEMV1K0nwEDEYHtHptVND3kRtLi+jIW1mzpYkEpaZg3iIeDMztM1FNwELqNy7q1AaQAoA9QzzJgjPp0zTC5xndlYYsUaSGIzBI0jSxIWMb7kkVvx4UlSd/QzynuuwrzDhu90BUIZnI1A+EAkRqBwsEtmfKti7M3f+S4YEZ7i2NwRhQOlY7xPOS9zNtgMYDE7x4DjrtIrU+z3M0/ZLIxbhAO7LZSCQF8WcbZzSdUnoSYcVNuhr2+k2X1ZAtKxHlFwHVj9YrPuBvAl8jLSI92nHxH1q99sGL2rsQ02XAIyZziOnSKyuyLqkeB959luu/TrVOkVwaBmtSTLXbu+uKZcdxUYBpC3xhj2Ln/AMbfypG/fJ+4/wDob+VXUdxHLYSPFHzNdSJtv/03/wBDfyrqpsS9xpNq+0DxHqD5fhmlv2po6k+gkH4mo+3cIPskU7tXBIGfymvNaPQHf7QY2+mflRTfz1Py/OkrlwAfqPrSZuT/AEpWhkL/ALQP9lB/AUpa4iZwfisH6imyH/c/qaU1dPypGhkxyOJHmPn+QNGF39Z/nTPP8R+AH5g0oq5/XnS0GxVeLzENjrB/EGjHifRj67AD/uj6Uk1yPL0mkg/pPvJ/MmjR1ix49Rkso/7t/d/Slk4sHABx1zHwMRTOT5AH0/U/I0cN6fSjSBY7PEjbSx9dQ/lQC8N8/MH8qZkepHxP5GuD+ZG/Qma6kCx2L+ev0/nQ/tAHX67e/NNNZjJHpkAn6Y+FF0EbKBnown3iQPxoUdZIHiSR4S3vI/mZ+lCLhmS/uABH1pkbpj2Z8thHnuYoGu+ZI9ZE/T8a6gj4vncH36j+VAOKg7x8SPyphbMjGrPWfrnPyomrPn5/qa7SCx43Ej+Jfdqz8qI1wea/FlFM2cDb6UQ3NgAZjrGI/wC6SaOk6x41sHyPxU/nSF/l6HLWg3vGo+7z/wB6SAPWPkR+JPpXFvQeXl+Ao00AT4jsjaeSeDcTkkW7in6fCk07C2SccJc+K3I+pGaW0eUD4/UetJX9cHSX2+62knPQkjyqilLi39xHFeF9hK72OsWzr7hrbKwcFmaPDkAS2dvWiXb0kkxnMAAjp+Vcx4hjhnjfxp3kbSMMT+VJs7qSGVzsQVsxM9PZJAHqM0Wm+XY0Wl2DI0HHTzA/IUu3MSZz6fXcSKj34lxkLMTvaZfoyiemaRbmjgDw2HkzBQAxG0q+8+dd6TY3qpEm/GHcmfrnqfZojcY0bmOm/wD61HtzmMd3YkebMD8mPv60J49CTCr09ksM+nSj6T8A9VDv9pf+M/T/ANK6micShGUuA9fFXUfT+X4BrQ8uH8aXttj4GurqL4EXI5Uzv50L70FdUu44ezt86XSurqVhQoo3/XQUgrHVv+orq6lCOYxNCo/Ogrq4ZiXBmQJzvSsZHvFBXUWKM+KuHXEmNQxON6fEYoK6izkET8j+dE1V1dS9wjcXD3sSY8pp45wfdXV1MxUJWnJY5NIlp3zhvocV1dRQGKJ+VF7oDYDp0rq6guRgGH4mmqGZnz/nXV1OhHyKdKCfyrq6iELOPnQWhAEYneMV1dROBF06Rk/P30hbvMdyTvuZrq6jQBUWgdwPlSJ4RCTKKfeorq6gATucDbn2E/0j+VdXV1OmC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9574" name="AutoShape 6" descr="data:image/jpeg;base64,/9j/4AAQSkZJRgABAQAAAQABAAD/2wCEAAkGBhQSERUUExQWFRUVGBgYGBgYFhsYGhscFxoXGBgaHBwXHCYeGBokGhcVHy8gIycpLC0sFR4xNTAqNSYrLCkBCQoKDgwOGg8PGiwkHyQsLCwsLywsKSwsLCwsLCwsLCwsLCwsLCwsLCwsLCwsLCwsLCwsKSwsLCwsLCwsLCksLP/AABEIAMIBAwMBIgACEQEDEQH/xAAcAAAABwEBAAAAAAAAAAAAAAABAgMEBQYHAAj/xABEEAACAQMCAwUFBQUGBgEFAAABAhEAAyESMQQFQQYTIlFhMnGBkaEHQrHB8BQjUtHhFTNicpLxFiRTgrLSkzVDc4Oi/8QAGgEAAwEBAQEAAAAAAAAAAAAAAQIDBAAFBv/EAC0RAAICAQMDAgYCAgMAAAAAAAABAhEDEiExBEFREyIyYYGRsfAUcdHxocHh/9oADAMBAAIRAxEAPwCxWuGPSlW4c1KLYFcbVY0x6IruYpZOHp3esUVBT2ETtWqF7NLCjRNcGxr3ddppdlooWikc2JJS4u0QrFADVYk5Dp80hcgA0W5cI2pib5kg9djV4xszylQncu5xmlQ43603WeoAmj200nInrVtJHUKm9jIiguPim3EXSx8hSdy9CjpVFisV5KF04k04PEbZqHNygNyqvp7JrPRNi9NdM1A98fOnPD8Wf96zz6Wi8OpvYlBQkUFtpANGNYJKtjdF2hNlpNqVuGkzUGrHEyKTNLEUXRQ0hsTNcUpZLUnFODwnnVFEnJkc1s9KhOYMw361ar1sKuaqfMBLn0r0Olgmzzeqk0iOcmm7JT1rdItbr00kjzdxkUrqclKCiA1XvaKbtVS72zBdNCQj4DXCBPs5gGRE7daUftcrB+7tl2Q7FlUR0MzmTgR+NfJKSPqqLIblBrphwXMFuqGUg+ekyJgEgHY7705RqqjqF9VHWklNLL76ZAZxoBRmWetFdqdCgE0k4JOAT7hOPOBSgptxLISFuFIJUw5EGCCMH1AjzMUXKlYKsLwfEhiwwWXBAIaMmASMTAmNxNK3bXy/Xypry11KkCUMsxRl0Mod2YShyu/41IE43q2OTaTZKcVbGV62FGdj64psb04xA60447htRBnG29MTa042Pv3rfjSaMU7TBDQMEennSb2y046UtYQEzAxQt5Dc7xV1syDVoZCyT0ovdHandy4Rj+s0rwvBsxwCSOiqzx6HQCAfQkGuydRDGvcwwwSm/aiMe3FPuG5Y2CYAPXy9Klf7JZSHe20jORn3gCZ+c+lHe8DgRWWXVKa9poj0+l+4S0QIotKG50olYpI2phWFF00qRRYqdD2EK0K2ZoSaFLkGRRoFnMgFPzaxgzTFrvnSlu/4pJMelcAacx8Jk7VWuKILE+dW3jeGF0AAxB6iZ/lUNxHJiG9oY6x5elb+nyRXJ53UYpN7EI5puwqV4iyCc9ANutNOJsAbda3RkmYpQaGOmgpbRXU1oSiAsITmQYEkTLdYn0I6HrQ8BzZkuhgV84HUHfBwwIjPQikRcnPhJjGpjI1FSAPB1GcnoKR5iFWSrKsARmZgljE+YghesGvk0rZ9K2aVyrmyGwGMIq4MgKBO3hGRgj31J8JfVwHVgVOZ/XurMuF4xmUIWlVhgCQBDAhdlkA4I8iTR25iVIDatPtz4tJGToUrCqwPQH40fUa2oWvmW6324GgHuiTqK7wp6qQYyCI2pTlvbYZHEJoO+pcrHu3xgVS+ZcSN2xrJInpuxAO4kZAzTW1xYOSAFIB9gz0EgqJ2+GM7zSpye46rubHxnGJZTW7BR0kxPu86PavK6hlYMCJBBwZrJ73NLp0i44a2s6APuEDIzkgwMenrVz7Cc0e7be2+TbgysFQG2AIz0O9WhNtnVsWDjOJ0KWxgdSFA9WYkBV3z6Yk4o/K+aoLeixZucWz5uOqhbTauuu4QDbAwAJwNjTrlXLbVy4bj2rbugAVmUEiZJgke6q12r+0m9Y4xLNoWltrcRGN0GX1MAYI9hRJyAdvgY5blLSUitiQ57yzibdg3UFm2VZdKHXeIUnIVyV0D0EjFMOB7SC63dPbuI4k6goa2Yz7Qyv8A3CPImrlzObljEiSDBEHB9apnEcEbTY9lgQB5EQap0sn60YdmLmivScnyPm4rPQj602uPO8U3UUrNfRxgkeJKbYorAL60CIPjRKccHwxuNoyB1xvOw9J8/Kky5Fji5MbHBzkookuTdn1vnVcnQIkfxT09x3MR0q2oFQBVAVRsAAAPcBSXC2tFtVxIGYwJ6wN4o1fOzm5tyfLPajFJUuBO6wfGfh09R61SOb8KbbktotO7Ex3g0OJ3QtGlhIlD54mrwR50BVY8UEeUCPlFdCcoO4nShGSpla5Ny03l1FiF8wOkSANQgnrORQ8z4DuACWOk7OVx5w+kQh6h4CnYxVlW7ihF6j6sm9TYuhJVRTO8yAcTt6jzBGCPUUdiKm+K5JaadANonJNuIJ8yjAoT6xNRnE9m7gDabtuYwWtPj3hboVvp7qr667oT02M9VGVaf8byq1w3D3bjs7lVBZyCdIDCStq1gRM4EkdTVS5f224W8Qtty8mJ06BExJNyMfWisqe7DofYnyvrXaTROH4lHUMjq6yRKmRIJBGPIgj4UoXqiFaDRpE1G8dxIY43+lPDcMRTK5aGavicVuzNlUnwRrWCTNE4jhSYO9PxZg70NwxJNaXnd1EzrBcfcQrcKZrqcu+dvrXVo1SM2iJnJ40MqeEE+EIATAVDDFpMyRETMTS3D2boMM7AG3IKjBGo9fvKCT6jIxIpXgQpcSyDu2MMkq8YDEBskHVld9qcNxxLXAGCQsHfSNOkkRERkmdz8K+dk+yR7Yjc4ruwwuOzTJAlY8R3AwfPEn0o97gixOmZBEtd1CWYgDwoQoPuiRQjjlkgxcbEFlAE7Y1brIGNxTkcSFXYvJILNDGcjp7MkdPKktrg4juLR1ZEbTu3eR4lABkASfIY9Fo72nhirBmUkgE+EnICqAQC2kg5GCAJ2qRbhBdzAWCCTp1krpgjpB+GcCmBtBTrOoAF2XTBgQdRJxnPSuUr/s4Jqv6IdY1QQM6EKwZxjUCQ3r54q4dkuJ4dri6yBfRFUOWKd7jJZICttKkTjqaqvLecsNekBZWNLCAsqBgzIEKSAuZM+lW7sbyjvidFtgV7u6NV8i1FwNDp3UmHIZmt48iINWT07tHc7Gl8o4UdydQBFwmQw3WNO3kRPzrLO0nZKeJQpw57m3fB8IFtEUMJEtACx0FaS/LbjAd/xZUbBbQWyp8lkliTEeVOU5LYsguVB0gkvcJuMAMky5MbdIrI5y1ajTGkqE73aK0392GvT/01LD57VX+1N6+qI37OoTXga/3m3u0j3H6U/wCSdvrHE3rlkI9sIpcO8BCoIBJj2DkQDv8ACkO0nPbV8Itm4lyCxJX2ekAPGktPQHpR1PH7090NpUvY1sQfC8clw6QYcCSjYcCYmOonEiRT61ZkgTE/o/SmnDCNWMyOmanuRco70yw8APi9SNkHxyx9I869t9W106m/ifH74PL/AIq9dxXwrkW4Lss7jW5RB922UDn01ucz18JFSvJuRdzLMVLdNIIA2zkks3rUqXAFF7zFeU5N7Sbf9s3KKW6SX0DGk9eaEtRHpR6AuNSd25HnRmoreVcxju82OaAvRgdqTMfWuAwyiaBx6+XT1rvd+NFcQPQes/jmlYKEebMDw93JjSZx0x615b5/yoWeIup91XOn/Kcr9CB8K9R8dcm1czHgbOcYPpWK9ruUF2l2DXNI1ECIMAjEDEEU2LJpn8mK8epFY7JdqzwTeAsyuT3iGAhEDSR1VwRk5wTitg5bzW3xFtblpgyn5j0MbHB+VYPx3DMhyB8qe9lu1NzgrodfEhEOmrDD08iNx/U1vq90Q+TNzk0RlNF5PzO1xNoXbLalJI9QRuD6/wAxSt+9HSmhBy4Jzmo8ifddaa3xPuo97i59BTRrxOJ3rVjwuO7MuTMpbIRYZxXU+HKXOwrq0a4+TNol4Ms5bx11HbWjC3EZWEzMQSMneIOc0zfmJa4RI8c/wqFOTvGCBIG3tVMHmyK0hi5EgjUWgAdSTAHigtqxHTNRHNOOW/ott7QnxyoHskAA7BQcyT1rwo7u9J67/sJzZGhCI0pJQFiMEgiJyZMHpVh4PiT3StcHtAkkzOAQcdJmAY9ZqrcZcNwKpIGhQsSYlYGMYDAgjzp+ePZbSKywYCxPiIQtAYR4YJmOsUZwcopHJ0yyWSNQOrTpAMeIiBt+O/pTTmbXittrYZ4uQRAGqBBBDAYOc59+1M+GY6BcOCDBVfLInMwMbDFKvzpRdCwdOkCf4WExEZ/i+nlWfQ07W42wThU0W7xa0yAMIDrPWSA0AjOAYxO9Xz7J17u1euiyw77uwmjMquojUWIUZf2pk5xiqFxPNLlyyyMQ4dgobMq4knUJ2mI3AKk4xWufZ/wmnl9nQhVWRSN5YR7R8pJPlO8CYq0/gfkMOSk/a3euXLjhkMW7YCqSG0yAxYECCTOfLT1rR+ZcNcbgTqutBtJ4QqxkLhyQWb5jeqr2z4BXe747SMfZ13BnwgAEAzEjoKnuL7WWb1oWrNu/eOlVJtWvCNMT7ZEiR0msjlcKNendFT+z7ksc1Z38S9xcgMAdJ1W4ifjmtF7R8pa+qBCPBJ0nYzA+ERVX4PgL9u6eIt8MUfQbeu8wwrEFjoABJ8I6kVMJwPGXhLcW9uY8NtEURiRPtAxOa5z1JRkHTT1RDcu7IsrzcfA6BixI8sgBPKRJjYias9oAAACABAA2HlXW0AAGTGJOTjqT1Ndrqq2VEueQ5NFIrhXGicjtVAWqO4rmrq5S3w9y5H3yVW3PlOTPw+NMf2ni7hI12bKxPgBuOPPLeGkc0hkrJsvQXPU1G8HyY6hcbib9xh/j0j/SPD9KkmQCmTtHBRnpNCSKHTPrQ6KaxRIzNFY4pYpRbu1I0cN+LE27kfwN/wCJrLuZhShjVCsCCV3Y4ZZ6R8m04rT+YXzbtM2ksMKQoEjV4ZzuBMn0rOuIs6g4mSoA0yT01ZzAaYI+GKlPZoeHcpnNOUq4mM+Y8utU3mPLCh/pvWiM8rqAJXPiCkqPiBFRfGWEuDBUg+W39DWzFkcdmJkgpborXZXtVd4K8LiyUOHSTDLOcbA7wfX1rcOWuOMQXLDKbZ+9Mx6EDr/KsD4/g9LEAz6Az8PfVm7C3+N4O6LiWzoM67bsVW4I2joZAIaMR8K2eqse9mJ4Xk2o0/ieXXEyVx5gz/tSV7trwXBqERbl+/EXBbiAeoNwnQSD0E1Vuec/4niZ790tWs/ulJVI6ayTNyP8WPQVBnjuHUf3wMdEz9FFJk6uU1UUPi6JQ3my5N9pbzjgMdNXEwfiBaiuqm/2khyLPEEefd7/ADaurP6k/H79zT6OL9/0Vi/xPgVZYgSSuQBsMnrqE+6abo5OwHtagN48hJ3GBvRjdlI1b/d93mYyfSaPwVhDqLuFhWIH8TDCrjbJ69BWnhGMeX+Ym4SyuVK92FAE4UgScR0np0FN+Yse+cKWgaYDmTCgMJJ6im3D8SysTiDPhIkQfTrQ2rOTOcRvPxoJUcO24xkkAkEjPQwdj6wZPxp/yuCQWxAkECZiF6Z6j51Btcl53/pUgnFFQCCJnpv6GNo3FLKOwUy3cvZb/E8NZHd/8we7zaDaVO50giSAv3pEEyK0j/g1XI7/AInib8AAL3ndWwBsBbtAAD0rL+zPE95x/BFvCwvIwjqACSPiN/ea2bnXGNw9i5cRZcCEkSNTYBIO4GT8Kw5PbSNcPIvyfsnw1keDh0E9WXWf9TyamUtxgD5bfAViHYvtBxS8zVzeuvaJcXizM6PgyqjK94DkKsHwnpWn837S/uLvdWuJEof3htaVScavEQflQmtPO4d2yca6jBlRlZl9oAhivvAOKbIoOQZ9wAOPX0rIvs8Rk5o6oVDtacLBlYwzG4samG0EEQQd5rTbPBX2fN3QJz3aLJzkanBOdsRFTyR0tDw7lgFycD+VHRD1FE1RRy9VEYciiMPjQd4KMT+oogI3mMkgdOtZT9pvbXi+E4vurDm2FUFCpGRpUktIMnUYjaPfWwXlyPnWW/aLyxLnGrqQNAuHJI6Wt4BmoxUY5NUlf+iruUaRofZm6bnC8PdJlrtizcYxEs6KzGBtknFSkCmHZq0F4LhguwsWYjIjQsZO9PjeE6RMxOxj57T6VZUuBHfcPQT+ooCxoAfeaIAG9KIyz/tRzPlUT2j7UWuDUB/Fdf2La7n1Y7IvqfhSsAXtNf7qwWLlVA1YAlivTUTGfKRsc1n3KuahbdohLTuQALYJQBoUgBAe84iYYysiFz1ovNOd3+Kca7pG7OFIC2xoKOfPSfEBkEk70h2I4lP23Wt7uTa0JBQnvQ4VWRVAxkgkxPXYGglq3B8L3LWvNeaEALbFtRhUFjFydoIB7pcx4iNpgCgK27nFW7HHWeHfiGVroKWSVULCkM5I9MeLJG0ipntJzIKkFwiqytcYnSFXJ16sSoYKDpzmMTTThebJxABtszJG7KVBO2NWekkb7TXN1uInZSftA5ZxCXjdW4BYZgLKIiKUJTxj2Y3U53yKz/iuIuOYLXDGDquwD5YQD1Na7244UmzZVUP96xgTJhGzttneqW3KJEymrJCzP1EjemhljFXKisYSkqVlOPBE4hTPWCWHxYn8KcJwNw4MgdIgfhVlTko7sENpun2tWEXG3iAJPynpStzl1uAuok7l5PygDwZ8/rVH1URlgZWhyhvP6muqwpwFsCNUx1JE/HxD8BXUv8kf+OUDhOLFufCGDDOrIndcDyPSmt5pOqAJ8vP3dKPdtmJBkHy+s+RzSWnzn9etegeYKKQYH4UtcIXHUUyBImnvC2S6uQJCLqPXOBHuzPwrmETRZyd6dWGzBIH4GKZ6zE+e3rSy3MHaPx/lQo4sfIOJU8UkSqk4IIVlIOCGgxmcda1TmXL7d3hXdUJfve7Ri2pyULajJOMgjFZZy3h2QWGYINS6lMbqpBQ42JiJOfnWjcPzocRbS2oVSu1pWEljMvJAOdUb+deZ1HNo34VtTI7sFydn5hbuNdu6bNyVSSVB7u5qO8D2h0mtQ7QGeGuiJkAR5gkTvVM5Fwd/h+KW5cvIvDfvD3Oi2bksIEtblmMncxirHx/NLd1GQd5mM6R0MwBM9NqnKepDaVZTfs8sKOYEa7ZYC7KK6swUKANUGYk1piCD8c1T+Sdnl4fiG4izauM5Rk8aqigMQWjSoYklQfETVl4W5fL/ALxFAO8MMfUn/ejKV0dW5LUBg0XUIoUWnEDCN6LfmPCQD6iaU2oGyCOtEAVlzWXfaIgPFHAOHnV/+sfltWom4CQJE+U5+W9U3nfZuzxfEd73zGygJud2A0kkEqCp1KYHQE5NTlyhosn+zR/5Dhdo7izEbewu1STtmKbcOyrbtIiXNGhQkgmFUADVOQYHXNKuW1KAhI6tiB8zPwANOCw7P+jQBqE3EBguuo9JE/LemfMOcWeHE3WI3IABJMETEe8Y3prQvIz7TdoxwiACHvOPAnQdNbxsv4nFUBOH4i8zXrgN19muEKo0rLCYyQs4ABInyzUvxXLrvE3X4niP3KH2VOl2RFjSGH3ZHiM7Eneojj+Z6Gaw9sXUUAEozIxGYbSjFWOodd8YqMnbGvQvmRPP+O8IW2WWTEoGVjPhuBmTdhJhciCDuKjGvILxKsFeA5AADk4VSSEIG4JIEZMUrxHAhjBbTJmAfZWZ1DxCSDuIGCd4imvBc5dXcPwzOqEaWYTv1GNIxmIO0SKdLbbf7EPidyZO3+ZO9lFugqqezbhVttqhmDK/tSVEn123p3wnNL1kMLPhFw6/AqOJYAEW8hLYAAHs+smqBd7WcVYvEsx0mJQ6YgndQJg4aN4jNR/Gc1Tir4Nxm4e2oJG90hpk/wAOSZPQU/8AGySe7VfcqsmKK4tl+ucYAXa9cAIydd2LsMZE68ETgFTHQbRXftFs2++UoQMBki6oaDhwU1afPPyqk867QW7yBC924BBB7tLR1TGfFcJXTMAEZO1Q1rmDJK2me0GENDnI8jEeVFdG2rb3GfVJOkti/cDzy1xFxgLqo/3V7tlUgZjUW1EyJjETgGornParTdVWttqXDTcIYAwdOtDJ88n31TbmGwSR0O1Eia0R6WEXZKXUyao0qxz+wVBHEBJHsvDMPQs0k/M11Zt3ZrqT+HHz+P8AA/8ALl4/P+QJoSa5aELW0xlv+zHlli5xTPftNxC2kJ7hE1m4WBSSszpUkEkAwdNaPxPKODlWHJroTGpO5uAE7AqQd+mY3+FUv7Dv/qNw+XD3D82tj8620v5HHvivN6mbjOrZpxRTXBRH5Hy501f2PxGOg1qc9QCwkb/Kmn/BvK2J/wCQ423HQOZPu1nJ+NaOHPu+M0pbvMPMj/NUFnn5ZT04+DLf+CeWMviPNFyJL90IgR1SB/SrPyC9yzhLQt2jcMAxcezruZ/x20zH0q4LxJ6zj403dwdwGnoQCPkaEsspKmxlFeCL4bn/AAarBvXHM+09liRgCJ07fzp1b7Q8N93iD/8AG3/rTxbCDa2g64Rd/lXJwyEzoSfPQp+sVKvH7/yP+/uwinObDj+9DR10uM/AU54fjrYiMqdmkGen+b6VzcvtMRqtWz5fu1P5UP8AZFgZ7q2D5hAPwpkdY+N0aevyoUaaYWeWWUcMqw2Yhm67mCYpzwlzUx9Nqpq3QrQrxvEC0jXHnSgkxvHu6mq1x/bDhrg0d1ccYOWCA7/wsT12iKs/EwQQwDLGQRII9QaQtcOFaQYEHSoVQo2yNImuld7MWNdyvW+0V5mLWuDg7atLsYGBkAQNqWHEcfcjSgtiPJVj1hxNTHN+bJw9k3LrEKPISzE7KB1NZTzL7c3VyLHDoy7eNifqpAn3T765Y5SdJt/ZDa4pcL8l+ucs5g3/AN8/BlH/AIpNNbnZS+R4+Ib1lrj/AEkUj2B+0+1zFjaZO44kAtomVcDco0bj+E599XG4NWdj7povClswLJ4r7Fb5V2YFu4twswKmY7tFDfIkx76luaWkZkYqNVskqc9RB9D0PvpUL6zUN2h4h1AMhVXUzn0WDAxmfPpR2hHYVycnuRXaexdcStzRbVSTltTkQWVVES2mfhvVKPFafCmsxcDWpMRpzMSepaIxtVi7X80uNYLK2nxL+7UZIJ0mScH73QH6VTOMe4FJCMo1BADEARIJOCzYIMDz6g0FHfYk35BS14iCGhc6gTgneWBwNIBLAg5PlRTxYS6UDhxbmGJOo61nUVyMeIGJ6ZzTbhdDFdCFgrIWFwKJKCXAKn2SNW/iycUkLDTqJdQCCwAJEEfeERpOEI9+N4tpV0xB1YulrFzR3eu5ZZPZ1OUZLhhZBIClTMREgnqarVvsrdP/AExPmx/JanuD4x++BcKo7ssMDAuxCeEjxlwxlh1OM1LC3kfr0p/UcNkUhBS5KE/KnFtrhtkor6CwIjVp1QOp8OdvKlbXIWYT4Vnzkn4iMVZBw47m6Cs6uISTondGEahlfYOOvwikLfFqSRBXSQpkGJO3zx86u8j7CqCvchz2fPVh8F/maKOSgD2j8hVia0KbulKsjGeNEN/Y6/4q6pNrfvrqbWwaUU+yufjSlxPTJ6DzNES5lYEEdfPP0p2ia7gVQcmBBzjarsz0aH9i3L9PG8TOGSwFj/M6E/8AjWtuYMdfedqxbsRwR1XFNu8Lx0KywhBDd4QRInTAz9TE1rfI+ANm1DNqdjLNOomPConyCgY99eR1DubbN+ONRH4A/RpVCKSLY3+lHRh6fGs1lKDi5HT8a4XJ6UWR6UAPn+Fc2BIMSaFZ9YoF+FCRGcfWhYwYD0NL2iAJnHv/AApmtz3Hzyfzphx1juLZucPcZADmzBe0dWCQoErkzgxRizmTqQxwMnzo3CWdJmceW9VzlPaMkN3igwBoNtW8ROykHC7jMxmrStkqN/pVcfu3EntsA1zejR4gPf8AHak7rEKYVj/lC/PJFML1y6zZfuVOASqBvOPETJx5VRuiZnf22c6YMLKmNKhR/mu+Jz7wigD/ADGs74Ps65UElUBEgbnpuOnzq9faLwoPFW3LC5Fw+LHiIQATGCQT9Kgb16Wx1Hl1gSKpjyPT7e9/4D6a7/vchbXD3ODv2uJtsG7l1uY8JhTkAHeVkfGvSLcejOArqSegOciRPltXnjmFz922dlOwHrW9cutr3aL3RVAi+MQNXhGYG0702RuSVg0pPYc/tAmJkx5H06xFVztPduiNIXSD4yWKn6bDrIyIqfvIijaeokk7bdahucXle3kMTOwO+NvocVnnLsBclM4+43d+B9Cqzygcx+9wTo2fcwWzAJAqpcU8aRbw2kSSRu0kkrvqC+nX1q7czVWtG8UW2spDG9CuDlyBgEaAYO/tQCIqL5f2euqty66DDtHealu90oQFlVPE5Olwq9celVh5JvYrdki2AQBcMiSUEEbhT4TGtgV8/dE0S+TrC2/C5RtSgBnRVAHiLgnIg5znfrUpb5c379u5ixdJGI0BNR0QrDUt0MwBmQZ9ZqPu3ntqneYUgQSJ9jZvGSxOkLAAMZBJwape4r4G6XQbnD2mknUgbWBClrqaXU41EoQSMgTAitEPYw6zN4aAeiQxHxaAfnWbWbLC8hfUSbqkhhJGmLqqfFMwowOhEAxnbLntHFS6iTjVFsRlvO+E7q7xFsGFW/bIBzKkuQZ9ASPjRQu9Snbe0BdLHAZmtz0kguk+XUSajLNwEA+YB+YmnjLVBMaqlQRrdIXLZp8lJ3iBTJjNEY1ozua6nBven0oKpbJbAcBym0tu6TatnTYuvJEnwKYILEw06cetQnZGyr8ZZDCQJJESJCn2v8I3PoI60wHPbxVk7w6WBBACgENuMDrQcr4opdDSR7QJAnBBG1V9OWmSvdkdS1Jmu/Zkf+Y444OgcOqFYjSwuEafIQBIq/KBuf18qzz7JrgY8a4jL2BGfupcznznatDW5mvLzbTr+vwbI8B2oVf3fOgDyNqAW/LNRb8DIXJ93zoAo9KRN4DGZoyXAehNDVucLoAfKhuARk/hSBcDaKJdugxsfp+AouSo5Am2P1/SutDTmfiDRLl4ev6+NMuM41FHiJyRAPoQfPpE+7NStXSH3JLg+WotzXpBaZHoc5A2G5qX7zBqE5PxYeCCSADvv6Z6yM/GpjJxPuwJrVjexCfIU3TP+1J3+HW4IuIriZhgCMbb+80m3Dt1FL2kgVRPyI2jL/tGshLyKoCqrNCgQB4V2FVThLAYgHGCdp26Y299W37UB+8U5B1gA++3J93s1VeAeDuZg5ny9OtDH8G3l/llo7tX8v8AoY82thUYf4X6HoT+vhW68v4wJwNq60kCxaJAEn2FmsK5qoZTkmdf1rYb/EN/Y9q6kkrw1tl0gNnu42O4yZ6xV38BGfIqObrxFtLqghXEgEQRPnQcTw1trek51SrTnBH9PpSfLuXLYsoiltgSdWo5UYnEgbARsKUYYlpjzNYG6kytJoh+SWSbKpftrrUaWDKp9ksq+YI0RB/DapLmXL04hAj6lAIKssKylciCOnpsaJbuCADuPLb50urxHWqxn3FnGyE7YcMHtEM7d0tvxIQGmA0MHjWrYjG+IjM5fzyxpcnWmFRgQIIXSpVTqIIYEk7knbqBWo86WQ5CG46Ol1EBKl3tj92JBnSLkMY8qzb+3mvuyqCZOqAolWwsOYBGczqJJHTatGFvlfUnKKWzIrjrj3LZNy5JtqdBgA4yslQJwBB6QB51uVt5Ct5qp+YBrEOb6HBSAlwvLZ0Eg6vDkww9nPmImth5ReLcNYY/es2j/wDwtDqfhj9RsfLKv2+urBldQW5aY4ncQSB6SKrnA3pHp0xGJP5RVh+0sabNxoyRaBjeNazB6TtiqXyt20tPQrvncA/gRT4Ip4vqdNtT+hNvf8qSumR5UW39KS4i55b1RILewQ++uqPN1v0KGq6SOoPyrsa1yDc1WxmRojbprMgHY7HerNa7BcMqjU9xiIOH0zPTAk/TapOyu2pAF30reLQcfxL4thuRsKLZS9J1HUuox4bR0qRgfxNBnxapztWKeXJJ80a444R7E72F5bas2rvcrGq4AfExJKr5sZJGqrMt8ZJ8Py/XzqnDibqiEuEDGAiIBCgfdmdvXekL1kO5LuWY7lpJmIGPKIrLNNu//R0i7XOaIvVR/wBy/wA8UYcytgZdDOR4h/OqOtnHQH3T6dB5AHNCbcmTbXbJz0GPu+fWKjpl5G0ouN7jxv3lsemsfTNKWeMt9LiE/wCYfmap9tCB4VAJAkfiJCiffGfShOrp5REkD6qR5UumSYdJbW5hbwS6Z83X5YNJX+Z2ySNaAjoWH4TvVZfqADB69R/MelJHXPszE9cZ9D6yZrtLZyjRbP2m3Em6kRJ8cf0qD7Wc4vW1ROGQcRrDhwhDFCunTOJEhjBB3FRyuwGLce4gZ9wEfj7zRbfEkCDaGroBJjrP+3lTwTTur/f7FlHbknuxXOH7lm4oJwxFxgtvRoOnSsFo3Ytqz1AqyntHwyj++E9MHP0/CqCeJc7oZPmczvv160mXYD2GOMCVX8ScfKn1Tt0hHjvkvqdp+HG98fDWfhtk+lcvanhiCBdJM7aHnyx4az/vmIAKv5Y22xEHH9KIt8g5UgZJlmHw9lqOqYjxIdduLR4q5+5IMOrEnUuBbKRBEzJ+FV5OzF+d0XGAS4O/+Spj9s8ids+IlfjKAjHSjJxyxGMk5JdVzg4ZQRimjPJFUhtCIF+yd44LWxvH94d46C37/pUr2m5e78PwNuww/cWDZvagygmE0wSufvjpT1ON6qR1UeMiPIktbI8+nTcU2W4ARvGNrsAT7WRbMCevpTLNkB6SFewdpeGW+3EmHuOhXQpYaFXzx1Y4qxP2jsxh2OdisEjzA3OarCX1yCV8wderIgDdAAfX0+NEe+YMNn0dJ6nwyI9KnNucrY2mkWFufW9JbxwcT3TkCdhgetKWue2oXFyf/wATj8vSqvd4iVyT1we7MDfdY3+MVFXrxZHNxbWSCAArEFtsalMrGw896aEL7gZZeZc/RXZz3gEMV1K0nwEDEYHtHptVND3kRtLi+jIW1mzpYkEpaZg3iIeDMztM1FNwELqNy7q1AaQAoA9QzzJgjPp0zTC5xndlYYsUaSGIzBI0jSxIWMb7kkVvx4UlSd/QzynuuwrzDhu90BUIZnI1A+EAkRqBwsEtmfKti7M3f+S4YEZ7i2NwRhQOlY7xPOS9zNtgMYDE7x4DjrtIrU+z3M0/ZLIxbhAO7LZSCQF8WcbZzSdUnoSYcVNuhr2+k2X1ZAtKxHlFwHVj9YrPuBvAl8jLSI92nHxH1q99sGL2rsQ02XAIyZziOnSKyuyLqkeB959luu/TrVOkVwaBmtSTLXbu+uKZcdxUYBpC3xhj2Ln/AMbfypG/fJ+4/wDob+VXUdxHLYSPFHzNdSJtv/03/wBDfyrqpsS9xpNq+0DxHqD5fhmlv2po6k+gkH4mo+3cIPskU7tXBIGfymvNaPQHf7QY2+mflRTfz1Py/OkrlwAfqPrSZuT/AEpWhkL/ALQP9lB/AUpa4iZwfisH6imyH/c/qaU1dPypGhkxyOJHmPn+QNGF39Z/nTPP8R+AH5g0oq5/XnS0GxVeLzENjrB/EGjHifRj67AD/uj6Uk1yPL0mkg/pPvJ/MmjR1ix49Rkso/7t/d/Slk4sHABx1zHwMRTOT5AH0/U/I0cN6fSjSBY7PEjbSx9dQ/lQC8N8/MH8qZkepHxP5GuD+ZG/Qma6kCx2L+ev0/nQ/tAHX67e/NNNZjJHpkAn6Y+FF0EbKBnown3iQPxoUdZIHiSR4S3vI/mZ+lCLhmS/uABH1pkbpj2Z8thHnuYoGu+ZI9ZE/T8a6gj4vncH36j+VAOKg7x8SPyphbMjGrPWfrnPyomrPn5/qa7SCx43Ej+Jfdqz8qI1wea/FlFM2cDb6UQ3NgAZjrGI/wC6SaOk6x41sHyPxU/nSF/l6HLWg3vGo+7z/wB6SAPWPkR+JPpXFvQeXl+Ao00AT4jsjaeSeDcTkkW7in6fCk07C2SccJc+K3I+pGaW0eUD4/UetJX9cHSX2+62knPQkjyqilLi39xHFeF9hK72OsWzr7hrbKwcFmaPDkAS2dvWiXb0kkxnMAAjp+Vcx4hjhnjfxp3kbSMMT+VJs7qSGVzsQVsxM9PZJAHqM0Wm+XY0Wl2DI0HHTzA/IUu3MSZz6fXcSKj34lxkLMTvaZfoyiemaRbmjgDw2HkzBQAxG0q+8+dd6TY3qpEm/GHcmfrnqfZojcY0bmOm/wD61HtzmMd3YkebMD8mPv60J49CTCr09ksM+nSj6T8A9VDv9pf+M/T/ANK6micShGUuA9fFXUfT+X4BrQ8uH8aXttj4GurqL4EXI5Uzv50L70FdUu44ezt86XSurqVhQoo3/XQUgrHVv+orq6lCOYxNCo/Ogrq4ZiXBmQJzvSsZHvFBXUWKM+KuHXEmNQxON6fEYoK6izkET8j+dE1V1dS9wjcXD3sSY8pp45wfdXV1MxUJWnJY5NIlp3zhvocV1dRQGKJ+VF7oDYDp0rq6guRgGH4mmqGZnz/nXV1OhHyKdKCfyrq6iELOPnQWhAEYneMV1dROBF06Rk/P30hbvMdyTvuZrq6jQBUWgdwPlSJ4RCTKKfeorq6gATucDbn2E/0j+VdXV1OmC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9576" name="AutoShape 8" descr="data:image/jpeg;base64,/9j/4AAQSkZJRgABAQAAAQABAAD/2wCEAAkGBhQSERUUExQWFRUVGBgYGBgYFhsYGhscFxoXGBgaHBwXHCYeGBokGhcVHy8gIycpLC0sFR4xNTAqNSYrLCkBCQoKDgwOGg8PGiwkHyQsLCwsLywsKSwsLCwsLCwsLCwsLCwsLCwsLCwsLCwsLCwsLCwsKSwsLCwsLCwsLCksLP/AABEIAMIBAwMBIgACEQEDEQH/xAAcAAAABwEBAAAAAAAAAAAAAAABAgMEBQYHAAj/xABEEAACAQMCAwUFBQUGBgEFAAABAhEAAyESMQQFQQYTIlFhMnGBkaEHQrHB8BQjUtHhFTNicpLxFiRTgrLSkzVDc4Oi/8QAGgEAAwEBAQEAAAAAAAAAAAAAAQIDBAAFBv/EAC0RAAICAQMDAgYCAgMAAAAAAAABAhEDEiExBEFREyIyYYGRsfAUcdHxocHh/9oADAMBAAIRAxEAPwCxWuGPSlW4c1KLYFcbVY0x6IruYpZOHp3esUVBT2ETtWqF7NLCjRNcGxr3ddppdlooWikc2JJS4u0QrFADVYk5Dp80hcgA0W5cI2pib5kg9djV4xszylQncu5xmlQ43603WeoAmj200nInrVtJHUKm9jIiguPim3EXSx8hSdy9CjpVFisV5KF04k04PEbZqHNygNyqvp7JrPRNi9NdM1A98fOnPD8Wf96zz6Wi8OpvYlBQkUFtpANGNYJKtjdF2hNlpNqVuGkzUGrHEyKTNLEUXRQ0hsTNcUpZLUnFODwnnVFEnJkc1s9KhOYMw361ar1sKuaqfMBLn0r0Olgmzzeqk0iOcmm7JT1rdItbr00kjzdxkUrqclKCiA1XvaKbtVS72zBdNCQj4DXCBPs5gGRE7daUftcrB+7tl2Q7FlUR0MzmTgR+NfJKSPqqLIblBrphwXMFuqGUg+ekyJgEgHY7705RqqjqF9VHWklNLL76ZAZxoBRmWetFdqdCgE0k4JOAT7hOPOBSgptxLISFuFIJUw5EGCCMH1AjzMUXKlYKsLwfEhiwwWXBAIaMmASMTAmNxNK3bXy/Xypry11KkCUMsxRl0Mod2YShyu/41IE43q2OTaTZKcVbGV62FGdj64psb04xA60447htRBnG29MTa042Pv3rfjSaMU7TBDQMEennSb2y046UtYQEzAxQt5Dc7xV1syDVoZCyT0ovdHandy4Rj+s0rwvBsxwCSOiqzx6HQCAfQkGuydRDGvcwwwSm/aiMe3FPuG5Y2CYAPXy9Klf7JZSHe20jORn3gCZ+c+lHe8DgRWWXVKa9poj0+l+4S0QIotKG50olYpI2phWFF00qRRYqdD2EK0K2ZoSaFLkGRRoFnMgFPzaxgzTFrvnSlu/4pJMelcAacx8Jk7VWuKILE+dW3jeGF0AAxB6iZ/lUNxHJiG9oY6x5elb+nyRXJ53UYpN7EI5puwqV4iyCc9ANutNOJsAbda3RkmYpQaGOmgpbRXU1oSiAsITmQYEkTLdYn0I6HrQ8BzZkuhgV84HUHfBwwIjPQikRcnPhJjGpjI1FSAPB1GcnoKR5iFWSrKsARmZgljE+YghesGvk0rZ9K2aVyrmyGwGMIq4MgKBO3hGRgj31J8JfVwHVgVOZ/XurMuF4xmUIWlVhgCQBDAhdlkA4I8iTR25iVIDatPtz4tJGToUrCqwPQH40fUa2oWvmW6324GgHuiTqK7wp6qQYyCI2pTlvbYZHEJoO+pcrHu3xgVS+ZcSN2xrJInpuxAO4kZAzTW1xYOSAFIB9gz0EgqJ2+GM7zSpye46rubHxnGJZTW7BR0kxPu86PavK6hlYMCJBBwZrJ73NLp0i44a2s6APuEDIzkgwMenrVz7Cc0e7be2+TbgysFQG2AIz0O9WhNtnVsWDjOJ0KWxgdSFA9WYkBV3z6Yk4o/K+aoLeixZucWz5uOqhbTauuu4QDbAwAJwNjTrlXLbVy4bj2rbugAVmUEiZJgke6q12r+0m9Y4xLNoWltrcRGN0GX1MAYI9hRJyAdvgY5blLSUitiQ57yzibdg3UFm2VZdKHXeIUnIVyV0D0EjFMOB7SC63dPbuI4k6goa2Yz7Qyv8A3CPImrlzObljEiSDBEHB9apnEcEbTY9lgQB5EQap0sn60YdmLmivScnyPm4rPQj602uPO8U3UUrNfRxgkeJKbYorAL60CIPjRKccHwxuNoyB1xvOw9J8/Kky5Fji5MbHBzkookuTdn1vnVcnQIkfxT09x3MR0q2oFQBVAVRsAAAPcBSXC2tFtVxIGYwJ6wN4o1fOzm5tyfLPajFJUuBO6wfGfh09R61SOb8KbbktotO7Ex3g0OJ3QtGlhIlD54mrwR50BVY8UEeUCPlFdCcoO4nShGSpla5Ny03l1FiF8wOkSANQgnrORQ8z4DuACWOk7OVx5w+kQh6h4CnYxVlW7ihF6j6sm9TYuhJVRTO8yAcTt6jzBGCPUUdiKm+K5JaadANonJNuIJ8yjAoT6xNRnE9m7gDabtuYwWtPj3hboVvp7qr667oT02M9VGVaf8byq1w3D3bjs7lVBZyCdIDCStq1gRM4EkdTVS5f224W8Qtty8mJ06BExJNyMfWisqe7DofYnyvrXaTROH4lHUMjq6yRKmRIJBGPIgj4UoXqiFaDRpE1G8dxIY43+lPDcMRTK5aGavicVuzNlUnwRrWCTNE4jhSYO9PxZg70NwxJNaXnd1EzrBcfcQrcKZrqcu+dvrXVo1SM2iJnJ40MqeEE+EIATAVDDFpMyRETMTS3D2boMM7AG3IKjBGo9fvKCT6jIxIpXgQpcSyDu2MMkq8YDEBskHVld9qcNxxLXAGCQsHfSNOkkRERkmdz8K+dk+yR7Yjc4ruwwuOzTJAlY8R3AwfPEn0o97gixOmZBEtd1CWYgDwoQoPuiRQjjlkgxcbEFlAE7Y1brIGNxTkcSFXYvJILNDGcjp7MkdPKktrg4juLR1ZEbTu3eR4lABkASfIY9Fo72nhirBmUkgE+EnICqAQC2kg5GCAJ2qRbhBdzAWCCTp1krpgjpB+GcCmBtBTrOoAF2XTBgQdRJxnPSuUr/s4Jqv6IdY1QQM6EKwZxjUCQ3r54q4dkuJ4dri6yBfRFUOWKd7jJZICttKkTjqaqvLecsNekBZWNLCAsqBgzIEKSAuZM+lW7sbyjvidFtgV7u6NV8i1FwNDp3UmHIZmt48iINWT07tHc7Gl8o4UdydQBFwmQw3WNO3kRPzrLO0nZKeJQpw57m3fB8IFtEUMJEtACx0FaS/LbjAd/xZUbBbQWyp8lkliTEeVOU5LYsguVB0gkvcJuMAMky5MbdIrI5y1ajTGkqE73aK0392GvT/01LD57VX+1N6+qI37OoTXga/3m3u0j3H6U/wCSdvrHE3rlkI9sIpcO8BCoIBJj2DkQDv8ACkO0nPbV8Itm4lyCxJX2ekAPGktPQHpR1PH7090NpUvY1sQfC8clw6QYcCSjYcCYmOonEiRT61ZkgTE/o/SmnDCNWMyOmanuRco70yw8APi9SNkHxyx9I869t9W106m/ifH74PL/AIq9dxXwrkW4Lss7jW5RB922UDn01ucz18JFSvJuRdzLMVLdNIIA2zkks3rUqXAFF7zFeU5N7Sbf9s3KKW6SX0DGk9eaEtRHpR6AuNSd25HnRmoreVcxju82OaAvRgdqTMfWuAwyiaBx6+XT1rvd+NFcQPQes/jmlYKEebMDw93JjSZx0x615b5/yoWeIup91XOn/Kcr9CB8K9R8dcm1czHgbOcYPpWK9ruUF2l2DXNI1ECIMAjEDEEU2LJpn8mK8epFY7JdqzwTeAsyuT3iGAhEDSR1VwRk5wTitg5bzW3xFtblpgyn5j0MbHB+VYPx3DMhyB8qe9lu1NzgrodfEhEOmrDD08iNx/U1vq90Q+TNzk0RlNF5PzO1xNoXbLalJI9QRuD6/wAxSt+9HSmhBy4Jzmo8ifddaa3xPuo97i59BTRrxOJ3rVjwuO7MuTMpbIRYZxXU+HKXOwrq0a4+TNol4Ms5bx11HbWjC3EZWEzMQSMneIOc0zfmJa4RI8c/wqFOTvGCBIG3tVMHmyK0hi5EgjUWgAdSTAHigtqxHTNRHNOOW/ott7QnxyoHskAA7BQcyT1rwo7u9J67/sJzZGhCI0pJQFiMEgiJyZMHpVh4PiT3StcHtAkkzOAQcdJmAY9ZqrcZcNwKpIGhQsSYlYGMYDAgjzp+ePZbSKywYCxPiIQtAYR4YJmOsUZwcopHJ0yyWSNQOrTpAMeIiBt+O/pTTmbXittrYZ4uQRAGqBBBDAYOc59+1M+GY6BcOCDBVfLInMwMbDFKvzpRdCwdOkCf4WExEZ/i+nlWfQ07W42wThU0W7xa0yAMIDrPWSA0AjOAYxO9Xz7J17u1euiyw77uwmjMquojUWIUZf2pk5xiqFxPNLlyyyMQ4dgobMq4knUJ2mI3AKk4xWufZ/wmnl9nQhVWRSN5YR7R8pJPlO8CYq0/gfkMOSk/a3euXLjhkMW7YCqSG0yAxYECCTOfLT1rR+ZcNcbgTqutBtJ4QqxkLhyQWb5jeqr2z4BXe747SMfZ13BnwgAEAzEjoKnuL7WWb1oWrNu/eOlVJtWvCNMT7ZEiR0msjlcKNendFT+z7ksc1Z38S9xcgMAdJ1W4ifjmtF7R8pa+qBCPBJ0nYzA+ERVX4PgL9u6eIt8MUfQbeu8wwrEFjoABJ8I6kVMJwPGXhLcW9uY8NtEURiRPtAxOa5z1JRkHTT1RDcu7IsrzcfA6BixI8sgBPKRJjYias9oAAACABAA2HlXW0AAGTGJOTjqT1Ndrqq2VEueQ5NFIrhXGicjtVAWqO4rmrq5S3w9y5H3yVW3PlOTPw+NMf2ni7hI12bKxPgBuOPPLeGkc0hkrJsvQXPU1G8HyY6hcbib9xh/j0j/SPD9KkmQCmTtHBRnpNCSKHTPrQ6KaxRIzNFY4pYpRbu1I0cN+LE27kfwN/wCJrLuZhShjVCsCCV3Y4ZZ6R8m04rT+YXzbtM2ksMKQoEjV4ZzuBMn0rOuIs6g4mSoA0yT01ZzAaYI+GKlPZoeHcpnNOUq4mM+Y8utU3mPLCh/pvWiM8rqAJXPiCkqPiBFRfGWEuDBUg+W39DWzFkcdmJkgpborXZXtVd4K8LiyUOHSTDLOcbA7wfX1rcOWuOMQXLDKbZ+9Mx6EDr/KsD4/g9LEAz6Az8PfVm7C3+N4O6LiWzoM67bsVW4I2joZAIaMR8K2eqse9mJ4Xk2o0/ieXXEyVx5gz/tSV7trwXBqERbl+/EXBbiAeoNwnQSD0E1Vuec/4niZ790tWs/ulJVI6ayTNyP8WPQVBnjuHUf3wMdEz9FFJk6uU1UUPi6JQ3my5N9pbzjgMdNXEwfiBaiuqm/2khyLPEEefd7/ADaurP6k/H79zT6OL9/0Vi/xPgVZYgSSuQBsMnrqE+6abo5OwHtagN48hJ3GBvRjdlI1b/d93mYyfSaPwVhDqLuFhWIH8TDCrjbJ69BWnhGMeX+Ym4SyuVK92FAE4UgScR0np0FN+Yse+cKWgaYDmTCgMJJ6im3D8SysTiDPhIkQfTrQ2rOTOcRvPxoJUcO24xkkAkEjPQwdj6wZPxp/yuCQWxAkECZiF6Z6j51Btcl53/pUgnFFQCCJnpv6GNo3FLKOwUy3cvZb/E8NZHd/8we7zaDaVO50giSAv3pEEyK0j/g1XI7/AInib8AAL3ndWwBsBbtAAD0rL+zPE95x/BFvCwvIwjqACSPiN/ea2bnXGNw9i5cRZcCEkSNTYBIO4GT8Kw5PbSNcPIvyfsnw1keDh0E9WXWf9TyamUtxgD5bfAViHYvtBxS8zVzeuvaJcXizM6PgyqjK94DkKsHwnpWn837S/uLvdWuJEof3htaVScavEQflQmtPO4d2yca6jBlRlZl9oAhivvAOKbIoOQZ9wAOPX0rIvs8Rk5o6oVDtacLBlYwzG4samG0EEQQd5rTbPBX2fN3QJz3aLJzkanBOdsRFTyR0tDw7lgFycD+VHRD1FE1RRy9VEYciiMPjQd4KMT+oogI3mMkgdOtZT9pvbXi+E4vurDm2FUFCpGRpUktIMnUYjaPfWwXlyPnWW/aLyxLnGrqQNAuHJI6Wt4BmoxUY5NUlf+iruUaRofZm6bnC8PdJlrtizcYxEs6KzGBtknFSkCmHZq0F4LhguwsWYjIjQsZO9PjeE6RMxOxj57T6VZUuBHfcPQT+ooCxoAfeaIAG9KIyz/tRzPlUT2j7UWuDUB/Fdf2La7n1Y7IvqfhSsAXtNf7qwWLlVA1YAlivTUTGfKRsc1n3KuahbdohLTuQALYJQBoUgBAe84iYYysiFz1ovNOd3+Kca7pG7OFIC2xoKOfPSfEBkEk70h2I4lP23Wt7uTa0JBQnvQ4VWRVAxkgkxPXYGglq3B8L3LWvNeaEALbFtRhUFjFydoIB7pcx4iNpgCgK27nFW7HHWeHfiGVroKWSVULCkM5I9MeLJG0ipntJzIKkFwiqytcYnSFXJ16sSoYKDpzmMTTThebJxABtszJG7KVBO2NWekkb7TXN1uInZSftA5ZxCXjdW4BYZgLKIiKUJTxj2Y3U53yKz/iuIuOYLXDGDquwD5YQD1Na7244UmzZVUP96xgTJhGzttneqW3KJEymrJCzP1EjemhljFXKisYSkqVlOPBE4hTPWCWHxYn8KcJwNw4MgdIgfhVlTko7sENpun2tWEXG3iAJPynpStzl1uAuok7l5PygDwZ8/rVH1URlgZWhyhvP6muqwpwFsCNUx1JE/HxD8BXUv8kf+OUDhOLFufCGDDOrIndcDyPSmt5pOqAJ8vP3dKPdtmJBkHy+s+RzSWnzn9etegeYKKQYH4UtcIXHUUyBImnvC2S6uQJCLqPXOBHuzPwrmETRZyd6dWGzBIH4GKZ6zE+e3rSy3MHaPx/lQo4sfIOJU8UkSqk4IIVlIOCGgxmcda1TmXL7d3hXdUJfve7Ri2pyULajJOMgjFZZy3h2QWGYINS6lMbqpBQ42JiJOfnWjcPzocRbS2oVSu1pWEljMvJAOdUb+deZ1HNo34VtTI7sFydn5hbuNdu6bNyVSSVB7u5qO8D2h0mtQ7QGeGuiJkAR5gkTvVM5Fwd/h+KW5cvIvDfvD3Oi2bksIEtblmMncxirHx/NLd1GQd5mM6R0MwBM9NqnKepDaVZTfs8sKOYEa7ZYC7KK6swUKANUGYk1piCD8c1T+Sdnl4fiG4izauM5Rk8aqigMQWjSoYklQfETVl4W5fL/ALxFAO8MMfUn/ejKV0dW5LUBg0XUIoUWnEDCN6LfmPCQD6iaU2oGyCOtEAVlzWXfaIgPFHAOHnV/+sfltWom4CQJE+U5+W9U3nfZuzxfEd73zGygJud2A0kkEqCp1KYHQE5NTlyhosn+zR/5Dhdo7izEbewu1STtmKbcOyrbtIiXNGhQkgmFUADVOQYHXNKuW1KAhI6tiB8zPwANOCw7P+jQBqE3EBguuo9JE/LemfMOcWeHE3WI3IABJMETEe8Y3prQvIz7TdoxwiACHvOPAnQdNbxsv4nFUBOH4i8zXrgN19muEKo0rLCYyQs4ABInyzUvxXLrvE3X4niP3KH2VOl2RFjSGH3ZHiM7Eneojj+Z6Gaw9sXUUAEozIxGYbSjFWOodd8YqMnbGvQvmRPP+O8IW2WWTEoGVjPhuBmTdhJhciCDuKjGvILxKsFeA5AADk4VSSEIG4JIEZMUrxHAhjBbTJmAfZWZ1DxCSDuIGCd4imvBc5dXcPwzOqEaWYTv1GNIxmIO0SKdLbbf7EPidyZO3+ZO9lFugqqezbhVttqhmDK/tSVEn123p3wnNL1kMLPhFw6/AqOJYAEW8hLYAAHs+smqBd7WcVYvEsx0mJQ6YgndQJg4aN4jNR/Gc1Tir4Nxm4e2oJG90hpk/wAOSZPQU/8AGySe7VfcqsmKK4tl+ucYAXa9cAIydd2LsMZE68ETgFTHQbRXftFs2++UoQMBki6oaDhwU1afPPyqk867QW7yBC924BBB7tLR1TGfFcJXTMAEZO1Q1rmDJK2me0GENDnI8jEeVFdG2rb3GfVJOkti/cDzy1xFxgLqo/3V7tlUgZjUW1EyJjETgGornParTdVWttqXDTcIYAwdOtDJ88n31TbmGwSR0O1Eia0R6WEXZKXUyao0qxz+wVBHEBJHsvDMPQs0k/M11Zt3ZrqT+HHz+P8AA/8ALl4/P+QJoSa5aELW0xlv+zHlli5xTPftNxC2kJ7hE1m4WBSSszpUkEkAwdNaPxPKODlWHJroTGpO5uAE7AqQd+mY3+FUv7Dv/qNw+XD3D82tj8620v5HHvivN6mbjOrZpxRTXBRH5Hy501f2PxGOg1qc9QCwkb/Kmn/BvK2J/wCQ423HQOZPu1nJ+NaOHPu+M0pbvMPMj/NUFnn5ZT04+DLf+CeWMviPNFyJL90IgR1SB/SrPyC9yzhLQt2jcMAxcezruZ/x20zH0q4LxJ6zj403dwdwGnoQCPkaEsspKmxlFeCL4bn/AAarBvXHM+09liRgCJ07fzp1b7Q8N93iD/8AG3/rTxbCDa2g64Rd/lXJwyEzoSfPQp+sVKvH7/yP+/uwinObDj+9DR10uM/AU54fjrYiMqdmkGen+b6VzcvtMRqtWz5fu1P5UP8AZFgZ7q2D5hAPwpkdY+N0aevyoUaaYWeWWUcMqw2Yhm67mCYpzwlzUx9Nqpq3QrQrxvEC0jXHnSgkxvHu6mq1x/bDhrg0d1ccYOWCA7/wsT12iKs/EwQQwDLGQRII9QaQtcOFaQYEHSoVQo2yNImuld7MWNdyvW+0V5mLWuDg7atLsYGBkAQNqWHEcfcjSgtiPJVj1hxNTHN+bJw9k3LrEKPISzE7KB1NZTzL7c3VyLHDoy7eNifqpAn3T765Y5SdJt/ZDa4pcL8l+ucs5g3/AN8/BlH/AIpNNbnZS+R4+Ib1lrj/AEkUj2B+0+1zFjaZO44kAtomVcDco0bj+E599XG4NWdj7povClswLJ4r7Fb5V2YFu4twswKmY7tFDfIkx76luaWkZkYqNVskqc9RB9D0PvpUL6zUN2h4h1AMhVXUzn0WDAxmfPpR2hHYVycnuRXaexdcStzRbVSTltTkQWVVES2mfhvVKPFafCmsxcDWpMRpzMSepaIxtVi7X80uNYLK2nxL+7UZIJ0mScH73QH6VTOMe4FJCMo1BADEARIJOCzYIMDz6g0FHfYk35BS14iCGhc6gTgneWBwNIBLAg5PlRTxYS6UDhxbmGJOo61nUVyMeIGJ6ZzTbhdDFdCFgrIWFwKJKCXAKn2SNW/iycUkLDTqJdQCCwAJEEfeERpOEI9+N4tpV0xB1YulrFzR3eu5ZZPZ1OUZLhhZBIClTMREgnqarVvsrdP/AExPmx/JanuD4x++BcKo7ssMDAuxCeEjxlwxlh1OM1LC3kfr0p/UcNkUhBS5KE/KnFtrhtkor6CwIjVp1QOp8OdvKlbXIWYT4Vnzkn4iMVZBw47m6Cs6uISTondGEahlfYOOvwikLfFqSRBXSQpkGJO3zx86u8j7CqCvchz2fPVh8F/maKOSgD2j8hVia0KbulKsjGeNEN/Y6/4q6pNrfvrqbWwaUU+yufjSlxPTJ6DzNES5lYEEdfPP0p2ia7gVQcmBBzjarsz0aH9i3L9PG8TOGSwFj/M6E/8AjWtuYMdfedqxbsRwR1XFNu8Lx0KywhBDd4QRInTAz9TE1rfI+ANm1DNqdjLNOomPConyCgY99eR1DubbN+ONRH4A/RpVCKSLY3+lHRh6fGs1lKDi5HT8a4XJ6UWR6UAPn+Fc2BIMSaFZ9YoF+FCRGcfWhYwYD0NL2iAJnHv/AApmtz3Hzyfzphx1juLZucPcZADmzBe0dWCQoErkzgxRizmTqQxwMnzo3CWdJmceW9VzlPaMkN3igwBoNtW8ROykHC7jMxmrStkqN/pVcfu3EntsA1zejR4gPf8AHak7rEKYVj/lC/PJFML1y6zZfuVOASqBvOPETJx5VRuiZnf22c6YMLKmNKhR/mu+Jz7wigD/ADGs74Ps65UElUBEgbnpuOnzq9faLwoPFW3LC5Fw+LHiIQATGCQT9Kgb16Wx1Hl1gSKpjyPT7e9/4D6a7/vchbXD3ODv2uJtsG7l1uY8JhTkAHeVkfGvSLcejOArqSegOciRPltXnjmFz922dlOwHrW9cutr3aL3RVAi+MQNXhGYG0702RuSVg0pPYc/tAmJkx5H06xFVztPduiNIXSD4yWKn6bDrIyIqfvIijaeokk7bdahucXle3kMTOwO+NvocVnnLsBclM4+43d+B9Cqzygcx+9wTo2fcwWzAJAqpcU8aRbw2kSSRu0kkrvqC+nX1q7czVWtG8UW2spDG9CuDlyBgEaAYO/tQCIqL5f2euqty66DDtHealu90oQFlVPE5Olwq9celVh5JvYrdki2AQBcMiSUEEbhT4TGtgV8/dE0S+TrC2/C5RtSgBnRVAHiLgnIg5znfrUpb5c379u5ixdJGI0BNR0QrDUt0MwBmQZ9ZqPu3ntqneYUgQSJ9jZvGSxOkLAAMZBJwape4r4G6XQbnD2mknUgbWBClrqaXU41EoQSMgTAitEPYw6zN4aAeiQxHxaAfnWbWbLC8hfUSbqkhhJGmLqqfFMwowOhEAxnbLntHFS6iTjVFsRlvO+E7q7xFsGFW/bIBzKkuQZ9ASPjRQu9Snbe0BdLHAZmtz0kguk+XUSajLNwEA+YB+YmnjLVBMaqlQRrdIXLZp8lJ3iBTJjNEY1ozua6nBven0oKpbJbAcBym0tu6TatnTYuvJEnwKYILEw06cetQnZGyr8ZZDCQJJESJCn2v8I3PoI60wHPbxVk7w6WBBACgENuMDrQcr4opdDSR7QJAnBBG1V9OWmSvdkdS1Jmu/Zkf+Y444OgcOqFYjSwuEafIQBIq/KBuf18qzz7JrgY8a4jL2BGfupcznznatDW5mvLzbTr+vwbI8B2oVf3fOgDyNqAW/LNRb8DIXJ93zoAo9KRN4DGZoyXAehNDVucLoAfKhuARk/hSBcDaKJdugxsfp+AouSo5Am2P1/SutDTmfiDRLl4ev6+NMuM41FHiJyRAPoQfPpE+7NStXSH3JLg+WotzXpBaZHoc5A2G5qX7zBqE5PxYeCCSADvv6Z6yM/GpjJxPuwJrVjexCfIU3TP+1J3+HW4IuIriZhgCMbb+80m3Dt1FL2kgVRPyI2jL/tGshLyKoCqrNCgQB4V2FVThLAYgHGCdp26Y299W37UB+8U5B1gA++3J93s1VeAeDuZg5ny9OtDH8G3l/llo7tX8v8AoY82thUYf4X6HoT+vhW68v4wJwNq60kCxaJAEn2FmsK5qoZTkmdf1rYb/EN/Y9q6kkrw1tl0gNnu42O4yZ6xV38BGfIqObrxFtLqghXEgEQRPnQcTw1trek51SrTnBH9PpSfLuXLYsoiltgSdWo5UYnEgbARsKUYYlpjzNYG6kytJoh+SWSbKpftrrUaWDKp9ksq+YI0RB/DapLmXL04hAj6lAIKssKylciCOnpsaJbuCADuPLb50urxHWqxn3FnGyE7YcMHtEM7d0tvxIQGmA0MHjWrYjG+IjM5fzyxpcnWmFRgQIIXSpVTqIIYEk7knbqBWo86WQ5CG46Ol1EBKl3tj92JBnSLkMY8qzb+3mvuyqCZOqAolWwsOYBGczqJJHTatGFvlfUnKKWzIrjrj3LZNy5JtqdBgA4yslQJwBB6QB51uVt5Ct5qp+YBrEOb6HBSAlwvLZ0Eg6vDkww9nPmImth5ReLcNYY/es2j/wDwtDqfhj9RsfLKv2+urBldQW5aY4ncQSB6SKrnA3pHp0xGJP5RVh+0sabNxoyRaBjeNazB6TtiqXyt20tPQrvncA/gRT4Ip4vqdNtT+hNvf8qSumR5UW39KS4i55b1RILewQ++uqPN1v0KGq6SOoPyrsa1yDc1WxmRojbprMgHY7HerNa7BcMqjU9xiIOH0zPTAk/TapOyu2pAF30reLQcfxL4thuRsKLZS9J1HUuox4bR0qRgfxNBnxapztWKeXJJ80a444R7E72F5bas2rvcrGq4AfExJKr5sZJGqrMt8ZJ8Py/XzqnDibqiEuEDGAiIBCgfdmdvXekL1kO5LuWY7lpJmIGPKIrLNNu//R0i7XOaIvVR/wBy/wA8UYcytgZdDOR4h/OqOtnHQH3T6dB5AHNCbcmTbXbJz0GPu+fWKjpl5G0ouN7jxv3lsemsfTNKWeMt9LiE/wCYfmap9tCB4VAJAkfiJCiffGfShOrp5REkD6qR5UumSYdJbW5hbwS6Z83X5YNJX+Z2ySNaAjoWH4TvVZfqADB69R/MelJHXPszE9cZ9D6yZrtLZyjRbP2m3Em6kRJ8cf0qD7Wc4vW1ROGQcRrDhwhDFCunTOJEhjBB3FRyuwGLce4gZ9wEfj7zRbfEkCDaGroBJjrP+3lTwTTur/f7FlHbknuxXOH7lm4oJwxFxgtvRoOnSsFo3Ytqz1AqyntHwyj++E9MHP0/CqCeJc7oZPmczvv160mXYD2GOMCVX8ScfKn1Tt0hHjvkvqdp+HG98fDWfhtk+lcvanhiCBdJM7aHnyx4az/vmIAKv5Y22xEHH9KIt8g5UgZJlmHw9lqOqYjxIdduLR4q5+5IMOrEnUuBbKRBEzJ+FV5OzF+d0XGAS4O/+Spj9s8ids+IlfjKAjHSjJxyxGMk5JdVzg4ZQRimjPJFUhtCIF+yd44LWxvH94d46C37/pUr2m5e78PwNuww/cWDZvagygmE0wSufvjpT1ON6qR1UeMiPIktbI8+nTcU2W4ARvGNrsAT7WRbMCevpTLNkB6SFewdpeGW+3EmHuOhXQpYaFXzx1Y4qxP2jsxh2OdisEjzA3OarCX1yCV8wderIgDdAAfX0+NEe+YMNn0dJ6nwyI9KnNucrY2mkWFufW9JbxwcT3TkCdhgetKWue2oXFyf/wATj8vSqvd4iVyT1we7MDfdY3+MVFXrxZHNxbWSCAArEFtsalMrGw896aEL7gZZeZc/RXZz3gEMV1K0nwEDEYHtHptVND3kRtLi+jIW1mzpYkEpaZg3iIeDMztM1FNwELqNy7q1AaQAoA9QzzJgjPp0zTC5xndlYYsUaSGIzBI0jSxIWMb7kkVvx4UlSd/QzynuuwrzDhu90BUIZnI1A+EAkRqBwsEtmfKti7M3f+S4YEZ7i2NwRhQOlY7xPOS9zNtgMYDE7x4DjrtIrU+z3M0/ZLIxbhAO7LZSCQF8WcbZzSdUnoSYcVNuhr2+k2X1ZAtKxHlFwHVj9YrPuBvAl8jLSI92nHxH1q99sGL2rsQ02XAIyZziOnSKyuyLqkeB959luu/TrVOkVwaBmtSTLXbu+uKZcdxUYBpC3xhj2Ln/AMbfypG/fJ+4/wDob+VXUdxHLYSPFHzNdSJtv/03/wBDfyrqpsS9xpNq+0DxHqD5fhmlv2po6k+gkH4mo+3cIPskU7tXBIGfymvNaPQHf7QY2+mflRTfz1Py/OkrlwAfqPrSZuT/AEpWhkL/ALQP9lB/AUpa4iZwfisH6imyH/c/qaU1dPypGhkxyOJHmPn+QNGF39Z/nTPP8R+AH5g0oq5/XnS0GxVeLzENjrB/EGjHifRj67AD/uj6Uk1yPL0mkg/pPvJ/MmjR1ix49Rkso/7t/d/Slk4sHABx1zHwMRTOT5AH0/U/I0cN6fSjSBY7PEjbSx9dQ/lQC8N8/MH8qZkepHxP5GuD+ZG/Qma6kCx2L+ev0/nQ/tAHX67e/NNNZjJHpkAn6Y+FF0EbKBnown3iQPxoUdZIHiSR4S3vI/mZ+lCLhmS/uABH1pkbpj2Z8thHnuYoGu+ZI9ZE/T8a6gj4vncH36j+VAOKg7x8SPyphbMjGrPWfrnPyomrPn5/qa7SCx43Ej+Jfdqz8qI1wea/FlFM2cDb6UQ3NgAZjrGI/wC6SaOk6x41sHyPxU/nSF/l6HLWg3vGo+7z/wB6SAPWPkR+JPpXFvQeXl+Ao00AT4jsjaeSeDcTkkW7in6fCk07C2SccJc+K3I+pGaW0eUD4/UetJX9cHSX2+62knPQkjyqilLi39xHFeF9hK72OsWzr7hrbKwcFmaPDkAS2dvWiXb0kkxnMAAjp+Vcx4hjhnjfxp3kbSMMT+VJs7qSGVzsQVsxM9PZJAHqM0Wm+XY0Wl2DI0HHTzA/IUu3MSZz6fXcSKj34lxkLMTvaZfoyiemaRbmjgDw2HkzBQAxG0q+8+dd6TY3qpEm/GHcmfrnqfZojcY0bmOm/wD61HtzmMd3YkebMD8mPv60J49CTCr09ksM+nSj6T8A9VDv9pf+M/T/ANK6micShGUuA9fFXUfT+X4BrQ8uH8aXttj4GurqL4EXI5Uzv50L70FdUu44ezt86XSurqVhQoo3/XQUgrHVv+orq6lCOYxNCo/Ogrq4ZiXBmQJzvSsZHvFBXUWKM+KuHXEmNQxON6fEYoK6izkET8j+dE1V1dS9wjcXD3sSY8pp45wfdXV1MxUJWnJY5NIlp3zhvocV1dRQGKJ+VF7oDYDp0rq6guRgGH4mmqGZnz/nXV1OhHyKdKCfyrq6iELOPnQWhAEYneMV1dROBF06Rk/P30hbvMdyTvuZrq6jQBUWgdwPlSJ4RCTKKfeorq6gATucDbn2E/0j+VdXV1OmC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9578" name="AutoShape 10" descr="data:image/jpeg;base64,/9j/4AAQSkZJRgABAQAAAQABAAD/2wCEAAkGBhQSERUUExQWFRUVGBgYGBgYFhsYGhscFxoXGBgaHBwXHCYeGBokGhcVHy8gIycpLC0sFR4xNTAqNSYrLCkBCQoKDgwOGg8PGiwkHyQsLCwsLywsKSwsLCwsLCwsLCwsLCwsLCwsLCwsLCwsLCwsLCwsKSwsLCwsLCwsLCksLP/AABEIAMIBAwMBIgACEQEDEQH/xAAcAAAABwEBAAAAAAAAAAAAAAABAgMEBQYHAAj/xABEEAACAQMCAwUFBQUGBgEFAAABAhEAAyESMQQFQQYTIlFhMnGBkaEHQrHB8BQjUtHhFTNicpLxFiRTgrLSkzVDc4Oi/8QAGgEAAwEBAQEAAAAAAAAAAAAAAQIDBAAFBv/EAC0RAAICAQMDAgYCAgMAAAAAAAABAhEDEiExBEFREyIyYYGRsfAUcdHxocHh/9oADAMBAAIRAxEAPwCxWuGPSlW4c1KLYFcbVY0x6IruYpZOHp3esUVBT2ETtWqF7NLCjRNcGxr3ddppdlooWikc2JJS4u0QrFADVYk5Dp80hcgA0W5cI2pib5kg9djV4xszylQncu5xmlQ43603WeoAmj200nInrVtJHUKm9jIiguPim3EXSx8hSdy9CjpVFisV5KF04k04PEbZqHNygNyqvp7JrPRNi9NdM1A98fOnPD8Wf96zz6Wi8OpvYlBQkUFtpANGNYJKtjdF2hNlpNqVuGkzUGrHEyKTNLEUXRQ0hsTNcUpZLUnFODwnnVFEnJkc1s9KhOYMw361ar1sKuaqfMBLn0r0Olgmzzeqk0iOcmm7JT1rdItbr00kjzdxkUrqclKCiA1XvaKbtVS72zBdNCQj4DXCBPs5gGRE7daUftcrB+7tl2Q7FlUR0MzmTgR+NfJKSPqqLIblBrphwXMFuqGUg+ekyJgEgHY7705RqqjqF9VHWklNLL76ZAZxoBRmWetFdqdCgE0k4JOAT7hOPOBSgptxLISFuFIJUw5EGCCMH1AjzMUXKlYKsLwfEhiwwWXBAIaMmASMTAmNxNK3bXy/Xypry11KkCUMsxRl0Mod2YShyu/41IE43q2OTaTZKcVbGV62FGdj64psb04xA60447htRBnG29MTa042Pv3rfjSaMU7TBDQMEennSb2y046UtYQEzAxQt5Dc7xV1syDVoZCyT0ovdHandy4Rj+s0rwvBsxwCSOiqzx6HQCAfQkGuydRDGvcwwwSm/aiMe3FPuG5Y2CYAPXy9Klf7JZSHe20jORn3gCZ+c+lHe8DgRWWXVKa9poj0+l+4S0QIotKG50olYpI2phWFF00qRRYqdD2EK0K2ZoSaFLkGRRoFnMgFPzaxgzTFrvnSlu/4pJMelcAacx8Jk7VWuKILE+dW3jeGF0AAxB6iZ/lUNxHJiG9oY6x5elb+nyRXJ53UYpN7EI5puwqV4iyCc9ANutNOJsAbda3RkmYpQaGOmgpbRXU1oSiAsITmQYEkTLdYn0I6HrQ8BzZkuhgV84HUHfBwwIjPQikRcnPhJjGpjI1FSAPB1GcnoKR5iFWSrKsARmZgljE+YghesGvk0rZ9K2aVyrmyGwGMIq4MgKBO3hGRgj31J8JfVwHVgVOZ/XurMuF4xmUIWlVhgCQBDAhdlkA4I8iTR25iVIDatPtz4tJGToUrCqwPQH40fUa2oWvmW6324GgHuiTqK7wp6qQYyCI2pTlvbYZHEJoO+pcrHu3xgVS+ZcSN2xrJInpuxAO4kZAzTW1xYOSAFIB9gz0EgqJ2+GM7zSpye46rubHxnGJZTW7BR0kxPu86PavK6hlYMCJBBwZrJ73NLp0i44a2s6APuEDIzkgwMenrVz7Cc0e7be2+TbgysFQG2AIz0O9WhNtnVsWDjOJ0KWxgdSFA9WYkBV3z6Yk4o/K+aoLeixZucWz5uOqhbTauuu4QDbAwAJwNjTrlXLbVy4bj2rbugAVmUEiZJgke6q12r+0m9Y4xLNoWltrcRGN0GX1MAYI9hRJyAdvgY5blLSUitiQ57yzibdg3UFm2VZdKHXeIUnIVyV0D0EjFMOB7SC63dPbuI4k6goa2Yz7Qyv8A3CPImrlzObljEiSDBEHB9apnEcEbTY9lgQB5EQap0sn60YdmLmivScnyPm4rPQj602uPO8U3UUrNfRxgkeJKbYorAL60CIPjRKccHwxuNoyB1xvOw9J8/Kky5Fji5MbHBzkookuTdn1vnVcnQIkfxT09x3MR0q2oFQBVAVRsAAAPcBSXC2tFtVxIGYwJ6wN4o1fOzm5tyfLPajFJUuBO6wfGfh09R61SOb8KbbktotO7Ex3g0OJ3QtGlhIlD54mrwR50BVY8UEeUCPlFdCcoO4nShGSpla5Ny03l1FiF8wOkSANQgnrORQ8z4DuACWOk7OVx5w+kQh6h4CnYxVlW7ihF6j6sm9TYuhJVRTO8yAcTt6jzBGCPUUdiKm+K5JaadANonJNuIJ8yjAoT6xNRnE9m7gDabtuYwWtPj3hboVvp7qr667oT02M9VGVaf8byq1w3D3bjs7lVBZyCdIDCStq1gRM4EkdTVS5f224W8Qtty8mJ06BExJNyMfWisqe7DofYnyvrXaTROH4lHUMjq6yRKmRIJBGPIgj4UoXqiFaDRpE1G8dxIY43+lPDcMRTK5aGavicVuzNlUnwRrWCTNE4jhSYO9PxZg70NwxJNaXnd1EzrBcfcQrcKZrqcu+dvrXVo1SM2iJnJ40MqeEE+EIATAVDDFpMyRETMTS3D2boMM7AG3IKjBGo9fvKCT6jIxIpXgQpcSyDu2MMkq8YDEBskHVld9qcNxxLXAGCQsHfSNOkkRERkmdz8K+dk+yR7Yjc4ruwwuOzTJAlY8R3AwfPEn0o97gixOmZBEtd1CWYgDwoQoPuiRQjjlkgxcbEFlAE7Y1brIGNxTkcSFXYvJILNDGcjp7MkdPKktrg4juLR1ZEbTu3eR4lABkASfIY9Fo72nhirBmUkgE+EnICqAQC2kg5GCAJ2qRbhBdzAWCCTp1krpgjpB+GcCmBtBTrOoAF2XTBgQdRJxnPSuUr/s4Jqv6IdY1QQM6EKwZxjUCQ3r54q4dkuJ4dri6yBfRFUOWKd7jJZICttKkTjqaqvLecsNekBZWNLCAsqBgzIEKSAuZM+lW7sbyjvidFtgV7u6NV8i1FwNDp3UmHIZmt48iINWT07tHc7Gl8o4UdydQBFwmQw3WNO3kRPzrLO0nZKeJQpw57m3fB8IFtEUMJEtACx0FaS/LbjAd/xZUbBbQWyp8lkliTEeVOU5LYsguVB0gkvcJuMAMky5MbdIrI5y1ajTGkqE73aK0392GvT/01LD57VX+1N6+qI37OoTXga/3m3u0j3H6U/wCSdvrHE3rlkI9sIpcO8BCoIBJj2DkQDv8ACkO0nPbV8Itm4lyCxJX2ekAPGktPQHpR1PH7090NpUvY1sQfC8clw6QYcCSjYcCYmOonEiRT61ZkgTE/o/SmnDCNWMyOmanuRco70yw8APi9SNkHxyx9I869t9W106m/ifH74PL/AIq9dxXwrkW4Lss7jW5RB922UDn01ucz18JFSvJuRdzLMVLdNIIA2zkks3rUqXAFF7zFeU5N7Sbf9s3KKW6SX0DGk9eaEtRHpR6AuNSd25HnRmoreVcxju82OaAvRgdqTMfWuAwyiaBx6+XT1rvd+NFcQPQes/jmlYKEebMDw93JjSZx0x615b5/yoWeIup91XOn/Kcr9CB8K9R8dcm1czHgbOcYPpWK9ruUF2l2DXNI1ECIMAjEDEEU2LJpn8mK8epFY7JdqzwTeAsyuT3iGAhEDSR1VwRk5wTitg5bzW3xFtblpgyn5j0MbHB+VYPx3DMhyB8qe9lu1NzgrodfEhEOmrDD08iNx/U1vq90Q+TNzk0RlNF5PzO1xNoXbLalJI9QRuD6/wAxSt+9HSmhBy4Jzmo8ifddaa3xPuo97i59BTRrxOJ3rVjwuO7MuTMpbIRYZxXU+HKXOwrq0a4+TNol4Ms5bx11HbWjC3EZWEzMQSMneIOc0zfmJa4RI8c/wqFOTvGCBIG3tVMHmyK0hi5EgjUWgAdSTAHigtqxHTNRHNOOW/ott7QnxyoHskAA7BQcyT1rwo7u9J67/sJzZGhCI0pJQFiMEgiJyZMHpVh4PiT3StcHtAkkzOAQcdJmAY9ZqrcZcNwKpIGhQsSYlYGMYDAgjzp+ePZbSKywYCxPiIQtAYR4YJmOsUZwcopHJ0yyWSNQOrTpAMeIiBt+O/pTTmbXittrYZ4uQRAGqBBBDAYOc59+1M+GY6BcOCDBVfLInMwMbDFKvzpRdCwdOkCf4WExEZ/i+nlWfQ07W42wThU0W7xa0yAMIDrPWSA0AjOAYxO9Xz7J17u1euiyw77uwmjMquojUWIUZf2pk5xiqFxPNLlyyyMQ4dgobMq4knUJ2mI3AKk4xWufZ/wmnl9nQhVWRSN5YR7R8pJPlO8CYq0/gfkMOSk/a3euXLjhkMW7YCqSG0yAxYECCTOfLT1rR+ZcNcbgTqutBtJ4QqxkLhyQWb5jeqr2z4BXe747SMfZ13BnwgAEAzEjoKnuL7WWb1oWrNu/eOlVJtWvCNMT7ZEiR0msjlcKNendFT+z7ksc1Z38S9xcgMAdJ1W4ifjmtF7R8pa+qBCPBJ0nYzA+ERVX4PgL9u6eIt8MUfQbeu8wwrEFjoABJ8I6kVMJwPGXhLcW9uY8NtEURiRPtAxOa5z1JRkHTT1RDcu7IsrzcfA6BixI8sgBPKRJjYias9oAAACABAA2HlXW0AAGTGJOTjqT1Ndrqq2VEueQ5NFIrhXGicjtVAWqO4rmrq5S3w9y5H3yVW3PlOTPw+NMf2ni7hI12bKxPgBuOPPLeGkc0hkrJsvQXPU1G8HyY6hcbib9xh/j0j/SPD9KkmQCmTtHBRnpNCSKHTPrQ6KaxRIzNFY4pYpRbu1I0cN+LE27kfwN/wCJrLuZhShjVCsCCV3Y4ZZ6R8m04rT+YXzbtM2ksMKQoEjV4ZzuBMn0rOuIs6g4mSoA0yT01ZzAaYI+GKlPZoeHcpnNOUq4mM+Y8utU3mPLCh/pvWiM8rqAJXPiCkqPiBFRfGWEuDBUg+W39DWzFkcdmJkgpborXZXtVd4K8LiyUOHSTDLOcbA7wfX1rcOWuOMQXLDKbZ+9Mx6EDr/KsD4/g9LEAz6Az8PfVm7C3+N4O6LiWzoM67bsVW4I2joZAIaMR8K2eqse9mJ4Xk2o0/ieXXEyVx5gz/tSV7trwXBqERbl+/EXBbiAeoNwnQSD0E1Vuec/4niZ790tWs/ulJVI6ayTNyP8WPQVBnjuHUf3wMdEz9FFJk6uU1UUPi6JQ3my5N9pbzjgMdNXEwfiBaiuqm/2khyLPEEefd7/ADaurP6k/H79zT6OL9/0Vi/xPgVZYgSSuQBsMnrqE+6abo5OwHtagN48hJ3GBvRjdlI1b/d93mYyfSaPwVhDqLuFhWIH8TDCrjbJ69BWnhGMeX+Ym4SyuVK92FAE4UgScR0np0FN+Yse+cKWgaYDmTCgMJJ6im3D8SysTiDPhIkQfTrQ2rOTOcRvPxoJUcO24xkkAkEjPQwdj6wZPxp/yuCQWxAkECZiF6Z6j51Btcl53/pUgnFFQCCJnpv6GNo3FLKOwUy3cvZb/E8NZHd/8we7zaDaVO50giSAv3pEEyK0j/g1XI7/AInib8AAL3ndWwBsBbtAAD0rL+zPE95x/BFvCwvIwjqACSPiN/ea2bnXGNw9i5cRZcCEkSNTYBIO4GT8Kw5PbSNcPIvyfsnw1keDh0E9WXWf9TyamUtxgD5bfAViHYvtBxS8zVzeuvaJcXizM6PgyqjK94DkKsHwnpWn837S/uLvdWuJEof3htaVScavEQflQmtPO4d2yca6jBlRlZl9oAhivvAOKbIoOQZ9wAOPX0rIvs8Rk5o6oVDtacLBlYwzG4samG0EEQQd5rTbPBX2fN3QJz3aLJzkanBOdsRFTyR0tDw7lgFycD+VHRD1FE1RRy9VEYciiMPjQd4KMT+oogI3mMkgdOtZT9pvbXi+E4vurDm2FUFCpGRpUktIMnUYjaPfWwXlyPnWW/aLyxLnGrqQNAuHJI6Wt4BmoxUY5NUlf+iruUaRofZm6bnC8PdJlrtizcYxEs6KzGBtknFSkCmHZq0F4LhguwsWYjIjQsZO9PjeE6RMxOxj57T6VZUuBHfcPQT+ooCxoAfeaIAG9KIyz/tRzPlUT2j7UWuDUB/Fdf2La7n1Y7IvqfhSsAXtNf7qwWLlVA1YAlivTUTGfKRsc1n3KuahbdohLTuQALYJQBoUgBAe84iYYysiFz1ovNOd3+Kca7pG7OFIC2xoKOfPSfEBkEk70h2I4lP23Wt7uTa0JBQnvQ4VWRVAxkgkxPXYGglq3B8L3LWvNeaEALbFtRhUFjFydoIB7pcx4iNpgCgK27nFW7HHWeHfiGVroKWSVULCkM5I9MeLJG0ipntJzIKkFwiqytcYnSFXJ16sSoYKDpzmMTTThebJxABtszJG7KVBO2NWekkb7TXN1uInZSftA5ZxCXjdW4BYZgLKIiKUJTxj2Y3U53yKz/iuIuOYLXDGDquwD5YQD1Na7244UmzZVUP96xgTJhGzttneqW3KJEymrJCzP1EjemhljFXKisYSkqVlOPBE4hTPWCWHxYn8KcJwNw4MgdIgfhVlTko7sENpun2tWEXG3iAJPynpStzl1uAuok7l5PygDwZ8/rVH1URlgZWhyhvP6muqwpwFsCNUx1JE/HxD8BXUv8kf+OUDhOLFufCGDDOrIndcDyPSmt5pOqAJ8vP3dKPdtmJBkHy+s+RzSWnzn9etegeYKKQYH4UtcIXHUUyBImnvC2S6uQJCLqPXOBHuzPwrmETRZyd6dWGzBIH4GKZ6zE+e3rSy3MHaPx/lQo4sfIOJU8UkSqk4IIVlIOCGgxmcda1TmXL7d3hXdUJfve7Ri2pyULajJOMgjFZZy3h2QWGYINS6lMbqpBQ42JiJOfnWjcPzocRbS2oVSu1pWEljMvJAOdUb+deZ1HNo34VtTI7sFydn5hbuNdu6bNyVSSVB7u5qO8D2h0mtQ7QGeGuiJkAR5gkTvVM5Fwd/h+KW5cvIvDfvD3Oi2bksIEtblmMncxirHx/NLd1GQd5mM6R0MwBM9NqnKepDaVZTfs8sKOYEa7ZYC7KK6swUKANUGYk1piCD8c1T+Sdnl4fiG4izauM5Rk8aqigMQWjSoYklQfETVl4W5fL/ALxFAO8MMfUn/ejKV0dW5LUBg0XUIoUWnEDCN6LfmPCQD6iaU2oGyCOtEAVlzWXfaIgPFHAOHnV/+sfltWom4CQJE+U5+W9U3nfZuzxfEd73zGygJud2A0kkEqCp1KYHQE5NTlyhosn+zR/5Dhdo7izEbewu1STtmKbcOyrbtIiXNGhQkgmFUADVOQYHXNKuW1KAhI6tiB8zPwANOCw7P+jQBqE3EBguuo9JE/LemfMOcWeHE3WI3IABJMETEe8Y3prQvIz7TdoxwiACHvOPAnQdNbxsv4nFUBOH4i8zXrgN19muEKo0rLCYyQs4ABInyzUvxXLrvE3X4niP3KH2VOl2RFjSGH3ZHiM7Eneojj+Z6Gaw9sXUUAEozIxGYbSjFWOodd8YqMnbGvQvmRPP+O8IW2WWTEoGVjPhuBmTdhJhciCDuKjGvILxKsFeA5AADk4VSSEIG4JIEZMUrxHAhjBbTJmAfZWZ1DxCSDuIGCd4imvBc5dXcPwzOqEaWYTv1GNIxmIO0SKdLbbf7EPidyZO3+ZO9lFugqqezbhVttqhmDK/tSVEn123p3wnNL1kMLPhFw6/AqOJYAEW8hLYAAHs+smqBd7WcVYvEsx0mJQ6YgndQJg4aN4jNR/Gc1Tir4Nxm4e2oJG90hpk/wAOSZPQU/8AGySe7VfcqsmKK4tl+ucYAXa9cAIydd2LsMZE68ETgFTHQbRXftFs2++UoQMBki6oaDhwU1afPPyqk867QW7yBC924BBB7tLR1TGfFcJXTMAEZO1Q1rmDJK2me0GENDnI8jEeVFdG2rb3GfVJOkti/cDzy1xFxgLqo/3V7tlUgZjUW1EyJjETgGornParTdVWttqXDTcIYAwdOtDJ88n31TbmGwSR0O1Eia0R6WEXZKXUyao0qxz+wVBHEBJHsvDMPQs0k/M11Zt3ZrqT+HHz+P8AA/8ALl4/P+QJoSa5aELW0xlv+zHlli5xTPftNxC2kJ7hE1m4WBSSszpUkEkAwdNaPxPKODlWHJroTGpO5uAE7AqQd+mY3+FUv7Dv/qNw+XD3D82tj8620v5HHvivN6mbjOrZpxRTXBRH5Hy501f2PxGOg1qc9QCwkb/Kmn/BvK2J/wCQ423HQOZPu1nJ+NaOHPu+M0pbvMPMj/NUFnn5ZT04+DLf+CeWMviPNFyJL90IgR1SB/SrPyC9yzhLQt2jcMAxcezruZ/x20zH0q4LxJ6zj403dwdwGnoQCPkaEsspKmxlFeCL4bn/AAarBvXHM+09liRgCJ07fzp1b7Q8N93iD/8AG3/rTxbCDa2g64Rd/lXJwyEzoSfPQp+sVKvH7/yP+/uwinObDj+9DR10uM/AU54fjrYiMqdmkGen+b6VzcvtMRqtWz5fu1P5UP8AZFgZ7q2D5hAPwpkdY+N0aevyoUaaYWeWWUcMqw2Yhm67mCYpzwlzUx9Nqpq3QrQrxvEC0jXHnSgkxvHu6mq1x/bDhrg0d1ccYOWCA7/wsT12iKs/EwQQwDLGQRII9QaQtcOFaQYEHSoVQo2yNImuld7MWNdyvW+0V5mLWuDg7atLsYGBkAQNqWHEcfcjSgtiPJVj1hxNTHN+bJw9k3LrEKPISzE7KB1NZTzL7c3VyLHDoy7eNifqpAn3T765Y5SdJt/ZDa4pcL8l+ucs5g3/AN8/BlH/AIpNNbnZS+R4+Ib1lrj/AEkUj2B+0+1zFjaZO44kAtomVcDco0bj+E599XG4NWdj7povClswLJ4r7Fb5V2YFu4twswKmY7tFDfIkx76luaWkZkYqNVskqc9RB9D0PvpUL6zUN2h4h1AMhVXUzn0WDAxmfPpR2hHYVycnuRXaexdcStzRbVSTltTkQWVVES2mfhvVKPFafCmsxcDWpMRpzMSepaIxtVi7X80uNYLK2nxL+7UZIJ0mScH73QH6VTOMe4FJCMo1BADEARIJOCzYIMDz6g0FHfYk35BS14iCGhc6gTgneWBwNIBLAg5PlRTxYS6UDhxbmGJOo61nUVyMeIGJ6ZzTbhdDFdCFgrIWFwKJKCXAKn2SNW/iycUkLDTqJdQCCwAJEEfeERpOEI9+N4tpV0xB1YulrFzR3eu5ZZPZ1OUZLhhZBIClTMREgnqarVvsrdP/AExPmx/JanuD4x++BcKo7ssMDAuxCeEjxlwxlh1OM1LC3kfr0p/UcNkUhBS5KE/KnFtrhtkor6CwIjVp1QOp8OdvKlbXIWYT4Vnzkn4iMVZBw47m6Cs6uISTondGEahlfYOOvwikLfFqSRBXSQpkGJO3zx86u8j7CqCvchz2fPVh8F/maKOSgD2j8hVia0KbulKsjGeNEN/Y6/4q6pNrfvrqbWwaUU+yufjSlxPTJ6DzNES5lYEEdfPP0p2ia7gVQcmBBzjarsz0aH9i3L9PG8TOGSwFj/M6E/8AjWtuYMdfedqxbsRwR1XFNu8Lx0KywhBDd4QRInTAz9TE1rfI+ANm1DNqdjLNOomPConyCgY99eR1DubbN+ONRH4A/RpVCKSLY3+lHRh6fGs1lKDi5HT8a4XJ6UWR6UAPn+Fc2BIMSaFZ9YoF+FCRGcfWhYwYD0NL2iAJnHv/AApmtz3Hzyfzphx1juLZucPcZADmzBe0dWCQoErkzgxRizmTqQxwMnzo3CWdJmceW9VzlPaMkN3igwBoNtW8ROykHC7jMxmrStkqN/pVcfu3EntsA1zejR4gPf8AHak7rEKYVj/lC/PJFML1y6zZfuVOASqBvOPETJx5VRuiZnf22c6YMLKmNKhR/mu+Jz7wigD/ADGs74Ps65UElUBEgbnpuOnzq9faLwoPFW3LC5Fw+LHiIQATGCQT9Kgb16Wx1Hl1gSKpjyPT7e9/4D6a7/vchbXD3ODv2uJtsG7l1uY8JhTkAHeVkfGvSLcejOArqSegOciRPltXnjmFz922dlOwHrW9cutr3aL3RVAi+MQNXhGYG0702RuSVg0pPYc/tAmJkx5H06xFVztPduiNIXSD4yWKn6bDrIyIqfvIijaeokk7bdahucXle3kMTOwO+NvocVnnLsBclM4+43d+B9Cqzygcx+9wTo2fcwWzAJAqpcU8aRbw2kSSRu0kkrvqC+nX1q7czVWtG8UW2spDG9CuDlyBgEaAYO/tQCIqL5f2euqty66DDtHealu90oQFlVPE5Olwq9celVh5JvYrdki2AQBcMiSUEEbhT4TGtgV8/dE0S+TrC2/C5RtSgBnRVAHiLgnIg5znfrUpb5c379u5ixdJGI0BNR0QrDUt0MwBmQZ9ZqPu3ntqneYUgQSJ9jZvGSxOkLAAMZBJwape4r4G6XQbnD2mknUgbWBClrqaXU41EoQSMgTAitEPYw6zN4aAeiQxHxaAfnWbWbLC8hfUSbqkhhJGmLqqfFMwowOhEAxnbLntHFS6iTjVFsRlvO+E7q7xFsGFW/bIBzKkuQZ9ASPjRQu9Snbe0BdLHAZmtz0kguk+XUSajLNwEA+YB+YmnjLVBMaqlQRrdIXLZp8lJ3iBTJjNEY1ozua6nBven0oKpbJbAcBym0tu6TatnTYuvJEnwKYILEw06cetQnZGyr8ZZDCQJJESJCn2v8I3PoI60wHPbxVk7w6WBBACgENuMDrQcr4opdDSR7QJAnBBG1V9OWmSvdkdS1Jmu/Zkf+Y444OgcOqFYjSwuEafIQBIq/KBuf18qzz7JrgY8a4jL2BGfupcznznatDW5mvLzbTr+vwbI8B2oVf3fOgDyNqAW/LNRb8DIXJ93zoAo9KRN4DGZoyXAehNDVucLoAfKhuARk/hSBcDaKJdugxsfp+AouSo5Am2P1/SutDTmfiDRLl4ev6+NMuM41FHiJyRAPoQfPpE+7NStXSH3JLg+WotzXpBaZHoc5A2G5qX7zBqE5PxYeCCSADvv6Z6yM/GpjJxPuwJrVjexCfIU3TP+1J3+HW4IuIriZhgCMbb+80m3Dt1FL2kgVRPyI2jL/tGshLyKoCqrNCgQB4V2FVThLAYgHGCdp26Y299W37UB+8U5B1gA++3J93s1VeAeDuZg5ny9OtDH8G3l/llo7tX8v8AoY82thUYf4X6HoT+vhW68v4wJwNq60kCxaJAEn2FmsK5qoZTkmdf1rYb/EN/Y9q6kkrw1tl0gNnu42O4yZ6xV38BGfIqObrxFtLqghXEgEQRPnQcTw1trek51SrTnBH9PpSfLuXLYsoiltgSdWo5UYnEgbARsKUYYlpjzNYG6kytJoh+SWSbKpftrrUaWDKp9ksq+YI0RB/DapLmXL04hAj6lAIKssKylciCOnpsaJbuCADuPLb50urxHWqxn3FnGyE7YcMHtEM7d0tvxIQGmA0MHjWrYjG+IjM5fzyxpcnWmFRgQIIXSpVTqIIYEk7knbqBWo86WQ5CG46Ol1EBKl3tj92JBnSLkMY8qzb+3mvuyqCZOqAolWwsOYBGczqJJHTatGFvlfUnKKWzIrjrj3LZNy5JtqdBgA4yslQJwBB6QB51uVt5Ct5qp+YBrEOb6HBSAlwvLZ0Eg6vDkww9nPmImth5ReLcNYY/es2j/wDwtDqfhj9RsfLKv2+urBldQW5aY4ncQSB6SKrnA3pHp0xGJP5RVh+0sabNxoyRaBjeNazB6TtiqXyt20tPQrvncA/gRT4Ip4vqdNtT+hNvf8qSumR5UW39KS4i55b1RILewQ++uqPN1v0KGq6SOoPyrsa1yDc1WxmRojbprMgHY7HerNa7BcMqjU9xiIOH0zPTAk/TapOyu2pAF30reLQcfxL4thuRsKLZS9J1HUuox4bR0qRgfxNBnxapztWKeXJJ80a444R7E72F5bas2rvcrGq4AfExJKr5sZJGqrMt8ZJ8Py/XzqnDibqiEuEDGAiIBCgfdmdvXekL1kO5LuWY7lpJmIGPKIrLNNu//R0i7XOaIvVR/wBy/wA8UYcytgZdDOR4h/OqOtnHQH3T6dB5AHNCbcmTbXbJz0GPu+fWKjpl5G0ouN7jxv3lsemsfTNKWeMt9LiE/wCYfmap9tCB4VAJAkfiJCiffGfShOrp5REkD6qR5UumSYdJbW5hbwS6Z83X5YNJX+Z2ySNaAjoWH4TvVZfqADB69R/MelJHXPszE9cZ9D6yZrtLZyjRbP2m3Em6kRJ8cf0qD7Wc4vW1ROGQcRrDhwhDFCunTOJEhjBB3FRyuwGLce4gZ9wEfj7zRbfEkCDaGroBJjrP+3lTwTTur/f7FlHbknuxXOH7lm4oJwxFxgtvRoOnSsFo3Ytqz1AqyntHwyj++E9MHP0/CqCeJc7oZPmczvv160mXYD2GOMCVX8ScfKn1Tt0hHjvkvqdp+HG98fDWfhtk+lcvanhiCBdJM7aHnyx4az/vmIAKv5Y22xEHH9KIt8g5UgZJlmHw9lqOqYjxIdduLR4q5+5IMOrEnUuBbKRBEzJ+FV5OzF+d0XGAS4O/+Spj9s8ids+IlfjKAjHSjJxyxGMk5JdVzg4ZQRimjPJFUhtCIF+yd44LWxvH94d46C37/pUr2m5e78PwNuww/cWDZvagygmE0wSufvjpT1ON6qR1UeMiPIktbI8+nTcU2W4ARvGNrsAT7WRbMCevpTLNkB6SFewdpeGW+3EmHuOhXQpYaFXzx1Y4qxP2jsxh2OdisEjzA3OarCX1yCV8wderIgDdAAfX0+NEe+YMNn0dJ6nwyI9KnNucrY2mkWFufW9JbxwcT3TkCdhgetKWue2oXFyf/wATj8vSqvd4iVyT1we7MDfdY3+MVFXrxZHNxbWSCAArEFtsalMrGw896aEL7gZZeZc/RXZz3gEMV1K0nwEDEYHtHptVND3kRtLi+jIW1mzpYkEpaZg3iIeDMztM1FNwELqNy7q1AaQAoA9QzzJgjPp0zTC5xndlYYsUaSGIzBI0jSxIWMb7kkVvx4UlSd/QzynuuwrzDhu90BUIZnI1A+EAkRqBwsEtmfKti7M3f+S4YEZ7i2NwRhQOlY7xPOS9zNtgMYDE7x4DjrtIrU+z3M0/ZLIxbhAO7LZSCQF8WcbZzSdUnoSYcVNuhr2+k2X1ZAtKxHlFwHVj9YrPuBvAl8jLSI92nHxH1q99sGL2rsQ02XAIyZziOnSKyuyLqkeB959luu/TrVOkVwaBmtSTLXbu+uKZcdxUYBpC3xhj2Ln/AMbfypG/fJ+4/wDob+VXUdxHLYSPFHzNdSJtv/03/wBDfyrqpsS9xpNq+0DxHqD5fhmlv2po6k+gkH4mo+3cIPskU7tXBIGfymvNaPQHf7QY2+mflRTfz1Py/OkrlwAfqPrSZuT/AEpWhkL/ALQP9lB/AUpa4iZwfisH6imyH/c/qaU1dPypGhkxyOJHmPn+QNGF39Z/nTPP8R+AH5g0oq5/XnS0GxVeLzENjrB/EGjHifRj67AD/uj6Uk1yPL0mkg/pPvJ/MmjR1ix49Rkso/7t/d/Slk4sHABx1zHwMRTOT5AH0/U/I0cN6fSjSBY7PEjbSx9dQ/lQC8N8/MH8qZkepHxP5GuD+ZG/Qma6kCx2L+ev0/nQ/tAHX67e/NNNZjJHpkAn6Y+FF0EbKBnown3iQPxoUdZIHiSR4S3vI/mZ+lCLhmS/uABH1pkbpj2Z8thHnuYoGu+ZI9ZE/T8a6gj4vncH36j+VAOKg7x8SPyphbMjGrPWfrnPyomrPn5/qa7SCx43Ej+Jfdqz8qI1wea/FlFM2cDb6UQ3NgAZjrGI/wC6SaOk6x41sHyPxU/nSF/l6HLWg3vGo+7z/wB6SAPWPkR+JPpXFvQeXl+Ao00AT4jsjaeSeDcTkkW7in6fCk07C2SccJc+K3I+pGaW0eUD4/UetJX9cHSX2+62knPQkjyqilLi39xHFeF9hK72OsWzr7hrbKwcFmaPDkAS2dvWiXb0kkxnMAAjp+Vcx4hjhnjfxp3kbSMMT+VJs7qSGVzsQVsxM9PZJAHqM0Wm+XY0Wl2DI0HHTzA/IUu3MSZz6fXcSKj34lxkLMTvaZfoyiemaRbmjgDw2HkzBQAxG0q+8+dd6TY3qpEm/GHcmfrnqfZojcY0bmOm/wD61HtzmMd3YkebMD8mPv60J49CTCr09ksM+nSj6T8A9VDv9pf+M/T/ANK6micShGUuA9fFXUfT+X4BrQ8uH8aXttj4GurqL4EXI5Uzv50L70FdUu44ezt86XSurqVhQoo3/XQUgrHVv+orq6lCOYxNCo/Ogrq4ZiXBmQJzvSsZHvFBXUWKM+KuHXEmNQxON6fEYoK6izkET8j+dE1V1dS9wjcXD3sSY8pp45wfdXV1MxUJWnJY5NIlp3zhvocV1dRQGKJ+VF7oDYDp0rq6guRgGH4mmqGZnz/nXV1OhHyKdKCfyrq6iELOPnQWhAEYneMV1dROBF06Rk/P30hbvMdyTvuZrq6jQBUWgdwPlSJ4RCTKKfeorq6gATucDbn2E/0j+VdXV1OmC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9580" name="AutoShape 12" descr="data:image/jpeg;base64,/9j/4AAQSkZJRgABAQAAAQABAAD/2wCEAAkGBhQSERUUExQWFRUVGBgYGBgYFhsYGhscFxoXGBgaHBwXHCYeGBokGhcVHy8gIycpLC0sFR4xNTAqNSYrLCkBCQoKDgwOGg8PGiwkHyQsLCwsLywsKSwsLCwsLCwsLCwsLCwsLCwsLCwsLCwsLCwsLCwsKSwsLCwsLCwsLCksLP/AABEIAMIBAwMBIgACEQEDEQH/xAAcAAAABwEBAAAAAAAAAAAAAAABAgMEBQYHAAj/xABEEAACAQMCAwUFBQUGBgEFAAABAhEAAyESMQQFQQYTIlFhMnGBkaEHQrHB8BQjUtHhFTNicpLxFiRTgrLSkzVDc4Oi/8QAGgEAAwEBAQEAAAAAAAAAAAAAAQIDBAAFBv/EAC0RAAICAQMDAgYCAgMAAAAAAAABAhEDEiExBEFREyIyYYGRsfAUcdHxocHh/9oADAMBAAIRAxEAPwCxWuGPSlW4c1KLYFcbVY0x6IruYpZOHp3esUVBT2ETtWqF7NLCjRNcGxr3ddppdlooWikc2JJS4u0QrFADVYk5Dp80hcgA0W5cI2pib5kg9djV4xszylQncu5xmlQ43603WeoAmj200nInrVtJHUKm9jIiguPim3EXSx8hSdy9CjpVFisV5KF04k04PEbZqHNygNyqvp7JrPRNi9NdM1A98fOnPD8Wf96zz6Wi8OpvYlBQkUFtpANGNYJKtjdF2hNlpNqVuGkzUGrHEyKTNLEUXRQ0hsTNcUpZLUnFODwnnVFEnJkc1s9KhOYMw361ar1sKuaqfMBLn0r0Olgmzzeqk0iOcmm7JT1rdItbr00kjzdxkUrqclKCiA1XvaKbtVS72zBdNCQj4DXCBPs5gGRE7daUftcrB+7tl2Q7FlUR0MzmTgR+NfJKSPqqLIblBrphwXMFuqGUg+ekyJgEgHY7705RqqjqF9VHWklNLL76ZAZxoBRmWetFdqdCgE0k4JOAT7hOPOBSgptxLISFuFIJUw5EGCCMH1AjzMUXKlYKsLwfEhiwwWXBAIaMmASMTAmNxNK3bXy/Xypry11KkCUMsxRl0Mod2YShyu/41IE43q2OTaTZKcVbGV62FGdj64psb04xA60447htRBnG29MTa042Pv3rfjSaMU7TBDQMEennSb2y046UtYQEzAxQt5Dc7xV1syDVoZCyT0ovdHandy4Rj+s0rwvBsxwCSOiqzx6HQCAfQkGuydRDGvcwwwSm/aiMe3FPuG5Y2CYAPXy9Klf7JZSHe20jORn3gCZ+c+lHe8DgRWWXVKa9poj0+l+4S0QIotKG50olYpI2phWFF00qRRYqdD2EK0K2ZoSaFLkGRRoFnMgFPzaxgzTFrvnSlu/4pJMelcAacx8Jk7VWuKILE+dW3jeGF0AAxB6iZ/lUNxHJiG9oY6x5elb+nyRXJ53UYpN7EI5puwqV4iyCc9ANutNOJsAbda3RkmYpQaGOmgpbRXU1oSiAsITmQYEkTLdYn0I6HrQ8BzZkuhgV84HUHfBwwIjPQikRcnPhJjGpjI1FSAPB1GcnoKR5iFWSrKsARmZgljE+YghesGvk0rZ9K2aVyrmyGwGMIq4MgKBO3hGRgj31J8JfVwHVgVOZ/XurMuF4xmUIWlVhgCQBDAhdlkA4I8iTR25iVIDatPtz4tJGToUrCqwPQH40fUa2oWvmW6324GgHuiTqK7wp6qQYyCI2pTlvbYZHEJoO+pcrHu3xgVS+ZcSN2xrJInpuxAO4kZAzTW1xYOSAFIB9gz0EgqJ2+GM7zSpye46rubHxnGJZTW7BR0kxPu86PavK6hlYMCJBBwZrJ73NLp0i44a2s6APuEDIzkgwMenrVz7Cc0e7be2+TbgysFQG2AIz0O9WhNtnVsWDjOJ0KWxgdSFA9WYkBV3z6Yk4o/K+aoLeixZucWz5uOqhbTauuu4QDbAwAJwNjTrlXLbVy4bj2rbugAVmUEiZJgke6q12r+0m9Y4xLNoWltrcRGN0GX1MAYI9hRJyAdvgY5blLSUitiQ57yzibdg3UFm2VZdKHXeIUnIVyV0D0EjFMOB7SC63dPbuI4k6goa2Yz7Qyv8A3CPImrlzObljEiSDBEHB9apnEcEbTY9lgQB5EQap0sn60YdmLmivScnyPm4rPQj602uPO8U3UUrNfRxgkeJKbYorAL60CIPjRKccHwxuNoyB1xvOw9J8/Kky5Fji5MbHBzkookuTdn1vnVcnQIkfxT09x3MR0q2oFQBVAVRsAAAPcBSXC2tFtVxIGYwJ6wN4o1fOzm5tyfLPajFJUuBO6wfGfh09R61SOb8KbbktotO7Ex3g0OJ3QtGlhIlD54mrwR50BVY8UEeUCPlFdCcoO4nShGSpla5Ny03l1FiF8wOkSANQgnrORQ8z4DuACWOk7OVx5w+kQh6h4CnYxVlW7ihF6j6sm9TYuhJVRTO8yAcTt6jzBGCPUUdiKm+K5JaadANonJNuIJ8yjAoT6xNRnE9m7gDabtuYwWtPj3hboVvp7qr667oT02M9VGVaf8byq1w3D3bjs7lVBZyCdIDCStq1gRM4EkdTVS5f224W8Qtty8mJ06BExJNyMfWisqe7DofYnyvrXaTROH4lHUMjq6yRKmRIJBGPIgj4UoXqiFaDRpE1G8dxIY43+lPDcMRTK5aGavicVuzNlUnwRrWCTNE4jhSYO9PxZg70NwxJNaXnd1EzrBcfcQrcKZrqcu+dvrXVo1SM2iJnJ40MqeEE+EIATAVDDFpMyRETMTS3D2boMM7AG3IKjBGo9fvKCT6jIxIpXgQpcSyDu2MMkq8YDEBskHVld9qcNxxLXAGCQsHfSNOkkRERkmdz8K+dk+yR7Yjc4ruwwuOzTJAlY8R3AwfPEn0o97gixOmZBEtd1CWYgDwoQoPuiRQjjlkgxcbEFlAE7Y1brIGNxTkcSFXYvJILNDGcjp7MkdPKktrg4juLR1ZEbTu3eR4lABkASfIY9Fo72nhirBmUkgE+EnICqAQC2kg5GCAJ2qRbhBdzAWCCTp1krpgjpB+GcCmBtBTrOoAF2XTBgQdRJxnPSuUr/s4Jqv6IdY1QQM6EKwZxjUCQ3r54q4dkuJ4dri6yBfRFUOWKd7jJZICttKkTjqaqvLecsNekBZWNLCAsqBgzIEKSAuZM+lW7sbyjvidFtgV7u6NV8i1FwNDp3UmHIZmt48iINWT07tHc7Gl8o4UdydQBFwmQw3WNO3kRPzrLO0nZKeJQpw57m3fB8IFtEUMJEtACx0FaS/LbjAd/xZUbBbQWyp8lkliTEeVOU5LYsguVB0gkvcJuMAMky5MbdIrI5y1ajTGkqE73aK0392GvT/01LD57VX+1N6+qI37OoTXga/3m3u0j3H6U/wCSdvrHE3rlkI9sIpcO8BCoIBJj2DkQDv8ACkO0nPbV8Itm4lyCxJX2ekAPGktPQHpR1PH7090NpUvY1sQfC8clw6QYcCSjYcCYmOonEiRT61ZkgTE/o/SmnDCNWMyOmanuRco70yw8APi9SNkHxyx9I869t9W106m/ifH74PL/AIq9dxXwrkW4Lss7jW5RB922UDn01ucz18JFSvJuRdzLMVLdNIIA2zkks3rUqXAFF7zFeU5N7Sbf9s3KKW6SX0DGk9eaEtRHpR6AuNSd25HnRmoreVcxju82OaAvRgdqTMfWuAwyiaBx6+XT1rvd+NFcQPQes/jmlYKEebMDw93JjSZx0x615b5/yoWeIup91XOn/Kcr9CB8K9R8dcm1czHgbOcYPpWK9ruUF2l2DXNI1ECIMAjEDEEU2LJpn8mK8epFY7JdqzwTeAsyuT3iGAhEDSR1VwRk5wTitg5bzW3xFtblpgyn5j0MbHB+VYPx3DMhyB8qe9lu1NzgrodfEhEOmrDD08iNx/U1vq90Q+TNzk0RlNF5PzO1xNoXbLalJI9QRuD6/wAxSt+9HSmhBy4Jzmo8ifddaa3xPuo97i59BTRrxOJ3rVjwuO7MuTMpbIRYZxXU+HKXOwrq0a4+TNol4Ms5bx11HbWjC3EZWEzMQSMneIOc0zfmJa4RI8c/wqFOTvGCBIG3tVMHmyK0hi5EgjUWgAdSTAHigtqxHTNRHNOOW/ott7QnxyoHskAA7BQcyT1rwo7u9J67/sJzZGhCI0pJQFiMEgiJyZMHpVh4PiT3StcHtAkkzOAQcdJmAY9ZqrcZcNwKpIGhQsSYlYGMYDAgjzp+ePZbSKywYCxPiIQtAYR4YJmOsUZwcopHJ0yyWSNQOrTpAMeIiBt+O/pTTmbXittrYZ4uQRAGqBBBDAYOc59+1M+GY6BcOCDBVfLInMwMbDFKvzpRdCwdOkCf4WExEZ/i+nlWfQ07W42wThU0W7xa0yAMIDrPWSA0AjOAYxO9Xz7J17u1euiyw77uwmjMquojUWIUZf2pk5xiqFxPNLlyyyMQ4dgobMq4knUJ2mI3AKk4xWufZ/wmnl9nQhVWRSN5YR7R8pJPlO8CYq0/gfkMOSk/a3euXLjhkMW7YCqSG0yAxYECCTOfLT1rR+ZcNcbgTqutBtJ4QqxkLhyQWb5jeqr2z4BXe747SMfZ13BnwgAEAzEjoKnuL7WWb1oWrNu/eOlVJtWvCNMT7ZEiR0msjlcKNendFT+z7ksc1Z38S9xcgMAdJ1W4ifjmtF7R8pa+qBCPBJ0nYzA+ERVX4PgL9u6eIt8MUfQbeu8wwrEFjoABJ8I6kVMJwPGXhLcW9uY8NtEURiRPtAxOa5z1JRkHTT1RDcu7IsrzcfA6BixI8sgBPKRJjYias9oAAACABAA2HlXW0AAGTGJOTjqT1Ndrqq2VEueQ5NFIrhXGicjtVAWqO4rmrq5S3w9y5H3yVW3PlOTPw+NMf2ni7hI12bKxPgBuOPPLeGkc0hkrJsvQXPU1G8HyY6hcbib9xh/j0j/SPD9KkmQCmTtHBRnpNCSKHTPrQ6KaxRIzNFY4pYpRbu1I0cN+LE27kfwN/wCJrLuZhShjVCsCCV3Y4ZZ6R8m04rT+YXzbtM2ksMKQoEjV4ZzuBMn0rOuIs6g4mSoA0yT01ZzAaYI+GKlPZoeHcpnNOUq4mM+Y8utU3mPLCh/pvWiM8rqAJXPiCkqPiBFRfGWEuDBUg+W39DWzFkcdmJkgpborXZXtVd4K8LiyUOHSTDLOcbA7wfX1rcOWuOMQXLDKbZ+9Mx6EDr/KsD4/g9LEAz6Az8PfVm7C3+N4O6LiWzoM67bsVW4I2joZAIaMR8K2eqse9mJ4Xk2o0/ieXXEyVx5gz/tSV7trwXBqERbl+/EXBbiAeoNwnQSD0E1Vuec/4niZ790tWs/ulJVI6ayTNyP8WPQVBnjuHUf3wMdEz9FFJk6uU1UUPi6JQ3my5N9pbzjgMdNXEwfiBaiuqm/2khyLPEEefd7/ADaurP6k/H79zT6OL9/0Vi/xPgVZYgSSuQBsMnrqE+6abo5OwHtagN48hJ3GBvRjdlI1b/d93mYyfSaPwVhDqLuFhWIH8TDCrjbJ69BWnhGMeX+Ym4SyuVK92FAE4UgScR0np0FN+Yse+cKWgaYDmTCgMJJ6im3D8SysTiDPhIkQfTrQ2rOTOcRvPxoJUcO24xkkAkEjPQwdj6wZPxp/yuCQWxAkECZiF6Z6j51Btcl53/pUgnFFQCCJnpv6GNo3FLKOwUy3cvZb/E8NZHd/8we7zaDaVO50giSAv3pEEyK0j/g1XI7/AInib8AAL3ndWwBsBbtAAD0rL+zPE95x/BFvCwvIwjqACSPiN/ea2bnXGNw9i5cRZcCEkSNTYBIO4GT8Kw5PbSNcPIvyfsnw1keDh0E9WXWf9TyamUtxgD5bfAViHYvtBxS8zVzeuvaJcXizM6PgyqjK94DkKsHwnpWn837S/uLvdWuJEof3htaVScavEQflQmtPO4d2yca6jBlRlZl9oAhivvAOKbIoOQZ9wAOPX0rIvs8Rk5o6oVDtacLBlYwzG4samG0EEQQd5rTbPBX2fN3QJz3aLJzkanBOdsRFTyR0tDw7lgFycD+VHRD1FE1RRy9VEYciiMPjQd4KMT+oogI3mMkgdOtZT9pvbXi+E4vurDm2FUFCpGRpUktIMnUYjaPfWwXlyPnWW/aLyxLnGrqQNAuHJI6Wt4BmoxUY5NUlf+iruUaRofZm6bnC8PdJlrtizcYxEs6KzGBtknFSkCmHZq0F4LhguwsWYjIjQsZO9PjeE6RMxOxj57T6VZUuBHfcPQT+ooCxoAfeaIAG9KIyz/tRzPlUT2j7UWuDUB/Fdf2La7n1Y7IvqfhSsAXtNf7qwWLlVA1YAlivTUTGfKRsc1n3KuahbdohLTuQALYJQBoUgBAe84iYYysiFz1ovNOd3+Kca7pG7OFIC2xoKOfPSfEBkEk70h2I4lP23Wt7uTa0JBQnvQ4VWRVAxkgkxPXYGglq3B8L3LWvNeaEALbFtRhUFjFydoIB7pcx4iNpgCgK27nFW7HHWeHfiGVroKWSVULCkM5I9MeLJG0ipntJzIKkFwiqytcYnSFXJ16sSoYKDpzmMTTThebJxABtszJG7KVBO2NWekkb7TXN1uInZSftA5ZxCXjdW4BYZgLKIiKUJTxj2Y3U53yKz/iuIuOYLXDGDquwD5YQD1Na7244UmzZVUP96xgTJhGzttneqW3KJEymrJCzP1EjemhljFXKisYSkqVlOPBE4hTPWCWHxYn8KcJwNw4MgdIgfhVlTko7sENpun2tWEXG3iAJPynpStzl1uAuok7l5PygDwZ8/rVH1URlgZWhyhvP6muqwpwFsCNUx1JE/HxD8BXUv8kf+OUDhOLFufCGDDOrIndcDyPSmt5pOqAJ8vP3dKPdtmJBkHy+s+RzSWnzn9etegeYKKQYH4UtcIXHUUyBImnvC2S6uQJCLqPXOBHuzPwrmETRZyd6dWGzBIH4GKZ6zE+e3rSy3MHaPx/lQo4sfIOJU8UkSqk4IIVlIOCGgxmcda1TmXL7d3hXdUJfve7Ri2pyULajJOMgjFZZy3h2QWGYINS6lMbqpBQ42JiJOfnWjcPzocRbS2oVSu1pWEljMvJAOdUb+deZ1HNo34VtTI7sFydn5hbuNdu6bNyVSSVB7u5qO8D2h0mtQ7QGeGuiJkAR5gkTvVM5Fwd/h+KW5cvIvDfvD3Oi2bksIEtblmMncxirHx/NLd1GQd5mM6R0MwBM9NqnKepDaVZTfs8sKOYEa7ZYC7KK6swUKANUGYk1piCD8c1T+Sdnl4fiG4izauM5Rk8aqigMQWjSoYklQfETVl4W5fL/ALxFAO8MMfUn/ejKV0dW5LUBg0XUIoUWnEDCN6LfmPCQD6iaU2oGyCOtEAVlzWXfaIgPFHAOHnV/+sfltWom4CQJE+U5+W9U3nfZuzxfEd73zGygJud2A0kkEqCp1KYHQE5NTlyhosn+zR/5Dhdo7izEbewu1STtmKbcOyrbtIiXNGhQkgmFUADVOQYHXNKuW1KAhI6tiB8zPwANOCw7P+jQBqE3EBguuo9JE/LemfMOcWeHE3WI3IABJMETEe8Y3prQvIz7TdoxwiACHvOPAnQdNbxsv4nFUBOH4i8zXrgN19muEKo0rLCYyQs4ABInyzUvxXLrvE3X4niP3KH2VOl2RFjSGH3ZHiM7Eneojj+Z6Gaw9sXUUAEozIxGYbSjFWOodd8YqMnbGvQvmRPP+O8IW2WWTEoGVjPhuBmTdhJhciCDuKjGvILxKsFeA5AADk4VSSEIG4JIEZMUrxHAhjBbTJmAfZWZ1DxCSDuIGCd4imvBc5dXcPwzOqEaWYTv1GNIxmIO0SKdLbbf7EPidyZO3+ZO9lFugqqezbhVttqhmDK/tSVEn123p3wnNL1kMLPhFw6/AqOJYAEW8hLYAAHs+smqBd7WcVYvEsx0mJQ6YgndQJg4aN4jNR/Gc1Tir4Nxm4e2oJG90hpk/wAOSZPQU/8AGySe7VfcqsmKK4tl+ucYAXa9cAIydd2LsMZE68ETgFTHQbRXftFs2++UoQMBki6oaDhwU1afPPyqk867QW7yBC924BBB7tLR1TGfFcJXTMAEZO1Q1rmDJK2me0GENDnI8jEeVFdG2rb3GfVJOkti/cDzy1xFxgLqo/3V7tlUgZjUW1EyJjETgGornParTdVWttqXDTcIYAwdOtDJ88n31TbmGwSR0O1Eia0R6WEXZKXUyao0qxz+wVBHEBJHsvDMPQs0k/M11Zt3ZrqT+HHz+P8AA/8ALl4/P+QJoSa5aELW0xlv+zHlli5xTPftNxC2kJ7hE1m4WBSSszpUkEkAwdNaPxPKODlWHJroTGpO5uAE7AqQd+mY3+FUv7Dv/qNw+XD3D82tj8620v5HHvivN6mbjOrZpxRTXBRH5Hy501f2PxGOg1qc9QCwkb/Kmn/BvK2J/wCQ423HQOZPu1nJ+NaOHPu+M0pbvMPMj/NUFnn5ZT04+DLf+CeWMviPNFyJL90IgR1SB/SrPyC9yzhLQt2jcMAxcezruZ/x20zH0q4LxJ6zj403dwdwGnoQCPkaEsspKmxlFeCL4bn/AAarBvXHM+09liRgCJ07fzp1b7Q8N93iD/8AG3/rTxbCDa2g64Rd/lXJwyEzoSfPQp+sVKvH7/yP+/uwinObDj+9DR10uM/AU54fjrYiMqdmkGen+b6VzcvtMRqtWz5fu1P5UP8AZFgZ7q2D5hAPwpkdY+N0aevyoUaaYWeWWUcMqw2Yhm67mCYpzwlzUx9Nqpq3QrQrxvEC0jXHnSgkxvHu6mq1x/bDhrg0d1ccYOWCA7/wsT12iKs/EwQQwDLGQRII9QaQtcOFaQYEHSoVQo2yNImuld7MWNdyvW+0V5mLWuDg7atLsYGBkAQNqWHEcfcjSgtiPJVj1hxNTHN+bJw9k3LrEKPISzE7KB1NZTzL7c3VyLHDoy7eNifqpAn3T765Y5SdJt/ZDa4pcL8l+ucs5g3/AN8/BlH/AIpNNbnZS+R4+Ib1lrj/AEkUj2B+0+1zFjaZO44kAtomVcDco0bj+E599XG4NWdj7povClswLJ4r7Fb5V2YFu4twswKmY7tFDfIkx76luaWkZkYqNVskqc9RB9D0PvpUL6zUN2h4h1AMhVXUzn0WDAxmfPpR2hHYVycnuRXaexdcStzRbVSTltTkQWVVES2mfhvVKPFafCmsxcDWpMRpzMSepaIxtVi7X80uNYLK2nxL+7UZIJ0mScH73QH6VTOMe4FJCMo1BADEARIJOCzYIMDz6g0FHfYk35BS14iCGhc6gTgneWBwNIBLAg5PlRTxYS6UDhxbmGJOo61nUVyMeIGJ6ZzTbhdDFdCFgrIWFwKJKCXAKn2SNW/iycUkLDTqJdQCCwAJEEfeERpOEI9+N4tpV0xB1YulrFzR3eu5ZZPZ1OUZLhhZBIClTMREgnqarVvsrdP/AExPmx/JanuD4x++BcKo7ssMDAuxCeEjxlwxlh1OM1LC3kfr0p/UcNkUhBS5KE/KnFtrhtkor6CwIjVp1QOp8OdvKlbXIWYT4Vnzkn4iMVZBw47m6Cs6uISTondGEahlfYOOvwikLfFqSRBXSQpkGJO3zx86u8j7CqCvchz2fPVh8F/maKOSgD2j8hVia0KbulKsjGeNEN/Y6/4q6pNrfvrqbWwaUU+yufjSlxPTJ6DzNES5lYEEdfPP0p2ia7gVQcmBBzjarsz0aH9i3L9PG8TOGSwFj/M6E/8AjWtuYMdfedqxbsRwR1XFNu8Lx0KywhBDd4QRInTAz9TE1rfI+ANm1DNqdjLNOomPConyCgY99eR1DubbN+ONRH4A/RpVCKSLY3+lHRh6fGs1lKDi5HT8a4XJ6UWR6UAPn+Fc2BIMSaFZ9YoF+FCRGcfWhYwYD0NL2iAJnHv/AApmtz3Hzyfzphx1juLZucPcZADmzBe0dWCQoErkzgxRizmTqQxwMnzo3CWdJmceW9VzlPaMkN3igwBoNtW8ROykHC7jMxmrStkqN/pVcfu3EntsA1zejR4gPf8AHak7rEKYVj/lC/PJFML1y6zZfuVOASqBvOPETJx5VRuiZnf22c6YMLKmNKhR/mu+Jz7wigD/ADGs74Ps65UElUBEgbnpuOnzq9faLwoPFW3LC5Fw+LHiIQATGCQT9Kgb16Wx1Hl1gSKpjyPT7e9/4D6a7/vchbXD3ODv2uJtsG7l1uY8JhTkAHeVkfGvSLcejOArqSegOciRPltXnjmFz922dlOwHrW9cutr3aL3RVAi+MQNXhGYG0702RuSVg0pPYc/tAmJkx5H06xFVztPduiNIXSD4yWKn6bDrIyIqfvIijaeokk7bdahucXle3kMTOwO+NvocVnnLsBclM4+43d+B9Cqzygcx+9wTo2fcwWzAJAqpcU8aRbw2kSSRu0kkrvqC+nX1q7czVWtG8UW2spDG9CuDlyBgEaAYO/tQCIqL5f2euqty66DDtHealu90oQFlVPE5Olwq9celVh5JvYrdki2AQBcMiSUEEbhT4TGtgV8/dE0S+TrC2/C5RtSgBnRVAHiLgnIg5znfrUpb5c379u5ixdJGI0BNR0QrDUt0MwBmQZ9ZqPu3ntqneYUgQSJ9jZvGSxOkLAAMZBJwape4r4G6XQbnD2mknUgbWBClrqaXU41EoQSMgTAitEPYw6zN4aAeiQxHxaAfnWbWbLC8hfUSbqkhhJGmLqqfFMwowOhEAxnbLntHFS6iTjVFsRlvO+E7q7xFsGFW/bIBzKkuQZ9ASPjRQu9Snbe0BdLHAZmtz0kguk+XUSajLNwEA+YB+YmnjLVBMaqlQRrdIXLZp8lJ3iBTJjNEY1ozua6nBven0oKpbJbAcBym0tu6TatnTYuvJEnwKYILEw06cetQnZGyr8ZZDCQJJESJCn2v8I3PoI60wHPbxVk7w6WBBACgENuMDrQcr4opdDSR7QJAnBBG1V9OWmSvdkdS1Jmu/Zkf+Y444OgcOqFYjSwuEafIQBIq/KBuf18qzz7JrgY8a4jL2BGfupcznznatDW5mvLzbTr+vwbI8B2oVf3fOgDyNqAW/LNRb8DIXJ93zoAo9KRN4DGZoyXAehNDVucLoAfKhuARk/hSBcDaKJdugxsfp+AouSo5Am2P1/SutDTmfiDRLl4ev6+NMuM41FHiJyRAPoQfPpE+7NStXSH3JLg+WotzXpBaZHoc5A2G5qX7zBqE5PxYeCCSADvv6Z6yM/GpjJxPuwJrVjexCfIU3TP+1J3+HW4IuIriZhgCMbb+80m3Dt1FL2kgVRPyI2jL/tGshLyKoCqrNCgQB4V2FVThLAYgHGCdp26Y299W37UB+8U5B1gA++3J93s1VeAeDuZg5ny9OtDH8G3l/llo7tX8v8AoY82thUYf4X6HoT+vhW68v4wJwNq60kCxaJAEn2FmsK5qoZTkmdf1rYb/EN/Y9q6kkrw1tl0gNnu42O4yZ6xV38BGfIqObrxFtLqghXEgEQRPnQcTw1trek51SrTnBH9PpSfLuXLYsoiltgSdWo5UYnEgbARsKUYYlpjzNYG6kytJoh+SWSbKpftrrUaWDKp9ksq+YI0RB/DapLmXL04hAj6lAIKssKylciCOnpsaJbuCADuPLb50urxHWqxn3FnGyE7YcMHtEM7d0tvxIQGmA0MHjWrYjG+IjM5fzyxpcnWmFRgQIIXSpVTqIIYEk7knbqBWo86WQ5CG46Ol1EBKl3tj92JBnSLkMY8qzb+3mvuyqCZOqAolWwsOYBGczqJJHTatGFvlfUnKKWzIrjrj3LZNy5JtqdBgA4yslQJwBB6QB51uVt5Ct5qp+YBrEOb6HBSAlwvLZ0Eg6vDkww9nPmImth5ReLcNYY/es2j/wDwtDqfhj9RsfLKv2+urBldQW5aY4ncQSB6SKrnA3pHp0xGJP5RVh+0sabNxoyRaBjeNazB6TtiqXyt20tPQrvncA/gRT4Ip4vqdNtT+hNvf8qSumR5UW39KS4i55b1RILewQ++uqPN1v0KGq6SOoPyrsa1yDc1WxmRojbprMgHY7HerNa7BcMqjU9xiIOH0zPTAk/TapOyu2pAF30reLQcfxL4thuRsKLZS9J1HUuox4bR0qRgfxNBnxapztWKeXJJ80a444R7E72F5bas2rvcrGq4AfExJKr5sZJGqrMt8ZJ8Py/XzqnDibqiEuEDGAiIBCgfdmdvXekL1kO5LuWY7lpJmIGPKIrLNNu//R0i7XOaIvVR/wBy/wA8UYcytgZdDOR4h/OqOtnHQH3T6dB5AHNCbcmTbXbJz0GPu+fWKjpl5G0ouN7jxv3lsemsfTNKWeMt9LiE/wCYfmap9tCB4VAJAkfiJCiffGfShOrp5REkD6qR5UumSYdJbW5hbwS6Z83X5YNJX+Z2ySNaAjoWH4TvVZfqADB69R/MelJHXPszE9cZ9D6yZrtLZyjRbP2m3Em6kRJ8cf0qD7Wc4vW1ROGQcRrDhwhDFCunTOJEhjBB3FRyuwGLce4gZ9wEfj7zRbfEkCDaGroBJjrP+3lTwTTur/f7FlHbknuxXOH7lm4oJwxFxgtvRoOnSsFo3Ytqz1AqyntHwyj++E9MHP0/CqCeJc7oZPmczvv160mXYD2GOMCVX8ScfKn1Tt0hHjvkvqdp+HG98fDWfhtk+lcvanhiCBdJM7aHnyx4az/vmIAKv5Y22xEHH9KIt8g5UgZJlmHw9lqOqYjxIdduLR4q5+5IMOrEnUuBbKRBEzJ+FV5OzF+d0XGAS4O/+Spj9s8ids+IlfjKAjHSjJxyxGMk5JdVzg4ZQRimjPJFUhtCIF+yd44LWxvH94d46C37/pUr2m5e78PwNuww/cWDZvagygmE0wSufvjpT1ON6qR1UeMiPIktbI8+nTcU2W4ARvGNrsAT7WRbMCevpTLNkB6SFewdpeGW+3EmHuOhXQpYaFXzx1Y4qxP2jsxh2OdisEjzA3OarCX1yCV8wderIgDdAAfX0+NEe+YMNn0dJ6nwyI9KnNucrY2mkWFufW9JbxwcT3TkCdhgetKWue2oXFyf/wATj8vSqvd4iVyT1we7MDfdY3+MVFXrxZHNxbWSCAArEFtsalMrGw896aEL7gZZeZc/RXZz3gEMV1K0nwEDEYHtHptVND3kRtLi+jIW1mzpYkEpaZg3iIeDMztM1FNwELqNy7q1AaQAoA9QzzJgjPp0zTC5xndlYYsUaSGIzBI0jSxIWMb7kkVvx4UlSd/QzynuuwrzDhu90BUIZnI1A+EAkRqBwsEtmfKti7M3f+S4YEZ7i2NwRhQOlY7xPOS9zNtgMYDE7x4DjrtIrU+z3M0/ZLIxbhAO7LZSCQF8WcbZzSdUnoSYcVNuhr2+k2X1ZAtKxHlFwHVj9YrPuBvAl8jLSI92nHxH1q99sGL2rsQ02XAIyZziOnSKyuyLqkeB959luu/TrVOkVwaBmtSTLXbu+uKZcdxUYBpC3xhj2Ln/AMbfypG/fJ+4/wDob+VXUdxHLYSPFHzNdSJtv/03/wBDfyrqpsS9xpNq+0DxHqD5fhmlv2po6k+gkH4mo+3cIPskU7tXBIGfymvNaPQHf7QY2+mflRTfz1Py/OkrlwAfqPrSZuT/AEpWhkL/ALQP9lB/AUpa4iZwfisH6imyH/c/qaU1dPypGhkxyOJHmPn+QNGF39Z/nTPP8R+AH5g0oq5/XnS0GxVeLzENjrB/EGjHifRj67AD/uj6Uk1yPL0mkg/pPvJ/MmjR1ix49Rkso/7t/d/Slk4sHABx1zHwMRTOT5AH0/U/I0cN6fSjSBY7PEjbSx9dQ/lQC8N8/MH8qZkepHxP5GuD+ZG/Qma6kCx2L+ev0/nQ/tAHX67e/NNNZjJHpkAn6Y+FF0EbKBnown3iQPxoUdZIHiSR4S3vI/mZ+lCLhmS/uABH1pkbpj2Z8thHnuYoGu+ZI9ZE/T8a6gj4vncH36j+VAOKg7x8SPyphbMjGrPWfrnPyomrPn5/qa7SCx43Ej+Jfdqz8qI1wea/FlFM2cDb6UQ3NgAZjrGI/wC6SaOk6x41sHyPxU/nSF/l6HLWg3vGo+7z/wB6SAPWPkR+JPpXFvQeXl+Ao00AT4jsjaeSeDcTkkW7in6fCk07C2SccJc+K3I+pGaW0eUD4/UetJX9cHSX2+62knPQkjyqilLi39xHFeF9hK72OsWzr7hrbKwcFmaPDkAS2dvWiXb0kkxnMAAjp+Vcx4hjhnjfxp3kbSMMT+VJs7qSGVzsQVsxM9PZJAHqM0Wm+XY0Wl2DI0HHTzA/IUu3MSZz6fXcSKj34lxkLMTvaZfoyiemaRbmjgDw2HkzBQAxG0q+8+dd6TY3qpEm/GHcmfrnqfZojcY0bmOm/wD61HtzmMd3YkebMD8mPv60J49CTCr09ksM+nSj6T8A9VDv9pf+M/T/ANK6micShGUuA9fFXUfT+X4BrQ8uH8aXttj4GurqL4EXI5Uzv50L70FdUu44ezt86XSurqVhQoo3/XQUgrHVv+orq6lCOYxNCo/Ogrq4ZiXBmQJzvSsZHvFBXUWKM+KuHXEmNQxON6fEYoK6izkET8j+dE1V1dS9wjcXD3sSY8pp45wfdXV1MxUJWnJY5NIlp3zhvocV1dRQGKJ+VF7oDYDp0rq6guRgGH4mmqGZnz/nXV1OhHyKdKCfyrq6iELOPnQWhAEYneMV1dROBF06Rk/P30hbvMdyTvuZrq6jQBUWgdwPlSJ4RCTKKfeorq6gATucDbn2E/0j+VdXV1OmC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9582" name="Picture 14" descr="http://www.amadisexpress.com/intranet/img/big/677215576.jpg"/>
          <p:cNvPicPr>
            <a:picLocks noChangeAspect="1" noChangeArrowheads="1"/>
          </p:cNvPicPr>
          <p:nvPr/>
        </p:nvPicPr>
        <p:blipFill>
          <a:blip r:embed="rId3" cstate="print"/>
          <a:srcRect/>
          <a:stretch>
            <a:fillRect/>
          </a:stretch>
        </p:blipFill>
        <p:spPr bwMode="auto">
          <a:xfrm>
            <a:off x="6119796" y="1071546"/>
            <a:ext cx="2762269" cy="2071702"/>
          </a:xfrm>
          <a:prstGeom prst="rect">
            <a:avLst/>
          </a:prstGeom>
          <a:noFill/>
        </p:spPr>
      </p:pic>
      <p:pic>
        <p:nvPicPr>
          <p:cNvPr id="109584" name="Picture 16" descr="http://viajes-vistas.galeon.com/IMAGENES/CaliMisiones.jpg"/>
          <p:cNvPicPr>
            <a:picLocks noChangeAspect="1" noChangeArrowheads="1"/>
          </p:cNvPicPr>
          <p:nvPr/>
        </p:nvPicPr>
        <p:blipFill>
          <a:blip r:embed="rId4" cstate="print"/>
          <a:srcRect/>
          <a:stretch>
            <a:fillRect/>
          </a:stretch>
        </p:blipFill>
        <p:spPr bwMode="auto">
          <a:xfrm>
            <a:off x="5500694" y="3571876"/>
            <a:ext cx="2819422" cy="2035547"/>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71472" y="714356"/>
            <a:ext cx="8281178" cy="523220"/>
          </a:xfrm>
          <a:prstGeom prst="rect">
            <a:avLst/>
          </a:prstGeom>
          <a:noFill/>
        </p:spPr>
        <p:txBody>
          <a:bodyPr wrap="none" rtlCol="0">
            <a:spAutoFit/>
          </a:bodyPr>
          <a:lstStyle/>
          <a:p>
            <a:r>
              <a:rPr lang="it-IT" sz="2800" dirty="0">
                <a:latin typeface="Arial Black" pitchFamily="34" charset="0"/>
              </a:rPr>
              <a:t>La guerra entre México y Estados Unidos</a:t>
            </a:r>
            <a:endParaRPr lang="es-ES" sz="2800" dirty="0">
              <a:latin typeface="Arial Black" pitchFamily="34" charset="0"/>
            </a:endParaRPr>
          </a:p>
        </p:txBody>
      </p:sp>
      <p:pic>
        <p:nvPicPr>
          <p:cNvPr id="63490" name="Picture 2" descr="http://4.bp.blogspot.com/_H6rfaY63s-Q/S64qNijxb7I/AAAAAAAAAD0/e6dn_xYGMgk/s1600/destino.gif"/>
          <p:cNvPicPr>
            <a:picLocks noChangeAspect="1" noChangeArrowheads="1"/>
          </p:cNvPicPr>
          <p:nvPr/>
        </p:nvPicPr>
        <p:blipFill>
          <a:blip r:embed="rId2" cstate="print"/>
          <a:srcRect/>
          <a:stretch>
            <a:fillRect/>
          </a:stretch>
        </p:blipFill>
        <p:spPr bwMode="auto">
          <a:xfrm>
            <a:off x="0" y="1428736"/>
            <a:ext cx="4191000" cy="2676525"/>
          </a:xfrm>
          <a:prstGeom prst="rect">
            <a:avLst/>
          </a:prstGeom>
          <a:noFill/>
        </p:spPr>
      </p:pic>
      <p:pic>
        <p:nvPicPr>
          <p:cNvPr id="63492" name="Picture 4" descr="http://2.bp.blogspot.com/_KRkLacCLK7M/TO6Hu4nX4ZI/AAAAAAAAAAU/Y5wLI5cbK2w/s1600/674px-Mexican_map_en_1838.png"/>
          <p:cNvPicPr>
            <a:picLocks noChangeAspect="1" noChangeArrowheads="1"/>
          </p:cNvPicPr>
          <p:nvPr/>
        </p:nvPicPr>
        <p:blipFill>
          <a:blip r:embed="rId3" cstate="print"/>
          <a:srcRect/>
          <a:stretch>
            <a:fillRect/>
          </a:stretch>
        </p:blipFill>
        <p:spPr bwMode="auto">
          <a:xfrm>
            <a:off x="4306092" y="2786058"/>
            <a:ext cx="4837908" cy="4071942"/>
          </a:xfrm>
          <a:prstGeom prst="rect">
            <a:avLst/>
          </a:prstGeom>
          <a:noFill/>
        </p:spPr>
      </p:pic>
      <p:pic>
        <p:nvPicPr>
          <p:cNvPr id="63494" name="Picture 6" descr="http://t3.gstatic.com/images?q=tbn:ANd9GcQb1lVmcJ7t6JtXUV_WTkJZn3QhkeLS3Hmt8oeYJGtFFdH4hQtZ"/>
          <p:cNvPicPr>
            <a:picLocks noChangeAspect="1" noChangeArrowheads="1"/>
          </p:cNvPicPr>
          <p:nvPr/>
        </p:nvPicPr>
        <p:blipFill>
          <a:blip r:embed="rId4" cstate="print"/>
          <a:srcRect/>
          <a:stretch>
            <a:fillRect/>
          </a:stretch>
        </p:blipFill>
        <p:spPr bwMode="auto">
          <a:xfrm>
            <a:off x="714348" y="4643446"/>
            <a:ext cx="2466975" cy="1847851"/>
          </a:xfrm>
          <a:prstGeom prst="rect">
            <a:avLst/>
          </a:prstGeom>
          <a:noFill/>
        </p:spPr>
      </p:pic>
      <p:sp>
        <p:nvSpPr>
          <p:cNvPr id="63496" name="AutoShape 8" descr="data:image/jpeg;base64,/9j/4AAQSkZJRgABAQAAAQABAAD/2wCEAAkGBhQSEBQUEhQVFRUUGRcVFRYUGBYXGBgYGBgVGBUXFhYXHCYfGhwjGRcUHy8gIycpLi4tFh4xNTQqQSYrLCkBCQoKDgwOGg8PGikgHx8pKSwpLCkpLCkpKSksLCkpKSkpKSkpKSkpLCkpKSkpKSkpLikpKSwpKSksKSksKSkpKf/AABEIAIIAyAMBIgACEQEDEQH/xAAcAAABBQEBAQAAAAAAAAAAAAADAAECBAUGBwj/xAA7EAACAQMCBAQEBAUDAwUAAAABAhEAAyESMQQFIkEyUWFxBhOBsUKRofAUI1LB0VNi8RUk4QdygoOy/8QAGgEAAwEBAQEAAAAAAAAAAAAAAAECAwQFBv/EACARAAICAgMAAwEAAAAAAAAAAAABAhESIQMxQRNRYQT/2gAMAwEAAhEDEQA/APWjcM7/ALk0xesvgOe2rqg/MQNEsuqCpHiw0GB5xVi1zS0yuwuoRbGpzOFEapbyEZqU0+jVpouq9TD1Vt8QrMQrAkAMQMwGnTPvE/l51Ztp3709CodmoZeKm2N6rM5NAgwuzS+YaEpogpgEFypBqgBSpiChqmkE0rJnfai/w/cGhsRF7UCnt3IIFHAxmhv6RSuxNpBarNvUixqOmriqMZyvoVOKcCkBVGY00xFSilQBCKixohqJWmmAOnAp1WkAZpgSUGlUiKVSM8s+TmGGoScHTmFJEFts1IqIYKbignSyMwznVBEkb6SCCKb+IB0m2yEjOkk5EEGACGnc4B22p7N2ZYqBJ1eIsDIHhJVfL1r5+LklZ9G1GUqDWOYPaBa30uwABhTAUBYjsQFgN1Hznet34c57duXALrhtQYoIAOCZJxOI9PF3iucey0M09IYCMblSYH+a1fhK6ouCR1MCEMEzJOsExjIt711cM22rZx8sK8OtvHzoQqZM5pKtegcliipgUWzYPlRzwxNKwKwMUzUduGA3NOien1NPIAKmrFi/5044YTUhYpZIVBUuTTXBUgtMxoUqIlGwVTC1ILUhVPkIXGQ0UxFEqJpqVilGgcU4FSilFVZFEaY1MimK0BQI001NlpKlVYDgYpVLTSpWI8vucKWMFQ3mHCs3vEBu3n2qsvCooBAKyFkoSp8MmRsauNByVHYRhtsCCx1bAee2KFy6+HL218dpbWpRcKsQ6yrKjKykYI9xntXgQylpH0PLhGm0VflGTFxoBWVZdQJg7/LIJ8Mfs0uU3by3B8soSJCAasglg0agZn1HbvWhfsmQf6wCJ0EEDVnpIJOfQ7RT8jH/AHiahBluxH+p5kkee9aQbUqZjNJxyR3FuwQokycSYAk9zA2q5Z4cDO9AFyi278V6Ts4LCm7SF00lcETQxeHl+dPRDTC70QGgnORUkuTUtfQ0/GEdgBJgAdzUOGvB0Vh+IA/n2rm/jPniLaaznW2kGOy9LavY5X3qfwtzMAC1ESZB1TkglhnO4/Wobp0VjqzpWFDBotA4vi1tLqYgCQMkDc/8n6GryZDjYUTUgaSmciniltjGJpoqUUorS6RNWxRSIp6VCY6IkUxqUUorSzPEjTRUopRRYYjRSqVKix4nlmkknQcbAKqmCJmQZYGZ7/Wua4gH+LBtwH+UEO6gkAFQxVSxVWA2g+RBE1r3uIcqxPDkmD+Ky3bfxZj+0Vz3NrzLdBWy4BEierE7SpMDYdtjXk/yqp7PV/pkmlRsXfiUPZLIgLpr+YhYQrAormdyMTHeQZyap/CPOnbj7AZlCs8NARREOe3vWDwfFfLa4XV4uaiYVpAaMAn8j2yPKh8s40WrqXCH6DJKq0zBB7b5Nd3xxuzjzeNH0CGpTWL8JcEy2mYoy62BXUAGYBYkjcfX3rZIirbM0iatFMHoZagXOPRbi22YB3yqnc9vLuftQM0rV6KI/EKCoO7mFx3gn6YBqitycjvt/msDi+ek3jpkLYfSB/U8dRjuBsB5FjUypIaVujG+PmH8Q+mZIQGO38t++wzo/StPkBi8heQuqVkgiCHAiJjOn8xXNfE18XOIusF30nAmJtgk/wC6SDEbg+1dFw9tQySuOliYnAKgrtnBnUawnLaNoRtM77XiuG+MedMXVAOgFSJG7MIEz2Ez9Qc1d5t8QJfsulhmmFlgVGGMRBPcSI9dq5vnXDNKndQU+jeGD6QF/StZTXRnGD7O9+HOONy3BiE0qDESIjI88dq1q5/4Vx8wdgRjy8WPtit+nF6ImqZKlSpVp2SKlSpiaQD0qaaU07EPSodu6DMGYMH0OMfrRKQxqVKlRYHlvFBUVpGNJJPSMaT2YgzmuP5rfLszgJEGAVbZBG43nJJrf5/e02tOogt2lyIgnESucGPr3rlb3EdLY7OfFHcHY/X3xXF/LHWR2/1y2oozeC435isSqKQFIIJMhp3E7Yot1joJkzJyJHl51R5VchWjPSn3btHrWiF6SCwkE+v0xHlXdLTONdH0FaTAjyH2FPB/5/fvWHwPMy9lLmsqCFYDPhjYj2rK5x8SN0tbJBQ9JzORBxEHGMg9/OsssnRbTWzsSnp+xXm/xBxwe9dZCdJJUbjsox3GS0+9bR53d+SjEkvdQEzgZFzYDAkLGPXyE8fxDQzKBiXHYx1ZE9u3vSe1QJbOyHMtNtGlwpCQqnsAVONXnHlEVmcTx66iyBhqYszGCdXmZnMdx51gXtfVE4HQJHrg+WfvUHZukdURkzsQO0b5kT6Vkl9mt30Eu8UWhiZ1GDIOB21Z8gBXT8u435lhdWnpBVpSNQBA6ezSved/esO28kZP4yQCBMBj3E4MV0vJrn/bpkjqI3Pr5fSs+R6NeOOwNy+EZQAvWYBAPYMw/PqmR3G29BvOvQjBYYErmMoUIyF9Sa0Lt8NxKgNJDsp9GFtsTPkRj1qtw/Eq722VYEXU2ySE0kRJnI+tTfpVE7fNTbZb1vTs4K6sHsZGPCcwRk1rcFz97l60xEB9KxOBOnUdvP7Vml/+3YH/AEySP/tYdvXFVVcBrcGANG2ANIE1rDk8MZQXZ6RqoH8UpcoCNQAJHoZj7frXEH4uuIjIsejHxCZLE5iZMiPKlf48/Ja4pZbzIkuCf9nVAG5Az5xXVkc+J3YuU7XRXmDc5v8AVF27tIAckgZmcZIH96Hd53fz/OuefiPdoiY9vynvFO0DieofMpw9eVtzfiJxeecmdZOyg/q0/nFEXm3ESAbz7A+MjucbbxAosMT0vgGEGPOT7sAxn86tE15JwvNrhZgtxtzPUyyc/mTjPrUrnN+I/wBV9jgOx2n7yI86LFierzSry1eZ8QTi4/eOpz/SPzyaekOjkOO5u9xNTqpCyBAaT75jYAewrN4tuo4yfL1wRkVY5qhVCIAhjIUEDZuxJ/c0b+H1FjJEESAFO/vUxSitFSk5bZkWUjG0DEzkgiBOPf6VNWGkk7T6ny/PervF8JpG58JOY9fKqLr/ACj/AO4/b/iquyUbHDcawVJMAAzgFiBOmA0Ttj0AmrQuL/WwKy7akWYgBZlowAAD7fUnJ0sOlwMGT5asfmKSVKzDTgkMHmAB55Oabmz2rdi3bRkufMADO4JLAuIjGDIiDBPzBG9LLdGmOi+vKuII1JlSJSH/AAwCuZ0idR2nbG80JeSXNb69cqGYRI1RmAW3JkD3Bme+tyvmluzYVWYDQQveeo9OOwJnJAGKqD4y0pbL29Qdr4OlSCBbOpYUkg/yyuJ1E+1ZZS8RphFela9wwQSXdh4TDEj0yVkznEdvpQuHUONX8wAE5bRkDTnKYB1TnsKvcs+Kw11y3TaZJVJBZW1EmbYOGbWeqdPQM5IrO5PznhhYa2xu3ELKgZV1EayLaW8EHs2okQQR3xT300KkXeAtguo1LLT4lB6YM4EDcxG+Kt8Lz9LdlVjCHUS2DJggMJx4wPL2qvyjj7Fq6toW7oJvXbALhYBVVLMSNgZBAyck4FA5hzVHu/KVLq6bjWHYsgytvWWBZjq6V9MspJE1ONuqHdK0zQ/6ytu4xYEMXa9BgYa2QxA306BqnJx2qtY+IRP8lDNsO+FZtJbUWmRgYA2n3mso8XcuPYOkhbwL2wxAZQF0wApOoncHbETOKq3LwVb4V1lWS3N4hUmWLaT3JdIJM9JnyApcSfSsWT9Z0P8A1y5pZFTpAODpiC2pQAsnUWbbeXU7VTbnFxmaCoCgGRG7ScTGPX38qym40FzcUa7YuLaVzcZlJt6yH+WsDSfltDHq6QcGBXRfCluzdt37rElFYkG4x0W7RViAB+FQqkR5KPWm44q2hZpurMv/AKk7EgsdpGpSDIEwf6ZEifQYHclm/ruoOrQSxLHWOlCQTGxmIkbQR2rX5L8ScPfuaUtuJMI+jxAzpJiCkgE5nG8bVvJwSjYbYG5xjAz6ff1rN8leFqFnMXPh26bZGpQ3bvn1J7diB5elZPGB7Lvqa5pteJlUdIEG3BIAkAyc9jvW9z/4lbh7oQWiyLpFxmDqJueAI+2ytnOZGINZ3N+aWrvFcCllS7PcJYTcSLbrbEmcNsT3X+WQR5VBtvoJRSXZlLeZkIQzow6sQFA06wwZoXEaYOe/erCcACEIOW6WB0wpgPBfZugk6hjbzqfN+e3FuX7VxChYMUe3lioZ1ti6GPhbB9gIEHAOTcTY1WluksyljckGSRaREChwNRXSRgnsYFaJtqzNpIVhbZkFT0YmRpnVpyUkBQZPnAJp7bWidJVVBY5UtqAEhfFjODE9/rUON5GVWbbvqGDuNj1A6SZMY3rN4ngLqSxBhCD32Gruw31Z37+wq0ibO35b8KXLiq4CgGDhcbnwsQQRj/ilXP8AK+a8VbA0zp06FABI0hiykekE+ucmlUNNAqM3i2LIxYg9R29m9T51jfE/EuLyLbZgCsnT36mzgeQ/Sr/G8Rpsam6esBpGQPxADbVEgTVbjr5bpKkB0AY4jpJacbRIMesVUSXXoLlMhrwYnCDxE4lo77VctWi1qFGZDDBEgjBE7jO4qpwVwy7k6dLW3YhS2FbVsN86e8CrxdToCCENvctLSrsQdO0xcVSMeEGKEm1ZT06AWOYmzfcbMRdUmWGkMzZ6fEYyJ2znai3uLctAWSFW4VCtpKHSbcyemVJg7SBBE5yeb8ORftEghbgUTkA9RVip9AQcf3otu4bqBrjdR+VbGwlflE2V7DABydt61ST2Z2+jQu8eHtbAnUPOG1Z0+ZmNu0elZ/HcerKltSSy/MBgiGD6YgA76VgjvEZqXNbYW4WXpRdIQYz0gu2dhET/AOaBy22VuoTAggEqQT1AOSdxhYmNiQKI0uipbJ3laFUyOkSe/Y9IJB7dsxUXUi2pV5uW2BAQnABB648J2wCSNOd62viTj0bh7fywS+oi4TJaAjSVJEBSBqnuTFYPL7tsJJUnJJmY1AAWtQGSsk7QaMsVolRyYccSTcNy3dNthqurq1FQzdRKsO2rEn+nPlVThbOhiVJIK+GNRYEiIYGCZEyQMTiaPxlkLw6DVILfMIGN5WNuxViPYz2qrd0hTpBRTpknqMgMCIETkT2EirU9WLF3RqrxYVrRDki2uksQwjrJCr54ZomMj2q+eSXL91Wurdto9xyGYMussw1Ojv0lj6mNJ9M3fgnirVs8XdRZVbaJaCyW1MAbjSdnKA+x2867j4y+Ird6yqqzQchQFmRMSGyAUDRB7eprJ8u9FYNdnKWuQcUyPY4a0Lvy3YF7mlXAII0lScwdWdiNJGZmnzblB4fhwLgFlrgNsgjxQQSUA6SjajJGRLDAxXSfD3xHZRgbzNL2UtM/V1RE62UFlYkLB8tU5gmjzPmC8Rw9629wONZNrSZCFVLW3mAzEEqJMTI3EzDm9oqMfTZ+AGA4JAWko90QNgxOokdySGBzttXRtxSjvXn3KuIRXS5bU2ptAXFXUFuXHCGWUmCVhs9y58q0L/PAB1ED3rnlC3Z0KZD/ANSuNBs2APD82GK5bCMUWPIksZ7EDzri75YLZ4gXIE3AvUZVkMkATgFjbJA9a1Od8Tbu6jKsWtPaAb8JYgh0BxJ8J9IjvNnjuJRkdSEbUCoEjJKhRAnEhVk79PpW0FitGcnZR5o5vXjcLazbRJZzpIksQNa+QEj3GKwl42NJUwWANwapUsXLSuokq3Sp3gH3Ira4mwLdq+sSptW2wI/mDUrsI2DBEkVzjqsZByTpHXAyO8zO+5rbjjoz5JWzVX4jufKKl2kaTqkfNMs2rUTIMrA9MZqPGc1e4GDMNiAFJ+X0sCpYEzqhYPv7is75Q1xHUAdR6pOCT307kDb/ADStkaWaIEgQNe5DQTLaoEjuN60xRnkzXs82cIEDECY1BuoBZhUMRpyRneT7Uqz1tmEjdiCvixvjxR6yaajFCyZe53fnh7q4iRGkAQQyxEbe9VOGvG6Ro6o09jB1AWySe0GJPkNz26zibLMGWbKqQVhtQMkY85jeIzFJAFdGVNlZWKagGkLnqUA5G/vImuOHI0dEuOyjyrlLWiC6MVjS4AHhIZWmDP4uwPY1dv8AKFNwFbZFsIV0kwwbVIOlcxkifak912/AVESGIDg7RKiGUnzIjFWflgA/iYeGYABzBg49Y7wMCkpuqLwsw7135d1rb2w1qVME+EnT1wZYQcal+sVHi+W2om2bjBWTwhSJsqVUFsCdJ3GSa0hy9mKs1uyWQMC7tJKkZWFAgdxBx23NF4bk4tGVbSTIIXUVPeYcyW+o29KV0wxOW4xXaZXcMuZJggDJjOQP2Kq6GUzpwSJEHzEfoI9hXoyqIEgEwJgCJiqt5BnA/StFy/gvi/TiLrEzIOYbudoBE+33oJXIHlrAI/qJZlaI/wB3ftXdW98j7RRNCbwpgg/hBke+B2zR8q+g+L9OFva3QFFI0/0wc98e7GpDl9wPm0wU6YGk/gRtAH/yGqO/eu8+WncIcCZC/oSKsqiQoEDTBEEiI2yv22qHzfhS4TiOC1ovygDOQdMSxJPVBz3zt5dq07dlnYNc+aoYqGD2mgNpIOllkGCI0nMQR3nq/lrnV8vqjVIBmAQN/SI9qLYZFB0wskEwcEjZoBMfkKh8v0ilxGDb+H7f8uL5EMiGColfykGYG3etHgORqhX+YSQFBgDSCoAMyJO2+MZqxxfOEHTq1kbgZ/NiT/es/i+asx6iVjYTA+oNTnJl4RReVLaKFU69OASAIXML6xtOJjvvVd7Go4tk+3qcQcVUscSTnWNM7gj6wZgxnGfpTfxEEkvMzjIHsFEAecQfQYmntk6RrPyFCvUM7xIP/g+9ZHEckEmLZb16f8UW3zkAY/WR+m9Qb4hj1Padv02prNCeLMzjeAbQ4W0QWUjeNwQO3rWVe5W2mCAD8yepgAF8yTgZArcu81uMcED0E+dVrjsy51H2E/ofOt4yaRk0mUX4eyHZvmM2D4V6dWJXVuRCqZjOr0qp/BRbZdz0hdhOkL2BMeHzrRPCeh8sDf7mpfwhJz6DuPtVqTJcSp8iWtYML4tsYG31p6vWuEOr9PUUqWQsSeqGEeR+9aZpUq5n0dKI22+1OjmSJP7ilSo8G+x23X3H2FFtnFKlSAkhx+/SguM/vypUqABIcA/vapn/AB/elSoABbOf35tRbhyf33NKlSZQwOR++9SJ+9KlTEyjcczue/8Aeq1/iGCiGYb7EjuaVKhdi8D8QcH2P/6FV1O/78qalWxk+xrp3p7R29jSpU2MtIxj6/2ol4xt+96elWZQNtvp/im1HURPn9zSpUwLnCZJnz/vT0qV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400px-Mexico_1824.PNG"/>
          <p:cNvPicPr>
            <a:picLocks noChangeAspect="1" noChangeArrowheads="1"/>
          </p:cNvPicPr>
          <p:nvPr/>
        </p:nvPicPr>
        <p:blipFill>
          <a:blip r:embed="rId2" cstate="print"/>
          <a:srcRect/>
          <a:stretch>
            <a:fillRect/>
          </a:stretch>
        </p:blipFill>
        <p:spPr bwMode="auto">
          <a:xfrm>
            <a:off x="0" y="0"/>
            <a:ext cx="3810000" cy="3467100"/>
          </a:xfrm>
          <a:prstGeom prst="rect">
            <a:avLst/>
          </a:prstGeom>
          <a:noFill/>
          <a:ln w="9525">
            <a:noFill/>
            <a:miter lim="800000"/>
            <a:headEnd/>
            <a:tailEnd/>
          </a:ln>
        </p:spPr>
      </p:pic>
      <p:pic>
        <p:nvPicPr>
          <p:cNvPr id="3" name="Picture 3" descr="E:\400px-Mapa_Mexico_1836.PNG"/>
          <p:cNvPicPr>
            <a:picLocks noChangeAspect="1" noChangeArrowheads="1"/>
          </p:cNvPicPr>
          <p:nvPr/>
        </p:nvPicPr>
        <p:blipFill>
          <a:blip r:embed="rId3" cstate="print"/>
          <a:srcRect/>
          <a:stretch>
            <a:fillRect/>
          </a:stretch>
        </p:blipFill>
        <p:spPr bwMode="auto">
          <a:xfrm>
            <a:off x="5334000" y="0"/>
            <a:ext cx="3810000" cy="3467100"/>
          </a:xfrm>
          <a:prstGeom prst="rect">
            <a:avLst/>
          </a:prstGeom>
          <a:noFill/>
          <a:ln w="9525">
            <a:noFill/>
            <a:miter lim="800000"/>
            <a:headEnd/>
            <a:tailEnd/>
          </a:ln>
        </p:spPr>
      </p:pic>
      <p:pic>
        <p:nvPicPr>
          <p:cNvPr id="4" name="Picture 4" descr="E:\400px-Mapa_Mexico_1848_2.PNG"/>
          <p:cNvPicPr>
            <a:picLocks noChangeAspect="1" noChangeArrowheads="1"/>
          </p:cNvPicPr>
          <p:nvPr/>
        </p:nvPicPr>
        <p:blipFill>
          <a:blip r:embed="rId4" cstate="print"/>
          <a:srcRect/>
          <a:stretch>
            <a:fillRect/>
          </a:stretch>
        </p:blipFill>
        <p:spPr bwMode="auto">
          <a:xfrm>
            <a:off x="0" y="3390900"/>
            <a:ext cx="3810000" cy="3467100"/>
          </a:xfrm>
          <a:prstGeom prst="rect">
            <a:avLst/>
          </a:prstGeom>
          <a:noFill/>
          <a:ln w="9525">
            <a:noFill/>
            <a:miter lim="800000"/>
            <a:headEnd/>
            <a:tailEnd/>
          </a:ln>
        </p:spPr>
      </p:pic>
      <p:pic>
        <p:nvPicPr>
          <p:cNvPr id="5" name="Picture 5" descr="E:\400px-Mapa_de_Mexico_1854.PNG"/>
          <p:cNvPicPr>
            <a:picLocks noChangeAspect="1" noChangeArrowheads="1"/>
          </p:cNvPicPr>
          <p:nvPr/>
        </p:nvPicPr>
        <p:blipFill>
          <a:blip r:embed="rId5" cstate="print"/>
          <a:srcRect/>
          <a:stretch>
            <a:fillRect/>
          </a:stretch>
        </p:blipFill>
        <p:spPr bwMode="auto">
          <a:xfrm>
            <a:off x="5334000" y="3390900"/>
            <a:ext cx="3810000" cy="34671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28662" y="1071546"/>
            <a:ext cx="3929090" cy="369332"/>
          </a:xfrm>
          <a:prstGeom prst="rect">
            <a:avLst/>
          </a:prstGeom>
          <a:noFill/>
        </p:spPr>
        <p:txBody>
          <a:bodyPr wrap="square" rtlCol="0">
            <a:spAutoFit/>
          </a:bodyPr>
          <a:lstStyle/>
          <a:p>
            <a:endParaRPr lang="es-ES" dirty="0"/>
          </a:p>
        </p:txBody>
      </p:sp>
      <p:sp>
        <p:nvSpPr>
          <p:cNvPr id="3" name="1 Rectángulo"/>
          <p:cNvSpPr>
            <a:spLocks noChangeArrowheads="1"/>
          </p:cNvSpPr>
          <p:nvPr/>
        </p:nvSpPr>
        <p:spPr bwMode="auto">
          <a:xfrm>
            <a:off x="357188" y="285750"/>
            <a:ext cx="8215312" cy="5816977"/>
          </a:xfrm>
          <a:prstGeom prst="rect">
            <a:avLst/>
          </a:prstGeom>
          <a:noFill/>
          <a:ln w="9525">
            <a:noFill/>
            <a:miter lim="800000"/>
            <a:headEnd/>
            <a:tailEnd/>
          </a:ln>
        </p:spPr>
        <p:txBody>
          <a:bodyPr>
            <a:spAutoFit/>
          </a:bodyPr>
          <a:lstStyle/>
          <a:p>
            <a:pPr algn="ctr"/>
            <a:r>
              <a:rPr lang="es-ES" sz="2800" b="1" dirty="0">
                <a:latin typeface="Monotype Corsiva" pitchFamily="66" charset="0"/>
              </a:rPr>
              <a:t>[…] el Tratado de Guadalupe Hidalgo (1848) fue firmado bajo fuerza, y, por otra parte, no fue cumplido. Lo cual [...] va contra  todo derecho natural de propiedad pública y privada, tan enfatizada por los valores culturales de la misma sociedad que cometió el despojo. […] Las provisiones estipuladas por el Tratado de Guadalupe Hidalgo para los mexicanos que se quedaron en el suroeste y el derecho a sus tierras no fueron garantizados y las promesas jurídico-legales, otorgadas por la Constitución Americana a los nuevos ciudadanos, no se realizaron, no por el deseo, o falta de deseo de los conquistados y colonizados, sino por la voluntad exclusiva (y exclusivista) de los conquistadores y colonizadores.</a:t>
            </a:r>
            <a:endParaRPr lang="es-ES" sz="2800" b="1" baseline="30000" dirty="0">
              <a:latin typeface="Monotype Corsiva" pitchFamily="66" charset="0"/>
            </a:endParaRPr>
          </a:p>
          <a:p>
            <a:pPr algn="ctr"/>
            <a:r>
              <a:rPr lang="es-ES" dirty="0">
                <a:latin typeface="Times New Roman" pitchFamily="18" charset="0"/>
                <a:cs typeface="Times New Roman" pitchFamily="18" charset="0"/>
              </a:rPr>
              <a:t>ALARCÓN, J, “Enfoque: pensamientos sobre la historia y cultura del hispano-chicano”, IV </a:t>
            </a:r>
            <a:r>
              <a:rPr lang="it-IT" dirty="0">
                <a:latin typeface="Times New Roman" pitchFamily="18" charset="0"/>
                <a:cs typeface="Times New Roman" pitchFamily="18" charset="0"/>
              </a:rPr>
              <a:t>saggio, </a:t>
            </a:r>
            <a:r>
              <a:rPr lang="it-IT" i="1" dirty="0">
                <a:latin typeface="Times New Roman" pitchFamily="18" charset="0"/>
                <a:cs typeface="Times New Roman" pitchFamily="18" charset="0"/>
              </a:rPr>
              <a:t>El Sol, </a:t>
            </a:r>
            <a:r>
              <a:rPr lang="it-IT" dirty="0">
                <a:latin typeface="Times New Roman" pitchFamily="18" charset="0"/>
                <a:cs typeface="Times New Roman" pitchFamily="18" charset="0"/>
              </a:rPr>
              <a:t>Phoenix, Arizona, (Ottobre 1981- Aprile1982), p. 4.</a:t>
            </a:r>
            <a:endParaRPr lang="it-IT" baseline="30000" dirty="0">
              <a:latin typeface="Monotype Corsiva" pitchFamily="66"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1" i="0" u="none" strike="noStrike" kern="1200" cap="none" spc="0" normalizeH="0" baseline="0" noProof="0">
                <a:ln>
                  <a:noFill/>
                </a:ln>
                <a:solidFill>
                  <a:schemeClr val="tx1"/>
                </a:solidFill>
                <a:effectLst/>
                <a:uLnTx/>
                <a:uFillTx/>
                <a:latin typeface="Palatino Linotype" pitchFamily="18" charset="0"/>
                <a:ea typeface="+mj-ea"/>
                <a:cs typeface="+mj-cs"/>
              </a:rPr>
              <a:t>Batalla de Columbus</a:t>
            </a:r>
            <a:endParaRPr kumimoji="0" lang="en-US" sz="4400" b="1" i="0" u="none" strike="noStrike" kern="1200" cap="none" spc="0" normalizeH="0" baseline="0" noProof="0" dirty="0">
              <a:ln>
                <a:noFill/>
              </a:ln>
              <a:solidFill>
                <a:schemeClr val="tx1"/>
              </a:solidFill>
              <a:effectLst/>
              <a:uLnTx/>
              <a:uFillTx/>
              <a:latin typeface="Palatino Linotype" pitchFamily="18" charset="0"/>
              <a:ea typeface="+mj-ea"/>
              <a:cs typeface="+mj-cs"/>
            </a:endParaRPr>
          </a:p>
        </p:txBody>
      </p:sp>
      <p:sp>
        <p:nvSpPr>
          <p:cNvPr id="3" name="Rectangle 3"/>
          <p:cNvSpPr txBox="1">
            <a:spLocks noChangeArrowheads="1"/>
          </p:cNvSpPr>
          <p:nvPr/>
        </p:nvSpPr>
        <p:spPr>
          <a:xfrm>
            <a:off x="468313" y="1484313"/>
            <a:ext cx="8229600" cy="504825"/>
          </a:xfrm>
          <a:prstGeom prst="rect">
            <a:avLst/>
          </a:prstGeom>
        </p:spPr>
        <p:txBody>
          <a:bodyPr/>
          <a:lstStyle/>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
              <a:tabLst/>
              <a:defRPr/>
            </a:pP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9 de Marzo de 1916.</a:t>
            </a:r>
          </a:p>
        </p:txBody>
      </p:sp>
      <p:pic>
        <p:nvPicPr>
          <p:cNvPr id="4" name="Picture 7"/>
          <p:cNvPicPr>
            <a:picLocks noChangeAspect="1" noChangeArrowheads="1"/>
          </p:cNvPicPr>
          <p:nvPr/>
        </p:nvPicPr>
        <p:blipFill>
          <a:blip r:embed="rId2" cstate="print"/>
          <a:srcRect/>
          <a:stretch>
            <a:fillRect/>
          </a:stretch>
        </p:blipFill>
        <p:spPr bwMode="auto">
          <a:xfrm>
            <a:off x="3563938" y="1125538"/>
            <a:ext cx="5580062" cy="438150"/>
          </a:xfrm>
          <a:prstGeom prst="rect">
            <a:avLst/>
          </a:prstGeom>
          <a:noFill/>
          <a:ln w="9525">
            <a:noFill/>
            <a:miter lim="800000"/>
            <a:headEnd/>
            <a:tailEnd/>
          </a:ln>
          <a:effectLst/>
        </p:spPr>
      </p:pic>
      <p:pic>
        <p:nvPicPr>
          <p:cNvPr id="5" name="Picture 8"/>
          <p:cNvPicPr>
            <a:picLocks noChangeAspect="1" noChangeArrowheads="1"/>
          </p:cNvPicPr>
          <p:nvPr/>
        </p:nvPicPr>
        <p:blipFill>
          <a:blip r:embed="rId3" cstate="print"/>
          <a:srcRect/>
          <a:stretch>
            <a:fillRect/>
          </a:stretch>
        </p:blipFill>
        <p:spPr bwMode="auto">
          <a:xfrm>
            <a:off x="1476375" y="2060575"/>
            <a:ext cx="6418263" cy="4494213"/>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1" i="0" u="none" strike="noStrike" kern="1200" cap="none" spc="0" normalizeH="0" baseline="0" noProof="0">
                <a:ln>
                  <a:noFill/>
                </a:ln>
                <a:solidFill>
                  <a:schemeClr val="tx1"/>
                </a:solidFill>
                <a:effectLst/>
                <a:uLnTx/>
                <a:uFillTx/>
                <a:latin typeface="Palatino Linotype" pitchFamily="18" charset="0"/>
                <a:ea typeface="+mj-ea"/>
                <a:cs typeface="+mj-cs"/>
              </a:rPr>
              <a:t>Expedici</a:t>
            </a:r>
            <a:r>
              <a:rPr kumimoji="0" lang="en-US" sz="4400" b="1" i="0" u="none" strike="noStrike" kern="1200" cap="none" spc="0" normalizeH="0" baseline="0" noProof="0">
                <a:ln>
                  <a:noFill/>
                </a:ln>
                <a:solidFill>
                  <a:schemeClr val="tx1"/>
                </a:solidFill>
                <a:effectLst/>
                <a:uLnTx/>
                <a:uFillTx/>
                <a:latin typeface="Palatino Linotype" pitchFamily="18" charset="0"/>
                <a:ea typeface="+mj-ea"/>
                <a:cs typeface="+mj-cs"/>
              </a:rPr>
              <a:t>ón punitiva</a:t>
            </a:r>
          </a:p>
        </p:txBody>
      </p:sp>
      <p:pic>
        <p:nvPicPr>
          <p:cNvPr id="3" name="Picture 4"/>
          <p:cNvPicPr>
            <a:picLocks noChangeAspect="1" noChangeArrowheads="1"/>
          </p:cNvPicPr>
          <p:nvPr/>
        </p:nvPicPr>
        <p:blipFill>
          <a:blip r:embed="rId2" cstate="print"/>
          <a:srcRect/>
          <a:stretch>
            <a:fillRect/>
          </a:stretch>
        </p:blipFill>
        <p:spPr bwMode="auto">
          <a:xfrm>
            <a:off x="3563938" y="1196975"/>
            <a:ext cx="5580062" cy="438150"/>
          </a:xfrm>
          <a:prstGeom prst="rect">
            <a:avLst/>
          </a:prstGeom>
          <a:noFill/>
          <a:ln w="9525">
            <a:noFill/>
            <a:miter lim="800000"/>
            <a:headEnd/>
            <a:tailEnd/>
          </a:ln>
          <a:effectLst/>
        </p:spPr>
      </p:pic>
      <p:pic>
        <p:nvPicPr>
          <p:cNvPr id="4" name="Picture 5"/>
          <p:cNvPicPr>
            <a:picLocks noChangeAspect="1" noChangeArrowheads="1"/>
          </p:cNvPicPr>
          <p:nvPr/>
        </p:nvPicPr>
        <p:blipFill>
          <a:blip r:embed="rId3" cstate="print"/>
          <a:srcRect/>
          <a:stretch>
            <a:fillRect/>
          </a:stretch>
        </p:blipFill>
        <p:spPr bwMode="auto">
          <a:xfrm>
            <a:off x="5003800" y="2060575"/>
            <a:ext cx="3529013" cy="4618038"/>
          </a:xfrm>
          <a:prstGeom prst="rect">
            <a:avLst/>
          </a:prstGeom>
          <a:noFill/>
          <a:ln w="9525">
            <a:noFill/>
            <a:miter lim="800000"/>
            <a:headEnd/>
            <a:tailEnd/>
          </a:ln>
          <a:effectLst/>
        </p:spPr>
      </p:pic>
      <p:pic>
        <p:nvPicPr>
          <p:cNvPr id="5" name="Picture 6"/>
          <p:cNvPicPr>
            <a:picLocks noChangeAspect="1" noChangeArrowheads="1"/>
          </p:cNvPicPr>
          <p:nvPr/>
        </p:nvPicPr>
        <p:blipFill>
          <a:blip r:embed="rId4" cstate="print"/>
          <a:srcRect/>
          <a:stretch>
            <a:fillRect/>
          </a:stretch>
        </p:blipFill>
        <p:spPr bwMode="auto">
          <a:xfrm>
            <a:off x="684213" y="2133600"/>
            <a:ext cx="3600450" cy="4335463"/>
          </a:xfrm>
          <a:prstGeom prst="rect">
            <a:avLst/>
          </a:prstGeom>
          <a:noFill/>
          <a:ln w="9525">
            <a:noFill/>
            <a:miter lim="800000"/>
            <a:headEnd/>
            <a:tailEnd/>
          </a:ln>
          <a:effectLst/>
        </p:spPr>
      </p:pic>
      <p:sp>
        <p:nvSpPr>
          <p:cNvPr id="6" name="Text Box 7"/>
          <p:cNvSpPr txBox="1">
            <a:spLocks noChangeArrowheads="1"/>
          </p:cNvSpPr>
          <p:nvPr/>
        </p:nvSpPr>
        <p:spPr bwMode="auto">
          <a:xfrm>
            <a:off x="179388" y="1557338"/>
            <a:ext cx="7921625" cy="457200"/>
          </a:xfrm>
          <a:prstGeom prst="rect">
            <a:avLst/>
          </a:prstGeom>
          <a:noFill/>
          <a:ln w="9525">
            <a:noFill/>
            <a:miter lim="800000"/>
            <a:headEnd/>
            <a:tailEnd/>
          </a:ln>
          <a:effectLst/>
        </p:spPr>
        <p:txBody>
          <a:bodyPr>
            <a:spAutoFit/>
          </a:bodyPr>
          <a:lstStyle/>
          <a:p>
            <a:pPr>
              <a:buFont typeface="Wingdings" pitchFamily="2" charset="2"/>
              <a:buChar char="§"/>
            </a:pPr>
            <a:r>
              <a:rPr lang="it-IT"/>
              <a:t> 15 de Marzo de 1916 – 5 de Febrero de 1917.</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1" i="1" u="none" strike="noStrike" kern="1200" cap="none" spc="0" normalizeH="0" baseline="0" noProof="0">
                <a:ln>
                  <a:noFill/>
                </a:ln>
                <a:solidFill>
                  <a:schemeClr val="tx1"/>
                </a:solidFill>
                <a:effectLst/>
                <a:uLnTx/>
                <a:uFillTx/>
                <a:latin typeface="Palatino Linotype" pitchFamily="18" charset="0"/>
                <a:ea typeface="+mj-ea"/>
                <a:cs typeface="+mj-cs"/>
              </a:rPr>
              <a:t>El Siete Leguas</a:t>
            </a:r>
          </a:p>
        </p:txBody>
      </p:sp>
      <p:sp>
        <p:nvSpPr>
          <p:cNvPr id="3" name="Rectangle 3"/>
          <p:cNvSpPr txBox="1">
            <a:spLocks noChangeArrowheads="1"/>
          </p:cNvSpPr>
          <p:nvPr/>
        </p:nvSpPr>
        <p:spPr>
          <a:xfrm>
            <a:off x="468313" y="5876925"/>
            <a:ext cx="8229600" cy="792163"/>
          </a:xfrm>
          <a:prstGeom prst="rect">
            <a:avLst/>
          </a:prstGeom>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it-IT" sz="2000" b="0" i="0" u="none" strike="noStrike" kern="1200" cap="none" spc="0" normalizeH="0" baseline="0" noProof="0" dirty="0">
                <a:ln>
                  <a:noFill/>
                </a:ln>
                <a:solidFill>
                  <a:schemeClr val="tx1"/>
                </a:solidFill>
                <a:effectLst/>
                <a:uLnTx/>
                <a:uFillTx/>
                <a:latin typeface="Palatino Linotype" pitchFamily="18" charset="0"/>
                <a:ea typeface="+mn-ea"/>
                <a:cs typeface="+mn-cs"/>
                <a:hlinkClick r:id="rId2"/>
              </a:rPr>
              <a:t>http://www.youtube.com/watch?v=6ytrGt1h2M0&amp;feature=fvst</a:t>
            </a:r>
            <a:endParaRPr kumimoji="0" lang="it-IT" sz="2000" b="0" i="0" u="none" strike="noStrike" kern="1200" cap="none" spc="0" normalizeH="0" baseline="0" noProof="0" dirty="0">
              <a:ln>
                <a:noFill/>
              </a:ln>
              <a:solidFill>
                <a:schemeClr val="tx1"/>
              </a:solidFill>
              <a:effectLst/>
              <a:uLnTx/>
              <a:uFillTx/>
              <a:latin typeface="Palatino Linotype" pitchFamily="18" charset="0"/>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it-IT" sz="2000" b="0" i="0" u="none" strike="noStrike" kern="1200" cap="none" spc="0" normalizeH="0" baseline="0" noProof="0" dirty="0">
                <a:ln>
                  <a:noFill/>
                </a:ln>
                <a:solidFill>
                  <a:schemeClr val="tx1"/>
                </a:solidFill>
                <a:effectLst/>
                <a:uLnTx/>
                <a:uFillTx/>
                <a:latin typeface="Palatino Linotype" pitchFamily="18" charset="0"/>
                <a:ea typeface="+mn-ea"/>
                <a:cs typeface="+mn-cs"/>
                <a:hlinkClick r:id="rId3"/>
              </a:rPr>
              <a:t>http://www.youtube.com/watch?v=pc_QuBB5Cz8</a:t>
            </a:r>
            <a:endParaRPr kumimoji="0" lang="it-IT" sz="2000" b="0" i="0" u="none" strike="noStrike" kern="1200" cap="none" spc="0" normalizeH="0" baseline="0" noProof="0" dirty="0">
              <a:ln>
                <a:noFill/>
              </a:ln>
              <a:solidFill>
                <a:schemeClr val="tx1"/>
              </a:solidFill>
              <a:effectLst/>
              <a:uLnTx/>
              <a:uFillTx/>
              <a:latin typeface="Palatino Linotype" pitchFamily="18" charset="0"/>
              <a:ea typeface="+mn-ea"/>
              <a:cs typeface="+mn-cs"/>
            </a:endParaRPr>
          </a:p>
        </p:txBody>
      </p:sp>
      <p:pic>
        <p:nvPicPr>
          <p:cNvPr id="4" name="Picture 4"/>
          <p:cNvPicPr>
            <a:picLocks noChangeAspect="1" noChangeArrowheads="1"/>
          </p:cNvPicPr>
          <p:nvPr/>
        </p:nvPicPr>
        <p:blipFill>
          <a:blip r:embed="rId4" cstate="print"/>
          <a:srcRect/>
          <a:stretch>
            <a:fillRect/>
          </a:stretch>
        </p:blipFill>
        <p:spPr bwMode="auto">
          <a:xfrm>
            <a:off x="395288" y="1844675"/>
            <a:ext cx="3889375" cy="3889375"/>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srcRect/>
          <a:stretch>
            <a:fillRect/>
          </a:stretch>
        </p:blipFill>
        <p:spPr bwMode="auto">
          <a:xfrm>
            <a:off x="4716463" y="1773238"/>
            <a:ext cx="3959225" cy="3959225"/>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1" i="1" u="none" strike="noStrike" kern="1200" cap="none" spc="0" normalizeH="0" baseline="0" noProof="0">
                <a:ln>
                  <a:noFill/>
                </a:ln>
                <a:solidFill>
                  <a:schemeClr val="tx1"/>
                </a:solidFill>
                <a:effectLst/>
                <a:uLnTx/>
                <a:uFillTx/>
                <a:latin typeface="Palatino Linotype" pitchFamily="18" charset="0"/>
                <a:ea typeface="+mj-ea"/>
                <a:cs typeface="+mj-cs"/>
              </a:rPr>
              <a:t>El Siete Leguas</a:t>
            </a:r>
            <a:endParaRPr kumimoji="0" lang="it-IT" sz="4400" b="1" i="1" u="none" strike="noStrike" kern="1200" cap="none" spc="0" normalizeH="0" baseline="0" noProof="0" dirty="0">
              <a:ln>
                <a:noFill/>
              </a:ln>
              <a:solidFill>
                <a:schemeClr val="tx1"/>
              </a:solidFill>
              <a:effectLst/>
              <a:uLnTx/>
              <a:uFillTx/>
              <a:latin typeface="Palatino Linotype" pitchFamily="18" charset="0"/>
              <a:ea typeface="+mj-ea"/>
              <a:cs typeface="+mj-cs"/>
            </a:endParaRPr>
          </a:p>
        </p:txBody>
      </p:sp>
      <p:sp>
        <p:nvSpPr>
          <p:cNvPr id="3" name="Rectangle 3"/>
          <p:cNvSpPr txBox="1">
            <a:spLocks noChangeArrowheads="1"/>
          </p:cNvSpPr>
          <p:nvPr/>
        </p:nvSpPr>
        <p:spPr>
          <a:xfrm>
            <a:off x="468313" y="2205038"/>
            <a:ext cx="4103687" cy="316865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it-IT" sz="2800" b="0" i="1" u="none" strike="noStrike" kern="1200" cap="none" spc="0" normalizeH="0" baseline="0" noProof="0">
                <a:ln>
                  <a:noFill/>
                </a:ln>
                <a:solidFill>
                  <a:schemeClr val="tx1"/>
                </a:solidFill>
                <a:effectLst/>
                <a:uLnTx/>
                <a:uFillTx/>
                <a:latin typeface="Palatino Linotype" pitchFamily="18" charset="0"/>
                <a:ea typeface="+mn-ea"/>
                <a:cs typeface="+mn-cs"/>
              </a:rPr>
              <a:t>Adi</a:t>
            </a:r>
            <a:r>
              <a:rPr kumimoji="0" lang="en-US" sz="2800" b="0" i="1" u="none" strike="noStrike" kern="1200" cap="none" spc="0" normalizeH="0" baseline="0" noProof="0">
                <a:ln>
                  <a:noFill/>
                </a:ln>
                <a:solidFill>
                  <a:schemeClr val="tx1"/>
                </a:solidFill>
                <a:effectLst/>
                <a:uLnTx/>
                <a:uFillTx/>
                <a:latin typeface="Palatino Linotype" pitchFamily="18" charset="0"/>
                <a:ea typeface="+mn-ea"/>
                <a:cs typeface="+mn-cs"/>
              </a:rPr>
              <a:t>ós torres de Chihuahua</a:t>
            </a:r>
            <a:r>
              <a:rPr kumimoji="0" lang="it-IT" sz="2800" b="0" i="1" u="none" strike="noStrike" kern="1200" cap="none" spc="0" normalizeH="0" baseline="0" noProof="0">
                <a:ln>
                  <a:noFill/>
                </a:ln>
                <a:solidFill>
                  <a:schemeClr val="tx1"/>
                </a:solidFill>
                <a:effectLst/>
                <a:uLnTx/>
                <a:uFillTx/>
                <a:latin typeface="Palatino Linotype" pitchFamily="18" charset="0"/>
                <a:ea typeface="+mn-ea"/>
                <a:cs typeface="+mn-cs"/>
              </a:rPr>
              <a:t>, </a:t>
            </a:r>
          </a:p>
          <a:p>
            <a:pPr marL="342900" marR="0" lvl="0" indent="-342900" algn="l" defTabSz="914400" rtl="0" eaLnBrk="1" fontAlgn="auto" latinLnBrk="0" hangingPunct="1">
              <a:lnSpc>
                <a:spcPct val="100000"/>
              </a:lnSpc>
              <a:spcBef>
                <a:spcPct val="0"/>
              </a:spcBef>
              <a:spcAft>
                <a:spcPts val="0"/>
              </a:spcAft>
              <a:buClrTx/>
              <a:buSzTx/>
              <a:buFontTx/>
              <a:buNone/>
              <a:tabLst/>
              <a:defRPr/>
            </a:pPr>
            <a:r>
              <a:rPr kumimoji="0" lang="it-IT" sz="2800" b="0" i="1" u="none" strike="noStrike" kern="1200" cap="none" spc="0" normalizeH="0" baseline="0" noProof="0">
                <a:ln>
                  <a:noFill/>
                </a:ln>
                <a:solidFill>
                  <a:schemeClr val="tx1"/>
                </a:solidFill>
                <a:effectLst/>
                <a:uLnTx/>
                <a:uFillTx/>
                <a:latin typeface="Palatino Linotype" pitchFamily="18" charset="0"/>
                <a:ea typeface="+mn-ea"/>
                <a:cs typeface="+mn-cs"/>
              </a:rPr>
              <a:t>adi</a:t>
            </a:r>
            <a:r>
              <a:rPr kumimoji="0" lang="en-US" sz="2800" b="0" i="1" u="none" strike="noStrike" kern="1200" cap="none" spc="0" normalizeH="0" baseline="0" noProof="0">
                <a:ln>
                  <a:noFill/>
                </a:ln>
                <a:solidFill>
                  <a:schemeClr val="tx1"/>
                </a:solidFill>
                <a:effectLst/>
                <a:uLnTx/>
                <a:uFillTx/>
                <a:latin typeface="Palatino Linotype" pitchFamily="18" charset="0"/>
                <a:ea typeface="+mn-ea"/>
                <a:cs typeface="+mn-cs"/>
              </a:rPr>
              <a:t>ós torres de cantera, </a:t>
            </a:r>
          </a:p>
          <a:p>
            <a:pPr marL="342900" marR="0" lvl="0" indent="-342900" algn="l" defTabSz="914400" rtl="0" eaLnBrk="1" fontAlgn="auto" latinLnBrk="0" hangingPunct="1">
              <a:lnSpc>
                <a:spcPct val="100000"/>
              </a:lnSpc>
              <a:spcBef>
                <a:spcPct val="0"/>
              </a:spcBef>
              <a:spcAft>
                <a:spcPts val="0"/>
              </a:spcAft>
              <a:buClrTx/>
              <a:buSzTx/>
              <a:buFontTx/>
              <a:buNone/>
              <a:tabLst/>
              <a:defRPr/>
            </a:pPr>
            <a:r>
              <a:rPr kumimoji="0" lang="en-US" sz="2800" b="0" i="1" u="none" strike="noStrike" kern="1200" cap="none" spc="0" normalizeH="0" baseline="0" noProof="0">
                <a:ln>
                  <a:noFill/>
                </a:ln>
                <a:solidFill>
                  <a:schemeClr val="tx1"/>
                </a:solidFill>
                <a:effectLst/>
                <a:uLnTx/>
                <a:uFillTx/>
                <a:latin typeface="Palatino Linotype" pitchFamily="18" charset="0"/>
                <a:ea typeface="+mn-ea"/>
                <a:cs typeface="+mn-cs"/>
              </a:rPr>
              <a:t>ya vino Francisco Villa, </a:t>
            </a:r>
          </a:p>
          <a:p>
            <a:pPr marL="342900" marR="0" lvl="0" indent="-342900" algn="l" defTabSz="914400" rtl="0" eaLnBrk="1" fontAlgn="auto" latinLnBrk="0" hangingPunct="1">
              <a:lnSpc>
                <a:spcPct val="100000"/>
              </a:lnSpc>
              <a:spcBef>
                <a:spcPct val="0"/>
              </a:spcBef>
              <a:spcAft>
                <a:spcPts val="0"/>
              </a:spcAft>
              <a:buClrTx/>
              <a:buSzTx/>
              <a:buFontTx/>
              <a:buNone/>
              <a:tabLst/>
              <a:defRPr/>
            </a:pPr>
            <a:r>
              <a:rPr kumimoji="0" lang="en-US" sz="2800" b="0" i="1" u="none" strike="noStrike" kern="1200" cap="none" spc="0" normalizeH="0" baseline="0" noProof="0">
                <a:ln>
                  <a:noFill/>
                </a:ln>
                <a:solidFill>
                  <a:schemeClr val="tx1"/>
                </a:solidFill>
                <a:effectLst/>
                <a:uLnTx/>
                <a:uFillTx/>
                <a:latin typeface="Palatino Linotype" pitchFamily="18" charset="0"/>
                <a:ea typeface="+mn-ea"/>
                <a:cs typeface="+mn-cs"/>
              </a:rPr>
              <a:t>a quitarles lo pantera,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800" b="0" i="1" u="none" strike="noStrike" kern="1200" cap="none" spc="0" normalizeH="0" baseline="0" noProof="0">
                <a:ln>
                  <a:noFill/>
                </a:ln>
                <a:solidFill>
                  <a:schemeClr val="tx1"/>
                </a:solidFill>
                <a:effectLst/>
                <a:uLnTx/>
                <a:uFillTx/>
                <a:latin typeface="Palatino Linotype" pitchFamily="18" charset="0"/>
                <a:ea typeface="+mn-ea"/>
                <a:cs typeface="+mn-cs"/>
              </a:rPr>
              <a:t>ya vino Francisco Villa,</a:t>
            </a:r>
            <a:endParaRPr kumimoji="0" lang="it-IT" sz="2800" b="0" i="1" u="none" strike="noStrike" kern="1200" cap="none" spc="0" normalizeH="0" baseline="0" noProof="0">
              <a:ln>
                <a:noFill/>
              </a:ln>
              <a:solidFill>
                <a:schemeClr val="tx1"/>
              </a:solidFill>
              <a:effectLst/>
              <a:uLnTx/>
              <a:uFillTx/>
              <a:latin typeface="Palatino Linotype" pitchFamily="18"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it-IT" sz="2800" b="1" i="1" u="none" strike="noStrike" kern="1200" cap="none" spc="0" normalizeH="0" baseline="0" noProof="0">
                <a:ln>
                  <a:noFill/>
                </a:ln>
                <a:solidFill>
                  <a:schemeClr val="tx1"/>
                </a:solidFill>
                <a:effectLst/>
                <a:uLnTx/>
                <a:uFillTx/>
                <a:latin typeface="Palatino Linotype" pitchFamily="18" charset="0"/>
                <a:ea typeface="+mn-ea"/>
                <a:cs typeface="+mn-cs"/>
              </a:rPr>
              <a:t>a devolver la frontera</a:t>
            </a:r>
            <a:r>
              <a:rPr kumimoji="0" lang="en-US" sz="2800" b="0" i="1" u="none" strike="noStrike" kern="1200" cap="none" spc="0" normalizeH="0" baseline="0" noProof="0">
                <a:ln>
                  <a:noFill/>
                </a:ln>
                <a:solidFill>
                  <a:schemeClr val="tx1"/>
                </a:solidFill>
                <a:effectLst/>
                <a:uLnTx/>
                <a:uFillTx/>
                <a:latin typeface="Palatino Linotype" pitchFamily="18" charset="0"/>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it-IT" sz="2800" b="0" i="1" u="none" strike="noStrike" kern="1200" cap="none" spc="0" normalizeH="0" baseline="0" noProof="0">
              <a:ln>
                <a:noFill/>
              </a:ln>
              <a:solidFill>
                <a:schemeClr val="tx1"/>
              </a:solidFill>
              <a:effectLst/>
              <a:uLnTx/>
              <a:uFillTx/>
              <a:latin typeface="Palatino Linotype" pitchFamily="18" charset="0"/>
              <a:ea typeface="+mn-ea"/>
              <a:cs typeface="+mn-cs"/>
            </a:endParaRPr>
          </a:p>
        </p:txBody>
      </p:sp>
      <p:pic>
        <p:nvPicPr>
          <p:cNvPr id="4" name="Picture 4"/>
          <p:cNvPicPr>
            <a:picLocks noChangeAspect="1" noChangeArrowheads="1"/>
          </p:cNvPicPr>
          <p:nvPr/>
        </p:nvPicPr>
        <p:blipFill>
          <a:blip r:embed="rId2" cstate="print"/>
          <a:srcRect/>
          <a:stretch>
            <a:fillRect/>
          </a:stretch>
        </p:blipFill>
        <p:spPr bwMode="auto">
          <a:xfrm>
            <a:off x="3563938" y="1268413"/>
            <a:ext cx="5580062" cy="438150"/>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print"/>
          <a:srcRect/>
          <a:stretch>
            <a:fillRect/>
          </a:stretch>
        </p:blipFill>
        <p:spPr bwMode="auto">
          <a:xfrm>
            <a:off x="5292725" y="1773238"/>
            <a:ext cx="3305175" cy="45339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55650" y="260350"/>
            <a:ext cx="7772400" cy="147002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1" i="0" u="none" strike="noStrike" kern="1200" cap="none" spc="0" normalizeH="0" baseline="0" noProof="0">
                <a:ln>
                  <a:noFill/>
                </a:ln>
                <a:solidFill>
                  <a:schemeClr val="tx1"/>
                </a:solidFill>
                <a:effectLst/>
                <a:uLnTx/>
                <a:uFillTx/>
                <a:latin typeface="Palatino Linotype" pitchFamily="18" charset="0"/>
                <a:ea typeface="+mj-ea"/>
                <a:cs typeface="+mj-cs"/>
              </a:rPr>
              <a:t>Programa Braceros</a:t>
            </a:r>
          </a:p>
        </p:txBody>
      </p:sp>
      <p:sp>
        <p:nvSpPr>
          <p:cNvPr id="3" name="Rectangle 3"/>
          <p:cNvSpPr txBox="1">
            <a:spLocks noChangeArrowheads="1"/>
          </p:cNvSpPr>
          <p:nvPr/>
        </p:nvSpPr>
        <p:spPr>
          <a:xfrm>
            <a:off x="1403350" y="1484313"/>
            <a:ext cx="6400800" cy="550862"/>
          </a:xfrm>
          <a:prstGeom prst="rect">
            <a:avLst/>
          </a:prstGeom>
        </p:spPr>
        <p:txBody>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it-IT" sz="3200" b="0" i="0" u="none" strike="noStrike" kern="1200" cap="none" spc="0" normalizeH="0" baseline="0" noProof="0">
                <a:ln>
                  <a:noFill/>
                </a:ln>
                <a:solidFill>
                  <a:schemeClr val="tx1"/>
                </a:solidFill>
                <a:effectLst/>
                <a:uLnTx/>
                <a:uFillTx/>
                <a:latin typeface="Palatino Linotype" pitchFamily="18" charset="0"/>
                <a:ea typeface="+mn-ea"/>
                <a:cs typeface="+mn-cs"/>
              </a:rPr>
              <a:t>1942 - 1964</a:t>
            </a:r>
          </a:p>
        </p:txBody>
      </p:sp>
      <p:pic>
        <p:nvPicPr>
          <p:cNvPr id="4" name="Picture 4"/>
          <p:cNvPicPr>
            <a:picLocks noChangeAspect="1" noChangeArrowheads="1"/>
          </p:cNvPicPr>
          <p:nvPr/>
        </p:nvPicPr>
        <p:blipFill>
          <a:blip r:embed="rId2" cstate="print"/>
          <a:srcRect/>
          <a:stretch>
            <a:fillRect/>
          </a:stretch>
        </p:blipFill>
        <p:spPr bwMode="auto">
          <a:xfrm>
            <a:off x="2987675" y="2205038"/>
            <a:ext cx="3419475" cy="4019550"/>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print"/>
          <a:srcRect/>
          <a:stretch>
            <a:fillRect/>
          </a:stretch>
        </p:blipFill>
        <p:spPr bwMode="auto">
          <a:xfrm>
            <a:off x="3492500" y="1268413"/>
            <a:ext cx="5651500" cy="295275"/>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1" i="0" u="none" strike="noStrike" kern="1200" cap="none" spc="0" normalizeH="0" baseline="0" noProof="0">
                <a:ln>
                  <a:noFill/>
                </a:ln>
                <a:solidFill>
                  <a:schemeClr val="tx1"/>
                </a:solidFill>
                <a:effectLst/>
                <a:uLnTx/>
                <a:uFillTx/>
                <a:latin typeface="Palatino Linotype" pitchFamily="18" charset="0"/>
                <a:ea typeface="+mj-ea"/>
                <a:cs typeface="+mj-cs"/>
              </a:rPr>
              <a:t>La frontera</a:t>
            </a:r>
            <a:endParaRPr kumimoji="0" lang="en-US" sz="4400" b="1" i="0" u="none" strike="noStrike" kern="1200" cap="none" spc="0" normalizeH="0" baseline="0" noProof="0">
              <a:ln>
                <a:noFill/>
              </a:ln>
              <a:solidFill>
                <a:schemeClr val="tx1"/>
              </a:solidFill>
              <a:effectLst/>
              <a:uLnTx/>
              <a:uFillTx/>
              <a:latin typeface="Palatino Linotype" pitchFamily="18" charset="0"/>
              <a:ea typeface="+mj-ea"/>
              <a:cs typeface="+mj-cs"/>
            </a:endParaRPr>
          </a:p>
        </p:txBody>
      </p:sp>
      <p:sp>
        <p:nvSpPr>
          <p:cNvPr id="3" name="Rectangle 3"/>
          <p:cNvSpPr txBox="1">
            <a:spLocks noChangeArrowheads="1"/>
          </p:cNvSpPr>
          <p:nvPr/>
        </p:nvSpPr>
        <p:spPr>
          <a:xfrm>
            <a:off x="468313" y="1844675"/>
            <a:ext cx="8229600" cy="4537075"/>
          </a:xfrm>
          <a:prstGeom prst="rect">
            <a:avLst/>
          </a:prstGeom>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rPr>
              <a:t>Signo geopol</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ítico largo 3.326 km (la Línea).</a:t>
            </a: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Lugar de confrontación lingüística y cultural. </a:t>
            </a: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Espacio en el que </a:t>
            </a:r>
            <a:r>
              <a:rPr kumimoji="0" lang="en-US" sz="2800" b="1" i="0" u="none" strike="noStrike" kern="1200" cap="none" spc="0" normalizeH="0" baseline="0" noProof="0">
                <a:ln>
                  <a:noFill/>
                </a:ln>
                <a:solidFill>
                  <a:schemeClr val="tx1"/>
                </a:solidFill>
                <a:effectLst/>
                <a:uLnTx/>
                <a:uFillTx/>
                <a:latin typeface="Palatino Linotype" pitchFamily="18" charset="0"/>
                <a:ea typeface="+mn-ea"/>
                <a:cs typeface="+mn-cs"/>
              </a:rPr>
              <a:t>identidades</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 </a:t>
            </a:r>
            <a:r>
              <a:rPr kumimoji="0" lang="en-US" sz="2800" b="1" i="0" u="none" strike="noStrike" kern="1200" cap="none" spc="0" normalizeH="0" baseline="0" noProof="0">
                <a:ln>
                  <a:noFill/>
                </a:ln>
                <a:solidFill>
                  <a:schemeClr val="tx1"/>
                </a:solidFill>
                <a:effectLst/>
                <a:uLnTx/>
                <a:uFillTx/>
                <a:latin typeface="Palatino Linotype" pitchFamily="18" charset="0"/>
                <a:ea typeface="+mn-ea"/>
                <a:cs typeface="+mn-cs"/>
              </a:rPr>
              <a:t>marginales</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 cuentan su experiencia de la frontera. </a:t>
            </a: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800" b="0" i="1" u="none" strike="noStrike" kern="1200" cap="none" spc="0" normalizeH="0" baseline="0" noProof="0">
                <a:ln>
                  <a:noFill/>
                </a:ln>
                <a:solidFill>
                  <a:schemeClr val="tx1"/>
                </a:solidFill>
                <a:effectLst/>
                <a:uLnTx/>
                <a:uFillTx/>
                <a:latin typeface="Palatino Linotype" pitchFamily="18" charset="0"/>
                <a:ea typeface="+mn-ea"/>
                <a:cs typeface="+mn-cs"/>
              </a:rPr>
              <a:t>“La frontera es una vasta </a:t>
            </a:r>
            <a:r>
              <a:rPr kumimoji="0" lang="en-US" sz="2800" b="1" i="1" u="none" strike="noStrike" kern="1200" cap="none" spc="0" normalizeH="0" baseline="0" noProof="0">
                <a:ln>
                  <a:noFill/>
                </a:ln>
                <a:solidFill>
                  <a:schemeClr val="tx1"/>
                </a:solidFill>
                <a:effectLst/>
                <a:uLnTx/>
                <a:uFillTx/>
                <a:latin typeface="Palatino Linotype" pitchFamily="18" charset="0"/>
                <a:ea typeface="+mn-ea"/>
                <a:cs typeface="+mn-cs"/>
              </a:rPr>
              <a:t>operación narrativa</a:t>
            </a:r>
            <a:r>
              <a:rPr kumimoji="0" lang="en-US" sz="2800" b="0" i="1" u="none" strike="noStrike" kern="1200" cap="none" spc="0" normalizeH="0" baseline="0" noProof="0">
                <a:ln>
                  <a:noFill/>
                </a:ln>
                <a:solidFill>
                  <a:schemeClr val="tx1"/>
                </a:solidFill>
                <a:effectLst/>
                <a:uLnTx/>
                <a:uFillTx/>
                <a:latin typeface="Palatino Linotype" pitchFamily="18" charset="0"/>
                <a:ea typeface="+mn-ea"/>
                <a:cs typeface="+mn-cs"/>
              </a:rPr>
              <a:t>”</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 Juan Villoro.</a:t>
            </a:r>
            <a:endParaRPr kumimoji="0" lang="en-US" sz="2800" b="0" i="1" u="none" strike="noStrike" kern="1200" cap="none" spc="0" normalizeH="0" baseline="0" noProof="0" dirty="0">
              <a:ln>
                <a:noFill/>
              </a:ln>
              <a:solidFill>
                <a:schemeClr val="tx1"/>
              </a:solidFill>
              <a:effectLst/>
              <a:uLnTx/>
              <a:uFillTx/>
              <a:latin typeface="Palatino Linotype" pitchFamily="18" charset="0"/>
              <a:ea typeface="+mn-ea"/>
              <a:cs typeface="+mn-cs"/>
            </a:endParaRPr>
          </a:p>
        </p:txBody>
      </p:sp>
      <p:pic>
        <p:nvPicPr>
          <p:cNvPr id="4" name="Picture 4"/>
          <p:cNvPicPr>
            <a:picLocks noChangeAspect="1" noChangeArrowheads="1"/>
          </p:cNvPicPr>
          <p:nvPr/>
        </p:nvPicPr>
        <p:blipFill>
          <a:blip r:embed="rId2" cstate="print"/>
          <a:srcRect/>
          <a:stretch>
            <a:fillRect/>
          </a:stretch>
        </p:blipFill>
        <p:spPr bwMode="auto">
          <a:xfrm>
            <a:off x="3563938" y="1196975"/>
            <a:ext cx="5580062" cy="333375"/>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a:ln>
                  <a:noFill/>
                </a:ln>
                <a:solidFill>
                  <a:schemeClr val="tx1"/>
                </a:solidFill>
                <a:effectLst/>
                <a:uLnTx/>
                <a:uFillTx/>
                <a:latin typeface="Palatino Linotype" pitchFamily="18" charset="0"/>
                <a:ea typeface="+mj-ea"/>
                <a:cs typeface="+mj-cs"/>
              </a:rPr>
              <a:t>Cronolog</a:t>
            </a:r>
            <a:r>
              <a:rPr kumimoji="0" lang="en-US" sz="4400" b="0" i="0" u="none" strike="noStrike" kern="1200" cap="none" spc="0" normalizeH="0" baseline="0" noProof="0">
                <a:ln>
                  <a:noFill/>
                </a:ln>
                <a:solidFill>
                  <a:schemeClr val="tx1"/>
                </a:solidFill>
                <a:effectLst/>
                <a:uLnTx/>
                <a:uFillTx/>
                <a:latin typeface="Palatino Linotype" pitchFamily="18" charset="0"/>
                <a:ea typeface="+mj-ea"/>
                <a:cs typeface="+mj-cs"/>
              </a:rPr>
              <a:t>í</a:t>
            </a:r>
            <a:r>
              <a:rPr kumimoji="0" lang="it-IT" sz="4400" b="0" i="0" u="none" strike="noStrike" kern="1200" cap="none" spc="0" normalizeH="0" baseline="0" noProof="0">
                <a:ln>
                  <a:noFill/>
                </a:ln>
                <a:solidFill>
                  <a:schemeClr val="tx1"/>
                </a:solidFill>
                <a:effectLst/>
                <a:uLnTx/>
                <a:uFillTx/>
                <a:latin typeface="Palatino Linotype" pitchFamily="18" charset="0"/>
                <a:ea typeface="+mj-ea"/>
                <a:cs typeface="+mj-cs"/>
              </a:rPr>
              <a:t>a</a:t>
            </a:r>
          </a:p>
        </p:txBody>
      </p:sp>
      <p:sp>
        <p:nvSpPr>
          <p:cNvPr id="3" name="Rectangle 5"/>
          <p:cNvSpPr txBox="1">
            <a:spLocks noChangeArrowheads="1"/>
          </p:cNvSpPr>
          <p:nvPr/>
        </p:nvSpPr>
        <p:spPr>
          <a:xfrm>
            <a:off x="468313" y="2205038"/>
            <a:ext cx="8218487" cy="3384550"/>
          </a:xfrm>
          <a:prstGeom prst="rect">
            <a:avLst/>
          </a:prstGeom>
        </p:spPr>
        <p:txBody>
          <a:bodyPr/>
          <a:lstStyle/>
          <a:p>
            <a:pPr marL="533400" marR="0" lvl="0" indent="-5334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rPr>
              <a:t>1850-1880: Millares de campesinos mexicanos cruzan la frontera en busca de trabajo en EE.UU. </a:t>
            </a:r>
          </a:p>
          <a:p>
            <a:pPr marL="533400" marR="0" lvl="0" indent="-533400" algn="just"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endParaRPr>
          </a:p>
          <a:p>
            <a:pPr marL="533400" marR="0" lvl="0" indent="-5334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rPr>
              <a:t>1910-1920:  Durante la Revoluci</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ón Mexicana</a:t>
            </a:r>
            <a:r>
              <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rPr>
              <a:t> crece la emigraci</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ón hacia el Gran Vecino del Norte.</a:t>
            </a:r>
            <a:r>
              <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rPr>
              <a:t> </a:t>
            </a:r>
          </a:p>
          <a:p>
            <a:pPr marL="533400" marR="0" lvl="0" indent="-533400" algn="just"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endParaRPr>
          </a:p>
        </p:txBody>
      </p:sp>
      <p:pic>
        <p:nvPicPr>
          <p:cNvPr id="4" name="Picture 8"/>
          <p:cNvPicPr>
            <a:picLocks noChangeAspect="1" noChangeArrowheads="1"/>
          </p:cNvPicPr>
          <p:nvPr/>
        </p:nvPicPr>
        <p:blipFill>
          <a:blip r:embed="rId2" cstate="print"/>
          <a:srcRect/>
          <a:stretch>
            <a:fillRect/>
          </a:stretch>
        </p:blipFill>
        <p:spPr bwMode="auto">
          <a:xfrm>
            <a:off x="3492500" y="1268413"/>
            <a:ext cx="5651500" cy="295275"/>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a:ln>
                  <a:noFill/>
                </a:ln>
                <a:solidFill>
                  <a:schemeClr val="tx1"/>
                </a:solidFill>
                <a:effectLst/>
                <a:uLnTx/>
                <a:uFillTx/>
                <a:latin typeface="Palatino Linotype" pitchFamily="18" charset="0"/>
                <a:ea typeface="+mj-ea"/>
                <a:cs typeface="+mj-cs"/>
              </a:rPr>
              <a:t>Cronolog</a:t>
            </a:r>
            <a:r>
              <a:rPr kumimoji="0" lang="en-US" sz="4400" b="0" i="0" u="none" strike="noStrike" kern="1200" cap="none" spc="0" normalizeH="0" baseline="0" noProof="0">
                <a:ln>
                  <a:noFill/>
                </a:ln>
                <a:solidFill>
                  <a:schemeClr val="tx1"/>
                </a:solidFill>
                <a:effectLst/>
                <a:uLnTx/>
                <a:uFillTx/>
                <a:latin typeface="Palatino Linotype" pitchFamily="18" charset="0"/>
                <a:ea typeface="+mj-ea"/>
                <a:cs typeface="+mj-cs"/>
              </a:rPr>
              <a:t>í</a:t>
            </a:r>
            <a:r>
              <a:rPr kumimoji="0" lang="it-IT" sz="4400" b="0" i="0" u="none" strike="noStrike" kern="1200" cap="none" spc="0" normalizeH="0" baseline="0" noProof="0">
                <a:ln>
                  <a:noFill/>
                </a:ln>
                <a:solidFill>
                  <a:schemeClr val="tx1"/>
                </a:solidFill>
                <a:effectLst/>
                <a:uLnTx/>
                <a:uFillTx/>
                <a:latin typeface="Palatino Linotype" pitchFamily="18" charset="0"/>
                <a:ea typeface="+mj-ea"/>
                <a:cs typeface="+mj-cs"/>
              </a:rPr>
              <a:t>a</a:t>
            </a:r>
          </a:p>
        </p:txBody>
      </p:sp>
      <p:sp>
        <p:nvSpPr>
          <p:cNvPr id="3" name="Rectangle 3"/>
          <p:cNvSpPr txBox="1">
            <a:spLocks noChangeArrowheads="1"/>
          </p:cNvSpPr>
          <p:nvPr/>
        </p:nvSpPr>
        <p:spPr>
          <a:xfrm>
            <a:off x="468313" y="2420938"/>
            <a:ext cx="8207375" cy="2519362"/>
          </a:xfrm>
          <a:prstGeom prst="rect">
            <a:avLst/>
          </a:prstGeom>
        </p:spPr>
        <p:txBody>
          <a:bodyPr/>
          <a:lstStyle/>
          <a:p>
            <a:pPr marL="533400" marR="0" lvl="0" indent="-5334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rPr>
              <a:t>1941: EE.UU. declaran la guerra al Jap</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ón (Segunda Guerra Mundial, 1939-45).</a:t>
            </a:r>
            <a:r>
              <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rPr>
              <a:t> </a:t>
            </a:r>
          </a:p>
          <a:p>
            <a:pPr marL="533400" marR="0" lvl="0" indent="-533400" algn="just"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endParaRPr>
          </a:p>
          <a:p>
            <a:pPr marL="533400" marR="0" lvl="0" indent="-5334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rPr>
              <a:t>1942: EE.UU. y México firman el “</a:t>
            </a:r>
            <a:r>
              <a:rPr kumimoji="0" lang="it-IT" sz="2800" b="1" i="0" u="none" strike="noStrike" kern="1200" cap="none" spc="0" normalizeH="0" baseline="0" noProof="0">
                <a:ln>
                  <a:noFill/>
                </a:ln>
                <a:solidFill>
                  <a:schemeClr val="tx1"/>
                </a:solidFill>
                <a:effectLst/>
                <a:uLnTx/>
                <a:uFillTx/>
                <a:latin typeface="Palatino Linotype" pitchFamily="18" charset="0"/>
                <a:ea typeface="+mn-ea"/>
                <a:cs typeface="+mn-cs"/>
              </a:rPr>
              <a:t>Programa de Trabajadores </a:t>
            </a:r>
            <a:r>
              <a:rPr kumimoji="0" lang="en-US" sz="2800" b="1" i="0" u="none" strike="noStrike" kern="1200" cap="none" spc="0" normalizeH="0" baseline="0" noProof="0">
                <a:ln>
                  <a:noFill/>
                </a:ln>
                <a:solidFill>
                  <a:schemeClr val="tx1"/>
                </a:solidFill>
                <a:effectLst/>
                <a:uLnTx/>
                <a:uFillTx/>
                <a:latin typeface="Palatino Linotype" pitchFamily="18" charset="0"/>
                <a:ea typeface="+mn-ea"/>
                <a:cs typeface="+mn-cs"/>
              </a:rPr>
              <a:t>Ágricolas Mexicanos</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a:t>
            </a:r>
          </a:p>
          <a:p>
            <a:pPr marL="533400" marR="0" lvl="0" indent="-533400" algn="just"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endParaRPr>
          </a:p>
        </p:txBody>
      </p:sp>
      <p:pic>
        <p:nvPicPr>
          <p:cNvPr id="4" name="Picture 4"/>
          <p:cNvPicPr>
            <a:picLocks noChangeAspect="1" noChangeArrowheads="1"/>
          </p:cNvPicPr>
          <p:nvPr/>
        </p:nvPicPr>
        <p:blipFill>
          <a:blip r:embed="rId2" cstate="print"/>
          <a:srcRect/>
          <a:stretch>
            <a:fillRect/>
          </a:stretch>
        </p:blipFill>
        <p:spPr bwMode="auto">
          <a:xfrm>
            <a:off x="3492500" y="1268413"/>
            <a:ext cx="5651500" cy="295275"/>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a:ln>
                  <a:noFill/>
                </a:ln>
                <a:solidFill>
                  <a:schemeClr val="tx1"/>
                </a:solidFill>
                <a:effectLst/>
                <a:uLnTx/>
                <a:uFillTx/>
                <a:latin typeface="Palatino Linotype" pitchFamily="18" charset="0"/>
                <a:ea typeface="+mj-ea"/>
                <a:cs typeface="+mj-cs"/>
              </a:rPr>
              <a:t>Abandonar el pueblo</a:t>
            </a:r>
          </a:p>
        </p:txBody>
      </p:sp>
      <p:pic>
        <p:nvPicPr>
          <p:cNvPr id="3" name="Picture 4"/>
          <p:cNvPicPr>
            <a:picLocks noChangeAspect="1" noChangeArrowheads="1"/>
          </p:cNvPicPr>
          <p:nvPr/>
        </p:nvPicPr>
        <p:blipFill>
          <a:blip r:embed="rId2" cstate="print"/>
          <a:srcRect/>
          <a:stretch>
            <a:fillRect/>
          </a:stretch>
        </p:blipFill>
        <p:spPr bwMode="auto">
          <a:xfrm>
            <a:off x="3492500" y="1268413"/>
            <a:ext cx="5651500" cy="295275"/>
          </a:xfrm>
          <a:prstGeom prst="rect">
            <a:avLst/>
          </a:prstGeom>
          <a:noFill/>
          <a:ln w="9525">
            <a:noFill/>
            <a:miter lim="800000"/>
            <a:headEnd/>
            <a:tailEnd/>
          </a:ln>
          <a:effectLst/>
        </p:spPr>
      </p:pic>
      <p:sp>
        <p:nvSpPr>
          <p:cNvPr id="4" name="Text Box 21"/>
          <p:cNvSpPr txBox="1">
            <a:spLocks noChangeArrowheads="1"/>
          </p:cNvSpPr>
          <p:nvPr/>
        </p:nvSpPr>
        <p:spPr bwMode="auto">
          <a:xfrm>
            <a:off x="250825" y="1700213"/>
            <a:ext cx="8569325" cy="946150"/>
          </a:xfrm>
          <a:prstGeom prst="rect">
            <a:avLst/>
          </a:prstGeom>
          <a:noFill/>
          <a:ln w="9525">
            <a:noFill/>
            <a:miter lim="800000"/>
            <a:headEnd/>
            <a:tailEnd/>
          </a:ln>
          <a:effectLst/>
        </p:spPr>
        <p:txBody>
          <a:bodyPr>
            <a:spAutoFit/>
          </a:bodyPr>
          <a:lstStyle/>
          <a:p>
            <a:pPr algn="just">
              <a:buFont typeface="Wingdings" pitchFamily="2" charset="2"/>
              <a:buChar char="§"/>
            </a:pPr>
            <a:r>
              <a:rPr lang="it-IT" sz="2800"/>
              <a:t> Entre 1942 y 1964, se marchan a EE.UU. 4,7 milliones de mexicanos.</a:t>
            </a:r>
          </a:p>
        </p:txBody>
      </p:sp>
      <p:pic>
        <p:nvPicPr>
          <p:cNvPr id="5" name="Picture 22"/>
          <p:cNvPicPr>
            <a:picLocks noChangeAspect="1" noChangeArrowheads="1"/>
          </p:cNvPicPr>
          <p:nvPr/>
        </p:nvPicPr>
        <p:blipFill>
          <a:blip r:embed="rId3" cstate="print"/>
          <a:srcRect/>
          <a:stretch>
            <a:fillRect/>
          </a:stretch>
        </p:blipFill>
        <p:spPr bwMode="auto">
          <a:xfrm>
            <a:off x="1763713" y="2852738"/>
            <a:ext cx="5545137" cy="3811587"/>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a:ln>
                  <a:noFill/>
                </a:ln>
                <a:solidFill>
                  <a:schemeClr val="tx1"/>
                </a:solidFill>
                <a:effectLst/>
                <a:uLnTx/>
                <a:uFillTx/>
                <a:latin typeface="Palatino Linotype" pitchFamily="18" charset="0"/>
                <a:ea typeface="+mj-ea"/>
                <a:cs typeface="+mj-cs"/>
              </a:rPr>
              <a:t>Aspirantes braceros</a:t>
            </a:r>
          </a:p>
        </p:txBody>
      </p:sp>
      <p:pic>
        <p:nvPicPr>
          <p:cNvPr id="3" name="Picture 3"/>
          <p:cNvPicPr>
            <a:picLocks noChangeAspect="1" noChangeArrowheads="1"/>
          </p:cNvPicPr>
          <p:nvPr/>
        </p:nvPicPr>
        <p:blipFill>
          <a:blip r:embed="rId2" cstate="print"/>
          <a:srcRect/>
          <a:stretch>
            <a:fillRect/>
          </a:stretch>
        </p:blipFill>
        <p:spPr bwMode="auto">
          <a:xfrm>
            <a:off x="3492500" y="1268413"/>
            <a:ext cx="5651500" cy="295275"/>
          </a:xfrm>
          <a:prstGeom prst="rect">
            <a:avLst/>
          </a:prstGeom>
          <a:noFill/>
          <a:ln w="9525">
            <a:noFill/>
            <a:miter lim="800000"/>
            <a:headEnd/>
            <a:tailEnd/>
          </a:ln>
          <a:effectLst/>
        </p:spPr>
      </p:pic>
      <p:sp>
        <p:nvSpPr>
          <p:cNvPr id="4" name="Text Box 5"/>
          <p:cNvSpPr txBox="1">
            <a:spLocks noChangeArrowheads="1"/>
          </p:cNvSpPr>
          <p:nvPr/>
        </p:nvSpPr>
        <p:spPr bwMode="auto">
          <a:xfrm>
            <a:off x="179388" y="1700213"/>
            <a:ext cx="8569325" cy="1800225"/>
          </a:xfrm>
          <a:prstGeom prst="rect">
            <a:avLst/>
          </a:prstGeom>
          <a:noFill/>
          <a:ln w="9525">
            <a:noFill/>
            <a:miter lim="800000"/>
            <a:headEnd/>
            <a:tailEnd/>
          </a:ln>
          <a:effectLst/>
        </p:spPr>
        <p:txBody>
          <a:bodyPr>
            <a:spAutoFit/>
          </a:bodyPr>
          <a:lstStyle/>
          <a:p>
            <a:pPr algn="just">
              <a:buFont typeface="Wingdings" pitchFamily="2" charset="2"/>
              <a:buChar char="§"/>
            </a:pPr>
            <a:r>
              <a:rPr lang="en-US" sz="2800" i="1"/>
              <a:t> “¿Se acuerda cuáles eran los requisitos que les pedían?”</a:t>
            </a:r>
          </a:p>
          <a:p>
            <a:pPr algn="just">
              <a:buFont typeface="Wingdings" pitchFamily="2" charset="2"/>
              <a:buNone/>
            </a:pPr>
            <a:endParaRPr lang="en-US" sz="2800" i="1"/>
          </a:p>
          <a:p>
            <a:pPr algn="just">
              <a:buFont typeface="Wingdings" pitchFamily="2" charset="2"/>
              <a:buChar char="§"/>
            </a:pPr>
            <a:r>
              <a:rPr lang="en-US" sz="2800" i="1"/>
              <a:t>“Nos pedían nomás el acta de nacimiento… no sé qué… la cartilla, yo la tenía, sí la tenía, la tuve.”</a:t>
            </a:r>
          </a:p>
        </p:txBody>
      </p:sp>
      <p:pic>
        <p:nvPicPr>
          <p:cNvPr id="5" name="Picture 6" descr="truck leaving processing center"/>
          <p:cNvPicPr>
            <a:picLocks noChangeAspect="1" noChangeArrowheads="1"/>
          </p:cNvPicPr>
          <p:nvPr/>
        </p:nvPicPr>
        <p:blipFill>
          <a:blip r:embed="rId3" cstate="print"/>
          <a:srcRect/>
          <a:stretch>
            <a:fillRect/>
          </a:stretch>
        </p:blipFill>
        <p:spPr bwMode="auto">
          <a:xfrm>
            <a:off x="4284663" y="3573463"/>
            <a:ext cx="4321175" cy="3033712"/>
          </a:xfrm>
          <a:prstGeom prst="rect">
            <a:avLst/>
          </a:prstGeom>
          <a:noFill/>
        </p:spPr>
      </p:pic>
      <p:pic>
        <p:nvPicPr>
          <p:cNvPr id="6" name="Picture 7"/>
          <p:cNvPicPr>
            <a:picLocks noChangeAspect="1" noChangeArrowheads="1"/>
          </p:cNvPicPr>
          <p:nvPr/>
        </p:nvPicPr>
        <p:blipFill>
          <a:blip r:embed="rId4" cstate="print"/>
          <a:srcRect/>
          <a:stretch>
            <a:fillRect/>
          </a:stretch>
        </p:blipFill>
        <p:spPr bwMode="auto">
          <a:xfrm>
            <a:off x="323850" y="3933825"/>
            <a:ext cx="3600450" cy="2287588"/>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a:ln>
                  <a:noFill/>
                </a:ln>
                <a:solidFill>
                  <a:schemeClr val="tx1"/>
                </a:solidFill>
                <a:effectLst/>
                <a:uLnTx/>
                <a:uFillTx/>
                <a:latin typeface="Palatino Linotype" pitchFamily="18" charset="0"/>
                <a:ea typeface="+mj-ea"/>
                <a:cs typeface="+mj-cs"/>
              </a:rPr>
              <a:t>Cruzar la frontera</a:t>
            </a:r>
          </a:p>
        </p:txBody>
      </p:sp>
      <p:pic>
        <p:nvPicPr>
          <p:cNvPr id="3" name="Picture 4"/>
          <p:cNvPicPr>
            <a:picLocks noChangeAspect="1" noChangeArrowheads="1"/>
          </p:cNvPicPr>
          <p:nvPr/>
        </p:nvPicPr>
        <p:blipFill>
          <a:blip r:embed="rId2" cstate="print"/>
          <a:srcRect/>
          <a:stretch>
            <a:fillRect/>
          </a:stretch>
        </p:blipFill>
        <p:spPr bwMode="auto">
          <a:xfrm>
            <a:off x="3492500" y="1268413"/>
            <a:ext cx="5651500" cy="295275"/>
          </a:xfrm>
          <a:prstGeom prst="rect">
            <a:avLst/>
          </a:prstGeom>
          <a:noFill/>
          <a:ln w="9525">
            <a:noFill/>
            <a:miter lim="800000"/>
            <a:headEnd/>
            <a:tailEnd/>
          </a:ln>
          <a:effectLst/>
        </p:spPr>
      </p:pic>
      <p:pic>
        <p:nvPicPr>
          <p:cNvPr id="4" name="Picture 8" descr="percorrere distanze 1"/>
          <p:cNvPicPr>
            <a:picLocks noChangeAspect="1" noChangeArrowheads="1"/>
          </p:cNvPicPr>
          <p:nvPr/>
        </p:nvPicPr>
        <p:blipFill>
          <a:blip r:embed="rId3" cstate="print"/>
          <a:srcRect/>
          <a:stretch>
            <a:fillRect/>
          </a:stretch>
        </p:blipFill>
        <p:spPr>
          <a:xfrm>
            <a:off x="118369" y="3214686"/>
            <a:ext cx="4667945" cy="3228977"/>
          </a:xfrm>
          <a:prstGeom prst="rect">
            <a:avLst/>
          </a:prstGeom>
          <a:noFill/>
          <a:ln/>
        </p:spPr>
      </p:pic>
      <p:sp>
        <p:nvSpPr>
          <p:cNvPr id="5" name="Text Box 11"/>
          <p:cNvSpPr txBox="1">
            <a:spLocks noChangeArrowheads="1"/>
          </p:cNvSpPr>
          <p:nvPr/>
        </p:nvSpPr>
        <p:spPr bwMode="auto">
          <a:xfrm>
            <a:off x="323850" y="1700213"/>
            <a:ext cx="8424863" cy="519112"/>
          </a:xfrm>
          <a:prstGeom prst="rect">
            <a:avLst/>
          </a:prstGeom>
          <a:noFill/>
          <a:ln w="9525">
            <a:noFill/>
            <a:miter lim="800000"/>
            <a:headEnd/>
            <a:tailEnd/>
          </a:ln>
          <a:effectLst/>
        </p:spPr>
        <p:txBody>
          <a:bodyPr>
            <a:spAutoFit/>
          </a:bodyPr>
          <a:lstStyle/>
          <a:p>
            <a:pPr algn="just">
              <a:buFont typeface="Wingdings" pitchFamily="2" charset="2"/>
              <a:buChar char="§"/>
            </a:pPr>
            <a:r>
              <a:rPr lang="it-IT" sz="2800"/>
              <a:t> </a:t>
            </a:r>
            <a:r>
              <a:rPr lang="it-IT" sz="2800" i="1"/>
              <a:t>“</a:t>
            </a:r>
            <a:r>
              <a:rPr lang="en-US" sz="2800" i="1"/>
              <a:t>¿No se acuerda cómo pasó a EE.UU.?”</a:t>
            </a:r>
            <a:endParaRPr lang="it-IT" sz="2800"/>
          </a:p>
        </p:txBody>
      </p:sp>
      <p:sp>
        <p:nvSpPr>
          <p:cNvPr id="6" name="Text Box 12"/>
          <p:cNvSpPr txBox="1">
            <a:spLocks noChangeArrowheads="1"/>
          </p:cNvSpPr>
          <p:nvPr/>
        </p:nvSpPr>
        <p:spPr bwMode="auto">
          <a:xfrm>
            <a:off x="5143504" y="2357429"/>
            <a:ext cx="3643338" cy="2677656"/>
          </a:xfrm>
          <a:prstGeom prst="rect">
            <a:avLst/>
          </a:prstGeom>
          <a:noFill/>
          <a:ln w="9525">
            <a:noFill/>
            <a:miter lim="800000"/>
            <a:headEnd/>
            <a:tailEnd/>
          </a:ln>
          <a:effectLst/>
        </p:spPr>
        <p:txBody>
          <a:bodyPr wrap="square">
            <a:spAutoFit/>
          </a:bodyPr>
          <a:lstStyle/>
          <a:p>
            <a:pPr algn="just">
              <a:buFont typeface="Wingdings" pitchFamily="2" charset="2"/>
              <a:buChar char="§"/>
            </a:pPr>
            <a:r>
              <a:rPr lang="en-US" sz="2800" i="1" dirty="0">
                <a:cs typeface="Arial" charset="0"/>
              </a:rPr>
              <a:t>“No… </a:t>
            </a:r>
            <a:r>
              <a:rPr lang="en-US" sz="2800" i="1" dirty="0" err="1">
                <a:cs typeface="Arial" charset="0"/>
              </a:rPr>
              <a:t>pues</a:t>
            </a:r>
            <a:r>
              <a:rPr lang="en-US" sz="2800" i="1" dirty="0">
                <a:cs typeface="Arial" charset="0"/>
              </a:rPr>
              <a:t>, lo </a:t>
            </a:r>
            <a:r>
              <a:rPr lang="en-US" sz="2800" i="1" dirty="0" err="1">
                <a:cs typeface="Arial" charset="0"/>
              </a:rPr>
              <a:t>arreglaron</a:t>
            </a:r>
            <a:r>
              <a:rPr lang="en-US" sz="2800" i="1" dirty="0">
                <a:cs typeface="Arial" charset="0"/>
              </a:rPr>
              <a:t> </a:t>
            </a:r>
            <a:r>
              <a:rPr lang="en-US" sz="2800" i="1" dirty="0" err="1">
                <a:cs typeface="Arial" charset="0"/>
              </a:rPr>
              <a:t>desde</a:t>
            </a:r>
            <a:r>
              <a:rPr lang="en-US" sz="2800" i="1" dirty="0">
                <a:cs typeface="Arial" charset="0"/>
              </a:rPr>
              <a:t> la </a:t>
            </a:r>
            <a:r>
              <a:rPr lang="en-US" sz="2800" i="1" dirty="0" err="1">
                <a:cs typeface="Arial" charset="0"/>
              </a:rPr>
              <a:t>cabecera</a:t>
            </a:r>
            <a:r>
              <a:rPr lang="en-US" sz="2800" i="1" dirty="0">
                <a:cs typeface="Arial" charset="0"/>
              </a:rPr>
              <a:t>… el </a:t>
            </a:r>
            <a:r>
              <a:rPr lang="en-US" sz="2800" i="1" dirty="0" err="1">
                <a:cs typeface="Arial" charset="0"/>
              </a:rPr>
              <a:t>municipio</a:t>
            </a:r>
            <a:r>
              <a:rPr lang="en-US" sz="2800" i="1" dirty="0">
                <a:cs typeface="Arial" charset="0"/>
              </a:rPr>
              <a:t>, </a:t>
            </a:r>
            <a:r>
              <a:rPr lang="en-US" sz="2800" i="1" dirty="0" err="1">
                <a:cs typeface="Arial" charset="0"/>
              </a:rPr>
              <a:t>cartas</a:t>
            </a:r>
            <a:r>
              <a:rPr lang="en-US" sz="2800" i="1" dirty="0">
                <a:cs typeface="Arial" charset="0"/>
              </a:rPr>
              <a:t>… de </a:t>
            </a:r>
            <a:r>
              <a:rPr lang="en-US" sz="2800" i="1" dirty="0" err="1">
                <a:cs typeface="Arial" charset="0"/>
              </a:rPr>
              <a:t>ahí</a:t>
            </a:r>
            <a:r>
              <a:rPr lang="en-US" sz="2800" i="1" dirty="0">
                <a:cs typeface="Arial" charset="0"/>
              </a:rPr>
              <a:t> a Chihuahua… de </a:t>
            </a:r>
            <a:r>
              <a:rPr lang="en-US" sz="2800" i="1" dirty="0" err="1">
                <a:cs typeface="Arial" charset="0"/>
              </a:rPr>
              <a:t>ahí</a:t>
            </a:r>
            <a:r>
              <a:rPr lang="en-US" sz="2800" i="1" dirty="0">
                <a:cs typeface="Arial" charset="0"/>
              </a:rPr>
              <a:t> a Río Vista.”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a:ln>
                  <a:noFill/>
                </a:ln>
                <a:solidFill>
                  <a:schemeClr val="tx1"/>
                </a:solidFill>
                <a:effectLst/>
                <a:uLnTx/>
                <a:uFillTx/>
                <a:latin typeface="Palatino Linotype" pitchFamily="18" charset="0"/>
                <a:ea typeface="+mj-ea"/>
                <a:cs typeface="+mj-cs"/>
              </a:rPr>
              <a:t>Tr</a:t>
            </a:r>
            <a:r>
              <a:rPr kumimoji="0" lang="en-US" sz="4400" b="0" i="0" u="none" strike="noStrike" kern="1200" cap="none" spc="0" normalizeH="0" baseline="0" noProof="0">
                <a:ln>
                  <a:noFill/>
                </a:ln>
                <a:solidFill>
                  <a:schemeClr val="tx1"/>
                </a:solidFill>
                <a:effectLst/>
                <a:uLnTx/>
                <a:uFillTx/>
                <a:latin typeface="Palatino Linotype" pitchFamily="18" charset="0"/>
                <a:ea typeface="+mj-ea"/>
                <a:cs typeface="+mj-cs"/>
              </a:rPr>
              <a:t>ámites burocráticos</a:t>
            </a:r>
          </a:p>
        </p:txBody>
      </p:sp>
      <p:pic>
        <p:nvPicPr>
          <p:cNvPr id="3" name="Picture 3"/>
          <p:cNvPicPr>
            <a:picLocks noChangeAspect="1" noChangeArrowheads="1"/>
          </p:cNvPicPr>
          <p:nvPr/>
        </p:nvPicPr>
        <p:blipFill>
          <a:blip r:embed="rId2" cstate="print"/>
          <a:srcRect/>
          <a:stretch>
            <a:fillRect/>
          </a:stretch>
        </p:blipFill>
        <p:spPr bwMode="auto">
          <a:xfrm>
            <a:off x="3492500" y="1268413"/>
            <a:ext cx="5651500" cy="295275"/>
          </a:xfrm>
          <a:prstGeom prst="rect">
            <a:avLst/>
          </a:prstGeom>
          <a:noFill/>
          <a:ln w="9525">
            <a:noFill/>
            <a:miter lim="800000"/>
            <a:headEnd/>
            <a:tailEnd/>
          </a:ln>
          <a:effectLst/>
        </p:spPr>
      </p:pic>
      <p:pic>
        <p:nvPicPr>
          <p:cNvPr id="4" name="Picture 6" descr="braceros-register"/>
          <p:cNvPicPr>
            <a:picLocks noChangeAspect="1" noChangeArrowheads="1"/>
          </p:cNvPicPr>
          <p:nvPr/>
        </p:nvPicPr>
        <p:blipFill>
          <a:blip r:embed="rId3" cstate="print"/>
          <a:srcRect/>
          <a:stretch>
            <a:fillRect/>
          </a:stretch>
        </p:blipFill>
        <p:spPr bwMode="auto">
          <a:xfrm>
            <a:off x="3851275" y="2205038"/>
            <a:ext cx="4876800" cy="3829050"/>
          </a:xfrm>
          <a:prstGeom prst="rect">
            <a:avLst/>
          </a:prstGeom>
          <a:noFill/>
        </p:spPr>
      </p:pic>
      <p:pic>
        <p:nvPicPr>
          <p:cNvPr id="5" name="Picture 7" descr="Intervista"/>
          <p:cNvPicPr>
            <a:picLocks noChangeAspect="1" noChangeArrowheads="1"/>
          </p:cNvPicPr>
          <p:nvPr/>
        </p:nvPicPr>
        <p:blipFill>
          <a:blip r:embed="rId4" cstate="print"/>
          <a:srcRect/>
          <a:stretch>
            <a:fillRect/>
          </a:stretch>
        </p:blipFill>
        <p:spPr bwMode="auto">
          <a:xfrm>
            <a:off x="250825" y="1557338"/>
            <a:ext cx="3171825" cy="4989512"/>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a:ln>
                  <a:noFill/>
                </a:ln>
                <a:solidFill>
                  <a:schemeClr val="tx1"/>
                </a:solidFill>
                <a:effectLst/>
                <a:uLnTx/>
                <a:uFillTx/>
                <a:latin typeface="Palatino Linotype" pitchFamily="18" charset="0"/>
                <a:ea typeface="+mj-ea"/>
                <a:cs typeface="+mj-cs"/>
              </a:rPr>
              <a:t>“Ex</a:t>
            </a:r>
            <a:r>
              <a:rPr kumimoji="0" lang="en-US" sz="4400" b="0" i="0" u="none" strike="noStrike" kern="1200" cap="none" spc="0" normalizeH="0" baseline="0" noProof="0">
                <a:ln>
                  <a:noFill/>
                </a:ln>
                <a:solidFill>
                  <a:schemeClr val="tx1"/>
                </a:solidFill>
                <a:effectLst/>
                <a:uLnTx/>
                <a:uFillTx/>
                <a:latin typeface="Palatino Linotype" pitchFamily="18" charset="0"/>
                <a:ea typeface="+mj-ea"/>
                <a:cs typeface="+mj-cs"/>
              </a:rPr>
              <a:t>ámenes médicos”</a:t>
            </a:r>
          </a:p>
        </p:txBody>
      </p:sp>
      <p:pic>
        <p:nvPicPr>
          <p:cNvPr id="3" name="Picture 3"/>
          <p:cNvPicPr>
            <a:picLocks noChangeAspect="1" noChangeArrowheads="1"/>
          </p:cNvPicPr>
          <p:nvPr/>
        </p:nvPicPr>
        <p:blipFill>
          <a:blip r:embed="rId2" cstate="print"/>
          <a:srcRect/>
          <a:stretch>
            <a:fillRect/>
          </a:stretch>
        </p:blipFill>
        <p:spPr bwMode="auto">
          <a:xfrm>
            <a:off x="3492500" y="1268413"/>
            <a:ext cx="5651500" cy="295275"/>
          </a:xfrm>
          <a:prstGeom prst="rect">
            <a:avLst/>
          </a:prstGeom>
          <a:noFill/>
          <a:ln w="9525">
            <a:noFill/>
            <a:miter lim="800000"/>
            <a:headEnd/>
            <a:tailEnd/>
          </a:ln>
          <a:effectLst/>
        </p:spPr>
      </p:pic>
      <p:sp>
        <p:nvSpPr>
          <p:cNvPr id="4" name="Text Box 6"/>
          <p:cNvSpPr txBox="1">
            <a:spLocks noChangeArrowheads="1"/>
          </p:cNvSpPr>
          <p:nvPr/>
        </p:nvSpPr>
        <p:spPr bwMode="auto">
          <a:xfrm>
            <a:off x="323850" y="1628775"/>
            <a:ext cx="8372475" cy="2227263"/>
          </a:xfrm>
          <a:prstGeom prst="rect">
            <a:avLst/>
          </a:prstGeom>
          <a:noFill/>
          <a:ln w="9525">
            <a:noFill/>
            <a:miter lim="800000"/>
            <a:headEnd/>
            <a:tailEnd/>
          </a:ln>
          <a:effectLst/>
        </p:spPr>
        <p:txBody>
          <a:bodyPr>
            <a:spAutoFit/>
          </a:bodyPr>
          <a:lstStyle/>
          <a:p>
            <a:pPr algn="just">
              <a:buFont typeface="Wingdings" pitchFamily="2" charset="2"/>
              <a:buChar char="§"/>
            </a:pPr>
            <a:r>
              <a:rPr lang="it-IT" sz="2800" i="1"/>
              <a:t> “</a:t>
            </a:r>
            <a:r>
              <a:rPr lang="en-US" sz="2800" i="1"/>
              <a:t>¿Pasaban por algún exámen físico?” </a:t>
            </a:r>
          </a:p>
          <a:p>
            <a:pPr algn="just">
              <a:buFont typeface="Wingdings" pitchFamily="2" charset="2"/>
              <a:buChar char="§"/>
            </a:pPr>
            <a:endParaRPr lang="en-US" sz="2800" i="1"/>
          </a:p>
          <a:p>
            <a:pPr algn="just">
              <a:buFont typeface="Wingdings" pitchFamily="2" charset="2"/>
              <a:buChar char="§"/>
            </a:pPr>
            <a:r>
              <a:rPr lang="en-US" sz="2800" i="1"/>
              <a:t> “Noo… yo de eso no me acuerdo. […] En Río Vista nos tomaban exámenes de todo… no querían que fuera gente mala… ahí nos vacunaban… bien limpios.”</a:t>
            </a:r>
          </a:p>
        </p:txBody>
      </p:sp>
      <p:pic>
        <p:nvPicPr>
          <p:cNvPr id="5" name="Picture 7" descr="braceros exams"/>
          <p:cNvPicPr>
            <a:picLocks noChangeAspect="1" noChangeArrowheads="1"/>
          </p:cNvPicPr>
          <p:nvPr/>
        </p:nvPicPr>
        <p:blipFill>
          <a:blip r:embed="rId3" cstate="print"/>
          <a:srcRect/>
          <a:stretch>
            <a:fillRect/>
          </a:stretch>
        </p:blipFill>
        <p:spPr bwMode="auto">
          <a:xfrm>
            <a:off x="2843213" y="4005263"/>
            <a:ext cx="3529012" cy="2538412"/>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18488"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a:ln>
                  <a:noFill/>
                </a:ln>
                <a:solidFill>
                  <a:schemeClr val="tx1"/>
                </a:solidFill>
                <a:effectLst/>
                <a:uLnTx/>
                <a:uFillTx/>
                <a:latin typeface="Palatino Linotype" pitchFamily="18" charset="0"/>
                <a:ea typeface="+mj-ea"/>
                <a:cs typeface="+mj-cs"/>
              </a:rPr>
              <a:t>Contrato y permiso de trabajo</a:t>
            </a:r>
          </a:p>
        </p:txBody>
      </p:sp>
      <p:pic>
        <p:nvPicPr>
          <p:cNvPr id="3" name="Picture 3"/>
          <p:cNvPicPr>
            <a:picLocks noChangeAspect="1" noChangeArrowheads="1"/>
          </p:cNvPicPr>
          <p:nvPr/>
        </p:nvPicPr>
        <p:blipFill>
          <a:blip r:embed="rId2" cstate="print"/>
          <a:srcRect/>
          <a:stretch>
            <a:fillRect/>
          </a:stretch>
        </p:blipFill>
        <p:spPr bwMode="auto">
          <a:xfrm>
            <a:off x="3492500" y="1268413"/>
            <a:ext cx="5651500" cy="295275"/>
          </a:xfrm>
          <a:prstGeom prst="rect">
            <a:avLst/>
          </a:prstGeom>
          <a:noFill/>
          <a:ln w="9525">
            <a:noFill/>
            <a:miter lim="800000"/>
            <a:headEnd/>
            <a:tailEnd/>
          </a:ln>
          <a:effectLst/>
        </p:spPr>
      </p:pic>
      <p:pic>
        <p:nvPicPr>
          <p:cNvPr id="4" name="Picture 6" descr="Lozas_contract_enlarge"/>
          <p:cNvPicPr>
            <a:picLocks noChangeAspect="1" noChangeArrowheads="1"/>
          </p:cNvPicPr>
          <p:nvPr/>
        </p:nvPicPr>
        <p:blipFill>
          <a:blip r:embed="rId3" cstate="print"/>
          <a:srcRect/>
          <a:stretch>
            <a:fillRect/>
          </a:stretch>
        </p:blipFill>
        <p:spPr bwMode="auto">
          <a:xfrm>
            <a:off x="323850" y="1557338"/>
            <a:ext cx="3787775" cy="4897437"/>
          </a:xfrm>
          <a:prstGeom prst="rect">
            <a:avLst/>
          </a:prstGeom>
          <a:noFill/>
        </p:spPr>
      </p:pic>
      <p:pic>
        <p:nvPicPr>
          <p:cNvPr id="5" name="Picture 7"/>
          <p:cNvPicPr>
            <a:picLocks noChangeAspect="1" noChangeArrowheads="1"/>
          </p:cNvPicPr>
          <p:nvPr/>
        </p:nvPicPr>
        <p:blipFill>
          <a:blip r:embed="rId4" cstate="print"/>
          <a:srcRect/>
          <a:stretch>
            <a:fillRect/>
          </a:stretch>
        </p:blipFill>
        <p:spPr bwMode="auto">
          <a:xfrm>
            <a:off x="4211638" y="2276475"/>
            <a:ext cx="4679950" cy="310515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18488"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a:ln>
                  <a:noFill/>
                </a:ln>
                <a:solidFill>
                  <a:schemeClr val="tx1"/>
                </a:solidFill>
                <a:effectLst/>
                <a:uLnTx/>
                <a:uFillTx/>
                <a:latin typeface="Palatino Linotype" pitchFamily="18" charset="0"/>
                <a:ea typeface="+mj-ea"/>
                <a:cs typeface="+mj-cs"/>
              </a:rPr>
              <a:t>Contrato y permiso de trabajo</a:t>
            </a:r>
          </a:p>
        </p:txBody>
      </p:sp>
      <p:pic>
        <p:nvPicPr>
          <p:cNvPr id="3" name="Picture 3"/>
          <p:cNvPicPr>
            <a:picLocks noChangeAspect="1" noChangeArrowheads="1"/>
          </p:cNvPicPr>
          <p:nvPr/>
        </p:nvPicPr>
        <p:blipFill>
          <a:blip r:embed="rId2" cstate="print"/>
          <a:srcRect/>
          <a:stretch>
            <a:fillRect/>
          </a:stretch>
        </p:blipFill>
        <p:spPr bwMode="auto">
          <a:xfrm>
            <a:off x="3492500" y="1268413"/>
            <a:ext cx="5651500" cy="295275"/>
          </a:xfrm>
          <a:prstGeom prst="rect">
            <a:avLst/>
          </a:prstGeom>
          <a:noFill/>
          <a:ln w="9525">
            <a:noFill/>
            <a:miter lim="800000"/>
            <a:headEnd/>
            <a:tailEnd/>
          </a:ln>
          <a:effectLst/>
        </p:spPr>
      </p:pic>
      <p:sp>
        <p:nvSpPr>
          <p:cNvPr id="4" name="Text Box 6"/>
          <p:cNvSpPr txBox="1">
            <a:spLocks noChangeArrowheads="1"/>
          </p:cNvSpPr>
          <p:nvPr/>
        </p:nvSpPr>
        <p:spPr bwMode="auto">
          <a:xfrm>
            <a:off x="395288" y="1700213"/>
            <a:ext cx="8372475" cy="4789487"/>
          </a:xfrm>
          <a:prstGeom prst="rect">
            <a:avLst/>
          </a:prstGeom>
          <a:noFill/>
          <a:ln w="9525">
            <a:noFill/>
            <a:miter lim="800000"/>
            <a:headEnd/>
            <a:tailEnd/>
          </a:ln>
          <a:effectLst/>
        </p:spPr>
        <p:txBody>
          <a:bodyPr>
            <a:spAutoFit/>
          </a:bodyPr>
          <a:lstStyle/>
          <a:p>
            <a:pPr algn="just">
              <a:buFont typeface="Wingdings" pitchFamily="2" charset="2"/>
              <a:buChar char="§"/>
            </a:pPr>
            <a:r>
              <a:rPr lang="it-IT" sz="2800" i="1"/>
              <a:t> “Nos pagaban por contrato, lo mismo que trabajara uno m</a:t>
            </a:r>
            <a:r>
              <a:rPr lang="en-US" sz="2800" i="1"/>
              <a:t>ás que otro.”</a:t>
            </a:r>
          </a:p>
          <a:p>
            <a:pPr algn="just">
              <a:buFont typeface="Wingdings" pitchFamily="2" charset="2"/>
              <a:buNone/>
            </a:pPr>
            <a:endParaRPr lang="en-US" sz="2800" i="1"/>
          </a:p>
          <a:p>
            <a:pPr algn="just">
              <a:buFont typeface="Wingdings" pitchFamily="2" charset="2"/>
              <a:buChar char="§"/>
            </a:pPr>
            <a:r>
              <a:rPr lang="en-US" sz="2800" i="1"/>
              <a:t>“Trabajaba los seis días [… ].” </a:t>
            </a:r>
          </a:p>
          <a:p>
            <a:pPr algn="just">
              <a:buFont typeface="Wingdings" pitchFamily="2" charset="2"/>
              <a:buChar char="§"/>
            </a:pPr>
            <a:endParaRPr lang="en-US" sz="2800" i="1"/>
          </a:p>
          <a:p>
            <a:pPr algn="just">
              <a:buFont typeface="Wingdings" pitchFamily="2" charset="2"/>
              <a:buNone/>
            </a:pPr>
            <a:endParaRPr lang="en-US" sz="2800" i="1"/>
          </a:p>
          <a:p>
            <a:pPr algn="just">
              <a:buFont typeface="Wingdings" pitchFamily="2" charset="2"/>
              <a:buChar char="§"/>
            </a:pPr>
            <a:r>
              <a:rPr lang="en-US" sz="2800" i="1"/>
              <a:t>“¿A qué hora  empezaba su día cuando era bracero?”</a:t>
            </a:r>
          </a:p>
          <a:p>
            <a:pPr algn="just">
              <a:buFont typeface="Wingdings" pitchFamily="2" charset="2"/>
              <a:buNone/>
            </a:pPr>
            <a:endParaRPr lang="en-US" sz="2800" i="1"/>
          </a:p>
          <a:p>
            <a:pPr algn="just">
              <a:buFont typeface="Wingdings" pitchFamily="2" charset="2"/>
              <a:buChar char="§"/>
            </a:pPr>
            <a:r>
              <a:rPr lang="en-US" sz="2800" i="1"/>
              <a:t> “¿Yo? …A las cuatro de la mañana…la comida, ya al trabajo nos llevaban como a las… saliendo el sol, y vamonos… temprano… al trabajo temprano.”</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18488"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a:ln>
                  <a:noFill/>
                </a:ln>
                <a:solidFill>
                  <a:schemeClr val="tx1"/>
                </a:solidFill>
                <a:effectLst/>
                <a:uLnTx/>
                <a:uFillTx/>
                <a:latin typeface="Palatino Linotype" pitchFamily="18" charset="0"/>
                <a:ea typeface="+mj-ea"/>
                <a:cs typeface="+mj-cs"/>
              </a:rPr>
              <a:t>Contrato y permiso de trabajo</a:t>
            </a:r>
          </a:p>
        </p:txBody>
      </p:sp>
      <p:pic>
        <p:nvPicPr>
          <p:cNvPr id="3" name="Picture 3"/>
          <p:cNvPicPr>
            <a:picLocks noChangeAspect="1" noChangeArrowheads="1"/>
          </p:cNvPicPr>
          <p:nvPr/>
        </p:nvPicPr>
        <p:blipFill>
          <a:blip r:embed="rId2" cstate="print"/>
          <a:srcRect/>
          <a:stretch>
            <a:fillRect/>
          </a:stretch>
        </p:blipFill>
        <p:spPr bwMode="auto">
          <a:xfrm>
            <a:off x="3492500" y="1268413"/>
            <a:ext cx="5651500" cy="295275"/>
          </a:xfrm>
          <a:prstGeom prst="rect">
            <a:avLst/>
          </a:prstGeom>
          <a:noFill/>
          <a:ln w="9525">
            <a:noFill/>
            <a:miter lim="800000"/>
            <a:headEnd/>
            <a:tailEnd/>
          </a:ln>
          <a:effectLst/>
        </p:spPr>
      </p:pic>
      <p:sp>
        <p:nvSpPr>
          <p:cNvPr id="4" name="Text Box 6"/>
          <p:cNvSpPr txBox="1">
            <a:spLocks noChangeArrowheads="1"/>
          </p:cNvSpPr>
          <p:nvPr/>
        </p:nvSpPr>
        <p:spPr bwMode="auto">
          <a:xfrm>
            <a:off x="395288" y="1700213"/>
            <a:ext cx="8372475" cy="4789487"/>
          </a:xfrm>
          <a:prstGeom prst="rect">
            <a:avLst/>
          </a:prstGeom>
          <a:noFill/>
          <a:ln w="9525">
            <a:noFill/>
            <a:miter lim="800000"/>
            <a:headEnd/>
            <a:tailEnd/>
          </a:ln>
          <a:effectLst/>
        </p:spPr>
        <p:txBody>
          <a:bodyPr>
            <a:spAutoFit/>
          </a:bodyPr>
          <a:lstStyle/>
          <a:p>
            <a:pPr algn="just">
              <a:buFont typeface="Wingdings" pitchFamily="2" charset="2"/>
              <a:buChar char="§"/>
            </a:pPr>
            <a:r>
              <a:rPr lang="it-IT" sz="2800" i="1"/>
              <a:t> “Nos pagaban por contrato, lo mismo que trabajara uno m</a:t>
            </a:r>
            <a:r>
              <a:rPr lang="en-US" sz="2800" i="1"/>
              <a:t>ás que otro.”</a:t>
            </a:r>
          </a:p>
          <a:p>
            <a:pPr algn="just">
              <a:buFont typeface="Wingdings" pitchFamily="2" charset="2"/>
              <a:buNone/>
            </a:pPr>
            <a:endParaRPr lang="en-US" sz="2800" i="1"/>
          </a:p>
          <a:p>
            <a:pPr algn="just">
              <a:buFont typeface="Wingdings" pitchFamily="2" charset="2"/>
              <a:buChar char="§"/>
            </a:pPr>
            <a:r>
              <a:rPr lang="en-US" sz="2800" i="1"/>
              <a:t>“Trabajaba los seis días [… ].” </a:t>
            </a:r>
          </a:p>
          <a:p>
            <a:pPr algn="just">
              <a:buFont typeface="Wingdings" pitchFamily="2" charset="2"/>
              <a:buChar char="§"/>
            </a:pPr>
            <a:endParaRPr lang="en-US" sz="2800" i="1"/>
          </a:p>
          <a:p>
            <a:pPr algn="just">
              <a:buFont typeface="Wingdings" pitchFamily="2" charset="2"/>
              <a:buNone/>
            </a:pPr>
            <a:endParaRPr lang="en-US" sz="2800" i="1"/>
          </a:p>
          <a:p>
            <a:pPr algn="just">
              <a:buFont typeface="Wingdings" pitchFamily="2" charset="2"/>
              <a:buChar char="§"/>
            </a:pPr>
            <a:r>
              <a:rPr lang="en-US" sz="2800" i="1"/>
              <a:t>“¿A qué hora  empezaba su día cuando era bracero?”</a:t>
            </a:r>
          </a:p>
          <a:p>
            <a:pPr algn="just">
              <a:buFont typeface="Wingdings" pitchFamily="2" charset="2"/>
              <a:buNone/>
            </a:pPr>
            <a:endParaRPr lang="en-US" sz="2800" i="1"/>
          </a:p>
          <a:p>
            <a:pPr algn="just">
              <a:buFont typeface="Wingdings" pitchFamily="2" charset="2"/>
              <a:buChar char="§"/>
            </a:pPr>
            <a:r>
              <a:rPr lang="en-US" sz="2800" i="1"/>
              <a:t> “¿Yo? …A las cuatro de la mañana…la comida, ya al trabajo nos llevaban como a las… saliendo el sol, y vamonos… temprano… al trabajo temprano.”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noChangeArrowheads="1"/>
          </p:cNvSpPr>
          <p:nvPr>
            <p:ph idx="1"/>
          </p:nvPr>
        </p:nvSpPr>
        <p:spPr bwMode="auto">
          <a:xfrm>
            <a:off x="428596" y="757869"/>
            <a:ext cx="8229600" cy="5447645"/>
          </a:xfrm>
          <a:prstGeom prst="rect">
            <a:avLst/>
          </a:prstGeom>
          <a:noFill/>
          <a:ln w="9525">
            <a:noFill/>
            <a:miter lim="800000"/>
            <a:headEnd/>
            <a:tailEnd/>
          </a:ln>
        </p:spPr>
        <p:txBody>
          <a:bodyPr>
            <a:spAutoFit/>
          </a:bodyPr>
          <a:lstStyle/>
          <a:p>
            <a:pPr algn="just">
              <a:buNone/>
            </a:pPr>
            <a:r>
              <a:rPr lang="it-IT" sz="2800" b="1" dirty="0">
                <a:solidFill>
                  <a:srgbClr val="000000"/>
                </a:solidFill>
                <a:latin typeface="Times New Roman" pitchFamily="18" charset="0"/>
                <a:ea typeface="Calibri" pitchFamily="34" charset="0"/>
                <a:cs typeface="Times New Roman" pitchFamily="18" charset="0"/>
              </a:rPr>
              <a:t>Al comienzo, el gesto de las primeras comunidades de trazar unas lineas para delimitar y circunscribir los lugares donde vivían servía para afirmar una diferencia fundamental entre ‘civilización y bárbarie’, una división que, separando lo conocido del desconocido, la forma de lo informe, definía automaticámente que “el caos, lo salvaje, lo irremediablemte ajeno y enemigo”¹ era todo lo que quedaba fuera de estas lineas.</a:t>
            </a:r>
          </a:p>
          <a:p>
            <a:pPr algn="just"/>
            <a:endParaRPr lang="it-IT" sz="2000" dirty="0">
              <a:solidFill>
                <a:srgbClr val="000000"/>
              </a:solidFill>
              <a:latin typeface="Times New Roman" pitchFamily="18" charset="0"/>
              <a:ea typeface="Calibri" pitchFamily="34" charset="0"/>
              <a:cs typeface="Times New Roman" pitchFamily="18" charset="0"/>
            </a:endParaRPr>
          </a:p>
          <a:p>
            <a:pPr algn="just"/>
            <a:r>
              <a:rPr lang="es-ES_tradnl" sz="2000" dirty="0">
                <a:latin typeface="Times New Roman" pitchFamily="18" charset="0"/>
                <a:ea typeface="Calibri" pitchFamily="34" charset="0"/>
                <a:cs typeface="Times New Roman" pitchFamily="18" charset="0"/>
              </a:rPr>
              <a:t>ROSALBA CAMPRA, </a:t>
            </a:r>
            <a:r>
              <a:rPr lang="es-ES_tradnl" sz="2000" i="1" dirty="0">
                <a:latin typeface="Times New Roman" pitchFamily="18" charset="0"/>
                <a:ea typeface="Calibri" pitchFamily="34" charset="0"/>
                <a:cs typeface="Times New Roman" pitchFamily="18" charset="0"/>
              </a:rPr>
              <a:t>La ciudad en el discurso literario</a:t>
            </a:r>
            <a:r>
              <a:rPr lang="es-ES_tradnl" sz="2000" dirty="0">
                <a:latin typeface="Times New Roman" pitchFamily="18" charset="0"/>
                <a:ea typeface="Calibri" pitchFamily="34" charset="0"/>
                <a:cs typeface="Times New Roman" pitchFamily="18" charset="0"/>
              </a:rPr>
              <a:t>, Buenos Aires, en </a:t>
            </a:r>
            <a:r>
              <a:rPr lang="es-ES_tradnl" sz="2000" dirty="0" err="1">
                <a:latin typeface="Times New Roman" pitchFamily="18" charset="0"/>
                <a:ea typeface="Calibri" pitchFamily="34" charset="0"/>
                <a:cs typeface="Times New Roman" pitchFamily="18" charset="0"/>
              </a:rPr>
              <a:t>SyC</a:t>
            </a:r>
            <a:r>
              <a:rPr lang="es-ES_tradnl" sz="2000" dirty="0">
                <a:latin typeface="Times New Roman" pitchFamily="18" charset="0"/>
                <a:ea typeface="Calibri" pitchFamily="34" charset="0"/>
                <a:cs typeface="Times New Roman" pitchFamily="18" charset="0"/>
              </a:rPr>
              <a:t>, 2004, p. 23</a:t>
            </a:r>
            <a:endParaRPr lang="it-IT" dirty="0">
              <a:latin typeface="Calibri" pitchFamily="34" charset="0"/>
              <a:ea typeface="Calibri" pitchFamily="34"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a:ln>
                  <a:noFill/>
                </a:ln>
                <a:solidFill>
                  <a:schemeClr val="tx1"/>
                </a:solidFill>
                <a:effectLst/>
                <a:uLnTx/>
                <a:uFillTx/>
                <a:latin typeface="Palatino Linotype" pitchFamily="18" charset="0"/>
                <a:ea typeface="+mj-ea"/>
                <a:cs typeface="+mj-cs"/>
              </a:rPr>
              <a:t>Chambando</a:t>
            </a:r>
            <a:endParaRPr kumimoji="0" lang="en-US" sz="4400" b="0" i="0" u="none" strike="noStrike" kern="1200" cap="none" spc="0" normalizeH="0" baseline="0" noProof="0">
              <a:ln>
                <a:noFill/>
              </a:ln>
              <a:solidFill>
                <a:schemeClr val="tx1"/>
              </a:solidFill>
              <a:effectLst/>
              <a:uLnTx/>
              <a:uFillTx/>
              <a:latin typeface="Palatino Linotype" pitchFamily="18" charset="0"/>
              <a:ea typeface="+mj-ea"/>
              <a:cs typeface="+mj-cs"/>
            </a:endParaRPr>
          </a:p>
        </p:txBody>
      </p:sp>
      <p:pic>
        <p:nvPicPr>
          <p:cNvPr id="3" name="Picture 3"/>
          <p:cNvPicPr>
            <a:picLocks noChangeAspect="1" noChangeArrowheads="1"/>
          </p:cNvPicPr>
          <p:nvPr/>
        </p:nvPicPr>
        <p:blipFill>
          <a:blip r:embed="rId2" cstate="print"/>
          <a:srcRect/>
          <a:stretch>
            <a:fillRect/>
          </a:stretch>
        </p:blipFill>
        <p:spPr bwMode="auto">
          <a:xfrm>
            <a:off x="3492500" y="1268413"/>
            <a:ext cx="5651500" cy="295275"/>
          </a:xfrm>
          <a:prstGeom prst="rect">
            <a:avLst/>
          </a:prstGeom>
          <a:noFill/>
          <a:ln w="9525">
            <a:noFill/>
            <a:miter lim="800000"/>
            <a:headEnd/>
            <a:tailEnd/>
          </a:ln>
          <a:effectLst/>
        </p:spPr>
      </p:pic>
      <p:pic>
        <p:nvPicPr>
          <p:cNvPr id="4" name="Picture 6"/>
          <p:cNvPicPr>
            <a:picLocks noChangeAspect="1" noChangeArrowheads="1"/>
          </p:cNvPicPr>
          <p:nvPr/>
        </p:nvPicPr>
        <p:blipFill>
          <a:blip r:embed="rId3" cstate="print"/>
          <a:srcRect/>
          <a:stretch>
            <a:fillRect/>
          </a:stretch>
        </p:blipFill>
        <p:spPr bwMode="auto">
          <a:xfrm>
            <a:off x="250825" y="2565400"/>
            <a:ext cx="4752975" cy="3684588"/>
          </a:xfrm>
          <a:prstGeom prst="rect">
            <a:avLst/>
          </a:prstGeom>
          <a:noFill/>
          <a:ln w="9525">
            <a:noFill/>
            <a:miter lim="800000"/>
            <a:headEnd/>
            <a:tailEnd/>
          </a:ln>
          <a:effectLst/>
        </p:spPr>
      </p:pic>
      <p:pic>
        <p:nvPicPr>
          <p:cNvPr id="5" name="Picture 7"/>
          <p:cNvPicPr>
            <a:picLocks noChangeAspect="1" noChangeArrowheads="1"/>
          </p:cNvPicPr>
          <p:nvPr/>
        </p:nvPicPr>
        <p:blipFill>
          <a:blip r:embed="rId4" cstate="print"/>
          <a:srcRect/>
          <a:stretch>
            <a:fillRect/>
          </a:stretch>
        </p:blipFill>
        <p:spPr bwMode="auto">
          <a:xfrm>
            <a:off x="5292725" y="2276475"/>
            <a:ext cx="3487738" cy="4302125"/>
          </a:xfrm>
          <a:prstGeom prst="rect">
            <a:avLst/>
          </a:prstGeom>
          <a:noFill/>
          <a:ln w="9525">
            <a:noFill/>
            <a:miter lim="800000"/>
            <a:headEnd/>
            <a:tailEnd/>
          </a:ln>
          <a:effectLst/>
        </p:spPr>
      </p:pic>
      <p:sp>
        <p:nvSpPr>
          <p:cNvPr id="6" name="Text Box 8"/>
          <p:cNvSpPr txBox="1">
            <a:spLocks noChangeArrowheads="1"/>
          </p:cNvSpPr>
          <p:nvPr/>
        </p:nvSpPr>
        <p:spPr bwMode="auto">
          <a:xfrm>
            <a:off x="376238" y="1576388"/>
            <a:ext cx="8516937" cy="946150"/>
          </a:xfrm>
          <a:prstGeom prst="rect">
            <a:avLst/>
          </a:prstGeom>
          <a:noFill/>
          <a:ln w="9525">
            <a:noFill/>
            <a:miter lim="800000"/>
            <a:headEnd/>
            <a:tailEnd/>
          </a:ln>
          <a:effectLst/>
        </p:spPr>
        <p:txBody>
          <a:bodyPr>
            <a:spAutoFit/>
          </a:bodyPr>
          <a:lstStyle/>
          <a:p>
            <a:pPr>
              <a:buFont typeface="Wingdings" pitchFamily="2" charset="2"/>
              <a:buChar char="§"/>
            </a:pPr>
            <a:r>
              <a:rPr lang="it-IT" sz="2800" i="1"/>
              <a:t> “Yo pizcaba algod</a:t>
            </a:r>
            <a:r>
              <a:rPr lang="en-US" sz="2800" i="1"/>
              <a:t>ón… hasta Colorado. […] Tenía veinte años, no fallé.”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a:ln>
                  <a:noFill/>
                </a:ln>
                <a:solidFill>
                  <a:schemeClr val="tx1"/>
                </a:solidFill>
                <a:effectLst/>
                <a:uLnTx/>
                <a:uFillTx/>
                <a:latin typeface="Palatino Linotype" pitchFamily="18" charset="0"/>
                <a:ea typeface="+mj-ea"/>
                <a:cs typeface="+mj-cs"/>
              </a:rPr>
              <a:t>Alojamientos</a:t>
            </a:r>
            <a:endParaRPr kumimoji="0" lang="en-US" sz="4400" b="0" i="0" u="none" strike="noStrike" kern="1200" cap="none" spc="0" normalizeH="0" baseline="0" noProof="0">
              <a:ln>
                <a:noFill/>
              </a:ln>
              <a:solidFill>
                <a:schemeClr val="tx1"/>
              </a:solidFill>
              <a:effectLst/>
              <a:uLnTx/>
              <a:uFillTx/>
              <a:latin typeface="Palatino Linotype" pitchFamily="18" charset="0"/>
              <a:ea typeface="+mj-ea"/>
              <a:cs typeface="+mj-cs"/>
            </a:endParaRPr>
          </a:p>
        </p:txBody>
      </p:sp>
      <p:pic>
        <p:nvPicPr>
          <p:cNvPr id="3" name="Picture 3"/>
          <p:cNvPicPr>
            <a:picLocks noChangeAspect="1" noChangeArrowheads="1"/>
          </p:cNvPicPr>
          <p:nvPr/>
        </p:nvPicPr>
        <p:blipFill>
          <a:blip r:embed="rId2" cstate="print"/>
          <a:srcRect/>
          <a:stretch>
            <a:fillRect/>
          </a:stretch>
        </p:blipFill>
        <p:spPr bwMode="auto">
          <a:xfrm>
            <a:off x="3492500" y="1268413"/>
            <a:ext cx="5651500" cy="295275"/>
          </a:xfrm>
          <a:prstGeom prst="rect">
            <a:avLst/>
          </a:prstGeom>
          <a:noFill/>
          <a:ln w="9525">
            <a:noFill/>
            <a:miter lim="800000"/>
            <a:headEnd/>
            <a:tailEnd/>
          </a:ln>
          <a:effectLst/>
        </p:spPr>
      </p:pic>
      <p:pic>
        <p:nvPicPr>
          <p:cNvPr id="4" name="Picture 6" descr="Barraca"/>
          <p:cNvPicPr>
            <a:picLocks noChangeAspect="1" noChangeArrowheads="1"/>
          </p:cNvPicPr>
          <p:nvPr/>
        </p:nvPicPr>
        <p:blipFill>
          <a:blip r:embed="rId3" cstate="print"/>
          <a:srcRect/>
          <a:stretch>
            <a:fillRect/>
          </a:stretch>
        </p:blipFill>
        <p:spPr bwMode="auto">
          <a:xfrm>
            <a:off x="3348038" y="2708275"/>
            <a:ext cx="5327650" cy="3349625"/>
          </a:xfrm>
          <a:prstGeom prst="rect">
            <a:avLst/>
          </a:prstGeom>
          <a:noFill/>
        </p:spPr>
      </p:pic>
      <p:pic>
        <p:nvPicPr>
          <p:cNvPr id="5" name="Picture 8"/>
          <p:cNvPicPr>
            <a:picLocks noChangeAspect="1" noChangeArrowheads="1"/>
          </p:cNvPicPr>
          <p:nvPr/>
        </p:nvPicPr>
        <p:blipFill>
          <a:blip r:embed="rId4" cstate="print"/>
          <a:srcRect/>
          <a:stretch>
            <a:fillRect/>
          </a:stretch>
        </p:blipFill>
        <p:spPr bwMode="auto">
          <a:xfrm>
            <a:off x="323850" y="2924175"/>
            <a:ext cx="2586038" cy="3744913"/>
          </a:xfrm>
          <a:prstGeom prst="rect">
            <a:avLst/>
          </a:prstGeom>
          <a:noFill/>
          <a:ln w="9525">
            <a:noFill/>
            <a:miter lim="800000"/>
            <a:headEnd/>
            <a:tailEnd/>
          </a:ln>
          <a:effectLst/>
        </p:spPr>
      </p:pic>
      <p:sp>
        <p:nvSpPr>
          <p:cNvPr id="6" name="Text Box 9"/>
          <p:cNvSpPr txBox="1">
            <a:spLocks noChangeArrowheads="1"/>
          </p:cNvSpPr>
          <p:nvPr/>
        </p:nvSpPr>
        <p:spPr bwMode="auto">
          <a:xfrm>
            <a:off x="303213" y="1647825"/>
            <a:ext cx="8516937" cy="946150"/>
          </a:xfrm>
          <a:prstGeom prst="rect">
            <a:avLst/>
          </a:prstGeom>
          <a:noFill/>
          <a:ln w="9525">
            <a:noFill/>
            <a:miter lim="800000"/>
            <a:headEnd/>
            <a:tailEnd/>
          </a:ln>
          <a:effectLst/>
        </p:spPr>
        <p:txBody>
          <a:bodyPr>
            <a:spAutoFit/>
          </a:bodyPr>
          <a:lstStyle/>
          <a:p>
            <a:pPr algn="just">
              <a:buFont typeface="Wingdings" pitchFamily="2" charset="2"/>
              <a:buChar char="§"/>
            </a:pPr>
            <a:r>
              <a:rPr lang="it-IT" sz="2800" i="1"/>
              <a:t> “Nos ten</a:t>
            </a:r>
            <a:r>
              <a:rPr lang="en-US" sz="2800" i="1">
                <a:cs typeface="Arial" charset="0"/>
              </a:rPr>
              <a:t>ían casa, que era una gran barraca, estaban hasta cien braceros.”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a:ln>
                  <a:noFill/>
                </a:ln>
                <a:solidFill>
                  <a:schemeClr val="tx1"/>
                </a:solidFill>
                <a:effectLst/>
                <a:uLnTx/>
                <a:uFillTx/>
                <a:latin typeface="Palatino Linotype" pitchFamily="18" charset="0"/>
                <a:ea typeface="+mj-ea"/>
                <a:cs typeface="+mj-cs"/>
              </a:rPr>
              <a:t>Cronolog</a:t>
            </a:r>
            <a:r>
              <a:rPr kumimoji="0" lang="en-US" sz="4400" b="0" i="0" u="none" strike="noStrike" kern="1200" cap="none" spc="0" normalizeH="0" baseline="0" noProof="0">
                <a:ln>
                  <a:noFill/>
                </a:ln>
                <a:solidFill>
                  <a:schemeClr val="tx1"/>
                </a:solidFill>
                <a:effectLst/>
                <a:uLnTx/>
                <a:uFillTx/>
                <a:latin typeface="Palatino Linotype" pitchFamily="18" charset="0"/>
                <a:ea typeface="+mj-ea"/>
                <a:cs typeface="+mj-cs"/>
              </a:rPr>
              <a:t>í</a:t>
            </a:r>
            <a:r>
              <a:rPr kumimoji="0" lang="it-IT" sz="4400" b="0" i="0" u="none" strike="noStrike" kern="1200" cap="none" spc="0" normalizeH="0" baseline="0" noProof="0">
                <a:ln>
                  <a:noFill/>
                </a:ln>
                <a:solidFill>
                  <a:schemeClr val="tx1"/>
                </a:solidFill>
                <a:effectLst/>
                <a:uLnTx/>
                <a:uFillTx/>
                <a:latin typeface="Palatino Linotype" pitchFamily="18" charset="0"/>
                <a:ea typeface="+mj-ea"/>
                <a:cs typeface="+mj-cs"/>
              </a:rPr>
              <a:t>a</a:t>
            </a:r>
          </a:p>
        </p:txBody>
      </p:sp>
      <p:sp>
        <p:nvSpPr>
          <p:cNvPr id="3" name="Rectangle 3"/>
          <p:cNvSpPr txBox="1">
            <a:spLocks noChangeArrowheads="1"/>
          </p:cNvSpPr>
          <p:nvPr/>
        </p:nvSpPr>
        <p:spPr>
          <a:xfrm>
            <a:off x="468313" y="1773238"/>
            <a:ext cx="8218487" cy="4525962"/>
          </a:xfrm>
          <a:prstGeom prst="rect">
            <a:avLst/>
          </a:prstGeom>
        </p:spPr>
        <p:txBody>
          <a:bodyPr/>
          <a:lstStyle/>
          <a:p>
            <a:pPr marL="533400" marR="0" lvl="0" indent="-5334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rPr>
              <a:t>1947: El Programa Bracero termina en el Norte-Oeste de EE.UU., pero sigue en el resto del pa</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ís hasta 1964.</a:t>
            </a:r>
            <a:r>
              <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rPr>
              <a:t> </a:t>
            </a:r>
          </a:p>
          <a:p>
            <a:pPr marL="533400" marR="0" lvl="0" indent="-533400" algn="just"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endParaRPr>
          </a:p>
          <a:p>
            <a:pPr marL="533400" marR="0" lvl="0" indent="-5334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rPr>
              <a:t>1954: La Operaci</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ón </a:t>
            </a:r>
            <a:r>
              <a:rPr kumimoji="0" lang="en-US" sz="2800" b="0" i="1" u="none" strike="noStrike" kern="1200" cap="none" spc="0" normalizeH="0" baseline="0" noProof="0">
                <a:ln>
                  <a:noFill/>
                </a:ln>
                <a:solidFill>
                  <a:schemeClr val="tx1"/>
                </a:solidFill>
                <a:effectLst/>
                <a:uLnTx/>
                <a:uFillTx/>
                <a:latin typeface="Palatino Linotype" pitchFamily="18" charset="0"/>
                <a:ea typeface="+mn-ea"/>
                <a:cs typeface="+mn-cs"/>
              </a:rPr>
              <a:t>Wetbacks </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se propone deportar a los inmigrantes mexicanos.</a:t>
            </a:r>
          </a:p>
          <a:p>
            <a:pPr marL="533400" marR="0" lvl="0" indent="-533400" algn="just"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endParaRPr>
          </a:p>
          <a:p>
            <a:pPr marL="533400" marR="0" lvl="0" indent="-5334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rPr>
              <a:t> La inmigraci</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ón desde México sigue creciendo.</a:t>
            </a:r>
          </a:p>
          <a:p>
            <a:pPr marL="533400" marR="0" lvl="0" indent="-533400" algn="just"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endParaRPr>
          </a:p>
          <a:p>
            <a:pPr marL="533400" marR="0" lvl="0" indent="-53340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endParaRPr>
          </a:p>
        </p:txBody>
      </p:sp>
      <p:pic>
        <p:nvPicPr>
          <p:cNvPr id="4" name="Picture 4"/>
          <p:cNvPicPr>
            <a:picLocks noChangeAspect="1" noChangeArrowheads="1"/>
          </p:cNvPicPr>
          <p:nvPr/>
        </p:nvPicPr>
        <p:blipFill>
          <a:blip r:embed="rId2" cstate="print"/>
          <a:srcRect/>
          <a:stretch>
            <a:fillRect/>
          </a:stretch>
        </p:blipFill>
        <p:spPr bwMode="auto">
          <a:xfrm>
            <a:off x="3492500" y="1268413"/>
            <a:ext cx="5651500" cy="295275"/>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a:ln>
                  <a:noFill/>
                </a:ln>
                <a:solidFill>
                  <a:schemeClr val="tx1"/>
                </a:solidFill>
                <a:effectLst/>
                <a:uLnTx/>
                <a:uFillTx/>
                <a:latin typeface="Palatino Linotype" pitchFamily="18" charset="0"/>
                <a:ea typeface="+mj-ea"/>
                <a:cs typeface="+mj-cs"/>
              </a:rPr>
              <a:t>Tiempo presente</a:t>
            </a:r>
          </a:p>
        </p:txBody>
      </p:sp>
      <p:sp>
        <p:nvSpPr>
          <p:cNvPr id="3" name="Rectangle 3"/>
          <p:cNvSpPr txBox="1">
            <a:spLocks noChangeArrowheads="1"/>
          </p:cNvSpPr>
          <p:nvPr/>
        </p:nvSpPr>
        <p:spPr>
          <a:xfrm>
            <a:off x="468313" y="2205038"/>
            <a:ext cx="8218487" cy="3024187"/>
          </a:xfrm>
          <a:prstGeom prst="rect">
            <a:avLst/>
          </a:prstGeom>
        </p:spPr>
        <p:txBody>
          <a:bodyPr/>
          <a:lstStyle/>
          <a:p>
            <a:pPr marL="533400" marR="0" lvl="0" indent="-5334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2002: El </a:t>
            </a:r>
            <a:r>
              <a:rPr kumimoji="0" lang="en-US" sz="2800" b="0" i="1" u="none" strike="noStrike" kern="1200" cap="none" spc="0" normalizeH="0" baseline="0" noProof="0">
                <a:ln>
                  <a:noFill/>
                </a:ln>
                <a:solidFill>
                  <a:schemeClr val="tx1"/>
                </a:solidFill>
                <a:effectLst/>
                <a:uLnTx/>
                <a:uFillTx/>
                <a:latin typeface="Palatino Linotype" pitchFamily="18" charset="0"/>
                <a:ea typeface="+mn-ea"/>
                <a:cs typeface="+mn-cs"/>
              </a:rPr>
              <a:t>Bracero Justice Act</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 propone devolver a los braceros la parte del sueldo que se les había “guardado” en una supuesta caja de ahorros. </a:t>
            </a:r>
          </a:p>
          <a:p>
            <a:pPr marL="533400" marR="0" lvl="0" indent="-533400" algn="just"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endParaRPr>
          </a:p>
          <a:p>
            <a:pPr marL="533400" marR="0" lvl="0" indent="-5334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En 2008, Alfonso Romero Hernández (n. 1938) sigue esperando su dinero. </a:t>
            </a:r>
          </a:p>
          <a:p>
            <a:pPr marL="533400" marR="0" lvl="0" indent="-533400" algn="just"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endParaRPr>
          </a:p>
          <a:p>
            <a:pPr marL="533400" marR="0" lvl="0" indent="-533400" algn="just"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endParaRPr>
          </a:p>
          <a:p>
            <a:pPr marL="533400" marR="0" lvl="0" indent="-53340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endParaRPr>
          </a:p>
        </p:txBody>
      </p:sp>
      <p:pic>
        <p:nvPicPr>
          <p:cNvPr id="4" name="Picture 4"/>
          <p:cNvPicPr>
            <a:picLocks noChangeAspect="1" noChangeArrowheads="1"/>
          </p:cNvPicPr>
          <p:nvPr/>
        </p:nvPicPr>
        <p:blipFill>
          <a:blip r:embed="rId2" cstate="print"/>
          <a:srcRect/>
          <a:stretch>
            <a:fillRect/>
          </a:stretch>
        </p:blipFill>
        <p:spPr bwMode="auto">
          <a:xfrm>
            <a:off x="3492500" y="1268413"/>
            <a:ext cx="5651500" cy="295275"/>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395288" y="333375"/>
            <a:ext cx="8229600" cy="6191250"/>
          </a:xfrm>
          <a:prstGeom prst="rect">
            <a:avLst/>
          </a:prstGeom>
        </p:spPr>
        <p:txBody>
          <a:bodyPr/>
          <a:lstStyle/>
          <a:p>
            <a:pPr marL="0" marR="0" lvl="0" indent="0" algn="ctr" defTabSz="914400" rtl="0" eaLnBrk="1" fontAlgn="auto" latinLnBrk="0" hangingPunct="1">
              <a:lnSpc>
                <a:spcPct val="200000"/>
              </a:lnSpc>
              <a:spcBef>
                <a:spcPct val="0"/>
              </a:spcBef>
              <a:spcAft>
                <a:spcPts val="0"/>
              </a:spcAft>
              <a:buClrTx/>
              <a:buSzTx/>
              <a:buFontTx/>
              <a:buNone/>
              <a:tabLst/>
              <a:defRPr/>
            </a:pPr>
            <a:r>
              <a:rPr kumimoji="0" lang="es-ES_tradnl" sz="2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El mexicano-americano, por medio de la concientización política, pronto se dio cuenta de que ni era mexicano ni americano. También notó que el mexicano de México le llamaba «pocho» y de que el americano/anglosajón le llamaba «</a:t>
            </a:r>
            <a:r>
              <a:rPr kumimoji="0" lang="es-ES_tradnl" sz="22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meskin</a:t>
            </a:r>
            <a:r>
              <a:rPr kumimoji="0" lang="es-ES_tradnl" sz="2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En fin, que quedaba reducido a un simple guión (</a:t>
            </a:r>
            <a:r>
              <a:rPr kumimoji="0" lang="es-ES_tradnl" sz="22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mexican</a:t>
            </a:r>
            <a:r>
              <a:rPr kumimoji="0" lang="es-ES_tradnl" sz="2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 </a:t>
            </a:r>
            <a:r>
              <a:rPr kumimoji="0" lang="es-ES_tradnl" sz="22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american</a:t>
            </a:r>
            <a:r>
              <a:rPr kumimoji="0" lang="es-ES_tradnl" sz="2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O sea, bien poca cosa. [...]convertido en un simple guión, fue, y todavía es, desafortunadamente un ser de segunda clase, extraño y ajeno en su propia tierra.</a:t>
            </a:r>
            <a:br>
              <a:rPr kumimoji="0" lang="it-IT" sz="18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br>
            <a:r>
              <a:rPr kumimoji="0" lang="it-IT" sz="18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JUSTO</a:t>
            </a:r>
            <a:r>
              <a:rPr kumimoji="0" lang="it-IT" sz="1800" b="0" i="0" u="none" strike="noStrike" kern="1200" cap="none" spc="0" normalizeH="0" noProof="0" dirty="0">
                <a:ln>
                  <a:noFill/>
                </a:ln>
                <a:solidFill>
                  <a:schemeClr val="tx1"/>
                </a:solidFill>
                <a:effectLst/>
                <a:uLnTx/>
                <a:uFillTx/>
                <a:latin typeface="Times New Roman" pitchFamily="18" charset="0"/>
                <a:ea typeface="+mj-ea"/>
                <a:cs typeface="Times New Roman" pitchFamily="18" charset="0"/>
              </a:rPr>
              <a:t> </a:t>
            </a:r>
            <a:r>
              <a:rPr kumimoji="0" lang="es-ES_tradnl" sz="18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ALARCÓN, “El escapismo </a:t>
            </a:r>
            <a:r>
              <a:rPr kumimoji="0" lang="it-IT" sz="18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en la literatura chicana</a:t>
            </a:r>
            <a:r>
              <a:rPr kumimoji="0" lang="es-ES_tradnl" sz="18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a:t>
            </a:r>
            <a:endParaRPr kumimoji="0" lang="it-IT" sz="18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1" i="0" u="none" strike="noStrike" kern="1200" cap="none" spc="0" normalizeH="0" baseline="0" noProof="0">
                <a:ln>
                  <a:noFill/>
                </a:ln>
                <a:solidFill>
                  <a:schemeClr val="tx1"/>
                </a:solidFill>
                <a:effectLst/>
                <a:uLnTx/>
                <a:uFillTx/>
                <a:latin typeface="Palatino Linotype" pitchFamily="18" charset="0"/>
                <a:ea typeface="+mj-ea"/>
                <a:cs typeface="+mj-cs"/>
              </a:rPr>
              <a:t>La reivindicaci</a:t>
            </a:r>
            <a:r>
              <a:rPr kumimoji="0" lang="en-US" sz="4400" b="1" i="0" u="none" strike="noStrike" kern="1200" cap="none" spc="0" normalizeH="0" baseline="0" noProof="0">
                <a:ln>
                  <a:noFill/>
                </a:ln>
                <a:solidFill>
                  <a:schemeClr val="tx1"/>
                </a:solidFill>
                <a:effectLst/>
                <a:uLnTx/>
                <a:uFillTx/>
                <a:latin typeface="Palatino Linotype" pitchFamily="18" charset="0"/>
                <a:ea typeface="+mj-ea"/>
                <a:cs typeface="+mj-cs"/>
              </a:rPr>
              <a:t>ón de Aztlán</a:t>
            </a:r>
            <a:endParaRPr kumimoji="0" lang="en-US" sz="4400" b="1" i="0" u="none" strike="noStrike" kern="1200" cap="none" spc="0" normalizeH="0" baseline="0" noProof="0" dirty="0">
              <a:ln>
                <a:noFill/>
              </a:ln>
              <a:solidFill>
                <a:schemeClr val="tx1"/>
              </a:solidFill>
              <a:effectLst/>
              <a:uLnTx/>
              <a:uFillTx/>
              <a:latin typeface="Palatino Linotype" pitchFamily="18" charset="0"/>
              <a:ea typeface="+mj-ea"/>
              <a:cs typeface="+mj-cs"/>
            </a:endParaRPr>
          </a:p>
        </p:txBody>
      </p:sp>
      <p:sp>
        <p:nvSpPr>
          <p:cNvPr id="3" name="Rectangle 3"/>
          <p:cNvSpPr txBox="1">
            <a:spLocks noChangeArrowheads="1"/>
          </p:cNvSpPr>
          <p:nvPr/>
        </p:nvSpPr>
        <p:spPr>
          <a:xfrm>
            <a:off x="468313" y="1773238"/>
            <a:ext cx="8229600" cy="4681537"/>
          </a:xfrm>
          <a:prstGeom prst="rect">
            <a:avLst/>
          </a:prstGeom>
        </p:spPr>
        <p:txBody>
          <a:bodyPr/>
          <a:lstStyle/>
          <a:p>
            <a:pPr marL="342900" marR="0" lvl="0" indent="-342900" algn="just" defTabSz="914400" rtl="0" eaLnBrk="1" fontAlgn="auto" latinLnBrk="0" hangingPunct="1">
              <a:lnSpc>
                <a:spcPct val="90000"/>
              </a:lnSpc>
              <a:spcBef>
                <a:spcPct val="20000"/>
              </a:spcBef>
              <a:spcAft>
                <a:spcPts val="0"/>
              </a:spcAft>
              <a:buClrTx/>
              <a:buSzTx/>
              <a:buFont typeface="Wingdings" pitchFamily="2" charset="2"/>
              <a:buChar char="§"/>
              <a:tabLst/>
              <a:defRPr/>
            </a:pPr>
            <a:r>
              <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rPr>
              <a:t>1963: Reies L</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ópez Tijerina funda la </a:t>
            </a:r>
            <a:r>
              <a:rPr kumimoji="0" lang="en-US" sz="2800" b="1" i="0" u="none" strike="noStrike" kern="1200" cap="none" spc="0" normalizeH="0" baseline="0" noProof="0">
                <a:ln>
                  <a:noFill/>
                </a:ln>
                <a:solidFill>
                  <a:schemeClr val="tx1"/>
                </a:solidFill>
                <a:effectLst/>
                <a:uLnTx/>
                <a:uFillTx/>
                <a:latin typeface="Palatino Linotype" pitchFamily="18" charset="0"/>
                <a:ea typeface="+mn-ea"/>
                <a:cs typeface="+mn-cs"/>
              </a:rPr>
              <a:t>Alianza</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 </a:t>
            </a:r>
            <a:r>
              <a:rPr kumimoji="0" lang="en-US" sz="2800" b="1" i="0" u="none" strike="noStrike" kern="1200" cap="none" spc="0" normalizeH="0" baseline="0" noProof="0">
                <a:ln>
                  <a:noFill/>
                </a:ln>
                <a:solidFill>
                  <a:schemeClr val="tx1"/>
                </a:solidFill>
                <a:effectLst/>
                <a:uLnTx/>
                <a:uFillTx/>
                <a:latin typeface="Palatino Linotype" pitchFamily="18" charset="0"/>
                <a:ea typeface="+mn-ea"/>
                <a:cs typeface="+mn-cs"/>
              </a:rPr>
              <a:t>Federal de Mercedes</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 que reivindica las tierras del Sudoeste. </a:t>
            </a:r>
          </a:p>
          <a:p>
            <a:pPr marL="342900" marR="0" lvl="0" indent="-342900" algn="just" defTabSz="914400" rtl="0" eaLnBrk="1" fontAlgn="auto" latinLnBrk="0" hangingPunct="1">
              <a:lnSpc>
                <a:spcPct val="90000"/>
              </a:lnSpc>
              <a:spcBef>
                <a:spcPct val="20000"/>
              </a:spcBef>
              <a:spcAft>
                <a:spcPts val="0"/>
              </a:spcAft>
              <a:buClrTx/>
              <a:buSzTx/>
              <a:buFont typeface="Wingdings" pitchFamily="2" charset="2"/>
              <a:buNone/>
              <a:tabLst/>
              <a:defRPr/>
            </a:pPr>
            <a:endPar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endParaRPr>
          </a:p>
          <a:p>
            <a:pPr marL="342900" marR="0" lvl="0" indent="-342900" algn="just" defTabSz="914400" rtl="0" eaLnBrk="1" fontAlgn="auto" latinLnBrk="0" hangingPunct="1">
              <a:lnSpc>
                <a:spcPct val="90000"/>
              </a:lnSpc>
              <a:spcBef>
                <a:spcPct val="20000"/>
              </a:spcBef>
              <a:spcAft>
                <a:spcPts val="0"/>
              </a:spcAft>
              <a:buClrTx/>
              <a:buSzTx/>
              <a:buFont typeface="Wingdings" pitchFamily="2" charset="2"/>
              <a:buChar char="§"/>
              <a:tabLst/>
              <a:defRPr/>
            </a:pP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1969: la Crusade for Justice de Denver de </a:t>
            </a:r>
            <a:r>
              <a:rPr kumimoji="0" lang="en-US" sz="2800" b="1" i="0" u="none" strike="noStrike" kern="1200" cap="none" spc="0" normalizeH="0" baseline="0" noProof="0">
                <a:ln>
                  <a:noFill/>
                </a:ln>
                <a:solidFill>
                  <a:schemeClr val="tx1"/>
                </a:solidFill>
                <a:effectLst/>
                <a:uLnTx/>
                <a:uFillTx/>
                <a:latin typeface="Palatino Linotype" pitchFamily="18" charset="0"/>
                <a:ea typeface="+mn-ea"/>
                <a:cs typeface="+mn-cs"/>
              </a:rPr>
              <a:t>Rodolfo “Gorky” González</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 elabora el </a:t>
            </a:r>
            <a:r>
              <a:rPr kumimoji="0" lang="en-US" sz="2800" b="0" i="1" u="none" strike="noStrike" kern="1200" cap="none" spc="0" normalizeH="0" baseline="0" noProof="0">
                <a:ln>
                  <a:noFill/>
                </a:ln>
                <a:solidFill>
                  <a:schemeClr val="tx1"/>
                </a:solidFill>
                <a:effectLst/>
                <a:uLnTx/>
                <a:uFillTx/>
                <a:latin typeface="Palatino Linotype" pitchFamily="18" charset="0"/>
                <a:ea typeface="+mn-ea"/>
                <a:cs typeface="+mn-cs"/>
              </a:rPr>
              <a:t>“Plan Espiritual de Aztlán”</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a:t>
            </a:r>
          </a:p>
          <a:p>
            <a:pPr marL="342900" marR="0" lvl="0" indent="-342900" algn="just" defTabSz="914400" rtl="0" eaLnBrk="1" fontAlgn="auto" latinLnBrk="0" hangingPunct="1">
              <a:lnSpc>
                <a:spcPct val="90000"/>
              </a:lnSpc>
              <a:spcBef>
                <a:spcPct val="20000"/>
              </a:spcBef>
              <a:spcAft>
                <a:spcPts val="0"/>
              </a:spcAft>
              <a:buClrTx/>
              <a:buSzTx/>
              <a:buFont typeface="Wingdings" pitchFamily="2" charset="2"/>
              <a:buNone/>
              <a:tabLst/>
              <a:defRPr/>
            </a:pPr>
            <a:endPar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endParaRPr>
          </a:p>
          <a:p>
            <a:pPr marL="342900" marR="0" lvl="0" indent="-342900" algn="just" defTabSz="914400" rtl="0" eaLnBrk="1" fontAlgn="auto" latinLnBrk="0" hangingPunct="1">
              <a:lnSpc>
                <a:spcPct val="90000"/>
              </a:lnSpc>
              <a:spcBef>
                <a:spcPct val="20000"/>
              </a:spcBef>
              <a:spcAft>
                <a:spcPts val="0"/>
              </a:spcAft>
              <a:buClrTx/>
              <a:buSzTx/>
              <a:buFont typeface="Wingdings" pitchFamily="2" charset="2"/>
              <a:buChar char="§"/>
              <a:tabLst/>
              <a:defRPr/>
            </a:pP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 Concienciación social: </a:t>
            </a:r>
            <a:r>
              <a:rPr kumimoji="0" lang="en-US" sz="2800" b="1" i="0" u="none" strike="noStrike" kern="1200" cap="none" spc="0" normalizeH="0" baseline="0" noProof="0">
                <a:ln>
                  <a:noFill/>
                </a:ln>
                <a:solidFill>
                  <a:schemeClr val="tx1"/>
                </a:solidFill>
                <a:effectLst/>
                <a:uLnTx/>
                <a:uFillTx/>
                <a:latin typeface="Palatino Linotype" pitchFamily="18" charset="0"/>
                <a:ea typeface="+mn-ea"/>
                <a:cs typeface="+mn-cs"/>
              </a:rPr>
              <a:t>expresión artística</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 </a:t>
            </a:r>
            <a:r>
              <a:rPr kumimoji="0" lang="en-US" sz="2800" b="1" i="0" u="none" strike="noStrike" kern="1200" cap="none" spc="0" normalizeH="0" baseline="0" noProof="0">
                <a:ln>
                  <a:noFill/>
                </a:ln>
                <a:solidFill>
                  <a:schemeClr val="tx1"/>
                </a:solidFill>
                <a:effectLst/>
                <a:uLnTx/>
                <a:uFillTx/>
                <a:latin typeface="Palatino Linotype" pitchFamily="18" charset="0"/>
                <a:ea typeface="+mn-ea"/>
                <a:cs typeface="+mn-cs"/>
              </a:rPr>
              <a:t>literatura reivindicativa</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a:t>
            </a:r>
          </a:p>
          <a:p>
            <a:pPr marL="342900" marR="0" lvl="0" indent="-342900" algn="just" defTabSz="914400" rtl="0" eaLnBrk="1" fontAlgn="auto" latinLnBrk="0" hangingPunct="1">
              <a:lnSpc>
                <a:spcPct val="90000"/>
              </a:lnSpc>
              <a:spcBef>
                <a:spcPct val="20000"/>
              </a:spcBef>
              <a:spcAft>
                <a:spcPts val="0"/>
              </a:spcAft>
              <a:buClrTx/>
              <a:buSzTx/>
              <a:buFont typeface="Wingdings" pitchFamily="2" charset="2"/>
              <a:buNone/>
              <a:tabLst/>
              <a:defRPr/>
            </a:pPr>
            <a:endPar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endParaRPr>
          </a:p>
          <a:p>
            <a:pPr marL="342900" marR="0" lvl="0" indent="-342900" algn="just" defTabSz="914400" rtl="0" eaLnBrk="1" fontAlgn="auto" latinLnBrk="0" hangingPunct="1">
              <a:lnSpc>
                <a:spcPct val="90000"/>
              </a:lnSpc>
              <a:spcBef>
                <a:spcPct val="20000"/>
              </a:spcBef>
              <a:spcAft>
                <a:spcPts val="0"/>
              </a:spcAft>
              <a:buClrTx/>
              <a:buSzTx/>
              <a:buFont typeface="Wingdings" pitchFamily="2" charset="2"/>
              <a:buNone/>
              <a:tabLst/>
              <a:defRPr/>
            </a:pPr>
            <a:endParaRPr kumimoji="0" lang="en-US" sz="2800" b="0" i="0" u="none" strike="noStrike" kern="1200" cap="none" spc="0" normalizeH="0" baseline="0" noProof="0" dirty="0">
              <a:ln>
                <a:noFill/>
              </a:ln>
              <a:solidFill>
                <a:schemeClr val="tx1"/>
              </a:solidFill>
              <a:effectLst/>
              <a:uLnTx/>
              <a:uFillTx/>
              <a:latin typeface="Palatino Linotype" pitchFamily="18" charset="0"/>
              <a:ea typeface="+mn-ea"/>
              <a:cs typeface="+mn-cs"/>
            </a:endParaRPr>
          </a:p>
        </p:txBody>
      </p:sp>
      <p:pic>
        <p:nvPicPr>
          <p:cNvPr id="4" name="Picture 4"/>
          <p:cNvPicPr>
            <a:picLocks noChangeAspect="1" noChangeArrowheads="1"/>
          </p:cNvPicPr>
          <p:nvPr/>
        </p:nvPicPr>
        <p:blipFill>
          <a:blip r:embed="rId2" cstate="print"/>
          <a:srcRect/>
          <a:stretch>
            <a:fillRect/>
          </a:stretch>
        </p:blipFill>
        <p:spPr bwMode="auto">
          <a:xfrm>
            <a:off x="3276600" y="1125538"/>
            <a:ext cx="5867400" cy="438150"/>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2"/>
          <p:cNvSpPr txBox="1">
            <a:spLocks noChangeArrowheads="1"/>
          </p:cNvSpPr>
          <p:nvPr/>
        </p:nvSpPr>
        <p:spPr bwMode="auto">
          <a:xfrm>
            <a:off x="107950" y="0"/>
            <a:ext cx="8464578" cy="6881179"/>
          </a:xfrm>
          <a:prstGeom prst="rect">
            <a:avLst/>
          </a:prstGeom>
          <a:noFill/>
          <a:ln w="9525">
            <a:noFill/>
            <a:miter lim="800000"/>
            <a:headEnd/>
            <a:tailEnd/>
          </a:ln>
        </p:spPr>
        <p:txBody>
          <a:bodyPr wrap="square">
            <a:spAutoFit/>
          </a:bodyPr>
          <a:lstStyle/>
          <a:p>
            <a:pPr algn="ctr">
              <a:lnSpc>
                <a:spcPct val="200000"/>
              </a:lnSpc>
            </a:pPr>
            <a:r>
              <a:rPr lang="en-US" sz="3200" b="1" i="1" dirty="0">
                <a:latin typeface="Times New Roman" pitchFamily="18" charset="0"/>
                <a:cs typeface="Times New Roman" pitchFamily="18" charset="0"/>
              </a:rPr>
              <a:t>El plan </a:t>
            </a:r>
            <a:r>
              <a:rPr lang="en-US" sz="3200" b="1" i="1" dirty="0" err="1">
                <a:latin typeface="Times New Roman" pitchFamily="18" charset="0"/>
                <a:cs typeface="Times New Roman" pitchFamily="18" charset="0"/>
              </a:rPr>
              <a:t>espiritual</a:t>
            </a:r>
            <a:r>
              <a:rPr lang="en-US" sz="3200" b="1" i="1" dirty="0">
                <a:latin typeface="Times New Roman" pitchFamily="18" charset="0"/>
                <a:cs typeface="Times New Roman" pitchFamily="18" charset="0"/>
              </a:rPr>
              <a:t> de Aztlan (1969)</a:t>
            </a:r>
          </a:p>
          <a:p>
            <a:pPr algn="ctr">
              <a:lnSpc>
                <a:spcPct val="200000"/>
              </a:lnSpc>
            </a:pPr>
            <a:r>
              <a:rPr lang="en-US" sz="2400" b="1" dirty="0">
                <a:latin typeface="Times New Roman" pitchFamily="18" charset="0"/>
                <a:cs typeface="Times New Roman" pitchFamily="18" charset="0"/>
              </a:rPr>
              <a:t>In the spirit of a new people that is conscious not only of its proud historical heritage but also of the brutal "gringo" invasion of our territories, we, the Chicano inhabitants and civilizers of the northern land of </a:t>
            </a:r>
            <a:r>
              <a:rPr lang="en-US" sz="2400" b="1" dirty="0" err="1">
                <a:latin typeface="Times New Roman" pitchFamily="18" charset="0"/>
                <a:cs typeface="Times New Roman" pitchFamily="18" charset="0"/>
              </a:rPr>
              <a:t>Aztlan</a:t>
            </a:r>
            <a:r>
              <a:rPr lang="en-US" sz="2400" b="1" dirty="0">
                <a:latin typeface="Times New Roman" pitchFamily="18" charset="0"/>
                <a:cs typeface="Times New Roman" pitchFamily="18" charset="0"/>
              </a:rPr>
              <a:t> from whence came our forefathers, reclaiming the land of their birth and consecrating the determination of our people of the sun, declare that the call of our blood is our power, our responsibility, and our inevitable destiny.</a:t>
            </a:r>
            <a:endParaRPr lang="it-IT" sz="2400" b="1" dirty="0">
              <a:latin typeface="Calibri"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0" y="377824"/>
            <a:ext cx="8785225" cy="6480176"/>
          </a:xfrm>
          <a:prstGeom prst="rect">
            <a:avLst/>
          </a:prstGeom>
        </p:spPr>
        <p:txBody>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For the Chicano the present is a time of renaissance, of </a:t>
            </a:r>
            <a:r>
              <a:rPr kumimoji="0" lang="en-US"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renacimiento</a:t>
            </a:r>
            <a:r>
              <a:rPr kumimoji="0" lang="en-US"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Our people and our community, el barrio and la </a:t>
            </a:r>
            <a:r>
              <a:rPr kumimoji="0" lang="en-US"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colonia</a:t>
            </a:r>
            <a:r>
              <a:rPr kumimoji="0" lang="en-US"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are expressing a new consciousness and a new resolve. […]</a:t>
            </a:r>
            <a:r>
              <a:rPr kumimoji="0" lang="it-IT"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n-US"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We will move against those forces which has denied us freedom of expression and human dignity. […] […] due to the racist structure of this society, to our essentially different life style, and to the socio-economic functions assigned to our community by Anglo-American society […] time capitalist entrepreneur- the barrio and </a:t>
            </a:r>
            <a:r>
              <a:rPr kumimoji="0" lang="en-US"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colonia</a:t>
            </a:r>
            <a:r>
              <a:rPr kumimoji="0" lang="en-US"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remained exploited, impoverished,</a:t>
            </a:r>
            <a:r>
              <a:rPr kumimoji="0" lang="it-IT"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n-US"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and marginal. </a:t>
            </a:r>
            <a:br>
              <a:rPr kumimoji="0" lang="en-US"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br>
            <a:r>
              <a:rPr kumimoji="0" lang="en-US"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Culturally […] has now become the root idea of a new cultural identity for our people. […] The widespread use of the term Chicano today signals a rebirth of pride and confidence. […] […] We recognize that without a strategic use of education, an education that  places value on what we value, we will not realize our destiny.</a:t>
            </a:r>
            <a:br>
              <a:rPr kumimoji="0" lang="it-IT" sz="2000" b="1" i="0" u="none" strike="noStrike" kern="1200" cap="none" spc="0" normalizeH="0" baseline="0" noProof="0" dirty="0">
                <a:ln>
                  <a:noFill/>
                </a:ln>
                <a:solidFill>
                  <a:schemeClr val="tx1"/>
                </a:solidFill>
                <a:effectLst/>
                <a:uLnTx/>
                <a:uFillTx/>
                <a:latin typeface="Monotype Corsiva" pitchFamily="66" charset="0"/>
                <a:ea typeface="+mj-ea"/>
                <a:cs typeface="Times New Roman" pitchFamily="18" charset="0"/>
              </a:rPr>
            </a:br>
            <a:endParaRPr kumimoji="0" lang="it-IT" sz="2000" b="1" i="0" u="none" strike="noStrike" kern="1200" cap="none" spc="0" normalizeH="0" baseline="0" noProof="0" dirty="0">
              <a:ln>
                <a:noFill/>
              </a:ln>
              <a:solidFill>
                <a:schemeClr val="tx1"/>
              </a:solidFill>
              <a:effectLst/>
              <a:uLnTx/>
              <a:uFillTx/>
              <a:latin typeface="Monotype Corsiva" pitchFamily="66" charset="0"/>
              <a:ea typeface="+mj-ea"/>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Palatino Linotype" pitchFamily="18" charset="0"/>
                <a:ea typeface="+mj-ea"/>
                <a:cs typeface="+mj-cs"/>
              </a:rPr>
              <a:t>Teatro Campesino</a:t>
            </a:r>
          </a:p>
        </p:txBody>
      </p:sp>
      <p:sp>
        <p:nvSpPr>
          <p:cNvPr id="3" name="Rectangle 3"/>
          <p:cNvSpPr txBox="1">
            <a:spLocks noChangeArrowheads="1"/>
          </p:cNvSpPr>
          <p:nvPr/>
        </p:nvSpPr>
        <p:spPr>
          <a:xfrm>
            <a:off x="468313" y="2060575"/>
            <a:ext cx="8229600" cy="3600450"/>
          </a:xfrm>
          <a:prstGeom prst="rect">
            <a:avLst/>
          </a:prstGeom>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800" b="1" i="0" u="none" strike="noStrike" kern="1200" cap="none" spc="0" normalizeH="0" baseline="0" noProof="0">
                <a:ln>
                  <a:noFill/>
                </a:ln>
                <a:solidFill>
                  <a:schemeClr val="tx1"/>
                </a:solidFill>
                <a:effectLst/>
                <a:uLnTx/>
                <a:uFillTx/>
                <a:latin typeface="Palatino Linotype" pitchFamily="18" charset="0"/>
                <a:ea typeface="+mn-ea"/>
                <a:cs typeface="+mn-cs"/>
              </a:rPr>
              <a:t>Espacio de disenso</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 campos de trabajo ocupados por los campesinos en huelga. </a:t>
            </a: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800" b="1" i="0" u="none" strike="noStrike" kern="1200" cap="none" spc="0" normalizeH="0" baseline="0" noProof="0">
                <a:ln>
                  <a:noFill/>
                </a:ln>
                <a:solidFill>
                  <a:schemeClr val="tx1"/>
                </a:solidFill>
                <a:effectLst/>
                <a:uLnTx/>
                <a:uFillTx/>
                <a:latin typeface="Palatino Linotype" pitchFamily="18" charset="0"/>
                <a:ea typeface="+mn-ea"/>
                <a:cs typeface="+mn-cs"/>
              </a:rPr>
              <a:t>Espacio de experimentación</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 técnicas recitativas, recuperación del valor ritual, búsquedas de espacios alternativos, improvisación.</a:t>
            </a:r>
            <a:endParaRPr kumimoji="0" lang="en-US" sz="2800" b="0" i="0" u="none" strike="noStrike" kern="1200" cap="none" spc="0" normalizeH="0" baseline="0" noProof="0" dirty="0">
              <a:ln>
                <a:noFill/>
              </a:ln>
              <a:solidFill>
                <a:schemeClr val="tx1"/>
              </a:solidFill>
              <a:effectLst/>
              <a:uLnTx/>
              <a:uFillTx/>
              <a:latin typeface="Palatino Linotype" pitchFamily="18" charset="0"/>
              <a:ea typeface="+mn-ea"/>
              <a:cs typeface="+mn-cs"/>
            </a:endParaRPr>
          </a:p>
        </p:txBody>
      </p:sp>
      <p:pic>
        <p:nvPicPr>
          <p:cNvPr id="4" name="Picture 4"/>
          <p:cNvPicPr>
            <a:picLocks noChangeAspect="1" noChangeArrowheads="1"/>
          </p:cNvPicPr>
          <p:nvPr/>
        </p:nvPicPr>
        <p:blipFill>
          <a:blip r:embed="rId2" cstate="print"/>
          <a:srcRect/>
          <a:stretch>
            <a:fillRect/>
          </a:stretch>
        </p:blipFill>
        <p:spPr bwMode="auto">
          <a:xfrm>
            <a:off x="3276600" y="1196975"/>
            <a:ext cx="5867400" cy="438150"/>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Palatino Linotype" pitchFamily="18" charset="0"/>
                <a:ea typeface="+mj-ea"/>
                <a:cs typeface="+mj-cs"/>
              </a:rPr>
              <a:t>Muralist Movement</a:t>
            </a:r>
            <a:endParaRPr kumimoji="0" lang="en-US" sz="4400" b="1" i="0" u="none" strike="noStrike" kern="1200" cap="none" spc="0" normalizeH="0" baseline="0" noProof="0" dirty="0">
              <a:ln>
                <a:noFill/>
              </a:ln>
              <a:solidFill>
                <a:schemeClr val="tx1"/>
              </a:solidFill>
              <a:effectLst/>
              <a:uLnTx/>
              <a:uFillTx/>
              <a:latin typeface="Palatino Linotype" pitchFamily="18" charset="0"/>
              <a:ea typeface="+mj-ea"/>
              <a:cs typeface="+mj-cs"/>
            </a:endParaRPr>
          </a:p>
        </p:txBody>
      </p:sp>
      <p:sp>
        <p:nvSpPr>
          <p:cNvPr id="3" name="Rectangle 3"/>
          <p:cNvSpPr txBox="1">
            <a:spLocks noChangeArrowheads="1"/>
          </p:cNvSpPr>
          <p:nvPr/>
        </p:nvSpPr>
        <p:spPr>
          <a:xfrm>
            <a:off x="468313" y="1989138"/>
            <a:ext cx="8229600" cy="3455987"/>
          </a:xfrm>
          <a:prstGeom prst="rect">
            <a:avLst/>
          </a:prstGeom>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Rebelión a la</a:t>
            </a:r>
            <a:r>
              <a:rPr kumimoji="0" lang="en-US" sz="2800" b="1" i="0" u="none" strike="noStrike" kern="1200" cap="none" spc="0" normalizeH="0" baseline="0" noProof="0">
                <a:ln>
                  <a:noFill/>
                </a:ln>
                <a:solidFill>
                  <a:schemeClr val="tx1"/>
                </a:solidFill>
                <a:effectLst/>
                <a:uLnTx/>
                <a:uFillTx/>
                <a:latin typeface="Palatino Linotype" pitchFamily="18" charset="0"/>
                <a:ea typeface="+mn-ea"/>
                <a:cs typeface="+mn-cs"/>
              </a:rPr>
              <a:t> vulnerabilidad social </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y a la</a:t>
            </a:r>
            <a:r>
              <a:rPr kumimoji="0" lang="en-US" sz="2800" b="1" i="0" u="none" strike="noStrike" kern="1200" cap="none" spc="0" normalizeH="0" baseline="0" noProof="0">
                <a:ln>
                  <a:noFill/>
                </a:ln>
                <a:solidFill>
                  <a:schemeClr val="tx1"/>
                </a:solidFill>
                <a:effectLst/>
                <a:uLnTx/>
                <a:uFillTx/>
                <a:latin typeface="Palatino Linotype" pitchFamily="18" charset="0"/>
                <a:ea typeface="+mn-ea"/>
                <a:cs typeface="+mn-cs"/>
              </a:rPr>
              <a:t> subalternidad cultural</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a:t>
            </a: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800" b="1" i="0" u="none" strike="noStrike" kern="1200" cap="none" spc="0" normalizeH="0" baseline="0" noProof="0">
                <a:ln>
                  <a:noFill/>
                </a:ln>
                <a:solidFill>
                  <a:schemeClr val="tx1"/>
                </a:solidFill>
                <a:effectLst/>
                <a:uLnTx/>
                <a:uFillTx/>
                <a:latin typeface="Palatino Linotype" pitchFamily="18" charset="0"/>
                <a:ea typeface="+mn-ea"/>
                <a:cs typeface="+mn-cs"/>
              </a:rPr>
              <a:t>Resistencia</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 a la cultura angloamericana.</a:t>
            </a: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Negociación de un </a:t>
            </a:r>
            <a:r>
              <a:rPr kumimoji="0" lang="en-US" sz="2800" b="1" i="0" u="none" strike="noStrike" kern="1200" cap="none" spc="0" normalizeH="0" baseline="0" noProof="0">
                <a:ln>
                  <a:noFill/>
                </a:ln>
                <a:solidFill>
                  <a:schemeClr val="tx1"/>
                </a:solidFill>
                <a:effectLst/>
                <a:uLnTx/>
                <a:uFillTx/>
                <a:latin typeface="Palatino Linotype" pitchFamily="18" charset="0"/>
                <a:ea typeface="+mn-ea"/>
                <a:cs typeface="+mn-cs"/>
              </a:rPr>
              <a:t>espacio identitario</a:t>
            </a: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 </a:t>
            </a:r>
            <a:endParaRPr kumimoji="0" lang="en-US" sz="2800" b="1" i="0" u="none" strike="noStrike" kern="1200" cap="none" spc="0" normalizeH="0" baseline="0" noProof="0">
              <a:ln>
                <a:noFill/>
              </a:ln>
              <a:solidFill>
                <a:schemeClr val="tx1"/>
              </a:solidFill>
              <a:effectLst/>
              <a:uLnTx/>
              <a:uFillTx/>
              <a:latin typeface="Palatino Linotype" pitchFamily="18" charset="0"/>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800" b="0" i="0" u="none" strike="noStrike" kern="1200" cap="none" spc="0" normalizeH="0" baseline="0" noProof="0" dirty="0">
              <a:ln>
                <a:noFill/>
              </a:ln>
              <a:solidFill>
                <a:schemeClr val="tx1"/>
              </a:solidFill>
              <a:effectLst/>
              <a:uLnTx/>
              <a:uFillTx/>
              <a:latin typeface="Palatino Linotype" pitchFamily="18" charset="0"/>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CuadroTexto"/>
          <p:cNvSpPr txBox="1">
            <a:spLocks noGrp="1" noChangeArrowheads="1"/>
          </p:cNvSpPr>
          <p:nvPr>
            <p:ph idx="1"/>
          </p:nvPr>
        </p:nvSpPr>
        <p:spPr bwMode="auto">
          <a:xfrm>
            <a:off x="285720" y="357167"/>
            <a:ext cx="8329642" cy="5669244"/>
          </a:xfrm>
          <a:prstGeom prst="rect">
            <a:avLst/>
          </a:prstGeom>
          <a:noFill/>
          <a:ln w="9525">
            <a:solidFill>
              <a:schemeClr val="tx1"/>
            </a:solidFill>
            <a:prstDash val="sysDot"/>
            <a:miter lim="800000"/>
            <a:headEnd/>
            <a:tailEnd/>
          </a:ln>
        </p:spPr>
        <p:txBody>
          <a:bodyPr wrap="square">
            <a:spAutoFit/>
          </a:bodyPr>
          <a:lstStyle/>
          <a:p>
            <a:r>
              <a:rPr lang="es-ES" sz="3600" dirty="0">
                <a:latin typeface="Monotype Corsiva" pitchFamily="66" charset="0"/>
              </a:rPr>
              <a:t>[</a:t>
            </a:r>
            <a:r>
              <a:rPr lang="es-ES" sz="3600" b="1" dirty="0">
                <a:latin typeface="Monotype Corsiva" pitchFamily="66" charset="0"/>
              </a:rPr>
              <a:t>...] </a:t>
            </a:r>
            <a:r>
              <a:rPr lang="es-ES" sz="3600" b="1" dirty="0" err="1">
                <a:latin typeface="Monotype Corsiva" pitchFamily="66" charset="0"/>
              </a:rPr>
              <a:t>l’apparenza</a:t>
            </a:r>
            <a:r>
              <a:rPr lang="es-ES" sz="3600" b="1" dirty="0">
                <a:latin typeface="Monotype Corsiva" pitchFamily="66" charset="0"/>
              </a:rPr>
              <a:t> e la </a:t>
            </a:r>
            <a:r>
              <a:rPr lang="es-ES" sz="3600" b="1" dirty="0" err="1">
                <a:latin typeface="Monotype Corsiva" pitchFamily="66" charset="0"/>
              </a:rPr>
              <a:t>funzione</a:t>
            </a:r>
            <a:r>
              <a:rPr lang="es-ES" sz="3600" b="1" dirty="0">
                <a:latin typeface="Monotype Corsiva" pitchFamily="66" charset="0"/>
              </a:rPr>
              <a:t> </a:t>
            </a:r>
            <a:r>
              <a:rPr lang="es-ES" sz="3600" b="1" dirty="0" err="1">
                <a:latin typeface="Monotype Corsiva" pitchFamily="66" charset="0"/>
              </a:rPr>
              <a:t>degli</a:t>
            </a:r>
            <a:r>
              <a:rPr lang="es-ES" sz="3600" b="1" dirty="0">
                <a:latin typeface="Monotype Corsiva" pitchFamily="66" charset="0"/>
              </a:rPr>
              <a:t> </a:t>
            </a:r>
            <a:r>
              <a:rPr lang="es-ES" sz="3600" b="1" dirty="0" err="1">
                <a:latin typeface="Monotype Corsiva" pitchFamily="66" charset="0"/>
              </a:rPr>
              <a:t>spazi</a:t>
            </a:r>
            <a:r>
              <a:rPr lang="es-ES" sz="3600" b="1" dirty="0">
                <a:latin typeface="Monotype Corsiva" pitchFamily="66" charset="0"/>
              </a:rPr>
              <a:t> di  </a:t>
            </a:r>
            <a:r>
              <a:rPr lang="es-ES" sz="3600" b="1" dirty="0" err="1">
                <a:latin typeface="Monotype Corsiva" pitchFamily="66" charset="0"/>
              </a:rPr>
              <a:t>frontiera</a:t>
            </a:r>
            <a:r>
              <a:rPr lang="es-ES" sz="3600" b="1" dirty="0">
                <a:latin typeface="Monotype Corsiva" pitchFamily="66" charset="0"/>
              </a:rPr>
              <a:t> è, </a:t>
            </a:r>
            <a:r>
              <a:rPr lang="es-ES" sz="3600" b="1" dirty="0" err="1">
                <a:latin typeface="Monotype Corsiva" pitchFamily="66" charset="0"/>
              </a:rPr>
              <a:t>quanto</a:t>
            </a:r>
            <a:r>
              <a:rPr lang="es-ES" sz="3600" b="1" dirty="0">
                <a:latin typeface="Monotype Corsiva" pitchFamily="66" charset="0"/>
              </a:rPr>
              <a:t> meno, ambigua; </a:t>
            </a:r>
            <a:r>
              <a:rPr lang="es-ES" sz="3600" b="1" dirty="0" err="1">
                <a:latin typeface="Monotype Corsiva" pitchFamily="66" charset="0"/>
              </a:rPr>
              <a:t>sono</a:t>
            </a:r>
            <a:r>
              <a:rPr lang="es-ES" sz="3600" b="1" dirty="0">
                <a:latin typeface="Monotype Corsiva" pitchFamily="66" charset="0"/>
              </a:rPr>
              <a:t> barriere che cercano di separare </a:t>
            </a:r>
            <a:r>
              <a:rPr lang="es-ES" sz="3600" b="1" dirty="0" err="1">
                <a:latin typeface="Monotype Corsiva" pitchFamily="66" charset="0"/>
              </a:rPr>
              <a:t>due</a:t>
            </a:r>
            <a:r>
              <a:rPr lang="es-ES" sz="3600" b="1" dirty="0">
                <a:latin typeface="Monotype Corsiva" pitchFamily="66" charset="0"/>
              </a:rPr>
              <a:t> culture che non </a:t>
            </a:r>
            <a:r>
              <a:rPr lang="es-ES" sz="3600" b="1" dirty="0" err="1">
                <a:latin typeface="Monotype Corsiva" pitchFamily="66" charset="0"/>
              </a:rPr>
              <a:t>vogliono</a:t>
            </a:r>
            <a:r>
              <a:rPr lang="es-ES" sz="3600" b="1" dirty="0">
                <a:latin typeface="Monotype Corsiva" pitchFamily="66" charset="0"/>
              </a:rPr>
              <a:t> </a:t>
            </a:r>
            <a:r>
              <a:rPr lang="es-ES" sz="3600" b="1" dirty="0" err="1">
                <a:latin typeface="Monotype Corsiva" pitchFamily="66" charset="0"/>
              </a:rPr>
              <a:t>mescolarsi</a:t>
            </a:r>
            <a:r>
              <a:rPr lang="es-ES" sz="3600" b="1" dirty="0">
                <a:latin typeface="Monotype Corsiva" pitchFamily="66" charset="0"/>
              </a:rPr>
              <a:t>, </a:t>
            </a:r>
            <a:r>
              <a:rPr lang="es-ES" sz="3600" b="1" dirty="0" err="1">
                <a:latin typeface="Monotype Corsiva" pitchFamily="66" charset="0"/>
              </a:rPr>
              <a:t>ma</a:t>
            </a:r>
            <a:r>
              <a:rPr lang="es-ES" sz="3600" b="1" dirty="0">
                <a:latin typeface="Monotype Corsiva" pitchFamily="66" charset="0"/>
              </a:rPr>
              <a:t> anche </a:t>
            </a:r>
            <a:r>
              <a:rPr lang="es-ES" sz="3600" b="1" dirty="0" err="1">
                <a:latin typeface="Monotype Corsiva" pitchFamily="66" charset="0"/>
              </a:rPr>
              <a:t>terreni</a:t>
            </a:r>
            <a:r>
              <a:rPr lang="es-ES" sz="3600" b="1" dirty="0">
                <a:latin typeface="Monotype Corsiva" pitchFamily="66" charset="0"/>
              </a:rPr>
              <a:t> per </a:t>
            </a:r>
            <a:r>
              <a:rPr lang="es-ES" sz="3600" b="1" dirty="0" err="1">
                <a:latin typeface="Monotype Corsiva" pitchFamily="66" charset="0"/>
              </a:rPr>
              <a:t>l’incontro</a:t>
            </a:r>
            <a:r>
              <a:rPr lang="es-ES" sz="3600" b="1" dirty="0">
                <a:latin typeface="Monotype Corsiva" pitchFamily="66" charset="0"/>
              </a:rPr>
              <a:t> e </a:t>
            </a:r>
            <a:r>
              <a:rPr lang="es-ES" sz="3600" b="1" dirty="0" err="1">
                <a:latin typeface="Monotype Corsiva" pitchFamily="66" charset="0"/>
              </a:rPr>
              <a:t>il</a:t>
            </a:r>
            <a:r>
              <a:rPr lang="es-ES" sz="3600" b="1" dirty="0">
                <a:latin typeface="Monotype Corsiva" pitchFamily="66" charset="0"/>
              </a:rPr>
              <a:t> dialogo, in cui </a:t>
            </a:r>
            <a:r>
              <a:rPr lang="es-ES" sz="3600" b="1" dirty="0" err="1">
                <a:latin typeface="Monotype Corsiva" pitchFamily="66" charset="0"/>
              </a:rPr>
              <a:t>ognuna</a:t>
            </a:r>
            <a:r>
              <a:rPr lang="es-ES" sz="3600" b="1" dirty="0">
                <a:latin typeface="Monotype Corsiva" pitchFamily="66" charset="0"/>
              </a:rPr>
              <a:t> </a:t>
            </a:r>
            <a:r>
              <a:rPr lang="es-ES" sz="3600" b="1" dirty="0" err="1">
                <a:latin typeface="Monotype Corsiva" pitchFamily="66" charset="0"/>
              </a:rPr>
              <a:t>delle</a:t>
            </a:r>
            <a:r>
              <a:rPr lang="es-ES" sz="3600" b="1" dirty="0">
                <a:latin typeface="Monotype Corsiva" pitchFamily="66" charset="0"/>
              </a:rPr>
              <a:t> </a:t>
            </a:r>
            <a:r>
              <a:rPr lang="es-ES" sz="3600" b="1" dirty="0" err="1">
                <a:latin typeface="Monotype Corsiva" pitchFamily="66" charset="0"/>
              </a:rPr>
              <a:t>parti</a:t>
            </a:r>
            <a:r>
              <a:rPr lang="es-ES" sz="3600" b="1" dirty="0">
                <a:latin typeface="Monotype Corsiva" pitchFamily="66" charset="0"/>
              </a:rPr>
              <a:t> </a:t>
            </a:r>
            <a:r>
              <a:rPr lang="es-ES" sz="3600" b="1" dirty="0" err="1">
                <a:latin typeface="Monotype Corsiva" pitchFamily="66" charset="0"/>
              </a:rPr>
              <a:t>influisce</a:t>
            </a:r>
            <a:r>
              <a:rPr lang="es-ES" sz="3600" b="1" dirty="0">
                <a:latin typeface="Monotype Corsiva" pitchFamily="66" charset="0"/>
              </a:rPr>
              <a:t> </a:t>
            </a:r>
            <a:r>
              <a:rPr lang="es-ES" sz="3600" b="1" dirty="0" err="1">
                <a:latin typeface="Monotype Corsiva" pitchFamily="66" charset="0"/>
              </a:rPr>
              <a:t>sull’altra</a:t>
            </a:r>
            <a:r>
              <a:rPr lang="es-ES" sz="3600" b="1" dirty="0">
                <a:latin typeface="Monotype Corsiva" pitchFamily="66" charset="0"/>
              </a:rPr>
              <a:t>. Di </a:t>
            </a:r>
            <a:r>
              <a:rPr lang="es-ES" sz="3600" b="1" dirty="0" err="1">
                <a:latin typeface="Monotype Corsiva" pitchFamily="66" charset="0"/>
              </a:rPr>
              <a:t>fatto</a:t>
            </a:r>
            <a:r>
              <a:rPr lang="es-ES" sz="3600" b="1" dirty="0">
                <a:latin typeface="Monotype Corsiva" pitchFamily="66" charset="0"/>
              </a:rPr>
              <a:t>, lo </a:t>
            </a:r>
            <a:r>
              <a:rPr lang="es-ES" sz="3600" b="1" dirty="0" err="1">
                <a:latin typeface="Monotype Corsiva" pitchFamily="66" charset="0"/>
              </a:rPr>
              <a:t>stesso</a:t>
            </a:r>
            <a:r>
              <a:rPr lang="es-ES" sz="3600" b="1" dirty="0">
                <a:latin typeface="Monotype Corsiva" pitchFamily="66" charset="0"/>
              </a:rPr>
              <a:t> termine "</a:t>
            </a:r>
            <a:r>
              <a:rPr lang="es-ES" sz="3600" b="1" dirty="0" err="1">
                <a:latin typeface="Monotype Corsiva" pitchFamily="66" charset="0"/>
              </a:rPr>
              <a:t>frontiera</a:t>
            </a:r>
            <a:r>
              <a:rPr lang="es-ES" sz="3600" b="1" dirty="0">
                <a:latin typeface="Monotype Corsiva" pitchFamily="66" charset="0"/>
              </a:rPr>
              <a:t>" è un </a:t>
            </a:r>
            <a:r>
              <a:rPr lang="es-ES" sz="3600" b="1" dirty="0" err="1">
                <a:latin typeface="Monotype Corsiva" pitchFamily="66" charset="0"/>
              </a:rPr>
              <a:t>concetto</a:t>
            </a:r>
            <a:r>
              <a:rPr lang="es-ES" sz="3600" b="1" dirty="0">
                <a:latin typeface="Monotype Corsiva" pitchFamily="66" charset="0"/>
              </a:rPr>
              <a:t> “di </a:t>
            </a:r>
            <a:r>
              <a:rPr lang="es-ES" sz="3600" b="1" dirty="0" err="1">
                <a:latin typeface="Monotype Corsiva" pitchFamily="66" charset="0"/>
              </a:rPr>
              <a:t>frontiera</a:t>
            </a:r>
            <a:r>
              <a:rPr lang="es-ES" sz="3600" b="1" dirty="0">
                <a:latin typeface="Monotype Corsiva" pitchFamily="66" charset="0"/>
              </a:rPr>
              <a:t>" o </a:t>
            </a:r>
            <a:r>
              <a:rPr lang="es-ES" sz="3600" b="1" dirty="0" err="1">
                <a:latin typeface="Monotype Corsiva" pitchFamily="66" charset="0"/>
              </a:rPr>
              <a:t>ibrido</a:t>
            </a:r>
            <a:r>
              <a:rPr lang="es-ES" sz="3600" b="1" dirty="0">
                <a:latin typeface="Monotype Corsiva" pitchFamily="66" charset="0"/>
              </a:rPr>
              <a:t>, dato che implica </a:t>
            </a:r>
            <a:r>
              <a:rPr lang="es-ES" sz="3600" b="1" dirty="0" err="1">
                <a:latin typeface="Monotype Corsiva" pitchFamily="66" charset="0"/>
              </a:rPr>
              <a:t>sia</a:t>
            </a:r>
            <a:r>
              <a:rPr lang="es-ES" sz="3600" b="1" dirty="0">
                <a:latin typeface="Monotype Corsiva" pitchFamily="66" charset="0"/>
              </a:rPr>
              <a:t> una </a:t>
            </a:r>
            <a:r>
              <a:rPr lang="es-ES" sz="3600" b="1" dirty="0" err="1">
                <a:latin typeface="Monotype Corsiva" pitchFamily="66" charset="0"/>
              </a:rPr>
              <a:t>linea</a:t>
            </a:r>
            <a:r>
              <a:rPr lang="es-ES" sz="3600" b="1" dirty="0">
                <a:latin typeface="Monotype Corsiva" pitchFamily="66" charset="0"/>
              </a:rPr>
              <a:t> di </a:t>
            </a:r>
            <a:r>
              <a:rPr lang="es-ES" sz="3600" b="1" dirty="0" err="1">
                <a:latin typeface="Monotype Corsiva" pitchFamily="66" charset="0"/>
              </a:rPr>
              <a:t>divisione</a:t>
            </a:r>
            <a:r>
              <a:rPr lang="es-ES" sz="3600" b="1" dirty="0">
                <a:latin typeface="Monotype Corsiva" pitchFamily="66" charset="0"/>
              </a:rPr>
              <a:t> che una di </a:t>
            </a:r>
            <a:r>
              <a:rPr lang="it-IT" sz="3600" b="1" dirty="0">
                <a:latin typeface="Monotype Corsiva" pitchFamily="66" charset="0"/>
              </a:rPr>
              <a:t>incontro e di dialogo. [...]</a:t>
            </a:r>
          </a:p>
          <a:p>
            <a:pPr>
              <a:buNone/>
            </a:pPr>
            <a:endParaRPr lang="es-E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Palatino Linotype" pitchFamily="18" charset="0"/>
                <a:ea typeface="+mj-ea"/>
                <a:cs typeface="+mj-cs"/>
              </a:rPr>
              <a:t>Muralist Movement</a:t>
            </a:r>
          </a:p>
        </p:txBody>
      </p:sp>
      <p:sp>
        <p:nvSpPr>
          <p:cNvPr id="3" name="Rectangle 6"/>
          <p:cNvSpPr txBox="1">
            <a:spLocks noChangeArrowheads="1"/>
          </p:cNvSpPr>
          <p:nvPr/>
        </p:nvSpPr>
        <p:spPr>
          <a:xfrm>
            <a:off x="468313" y="1628775"/>
            <a:ext cx="8229600" cy="2663825"/>
          </a:xfrm>
          <a:prstGeom prst="rect">
            <a:avLst/>
          </a:prstGeom>
          <a:noFill/>
          <a:ln/>
        </p:spPr>
        <p:txBody>
          <a:bodyPr/>
          <a:lstStyle/>
          <a:p>
            <a:pPr marL="342900" marR="0" lvl="0" indent="-342900" algn="just" defTabSz="914400" rtl="0" eaLnBrk="1" fontAlgn="auto" latinLnBrk="0" hangingPunct="1">
              <a:lnSpc>
                <a:spcPct val="80000"/>
              </a:lnSpc>
              <a:spcBef>
                <a:spcPct val="20000"/>
              </a:spcBef>
              <a:spcAft>
                <a:spcPts val="0"/>
              </a:spcAft>
              <a:buClrTx/>
              <a:buSzTx/>
              <a:buFont typeface="Wingdings" pitchFamily="2" charset="2"/>
              <a:buChar char="§"/>
              <a:tabLst/>
              <a:defRPr/>
            </a:pP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Con el Teatro Campesino comparte:</a:t>
            </a:r>
          </a:p>
          <a:p>
            <a:pPr marL="342900" marR="0" lvl="0" indent="-342900" algn="just" defTabSz="914400" rtl="0" eaLnBrk="1" fontAlgn="auto" latinLnBrk="0" hangingPunct="1">
              <a:lnSpc>
                <a:spcPct val="80000"/>
              </a:lnSpc>
              <a:spcBef>
                <a:spcPct val="20000"/>
              </a:spcBef>
              <a:spcAft>
                <a:spcPts val="0"/>
              </a:spcAft>
              <a:buClrTx/>
              <a:buSzTx/>
              <a:buFont typeface="Wingdings" pitchFamily="2" charset="2"/>
              <a:buNone/>
              <a:tabLst/>
              <a:defRPr/>
            </a:pPr>
            <a:endPar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endParaRPr>
          </a:p>
          <a:p>
            <a:pPr marL="342900" marR="0" lvl="0" indent="-342900" algn="just" defTabSz="914400" rtl="0" eaLnBrk="1" fontAlgn="auto" latinLnBrk="0" hangingPunct="1">
              <a:lnSpc>
                <a:spcPct val="80000"/>
              </a:lnSpc>
              <a:spcBef>
                <a:spcPct val="20000"/>
              </a:spcBef>
              <a:spcAft>
                <a:spcPts val="0"/>
              </a:spcAft>
              <a:buClrTx/>
              <a:buSzTx/>
              <a:buFont typeface="Wingdings" pitchFamily="2" charset="2"/>
              <a:buNone/>
              <a:tabLst/>
              <a:defRPr/>
            </a:pP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		- urgencia política;</a:t>
            </a:r>
          </a:p>
          <a:p>
            <a:pPr marL="342900" marR="0" lvl="0" indent="-342900" algn="just" defTabSz="914400" rtl="0" eaLnBrk="1" fontAlgn="auto" latinLnBrk="0" hangingPunct="1">
              <a:lnSpc>
                <a:spcPct val="80000"/>
              </a:lnSpc>
              <a:spcBef>
                <a:spcPct val="20000"/>
              </a:spcBef>
              <a:spcAft>
                <a:spcPts val="0"/>
              </a:spcAft>
              <a:buClrTx/>
              <a:buSzTx/>
              <a:buFont typeface="Wingdings" pitchFamily="2" charset="2"/>
              <a:buNone/>
              <a:tabLst/>
              <a:defRPr/>
            </a:pP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		- estética accesible;</a:t>
            </a:r>
          </a:p>
          <a:p>
            <a:pPr marL="342900" marR="0" lvl="0" indent="-342900" algn="just" defTabSz="914400" rtl="0" eaLnBrk="1" fontAlgn="auto" latinLnBrk="0" hangingPunct="1">
              <a:lnSpc>
                <a:spcPct val="80000"/>
              </a:lnSpc>
              <a:spcBef>
                <a:spcPct val="20000"/>
              </a:spcBef>
              <a:spcAft>
                <a:spcPts val="0"/>
              </a:spcAft>
              <a:buClrTx/>
              <a:buSzTx/>
              <a:buFont typeface="Wingdings" pitchFamily="2" charset="2"/>
              <a:buNone/>
              <a:tabLst/>
              <a:defRPr/>
            </a:pP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		- cohesión con la comunidad.</a:t>
            </a:r>
          </a:p>
          <a:p>
            <a:pPr marL="342900" marR="0" lvl="0" indent="-342900" algn="just" defTabSz="914400" rtl="0" eaLnBrk="1" fontAlgn="auto" latinLnBrk="0" hangingPunct="1">
              <a:lnSpc>
                <a:spcPct val="80000"/>
              </a:lnSpc>
              <a:spcBef>
                <a:spcPct val="20000"/>
              </a:spcBef>
              <a:spcAft>
                <a:spcPts val="0"/>
              </a:spcAft>
              <a:buClrTx/>
              <a:buSzTx/>
              <a:buFont typeface="Wingdings" pitchFamily="2" charset="2"/>
              <a:buNone/>
              <a:tabLst/>
              <a:defRPr/>
            </a:pPr>
            <a:r>
              <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rPr>
              <a:t>		</a:t>
            </a:r>
          </a:p>
          <a:p>
            <a:pPr marL="342900" marR="0" lvl="0" indent="-342900" algn="just" defTabSz="914400" rtl="0" eaLnBrk="1" fontAlgn="auto" latinLnBrk="0" hangingPunct="1">
              <a:lnSpc>
                <a:spcPct val="80000"/>
              </a:lnSpc>
              <a:spcBef>
                <a:spcPct val="20000"/>
              </a:spcBef>
              <a:spcAft>
                <a:spcPts val="0"/>
              </a:spcAft>
              <a:buClrTx/>
              <a:buSzTx/>
              <a:buFont typeface="Wingdings" pitchFamily="2" charset="2"/>
              <a:buNone/>
              <a:tabLst/>
              <a:defRPr/>
            </a:pPr>
            <a:endParaRPr kumimoji="0" lang="en-US" sz="2800" b="1" i="0" u="none" strike="noStrike" kern="1200" cap="none" spc="0" normalizeH="0" baseline="0" noProof="0">
              <a:ln>
                <a:noFill/>
              </a:ln>
              <a:solidFill>
                <a:schemeClr val="tx1"/>
              </a:solidFill>
              <a:effectLst/>
              <a:uLnTx/>
              <a:uFillTx/>
              <a:latin typeface="Palatino Linotype" pitchFamily="18" charset="0"/>
              <a:ea typeface="+mn-ea"/>
              <a:cs typeface="+mn-cs"/>
            </a:endParaRPr>
          </a:p>
          <a:p>
            <a:pPr marL="342900" marR="0" lvl="0" indent="-342900" algn="just" defTabSz="914400" rtl="0" eaLnBrk="1" fontAlgn="auto" latinLnBrk="0" hangingPunct="1">
              <a:lnSpc>
                <a:spcPct val="80000"/>
              </a:lnSpc>
              <a:spcBef>
                <a:spcPct val="20000"/>
              </a:spcBef>
              <a:spcAft>
                <a:spcPts val="0"/>
              </a:spcAft>
              <a:buClrTx/>
              <a:buSzTx/>
              <a:buFont typeface="Wingdings" pitchFamily="2" charset="2"/>
              <a:buNone/>
              <a:tabLst/>
              <a:defRPr/>
            </a:pPr>
            <a:endPar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endParaRPr>
          </a:p>
        </p:txBody>
      </p:sp>
      <p:pic>
        <p:nvPicPr>
          <p:cNvPr id="4" name="Picture 7"/>
          <p:cNvPicPr>
            <a:picLocks noChangeAspect="1" noChangeArrowheads="1"/>
          </p:cNvPicPr>
          <p:nvPr/>
        </p:nvPicPr>
        <p:blipFill>
          <a:blip r:embed="rId2" cstate="print"/>
          <a:srcRect/>
          <a:stretch>
            <a:fillRect/>
          </a:stretch>
        </p:blipFill>
        <p:spPr bwMode="auto">
          <a:xfrm>
            <a:off x="468313" y="4221163"/>
            <a:ext cx="8137525" cy="2122487"/>
          </a:xfrm>
          <a:prstGeom prst="rect">
            <a:avLst/>
          </a:prstGeom>
          <a:noFill/>
          <a:ln w="9525">
            <a:noFill/>
            <a:miter lim="800000"/>
            <a:headEnd/>
            <a:tailEnd/>
          </a:ln>
          <a:effectLst/>
        </p:spPr>
      </p:pic>
      <p:sp>
        <p:nvSpPr>
          <p:cNvPr id="5" name="Text Box 8"/>
          <p:cNvSpPr txBox="1">
            <a:spLocks noChangeArrowheads="1"/>
          </p:cNvSpPr>
          <p:nvPr/>
        </p:nvSpPr>
        <p:spPr bwMode="auto">
          <a:xfrm>
            <a:off x="468313" y="6381750"/>
            <a:ext cx="7292975" cy="366713"/>
          </a:xfrm>
          <a:prstGeom prst="rect">
            <a:avLst/>
          </a:prstGeom>
          <a:noFill/>
          <a:ln w="9525">
            <a:noFill/>
            <a:miter lim="800000"/>
            <a:headEnd/>
            <a:tailEnd/>
          </a:ln>
          <a:effectLst/>
        </p:spPr>
        <p:txBody>
          <a:bodyPr>
            <a:spAutoFit/>
          </a:bodyPr>
          <a:lstStyle/>
          <a:p>
            <a:r>
              <a:rPr lang="it-IT">
                <a:latin typeface="Palatino Linotype" pitchFamily="18" charset="0"/>
              </a:rPr>
              <a:t>David Alfaro Siquieros, </a:t>
            </a:r>
            <a:r>
              <a:rPr lang="it-IT" i="1">
                <a:latin typeface="Palatino Linotype" pitchFamily="18" charset="0"/>
              </a:rPr>
              <a:t>América tropical</a:t>
            </a:r>
            <a:r>
              <a:rPr lang="it-IT">
                <a:latin typeface="Palatino Linotype" pitchFamily="18" charset="0"/>
              </a:rPr>
              <a:t>, 1932.</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Palatino Linotype" pitchFamily="18" charset="0"/>
                <a:ea typeface="+mj-ea"/>
                <a:cs typeface="+mj-cs"/>
              </a:rPr>
              <a:t>Muralist Movement</a:t>
            </a:r>
          </a:p>
        </p:txBody>
      </p:sp>
      <p:pic>
        <p:nvPicPr>
          <p:cNvPr id="3" name="Picture 4"/>
          <p:cNvPicPr>
            <a:picLocks noChangeAspect="1" noChangeArrowheads="1"/>
          </p:cNvPicPr>
          <p:nvPr/>
        </p:nvPicPr>
        <p:blipFill>
          <a:blip r:embed="rId3" cstate="print"/>
          <a:srcRect/>
          <a:stretch>
            <a:fillRect/>
          </a:stretch>
        </p:blipFill>
        <p:spPr bwMode="auto">
          <a:xfrm>
            <a:off x="3276600" y="1196975"/>
            <a:ext cx="5867400" cy="438150"/>
          </a:xfrm>
          <a:prstGeom prst="rect">
            <a:avLst/>
          </a:prstGeom>
          <a:blipFill>
            <a:blip r:embed="rId2" cstate="print"/>
            <a:tile tx="0" ty="0" sx="100000" sy="100000" flip="none" algn="tl"/>
          </a:blipFill>
          <a:ln w="9525">
            <a:noFill/>
            <a:miter lim="800000"/>
            <a:headEnd/>
            <a:tailEnd/>
          </a:ln>
          <a:effectLst/>
        </p:spPr>
      </p:pic>
      <p:pic>
        <p:nvPicPr>
          <p:cNvPr id="4" name="Picture 6"/>
          <p:cNvPicPr>
            <a:picLocks noChangeAspect="1" noChangeArrowheads="1"/>
          </p:cNvPicPr>
          <p:nvPr/>
        </p:nvPicPr>
        <p:blipFill>
          <a:blip r:embed="rId4" cstate="print"/>
          <a:srcRect/>
          <a:stretch>
            <a:fillRect/>
          </a:stretch>
        </p:blipFill>
        <p:spPr bwMode="auto">
          <a:xfrm>
            <a:off x="1258888" y="1773238"/>
            <a:ext cx="6667500" cy="4343400"/>
          </a:xfrm>
          <a:prstGeom prst="rect">
            <a:avLst/>
          </a:prstGeom>
          <a:noFill/>
          <a:ln w="9525">
            <a:noFill/>
            <a:miter lim="800000"/>
            <a:headEnd/>
            <a:tailEnd/>
          </a:ln>
          <a:effectLst/>
        </p:spPr>
      </p:pic>
      <p:sp>
        <p:nvSpPr>
          <p:cNvPr id="5" name="Text Box 7"/>
          <p:cNvSpPr txBox="1">
            <a:spLocks noChangeArrowheads="1"/>
          </p:cNvSpPr>
          <p:nvPr/>
        </p:nvSpPr>
        <p:spPr bwMode="auto">
          <a:xfrm>
            <a:off x="1166813" y="6184900"/>
            <a:ext cx="6718300" cy="641350"/>
          </a:xfrm>
          <a:prstGeom prst="rect">
            <a:avLst/>
          </a:prstGeom>
          <a:noFill/>
          <a:ln w="9525">
            <a:noFill/>
            <a:miter lim="800000"/>
            <a:headEnd/>
            <a:tailEnd/>
          </a:ln>
          <a:effectLst/>
        </p:spPr>
        <p:txBody>
          <a:bodyPr>
            <a:spAutoFit/>
          </a:bodyPr>
          <a:lstStyle/>
          <a:p>
            <a:pPr algn="just"/>
            <a:r>
              <a:rPr lang="it-IT">
                <a:latin typeface="Palatino Linotype" pitchFamily="18" charset="0"/>
              </a:rPr>
              <a:t>El Congreso de Artistas C</a:t>
            </a:r>
            <a:r>
              <a:rPr lang="en-US">
                <a:latin typeface="Palatino Linotype" pitchFamily="18" charset="0"/>
              </a:rPr>
              <a:t>ósmicos de las Américas, </a:t>
            </a:r>
            <a:r>
              <a:rPr lang="en-US" i="1">
                <a:latin typeface="Palatino Linotype" pitchFamily="18" charset="0"/>
              </a:rPr>
              <a:t>We are not a minority</a:t>
            </a:r>
            <a:r>
              <a:rPr lang="en-US">
                <a:latin typeface="Palatino Linotype" pitchFamily="18" charset="0"/>
              </a:rPr>
              <a:t>, 1978.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1" i="0" u="none" strike="noStrike" kern="1200" cap="none" spc="0" normalizeH="0" baseline="0" noProof="0">
                <a:ln>
                  <a:noFill/>
                </a:ln>
                <a:solidFill>
                  <a:schemeClr val="tx1"/>
                </a:solidFill>
                <a:effectLst/>
                <a:uLnTx/>
                <a:uFillTx/>
                <a:latin typeface="Palatino Linotype" pitchFamily="18" charset="0"/>
                <a:ea typeface="+mj-ea"/>
                <a:cs typeface="+mj-cs"/>
              </a:rPr>
              <a:t>Rostros del pueblo</a:t>
            </a:r>
            <a:endParaRPr kumimoji="0" lang="en-US" sz="4400" b="1" i="0" u="none" strike="noStrike" kern="1200" cap="none" spc="0" normalizeH="0" baseline="0" noProof="0">
              <a:ln>
                <a:noFill/>
              </a:ln>
              <a:solidFill>
                <a:schemeClr val="tx1"/>
              </a:solidFill>
              <a:effectLst/>
              <a:uLnTx/>
              <a:uFillTx/>
              <a:latin typeface="Palatino Linotype" pitchFamily="18" charset="0"/>
              <a:ea typeface="+mj-ea"/>
              <a:cs typeface="+mj-cs"/>
            </a:endParaRPr>
          </a:p>
        </p:txBody>
      </p:sp>
      <p:sp>
        <p:nvSpPr>
          <p:cNvPr id="3" name="Rectangle 3"/>
          <p:cNvSpPr txBox="1">
            <a:spLocks noChangeArrowheads="1"/>
          </p:cNvSpPr>
          <p:nvPr/>
        </p:nvSpPr>
        <p:spPr>
          <a:xfrm>
            <a:off x="468313" y="1916113"/>
            <a:ext cx="8229600" cy="4176712"/>
          </a:xfrm>
          <a:prstGeom prst="rect">
            <a:avLst/>
          </a:prstGeom>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800" b="0" i="1" u="none" strike="noStrike" kern="1200" cap="none" spc="0" normalizeH="0" baseline="0" noProof="0">
                <a:ln>
                  <a:noFill/>
                </a:ln>
                <a:solidFill>
                  <a:schemeClr val="tx1"/>
                </a:solidFill>
                <a:effectLst/>
                <a:uLnTx/>
                <a:uFillTx/>
                <a:latin typeface="Palatino Linotype" pitchFamily="18" charset="0"/>
                <a:ea typeface="+mn-ea"/>
                <a:cs typeface="+mn-cs"/>
              </a:rPr>
              <a:t>“The mural was always influenced and defined by the community itself. In some instances, community members involved themselves in shaping the mural by </a:t>
            </a:r>
            <a:r>
              <a:rPr kumimoji="0" lang="en-US" sz="2800" b="1" i="1" u="none" strike="noStrike" kern="1200" cap="none" spc="0" normalizeH="0" baseline="0" noProof="0">
                <a:ln>
                  <a:noFill/>
                </a:ln>
                <a:solidFill>
                  <a:schemeClr val="tx1"/>
                </a:solidFill>
                <a:effectLst/>
                <a:uLnTx/>
                <a:uFillTx/>
                <a:latin typeface="Palatino Linotype" pitchFamily="18" charset="0"/>
                <a:ea typeface="+mn-ea"/>
                <a:cs typeface="+mn-cs"/>
              </a:rPr>
              <a:t>giving suggestions</a:t>
            </a:r>
            <a:r>
              <a:rPr kumimoji="0" lang="en-US" sz="2800" b="0" i="1" u="none" strike="noStrike" kern="1200" cap="none" spc="0" normalizeH="0" baseline="0" noProof="0">
                <a:ln>
                  <a:noFill/>
                </a:ln>
                <a:solidFill>
                  <a:schemeClr val="tx1"/>
                </a:solidFill>
                <a:effectLst/>
                <a:uLnTx/>
                <a:uFillTx/>
                <a:latin typeface="Palatino Linotype" pitchFamily="18" charset="0"/>
                <a:ea typeface="+mn-ea"/>
                <a:cs typeface="+mn-cs"/>
              </a:rPr>
              <a:t> to the artists or by </a:t>
            </a:r>
            <a:r>
              <a:rPr kumimoji="0" lang="en-US" sz="2800" b="1" i="1" u="none" strike="noStrike" kern="1200" cap="none" spc="0" normalizeH="0" baseline="0" noProof="0">
                <a:ln>
                  <a:noFill/>
                </a:ln>
                <a:solidFill>
                  <a:schemeClr val="tx1"/>
                </a:solidFill>
                <a:effectLst/>
                <a:uLnTx/>
                <a:uFillTx/>
                <a:latin typeface="Palatino Linotype" pitchFamily="18" charset="0"/>
                <a:ea typeface="+mn-ea"/>
                <a:cs typeface="+mn-cs"/>
              </a:rPr>
              <a:t>leading their artistic talents</a:t>
            </a:r>
            <a:r>
              <a:rPr kumimoji="0" lang="en-US" sz="2800" b="0" i="1" u="none" strike="noStrike" kern="1200" cap="none" spc="0" normalizeH="0" baseline="0" noProof="0">
                <a:ln>
                  <a:noFill/>
                </a:ln>
                <a:solidFill>
                  <a:schemeClr val="tx1"/>
                </a:solidFill>
                <a:effectLst/>
                <a:uLnTx/>
                <a:uFillTx/>
                <a:latin typeface="Palatino Linotype" pitchFamily="18" charset="0"/>
                <a:ea typeface="+mn-ea"/>
                <a:cs typeface="+mn-cs"/>
              </a:rPr>
              <a:t> to its creation. […] Consequently, in a real sense, </a:t>
            </a:r>
            <a:r>
              <a:rPr kumimoji="0" lang="en-US" sz="2800" b="1" i="1" u="none" strike="noStrike" kern="1200" cap="none" spc="0" normalizeH="0" baseline="0" noProof="0">
                <a:ln>
                  <a:noFill/>
                </a:ln>
                <a:solidFill>
                  <a:schemeClr val="tx1"/>
                </a:solidFill>
                <a:effectLst/>
                <a:uLnTx/>
                <a:uFillTx/>
                <a:latin typeface="Palatino Linotype" pitchFamily="18" charset="0"/>
                <a:ea typeface="+mn-ea"/>
                <a:cs typeface="+mn-cs"/>
              </a:rPr>
              <a:t>the murals were created</a:t>
            </a:r>
            <a:r>
              <a:rPr kumimoji="0" lang="en-US" sz="2800" b="0" i="1" u="none" strike="noStrike" kern="1200" cap="none" spc="0" normalizeH="0" baseline="0" noProof="0">
                <a:ln>
                  <a:noFill/>
                </a:ln>
                <a:solidFill>
                  <a:schemeClr val="tx1"/>
                </a:solidFill>
                <a:effectLst/>
                <a:uLnTx/>
                <a:uFillTx/>
                <a:latin typeface="Palatino Linotype" pitchFamily="18" charset="0"/>
                <a:ea typeface="+mn-ea"/>
                <a:cs typeface="+mn-cs"/>
              </a:rPr>
              <a:t> not by the muralists alone, but </a:t>
            </a:r>
            <a:r>
              <a:rPr kumimoji="0" lang="en-US" sz="2800" b="1" i="1" u="none" strike="noStrike" kern="1200" cap="none" spc="0" normalizeH="0" baseline="0" noProof="0">
                <a:ln>
                  <a:noFill/>
                </a:ln>
                <a:solidFill>
                  <a:schemeClr val="tx1"/>
                </a:solidFill>
                <a:effectLst/>
                <a:uLnTx/>
                <a:uFillTx/>
                <a:latin typeface="Palatino Linotype" pitchFamily="18" charset="0"/>
                <a:ea typeface="+mn-ea"/>
                <a:cs typeface="+mn-cs"/>
              </a:rPr>
              <a:t>by the community itself</a:t>
            </a:r>
            <a:r>
              <a:rPr kumimoji="0" lang="en-US" sz="2800" b="0" i="1" u="none" strike="noStrike" kern="1200" cap="none" spc="0" normalizeH="0" baseline="0" noProof="0">
                <a:ln>
                  <a:noFill/>
                </a:ln>
                <a:solidFill>
                  <a:schemeClr val="tx1"/>
                </a:solidFill>
                <a:effectLst/>
                <a:uLnTx/>
                <a:uFillTx/>
                <a:latin typeface="Palatino Linotype" pitchFamily="18" charset="0"/>
                <a:ea typeface="+mn-ea"/>
                <a:cs typeface="+mn-cs"/>
              </a:rPr>
              <a:t>. </a:t>
            </a: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2800" b="0" i="1" u="none" strike="noStrike" kern="1200" cap="none" spc="0" normalizeH="0" baseline="0" noProof="0">
                <a:ln>
                  <a:noFill/>
                </a:ln>
                <a:solidFill>
                  <a:schemeClr val="tx1"/>
                </a:solidFill>
                <a:effectLst/>
                <a:uLnTx/>
                <a:uFillTx/>
                <a:latin typeface="Palatino Linotype" pitchFamily="18" charset="0"/>
                <a:ea typeface="+mn-ea"/>
                <a:cs typeface="+mn-cs"/>
              </a:rPr>
              <a:t>		      </a:t>
            </a:r>
            <a:r>
              <a:rPr kumimoji="0" lang="en-US" sz="2400" b="0" i="0" u="none" strike="noStrike" kern="1200" cap="none" spc="0" normalizeH="0" baseline="0" noProof="0">
                <a:ln>
                  <a:noFill/>
                </a:ln>
                <a:solidFill>
                  <a:schemeClr val="tx1"/>
                </a:solidFill>
                <a:effectLst/>
                <a:uLnTx/>
                <a:uFillTx/>
                <a:latin typeface="Palatino Linotype" pitchFamily="18" charset="0"/>
                <a:ea typeface="+mn-ea"/>
                <a:cs typeface="+mn-cs"/>
              </a:rPr>
              <a:t>Ana María Pineda, </a:t>
            </a:r>
            <a:r>
              <a:rPr kumimoji="0" lang="en-US" sz="2400" b="0" i="1" u="none" strike="noStrike" kern="1200" cap="none" spc="0" normalizeH="0" baseline="0" noProof="0">
                <a:ln>
                  <a:noFill/>
                </a:ln>
                <a:solidFill>
                  <a:schemeClr val="tx1"/>
                </a:solidFill>
                <a:effectLst/>
                <a:uLnTx/>
                <a:uFillTx/>
                <a:latin typeface="Palatino Linotype" pitchFamily="18" charset="0"/>
                <a:ea typeface="+mn-ea"/>
                <a:cs typeface="+mn-cs"/>
              </a:rPr>
              <a:t>The Murals Rostros del Pueblo</a:t>
            </a:r>
            <a:endParaRPr kumimoji="0" lang="en-US" sz="2400" b="0" i="0" u="none" strike="noStrike" kern="1200" cap="none" spc="0" normalizeH="0" baseline="0" noProof="0" dirty="0">
              <a:ln>
                <a:noFill/>
              </a:ln>
              <a:solidFill>
                <a:schemeClr val="tx1"/>
              </a:solidFill>
              <a:effectLst/>
              <a:uLnTx/>
              <a:uFillTx/>
              <a:latin typeface="Palatino Linotype" pitchFamily="18" charset="0"/>
              <a:ea typeface="+mn-ea"/>
              <a:cs typeface="+mn-cs"/>
            </a:endParaRPr>
          </a:p>
        </p:txBody>
      </p:sp>
      <p:pic>
        <p:nvPicPr>
          <p:cNvPr id="4" name="Picture 4"/>
          <p:cNvPicPr>
            <a:picLocks noChangeAspect="1" noChangeArrowheads="1"/>
          </p:cNvPicPr>
          <p:nvPr/>
        </p:nvPicPr>
        <p:blipFill>
          <a:blip r:embed="rId2" cstate="print"/>
          <a:srcRect/>
          <a:stretch>
            <a:fillRect/>
          </a:stretch>
        </p:blipFill>
        <p:spPr bwMode="auto">
          <a:xfrm>
            <a:off x="3276600" y="1196975"/>
            <a:ext cx="5867400" cy="438150"/>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Palatino Linotype" pitchFamily="18" charset="0"/>
                <a:ea typeface="+mj-ea"/>
                <a:cs typeface="+mj-cs"/>
              </a:rPr>
              <a:t>Muralist Movement</a:t>
            </a:r>
          </a:p>
        </p:txBody>
      </p:sp>
      <p:pic>
        <p:nvPicPr>
          <p:cNvPr id="3" name="Picture 3"/>
          <p:cNvPicPr>
            <a:picLocks noChangeAspect="1" noChangeArrowheads="1"/>
          </p:cNvPicPr>
          <p:nvPr/>
        </p:nvPicPr>
        <p:blipFill>
          <a:blip r:embed="rId2" cstate="print"/>
          <a:srcRect/>
          <a:stretch>
            <a:fillRect/>
          </a:stretch>
        </p:blipFill>
        <p:spPr bwMode="auto">
          <a:xfrm>
            <a:off x="3276600" y="1196975"/>
            <a:ext cx="5867400" cy="438150"/>
          </a:xfrm>
          <a:prstGeom prst="rect">
            <a:avLst/>
          </a:prstGeom>
          <a:noFill/>
          <a:ln w="9525">
            <a:noFill/>
            <a:miter lim="800000"/>
            <a:headEnd/>
            <a:tailEnd/>
          </a:ln>
          <a:effectLst/>
        </p:spPr>
      </p:pic>
      <p:pic>
        <p:nvPicPr>
          <p:cNvPr id="4" name="Picture 5"/>
          <p:cNvPicPr>
            <a:picLocks noChangeAspect="1" noChangeArrowheads="1"/>
          </p:cNvPicPr>
          <p:nvPr/>
        </p:nvPicPr>
        <p:blipFill>
          <a:blip r:embed="rId3" cstate="print"/>
          <a:srcRect/>
          <a:stretch>
            <a:fillRect/>
          </a:stretch>
        </p:blipFill>
        <p:spPr bwMode="auto">
          <a:xfrm>
            <a:off x="323850" y="1628775"/>
            <a:ext cx="3227388" cy="4962525"/>
          </a:xfrm>
          <a:prstGeom prst="rect">
            <a:avLst/>
          </a:prstGeom>
          <a:noFill/>
          <a:ln w="9525">
            <a:noFill/>
            <a:miter lim="800000"/>
            <a:headEnd/>
            <a:tailEnd/>
          </a:ln>
          <a:effectLst/>
        </p:spPr>
      </p:pic>
      <p:sp>
        <p:nvSpPr>
          <p:cNvPr id="5" name="Text Box 9"/>
          <p:cNvSpPr txBox="1">
            <a:spLocks noChangeArrowheads="1"/>
          </p:cNvSpPr>
          <p:nvPr/>
        </p:nvSpPr>
        <p:spPr bwMode="auto">
          <a:xfrm>
            <a:off x="3635375" y="6165850"/>
            <a:ext cx="5113338" cy="366713"/>
          </a:xfrm>
          <a:prstGeom prst="rect">
            <a:avLst/>
          </a:prstGeom>
          <a:noFill/>
          <a:ln w="9525">
            <a:noFill/>
            <a:miter lim="800000"/>
            <a:headEnd/>
            <a:tailEnd/>
          </a:ln>
          <a:effectLst/>
        </p:spPr>
        <p:txBody>
          <a:bodyPr>
            <a:spAutoFit/>
          </a:bodyPr>
          <a:lstStyle/>
          <a:p>
            <a:r>
              <a:rPr lang="it-IT">
                <a:latin typeface="Palatino Linotype" pitchFamily="18" charset="0"/>
              </a:rPr>
              <a:t>Willie Herr</a:t>
            </a:r>
            <a:r>
              <a:rPr lang="en-US">
                <a:latin typeface="Palatino Linotype" pitchFamily="18" charset="0"/>
                <a:cs typeface="Arial" charset="0"/>
              </a:rPr>
              <a:t>ó</a:t>
            </a:r>
            <a:r>
              <a:rPr lang="it-IT">
                <a:latin typeface="Palatino Linotype" pitchFamily="18" charset="0"/>
              </a:rPr>
              <a:t>n, </a:t>
            </a:r>
            <a:r>
              <a:rPr lang="it-IT" i="1">
                <a:latin typeface="Palatino Linotype" pitchFamily="18" charset="0"/>
              </a:rPr>
              <a:t>The Wall that cracked open</a:t>
            </a:r>
            <a:r>
              <a:rPr lang="it-IT">
                <a:latin typeface="Palatino Linotype" pitchFamily="18" charset="0"/>
              </a:rPr>
              <a:t>, 1972.</a:t>
            </a:r>
          </a:p>
        </p:txBody>
      </p:sp>
      <p:pic>
        <p:nvPicPr>
          <p:cNvPr id="6" name="Picture 10"/>
          <p:cNvPicPr>
            <a:picLocks noChangeAspect="1" noChangeArrowheads="1"/>
          </p:cNvPicPr>
          <p:nvPr/>
        </p:nvPicPr>
        <p:blipFill>
          <a:blip r:embed="rId4" cstate="print"/>
          <a:srcRect/>
          <a:stretch>
            <a:fillRect/>
          </a:stretch>
        </p:blipFill>
        <p:spPr bwMode="auto">
          <a:xfrm>
            <a:off x="4067175" y="1773238"/>
            <a:ext cx="4513263" cy="3008312"/>
          </a:xfrm>
          <a:prstGeom prst="rect">
            <a:avLst/>
          </a:prstGeom>
          <a:noFill/>
          <a:ln w="9525">
            <a:noFill/>
            <a:miter lim="800000"/>
            <a:headEnd/>
            <a:tailEnd/>
          </a:ln>
          <a:effectLst/>
        </p:spPr>
      </p:pic>
      <p:sp>
        <p:nvSpPr>
          <p:cNvPr id="7" name="Text Box 11"/>
          <p:cNvSpPr txBox="1">
            <a:spLocks noChangeArrowheads="1"/>
          </p:cNvSpPr>
          <p:nvPr/>
        </p:nvSpPr>
        <p:spPr bwMode="auto">
          <a:xfrm>
            <a:off x="4067175" y="4868863"/>
            <a:ext cx="4465638" cy="366712"/>
          </a:xfrm>
          <a:prstGeom prst="rect">
            <a:avLst/>
          </a:prstGeom>
          <a:noFill/>
          <a:ln w="9525">
            <a:noFill/>
            <a:miter lim="800000"/>
            <a:headEnd/>
            <a:tailEnd/>
          </a:ln>
          <a:effectLst/>
        </p:spPr>
        <p:txBody>
          <a:bodyPr>
            <a:spAutoFit/>
          </a:bodyPr>
          <a:lstStyle/>
          <a:p>
            <a:r>
              <a:rPr lang="it-IT">
                <a:latin typeface="Palatino Linotype" pitchFamily="18" charset="0"/>
              </a:rPr>
              <a:t>David Botello, </a:t>
            </a:r>
            <a:r>
              <a:rPr lang="it-IT" i="1">
                <a:latin typeface="Palatino Linotype" pitchFamily="18" charset="0"/>
              </a:rPr>
              <a:t>Dreams of flight</a:t>
            </a:r>
            <a:r>
              <a:rPr lang="it-IT">
                <a:latin typeface="Palatino Linotype" pitchFamily="18" charset="0"/>
              </a:rPr>
              <a:t>, 1973-78.</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bwMode="auto">
          <a:xfrm>
            <a:off x="0" y="6072206"/>
            <a:ext cx="9144000" cy="365125"/>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800" dirty="0">
                <a:solidFill>
                  <a:schemeClr val="tx1"/>
                </a:solidFill>
                <a:latin typeface="Times New Roman" pitchFamily="18" charset="0"/>
                <a:cs typeface="Times New Roman" pitchFamily="18" charset="0"/>
              </a:rPr>
              <a:t>CROSTHWAITE, L.H, </a:t>
            </a:r>
            <a:r>
              <a:rPr lang="es-ES" sz="1800" i="1" dirty="0">
                <a:solidFill>
                  <a:schemeClr val="tx1"/>
                </a:solidFill>
                <a:latin typeface="Times New Roman" pitchFamily="18" charset="0"/>
                <a:cs typeface="Times New Roman" pitchFamily="18" charset="0"/>
              </a:rPr>
              <a:t>Instrucciones para cruzar la frontera. Relatos, </a:t>
            </a:r>
            <a:r>
              <a:rPr lang="es-ES" sz="1800" dirty="0">
                <a:solidFill>
                  <a:schemeClr val="tx1"/>
                </a:solidFill>
                <a:latin typeface="Times New Roman" pitchFamily="18" charset="0"/>
                <a:cs typeface="Times New Roman" pitchFamily="18" charset="0"/>
              </a:rPr>
              <a:t>México </a:t>
            </a:r>
            <a:r>
              <a:rPr lang="it-IT" sz="1800" dirty="0">
                <a:solidFill>
                  <a:schemeClr val="tx1"/>
                </a:solidFill>
                <a:latin typeface="Times New Roman" pitchFamily="18" charset="0"/>
                <a:cs typeface="Times New Roman" pitchFamily="18" charset="0"/>
              </a:rPr>
              <a:t>D.F., </a:t>
            </a:r>
            <a:r>
              <a:rPr lang="es-ES" sz="1800" dirty="0">
                <a:solidFill>
                  <a:schemeClr val="tx1"/>
                </a:solidFill>
                <a:latin typeface="Times New Roman" pitchFamily="18" charset="0"/>
                <a:cs typeface="Times New Roman" pitchFamily="18" charset="0"/>
              </a:rPr>
              <a:t>Editorial J. </a:t>
            </a:r>
            <a:r>
              <a:rPr lang="es-ES" sz="1800" dirty="0" err="1">
                <a:solidFill>
                  <a:schemeClr val="tx1"/>
                </a:solidFill>
                <a:latin typeface="Times New Roman" pitchFamily="18" charset="0"/>
                <a:cs typeface="Times New Roman" pitchFamily="18" charset="0"/>
              </a:rPr>
              <a:t>Mortiz</a:t>
            </a:r>
            <a:r>
              <a:rPr lang="es-ES" sz="1800" dirty="0">
                <a:solidFill>
                  <a:schemeClr val="tx1"/>
                </a:solidFill>
                <a:latin typeface="Times New Roman" pitchFamily="18" charset="0"/>
                <a:cs typeface="Times New Roman" pitchFamily="18" charset="0"/>
              </a:rPr>
              <a:t>, </a:t>
            </a:r>
            <a:r>
              <a:rPr lang="it-IT" sz="1800" dirty="0">
                <a:solidFill>
                  <a:schemeClr val="tx1"/>
                </a:solidFill>
                <a:latin typeface="Times New Roman" pitchFamily="18" charset="0"/>
                <a:cs typeface="Times New Roman" pitchFamily="18" charset="0"/>
              </a:rPr>
              <a:t>2002, p. 52</a:t>
            </a:r>
          </a:p>
        </p:txBody>
      </p:sp>
      <p:sp>
        <p:nvSpPr>
          <p:cNvPr id="3" name="Rettangolo 2"/>
          <p:cNvSpPr>
            <a:spLocks noChangeArrowheads="1"/>
          </p:cNvSpPr>
          <p:nvPr/>
        </p:nvSpPr>
        <p:spPr bwMode="auto">
          <a:xfrm>
            <a:off x="323850" y="0"/>
            <a:ext cx="8424863" cy="5855449"/>
          </a:xfrm>
          <a:prstGeom prst="rect">
            <a:avLst/>
          </a:prstGeom>
          <a:noFill/>
          <a:ln w="9525">
            <a:noFill/>
            <a:miter lim="800000"/>
            <a:headEnd/>
            <a:tailEnd/>
          </a:ln>
        </p:spPr>
        <p:txBody>
          <a:bodyPr>
            <a:spAutoFit/>
          </a:bodyPr>
          <a:lstStyle/>
          <a:p>
            <a:pPr algn="ctr">
              <a:lnSpc>
                <a:spcPct val="150000"/>
              </a:lnSpc>
            </a:pPr>
            <a:r>
              <a:rPr lang="es-ES" sz="2800" b="1" dirty="0">
                <a:latin typeface="Monotype Corsiva" pitchFamily="66" charset="0"/>
              </a:rPr>
              <a:t>Atravesar una línea divisoria requiere de un esfuerzo intelectual, un conocimiento de que las naciones tienen puertas que se abren y se cierran; una idea fija de que un país, cualquiera que éste sea, se guarda el derecho de admisión a sus jardines y podría echarlo de ellos a la primera provocación. […] algunas personas de alma aventurera prefieren hacerlo por espacios remotos, de difícil acceso; lugares que son custodiados con recelo por los más amplios recursos tecnológicos, por helicópteros y patrullas ansiosas de comenzar la cacería.</a:t>
            </a:r>
            <a:endParaRPr lang="it-IT" sz="2800" b="1" baseline="30000" dirty="0">
              <a:latin typeface="Monotype Corsiva" pitchFamily="66"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134475" cy="6858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44473"/>
            <a:ext cx="9185275" cy="6742113"/>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a:defRPr/>
            </a:pPr>
            <a:endParaRPr lang="it-IT"/>
          </a:p>
        </p:txBody>
      </p:sp>
      <p:pic>
        <p:nvPicPr>
          <p:cNvPr id="23555" name="Picture 2"/>
          <p:cNvPicPr>
            <a:picLocks noChangeAspect="1" noChangeArrowheads="1"/>
          </p:cNvPicPr>
          <p:nvPr/>
        </p:nvPicPr>
        <p:blipFill>
          <a:blip r:embed="rId3" cstate="print"/>
          <a:srcRect/>
          <a:stretch>
            <a:fillRect/>
          </a:stretch>
        </p:blipFill>
        <p:spPr bwMode="auto">
          <a:xfrm>
            <a:off x="0" y="0"/>
            <a:ext cx="9180513" cy="6858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14348" y="428604"/>
            <a:ext cx="7572428" cy="6155531"/>
          </a:xfrm>
          <a:prstGeom prst="rect">
            <a:avLst/>
          </a:prstGeom>
          <a:noFill/>
        </p:spPr>
        <p:txBody>
          <a:bodyPr wrap="square" rtlCol="0">
            <a:spAutoFit/>
          </a:bodyPr>
          <a:lstStyle/>
          <a:p>
            <a:r>
              <a:rPr lang="es-ES" sz="3200" b="1" dirty="0" err="1">
                <a:latin typeface="Monotype Corsiva" pitchFamily="66" charset="0"/>
              </a:rPr>
              <a:t>Ogni</a:t>
            </a:r>
            <a:r>
              <a:rPr lang="es-ES" sz="3200" b="1" dirty="0">
                <a:latin typeface="Monotype Corsiva" pitchFamily="66" charset="0"/>
              </a:rPr>
              <a:t> termine ha </a:t>
            </a:r>
            <a:r>
              <a:rPr lang="es-ES" sz="3200" b="1" dirty="0" err="1">
                <a:latin typeface="Monotype Corsiva" pitchFamily="66" charset="0"/>
              </a:rPr>
              <a:t>bisogno</a:t>
            </a:r>
            <a:r>
              <a:rPr lang="es-ES" sz="3200" b="1" dirty="0">
                <a:latin typeface="Monotype Corsiva" pitchFamily="66" charset="0"/>
              </a:rPr>
              <a:t> </a:t>
            </a:r>
            <a:r>
              <a:rPr lang="es-ES" sz="3200" b="1" dirty="0" err="1">
                <a:latin typeface="Monotype Corsiva" pitchFamily="66" charset="0"/>
              </a:rPr>
              <a:t>della</a:t>
            </a:r>
            <a:r>
              <a:rPr lang="es-ES" sz="3200" b="1" dirty="0">
                <a:latin typeface="Monotype Corsiva" pitchFamily="66" charset="0"/>
              </a:rPr>
              <a:t> </a:t>
            </a:r>
            <a:r>
              <a:rPr lang="es-ES" sz="3200" b="1" dirty="0" err="1">
                <a:latin typeface="Monotype Corsiva" pitchFamily="66" charset="0"/>
              </a:rPr>
              <a:t>sua</a:t>
            </a:r>
            <a:r>
              <a:rPr lang="es-ES" sz="3200" b="1" dirty="0">
                <a:latin typeface="Monotype Corsiva" pitchFamily="66" charset="0"/>
              </a:rPr>
              <a:t> </a:t>
            </a:r>
            <a:r>
              <a:rPr lang="es-ES" sz="3200" b="1" dirty="0" err="1">
                <a:latin typeface="Monotype Corsiva" pitchFamily="66" charset="0"/>
              </a:rPr>
              <a:t>negazione</a:t>
            </a:r>
            <a:r>
              <a:rPr lang="es-ES" sz="3200" b="1" dirty="0">
                <a:latin typeface="Monotype Corsiva" pitchFamily="66" charset="0"/>
              </a:rPr>
              <a:t> per </a:t>
            </a:r>
            <a:r>
              <a:rPr lang="es-ES" sz="3200" b="1" dirty="0" err="1">
                <a:latin typeface="Monotype Corsiva" pitchFamily="66" charset="0"/>
              </a:rPr>
              <a:t>avere</a:t>
            </a:r>
            <a:r>
              <a:rPr lang="es-ES" sz="3200" b="1" dirty="0">
                <a:latin typeface="Monotype Corsiva" pitchFamily="66" charset="0"/>
              </a:rPr>
              <a:t> </a:t>
            </a:r>
            <a:r>
              <a:rPr lang="es-ES" sz="3200" b="1" dirty="0" err="1">
                <a:latin typeface="Monotype Corsiva" pitchFamily="66" charset="0"/>
              </a:rPr>
              <a:t>senso</a:t>
            </a:r>
            <a:r>
              <a:rPr lang="es-ES" sz="3200" b="1" dirty="0">
                <a:latin typeface="Monotype Corsiva" pitchFamily="66" charset="0"/>
              </a:rPr>
              <a:t>, </a:t>
            </a:r>
            <a:r>
              <a:rPr lang="es-ES" sz="3200" b="1" dirty="0" err="1">
                <a:latin typeface="Monotype Corsiva" pitchFamily="66" charset="0"/>
              </a:rPr>
              <a:t>l’opposizione</a:t>
            </a:r>
            <a:r>
              <a:rPr lang="es-ES" sz="3200" b="1" dirty="0">
                <a:latin typeface="Monotype Corsiva" pitchFamily="66" charset="0"/>
              </a:rPr>
              <a:t> è una </a:t>
            </a:r>
            <a:r>
              <a:rPr lang="es-ES" sz="3200" b="1" dirty="0" err="1">
                <a:latin typeface="Monotype Corsiva" pitchFamily="66" charset="0"/>
              </a:rPr>
              <a:t>delle</a:t>
            </a:r>
            <a:r>
              <a:rPr lang="es-ES" sz="3200" b="1" dirty="0">
                <a:latin typeface="Monotype Corsiva" pitchFamily="66" charset="0"/>
              </a:rPr>
              <a:t> </a:t>
            </a:r>
            <a:r>
              <a:rPr lang="es-ES" sz="3200" b="1" dirty="0" err="1">
                <a:latin typeface="Monotype Corsiva" pitchFamily="66" charset="0"/>
              </a:rPr>
              <a:t>principali</a:t>
            </a:r>
            <a:r>
              <a:rPr lang="es-ES" sz="3200" b="1" dirty="0">
                <a:latin typeface="Monotype Corsiva" pitchFamily="66" charset="0"/>
              </a:rPr>
              <a:t> </a:t>
            </a:r>
            <a:r>
              <a:rPr lang="es-ES" sz="3200" b="1" dirty="0" err="1">
                <a:latin typeface="Monotype Corsiva" pitchFamily="66" charset="0"/>
              </a:rPr>
              <a:t>strategie</a:t>
            </a:r>
            <a:r>
              <a:rPr lang="es-ES" sz="3200" b="1" dirty="0">
                <a:latin typeface="Monotype Corsiva" pitchFamily="66" charset="0"/>
              </a:rPr>
              <a:t> di </a:t>
            </a:r>
            <a:r>
              <a:rPr lang="es-ES" sz="3200" b="1" dirty="0" err="1">
                <a:latin typeface="Monotype Corsiva" pitchFamily="66" charset="0"/>
              </a:rPr>
              <a:t>definizione</a:t>
            </a:r>
            <a:r>
              <a:rPr lang="es-ES" sz="3200" b="1" dirty="0">
                <a:latin typeface="Monotype Corsiva" pitchFamily="66" charset="0"/>
              </a:rPr>
              <a:t>. </a:t>
            </a:r>
            <a:r>
              <a:rPr lang="es-ES" sz="3200" b="1" dirty="0" err="1">
                <a:latin typeface="Monotype Corsiva" pitchFamily="66" charset="0"/>
              </a:rPr>
              <a:t>Così</a:t>
            </a:r>
            <a:r>
              <a:rPr lang="es-ES" sz="3200" b="1" dirty="0">
                <a:latin typeface="Monotype Corsiva" pitchFamily="66" charset="0"/>
              </a:rPr>
              <a:t>, i </a:t>
            </a:r>
            <a:r>
              <a:rPr lang="es-ES" sz="3200" b="1" dirty="0" err="1">
                <a:latin typeface="Monotype Corsiva" pitchFamily="66" charset="0"/>
              </a:rPr>
              <a:t>limiti</a:t>
            </a:r>
            <a:r>
              <a:rPr lang="es-ES" sz="3200" b="1" dirty="0">
                <a:latin typeface="Monotype Corsiva" pitchFamily="66" charset="0"/>
              </a:rPr>
              <a:t> </a:t>
            </a:r>
            <a:r>
              <a:rPr lang="es-ES" sz="3200" b="1" dirty="0" err="1">
                <a:latin typeface="Monotype Corsiva" pitchFamily="66" charset="0"/>
              </a:rPr>
              <a:t>hanno</a:t>
            </a:r>
            <a:r>
              <a:rPr lang="es-ES" sz="3200" b="1" dirty="0">
                <a:latin typeface="Monotype Corsiva" pitchFamily="66" charset="0"/>
              </a:rPr>
              <a:t> </a:t>
            </a:r>
            <a:r>
              <a:rPr lang="es-ES" sz="3200" b="1" dirty="0" err="1">
                <a:latin typeface="Monotype Corsiva" pitchFamily="66" charset="0"/>
              </a:rPr>
              <a:t>bisogno</a:t>
            </a:r>
            <a:r>
              <a:rPr lang="es-ES" sz="3200" b="1" dirty="0">
                <a:latin typeface="Monotype Corsiva" pitchFamily="66" charset="0"/>
              </a:rPr>
              <a:t> del </a:t>
            </a:r>
            <a:r>
              <a:rPr lang="es-ES" sz="3200" b="1" dirty="0" err="1">
                <a:latin typeface="Monotype Corsiva" pitchFamily="66" charset="0"/>
              </a:rPr>
              <a:t>meticciato</a:t>
            </a:r>
            <a:r>
              <a:rPr lang="es-ES" sz="3200" b="1" dirty="0">
                <a:latin typeface="Monotype Corsiva" pitchFamily="66" charset="0"/>
              </a:rPr>
              <a:t>, dato che se non </a:t>
            </a:r>
            <a:r>
              <a:rPr lang="es-ES" sz="3200" b="1" dirty="0" err="1">
                <a:latin typeface="Monotype Corsiva" pitchFamily="66" charset="0"/>
              </a:rPr>
              <a:t>c’è</a:t>
            </a:r>
            <a:r>
              <a:rPr lang="es-ES" sz="3200" b="1" dirty="0">
                <a:latin typeface="Monotype Corsiva" pitchFamily="66" charset="0"/>
              </a:rPr>
              <a:t> </a:t>
            </a:r>
            <a:r>
              <a:rPr lang="es-ES" sz="3200" b="1" dirty="0" err="1">
                <a:latin typeface="Monotype Corsiva" pitchFamily="66" charset="0"/>
              </a:rPr>
              <a:t>contatto</a:t>
            </a:r>
            <a:r>
              <a:rPr lang="es-ES" sz="3200" b="1" dirty="0">
                <a:latin typeface="Monotype Corsiva" pitchFamily="66" charset="0"/>
              </a:rPr>
              <a:t>, non </a:t>
            </a:r>
            <a:r>
              <a:rPr lang="es-ES" sz="3200" b="1" dirty="0" err="1">
                <a:latin typeface="Monotype Corsiva" pitchFamily="66" charset="0"/>
              </a:rPr>
              <a:t>c’è</a:t>
            </a:r>
            <a:r>
              <a:rPr lang="es-ES" sz="3200" b="1" dirty="0">
                <a:latin typeface="Monotype Corsiva" pitchFamily="66" charset="0"/>
              </a:rPr>
              <a:t> </a:t>
            </a:r>
            <a:r>
              <a:rPr lang="es-ES" sz="3200" b="1" dirty="0" err="1">
                <a:latin typeface="Monotype Corsiva" pitchFamily="66" charset="0"/>
              </a:rPr>
              <a:t>niente</a:t>
            </a:r>
            <a:r>
              <a:rPr lang="es-ES" sz="3200" b="1" dirty="0">
                <a:latin typeface="Monotype Corsiva" pitchFamily="66" charset="0"/>
              </a:rPr>
              <a:t> da separare. [...]. </a:t>
            </a:r>
            <a:r>
              <a:rPr lang="es-ES" sz="3200" b="1" dirty="0" err="1">
                <a:latin typeface="Monotype Corsiva" pitchFamily="66" charset="0"/>
              </a:rPr>
              <a:t>Allo</a:t>
            </a:r>
            <a:r>
              <a:rPr lang="es-ES" sz="3200" b="1" dirty="0">
                <a:latin typeface="Monotype Corsiva" pitchFamily="66" charset="0"/>
              </a:rPr>
              <a:t> </a:t>
            </a:r>
            <a:r>
              <a:rPr lang="es-ES" sz="3200" b="1" dirty="0" err="1">
                <a:latin typeface="Monotype Corsiva" pitchFamily="66" charset="0"/>
              </a:rPr>
              <a:t>stesso</a:t>
            </a:r>
            <a:r>
              <a:rPr lang="es-ES" sz="3200" b="1" dirty="0">
                <a:latin typeface="Monotype Corsiva" pitchFamily="66" charset="0"/>
              </a:rPr>
              <a:t> modo, e anche se </a:t>
            </a:r>
            <a:r>
              <a:rPr lang="es-ES" sz="3200" b="1" dirty="0" err="1">
                <a:latin typeface="Monotype Corsiva" pitchFamily="66" charset="0"/>
              </a:rPr>
              <a:t>risulta</a:t>
            </a:r>
            <a:r>
              <a:rPr lang="es-ES" sz="3200" b="1" dirty="0">
                <a:latin typeface="Monotype Corsiva" pitchFamily="66" charset="0"/>
              </a:rPr>
              <a:t> </a:t>
            </a:r>
            <a:r>
              <a:rPr lang="es-ES" sz="3200" b="1" dirty="0" err="1">
                <a:latin typeface="Monotype Corsiva" pitchFamily="66" charset="0"/>
              </a:rPr>
              <a:t>paradossale</a:t>
            </a:r>
            <a:r>
              <a:rPr lang="es-ES" sz="3200" b="1" dirty="0">
                <a:latin typeface="Monotype Corsiva" pitchFamily="66" charset="0"/>
              </a:rPr>
              <a:t>, la </a:t>
            </a:r>
            <a:r>
              <a:rPr lang="es-ES" sz="3200" b="1" dirty="0" err="1">
                <a:latin typeface="Monotype Corsiva" pitchFamily="66" charset="0"/>
              </a:rPr>
              <a:t>frontiera</a:t>
            </a:r>
            <a:r>
              <a:rPr lang="es-ES" sz="3200" b="1" dirty="0">
                <a:latin typeface="Monotype Corsiva" pitchFamily="66" charset="0"/>
              </a:rPr>
              <a:t> </a:t>
            </a:r>
            <a:r>
              <a:rPr lang="es-ES" sz="3200" b="1" dirty="0" err="1">
                <a:latin typeface="Monotype Corsiva" pitchFamily="66" charset="0"/>
              </a:rPr>
              <a:t>necessita</a:t>
            </a:r>
            <a:r>
              <a:rPr lang="es-ES" sz="3200" b="1" dirty="0">
                <a:latin typeface="Monotype Corsiva" pitchFamily="66" charset="0"/>
              </a:rPr>
              <a:t> di gente </a:t>
            </a:r>
            <a:r>
              <a:rPr lang="es-ES" sz="3200" b="1" dirty="0" err="1">
                <a:latin typeface="Monotype Corsiva" pitchFamily="66" charset="0"/>
              </a:rPr>
              <a:t>disposta</a:t>
            </a:r>
            <a:r>
              <a:rPr lang="es-ES" sz="3200" b="1" dirty="0">
                <a:latin typeface="Monotype Corsiva" pitchFamily="66" charset="0"/>
              </a:rPr>
              <a:t> ad </a:t>
            </a:r>
            <a:r>
              <a:rPr lang="es-ES" sz="3200" b="1" dirty="0" err="1">
                <a:latin typeface="Monotype Corsiva" pitchFamily="66" charset="0"/>
              </a:rPr>
              <a:t>attraversarla</a:t>
            </a:r>
            <a:r>
              <a:rPr lang="es-ES" sz="3200" b="1" dirty="0">
                <a:latin typeface="Monotype Corsiva" pitchFamily="66" charset="0"/>
              </a:rPr>
              <a:t>, </a:t>
            </a:r>
            <a:r>
              <a:rPr lang="es-ES" sz="3200" b="1" dirty="0" err="1">
                <a:latin typeface="Monotype Corsiva" pitchFamily="66" charset="0"/>
              </a:rPr>
              <a:t>altrimenti</a:t>
            </a:r>
            <a:r>
              <a:rPr lang="es-ES" sz="3200" b="1" dirty="0">
                <a:latin typeface="Monotype Corsiva" pitchFamily="66" charset="0"/>
              </a:rPr>
              <a:t> non </a:t>
            </a:r>
            <a:r>
              <a:rPr lang="es-ES" sz="3200" b="1" dirty="0" err="1">
                <a:latin typeface="Monotype Corsiva" pitchFamily="66" charset="0"/>
              </a:rPr>
              <a:t>sarebbe</a:t>
            </a:r>
            <a:r>
              <a:rPr lang="es-ES" sz="3200" b="1" dirty="0">
                <a:latin typeface="Monotype Corsiva" pitchFamily="66" charset="0"/>
              </a:rPr>
              <a:t> </a:t>
            </a:r>
            <a:r>
              <a:rPr lang="es-ES" sz="3200" b="1" dirty="0" err="1">
                <a:latin typeface="Monotype Corsiva" pitchFamily="66" charset="0"/>
              </a:rPr>
              <a:t>necessaria</a:t>
            </a:r>
            <a:r>
              <a:rPr lang="es-ES" sz="3200" b="1" dirty="0">
                <a:latin typeface="Monotype Corsiva" pitchFamily="66" charset="0"/>
              </a:rPr>
              <a:t> la </a:t>
            </a:r>
            <a:r>
              <a:rPr lang="es-ES" sz="3200" b="1" dirty="0" err="1">
                <a:latin typeface="Monotype Corsiva" pitchFamily="66" charset="0"/>
              </a:rPr>
              <a:t>sua</a:t>
            </a:r>
            <a:r>
              <a:rPr lang="es-ES" sz="3200" b="1" dirty="0">
                <a:latin typeface="Monotype Corsiva" pitchFamily="66" charset="0"/>
              </a:rPr>
              <a:t> </a:t>
            </a:r>
            <a:r>
              <a:rPr lang="es-ES" sz="3200" b="1" dirty="0" err="1">
                <a:latin typeface="Monotype Corsiva" pitchFamily="66" charset="0"/>
              </a:rPr>
              <a:t>esistenza</a:t>
            </a:r>
            <a:r>
              <a:rPr lang="es-ES" sz="3200" b="1" dirty="0">
                <a:latin typeface="Monotype Corsiva" pitchFamily="66" charset="0"/>
              </a:rPr>
              <a:t>, </a:t>
            </a:r>
            <a:r>
              <a:rPr lang="es-ES" sz="3200" b="1" dirty="0" err="1">
                <a:latin typeface="Monotype Corsiva" pitchFamily="66" charset="0"/>
              </a:rPr>
              <a:t>dunque</a:t>
            </a:r>
            <a:r>
              <a:rPr lang="es-ES" sz="3200" b="1" dirty="0">
                <a:latin typeface="Monotype Corsiva" pitchFamily="66" charset="0"/>
              </a:rPr>
              <a:t>, </a:t>
            </a:r>
            <a:r>
              <a:rPr lang="es-ES" sz="3200" b="1" dirty="0" err="1">
                <a:latin typeface="Monotype Corsiva" pitchFamily="66" charset="0"/>
              </a:rPr>
              <a:t>il</a:t>
            </a:r>
            <a:r>
              <a:rPr lang="es-ES" sz="3200" b="1" dirty="0">
                <a:latin typeface="Monotype Corsiva" pitchFamily="66" charset="0"/>
              </a:rPr>
              <a:t> </a:t>
            </a:r>
            <a:r>
              <a:rPr lang="es-ES" sz="3200" b="1" dirty="0" err="1">
                <a:latin typeface="Monotype Corsiva" pitchFamily="66" charset="0"/>
              </a:rPr>
              <a:t>suo</a:t>
            </a:r>
            <a:r>
              <a:rPr lang="es-ES" sz="3200" b="1" dirty="0">
                <a:latin typeface="Monotype Corsiva" pitchFamily="66" charset="0"/>
              </a:rPr>
              <a:t> </a:t>
            </a:r>
            <a:r>
              <a:rPr lang="es-ES" sz="3200" b="1" dirty="0" err="1">
                <a:latin typeface="Monotype Corsiva" pitchFamily="66" charset="0"/>
              </a:rPr>
              <a:t>maggiore</a:t>
            </a:r>
            <a:r>
              <a:rPr lang="es-ES" sz="3200" b="1" dirty="0">
                <a:latin typeface="Monotype Corsiva" pitchFamily="66" charset="0"/>
              </a:rPr>
              <a:t> </a:t>
            </a:r>
            <a:r>
              <a:rPr lang="es-ES" sz="3200" b="1" dirty="0" err="1">
                <a:latin typeface="Monotype Corsiva" pitchFamily="66" charset="0"/>
              </a:rPr>
              <a:t>nemico</a:t>
            </a:r>
            <a:r>
              <a:rPr lang="es-ES" sz="3200" b="1" dirty="0">
                <a:latin typeface="Monotype Corsiva" pitchFamily="66" charset="0"/>
              </a:rPr>
              <a:t> è anche la </a:t>
            </a:r>
            <a:r>
              <a:rPr lang="es-ES" sz="3200" b="1" dirty="0" err="1">
                <a:latin typeface="Monotype Corsiva" pitchFamily="66" charset="0"/>
              </a:rPr>
              <a:t>sua</a:t>
            </a:r>
            <a:r>
              <a:rPr lang="es-ES" sz="3200" b="1" dirty="0">
                <a:latin typeface="Monotype Corsiva" pitchFamily="66" charset="0"/>
              </a:rPr>
              <a:t> </a:t>
            </a:r>
            <a:r>
              <a:rPr lang="es-ES" sz="3200" b="1" dirty="0" err="1">
                <a:latin typeface="Monotype Corsiva" pitchFamily="66" charset="0"/>
              </a:rPr>
              <a:t>maggiore</a:t>
            </a:r>
            <a:r>
              <a:rPr lang="es-ES" sz="3200" b="1" dirty="0">
                <a:latin typeface="Monotype Corsiva" pitchFamily="66" charset="0"/>
              </a:rPr>
              <a:t> </a:t>
            </a:r>
            <a:r>
              <a:rPr lang="es-ES" sz="3200" b="1" dirty="0" err="1">
                <a:latin typeface="Monotype Corsiva" pitchFamily="66" charset="0"/>
              </a:rPr>
              <a:t>necessità</a:t>
            </a:r>
            <a:r>
              <a:rPr lang="es-ES" sz="3200" b="1" dirty="0">
                <a:latin typeface="Monotype Corsiva" pitchFamily="66" charset="0"/>
              </a:rPr>
              <a:t> </a:t>
            </a:r>
            <a:r>
              <a:rPr lang="it-IT" sz="3200" b="1" dirty="0">
                <a:latin typeface="Monotype Corsiva" pitchFamily="66" charset="0"/>
              </a:rPr>
              <a:t>[...]</a:t>
            </a:r>
            <a:br>
              <a:rPr lang="it-IT" sz="3200" b="1" dirty="0">
                <a:latin typeface="Monotype Corsiva" pitchFamily="66" charset="0"/>
              </a:rPr>
            </a:br>
            <a:endParaRPr lang="it-IT" sz="3200" b="1" dirty="0">
              <a:latin typeface="Monotype Corsiva" pitchFamily="66" charset="0"/>
            </a:endParaRPr>
          </a:p>
          <a:p>
            <a:r>
              <a:rPr lang="es-ES" sz="1200" dirty="0">
                <a:latin typeface="Times New Roman" pitchFamily="18" charset="0"/>
                <a:cs typeface="Times New Roman" pitchFamily="18" charset="0"/>
              </a:rPr>
              <a:t>LÓPEZ PONZ, M, </a:t>
            </a:r>
            <a:r>
              <a:rPr lang="es-ES" sz="1200" i="1" dirty="0">
                <a:latin typeface="Times New Roman" pitchFamily="18" charset="0"/>
                <a:cs typeface="Times New Roman" pitchFamily="18" charset="0"/>
              </a:rPr>
              <a:t>Traducción y literatura chicana: nuevas perspectivas desde la hibridación, </a:t>
            </a:r>
            <a:r>
              <a:rPr lang="it-IT" sz="1200" dirty="0">
                <a:latin typeface="Times New Roman" pitchFamily="18" charset="0"/>
                <a:cs typeface="Times New Roman" pitchFamily="18" charset="0"/>
              </a:rPr>
              <a:t>Granada, Editorial Comares, 2009, p. 36</a:t>
            </a:r>
            <a:endParaRPr lang="es-ES" dirty="0"/>
          </a:p>
          <a:p>
            <a:endParaRPr lang="es-E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4213" y="333375"/>
            <a:ext cx="7772400" cy="1470025"/>
          </a:xfrm>
        </p:spPr>
        <p:txBody>
          <a:bodyPr/>
          <a:lstStyle/>
          <a:p>
            <a:r>
              <a:rPr lang="it-IT" sz="7200" b="1">
                <a:solidFill>
                  <a:schemeClr val="tx1"/>
                </a:solidFill>
                <a:latin typeface="Palatino Linotype" pitchFamily="18" charset="0"/>
              </a:rPr>
              <a:t>Narcotr</a:t>
            </a:r>
            <a:r>
              <a:rPr lang="en-US" sz="7200" b="1">
                <a:solidFill>
                  <a:schemeClr val="tx1"/>
                </a:solidFill>
                <a:latin typeface="Palatino Linotype" pitchFamily="18" charset="0"/>
                <a:cs typeface="Courier New" pitchFamily="49" charset="0"/>
              </a:rPr>
              <a:t>áfico</a:t>
            </a:r>
          </a:p>
        </p:txBody>
      </p:sp>
      <p:pic>
        <p:nvPicPr>
          <p:cNvPr id="2054" name="Picture 6" descr="ARMAS"/>
          <p:cNvPicPr>
            <a:picLocks noChangeAspect="1" noChangeArrowheads="1"/>
          </p:cNvPicPr>
          <p:nvPr/>
        </p:nvPicPr>
        <p:blipFill>
          <a:blip r:embed="rId2" cstate="print"/>
          <a:srcRect/>
          <a:stretch>
            <a:fillRect/>
          </a:stretch>
        </p:blipFill>
        <p:spPr bwMode="auto">
          <a:xfrm>
            <a:off x="1476375" y="2133600"/>
            <a:ext cx="5975350" cy="4219575"/>
          </a:xfrm>
          <a:prstGeom prst="rect">
            <a:avLst/>
          </a:prstGeom>
          <a:noFill/>
        </p:spPr>
      </p:pic>
      <p:pic>
        <p:nvPicPr>
          <p:cNvPr id="2055" name="Picture 7"/>
          <p:cNvPicPr>
            <a:picLocks noChangeAspect="1" noChangeArrowheads="1"/>
          </p:cNvPicPr>
          <p:nvPr/>
        </p:nvPicPr>
        <p:blipFill>
          <a:blip r:embed="rId3" cstate="print"/>
          <a:srcRect/>
          <a:stretch>
            <a:fillRect/>
          </a:stretch>
        </p:blipFill>
        <p:spPr bwMode="auto">
          <a:xfrm>
            <a:off x="1476375" y="1484313"/>
            <a:ext cx="5991225" cy="314325"/>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it-IT">
                <a:latin typeface="Palatino Linotype" pitchFamily="18" charset="0"/>
              </a:rPr>
              <a:t>Las actividades del narco</a:t>
            </a:r>
            <a:endParaRPr lang="en-US">
              <a:latin typeface="Palatino Linotype" pitchFamily="18" charset="0"/>
            </a:endParaRPr>
          </a:p>
        </p:txBody>
      </p:sp>
      <p:sp>
        <p:nvSpPr>
          <p:cNvPr id="16387" name="Rectangle 3"/>
          <p:cNvSpPr>
            <a:spLocks noGrp="1" noChangeArrowheads="1"/>
          </p:cNvSpPr>
          <p:nvPr>
            <p:ph type="body" idx="1"/>
          </p:nvPr>
        </p:nvSpPr>
        <p:spPr>
          <a:xfrm>
            <a:off x="468313" y="1700213"/>
            <a:ext cx="8229600" cy="4824412"/>
          </a:xfrm>
        </p:spPr>
        <p:txBody>
          <a:bodyPr/>
          <a:lstStyle/>
          <a:p>
            <a:pPr algn="just">
              <a:lnSpc>
                <a:spcPct val="90000"/>
              </a:lnSpc>
              <a:buClr>
                <a:schemeClr val="tx1"/>
              </a:buClr>
              <a:buFont typeface="Wingdings" pitchFamily="2" charset="2"/>
              <a:buChar char="§"/>
            </a:pPr>
            <a:r>
              <a:rPr lang="it-IT" sz="2800">
                <a:latin typeface="Palatino Linotype" pitchFamily="18" charset="0"/>
              </a:rPr>
              <a:t>Tr</a:t>
            </a:r>
            <a:r>
              <a:rPr lang="en-US" sz="2800">
                <a:latin typeface="Palatino Linotype" pitchFamily="18" charset="0"/>
              </a:rPr>
              <a:t>áfico de seres humanos, migrantes, armas y órganos.</a:t>
            </a:r>
          </a:p>
          <a:p>
            <a:pPr algn="just">
              <a:lnSpc>
                <a:spcPct val="90000"/>
              </a:lnSpc>
              <a:buClr>
                <a:schemeClr val="tx1"/>
              </a:buClr>
              <a:buFont typeface="Wingdings" pitchFamily="2" charset="2"/>
              <a:buNone/>
            </a:pPr>
            <a:endParaRPr lang="en-US" sz="2800">
              <a:latin typeface="Palatino Linotype" pitchFamily="18" charset="0"/>
            </a:endParaRPr>
          </a:p>
          <a:p>
            <a:pPr algn="just">
              <a:lnSpc>
                <a:spcPct val="90000"/>
              </a:lnSpc>
              <a:buClr>
                <a:schemeClr val="tx1"/>
              </a:buClr>
              <a:buFont typeface="Wingdings" pitchFamily="2" charset="2"/>
              <a:buChar char="§"/>
            </a:pPr>
            <a:r>
              <a:rPr lang="en-US" sz="2800">
                <a:latin typeface="Palatino Linotype" pitchFamily="18" charset="0"/>
              </a:rPr>
              <a:t>Contrabando, piratería.</a:t>
            </a:r>
          </a:p>
          <a:p>
            <a:pPr algn="just">
              <a:lnSpc>
                <a:spcPct val="90000"/>
              </a:lnSpc>
              <a:buClr>
                <a:schemeClr val="tx1"/>
              </a:buClr>
              <a:buFont typeface="Wingdings" pitchFamily="2" charset="2"/>
              <a:buNone/>
            </a:pPr>
            <a:endParaRPr lang="en-US" sz="2800">
              <a:latin typeface="Palatino Linotype" pitchFamily="18" charset="0"/>
            </a:endParaRPr>
          </a:p>
          <a:p>
            <a:pPr algn="just">
              <a:lnSpc>
                <a:spcPct val="90000"/>
              </a:lnSpc>
              <a:buClr>
                <a:schemeClr val="tx1"/>
              </a:buClr>
              <a:buFont typeface="Wingdings" pitchFamily="2" charset="2"/>
              <a:buChar char="§"/>
            </a:pPr>
            <a:r>
              <a:rPr lang="it-IT" sz="2800">
                <a:latin typeface="Palatino Linotype" pitchFamily="18" charset="0"/>
              </a:rPr>
              <a:t>Fraude electr</a:t>
            </a:r>
            <a:r>
              <a:rPr lang="en-US" sz="2800">
                <a:latin typeface="Palatino Linotype" pitchFamily="18" charset="0"/>
              </a:rPr>
              <a:t>ónico.</a:t>
            </a:r>
          </a:p>
          <a:p>
            <a:pPr algn="just">
              <a:lnSpc>
                <a:spcPct val="90000"/>
              </a:lnSpc>
              <a:buClr>
                <a:schemeClr val="tx1"/>
              </a:buClr>
              <a:buFont typeface="Wingdings" pitchFamily="2" charset="2"/>
              <a:buNone/>
            </a:pPr>
            <a:endParaRPr lang="en-US" sz="2800">
              <a:latin typeface="Palatino Linotype" pitchFamily="18" charset="0"/>
            </a:endParaRPr>
          </a:p>
          <a:p>
            <a:pPr algn="just">
              <a:lnSpc>
                <a:spcPct val="90000"/>
              </a:lnSpc>
              <a:buClr>
                <a:schemeClr val="tx1"/>
              </a:buClr>
              <a:buFont typeface="Wingdings" pitchFamily="2" charset="2"/>
              <a:buChar char="§"/>
            </a:pPr>
            <a:r>
              <a:rPr lang="en-US" sz="2800">
                <a:latin typeface="Palatino Linotype" pitchFamily="18" charset="0"/>
              </a:rPr>
              <a:t>Extorsión.</a:t>
            </a:r>
          </a:p>
          <a:p>
            <a:pPr algn="just">
              <a:lnSpc>
                <a:spcPct val="90000"/>
              </a:lnSpc>
              <a:buClr>
                <a:schemeClr val="tx1"/>
              </a:buClr>
              <a:buFont typeface="Wingdings" pitchFamily="2" charset="2"/>
              <a:buChar char="§"/>
            </a:pPr>
            <a:endParaRPr lang="en-US" sz="2800">
              <a:latin typeface="Palatino Linotype" pitchFamily="18" charset="0"/>
            </a:endParaRPr>
          </a:p>
          <a:p>
            <a:pPr algn="just">
              <a:lnSpc>
                <a:spcPct val="90000"/>
              </a:lnSpc>
              <a:buClr>
                <a:schemeClr val="tx1"/>
              </a:buClr>
              <a:buFont typeface="Wingdings" pitchFamily="2" charset="2"/>
              <a:buChar char="§"/>
            </a:pPr>
            <a:r>
              <a:rPr lang="en-US" sz="2800">
                <a:latin typeface="Palatino Linotype" pitchFamily="18" charset="0"/>
              </a:rPr>
              <a:t>Lavado de dinero.</a:t>
            </a:r>
          </a:p>
          <a:p>
            <a:pPr algn="just">
              <a:lnSpc>
                <a:spcPct val="90000"/>
              </a:lnSpc>
              <a:buClr>
                <a:schemeClr val="tx1"/>
              </a:buClr>
              <a:buFont typeface="Wingdings" pitchFamily="2" charset="2"/>
              <a:buNone/>
            </a:pPr>
            <a:endParaRPr lang="en-US" sz="2800">
              <a:latin typeface="Palatino Linotype" pitchFamily="18" charset="0"/>
            </a:endParaRPr>
          </a:p>
          <a:p>
            <a:pPr>
              <a:lnSpc>
                <a:spcPct val="90000"/>
              </a:lnSpc>
              <a:buClr>
                <a:schemeClr val="tx1"/>
              </a:buClr>
              <a:buFont typeface="Wingdings" pitchFamily="2" charset="2"/>
              <a:buNone/>
            </a:pPr>
            <a:endParaRPr lang="en-US" sz="2800">
              <a:latin typeface="Palatino Linotype" pitchFamily="18" charset="0"/>
            </a:endParaRPr>
          </a:p>
        </p:txBody>
      </p:sp>
      <p:pic>
        <p:nvPicPr>
          <p:cNvPr id="16388" name="Picture 4"/>
          <p:cNvPicPr>
            <a:picLocks noChangeAspect="1" noChangeArrowheads="1"/>
          </p:cNvPicPr>
          <p:nvPr/>
        </p:nvPicPr>
        <p:blipFill>
          <a:blip r:embed="rId2" cstate="print"/>
          <a:srcRect/>
          <a:stretch>
            <a:fillRect/>
          </a:stretch>
        </p:blipFill>
        <p:spPr bwMode="auto">
          <a:xfrm>
            <a:off x="1476375" y="1196975"/>
            <a:ext cx="5991225" cy="314325"/>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it-IT">
                <a:latin typeface="Palatino Linotype" pitchFamily="18" charset="0"/>
              </a:rPr>
              <a:t>Las rutas del narco</a:t>
            </a:r>
            <a:endParaRPr lang="en-US">
              <a:latin typeface="Palatino Linotype" pitchFamily="18" charset="0"/>
            </a:endParaRPr>
          </a:p>
        </p:txBody>
      </p:sp>
      <p:pic>
        <p:nvPicPr>
          <p:cNvPr id="8195" name="Picture 3"/>
          <p:cNvPicPr>
            <a:picLocks noChangeAspect="1" noChangeArrowheads="1"/>
          </p:cNvPicPr>
          <p:nvPr/>
        </p:nvPicPr>
        <p:blipFill>
          <a:blip r:embed="rId2" cstate="print"/>
          <a:srcRect/>
          <a:stretch>
            <a:fillRect/>
          </a:stretch>
        </p:blipFill>
        <p:spPr bwMode="auto">
          <a:xfrm>
            <a:off x="1476375" y="1196975"/>
            <a:ext cx="5991225" cy="314325"/>
          </a:xfrm>
          <a:prstGeom prst="rect">
            <a:avLst/>
          </a:prstGeom>
          <a:noFill/>
          <a:ln w="9525">
            <a:noFill/>
            <a:miter lim="800000"/>
            <a:headEnd/>
            <a:tailEnd/>
          </a:ln>
          <a:effectLst/>
        </p:spPr>
      </p:pic>
      <p:pic>
        <p:nvPicPr>
          <p:cNvPr id="8196" name="Picture 4"/>
          <p:cNvPicPr>
            <a:picLocks noChangeAspect="1" noChangeArrowheads="1"/>
          </p:cNvPicPr>
          <p:nvPr/>
        </p:nvPicPr>
        <p:blipFill>
          <a:blip r:embed="rId3" cstate="print"/>
          <a:srcRect/>
          <a:stretch>
            <a:fillRect/>
          </a:stretch>
        </p:blipFill>
        <p:spPr bwMode="auto">
          <a:xfrm>
            <a:off x="1692275" y="1700213"/>
            <a:ext cx="5705475" cy="4800600"/>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it-IT">
                <a:latin typeface="Palatino Linotype" pitchFamily="18" charset="0"/>
              </a:rPr>
              <a:t>El umbral del dolor</a:t>
            </a:r>
            <a:endParaRPr lang="en-US">
              <a:latin typeface="Palatino Linotype" pitchFamily="18" charset="0"/>
            </a:endParaRPr>
          </a:p>
        </p:txBody>
      </p:sp>
      <p:sp>
        <p:nvSpPr>
          <p:cNvPr id="20483" name="Rectangle 3"/>
          <p:cNvSpPr>
            <a:spLocks noGrp="1" noChangeArrowheads="1"/>
          </p:cNvSpPr>
          <p:nvPr>
            <p:ph type="body" idx="1"/>
          </p:nvPr>
        </p:nvSpPr>
        <p:spPr>
          <a:xfrm>
            <a:off x="468313" y="2060575"/>
            <a:ext cx="8229600" cy="3744913"/>
          </a:xfrm>
        </p:spPr>
        <p:txBody>
          <a:bodyPr/>
          <a:lstStyle/>
          <a:p>
            <a:pPr algn="just">
              <a:buClr>
                <a:schemeClr val="tx1"/>
              </a:buClr>
              <a:buFont typeface="Wingdings" pitchFamily="2" charset="2"/>
              <a:buChar char="§"/>
            </a:pPr>
            <a:r>
              <a:rPr lang="it-IT" sz="2800" i="1">
                <a:latin typeface="Palatino Linotype" pitchFamily="18" charset="0"/>
              </a:rPr>
              <a:t>“La emergencia del narco no es ni la causa ni la consecuencia de la pérdida de valores; es, hasta hoy, el episodio m</a:t>
            </a:r>
            <a:r>
              <a:rPr lang="en-US" sz="2800" i="1">
                <a:latin typeface="Palatino Linotype" pitchFamily="18" charset="0"/>
              </a:rPr>
              <a:t>ás grave de la criminalidad neoliberal. Si allí está el gran negocio, las víctimas vienen por añadidura. Y con ellas la protección de las mafias del poder.”</a:t>
            </a:r>
          </a:p>
          <a:p>
            <a:pPr algn="just">
              <a:buClr>
                <a:schemeClr val="tx1"/>
              </a:buClr>
              <a:buFont typeface="Wingdings" pitchFamily="2" charset="2"/>
              <a:buNone/>
            </a:pPr>
            <a:r>
              <a:rPr lang="en-US" sz="2800">
                <a:latin typeface="Palatino Linotype" pitchFamily="18" charset="0"/>
              </a:rPr>
              <a:t>		</a:t>
            </a:r>
            <a:r>
              <a:rPr lang="en-US" sz="2400">
                <a:latin typeface="Palatino Linotype" pitchFamily="18" charset="0"/>
              </a:rPr>
              <a:t>Carlos Monsiváis, </a:t>
            </a:r>
            <a:r>
              <a:rPr lang="en-US" sz="2400" i="1">
                <a:latin typeface="Palatino Linotype" pitchFamily="18" charset="0"/>
              </a:rPr>
              <a:t>El narcotráfico y sus legiones</a:t>
            </a:r>
            <a:r>
              <a:rPr lang="en-US" sz="2400">
                <a:latin typeface="Palatino Linotype" pitchFamily="18" charset="0"/>
              </a:rPr>
              <a:t> (2004)</a:t>
            </a:r>
          </a:p>
        </p:txBody>
      </p:sp>
      <p:pic>
        <p:nvPicPr>
          <p:cNvPr id="20484" name="Picture 4"/>
          <p:cNvPicPr>
            <a:picLocks noChangeAspect="1" noChangeArrowheads="1"/>
          </p:cNvPicPr>
          <p:nvPr/>
        </p:nvPicPr>
        <p:blipFill>
          <a:blip r:embed="rId2" cstate="print"/>
          <a:srcRect/>
          <a:stretch>
            <a:fillRect/>
          </a:stretch>
        </p:blipFill>
        <p:spPr bwMode="auto">
          <a:xfrm>
            <a:off x="1476375" y="1196975"/>
            <a:ext cx="5991225" cy="314325"/>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it-IT">
                <a:latin typeface="Palatino Linotype" pitchFamily="18" charset="0"/>
              </a:rPr>
              <a:t>Narcocultura</a:t>
            </a:r>
            <a:endParaRPr lang="en-US">
              <a:latin typeface="Palatino Linotype" pitchFamily="18" charset="0"/>
            </a:endParaRPr>
          </a:p>
        </p:txBody>
      </p:sp>
      <p:sp>
        <p:nvSpPr>
          <p:cNvPr id="18435" name="Rectangle 3"/>
          <p:cNvSpPr>
            <a:spLocks noGrp="1" noChangeArrowheads="1"/>
          </p:cNvSpPr>
          <p:nvPr>
            <p:ph type="body" idx="1"/>
          </p:nvPr>
        </p:nvSpPr>
        <p:spPr>
          <a:xfrm>
            <a:off x="468313" y="2349500"/>
            <a:ext cx="8229600" cy="2376488"/>
          </a:xfrm>
        </p:spPr>
        <p:txBody>
          <a:bodyPr/>
          <a:lstStyle/>
          <a:p>
            <a:pPr algn="just">
              <a:lnSpc>
                <a:spcPct val="80000"/>
              </a:lnSpc>
              <a:buClr>
                <a:schemeClr val="tx1"/>
              </a:buClr>
              <a:buFont typeface="Wingdings" pitchFamily="2" charset="2"/>
              <a:buChar char="§"/>
            </a:pPr>
            <a:r>
              <a:rPr lang="it-IT" sz="2800">
                <a:latin typeface="Palatino Linotype" pitchFamily="18" charset="0"/>
              </a:rPr>
              <a:t>Cambios en el imaginario colectivo.</a:t>
            </a:r>
          </a:p>
          <a:p>
            <a:pPr algn="just">
              <a:lnSpc>
                <a:spcPct val="80000"/>
              </a:lnSpc>
              <a:buClr>
                <a:schemeClr val="tx1"/>
              </a:buClr>
              <a:buFont typeface="Wingdings" pitchFamily="2" charset="2"/>
              <a:buNone/>
            </a:pPr>
            <a:endParaRPr lang="it-IT" sz="2800">
              <a:latin typeface="Palatino Linotype" pitchFamily="18" charset="0"/>
            </a:endParaRPr>
          </a:p>
          <a:p>
            <a:pPr algn="just">
              <a:lnSpc>
                <a:spcPct val="80000"/>
              </a:lnSpc>
              <a:buClr>
                <a:schemeClr val="tx1"/>
              </a:buClr>
              <a:buFont typeface="Wingdings" pitchFamily="2" charset="2"/>
              <a:buChar char="§"/>
            </a:pPr>
            <a:r>
              <a:rPr lang="it-IT" sz="2800">
                <a:latin typeface="Palatino Linotype" pitchFamily="18" charset="0"/>
              </a:rPr>
              <a:t> Estetizaci</a:t>
            </a:r>
            <a:r>
              <a:rPr lang="en-US" sz="2800">
                <a:latin typeface="Palatino Linotype" pitchFamily="18" charset="0"/>
              </a:rPr>
              <a:t>ón de ciertos rituales de muerte.</a:t>
            </a:r>
          </a:p>
          <a:p>
            <a:pPr algn="just">
              <a:lnSpc>
                <a:spcPct val="80000"/>
              </a:lnSpc>
              <a:buClr>
                <a:schemeClr val="tx1"/>
              </a:buClr>
              <a:buFont typeface="Wingdings" pitchFamily="2" charset="2"/>
              <a:buNone/>
            </a:pPr>
            <a:endParaRPr lang="en-US" sz="2800">
              <a:latin typeface="Palatino Linotype" pitchFamily="18" charset="0"/>
            </a:endParaRPr>
          </a:p>
          <a:p>
            <a:pPr algn="just">
              <a:lnSpc>
                <a:spcPct val="80000"/>
              </a:lnSpc>
              <a:buClr>
                <a:schemeClr val="tx1"/>
              </a:buClr>
              <a:buFont typeface="Wingdings" pitchFamily="2" charset="2"/>
              <a:buChar char="§"/>
            </a:pPr>
            <a:r>
              <a:rPr lang="en-US" sz="2800">
                <a:latin typeface="Palatino Linotype" pitchFamily="18" charset="0"/>
              </a:rPr>
              <a:t>Formas híbridas de lo religioso.</a:t>
            </a:r>
          </a:p>
          <a:p>
            <a:pPr algn="just">
              <a:lnSpc>
                <a:spcPct val="80000"/>
              </a:lnSpc>
              <a:buClr>
                <a:schemeClr val="tx1"/>
              </a:buClr>
              <a:buFont typeface="Wingdings" pitchFamily="2" charset="2"/>
              <a:buChar char="§"/>
            </a:pPr>
            <a:endParaRPr lang="en-US" sz="2800">
              <a:latin typeface="Palatino Linotype" pitchFamily="18" charset="0"/>
            </a:endParaRPr>
          </a:p>
          <a:p>
            <a:pPr algn="just">
              <a:lnSpc>
                <a:spcPct val="80000"/>
              </a:lnSpc>
              <a:buClr>
                <a:schemeClr val="tx1"/>
              </a:buClr>
              <a:buFont typeface="Wingdings" pitchFamily="2" charset="2"/>
              <a:buChar char="§"/>
            </a:pPr>
            <a:endParaRPr lang="en-US" sz="2800">
              <a:latin typeface="Palatino Linotype" pitchFamily="18" charset="0"/>
            </a:endParaRPr>
          </a:p>
          <a:p>
            <a:pPr>
              <a:lnSpc>
                <a:spcPct val="80000"/>
              </a:lnSpc>
              <a:buClr>
                <a:schemeClr val="tx1"/>
              </a:buClr>
              <a:buFont typeface="Wingdings" pitchFamily="2" charset="2"/>
              <a:buNone/>
            </a:pPr>
            <a:endParaRPr lang="en-US" sz="2800">
              <a:latin typeface="Palatino Linotype" pitchFamily="18" charset="0"/>
            </a:endParaRPr>
          </a:p>
        </p:txBody>
      </p:sp>
      <p:pic>
        <p:nvPicPr>
          <p:cNvPr id="18436" name="Picture 4"/>
          <p:cNvPicPr>
            <a:picLocks noChangeAspect="1" noChangeArrowheads="1"/>
          </p:cNvPicPr>
          <p:nvPr/>
        </p:nvPicPr>
        <p:blipFill>
          <a:blip r:embed="rId2" cstate="print"/>
          <a:srcRect/>
          <a:stretch>
            <a:fillRect/>
          </a:stretch>
        </p:blipFill>
        <p:spPr bwMode="auto">
          <a:xfrm>
            <a:off x="1476375" y="1196975"/>
            <a:ext cx="5991225" cy="314325"/>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it-IT">
                <a:latin typeface="Palatino Linotype" pitchFamily="18" charset="0"/>
              </a:rPr>
              <a:t>Altar a Jes</a:t>
            </a:r>
            <a:r>
              <a:rPr lang="en-US">
                <a:latin typeface="Palatino Linotype" pitchFamily="18" charset="0"/>
              </a:rPr>
              <a:t>ús Malverde</a:t>
            </a:r>
          </a:p>
        </p:txBody>
      </p:sp>
      <p:pic>
        <p:nvPicPr>
          <p:cNvPr id="19460" name="Picture 4"/>
          <p:cNvPicPr>
            <a:picLocks noChangeAspect="1" noChangeArrowheads="1"/>
          </p:cNvPicPr>
          <p:nvPr/>
        </p:nvPicPr>
        <p:blipFill>
          <a:blip r:embed="rId2" cstate="print"/>
          <a:srcRect/>
          <a:stretch>
            <a:fillRect/>
          </a:stretch>
        </p:blipFill>
        <p:spPr bwMode="auto">
          <a:xfrm>
            <a:off x="1476375" y="1196975"/>
            <a:ext cx="5991225" cy="314325"/>
          </a:xfrm>
          <a:prstGeom prst="rect">
            <a:avLst/>
          </a:prstGeom>
          <a:noFill/>
          <a:ln w="9525">
            <a:noFill/>
            <a:miter lim="800000"/>
            <a:headEnd/>
            <a:tailEnd/>
          </a:ln>
          <a:effectLst/>
        </p:spPr>
      </p:pic>
      <p:pic>
        <p:nvPicPr>
          <p:cNvPr id="19462" name="Picture 6"/>
          <p:cNvPicPr>
            <a:picLocks noChangeAspect="1" noChangeArrowheads="1"/>
          </p:cNvPicPr>
          <p:nvPr/>
        </p:nvPicPr>
        <p:blipFill>
          <a:blip r:embed="rId3" cstate="print"/>
          <a:srcRect/>
          <a:stretch>
            <a:fillRect/>
          </a:stretch>
        </p:blipFill>
        <p:spPr bwMode="auto">
          <a:xfrm>
            <a:off x="1979613" y="3357563"/>
            <a:ext cx="5038725" cy="3311525"/>
          </a:xfrm>
          <a:prstGeom prst="rect">
            <a:avLst/>
          </a:prstGeom>
          <a:noFill/>
          <a:ln w="9525">
            <a:noFill/>
            <a:miter lim="800000"/>
            <a:headEnd/>
            <a:tailEnd/>
          </a:ln>
          <a:effectLst/>
        </p:spPr>
      </p:pic>
      <p:sp>
        <p:nvSpPr>
          <p:cNvPr id="19463" name="Text Box 7"/>
          <p:cNvSpPr txBox="1">
            <a:spLocks noChangeArrowheads="1"/>
          </p:cNvSpPr>
          <p:nvPr/>
        </p:nvSpPr>
        <p:spPr bwMode="auto">
          <a:xfrm>
            <a:off x="323850" y="1484313"/>
            <a:ext cx="8445500" cy="1800225"/>
          </a:xfrm>
          <a:prstGeom prst="rect">
            <a:avLst/>
          </a:prstGeom>
          <a:noFill/>
          <a:ln w="9525">
            <a:noFill/>
            <a:miter lim="800000"/>
            <a:headEnd/>
            <a:tailEnd/>
          </a:ln>
          <a:effectLst/>
        </p:spPr>
        <p:txBody>
          <a:bodyPr>
            <a:spAutoFit/>
          </a:bodyPr>
          <a:lstStyle/>
          <a:p>
            <a:pPr algn="just">
              <a:buFont typeface="Wingdings" pitchFamily="2" charset="2"/>
              <a:buChar char="§"/>
            </a:pPr>
            <a:r>
              <a:rPr lang="it-IT" sz="2800">
                <a:latin typeface="Palatino Linotype" pitchFamily="18" charset="0"/>
              </a:rPr>
              <a:t> </a:t>
            </a:r>
            <a:r>
              <a:rPr lang="it-IT" sz="2800" i="1">
                <a:latin typeface="Palatino Linotype" pitchFamily="18" charset="0"/>
              </a:rPr>
              <a:t>“Hab</a:t>
            </a:r>
            <a:r>
              <a:rPr lang="en-US" sz="2800" i="1">
                <a:latin typeface="Palatino Linotype" pitchFamily="18" charset="0"/>
              </a:rPr>
              <a:t>ía velas en cada resquicio, un altar, collares de espinas de maguey, cabezas de peyote, plumas azules con la punta cubierta de sangre, un cuadro del Santo Bandido.”		</a:t>
            </a:r>
            <a:r>
              <a:rPr lang="en-US" sz="2400">
                <a:latin typeface="Palatino Linotype" pitchFamily="18" charset="0"/>
              </a:rPr>
              <a:t>Yuri Herrera,</a:t>
            </a:r>
            <a:r>
              <a:rPr lang="en-US" sz="2400" i="1">
                <a:latin typeface="Palatino Linotype" pitchFamily="18" charset="0"/>
              </a:rPr>
              <a:t> Trabajos del Reino </a:t>
            </a:r>
            <a:r>
              <a:rPr lang="en-US" sz="2400">
                <a:latin typeface="Palatino Linotype" pitchFamily="18" charset="0"/>
              </a:rPr>
              <a:t>(2004)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it-IT">
                <a:latin typeface="Palatino Linotype" pitchFamily="18" charset="0"/>
              </a:rPr>
              <a:t>Narcocorrido</a:t>
            </a:r>
            <a:endParaRPr lang="en-US">
              <a:latin typeface="Palatino Linotype" pitchFamily="18" charset="0"/>
            </a:endParaRPr>
          </a:p>
        </p:txBody>
      </p:sp>
      <p:sp>
        <p:nvSpPr>
          <p:cNvPr id="12291" name="Rectangle 3"/>
          <p:cNvSpPr>
            <a:spLocks noGrp="1" noChangeArrowheads="1"/>
          </p:cNvSpPr>
          <p:nvPr>
            <p:ph type="body" idx="1"/>
          </p:nvPr>
        </p:nvSpPr>
        <p:spPr>
          <a:xfrm>
            <a:off x="468313" y="2060575"/>
            <a:ext cx="8229600" cy="2736850"/>
          </a:xfrm>
        </p:spPr>
        <p:txBody>
          <a:bodyPr/>
          <a:lstStyle/>
          <a:p>
            <a:pPr algn="just">
              <a:buClr>
                <a:schemeClr val="tx1"/>
              </a:buClr>
              <a:buFont typeface="Wingdings" pitchFamily="2" charset="2"/>
              <a:buNone/>
            </a:pPr>
            <a:endParaRPr lang="it-IT" sz="2800" dirty="0">
              <a:latin typeface="Palatino Linotype" pitchFamily="18" charset="0"/>
            </a:endParaRPr>
          </a:p>
          <a:p>
            <a:pPr>
              <a:buClr>
                <a:schemeClr val="tx1"/>
              </a:buClr>
              <a:buFont typeface="Wingdings" pitchFamily="2" charset="2"/>
              <a:buNone/>
            </a:pPr>
            <a:endParaRPr lang="en-US" sz="2800" dirty="0">
              <a:latin typeface="Palatino Linotype" pitchFamily="18" charset="0"/>
            </a:endParaRPr>
          </a:p>
        </p:txBody>
      </p:sp>
      <p:pic>
        <p:nvPicPr>
          <p:cNvPr id="12292" name="Picture 4"/>
          <p:cNvPicPr>
            <a:picLocks noChangeAspect="1" noChangeArrowheads="1"/>
          </p:cNvPicPr>
          <p:nvPr/>
        </p:nvPicPr>
        <p:blipFill>
          <a:blip r:embed="rId2" cstate="print"/>
          <a:srcRect/>
          <a:stretch>
            <a:fillRect/>
          </a:stretch>
        </p:blipFill>
        <p:spPr bwMode="auto">
          <a:xfrm>
            <a:off x="1476375" y="1196975"/>
            <a:ext cx="5991225" cy="314325"/>
          </a:xfrm>
          <a:prstGeom prst="rect">
            <a:avLst/>
          </a:prstGeom>
          <a:noFill/>
          <a:ln w="9525">
            <a:noFill/>
            <a:miter lim="800000"/>
            <a:headEnd/>
            <a:tailEnd/>
          </a:ln>
          <a:effectLst/>
        </p:spPr>
      </p:pic>
      <p:sp>
        <p:nvSpPr>
          <p:cNvPr id="12294" name="Text Box 6"/>
          <p:cNvSpPr txBox="1">
            <a:spLocks noChangeArrowheads="1"/>
          </p:cNvSpPr>
          <p:nvPr/>
        </p:nvSpPr>
        <p:spPr bwMode="auto">
          <a:xfrm>
            <a:off x="179388" y="6092825"/>
            <a:ext cx="8516937" cy="396875"/>
          </a:xfrm>
          <a:prstGeom prst="rect">
            <a:avLst/>
          </a:prstGeom>
          <a:noFill/>
          <a:ln w="9525">
            <a:noFill/>
            <a:miter lim="800000"/>
            <a:headEnd/>
            <a:tailEnd/>
          </a:ln>
          <a:effectLst/>
        </p:spPr>
        <p:txBody>
          <a:bodyPr>
            <a:spAutoFit/>
          </a:bodyPr>
          <a:lstStyle/>
          <a:p>
            <a:pPr>
              <a:buFont typeface="Wingdings" pitchFamily="2" charset="2"/>
              <a:buChar char="§"/>
            </a:pPr>
            <a:r>
              <a:rPr lang="it-IT" sz="2000" dirty="0">
                <a:latin typeface="Palatino Linotype" pitchFamily="18" charset="0"/>
              </a:rPr>
              <a:t> </a:t>
            </a:r>
            <a:r>
              <a:rPr lang="it-IT" sz="2000" dirty="0">
                <a:latin typeface="Palatino Linotype" pitchFamily="18" charset="0"/>
                <a:hlinkClick r:id="rId3"/>
              </a:rPr>
              <a:t>http://www.youtube.com/watch?v=IVRU9q4OXmc</a:t>
            </a:r>
            <a:endParaRPr lang="it-IT" sz="2000" dirty="0">
              <a:latin typeface="Palatino Linotype" pitchFamily="18" charset="0"/>
            </a:endParaRPr>
          </a:p>
        </p:txBody>
      </p:sp>
      <p:pic>
        <p:nvPicPr>
          <p:cNvPr id="12298" name="Picture 10"/>
          <p:cNvPicPr>
            <a:picLocks noChangeAspect="1" noChangeArrowheads="1"/>
          </p:cNvPicPr>
          <p:nvPr/>
        </p:nvPicPr>
        <p:blipFill>
          <a:blip r:embed="rId4" cstate="print"/>
          <a:srcRect/>
          <a:stretch>
            <a:fillRect/>
          </a:stretch>
        </p:blipFill>
        <p:spPr bwMode="auto">
          <a:xfrm>
            <a:off x="1692275" y="1700213"/>
            <a:ext cx="5472113" cy="4103687"/>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a:ln>
                  <a:noFill/>
                </a:ln>
                <a:solidFill>
                  <a:schemeClr val="tx1"/>
                </a:solidFill>
                <a:effectLst/>
                <a:uLnTx/>
                <a:uFillTx/>
                <a:latin typeface="Palatino Linotype" pitchFamily="18" charset="0"/>
                <a:ea typeface="+mj-ea"/>
                <a:cs typeface="+mj-cs"/>
              </a:rPr>
              <a:t>Narcocorrido</a:t>
            </a:r>
            <a:endParaRPr kumimoji="0" lang="en-US" sz="4400" b="0" i="0" u="none" strike="noStrike" kern="1200" cap="none" spc="0" normalizeH="0" baseline="0" noProof="0">
              <a:ln>
                <a:noFill/>
              </a:ln>
              <a:solidFill>
                <a:schemeClr val="tx1"/>
              </a:solidFill>
              <a:effectLst/>
              <a:uLnTx/>
              <a:uFillTx/>
              <a:latin typeface="Palatino Linotype" pitchFamily="18" charset="0"/>
              <a:ea typeface="+mj-ea"/>
              <a:cs typeface="+mj-cs"/>
            </a:endParaRPr>
          </a:p>
        </p:txBody>
      </p:sp>
      <p:sp>
        <p:nvSpPr>
          <p:cNvPr id="3" name="Rectangle 3"/>
          <p:cNvSpPr txBox="1">
            <a:spLocks noChangeArrowheads="1"/>
          </p:cNvSpPr>
          <p:nvPr/>
        </p:nvSpPr>
        <p:spPr>
          <a:xfrm>
            <a:off x="468313" y="2060575"/>
            <a:ext cx="8229600" cy="2736850"/>
          </a:xfrm>
          <a:prstGeom prst="rect">
            <a:avLst/>
          </a:prstGeom>
        </p:spPr>
        <p:txBody>
          <a:bodyPr/>
          <a:lstStyle/>
          <a:p>
            <a:pPr marL="342900" marR="0" lvl="0" indent="-342900" algn="just" defTabSz="914400" rtl="0" eaLnBrk="1" fontAlgn="auto" latinLnBrk="0" hangingPunct="1">
              <a:lnSpc>
                <a:spcPct val="100000"/>
              </a:lnSpc>
              <a:spcBef>
                <a:spcPct val="20000"/>
              </a:spcBef>
              <a:spcAft>
                <a:spcPts val="0"/>
              </a:spcAft>
              <a:buClr>
                <a:schemeClr val="tx1"/>
              </a:buClr>
              <a:buSzTx/>
              <a:buFont typeface="Wingdings" pitchFamily="2" charset="2"/>
              <a:buNone/>
              <a:tabLst/>
              <a:defRPr/>
            </a:pPr>
            <a:endParaRPr kumimoji="0" lang="it-IT" sz="2800" b="0" i="0" u="none" strike="noStrike" kern="1200" cap="none" spc="0" normalizeH="0" baseline="0" noProof="0">
              <a:ln>
                <a:noFill/>
              </a:ln>
              <a:solidFill>
                <a:schemeClr val="tx1"/>
              </a:solidFill>
              <a:effectLst/>
              <a:uLnTx/>
              <a:uFillTx/>
              <a:latin typeface="Palatino Linotype" pitchFamily="18" charset="0"/>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tx1"/>
              </a:buClr>
              <a:buSzTx/>
              <a:buFont typeface="Wingdings" pitchFamily="2" charset="2"/>
              <a:buNone/>
              <a:tabLst/>
              <a:defRPr/>
            </a:pPr>
            <a:endParaRPr kumimoji="0" lang="en-US" sz="2800" b="0" i="0" u="none" strike="noStrike" kern="1200" cap="none" spc="0" normalizeH="0" baseline="0" noProof="0">
              <a:ln>
                <a:noFill/>
              </a:ln>
              <a:solidFill>
                <a:schemeClr val="tx1"/>
              </a:solidFill>
              <a:effectLst/>
              <a:uLnTx/>
              <a:uFillTx/>
              <a:latin typeface="Palatino Linotype" pitchFamily="18" charset="0"/>
              <a:ea typeface="+mn-ea"/>
              <a:cs typeface="+mn-cs"/>
            </a:endParaRPr>
          </a:p>
        </p:txBody>
      </p:sp>
      <p:pic>
        <p:nvPicPr>
          <p:cNvPr id="4" name="Picture 4"/>
          <p:cNvPicPr>
            <a:picLocks noChangeAspect="1" noChangeArrowheads="1"/>
          </p:cNvPicPr>
          <p:nvPr/>
        </p:nvPicPr>
        <p:blipFill>
          <a:blip r:embed="rId2" cstate="print"/>
          <a:srcRect/>
          <a:stretch>
            <a:fillRect/>
          </a:stretch>
        </p:blipFill>
        <p:spPr bwMode="auto">
          <a:xfrm>
            <a:off x="1476375" y="1196975"/>
            <a:ext cx="5991225" cy="314325"/>
          </a:xfrm>
          <a:prstGeom prst="rect">
            <a:avLst/>
          </a:prstGeom>
          <a:noFill/>
          <a:ln w="9525">
            <a:noFill/>
            <a:miter lim="800000"/>
            <a:headEnd/>
            <a:tailEnd/>
          </a:ln>
          <a:effectLst/>
        </p:spPr>
      </p:pic>
      <p:sp>
        <p:nvSpPr>
          <p:cNvPr id="5" name="Text Box 7"/>
          <p:cNvSpPr txBox="1">
            <a:spLocks noChangeArrowheads="1"/>
          </p:cNvSpPr>
          <p:nvPr/>
        </p:nvSpPr>
        <p:spPr bwMode="auto">
          <a:xfrm>
            <a:off x="179388" y="1557338"/>
            <a:ext cx="4700587" cy="4789487"/>
          </a:xfrm>
          <a:prstGeom prst="rect">
            <a:avLst/>
          </a:prstGeom>
          <a:noFill/>
          <a:ln w="9525">
            <a:noFill/>
            <a:miter lim="800000"/>
            <a:headEnd/>
            <a:tailEnd/>
          </a:ln>
          <a:effectLst/>
        </p:spPr>
        <p:txBody>
          <a:bodyPr>
            <a:spAutoFit/>
          </a:bodyPr>
          <a:lstStyle/>
          <a:p>
            <a:r>
              <a:rPr lang="it-IT" sz="2800" i="1">
                <a:latin typeface="Palatino Linotype" pitchFamily="18" charset="0"/>
              </a:rPr>
              <a:t>Con lo que escrib</a:t>
            </a:r>
            <a:r>
              <a:rPr lang="en-US" sz="2800" i="1">
                <a:latin typeface="Palatino Linotype" pitchFamily="18" charset="0"/>
              </a:rPr>
              <a:t>ía en el diario</a:t>
            </a:r>
          </a:p>
          <a:p>
            <a:r>
              <a:rPr lang="en-US" sz="2800" i="1">
                <a:latin typeface="Palatino Linotype" pitchFamily="18" charset="0"/>
              </a:rPr>
              <a:t>al gobierno hizo temblar.</a:t>
            </a:r>
          </a:p>
          <a:p>
            <a:r>
              <a:rPr lang="en-US" sz="2800" i="1">
                <a:latin typeface="Palatino Linotype" pitchFamily="18" charset="0"/>
              </a:rPr>
              <a:t>Se acabó el abecedario, </a:t>
            </a:r>
          </a:p>
          <a:p>
            <a:r>
              <a:rPr lang="en-US" sz="2800" i="1">
                <a:latin typeface="Palatino Linotype" pitchFamily="18" charset="0"/>
              </a:rPr>
              <a:t>de amenazas un rosario, </a:t>
            </a:r>
          </a:p>
          <a:p>
            <a:r>
              <a:rPr lang="en-US" sz="2800" i="1">
                <a:latin typeface="Palatino Linotype" pitchFamily="18" charset="0"/>
              </a:rPr>
              <a:t>la Zeta hizo popular.</a:t>
            </a:r>
          </a:p>
          <a:p>
            <a:r>
              <a:rPr lang="en-US" sz="2800" i="1">
                <a:latin typeface="Palatino Linotype" pitchFamily="18" charset="0"/>
              </a:rPr>
              <a:t>[…]</a:t>
            </a:r>
          </a:p>
          <a:p>
            <a:r>
              <a:rPr lang="en-US" sz="2800" i="1">
                <a:latin typeface="Palatino Linotype" pitchFamily="18" charset="0"/>
              </a:rPr>
              <a:t>Ya se murió el Gato Félix</a:t>
            </a:r>
          </a:p>
          <a:p>
            <a:r>
              <a:rPr lang="en-US" sz="2800" i="1">
                <a:latin typeface="Palatino Linotype" pitchFamily="18" charset="0"/>
              </a:rPr>
              <a:t>ya lo llevan a enterrar</a:t>
            </a:r>
          </a:p>
          <a:p>
            <a:r>
              <a:rPr lang="en-US" sz="2800" i="1">
                <a:latin typeface="Palatino Linotype" pitchFamily="18" charset="0"/>
              </a:rPr>
              <a:t>será uno más de la lista</a:t>
            </a:r>
          </a:p>
          <a:p>
            <a:r>
              <a:rPr lang="en-US" sz="2800" i="1">
                <a:latin typeface="Palatino Linotype" pitchFamily="18" charset="0"/>
              </a:rPr>
              <a:t>de valientes periodistas</a:t>
            </a:r>
          </a:p>
          <a:p>
            <a:r>
              <a:rPr lang="en-US" sz="2800" i="1">
                <a:latin typeface="Palatino Linotype" pitchFamily="18" charset="0"/>
              </a:rPr>
              <a:t>que así han querido callar.</a:t>
            </a:r>
          </a:p>
        </p:txBody>
      </p:sp>
      <p:pic>
        <p:nvPicPr>
          <p:cNvPr id="6" name="Picture 8"/>
          <p:cNvPicPr>
            <a:picLocks noChangeAspect="1" noChangeArrowheads="1"/>
          </p:cNvPicPr>
          <p:nvPr/>
        </p:nvPicPr>
        <p:blipFill>
          <a:blip r:embed="rId3" cstate="print"/>
          <a:srcRect/>
          <a:stretch>
            <a:fillRect/>
          </a:stretch>
        </p:blipFill>
        <p:spPr bwMode="auto">
          <a:xfrm>
            <a:off x="5003800" y="1700213"/>
            <a:ext cx="3627438" cy="4678362"/>
          </a:xfrm>
          <a:prstGeom prst="rect">
            <a:avLst/>
          </a:prstGeom>
          <a:noFill/>
          <a:ln w="9525">
            <a:noFill/>
            <a:miter lim="800000"/>
            <a:headEnd/>
            <a:tailEnd/>
          </a:ln>
          <a:effectLst/>
        </p:spPr>
      </p:pic>
      <p:sp>
        <p:nvSpPr>
          <p:cNvPr id="7" name="Text Box 9"/>
          <p:cNvSpPr txBox="1">
            <a:spLocks noChangeArrowheads="1"/>
          </p:cNvSpPr>
          <p:nvPr/>
        </p:nvSpPr>
        <p:spPr bwMode="auto">
          <a:xfrm>
            <a:off x="4984750" y="6400800"/>
            <a:ext cx="3690938" cy="366713"/>
          </a:xfrm>
          <a:prstGeom prst="rect">
            <a:avLst/>
          </a:prstGeom>
          <a:noFill/>
          <a:ln w="9525">
            <a:noFill/>
            <a:miter lim="800000"/>
            <a:headEnd/>
            <a:tailEnd/>
          </a:ln>
          <a:effectLst/>
        </p:spPr>
        <p:txBody>
          <a:bodyPr>
            <a:spAutoFit/>
          </a:bodyPr>
          <a:lstStyle/>
          <a:p>
            <a:r>
              <a:rPr lang="it-IT">
                <a:latin typeface="Palatino Linotype" pitchFamily="18" charset="0"/>
              </a:rPr>
              <a:t>Héctor “Gato” Félix Miranda.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4E6F7E-CBFF-4EEB-AF50-902BD9B5E1D2}"/>
              </a:ext>
            </a:extLst>
          </p:cNvPr>
          <p:cNvSpPr>
            <a:spLocks noGrp="1"/>
          </p:cNvSpPr>
          <p:nvPr>
            <p:ph type="ctrTitle"/>
          </p:nvPr>
        </p:nvSpPr>
        <p:spPr>
          <a:xfrm>
            <a:off x="685800" y="484187"/>
            <a:ext cx="7772400" cy="1470025"/>
          </a:xfrm>
        </p:spPr>
        <p:txBody>
          <a:bodyPr/>
          <a:lstStyle/>
          <a:p>
            <a:r>
              <a:rPr lang="it-IT" dirty="0">
                <a:latin typeface="Times New Roman" panose="02020603050405020304" pitchFamily="18" charset="0"/>
                <a:cs typeface="Times New Roman" panose="02020603050405020304" pitchFamily="18" charset="0"/>
              </a:rPr>
              <a:t>La </a:t>
            </a:r>
            <a:r>
              <a:rPr lang="it-IT" dirty="0" err="1">
                <a:latin typeface="Times New Roman" panose="02020603050405020304" pitchFamily="18" charset="0"/>
                <a:cs typeface="Times New Roman" panose="02020603050405020304" pitchFamily="18" charset="0"/>
              </a:rPr>
              <a:t>migración</a:t>
            </a:r>
            <a:r>
              <a:rPr lang="it-IT" dirty="0">
                <a:latin typeface="Times New Roman" panose="02020603050405020304" pitchFamily="18" charset="0"/>
                <a:cs typeface="Times New Roman" panose="02020603050405020304" pitchFamily="18" charset="0"/>
              </a:rPr>
              <a:t> centroamericana</a:t>
            </a:r>
            <a:r>
              <a:rPr lang="it-IT" dirty="0"/>
              <a:t> </a:t>
            </a:r>
          </a:p>
        </p:txBody>
      </p:sp>
      <p:pic>
        <p:nvPicPr>
          <p:cNvPr id="4" name="Immagine 3">
            <a:extLst>
              <a:ext uri="{FF2B5EF4-FFF2-40B4-BE49-F238E27FC236}">
                <a16:creationId xmlns:a16="http://schemas.microsoft.com/office/drawing/2014/main" id="{42B092C0-7E00-4B55-95BB-7EB047DD8150}"/>
              </a:ext>
            </a:extLst>
          </p:cNvPr>
          <p:cNvPicPr>
            <a:picLocks noChangeAspect="1"/>
          </p:cNvPicPr>
          <p:nvPr/>
        </p:nvPicPr>
        <p:blipFill>
          <a:blip r:embed="rId2"/>
          <a:stretch>
            <a:fillRect/>
          </a:stretch>
        </p:blipFill>
        <p:spPr>
          <a:xfrm>
            <a:off x="1691680" y="1905001"/>
            <a:ext cx="6322302" cy="4078905"/>
          </a:xfrm>
          <a:prstGeom prst="rect">
            <a:avLst/>
          </a:prstGeom>
        </p:spPr>
      </p:pic>
    </p:spTree>
    <p:extLst>
      <p:ext uri="{BB962C8B-B14F-4D97-AF65-F5344CB8AC3E}">
        <p14:creationId xmlns:p14="http://schemas.microsoft.com/office/powerpoint/2010/main" val="24856993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059835F-C80C-4D4D-8A83-E8944C975091}"/>
              </a:ext>
            </a:extLst>
          </p:cNvPr>
          <p:cNvPicPr>
            <a:picLocks noChangeAspect="1"/>
          </p:cNvPicPr>
          <p:nvPr/>
        </p:nvPicPr>
        <p:blipFill>
          <a:blip r:embed="rId2"/>
          <a:stretch>
            <a:fillRect/>
          </a:stretch>
        </p:blipFill>
        <p:spPr>
          <a:xfrm>
            <a:off x="269999" y="267527"/>
            <a:ext cx="8694489" cy="6257817"/>
          </a:xfrm>
          <a:prstGeom prst="rect">
            <a:avLst/>
          </a:prstGeom>
        </p:spPr>
      </p:pic>
    </p:spTree>
    <p:extLst>
      <p:ext uri="{BB962C8B-B14F-4D97-AF65-F5344CB8AC3E}">
        <p14:creationId xmlns:p14="http://schemas.microsoft.com/office/powerpoint/2010/main" val="817149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85720" y="571480"/>
            <a:ext cx="8545929" cy="2031325"/>
          </a:xfrm>
          <a:prstGeom prst="rect">
            <a:avLst/>
          </a:prstGeom>
          <a:noFill/>
        </p:spPr>
        <p:txBody>
          <a:bodyPr wrap="none" rtlCol="0">
            <a:spAutoFit/>
          </a:bodyPr>
          <a:lstStyle/>
          <a:p>
            <a:pPr algn="ctr"/>
            <a:r>
              <a:rPr lang="it-IT" sz="3600" b="1" dirty="0">
                <a:latin typeface="Arial" pitchFamily="34" charset="0"/>
                <a:cs typeface="Arial" pitchFamily="34" charset="0"/>
              </a:rPr>
              <a:t>La Gran Frontera Norte de la Colonia: </a:t>
            </a:r>
          </a:p>
          <a:p>
            <a:pPr algn="ctr"/>
            <a:r>
              <a:rPr lang="it-IT" sz="3600" b="1" dirty="0">
                <a:latin typeface="Arial" pitchFamily="34" charset="0"/>
                <a:cs typeface="Arial" pitchFamily="34" charset="0"/>
              </a:rPr>
              <a:t>un espacio movedizo.</a:t>
            </a:r>
          </a:p>
          <a:p>
            <a:pPr algn="ctr"/>
            <a:endParaRPr lang="it-IT" dirty="0"/>
          </a:p>
          <a:p>
            <a:pPr algn="ctr"/>
            <a:endParaRPr lang="it-IT" dirty="0"/>
          </a:p>
          <a:p>
            <a:pPr algn="ctr"/>
            <a:endParaRPr lang="es-ES" dirty="0"/>
          </a:p>
        </p:txBody>
      </p:sp>
      <p:pic>
        <p:nvPicPr>
          <p:cNvPr id="65538" name="Picture 2" descr="http://upload.wikimedia.org/wikipedia/commons/thumb/7/77/Coronado_expedition.jpg/550px-Coronado_expedition.jpg"/>
          <p:cNvPicPr>
            <a:picLocks noChangeAspect="1" noChangeArrowheads="1"/>
          </p:cNvPicPr>
          <p:nvPr/>
        </p:nvPicPr>
        <p:blipFill>
          <a:blip r:embed="rId2" cstate="print"/>
          <a:srcRect/>
          <a:stretch>
            <a:fillRect/>
          </a:stretch>
        </p:blipFill>
        <p:spPr bwMode="auto">
          <a:xfrm>
            <a:off x="0" y="2643182"/>
            <a:ext cx="9144000" cy="3855835"/>
          </a:xfrm>
          <a:prstGeom prst="rect">
            <a:avLst/>
          </a:prstGeom>
          <a:noFill/>
        </p:spPr>
      </p:pic>
      <p:sp>
        <p:nvSpPr>
          <p:cNvPr id="4" name="3 CuadroTexto"/>
          <p:cNvSpPr txBox="1"/>
          <p:nvPr/>
        </p:nvSpPr>
        <p:spPr>
          <a:xfrm>
            <a:off x="1357290" y="2071678"/>
            <a:ext cx="6685228" cy="461665"/>
          </a:xfrm>
          <a:prstGeom prst="rect">
            <a:avLst/>
          </a:prstGeom>
          <a:noFill/>
        </p:spPr>
        <p:txBody>
          <a:bodyPr wrap="none" rtlCol="0">
            <a:spAutoFit/>
          </a:bodyPr>
          <a:lstStyle/>
          <a:p>
            <a:r>
              <a:rPr lang="it-IT" sz="2400" b="1" dirty="0"/>
              <a:t>La expedición de Francisco Coronado, 1540-1542</a:t>
            </a:r>
            <a:endParaRPr lang="es-ES" sz="2400" b="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C71B069-1EC4-4502-9ECC-960E4032E060}"/>
              </a:ext>
            </a:extLst>
          </p:cNvPr>
          <p:cNvPicPr>
            <a:picLocks noChangeAspect="1"/>
          </p:cNvPicPr>
          <p:nvPr/>
        </p:nvPicPr>
        <p:blipFill>
          <a:blip r:embed="rId2"/>
          <a:stretch>
            <a:fillRect/>
          </a:stretch>
        </p:blipFill>
        <p:spPr>
          <a:xfrm>
            <a:off x="0" y="263769"/>
            <a:ext cx="9144000" cy="6330462"/>
          </a:xfrm>
          <a:prstGeom prst="rect">
            <a:avLst/>
          </a:prstGeom>
        </p:spPr>
      </p:pic>
    </p:spTree>
    <p:extLst>
      <p:ext uri="{BB962C8B-B14F-4D97-AF65-F5344CB8AC3E}">
        <p14:creationId xmlns:p14="http://schemas.microsoft.com/office/powerpoint/2010/main" val="2533541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E55337-38F4-47C5-8BF8-935F78983351}"/>
              </a:ext>
            </a:extLst>
          </p:cNvPr>
          <p:cNvSpPr>
            <a:spLocks noGrp="1"/>
          </p:cNvSpPr>
          <p:nvPr>
            <p:ph type="ctrTitle"/>
          </p:nvPr>
        </p:nvSpPr>
        <p:spPr>
          <a:xfrm>
            <a:off x="685800" y="484187"/>
            <a:ext cx="7772400" cy="1470025"/>
          </a:xfrm>
        </p:spPr>
        <p:txBody>
          <a:bodyPr/>
          <a:lstStyle/>
          <a:p>
            <a:r>
              <a:rPr lang="it-IT" dirty="0">
                <a:latin typeface="Times New Roman" panose="02020603050405020304" pitchFamily="18" charset="0"/>
                <a:cs typeface="Times New Roman" panose="02020603050405020304" pitchFamily="18" charset="0"/>
              </a:rPr>
              <a:t>La Bestia: </a:t>
            </a:r>
            <a:r>
              <a:rPr lang="it-IT" dirty="0" err="1">
                <a:latin typeface="Times New Roman" panose="02020603050405020304" pitchFamily="18" charset="0"/>
                <a:cs typeface="Times New Roman" panose="02020603050405020304" pitchFamily="18" charset="0"/>
              </a:rPr>
              <a:t>el</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tren</a:t>
            </a:r>
            <a:r>
              <a:rPr lang="it-IT" dirty="0">
                <a:latin typeface="Times New Roman" panose="02020603050405020304" pitchFamily="18" charset="0"/>
                <a:cs typeface="Times New Roman" panose="02020603050405020304" pitchFamily="18" charset="0"/>
              </a:rPr>
              <a:t> de </a:t>
            </a:r>
            <a:r>
              <a:rPr lang="it-IT" dirty="0" err="1">
                <a:latin typeface="Times New Roman" panose="02020603050405020304" pitchFamily="18" charset="0"/>
                <a:cs typeface="Times New Roman" panose="02020603050405020304" pitchFamily="18" charset="0"/>
              </a:rPr>
              <a:t>los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migrantes</a:t>
            </a:r>
            <a:endParaRPr lang="it-IT" dirty="0">
              <a:latin typeface="Times New Roman" panose="02020603050405020304" pitchFamily="18" charset="0"/>
              <a:cs typeface="Times New Roman" panose="02020603050405020304" pitchFamily="18" charset="0"/>
            </a:endParaRPr>
          </a:p>
        </p:txBody>
      </p:sp>
      <p:pic>
        <p:nvPicPr>
          <p:cNvPr id="4" name="Immagine 3">
            <a:extLst>
              <a:ext uri="{FF2B5EF4-FFF2-40B4-BE49-F238E27FC236}">
                <a16:creationId xmlns:a16="http://schemas.microsoft.com/office/drawing/2014/main" id="{89A5A287-0507-4A5B-8E6D-921215D62D80}"/>
              </a:ext>
            </a:extLst>
          </p:cNvPr>
          <p:cNvPicPr>
            <a:picLocks noChangeAspect="1"/>
          </p:cNvPicPr>
          <p:nvPr/>
        </p:nvPicPr>
        <p:blipFill>
          <a:blip r:embed="rId2"/>
          <a:stretch>
            <a:fillRect/>
          </a:stretch>
        </p:blipFill>
        <p:spPr>
          <a:xfrm>
            <a:off x="1475656" y="2123361"/>
            <a:ext cx="6593944" cy="4250452"/>
          </a:xfrm>
          <a:prstGeom prst="rect">
            <a:avLst/>
          </a:prstGeom>
        </p:spPr>
      </p:pic>
    </p:spTree>
    <p:extLst>
      <p:ext uri="{BB962C8B-B14F-4D97-AF65-F5344CB8AC3E}">
        <p14:creationId xmlns:p14="http://schemas.microsoft.com/office/powerpoint/2010/main" val="27189660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BC95E0-39A7-4818-9699-C0B6479A2182}"/>
              </a:ext>
            </a:extLst>
          </p:cNvPr>
          <p:cNvSpPr>
            <a:spLocks noGrp="1"/>
          </p:cNvSpPr>
          <p:nvPr>
            <p:ph type="ctrTitle"/>
          </p:nvPr>
        </p:nvSpPr>
        <p:spPr>
          <a:xfrm>
            <a:off x="685800" y="764704"/>
            <a:ext cx="7772400" cy="1470025"/>
          </a:xfrm>
        </p:spPr>
        <p:txBody>
          <a:bodyPr/>
          <a:lstStyle/>
          <a:p>
            <a:r>
              <a:rPr lang="it-IT" dirty="0"/>
              <a:t>Tres </a:t>
            </a:r>
            <a:r>
              <a:rPr lang="it-IT" dirty="0" err="1"/>
              <a:t>documentales</a:t>
            </a:r>
            <a:r>
              <a:rPr lang="it-IT" dirty="0"/>
              <a:t> sobre </a:t>
            </a:r>
            <a:r>
              <a:rPr lang="it-IT" dirty="0" err="1"/>
              <a:t>migracion</a:t>
            </a:r>
            <a:r>
              <a:rPr lang="it-IT" dirty="0"/>
              <a:t> centroamericana</a:t>
            </a:r>
          </a:p>
        </p:txBody>
      </p:sp>
      <p:sp>
        <p:nvSpPr>
          <p:cNvPr id="4" name="Sottotitolo 3">
            <a:extLst>
              <a:ext uri="{FF2B5EF4-FFF2-40B4-BE49-F238E27FC236}">
                <a16:creationId xmlns:a16="http://schemas.microsoft.com/office/drawing/2014/main" id="{59DCF67E-E353-4CD0-8A80-A3153996ADE6}"/>
              </a:ext>
            </a:extLst>
          </p:cNvPr>
          <p:cNvSpPr>
            <a:spLocks noGrp="1"/>
          </p:cNvSpPr>
          <p:nvPr>
            <p:ph type="subTitle" idx="1"/>
          </p:nvPr>
        </p:nvSpPr>
        <p:spPr>
          <a:xfrm>
            <a:off x="107504" y="2394068"/>
            <a:ext cx="9036496" cy="2948499"/>
          </a:xfrm>
          <a:prstGeom prst="rect">
            <a:avLst/>
          </a:prstGeom>
        </p:spPr>
        <p:txBody>
          <a:bodyPr wrap="square">
            <a:spAutoFit/>
          </a:bodyPr>
          <a:lstStyle/>
          <a:p>
            <a:r>
              <a:rPr lang="it-IT" dirty="0">
                <a:hlinkClick r:id="rId2"/>
              </a:rPr>
              <a:t>https://www.youtube.com/watch?v=Rgd7vhYG6TU</a:t>
            </a:r>
            <a:endParaRPr lang="it-IT" dirty="0"/>
          </a:p>
          <a:p>
            <a:endParaRPr lang="it-IT" dirty="0"/>
          </a:p>
          <a:p>
            <a:endParaRPr lang="it-IT" dirty="0"/>
          </a:p>
          <a:p>
            <a:endParaRPr lang="it-IT" dirty="0"/>
          </a:p>
          <a:p>
            <a:endParaRPr lang="it-IT" dirty="0"/>
          </a:p>
        </p:txBody>
      </p:sp>
      <p:sp>
        <p:nvSpPr>
          <p:cNvPr id="5" name="Rettangolo 4">
            <a:extLst>
              <a:ext uri="{FF2B5EF4-FFF2-40B4-BE49-F238E27FC236}">
                <a16:creationId xmlns:a16="http://schemas.microsoft.com/office/drawing/2014/main" id="{E0595109-37D0-43ED-BAC4-6387674425F9}"/>
              </a:ext>
            </a:extLst>
          </p:cNvPr>
          <p:cNvSpPr/>
          <p:nvPr/>
        </p:nvSpPr>
        <p:spPr>
          <a:xfrm>
            <a:off x="251520" y="3779521"/>
            <a:ext cx="8784976" cy="584775"/>
          </a:xfrm>
          <a:prstGeom prst="rect">
            <a:avLst/>
          </a:prstGeom>
        </p:spPr>
        <p:txBody>
          <a:bodyPr wrap="square">
            <a:spAutoFit/>
          </a:bodyPr>
          <a:lstStyle/>
          <a:p>
            <a:r>
              <a:rPr lang="it-IT" sz="3200" dirty="0"/>
              <a:t>https://www.youtube.com/watch?v=eVaT4ufML-I</a:t>
            </a:r>
          </a:p>
        </p:txBody>
      </p:sp>
      <p:sp>
        <p:nvSpPr>
          <p:cNvPr id="6" name="Rettangolo 5">
            <a:extLst>
              <a:ext uri="{FF2B5EF4-FFF2-40B4-BE49-F238E27FC236}">
                <a16:creationId xmlns:a16="http://schemas.microsoft.com/office/drawing/2014/main" id="{4DDBBBE7-B6F8-4064-A048-CE62C684F47C}"/>
              </a:ext>
            </a:extLst>
          </p:cNvPr>
          <p:cNvSpPr/>
          <p:nvPr/>
        </p:nvSpPr>
        <p:spPr>
          <a:xfrm>
            <a:off x="107504" y="5016078"/>
            <a:ext cx="8928992" cy="584775"/>
          </a:xfrm>
          <a:prstGeom prst="rect">
            <a:avLst/>
          </a:prstGeom>
        </p:spPr>
        <p:txBody>
          <a:bodyPr wrap="square">
            <a:spAutoFit/>
          </a:bodyPr>
          <a:lstStyle/>
          <a:p>
            <a:r>
              <a:rPr lang="it-IT" sz="3200" dirty="0"/>
              <a:t>https://www.youtube.com/watch?v=eFSgeFlfbQ4</a:t>
            </a:r>
          </a:p>
        </p:txBody>
      </p:sp>
    </p:spTree>
    <p:extLst>
      <p:ext uri="{BB962C8B-B14F-4D97-AF65-F5344CB8AC3E}">
        <p14:creationId xmlns:p14="http://schemas.microsoft.com/office/powerpoint/2010/main" val="20610381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56DC28-09C5-4947-875A-6AF5E2AFA005}"/>
              </a:ext>
            </a:extLst>
          </p:cNvPr>
          <p:cNvSpPr>
            <a:spLocks noGrp="1"/>
          </p:cNvSpPr>
          <p:nvPr>
            <p:ph type="ctrTitle"/>
          </p:nvPr>
        </p:nvSpPr>
        <p:spPr>
          <a:xfrm>
            <a:off x="685800" y="692696"/>
            <a:ext cx="7772400" cy="1470025"/>
          </a:xfrm>
        </p:spPr>
        <p:txBody>
          <a:bodyPr/>
          <a:lstStyle/>
          <a:p>
            <a:r>
              <a:rPr lang="it-IT" dirty="0"/>
              <a:t>Las </a:t>
            </a:r>
            <a:r>
              <a:rPr lang="it-IT" dirty="0" err="1"/>
              <a:t>Patronas</a:t>
            </a:r>
            <a:r>
              <a:rPr lang="it-IT" dirty="0"/>
              <a:t> y la </a:t>
            </a:r>
            <a:r>
              <a:rPr lang="it-IT" dirty="0" err="1"/>
              <a:t>ayuda</a:t>
            </a:r>
            <a:r>
              <a:rPr lang="it-IT" dirty="0"/>
              <a:t> a </a:t>
            </a:r>
            <a:r>
              <a:rPr lang="it-IT" dirty="0" err="1"/>
              <a:t>los</a:t>
            </a:r>
            <a:r>
              <a:rPr lang="it-IT" dirty="0"/>
              <a:t> </a:t>
            </a:r>
            <a:r>
              <a:rPr lang="it-IT" dirty="0" err="1"/>
              <a:t>Migrantes</a:t>
            </a:r>
            <a:endParaRPr lang="it-IT" dirty="0"/>
          </a:p>
        </p:txBody>
      </p:sp>
      <p:pic>
        <p:nvPicPr>
          <p:cNvPr id="4" name="Elementi multimediali online 3" title="Las Patronas, dos décadas velando por los inmigrantes">
            <a:hlinkClick r:id="" action="ppaction://media"/>
            <a:extLst>
              <a:ext uri="{FF2B5EF4-FFF2-40B4-BE49-F238E27FC236}">
                <a16:creationId xmlns:a16="http://schemas.microsoft.com/office/drawing/2014/main" id="{74F915DC-F58C-4B8D-89B3-932BE2349906}"/>
              </a:ext>
            </a:extLst>
          </p:cNvPr>
          <p:cNvPicPr>
            <a:picLocks noRot="1" noChangeAspect="1"/>
          </p:cNvPicPr>
          <p:nvPr>
            <a:videoFile r:link="rId1"/>
          </p:nvPr>
        </p:nvPicPr>
        <p:blipFill>
          <a:blip r:embed="rId3"/>
          <a:stretch>
            <a:fillRect/>
          </a:stretch>
        </p:blipFill>
        <p:spPr>
          <a:xfrm>
            <a:off x="603559" y="2143125"/>
            <a:ext cx="7854641" cy="4418235"/>
          </a:xfrm>
          <a:prstGeom prst="rect">
            <a:avLst/>
          </a:prstGeom>
        </p:spPr>
      </p:pic>
    </p:spTree>
    <p:extLst>
      <p:ext uri="{BB962C8B-B14F-4D97-AF65-F5344CB8AC3E}">
        <p14:creationId xmlns:p14="http://schemas.microsoft.com/office/powerpoint/2010/main" val="5495209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0" y="33859"/>
            <a:ext cx="9143999" cy="707886"/>
          </a:xfrm>
          <a:prstGeom prst="rect">
            <a:avLst/>
          </a:prstGeom>
          <a:noFill/>
        </p:spPr>
        <p:txBody>
          <a:bodyPr wrap="square" rtlCol="0">
            <a:spAutoFit/>
          </a:bodyPr>
          <a:lstStyle/>
          <a:p>
            <a:pPr algn="ctr"/>
            <a:r>
              <a:rPr lang="it-IT" sz="4000" b="1" dirty="0">
                <a:latin typeface="Times New Roman" pitchFamily="18" charset="0"/>
                <a:cs typeface="Times New Roman" pitchFamily="18" charset="0"/>
              </a:rPr>
              <a:t>¿Una nueva lengua? El spanglish</a:t>
            </a:r>
            <a:r>
              <a:rPr lang="it-IT" sz="4000" dirty="0"/>
              <a:t> </a:t>
            </a:r>
            <a:endParaRPr lang="es-ES" sz="4000" dirty="0"/>
          </a:p>
        </p:txBody>
      </p:sp>
      <p:pic>
        <p:nvPicPr>
          <p:cNvPr id="4" name="Picture 4"/>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3276599" y="939558"/>
            <a:ext cx="5867400" cy="438150"/>
          </a:xfrm>
          <a:prstGeom prst="rect">
            <a:avLst/>
          </a:prstGeom>
          <a:blipFill>
            <a:blip r:embed="rId3" cstate="print">
              <a:duotone>
                <a:prstClr val="black"/>
                <a:schemeClr val="accent6">
                  <a:tint val="45000"/>
                  <a:satMod val="400000"/>
                </a:schemeClr>
              </a:duotone>
            </a:blip>
            <a:tile tx="0" ty="0" sx="100000" sy="100000" flip="none" algn="tl"/>
          </a:blipFill>
          <a:ln w="9525">
            <a:solidFill>
              <a:srgbClr val="92D050"/>
            </a:solidFill>
            <a:miter lim="800000"/>
            <a:headEnd/>
            <a:tailEnd/>
          </a:ln>
          <a:effectLst/>
        </p:spPr>
      </p:pic>
      <p:sp>
        <p:nvSpPr>
          <p:cNvPr id="5" name="4 CuadroTexto"/>
          <p:cNvSpPr txBox="1"/>
          <p:nvPr/>
        </p:nvSpPr>
        <p:spPr>
          <a:xfrm>
            <a:off x="0" y="1628801"/>
            <a:ext cx="9144000" cy="5262979"/>
          </a:xfrm>
          <a:prstGeom prst="rect">
            <a:avLst/>
          </a:prstGeom>
          <a:noFill/>
        </p:spPr>
        <p:txBody>
          <a:bodyPr wrap="square" rtlCol="0">
            <a:spAutoFit/>
          </a:bodyPr>
          <a:lstStyle/>
          <a:p>
            <a:pPr algn="just"/>
            <a:r>
              <a:rPr lang="es-ES" sz="2400" b="1" dirty="0"/>
              <a:t>El espanglish, spanglish, </a:t>
            </a:r>
            <a:r>
              <a:rPr lang="es-ES" sz="2400" b="1" dirty="0" err="1"/>
              <a:t>ingañol</a:t>
            </a:r>
            <a:r>
              <a:rPr lang="es-ES" sz="2400" b="1" dirty="0"/>
              <a:t>, </a:t>
            </a:r>
            <a:r>
              <a:rPr lang="es-ES" sz="2400" b="1" dirty="0" err="1"/>
              <a:t>espaninglis</a:t>
            </a:r>
            <a:r>
              <a:rPr lang="es-ES" sz="2400" b="1" dirty="0"/>
              <a:t>, </a:t>
            </a:r>
            <a:r>
              <a:rPr lang="es-ES" sz="2400" b="1" dirty="0" err="1"/>
              <a:t>espanglés</a:t>
            </a:r>
            <a:r>
              <a:rPr lang="es-ES" sz="2400" b="1" dirty="0"/>
              <a:t>, </a:t>
            </a:r>
            <a:r>
              <a:rPr lang="es-ES" sz="2400" b="1" dirty="0" err="1"/>
              <a:t>espangleis</a:t>
            </a:r>
            <a:r>
              <a:rPr lang="es-ES" sz="2400" b="1" dirty="0"/>
              <a:t>, </a:t>
            </a:r>
            <a:r>
              <a:rPr lang="es-ES" sz="2400" b="1" dirty="0" err="1"/>
              <a:t>espanglis</a:t>
            </a:r>
            <a:r>
              <a:rPr lang="es-ES" sz="2400" b="1" dirty="0"/>
              <a:t> es la fusión morfosintáctica y semántica del español con el inglés estadounidense. Suele confundirse con el uso de anglicismos en español. Este idioma híbrido no es de uso oficial, sino de uso coloquial.</a:t>
            </a:r>
          </a:p>
          <a:p>
            <a:pPr algn="just"/>
            <a:r>
              <a:rPr lang="es-ES" sz="2400" b="1" dirty="0"/>
              <a:t>Sin embargo, para los angloparlantes estadounidenses, especialmente en las zonas con una gran población de habla hispana, la denominación «spanglish» es dada o al uso de palabras españolas —o con este origen, pero morfológicamente «</a:t>
            </a:r>
            <a:r>
              <a:rPr lang="es-ES" sz="2400" b="1" dirty="0" err="1"/>
              <a:t>anglificadas</a:t>
            </a:r>
            <a:r>
              <a:rPr lang="es-ES" sz="2400" b="1" dirty="0"/>
              <a:t>»— en frases de idioma inglés, o bien, directamente reciben el nombre de «</a:t>
            </a:r>
            <a:r>
              <a:rPr lang="es-ES" sz="2400" b="1" dirty="0" err="1"/>
              <a:t>espanglish</a:t>
            </a:r>
            <a:r>
              <a:rPr lang="es-ES" sz="2400" b="1" dirty="0"/>
              <a:t>» formas jergales e incluso pidgin, tal cual ocurre en California, Florida, Nuevo México, Texas, los barrios «latinos» de Nueva York, otras ciudades y el territorio en ultramar de Puerto Rico.</a:t>
            </a:r>
            <a:endParaRPr lang="es-ES" sz="24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395288" y="285729"/>
            <a:ext cx="7820050" cy="6186309"/>
          </a:xfrm>
          <a:prstGeom prst="rect">
            <a:avLst/>
          </a:prstGeom>
          <a:noFill/>
          <a:ln w="9525">
            <a:noFill/>
            <a:miter lim="800000"/>
            <a:headEnd/>
            <a:tailEnd/>
          </a:ln>
        </p:spPr>
        <p:txBody>
          <a:bodyPr wrap="square">
            <a:spAutoFit/>
          </a:bodyPr>
          <a:lstStyle/>
          <a:p>
            <a:pPr marL="0" lvl="8" algn="just">
              <a:lnSpc>
                <a:spcPct val="200000"/>
              </a:lnSpc>
            </a:pPr>
            <a:r>
              <a:rPr lang="it-IT" sz="2200" b="1" dirty="0">
                <a:latin typeface="Times New Roman" pitchFamily="18" charset="0"/>
                <a:cs typeface="Times New Roman" pitchFamily="18" charset="0"/>
              </a:rPr>
              <a:t>Code-switching</a:t>
            </a:r>
            <a:r>
              <a:rPr lang="it-IT" sz="2200" i="1" dirty="0">
                <a:latin typeface="Times New Roman" pitchFamily="18" charset="0"/>
                <a:cs typeface="Times New Roman" pitchFamily="18" charset="0"/>
              </a:rPr>
              <a:t> </a:t>
            </a:r>
            <a:r>
              <a:rPr lang="it-IT" sz="2200" dirty="0">
                <a:latin typeface="Times New Roman" pitchFamily="18" charset="0"/>
                <a:cs typeface="Times New Roman" pitchFamily="18" charset="0"/>
              </a:rPr>
              <a:t>o </a:t>
            </a:r>
            <a:r>
              <a:rPr lang="it-IT" sz="2200" i="1" dirty="0">
                <a:latin typeface="Times New Roman" pitchFamily="18" charset="0"/>
                <a:cs typeface="Times New Roman" pitchFamily="18" charset="0"/>
              </a:rPr>
              <a:t>alternancia de código </a:t>
            </a:r>
            <a:r>
              <a:rPr lang="it-IT" sz="2200" dirty="0">
                <a:latin typeface="Times New Roman" pitchFamily="18" charset="0"/>
                <a:cs typeface="Times New Roman" pitchFamily="18" charset="0"/>
              </a:rPr>
              <a:t>(paso de un código lingüístico a otro dentro el mismo discurso</a:t>
            </a:r>
          </a:p>
          <a:p>
            <a:pPr algn="just">
              <a:lnSpc>
                <a:spcPct val="200000"/>
              </a:lnSpc>
              <a:buFont typeface="Arial" charset="0"/>
              <a:buChar char="•"/>
            </a:pPr>
            <a:r>
              <a:rPr lang="it-IT" sz="2200" b="1" dirty="0">
                <a:latin typeface="Times New Roman" pitchFamily="18" charset="0"/>
                <a:cs typeface="Times New Roman" pitchFamily="18" charset="0"/>
              </a:rPr>
              <a:t>Borrowing</a:t>
            </a:r>
            <a:r>
              <a:rPr lang="it-IT" sz="2200" i="1" dirty="0">
                <a:latin typeface="Times New Roman" pitchFamily="18" charset="0"/>
                <a:cs typeface="Times New Roman" pitchFamily="18" charset="0"/>
              </a:rPr>
              <a:t> </a:t>
            </a:r>
            <a:r>
              <a:rPr lang="it-IT" sz="2200" dirty="0">
                <a:latin typeface="Times New Roman" pitchFamily="18" charset="0"/>
                <a:cs typeface="Times New Roman" pitchFamily="18" charset="0"/>
              </a:rPr>
              <a:t>o</a:t>
            </a:r>
            <a:r>
              <a:rPr lang="it-IT" sz="2200" i="1" dirty="0">
                <a:latin typeface="Times New Roman" pitchFamily="18" charset="0"/>
                <a:cs typeface="Times New Roman" pitchFamily="18" charset="0"/>
              </a:rPr>
              <a:t> préstamo integrado </a:t>
            </a:r>
            <a:r>
              <a:rPr lang="it-IT" sz="2200" dirty="0">
                <a:latin typeface="Times New Roman" pitchFamily="18" charset="0"/>
                <a:cs typeface="Times New Roman" pitchFamily="18" charset="0"/>
              </a:rPr>
              <a:t>(presencia y uso corriente, al interior de un código lingüístico, de palabras pertenecientes a otro código)</a:t>
            </a:r>
          </a:p>
          <a:p>
            <a:pPr algn="just">
              <a:lnSpc>
                <a:spcPct val="200000"/>
              </a:lnSpc>
              <a:buFont typeface="Arial" charset="0"/>
              <a:buChar char="•"/>
            </a:pPr>
            <a:r>
              <a:rPr lang="it-IT" sz="2200" b="1" dirty="0">
                <a:latin typeface="Times New Roman" pitchFamily="18" charset="0"/>
                <a:cs typeface="Times New Roman" pitchFamily="18" charset="0"/>
              </a:rPr>
              <a:t>Direct translation </a:t>
            </a:r>
            <a:r>
              <a:rPr lang="it-IT" sz="2200" dirty="0">
                <a:latin typeface="Times New Roman" pitchFamily="18" charset="0"/>
                <a:cs typeface="Times New Roman" pitchFamily="18" charset="0"/>
              </a:rPr>
              <a:t>(traducción literal de expresiones o frases: </a:t>
            </a:r>
            <a:r>
              <a:rPr lang="it-IT" sz="2200" i="1" dirty="0">
                <a:latin typeface="Times New Roman" pitchFamily="18" charset="0"/>
                <a:cs typeface="Times New Roman" pitchFamily="18" charset="0"/>
              </a:rPr>
              <a:t>llamar para atràs</a:t>
            </a:r>
            <a:r>
              <a:rPr lang="it-IT" sz="2200" dirty="0">
                <a:latin typeface="Times New Roman" pitchFamily="18" charset="0"/>
                <a:cs typeface="Times New Roman" pitchFamily="18" charset="0"/>
              </a:rPr>
              <a:t>)</a:t>
            </a:r>
          </a:p>
          <a:p>
            <a:pPr algn="just">
              <a:lnSpc>
                <a:spcPct val="200000"/>
              </a:lnSpc>
              <a:buFont typeface="Arial" charset="0"/>
              <a:buChar char="•"/>
            </a:pPr>
            <a:r>
              <a:rPr lang="it-IT" sz="2200" b="1" dirty="0">
                <a:latin typeface="Times New Roman" pitchFamily="18" charset="0"/>
                <a:cs typeface="Times New Roman" pitchFamily="18" charset="0"/>
              </a:rPr>
              <a:t>Phonetic translation  </a:t>
            </a:r>
            <a:r>
              <a:rPr lang="it-IT" sz="2200" dirty="0">
                <a:latin typeface="Times New Roman" pitchFamily="18" charset="0"/>
                <a:cs typeface="Times New Roman" pitchFamily="18" charset="0"/>
              </a:rPr>
              <a:t>(adaptación a las normas fonéticas de la lengua de llegada de palabras pertenecientes a otro código)</a:t>
            </a:r>
            <a:endParaRPr lang="it-IT" sz="22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bwMode="auto">
          <a:xfrm>
            <a:off x="0" y="6143644"/>
            <a:ext cx="9036050" cy="365125"/>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it-IT" sz="1800" baseline="30000" dirty="0">
                <a:solidFill>
                  <a:schemeClr val="tx1"/>
                </a:solidFill>
                <a:latin typeface="Times New Roman" pitchFamily="18" charset="0"/>
                <a:cs typeface="Times New Roman" pitchFamily="18" charset="0"/>
              </a:rPr>
              <a:t>47</a:t>
            </a:r>
            <a:r>
              <a:rPr lang="it-IT" sz="1800" dirty="0">
                <a:solidFill>
                  <a:schemeClr val="tx1"/>
                </a:solidFill>
                <a:latin typeface="Times New Roman" pitchFamily="18" charset="0"/>
                <a:cs typeface="Times New Roman" pitchFamily="18" charset="0"/>
              </a:rPr>
              <a:t>RAMIREZ, T, « Vamos a sobrevivir », </a:t>
            </a:r>
            <a:r>
              <a:rPr lang="it-IT" sz="1800" i="1" dirty="0">
                <a:solidFill>
                  <a:schemeClr val="tx1"/>
                </a:solidFill>
                <a:latin typeface="Times New Roman" pitchFamily="18" charset="0"/>
                <a:cs typeface="Times New Roman" pitchFamily="18" charset="0"/>
              </a:rPr>
              <a:t>La Jornada, </a:t>
            </a:r>
            <a:r>
              <a:rPr lang="it-IT" sz="1800" dirty="0">
                <a:solidFill>
                  <a:schemeClr val="tx1"/>
                </a:solidFill>
                <a:latin typeface="Times New Roman" pitchFamily="18" charset="0"/>
                <a:cs typeface="Times New Roman" pitchFamily="18" charset="0"/>
              </a:rPr>
              <a:t>30 Maggio 2004. Reperibile in:</a:t>
            </a:r>
          </a:p>
          <a:p>
            <a:pPr algn="l" fontAlgn="base">
              <a:spcBef>
                <a:spcPct val="0"/>
              </a:spcBef>
              <a:spcAft>
                <a:spcPct val="0"/>
              </a:spcAft>
            </a:pPr>
            <a:r>
              <a:rPr lang="it-IT" sz="1800" dirty="0">
                <a:solidFill>
                  <a:schemeClr val="tx1"/>
                </a:solidFill>
                <a:latin typeface="Times New Roman" pitchFamily="18" charset="0"/>
                <a:cs typeface="Times New Roman" pitchFamily="18" charset="0"/>
              </a:rPr>
              <a:t>http://www.jornada.unam.mx/2004/05/30/mas-tania.html</a:t>
            </a:r>
          </a:p>
        </p:txBody>
      </p:sp>
      <p:sp>
        <p:nvSpPr>
          <p:cNvPr id="3" name="Rettangolo 2"/>
          <p:cNvSpPr>
            <a:spLocks noChangeArrowheads="1"/>
          </p:cNvSpPr>
          <p:nvPr/>
        </p:nvSpPr>
        <p:spPr bwMode="auto">
          <a:xfrm>
            <a:off x="395288" y="260350"/>
            <a:ext cx="8497887" cy="5541645"/>
          </a:xfrm>
          <a:prstGeom prst="rect">
            <a:avLst/>
          </a:prstGeom>
          <a:noFill/>
          <a:ln w="9525">
            <a:noFill/>
            <a:miter lim="800000"/>
            <a:headEnd/>
            <a:tailEnd/>
          </a:ln>
        </p:spPr>
        <p:txBody>
          <a:bodyPr>
            <a:spAutoFit/>
          </a:bodyPr>
          <a:lstStyle/>
          <a:p>
            <a:pPr algn="ctr">
              <a:lnSpc>
                <a:spcPct val="200000"/>
              </a:lnSpc>
            </a:pPr>
            <a:r>
              <a:rPr lang="es-ES" b="1" i="1" dirty="0">
                <a:latin typeface="Verdana" pitchFamily="34" charset="0"/>
              </a:rPr>
              <a:t>El spanglish fue fruto de la vida cotidiana, de la necesidad de </a:t>
            </a:r>
            <a:r>
              <a:rPr lang="es-ES" b="1" i="1" dirty="0" err="1">
                <a:latin typeface="Verdana" pitchFamily="34" charset="0"/>
              </a:rPr>
              <a:t>watchear</a:t>
            </a:r>
            <a:r>
              <a:rPr lang="es-ES" b="1" i="1" dirty="0">
                <a:latin typeface="Verdana" pitchFamily="34" charset="0"/>
              </a:rPr>
              <a:t> para encontrar dónde </a:t>
            </a:r>
            <a:r>
              <a:rPr lang="es-ES" b="1" i="1" dirty="0" err="1">
                <a:latin typeface="Verdana" pitchFamily="34" charset="0"/>
              </a:rPr>
              <a:t>parkear</a:t>
            </a:r>
            <a:r>
              <a:rPr lang="es-ES" b="1" i="1" dirty="0">
                <a:latin typeface="Verdana" pitchFamily="34" charset="0"/>
              </a:rPr>
              <a:t> la </a:t>
            </a:r>
            <a:r>
              <a:rPr lang="es-ES" b="1" i="1" dirty="0" err="1">
                <a:latin typeface="Verdana" pitchFamily="34" charset="0"/>
              </a:rPr>
              <a:t>troca</a:t>
            </a:r>
            <a:r>
              <a:rPr lang="es-ES" b="1" i="1" dirty="0">
                <a:latin typeface="Verdana" pitchFamily="34" charset="0"/>
              </a:rPr>
              <a:t>; o de usar un </a:t>
            </a:r>
            <a:r>
              <a:rPr lang="es-ES" b="1" i="1" dirty="0" err="1">
                <a:latin typeface="Verdana" pitchFamily="34" charset="0"/>
              </a:rPr>
              <a:t>antibaby</a:t>
            </a:r>
            <a:r>
              <a:rPr lang="es-ES" b="1" i="1" dirty="0">
                <a:latin typeface="Verdana" pitchFamily="34" charset="0"/>
              </a:rPr>
              <a:t> para no quedar embarazada; o de descubrir que el </a:t>
            </a:r>
            <a:r>
              <a:rPr lang="es-ES" b="1" i="1" dirty="0" err="1">
                <a:latin typeface="Verdana" pitchFamily="34" charset="0"/>
              </a:rPr>
              <a:t>kenedito</a:t>
            </a:r>
            <a:r>
              <a:rPr lang="es-ES" b="1" i="1" dirty="0">
                <a:latin typeface="Verdana" pitchFamily="34" charset="0"/>
              </a:rPr>
              <a:t> (traidor) delató al que no tenía </a:t>
            </a:r>
            <a:r>
              <a:rPr lang="es-ES" b="1" i="1" dirty="0" err="1">
                <a:latin typeface="Verdana" pitchFamily="34" charset="0"/>
              </a:rPr>
              <a:t>grincar</a:t>
            </a:r>
            <a:r>
              <a:rPr lang="es-ES" b="1" i="1" dirty="0">
                <a:latin typeface="Verdana" pitchFamily="34" charset="0"/>
              </a:rPr>
              <a:t> (</a:t>
            </a:r>
            <a:r>
              <a:rPr lang="es-ES" b="1" i="1" dirty="0" err="1">
                <a:latin typeface="Verdana" pitchFamily="34" charset="0"/>
              </a:rPr>
              <a:t>green</a:t>
            </a:r>
            <a:r>
              <a:rPr lang="es-ES" b="1" i="1" dirty="0">
                <a:latin typeface="Verdana" pitchFamily="34" charset="0"/>
              </a:rPr>
              <a:t> </a:t>
            </a:r>
            <a:r>
              <a:rPr lang="es-ES" b="1" i="1" dirty="0" err="1">
                <a:latin typeface="Verdana" pitchFamily="34" charset="0"/>
              </a:rPr>
              <a:t>card</a:t>
            </a:r>
            <a:r>
              <a:rPr lang="es-ES" b="1" i="1" dirty="0">
                <a:latin typeface="Verdana" pitchFamily="34" charset="0"/>
              </a:rPr>
              <a:t>). </a:t>
            </a:r>
            <a:r>
              <a:rPr lang="it-IT" b="1" i="1" dirty="0">
                <a:latin typeface="Verdana" pitchFamily="34" charset="0"/>
              </a:rPr>
              <a:t>[…] </a:t>
            </a:r>
            <a:r>
              <a:rPr lang="es-ES" b="1" i="1" dirty="0">
                <a:latin typeface="Verdana" pitchFamily="34" charset="0"/>
              </a:rPr>
              <a:t>Cuando dos culturas están en contacto, hay préstamos entre ambos idiomas, hay una influencia que va de un lado al otro. Muchos norteamericanos tienen palabras nuestras: rancho, reata, hacienda, y como hemos vivido tantos años allá y aquélla es la cultura dominante, comenzamos a tomar palabras del inglés y las convertimos al </a:t>
            </a:r>
            <a:r>
              <a:rPr lang="it-IT" b="1" i="1" dirty="0">
                <a:latin typeface="Verdana" pitchFamily="34" charset="0"/>
              </a:rPr>
              <a:t>español</a:t>
            </a:r>
            <a:endParaRPr lang="it-IT" b="1" i="1" baseline="30000" dirty="0">
              <a:latin typeface="Verdana"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bwMode="auto">
          <a:xfrm>
            <a:off x="0" y="6072206"/>
            <a:ext cx="6019800" cy="365125"/>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it-IT" sz="1600" baseline="30000" dirty="0">
                <a:solidFill>
                  <a:schemeClr val="tx1"/>
                </a:solidFill>
                <a:latin typeface="Times New Roman" pitchFamily="18" charset="0"/>
                <a:cs typeface="Times New Roman" pitchFamily="18" charset="0"/>
              </a:rPr>
              <a:t>46</a:t>
            </a:r>
            <a:r>
              <a:rPr lang="it-IT" sz="1600" dirty="0">
                <a:solidFill>
                  <a:schemeClr val="tx1"/>
                </a:solidFill>
                <a:latin typeface="Times New Roman" pitchFamily="18" charset="0"/>
                <a:cs typeface="Times New Roman" pitchFamily="18" charset="0"/>
              </a:rPr>
              <a:t>Esmeralda Santiago citata da LÓPEZ PONZ, M, </a:t>
            </a:r>
            <a:r>
              <a:rPr lang="it-IT" sz="1600" i="1" dirty="0">
                <a:solidFill>
                  <a:schemeClr val="tx1"/>
                </a:solidFill>
                <a:latin typeface="Times New Roman" pitchFamily="18" charset="0"/>
                <a:cs typeface="Times New Roman" pitchFamily="18" charset="0"/>
              </a:rPr>
              <a:t>op. cit.,</a:t>
            </a:r>
            <a:r>
              <a:rPr lang="it-IT" sz="1600" dirty="0">
                <a:solidFill>
                  <a:schemeClr val="tx1"/>
                </a:solidFill>
                <a:latin typeface="Times New Roman" pitchFamily="18" charset="0"/>
                <a:cs typeface="Times New Roman" pitchFamily="18" charset="0"/>
              </a:rPr>
              <a:t> p. 23</a:t>
            </a:r>
          </a:p>
        </p:txBody>
      </p:sp>
      <p:sp>
        <p:nvSpPr>
          <p:cNvPr id="3" name="Rettangolo 2"/>
          <p:cNvSpPr>
            <a:spLocks noChangeArrowheads="1"/>
          </p:cNvSpPr>
          <p:nvPr/>
        </p:nvSpPr>
        <p:spPr bwMode="auto">
          <a:xfrm>
            <a:off x="285720" y="357166"/>
            <a:ext cx="8569325" cy="5406095"/>
          </a:xfrm>
          <a:prstGeom prst="rect">
            <a:avLst/>
          </a:prstGeom>
          <a:noFill/>
          <a:ln w="9525">
            <a:noFill/>
            <a:miter lim="800000"/>
            <a:headEnd/>
            <a:tailEnd/>
          </a:ln>
        </p:spPr>
        <p:txBody>
          <a:bodyPr>
            <a:spAutoFit/>
          </a:bodyPr>
          <a:lstStyle/>
          <a:p>
            <a:pPr algn="ctr">
              <a:lnSpc>
                <a:spcPct val="200000"/>
              </a:lnSpc>
            </a:pPr>
            <a:r>
              <a:rPr lang="es-ES" sz="2200" b="1" dirty="0">
                <a:latin typeface="Times New Roman" panose="02020603050405020304" pitchFamily="18" charset="0"/>
                <a:cs typeface="Times New Roman" panose="02020603050405020304" pitchFamily="18" charset="0"/>
              </a:rPr>
              <a:t>...el idioma que ahora hablo, el cual yo pensaba que era español, es realmente el </a:t>
            </a:r>
            <a:r>
              <a:rPr lang="es-ES" sz="2200" b="1" dirty="0" err="1">
                <a:latin typeface="Times New Roman" panose="02020603050405020304" pitchFamily="18" charset="0"/>
                <a:cs typeface="Times New Roman" panose="02020603050405020304" pitchFamily="18" charset="0"/>
              </a:rPr>
              <a:t>espanglés</a:t>
            </a:r>
            <a:r>
              <a:rPr lang="es-ES" sz="2200" b="1" dirty="0">
                <a:latin typeface="Times New Roman" panose="02020603050405020304" pitchFamily="18" charset="0"/>
                <a:cs typeface="Times New Roman" panose="02020603050405020304" pitchFamily="18" charset="0"/>
              </a:rPr>
              <a:t>, ese dialecto forjado del español y del inglés que toma palabras de los dos idiomas, las añade a expresiones familiares [...] y cambia la manera en que se escriben para crear palabras nuevas. En mi casa, por ejemplo, lavamos el piso con un mapo</a:t>
            </a:r>
            <a:r>
              <a:rPr lang="es-ES" sz="2200" b="1" i="1" dirty="0">
                <a:latin typeface="Times New Roman" panose="02020603050405020304" pitchFamily="18" charset="0"/>
                <a:cs typeface="Times New Roman" panose="02020603050405020304" pitchFamily="18" charset="0"/>
              </a:rPr>
              <a:t>, </a:t>
            </a:r>
            <a:r>
              <a:rPr lang="es-ES" sz="2200" b="1" dirty="0">
                <a:latin typeface="Times New Roman" panose="02020603050405020304" pitchFamily="18" charset="0"/>
                <a:cs typeface="Times New Roman" panose="02020603050405020304" pitchFamily="18" charset="0"/>
              </a:rPr>
              <a:t>compramo</a:t>
            </a:r>
            <a:r>
              <a:rPr lang="es-ES" sz="2200" b="1" i="1" dirty="0">
                <a:latin typeface="Times New Roman" panose="02020603050405020304" pitchFamily="18" charset="0"/>
                <a:cs typeface="Times New Roman" panose="02020603050405020304" pitchFamily="18" charset="0"/>
              </a:rPr>
              <a:t>s tique </a:t>
            </a:r>
            <a:r>
              <a:rPr lang="es-ES" sz="2200" b="1" dirty="0" err="1">
                <a:latin typeface="Times New Roman" panose="02020603050405020304" pitchFamily="18" charset="0"/>
                <a:cs typeface="Times New Roman" panose="02020603050405020304" pitchFamily="18" charset="0"/>
              </a:rPr>
              <a:t>pa'l</a:t>
            </a:r>
            <a:r>
              <a:rPr lang="es-ES" sz="2200" b="1" dirty="0">
                <a:latin typeface="Times New Roman" panose="02020603050405020304" pitchFamily="18" charset="0"/>
                <a:cs typeface="Times New Roman" panose="02020603050405020304" pitchFamily="18" charset="0"/>
              </a:rPr>
              <a:t> cine,</a:t>
            </a:r>
            <a:r>
              <a:rPr lang="es-ES" sz="2200" b="1" i="1" dirty="0">
                <a:latin typeface="Times New Roman" panose="02020603050405020304" pitchFamily="18" charset="0"/>
                <a:cs typeface="Times New Roman" panose="02020603050405020304" pitchFamily="18" charset="0"/>
              </a:rPr>
              <a:t> nos damos de cuenta, </a:t>
            </a:r>
            <a:r>
              <a:rPr lang="es-ES" sz="2200" b="1" dirty="0">
                <a:latin typeface="Times New Roman" panose="02020603050405020304" pitchFamily="18" charset="0"/>
                <a:cs typeface="Times New Roman" panose="02020603050405020304" pitchFamily="18" charset="0"/>
              </a:rPr>
              <a:t>leemos </a:t>
            </a:r>
            <a:r>
              <a:rPr lang="es-ES" sz="2200" b="1" i="1" dirty="0">
                <a:latin typeface="Times New Roman" panose="02020603050405020304" pitchFamily="18" charset="0"/>
                <a:cs typeface="Times New Roman" panose="02020603050405020304" pitchFamily="18" charset="0"/>
              </a:rPr>
              <a:t>panfletos, damos el OK, </a:t>
            </a:r>
            <a:r>
              <a:rPr lang="es-ES" sz="2200" b="1" dirty="0">
                <a:latin typeface="Times New Roman" panose="02020603050405020304" pitchFamily="18" charset="0"/>
                <a:cs typeface="Times New Roman" panose="02020603050405020304" pitchFamily="18" charset="0"/>
              </a:rPr>
              <a:t>y</a:t>
            </a:r>
            <a:r>
              <a:rPr lang="es-ES" sz="2200" b="1" i="1" dirty="0">
                <a:latin typeface="Times New Roman" panose="02020603050405020304" pitchFamily="18" charset="0"/>
                <a:cs typeface="Times New Roman" panose="02020603050405020304" pitchFamily="18" charset="0"/>
              </a:rPr>
              <a:t> llamamos </a:t>
            </a:r>
            <a:r>
              <a:rPr lang="es-ES" sz="2200" b="1" i="1" dirty="0" err="1">
                <a:latin typeface="Times New Roman" panose="02020603050405020304" pitchFamily="18" charset="0"/>
                <a:cs typeface="Times New Roman" panose="02020603050405020304" pitchFamily="18" charset="0"/>
              </a:rPr>
              <a:t>pa'atrás</a:t>
            </a:r>
            <a:r>
              <a:rPr lang="es-ES" sz="2200" b="1" i="1" dirty="0">
                <a:latin typeface="Times New Roman" panose="02020603050405020304" pitchFamily="18" charset="0"/>
                <a:cs typeface="Times New Roman" panose="02020603050405020304" pitchFamily="18" charset="0"/>
              </a:rPr>
              <a:t> </a:t>
            </a:r>
            <a:r>
              <a:rPr lang="es-ES" sz="2200" b="1" dirty="0">
                <a:latin typeface="Times New Roman" panose="02020603050405020304" pitchFamily="18" charset="0"/>
                <a:cs typeface="Times New Roman" panose="02020603050405020304" pitchFamily="18" charset="0"/>
              </a:rPr>
              <a:t>cuando estamos muy </a:t>
            </a:r>
            <a:r>
              <a:rPr lang="es-ES" sz="2200" b="1" i="1" dirty="0" err="1">
                <a:latin typeface="Times New Roman" panose="02020603050405020304" pitchFamily="18" charset="0"/>
                <a:cs typeface="Times New Roman" panose="02020603050405020304" pitchFamily="18" charset="0"/>
              </a:rPr>
              <a:t>bisi</a:t>
            </a:r>
            <a:r>
              <a:rPr lang="es-ES" sz="2200" b="1" i="1" dirty="0">
                <a:latin typeface="Times New Roman" panose="02020603050405020304" pitchFamily="18" charset="0"/>
                <a:cs typeface="Times New Roman" panose="02020603050405020304" pitchFamily="18" charset="0"/>
              </a:rPr>
              <a:t> </a:t>
            </a:r>
            <a:r>
              <a:rPr lang="es-ES" sz="2200" b="1" dirty="0" err="1">
                <a:latin typeface="Times New Roman" panose="02020603050405020304" pitchFamily="18" charset="0"/>
                <a:cs typeface="Times New Roman" panose="02020603050405020304" pitchFamily="18" charset="0"/>
              </a:rPr>
              <a:t>pa'hablar</a:t>
            </a:r>
            <a:r>
              <a:rPr lang="es-ES" sz="2200" b="1" dirty="0">
                <a:latin typeface="Times New Roman" panose="02020603050405020304" pitchFamily="18" charset="0"/>
                <a:cs typeface="Times New Roman" panose="02020603050405020304" pitchFamily="18" charset="0"/>
              </a:rPr>
              <a:t> </a:t>
            </a:r>
            <a:r>
              <a:rPr lang="it-IT" sz="2200" b="1" dirty="0">
                <a:latin typeface="Times New Roman" panose="02020603050405020304" pitchFamily="18" charset="0"/>
                <a:cs typeface="Times New Roman" panose="02020603050405020304" pitchFamily="18" charset="0"/>
              </a:rPr>
              <a:t>por teléfono.</a:t>
            </a:r>
            <a:endParaRPr lang="it-IT" sz="2200" b="1" baseline="30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457200" y="274638"/>
            <a:ext cx="8229600" cy="6583362"/>
          </a:xfrm>
          <a:prstGeom prst="rect">
            <a:avLst/>
          </a:prstGeom>
        </p:spPr>
        <p:txBody>
          <a:bodyPr rtlCol="0">
            <a:normAutofit fontScale="97500" lnSpcReduction="10000"/>
          </a:bodyPr>
          <a:lstStyle/>
          <a:p>
            <a:pPr marL="0" marR="0" lvl="0" indent="0" algn="ctr" defTabSz="914400" rtl="0" eaLnBrk="1" fontAlgn="auto" latinLnBrk="0" hangingPunct="1">
              <a:lnSpc>
                <a:spcPct val="200000"/>
              </a:lnSpc>
              <a:spcBef>
                <a:spcPct val="0"/>
              </a:spcBef>
              <a:spcAft>
                <a:spcPts val="0"/>
              </a:spcAft>
              <a:buClrTx/>
              <a:buSzTx/>
              <a:buFontTx/>
              <a:buNone/>
              <a:tabLst/>
              <a:defRPr/>
            </a:pP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In un palacete de La Mancha of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which</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nombre no quiero remembrarme, vivía,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not</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so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long</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ago</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uno de esos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gentlemen</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who</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always</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tienen una lanza in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the</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rack, una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buckler</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antigua, a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skinny</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caballo y un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greyhound</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para el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chase</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 cazuela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with</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más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beef</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than</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mutón</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carne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choppeada</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para la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dinner</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un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omelet</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pa</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los Sábados,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lentil</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pa</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los Viernes, y algún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pigeon</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como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delicacy</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especial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pa</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los Domingos, consumían tres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cuarers</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de su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income</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El resto lo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employaba</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en una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coat</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de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broadcloth</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y en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soketes</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de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velvetín</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pa</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los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holidays</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with</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sus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slippers</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pa</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combinar,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while</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los otros días de la semana él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cut</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 figura de los más finos </a:t>
            </a:r>
            <a:r>
              <a:rPr kumimoji="0" lang="es-ES_tradnl" sz="20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cloths</a:t>
            </a:r>
            <a:r>
              <a:rPr kumimoji="0" lang="es-ES_tradnl"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a:t>
            </a:r>
            <a:br>
              <a:rPr kumimoji="0" lang="it-IT"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br>
            <a:br>
              <a:rPr kumimoji="0" lang="it-IT" sz="20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br>
            <a:r>
              <a:rPr kumimoji="0" lang="it-IT" sz="1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a:t>
            </a:r>
            <a:r>
              <a:rPr kumimoji="0" lang="en-US" sz="1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STAVANS, I, </a:t>
            </a:r>
            <a:r>
              <a:rPr kumimoji="0" lang="en-US" sz="1600" b="0" i="1"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Spanglish</a:t>
            </a:r>
            <a:r>
              <a:rPr kumimoji="0" lang="en-US" sz="1600" b="0" i="1"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The Making of a New American Language, </a:t>
            </a:r>
            <a:r>
              <a:rPr kumimoji="0" lang="en-US" sz="1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2003)</a:t>
            </a:r>
            <a:endParaRPr kumimoji="0" lang="it-IT" sz="1600" b="0" i="0" u="none" strike="noStrike" kern="1200" cap="none" spc="0" normalizeH="0" baseline="0" noProof="0" dirty="0">
              <a:ln>
                <a:noFill/>
              </a:ln>
              <a:solidFill>
                <a:schemeClr val="tx1"/>
              </a:solidFill>
              <a:effectLst/>
              <a:uLnTx/>
              <a:uFillTx/>
              <a:latin typeface="Monotype Corsiva" pitchFamily="66" charset="0"/>
              <a:ea typeface="+mj-ea"/>
              <a:cs typeface="Times New Roman"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A2AF7BF-A9ED-4D18-B092-38CA0CD2D8FE}"/>
              </a:ext>
            </a:extLst>
          </p:cNvPr>
          <p:cNvSpPr txBox="1"/>
          <p:nvPr/>
        </p:nvSpPr>
        <p:spPr>
          <a:xfrm>
            <a:off x="251520" y="620688"/>
            <a:ext cx="7992888" cy="4062651"/>
          </a:xfrm>
          <a:prstGeom prst="rect">
            <a:avLst/>
          </a:prstGeom>
          <a:noFill/>
        </p:spPr>
        <p:txBody>
          <a:bodyPr wrap="square" rtlCol="0">
            <a:spAutoFit/>
          </a:bodyPr>
          <a:lstStyle/>
          <a:p>
            <a:r>
              <a:rPr lang="es-ES" sz="2400" b="1" dirty="0">
                <a:latin typeface="Times New Roman" panose="02020603050405020304" pitchFamily="18" charset="0"/>
                <a:cs typeface="Times New Roman" panose="02020603050405020304" pitchFamily="18" charset="0"/>
              </a:rPr>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a:t>
            </a:r>
          </a:p>
          <a:p>
            <a:r>
              <a:rPr lang="es-ES" sz="2400" b="1" dirty="0">
                <a:latin typeface="Times New Roman" panose="02020603050405020304" pitchFamily="18" charset="0"/>
                <a:cs typeface="Times New Roman" panose="02020603050405020304" pitchFamily="18" charset="0"/>
              </a:rPr>
              <a:t>El resto </a:t>
            </a:r>
            <a:r>
              <a:rPr lang="es-ES" sz="2400" b="1" dirty="0" err="1">
                <a:latin typeface="Times New Roman" panose="02020603050405020304" pitchFamily="18" charset="0"/>
                <a:cs typeface="Times New Roman" panose="02020603050405020304" pitchFamily="18" charset="0"/>
              </a:rPr>
              <a:t>della</a:t>
            </a:r>
            <a:r>
              <a:rPr lang="es-ES" sz="2400" b="1" dirty="0">
                <a:latin typeface="Times New Roman" panose="02020603050405020304" pitchFamily="18" charset="0"/>
                <a:cs typeface="Times New Roman" panose="02020603050405020304" pitchFamily="18" charset="0"/>
              </a:rPr>
              <a:t> concluían sayo de velarte, calzas de velludo para las fiestas con sus pantuflos de lo mismo, los días de entre semana se honraba con su vellorí de lo más fino.</a:t>
            </a:r>
          </a:p>
          <a:p>
            <a:endParaRPr lang="it-IT" dirty="0"/>
          </a:p>
        </p:txBody>
      </p:sp>
    </p:spTree>
    <p:extLst>
      <p:ext uri="{BB962C8B-B14F-4D97-AF65-F5344CB8AC3E}">
        <p14:creationId xmlns:p14="http://schemas.microsoft.com/office/powerpoint/2010/main" val="840493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71472" y="571480"/>
            <a:ext cx="5513048" cy="646331"/>
          </a:xfrm>
          <a:prstGeom prst="rect">
            <a:avLst/>
          </a:prstGeom>
          <a:noFill/>
        </p:spPr>
        <p:txBody>
          <a:bodyPr wrap="none" rtlCol="0">
            <a:spAutoFit/>
          </a:bodyPr>
          <a:lstStyle/>
          <a:p>
            <a:r>
              <a:rPr lang="it-IT" sz="3600" b="1" i="1" dirty="0">
                <a:latin typeface="Verdana" pitchFamily="34" charset="0"/>
              </a:rPr>
              <a:t>La presencia indiana</a:t>
            </a:r>
            <a:endParaRPr lang="es-ES" sz="3600" b="1" i="1" dirty="0">
              <a:latin typeface="Verdana" pitchFamily="34" charset="0"/>
            </a:endParaRPr>
          </a:p>
        </p:txBody>
      </p:sp>
      <p:sp>
        <p:nvSpPr>
          <p:cNvPr id="3" name="2 CuadroTexto"/>
          <p:cNvSpPr txBox="1"/>
          <p:nvPr/>
        </p:nvSpPr>
        <p:spPr>
          <a:xfrm>
            <a:off x="500034" y="2357430"/>
            <a:ext cx="1975221" cy="2215991"/>
          </a:xfrm>
          <a:prstGeom prst="rect">
            <a:avLst/>
          </a:prstGeom>
          <a:noFill/>
        </p:spPr>
        <p:txBody>
          <a:bodyPr wrap="none" rtlCol="0">
            <a:spAutoFit/>
          </a:bodyPr>
          <a:lstStyle/>
          <a:p>
            <a:r>
              <a:rPr lang="it-IT" sz="2400" b="1" dirty="0">
                <a:latin typeface="Verdana" pitchFamily="34" charset="0"/>
              </a:rPr>
              <a:t>Apaches</a:t>
            </a:r>
          </a:p>
          <a:p>
            <a:endParaRPr lang="it-IT" sz="2400" b="1" dirty="0">
              <a:latin typeface="Verdana" pitchFamily="34" charset="0"/>
            </a:endParaRPr>
          </a:p>
          <a:p>
            <a:r>
              <a:rPr lang="it-IT" sz="2400" b="1" dirty="0">
                <a:latin typeface="Verdana" pitchFamily="34" charset="0"/>
              </a:rPr>
              <a:t>Navajo</a:t>
            </a:r>
          </a:p>
          <a:p>
            <a:endParaRPr lang="it-IT" sz="2400" b="1" dirty="0">
              <a:latin typeface="Verdana" pitchFamily="34" charset="0"/>
            </a:endParaRPr>
          </a:p>
          <a:p>
            <a:r>
              <a:rPr lang="it-IT" sz="2400" b="1" dirty="0">
                <a:latin typeface="Verdana" pitchFamily="34" charset="0"/>
              </a:rPr>
              <a:t>Comanche</a:t>
            </a:r>
          </a:p>
          <a:p>
            <a:endParaRPr lang="es-ES" dirty="0"/>
          </a:p>
        </p:txBody>
      </p:sp>
      <p:pic>
        <p:nvPicPr>
          <p:cNvPr id="81922" name="Picture 2" descr="http://t3.gstatic.com/images?q=tbn:ANd9GcTA4xfYsKpNx_cyvWk2-FJHl_8cIck8crSBPRBUnK6YOvYTrDj8WA"/>
          <p:cNvPicPr>
            <a:picLocks noChangeAspect="1" noChangeArrowheads="1"/>
          </p:cNvPicPr>
          <p:nvPr/>
        </p:nvPicPr>
        <p:blipFill>
          <a:blip r:embed="rId2" cstate="print"/>
          <a:srcRect/>
          <a:stretch>
            <a:fillRect/>
          </a:stretch>
        </p:blipFill>
        <p:spPr bwMode="auto">
          <a:xfrm>
            <a:off x="2643174" y="1357298"/>
            <a:ext cx="2971800" cy="1533526"/>
          </a:xfrm>
          <a:prstGeom prst="rect">
            <a:avLst/>
          </a:prstGeom>
          <a:noFill/>
        </p:spPr>
      </p:pic>
      <p:pic>
        <p:nvPicPr>
          <p:cNvPr id="81924" name="Picture 4" descr="http://grandcanyonhistory.clas.asu.edu/images/history/nativecultures/navajo/Navajo_group_Poley.jpg"/>
          <p:cNvPicPr>
            <a:picLocks noChangeAspect="1" noChangeArrowheads="1"/>
          </p:cNvPicPr>
          <p:nvPr/>
        </p:nvPicPr>
        <p:blipFill>
          <a:blip r:embed="rId3" cstate="print"/>
          <a:srcRect/>
          <a:stretch>
            <a:fillRect/>
          </a:stretch>
        </p:blipFill>
        <p:spPr bwMode="auto">
          <a:xfrm>
            <a:off x="4827094" y="3714752"/>
            <a:ext cx="4316906" cy="3143248"/>
          </a:xfrm>
          <a:prstGeom prst="rect">
            <a:avLst/>
          </a:prstGeom>
          <a:noFill/>
        </p:spPr>
      </p:pic>
      <p:pic>
        <p:nvPicPr>
          <p:cNvPr id="81926" name="Picture 6" descr="http://4.bp.blogspot.com/-6zr5oOjzwO4/UCGoa8-kcMI/AAAAAAAAQU4/07j48HvQXnI/s1600/Comanches.jpg"/>
          <p:cNvPicPr>
            <a:picLocks noChangeAspect="1" noChangeArrowheads="1"/>
          </p:cNvPicPr>
          <p:nvPr/>
        </p:nvPicPr>
        <p:blipFill>
          <a:blip r:embed="rId4" cstate="print"/>
          <a:srcRect/>
          <a:stretch>
            <a:fillRect/>
          </a:stretch>
        </p:blipFill>
        <p:spPr bwMode="auto">
          <a:xfrm>
            <a:off x="6143636" y="0"/>
            <a:ext cx="2643176" cy="3524235"/>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357158" y="1785926"/>
            <a:ext cx="5214942" cy="4786346"/>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2000" b="1" i="0" u="none" strike="noStrike" kern="1200" cap="none" spc="0" normalizeH="0" baseline="0" noProof="0" dirty="0">
                <a:ln>
                  <a:noFill/>
                </a:ln>
                <a:solidFill>
                  <a:schemeClr val="tx1"/>
                </a:solidFill>
                <a:effectLst/>
                <a:uLnTx/>
                <a:uFillTx/>
                <a:latin typeface="+mj-lt"/>
                <a:ea typeface="+mj-ea"/>
                <a:cs typeface="+mj-cs"/>
              </a:rPr>
              <a:t>To live in the borderlands means you</a:t>
            </a:r>
            <a:br>
              <a:rPr kumimoji="0" lang="en-US" sz="2000" b="1" i="0" u="none" strike="noStrike" kern="1200" cap="none" spc="0" normalizeH="0" baseline="0" noProof="0" dirty="0">
                <a:ln>
                  <a:noFill/>
                </a:ln>
                <a:solidFill>
                  <a:schemeClr val="tx1"/>
                </a:solidFill>
                <a:effectLst/>
                <a:uLnTx/>
                <a:uFillTx/>
                <a:latin typeface="+mj-lt"/>
                <a:ea typeface="+mj-ea"/>
                <a:cs typeface="+mj-cs"/>
              </a:rPr>
            </a:br>
            <a:r>
              <a:rPr kumimoji="0" lang="en-US" sz="2000" b="1" i="0" u="none" strike="noStrike" kern="1200" cap="none" spc="0" normalizeH="0" baseline="0" noProof="0" dirty="0">
                <a:ln>
                  <a:noFill/>
                </a:ln>
                <a:solidFill>
                  <a:schemeClr val="tx1"/>
                </a:solidFill>
                <a:effectLst/>
                <a:uLnTx/>
                <a:uFillTx/>
                <a:latin typeface="+mj-lt"/>
                <a:ea typeface="+mj-ea"/>
                <a:cs typeface="+mj-cs"/>
              </a:rPr>
              <a:t>are neither </a:t>
            </a:r>
            <a:r>
              <a:rPr kumimoji="0" lang="en-US" sz="2000" b="1" i="1" u="none" strike="noStrike" kern="1200" cap="none" spc="0" normalizeH="0" baseline="0" noProof="0" dirty="0" err="1">
                <a:ln>
                  <a:noFill/>
                </a:ln>
                <a:solidFill>
                  <a:schemeClr val="tx1"/>
                </a:solidFill>
                <a:effectLst/>
                <a:uLnTx/>
                <a:uFillTx/>
                <a:latin typeface="+mj-lt"/>
                <a:ea typeface="+mj-ea"/>
                <a:cs typeface="+mj-cs"/>
              </a:rPr>
              <a:t>hispana</a:t>
            </a:r>
            <a:r>
              <a:rPr kumimoji="0" lang="en-US" sz="2000" b="1" i="1" u="none" strike="noStrike" kern="1200" cap="none" spc="0" normalizeH="0" baseline="0" noProof="0" dirty="0">
                <a:ln>
                  <a:noFill/>
                </a:ln>
                <a:solidFill>
                  <a:schemeClr val="tx1"/>
                </a:solidFill>
                <a:effectLst/>
                <a:uLnTx/>
                <a:uFillTx/>
                <a:latin typeface="+mj-lt"/>
                <a:ea typeface="+mj-ea"/>
                <a:cs typeface="+mj-cs"/>
              </a:rPr>
              <a:t> </a:t>
            </a:r>
            <a:r>
              <a:rPr kumimoji="0" lang="en-US" sz="2000" b="1" i="1" u="none" strike="noStrike" kern="1200" cap="none" spc="0" normalizeH="0" baseline="0" noProof="0" dirty="0" err="1">
                <a:ln>
                  <a:noFill/>
                </a:ln>
                <a:solidFill>
                  <a:schemeClr val="tx1"/>
                </a:solidFill>
                <a:effectLst/>
                <a:uLnTx/>
                <a:uFillTx/>
                <a:latin typeface="+mj-lt"/>
                <a:ea typeface="+mj-ea"/>
                <a:cs typeface="+mj-cs"/>
              </a:rPr>
              <a:t>india</a:t>
            </a:r>
            <a:r>
              <a:rPr kumimoji="0" lang="en-US" sz="2000" b="1" i="1" u="none" strike="noStrike" kern="1200" cap="none" spc="0" normalizeH="0" baseline="0" noProof="0" dirty="0">
                <a:ln>
                  <a:noFill/>
                </a:ln>
                <a:solidFill>
                  <a:schemeClr val="tx1"/>
                </a:solidFill>
                <a:effectLst/>
                <a:uLnTx/>
                <a:uFillTx/>
                <a:latin typeface="+mj-lt"/>
                <a:ea typeface="+mj-ea"/>
                <a:cs typeface="+mj-cs"/>
              </a:rPr>
              <a:t> </a:t>
            </a:r>
            <a:r>
              <a:rPr kumimoji="0" lang="en-US" sz="2000" b="1" i="1" u="none" strike="noStrike" kern="1200" cap="none" spc="0" normalizeH="0" baseline="0" noProof="0" dirty="0" err="1">
                <a:ln>
                  <a:noFill/>
                </a:ln>
                <a:solidFill>
                  <a:schemeClr val="tx1"/>
                </a:solidFill>
                <a:effectLst/>
                <a:uLnTx/>
                <a:uFillTx/>
                <a:latin typeface="+mj-lt"/>
                <a:ea typeface="+mj-ea"/>
                <a:cs typeface="+mj-cs"/>
              </a:rPr>
              <a:t>negra</a:t>
            </a:r>
            <a:r>
              <a:rPr kumimoji="0" lang="en-US" sz="2000" b="1" i="1" u="none" strike="noStrike" kern="1200" cap="none" spc="0" normalizeH="0" baseline="0" noProof="0" dirty="0">
                <a:ln>
                  <a:noFill/>
                </a:ln>
                <a:solidFill>
                  <a:schemeClr val="tx1"/>
                </a:solidFill>
                <a:effectLst/>
                <a:uLnTx/>
                <a:uFillTx/>
                <a:latin typeface="+mj-lt"/>
                <a:ea typeface="+mj-ea"/>
                <a:cs typeface="+mj-cs"/>
              </a:rPr>
              <a:t> </a:t>
            </a:r>
            <a:r>
              <a:rPr kumimoji="0" lang="en-US" sz="2000" b="1" i="1" u="none" strike="noStrike" kern="1200" cap="none" spc="0" normalizeH="0" baseline="0" noProof="0" dirty="0" err="1">
                <a:ln>
                  <a:noFill/>
                </a:ln>
                <a:solidFill>
                  <a:schemeClr val="tx1"/>
                </a:solidFill>
                <a:effectLst/>
                <a:uLnTx/>
                <a:uFillTx/>
                <a:latin typeface="+mj-lt"/>
                <a:ea typeface="+mj-ea"/>
                <a:cs typeface="+mj-cs"/>
              </a:rPr>
              <a:t>española</a:t>
            </a:r>
            <a:r>
              <a:rPr kumimoji="0" lang="en-US" sz="2000" b="1" i="1" u="none" strike="noStrike" kern="1200" cap="none" spc="0" normalizeH="0" baseline="0" noProof="0" dirty="0">
                <a:ln>
                  <a:noFill/>
                </a:ln>
                <a:solidFill>
                  <a:schemeClr val="tx1"/>
                </a:solidFill>
                <a:effectLst/>
                <a:uLnTx/>
                <a:uFillTx/>
                <a:latin typeface="+mj-lt"/>
                <a:ea typeface="+mj-ea"/>
                <a:cs typeface="+mj-cs"/>
              </a:rPr>
              <a:t>  </a:t>
            </a:r>
            <a:br>
              <a:rPr kumimoji="0" lang="en-US" sz="2000" b="1" i="0" u="none" strike="noStrike" kern="1200" cap="none" spc="0" normalizeH="0" baseline="0" noProof="0" dirty="0">
                <a:ln>
                  <a:noFill/>
                </a:ln>
                <a:solidFill>
                  <a:schemeClr val="tx1"/>
                </a:solidFill>
                <a:effectLst/>
                <a:uLnTx/>
                <a:uFillTx/>
                <a:latin typeface="+mj-lt"/>
                <a:ea typeface="+mj-ea"/>
                <a:cs typeface="+mj-cs"/>
              </a:rPr>
            </a:br>
            <a:r>
              <a:rPr kumimoji="0" lang="en-US" sz="2000" b="1" i="1" u="none" strike="noStrike" kern="1200" cap="none" spc="0" normalizeH="0" baseline="0" noProof="0" dirty="0" err="1">
                <a:ln>
                  <a:noFill/>
                </a:ln>
                <a:solidFill>
                  <a:schemeClr val="tx1"/>
                </a:solidFill>
                <a:effectLst/>
                <a:uLnTx/>
                <a:uFillTx/>
                <a:latin typeface="+mj-lt"/>
                <a:ea typeface="+mj-ea"/>
                <a:cs typeface="+mj-cs"/>
              </a:rPr>
              <a:t>ni</a:t>
            </a:r>
            <a:r>
              <a:rPr kumimoji="0" lang="en-US" sz="2000" b="1" i="1" u="none" strike="noStrike" kern="1200" cap="none" spc="0" normalizeH="0" baseline="0" noProof="0" dirty="0">
                <a:ln>
                  <a:noFill/>
                </a:ln>
                <a:solidFill>
                  <a:schemeClr val="tx1"/>
                </a:solidFill>
                <a:effectLst/>
                <a:uLnTx/>
                <a:uFillTx/>
                <a:latin typeface="+mj-lt"/>
                <a:ea typeface="+mj-ea"/>
                <a:cs typeface="+mj-cs"/>
              </a:rPr>
              <a:t> </a:t>
            </a:r>
            <a:r>
              <a:rPr kumimoji="0" lang="en-US" sz="2000" b="1" i="1" u="none" strike="noStrike" kern="1200" cap="none" spc="0" normalizeH="0" baseline="0" noProof="0" dirty="0" err="1">
                <a:ln>
                  <a:noFill/>
                </a:ln>
                <a:solidFill>
                  <a:schemeClr val="tx1"/>
                </a:solidFill>
                <a:effectLst/>
                <a:uLnTx/>
                <a:uFillTx/>
                <a:latin typeface="+mj-lt"/>
                <a:ea typeface="+mj-ea"/>
                <a:cs typeface="+mj-cs"/>
              </a:rPr>
              <a:t>gabacha</a:t>
            </a:r>
            <a:r>
              <a:rPr kumimoji="0" lang="en-US" sz="2000" b="1" i="1" u="none" strike="noStrike" kern="1200" cap="none" spc="0" normalizeH="0" baseline="0" noProof="0" dirty="0">
                <a:ln>
                  <a:noFill/>
                </a:ln>
                <a:solidFill>
                  <a:schemeClr val="tx1"/>
                </a:solidFill>
                <a:effectLst/>
                <a:uLnTx/>
                <a:uFillTx/>
                <a:latin typeface="+mj-lt"/>
                <a:ea typeface="+mj-ea"/>
                <a:cs typeface="+mj-cs"/>
              </a:rPr>
              <a:t>, </a:t>
            </a:r>
            <a:r>
              <a:rPr kumimoji="0" lang="en-US" sz="2000" b="1" i="1" u="none" strike="noStrike" kern="1200" cap="none" spc="0" normalizeH="0" baseline="0" noProof="0" dirty="0" err="1">
                <a:ln>
                  <a:noFill/>
                </a:ln>
                <a:solidFill>
                  <a:schemeClr val="tx1"/>
                </a:solidFill>
                <a:effectLst/>
                <a:uLnTx/>
                <a:uFillTx/>
                <a:latin typeface="+mj-lt"/>
                <a:ea typeface="+mj-ea"/>
                <a:cs typeface="+mj-cs"/>
              </a:rPr>
              <a:t>eres</a:t>
            </a:r>
            <a:r>
              <a:rPr kumimoji="0" lang="en-US" sz="2000" b="1" i="1" u="none" strike="noStrike" kern="1200" cap="none" spc="0" normalizeH="0" baseline="0" noProof="0" dirty="0">
                <a:ln>
                  <a:noFill/>
                </a:ln>
                <a:solidFill>
                  <a:schemeClr val="tx1"/>
                </a:solidFill>
                <a:effectLst/>
                <a:uLnTx/>
                <a:uFillTx/>
                <a:latin typeface="+mj-lt"/>
                <a:ea typeface="+mj-ea"/>
                <a:cs typeface="+mj-cs"/>
              </a:rPr>
              <a:t> </a:t>
            </a:r>
            <a:r>
              <a:rPr kumimoji="0" lang="en-US" sz="2000" b="1" i="1" u="none" strike="noStrike" kern="1200" cap="none" spc="0" normalizeH="0" baseline="0" noProof="0" dirty="0" err="1">
                <a:ln>
                  <a:noFill/>
                </a:ln>
                <a:solidFill>
                  <a:schemeClr val="tx1"/>
                </a:solidFill>
                <a:effectLst/>
                <a:uLnTx/>
                <a:uFillTx/>
                <a:latin typeface="+mj-lt"/>
                <a:ea typeface="+mj-ea"/>
                <a:cs typeface="+mj-cs"/>
              </a:rPr>
              <a:t>mestiza</a:t>
            </a:r>
            <a:r>
              <a:rPr kumimoji="0" lang="en-US" sz="2000" b="1" i="1" u="none" strike="noStrike" kern="1200" cap="none" spc="0" normalizeH="0" baseline="0" noProof="0" dirty="0">
                <a:ln>
                  <a:noFill/>
                </a:ln>
                <a:solidFill>
                  <a:schemeClr val="tx1"/>
                </a:solidFill>
                <a:effectLst/>
                <a:uLnTx/>
                <a:uFillTx/>
                <a:latin typeface="+mj-lt"/>
                <a:ea typeface="+mj-ea"/>
                <a:cs typeface="+mj-cs"/>
              </a:rPr>
              <a:t>, </a:t>
            </a:r>
            <a:r>
              <a:rPr kumimoji="0" lang="en-US" sz="2000" b="1" i="1" u="none" strike="noStrike" kern="1200" cap="none" spc="0" normalizeH="0" baseline="0" noProof="0" dirty="0" err="1">
                <a:ln>
                  <a:noFill/>
                </a:ln>
                <a:solidFill>
                  <a:schemeClr val="tx1"/>
                </a:solidFill>
                <a:effectLst/>
                <a:uLnTx/>
                <a:uFillTx/>
                <a:latin typeface="+mj-lt"/>
                <a:ea typeface="+mj-ea"/>
                <a:cs typeface="+mj-cs"/>
              </a:rPr>
              <a:t>mulata</a:t>
            </a:r>
            <a:r>
              <a:rPr kumimoji="0" lang="en-US" sz="2000" b="1" i="0" u="none" strike="noStrike" kern="1200" cap="none" spc="0" normalizeH="0" baseline="0" noProof="0" dirty="0">
                <a:ln>
                  <a:noFill/>
                </a:ln>
                <a:solidFill>
                  <a:schemeClr val="tx1"/>
                </a:solidFill>
                <a:effectLst/>
                <a:uLnTx/>
                <a:uFillTx/>
                <a:latin typeface="+mj-lt"/>
                <a:ea typeface="+mj-ea"/>
                <a:cs typeface="+mj-cs"/>
              </a:rPr>
              <a:t>, half-breed</a:t>
            </a:r>
            <a:br>
              <a:rPr kumimoji="0" lang="en-US" sz="2000" b="1" i="0" u="none" strike="noStrike" kern="1200" cap="none" spc="0" normalizeH="0" baseline="0" noProof="0" dirty="0">
                <a:ln>
                  <a:noFill/>
                </a:ln>
                <a:solidFill>
                  <a:schemeClr val="tx1"/>
                </a:solidFill>
                <a:effectLst/>
                <a:uLnTx/>
                <a:uFillTx/>
                <a:latin typeface="+mj-lt"/>
                <a:ea typeface="+mj-ea"/>
                <a:cs typeface="+mj-cs"/>
              </a:rPr>
            </a:br>
            <a:r>
              <a:rPr kumimoji="0" lang="en-US" sz="2000" b="1" i="0" u="none" strike="noStrike" kern="1200" cap="none" spc="0" normalizeH="0" baseline="0" noProof="0" dirty="0">
                <a:ln>
                  <a:noFill/>
                </a:ln>
                <a:solidFill>
                  <a:schemeClr val="tx1"/>
                </a:solidFill>
                <a:effectLst/>
                <a:uLnTx/>
                <a:uFillTx/>
                <a:latin typeface="+mj-lt"/>
                <a:ea typeface="+mj-ea"/>
                <a:cs typeface="+mj-cs"/>
              </a:rPr>
              <a:t>caught in the crossfire between camps</a:t>
            </a:r>
            <a:br>
              <a:rPr kumimoji="0" lang="en-US" sz="2000" b="1" i="0" u="none" strike="noStrike" kern="1200" cap="none" spc="0" normalizeH="0" baseline="0" noProof="0" dirty="0">
                <a:ln>
                  <a:noFill/>
                </a:ln>
                <a:solidFill>
                  <a:schemeClr val="tx1"/>
                </a:solidFill>
                <a:effectLst/>
                <a:uLnTx/>
                <a:uFillTx/>
                <a:latin typeface="+mj-lt"/>
                <a:ea typeface="+mj-ea"/>
                <a:cs typeface="+mj-cs"/>
              </a:rPr>
            </a:br>
            <a:r>
              <a:rPr kumimoji="0" lang="en-US" sz="2000" b="1" i="0" u="none" strike="noStrike" kern="1200" cap="none" spc="0" normalizeH="0" baseline="0" noProof="0" dirty="0">
                <a:ln>
                  <a:noFill/>
                </a:ln>
                <a:solidFill>
                  <a:schemeClr val="tx1"/>
                </a:solidFill>
                <a:effectLst/>
                <a:uLnTx/>
                <a:uFillTx/>
                <a:latin typeface="+mj-lt"/>
                <a:ea typeface="+mj-ea"/>
                <a:cs typeface="+mj-cs"/>
              </a:rPr>
              <a:t>while carrying all five races on your back</a:t>
            </a:r>
            <a:br>
              <a:rPr kumimoji="0" lang="en-US" sz="2000" b="1" i="0" u="none" strike="noStrike" kern="1200" cap="none" spc="0" normalizeH="0" baseline="0" noProof="0" dirty="0">
                <a:ln>
                  <a:noFill/>
                </a:ln>
                <a:solidFill>
                  <a:schemeClr val="tx1"/>
                </a:solidFill>
                <a:effectLst/>
                <a:uLnTx/>
                <a:uFillTx/>
                <a:latin typeface="+mj-lt"/>
                <a:ea typeface="+mj-ea"/>
                <a:cs typeface="+mj-cs"/>
              </a:rPr>
            </a:br>
            <a:r>
              <a:rPr kumimoji="0" lang="en-US" sz="2000" b="1" i="0" u="none" strike="noStrike" kern="1200" cap="none" spc="0" normalizeH="0" baseline="0" noProof="0" dirty="0">
                <a:ln>
                  <a:noFill/>
                </a:ln>
                <a:solidFill>
                  <a:schemeClr val="tx1"/>
                </a:solidFill>
                <a:effectLst/>
                <a:uLnTx/>
                <a:uFillTx/>
                <a:latin typeface="+mj-lt"/>
                <a:ea typeface="+mj-ea"/>
                <a:cs typeface="+mj-cs"/>
              </a:rPr>
              <a:t>not knowing which side to turn to, run from;</a:t>
            </a:r>
            <a:br>
              <a:rPr kumimoji="0" lang="en-US" sz="2000" b="1" i="0" u="none" strike="noStrike" kern="1200" cap="none" spc="0" normalizeH="0" baseline="0" noProof="0" dirty="0">
                <a:ln>
                  <a:noFill/>
                </a:ln>
                <a:solidFill>
                  <a:schemeClr val="tx1"/>
                </a:solidFill>
                <a:effectLst/>
                <a:uLnTx/>
                <a:uFillTx/>
                <a:latin typeface="+mj-lt"/>
                <a:ea typeface="+mj-ea"/>
                <a:cs typeface="+mj-cs"/>
              </a:rPr>
            </a:br>
            <a:br>
              <a:rPr kumimoji="0" lang="en-US" sz="2000" b="1" i="0" u="none" strike="noStrike" kern="1200" cap="none" spc="0" normalizeH="0" baseline="0" noProof="0" dirty="0">
                <a:ln>
                  <a:noFill/>
                </a:ln>
                <a:solidFill>
                  <a:schemeClr val="tx1"/>
                </a:solidFill>
                <a:effectLst/>
                <a:uLnTx/>
                <a:uFillTx/>
                <a:latin typeface="+mj-lt"/>
                <a:ea typeface="+mj-ea"/>
                <a:cs typeface="+mj-cs"/>
              </a:rPr>
            </a:br>
            <a:r>
              <a:rPr kumimoji="0" lang="en-US" sz="2000" b="1" i="0" u="none" strike="noStrike" kern="1200" cap="none" spc="0" normalizeH="0" baseline="0" noProof="0" dirty="0">
                <a:ln>
                  <a:noFill/>
                </a:ln>
                <a:solidFill>
                  <a:schemeClr val="tx1"/>
                </a:solidFill>
                <a:effectLst/>
                <a:uLnTx/>
                <a:uFillTx/>
                <a:latin typeface="+mj-lt"/>
                <a:ea typeface="+mj-ea"/>
                <a:cs typeface="+mj-cs"/>
              </a:rPr>
              <a:t>To live in the Borderlands means knowing</a:t>
            </a:r>
            <a:br>
              <a:rPr kumimoji="0" lang="en-US" sz="2000" b="1" i="0" u="none" strike="noStrike" kern="1200" cap="none" spc="0" normalizeH="0" baseline="0" noProof="0" dirty="0">
                <a:ln>
                  <a:noFill/>
                </a:ln>
                <a:solidFill>
                  <a:schemeClr val="tx1"/>
                </a:solidFill>
                <a:effectLst/>
                <a:uLnTx/>
                <a:uFillTx/>
                <a:latin typeface="+mj-lt"/>
                <a:ea typeface="+mj-ea"/>
                <a:cs typeface="+mj-cs"/>
              </a:rPr>
            </a:br>
            <a:r>
              <a:rPr kumimoji="0" lang="en-US" sz="2000" b="1" i="0" u="none" strike="noStrike" kern="1200" cap="none" spc="0" normalizeH="0" baseline="0" noProof="0" dirty="0">
                <a:ln>
                  <a:noFill/>
                </a:ln>
                <a:solidFill>
                  <a:schemeClr val="tx1"/>
                </a:solidFill>
                <a:effectLst/>
                <a:uLnTx/>
                <a:uFillTx/>
                <a:latin typeface="+mj-lt"/>
                <a:ea typeface="+mj-ea"/>
                <a:cs typeface="+mj-cs"/>
              </a:rPr>
              <a:t>that the </a:t>
            </a:r>
            <a:r>
              <a:rPr kumimoji="0" lang="en-US" sz="2000" b="1" i="1" u="none" strike="noStrike" kern="1200" cap="none" spc="0" normalizeH="0" baseline="0" noProof="0" dirty="0" err="1">
                <a:ln>
                  <a:noFill/>
                </a:ln>
                <a:solidFill>
                  <a:schemeClr val="tx1"/>
                </a:solidFill>
                <a:effectLst/>
                <a:uLnTx/>
                <a:uFillTx/>
                <a:latin typeface="+mj-lt"/>
                <a:ea typeface="+mj-ea"/>
                <a:cs typeface="+mj-cs"/>
              </a:rPr>
              <a:t>india</a:t>
            </a:r>
            <a:r>
              <a:rPr kumimoji="0" lang="en-US" sz="2000" b="1" i="0" u="none" strike="noStrike" kern="1200" cap="none" spc="0" normalizeH="0" baseline="0" noProof="0" dirty="0">
                <a:ln>
                  <a:noFill/>
                </a:ln>
                <a:solidFill>
                  <a:schemeClr val="tx1"/>
                </a:solidFill>
                <a:effectLst/>
                <a:uLnTx/>
                <a:uFillTx/>
                <a:latin typeface="+mj-lt"/>
                <a:ea typeface="+mj-ea"/>
                <a:cs typeface="+mj-cs"/>
              </a:rPr>
              <a:t> in you, betrayed for 500 years,</a:t>
            </a:r>
            <a:br>
              <a:rPr kumimoji="0" lang="en-US" sz="2000" b="1" i="0" u="none" strike="noStrike" kern="1200" cap="none" spc="0" normalizeH="0" baseline="0" noProof="0" dirty="0">
                <a:ln>
                  <a:noFill/>
                </a:ln>
                <a:solidFill>
                  <a:schemeClr val="tx1"/>
                </a:solidFill>
                <a:effectLst/>
                <a:uLnTx/>
                <a:uFillTx/>
                <a:latin typeface="+mj-lt"/>
                <a:ea typeface="+mj-ea"/>
                <a:cs typeface="+mj-cs"/>
              </a:rPr>
            </a:br>
            <a:r>
              <a:rPr kumimoji="0" lang="en-US" sz="2000" b="1" i="0" u="none" strike="noStrike" kern="1200" cap="none" spc="0" normalizeH="0" baseline="0" noProof="0" dirty="0">
                <a:ln>
                  <a:noFill/>
                </a:ln>
                <a:solidFill>
                  <a:schemeClr val="tx1"/>
                </a:solidFill>
                <a:effectLst/>
                <a:uLnTx/>
                <a:uFillTx/>
                <a:latin typeface="+mj-lt"/>
                <a:ea typeface="+mj-ea"/>
                <a:cs typeface="+mj-cs"/>
              </a:rPr>
              <a:t>is no longer speaking to you,</a:t>
            </a:r>
            <a:br>
              <a:rPr kumimoji="0" lang="en-US" sz="2000" b="1" i="0" u="none" strike="noStrike" kern="1200" cap="none" spc="0" normalizeH="0" baseline="0" noProof="0" dirty="0">
                <a:ln>
                  <a:noFill/>
                </a:ln>
                <a:solidFill>
                  <a:schemeClr val="tx1"/>
                </a:solidFill>
                <a:effectLst/>
                <a:uLnTx/>
                <a:uFillTx/>
                <a:latin typeface="+mj-lt"/>
                <a:ea typeface="+mj-ea"/>
                <a:cs typeface="+mj-cs"/>
              </a:rPr>
            </a:br>
            <a:r>
              <a:rPr kumimoji="0" lang="en-US" sz="2000" b="1" i="0" u="none" strike="noStrike" kern="1200" cap="none" spc="0" normalizeH="0" baseline="0" noProof="0" dirty="0">
                <a:ln>
                  <a:noFill/>
                </a:ln>
                <a:solidFill>
                  <a:schemeClr val="tx1"/>
                </a:solidFill>
                <a:effectLst/>
                <a:uLnTx/>
                <a:uFillTx/>
                <a:latin typeface="+mj-lt"/>
                <a:ea typeface="+mj-ea"/>
                <a:cs typeface="+mj-cs"/>
              </a:rPr>
              <a:t>that </a:t>
            </a:r>
            <a:r>
              <a:rPr kumimoji="0" lang="en-US" sz="2000" b="1" i="1" u="none" strike="noStrike" kern="1200" cap="none" spc="0" normalizeH="0" baseline="0" noProof="0" dirty="0" err="1">
                <a:ln>
                  <a:noFill/>
                </a:ln>
                <a:solidFill>
                  <a:schemeClr val="tx1"/>
                </a:solidFill>
                <a:effectLst/>
                <a:uLnTx/>
                <a:uFillTx/>
                <a:latin typeface="+mj-lt"/>
                <a:ea typeface="+mj-ea"/>
                <a:cs typeface="+mj-cs"/>
              </a:rPr>
              <a:t>mexicanas</a:t>
            </a:r>
            <a:r>
              <a:rPr kumimoji="0" lang="en-US" sz="2000" b="1" i="1" u="none" strike="noStrike" kern="1200" cap="none" spc="0" normalizeH="0" baseline="0" noProof="0" dirty="0">
                <a:ln>
                  <a:noFill/>
                </a:ln>
                <a:solidFill>
                  <a:schemeClr val="tx1"/>
                </a:solidFill>
                <a:effectLst/>
                <a:uLnTx/>
                <a:uFillTx/>
                <a:latin typeface="+mj-lt"/>
                <a:ea typeface="+mj-ea"/>
                <a:cs typeface="+mj-cs"/>
              </a:rPr>
              <a:t> </a:t>
            </a:r>
            <a:r>
              <a:rPr kumimoji="0" lang="en-US" sz="2000" b="1" i="0" u="none" strike="noStrike" kern="1200" cap="none" spc="0" normalizeH="0" baseline="0" noProof="0" dirty="0">
                <a:ln>
                  <a:noFill/>
                </a:ln>
                <a:solidFill>
                  <a:schemeClr val="tx1"/>
                </a:solidFill>
                <a:effectLst/>
                <a:uLnTx/>
                <a:uFillTx/>
                <a:latin typeface="+mj-lt"/>
                <a:ea typeface="+mj-ea"/>
                <a:cs typeface="+mj-cs"/>
              </a:rPr>
              <a:t>call you </a:t>
            </a:r>
            <a:r>
              <a:rPr kumimoji="0" lang="en-US" sz="2000" b="1" i="1" u="none" strike="noStrike" kern="1200" cap="none" spc="0" normalizeH="0" baseline="0" noProof="0" dirty="0" err="1">
                <a:ln>
                  <a:noFill/>
                </a:ln>
                <a:solidFill>
                  <a:schemeClr val="tx1"/>
                </a:solidFill>
                <a:effectLst/>
                <a:uLnTx/>
                <a:uFillTx/>
                <a:latin typeface="+mj-lt"/>
                <a:ea typeface="+mj-ea"/>
                <a:cs typeface="+mj-cs"/>
              </a:rPr>
              <a:t>rajetas</a:t>
            </a:r>
            <a:r>
              <a:rPr kumimoji="0" lang="en-US" sz="2000" b="1" i="0" u="none" strike="noStrike" kern="1200" cap="none" spc="0" normalizeH="0" baseline="0" noProof="0" dirty="0">
                <a:ln>
                  <a:noFill/>
                </a:ln>
                <a:solidFill>
                  <a:schemeClr val="tx1"/>
                </a:solidFill>
                <a:effectLst/>
                <a:uLnTx/>
                <a:uFillTx/>
                <a:latin typeface="+mj-lt"/>
                <a:ea typeface="+mj-ea"/>
                <a:cs typeface="+mj-cs"/>
              </a:rPr>
              <a:t>,</a:t>
            </a:r>
            <a:br>
              <a:rPr kumimoji="0" lang="en-US" sz="2000" b="1" i="0" u="none" strike="noStrike" kern="1200" cap="none" spc="0" normalizeH="0" baseline="0" noProof="0" dirty="0">
                <a:ln>
                  <a:noFill/>
                </a:ln>
                <a:solidFill>
                  <a:schemeClr val="tx1"/>
                </a:solidFill>
                <a:effectLst/>
                <a:uLnTx/>
                <a:uFillTx/>
                <a:latin typeface="+mj-lt"/>
                <a:ea typeface="+mj-ea"/>
                <a:cs typeface="+mj-cs"/>
              </a:rPr>
            </a:br>
            <a:r>
              <a:rPr kumimoji="0" lang="en-US" sz="2000" b="1" i="0" u="none" strike="noStrike" kern="1200" cap="none" spc="0" normalizeH="0" baseline="0" noProof="0" dirty="0">
                <a:ln>
                  <a:noFill/>
                </a:ln>
                <a:solidFill>
                  <a:schemeClr val="tx1"/>
                </a:solidFill>
                <a:effectLst/>
                <a:uLnTx/>
                <a:uFillTx/>
                <a:latin typeface="+mj-lt"/>
                <a:ea typeface="+mj-ea"/>
                <a:cs typeface="+mj-cs"/>
              </a:rPr>
              <a:t>that denying the Anglo inside you</a:t>
            </a:r>
            <a:br>
              <a:rPr kumimoji="0" lang="en-US" sz="2000" b="1" i="0" u="none" strike="noStrike" kern="1200" cap="none" spc="0" normalizeH="0" baseline="0" noProof="0" dirty="0">
                <a:ln>
                  <a:noFill/>
                </a:ln>
                <a:solidFill>
                  <a:schemeClr val="tx1"/>
                </a:solidFill>
                <a:effectLst/>
                <a:uLnTx/>
                <a:uFillTx/>
                <a:latin typeface="+mj-lt"/>
                <a:ea typeface="+mj-ea"/>
                <a:cs typeface="+mj-cs"/>
              </a:rPr>
            </a:br>
            <a:r>
              <a:rPr kumimoji="0" lang="en-US" sz="2000" b="1" i="0" u="none" strike="noStrike" kern="1200" cap="none" spc="0" normalizeH="0" baseline="0" noProof="0" dirty="0">
                <a:ln>
                  <a:noFill/>
                </a:ln>
                <a:solidFill>
                  <a:schemeClr val="tx1"/>
                </a:solidFill>
                <a:effectLst/>
                <a:uLnTx/>
                <a:uFillTx/>
                <a:latin typeface="+mj-lt"/>
                <a:ea typeface="+mj-ea"/>
                <a:cs typeface="+mj-cs"/>
              </a:rPr>
              <a:t>is as bad as having denied the Indian or Black;</a:t>
            </a:r>
            <a:br>
              <a:rPr kumimoji="0" lang="en-US" sz="2000" b="1" i="0" u="none" strike="noStrike" kern="1200" cap="none" spc="0" normalizeH="0" baseline="0" noProof="0" dirty="0">
                <a:ln>
                  <a:noFill/>
                </a:ln>
                <a:solidFill>
                  <a:schemeClr val="tx1"/>
                </a:solidFill>
                <a:effectLst/>
                <a:uLnTx/>
                <a:uFillTx/>
                <a:latin typeface="+mj-lt"/>
                <a:ea typeface="+mj-ea"/>
                <a:cs typeface="+mj-cs"/>
              </a:rPr>
            </a:br>
            <a:br>
              <a:rPr kumimoji="0" lang="en-US" sz="1800" b="0" i="0" u="none" strike="noStrike" kern="1200" cap="none" spc="0" normalizeH="0" baseline="0" noProof="0" dirty="0">
                <a:ln>
                  <a:noFill/>
                </a:ln>
                <a:solidFill>
                  <a:schemeClr val="tx1"/>
                </a:solidFill>
                <a:effectLst/>
                <a:uLnTx/>
                <a:uFillTx/>
                <a:latin typeface="+mj-lt"/>
                <a:ea typeface="+mj-ea"/>
                <a:cs typeface="+mj-cs"/>
              </a:rPr>
            </a:br>
            <a:br>
              <a:rPr kumimoji="0" lang="en-US" sz="1800" b="0" i="0" u="none" strike="noStrike" kern="1200" cap="none" spc="0" normalizeH="0" baseline="0" noProof="0" dirty="0">
                <a:ln>
                  <a:noFill/>
                </a:ln>
                <a:solidFill>
                  <a:schemeClr val="tx1"/>
                </a:solidFill>
                <a:effectLst/>
                <a:uLnTx/>
                <a:uFillTx/>
                <a:latin typeface="+mj-lt"/>
                <a:ea typeface="+mj-ea"/>
                <a:cs typeface="+mj-cs"/>
              </a:rPr>
            </a:br>
            <a:endParaRPr kumimoji="0" lang="es-ES" sz="18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3 CuadroTexto"/>
          <p:cNvSpPr txBox="1"/>
          <p:nvPr/>
        </p:nvSpPr>
        <p:spPr>
          <a:xfrm>
            <a:off x="571472" y="357166"/>
            <a:ext cx="7143800" cy="1077218"/>
          </a:xfrm>
          <a:prstGeom prst="rect">
            <a:avLst/>
          </a:prstGeom>
          <a:noFill/>
        </p:spPr>
        <p:txBody>
          <a:bodyPr wrap="square" rtlCol="0">
            <a:spAutoFit/>
          </a:bodyPr>
          <a:lstStyle/>
          <a:p>
            <a:pPr algn="ctr"/>
            <a:r>
              <a:rPr lang="en-US" sz="3200" dirty="0">
                <a:latin typeface="Verdana" pitchFamily="34" charset="0"/>
              </a:rPr>
              <a:t>Gloria </a:t>
            </a:r>
            <a:r>
              <a:rPr lang="en-US" sz="3200" dirty="0" err="1">
                <a:latin typeface="Verdana" pitchFamily="34" charset="0"/>
              </a:rPr>
              <a:t>Anzaldúa</a:t>
            </a:r>
            <a:r>
              <a:rPr lang="en-US" sz="3200" dirty="0">
                <a:latin typeface="Verdana" pitchFamily="34" charset="0"/>
              </a:rPr>
              <a:t> (1942-2004)</a:t>
            </a:r>
          </a:p>
          <a:p>
            <a:pPr algn="ctr"/>
            <a:r>
              <a:rPr lang="en-US" sz="3200" dirty="0">
                <a:latin typeface="Verdana" pitchFamily="34" charset="0"/>
              </a:rPr>
              <a:t>To live in the borderlands</a:t>
            </a:r>
            <a:endParaRPr lang="es-ES" sz="3200" dirty="0">
              <a:latin typeface="Verdana" pitchFamily="34" charset="0"/>
            </a:endParaRPr>
          </a:p>
        </p:txBody>
      </p:sp>
      <p:pic>
        <p:nvPicPr>
          <p:cNvPr id="7170" name="Picture 2" descr="http://t2.gstatic.com/images?q=tbn:ANd9GcQAi8ixalT49OAcI73actfkTw7DHRbOliHxoQlNJrKQdVafEc0AONb0N4cB"/>
          <p:cNvPicPr>
            <a:picLocks noChangeAspect="1" noChangeArrowheads="1"/>
          </p:cNvPicPr>
          <p:nvPr/>
        </p:nvPicPr>
        <p:blipFill>
          <a:blip r:embed="rId2" cstate="print"/>
          <a:srcRect/>
          <a:stretch>
            <a:fillRect/>
          </a:stretch>
        </p:blipFill>
        <p:spPr bwMode="auto">
          <a:xfrm>
            <a:off x="5891466" y="2000240"/>
            <a:ext cx="3116406" cy="4143404"/>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a:spLocks noChangeArrowheads="1"/>
          </p:cNvSpPr>
          <p:nvPr/>
        </p:nvSpPr>
        <p:spPr bwMode="auto">
          <a:xfrm>
            <a:off x="0" y="2887682"/>
            <a:ext cx="4572000" cy="4247317"/>
          </a:xfrm>
          <a:prstGeom prst="rect">
            <a:avLst/>
          </a:prstGeom>
          <a:noFill/>
          <a:ln w="9525">
            <a:noFill/>
            <a:miter lim="800000"/>
            <a:headEnd/>
            <a:tailEnd/>
          </a:ln>
        </p:spPr>
        <p:txBody>
          <a:bodyPr wrap="square">
            <a:spAutoFit/>
          </a:bodyPr>
          <a:lstStyle/>
          <a:p>
            <a:pPr algn="ctr"/>
            <a:r>
              <a:rPr lang="en-US" b="1" dirty="0">
                <a:latin typeface="Calibri" pitchFamily="34" charset="0"/>
              </a:rPr>
              <a:t>To live in the Borderlands means to</a:t>
            </a:r>
            <a:br>
              <a:rPr lang="en-US" b="1" dirty="0">
                <a:latin typeface="Calibri" pitchFamily="34" charset="0"/>
              </a:rPr>
            </a:br>
            <a:r>
              <a:rPr lang="en-US" b="1" dirty="0">
                <a:latin typeface="Calibri" pitchFamily="34" charset="0"/>
              </a:rPr>
              <a:t>     put </a:t>
            </a:r>
            <a:r>
              <a:rPr lang="en-US" b="1" i="1" dirty="0" err="1">
                <a:latin typeface="Calibri" pitchFamily="34" charset="0"/>
              </a:rPr>
              <a:t>chile</a:t>
            </a:r>
            <a:r>
              <a:rPr lang="en-US" b="1" dirty="0">
                <a:latin typeface="Calibri" pitchFamily="34" charset="0"/>
              </a:rPr>
              <a:t> in the borscht,</a:t>
            </a:r>
            <a:br>
              <a:rPr lang="en-US" b="1" dirty="0">
                <a:latin typeface="Calibri" pitchFamily="34" charset="0"/>
              </a:rPr>
            </a:br>
            <a:r>
              <a:rPr lang="en-US" b="1" dirty="0">
                <a:latin typeface="Calibri" pitchFamily="34" charset="0"/>
              </a:rPr>
              <a:t>     eat whole wheat tortillas,</a:t>
            </a:r>
            <a:br>
              <a:rPr lang="en-US" b="1" dirty="0">
                <a:latin typeface="Calibri" pitchFamily="34" charset="0"/>
              </a:rPr>
            </a:br>
            <a:r>
              <a:rPr lang="en-US" b="1" dirty="0">
                <a:latin typeface="Calibri" pitchFamily="34" charset="0"/>
              </a:rPr>
              <a:t>     speak Tex-Mex with a Brooklyn accent;</a:t>
            </a:r>
            <a:br>
              <a:rPr lang="en-US" b="1" dirty="0">
                <a:latin typeface="Calibri" pitchFamily="34" charset="0"/>
              </a:rPr>
            </a:br>
            <a:r>
              <a:rPr lang="en-US" b="1" dirty="0">
                <a:latin typeface="Calibri" pitchFamily="34" charset="0"/>
              </a:rPr>
              <a:t>     be stopped by </a:t>
            </a:r>
            <a:r>
              <a:rPr lang="en-US" b="1" i="1" dirty="0">
                <a:latin typeface="Calibri" pitchFamily="34" charset="0"/>
              </a:rPr>
              <a:t>la </a:t>
            </a:r>
            <a:r>
              <a:rPr lang="en-US" b="1" i="1" dirty="0" err="1">
                <a:latin typeface="Calibri" pitchFamily="34" charset="0"/>
              </a:rPr>
              <a:t>migra</a:t>
            </a:r>
            <a:r>
              <a:rPr lang="en-US" b="1" dirty="0">
                <a:latin typeface="Calibri" pitchFamily="34" charset="0"/>
              </a:rPr>
              <a:t> at the border checkpoints;</a:t>
            </a:r>
            <a:br>
              <a:rPr lang="en-US" b="1" dirty="0">
                <a:latin typeface="Calibri" pitchFamily="34" charset="0"/>
              </a:rPr>
            </a:br>
            <a:br>
              <a:rPr lang="en-US" b="1" dirty="0">
                <a:latin typeface="Calibri" pitchFamily="34" charset="0"/>
              </a:rPr>
            </a:br>
            <a:r>
              <a:rPr lang="en-US" b="1" dirty="0">
                <a:latin typeface="Calibri" pitchFamily="34" charset="0"/>
              </a:rPr>
              <a:t>Living in the Borderlands means you fight hard to</a:t>
            </a:r>
            <a:br>
              <a:rPr lang="en-US" b="1" dirty="0">
                <a:latin typeface="Calibri" pitchFamily="34" charset="0"/>
              </a:rPr>
            </a:br>
            <a:r>
              <a:rPr lang="en-US" b="1" dirty="0">
                <a:latin typeface="Calibri" pitchFamily="34" charset="0"/>
              </a:rPr>
              <a:t>     resist the gold elixir beckoning from the bottle,</a:t>
            </a:r>
            <a:br>
              <a:rPr lang="en-US" b="1" dirty="0">
                <a:latin typeface="Calibri" pitchFamily="34" charset="0"/>
              </a:rPr>
            </a:br>
            <a:r>
              <a:rPr lang="en-US" b="1" dirty="0">
                <a:latin typeface="Calibri" pitchFamily="34" charset="0"/>
              </a:rPr>
              <a:t>     the pull of the gun barrel,</a:t>
            </a:r>
            <a:br>
              <a:rPr lang="en-US" b="1" dirty="0">
                <a:latin typeface="Calibri" pitchFamily="34" charset="0"/>
              </a:rPr>
            </a:br>
            <a:r>
              <a:rPr lang="en-US" b="1" dirty="0">
                <a:latin typeface="Calibri" pitchFamily="34" charset="0"/>
              </a:rPr>
              <a:t>     the rope crushing the hollow of your throat;</a:t>
            </a:r>
            <a:br>
              <a:rPr lang="en-US" b="1" dirty="0">
                <a:latin typeface="Calibri" pitchFamily="34" charset="0"/>
              </a:rPr>
            </a:br>
            <a:endParaRPr lang="es-ES" b="1" dirty="0">
              <a:latin typeface="Calibri" pitchFamily="34" charset="0"/>
            </a:endParaRPr>
          </a:p>
        </p:txBody>
      </p:sp>
      <p:sp>
        <p:nvSpPr>
          <p:cNvPr id="3" name="1 Rectángulo"/>
          <p:cNvSpPr>
            <a:spLocks noChangeArrowheads="1"/>
          </p:cNvSpPr>
          <p:nvPr/>
        </p:nvSpPr>
        <p:spPr bwMode="auto">
          <a:xfrm>
            <a:off x="4572000" y="285728"/>
            <a:ext cx="4572000" cy="2308324"/>
          </a:xfrm>
          <a:prstGeom prst="rect">
            <a:avLst/>
          </a:prstGeom>
          <a:noFill/>
          <a:ln w="9525">
            <a:noFill/>
            <a:miter lim="800000"/>
            <a:headEnd/>
            <a:tailEnd/>
          </a:ln>
        </p:spPr>
        <p:txBody>
          <a:bodyPr>
            <a:spAutoFit/>
          </a:bodyPr>
          <a:lstStyle/>
          <a:p>
            <a:pPr algn="ctr"/>
            <a:r>
              <a:rPr lang="en-US" b="1" dirty="0">
                <a:latin typeface="Calibri" pitchFamily="34" charset="0"/>
              </a:rPr>
              <a:t>In the Borderlands</a:t>
            </a:r>
            <a:br>
              <a:rPr lang="en-US" b="1" dirty="0">
                <a:latin typeface="Calibri" pitchFamily="34" charset="0"/>
              </a:rPr>
            </a:br>
            <a:r>
              <a:rPr lang="en-US" b="1" dirty="0">
                <a:latin typeface="Calibri" pitchFamily="34" charset="0"/>
              </a:rPr>
              <a:t>     you are the battleground</a:t>
            </a:r>
            <a:br>
              <a:rPr lang="en-US" b="1" dirty="0">
                <a:latin typeface="Calibri" pitchFamily="34" charset="0"/>
              </a:rPr>
            </a:br>
            <a:r>
              <a:rPr lang="en-US" b="1" dirty="0">
                <a:latin typeface="Calibri" pitchFamily="34" charset="0"/>
              </a:rPr>
              <a:t>     where enemies are kin to each other;</a:t>
            </a:r>
            <a:br>
              <a:rPr lang="en-US" b="1" dirty="0">
                <a:latin typeface="Calibri" pitchFamily="34" charset="0"/>
              </a:rPr>
            </a:br>
            <a:r>
              <a:rPr lang="en-US" b="1" dirty="0">
                <a:latin typeface="Calibri" pitchFamily="34" charset="0"/>
              </a:rPr>
              <a:t>     you are at home, a stranger,</a:t>
            </a:r>
            <a:br>
              <a:rPr lang="en-US" b="1" dirty="0">
                <a:latin typeface="Calibri" pitchFamily="34" charset="0"/>
              </a:rPr>
            </a:br>
            <a:r>
              <a:rPr lang="en-US" b="1" dirty="0">
                <a:latin typeface="Calibri" pitchFamily="34" charset="0"/>
              </a:rPr>
              <a:t>     the border disputes have been settled</a:t>
            </a:r>
            <a:br>
              <a:rPr lang="en-US" b="1" dirty="0">
                <a:latin typeface="Calibri" pitchFamily="34" charset="0"/>
              </a:rPr>
            </a:br>
            <a:r>
              <a:rPr lang="en-US" b="1" dirty="0">
                <a:latin typeface="Calibri" pitchFamily="34" charset="0"/>
              </a:rPr>
              <a:t>     the volley of shots have shattered the truce</a:t>
            </a:r>
            <a:br>
              <a:rPr lang="en-US" b="1" dirty="0">
                <a:latin typeface="Calibri" pitchFamily="34" charset="0"/>
              </a:rPr>
            </a:br>
            <a:r>
              <a:rPr lang="en-US" b="1" dirty="0">
                <a:latin typeface="Calibri" pitchFamily="34" charset="0"/>
              </a:rPr>
              <a:t>     you are wounded, lost in action</a:t>
            </a:r>
            <a:br>
              <a:rPr lang="en-US" b="1" dirty="0">
                <a:latin typeface="Calibri" pitchFamily="34" charset="0"/>
              </a:rPr>
            </a:br>
            <a:r>
              <a:rPr lang="en-US" b="1" dirty="0">
                <a:latin typeface="Calibri" pitchFamily="34" charset="0"/>
              </a:rPr>
              <a:t>     dead, fighting back;</a:t>
            </a:r>
            <a:endParaRPr lang="es-ES" b="1" dirty="0">
              <a:latin typeface="Calibri" pitchFamily="34" charset="0"/>
            </a:endParaRPr>
          </a:p>
        </p:txBody>
      </p:sp>
      <p:sp>
        <p:nvSpPr>
          <p:cNvPr id="4" name="1 Rectángulo"/>
          <p:cNvSpPr>
            <a:spLocks noChangeArrowheads="1"/>
          </p:cNvSpPr>
          <p:nvPr/>
        </p:nvSpPr>
        <p:spPr bwMode="auto">
          <a:xfrm>
            <a:off x="5072066" y="2786058"/>
            <a:ext cx="3643320" cy="3877985"/>
          </a:xfrm>
          <a:prstGeom prst="rect">
            <a:avLst/>
          </a:prstGeom>
          <a:noFill/>
          <a:ln w="9525">
            <a:noFill/>
            <a:miter lim="800000"/>
            <a:headEnd/>
            <a:tailEnd/>
          </a:ln>
        </p:spPr>
        <p:txBody>
          <a:bodyPr wrap="square">
            <a:spAutoFit/>
          </a:bodyPr>
          <a:lstStyle/>
          <a:p>
            <a:pPr algn="ctr"/>
            <a:r>
              <a:rPr lang="en-US" b="1" dirty="0">
                <a:latin typeface="Calibri" pitchFamily="34" charset="0"/>
              </a:rPr>
              <a:t>To live in the Borderlands means</a:t>
            </a:r>
            <a:br>
              <a:rPr lang="en-US" b="1" dirty="0">
                <a:latin typeface="Calibri" pitchFamily="34" charset="0"/>
              </a:rPr>
            </a:br>
            <a:r>
              <a:rPr lang="en-US" b="1" dirty="0">
                <a:latin typeface="Calibri" pitchFamily="34" charset="0"/>
              </a:rPr>
              <a:t>     the mill with the razor white teeth wants to shred off </a:t>
            </a:r>
            <a:br>
              <a:rPr lang="en-US" b="1" dirty="0">
                <a:latin typeface="Calibri" pitchFamily="34" charset="0"/>
              </a:rPr>
            </a:br>
            <a:r>
              <a:rPr lang="en-US" b="1" dirty="0">
                <a:latin typeface="Calibri" pitchFamily="34" charset="0"/>
              </a:rPr>
              <a:t>     your olive-red skin, crush out the kernel, your heart</a:t>
            </a:r>
            <a:br>
              <a:rPr lang="en-US" b="1" dirty="0">
                <a:latin typeface="Calibri" pitchFamily="34" charset="0"/>
              </a:rPr>
            </a:br>
            <a:r>
              <a:rPr lang="en-US" b="1" dirty="0">
                <a:latin typeface="Calibri" pitchFamily="34" charset="0"/>
              </a:rPr>
              <a:t>     pound you pinch you roll you out</a:t>
            </a:r>
            <a:br>
              <a:rPr lang="en-US" b="1" dirty="0">
                <a:latin typeface="Calibri" pitchFamily="34" charset="0"/>
              </a:rPr>
            </a:br>
            <a:r>
              <a:rPr lang="en-US" b="1" dirty="0">
                <a:latin typeface="Calibri" pitchFamily="34" charset="0"/>
              </a:rPr>
              <a:t>     smelling like white bread but dead;</a:t>
            </a:r>
            <a:br>
              <a:rPr lang="en-US" b="1" dirty="0">
                <a:latin typeface="Calibri" pitchFamily="34" charset="0"/>
              </a:rPr>
            </a:br>
            <a:br>
              <a:rPr lang="en-US" b="1" dirty="0">
                <a:latin typeface="Calibri" pitchFamily="34" charset="0"/>
              </a:rPr>
            </a:br>
            <a:r>
              <a:rPr lang="en-US" b="1" dirty="0">
                <a:latin typeface="Calibri" pitchFamily="34" charset="0"/>
              </a:rPr>
              <a:t>To survive the Borderlands</a:t>
            </a:r>
            <a:br>
              <a:rPr lang="en-US" b="1" dirty="0">
                <a:latin typeface="Calibri" pitchFamily="34" charset="0"/>
              </a:rPr>
            </a:br>
            <a:r>
              <a:rPr lang="en-US" b="1" dirty="0">
                <a:latin typeface="Calibri" pitchFamily="34" charset="0"/>
              </a:rPr>
              <a:t>     you must live </a:t>
            </a:r>
            <a:r>
              <a:rPr lang="en-US" b="1" i="1" dirty="0">
                <a:latin typeface="Calibri" pitchFamily="34" charset="0"/>
              </a:rPr>
              <a:t>sin </a:t>
            </a:r>
            <a:r>
              <a:rPr lang="en-US" b="1" i="1" dirty="0" err="1">
                <a:latin typeface="Calibri" pitchFamily="34" charset="0"/>
              </a:rPr>
              <a:t>fronteras</a:t>
            </a:r>
            <a:br>
              <a:rPr lang="en-US" b="1" dirty="0">
                <a:latin typeface="Calibri" pitchFamily="34" charset="0"/>
              </a:rPr>
            </a:br>
            <a:r>
              <a:rPr lang="en-US" b="1" dirty="0">
                <a:latin typeface="Calibri" pitchFamily="34" charset="0"/>
              </a:rPr>
              <a:t>     be a crossroads.</a:t>
            </a:r>
          </a:p>
          <a:p>
            <a:pPr algn="ctr"/>
            <a:br>
              <a:rPr lang="en-US" b="1" dirty="0">
                <a:latin typeface="Calibri" pitchFamily="34" charset="0"/>
              </a:rPr>
            </a:br>
            <a:r>
              <a:rPr lang="es-ES" sz="1200" dirty="0">
                <a:hlinkClick r:id="rId2"/>
              </a:rPr>
              <a:t>http://www.youtube.com/watch?v=dp_d85Mb2lk</a:t>
            </a:r>
            <a:endParaRPr lang="es-ES" sz="1200" b="1" dirty="0">
              <a:latin typeface="Calibri" pitchFamily="34" charset="0"/>
            </a:endParaRPr>
          </a:p>
        </p:txBody>
      </p:sp>
      <p:sp>
        <p:nvSpPr>
          <p:cNvPr id="5" name="1 Rectángulo"/>
          <p:cNvSpPr>
            <a:spLocks noChangeArrowheads="1"/>
          </p:cNvSpPr>
          <p:nvPr/>
        </p:nvSpPr>
        <p:spPr bwMode="auto">
          <a:xfrm>
            <a:off x="0" y="0"/>
            <a:ext cx="4643438" cy="2862322"/>
          </a:xfrm>
          <a:prstGeom prst="rect">
            <a:avLst/>
          </a:prstGeom>
          <a:noFill/>
          <a:ln w="9525">
            <a:noFill/>
            <a:miter lim="800000"/>
            <a:headEnd/>
            <a:tailEnd/>
          </a:ln>
        </p:spPr>
        <p:txBody>
          <a:bodyPr wrap="square">
            <a:spAutoFit/>
          </a:bodyPr>
          <a:lstStyle/>
          <a:p>
            <a:pPr algn="ctr"/>
            <a:endParaRPr lang="en-US" i="1" dirty="0">
              <a:latin typeface="Calibri" pitchFamily="34" charset="0"/>
            </a:endParaRPr>
          </a:p>
          <a:p>
            <a:pPr algn="ctr"/>
            <a:r>
              <a:rPr lang="en-US" b="1" i="1" dirty="0" err="1">
                <a:latin typeface="Calibri" pitchFamily="34" charset="0"/>
              </a:rPr>
              <a:t>Cuando</a:t>
            </a:r>
            <a:r>
              <a:rPr lang="en-US" b="1" i="1" dirty="0">
                <a:latin typeface="Calibri" pitchFamily="34" charset="0"/>
              </a:rPr>
              <a:t> </a:t>
            </a:r>
            <a:r>
              <a:rPr lang="en-US" b="1" i="1" dirty="0" err="1">
                <a:latin typeface="Calibri" pitchFamily="34" charset="0"/>
              </a:rPr>
              <a:t>vives</a:t>
            </a:r>
            <a:r>
              <a:rPr lang="en-US" b="1" i="1" dirty="0">
                <a:latin typeface="Calibri" pitchFamily="34" charset="0"/>
              </a:rPr>
              <a:t> in la </a:t>
            </a:r>
            <a:r>
              <a:rPr lang="en-US" b="1" i="1" dirty="0" err="1">
                <a:latin typeface="Calibri" pitchFamily="34" charset="0"/>
              </a:rPr>
              <a:t>frontera</a:t>
            </a:r>
            <a:br>
              <a:rPr lang="en-US" b="1" dirty="0">
                <a:latin typeface="Calibri" pitchFamily="34" charset="0"/>
              </a:rPr>
            </a:br>
            <a:r>
              <a:rPr lang="en-US" b="1" dirty="0">
                <a:latin typeface="Calibri" pitchFamily="34" charset="0"/>
              </a:rPr>
              <a:t>     people walk through you, the wind steals your voice,</a:t>
            </a:r>
            <a:br>
              <a:rPr lang="en-US" b="1" dirty="0">
                <a:latin typeface="Calibri" pitchFamily="34" charset="0"/>
              </a:rPr>
            </a:br>
            <a:r>
              <a:rPr lang="en-US" b="1" dirty="0">
                <a:latin typeface="Calibri" pitchFamily="34" charset="0"/>
              </a:rPr>
              <a:t>     you’re a </a:t>
            </a:r>
            <a:r>
              <a:rPr lang="en-US" b="1" i="1" dirty="0" err="1">
                <a:latin typeface="Calibri" pitchFamily="34" charset="0"/>
              </a:rPr>
              <a:t>burra</a:t>
            </a:r>
            <a:r>
              <a:rPr lang="en-US" b="1" i="1" dirty="0">
                <a:latin typeface="Calibri" pitchFamily="34" charset="0"/>
              </a:rPr>
              <a:t>, </a:t>
            </a:r>
            <a:r>
              <a:rPr lang="en-US" b="1" i="1" dirty="0" err="1">
                <a:latin typeface="Calibri" pitchFamily="34" charset="0"/>
              </a:rPr>
              <a:t>buey</a:t>
            </a:r>
            <a:r>
              <a:rPr lang="en-US" b="1" dirty="0">
                <a:latin typeface="Calibri" pitchFamily="34" charset="0"/>
              </a:rPr>
              <a:t>, scapegoat,</a:t>
            </a:r>
            <a:br>
              <a:rPr lang="en-US" b="1" dirty="0">
                <a:latin typeface="Calibri" pitchFamily="34" charset="0"/>
              </a:rPr>
            </a:br>
            <a:r>
              <a:rPr lang="en-US" b="1" dirty="0">
                <a:latin typeface="Calibri" pitchFamily="34" charset="0"/>
              </a:rPr>
              <a:t>     forerunner of a new race,</a:t>
            </a:r>
            <a:br>
              <a:rPr lang="en-US" b="1" dirty="0">
                <a:latin typeface="Calibri" pitchFamily="34" charset="0"/>
              </a:rPr>
            </a:br>
            <a:r>
              <a:rPr lang="en-US" b="1" dirty="0">
                <a:latin typeface="Calibri" pitchFamily="34" charset="0"/>
              </a:rPr>
              <a:t>     half and half—both woman and man, neither—</a:t>
            </a:r>
            <a:br>
              <a:rPr lang="en-US" b="1" dirty="0">
                <a:latin typeface="Calibri" pitchFamily="34" charset="0"/>
              </a:rPr>
            </a:br>
            <a:r>
              <a:rPr lang="en-US" b="1" dirty="0">
                <a:latin typeface="Calibri" pitchFamily="34" charset="0"/>
              </a:rPr>
              <a:t>     a new gender;</a:t>
            </a:r>
            <a:br>
              <a:rPr lang="en-US" b="1" dirty="0">
                <a:latin typeface="Calibri" pitchFamily="34" charset="0"/>
              </a:rPr>
            </a:br>
            <a:endParaRPr lang="es-ES" b="1" dirty="0">
              <a:latin typeface="Calibri" pitchFamily="34" charset="0"/>
            </a:endParaRPr>
          </a:p>
        </p:txBody>
      </p:sp>
      <p:cxnSp>
        <p:nvCxnSpPr>
          <p:cNvPr id="7" name="6 Conector recto"/>
          <p:cNvCxnSpPr/>
          <p:nvPr/>
        </p:nvCxnSpPr>
        <p:spPr>
          <a:xfrm rot="5400000">
            <a:off x="1357314" y="3429000"/>
            <a:ext cx="68580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Rectángulo"/>
          <p:cNvSpPr>
            <a:spLocks noChangeArrowheads="1"/>
          </p:cNvSpPr>
          <p:nvPr/>
        </p:nvSpPr>
        <p:spPr bwMode="auto">
          <a:xfrm>
            <a:off x="0" y="2764572"/>
            <a:ext cx="4786314" cy="4093428"/>
          </a:xfrm>
          <a:prstGeom prst="rect">
            <a:avLst/>
          </a:prstGeom>
          <a:noFill/>
          <a:ln w="9525">
            <a:noFill/>
            <a:miter lim="800000"/>
            <a:headEnd/>
            <a:tailEnd/>
          </a:ln>
        </p:spPr>
        <p:txBody>
          <a:bodyPr wrap="square">
            <a:spAutoFit/>
          </a:bodyPr>
          <a:lstStyle/>
          <a:p>
            <a:r>
              <a:rPr lang="es-ES" sz="2000" b="1" i="1" dirty="0">
                <a:latin typeface="Calibri" pitchFamily="34" charset="0"/>
              </a:rPr>
              <a:t>Tú,</a:t>
            </a:r>
            <a:br>
              <a:rPr lang="es-ES" sz="2000" b="1" i="1" dirty="0">
                <a:latin typeface="Calibri" pitchFamily="34" charset="0"/>
              </a:rPr>
            </a:br>
            <a:r>
              <a:rPr lang="es-ES" sz="2000" b="1" i="1" dirty="0">
                <a:latin typeface="Calibri" pitchFamily="34" charset="0"/>
              </a:rPr>
              <a:t>  </a:t>
            </a:r>
            <a:r>
              <a:rPr lang="es-ES" sz="2000" b="1" i="1" dirty="0" err="1">
                <a:latin typeface="Calibri" pitchFamily="34" charset="0"/>
              </a:rPr>
              <a:t>cómotellamas</a:t>
            </a:r>
            <a:r>
              <a:rPr lang="es-ES" sz="2000" b="1" i="1" dirty="0">
                <a:latin typeface="Calibri" pitchFamily="34" charset="0"/>
              </a:rPr>
              <a:t>, mexicano, latino, </a:t>
            </a:r>
            <a:r>
              <a:rPr lang="es-ES" sz="2000" b="1" i="1" dirty="0" err="1">
                <a:latin typeface="Calibri" pitchFamily="34" charset="0"/>
              </a:rPr>
              <a:t>Meskin</a:t>
            </a:r>
            <a:r>
              <a:rPr lang="es-ES" sz="2000" b="1" i="1" dirty="0">
                <a:latin typeface="Calibri" pitchFamily="34" charset="0"/>
              </a:rPr>
              <a:t>,</a:t>
            </a:r>
            <a:br>
              <a:rPr lang="es-ES" sz="2000" b="1" i="1" dirty="0">
                <a:latin typeface="Calibri" pitchFamily="34" charset="0"/>
              </a:rPr>
            </a:br>
            <a:r>
              <a:rPr lang="es-ES" sz="2000" b="1" i="1" dirty="0">
                <a:latin typeface="Calibri" pitchFamily="34" charset="0"/>
              </a:rPr>
              <a:t>  </a:t>
            </a:r>
            <a:r>
              <a:rPr lang="es-ES" sz="2000" b="1" i="1" dirty="0" err="1">
                <a:latin typeface="Calibri" pitchFamily="34" charset="0"/>
              </a:rPr>
              <a:t>skin</a:t>
            </a:r>
            <a:r>
              <a:rPr lang="es-ES" sz="2000" b="1" i="1" dirty="0">
                <a:latin typeface="Calibri" pitchFamily="34" charset="0"/>
              </a:rPr>
              <a:t>, </a:t>
            </a:r>
            <a:r>
              <a:rPr lang="es-ES" sz="2000" b="1" i="1" dirty="0" err="1">
                <a:latin typeface="Calibri" pitchFamily="34" charset="0"/>
              </a:rPr>
              <a:t>Mex-guy</a:t>
            </a:r>
            <a:r>
              <a:rPr lang="es-ES" sz="2000" b="1" i="1" dirty="0">
                <a:latin typeface="Calibri" pitchFamily="34" charset="0"/>
              </a:rPr>
              <a:t>, </a:t>
            </a:r>
            <a:r>
              <a:rPr lang="es-ES" sz="2000" b="1" i="1" dirty="0" err="1">
                <a:latin typeface="Calibri" pitchFamily="34" charset="0"/>
              </a:rPr>
              <a:t>Mex</a:t>
            </a:r>
            <a:r>
              <a:rPr lang="es-ES" sz="2000" b="1" i="1" dirty="0">
                <a:latin typeface="Calibri" pitchFamily="34" charset="0"/>
              </a:rPr>
              <a:t>-Am, </a:t>
            </a:r>
            <a:r>
              <a:rPr lang="es-ES" sz="2000" b="1" i="1" dirty="0" err="1">
                <a:latin typeface="Calibri" pitchFamily="34" charset="0"/>
              </a:rPr>
              <a:t>Latin</a:t>
            </a:r>
            <a:r>
              <a:rPr lang="es-ES" sz="2000" b="1" i="1" dirty="0">
                <a:latin typeface="Calibri" pitchFamily="34" charset="0"/>
              </a:rPr>
              <a:t>-American, </a:t>
            </a:r>
            <a:br>
              <a:rPr lang="es-ES" sz="2000" b="1" i="1" dirty="0">
                <a:latin typeface="Calibri" pitchFamily="34" charset="0"/>
              </a:rPr>
            </a:br>
            <a:r>
              <a:rPr lang="es-ES" sz="2000" b="1" i="1" dirty="0">
                <a:latin typeface="Calibri" pitchFamily="34" charset="0"/>
              </a:rPr>
              <a:t>  </a:t>
            </a:r>
            <a:r>
              <a:rPr lang="es-ES" sz="2000" b="1" i="1" dirty="0" err="1">
                <a:latin typeface="Calibri" pitchFamily="34" charset="0"/>
              </a:rPr>
              <a:t>Mexican</a:t>
            </a:r>
            <a:r>
              <a:rPr lang="es-ES" sz="2000" b="1" i="1" dirty="0">
                <a:latin typeface="Calibri" pitchFamily="34" charset="0"/>
              </a:rPr>
              <a:t>-American, Chicano,</a:t>
            </a:r>
            <a:br>
              <a:rPr lang="es-ES" sz="2000" b="1" i="1" dirty="0">
                <a:latin typeface="Calibri" pitchFamily="34" charset="0"/>
              </a:rPr>
            </a:br>
            <a:br>
              <a:rPr lang="es-ES" sz="2000" b="1" i="1" dirty="0">
                <a:latin typeface="Calibri" pitchFamily="34" charset="0"/>
              </a:rPr>
            </a:br>
            <a:r>
              <a:rPr lang="es-ES" sz="2000" b="1" i="1" dirty="0">
                <a:latin typeface="Calibri" pitchFamily="34" charset="0"/>
              </a:rPr>
              <a:t>tú,</a:t>
            </a:r>
            <a:br>
              <a:rPr lang="es-ES" sz="2000" b="1" i="1" dirty="0">
                <a:latin typeface="Calibri" pitchFamily="34" charset="0"/>
              </a:rPr>
            </a:br>
            <a:r>
              <a:rPr lang="es-ES" sz="2000" b="1" i="1" dirty="0">
                <a:latin typeface="Calibri" pitchFamily="34" charset="0"/>
              </a:rPr>
              <a:t>  de los ojos tibios como el color de la</a:t>
            </a:r>
            <a:br>
              <a:rPr lang="es-ES" sz="2000" b="1" i="1" dirty="0">
                <a:latin typeface="Calibri" pitchFamily="34" charset="0"/>
              </a:rPr>
            </a:br>
            <a:r>
              <a:rPr lang="es-ES" sz="2000" b="1" i="1" dirty="0">
                <a:latin typeface="Calibri" pitchFamily="34" charset="0"/>
              </a:rPr>
              <a:t>  tierra,</a:t>
            </a:r>
            <a:br>
              <a:rPr lang="es-ES" sz="2000" b="1" i="1" dirty="0">
                <a:latin typeface="Calibri" pitchFamily="34" charset="0"/>
              </a:rPr>
            </a:br>
            <a:endParaRPr lang="es-ES" sz="2000" b="1" i="1" dirty="0">
              <a:latin typeface="Calibri" pitchFamily="34" charset="0"/>
            </a:endParaRPr>
          </a:p>
          <a:p>
            <a:r>
              <a:rPr lang="es-ES" sz="2000" b="1" i="1" dirty="0">
                <a:latin typeface="Calibri" pitchFamily="34" charset="0"/>
              </a:rPr>
              <a:t>Tú</a:t>
            </a:r>
            <a:br>
              <a:rPr lang="es-ES" sz="2000" b="1" i="1" dirty="0">
                <a:latin typeface="Calibri" pitchFamily="34" charset="0"/>
              </a:rPr>
            </a:br>
            <a:r>
              <a:rPr lang="es-ES" sz="2000" b="1" i="1" dirty="0">
                <a:latin typeface="Calibri" pitchFamily="34" charset="0"/>
              </a:rPr>
              <a:t>  de las sudadas coyunturas hechas sal por</a:t>
            </a:r>
            <a:br>
              <a:rPr lang="es-ES" sz="2000" b="1" i="1" dirty="0">
                <a:latin typeface="Calibri" pitchFamily="34" charset="0"/>
              </a:rPr>
            </a:br>
            <a:r>
              <a:rPr lang="es-ES" sz="2000" b="1" i="1" dirty="0">
                <a:latin typeface="Calibri" pitchFamily="34" charset="0"/>
              </a:rPr>
              <a:t>  el solazo desgraciado,</a:t>
            </a:r>
            <a:br>
              <a:rPr lang="es-ES" sz="2000" b="1" i="1" dirty="0">
                <a:latin typeface="Calibri" pitchFamily="34" charset="0"/>
              </a:rPr>
            </a:br>
            <a:endParaRPr lang="es-ES" sz="2000" b="1" i="1" dirty="0">
              <a:latin typeface="Calibri" pitchFamily="34" charset="0"/>
            </a:endParaRPr>
          </a:p>
        </p:txBody>
      </p:sp>
      <p:sp>
        <p:nvSpPr>
          <p:cNvPr id="4" name="1 Rectángulo"/>
          <p:cNvSpPr>
            <a:spLocks noChangeArrowheads="1"/>
          </p:cNvSpPr>
          <p:nvPr/>
        </p:nvSpPr>
        <p:spPr bwMode="auto">
          <a:xfrm>
            <a:off x="4500562" y="0"/>
            <a:ext cx="4643438" cy="6555641"/>
          </a:xfrm>
          <a:prstGeom prst="rect">
            <a:avLst/>
          </a:prstGeom>
          <a:noFill/>
          <a:ln w="9525">
            <a:noFill/>
            <a:miter lim="800000"/>
            <a:headEnd/>
            <a:tailEnd/>
          </a:ln>
        </p:spPr>
        <p:txBody>
          <a:bodyPr wrap="square">
            <a:spAutoFit/>
          </a:bodyPr>
          <a:lstStyle/>
          <a:p>
            <a:r>
              <a:rPr lang="es-ES" sz="2000" b="1" i="1" dirty="0">
                <a:latin typeface="Calibri" pitchFamily="34" charset="0"/>
              </a:rPr>
              <a:t>tú,</a:t>
            </a:r>
            <a:br>
              <a:rPr lang="es-ES" sz="2000" b="1" i="1" dirty="0">
                <a:latin typeface="Calibri" pitchFamily="34" charset="0"/>
              </a:rPr>
            </a:br>
            <a:r>
              <a:rPr lang="es-ES" sz="2000" b="1" i="1" dirty="0">
                <a:latin typeface="Calibri" pitchFamily="34" charset="0"/>
              </a:rPr>
              <a:t>  de las manos diestras, y la espalda</a:t>
            </a:r>
            <a:br>
              <a:rPr lang="es-ES" sz="2000" b="1" i="1" dirty="0">
                <a:latin typeface="Calibri" pitchFamily="34" charset="0"/>
              </a:rPr>
            </a:br>
            <a:r>
              <a:rPr lang="es-ES" sz="2000" b="1" i="1" dirty="0">
                <a:latin typeface="Calibri" pitchFamily="34" charset="0"/>
              </a:rPr>
              <a:t>  empapada desde que cruzó tu abuelo el Río,</a:t>
            </a:r>
            <a:br>
              <a:rPr lang="es-ES" sz="2000" b="1" i="1" dirty="0">
                <a:latin typeface="Calibri" pitchFamily="34" charset="0"/>
              </a:rPr>
            </a:br>
            <a:br>
              <a:rPr lang="es-ES" sz="2000" b="1" i="1" dirty="0">
                <a:latin typeface="Calibri" pitchFamily="34" charset="0"/>
              </a:rPr>
            </a:br>
            <a:r>
              <a:rPr lang="es-ES" sz="2000" b="1" i="1" dirty="0">
                <a:latin typeface="Calibri" pitchFamily="34" charset="0"/>
              </a:rPr>
              <a:t>tú,</a:t>
            </a:r>
            <a:br>
              <a:rPr lang="es-ES" sz="2000" b="1" i="1" dirty="0">
                <a:latin typeface="Calibri" pitchFamily="34" charset="0"/>
              </a:rPr>
            </a:br>
            <a:r>
              <a:rPr lang="es-ES" sz="2000" b="1" i="1" dirty="0">
                <a:latin typeface="Calibri" pitchFamily="34" charset="0"/>
              </a:rPr>
              <a:t>  de la tostada rabadilla por donde</a:t>
            </a:r>
            <a:br>
              <a:rPr lang="es-ES" sz="2000" b="1" i="1" dirty="0">
                <a:latin typeface="Calibri" pitchFamily="34" charset="0"/>
              </a:rPr>
            </a:br>
            <a:r>
              <a:rPr lang="es-ES" sz="2000" b="1" i="1" dirty="0">
                <a:latin typeface="Calibri" pitchFamily="34" charset="0"/>
              </a:rPr>
              <a:t>  resbala el sol con tu epidérmico sudor,</a:t>
            </a:r>
            <a:br>
              <a:rPr lang="es-ES" sz="2000" b="1" i="1" dirty="0">
                <a:latin typeface="Calibri" pitchFamily="34" charset="0"/>
              </a:rPr>
            </a:br>
            <a:br>
              <a:rPr lang="es-ES" sz="2000" b="1" i="1" dirty="0">
                <a:latin typeface="Calibri" pitchFamily="34" charset="0"/>
              </a:rPr>
            </a:br>
            <a:r>
              <a:rPr lang="es-ES" sz="2000" b="1" i="1" dirty="0">
                <a:latin typeface="Calibri" pitchFamily="34" charset="0"/>
              </a:rPr>
              <a:t>tú,</a:t>
            </a:r>
            <a:br>
              <a:rPr lang="es-ES" sz="2000" b="1" i="1" dirty="0">
                <a:latin typeface="Calibri" pitchFamily="34" charset="0"/>
              </a:rPr>
            </a:br>
            <a:r>
              <a:rPr lang="es-ES" sz="2000" b="1" i="1" dirty="0">
                <a:latin typeface="Calibri" pitchFamily="34" charset="0"/>
              </a:rPr>
              <a:t>  con ubérrimos terrones en los puños,</a:t>
            </a:r>
            <a:br>
              <a:rPr lang="es-ES" sz="2000" b="1" i="1" dirty="0">
                <a:latin typeface="Calibri" pitchFamily="34" charset="0"/>
              </a:rPr>
            </a:br>
            <a:r>
              <a:rPr lang="es-ES" sz="2000" b="1" i="1" dirty="0">
                <a:latin typeface="Calibri" pitchFamily="34" charset="0"/>
              </a:rPr>
              <a:t>  en los calcetines y zapatos,</a:t>
            </a:r>
          </a:p>
          <a:p>
            <a:endParaRPr lang="es-ES" sz="2000" b="1" i="1" dirty="0">
              <a:latin typeface="Calibri" pitchFamily="34" charset="0"/>
            </a:endParaRPr>
          </a:p>
          <a:p>
            <a:r>
              <a:rPr lang="es-ES" sz="2000" b="1" i="1" dirty="0">
                <a:latin typeface="Calibri" pitchFamily="34" charset="0"/>
              </a:rPr>
              <a:t>tú,</a:t>
            </a:r>
            <a:br>
              <a:rPr lang="es-ES" sz="2000" b="1" i="1" dirty="0">
                <a:latin typeface="Calibri" pitchFamily="34" charset="0"/>
              </a:rPr>
            </a:br>
            <a:r>
              <a:rPr lang="es-ES" sz="2000" b="1" i="1" dirty="0">
                <a:latin typeface="Calibri" pitchFamily="34" charset="0"/>
              </a:rPr>
              <a:t>  de los </a:t>
            </a:r>
            <a:r>
              <a:rPr lang="es-ES" sz="2000" b="1" i="1" dirty="0" err="1">
                <a:latin typeface="Calibri" pitchFamily="34" charset="0"/>
              </a:rPr>
              <a:t>blue</a:t>
            </a:r>
            <a:r>
              <a:rPr lang="es-ES" sz="2000" b="1" i="1" dirty="0">
                <a:latin typeface="Calibri" pitchFamily="34" charset="0"/>
              </a:rPr>
              <a:t>-jeans nuevos</a:t>
            </a:r>
            <a:br>
              <a:rPr lang="es-ES" sz="2000" b="1" i="1" dirty="0">
                <a:latin typeface="Calibri" pitchFamily="34" charset="0"/>
              </a:rPr>
            </a:br>
            <a:r>
              <a:rPr lang="es-ES" sz="2000" b="1" i="1" dirty="0">
                <a:latin typeface="Calibri" pitchFamily="34" charset="0"/>
              </a:rPr>
              <a:t>  pareces</a:t>
            </a:r>
            <a:br>
              <a:rPr lang="es-ES" sz="2000" b="1" i="1" dirty="0">
                <a:latin typeface="Calibri" pitchFamily="34" charset="0"/>
              </a:rPr>
            </a:br>
            <a:r>
              <a:rPr lang="es-ES" sz="2000" b="1" i="1" dirty="0">
                <a:latin typeface="Calibri" pitchFamily="34" charset="0"/>
              </a:rPr>
              <a:t>  retoñar cada año como fuerza elemental,</a:t>
            </a:r>
            <a:br>
              <a:rPr lang="es-ES" sz="2000" b="1" i="1" dirty="0">
                <a:latin typeface="Calibri" pitchFamily="34" charset="0"/>
              </a:rPr>
            </a:br>
            <a:r>
              <a:rPr lang="es-ES" sz="2000" b="1" i="1" dirty="0">
                <a:latin typeface="Calibri" pitchFamily="34" charset="0"/>
              </a:rPr>
              <a:t>  temporal--arraigado entre el ser y el estar de un itinerario. Eres ganapán,</a:t>
            </a:r>
            <a:br>
              <a:rPr lang="es-ES" sz="2000" b="1" i="1" dirty="0">
                <a:latin typeface="Calibri" pitchFamily="34" charset="0"/>
              </a:rPr>
            </a:br>
            <a:r>
              <a:rPr lang="es-ES" sz="2000" b="1" i="1" dirty="0">
                <a:latin typeface="Calibri" pitchFamily="34" charset="0"/>
              </a:rPr>
              <a:t>          estás aquí de paso.</a:t>
            </a:r>
            <a:br>
              <a:rPr lang="es-ES" sz="2000" b="1" i="1" dirty="0">
                <a:latin typeface="Calibri" pitchFamily="34" charset="0"/>
              </a:rPr>
            </a:br>
            <a:endParaRPr lang="es-ES" sz="2000" b="1" i="1" dirty="0">
              <a:latin typeface="Calibri" pitchFamily="34" charset="0"/>
            </a:endParaRPr>
          </a:p>
        </p:txBody>
      </p:sp>
      <p:sp>
        <p:nvSpPr>
          <p:cNvPr id="5" name="4 CuadroTexto"/>
          <p:cNvSpPr txBox="1"/>
          <p:nvPr/>
        </p:nvSpPr>
        <p:spPr>
          <a:xfrm>
            <a:off x="0" y="642918"/>
            <a:ext cx="2571768" cy="1938992"/>
          </a:xfrm>
          <a:prstGeom prst="rect">
            <a:avLst/>
          </a:prstGeom>
          <a:noFill/>
        </p:spPr>
        <p:txBody>
          <a:bodyPr wrap="square" rtlCol="0">
            <a:spAutoFit/>
          </a:bodyPr>
          <a:lstStyle/>
          <a:p>
            <a:endParaRPr lang="it-IT" sz="2400" b="1" dirty="0"/>
          </a:p>
          <a:p>
            <a:pPr algn="ctr"/>
            <a:r>
              <a:rPr lang="it-IT" sz="2400" b="1" dirty="0"/>
              <a:t>Tino Villanueva (1941)</a:t>
            </a:r>
          </a:p>
          <a:p>
            <a:endParaRPr lang="it-IT" sz="2400" b="1" dirty="0"/>
          </a:p>
          <a:p>
            <a:pPr algn="ctr"/>
            <a:r>
              <a:rPr lang="it-IT" sz="2400" b="1" dirty="0"/>
              <a:t>No hay otra voz</a:t>
            </a:r>
            <a:endParaRPr lang="es-ES" sz="2400" b="1" dirty="0"/>
          </a:p>
        </p:txBody>
      </p:sp>
      <p:pic>
        <p:nvPicPr>
          <p:cNvPr id="2050" name="Picture 2" descr="http://www.bowdoin.edu/news/events/archives/images/TinoV.jpg"/>
          <p:cNvPicPr>
            <a:picLocks noChangeAspect="1" noChangeArrowheads="1"/>
          </p:cNvPicPr>
          <p:nvPr/>
        </p:nvPicPr>
        <p:blipFill>
          <a:blip r:embed="rId2" cstate="print"/>
          <a:srcRect/>
          <a:stretch>
            <a:fillRect/>
          </a:stretch>
        </p:blipFill>
        <p:spPr bwMode="auto">
          <a:xfrm>
            <a:off x="2357422" y="785794"/>
            <a:ext cx="1905000" cy="207645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642910" y="1928802"/>
            <a:ext cx="6858048" cy="3785652"/>
          </a:xfrm>
          <a:prstGeom prst="rect">
            <a:avLst/>
          </a:prstGeom>
          <a:noFill/>
          <a:ln w="9525">
            <a:noFill/>
            <a:miter lim="800000"/>
            <a:headEnd/>
            <a:tailEnd/>
          </a:ln>
        </p:spPr>
        <p:txBody>
          <a:bodyPr wrap="square">
            <a:spAutoFit/>
          </a:bodyPr>
          <a:lstStyle/>
          <a:p>
            <a:r>
              <a:rPr lang="it-IT" sz="2400" dirty="0">
                <a:latin typeface="Calibri" pitchFamily="34" charset="0"/>
              </a:rPr>
              <a:t>Como tú, soy de ayer,</a:t>
            </a:r>
          </a:p>
          <a:p>
            <a:r>
              <a:rPr lang="it-IT" sz="2400" dirty="0">
                <a:latin typeface="Calibri" pitchFamily="34" charset="0"/>
              </a:rPr>
              <a:t>de las bahías en donde </a:t>
            </a:r>
          </a:p>
          <a:p>
            <a:r>
              <a:rPr lang="it-IT" sz="2400" dirty="0">
                <a:latin typeface="Calibri" pitchFamily="34" charset="0"/>
              </a:rPr>
              <a:t>se ancla el día a</a:t>
            </a:r>
          </a:p>
          <a:p>
            <a:r>
              <a:rPr lang="it-IT" sz="2400" dirty="0">
                <a:latin typeface="Calibri" pitchFamily="34" charset="0"/>
              </a:rPr>
              <a:t>esperar su propia hora.</a:t>
            </a:r>
          </a:p>
          <a:p>
            <a:endParaRPr lang="it-IT" sz="2400" dirty="0">
              <a:latin typeface="Calibri" pitchFamily="34" charset="0"/>
            </a:endParaRPr>
          </a:p>
          <a:p>
            <a:r>
              <a:rPr lang="it-IT" sz="2400" dirty="0">
                <a:latin typeface="Calibri" pitchFamily="34" charset="0"/>
              </a:rPr>
              <a:t>Como yo, eres de hoy,</a:t>
            </a:r>
          </a:p>
          <a:p>
            <a:r>
              <a:rPr lang="it-IT" sz="2400" dirty="0">
                <a:latin typeface="Calibri" pitchFamily="34" charset="0"/>
              </a:rPr>
              <a:t>del andar de esa hora</a:t>
            </a:r>
          </a:p>
          <a:p>
            <a:r>
              <a:rPr lang="it-IT" sz="2400" dirty="0">
                <a:latin typeface="Calibri" pitchFamily="34" charset="0"/>
              </a:rPr>
              <a:t>en la que apenas palpita</a:t>
            </a:r>
          </a:p>
          <a:p>
            <a:r>
              <a:rPr lang="it-IT" sz="2400" dirty="0">
                <a:latin typeface="Calibri" pitchFamily="34" charset="0"/>
              </a:rPr>
              <a:t>lo que aún no ha nacido.</a:t>
            </a:r>
          </a:p>
          <a:p>
            <a:endParaRPr lang="it-IT" sz="2400" dirty="0">
              <a:latin typeface="Calibri" pitchFamily="34" charset="0"/>
            </a:endParaRPr>
          </a:p>
        </p:txBody>
      </p:sp>
      <p:sp>
        <p:nvSpPr>
          <p:cNvPr id="3" name="2 CuadroTexto"/>
          <p:cNvSpPr txBox="1"/>
          <p:nvPr/>
        </p:nvSpPr>
        <p:spPr>
          <a:xfrm>
            <a:off x="785786" y="642918"/>
            <a:ext cx="3538148" cy="1077218"/>
          </a:xfrm>
          <a:prstGeom prst="rect">
            <a:avLst/>
          </a:prstGeom>
          <a:noFill/>
        </p:spPr>
        <p:txBody>
          <a:bodyPr wrap="none" rtlCol="0">
            <a:spAutoFit/>
          </a:bodyPr>
          <a:lstStyle/>
          <a:p>
            <a:r>
              <a:rPr lang="it-IT" sz="3200" b="1" dirty="0"/>
              <a:t>Lucha Corpi   (1945)</a:t>
            </a:r>
          </a:p>
          <a:p>
            <a:r>
              <a:rPr lang="it-IT" sz="3200" b="1" dirty="0"/>
              <a:t>Emily Dickinson</a:t>
            </a:r>
            <a:endParaRPr lang="es-ES" sz="3200" b="1" dirty="0"/>
          </a:p>
        </p:txBody>
      </p:sp>
      <p:pic>
        <p:nvPicPr>
          <p:cNvPr id="1026" name="Picture 2" descr="http://www.lascomadres.org/lco/lco-eng/events/images/lucha_corpi.jpg"/>
          <p:cNvPicPr>
            <a:picLocks noChangeAspect="1" noChangeArrowheads="1"/>
          </p:cNvPicPr>
          <p:nvPr/>
        </p:nvPicPr>
        <p:blipFill>
          <a:blip r:embed="rId2" cstate="print"/>
          <a:srcRect/>
          <a:stretch>
            <a:fillRect/>
          </a:stretch>
        </p:blipFill>
        <p:spPr bwMode="auto">
          <a:xfrm>
            <a:off x="5500694" y="428604"/>
            <a:ext cx="2047875" cy="2524126"/>
          </a:xfrm>
          <a:prstGeom prst="rect">
            <a:avLst/>
          </a:prstGeom>
          <a:noFill/>
        </p:spPr>
      </p:pic>
      <p:sp>
        <p:nvSpPr>
          <p:cNvPr id="5" name="4 CuadroTexto"/>
          <p:cNvSpPr txBox="1"/>
          <p:nvPr/>
        </p:nvSpPr>
        <p:spPr>
          <a:xfrm>
            <a:off x="5143504" y="2857496"/>
            <a:ext cx="3286148" cy="3600986"/>
          </a:xfrm>
          <a:prstGeom prst="rect">
            <a:avLst/>
          </a:prstGeom>
          <a:noFill/>
        </p:spPr>
        <p:txBody>
          <a:bodyPr wrap="square" rtlCol="0">
            <a:spAutoFit/>
          </a:bodyPr>
          <a:lstStyle/>
          <a:p>
            <a:endParaRPr lang="it-IT" dirty="0">
              <a:latin typeface="Calibri" pitchFamily="34" charset="0"/>
            </a:endParaRPr>
          </a:p>
          <a:p>
            <a:endParaRPr lang="it-IT" dirty="0">
              <a:latin typeface="Calibri" pitchFamily="34" charset="0"/>
            </a:endParaRPr>
          </a:p>
          <a:p>
            <a:r>
              <a:rPr lang="it-IT" sz="2400" dirty="0">
                <a:latin typeface="Calibri" pitchFamily="34" charset="0"/>
              </a:rPr>
              <a:t>Somos cultivadoras de</a:t>
            </a:r>
          </a:p>
          <a:p>
            <a:r>
              <a:rPr lang="it-IT" sz="2400" dirty="0">
                <a:latin typeface="Calibri" pitchFamily="34" charset="0"/>
              </a:rPr>
              <a:t>indecibles, tejedoras</a:t>
            </a:r>
          </a:p>
          <a:p>
            <a:r>
              <a:rPr lang="it-IT" sz="2400" dirty="0">
                <a:latin typeface="Calibri" pitchFamily="34" charset="0"/>
              </a:rPr>
              <a:t>de singulares, campesinas</a:t>
            </a:r>
          </a:p>
          <a:p>
            <a:r>
              <a:rPr lang="it-IT" sz="2400" dirty="0">
                <a:latin typeface="Calibri" pitchFamily="34" charset="0"/>
              </a:rPr>
              <a:t>migratorias en busca de</a:t>
            </a:r>
          </a:p>
          <a:p>
            <a:r>
              <a:rPr lang="it-IT" sz="2400" dirty="0">
                <a:latin typeface="Calibri" pitchFamily="34" charset="0"/>
              </a:rPr>
              <a:t>chinampas aún sin </a:t>
            </a:r>
          </a:p>
          <a:p>
            <a:r>
              <a:rPr lang="it-IT" sz="2400" dirty="0">
                <a:latin typeface="Calibri" pitchFamily="34" charset="0"/>
              </a:rPr>
              <a:t>siembra y sin cosecha.</a:t>
            </a:r>
            <a:endParaRPr lang="es-ES" sz="2400" dirty="0">
              <a:latin typeface="Calibri" pitchFamily="34" charset="0"/>
            </a:endParaRPr>
          </a:p>
          <a:p>
            <a:endParaRPr lang="es-ES" sz="24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571480"/>
            <a:ext cx="9144000" cy="5262979"/>
          </a:xfrm>
          <a:prstGeom prst="rect">
            <a:avLst/>
          </a:prstGeom>
          <a:noFill/>
        </p:spPr>
        <p:txBody>
          <a:bodyPr wrap="square" rtlCol="0">
            <a:spAutoFit/>
          </a:bodyPr>
          <a:lstStyle/>
          <a:p>
            <a:r>
              <a:rPr lang="it-IT" sz="2400" b="1" dirty="0">
                <a:latin typeface="Arial" pitchFamily="34" charset="0"/>
                <a:cs typeface="Arial" pitchFamily="34" charset="0"/>
              </a:rPr>
              <a:t>Tino Villanueva</a:t>
            </a:r>
          </a:p>
          <a:p>
            <a:endParaRPr lang="it-IT" sz="2400" b="1" dirty="0">
              <a:latin typeface="Arial" pitchFamily="34" charset="0"/>
              <a:cs typeface="Arial" pitchFamily="34" charset="0"/>
            </a:endParaRPr>
          </a:p>
          <a:p>
            <a:r>
              <a:rPr lang="it-IT" sz="2400" b="1" dirty="0">
                <a:latin typeface="Arial" pitchFamily="34" charset="0"/>
                <a:cs typeface="Arial" pitchFamily="34" charset="0"/>
              </a:rPr>
              <a:t>“Escena de la película </a:t>
            </a:r>
            <a:r>
              <a:rPr lang="it-IT" sz="2400" b="1" i="1" dirty="0">
                <a:latin typeface="Arial" pitchFamily="34" charset="0"/>
                <a:cs typeface="Arial" pitchFamily="34" charset="0"/>
              </a:rPr>
              <a:t>Gigante</a:t>
            </a:r>
            <a:r>
              <a:rPr lang="it-IT" sz="2400" b="1" dirty="0">
                <a:latin typeface="Arial" pitchFamily="34" charset="0"/>
                <a:cs typeface="Arial" pitchFamily="34" charset="0"/>
              </a:rPr>
              <a:t>”   (1993)</a:t>
            </a:r>
          </a:p>
          <a:p>
            <a:endParaRPr lang="it-IT" sz="2400" b="1" i="1" dirty="0">
              <a:latin typeface="Arial" pitchFamily="34" charset="0"/>
              <a:cs typeface="Arial" pitchFamily="34" charset="0"/>
            </a:endParaRPr>
          </a:p>
          <a:p>
            <a:r>
              <a:rPr lang="it-IT" sz="2400" b="1" dirty="0">
                <a:latin typeface="Arial" pitchFamily="34" charset="0"/>
                <a:cs typeface="Arial" pitchFamily="34" charset="0"/>
              </a:rPr>
              <a:t>Libro en 5 partes, para un total de 22 poemas</a:t>
            </a:r>
          </a:p>
          <a:p>
            <a:endParaRPr lang="it-IT" sz="2400" b="1" dirty="0">
              <a:latin typeface="Arial" pitchFamily="34" charset="0"/>
              <a:cs typeface="Arial" pitchFamily="34" charset="0"/>
            </a:endParaRPr>
          </a:p>
          <a:p>
            <a:r>
              <a:rPr lang="it-IT" sz="2400" b="1" dirty="0">
                <a:latin typeface="Arial" pitchFamily="34" charset="0"/>
                <a:cs typeface="Arial" pitchFamily="34" charset="0"/>
              </a:rPr>
              <a:t>Nace del recuerdo de una visión de la película  </a:t>
            </a:r>
            <a:r>
              <a:rPr lang="it-IT" sz="2400" b="1" i="1" dirty="0">
                <a:latin typeface="Arial" pitchFamily="34" charset="0"/>
                <a:cs typeface="Arial" pitchFamily="34" charset="0"/>
              </a:rPr>
              <a:t>Giant </a:t>
            </a:r>
            <a:r>
              <a:rPr lang="it-IT" sz="2400" b="1" dirty="0">
                <a:latin typeface="Arial" pitchFamily="34" charset="0"/>
                <a:cs typeface="Arial" pitchFamily="34" charset="0"/>
              </a:rPr>
              <a:t> (1956),</a:t>
            </a:r>
          </a:p>
          <a:p>
            <a:r>
              <a:rPr lang="it-IT" sz="2400" b="1" dirty="0">
                <a:latin typeface="Arial" pitchFamily="34" charset="0"/>
                <a:cs typeface="Arial" pitchFamily="34" charset="0"/>
              </a:rPr>
              <a:t>que el joven Tino Villanueva ve a los catorce años </a:t>
            </a:r>
          </a:p>
          <a:p>
            <a:r>
              <a:rPr lang="it-IT" sz="2400" b="1" dirty="0">
                <a:latin typeface="Arial" pitchFamily="34" charset="0"/>
                <a:cs typeface="Arial" pitchFamily="34" charset="0"/>
              </a:rPr>
              <a:t>en un cine de su ciudad.</a:t>
            </a:r>
          </a:p>
          <a:p>
            <a:endParaRPr lang="it-IT" sz="2400" b="1" dirty="0">
              <a:latin typeface="Arial" pitchFamily="34" charset="0"/>
              <a:cs typeface="Arial" pitchFamily="34" charset="0"/>
            </a:endParaRPr>
          </a:p>
          <a:p>
            <a:r>
              <a:rPr lang="it-IT" sz="2400" b="1" dirty="0">
                <a:latin typeface="Arial" pitchFamily="34" charset="0"/>
                <a:cs typeface="Arial" pitchFamily="34" charset="0"/>
              </a:rPr>
              <a:t>La escena que le queda impresa y que motiva la escritura </a:t>
            </a:r>
          </a:p>
          <a:p>
            <a:r>
              <a:rPr lang="it-IT" sz="2400" b="1" dirty="0">
                <a:latin typeface="Arial" pitchFamily="34" charset="0"/>
                <a:cs typeface="Arial" pitchFamily="34" charset="0"/>
              </a:rPr>
              <a:t>del poema es la escena de la pelea entre el protagonista </a:t>
            </a:r>
          </a:p>
          <a:p>
            <a:r>
              <a:rPr lang="it-IT" sz="2400" b="1" dirty="0">
                <a:latin typeface="Arial" pitchFamily="34" charset="0"/>
                <a:cs typeface="Arial" pitchFamily="34" charset="0"/>
              </a:rPr>
              <a:t>y el propietario de un bar donde se impide la entrada a los no-americanos</a:t>
            </a:r>
            <a:endParaRPr lang="es-ES" sz="2400" b="1" dirty="0">
              <a:latin typeface="Arial" pitchFamily="34" charset="0"/>
              <a:cs typeface="Arial"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613018D-ADBF-44A4-96CD-38FE7A6B4B5E}"/>
              </a:ext>
            </a:extLst>
          </p:cNvPr>
          <p:cNvPicPr>
            <a:picLocks noChangeAspect="1"/>
          </p:cNvPicPr>
          <p:nvPr/>
        </p:nvPicPr>
        <p:blipFill>
          <a:blip r:embed="rId2"/>
          <a:stretch>
            <a:fillRect/>
          </a:stretch>
        </p:blipFill>
        <p:spPr>
          <a:xfrm>
            <a:off x="2303748" y="0"/>
            <a:ext cx="4536504" cy="6817151"/>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57158" y="428604"/>
            <a:ext cx="5342232" cy="5909310"/>
          </a:xfrm>
          <a:prstGeom prst="rect">
            <a:avLst/>
          </a:prstGeom>
          <a:noFill/>
        </p:spPr>
        <p:txBody>
          <a:bodyPr wrap="none" rtlCol="0">
            <a:spAutoFit/>
          </a:bodyPr>
          <a:lstStyle/>
          <a:p>
            <a:r>
              <a:rPr lang="it-IT" b="1" dirty="0">
                <a:latin typeface="Times New Roman" panose="02020603050405020304" pitchFamily="18" charset="0"/>
                <a:cs typeface="Times New Roman" panose="02020603050405020304" pitchFamily="18" charset="0"/>
              </a:rPr>
              <a:t>“Fade-Out-Fade-In</a:t>
            </a:r>
            <a:r>
              <a:rPr lang="es-ES" b="1" dirty="0">
                <a:latin typeface="Times New Roman" panose="02020603050405020304" pitchFamily="18" charset="0"/>
                <a:cs typeface="Times New Roman" panose="02020603050405020304" pitchFamily="18" charset="0"/>
              </a:rPr>
              <a:t>”</a:t>
            </a:r>
          </a:p>
          <a:p>
            <a:endParaRPr lang="it-IT" b="1" dirty="0">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From the screen, from its multi-colored light</a:t>
            </a:r>
          </a:p>
          <a:p>
            <a:r>
              <a:rPr lang="it-IT" b="1" dirty="0">
                <a:latin typeface="Times New Roman" panose="02020603050405020304" pitchFamily="18" charset="0"/>
                <a:cs typeface="Times New Roman" panose="02020603050405020304" pitchFamily="18" charset="0"/>
              </a:rPr>
              <a:t>that struck my face and eye’s anatomy, I</a:t>
            </a:r>
          </a:p>
          <a:p>
            <a:r>
              <a:rPr lang="it-IT" b="1" dirty="0">
                <a:latin typeface="Times New Roman" panose="02020603050405020304" pitchFamily="18" charset="0"/>
                <a:cs typeface="Times New Roman" panose="02020603050405020304" pitchFamily="18" charset="0"/>
              </a:rPr>
              <a:t>understood the indigenous fact – a victory for</a:t>
            </a:r>
          </a:p>
          <a:p>
            <a:r>
              <a:rPr lang="it-IT" b="1" dirty="0">
                <a:latin typeface="Times New Roman" panose="02020603050405020304" pitchFamily="18" charset="0"/>
                <a:cs typeface="Times New Roman" panose="02020603050405020304" pitchFamily="18" charset="0"/>
              </a:rPr>
              <a:t>Sarge, who disrupted my poise; who reached me,</a:t>
            </a:r>
          </a:p>
          <a:p>
            <a:r>
              <a:rPr lang="it-IT" b="1" dirty="0">
                <a:latin typeface="Times New Roman" panose="02020603050405020304" pitchFamily="18" charset="0"/>
                <a:cs typeface="Times New Roman" panose="02020603050405020304" pitchFamily="18" charset="0"/>
              </a:rPr>
              <a:t>heavily, through the shadows banked against the</a:t>
            </a:r>
          </a:p>
          <a:p>
            <a:r>
              <a:rPr lang="it-IT" b="1" dirty="0">
                <a:latin typeface="Times New Roman" panose="02020603050405020304" pitchFamily="18" charset="0"/>
                <a:cs typeface="Times New Roman" panose="02020603050405020304" pitchFamily="18" charset="0"/>
              </a:rPr>
              <a:t>back.-most seats. When goodness was torn down</a:t>
            </a:r>
          </a:p>
          <a:p>
            <a:r>
              <a:rPr lang="it-IT" b="1" dirty="0">
                <a:latin typeface="Times New Roman" panose="02020603050405020304" pitchFamily="18" charset="0"/>
                <a:cs typeface="Times New Roman" panose="02020603050405020304" pitchFamily="18" charset="0"/>
              </a:rPr>
              <a:t>amidst the café air, not breathable at times,</a:t>
            </a:r>
          </a:p>
          <a:p>
            <a:r>
              <a:rPr lang="it-IT" b="1" dirty="0">
                <a:latin typeface="Times New Roman" panose="02020603050405020304" pitchFamily="18" charset="0"/>
                <a:cs typeface="Times New Roman" panose="02020603050405020304" pitchFamily="18" charset="0"/>
              </a:rPr>
              <a:t>something happened in me as well. With the vivid</a:t>
            </a:r>
          </a:p>
          <a:p>
            <a:r>
              <a:rPr lang="it-IT" b="1" dirty="0">
                <a:latin typeface="Times New Roman" panose="02020603050405020304" pitchFamily="18" charset="0"/>
                <a:cs typeface="Times New Roman" panose="02020603050405020304" pitchFamily="18" charset="0"/>
              </a:rPr>
              <a:t>plain before me at film’s end, before the curtains</a:t>
            </a:r>
          </a:p>
          <a:p>
            <a:endParaRPr lang="it-IT" b="1" dirty="0">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closed, the bright blankness of the screen came</a:t>
            </a:r>
          </a:p>
          <a:p>
            <a:r>
              <a:rPr lang="it-IT" b="1" dirty="0">
                <a:latin typeface="Times New Roman" panose="02020603050405020304" pitchFamily="18" charset="0"/>
                <a:cs typeface="Times New Roman" panose="02020603050405020304" pitchFamily="18" charset="0"/>
              </a:rPr>
              <a:t>down and shone on me when I stepped into the </a:t>
            </a:r>
          </a:p>
          <a:p>
            <a:r>
              <a:rPr lang="it-IT" b="1" dirty="0">
                <a:latin typeface="Times New Roman" panose="02020603050405020304" pitchFamily="18" charset="0"/>
                <a:cs typeface="Times New Roman" panose="02020603050405020304" pitchFamily="18" charset="0"/>
              </a:rPr>
              <a:t>aisle, vague in the yielding chiaroscuro. And </a:t>
            </a:r>
          </a:p>
          <a:p>
            <a:r>
              <a:rPr lang="it-IT" b="1" dirty="0">
                <a:latin typeface="Times New Roman" panose="02020603050405020304" pitchFamily="18" charset="0"/>
                <a:cs typeface="Times New Roman" panose="02020603050405020304" pitchFamily="18" charset="0"/>
              </a:rPr>
              <a:t>what I took in that afternoon took root and a </a:t>
            </a:r>
          </a:p>
          <a:p>
            <a:r>
              <a:rPr lang="it-IT" b="1" dirty="0">
                <a:latin typeface="Times New Roman" panose="02020603050405020304" pitchFamily="18" charset="0"/>
                <a:cs typeface="Times New Roman" panose="02020603050405020304" pitchFamily="18" charset="0"/>
              </a:rPr>
              <a:t>quiet vehemence arose. It arose in language –</a:t>
            </a:r>
          </a:p>
          <a:p>
            <a:r>
              <a:rPr lang="it-IT" b="1" dirty="0">
                <a:latin typeface="Times New Roman" panose="02020603050405020304" pitchFamily="18" charset="0"/>
                <a:cs typeface="Times New Roman" panose="02020603050405020304" pitchFamily="18" charset="0"/>
              </a:rPr>
              <a:t>the legitimate deduction of the years thought out.</a:t>
            </a:r>
          </a:p>
          <a:p>
            <a:r>
              <a:rPr lang="it-IT" b="1" dirty="0">
                <a:latin typeface="Times New Roman" panose="02020603050405020304" pitchFamily="18" charset="0"/>
                <a:cs typeface="Times New Roman" panose="02020603050405020304" pitchFamily="18" charset="0"/>
              </a:rPr>
              <a:t>Now I am because I write: I know it in my heart</a:t>
            </a:r>
          </a:p>
          <a:p>
            <a:r>
              <a:rPr lang="it-IT" b="1" dirty="0">
                <a:latin typeface="Times New Roman" panose="02020603050405020304" pitchFamily="18" charset="0"/>
                <a:cs typeface="Times New Roman" panose="02020603050405020304" pitchFamily="18" charset="0"/>
              </a:rPr>
              <a:t>and know it in the sound iambics of my fist that</a:t>
            </a:r>
          </a:p>
          <a:p>
            <a:r>
              <a:rPr lang="it-IT" b="1" dirty="0">
                <a:latin typeface="Times New Roman" panose="02020603050405020304" pitchFamily="18" charset="0"/>
                <a:cs typeface="Times New Roman" panose="02020603050405020304" pitchFamily="18" charset="0"/>
              </a:rPr>
              <a:t>mark across the paper with the sun’s exacting rays.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520" y="500042"/>
            <a:ext cx="7227445" cy="6097310"/>
          </a:xfrm>
          <a:prstGeom prst="rect">
            <a:avLst/>
          </a:prstGeom>
          <a:noFill/>
        </p:spPr>
        <p:txBody>
          <a:bodyPr wrap="square" rtlCol="0">
            <a:spAutoFit/>
          </a:bodyPr>
          <a:lstStyle/>
          <a:p>
            <a:r>
              <a:rPr lang="it-IT" b="1" dirty="0">
                <a:latin typeface="Times New Roman" panose="02020603050405020304" pitchFamily="18" charset="0"/>
                <a:cs typeface="Times New Roman" panose="02020603050405020304" pitchFamily="18" charset="0"/>
              </a:rPr>
              <a:t>Fundir a Negro – Abrir de Negro</a:t>
            </a:r>
          </a:p>
          <a:p>
            <a:endParaRPr lang="it-IT" b="1" dirty="0">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De la pantalla, desde su luz multicolo</a:t>
            </a:r>
            <a:r>
              <a:rPr lang="es-ES" b="1" dirty="0">
                <a:latin typeface="Times New Roman" panose="02020603050405020304" pitchFamily="18" charset="0"/>
                <a:cs typeface="Times New Roman" panose="02020603050405020304" pitchFamily="18" charset="0"/>
              </a:rPr>
              <a:t>r</a:t>
            </a:r>
          </a:p>
          <a:p>
            <a:r>
              <a:rPr lang="it-IT" b="1" dirty="0">
                <a:latin typeface="Times New Roman" panose="02020603050405020304" pitchFamily="18" charset="0"/>
                <a:cs typeface="Times New Roman" panose="02020603050405020304" pitchFamily="18" charset="0"/>
              </a:rPr>
              <a:t>que batía contra mi rostro y anatomía de mis ojos,</a:t>
            </a:r>
          </a:p>
          <a:p>
            <a:r>
              <a:rPr lang="it-IT" b="1" dirty="0">
                <a:latin typeface="Times New Roman" panose="02020603050405020304" pitchFamily="18" charset="0"/>
                <a:cs typeface="Times New Roman" panose="02020603050405020304" pitchFamily="18" charset="0"/>
              </a:rPr>
              <a:t>entendí la realidad autóctona – una victoria para</a:t>
            </a:r>
          </a:p>
          <a:p>
            <a:r>
              <a:rPr lang="it-IT" b="1" dirty="0">
                <a:latin typeface="Times New Roman" panose="02020603050405020304" pitchFamily="18" charset="0"/>
                <a:cs typeface="Times New Roman" panose="02020603050405020304" pitchFamily="18" charset="0"/>
              </a:rPr>
              <a:t>Sarge, quien alteró mi equilibrio; que me alcanzó,</a:t>
            </a:r>
          </a:p>
          <a:p>
            <a:r>
              <a:rPr lang="it-IT" b="1" dirty="0">
                <a:latin typeface="Times New Roman" panose="02020603050405020304" pitchFamily="18" charset="0"/>
                <a:cs typeface="Times New Roman" panose="02020603050405020304" pitchFamily="18" charset="0"/>
              </a:rPr>
              <a:t>con fuerza, a través de las sombras agolpadas contra los </a:t>
            </a:r>
          </a:p>
          <a:p>
            <a:r>
              <a:rPr lang="it-IT" b="1" dirty="0">
                <a:latin typeface="Times New Roman" panose="02020603050405020304" pitchFamily="18" charset="0"/>
                <a:cs typeface="Times New Roman" panose="02020603050405020304" pitchFamily="18" charset="0"/>
              </a:rPr>
              <a:t>asientos de las últimas filas. Cuando el bien fue derribado</a:t>
            </a:r>
          </a:p>
          <a:p>
            <a:r>
              <a:rPr lang="it-IT" b="1" dirty="0">
                <a:latin typeface="Times New Roman" panose="02020603050405020304" pitchFamily="18" charset="0"/>
                <a:cs typeface="Times New Roman" panose="02020603050405020304" pitchFamily="18" charset="0"/>
              </a:rPr>
              <a:t>entre el ambiente del café, a veces irrespirable,</a:t>
            </a:r>
          </a:p>
          <a:p>
            <a:r>
              <a:rPr lang="it-IT" b="1" dirty="0">
                <a:latin typeface="Times New Roman" panose="02020603050405020304" pitchFamily="18" charset="0"/>
                <a:cs typeface="Times New Roman" panose="02020603050405020304" pitchFamily="18" charset="0"/>
              </a:rPr>
              <a:t>algo me ocurrió a mí también. Con la llanura</a:t>
            </a:r>
          </a:p>
          <a:p>
            <a:r>
              <a:rPr lang="it-IT" b="1" dirty="0">
                <a:latin typeface="Times New Roman" panose="02020603050405020304" pitchFamily="18" charset="0"/>
                <a:cs typeface="Times New Roman" panose="02020603050405020304" pitchFamily="18" charset="0"/>
              </a:rPr>
              <a:t>vívida ante mí al final de la película, antes de que el telón</a:t>
            </a:r>
          </a:p>
          <a:p>
            <a:endParaRPr lang="it-IT" b="1" dirty="0">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se cerrara, la luminosa blancura vacía de la pantalla</a:t>
            </a:r>
          </a:p>
          <a:p>
            <a:r>
              <a:rPr lang="it-IT" b="1" dirty="0">
                <a:latin typeface="Times New Roman" panose="02020603050405020304" pitchFamily="18" charset="0"/>
                <a:cs typeface="Times New Roman" panose="02020603050405020304" pitchFamily="18" charset="0"/>
              </a:rPr>
              <a:t>descendió sobre mí cuando salí al</a:t>
            </a:r>
          </a:p>
          <a:p>
            <a:r>
              <a:rPr lang="it-IT" b="1" dirty="0">
                <a:latin typeface="Times New Roman" panose="02020603050405020304" pitchFamily="18" charset="0"/>
                <a:cs typeface="Times New Roman" panose="02020603050405020304" pitchFamily="18" charset="0"/>
              </a:rPr>
              <a:t>pasillo, en el evidente claroscuro. Y</a:t>
            </a:r>
          </a:p>
          <a:p>
            <a:r>
              <a:rPr lang="it-IT" b="1" dirty="0">
                <a:latin typeface="Times New Roman" panose="02020603050405020304" pitchFamily="18" charset="0"/>
                <a:cs typeface="Times New Roman" panose="02020603050405020304" pitchFamily="18" charset="0"/>
              </a:rPr>
              <a:t>lo que capté aquella tarde dejó huella y surgió en mí</a:t>
            </a:r>
          </a:p>
          <a:p>
            <a:r>
              <a:rPr lang="it-IT" b="1" dirty="0">
                <a:latin typeface="Times New Roman" panose="02020603050405020304" pitchFamily="18" charset="0"/>
                <a:cs typeface="Times New Roman" panose="02020603050405020304" pitchFamily="18" charset="0"/>
              </a:rPr>
              <a:t>una silenciosa vehemencia. Surgió en el lenguaje –</a:t>
            </a:r>
          </a:p>
          <a:p>
            <a:r>
              <a:rPr lang="it-IT" b="1" dirty="0">
                <a:latin typeface="Times New Roman" panose="02020603050405020304" pitchFamily="18" charset="0"/>
                <a:cs typeface="Times New Roman" panose="02020603050405020304" pitchFamily="18" charset="0"/>
              </a:rPr>
              <a:t>la legítima deducción de los años meditados.</a:t>
            </a:r>
          </a:p>
          <a:p>
            <a:r>
              <a:rPr lang="it-IT" b="1" dirty="0">
                <a:latin typeface="Times New Roman" panose="02020603050405020304" pitchFamily="18" charset="0"/>
                <a:cs typeface="Times New Roman" panose="02020603050405020304" pitchFamily="18" charset="0"/>
              </a:rPr>
              <a:t>Ahora soy porque escribo: lo sé en mi corazón </a:t>
            </a:r>
          </a:p>
          <a:p>
            <a:r>
              <a:rPr lang="it-IT" b="1" dirty="0">
                <a:latin typeface="Times New Roman" panose="02020603050405020304" pitchFamily="18" charset="0"/>
                <a:cs typeface="Times New Roman" panose="02020603050405020304" pitchFamily="18" charset="0"/>
              </a:rPr>
              <a:t>y lo sé por los firmes yámbicos de mi puño que</a:t>
            </a:r>
          </a:p>
          <a:p>
            <a:r>
              <a:rPr lang="it-IT" b="1" dirty="0">
                <a:latin typeface="Times New Roman" panose="02020603050405020304" pitchFamily="18" charset="0"/>
                <a:cs typeface="Times New Roman" panose="02020603050405020304" pitchFamily="18" charset="0"/>
              </a:rPr>
              <a:t>marcan el paso por encima del papel con los precisos rayos del sol.</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1B2A784-4501-42A8-86DF-DB27DE395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1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5ACD62D-346B-438F-98BC-5ECB85486523}"/>
              </a:ext>
            </a:extLst>
          </p:cNvPr>
          <p:cNvSpPr>
            <a:spLocks noGrp="1"/>
          </p:cNvSpPr>
          <p:nvPr>
            <p:ph type="title"/>
          </p:nvPr>
        </p:nvSpPr>
        <p:spPr>
          <a:xfrm>
            <a:off x="4857579" y="1144980"/>
            <a:ext cx="3797593" cy="1560716"/>
          </a:xfrm>
        </p:spPr>
        <p:txBody>
          <a:bodyPr>
            <a:normAutofit/>
          </a:bodyPr>
          <a:lstStyle/>
          <a:p>
            <a:r>
              <a:rPr lang="it-IT">
                <a:latin typeface="Times New Roman" panose="02020603050405020304" pitchFamily="18" charset="0"/>
                <a:cs typeface="Times New Roman" panose="02020603050405020304" pitchFamily="18" charset="0"/>
              </a:rPr>
              <a:t>Un estética de la Frontera</a:t>
            </a:r>
            <a:endParaRPr lang="it-IT" dirty="0">
              <a:latin typeface="Times New Roman" panose="02020603050405020304" pitchFamily="18" charset="0"/>
              <a:cs typeface="Times New Roman" panose="02020603050405020304" pitchFamily="18" charset="0"/>
            </a:endParaRPr>
          </a:p>
        </p:txBody>
      </p:sp>
      <p:sp>
        <p:nvSpPr>
          <p:cNvPr id="15" name="Rectangle 11">
            <a:extLst>
              <a:ext uri="{FF2B5EF4-FFF2-40B4-BE49-F238E27FC236}">
                <a16:creationId xmlns:a16="http://schemas.microsoft.com/office/drawing/2014/main" id="{8A330AB8-A767-46C8-ABEF-2477854EF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123" y="11446"/>
            <a:ext cx="3675888" cy="402105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843CFB05-5D79-46B4-AB26-ADE86590440F}"/>
              </a:ext>
            </a:extLst>
          </p:cNvPr>
          <p:cNvPicPr>
            <a:picLocks noChangeAspect="1"/>
          </p:cNvPicPr>
          <p:nvPr/>
        </p:nvPicPr>
        <p:blipFill rotWithShape="1">
          <a:blip r:embed="rId3"/>
          <a:srcRect r="-3" b="13628"/>
          <a:stretch/>
        </p:blipFill>
        <p:spPr>
          <a:xfrm>
            <a:off x="652567" y="11446"/>
            <a:ext cx="3429000" cy="3858768"/>
          </a:xfrm>
          <a:prstGeom prst="rect">
            <a:avLst/>
          </a:prstGeom>
        </p:spPr>
      </p:pic>
      <p:sp>
        <p:nvSpPr>
          <p:cNvPr id="14" name="Rectangle 13">
            <a:extLst>
              <a:ext uri="{FF2B5EF4-FFF2-40B4-BE49-F238E27FC236}">
                <a16:creationId xmlns:a16="http://schemas.microsoft.com/office/drawing/2014/main" id="{88E62604-C40E-4D56-9D66-FD94B0CA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123" y="4241249"/>
            <a:ext cx="3675888" cy="2616751"/>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8C17B3C9-291C-468F-B31C-78CF89E34D8F}"/>
              </a:ext>
            </a:extLst>
          </p:cNvPr>
          <p:cNvPicPr>
            <a:picLocks noChangeAspect="1"/>
          </p:cNvPicPr>
          <p:nvPr/>
        </p:nvPicPr>
        <p:blipFill rotWithShape="1">
          <a:blip r:embed="rId4"/>
          <a:srcRect l="9696" r="11945" b="-1"/>
          <a:stretch/>
        </p:blipFill>
        <p:spPr>
          <a:xfrm>
            <a:off x="652567" y="4407408"/>
            <a:ext cx="3429000" cy="2450592"/>
          </a:xfrm>
          <a:prstGeom prst="rect">
            <a:avLst/>
          </a:prstGeom>
        </p:spPr>
      </p:pic>
      <p:sp>
        <p:nvSpPr>
          <p:cNvPr id="3" name="Segnaposto contenuto 2">
            <a:extLst>
              <a:ext uri="{FF2B5EF4-FFF2-40B4-BE49-F238E27FC236}">
                <a16:creationId xmlns:a16="http://schemas.microsoft.com/office/drawing/2014/main" id="{5C8AF906-8767-41E8-AE9E-B0EA5164142E}"/>
              </a:ext>
            </a:extLst>
          </p:cNvPr>
          <p:cNvSpPr>
            <a:spLocks noGrp="1"/>
          </p:cNvSpPr>
          <p:nvPr>
            <p:ph idx="1"/>
          </p:nvPr>
        </p:nvSpPr>
        <p:spPr>
          <a:xfrm>
            <a:off x="4857579" y="2978639"/>
            <a:ext cx="3797592" cy="2729196"/>
          </a:xfrm>
        </p:spPr>
        <p:txBody>
          <a:bodyPr>
            <a:normAutofit/>
          </a:bodyPr>
          <a:lstStyle/>
          <a:p>
            <a:pPr>
              <a:lnSpc>
                <a:spcPct val="90000"/>
              </a:lnSpc>
            </a:pPr>
            <a:endParaRPr lang="it-IT" sz="1900"/>
          </a:p>
          <a:p>
            <a:pPr>
              <a:lnSpc>
                <a:spcPct val="90000"/>
              </a:lnSpc>
            </a:pPr>
            <a:r>
              <a:rPr lang="it-IT" sz="1900">
                <a:latin typeface="Times New Roman" panose="02020603050405020304" pitchFamily="18" charset="0"/>
                <a:cs typeface="Times New Roman" panose="02020603050405020304" pitchFamily="18" charset="0"/>
              </a:rPr>
              <a:t>Heriberto Yépez – Made in Tijuana (2005)</a:t>
            </a:r>
          </a:p>
          <a:p>
            <a:pPr>
              <a:lnSpc>
                <a:spcPct val="90000"/>
              </a:lnSpc>
            </a:pPr>
            <a:endParaRPr lang="it-IT" sz="1900">
              <a:latin typeface="Times New Roman" panose="02020603050405020304" pitchFamily="18" charset="0"/>
              <a:cs typeface="Times New Roman" panose="02020603050405020304" pitchFamily="18" charset="0"/>
            </a:endParaRPr>
          </a:p>
          <a:p>
            <a:pPr>
              <a:lnSpc>
                <a:spcPct val="90000"/>
              </a:lnSpc>
            </a:pPr>
            <a:r>
              <a:rPr lang="it-IT" sz="1900">
                <a:latin typeface="Times New Roman" panose="02020603050405020304" pitchFamily="18" charset="0"/>
                <a:cs typeface="Times New Roman" panose="02020603050405020304" pitchFamily="18" charset="0"/>
              </a:rPr>
              <a:t>Rafa Saavedra – Lejos del noise  (2003)</a:t>
            </a:r>
          </a:p>
          <a:p>
            <a:pPr>
              <a:lnSpc>
                <a:spcPct val="90000"/>
              </a:lnSpc>
            </a:pPr>
            <a:endParaRPr lang="it-IT" sz="1900">
              <a:latin typeface="Times New Roman" panose="02020603050405020304" pitchFamily="18" charset="0"/>
              <a:cs typeface="Times New Roman" panose="02020603050405020304" pitchFamily="18" charset="0"/>
            </a:endParaRPr>
          </a:p>
          <a:p>
            <a:pPr>
              <a:lnSpc>
                <a:spcPct val="90000"/>
              </a:lnSpc>
            </a:pPr>
            <a:r>
              <a:rPr lang="it-IT" sz="1900">
                <a:latin typeface="Times New Roman" panose="02020603050405020304" pitchFamily="18" charset="0"/>
                <a:cs typeface="Times New Roman" panose="02020603050405020304" pitchFamily="18" charset="0"/>
              </a:rPr>
              <a:t>Rafa Saavedra – “Beyondeados» (2011)</a:t>
            </a:r>
          </a:p>
          <a:p>
            <a:pPr>
              <a:lnSpc>
                <a:spcPct val="90000"/>
              </a:lnSpc>
            </a:pPr>
            <a:endParaRPr lang="it-IT" sz="1900"/>
          </a:p>
        </p:txBody>
      </p:sp>
    </p:spTree>
    <p:extLst>
      <p:ext uri="{BB962C8B-B14F-4D97-AF65-F5344CB8AC3E}">
        <p14:creationId xmlns:p14="http://schemas.microsoft.com/office/powerpoint/2010/main" val="17734537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4713EC-D7BC-4CD8-A73B-465F1FD4B6C8}"/>
              </a:ext>
            </a:extLst>
          </p:cNvPr>
          <p:cNvSpPr>
            <a:spLocks noGrp="1"/>
          </p:cNvSpPr>
          <p:nvPr>
            <p:ph type="title"/>
          </p:nvPr>
        </p:nvSpPr>
        <p:spPr/>
        <p:txBody>
          <a:bodyPr/>
          <a:lstStyle/>
          <a:p>
            <a:r>
              <a:rPr lang="it-IT" dirty="0" err="1">
                <a:latin typeface="Times New Roman" panose="02020603050405020304" pitchFamily="18" charset="0"/>
                <a:cs typeface="Times New Roman" panose="02020603050405020304" pitchFamily="18" charset="0"/>
              </a:rPr>
              <a:t>Rafa</a:t>
            </a:r>
            <a:r>
              <a:rPr lang="it-IT" dirty="0">
                <a:latin typeface="Times New Roman" panose="02020603050405020304" pitchFamily="18" charset="0"/>
                <a:cs typeface="Times New Roman" panose="02020603050405020304" pitchFamily="18" charset="0"/>
              </a:rPr>
              <a:t> Saavedra – Beyond(</a:t>
            </a:r>
            <a:r>
              <a:rPr lang="it-IT" dirty="0" err="1">
                <a:latin typeface="Times New Roman" panose="02020603050405020304" pitchFamily="18" charset="0"/>
                <a:cs typeface="Times New Roman" panose="02020603050405020304" pitchFamily="18" charset="0"/>
              </a:rPr>
              <a:t>eados</a:t>
            </a:r>
            <a:r>
              <a:rPr lang="it-IT" dirty="0">
                <a:latin typeface="Times New Roman" panose="02020603050405020304" pitchFamily="18" charset="0"/>
                <a:cs typeface="Times New Roman" panose="02020603050405020304" pitchFamily="18" charset="0"/>
              </a:rPr>
              <a:t>)</a:t>
            </a:r>
          </a:p>
        </p:txBody>
      </p:sp>
      <p:sp>
        <p:nvSpPr>
          <p:cNvPr id="3" name="Segnaposto contenuto 2">
            <a:extLst>
              <a:ext uri="{FF2B5EF4-FFF2-40B4-BE49-F238E27FC236}">
                <a16:creationId xmlns:a16="http://schemas.microsoft.com/office/drawing/2014/main" id="{15584751-B24B-438C-826F-B27104F02B03}"/>
              </a:ext>
            </a:extLst>
          </p:cNvPr>
          <p:cNvSpPr>
            <a:spLocks noGrp="1"/>
          </p:cNvSpPr>
          <p:nvPr>
            <p:ph idx="1"/>
          </p:nvPr>
        </p:nvSpPr>
        <p:spPr/>
        <p:txBody>
          <a:bodyPr numCol="1">
            <a:normAutofit fontScale="77500" lnSpcReduction="20000"/>
          </a:bodyPr>
          <a:lstStyle/>
          <a:p>
            <a:pPr marL="0" indent="0">
              <a:buNone/>
            </a:pPr>
            <a:r>
              <a:rPr lang="en-US" dirty="0">
                <a:latin typeface="Times New Roman" panose="02020603050405020304" pitchFamily="18" charset="0"/>
                <a:cs typeface="Times New Roman" panose="02020603050405020304" pitchFamily="18" charset="0"/>
              </a:rPr>
              <a:t>And here we come, twist and flip. Beyond(</a:t>
            </a:r>
            <a:r>
              <a:rPr lang="en-US" dirty="0" err="1">
                <a:latin typeface="Times New Roman" panose="02020603050405020304" pitchFamily="18" charset="0"/>
                <a:cs typeface="Times New Roman" panose="02020603050405020304" pitchFamily="18" charset="0"/>
              </a:rPr>
              <a:t>eados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agrupación</a:t>
            </a:r>
            <a:r>
              <a:rPr lang="en-US" dirty="0">
                <a:latin typeface="Times New Roman" panose="02020603050405020304" pitchFamily="18" charset="0"/>
                <a:cs typeface="Times New Roman" panose="02020603050405020304" pitchFamily="18" charset="0"/>
              </a:rPr>
              <a:t> </a:t>
            </a:r>
            <a:r>
              <a:rPr lang="es-ES" dirty="0">
                <a:latin typeface="Times New Roman" panose="02020603050405020304" pitchFamily="18" charset="0"/>
                <a:cs typeface="Times New Roman" panose="02020603050405020304" pitchFamily="18" charset="0"/>
              </a:rPr>
              <a:t>dinámica que tiene al sampler, el playgiarism, el desenfado y la mala leche como armas. Beyond(eados) es algo más que la suma de esfuerzos y deseos de escapar de la hegemonía sígnica. Beyond(eados) es una brigada de demolición, a kick in the ass de la burguesía enana que vive en el anacronismo de titulares y sueños de narrativa perfecta.</a:t>
            </a:r>
          </a:p>
          <a:p>
            <a:pPr marL="0" indent="0">
              <a:buNone/>
            </a:pPr>
            <a:r>
              <a:rPr lang="es-ES" dirty="0">
                <a:latin typeface="Times New Roman" panose="02020603050405020304" pitchFamily="18" charset="0"/>
                <a:cs typeface="Times New Roman" panose="02020603050405020304" pitchFamily="18" charset="0"/>
              </a:rPr>
              <a:t>Nuestro camino pasó de lo post everything a lo ex nothing. No somos el sabor del mes, nacimos en el día que Dios –¡pobrecito!– pidió asilo. </a:t>
            </a:r>
          </a:p>
          <a:p>
            <a:pPr marL="0" indent="0">
              <a:buNone/>
            </a:pPr>
            <a:r>
              <a:rPr lang="es-ES" dirty="0">
                <a:latin typeface="Times New Roman" panose="02020603050405020304" pitchFamily="18" charset="0"/>
                <a:cs typeface="Times New Roman" panose="02020603050405020304" pitchFamily="18" charset="0"/>
              </a:rPr>
              <a:t>Estamos en el centro, en los extremos, en la periferia de la vida cotidiana. Transitamos en deriva, viviendo la city, naufragando por lugares, emociones, sensaciones y pensamientos que pasan por filtros y efectos, cocinando sueños en bongs y laptops. </a:t>
            </a: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369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0034" y="571480"/>
            <a:ext cx="5569153" cy="584775"/>
          </a:xfrm>
          <a:prstGeom prst="rect">
            <a:avLst/>
          </a:prstGeom>
          <a:noFill/>
        </p:spPr>
        <p:txBody>
          <a:bodyPr wrap="none" rtlCol="0">
            <a:spAutoFit/>
          </a:bodyPr>
          <a:lstStyle/>
          <a:p>
            <a:r>
              <a:rPr lang="it-IT" sz="3200" b="1" i="1" dirty="0"/>
              <a:t>Los Indios Anasazi, Hopi, Zuni. </a:t>
            </a:r>
            <a:endParaRPr lang="es-ES" sz="3200" b="1" i="1" dirty="0"/>
          </a:p>
        </p:txBody>
      </p:sp>
      <p:pic>
        <p:nvPicPr>
          <p:cNvPr id="82946" name="Picture 2" descr="http://grandcanyonhistory.clas.asu.edu/images/history/nativecultures/hopi/Oraibi_Hillers.jpg"/>
          <p:cNvPicPr>
            <a:picLocks noChangeAspect="1" noChangeArrowheads="1"/>
          </p:cNvPicPr>
          <p:nvPr/>
        </p:nvPicPr>
        <p:blipFill>
          <a:blip r:embed="rId2" cstate="print"/>
          <a:srcRect/>
          <a:stretch>
            <a:fillRect/>
          </a:stretch>
        </p:blipFill>
        <p:spPr bwMode="auto">
          <a:xfrm>
            <a:off x="285720" y="1500174"/>
            <a:ext cx="3834054" cy="2947961"/>
          </a:xfrm>
          <a:prstGeom prst="rect">
            <a:avLst/>
          </a:prstGeom>
          <a:noFill/>
        </p:spPr>
      </p:pic>
      <p:pic>
        <p:nvPicPr>
          <p:cNvPr id="82948" name="Picture 4" descr="http://umsoi.org/wp-content/uploads/2010/06/gente.jpg"/>
          <p:cNvPicPr>
            <a:picLocks noChangeAspect="1" noChangeArrowheads="1"/>
          </p:cNvPicPr>
          <p:nvPr/>
        </p:nvPicPr>
        <p:blipFill>
          <a:blip r:embed="rId3" cstate="print"/>
          <a:srcRect/>
          <a:stretch>
            <a:fillRect/>
          </a:stretch>
        </p:blipFill>
        <p:spPr bwMode="auto">
          <a:xfrm>
            <a:off x="4500562" y="3000372"/>
            <a:ext cx="3894341" cy="2757484"/>
          </a:xfrm>
          <a:prstGeom prst="rect">
            <a:avLst/>
          </a:prstGeom>
          <a:noFill/>
        </p:spPr>
      </p:pic>
      <p:pic>
        <p:nvPicPr>
          <p:cNvPr id="82950" name="Picture 6" descr="http://upload.wikimedia.org/wikipedia/commons/thumb/4/45/WLA_brooklynmuseum_Pueblo_Zuni_Water_Jar.jpg/250px-WLA_brooklynmuseum_Pueblo_Zuni_Water_Jar.jpg"/>
          <p:cNvPicPr>
            <a:picLocks noChangeAspect="1" noChangeArrowheads="1"/>
          </p:cNvPicPr>
          <p:nvPr/>
        </p:nvPicPr>
        <p:blipFill>
          <a:blip r:embed="rId4" cstate="print"/>
          <a:srcRect/>
          <a:stretch>
            <a:fillRect/>
          </a:stretch>
        </p:blipFill>
        <p:spPr bwMode="auto">
          <a:xfrm>
            <a:off x="6357950" y="857232"/>
            <a:ext cx="2381250" cy="1590675"/>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0DB27B-1D1E-47E6-821D-54B3E9015C69}"/>
              </a:ext>
            </a:extLst>
          </p:cNvPr>
          <p:cNvSpPr>
            <a:spLocks noGrp="1"/>
          </p:cNvSpPr>
          <p:nvPr>
            <p:ph type="title"/>
          </p:nvPr>
        </p:nvSpPr>
        <p:spPr/>
        <p:txBody>
          <a:bodyPr>
            <a:normAutofit/>
          </a:bodyPr>
          <a:lstStyle/>
          <a:p>
            <a:r>
              <a:rPr lang="it-IT" dirty="0" err="1"/>
              <a:t>Nortec</a:t>
            </a:r>
            <a:r>
              <a:rPr lang="it-IT" dirty="0"/>
              <a:t> </a:t>
            </a:r>
            <a:r>
              <a:rPr lang="it-IT" dirty="0" err="1"/>
              <a:t>Collective</a:t>
            </a:r>
            <a:endParaRPr lang="it-IT" dirty="0"/>
          </a:p>
        </p:txBody>
      </p:sp>
      <p:sp>
        <p:nvSpPr>
          <p:cNvPr id="3" name="Segnaposto contenuto 2">
            <a:extLst>
              <a:ext uri="{FF2B5EF4-FFF2-40B4-BE49-F238E27FC236}">
                <a16:creationId xmlns:a16="http://schemas.microsoft.com/office/drawing/2014/main" id="{D276030D-C088-4CDB-B64E-2CC010D04379}"/>
              </a:ext>
            </a:extLst>
          </p:cNvPr>
          <p:cNvSpPr>
            <a:spLocks noGrp="1"/>
          </p:cNvSpPr>
          <p:nvPr>
            <p:ph idx="1"/>
          </p:nvPr>
        </p:nvSpPr>
        <p:spPr/>
        <p:txBody>
          <a:bodyPr/>
          <a:lstStyle/>
          <a:p>
            <a:r>
              <a:rPr lang="it-IT" dirty="0">
                <a:hlinkClick r:id="rId2"/>
              </a:rPr>
              <a:t>https://www.youtube.com/watch?v=6pfwT2E6XJ4</a:t>
            </a:r>
            <a:endParaRPr lang="it-IT" dirty="0"/>
          </a:p>
          <a:p>
            <a:endParaRPr lang="it-IT" dirty="0"/>
          </a:p>
          <a:p>
            <a:r>
              <a:rPr lang="it-IT" dirty="0">
                <a:hlinkClick r:id="rId3"/>
              </a:rPr>
              <a:t>https://www.youtube.com/watch?v=awGtFOhqzhg</a:t>
            </a:r>
            <a:endParaRPr lang="it-IT" dirty="0"/>
          </a:p>
          <a:p>
            <a:endParaRPr lang="it-IT" dirty="0"/>
          </a:p>
        </p:txBody>
      </p:sp>
      <p:pic>
        <p:nvPicPr>
          <p:cNvPr id="4" name="Immagine 3">
            <a:extLst>
              <a:ext uri="{FF2B5EF4-FFF2-40B4-BE49-F238E27FC236}">
                <a16:creationId xmlns:a16="http://schemas.microsoft.com/office/drawing/2014/main" id="{4A8C64B8-41E2-4E00-9ECE-864A5F4EDD0E}"/>
              </a:ext>
            </a:extLst>
          </p:cNvPr>
          <p:cNvPicPr>
            <a:picLocks noChangeAspect="1"/>
          </p:cNvPicPr>
          <p:nvPr/>
        </p:nvPicPr>
        <p:blipFill>
          <a:blip r:embed="rId4"/>
          <a:stretch>
            <a:fillRect/>
          </a:stretch>
        </p:blipFill>
        <p:spPr>
          <a:xfrm>
            <a:off x="2771800" y="4341049"/>
            <a:ext cx="3816424" cy="2475888"/>
          </a:xfrm>
          <a:prstGeom prst="rect">
            <a:avLst/>
          </a:prstGeom>
        </p:spPr>
      </p:pic>
    </p:spTree>
    <p:extLst>
      <p:ext uri="{BB962C8B-B14F-4D97-AF65-F5344CB8AC3E}">
        <p14:creationId xmlns:p14="http://schemas.microsoft.com/office/powerpoint/2010/main" val="33078500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942CF0-D82A-4B5D-B479-004F2E20623D}"/>
              </a:ext>
            </a:extLst>
          </p:cNvPr>
          <p:cNvSpPr>
            <a:spLocks noGrp="1"/>
          </p:cNvSpPr>
          <p:nvPr>
            <p:ph type="title"/>
          </p:nvPr>
        </p:nvSpPr>
        <p:spPr/>
        <p:txBody>
          <a:bodyPr/>
          <a:lstStyle/>
          <a:p>
            <a:r>
              <a:rPr lang="it-IT" dirty="0"/>
              <a:t>Guillermo </a:t>
            </a:r>
            <a:r>
              <a:rPr lang="it-IT" dirty="0" err="1"/>
              <a:t>Gómez</a:t>
            </a:r>
            <a:r>
              <a:rPr lang="it-IT" dirty="0"/>
              <a:t> </a:t>
            </a:r>
            <a:r>
              <a:rPr lang="it-IT" dirty="0" err="1"/>
              <a:t>Peña</a:t>
            </a:r>
            <a:endParaRPr lang="it-IT" dirty="0"/>
          </a:p>
        </p:txBody>
      </p:sp>
      <p:sp>
        <p:nvSpPr>
          <p:cNvPr id="3" name="Segnaposto contenuto 2">
            <a:extLst>
              <a:ext uri="{FF2B5EF4-FFF2-40B4-BE49-F238E27FC236}">
                <a16:creationId xmlns:a16="http://schemas.microsoft.com/office/drawing/2014/main" id="{C4621317-7D23-4546-A556-0CDC9C8B4C76}"/>
              </a:ext>
            </a:extLst>
          </p:cNvPr>
          <p:cNvSpPr>
            <a:spLocks noGrp="1"/>
          </p:cNvSpPr>
          <p:nvPr>
            <p:ph idx="1"/>
          </p:nvPr>
        </p:nvSpPr>
        <p:spPr/>
        <p:txBody>
          <a:bodyPr/>
          <a:lstStyle/>
          <a:p>
            <a:r>
              <a:rPr lang="it-IT" dirty="0">
                <a:hlinkClick r:id="rId2"/>
              </a:rPr>
              <a:t>https://www.youtube.com/watch?v=tgnjMtV3-WQ</a:t>
            </a:r>
            <a:endParaRPr lang="it-IT" dirty="0"/>
          </a:p>
          <a:p>
            <a:endParaRPr lang="it-IT" dirty="0"/>
          </a:p>
          <a:p>
            <a:r>
              <a:rPr lang="it-IT" dirty="0">
                <a:hlinkClick r:id="rId3"/>
              </a:rPr>
              <a:t>https://www.youtube.com/watch?v=x1KkjVpc5Go</a:t>
            </a:r>
            <a:endParaRPr lang="it-IT" dirty="0"/>
          </a:p>
          <a:p>
            <a:endParaRPr lang="it-IT" dirty="0"/>
          </a:p>
          <a:p>
            <a:endParaRPr lang="it-IT" dirty="0"/>
          </a:p>
        </p:txBody>
      </p:sp>
      <p:pic>
        <p:nvPicPr>
          <p:cNvPr id="4" name="Immagine 3">
            <a:extLst>
              <a:ext uri="{FF2B5EF4-FFF2-40B4-BE49-F238E27FC236}">
                <a16:creationId xmlns:a16="http://schemas.microsoft.com/office/drawing/2014/main" id="{5FB524AA-F377-4568-B002-88C1B89E16D2}"/>
              </a:ext>
            </a:extLst>
          </p:cNvPr>
          <p:cNvPicPr>
            <a:picLocks noChangeAspect="1"/>
          </p:cNvPicPr>
          <p:nvPr/>
        </p:nvPicPr>
        <p:blipFill>
          <a:blip r:embed="rId4"/>
          <a:stretch>
            <a:fillRect/>
          </a:stretch>
        </p:blipFill>
        <p:spPr>
          <a:xfrm>
            <a:off x="2915816" y="4264285"/>
            <a:ext cx="3744416" cy="2569968"/>
          </a:xfrm>
          <a:prstGeom prst="rect">
            <a:avLst/>
          </a:prstGeom>
        </p:spPr>
      </p:pic>
    </p:spTree>
    <p:extLst>
      <p:ext uri="{BB962C8B-B14F-4D97-AF65-F5344CB8AC3E}">
        <p14:creationId xmlns:p14="http://schemas.microsoft.com/office/powerpoint/2010/main" val="42742231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57224" y="1071546"/>
            <a:ext cx="6521081" cy="4893647"/>
          </a:xfrm>
          <a:prstGeom prst="rect">
            <a:avLst/>
          </a:prstGeom>
          <a:noFill/>
        </p:spPr>
        <p:txBody>
          <a:bodyPr wrap="none" rtlCol="0">
            <a:spAutoFit/>
          </a:bodyPr>
          <a:lstStyle/>
          <a:p>
            <a:r>
              <a:rPr lang="it-IT" sz="2400" dirty="0"/>
              <a:t>Algunas refrencias:</a:t>
            </a:r>
          </a:p>
          <a:p>
            <a:endParaRPr lang="it-IT" sz="2400" dirty="0"/>
          </a:p>
          <a:p>
            <a:r>
              <a:rPr lang="es-ES" sz="2400" dirty="0">
                <a:hlinkClick r:id="rId2"/>
              </a:rPr>
              <a:t>http://labloga.blogspot.it/</a:t>
            </a:r>
            <a:endParaRPr lang="es-ES" sz="2400" dirty="0"/>
          </a:p>
          <a:p>
            <a:endParaRPr lang="it-IT" sz="2400" dirty="0"/>
          </a:p>
          <a:p>
            <a:r>
              <a:rPr lang="es-ES" sz="2400" dirty="0">
                <a:hlinkClick r:id="rId3"/>
              </a:rPr>
              <a:t>http://braceroarchive.org/</a:t>
            </a:r>
            <a:endParaRPr lang="es-ES" sz="2400" dirty="0"/>
          </a:p>
          <a:p>
            <a:endParaRPr lang="it-IT" sz="2400" dirty="0"/>
          </a:p>
          <a:p>
            <a:r>
              <a:rPr lang="es-ES" sz="2400" dirty="0">
                <a:hlinkClick r:id="rId4"/>
              </a:rPr>
              <a:t>http://www.utep.edu/border/</a:t>
            </a:r>
            <a:endParaRPr lang="es-ES" sz="2400" dirty="0"/>
          </a:p>
          <a:p>
            <a:endParaRPr lang="it-IT" sz="2400" dirty="0"/>
          </a:p>
          <a:p>
            <a:r>
              <a:rPr lang="es-ES" sz="2400" dirty="0">
                <a:hlinkClick r:id="rId5"/>
              </a:rPr>
              <a:t>http://bib.cervantesvirtual.com/portal/lchicana/</a:t>
            </a:r>
            <a:endParaRPr lang="es-ES" sz="2400" dirty="0"/>
          </a:p>
          <a:p>
            <a:endParaRPr lang="it-IT" sz="2400" dirty="0"/>
          </a:p>
          <a:p>
            <a:r>
              <a:rPr lang="es-ES" sz="2400" dirty="0">
                <a:hlinkClick r:id="rId6"/>
              </a:rPr>
              <a:t>http://www.lasculturas.com/</a:t>
            </a:r>
            <a:endParaRPr lang="es-ES" sz="2400" dirty="0"/>
          </a:p>
          <a:p>
            <a:endParaRPr lang="it-IT" sz="2400" dirty="0"/>
          </a:p>
          <a:p>
            <a:r>
              <a:rPr lang="es-ES" sz="2400" dirty="0">
                <a:hlinkClick r:id="rId7"/>
              </a:rPr>
              <a:t>http://www.youtube.com/watch?v=RHQ4XS-DrqM</a:t>
            </a:r>
            <a:endParaRPr lang="es-ES"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14348" y="428604"/>
            <a:ext cx="6678431" cy="954107"/>
          </a:xfrm>
          <a:prstGeom prst="rect">
            <a:avLst/>
          </a:prstGeom>
          <a:noFill/>
        </p:spPr>
        <p:txBody>
          <a:bodyPr wrap="none" rtlCol="0">
            <a:spAutoFit/>
          </a:bodyPr>
          <a:lstStyle/>
          <a:p>
            <a:pPr algn="ctr"/>
            <a:r>
              <a:rPr lang="it-IT" sz="2800" b="1" i="1" dirty="0">
                <a:latin typeface="Arial" pitchFamily="34" charset="0"/>
                <a:cs typeface="Arial" pitchFamily="34" charset="0"/>
              </a:rPr>
              <a:t>Las siete ciudades de Cibola. </a:t>
            </a:r>
          </a:p>
          <a:p>
            <a:pPr algn="ctr"/>
            <a:r>
              <a:rPr lang="it-IT" sz="2800" b="1" i="1" dirty="0">
                <a:latin typeface="Arial" pitchFamily="34" charset="0"/>
                <a:cs typeface="Arial" pitchFamily="34" charset="0"/>
              </a:rPr>
              <a:t>La expedición de Fray Marcos de Niza</a:t>
            </a:r>
            <a:endParaRPr lang="es-ES" sz="2800" b="1" i="1" dirty="0">
              <a:latin typeface="Arial" pitchFamily="34" charset="0"/>
              <a:cs typeface="Arial" pitchFamily="34" charset="0"/>
            </a:endParaRPr>
          </a:p>
        </p:txBody>
      </p:sp>
      <p:pic>
        <p:nvPicPr>
          <p:cNvPr id="108546" name="Picture 2" descr="http://fc26.deviantart.com/fs28/f/2008/061/8/2/7_cities_of_Cibola_desktop_by_Henrieke.jpg"/>
          <p:cNvPicPr>
            <a:picLocks noChangeAspect="1" noChangeArrowheads="1"/>
          </p:cNvPicPr>
          <p:nvPr/>
        </p:nvPicPr>
        <p:blipFill>
          <a:blip r:embed="rId2" cstate="print"/>
          <a:srcRect l="11719" t="12109"/>
          <a:stretch>
            <a:fillRect/>
          </a:stretch>
        </p:blipFill>
        <p:spPr bwMode="auto">
          <a:xfrm>
            <a:off x="1857356" y="2143116"/>
            <a:ext cx="5857916" cy="4374016"/>
          </a:xfrm>
          <a:prstGeom prst="rect">
            <a:avLst/>
          </a:prstGeom>
          <a:noFill/>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3632</Words>
  <Application>Microsoft Office PowerPoint</Application>
  <PresentationFormat>Presentazione su schermo (4:3)</PresentationFormat>
  <Paragraphs>334</Paragraphs>
  <Slides>82</Slides>
  <Notes>1</Notes>
  <HiddenSlides>0</HiddenSlides>
  <MMClips>1</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82</vt:i4>
      </vt:variant>
    </vt:vector>
  </HeadingPairs>
  <TitlesOfParts>
    <vt:vector size="93" baseType="lpstr">
      <vt:lpstr>Arial</vt:lpstr>
      <vt:lpstr>Arial Black</vt:lpstr>
      <vt:lpstr>Broadway</vt:lpstr>
      <vt:lpstr>Calibri</vt:lpstr>
      <vt:lpstr>Courier New</vt:lpstr>
      <vt:lpstr>Monotype Corsiva</vt:lpstr>
      <vt:lpstr>Palatino Linotype</vt:lpstr>
      <vt:lpstr>Times New Roman</vt:lpstr>
      <vt:lpstr>Verdana</vt:lpstr>
      <vt:lpstr>Wingdings</vt:lpstr>
      <vt:lpstr>Tema de Office</vt:lpstr>
      <vt:lpstr>Fronteras de cultura Culturas de frontera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Narcotráfico</vt:lpstr>
      <vt:lpstr>Las actividades del narco</vt:lpstr>
      <vt:lpstr>Las rutas del narco</vt:lpstr>
      <vt:lpstr>El umbral del dolor</vt:lpstr>
      <vt:lpstr>Narcocultura</vt:lpstr>
      <vt:lpstr>Altar a Jesús Malverde</vt:lpstr>
      <vt:lpstr>Narcocorrido</vt:lpstr>
      <vt:lpstr>Presentazione standard di PowerPoint</vt:lpstr>
      <vt:lpstr>La migración centroamericana </vt:lpstr>
      <vt:lpstr>Presentazione standard di PowerPoint</vt:lpstr>
      <vt:lpstr>Presentazione standard di PowerPoint</vt:lpstr>
      <vt:lpstr>La Bestia: el tren de los migrantes</vt:lpstr>
      <vt:lpstr>Tres documentales sobre migracion centroamericana</vt:lpstr>
      <vt:lpstr>Las Patronas y la ayuda a los Migrantes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 estética de la Frontera</vt:lpstr>
      <vt:lpstr>Rafa Saavedra – Beyond(eados)</vt:lpstr>
      <vt:lpstr>Nortec Collective</vt:lpstr>
      <vt:lpstr>Guillermo Gómez Peña</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Fronteras de cultura Culturas de frontera</dc:title>
  <dc:creator>Stefano Tedeschi</dc:creator>
  <cp:lastModifiedBy>Stefano Tedeschi</cp:lastModifiedBy>
  <cp:revision>4</cp:revision>
  <dcterms:created xsi:type="dcterms:W3CDTF">2018-11-28T16:48:21Z</dcterms:created>
  <dcterms:modified xsi:type="dcterms:W3CDTF">2018-11-28T17:15:45Z</dcterms:modified>
</cp:coreProperties>
</file>