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2F71211A-ADF1-4E2C-BDA4-26E54E6AE475}" type="datetimeFigureOut">
              <a:rPr lang="it-IT" smtClean="0"/>
              <a:t>02/11/2022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A90D6B1-A373-4132-A82D-56FA4128ADCA}" type="slidenum">
              <a:rPr lang="it-IT" smtClean="0"/>
              <a:t>‹N›</a:t>
            </a:fld>
            <a:endParaRPr lang="it-IT"/>
          </a:p>
        </p:txBody>
      </p:sp>
    </p:spTree>
    <p:extLst>
      <p:ext uri="{BB962C8B-B14F-4D97-AF65-F5344CB8AC3E}">
        <p14:creationId xmlns:p14="http://schemas.microsoft.com/office/powerpoint/2010/main" val="3988413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2F71211A-ADF1-4E2C-BDA4-26E54E6AE475}" type="datetimeFigureOut">
              <a:rPr lang="it-IT" smtClean="0"/>
              <a:t>02/11/2022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A90D6B1-A373-4132-A82D-56FA4128ADCA}" type="slidenum">
              <a:rPr lang="it-IT" smtClean="0"/>
              <a:t>‹N›</a:t>
            </a:fld>
            <a:endParaRPr lang="it-IT"/>
          </a:p>
        </p:txBody>
      </p:sp>
    </p:spTree>
    <p:extLst>
      <p:ext uri="{BB962C8B-B14F-4D97-AF65-F5344CB8AC3E}">
        <p14:creationId xmlns:p14="http://schemas.microsoft.com/office/powerpoint/2010/main" val="552719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2F71211A-ADF1-4E2C-BDA4-26E54E6AE475}" type="datetimeFigureOut">
              <a:rPr lang="it-IT" smtClean="0"/>
              <a:t>02/11/2022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A90D6B1-A373-4132-A82D-56FA4128ADCA}" type="slidenum">
              <a:rPr lang="it-IT" smtClean="0"/>
              <a:t>‹N›</a:t>
            </a:fld>
            <a:endParaRPr lang="it-IT"/>
          </a:p>
        </p:txBody>
      </p:sp>
    </p:spTree>
    <p:extLst>
      <p:ext uri="{BB962C8B-B14F-4D97-AF65-F5344CB8AC3E}">
        <p14:creationId xmlns:p14="http://schemas.microsoft.com/office/powerpoint/2010/main" val="198512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2F71211A-ADF1-4E2C-BDA4-26E54E6AE475}" type="datetimeFigureOut">
              <a:rPr lang="it-IT" smtClean="0"/>
              <a:t>02/11/2022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A90D6B1-A373-4132-A82D-56FA4128ADCA}" type="slidenum">
              <a:rPr lang="it-IT" smtClean="0"/>
              <a:t>‹N›</a:t>
            </a:fld>
            <a:endParaRPr lang="it-IT"/>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5793612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2F71211A-ADF1-4E2C-BDA4-26E54E6AE475}" type="datetimeFigureOut">
              <a:rPr lang="it-IT" smtClean="0"/>
              <a:t>02/11/2022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A90D6B1-A373-4132-A82D-56FA4128ADCA}" type="slidenum">
              <a:rPr lang="it-IT" smtClean="0"/>
              <a:t>‹N›</a:t>
            </a:fld>
            <a:endParaRPr lang="it-IT"/>
          </a:p>
        </p:txBody>
      </p:sp>
    </p:spTree>
    <p:extLst>
      <p:ext uri="{BB962C8B-B14F-4D97-AF65-F5344CB8AC3E}">
        <p14:creationId xmlns:p14="http://schemas.microsoft.com/office/powerpoint/2010/main" val="25400377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2F71211A-ADF1-4E2C-BDA4-26E54E6AE475}" type="datetimeFigureOut">
              <a:rPr lang="it-IT" smtClean="0"/>
              <a:t>02/11/2022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A90D6B1-A373-4132-A82D-56FA4128ADCA}" type="slidenum">
              <a:rPr lang="it-IT" smtClean="0"/>
              <a:t>‹N›</a:t>
            </a:fld>
            <a:endParaRPr lang="it-IT"/>
          </a:p>
        </p:txBody>
      </p:sp>
    </p:spTree>
    <p:extLst>
      <p:ext uri="{BB962C8B-B14F-4D97-AF65-F5344CB8AC3E}">
        <p14:creationId xmlns:p14="http://schemas.microsoft.com/office/powerpoint/2010/main" val="8426729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2F71211A-ADF1-4E2C-BDA4-26E54E6AE475}" type="datetimeFigureOut">
              <a:rPr lang="it-IT" smtClean="0"/>
              <a:t>02/11/2022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A90D6B1-A373-4132-A82D-56FA4128ADCA}" type="slidenum">
              <a:rPr lang="it-IT" smtClean="0"/>
              <a:t>‹N›</a:t>
            </a:fld>
            <a:endParaRPr lang="it-IT"/>
          </a:p>
        </p:txBody>
      </p:sp>
    </p:spTree>
    <p:extLst>
      <p:ext uri="{BB962C8B-B14F-4D97-AF65-F5344CB8AC3E}">
        <p14:creationId xmlns:p14="http://schemas.microsoft.com/office/powerpoint/2010/main" val="800802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F71211A-ADF1-4E2C-BDA4-26E54E6AE475}" type="datetimeFigureOut">
              <a:rPr lang="it-IT" smtClean="0"/>
              <a:t>02/11/2022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A90D6B1-A373-4132-A82D-56FA4128ADCA}" type="slidenum">
              <a:rPr lang="it-IT" smtClean="0"/>
              <a:t>‹N›</a:t>
            </a:fld>
            <a:endParaRPr lang="it-IT"/>
          </a:p>
        </p:txBody>
      </p:sp>
    </p:spTree>
    <p:extLst>
      <p:ext uri="{BB962C8B-B14F-4D97-AF65-F5344CB8AC3E}">
        <p14:creationId xmlns:p14="http://schemas.microsoft.com/office/powerpoint/2010/main" val="32301851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F71211A-ADF1-4E2C-BDA4-26E54E6AE475}" type="datetimeFigureOut">
              <a:rPr lang="it-IT" smtClean="0"/>
              <a:t>02/11/2022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A90D6B1-A373-4132-A82D-56FA4128ADCA}" type="slidenum">
              <a:rPr lang="it-IT" smtClean="0"/>
              <a:t>‹N›</a:t>
            </a:fld>
            <a:endParaRPr lang="it-IT"/>
          </a:p>
        </p:txBody>
      </p:sp>
    </p:spTree>
    <p:extLst>
      <p:ext uri="{BB962C8B-B14F-4D97-AF65-F5344CB8AC3E}">
        <p14:creationId xmlns:p14="http://schemas.microsoft.com/office/powerpoint/2010/main" val="2036064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F71211A-ADF1-4E2C-BDA4-26E54E6AE475}" type="datetimeFigureOut">
              <a:rPr lang="it-IT" smtClean="0"/>
              <a:t>02/11/2022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A90D6B1-A373-4132-A82D-56FA4128ADCA}" type="slidenum">
              <a:rPr lang="it-IT" smtClean="0"/>
              <a:t>‹N›</a:t>
            </a:fld>
            <a:endParaRPr lang="it-IT"/>
          </a:p>
        </p:txBody>
      </p:sp>
    </p:spTree>
    <p:extLst>
      <p:ext uri="{BB962C8B-B14F-4D97-AF65-F5344CB8AC3E}">
        <p14:creationId xmlns:p14="http://schemas.microsoft.com/office/powerpoint/2010/main" val="1256787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2F71211A-ADF1-4E2C-BDA4-26E54E6AE475}" type="datetimeFigureOut">
              <a:rPr lang="it-IT" smtClean="0"/>
              <a:t>02/11/2022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A90D6B1-A373-4132-A82D-56FA4128ADCA}" type="slidenum">
              <a:rPr lang="it-IT" smtClean="0"/>
              <a:t>‹N›</a:t>
            </a:fld>
            <a:endParaRPr lang="it-IT"/>
          </a:p>
        </p:txBody>
      </p:sp>
    </p:spTree>
    <p:extLst>
      <p:ext uri="{BB962C8B-B14F-4D97-AF65-F5344CB8AC3E}">
        <p14:creationId xmlns:p14="http://schemas.microsoft.com/office/powerpoint/2010/main" val="251783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2F71211A-ADF1-4E2C-BDA4-26E54E6AE475}" type="datetimeFigureOut">
              <a:rPr lang="it-IT" smtClean="0"/>
              <a:t>02/11/2022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A90D6B1-A373-4132-A82D-56FA4128ADCA}" type="slidenum">
              <a:rPr lang="it-IT" smtClean="0"/>
              <a:t>‹N›</a:t>
            </a:fld>
            <a:endParaRPr lang="it-IT"/>
          </a:p>
        </p:txBody>
      </p:sp>
    </p:spTree>
    <p:extLst>
      <p:ext uri="{BB962C8B-B14F-4D97-AF65-F5344CB8AC3E}">
        <p14:creationId xmlns:p14="http://schemas.microsoft.com/office/powerpoint/2010/main" val="3295218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913795" y="2912232"/>
            <a:ext cx="5107208" cy="287896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172200" y="2912232"/>
            <a:ext cx="5095357" cy="287896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2F71211A-ADF1-4E2C-BDA4-26E54E6AE475}" type="datetimeFigureOut">
              <a:rPr lang="it-IT" smtClean="0"/>
              <a:t>02/11/2022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A90D6B1-A373-4132-A82D-56FA4128ADCA}" type="slidenum">
              <a:rPr lang="it-IT" smtClean="0"/>
              <a:t>‹N›</a:t>
            </a:fld>
            <a:endParaRPr lang="it-IT"/>
          </a:p>
        </p:txBody>
      </p:sp>
    </p:spTree>
    <p:extLst>
      <p:ext uri="{BB962C8B-B14F-4D97-AF65-F5344CB8AC3E}">
        <p14:creationId xmlns:p14="http://schemas.microsoft.com/office/powerpoint/2010/main" val="1323617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2F71211A-ADF1-4E2C-BDA4-26E54E6AE475}" type="datetimeFigureOut">
              <a:rPr lang="it-IT" smtClean="0"/>
              <a:t>02/11/2022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A90D6B1-A373-4132-A82D-56FA4128ADCA}" type="slidenum">
              <a:rPr lang="it-IT" smtClean="0"/>
              <a:t>‹N›</a:t>
            </a:fld>
            <a:endParaRPr lang="it-IT"/>
          </a:p>
        </p:txBody>
      </p:sp>
    </p:spTree>
    <p:extLst>
      <p:ext uri="{BB962C8B-B14F-4D97-AF65-F5344CB8AC3E}">
        <p14:creationId xmlns:p14="http://schemas.microsoft.com/office/powerpoint/2010/main" val="292633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71211A-ADF1-4E2C-BDA4-26E54E6AE475}" type="datetimeFigureOut">
              <a:rPr lang="it-IT" smtClean="0"/>
              <a:t>02/11/2022</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A90D6B1-A373-4132-A82D-56FA4128ADCA}" type="slidenum">
              <a:rPr lang="it-IT" smtClean="0"/>
              <a:t>‹N›</a:t>
            </a:fld>
            <a:endParaRPr lang="it-IT"/>
          </a:p>
        </p:txBody>
      </p:sp>
    </p:spTree>
    <p:extLst>
      <p:ext uri="{BB962C8B-B14F-4D97-AF65-F5344CB8AC3E}">
        <p14:creationId xmlns:p14="http://schemas.microsoft.com/office/powerpoint/2010/main" val="3495411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2F71211A-ADF1-4E2C-BDA4-26E54E6AE475}" type="datetimeFigureOut">
              <a:rPr lang="it-IT" smtClean="0"/>
              <a:t>02/11/2022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A90D6B1-A373-4132-A82D-56FA4128ADCA}" type="slidenum">
              <a:rPr lang="it-IT" smtClean="0"/>
              <a:t>‹N›</a:t>
            </a:fld>
            <a:endParaRPr lang="it-IT"/>
          </a:p>
        </p:txBody>
      </p:sp>
    </p:spTree>
    <p:extLst>
      <p:ext uri="{BB962C8B-B14F-4D97-AF65-F5344CB8AC3E}">
        <p14:creationId xmlns:p14="http://schemas.microsoft.com/office/powerpoint/2010/main" val="4271540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2F71211A-ADF1-4E2C-BDA4-26E54E6AE475}" type="datetimeFigureOut">
              <a:rPr lang="it-IT" smtClean="0"/>
              <a:t>02/11/2022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A90D6B1-A373-4132-A82D-56FA4128ADCA}" type="slidenum">
              <a:rPr lang="it-IT" smtClean="0"/>
              <a:t>‹N›</a:t>
            </a:fld>
            <a:endParaRPr lang="it-IT"/>
          </a:p>
        </p:txBody>
      </p:sp>
    </p:spTree>
    <p:extLst>
      <p:ext uri="{BB962C8B-B14F-4D97-AF65-F5344CB8AC3E}">
        <p14:creationId xmlns:p14="http://schemas.microsoft.com/office/powerpoint/2010/main" val="613517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2F71211A-ADF1-4E2C-BDA4-26E54E6AE475}" type="datetimeFigureOut">
              <a:rPr lang="it-IT" smtClean="0"/>
              <a:t>02/11/2022</a:t>
            </a:fld>
            <a:endParaRPr lang="it-IT"/>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EA90D6B1-A373-4132-A82D-56FA4128ADCA}" type="slidenum">
              <a:rPr lang="it-IT" smtClean="0"/>
              <a:t>‹N›</a:t>
            </a:fld>
            <a:endParaRPr lang="it-IT"/>
          </a:p>
        </p:txBody>
      </p:sp>
    </p:spTree>
    <p:extLst>
      <p:ext uri="{BB962C8B-B14F-4D97-AF65-F5344CB8AC3E}">
        <p14:creationId xmlns:p14="http://schemas.microsoft.com/office/powerpoint/2010/main" val="354606175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eeas.europa.eu/eeas/missions-and-operations_en" TargetMode="External"/><Relationship Id="rId2" Type="http://schemas.openxmlformats.org/officeDocument/2006/relationships/hyperlink" Target="https://www.sanctionsmap.eu/#/main"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ec.europa.eu/commission/presscorner/detail/en/ip_20_1379" TargetMode="External"/><Relationship Id="rId2" Type="http://schemas.openxmlformats.org/officeDocument/2006/relationships/hyperlink" Target="https://www.consilium.europa.eu/en/press/press-releases/2022/03/21/a-strategic-compass-for-a-stronger-eu-security-and-defence-in-the-next-decade/#:~:text=The%20Strategic%20Compass%20is%20a,the%20rest%20of%20the%20world"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22E250-EBCE-4813-9E7E-9A8F1F547947}"/>
              </a:ext>
            </a:extLst>
          </p:cNvPr>
          <p:cNvSpPr>
            <a:spLocks noGrp="1"/>
          </p:cNvSpPr>
          <p:nvPr>
            <p:ph type="ctrTitle"/>
          </p:nvPr>
        </p:nvSpPr>
        <p:spPr/>
        <p:txBody>
          <a:bodyPr/>
          <a:lstStyle/>
          <a:p>
            <a:r>
              <a:rPr lang="it-IT" dirty="0"/>
              <a:t>From the EPC to the CFSP</a:t>
            </a:r>
          </a:p>
        </p:txBody>
      </p:sp>
      <p:sp>
        <p:nvSpPr>
          <p:cNvPr id="3" name="Sottotitolo 2">
            <a:extLst>
              <a:ext uri="{FF2B5EF4-FFF2-40B4-BE49-F238E27FC236}">
                <a16:creationId xmlns:a16="http://schemas.microsoft.com/office/drawing/2014/main" id="{BCCB7C9A-1D2A-430B-8380-778760D17DCF}"/>
              </a:ext>
            </a:extLst>
          </p:cNvPr>
          <p:cNvSpPr>
            <a:spLocks noGrp="1"/>
          </p:cNvSpPr>
          <p:nvPr>
            <p:ph type="subTitle" idx="1"/>
          </p:nvPr>
        </p:nvSpPr>
        <p:spPr/>
        <p:txBody>
          <a:bodyPr/>
          <a:lstStyle/>
          <a:p>
            <a:endParaRPr lang="it-IT"/>
          </a:p>
        </p:txBody>
      </p:sp>
    </p:spTree>
    <p:extLst>
      <p:ext uri="{BB962C8B-B14F-4D97-AF65-F5344CB8AC3E}">
        <p14:creationId xmlns:p14="http://schemas.microsoft.com/office/powerpoint/2010/main" val="292481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097F99-B2CE-43A2-AB76-859BFB71FCA5}"/>
              </a:ext>
            </a:extLst>
          </p:cNvPr>
          <p:cNvSpPr>
            <a:spLocks noGrp="1"/>
          </p:cNvSpPr>
          <p:nvPr>
            <p:ph type="title"/>
          </p:nvPr>
        </p:nvSpPr>
        <p:spPr/>
        <p:txBody>
          <a:bodyPr/>
          <a:lstStyle/>
          <a:p>
            <a:r>
              <a:rPr lang="it-IT" dirty="0" err="1"/>
              <a:t>Main</a:t>
            </a:r>
            <a:r>
              <a:rPr lang="it-IT" dirty="0"/>
              <a:t> issues in the 80s</a:t>
            </a:r>
          </a:p>
        </p:txBody>
      </p:sp>
      <p:sp>
        <p:nvSpPr>
          <p:cNvPr id="3" name="Segnaposto contenuto 2">
            <a:extLst>
              <a:ext uri="{FF2B5EF4-FFF2-40B4-BE49-F238E27FC236}">
                <a16:creationId xmlns:a16="http://schemas.microsoft.com/office/drawing/2014/main" id="{B774B081-B8A7-4997-AE5F-D9BB0A352D54}"/>
              </a:ext>
            </a:extLst>
          </p:cNvPr>
          <p:cNvSpPr>
            <a:spLocks noGrp="1"/>
          </p:cNvSpPr>
          <p:nvPr>
            <p:ph idx="1"/>
          </p:nvPr>
        </p:nvSpPr>
        <p:spPr/>
        <p:txBody>
          <a:bodyPr/>
          <a:lstStyle/>
          <a:p>
            <a:r>
              <a:rPr lang="it-IT" dirty="0"/>
              <a:t>East/West relations and the CSCE </a:t>
            </a:r>
            <a:r>
              <a:rPr lang="it-IT" dirty="0" err="1"/>
              <a:t>process</a:t>
            </a:r>
            <a:r>
              <a:rPr lang="it-IT" dirty="0"/>
              <a:t> (Helsinki 1975 and </a:t>
            </a:r>
            <a:r>
              <a:rPr lang="it-IT" dirty="0" err="1"/>
              <a:t>its</a:t>
            </a:r>
            <a:r>
              <a:rPr lang="it-IT" dirty="0"/>
              <a:t> </a:t>
            </a:r>
            <a:r>
              <a:rPr lang="it-IT" dirty="0" err="1"/>
              <a:t>follow-ups</a:t>
            </a:r>
            <a:r>
              <a:rPr lang="it-IT" dirty="0"/>
              <a:t>)</a:t>
            </a:r>
          </a:p>
          <a:p>
            <a:r>
              <a:rPr lang="it-IT" dirty="0"/>
              <a:t>Middle East (</a:t>
            </a:r>
            <a:r>
              <a:rPr lang="it-IT" dirty="0" err="1"/>
              <a:t>Venice</a:t>
            </a:r>
            <a:r>
              <a:rPr lang="it-IT" dirty="0"/>
              <a:t> </a:t>
            </a:r>
            <a:r>
              <a:rPr lang="it-IT" dirty="0" err="1"/>
              <a:t>Declaration</a:t>
            </a:r>
            <a:r>
              <a:rPr lang="it-IT" dirty="0"/>
              <a:t> of 1980 on the </a:t>
            </a:r>
            <a:r>
              <a:rPr lang="it-IT" dirty="0" err="1"/>
              <a:t>Arab</a:t>
            </a:r>
            <a:r>
              <a:rPr lang="it-IT" dirty="0"/>
              <a:t>/</a:t>
            </a:r>
            <a:r>
              <a:rPr lang="it-IT" dirty="0" err="1"/>
              <a:t>Israeli</a:t>
            </a:r>
            <a:r>
              <a:rPr lang="it-IT" dirty="0"/>
              <a:t> conflict</a:t>
            </a:r>
          </a:p>
          <a:p>
            <a:r>
              <a:rPr lang="it-IT" dirty="0"/>
              <a:t>South Africa and the </a:t>
            </a:r>
            <a:r>
              <a:rPr lang="it-IT" dirty="0" err="1"/>
              <a:t>fight</a:t>
            </a:r>
            <a:r>
              <a:rPr lang="it-IT" dirty="0"/>
              <a:t> </a:t>
            </a:r>
            <a:r>
              <a:rPr lang="it-IT" dirty="0" err="1"/>
              <a:t>against</a:t>
            </a:r>
            <a:r>
              <a:rPr lang="it-IT" dirty="0"/>
              <a:t> apartheid</a:t>
            </a:r>
          </a:p>
          <a:p>
            <a:r>
              <a:rPr lang="it-IT" dirty="0"/>
              <a:t>Other </a:t>
            </a:r>
            <a:r>
              <a:rPr lang="it-IT" dirty="0" err="1"/>
              <a:t>regional</a:t>
            </a:r>
            <a:r>
              <a:rPr lang="it-IT" dirty="0"/>
              <a:t> issues (Central America, Soviet </a:t>
            </a:r>
            <a:r>
              <a:rPr lang="it-IT" dirty="0" err="1"/>
              <a:t>invasion</a:t>
            </a:r>
            <a:r>
              <a:rPr lang="it-IT" dirty="0"/>
              <a:t> of Afghanistan)</a:t>
            </a:r>
          </a:p>
          <a:p>
            <a:r>
              <a:rPr lang="it-IT" dirty="0" err="1"/>
              <a:t>Substantive</a:t>
            </a:r>
            <a:r>
              <a:rPr lang="it-IT" dirty="0"/>
              <a:t> issues (human rights, </a:t>
            </a:r>
            <a:r>
              <a:rPr lang="it-IT" dirty="0" err="1"/>
              <a:t>terrorism</a:t>
            </a:r>
            <a:r>
              <a:rPr lang="it-IT" dirty="0"/>
              <a:t>, non-</a:t>
            </a:r>
            <a:r>
              <a:rPr lang="it-IT" dirty="0" err="1"/>
              <a:t>proliferation</a:t>
            </a:r>
            <a:r>
              <a:rPr lang="it-IT" dirty="0"/>
              <a:t>)</a:t>
            </a:r>
          </a:p>
          <a:p>
            <a:r>
              <a:rPr lang="it-IT" dirty="0"/>
              <a:t>NO defence issues: defence </a:t>
            </a:r>
            <a:r>
              <a:rPr lang="it-IT" dirty="0" err="1"/>
              <a:t>is</a:t>
            </a:r>
            <a:r>
              <a:rPr lang="it-IT" dirty="0"/>
              <a:t> </a:t>
            </a:r>
            <a:r>
              <a:rPr lang="it-IT" dirty="0" err="1"/>
              <a:t>mainly</a:t>
            </a:r>
            <a:r>
              <a:rPr lang="it-IT" dirty="0"/>
              <a:t> </a:t>
            </a:r>
            <a:r>
              <a:rPr lang="it-IT" dirty="0" err="1"/>
              <a:t>delegated</a:t>
            </a:r>
            <a:r>
              <a:rPr lang="it-IT" dirty="0"/>
              <a:t> to NATO</a:t>
            </a:r>
          </a:p>
        </p:txBody>
      </p:sp>
    </p:spTree>
    <p:extLst>
      <p:ext uri="{BB962C8B-B14F-4D97-AF65-F5344CB8AC3E}">
        <p14:creationId xmlns:p14="http://schemas.microsoft.com/office/powerpoint/2010/main" val="1814854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41B6F7-2011-4FC0-B710-5ACB7BD6310D}"/>
              </a:ext>
            </a:extLst>
          </p:cNvPr>
          <p:cNvSpPr>
            <a:spLocks noGrp="1"/>
          </p:cNvSpPr>
          <p:nvPr>
            <p:ph type="title"/>
          </p:nvPr>
        </p:nvSpPr>
        <p:spPr/>
        <p:txBody>
          <a:bodyPr>
            <a:normAutofit fontScale="90000"/>
          </a:bodyPr>
          <a:lstStyle/>
          <a:p>
            <a:r>
              <a:rPr lang="it-IT" dirty="0"/>
              <a:t>The common foreign and security policy and common </a:t>
            </a:r>
            <a:r>
              <a:rPr lang="it-IT" dirty="0" err="1"/>
              <a:t>decurity</a:t>
            </a:r>
            <a:r>
              <a:rPr lang="it-IT" dirty="0"/>
              <a:t> and defence policy</a:t>
            </a:r>
          </a:p>
        </p:txBody>
      </p:sp>
      <p:sp>
        <p:nvSpPr>
          <p:cNvPr id="3" name="Segnaposto contenuto 2">
            <a:extLst>
              <a:ext uri="{FF2B5EF4-FFF2-40B4-BE49-F238E27FC236}">
                <a16:creationId xmlns:a16="http://schemas.microsoft.com/office/drawing/2014/main" id="{B426B629-CF6E-4A5F-B844-8E98E554D27A}"/>
              </a:ext>
            </a:extLst>
          </p:cNvPr>
          <p:cNvSpPr>
            <a:spLocks noGrp="1"/>
          </p:cNvSpPr>
          <p:nvPr>
            <p:ph idx="1"/>
          </p:nvPr>
        </p:nvSpPr>
        <p:spPr/>
        <p:txBody>
          <a:bodyPr/>
          <a:lstStyle/>
          <a:p>
            <a:endParaRPr lang="it-IT" dirty="0"/>
          </a:p>
          <a:p>
            <a:endParaRPr lang="it-IT" dirty="0"/>
          </a:p>
          <a:p>
            <a:r>
              <a:rPr lang="it-IT" dirty="0"/>
              <a:t>The Maastricht Treaty: Second Pillar and Single institutional framework.</a:t>
            </a:r>
          </a:p>
          <a:p>
            <a:r>
              <a:rPr lang="it-IT" dirty="0" err="1"/>
              <a:t>Introduction</a:t>
            </a:r>
            <a:r>
              <a:rPr lang="it-IT" dirty="0"/>
              <a:t> of a security and defence policy</a:t>
            </a:r>
          </a:p>
        </p:txBody>
      </p:sp>
    </p:spTree>
    <p:extLst>
      <p:ext uri="{BB962C8B-B14F-4D97-AF65-F5344CB8AC3E}">
        <p14:creationId xmlns:p14="http://schemas.microsoft.com/office/powerpoint/2010/main" val="3130731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6B9F81-4010-40D7-93F8-692A288D986E}"/>
              </a:ext>
            </a:extLst>
          </p:cNvPr>
          <p:cNvSpPr>
            <a:spLocks noGrp="1"/>
          </p:cNvSpPr>
          <p:nvPr>
            <p:ph type="title"/>
          </p:nvPr>
        </p:nvSpPr>
        <p:spPr/>
        <p:txBody>
          <a:bodyPr/>
          <a:lstStyle/>
          <a:p>
            <a:r>
              <a:rPr lang="it-IT" dirty="0"/>
              <a:t>The </a:t>
            </a:r>
            <a:r>
              <a:rPr lang="it-IT" dirty="0" err="1"/>
              <a:t>Lisbon</a:t>
            </a:r>
            <a:r>
              <a:rPr lang="it-IT" dirty="0"/>
              <a:t> Treaty</a:t>
            </a:r>
          </a:p>
        </p:txBody>
      </p:sp>
      <p:sp>
        <p:nvSpPr>
          <p:cNvPr id="3" name="Segnaposto contenuto 2">
            <a:extLst>
              <a:ext uri="{FF2B5EF4-FFF2-40B4-BE49-F238E27FC236}">
                <a16:creationId xmlns:a16="http://schemas.microsoft.com/office/drawing/2014/main" id="{2341AA6B-DDA4-4B4D-9DEF-D718A04A4F07}"/>
              </a:ext>
            </a:extLst>
          </p:cNvPr>
          <p:cNvSpPr>
            <a:spLocks noGrp="1"/>
          </p:cNvSpPr>
          <p:nvPr>
            <p:ph idx="1"/>
          </p:nvPr>
        </p:nvSpPr>
        <p:spPr/>
        <p:txBody>
          <a:bodyPr/>
          <a:lstStyle/>
          <a:p>
            <a:r>
              <a:rPr lang="it-IT" dirty="0" err="1"/>
              <a:t>Abolition</a:t>
            </a:r>
            <a:r>
              <a:rPr lang="it-IT" dirty="0"/>
              <a:t> of the pillar </a:t>
            </a:r>
            <a:r>
              <a:rPr lang="it-IT" dirty="0" err="1"/>
              <a:t>structure</a:t>
            </a:r>
            <a:r>
              <a:rPr lang="it-IT" dirty="0"/>
              <a:t> (or </a:t>
            </a:r>
            <a:r>
              <a:rPr lang="it-IT" dirty="0" err="1"/>
              <a:t>not</a:t>
            </a:r>
            <a:r>
              <a:rPr lang="it-IT" dirty="0"/>
              <a:t>?)</a:t>
            </a:r>
          </a:p>
          <a:p>
            <a:r>
              <a:rPr lang="it-IT" dirty="0"/>
              <a:t>CFSP </a:t>
            </a:r>
            <a:r>
              <a:rPr lang="it-IT" dirty="0" err="1"/>
              <a:t>is</a:t>
            </a:r>
            <a:r>
              <a:rPr lang="it-IT" dirty="0"/>
              <a:t> </a:t>
            </a:r>
            <a:r>
              <a:rPr lang="it-IT" dirty="0" err="1"/>
              <a:t>not</a:t>
            </a:r>
            <a:r>
              <a:rPr lang="it-IT" dirty="0"/>
              <a:t> a </a:t>
            </a:r>
            <a:r>
              <a:rPr lang="it-IT" dirty="0" err="1"/>
              <a:t>categorized</a:t>
            </a:r>
            <a:r>
              <a:rPr lang="it-IT" dirty="0"/>
              <a:t> </a:t>
            </a:r>
            <a:r>
              <a:rPr lang="it-IT" dirty="0" err="1"/>
              <a:t>competence</a:t>
            </a:r>
            <a:r>
              <a:rPr lang="it-IT" dirty="0"/>
              <a:t>. </a:t>
            </a:r>
            <a:r>
              <a:rPr lang="it-IT" dirty="0" err="1"/>
              <a:t>It</a:t>
            </a:r>
            <a:r>
              <a:rPr lang="it-IT" dirty="0"/>
              <a:t> </a:t>
            </a:r>
            <a:r>
              <a:rPr lang="it-IT" dirty="0" err="1"/>
              <a:t>is</a:t>
            </a:r>
            <a:r>
              <a:rPr lang="it-IT" dirty="0"/>
              <a:t> </a:t>
            </a:r>
            <a:r>
              <a:rPr lang="it-IT" dirty="0" err="1"/>
              <a:t>different</a:t>
            </a:r>
            <a:r>
              <a:rPr lang="it-IT" dirty="0"/>
              <a:t> in nature from the other </a:t>
            </a:r>
            <a:r>
              <a:rPr lang="it-IT" dirty="0" err="1"/>
              <a:t>competences</a:t>
            </a:r>
            <a:endParaRPr lang="it-IT" dirty="0"/>
          </a:p>
          <a:p>
            <a:r>
              <a:rPr lang="it-IT" dirty="0"/>
              <a:t>Article 40 TEU on the </a:t>
            </a:r>
            <a:r>
              <a:rPr lang="it-IT" dirty="0" err="1"/>
              <a:t>separation</a:t>
            </a:r>
            <a:r>
              <a:rPr lang="it-IT" dirty="0"/>
              <a:t> </a:t>
            </a:r>
            <a:r>
              <a:rPr lang="it-IT" dirty="0" err="1"/>
              <a:t>between</a:t>
            </a:r>
            <a:r>
              <a:rPr lang="it-IT" dirty="0"/>
              <a:t> CFSP and the other </a:t>
            </a:r>
            <a:r>
              <a:rPr lang="it-IT" dirty="0" err="1"/>
              <a:t>competences</a:t>
            </a:r>
            <a:endParaRPr lang="it-IT" dirty="0"/>
          </a:p>
          <a:p>
            <a:r>
              <a:rPr lang="it-IT" dirty="0" err="1"/>
              <a:t>Less</a:t>
            </a:r>
            <a:r>
              <a:rPr lang="it-IT" dirty="0"/>
              <a:t> </a:t>
            </a:r>
            <a:r>
              <a:rPr lang="it-IT" dirty="0" err="1"/>
              <a:t>complexity</a:t>
            </a:r>
            <a:r>
              <a:rPr lang="it-IT" dirty="0"/>
              <a:t> in </a:t>
            </a:r>
            <a:r>
              <a:rPr lang="it-IT" dirty="0" err="1"/>
              <a:t>form</a:t>
            </a:r>
            <a:r>
              <a:rPr lang="it-IT" dirty="0"/>
              <a:t>, </a:t>
            </a:r>
            <a:r>
              <a:rPr lang="it-IT" dirty="0" err="1"/>
              <a:t>but</a:t>
            </a:r>
            <a:r>
              <a:rPr lang="it-IT" dirty="0"/>
              <a:t> </a:t>
            </a:r>
            <a:r>
              <a:rPr lang="it-IT" dirty="0" err="1"/>
              <a:t>complexity</a:t>
            </a:r>
            <a:r>
              <a:rPr lang="it-IT" dirty="0"/>
              <a:t> in </a:t>
            </a:r>
            <a:r>
              <a:rPr lang="it-IT" dirty="0" err="1"/>
              <a:t>substance</a:t>
            </a:r>
            <a:r>
              <a:rPr lang="it-IT" dirty="0"/>
              <a:t> </a:t>
            </a:r>
            <a:r>
              <a:rPr lang="it-IT" dirty="0" err="1"/>
              <a:t>remains</a:t>
            </a:r>
            <a:r>
              <a:rPr lang="it-IT" dirty="0"/>
              <a:t> </a:t>
            </a:r>
            <a:r>
              <a:rPr lang="it-IT" dirty="0" err="1"/>
              <a:t>intact</a:t>
            </a:r>
            <a:endParaRPr lang="it-IT" dirty="0"/>
          </a:p>
        </p:txBody>
      </p:sp>
    </p:spTree>
    <p:extLst>
      <p:ext uri="{BB962C8B-B14F-4D97-AF65-F5344CB8AC3E}">
        <p14:creationId xmlns:p14="http://schemas.microsoft.com/office/powerpoint/2010/main" val="2919537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232DB7-75B1-403E-87A7-8542E9BEC005}"/>
              </a:ext>
            </a:extLst>
          </p:cNvPr>
          <p:cNvSpPr>
            <a:spLocks noGrp="1"/>
          </p:cNvSpPr>
          <p:nvPr>
            <p:ph type="title"/>
          </p:nvPr>
        </p:nvSpPr>
        <p:spPr/>
        <p:txBody>
          <a:bodyPr/>
          <a:lstStyle/>
          <a:p>
            <a:r>
              <a:rPr lang="it-IT" dirty="0"/>
              <a:t>Scope, </a:t>
            </a:r>
            <a:r>
              <a:rPr lang="it-IT" dirty="0" err="1"/>
              <a:t>values</a:t>
            </a:r>
            <a:r>
              <a:rPr lang="it-IT" dirty="0"/>
              <a:t> and </a:t>
            </a:r>
            <a:r>
              <a:rPr lang="it-IT" dirty="0" err="1"/>
              <a:t>objectives</a:t>
            </a:r>
            <a:r>
              <a:rPr lang="it-IT" dirty="0"/>
              <a:t>.</a:t>
            </a:r>
            <a:br>
              <a:rPr lang="it-IT" dirty="0"/>
            </a:br>
            <a:r>
              <a:rPr lang="it-IT" dirty="0"/>
              <a:t>Article 21 </a:t>
            </a:r>
            <a:r>
              <a:rPr lang="it-IT" dirty="0" err="1"/>
              <a:t>teu</a:t>
            </a:r>
            <a:endParaRPr lang="it-IT" dirty="0"/>
          </a:p>
        </p:txBody>
      </p:sp>
      <p:sp>
        <p:nvSpPr>
          <p:cNvPr id="3" name="Segnaposto contenuto 2">
            <a:extLst>
              <a:ext uri="{FF2B5EF4-FFF2-40B4-BE49-F238E27FC236}">
                <a16:creationId xmlns:a16="http://schemas.microsoft.com/office/drawing/2014/main" id="{43602302-4D1D-4F7A-AF19-C3D2F1B3B8E0}"/>
              </a:ext>
            </a:extLst>
          </p:cNvPr>
          <p:cNvSpPr>
            <a:spLocks noGrp="1"/>
          </p:cNvSpPr>
          <p:nvPr>
            <p:ph idx="1"/>
          </p:nvPr>
        </p:nvSpPr>
        <p:spPr/>
        <p:txBody>
          <a:bodyPr>
            <a:normAutofit fontScale="85000" lnSpcReduction="10000"/>
          </a:bodyPr>
          <a:lstStyle/>
          <a:p>
            <a:pPr marL="0" indent="0">
              <a:buNone/>
            </a:pPr>
            <a:r>
              <a:rPr lang="it-IT" dirty="0"/>
              <a:t> </a:t>
            </a:r>
          </a:p>
          <a:p>
            <a:pPr marL="0" indent="0">
              <a:buNone/>
            </a:pPr>
            <a:r>
              <a:rPr lang="it-IT" dirty="0"/>
              <a:t>Common set of </a:t>
            </a:r>
            <a:r>
              <a:rPr lang="it-IT" dirty="0" err="1"/>
              <a:t>values</a:t>
            </a:r>
            <a:r>
              <a:rPr lang="it-IT" dirty="0"/>
              <a:t> and </a:t>
            </a:r>
            <a:r>
              <a:rPr lang="it-IT" dirty="0" err="1"/>
              <a:t>principles</a:t>
            </a:r>
            <a:r>
              <a:rPr lang="it-IT" dirty="0"/>
              <a:t> (Union </a:t>
            </a:r>
            <a:r>
              <a:rPr lang="it-IT" dirty="0" err="1"/>
              <a:t>values</a:t>
            </a:r>
            <a:r>
              <a:rPr lang="it-IT" dirty="0"/>
              <a:t>, </a:t>
            </a:r>
            <a:r>
              <a:rPr lang="it-IT" dirty="0" err="1"/>
              <a:t>not</a:t>
            </a:r>
            <a:r>
              <a:rPr lang="it-IT" dirty="0"/>
              <a:t> </a:t>
            </a:r>
            <a:r>
              <a:rPr lang="it-IT" dirty="0" err="1"/>
              <a:t>values</a:t>
            </a:r>
            <a:r>
              <a:rPr lang="it-IT" dirty="0"/>
              <a:t> </a:t>
            </a:r>
            <a:r>
              <a:rPr lang="it-IT" dirty="0" err="1"/>
              <a:t>shared</a:t>
            </a:r>
            <a:r>
              <a:rPr lang="it-IT" dirty="0"/>
              <a:t> by and common to the MS)</a:t>
            </a:r>
          </a:p>
          <a:p>
            <a:pPr marL="0" indent="0">
              <a:buNone/>
            </a:pPr>
            <a:r>
              <a:rPr lang="it-IT" dirty="0"/>
              <a:t>Common and </a:t>
            </a:r>
            <a:r>
              <a:rPr lang="it-IT" dirty="0" err="1"/>
              <a:t>overarching</a:t>
            </a:r>
            <a:r>
              <a:rPr lang="it-IT" dirty="0"/>
              <a:t> </a:t>
            </a:r>
            <a:r>
              <a:rPr lang="it-IT" dirty="0" err="1"/>
              <a:t>objectives</a:t>
            </a:r>
            <a:r>
              <a:rPr lang="it-IT" dirty="0"/>
              <a:t> of the external action:</a:t>
            </a:r>
          </a:p>
          <a:p>
            <a:pPr marL="457200" indent="-457200">
              <a:buAutoNum type="arabicPeriod"/>
            </a:pPr>
            <a:r>
              <a:rPr lang="it-IT" dirty="0" err="1"/>
              <a:t>Political</a:t>
            </a:r>
            <a:endParaRPr lang="it-IT" dirty="0"/>
          </a:p>
          <a:p>
            <a:pPr marL="457200" indent="-457200">
              <a:buAutoNum type="arabicPeriod"/>
            </a:pPr>
            <a:r>
              <a:rPr lang="it-IT" dirty="0"/>
              <a:t>Security-</a:t>
            </a:r>
            <a:r>
              <a:rPr lang="it-IT" dirty="0" err="1"/>
              <a:t>related</a:t>
            </a:r>
            <a:endParaRPr lang="it-IT" dirty="0"/>
          </a:p>
          <a:p>
            <a:pPr marL="457200" indent="-457200">
              <a:buAutoNum type="arabicPeriod"/>
            </a:pPr>
            <a:r>
              <a:rPr lang="it-IT" dirty="0"/>
              <a:t>Development-</a:t>
            </a:r>
            <a:r>
              <a:rPr lang="it-IT" dirty="0" err="1"/>
              <a:t>related</a:t>
            </a:r>
            <a:endParaRPr lang="it-IT" dirty="0"/>
          </a:p>
          <a:p>
            <a:pPr marL="457200" indent="-457200">
              <a:buAutoNum type="arabicPeriod"/>
            </a:pPr>
            <a:r>
              <a:rPr lang="it-IT" dirty="0" err="1"/>
              <a:t>Economic</a:t>
            </a:r>
            <a:endParaRPr lang="it-IT" dirty="0"/>
          </a:p>
          <a:p>
            <a:pPr marL="457200" indent="-457200">
              <a:buAutoNum type="arabicPeriod"/>
            </a:pPr>
            <a:r>
              <a:rPr lang="it-IT" dirty="0"/>
              <a:t>Environmental</a:t>
            </a:r>
          </a:p>
          <a:p>
            <a:pPr marL="457200" indent="-457200">
              <a:buAutoNum type="arabicPeriod"/>
            </a:pPr>
            <a:r>
              <a:rPr lang="it-IT" dirty="0"/>
              <a:t>social</a:t>
            </a:r>
          </a:p>
        </p:txBody>
      </p:sp>
    </p:spTree>
    <p:extLst>
      <p:ext uri="{BB962C8B-B14F-4D97-AF65-F5344CB8AC3E}">
        <p14:creationId xmlns:p14="http://schemas.microsoft.com/office/powerpoint/2010/main" val="1054907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2D1EF5-A984-4928-AEE6-DC0E057B729D}"/>
              </a:ext>
            </a:extLst>
          </p:cNvPr>
          <p:cNvSpPr>
            <a:spLocks noGrp="1"/>
          </p:cNvSpPr>
          <p:nvPr>
            <p:ph type="title"/>
          </p:nvPr>
        </p:nvSpPr>
        <p:spPr/>
        <p:txBody>
          <a:bodyPr/>
          <a:lstStyle/>
          <a:p>
            <a:r>
              <a:rPr lang="it-IT" dirty="0"/>
              <a:t>Duty of </a:t>
            </a:r>
            <a:r>
              <a:rPr lang="it-IT" dirty="0" err="1"/>
              <a:t>consistency</a:t>
            </a:r>
            <a:r>
              <a:rPr lang="it-IT" dirty="0"/>
              <a:t>. Article 21 (3)</a:t>
            </a:r>
          </a:p>
        </p:txBody>
      </p:sp>
      <p:sp>
        <p:nvSpPr>
          <p:cNvPr id="3" name="Segnaposto contenuto 2">
            <a:extLst>
              <a:ext uri="{FF2B5EF4-FFF2-40B4-BE49-F238E27FC236}">
                <a16:creationId xmlns:a16="http://schemas.microsoft.com/office/drawing/2014/main" id="{4832AB4A-B6ED-40C7-A26D-831F483A17CC}"/>
              </a:ext>
            </a:extLst>
          </p:cNvPr>
          <p:cNvSpPr>
            <a:spLocks noGrp="1"/>
          </p:cNvSpPr>
          <p:nvPr>
            <p:ph idx="1"/>
          </p:nvPr>
        </p:nvSpPr>
        <p:spPr/>
        <p:txBody>
          <a:bodyPr/>
          <a:lstStyle/>
          <a:p>
            <a:r>
              <a:rPr lang="it-IT" dirty="0" err="1"/>
              <a:t>It</a:t>
            </a:r>
            <a:r>
              <a:rPr lang="it-IT" dirty="0"/>
              <a:t> </a:t>
            </a:r>
            <a:r>
              <a:rPr lang="it-IT" dirty="0" err="1"/>
              <a:t>applies</a:t>
            </a:r>
            <a:r>
              <a:rPr lang="it-IT" dirty="0"/>
              <a:t> to </a:t>
            </a:r>
            <a:r>
              <a:rPr lang="it-IT" dirty="0" err="1"/>
              <a:t>all</a:t>
            </a:r>
            <a:r>
              <a:rPr lang="it-IT" dirty="0"/>
              <a:t> the </a:t>
            </a:r>
            <a:r>
              <a:rPr lang="it-IT" dirty="0" err="1"/>
              <a:t>strands</a:t>
            </a:r>
            <a:r>
              <a:rPr lang="it-IT" dirty="0"/>
              <a:t> of external action </a:t>
            </a:r>
          </a:p>
          <a:p>
            <a:pPr marL="0" indent="0">
              <a:buNone/>
            </a:pPr>
            <a:r>
              <a:rPr lang="en-US" dirty="0"/>
              <a:t>in the light of the design of the Union’s</a:t>
            </a:r>
          </a:p>
          <a:p>
            <a:pPr marL="0" indent="0">
              <a:buNone/>
            </a:pPr>
            <a:r>
              <a:rPr lang="en-US" dirty="0"/>
              <a:t>external action under the Treaties, common principles and objectives aim to</a:t>
            </a:r>
          </a:p>
          <a:p>
            <a:pPr marL="0" indent="0">
              <a:buNone/>
            </a:pPr>
            <a:r>
              <a:rPr lang="en-US" dirty="0"/>
              <a:t>ensure that the various strands of the Union’s external action, different though</a:t>
            </a:r>
          </a:p>
          <a:p>
            <a:pPr marL="0" indent="0">
              <a:buNone/>
            </a:pPr>
            <a:r>
              <a:rPr lang="en-US" dirty="0"/>
              <a:t>they are in their implications, political sensitivity, and applicable procedures, are</a:t>
            </a:r>
          </a:p>
          <a:p>
            <a:pPr marL="0" indent="0">
              <a:buNone/>
            </a:pPr>
            <a:r>
              <a:rPr lang="it-IT" dirty="0" err="1"/>
              <a:t>consistent</a:t>
            </a:r>
            <a:r>
              <a:rPr lang="it-IT" dirty="0"/>
              <a:t> and </a:t>
            </a:r>
            <a:r>
              <a:rPr lang="it-IT" dirty="0" err="1"/>
              <a:t>coherent</a:t>
            </a:r>
            <a:r>
              <a:rPr lang="it-IT" dirty="0"/>
              <a:t>.</a:t>
            </a:r>
          </a:p>
        </p:txBody>
      </p:sp>
    </p:spTree>
    <p:extLst>
      <p:ext uri="{BB962C8B-B14F-4D97-AF65-F5344CB8AC3E}">
        <p14:creationId xmlns:p14="http://schemas.microsoft.com/office/powerpoint/2010/main" val="14543471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9B350D-D316-446B-BC18-29F513A41747}"/>
              </a:ext>
            </a:extLst>
          </p:cNvPr>
          <p:cNvSpPr>
            <a:spLocks noGrp="1"/>
          </p:cNvSpPr>
          <p:nvPr>
            <p:ph type="title"/>
          </p:nvPr>
        </p:nvSpPr>
        <p:spPr/>
        <p:txBody>
          <a:bodyPr/>
          <a:lstStyle/>
          <a:p>
            <a:r>
              <a:rPr lang="it-IT" dirty="0"/>
              <a:t>Scope of the CFSP.</a:t>
            </a:r>
            <a:br>
              <a:rPr lang="it-IT" dirty="0"/>
            </a:br>
            <a:r>
              <a:rPr lang="it-IT" dirty="0"/>
              <a:t>Article 24 (1) TEU</a:t>
            </a:r>
          </a:p>
        </p:txBody>
      </p:sp>
      <p:sp>
        <p:nvSpPr>
          <p:cNvPr id="3" name="Segnaposto contenuto 2">
            <a:extLst>
              <a:ext uri="{FF2B5EF4-FFF2-40B4-BE49-F238E27FC236}">
                <a16:creationId xmlns:a16="http://schemas.microsoft.com/office/drawing/2014/main" id="{E0B3A5E4-D0ED-438E-B7CB-92071C27BB8A}"/>
              </a:ext>
            </a:extLst>
          </p:cNvPr>
          <p:cNvSpPr>
            <a:spLocks noGrp="1"/>
          </p:cNvSpPr>
          <p:nvPr>
            <p:ph idx="1"/>
          </p:nvPr>
        </p:nvSpPr>
        <p:spPr/>
        <p:txBody>
          <a:bodyPr/>
          <a:lstStyle/>
          <a:p>
            <a:pPr marL="0" indent="0">
              <a:buNone/>
            </a:pPr>
            <a:r>
              <a:rPr lang="en-US" dirty="0"/>
              <a:t> </a:t>
            </a:r>
          </a:p>
          <a:p>
            <a:pPr marL="0" indent="0">
              <a:buNone/>
            </a:pPr>
            <a:r>
              <a:rPr lang="en-US" dirty="0"/>
              <a:t>‘the Union’s competence in matters of</a:t>
            </a:r>
          </a:p>
          <a:p>
            <a:pPr marL="0" indent="0">
              <a:buNone/>
            </a:pPr>
            <a:r>
              <a:rPr lang="en-US" dirty="0"/>
              <a:t>common foreign and security policy shall cover all areas of foreign policy and all</a:t>
            </a:r>
          </a:p>
          <a:p>
            <a:pPr marL="0" indent="0">
              <a:buNone/>
            </a:pPr>
            <a:r>
              <a:rPr lang="en-US" dirty="0"/>
              <a:t>questions relating to the Union’s security, including the progressive framing of a</a:t>
            </a:r>
          </a:p>
          <a:p>
            <a:pPr marL="0" indent="0">
              <a:buNone/>
            </a:pPr>
            <a:r>
              <a:rPr lang="en-US" dirty="0"/>
              <a:t>common </a:t>
            </a:r>
            <a:r>
              <a:rPr lang="en-US" dirty="0" err="1"/>
              <a:t>defence</a:t>
            </a:r>
            <a:r>
              <a:rPr lang="en-US" dirty="0"/>
              <a:t> policy that might lead to a common </a:t>
            </a:r>
            <a:r>
              <a:rPr lang="en-US" dirty="0" err="1"/>
              <a:t>defence</a:t>
            </a:r>
            <a:r>
              <a:rPr lang="en-US" dirty="0"/>
              <a:t>’.</a:t>
            </a:r>
            <a:endParaRPr lang="it-IT" dirty="0"/>
          </a:p>
        </p:txBody>
      </p:sp>
    </p:spTree>
    <p:extLst>
      <p:ext uri="{BB962C8B-B14F-4D97-AF65-F5344CB8AC3E}">
        <p14:creationId xmlns:p14="http://schemas.microsoft.com/office/powerpoint/2010/main" val="1847257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3622EC-06BA-49CE-A62E-0F49CA6E54F2}"/>
              </a:ext>
            </a:extLst>
          </p:cNvPr>
          <p:cNvSpPr>
            <a:spLocks noGrp="1"/>
          </p:cNvSpPr>
          <p:nvPr>
            <p:ph type="title"/>
          </p:nvPr>
        </p:nvSpPr>
        <p:spPr/>
        <p:txBody>
          <a:bodyPr/>
          <a:lstStyle/>
          <a:p>
            <a:r>
              <a:rPr lang="it-IT" dirty="0" err="1"/>
              <a:t>Duties</a:t>
            </a:r>
            <a:r>
              <a:rPr lang="it-IT" dirty="0"/>
              <a:t>.</a:t>
            </a:r>
            <a:br>
              <a:rPr lang="it-IT" dirty="0"/>
            </a:br>
            <a:r>
              <a:rPr lang="it-IT" dirty="0"/>
              <a:t>Loyalty: Article 24 (3) TEU</a:t>
            </a:r>
          </a:p>
        </p:txBody>
      </p:sp>
      <p:sp>
        <p:nvSpPr>
          <p:cNvPr id="3" name="Segnaposto contenuto 2">
            <a:extLst>
              <a:ext uri="{FF2B5EF4-FFF2-40B4-BE49-F238E27FC236}">
                <a16:creationId xmlns:a16="http://schemas.microsoft.com/office/drawing/2014/main" id="{8E3DF20D-75C6-458B-B32D-3691FBF254BE}"/>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dirty="0"/>
              <a:t>A positive duty to take action in accordance with the Union’s policy, and a negative duty not to engage in behavior which would run counter to the Union’s action.</a:t>
            </a:r>
          </a:p>
          <a:p>
            <a:pPr marL="0" indent="0">
              <a:buNone/>
            </a:pPr>
            <a:r>
              <a:rPr lang="en-US" dirty="0"/>
              <a:t>Aim: to build a political solidarity</a:t>
            </a:r>
            <a:endParaRPr lang="it-IT" dirty="0"/>
          </a:p>
        </p:txBody>
      </p:sp>
    </p:spTree>
    <p:extLst>
      <p:ext uri="{BB962C8B-B14F-4D97-AF65-F5344CB8AC3E}">
        <p14:creationId xmlns:p14="http://schemas.microsoft.com/office/powerpoint/2010/main" val="26605136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CBB534-9B34-4DB3-92D4-00243E8795A2}"/>
              </a:ext>
            </a:extLst>
          </p:cNvPr>
          <p:cNvSpPr>
            <a:spLocks noGrp="1"/>
          </p:cNvSpPr>
          <p:nvPr>
            <p:ph type="title"/>
          </p:nvPr>
        </p:nvSpPr>
        <p:spPr/>
        <p:txBody>
          <a:bodyPr/>
          <a:lstStyle/>
          <a:p>
            <a:r>
              <a:rPr lang="it-IT" dirty="0" err="1"/>
              <a:t>Consultation</a:t>
            </a:r>
            <a:r>
              <a:rPr lang="it-IT" dirty="0"/>
              <a:t>. Article 32 TEU</a:t>
            </a:r>
          </a:p>
        </p:txBody>
      </p:sp>
      <p:sp>
        <p:nvSpPr>
          <p:cNvPr id="3" name="Segnaposto contenuto 2">
            <a:extLst>
              <a:ext uri="{FF2B5EF4-FFF2-40B4-BE49-F238E27FC236}">
                <a16:creationId xmlns:a16="http://schemas.microsoft.com/office/drawing/2014/main" id="{F944C929-8451-4DA4-B91E-9E91304C1D51}"/>
              </a:ext>
            </a:extLst>
          </p:cNvPr>
          <p:cNvSpPr>
            <a:spLocks noGrp="1"/>
          </p:cNvSpPr>
          <p:nvPr>
            <p:ph idx="1"/>
          </p:nvPr>
        </p:nvSpPr>
        <p:spPr/>
        <p:txBody>
          <a:bodyPr/>
          <a:lstStyle/>
          <a:p>
            <a:endParaRPr lang="it-IT" dirty="0"/>
          </a:p>
          <a:p>
            <a:r>
              <a:rPr lang="it-IT" dirty="0"/>
              <a:t>CFSP </a:t>
            </a:r>
            <a:r>
              <a:rPr lang="it-IT" dirty="0" err="1"/>
              <a:t>is</a:t>
            </a:r>
            <a:r>
              <a:rPr lang="it-IT" dirty="0"/>
              <a:t> a common policy, </a:t>
            </a:r>
            <a:r>
              <a:rPr lang="it-IT" dirty="0" err="1"/>
              <a:t>not</a:t>
            </a:r>
            <a:r>
              <a:rPr lang="it-IT" dirty="0"/>
              <a:t> a single EU policy. </a:t>
            </a:r>
            <a:r>
              <a:rPr lang="it-IT" dirty="0" err="1"/>
              <a:t>It</a:t>
            </a:r>
            <a:r>
              <a:rPr lang="it-IT" dirty="0"/>
              <a:t> </a:t>
            </a:r>
            <a:r>
              <a:rPr lang="it-IT" dirty="0" err="1"/>
              <a:t>may</a:t>
            </a:r>
            <a:r>
              <a:rPr lang="it-IT" dirty="0"/>
              <a:t> </a:t>
            </a:r>
            <a:r>
              <a:rPr lang="it-IT" dirty="0" err="1"/>
              <a:t>not</a:t>
            </a:r>
            <a:r>
              <a:rPr lang="it-IT" dirty="0"/>
              <a:t> </a:t>
            </a:r>
            <a:r>
              <a:rPr lang="it-IT" dirty="0" err="1"/>
              <a:t>replace</a:t>
            </a:r>
            <a:r>
              <a:rPr lang="it-IT" dirty="0"/>
              <a:t> Member </a:t>
            </a:r>
            <a:r>
              <a:rPr lang="it-IT" dirty="0" err="1"/>
              <a:t>States</a:t>
            </a:r>
            <a:r>
              <a:rPr lang="it-IT" dirty="0"/>
              <a:t>’ </a:t>
            </a:r>
            <a:r>
              <a:rPr lang="it-IT" dirty="0" err="1"/>
              <a:t>foregn</a:t>
            </a:r>
            <a:r>
              <a:rPr lang="it-IT" dirty="0"/>
              <a:t> policies.</a:t>
            </a:r>
          </a:p>
          <a:p>
            <a:endParaRPr lang="it-IT" dirty="0"/>
          </a:p>
          <a:p>
            <a:r>
              <a:rPr lang="it-IT" dirty="0"/>
              <a:t>Duty to </a:t>
            </a:r>
            <a:r>
              <a:rPr lang="it-IT" dirty="0" err="1"/>
              <a:t>consult</a:t>
            </a:r>
            <a:r>
              <a:rPr lang="it-IT" dirty="0"/>
              <a:t> in </a:t>
            </a:r>
            <a:r>
              <a:rPr lang="it-IT" dirty="0" err="1"/>
              <a:t>order</a:t>
            </a:r>
            <a:r>
              <a:rPr lang="it-IT" dirty="0"/>
              <a:t> to converge on common positions</a:t>
            </a:r>
          </a:p>
        </p:txBody>
      </p:sp>
    </p:spTree>
    <p:extLst>
      <p:ext uri="{BB962C8B-B14F-4D97-AF65-F5344CB8AC3E}">
        <p14:creationId xmlns:p14="http://schemas.microsoft.com/office/powerpoint/2010/main" val="3128034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5A4F0C-EB57-453D-B602-4C8CF8ED78D8}"/>
              </a:ext>
            </a:extLst>
          </p:cNvPr>
          <p:cNvSpPr>
            <a:spLocks noGrp="1"/>
          </p:cNvSpPr>
          <p:nvPr>
            <p:ph type="title"/>
          </p:nvPr>
        </p:nvSpPr>
        <p:spPr/>
        <p:txBody>
          <a:bodyPr/>
          <a:lstStyle/>
          <a:p>
            <a:r>
              <a:rPr lang="it-IT" dirty="0"/>
              <a:t>Implementation of </a:t>
            </a:r>
            <a:r>
              <a:rPr lang="it-IT" dirty="0" err="1"/>
              <a:t>instruments</a:t>
            </a:r>
            <a:r>
              <a:rPr lang="it-IT" dirty="0"/>
              <a:t> and support of positions (Article 28 TEU)</a:t>
            </a:r>
          </a:p>
        </p:txBody>
      </p:sp>
      <p:sp>
        <p:nvSpPr>
          <p:cNvPr id="3" name="Segnaposto contenuto 2">
            <a:extLst>
              <a:ext uri="{FF2B5EF4-FFF2-40B4-BE49-F238E27FC236}">
                <a16:creationId xmlns:a16="http://schemas.microsoft.com/office/drawing/2014/main" id="{143350F0-2308-4419-AB32-41A08AD0FD74}"/>
              </a:ext>
            </a:extLst>
          </p:cNvPr>
          <p:cNvSpPr>
            <a:spLocks noGrp="1"/>
          </p:cNvSpPr>
          <p:nvPr>
            <p:ph idx="1"/>
          </p:nvPr>
        </p:nvSpPr>
        <p:spPr/>
        <p:txBody>
          <a:bodyPr/>
          <a:lstStyle/>
          <a:p>
            <a:pPr marL="0" indent="0">
              <a:buNone/>
            </a:pPr>
            <a:r>
              <a:rPr lang="en-US" dirty="0"/>
              <a:t>Article 28(2) TEU provides that decisions defining actions</a:t>
            </a:r>
          </a:p>
          <a:p>
            <a:pPr marL="0" indent="0">
              <a:buNone/>
            </a:pPr>
            <a:r>
              <a:rPr lang="en-US" dirty="0"/>
              <a:t>to be undertaken by the Union ‘shall commit the Member States in the positions</a:t>
            </a:r>
          </a:p>
          <a:p>
            <a:pPr marL="0" indent="0">
              <a:buNone/>
            </a:pPr>
            <a:r>
              <a:rPr lang="en-US" dirty="0"/>
              <a:t>they adopt and in the conduct of their activity’. As for decisions defining the</a:t>
            </a:r>
          </a:p>
          <a:p>
            <a:pPr marL="0" indent="0">
              <a:buNone/>
            </a:pPr>
            <a:r>
              <a:rPr lang="en-US" dirty="0"/>
              <a:t>approach of the Union to a particular matter of a geographical or thematic</a:t>
            </a:r>
          </a:p>
          <a:p>
            <a:pPr marL="0" indent="0">
              <a:buNone/>
            </a:pPr>
            <a:r>
              <a:rPr lang="en-US" dirty="0"/>
              <a:t>nature, Member States ‘shall ensure that their national policies conform to the</a:t>
            </a:r>
          </a:p>
          <a:p>
            <a:pPr marL="0" indent="0">
              <a:buNone/>
            </a:pPr>
            <a:r>
              <a:rPr lang="it-IT" dirty="0"/>
              <a:t>Union positions’</a:t>
            </a:r>
          </a:p>
        </p:txBody>
      </p:sp>
    </p:spTree>
    <p:extLst>
      <p:ext uri="{BB962C8B-B14F-4D97-AF65-F5344CB8AC3E}">
        <p14:creationId xmlns:p14="http://schemas.microsoft.com/office/powerpoint/2010/main" val="1916029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FB1065-ED04-42E7-A8E1-31E33DAE6303}"/>
              </a:ext>
            </a:extLst>
          </p:cNvPr>
          <p:cNvSpPr>
            <a:spLocks noGrp="1"/>
          </p:cNvSpPr>
          <p:nvPr>
            <p:ph type="title"/>
          </p:nvPr>
        </p:nvSpPr>
        <p:spPr/>
        <p:txBody>
          <a:bodyPr/>
          <a:lstStyle/>
          <a:p>
            <a:r>
              <a:rPr lang="it-IT" dirty="0" err="1"/>
              <a:t>instruments</a:t>
            </a:r>
            <a:endParaRPr lang="it-IT" dirty="0"/>
          </a:p>
        </p:txBody>
      </p:sp>
      <p:sp>
        <p:nvSpPr>
          <p:cNvPr id="3" name="Segnaposto contenuto 2">
            <a:extLst>
              <a:ext uri="{FF2B5EF4-FFF2-40B4-BE49-F238E27FC236}">
                <a16:creationId xmlns:a16="http://schemas.microsoft.com/office/drawing/2014/main" id="{4F96DF1C-AFA4-4194-87AE-B575192255E5}"/>
              </a:ext>
            </a:extLst>
          </p:cNvPr>
          <p:cNvSpPr>
            <a:spLocks noGrp="1"/>
          </p:cNvSpPr>
          <p:nvPr>
            <p:ph idx="1"/>
          </p:nvPr>
        </p:nvSpPr>
        <p:spPr/>
        <p:txBody>
          <a:bodyPr/>
          <a:lstStyle/>
          <a:p>
            <a:pPr marL="0" indent="0">
              <a:buNone/>
            </a:pPr>
            <a:r>
              <a:rPr lang="it-IT" dirty="0"/>
              <a:t>A. Three </a:t>
            </a:r>
            <a:r>
              <a:rPr lang="it-IT" dirty="0" err="1"/>
              <a:t>types</a:t>
            </a:r>
            <a:r>
              <a:rPr lang="it-IT" dirty="0"/>
              <a:t> of </a:t>
            </a:r>
            <a:r>
              <a:rPr lang="it-IT" dirty="0" err="1"/>
              <a:t>decisions</a:t>
            </a:r>
            <a:r>
              <a:rPr lang="it-IT" dirty="0"/>
              <a:t>:</a:t>
            </a:r>
          </a:p>
          <a:p>
            <a:r>
              <a:rPr lang="it-IT" dirty="0"/>
              <a:t>I. Actions – Article 28 TEU</a:t>
            </a:r>
          </a:p>
          <a:p>
            <a:r>
              <a:rPr lang="it-IT" dirty="0"/>
              <a:t>II. Positions – Article 29 TEU</a:t>
            </a:r>
          </a:p>
          <a:p>
            <a:r>
              <a:rPr lang="it-IT" dirty="0"/>
              <a:t>III. </a:t>
            </a:r>
            <a:r>
              <a:rPr lang="it-IT" dirty="0" err="1"/>
              <a:t>Arrangements</a:t>
            </a:r>
            <a:r>
              <a:rPr lang="it-IT" dirty="0"/>
              <a:t> for </a:t>
            </a:r>
            <a:r>
              <a:rPr lang="it-IT" dirty="0" err="1"/>
              <a:t>implementing</a:t>
            </a:r>
            <a:r>
              <a:rPr lang="it-IT" dirty="0"/>
              <a:t> an action or a position</a:t>
            </a:r>
          </a:p>
          <a:p>
            <a:endParaRPr lang="it-IT" dirty="0"/>
          </a:p>
          <a:p>
            <a:r>
              <a:rPr lang="it-IT" dirty="0"/>
              <a:t>B. International agreements</a:t>
            </a:r>
          </a:p>
        </p:txBody>
      </p:sp>
    </p:spTree>
    <p:extLst>
      <p:ext uri="{BB962C8B-B14F-4D97-AF65-F5344CB8AC3E}">
        <p14:creationId xmlns:p14="http://schemas.microsoft.com/office/powerpoint/2010/main" val="2127531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AF9B12-C848-4F27-8F9B-DC465F222322}"/>
              </a:ext>
            </a:extLst>
          </p:cNvPr>
          <p:cNvSpPr>
            <a:spLocks noGrp="1"/>
          </p:cNvSpPr>
          <p:nvPr>
            <p:ph type="title"/>
          </p:nvPr>
        </p:nvSpPr>
        <p:spPr/>
        <p:txBody>
          <a:bodyPr/>
          <a:lstStyle/>
          <a:p>
            <a:r>
              <a:rPr lang="it-IT" dirty="0"/>
              <a:t>The </a:t>
            </a:r>
            <a:r>
              <a:rPr lang="it-IT" dirty="0" err="1"/>
              <a:t>European</a:t>
            </a:r>
            <a:r>
              <a:rPr lang="it-IT" dirty="0"/>
              <a:t> </a:t>
            </a:r>
            <a:r>
              <a:rPr lang="it-IT" dirty="0" err="1"/>
              <a:t>Political</a:t>
            </a:r>
            <a:r>
              <a:rPr lang="it-IT" dirty="0"/>
              <a:t> Cooperation</a:t>
            </a:r>
          </a:p>
        </p:txBody>
      </p:sp>
      <p:sp>
        <p:nvSpPr>
          <p:cNvPr id="3" name="Segnaposto contenuto 2">
            <a:extLst>
              <a:ext uri="{FF2B5EF4-FFF2-40B4-BE49-F238E27FC236}">
                <a16:creationId xmlns:a16="http://schemas.microsoft.com/office/drawing/2014/main" id="{04FA727B-CDFC-43F9-9571-6159F10D923C}"/>
              </a:ext>
            </a:extLst>
          </p:cNvPr>
          <p:cNvSpPr>
            <a:spLocks noGrp="1"/>
          </p:cNvSpPr>
          <p:nvPr>
            <p:ph idx="1"/>
          </p:nvPr>
        </p:nvSpPr>
        <p:spPr>
          <a:xfrm>
            <a:off x="685800" y="1800066"/>
            <a:ext cx="10515600" cy="4351338"/>
          </a:xfrm>
        </p:spPr>
        <p:txBody>
          <a:bodyPr/>
          <a:lstStyle/>
          <a:p>
            <a:pPr marL="0" indent="0">
              <a:buNone/>
            </a:pPr>
            <a:endParaRPr lang="en-US" dirty="0"/>
          </a:p>
          <a:p>
            <a:r>
              <a:rPr lang="en-US" dirty="0"/>
              <a:t>“The European Political Cooperation (EPC) is the process of information, consultation and common action among the 12 Member States of the European Community ('the Twelve') in the field of foreign policy. Its aim is to maximize the Twelve's influence in international affairs through a single coherent European approach. It is the essential counterpart to progress towards European unity in the Community framework”. (1988, EC Publication on the EPC).</a:t>
            </a:r>
          </a:p>
          <a:p>
            <a:r>
              <a:rPr lang="en-US" dirty="0"/>
              <a:t>It was (is) an evolving process.</a:t>
            </a:r>
            <a:endParaRPr lang="it-IT" dirty="0"/>
          </a:p>
        </p:txBody>
      </p:sp>
    </p:spTree>
    <p:extLst>
      <p:ext uri="{BB962C8B-B14F-4D97-AF65-F5344CB8AC3E}">
        <p14:creationId xmlns:p14="http://schemas.microsoft.com/office/powerpoint/2010/main" val="37237245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6D74CB-CBAE-40B8-8017-BACA6718BB3D}"/>
              </a:ext>
            </a:extLst>
          </p:cNvPr>
          <p:cNvSpPr>
            <a:spLocks noGrp="1"/>
          </p:cNvSpPr>
          <p:nvPr>
            <p:ph type="title"/>
          </p:nvPr>
        </p:nvSpPr>
        <p:spPr/>
        <p:txBody>
          <a:bodyPr/>
          <a:lstStyle/>
          <a:p>
            <a:r>
              <a:rPr lang="it-IT" dirty="0" err="1"/>
              <a:t>Sanctions</a:t>
            </a:r>
            <a:r>
              <a:rPr lang="it-IT" dirty="0"/>
              <a:t> and missions</a:t>
            </a:r>
          </a:p>
        </p:txBody>
      </p:sp>
      <p:sp>
        <p:nvSpPr>
          <p:cNvPr id="3" name="Segnaposto contenuto 2">
            <a:extLst>
              <a:ext uri="{FF2B5EF4-FFF2-40B4-BE49-F238E27FC236}">
                <a16:creationId xmlns:a16="http://schemas.microsoft.com/office/drawing/2014/main" id="{72A70C05-3029-4FF8-9FBF-C0E8CECE86E6}"/>
              </a:ext>
            </a:extLst>
          </p:cNvPr>
          <p:cNvSpPr>
            <a:spLocks noGrp="1"/>
          </p:cNvSpPr>
          <p:nvPr>
            <p:ph idx="1"/>
          </p:nvPr>
        </p:nvSpPr>
        <p:spPr/>
        <p:txBody>
          <a:bodyPr/>
          <a:lstStyle/>
          <a:p>
            <a:r>
              <a:rPr lang="it-IT" dirty="0">
                <a:hlinkClick r:id="rId2"/>
              </a:rPr>
              <a:t>https://www.sanctionsmap.eu/#/main</a:t>
            </a:r>
            <a:r>
              <a:rPr lang="it-IT" dirty="0"/>
              <a:t> </a:t>
            </a:r>
          </a:p>
          <a:p>
            <a:endParaRPr lang="it-IT" dirty="0"/>
          </a:p>
          <a:p>
            <a:endParaRPr lang="it-IT" dirty="0"/>
          </a:p>
          <a:p>
            <a:r>
              <a:rPr lang="it-IT" dirty="0">
                <a:hlinkClick r:id="rId3"/>
              </a:rPr>
              <a:t>https://www.eeas.europa.eu/eeas/missions-and-operations_en</a:t>
            </a:r>
            <a:r>
              <a:rPr lang="it-IT" dirty="0"/>
              <a:t> </a:t>
            </a:r>
          </a:p>
          <a:p>
            <a:endParaRPr lang="it-IT" dirty="0"/>
          </a:p>
          <a:p>
            <a:r>
              <a:rPr lang="it-IT" dirty="0"/>
              <a:t>Human rights </a:t>
            </a:r>
            <a:r>
              <a:rPr lang="it-IT" dirty="0" err="1"/>
              <a:t>sanctions</a:t>
            </a:r>
            <a:endParaRPr lang="it-IT" dirty="0"/>
          </a:p>
          <a:p>
            <a:r>
              <a:rPr lang="it-IT" dirty="0" err="1"/>
              <a:t>European</a:t>
            </a:r>
            <a:r>
              <a:rPr lang="it-IT" dirty="0"/>
              <a:t> Peace Facility</a:t>
            </a:r>
          </a:p>
        </p:txBody>
      </p:sp>
    </p:spTree>
    <p:extLst>
      <p:ext uri="{BB962C8B-B14F-4D97-AF65-F5344CB8AC3E}">
        <p14:creationId xmlns:p14="http://schemas.microsoft.com/office/powerpoint/2010/main" val="19427782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93EA8A-D2D2-48F7-B45D-598492830B17}"/>
              </a:ext>
            </a:extLst>
          </p:cNvPr>
          <p:cNvSpPr>
            <a:spLocks noGrp="1"/>
          </p:cNvSpPr>
          <p:nvPr>
            <p:ph type="title"/>
          </p:nvPr>
        </p:nvSpPr>
        <p:spPr/>
        <p:txBody>
          <a:bodyPr/>
          <a:lstStyle/>
          <a:p>
            <a:r>
              <a:rPr lang="it-IT" dirty="0"/>
              <a:t>Institutional framework</a:t>
            </a:r>
          </a:p>
        </p:txBody>
      </p:sp>
      <p:sp>
        <p:nvSpPr>
          <p:cNvPr id="3" name="Segnaposto contenuto 2">
            <a:extLst>
              <a:ext uri="{FF2B5EF4-FFF2-40B4-BE49-F238E27FC236}">
                <a16:creationId xmlns:a16="http://schemas.microsoft.com/office/drawing/2014/main" id="{E7E88933-88AE-433F-9544-C6A38CC7C5C6}"/>
              </a:ext>
            </a:extLst>
          </p:cNvPr>
          <p:cNvSpPr>
            <a:spLocks noGrp="1"/>
          </p:cNvSpPr>
          <p:nvPr>
            <p:ph idx="1"/>
          </p:nvPr>
        </p:nvSpPr>
        <p:spPr/>
        <p:txBody>
          <a:bodyPr/>
          <a:lstStyle/>
          <a:p>
            <a:r>
              <a:rPr lang="it-IT" dirty="0" err="1"/>
              <a:t>European</a:t>
            </a:r>
            <a:r>
              <a:rPr lang="it-IT" dirty="0"/>
              <a:t> Council and </a:t>
            </a:r>
            <a:r>
              <a:rPr lang="it-IT" dirty="0" err="1"/>
              <a:t>President</a:t>
            </a:r>
            <a:r>
              <a:rPr lang="it-IT" dirty="0"/>
              <a:t> of the </a:t>
            </a:r>
            <a:r>
              <a:rPr lang="it-IT" dirty="0" err="1"/>
              <a:t>European</a:t>
            </a:r>
            <a:r>
              <a:rPr lang="it-IT" dirty="0"/>
              <a:t> Council</a:t>
            </a:r>
          </a:p>
          <a:p>
            <a:r>
              <a:rPr lang="it-IT" dirty="0"/>
              <a:t>High </a:t>
            </a:r>
            <a:r>
              <a:rPr lang="it-IT" dirty="0" err="1"/>
              <a:t>Representative</a:t>
            </a:r>
            <a:r>
              <a:rPr lang="it-IT" dirty="0"/>
              <a:t> for Foreign Affairs and Security Policy</a:t>
            </a:r>
          </a:p>
          <a:p>
            <a:r>
              <a:rPr lang="it-IT" dirty="0" err="1"/>
              <a:t>President</a:t>
            </a:r>
            <a:r>
              <a:rPr lang="it-IT" dirty="0"/>
              <a:t> of the </a:t>
            </a:r>
            <a:r>
              <a:rPr lang="it-IT" dirty="0" err="1"/>
              <a:t>Commission</a:t>
            </a:r>
            <a:endParaRPr lang="it-IT" dirty="0"/>
          </a:p>
          <a:p>
            <a:r>
              <a:rPr lang="it-IT" dirty="0" err="1"/>
              <a:t>European</a:t>
            </a:r>
            <a:r>
              <a:rPr lang="it-IT" dirty="0"/>
              <a:t> External Action Service</a:t>
            </a:r>
          </a:p>
          <a:p>
            <a:r>
              <a:rPr lang="it-IT" dirty="0" err="1"/>
              <a:t>European</a:t>
            </a:r>
            <a:r>
              <a:rPr lang="it-IT" dirty="0"/>
              <a:t> </a:t>
            </a:r>
            <a:r>
              <a:rPr lang="it-IT" dirty="0" err="1"/>
              <a:t>Parliament</a:t>
            </a:r>
            <a:endParaRPr lang="it-IT" dirty="0"/>
          </a:p>
          <a:p>
            <a:r>
              <a:rPr lang="it-IT" dirty="0" err="1"/>
              <a:t>European</a:t>
            </a:r>
            <a:r>
              <a:rPr lang="it-IT" dirty="0"/>
              <a:t> </a:t>
            </a:r>
            <a:r>
              <a:rPr lang="it-IT" dirty="0" err="1"/>
              <a:t>Commission</a:t>
            </a:r>
            <a:r>
              <a:rPr lang="it-IT" dirty="0"/>
              <a:t> – budget, connection </a:t>
            </a:r>
            <a:r>
              <a:rPr lang="it-IT" dirty="0" err="1"/>
              <a:t>development</a:t>
            </a:r>
            <a:r>
              <a:rPr lang="it-IT" dirty="0"/>
              <a:t> cooperation/CFSP</a:t>
            </a:r>
          </a:p>
          <a:p>
            <a:r>
              <a:rPr lang="it-IT" dirty="0"/>
              <a:t>Council</a:t>
            </a:r>
          </a:p>
        </p:txBody>
      </p:sp>
    </p:spTree>
    <p:extLst>
      <p:ext uri="{BB962C8B-B14F-4D97-AF65-F5344CB8AC3E}">
        <p14:creationId xmlns:p14="http://schemas.microsoft.com/office/powerpoint/2010/main" val="12199037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6C9839-5834-4975-9CF9-604D39A4F06E}"/>
              </a:ext>
            </a:extLst>
          </p:cNvPr>
          <p:cNvSpPr>
            <a:spLocks noGrp="1"/>
          </p:cNvSpPr>
          <p:nvPr>
            <p:ph type="title"/>
          </p:nvPr>
        </p:nvSpPr>
        <p:spPr/>
        <p:txBody>
          <a:bodyPr>
            <a:normAutofit/>
          </a:bodyPr>
          <a:lstStyle/>
          <a:p>
            <a:r>
              <a:rPr lang="it-IT" dirty="0" err="1"/>
              <a:t>Decision</a:t>
            </a:r>
            <a:r>
              <a:rPr lang="it-IT" dirty="0"/>
              <a:t>-making.</a:t>
            </a:r>
            <a:br>
              <a:rPr lang="it-IT" dirty="0"/>
            </a:br>
            <a:r>
              <a:rPr lang="it-IT" dirty="0"/>
              <a:t>Article 31teu</a:t>
            </a:r>
          </a:p>
        </p:txBody>
      </p:sp>
      <p:sp>
        <p:nvSpPr>
          <p:cNvPr id="3" name="Segnaposto contenuto 2">
            <a:extLst>
              <a:ext uri="{FF2B5EF4-FFF2-40B4-BE49-F238E27FC236}">
                <a16:creationId xmlns:a16="http://schemas.microsoft.com/office/drawing/2014/main" id="{8D8A8CF9-923C-4E3D-8AFC-31E249209F67}"/>
              </a:ext>
            </a:extLst>
          </p:cNvPr>
          <p:cNvSpPr>
            <a:spLocks noGrp="1"/>
          </p:cNvSpPr>
          <p:nvPr>
            <p:ph idx="1"/>
          </p:nvPr>
        </p:nvSpPr>
        <p:spPr/>
        <p:txBody>
          <a:bodyPr/>
          <a:lstStyle/>
          <a:p>
            <a:r>
              <a:rPr lang="it-IT" dirty="0" err="1"/>
              <a:t>Unanimity</a:t>
            </a:r>
            <a:r>
              <a:rPr lang="it-IT" dirty="0"/>
              <a:t> with a </a:t>
            </a:r>
            <a:r>
              <a:rPr lang="it-IT" dirty="0" err="1"/>
              <a:t>few</a:t>
            </a:r>
            <a:r>
              <a:rPr lang="it-IT" dirty="0"/>
              <a:t> </a:t>
            </a:r>
            <a:r>
              <a:rPr lang="it-IT" dirty="0" err="1"/>
              <a:t>exceptions</a:t>
            </a:r>
            <a:r>
              <a:rPr lang="it-IT" dirty="0"/>
              <a:t>.</a:t>
            </a:r>
          </a:p>
          <a:p>
            <a:r>
              <a:rPr lang="it-IT" dirty="0" err="1"/>
              <a:t>Constructive</a:t>
            </a:r>
            <a:r>
              <a:rPr lang="it-IT" dirty="0"/>
              <a:t> </a:t>
            </a:r>
            <a:r>
              <a:rPr lang="it-IT" dirty="0" err="1"/>
              <a:t>abstention</a:t>
            </a:r>
            <a:r>
              <a:rPr lang="it-IT" dirty="0"/>
              <a:t>/</a:t>
            </a:r>
            <a:r>
              <a:rPr lang="it-IT" dirty="0" err="1"/>
              <a:t>emergency</a:t>
            </a:r>
            <a:r>
              <a:rPr lang="it-IT" dirty="0"/>
              <a:t> </a:t>
            </a:r>
            <a:r>
              <a:rPr lang="it-IT" dirty="0" err="1"/>
              <a:t>brake</a:t>
            </a:r>
            <a:r>
              <a:rPr lang="it-IT" dirty="0"/>
              <a:t> </a:t>
            </a:r>
          </a:p>
        </p:txBody>
      </p:sp>
    </p:spTree>
    <p:extLst>
      <p:ext uri="{BB962C8B-B14F-4D97-AF65-F5344CB8AC3E}">
        <p14:creationId xmlns:p14="http://schemas.microsoft.com/office/powerpoint/2010/main" val="25772774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3AEEE0-1D65-4725-A676-008828DF53FC}"/>
              </a:ext>
            </a:extLst>
          </p:cNvPr>
          <p:cNvSpPr>
            <a:spLocks noGrp="1"/>
          </p:cNvSpPr>
          <p:nvPr>
            <p:ph type="title"/>
          </p:nvPr>
        </p:nvSpPr>
        <p:spPr/>
        <p:txBody>
          <a:bodyPr/>
          <a:lstStyle/>
          <a:p>
            <a:r>
              <a:rPr lang="it-IT" dirty="0" err="1"/>
              <a:t>Judicial</a:t>
            </a:r>
            <a:r>
              <a:rPr lang="it-IT" dirty="0"/>
              <a:t> review</a:t>
            </a:r>
          </a:p>
        </p:txBody>
      </p:sp>
      <p:sp>
        <p:nvSpPr>
          <p:cNvPr id="3" name="Segnaposto contenuto 2">
            <a:extLst>
              <a:ext uri="{FF2B5EF4-FFF2-40B4-BE49-F238E27FC236}">
                <a16:creationId xmlns:a16="http://schemas.microsoft.com/office/drawing/2014/main" id="{971E3A97-528A-4E43-805F-5E05974B0600}"/>
              </a:ext>
            </a:extLst>
          </p:cNvPr>
          <p:cNvSpPr>
            <a:spLocks noGrp="1"/>
          </p:cNvSpPr>
          <p:nvPr>
            <p:ph idx="1"/>
          </p:nvPr>
        </p:nvSpPr>
        <p:spPr/>
        <p:txBody>
          <a:bodyPr/>
          <a:lstStyle/>
          <a:p>
            <a:r>
              <a:rPr lang="it-IT" dirty="0"/>
              <a:t>Art. 40: monitoring borders</a:t>
            </a:r>
          </a:p>
          <a:p>
            <a:endParaRPr lang="it-IT" dirty="0"/>
          </a:p>
          <a:p>
            <a:r>
              <a:rPr lang="it-IT" dirty="0"/>
              <a:t>Art. 275: </a:t>
            </a:r>
            <a:r>
              <a:rPr lang="it-IT" dirty="0" err="1"/>
              <a:t>restrictive</a:t>
            </a:r>
            <a:r>
              <a:rPr lang="it-IT" dirty="0"/>
              <a:t> measures </a:t>
            </a:r>
            <a:r>
              <a:rPr lang="it-IT" dirty="0" err="1"/>
              <a:t>against</a:t>
            </a:r>
            <a:r>
              <a:rPr lang="it-IT" dirty="0"/>
              <a:t> </a:t>
            </a:r>
            <a:r>
              <a:rPr lang="it-IT" dirty="0" err="1"/>
              <a:t>individuals</a:t>
            </a:r>
            <a:r>
              <a:rPr lang="it-IT" dirty="0"/>
              <a:t> – </a:t>
            </a:r>
            <a:r>
              <a:rPr lang="it-IT" dirty="0" err="1"/>
              <a:t>but</a:t>
            </a:r>
            <a:r>
              <a:rPr lang="it-IT" dirty="0"/>
              <a:t> </a:t>
            </a:r>
            <a:r>
              <a:rPr lang="it-IT" dirty="0" err="1"/>
              <a:t>see</a:t>
            </a:r>
            <a:r>
              <a:rPr lang="it-IT" dirty="0"/>
              <a:t> the Venezuela case</a:t>
            </a:r>
          </a:p>
          <a:p>
            <a:endParaRPr lang="it-IT" dirty="0"/>
          </a:p>
          <a:p>
            <a:r>
              <a:rPr lang="it-IT" dirty="0"/>
              <a:t>The </a:t>
            </a:r>
            <a:r>
              <a:rPr lang="it-IT" dirty="0" err="1"/>
              <a:t>ecxeptions</a:t>
            </a:r>
            <a:r>
              <a:rPr lang="it-IT" dirty="0"/>
              <a:t> to </a:t>
            </a:r>
            <a:r>
              <a:rPr lang="it-IT" dirty="0" err="1"/>
              <a:t>jurisdiction</a:t>
            </a:r>
            <a:r>
              <a:rPr lang="it-IT" dirty="0"/>
              <a:t> must be </a:t>
            </a:r>
            <a:r>
              <a:rPr lang="it-IT" dirty="0" err="1"/>
              <a:t>interpreted</a:t>
            </a:r>
            <a:r>
              <a:rPr lang="it-IT" dirty="0"/>
              <a:t> </a:t>
            </a:r>
            <a:r>
              <a:rPr lang="it-IT" dirty="0" err="1"/>
              <a:t>restrictively</a:t>
            </a:r>
            <a:endParaRPr lang="it-IT" dirty="0"/>
          </a:p>
        </p:txBody>
      </p:sp>
    </p:spTree>
    <p:extLst>
      <p:ext uri="{BB962C8B-B14F-4D97-AF65-F5344CB8AC3E}">
        <p14:creationId xmlns:p14="http://schemas.microsoft.com/office/powerpoint/2010/main" val="25394095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F5C68F-D3FD-4AB7-ABBA-461FDE3CC9D8}"/>
              </a:ext>
            </a:extLst>
          </p:cNvPr>
          <p:cNvSpPr>
            <a:spLocks noGrp="1"/>
          </p:cNvSpPr>
          <p:nvPr>
            <p:ph type="title"/>
          </p:nvPr>
        </p:nvSpPr>
        <p:spPr/>
        <p:txBody>
          <a:bodyPr/>
          <a:lstStyle/>
          <a:p>
            <a:r>
              <a:rPr lang="it-IT" dirty="0" err="1"/>
              <a:t>Coherence</a:t>
            </a:r>
            <a:r>
              <a:rPr lang="it-IT" dirty="0"/>
              <a:t> and connection to other policy </a:t>
            </a:r>
            <a:r>
              <a:rPr lang="it-IT" dirty="0" err="1"/>
              <a:t>areas</a:t>
            </a:r>
            <a:endParaRPr lang="it-IT" dirty="0"/>
          </a:p>
        </p:txBody>
      </p:sp>
      <p:sp>
        <p:nvSpPr>
          <p:cNvPr id="3" name="Segnaposto contenuto 2">
            <a:extLst>
              <a:ext uri="{FF2B5EF4-FFF2-40B4-BE49-F238E27FC236}">
                <a16:creationId xmlns:a16="http://schemas.microsoft.com/office/drawing/2014/main" id="{F47CCD8C-EF6B-447A-B569-896A2DD7A244}"/>
              </a:ext>
            </a:extLst>
          </p:cNvPr>
          <p:cNvSpPr>
            <a:spLocks noGrp="1"/>
          </p:cNvSpPr>
          <p:nvPr>
            <p:ph idx="1"/>
          </p:nvPr>
        </p:nvSpPr>
        <p:spPr/>
        <p:txBody>
          <a:bodyPr/>
          <a:lstStyle/>
          <a:p>
            <a:r>
              <a:rPr lang="it-IT" dirty="0">
                <a:hlinkClick r:id="rId2"/>
              </a:rPr>
              <a:t>https://www.consilium.europa.eu/en/press/press-releases/2022/03/21/a-strategic-compass-for-a-stronger-eu-security-and-defence-in-the-next-decade/#:~:text=The%20Strategic%20Compass%20is%20a,the%20rest%20of%20the%20world</a:t>
            </a:r>
            <a:r>
              <a:rPr lang="it-IT" dirty="0"/>
              <a:t>.</a:t>
            </a:r>
          </a:p>
          <a:p>
            <a:endParaRPr lang="it-IT" dirty="0"/>
          </a:p>
          <a:p>
            <a:r>
              <a:rPr lang="it-IT" dirty="0">
                <a:hlinkClick r:id="rId3"/>
              </a:rPr>
              <a:t>https://ec.europa.eu/commission/presscorner/detail/en/ip_20_1379</a:t>
            </a:r>
            <a:r>
              <a:rPr lang="it-IT" dirty="0"/>
              <a:t>. </a:t>
            </a:r>
          </a:p>
        </p:txBody>
      </p:sp>
    </p:spTree>
    <p:extLst>
      <p:ext uri="{BB962C8B-B14F-4D97-AF65-F5344CB8AC3E}">
        <p14:creationId xmlns:p14="http://schemas.microsoft.com/office/powerpoint/2010/main" val="12981224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FA7C04-8C69-42A2-8E35-92128887B7B4}"/>
              </a:ext>
            </a:extLst>
          </p:cNvPr>
          <p:cNvSpPr>
            <a:spLocks noGrp="1"/>
          </p:cNvSpPr>
          <p:nvPr>
            <p:ph type="title"/>
          </p:nvPr>
        </p:nvSpPr>
        <p:spPr/>
        <p:txBody>
          <a:bodyPr/>
          <a:lstStyle/>
          <a:p>
            <a:r>
              <a:rPr lang="it-IT" dirty="0" err="1"/>
              <a:t>conclusions</a:t>
            </a:r>
            <a:endParaRPr lang="it-IT" dirty="0"/>
          </a:p>
        </p:txBody>
      </p:sp>
      <p:sp>
        <p:nvSpPr>
          <p:cNvPr id="3" name="Segnaposto contenuto 2">
            <a:extLst>
              <a:ext uri="{FF2B5EF4-FFF2-40B4-BE49-F238E27FC236}">
                <a16:creationId xmlns:a16="http://schemas.microsoft.com/office/drawing/2014/main" id="{05BAAFBD-7E0B-47C2-AEDA-D6B4270F2592}"/>
              </a:ext>
            </a:extLst>
          </p:cNvPr>
          <p:cNvSpPr>
            <a:spLocks noGrp="1"/>
          </p:cNvSpPr>
          <p:nvPr>
            <p:ph idx="1"/>
          </p:nvPr>
        </p:nvSpPr>
        <p:spPr/>
        <p:txBody>
          <a:bodyPr>
            <a:normAutofit lnSpcReduction="10000"/>
          </a:bodyPr>
          <a:lstStyle/>
          <a:p>
            <a:pPr marL="0" indent="0">
              <a:buNone/>
            </a:pPr>
            <a:r>
              <a:rPr lang="it-IT" dirty="0"/>
              <a:t>«</a:t>
            </a:r>
            <a:r>
              <a:rPr lang="en-US" dirty="0"/>
              <a:t>There are two overall characteristics of CFSP law that emerge from its</a:t>
            </a:r>
          </a:p>
          <a:p>
            <a:pPr marL="0" indent="0">
              <a:buNone/>
            </a:pPr>
            <a:r>
              <a:rPr lang="en-US" dirty="0"/>
              <a:t>development, namely its intense </a:t>
            </a:r>
            <a:r>
              <a:rPr lang="en-US" dirty="0" err="1"/>
              <a:t>proceduralisation</a:t>
            </a:r>
            <a:r>
              <a:rPr lang="en-US" dirty="0"/>
              <a:t> and its emphasis on</a:t>
            </a:r>
          </a:p>
          <a:p>
            <a:pPr marL="0" indent="0">
              <a:buNone/>
            </a:pPr>
            <a:r>
              <a:rPr lang="en-US" dirty="0"/>
              <a:t>institutional adjustments. These reflect a widely shared conviction that the</a:t>
            </a:r>
          </a:p>
          <a:p>
            <a:pPr marL="0" indent="0">
              <a:buNone/>
            </a:pPr>
            <a:r>
              <a:rPr lang="en-US" dirty="0"/>
              <a:t>Union’s international stature depends largely on the rules and procedures that</a:t>
            </a:r>
          </a:p>
          <a:p>
            <a:pPr marL="0" indent="0">
              <a:buNone/>
            </a:pPr>
            <a:r>
              <a:rPr lang="en-US" dirty="0"/>
              <a:t>govern its CFSP. This conviction is misplaced: it ignores the distinct nature of</a:t>
            </a:r>
          </a:p>
          <a:p>
            <a:pPr marL="0" indent="0">
              <a:buNone/>
            </a:pPr>
            <a:r>
              <a:rPr lang="en-US" dirty="0"/>
              <a:t>the policy and underestimates both the practical realities of the continuing role</a:t>
            </a:r>
          </a:p>
          <a:p>
            <a:pPr marL="0" indent="0">
              <a:buNone/>
            </a:pPr>
            <a:r>
              <a:rPr lang="en-US" dirty="0"/>
              <a:t>of Member States as foreign policy actors and their perceptions by third States. It</a:t>
            </a:r>
          </a:p>
          <a:p>
            <a:pPr marL="0" indent="0">
              <a:buNone/>
            </a:pPr>
            <a:r>
              <a:rPr lang="en-US" dirty="0"/>
              <a:t>is, after all, the Member States that are at the core of any development in the area”</a:t>
            </a:r>
            <a:endParaRPr lang="it-IT" dirty="0"/>
          </a:p>
        </p:txBody>
      </p:sp>
    </p:spTree>
    <p:extLst>
      <p:ext uri="{BB962C8B-B14F-4D97-AF65-F5344CB8AC3E}">
        <p14:creationId xmlns:p14="http://schemas.microsoft.com/office/powerpoint/2010/main" val="22535460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7A942A-F093-4A21-807F-07C079FC25E9}"/>
              </a:ext>
            </a:extLst>
          </p:cNvPr>
          <p:cNvSpPr>
            <a:spLocks noGrp="1"/>
          </p:cNvSpPr>
          <p:nvPr>
            <p:ph type="title"/>
          </p:nvPr>
        </p:nvSpPr>
        <p:spPr/>
        <p:txBody>
          <a:bodyPr/>
          <a:lstStyle/>
          <a:p>
            <a:r>
              <a:rPr lang="it-IT" dirty="0" err="1"/>
              <a:t>conclusions</a:t>
            </a:r>
            <a:endParaRPr lang="it-IT" dirty="0"/>
          </a:p>
        </p:txBody>
      </p:sp>
      <p:sp>
        <p:nvSpPr>
          <p:cNvPr id="3" name="Segnaposto contenuto 2">
            <a:extLst>
              <a:ext uri="{FF2B5EF4-FFF2-40B4-BE49-F238E27FC236}">
                <a16:creationId xmlns:a16="http://schemas.microsoft.com/office/drawing/2014/main" id="{B911C969-083F-488D-8E7D-5D35AA6BBDBE}"/>
              </a:ext>
            </a:extLst>
          </p:cNvPr>
          <p:cNvSpPr>
            <a:spLocks noGrp="1"/>
          </p:cNvSpPr>
          <p:nvPr>
            <p:ph idx="1"/>
          </p:nvPr>
        </p:nvSpPr>
        <p:spPr/>
        <p:txBody>
          <a:bodyPr/>
          <a:lstStyle/>
          <a:p>
            <a:endParaRPr lang="it-IT" dirty="0"/>
          </a:p>
          <a:p>
            <a:r>
              <a:rPr lang="it-IT" dirty="0"/>
              <a:t>Law and </a:t>
            </a:r>
            <a:r>
              <a:rPr lang="it-IT" dirty="0" err="1"/>
              <a:t>practise</a:t>
            </a:r>
            <a:r>
              <a:rPr lang="it-IT" dirty="0"/>
              <a:t> in the CFSP and CSDP</a:t>
            </a:r>
          </a:p>
          <a:p>
            <a:endParaRPr lang="it-IT" dirty="0"/>
          </a:p>
          <a:p>
            <a:r>
              <a:rPr lang="it-IT" dirty="0" err="1"/>
              <a:t>Role</a:t>
            </a:r>
            <a:r>
              <a:rPr lang="it-IT" dirty="0"/>
              <a:t> of the MS </a:t>
            </a:r>
          </a:p>
          <a:p>
            <a:endParaRPr lang="it-IT" dirty="0"/>
          </a:p>
          <a:p>
            <a:r>
              <a:rPr lang="it-IT" dirty="0" err="1"/>
              <a:t>Linkages</a:t>
            </a:r>
            <a:r>
              <a:rPr lang="it-IT" dirty="0"/>
              <a:t> and </a:t>
            </a:r>
            <a:r>
              <a:rPr lang="it-IT" dirty="0" err="1"/>
              <a:t>consistency</a:t>
            </a:r>
            <a:r>
              <a:rPr lang="it-IT" dirty="0"/>
              <a:t> </a:t>
            </a:r>
            <a:r>
              <a:rPr lang="it-IT" dirty="0" err="1"/>
              <a:t>between</a:t>
            </a:r>
            <a:r>
              <a:rPr lang="it-IT" dirty="0"/>
              <a:t> CFSP and other external policies and </a:t>
            </a:r>
            <a:r>
              <a:rPr lang="it-IT" dirty="0" err="1"/>
              <a:t>between</a:t>
            </a:r>
            <a:r>
              <a:rPr lang="it-IT" dirty="0"/>
              <a:t> CFSP and </a:t>
            </a:r>
            <a:r>
              <a:rPr lang="it-IT" dirty="0" err="1"/>
              <a:t>internal</a:t>
            </a:r>
            <a:r>
              <a:rPr lang="it-IT" dirty="0"/>
              <a:t> policies.</a:t>
            </a:r>
          </a:p>
        </p:txBody>
      </p:sp>
    </p:spTree>
    <p:extLst>
      <p:ext uri="{BB962C8B-B14F-4D97-AF65-F5344CB8AC3E}">
        <p14:creationId xmlns:p14="http://schemas.microsoft.com/office/powerpoint/2010/main" val="1557447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92AFA9-3740-44CF-B48D-402481C8C027}"/>
              </a:ext>
            </a:extLst>
          </p:cNvPr>
          <p:cNvSpPr>
            <a:spLocks noGrp="1"/>
          </p:cNvSpPr>
          <p:nvPr>
            <p:ph type="title"/>
          </p:nvPr>
        </p:nvSpPr>
        <p:spPr/>
        <p:txBody>
          <a:bodyPr/>
          <a:lstStyle/>
          <a:p>
            <a:r>
              <a:rPr lang="it-IT" dirty="0"/>
              <a:t>Single </a:t>
            </a:r>
            <a:r>
              <a:rPr lang="it-IT" dirty="0" err="1"/>
              <a:t>European</a:t>
            </a:r>
            <a:r>
              <a:rPr lang="it-IT" dirty="0"/>
              <a:t> Act - 1986</a:t>
            </a:r>
          </a:p>
        </p:txBody>
      </p:sp>
      <p:sp>
        <p:nvSpPr>
          <p:cNvPr id="3" name="Segnaposto contenuto 2">
            <a:extLst>
              <a:ext uri="{FF2B5EF4-FFF2-40B4-BE49-F238E27FC236}">
                <a16:creationId xmlns:a16="http://schemas.microsoft.com/office/drawing/2014/main" id="{35F594C2-64EF-4DB2-9C49-5EF5AE09D5A0}"/>
              </a:ext>
            </a:extLst>
          </p:cNvPr>
          <p:cNvSpPr>
            <a:spLocks noGrp="1"/>
          </p:cNvSpPr>
          <p:nvPr>
            <p:ph idx="1"/>
          </p:nvPr>
        </p:nvSpPr>
        <p:spPr/>
        <p:txBody>
          <a:bodyPr/>
          <a:lstStyle/>
          <a:p>
            <a:r>
              <a:rPr lang="en-US" dirty="0"/>
              <a:t>The Single European Act (SEA) of February 1986 </a:t>
            </a:r>
            <a:r>
              <a:rPr lang="en-US" dirty="0" err="1"/>
              <a:t>institutionalised</a:t>
            </a:r>
            <a:r>
              <a:rPr lang="en-US" dirty="0"/>
              <a:t> the EPC that had been carried out since 1976, codified previous EPC practices and established a small permanent secretariat in Brussels to assist the Presidency of the Community. It set the objective of a European foreign policy, extending it to include the political and economic aspects of security but excluding the area of </a:t>
            </a:r>
            <a:r>
              <a:rPr lang="en-US" dirty="0" err="1"/>
              <a:t>defence</a:t>
            </a:r>
            <a:r>
              <a:rPr lang="en-US" dirty="0"/>
              <a:t>. Europe’s independence and the </a:t>
            </a:r>
            <a:r>
              <a:rPr lang="en-US" dirty="0" err="1"/>
              <a:t>defence</a:t>
            </a:r>
            <a:r>
              <a:rPr lang="en-US" dirty="0"/>
              <a:t> of democratic principles and human rights were referred to explicitly as being objectives of European Political Cooperation. The Single Act laid down that the Twelve should consult each other in order to adopt common political positions if possible.</a:t>
            </a:r>
            <a:endParaRPr lang="it-IT" dirty="0"/>
          </a:p>
        </p:txBody>
      </p:sp>
    </p:spTree>
    <p:extLst>
      <p:ext uri="{BB962C8B-B14F-4D97-AF65-F5344CB8AC3E}">
        <p14:creationId xmlns:p14="http://schemas.microsoft.com/office/powerpoint/2010/main" val="3783533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5D8E00-B96C-489E-92CF-4BBA58A43E31}"/>
              </a:ext>
            </a:extLst>
          </p:cNvPr>
          <p:cNvSpPr>
            <a:spLocks noGrp="1"/>
          </p:cNvSpPr>
          <p:nvPr>
            <p:ph type="title"/>
          </p:nvPr>
        </p:nvSpPr>
        <p:spPr/>
        <p:txBody>
          <a:bodyPr/>
          <a:lstStyle/>
          <a:p>
            <a:r>
              <a:rPr lang="it-IT" dirty="0"/>
              <a:t>The first Reports</a:t>
            </a:r>
          </a:p>
        </p:txBody>
      </p:sp>
      <p:sp>
        <p:nvSpPr>
          <p:cNvPr id="3" name="Segnaposto contenuto 2">
            <a:extLst>
              <a:ext uri="{FF2B5EF4-FFF2-40B4-BE49-F238E27FC236}">
                <a16:creationId xmlns:a16="http://schemas.microsoft.com/office/drawing/2014/main" id="{59982B68-C13B-46A6-B384-E9CF667B53B5}"/>
              </a:ext>
            </a:extLst>
          </p:cNvPr>
          <p:cNvSpPr>
            <a:spLocks noGrp="1"/>
          </p:cNvSpPr>
          <p:nvPr>
            <p:ph idx="1"/>
          </p:nvPr>
        </p:nvSpPr>
        <p:spPr/>
        <p:txBody>
          <a:bodyPr/>
          <a:lstStyle/>
          <a:p>
            <a:pPr marL="0" indent="0">
              <a:buNone/>
            </a:pPr>
            <a:r>
              <a:rPr lang="it-IT" dirty="0"/>
              <a:t>Hague Summit of </a:t>
            </a:r>
            <a:r>
              <a:rPr lang="it-IT" dirty="0" err="1"/>
              <a:t>December</a:t>
            </a:r>
            <a:r>
              <a:rPr lang="it-IT" dirty="0"/>
              <a:t> 1969 </a:t>
            </a:r>
            <a:r>
              <a:rPr lang="it-IT" dirty="0" err="1"/>
              <a:t>requested</a:t>
            </a:r>
            <a:r>
              <a:rPr lang="it-IT" dirty="0"/>
              <a:t> a report on the </a:t>
            </a:r>
            <a:r>
              <a:rPr lang="it-IT" dirty="0" err="1"/>
              <a:t>forms</a:t>
            </a:r>
            <a:r>
              <a:rPr lang="it-IT" dirty="0"/>
              <a:t> and </a:t>
            </a:r>
            <a:r>
              <a:rPr lang="it-IT" dirty="0" err="1"/>
              <a:t>procedures</a:t>
            </a:r>
            <a:r>
              <a:rPr lang="it-IT" dirty="0"/>
              <a:t> for a </a:t>
            </a:r>
            <a:r>
              <a:rPr lang="it-IT" dirty="0" err="1"/>
              <a:t>European</a:t>
            </a:r>
            <a:r>
              <a:rPr lang="it-IT" dirty="0"/>
              <a:t> </a:t>
            </a:r>
            <a:r>
              <a:rPr lang="it-IT" dirty="0" err="1"/>
              <a:t>Political</a:t>
            </a:r>
            <a:r>
              <a:rPr lang="it-IT" dirty="0"/>
              <a:t> Cooperation</a:t>
            </a:r>
          </a:p>
          <a:p>
            <a:r>
              <a:rPr lang="it-IT" dirty="0"/>
              <a:t>1. </a:t>
            </a:r>
            <a:r>
              <a:rPr lang="it-IT" dirty="0" err="1"/>
              <a:t>Davignon</a:t>
            </a:r>
            <a:r>
              <a:rPr lang="it-IT" dirty="0"/>
              <a:t> Report (</a:t>
            </a:r>
            <a:r>
              <a:rPr lang="it-IT" dirty="0" err="1"/>
              <a:t>Luxembourg</a:t>
            </a:r>
            <a:r>
              <a:rPr lang="it-IT" dirty="0"/>
              <a:t>, 1970)</a:t>
            </a:r>
          </a:p>
          <a:p>
            <a:r>
              <a:rPr lang="it-IT" dirty="0"/>
              <a:t>2. </a:t>
            </a:r>
            <a:r>
              <a:rPr lang="it-IT" dirty="0" err="1"/>
              <a:t>Copenhagen</a:t>
            </a:r>
            <a:r>
              <a:rPr lang="it-IT" dirty="0"/>
              <a:t> Report (1973)</a:t>
            </a:r>
          </a:p>
          <a:p>
            <a:r>
              <a:rPr lang="it-IT" dirty="0"/>
              <a:t>3. London Report (1981) </a:t>
            </a:r>
          </a:p>
        </p:txBody>
      </p:sp>
    </p:spTree>
    <p:extLst>
      <p:ext uri="{BB962C8B-B14F-4D97-AF65-F5344CB8AC3E}">
        <p14:creationId xmlns:p14="http://schemas.microsoft.com/office/powerpoint/2010/main" val="3654030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60EBFB-5DFE-4FDF-993A-3756583C49D2}"/>
              </a:ext>
            </a:extLst>
          </p:cNvPr>
          <p:cNvSpPr>
            <a:spLocks noGrp="1"/>
          </p:cNvSpPr>
          <p:nvPr>
            <p:ph type="title"/>
          </p:nvPr>
        </p:nvSpPr>
        <p:spPr/>
        <p:txBody>
          <a:bodyPr/>
          <a:lstStyle/>
          <a:p>
            <a:r>
              <a:rPr lang="it-IT" dirty="0"/>
              <a:t>How </a:t>
            </a:r>
            <a:r>
              <a:rPr lang="it-IT" dirty="0" err="1"/>
              <a:t>did</a:t>
            </a:r>
            <a:r>
              <a:rPr lang="it-IT" dirty="0"/>
              <a:t> </a:t>
            </a:r>
            <a:r>
              <a:rPr lang="it-IT" dirty="0" err="1"/>
              <a:t>it</a:t>
            </a:r>
            <a:r>
              <a:rPr lang="it-IT" dirty="0"/>
              <a:t> work?</a:t>
            </a:r>
          </a:p>
        </p:txBody>
      </p:sp>
      <p:sp>
        <p:nvSpPr>
          <p:cNvPr id="3" name="Segnaposto contenuto 2">
            <a:extLst>
              <a:ext uri="{FF2B5EF4-FFF2-40B4-BE49-F238E27FC236}">
                <a16:creationId xmlns:a16="http://schemas.microsoft.com/office/drawing/2014/main" id="{2EDB00FA-1F26-4EE1-84C6-6DEC0626B58A}"/>
              </a:ext>
            </a:extLst>
          </p:cNvPr>
          <p:cNvSpPr>
            <a:spLocks noGrp="1"/>
          </p:cNvSpPr>
          <p:nvPr>
            <p:ph idx="1"/>
          </p:nvPr>
        </p:nvSpPr>
        <p:spPr/>
        <p:txBody>
          <a:bodyPr>
            <a:normAutofit fontScale="92500"/>
          </a:bodyPr>
          <a:lstStyle/>
          <a:p>
            <a:r>
              <a:rPr lang="en-US" dirty="0"/>
              <a:t>1. a commitment to consult and cooperate on foreign policy issues and to work towards coordinated positions and joint actions;</a:t>
            </a:r>
          </a:p>
          <a:p>
            <a:r>
              <a:rPr lang="en-US" dirty="0"/>
              <a:t> 2. a commitment to consult before adopting national positions on foreign policy issues of general interest; </a:t>
            </a:r>
          </a:p>
          <a:p>
            <a:r>
              <a:rPr lang="en-US" dirty="0"/>
              <a:t>3. decision-making by consensus among governments;</a:t>
            </a:r>
          </a:p>
          <a:p>
            <a:r>
              <a:rPr lang="en-US" dirty="0"/>
              <a:t> 4. the confidentiality of consultations; </a:t>
            </a:r>
          </a:p>
          <a:p>
            <a:r>
              <a:rPr lang="en-US" dirty="0"/>
              <a:t>5. direct contacts between Foreign Ministries, allowing speed and flexibility; </a:t>
            </a:r>
          </a:p>
          <a:p>
            <a:r>
              <a:rPr lang="en-US" dirty="0"/>
              <a:t>6. only two working languages (English and French) at meetings below Ministerial level.</a:t>
            </a:r>
            <a:endParaRPr lang="it-IT" dirty="0"/>
          </a:p>
        </p:txBody>
      </p:sp>
    </p:spTree>
    <p:extLst>
      <p:ext uri="{BB962C8B-B14F-4D97-AF65-F5344CB8AC3E}">
        <p14:creationId xmlns:p14="http://schemas.microsoft.com/office/powerpoint/2010/main" val="2559625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3ACF77-CC47-4A0F-AAF1-5B9C1E57C40E}"/>
              </a:ext>
            </a:extLst>
          </p:cNvPr>
          <p:cNvSpPr>
            <a:spLocks noGrp="1"/>
          </p:cNvSpPr>
          <p:nvPr>
            <p:ph type="title"/>
          </p:nvPr>
        </p:nvSpPr>
        <p:spPr/>
        <p:txBody>
          <a:bodyPr/>
          <a:lstStyle/>
          <a:p>
            <a:r>
              <a:rPr lang="it-IT" dirty="0" err="1"/>
              <a:t>Structure</a:t>
            </a:r>
            <a:r>
              <a:rPr lang="it-IT" dirty="0"/>
              <a:t> and organization</a:t>
            </a:r>
          </a:p>
        </p:txBody>
      </p:sp>
      <p:sp>
        <p:nvSpPr>
          <p:cNvPr id="3" name="Segnaposto contenuto 2">
            <a:extLst>
              <a:ext uri="{FF2B5EF4-FFF2-40B4-BE49-F238E27FC236}">
                <a16:creationId xmlns:a16="http://schemas.microsoft.com/office/drawing/2014/main" id="{239DD01C-C5C6-4A3E-897A-68607338CCBB}"/>
              </a:ext>
            </a:extLst>
          </p:cNvPr>
          <p:cNvSpPr>
            <a:spLocks noGrp="1"/>
          </p:cNvSpPr>
          <p:nvPr>
            <p:ph idx="1"/>
          </p:nvPr>
        </p:nvSpPr>
        <p:spPr/>
        <p:txBody>
          <a:bodyPr>
            <a:normAutofit lnSpcReduction="10000"/>
          </a:bodyPr>
          <a:lstStyle/>
          <a:p>
            <a:r>
              <a:rPr lang="en-US" dirty="0"/>
              <a:t>European Council (Heads of State or Government; Foreign Ministers; the Commission): one meeting per Presidency, covering both EC and EPC subjects. </a:t>
            </a:r>
          </a:p>
          <a:p>
            <a:r>
              <a:rPr lang="en-US" dirty="0"/>
              <a:t>Foreign Ministers: At least two EPC meetings per Presidency, plus one informal weekend (emergency Ministerial meetings can be called at 48 hours notice). EPC subjects are also frequently discussed by Ministers in the margin of EC Council meetings. </a:t>
            </a:r>
          </a:p>
          <a:p>
            <a:r>
              <a:rPr lang="en-US" dirty="0"/>
              <a:t>The Political Committee (senior Foreign Ministry officials): manages the </a:t>
            </a:r>
            <a:r>
              <a:rPr lang="en-US" dirty="0" err="1"/>
              <a:t>daytoday</a:t>
            </a:r>
            <a:r>
              <a:rPr lang="en-US" dirty="0"/>
              <a:t> business of EPC, acts as a clearinghouse for routine decisions and prepares Ministers' discussions. Regular monthly meetings, plus emergency meetings if required. </a:t>
            </a:r>
          </a:p>
        </p:txBody>
      </p:sp>
    </p:spTree>
    <p:extLst>
      <p:ext uri="{BB962C8B-B14F-4D97-AF65-F5344CB8AC3E}">
        <p14:creationId xmlns:p14="http://schemas.microsoft.com/office/powerpoint/2010/main" val="374723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3ACF77-CC47-4A0F-AAF1-5B9C1E57C40E}"/>
              </a:ext>
            </a:extLst>
          </p:cNvPr>
          <p:cNvSpPr>
            <a:spLocks noGrp="1"/>
          </p:cNvSpPr>
          <p:nvPr>
            <p:ph type="title"/>
          </p:nvPr>
        </p:nvSpPr>
        <p:spPr/>
        <p:txBody>
          <a:bodyPr/>
          <a:lstStyle/>
          <a:p>
            <a:r>
              <a:rPr lang="it-IT" dirty="0" err="1"/>
              <a:t>Structure</a:t>
            </a:r>
            <a:r>
              <a:rPr lang="it-IT" dirty="0"/>
              <a:t> and organization</a:t>
            </a:r>
          </a:p>
        </p:txBody>
      </p:sp>
      <p:sp>
        <p:nvSpPr>
          <p:cNvPr id="3" name="Segnaposto contenuto 2">
            <a:extLst>
              <a:ext uri="{FF2B5EF4-FFF2-40B4-BE49-F238E27FC236}">
                <a16:creationId xmlns:a16="http://schemas.microsoft.com/office/drawing/2014/main" id="{239DD01C-C5C6-4A3E-897A-68607338CCBB}"/>
              </a:ext>
            </a:extLst>
          </p:cNvPr>
          <p:cNvSpPr>
            <a:spLocks noGrp="1"/>
          </p:cNvSpPr>
          <p:nvPr>
            <p:ph idx="1"/>
          </p:nvPr>
        </p:nvSpPr>
        <p:spPr/>
        <p:txBody>
          <a:bodyPr>
            <a:normAutofit/>
          </a:bodyPr>
          <a:lstStyle/>
          <a:p>
            <a:r>
              <a:rPr lang="en-US" dirty="0"/>
              <a:t>The Group of European Correspondents (one official from each country's Foreign Ministry): monitors the smooth functioning of EPC. </a:t>
            </a:r>
          </a:p>
          <a:p>
            <a:r>
              <a:rPr lang="en-US" dirty="0"/>
              <a:t>Working Groups (1520 groups in all): regular meetings at expert level — on average each Group meets two or three times per Presidency. </a:t>
            </a:r>
          </a:p>
          <a:p>
            <a:r>
              <a:rPr lang="en-US" dirty="0"/>
              <a:t>EPC also involves cooperation among representatives of the Twelve in third countries and to international organizations.</a:t>
            </a:r>
            <a:endParaRPr lang="it-IT" dirty="0"/>
          </a:p>
        </p:txBody>
      </p:sp>
    </p:spTree>
    <p:extLst>
      <p:ext uri="{BB962C8B-B14F-4D97-AF65-F5344CB8AC3E}">
        <p14:creationId xmlns:p14="http://schemas.microsoft.com/office/powerpoint/2010/main" val="2789502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E47AC4-4B59-403E-BA99-9F4D1A1BE524}"/>
              </a:ext>
            </a:extLst>
          </p:cNvPr>
          <p:cNvSpPr>
            <a:spLocks noGrp="1"/>
          </p:cNvSpPr>
          <p:nvPr>
            <p:ph type="title"/>
          </p:nvPr>
        </p:nvSpPr>
        <p:spPr/>
        <p:txBody>
          <a:bodyPr/>
          <a:lstStyle/>
          <a:p>
            <a:r>
              <a:rPr lang="it-IT" dirty="0"/>
              <a:t>The </a:t>
            </a:r>
            <a:r>
              <a:rPr lang="it-IT" dirty="0" err="1"/>
              <a:t>presidency</a:t>
            </a:r>
            <a:r>
              <a:rPr lang="it-IT" dirty="0"/>
              <a:t> and the Troika</a:t>
            </a:r>
          </a:p>
        </p:txBody>
      </p:sp>
      <p:sp>
        <p:nvSpPr>
          <p:cNvPr id="3" name="Segnaposto contenuto 2">
            <a:extLst>
              <a:ext uri="{FF2B5EF4-FFF2-40B4-BE49-F238E27FC236}">
                <a16:creationId xmlns:a16="http://schemas.microsoft.com/office/drawing/2014/main" id="{B041E141-98DB-41B3-9236-C2C65AE54A98}"/>
              </a:ext>
            </a:extLst>
          </p:cNvPr>
          <p:cNvSpPr>
            <a:spLocks noGrp="1"/>
          </p:cNvSpPr>
          <p:nvPr>
            <p:ph idx="1"/>
          </p:nvPr>
        </p:nvSpPr>
        <p:spPr/>
        <p:txBody>
          <a:bodyPr>
            <a:normAutofit/>
          </a:bodyPr>
          <a:lstStyle/>
          <a:p>
            <a:r>
              <a:rPr lang="en-US" dirty="0"/>
              <a:t>arranging and chairing meetings; </a:t>
            </a:r>
          </a:p>
          <a:p>
            <a:r>
              <a:rPr lang="en-US" dirty="0"/>
              <a:t>setting agendas; </a:t>
            </a:r>
          </a:p>
          <a:p>
            <a:r>
              <a:rPr lang="en-US" dirty="0"/>
              <a:t>proposing joint actions; </a:t>
            </a:r>
          </a:p>
          <a:p>
            <a:r>
              <a:rPr lang="en-US" dirty="0"/>
              <a:t>drafting common statements; </a:t>
            </a:r>
          </a:p>
          <a:p>
            <a:r>
              <a:rPr lang="en-US" dirty="0"/>
              <a:t>acting as the Twelve's spokesman in international fora and in meetings with third countries; </a:t>
            </a:r>
          </a:p>
          <a:p>
            <a:r>
              <a:rPr lang="en-US" dirty="0"/>
              <a:t>representing the Twelve in relations with the European Parliament.</a:t>
            </a:r>
            <a:endParaRPr lang="it-IT" dirty="0"/>
          </a:p>
        </p:txBody>
      </p:sp>
    </p:spTree>
    <p:extLst>
      <p:ext uri="{BB962C8B-B14F-4D97-AF65-F5344CB8AC3E}">
        <p14:creationId xmlns:p14="http://schemas.microsoft.com/office/powerpoint/2010/main" val="1120293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E4CD37-0982-46A0-A26D-236DF130AD3E}"/>
              </a:ext>
            </a:extLst>
          </p:cNvPr>
          <p:cNvSpPr>
            <a:spLocks noGrp="1"/>
          </p:cNvSpPr>
          <p:nvPr>
            <p:ph type="title"/>
          </p:nvPr>
        </p:nvSpPr>
        <p:spPr/>
        <p:txBody>
          <a:bodyPr/>
          <a:lstStyle/>
          <a:p>
            <a:r>
              <a:rPr lang="it-IT" dirty="0"/>
              <a:t>The </a:t>
            </a:r>
            <a:r>
              <a:rPr lang="it-IT" dirty="0" err="1"/>
              <a:t>secretariat</a:t>
            </a:r>
            <a:r>
              <a:rPr lang="it-IT" dirty="0"/>
              <a:t> and the </a:t>
            </a:r>
            <a:r>
              <a:rPr lang="it-IT" dirty="0" err="1"/>
              <a:t>coreu</a:t>
            </a:r>
            <a:endParaRPr lang="it-IT" dirty="0"/>
          </a:p>
        </p:txBody>
      </p:sp>
      <p:sp>
        <p:nvSpPr>
          <p:cNvPr id="3" name="Segnaposto contenuto 2">
            <a:extLst>
              <a:ext uri="{FF2B5EF4-FFF2-40B4-BE49-F238E27FC236}">
                <a16:creationId xmlns:a16="http://schemas.microsoft.com/office/drawing/2014/main" id="{527BF9A3-A041-4CB1-A506-4F6F485A3719}"/>
              </a:ext>
            </a:extLst>
          </p:cNvPr>
          <p:cNvSpPr>
            <a:spLocks noGrp="1"/>
          </p:cNvSpPr>
          <p:nvPr>
            <p:ph idx="1"/>
          </p:nvPr>
        </p:nvSpPr>
        <p:spPr/>
        <p:txBody>
          <a:bodyPr>
            <a:normAutofit lnSpcReduction="10000"/>
          </a:bodyPr>
          <a:lstStyle/>
          <a:p>
            <a:r>
              <a:rPr lang="en-US" dirty="0"/>
              <a:t>Since the beginning of 1987 the Presidency has been assisted by a small Secretariat, based in Brussels: Head of the Secretariat, appointed by Ministers, and five officials seconded from Foreign Ministries, on a rotation basis, plus support staff. It helps to reduce the administrative burden on successive Presidencies and to ensure continuity. EPC meetings are held either in the Presidency capital or in the Secretariat. </a:t>
            </a:r>
          </a:p>
          <a:p>
            <a:r>
              <a:rPr lang="en-US" dirty="0"/>
              <a:t>The Foreign Ministries, the Commission and the EPC Secretariat are linked by a confidential telex ('</a:t>
            </a:r>
            <a:r>
              <a:rPr lang="en-US" dirty="0" err="1"/>
              <a:t>Coreu</a:t>
            </a:r>
            <a:r>
              <a:rPr lang="en-US" dirty="0"/>
              <a:t>') which provides rapid and secure communications at all times. This network allows to exchange views and information and to decide on action, especially in cases of urgency, without holding special meetings.</a:t>
            </a:r>
            <a:endParaRPr lang="it-IT" dirty="0"/>
          </a:p>
        </p:txBody>
      </p:sp>
    </p:spTree>
    <p:extLst>
      <p:ext uri="{BB962C8B-B14F-4D97-AF65-F5344CB8AC3E}">
        <p14:creationId xmlns:p14="http://schemas.microsoft.com/office/powerpoint/2010/main" val="26601346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Damascato</Template>
  <TotalTime>1494</TotalTime>
  <Words>1566</Words>
  <Application>Microsoft Office PowerPoint</Application>
  <PresentationFormat>Widescreen</PresentationFormat>
  <Paragraphs>146</Paragraphs>
  <Slides>26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26</vt:i4>
      </vt:variant>
    </vt:vector>
  </HeadingPairs>
  <TitlesOfParts>
    <vt:vector size="30" baseType="lpstr">
      <vt:lpstr>Arial</vt:lpstr>
      <vt:lpstr>Bookman Old Style</vt:lpstr>
      <vt:lpstr>Rockwell</vt:lpstr>
      <vt:lpstr>Damask</vt:lpstr>
      <vt:lpstr>From the EPC to the CFSP</vt:lpstr>
      <vt:lpstr>The European Political Cooperation</vt:lpstr>
      <vt:lpstr>Single European Act - 1986</vt:lpstr>
      <vt:lpstr>The first Reports</vt:lpstr>
      <vt:lpstr>How did it work?</vt:lpstr>
      <vt:lpstr>Structure and organization</vt:lpstr>
      <vt:lpstr>Structure and organization</vt:lpstr>
      <vt:lpstr>The presidency and the Troika</vt:lpstr>
      <vt:lpstr>The secretariat and the coreu</vt:lpstr>
      <vt:lpstr>Main issues in the 80s</vt:lpstr>
      <vt:lpstr>The common foreign and security policy and common decurity and defence policy</vt:lpstr>
      <vt:lpstr>The Lisbon Treaty</vt:lpstr>
      <vt:lpstr>Scope, values and objectives. Article 21 teu</vt:lpstr>
      <vt:lpstr>Duty of consistency. Article 21 (3)</vt:lpstr>
      <vt:lpstr>Scope of the CFSP. Article 24 (1) TEU</vt:lpstr>
      <vt:lpstr>Duties. Loyalty: Article 24 (3) TEU</vt:lpstr>
      <vt:lpstr>Consultation. Article 32 TEU</vt:lpstr>
      <vt:lpstr>Implementation of instruments and support of positions (Article 28 TEU)</vt:lpstr>
      <vt:lpstr>instruments</vt:lpstr>
      <vt:lpstr>Sanctions and missions</vt:lpstr>
      <vt:lpstr>Institutional framework</vt:lpstr>
      <vt:lpstr>Decision-making. Article 31teu</vt:lpstr>
      <vt:lpstr>Judicial review</vt:lpstr>
      <vt:lpstr>Coherence and connection to other policy areas</vt:lpstr>
      <vt:lpstr>conclusions</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the EPC to the CFSP</dc:title>
  <dc:creator>Alessandra</dc:creator>
  <cp:lastModifiedBy>Alessandra</cp:lastModifiedBy>
  <cp:revision>25</cp:revision>
  <dcterms:created xsi:type="dcterms:W3CDTF">2022-10-26T08:00:49Z</dcterms:created>
  <dcterms:modified xsi:type="dcterms:W3CDTF">2022-11-02T10:02:31Z</dcterms:modified>
</cp:coreProperties>
</file>