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1" r:id="rId3"/>
    <p:sldId id="304" r:id="rId4"/>
    <p:sldId id="263" r:id="rId5"/>
    <p:sldId id="302" r:id="rId6"/>
    <p:sldId id="294" r:id="rId7"/>
    <p:sldId id="264" r:id="rId8"/>
    <p:sldId id="303" r:id="rId9"/>
    <p:sldId id="260" r:id="rId10"/>
    <p:sldId id="268" r:id="rId11"/>
    <p:sldId id="270" r:id="rId12"/>
    <p:sldId id="261" r:id="rId13"/>
    <p:sldId id="305" r:id="rId14"/>
    <p:sldId id="289" r:id="rId15"/>
    <p:sldId id="269" r:id="rId16"/>
    <p:sldId id="306" r:id="rId17"/>
    <p:sldId id="307" r:id="rId18"/>
    <p:sldId id="295" r:id="rId19"/>
    <p:sldId id="296" r:id="rId20"/>
    <p:sldId id="277" r:id="rId21"/>
    <p:sldId id="300" r:id="rId22"/>
    <p:sldId id="291" r:id="rId23"/>
    <p:sldId id="308" r:id="rId24"/>
    <p:sldId id="309" r:id="rId25"/>
    <p:sldId id="310" r:id="rId26"/>
    <p:sldId id="311" r:id="rId27"/>
    <p:sldId id="312" r:id="rId28"/>
    <p:sldId id="266" r:id="rId29"/>
    <p:sldId id="288" r:id="rId30"/>
    <p:sldId id="272" r:id="rId31"/>
    <p:sldId id="273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6" d="100"/>
          <a:sy n="66" d="100"/>
        </p:scale>
        <p:origin x="63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dirae.es/palabras/raza" TargetMode="External"/><Relationship Id="rId2" Type="http://schemas.openxmlformats.org/officeDocument/2006/relationships/hyperlink" Target="https://www.cnrtl.fr/etymologie/race" TargetMode="External"/><Relationship Id="rId1" Type="http://schemas.openxmlformats.org/officeDocument/2006/relationships/hyperlink" Target="https://www.etimo.it/?term=razza&amp;find=Cerca" TargetMode="External"/><Relationship Id="rId4" Type="http://schemas.openxmlformats.org/officeDocument/2006/relationships/hyperlink" Target="https://www.etymonline.com/word/race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dirae.es/palabras/raza" TargetMode="External"/><Relationship Id="rId2" Type="http://schemas.openxmlformats.org/officeDocument/2006/relationships/hyperlink" Target="https://www.cnrtl.fr/etymologie/race" TargetMode="External"/><Relationship Id="rId1" Type="http://schemas.openxmlformats.org/officeDocument/2006/relationships/hyperlink" Target="https://www.etimo.it/?term=razza&amp;find=Cerca" TargetMode="External"/><Relationship Id="rId4" Type="http://schemas.openxmlformats.org/officeDocument/2006/relationships/hyperlink" Target="https://www.etymonline.com/word/race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FA4D05-FED3-4562-BC7F-D47968A9F184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E56B06C-DD29-4A76-A331-C05753CF9A6B}">
      <dgm:prSet/>
      <dgm:spPr/>
      <dgm:t>
        <a:bodyPr/>
        <a:lstStyle/>
        <a:p>
          <a:r>
            <a:rPr lang="it-IT"/>
            <a:t>Origini medievali</a:t>
          </a:r>
          <a:r>
            <a:rPr lang="es-ES"/>
            <a:t>: in Francia in antico occitano</a:t>
          </a:r>
          <a:endParaRPr lang="en-US"/>
        </a:p>
      </dgm:t>
    </dgm:pt>
    <dgm:pt modelId="{FAAA47CC-3F3B-41E7-905C-CD6EFCE2DDC7}" type="parTrans" cxnId="{1B08CC75-45F3-4A47-B0A9-1308716C1477}">
      <dgm:prSet/>
      <dgm:spPr/>
      <dgm:t>
        <a:bodyPr/>
        <a:lstStyle/>
        <a:p>
          <a:endParaRPr lang="en-US"/>
        </a:p>
      </dgm:t>
    </dgm:pt>
    <dgm:pt modelId="{A7281357-C06B-4E1F-9A32-C1195A55043D}" type="sibTrans" cxnId="{1B08CC75-45F3-4A47-B0A9-1308716C1477}">
      <dgm:prSet/>
      <dgm:spPr/>
      <dgm:t>
        <a:bodyPr/>
        <a:lstStyle/>
        <a:p>
          <a:endParaRPr lang="en-US"/>
        </a:p>
      </dgm:t>
    </dgm:pt>
    <dgm:pt modelId="{ABDA5260-9F62-4094-A534-CA12DC52B315}">
      <dgm:prSet/>
      <dgm:spPr/>
      <dgm:t>
        <a:bodyPr/>
        <a:lstStyle/>
        <a:p>
          <a:r>
            <a:rPr lang="es-ES"/>
            <a:t>In italiano: </a:t>
          </a:r>
          <a:r>
            <a:rPr lang="es-ES">
              <a:hlinkClick xmlns:r="http://schemas.openxmlformats.org/officeDocument/2006/relationships" r:id="rId1"/>
            </a:rPr>
            <a:t>https://www.etimo.it/?term=razza&amp;find=Cerca</a:t>
          </a:r>
          <a:r>
            <a:rPr lang="es-ES"/>
            <a:t> </a:t>
          </a:r>
          <a:endParaRPr lang="en-US"/>
        </a:p>
      </dgm:t>
    </dgm:pt>
    <dgm:pt modelId="{9ACB6A80-4561-410A-AD15-AA061BE9603A}" type="parTrans" cxnId="{32F19B91-F394-49A6-809E-A5753D80FD2A}">
      <dgm:prSet/>
      <dgm:spPr/>
      <dgm:t>
        <a:bodyPr/>
        <a:lstStyle/>
        <a:p>
          <a:endParaRPr lang="en-US"/>
        </a:p>
      </dgm:t>
    </dgm:pt>
    <dgm:pt modelId="{CF650EB3-2E50-4B43-B7BE-88AD779869AA}" type="sibTrans" cxnId="{32F19B91-F394-49A6-809E-A5753D80FD2A}">
      <dgm:prSet/>
      <dgm:spPr/>
      <dgm:t>
        <a:bodyPr/>
        <a:lstStyle/>
        <a:p>
          <a:endParaRPr lang="en-US"/>
        </a:p>
      </dgm:t>
    </dgm:pt>
    <dgm:pt modelId="{6C48505C-25B9-4CB6-B568-5416B19821FA}">
      <dgm:prSet/>
      <dgm:spPr/>
      <dgm:t>
        <a:bodyPr/>
        <a:lstStyle/>
        <a:p>
          <a:r>
            <a:rPr lang="es-ES" dirty="0"/>
            <a:t>In </a:t>
          </a:r>
          <a:r>
            <a:rPr lang="es-ES" dirty="0" err="1"/>
            <a:t>francese</a:t>
          </a:r>
          <a:r>
            <a:rPr lang="es-ES" dirty="0"/>
            <a:t>: </a:t>
          </a:r>
          <a:r>
            <a:rPr lang="es-ES" dirty="0">
              <a:hlinkClick xmlns:r="http://schemas.openxmlformats.org/officeDocument/2006/relationships" r:id="rId2"/>
            </a:rPr>
            <a:t>https://www.cnrtl.fr/etymologie/race</a:t>
          </a:r>
          <a:r>
            <a:rPr lang="es-ES" dirty="0"/>
            <a:t> </a:t>
          </a:r>
          <a:endParaRPr lang="en-US" dirty="0"/>
        </a:p>
      </dgm:t>
    </dgm:pt>
    <dgm:pt modelId="{831E65B9-2AAB-4208-B27D-2D71B3EAF2E0}" type="parTrans" cxnId="{39CFC08D-DFC4-4AD0-9728-C1E2729C38C6}">
      <dgm:prSet/>
      <dgm:spPr/>
      <dgm:t>
        <a:bodyPr/>
        <a:lstStyle/>
        <a:p>
          <a:endParaRPr lang="en-US"/>
        </a:p>
      </dgm:t>
    </dgm:pt>
    <dgm:pt modelId="{C6EE3EE5-A492-479F-8E1D-05F4204805DF}" type="sibTrans" cxnId="{39CFC08D-DFC4-4AD0-9728-C1E2729C38C6}">
      <dgm:prSet/>
      <dgm:spPr/>
      <dgm:t>
        <a:bodyPr/>
        <a:lstStyle/>
        <a:p>
          <a:endParaRPr lang="en-US"/>
        </a:p>
      </dgm:t>
    </dgm:pt>
    <dgm:pt modelId="{57592AC4-FF3C-46AF-9908-F9CF81531E71}">
      <dgm:prSet/>
      <dgm:spPr/>
      <dgm:t>
        <a:bodyPr/>
        <a:lstStyle/>
        <a:p>
          <a:r>
            <a:rPr lang="it-IT"/>
            <a:t>In spagnolo: </a:t>
          </a:r>
          <a:r>
            <a:rPr lang="it-IT">
              <a:hlinkClick xmlns:r="http://schemas.openxmlformats.org/officeDocument/2006/relationships" r:id="rId3"/>
            </a:rPr>
            <a:t>https://dirae.es/palabras/raza</a:t>
          </a:r>
          <a:r>
            <a:rPr lang="it-IT"/>
            <a:t> </a:t>
          </a:r>
          <a:endParaRPr lang="en-US"/>
        </a:p>
      </dgm:t>
    </dgm:pt>
    <dgm:pt modelId="{AFBCA566-D08C-4D6C-AB76-5AF7032D662C}" type="parTrans" cxnId="{965929F5-D251-4C08-B410-76EF5662CA73}">
      <dgm:prSet/>
      <dgm:spPr/>
      <dgm:t>
        <a:bodyPr/>
        <a:lstStyle/>
        <a:p>
          <a:endParaRPr lang="en-US"/>
        </a:p>
      </dgm:t>
    </dgm:pt>
    <dgm:pt modelId="{A69B301D-D83C-410A-95BC-1400988DE4A0}" type="sibTrans" cxnId="{965929F5-D251-4C08-B410-76EF5662CA73}">
      <dgm:prSet/>
      <dgm:spPr/>
      <dgm:t>
        <a:bodyPr/>
        <a:lstStyle/>
        <a:p>
          <a:endParaRPr lang="en-US"/>
        </a:p>
      </dgm:t>
    </dgm:pt>
    <dgm:pt modelId="{13A375F2-6942-423C-8993-AD7448112B5E}">
      <dgm:prSet/>
      <dgm:spPr/>
      <dgm:t>
        <a:bodyPr/>
        <a:lstStyle/>
        <a:p>
          <a:r>
            <a:rPr lang="it-IT"/>
            <a:t>In inglese: </a:t>
          </a:r>
          <a:r>
            <a:rPr lang="it-IT">
              <a:hlinkClick xmlns:r="http://schemas.openxmlformats.org/officeDocument/2006/relationships" r:id="rId4"/>
            </a:rPr>
            <a:t>https://www.etymonline.com/word/race#etymonline_v_3254</a:t>
          </a:r>
          <a:endParaRPr lang="en-US"/>
        </a:p>
      </dgm:t>
    </dgm:pt>
    <dgm:pt modelId="{5012118F-66BF-40DB-9DAC-D097D5102650}" type="parTrans" cxnId="{C95A2D48-CA9C-4F88-BE33-CA49CAC6D900}">
      <dgm:prSet/>
      <dgm:spPr/>
      <dgm:t>
        <a:bodyPr/>
        <a:lstStyle/>
        <a:p>
          <a:endParaRPr lang="en-US"/>
        </a:p>
      </dgm:t>
    </dgm:pt>
    <dgm:pt modelId="{09FA1CE3-9103-409B-993C-24C9B0ED83D3}" type="sibTrans" cxnId="{C95A2D48-CA9C-4F88-BE33-CA49CAC6D900}">
      <dgm:prSet/>
      <dgm:spPr/>
      <dgm:t>
        <a:bodyPr/>
        <a:lstStyle/>
        <a:p>
          <a:endParaRPr lang="en-US"/>
        </a:p>
      </dgm:t>
    </dgm:pt>
    <dgm:pt modelId="{E0952086-3E42-48D5-8F17-4CBDA24050B7}" type="pres">
      <dgm:prSet presAssocID="{A7FA4D05-FED3-4562-BC7F-D47968A9F184}" presName="outerComposite" presStyleCnt="0">
        <dgm:presLayoutVars>
          <dgm:chMax val="5"/>
          <dgm:dir/>
          <dgm:resizeHandles val="exact"/>
        </dgm:presLayoutVars>
      </dgm:prSet>
      <dgm:spPr/>
    </dgm:pt>
    <dgm:pt modelId="{F8992FF3-E8A6-4F1A-AA6C-CD914F73876C}" type="pres">
      <dgm:prSet presAssocID="{A7FA4D05-FED3-4562-BC7F-D47968A9F184}" presName="dummyMaxCanvas" presStyleCnt="0">
        <dgm:presLayoutVars/>
      </dgm:prSet>
      <dgm:spPr/>
    </dgm:pt>
    <dgm:pt modelId="{C6A3F2F7-EA54-4013-9DD4-E1C37F07D8DA}" type="pres">
      <dgm:prSet presAssocID="{A7FA4D05-FED3-4562-BC7F-D47968A9F184}" presName="FiveNodes_1" presStyleLbl="node1" presStyleIdx="0" presStyleCnt="5">
        <dgm:presLayoutVars>
          <dgm:bulletEnabled val="1"/>
        </dgm:presLayoutVars>
      </dgm:prSet>
      <dgm:spPr/>
    </dgm:pt>
    <dgm:pt modelId="{87BE6FFB-1A5D-409B-BDF0-4006A0ABDFB2}" type="pres">
      <dgm:prSet presAssocID="{A7FA4D05-FED3-4562-BC7F-D47968A9F184}" presName="FiveNodes_2" presStyleLbl="node1" presStyleIdx="1" presStyleCnt="5">
        <dgm:presLayoutVars>
          <dgm:bulletEnabled val="1"/>
        </dgm:presLayoutVars>
      </dgm:prSet>
      <dgm:spPr/>
    </dgm:pt>
    <dgm:pt modelId="{B513DE4D-FCC9-428C-8DCF-9E3ABB6053FC}" type="pres">
      <dgm:prSet presAssocID="{A7FA4D05-FED3-4562-BC7F-D47968A9F184}" presName="FiveNodes_3" presStyleLbl="node1" presStyleIdx="2" presStyleCnt="5">
        <dgm:presLayoutVars>
          <dgm:bulletEnabled val="1"/>
        </dgm:presLayoutVars>
      </dgm:prSet>
      <dgm:spPr/>
    </dgm:pt>
    <dgm:pt modelId="{082A0128-4612-4391-A1C6-3B3AD437E1FE}" type="pres">
      <dgm:prSet presAssocID="{A7FA4D05-FED3-4562-BC7F-D47968A9F184}" presName="FiveNodes_4" presStyleLbl="node1" presStyleIdx="3" presStyleCnt="5">
        <dgm:presLayoutVars>
          <dgm:bulletEnabled val="1"/>
        </dgm:presLayoutVars>
      </dgm:prSet>
      <dgm:spPr/>
    </dgm:pt>
    <dgm:pt modelId="{044116A1-EDFC-4B7C-818F-9926412FF4CC}" type="pres">
      <dgm:prSet presAssocID="{A7FA4D05-FED3-4562-BC7F-D47968A9F184}" presName="FiveNodes_5" presStyleLbl="node1" presStyleIdx="4" presStyleCnt="5">
        <dgm:presLayoutVars>
          <dgm:bulletEnabled val="1"/>
        </dgm:presLayoutVars>
      </dgm:prSet>
      <dgm:spPr/>
    </dgm:pt>
    <dgm:pt modelId="{F0D7851E-7070-4A60-9879-1F04B2C794E5}" type="pres">
      <dgm:prSet presAssocID="{A7FA4D05-FED3-4562-BC7F-D47968A9F184}" presName="FiveConn_1-2" presStyleLbl="fgAccFollowNode1" presStyleIdx="0" presStyleCnt="4">
        <dgm:presLayoutVars>
          <dgm:bulletEnabled val="1"/>
        </dgm:presLayoutVars>
      </dgm:prSet>
      <dgm:spPr/>
    </dgm:pt>
    <dgm:pt modelId="{9223ABE4-3FF1-4A69-BE50-2192A961E135}" type="pres">
      <dgm:prSet presAssocID="{A7FA4D05-FED3-4562-BC7F-D47968A9F184}" presName="FiveConn_2-3" presStyleLbl="fgAccFollowNode1" presStyleIdx="1" presStyleCnt="4">
        <dgm:presLayoutVars>
          <dgm:bulletEnabled val="1"/>
        </dgm:presLayoutVars>
      </dgm:prSet>
      <dgm:spPr/>
    </dgm:pt>
    <dgm:pt modelId="{484D29F7-E050-442E-A519-A941BF2847D9}" type="pres">
      <dgm:prSet presAssocID="{A7FA4D05-FED3-4562-BC7F-D47968A9F184}" presName="FiveConn_3-4" presStyleLbl="fgAccFollowNode1" presStyleIdx="2" presStyleCnt="4">
        <dgm:presLayoutVars>
          <dgm:bulletEnabled val="1"/>
        </dgm:presLayoutVars>
      </dgm:prSet>
      <dgm:spPr/>
    </dgm:pt>
    <dgm:pt modelId="{C7DFE1E9-A11A-4E6C-A519-B0E90F3D7C7D}" type="pres">
      <dgm:prSet presAssocID="{A7FA4D05-FED3-4562-BC7F-D47968A9F184}" presName="FiveConn_4-5" presStyleLbl="fgAccFollowNode1" presStyleIdx="3" presStyleCnt="4">
        <dgm:presLayoutVars>
          <dgm:bulletEnabled val="1"/>
        </dgm:presLayoutVars>
      </dgm:prSet>
      <dgm:spPr/>
    </dgm:pt>
    <dgm:pt modelId="{A52F966C-AAEA-4FDB-AB62-19C5491E8DA5}" type="pres">
      <dgm:prSet presAssocID="{A7FA4D05-FED3-4562-BC7F-D47968A9F184}" presName="FiveNodes_1_text" presStyleLbl="node1" presStyleIdx="4" presStyleCnt="5">
        <dgm:presLayoutVars>
          <dgm:bulletEnabled val="1"/>
        </dgm:presLayoutVars>
      </dgm:prSet>
      <dgm:spPr/>
    </dgm:pt>
    <dgm:pt modelId="{1F87510A-D328-4042-B693-CB9FB80FBF95}" type="pres">
      <dgm:prSet presAssocID="{A7FA4D05-FED3-4562-BC7F-D47968A9F184}" presName="FiveNodes_2_text" presStyleLbl="node1" presStyleIdx="4" presStyleCnt="5">
        <dgm:presLayoutVars>
          <dgm:bulletEnabled val="1"/>
        </dgm:presLayoutVars>
      </dgm:prSet>
      <dgm:spPr/>
    </dgm:pt>
    <dgm:pt modelId="{84EF403A-BA7C-4FE8-9086-69823D4C0E12}" type="pres">
      <dgm:prSet presAssocID="{A7FA4D05-FED3-4562-BC7F-D47968A9F184}" presName="FiveNodes_3_text" presStyleLbl="node1" presStyleIdx="4" presStyleCnt="5">
        <dgm:presLayoutVars>
          <dgm:bulletEnabled val="1"/>
        </dgm:presLayoutVars>
      </dgm:prSet>
      <dgm:spPr/>
    </dgm:pt>
    <dgm:pt modelId="{E3CC2488-2378-419F-9EC5-EA50DD8585CE}" type="pres">
      <dgm:prSet presAssocID="{A7FA4D05-FED3-4562-BC7F-D47968A9F184}" presName="FiveNodes_4_text" presStyleLbl="node1" presStyleIdx="4" presStyleCnt="5">
        <dgm:presLayoutVars>
          <dgm:bulletEnabled val="1"/>
        </dgm:presLayoutVars>
      </dgm:prSet>
      <dgm:spPr/>
    </dgm:pt>
    <dgm:pt modelId="{CA514140-B991-4FF3-81CA-8C4268490627}" type="pres">
      <dgm:prSet presAssocID="{A7FA4D05-FED3-4562-BC7F-D47968A9F184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2245E90F-726F-4547-901E-7A494C59C5D9}" type="presOf" srcId="{6C48505C-25B9-4CB6-B568-5416B19821FA}" destId="{B513DE4D-FCC9-428C-8DCF-9E3ABB6053FC}" srcOrd="0" destOrd="0" presId="urn:microsoft.com/office/officeart/2005/8/layout/vProcess5"/>
    <dgm:cxn modelId="{50979B12-BE9D-4874-B662-BC35ED74A91A}" type="presOf" srcId="{57592AC4-FF3C-46AF-9908-F9CF81531E71}" destId="{E3CC2488-2378-419F-9EC5-EA50DD8585CE}" srcOrd="1" destOrd="0" presId="urn:microsoft.com/office/officeart/2005/8/layout/vProcess5"/>
    <dgm:cxn modelId="{F51CF52C-974C-4E3F-94D8-97CEB0D1FC37}" type="presOf" srcId="{6C48505C-25B9-4CB6-B568-5416B19821FA}" destId="{84EF403A-BA7C-4FE8-9086-69823D4C0E12}" srcOrd="1" destOrd="0" presId="urn:microsoft.com/office/officeart/2005/8/layout/vProcess5"/>
    <dgm:cxn modelId="{42CA8434-1E67-47E5-B956-775377016033}" type="presOf" srcId="{ABDA5260-9F62-4094-A534-CA12DC52B315}" destId="{1F87510A-D328-4042-B693-CB9FB80FBF95}" srcOrd="1" destOrd="0" presId="urn:microsoft.com/office/officeart/2005/8/layout/vProcess5"/>
    <dgm:cxn modelId="{CC73B33C-0609-40D8-A702-93F8EC0B4C17}" type="presOf" srcId="{A7FA4D05-FED3-4562-BC7F-D47968A9F184}" destId="{E0952086-3E42-48D5-8F17-4CBDA24050B7}" srcOrd="0" destOrd="0" presId="urn:microsoft.com/office/officeart/2005/8/layout/vProcess5"/>
    <dgm:cxn modelId="{D39B6D44-D0C3-4052-8CC0-7196185B81B9}" type="presOf" srcId="{C6EE3EE5-A492-479F-8E1D-05F4204805DF}" destId="{484D29F7-E050-442E-A519-A941BF2847D9}" srcOrd="0" destOrd="0" presId="urn:microsoft.com/office/officeart/2005/8/layout/vProcess5"/>
    <dgm:cxn modelId="{C95A2D48-CA9C-4F88-BE33-CA49CAC6D900}" srcId="{A7FA4D05-FED3-4562-BC7F-D47968A9F184}" destId="{13A375F2-6942-423C-8993-AD7448112B5E}" srcOrd="4" destOrd="0" parTransId="{5012118F-66BF-40DB-9DAC-D097D5102650}" sibTransId="{09FA1CE3-9103-409B-993C-24C9B0ED83D3}"/>
    <dgm:cxn modelId="{3DDAD06B-9852-4D49-935A-08D7F374DAAC}" type="presOf" srcId="{6E56B06C-DD29-4A76-A331-C05753CF9A6B}" destId="{A52F966C-AAEA-4FDB-AB62-19C5491E8DA5}" srcOrd="1" destOrd="0" presId="urn:microsoft.com/office/officeart/2005/8/layout/vProcess5"/>
    <dgm:cxn modelId="{658AE64F-4C86-48B8-9AFF-F7930F28C6FB}" type="presOf" srcId="{13A375F2-6942-423C-8993-AD7448112B5E}" destId="{CA514140-B991-4FF3-81CA-8C4268490627}" srcOrd="1" destOrd="0" presId="urn:microsoft.com/office/officeart/2005/8/layout/vProcess5"/>
    <dgm:cxn modelId="{55F40D74-C640-4D21-8845-B47DBE859599}" type="presOf" srcId="{A7281357-C06B-4E1F-9A32-C1195A55043D}" destId="{F0D7851E-7070-4A60-9879-1F04B2C794E5}" srcOrd="0" destOrd="0" presId="urn:microsoft.com/office/officeart/2005/8/layout/vProcess5"/>
    <dgm:cxn modelId="{65221674-3162-4A3D-AB7E-668362F18AF2}" type="presOf" srcId="{13A375F2-6942-423C-8993-AD7448112B5E}" destId="{044116A1-EDFC-4B7C-818F-9926412FF4CC}" srcOrd="0" destOrd="0" presId="urn:microsoft.com/office/officeart/2005/8/layout/vProcess5"/>
    <dgm:cxn modelId="{1B08CC75-45F3-4A47-B0A9-1308716C1477}" srcId="{A7FA4D05-FED3-4562-BC7F-D47968A9F184}" destId="{6E56B06C-DD29-4A76-A331-C05753CF9A6B}" srcOrd="0" destOrd="0" parTransId="{FAAA47CC-3F3B-41E7-905C-CD6EFCE2DDC7}" sibTransId="{A7281357-C06B-4E1F-9A32-C1195A55043D}"/>
    <dgm:cxn modelId="{31582C83-BB25-465D-B08A-00C7060D665B}" type="presOf" srcId="{CF650EB3-2E50-4B43-B7BE-88AD779869AA}" destId="{9223ABE4-3FF1-4A69-BE50-2192A961E135}" srcOrd="0" destOrd="0" presId="urn:microsoft.com/office/officeart/2005/8/layout/vProcess5"/>
    <dgm:cxn modelId="{D1AE2789-270D-40D8-8EC5-583A08A6C76A}" type="presOf" srcId="{A69B301D-D83C-410A-95BC-1400988DE4A0}" destId="{C7DFE1E9-A11A-4E6C-A519-B0E90F3D7C7D}" srcOrd="0" destOrd="0" presId="urn:microsoft.com/office/officeart/2005/8/layout/vProcess5"/>
    <dgm:cxn modelId="{39CFC08D-DFC4-4AD0-9728-C1E2729C38C6}" srcId="{A7FA4D05-FED3-4562-BC7F-D47968A9F184}" destId="{6C48505C-25B9-4CB6-B568-5416B19821FA}" srcOrd="2" destOrd="0" parTransId="{831E65B9-2AAB-4208-B27D-2D71B3EAF2E0}" sibTransId="{C6EE3EE5-A492-479F-8E1D-05F4204805DF}"/>
    <dgm:cxn modelId="{32F19B91-F394-49A6-809E-A5753D80FD2A}" srcId="{A7FA4D05-FED3-4562-BC7F-D47968A9F184}" destId="{ABDA5260-9F62-4094-A534-CA12DC52B315}" srcOrd="1" destOrd="0" parTransId="{9ACB6A80-4561-410A-AD15-AA061BE9603A}" sibTransId="{CF650EB3-2E50-4B43-B7BE-88AD779869AA}"/>
    <dgm:cxn modelId="{C56FD993-1D5E-4E1B-A004-57DF8DFD796C}" type="presOf" srcId="{ABDA5260-9F62-4094-A534-CA12DC52B315}" destId="{87BE6FFB-1A5D-409B-BDF0-4006A0ABDFB2}" srcOrd="0" destOrd="0" presId="urn:microsoft.com/office/officeart/2005/8/layout/vProcess5"/>
    <dgm:cxn modelId="{322CFBD3-08AD-4982-80CB-3A7215D3A194}" type="presOf" srcId="{6E56B06C-DD29-4A76-A331-C05753CF9A6B}" destId="{C6A3F2F7-EA54-4013-9DD4-E1C37F07D8DA}" srcOrd="0" destOrd="0" presId="urn:microsoft.com/office/officeart/2005/8/layout/vProcess5"/>
    <dgm:cxn modelId="{C30102E2-7A44-4277-BC4E-D019EB1C55D4}" type="presOf" srcId="{57592AC4-FF3C-46AF-9908-F9CF81531E71}" destId="{082A0128-4612-4391-A1C6-3B3AD437E1FE}" srcOrd="0" destOrd="0" presId="urn:microsoft.com/office/officeart/2005/8/layout/vProcess5"/>
    <dgm:cxn modelId="{965929F5-D251-4C08-B410-76EF5662CA73}" srcId="{A7FA4D05-FED3-4562-BC7F-D47968A9F184}" destId="{57592AC4-FF3C-46AF-9908-F9CF81531E71}" srcOrd="3" destOrd="0" parTransId="{AFBCA566-D08C-4D6C-AB76-5AF7032D662C}" sibTransId="{A69B301D-D83C-410A-95BC-1400988DE4A0}"/>
    <dgm:cxn modelId="{C762BB5D-3DA1-4F06-AAEE-3C2A985BA34D}" type="presParOf" srcId="{E0952086-3E42-48D5-8F17-4CBDA24050B7}" destId="{F8992FF3-E8A6-4F1A-AA6C-CD914F73876C}" srcOrd="0" destOrd="0" presId="urn:microsoft.com/office/officeart/2005/8/layout/vProcess5"/>
    <dgm:cxn modelId="{3E145E8E-8263-4F3A-9B80-92A5FF93DB9A}" type="presParOf" srcId="{E0952086-3E42-48D5-8F17-4CBDA24050B7}" destId="{C6A3F2F7-EA54-4013-9DD4-E1C37F07D8DA}" srcOrd="1" destOrd="0" presId="urn:microsoft.com/office/officeart/2005/8/layout/vProcess5"/>
    <dgm:cxn modelId="{D816CE68-13EE-490E-AE25-C94514E6EFED}" type="presParOf" srcId="{E0952086-3E42-48D5-8F17-4CBDA24050B7}" destId="{87BE6FFB-1A5D-409B-BDF0-4006A0ABDFB2}" srcOrd="2" destOrd="0" presId="urn:microsoft.com/office/officeart/2005/8/layout/vProcess5"/>
    <dgm:cxn modelId="{E0453B45-2993-406D-A644-7FA87418B3F6}" type="presParOf" srcId="{E0952086-3E42-48D5-8F17-4CBDA24050B7}" destId="{B513DE4D-FCC9-428C-8DCF-9E3ABB6053FC}" srcOrd="3" destOrd="0" presId="urn:microsoft.com/office/officeart/2005/8/layout/vProcess5"/>
    <dgm:cxn modelId="{670108D9-CAD8-4A5E-BE2E-220ECF0428FE}" type="presParOf" srcId="{E0952086-3E42-48D5-8F17-4CBDA24050B7}" destId="{082A0128-4612-4391-A1C6-3B3AD437E1FE}" srcOrd="4" destOrd="0" presId="urn:microsoft.com/office/officeart/2005/8/layout/vProcess5"/>
    <dgm:cxn modelId="{A6F090A6-0D5E-4808-B1B6-F5ACA269096B}" type="presParOf" srcId="{E0952086-3E42-48D5-8F17-4CBDA24050B7}" destId="{044116A1-EDFC-4B7C-818F-9926412FF4CC}" srcOrd="5" destOrd="0" presId="urn:microsoft.com/office/officeart/2005/8/layout/vProcess5"/>
    <dgm:cxn modelId="{DFEE6233-C395-4192-9281-87DD4C35058B}" type="presParOf" srcId="{E0952086-3E42-48D5-8F17-4CBDA24050B7}" destId="{F0D7851E-7070-4A60-9879-1F04B2C794E5}" srcOrd="6" destOrd="0" presId="urn:microsoft.com/office/officeart/2005/8/layout/vProcess5"/>
    <dgm:cxn modelId="{002E8B43-E7FD-42C0-A3C9-3CCF161E0453}" type="presParOf" srcId="{E0952086-3E42-48D5-8F17-4CBDA24050B7}" destId="{9223ABE4-3FF1-4A69-BE50-2192A961E135}" srcOrd="7" destOrd="0" presId="urn:microsoft.com/office/officeart/2005/8/layout/vProcess5"/>
    <dgm:cxn modelId="{FF5FE4BF-8E2B-42A5-843C-E8DD22360107}" type="presParOf" srcId="{E0952086-3E42-48D5-8F17-4CBDA24050B7}" destId="{484D29F7-E050-442E-A519-A941BF2847D9}" srcOrd="8" destOrd="0" presId="urn:microsoft.com/office/officeart/2005/8/layout/vProcess5"/>
    <dgm:cxn modelId="{4EB6120F-37E3-4275-B129-76880DC046AD}" type="presParOf" srcId="{E0952086-3E42-48D5-8F17-4CBDA24050B7}" destId="{C7DFE1E9-A11A-4E6C-A519-B0E90F3D7C7D}" srcOrd="9" destOrd="0" presId="urn:microsoft.com/office/officeart/2005/8/layout/vProcess5"/>
    <dgm:cxn modelId="{6FAC0C91-135D-4EB2-AEAE-0AAC413F5342}" type="presParOf" srcId="{E0952086-3E42-48D5-8F17-4CBDA24050B7}" destId="{A52F966C-AAEA-4FDB-AB62-19C5491E8DA5}" srcOrd="10" destOrd="0" presId="urn:microsoft.com/office/officeart/2005/8/layout/vProcess5"/>
    <dgm:cxn modelId="{2F766EC6-2C4E-4823-A27F-809E6F97AD7F}" type="presParOf" srcId="{E0952086-3E42-48D5-8F17-4CBDA24050B7}" destId="{1F87510A-D328-4042-B693-CB9FB80FBF95}" srcOrd="11" destOrd="0" presId="urn:microsoft.com/office/officeart/2005/8/layout/vProcess5"/>
    <dgm:cxn modelId="{D7656317-DE89-4FD1-8C38-2091908E3EAA}" type="presParOf" srcId="{E0952086-3E42-48D5-8F17-4CBDA24050B7}" destId="{84EF403A-BA7C-4FE8-9086-69823D4C0E12}" srcOrd="12" destOrd="0" presId="urn:microsoft.com/office/officeart/2005/8/layout/vProcess5"/>
    <dgm:cxn modelId="{C40C92EF-C31F-4103-A6B5-33BA1BB8D130}" type="presParOf" srcId="{E0952086-3E42-48D5-8F17-4CBDA24050B7}" destId="{E3CC2488-2378-419F-9EC5-EA50DD8585CE}" srcOrd="13" destOrd="0" presId="urn:microsoft.com/office/officeart/2005/8/layout/vProcess5"/>
    <dgm:cxn modelId="{9F17DB87-A2FC-4939-AE88-6FD943744B0C}" type="presParOf" srcId="{E0952086-3E42-48D5-8F17-4CBDA24050B7}" destId="{CA514140-B991-4FF3-81CA-8C4268490627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3F2F7-EA54-4013-9DD4-E1C37F07D8DA}">
      <dsp:nvSpPr>
        <dsp:cNvPr id="0" name=""/>
        <dsp:cNvSpPr/>
      </dsp:nvSpPr>
      <dsp:spPr>
        <a:xfrm>
          <a:off x="0" y="0"/>
          <a:ext cx="7392921" cy="5174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Origini medievali</a:t>
          </a:r>
          <a:r>
            <a:rPr lang="es-ES" sz="1700" kern="1200"/>
            <a:t>: in Francia in antico occitano</a:t>
          </a:r>
          <a:endParaRPr lang="en-US" sz="1700" kern="1200"/>
        </a:p>
      </dsp:txBody>
      <dsp:txXfrm>
        <a:off x="15156" y="15156"/>
        <a:ext cx="6773977" cy="487166"/>
      </dsp:txXfrm>
    </dsp:sp>
    <dsp:sp modelId="{87BE6FFB-1A5D-409B-BDF0-4006A0ABDFB2}">
      <dsp:nvSpPr>
        <dsp:cNvPr id="0" name=""/>
        <dsp:cNvSpPr/>
      </dsp:nvSpPr>
      <dsp:spPr>
        <a:xfrm>
          <a:off x="552068" y="589351"/>
          <a:ext cx="7392921" cy="517478"/>
        </a:xfrm>
        <a:prstGeom prst="roundRect">
          <a:avLst>
            <a:gd name="adj" fmla="val 10000"/>
          </a:avLst>
        </a:prstGeom>
        <a:solidFill>
          <a:schemeClr val="accent2">
            <a:hueOff val="840789"/>
            <a:satOff val="-893"/>
            <a:lumOff val="68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/>
            <a:t>In italiano: </a:t>
          </a:r>
          <a:r>
            <a:rPr lang="es-ES" sz="1700" kern="1200">
              <a:hlinkClick xmlns:r="http://schemas.openxmlformats.org/officeDocument/2006/relationships" r:id="rId1"/>
            </a:rPr>
            <a:t>https://www.etimo.it/?term=razza&amp;find=Cerca</a:t>
          </a:r>
          <a:r>
            <a:rPr lang="es-ES" sz="1700" kern="1200"/>
            <a:t> </a:t>
          </a:r>
          <a:endParaRPr lang="en-US" sz="1700" kern="1200"/>
        </a:p>
      </dsp:txBody>
      <dsp:txXfrm>
        <a:off x="567224" y="604507"/>
        <a:ext cx="6474179" cy="487166"/>
      </dsp:txXfrm>
    </dsp:sp>
    <dsp:sp modelId="{B513DE4D-FCC9-428C-8DCF-9E3ABB6053FC}">
      <dsp:nvSpPr>
        <dsp:cNvPr id="0" name=""/>
        <dsp:cNvSpPr/>
      </dsp:nvSpPr>
      <dsp:spPr>
        <a:xfrm>
          <a:off x="1104137" y="1178702"/>
          <a:ext cx="7392921" cy="517478"/>
        </a:xfrm>
        <a:prstGeom prst="roundRect">
          <a:avLst>
            <a:gd name="adj" fmla="val 10000"/>
          </a:avLst>
        </a:prstGeom>
        <a:solidFill>
          <a:schemeClr val="accent2">
            <a:hueOff val="1681577"/>
            <a:satOff val="-1786"/>
            <a:lumOff val="137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In </a:t>
          </a:r>
          <a:r>
            <a:rPr lang="es-ES" sz="1700" kern="1200" dirty="0" err="1"/>
            <a:t>francese</a:t>
          </a:r>
          <a:r>
            <a:rPr lang="es-ES" sz="1700" kern="1200" dirty="0"/>
            <a:t>: </a:t>
          </a:r>
          <a:r>
            <a:rPr lang="es-ES" sz="1700" kern="1200" dirty="0">
              <a:hlinkClick xmlns:r="http://schemas.openxmlformats.org/officeDocument/2006/relationships" r:id="rId2"/>
            </a:rPr>
            <a:t>https://www.cnrtl.fr/etymologie/race</a:t>
          </a:r>
          <a:r>
            <a:rPr lang="es-ES" sz="1700" kern="1200" dirty="0"/>
            <a:t> </a:t>
          </a:r>
          <a:endParaRPr lang="en-US" sz="1700" kern="1200" dirty="0"/>
        </a:p>
      </dsp:txBody>
      <dsp:txXfrm>
        <a:off x="1119293" y="1193858"/>
        <a:ext cx="6474179" cy="487166"/>
      </dsp:txXfrm>
    </dsp:sp>
    <dsp:sp modelId="{082A0128-4612-4391-A1C6-3B3AD437E1FE}">
      <dsp:nvSpPr>
        <dsp:cNvPr id="0" name=""/>
        <dsp:cNvSpPr/>
      </dsp:nvSpPr>
      <dsp:spPr>
        <a:xfrm>
          <a:off x="1656206" y="1768053"/>
          <a:ext cx="7392921" cy="517478"/>
        </a:xfrm>
        <a:prstGeom prst="roundRect">
          <a:avLst>
            <a:gd name="adj" fmla="val 10000"/>
          </a:avLst>
        </a:prstGeom>
        <a:solidFill>
          <a:schemeClr val="accent2">
            <a:hueOff val="2522366"/>
            <a:satOff val="-2679"/>
            <a:lumOff val="205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In spagnolo: </a:t>
          </a:r>
          <a:r>
            <a:rPr lang="it-IT" sz="1700" kern="1200">
              <a:hlinkClick xmlns:r="http://schemas.openxmlformats.org/officeDocument/2006/relationships" r:id="rId3"/>
            </a:rPr>
            <a:t>https://dirae.es/palabras/raza</a:t>
          </a:r>
          <a:r>
            <a:rPr lang="it-IT" sz="1700" kern="1200"/>
            <a:t> </a:t>
          </a:r>
          <a:endParaRPr lang="en-US" sz="1700" kern="1200"/>
        </a:p>
      </dsp:txBody>
      <dsp:txXfrm>
        <a:off x="1671362" y="1783209"/>
        <a:ext cx="6474179" cy="487166"/>
      </dsp:txXfrm>
    </dsp:sp>
    <dsp:sp modelId="{044116A1-EDFC-4B7C-818F-9926412FF4CC}">
      <dsp:nvSpPr>
        <dsp:cNvPr id="0" name=""/>
        <dsp:cNvSpPr/>
      </dsp:nvSpPr>
      <dsp:spPr>
        <a:xfrm>
          <a:off x="2208275" y="2357404"/>
          <a:ext cx="7392921" cy="517478"/>
        </a:xfrm>
        <a:prstGeom prst="roundRect">
          <a:avLst>
            <a:gd name="adj" fmla="val 10000"/>
          </a:avLst>
        </a:prstGeom>
        <a:solidFill>
          <a:schemeClr val="accent2">
            <a:hueOff val="3363155"/>
            <a:satOff val="-3572"/>
            <a:lumOff val="27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/>
            <a:t>In inglese: </a:t>
          </a:r>
          <a:r>
            <a:rPr lang="it-IT" sz="1700" kern="1200">
              <a:hlinkClick xmlns:r="http://schemas.openxmlformats.org/officeDocument/2006/relationships" r:id="rId4"/>
            </a:rPr>
            <a:t>https://www.etymonline.com/word/race#etymonline_v_3254</a:t>
          </a:r>
          <a:endParaRPr lang="en-US" sz="1700" kern="1200"/>
        </a:p>
      </dsp:txBody>
      <dsp:txXfrm>
        <a:off x="2223431" y="2372560"/>
        <a:ext cx="6474179" cy="487166"/>
      </dsp:txXfrm>
    </dsp:sp>
    <dsp:sp modelId="{F0D7851E-7070-4A60-9879-1F04B2C794E5}">
      <dsp:nvSpPr>
        <dsp:cNvPr id="0" name=""/>
        <dsp:cNvSpPr/>
      </dsp:nvSpPr>
      <dsp:spPr>
        <a:xfrm>
          <a:off x="7056560" y="378047"/>
          <a:ext cx="336361" cy="33636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7132241" y="378047"/>
        <a:ext cx="184999" cy="253112"/>
      </dsp:txXfrm>
    </dsp:sp>
    <dsp:sp modelId="{9223ABE4-3FF1-4A69-BE50-2192A961E135}">
      <dsp:nvSpPr>
        <dsp:cNvPr id="0" name=""/>
        <dsp:cNvSpPr/>
      </dsp:nvSpPr>
      <dsp:spPr>
        <a:xfrm>
          <a:off x="7608629" y="967398"/>
          <a:ext cx="336361" cy="33636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394490"/>
            <a:satOff val="476"/>
            <a:lumOff val="146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1394490"/>
              <a:satOff val="476"/>
              <a:lumOff val="1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7684310" y="967398"/>
        <a:ext cx="184999" cy="253112"/>
      </dsp:txXfrm>
    </dsp:sp>
    <dsp:sp modelId="{484D29F7-E050-442E-A519-A941BF2847D9}">
      <dsp:nvSpPr>
        <dsp:cNvPr id="0" name=""/>
        <dsp:cNvSpPr/>
      </dsp:nvSpPr>
      <dsp:spPr>
        <a:xfrm>
          <a:off x="8160698" y="1548124"/>
          <a:ext cx="336361" cy="33636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788980"/>
            <a:satOff val="952"/>
            <a:lumOff val="293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2788980"/>
              <a:satOff val="952"/>
              <a:lumOff val="29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8236379" y="1548124"/>
        <a:ext cx="184999" cy="253112"/>
      </dsp:txXfrm>
    </dsp:sp>
    <dsp:sp modelId="{C7DFE1E9-A11A-4E6C-A519-B0E90F3D7C7D}">
      <dsp:nvSpPr>
        <dsp:cNvPr id="0" name=""/>
        <dsp:cNvSpPr/>
      </dsp:nvSpPr>
      <dsp:spPr>
        <a:xfrm>
          <a:off x="8712766" y="2143225"/>
          <a:ext cx="336361" cy="33636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4183470"/>
            <a:satOff val="1428"/>
            <a:lumOff val="439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4183470"/>
              <a:satOff val="1428"/>
              <a:lumOff val="4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8788447" y="2143225"/>
        <a:ext cx="184999" cy="2531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88EB9F4-175B-458D-9D2F-40D30FCCF717}" type="datetimeFigureOut">
              <a:rPr lang="es-ES" smtClean="0"/>
              <a:t>21/10/2020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23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21/10/2020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5820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21/10/2020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203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21/10/2020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2144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21/10/2020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209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21/10/2020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5831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21/10/2020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85239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21/10/2020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85102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21/10/2020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4970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21/10/2020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7909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21/10/2020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061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21/10/2020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725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21/10/2020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246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21/10/2020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809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21/10/2020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0168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21/10/2020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442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B9F4-175B-458D-9D2F-40D30FCCF717}" type="datetimeFigureOut">
              <a:rPr lang="es-ES" smtClean="0"/>
              <a:t>21/10/2020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9807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88EB9F4-175B-458D-9D2F-40D30FCCF717}" type="datetimeFigureOut">
              <a:rPr lang="es-ES" smtClean="0"/>
              <a:t>21/10/2020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671349-79B1-48E0-8F2F-0EB58E67720D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377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7.jpeg"/><Relationship Id="rId7" Type="http://schemas.openxmlformats.org/officeDocument/2006/relationships/image" Target="../media/image2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eccani.it/vocabolario/razza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ccademiadellacrusca.it/it/contenuti/le-parole-hanno-un-peso-razza-sinonimo-di-identita-non-umana/7422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9.jpeg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5.png"/><Relationship Id="rId7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CB8569-5827-4584-8463-990F94CFB8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4400" dirty="0"/>
              <a:t>Razzismo e Colonialismo </a:t>
            </a:r>
            <a:br>
              <a:rPr lang="it-IT" sz="4400" dirty="0"/>
            </a:br>
            <a:r>
              <a:rPr lang="it-IT" sz="4400" dirty="0"/>
              <a:t>Elementi per una storia 1</a:t>
            </a:r>
            <a:endParaRPr lang="es-ES" sz="44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E4DD0C5-A4C3-4DF8-8EE7-4765B99E7C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Stefano Tedeschi</a:t>
            </a:r>
          </a:p>
          <a:p>
            <a:r>
              <a:rPr lang="it-IT" dirty="0"/>
              <a:t>Sapienza Università di Roma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46888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D39ECD8-0E3E-43C1-9E56-3604E9A15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B592F0F-402B-4FF5-BC6B-00A024655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EF0DA20-3B85-45BF-BA3A-BFB1E8447C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777C3F1-A465-43B3-85B0-DD54F9F152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DB29FDA-E291-482E-AAF5-3E0C5C3214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0024A88-E45C-43D3-B94F-346AF518B1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70564" y="982132"/>
            <a:ext cx="4561069" cy="1416721"/>
          </a:xfrm>
        </p:spPr>
        <p:txBody>
          <a:bodyPr>
            <a:normAutofit/>
          </a:bodyPr>
          <a:lstStyle/>
          <a:p>
            <a:r>
              <a:rPr lang="it-IT" sz="4000"/>
              <a:t>Le condizioni geopolitiche</a:t>
            </a:r>
            <a:endParaRPr lang="es-ES" sz="400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FBD34B5-7777-4A8A-8ED2-97A4A3C27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39418" y="2400639"/>
            <a:ext cx="40233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67385" y="2556932"/>
            <a:ext cx="4567427" cy="33189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it-IT" dirty="0"/>
              <a:t>La conquista di Costantinopoli (1453) e chiusura delle vie di commercio con l’Oriente</a:t>
            </a:r>
          </a:p>
          <a:p>
            <a:pPr>
              <a:lnSpc>
                <a:spcPct val="90000"/>
              </a:lnSpc>
              <a:buNone/>
            </a:pPr>
            <a:endParaRPr lang="it-IT" dirty="0"/>
          </a:p>
          <a:p>
            <a:pPr>
              <a:lnSpc>
                <a:spcPct val="90000"/>
              </a:lnSpc>
              <a:buNone/>
            </a:pPr>
            <a:r>
              <a:rPr lang="it-IT" dirty="0"/>
              <a:t>Dominio turco sul Mediterraneo: un’alterità alle porte di casa</a:t>
            </a:r>
          </a:p>
          <a:p>
            <a:pPr>
              <a:lnSpc>
                <a:spcPct val="90000"/>
              </a:lnSpc>
              <a:buNone/>
            </a:pPr>
            <a:endParaRPr lang="it-IT" sz="1800" dirty="0"/>
          </a:p>
          <a:p>
            <a:pPr>
              <a:lnSpc>
                <a:spcPct val="90000"/>
              </a:lnSpc>
              <a:buNone/>
            </a:pPr>
            <a:endParaRPr lang="es-ES" sz="1800" dirty="0"/>
          </a:p>
        </p:txBody>
      </p:sp>
      <p:pic>
        <p:nvPicPr>
          <p:cNvPr id="6" name="5 Imagen" descr="Costantinopoli 3.jpg"/>
          <p:cNvPicPr>
            <a:picLocks noChangeAspect="1"/>
          </p:cNvPicPr>
          <p:nvPr/>
        </p:nvPicPr>
        <p:blipFill rotWithShape="1">
          <a:blip r:embed="rId5" cstate="print"/>
          <a:srcRect l="29961" r="11252" b="-1"/>
          <a:stretch/>
        </p:blipFill>
        <p:spPr>
          <a:xfrm>
            <a:off x="6093447" y="821175"/>
            <a:ext cx="2584054" cy="249453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18F8D27-BFDB-4BF9-A512-FF930275B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5486" y="821175"/>
            <a:ext cx="2510350" cy="24945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4 Imagen" descr="Assedio Rodi.jpg"/>
          <p:cNvPicPr>
            <a:picLocks noChangeAspect="1"/>
          </p:cNvPicPr>
          <p:nvPr/>
        </p:nvPicPr>
        <p:blipFill rotWithShape="1">
          <a:blip r:embed="rId6" cstate="print"/>
          <a:srcRect t="1127" r="-7" b="-7"/>
          <a:stretch/>
        </p:blipFill>
        <p:spPr>
          <a:xfrm>
            <a:off x="8855486" y="821175"/>
            <a:ext cx="2510350" cy="2494531"/>
          </a:xfrm>
          <a:prstGeom prst="rect">
            <a:avLst/>
          </a:prstGeom>
        </p:spPr>
      </p:pic>
      <p:pic>
        <p:nvPicPr>
          <p:cNvPr id="4" name="3 Imagen" descr="Costantinopoli 2.jpg"/>
          <p:cNvPicPr>
            <a:picLocks noChangeAspect="1"/>
          </p:cNvPicPr>
          <p:nvPr/>
        </p:nvPicPr>
        <p:blipFill rotWithShape="1">
          <a:blip r:embed="rId7" cstate="print"/>
          <a:srcRect t="25685" r="-2" b="12960"/>
          <a:stretch/>
        </p:blipFill>
        <p:spPr>
          <a:xfrm>
            <a:off x="6093448" y="3453833"/>
            <a:ext cx="5264080" cy="247883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C67DA6C-8309-412C-AE00-2130BFCB1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65F1BD-4861-49D8-A86E-2B172B361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B4970A5-A0AC-4011-B050-85C241AD3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5887F88-EE52-408B-BB7E-44543B577D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958E468-5B42-4219-BBD8-C1E42D72B3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F19D3D2-543E-46C0-99F9-C63585647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70564" y="982132"/>
            <a:ext cx="4667015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4100"/>
              <a:t>Le innovazioni tecnologiche</a:t>
            </a:r>
            <a:endParaRPr lang="es-ES" sz="410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8C962A0-AE17-42B0-87F6-8B05C334F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92391" y="2400639"/>
            <a:ext cx="40233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30147" y="2556931"/>
            <a:ext cx="4810611" cy="3404015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endParaRPr lang="it-IT" sz="1300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dirty="0"/>
              <a:t>Le innovazioni nella navigazione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dirty="0"/>
              <a:t>I nuovi strumenti di orientamento (astrolabio e quadrante)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it-IT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dirty="0"/>
              <a:t>La polvere da sparo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it-IT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dirty="0"/>
              <a:t>La stampa a caratteri mobili   </a:t>
            </a:r>
            <a:endParaRPr lang="es-ES" dirty="0"/>
          </a:p>
        </p:txBody>
      </p:sp>
      <p:pic>
        <p:nvPicPr>
          <p:cNvPr id="6" name="5 Imagen" descr="polvere da spar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82009" y="1253744"/>
            <a:ext cx="1915181" cy="1956816"/>
          </a:xfrm>
          <a:prstGeom prst="rect">
            <a:avLst/>
          </a:prstGeom>
        </p:spPr>
      </p:pic>
      <p:pic>
        <p:nvPicPr>
          <p:cNvPr id="4" name="3 Imagen" descr="astrolabi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80346" y="3347635"/>
            <a:ext cx="1718633" cy="228269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3091518-E8AC-434E-AE14-2ACFA8A5DC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73274" y="1253744"/>
            <a:ext cx="1757999" cy="2268387"/>
          </a:xfrm>
          <a:prstGeom prst="rect">
            <a:avLst/>
          </a:prstGeom>
        </p:spPr>
      </p:pic>
      <p:pic>
        <p:nvPicPr>
          <p:cNvPr id="5" name="4 Imagen" descr="quadrante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710730" y="3774660"/>
            <a:ext cx="2254829" cy="17508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6F1A1B1-D72D-4219-AE30-3EDB2FD2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01FE7BE-30C9-47E1-AA23-7FC5DE0C9D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8256DDC-2B46-4CBD-98CD-4843A1D36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B299BC9-AA13-472C-B2CB-8B1A49F1D1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CEA125A-C8E0-43E9-A034-878F58FA98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C268254-A470-41D9-884E-9DE377E94B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70564" y="982132"/>
            <a:ext cx="4667015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100" dirty="0"/>
              <a:t>I primi viaggi: le isole atlantiche e la costa africana</a:t>
            </a:r>
            <a:endParaRPr lang="es-ES" sz="31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F510FDE-DE95-4B70-9D1C-7214BFCC3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92391" y="2400639"/>
            <a:ext cx="40233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77240" y="2556931"/>
            <a:ext cx="5318759" cy="3485047"/>
          </a:xfrm>
        </p:spPr>
        <p:txBody>
          <a:bodyPr>
            <a:normAutofit fontScale="92500"/>
          </a:bodyPr>
          <a:lstStyle/>
          <a:p>
            <a:r>
              <a:rPr lang="it-IT" dirty="0">
                <a:latin typeface="+mj-lt"/>
                <a:cs typeface="Arial" panose="020B0604020202020204" pitchFamily="34" charset="0"/>
              </a:rPr>
              <a:t>I viaggi dei portoghesi</a:t>
            </a:r>
          </a:p>
          <a:p>
            <a:pPr>
              <a:buFontTx/>
              <a:buChar char="-"/>
            </a:pPr>
            <a:r>
              <a:rPr lang="it-IT" dirty="0">
                <a:latin typeface="+mj-lt"/>
                <a:cs typeface="Arial" panose="020B0604020202020204" pitchFamily="34" charset="0"/>
              </a:rPr>
              <a:t>1430. Riscoperta delle Azzorre </a:t>
            </a:r>
          </a:p>
          <a:p>
            <a:pPr>
              <a:buFontTx/>
              <a:buChar char="-"/>
            </a:pPr>
            <a:endParaRPr lang="it-IT" dirty="0">
              <a:latin typeface="+mj-lt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it-IT" dirty="0">
                <a:latin typeface="+mj-lt"/>
                <a:cs typeface="Arial" panose="020B0604020202020204" pitchFamily="34" charset="0"/>
              </a:rPr>
              <a:t>1436-1486 Viaggi lungo la costa dell’Africa</a:t>
            </a:r>
          </a:p>
          <a:p>
            <a:pPr>
              <a:buFontTx/>
              <a:buChar char="-"/>
            </a:pPr>
            <a:endParaRPr lang="it-IT" dirty="0">
              <a:latin typeface="+mj-lt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it-IT" dirty="0">
                <a:latin typeface="+mj-lt"/>
                <a:cs typeface="Arial" panose="020B0604020202020204" pitchFamily="34" charset="0"/>
              </a:rPr>
              <a:t>1487 </a:t>
            </a:r>
            <a:r>
              <a:rPr lang="it-IT" dirty="0" err="1">
                <a:latin typeface="+mj-lt"/>
                <a:cs typeface="Arial" panose="020B0604020202020204" pitchFamily="34" charset="0"/>
              </a:rPr>
              <a:t>Bartolomé</a:t>
            </a:r>
            <a:r>
              <a:rPr lang="it-IT" dirty="0">
                <a:latin typeface="+mj-lt"/>
                <a:cs typeface="Arial" panose="020B0604020202020204" pitchFamily="34" charset="0"/>
              </a:rPr>
              <a:t> Dias doppia il Capo di Buona Speranza</a:t>
            </a:r>
          </a:p>
          <a:p>
            <a:endParaRPr lang="it-I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4 Imagen" descr="Azores_old_map-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12185" y="1527349"/>
            <a:ext cx="2254829" cy="1584017"/>
          </a:xfrm>
          <a:prstGeom prst="rect">
            <a:avLst/>
          </a:prstGeom>
        </p:spPr>
      </p:pic>
      <p:pic>
        <p:nvPicPr>
          <p:cNvPr id="4" name="3 Imagen" descr="Terceira_Azores_seen_by_Linschote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12311" y="3902639"/>
            <a:ext cx="2254703" cy="1347185"/>
          </a:xfrm>
          <a:prstGeom prst="rect">
            <a:avLst/>
          </a:prstGeom>
        </p:spPr>
      </p:pic>
      <p:pic>
        <p:nvPicPr>
          <p:cNvPr id="6" name="5 Imagen" descr="diaz viaggi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724859" y="2175779"/>
            <a:ext cx="2254829" cy="253251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27">
            <a:extLst>
              <a:ext uri="{FF2B5EF4-FFF2-40B4-BE49-F238E27FC236}">
                <a16:creationId xmlns:a16="http://schemas.microsoft.com/office/drawing/2014/main" id="{3FEEE78B-6EC9-4EE6-B42A-C56FE0583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2989D3D0-25DB-4F46-A08D-5FA66FBFDF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2F2E3AD-002C-47F6-A7F8-7D07CE2BA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9F26D44A-571B-4B37-B312-F1EB96D077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8912A71A-A72B-4A6F-92A9-2B170CE422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63" name="Straight Connector 33">
            <a:extLst>
              <a:ext uri="{FF2B5EF4-FFF2-40B4-BE49-F238E27FC236}">
                <a16:creationId xmlns:a16="http://schemas.microsoft.com/office/drawing/2014/main" id="{A82A5FDC-0CB0-426A-A974-5B7A646F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64" name="Rectangle 35">
            <a:extLst>
              <a:ext uri="{FF2B5EF4-FFF2-40B4-BE49-F238E27FC236}">
                <a16:creationId xmlns:a16="http://schemas.microsoft.com/office/drawing/2014/main" id="{C10CC07B-CA4C-49F7-A1FF-F96DA96FF4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37">
            <a:extLst>
              <a:ext uri="{FF2B5EF4-FFF2-40B4-BE49-F238E27FC236}">
                <a16:creationId xmlns:a16="http://schemas.microsoft.com/office/drawing/2014/main" id="{60BFC893-4B6A-49DA-9D35-814AA290F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786"/>
            <a:ext cx="12229962" cy="6856214"/>
            <a:chOff x="-15736" y="0"/>
            <a:chExt cx="12229962" cy="6856214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37CB0CB7-8936-4E39-95D5-BD8089D29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CE6B77F-724B-480C-935D-C0719D508C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7CF864C1-2CA0-4240-AFD7-FEC8A1822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8993CC9D-D4D1-48BB-84CE-02F0878983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552DD9A-286B-4C62-AA9F-52AEEE850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619" y="4404852"/>
            <a:ext cx="9989677" cy="10547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 cap="none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La conquista delle Canarie (1402-1496)</a:t>
            </a:r>
          </a:p>
        </p:txBody>
      </p:sp>
      <p:sp>
        <p:nvSpPr>
          <p:cNvPr id="66" name="Rectangle 43">
            <a:extLst>
              <a:ext uri="{FF2B5EF4-FFF2-40B4-BE49-F238E27FC236}">
                <a16:creationId xmlns:a16="http://schemas.microsoft.com/office/drawing/2014/main" id="{7D0E6809-DFB9-49E1-96CD-62D9E900E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11086" y="1092200"/>
            <a:ext cx="8962768" cy="3128346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8B3568B-DE16-4959-A313-4DF6F0958E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6046" y="1257341"/>
            <a:ext cx="1825736" cy="279806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57ED053-945E-47EA-A659-5DDA3CD316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5666" y="2028289"/>
            <a:ext cx="2807083" cy="125616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3B0E49E-6499-4AF1-A91D-B8F12FC35F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7880" y="1714459"/>
            <a:ext cx="2780558" cy="1883828"/>
          </a:xfrm>
          <a:prstGeom prst="rect">
            <a:avLst/>
          </a:prstGeom>
        </p:spPr>
      </p:pic>
      <p:cxnSp>
        <p:nvCxnSpPr>
          <p:cNvPr id="67" name="Straight Connector 45">
            <a:extLst>
              <a:ext uri="{FF2B5EF4-FFF2-40B4-BE49-F238E27FC236}">
                <a16:creationId xmlns:a16="http://schemas.microsoft.com/office/drawing/2014/main" id="{5714A049-40FE-4FF6-9176-06ADCD274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64080" y="5518838"/>
            <a:ext cx="78638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299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5E98545-B892-4708-8949-85589E48C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58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5 Imagen" descr="Goa_Braun_Hogenberg.jpg"/>
          <p:cNvPicPr>
            <a:picLocks noChangeAspect="1"/>
          </p:cNvPicPr>
          <p:nvPr/>
        </p:nvPicPr>
        <p:blipFill rotWithShape="1">
          <a:blip r:embed="rId3" cstate="print">
            <a:alphaModFix amt="75000"/>
          </a:blip>
          <a:srcRect l="20143" r="2652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E0F9259-74D1-4924-8F5F-0CB73F6B7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8981" y="893"/>
            <a:ext cx="12229962" cy="6856214"/>
            <a:chOff x="-15736" y="0"/>
            <a:chExt cx="12229962" cy="685621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5F667EF-6E25-4690-97B0-CF95A09AEA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7E46370-9021-47B5-9FF9-BE297CCA2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58D0791-8FC8-4A11-AFD0-34FFD4E67D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813144F-63C6-47E2-BE30-55E1739F6A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EE7A7E6-A157-4AB0-ABC6-49AE37E9AEE7}"/>
              </a:ext>
            </a:extLst>
          </p:cNvPr>
          <p:cNvSpPr txBox="1"/>
          <p:nvPr/>
        </p:nvSpPr>
        <p:spPr>
          <a:xfrm>
            <a:off x="1082979" y="982132"/>
            <a:ext cx="9985441" cy="13038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kern="1200" cap="none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Il </a:t>
            </a:r>
            <a:r>
              <a:rPr lang="en-US" sz="4100" kern="1200" cap="none" dirty="0" err="1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modello</a:t>
            </a:r>
            <a:r>
              <a:rPr lang="en-US" sz="4100" kern="1200" cap="none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100" kern="1200" cap="none" dirty="0" err="1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portoghese</a:t>
            </a:r>
            <a:endParaRPr lang="en-US" sz="4100" kern="1200" cap="none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6E67B83-3E43-4616-A2E2-7F339E228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1412" y="2421466"/>
            <a:ext cx="9409176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49125" y="2556931"/>
            <a:ext cx="4956722" cy="343873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1498 Vasco Da Gama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arriva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a Calicut, in India e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torna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Portogallo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con un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importante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carico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spezie</a:t>
            </a:r>
            <a:endParaRPr lang="en-US" sz="2000" kern="1200" cap="none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</a:pPr>
            <a:endParaRPr lang="en-US" sz="2000" kern="1200" cap="none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</a:pP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1500 Pedro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Alvares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Cabral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arriva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sulle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coste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Brasile</a:t>
            </a:r>
            <a:endParaRPr lang="en-US" sz="2000" kern="1200" cap="none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</a:pPr>
            <a:endParaRPr lang="en-US" sz="2000" kern="1200" cap="none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</a:pP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1510-11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Occupazione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di Goa e Malacca </a:t>
            </a:r>
          </a:p>
          <a:p>
            <a:pPr>
              <a:lnSpc>
                <a:spcPct val="90000"/>
              </a:lnSpc>
            </a:pPr>
            <a:endParaRPr lang="en-US" sz="1500" kern="1200" cap="none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5" name="4 Imagen" descr="Malac1726.jpg"/>
          <p:cNvPicPr>
            <a:picLocks noChangeAspect="1"/>
          </p:cNvPicPr>
          <p:nvPr/>
        </p:nvPicPr>
        <p:blipFill rotWithShape="1">
          <a:blip r:embed="rId6" cstate="print"/>
          <a:srcRect t="15463" r="3" b="3"/>
          <a:stretch/>
        </p:blipFill>
        <p:spPr>
          <a:xfrm>
            <a:off x="6305550" y="2657638"/>
            <a:ext cx="2830721" cy="1782781"/>
          </a:xfrm>
          <a:prstGeom prst="rect">
            <a:avLst/>
          </a:prstGeom>
        </p:spPr>
      </p:pic>
      <p:pic>
        <p:nvPicPr>
          <p:cNvPr id="7" name="6 Imagen" descr="2000px-Cabral_voyage_1500.svg.png"/>
          <p:cNvPicPr>
            <a:picLocks noChangeAspect="1"/>
          </p:cNvPicPr>
          <p:nvPr/>
        </p:nvPicPr>
        <p:blipFill rotWithShape="1">
          <a:blip r:embed="rId7" cstate="print"/>
          <a:srcRect t="5730" r="-3" b="-3"/>
          <a:stretch/>
        </p:blipFill>
        <p:spPr>
          <a:xfrm>
            <a:off x="6309317" y="4522715"/>
            <a:ext cx="1749655" cy="123704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2E71370-B22E-42CA-8F0F-550BEE31E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8276" y="4522715"/>
            <a:ext cx="997995" cy="12391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3 Imagen" descr="viagem vasco da gama.jpg"/>
          <p:cNvPicPr>
            <a:picLocks noChangeAspect="1"/>
          </p:cNvPicPr>
          <p:nvPr/>
        </p:nvPicPr>
        <p:blipFill rotWithShape="1">
          <a:blip r:embed="rId8" cstate="print"/>
          <a:srcRect l="27723" r="37252" b="1"/>
          <a:stretch/>
        </p:blipFill>
        <p:spPr>
          <a:xfrm>
            <a:off x="9218567" y="2659427"/>
            <a:ext cx="1868834" cy="310344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D39ECD8-0E3E-43C1-9E56-3604E9A15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B592F0F-402B-4FF5-BC6B-00A024655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EF0DA20-3B85-45BF-BA3A-BFB1E8447C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777C3F1-A465-43B3-85B0-DD54F9F152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DB29FDA-E291-482E-AAF5-3E0C5C3214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0024A88-E45C-43D3-B94F-346AF518B1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70564" y="982132"/>
            <a:ext cx="4561069" cy="1416721"/>
          </a:xfrm>
        </p:spPr>
        <p:txBody>
          <a:bodyPr>
            <a:normAutofit/>
          </a:bodyPr>
          <a:lstStyle/>
          <a:p>
            <a:r>
              <a:rPr lang="it-IT" sz="4000"/>
              <a:t>I viaggi e le scoperte degli spagnoli</a:t>
            </a:r>
            <a:endParaRPr lang="es-ES" sz="400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FBD34B5-7777-4A8A-8ED2-97A4A3C27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39418" y="2400639"/>
            <a:ext cx="40233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39489" y="2556931"/>
            <a:ext cx="4795323" cy="36914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Char char="-"/>
            </a:pPr>
            <a:endParaRPr lang="it-IT" sz="2800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2800" dirty="0"/>
              <a:t>1492-1504 I quattro viaggi di Colombo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2800" dirty="0"/>
              <a:t>1499-1508 I viaggi di Vespucci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2800" dirty="0"/>
              <a:t>1511 Inizia l’effettiva colonizzazione di Cuba</a:t>
            </a:r>
          </a:p>
        </p:txBody>
      </p:sp>
      <p:pic>
        <p:nvPicPr>
          <p:cNvPr id="5" name="4 Imagen" descr="scoperta america.jpg"/>
          <p:cNvPicPr>
            <a:picLocks noChangeAspect="1"/>
          </p:cNvPicPr>
          <p:nvPr/>
        </p:nvPicPr>
        <p:blipFill rotWithShape="1">
          <a:blip r:embed="rId5" cstate="print"/>
          <a:srcRect l="15866" r="4634" b="6"/>
          <a:stretch/>
        </p:blipFill>
        <p:spPr>
          <a:xfrm>
            <a:off x="6093447" y="821175"/>
            <a:ext cx="2584054" cy="249453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18F8D27-BFDB-4BF9-A512-FF930275B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5486" y="821175"/>
            <a:ext cx="2510350" cy="24945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5 Imagen" descr="cuba map.jpg"/>
          <p:cNvPicPr>
            <a:picLocks noChangeAspect="1"/>
          </p:cNvPicPr>
          <p:nvPr/>
        </p:nvPicPr>
        <p:blipFill rotWithShape="1">
          <a:blip r:embed="rId6" cstate="print"/>
          <a:srcRect l="17121" r="14433"/>
          <a:stretch/>
        </p:blipFill>
        <p:spPr>
          <a:xfrm>
            <a:off x="8855486" y="821175"/>
            <a:ext cx="2510350" cy="2494531"/>
          </a:xfrm>
          <a:prstGeom prst="rect">
            <a:avLst/>
          </a:prstGeom>
        </p:spPr>
      </p:pic>
      <p:pic>
        <p:nvPicPr>
          <p:cNvPr id="4" name="3 Imagen" descr="800px-Viajes_de_colon_it.svg.png"/>
          <p:cNvPicPr>
            <a:picLocks noChangeAspect="1"/>
          </p:cNvPicPr>
          <p:nvPr/>
        </p:nvPicPr>
        <p:blipFill rotWithShape="1">
          <a:blip r:embed="rId7" cstate="print"/>
          <a:srcRect t="17725" r="-2" b="11991"/>
          <a:stretch/>
        </p:blipFill>
        <p:spPr>
          <a:xfrm>
            <a:off x="6093448" y="3453833"/>
            <a:ext cx="5264080" cy="247883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6F1A1B1-D72D-4219-AE30-3EDB2FD2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01FE7BE-30C9-47E1-AA23-7FC5DE0C9D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8256DDC-2B46-4CBD-98CD-4843A1D36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B299BC9-AA13-472C-B2CB-8B1A49F1D1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CEA125A-C8E0-43E9-A034-878F58FA98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C268254-A470-41D9-884E-9DE377E94B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3DBA1829-BBB1-47AD-ACFE-3103B400E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564" y="982132"/>
            <a:ext cx="4667015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4100"/>
              <a:t>Le letture di Colombo</a:t>
            </a:r>
            <a:endParaRPr lang="es-ES" sz="410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F510FDE-DE95-4B70-9D1C-7214BFCC3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92391" y="2400639"/>
            <a:ext cx="40233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BB4105-C3B9-481A-963D-075B2F99D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1" y="2556932"/>
            <a:ext cx="5063518" cy="3318936"/>
          </a:xfrm>
        </p:spPr>
        <p:txBody>
          <a:bodyPr>
            <a:normAutofit/>
          </a:bodyPr>
          <a:lstStyle/>
          <a:p>
            <a:r>
              <a:rPr lang="it-IT" sz="2800" dirty="0"/>
              <a:t>Tolomeo, La «Geografia»</a:t>
            </a:r>
          </a:p>
          <a:p>
            <a:r>
              <a:rPr lang="es-ES" sz="2800" dirty="0"/>
              <a:t>Marco Polo “</a:t>
            </a:r>
            <a:r>
              <a:rPr lang="es-ES" sz="2800" dirty="0" err="1"/>
              <a:t>Il</a:t>
            </a:r>
            <a:r>
              <a:rPr lang="es-ES" sz="2800" dirty="0"/>
              <a:t> </a:t>
            </a:r>
            <a:r>
              <a:rPr lang="es-ES" sz="2800" dirty="0" err="1"/>
              <a:t>Milione</a:t>
            </a:r>
            <a:r>
              <a:rPr lang="es-ES" sz="2800" dirty="0"/>
              <a:t>”</a:t>
            </a:r>
          </a:p>
          <a:p>
            <a:r>
              <a:rPr lang="es-ES" sz="2800" dirty="0"/>
              <a:t>Pierre </a:t>
            </a:r>
            <a:r>
              <a:rPr lang="es-ES" sz="2800" dirty="0" err="1"/>
              <a:t>d’Ailly</a:t>
            </a:r>
            <a:r>
              <a:rPr lang="es-ES" sz="2800" dirty="0"/>
              <a:t>, la “Imago </a:t>
            </a:r>
            <a:r>
              <a:rPr lang="es-ES" sz="2800" dirty="0" err="1"/>
              <a:t>Mundi</a:t>
            </a:r>
            <a:r>
              <a:rPr lang="es-ES" sz="2800" dirty="0"/>
              <a:t>”</a:t>
            </a:r>
          </a:p>
          <a:p>
            <a:r>
              <a:rPr lang="es-ES" sz="2800" dirty="0"/>
              <a:t>Plinio, “</a:t>
            </a:r>
            <a:r>
              <a:rPr lang="es-ES" sz="2800" dirty="0" err="1"/>
              <a:t>Storia</a:t>
            </a:r>
            <a:r>
              <a:rPr lang="es-ES" sz="2800" dirty="0"/>
              <a:t> </a:t>
            </a:r>
            <a:r>
              <a:rPr lang="es-ES" sz="2800" dirty="0" err="1"/>
              <a:t>Naturale</a:t>
            </a:r>
            <a:r>
              <a:rPr lang="es-ES" sz="2800" dirty="0"/>
              <a:t>”</a:t>
            </a:r>
          </a:p>
          <a:p>
            <a:r>
              <a:rPr lang="es-ES" sz="2800" dirty="0"/>
              <a:t>Pio II Enea Silvio </a:t>
            </a:r>
            <a:r>
              <a:rPr lang="es-ES" sz="2800" dirty="0" err="1"/>
              <a:t>Piccolomini</a:t>
            </a:r>
            <a:endParaRPr lang="es-ES" sz="28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928EE97-7D8A-487C-93AD-95F58069B9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7109" y="1253744"/>
            <a:ext cx="1704981" cy="213122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F137074-EB96-41C2-A643-EEA6FE50143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1768" r="14587" b="25785"/>
          <a:stretch/>
        </p:blipFill>
        <p:spPr>
          <a:xfrm>
            <a:off x="6744577" y="3522131"/>
            <a:ext cx="1390171" cy="2108201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7F721926-4999-4D19-8784-AA1B2E4A48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24859" y="1842868"/>
            <a:ext cx="2254829" cy="319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7679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2AC0F86-9A78-4E84-A4B4-ADB8B2629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F78B9E-8BE2-4706-9377-A05FA25AB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2CDFDE2-4DB3-4623-BA21-187D1B710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74B2AA-1443-4E9B-8462-F7F5B852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BB652B6-7300-49EC-9422-EF5342492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0909587-01DE-424D-A15F-DAA28CF2C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38142669-1B77-4B53-82F2-B9F49A353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800"/>
              <a:t>La prima immagine degli abitanti delle Americhe</a:t>
            </a:r>
            <a:endParaRPr lang="es-ES" sz="28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A54E25-1C05-48E5-A5CC-3778C1D36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4EFD082-31A1-4D0F-869A-5D1D29925A8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179"/>
          <a:stretch/>
        </p:blipFill>
        <p:spPr>
          <a:xfrm>
            <a:off x="1412683" y="1410208"/>
            <a:ext cx="5278777" cy="385878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E5D0023-B23E-4823-8D72-B07FFF8CA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7ADFB2-8A05-4661-8EA2-5D6E6E992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9472" y="2556932"/>
            <a:ext cx="4020569" cy="3318936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dirty="0"/>
              <a:t>«c’erano uomini con un solo occhio e altri con muso di cane, i quali mangiavano gli uomini e, catturando qualcuno, gli tagliavano la testa, ne bevevano il sangue e ne tagliavano i genitali.»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dirty="0"/>
              <a:t>Cristoforo Colombo, «Diario del primo viaggio» 4 dicembre 1492</a:t>
            </a:r>
          </a:p>
          <a:p>
            <a:pPr marL="0" indent="0">
              <a:lnSpc>
                <a:spcPct val="90000"/>
              </a:lnSpc>
              <a:buNone/>
            </a:pPr>
            <a:endParaRPr lang="it-IT" sz="2000" dirty="0"/>
          </a:p>
          <a:p>
            <a:pPr marL="0" indent="0">
              <a:lnSpc>
                <a:spcPct val="90000"/>
              </a:lnSpc>
              <a:buNone/>
            </a:pP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4186143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6" name="Group 72">
            <a:extLst>
              <a:ext uri="{FF2B5EF4-FFF2-40B4-BE49-F238E27FC236}">
                <a16:creationId xmlns:a16="http://schemas.microsoft.com/office/drawing/2014/main" id="{749C117F-F390-437B-ADB0-57E87EFF3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A7EF42F8-2417-49A6-95CE-DE9503B0A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AC6F623B-2003-4AED-B02F-541A150EC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CD11837A-4F3D-419F-ACE2-E80B1EA28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B9411D1A-7E2C-4A36-BE32-BF7A8E130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20487" name="Straight Connector 78">
            <a:extLst>
              <a:ext uri="{FF2B5EF4-FFF2-40B4-BE49-F238E27FC236}">
                <a16:creationId xmlns:a16="http://schemas.microsoft.com/office/drawing/2014/main" id="{20742BC3-654B-4E41-9A6A-73A42E477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488" name="Rectangle 80">
            <a:extLst>
              <a:ext uri="{FF2B5EF4-FFF2-40B4-BE49-F238E27FC236}">
                <a16:creationId xmlns:a16="http://schemas.microsoft.com/office/drawing/2014/main" id="{1CD07172-CD61-45EB-BEE3-F644503E5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89" name="Rectangle 82">
            <a:extLst>
              <a:ext uri="{FF2B5EF4-FFF2-40B4-BE49-F238E27FC236}">
                <a16:creationId xmlns:a16="http://schemas.microsoft.com/office/drawing/2014/main" id="{1EADA5DB-ED12-413A-AAB5-6A8D1152E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90"/>
            <a:ext cx="3823215" cy="588329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8BA45E5C-ACB9-49E8-B4DB-5255C2376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2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484" name="CasellaDiTesto 4"/>
          <p:cNvSpPr txBox="1">
            <a:spLocks noChangeArrowheads="1"/>
          </p:cNvSpPr>
          <p:nvPr/>
        </p:nvSpPr>
        <p:spPr bwMode="auto">
          <a:xfrm>
            <a:off x="826852" y="872061"/>
            <a:ext cx="3073940" cy="34366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La carta </a:t>
            </a:r>
            <a:r>
              <a:rPr lang="en-US" sz="3700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nautica</a:t>
            </a:r>
            <a:r>
              <a:rPr lang="en-US" sz="3700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di Juan de la Cosa, </a:t>
            </a: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Madrid, Museo Naval, n. 257, 1500.</a:t>
            </a:r>
          </a:p>
        </p:txBody>
      </p:sp>
      <p:sp useBgFill="1">
        <p:nvSpPr>
          <p:cNvPr id="87" name="Rectangle 86">
            <a:extLst>
              <a:ext uri="{FF2B5EF4-FFF2-40B4-BE49-F238E27FC236}">
                <a16:creationId xmlns:a16="http://schemas.microsoft.com/office/drawing/2014/main" id="{857E618C-1D7B-4A51-90C1-6106CD8A1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491" y="0"/>
            <a:ext cx="7396509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482" name="Immagine 2" descr="1500_map_by_Juan_de_la_Cosa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7"/>
          <a:stretch/>
        </p:blipFill>
        <p:spPr bwMode="auto">
          <a:xfrm>
            <a:off x="5435910" y="1682562"/>
            <a:ext cx="6098041" cy="344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4926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9" y="1295400"/>
            <a:ext cx="911542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CasellaDiTesto 2"/>
          <p:cNvSpPr txBox="1">
            <a:spLocks noChangeArrowheads="1"/>
          </p:cNvSpPr>
          <p:nvPr/>
        </p:nvSpPr>
        <p:spPr bwMode="auto">
          <a:xfrm>
            <a:off x="1992314" y="5949950"/>
            <a:ext cx="86756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600" dirty="0">
                <a:solidFill>
                  <a:prstClr val="black"/>
                </a:solidFill>
                <a:latin typeface="Garamond" pitchFamily="18" charset="0"/>
                <a:cs typeface="Arial" charset="0"/>
              </a:rPr>
              <a:t>Carta del Cantino, Modena, Biblioteca Estense Universitaria, C.G.A.2, 1502.</a:t>
            </a:r>
          </a:p>
        </p:txBody>
      </p:sp>
    </p:spTree>
    <p:extLst>
      <p:ext uri="{BB962C8B-B14F-4D97-AF65-F5344CB8AC3E}">
        <p14:creationId xmlns:p14="http://schemas.microsoft.com/office/powerpoint/2010/main" val="2388174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5BD79B-67FC-4BA0-A3BC-A59240E32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it-IT" sz="4400">
                <a:solidFill>
                  <a:srgbClr val="FFFFFF"/>
                </a:solidFill>
              </a:rPr>
              <a:t>La parola «razza»</a:t>
            </a:r>
            <a:endParaRPr lang="es-ES" sz="440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933AA7-4C4B-473F-8C1C-2164F8DBC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s-ES" sz="2400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s-ES" sz="24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http://www.treccani.it/vocabolario/razza</a:t>
            </a:r>
            <a:endParaRPr lang="es-ES" sz="2400"/>
          </a:p>
          <a:p>
            <a:endParaRPr lang="es-ES" sz="2400"/>
          </a:p>
          <a:p>
            <a:r>
              <a:rPr lang="es-ES" sz="2400"/>
              <a:t>La </a:t>
            </a:r>
            <a:r>
              <a:rPr lang="es-ES" sz="2400" err="1"/>
              <a:t>definizione</a:t>
            </a:r>
            <a:r>
              <a:rPr lang="es-ES" sz="2400"/>
              <a:t> del </a:t>
            </a:r>
            <a:r>
              <a:rPr lang="es-ES" sz="2400" err="1"/>
              <a:t>Vocabolario</a:t>
            </a:r>
            <a:r>
              <a:rPr lang="es-ES" sz="2400"/>
              <a:t> </a:t>
            </a:r>
            <a:r>
              <a:rPr lang="es-ES" sz="2400" err="1"/>
              <a:t>Treccani</a:t>
            </a:r>
            <a:endParaRPr lang="es-ES" sz="2400"/>
          </a:p>
          <a:p>
            <a:endParaRPr lang="es-ES" sz="2400"/>
          </a:p>
          <a:p>
            <a:r>
              <a:rPr lang="es-ES" sz="2400" err="1"/>
              <a:t>Quale</a:t>
            </a:r>
            <a:r>
              <a:rPr lang="es-ES" sz="2400"/>
              <a:t> </a:t>
            </a:r>
            <a:r>
              <a:rPr lang="es-ES" sz="2400" err="1"/>
              <a:t>etimologia</a:t>
            </a:r>
            <a:r>
              <a:rPr lang="es-ES" sz="2400"/>
              <a:t>? Una </a:t>
            </a:r>
            <a:r>
              <a:rPr lang="es-ES" sz="2400" err="1"/>
              <a:t>lunga</a:t>
            </a:r>
            <a:r>
              <a:rPr lang="es-ES" sz="2400"/>
              <a:t> </a:t>
            </a:r>
            <a:r>
              <a:rPr lang="es-ES" sz="2400" err="1"/>
              <a:t>storia</a:t>
            </a:r>
            <a:r>
              <a:rPr lang="es-ES" sz="2400"/>
              <a:t>:</a:t>
            </a:r>
          </a:p>
          <a:p>
            <a:endParaRPr lang="es-ES" sz="2400"/>
          </a:p>
          <a:p>
            <a:r>
              <a:rPr lang="es-ES" sz="2400">
                <a:hlinkClick r:id="rId4"/>
              </a:rPr>
              <a:t>https://accademiadellacrusca.it/it/contenuti/le-parole-hanno-un-peso-razza-sinonimo-di-identita-non-umana/7422</a:t>
            </a:r>
            <a:endParaRPr lang="es-ES" sz="2400"/>
          </a:p>
          <a:p>
            <a:endParaRPr lang="es-ES" sz="2400"/>
          </a:p>
          <a:p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2176820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49C117F-F390-437B-ADB0-57E87EFF3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7EF42F8-2417-49A6-95CE-DE9503B0A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C6F623B-2003-4AED-B02F-541A150EC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D11837A-4F3D-419F-ACE2-E80B1EA28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9411D1A-7E2C-4A36-BE32-BF7A8E130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742BC3-654B-4E41-9A6A-73A42E477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401732C-37EE-4B98-A709-9530173F3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54E48C8-2A00-4C54-BC9C-B18EE49E9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786"/>
            <a:ext cx="12229962" cy="6856214"/>
            <a:chOff x="-15736" y="0"/>
            <a:chExt cx="12229962" cy="6856214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E0A0544-8F52-43F0-AC3E-DF683908B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F4057D3-A680-4443-9E51-ED920A691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F6853A4-7B38-4FDE-B024-AE8BA71E7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86ADF4DB-4290-4441-8F8E-04152FE60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3" name="2 CuadroTexto"/>
          <p:cNvSpPr txBox="1"/>
          <p:nvPr/>
        </p:nvSpPr>
        <p:spPr>
          <a:xfrm>
            <a:off x="997528" y="982132"/>
            <a:ext cx="4094017" cy="2823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 cap="none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Mappa dell’America di Jodocus Hondius, 1606.</a:t>
            </a: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843" y="982132"/>
            <a:ext cx="6439119" cy="4893730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412252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749C117F-F390-437B-ADB0-57E87EFF3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A7EF42F8-2417-49A6-95CE-DE9503B0A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AC6F623B-2003-4AED-B02F-541A150EC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CD11837A-4F3D-419F-ACE2-E80B1EA28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B9411D1A-7E2C-4A36-BE32-BF7A8E130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20742BC3-654B-4E41-9A6A-73A42E477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9401732C-37EE-4B98-A709-9530173F3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54E48C8-2A00-4C54-BC9C-B18EE49E9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786"/>
            <a:ext cx="12229962" cy="6856214"/>
            <a:chOff x="-15736" y="0"/>
            <a:chExt cx="12229962" cy="6856214"/>
          </a:xfrm>
        </p:grpSpPr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CE0A0544-8F52-43F0-AC3E-DF683908B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2F4057D3-A680-4443-9E51-ED920A691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2F6853A4-7B38-4FDE-B024-AE8BA71E7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86ADF4DB-4290-4441-8F8E-04152FE60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1 CuadroTexto"/>
          <p:cNvSpPr txBox="1"/>
          <p:nvPr/>
        </p:nvSpPr>
        <p:spPr>
          <a:xfrm>
            <a:off x="997529" y="982131"/>
            <a:ext cx="3014654" cy="43349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Mappa</a:t>
            </a:r>
            <a:r>
              <a:rPr lang="en-US" sz="4100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100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della</a:t>
            </a:r>
            <a:r>
              <a:rPr lang="en-US" sz="4100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Guyana di </a:t>
            </a:r>
            <a:r>
              <a:rPr lang="en-US" sz="4100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Jodocus</a:t>
            </a:r>
            <a:r>
              <a:rPr lang="en-US" sz="4100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100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Hondius</a:t>
            </a:r>
            <a:r>
              <a:rPr lang="en-US" sz="4100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, Amsterdam, 1598.</a:t>
            </a:r>
          </a:p>
        </p:txBody>
      </p:sp>
      <p:pic>
        <p:nvPicPr>
          <p:cNvPr id="1026" name="Picture 2" descr="C:\Users\valentina\Desktop\valentina\Tesi La Sapienza\1598_Jodocus-Hondius-Guayan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" t="2533" r="1897" b="4651"/>
          <a:stretch/>
        </p:blipFill>
        <p:spPr bwMode="auto">
          <a:xfrm>
            <a:off x="4162358" y="982131"/>
            <a:ext cx="7142033" cy="5047194"/>
          </a:xfrm>
          <a:prstGeom prst="rect">
            <a:avLst/>
          </a:prstGeom>
          <a:noFill/>
          <a:ln w="57150" cmpd="thickThin">
            <a:solidFill>
              <a:srgbClr val="7F7F7F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2622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D39ECD8-0E3E-43C1-9E56-3604E9A15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B592F0F-402B-4FF5-BC6B-00A024655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EF0DA20-3B85-45BF-BA3A-BFB1E8447C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777C3F1-A465-43B3-85B0-DD54F9F152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DB29FDA-E291-482E-AAF5-3E0C5C3214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0024A88-E45C-43D3-B94F-346AF518B1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FBD34B5-7777-4A8A-8ED2-97A4A3C27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39418" y="2400639"/>
            <a:ext cx="40233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67385" y="1185863"/>
            <a:ext cx="4567427" cy="4690005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it-IT" sz="3200" dirty="0"/>
              <a:t>1519-1521 Conquista del Messico da parte di Cortés</a:t>
            </a:r>
          </a:p>
          <a:p>
            <a:pPr>
              <a:buFontTx/>
              <a:buChar char="-"/>
            </a:pPr>
            <a:endParaRPr lang="it-IT" sz="3200" dirty="0"/>
          </a:p>
          <a:p>
            <a:pPr>
              <a:buFontTx/>
              <a:buChar char="-"/>
            </a:pPr>
            <a:r>
              <a:rPr lang="it-IT" sz="3200" dirty="0"/>
              <a:t>1527-1533 Conquista del Peru da parte di Pizarro  </a:t>
            </a:r>
          </a:p>
          <a:p>
            <a:endParaRPr lang="es-ES" sz="18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8F8D27-BFDB-4BF9-A512-FF930275B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5486" y="821175"/>
            <a:ext cx="2510350" cy="24945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4 Imagen" descr="H-PIZARRO.jpg"/>
          <p:cNvPicPr>
            <a:picLocks noChangeAspect="1"/>
          </p:cNvPicPr>
          <p:nvPr/>
        </p:nvPicPr>
        <p:blipFill rotWithShape="1">
          <a:blip r:embed="rId5" cstate="print"/>
          <a:srcRect t="3571" r="3" b="23643"/>
          <a:stretch/>
        </p:blipFill>
        <p:spPr>
          <a:xfrm>
            <a:off x="8855486" y="821175"/>
            <a:ext cx="2510350" cy="2494531"/>
          </a:xfrm>
          <a:prstGeom prst="rect">
            <a:avLst/>
          </a:prstGeom>
        </p:spPr>
      </p:pic>
      <p:pic>
        <p:nvPicPr>
          <p:cNvPr id="4" name="3 Imagen" descr="Conquista-de-Mexico.jpg"/>
          <p:cNvPicPr>
            <a:picLocks noChangeAspect="1"/>
          </p:cNvPicPr>
          <p:nvPr/>
        </p:nvPicPr>
        <p:blipFill rotWithShape="1">
          <a:blip r:embed="rId6" cstate="print"/>
          <a:srcRect t="20597" r="-2" b="25276"/>
          <a:stretch/>
        </p:blipFill>
        <p:spPr>
          <a:xfrm>
            <a:off x="6093448" y="3453833"/>
            <a:ext cx="5264080" cy="247883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01B76B6-3B9B-4AC4-89E0-F8E45A54FEB4}"/>
              </a:ext>
            </a:extLst>
          </p:cNvPr>
          <p:cNvSpPr/>
          <p:nvPr/>
        </p:nvSpPr>
        <p:spPr>
          <a:xfrm>
            <a:off x="694481" y="1215341"/>
            <a:ext cx="105908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>
                <a:latin typeface="+mj-lt"/>
              </a:rPr>
              <a:t>La idea de raza nace con América y originalmente se refiere a las diferencias</a:t>
            </a:r>
          </a:p>
          <a:p>
            <a:r>
              <a:rPr lang="es-ES" sz="2800" dirty="0">
                <a:latin typeface="+mj-lt"/>
              </a:rPr>
              <a:t>entre “indios” y conquistadores, principalmente “castellano”’ (Quijano, 1992a). Las primeras gentes dominadas a las que los futuros europeos aplican la idea de “color” no son, sin embargo, los indios. Son los esclavos secuestrados y negociados desde las costas de lo que ahora se conoce como África y a quienes se llamará “negros”. Pero aunque sin duda parezca ahora extraño, no es a ellos a los que originalmente se aplica la idea de raza, a pesar de que los futuros europeos los conocen desde mucho antes de llegar a las costas de la futura América. (Quijano, 1998)</a:t>
            </a:r>
          </a:p>
        </p:txBody>
      </p:sp>
    </p:spTree>
    <p:extLst>
      <p:ext uri="{BB962C8B-B14F-4D97-AF65-F5344CB8AC3E}">
        <p14:creationId xmlns:p14="http://schemas.microsoft.com/office/powerpoint/2010/main" val="3125815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14F7DB2-2747-44B1-8CCD-EA4CF6EAB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B274392-2BAA-4EFD-A7A4-941ABF7B2B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E9F97B-B428-4C46-8004-BC4A40DEF3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6C42F04-DEA1-45C3-9F84-8B1652F9C9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A860151-6D39-4EDD-99B8-908690A0DD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C02D87C-1E23-4B24-AFE6-A85743C72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7328C2D-38F0-4C80-9EA5-A1AD0D6B2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5"/>
            <a:stretch/>
          </a:blipFill>
          <a:ln w="15875" cap="flat" cmpd="sng" algn="ctr">
            <a:solidFill>
              <a:srgbClr val="B15E28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D17E249-48D0-476B-A642-A5D58DD39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E4B7EC7-DE5B-4F27-839A-7CDF49C618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DA01082-3C8F-4602-8DA7-C82DF7095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 cmpd="sng" algn="ctr">
              <a:solidFill>
                <a:schemeClr val="accent1"/>
              </a:solidFill>
              <a:prstDash val="solid"/>
              <a:miter lim="800000"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A21B48A-5892-4DD2-B2E1-91BD42A44C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E083B53-5B4C-4C29-BDFD-A28B754A59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B65B193-F600-4C1B-9DBF-09D94CDB08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83042" y="2400639"/>
            <a:ext cx="927385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7A9826A-D452-440A-9EE1-00D8B48A78EC}"/>
              </a:ext>
            </a:extLst>
          </p:cNvPr>
          <p:cNvSpPr txBox="1"/>
          <p:nvPr/>
        </p:nvSpPr>
        <p:spPr>
          <a:xfrm>
            <a:off x="604838" y="664000"/>
            <a:ext cx="10975974" cy="5584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Il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dibattito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sull’umanità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degli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abitanti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originari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delle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Americhe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L’opinione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degli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intellettuali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spagnoli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nella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prima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metà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del ‘500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endParaRPr lang="en-US" sz="2000" kern="1200" cap="none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bolla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papale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Sublimis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Deus» di Papa Paolo III del 1537: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Noi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dunque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che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sebbene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immeriti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esercitiamo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sulla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terra le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veci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Nostro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Signore,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cerchiamo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ogni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sforzo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anche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pecore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suo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gregge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noi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affidate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che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sono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1" u="sng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fuori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dal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suo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ovile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, per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ricondurle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allo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stesso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ovile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Consideriamo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gli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stessi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indiani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come </a:t>
            </a:r>
            <a:r>
              <a:rPr lang="en-US" sz="2000" b="1" u="sng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veri</a:t>
            </a:r>
            <a:r>
              <a:rPr lang="en-US" sz="2000" b="1" u="sng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1" u="sng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uomini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, non solo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capaci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ricevere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fede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cristiana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, ma come ci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hanno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informato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prontissimi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ad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accorrere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alla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stessa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fede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E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volendo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queste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cose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provvedere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congrui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rimedi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, (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determiniamo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dichiariamo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che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suddetti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indiani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tutte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altre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genti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delle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quali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giungerà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notizia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futuro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ai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cristiani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anche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sono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fuori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della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fede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in Cristo, </a:t>
            </a:r>
            <a:r>
              <a:rPr lang="en-US" sz="2000" b="1" u="sng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non </a:t>
            </a:r>
            <a:r>
              <a:rPr lang="en-US" sz="2000" b="1" u="sng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siano</a:t>
            </a:r>
            <a:r>
              <a:rPr lang="en-US" sz="2000" b="1" u="sng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1" u="sng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privati</a:t>
            </a:r>
            <a:r>
              <a:rPr lang="en-US" sz="2000" b="1" u="sng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1" u="sng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della</a:t>
            </a:r>
            <a:r>
              <a:rPr lang="en-US" sz="2000" b="1" u="sng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1" u="sng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loro</a:t>
            </a:r>
            <a:r>
              <a:rPr lang="en-US" sz="2000" b="1" u="sng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1" u="sng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libertà</a:t>
            </a:r>
            <a:r>
              <a:rPr lang="en-US" sz="2000" b="1" u="sng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e del </a:t>
            </a:r>
            <a:r>
              <a:rPr lang="en-US" sz="2000" b="1" u="sng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dominio</a:t>
            </a:r>
            <a:r>
              <a:rPr lang="en-US" sz="2000" b="1" u="sng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1" u="sng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delle</a:t>
            </a:r>
            <a:r>
              <a:rPr lang="en-US" sz="2000" b="1" u="sng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1" u="sng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loro</a:t>
            </a:r>
            <a:r>
              <a:rPr lang="en-US" sz="2000" b="1" u="sng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1" u="sng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cose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Di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tali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libertà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dominio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possono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usare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possedere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godere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liberamente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lecitamente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, e </a:t>
            </a:r>
            <a:r>
              <a:rPr lang="en-US" sz="2000" b="1" u="sng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non </a:t>
            </a:r>
            <a:r>
              <a:rPr lang="en-US" sz="2000" b="1" u="sng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devono</a:t>
            </a:r>
            <a:r>
              <a:rPr lang="en-US" sz="2000" b="1" u="sng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1" u="sng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essere</a:t>
            </a:r>
            <a:r>
              <a:rPr lang="en-US" sz="2000" b="1" u="sng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1" u="sng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ridotti</a:t>
            </a:r>
            <a:r>
              <a:rPr lang="en-US" sz="2000" b="1" u="sng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2000" b="1" u="sng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servitù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. E se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accade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il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contrario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sia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invalido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nullo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E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suddetti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indiani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e le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altre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genti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devono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essere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invitati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alla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fede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in Cristo con la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predicazione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della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parola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Dio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l'esempio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di una </a:t>
            </a:r>
            <a:r>
              <a:rPr lang="en-US" sz="2000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buona</a:t>
            </a:r>
            <a:r>
              <a:rPr lang="en-US" sz="2000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vita.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endParaRPr lang="en-US" kern="1200" cap="none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34862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1C7711F-3983-4AB1-AFDE-96F7C06514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9BC9D38-9241-4F71-9B45-73827299E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29962" cy="6856214"/>
            <a:chOff x="-15736" y="0"/>
            <a:chExt cx="12229962" cy="685621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D302979-39A3-4421-821D-94D6E00B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8E001BA-C181-4F47-9ABC-DF4C85AB4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EF07F1E-BD52-4B06-A38E-BF29F8E285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68BE646-889B-49C2-95AF-90BAE5D29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7064841E-B6D0-41A4-8A66-2BE329685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6508" y="982132"/>
            <a:ext cx="6270090" cy="13038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4100" dirty="0"/>
              <a:t>La </a:t>
            </a:r>
            <a:r>
              <a:rPr lang="it-IT" sz="4100" dirty="0" err="1"/>
              <a:t>Junta</a:t>
            </a:r>
            <a:r>
              <a:rPr lang="it-IT" sz="4100" dirty="0"/>
              <a:t> de Valladolid </a:t>
            </a:r>
            <a:br>
              <a:rPr lang="it-IT" sz="4100" dirty="0"/>
            </a:br>
            <a:r>
              <a:rPr lang="it-IT" sz="4100" dirty="0"/>
              <a:t>(1550-1551)</a:t>
            </a:r>
            <a:endParaRPr lang="es-ES" sz="41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3085476-B49E-49ED-87D2-1165E69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4" y="1092200"/>
            <a:ext cx="3059206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AA0A33C-130B-4B93-910F-89A34465C4A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" b="3685"/>
          <a:stretch/>
        </p:blipFill>
        <p:spPr>
          <a:xfrm>
            <a:off x="1412683" y="1410208"/>
            <a:ext cx="2433793" cy="385878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9BA5C68-DFCC-4101-8403-F96781CDDD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26508" y="2400639"/>
            <a:ext cx="62700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32D2FB-77BF-437C-96C2-A0570A3C7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4207" y="2556932"/>
            <a:ext cx="7133113" cy="331893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it-IT" dirty="0"/>
              <a:t>Le due posizioni: Juan </a:t>
            </a:r>
            <a:r>
              <a:rPr lang="it-IT" dirty="0" err="1"/>
              <a:t>Ginés</a:t>
            </a:r>
            <a:r>
              <a:rPr lang="it-IT" dirty="0"/>
              <a:t> de Sepulveda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dirty="0"/>
              <a:t>La guerra contro gli indios è una «guerra giusta» attraverso la quale si potranno salvare dalla loro idolatria e dalle pratiche disumane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dirty="0"/>
              <a:t>Gli indios sono incapaci di governarsi da soli, dunque gli spagnoli hanno il diritto di governare quelle terre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dirty="0"/>
              <a:t>Non permette la schiavitù, ma ammette che gli spagnoli possano servirsi degli indios in quanto inferiori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dirty="0"/>
              <a:t>Gli spagnoli hanno il dovere di evangelizzarli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3446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E4686A-6B4E-4B7E-B27F-C43F969B9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6975" y="1270114"/>
            <a:ext cx="6667981" cy="4283706"/>
          </a:xfrm>
        </p:spPr>
        <p:txBody>
          <a:bodyPr>
            <a:normAutofit lnSpcReduction="10000"/>
          </a:bodyPr>
          <a:lstStyle/>
          <a:p>
            <a:r>
              <a:rPr lang="it-IT" sz="3900" b="1" dirty="0">
                <a:solidFill>
                  <a:srgbClr val="262626"/>
                </a:solidFill>
              </a:rPr>
              <a:t>La posizione di </a:t>
            </a:r>
            <a:r>
              <a:rPr lang="it-IT" sz="3900" b="1" dirty="0" err="1">
                <a:solidFill>
                  <a:srgbClr val="262626"/>
                </a:solidFill>
              </a:rPr>
              <a:t>Bartolomé</a:t>
            </a:r>
            <a:r>
              <a:rPr lang="it-IT" sz="3900" b="1" dirty="0">
                <a:solidFill>
                  <a:srgbClr val="262626"/>
                </a:solidFill>
              </a:rPr>
              <a:t> de Las </a:t>
            </a:r>
            <a:r>
              <a:rPr lang="it-IT" sz="3900" b="1" dirty="0" err="1">
                <a:solidFill>
                  <a:srgbClr val="262626"/>
                </a:solidFill>
              </a:rPr>
              <a:t>Casas</a:t>
            </a:r>
            <a:endParaRPr lang="it-IT" sz="3900" b="1" dirty="0">
              <a:solidFill>
                <a:srgbClr val="262626"/>
              </a:solidFill>
            </a:endParaRPr>
          </a:p>
          <a:p>
            <a:endParaRPr lang="it-IT" sz="2400" dirty="0">
              <a:solidFill>
                <a:srgbClr val="262626"/>
              </a:solidFill>
            </a:endParaRPr>
          </a:p>
          <a:p>
            <a:pPr>
              <a:buFontTx/>
              <a:buChar char="-"/>
            </a:pPr>
            <a:r>
              <a:rPr lang="it-IT" sz="2400" dirty="0">
                <a:solidFill>
                  <a:srgbClr val="262626"/>
                </a:solidFill>
              </a:rPr>
              <a:t>Dimostra l’alto grado di civiltà raggiunto dagli abitanti originari</a:t>
            </a:r>
          </a:p>
          <a:p>
            <a:pPr>
              <a:buFontTx/>
              <a:buChar char="-"/>
            </a:pPr>
            <a:r>
              <a:rPr lang="it-IT" sz="2400" dirty="0">
                <a:solidFill>
                  <a:srgbClr val="262626"/>
                </a:solidFill>
              </a:rPr>
              <a:t>Reclama la loro fondamentale umanità, anche in relazione alle loro credenze religiose</a:t>
            </a:r>
          </a:p>
          <a:p>
            <a:pPr>
              <a:buFontTx/>
              <a:buChar char="-"/>
            </a:pPr>
            <a:r>
              <a:rPr lang="it-IT" sz="2400" dirty="0">
                <a:solidFill>
                  <a:srgbClr val="262626"/>
                </a:solidFill>
              </a:rPr>
              <a:t>L’evangelizzazione è un «diritto» degli indios, ma deve essere attuata secondo la loro cultura</a:t>
            </a:r>
            <a:endParaRPr lang="es-ES" sz="2400" dirty="0">
              <a:solidFill>
                <a:srgbClr val="262626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30DC927-2C79-47C1-A274-393EC32F7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992" y="2701180"/>
            <a:ext cx="2481796" cy="2852640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1471727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7328C2D-38F0-4C80-9EA5-A1AD0D6B2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stretch/>
          </a:blipFill>
          <a:ln w="15875" cap="flat" cmpd="sng" algn="ctr">
            <a:solidFill>
              <a:srgbClr val="B15E28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D17E249-48D0-476B-A642-A5D58DD39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E4B7EC7-DE5B-4F27-839A-7CDF49C618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DA01082-3C8F-4602-8DA7-C82DF7095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 cmpd="sng" algn="ctr">
              <a:solidFill>
                <a:schemeClr val="accent1"/>
              </a:solidFill>
              <a:prstDash val="solid"/>
              <a:miter lim="800000"/>
            </a:ln>
            <a:effectLst>
              <a:innerShdw blurRad="25400" dist="12700" dir="13500000">
                <a:srgbClr val="000000">
                  <a:alpha val="45000"/>
                </a:srgbClr>
              </a:innerShdw>
            </a:effectLst>
          </p:spPr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A21B48A-5892-4DD2-B2E1-91BD42A44C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E083B53-5B4C-4C29-BDFD-A28B754A59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5D29F8A2-CC5D-4042-AE73-CEC705B8F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it-IT" sz="4400"/>
              <a:t>Le «</a:t>
            </a:r>
            <a:r>
              <a:rPr lang="it-IT" sz="4400" err="1"/>
              <a:t>Leyes</a:t>
            </a:r>
            <a:r>
              <a:rPr lang="it-IT" sz="4400"/>
              <a:t> </a:t>
            </a:r>
            <a:r>
              <a:rPr lang="it-IT" sz="4400" err="1"/>
              <a:t>Nuevas</a:t>
            </a:r>
            <a:r>
              <a:rPr lang="it-IT" sz="4400"/>
              <a:t> de </a:t>
            </a:r>
            <a:r>
              <a:rPr lang="it-IT" sz="4400" err="1"/>
              <a:t>Indias</a:t>
            </a:r>
            <a:r>
              <a:rPr lang="it-IT" sz="4400"/>
              <a:t>» (1542-1543)</a:t>
            </a:r>
            <a:endParaRPr lang="es-ES" sz="440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B65B193-F600-4C1B-9DBF-09D94CDB08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83042" y="2400639"/>
            <a:ext cx="927385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2A2106-871B-45B6-9E00-B545BF5FD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838" y="2556932"/>
            <a:ext cx="10979150" cy="331893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s-ES" sz="2000" i="1" dirty="0">
                <a:latin typeface="+mj-lt"/>
                <a:cs typeface="Arial" panose="020B0604020202020204" pitchFamily="34" charset="0"/>
              </a:rPr>
              <a:t>21 . Ordenamos y mandamos que de aquí adelante por ninguna causa de guerra ni otra alguna, aunque sea so titulo de </a:t>
            </a:r>
            <a:r>
              <a:rPr lang="es-ES" sz="2000" i="1" dirty="0" err="1">
                <a:latin typeface="+mj-lt"/>
                <a:cs typeface="Arial" panose="020B0604020202020204" pitchFamily="34" charset="0"/>
              </a:rPr>
              <a:t>revelión</a:t>
            </a:r>
            <a:r>
              <a:rPr lang="es-ES" sz="2000" i="1" dirty="0">
                <a:latin typeface="+mj-lt"/>
                <a:cs typeface="Arial" panose="020B0604020202020204" pitchFamily="34" charset="0"/>
              </a:rPr>
              <a:t> ni por rescate ni de otra manera, </a:t>
            </a:r>
            <a:r>
              <a:rPr lang="es-ES" sz="2000" b="1" i="1" u="sng" dirty="0">
                <a:latin typeface="+mj-lt"/>
                <a:cs typeface="Arial" panose="020B0604020202020204" pitchFamily="34" charset="0"/>
              </a:rPr>
              <a:t>no se pueda </a:t>
            </a:r>
            <a:r>
              <a:rPr lang="es-ES" sz="2000" b="1" i="1" u="sng" dirty="0" err="1">
                <a:latin typeface="+mj-lt"/>
                <a:cs typeface="Arial" panose="020B0604020202020204" pitchFamily="34" charset="0"/>
              </a:rPr>
              <a:t>hazer</a:t>
            </a:r>
            <a:r>
              <a:rPr lang="es-ES" sz="2000" b="1" i="1" u="sng" dirty="0">
                <a:latin typeface="+mj-lt"/>
                <a:cs typeface="Arial" panose="020B0604020202020204" pitchFamily="34" charset="0"/>
              </a:rPr>
              <a:t> esclavo indio alguno, y queremos sean tratados como vasallos nuestros de la Corona de Castilla, pues lo son</a:t>
            </a:r>
            <a:r>
              <a:rPr lang="es-ES" sz="2000" i="1" dirty="0">
                <a:latin typeface="+mj-lt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s-ES" sz="2000" i="1" dirty="0">
                <a:latin typeface="+mj-lt"/>
                <a:cs typeface="Arial" panose="020B0604020202020204" pitchFamily="34" charset="0"/>
              </a:rPr>
              <a:t>22. Ninguna persona se pueda servir de los indios por vía de </a:t>
            </a:r>
            <a:r>
              <a:rPr lang="es-ES" sz="2000" i="1" dirty="0" err="1">
                <a:latin typeface="+mj-lt"/>
                <a:cs typeface="Arial" panose="020B0604020202020204" pitchFamily="34" charset="0"/>
              </a:rPr>
              <a:t>naburia</a:t>
            </a:r>
            <a:r>
              <a:rPr lang="es-ES" sz="2000" i="1" dirty="0">
                <a:latin typeface="+mj-lt"/>
                <a:cs typeface="Arial" panose="020B0604020202020204" pitchFamily="34" charset="0"/>
              </a:rPr>
              <a:t> ni tapia ni otro modo alguno contra su voluntad.</a:t>
            </a:r>
          </a:p>
          <a:p>
            <a:pPr>
              <a:lnSpc>
                <a:spcPct val="90000"/>
              </a:lnSpc>
            </a:pPr>
            <a:r>
              <a:rPr lang="es-ES" sz="2000" i="1" dirty="0">
                <a:latin typeface="+mj-lt"/>
                <a:cs typeface="Arial" panose="020B0604020202020204" pitchFamily="34" charset="0"/>
              </a:rPr>
              <a:t>23. Como </a:t>
            </a:r>
            <a:r>
              <a:rPr lang="es-ES" sz="2000" i="1" dirty="0" err="1">
                <a:latin typeface="+mj-lt"/>
                <a:cs typeface="Arial" panose="020B0604020202020204" pitchFamily="34" charset="0"/>
              </a:rPr>
              <a:t>avemos</a:t>
            </a:r>
            <a:r>
              <a:rPr lang="es-ES" sz="2000" i="1" dirty="0">
                <a:latin typeface="+mj-lt"/>
                <a:cs typeface="Arial" panose="020B0604020202020204" pitchFamily="34" charset="0"/>
              </a:rPr>
              <a:t> mandado proveer que de aquí adelante por ninguna vía se hagan los indios esclavos, ansí en los que hasta aquí se han fecho contra razón y derecho y contra las </a:t>
            </a:r>
            <a:r>
              <a:rPr lang="es-ES" sz="2000" i="1" dirty="0" err="1">
                <a:latin typeface="+mj-lt"/>
                <a:cs typeface="Arial" panose="020B0604020202020204" pitchFamily="34" charset="0"/>
              </a:rPr>
              <a:t>Provissiones</a:t>
            </a:r>
            <a:r>
              <a:rPr lang="es-ES" sz="2000" i="1" dirty="0">
                <a:latin typeface="+mj-lt"/>
                <a:cs typeface="Arial" panose="020B0604020202020204" pitchFamily="34" charset="0"/>
              </a:rPr>
              <a:t> e </a:t>
            </a:r>
            <a:r>
              <a:rPr lang="es-ES" sz="2000" i="1" dirty="0" err="1">
                <a:latin typeface="+mj-lt"/>
                <a:cs typeface="Arial" panose="020B0604020202020204" pitchFamily="34" charset="0"/>
              </a:rPr>
              <a:t>Instruçiones</a:t>
            </a:r>
            <a:r>
              <a:rPr lang="es-ES" sz="2000" i="1" dirty="0">
                <a:latin typeface="+mj-lt"/>
                <a:cs typeface="Arial" panose="020B0604020202020204" pitchFamily="34" charset="0"/>
              </a:rPr>
              <a:t> dadas, ordenamos y </a:t>
            </a:r>
            <a:r>
              <a:rPr lang="es-ES" sz="2000" b="1" i="1" u="sng" dirty="0">
                <a:latin typeface="+mj-lt"/>
                <a:cs typeface="Arial" panose="020B0604020202020204" pitchFamily="34" charset="0"/>
              </a:rPr>
              <a:t>mandamos que las </a:t>
            </a:r>
            <a:r>
              <a:rPr lang="es-ES" sz="2000" b="1" i="1" u="sng" dirty="0" err="1">
                <a:latin typeface="+mj-lt"/>
                <a:cs typeface="Arial" panose="020B0604020202020204" pitchFamily="34" charset="0"/>
              </a:rPr>
              <a:t>Abdiençias</a:t>
            </a:r>
            <a:r>
              <a:rPr lang="es-ES" sz="2000" b="1" i="1" u="sng" dirty="0">
                <a:latin typeface="+mj-lt"/>
                <a:cs typeface="Arial" panose="020B0604020202020204" pitchFamily="34" charset="0"/>
              </a:rPr>
              <a:t>, llamadas las partes, sin tela de </a:t>
            </a:r>
            <a:r>
              <a:rPr lang="es-ES" sz="2000" b="1" i="1" u="sng" dirty="0" err="1">
                <a:latin typeface="+mj-lt"/>
                <a:cs typeface="Arial" panose="020B0604020202020204" pitchFamily="34" charset="0"/>
              </a:rPr>
              <a:t>juizio</a:t>
            </a:r>
            <a:r>
              <a:rPr lang="es-ES" sz="2000" b="1" i="1" u="sng" dirty="0">
                <a:latin typeface="+mj-lt"/>
                <a:cs typeface="Arial" panose="020B0604020202020204" pitchFamily="34" charset="0"/>
              </a:rPr>
              <a:t>, sumaria y brevemente, </a:t>
            </a:r>
            <a:r>
              <a:rPr lang="es-ES" sz="2000" b="1" i="1" u="sng" dirty="0" err="1">
                <a:latin typeface="+mj-lt"/>
                <a:cs typeface="Arial" panose="020B0604020202020204" pitchFamily="34" charset="0"/>
              </a:rPr>
              <a:t>sóla</a:t>
            </a:r>
            <a:r>
              <a:rPr lang="es-ES" sz="2000" b="1" i="1" u="sng" dirty="0">
                <a:latin typeface="+mj-lt"/>
                <a:cs typeface="Arial" panose="020B0604020202020204" pitchFamily="34" charset="0"/>
              </a:rPr>
              <a:t> la verdad sabida, los pongan en libertad, si las personas que los </a:t>
            </a:r>
            <a:r>
              <a:rPr lang="es-ES" sz="2000" b="1" i="1" u="sng" dirty="0" err="1">
                <a:latin typeface="+mj-lt"/>
                <a:cs typeface="Arial" panose="020B0604020202020204" pitchFamily="34" charset="0"/>
              </a:rPr>
              <a:t>tovieren</a:t>
            </a:r>
            <a:r>
              <a:rPr lang="es-ES" sz="2000" b="1" i="1" u="sng" dirty="0">
                <a:latin typeface="+mj-lt"/>
                <a:cs typeface="Arial" panose="020B0604020202020204" pitchFamily="34" charset="0"/>
              </a:rPr>
              <a:t> por esclavos no mostraren título cómo los tienen y poseen </a:t>
            </a:r>
            <a:r>
              <a:rPr lang="es-ES" sz="2000" b="1" i="1" u="sng" dirty="0" err="1">
                <a:latin typeface="+mj-lt"/>
                <a:cs typeface="Arial" panose="020B0604020202020204" pitchFamily="34" charset="0"/>
              </a:rPr>
              <a:t>ligítimamente</a:t>
            </a:r>
            <a:r>
              <a:rPr lang="es-ES" sz="2000" b="1" i="1" u="sng" dirty="0">
                <a:latin typeface="+mj-lt"/>
                <a:cs typeface="Arial" panose="020B0604020202020204" pitchFamily="34" charset="0"/>
              </a:rPr>
              <a:t>. Y porque a falta de personas que soliciten lo susodicho los indios no queden por esclavos injustamente, mandamos que las </a:t>
            </a:r>
            <a:r>
              <a:rPr lang="es-ES" sz="2000" b="1" i="1" u="sng" dirty="0" err="1">
                <a:latin typeface="+mj-lt"/>
                <a:cs typeface="Arial" panose="020B0604020202020204" pitchFamily="34" charset="0"/>
              </a:rPr>
              <a:t>Abdiençias</a:t>
            </a:r>
            <a:r>
              <a:rPr lang="es-ES" sz="2000" b="1" i="1" u="sng" dirty="0">
                <a:latin typeface="+mj-lt"/>
                <a:cs typeface="Arial" panose="020B0604020202020204" pitchFamily="34" charset="0"/>
              </a:rPr>
              <a:t> pongan personas que sigan por los indios esta causa, y se paguen de penas de Cámara, y sean hombres de </a:t>
            </a:r>
            <a:r>
              <a:rPr lang="es-ES" sz="2000" b="1" i="1" u="sng" dirty="0" err="1">
                <a:latin typeface="+mj-lt"/>
                <a:cs typeface="Arial" panose="020B0604020202020204" pitchFamily="34" charset="0"/>
              </a:rPr>
              <a:t>confiança</a:t>
            </a:r>
            <a:r>
              <a:rPr lang="es-ES" sz="2000" b="1" i="1" u="sng" dirty="0">
                <a:latin typeface="+mj-lt"/>
                <a:cs typeface="Arial" panose="020B0604020202020204" pitchFamily="34" charset="0"/>
              </a:rPr>
              <a:t> y </a:t>
            </a:r>
            <a:r>
              <a:rPr lang="es-ES" sz="2000" b="1" i="1" u="sng" dirty="0" err="1">
                <a:latin typeface="+mj-lt"/>
                <a:cs typeface="Arial" panose="020B0604020202020204" pitchFamily="34" charset="0"/>
              </a:rPr>
              <a:t>diligençia</a:t>
            </a:r>
            <a:r>
              <a:rPr lang="es-ES" sz="2000" b="1" i="1" u="sng" dirty="0">
                <a:latin typeface="+mj-lt"/>
                <a:cs typeface="Arial" panose="020B0604020202020204" pitchFamily="34" charset="0"/>
              </a:rPr>
              <a:t>.</a:t>
            </a:r>
            <a:br>
              <a:rPr lang="es-ES" sz="2000" b="1" i="1" u="sng" dirty="0">
                <a:latin typeface="+mj-lt"/>
                <a:cs typeface="Arial" panose="020B0604020202020204" pitchFamily="34" charset="0"/>
              </a:rPr>
            </a:br>
            <a:endParaRPr lang="es-ES" sz="2000" b="1" u="sng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3527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3F6D81C7-B083-478E-82FE-089A8CB72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8398EDA2-4889-433D-AC01-5214D7976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099D46A-AF52-46FD-938B-D31189460A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C933E919-C473-4F0E-9DBC-CC65FC9E92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FBBF3BDD-5C99-4FDC-BBCB-E711359D93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06B54F2-CD11-4359-A7D6-DA7C76C09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333F0879-3DA0-4CB8-B35E-A0AD4255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324D2183-F388-476E-92A9-D6639D69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90"/>
            <a:ext cx="3823215" cy="588329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243462E7-1698-4B21-BE89-AEFAC7C2F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2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D550D75-E627-4A63-8572-D4EF5CC0C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140" y="972766"/>
            <a:ext cx="2835464" cy="1254868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La </a:t>
            </a:r>
            <a:r>
              <a:rPr lang="en-US" i="1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limpieza</a:t>
            </a:r>
            <a:r>
              <a:rPr lang="en-US" i="1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de </a:t>
            </a:r>
            <a:r>
              <a:rPr lang="en-US" i="1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sangre</a:t>
            </a:r>
            <a:r>
              <a:rPr lang="en-US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e la </a:t>
            </a:r>
            <a:r>
              <a:rPr lang="en-US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questione</a:t>
            </a:r>
            <a:r>
              <a:rPr lang="en-US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dell’identità</a:t>
            </a:r>
            <a:r>
              <a:rPr lang="en-US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basata</a:t>
            </a:r>
            <a:r>
              <a:rPr lang="en-US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sull’origine</a:t>
            </a:r>
            <a:endParaRPr lang="en-US" kern="1200" cap="none" dirty="0">
              <a:ln w="3175" cmpd="sng">
                <a:noFill/>
              </a:ln>
              <a:solidFill>
                <a:srgbClr val="262626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E9240D6-FBA4-42BD-91A0-204C4BF10944}"/>
              </a:ext>
            </a:extLst>
          </p:cNvPr>
          <p:cNvSpPr txBox="1"/>
          <p:nvPr/>
        </p:nvSpPr>
        <p:spPr>
          <a:xfrm>
            <a:off x="585786" y="2430471"/>
            <a:ext cx="3552006" cy="38179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Il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massacro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degli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ebrei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spagnoli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del 1391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Gli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Estatutos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limpieza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sangre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»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Il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dibattito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sulla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validità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degli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Estatutos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» e la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loro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applicazione</a:t>
            </a:r>
            <a:endParaRPr lang="en-US" sz="2200" kern="1200" cap="none" dirty="0">
              <a:solidFill>
                <a:srgbClr val="262626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conseguenza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: una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differenza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che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basa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sulla</a:t>
            </a:r>
            <a:r>
              <a:rPr lang="en-US" sz="22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2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biologia</a:t>
            </a:r>
            <a:endParaRPr lang="en-US" sz="2200" kern="1200" cap="none" dirty="0">
              <a:solidFill>
                <a:srgbClr val="262626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endParaRPr lang="en-US" sz="1500" kern="1200" cap="none" dirty="0">
              <a:solidFill>
                <a:srgbClr val="262626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endParaRPr lang="en-US" sz="1500" kern="1200" cap="none" dirty="0">
              <a:solidFill>
                <a:srgbClr val="262626"/>
              </a:solidFill>
              <a:effectLst/>
              <a:latin typeface="+mn-lt"/>
              <a:ea typeface="+mn-ea"/>
              <a:cs typeface="+mn-cs"/>
            </a:endParaRPr>
          </a:p>
        </p:txBody>
      </p:sp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6C22FCAC-D7EC-4A52-B153-FF761E223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491" y="0"/>
            <a:ext cx="7396509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Risultati immagini per limpieza de sangre">
            <a:extLst>
              <a:ext uri="{FF2B5EF4-FFF2-40B4-BE49-F238E27FC236}">
                <a16:creationId xmlns:a16="http://schemas.microsoft.com/office/drawing/2014/main" id="{1AF67FE8-1433-44C2-961A-03D2FDFADA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50724" y="609602"/>
            <a:ext cx="5868412" cy="5587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2778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10">
            <a:extLst>
              <a:ext uri="{FF2B5EF4-FFF2-40B4-BE49-F238E27FC236}">
                <a16:creationId xmlns:a16="http://schemas.microsoft.com/office/drawing/2014/main" id="{6BD642B1-E8A0-4B5B-8E4A-D8EF15A08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41D71B9-BFD9-40DE-BC3B-E64BA2895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2504B9E-D812-4C78-9981-5F48C1288A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F886AB1-61BE-4427-BED7-571CF1EF1C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912E8F6-1094-49C1-B7CD-CC46B33D6F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32" name="Straight Connector 16">
            <a:extLst>
              <a:ext uri="{FF2B5EF4-FFF2-40B4-BE49-F238E27FC236}">
                <a16:creationId xmlns:a16="http://schemas.microsoft.com/office/drawing/2014/main" id="{1870FE29-3AF7-4226-8303-7C1B0B8E1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33" name="Rectangle 18">
            <a:extLst>
              <a:ext uri="{FF2B5EF4-FFF2-40B4-BE49-F238E27FC236}">
                <a16:creationId xmlns:a16="http://schemas.microsoft.com/office/drawing/2014/main" id="{8B226A40-22CC-40E5-9EC4-5163536C6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20">
            <a:extLst>
              <a:ext uri="{FF2B5EF4-FFF2-40B4-BE49-F238E27FC236}">
                <a16:creationId xmlns:a16="http://schemas.microsoft.com/office/drawing/2014/main" id="{6BB9B7D3-101C-4F55-A956-62DA4AAD4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786"/>
            <a:ext cx="12229962" cy="6856214"/>
            <a:chOff x="-15736" y="0"/>
            <a:chExt cx="12229962" cy="685621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3BD5441-821C-4091-8DDD-A4A56A6FC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FC6E877-1BD2-4856-8FFD-250D27C158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64C008A-2A32-4626-A83A-16A984F886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875D67EF-62E2-43F5-8005-7A7A319D05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1 Rectángulo"/>
          <p:cNvSpPr/>
          <p:nvPr/>
        </p:nvSpPr>
        <p:spPr>
          <a:xfrm>
            <a:off x="1105394" y="4369857"/>
            <a:ext cx="9989677" cy="16763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kern="1200" cap="none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5100" kern="1200" cap="none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kern="1200" cap="none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La conquista di Granada (1492)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5100" kern="1200" cap="none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kern="1200" cap="none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L’espulsione degli ebrei  (1492)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kern="1200" cap="none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35" name="Rectangle 26">
            <a:extLst>
              <a:ext uri="{FF2B5EF4-FFF2-40B4-BE49-F238E27FC236}">
                <a16:creationId xmlns:a16="http://schemas.microsoft.com/office/drawing/2014/main" id="{9D2CA3DB-2141-4DE2-9F8A-9E5561DDF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11086" y="1092200"/>
            <a:ext cx="8962768" cy="3128346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2 Imagen" descr="La_rendición_de_Granad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76502" y="1319709"/>
            <a:ext cx="4243375" cy="2673327"/>
          </a:xfrm>
          <a:prstGeom prst="rect">
            <a:avLst/>
          </a:prstGeom>
        </p:spPr>
      </p:pic>
      <p:pic>
        <p:nvPicPr>
          <p:cNvPr id="6" name="Immagine 5" descr="Immagine che contiene testo, mappa&#10;&#10;Descrizione generata automaticamente">
            <a:extLst>
              <a:ext uri="{FF2B5EF4-FFF2-40B4-BE49-F238E27FC236}">
                <a16:creationId xmlns:a16="http://schemas.microsoft.com/office/drawing/2014/main" id="{F4DF1D6C-2A21-4F7E-B7FD-D04926A292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008" y="1257341"/>
            <a:ext cx="4055165" cy="2798064"/>
          </a:xfrm>
          <a:prstGeom prst="rect">
            <a:avLst/>
          </a:prstGeom>
        </p:spPr>
      </p:pic>
      <p:cxnSp>
        <p:nvCxnSpPr>
          <p:cNvPr id="36" name="Straight Connector 28">
            <a:extLst>
              <a:ext uri="{FF2B5EF4-FFF2-40B4-BE49-F238E27FC236}">
                <a16:creationId xmlns:a16="http://schemas.microsoft.com/office/drawing/2014/main" id="{1214B64F-D291-4308-B071-A2678ED78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64080" y="5518838"/>
            <a:ext cx="78638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BF1650-3740-4727-B834-E7F3A1DF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it-IT" sz="4400">
                <a:solidFill>
                  <a:srgbClr val="262626"/>
                </a:solidFill>
              </a:rPr>
              <a:t>La diffusione della parola in Europa</a:t>
            </a:r>
            <a:endParaRPr lang="es-ES" sz="4400">
              <a:solidFill>
                <a:srgbClr val="262626"/>
              </a:solidFill>
            </a:endParaRP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AA4D9D79-A4AF-4D44-8C14-41E797733D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7082563"/>
              </p:ext>
            </p:extLst>
          </p:nvPr>
        </p:nvGraphicFramePr>
        <p:xfrm>
          <a:off x="1295400" y="2772384"/>
          <a:ext cx="9601197" cy="2874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301820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2AC0F86-9A78-4E84-A4B4-ADB8B2629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F78B9E-8BE2-4706-9377-A05FA25AB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2CDFDE2-4DB3-4623-BA21-187D1B710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74B2AA-1443-4E9B-8462-F7F5B852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BB652B6-7300-49EC-9422-EF5342492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0909587-01DE-424D-A15F-DAA28CF2C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1303867"/>
          </a:xfrm>
        </p:spPr>
        <p:txBody>
          <a:bodyPr>
            <a:normAutofit/>
          </a:bodyPr>
          <a:lstStyle/>
          <a:p>
            <a:r>
              <a:rPr lang="it-IT" sz="4400"/>
              <a:t>I viaggi forzati</a:t>
            </a:r>
            <a:endParaRPr lang="es-ES" sz="44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A54E25-1C05-48E5-A5CC-3778C1D36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3 Imagen" descr="tratta schiavi.jpg"/>
          <p:cNvPicPr>
            <a:picLocks noChangeAspect="1"/>
          </p:cNvPicPr>
          <p:nvPr/>
        </p:nvPicPr>
        <p:blipFill rotWithShape="1">
          <a:blip r:embed="rId5" cstate="print"/>
          <a:srcRect l="6512" r="11752" b="3"/>
          <a:stretch/>
        </p:blipFill>
        <p:spPr>
          <a:xfrm>
            <a:off x="1412683" y="1410208"/>
            <a:ext cx="5278777" cy="385878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E5D0023-B23E-4823-8D72-B07FFF8CA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051066" y="2550411"/>
            <a:ext cx="4529746" cy="3318936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it-IT" sz="1700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dirty="0"/>
              <a:t>La tratta degli schiavi </a:t>
            </a:r>
          </a:p>
          <a:p>
            <a:pPr>
              <a:lnSpc>
                <a:spcPct val="90000"/>
              </a:lnSpc>
              <a:buNone/>
            </a:pPr>
            <a:endParaRPr lang="it-IT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dirty="0"/>
              <a:t>Il commercio triangolare</a:t>
            </a:r>
          </a:p>
          <a:p>
            <a:pPr>
              <a:lnSpc>
                <a:spcPct val="90000"/>
              </a:lnSpc>
              <a:buNone/>
            </a:pPr>
            <a:endParaRPr lang="it-IT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dirty="0"/>
              <a:t>Le compagnie commerciali per la vendita degli schiavi</a:t>
            </a:r>
          </a:p>
          <a:p>
            <a:pPr>
              <a:lnSpc>
                <a:spcPct val="90000"/>
              </a:lnSpc>
              <a:buNone/>
            </a:pPr>
            <a:endParaRPr lang="es-ES" sz="17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conseguenze di questa prima fase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Le conseguenze economiche</a:t>
            </a:r>
          </a:p>
          <a:p>
            <a:pPr>
              <a:buNone/>
            </a:pPr>
            <a:r>
              <a:rPr lang="it-IT" dirty="0"/>
              <a:t>-  Lo scambio colombiano</a:t>
            </a:r>
          </a:p>
          <a:p>
            <a:pPr>
              <a:buFontTx/>
              <a:buChar char="-"/>
            </a:pPr>
            <a:r>
              <a:rPr lang="it-IT" dirty="0"/>
              <a:t>L’oro e l’argento americani</a:t>
            </a:r>
          </a:p>
          <a:p>
            <a:pPr>
              <a:buFontTx/>
              <a:buChar char="-"/>
            </a:pPr>
            <a:r>
              <a:rPr lang="it-IT" dirty="0"/>
              <a:t>I prodotti alimentari </a:t>
            </a:r>
          </a:p>
          <a:p>
            <a:pPr>
              <a:buFontTx/>
              <a:buChar char="-"/>
            </a:pPr>
            <a:r>
              <a:rPr lang="it-IT" dirty="0"/>
              <a:t>Il commercio degli schiavi</a:t>
            </a:r>
          </a:p>
          <a:p>
            <a:pPr>
              <a:buFontTx/>
              <a:buChar char="-"/>
            </a:pPr>
            <a:r>
              <a:rPr lang="it-IT" dirty="0"/>
              <a:t>Le compagnie commerciali in Inghilterra, Olanda e Francia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DFB5D1BB-0703-437B-BD1E-1D07F8A27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3886586B-3F0F-4593-B272-AE75AD0F0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20DEB59-BF94-41B5-8F16-8B10442EE0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9A3BEF6F-FC03-43B1-8D1B-8DA3A360D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0F49BA32-A501-4C79-9A72-92587AB9EE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83F92AF-2403-4558-B1D7-72130A1E4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572F6A24-139E-4EB5-86D2-431F42EF8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3963AE85-BE5D-4975-BACF-DDDCC9C2A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1E7751F0-16BF-4A9D-B778-5D46B92B44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1D755924-121A-47AA-8613-995D4108BC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B4D2AFDA-19BE-4455-830E-1541E5D7B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0FB15EBF-E414-4E00-87E7-700A78A60F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DF609018-6099-4F8A-A99A-F2D8CAFA8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2" y="982132"/>
            <a:ext cx="4802185" cy="13038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Esiste un razzismo nell’antichità?</a:t>
            </a:r>
            <a:br>
              <a:rPr lang="en-US" sz="28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8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L’idea della differenza per i Greci e i Romani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C9DA5B05-DD14-4860-AC45-02A8D2EE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4517009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ilkim.it/wp-content/uploads/2017/08/270717family-e1502683857882.jpg">
            <a:extLst>
              <a:ext uri="{FF2B5EF4-FFF2-40B4-BE49-F238E27FC236}">
                <a16:creationId xmlns:a16="http://schemas.microsoft.com/office/drawing/2014/main" id="{BAA658C2-72CD-4F4D-ACCE-40009374E2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5" r="4519" b="-3"/>
          <a:stretch/>
        </p:blipFill>
        <p:spPr bwMode="auto">
          <a:xfrm>
            <a:off x="1412683" y="1410208"/>
            <a:ext cx="3876801" cy="385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36BE37AC-AD36-4C42-9B8C-C5500F4E7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4412" y="2400639"/>
            <a:ext cx="4802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7DE7C77-7BB7-4411-8412-953A017A1A11}"/>
              </a:ext>
            </a:extLst>
          </p:cNvPr>
          <p:cNvSpPr txBox="1"/>
          <p:nvPr/>
        </p:nvSpPr>
        <p:spPr>
          <a:xfrm>
            <a:off x="6094412" y="2556932"/>
            <a:ext cx="4802184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I </a:t>
            </a: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testi</a:t>
            </a: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dei</a:t>
            </a: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viaggiatori</a:t>
            </a: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libri </a:t>
            </a: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degli</a:t>
            </a: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storici</a:t>
            </a: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endParaRPr lang="en-US" sz="2400" b="1" kern="1200" cap="none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Erodoto</a:t>
            </a: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Strabone</a:t>
            </a: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Pausania</a:t>
            </a:r>
            <a:endParaRPr lang="en-US" sz="2400" b="1" kern="1200" cap="none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endParaRPr lang="en-US" sz="2400" b="1" kern="1200" cap="none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400" b="1" kern="1200" cap="none" dirty="0" err="1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Tacito</a:t>
            </a:r>
            <a:r>
              <a:rPr lang="en-US" sz="2400" b="1" kern="1200" cap="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rPr>
              <a:t> «La Germania»</a:t>
            </a:r>
          </a:p>
        </p:txBody>
      </p:sp>
    </p:spTree>
    <p:extLst>
      <p:ext uri="{BB962C8B-B14F-4D97-AF65-F5344CB8AC3E}">
        <p14:creationId xmlns:p14="http://schemas.microsoft.com/office/powerpoint/2010/main" val="1903502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FA7146-715D-4DD5-8566-8D196E76F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819" y="828675"/>
            <a:ext cx="9504362" cy="1600200"/>
          </a:xfrm>
        </p:spPr>
        <p:txBody>
          <a:bodyPr>
            <a:normAutofit/>
          </a:bodyPr>
          <a:lstStyle/>
          <a:p>
            <a:pPr algn="ctr"/>
            <a:r>
              <a:rPr lang="it-IT" sz="3600" dirty="0"/>
              <a:t>Il Feudalesimo medievale e i «servi della gleba»</a:t>
            </a:r>
            <a:br>
              <a:rPr lang="it-IT" sz="3600" dirty="0"/>
            </a:br>
            <a:endParaRPr lang="es-ES" sz="36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C7ABF27-0D81-48F9-92DA-D8FE2736B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9026" y="2819400"/>
            <a:ext cx="4702361" cy="279558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45306AE-5F22-4D9F-BA02-B227FB752748}"/>
              </a:ext>
            </a:extLst>
          </p:cNvPr>
          <p:cNvSpPr txBox="1"/>
          <p:nvPr/>
        </p:nvSpPr>
        <p:spPr>
          <a:xfrm>
            <a:off x="679892" y="3429000"/>
            <a:ext cx="583364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Una figura giuridica complessa, </a:t>
            </a:r>
          </a:p>
          <a:p>
            <a:r>
              <a:rPr lang="it-IT" sz="3200" b="1" dirty="0"/>
              <a:t>senza caratteristiche «etniche»</a:t>
            </a:r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2323829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F6D81C7-B083-478E-82FE-089A8CB72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398EDA2-4889-433D-AC01-5214D7976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099D46A-AF52-46FD-938B-D31189460A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933E919-C473-4F0E-9DBC-CC65FC9E92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BBF3BDD-5C99-4FDC-BBCB-E711359D93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6B54F2-CD11-4359-A7D6-DA7C76C09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333F0879-3DA0-4CB8-B35E-A0AD4255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24D2183-F388-476E-92A9-D6639D69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90"/>
            <a:ext cx="3823215" cy="588329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43462E7-1698-4B21-BE89-AEFAC7C2F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2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075EE84-9096-46DB-A8C2-9C95CDB07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156" y="1371600"/>
            <a:ext cx="3371862" cy="3489165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4000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L’antisemitismo</a:t>
            </a:r>
            <a:r>
              <a:rPr lang="en-US" sz="4000" dirty="0" err="1">
                <a:solidFill>
                  <a:srgbClr val="262626"/>
                </a:solidFill>
              </a:rPr>
              <a:t>e</a:t>
            </a:r>
            <a:r>
              <a:rPr lang="en-US" sz="4000" dirty="0">
                <a:solidFill>
                  <a:srgbClr val="262626"/>
                </a:solidFill>
              </a:rPr>
              <a:t> </a:t>
            </a:r>
            <a:r>
              <a:rPr lang="en-US" sz="4000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l’invenzione</a:t>
            </a:r>
            <a:r>
              <a:rPr lang="en-US" sz="4000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di una </a:t>
            </a:r>
            <a:r>
              <a:rPr lang="en-US" sz="4000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razza</a:t>
            </a:r>
            <a:br>
              <a:rPr lang="en-US" sz="4000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4000" kern="1200" cap="none" dirty="0">
              <a:ln w="3175" cmpd="sng">
                <a:noFill/>
              </a:ln>
              <a:solidFill>
                <a:srgbClr val="262626"/>
              </a:solidFill>
              <a:effectLst/>
              <a:latin typeface="+mj-lt"/>
              <a:ea typeface="+mj-ea"/>
              <a:cs typeface="+mj-cs"/>
            </a:endParaRPr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6C22FCAC-D7EC-4A52-B153-FF761E223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491" y="0"/>
            <a:ext cx="7396509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egnaposto contenuto 5" descr="Immagine che contiene persona, interni, parete, tavolo&#10;&#10;Descrizione generata con affidabilità molto elevata">
            <a:extLst>
              <a:ext uri="{FF2B5EF4-FFF2-40B4-BE49-F238E27FC236}">
                <a16:creationId xmlns:a16="http://schemas.microsoft.com/office/drawing/2014/main" id="{F9540055-E065-43DC-869E-8CC72C9B54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617" y="609602"/>
            <a:ext cx="4274627" cy="558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922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D81C7-B083-478E-82FE-089A8CB72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398EDA2-4889-433D-AC01-5214D7976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099D46A-AF52-46FD-938B-D31189460A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933E919-C473-4F0E-9DBC-CC65FC9E92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BBF3BDD-5C99-4FDC-BBCB-E711359D93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06B54F2-CD11-4359-A7D6-DA7C76C09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33F0879-3DA0-4CB8-B35E-A0AD42558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24D2183-F388-476E-92A9-D6639D69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90"/>
            <a:ext cx="3823215" cy="588329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43462E7-1698-4B21-BE89-AEFAC7C2F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2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44EF8BC-CF3E-48F7-BC30-04334963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915" y="1447753"/>
            <a:ext cx="2835464" cy="1254868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Religioni</a:t>
            </a:r>
            <a:r>
              <a:rPr lang="en-US" sz="2800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e </a:t>
            </a:r>
            <a:r>
              <a:rPr lang="en-US" sz="2800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razzismo</a:t>
            </a:r>
            <a:r>
              <a:rPr lang="en-US" sz="2800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: </a:t>
            </a:r>
            <a:r>
              <a:rPr lang="en-US" sz="2800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l’inizio</a:t>
            </a:r>
            <a:r>
              <a:rPr lang="en-US" sz="2800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800" kern="1200" cap="none" dirty="0" err="1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  <a:t>dell’antisemitismo</a:t>
            </a:r>
            <a:br>
              <a:rPr lang="en-US" sz="2800" kern="1200" cap="none" dirty="0">
                <a:ln w="3175" cmpd="sng">
                  <a:noFill/>
                </a:ln>
                <a:solidFill>
                  <a:srgbClr val="262626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2800" kern="1200" cap="none" dirty="0">
              <a:ln w="3175" cmpd="sng">
                <a:noFill/>
              </a:ln>
              <a:solidFill>
                <a:srgbClr val="262626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5EB1A3C-13D9-4378-B9BB-566080FAB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1504" y="2430471"/>
            <a:ext cx="3003101" cy="355203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buFont typeface="Arial"/>
              <a:buChar char="•"/>
            </a:pPr>
            <a:endParaRPr lang="en-US" sz="1800" kern="1200" cap="none" dirty="0">
              <a:solidFill>
                <a:srgbClr val="262626"/>
              </a:solidFill>
              <a:effectLst/>
              <a:latin typeface="+mn-lt"/>
              <a:ea typeface="+mn-ea"/>
              <a:cs typeface="+mn-cs"/>
            </a:endParaRPr>
          </a:p>
          <a:p>
            <a:pPr algn="l">
              <a:buFont typeface="Arial"/>
              <a:buChar char="•"/>
            </a:pPr>
            <a:endParaRPr lang="en-US" sz="1800" kern="1200" cap="none" dirty="0">
              <a:solidFill>
                <a:srgbClr val="262626"/>
              </a:solidFill>
              <a:effectLst/>
              <a:latin typeface="+mn-lt"/>
              <a:ea typeface="+mn-ea"/>
              <a:cs typeface="+mn-cs"/>
            </a:endParaRPr>
          </a:p>
          <a:p>
            <a:pPr algn="l">
              <a:buFont typeface="Arial"/>
              <a:buChar char="•"/>
            </a:pPr>
            <a:r>
              <a:rPr lang="en-US" sz="24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Dai </a:t>
            </a:r>
            <a:r>
              <a:rPr lang="en-US" sz="24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Padri</a:t>
            </a:r>
            <a:r>
              <a:rPr lang="en-US" sz="24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della</a:t>
            </a:r>
            <a:r>
              <a:rPr lang="en-US" sz="2400" kern="1200" cap="none" dirty="0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 Chiesa a Martin </a:t>
            </a:r>
            <a:r>
              <a:rPr lang="en-US" sz="2400" kern="1200" cap="none" dirty="0" err="1">
                <a:solidFill>
                  <a:srgbClr val="262626"/>
                </a:solidFill>
                <a:effectLst/>
                <a:latin typeface="+mn-lt"/>
                <a:ea typeface="+mn-ea"/>
                <a:cs typeface="+mn-cs"/>
              </a:rPr>
              <a:t>Lutero</a:t>
            </a:r>
            <a:endParaRPr lang="en-US" sz="2400" kern="1200" cap="none" dirty="0">
              <a:solidFill>
                <a:srgbClr val="262626"/>
              </a:solidFill>
              <a:effectLst/>
              <a:latin typeface="+mn-lt"/>
              <a:ea typeface="+mn-ea"/>
              <a:cs typeface="+mn-cs"/>
            </a:endParaRPr>
          </a:p>
        </p:txBody>
      </p: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6C22FCAC-D7EC-4A52-B153-FF761E223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491" y="0"/>
            <a:ext cx="7396509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Segnaposto contenuto 11" descr="Immagine che contiene testo, libro&#10;&#10;Descrizione generata con affidabilità molto elevata">
            <a:extLst>
              <a:ext uri="{FF2B5EF4-FFF2-40B4-BE49-F238E27FC236}">
                <a16:creationId xmlns:a16="http://schemas.microsoft.com/office/drawing/2014/main" id="{BC0D626D-0237-49B1-8663-0D374E9C79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910" y="1795118"/>
            <a:ext cx="6098041" cy="321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202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68D3EAE6-5AC4-4EF7-BA5E-FF047F057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25223CC4-CEF2-43BE-A268-7574A7F572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AD518D9-DA34-42A4-AE7C-2449A29A2A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F57E9183-A8C2-4E29-854A-122252F8C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27F9D8B-907D-42F0-8748-A986C12C50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127D324-ED99-4DAD-96B2-75E77B6EE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C458EB8A-C7C5-4211-9687-A5EE0C6DD0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5D94D4E-6D90-4017-88B5-20FB90038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786"/>
            <a:ext cx="12229962" cy="6856214"/>
            <a:chOff x="-15736" y="0"/>
            <a:chExt cx="12229962" cy="6856214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5383EC4-D6DD-4C5A-913E-9FBB97309C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9779F7A-4308-4A06-9EE1-97A003037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A0F2FC2F-2244-4240-94B0-9D51B33BA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03307054-69F1-41D9-993D-AE5A21F869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5C444D57-E2C2-4651-87BB-4C45EBEEA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619" y="4404852"/>
            <a:ext cx="9989677" cy="105474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kern="1200" cap="none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  <a:t>Saraceni e Mori: l’alterità islamica</a:t>
            </a:r>
            <a:br>
              <a:rPr lang="en-US" sz="3400" kern="1200" cap="none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rPr>
            </a:br>
            <a:endParaRPr lang="en-US" sz="3400" kern="1200" cap="none" dirty="0">
              <a:ln w="3175" cmpd="sng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6E7B777-18B2-4C35-B506-702DC68D2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11086" y="1092200"/>
            <a:ext cx="8962768" cy="3128346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70BF9EA-9AD1-4BAC-88B9-91B767946BB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961" r="15176" b="2"/>
          <a:stretch/>
        </p:blipFill>
        <p:spPr>
          <a:xfrm>
            <a:off x="1776502" y="1257341"/>
            <a:ext cx="4243375" cy="279806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A61D7DF-319B-47D0-86FC-96A7237B580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0259" r="-2" b="-2"/>
          <a:stretch/>
        </p:blipFill>
        <p:spPr>
          <a:xfrm>
            <a:off x="6180744" y="1257341"/>
            <a:ext cx="4227694" cy="2798064"/>
          </a:xfrm>
          <a:prstGeom prst="rect">
            <a:avLst/>
          </a:prstGeom>
        </p:spPr>
      </p:pic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DF7A100-AC98-48E5-8ADC-222C893FB2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64080" y="5518838"/>
            <a:ext cx="78638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4398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r>
              <a:rPr lang="it-IT" sz="3700" dirty="0">
                <a:solidFill>
                  <a:srgbClr val="FFFFFF"/>
                </a:solidFill>
              </a:rPr>
              <a:t>L’espansione europea e l’incontro </a:t>
            </a:r>
            <a:br>
              <a:rPr lang="it-IT" sz="3700" dirty="0">
                <a:solidFill>
                  <a:srgbClr val="FFFFFF"/>
                </a:solidFill>
              </a:rPr>
            </a:br>
            <a:r>
              <a:rPr lang="it-IT" sz="3700" dirty="0">
                <a:solidFill>
                  <a:srgbClr val="FFFFFF"/>
                </a:solidFill>
              </a:rPr>
              <a:t>con gli altri popoli </a:t>
            </a:r>
            <a:br>
              <a:rPr lang="it-IT" sz="3700" dirty="0">
                <a:solidFill>
                  <a:srgbClr val="FFFFFF"/>
                </a:solidFill>
              </a:rPr>
            </a:br>
            <a:r>
              <a:rPr lang="it-IT" sz="3700" dirty="0">
                <a:solidFill>
                  <a:srgbClr val="FFFFFF"/>
                </a:solidFill>
              </a:rPr>
              <a:t>1300–1500</a:t>
            </a:r>
            <a:endParaRPr lang="es-ES" sz="3700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140934" y="469900"/>
            <a:ext cx="5953630" cy="540596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it-IT" sz="2400" dirty="0"/>
          </a:p>
          <a:p>
            <a:pPr>
              <a:buNone/>
            </a:pPr>
            <a:r>
              <a:rPr lang="it-IT" sz="2800" dirty="0"/>
              <a:t>La ripresa demografica dopo la peste nera del 1348</a:t>
            </a:r>
          </a:p>
          <a:p>
            <a:pPr>
              <a:buNone/>
            </a:pPr>
            <a:r>
              <a:rPr lang="it-IT" sz="2800" dirty="0"/>
              <a:t>Il bisogno di spazio</a:t>
            </a:r>
          </a:p>
          <a:p>
            <a:pPr>
              <a:buNone/>
            </a:pPr>
            <a:r>
              <a:rPr lang="it-IT" sz="2800" dirty="0"/>
              <a:t>Il crollo della produzione dell’oro iberico</a:t>
            </a:r>
          </a:p>
          <a:p>
            <a:pPr>
              <a:buNone/>
            </a:pPr>
            <a:endParaRPr lang="it-IT" sz="2800" dirty="0"/>
          </a:p>
          <a:p>
            <a:pPr>
              <a:buNone/>
            </a:pPr>
            <a:r>
              <a:rPr lang="it-IT" sz="2800" dirty="0"/>
              <a:t>Il passaggio al matrimonio mononucleare</a:t>
            </a:r>
          </a:p>
          <a:p>
            <a:pPr>
              <a:buNone/>
            </a:pPr>
            <a:r>
              <a:rPr lang="it-IT" sz="2800" dirty="0"/>
              <a:t>L’aumento dell’investimento in educazione: nuove università, nuovi studi</a:t>
            </a:r>
          </a:p>
          <a:p>
            <a:pPr>
              <a:buNone/>
            </a:pPr>
            <a:endParaRPr lang="es-ES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o">
  <a:themeElements>
    <a:clrScheme name="Orga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1412</Words>
  <Application>Microsoft Office PowerPoint</Application>
  <PresentationFormat>Widescreen</PresentationFormat>
  <Paragraphs>139</Paragraphs>
  <Slides>31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4" baseType="lpstr">
      <vt:lpstr>Arial</vt:lpstr>
      <vt:lpstr>Garamond</vt:lpstr>
      <vt:lpstr>Organico</vt:lpstr>
      <vt:lpstr>Razzismo e Colonialismo  Elementi per una storia 1</vt:lpstr>
      <vt:lpstr>La parola «razza»</vt:lpstr>
      <vt:lpstr>La diffusione della parola in Europa</vt:lpstr>
      <vt:lpstr>Esiste un razzismo nell’antichità? L’idea della differenza per i Greci e i Romani</vt:lpstr>
      <vt:lpstr>Il Feudalesimo medievale e i «servi della gleba» </vt:lpstr>
      <vt:lpstr>L’antisemitismoe l’invenzione di una razza </vt:lpstr>
      <vt:lpstr>Religioni e razzismo: l’inizio dell’antisemitismo </vt:lpstr>
      <vt:lpstr>Saraceni e Mori: l’alterità islamica </vt:lpstr>
      <vt:lpstr>L’espansione europea e l’incontro  con gli altri popoli  1300–1500</vt:lpstr>
      <vt:lpstr>Le condizioni geopolitiche</vt:lpstr>
      <vt:lpstr>Le innovazioni tecnologiche</vt:lpstr>
      <vt:lpstr>I primi viaggi: le isole atlantiche e la costa africana</vt:lpstr>
      <vt:lpstr>La conquista delle Canarie (1402-1496)</vt:lpstr>
      <vt:lpstr>Presentazione standard di PowerPoint</vt:lpstr>
      <vt:lpstr>I viaggi e le scoperte degli spagnoli</vt:lpstr>
      <vt:lpstr>Le letture di Colombo</vt:lpstr>
      <vt:lpstr>La prima immagine degli abitanti delle Americhe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Junta de Valladolid  (1550-1551)</vt:lpstr>
      <vt:lpstr>Presentazione standard di PowerPoint</vt:lpstr>
      <vt:lpstr>Le «Leyes Nuevas de Indias» (1542-1543)</vt:lpstr>
      <vt:lpstr>La limpieza de sangre e la questione dell’identità basata sull’origine</vt:lpstr>
      <vt:lpstr>Presentazione standard di PowerPoint</vt:lpstr>
      <vt:lpstr>I viaggi forzati</vt:lpstr>
      <vt:lpstr>Le conseguenze di questa prima fase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Elementi per una storia del razzismo 1</dc:title>
  <dc:creator>Stefano Tedeschi</dc:creator>
  <cp:lastModifiedBy>Stefano Tedeschi</cp:lastModifiedBy>
  <cp:revision>8</cp:revision>
  <dcterms:created xsi:type="dcterms:W3CDTF">2019-11-03T19:22:03Z</dcterms:created>
  <dcterms:modified xsi:type="dcterms:W3CDTF">2020-10-21T08:30:14Z</dcterms:modified>
</cp:coreProperties>
</file>