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58" r:id="rId4"/>
    <p:sldId id="259" r:id="rId5"/>
    <p:sldId id="282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2" r:id="rId14"/>
    <p:sldId id="267" r:id="rId15"/>
    <p:sldId id="268" r:id="rId16"/>
    <p:sldId id="269" r:id="rId17"/>
    <p:sldId id="270" r:id="rId18"/>
    <p:sldId id="273" r:id="rId19"/>
    <p:sldId id="274" r:id="rId20"/>
    <p:sldId id="271" r:id="rId21"/>
    <p:sldId id="275" r:id="rId22"/>
    <p:sldId id="281" r:id="rId23"/>
    <p:sldId id="276" r:id="rId24"/>
    <p:sldId id="279" r:id="rId25"/>
    <p:sldId id="277" r:id="rId26"/>
    <p:sldId id="278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1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91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27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49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53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39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08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73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8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47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37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7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28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2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06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64E0904-5ABD-4DC7-8562-C38580C95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57A2EE-91C1-429B-9B74-7F048E55C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57" b="7195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50FFA16-B4C2-46BE-A0B7-F343FCBE5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3834174"/>
            <a:ext cx="5257800" cy="1701570"/>
          </a:xfrm>
        </p:spPr>
        <p:txBody>
          <a:bodyPr anchor="b">
            <a:normAutofit/>
          </a:bodyPr>
          <a:lstStyle/>
          <a:p>
            <a:r>
              <a:rPr lang="it-IT" sz="4400"/>
              <a:t>Gli zingari e l’antiziganismo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96CA831-62A7-4839-9DD8-EF9CF6091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592499"/>
            <a:ext cx="5147960" cy="64678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1400"/>
              <a:t>Stefano Tedeschi</a:t>
            </a:r>
          </a:p>
          <a:p>
            <a:pPr>
              <a:lnSpc>
                <a:spcPct val="90000"/>
              </a:lnSpc>
            </a:pPr>
            <a:r>
              <a:rPr lang="it-IT" sz="1400"/>
              <a:t>Sapienza Università di Roma</a:t>
            </a:r>
          </a:p>
        </p:txBody>
      </p:sp>
    </p:spTree>
    <p:extLst>
      <p:ext uri="{BB962C8B-B14F-4D97-AF65-F5344CB8AC3E}">
        <p14:creationId xmlns:p14="http://schemas.microsoft.com/office/powerpoint/2010/main" val="1083983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B8F2713-E8BF-4BC8-92B2-180E95B01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669" b="11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23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F35DB090-93B5-4581-8D71-BB3839684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9619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3D211A6-96A7-402D-8CA6-8BC163156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it-IT" dirty="0"/>
              <a:t>Una cultura rom?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B3CCA8-5A64-4D19-A78A-A4EC4D988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616" y="2637217"/>
            <a:ext cx="4677696" cy="3553581"/>
          </a:xfrm>
        </p:spPr>
        <p:txBody>
          <a:bodyPr>
            <a:normAutofit/>
          </a:bodyPr>
          <a:lstStyle/>
          <a:p>
            <a:r>
              <a:rPr lang="it-IT" sz="2000" dirty="0">
                <a:latin typeface="+mj-lt"/>
              </a:rPr>
              <a:t>Estrema diversità tra i gruppi, anche all’interno di uno stesso paese</a:t>
            </a:r>
          </a:p>
          <a:p>
            <a:r>
              <a:rPr lang="it-IT" sz="2000" dirty="0">
                <a:latin typeface="+mj-lt"/>
              </a:rPr>
              <a:t>Capacità di adattamento alle situazioni e di assorbimento di tratti culturali altrui</a:t>
            </a:r>
          </a:p>
          <a:p>
            <a:r>
              <a:rPr lang="it-IT" sz="2000" dirty="0">
                <a:latin typeface="+mj-lt"/>
              </a:rPr>
              <a:t>Tra permanenza e cambiamento</a:t>
            </a:r>
          </a:p>
          <a:p>
            <a:endParaRPr lang="it-IT"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06787A5-C675-4FD9-B37C-ECA61A9FE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840" y="47342"/>
            <a:ext cx="2755391" cy="3654721"/>
          </a:xfrm>
          <a:prstGeom prst="rect">
            <a:avLst/>
          </a:prstGeom>
        </p:spPr>
      </p:pic>
      <p:pic>
        <p:nvPicPr>
          <p:cNvPr id="5" name="Immagine 4" descr="Immagine che contiene persona, testo, parete&#10;&#10;Descrizione generata automaticamente">
            <a:extLst>
              <a:ext uri="{FF2B5EF4-FFF2-40B4-BE49-F238E27FC236}">
                <a16:creationId xmlns:a16="http://schemas.microsoft.com/office/drawing/2014/main" id="{0DB162F2-7E0A-4819-ACF0-14E99B68D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912" y="3683308"/>
            <a:ext cx="2304287" cy="30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88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B4B09D5-FF01-4FF9-A3A9-BC3CC2E1F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A5883B-EF52-493B-B73D-3BBA20632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398F60F9-95A7-4375-8DED-A1545CFE2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68765" y="-87727"/>
            <a:ext cx="5675315" cy="7212844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B29BC0A-73FD-458E-AB65-BAAAF4680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980" y="1201003"/>
            <a:ext cx="5752530" cy="1310185"/>
          </a:xfrm>
        </p:spPr>
        <p:txBody>
          <a:bodyPr anchor="b">
            <a:normAutofit/>
          </a:bodyPr>
          <a:lstStyle/>
          <a:p>
            <a:r>
              <a:rPr lang="it-IT" dirty="0"/>
              <a:t>Il nomadismo</a:t>
            </a:r>
          </a:p>
        </p:txBody>
      </p:sp>
      <p:pic>
        <p:nvPicPr>
          <p:cNvPr id="4" name="Immagine 3" descr="Immagine che contiene erba, terra, esterni, mammifero&#10;&#10;Descrizione generata automaticamente">
            <a:extLst>
              <a:ext uri="{FF2B5EF4-FFF2-40B4-BE49-F238E27FC236}">
                <a16:creationId xmlns:a16="http://schemas.microsoft.com/office/drawing/2014/main" id="{1FD31B31-9475-4AFB-9E23-29EB82275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5" r="2" b="27412"/>
          <a:stretch/>
        </p:blipFill>
        <p:spPr>
          <a:xfrm>
            <a:off x="7537713" y="10"/>
            <a:ext cx="4654287" cy="2221333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E3EB77D-8392-427C-A265-EC3566B85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44" y="2521219"/>
            <a:ext cx="7053344" cy="322610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  <a:latin typeface="+mj-lt"/>
              </a:rPr>
              <a:t>Il </a:t>
            </a:r>
            <a:r>
              <a:rPr lang="en-US" dirty="0" err="1">
                <a:solidFill>
                  <a:srgbClr val="FFC000"/>
                </a:solidFill>
                <a:latin typeface="+mj-lt"/>
              </a:rPr>
              <a:t>nomadismo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: </a:t>
            </a:r>
            <a:r>
              <a:rPr lang="en-US" dirty="0" err="1">
                <a:solidFill>
                  <a:srgbClr val="FFC000"/>
                </a:solidFill>
                <a:latin typeface="+mj-lt"/>
              </a:rPr>
              <a:t>un’eredità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+mj-lt"/>
              </a:rPr>
              <a:t>ancestrale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?</a:t>
            </a:r>
          </a:p>
          <a:p>
            <a:endParaRPr lang="en-US" dirty="0">
              <a:solidFill>
                <a:srgbClr val="FFC000"/>
              </a:solidFill>
              <a:latin typeface="+mj-lt"/>
            </a:endParaRPr>
          </a:p>
          <a:p>
            <a:r>
              <a:rPr lang="en-US" dirty="0" err="1">
                <a:solidFill>
                  <a:srgbClr val="FFC000"/>
                </a:solidFill>
                <a:latin typeface="+mj-lt"/>
              </a:rPr>
              <a:t>Quanti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+mj-lt"/>
              </a:rPr>
              <a:t>sono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+mj-lt"/>
              </a:rPr>
              <a:t>oggi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+mj-lt"/>
              </a:rPr>
              <a:t>i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+mj-lt"/>
              </a:rPr>
              <a:t>nomadi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 in Italia?</a:t>
            </a:r>
          </a:p>
          <a:p>
            <a:endParaRPr lang="en-US" dirty="0">
              <a:solidFill>
                <a:srgbClr val="FFC000"/>
              </a:solidFill>
              <a:latin typeface="+mj-lt"/>
            </a:endParaRPr>
          </a:p>
          <a:p>
            <a:r>
              <a:rPr lang="en-US" dirty="0">
                <a:solidFill>
                  <a:srgbClr val="FFC000"/>
                </a:solidFill>
                <a:latin typeface="+mj-lt"/>
              </a:rPr>
              <a:t>Il </a:t>
            </a:r>
            <a:r>
              <a:rPr lang="en-US" dirty="0" err="1">
                <a:solidFill>
                  <a:srgbClr val="FFC000"/>
                </a:solidFill>
                <a:latin typeface="+mj-lt"/>
              </a:rPr>
              <a:t>nomadismo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: una </a:t>
            </a:r>
            <a:r>
              <a:rPr lang="en-US" dirty="0" err="1">
                <a:solidFill>
                  <a:srgbClr val="FFC000"/>
                </a:solidFill>
                <a:latin typeface="+mj-lt"/>
              </a:rPr>
              <a:t>scelta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 o una </a:t>
            </a:r>
            <a:r>
              <a:rPr lang="en-US" dirty="0" err="1">
                <a:solidFill>
                  <a:srgbClr val="FFC000"/>
                </a:solidFill>
                <a:latin typeface="+mj-lt"/>
              </a:rPr>
              <a:t>fuga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?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196FD3E-FC36-4B33-91A3-49D8861479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09" r="2" b="5984"/>
          <a:stretch/>
        </p:blipFill>
        <p:spPr>
          <a:xfrm>
            <a:off x="7537715" y="2311569"/>
            <a:ext cx="4654285" cy="223486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5CB5201-1CDD-4F72-8203-A54E7CBA5C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52" r="2" b="24805"/>
          <a:stretch/>
        </p:blipFill>
        <p:spPr>
          <a:xfrm>
            <a:off x="7537716" y="4636656"/>
            <a:ext cx="4654284" cy="222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47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edificio, erba, molti, vecchio&#10;&#10;Descrizione generata automaticamente">
            <a:extLst>
              <a:ext uri="{FF2B5EF4-FFF2-40B4-BE49-F238E27FC236}">
                <a16:creationId xmlns:a16="http://schemas.microsoft.com/office/drawing/2014/main" id="{EFCC9DCE-9BE4-4376-B942-394DC1566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7" b="15985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7" name="Immagine 6" descr="Immagine che contiene esterni, edificio, tavolo, donna&#10;&#10;Descrizione generata automaticamente">
            <a:extLst>
              <a:ext uri="{FF2B5EF4-FFF2-40B4-BE49-F238E27FC236}">
                <a16:creationId xmlns:a16="http://schemas.microsoft.com/office/drawing/2014/main" id="{D52D6C97-6D94-47C3-8150-E8B7209260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9" r="2" b="21441"/>
          <a:stretch/>
        </p:blipFill>
        <p:spPr>
          <a:xfrm>
            <a:off x="4636168" y="3474720"/>
            <a:ext cx="7555832" cy="3383280"/>
          </a:xfrm>
          <a:prstGeom prst="rect">
            <a:avLst/>
          </a:pr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20D3304-F25D-457A-A1A1-B8D1F9EC3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1122363"/>
            <a:ext cx="3992700" cy="33644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I </a:t>
            </a:r>
            <a:r>
              <a:rPr lang="en-US" sz="4800" dirty="0" err="1"/>
              <a:t>campi</a:t>
            </a:r>
            <a:r>
              <a:rPr lang="en-US" sz="4800" dirty="0"/>
              <a:t> rom: una </a:t>
            </a:r>
            <a:r>
              <a:rPr lang="en-US" sz="4800" dirty="0" err="1"/>
              <a:t>storia</a:t>
            </a:r>
            <a:r>
              <a:rPr lang="en-US" sz="4800" dirty="0"/>
              <a:t> </a:t>
            </a:r>
            <a:r>
              <a:rPr lang="en-US" sz="4800" dirty="0" err="1"/>
              <a:t>italiana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11644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F0F4E97-E194-4493-885A-6C7C34A44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rgbClr val="CB456F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8ED4954-B747-493C-85CA-50BE87369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156" y="365125"/>
            <a:ext cx="5827643" cy="1511300"/>
          </a:xfrm>
        </p:spPr>
        <p:txBody>
          <a:bodyPr anchor="b">
            <a:normAutofit/>
          </a:bodyPr>
          <a:lstStyle/>
          <a:p>
            <a:r>
              <a:rPr lang="it-IT" dirty="0"/>
              <a:t>La non integrazione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35E71E2-93F3-4B65-9F13-325762E8A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7919"/>
            <a:ext cx="2769043" cy="347578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BEDCC77-6CB5-4306-AD3E-8037B1F6D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45" y="3876379"/>
            <a:ext cx="4500559" cy="298162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8A1057C-295E-4DEF-B269-DB7A3C074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0049" y="2055813"/>
            <a:ext cx="6593751" cy="4121149"/>
          </a:xfrm>
        </p:spPr>
        <p:txBody>
          <a:bodyPr anchor="t">
            <a:normAutofit/>
          </a:bodyPr>
          <a:lstStyle/>
          <a:p>
            <a:r>
              <a:rPr lang="en-US" sz="2400" dirty="0">
                <a:latin typeface="+mj-lt"/>
              </a:rPr>
              <a:t>“Non </a:t>
            </a:r>
            <a:r>
              <a:rPr lang="en-US" sz="2400" dirty="0" err="1">
                <a:latin typeface="+mj-lt"/>
              </a:rPr>
              <a:t>si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vogliono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integrare</a:t>
            </a:r>
            <a:r>
              <a:rPr lang="en-US" sz="2400" dirty="0">
                <a:latin typeface="+mj-lt"/>
              </a:rPr>
              <a:t>”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Non-</a:t>
            </a:r>
            <a:r>
              <a:rPr lang="en-US" sz="2400" dirty="0" err="1">
                <a:latin typeface="+mj-lt"/>
              </a:rPr>
              <a:t>integrazione</a:t>
            </a:r>
            <a:r>
              <a:rPr lang="en-US" sz="2400" dirty="0">
                <a:latin typeface="+mj-lt"/>
              </a:rPr>
              <a:t> e </a:t>
            </a:r>
            <a:r>
              <a:rPr lang="en-US" sz="2400" dirty="0" err="1">
                <a:latin typeface="+mj-lt"/>
              </a:rPr>
              <a:t>situazione</a:t>
            </a:r>
            <a:r>
              <a:rPr lang="en-US" sz="2400" dirty="0">
                <a:latin typeface="+mj-lt"/>
              </a:rPr>
              <a:t> di </a:t>
            </a:r>
            <a:r>
              <a:rPr lang="en-US" sz="2400" dirty="0" err="1">
                <a:latin typeface="+mj-lt"/>
              </a:rPr>
              <a:t>povertà</a:t>
            </a:r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Tre </a:t>
            </a:r>
            <a:r>
              <a:rPr lang="en-US" sz="2400" dirty="0" err="1">
                <a:latin typeface="+mj-lt"/>
              </a:rPr>
              <a:t>forme</a:t>
            </a:r>
            <a:r>
              <a:rPr lang="en-US" sz="2400" dirty="0">
                <a:latin typeface="+mj-lt"/>
              </a:rPr>
              <a:t> di </a:t>
            </a:r>
            <a:r>
              <a:rPr lang="en-US" sz="2400" dirty="0" err="1">
                <a:latin typeface="+mj-lt"/>
              </a:rPr>
              <a:t>integrazione</a:t>
            </a:r>
            <a:r>
              <a:rPr lang="en-US" sz="2400" dirty="0">
                <a:latin typeface="+mj-lt"/>
              </a:rPr>
              <a:t>: </a:t>
            </a:r>
            <a:r>
              <a:rPr lang="en-US" sz="2400" dirty="0" err="1">
                <a:latin typeface="+mj-lt"/>
              </a:rPr>
              <a:t>assimilazione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integrazione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differenziale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intercultura</a:t>
            </a:r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Cosa </a:t>
            </a:r>
            <a:r>
              <a:rPr lang="en-US" sz="2400" dirty="0" err="1">
                <a:latin typeface="+mj-lt"/>
              </a:rPr>
              <a:t>significa</a:t>
            </a:r>
            <a:r>
              <a:rPr lang="en-US" sz="2400" dirty="0">
                <a:latin typeface="+mj-lt"/>
              </a:rPr>
              <a:t> “</a:t>
            </a:r>
            <a:r>
              <a:rPr lang="en-US" sz="2400" dirty="0" err="1">
                <a:latin typeface="+mj-lt"/>
              </a:rPr>
              <a:t>integrazione</a:t>
            </a:r>
            <a:r>
              <a:rPr lang="en-US" sz="2400" dirty="0">
                <a:latin typeface="+mj-lt"/>
              </a:rPr>
              <a:t>”?</a:t>
            </a:r>
          </a:p>
          <a:p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718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D7F5741-DBF3-4A93-A07E-C18DED738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it-IT" dirty="0"/>
              <a:t>Lo zingaro fannullone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7BF517-C909-46F3-97D3-6A21EB5EA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251" y="2482590"/>
            <a:ext cx="4354046" cy="3694372"/>
          </a:xfrm>
        </p:spPr>
        <p:txBody>
          <a:bodyPr>
            <a:normAutofit/>
          </a:bodyPr>
          <a:lstStyle/>
          <a:p>
            <a:r>
              <a:rPr lang="it-IT" sz="2000" dirty="0">
                <a:latin typeface="+mj-lt"/>
              </a:rPr>
              <a:t>«Non vogliono lavorare»</a:t>
            </a:r>
          </a:p>
          <a:p>
            <a:endParaRPr lang="it-IT" sz="2000" dirty="0">
              <a:latin typeface="+mj-lt"/>
            </a:endParaRPr>
          </a:p>
          <a:p>
            <a:r>
              <a:rPr lang="it-IT" sz="2000" dirty="0">
                <a:latin typeface="+mj-lt"/>
              </a:rPr>
              <a:t>Un diverso rapporto con il lavoro</a:t>
            </a:r>
          </a:p>
          <a:p>
            <a:endParaRPr lang="it-IT" sz="2000" dirty="0">
              <a:latin typeface="+mj-lt"/>
            </a:endParaRPr>
          </a:p>
          <a:p>
            <a:r>
              <a:rPr lang="it-IT" sz="2000" dirty="0">
                <a:latin typeface="+mj-lt"/>
              </a:rPr>
              <a:t>Il lavoro all’interno della società non rom</a:t>
            </a:r>
          </a:p>
          <a:p>
            <a:endParaRPr lang="it-IT" sz="2000" dirty="0">
              <a:latin typeface="+mj-lt"/>
            </a:endParaRPr>
          </a:p>
          <a:p>
            <a:r>
              <a:rPr lang="it-IT" sz="2000" dirty="0">
                <a:latin typeface="+mj-lt"/>
              </a:rPr>
              <a:t>Il lavoro e la vita ambulante</a:t>
            </a:r>
          </a:p>
          <a:p>
            <a:endParaRPr lang="it-IT"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C9B607F-3EF7-4AD4-91BB-2418501FE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4054"/>
          <a:stretch/>
        </p:blipFill>
        <p:spPr>
          <a:xfrm>
            <a:off x="4904316" y="-1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C9631BE-0564-44B4-BEFD-F6D210C64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92" b="19750"/>
          <a:stretch/>
        </p:blipFill>
        <p:spPr>
          <a:xfrm>
            <a:off x="4726728" y="3802958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99510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F0F4E97-E194-4493-885A-6C7C34A44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rgbClr val="CB456F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480FD80-5486-48E4-82BD-BCA976F4B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156" y="365125"/>
            <a:ext cx="5827643" cy="1511300"/>
          </a:xfrm>
        </p:spPr>
        <p:txBody>
          <a:bodyPr anchor="b">
            <a:normAutofit/>
          </a:bodyPr>
          <a:lstStyle/>
          <a:p>
            <a:r>
              <a:rPr lang="it-IT" dirty="0"/>
              <a:t>Delinquenti per natura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99AA9D6-3F11-45FE-A648-F451C04D3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4" y="335772"/>
            <a:ext cx="3892959" cy="315329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020896C-2A09-4B35-9CA3-37F954097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88" y="3824841"/>
            <a:ext cx="4935870" cy="277642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AA7D3DC-FB7A-46C2-921B-5ED27AF6C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6156" y="2055813"/>
            <a:ext cx="5827644" cy="4121149"/>
          </a:xfrm>
        </p:spPr>
        <p:txBody>
          <a:bodyPr anchor="t">
            <a:normAutofit/>
          </a:bodyPr>
          <a:lstStyle/>
          <a:p>
            <a:r>
              <a:rPr lang="en-US" sz="2400" dirty="0">
                <a:latin typeface="+mj-lt"/>
              </a:rPr>
              <a:t>“Sono tutti </a:t>
            </a:r>
            <a:r>
              <a:rPr lang="en-US" sz="2400" dirty="0" err="1">
                <a:latin typeface="+mj-lt"/>
              </a:rPr>
              <a:t>ladri</a:t>
            </a:r>
            <a:r>
              <a:rPr lang="en-US" sz="2400" dirty="0">
                <a:latin typeface="+mj-lt"/>
              </a:rPr>
              <a:t>”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“</a:t>
            </a:r>
            <a:r>
              <a:rPr lang="en-US" sz="2400" dirty="0" err="1">
                <a:latin typeface="+mj-lt"/>
              </a:rPr>
              <a:t>Gli</a:t>
            </a:r>
            <a:r>
              <a:rPr lang="en-US" sz="2400" dirty="0">
                <a:latin typeface="+mj-lt"/>
              </a:rPr>
              <a:t> zingari </a:t>
            </a:r>
            <a:r>
              <a:rPr lang="en-US" sz="2400" dirty="0" err="1">
                <a:latin typeface="+mj-lt"/>
              </a:rPr>
              <a:t>rubano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i</a:t>
            </a:r>
            <a:r>
              <a:rPr lang="en-US" sz="2400" dirty="0">
                <a:latin typeface="+mj-lt"/>
              </a:rPr>
              <a:t> bambini”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 err="1">
                <a:latin typeface="+mj-lt"/>
              </a:rPr>
              <a:t>Un’antico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stereotipo</a:t>
            </a:r>
            <a:r>
              <a:rPr lang="en-US" sz="2400" dirty="0">
                <a:latin typeface="+mj-lt"/>
              </a:rPr>
              <a:t>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5997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09D90E-B621-46CB-B963-41D34742D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Streghe, maghi e chiromanti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0BBCF60-FE2F-4240-AA92-B8B4191CEE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5198" y="1690688"/>
            <a:ext cx="3296570" cy="449532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B0480EB-D10D-4B00-94B4-5A31F048A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734" y="2367968"/>
            <a:ext cx="4116972" cy="2789248"/>
          </a:xfrm>
          <a:prstGeom prst="rect">
            <a:avLst/>
          </a:prstGeom>
        </p:spPr>
      </p:pic>
      <p:pic>
        <p:nvPicPr>
          <p:cNvPr id="6" name="Immagine 5" descr="Immagine che contiene fotografia, testo, parete, libro&#10;&#10;Descrizione generata automaticamente">
            <a:extLst>
              <a:ext uri="{FF2B5EF4-FFF2-40B4-BE49-F238E27FC236}">
                <a16:creationId xmlns:a16="http://schemas.microsoft.com/office/drawing/2014/main" id="{ECF8E9BB-1DC5-49EA-9D50-B5693D772A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00" t="14172" r="1600" b="14172"/>
          <a:stretch/>
        </p:blipFill>
        <p:spPr>
          <a:xfrm>
            <a:off x="111294" y="1578536"/>
            <a:ext cx="3694176" cy="46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31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F0F4E97-E194-4493-885A-6C7C34A44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rgbClr val="CB456F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3F13535-6E09-4DBE-8ED3-00915F919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156" y="365125"/>
            <a:ext cx="5827643" cy="1511300"/>
          </a:xfrm>
        </p:spPr>
        <p:txBody>
          <a:bodyPr anchor="b">
            <a:normAutofit/>
          </a:bodyPr>
          <a:lstStyle/>
          <a:p>
            <a:r>
              <a:rPr lang="it-IT" dirty="0"/>
              <a:t>Il mito della gitana</a:t>
            </a:r>
          </a:p>
        </p:txBody>
      </p:sp>
      <p:pic>
        <p:nvPicPr>
          <p:cNvPr id="4" name="Immagine 3" descr="Immagine che contiene interni, parete&#10;&#10;Descrizione generata automaticamente">
            <a:extLst>
              <a:ext uri="{FF2B5EF4-FFF2-40B4-BE49-F238E27FC236}">
                <a16:creationId xmlns:a16="http://schemas.microsoft.com/office/drawing/2014/main" id="{0696F40C-49BE-4F6F-BEAC-757FACB15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3095"/>
            <a:ext cx="2276727" cy="3206659"/>
          </a:xfrm>
          <a:prstGeom prst="rect">
            <a:avLst/>
          </a:prstGeom>
        </p:spPr>
      </p:pic>
      <p:pic>
        <p:nvPicPr>
          <p:cNvPr id="5" name="Immagine 4" descr="Immagine che contiene interni, abbigliamento, parete, edificio&#10;&#10;Descrizione generata automaticamente">
            <a:extLst>
              <a:ext uri="{FF2B5EF4-FFF2-40B4-BE49-F238E27FC236}">
                <a16:creationId xmlns:a16="http://schemas.microsoft.com/office/drawing/2014/main" id="{E1889808-9457-419B-8E2E-DBA092278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42" y="3589868"/>
            <a:ext cx="2399561" cy="2980822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0A0AD4-CCE4-45B1-ABE5-FB9E5E56B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1057" y="2055814"/>
            <a:ext cx="6822743" cy="1511300"/>
          </a:xfrm>
        </p:spPr>
        <p:txBody>
          <a:bodyPr anchor="t">
            <a:normAutofit/>
          </a:bodyPr>
          <a:lstStyle/>
          <a:p>
            <a:r>
              <a:rPr lang="it-IT" sz="2400" dirty="0">
                <a:latin typeface="+mj-lt"/>
              </a:rPr>
              <a:t>Carmen e dintorni</a:t>
            </a:r>
          </a:p>
          <a:p>
            <a:r>
              <a:rPr lang="it-IT" sz="2400" dirty="0">
                <a:latin typeface="+mj-lt"/>
              </a:rPr>
              <a:t>La figura della gitana nell’arte del 900</a:t>
            </a:r>
          </a:p>
        </p:txBody>
      </p:sp>
      <p:pic>
        <p:nvPicPr>
          <p:cNvPr id="8" name="Immagine 7" descr="Immagine che contiene ballerino, sport, terra&#10;&#10;Descrizione generata automaticamente">
            <a:extLst>
              <a:ext uri="{FF2B5EF4-FFF2-40B4-BE49-F238E27FC236}">
                <a16:creationId xmlns:a16="http://schemas.microsoft.com/office/drawing/2014/main" id="{8294C947-772E-48D9-9B50-64E293351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255" y="3932238"/>
            <a:ext cx="5294716" cy="247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98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0C1B9AC-D4A3-4B3B-92CA-137D8F9E9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9E8F40B-04F9-433F-8126-F275CF0A5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4809" y="260851"/>
            <a:ext cx="6767191" cy="6597149"/>
          </a:xfrm>
          <a:custGeom>
            <a:avLst/>
            <a:gdLst>
              <a:gd name="connsiteX0" fmla="*/ 87972 w 6767191"/>
              <a:gd name="connsiteY0" fmla="*/ 555795 h 6597149"/>
              <a:gd name="connsiteX1" fmla="*/ 139616 w 6767191"/>
              <a:gd name="connsiteY1" fmla="*/ 562351 h 6597149"/>
              <a:gd name="connsiteX2" fmla="*/ 142154 w 6767191"/>
              <a:gd name="connsiteY2" fmla="*/ 562698 h 6597149"/>
              <a:gd name="connsiteX3" fmla="*/ 0 w 6767191"/>
              <a:gd name="connsiteY3" fmla="*/ 564539 h 6597149"/>
              <a:gd name="connsiteX4" fmla="*/ 30862 w 6767191"/>
              <a:gd name="connsiteY4" fmla="*/ 556803 h 6597149"/>
              <a:gd name="connsiteX5" fmla="*/ 87972 w 6767191"/>
              <a:gd name="connsiteY5" fmla="*/ 555795 h 6597149"/>
              <a:gd name="connsiteX6" fmla="*/ 1332681 w 6767191"/>
              <a:gd name="connsiteY6" fmla="*/ 29 h 6597149"/>
              <a:gd name="connsiteX7" fmla="*/ 1390987 w 6767191"/>
              <a:gd name="connsiteY7" fmla="*/ 9837 h 6597149"/>
              <a:gd name="connsiteX8" fmla="*/ 2609176 w 6767191"/>
              <a:gd name="connsiteY8" fmla="*/ 162270 h 6597149"/>
              <a:gd name="connsiteX9" fmla="*/ 3753361 w 6767191"/>
              <a:gd name="connsiteY9" fmla="*/ 240726 h 6597149"/>
              <a:gd name="connsiteX10" fmla="*/ 5135710 w 6767191"/>
              <a:gd name="connsiteY10" fmla="*/ 371641 h 6597149"/>
              <a:gd name="connsiteX11" fmla="*/ 6100036 w 6767191"/>
              <a:gd name="connsiteY11" fmla="*/ 411095 h 6597149"/>
              <a:gd name="connsiteX12" fmla="*/ 6148027 w 6767191"/>
              <a:gd name="connsiteY12" fmla="*/ 409300 h 6597149"/>
              <a:gd name="connsiteX13" fmla="*/ 6639160 w 6767191"/>
              <a:gd name="connsiteY13" fmla="*/ 468929 h 6597149"/>
              <a:gd name="connsiteX14" fmla="*/ 6317570 w 6767191"/>
              <a:gd name="connsiteY14" fmla="*/ 725376 h 6597149"/>
              <a:gd name="connsiteX15" fmla="*/ 6554390 w 6767191"/>
              <a:gd name="connsiteY15" fmla="*/ 790160 h 6597149"/>
              <a:gd name="connsiteX16" fmla="*/ 6767191 w 6767191"/>
              <a:gd name="connsiteY16" fmla="*/ 843548 h 6597149"/>
              <a:gd name="connsiteX17" fmla="*/ 6767191 w 6767191"/>
              <a:gd name="connsiteY17" fmla="*/ 5978760 h 6597149"/>
              <a:gd name="connsiteX18" fmla="*/ 6669704 w 6767191"/>
              <a:gd name="connsiteY18" fmla="*/ 6054553 h 6597149"/>
              <a:gd name="connsiteX19" fmla="*/ 5572312 w 6767191"/>
              <a:gd name="connsiteY19" fmla="*/ 6591129 h 6597149"/>
              <a:gd name="connsiteX20" fmla="*/ 5551369 w 6767191"/>
              <a:gd name="connsiteY20" fmla="*/ 6597149 h 6597149"/>
              <a:gd name="connsiteX21" fmla="*/ 2818113 w 6767191"/>
              <a:gd name="connsiteY21" fmla="*/ 6597149 h 6597149"/>
              <a:gd name="connsiteX22" fmla="*/ 2796436 w 6767191"/>
              <a:gd name="connsiteY22" fmla="*/ 6588017 h 6597149"/>
              <a:gd name="connsiteX23" fmla="*/ 2523956 w 6767191"/>
              <a:gd name="connsiteY23" fmla="*/ 6458205 h 6597149"/>
              <a:gd name="connsiteX24" fmla="*/ 2055701 w 6767191"/>
              <a:gd name="connsiteY24" fmla="*/ 6186961 h 6597149"/>
              <a:gd name="connsiteX25" fmla="*/ 1555146 w 6767191"/>
              <a:gd name="connsiteY25" fmla="*/ 5968623 h 6597149"/>
              <a:gd name="connsiteX26" fmla="*/ 1384707 w 6767191"/>
              <a:gd name="connsiteY26" fmla="*/ 5768668 h 6597149"/>
              <a:gd name="connsiteX27" fmla="*/ 1325055 w 6767191"/>
              <a:gd name="connsiteY27" fmla="*/ 5712627 h 6597149"/>
              <a:gd name="connsiteX28" fmla="*/ 1175695 w 6767191"/>
              <a:gd name="connsiteY28" fmla="*/ 5639547 h 6597149"/>
              <a:gd name="connsiteX29" fmla="*/ 915105 w 6767191"/>
              <a:gd name="connsiteY29" fmla="*/ 5481735 h 6597149"/>
              <a:gd name="connsiteX30" fmla="*/ 1010640 w 6767191"/>
              <a:gd name="connsiteY30" fmla="*/ 5445868 h 6597149"/>
              <a:gd name="connsiteX31" fmla="*/ 1285585 w 6767191"/>
              <a:gd name="connsiteY31" fmla="*/ 5541363 h 6597149"/>
              <a:gd name="connsiteX32" fmla="*/ 1485628 w 6767191"/>
              <a:gd name="connsiteY32" fmla="*/ 5566916 h 6597149"/>
              <a:gd name="connsiteX33" fmla="*/ 1203954 w 6767191"/>
              <a:gd name="connsiteY33" fmla="*/ 5400139 h 6597149"/>
              <a:gd name="connsiteX34" fmla="*/ 931251 w 6767191"/>
              <a:gd name="connsiteY34" fmla="*/ 5183144 h 6597149"/>
              <a:gd name="connsiteX35" fmla="*/ 1141607 w 6767191"/>
              <a:gd name="connsiteY35" fmla="*/ 5224839 h 6597149"/>
              <a:gd name="connsiteX36" fmla="*/ 1150578 w 6767191"/>
              <a:gd name="connsiteY36" fmla="*/ 5195697 h 6597149"/>
              <a:gd name="connsiteX37" fmla="*/ 968479 w 6767191"/>
              <a:gd name="connsiteY37" fmla="*/ 4937459 h 6597149"/>
              <a:gd name="connsiteX38" fmla="*/ 878324 w 6767191"/>
              <a:gd name="connsiteY38" fmla="*/ 4833446 h 6597149"/>
              <a:gd name="connsiteX39" fmla="*/ 472860 w 6767191"/>
              <a:gd name="connsiteY39" fmla="*/ 4520064 h 6597149"/>
              <a:gd name="connsiteX40" fmla="*/ 857695 w 6767191"/>
              <a:gd name="connsiteY40" fmla="*/ 4659942 h 6597149"/>
              <a:gd name="connsiteX41" fmla="*/ 460302 w 6767191"/>
              <a:gd name="connsiteY41" fmla="*/ 4355075 h 6597149"/>
              <a:gd name="connsiteX42" fmla="*/ 267435 w 6767191"/>
              <a:gd name="connsiteY42" fmla="*/ 4242544 h 6597149"/>
              <a:gd name="connsiteX43" fmla="*/ 218549 w 6767191"/>
              <a:gd name="connsiteY43" fmla="*/ 4176190 h 6597149"/>
              <a:gd name="connsiteX44" fmla="*/ 304216 w 6767191"/>
              <a:gd name="connsiteY44" fmla="*/ 4161844 h 6597149"/>
              <a:gd name="connsiteX45" fmla="*/ 567051 w 6767191"/>
              <a:gd name="connsiteY45" fmla="*/ 4187401 h 6597149"/>
              <a:gd name="connsiteX46" fmla="*/ 242769 w 6767191"/>
              <a:gd name="connsiteY46" fmla="*/ 3982511 h 6597149"/>
              <a:gd name="connsiteX47" fmla="*/ 485868 w 6767191"/>
              <a:gd name="connsiteY47" fmla="*/ 4013892 h 6597149"/>
              <a:gd name="connsiteX48" fmla="*/ 555837 w 6767191"/>
              <a:gd name="connsiteY48" fmla="*/ 3933194 h 6597149"/>
              <a:gd name="connsiteX49" fmla="*/ 668866 w 6767191"/>
              <a:gd name="connsiteY49" fmla="*/ 3802729 h 6597149"/>
              <a:gd name="connsiteX50" fmla="*/ 746908 w 6767191"/>
              <a:gd name="connsiteY50" fmla="*/ 3730101 h 6597149"/>
              <a:gd name="connsiteX51" fmla="*/ 779649 w 6767191"/>
              <a:gd name="connsiteY51" fmla="*/ 3501451 h 6597149"/>
              <a:gd name="connsiteX52" fmla="*/ 712372 w 6767191"/>
              <a:gd name="connsiteY52" fmla="*/ 3251282 h 6597149"/>
              <a:gd name="connsiteX53" fmla="*/ 530271 w 6767191"/>
              <a:gd name="connsiteY53" fmla="*/ 3124853 h 6597149"/>
              <a:gd name="connsiteX54" fmla="*/ 582749 w 6767191"/>
              <a:gd name="connsiteY54" fmla="*/ 2982730 h 6597149"/>
              <a:gd name="connsiteX55" fmla="*/ 970274 w 6767191"/>
              <a:gd name="connsiteY55" fmla="*/ 3068810 h 6597149"/>
              <a:gd name="connsiteX56" fmla="*/ 390333 w 6767191"/>
              <a:gd name="connsiteY56" fmla="*/ 2730320 h 6597149"/>
              <a:gd name="connsiteX57" fmla="*/ 487662 w 6767191"/>
              <a:gd name="connsiteY57" fmla="*/ 2713283 h 6597149"/>
              <a:gd name="connsiteX58" fmla="*/ 483625 w 6767191"/>
              <a:gd name="connsiteY58" fmla="*/ 2686832 h 6597149"/>
              <a:gd name="connsiteX59" fmla="*/ 489902 w 6767191"/>
              <a:gd name="connsiteY59" fmla="*/ 2524084 h 6597149"/>
              <a:gd name="connsiteX60" fmla="*/ 506052 w 6767191"/>
              <a:gd name="connsiteY60" fmla="*/ 2449215 h 6597149"/>
              <a:gd name="connsiteX61" fmla="*/ 480485 w 6767191"/>
              <a:gd name="connsiteY61" fmla="*/ 2363133 h 6597149"/>
              <a:gd name="connsiteX62" fmla="*/ 915552 w 6767191"/>
              <a:gd name="connsiteY62" fmla="*/ 2396759 h 6597149"/>
              <a:gd name="connsiteX63" fmla="*/ 1104828 w 6767191"/>
              <a:gd name="connsiteY63" fmla="*/ 2377032 h 6597149"/>
              <a:gd name="connsiteX64" fmla="*/ 1434944 w 6767191"/>
              <a:gd name="connsiteY64" fmla="*/ 2371654 h 6597149"/>
              <a:gd name="connsiteX65" fmla="*/ 1587889 w 6767191"/>
              <a:gd name="connsiteY65" fmla="*/ 2388243 h 6597149"/>
              <a:gd name="connsiteX66" fmla="*/ 1718409 w 6767191"/>
              <a:gd name="connsiteY66" fmla="*/ 2366722 h 6597149"/>
              <a:gd name="connsiteX67" fmla="*/ 1593272 w 6767191"/>
              <a:gd name="connsiteY67" fmla="*/ 2265398 h 6597149"/>
              <a:gd name="connsiteX68" fmla="*/ 1417002 w 6767191"/>
              <a:gd name="connsiteY68" fmla="*/ 2266743 h 6597149"/>
              <a:gd name="connsiteX69" fmla="*/ 1291416 w 6767191"/>
              <a:gd name="connsiteY69" fmla="*/ 2200839 h 6597149"/>
              <a:gd name="connsiteX70" fmla="*/ 1171661 w 6767191"/>
              <a:gd name="connsiteY70" fmla="*/ 2081581 h 6597149"/>
              <a:gd name="connsiteX71" fmla="*/ 749151 w 6767191"/>
              <a:gd name="connsiteY71" fmla="*/ 1891489 h 6597149"/>
              <a:gd name="connsiteX72" fmla="*/ 672005 w 6767191"/>
              <a:gd name="connsiteY72" fmla="*/ 1819309 h 6597149"/>
              <a:gd name="connsiteX73" fmla="*/ 1879878 w 6767191"/>
              <a:gd name="connsiteY73" fmla="*/ 2095032 h 6597149"/>
              <a:gd name="connsiteX74" fmla="*/ 1506708 w 6767191"/>
              <a:gd name="connsiteY74" fmla="*/ 1979361 h 6597149"/>
              <a:gd name="connsiteX75" fmla="*/ 1759226 w 6767191"/>
              <a:gd name="connsiteY75" fmla="*/ 2000434 h 6597149"/>
              <a:gd name="connsiteX76" fmla="*/ 1899166 w 6767191"/>
              <a:gd name="connsiteY76" fmla="*/ 1922873 h 6597149"/>
              <a:gd name="connsiteX77" fmla="*/ 1897371 w 6767191"/>
              <a:gd name="connsiteY77" fmla="*/ 1900905 h 6597149"/>
              <a:gd name="connsiteX78" fmla="*/ 1794659 w 6767191"/>
              <a:gd name="connsiteY78" fmla="*/ 1828722 h 6597149"/>
              <a:gd name="connsiteX79" fmla="*/ 1734556 w 6767191"/>
              <a:gd name="connsiteY79" fmla="*/ 1782097 h 6597149"/>
              <a:gd name="connsiteX80" fmla="*/ 1569947 w 6767191"/>
              <a:gd name="connsiteY80" fmla="*/ 1613970 h 6597149"/>
              <a:gd name="connsiteX81" fmla="*/ 1687462 w 6767191"/>
              <a:gd name="connsiteY81" fmla="*/ 1596039 h 6597149"/>
              <a:gd name="connsiteX82" fmla="*/ 1730969 w 6767191"/>
              <a:gd name="connsiteY82" fmla="*/ 1561068 h 6597149"/>
              <a:gd name="connsiteX83" fmla="*/ 1698227 w 6767191"/>
              <a:gd name="connsiteY83" fmla="*/ 1511752 h 6597149"/>
              <a:gd name="connsiteX84" fmla="*/ 1334474 w 6767191"/>
              <a:gd name="connsiteY84" fmla="*/ 1360216 h 6597149"/>
              <a:gd name="connsiteX85" fmla="*/ 1306219 w 6767191"/>
              <a:gd name="connsiteY85" fmla="*/ 1242751 h 6597149"/>
              <a:gd name="connsiteX86" fmla="*/ 1374394 w 6767191"/>
              <a:gd name="connsiteY86" fmla="*/ 1225267 h 6597149"/>
              <a:gd name="connsiteX87" fmla="*/ 1453783 w 6767191"/>
              <a:gd name="connsiteY87" fmla="*/ 1233336 h 6597149"/>
              <a:gd name="connsiteX88" fmla="*/ 1390540 w 6767191"/>
              <a:gd name="connsiteY88" fmla="*/ 1140980 h 6597149"/>
              <a:gd name="connsiteX89" fmla="*/ 1133087 w 6767191"/>
              <a:gd name="connsiteY89" fmla="*/ 1047726 h 6597149"/>
              <a:gd name="connsiteX90" fmla="*/ 1195879 w 6767191"/>
              <a:gd name="connsiteY90" fmla="*/ 962096 h 6597149"/>
              <a:gd name="connsiteX91" fmla="*/ 597831 w 6767191"/>
              <a:gd name="connsiteY91" fmla="*/ 751548 h 6597149"/>
              <a:gd name="connsiteX92" fmla="*/ 442083 w 6767191"/>
              <a:gd name="connsiteY92" fmla="*/ 716748 h 6597149"/>
              <a:gd name="connsiteX93" fmla="*/ 442400 w 6767191"/>
              <a:gd name="connsiteY93" fmla="*/ 711360 h 6597149"/>
              <a:gd name="connsiteX94" fmla="*/ 451969 w 6767191"/>
              <a:gd name="connsiteY94" fmla="*/ 661265 h 6597149"/>
              <a:gd name="connsiteX95" fmla="*/ 483500 w 6767191"/>
              <a:gd name="connsiteY95" fmla="*/ 654895 h 6597149"/>
              <a:gd name="connsiteX96" fmla="*/ 508725 w 6767191"/>
              <a:gd name="connsiteY96" fmla="*/ 642154 h 6597149"/>
              <a:gd name="connsiteX97" fmla="*/ 540256 w 6767191"/>
              <a:gd name="connsiteY97" fmla="*/ 635783 h 6597149"/>
              <a:gd name="connsiteX98" fmla="*/ 571787 w 6767191"/>
              <a:gd name="connsiteY98" fmla="*/ 623043 h 6597149"/>
              <a:gd name="connsiteX99" fmla="*/ 586226 w 6767191"/>
              <a:gd name="connsiteY99" fmla="*/ 618181 h 6597149"/>
              <a:gd name="connsiteX100" fmla="*/ 652269 w 6767191"/>
              <a:gd name="connsiteY100" fmla="*/ 626742 h 6597149"/>
              <a:gd name="connsiteX101" fmla="*/ 884603 w 6767191"/>
              <a:gd name="connsiteY101" fmla="*/ 616880 h 6597149"/>
              <a:gd name="connsiteX102" fmla="*/ 1102589 w 6767191"/>
              <a:gd name="connsiteY102" fmla="*/ 648263 h 6597149"/>
              <a:gd name="connsiteX103" fmla="*/ 1292314 w 6767191"/>
              <a:gd name="connsiteY103" fmla="*/ 648263 h 6597149"/>
              <a:gd name="connsiteX104" fmla="*/ 1114697 w 6767191"/>
              <a:gd name="connsiteY104" fmla="*/ 602531 h 6597149"/>
              <a:gd name="connsiteX105" fmla="*/ 1227724 w 6767191"/>
              <a:gd name="connsiteY105" fmla="*/ 561734 h 6597149"/>
              <a:gd name="connsiteX106" fmla="*/ 1247460 w 6767191"/>
              <a:gd name="connsiteY106" fmla="*/ 512417 h 6597149"/>
              <a:gd name="connsiteX107" fmla="*/ 1299040 w 6767191"/>
              <a:gd name="connsiteY107" fmla="*/ 474309 h 6597149"/>
              <a:gd name="connsiteX108" fmla="*/ 1591031 w 6767191"/>
              <a:gd name="connsiteY108" fmla="*/ 493141 h 6597149"/>
              <a:gd name="connsiteX109" fmla="*/ 1398164 w 6767191"/>
              <a:gd name="connsiteY109" fmla="*/ 336222 h 6597149"/>
              <a:gd name="connsiteX110" fmla="*/ 1274372 w 6767191"/>
              <a:gd name="connsiteY110" fmla="*/ 310218 h 6597149"/>
              <a:gd name="connsiteX111" fmla="*/ 1246115 w 6767191"/>
              <a:gd name="connsiteY111" fmla="*/ 243419 h 6597149"/>
              <a:gd name="connsiteX112" fmla="*/ 1303527 w 6767191"/>
              <a:gd name="connsiteY112" fmla="*/ 229073 h 6597149"/>
              <a:gd name="connsiteX113" fmla="*/ 1588786 w 6767191"/>
              <a:gd name="connsiteY113" fmla="*/ 284219 h 6597149"/>
              <a:gd name="connsiteX114" fmla="*/ 1636779 w 6767191"/>
              <a:gd name="connsiteY114" fmla="*/ 262247 h 6597149"/>
              <a:gd name="connsiteX115" fmla="*/ 1099896 w 6767191"/>
              <a:gd name="connsiteY115" fmla="*/ 119678 h 6597149"/>
              <a:gd name="connsiteX116" fmla="*/ 1107971 w 6767191"/>
              <a:gd name="connsiteY116" fmla="*/ 82020 h 6597149"/>
              <a:gd name="connsiteX117" fmla="*/ 1580713 w 6767191"/>
              <a:gd name="connsiteY117" fmla="*/ 140303 h 6597149"/>
              <a:gd name="connsiteX118" fmla="*/ 1278409 w 6767191"/>
              <a:gd name="connsiteY118" fmla="*/ 29565 h 6597149"/>
              <a:gd name="connsiteX119" fmla="*/ 1332681 w 6767191"/>
              <a:gd name="connsiteY119" fmla="*/ 29 h 6597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767191" h="6597149">
                <a:moveTo>
                  <a:pt x="87972" y="555795"/>
                </a:moveTo>
                <a:cubicBezTo>
                  <a:pt x="105998" y="557140"/>
                  <a:pt x="123112" y="559745"/>
                  <a:pt x="139616" y="562351"/>
                </a:cubicBezTo>
                <a:lnTo>
                  <a:pt x="142154" y="562698"/>
                </a:lnTo>
                <a:lnTo>
                  <a:pt x="0" y="564539"/>
                </a:lnTo>
                <a:lnTo>
                  <a:pt x="30862" y="556803"/>
                </a:lnTo>
                <a:cubicBezTo>
                  <a:pt x="51011" y="554366"/>
                  <a:pt x="69947" y="554450"/>
                  <a:pt x="87972" y="555795"/>
                </a:cubicBezTo>
                <a:close/>
                <a:moveTo>
                  <a:pt x="1332681" y="29"/>
                </a:moveTo>
                <a:cubicBezTo>
                  <a:pt x="1352302" y="533"/>
                  <a:pt x="1372599" y="7595"/>
                  <a:pt x="1390987" y="9837"/>
                </a:cubicBezTo>
                <a:cubicBezTo>
                  <a:pt x="1796904" y="60050"/>
                  <a:pt x="2202816" y="114299"/>
                  <a:pt x="2609176" y="162270"/>
                </a:cubicBezTo>
                <a:cubicBezTo>
                  <a:pt x="2989078" y="207104"/>
                  <a:pt x="3371667" y="217415"/>
                  <a:pt x="3753361" y="240726"/>
                </a:cubicBezTo>
                <a:cubicBezTo>
                  <a:pt x="4215338" y="268974"/>
                  <a:pt x="4676422" y="308877"/>
                  <a:pt x="5135710" y="371641"/>
                </a:cubicBezTo>
                <a:cubicBezTo>
                  <a:pt x="5454610" y="415581"/>
                  <a:pt x="5776651" y="446065"/>
                  <a:pt x="6100036" y="411095"/>
                </a:cubicBezTo>
                <a:cubicBezTo>
                  <a:pt x="6116182" y="409300"/>
                  <a:pt x="6134573" y="403474"/>
                  <a:pt x="6148027" y="409300"/>
                </a:cubicBezTo>
                <a:cubicBezTo>
                  <a:pt x="6305014" y="474760"/>
                  <a:pt x="6476347" y="427683"/>
                  <a:pt x="6639160" y="468929"/>
                </a:cubicBezTo>
                <a:cubicBezTo>
                  <a:pt x="6597449" y="628088"/>
                  <a:pt x="6418487" y="615085"/>
                  <a:pt x="6317570" y="725376"/>
                </a:cubicBezTo>
                <a:cubicBezTo>
                  <a:pt x="6399873" y="747344"/>
                  <a:pt x="6478028" y="769424"/>
                  <a:pt x="6554390" y="790160"/>
                </a:cubicBezTo>
                <a:lnTo>
                  <a:pt x="6767191" y="843548"/>
                </a:lnTo>
                <a:lnTo>
                  <a:pt x="6767191" y="5978760"/>
                </a:lnTo>
                <a:lnTo>
                  <a:pt x="6669704" y="6054553"/>
                </a:lnTo>
                <a:cubicBezTo>
                  <a:pt x="6332329" y="6302538"/>
                  <a:pt x="5947952" y="6473510"/>
                  <a:pt x="5572312" y="6591129"/>
                </a:cubicBezTo>
                <a:lnTo>
                  <a:pt x="5551369" y="6597149"/>
                </a:lnTo>
                <a:lnTo>
                  <a:pt x="2818113" y="6597149"/>
                </a:lnTo>
                <a:lnTo>
                  <a:pt x="2796436" y="6588017"/>
                </a:lnTo>
                <a:cubicBezTo>
                  <a:pt x="2704601" y="6546134"/>
                  <a:pt x="2615795" y="6497882"/>
                  <a:pt x="2523956" y="6458205"/>
                </a:cubicBezTo>
                <a:cubicBezTo>
                  <a:pt x="2354864" y="6385124"/>
                  <a:pt x="2224346" y="6245694"/>
                  <a:pt x="2055701" y="6186961"/>
                </a:cubicBezTo>
                <a:cubicBezTo>
                  <a:pt x="1882121" y="6126436"/>
                  <a:pt x="1733661" y="6015698"/>
                  <a:pt x="1555146" y="5968623"/>
                </a:cubicBezTo>
                <a:cubicBezTo>
                  <a:pt x="1460958" y="5943518"/>
                  <a:pt x="1369907" y="5898238"/>
                  <a:pt x="1384707" y="5768668"/>
                </a:cubicBezTo>
                <a:cubicBezTo>
                  <a:pt x="1388746" y="5731903"/>
                  <a:pt x="1364077" y="5701867"/>
                  <a:pt x="1325055" y="5712627"/>
                </a:cubicBezTo>
                <a:cubicBezTo>
                  <a:pt x="1250602" y="5732801"/>
                  <a:pt x="1216962" y="5679448"/>
                  <a:pt x="1175695" y="5639547"/>
                </a:cubicBezTo>
                <a:cubicBezTo>
                  <a:pt x="1102140" y="5568713"/>
                  <a:pt x="1032170" y="5493393"/>
                  <a:pt x="915105" y="5481735"/>
                </a:cubicBezTo>
                <a:cubicBezTo>
                  <a:pt x="937530" y="5426140"/>
                  <a:pt x="975655" y="5434211"/>
                  <a:pt x="1010640" y="5445868"/>
                </a:cubicBezTo>
                <a:cubicBezTo>
                  <a:pt x="1102589" y="5476357"/>
                  <a:pt x="1193638" y="5510877"/>
                  <a:pt x="1285585" y="5541363"/>
                </a:cubicBezTo>
                <a:cubicBezTo>
                  <a:pt x="1345686" y="5561091"/>
                  <a:pt x="1405341" y="5588888"/>
                  <a:pt x="1485628" y="5566916"/>
                </a:cubicBezTo>
                <a:cubicBezTo>
                  <a:pt x="1416555" y="5454835"/>
                  <a:pt x="1299040" y="5434660"/>
                  <a:pt x="1203954" y="5400139"/>
                </a:cubicBezTo>
                <a:cubicBezTo>
                  <a:pt x="1085095" y="5356651"/>
                  <a:pt x="1015126" y="5274603"/>
                  <a:pt x="931251" y="5183144"/>
                </a:cubicBezTo>
                <a:cubicBezTo>
                  <a:pt x="1018713" y="5161176"/>
                  <a:pt x="1072985" y="5228428"/>
                  <a:pt x="1141607" y="5224839"/>
                </a:cubicBezTo>
                <a:cubicBezTo>
                  <a:pt x="1145199" y="5213186"/>
                  <a:pt x="1151476" y="5196149"/>
                  <a:pt x="1150578" y="5195697"/>
                </a:cubicBezTo>
                <a:cubicBezTo>
                  <a:pt x="1038449" y="5145485"/>
                  <a:pt x="985972" y="5051335"/>
                  <a:pt x="968479" y="4937459"/>
                </a:cubicBezTo>
                <a:cubicBezTo>
                  <a:pt x="959509" y="4878729"/>
                  <a:pt x="918693" y="4860348"/>
                  <a:pt x="878324" y="4833446"/>
                </a:cubicBezTo>
                <a:cubicBezTo>
                  <a:pt x="737488" y="4737953"/>
                  <a:pt x="588579" y="4651424"/>
                  <a:pt x="472860" y="4520064"/>
                </a:cubicBezTo>
                <a:cubicBezTo>
                  <a:pt x="606521" y="4537548"/>
                  <a:pt x="713718" y="4623178"/>
                  <a:pt x="857695" y="4659942"/>
                </a:cubicBezTo>
                <a:cubicBezTo>
                  <a:pt x="743321" y="4515579"/>
                  <a:pt x="595307" y="4442502"/>
                  <a:pt x="460302" y="4355075"/>
                </a:cubicBezTo>
                <a:cubicBezTo>
                  <a:pt x="398853" y="4315174"/>
                  <a:pt x="341894" y="4264063"/>
                  <a:pt x="267435" y="4242544"/>
                </a:cubicBezTo>
                <a:cubicBezTo>
                  <a:pt x="240973" y="4234921"/>
                  <a:pt x="197466" y="4218782"/>
                  <a:pt x="218549" y="4176190"/>
                </a:cubicBezTo>
                <a:cubicBezTo>
                  <a:pt x="236487" y="4140774"/>
                  <a:pt x="271920" y="4151530"/>
                  <a:pt x="304216" y="4161844"/>
                </a:cubicBezTo>
                <a:cubicBezTo>
                  <a:pt x="381809" y="4187401"/>
                  <a:pt x="462096" y="4187846"/>
                  <a:pt x="567051" y="4187401"/>
                </a:cubicBezTo>
                <a:cubicBezTo>
                  <a:pt x="479140" y="4070385"/>
                  <a:pt x="318119" y="4105356"/>
                  <a:pt x="242769" y="3982511"/>
                </a:cubicBezTo>
                <a:cubicBezTo>
                  <a:pt x="336957" y="3960990"/>
                  <a:pt x="409618" y="4005375"/>
                  <a:pt x="485868" y="4013892"/>
                </a:cubicBezTo>
                <a:cubicBezTo>
                  <a:pt x="554939" y="4021515"/>
                  <a:pt x="571983" y="4000893"/>
                  <a:pt x="555837" y="3933194"/>
                </a:cubicBezTo>
                <a:cubicBezTo>
                  <a:pt x="530722" y="3827834"/>
                  <a:pt x="568397" y="3774034"/>
                  <a:pt x="668866" y="3802729"/>
                </a:cubicBezTo>
                <a:cubicBezTo>
                  <a:pt x="762156" y="3829628"/>
                  <a:pt x="772024" y="3790177"/>
                  <a:pt x="746908" y="3730101"/>
                </a:cubicBezTo>
                <a:cubicBezTo>
                  <a:pt x="711025" y="3642677"/>
                  <a:pt x="751840" y="3574977"/>
                  <a:pt x="779649" y="3501451"/>
                </a:cubicBezTo>
                <a:cubicBezTo>
                  <a:pt x="822261" y="3389368"/>
                  <a:pt x="804319" y="3334671"/>
                  <a:pt x="712372" y="3251282"/>
                </a:cubicBezTo>
                <a:cubicBezTo>
                  <a:pt x="660793" y="3204652"/>
                  <a:pt x="605177" y="3165201"/>
                  <a:pt x="530271" y="3124853"/>
                </a:cubicBezTo>
                <a:cubicBezTo>
                  <a:pt x="702952" y="3102883"/>
                  <a:pt x="521751" y="3028909"/>
                  <a:pt x="582749" y="2982730"/>
                </a:cubicBezTo>
                <a:cubicBezTo>
                  <a:pt x="704747" y="2963900"/>
                  <a:pt x="804319" y="3110952"/>
                  <a:pt x="970274" y="3068810"/>
                </a:cubicBezTo>
                <a:cubicBezTo>
                  <a:pt x="765297" y="2941481"/>
                  <a:pt x="538793" y="2899787"/>
                  <a:pt x="390333" y="2730320"/>
                </a:cubicBezTo>
                <a:cubicBezTo>
                  <a:pt x="424419" y="2691762"/>
                  <a:pt x="458508" y="2727629"/>
                  <a:pt x="487662" y="2713283"/>
                </a:cubicBezTo>
                <a:cubicBezTo>
                  <a:pt x="486764" y="2704316"/>
                  <a:pt x="489009" y="2690864"/>
                  <a:pt x="483625" y="2686832"/>
                </a:cubicBezTo>
                <a:cubicBezTo>
                  <a:pt x="372841" y="2594474"/>
                  <a:pt x="371045" y="2592235"/>
                  <a:pt x="489902" y="2524084"/>
                </a:cubicBezTo>
                <a:cubicBezTo>
                  <a:pt x="531618" y="2500324"/>
                  <a:pt x="528030" y="2479251"/>
                  <a:pt x="506052" y="2449215"/>
                </a:cubicBezTo>
                <a:cubicBezTo>
                  <a:pt x="490351" y="2428142"/>
                  <a:pt x="471514" y="2409312"/>
                  <a:pt x="480485" y="2363133"/>
                </a:cubicBezTo>
                <a:cubicBezTo>
                  <a:pt x="545521" y="2422315"/>
                  <a:pt x="859935" y="2403036"/>
                  <a:pt x="915552" y="2396759"/>
                </a:cubicBezTo>
                <a:cubicBezTo>
                  <a:pt x="977897" y="2390036"/>
                  <a:pt x="1039346" y="2361341"/>
                  <a:pt x="1104828" y="2377032"/>
                </a:cubicBezTo>
                <a:cubicBezTo>
                  <a:pt x="1157306" y="2389588"/>
                  <a:pt x="1400404" y="2511085"/>
                  <a:pt x="1434944" y="2371654"/>
                </a:cubicBezTo>
                <a:cubicBezTo>
                  <a:pt x="1436739" y="2364928"/>
                  <a:pt x="1534963" y="2380622"/>
                  <a:pt x="1587889" y="2388243"/>
                </a:cubicBezTo>
                <a:cubicBezTo>
                  <a:pt x="1634537" y="2394519"/>
                  <a:pt x="1687015" y="2422315"/>
                  <a:pt x="1718409" y="2366722"/>
                </a:cubicBezTo>
                <a:cubicBezTo>
                  <a:pt x="1736799" y="2333994"/>
                  <a:pt x="1661000" y="2270778"/>
                  <a:pt x="1593272" y="2265398"/>
                </a:cubicBezTo>
                <a:cubicBezTo>
                  <a:pt x="1534514" y="2260466"/>
                  <a:pt x="1473067" y="2253293"/>
                  <a:pt x="1417002" y="2266743"/>
                </a:cubicBezTo>
                <a:cubicBezTo>
                  <a:pt x="1347931" y="2282885"/>
                  <a:pt x="1310703" y="2256881"/>
                  <a:pt x="1291416" y="2200839"/>
                </a:cubicBezTo>
                <a:cubicBezTo>
                  <a:pt x="1269887" y="2138969"/>
                  <a:pt x="1228621" y="2110274"/>
                  <a:pt x="1171661" y="2081581"/>
                </a:cubicBezTo>
                <a:cubicBezTo>
                  <a:pt x="1033512" y="2012092"/>
                  <a:pt x="900753" y="1931840"/>
                  <a:pt x="749151" y="1891489"/>
                </a:cubicBezTo>
                <a:cubicBezTo>
                  <a:pt x="719099" y="1883417"/>
                  <a:pt x="685910" y="1872657"/>
                  <a:pt x="672005" y="1819309"/>
                </a:cubicBezTo>
                <a:cubicBezTo>
                  <a:pt x="1082403" y="1899108"/>
                  <a:pt x="1456472" y="2107138"/>
                  <a:pt x="1879878" y="2095032"/>
                </a:cubicBezTo>
                <a:cubicBezTo>
                  <a:pt x="1764159" y="2029125"/>
                  <a:pt x="1630053" y="2025540"/>
                  <a:pt x="1506708" y="1979361"/>
                </a:cubicBezTo>
                <a:cubicBezTo>
                  <a:pt x="1594170" y="1944840"/>
                  <a:pt x="1676250" y="1980707"/>
                  <a:pt x="1759226" y="2000434"/>
                </a:cubicBezTo>
                <a:cubicBezTo>
                  <a:pt x="1828747" y="2016573"/>
                  <a:pt x="1891541" y="2019264"/>
                  <a:pt x="1899166" y="1922873"/>
                </a:cubicBezTo>
                <a:cubicBezTo>
                  <a:pt x="1896473" y="1916595"/>
                  <a:pt x="1896922" y="1908527"/>
                  <a:pt x="1897371" y="1900905"/>
                </a:cubicBezTo>
                <a:cubicBezTo>
                  <a:pt x="1874045" y="1861003"/>
                  <a:pt x="1837718" y="1840380"/>
                  <a:pt x="1794659" y="1828722"/>
                </a:cubicBezTo>
                <a:cubicBezTo>
                  <a:pt x="1768644" y="1821548"/>
                  <a:pt x="1734108" y="1810787"/>
                  <a:pt x="1734556" y="1782097"/>
                </a:cubicBezTo>
                <a:cubicBezTo>
                  <a:pt x="1735901" y="1675842"/>
                  <a:pt x="1652927" y="1644904"/>
                  <a:pt x="1569947" y="1613970"/>
                </a:cubicBezTo>
                <a:cubicBezTo>
                  <a:pt x="1616146" y="1561068"/>
                  <a:pt x="1652476" y="1600072"/>
                  <a:pt x="1687462" y="1596039"/>
                </a:cubicBezTo>
                <a:cubicBezTo>
                  <a:pt x="1710336" y="1593348"/>
                  <a:pt x="1730969" y="1588417"/>
                  <a:pt x="1730969" y="1561068"/>
                </a:cubicBezTo>
                <a:cubicBezTo>
                  <a:pt x="1731416" y="1538202"/>
                  <a:pt x="1720651" y="1512198"/>
                  <a:pt x="1698227" y="1511752"/>
                </a:cubicBezTo>
                <a:cubicBezTo>
                  <a:pt x="1557839" y="1507715"/>
                  <a:pt x="1480245" y="1360663"/>
                  <a:pt x="1334474" y="1360216"/>
                </a:cubicBezTo>
                <a:cubicBezTo>
                  <a:pt x="1247460" y="1360216"/>
                  <a:pt x="1379775" y="1277273"/>
                  <a:pt x="1306219" y="1242751"/>
                </a:cubicBezTo>
                <a:cubicBezTo>
                  <a:pt x="1290069" y="1235130"/>
                  <a:pt x="1348378" y="1223475"/>
                  <a:pt x="1374394" y="1225267"/>
                </a:cubicBezTo>
                <a:cubicBezTo>
                  <a:pt x="1399958" y="1227060"/>
                  <a:pt x="1422832" y="1249027"/>
                  <a:pt x="1453783" y="1233336"/>
                </a:cubicBezTo>
                <a:cubicBezTo>
                  <a:pt x="1470825" y="1177296"/>
                  <a:pt x="1426871" y="1156672"/>
                  <a:pt x="1390540" y="1140980"/>
                </a:cubicBezTo>
                <a:cubicBezTo>
                  <a:pt x="1306664" y="1104666"/>
                  <a:pt x="1225034" y="1060730"/>
                  <a:pt x="1133087" y="1047726"/>
                </a:cubicBezTo>
                <a:cubicBezTo>
                  <a:pt x="1100345" y="1043243"/>
                  <a:pt x="1180182" y="983167"/>
                  <a:pt x="1195879" y="962096"/>
                </a:cubicBezTo>
                <a:cubicBezTo>
                  <a:pt x="1010864" y="851359"/>
                  <a:pt x="807123" y="798792"/>
                  <a:pt x="597831" y="751548"/>
                </a:cubicBezTo>
                <a:lnTo>
                  <a:pt x="442083" y="716748"/>
                </a:lnTo>
                <a:lnTo>
                  <a:pt x="442400" y="711360"/>
                </a:lnTo>
                <a:cubicBezTo>
                  <a:pt x="443414" y="694083"/>
                  <a:pt x="445516" y="677096"/>
                  <a:pt x="451969" y="661265"/>
                </a:cubicBezTo>
                <a:cubicBezTo>
                  <a:pt x="456050" y="651253"/>
                  <a:pt x="473332" y="658319"/>
                  <a:pt x="483500" y="654895"/>
                </a:cubicBezTo>
                <a:cubicBezTo>
                  <a:pt x="492418" y="651892"/>
                  <a:pt x="499807" y="645157"/>
                  <a:pt x="508725" y="642154"/>
                </a:cubicBezTo>
                <a:cubicBezTo>
                  <a:pt x="518893" y="638729"/>
                  <a:pt x="529990" y="638895"/>
                  <a:pt x="540256" y="635783"/>
                </a:cubicBezTo>
                <a:cubicBezTo>
                  <a:pt x="551099" y="632497"/>
                  <a:pt x="561188" y="627059"/>
                  <a:pt x="571787" y="623043"/>
                </a:cubicBezTo>
                <a:lnTo>
                  <a:pt x="586226" y="618181"/>
                </a:lnTo>
                <a:lnTo>
                  <a:pt x="652269" y="626742"/>
                </a:lnTo>
                <a:cubicBezTo>
                  <a:pt x="728517" y="634812"/>
                  <a:pt x="799384" y="665300"/>
                  <a:pt x="884603" y="616880"/>
                </a:cubicBezTo>
                <a:cubicBezTo>
                  <a:pt x="941567" y="584600"/>
                  <a:pt x="1032619" y="619568"/>
                  <a:pt x="1102589" y="648263"/>
                </a:cubicBezTo>
                <a:cubicBezTo>
                  <a:pt x="1160446" y="672023"/>
                  <a:pt x="1215615" y="678300"/>
                  <a:pt x="1292314" y="648263"/>
                </a:cubicBezTo>
                <a:cubicBezTo>
                  <a:pt x="1222792" y="629882"/>
                  <a:pt x="1169417" y="613742"/>
                  <a:pt x="1114697" y="602531"/>
                </a:cubicBezTo>
                <a:cubicBezTo>
                  <a:pt x="1071191" y="593567"/>
                  <a:pt x="1174801" y="557250"/>
                  <a:pt x="1227724" y="561734"/>
                </a:cubicBezTo>
                <a:cubicBezTo>
                  <a:pt x="1301732" y="568010"/>
                  <a:pt x="1260020" y="544699"/>
                  <a:pt x="1247460" y="512417"/>
                </a:cubicBezTo>
                <a:cubicBezTo>
                  <a:pt x="1234005" y="477896"/>
                  <a:pt x="1273923" y="467137"/>
                  <a:pt x="1299040" y="474309"/>
                </a:cubicBezTo>
                <a:cubicBezTo>
                  <a:pt x="1395472" y="502556"/>
                  <a:pt x="1491456" y="452789"/>
                  <a:pt x="1591031" y="493141"/>
                </a:cubicBezTo>
                <a:cubicBezTo>
                  <a:pt x="1565912" y="393609"/>
                  <a:pt x="1511640" y="350121"/>
                  <a:pt x="1398164" y="336222"/>
                </a:cubicBezTo>
                <a:cubicBezTo>
                  <a:pt x="1355554" y="330844"/>
                  <a:pt x="1311151" y="338913"/>
                  <a:pt x="1274372" y="310218"/>
                </a:cubicBezTo>
                <a:cubicBezTo>
                  <a:pt x="1253289" y="293633"/>
                  <a:pt x="1229518" y="273906"/>
                  <a:pt x="1246115" y="243419"/>
                </a:cubicBezTo>
                <a:cubicBezTo>
                  <a:pt x="1257775" y="221897"/>
                  <a:pt x="1282894" y="221897"/>
                  <a:pt x="1303527" y="229073"/>
                </a:cubicBezTo>
                <a:cubicBezTo>
                  <a:pt x="1395922" y="260904"/>
                  <a:pt x="1492354" y="272561"/>
                  <a:pt x="1588786" y="284219"/>
                </a:cubicBezTo>
                <a:cubicBezTo>
                  <a:pt x="1603590" y="286011"/>
                  <a:pt x="1620182" y="291840"/>
                  <a:pt x="1636779" y="262247"/>
                </a:cubicBezTo>
                <a:cubicBezTo>
                  <a:pt x="1456472" y="214275"/>
                  <a:pt x="1285137" y="146129"/>
                  <a:pt x="1099896" y="119678"/>
                </a:cubicBezTo>
                <a:cubicBezTo>
                  <a:pt x="1102589" y="107125"/>
                  <a:pt x="1105279" y="94573"/>
                  <a:pt x="1107971" y="82020"/>
                </a:cubicBezTo>
                <a:cubicBezTo>
                  <a:pt x="1252841" y="99950"/>
                  <a:pt x="1397717" y="117884"/>
                  <a:pt x="1580713" y="140303"/>
                </a:cubicBezTo>
                <a:cubicBezTo>
                  <a:pt x="1468133" y="69016"/>
                  <a:pt x="1361834" y="92778"/>
                  <a:pt x="1278409" y="29565"/>
                </a:cubicBezTo>
                <a:cubicBezTo>
                  <a:pt x="1294108" y="5579"/>
                  <a:pt x="1313059" y="-475"/>
                  <a:pt x="1332681" y="29"/>
                </a:cubicBez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B3207BD-EB52-4EA2-8A14-C1F6969B0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720524"/>
          </a:xfrm>
        </p:spPr>
        <p:txBody>
          <a:bodyPr>
            <a:normAutofit/>
          </a:bodyPr>
          <a:lstStyle/>
          <a:p>
            <a:r>
              <a:rPr lang="it-IT" dirty="0"/>
              <a:t>Non solo Spagna</a:t>
            </a:r>
          </a:p>
        </p:txBody>
      </p:sp>
      <p:pic>
        <p:nvPicPr>
          <p:cNvPr id="4" name="Segnaposto contenuto 3" descr="Immagine che contiene interni, cane, pavimento, parete&#10;&#10;Descrizione generata automaticamente">
            <a:extLst>
              <a:ext uri="{FF2B5EF4-FFF2-40B4-BE49-F238E27FC236}">
                <a16:creationId xmlns:a16="http://schemas.microsoft.com/office/drawing/2014/main" id="{03AEF8BF-F4E5-4C3E-9DC8-41C14BFEE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2" y="2105524"/>
            <a:ext cx="5201348" cy="3380876"/>
          </a:xfrm>
          <a:prstGeom prst="rect">
            <a:avLst/>
          </a:prstGeom>
        </p:spPr>
      </p:pic>
      <p:pic>
        <p:nvPicPr>
          <p:cNvPr id="6" name="Immagine 5" descr="Immagine che contiene edificio&#10;&#10;Descrizione generata automaticamente">
            <a:extLst>
              <a:ext uri="{FF2B5EF4-FFF2-40B4-BE49-F238E27FC236}">
                <a16:creationId xmlns:a16="http://schemas.microsoft.com/office/drawing/2014/main" id="{18B00A4B-8986-444F-BD82-1D1A6028C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812" y="474093"/>
            <a:ext cx="2386087" cy="2954907"/>
          </a:xfrm>
          <a:prstGeom prst="rect">
            <a:avLst/>
          </a:prstGeom>
        </p:spPr>
      </p:pic>
      <p:pic>
        <p:nvPicPr>
          <p:cNvPr id="5" name="Immagine 4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24F24DEE-9D1D-49E3-9FF5-221D286CF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988" y="3446724"/>
            <a:ext cx="2520338" cy="315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23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466A09E-4D53-48AA-89FD-2514CFF36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Una questione di numeri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3BC125D-8A3B-4D7E-B978-A6F4ED6DC11D}"/>
              </a:ext>
            </a:extLst>
          </p:cNvPr>
          <p:cNvSpPr txBox="1"/>
          <p:nvPr/>
        </p:nvSpPr>
        <p:spPr>
          <a:xfrm>
            <a:off x="838201" y="2623381"/>
            <a:ext cx="3888528" cy="3553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20-22 </a:t>
            </a:r>
            <a:r>
              <a:rPr lang="en-US" sz="2000" dirty="0" err="1"/>
              <a:t>milioni</a:t>
            </a:r>
            <a:r>
              <a:rPr lang="en-US" sz="2000" dirty="0"/>
              <a:t> </a:t>
            </a:r>
            <a:r>
              <a:rPr lang="en-US" sz="2000" dirty="0" err="1"/>
              <a:t>nel</a:t>
            </a:r>
            <a:r>
              <a:rPr lang="en-US" sz="2000" dirty="0"/>
              <a:t> mondo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10-12 </a:t>
            </a:r>
            <a:r>
              <a:rPr lang="en-US" sz="2000" dirty="0" err="1"/>
              <a:t>milioni</a:t>
            </a:r>
            <a:r>
              <a:rPr lang="en-US" sz="2000" dirty="0"/>
              <a:t> </a:t>
            </a:r>
            <a:r>
              <a:rPr lang="en-US" sz="2000" dirty="0" err="1"/>
              <a:t>nell’Unione</a:t>
            </a:r>
            <a:r>
              <a:rPr lang="en-US" sz="2000" dirty="0"/>
              <a:t> Europea (il </a:t>
            </a:r>
            <a:r>
              <a:rPr lang="en-US" sz="2000" dirty="0" err="1"/>
              <a:t>nono</a:t>
            </a:r>
            <a:r>
              <a:rPr lang="en-US" sz="2000" dirty="0"/>
              <a:t> </a:t>
            </a:r>
            <a:r>
              <a:rPr lang="en-US" sz="2000" dirty="0" err="1"/>
              <a:t>paese</a:t>
            </a:r>
            <a:r>
              <a:rPr lang="en-US" sz="2000" dirty="0"/>
              <a:t>, pari al </a:t>
            </a:r>
            <a:r>
              <a:rPr lang="en-US" sz="2000" dirty="0" err="1"/>
              <a:t>Belgio</a:t>
            </a:r>
            <a:r>
              <a:rPr lang="en-US" sz="2000" dirty="0"/>
              <a:t>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150.000 – 180.000 in Italia, di cui circa due </a:t>
            </a:r>
            <a:r>
              <a:rPr lang="en-US" sz="2000" dirty="0" err="1"/>
              <a:t>terzi</a:t>
            </a:r>
            <a:r>
              <a:rPr lang="en-US" sz="2000" dirty="0"/>
              <a:t> con </a:t>
            </a:r>
            <a:r>
              <a:rPr lang="en-US" sz="2000" dirty="0" err="1"/>
              <a:t>cittadinanza</a:t>
            </a:r>
            <a:r>
              <a:rPr lang="en-US" sz="2000" dirty="0"/>
              <a:t> </a:t>
            </a:r>
            <a:r>
              <a:rPr lang="en-US" sz="2000" dirty="0" err="1"/>
              <a:t>italiana</a:t>
            </a:r>
            <a:r>
              <a:rPr lang="en-US" sz="2000" dirty="0"/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Circa 10.300 </a:t>
            </a:r>
            <a:r>
              <a:rPr lang="en-US" sz="2000" dirty="0" err="1"/>
              <a:t>vivono</a:t>
            </a:r>
            <a:r>
              <a:rPr lang="en-US" sz="2000" dirty="0"/>
              <a:t> </a:t>
            </a:r>
            <a:r>
              <a:rPr lang="en-US" sz="2000" dirty="0" err="1"/>
              <a:t>nei</a:t>
            </a:r>
            <a:r>
              <a:rPr lang="en-US" sz="2000" dirty="0"/>
              <a:t> </a:t>
            </a:r>
            <a:r>
              <a:rPr lang="en-US" sz="2000" dirty="0" err="1"/>
              <a:t>campi</a:t>
            </a:r>
            <a:endParaRPr lang="en-US" sz="2000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EE799FB-269F-4CE2-86BF-22F7AC7DF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986" y="1860656"/>
            <a:ext cx="4747547" cy="316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2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A359C7D-4B45-49B7-B3C2-04217BBCD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17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11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982D84B-56B1-432E-9491-7DA207FB1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803" y="860426"/>
            <a:ext cx="3964008" cy="1800526"/>
          </a:xfrm>
        </p:spPr>
        <p:txBody>
          <a:bodyPr>
            <a:normAutofit/>
          </a:bodyPr>
          <a:lstStyle/>
          <a:p>
            <a:r>
              <a:rPr lang="it-IT" dirty="0"/>
              <a:t>Miscredenti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4EFB354-727B-438A-98CA-651A57728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121" y="2443993"/>
            <a:ext cx="3964007" cy="3553581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Una </a:t>
            </a:r>
            <a:r>
              <a:rPr lang="en-US" sz="2000" dirty="0" err="1">
                <a:latin typeface="+mj-lt"/>
              </a:rPr>
              <a:t>relazione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sincretica</a:t>
            </a:r>
            <a:r>
              <a:rPr lang="en-US" sz="2000" dirty="0">
                <a:latin typeface="+mj-lt"/>
              </a:rPr>
              <a:t> con la </a:t>
            </a:r>
            <a:r>
              <a:rPr lang="en-US" sz="2000" dirty="0" err="1">
                <a:latin typeface="+mj-lt"/>
              </a:rPr>
              <a:t>religione</a:t>
            </a:r>
            <a:r>
              <a:rPr lang="en-US" sz="2000" dirty="0">
                <a:latin typeface="+mj-lt"/>
              </a:rPr>
              <a:t> </a:t>
            </a:r>
          </a:p>
          <a:p>
            <a:r>
              <a:rPr lang="en-US" sz="2000" dirty="0">
                <a:latin typeface="+mj-lt"/>
              </a:rPr>
              <a:t>La </a:t>
            </a:r>
            <a:r>
              <a:rPr lang="en-US" sz="2000" dirty="0" err="1">
                <a:latin typeface="+mj-lt"/>
              </a:rPr>
              <a:t>capacità</a:t>
            </a:r>
            <a:r>
              <a:rPr lang="en-US" sz="2000" dirty="0">
                <a:latin typeface="+mj-lt"/>
              </a:rPr>
              <a:t> di </a:t>
            </a:r>
            <a:r>
              <a:rPr lang="en-US" sz="2000" dirty="0" err="1">
                <a:latin typeface="+mj-lt"/>
              </a:rPr>
              <a:t>adattamento</a:t>
            </a:r>
            <a:endParaRPr lang="en-US" sz="2000" dirty="0">
              <a:latin typeface="+mj-lt"/>
            </a:endParaRPr>
          </a:p>
          <a:p>
            <a:endParaRPr lang="en-US" sz="20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025CC8F-273E-373F-360D-37BC315E7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861" y="1221996"/>
            <a:ext cx="6768468" cy="441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63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B4CCFEE-78C3-492E-93EB-649F7548F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6126FBA-8618-48A3-AAC4-2F98CDE4F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662" y="1875099"/>
            <a:ext cx="4228635" cy="4301863"/>
          </a:xfrm>
        </p:spPr>
        <p:txBody>
          <a:bodyPr>
            <a:normAutofit/>
          </a:bodyPr>
          <a:lstStyle/>
          <a:p>
            <a:r>
              <a:rPr lang="it-IT" sz="4400" b="1" i="1" dirty="0"/>
              <a:t>Sapevate che erano di origine zingara?</a:t>
            </a:r>
            <a:endParaRPr lang="en-US" sz="4400" b="1" i="1" dirty="0"/>
          </a:p>
        </p:txBody>
      </p:sp>
      <p:pic>
        <p:nvPicPr>
          <p:cNvPr id="8" name="Immagine 7" descr="Immagine che contiene persona, abbigliamento, donna, esterni&#10;&#10;Descrizione generata automaticamente">
            <a:extLst>
              <a:ext uri="{FF2B5EF4-FFF2-40B4-BE49-F238E27FC236}">
                <a16:creationId xmlns:a16="http://schemas.microsoft.com/office/drawing/2014/main" id="{D9FA69F0-BF5D-4575-BE50-475CD1C917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3" r="5551" b="2"/>
          <a:stretch/>
        </p:blipFill>
        <p:spPr>
          <a:xfrm>
            <a:off x="4726375" y="10"/>
            <a:ext cx="4228635" cy="3694362"/>
          </a:xfrm>
          <a:custGeom>
            <a:avLst/>
            <a:gdLst/>
            <a:ahLst/>
            <a:cxnLst/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</p:pic>
      <p:pic>
        <p:nvPicPr>
          <p:cNvPr id="5" name="Segnaposto contenuto 4" descr="Immagine che contiene persona, uomo, cappello, tuta&#10;&#10;Descrizione generata automaticamente">
            <a:extLst>
              <a:ext uri="{FF2B5EF4-FFF2-40B4-BE49-F238E27FC236}">
                <a16:creationId xmlns:a16="http://schemas.microsoft.com/office/drawing/2014/main" id="{B130F5D8-AAEF-4A2B-9533-C8BEDDE9F4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951"/>
          <a:stretch/>
        </p:blipFill>
        <p:spPr>
          <a:xfrm>
            <a:off x="9082585" y="10"/>
            <a:ext cx="3109415" cy="3694362"/>
          </a:xfrm>
          <a:prstGeom prst="rect">
            <a:avLst/>
          </a:prstGeom>
        </p:spPr>
      </p:pic>
      <p:pic>
        <p:nvPicPr>
          <p:cNvPr id="10" name="Immagine 9" descr="Immagine che contiene persona, uomo, interni, fotografia&#10;&#10;Descrizione generata automaticamente">
            <a:extLst>
              <a:ext uri="{FF2B5EF4-FFF2-40B4-BE49-F238E27FC236}">
                <a16:creationId xmlns:a16="http://schemas.microsoft.com/office/drawing/2014/main" id="{DA8DB8D7-4322-471D-8C16-92FD8A2205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4" r="6545" b="1"/>
          <a:stretch/>
        </p:blipFill>
        <p:spPr>
          <a:xfrm>
            <a:off x="4726728" y="3802957"/>
            <a:ext cx="4228282" cy="3055043"/>
          </a:xfrm>
          <a:custGeom>
            <a:avLst/>
            <a:gdLst/>
            <a:ahLst/>
            <a:cxnLst/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12" name="Immagine 11" descr="Immagine che contiene persona, uomo, interni, tuta&#10;&#10;Descrizione generata automaticamente">
            <a:extLst>
              <a:ext uri="{FF2B5EF4-FFF2-40B4-BE49-F238E27FC236}">
                <a16:creationId xmlns:a16="http://schemas.microsoft.com/office/drawing/2014/main" id="{1FD7F591-55C0-4465-A047-6AE7A3A3FE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6" r="3247" b="1"/>
          <a:stretch/>
        </p:blipFill>
        <p:spPr>
          <a:xfrm>
            <a:off x="9082585" y="3802957"/>
            <a:ext cx="3109415" cy="305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18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5751802-9445-489E-8816-5AEA96EBB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8BE7659-AD33-490C-A3D6-05980CABE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97530" y="387180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1785BB0-920C-4A29-B58D-8544C9080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7695" y="2248263"/>
            <a:ext cx="3768917" cy="16061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E loro?</a:t>
            </a:r>
          </a:p>
        </p:txBody>
      </p:sp>
      <p:pic>
        <p:nvPicPr>
          <p:cNvPr id="8" name="Segnaposto contenuto 7" descr="Immagine che contiene persona, uomo, esterni, indossando&#10;&#10;Descrizione generata automaticamente">
            <a:extLst>
              <a:ext uri="{FF2B5EF4-FFF2-40B4-BE49-F238E27FC236}">
                <a16:creationId xmlns:a16="http://schemas.microsoft.com/office/drawing/2014/main" id="{9284DDAA-EE19-4C27-904F-DF89FDC28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993" y="643467"/>
            <a:ext cx="1770676" cy="2556933"/>
          </a:xfrm>
          <a:prstGeom prst="rect">
            <a:avLst/>
          </a:prstGeom>
        </p:spPr>
      </p:pic>
      <p:pic>
        <p:nvPicPr>
          <p:cNvPr id="1026" name="Picture 2" descr="Sinisa Mihajlovic News - About | Facebook">
            <a:extLst>
              <a:ext uri="{FF2B5EF4-FFF2-40B4-BE49-F238E27FC236}">
                <a16:creationId xmlns:a16="http://schemas.microsoft.com/office/drawing/2014/main" id="{53F7232E-1355-4F87-9667-4C0AB116D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0158" y="3657600"/>
            <a:ext cx="2568347" cy="255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47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5751802-9445-489E-8816-5AEA96EBB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BE7659-AD33-490C-A3D6-05980CABE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97530" y="387180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9F86D83-2DF6-4359-9D15-5F741D7F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7695" y="2248263"/>
            <a:ext cx="3768917" cy="16061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Altre storie del 900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9C81C4-5962-4806-A997-81475943E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9877" y="4330291"/>
            <a:ext cx="3665550" cy="77549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i="1" cap="all" dirty="0">
                <a:solidFill>
                  <a:srgbClr val="C00000"/>
                </a:solidFill>
              </a:rPr>
              <a:t>Johann </a:t>
            </a:r>
            <a:r>
              <a:rPr lang="en-US" b="1" i="1" cap="all" dirty="0" err="1">
                <a:solidFill>
                  <a:srgbClr val="C00000"/>
                </a:solidFill>
              </a:rPr>
              <a:t>Trollmann</a:t>
            </a:r>
            <a:r>
              <a:rPr lang="en-US" b="1" i="1" cap="all" dirty="0">
                <a:solidFill>
                  <a:srgbClr val="C00000"/>
                </a:solidFill>
              </a:rPr>
              <a:t>,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 i="1" cap="all" dirty="0" err="1">
                <a:solidFill>
                  <a:srgbClr val="C00000"/>
                </a:solidFill>
              </a:rPr>
              <a:t>pugile</a:t>
            </a:r>
            <a:r>
              <a:rPr lang="en-US" b="1" i="1" cap="all" dirty="0">
                <a:solidFill>
                  <a:srgbClr val="C00000"/>
                </a:solidFill>
              </a:rPr>
              <a:t> Tedesco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 i="1" cap="all" dirty="0">
                <a:solidFill>
                  <a:srgbClr val="C00000"/>
                </a:solidFill>
              </a:rPr>
              <a:t>(1907-1944)</a:t>
            </a:r>
          </a:p>
        </p:txBody>
      </p:sp>
      <p:pic>
        <p:nvPicPr>
          <p:cNvPr id="5" name="Immagine 4" descr="Immagine che contiene persona, esterni, tenendo, racchetta&#10;&#10;Descrizione generata automaticamente">
            <a:extLst>
              <a:ext uri="{FF2B5EF4-FFF2-40B4-BE49-F238E27FC236}">
                <a16:creationId xmlns:a16="http://schemas.microsoft.com/office/drawing/2014/main" id="{2222B535-BD8C-418B-8C03-855CC2E08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863" y="72950"/>
            <a:ext cx="2569579" cy="3938054"/>
          </a:xfrm>
          <a:prstGeom prst="rect">
            <a:avLst/>
          </a:prstGeom>
        </p:spPr>
      </p:pic>
      <p:pic>
        <p:nvPicPr>
          <p:cNvPr id="7" name="Immagine 6" descr="Immagine che contiene persona, uomo, tenendo, racchetta&#10;&#10;Descrizione generata automaticamente">
            <a:extLst>
              <a:ext uri="{FF2B5EF4-FFF2-40B4-BE49-F238E27FC236}">
                <a16:creationId xmlns:a16="http://schemas.microsoft.com/office/drawing/2014/main" id="{53481251-AEB3-4932-A7C5-15E658F21B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9" r="16292"/>
          <a:stretch/>
        </p:blipFill>
        <p:spPr>
          <a:xfrm>
            <a:off x="1451985" y="4083954"/>
            <a:ext cx="2361173" cy="25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77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 descr="Immagine che contiene persona, tenendo, interni, uomo&#10;&#10;Descrizione generata automaticamente">
            <a:extLst>
              <a:ext uri="{FF2B5EF4-FFF2-40B4-BE49-F238E27FC236}">
                <a16:creationId xmlns:a16="http://schemas.microsoft.com/office/drawing/2014/main" id="{38568BD2-EC38-4671-9B6F-246735021B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0495"/>
          <a:stretch/>
        </p:blipFill>
        <p:spPr>
          <a:xfrm>
            <a:off x="4406845" y="1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7" name="Immagine 6" descr="Immagine che contiene persona, uomo, cravatta, tuta&#10;&#10;Descrizione generata automaticamente">
            <a:extLst>
              <a:ext uri="{FF2B5EF4-FFF2-40B4-BE49-F238E27FC236}">
                <a16:creationId xmlns:a16="http://schemas.microsoft.com/office/drawing/2014/main" id="{D0FFB4C2-549A-42C7-8B57-7BC722AD6E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494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5" name="Immagine 4" descr="Immagine che contiene uomo, persona, vecchio, tuta&#10;&#10;Descrizione generata automaticamente">
            <a:extLst>
              <a:ext uri="{FF2B5EF4-FFF2-40B4-BE49-F238E27FC236}">
                <a16:creationId xmlns:a16="http://schemas.microsoft.com/office/drawing/2014/main" id="{CDD29939-B547-45D6-954C-810951B618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0278"/>
          <a:stretch/>
        </p:blipFill>
        <p:spPr>
          <a:xfrm>
            <a:off x="8653074" y="10"/>
            <a:ext cx="3538926" cy="429017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1EE4E3-6F47-4280-B71D-03BDCE555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7681" y="3696269"/>
            <a:ext cx="8272098" cy="2884259"/>
          </a:xfrm>
        </p:spPr>
        <p:txBody>
          <a:bodyPr>
            <a:normAutofit fontScale="85000" lnSpcReduction="20000"/>
          </a:bodyPr>
          <a:lstStyle/>
          <a:p>
            <a:pPr algn="r">
              <a:lnSpc>
                <a:spcPct val="90000"/>
              </a:lnSpc>
            </a:pPr>
            <a:r>
              <a:rPr lang="it-IT" sz="3200" dirty="0" err="1">
                <a:solidFill>
                  <a:srgbClr val="FF0000"/>
                </a:solidFill>
                <a:latin typeface="+mj-lt"/>
              </a:rPr>
              <a:t>Schack</a:t>
            </a:r>
            <a:r>
              <a:rPr lang="it-IT" sz="3200" dirty="0">
                <a:solidFill>
                  <a:srgbClr val="FF0000"/>
                </a:solidFill>
                <a:latin typeface="+mj-lt"/>
              </a:rPr>
              <a:t> Augusto Krogh (1874-1949)  </a:t>
            </a:r>
          </a:p>
          <a:p>
            <a:pPr marL="0" indent="0" algn="r">
              <a:lnSpc>
                <a:spcPct val="90000"/>
              </a:lnSpc>
              <a:buNone/>
            </a:pPr>
            <a:r>
              <a:rPr lang="it-IT" sz="3200" dirty="0">
                <a:solidFill>
                  <a:srgbClr val="FF0000"/>
                </a:solidFill>
                <a:latin typeface="+mj-lt"/>
              </a:rPr>
              <a:t>Premio Nobel per la Medicina 1920</a:t>
            </a:r>
          </a:p>
          <a:p>
            <a:pPr>
              <a:lnSpc>
                <a:spcPct val="90000"/>
              </a:lnSpc>
            </a:pPr>
            <a:r>
              <a:rPr lang="it-IT" sz="3200" dirty="0">
                <a:solidFill>
                  <a:srgbClr val="FF0000"/>
                </a:solidFill>
                <a:latin typeface="+mj-lt"/>
              </a:rPr>
              <a:t>Django Reinhardt (1910-1953)</a:t>
            </a:r>
          </a:p>
          <a:p>
            <a:pPr>
              <a:lnSpc>
                <a:spcPct val="90000"/>
              </a:lnSpc>
            </a:pPr>
            <a:r>
              <a:rPr lang="it-IT" sz="3200" dirty="0">
                <a:solidFill>
                  <a:srgbClr val="FF0000"/>
                </a:solidFill>
                <a:latin typeface="+mj-lt"/>
              </a:rPr>
              <a:t>Il più grande chitarrista jazz</a:t>
            </a:r>
          </a:p>
          <a:p>
            <a:pPr>
              <a:lnSpc>
                <a:spcPct val="90000"/>
              </a:lnSpc>
            </a:pPr>
            <a:endParaRPr lang="it-IT" sz="3200" dirty="0">
              <a:solidFill>
                <a:srgbClr val="FF0000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it-IT" sz="3200" dirty="0" err="1">
                <a:solidFill>
                  <a:srgbClr val="FF0000"/>
                </a:solidFill>
                <a:latin typeface="+mj-lt"/>
              </a:rPr>
              <a:t>Juscelino</a:t>
            </a:r>
            <a:r>
              <a:rPr lang="it-IT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3200" dirty="0" err="1">
                <a:solidFill>
                  <a:srgbClr val="FF0000"/>
                </a:solidFill>
                <a:latin typeface="+mj-lt"/>
              </a:rPr>
              <a:t>Kubitschek</a:t>
            </a:r>
            <a:r>
              <a:rPr lang="it-IT" sz="3200" dirty="0">
                <a:solidFill>
                  <a:srgbClr val="FF0000"/>
                </a:solidFill>
                <a:latin typeface="+mj-lt"/>
              </a:rPr>
              <a:t> (1902-1976)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3200" dirty="0">
                <a:solidFill>
                  <a:srgbClr val="FF0000"/>
                </a:solidFill>
                <a:latin typeface="+mj-lt"/>
              </a:rPr>
              <a:t>Presidente del Brasile 1956-61</a:t>
            </a:r>
          </a:p>
          <a:p>
            <a:pPr>
              <a:lnSpc>
                <a:spcPct val="90000"/>
              </a:lnSpc>
            </a:pP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481794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249C165-A82E-46C3-9E26-52D71A07A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BE7659-AD33-490C-A3D6-05980CABE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218840" y="608491"/>
            <a:ext cx="3850317" cy="6096001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5400F92-0524-4D71-BD8E-65326031D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7695" y="2248263"/>
            <a:ext cx="3768917" cy="16061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Un po’ di propaganda</a:t>
            </a:r>
          </a:p>
        </p:txBody>
      </p:sp>
      <p:pic>
        <p:nvPicPr>
          <p:cNvPr id="7" name="Immagine 6" descr="Immagine che contiene esterni, testo, segnale, camion&#10;&#10;Descrizione generata automaticamente">
            <a:extLst>
              <a:ext uri="{FF2B5EF4-FFF2-40B4-BE49-F238E27FC236}">
                <a16:creationId xmlns:a16="http://schemas.microsoft.com/office/drawing/2014/main" id="{9BE1A6E0-BBA2-4784-8BBF-DA58CDF7B0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54"/>
          <a:stretch/>
        </p:blipFill>
        <p:spPr>
          <a:xfrm>
            <a:off x="355531" y="384559"/>
            <a:ext cx="2581987" cy="2680839"/>
          </a:xfrm>
          <a:prstGeom prst="rect">
            <a:avLst/>
          </a:prstGeom>
        </p:spPr>
      </p:pic>
      <p:pic>
        <p:nvPicPr>
          <p:cNvPr id="5" name="Segnaposto contenuto 4" descr="Immagine che contiene edificio, verde, segnale, automobile&#10;&#10;Descrizione generata automaticamente">
            <a:extLst>
              <a:ext uri="{FF2B5EF4-FFF2-40B4-BE49-F238E27FC236}">
                <a16:creationId xmlns:a16="http://schemas.microsoft.com/office/drawing/2014/main" id="{5E5292F8-63A1-4380-81FD-2AA395B7D2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4" r="31061"/>
          <a:stretch/>
        </p:blipFill>
        <p:spPr>
          <a:xfrm>
            <a:off x="3380554" y="315678"/>
            <a:ext cx="2311159" cy="2811782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DD392231-9C60-4D4A-A14D-0B5C28F19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6" y="3425590"/>
            <a:ext cx="2015012" cy="2788944"/>
          </a:xfrm>
          <a:prstGeom prst="rect">
            <a:avLst/>
          </a:prstGeom>
        </p:spPr>
      </p:pic>
      <p:pic>
        <p:nvPicPr>
          <p:cNvPr id="9" name="Immagine 8" descr="Immagine che contiene esterni, segnale, camion, palo&#10;&#10;Descrizione generata automaticamente">
            <a:extLst>
              <a:ext uri="{FF2B5EF4-FFF2-40B4-BE49-F238E27FC236}">
                <a16:creationId xmlns:a16="http://schemas.microsoft.com/office/drawing/2014/main" id="{02819F14-CE43-44FC-9679-56FDC7539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734" y="3425589"/>
            <a:ext cx="1935444" cy="281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4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05FEBF84-1C7C-4C2F-8A2B-E19E94CC5E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1145"/>
          <a:stretch/>
        </p:blipFill>
        <p:spPr>
          <a:xfrm>
            <a:off x="643469" y="643467"/>
            <a:ext cx="4445890" cy="5571066"/>
          </a:xfrm>
          <a:prstGeom prst="rect">
            <a:avLst/>
          </a:prstGeom>
        </p:spPr>
      </p:pic>
      <p:pic>
        <p:nvPicPr>
          <p:cNvPr id="5" name="Segnaposto contenuto 4" descr="Immagine che contiene quotidiano, segnale, sedendo, frigorifero&#10;&#10;Descrizione generata automaticamente">
            <a:extLst>
              <a:ext uri="{FF2B5EF4-FFF2-40B4-BE49-F238E27FC236}">
                <a16:creationId xmlns:a16="http://schemas.microsoft.com/office/drawing/2014/main" id="{AB8BCC1E-B22D-44F1-A92B-23083C9C67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5" t="1335" r="22283" b="6969"/>
          <a:stretch/>
        </p:blipFill>
        <p:spPr>
          <a:xfrm>
            <a:off x="5965658" y="354709"/>
            <a:ext cx="2847284" cy="3387111"/>
          </a:xfrm>
          <a:prstGeom prst="rect">
            <a:avLst/>
          </a:prstGeom>
        </p:spPr>
      </p:pic>
      <p:pic>
        <p:nvPicPr>
          <p:cNvPr id="7" name="Immagine 6" descr="Immagine che contiene testo, libro, interni, fotografia&#10;&#10;Descrizione generata automaticamente">
            <a:extLst>
              <a:ext uri="{FF2B5EF4-FFF2-40B4-BE49-F238E27FC236}">
                <a16:creationId xmlns:a16="http://schemas.microsoft.com/office/drawing/2014/main" id="{8C2E3132-4574-4CBA-8726-461F1A6C97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r="47653" b="-4"/>
          <a:stretch/>
        </p:blipFill>
        <p:spPr>
          <a:xfrm>
            <a:off x="9156032" y="2972266"/>
            <a:ext cx="2392499" cy="324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74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C555D9B-CEDF-4205-A7FF-EABC352DB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it-IT" dirty="0"/>
              <a:t>Dai nomi alla storia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E8F4EC-9F3F-484E-AA0E-DAB30D40B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r>
              <a:rPr lang="it-IT" sz="2000"/>
              <a:t>I nomi etero-attribuiti:</a:t>
            </a:r>
          </a:p>
          <a:p>
            <a:pPr>
              <a:buFontTx/>
              <a:buChar char="-"/>
            </a:pPr>
            <a:r>
              <a:rPr lang="it-IT" sz="2000"/>
              <a:t>Zingari (forse dal greco </a:t>
            </a:r>
            <a:r>
              <a:rPr lang="it-IT" sz="2000" i="1"/>
              <a:t>athinganoi</a:t>
            </a:r>
            <a:r>
              <a:rPr lang="it-IT" sz="2000"/>
              <a:t>), zigani, cingani, zigeuner</a:t>
            </a:r>
          </a:p>
          <a:p>
            <a:pPr>
              <a:buFontTx/>
              <a:buChar char="-"/>
            </a:pPr>
            <a:r>
              <a:rPr lang="it-IT" sz="2000"/>
              <a:t>Gitani, gypsies: da «egipcianos», </a:t>
            </a:r>
          </a:p>
          <a:p>
            <a:pPr>
              <a:buFontTx/>
              <a:buChar char="-"/>
            </a:pPr>
            <a:r>
              <a:rPr lang="it-IT" sz="2000"/>
              <a:t>Bohémiens: dalla Boemia</a:t>
            </a:r>
          </a:p>
          <a:p>
            <a:pPr>
              <a:buFontTx/>
              <a:buChar char="-"/>
            </a:pPr>
            <a:r>
              <a:rPr lang="it-IT" sz="2000"/>
              <a:t>Tartari 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1A2D941-6A1A-4270-BFD5-0DA26F0CA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986" y="1773618"/>
            <a:ext cx="4747547" cy="333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76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B73AD37-F40E-456B-97E1-C21689D5F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it-IT" dirty="0"/>
              <a:t>I nomi e le popolazioni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B6E9767-BA7A-4601-B701-6ADBEE62B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87" r="14598"/>
          <a:stretch/>
        </p:blipFill>
        <p:spPr>
          <a:xfrm>
            <a:off x="2" y="10"/>
            <a:ext cx="611656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9C02E4-7C18-4C2B-B03C-C2CADCD2B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r>
              <a:rPr lang="it-IT" sz="2000" dirty="0"/>
              <a:t>I nomi auto-attribuiti</a:t>
            </a:r>
          </a:p>
          <a:p>
            <a:endParaRPr lang="it-IT" sz="2000" dirty="0"/>
          </a:p>
          <a:p>
            <a:r>
              <a:rPr lang="it-IT" sz="2000" dirty="0"/>
              <a:t>Rom</a:t>
            </a:r>
          </a:p>
          <a:p>
            <a:r>
              <a:rPr lang="it-IT" sz="2000" dirty="0"/>
              <a:t>Sinti</a:t>
            </a:r>
          </a:p>
          <a:p>
            <a:r>
              <a:rPr lang="it-IT" sz="2000" dirty="0"/>
              <a:t>Manouches</a:t>
            </a:r>
          </a:p>
          <a:p>
            <a:r>
              <a:rPr lang="it-IT" sz="2000" dirty="0" err="1"/>
              <a:t>Romanichels</a:t>
            </a:r>
            <a:r>
              <a:rPr lang="it-IT" sz="2000" dirty="0"/>
              <a:t> </a:t>
            </a:r>
          </a:p>
          <a:p>
            <a:r>
              <a:rPr lang="it-IT" sz="2000" dirty="0"/>
              <a:t>Una varietà di nomi</a:t>
            </a:r>
          </a:p>
        </p:txBody>
      </p:sp>
    </p:spTree>
    <p:extLst>
      <p:ext uri="{BB962C8B-B14F-4D97-AF65-F5344CB8AC3E}">
        <p14:creationId xmlns:p14="http://schemas.microsoft.com/office/powerpoint/2010/main" val="1623220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B9B8C11-56AC-B4E4-98CD-7E450050C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I </a:t>
            </a:r>
            <a:r>
              <a:rPr lang="en-US" dirty="0" err="1"/>
              <a:t>nomi</a:t>
            </a:r>
            <a:r>
              <a:rPr lang="en-US" dirty="0"/>
              <a:t> </a:t>
            </a:r>
            <a:r>
              <a:rPr lang="en-US" dirty="0" err="1"/>
              <a:t>eteroattribuiti</a:t>
            </a:r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E064112-919D-8E30-D0A1-DA8E0A73F4B9}"/>
              </a:ext>
            </a:extLst>
          </p:cNvPr>
          <p:cNvSpPr txBox="1"/>
          <p:nvPr/>
        </p:nvSpPr>
        <p:spPr>
          <a:xfrm>
            <a:off x="838201" y="2333297"/>
            <a:ext cx="3816096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+mj-lt"/>
              </a:rPr>
              <a:t>Zingari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+mj-lt"/>
              </a:rPr>
              <a:t>Gitanos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 err="1">
                <a:latin typeface="+mj-lt"/>
              </a:rPr>
              <a:t>Ziguener</a:t>
            </a:r>
            <a:endParaRPr lang="en-US" sz="1900" dirty="0"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+mj-lt"/>
              </a:rPr>
              <a:t>Gypsies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 err="1">
                <a:latin typeface="+mj-lt"/>
              </a:rPr>
              <a:t>Bohemiens</a:t>
            </a:r>
            <a:endParaRPr lang="en-US" sz="1900" dirty="0"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 err="1">
                <a:latin typeface="+mj-lt"/>
              </a:rPr>
              <a:t>eccetera</a:t>
            </a:r>
            <a:r>
              <a:rPr lang="en-US" sz="1900" dirty="0">
                <a:latin typeface="+mj-lt"/>
              </a:rPr>
              <a:t>…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C749228-27A6-5C6F-52E7-50DEBBF2C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80" r="20497"/>
          <a:stretch>
            <a:fillRect/>
          </a:stretch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73406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F8D89B7-61DF-40B3-8D9E-9DA388060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it-IT" sz="3700"/>
              <a:t>Una storia di emarginazione e violenza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788F459-B35D-4B08-8B00-D21E0235E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5962784" cy="355358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it-IT" sz="2000" dirty="0">
                <a:latin typeface="+mj-lt"/>
              </a:rPr>
              <a:t>Alcuni dati dalla storia della Spagna: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2000" dirty="0">
                <a:latin typeface="+mj-lt"/>
              </a:rPr>
              <a:t>circa 1420: primi arrivi nella penisola iberica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2000" dirty="0">
                <a:latin typeface="+mj-lt"/>
              </a:rPr>
              <a:t>1499: primo decreto di controllo della minoranza gitana (Fernando il Cattolico)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2000" dirty="0">
                <a:latin typeface="+mj-lt"/>
              </a:rPr>
              <a:t>1539: obbligo della stanzialità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2000" dirty="0">
                <a:latin typeface="+mj-lt"/>
              </a:rPr>
              <a:t>1633: un primo decreto di integrazione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2000" dirty="0">
                <a:latin typeface="+mj-lt"/>
              </a:rPr>
              <a:t>1643: nuovo decreto di controllo e segregazione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2000" dirty="0">
                <a:latin typeface="+mj-lt"/>
              </a:rPr>
              <a:t>1749: la «Grande Retata»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C126C54-2018-463E-A37F-09EA16995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470" y="643234"/>
            <a:ext cx="3938579" cy="559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23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541DB91-0B10-46D9-B34B-7BFF9602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rgbClr val="CB456F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BB95860-8746-4BAB-A7B9-E11C275BE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156" y="365125"/>
            <a:ext cx="5827643" cy="1433433"/>
          </a:xfrm>
        </p:spPr>
        <p:txBody>
          <a:bodyPr anchor="b">
            <a:normAutofit/>
          </a:bodyPr>
          <a:lstStyle/>
          <a:p>
            <a:r>
              <a:rPr lang="it-IT" dirty="0"/>
              <a:t>Le persecuzioni del XX secolo</a:t>
            </a:r>
          </a:p>
        </p:txBody>
      </p:sp>
      <p:pic>
        <p:nvPicPr>
          <p:cNvPr id="5" name="Immagine 4" descr="Immagine che contiene persona, esterni, fotografia, erba&#10;&#10;Descrizione generata automaticamente">
            <a:extLst>
              <a:ext uri="{FF2B5EF4-FFF2-40B4-BE49-F238E27FC236}">
                <a16:creationId xmlns:a16="http://schemas.microsoft.com/office/drawing/2014/main" id="{4BB4EF64-A6C9-46A8-BF65-757559BA6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48" y="1818729"/>
            <a:ext cx="4914583" cy="3220541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0A71548-81B8-4827-9982-7EDD8E158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6156" y="2055813"/>
            <a:ext cx="5827644" cy="4121149"/>
          </a:xfrm>
        </p:spPr>
        <p:txBody>
          <a:bodyPr anchor="t">
            <a:normAutofit/>
          </a:bodyPr>
          <a:lstStyle/>
          <a:p>
            <a:r>
              <a:rPr lang="it-IT" sz="2400" dirty="0">
                <a:latin typeface="+mj-lt"/>
              </a:rPr>
              <a:t>La permanenza della schiavitù in Europa Orientale</a:t>
            </a:r>
          </a:p>
          <a:p>
            <a:endParaRPr lang="it-IT" sz="2400" dirty="0">
              <a:latin typeface="+mj-lt"/>
            </a:endParaRPr>
          </a:p>
          <a:p>
            <a:r>
              <a:rPr lang="it-IT" sz="2400" dirty="0">
                <a:latin typeface="+mj-lt"/>
              </a:rPr>
              <a:t>Il genocidio nazista (250.000 - 500.000 vittime): il </a:t>
            </a:r>
            <a:r>
              <a:rPr lang="it-IT" sz="2400" dirty="0" err="1">
                <a:latin typeface="+mj-lt"/>
              </a:rPr>
              <a:t>Samudaripen</a:t>
            </a:r>
            <a:endParaRPr lang="it-IT" sz="2400" dirty="0">
              <a:latin typeface="+mj-lt"/>
            </a:endParaRPr>
          </a:p>
          <a:p>
            <a:endParaRPr lang="it-IT" sz="2400" dirty="0">
              <a:latin typeface="+mj-lt"/>
            </a:endParaRPr>
          </a:p>
          <a:p>
            <a:r>
              <a:rPr lang="it-IT" sz="2400" dirty="0">
                <a:latin typeface="+mj-lt"/>
              </a:rPr>
              <a:t>Le guerre in Jugoslavia e l’esodo dall’est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806469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079565D-3F88-4946-98F9-BF3E10CAF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66" b="15534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9E6B15B-C650-46CF-A009-5411499BE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709" y="3512557"/>
            <a:ext cx="5552090" cy="1191873"/>
          </a:xfrm>
        </p:spPr>
        <p:txBody>
          <a:bodyPr anchor="b">
            <a:normAutofit/>
          </a:bodyPr>
          <a:lstStyle/>
          <a:p>
            <a:r>
              <a:rPr lang="it-IT" sz="3600" dirty="0"/>
              <a:t>Altre forme di violenza </a:t>
            </a:r>
            <a:r>
              <a:rPr lang="it-IT" sz="3600" dirty="0" err="1"/>
              <a:t>antizigana</a:t>
            </a:r>
            <a:endParaRPr lang="it-IT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D08D2B-DC6B-49E7-861C-095281A81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136" y="4811636"/>
            <a:ext cx="6073875" cy="185463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it-IT" sz="2400" i="1" dirty="0">
                <a:latin typeface="+mj-lt"/>
              </a:rPr>
              <a:t>Il blocco della procreazione</a:t>
            </a:r>
          </a:p>
          <a:p>
            <a:pPr>
              <a:lnSpc>
                <a:spcPct val="90000"/>
              </a:lnSpc>
            </a:pPr>
            <a:r>
              <a:rPr lang="it-IT" sz="2400" i="1" dirty="0">
                <a:latin typeface="+mj-lt"/>
              </a:rPr>
              <a:t>Sottrazione dei figli</a:t>
            </a:r>
          </a:p>
          <a:p>
            <a:pPr>
              <a:lnSpc>
                <a:spcPct val="90000"/>
              </a:lnSpc>
            </a:pPr>
            <a:r>
              <a:rPr lang="it-IT" sz="2400" i="1" dirty="0">
                <a:latin typeface="+mj-lt"/>
              </a:rPr>
              <a:t>Schedatura su base etnica</a:t>
            </a:r>
          </a:p>
          <a:p>
            <a:pPr>
              <a:lnSpc>
                <a:spcPct val="90000"/>
              </a:lnSpc>
            </a:pPr>
            <a:r>
              <a:rPr lang="it-IT" sz="2400" i="1" dirty="0">
                <a:latin typeface="+mj-lt"/>
              </a:rPr>
              <a:t>Pulizia etnica</a:t>
            </a:r>
          </a:p>
        </p:txBody>
      </p:sp>
    </p:spTree>
    <p:extLst>
      <p:ext uri="{BB962C8B-B14F-4D97-AF65-F5344CB8AC3E}">
        <p14:creationId xmlns:p14="http://schemas.microsoft.com/office/powerpoint/2010/main" val="3836109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4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A1DC22B-CC49-4607-B86F-9517BFAC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it-IT" sz="3400"/>
              <a:t>La storia dei rom come storia di una diaspora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C70A8A-B3C7-487E-A142-891414D80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695" y="2623381"/>
            <a:ext cx="4430034" cy="3553581"/>
          </a:xfrm>
        </p:spPr>
        <p:txBody>
          <a:bodyPr>
            <a:noAutofit/>
          </a:bodyPr>
          <a:lstStyle/>
          <a:p>
            <a:r>
              <a:rPr lang="it-IT" sz="2400" i="1" dirty="0">
                <a:latin typeface="+mj-lt"/>
              </a:rPr>
              <a:t>Mancanza di riferimento a uno stato di provenienza</a:t>
            </a:r>
          </a:p>
          <a:p>
            <a:r>
              <a:rPr lang="it-IT" sz="2400" i="1" dirty="0">
                <a:latin typeface="+mj-lt"/>
              </a:rPr>
              <a:t>Causata da eventi storici di estrema violenza</a:t>
            </a:r>
          </a:p>
          <a:p>
            <a:r>
              <a:rPr lang="it-IT" sz="2400" i="1" dirty="0">
                <a:latin typeface="+mj-lt"/>
              </a:rPr>
              <a:t>Senza un luogo in cui tornare</a:t>
            </a:r>
          </a:p>
          <a:p>
            <a:r>
              <a:rPr lang="it-IT" sz="2400" i="1" dirty="0">
                <a:latin typeface="+mj-lt"/>
              </a:rPr>
              <a:t>Adattamento ai paesi di arrivo</a:t>
            </a:r>
          </a:p>
        </p:txBody>
      </p:sp>
      <p:pic>
        <p:nvPicPr>
          <p:cNvPr id="5" name="Immagine 4" descr="Immagine che contiene mappa, testo, atlante&#10;&#10;Il contenuto generato dall'IA potrebbe non essere corretto.">
            <a:extLst>
              <a:ext uri="{FF2B5EF4-FFF2-40B4-BE49-F238E27FC236}">
                <a16:creationId xmlns:a16="http://schemas.microsoft.com/office/drawing/2014/main" id="{717F7C54-3183-AE1B-A339-8B31191D0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785" y="1543730"/>
            <a:ext cx="5932520" cy="424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89305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RegularSeedLeftStep">
      <a:dk1>
        <a:srgbClr val="000000"/>
      </a:dk1>
      <a:lt1>
        <a:srgbClr val="FFFFFF"/>
      </a:lt1>
      <a:dk2>
        <a:srgbClr val="2D213B"/>
      </a:dk2>
      <a:lt2>
        <a:srgbClr val="E2E8E6"/>
      </a:lt2>
      <a:accent1>
        <a:srgbClr val="CB456F"/>
      </a:accent1>
      <a:accent2>
        <a:srgbClr val="B93395"/>
      </a:accent2>
      <a:accent3>
        <a:srgbClr val="B845CB"/>
      </a:accent3>
      <a:accent4>
        <a:srgbClr val="6E33B9"/>
      </a:accent4>
      <a:accent5>
        <a:srgbClr val="4845CB"/>
      </a:accent5>
      <a:accent6>
        <a:srgbClr val="3368B9"/>
      </a:accent6>
      <a:hlink>
        <a:srgbClr val="319475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484</Words>
  <Application>Microsoft Office PowerPoint</Application>
  <PresentationFormat>Widescreen</PresentationFormat>
  <Paragraphs>115</Paragraphs>
  <Slides>26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0" baseType="lpstr">
      <vt:lpstr>Arial</vt:lpstr>
      <vt:lpstr>Century Gothic</vt:lpstr>
      <vt:lpstr>Elephant</vt:lpstr>
      <vt:lpstr>BrushVTI</vt:lpstr>
      <vt:lpstr>Gli zingari e l’antiziganismo</vt:lpstr>
      <vt:lpstr>Una questione di numeri</vt:lpstr>
      <vt:lpstr>Dai nomi alla storia</vt:lpstr>
      <vt:lpstr>I nomi e le popolazioni</vt:lpstr>
      <vt:lpstr>I nomi eteroattribuiti</vt:lpstr>
      <vt:lpstr>Una storia di emarginazione e violenza</vt:lpstr>
      <vt:lpstr>Le persecuzioni del XX secolo</vt:lpstr>
      <vt:lpstr>Altre forme di violenza antizigana</vt:lpstr>
      <vt:lpstr>La storia dei rom come storia di una diaspora</vt:lpstr>
      <vt:lpstr>Presentazione standard di PowerPoint</vt:lpstr>
      <vt:lpstr>Una cultura rom?</vt:lpstr>
      <vt:lpstr>Il nomadismo</vt:lpstr>
      <vt:lpstr>I campi rom: una storia italiana</vt:lpstr>
      <vt:lpstr>La non integrazione</vt:lpstr>
      <vt:lpstr>Lo zingaro fannullone</vt:lpstr>
      <vt:lpstr>Delinquenti per natura</vt:lpstr>
      <vt:lpstr>Streghe, maghi e chiromanti</vt:lpstr>
      <vt:lpstr>Il mito della gitana</vt:lpstr>
      <vt:lpstr>Non solo Spagna</vt:lpstr>
      <vt:lpstr>Miscredenti</vt:lpstr>
      <vt:lpstr>Presentazione standard di PowerPoint</vt:lpstr>
      <vt:lpstr>E loro?</vt:lpstr>
      <vt:lpstr>Altre storie del 900</vt:lpstr>
      <vt:lpstr>Presentazione standard di PowerPoint</vt:lpstr>
      <vt:lpstr>Un po’ di propaganda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Gli zingari e l’antiziganismo</dc:title>
  <dc:creator>Stefano</dc:creator>
  <cp:lastModifiedBy>Stefano Tedeschi</cp:lastModifiedBy>
  <cp:revision>2</cp:revision>
  <dcterms:created xsi:type="dcterms:W3CDTF">2020-12-01T15:34:22Z</dcterms:created>
  <dcterms:modified xsi:type="dcterms:W3CDTF">2025-11-29T10:58:17Z</dcterms:modified>
</cp:coreProperties>
</file>