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11"/>
  </p:handoutMasterIdLst>
  <p:sldIdLst>
    <p:sldId id="260" r:id="rId2"/>
    <p:sldId id="271" r:id="rId3"/>
    <p:sldId id="270" r:id="rId4"/>
    <p:sldId id="258" r:id="rId5"/>
    <p:sldId id="269" r:id="rId6"/>
    <p:sldId id="262" r:id="rId7"/>
    <p:sldId id="267" r:id="rId8"/>
    <p:sldId id="264" r:id="rId9"/>
    <p:sldId id="265" r:id="rId10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17D911F-EE66-48ED-AABC-D64DD7C526DC}" type="datetimeFigureOut">
              <a:rPr lang="it-IT"/>
              <a:pPr>
                <a:defRPr/>
              </a:pPr>
              <a:t>19/01/2014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423918A-9B8D-400E-B562-49E20C33949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86561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C41AA-F6DF-463F-9A50-B40994D38CF0}" type="datetimeFigureOut">
              <a:rPr lang="it-IT"/>
              <a:pPr>
                <a:defRPr/>
              </a:pPr>
              <a:t>19/01/2014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F2E57-0B4C-42D3-8442-3045FC6461B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00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88673-0D84-479B-A3C3-07F901D99E48}" type="datetimeFigureOut">
              <a:rPr lang="it-IT"/>
              <a:pPr>
                <a:defRPr/>
              </a:pPr>
              <a:t>19/01/2014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5C2FD-DD81-4AB0-B5C6-FD5BE539DB5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6382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12EC4-758D-4909-AAEB-2C3BA05DAE8F}" type="datetimeFigureOut">
              <a:rPr lang="it-IT"/>
              <a:pPr>
                <a:defRPr/>
              </a:pPr>
              <a:t>19/01/2014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8AD2D-DE9C-4F87-8D88-55402C04138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446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35369-E3D6-4504-A15E-91ABC4296BA2}" type="datetimeFigureOut">
              <a:rPr lang="it-IT"/>
              <a:pPr>
                <a:defRPr/>
              </a:pPr>
              <a:t>19/01/2014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399B4-602F-4C5B-92DC-ACA37389B7E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0740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26797-8B99-4A03-94DA-E3C9E3C8F366}" type="datetimeFigureOut">
              <a:rPr lang="it-IT"/>
              <a:pPr>
                <a:defRPr/>
              </a:pPr>
              <a:t>19/01/2014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A715C-6E7A-4F91-9889-EB62C63702C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3882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19C0D-A3E2-47E2-B1DC-169427B6AAAA}" type="datetimeFigureOut">
              <a:rPr lang="it-IT"/>
              <a:pPr>
                <a:defRPr/>
              </a:pPr>
              <a:t>19/01/2014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75B72-CA81-4A6B-8B8F-8D50F3CA5F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099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6CD6D-25FE-4C25-9C1A-BC896A8C5F89}" type="datetimeFigureOut">
              <a:rPr lang="it-IT"/>
              <a:pPr>
                <a:defRPr/>
              </a:pPr>
              <a:t>19/01/2014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CC62C-B313-4B67-BFB8-FBE4C83B1A9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0124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BA766-F61B-4502-B1E5-C8E8B356C60E}" type="datetimeFigureOut">
              <a:rPr lang="it-IT"/>
              <a:pPr>
                <a:defRPr/>
              </a:pPr>
              <a:t>19/01/2014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85CCC-8217-43CE-BB21-3B21D2517E6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0047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5C659-CEA0-4AFE-BB63-9DE77A6009E4}" type="datetimeFigureOut">
              <a:rPr lang="it-IT"/>
              <a:pPr>
                <a:defRPr/>
              </a:pPr>
              <a:t>19/01/2014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D4501-C7E3-44A5-B91E-4413C7AA0CD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2481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9F841-D82C-45B9-AB83-88493C88165B}" type="datetimeFigureOut">
              <a:rPr lang="it-IT"/>
              <a:pPr>
                <a:defRPr/>
              </a:pPr>
              <a:t>19/01/2014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D3C05-B3CE-4B8B-B12D-D2A940ECE56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1587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A58C8-D013-4C03-AD96-C368AF07FB9E}" type="datetimeFigureOut">
              <a:rPr lang="it-IT"/>
              <a:pPr>
                <a:defRPr/>
              </a:pPr>
              <a:t>19/01/2014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D9E1B-A3B7-4A3B-9CA3-830A83F1753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1540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D6BFBB1-4406-4D8E-84E4-838AECA4A146}" type="datetimeFigureOut">
              <a:rPr lang="it-IT"/>
              <a:pPr>
                <a:defRPr/>
              </a:pPr>
              <a:t>19/01/2014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96BDBE4-3E28-4471-AB44-7C219FA3B8A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vbd.humnet.unipi.it/beta/#104v" TargetMode="External"/><Relationship Id="rId3" Type="http://schemas.openxmlformats.org/officeDocument/2006/relationships/hyperlink" Target="http://special-1.bl.uk/treasures/SiqDiscovery/ui/record2.aspx?Source=text&amp;LHCopy=25&amp;LHPage=1&amp;RHCopy=26&amp;RHPage=1" TargetMode="External"/><Relationship Id="rId7" Type="http://schemas.openxmlformats.org/officeDocument/2006/relationships/hyperlink" Target="http://www.bovary.fr/folio_visu.php?folio=2857&amp;mode=sequence&amp;mot=" TargetMode="External"/><Relationship Id="rId12" Type="http://schemas.openxmlformats.org/officeDocument/2006/relationships/hyperlink" Target="http://www.digitalvariants.org/e-philology/prodotti/edizioni-scientifiche/sistemi-online" TargetMode="External"/><Relationship Id="rId2" Type="http://schemas.openxmlformats.org/officeDocument/2006/relationships/hyperlink" Target="http://www.rossettiarchive.org/docs/26-1850.prin.rad.html#p[1r]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nerphos.net/capuana/Il%20Marchese%20di%20Roccaverdina/minterattivo2.html" TargetMode="External"/><Relationship Id="rId11" Type="http://schemas.openxmlformats.org/officeDocument/2006/relationships/hyperlink" Target="http://www.math.uni-augsburg.de/stochastik/llull/CodCus83/indexge.html" TargetMode="External"/><Relationship Id="rId5" Type="http://schemas.openxmlformats.org/officeDocument/2006/relationships/hyperlink" Target="http://darwin-online.org.uk/content/frameset?pageseq=1&amp;itemID=CUL-DAR5.A28&amp;viewtype=side" TargetMode="External"/><Relationship Id="rId10" Type="http://schemas.openxmlformats.org/officeDocument/2006/relationships/hyperlink" Target="http://stendhal.msh-alpes.fr/manuscrits/index2.php" TargetMode="External"/><Relationship Id="rId4" Type="http://schemas.openxmlformats.org/officeDocument/2006/relationships/hyperlink" Target="http://www.janeausten.ac.uk/manuscripts/blvolfirst/2.html" TargetMode="External"/><Relationship Id="rId9" Type="http://schemas.openxmlformats.org/officeDocument/2006/relationships/hyperlink" Target="http://www.nietzschesource.org/#eKGWB/AC-1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search.proquest.com/pio?accountid=13698" TargetMode="External"/><Relationship Id="rId3" Type="http://schemas.openxmlformats.org/officeDocument/2006/relationships/hyperlink" Target="http://w3.uniroma1.it/biblioteche/proxy.htm" TargetMode="External"/><Relationship Id="rId7" Type="http://schemas.openxmlformats.org/officeDocument/2006/relationships/hyperlink" Target="http://ehis.ebscohost.com/ehost/search/advanced?sid=f9937fd3-9061-4639-9789-7c078c1a04f0%40sessionmgr4002&amp;vid=1&amp;hid=4205" TargetMode="External"/><Relationship Id="rId2" Type="http://schemas.openxmlformats.org/officeDocument/2006/relationships/hyperlink" Target="http://w3.uniroma1.it/biblioteche/risorse_elettroniche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acta.chadwyck.co.uk/" TargetMode="External"/><Relationship Id="rId5" Type="http://schemas.openxmlformats.org/officeDocument/2006/relationships/hyperlink" Target="http://www2.sba.unibo.it/cgi-bin/bdati/banchedati.pl?keys=Lingue%20e%20letterature" TargetMode="External"/><Relationship Id="rId4" Type="http://schemas.openxmlformats.org/officeDocument/2006/relationships/hyperlink" Target="http://search.ebscohost.com/Community.aspx?authtype=ip&amp;ugt=723731763C7635973756352632253E6224E365D36413649365E327E338133503&amp;IsAdminMobile=N&amp;encid=22D731263C4635273786354632253C07349375C374C374C375C377C338133503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jstor.org/" TargetMode="External"/><Relationship Id="rId3" Type="http://schemas.openxmlformats.org/officeDocument/2006/relationships/hyperlink" Target="http://host.uniroma3.it/progetti/bibliografiaromana/Pag1.htm" TargetMode="External"/><Relationship Id="rId7" Type="http://schemas.openxmlformats.org/officeDocument/2006/relationships/hyperlink" Target="http://www.italinemo.it/" TargetMode="External"/><Relationship Id="rId2" Type="http://schemas.openxmlformats.org/officeDocument/2006/relationships/hyperlink" Target="http://www.archilet.it/HomePage.Aspx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irce.lett.unitn.it/main_page.html" TargetMode="External"/><Relationship Id="rId5" Type="http://schemas.openxmlformats.org/officeDocument/2006/relationships/hyperlink" Target="http://search.proquest.com/pao/index?accountid=13698" TargetMode="External"/><Relationship Id="rId10" Type="http://schemas.openxmlformats.org/officeDocument/2006/relationships/hyperlink" Target="https://ulrichsweb.serialssolutions.com/" TargetMode="External"/><Relationship Id="rId4" Type="http://schemas.openxmlformats.org/officeDocument/2006/relationships/hyperlink" Target="http://lica.unipv.it/index.php" TargetMode="External"/><Relationship Id="rId9" Type="http://schemas.openxmlformats.org/officeDocument/2006/relationships/hyperlink" Target="http://www.progettoblio.com/rivista.asp?parola=&amp;tiporicerca=&amp;cerca=Cerca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ib.it/aib/opac/mai.htm3" TargetMode="External"/><Relationship Id="rId3" Type="http://schemas.openxmlformats.org/officeDocument/2006/relationships/hyperlink" Target="http://edit16.iccu.sbn.it/web_iccu/ihome.htm" TargetMode="External"/><Relationship Id="rId7" Type="http://schemas.openxmlformats.org/officeDocument/2006/relationships/hyperlink" Target="http://catalogo.bne.es/uhtbin/webcat" TargetMode="External"/><Relationship Id="rId2" Type="http://schemas.openxmlformats.org/officeDocument/2006/relationships/hyperlink" Target="http://www.sbn.it/opacsbn/opac/iccu/free.jsp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atalogue.bnf.fr/jsp/recherchemots_simple.jsp?nouvelleRecherche=O&amp;nouveaute=O&amp;host=catalogue" TargetMode="External"/><Relationship Id="rId5" Type="http://schemas.openxmlformats.org/officeDocument/2006/relationships/hyperlink" Target="http://catalogue.bl.uk/primo_library/libweb/action/search.do?dscnt=1&amp;dstmp=1389653572908&amp;vid=BLVU1&amp;fromLogin=true" TargetMode="External"/><Relationship Id="rId4" Type="http://schemas.openxmlformats.org/officeDocument/2006/relationships/hyperlink" Target="http://catalog.loc.gov/" TargetMode="External"/><Relationship Id="rId9" Type="http://schemas.openxmlformats.org/officeDocument/2006/relationships/hyperlink" Target="http://www.worldcat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ataloghistorici.bdi.sbn.it/" TargetMode="External"/><Relationship Id="rId7" Type="http://schemas.openxmlformats.org/officeDocument/2006/relationships/hyperlink" Target="http://www.gesamtkatalogderwiegendrucke.de/" TargetMode="External"/><Relationship Id="rId2" Type="http://schemas.openxmlformats.org/officeDocument/2006/relationships/hyperlink" Target="http://acnp.unibo.it/cgi-ser/start/it/cnr/fp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l.uk/catalogues/istc/" TargetMode="External"/><Relationship Id="rId5" Type="http://schemas.openxmlformats.org/officeDocument/2006/relationships/hyperlink" Target="http://bibman.iccu.sbn.it/" TargetMode="External"/><Relationship Id="rId4" Type="http://schemas.openxmlformats.org/officeDocument/2006/relationships/hyperlink" Target="http://manus.iccu.sbn.it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dl.go.jp/incunabula/e/collection/index.html" TargetMode="External"/><Relationship Id="rId13" Type="http://schemas.openxmlformats.org/officeDocument/2006/relationships/hyperlink" Target="http://www.internetculturale.it/opencms/opencms/it/collezioni/collezione_0011.html" TargetMode="External"/><Relationship Id="rId3" Type="http://schemas.openxmlformats.org/officeDocument/2006/relationships/hyperlink" Target="http://www.ub.uni-heidelberg.de/Englisch/helios/digi/inkunabeln.html" TargetMode="External"/><Relationship Id="rId7" Type="http://schemas.openxmlformats.org/officeDocument/2006/relationships/hyperlink" Target="http://inkunabeln.ub.uni-koeln.de/" TargetMode="External"/><Relationship Id="rId12" Type="http://schemas.openxmlformats.org/officeDocument/2006/relationships/hyperlink" Target="http://ojs.uniroma1.it/" TargetMode="External"/><Relationship Id="rId2" Type="http://schemas.openxmlformats.org/officeDocument/2006/relationships/hyperlink" Target="http://www.e-codices.unifr.ch/e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ibliotecaitaliana.it/collezioni/incunaboli" TargetMode="External"/><Relationship Id="rId11" Type="http://schemas.openxmlformats.org/officeDocument/2006/relationships/hyperlink" Target="http://circe.lett.unitn.it/main_page.html" TargetMode="External"/><Relationship Id="rId5" Type="http://schemas.openxmlformats.org/officeDocument/2006/relationships/hyperlink" Target="http://teca.bncf.firenze.sbn.it/manos/?rigamenu=Tutti%20i%20manoscritti%20digitalizzati%20della%20BNCF" TargetMode="External"/><Relationship Id="rId10" Type="http://schemas.openxmlformats.org/officeDocument/2006/relationships/hyperlink" Target="http://www.braidense.it/risorse/emeroteca.php" TargetMode="External"/><Relationship Id="rId4" Type="http://schemas.openxmlformats.org/officeDocument/2006/relationships/hyperlink" Target="http://www.mss.vatlib.it/gui/scan/link.jsp" TargetMode="External"/><Relationship Id="rId9" Type="http://schemas.openxmlformats.org/officeDocument/2006/relationships/hyperlink" Target="http://periodici.librari.beniculturali.it/RicercaAvanzata.aspx?Start=0&amp;ShowResults=tutti&amp;MaxResults=0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-rara.ch/" TargetMode="External"/><Relationship Id="rId13" Type="http://schemas.openxmlformats.org/officeDocument/2006/relationships/hyperlink" Target="http://gallica.bnf.fr/?lang=fr" TargetMode="External"/><Relationship Id="rId3" Type="http://schemas.openxmlformats.org/officeDocument/2006/relationships/hyperlink" Target="http://www.ad900.it/lay.asp?IDSezione=19&amp;IDSito=0" TargetMode="External"/><Relationship Id="rId7" Type="http://schemas.openxmlformats.org/officeDocument/2006/relationships/hyperlink" Target="http://www.bne.es/en/Catalogos/BibliotecaDigitalHispanica/Colecciones/" TargetMode="External"/><Relationship Id="rId12" Type="http://schemas.openxmlformats.org/officeDocument/2006/relationships/hyperlink" Target="http://www.opal.unito.it/psixsite/default.aspx" TargetMode="External"/><Relationship Id="rId2" Type="http://schemas.openxmlformats.org/officeDocument/2006/relationships/hyperlink" Target="http://www.bdcrusca.it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hs-augsburg.de/~harsch/a_index.html#la" TargetMode="External"/><Relationship Id="rId11" Type="http://schemas.openxmlformats.org/officeDocument/2006/relationships/hyperlink" Target="http://ceod.unistrasi.it/" TargetMode="External"/><Relationship Id="rId5" Type="http://schemas.openxmlformats.org/officeDocument/2006/relationships/hyperlink" Target="http://badigit.comune.bologna.it/index.asp" TargetMode="External"/><Relationship Id="rId10" Type="http://schemas.openxmlformats.org/officeDocument/2006/relationships/hyperlink" Target="http://imagohistoriae.filosofia.sns.it/project.php" TargetMode="External"/><Relationship Id="rId4" Type="http://schemas.openxmlformats.org/officeDocument/2006/relationships/hyperlink" Target="http://aiter.unipv.it/lettura/" TargetMode="External"/><Relationship Id="rId9" Type="http://schemas.openxmlformats.org/officeDocument/2006/relationships/hyperlink" Target="http://www.europeanaregia.e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asellaDiTesto 1"/>
          <p:cNvSpPr txBox="1">
            <a:spLocks noChangeArrowheads="1"/>
          </p:cNvSpPr>
          <p:nvPr/>
        </p:nvSpPr>
        <p:spPr bwMode="auto">
          <a:xfrm>
            <a:off x="-26988" y="0"/>
            <a:ext cx="9144001" cy="557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Garamond" pitchFamily="18" charset="0"/>
              </a:rPr>
              <a:t>Roma, 16 gennaio 2014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4400" b="1">
              <a:latin typeface="Garamond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4400" b="1">
              <a:latin typeface="Garamond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4400" b="1">
              <a:latin typeface="Garamond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4400" b="1">
                <a:latin typeface="Garamond" pitchFamily="18" charset="0"/>
              </a:rPr>
              <a:t>Risorse online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4400" b="1">
              <a:latin typeface="Garamond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4400" b="1">
              <a:latin typeface="Garamond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4400" b="1">
              <a:latin typeface="Garamond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800">
                <a:latin typeface="Garamond" pitchFamily="18" charset="0"/>
              </a:rPr>
              <a:t>Valeria Guarna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asellaDiTesto 1"/>
          <p:cNvSpPr txBox="1">
            <a:spLocks noChangeArrowheads="1"/>
          </p:cNvSpPr>
          <p:nvPr/>
        </p:nvSpPr>
        <p:spPr bwMode="auto">
          <a:xfrm>
            <a:off x="0" y="0"/>
            <a:ext cx="9144000" cy="658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endParaRPr lang="it-IT" altLang="it-IT" sz="4000" b="1" dirty="0" smtClean="0">
              <a:latin typeface="Garamond" pitchFamily="18" charset="0"/>
            </a:endParaRPr>
          </a:p>
          <a:p>
            <a:pPr algn="ctr">
              <a:defRPr/>
            </a:pPr>
            <a:r>
              <a:rPr lang="it-IT" altLang="it-IT" sz="4000" b="1" dirty="0" smtClean="0">
                <a:latin typeface="Garamond" pitchFamily="18" charset="0"/>
              </a:rPr>
              <a:t>Edizioni Critiche Digitali</a:t>
            </a:r>
          </a:p>
          <a:p>
            <a:pPr>
              <a:defRPr/>
            </a:pPr>
            <a:endParaRPr lang="it-IT" altLang="it-IT" dirty="0" smtClean="0">
              <a:latin typeface="Garamond" pitchFamily="18" charset="0"/>
            </a:endParaRPr>
          </a:p>
          <a:p>
            <a:pPr>
              <a:defRPr/>
            </a:pPr>
            <a:endParaRPr lang="it-IT" altLang="it-IT" dirty="0" smtClean="0">
              <a:latin typeface="Garamond" pitchFamily="18" charset="0"/>
            </a:endParaRPr>
          </a:p>
          <a:p>
            <a:pPr>
              <a:defRPr/>
            </a:pPr>
            <a:endParaRPr lang="it-IT" altLang="it-IT" dirty="0" smtClean="0">
              <a:latin typeface="Garamond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 smtClean="0">
                <a:latin typeface="Garamond" panose="02020404030301010803" pitchFamily="18" charset="0"/>
                <a:hlinkClick r:id="rId2"/>
              </a:rPr>
              <a:t>Rossetti</a:t>
            </a:r>
            <a:r>
              <a:rPr lang="it-IT" sz="2400" dirty="0" smtClean="0">
                <a:latin typeface="Garamond" panose="02020404030301010803" pitchFamily="18" charset="0"/>
              </a:rPr>
              <a:t> </a:t>
            </a:r>
            <a:r>
              <a:rPr lang="it-IT" sz="2400" dirty="0">
                <a:latin typeface="Garamond" panose="02020404030301010803" pitchFamily="18" charset="0"/>
              </a:rPr>
              <a:t>Archive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 smtClean="0">
                <a:latin typeface="Garamond" panose="02020404030301010803" pitchFamily="18" charset="0"/>
                <a:hlinkClick r:id="rId3"/>
              </a:rPr>
              <a:t>Shakespeare</a:t>
            </a:r>
            <a:r>
              <a:rPr lang="it-IT" sz="2400" dirty="0" smtClean="0">
                <a:latin typeface="Garamond" panose="02020404030301010803" pitchFamily="18" charset="0"/>
              </a:rPr>
              <a:t> </a:t>
            </a:r>
            <a:r>
              <a:rPr lang="it-IT" sz="2400" dirty="0" err="1" smtClean="0">
                <a:latin typeface="Garamond" panose="02020404030301010803" pitchFamily="18" charset="0"/>
              </a:rPr>
              <a:t>Quartos</a:t>
            </a:r>
            <a:r>
              <a:rPr lang="it-IT" sz="2400" dirty="0" smtClean="0">
                <a:latin typeface="Garamond" panose="02020404030301010803" pitchFamily="18" charset="0"/>
              </a:rPr>
              <a:t> </a:t>
            </a:r>
            <a:r>
              <a:rPr lang="it-IT" sz="2400" dirty="0">
                <a:latin typeface="Garamond" panose="02020404030301010803" pitchFamily="18" charset="0"/>
              </a:rPr>
              <a:t>Archive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latin typeface="Garamond" panose="02020404030301010803" pitchFamily="18" charset="0"/>
                <a:hlinkClick r:id="rId4"/>
              </a:rPr>
              <a:t>Jane </a:t>
            </a:r>
            <a:r>
              <a:rPr lang="it-IT" sz="2400" dirty="0" err="1">
                <a:latin typeface="Garamond" panose="02020404030301010803" pitchFamily="18" charset="0"/>
                <a:hlinkClick r:id="rId4"/>
              </a:rPr>
              <a:t>Austen</a:t>
            </a:r>
            <a:r>
              <a:rPr lang="it-IT" sz="2400" dirty="0" err="1">
                <a:latin typeface="Garamond" panose="02020404030301010803" pitchFamily="18" charset="0"/>
              </a:rPr>
              <a:t>’s</a:t>
            </a:r>
            <a:r>
              <a:rPr lang="it-IT" sz="2400" dirty="0">
                <a:latin typeface="Garamond" panose="02020404030301010803" pitchFamily="18" charset="0"/>
              </a:rPr>
              <a:t> fiction </a:t>
            </a:r>
            <a:r>
              <a:rPr lang="it-IT" sz="2400" dirty="0" err="1">
                <a:latin typeface="Garamond" panose="02020404030301010803" pitchFamily="18" charset="0"/>
              </a:rPr>
              <a:t>manuscripts</a:t>
            </a:r>
            <a:endParaRPr lang="it-IT" sz="2400" dirty="0">
              <a:latin typeface="Garamond" panose="02020404030301010803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latin typeface="Garamond" panose="02020404030301010803" pitchFamily="18" charset="0"/>
                <a:hlinkClick r:id="rId5"/>
              </a:rPr>
              <a:t>Darwin </a:t>
            </a:r>
            <a:r>
              <a:rPr lang="it-IT" sz="2400" dirty="0" smtClean="0">
                <a:latin typeface="Garamond" panose="02020404030301010803" pitchFamily="18" charset="0"/>
              </a:rPr>
              <a:t>online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 smtClean="0">
                <a:latin typeface="Garamond" panose="02020404030301010803" pitchFamily="18" charset="0"/>
                <a:hlinkClick r:id="rId6"/>
              </a:rPr>
              <a:t>Luigi Capuana </a:t>
            </a:r>
            <a:r>
              <a:rPr lang="it-IT" sz="2400" i="1" dirty="0" smtClean="0">
                <a:latin typeface="Garamond" panose="02020404030301010803" pitchFamily="18" charset="0"/>
              </a:rPr>
              <a:t>Il Marchese di </a:t>
            </a:r>
            <a:r>
              <a:rPr lang="it-IT" sz="2400" i="1" dirty="0" err="1" smtClean="0">
                <a:latin typeface="Garamond" panose="02020404030301010803" pitchFamily="18" charset="0"/>
              </a:rPr>
              <a:t>Roccaverdina</a:t>
            </a:r>
            <a:endParaRPr lang="it-IT" sz="2400" dirty="0">
              <a:latin typeface="Garamond" panose="02020404030301010803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latin typeface="Garamond" panose="02020404030301010803" pitchFamily="18" charset="0"/>
                <a:hlinkClick r:id="rId7"/>
              </a:rPr>
              <a:t>Gustave Flaubert</a:t>
            </a:r>
            <a:endParaRPr lang="it-IT" sz="2400" dirty="0">
              <a:latin typeface="Garamond" panose="02020404030301010803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latin typeface="Garamond" panose="02020404030301010803" pitchFamily="18" charset="0"/>
                <a:hlinkClick r:id="rId8"/>
              </a:rPr>
              <a:t>VBD</a:t>
            </a:r>
            <a:r>
              <a:rPr lang="it-IT" sz="2400" dirty="0">
                <a:latin typeface="Garamond" panose="02020404030301010803" pitchFamily="18" charset="0"/>
              </a:rPr>
              <a:t> Vercelli Book Digitale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latin typeface="Garamond" panose="02020404030301010803" pitchFamily="18" charset="0"/>
                <a:hlinkClick r:id="rId9"/>
              </a:rPr>
              <a:t>Nietzsche</a:t>
            </a:r>
            <a:r>
              <a:rPr lang="it-IT" sz="2400" dirty="0">
                <a:latin typeface="Garamond" panose="02020404030301010803" pitchFamily="18" charset="0"/>
              </a:rPr>
              <a:t> </a:t>
            </a:r>
            <a:r>
              <a:rPr lang="it-IT" sz="2400" dirty="0" smtClean="0">
                <a:latin typeface="Garamond" panose="02020404030301010803" pitchFamily="18" charset="0"/>
              </a:rPr>
              <a:t>Source </a:t>
            </a:r>
            <a:r>
              <a:rPr lang="it-IT" sz="2400" i="1" dirty="0" smtClean="0">
                <a:latin typeface="Garamond" panose="02020404030301010803" pitchFamily="18" charset="0"/>
              </a:rPr>
              <a:t>Ed. critica / Ed. in facsimile</a:t>
            </a:r>
            <a:endParaRPr lang="it-IT" sz="2400" dirty="0">
              <a:latin typeface="Garamond" panose="02020404030301010803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 err="1">
                <a:latin typeface="Garamond" panose="02020404030301010803" pitchFamily="18" charset="0"/>
              </a:rPr>
              <a:t>Les</a:t>
            </a:r>
            <a:r>
              <a:rPr lang="it-IT" sz="2400" dirty="0">
                <a:latin typeface="Garamond" panose="02020404030301010803" pitchFamily="18" charset="0"/>
              </a:rPr>
              <a:t> </a:t>
            </a:r>
            <a:r>
              <a:rPr lang="it-IT" sz="2400" dirty="0" err="1">
                <a:latin typeface="Garamond" panose="02020404030301010803" pitchFamily="18" charset="0"/>
              </a:rPr>
              <a:t>Manuscrits</a:t>
            </a:r>
            <a:r>
              <a:rPr lang="it-IT" sz="2400" dirty="0">
                <a:latin typeface="Garamond" panose="02020404030301010803" pitchFamily="18" charset="0"/>
              </a:rPr>
              <a:t> de </a:t>
            </a:r>
            <a:r>
              <a:rPr lang="it-IT" sz="2400" dirty="0">
                <a:latin typeface="Garamond" panose="02020404030301010803" pitchFamily="18" charset="0"/>
                <a:hlinkClick r:id="rId10"/>
              </a:rPr>
              <a:t>Stendhal</a:t>
            </a:r>
            <a:endParaRPr lang="it-IT" sz="2400" dirty="0">
              <a:latin typeface="Garamond" panose="02020404030301010803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latin typeface="Garamond" panose="02020404030301010803" pitchFamily="18" charset="0"/>
              </a:rPr>
              <a:t>The Augsburg Web Edition of </a:t>
            </a:r>
            <a:r>
              <a:rPr lang="it-IT" sz="2400" dirty="0" err="1">
                <a:latin typeface="Garamond" panose="02020404030301010803" pitchFamily="18" charset="0"/>
                <a:hlinkClick r:id="rId11"/>
              </a:rPr>
              <a:t>Llull’s</a:t>
            </a:r>
            <a:r>
              <a:rPr lang="it-IT" sz="2400" dirty="0">
                <a:latin typeface="Garamond" panose="02020404030301010803" pitchFamily="18" charset="0"/>
              </a:rPr>
              <a:t> </a:t>
            </a:r>
            <a:r>
              <a:rPr lang="it-IT" sz="2400" dirty="0" err="1">
                <a:latin typeface="Garamond" panose="02020404030301010803" pitchFamily="18" charset="0"/>
              </a:rPr>
              <a:t>Electoral</a:t>
            </a:r>
            <a:r>
              <a:rPr lang="it-IT" sz="2400" dirty="0">
                <a:latin typeface="Garamond" panose="02020404030301010803" pitchFamily="18" charset="0"/>
              </a:rPr>
              <a:t> </a:t>
            </a:r>
            <a:r>
              <a:rPr lang="it-IT" sz="2400" dirty="0" err="1" smtClean="0">
                <a:latin typeface="Garamond" panose="02020404030301010803" pitchFamily="18" charset="0"/>
              </a:rPr>
              <a:t>Writings</a:t>
            </a:r>
            <a:endParaRPr lang="it-IT" sz="2400" dirty="0" smtClean="0">
              <a:latin typeface="Garamond" panose="02020404030301010803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it-IT" sz="2400" dirty="0">
              <a:latin typeface="Garamond" panose="02020404030301010803" pitchFamily="18" charset="0"/>
            </a:endParaRPr>
          </a:p>
          <a:p>
            <a:pPr algn="ctr">
              <a:defRPr/>
            </a:pPr>
            <a:r>
              <a:rPr lang="it-IT" altLang="it-IT" sz="2800" b="1" dirty="0">
                <a:latin typeface="Garamond" pitchFamily="18" charset="0"/>
                <a:hlinkClick r:id="rId12"/>
              </a:rPr>
              <a:t>Digital </a:t>
            </a:r>
            <a:r>
              <a:rPr lang="it-IT" altLang="it-IT" sz="2800" b="1" dirty="0" smtClean="0">
                <a:latin typeface="Garamond" pitchFamily="18" charset="0"/>
                <a:hlinkClick r:id="rId12"/>
              </a:rPr>
              <a:t>Variants</a:t>
            </a:r>
            <a:endParaRPr lang="it-IT" altLang="it-IT" sz="2800" b="1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asellaDiTesto 1"/>
          <p:cNvSpPr txBox="1">
            <a:spLocks noChangeArrowheads="1"/>
          </p:cNvSpPr>
          <p:nvPr/>
        </p:nvSpPr>
        <p:spPr bwMode="auto">
          <a:xfrm>
            <a:off x="0" y="0"/>
            <a:ext cx="9144000" cy="880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endParaRPr lang="it-IT" altLang="it-IT" sz="4000" b="1" dirty="0" smtClean="0">
              <a:latin typeface="Garamond" pitchFamily="18" charset="0"/>
            </a:endParaRPr>
          </a:p>
          <a:p>
            <a:pPr algn="ctr">
              <a:defRPr/>
            </a:pPr>
            <a:r>
              <a:rPr lang="it-IT" altLang="it-IT" sz="4000" b="1" dirty="0" smtClean="0">
                <a:latin typeface="Garamond" pitchFamily="18" charset="0"/>
              </a:rPr>
              <a:t>Banche dati</a:t>
            </a:r>
          </a:p>
          <a:p>
            <a:pPr>
              <a:defRPr/>
            </a:pPr>
            <a:endParaRPr lang="it-IT" altLang="it-IT" dirty="0" smtClean="0">
              <a:latin typeface="Garamond" pitchFamily="18" charset="0"/>
            </a:endParaRPr>
          </a:p>
          <a:p>
            <a:pPr algn="ctr">
              <a:defRPr/>
            </a:pPr>
            <a:r>
              <a:rPr lang="it-IT" altLang="it-IT" sz="3600" u="sng" dirty="0" smtClean="0">
                <a:latin typeface="Garamond" pitchFamily="18" charset="0"/>
              </a:rPr>
              <a:t>Piattaforme </a:t>
            </a:r>
            <a:r>
              <a:rPr lang="it-IT" altLang="it-IT" sz="3600" u="sng" dirty="0">
                <a:latin typeface="Garamond" pitchFamily="18" charset="0"/>
              </a:rPr>
              <a:t>di accesso</a:t>
            </a:r>
          </a:p>
          <a:p>
            <a:pPr>
              <a:defRPr/>
            </a:pPr>
            <a:endParaRPr lang="it-IT" altLang="it-IT" dirty="0" smtClean="0">
              <a:latin typeface="Garamond" pitchFamily="18" charset="0"/>
            </a:endParaRPr>
          </a:p>
          <a:p>
            <a:pPr>
              <a:defRPr/>
            </a:pPr>
            <a:endParaRPr lang="it-IT" altLang="it-IT" dirty="0" smtClean="0">
              <a:latin typeface="Garamond" pitchFamily="18" charset="0"/>
            </a:endParaRPr>
          </a:p>
          <a:p>
            <a:pPr marL="742950" indent="-742950">
              <a:buFont typeface="+mj-lt"/>
              <a:buAutoNum type="arabicParenR"/>
              <a:defRPr/>
            </a:pPr>
            <a:r>
              <a:rPr lang="it-IT" altLang="it-IT" sz="3600" dirty="0" smtClean="0">
                <a:latin typeface="Garamond" pitchFamily="18" charset="0"/>
              </a:rPr>
              <a:t>Informazioni bibliografiche</a:t>
            </a:r>
          </a:p>
          <a:p>
            <a:pPr marL="742950" indent="-742950">
              <a:buFont typeface="+mj-lt"/>
              <a:buAutoNum type="arabicParenR"/>
              <a:defRPr/>
            </a:pPr>
            <a:endParaRPr lang="it-IT" altLang="it-IT" sz="3600" dirty="0">
              <a:latin typeface="Garamond" pitchFamily="18" charset="0"/>
            </a:endParaRPr>
          </a:p>
          <a:p>
            <a:pPr marL="742950" indent="-742950">
              <a:buFont typeface="+mj-lt"/>
              <a:buAutoNum type="arabicParenR"/>
              <a:defRPr/>
            </a:pPr>
            <a:r>
              <a:rPr lang="it-IT" altLang="it-IT" sz="3600" dirty="0" smtClean="0">
                <a:latin typeface="Garamond" pitchFamily="18" charset="0"/>
              </a:rPr>
              <a:t>Testi</a:t>
            </a:r>
          </a:p>
          <a:p>
            <a:pPr marL="742950" indent="-742950">
              <a:buFont typeface="+mj-lt"/>
              <a:buAutoNum type="arabicParenR"/>
              <a:defRPr/>
            </a:pPr>
            <a:endParaRPr lang="it-IT" altLang="it-IT" sz="3600" dirty="0">
              <a:latin typeface="Garamond" pitchFamily="18" charset="0"/>
            </a:endParaRPr>
          </a:p>
          <a:p>
            <a:pPr marL="742950" indent="-742950">
              <a:buFont typeface="+mj-lt"/>
              <a:buAutoNum type="arabicParenR"/>
              <a:defRPr/>
            </a:pPr>
            <a:r>
              <a:rPr lang="it-IT" altLang="it-IT" sz="3600" dirty="0" smtClean="0">
                <a:latin typeface="Garamond" pitchFamily="18" charset="0"/>
              </a:rPr>
              <a:t>Periodici</a:t>
            </a:r>
          </a:p>
          <a:p>
            <a:pPr marL="742950" indent="-742950">
              <a:buFont typeface="+mj-lt"/>
              <a:buAutoNum type="arabicParenR"/>
              <a:defRPr/>
            </a:pPr>
            <a:endParaRPr lang="it-IT" altLang="it-IT" sz="3600" dirty="0">
              <a:latin typeface="Garamond" pitchFamily="18" charset="0"/>
            </a:endParaRPr>
          </a:p>
          <a:p>
            <a:pPr marL="742950" indent="-742950">
              <a:buFont typeface="+mj-lt"/>
              <a:buAutoNum type="arabicParenR"/>
              <a:defRPr/>
            </a:pPr>
            <a:endParaRPr lang="it-IT" altLang="it-IT" sz="3600" dirty="0" smtClean="0">
              <a:latin typeface="Garamond" pitchFamily="18" charset="0"/>
            </a:endParaRPr>
          </a:p>
          <a:p>
            <a:pPr marL="742950" indent="-742950">
              <a:buFont typeface="+mj-lt"/>
              <a:buAutoNum type="arabicParenR"/>
              <a:defRPr/>
            </a:pPr>
            <a:endParaRPr lang="it-IT" altLang="it-IT" sz="3600" dirty="0" smtClean="0">
              <a:latin typeface="Garamond" pitchFamily="18" charset="0"/>
            </a:endParaRPr>
          </a:p>
          <a:p>
            <a:pPr marL="742950" indent="-742950">
              <a:buFont typeface="+mj-lt"/>
              <a:buAutoNum type="arabicParenR"/>
              <a:defRPr/>
            </a:pPr>
            <a:endParaRPr lang="it-IT" altLang="it-IT" sz="3600" dirty="0" smtClean="0">
              <a:latin typeface="Garamond" pitchFamily="18" charset="0"/>
            </a:endParaRPr>
          </a:p>
          <a:p>
            <a:pPr marL="742950" indent="-742950">
              <a:buFont typeface="+mj-lt"/>
              <a:buAutoNum type="arabicParenR"/>
              <a:defRPr/>
            </a:pPr>
            <a:r>
              <a:rPr lang="it-IT" altLang="it-IT" sz="3600" dirty="0" smtClean="0">
                <a:latin typeface="Garamond" pitchFamily="18" charset="0"/>
              </a:rPr>
              <a:t>Biblioteche e collezioni digitali</a:t>
            </a:r>
          </a:p>
          <a:p>
            <a:pPr>
              <a:defRPr/>
            </a:pPr>
            <a:endParaRPr lang="it-IT" altLang="it-IT" sz="3600" dirty="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asellaDiTesto 2"/>
          <p:cNvSpPr txBox="1">
            <a:spLocks noChangeArrowheads="1"/>
          </p:cNvSpPr>
          <p:nvPr/>
        </p:nvSpPr>
        <p:spPr bwMode="auto">
          <a:xfrm>
            <a:off x="0" y="273050"/>
            <a:ext cx="914400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4000" b="1">
                <a:latin typeface="Garamond" pitchFamily="18" charset="0"/>
              </a:rPr>
              <a:t>Banche dati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3" name="CasellaDiTesto 2"/>
          <p:cNvSpPr txBox="1">
            <a:spLocks noChangeArrowheads="1"/>
          </p:cNvSpPr>
          <p:nvPr/>
        </p:nvSpPr>
        <p:spPr bwMode="auto">
          <a:xfrm>
            <a:off x="0" y="1268413"/>
            <a:ext cx="914400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en-US" sz="2400" b="1" dirty="0">
                <a:latin typeface="Garamond" panose="02020404030301010803" pitchFamily="18" charset="0"/>
              </a:rPr>
              <a:t>PIATTAFORME DI ACCESSO</a:t>
            </a:r>
          </a:p>
          <a:p>
            <a:pPr algn="ctr">
              <a:defRPr/>
            </a:pPr>
            <a:r>
              <a:rPr lang="en-US" sz="2400" b="1" dirty="0">
                <a:latin typeface="Garamond" panose="02020404030301010803" pitchFamily="18" charset="0"/>
                <a:hlinkClick r:id="rId2"/>
              </a:rPr>
              <a:t>SBS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i="1" dirty="0">
                <a:latin typeface="Garamond" panose="02020404030301010803" pitchFamily="18" charset="0"/>
              </a:rPr>
              <a:t>Sistema </a:t>
            </a:r>
            <a:r>
              <a:rPr lang="en-US" sz="2400" i="1" dirty="0" err="1">
                <a:latin typeface="Garamond" panose="02020404030301010803" pitchFamily="18" charset="0"/>
              </a:rPr>
              <a:t>Bibliotecario</a:t>
            </a:r>
            <a:r>
              <a:rPr lang="en-US" sz="2400" i="1" dirty="0">
                <a:latin typeface="Garamond" panose="02020404030301010803" pitchFamily="18" charset="0"/>
              </a:rPr>
              <a:t> </a:t>
            </a:r>
            <a:r>
              <a:rPr lang="en-US" sz="2400" i="1" dirty="0" err="1">
                <a:latin typeface="Garamond" panose="02020404030301010803" pitchFamily="18" charset="0"/>
              </a:rPr>
              <a:t>della</a:t>
            </a:r>
            <a:r>
              <a:rPr lang="en-US" sz="2400" i="1" dirty="0">
                <a:latin typeface="Garamond" panose="02020404030301010803" pitchFamily="18" charset="0"/>
              </a:rPr>
              <a:t> </a:t>
            </a:r>
            <a:r>
              <a:rPr lang="en-US" sz="2400" i="1" dirty="0" err="1">
                <a:latin typeface="Garamond" panose="02020404030301010803" pitchFamily="18" charset="0"/>
              </a:rPr>
              <a:t>Sapienza</a:t>
            </a:r>
            <a:r>
              <a:rPr lang="en-US" sz="2400" i="1" dirty="0">
                <a:latin typeface="Garamond" panose="02020404030301010803" pitchFamily="18" charset="0"/>
              </a:rPr>
              <a:t> </a:t>
            </a:r>
            <a:r>
              <a:rPr lang="en-US" sz="2400" dirty="0">
                <a:latin typeface="Garamond" panose="02020404030301010803" pitchFamily="18" charset="0"/>
              </a:rPr>
              <a:t>[*</a:t>
            </a:r>
            <a:r>
              <a:rPr lang="en-US" sz="2400" dirty="0" err="1">
                <a:latin typeface="Garamond" panose="02020404030301010803" pitchFamily="18" charset="0"/>
                <a:hlinkClick r:id="rId3"/>
              </a:rPr>
              <a:t>Bixy</a:t>
            </a:r>
            <a:r>
              <a:rPr lang="en-US" sz="2400" dirty="0">
                <a:latin typeface="Garamond" panose="02020404030301010803" pitchFamily="18" charset="0"/>
              </a:rPr>
              <a:t>]</a:t>
            </a:r>
            <a:r>
              <a:rPr lang="en-US" sz="2400" b="1" dirty="0">
                <a:latin typeface="Garamond" panose="02020404030301010803" pitchFamily="18" charset="0"/>
                <a:hlinkClick r:id="rId4"/>
              </a:rPr>
              <a:t> </a:t>
            </a:r>
          </a:p>
          <a:p>
            <a:pPr algn="ctr">
              <a:defRPr/>
            </a:pPr>
            <a:r>
              <a:rPr lang="en-US" sz="2400" b="1" dirty="0" err="1">
                <a:latin typeface="Garamond" panose="02020404030301010803" pitchFamily="18" charset="0"/>
                <a:hlinkClick r:id="rId4"/>
              </a:rPr>
              <a:t>EBSCOhost</a:t>
            </a:r>
            <a:r>
              <a:rPr lang="en-US" sz="2400" b="1" dirty="0">
                <a:latin typeface="Garamond" panose="02020404030301010803" pitchFamily="18" charset="0"/>
                <a:hlinkClick r:id="rId4"/>
              </a:rPr>
              <a:t> </a:t>
            </a:r>
            <a:r>
              <a:rPr lang="en-US" sz="2400" i="1" dirty="0">
                <a:latin typeface="Garamond" panose="02020404030301010803" pitchFamily="18" charset="0"/>
              </a:rPr>
              <a:t>Publishing Service Selection</a:t>
            </a:r>
            <a:r>
              <a:rPr lang="en-US" sz="2400" dirty="0">
                <a:latin typeface="Garamond" panose="02020404030301010803" pitchFamily="18" charset="0"/>
              </a:rPr>
              <a:t> (SBS)</a:t>
            </a:r>
            <a:endParaRPr lang="en-US" sz="2400" b="1" dirty="0">
              <a:latin typeface="Garamond" panose="02020404030301010803" pitchFamily="18" charset="0"/>
              <a:hlinkClick r:id="rId5"/>
            </a:endParaRPr>
          </a:p>
          <a:p>
            <a:pPr algn="ctr">
              <a:defRPr/>
            </a:pPr>
            <a:r>
              <a:rPr lang="en-US" sz="2400" b="1" dirty="0">
                <a:latin typeface="Garamond" panose="02020404030301010803" pitchFamily="18" charset="0"/>
                <a:hlinkClick r:id="rId5"/>
              </a:rPr>
              <a:t>UNIBO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i="1" dirty="0" err="1">
                <a:latin typeface="Garamond" panose="02020404030301010803" pitchFamily="18" charset="0"/>
              </a:rPr>
              <a:t>Banche</a:t>
            </a:r>
            <a:r>
              <a:rPr lang="en-US" sz="2400" i="1" dirty="0">
                <a:latin typeface="Garamond" panose="02020404030301010803" pitchFamily="18" charset="0"/>
              </a:rPr>
              <a:t> </a:t>
            </a:r>
            <a:r>
              <a:rPr lang="en-US" sz="2400" i="1" dirty="0" err="1">
                <a:latin typeface="Garamond" panose="02020404030301010803" pitchFamily="18" charset="0"/>
              </a:rPr>
              <a:t>dati</a:t>
            </a:r>
            <a:r>
              <a:rPr lang="en-US" sz="2400" i="1" dirty="0">
                <a:latin typeface="Garamond" panose="02020404030301010803" pitchFamily="18" charset="0"/>
              </a:rPr>
              <a:t> in rete </a:t>
            </a:r>
            <a:r>
              <a:rPr lang="en-US" sz="2400" i="1" dirty="0" err="1">
                <a:latin typeface="Garamond" panose="02020404030301010803" pitchFamily="18" charset="0"/>
              </a:rPr>
              <a:t>dell’Università</a:t>
            </a:r>
            <a:r>
              <a:rPr lang="en-US" sz="2400" i="1" dirty="0">
                <a:latin typeface="Garamond" panose="02020404030301010803" pitchFamily="18" charset="0"/>
              </a:rPr>
              <a:t> di Bologna</a:t>
            </a:r>
          </a:p>
          <a:p>
            <a:pPr>
              <a:defRPr/>
            </a:pPr>
            <a:endParaRPr lang="en-US" sz="2400" b="1" dirty="0" smtClean="0">
              <a:latin typeface="Garamond" panose="02020404030301010803" pitchFamily="18" charset="0"/>
            </a:endParaRPr>
          </a:p>
          <a:p>
            <a:pPr>
              <a:defRPr/>
            </a:pPr>
            <a:endParaRPr lang="en-US" sz="2400" b="1" dirty="0">
              <a:latin typeface="Garamond" panose="02020404030301010803" pitchFamily="18" charset="0"/>
            </a:endParaRPr>
          </a:p>
          <a:p>
            <a:pPr>
              <a:defRPr/>
            </a:pPr>
            <a:r>
              <a:rPr lang="en-US" sz="2400" b="1" dirty="0" smtClean="0">
                <a:latin typeface="Garamond" panose="02020404030301010803" pitchFamily="18" charset="0"/>
              </a:rPr>
              <a:t>INFORMAZIONI BIBLIOGRAFICHE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Garamond" panose="02020404030301010803" pitchFamily="18" charset="0"/>
                <a:hlinkClick r:id="rId6"/>
              </a:rPr>
              <a:t>Acta Sanctorum </a:t>
            </a:r>
            <a:r>
              <a:rPr lang="en-US" sz="2400" dirty="0">
                <a:latin typeface="Garamond" panose="02020404030301010803" pitchFamily="18" charset="0"/>
              </a:rPr>
              <a:t>(SBS</a:t>
            </a:r>
            <a:r>
              <a:rPr lang="en-US" sz="2400" dirty="0" smtClean="0">
                <a:latin typeface="Garamond" panose="02020404030301010803" pitchFamily="18" charset="0"/>
              </a:rPr>
              <a:t>)</a:t>
            </a:r>
            <a:endParaRPr lang="en-US" sz="2400" dirty="0" smtClean="0">
              <a:latin typeface="Garamond" panose="02020404030301010803" pitchFamily="18" charset="0"/>
              <a:hlinkClick r:id="rId6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Garamond" panose="02020404030301010803" pitchFamily="18" charset="0"/>
                <a:hlinkClick r:id="rId6"/>
              </a:rPr>
              <a:t>BASILI</a:t>
            </a:r>
            <a:r>
              <a:rPr lang="en-US" sz="2400" dirty="0" smtClean="0">
                <a:latin typeface="Garamond" panose="02020404030301010803" pitchFamily="18" charset="0"/>
              </a:rPr>
              <a:t> </a:t>
            </a:r>
            <a:r>
              <a:rPr lang="en-US" sz="2400" i="1" dirty="0" err="1" smtClean="0">
                <a:latin typeface="Garamond" panose="02020404030301010803" pitchFamily="18" charset="0"/>
              </a:rPr>
              <a:t>Banca</a:t>
            </a:r>
            <a:r>
              <a:rPr lang="en-US" sz="2400" i="1" dirty="0" smtClean="0">
                <a:latin typeface="Garamond" panose="02020404030301010803" pitchFamily="18" charset="0"/>
              </a:rPr>
              <a:t> </a:t>
            </a:r>
            <a:r>
              <a:rPr lang="en-US" sz="2400" i="1" dirty="0" err="1" smtClean="0">
                <a:latin typeface="Garamond" panose="02020404030301010803" pitchFamily="18" charset="0"/>
              </a:rPr>
              <a:t>Dati</a:t>
            </a:r>
            <a:r>
              <a:rPr lang="en-US" sz="2400" i="1" dirty="0" smtClean="0">
                <a:latin typeface="Garamond" panose="02020404030301010803" pitchFamily="18" charset="0"/>
              </a:rPr>
              <a:t> </a:t>
            </a:r>
            <a:r>
              <a:rPr lang="en-US" sz="2400" i="1" dirty="0" err="1" smtClean="0">
                <a:latin typeface="Garamond" panose="02020404030301010803" pitchFamily="18" charset="0"/>
              </a:rPr>
              <a:t>Scrittori</a:t>
            </a:r>
            <a:r>
              <a:rPr lang="en-US" sz="2400" i="1" dirty="0" smtClean="0">
                <a:latin typeface="Garamond" panose="02020404030301010803" pitchFamily="18" charset="0"/>
              </a:rPr>
              <a:t> </a:t>
            </a:r>
            <a:r>
              <a:rPr lang="en-US" sz="2400" i="1" dirty="0" err="1" smtClean="0">
                <a:latin typeface="Garamond" panose="02020404030301010803" pitchFamily="18" charset="0"/>
              </a:rPr>
              <a:t>Immigrati</a:t>
            </a:r>
            <a:r>
              <a:rPr lang="en-US" sz="2400" i="1" dirty="0" smtClean="0">
                <a:latin typeface="Garamond" panose="02020404030301010803" pitchFamily="18" charset="0"/>
              </a:rPr>
              <a:t> in Lingua </a:t>
            </a:r>
            <a:r>
              <a:rPr lang="en-US" sz="2400" i="1" dirty="0" err="1" smtClean="0">
                <a:latin typeface="Garamond" panose="02020404030301010803" pitchFamily="18" charset="0"/>
              </a:rPr>
              <a:t>Italiana</a:t>
            </a:r>
            <a:r>
              <a:rPr lang="en-US" sz="2400" i="1" dirty="0" smtClean="0">
                <a:latin typeface="Garamond" panose="02020404030301010803" pitchFamily="18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Garamond" panose="02020404030301010803" pitchFamily="18" charset="0"/>
                <a:hlinkClick r:id="rId7" tooltip="Jstor"/>
              </a:rPr>
              <a:t>Historical abstract </a:t>
            </a:r>
            <a:r>
              <a:rPr lang="en-US" sz="2400" dirty="0">
                <a:latin typeface="Garamond" panose="02020404030301010803" pitchFamily="18" charset="0"/>
              </a:rPr>
              <a:t>(</a:t>
            </a:r>
            <a:r>
              <a:rPr lang="en-US" sz="2400" dirty="0" smtClean="0">
                <a:latin typeface="Garamond" panose="02020404030301010803" pitchFamily="18" charset="0"/>
              </a:rPr>
              <a:t>SBS – </a:t>
            </a:r>
            <a:r>
              <a:rPr lang="en-US" sz="2400" dirty="0" err="1" smtClean="0">
                <a:latin typeface="Garamond" panose="02020404030301010803" pitchFamily="18" charset="0"/>
              </a:rPr>
              <a:t>Ebsco</a:t>
            </a:r>
            <a:r>
              <a:rPr lang="en-US" sz="2400" dirty="0" smtClean="0">
                <a:latin typeface="Garamond" panose="02020404030301010803" pitchFamily="18" charset="0"/>
              </a:rPr>
              <a:t> Host)</a:t>
            </a:r>
            <a:endParaRPr lang="en-US" sz="2400" dirty="0" smtClean="0">
              <a:latin typeface="Garamond" panose="02020404030301010803" pitchFamily="18" charset="0"/>
              <a:hlinkClick r:id="rId7" tooltip="Jstor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Garamond" panose="02020404030301010803" pitchFamily="18" charset="0"/>
                <a:hlinkClick r:id="rId7" tooltip="Jstor"/>
              </a:rPr>
              <a:t>MLA</a:t>
            </a:r>
            <a:r>
              <a:rPr lang="en-US" sz="2400" dirty="0" smtClean="0">
                <a:latin typeface="Garamond" panose="02020404030301010803" pitchFamily="18" charset="0"/>
              </a:rPr>
              <a:t> </a:t>
            </a:r>
            <a:r>
              <a:rPr lang="en-US" sz="2400" i="1" dirty="0" smtClean="0">
                <a:latin typeface="Garamond" panose="02020404030301010803" pitchFamily="18" charset="0"/>
              </a:rPr>
              <a:t>Modern Language Association International Bibliography </a:t>
            </a:r>
            <a:r>
              <a:rPr lang="en-US" sz="2400" dirty="0" smtClean="0">
                <a:latin typeface="Garamond" panose="02020404030301010803" pitchFamily="18" charset="0"/>
              </a:rPr>
              <a:t>(SBS)</a:t>
            </a:r>
            <a:endParaRPr lang="en-US" sz="2400" i="1" dirty="0" smtClean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Garamond" panose="02020404030301010803" pitchFamily="18" charset="0"/>
                <a:hlinkClick r:id="rId8"/>
              </a:rPr>
              <a:t>PIO</a:t>
            </a:r>
            <a:r>
              <a:rPr lang="en-US" sz="2400" dirty="0" smtClean="0">
                <a:latin typeface="Garamond" panose="02020404030301010803" pitchFamily="18" charset="0"/>
              </a:rPr>
              <a:t> </a:t>
            </a:r>
            <a:r>
              <a:rPr lang="en-US" sz="2400" i="1" dirty="0" smtClean="0">
                <a:latin typeface="Garamond" panose="02020404030301010803" pitchFamily="18" charset="0"/>
              </a:rPr>
              <a:t>Periodicals Index Online </a:t>
            </a:r>
            <a:r>
              <a:rPr lang="en-US" sz="2400" dirty="0" smtClean="0">
                <a:latin typeface="Garamond" panose="02020404030301010803" pitchFamily="18" charset="0"/>
              </a:rPr>
              <a:t> </a:t>
            </a:r>
            <a:r>
              <a:rPr lang="en-US" sz="2400" dirty="0">
                <a:latin typeface="Garamond" panose="02020404030301010803" pitchFamily="18" charset="0"/>
              </a:rPr>
              <a:t>(SBS</a:t>
            </a:r>
            <a:r>
              <a:rPr lang="en-US" sz="2400" dirty="0" smtClean="0">
                <a:latin typeface="Garamond" panose="02020404030301010803" pitchFamily="18" charset="0"/>
              </a:rPr>
              <a:t>)</a:t>
            </a:r>
            <a:endParaRPr lang="it-IT" sz="2400" dirty="0" smtClean="0">
              <a:latin typeface="Garamond" panose="02020404030301010803" pitchFamily="18" charset="0"/>
            </a:endParaRPr>
          </a:p>
          <a:p>
            <a:pPr algn="ctr">
              <a:defRPr/>
            </a:pPr>
            <a:endParaRPr lang="en-US" sz="2400" dirty="0" smtClean="0">
              <a:latin typeface="Garamond" panose="02020404030301010803" pitchFamily="18" charset="0"/>
            </a:endParaRPr>
          </a:p>
          <a:p>
            <a:pPr>
              <a:defRPr/>
            </a:pPr>
            <a:endParaRPr lang="it-IT" sz="2400" dirty="0" smtClean="0">
              <a:latin typeface="Garamond" panose="02020404030301010803" pitchFamily="18" charset="0"/>
            </a:endParaRPr>
          </a:p>
          <a:p>
            <a:pPr>
              <a:defRPr/>
            </a:pPr>
            <a:r>
              <a:rPr lang="en-US" sz="2400" b="1" dirty="0" smtClean="0">
                <a:latin typeface="Garamond" panose="02020404030301010803" pitchFamily="18" charset="0"/>
              </a:rPr>
              <a:t> </a:t>
            </a:r>
            <a:endParaRPr lang="it-IT" sz="2400" dirty="0" smtClean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asellaDiTesto 2"/>
          <p:cNvSpPr txBox="1">
            <a:spLocks noChangeArrowheads="1"/>
          </p:cNvSpPr>
          <p:nvPr/>
        </p:nvSpPr>
        <p:spPr bwMode="auto">
          <a:xfrm>
            <a:off x="0" y="273050"/>
            <a:ext cx="914400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4000" b="1">
                <a:latin typeface="Garamond" pitchFamily="18" charset="0"/>
              </a:rPr>
              <a:t>Banche dati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3" name="CasellaDiTesto 2"/>
          <p:cNvSpPr txBox="1">
            <a:spLocks noChangeArrowheads="1"/>
          </p:cNvSpPr>
          <p:nvPr/>
        </p:nvSpPr>
        <p:spPr bwMode="auto">
          <a:xfrm>
            <a:off x="0" y="1268413"/>
            <a:ext cx="914400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US" sz="2400" u="sng" dirty="0">
              <a:latin typeface="Garamond" panose="02020404030301010803" pitchFamily="18" charset="0"/>
            </a:endParaRPr>
          </a:p>
          <a:p>
            <a:pPr>
              <a:defRPr/>
            </a:pPr>
            <a:r>
              <a:rPr lang="en-US" sz="2400" b="1" dirty="0" err="1">
                <a:latin typeface="Garamond" panose="02020404030301010803" pitchFamily="18" charset="0"/>
              </a:rPr>
              <a:t>db</a:t>
            </a:r>
            <a:r>
              <a:rPr lang="en-US" sz="2400" b="1" dirty="0">
                <a:latin typeface="Garamond" panose="02020404030301010803" pitchFamily="18" charset="0"/>
              </a:rPr>
              <a:t> TESTUALI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u="sng" dirty="0" err="1">
                <a:latin typeface="Garamond" panose="02020404030301010803" pitchFamily="18" charset="0"/>
                <a:hlinkClick r:id="rId2"/>
              </a:rPr>
              <a:t>Archilet</a:t>
            </a:r>
            <a:endParaRPr lang="en-US" sz="2400" u="sng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u="sng" dirty="0" err="1">
                <a:latin typeface="Garamond" panose="02020404030301010803" pitchFamily="18" charset="0"/>
                <a:hlinkClick r:id="rId3"/>
              </a:rPr>
              <a:t>Bibliografia</a:t>
            </a:r>
            <a:r>
              <a:rPr lang="en-US" sz="2400" u="sng" dirty="0">
                <a:latin typeface="Garamond" panose="02020404030301010803" pitchFamily="18" charset="0"/>
                <a:hlinkClick r:id="rId3"/>
              </a:rPr>
              <a:t> </a:t>
            </a:r>
            <a:r>
              <a:rPr lang="en-US" sz="2400" u="sng" dirty="0" err="1">
                <a:latin typeface="Garamond" panose="02020404030301010803" pitchFamily="18" charset="0"/>
                <a:hlinkClick r:id="rId3"/>
              </a:rPr>
              <a:t>romana</a:t>
            </a:r>
            <a:endParaRPr lang="en-US" sz="2400" u="sng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u="sng" dirty="0">
                <a:latin typeface="Garamond" panose="02020404030301010803" pitchFamily="18" charset="0"/>
                <a:hlinkClick r:id="rId4"/>
              </a:rPr>
              <a:t>LICAPV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i="1" dirty="0" err="1">
                <a:latin typeface="Garamond" panose="02020404030301010803" pitchFamily="18" charset="0"/>
              </a:rPr>
              <a:t>Libri</a:t>
            </a:r>
            <a:r>
              <a:rPr lang="en-US" sz="2400" i="1" dirty="0">
                <a:latin typeface="Garamond" panose="02020404030301010803" pitchFamily="18" charset="0"/>
              </a:rPr>
              <a:t> </a:t>
            </a:r>
            <a:r>
              <a:rPr lang="en-US" sz="2400" i="1" dirty="0" err="1">
                <a:latin typeface="Garamond" panose="02020404030301010803" pitchFamily="18" charset="0"/>
              </a:rPr>
              <a:t>Cavallereschi</a:t>
            </a:r>
            <a:r>
              <a:rPr lang="en-US" sz="2400" i="1" dirty="0">
                <a:latin typeface="Garamond" panose="02020404030301010803" pitchFamily="18" charset="0"/>
              </a:rPr>
              <a:t> in </a:t>
            </a:r>
            <a:r>
              <a:rPr lang="en-US" sz="2400" i="1" dirty="0" err="1">
                <a:latin typeface="Garamond" panose="02020404030301010803" pitchFamily="18" charset="0"/>
              </a:rPr>
              <a:t>Prosa</a:t>
            </a:r>
            <a:r>
              <a:rPr lang="en-US" sz="2400" i="1" dirty="0">
                <a:latin typeface="Garamond" panose="02020404030301010803" pitchFamily="18" charset="0"/>
              </a:rPr>
              <a:t> e in </a:t>
            </a:r>
            <a:r>
              <a:rPr lang="en-US" sz="2400" i="1" dirty="0" err="1">
                <a:latin typeface="Garamond" panose="02020404030301010803" pitchFamily="18" charset="0"/>
              </a:rPr>
              <a:t>Versi</a:t>
            </a:r>
            <a:endParaRPr lang="en-US" sz="2400" u="sng" dirty="0">
              <a:latin typeface="Garamond" panose="02020404030301010803" pitchFamily="18" charset="0"/>
            </a:endParaRPr>
          </a:p>
          <a:p>
            <a:pPr>
              <a:defRPr/>
            </a:pPr>
            <a:endParaRPr lang="en-US" sz="2400" b="1" dirty="0" smtClean="0">
              <a:latin typeface="Garamond" panose="02020404030301010803" pitchFamily="18" charset="0"/>
            </a:endParaRPr>
          </a:p>
          <a:p>
            <a:pPr>
              <a:defRPr/>
            </a:pPr>
            <a:r>
              <a:rPr lang="en-US" sz="2400" b="1" dirty="0" smtClean="0">
                <a:latin typeface="Garamond" panose="02020404030301010803" pitchFamily="18" charset="0"/>
              </a:rPr>
              <a:t>PERIODICI </a:t>
            </a:r>
            <a:endParaRPr lang="en-US" sz="2400" b="1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Garamond" panose="02020404030301010803" pitchFamily="18" charset="0"/>
                <a:hlinkClick r:id="rId5"/>
              </a:rPr>
              <a:t>PAO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i="1" dirty="0">
                <a:latin typeface="Garamond" panose="02020404030301010803" pitchFamily="18" charset="0"/>
              </a:rPr>
              <a:t>Periodicals Archive Online </a:t>
            </a:r>
            <a:r>
              <a:rPr lang="en-US" sz="2400" dirty="0">
                <a:latin typeface="Garamond" panose="02020404030301010803" pitchFamily="18" charset="0"/>
              </a:rPr>
              <a:t>(SBS)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Garamond" panose="02020404030301010803" pitchFamily="18" charset="0"/>
                <a:hlinkClick r:id="rId6"/>
              </a:rPr>
              <a:t>C.I.R.C.E</a:t>
            </a:r>
            <a:r>
              <a:rPr lang="en-US" sz="2400" dirty="0">
                <a:latin typeface="Garamond" panose="02020404030301010803" pitchFamily="18" charset="0"/>
              </a:rPr>
              <a:t>. </a:t>
            </a:r>
            <a:r>
              <a:rPr lang="en-US" sz="2400" i="1" dirty="0" err="1">
                <a:latin typeface="Garamond" panose="02020404030301010803" pitchFamily="18" charset="0"/>
              </a:rPr>
              <a:t>Catalogo</a:t>
            </a:r>
            <a:r>
              <a:rPr lang="en-US" sz="2400" i="1" dirty="0">
                <a:latin typeface="Garamond" panose="02020404030301010803" pitchFamily="18" charset="0"/>
              </a:rPr>
              <a:t> </a:t>
            </a:r>
            <a:r>
              <a:rPr lang="en-US" sz="2400" i="1" dirty="0" err="1">
                <a:latin typeface="Garamond" panose="02020404030301010803" pitchFamily="18" charset="0"/>
              </a:rPr>
              <a:t>Informatico</a:t>
            </a:r>
            <a:r>
              <a:rPr lang="en-US" sz="2400" i="1" dirty="0">
                <a:latin typeface="Garamond" panose="02020404030301010803" pitchFamily="18" charset="0"/>
              </a:rPr>
              <a:t> </a:t>
            </a:r>
            <a:r>
              <a:rPr lang="en-US" sz="2400" i="1" dirty="0" err="1">
                <a:latin typeface="Garamond" panose="02020404030301010803" pitchFamily="18" charset="0"/>
              </a:rPr>
              <a:t>Riviste</a:t>
            </a:r>
            <a:r>
              <a:rPr lang="en-US" sz="2400" i="1" dirty="0">
                <a:latin typeface="Garamond" panose="02020404030301010803" pitchFamily="18" charset="0"/>
              </a:rPr>
              <a:t> </a:t>
            </a:r>
            <a:r>
              <a:rPr lang="en-US" sz="2400" i="1" dirty="0" err="1">
                <a:latin typeface="Garamond" panose="02020404030301010803" pitchFamily="18" charset="0"/>
              </a:rPr>
              <a:t>Culturali</a:t>
            </a:r>
            <a:r>
              <a:rPr lang="en-US" sz="2400" i="1" dirty="0">
                <a:latin typeface="Garamond" panose="02020404030301010803" pitchFamily="18" charset="0"/>
              </a:rPr>
              <a:t> </a:t>
            </a:r>
            <a:r>
              <a:rPr lang="en-US" sz="2400" i="1" dirty="0" err="1">
                <a:latin typeface="Garamond" panose="02020404030301010803" pitchFamily="18" charset="0"/>
              </a:rPr>
              <a:t>Europee</a:t>
            </a:r>
            <a:endParaRPr lang="en-US" sz="2400" i="1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u="sng" dirty="0" smtClean="0">
                <a:latin typeface="Garamond" panose="02020404030301010803" pitchFamily="18" charset="0"/>
                <a:hlinkClick r:id="rId7"/>
              </a:rPr>
              <a:t>ITALINEMO</a:t>
            </a:r>
            <a:endParaRPr lang="en-US" sz="2400" u="sng" dirty="0" smtClean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Garamond" panose="02020404030301010803" pitchFamily="18" charset="0"/>
                <a:hlinkClick r:id="rId8" tooltip="Jstor"/>
              </a:rPr>
              <a:t>JSTOR </a:t>
            </a:r>
            <a:r>
              <a:rPr lang="en-US" sz="2400" i="1" dirty="0">
                <a:latin typeface="Garamond" panose="02020404030301010803" pitchFamily="18" charset="0"/>
              </a:rPr>
              <a:t>Journal </a:t>
            </a:r>
            <a:r>
              <a:rPr lang="en-US" sz="2400" i="1" dirty="0" smtClean="0">
                <a:latin typeface="Garamond" panose="02020404030301010803" pitchFamily="18" charset="0"/>
              </a:rPr>
              <a:t>Storage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Garamond" panose="02020404030301010803" pitchFamily="18" charset="0"/>
                <a:hlinkClick r:id="rId9"/>
              </a:rPr>
              <a:t>O.b.l.i.o.</a:t>
            </a:r>
            <a:r>
              <a:rPr lang="en-US" sz="2400" dirty="0" smtClean="0">
                <a:latin typeface="Garamond" panose="02020404030301010803" pitchFamily="18" charset="0"/>
              </a:rPr>
              <a:t> </a:t>
            </a:r>
            <a:r>
              <a:rPr lang="en-US" sz="2400" i="1" dirty="0" err="1" smtClean="0">
                <a:latin typeface="Garamond" panose="02020404030301010803" pitchFamily="18" charset="0"/>
              </a:rPr>
              <a:t>Osservatorio</a:t>
            </a:r>
            <a:r>
              <a:rPr lang="en-US" sz="2400" i="1" dirty="0" smtClean="0">
                <a:latin typeface="Garamond" panose="02020404030301010803" pitchFamily="18" charset="0"/>
              </a:rPr>
              <a:t> </a:t>
            </a:r>
            <a:r>
              <a:rPr lang="en-US" sz="2400" i="1" dirty="0" err="1" smtClean="0">
                <a:latin typeface="Garamond" panose="02020404030301010803" pitchFamily="18" charset="0"/>
              </a:rPr>
              <a:t>Bibliografico</a:t>
            </a:r>
            <a:r>
              <a:rPr lang="en-US" sz="2400" i="1" dirty="0" smtClean="0">
                <a:latin typeface="Garamond" panose="02020404030301010803" pitchFamily="18" charset="0"/>
              </a:rPr>
              <a:t> </a:t>
            </a:r>
            <a:r>
              <a:rPr lang="en-US" sz="2400" i="1" dirty="0" err="1" smtClean="0">
                <a:latin typeface="Garamond" panose="02020404030301010803" pitchFamily="18" charset="0"/>
              </a:rPr>
              <a:t>della</a:t>
            </a:r>
            <a:r>
              <a:rPr lang="en-US" sz="2400" i="1" dirty="0" smtClean="0">
                <a:latin typeface="Garamond" panose="02020404030301010803" pitchFamily="18" charset="0"/>
              </a:rPr>
              <a:t> </a:t>
            </a:r>
            <a:r>
              <a:rPr lang="en-US" sz="2400" i="1" dirty="0" err="1" smtClean="0">
                <a:latin typeface="Garamond" panose="02020404030301010803" pitchFamily="18" charset="0"/>
              </a:rPr>
              <a:t>Letteratura</a:t>
            </a:r>
            <a:r>
              <a:rPr lang="en-US" sz="2400" i="1" dirty="0" smtClean="0">
                <a:latin typeface="Garamond" panose="02020404030301010803" pitchFamily="18" charset="0"/>
              </a:rPr>
              <a:t> </a:t>
            </a:r>
            <a:r>
              <a:rPr lang="en-US" sz="2400" i="1" dirty="0" err="1" smtClean="0">
                <a:latin typeface="Garamond" panose="02020404030301010803" pitchFamily="18" charset="0"/>
              </a:rPr>
              <a:t>Italiana</a:t>
            </a:r>
            <a:r>
              <a:rPr lang="en-US" sz="2400" i="1" dirty="0" smtClean="0">
                <a:latin typeface="Garamond" panose="02020404030301010803" pitchFamily="18" charset="0"/>
              </a:rPr>
              <a:t> Otto-</a:t>
            </a:r>
            <a:r>
              <a:rPr lang="en-US" sz="2400" i="1" dirty="0" err="1" smtClean="0">
                <a:latin typeface="Garamond" panose="02020404030301010803" pitchFamily="18" charset="0"/>
              </a:rPr>
              <a:t>novecentesca</a:t>
            </a:r>
            <a:endParaRPr lang="en-US" sz="2400" dirty="0" smtClean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latin typeface="Garamond" panose="02020404030301010803" pitchFamily="18" charset="0"/>
                <a:hlinkClick r:id="rId10"/>
              </a:rPr>
              <a:t>Ulrichsweb</a:t>
            </a:r>
            <a:r>
              <a:rPr lang="en-US" sz="2400" dirty="0">
                <a:latin typeface="Garamond" panose="02020404030301010803" pitchFamily="18" charset="0"/>
              </a:rPr>
              <a:t> (SBS) </a:t>
            </a:r>
          </a:p>
          <a:p>
            <a:pPr>
              <a:defRPr/>
            </a:pPr>
            <a:endParaRPr lang="en-US" sz="2400" u="sng" dirty="0">
              <a:latin typeface="Garamond" panose="02020404030301010803" pitchFamily="18" charset="0"/>
            </a:endParaRPr>
          </a:p>
          <a:p>
            <a:pPr algn="ctr">
              <a:defRPr/>
            </a:pPr>
            <a:endParaRPr lang="en-US" sz="2400" i="1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asellaDiTesto 2"/>
          <p:cNvSpPr txBox="1">
            <a:spLocks noChangeArrowheads="1"/>
          </p:cNvSpPr>
          <p:nvPr/>
        </p:nvSpPr>
        <p:spPr bwMode="auto">
          <a:xfrm>
            <a:off x="0" y="273050"/>
            <a:ext cx="9144000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4000" b="1">
                <a:latin typeface="Garamond" pitchFamily="18" charset="0"/>
              </a:rPr>
              <a:t>Risorse bibliografiche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3600" b="1">
                <a:latin typeface="Garamond" pitchFamily="18" charset="0"/>
              </a:rPr>
              <a:t>OPAC e cataloghi online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4000" b="1">
              <a:latin typeface="Garamond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3" name="CasellaDiTesto 2"/>
          <p:cNvSpPr txBox="1">
            <a:spLocks noChangeArrowheads="1"/>
          </p:cNvSpPr>
          <p:nvPr/>
        </p:nvSpPr>
        <p:spPr bwMode="auto">
          <a:xfrm>
            <a:off x="-33338" y="1257300"/>
            <a:ext cx="9144001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it-IT" sz="2400" b="1" dirty="0" smtClean="0">
              <a:latin typeface="Garamond" panose="02020404030301010803" pitchFamily="18" charset="0"/>
            </a:endParaRPr>
          </a:p>
          <a:p>
            <a:pPr>
              <a:defRPr/>
            </a:pPr>
            <a:endParaRPr lang="it-IT" sz="2400" b="1" dirty="0">
              <a:latin typeface="Garamond" panose="02020404030301010803" pitchFamily="18" charset="0"/>
            </a:endParaRPr>
          </a:p>
          <a:p>
            <a:pPr>
              <a:defRPr/>
            </a:pPr>
            <a:r>
              <a:rPr lang="it-IT" sz="2400" b="1" dirty="0" smtClean="0">
                <a:latin typeface="Garamond" panose="02020404030301010803" pitchFamily="18" charset="0"/>
              </a:rPr>
              <a:t>OPAC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 smtClean="0">
                <a:latin typeface="Garamond" panose="02020404030301010803" pitchFamily="18" charset="0"/>
                <a:hlinkClick r:id="rId2"/>
              </a:rPr>
              <a:t>SBN</a:t>
            </a:r>
            <a:endParaRPr lang="it-IT" sz="2400" dirty="0" smtClean="0">
              <a:latin typeface="Garamond" panose="02020404030301010803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 smtClean="0">
                <a:latin typeface="Garamond" panose="02020404030301010803" pitchFamily="18" charset="0"/>
                <a:hlinkClick r:id="rId3"/>
              </a:rPr>
              <a:t>Edit16</a:t>
            </a:r>
            <a:endParaRPr lang="it-IT" sz="2400" dirty="0" smtClean="0">
              <a:latin typeface="Garamond" panose="02020404030301010803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 smtClean="0">
                <a:latin typeface="Garamond" panose="02020404030301010803" pitchFamily="18" charset="0"/>
                <a:hlinkClick r:id="rId4"/>
              </a:rPr>
              <a:t>LOC</a:t>
            </a:r>
            <a:r>
              <a:rPr lang="it-IT" sz="2400" dirty="0" smtClean="0">
                <a:latin typeface="Garamond" panose="02020404030301010803" pitchFamily="18" charset="0"/>
              </a:rPr>
              <a:t> </a:t>
            </a:r>
            <a:r>
              <a:rPr lang="it-IT" sz="2400" i="1" dirty="0" smtClean="0">
                <a:latin typeface="Garamond" panose="02020404030301010803" pitchFamily="18" charset="0"/>
              </a:rPr>
              <a:t>Library of </a:t>
            </a:r>
            <a:r>
              <a:rPr lang="it-IT" sz="2400" i="1" dirty="0" err="1" smtClean="0">
                <a:latin typeface="Garamond" panose="02020404030301010803" pitchFamily="18" charset="0"/>
              </a:rPr>
              <a:t>Congress</a:t>
            </a:r>
            <a:endParaRPr lang="it-IT" sz="2400" i="1" dirty="0" smtClean="0">
              <a:latin typeface="Garamond" panose="02020404030301010803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 smtClean="0">
                <a:latin typeface="Garamond" panose="02020404030301010803" pitchFamily="18" charset="0"/>
                <a:hlinkClick r:id="rId5"/>
              </a:rPr>
              <a:t>BL</a:t>
            </a:r>
            <a:r>
              <a:rPr lang="it-IT" sz="2400" dirty="0" smtClean="0">
                <a:latin typeface="Garamond" panose="02020404030301010803" pitchFamily="18" charset="0"/>
              </a:rPr>
              <a:t> </a:t>
            </a:r>
            <a:r>
              <a:rPr lang="it-IT" sz="2400" i="1" dirty="0" err="1" smtClean="0">
                <a:latin typeface="Garamond" panose="02020404030301010803" pitchFamily="18" charset="0"/>
              </a:rPr>
              <a:t>British</a:t>
            </a:r>
            <a:r>
              <a:rPr lang="it-IT" sz="2400" i="1" dirty="0" smtClean="0">
                <a:latin typeface="Garamond" panose="02020404030301010803" pitchFamily="18" charset="0"/>
              </a:rPr>
              <a:t> Library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 smtClean="0">
                <a:latin typeface="Garamond" panose="02020404030301010803" pitchFamily="18" charset="0"/>
                <a:hlinkClick r:id="rId6"/>
              </a:rPr>
              <a:t>BNF</a:t>
            </a:r>
            <a:r>
              <a:rPr lang="it-IT" sz="2400" dirty="0" smtClean="0">
                <a:latin typeface="Garamond" panose="02020404030301010803" pitchFamily="18" charset="0"/>
              </a:rPr>
              <a:t> </a:t>
            </a:r>
            <a:r>
              <a:rPr lang="it-IT" sz="2400" i="1" dirty="0" err="1" smtClean="0">
                <a:latin typeface="Garamond" panose="02020404030301010803" pitchFamily="18" charset="0"/>
              </a:rPr>
              <a:t>Bibliothèque</a:t>
            </a:r>
            <a:r>
              <a:rPr lang="it-IT" sz="2400" i="1" dirty="0" smtClean="0">
                <a:latin typeface="Garamond" panose="02020404030301010803" pitchFamily="18" charset="0"/>
              </a:rPr>
              <a:t> </a:t>
            </a:r>
            <a:r>
              <a:rPr lang="it-IT" sz="2400" i="1" dirty="0" err="1" smtClean="0">
                <a:latin typeface="Garamond" panose="02020404030301010803" pitchFamily="18" charset="0"/>
              </a:rPr>
              <a:t>nationale</a:t>
            </a:r>
            <a:r>
              <a:rPr lang="it-IT" sz="2400" i="1" dirty="0" smtClean="0">
                <a:latin typeface="Garamond" panose="02020404030301010803" pitchFamily="18" charset="0"/>
              </a:rPr>
              <a:t> de France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 smtClean="0">
                <a:latin typeface="Garamond" panose="02020404030301010803" pitchFamily="18" charset="0"/>
                <a:hlinkClick r:id="rId7"/>
              </a:rPr>
              <a:t>BNE</a:t>
            </a:r>
            <a:r>
              <a:rPr lang="it-IT" sz="2400" dirty="0" smtClean="0">
                <a:latin typeface="Garamond" panose="02020404030301010803" pitchFamily="18" charset="0"/>
              </a:rPr>
              <a:t> </a:t>
            </a:r>
            <a:r>
              <a:rPr lang="it-IT" sz="2400" i="1" dirty="0" smtClean="0">
                <a:latin typeface="Garamond" panose="02020404030301010803" pitchFamily="18" charset="0"/>
              </a:rPr>
              <a:t>Biblioteca </a:t>
            </a:r>
            <a:r>
              <a:rPr lang="it-IT" sz="2400" i="1" dirty="0" err="1" smtClean="0">
                <a:latin typeface="Garamond" panose="02020404030301010803" pitchFamily="18" charset="0"/>
              </a:rPr>
              <a:t>nacional</a:t>
            </a:r>
            <a:r>
              <a:rPr lang="it-IT" sz="2400" i="1" dirty="0" smtClean="0">
                <a:latin typeface="Garamond" panose="02020404030301010803" pitchFamily="18" charset="0"/>
              </a:rPr>
              <a:t> de </a:t>
            </a:r>
            <a:r>
              <a:rPr lang="it-IT" sz="2400" i="1" dirty="0" err="1" smtClean="0">
                <a:latin typeface="Garamond" panose="02020404030301010803" pitchFamily="18" charset="0"/>
              </a:rPr>
              <a:t>Espa</a:t>
            </a:r>
            <a:r>
              <a:rPr lang="it-IT" sz="2400" i="1" dirty="0" err="1" smtClean="0">
                <a:latin typeface="Garamond"/>
              </a:rPr>
              <a:t>ña</a:t>
            </a:r>
            <a:endParaRPr lang="it-IT" sz="2400" dirty="0" smtClean="0">
              <a:latin typeface="Garamond" panose="02020404030301010803" pitchFamily="18" charset="0"/>
            </a:endParaRPr>
          </a:p>
          <a:p>
            <a:pPr algn="ctr">
              <a:defRPr/>
            </a:pPr>
            <a:endParaRPr lang="it-IT" sz="2400" b="1" dirty="0" smtClean="0">
              <a:latin typeface="Garamond" panose="02020404030301010803" pitchFamily="18" charset="0"/>
            </a:endParaRPr>
          </a:p>
          <a:p>
            <a:pPr>
              <a:defRPr/>
            </a:pPr>
            <a:r>
              <a:rPr lang="it-IT" sz="2400" b="1" dirty="0" err="1" smtClean="0">
                <a:latin typeface="Garamond" panose="02020404030301010803" pitchFamily="18" charset="0"/>
              </a:rPr>
              <a:t>MetaOPAC</a:t>
            </a:r>
            <a:r>
              <a:rPr lang="it-IT" sz="2400" dirty="0" smtClean="0">
                <a:latin typeface="Garamond" panose="02020404030301010803" pitchFamily="18" charset="0"/>
              </a:rPr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 smtClean="0">
                <a:latin typeface="Garamond" panose="02020404030301010803" pitchFamily="18" charset="0"/>
                <a:hlinkClick r:id="rId8"/>
              </a:rPr>
              <a:t>MAI</a:t>
            </a:r>
            <a:r>
              <a:rPr lang="it-IT" sz="2400" dirty="0" smtClean="0">
                <a:latin typeface="Garamond" panose="02020404030301010803" pitchFamily="18" charset="0"/>
              </a:rPr>
              <a:t>. </a:t>
            </a:r>
            <a:r>
              <a:rPr lang="it-IT" sz="2400" dirty="0" err="1" smtClean="0">
                <a:latin typeface="Garamond" panose="02020404030301010803" pitchFamily="18" charset="0"/>
              </a:rPr>
              <a:t>MetaOpac</a:t>
            </a:r>
            <a:r>
              <a:rPr lang="it-IT" sz="2400" dirty="0" smtClean="0">
                <a:latin typeface="Garamond" panose="02020404030301010803" pitchFamily="18" charset="0"/>
              </a:rPr>
              <a:t> </a:t>
            </a:r>
            <a:r>
              <a:rPr lang="it-IT" sz="2400" dirty="0" err="1" smtClean="0">
                <a:latin typeface="Garamond" panose="02020404030301010803" pitchFamily="18" charset="0"/>
              </a:rPr>
              <a:t>Azalai</a:t>
            </a:r>
            <a:endParaRPr lang="it-IT" sz="2400" dirty="0" smtClean="0">
              <a:latin typeface="Garamond" panose="02020404030301010803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 smtClean="0">
                <a:latin typeface="Garamond" panose="02020404030301010803" pitchFamily="18" charset="0"/>
                <a:hlinkClick r:id="rId9"/>
              </a:rPr>
              <a:t>Worldcat</a:t>
            </a:r>
            <a:endParaRPr lang="it-IT" sz="2400" dirty="0" smtClean="0">
              <a:latin typeface="Garamond" panose="02020404030301010803" pitchFamily="18" charset="0"/>
            </a:endParaRPr>
          </a:p>
          <a:p>
            <a:pPr algn="ctr">
              <a:defRPr/>
            </a:pPr>
            <a:endParaRPr lang="it-IT" sz="2400" dirty="0" smtClean="0">
              <a:latin typeface="Garamond" panose="02020404030301010803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it-IT" sz="2400" dirty="0" smtClean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>
            <a:spLocks noChangeArrowheads="1"/>
          </p:cNvSpPr>
          <p:nvPr/>
        </p:nvSpPr>
        <p:spPr bwMode="auto">
          <a:xfrm>
            <a:off x="-11113" y="1257300"/>
            <a:ext cx="9144001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it-IT" sz="2400" b="1" dirty="0" smtClean="0">
              <a:latin typeface="Garamond" panose="02020404030301010803" pitchFamily="18" charset="0"/>
            </a:endParaRPr>
          </a:p>
          <a:p>
            <a:pPr>
              <a:defRPr/>
            </a:pPr>
            <a:endParaRPr lang="it-IT" sz="2400" b="1" dirty="0" smtClean="0">
              <a:latin typeface="Garamond" panose="02020404030301010803" pitchFamily="18" charset="0"/>
            </a:endParaRPr>
          </a:p>
          <a:p>
            <a:pPr>
              <a:defRPr/>
            </a:pPr>
            <a:r>
              <a:rPr lang="it-IT" sz="2400" b="1" dirty="0" smtClean="0">
                <a:latin typeface="Garamond" panose="02020404030301010803" pitchFamily="18" charset="0"/>
              </a:rPr>
              <a:t>PERIODICI</a:t>
            </a:r>
            <a:endParaRPr lang="it-IT" sz="2400" b="1" dirty="0">
              <a:latin typeface="Garamond" panose="02020404030301010803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latin typeface="Garamond" panose="02020404030301010803" pitchFamily="18" charset="0"/>
                <a:hlinkClick r:id="rId2"/>
              </a:rPr>
              <a:t>ACNP</a:t>
            </a:r>
            <a:r>
              <a:rPr lang="it-IT" sz="2400" dirty="0">
                <a:latin typeface="Garamond" panose="02020404030301010803" pitchFamily="18" charset="0"/>
              </a:rPr>
              <a:t> </a:t>
            </a:r>
            <a:r>
              <a:rPr lang="it-IT" sz="2400" i="1" dirty="0">
                <a:latin typeface="Garamond" panose="02020404030301010803" pitchFamily="18" charset="0"/>
              </a:rPr>
              <a:t>Archivio Collettivo Nazionale dei </a:t>
            </a:r>
            <a:r>
              <a:rPr lang="it-IT" sz="2400" i="1" dirty="0" smtClean="0">
                <a:latin typeface="Garamond" panose="02020404030301010803" pitchFamily="18" charset="0"/>
              </a:rPr>
              <a:t>Periodici</a:t>
            </a:r>
            <a:endParaRPr lang="it-IT" sz="2400" b="1" dirty="0">
              <a:latin typeface="Garamond" panose="02020404030301010803" pitchFamily="18" charset="0"/>
              <a:hlinkClick r:id="rId3"/>
            </a:endParaRPr>
          </a:p>
          <a:p>
            <a:pPr>
              <a:defRPr/>
            </a:pPr>
            <a:endParaRPr lang="it-IT" sz="2400" b="1" dirty="0" smtClean="0">
              <a:latin typeface="Garamond" panose="02020404030301010803" pitchFamily="18" charset="0"/>
              <a:hlinkClick r:id="rId3"/>
            </a:endParaRPr>
          </a:p>
          <a:p>
            <a:pPr>
              <a:defRPr/>
            </a:pPr>
            <a:r>
              <a:rPr lang="it-IT" sz="2400" b="1" dirty="0" smtClean="0">
                <a:latin typeface="Garamond" panose="02020404030301010803" pitchFamily="18" charset="0"/>
                <a:hlinkClick r:id="rId3"/>
              </a:rPr>
              <a:t>CATALOGHI STORICI</a:t>
            </a:r>
            <a:endParaRPr lang="it-IT" sz="2400" b="1" dirty="0" smtClean="0">
              <a:latin typeface="Garamond" panose="02020404030301010803" pitchFamily="18" charset="0"/>
            </a:endParaRPr>
          </a:p>
          <a:p>
            <a:pPr algn="ctr">
              <a:defRPr/>
            </a:pPr>
            <a:endParaRPr lang="it-IT" sz="2400" b="1" dirty="0" smtClean="0">
              <a:latin typeface="Garamond" panose="02020404030301010803" pitchFamily="18" charset="0"/>
            </a:endParaRPr>
          </a:p>
          <a:p>
            <a:pPr>
              <a:defRPr/>
            </a:pPr>
            <a:r>
              <a:rPr lang="it-IT" sz="2400" b="1" dirty="0" smtClean="0">
                <a:latin typeface="Garamond" panose="02020404030301010803" pitchFamily="18" charset="0"/>
              </a:rPr>
              <a:t>MANOSCRITTI</a:t>
            </a:r>
            <a:r>
              <a:rPr lang="it-IT" sz="2400" dirty="0" smtClean="0">
                <a:latin typeface="Garamond" panose="02020404030301010803" pitchFamily="18" charset="0"/>
              </a:rPr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 smtClean="0">
                <a:latin typeface="Garamond" panose="02020404030301010803" pitchFamily="18" charset="0"/>
                <a:hlinkClick r:id="rId4"/>
              </a:rPr>
              <a:t>MANUS</a:t>
            </a:r>
            <a:endParaRPr lang="it-IT" sz="2400" dirty="0" smtClean="0">
              <a:latin typeface="Garamond" panose="02020404030301010803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 smtClean="0">
                <a:latin typeface="Garamond" panose="02020404030301010803" pitchFamily="18" charset="0"/>
                <a:hlinkClick r:id="rId5"/>
              </a:rPr>
              <a:t>BibMan</a:t>
            </a:r>
            <a:endParaRPr lang="it-IT" sz="2400" dirty="0" smtClean="0">
              <a:latin typeface="Garamond" panose="02020404030301010803" pitchFamily="18" charset="0"/>
            </a:endParaRPr>
          </a:p>
          <a:p>
            <a:pPr algn="ctr">
              <a:defRPr/>
            </a:pPr>
            <a:endParaRPr lang="it-IT" sz="2400" dirty="0" smtClean="0">
              <a:latin typeface="Garamond" panose="02020404030301010803" pitchFamily="18" charset="0"/>
            </a:endParaRPr>
          </a:p>
          <a:p>
            <a:pPr>
              <a:defRPr/>
            </a:pPr>
            <a:r>
              <a:rPr lang="it-IT" sz="2400" b="1" dirty="0" smtClean="0">
                <a:latin typeface="Garamond" panose="02020404030301010803" pitchFamily="18" charset="0"/>
              </a:rPr>
              <a:t>INCUNABOLI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 smtClean="0">
                <a:latin typeface="Garamond" panose="02020404030301010803" pitchFamily="18" charset="0"/>
                <a:hlinkClick r:id="rId6"/>
              </a:rPr>
              <a:t>ISTC </a:t>
            </a:r>
            <a:r>
              <a:rPr lang="it-IT" sz="2400" i="1" dirty="0" smtClean="0">
                <a:latin typeface="Garamond" panose="02020404030301010803" pitchFamily="18" charset="0"/>
              </a:rPr>
              <a:t>Incunabula Short Title </a:t>
            </a:r>
            <a:r>
              <a:rPr lang="it-IT" sz="2400" i="1" dirty="0" err="1" smtClean="0">
                <a:latin typeface="Garamond" panose="02020404030301010803" pitchFamily="18" charset="0"/>
              </a:rPr>
              <a:t>Catalogue</a:t>
            </a:r>
            <a:endParaRPr lang="it-IT" sz="2400" i="1" dirty="0" smtClean="0">
              <a:latin typeface="Garamond" panose="02020404030301010803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 smtClean="0">
                <a:latin typeface="Garamond" panose="02020404030301010803" pitchFamily="18" charset="0"/>
                <a:hlinkClick r:id="rId7"/>
              </a:rPr>
              <a:t>Gesamtkatalogderwiegendrucke</a:t>
            </a:r>
            <a:endParaRPr lang="it-IT" sz="2400" dirty="0" smtClean="0">
              <a:latin typeface="Garamond" panose="02020404030301010803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it-IT" sz="2400" dirty="0" smtClean="0">
              <a:latin typeface="Garamond" panose="02020404030301010803" pitchFamily="18" charset="0"/>
            </a:endParaRPr>
          </a:p>
        </p:txBody>
      </p:sp>
      <p:sp>
        <p:nvSpPr>
          <p:cNvPr id="8195" name="CasellaDiTesto 2"/>
          <p:cNvSpPr txBox="1">
            <a:spLocks noChangeArrowheads="1"/>
          </p:cNvSpPr>
          <p:nvPr/>
        </p:nvSpPr>
        <p:spPr bwMode="auto">
          <a:xfrm>
            <a:off x="0" y="273050"/>
            <a:ext cx="9144000" cy="277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4000" b="1">
                <a:latin typeface="Garamond" pitchFamily="18" charset="0"/>
              </a:rPr>
              <a:t>Risorse bibliografiche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3600" b="1">
                <a:latin typeface="Garamond" pitchFamily="18" charset="0"/>
              </a:rPr>
              <a:t>OPAC e cataloghi online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4000" b="1">
              <a:latin typeface="Garamond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4000" b="1">
              <a:latin typeface="Garamond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asellaDiTesto 2"/>
          <p:cNvSpPr txBox="1">
            <a:spLocks noChangeArrowheads="1"/>
          </p:cNvSpPr>
          <p:nvPr/>
        </p:nvSpPr>
        <p:spPr bwMode="auto">
          <a:xfrm>
            <a:off x="0" y="273050"/>
            <a:ext cx="914400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4000" b="1">
                <a:latin typeface="Garamond" pitchFamily="18" charset="0"/>
              </a:rPr>
              <a:t>Biblioteche e collezioni digitali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3" name="CasellaDiTesto 2"/>
          <p:cNvSpPr txBox="1">
            <a:spLocks noChangeArrowheads="1"/>
          </p:cNvSpPr>
          <p:nvPr/>
        </p:nvSpPr>
        <p:spPr bwMode="auto">
          <a:xfrm>
            <a:off x="-22225" y="1257300"/>
            <a:ext cx="91440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it-IT" sz="2400" b="1" dirty="0" smtClean="0">
              <a:latin typeface="Garamond" panose="02020404030301010803" pitchFamily="18" charset="0"/>
            </a:endParaRPr>
          </a:p>
          <a:p>
            <a:pPr>
              <a:defRPr/>
            </a:pPr>
            <a:r>
              <a:rPr lang="it-IT" sz="2400" b="1" dirty="0" smtClean="0">
                <a:latin typeface="Garamond" panose="02020404030301010803" pitchFamily="18" charset="0"/>
              </a:rPr>
              <a:t>MANOSCRITTI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 smtClean="0">
                <a:latin typeface="Garamond" panose="02020404030301010803" pitchFamily="18" charset="0"/>
                <a:hlinkClick r:id="rId2"/>
              </a:rPr>
              <a:t>e-</a:t>
            </a:r>
            <a:r>
              <a:rPr lang="it-IT" sz="2400" dirty="0" err="1" smtClean="0">
                <a:latin typeface="Garamond" panose="02020404030301010803" pitchFamily="18" charset="0"/>
                <a:hlinkClick r:id="rId2"/>
              </a:rPr>
              <a:t>codices</a:t>
            </a:r>
            <a:r>
              <a:rPr lang="it-IT" sz="2400" dirty="0" smtClean="0">
                <a:latin typeface="Garamond" panose="02020404030301010803" pitchFamily="18" charset="0"/>
              </a:rPr>
              <a:t> </a:t>
            </a:r>
            <a:r>
              <a:rPr lang="it-IT" sz="2400" i="1" dirty="0" err="1" smtClean="0">
                <a:latin typeface="Garamond" panose="02020404030301010803" pitchFamily="18" charset="0"/>
              </a:rPr>
              <a:t>Switzerland</a:t>
            </a:r>
            <a:endParaRPr lang="it-IT" sz="2400" i="1" dirty="0" smtClean="0">
              <a:latin typeface="Garamond" panose="02020404030301010803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 smtClean="0">
                <a:latin typeface="Garamond" panose="02020404030301010803" pitchFamily="18" charset="0"/>
                <a:hlinkClick r:id="rId3"/>
              </a:rPr>
              <a:t>Bibliotheca Palatina </a:t>
            </a:r>
            <a:r>
              <a:rPr lang="it-IT" sz="2400" i="1" dirty="0" smtClean="0">
                <a:latin typeface="Garamond" panose="02020404030301010803" pitchFamily="18" charset="0"/>
              </a:rPr>
              <a:t>Heidelberg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 smtClean="0">
                <a:latin typeface="Garamond" panose="02020404030301010803" pitchFamily="18" charset="0"/>
                <a:hlinkClick r:id="rId4"/>
              </a:rPr>
              <a:t>BAV</a:t>
            </a:r>
            <a:endParaRPr lang="it-IT" sz="2400" dirty="0" smtClean="0">
              <a:latin typeface="Garamond" panose="02020404030301010803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 smtClean="0">
                <a:latin typeface="Garamond" panose="02020404030301010803" pitchFamily="18" charset="0"/>
                <a:hlinkClick r:id="rId5"/>
              </a:rPr>
              <a:t>TECA</a:t>
            </a:r>
            <a:r>
              <a:rPr lang="it-IT" sz="2400" dirty="0" smtClean="0">
                <a:latin typeface="Garamond" panose="02020404030301010803" pitchFamily="18" charset="0"/>
              </a:rPr>
              <a:t> BNCF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it-IT" sz="2400" i="1" dirty="0" smtClean="0">
              <a:latin typeface="Garamond" panose="02020404030301010803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it-IT" sz="2400" dirty="0">
              <a:latin typeface="Garamond" panose="02020404030301010803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it-IT" sz="2400" dirty="0" smtClean="0">
              <a:latin typeface="Garamond" panose="02020404030301010803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it-IT" sz="2400" dirty="0" smtClean="0">
              <a:latin typeface="Garamond" panose="02020404030301010803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230688" y="1257300"/>
            <a:ext cx="4913312" cy="19383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it-IT" sz="2400" b="1" dirty="0">
              <a:latin typeface="Garamond" panose="02020404030301010803" pitchFamily="18" charset="0"/>
            </a:endParaRPr>
          </a:p>
          <a:p>
            <a:pPr>
              <a:defRPr/>
            </a:pPr>
            <a:r>
              <a:rPr lang="it-IT" sz="2400" b="1" dirty="0">
                <a:latin typeface="Garamond" panose="02020404030301010803" pitchFamily="18" charset="0"/>
              </a:rPr>
              <a:t>INCUNABOLI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latin typeface="Garamond" panose="02020404030301010803" pitchFamily="18" charset="0"/>
                <a:hlinkClick r:id="rId6"/>
              </a:rPr>
              <a:t>Biblioteca italiana</a:t>
            </a:r>
            <a:endParaRPr lang="it-IT" sz="2400" dirty="0">
              <a:latin typeface="Garamond" panose="02020404030301010803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 err="1">
                <a:latin typeface="Garamond" panose="02020404030301010803" pitchFamily="18" charset="0"/>
                <a:hlinkClick r:id="rId7"/>
              </a:rPr>
              <a:t>Inkunabelbibliothek</a:t>
            </a:r>
            <a:r>
              <a:rPr lang="it-IT" sz="2400" dirty="0">
                <a:latin typeface="Garamond" panose="02020404030301010803" pitchFamily="18" charset="0"/>
              </a:rPr>
              <a:t> </a:t>
            </a:r>
            <a:r>
              <a:rPr lang="it-IT" sz="2400" i="1" dirty="0">
                <a:latin typeface="Garamond" panose="02020404030301010803" pitchFamily="18" charset="0"/>
              </a:rPr>
              <a:t>Incunaboli tedeschi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latin typeface="Garamond" panose="02020404030301010803" pitchFamily="18" charset="0"/>
                <a:hlinkClick r:id="rId8"/>
              </a:rPr>
              <a:t>Incunabula</a:t>
            </a:r>
            <a:endParaRPr lang="it-IT" sz="2400" dirty="0">
              <a:latin typeface="Garamond" panose="02020404030301010803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-25400" y="3519488"/>
            <a:ext cx="9001125" cy="2678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it-IT" sz="2400" b="1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it-IT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PERIODICI</a:t>
            </a:r>
            <a:endParaRPr lang="it-IT" sz="2400" b="1" dirty="0">
              <a:solidFill>
                <a:prstClr val="black"/>
              </a:solidFill>
              <a:latin typeface="Garamond" panose="02020404030301010803" pitchFamily="18" charset="0"/>
              <a:hlinkClick r:id="rId9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 err="1">
                <a:solidFill>
                  <a:prstClr val="black"/>
                </a:solidFill>
                <a:latin typeface="Garamond" panose="02020404030301010803" pitchFamily="18" charset="0"/>
                <a:hlinkClick r:id="rId9"/>
              </a:rPr>
              <a:t>BiASA</a:t>
            </a:r>
            <a:r>
              <a:rPr lang="it-IT" sz="2400" dirty="0">
                <a:solidFill>
                  <a:prstClr val="black"/>
                </a:solidFill>
                <a:latin typeface="Garamond" panose="02020404030301010803" pitchFamily="18" charset="0"/>
              </a:rPr>
              <a:t> </a:t>
            </a:r>
            <a:r>
              <a:rPr lang="it-IT" sz="2400" i="1" dirty="0">
                <a:solidFill>
                  <a:prstClr val="black"/>
                </a:solidFill>
                <a:latin typeface="Garamond" panose="02020404030301010803" pitchFamily="18" charset="0"/>
              </a:rPr>
              <a:t>Periodici italiani digitalizzati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solidFill>
                  <a:prstClr val="black"/>
                </a:solidFill>
                <a:latin typeface="Garamond" panose="02020404030301010803" pitchFamily="18" charset="0"/>
                <a:hlinkClick r:id="rId10"/>
              </a:rPr>
              <a:t>Braidense</a:t>
            </a:r>
            <a:r>
              <a:rPr lang="it-IT" sz="2400" dirty="0">
                <a:solidFill>
                  <a:prstClr val="black"/>
                </a:solidFill>
                <a:latin typeface="Garamond" panose="02020404030301010803" pitchFamily="18" charset="0"/>
              </a:rPr>
              <a:t> </a:t>
            </a:r>
            <a:r>
              <a:rPr lang="it-IT" sz="2400" i="1" dirty="0">
                <a:solidFill>
                  <a:prstClr val="black"/>
                </a:solidFill>
                <a:latin typeface="Garamond" panose="02020404030301010803" pitchFamily="18" charset="0"/>
              </a:rPr>
              <a:t>Emeroteca digitale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Garamond" panose="02020404030301010803" pitchFamily="18" charset="0"/>
                <a:hlinkClick r:id="rId11"/>
              </a:rPr>
              <a:t>C.I.R.C.E</a:t>
            </a:r>
            <a:r>
              <a:rPr lang="en-US" sz="2400" dirty="0">
                <a:solidFill>
                  <a:prstClr val="black"/>
                </a:solidFill>
                <a:latin typeface="Garamond" panose="02020404030301010803" pitchFamily="18" charset="0"/>
              </a:rPr>
              <a:t>. </a:t>
            </a:r>
            <a:r>
              <a:rPr lang="en-US" sz="2400" i="1" dirty="0" err="1">
                <a:solidFill>
                  <a:prstClr val="black"/>
                </a:solidFill>
                <a:latin typeface="Garamond" panose="02020404030301010803" pitchFamily="18" charset="0"/>
              </a:rPr>
              <a:t>Catalogo</a:t>
            </a:r>
            <a:r>
              <a:rPr lang="en-US" sz="2400" i="1" dirty="0">
                <a:solidFill>
                  <a:prstClr val="black"/>
                </a:solidFill>
                <a:latin typeface="Garamond" panose="02020404030301010803" pitchFamily="18" charset="0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Garamond" panose="02020404030301010803" pitchFamily="18" charset="0"/>
              </a:rPr>
              <a:t>Informatico</a:t>
            </a:r>
            <a:r>
              <a:rPr lang="en-US" sz="2400" i="1" dirty="0">
                <a:solidFill>
                  <a:prstClr val="black"/>
                </a:solidFill>
                <a:latin typeface="Garamond" panose="02020404030301010803" pitchFamily="18" charset="0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Garamond" panose="02020404030301010803" pitchFamily="18" charset="0"/>
              </a:rPr>
              <a:t>Riviste</a:t>
            </a:r>
            <a:r>
              <a:rPr lang="en-US" sz="2400" i="1" dirty="0">
                <a:solidFill>
                  <a:prstClr val="black"/>
                </a:solidFill>
                <a:latin typeface="Garamond" panose="02020404030301010803" pitchFamily="18" charset="0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Garamond" panose="02020404030301010803" pitchFamily="18" charset="0"/>
              </a:rPr>
              <a:t>Culturali</a:t>
            </a:r>
            <a:r>
              <a:rPr lang="en-US" sz="2400" i="1" dirty="0">
                <a:solidFill>
                  <a:prstClr val="black"/>
                </a:solidFill>
                <a:latin typeface="Garamond" panose="02020404030301010803" pitchFamily="18" charset="0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Garamond" panose="02020404030301010803" pitchFamily="18" charset="0"/>
              </a:rPr>
              <a:t>Europee</a:t>
            </a:r>
            <a:endParaRPr lang="it-IT" sz="2400" dirty="0">
              <a:solidFill>
                <a:prstClr val="black"/>
              </a:solidFill>
              <a:latin typeface="Garamond" panose="02020404030301010803" pitchFamily="18" charset="0"/>
              <a:hlinkClick r:id="rId12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solidFill>
                  <a:prstClr val="black"/>
                </a:solidFill>
                <a:latin typeface="Garamond" panose="02020404030301010803" pitchFamily="18" charset="0"/>
                <a:hlinkClick r:id="rId12"/>
              </a:rPr>
              <a:t>OJS</a:t>
            </a:r>
            <a:r>
              <a:rPr lang="it-IT" sz="2400" dirty="0">
                <a:solidFill>
                  <a:prstClr val="black"/>
                </a:solidFill>
                <a:latin typeface="Garamond" panose="02020404030301010803" pitchFamily="18" charset="0"/>
              </a:rPr>
              <a:t> </a:t>
            </a:r>
            <a:r>
              <a:rPr lang="it-IT" sz="2400" i="1" dirty="0">
                <a:solidFill>
                  <a:prstClr val="black"/>
                </a:solidFill>
                <a:latin typeface="Garamond" panose="02020404030301010803" pitchFamily="18" charset="0"/>
              </a:rPr>
              <a:t>Open </a:t>
            </a:r>
            <a:r>
              <a:rPr lang="it-IT" sz="2400" i="1" dirty="0" err="1">
                <a:solidFill>
                  <a:prstClr val="black"/>
                </a:solidFill>
                <a:latin typeface="Garamond" panose="02020404030301010803" pitchFamily="18" charset="0"/>
              </a:rPr>
              <a:t>Journals</a:t>
            </a:r>
            <a:r>
              <a:rPr lang="it-IT" sz="2400" i="1" dirty="0">
                <a:solidFill>
                  <a:prstClr val="black"/>
                </a:solidFill>
                <a:latin typeface="Garamond" panose="02020404030301010803" pitchFamily="18" charset="0"/>
              </a:rPr>
              <a:t> Sapienza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solidFill>
                  <a:prstClr val="black"/>
                </a:solidFill>
                <a:latin typeface="Garamond" panose="02020404030301010803" pitchFamily="18" charset="0"/>
                <a:hlinkClick r:id="rId13"/>
              </a:rPr>
              <a:t>Periodici preunitari</a:t>
            </a:r>
            <a:r>
              <a:rPr lang="it-IT" sz="2400" dirty="0">
                <a:solidFill>
                  <a:prstClr val="black"/>
                </a:solidFill>
                <a:latin typeface="Garamond" panose="02020404030301010803" pitchFamily="18" charset="0"/>
              </a:rPr>
              <a:t> (internet culturale)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22225" y="-22225"/>
            <a:ext cx="9121775" cy="6740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endParaRPr lang="it-IT" sz="2400" b="1" dirty="0">
              <a:latin typeface="Garamond" panose="02020404030301010803" pitchFamily="18" charset="0"/>
            </a:endParaRPr>
          </a:p>
          <a:p>
            <a:pPr algn="just">
              <a:defRPr/>
            </a:pPr>
            <a:endParaRPr lang="it-IT" sz="2400" b="1" dirty="0">
              <a:latin typeface="Garamond" panose="02020404030301010803" pitchFamily="18" charset="0"/>
            </a:endParaRPr>
          </a:p>
          <a:p>
            <a:pPr algn="just">
              <a:defRPr/>
            </a:pPr>
            <a:r>
              <a:rPr lang="it-IT" sz="2400" b="1" dirty="0">
                <a:latin typeface="Garamond" panose="02020404030301010803" pitchFamily="18" charset="0"/>
              </a:rPr>
              <a:t>ALTRI CORPORA</a:t>
            </a:r>
          </a:p>
          <a:p>
            <a:pPr algn="just">
              <a:defRPr/>
            </a:pPr>
            <a:endParaRPr lang="it-IT" sz="2400" b="1" dirty="0">
              <a:latin typeface="Garamond" panose="02020404030301010803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latin typeface="Garamond" panose="02020404030301010803" pitchFamily="18" charset="0"/>
                <a:hlinkClick r:id="rId2"/>
              </a:rPr>
              <a:t>Accademia della Crusca </a:t>
            </a:r>
            <a:r>
              <a:rPr lang="it-IT" sz="2400" i="1" dirty="0">
                <a:latin typeface="Garamond" panose="02020404030301010803" pitchFamily="18" charset="0"/>
              </a:rPr>
              <a:t>corpus digitale di testi dal XVI al XIX  secolo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latin typeface="Garamond" panose="02020404030301010803" pitchFamily="18" charset="0"/>
                <a:hlinkClick r:id="rId3"/>
              </a:rPr>
              <a:t>Ad900 </a:t>
            </a:r>
            <a:r>
              <a:rPr lang="it-IT" sz="2400" i="1" dirty="0">
                <a:latin typeface="Garamond" panose="02020404030301010803" pitchFamily="18" charset="0"/>
              </a:rPr>
              <a:t>Archivio digitale del Novecento letterario italiano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latin typeface="Garamond" panose="02020404030301010803" pitchFamily="18" charset="0"/>
                <a:hlinkClick r:id="rId4"/>
              </a:rPr>
              <a:t>AITER </a:t>
            </a:r>
            <a:r>
              <a:rPr lang="it-IT" sz="2400" i="1" dirty="0">
                <a:latin typeface="Garamond" panose="02020404030301010803" pitchFamily="18" charset="0"/>
              </a:rPr>
              <a:t>Archivio Italiano della Tradizione Epistolare in Rete</a:t>
            </a:r>
            <a:endParaRPr lang="it-IT" sz="2400" dirty="0">
              <a:latin typeface="Garamond" panose="02020404030301010803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latin typeface="Garamond" panose="02020404030301010803" pitchFamily="18" charset="0"/>
                <a:hlinkClick r:id="rId5"/>
              </a:rPr>
              <a:t>Archiweb</a:t>
            </a:r>
            <a:r>
              <a:rPr lang="it-IT" sz="2400" dirty="0">
                <a:latin typeface="Garamond" panose="02020404030301010803" pitchFamily="18" charset="0"/>
              </a:rPr>
              <a:t> </a:t>
            </a:r>
            <a:r>
              <a:rPr lang="it-IT" sz="2400" i="1" dirty="0">
                <a:latin typeface="Garamond" panose="02020404030301010803" pitchFamily="18" charset="0"/>
              </a:rPr>
              <a:t>La biblioteca digitale dell’Archiginnasio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latin typeface="Garamond" panose="02020404030301010803" pitchFamily="18" charset="0"/>
                <a:hlinkClick r:id="rId6"/>
              </a:rPr>
              <a:t>Biblioteca Augustana </a:t>
            </a:r>
            <a:r>
              <a:rPr lang="it-IT" sz="2400" i="1" dirty="0" err="1">
                <a:latin typeface="Garamond" panose="02020404030301010803" pitchFamily="18" charset="0"/>
              </a:rPr>
              <a:t>Litteraturae</a:t>
            </a:r>
            <a:r>
              <a:rPr lang="it-IT" sz="2400" i="1" dirty="0">
                <a:latin typeface="Garamond" panose="02020404030301010803" pitchFamily="18" charset="0"/>
              </a:rPr>
              <a:t> et </a:t>
            </a:r>
            <a:r>
              <a:rPr lang="it-IT" sz="2400" i="1" dirty="0" err="1">
                <a:latin typeface="Garamond" panose="02020404030301010803" pitchFamily="18" charset="0"/>
              </a:rPr>
              <a:t>artis</a:t>
            </a:r>
            <a:r>
              <a:rPr lang="it-IT" sz="2400" i="1" dirty="0">
                <a:latin typeface="Garamond" panose="02020404030301010803" pitchFamily="18" charset="0"/>
              </a:rPr>
              <a:t> </a:t>
            </a:r>
            <a:r>
              <a:rPr lang="it-IT" sz="2400" i="1" dirty="0" err="1">
                <a:latin typeface="Garamond" panose="02020404030301010803" pitchFamily="18" charset="0"/>
              </a:rPr>
              <a:t>collectio</a:t>
            </a:r>
            <a:endParaRPr lang="it-IT" sz="2400" dirty="0">
              <a:latin typeface="Garamond" panose="02020404030301010803" pitchFamily="18" charset="0"/>
              <a:hlinkClick r:id="rId7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latin typeface="Garamond" panose="02020404030301010803" pitchFamily="18" charset="0"/>
                <a:hlinkClick r:id="rId7"/>
              </a:rPr>
              <a:t>Biblioteca digital hisp</a:t>
            </a:r>
            <a:r>
              <a:rPr lang="it-IT" sz="2400" dirty="0">
                <a:latin typeface="Garamond"/>
                <a:hlinkClick r:id="rId7"/>
              </a:rPr>
              <a:t>ánica </a:t>
            </a:r>
            <a:r>
              <a:rPr lang="it-IT" sz="2400" i="1" dirty="0">
                <a:latin typeface="Garamond" panose="02020404030301010803" pitchFamily="18" charset="0"/>
              </a:rPr>
              <a:t>BNE </a:t>
            </a:r>
            <a:r>
              <a:rPr lang="it-IT" sz="2400" i="1" dirty="0" err="1">
                <a:latin typeface="Garamond" panose="02020404030301010803" pitchFamily="18" charset="0"/>
              </a:rPr>
              <a:t>collections</a:t>
            </a:r>
            <a:endParaRPr lang="it-IT" sz="2400" dirty="0">
              <a:latin typeface="Garamond" panose="02020404030301010803" pitchFamily="18" charset="0"/>
              <a:hlinkClick r:id="rId6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latin typeface="Garamond" panose="02020404030301010803" pitchFamily="18" charset="0"/>
                <a:hlinkClick r:id="rId6"/>
              </a:rPr>
              <a:t>Biblioteca italiana</a:t>
            </a:r>
            <a:endParaRPr lang="it-IT" sz="2400" dirty="0">
              <a:latin typeface="Garamond" panose="02020404030301010803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latin typeface="Garamond" panose="02020404030301010803" pitchFamily="18" charset="0"/>
                <a:hlinkClick r:id="rId8"/>
              </a:rPr>
              <a:t>E-rara</a:t>
            </a:r>
            <a:r>
              <a:rPr lang="it-IT" sz="2400" dirty="0">
                <a:latin typeface="Garamond" panose="02020404030301010803" pitchFamily="18" charset="0"/>
              </a:rPr>
              <a:t> </a:t>
            </a:r>
            <a:r>
              <a:rPr lang="it-IT" sz="2400" i="1" dirty="0">
                <a:latin typeface="Garamond" panose="02020404030301010803" pitchFamily="18" charset="0"/>
              </a:rPr>
              <a:t>Collezione digitale di Edizioni svizzere dal XV al XIX secolo </a:t>
            </a:r>
            <a:endParaRPr lang="it-IT" sz="2400" dirty="0">
              <a:latin typeface="Garamond" panose="02020404030301010803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latin typeface="Garamond" panose="02020404030301010803" pitchFamily="18" charset="0"/>
                <a:hlinkClick r:id="rId9"/>
              </a:rPr>
              <a:t>Europeana</a:t>
            </a:r>
            <a:r>
              <a:rPr lang="it-IT" sz="2400" dirty="0">
                <a:latin typeface="Garamond" panose="02020404030301010803" pitchFamily="18" charset="0"/>
              </a:rPr>
              <a:t> Regia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latin typeface="Garamond" panose="02020404030301010803" pitchFamily="18" charset="0"/>
                <a:hlinkClick r:id="rId10"/>
              </a:rPr>
              <a:t>Imago Historiae</a:t>
            </a:r>
            <a:r>
              <a:rPr lang="it-IT" sz="2400" dirty="0">
                <a:latin typeface="Garamond" panose="02020404030301010803" pitchFamily="18" charset="0"/>
              </a:rPr>
              <a:t> </a:t>
            </a:r>
            <a:r>
              <a:rPr lang="it-IT" sz="2400" i="1" dirty="0" err="1">
                <a:latin typeface="Garamond" panose="02020404030301010803" pitchFamily="18" charset="0"/>
              </a:rPr>
              <a:t>Bibl</a:t>
            </a:r>
            <a:r>
              <a:rPr lang="it-IT" sz="2400" i="1" dirty="0">
                <a:latin typeface="Garamond" panose="02020404030301010803" pitchFamily="18" charset="0"/>
              </a:rPr>
              <a:t> </a:t>
            </a:r>
            <a:r>
              <a:rPr lang="it-IT" sz="2400" i="1" dirty="0" err="1">
                <a:latin typeface="Garamond" panose="02020404030301010803" pitchFamily="18" charset="0"/>
              </a:rPr>
              <a:t>digit</a:t>
            </a:r>
            <a:r>
              <a:rPr lang="it-IT" sz="2400" i="1" dirty="0">
                <a:latin typeface="Garamond" panose="02020404030301010803" pitchFamily="18" charset="0"/>
              </a:rPr>
              <a:t> della storiografia </a:t>
            </a:r>
            <a:r>
              <a:rPr lang="it-IT" sz="2400" i="1" dirty="0" err="1">
                <a:latin typeface="Garamond" panose="02020404030301010803" pitchFamily="18" charset="0"/>
              </a:rPr>
              <a:t>ital</a:t>
            </a:r>
            <a:r>
              <a:rPr lang="it-IT" sz="2400" i="1" dirty="0">
                <a:latin typeface="Garamond" panose="02020404030301010803" pitchFamily="18" charset="0"/>
              </a:rPr>
              <a:t> dell’età umanistico-rinascimentale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latin typeface="Garamond" panose="02020404030301010803" pitchFamily="18" charset="0"/>
                <a:hlinkClick r:id="rId11"/>
              </a:rPr>
              <a:t>CEOD</a:t>
            </a:r>
            <a:r>
              <a:rPr lang="it-IT" sz="2400" dirty="0">
                <a:latin typeface="Garamond" panose="02020404030301010803" pitchFamily="18" charset="0"/>
              </a:rPr>
              <a:t> </a:t>
            </a:r>
            <a:r>
              <a:rPr lang="it-IT" sz="2400" i="1" dirty="0">
                <a:latin typeface="Garamond" panose="02020404030301010803" pitchFamily="18" charset="0"/>
              </a:rPr>
              <a:t>Corpus Epistolare Ottocentesco Digitale</a:t>
            </a:r>
            <a:endParaRPr lang="it-IT" sz="2400" dirty="0">
              <a:latin typeface="Garamond" panose="02020404030301010803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 err="1">
                <a:latin typeface="Garamond" panose="02020404030301010803" pitchFamily="18" charset="0"/>
                <a:hlinkClick r:id="rId12"/>
              </a:rPr>
              <a:t>Opal</a:t>
            </a:r>
            <a:r>
              <a:rPr lang="it-IT" sz="2400" dirty="0">
                <a:latin typeface="Garamond" panose="02020404030301010803" pitchFamily="18" charset="0"/>
              </a:rPr>
              <a:t>. Libri antichi (1500-1700)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latin typeface="Garamond" panose="02020404030301010803" pitchFamily="18" charset="0"/>
                <a:hlinkClick r:id="rId13"/>
              </a:rPr>
              <a:t>Gallica</a:t>
            </a:r>
            <a:r>
              <a:rPr lang="it-IT" sz="2400" dirty="0">
                <a:latin typeface="Garamond" panose="02020404030301010803" pitchFamily="18" charset="0"/>
              </a:rPr>
              <a:t> </a:t>
            </a:r>
            <a:r>
              <a:rPr lang="it-IT" sz="2400" i="1" dirty="0">
                <a:latin typeface="Garamond" panose="02020404030301010803" pitchFamily="18" charset="0"/>
              </a:rPr>
              <a:t>Classici della letteratura francese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it-IT" sz="2400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1209</TotalTime>
  <Words>370</Words>
  <Application>Microsoft Office PowerPoint</Application>
  <PresentationFormat>Presentazione su schermo (4:3)</PresentationFormat>
  <Paragraphs>142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Calibri</vt:lpstr>
      <vt:lpstr>Arial</vt:lpstr>
      <vt:lpstr>Garamond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ricerca bibliografica</dc:title>
  <dc:creator>Vale</dc:creator>
  <cp:lastModifiedBy>PaolaItalia</cp:lastModifiedBy>
  <cp:revision>64</cp:revision>
  <cp:lastPrinted>2014-01-16T12:07:52Z</cp:lastPrinted>
  <dcterms:created xsi:type="dcterms:W3CDTF">2014-01-12T16:19:57Z</dcterms:created>
  <dcterms:modified xsi:type="dcterms:W3CDTF">2014-01-19T07:14:54Z</dcterms:modified>
</cp:coreProperties>
</file>