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5143500" cx="9144000"/>
  <p:notesSz cx="6858000" cy="9144000"/>
  <p:embeddedFontLst>
    <p:embeddedFont>
      <p:font typeface="EB Garamond"/>
      <p:regular r:id="rId24"/>
      <p:bold r:id="rId25"/>
      <p:italic r:id="rId26"/>
      <p:boldItalic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EBGaramond-regular.fntdata"/><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EBGaramond-italic.fntdata"/><Relationship Id="rId25" Type="http://schemas.openxmlformats.org/officeDocument/2006/relationships/font" Target="fonts/EBGaramond-bold.fntdata"/><Relationship Id="rId27" Type="http://schemas.openxmlformats.org/officeDocument/2006/relationships/font" Target="fonts/EBGaramond-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Google Shape;103;g58b1bb733d_0_1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58b1bb733d_0_1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Google Shape;109;g58b1bb733d_0_1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58b1bb733d_0_1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g5af9ef1a2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5af9ef1a2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Google Shape;122;g5af9ef1a2d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5af9ef1a2d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7" name="Shape 127"/>
        <p:cNvGrpSpPr/>
        <p:nvPr/>
      </p:nvGrpSpPr>
      <p:grpSpPr>
        <a:xfrm>
          <a:off x="0" y="0"/>
          <a:ext cx="0" cy="0"/>
          <a:chOff x="0" y="0"/>
          <a:chExt cx="0" cy="0"/>
        </a:xfrm>
      </p:grpSpPr>
      <p:sp>
        <p:nvSpPr>
          <p:cNvPr id="128" name="Google Shape;128;g5af9ef1a2d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5af9ef1a2d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Google Shape;134;g5af9ef1a2d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5af9ef1a2d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Google Shape;140;g5af9ef1a2d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5af9ef1a2d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5" name="Shape 145"/>
        <p:cNvGrpSpPr/>
        <p:nvPr/>
      </p:nvGrpSpPr>
      <p:grpSpPr>
        <a:xfrm>
          <a:off x="0" y="0"/>
          <a:ext cx="0" cy="0"/>
          <a:chOff x="0" y="0"/>
          <a:chExt cx="0" cy="0"/>
        </a:xfrm>
      </p:grpSpPr>
      <p:sp>
        <p:nvSpPr>
          <p:cNvPr id="146" name="Google Shape;146;g5af9ef1a2d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5af9ef1a2d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Google Shape;152;g5af9ef1a2d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5af9ef1a2d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5" name="Shape 55"/>
        <p:cNvGrpSpPr/>
        <p:nvPr/>
      </p:nvGrpSpPr>
      <p:grpSpPr>
        <a:xfrm>
          <a:off x="0" y="0"/>
          <a:ext cx="0" cy="0"/>
          <a:chOff x="0" y="0"/>
          <a:chExt cx="0" cy="0"/>
        </a:xfrm>
      </p:grpSpPr>
      <p:sp>
        <p:nvSpPr>
          <p:cNvPr id="56" name="Google Shape;56;g58b1bb733d_0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58b1bb733d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0" name="Shape 60"/>
        <p:cNvGrpSpPr/>
        <p:nvPr/>
      </p:nvGrpSpPr>
      <p:grpSpPr>
        <a:xfrm>
          <a:off x="0" y="0"/>
          <a:ext cx="0" cy="0"/>
          <a:chOff x="0" y="0"/>
          <a:chExt cx="0" cy="0"/>
        </a:xfrm>
      </p:grpSpPr>
      <p:sp>
        <p:nvSpPr>
          <p:cNvPr id="61" name="Google Shape;61;g58b1bb733d_0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58b1bb733d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Google Shape;67;g58b1bb733d_0_1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58b1bb733d_0_1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 name="Shape 72"/>
        <p:cNvGrpSpPr/>
        <p:nvPr/>
      </p:nvGrpSpPr>
      <p:grpSpPr>
        <a:xfrm>
          <a:off x="0" y="0"/>
          <a:ext cx="0" cy="0"/>
          <a:chOff x="0" y="0"/>
          <a:chExt cx="0" cy="0"/>
        </a:xfrm>
      </p:grpSpPr>
      <p:sp>
        <p:nvSpPr>
          <p:cNvPr id="73" name="Google Shape;73;g58b1bb733d_0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58b1bb733d_0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8" name="Shape 78"/>
        <p:cNvGrpSpPr/>
        <p:nvPr/>
      </p:nvGrpSpPr>
      <p:grpSpPr>
        <a:xfrm>
          <a:off x="0" y="0"/>
          <a:ext cx="0" cy="0"/>
          <a:chOff x="0" y="0"/>
          <a:chExt cx="0" cy="0"/>
        </a:xfrm>
      </p:grpSpPr>
      <p:sp>
        <p:nvSpPr>
          <p:cNvPr id="79" name="Google Shape;79;g58b1bb733d_0_1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58b1bb733d_0_1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3" name="Shape 83"/>
        <p:cNvGrpSpPr/>
        <p:nvPr/>
      </p:nvGrpSpPr>
      <p:grpSpPr>
        <a:xfrm>
          <a:off x="0" y="0"/>
          <a:ext cx="0" cy="0"/>
          <a:chOff x="0" y="0"/>
          <a:chExt cx="0" cy="0"/>
        </a:xfrm>
      </p:grpSpPr>
      <p:sp>
        <p:nvSpPr>
          <p:cNvPr id="84" name="Google Shape;84;g58b1bb733d_0_1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58b1bb733d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9" name="Shape 89"/>
        <p:cNvGrpSpPr/>
        <p:nvPr/>
      </p:nvGrpSpPr>
      <p:grpSpPr>
        <a:xfrm>
          <a:off x="0" y="0"/>
          <a:ext cx="0" cy="0"/>
          <a:chOff x="0" y="0"/>
          <a:chExt cx="0" cy="0"/>
        </a:xfrm>
      </p:grpSpPr>
      <p:sp>
        <p:nvSpPr>
          <p:cNvPr id="90" name="Google Shape;90;g58b1bb733d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58b1bb733d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Google Shape;96;g58b1bb733d_0_1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58b1bb733d_0_1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dark-2">
    <p:bg>
      <p:bgPr>
        <a:solidFill>
          <a:srgbClr val="141535"/>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it"/>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1451050"/>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it">
                <a:solidFill>
                  <a:srgbClr val="FFF2CC"/>
                </a:solidFill>
                <a:latin typeface="EB Garamond"/>
                <a:ea typeface="EB Garamond"/>
                <a:cs typeface="EB Garamond"/>
                <a:sym typeface="EB Garamond"/>
              </a:rPr>
              <a:t>Il problema della voce nel secondo Novecento e nell’opera di Bachmann</a:t>
            </a:r>
            <a:endParaRPr>
              <a:solidFill>
                <a:srgbClr val="FFF2CC"/>
              </a:solidFill>
              <a:latin typeface="EB Garamond"/>
              <a:ea typeface="EB Garamond"/>
              <a:cs typeface="EB Garamond"/>
              <a:sym typeface="EB Garamon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Google Shape;106;p22"/>
          <p:cNvSpPr txBox="1"/>
          <p:nvPr>
            <p:ph type="title"/>
          </p:nvPr>
        </p:nvSpPr>
        <p:spPr>
          <a:xfrm>
            <a:off x="311700" y="159950"/>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it">
                <a:solidFill>
                  <a:srgbClr val="FFF2CC"/>
                </a:solidFill>
                <a:latin typeface="EB Garamond"/>
                <a:ea typeface="EB Garamond"/>
                <a:cs typeface="EB Garamond"/>
                <a:sym typeface="EB Garamond"/>
              </a:rPr>
              <a:t>Orfeo</a:t>
            </a:r>
            <a:endParaRPr>
              <a:solidFill>
                <a:srgbClr val="FFF2CC"/>
              </a:solidFill>
              <a:latin typeface="EB Garamond"/>
              <a:ea typeface="EB Garamond"/>
              <a:cs typeface="EB Garamond"/>
              <a:sym typeface="EB Garamond"/>
            </a:endParaRPr>
          </a:p>
        </p:txBody>
      </p:sp>
      <p:sp>
        <p:nvSpPr>
          <p:cNvPr id="107" name="Google Shape;107;p22"/>
          <p:cNvSpPr txBox="1"/>
          <p:nvPr>
            <p:ph idx="1" type="body"/>
          </p:nvPr>
        </p:nvSpPr>
        <p:spPr>
          <a:xfrm>
            <a:off x="311700" y="732650"/>
            <a:ext cx="8520600" cy="4336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solidFill>
                <a:srgbClr val="FFF2CC"/>
              </a:solidFill>
              <a:latin typeface="EB Garamond"/>
              <a:ea typeface="EB Garamond"/>
              <a:cs typeface="EB Garamond"/>
              <a:sym typeface="EB Garamond"/>
            </a:endParaRPr>
          </a:p>
          <a:p>
            <a:pPr indent="0" lvl="0" marL="0" rtl="0" algn="ctr">
              <a:spcBef>
                <a:spcPts val="0"/>
              </a:spcBef>
              <a:spcAft>
                <a:spcPts val="0"/>
              </a:spcAft>
              <a:buNone/>
            </a:pPr>
            <a:r>
              <a:rPr lang="it">
                <a:solidFill>
                  <a:srgbClr val="FFF2CC"/>
                </a:solidFill>
                <a:latin typeface="EB Garamond"/>
                <a:ea typeface="EB Garamond"/>
                <a:cs typeface="EB Garamond"/>
                <a:sym typeface="EB Garamond"/>
              </a:rPr>
              <a:t>Euridice costituisce per Orfeo, «sotto un nome che la dissimula e un velo che la copre, il punto profondamente oscuro verso cui l’arte, il desiderio, la morte, la notte sembrano tendere». «La sua opera è di riportarlo [questo punto] al giorno e di dargli, nel giorno, forma, figura e realtà». Ma «volgere il capo è il solo modo di avvicinarvisi»: «La profondità non si consegna apertamente, e si rivela soltanto dissimulandosi nell’opera»; «e, certamente, volgendosi verso Euridice, Orfeo distrugge l’opera».  «Il giorno, giudicando l’impresa di Orfeo, gli rimprovera anche di aver dato prova di impazienza. L’errore di Orfeo sembra allora essere nel desiderio che lo porta a vedere e a possedere Euridice, mentre il suo solo destino è di cantarla. Orfeo è se stesso solo nel canto e non può avere rapporto con Euridice che nell’inno».</a:t>
            </a:r>
            <a:endParaRPr>
              <a:solidFill>
                <a:srgbClr val="FFF2CC"/>
              </a:solidFill>
              <a:latin typeface="EB Garamond"/>
              <a:ea typeface="EB Garamond"/>
              <a:cs typeface="EB Garamond"/>
              <a:sym typeface="EB Garamond"/>
            </a:endParaRPr>
          </a:p>
          <a:p>
            <a:pPr indent="0" lvl="0" marL="0" rtl="0" algn="ctr">
              <a:spcBef>
                <a:spcPts val="800"/>
              </a:spcBef>
              <a:spcAft>
                <a:spcPts val="0"/>
              </a:spcAft>
              <a:buNone/>
            </a:pPr>
            <a:r>
              <a:rPr lang="it">
                <a:solidFill>
                  <a:srgbClr val="FFF2CC"/>
                </a:solidFill>
                <a:latin typeface="EB Garamond"/>
                <a:ea typeface="EB Garamond"/>
                <a:cs typeface="EB Garamond"/>
                <a:sym typeface="EB Garamond"/>
              </a:rPr>
              <a:t>( </a:t>
            </a:r>
            <a:r>
              <a:rPr lang="it">
                <a:solidFill>
                  <a:srgbClr val="FFF2CC"/>
                </a:solidFill>
                <a:latin typeface="EB Garamond"/>
                <a:ea typeface="EB Garamond"/>
                <a:cs typeface="EB Garamond"/>
                <a:sym typeface="EB Garamond"/>
              </a:rPr>
              <a:t>M. Blanchot, «Lo sguardo d’Orfeo», in Lo spazio letterario, Einaudi, 1967, </a:t>
            </a:r>
            <a:r>
              <a:rPr lang="it">
                <a:solidFill>
                  <a:srgbClr val="FFF2CC"/>
                </a:solidFill>
                <a:latin typeface="EB Garamond"/>
                <a:ea typeface="EB Garamond"/>
                <a:cs typeface="EB Garamond"/>
                <a:sym typeface="EB Garamond"/>
              </a:rPr>
              <a:t>p</a:t>
            </a:r>
            <a:r>
              <a:rPr lang="it">
                <a:solidFill>
                  <a:srgbClr val="FFF2CC"/>
                </a:solidFill>
                <a:latin typeface="EB Garamond"/>
                <a:ea typeface="EB Garamond"/>
                <a:cs typeface="EB Garamond"/>
                <a:sym typeface="EB Garamond"/>
              </a:rPr>
              <a:t>p. 147- </a:t>
            </a:r>
            <a:r>
              <a:rPr lang="it">
                <a:solidFill>
                  <a:srgbClr val="FFF2CC"/>
                </a:solidFill>
                <a:latin typeface="EB Garamond"/>
                <a:ea typeface="EB Garamond"/>
                <a:cs typeface="EB Garamond"/>
                <a:sym typeface="EB Garamond"/>
              </a:rPr>
              <a:t>148)</a:t>
            </a:r>
            <a:endParaRPr>
              <a:solidFill>
                <a:srgbClr val="FFF2CC"/>
              </a:solidFill>
              <a:latin typeface="EB Garamond"/>
              <a:ea typeface="EB Garamond"/>
              <a:cs typeface="EB Garamond"/>
              <a:sym typeface="EB Garamond"/>
            </a:endParaRPr>
          </a:p>
          <a:p>
            <a:pPr indent="0" lvl="0" marL="0" rtl="0" algn="ctr">
              <a:spcBef>
                <a:spcPts val="800"/>
              </a:spcBef>
              <a:spcAft>
                <a:spcPts val="1600"/>
              </a:spcAft>
              <a:buNone/>
            </a:pPr>
            <a:r>
              <a:t/>
            </a:r>
            <a:endParaRPr>
              <a:solidFill>
                <a:srgbClr val="FFF2CC"/>
              </a:solidFill>
              <a:latin typeface="EB Garamond"/>
              <a:ea typeface="EB Garamond"/>
              <a:cs typeface="EB Garamond"/>
              <a:sym typeface="EB Garamon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Google Shape;112;p23"/>
          <p:cNvSpPr txBox="1"/>
          <p:nvPr>
            <p:ph type="title"/>
          </p:nvPr>
        </p:nvSpPr>
        <p:spPr>
          <a:xfrm>
            <a:off x="311700" y="198300"/>
            <a:ext cx="8520600" cy="533100"/>
          </a:xfrm>
          <a:prstGeom prst="rect">
            <a:avLst/>
          </a:prstGeom>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t/>
            </a:r>
            <a:endParaRPr sz="1800">
              <a:solidFill>
                <a:srgbClr val="FFF2CC"/>
              </a:solidFill>
              <a:latin typeface="EB Garamond"/>
              <a:ea typeface="EB Garamond"/>
              <a:cs typeface="EB Garamond"/>
              <a:sym typeface="EB Garamond"/>
            </a:endParaRPr>
          </a:p>
          <a:p>
            <a:pPr indent="0" lvl="0" marL="0" rtl="0" algn="ctr">
              <a:spcBef>
                <a:spcPts val="0"/>
              </a:spcBef>
              <a:spcAft>
                <a:spcPts val="0"/>
              </a:spcAft>
              <a:buNone/>
            </a:pPr>
            <a:r>
              <a:t/>
            </a:r>
            <a:endParaRPr sz="1800">
              <a:solidFill>
                <a:srgbClr val="FFF2CC"/>
              </a:solidFill>
              <a:latin typeface="EB Garamond"/>
              <a:ea typeface="EB Garamond"/>
              <a:cs typeface="EB Garamond"/>
              <a:sym typeface="EB Garamond"/>
            </a:endParaRPr>
          </a:p>
        </p:txBody>
      </p:sp>
      <p:sp>
        <p:nvSpPr>
          <p:cNvPr id="113" name="Google Shape;113;p23"/>
          <p:cNvSpPr txBox="1"/>
          <p:nvPr>
            <p:ph idx="1" type="body"/>
          </p:nvPr>
        </p:nvSpPr>
        <p:spPr>
          <a:xfrm>
            <a:off x="311700" y="2101725"/>
            <a:ext cx="8520600" cy="2503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it">
                <a:solidFill>
                  <a:srgbClr val="FFF2CC"/>
                </a:solidFill>
                <a:latin typeface="EB Garamond"/>
                <a:ea typeface="EB Garamond"/>
                <a:cs typeface="EB Garamond"/>
                <a:sym typeface="EB Garamond"/>
              </a:rPr>
              <a:t>“Quello che si perde nella trascrizione, si capisce da queste poche osservazioni, è molto semplicemente il corpo [...].</a:t>
            </a:r>
            <a:endParaRPr>
              <a:solidFill>
                <a:srgbClr val="FFF2CC"/>
              </a:solidFill>
              <a:latin typeface="EB Garamond"/>
              <a:ea typeface="EB Garamond"/>
              <a:cs typeface="EB Garamond"/>
              <a:sym typeface="EB Garamond"/>
            </a:endParaRPr>
          </a:p>
          <a:p>
            <a:pPr indent="0" lvl="0" marL="0" rtl="0" algn="ctr">
              <a:spcBef>
                <a:spcPts val="0"/>
              </a:spcBef>
              <a:spcAft>
                <a:spcPts val="0"/>
              </a:spcAft>
              <a:buNone/>
            </a:pPr>
            <a:r>
              <a:rPr lang="it">
                <a:solidFill>
                  <a:srgbClr val="FFF2CC"/>
                </a:solidFill>
                <a:latin typeface="EB Garamond"/>
                <a:ea typeface="EB Garamond"/>
                <a:cs typeface="EB Garamond"/>
                <a:sym typeface="EB Garamond"/>
              </a:rPr>
              <a:t> Nella scrittura, ciò che è troppo presente nel parlato (in maniera isterica) e troppo assente nella trascrizione (in maniera castrante), e cioè </a:t>
            </a:r>
            <a:r>
              <a:rPr b="1" lang="it">
                <a:solidFill>
                  <a:srgbClr val="FFF2CC"/>
                </a:solidFill>
                <a:latin typeface="EB Garamond"/>
                <a:ea typeface="EB Garamond"/>
                <a:cs typeface="EB Garamond"/>
                <a:sym typeface="EB Garamond"/>
              </a:rPr>
              <a:t>il corpo, ritorna ma per via indiretta, misurata, e per dir tutto giusta, musicale [... </a:t>
            </a:r>
            <a:r>
              <a:rPr lang="it">
                <a:solidFill>
                  <a:srgbClr val="FFF2CC"/>
                </a:solidFill>
                <a:latin typeface="EB Garamond"/>
                <a:ea typeface="EB Garamond"/>
                <a:cs typeface="EB Garamond"/>
                <a:sym typeface="EB Garamond"/>
              </a:rPr>
              <a:t>]. In fondo le nostre tre pratiche (parlato, scritto, scrittura) modulano ciascuna a suo modo questo viaggio del corpo (del soggetto) attraverso il linguaggio: viaggio difficile, tortuoso, variato,a cui lo sviluppo della </a:t>
            </a:r>
            <a:r>
              <a:rPr b="1" lang="it">
                <a:solidFill>
                  <a:srgbClr val="FFF2CC"/>
                </a:solidFill>
                <a:latin typeface="EB Garamond"/>
                <a:ea typeface="EB Garamond"/>
                <a:cs typeface="EB Garamond"/>
                <a:sym typeface="EB Garamond"/>
              </a:rPr>
              <a:t>radiodiffusione</a:t>
            </a:r>
            <a:r>
              <a:rPr lang="it">
                <a:solidFill>
                  <a:srgbClr val="FFF2CC"/>
                </a:solidFill>
                <a:latin typeface="EB Garamond"/>
                <a:ea typeface="EB Garamond"/>
                <a:cs typeface="EB Garamond"/>
                <a:sym typeface="EB Garamond"/>
              </a:rPr>
              <a:t>, cioè di un parlato originale e al tempo stesso trascrivibile, effimero e memorabile, dà oggi un interesse affascinante. </a:t>
            </a:r>
            <a:endParaRPr>
              <a:solidFill>
                <a:srgbClr val="FFF2CC"/>
              </a:solidFill>
              <a:latin typeface="EB Garamond"/>
              <a:ea typeface="EB Garamond"/>
              <a:cs typeface="EB Garamond"/>
              <a:sym typeface="EB Garamond"/>
            </a:endParaRPr>
          </a:p>
          <a:p>
            <a:pPr indent="0" lvl="0" marL="0" rtl="0" algn="ctr">
              <a:spcBef>
                <a:spcPts val="0"/>
              </a:spcBef>
              <a:spcAft>
                <a:spcPts val="0"/>
              </a:spcAft>
              <a:buNone/>
            </a:pPr>
            <a:r>
              <a:rPr lang="it">
                <a:solidFill>
                  <a:srgbClr val="FFF2CC"/>
                </a:solidFill>
                <a:latin typeface="EB Garamond"/>
                <a:ea typeface="EB Garamond"/>
                <a:cs typeface="EB Garamond"/>
                <a:sym typeface="EB Garamond"/>
              </a:rPr>
              <a:t>(R. </a:t>
            </a:r>
            <a:r>
              <a:rPr lang="it">
                <a:solidFill>
                  <a:srgbClr val="FFF2CC"/>
                </a:solidFill>
                <a:latin typeface="EB Garamond"/>
                <a:ea typeface="EB Garamond"/>
                <a:cs typeface="EB Garamond"/>
                <a:sym typeface="EB Garamond"/>
              </a:rPr>
              <a:t>Barthes, </a:t>
            </a:r>
            <a:r>
              <a:rPr i="1" lang="it">
                <a:solidFill>
                  <a:srgbClr val="FFF2CC"/>
                </a:solidFill>
                <a:latin typeface="EB Garamond"/>
                <a:ea typeface="EB Garamond"/>
                <a:cs typeface="EB Garamond"/>
                <a:sym typeface="EB Garamond"/>
              </a:rPr>
              <a:t>La grana della voce</a:t>
            </a:r>
            <a:r>
              <a:rPr lang="it">
                <a:solidFill>
                  <a:srgbClr val="FFF2CC"/>
                </a:solidFill>
                <a:latin typeface="EB Garamond"/>
                <a:ea typeface="EB Garamond"/>
                <a:cs typeface="EB Garamond"/>
                <a:sym typeface="EB Garamond"/>
              </a:rPr>
              <a:t>, “Dalla parola alla scrittura”, Einaudi 1986)</a:t>
            </a:r>
            <a:r>
              <a:rPr lang="it">
                <a:solidFill>
                  <a:srgbClr val="FFF2CC"/>
                </a:solidFill>
                <a:latin typeface="EB Garamond"/>
                <a:ea typeface="EB Garamond"/>
                <a:cs typeface="EB Garamond"/>
                <a:sym typeface="EB Garamond"/>
              </a:rPr>
              <a:t> </a:t>
            </a:r>
            <a:endParaRPr>
              <a:solidFill>
                <a:srgbClr val="FFF2CC"/>
              </a:solidFill>
              <a:latin typeface="EB Garamond"/>
              <a:ea typeface="EB Garamond"/>
              <a:cs typeface="EB Garamond"/>
              <a:sym typeface="EB Garamond"/>
            </a:endParaRPr>
          </a:p>
          <a:p>
            <a:pPr indent="0" lvl="0" marL="0" rtl="0" algn="ctr">
              <a:spcBef>
                <a:spcPts val="0"/>
              </a:spcBef>
              <a:spcAft>
                <a:spcPts val="0"/>
              </a:spcAft>
              <a:buNone/>
            </a:pPr>
            <a:r>
              <a:t/>
            </a:r>
            <a:endParaRPr>
              <a:solidFill>
                <a:srgbClr val="FFF2CC"/>
              </a:solidFill>
              <a:latin typeface="EB Garamond"/>
              <a:ea typeface="EB Garamond"/>
              <a:cs typeface="EB Garamond"/>
              <a:sym typeface="EB Garamond"/>
            </a:endParaRPr>
          </a:p>
        </p:txBody>
      </p:sp>
      <p:sp>
        <p:nvSpPr>
          <p:cNvPr id="114" name="Google Shape;114;p23"/>
          <p:cNvSpPr txBox="1"/>
          <p:nvPr/>
        </p:nvSpPr>
        <p:spPr>
          <a:xfrm>
            <a:off x="311700" y="45375"/>
            <a:ext cx="8279100" cy="21927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it" sz="1800">
                <a:solidFill>
                  <a:srgbClr val="FFF2CC"/>
                </a:solidFill>
                <a:latin typeface="EB Garamond"/>
                <a:ea typeface="EB Garamond"/>
                <a:cs typeface="EB Garamond"/>
                <a:sym typeface="EB Garamond"/>
              </a:rPr>
              <a:t>I. Bachmann, “L’io che scrive”, </a:t>
            </a:r>
            <a:r>
              <a:rPr i="1" lang="it" sz="1800">
                <a:solidFill>
                  <a:srgbClr val="FFF2CC"/>
                </a:solidFill>
                <a:latin typeface="EB Garamond"/>
                <a:ea typeface="EB Garamond"/>
                <a:cs typeface="EB Garamond"/>
                <a:sym typeface="EB Garamond"/>
              </a:rPr>
              <a:t>Lezioni di Francoforte</a:t>
            </a:r>
            <a:r>
              <a:rPr lang="it" sz="1800">
                <a:solidFill>
                  <a:srgbClr val="FFF2CC"/>
                </a:solidFill>
                <a:latin typeface="EB Garamond"/>
                <a:ea typeface="EB Garamond"/>
                <a:cs typeface="EB Garamond"/>
                <a:sym typeface="EB Garamond"/>
              </a:rPr>
              <a:t>: </a:t>
            </a:r>
            <a:endParaRPr sz="1800">
              <a:solidFill>
                <a:srgbClr val="FFF2CC"/>
              </a:solidFill>
              <a:latin typeface="EB Garamond"/>
              <a:ea typeface="EB Garamond"/>
              <a:cs typeface="EB Garamond"/>
              <a:sym typeface="EB Garamond"/>
            </a:endParaRPr>
          </a:p>
          <a:p>
            <a:pPr indent="0" lvl="0" marL="0" rtl="0" algn="ctr">
              <a:lnSpc>
                <a:spcPct val="115000"/>
              </a:lnSpc>
              <a:spcBef>
                <a:spcPts val="0"/>
              </a:spcBef>
              <a:spcAft>
                <a:spcPts val="0"/>
              </a:spcAft>
              <a:buNone/>
            </a:pPr>
            <a:r>
              <a:rPr lang="it" sz="1800">
                <a:solidFill>
                  <a:srgbClr val="FFF2CC"/>
                </a:solidFill>
                <a:latin typeface="EB Garamond"/>
                <a:ea typeface="EB Garamond"/>
                <a:cs typeface="EB Garamond"/>
                <a:sym typeface="EB Garamond"/>
              </a:rPr>
              <a:t>“Effetto siderale di lontananza [che] diventa ancora più forte con la</a:t>
            </a:r>
            <a:r>
              <a:rPr b="1" lang="it" sz="1800">
                <a:solidFill>
                  <a:srgbClr val="FFF2CC"/>
                </a:solidFill>
                <a:latin typeface="EB Garamond"/>
                <a:ea typeface="EB Garamond"/>
                <a:cs typeface="EB Garamond"/>
                <a:sym typeface="EB Garamond"/>
              </a:rPr>
              <a:t> scomparsa fisica </a:t>
            </a:r>
            <a:r>
              <a:rPr lang="it" sz="1800">
                <a:solidFill>
                  <a:srgbClr val="FFF2CC"/>
                </a:solidFill>
                <a:latin typeface="EB Garamond"/>
                <a:ea typeface="EB Garamond"/>
                <a:cs typeface="EB Garamond"/>
                <a:sym typeface="EB Garamond"/>
              </a:rPr>
              <a:t>di colui che parla o con la sua invisibilità, come per esempio nel caso in cui si comunichi attraverso la </a:t>
            </a:r>
            <a:r>
              <a:rPr b="1" lang="it" sz="1800">
                <a:solidFill>
                  <a:srgbClr val="FFF2CC"/>
                </a:solidFill>
                <a:latin typeface="EB Garamond"/>
                <a:ea typeface="EB Garamond"/>
                <a:cs typeface="EB Garamond"/>
                <a:sym typeface="EB Garamond"/>
              </a:rPr>
              <a:t>radio</a:t>
            </a:r>
            <a:r>
              <a:rPr lang="it" sz="1800">
                <a:solidFill>
                  <a:srgbClr val="FFF2CC"/>
                </a:solidFill>
                <a:latin typeface="EB Garamond"/>
                <a:ea typeface="EB Garamond"/>
                <a:cs typeface="EB Garamond"/>
                <a:sym typeface="EB Garamond"/>
              </a:rPr>
              <a:t>, attraverso un microfono. Allora si tratta solo di una frase che vi viene portata da un altoparlante, o da un foglio di carta o da un libro o da un palcoscenico, la frase di un Io che non offre garanzie.”</a:t>
            </a:r>
            <a:endParaRPr sz="1800">
              <a:solidFill>
                <a:srgbClr val="FFF2CC"/>
              </a:solidFill>
              <a:latin typeface="EB Garamond"/>
              <a:ea typeface="EB Garamond"/>
              <a:cs typeface="EB Garamond"/>
              <a:sym typeface="EB Garamond"/>
            </a:endParaRPr>
          </a:p>
          <a:p>
            <a:pPr indent="0" lvl="0" marL="0" rtl="0" algn="l">
              <a:spcBef>
                <a:spcPts val="0"/>
              </a:spcBef>
              <a:spcAft>
                <a:spcPts val="0"/>
              </a:spcAft>
              <a:buNone/>
            </a:pPr>
            <a:r>
              <a:t/>
            </a:r>
            <a:endParaRPr sz="18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Google Shape;119;p24"/>
          <p:cNvSpPr txBox="1"/>
          <p:nvPr>
            <p:ph type="title"/>
          </p:nvPr>
        </p:nvSpPr>
        <p:spPr>
          <a:xfrm>
            <a:off x="311700" y="197150"/>
            <a:ext cx="8520600" cy="572700"/>
          </a:xfrm>
          <a:prstGeom prst="rect">
            <a:avLst/>
          </a:prstGeom>
        </p:spPr>
        <p:txBody>
          <a:bodyPr anchorCtr="0" anchor="t" bIns="91425" lIns="91425" spcFirstLastPara="1" rIns="91425" wrap="square" tIns="91425">
            <a:noAutofit/>
          </a:bodyPr>
          <a:lstStyle/>
          <a:p>
            <a:pPr indent="0" lvl="0" marL="0" rtl="0" algn="ctr">
              <a:lnSpc>
                <a:spcPct val="115000"/>
              </a:lnSpc>
              <a:spcBef>
                <a:spcPts val="0"/>
              </a:spcBef>
              <a:spcAft>
                <a:spcPts val="800"/>
              </a:spcAft>
              <a:buNone/>
            </a:pPr>
            <a:r>
              <a:rPr lang="it" sz="1800">
                <a:solidFill>
                  <a:srgbClr val="FFF2CC"/>
                </a:solidFill>
                <a:latin typeface="EB Garamond"/>
                <a:ea typeface="EB Garamond"/>
                <a:cs typeface="EB Garamond"/>
                <a:sym typeface="EB Garamond"/>
              </a:rPr>
              <a:t>R. Barthes, “La morte dell’autore” in </a:t>
            </a:r>
            <a:r>
              <a:rPr i="1" lang="it" sz="1800">
                <a:solidFill>
                  <a:srgbClr val="FFF2CC"/>
                </a:solidFill>
                <a:latin typeface="EB Garamond"/>
                <a:ea typeface="EB Garamond"/>
                <a:cs typeface="EB Garamond"/>
                <a:sym typeface="EB Garamond"/>
              </a:rPr>
              <a:t>Il brusio della lingua</a:t>
            </a:r>
            <a:r>
              <a:rPr lang="it" sz="1800">
                <a:solidFill>
                  <a:srgbClr val="FFF2CC"/>
                </a:solidFill>
                <a:latin typeface="EB Garamond"/>
                <a:ea typeface="EB Garamond"/>
                <a:cs typeface="EB Garamond"/>
                <a:sym typeface="EB Garamond"/>
              </a:rPr>
              <a:t>, </a:t>
            </a:r>
            <a:r>
              <a:rPr i="1" lang="it" sz="1800">
                <a:solidFill>
                  <a:srgbClr val="FFF2CC"/>
                </a:solidFill>
                <a:latin typeface="EB Garamond"/>
                <a:ea typeface="EB Garamond"/>
                <a:cs typeface="EB Garamond"/>
                <a:sym typeface="EB Garamond"/>
              </a:rPr>
              <a:t>Saggi critici IV</a:t>
            </a:r>
            <a:r>
              <a:rPr lang="it" sz="1800">
                <a:solidFill>
                  <a:srgbClr val="FFF2CC"/>
                </a:solidFill>
                <a:latin typeface="EB Garamond"/>
                <a:ea typeface="EB Garamond"/>
                <a:cs typeface="EB Garamond"/>
                <a:sym typeface="EB Garamond"/>
              </a:rPr>
              <a:t>, Einaudi, 1988:</a:t>
            </a:r>
            <a:endParaRPr sz="1800">
              <a:solidFill>
                <a:srgbClr val="FFF2CC"/>
              </a:solidFill>
              <a:latin typeface="EB Garamond"/>
              <a:ea typeface="EB Garamond"/>
              <a:cs typeface="EB Garamond"/>
              <a:sym typeface="EB Garamond"/>
            </a:endParaRPr>
          </a:p>
        </p:txBody>
      </p:sp>
      <p:sp>
        <p:nvSpPr>
          <p:cNvPr id="120" name="Google Shape;120;p24"/>
          <p:cNvSpPr txBox="1"/>
          <p:nvPr>
            <p:ph idx="1" type="body"/>
          </p:nvPr>
        </p:nvSpPr>
        <p:spPr>
          <a:xfrm>
            <a:off x="311700" y="718850"/>
            <a:ext cx="8520600" cy="422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it">
                <a:solidFill>
                  <a:srgbClr val="FFF2CC"/>
                </a:solidFill>
                <a:latin typeface="EB Garamond"/>
                <a:ea typeface="EB Garamond"/>
                <a:cs typeface="EB Garamond"/>
                <a:sym typeface="EB Garamond"/>
              </a:rPr>
              <a:t>“La scrittura è quel dato neutro, composito, obliquo in cui si rifugia il nostro soggetto, il nero-su-bianco in cui si perde ogni identità, a cominciare da quella stessa del corpo che scrive. E’ stato senza dubbio sempre così: non appena una fatto è </a:t>
            </a:r>
            <a:r>
              <a:rPr i="1" lang="it">
                <a:solidFill>
                  <a:srgbClr val="FFF2CC"/>
                </a:solidFill>
                <a:latin typeface="EB Garamond"/>
                <a:ea typeface="EB Garamond"/>
                <a:cs typeface="EB Garamond"/>
                <a:sym typeface="EB Garamond"/>
              </a:rPr>
              <a:t>raccontato</a:t>
            </a:r>
            <a:r>
              <a:rPr lang="it">
                <a:solidFill>
                  <a:srgbClr val="FFF2CC"/>
                </a:solidFill>
                <a:latin typeface="EB Garamond"/>
                <a:ea typeface="EB Garamond"/>
                <a:cs typeface="EB Garamond"/>
                <a:sym typeface="EB Garamond"/>
              </a:rPr>
              <a:t>[...], avviene questo distacco, la voce perde la sua origine, l’autore entra nella propria morte, la scrittura comincia”. Eccetto quando a farsi carico del racconto non è una persona (un autore, appunto) “ma un mediatore, sciamano o recitante, di cui si può al massimo ammirare la </a:t>
            </a:r>
            <a:r>
              <a:rPr b="1" lang="it">
                <a:solidFill>
                  <a:srgbClr val="FFF2CC"/>
                </a:solidFill>
                <a:latin typeface="EB Garamond"/>
                <a:ea typeface="EB Garamond"/>
                <a:cs typeface="EB Garamond"/>
                <a:sym typeface="EB Garamond"/>
              </a:rPr>
              <a:t>performance</a:t>
            </a:r>
            <a:r>
              <a:rPr lang="it">
                <a:solidFill>
                  <a:srgbClr val="FFF2CC"/>
                </a:solidFill>
                <a:latin typeface="EB Garamond"/>
                <a:ea typeface="EB Garamond"/>
                <a:cs typeface="EB Garamond"/>
                <a:sym typeface="EB Garamond"/>
              </a:rPr>
              <a:t>”.</a:t>
            </a:r>
            <a:endParaRPr>
              <a:solidFill>
                <a:srgbClr val="FFF2CC"/>
              </a:solidFill>
              <a:latin typeface="EB Garamond"/>
              <a:ea typeface="EB Garamond"/>
              <a:cs typeface="EB Garamond"/>
              <a:sym typeface="EB Garamond"/>
            </a:endParaRPr>
          </a:p>
          <a:p>
            <a:pPr indent="0" lvl="0" marL="0" rtl="0" algn="ctr">
              <a:spcBef>
                <a:spcPts val="800"/>
              </a:spcBef>
              <a:spcAft>
                <a:spcPts val="800"/>
              </a:spcAft>
              <a:buNone/>
            </a:pPr>
            <a:r>
              <a:rPr lang="it">
                <a:solidFill>
                  <a:srgbClr val="FFF2CC"/>
                </a:solidFill>
                <a:latin typeface="EB Garamond"/>
                <a:ea typeface="EB Garamond"/>
                <a:cs typeface="EB Garamond"/>
                <a:sym typeface="EB Garamond"/>
              </a:rPr>
              <a:t>“Lo scrittore ‘moderno’ - il soggetto della scrittura - nasce [invece] contemporaneamente al proprio testo. Il fatto è che (o ne consegue che) scrivere non può più designare un’operazione di registrazione, di constatazione, di rappresentazione [...], bensì [...] un performativo, forma verbale rara (esclusivamente data alla prima persona e al presente) nella quale l’enunciazione non ha altro contenuto (o enunciato) che l’atto stesso con il quale si enuncia: </a:t>
            </a:r>
            <a:r>
              <a:rPr b="1" lang="it">
                <a:solidFill>
                  <a:srgbClr val="FFF2CC"/>
                </a:solidFill>
                <a:latin typeface="EB Garamond"/>
                <a:ea typeface="EB Garamond"/>
                <a:cs typeface="EB Garamond"/>
                <a:sym typeface="EB Garamond"/>
              </a:rPr>
              <a:t>un po’ come il </a:t>
            </a:r>
            <a:r>
              <a:rPr b="1" i="1" lang="it">
                <a:solidFill>
                  <a:srgbClr val="FFF2CC"/>
                </a:solidFill>
                <a:latin typeface="EB Garamond"/>
                <a:ea typeface="EB Garamond"/>
                <a:cs typeface="EB Garamond"/>
                <a:sym typeface="EB Garamond"/>
              </a:rPr>
              <a:t>Io dichiaro</a:t>
            </a:r>
            <a:r>
              <a:rPr b="1" lang="it">
                <a:solidFill>
                  <a:srgbClr val="FFF2CC"/>
                </a:solidFill>
                <a:latin typeface="EB Garamond"/>
                <a:ea typeface="EB Garamond"/>
                <a:cs typeface="EB Garamond"/>
                <a:sym typeface="EB Garamond"/>
              </a:rPr>
              <a:t> dei re o il </a:t>
            </a:r>
            <a:r>
              <a:rPr b="1" i="1" lang="it">
                <a:solidFill>
                  <a:srgbClr val="FFF2CC"/>
                </a:solidFill>
                <a:latin typeface="EB Garamond"/>
                <a:ea typeface="EB Garamond"/>
                <a:cs typeface="EB Garamond"/>
                <a:sym typeface="EB Garamond"/>
              </a:rPr>
              <a:t>Io canto</a:t>
            </a:r>
            <a:r>
              <a:rPr b="1" lang="it">
                <a:solidFill>
                  <a:srgbClr val="FFF2CC"/>
                </a:solidFill>
                <a:latin typeface="EB Garamond"/>
                <a:ea typeface="EB Garamond"/>
                <a:cs typeface="EB Garamond"/>
                <a:sym typeface="EB Garamond"/>
              </a:rPr>
              <a:t> dei poeti più antichi.</a:t>
            </a:r>
            <a:r>
              <a:rPr lang="it">
                <a:solidFill>
                  <a:srgbClr val="FFF2CC"/>
                </a:solidFill>
                <a:latin typeface="EB Garamond"/>
                <a:ea typeface="EB Garamond"/>
                <a:cs typeface="EB Garamond"/>
                <a:sym typeface="EB Garamond"/>
              </a:rPr>
              <a:t>”</a:t>
            </a:r>
            <a:endParaRPr>
              <a:solidFill>
                <a:srgbClr val="FFF2CC"/>
              </a:solidFill>
              <a:latin typeface="EB Garamond"/>
              <a:ea typeface="EB Garamond"/>
              <a:cs typeface="EB Garamond"/>
              <a:sym typeface="EB Garamon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Google Shape;125;p25"/>
          <p:cNvSpPr txBox="1"/>
          <p:nvPr>
            <p:ph type="title"/>
          </p:nvPr>
        </p:nvSpPr>
        <p:spPr>
          <a:xfrm>
            <a:off x="311700" y="184750"/>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it">
                <a:solidFill>
                  <a:srgbClr val="FFF2CC"/>
                </a:solidFill>
                <a:latin typeface="EB Garamond"/>
                <a:ea typeface="EB Garamond"/>
                <a:cs typeface="EB Garamond"/>
                <a:sym typeface="EB Garamond"/>
              </a:rPr>
              <a:t>La voce in </a:t>
            </a:r>
            <a:r>
              <a:rPr i="1" lang="it">
                <a:solidFill>
                  <a:srgbClr val="FFF2CC"/>
                </a:solidFill>
                <a:latin typeface="EB Garamond"/>
                <a:ea typeface="EB Garamond"/>
                <a:cs typeface="EB Garamond"/>
                <a:sym typeface="EB Garamond"/>
              </a:rPr>
              <a:t>falsetto</a:t>
            </a:r>
            <a:r>
              <a:rPr lang="it">
                <a:solidFill>
                  <a:srgbClr val="FFF2CC"/>
                </a:solidFill>
                <a:latin typeface="EB Garamond"/>
                <a:ea typeface="EB Garamond"/>
                <a:cs typeface="EB Garamond"/>
                <a:sym typeface="EB Garamond"/>
              </a:rPr>
              <a:t>, o “effetto apocrifo”</a:t>
            </a:r>
            <a:endParaRPr>
              <a:solidFill>
                <a:srgbClr val="FFF2CC"/>
              </a:solidFill>
              <a:latin typeface="EB Garamond"/>
              <a:ea typeface="EB Garamond"/>
              <a:cs typeface="EB Garamond"/>
              <a:sym typeface="EB Garamond"/>
            </a:endParaRPr>
          </a:p>
        </p:txBody>
      </p:sp>
      <p:sp>
        <p:nvSpPr>
          <p:cNvPr id="126" name="Google Shape;126;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it">
                <a:solidFill>
                  <a:srgbClr val="FFF2CC"/>
                </a:solidFill>
                <a:latin typeface="EB Garamond"/>
                <a:ea typeface="EB Garamond"/>
                <a:cs typeface="EB Garamond"/>
                <a:sym typeface="EB Garamond"/>
              </a:rPr>
              <a:t>Una voce «non usata ma solo menzionata; una voce messa tra invisibili virgolette; una voce che, mentre parla, è come se dicesse: “non sono io che parlo”». </a:t>
            </a:r>
            <a:endParaRPr>
              <a:solidFill>
                <a:srgbClr val="FFF2CC"/>
              </a:solidFill>
              <a:latin typeface="EB Garamond"/>
              <a:ea typeface="EB Garamond"/>
              <a:cs typeface="EB Garamond"/>
              <a:sym typeface="EB Garamond"/>
            </a:endParaRPr>
          </a:p>
          <a:p>
            <a:pPr indent="0" lvl="0" marL="0" rtl="0" algn="ctr">
              <a:spcBef>
                <a:spcPts val="800"/>
              </a:spcBef>
              <a:spcAft>
                <a:spcPts val="0"/>
              </a:spcAft>
              <a:buNone/>
            </a:pPr>
            <a:r>
              <a:t/>
            </a:r>
            <a:endParaRPr>
              <a:solidFill>
                <a:srgbClr val="FFF2CC"/>
              </a:solidFill>
              <a:latin typeface="EB Garamond"/>
              <a:ea typeface="EB Garamond"/>
              <a:cs typeface="EB Garamond"/>
              <a:sym typeface="EB Garamond"/>
            </a:endParaRPr>
          </a:p>
          <a:p>
            <a:pPr indent="0" lvl="0" marL="0" rtl="0" algn="ctr">
              <a:spcBef>
                <a:spcPts val="800"/>
              </a:spcBef>
              <a:spcAft>
                <a:spcPts val="0"/>
              </a:spcAft>
              <a:buNone/>
            </a:pPr>
            <a:r>
              <a:rPr lang="it">
                <a:solidFill>
                  <a:srgbClr val="FFF2CC"/>
                </a:solidFill>
                <a:latin typeface="EB Garamond"/>
                <a:ea typeface="EB Garamond"/>
                <a:cs typeface="EB Garamond"/>
                <a:sym typeface="EB Garamond"/>
              </a:rPr>
              <a:t>«Generalmente si tratta di opere che esibiscono un’impostazione di voce inautentica, tale cioè da non poter essere scambiata per quella dell’autore. [...] Fa sì che il lettore, trovandosi di fronte a un certo stile e a una certa voce, sia indotto a considerarli non la “vera” voce o il “vero” stile dell’autore, bensì la voce e lo stile che l’autore ha come preso a prestito per l’occasione».</a:t>
            </a:r>
            <a:endParaRPr>
              <a:solidFill>
                <a:srgbClr val="FFF2CC"/>
              </a:solidFill>
              <a:latin typeface="EB Garamond"/>
              <a:ea typeface="EB Garamond"/>
              <a:cs typeface="EB Garamond"/>
              <a:sym typeface="EB Garamond"/>
            </a:endParaRPr>
          </a:p>
          <a:p>
            <a:pPr indent="0" lvl="0" marL="0" rtl="0" algn="ctr">
              <a:spcBef>
                <a:spcPts val="800"/>
              </a:spcBef>
              <a:spcAft>
                <a:spcPts val="0"/>
              </a:spcAft>
              <a:buNone/>
            </a:pPr>
            <a:r>
              <a:t/>
            </a:r>
            <a:endParaRPr>
              <a:solidFill>
                <a:srgbClr val="FFF2CC"/>
              </a:solidFill>
              <a:latin typeface="EB Garamond"/>
              <a:ea typeface="EB Garamond"/>
              <a:cs typeface="EB Garamond"/>
              <a:sym typeface="EB Garamond"/>
            </a:endParaRPr>
          </a:p>
          <a:p>
            <a:pPr indent="0" lvl="0" marL="0" rtl="0" algn="ctr">
              <a:spcBef>
                <a:spcPts val="800"/>
              </a:spcBef>
              <a:spcAft>
                <a:spcPts val="800"/>
              </a:spcAft>
              <a:buNone/>
            </a:pPr>
            <a:r>
              <a:rPr lang="it">
                <a:solidFill>
                  <a:srgbClr val="FFF2CC"/>
                </a:solidFill>
                <a:latin typeface="EB Garamond"/>
                <a:ea typeface="EB Garamond"/>
                <a:cs typeface="EB Garamond"/>
                <a:sym typeface="EB Garamond"/>
              </a:rPr>
              <a:t>(Perrella 1999; Benedetti 1998)</a:t>
            </a:r>
            <a:endParaRPr>
              <a:solidFill>
                <a:srgbClr val="FFF2CC"/>
              </a:solidFill>
              <a:latin typeface="EB Garamond"/>
              <a:ea typeface="EB Garamond"/>
              <a:cs typeface="EB Garamond"/>
              <a:sym typeface="EB Garamon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0" name="Shape 130"/>
        <p:cNvGrpSpPr/>
        <p:nvPr/>
      </p:nvGrpSpPr>
      <p:grpSpPr>
        <a:xfrm>
          <a:off x="0" y="0"/>
          <a:ext cx="0" cy="0"/>
          <a:chOff x="0" y="0"/>
          <a:chExt cx="0" cy="0"/>
        </a:xfrm>
      </p:grpSpPr>
      <p:sp>
        <p:nvSpPr>
          <p:cNvPr id="131" name="Google Shape;131;p26"/>
          <p:cNvSpPr txBox="1"/>
          <p:nvPr>
            <p:ph type="title"/>
          </p:nvPr>
        </p:nvSpPr>
        <p:spPr>
          <a:xfrm>
            <a:off x="311700" y="184750"/>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it" sz="2400">
                <a:solidFill>
                  <a:srgbClr val="FFF2CC"/>
                </a:solidFill>
                <a:latin typeface="EB Garamond"/>
                <a:ea typeface="EB Garamond"/>
                <a:cs typeface="EB Garamond"/>
                <a:sym typeface="EB Garamond"/>
              </a:rPr>
              <a:t>I.Bachmann, “L’io che scrive”, </a:t>
            </a:r>
            <a:r>
              <a:rPr i="1" lang="it" sz="2400">
                <a:solidFill>
                  <a:srgbClr val="FFF2CC"/>
                </a:solidFill>
                <a:latin typeface="EB Garamond"/>
                <a:ea typeface="EB Garamond"/>
                <a:cs typeface="EB Garamond"/>
                <a:sym typeface="EB Garamond"/>
              </a:rPr>
              <a:t>Lezioni di Francoforte, </a:t>
            </a:r>
            <a:r>
              <a:rPr lang="it" sz="2400">
                <a:solidFill>
                  <a:srgbClr val="FFF2CC"/>
                </a:solidFill>
                <a:latin typeface="EB Garamond"/>
                <a:ea typeface="EB Garamond"/>
                <a:cs typeface="EB Garamond"/>
                <a:sym typeface="EB Garamond"/>
              </a:rPr>
              <a:t>p. 79 : p. 66:</a:t>
            </a:r>
            <a:endParaRPr sz="2400">
              <a:solidFill>
                <a:srgbClr val="FFF2CC"/>
              </a:solidFill>
              <a:latin typeface="EB Garamond"/>
              <a:ea typeface="EB Garamond"/>
              <a:cs typeface="EB Garamond"/>
              <a:sym typeface="EB Garamond"/>
            </a:endParaRPr>
          </a:p>
        </p:txBody>
      </p:sp>
      <p:sp>
        <p:nvSpPr>
          <p:cNvPr id="132" name="Google Shape;132;p26"/>
          <p:cNvSpPr txBox="1"/>
          <p:nvPr>
            <p:ph idx="1" type="body"/>
          </p:nvPr>
        </p:nvSpPr>
        <p:spPr>
          <a:xfrm>
            <a:off x="311700" y="757450"/>
            <a:ext cx="8520600" cy="3811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it">
                <a:solidFill>
                  <a:srgbClr val="FFF2CC"/>
                </a:solidFill>
                <a:latin typeface="EB Garamond"/>
                <a:ea typeface="EB Garamond"/>
                <a:cs typeface="EB Garamond"/>
                <a:sym typeface="EB Garamond"/>
              </a:rPr>
              <a:t>“Dovunque parli, l’Io vive, non può morire – per quanto schiantato, oppresso dal dubbio, non più credibile e amputato – questo Io privo di garanzie! [...] l’Io deve credere in se stesso quando entra in scena, quando prende la parola e si stacca dal coro uniforme, dal gruppo di quelli che</a:t>
            </a:r>
            <a:endParaRPr>
              <a:solidFill>
                <a:srgbClr val="FFF2CC"/>
              </a:solidFill>
              <a:latin typeface="EB Garamond"/>
              <a:ea typeface="EB Garamond"/>
              <a:cs typeface="EB Garamond"/>
              <a:sym typeface="EB Garamond"/>
            </a:endParaRPr>
          </a:p>
          <a:p>
            <a:pPr indent="0" lvl="0" marL="0" rtl="0" algn="ctr">
              <a:spcBef>
                <a:spcPts val="0"/>
              </a:spcBef>
              <a:spcAft>
                <a:spcPts val="0"/>
              </a:spcAft>
              <a:buNone/>
            </a:pPr>
            <a:r>
              <a:rPr lang="it">
                <a:solidFill>
                  <a:srgbClr val="FFF2CC"/>
                </a:solidFill>
                <a:latin typeface="EB Garamond"/>
                <a:ea typeface="EB Garamond"/>
                <a:cs typeface="EB Garamond"/>
                <a:sym typeface="EB Garamond"/>
              </a:rPr>
              <a:t>tacciono. [...] E finirà per trionfare, oggi come sempre è stato, nella sua qualità di luogotenente [</a:t>
            </a:r>
            <a:r>
              <a:rPr i="1" lang="it">
                <a:solidFill>
                  <a:srgbClr val="FFF2CC"/>
                </a:solidFill>
                <a:latin typeface="EB Garamond"/>
                <a:ea typeface="EB Garamond"/>
                <a:cs typeface="EB Garamond"/>
                <a:sym typeface="EB Garamond"/>
              </a:rPr>
              <a:t>Platzhalter</a:t>
            </a:r>
            <a:r>
              <a:rPr lang="it">
                <a:solidFill>
                  <a:srgbClr val="FFF2CC"/>
                </a:solidFill>
                <a:latin typeface="EB Garamond"/>
                <a:ea typeface="EB Garamond"/>
                <a:cs typeface="EB Garamond"/>
                <a:sym typeface="EB Garamond"/>
              </a:rPr>
              <a:t>] della voce umana.”</a:t>
            </a:r>
            <a:endParaRPr>
              <a:solidFill>
                <a:srgbClr val="FFF2CC"/>
              </a:solidFill>
              <a:latin typeface="EB Garamond"/>
              <a:ea typeface="EB Garamond"/>
              <a:cs typeface="EB Garamond"/>
              <a:sym typeface="EB Garamond"/>
            </a:endParaRPr>
          </a:p>
          <a:p>
            <a:pPr indent="0" lvl="0" marL="0" rtl="0" algn="ctr">
              <a:spcBef>
                <a:spcPts val="0"/>
              </a:spcBef>
              <a:spcAft>
                <a:spcPts val="0"/>
              </a:spcAft>
              <a:buNone/>
            </a:pPr>
            <a:r>
              <a:t/>
            </a:r>
            <a:endParaRPr>
              <a:solidFill>
                <a:srgbClr val="FFF2CC"/>
              </a:solidFill>
              <a:latin typeface="EB Garamond"/>
              <a:ea typeface="EB Garamond"/>
              <a:cs typeface="EB Garamond"/>
              <a:sym typeface="EB Garamond"/>
            </a:endParaRPr>
          </a:p>
          <a:p>
            <a:pPr indent="0" lvl="0" marL="0" rtl="0" algn="ctr">
              <a:spcBef>
                <a:spcPts val="0"/>
              </a:spcBef>
              <a:spcAft>
                <a:spcPts val="0"/>
              </a:spcAft>
              <a:buNone/>
            </a:pPr>
            <a:r>
              <a:t/>
            </a:r>
            <a:endParaRPr>
              <a:solidFill>
                <a:srgbClr val="000000"/>
              </a:solidFill>
              <a:latin typeface="EB Garamond"/>
              <a:ea typeface="EB Garamond"/>
              <a:cs typeface="EB Garamond"/>
              <a:sym typeface="EB Garamond"/>
            </a:endParaRPr>
          </a:p>
          <a:p>
            <a:pPr indent="0" lvl="0" marL="0" rtl="0" algn="ctr">
              <a:spcBef>
                <a:spcPts val="800"/>
              </a:spcBef>
              <a:spcAft>
                <a:spcPts val="0"/>
              </a:spcAft>
              <a:buNone/>
            </a:pPr>
            <a:r>
              <a:rPr lang="it">
                <a:solidFill>
                  <a:srgbClr val="FFF2CC"/>
                </a:solidFill>
                <a:latin typeface="EB Garamond"/>
                <a:ea typeface="EB Garamond"/>
                <a:cs typeface="EB Garamond"/>
                <a:sym typeface="EB Garamond"/>
              </a:rPr>
              <a:t>“Vorrei quasi dire che non esiste nel romanzo, così come non esiste in poesia, un Io che non viva in virtù di questa affermazione: </a:t>
            </a:r>
            <a:r>
              <a:rPr i="1" lang="it">
                <a:solidFill>
                  <a:srgbClr val="FFF2CC"/>
                </a:solidFill>
                <a:latin typeface="EB Garamond"/>
                <a:ea typeface="EB Garamond"/>
                <a:cs typeface="EB Garamond"/>
                <a:sym typeface="EB Garamond"/>
              </a:rPr>
              <a:t>Io parlo, dunque sono</a:t>
            </a:r>
            <a:r>
              <a:rPr lang="it">
                <a:solidFill>
                  <a:srgbClr val="FFF2CC"/>
                </a:solidFill>
                <a:latin typeface="EB Garamond"/>
                <a:ea typeface="EB Garamond"/>
                <a:cs typeface="EB Garamond"/>
                <a:sym typeface="EB Garamond"/>
              </a:rPr>
              <a:t>.”</a:t>
            </a:r>
            <a:endParaRPr>
              <a:solidFill>
                <a:srgbClr val="FFF2CC"/>
              </a:solidFill>
              <a:latin typeface="EB Garamond"/>
              <a:ea typeface="EB Garamond"/>
              <a:cs typeface="EB Garamond"/>
              <a:sym typeface="EB Garamond"/>
            </a:endParaRPr>
          </a:p>
          <a:p>
            <a:pPr indent="0" lvl="0" marL="0" rtl="0" algn="ctr">
              <a:spcBef>
                <a:spcPts val="800"/>
              </a:spcBef>
              <a:spcAft>
                <a:spcPts val="0"/>
              </a:spcAft>
              <a:buNone/>
            </a:pPr>
            <a:r>
              <a:rPr lang="it">
                <a:solidFill>
                  <a:srgbClr val="FFF2CC"/>
                </a:solidFill>
                <a:latin typeface="EB Garamond"/>
                <a:ea typeface="EB Garamond"/>
                <a:cs typeface="EB Garamond"/>
                <a:sym typeface="EB Garamond"/>
              </a:rPr>
              <a:t> </a:t>
            </a:r>
            <a:endParaRPr>
              <a:solidFill>
                <a:srgbClr val="FFF2CC"/>
              </a:solidFill>
              <a:latin typeface="EB Garamond"/>
              <a:ea typeface="EB Garamond"/>
              <a:cs typeface="EB Garamond"/>
              <a:sym typeface="EB Garamon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6" name="Shape 136"/>
        <p:cNvGrpSpPr/>
        <p:nvPr/>
      </p:nvGrpSpPr>
      <p:grpSpPr>
        <a:xfrm>
          <a:off x="0" y="0"/>
          <a:ext cx="0" cy="0"/>
          <a:chOff x="0" y="0"/>
          <a:chExt cx="0" cy="0"/>
        </a:xfrm>
      </p:grpSpPr>
      <p:sp>
        <p:nvSpPr>
          <p:cNvPr id="137" name="Google Shape;137;p27"/>
          <p:cNvSpPr txBox="1"/>
          <p:nvPr>
            <p:ph type="title"/>
          </p:nvPr>
        </p:nvSpPr>
        <p:spPr>
          <a:xfrm>
            <a:off x="311700" y="172350"/>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it">
                <a:solidFill>
                  <a:srgbClr val="FFF2CC"/>
                </a:solidFill>
                <a:latin typeface="EB Garamond"/>
                <a:ea typeface="EB Garamond"/>
                <a:cs typeface="EB Garamond"/>
                <a:sym typeface="EB Garamond"/>
              </a:rPr>
              <a:t>Citazioni musicali, o “</a:t>
            </a:r>
            <a:r>
              <a:rPr i="1" lang="it">
                <a:solidFill>
                  <a:srgbClr val="FFF2CC"/>
                </a:solidFill>
                <a:latin typeface="EB Garamond"/>
                <a:ea typeface="EB Garamond"/>
                <a:cs typeface="EB Garamond"/>
                <a:sym typeface="EB Garamond"/>
              </a:rPr>
              <a:t>contrafacta</a:t>
            </a:r>
            <a:r>
              <a:rPr lang="it">
                <a:solidFill>
                  <a:srgbClr val="FFF2CC"/>
                </a:solidFill>
                <a:latin typeface="EB Garamond"/>
                <a:ea typeface="EB Garamond"/>
                <a:cs typeface="EB Garamond"/>
                <a:sym typeface="EB Garamond"/>
              </a:rPr>
              <a:t>”</a:t>
            </a:r>
            <a:endParaRPr>
              <a:solidFill>
                <a:srgbClr val="FFF2CC"/>
              </a:solidFill>
              <a:latin typeface="EB Garamond"/>
              <a:ea typeface="EB Garamond"/>
              <a:cs typeface="EB Garamond"/>
              <a:sym typeface="EB Garamond"/>
            </a:endParaRPr>
          </a:p>
        </p:txBody>
      </p:sp>
      <p:sp>
        <p:nvSpPr>
          <p:cNvPr id="138" name="Google Shape;138;p27"/>
          <p:cNvSpPr txBox="1"/>
          <p:nvPr>
            <p:ph idx="1" type="body"/>
          </p:nvPr>
        </p:nvSpPr>
        <p:spPr>
          <a:xfrm>
            <a:off x="311700" y="849950"/>
            <a:ext cx="8520600" cy="4045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solidFill>
                <a:srgbClr val="FFF2CC"/>
              </a:solidFill>
              <a:latin typeface="EB Garamond"/>
              <a:ea typeface="EB Garamond"/>
              <a:cs typeface="EB Garamond"/>
              <a:sym typeface="EB Garamond"/>
            </a:endParaRPr>
          </a:p>
          <a:p>
            <a:pPr indent="0" lvl="0" marL="0" rtl="0" algn="ctr">
              <a:spcBef>
                <a:spcPts val="800"/>
              </a:spcBef>
              <a:spcAft>
                <a:spcPts val="0"/>
              </a:spcAft>
              <a:buNone/>
            </a:pPr>
            <a:r>
              <a:rPr lang="it">
                <a:solidFill>
                  <a:srgbClr val="FFF2CC"/>
                </a:solidFill>
                <a:latin typeface="EB Garamond"/>
                <a:ea typeface="EB Garamond"/>
                <a:cs typeface="EB Garamond"/>
                <a:sym typeface="EB Garamond"/>
              </a:rPr>
              <a:t>“Il termine è mutuato dalla musicologia, in cui designa una composizione vocale a cui è stato cambiato il testo originario mentre la musica resta invariata”. </a:t>
            </a:r>
            <a:endParaRPr>
              <a:solidFill>
                <a:srgbClr val="FFF2CC"/>
              </a:solidFill>
              <a:latin typeface="EB Garamond"/>
              <a:ea typeface="EB Garamond"/>
              <a:cs typeface="EB Garamond"/>
              <a:sym typeface="EB Garamond"/>
            </a:endParaRPr>
          </a:p>
          <a:p>
            <a:pPr indent="0" lvl="0" marL="0" rtl="0" algn="ctr">
              <a:spcBef>
                <a:spcPts val="800"/>
              </a:spcBef>
              <a:spcAft>
                <a:spcPts val="0"/>
              </a:spcAft>
              <a:buNone/>
            </a:pPr>
            <a:r>
              <a:rPr lang="it">
                <a:solidFill>
                  <a:srgbClr val="FFF2CC"/>
                </a:solidFill>
                <a:latin typeface="EB Garamond"/>
                <a:ea typeface="EB Garamond"/>
                <a:cs typeface="EB Garamond"/>
                <a:sym typeface="EB Garamond"/>
              </a:rPr>
              <a:t>(L. Reitani) </a:t>
            </a:r>
            <a:endParaRPr>
              <a:solidFill>
                <a:srgbClr val="FFF2CC"/>
              </a:solidFill>
              <a:latin typeface="EB Garamond"/>
              <a:ea typeface="EB Garamond"/>
              <a:cs typeface="EB Garamond"/>
              <a:sym typeface="EB Garamond"/>
            </a:endParaRPr>
          </a:p>
          <a:p>
            <a:pPr indent="0" lvl="0" marL="0" rtl="0" algn="ctr">
              <a:spcBef>
                <a:spcPts val="800"/>
              </a:spcBef>
              <a:spcAft>
                <a:spcPts val="0"/>
              </a:spcAft>
              <a:buNone/>
            </a:pPr>
            <a:r>
              <a:t/>
            </a:r>
            <a:endParaRPr>
              <a:solidFill>
                <a:srgbClr val="FFF2CC"/>
              </a:solidFill>
              <a:latin typeface="EB Garamond"/>
              <a:ea typeface="EB Garamond"/>
              <a:cs typeface="EB Garamond"/>
              <a:sym typeface="EB Garamond"/>
            </a:endParaRPr>
          </a:p>
          <a:p>
            <a:pPr indent="0" lvl="0" marL="0" rtl="0" algn="ctr">
              <a:spcBef>
                <a:spcPts val="800"/>
              </a:spcBef>
              <a:spcAft>
                <a:spcPts val="0"/>
              </a:spcAft>
              <a:buNone/>
            </a:pPr>
            <a:r>
              <a:rPr lang="it">
                <a:solidFill>
                  <a:srgbClr val="FFF2CC"/>
                </a:solidFill>
                <a:latin typeface="EB Garamond"/>
                <a:ea typeface="EB Garamond"/>
                <a:cs typeface="EB Garamond"/>
                <a:sym typeface="EB Garamond"/>
              </a:rPr>
              <a:t>“Riprende dei tratti caratteristici del modello non per degradarli, ma per sfruttare il loro potenziale comunicativo e la loro struttura per il proprio messaggio”. </a:t>
            </a:r>
            <a:endParaRPr>
              <a:solidFill>
                <a:srgbClr val="FFF2CC"/>
              </a:solidFill>
              <a:latin typeface="EB Garamond"/>
              <a:ea typeface="EB Garamond"/>
              <a:cs typeface="EB Garamond"/>
              <a:sym typeface="EB Garamond"/>
            </a:endParaRPr>
          </a:p>
          <a:p>
            <a:pPr indent="0" lvl="0" marL="0" rtl="0" algn="ctr">
              <a:spcBef>
                <a:spcPts val="800"/>
              </a:spcBef>
              <a:spcAft>
                <a:spcPts val="0"/>
              </a:spcAft>
              <a:buNone/>
            </a:pPr>
            <a:r>
              <a:rPr lang="it">
                <a:solidFill>
                  <a:srgbClr val="FFF2CC"/>
                </a:solidFill>
                <a:latin typeface="EB Garamond"/>
                <a:ea typeface="EB Garamond"/>
                <a:cs typeface="EB Garamond"/>
                <a:sym typeface="EB Garamond"/>
              </a:rPr>
              <a:t>(</a:t>
            </a:r>
            <a:r>
              <a:rPr lang="it">
                <a:solidFill>
                  <a:srgbClr val="FFF2CC"/>
                </a:solidFill>
                <a:latin typeface="EB Garamond"/>
                <a:ea typeface="EB Garamond"/>
                <a:cs typeface="EB Garamond"/>
                <a:sym typeface="EB Garamond"/>
              </a:rPr>
              <a:t>T. Verweyen, G. Witting, </a:t>
            </a:r>
            <a:r>
              <a:rPr i="1" lang="it">
                <a:solidFill>
                  <a:srgbClr val="FFF2CC"/>
                </a:solidFill>
                <a:latin typeface="EB Garamond"/>
                <a:ea typeface="EB Garamond"/>
                <a:cs typeface="EB Garamond"/>
                <a:sym typeface="EB Garamond"/>
              </a:rPr>
              <a:t>Parodie, Kontrafaktur und andere Schreibweisen</a:t>
            </a:r>
            <a:r>
              <a:rPr lang="it">
                <a:solidFill>
                  <a:srgbClr val="FFF2CC"/>
                </a:solidFill>
                <a:latin typeface="EB Garamond"/>
                <a:ea typeface="EB Garamond"/>
                <a:cs typeface="EB Garamond"/>
                <a:sym typeface="EB Garamond"/>
              </a:rPr>
              <a:t>, in </a:t>
            </a:r>
            <a:r>
              <a:rPr i="1" lang="it">
                <a:solidFill>
                  <a:srgbClr val="FFF2CC"/>
                </a:solidFill>
                <a:latin typeface="EB Garamond"/>
                <a:ea typeface="EB Garamond"/>
                <a:cs typeface="EB Garamond"/>
                <a:sym typeface="EB Garamond"/>
              </a:rPr>
              <a:t>Literaturlexicon </a:t>
            </a:r>
            <a:r>
              <a:rPr lang="it">
                <a:solidFill>
                  <a:srgbClr val="FFF2CC"/>
                </a:solidFill>
                <a:latin typeface="EB Garamond"/>
                <a:ea typeface="EB Garamond"/>
                <a:cs typeface="EB Garamond"/>
                <a:sym typeface="EB Garamond"/>
              </a:rPr>
              <a:t>acd W. Killy, Gutersloh/Monaco 1988-1993, vol. 14, p. 194) </a:t>
            </a:r>
            <a:endParaRPr>
              <a:solidFill>
                <a:srgbClr val="FFF2CC"/>
              </a:solidFill>
              <a:latin typeface="EB Garamond"/>
              <a:ea typeface="EB Garamond"/>
              <a:cs typeface="EB Garamond"/>
              <a:sym typeface="EB Garamond"/>
            </a:endParaRPr>
          </a:p>
          <a:p>
            <a:pPr indent="0" lvl="0" marL="0" rtl="0" algn="ctr">
              <a:spcBef>
                <a:spcPts val="800"/>
              </a:spcBef>
              <a:spcAft>
                <a:spcPts val="1600"/>
              </a:spcAft>
              <a:buNone/>
            </a:pPr>
            <a:r>
              <a:t/>
            </a:r>
            <a:endParaRPr>
              <a:solidFill>
                <a:srgbClr val="FFF2CC"/>
              </a:solidFill>
              <a:latin typeface="EB Garamond"/>
              <a:ea typeface="EB Garamond"/>
              <a:cs typeface="EB Garamond"/>
              <a:sym typeface="EB Garamon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2" name="Shape 142"/>
        <p:cNvGrpSpPr/>
        <p:nvPr/>
      </p:nvGrpSpPr>
      <p:grpSpPr>
        <a:xfrm>
          <a:off x="0" y="0"/>
          <a:ext cx="0" cy="0"/>
          <a:chOff x="0" y="0"/>
          <a:chExt cx="0" cy="0"/>
        </a:xfrm>
      </p:grpSpPr>
      <p:sp>
        <p:nvSpPr>
          <p:cNvPr id="143" name="Google Shape;143;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lnSpc>
                <a:spcPct val="115000"/>
              </a:lnSpc>
              <a:spcBef>
                <a:spcPts val="0"/>
              </a:spcBef>
              <a:spcAft>
                <a:spcPts val="800"/>
              </a:spcAft>
              <a:buNone/>
            </a:pPr>
            <a:r>
              <a:rPr lang="it" sz="2400">
                <a:solidFill>
                  <a:srgbClr val="FFF2CC"/>
                </a:solidFill>
                <a:latin typeface="EB Garamond"/>
                <a:ea typeface="EB Garamond"/>
                <a:cs typeface="EB Garamond"/>
                <a:sym typeface="EB Garamond"/>
              </a:rPr>
              <a:t>I.Bachmann, “Letteratura come utopia”, </a:t>
            </a:r>
            <a:r>
              <a:rPr i="1" lang="it" sz="2400">
                <a:solidFill>
                  <a:srgbClr val="FFF2CC"/>
                </a:solidFill>
                <a:latin typeface="EB Garamond"/>
                <a:ea typeface="EB Garamond"/>
                <a:cs typeface="EB Garamond"/>
                <a:sym typeface="EB Garamond"/>
              </a:rPr>
              <a:t>Lezioni di Francoforte</a:t>
            </a:r>
            <a:r>
              <a:rPr lang="it" sz="2400">
                <a:solidFill>
                  <a:srgbClr val="FFF2CC"/>
                </a:solidFill>
                <a:latin typeface="EB Garamond"/>
                <a:ea typeface="EB Garamond"/>
                <a:cs typeface="EB Garamond"/>
                <a:sym typeface="EB Garamond"/>
              </a:rPr>
              <a:t>, p. 109:</a:t>
            </a:r>
            <a:endParaRPr/>
          </a:p>
        </p:txBody>
      </p:sp>
      <p:sp>
        <p:nvSpPr>
          <p:cNvPr id="144" name="Google Shape;144;p2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800"/>
              </a:spcAft>
              <a:buNone/>
            </a:pPr>
            <a:r>
              <a:rPr lang="it" sz="2400">
                <a:solidFill>
                  <a:srgbClr val="FFF2CC"/>
                </a:solidFill>
                <a:latin typeface="EB Garamond"/>
                <a:ea typeface="EB Garamond"/>
                <a:cs typeface="EB Garamond"/>
                <a:sym typeface="EB Garamond"/>
              </a:rPr>
              <a:t>“Sebbene, o forse proprio perché è un miscuglio di cose passate e di cose che abbiamo ritrovato, la letteratura è questo: è la speranza, è il desiderio cui noi diamo una forma attingendo al nostro patrimonio secondo le nostre esigenze - sicché essa è un regno aperto al futuro di cui noi non conosciamo i confini. Il nostro desiderio fa sì che ciò che ha già preso forma grazie al linguaggio partecipi anche di ciò che ancora non è stato detto.”</a:t>
            </a:r>
            <a:endParaRPr sz="2400">
              <a:solidFill>
                <a:srgbClr val="FFF2CC"/>
              </a:solidFill>
              <a:latin typeface="EB Garamond"/>
              <a:ea typeface="EB Garamond"/>
              <a:cs typeface="EB Garamond"/>
              <a:sym typeface="EB Garamon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8" name="Shape 148"/>
        <p:cNvGrpSpPr/>
        <p:nvPr/>
      </p:nvGrpSpPr>
      <p:grpSpPr>
        <a:xfrm>
          <a:off x="0" y="0"/>
          <a:ext cx="0" cy="0"/>
          <a:chOff x="0" y="0"/>
          <a:chExt cx="0" cy="0"/>
        </a:xfrm>
      </p:grpSpPr>
      <p:sp>
        <p:nvSpPr>
          <p:cNvPr id="149" name="Google Shape;149;p29"/>
          <p:cNvSpPr txBox="1"/>
          <p:nvPr>
            <p:ph type="title"/>
          </p:nvPr>
        </p:nvSpPr>
        <p:spPr>
          <a:xfrm>
            <a:off x="311700" y="706450"/>
            <a:ext cx="8520600" cy="867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it">
                <a:solidFill>
                  <a:srgbClr val="FFF2CC"/>
                </a:solidFill>
                <a:latin typeface="EB Garamond"/>
                <a:ea typeface="EB Garamond"/>
                <a:cs typeface="EB Garamond"/>
                <a:sym typeface="EB Garamond"/>
              </a:rPr>
              <a:t>M. Foucault, </a:t>
            </a:r>
            <a:r>
              <a:rPr i="1" lang="it">
                <a:solidFill>
                  <a:srgbClr val="FFF2CC"/>
                </a:solidFill>
                <a:latin typeface="EB Garamond"/>
                <a:ea typeface="EB Garamond"/>
                <a:cs typeface="EB Garamond"/>
                <a:sym typeface="EB Garamond"/>
              </a:rPr>
              <a:t>Il pensiero del fuori</a:t>
            </a:r>
            <a:r>
              <a:rPr lang="it">
                <a:solidFill>
                  <a:srgbClr val="FFF2CC"/>
                </a:solidFill>
                <a:latin typeface="EB Garamond"/>
                <a:ea typeface="EB Garamond"/>
                <a:cs typeface="EB Garamond"/>
                <a:sym typeface="EB Garamond"/>
              </a:rPr>
              <a:t>, SE, pp. 55-56: pp. 23-24: </a:t>
            </a:r>
            <a:endParaRPr>
              <a:solidFill>
                <a:srgbClr val="FFF2CC"/>
              </a:solidFill>
              <a:latin typeface="EB Garamond"/>
              <a:ea typeface="EB Garamond"/>
              <a:cs typeface="EB Garamond"/>
              <a:sym typeface="EB Garamond"/>
            </a:endParaRPr>
          </a:p>
        </p:txBody>
      </p:sp>
      <p:sp>
        <p:nvSpPr>
          <p:cNvPr id="150" name="Google Shape;150;p29"/>
          <p:cNvSpPr txBox="1"/>
          <p:nvPr>
            <p:ph idx="1" type="body"/>
          </p:nvPr>
        </p:nvSpPr>
        <p:spPr>
          <a:xfrm>
            <a:off x="311700" y="2218525"/>
            <a:ext cx="8520600" cy="2788500"/>
          </a:xfrm>
          <a:prstGeom prst="rect">
            <a:avLst/>
          </a:prstGeom>
        </p:spPr>
        <p:txBody>
          <a:bodyPr anchorCtr="0" anchor="t" bIns="91425" lIns="91425" spcFirstLastPara="1" rIns="91425" wrap="square" tIns="91425">
            <a:noAutofit/>
          </a:bodyPr>
          <a:lstStyle/>
          <a:p>
            <a:pPr indent="457200" lvl="0" marL="0" rtl="0" algn="ctr">
              <a:spcBef>
                <a:spcPts val="0"/>
              </a:spcBef>
              <a:spcAft>
                <a:spcPts val="0"/>
              </a:spcAft>
              <a:buNone/>
            </a:pPr>
            <a:r>
              <a:rPr lang="it">
                <a:solidFill>
                  <a:srgbClr val="FFF2CC"/>
                </a:solidFill>
                <a:latin typeface="EB Garamond"/>
                <a:ea typeface="EB Garamond"/>
                <a:cs typeface="EB Garamond"/>
                <a:sym typeface="EB Garamond"/>
              </a:rPr>
              <a:t>“Nel movimento che le è proprio, la </a:t>
            </a:r>
            <a:r>
              <a:rPr b="1" lang="it">
                <a:solidFill>
                  <a:srgbClr val="FFF2CC"/>
                </a:solidFill>
                <a:latin typeface="EB Garamond"/>
                <a:ea typeface="EB Garamond"/>
                <a:cs typeface="EB Garamond"/>
                <a:sym typeface="EB Garamond"/>
              </a:rPr>
              <a:t>mistica </a:t>
            </a:r>
            <a:r>
              <a:rPr lang="it">
                <a:solidFill>
                  <a:srgbClr val="FFF2CC"/>
                </a:solidFill>
                <a:latin typeface="EB Garamond"/>
                <a:ea typeface="EB Garamond"/>
                <a:cs typeface="EB Garamond"/>
                <a:sym typeface="EB Garamond"/>
              </a:rPr>
              <a:t>tenta di riunire - a costo di passare attraverso la notte - la positività di un’esistenza stabilendo con essa un’ardua comunicazione [....] In una visibilità libera da qualsiasi forma, essa è comunque un rifugio in cui l’esperienza può trovare riposo”. </a:t>
            </a:r>
            <a:endParaRPr>
              <a:solidFill>
                <a:srgbClr val="FFF2CC"/>
              </a:solidFill>
              <a:latin typeface="EB Garamond"/>
              <a:ea typeface="EB Garamond"/>
              <a:cs typeface="EB Garamond"/>
              <a:sym typeface="EB Garamond"/>
            </a:endParaRPr>
          </a:p>
          <a:p>
            <a:pPr indent="457200" lvl="0" marL="0" rtl="0" algn="ctr">
              <a:spcBef>
                <a:spcPts val="0"/>
              </a:spcBef>
              <a:spcAft>
                <a:spcPts val="0"/>
              </a:spcAft>
              <a:buNone/>
            </a:pPr>
            <a:r>
              <a:rPr lang="it">
                <a:solidFill>
                  <a:srgbClr val="FFF2CC"/>
                </a:solidFill>
                <a:latin typeface="EB Garamond"/>
                <a:ea typeface="EB Garamond"/>
                <a:cs typeface="EB Garamond"/>
                <a:sym typeface="EB Garamond"/>
              </a:rPr>
              <a:t> </a:t>
            </a:r>
            <a:endParaRPr>
              <a:solidFill>
                <a:srgbClr val="FFF2CC"/>
              </a:solidFill>
              <a:latin typeface="EB Garamond"/>
              <a:ea typeface="EB Garamond"/>
              <a:cs typeface="EB Garamond"/>
              <a:sym typeface="EB Garamond"/>
            </a:endParaRPr>
          </a:p>
          <a:p>
            <a:pPr indent="457200" lvl="0" marL="0" rtl="0" algn="ctr">
              <a:spcBef>
                <a:spcPts val="0"/>
              </a:spcBef>
              <a:spcAft>
                <a:spcPts val="0"/>
              </a:spcAft>
              <a:buNone/>
            </a:pPr>
            <a:r>
              <a:t/>
            </a:r>
            <a:endParaRPr>
              <a:solidFill>
                <a:srgbClr val="FFF2CC"/>
              </a:solidFill>
              <a:latin typeface="EB Garamond"/>
              <a:ea typeface="EB Garamond"/>
              <a:cs typeface="EB Garamond"/>
              <a:sym typeface="EB Garamon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4" name="Shape 154"/>
        <p:cNvGrpSpPr/>
        <p:nvPr/>
      </p:nvGrpSpPr>
      <p:grpSpPr>
        <a:xfrm>
          <a:off x="0" y="0"/>
          <a:ext cx="0" cy="0"/>
          <a:chOff x="0" y="0"/>
          <a:chExt cx="0" cy="0"/>
        </a:xfrm>
      </p:grpSpPr>
      <p:sp>
        <p:nvSpPr>
          <p:cNvPr id="155" name="Google Shape;155;p30"/>
          <p:cNvSpPr txBox="1"/>
          <p:nvPr>
            <p:ph type="title"/>
          </p:nvPr>
        </p:nvSpPr>
        <p:spPr>
          <a:xfrm>
            <a:off x="311700" y="110400"/>
            <a:ext cx="8520600" cy="943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it" sz="2400">
                <a:latin typeface="EB Garamond"/>
                <a:ea typeface="EB Garamond"/>
                <a:cs typeface="EB Garamond"/>
                <a:sym typeface="EB Garamond"/>
              </a:rPr>
              <a:t>I. Bachmann, “Letteratura come utopia”, </a:t>
            </a:r>
            <a:r>
              <a:rPr i="1" lang="it" sz="2400">
                <a:latin typeface="EB Garamond"/>
                <a:ea typeface="EB Garamond"/>
                <a:cs typeface="EB Garamond"/>
                <a:sym typeface="EB Garamond"/>
              </a:rPr>
              <a:t>Lezioni di Francoforte</a:t>
            </a:r>
            <a:r>
              <a:rPr lang="it" sz="2400">
                <a:latin typeface="EB Garamond"/>
                <a:ea typeface="EB Garamond"/>
                <a:cs typeface="EB Garamond"/>
                <a:sym typeface="EB Garamond"/>
              </a:rPr>
              <a:t>, pp. 120-123:</a:t>
            </a:r>
            <a:endParaRPr sz="2400">
              <a:latin typeface="EB Garamond"/>
              <a:ea typeface="EB Garamond"/>
              <a:cs typeface="EB Garamond"/>
              <a:sym typeface="EB Garamond"/>
            </a:endParaRPr>
          </a:p>
        </p:txBody>
      </p:sp>
      <p:sp>
        <p:nvSpPr>
          <p:cNvPr id="156" name="Google Shape;156;p3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solidFill>
                <a:srgbClr val="FFF2CC"/>
              </a:solidFill>
              <a:latin typeface="EB Garamond"/>
              <a:ea typeface="EB Garamond"/>
              <a:cs typeface="EB Garamond"/>
              <a:sym typeface="EB Garamond"/>
            </a:endParaRPr>
          </a:p>
          <a:p>
            <a:pPr indent="0" lvl="0" marL="0" rtl="0" algn="ctr">
              <a:spcBef>
                <a:spcPts val="0"/>
              </a:spcBef>
              <a:spcAft>
                <a:spcPts val="0"/>
              </a:spcAft>
              <a:buNone/>
            </a:pPr>
            <a:r>
              <a:rPr lang="it">
                <a:solidFill>
                  <a:srgbClr val="FFF2CC"/>
                </a:solidFill>
                <a:latin typeface="EB Garamond"/>
                <a:ea typeface="EB Garamond"/>
                <a:cs typeface="EB Garamond"/>
                <a:sym typeface="EB Garamond"/>
              </a:rPr>
              <a:t>“Ciò che in arte noi chiamiamo perfezione non fa che rimettere in moto ciò che perfetto non è [...]. Ogni vocabolo, sintassi, periodo, interpunzione, metafora, ogni simbolo esaudisce qualcosa di quel nostro sogno di espressione che non sarà mai pienamente realizzato. [...] Dobbiamo lavorare duramente con la cattiva lingua che abbiamo ereditato per arrivare a quella lingua che non ha ancora mia governato, e che pure governa la nostra intuizione e che noi imitiamo [...], che intuiamo e che mai riusciamo a possedere appieno. La possediamo, come frammento, nella letteratura, materializzata in una riga o in una scena [...]. </a:t>
            </a:r>
            <a:r>
              <a:rPr b="1" lang="it">
                <a:solidFill>
                  <a:srgbClr val="FFF2CC"/>
                </a:solidFill>
                <a:latin typeface="EB Garamond"/>
                <a:ea typeface="EB Garamond"/>
                <a:cs typeface="EB Garamond"/>
                <a:sym typeface="EB Garamond"/>
              </a:rPr>
              <a:t>L</a:t>
            </a:r>
            <a:r>
              <a:rPr b="1" lang="it">
                <a:solidFill>
                  <a:srgbClr val="FFF2CC"/>
                </a:solidFill>
                <a:latin typeface="EB Garamond"/>
                <a:ea typeface="EB Garamond"/>
                <a:cs typeface="EB Garamond"/>
                <a:sym typeface="EB Garamond"/>
              </a:rPr>
              <a:t>’importante è continuare a scrivere</a:t>
            </a:r>
            <a:r>
              <a:rPr lang="it">
                <a:solidFill>
                  <a:srgbClr val="FFF2CC"/>
                </a:solidFill>
                <a:latin typeface="EB Garamond"/>
                <a:ea typeface="EB Garamond"/>
                <a:cs typeface="EB Garamond"/>
                <a:sym typeface="EB Garamond"/>
              </a:rPr>
              <a:t>”.</a:t>
            </a:r>
            <a:endParaRPr>
              <a:solidFill>
                <a:srgbClr val="FFF2CC"/>
              </a:solidFill>
              <a:latin typeface="EB Garamond"/>
              <a:ea typeface="EB Garamond"/>
              <a:cs typeface="EB Garamond"/>
              <a:sym typeface="EB Garamond"/>
            </a:endParaRPr>
          </a:p>
          <a:p>
            <a:pPr indent="0" lvl="0" marL="0" rtl="0" algn="ctr">
              <a:spcBef>
                <a:spcPts val="0"/>
              </a:spcBef>
              <a:spcAft>
                <a:spcPts val="0"/>
              </a:spcAft>
              <a:buNone/>
            </a:pPr>
            <a:r>
              <a:t/>
            </a:r>
            <a:endParaRPr>
              <a:solidFill>
                <a:srgbClr val="FFF2CC"/>
              </a:solidFill>
              <a:latin typeface="EB Garamond"/>
              <a:ea typeface="EB Garamond"/>
              <a:cs typeface="EB Garamond"/>
              <a:sym typeface="EB Garamond"/>
            </a:endParaRPr>
          </a:p>
          <a:p>
            <a:pPr indent="0" lvl="0" marL="0" rtl="0" algn="ctr">
              <a:spcBef>
                <a:spcPts val="0"/>
              </a:spcBef>
              <a:spcAft>
                <a:spcPts val="1600"/>
              </a:spcAft>
              <a:buNone/>
            </a:pPr>
            <a:r>
              <a:t/>
            </a:r>
            <a:endParaRPr>
              <a:solidFill>
                <a:srgbClr val="FFF2CC"/>
              </a:solidFill>
              <a:latin typeface="EB Garamond"/>
              <a:ea typeface="EB Garamond"/>
              <a:cs typeface="EB Garamond"/>
              <a:sym typeface="EB Garamon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8" name="Shape 58"/>
        <p:cNvGrpSpPr/>
        <p:nvPr/>
      </p:nvGrpSpPr>
      <p:grpSpPr>
        <a:xfrm>
          <a:off x="0" y="0"/>
          <a:ext cx="0" cy="0"/>
          <a:chOff x="0" y="0"/>
          <a:chExt cx="0" cy="0"/>
        </a:xfrm>
      </p:grpSpPr>
      <p:sp>
        <p:nvSpPr>
          <p:cNvPr id="59" name="Google Shape;59;p14"/>
          <p:cNvSpPr txBox="1"/>
          <p:nvPr>
            <p:ph idx="1" type="body"/>
          </p:nvPr>
        </p:nvSpPr>
        <p:spPr>
          <a:xfrm>
            <a:off x="210700" y="0"/>
            <a:ext cx="8712900" cy="51435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it">
                <a:solidFill>
                  <a:srgbClr val="FFF2CC"/>
                </a:solidFill>
                <a:latin typeface="EB Garamond"/>
                <a:ea typeface="EB Garamond"/>
                <a:cs typeface="EB Garamond"/>
                <a:sym typeface="EB Garamond"/>
              </a:rPr>
              <a:t>“Musica e parola, entusiaste l’una dell’altra, entusiaste d’essere insieme, sono uno scandalo, una rivoluzione, un amore,una confessione. Tengono svegli i morti e danno fastidio ai vivi, anticipano ogni desiderio di libertà e inseguono ogni trasgressione fino a perdere il sonno. Il fine più alto per loro è produrre un effetto. [...] E si dovrebbe allora poter brandire una pietra e tenerla alta, nella selvaggia speranza che cominci a fiorire, come la musica tiene alta una parola e la illumina attraversandola con tutta la forza del suono. Poiché è tempo di avere occhi per </a:t>
            </a:r>
            <a:r>
              <a:rPr lang="it" u="sng">
                <a:solidFill>
                  <a:srgbClr val="FFF2CC"/>
                </a:solidFill>
                <a:latin typeface="EB Garamond"/>
                <a:ea typeface="EB Garamond"/>
                <a:cs typeface="EB Garamond"/>
                <a:sym typeface="EB Garamond"/>
              </a:rPr>
              <a:t>la voce umana, questa voce di una creatura incatenata, non del tutto capace di dire di cosa soffra</a:t>
            </a:r>
            <a:r>
              <a:rPr lang="it">
                <a:solidFill>
                  <a:srgbClr val="FFF2CC"/>
                </a:solidFill>
                <a:latin typeface="EB Garamond"/>
                <a:ea typeface="EB Garamond"/>
                <a:cs typeface="EB Garamond"/>
                <a:sym typeface="EB Garamond"/>
              </a:rPr>
              <a:t>, di cantare fino in fondo le altezze e le profondità che pure va misurando. Abbiamo solo quest’organo non del tutto preciso, non del tutto affidabile col suo volume modesto, con una soglia verso l’alto, e l’altra verso il basso – ben lungi dall’essere un apparecchio, un sicuro strumento, o una macchina riuscita. [...] Ma è tempo di dare attenzione a questa voce, di consegnare a lei le nostre parole, i nostri suoni, di farla arrivare fino a chi sta in attesa, a chi s’è voltato dall’altra parte, con tutta </a:t>
            </a:r>
            <a:r>
              <a:rPr lang="it" u="sng">
                <a:solidFill>
                  <a:srgbClr val="FFF2CC"/>
                </a:solidFill>
                <a:latin typeface="EB Garamond"/>
                <a:ea typeface="EB Garamond"/>
                <a:cs typeface="EB Garamond"/>
                <a:sym typeface="EB Garamond"/>
              </a:rPr>
              <a:t>la bellezza dei suoi sforzi</a:t>
            </a:r>
            <a:r>
              <a:rPr lang="it">
                <a:solidFill>
                  <a:srgbClr val="FFF2CC"/>
                </a:solidFill>
                <a:latin typeface="EB Garamond"/>
                <a:ea typeface="EB Garamond"/>
                <a:cs typeface="EB Garamond"/>
                <a:sym typeface="EB Garamond"/>
              </a:rPr>
              <a:t>. È tempo di non pensarla più come un mezzo, ma come vicaria, sostituto provvisorio fino a quando poesia e musica troveranno il loro momento di verità, incontrandosi.” </a:t>
            </a:r>
            <a:endParaRPr>
              <a:solidFill>
                <a:srgbClr val="FFF2CC"/>
              </a:solidFill>
              <a:latin typeface="EB Garamond"/>
              <a:ea typeface="EB Garamond"/>
              <a:cs typeface="EB Garamond"/>
              <a:sym typeface="EB Garamond"/>
            </a:endParaRPr>
          </a:p>
          <a:p>
            <a:pPr indent="0" lvl="0" marL="0" rtl="0" algn="just">
              <a:spcBef>
                <a:spcPts val="0"/>
              </a:spcBef>
              <a:spcAft>
                <a:spcPts val="0"/>
              </a:spcAft>
              <a:buNone/>
            </a:pPr>
            <a:r>
              <a:rPr lang="it">
                <a:solidFill>
                  <a:srgbClr val="FFF2CC"/>
                </a:solidFill>
                <a:latin typeface="EB Garamond"/>
                <a:ea typeface="EB Garamond"/>
                <a:cs typeface="EB Garamond"/>
                <a:sym typeface="EB Garamond"/>
              </a:rPr>
              <a:t>Ingeborg Bachmann, </a:t>
            </a:r>
            <a:r>
              <a:rPr i="1" lang="it">
                <a:solidFill>
                  <a:srgbClr val="FFF2CC"/>
                </a:solidFill>
                <a:latin typeface="EB Garamond"/>
                <a:ea typeface="EB Garamond"/>
                <a:cs typeface="EB Garamond"/>
                <a:sym typeface="EB Garamond"/>
              </a:rPr>
              <a:t>Musica e poesia</a:t>
            </a:r>
            <a:r>
              <a:rPr lang="it">
                <a:solidFill>
                  <a:srgbClr val="FFF2CC"/>
                </a:solidFill>
                <a:latin typeface="EB Garamond"/>
                <a:ea typeface="EB Garamond"/>
                <a:cs typeface="EB Garamond"/>
                <a:sym typeface="EB Garamond"/>
              </a:rPr>
              <a:t>, 1964</a:t>
            </a:r>
            <a:endParaRPr>
              <a:solidFill>
                <a:srgbClr val="FFF2CC"/>
              </a:solidFill>
              <a:latin typeface="EB Garamond"/>
              <a:ea typeface="EB Garamond"/>
              <a:cs typeface="EB Garamond"/>
              <a:sym typeface="EB Garamon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3" name="Shape 63"/>
        <p:cNvGrpSpPr/>
        <p:nvPr/>
      </p:nvGrpSpPr>
      <p:grpSpPr>
        <a:xfrm>
          <a:off x="0" y="0"/>
          <a:ext cx="0" cy="0"/>
          <a:chOff x="0" y="0"/>
          <a:chExt cx="0" cy="0"/>
        </a:xfrm>
      </p:grpSpPr>
      <p:sp>
        <p:nvSpPr>
          <p:cNvPr id="64" name="Google Shape;64;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it" sz="2400">
                <a:solidFill>
                  <a:srgbClr val="FFF2CC"/>
                </a:solidFill>
                <a:latin typeface="EB Garamond"/>
                <a:ea typeface="EB Garamond"/>
                <a:cs typeface="EB Garamond"/>
                <a:sym typeface="EB Garamond"/>
              </a:rPr>
              <a:t>G. E. Lessing, </a:t>
            </a:r>
            <a:r>
              <a:rPr i="1" lang="it" sz="2400">
                <a:solidFill>
                  <a:srgbClr val="FFF2CC"/>
                </a:solidFill>
                <a:latin typeface="EB Garamond"/>
                <a:ea typeface="EB Garamond"/>
                <a:cs typeface="EB Garamond"/>
                <a:sym typeface="EB Garamond"/>
              </a:rPr>
              <a:t>Laocoonte</a:t>
            </a:r>
            <a:r>
              <a:rPr lang="it" sz="2400">
                <a:solidFill>
                  <a:srgbClr val="FFF2CC"/>
                </a:solidFill>
                <a:latin typeface="EB Garamond"/>
                <a:ea typeface="EB Garamond"/>
                <a:cs typeface="EB Garamond"/>
                <a:sym typeface="EB Garamond"/>
              </a:rPr>
              <a:t>, Aesthetica edizioni, Palermo 2003, p. 62.</a:t>
            </a:r>
            <a:endParaRPr sz="2400">
              <a:solidFill>
                <a:srgbClr val="FFF2CC"/>
              </a:solidFill>
              <a:latin typeface="EB Garamond"/>
              <a:ea typeface="EB Garamond"/>
              <a:cs typeface="EB Garamond"/>
              <a:sym typeface="EB Garamond"/>
            </a:endParaRPr>
          </a:p>
        </p:txBody>
      </p:sp>
      <p:sp>
        <p:nvSpPr>
          <p:cNvPr id="65" name="Google Shape;65;p15"/>
          <p:cNvSpPr txBox="1"/>
          <p:nvPr>
            <p:ph idx="1" type="body"/>
          </p:nvPr>
        </p:nvSpPr>
        <p:spPr>
          <a:xfrm>
            <a:off x="311700" y="2020225"/>
            <a:ext cx="8520600" cy="2548800"/>
          </a:xfrm>
          <a:prstGeom prst="rect">
            <a:avLst/>
          </a:prstGeom>
        </p:spPr>
        <p:txBody>
          <a:bodyPr anchorCtr="0" anchor="t" bIns="91425" lIns="91425" spcFirstLastPara="1" rIns="91425" wrap="square" tIns="91425">
            <a:noAutofit/>
          </a:bodyPr>
          <a:lstStyle/>
          <a:p>
            <a:pPr indent="0" lvl="0" marL="0" rtl="0" algn="ctr">
              <a:spcBef>
                <a:spcPts val="0"/>
              </a:spcBef>
              <a:spcAft>
                <a:spcPts val="800"/>
              </a:spcAft>
              <a:buNone/>
            </a:pPr>
            <a:r>
              <a:rPr lang="it" sz="2400">
                <a:solidFill>
                  <a:srgbClr val="FFF2CC"/>
                </a:solidFill>
                <a:latin typeface="EB Garamond"/>
                <a:ea typeface="EB Garamond"/>
                <a:cs typeface="EB Garamond"/>
                <a:sym typeface="EB Garamond"/>
              </a:rPr>
              <a:t>La poesia “parla”, ossia adopera «suoni articolati nel tempo», mentre la pittura «figure e colori nello spazio».</a:t>
            </a:r>
            <a:endParaRPr sz="2400">
              <a:solidFill>
                <a:srgbClr val="FFF2CC"/>
              </a:solidFill>
              <a:latin typeface="EB Garamond"/>
              <a:ea typeface="EB Garamond"/>
              <a:cs typeface="EB Garamond"/>
              <a:sym typeface="EB Garamon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0"/>
            <a:ext cx="8520600" cy="571500"/>
          </a:xfrm>
          <a:prstGeom prst="rect">
            <a:avLst/>
          </a:prstGeom>
        </p:spPr>
        <p:txBody>
          <a:bodyPr anchorCtr="0" anchor="t" bIns="91425" lIns="91425" spcFirstLastPara="1" rIns="91425" wrap="square" tIns="91425">
            <a:noAutofit/>
          </a:bodyPr>
          <a:lstStyle/>
          <a:p>
            <a:pPr indent="0" lvl="0" marL="0" rtl="0" algn="ctr">
              <a:lnSpc>
                <a:spcPct val="115000"/>
              </a:lnSpc>
              <a:spcBef>
                <a:spcPts val="0"/>
              </a:spcBef>
              <a:spcAft>
                <a:spcPts val="800"/>
              </a:spcAft>
              <a:buNone/>
            </a:pPr>
            <a:r>
              <a:rPr i="1" lang="it" sz="2400">
                <a:solidFill>
                  <a:srgbClr val="FFF2CC"/>
                </a:solidFill>
                <a:latin typeface="EB Garamond"/>
                <a:ea typeface="EB Garamond"/>
                <a:cs typeface="EB Garamond"/>
                <a:sym typeface="EB Garamond"/>
              </a:rPr>
              <a:t>Klangbild</a:t>
            </a:r>
            <a:endParaRPr sz="2400">
              <a:solidFill>
                <a:srgbClr val="FFF2CC"/>
              </a:solidFill>
            </a:endParaRPr>
          </a:p>
        </p:txBody>
      </p:sp>
      <p:sp>
        <p:nvSpPr>
          <p:cNvPr id="71" name="Google Shape;71;p16"/>
          <p:cNvSpPr txBox="1"/>
          <p:nvPr>
            <p:ph idx="1" type="body"/>
          </p:nvPr>
        </p:nvSpPr>
        <p:spPr>
          <a:xfrm>
            <a:off x="284550" y="633475"/>
            <a:ext cx="8574900" cy="4187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it">
                <a:solidFill>
                  <a:srgbClr val="FFF2CC"/>
                </a:solidFill>
                <a:latin typeface="EB Garamond"/>
                <a:ea typeface="EB Garamond"/>
                <a:cs typeface="EB Garamond"/>
                <a:sym typeface="EB Garamond"/>
              </a:rPr>
              <a:t> “L’organizzazione strofica elabora e porta a compimento un’immagine, anche sul piano acustico [...]. I diversi livelli linguistici della strofa - fonetico, metrico-ritmico, sintattico, metaforico - contribuiscono così ognuno  autonomamente alla formulazione di un’immagine” dall’estrema compattezza. </a:t>
            </a:r>
            <a:endParaRPr>
              <a:solidFill>
                <a:srgbClr val="FFF2CC"/>
              </a:solidFill>
              <a:latin typeface="EB Garamond"/>
              <a:ea typeface="EB Garamond"/>
              <a:cs typeface="EB Garamond"/>
              <a:sym typeface="EB Garamond"/>
            </a:endParaRPr>
          </a:p>
          <a:p>
            <a:pPr indent="0" lvl="0" marL="0" rtl="0" algn="ctr">
              <a:spcBef>
                <a:spcPts val="800"/>
              </a:spcBef>
              <a:spcAft>
                <a:spcPts val="0"/>
              </a:spcAft>
              <a:buNone/>
            </a:pPr>
            <a:r>
              <a:t/>
            </a:r>
            <a:endParaRPr>
              <a:solidFill>
                <a:srgbClr val="FFF2CC"/>
              </a:solidFill>
              <a:latin typeface="EB Garamond"/>
              <a:ea typeface="EB Garamond"/>
              <a:cs typeface="EB Garamond"/>
              <a:sym typeface="EB Garamond"/>
            </a:endParaRPr>
          </a:p>
          <a:p>
            <a:pPr indent="0" lvl="0" marL="0" rtl="0" algn="ctr">
              <a:spcBef>
                <a:spcPts val="800"/>
              </a:spcBef>
              <a:spcAft>
                <a:spcPts val="0"/>
              </a:spcAft>
              <a:buNone/>
            </a:pPr>
            <a:r>
              <a:rPr lang="it">
                <a:solidFill>
                  <a:srgbClr val="FFF2CC"/>
                </a:solidFill>
                <a:latin typeface="EB Garamond"/>
                <a:ea typeface="EB Garamond"/>
                <a:cs typeface="EB Garamond"/>
                <a:sym typeface="EB Garamond"/>
              </a:rPr>
              <a:t>“Nella sua formulazione icastica e acustica il </a:t>
            </a:r>
            <a:r>
              <a:rPr i="1" lang="it">
                <a:solidFill>
                  <a:srgbClr val="FFF2CC"/>
                </a:solidFill>
                <a:latin typeface="EB Garamond"/>
                <a:ea typeface="EB Garamond"/>
                <a:cs typeface="EB Garamond"/>
                <a:sym typeface="EB Garamond"/>
              </a:rPr>
              <a:t>Klangbild </a:t>
            </a:r>
            <a:r>
              <a:rPr lang="it">
                <a:solidFill>
                  <a:srgbClr val="FFF2CC"/>
                </a:solidFill>
                <a:latin typeface="EB Garamond"/>
                <a:ea typeface="EB Garamond"/>
                <a:cs typeface="EB Garamond"/>
                <a:sym typeface="EB Garamond"/>
              </a:rPr>
              <a:t>[...] intende coinvolgere il lettore sul piano delle associazioni”, non su un piano naturalistico o impressionistico: “La ri-formulazione della realtà in ‘immagini sonore’  in </a:t>
            </a:r>
            <a:r>
              <a:rPr i="1" lang="it">
                <a:solidFill>
                  <a:srgbClr val="FFF2CC"/>
                </a:solidFill>
                <a:latin typeface="EB Garamond"/>
                <a:ea typeface="EB Garamond"/>
                <a:cs typeface="EB Garamond"/>
                <a:sym typeface="EB Garamond"/>
              </a:rPr>
              <a:t>Klangbilder </a:t>
            </a:r>
            <a:r>
              <a:rPr lang="it">
                <a:solidFill>
                  <a:srgbClr val="FFF2CC"/>
                </a:solidFill>
                <a:latin typeface="EB Garamond"/>
                <a:ea typeface="EB Garamond"/>
                <a:cs typeface="EB Garamond"/>
                <a:sym typeface="EB Garamond"/>
              </a:rPr>
              <a:t>è concepita da Ingeborg Bachmann come un principio di poetica non naturalistica”, per “liberarsi da ogni schema ideologico , approdare a formulazioni nuove che colgono rapporti insospettati tra le cose” e liberare le sue immagini “da ogni pretesa di raffigurare la realtà”. 	                       </a:t>
            </a:r>
            <a:endParaRPr>
              <a:solidFill>
                <a:srgbClr val="FFF2CC"/>
              </a:solidFill>
              <a:latin typeface="EB Garamond"/>
              <a:ea typeface="EB Garamond"/>
              <a:cs typeface="EB Garamond"/>
              <a:sym typeface="EB Garamond"/>
            </a:endParaRPr>
          </a:p>
          <a:p>
            <a:pPr indent="0" lvl="0" marL="0" rtl="0" algn="ctr">
              <a:spcBef>
                <a:spcPts val="800"/>
              </a:spcBef>
              <a:spcAft>
                <a:spcPts val="800"/>
              </a:spcAft>
              <a:buNone/>
            </a:pPr>
            <a:r>
              <a:rPr lang="it">
                <a:solidFill>
                  <a:srgbClr val="FFF2CC"/>
                </a:solidFill>
                <a:latin typeface="EB Garamond"/>
                <a:ea typeface="EB Garamond"/>
                <a:cs typeface="EB Garamond"/>
                <a:sym typeface="EB Garamond"/>
              </a:rPr>
              <a:t>(L. Reitani, 2002, pp. 173-175)</a:t>
            </a:r>
            <a:endParaRPr>
              <a:solidFill>
                <a:srgbClr val="FFF2CC"/>
              </a:solidFill>
              <a:latin typeface="EB Garamond"/>
              <a:ea typeface="EB Garamond"/>
              <a:cs typeface="EB Garamond"/>
              <a:sym typeface="EB Garamon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5" name="Shape 75"/>
        <p:cNvGrpSpPr/>
        <p:nvPr/>
      </p:nvGrpSpPr>
      <p:grpSpPr>
        <a:xfrm>
          <a:off x="0" y="0"/>
          <a:ext cx="0" cy="0"/>
          <a:chOff x="0" y="0"/>
          <a:chExt cx="0" cy="0"/>
        </a:xfrm>
      </p:grpSpPr>
      <p:sp>
        <p:nvSpPr>
          <p:cNvPr id="76" name="Google Shape;76;p17"/>
          <p:cNvSpPr txBox="1"/>
          <p:nvPr>
            <p:ph type="title"/>
          </p:nvPr>
        </p:nvSpPr>
        <p:spPr>
          <a:xfrm>
            <a:off x="311700" y="445025"/>
            <a:ext cx="8520600" cy="1005000"/>
          </a:xfrm>
          <a:prstGeom prst="rect">
            <a:avLst/>
          </a:prstGeom>
        </p:spPr>
        <p:txBody>
          <a:bodyPr anchorCtr="0" anchor="t" bIns="91425" lIns="91425" spcFirstLastPara="1" rIns="91425" wrap="square" tIns="91425">
            <a:noAutofit/>
          </a:bodyPr>
          <a:lstStyle/>
          <a:p>
            <a:pPr indent="0" lvl="0" marL="0" rtl="0" algn="ctr">
              <a:lnSpc>
                <a:spcPct val="115000"/>
              </a:lnSpc>
              <a:spcBef>
                <a:spcPts val="0"/>
              </a:spcBef>
              <a:spcAft>
                <a:spcPts val="800"/>
              </a:spcAft>
              <a:buNone/>
            </a:pPr>
            <a:r>
              <a:rPr lang="it" sz="1800">
                <a:solidFill>
                  <a:srgbClr val="FFF2CC"/>
                </a:solidFill>
                <a:latin typeface="EB Garamond"/>
                <a:ea typeface="EB Garamond"/>
                <a:cs typeface="EB Garamond"/>
                <a:sym typeface="EB Garamond"/>
              </a:rPr>
              <a:t>G. L. Beccaria, </a:t>
            </a:r>
            <a:r>
              <a:rPr i="1" lang="it" sz="1800">
                <a:solidFill>
                  <a:srgbClr val="FFF2CC"/>
                </a:solidFill>
                <a:latin typeface="EB Garamond"/>
                <a:ea typeface="EB Garamond"/>
                <a:cs typeface="EB Garamond"/>
                <a:sym typeface="EB Garamond"/>
              </a:rPr>
              <a:t>L’autonomia del significante. Figure del ritmo e della sintassi. Dante, Pascoli, D’Annunzio</a:t>
            </a:r>
            <a:r>
              <a:rPr lang="it" sz="1800">
                <a:solidFill>
                  <a:srgbClr val="FFF2CC"/>
                </a:solidFill>
                <a:latin typeface="EB Garamond"/>
                <a:ea typeface="EB Garamond"/>
                <a:cs typeface="EB Garamond"/>
                <a:sym typeface="EB Garamond"/>
              </a:rPr>
              <a:t>, Torino 1989, p. 57:</a:t>
            </a:r>
            <a:endParaRPr sz="1800">
              <a:solidFill>
                <a:srgbClr val="FFF2CC"/>
              </a:solidFill>
              <a:latin typeface="EB Garamond"/>
              <a:ea typeface="EB Garamond"/>
              <a:cs typeface="EB Garamond"/>
              <a:sym typeface="EB Garamond"/>
            </a:endParaRPr>
          </a:p>
        </p:txBody>
      </p:sp>
      <p:sp>
        <p:nvSpPr>
          <p:cNvPr id="77" name="Google Shape;77;p17"/>
          <p:cNvSpPr txBox="1"/>
          <p:nvPr>
            <p:ph idx="1" type="body"/>
          </p:nvPr>
        </p:nvSpPr>
        <p:spPr>
          <a:xfrm>
            <a:off x="373650" y="1449925"/>
            <a:ext cx="85206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solidFill>
                <a:srgbClr val="FFF2CC"/>
              </a:solidFill>
              <a:latin typeface="EB Garamond"/>
              <a:ea typeface="EB Garamond"/>
              <a:cs typeface="EB Garamond"/>
              <a:sym typeface="EB Garamond"/>
            </a:endParaRPr>
          </a:p>
          <a:p>
            <a:pPr indent="0" lvl="0" marL="0" rtl="0" algn="ctr">
              <a:spcBef>
                <a:spcPts val="800"/>
              </a:spcBef>
              <a:spcAft>
                <a:spcPts val="800"/>
              </a:spcAft>
              <a:buNone/>
            </a:pPr>
            <a:r>
              <a:rPr lang="it">
                <a:solidFill>
                  <a:srgbClr val="FFF2CC"/>
                </a:solidFill>
                <a:latin typeface="EB Garamond"/>
                <a:ea typeface="EB Garamond"/>
                <a:cs typeface="EB Garamond"/>
                <a:sym typeface="EB Garamond"/>
              </a:rPr>
              <a:t>“La poesia del Novecento diventa consapevole che le virtualità degli elementi fonici (o ritmico-sintattici) in poesia non sono contenute né entro la varia funzione dell’evidenziare, in termini eventualmente mimetici, un rapporto suono/senso, né entro la varia decorazione ausiliaria (il “commento”) al significato. [...] </a:t>
            </a:r>
            <a:r>
              <a:rPr b="1" lang="it">
                <a:solidFill>
                  <a:srgbClr val="FFF2CC"/>
                </a:solidFill>
                <a:latin typeface="EB Garamond"/>
                <a:ea typeface="EB Garamond"/>
                <a:cs typeface="EB Garamond"/>
                <a:sym typeface="EB Garamond"/>
              </a:rPr>
              <a:t>I valori fonici si impongono sulle valenze della semanticità denotativa per rivificarle, rinnovarle, crearle </a:t>
            </a:r>
            <a:r>
              <a:rPr b="1" i="1" lang="it">
                <a:solidFill>
                  <a:srgbClr val="FFF2CC"/>
                </a:solidFill>
                <a:latin typeface="EB Garamond"/>
                <a:ea typeface="EB Garamond"/>
                <a:cs typeface="EB Garamond"/>
                <a:sym typeface="EB Garamond"/>
              </a:rPr>
              <a:t>ex-novo</a:t>
            </a:r>
            <a:r>
              <a:rPr b="1" lang="it">
                <a:solidFill>
                  <a:srgbClr val="FFF2CC"/>
                </a:solidFill>
                <a:latin typeface="EB Garamond"/>
                <a:ea typeface="EB Garamond"/>
                <a:cs typeface="EB Garamond"/>
                <a:sym typeface="EB Garamond"/>
              </a:rPr>
              <a:t>,</a:t>
            </a:r>
            <a:r>
              <a:rPr lang="it">
                <a:solidFill>
                  <a:srgbClr val="FFF2CC"/>
                </a:solidFill>
                <a:latin typeface="EB Garamond"/>
                <a:ea typeface="EB Garamond"/>
                <a:cs typeface="EB Garamond"/>
                <a:sym typeface="EB Garamond"/>
              </a:rPr>
              <a:t> rifacendosi a procedimenti linguistici elementari (iterazioni, opposizioni, relazioni fonologiche, scomposizioni)”.</a:t>
            </a:r>
            <a:endParaRPr>
              <a:solidFill>
                <a:srgbClr val="FFF2CC"/>
              </a:solidFill>
              <a:latin typeface="EB Garamond"/>
              <a:ea typeface="EB Garamond"/>
              <a:cs typeface="EB Garamond"/>
              <a:sym typeface="EB Garamon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1" name="Shape 81"/>
        <p:cNvGrpSpPr/>
        <p:nvPr/>
      </p:nvGrpSpPr>
      <p:grpSpPr>
        <a:xfrm>
          <a:off x="0" y="0"/>
          <a:ext cx="0" cy="0"/>
          <a:chOff x="0" y="0"/>
          <a:chExt cx="0" cy="0"/>
        </a:xfrm>
      </p:grpSpPr>
      <p:sp>
        <p:nvSpPr>
          <p:cNvPr id="82" name="Google Shape;82;p18"/>
          <p:cNvSpPr txBox="1"/>
          <p:nvPr>
            <p:ph idx="1" type="body"/>
          </p:nvPr>
        </p:nvSpPr>
        <p:spPr>
          <a:xfrm>
            <a:off x="311700" y="223100"/>
            <a:ext cx="8520600" cy="4623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i="1" lang="it">
                <a:solidFill>
                  <a:srgbClr val="FFF2CC"/>
                </a:solidFill>
                <a:latin typeface="EB Garamond"/>
                <a:ea typeface="EB Garamond"/>
                <a:cs typeface="EB Garamond"/>
                <a:sym typeface="EB Garamond"/>
              </a:rPr>
              <a:t>Immerzu in den Worten sein, ob man will oder nicht,</a:t>
            </a:r>
            <a:endParaRPr i="1">
              <a:solidFill>
                <a:srgbClr val="FFF2CC"/>
              </a:solidFill>
              <a:latin typeface="EB Garamond"/>
              <a:ea typeface="EB Garamond"/>
              <a:cs typeface="EB Garamond"/>
              <a:sym typeface="EB Garamond"/>
            </a:endParaRPr>
          </a:p>
          <a:p>
            <a:pPr indent="0" lvl="0" marL="0" rtl="0" algn="just">
              <a:spcBef>
                <a:spcPts val="0"/>
              </a:spcBef>
              <a:spcAft>
                <a:spcPts val="0"/>
              </a:spcAft>
              <a:buNone/>
            </a:pPr>
            <a:r>
              <a:rPr i="1" lang="it">
                <a:solidFill>
                  <a:srgbClr val="FFF2CC"/>
                </a:solidFill>
                <a:latin typeface="EB Garamond"/>
                <a:ea typeface="EB Garamond"/>
                <a:cs typeface="EB Garamond"/>
                <a:sym typeface="EB Garamond"/>
              </a:rPr>
              <a:t>immer am Leben sein, voller Worte ums Leben,</a:t>
            </a:r>
            <a:endParaRPr i="1">
              <a:solidFill>
                <a:srgbClr val="FFF2CC"/>
              </a:solidFill>
              <a:latin typeface="EB Garamond"/>
              <a:ea typeface="EB Garamond"/>
              <a:cs typeface="EB Garamond"/>
              <a:sym typeface="EB Garamond"/>
            </a:endParaRPr>
          </a:p>
          <a:p>
            <a:pPr indent="0" lvl="0" marL="0" rtl="0" algn="just">
              <a:spcBef>
                <a:spcPts val="0"/>
              </a:spcBef>
              <a:spcAft>
                <a:spcPts val="0"/>
              </a:spcAft>
              <a:buNone/>
            </a:pPr>
            <a:r>
              <a:rPr i="1" lang="it">
                <a:solidFill>
                  <a:srgbClr val="FFF2CC"/>
                </a:solidFill>
                <a:latin typeface="EB Garamond"/>
                <a:ea typeface="EB Garamond"/>
                <a:cs typeface="EB Garamond"/>
                <a:sym typeface="EB Garamond"/>
              </a:rPr>
              <a:t>als wären die Worte am Leben, als wäre das Leben am Wort.</a:t>
            </a:r>
            <a:endParaRPr i="1">
              <a:solidFill>
                <a:srgbClr val="FFF2CC"/>
              </a:solidFill>
              <a:latin typeface="EB Garamond"/>
              <a:ea typeface="EB Garamond"/>
              <a:cs typeface="EB Garamond"/>
              <a:sym typeface="EB Garamond"/>
            </a:endParaRPr>
          </a:p>
          <a:p>
            <a:pPr indent="0" lvl="0" marL="0" rtl="0" algn="just">
              <a:spcBef>
                <a:spcPts val="0"/>
              </a:spcBef>
              <a:spcAft>
                <a:spcPts val="0"/>
              </a:spcAft>
              <a:buNone/>
            </a:pPr>
            <a:r>
              <a:rPr i="1" lang="it">
                <a:solidFill>
                  <a:srgbClr val="FFF2CC"/>
                </a:solidFill>
                <a:latin typeface="EB Garamond"/>
                <a:ea typeface="EB Garamond"/>
                <a:cs typeface="EB Garamond"/>
                <a:sym typeface="EB Garamond"/>
              </a:rPr>
              <a:t>So anders ists, glaubt mir.</a:t>
            </a:r>
            <a:endParaRPr i="1">
              <a:solidFill>
                <a:srgbClr val="FFF2CC"/>
              </a:solidFill>
              <a:latin typeface="EB Garamond"/>
              <a:ea typeface="EB Garamond"/>
              <a:cs typeface="EB Garamond"/>
              <a:sym typeface="EB Garamond"/>
            </a:endParaRPr>
          </a:p>
          <a:p>
            <a:pPr indent="0" lvl="0" marL="0" rtl="0" algn="just">
              <a:spcBef>
                <a:spcPts val="0"/>
              </a:spcBef>
              <a:spcAft>
                <a:spcPts val="0"/>
              </a:spcAft>
              <a:buNone/>
            </a:pPr>
            <a:r>
              <a:rPr i="1" lang="it">
                <a:solidFill>
                  <a:srgbClr val="FFF2CC"/>
                </a:solidFill>
                <a:latin typeface="EB Garamond"/>
                <a:ea typeface="EB Garamond"/>
                <a:cs typeface="EB Garamond"/>
                <a:sym typeface="EB Garamond"/>
              </a:rPr>
              <a:t>Zwischen ein Wort und ein Ding</a:t>
            </a:r>
            <a:endParaRPr i="1">
              <a:solidFill>
                <a:srgbClr val="FFF2CC"/>
              </a:solidFill>
              <a:latin typeface="EB Garamond"/>
              <a:ea typeface="EB Garamond"/>
              <a:cs typeface="EB Garamond"/>
              <a:sym typeface="EB Garamond"/>
            </a:endParaRPr>
          </a:p>
          <a:p>
            <a:pPr indent="0" lvl="0" marL="0" rtl="0" algn="just">
              <a:spcBef>
                <a:spcPts val="0"/>
              </a:spcBef>
              <a:spcAft>
                <a:spcPts val="0"/>
              </a:spcAft>
              <a:buNone/>
            </a:pPr>
            <a:r>
              <a:rPr i="1" lang="it">
                <a:solidFill>
                  <a:srgbClr val="FFF2CC"/>
                </a:solidFill>
                <a:latin typeface="EB Garamond"/>
                <a:ea typeface="EB Garamond"/>
                <a:cs typeface="EB Garamond"/>
                <a:sym typeface="EB Garamond"/>
              </a:rPr>
              <a:t>da dringst du nur selber ein [...]</a:t>
            </a:r>
            <a:endParaRPr i="1">
              <a:solidFill>
                <a:srgbClr val="FFF2CC"/>
              </a:solidFill>
              <a:latin typeface="EB Garamond"/>
              <a:ea typeface="EB Garamond"/>
              <a:cs typeface="EB Garamond"/>
              <a:sym typeface="EB Garamond"/>
            </a:endParaRPr>
          </a:p>
          <a:p>
            <a:pPr indent="0" lvl="0" marL="0" rtl="0" algn="just">
              <a:spcBef>
                <a:spcPts val="0"/>
              </a:spcBef>
              <a:spcAft>
                <a:spcPts val="0"/>
              </a:spcAft>
              <a:buNone/>
            </a:pPr>
            <a:r>
              <a:t/>
            </a:r>
            <a:endParaRPr>
              <a:solidFill>
                <a:srgbClr val="FFF2CC"/>
              </a:solidFill>
              <a:latin typeface="EB Garamond"/>
              <a:ea typeface="EB Garamond"/>
              <a:cs typeface="EB Garamond"/>
              <a:sym typeface="EB Garamond"/>
            </a:endParaRPr>
          </a:p>
          <a:p>
            <a:pPr indent="0" lvl="0" marL="0" rtl="0" algn="just">
              <a:spcBef>
                <a:spcPts val="0"/>
              </a:spcBef>
              <a:spcAft>
                <a:spcPts val="0"/>
              </a:spcAft>
              <a:buNone/>
            </a:pPr>
            <a:r>
              <a:rPr lang="it">
                <a:solidFill>
                  <a:srgbClr val="FFF2CC"/>
                </a:solidFill>
                <a:latin typeface="EB Garamond"/>
                <a:ea typeface="EB Garamond"/>
                <a:cs typeface="EB Garamond"/>
                <a:sym typeface="EB Garamond"/>
              </a:rPr>
              <a:t>Essere sempre nelle parole, che lo si voglia o no,</a:t>
            </a:r>
            <a:endParaRPr>
              <a:solidFill>
                <a:srgbClr val="FFF2CC"/>
              </a:solidFill>
              <a:latin typeface="EB Garamond"/>
              <a:ea typeface="EB Garamond"/>
              <a:cs typeface="EB Garamond"/>
              <a:sym typeface="EB Garamond"/>
            </a:endParaRPr>
          </a:p>
          <a:p>
            <a:pPr indent="0" lvl="0" marL="0" rtl="0" algn="just">
              <a:spcBef>
                <a:spcPts val="0"/>
              </a:spcBef>
              <a:spcAft>
                <a:spcPts val="0"/>
              </a:spcAft>
              <a:buNone/>
            </a:pPr>
            <a:r>
              <a:rPr lang="it">
                <a:solidFill>
                  <a:srgbClr val="FFF2CC"/>
                </a:solidFill>
                <a:latin typeface="EB Garamond"/>
                <a:ea typeface="EB Garamond"/>
                <a:cs typeface="EB Garamond"/>
                <a:sym typeface="EB Garamond"/>
              </a:rPr>
              <a:t>Essere sempre in vita, piena di parole sulla vita,</a:t>
            </a:r>
            <a:endParaRPr>
              <a:solidFill>
                <a:srgbClr val="FFF2CC"/>
              </a:solidFill>
              <a:latin typeface="EB Garamond"/>
              <a:ea typeface="EB Garamond"/>
              <a:cs typeface="EB Garamond"/>
              <a:sym typeface="EB Garamond"/>
            </a:endParaRPr>
          </a:p>
          <a:p>
            <a:pPr indent="0" lvl="0" marL="0" rtl="0" algn="just">
              <a:spcBef>
                <a:spcPts val="0"/>
              </a:spcBef>
              <a:spcAft>
                <a:spcPts val="0"/>
              </a:spcAft>
              <a:buNone/>
            </a:pPr>
            <a:r>
              <a:rPr lang="it">
                <a:solidFill>
                  <a:srgbClr val="FFF2CC"/>
                </a:solidFill>
                <a:latin typeface="EB Garamond"/>
                <a:ea typeface="EB Garamond"/>
                <a:cs typeface="EB Garamond"/>
                <a:sym typeface="EB Garamond"/>
              </a:rPr>
              <a:t>come se le parole fossero in vita, come se la vita fosse in parola.</a:t>
            </a:r>
            <a:endParaRPr>
              <a:solidFill>
                <a:srgbClr val="FFF2CC"/>
              </a:solidFill>
              <a:latin typeface="EB Garamond"/>
              <a:ea typeface="EB Garamond"/>
              <a:cs typeface="EB Garamond"/>
              <a:sym typeface="EB Garamond"/>
            </a:endParaRPr>
          </a:p>
          <a:p>
            <a:pPr indent="0" lvl="0" marL="0" rtl="0" algn="just">
              <a:spcBef>
                <a:spcPts val="0"/>
              </a:spcBef>
              <a:spcAft>
                <a:spcPts val="0"/>
              </a:spcAft>
              <a:buNone/>
            </a:pPr>
            <a:r>
              <a:rPr lang="it">
                <a:solidFill>
                  <a:srgbClr val="FFF2CC"/>
                </a:solidFill>
                <a:latin typeface="EB Garamond"/>
                <a:ea typeface="EB Garamond"/>
                <a:cs typeface="EB Garamond"/>
                <a:sym typeface="EB Garamond"/>
              </a:rPr>
              <a:t>È tanto diverso, credetemi.</a:t>
            </a:r>
            <a:endParaRPr>
              <a:solidFill>
                <a:srgbClr val="FFF2CC"/>
              </a:solidFill>
              <a:latin typeface="EB Garamond"/>
              <a:ea typeface="EB Garamond"/>
              <a:cs typeface="EB Garamond"/>
              <a:sym typeface="EB Garamond"/>
            </a:endParaRPr>
          </a:p>
          <a:p>
            <a:pPr indent="0" lvl="0" marL="0" rtl="0" algn="just">
              <a:spcBef>
                <a:spcPts val="0"/>
              </a:spcBef>
              <a:spcAft>
                <a:spcPts val="0"/>
              </a:spcAft>
              <a:buNone/>
            </a:pPr>
            <a:r>
              <a:rPr lang="it">
                <a:solidFill>
                  <a:srgbClr val="FFF2CC"/>
                </a:solidFill>
                <a:latin typeface="EB Garamond"/>
                <a:ea typeface="EB Garamond"/>
                <a:cs typeface="EB Garamond"/>
                <a:sym typeface="EB Garamond"/>
              </a:rPr>
              <a:t>Tra una parola e una cosa</a:t>
            </a:r>
            <a:endParaRPr>
              <a:solidFill>
                <a:srgbClr val="FFF2CC"/>
              </a:solidFill>
              <a:latin typeface="EB Garamond"/>
              <a:ea typeface="EB Garamond"/>
              <a:cs typeface="EB Garamond"/>
              <a:sym typeface="EB Garamond"/>
            </a:endParaRPr>
          </a:p>
          <a:p>
            <a:pPr indent="0" lvl="0" marL="0" rtl="0" algn="just">
              <a:spcBef>
                <a:spcPts val="0"/>
              </a:spcBef>
              <a:spcAft>
                <a:spcPts val="0"/>
              </a:spcAft>
              <a:buNone/>
            </a:pPr>
            <a:r>
              <a:rPr lang="it">
                <a:solidFill>
                  <a:srgbClr val="FFF2CC"/>
                </a:solidFill>
                <a:latin typeface="EB Garamond"/>
                <a:ea typeface="EB Garamond"/>
                <a:cs typeface="EB Garamond"/>
                <a:sym typeface="EB Garamond"/>
              </a:rPr>
              <a:t>Ti ci infili da sola [...]</a:t>
            </a:r>
            <a:endParaRPr>
              <a:solidFill>
                <a:srgbClr val="FFF2CC"/>
              </a:solidFill>
              <a:latin typeface="EB Garamond"/>
              <a:ea typeface="EB Garamond"/>
              <a:cs typeface="EB Garamond"/>
              <a:sym typeface="EB Garamond"/>
            </a:endParaRPr>
          </a:p>
          <a:p>
            <a:pPr indent="0" lvl="0" marL="0" rtl="0" algn="l">
              <a:spcBef>
                <a:spcPts val="0"/>
              </a:spcBef>
              <a:spcAft>
                <a:spcPts val="1600"/>
              </a:spcAft>
              <a:buNone/>
            </a:pPr>
            <a:r>
              <a:t/>
            </a:r>
            <a:endParaRPr>
              <a:solidFill>
                <a:srgbClr val="FFF2CC"/>
              </a:solidFill>
              <a:latin typeface="EB Garamond"/>
              <a:ea typeface="EB Garamond"/>
              <a:cs typeface="EB Garamond"/>
              <a:sym typeface="EB Garamon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6" name="Shape 86"/>
        <p:cNvGrpSpPr/>
        <p:nvPr/>
      </p:nvGrpSpPr>
      <p:grpSpPr>
        <a:xfrm>
          <a:off x="0" y="0"/>
          <a:ext cx="0" cy="0"/>
          <a:chOff x="0" y="0"/>
          <a:chExt cx="0" cy="0"/>
        </a:xfrm>
      </p:grpSpPr>
      <p:sp>
        <p:nvSpPr>
          <p:cNvPr id="87" name="Google Shape;87;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it" sz="2400">
                <a:solidFill>
                  <a:srgbClr val="FFF2CC"/>
                </a:solidFill>
                <a:latin typeface="EB Garamond"/>
                <a:ea typeface="EB Garamond"/>
                <a:cs typeface="EB Garamond"/>
                <a:sym typeface="EB Garamond"/>
              </a:rPr>
              <a:t>M. Blanchot</a:t>
            </a:r>
            <a:r>
              <a:rPr i="1" lang="it" sz="2400">
                <a:solidFill>
                  <a:srgbClr val="FFF2CC"/>
                </a:solidFill>
                <a:latin typeface="EB Garamond"/>
                <a:ea typeface="EB Garamond"/>
                <a:cs typeface="EB Garamond"/>
                <a:sym typeface="EB Garamond"/>
              </a:rPr>
              <a:t>, La conversazione infinita. Scritti sull’insensato gioco di scrivere, </a:t>
            </a:r>
            <a:r>
              <a:rPr lang="it" sz="2400">
                <a:solidFill>
                  <a:srgbClr val="FFF2CC"/>
                </a:solidFill>
                <a:latin typeface="EB Garamond"/>
                <a:ea typeface="EB Garamond"/>
                <a:cs typeface="EB Garamond"/>
                <a:sym typeface="EB Garamond"/>
              </a:rPr>
              <a:t>Einaudi, Torino 2015, pp. 316-318.</a:t>
            </a:r>
            <a:endParaRPr sz="2400">
              <a:solidFill>
                <a:srgbClr val="FFF2CC"/>
              </a:solidFill>
              <a:latin typeface="EB Garamond"/>
              <a:ea typeface="EB Garamond"/>
              <a:cs typeface="EB Garamond"/>
              <a:sym typeface="EB Garamond"/>
            </a:endParaRPr>
          </a:p>
        </p:txBody>
      </p:sp>
      <p:sp>
        <p:nvSpPr>
          <p:cNvPr id="88" name="Google Shape;88;p19"/>
          <p:cNvSpPr txBox="1"/>
          <p:nvPr>
            <p:ph idx="1" type="body"/>
          </p:nvPr>
        </p:nvSpPr>
        <p:spPr>
          <a:xfrm>
            <a:off x="311700" y="1561650"/>
            <a:ext cx="8520600" cy="3007200"/>
          </a:xfrm>
          <a:prstGeom prst="rect">
            <a:avLst/>
          </a:prstGeom>
        </p:spPr>
        <p:txBody>
          <a:bodyPr anchorCtr="0" anchor="t" bIns="91425" lIns="91425" spcFirstLastPara="1" rIns="91425" wrap="square" tIns="91425">
            <a:noAutofit/>
          </a:bodyPr>
          <a:lstStyle/>
          <a:p>
            <a:pPr indent="0" lvl="0" marL="360000" marR="334049" rtl="0" algn="ctr">
              <a:spcBef>
                <a:spcPts val="0"/>
              </a:spcBef>
              <a:spcAft>
                <a:spcPts val="0"/>
              </a:spcAft>
              <a:buNone/>
            </a:pPr>
            <a:r>
              <a:rPr lang="it">
                <a:solidFill>
                  <a:srgbClr val="FFF2CC"/>
                </a:solidFill>
                <a:latin typeface="EB Garamond"/>
                <a:ea typeface="EB Garamond"/>
                <a:cs typeface="EB Garamond"/>
                <a:sym typeface="EB Garamond"/>
              </a:rPr>
              <a:t>«In tale prospettiva, la </a:t>
            </a:r>
            <a:r>
              <a:rPr b="1" lang="it">
                <a:solidFill>
                  <a:srgbClr val="FFF2CC"/>
                </a:solidFill>
                <a:latin typeface="EB Garamond"/>
                <a:ea typeface="EB Garamond"/>
                <a:cs typeface="EB Garamond"/>
                <a:sym typeface="EB Garamond"/>
              </a:rPr>
              <a:t>voce </a:t>
            </a:r>
            <a:r>
              <a:rPr lang="it">
                <a:solidFill>
                  <a:srgbClr val="FFF2CC"/>
                </a:solidFill>
                <a:latin typeface="EB Garamond"/>
                <a:ea typeface="EB Garamond"/>
                <a:cs typeface="EB Garamond"/>
                <a:sym typeface="EB Garamond"/>
              </a:rPr>
              <a:t>non è il semplice organo dell’interiorità soggettiva, al contrario, è la risonanza di uno </a:t>
            </a:r>
            <a:r>
              <a:rPr i="1" lang="it">
                <a:solidFill>
                  <a:srgbClr val="FFF2CC"/>
                </a:solidFill>
                <a:latin typeface="EB Garamond"/>
                <a:ea typeface="EB Garamond"/>
                <a:cs typeface="EB Garamond"/>
                <a:sym typeface="EB Garamond"/>
              </a:rPr>
              <a:t>spazio</a:t>
            </a:r>
            <a:r>
              <a:rPr lang="it">
                <a:solidFill>
                  <a:srgbClr val="FFF2CC"/>
                </a:solidFill>
                <a:latin typeface="EB Garamond"/>
                <a:ea typeface="EB Garamond"/>
                <a:cs typeface="EB Garamond"/>
                <a:sym typeface="EB Garamond"/>
              </a:rPr>
              <a:t> aperto sul </a:t>
            </a:r>
            <a:r>
              <a:rPr i="1" lang="it">
                <a:solidFill>
                  <a:srgbClr val="FFF2CC"/>
                </a:solidFill>
                <a:latin typeface="EB Garamond"/>
                <a:ea typeface="EB Garamond"/>
                <a:cs typeface="EB Garamond"/>
                <a:sym typeface="EB Garamond"/>
              </a:rPr>
              <a:t>fuori</a:t>
            </a:r>
            <a:r>
              <a:rPr lang="it">
                <a:solidFill>
                  <a:srgbClr val="FFF2CC"/>
                </a:solidFill>
                <a:latin typeface="EB Garamond"/>
                <a:ea typeface="EB Garamond"/>
                <a:cs typeface="EB Garamond"/>
                <a:sym typeface="EB Garamond"/>
              </a:rPr>
              <a:t>. [...] Fa del poeta non più qualcuno che scriva dei versi secondo l’ordine del bello, ma qualcuno che sente e si consuma lui stesso nell’intelligenza di una comunicazione immediata. Tuttavia il privilegio della voce frutta alla letteratura un’esperienza indecisa a cui essa si sveglia come se fosse sulla soglia dell’estraneità. La voce libera dalla parola annuncia una possibilità anteriore a ogni dire e persino ad ogni possibilità di dire».</a:t>
            </a:r>
            <a:endParaRPr>
              <a:solidFill>
                <a:srgbClr val="FFF2CC"/>
              </a:solidFill>
              <a:latin typeface="EB Garamond"/>
              <a:ea typeface="EB Garamond"/>
              <a:cs typeface="EB Garamond"/>
              <a:sym typeface="EB Garamond"/>
            </a:endParaRPr>
          </a:p>
          <a:p>
            <a:pPr indent="0" lvl="0" marL="0" rtl="0" algn="ctr">
              <a:spcBef>
                <a:spcPts val="0"/>
              </a:spcBef>
              <a:spcAft>
                <a:spcPts val="1600"/>
              </a:spcAft>
              <a:buNone/>
            </a:pPr>
            <a:r>
              <a:t/>
            </a:r>
            <a:endParaRPr>
              <a:solidFill>
                <a:srgbClr val="FFF2CC"/>
              </a:solidFill>
              <a:latin typeface="EB Garamond"/>
              <a:ea typeface="EB Garamond"/>
              <a:cs typeface="EB Garamond"/>
              <a:sym typeface="EB Garamon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2" name="Shape 92"/>
        <p:cNvGrpSpPr/>
        <p:nvPr/>
      </p:nvGrpSpPr>
      <p:grpSpPr>
        <a:xfrm>
          <a:off x="0" y="0"/>
          <a:ext cx="0" cy="0"/>
          <a:chOff x="0" y="0"/>
          <a:chExt cx="0" cy="0"/>
        </a:xfrm>
      </p:grpSpPr>
      <p:sp>
        <p:nvSpPr>
          <p:cNvPr id="93" name="Google Shape;93;p20"/>
          <p:cNvSpPr txBox="1"/>
          <p:nvPr>
            <p:ph type="title"/>
          </p:nvPr>
        </p:nvSpPr>
        <p:spPr>
          <a:xfrm>
            <a:off x="311700" y="184750"/>
            <a:ext cx="8520600" cy="1426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sz="2000">
              <a:solidFill>
                <a:srgbClr val="FFF2CC"/>
              </a:solidFill>
              <a:latin typeface="EB Garamond"/>
              <a:ea typeface="EB Garamond"/>
              <a:cs typeface="EB Garamond"/>
              <a:sym typeface="EB Garamond"/>
            </a:endParaRPr>
          </a:p>
          <a:p>
            <a:pPr indent="0" lvl="0" marL="0" rtl="0" algn="ctr">
              <a:spcBef>
                <a:spcPts val="0"/>
              </a:spcBef>
              <a:spcAft>
                <a:spcPts val="0"/>
              </a:spcAft>
              <a:buNone/>
            </a:pPr>
            <a:r>
              <a:rPr lang="it" sz="2000">
                <a:solidFill>
                  <a:srgbClr val="FFF2CC"/>
                </a:solidFill>
                <a:latin typeface="EB Garamond"/>
                <a:ea typeface="EB Garamond"/>
                <a:cs typeface="EB Garamond"/>
                <a:sym typeface="EB Garamond"/>
              </a:rPr>
              <a:t>I. Calvino,  </a:t>
            </a:r>
            <a:r>
              <a:rPr i="1" lang="it" sz="2000">
                <a:solidFill>
                  <a:srgbClr val="FFF2CC"/>
                </a:solidFill>
                <a:latin typeface="EB Garamond"/>
                <a:ea typeface="EB Garamond"/>
                <a:cs typeface="EB Garamond"/>
                <a:sym typeface="EB Garamond"/>
              </a:rPr>
              <a:t>Mondo scritto e mondo non scritto</a:t>
            </a:r>
            <a:r>
              <a:rPr lang="it" sz="2000">
                <a:solidFill>
                  <a:srgbClr val="FFF2CC"/>
                </a:solidFill>
                <a:latin typeface="EB Garamond"/>
                <a:ea typeface="EB Garamond"/>
                <a:cs typeface="EB Garamond"/>
                <a:sym typeface="EB Garamond"/>
              </a:rPr>
              <a:t>, in «Lettera internazionale», anno 2, n. 4/5, primavera-estate 1985 :</a:t>
            </a:r>
            <a:endParaRPr sz="2000">
              <a:solidFill>
                <a:srgbClr val="FFF2CC"/>
              </a:solidFill>
              <a:latin typeface="EB Garamond"/>
              <a:ea typeface="EB Garamond"/>
              <a:cs typeface="EB Garamond"/>
              <a:sym typeface="EB Garamond"/>
            </a:endParaRPr>
          </a:p>
        </p:txBody>
      </p:sp>
      <p:sp>
        <p:nvSpPr>
          <p:cNvPr id="94" name="Google Shape;94;p20"/>
          <p:cNvSpPr txBox="1"/>
          <p:nvPr>
            <p:ph idx="1" type="body"/>
          </p:nvPr>
        </p:nvSpPr>
        <p:spPr>
          <a:xfrm>
            <a:off x="311700" y="2305275"/>
            <a:ext cx="8520600" cy="2263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it">
                <a:solidFill>
                  <a:srgbClr val="FFF2CC"/>
                </a:solidFill>
                <a:latin typeface="EB Garamond"/>
                <a:ea typeface="EB Garamond"/>
                <a:cs typeface="EB Garamond"/>
                <a:sym typeface="EB Garamond"/>
              </a:rPr>
              <a:t>“ [...] il </a:t>
            </a:r>
            <a:r>
              <a:rPr b="1" lang="it">
                <a:solidFill>
                  <a:srgbClr val="FFF2CC"/>
                </a:solidFill>
                <a:latin typeface="EB Garamond"/>
                <a:ea typeface="EB Garamond"/>
                <a:cs typeface="EB Garamond"/>
                <a:sym typeface="EB Garamond"/>
              </a:rPr>
              <a:t>gesto vocale</a:t>
            </a:r>
            <a:r>
              <a:rPr lang="it">
                <a:solidFill>
                  <a:srgbClr val="FFF2CC"/>
                </a:solidFill>
                <a:latin typeface="EB Garamond"/>
                <a:ea typeface="EB Garamond"/>
                <a:cs typeface="EB Garamond"/>
                <a:sym typeface="EB Garamond"/>
              </a:rPr>
              <a:t>, atto vissuto, forzato al suo parcellizzarsi in situazione, stretto al dove e al momento della pronuncia quando assume, al tempo stesso, l’assoluta inconfutabilità dell’oggetto verbale che emerge come nudo dato in immediata presenza e fonda intanto l’illusione di un soggetto e lo distende nello spazio”. </a:t>
            </a:r>
            <a:endParaRPr>
              <a:solidFill>
                <a:srgbClr val="FFF2CC"/>
              </a:solidFill>
              <a:latin typeface="EB Garamond"/>
              <a:ea typeface="EB Garamond"/>
              <a:cs typeface="EB Garamond"/>
              <a:sym typeface="EB Garamond"/>
            </a:endParaRPr>
          </a:p>
          <a:p>
            <a:pPr indent="0" lvl="0" marL="0" rtl="0" algn="ctr">
              <a:spcBef>
                <a:spcPts val="800"/>
              </a:spcBef>
              <a:spcAft>
                <a:spcPts val="1600"/>
              </a:spcAft>
              <a:buNone/>
            </a:pPr>
            <a:r>
              <a:t/>
            </a:r>
            <a:endParaRPr>
              <a:solidFill>
                <a:srgbClr val="FFF2CC"/>
              </a:solidFill>
              <a:latin typeface="EB Garamond"/>
              <a:ea typeface="EB Garamond"/>
              <a:cs typeface="EB Garamond"/>
              <a:sym typeface="EB Garamon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Google Shape;99;p21"/>
          <p:cNvSpPr txBox="1"/>
          <p:nvPr>
            <p:ph type="title"/>
          </p:nvPr>
        </p:nvSpPr>
        <p:spPr>
          <a:xfrm>
            <a:off x="311700" y="173525"/>
            <a:ext cx="8520600" cy="607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it" sz="3000">
                <a:solidFill>
                  <a:srgbClr val="FFF2CC"/>
                </a:solidFill>
                <a:latin typeface="EB Garamond"/>
                <a:ea typeface="EB Garamond"/>
                <a:cs typeface="EB Garamond"/>
                <a:sym typeface="EB Garamond"/>
              </a:rPr>
              <a:t>Le sirene</a:t>
            </a:r>
            <a:endParaRPr sz="3000">
              <a:solidFill>
                <a:srgbClr val="FFF2CC"/>
              </a:solidFill>
              <a:latin typeface="EB Garamond"/>
              <a:ea typeface="EB Garamond"/>
              <a:cs typeface="EB Garamond"/>
              <a:sym typeface="EB Garamond"/>
            </a:endParaRPr>
          </a:p>
        </p:txBody>
      </p:sp>
      <p:sp>
        <p:nvSpPr>
          <p:cNvPr id="100" name="Google Shape;100;p21"/>
          <p:cNvSpPr txBox="1"/>
          <p:nvPr>
            <p:ph idx="1" type="body"/>
          </p:nvPr>
        </p:nvSpPr>
        <p:spPr>
          <a:xfrm>
            <a:off x="311700" y="867575"/>
            <a:ext cx="8520600" cy="1958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it" sz="1400">
                <a:solidFill>
                  <a:srgbClr val="FFF2CC"/>
                </a:solidFill>
                <a:latin typeface="EB Garamond"/>
                <a:ea typeface="EB Garamond"/>
                <a:cs typeface="EB Garamond"/>
                <a:sym typeface="EB Garamond"/>
              </a:rPr>
              <a:t>“Le sirene sono la forma inafferrabile della voce che attira. Non sono altro che canto. [...] che cosa sono, nel loro essere, se non il puro richiamo, il vuoto felice dell’ascolto, dell’attenzione, dell’invito alla pausa? La loro musica è il contrario di un inno: nessuna presenza scintilla nelle loro parole immortali; solo la presenza di un canto futuro percorre la loro melodia. è per questo che le sirene seducono, non solo per ciò che fanno udire, ma per ciò che brilla nella lontananza delle loro parole, l’avvenire di quel che stanno per dire. Il loro fascino non nasce dal loro canto attuale, ma da quello che s’impegna ad essere. E il canto che le sirene promettono a Ulisse è il passato delle sue stesse imprese, trasformate per il futuro in poema.” </a:t>
            </a:r>
            <a:endParaRPr sz="1400">
              <a:solidFill>
                <a:srgbClr val="FFF2CC"/>
              </a:solidFill>
              <a:latin typeface="EB Garamond"/>
              <a:ea typeface="EB Garamond"/>
              <a:cs typeface="EB Garamond"/>
              <a:sym typeface="EB Garamond"/>
            </a:endParaRPr>
          </a:p>
          <a:p>
            <a:pPr indent="0" lvl="0" marL="0" rtl="0" algn="ctr">
              <a:spcBef>
                <a:spcPts val="0"/>
              </a:spcBef>
              <a:spcAft>
                <a:spcPts val="0"/>
              </a:spcAft>
              <a:buNone/>
            </a:pPr>
            <a:r>
              <a:rPr lang="it" sz="1400">
                <a:solidFill>
                  <a:srgbClr val="FFF2CC"/>
                </a:solidFill>
                <a:latin typeface="EB Garamond"/>
                <a:ea typeface="EB Garamond"/>
                <a:cs typeface="EB Garamond"/>
                <a:sym typeface="EB Garamond"/>
              </a:rPr>
              <a:t>(M. Foucault, </a:t>
            </a:r>
            <a:r>
              <a:rPr i="1" lang="it" sz="1400">
                <a:solidFill>
                  <a:srgbClr val="FFF2CC"/>
                </a:solidFill>
                <a:latin typeface="EB Garamond"/>
                <a:ea typeface="EB Garamond"/>
                <a:cs typeface="EB Garamond"/>
                <a:sym typeface="EB Garamond"/>
              </a:rPr>
              <a:t>Il pensiero del fuori</a:t>
            </a:r>
            <a:r>
              <a:rPr lang="it" sz="1400">
                <a:solidFill>
                  <a:srgbClr val="FFF2CC"/>
                </a:solidFill>
                <a:latin typeface="EB Garamond"/>
                <a:ea typeface="EB Garamond"/>
                <a:cs typeface="EB Garamond"/>
                <a:sym typeface="EB Garamond"/>
              </a:rPr>
              <a:t>, SE, pp. 43-44)</a:t>
            </a:r>
            <a:endParaRPr sz="1400">
              <a:solidFill>
                <a:srgbClr val="FFF2CC"/>
              </a:solidFill>
              <a:latin typeface="EB Garamond"/>
              <a:ea typeface="EB Garamond"/>
              <a:cs typeface="EB Garamond"/>
              <a:sym typeface="EB Garamond"/>
            </a:endParaRPr>
          </a:p>
        </p:txBody>
      </p:sp>
      <p:sp>
        <p:nvSpPr>
          <p:cNvPr id="101" name="Google Shape;101;p21"/>
          <p:cNvSpPr txBox="1"/>
          <p:nvPr/>
        </p:nvSpPr>
        <p:spPr>
          <a:xfrm>
            <a:off x="409000" y="2912575"/>
            <a:ext cx="8423400" cy="18468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it" sz="1800">
                <a:solidFill>
                  <a:srgbClr val="FFF2CC"/>
                </a:solidFill>
                <a:latin typeface="EB Garamond"/>
                <a:ea typeface="EB Garamond"/>
                <a:cs typeface="EB Garamond"/>
                <a:sym typeface="EB Garamond"/>
              </a:rPr>
              <a:t>“L’esperienza ultima di cui il racconto di Ulisse vuol rendere conto è un’esperienza lirica, musicale, ai confini dell’ineffabile. Una tale riformulazione forse ci permetterebbe d’inseguire il canto delle Sirene, l’estremo punto d’arrivo della scrittura, il nucleo ultimo della parola poetica, e forse sulle tracce di Mallarmé arriveremmo alla pagina bianca, al silenzio, all’assenza”. </a:t>
            </a:r>
            <a:endParaRPr sz="1800">
              <a:solidFill>
                <a:srgbClr val="FFF2CC"/>
              </a:solidFill>
              <a:latin typeface="EB Garamond"/>
              <a:ea typeface="EB Garamond"/>
              <a:cs typeface="EB Garamond"/>
              <a:sym typeface="EB Garamond"/>
            </a:endParaRPr>
          </a:p>
          <a:p>
            <a:pPr indent="0" lvl="0" marL="0" rtl="0" algn="ctr">
              <a:lnSpc>
                <a:spcPct val="115000"/>
              </a:lnSpc>
              <a:spcBef>
                <a:spcPts val="800"/>
              </a:spcBef>
              <a:spcAft>
                <a:spcPts val="0"/>
              </a:spcAft>
              <a:buNone/>
            </a:pPr>
            <a:r>
              <a:rPr lang="it" sz="1800">
                <a:solidFill>
                  <a:srgbClr val="FFF2CC"/>
                </a:solidFill>
                <a:latin typeface="EB Garamond"/>
                <a:ea typeface="EB Garamond"/>
                <a:cs typeface="EB Garamond"/>
                <a:sym typeface="EB Garamond"/>
              </a:rPr>
              <a:t>(I. Calvino, «I livelli di realtà in letteratura» in I. Calvino, </a:t>
            </a:r>
            <a:r>
              <a:rPr i="1" lang="it" sz="1800">
                <a:solidFill>
                  <a:srgbClr val="FFF2CC"/>
                </a:solidFill>
                <a:latin typeface="EB Garamond"/>
                <a:ea typeface="EB Garamond"/>
                <a:cs typeface="EB Garamond"/>
                <a:sym typeface="EB Garamond"/>
              </a:rPr>
              <a:t>Saggi</a:t>
            </a:r>
            <a:r>
              <a:rPr lang="it" sz="1800">
                <a:solidFill>
                  <a:srgbClr val="FFF2CC"/>
                </a:solidFill>
                <a:latin typeface="EB Garamond"/>
                <a:ea typeface="EB Garamond"/>
                <a:cs typeface="EB Garamond"/>
                <a:sym typeface="EB Garamond"/>
              </a:rPr>
              <a:t>, vol. I,  pp. 396-397)</a:t>
            </a:r>
            <a:endParaRPr sz="1800">
              <a:solidFill>
                <a:srgbClr val="FFF2CC"/>
              </a:solidFill>
              <a:latin typeface="EB Garamond"/>
              <a:ea typeface="EB Garamond"/>
              <a:cs typeface="EB Garamond"/>
              <a:sym typeface="EB Garamond"/>
            </a:endParaRPr>
          </a:p>
          <a:p>
            <a:pPr indent="0" lvl="0" marL="0" rtl="0" algn="ctr">
              <a:spcBef>
                <a:spcPts val="800"/>
              </a:spcBef>
              <a:spcAft>
                <a:spcPts val="0"/>
              </a:spcAft>
              <a:buNone/>
            </a:pPr>
            <a:r>
              <a:t/>
            </a:r>
            <a:endParaRPr sz="1800">
              <a:solidFill>
                <a:srgbClr val="FFF2CC"/>
              </a:solidFill>
              <a:latin typeface="EB Garamond"/>
              <a:ea typeface="EB Garamond"/>
              <a:cs typeface="EB Garamond"/>
              <a:sym typeface="EB Garamond"/>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