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85E99-5D2C-4006-9ABB-FC9E5C008170}" type="datetimeFigureOut">
              <a:rPr lang="it-IT" smtClean="0"/>
              <a:pPr/>
              <a:t>12/04/2012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B2BC-8A46-463D-83CA-CF02673E005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/>
          <a:lstStyle/>
          <a:p>
            <a:r>
              <a:rPr lang="it-IT" dirty="0" smtClean="0"/>
              <a:t>CUTE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043608" y="1628800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smtClean="0"/>
              <a:t>Caratteristiche macroscopiche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dirty="0" smtClean="0"/>
              <a:t>La cute è l’organo più grande del corpo umano. La sua superficie è compresa fra </a:t>
            </a:r>
            <a:r>
              <a:rPr lang="it-IT" sz="2400" dirty="0" smtClean="0">
                <a:solidFill>
                  <a:srgbClr val="FF0000"/>
                </a:solidFill>
              </a:rPr>
              <a:t>1,5-2 m2</a:t>
            </a:r>
            <a:r>
              <a:rPr lang="it-IT" sz="2400" dirty="0" smtClean="0"/>
              <a:t>. lo spessore è variabile </a:t>
            </a:r>
            <a:r>
              <a:rPr lang="it-IT" sz="2400" dirty="0" smtClean="0">
                <a:solidFill>
                  <a:srgbClr val="FF0000"/>
                </a:solidFill>
              </a:rPr>
              <a:t>da 0,5 mm alle palpebre</a:t>
            </a:r>
            <a:r>
              <a:rPr lang="it-IT" sz="2400" dirty="0" smtClean="0"/>
              <a:t> a </a:t>
            </a:r>
            <a:r>
              <a:rPr lang="it-IT" sz="2400" dirty="0" smtClean="0">
                <a:solidFill>
                  <a:srgbClr val="FF0000"/>
                </a:solidFill>
              </a:rPr>
              <a:t>3-6 mm nelle regioni palmo-plantari</a:t>
            </a:r>
            <a:r>
              <a:rPr lang="it-IT" sz="2400" dirty="0" smtClean="0"/>
              <a:t>.</a:t>
            </a:r>
            <a:br>
              <a:rPr lang="it-IT" sz="2400" dirty="0" smtClean="0"/>
            </a:br>
            <a:r>
              <a:rPr lang="it-IT" sz="2400" dirty="0" smtClean="0"/>
              <a:t>Il</a:t>
            </a:r>
            <a:r>
              <a:rPr lang="it-IT" sz="2400" dirty="0" smtClean="0">
                <a:solidFill>
                  <a:srgbClr val="FF0000"/>
                </a:solidFill>
              </a:rPr>
              <a:t> colore </a:t>
            </a:r>
            <a:r>
              <a:rPr lang="it-IT" sz="2400" dirty="0" smtClean="0"/>
              <a:t>è variabile in base alla </a:t>
            </a:r>
            <a:r>
              <a:rPr lang="it-IT" sz="2400" dirty="0" smtClean="0">
                <a:solidFill>
                  <a:srgbClr val="FF0000"/>
                </a:solidFill>
              </a:rPr>
              <a:t>razza</a:t>
            </a:r>
            <a:r>
              <a:rPr lang="it-IT" sz="2400" dirty="0" smtClean="0"/>
              <a:t>, costituzione individuale,</a:t>
            </a:r>
            <a:r>
              <a:rPr lang="it-IT" sz="2400" dirty="0" smtClean="0">
                <a:solidFill>
                  <a:srgbClr val="FF0000"/>
                </a:solidFill>
              </a:rPr>
              <a:t> età</a:t>
            </a:r>
            <a:r>
              <a:rPr lang="it-IT" sz="2400" dirty="0" smtClean="0"/>
              <a:t>, </a:t>
            </a:r>
            <a:r>
              <a:rPr lang="it-IT" sz="2400" dirty="0" smtClean="0">
                <a:solidFill>
                  <a:srgbClr val="FF0000"/>
                </a:solidFill>
              </a:rPr>
              <a:t>sede corporea </a:t>
            </a:r>
            <a:r>
              <a:rPr lang="it-IT" sz="2400" dirty="0" smtClean="0"/>
              <a:t>( più scure le aree genitali, i cavi ascellari e le areole mammarie ).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305342"/>
            <a:ext cx="73448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u="sng" dirty="0" smtClean="0"/>
              <a:t>Le cheratine</a:t>
            </a:r>
            <a:r>
              <a:rPr lang="it-IT" sz="2400" dirty="0" smtClean="0"/>
              <a:t> sono filamenti intermedi del </a:t>
            </a:r>
            <a:r>
              <a:rPr lang="it-IT" sz="2400" dirty="0" err="1" smtClean="0"/>
              <a:t>citoscheletro</a:t>
            </a:r>
            <a:r>
              <a:rPr lang="it-IT" sz="2400" dirty="0" smtClean="0"/>
              <a:t>.</a:t>
            </a:r>
            <a:br>
              <a:rPr lang="it-IT" sz="2400" dirty="0" smtClean="0"/>
            </a:br>
            <a:r>
              <a:rPr lang="it-IT" sz="2400" dirty="0" smtClean="0"/>
              <a:t>Negli strati granuloso e corneo i filamenti di cheratina vengono aggregati da una sostanza proteica contenuta nei granuli di </a:t>
            </a:r>
            <a:r>
              <a:rPr lang="it-IT" sz="2400" dirty="0" err="1" smtClean="0"/>
              <a:t>cheratoialina</a:t>
            </a:r>
            <a:r>
              <a:rPr lang="it-IT" sz="2400" dirty="0" smtClean="0"/>
              <a:t>: la </a:t>
            </a:r>
            <a:r>
              <a:rPr lang="it-IT" sz="2400" dirty="0" err="1" smtClean="0"/>
              <a:t>filaggrina</a:t>
            </a:r>
            <a:r>
              <a:rPr lang="it-IT" sz="2400" dirty="0" smtClean="0"/>
              <a:t>.</a:t>
            </a:r>
            <a:br>
              <a:rPr lang="it-IT" sz="2400" dirty="0" smtClean="0"/>
            </a:br>
            <a:r>
              <a:rPr lang="it-IT" sz="2400" u="sng" dirty="0" smtClean="0"/>
              <a:t>I </a:t>
            </a:r>
            <a:r>
              <a:rPr lang="it-IT" sz="2400" u="sng" dirty="0" err="1" smtClean="0"/>
              <a:t>cheratinociti</a:t>
            </a:r>
            <a:r>
              <a:rPr lang="it-IT" sz="2400" dirty="0" smtClean="0"/>
              <a:t> dello strato spinoso producono l’</a:t>
            </a:r>
            <a:r>
              <a:rPr lang="it-IT" sz="2400" dirty="0" err="1" smtClean="0"/>
              <a:t>involucrina</a:t>
            </a:r>
            <a:r>
              <a:rPr lang="it-IT" sz="2400" dirty="0" smtClean="0"/>
              <a:t> una proteina che crea un involucro corneo insolubile all’interno della membrana plasmatica.</a:t>
            </a:r>
            <a:br>
              <a:rPr lang="it-IT" sz="2400" dirty="0" smtClean="0"/>
            </a:br>
            <a:r>
              <a:rPr lang="it-IT" sz="2400" b="1" u="sng" dirty="0" smtClean="0">
                <a:solidFill>
                  <a:srgbClr val="FF0000"/>
                </a:solidFill>
              </a:rPr>
              <a:t>I corpi di </a:t>
            </a:r>
            <a:r>
              <a:rPr lang="it-IT" sz="2400" b="1" u="sng" dirty="0" err="1" smtClean="0">
                <a:solidFill>
                  <a:srgbClr val="FF0000"/>
                </a:solidFill>
              </a:rPr>
              <a:t>Odland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contengono particolari sostanze lipidiche che vengono espulse negli spazi intercellulari al limite tra granuloso e corneo. </a:t>
            </a:r>
            <a:r>
              <a:rPr lang="it-IT" sz="2400" b="1" dirty="0" smtClean="0">
                <a:solidFill>
                  <a:srgbClr val="FF0000"/>
                </a:solidFill>
              </a:rPr>
              <a:t>Questi lipidi contribuiscono alla costituzione del film idrolipidico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1412776"/>
            <a:ext cx="6696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Il processo di cheratinizzazione permette lo sviluppo di un epitelio </a:t>
            </a:r>
            <a:r>
              <a:rPr lang="it-IT" sz="2400" b="1" dirty="0" err="1" smtClean="0">
                <a:solidFill>
                  <a:srgbClr val="FF0000"/>
                </a:solidFill>
              </a:rPr>
              <a:t>pluristratificato</a:t>
            </a:r>
            <a:r>
              <a:rPr lang="it-IT" sz="2400" b="1" dirty="0" smtClean="0">
                <a:solidFill>
                  <a:srgbClr val="FF0000"/>
                </a:solidFill>
              </a:rPr>
              <a:t> dotato di particolare resistenza agli insulti meccanici esterni e allo stesso tempo di permeabilità selettiva nei confronti di sostanze esogene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larapedia.com/dermatologia_anatomia_e_fisiologia_della_cute/anatomia_e_fisiologia_della_cute_clip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7848872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vitiligo.com/ratoksite/vitiligine/img_vitiligine/fig06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052736"/>
            <a:ext cx="6408712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1305342"/>
            <a:ext cx="66967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smtClean="0"/>
              <a:t>Lipidi cutanei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In base alla diversa origine e composizione si distinguono due tipi di lipidi cutanei: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Lipidi prodotti dall’epidermide (lipidi </a:t>
            </a:r>
            <a:r>
              <a:rPr lang="it-IT" sz="2400" dirty="0" err="1" smtClean="0">
                <a:solidFill>
                  <a:srgbClr val="FF0000"/>
                </a:solidFill>
              </a:rPr>
              <a:t>epidermali</a:t>
            </a:r>
            <a:r>
              <a:rPr lang="it-IT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it-IT" sz="2400" dirty="0" smtClean="0"/>
              <a:t>Lipidi che costituiscono il sebo prodotto dalle ghiandole sebacee</a:t>
            </a:r>
          </a:p>
          <a:p>
            <a:r>
              <a:rPr lang="it-IT" sz="2400" dirty="0" smtClean="0"/>
              <a:t>(lipidi </a:t>
            </a:r>
            <a:r>
              <a:rPr lang="it-IT" sz="2400" dirty="0" err="1" smtClean="0"/>
              <a:t>transepidermali</a:t>
            </a:r>
            <a:r>
              <a:rPr lang="it-IT" sz="2400" dirty="0" smtClean="0"/>
              <a:t>)</a:t>
            </a:r>
          </a:p>
          <a:p>
            <a:endParaRPr lang="it-IT" sz="2400" b="1" i="1" dirty="0" smtClean="0">
              <a:solidFill>
                <a:srgbClr val="FF0000"/>
              </a:solidFill>
            </a:endParaRPr>
          </a:p>
          <a:p>
            <a:r>
              <a:rPr lang="it-IT" sz="2400" b="1" i="1" dirty="0" smtClean="0">
                <a:solidFill>
                  <a:srgbClr val="FF0000"/>
                </a:solidFill>
              </a:rPr>
              <a:t>Composizione dei lipidi epidermici</a:t>
            </a:r>
            <a:r>
              <a:rPr lang="it-IT" sz="2400" b="1" dirty="0" smtClean="0">
                <a:solidFill>
                  <a:srgbClr val="FF0000"/>
                </a:solidFill>
              </a:rPr>
              <a:t/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Esteri del colesterolo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Acidi grassi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Colesterolo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</a:t>
            </a:r>
            <a:r>
              <a:rPr lang="it-IT" sz="2400" b="1" dirty="0" err="1" smtClean="0">
                <a:solidFill>
                  <a:srgbClr val="FF0000"/>
                </a:solidFill>
              </a:rPr>
              <a:t>Ceramidi</a:t>
            </a:r>
            <a:r>
              <a:rPr lang="it-IT" sz="2400" b="1" dirty="0" smtClean="0">
                <a:solidFill>
                  <a:srgbClr val="FF0000"/>
                </a:solidFill>
              </a:rPr>
              <a:t/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Colesterolo solfato, fosfolipidi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764705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Lipid composition of the stratum </a:t>
            </a:r>
            <a:r>
              <a:rPr lang="en-US" sz="2400" b="1" dirty="0" err="1" smtClean="0"/>
              <a:t>corneum</a:t>
            </a:r>
            <a:r>
              <a:rPr lang="en-US" sz="2400" b="1" dirty="0" smtClean="0"/>
              <a:t> </a:t>
            </a:r>
          </a:p>
          <a:p>
            <a:r>
              <a:rPr lang="it-IT" sz="2400" dirty="0" err="1" smtClean="0"/>
              <a:t>Lipid</a:t>
            </a:r>
            <a:r>
              <a:rPr lang="it-IT" sz="2400" dirty="0" smtClean="0"/>
              <a:t> </a:t>
            </a:r>
            <a:r>
              <a:rPr lang="it-IT" sz="2400" dirty="0" err="1" smtClean="0"/>
              <a:t>Weight</a:t>
            </a:r>
            <a:r>
              <a:rPr lang="it-IT" sz="2400" dirty="0" smtClean="0"/>
              <a:t> % </a:t>
            </a:r>
          </a:p>
          <a:p>
            <a:r>
              <a:rPr lang="it-IT" sz="2400" dirty="0" err="1" smtClean="0"/>
              <a:t>Phospholipids</a:t>
            </a:r>
            <a:r>
              <a:rPr lang="it-IT" sz="2400" dirty="0" smtClean="0"/>
              <a:t> 4.9±1.6 </a:t>
            </a:r>
          </a:p>
          <a:p>
            <a:r>
              <a:rPr lang="it-IT" sz="2400" dirty="0" err="1" smtClean="0"/>
              <a:t>Cholesterol</a:t>
            </a:r>
            <a:r>
              <a:rPr lang="it-IT" sz="2400" dirty="0" smtClean="0"/>
              <a:t> </a:t>
            </a:r>
            <a:r>
              <a:rPr lang="it-IT" sz="2400" dirty="0" err="1" smtClean="0"/>
              <a:t>sulfate</a:t>
            </a:r>
            <a:r>
              <a:rPr lang="it-IT" sz="2400" dirty="0" smtClean="0"/>
              <a:t> 1.5±0.2 </a:t>
            </a:r>
          </a:p>
          <a:p>
            <a:r>
              <a:rPr lang="it-IT" sz="2400" dirty="0" err="1" smtClean="0"/>
              <a:t>Neutral</a:t>
            </a:r>
            <a:r>
              <a:rPr lang="it-IT" sz="2400" dirty="0" smtClean="0"/>
              <a:t> </a:t>
            </a:r>
            <a:r>
              <a:rPr lang="it-IT" sz="2400" dirty="0" err="1" smtClean="0"/>
              <a:t>lipids</a:t>
            </a:r>
            <a:r>
              <a:rPr lang="it-IT" sz="2400" dirty="0" smtClean="0"/>
              <a:t> 77.7±5.6 </a:t>
            </a:r>
          </a:p>
          <a:p>
            <a:r>
              <a:rPr lang="it-IT" sz="2400" dirty="0" smtClean="0"/>
              <a:t>Free </a:t>
            </a:r>
            <a:r>
              <a:rPr lang="it-IT" sz="2400" dirty="0" err="1" smtClean="0"/>
              <a:t>sterols</a:t>
            </a:r>
            <a:r>
              <a:rPr lang="it-IT" sz="2400" dirty="0" smtClean="0"/>
              <a:t> 14.0±1.1 </a:t>
            </a:r>
          </a:p>
          <a:p>
            <a:r>
              <a:rPr lang="it-IT" sz="2400" dirty="0" smtClean="0"/>
              <a:t>Free </a:t>
            </a:r>
            <a:r>
              <a:rPr lang="it-IT" sz="2400" dirty="0" err="1" smtClean="0"/>
              <a:t>fatty</a:t>
            </a:r>
            <a:r>
              <a:rPr lang="it-IT" sz="2400" dirty="0" smtClean="0"/>
              <a:t> </a:t>
            </a:r>
            <a:r>
              <a:rPr lang="it-IT" sz="2400" dirty="0" err="1" smtClean="0"/>
              <a:t>acids</a:t>
            </a:r>
            <a:r>
              <a:rPr lang="it-IT" sz="2400" dirty="0" smtClean="0"/>
              <a:t> 19.3±3.7 </a:t>
            </a:r>
          </a:p>
          <a:p>
            <a:r>
              <a:rPr lang="it-IT" sz="2400" dirty="0" err="1" smtClean="0"/>
              <a:t>Triglycerides</a:t>
            </a:r>
            <a:r>
              <a:rPr lang="it-IT" sz="2400" dirty="0" smtClean="0"/>
              <a:t> 25.2±4.6 </a:t>
            </a:r>
          </a:p>
          <a:p>
            <a:r>
              <a:rPr lang="it-IT" sz="2400" dirty="0" err="1" smtClean="0"/>
              <a:t>Sterol</a:t>
            </a:r>
            <a:r>
              <a:rPr lang="it-IT" sz="2400" dirty="0" smtClean="0"/>
              <a:t> / </a:t>
            </a:r>
            <a:r>
              <a:rPr lang="it-IT" sz="2400" dirty="0" err="1" smtClean="0"/>
              <a:t>esters</a:t>
            </a:r>
            <a:r>
              <a:rPr lang="it-IT" sz="2400" dirty="0" smtClean="0"/>
              <a:t> 5.4±0.9 </a:t>
            </a:r>
          </a:p>
          <a:p>
            <a:r>
              <a:rPr lang="it-IT" sz="2400" dirty="0" err="1" smtClean="0"/>
              <a:t>Squalene</a:t>
            </a:r>
            <a:r>
              <a:rPr lang="it-IT" sz="2400" dirty="0" smtClean="0"/>
              <a:t> 4.8±2.0 </a:t>
            </a:r>
          </a:p>
          <a:p>
            <a:r>
              <a:rPr lang="it-IT" sz="2400" i="1" dirty="0" err="1" smtClean="0"/>
              <a:t>n-alkanes</a:t>
            </a:r>
            <a:r>
              <a:rPr lang="it-IT" sz="2400" i="1" dirty="0" smtClean="0"/>
              <a:t> 6.1±2.6 </a:t>
            </a:r>
          </a:p>
          <a:p>
            <a:r>
              <a:rPr lang="it-IT" sz="2400" dirty="0" err="1" smtClean="0"/>
              <a:t>Sphingolipids</a:t>
            </a:r>
            <a:r>
              <a:rPr lang="it-IT" sz="2400" dirty="0" smtClean="0"/>
              <a:t> 18.1±2.8 </a:t>
            </a:r>
          </a:p>
          <a:p>
            <a:r>
              <a:rPr lang="it-IT" sz="2400" dirty="0" err="1" smtClean="0"/>
              <a:t>Glucosylceramides</a:t>
            </a:r>
            <a:r>
              <a:rPr lang="it-IT" sz="2400" dirty="0" smtClean="0"/>
              <a:t> trace </a:t>
            </a:r>
          </a:p>
          <a:p>
            <a:r>
              <a:rPr lang="it-IT" sz="2400" dirty="0" err="1" smtClean="0"/>
              <a:t>Ceramides</a:t>
            </a:r>
            <a:r>
              <a:rPr lang="it-IT" sz="2400" dirty="0" smtClean="0"/>
              <a:t> 18.1±0.4 </a:t>
            </a:r>
            <a:endParaRPr lang="it-IT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27483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b="1" i="1" dirty="0" smtClean="0"/>
              <a:t>Composizione del sebo prodotto dalla ghiandola sebacea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b="1" dirty="0" smtClean="0">
                <a:solidFill>
                  <a:srgbClr val="FF0000"/>
                </a:solidFill>
              </a:rPr>
              <a:t>• Trigliceridi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Steroli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Esteri del colesterolo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</a:t>
            </a:r>
            <a:r>
              <a:rPr lang="it-IT" sz="2400" b="1" dirty="0" err="1" smtClean="0">
                <a:solidFill>
                  <a:srgbClr val="FF0000"/>
                </a:solidFill>
              </a:rPr>
              <a:t>Squalene</a:t>
            </a:r>
            <a:r>
              <a:rPr lang="it-IT" sz="2400" b="1" dirty="0" smtClean="0">
                <a:solidFill>
                  <a:srgbClr val="FF0000"/>
                </a:solidFill>
              </a:rPr>
              <a:t/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Paraffine</a:t>
            </a:r>
            <a:br>
              <a:rPr lang="it-IT" sz="2400" b="1" dirty="0" smtClean="0">
                <a:solidFill>
                  <a:srgbClr val="FF0000"/>
                </a:solidFill>
              </a:rPr>
            </a:br>
            <a:r>
              <a:rPr lang="it-IT" sz="2400" b="1" dirty="0" smtClean="0">
                <a:solidFill>
                  <a:srgbClr val="FF0000"/>
                </a:solidFill>
              </a:rPr>
              <a:t>• Acidi grassi liberi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889844"/>
            <a:ext cx="66967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u="sng" dirty="0" smtClean="0">
                <a:solidFill>
                  <a:srgbClr val="FF0000"/>
                </a:solidFill>
              </a:rPr>
              <a:t>Cellule di Langerhans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Sono cellule immunocompetenti di derivazione midollare. Di forma stellata per la presenza di fini prolungamenti ( dendriti ) si insinuano negli spazi intercellulari dello strato soprabasale dell’epidermide dove rappresentano il 2-4% della popolazione cellulare.</a:t>
            </a:r>
            <a:br>
              <a:rPr lang="it-IT" sz="2000" dirty="0" smtClean="0"/>
            </a:br>
            <a:r>
              <a:rPr lang="it-IT" sz="2000" dirty="0" smtClean="0"/>
              <a:t>Contengono granuli citoplasmatici a forma di disco ( g. di </a:t>
            </a:r>
            <a:r>
              <a:rPr lang="it-IT" sz="2000" dirty="0" err="1" smtClean="0"/>
              <a:t>Birbeck</a:t>
            </a:r>
            <a:r>
              <a:rPr lang="it-IT" sz="2000" dirty="0" smtClean="0"/>
              <a:t> ).</a:t>
            </a:r>
            <a:br>
              <a:rPr lang="it-IT" sz="2000" dirty="0" smtClean="0"/>
            </a:br>
            <a:r>
              <a:rPr lang="it-IT" sz="2000" b="1" dirty="0" smtClean="0">
                <a:solidFill>
                  <a:srgbClr val="FF0000"/>
                </a:solidFill>
              </a:rPr>
              <a:t>Esprimono numerosi antigeni di superficie</a:t>
            </a:r>
            <a:r>
              <a:rPr lang="it-IT" sz="2000" dirty="0" smtClean="0"/>
              <a:t>: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Antigeni MHC di II classe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CD1a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CD4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S-100</a:t>
            </a:r>
          </a:p>
          <a:p>
            <a:r>
              <a:rPr lang="it-IT" sz="2000" dirty="0" smtClean="0"/>
              <a:t>Recettore ad alta affidabilità per le </a:t>
            </a:r>
            <a:r>
              <a:rPr lang="it-IT" sz="2000" dirty="0" err="1" smtClean="0"/>
              <a:t>IgE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Hanno la funzione di captazione e presentazione dell’antigene al linfocita CD4.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1600" y="1052736"/>
            <a:ext cx="69847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smtClean="0"/>
              <a:t>Cellule di </a:t>
            </a:r>
            <a:r>
              <a:rPr lang="it-IT" sz="2400" b="1" i="1" u="sng" dirty="0" err="1" smtClean="0"/>
              <a:t>Merkel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Situate nello </a:t>
            </a:r>
            <a:r>
              <a:rPr lang="it-IT" sz="2400" b="1" dirty="0" smtClean="0"/>
              <a:t>strato basale</a:t>
            </a:r>
            <a:r>
              <a:rPr lang="it-IT" sz="2400" dirty="0" smtClean="0"/>
              <a:t>, aderiscono ai </a:t>
            </a:r>
            <a:r>
              <a:rPr lang="it-IT" sz="2400" b="1" dirty="0" err="1" smtClean="0"/>
              <a:t>cheratinocit</a:t>
            </a:r>
            <a:r>
              <a:rPr lang="it-IT" sz="2400" dirty="0" err="1" smtClean="0"/>
              <a:t>i</a:t>
            </a:r>
            <a:r>
              <a:rPr lang="it-IT" sz="2400" dirty="0" smtClean="0"/>
              <a:t> </a:t>
            </a:r>
            <a:r>
              <a:rPr lang="it-IT" sz="2400" b="1" dirty="0" smtClean="0"/>
              <a:t>tramite </a:t>
            </a:r>
            <a:r>
              <a:rPr lang="it-IT" sz="2400" b="1" dirty="0" err="1" smtClean="0"/>
              <a:t>desmosomi</a:t>
            </a:r>
            <a:r>
              <a:rPr lang="it-IT" sz="2400" dirty="0" smtClean="0"/>
              <a:t>.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Sono di derivazione epidermica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Contengono filamenti di cheratina</a:t>
            </a:r>
          </a:p>
          <a:p>
            <a:endParaRPr lang="it-IT" sz="2400" dirty="0" smtClean="0"/>
          </a:p>
          <a:p>
            <a:r>
              <a:rPr lang="it-IT" sz="2400" dirty="0" smtClean="0"/>
              <a:t>Producono </a:t>
            </a:r>
            <a:r>
              <a:rPr lang="it-IT" sz="2400" b="1" dirty="0" smtClean="0">
                <a:solidFill>
                  <a:srgbClr val="FF0000"/>
                </a:solidFill>
              </a:rPr>
              <a:t>numerosi </a:t>
            </a:r>
            <a:r>
              <a:rPr lang="it-IT" sz="2400" b="1" dirty="0" err="1" smtClean="0">
                <a:solidFill>
                  <a:srgbClr val="FF0000"/>
                </a:solidFill>
              </a:rPr>
              <a:t>neuropeptidi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dirty="0" smtClean="0"/>
              <a:t>Ogni cellula di </a:t>
            </a:r>
            <a:r>
              <a:rPr lang="it-IT" sz="2400" dirty="0" err="1" smtClean="0"/>
              <a:t>Merkel</a:t>
            </a:r>
            <a:r>
              <a:rPr lang="it-IT" sz="2400" dirty="0" smtClean="0"/>
              <a:t> è associata a una </a:t>
            </a:r>
            <a:r>
              <a:rPr lang="it-IT" sz="2400" dirty="0" smtClean="0">
                <a:solidFill>
                  <a:srgbClr val="FF0000"/>
                </a:solidFill>
              </a:rPr>
              <a:t>terminazione nervosa</a:t>
            </a:r>
            <a:r>
              <a:rPr lang="it-IT" sz="2400" dirty="0" smtClean="0"/>
              <a:t> non </a:t>
            </a:r>
            <a:r>
              <a:rPr lang="it-IT" sz="2400" dirty="0" err="1" smtClean="0"/>
              <a:t>mielinizzata</a:t>
            </a:r>
            <a:r>
              <a:rPr lang="it-IT" sz="2400" dirty="0" smtClean="0"/>
              <a:t> ( a formare un recettore tattile ). Sono numerose a livello </a:t>
            </a:r>
            <a:r>
              <a:rPr lang="it-IT" sz="2400" dirty="0" smtClean="0">
                <a:solidFill>
                  <a:srgbClr val="FF0000"/>
                </a:solidFill>
              </a:rPr>
              <a:t>di polpastrelli, labbra, mucosa ovale, guaina follicolare esterna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1340768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smtClean="0">
                <a:solidFill>
                  <a:srgbClr val="FF0000"/>
                </a:solidFill>
              </a:rPr>
              <a:t>Derma</a:t>
            </a:r>
            <a:r>
              <a:rPr lang="it-IT" sz="2400" b="1" i="1" u="sng" dirty="0" smtClean="0"/>
              <a:t/>
            </a:r>
            <a:br>
              <a:rPr lang="it-IT" sz="2400" b="1" i="1" u="sng" dirty="0" smtClean="0"/>
            </a:br>
            <a:r>
              <a:rPr lang="it-IT" sz="2400" dirty="0" smtClean="0"/>
              <a:t>È intimamente connesso con l’epidermide di cui costituisce il sostegno meccanico e il substrato per gli scambi metabolici. Lo spessore è variabile da 1 mm ( viso ) a 4mm ( dorso e cosce ). Di origine mesenchimale è costituito da fibroblasti, fibre collagene, fibre elastiche e sostanza fondamentale</a:t>
            </a:r>
            <a:r>
              <a:rPr lang="it-IT" sz="2400" b="1" dirty="0" smtClean="0">
                <a:solidFill>
                  <a:srgbClr val="FF0000"/>
                </a:solidFill>
              </a:rPr>
              <a:t>. Contiene vasi sanguigni e linfatici, nevi, annessi.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551837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i="1" u="sng" dirty="0" smtClean="0">
                <a:solidFill>
                  <a:srgbClr val="FF0000"/>
                </a:solidFill>
              </a:rPr>
              <a:t>Caratteri microscopici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dirty="0" smtClean="0"/>
              <a:t>Dalla superficie in profondità la cute è costituita da:</a:t>
            </a:r>
          </a:p>
          <a:p>
            <a:r>
              <a:rPr lang="it-IT" sz="2800" dirty="0" smtClean="0"/>
              <a:t>un epitelio: </a:t>
            </a:r>
            <a:r>
              <a:rPr lang="it-IT" sz="2800" dirty="0" smtClean="0">
                <a:solidFill>
                  <a:srgbClr val="FF0000"/>
                </a:solidFill>
              </a:rPr>
              <a:t>epidermide</a:t>
            </a:r>
          </a:p>
          <a:p>
            <a:r>
              <a:rPr lang="it-IT" sz="2800" dirty="0" smtClean="0"/>
              <a:t>un tessuto connettivo: </a:t>
            </a:r>
            <a:r>
              <a:rPr lang="it-IT" sz="2800" dirty="0" smtClean="0">
                <a:solidFill>
                  <a:srgbClr val="FF0000"/>
                </a:solidFill>
              </a:rPr>
              <a:t>derma</a:t>
            </a:r>
          </a:p>
          <a:p>
            <a:r>
              <a:rPr lang="it-IT" sz="2800" dirty="0" smtClean="0"/>
              <a:t>un tessuto: </a:t>
            </a:r>
            <a:r>
              <a:rPr lang="it-IT" sz="2800" dirty="0" smtClean="0">
                <a:solidFill>
                  <a:srgbClr val="FF0000"/>
                </a:solidFill>
              </a:rPr>
              <a:t>adiposo</a:t>
            </a:r>
            <a:r>
              <a:rPr lang="it-IT" sz="2800" dirty="0" smtClean="0"/>
              <a:t> sottocutaneo o ipoderma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0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u="sng" dirty="0" smtClean="0">
                <a:solidFill>
                  <a:srgbClr val="FF0000"/>
                </a:solidFill>
              </a:rPr>
              <a:t>Ghiandole sebacee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u="sng" dirty="0" smtClean="0"/>
              <a:t>Sede e struttura anatomica</a:t>
            </a:r>
            <a:r>
              <a:rPr lang="it-IT" sz="2000" dirty="0" smtClean="0"/>
              <a:t>: sono ghiandole acinose ramificate a secrezione “ </a:t>
            </a:r>
            <a:r>
              <a:rPr lang="it-IT" sz="2000" dirty="0" err="1" smtClean="0"/>
              <a:t>olocrina</a:t>
            </a:r>
            <a:r>
              <a:rPr lang="it-IT" sz="2000" dirty="0" smtClean="0"/>
              <a:t> “ specializzate nella sintesi dei lipidi, generalmente associate ai follicoli piliferi a formare il complesso “ pilo-sebaceo “. Sono presenti su tutta la superficie cutanea ad eccezione delle regioni palmo-plantari e dorso del piede. La dimensione e la densità delle ghiandole sebacee varia con la sede corporea ( più grandi e numerose al viso e in regione prosternale )</a:t>
            </a:r>
            <a:br>
              <a:rPr lang="it-IT" sz="2000" dirty="0" smtClean="0"/>
            </a:br>
            <a:r>
              <a:rPr lang="it-IT" sz="2000" u="sng" dirty="0" smtClean="0">
                <a:solidFill>
                  <a:srgbClr val="FF0000"/>
                </a:solidFill>
              </a:rPr>
              <a:t>Funzione</a:t>
            </a:r>
            <a:r>
              <a:rPr lang="it-IT" sz="2000" dirty="0" smtClean="0">
                <a:solidFill>
                  <a:srgbClr val="FF0000"/>
                </a:solidFill>
              </a:rPr>
              <a:t>: </a:t>
            </a:r>
            <a:r>
              <a:rPr lang="it-IT" sz="2000" dirty="0" smtClean="0"/>
              <a:t>lo sviluppo e l’attivazione delle ghiandole sebacee è in larga misura controllato dagli </a:t>
            </a:r>
            <a:r>
              <a:rPr lang="it-IT" sz="2000" dirty="0" smtClean="0">
                <a:solidFill>
                  <a:srgbClr val="FF0000"/>
                </a:solidFill>
              </a:rPr>
              <a:t>androgeni</a:t>
            </a:r>
            <a:r>
              <a:rPr lang="it-IT" sz="2000" dirty="0" smtClean="0"/>
              <a:t>. Sono già sviluppate nella vita embrionale e il sebo costituisce gran parte della vernice caseosa. Alla pubertà aumenta la produzione di sebo sotto la spinta ormonale mentre nell'età avanzata diminuisce il numero e la quantità di sebo prodotta.</a:t>
            </a:r>
            <a:br>
              <a:rPr lang="it-IT" sz="2000" dirty="0" smtClean="0"/>
            </a:br>
            <a:r>
              <a:rPr lang="it-IT" sz="2000" dirty="0" smtClean="0">
                <a:solidFill>
                  <a:srgbClr val="FF0000"/>
                </a:solidFill>
              </a:rPr>
              <a:t>La fuoriuscita di sebo è continua ed indipendente da stimoli neurologici </a:t>
            </a:r>
            <a:r>
              <a:rPr lang="it-IT" sz="2000" dirty="0" smtClean="0"/>
              <a:t>e adrenergici immediati. Non è dimostrato che l’attività delle ghiandole sebacee è influenzato dalla stagionalità ( la cute appare oleosa per deposizione del sebo sopra il film di sudore quando c’è molto caldo ).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13633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b="1" i="1" dirty="0" smtClean="0">
                <a:solidFill>
                  <a:srgbClr val="FF0000"/>
                </a:solidFill>
              </a:rPr>
              <a:t>Composizione del sebo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FF0000"/>
                </a:solidFill>
              </a:rPr>
              <a:t>trigliceridi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cere ed esteri del colesterolo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steroli ( colesterolo libero, colesterolo combinato, altri steroli </a:t>
            </a:r>
          </a:p>
          <a:p>
            <a:r>
              <a:rPr lang="it-IT" sz="2400" b="1" dirty="0" err="1" smtClean="0">
                <a:solidFill>
                  <a:srgbClr val="FF0000"/>
                </a:solidFill>
              </a:rPr>
              <a:t>squalene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paraffina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acidi grassi liberi ( insaturi, saturi) 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1443841"/>
            <a:ext cx="66247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smtClean="0"/>
              <a:t>Ghiandole apocrine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Sono ghiandole tubolari semplici, a secrezione merocrina, la cui porzione profonda, a gomitolo, si trova nel derma profondo e si collega al 3° superiore del follicolo pilifero. Sono presenti solamente sulla cute provvista di peli e concentrate in alcune sedi:</a:t>
            </a:r>
          </a:p>
          <a:p>
            <a:r>
              <a:rPr lang="it-IT" sz="2400" dirty="0" smtClean="0"/>
              <a:t>cavi ascellari</a:t>
            </a:r>
          </a:p>
          <a:p>
            <a:r>
              <a:rPr lang="it-IT" sz="2400" dirty="0" smtClean="0"/>
              <a:t>regione </a:t>
            </a:r>
            <a:r>
              <a:rPr lang="it-IT" sz="2400" dirty="0" err="1" smtClean="0"/>
              <a:t>periombelicale</a:t>
            </a:r>
            <a:endParaRPr lang="it-IT" sz="2400" dirty="0" smtClean="0"/>
          </a:p>
          <a:p>
            <a:r>
              <a:rPr lang="it-IT" sz="2400" dirty="0" smtClean="0"/>
              <a:t>areole mammarie</a:t>
            </a:r>
          </a:p>
          <a:p>
            <a:r>
              <a:rPr lang="it-IT" sz="2400" dirty="0" smtClean="0"/>
              <a:t>regione perineale</a:t>
            </a:r>
          </a:p>
          <a:p>
            <a:r>
              <a:rPr lang="it-IT" sz="2400" dirty="0" smtClean="0"/>
              <a:t>sedi atipiche: palpebre ( ghiandole di </a:t>
            </a:r>
            <a:r>
              <a:rPr lang="it-IT" sz="2400" dirty="0" err="1" smtClean="0"/>
              <a:t>Moll</a:t>
            </a:r>
            <a:r>
              <a:rPr lang="it-IT" sz="2400" dirty="0" smtClean="0"/>
              <a:t> ), condotto uditivo esterno ( ghiandole ceruminose 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1640" y="1028343"/>
            <a:ext cx="67687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i="1" u="sng" dirty="0" smtClean="0"/>
              <a:t>Funzione</a:t>
            </a:r>
            <a:br>
              <a:rPr lang="it-IT" sz="2000" i="1" u="sng" dirty="0" smtClean="0"/>
            </a:br>
            <a:r>
              <a:rPr lang="it-IT" sz="2000" dirty="0" smtClean="0"/>
              <a:t>Le ghiandole apocrine rimangono piccole e non funzionali fino alla pubertà. Ricevono stimoli di tipo adrenergico e la loro produttività è sotto controllo degli ormoni sessuali circolanti. La secrezione apocrina non è continua, ma di tipo </a:t>
            </a:r>
            <a:r>
              <a:rPr lang="it-IT" sz="2000" dirty="0" err="1" smtClean="0"/>
              <a:t>pulsorio</a:t>
            </a:r>
            <a:r>
              <a:rPr lang="it-IT" sz="2000" dirty="0" smtClean="0"/>
              <a:t>. Rivestono un ruolo filogenetico importante nella determinazione dell’odore delle specie, come quello dell’individuo all’interno della specie.</a:t>
            </a:r>
          </a:p>
          <a:p>
            <a:endParaRPr lang="it-IT" sz="2000" b="1" i="1" dirty="0" smtClean="0">
              <a:solidFill>
                <a:srgbClr val="FF0000"/>
              </a:solidFill>
            </a:endParaRPr>
          </a:p>
          <a:p>
            <a:r>
              <a:rPr lang="it-IT" sz="2000" b="1" i="1" dirty="0" smtClean="0">
                <a:solidFill>
                  <a:srgbClr val="FF0000"/>
                </a:solidFill>
              </a:rPr>
              <a:t>Composizione del secreto apocrino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r>
              <a:rPr lang="it-IT" sz="2000" dirty="0" smtClean="0">
                <a:solidFill>
                  <a:srgbClr val="FF0000"/>
                </a:solidFill>
              </a:rPr>
              <a:t>colesterolo ed esteri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esteri cere</a:t>
            </a:r>
          </a:p>
          <a:p>
            <a:r>
              <a:rPr lang="it-IT" sz="2000" dirty="0" err="1" smtClean="0">
                <a:solidFill>
                  <a:srgbClr val="FF0000"/>
                </a:solidFill>
              </a:rPr>
              <a:t>squalene</a:t>
            </a:r>
            <a:endParaRPr lang="it-IT" sz="2000" dirty="0" smtClean="0">
              <a:solidFill>
                <a:srgbClr val="FF0000"/>
              </a:solidFill>
            </a:endParaRPr>
          </a:p>
          <a:p>
            <a:r>
              <a:rPr lang="it-IT" sz="2000" dirty="0" smtClean="0">
                <a:solidFill>
                  <a:srgbClr val="FF0000"/>
                </a:solidFill>
              </a:rPr>
              <a:t>acidi grassi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steroidi androgeni ( 5 alfa </a:t>
            </a:r>
            <a:r>
              <a:rPr lang="it-IT" sz="2000" dirty="0" err="1" smtClean="0">
                <a:solidFill>
                  <a:srgbClr val="FF0000"/>
                </a:solidFill>
              </a:rPr>
              <a:t>androstenolo</a:t>
            </a:r>
            <a:r>
              <a:rPr lang="it-IT" sz="2000" dirty="0" smtClean="0">
                <a:solidFill>
                  <a:srgbClr val="FF0000"/>
                </a:solidFill>
              </a:rPr>
              <a:t>, 5 alfa androsterone )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9552" y="612845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u="sng" dirty="0" smtClean="0"/>
              <a:t>Ghiandole </a:t>
            </a:r>
            <a:r>
              <a:rPr lang="it-IT" sz="2000" b="1" i="1" u="sng" dirty="0" err="1" smtClean="0"/>
              <a:t>eccrine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u="sng" dirty="0" smtClean="0"/>
              <a:t>Sedi e struttura anatomica</a:t>
            </a:r>
            <a:r>
              <a:rPr lang="it-IT" sz="2000" dirty="0" smtClean="0"/>
              <a:t>: sono disseminate sul 99% della superficie cutanea. Maggiormente concentrate su pianta, palmo, fronte, petto. Mancano a livello delle </a:t>
            </a:r>
            <a:r>
              <a:rPr lang="it-IT" sz="2000" dirty="0" err="1" smtClean="0"/>
              <a:t>pseudomucosa</a:t>
            </a:r>
            <a:r>
              <a:rPr lang="it-IT" sz="2000" dirty="0" smtClean="0"/>
              <a:t> delle labbra, del glande e foglietto interno del prepuzio, delle piccole labbra, faccia interna padiglione auricolare. Il loro numero è composto tra i 2 e i 5 milioni, il volume è diverso a seconda degli individui, regione corporea e tasso di sudorazione.</a:t>
            </a:r>
            <a:br>
              <a:rPr lang="it-IT" sz="2000" dirty="0" smtClean="0"/>
            </a:br>
            <a:r>
              <a:rPr lang="it-IT" sz="2000" dirty="0" smtClean="0"/>
              <a:t>Anatomicamente sono costituite da un glomerulo localizzato nel derma profondo e un condotto sudoriparo. Il glomerulo secretivo è formato da 3 tipi cellulari:</a:t>
            </a:r>
          </a:p>
          <a:p>
            <a:r>
              <a:rPr lang="it-IT" sz="2000" dirty="0" smtClean="0"/>
              <a:t>Cellule chiare, periferiche, ricche di glicogeno</a:t>
            </a:r>
          </a:p>
          <a:p>
            <a:r>
              <a:rPr lang="it-IT" sz="2000" dirty="0" smtClean="0"/>
              <a:t>Cellule scure, orientate verso il lume, ricche di </a:t>
            </a:r>
            <a:r>
              <a:rPr lang="it-IT" sz="2000" dirty="0" err="1" smtClean="0"/>
              <a:t>mucopolissaccaridi</a:t>
            </a:r>
            <a:endParaRPr lang="it-IT" sz="2000" dirty="0" smtClean="0"/>
          </a:p>
          <a:p>
            <a:r>
              <a:rPr lang="it-IT" sz="2000" dirty="0" smtClean="0"/>
              <a:t>Cellule </a:t>
            </a:r>
            <a:r>
              <a:rPr lang="it-IT" sz="2000" dirty="0" err="1" smtClean="0"/>
              <a:t>mioepiteliali</a:t>
            </a:r>
            <a:r>
              <a:rPr lang="it-IT" sz="2000" dirty="0" smtClean="0"/>
              <a:t>, ricevono stimoli colinergici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751344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u="sng" dirty="0" smtClean="0"/>
              <a:t>Funzione</a:t>
            </a:r>
            <a:r>
              <a:rPr lang="it-IT" sz="2000" dirty="0" smtClean="0"/>
              <a:t>: la secrezione della ghiandola </a:t>
            </a:r>
            <a:r>
              <a:rPr lang="it-IT" sz="2000" dirty="0" err="1" smtClean="0"/>
              <a:t>eccrina</a:t>
            </a:r>
            <a:r>
              <a:rPr lang="it-IT" sz="2000" dirty="0" smtClean="0"/>
              <a:t> è sotto il controllo di fibre nervose simpatiche, che funzionano però con un mediatore colinergico. La secrezione </a:t>
            </a:r>
            <a:r>
              <a:rPr lang="it-IT" sz="2000" dirty="0" err="1" smtClean="0"/>
              <a:t>eccrina</a:t>
            </a:r>
            <a:r>
              <a:rPr lang="it-IT" sz="2000" dirty="0" smtClean="0"/>
              <a:t> non è continua ma intermittente ( stimolata da alte temperature del corpo e stress )</a:t>
            </a:r>
          </a:p>
          <a:p>
            <a:r>
              <a:rPr lang="it-IT" sz="2000" b="1" i="1" dirty="0" smtClean="0">
                <a:solidFill>
                  <a:srgbClr val="FF0000"/>
                </a:solidFill>
              </a:rPr>
              <a:t>Composizione del sudore </a:t>
            </a:r>
            <a:r>
              <a:rPr lang="it-IT" sz="2000" b="1" i="1" dirty="0" err="1" smtClean="0">
                <a:solidFill>
                  <a:srgbClr val="FF0000"/>
                </a:solidFill>
              </a:rPr>
              <a:t>eccrino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r>
              <a:rPr lang="it-IT" sz="2000" dirty="0" smtClean="0">
                <a:solidFill>
                  <a:srgbClr val="FF0000"/>
                </a:solidFill>
              </a:rPr>
              <a:t>Acqua 98-99%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Sali 0,5%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Acido lattico 0,5%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Urea, acido </a:t>
            </a:r>
            <a:r>
              <a:rPr lang="it-IT" sz="2000" dirty="0" err="1" smtClean="0">
                <a:solidFill>
                  <a:srgbClr val="FF0000"/>
                </a:solidFill>
              </a:rPr>
              <a:t>urocanico</a:t>
            </a:r>
            <a:r>
              <a:rPr lang="it-IT" sz="2000" dirty="0" smtClean="0">
                <a:solidFill>
                  <a:srgbClr val="FF0000"/>
                </a:solidFill>
              </a:rPr>
              <a:t>, glucosio, acido acetico, aminoacidi, proteine, acido propionico.</a:t>
            </a:r>
          </a:p>
          <a:p>
            <a:r>
              <a:rPr lang="it-IT" sz="2000" i="1" dirty="0" smtClean="0"/>
              <a:t>Ghiandole </a:t>
            </a:r>
            <a:r>
              <a:rPr lang="it-IT" sz="2000" i="1" dirty="0" err="1" smtClean="0"/>
              <a:t>eccrine</a:t>
            </a:r>
            <a:endParaRPr lang="it-IT" sz="2000" dirty="0" smtClean="0"/>
          </a:p>
          <a:p>
            <a:r>
              <a:rPr lang="it-IT" sz="2000" dirty="0" smtClean="0"/>
              <a:t>Non associate ai follicoli piliferi</a:t>
            </a:r>
          </a:p>
          <a:p>
            <a:r>
              <a:rPr lang="it-IT" sz="2000" dirty="0" smtClean="0"/>
              <a:t>Stimolate da calore ed emozioni</a:t>
            </a:r>
          </a:p>
          <a:p>
            <a:r>
              <a:rPr lang="it-IT" sz="2000" dirty="0" smtClean="0"/>
              <a:t>Secernono un liquido prevalentemente acquoso, la cui evaporazione regola la temperatura cutanea</a:t>
            </a:r>
          </a:p>
          <a:p>
            <a:r>
              <a:rPr lang="it-IT" sz="2000" dirty="0" smtClean="0"/>
              <a:t>Sono distribuite sul 99% del corpo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27483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b="1" i="1" dirty="0" smtClean="0">
                <a:solidFill>
                  <a:srgbClr val="FF0000"/>
                </a:solidFill>
              </a:rPr>
              <a:t>Ghiandole apocrine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r>
              <a:rPr lang="it-IT" sz="2400" dirty="0" smtClean="0">
                <a:solidFill>
                  <a:srgbClr val="FF0000"/>
                </a:solidFill>
              </a:rPr>
              <a:t>Associate ai follicoli piliferi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Stimolate dalle emozioni</a:t>
            </a:r>
          </a:p>
          <a:p>
            <a:r>
              <a:rPr lang="it-IT" sz="2400" dirty="0" smtClean="0"/>
              <a:t>Secernono un liquido lattiginoso che viene degradato dai batteri in lipidi e steroidi che determinano l’odore</a:t>
            </a:r>
          </a:p>
          <a:p>
            <a:r>
              <a:rPr lang="it-IT" sz="2400" dirty="0" smtClean="0"/>
              <a:t>Presenti prevalentemente nell’ascella e area pubica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751344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u="sng" dirty="0" smtClean="0"/>
              <a:t>Ipoderma</a:t>
            </a:r>
            <a:br>
              <a:rPr lang="it-IT" sz="2000" b="1" i="1" u="sng" dirty="0" smtClean="0"/>
            </a:br>
            <a:r>
              <a:rPr lang="it-IT" sz="2000" dirty="0" smtClean="0"/>
              <a:t>Tessuto di derivazione mesenchimale interposto tra il derma e la fascia muscolare scheletrica. È costituito da </a:t>
            </a:r>
            <a:r>
              <a:rPr lang="it-IT" sz="2000" dirty="0" err="1" smtClean="0"/>
              <a:t>adipociti</a:t>
            </a:r>
            <a:r>
              <a:rPr lang="it-IT" sz="2000" dirty="0" smtClean="0"/>
              <a:t> che si organizzano in lobi e lobuli adiposi separati tra loro da setti connettivali dove decorrono i vasi arteriosi e venosi. Un </a:t>
            </a:r>
            <a:r>
              <a:rPr lang="it-IT" sz="2000" dirty="0" err="1" smtClean="0"/>
              <a:t>adipocita</a:t>
            </a:r>
            <a:r>
              <a:rPr lang="it-IT" sz="2000" dirty="0" smtClean="0"/>
              <a:t> è una cellula rotondeggiante il cui citoplasma è ripieno di lipidi, in maggioranza trigliceridi, che schiacciano il nucleo contro la membrana plasmatici. Lo spessore dell’ipoderma varia a seconda della sede </a:t>
            </a:r>
            <a:br>
              <a:rPr lang="it-IT" sz="2000" dirty="0" smtClean="0"/>
            </a:br>
            <a:r>
              <a:rPr lang="it-IT" sz="2000" dirty="0" smtClean="0"/>
              <a:t>Funzioni:</a:t>
            </a:r>
          </a:p>
          <a:p>
            <a:r>
              <a:rPr lang="it-IT" sz="2000" dirty="0" smtClean="0"/>
              <a:t>Isolante</a:t>
            </a:r>
          </a:p>
          <a:p>
            <a:r>
              <a:rPr lang="it-IT" sz="2000" dirty="0" smtClean="0"/>
              <a:t>Ammortizzatore</a:t>
            </a:r>
          </a:p>
          <a:p>
            <a:r>
              <a:rPr lang="it-IT" sz="2000" dirty="0" smtClean="0"/>
              <a:t>Deposito di lipidi che possono essere mobilizzati in condizioni di necessità</a:t>
            </a:r>
          </a:p>
          <a:p>
            <a:r>
              <a:rPr lang="it-IT" sz="2000" dirty="0" smtClean="0"/>
              <a:t>Favorisce la mobilità della cute rispetto alle strutture sottostanti.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69033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b="1" i="1" u="sng" dirty="0" smtClean="0">
                <a:solidFill>
                  <a:srgbClr val="FF0000"/>
                </a:solidFill>
              </a:rPr>
              <a:t>Principali compiti funzionali della cute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La cute non è più considerata un semplice mantello di rivestimento ma un vero e proprio organo ( il più voluminoso dell’organismo ) i cui compiti sono vari.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166843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funzione di </a:t>
            </a:r>
            <a:r>
              <a:rPr lang="it-IT" sz="2400" dirty="0" smtClean="0">
                <a:solidFill>
                  <a:srgbClr val="FF0000"/>
                </a:solidFill>
              </a:rPr>
              <a:t>protezione meccanica</a:t>
            </a:r>
            <a:r>
              <a:rPr lang="it-IT" sz="2400" dirty="0" smtClean="0"/>
              <a:t>: grazie alla sua elasticità, resistenza, coesione degli elementi strutturali</a:t>
            </a:r>
          </a:p>
          <a:p>
            <a:r>
              <a:rPr lang="it-IT" sz="2400" dirty="0" smtClean="0"/>
              <a:t>funzione di </a:t>
            </a:r>
            <a:r>
              <a:rPr lang="it-IT" sz="2400" dirty="0" smtClean="0">
                <a:solidFill>
                  <a:srgbClr val="FF0000"/>
                </a:solidFill>
              </a:rPr>
              <a:t>protezione verso agenti fisici</a:t>
            </a:r>
            <a:r>
              <a:rPr lang="it-IT" sz="2400" dirty="0" smtClean="0"/>
              <a:t>: </a:t>
            </a:r>
            <a:r>
              <a:rPr lang="it-IT" sz="2400" dirty="0" smtClean="0">
                <a:solidFill>
                  <a:srgbClr val="FF0000"/>
                </a:solidFill>
              </a:rPr>
              <a:t>temperatura</a:t>
            </a:r>
            <a:r>
              <a:rPr lang="it-IT" sz="2400" dirty="0" smtClean="0"/>
              <a:t>, </a:t>
            </a:r>
            <a:r>
              <a:rPr lang="it-IT" sz="2400" dirty="0" smtClean="0">
                <a:solidFill>
                  <a:srgbClr val="FF0000"/>
                </a:solidFill>
              </a:rPr>
              <a:t>radiazion</a:t>
            </a:r>
            <a:r>
              <a:rPr lang="it-IT" sz="2400" dirty="0" smtClean="0"/>
              <a:t>i, </a:t>
            </a:r>
            <a:r>
              <a:rPr lang="it-IT" sz="2400" dirty="0" smtClean="0">
                <a:solidFill>
                  <a:srgbClr val="FF0000"/>
                </a:solidFill>
              </a:rPr>
              <a:t>energia elettrica</a:t>
            </a:r>
          </a:p>
          <a:p>
            <a:r>
              <a:rPr lang="it-IT" sz="2400" dirty="0" smtClean="0"/>
              <a:t>funzione di </a:t>
            </a:r>
            <a:r>
              <a:rPr lang="it-IT" sz="2400" dirty="0" smtClean="0">
                <a:solidFill>
                  <a:srgbClr val="FF0000"/>
                </a:solidFill>
              </a:rPr>
              <a:t>protezione chimica</a:t>
            </a:r>
            <a:r>
              <a:rPr lang="it-IT" sz="2400" dirty="0" smtClean="0"/>
              <a:t>: basata sulla </a:t>
            </a:r>
            <a:r>
              <a:rPr lang="it-IT" sz="2400" dirty="0" smtClean="0">
                <a:solidFill>
                  <a:srgbClr val="FF0000"/>
                </a:solidFill>
              </a:rPr>
              <a:t>impermeabilità cutanea</a:t>
            </a:r>
          </a:p>
          <a:p>
            <a:r>
              <a:rPr lang="it-IT" sz="2400" dirty="0" smtClean="0"/>
              <a:t>funzione di </a:t>
            </a:r>
            <a:r>
              <a:rPr lang="it-IT" sz="2400" dirty="0" smtClean="0">
                <a:solidFill>
                  <a:srgbClr val="FF0000"/>
                </a:solidFill>
              </a:rPr>
              <a:t>protezione biologica verso gli agenti batterici </a:t>
            </a:r>
            <a:r>
              <a:rPr lang="it-IT" sz="2400" dirty="0" smtClean="0"/>
              <a:t>e/o micotici: con il suo film idrolipidico, fine emulsione che ricopre la superficie cutanea ed è costituita da acqua ( prodotta da ghiandole </a:t>
            </a:r>
            <a:r>
              <a:rPr lang="it-IT" sz="2400" dirty="0" err="1" smtClean="0"/>
              <a:t>eccrine</a:t>
            </a:r>
            <a:r>
              <a:rPr lang="it-IT" sz="2400" dirty="0" smtClean="0"/>
              <a:t> ) e da lipidi ( che provengono dalla ghiandola sebacea e dai lipidi </a:t>
            </a:r>
            <a:r>
              <a:rPr lang="it-IT" sz="2400" dirty="0" err="1" smtClean="0"/>
              <a:t>intercorneocitari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). Ha un pH acido ( 4,2-5,6 ) ed è questa acidità, che si deve la difesa dai batteri e miceti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41333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</a:rPr>
              <a:t>Epidermide</a:t>
            </a:r>
            <a:r>
              <a:rPr lang="it-IT" sz="2800" i="1" dirty="0" smtClean="0"/>
              <a:t/>
            </a:r>
            <a:br>
              <a:rPr lang="it-IT" sz="2800" i="1" dirty="0" smtClean="0"/>
            </a:br>
            <a:r>
              <a:rPr lang="it-IT" sz="2800" dirty="0" smtClean="0"/>
              <a:t>È un epitelio squamoso </a:t>
            </a:r>
            <a:r>
              <a:rPr lang="it-IT" sz="2800" dirty="0" err="1" smtClean="0">
                <a:solidFill>
                  <a:srgbClr val="FF0000"/>
                </a:solidFill>
              </a:rPr>
              <a:t>pluristratificato</a:t>
            </a:r>
            <a:r>
              <a:rPr lang="it-IT" sz="2800" dirty="0" smtClean="0"/>
              <a:t> costituito da </a:t>
            </a:r>
            <a:r>
              <a:rPr lang="it-IT" sz="2800" dirty="0" smtClean="0">
                <a:solidFill>
                  <a:srgbClr val="FF0000"/>
                </a:solidFill>
              </a:rPr>
              <a:t>4 tipi di cellule</a:t>
            </a:r>
            <a:r>
              <a:rPr lang="it-IT" sz="2800" dirty="0" smtClean="0"/>
              <a:t>:</a:t>
            </a:r>
          </a:p>
          <a:p>
            <a:r>
              <a:rPr lang="it-IT" sz="2800" b="1" dirty="0" err="1" smtClean="0">
                <a:solidFill>
                  <a:srgbClr val="FF0000"/>
                </a:solidFill>
              </a:rPr>
              <a:t>Cheratinociti</a:t>
            </a:r>
            <a:endParaRPr lang="it-IT" sz="2800" b="1" dirty="0" smtClean="0">
              <a:solidFill>
                <a:srgbClr val="FF0000"/>
              </a:solidFill>
            </a:endParaRPr>
          </a:p>
          <a:p>
            <a:r>
              <a:rPr lang="it-IT" sz="2800" b="1" dirty="0" err="1" smtClean="0">
                <a:solidFill>
                  <a:srgbClr val="FF0000"/>
                </a:solidFill>
              </a:rPr>
              <a:t>Melanociti</a:t>
            </a:r>
            <a:endParaRPr lang="it-IT" sz="2800" b="1" dirty="0" smtClean="0">
              <a:solidFill>
                <a:srgbClr val="FF0000"/>
              </a:solidFill>
            </a:endParaRPr>
          </a:p>
          <a:p>
            <a:r>
              <a:rPr lang="it-IT" sz="2800" b="1" dirty="0" smtClean="0">
                <a:solidFill>
                  <a:srgbClr val="FF0000"/>
                </a:solidFill>
              </a:rPr>
              <a:t>Cellule di Langerhans</a:t>
            </a:r>
          </a:p>
          <a:p>
            <a:r>
              <a:rPr lang="it-IT" sz="2800" b="1" dirty="0" smtClean="0">
                <a:solidFill>
                  <a:srgbClr val="FF0000"/>
                </a:solidFill>
              </a:rPr>
              <a:t>Cellule di </a:t>
            </a:r>
            <a:r>
              <a:rPr lang="it-IT" sz="2800" b="1" dirty="0" err="1" smtClean="0">
                <a:solidFill>
                  <a:srgbClr val="FF0000"/>
                </a:solidFill>
              </a:rPr>
              <a:t>Merkel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1443841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funzione tampone </a:t>
            </a:r>
            <a:r>
              <a:rPr lang="it-IT" sz="2400" dirty="0" smtClean="0"/>
              <a:t>sempre legata al film idrolipidico che è in grado </a:t>
            </a:r>
            <a:r>
              <a:rPr lang="it-IT" sz="2400" b="1" dirty="0" smtClean="0">
                <a:solidFill>
                  <a:srgbClr val="FF0000"/>
                </a:solidFill>
              </a:rPr>
              <a:t>di neutralizzare soluzioni diluite di acidi e basi</a:t>
            </a:r>
          </a:p>
          <a:p>
            <a:r>
              <a:rPr lang="it-IT" sz="2400" dirty="0" smtClean="0"/>
              <a:t>funzione di </a:t>
            </a:r>
            <a:r>
              <a:rPr lang="it-IT" sz="2400" b="1" dirty="0" smtClean="0">
                <a:solidFill>
                  <a:srgbClr val="FF0000"/>
                </a:solidFill>
              </a:rPr>
              <a:t>assorbimento e permeabilità</a:t>
            </a:r>
            <a:r>
              <a:rPr lang="it-IT" sz="2400" dirty="0" smtClean="0"/>
              <a:t>: per via diretta attraverso le cellule epidermiche superficiali e per via indiretta attraverso i follicoli piliferi e le ghiandole sebacee.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funzione termoregolatrice</a:t>
            </a:r>
            <a:r>
              <a:rPr lang="it-IT" sz="2400" dirty="0" smtClean="0"/>
              <a:t>: mediante </a:t>
            </a:r>
            <a:r>
              <a:rPr lang="it-IT" sz="2400" b="1" dirty="0" smtClean="0">
                <a:solidFill>
                  <a:srgbClr val="FF0000"/>
                </a:solidFill>
              </a:rPr>
              <a:t>vasodilatazione, vasocostrizione, sudorazione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funzione secretoria</a:t>
            </a:r>
            <a:r>
              <a:rPr lang="it-IT" sz="2400" dirty="0" smtClean="0"/>
              <a:t>: secrezione sebacea, indispensabile per la costituzione del mantello </a:t>
            </a:r>
            <a:r>
              <a:rPr lang="it-IT" sz="2400" dirty="0" err="1" smtClean="0"/>
              <a:t>lipidico-secrezione</a:t>
            </a:r>
            <a:r>
              <a:rPr lang="it-IT" sz="2400" dirty="0" smtClean="0"/>
              <a:t> sudorale: fino a un litro di sudore al giorno con la “ </a:t>
            </a:r>
            <a:r>
              <a:rPr lang="it-IT" sz="2400" dirty="0" err="1" smtClean="0"/>
              <a:t>perspiratio</a:t>
            </a:r>
            <a:r>
              <a:rPr lang="it-IT" sz="2400" dirty="0" smtClean="0"/>
              <a:t> </a:t>
            </a:r>
            <a:r>
              <a:rPr lang="it-IT" sz="2400" dirty="0" err="1" smtClean="0"/>
              <a:t>insensibilis</a:t>
            </a:r>
            <a:r>
              <a:rPr lang="it-IT" sz="2400" dirty="0" smtClean="0"/>
              <a:t> “ e fino a 15 litri in seguito a fatica fisica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siapharmaceutics.info/articles/2010/4/3/images/AsianJPharm_2010_4_3_173_72115_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784887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siapharmaceutics.info/articles/2010/4/3/images/AsianJPharm_2010_4_3_173_72115_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784887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1600" y="1412776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funzione sensoriale</a:t>
            </a:r>
            <a:r>
              <a:rPr lang="it-IT" sz="2400" dirty="0" smtClean="0"/>
              <a:t>: </a:t>
            </a:r>
          </a:p>
          <a:p>
            <a:r>
              <a:rPr lang="it-IT" sz="2400" dirty="0" err="1" smtClean="0">
                <a:solidFill>
                  <a:srgbClr val="FF0000"/>
                </a:solidFill>
              </a:rPr>
              <a:t>meccanorecezione</a:t>
            </a:r>
            <a:r>
              <a:rPr lang="it-IT" sz="2400" dirty="0" smtClean="0">
                <a:solidFill>
                  <a:srgbClr val="FF0000"/>
                </a:solidFill>
              </a:rPr>
              <a:t>,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termorecezione</a:t>
            </a:r>
            <a:r>
              <a:rPr lang="it-IT" sz="2400" dirty="0" smtClean="0"/>
              <a:t>,</a:t>
            </a:r>
          </a:p>
          <a:p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sensibilità dolorifica e tattile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funzione immunitaria </a:t>
            </a:r>
            <a:r>
              <a:rPr lang="it-IT" sz="2400" dirty="0" smtClean="0"/>
              <a:t>mediata sia dalle cellule immunocompetenti presenti nel suo contesto ( cellule di Langerhans, linfociti CD4 ), sia dalla produzione da parte dei </a:t>
            </a:r>
            <a:r>
              <a:rPr lang="it-IT" sz="2400" dirty="0" err="1" smtClean="0"/>
              <a:t>cheratinociti</a:t>
            </a:r>
            <a:r>
              <a:rPr lang="it-IT" sz="2400" dirty="0" smtClean="0"/>
              <a:t> di interleuchine, </a:t>
            </a:r>
            <a:r>
              <a:rPr lang="it-IT" sz="2400" dirty="0" err="1" smtClean="0"/>
              <a:t>growh</a:t>
            </a:r>
            <a:r>
              <a:rPr lang="it-IT" sz="2400" dirty="0" smtClean="0"/>
              <a:t> </a:t>
            </a:r>
            <a:r>
              <a:rPr lang="it-IT" sz="2400" dirty="0" err="1" smtClean="0"/>
              <a:t>factors</a:t>
            </a:r>
            <a:r>
              <a:rPr lang="it-IT" sz="2400" dirty="0" smtClean="0"/>
              <a:t>, e molecole aventi funzioni </a:t>
            </a:r>
            <a:r>
              <a:rPr lang="it-IT" sz="2400" dirty="0" err="1" smtClean="0"/>
              <a:t>maturative</a:t>
            </a:r>
            <a:r>
              <a:rPr lang="it-IT" sz="2400" dirty="0" smtClean="0"/>
              <a:t> sui linfociti T.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08720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err="1" smtClean="0">
                <a:solidFill>
                  <a:srgbClr val="FF0000"/>
                </a:solidFill>
              </a:rPr>
              <a:t>Cheratinociti</a:t>
            </a:r>
            <a:r>
              <a:rPr lang="it-IT" sz="2400" i="1" u="sng" dirty="0" smtClean="0"/>
              <a:t/>
            </a:r>
            <a:br>
              <a:rPr lang="it-IT" sz="2400" i="1" u="sng" dirty="0" smtClean="0"/>
            </a:br>
            <a:r>
              <a:rPr lang="it-IT" sz="2400" dirty="0" smtClean="0"/>
              <a:t>Rappresentano più del </a:t>
            </a:r>
            <a:r>
              <a:rPr lang="it-IT" sz="2400" dirty="0" smtClean="0">
                <a:solidFill>
                  <a:srgbClr val="FF0000"/>
                </a:solidFill>
              </a:rPr>
              <a:t>90% delle cellule epidermiche</a:t>
            </a:r>
            <a:r>
              <a:rPr lang="it-IT" sz="2400" dirty="0" smtClean="0"/>
              <a:t>. Sono cellule epiteliali dalla cui stratificazione origina l’epidermide</a:t>
            </a:r>
            <a:r>
              <a:rPr lang="it-IT" sz="2400" dirty="0" smtClean="0">
                <a:solidFill>
                  <a:srgbClr val="FF0000"/>
                </a:solidFill>
              </a:rPr>
              <a:t>. Migrano progressivamente da una sede basale verso la superficie cutanea subendo un processo di differenziazione ( cheratinizzazione ). Le </a:t>
            </a:r>
            <a:r>
              <a:rPr lang="it-IT" sz="2400" dirty="0" smtClean="0"/>
              <a:t>modificazioni morfologiche del </a:t>
            </a:r>
            <a:r>
              <a:rPr lang="it-IT" sz="2400" dirty="0" err="1" smtClean="0"/>
              <a:t>cheratinocita</a:t>
            </a:r>
            <a:r>
              <a:rPr lang="it-IT" sz="2400" dirty="0" smtClean="0"/>
              <a:t> permettono di suddividere l’epidermide in </a:t>
            </a:r>
            <a:r>
              <a:rPr lang="it-IT" sz="2400" dirty="0" smtClean="0">
                <a:solidFill>
                  <a:srgbClr val="FF0000"/>
                </a:solidFill>
              </a:rPr>
              <a:t>4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strati distinti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484784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Strato basale o germinativo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Una o due file di </a:t>
            </a:r>
            <a:r>
              <a:rPr lang="it-IT" sz="2400" dirty="0" err="1" smtClean="0"/>
              <a:t>cheratinociti</a:t>
            </a:r>
            <a:r>
              <a:rPr lang="it-IT" sz="2400" dirty="0" smtClean="0"/>
              <a:t> di forma </a:t>
            </a:r>
            <a:r>
              <a:rPr lang="it-IT" sz="2400" dirty="0" err="1" smtClean="0">
                <a:solidFill>
                  <a:srgbClr val="FF0000"/>
                </a:solidFill>
              </a:rPr>
              <a:t>cuboidale</a:t>
            </a:r>
            <a:r>
              <a:rPr lang="it-IT" sz="2400" dirty="0" smtClean="0"/>
              <a:t> e </a:t>
            </a:r>
            <a:r>
              <a:rPr lang="it-IT" sz="2400" dirty="0" smtClean="0">
                <a:solidFill>
                  <a:srgbClr val="FF0000"/>
                </a:solidFill>
              </a:rPr>
              <a:t>nucleo grande </a:t>
            </a:r>
            <a:r>
              <a:rPr lang="it-IT" sz="2400" dirty="0" smtClean="0"/>
              <a:t>che aderiscono tramite </a:t>
            </a:r>
            <a:r>
              <a:rPr lang="it-IT" sz="2400" dirty="0" err="1" smtClean="0">
                <a:solidFill>
                  <a:srgbClr val="FF0000"/>
                </a:solidFill>
              </a:rPr>
              <a:t>emidesmosomi</a:t>
            </a:r>
            <a:r>
              <a:rPr lang="it-IT" sz="2400" dirty="0" smtClean="0"/>
              <a:t> alla sottostante m. basale. Contengono fasci di </a:t>
            </a:r>
            <a:r>
              <a:rPr lang="it-IT" sz="2400" dirty="0" err="1" smtClean="0"/>
              <a:t>tonofilamenti</a:t>
            </a:r>
            <a:r>
              <a:rPr lang="it-IT" sz="2400" dirty="0" smtClean="0"/>
              <a:t>. Sono cellule germinative dell’epidermide </a:t>
            </a:r>
            <a:r>
              <a:rPr lang="it-IT" sz="2400" dirty="0" smtClean="0">
                <a:solidFill>
                  <a:srgbClr val="FF0000"/>
                </a:solidFill>
              </a:rPr>
              <a:t>3 tipi di </a:t>
            </a:r>
            <a:r>
              <a:rPr lang="it-IT" sz="2400" dirty="0" err="1" smtClean="0">
                <a:solidFill>
                  <a:srgbClr val="FF0000"/>
                </a:solidFill>
              </a:rPr>
              <a:t>cheratinociti</a:t>
            </a:r>
            <a:r>
              <a:rPr lang="it-IT" sz="2400" dirty="0" smtClean="0">
                <a:solidFill>
                  <a:srgbClr val="FF0000"/>
                </a:solidFill>
              </a:rPr>
              <a:t> basali</a:t>
            </a:r>
            <a:r>
              <a:rPr lang="it-IT" sz="2400" dirty="0" smtClean="0"/>
              <a:t>: 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c. staminali</a:t>
            </a:r>
            <a:r>
              <a:rPr lang="it-IT" sz="2400" dirty="0" smtClean="0"/>
              <a:t>, 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c. attivamente proliferanti</a:t>
            </a:r>
            <a:r>
              <a:rPr lang="it-IT" sz="2400" dirty="0" smtClean="0"/>
              <a:t>, 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c. in fase iniziale di differenziazione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1640" y="1412776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Strato spinoso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Più filiere </a:t>
            </a:r>
            <a:r>
              <a:rPr lang="it-IT" sz="2400" dirty="0" smtClean="0">
                <a:solidFill>
                  <a:srgbClr val="FF0000"/>
                </a:solidFill>
              </a:rPr>
              <a:t>di cellule poliedriche collegate tra loro da “ spine “,</a:t>
            </a:r>
            <a:r>
              <a:rPr lang="it-IT" sz="2400" dirty="0" smtClean="0"/>
              <a:t> espressione in microscopia ottica dei </a:t>
            </a:r>
            <a:r>
              <a:rPr lang="it-IT" sz="2400" dirty="0" err="1" smtClean="0"/>
              <a:t>desmosomi</a:t>
            </a:r>
            <a:r>
              <a:rPr lang="it-IT" sz="2400" dirty="0" smtClean="0"/>
              <a:t>, placche d’attacco originate dalla membrana plasmatici. </a:t>
            </a:r>
          </a:p>
          <a:p>
            <a:endParaRPr lang="it-IT" sz="2400" dirty="0" smtClean="0">
              <a:solidFill>
                <a:srgbClr val="FF0000"/>
              </a:solidFill>
            </a:endParaRPr>
          </a:p>
          <a:p>
            <a:r>
              <a:rPr lang="it-IT" sz="2400" dirty="0" smtClean="0">
                <a:solidFill>
                  <a:srgbClr val="FF0000"/>
                </a:solidFill>
              </a:rPr>
              <a:t>Lo strato basale e quello spinoso costituiscono il corpo mucoso del Malpigli o malpighiano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59632" y="1844824"/>
            <a:ext cx="6408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Strato granuloso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2-3 assisi cellulari di </a:t>
            </a:r>
            <a:r>
              <a:rPr lang="it-IT" sz="2400" dirty="0" smtClean="0">
                <a:solidFill>
                  <a:srgbClr val="FF0000"/>
                </a:solidFill>
              </a:rPr>
              <a:t>forma appiattita </a:t>
            </a:r>
            <a:r>
              <a:rPr lang="it-IT" sz="2400" dirty="0" smtClean="0"/>
              <a:t>con granuli citoplasmatici di </a:t>
            </a:r>
            <a:r>
              <a:rPr lang="it-IT" sz="2400" dirty="0" err="1" smtClean="0">
                <a:solidFill>
                  <a:srgbClr val="FF0000"/>
                </a:solidFill>
              </a:rPr>
              <a:t>cheratoialin</a:t>
            </a:r>
            <a:r>
              <a:rPr lang="it-IT" sz="2400" dirty="0" err="1" smtClean="0"/>
              <a:t>a</a:t>
            </a:r>
            <a:r>
              <a:rPr lang="it-IT" sz="2400" dirty="0" smtClean="0"/>
              <a:t> disposti intorno e tra i fasci di </a:t>
            </a:r>
            <a:r>
              <a:rPr lang="it-IT" sz="2400" dirty="0" err="1" smtClean="0"/>
              <a:t>tonofilamenti</a:t>
            </a:r>
            <a:r>
              <a:rPr lang="it-IT" sz="2400" dirty="0" smtClean="0"/>
              <a:t>. Nelle assisi superiori dello strato spinoso e nello strato granuloso si osservano i caratteristici corpi lamellari ( corpi di </a:t>
            </a:r>
            <a:r>
              <a:rPr lang="it-IT" sz="2400" dirty="0" err="1" smtClean="0">
                <a:solidFill>
                  <a:srgbClr val="FF0000"/>
                </a:solidFill>
              </a:rPr>
              <a:t>Odland</a:t>
            </a:r>
            <a:r>
              <a:rPr lang="it-IT" sz="2400" dirty="0" smtClean="0"/>
              <a:t> ).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1268760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Strato corneo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>
                <a:solidFill>
                  <a:srgbClr val="FF0000"/>
                </a:solidFill>
              </a:rPr>
              <a:t>Cellule enucleate</a:t>
            </a:r>
            <a:r>
              <a:rPr lang="it-IT" sz="2400" dirty="0" smtClean="0"/>
              <a:t>, </a:t>
            </a:r>
            <a:r>
              <a:rPr lang="it-IT" sz="2400" dirty="0" smtClean="0">
                <a:solidFill>
                  <a:srgbClr val="FF0000"/>
                </a:solidFill>
              </a:rPr>
              <a:t>appiatt</a:t>
            </a:r>
            <a:r>
              <a:rPr lang="it-IT" sz="2400" dirty="0" smtClean="0"/>
              <a:t>ite e prive di </a:t>
            </a:r>
            <a:r>
              <a:rPr lang="it-IT" sz="2400" dirty="0" err="1" smtClean="0"/>
              <a:t>desmosomi</a:t>
            </a:r>
            <a:r>
              <a:rPr lang="it-IT" sz="2400" dirty="0" smtClean="0"/>
              <a:t>. </a:t>
            </a:r>
          </a:p>
          <a:p>
            <a:r>
              <a:rPr lang="it-IT" sz="2400" dirty="0" smtClean="0"/>
              <a:t>Sono composti completamente da </a:t>
            </a:r>
            <a:r>
              <a:rPr lang="it-IT" sz="2400" dirty="0" smtClean="0">
                <a:solidFill>
                  <a:srgbClr val="FF0000"/>
                </a:solidFill>
              </a:rPr>
              <a:t>filamenti di cheratina</a:t>
            </a:r>
            <a:r>
              <a:rPr lang="it-IT" sz="2400" dirty="0" smtClean="0"/>
              <a:t> che si aggregano in </a:t>
            </a:r>
            <a:r>
              <a:rPr lang="it-IT" sz="2400" dirty="0" smtClean="0">
                <a:solidFill>
                  <a:srgbClr val="FF0000"/>
                </a:solidFill>
              </a:rPr>
              <a:t>grandi macrofibrille</a:t>
            </a:r>
            <a:r>
              <a:rPr lang="it-IT" sz="2400" dirty="0" smtClean="0"/>
              <a:t>. I </a:t>
            </a:r>
            <a:r>
              <a:rPr lang="it-IT" sz="2400" dirty="0" err="1" smtClean="0"/>
              <a:t>corneociti</a:t>
            </a:r>
            <a:r>
              <a:rPr lang="it-IT" sz="2400" dirty="0" smtClean="0"/>
              <a:t> sono in condizioni fisiologiche continuamente perduti dalla superficie cutanea sottoforma di squame. </a:t>
            </a:r>
            <a:r>
              <a:rPr lang="it-IT" sz="2400" b="1" dirty="0" smtClean="0">
                <a:solidFill>
                  <a:srgbClr val="FF0000"/>
                </a:solidFill>
              </a:rPr>
              <a:t>Il tempo necessario ad una cellula basale per arrivare alla superficie epidermica è compreso tra i 12 e i 28 giorni.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592" y="1859340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u="sng" dirty="0" smtClean="0">
                <a:solidFill>
                  <a:srgbClr val="FF0000"/>
                </a:solidFill>
              </a:rPr>
              <a:t>Processo di cheratinizzazione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 smtClean="0"/>
          </a:p>
          <a:p>
            <a:r>
              <a:rPr lang="it-IT" sz="2400" dirty="0" smtClean="0">
                <a:solidFill>
                  <a:srgbClr val="FF0000"/>
                </a:solidFill>
              </a:rPr>
              <a:t>Processo </a:t>
            </a:r>
            <a:r>
              <a:rPr lang="it-IT" sz="2400" dirty="0" err="1" smtClean="0">
                <a:solidFill>
                  <a:srgbClr val="FF0000"/>
                </a:solidFill>
              </a:rPr>
              <a:t>differenziativo</a:t>
            </a:r>
            <a:r>
              <a:rPr lang="it-IT" sz="2400" dirty="0" smtClean="0">
                <a:solidFill>
                  <a:srgbClr val="FF0000"/>
                </a:solidFill>
              </a:rPr>
              <a:t> che porta la cellula basale epidermica a trasformarsi in una cellula dello strato corneo </a:t>
            </a:r>
            <a:r>
              <a:rPr lang="it-IT" sz="2400" dirty="0" smtClean="0"/>
              <a:t>si caratterizza per:</a:t>
            </a:r>
          </a:p>
          <a:p>
            <a:r>
              <a:rPr lang="it-IT" sz="2400" dirty="0" smtClean="0"/>
              <a:t>Modificazione della </a:t>
            </a:r>
            <a:r>
              <a:rPr lang="it-IT" sz="2400" dirty="0" smtClean="0">
                <a:solidFill>
                  <a:srgbClr val="FF0000"/>
                </a:solidFill>
              </a:rPr>
              <a:t>sintesi di cheratine</a:t>
            </a:r>
          </a:p>
          <a:p>
            <a:r>
              <a:rPr lang="it-IT" sz="2400" dirty="0" smtClean="0"/>
              <a:t>Sviluppo di un </a:t>
            </a:r>
            <a:r>
              <a:rPr lang="it-IT" sz="2400" dirty="0" smtClean="0">
                <a:solidFill>
                  <a:srgbClr val="FF0000"/>
                </a:solidFill>
              </a:rPr>
              <a:t>involucro intracellulare corneo insolubile</a:t>
            </a:r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FF0000"/>
                </a:solidFill>
              </a:rPr>
              <a:t>Espressione di particolari lipidi </a:t>
            </a:r>
            <a:r>
              <a:rPr lang="it-IT" sz="2400" b="1" dirty="0" err="1" smtClean="0">
                <a:solidFill>
                  <a:srgbClr val="FF0000"/>
                </a:solidFill>
              </a:rPr>
              <a:t>intercorneocitari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550</Words>
  <Application>Microsoft Office PowerPoint</Application>
  <PresentationFormat>Presentazione su schermo (4:3)</PresentationFormat>
  <Paragraphs>127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Tema di Office</vt:lpstr>
      <vt:lpstr>CUTE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CUTE</dc:title>
  <dc:creator>Franco</dc:creator>
  <cp:lastModifiedBy>Franco</cp:lastModifiedBy>
  <cp:revision>40</cp:revision>
  <dcterms:created xsi:type="dcterms:W3CDTF">2012-04-11T07:12:45Z</dcterms:created>
  <dcterms:modified xsi:type="dcterms:W3CDTF">2012-04-12T15:31:16Z</dcterms:modified>
</cp:coreProperties>
</file>