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2" r:id="rId2"/>
    <p:sldId id="303" r:id="rId3"/>
    <p:sldId id="326" r:id="rId4"/>
    <p:sldId id="325" r:id="rId5"/>
    <p:sldId id="327" r:id="rId6"/>
    <p:sldId id="328" r:id="rId7"/>
    <p:sldId id="329"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86358" autoAdjust="0"/>
  </p:normalViewPr>
  <p:slideViewPr>
    <p:cSldViewPr snapToGrid="0">
      <p:cViewPr varScale="1">
        <p:scale>
          <a:sx n="97" d="100"/>
          <a:sy n="97" d="100"/>
        </p:scale>
        <p:origin x="33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78FC8-E037-4612-8AB8-5D4EA84B93E8}" type="datetimeFigureOut">
              <a:rPr lang="it-IT" smtClean="0"/>
              <a:t>27/03/2020</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B2E21-C18B-4DC8-B157-994E8F414124}" type="slidenum">
              <a:rPr lang="it-IT" smtClean="0"/>
              <a:t>‹N›</a:t>
            </a:fld>
            <a:endParaRPr lang="it-IT"/>
          </a:p>
        </p:txBody>
      </p:sp>
    </p:spTree>
    <p:extLst>
      <p:ext uri="{BB962C8B-B14F-4D97-AF65-F5344CB8AC3E}">
        <p14:creationId xmlns:p14="http://schemas.microsoft.com/office/powerpoint/2010/main" val="152689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96E32FF-04D1-45BB-BA1F-1DCD9636CF56}" type="datetimeFigureOut">
              <a:rPr lang="it-IT" smtClean="0"/>
              <a:t>27/03/2020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388145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96E32FF-04D1-45BB-BA1F-1DCD9636CF56}" type="datetimeFigureOut">
              <a:rPr lang="it-IT" smtClean="0"/>
              <a:t>27/03/2020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371154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96E32FF-04D1-45BB-BA1F-1DCD9636CF56}" type="datetimeFigureOut">
              <a:rPr lang="it-IT" smtClean="0"/>
              <a:t>27/03/2020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341624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96E32FF-04D1-45BB-BA1F-1DCD9636CF56}" type="datetimeFigureOut">
              <a:rPr lang="it-IT" smtClean="0"/>
              <a:t>27/03/2020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239600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96E32FF-04D1-45BB-BA1F-1DCD9636CF56}" type="datetimeFigureOut">
              <a:rPr lang="it-IT" smtClean="0"/>
              <a:t>27/03/2020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302501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96E32FF-04D1-45BB-BA1F-1DCD9636CF56}" type="datetimeFigureOut">
              <a:rPr lang="it-IT" smtClean="0"/>
              <a:t>27/03/2020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26316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96E32FF-04D1-45BB-BA1F-1DCD9636CF56}" type="datetimeFigureOut">
              <a:rPr lang="it-IT" smtClean="0"/>
              <a:t>27/03/2020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167763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96E32FF-04D1-45BB-BA1F-1DCD9636CF56}" type="datetimeFigureOut">
              <a:rPr lang="it-IT" smtClean="0"/>
              <a:t>27/03/2020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136066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96E32FF-04D1-45BB-BA1F-1DCD9636CF56}" type="datetimeFigureOut">
              <a:rPr lang="it-IT" smtClean="0"/>
              <a:t>27/03/2020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267878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96E32FF-04D1-45BB-BA1F-1DCD9636CF56}" type="datetimeFigureOut">
              <a:rPr lang="it-IT" smtClean="0"/>
              <a:t>27/03/2020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378688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96E32FF-04D1-45BB-BA1F-1DCD9636CF56}" type="datetimeFigureOut">
              <a:rPr lang="it-IT" smtClean="0"/>
              <a:t>27/03/2020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4F4A36-C9D5-48BB-B994-FA9A193F2DB3}" type="slidenum">
              <a:rPr lang="it-IT" smtClean="0"/>
              <a:t>‹N›</a:t>
            </a:fld>
            <a:endParaRPr lang="it-IT"/>
          </a:p>
        </p:txBody>
      </p:sp>
    </p:spTree>
    <p:extLst>
      <p:ext uri="{BB962C8B-B14F-4D97-AF65-F5344CB8AC3E}">
        <p14:creationId xmlns:p14="http://schemas.microsoft.com/office/powerpoint/2010/main" val="159295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E32FF-04D1-45BB-BA1F-1DCD9636CF56}" type="datetimeFigureOut">
              <a:rPr lang="it-IT" smtClean="0"/>
              <a:t>27/03/2020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F4A36-C9D5-48BB-B994-FA9A193F2DB3}" type="slidenum">
              <a:rPr lang="it-IT" smtClean="0"/>
              <a:t>‹N›</a:t>
            </a:fld>
            <a:endParaRPr lang="it-IT"/>
          </a:p>
        </p:txBody>
      </p:sp>
    </p:spTree>
    <p:extLst>
      <p:ext uri="{BB962C8B-B14F-4D97-AF65-F5344CB8AC3E}">
        <p14:creationId xmlns:p14="http://schemas.microsoft.com/office/powerpoint/2010/main" val="393957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siaa.it/progetti/museo-delle-arti-nautiche" TargetMode="External"/><Relationship Id="rId7" Type="http://schemas.openxmlformats.org/officeDocument/2006/relationships/image" Target="../media/image11.jpeg"/><Relationship Id="rId2" Type="http://schemas.openxmlformats.org/officeDocument/2006/relationships/hyperlink" Target="http://www.csiaa.it/"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tif"/><Relationship Id="rId1" Type="http://schemas.openxmlformats.org/officeDocument/2006/relationships/slideLayout" Target="../slideLayouts/slideLayout2.xml"/><Relationship Id="rId5" Type="http://schemas.openxmlformats.org/officeDocument/2006/relationships/image" Target="../media/image15.ti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tif"/><Relationship Id="rId7" Type="http://schemas.openxmlformats.org/officeDocument/2006/relationships/image" Target="../media/image19.jpg"/><Relationship Id="rId2" Type="http://schemas.openxmlformats.org/officeDocument/2006/relationships/image" Target="../media/image15.tif"/><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tif"/><Relationship Id="rId1" Type="http://schemas.openxmlformats.org/officeDocument/2006/relationships/slideLayout" Target="../slideLayouts/slideLayout2.xml"/><Relationship Id="rId4" Type="http://schemas.openxmlformats.org/officeDocument/2006/relationships/image" Target="../media/image2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04260" y="-1274329"/>
            <a:ext cx="11348185" cy="4450665"/>
          </a:xfrm>
        </p:spPr>
        <p:txBody>
          <a:bodyPr>
            <a:normAutofit/>
          </a:bodyPr>
          <a:lstStyle/>
          <a:p>
            <a:r>
              <a:rPr lang="it-IT" sz="1400" smtClean="0">
                <a:solidFill>
                  <a:schemeClr val="bg1"/>
                </a:solidFill>
              </a:rPr>
              <a:t>LABORATORIO DI PROGETTAZIONE 4/A </a:t>
            </a:r>
            <a:br>
              <a:rPr lang="it-IT" sz="1400" smtClean="0">
                <a:solidFill>
                  <a:schemeClr val="bg1"/>
                </a:solidFill>
              </a:rPr>
            </a:br>
            <a:r>
              <a:rPr lang="it-IT" sz="1400" smtClean="0">
                <a:solidFill>
                  <a:schemeClr val="bg1"/>
                </a:solidFill>
              </a:rPr>
              <a:t>PROF. ARCH. ROBERTO A. CHERUBINI </a:t>
            </a:r>
            <a:br>
              <a:rPr lang="it-IT" sz="1400" smtClean="0">
                <a:solidFill>
                  <a:schemeClr val="bg1"/>
                </a:solidFill>
              </a:rPr>
            </a:br>
            <a:r>
              <a:rPr lang="it-IT" sz="1400" smtClean="0">
                <a:solidFill>
                  <a:schemeClr val="bg1"/>
                </a:solidFill>
              </a:rPr>
              <a:t>con </a:t>
            </a:r>
            <a:br>
              <a:rPr lang="it-IT" sz="1400" smtClean="0">
                <a:solidFill>
                  <a:schemeClr val="bg1"/>
                </a:solidFill>
              </a:rPr>
            </a:br>
            <a:r>
              <a:rPr lang="it-IT" sz="1400" smtClean="0">
                <a:solidFill>
                  <a:schemeClr val="bg1"/>
                </a:solidFill>
              </a:rPr>
              <a:t>ARCH. ALESSIA GALLO (PhD student ARCHITETTURA TEORIE E PROGETTO DIAP SAPIENZA) </a:t>
            </a:r>
            <a:br>
              <a:rPr lang="it-IT" sz="1400" smtClean="0">
                <a:solidFill>
                  <a:schemeClr val="bg1"/>
                </a:solidFill>
              </a:rPr>
            </a:br>
            <a:r>
              <a:rPr lang="it-IT" sz="1400" smtClean="0">
                <a:solidFill>
                  <a:schemeClr val="bg1"/>
                </a:solidFill>
              </a:rPr>
              <a:t>ARCH. MARCO GIORDANO (CONSULENTE ESTERNO) </a:t>
            </a:r>
            <a:br>
              <a:rPr lang="it-IT" sz="1400" smtClean="0">
                <a:solidFill>
                  <a:schemeClr val="bg1"/>
                </a:solidFill>
              </a:rPr>
            </a:br>
            <a:r>
              <a:rPr lang="it-IT" sz="1400" smtClean="0">
                <a:solidFill>
                  <a:schemeClr val="bg1"/>
                </a:solidFill>
              </a:rPr>
              <a:t>ARCH. ANDREA LANNA (CONSULENTE ESTERNO)</a:t>
            </a:r>
            <a:br>
              <a:rPr lang="it-IT" sz="1400" smtClean="0">
                <a:solidFill>
                  <a:schemeClr val="bg1"/>
                </a:solidFill>
              </a:rPr>
            </a:br>
            <a:r>
              <a:rPr lang="it-IT" sz="1400" smtClean="0">
                <a:solidFill>
                  <a:schemeClr val="bg1"/>
                </a:solidFill>
              </a:rPr>
              <a:t/>
            </a:r>
            <a:br>
              <a:rPr lang="it-IT" sz="1400" smtClean="0">
                <a:solidFill>
                  <a:schemeClr val="bg1"/>
                </a:solidFill>
              </a:rPr>
            </a:br>
            <a:r>
              <a:rPr lang="it-IT" sz="1400" smtClean="0">
                <a:solidFill>
                  <a:schemeClr val="bg1"/>
                </a:solidFill>
              </a:rPr>
              <a:t/>
            </a:r>
            <a:br>
              <a:rPr lang="it-IT" sz="1400" smtClean="0">
                <a:solidFill>
                  <a:schemeClr val="bg1"/>
                </a:solidFill>
              </a:rPr>
            </a:br>
            <a:r>
              <a:rPr lang="it-IT" sz="1400" smtClean="0">
                <a:solidFill>
                  <a:schemeClr val="bg1"/>
                </a:solidFill>
              </a:rPr>
              <a:t/>
            </a:r>
            <a:br>
              <a:rPr lang="it-IT" sz="1400" smtClean="0">
                <a:solidFill>
                  <a:schemeClr val="bg1"/>
                </a:solidFill>
              </a:rPr>
            </a:br>
            <a:r>
              <a:rPr lang="it-IT" sz="1400" smtClean="0">
                <a:solidFill>
                  <a:schemeClr val="bg1"/>
                </a:solidFill>
              </a:rPr>
              <a:t/>
            </a:r>
            <a:br>
              <a:rPr lang="it-IT" sz="1400" smtClean="0">
                <a:solidFill>
                  <a:schemeClr val="bg1"/>
                </a:solidFill>
              </a:rPr>
            </a:br>
            <a:endParaRPr lang="it-IT" sz="1400" dirty="0">
              <a:solidFill>
                <a:schemeClr val="bg1"/>
              </a:solidFill>
            </a:endParaRPr>
          </a:p>
        </p:txBody>
      </p:sp>
      <p:sp>
        <p:nvSpPr>
          <p:cNvPr id="3" name="Sottotitolo 2"/>
          <p:cNvSpPr>
            <a:spLocks noGrp="1"/>
          </p:cNvSpPr>
          <p:nvPr>
            <p:ph type="subTitle" idx="1"/>
          </p:nvPr>
        </p:nvSpPr>
        <p:spPr>
          <a:xfrm rot="10800000" flipV="1">
            <a:off x="1885723" y="4901663"/>
            <a:ext cx="8017844" cy="834991"/>
          </a:xfrm>
        </p:spPr>
        <p:txBody>
          <a:bodyPr>
            <a:normAutofit/>
          </a:bodyPr>
          <a:lstStyle/>
          <a:p>
            <a:r>
              <a:rPr lang="it-IT" dirty="0" smtClean="0">
                <a:solidFill>
                  <a:schemeClr val="bg1"/>
                </a:solidFill>
              </a:rPr>
              <a:t>      </a:t>
            </a:r>
            <a:r>
              <a:rPr lang="it-IT" sz="2800" dirty="0" smtClean="0">
                <a:solidFill>
                  <a:schemeClr val="bg1"/>
                </a:solidFill>
              </a:rPr>
              <a:t>IL MASTERPLAN</a:t>
            </a:r>
            <a:endParaRPr lang="it-IT" sz="2800" dirty="0"/>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1154" b="7641"/>
          <a:stretch/>
        </p:blipFill>
        <p:spPr>
          <a:xfrm>
            <a:off x="6156061" y="2259597"/>
            <a:ext cx="1918138" cy="1802263"/>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9850" t="12069" r="18767" b="33063"/>
          <a:stretch/>
        </p:blipFill>
        <p:spPr>
          <a:xfrm>
            <a:off x="8174763" y="2474209"/>
            <a:ext cx="1458417" cy="1575368"/>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29678" t="-1" r="4767" b="44491"/>
          <a:stretch/>
        </p:blipFill>
        <p:spPr>
          <a:xfrm>
            <a:off x="2462570" y="2474209"/>
            <a:ext cx="1695593" cy="1575369"/>
          </a:xfrm>
          <a:prstGeom prst="rect">
            <a:avLst/>
          </a:prstGeom>
        </p:spPr>
      </p:pic>
      <p:pic>
        <p:nvPicPr>
          <p:cNvPr id="10" name="Immagine 9"/>
          <p:cNvPicPr>
            <a:picLocks noChangeAspect="1"/>
          </p:cNvPicPr>
          <p:nvPr/>
        </p:nvPicPr>
        <p:blipFill rotWithShape="1">
          <a:blip r:embed="rId5" cstate="print">
            <a:extLst>
              <a:ext uri="{28A0092B-C50C-407E-A947-70E740481C1C}">
                <a14:useLocalDpi xmlns:a14="http://schemas.microsoft.com/office/drawing/2010/main" val="0"/>
              </a:ext>
            </a:extLst>
          </a:blip>
          <a:srcRect t="11939" b="21904"/>
          <a:stretch/>
        </p:blipFill>
        <p:spPr>
          <a:xfrm>
            <a:off x="4359591" y="2475279"/>
            <a:ext cx="1695907" cy="1597793"/>
          </a:xfrm>
          <a:prstGeom prst="rect">
            <a:avLst/>
          </a:prstGeom>
        </p:spPr>
      </p:pic>
      <p:pic>
        <p:nvPicPr>
          <p:cNvPr id="11" name="Immagine 9"/>
          <p:cNvPicPr>
            <a:picLocks noChangeAspect="1"/>
          </p:cNvPicPr>
          <p:nvPr/>
        </p:nvPicPr>
        <p:blipFill>
          <a:blip r:embed="rId6">
            <a:extLst>
              <a:ext uri="{28A0092B-C50C-407E-A947-70E740481C1C}">
                <a14:useLocalDpi xmlns:a14="http://schemas.microsoft.com/office/drawing/2010/main" val="0"/>
              </a:ext>
            </a:extLst>
          </a:blip>
          <a:srcRect t="11938" b="21904"/>
          <a:stretch>
            <a:fillRect/>
          </a:stretch>
        </p:blipFill>
        <p:spPr bwMode="auto">
          <a:xfrm>
            <a:off x="4352697" y="2507024"/>
            <a:ext cx="1625315" cy="153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7"/>
          <p:cNvPicPr>
            <a:picLocks noChangeAspect="1"/>
          </p:cNvPicPr>
          <p:nvPr/>
        </p:nvPicPr>
        <p:blipFill>
          <a:blip r:embed="rId7">
            <a:extLst>
              <a:ext uri="{28A0092B-C50C-407E-A947-70E740481C1C}">
                <a14:useLocalDpi xmlns:a14="http://schemas.microsoft.com/office/drawing/2010/main" val="0"/>
              </a:ext>
            </a:extLst>
          </a:blip>
          <a:srcRect l="19850" t="12070" r="18767" b="33063"/>
          <a:stretch>
            <a:fillRect/>
          </a:stretch>
        </p:blipFill>
        <p:spPr bwMode="auto">
          <a:xfrm>
            <a:off x="8174763" y="2461926"/>
            <a:ext cx="1458417" cy="15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8"/>
          <p:cNvPicPr>
            <a:picLocks noChangeAspect="1"/>
          </p:cNvPicPr>
          <p:nvPr/>
        </p:nvPicPr>
        <p:blipFill>
          <a:blip r:embed="rId8">
            <a:extLst>
              <a:ext uri="{28A0092B-C50C-407E-A947-70E740481C1C}">
                <a14:useLocalDpi xmlns:a14="http://schemas.microsoft.com/office/drawing/2010/main" val="0"/>
              </a:ext>
            </a:extLst>
          </a:blip>
          <a:srcRect l="29678" t="-2" r="4767" b="44492"/>
          <a:stretch>
            <a:fillRect/>
          </a:stretch>
        </p:blipFill>
        <p:spPr bwMode="auto">
          <a:xfrm>
            <a:off x="2477815" y="2499056"/>
            <a:ext cx="1696869" cy="157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22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12436" y="1016676"/>
            <a:ext cx="11348185" cy="4450665"/>
          </a:xfrm>
        </p:spPr>
        <p:txBody>
          <a:bodyPr>
            <a:normAutofit fontScale="90000"/>
          </a:bodyPr>
          <a:lstStyle/>
          <a:p>
            <a:r>
              <a:rPr lang="it-IT" sz="1800" dirty="0" smtClean="0">
                <a:solidFill>
                  <a:schemeClr val="bg1"/>
                </a:solidFill>
              </a:rPr>
              <a:t>IL MASTERPLAN</a:t>
            </a:r>
            <a:r>
              <a:rPr lang="it-IT" sz="1800" dirty="0">
                <a:solidFill>
                  <a:schemeClr val="bg1"/>
                </a:solidFill>
              </a:rPr>
              <a:t/>
            </a:r>
            <a:br>
              <a:rPr lang="it-IT" sz="1800" dirty="0">
                <a:solidFill>
                  <a:schemeClr val="bg1"/>
                </a:solidFill>
              </a:rPr>
            </a:br>
            <a:r>
              <a:rPr lang="it-IT" sz="1800" dirty="0" smtClean="0">
                <a:solidFill>
                  <a:schemeClr val="bg1"/>
                </a:solidFill>
              </a:rPr>
              <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800" dirty="0">
                <a:solidFill>
                  <a:schemeClr val="bg1"/>
                </a:solidFill>
              </a:rPr>
              <a:t/>
            </a:r>
            <a:br>
              <a:rPr lang="it-IT" sz="1800" dirty="0">
                <a:solidFill>
                  <a:schemeClr val="bg1"/>
                </a:solidFill>
              </a:rPr>
            </a:br>
            <a:r>
              <a:rPr lang="it-IT" sz="1800" dirty="0" smtClean="0">
                <a:solidFill>
                  <a:schemeClr val="bg1"/>
                </a:solidFill>
              </a:rPr>
              <a:t/>
            </a:r>
            <a:br>
              <a:rPr lang="it-IT" sz="1800" dirty="0" smtClean="0">
                <a:solidFill>
                  <a:schemeClr val="bg1"/>
                </a:solidFill>
              </a:rPr>
            </a:br>
            <a:r>
              <a:rPr lang="it-IT" sz="1800" dirty="0" smtClean="0">
                <a:solidFill>
                  <a:schemeClr val="bg1"/>
                </a:solidFill>
              </a:rPr>
              <a:t>Il </a:t>
            </a:r>
            <a:r>
              <a:rPr lang="it-IT" sz="1800" dirty="0" err="1" smtClean="0">
                <a:solidFill>
                  <a:schemeClr val="bg1"/>
                </a:solidFill>
              </a:rPr>
              <a:t>Masterplan</a:t>
            </a:r>
            <a:r>
              <a:rPr lang="it-IT" sz="1800" dirty="0" smtClean="0">
                <a:solidFill>
                  <a:schemeClr val="bg1"/>
                </a:solidFill>
              </a:rPr>
              <a:t> è il primo </a:t>
            </a:r>
            <a:r>
              <a:rPr lang="it-IT" sz="1800" dirty="0" err="1" smtClean="0">
                <a:solidFill>
                  <a:schemeClr val="bg1"/>
                </a:solidFill>
              </a:rPr>
              <a:t>eleborato</a:t>
            </a:r>
            <a:r>
              <a:rPr lang="it-IT" sz="1800" dirty="0" smtClean="0">
                <a:solidFill>
                  <a:schemeClr val="bg1"/>
                </a:solidFill>
              </a:rPr>
              <a:t> di progetto dove la forma della vostra idea prende consistenza </a:t>
            </a:r>
            <a:br>
              <a:rPr lang="it-IT" sz="1800" dirty="0" smtClean="0">
                <a:solidFill>
                  <a:schemeClr val="bg1"/>
                </a:solidFill>
              </a:rPr>
            </a:br>
            <a:r>
              <a:rPr lang="it-IT" sz="1800" dirty="0" smtClean="0">
                <a:solidFill>
                  <a:schemeClr val="bg1"/>
                </a:solidFill>
              </a:rPr>
              <a:t>E’ legato strettamente al </a:t>
            </a:r>
            <a:r>
              <a:rPr lang="it-IT" sz="1800" dirty="0" err="1">
                <a:solidFill>
                  <a:schemeClr val="bg1"/>
                </a:solidFill>
              </a:rPr>
              <a:t>C</a:t>
            </a:r>
            <a:r>
              <a:rPr lang="it-IT" sz="1800" dirty="0" err="1" smtClean="0">
                <a:solidFill>
                  <a:schemeClr val="bg1"/>
                </a:solidFill>
              </a:rPr>
              <a:t>oncept</a:t>
            </a:r>
            <a:r>
              <a:rPr lang="it-IT" sz="1800" dirty="0" smtClean="0">
                <a:solidFill>
                  <a:schemeClr val="bg1"/>
                </a:solidFill>
              </a:rPr>
              <a:t> in forma non diretta ma metaforica.</a:t>
            </a:r>
            <a:br>
              <a:rPr lang="it-IT" sz="1800" dirty="0" smtClean="0">
                <a:solidFill>
                  <a:schemeClr val="bg1"/>
                </a:solidFill>
              </a:rPr>
            </a:br>
            <a:r>
              <a:rPr lang="it-IT" sz="1800" dirty="0" smtClean="0">
                <a:solidFill>
                  <a:schemeClr val="bg1"/>
                </a:solidFill>
              </a:rPr>
              <a:t>Se il </a:t>
            </a:r>
            <a:r>
              <a:rPr lang="it-IT" sz="1800" dirty="0" err="1">
                <a:solidFill>
                  <a:schemeClr val="bg1"/>
                </a:solidFill>
              </a:rPr>
              <a:t>C</a:t>
            </a:r>
            <a:r>
              <a:rPr lang="it-IT" sz="1800" dirty="0" err="1" smtClean="0">
                <a:solidFill>
                  <a:schemeClr val="bg1"/>
                </a:solidFill>
              </a:rPr>
              <a:t>oncept</a:t>
            </a:r>
            <a:r>
              <a:rPr lang="it-IT" sz="1800" dirty="0" smtClean="0">
                <a:solidFill>
                  <a:schemeClr val="bg1"/>
                </a:solidFill>
              </a:rPr>
              <a:t> è il primo elemento della narrazione di progetto, il </a:t>
            </a:r>
            <a:r>
              <a:rPr lang="it-IT" sz="1800" dirty="0" err="1">
                <a:solidFill>
                  <a:schemeClr val="bg1"/>
                </a:solidFill>
              </a:rPr>
              <a:t>M</a:t>
            </a:r>
            <a:r>
              <a:rPr lang="it-IT" sz="1800" dirty="0" err="1" smtClean="0">
                <a:solidFill>
                  <a:schemeClr val="bg1"/>
                </a:solidFill>
              </a:rPr>
              <a:t>asterplan</a:t>
            </a:r>
            <a:r>
              <a:rPr lang="it-IT" sz="1800" dirty="0" smtClean="0">
                <a:solidFill>
                  <a:schemeClr val="bg1"/>
                </a:solidFill>
              </a:rPr>
              <a:t>  è la prima espressione fisica di quella narrazione.</a:t>
            </a:r>
            <a:br>
              <a:rPr lang="it-IT" sz="1800" dirty="0" smtClean="0">
                <a:solidFill>
                  <a:schemeClr val="bg1"/>
                </a:solidFill>
              </a:rPr>
            </a:br>
            <a:r>
              <a:rPr lang="it-IT" sz="1800" dirty="0" smtClean="0">
                <a:solidFill>
                  <a:schemeClr val="bg1"/>
                </a:solidFill>
              </a:rPr>
              <a:t>Il </a:t>
            </a:r>
            <a:r>
              <a:rPr lang="it-IT" sz="1800" dirty="0" err="1">
                <a:solidFill>
                  <a:schemeClr val="bg1"/>
                </a:solidFill>
              </a:rPr>
              <a:t>M</a:t>
            </a:r>
            <a:r>
              <a:rPr lang="it-IT" sz="1800" dirty="0" err="1" smtClean="0">
                <a:solidFill>
                  <a:schemeClr val="bg1"/>
                </a:solidFill>
              </a:rPr>
              <a:t>asterplan</a:t>
            </a:r>
            <a:r>
              <a:rPr lang="it-IT" sz="1800" dirty="0" smtClean="0">
                <a:solidFill>
                  <a:schemeClr val="bg1"/>
                </a:solidFill>
              </a:rPr>
              <a:t> rende concreta e circostanziata l’enunciazione espressa in termini sintetici dal </a:t>
            </a:r>
            <a:r>
              <a:rPr lang="it-IT" sz="1800" dirty="0" err="1" smtClean="0">
                <a:solidFill>
                  <a:schemeClr val="bg1"/>
                </a:solidFill>
              </a:rPr>
              <a:t>Concept</a:t>
            </a:r>
            <a:r>
              <a:rPr lang="it-IT" sz="1800" dirty="0" smtClean="0">
                <a:solidFill>
                  <a:schemeClr val="bg1"/>
                </a:solidFill>
              </a:rPr>
              <a:t> </a:t>
            </a:r>
            <a:br>
              <a:rPr lang="it-IT" sz="1800" dirty="0" smtClean="0">
                <a:solidFill>
                  <a:schemeClr val="bg1"/>
                </a:solidFill>
              </a:rPr>
            </a:br>
            <a:r>
              <a:rPr lang="it-IT" sz="1800" dirty="0" smtClean="0">
                <a:solidFill>
                  <a:schemeClr val="bg1"/>
                </a:solidFill>
              </a:rPr>
              <a:t>Noi architetti siamo abituati a parlare </a:t>
            </a:r>
            <a:r>
              <a:rPr lang="it-IT" sz="1800" dirty="0" smtClean="0">
                <a:solidFill>
                  <a:schemeClr val="bg1"/>
                </a:solidFill>
              </a:rPr>
              <a:t>verbalmente e per iscritto </a:t>
            </a:r>
            <a:r>
              <a:rPr lang="it-IT" sz="1800" dirty="0" smtClean="0">
                <a:solidFill>
                  <a:schemeClr val="bg1"/>
                </a:solidFill>
              </a:rPr>
              <a:t>e a parlare per immagini.</a:t>
            </a:r>
            <a:br>
              <a:rPr lang="it-IT" sz="1800" dirty="0" smtClean="0">
                <a:solidFill>
                  <a:schemeClr val="bg1"/>
                </a:solidFill>
              </a:rPr>
            </a:br>
            <a:r>
              <a:rPr lang="it-IT" sz="1800" dirty="0" smtClean="0">
                <a:solidFill>
                  <a:schemeClr val="bg1"/>
                </a:solidFill>
              </a:rPr>
              <a:t>Enunciazioni </a:t>
            </a:r>
            <a:r>
              <a:rPr lang="it-IT" sz="1800" dirty="0" smtClean="0">
                <a:solidFill>
                  <a:schemeClr val="bg1"/>
                </a:solidFill>
              </a:rPr>
              <a:t>verbali, scritte </a:t>
            </a:r>
            <a:r>
              <a:rPr lang="it-IT" sz="1800" dirty="0" smtClean="0">
                <a:solidFill>
                  <a:schemeClr val="bg1"/>
                </a:solidFill>
              </a:rPr>
              <a:t>e immagini si precisano man mano che il progetto prende forma</a:t>
            </a:r>
            <a:br>
              <a:rPr lang="it-IT" sz="1800" dirty="0" smtClean="0">
                <a:solidFill>
                  <a:schemeClr val="bg1"/>
                </a:solidFill>
              </a:rPr>
            </a:br>
            <a:r>
              <a:rPr lang="it-IT" sz="1800" dirty="0" smtClean="0">
                <a:solidFill>
                  <a:schemeClr val="bg1"/>
                </a:solidFill>
              </a:rPr>
              <a:t>Voglio proporre subito a seguire una osservazione generale, senza che la cosa possa indurvi in confusione per il vostro lavoro che è, e rimane, produrre per la consegna, insieme al </a:t>
            </a:r>
            <a:r>
              <a:rPr lang="it-IT" sz="1800" dirty="0" err="1" smtClean="0">
                <a:solidFill>
                  <a:schemeClr val="bg1"/>
                </a:solidFill>
              </a:rPr>
              <a:t>Concept</a:t>
            </a:r>
            <a:r>
              <a:rPr lang="it-IT" sz="1800" dirty="0">
                <a:solidFill>
                  <a:schemeClr val="bg1"/>
                </a:solidFill>
              </a:rPr>
              <a:t> </a:t>
            </a:r>
            <a:r>
              <a:rPr lang="it-IT" sz="1800" dirty="0" smtClean="0">
                <a:solidFill>
                  <a:schemeClr val="bg1"/>
                </a:solidFill>
              </a:rPr>
              <a:t>e in coerenza motivata con esso, un </a:t>
            </a:r>
            <a:r>
              <a:rPr lang="it-IT" sz="1800" dirty="0" err="1">
                <a:solidFill>
                  <a:schemeClr val="bg1"/>
                </a:solidFill>
              </a:rPr>
              <a:t>M</a:t>
            </a:r>
            <a:r>
              <a:rPr lang="it-IT" sz="1800" dirty="0" err="1" smtClean="0">
                <a:solidFill>
                  <a:schemeClr val="bg1"/>
                </a:solidFill>
              </a:rPr>
              <a:t>asterplan</a:t>
            </a:r>
            <a:r>
              <a:rPr lang="it-IT" sz="1800" dirty="0" smtClean="0">
                <a:solidFill>
                  <a:schemeClr val="bg1"/>
                </a:solidFill>
              </a:rPr>
              <a:t> a scala 1:1000/1:500 (con qualche sezione schematica 1:200) della vostra soluzione per l’area di progetto da cui risultino chiari i profili e gli ingombri degli edifici e di conseguenza la forma degli spazi pubblici </a:t>
            </a:r>
            <a:r>
              <a:rPr lang="it-IT" sz="1800" dirty="0" smtClean="0">
                <a:solidFill>
                  <a:schemeClr val="bg1"/>
                </a:solidFill>
              </a:rPr>
              <a:t>interclusi, gli accessi all’area, il rapporto con la città moderna, con quella antica, le relazioni con l’acqua. Rapporti e relazioni non devono e non possono a volte essere fisici. Possono essere indiretti, esprimendo orientamenti comuni nelle costruzioni, proporzioni compatibili degli spazi pubblici, «scala» adeguata dell’architettura rispetto a ciò che la circonda.</a:t>
            </a:r>
            <a:r>
              <a:rPr lang="it-IT" sz="1800" dirty="0" smtClean="0">
                <a:solidFill>
                  <a:schemeClr val="bg1"/>
                </a:solidFill>
              </a:rPr>
              <a:t/>
            </a:r>
            <a:br>
              <a:rPr lang="it-IT" sz="1800" dirty="0" smtClean="0">
                <a:solidFill>
                  <a:schemeClr val="bg1"/>
                </a:solidFill>
              </a:rPr>
            </a:br>
            <a:r>
              <a:rPr lang="it-IT" sz="1800" dirty="0" smtClean="0">
                <a:solidFill>
                  <a:schemeClr val="bg1"/>
                </a:solidFill>
              </a:rPr>
              <a:t>Siete ovviamente autorizzati a includere schematiche indicazioni distributive della organizzazione interna degli edifici di progetto, che ci aiuteranno nell’indicarvi la validità delle vostre proposte</a:t>
            </a:r>
            <a:r>
              <a:rPr lang="it-IT" sz="1800" dirty="0" smtClean="0">
                <a:solidFill>
                  <a:schemeClr val="bg1"/>
                </a:solidFill>
              </a:rPr>
              <a:t>.</a:t>
            </a:r>
            <a:br>
              <a:rPr lang="it-IT" sz="1800" dirty="0" smtClean="0">
                <a:solidFill>
                  <a:schemeClr val="bg1"/>
                </a:solidFill>
              </a:rPr>
            </a:br>
            <a:r>
              <a:rPr lang="it-IT" sz="1800" dirty="0" smtClean="0">
                <a:solidFill>
                  <a:schemeClr val="bg1"/>
                </a:solidFill>
              </a:rPr>
              <a:t>Tenete presenti tutto ciò che noi consideriamo abbiate imparato arrivati all’ottavo semestre. Scale e rampe hanno una loro massima pendenza praticabile, così come gli accessi carrabili, luce e aria non possono raggiungere parti di un edificio troppo distanti dal perimetro esterno, forme non stereometriche, oltre che confliggere con le scelte architettoniche generali del nostro lavoro, implicano difficoltà nella gestione degli spazi interni, e tanto altro che sarebbe troppo lungo qui anche solo elencare. </a:t>
            </a:r>
            <a:r>
              <a:rPr lang="it-IT" sz="1800" dirty="0" smtClean="0">
                <a:solidFill>
                  <a:schemeClr val="bg1"/>
                </a:solidFill>
              </a:rPr>
              <a:t/>
            </a:r>
            <a:br>
              <a:rPr lang="it-IT" sz="1800" dirty="0" smtClean="0">
                <a:solidFill>
                  <a:schemeClr val="bg1"/>
                </a:solidFill>
              </a:rPr>
            </a:br>
            <a:endParaRPr lang="it-IT" sz="2000" dirty="0">
              <a:solidFill>
                <a:schemeClr val="bg1"/>
              </a:solidFill>
            </a:endParaRPr>
          </a:p>
        </p:txBody>
      </p:sp>
    </p:spTree>
    <p:extLst>
      <p:ext uri="{BB962C8B-B14F-4D97-AF65-F5344CB8AC3E}">
        <p14:creationId xmlns:p14="http://schemas.microsoft.com/office/powerpoint/2010/main" val="2208228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0088" y="1695103"/>
            <a:ext cx="11348185" cy="4450665"/>
          </a:xfrm>
        </p:spPr>
        <p:txBody>
          <a:bodyPr>
            <a:normAutofit fontScale="90000"/>
          </a:bodyPr>
          <a:lstStyle/>
          <a:p>
            <a:r>
              <a:rPr lang="it-IT" sz="1800" dirty="0" smtClean="0">
                <a:solidFill>
                  <a:schemeClr val="bg1"/>
                </a:solidFill>
              </a:rPr>
              <a:t>IL MASTERPLAN</a:t>
            </a:r>
            <a:r>
              <a:rPr lang="it-IT" sz="1800" dirty="0">
                <a:solidFill>
                  <a:schemeClr val="bg1"/>
                </a:solidFill>
              </a:rPr>
              <a:t/>
            </a:r>
            <a:br>
              <a:rPr lang="it-IT" sz="1800" dirty="0">
                <a:solidFill>
                  <a:schemeClr val="bg1"/>
                </a:solidFill>
              </a:rPr>
            </a:br>
            <a:r>
              <a:rPr lang="it-IT" sz="1800" dirty="0" smtClean="0">
                <a:solidFill>
                  <a:schemeClr val="bg1"/>
                </a:solidFill>
              </a:rPr>
              <a:t/>
            </a:r>
            <a:br>
              <a:rPr lang="it-IT" sz="1800" dirty="0" smtClean="0">
                <a:solidFill>
                  <a:schemeClr val="bg1"/>
                </a:solidFill>
              </a:rPr>
            </a:br>
            <a:r>
              <a:rPr lang="it-IT" sz="1800" dirty="0" smtClean="0">
                <a:solidFill>
                  <a:schemeClr val="bg1"/>
                </a:solidFill>
              </a:rPr>
              <a:t/>
            </a:r>
            <a:br>
              <a:rPr lang="it-IT" sz="1800" dirty="0" smtClean="0">
                <a:solidFill>
                  <a:schemeClr val="bg1"/>
                </a:solidFill>
              </a:rPr>
            </a:br>
            <a:r>
              <a:rPr lang="it-IT" sz="1800" dirty="0">
                <a:solidFill>
                  <a:schemeClr val="bg1"/>
                </a:solidFill>
              </a:rPr>
              <a:t/>
            </a:r>
            <a:br>
              <a:rPr lang="it-IT" sz="1800" dirty="0">
                <a:solidFill>
                  <a:schemeClr val="bg1"/>
                </a:solidFill>
              </a:rPr>
            </a:br>
            <a:r>
              <a:rPr lang="it-IT" sz="1800" dirty="0" smtClean="0">
                <a:solidFill>
                  <a:schemeClr val="bg1"/>
                </a:solidFill>
              </a:rPr>
              <a:t>Ora </a:t>
            </a:r>
            <a:r>
              <a:rPr lang="it-IT" sz="1800" dirty="0" smtClean="0">
                <a:solidFill>
                  <a:schemeClr val="bg1"/>
                </a:solidFill>
              </a:rPr>
              <a:t>l’osservazione generale promessa nella scorsa slide</a:t>
            </a:r>
            <a:br>
              <a:rPr lang="it-IT" sz="1800" dirty="0" smtClean="0">
                <a:solidFill>
                  <a:schemeClr val="bg1"/>
                </a:solidFill>
              </a:rPr>
            </a:br>
            <a:r>
              <a:rPr lang="it-IT" sz="1800" dirty="0" smtClean="0">
                <a:solidFill>
                  <a:schemeClr val="bg1"/>
                </a:solidFill>
              </a:rPr>
              <a:t>Il </a:t>
            </a:r>
            <a:r>
              <a:rPr lang="it-IT" sz="1800" dirty="0" err="1" smtClean="0">
                <a:solidFill>
                  <a:schemeClr val="bg1"/>
                </a:solidFill>
              </a:rPr>
              <a:t>Concept</a:t>
            </a:r>
            <a:r>
              <a:rPr lang="it-IT" sz="1800" dirty="0" smtClean="0">
                <a:solidFill>
                  <a:schemeClr val="bg1"/>
                </a:solidFill>
              </a:rPr>
              <a:t> </a:t>
            </a:r>
            <a:r>
              <a:rPr lang="it-IT" sz="1800" dirty="0" smtClean="0">
                <a:solidFill>
                  <a:schemeClr val="bg1"/>
                </a:solidFill>
              </a:rPr>
              <a:t>può non </a:t>
            </a:r>
            <a:r>
              <a:rPr lang="it-IT" sz="1800" dirty="0" smtClean="0">
                <a:solidFill>
                  <a:schemeClr val="bg1"/>
                </a:solidFill>
              </a:rPr>
              <a:t>essere</a:t>
            </a:r>
            <a:r>
              <a:rPr lang="it-IT" sz="1800" dirty="0" smtClean="0">
                <a:solidFill>
                  <a:schemeClr val="bg1"/>
                </a:solidFill>
              </a:rPr>
              <a:t> </a:t>
            </a:r>
            <a:r>
              <a:rPr lang="it-IT" sz="1800" dirty="0" smtClean="0">
                <a:solidFill>
                  <a:schemeClr val="bg1"/>
                </a:solidFill>
              </a:rPr>
              <a:t>legato a </a:t>
            </a:r>
            <a:r>
              <a:rPr lang="it-IT" sz="1800" dirty="0" smtClean="0">
                <a:solidFill>
                  <a:schemeClr val="bg1"/>
                </a:solidFill>
              </a:rPr>
              <a:t>una sola occasione di </a:t>
            </a:r>
            <a:r>
              <a:rPr lang="it-IT" sz="1800" dirty="0" smtClean="0">
                <a:solidFill>
                  <a:schemeClr val="bg1"/>
                </a:solidFill>
              </a:rPr>
              <a:t>progetto</a:t>
            </a:r>
            <a:br>
              <a:rPr lang="it-IT" sz="1800" dirty="0" smtClean="0">
                <a:solidFill>
                  <a:schemeClr val="bg1"/>
                </a:solidFill>
              </a:rPr>
            </a:br>
            <a:r>
              <a:rPr lang="it-IT" sz="1800" dirty="0" smtClean="0">
                <a:solidFill>
                  <a:schemeClr val="bg1"/>
                </a:solidFill>
              </a:rPr>
              <a:t>Può diventare una scelta di ricerca progettuale permanente, per un breve o lungo periodo nell’attività di un gruppo di </a:t>
            </a:r>
            <a:r>
              <a:rPr lang="it-IT" sz="1800" dirty="0" smtClean="0">
                <a:solidFill>
                  <a:schemeClr val="bg1"/>
                </a:solidFill>
              </a:rPr>
              <a:t>progettazione, </a:t>
            </a:r>
            <a:r>
              <a:rPr lang="it-IT" sz="1800" dirty="0" smtClean="0">
                <a:solidFill>
                  <a:schemeClr val="bg1"/>
                </a:solidFill>
              </a:rPr>
              <a:t>in qualche modo a prescindere dalle occasioni di progetto.</a:t>
            </a:r>
            <a:br>
              <a:rPr lang="it-IT" sz="1800" dirty="0" smtClean="0">
                <a:solidFill>
                  <a:schemeClr val="bg1"/>
                </a:solidFill>
              </a:rPr>
            </a:br>
            <a:r>
              <a:rPr lang="it-IT" sz="1800" dirty="0" smtClean="0">
                <a:solidFill>
                  <a:schemeClr val="bg1"/>
                </a:solidFill>
              </a:rPr>
              <a:t>Da tempo CSIAA, come luogo di progetto, lavora sul </a:t>
            </a:r>
            <a:r>
              <a:rPr lang="it-IT" sz="1800" dirty="0" err="1">
                <a:solidFill>
                  <a:schemeClr val="bg1"/>
                </a:solidFill>
              </a:rPr>
              <a:t>C</a:t>
            </a:r>
            <a:r>
              <a:rPr lang="it-IT" sz="1800" dirty="0" err="1" smtClean="0">
                <a:solidFill>
                  <a:schemeClr val="bg1"/>
                </a:solidFill>
              </a:rPr>
              <a:t>oncept</a:t>
            </a:r>
            <a:r>
              <a:rPr lang="it-IT" sz="1800" dirty="0" smtClean="0">
                <a:solidFill>
                  <a:schemeClr val="bg1"/>
                </a:solidFill>
              </a:rPr>
              <a:t> della «Duna artificiale»</a:t>
            </a:r>
            <a:br>
              <a:rPr lang="it-IT" sz="1800" dirty="0" smtClean="0">
                <a:solidFill>
                  <a:schemeClr val="bg1"/>
                </a:solidFill>
              </a:rPr>
            </a:br>
            <a:r>
              <a:rPr lang="it-IT" sz="1800" dirty="0" smtClean="0">
                <a:solidFill>
                  <a:schemeClr val="bg1"/>
                </a:solidFill>
              </a:rPr>
              <a:t>Dal progetto per la riorganizzazione delle aree dismesse dopo la Coppa America a Valencia nel </a:t>
            </a:r>
            <a:r>
              <a:rPr lang="it-IT" sz="1800" dirty="0" smtClean="0">
                <a:solidFill>
                  <a:schemeClr val="bg1"/>
                </a:solidFill>
              </a:rPr>
              <a:t>2007, </a:t>
            </a:r>
            <a:r>
              <a:rPr lang="it-IT" sz="1800" dirty="0" smtClean="0">
                <a:solidFill>
                  <a:schemeClr val="bg1"/>
                </a:solidFill>
              </a:rPr>
              <a:t>alle attuali ricerche in corso insieme a </a:t>
            </a:r>
            <a:r>
              <a:rPr lang="it-IT" sz="1800" dirty="0" err="1" smtClean="0">
                <a:solidFill>
                  <a:schemeClr val="bg1"/>
                </a:solidFill>
              </a:rPr>
              <a:t>LabMed</a:t>
            </a:r>
            <a:r>
              <a:rPr lang="it-IT" sz="1800" dirty="0" smtClean="0">
                <a:solidFill>
                  <a:schemeClr val="bg1"/>
                </a:solidFill>
              </a:rPr>
              <a:t> sullo sviluppo sostenibile della fascia costiera di Essaouira in Marocco, passando attraverso altre occasioni come il riuso dell’area portuale di </a:t>
            </a:r>
            <a:r>
              <a:rPr lang="it-IT" sz="1800" dirty="0" err="1" smtClean="0">
                <a:solidFill>
                  <a:schemeClr val="bg1"/>
                </a:solidFill>
              </a:rPr>
              <a:t>Nordhavenen</a:t>
            </a:r>
            <a:r>
              <a:rPr lang="it-IT" sz="1800" dirty="0" smtClean="0">
                <a:solidFill>
                  <a:schemeClr val="bg1"/>
                </a:solidFill>
              </a:rPr>
              <a:t> a </a:t>
            </a:r>
            <a:r>
              <a:rPr lang="it-IT" sz="1800" dirty="0" smtClean="0">
                <a:solidFill>
                  <a:schemeClr val="bg1"/>
                </a:solidFill>
              </a:rPr>
              <a:t>Copenaghen, </a:t>
            </a:r>
            <a:r>
              <a:rPr lang="it-IT" sz="1800" dirty="0">
                <a:solidFill>
                  <a:schemeClr val="bg1"/>
                </a:solidFill>
              </a:rPr>
              <a:t>l</a:t>
            </a:r>
            <a:r>
              <a:rPr lang="it-IT" sz="1800" dirty="0" smtClean="0">
                <a:solidFill>
                  <a:schemeClr val="bg1"/>
                </a:solidFill>
              </a:rPr>
              <a:t>’idea della «Duna artificiale» è quella </a:t>
            </a:r>
            <a:r>
              <a:rPr lang="it-IT" sz="1800" dirty="0" smtClean="0">
                <a:solidFill>
                  <a:schemeClr val="bg1"/>
                </a:solidFill>
              </a:rPr>
              <a:t>di uno spazio cavo contenuto tra il piano originale </a:t>
            </a:r>
            <a:r>
              <a:rPr lang="it-IT" sz="1800" dirty="0" smtClean="0">
                <a:solidFill>
                  <a:schemeClr val="bg1"/>
                </a:solidFill>
              </a:rPr>
              <a:t>di lavoro e </a:t>
            </a:r>
            <a:r>
              <a:rPr lang="it-IT" sz="1800" dirty="0" smtClean="0">
                <a:solidFill>
                  <a:schemeClr val="bg1"/>
                </a:solidFill>
              </a:rPr>
              <a:t>un </a:t>
            </a:r>
            <a:r>
              <a:rPr lang="it-IT" sz="1800" dirty="0" smtClean="0">
                <a:solidFill>
                  <a:schemeClr val="bg1"/>
                </a:solidFill>
              </a:rPr>
              <a:t>suolo artificiale </a:t>
            </a:r>
            <a:r>
              <a:rPr lang="it-IT" sz="1800" dirty="0" smtClean="0">
                <a:solidFill>
                  <a:schemeClr val="bg1"/>
                </a:solidFill>
              </a:rPr>
              <a:t>a estradosso naturale che contenga tutto l’ «hardware» urbano (servizi di grandi dimensioni, infrastrutture di trasporto, parcheggi</a:t>
            </a:r>
            <a:r>
              <a:rPr lang="it-IT" sz="1800" dirty="0" smtClean="0">
                <a:solidFill>
                  <a:schemeClr val="bg1"/>
                </a:solidFill>
              </a:rPr>
              <a:t>). La «Duna artificiale» continua ad essere, appena le circostanze lo rendono opportuno, il </a:t>
            </a:r>
            <a:r>
              <a:rPr lang="it-IT" sz="1800" dirty="0" smtClean="0">
                <a:solidFill>
                  <a:schemeClr val="bg1"/>
                </a:solidFill>
              </a:rPr>
              <a:t>centro della nostra narrazione progettuale. </a:t>
            </a:r>
            <a:r>
              <a:rPr lang="it-IT" sz="1800" dirty="0" smtClean="0">
                <a:solidFill>
                  <a:schemeClr val="bg1"/>
                </a:solidFill>
              </a:rPr>
              <a:t/>
            </a:r>
            <a:br>
              <a:rPr lang="it-IT" sz="1800" dirty="0" smtClean="0">
                <a:solidFill>
                  <a:schemeClr val="bg1"/>
                </a:solidFill>
              </a:rPr>
            </a:br>
            <a:r>
              <a:rPr lang="it-IT" sz="1800" dirty="0" smtClean="0">
                <a:solidFill>
                  <a:schemeClr val="bg1"/>
                </a:solidFill>
              </a:rPr>
              <a:t>E</a:t>
            </a:r>
            <a:r>
              <a:rPr lang="it-IT" sz="1800" dirty="0" smtClean="0">
                <a:solidFill>
                  <a:schemeClr val="bg1"/>
                </a:solidFill>
              </a:rPr>
              <a:t>’ stato il nostro </a:t>
            </a:r>
            <a:r>
              <a:rPr lang="it-IT" sz="1800" dirty="0" err="1">
                <a:solidFill>
                  <a:schemeClr val="bg1"/>
                </a:solidFill>
              </a:rPr>
              <a:t>C</a:t>
            </a:r>
            <a:r>
              <a:rPr lang="it-IT" sz="1800" dirty="0" err="1" smtClean="0">
                <a:solidFill>
                  <a:schemeClr val="bg1"/>
                </a:solidFill>
              </a:rPr>
              <a:t>oncept</a:t>
            </a:r>
            <a:r>
              <a:rPr lang="it-IT" sz="1800" dirty="0" smtClean="0">
                <a:solidFill>
                  <a:schemeClr val="bg1"/>
                </a:solidFill>
              </a:rPr>
              <a:t> di lavoro.</a:t>
            </a:r>
            <a:br>
              <a:rPr lang="it-IT" sz="1800" dirty="0" smtClean="0">
                <a:solidFill>
                  <a:schemeClr val="bg1"/>
                </a:solidFill>
              </a:rPr>
            </a:br>
            <a:r>
              <a:rPr lang="it-IT" sz="1800" dirty="0" smtClean="0">
                <a:solidFill>
                  <a:schemeClr val="bg1"/>
                </a:solidFill>
              </a:rPr>
              <a:t>Il </a:t>
            </a:r>
            <a:r>
              <a:rPr lang="it-IT" sz="1800" dirty="0" err="1">
                <a:solidFill>
                  <a:schemeClr val="bg1"/>
                </a:solidFill>
              </a:rPr>
              <a:t>C</a:t>
            </a:r>
            <a:r>
              <a:rPr lang="it-IT" sz="1800" dirty="0" err="1" smtClean="0">
                <a:solidFill>
                  <a:schemeClr val="bg1"/>
                </a:solidFill>
              </a:rPr>
              <a:t>oncept</a:t>
            </a:r>
            <a:r>
              <a:rPr lang="it-IT" sz="1800" dirty="0" smtClean="0">
                <a:solidFill>
                  <a:schemeClr val="bg1"/>
                </a:solidFill>
              </a:rPr>
              <a:t>, pur derivando da una suggestione maturata sul luogo di progetto, non è quindi dipendente </a:t>
            </a:r>
            <a:r>
              <a:rPr lang="it-IT" sz="1800" dirty="0" smtClean="0">
                <a:solidFill>
                  <a:schemeClr val="bg1"/>
                </a:solidFill>
              </a:rPr>
              <a:t>esclusivamente da </a:t>
            </a:r>
            <a:r>
              <a:rPr lang="it-IT" sz="1800" dirty="0" smtClean="0">
                <a:solidFill>
                  <a:schemeClr val="bg1"/>
                </a:solidFill>
              </a:rPr>
              <a:t>quel luogo. Può, in base alle circostanze, essere </a:t>
            </a:r>
            <a:r>
              <a:rPr lang="it-IT" sz="1800" dirty="0" smtClean="0">
                <a:solidFill>
                  <a:schemeClr val="bg1"/>
                </a:solidFill>
              </a:rPr>
              <a:t>riproposto </a:t>
            </a:r>
            <a:r>
              <a:rPr lang="it-IT" sz="1800" dirty="0" smtClean="0">
                <a:solidFill>
                  <a:schemeClr val="bg1"/>
                </a:solidFill>
              </a:rPr>
              <a:t>in altri luoghi simili ove si presentino i medesimi problemi progettuali. </a:t>
            </a:r>
            <a:br>
              <a:rPr lang="it-IT" sz="1800" dirty="0" smtClean="0">
                <a:solidFill>
                  <a:schemeClr val="bg1"/>
                </a:solidFill>
              </a:rPr>
            </a:br>
            <a:r>
              <a:rPr lang="it-IT" sz="1800" dirty="0" smtClean="0">
                <a:solidFill>
                  <a:schemeClr val="bg1"/>
                </a:solidFill>
              </a:rPr>
              <a:t>Il </a:t>
            </a:r>
            <a:r>
              <a:rPr lang="it-IT" sz="1800" dirty="0" err="1" smtClean="0">
                <a:solidFill>
                  <a:schemeClr val="bg1"/>
                </a:solidFill>
              </a:rPr>
              <a:t>Masterplan</a:t>
            </a:r>
            <a:r>
              <a:rPr lang="it-IT" sz="1800" dirty="0" smtClean="0">
                <a:solidFill>
                  <a:schemeClr val="bg1"/>
                </a:solidFill>
              </a:rPr>
              <a:t>, al contrario, è il primo atto che trasferisce il </a:t>
            </a:r>
            <a:r>
              <a:rPr lang="it-IT" sz="1800" dirty="0" err="1" smtClean="0">
                <a:solidFill>
                  <a:schemeClr val="bg1"/>
                </a:solidFill>
              </a:rPr>
              <a:t>Concept</a:t>
            </a:r>
            <a:r>
              <a:rPr lang="it-IT" sz="1800" dirty="0" smtClean="0">
                <a:solidFill>
                  <a:schemeClr val="bg1"/>
                </a:solidFill>
              </a:rPr>
              <a:t> sull’area di progetto in termini di dimensioni fisiche, forme e proporzioni. </a:t>
            </a:r>
            <a:br>
              <a:rPr lang="it-IT" sz="1800" dirty="0" smtClean="0">
                <a:solidFill>
                  <a:schemeClr val="bg1"/>
                </a:solidFill>
              </a:rPr>
            </a:br>
            <a:r>
              <a:rPr lang="it-IT" sz="1800" dirty="0" smtClean="0">
                <a:solidFill>
                  <a:schemeClr val="bg1"/>
                </a:solidFill>
              </a:rPr>
              <a:t>Ci fa piacere legare questa comunicazione/</a:t>
            </a:r>
            <a:r>
              <a:rPr lang="it-IT" sz="1800" dirty="0" err="1" smtClean="0">
                <a:solidFill>
                  <a:schemeClr val="bg1"/>
                </a:solidFill>
              </a:rPr>
              <a:t>ppt</a:t>
            </a:r>
            <a:r>
              <a:rPr lang="it-IT" sz="1800" dirty="0" smtClean="0">
                <a:solidFill>
                  <a:schemeClr val="bg1"/>
                </a:solidFill>
              </a:rPr>
              <a:t> con i progetti CSIAA, con i nostri progetti, perché è giusto che nel confrontarvi </a:t>
            </a:r>
            <a:r>
              <a:rPr lang="it-IT" sz="1800" dirty="0" smtClean="0">
                <a:solidFill>
                  <a:schemeClr val="bg1"/>
                </a:solidFill>
              </a:rPr>
              <a:t>con </a:t>
            </a:r>
            <a:r>
              <a:rPr lang="it-IT" sz="1800" dirty="0" smtClean="0">
                <a:solidFill>
                  <a:schemeClr val="bg1"/>
                </a:solidFill>
              </a:rPr>
              <a:t>noi, sappiate cosa </a:t>
            </a:r>
            <a:r>
              <a:rPr lang="it-IT" sz="1800" dirty="0" smtClean="0">
                <a:solidFill>
                  <a:schemeClr val="bg1"/>
                </a:solidFill>
              </a:rPr>
              <a:t>noi sul progetto </a:t>
            </a:r>
            <a:r>
              <a:rPr lang="it-IT" sz="1800" dirty="0" smtClean="0">
                <a:solidFill>
                  <a:schemeClr val="bg1"/>
                </a:solidFill>
              </a:rPr>
              <a:t>abbiamo prodotto negli anni, </a:t>
            </a:r>
            <a:r>
              <a:rPr lang="it-IT" sz="1800" dirty="0" smtClean="0">
                <a:solidFill>
                  <a:schemeClr val="bg1"/>
                </a:solidFill>
              </a:rPr>
              <a:t>cosa ci avvince nella narrazione progettuale e cosa meno, lo </a:t>
            </a:r>
            <a:r>
              <a:rPr lang="it-IT" sz="1800" dirty="0" smtClean="0">
                <a:solidFill>
                  <a:schemeClr val="bg1"/>
                </a:solidFill>
              </a:rPr>
              <a:t>discutiate e lo consideriate elemento di riferimento. Non soltanto perché è espressione del gruppo di docenti che vi guida ma perché rappresenta un atteggiamento da noi condiviso a seguito di una serie ampia di ragionamenti.</a:t>
            </a:r>
            <a:br>
              <a:rPr lang="it-IT" sz="1800" dirty="0" smtClean="0">
                <a:solidFill>
                  <a:schemeClr val="bg1"/>
                </a:solidFill>
              </a:rPr>
            </a:br>
            <a:r>
              <a:rPr lang="it-IT" sz="1800" dirty="0" smtClean="0">
                <a:solidFill>
                  <a:schemeClr val="bg1"/>
                </a:solidFill>
              </a:rPr>
              <a:t>Non vuol dire che ci </a:t>
            </a:r>
            <a:r>
              <a:rPr lang="it-IT" sz="1800" dirty="0" smtClean="0">
                <a:solidFill>
                  <a:schemeClr val="bg1"/>
                </a:solidFill>
              </a:rPr>
              <a:t>aspettiamo mille «dune </a:t>
            </a:r>
            <a:r>
              <a:rPr lang="it-IT" sz="1800" dirty="0" smtClean="0">
                <a:solidFill>
                  <a:schemeClr val="bg1"/>
                </a:solidFill>
              </a:rPr>
              <a:t>per Nettuno». Tutt’altro. Ci aspettiamo mille </a:t>
            </a:r>
            <a:r>
              <a:rPr lang="it-IT" sz="1800" dirty="0" err="1" smtClean="0">
                <a:solidFill>
                  <a:schemeClr val="bg1"/>
                </a:solidFill>
              </a:rPr>
              <a:t>concept</a:t>
            </a:r>
            <a:r>
              <a:rPr lang="it-IT" sz="1800" dirty="0" smtClean="0">
                <a:solidFill>
                  <a:schemeClr val="bg1"/>
                </a:solidFill>
              </a:rPr>
              <a:t> e </a:t>
            </a:r>
            <a:r>
              <a:rPr lang="it-IT" sz="1800" dirty="0" err="1" smtClean="0">
                <a:solidFill>
                  <a:schemeClr val="bg1"/>
                </a:solidFill>
              </a:rPr>
              <a:t>masterplan</a:t>
            </a:r>
            <a:r>
              <a:rPr lang="it-IT" sz="1800" dirty="0" smtClean="0">
                <a:solidFill>
                  <a:schemeClr val="bg1"/>
                </a:solidFill>
              </a:rPr>
              <a:t> diversi ma ugualmente condivisi dai vostri team di progettazione a seguito di un </a:t>
            </a:r>
            <a:r>
              <a:rPr lang="it-IT" sz="1800" dirty="0" smtClean="0">
                <a:solidFill>
                  <a:schemeClr val="bg1"/>
                </a:solidFill>
              </a:rPr>
              <a:t>ragionamento. </a:t>
            </a:r>
            <a:br>
              <a:rPr lang="it-IT" sz="1800" dirty="0" smtClean="0">
                <a:solidFill>
                  <a:schemeClr val="bg1"/>
                </a:solidFill>
              </a:rPr>
            </a:br>
            <a:r>
              <a:rPr lang="it-IT" sz="1800" dirty="0" smtClean="0">
                <a:solidFill>
                  <a:schemeClr val="bg1"/>
                </a:solidFill>
              </a:rPr>
              <a:t>M</a:t>
            </a:r>
            <a:r>
              <a:rPr lang="it-IT" sz="1800" dirty="0" smtClean="0">
                <a:solidFill>
                  <a:schemeClr val="bg1"/>
                </a:solidFill>
              </a:rPr>
              <a:t>ille diverse narrazioni </a:t>
            </a:r>
            <a:r>
              <a:rPr lang="it-IT" sz="1800" dirty="0" smtClean="0">
                <a:solidFill>
                  <a:schemeClr val="bg1"/>
                </a:solidFill>
              </a:rPr>
              <a:t>concrete e circostanziate </a:t>
            </a:r>
            <a:r>
              <a:rPr lang="it-IT" sz="1800" dirty="0" smtClean="0">
                <a:solidFill>
                  <a:schemeClr val="bg1"/>
                </a:solidFill>
              </a:rPr>
              <a:t>di </a:t>
            </a:r>
            <a:r>
              <a:rPr lang="it-IT" sz="1800" dirty="0" smtClean="0">
                <a:solidFill>
                  <a:schemeClr val="bg1"/>
                </a:solidFill>
              </a:rPr>
              <a:t>mille soluzioni al problema che vi abbiamo proposto       </a:t>
            </a:r>
            <a:endParaRPr lang="it-IT" sz="2000" dirty="0">
              <a:solidFill>
                <a:schemeClr val="bg1"/>
              </a:solidFill>
            </a:endParaRPr>
          </a:p>
        </p:txBody>
      </p:sp>
    </p:spTree>
    <p:extLst>
      <p:ext uri="{BB962C8B-B14F-4D97-AF65-F5344CB8AC3E}">
        <p14:creationId xmlns:p14="http://schemas.microsoft.com/office/powerpoint/2010/main" val="262742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4611" y="-1501923"/>
            <a:ext cx="11348185" cy="4450665"/>
          </a:xfrm>
        </p:spPr>
        <p:txBody>
          <a:bodyPr>
            <a:normAutofit/>
          </a:bodyPr>
          <a:lstStyle/>
          <a:p>
            <a:r>
              <a:rPr lang="it-IT" sz="1800" dirty="0" smtClean="0">
                <a:solidFill>
                  <a:schemeClr val="bg1"/>
                </a:solidFill>
              </a:rPr>
              <a:t>IL MASTERPLAN</a:t>
            </a:r>
            <a:r>
              <a:rPr lang="it-IT" sz="1800" dirty="0">
                <a:solidFill>
                  <a:schemeClr val="bg1"/>
                </a:solidFill>
              </a:rPr>
              <a:t/>
            </a:r>
            <a:br>
              <a:rPr lang="it-IT" sz="1800" dirty="0">
                <a:solidFill>
                  <a:schemeClr val="bg1"/>
                </a:solidFill>
              </a:rPr>
            </a:br>
            <a:r>
              <a:rPr lang="it-IT" sz="1800" dirty="0">
                <a:solidFill>
                  <a:schemeClr val="bg1"/>
                </a:solidFill>
              </a:rPr>
              <a:t/>
            </a:r>
            <a:br>
              <a:rPr lang="it-IT" sz="1800" dirty="0">
                <a:solidFill>
                  <a:schemeClr val="bg1"/>
                </a:solidFill>
              </a:rPr>
            </a:br>
            <a:r>
              <a:rPr lang="it-IT" sz="1800" dirty="0">
                <a:solidFill>
                  <a:schemeClr val="bg1"/>
                </a:solidFill>
              </a:rPr>
              <a:t/>
            </a:r>
            <a:br>
              <a:rPr lang="it-IT" sz="1800" dirty="0">
                <a:solidFill>
                  <a:schemeClr val="bg1"/>
                </a:solidFill>
              </a:rPr>
            </a:br>
            <a:r>
              <a:rPr lang="it-IT" sz="1800" dirty="0" smtClean="0">
                <a:solidFill>
                  <a:schemeClr val="bg1"/>
                </a:solidFill>
              </a:rPr>
              <a:t/>
            </a:r>
            <a:br>
              <a:rPr lang="it-IT" sz="1800" dirty="0" smtClean="0">
                <a:solidFill>
                  <a:schemeClr val="bg1"/>
                </a:solidFill>
              </a:rPr>
            </a:br>
            <a:r>
              <a:rPr lang="it-IT" sz="1600" dirty="0" smtClean="0">
                <a:solidFill>
                  <a:schemeClr val="bg1"/>
                </a:solidFill>
              </a:rPr>
              <a:t>Non </a:t>
            </a:r>
            <a:r>
              <a:rPr lang="it-IT" sz="1600" dirty="0" smtClean="0">
                <a:solidFill>
                  <a:schemeClr val="bg1"/>
                </a:solidFill>
              </a:rPr>
              <a:t>avrebbe però grande senso riproporvi per esteso in questa comunicazione/</a:t>
            </a:r>
            <a:r>
              <a:rPr lang="it-IT" sz="1600" dirty="0" err="1" smtClean="0">
                <a:solidFill>
                  <a:schemeClr val="bg1"/>
                </a:solidFill>
              </a:rPr>
              <a:t>ppt</a:t>
            </a:r>
            <a:r>
              <a:rPr lang="it-IT" sz="1600" dirty="0" smtClean="0">
                <a:solidFill>
                  <a:schemeClr val="bg1"/>
                </a:solidFill>
              </a:rPr>
              <a:t> le immagini e la descrizione dei due progetti per Valencia e Copenaghen dato che li trovate ampiamente trattati con descrizioni e immagini a buona risoluzione sul sito </a:t>
            </a:r>
            <a:r>
              <a:rPr lang="it-IT" sz="1600" dirty="0" smtClean="0">
                <a:solidFill>
                  <a:schemeClr val="bg1"/>
                </a:solidFill>
                <a:hlinkClick r:id="rId2"/>
              </a:rPr>
              <a:t>www.csiaa.it</a:t>
            </a:r>
            <a:r>
              <a:rPr lang="it-IT" sz="1600" dirty="0" smtClean="0">
                <a:solidFill>
                  <a:schemeClr val="bg1"/>
                </a:solidFill>
              </a:rPr>
              <a:t/>
            </a:r>
            <a:br>
              <a:rPr lang="it-IT" sz="1600" dirty="0" smtClean="0">
                <a:solidFill>
                  <a:schemeClr val="bg1"/>
                </a:solidFill>
              </a:rPr>
            </a:br>
            <a:r>
              <a:rPr lang="it-IT" sz="1600" dirty="0" smtClean="0">
                <a:solidFill>
                  <a:schemeClr val="bg1"/>
                </a:solidFill>
              </a:rPr>
              <a:t>Lo studio dei due progetti è parte integrante di questa comunicazione</a:t>
            </a:r>
            <a:r>
              <a:rPr lang="it-IT" sz="1600" dirty="0" smtClean="0">
                <a:solidFill>
                  <a:schemeClr val="bg1"/>
                </a:solidFill>
              </a:rPr>
              <a:t>.</a:t>
            </a:r>
            <a:br>
              <a:rPr lang="it-IT" sz="1600" dirty="0" smtClean="0">
                <a:solidFill>
                  <a:schemeClr val="bg1"/>
                </a:solidFill>
              </a:rPr>
            </a:br>
            <a:r>
              <a:rPr lang="it-IT" sz="1600" dirty="0" smtClean="0">
                <a:solidFill>
                  <a:schemeClr val="bg1"/>
                </a:solidFill>
              </a:rPr>
              <a:t>Come lo studio di quello, ugualmente ben documentato sul sito, più vicino per scala e dimensione di progetto al vostro compito, per il porto di Freiburg </a:t>
            </a:r>
            <a:r>
              <a:rPr lang="it-IT" sz="1600" dirty="0">
                <a:solidFill>
                  <a:schemeClr val="bg1"/>
                </a:solidFill>
              </a:rPr>
              <a:t>in Germania </a:t>
            </a:r>
            <a:r>
              <a:rPr lang="it-IT" sz="1600" dirty="0">
                <a:solidFill>
                  <a:schemeClr val="bg1"/>
                </a:solidFill>
                <a:hlinkClick r:id="rId3"/>
              </a:rPr>
              <a:t>https://</a:t>
            </a:r>
            <a:r>
              <a:rPr lang="it-IT" sz="1600" dirty="0" smtClean="0">
                <a:solidFill>
                  <a:schemeClr val="bg1"/>
                </a:solidFill>
                <a:hlinkClick r:id="rId3"/>
              </a:rPr>
              <a:t>www.csiaa.it/progetti/museo-delle-arti-nautiche</a:t>
            </a:r>
            <a:r>
              <a:rPr lang="it-IT" sz="1600" dirty="0" smtClean="0">
                <a:solidFill>
                  <a:schemeClr val="bg1"/>
                </a:solidFill>
              </a:rPr>
              <a:t> </a:t>
            </a:r>
            <a:r>
              <a:rPr lang="it-IT" sz="1600" dirty="0" smtClean="0">
                <a:solidFill>
                  <a:schemeClr val="bg1"/>
                </a:solidFill>
              </a:rPr>
              <a:t> </a:t>
            </a:r>
            <a:r>
              <a:rPr lang="it-IT" sz="1600" dirty="0" smtClean="0">
                <a:solidFill>
                  <a:schemeClr val="bg1"/>
                </a:solidFill>
              </a:rPr>
              <a:t/>
            </a:r>
            <a:br>
              <a:rPr lang="it-IT" sz="1600" dirty="0" smtClean="0">
                <a:solidFill>
                  <a:schemeClr val="bg1"/>
                </a:solidFill>
              </a:rPr>
            </a:br>
            <a:r>
              <a:rPr lang="it-IT" sz="1600" dirty="0" smtClean="0">
                <a:solidFill>
                  <a:schemeClr val="bg1"/>
                </a:solidFill>
              </a:rPr>
              <a:t>Vi alleghiamo nelle slide seguenti invece le immagini brand new e non ancora pubblicate della sperimentazione progettuale in atto a Essaouira. </a:t>
            </a:r>
            <a:br>
              <a:rPr lang="it-IT" sz="1600" dirty="0" smtClean="0">
                <a:solidFill>
                  <a:schemeClr val="bg1"/>
                </a:solidFill>
              </a:rPr>
            </a:br>
            <a:r>
              <a:rPr lang="it-IT" sz="1600" dirty="0" smtClean="0">
                <a:solidFill>
                  <a:schemeClr val="bg1"/>
                </a:solidFill>
              </a:rPr>
              <a:t>Un vero trasferimento diretto a voi in tempo (quasi) reale dalla ricerca alla didattica, come promesso sin dall’inizio di questo Laboratorio </a:t>
            </a:r>
            <a:endParaRPr lang="it-IT" sz="1600" dirty="0">
              <a:solidFill>
                <a:schemeClr val="bg1"/>
              </a:solidFill>
            </a:endParaRPr>
          </a:p>
        </p:txBody>
      </p:sp>
      <p:pic>
        <p:nvPicPr>
          <p:cNvPr id="7" name="Picture 4" descr="schema dunehr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25" t="4719" r="8451" b="4697"/>
          <a:stretch/>
        </p:blipFill>
        <p:spPr bwMode="auto">
          <a:xfrm>
            <a:off x="225820" y="3327206"/>
            <a:ext cx="2094271" cy="2773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lanimetria0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689" r="4536" b="10147"/>
          <a:stretch/>
        </p:blipFill>
        <p:spPr bwMode="auto">
          <a:xfrm>
            <a:off x="2448070" y="3327206"/>
            <a:ext cx="2222091" cy="27729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magine1hr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7890" t="41951" r="-1002" b="7508"/>
          <a:stretch/>
        </p:blipFill>
        <p:spPr bwMode="auto">
          <a:xfrm>
            <a:off x="4843527" y="3326496"/>
            <a:ext cx="3384631" cy="2747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magine insediam"/>
          <p:cNvPicPr>
            <a:picLocks noChangeAspect="1" noChangeArrowheads="1"/>
          </p:cNvPicPr>
          <p:nvPr/>
        </p:nvPicPr>
        <p:blipFill>
          <a:blip r:embed="rId7" cstate="print">
            <a:lum contrast="48000"/>
            <a:extLst>
              <a:ext uri="{28A0092B-C50C-407E-A947-70E740481C1C}">
                <a14:useLocalDpi xmlns:a14="http://schemas.microsoft.com/office/drawing/2010/main" val="0"/>
              </a:ext>
            </a:extLst>
          </a:blip>
          <a:srcRect/>
          <a:stretch>
            <a:fillRect/>
          </a:stretch>
        </p:blipFill>
        <p:spPr bwMode="auto">
          <a:xfrm>
            <a:off x="8310750" y="3326496"/>
            <a:ext cx="3662046" cy="27484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978288" y="6107213"/>
            <a:ext cx="4192173" cy="246221"/>
          </a:xfrm>
          <a:prstGeom prst="rect">
            <a:avLst/>
          </a:prstGeom>
          <a:noFill/>
        </p:spPr>
        <p:txBody>
          <a:bodyPr wrap="none" rtlCol="0">
            <a:spAutoFit/>
          </a:bodyPr>
          <a:lstStyle/>
          <a:p>
            <a:r>
              <a:rPr lang="it-IT" sz="1000" dirty="0" smtClean="0">
                <a:solidFill>
                  <a:schemeClr val="bg1"/>
                </a:solidFill>
              </a:rPr>
              <a:t>CSIAA Progetto per l’area del porto di Valencia dopo la Coppa America, 2007 </a:t>
            </a:r>
            <a:endParaRPr lang="it-IT" sz="1000" dirty="0">
              <a:solidFill>
                <a:schemeClr val="bg1"/>
              </a:solidFill>
            </a:endParaRPr>
          </a:p>
        </p:txBody>
      </p:sp>
    </p:spTree>
    <p:extLst>
      <p:ext uri="{BB962C8B-B14F-4D97-AF65-F5344CB8AC3E}">
        <p14:creationId xmlns:p14="http://schemas.microsoft.com/office/powerpoint/2010/main" val="1586513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10;&#10;Descrizione generata automaticamente">
            <a:extLst>
              <a:ext uri="{FF2B5EF4-FFF2-40B4-BE49-F238E27FC236}">
                <a16:creationId xmlns:a16="http://schemas.microsoft.com/office/drawing/2014/main" xmlns="" id="{8CFDE101-C8BB-4BDE-88A9-BF7AB8098C7C}"/>
              </a:ext>
            </a:extLst>
          </p:cNvPr>
          <p:cNvPicPr>
            <a:picLocks noChangeAspect="1"/>
          </p:cNvPicPr>
          <p:nvPr/>
        </p:nvPicPr>
        <p:blipFill rotWithShape="1">
          <a:blip r:embed="rId2">
            <a:extLst>
              <a:ext uri="{28A0092B-C50C-407E-A947-70E740481C1C}">
                <a14:useLocalDpi xmlns:a14="http://schemas.microsoft.com/office/drawing/2010/main" val="0"/>
              </a:ext>
            </a:extLst>
          </a:blip>
          <a:srcRect r="1586"/>
          <a:stretch/>
        </p:blipFill>
        <p:spPr>
          <a:xfrm>
            <a:off x="819179" y="1226586"/>
            <a:ext cx="5414474" cy="2529017"/>
          </a:xfrm>
          <a:prstGeom prst="rect">
            <a:avLst/>
          </a:prstGeom>
        </p:spPr>
      </p:pic>
      <p:sp>
        <p:nvSpPr>
          <p:cNvPr id="10" name="Titolo 1">
            <a:extLst>
              <a:ext uri="{FF2B5EF4-FFF2-40B4-BE49-F238E27FC236}">
                <a16:creationId xmlns:a16="http://schemas.microsoft.com/office/drawing/2014/main" xmlns="" id="{B9AE7B7F-2125-4211-95E2-FD720AA69C8D}"/>
              </a:ext>
            </a:extLst>
          </p:cNvPr>
          <p:cNvSpPr txBox="1">
            <a:spLocks/>
          </p:cNvSpPr>
          <p:nvPr/>
        </p:nvSpPr>
        <p:spPr>
          <a:xfrm>
            <a:off x="741637" y="722653"/>
            <a:ext cx="4181828" cy="770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200" dirty="0" smtClean="0">
                <a:solidFill>
                  <a:schemeClr val="bg1"/>
                </a:solidFill>
                <a:cs typeface="Arial" panose="020B0604020202020204" pitchFamily="34" charset="0"/>
              </a:rPr>
              <a:t>ESSAOUIRA, MOROCCO. </a:t>
            </a:r>
            <a:r>
              <a:rPr lang="it-IT" sz="1200" dirty="0" err="1" smtClean="0">
                <a:solidFill>
                  <a:schemeClr val="bg1"/>
                </a:solidFill>
                <a:cs typeface="Arial" panose="020B0604020202020204" pitchFamily="34" charset="0"/>
              </a:rPr>
              <a:t>Coastal</a:t>
            </a:r>
            <a:r>
              <a:rPr lang="it-IT" sz="1200" dirty="0" smtClean="0">
                <a:solidFill>
                  <a:schemeClr val="bg1"/>
                </a:solidFill>
                <a:cs typeface="Arial" panose="020B0604020202020204" pitchFamily="34" charset="0"/>
              </a:rPr>
              <a:t> </a:t>
            </a:r>
            <a:r>
              <a:rPr lang="it-IT" sz="1200" dirty="0" err="1" smtClean="0">
                <a:solidFill>
                  <a:schemeClr val="bg1"/>
                </a:solidFill>
                <a:cs typeface="Arial" panose="020B0604020202020204" pitchFamily="34" charset="0"/>
              </a:rPr>
              <a:t>development</a:t>
            </a:r>
            <a:r>
              <a:rPr lang="it-IT" sz="1200" dirty="0" smtClean="0">
                <a:solidFill>
                  <a:schemeClr val="bg1"/>
                </a:solidFill>
                <a:cs typeface="Arial" panose="020B0604020202020204" pitchFamily="34" charset="0"/>
              </a:rPr>
              <a:t> in the dune area. CSIAA/</a:t>
            </a:r>
            <a:r>
              <a:rPr lang="it-IT" sz="1200" dirty="0" err="1" smtClean="0">
                <a:solidFill>
                  <a:schemeClr val="bg1"/>
                </a:solidFill>
                <a:cs typeface="Arial" panose="020B0604020202020204" pitchFamily="34" charset="0"/>
              </a:rPr>
              <a:t>LabMed</a:t>
            </a:r>
            <a:r>
              <a:rPr lang="it-IT" sz="1200" dirty="0" smtClean="0">
                <a:solidFill>
                  <a:schemeClr val="bg1"/>
                </a:solidFill>
                <a:cs typeface="Arial" panose="020B0604020202020204" pitchFamily="34" charset="0"/>
              </a:rPr>
              <a:t> 2018-2020</a:t>
            </a:r>
          </a:p>
          <a:p>
            <a:r>
              <a:rPr lang="it-IT" sz="1100" dirty="0">
                <a:cs typeface="Arial" panose="020B0604020202020204" pitchFamily="34" charset="0"/>
              </a:rPr>
              <a:t/>
            </a:r>
            <a:br>
              <a:rPr lang="it-IT" sz="1100" dirty="0">
                <a:cs typeface="Arial" panose="020B0604020202020204" pitchFamily="34" charset="0"/>
              </a:rPr>
            </a:br>
            <a:endParaRPr lang="it-IT" sz="1100" dirty="0">
              <a:cs typeface="Arial" panose="020B0604020202020204" pitchFamily="34" charset="0"/>
            </a:endParaRPr>
          </a:p>
        </p:txBody>
      </p:sp>
      <p:sp>
        <p:nvSpPr>
          <p:cNvPr id="11" name="Titolo 1">
            <a:extLst>
              <a:ext uri="{FF2B5EF4-FFF2-40B4-BE49-F238E27FC236}">
                <a16:creationId xmlns:a16="http://schemas.microsoft.com/office/drawing/2014/main" xmlns="" id="{9CBBDA73-E0A9-4883-9986-3E5DB7119378}"/>
              </a:ext>
            </a:extLst>
          </p:cNvPr>
          <p:cNvSpPr txBox="1">
            <a:spLocks/>
          </p:cNvSpPr>
          <p:nvPr/>
        </p:nvSpPr>
        <p:spPr>
          <a:xfrm>
            <a:off x="2802135" y="2821697"/>
            <a:ext cx="1066095" cy="770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800" dirty="0">
                <a:latin typeface="Arial Narrow" panose="020B0606020202030204" pitchFamily="34" charset="0"/>
                <a:cs typeface="Arial" panose="020B0604020202020204" pitchFamily="34" charset="0"/>
              </a:rPr>
              <a:t>HARBOUR</a:t>
            </a:r>
            <a:r>
              <a:rPr lang="it-IT" sz="800" dirty="0">
                <a:latin typeface="Helvetica LT Std Cond" panose="020B0506020202030204" pitchFamily="34" charset="0"/>
                <a:cs typeface="Arial" panose="020B0604020202020204" pitchFamily="34" charset="0"/>
              </a:rPr>
              <a:t/>
            </a:r>
            <a:br>
              <a:rPr lang="it-IT" sz="800" dirty="0">
                <a:latin typeface="Helvetica LT Std Cond" panose="020B0506020202030204" pitchFamily="34" charset="0"/>
                <a:cs typeface="Arial" panose="020B0604020202020204" pitchFamily="34" charset="0"/>
              </a:rPr>
            </a:br>
            <a:endParaRPr lang="it-IT" sz="800" dirty="0">
              <a:latin typeface="Helvetica LT Std Cond" panose="020B0506020202030204" pitchFamily="34" charset="0"/>
              <a:cs typeface="Arial" panose="020B0604020202020204" pitchFamily="34" charset="0"/>
            </a:endParaRPr>
          </a:p>
        </p:txBody>
      </p:sp>
      <p:sp>
        <p:nvSpPr>
          <p:cNvPr id="12" name="Titolo 1">
            <a:extLst>
              <a:ext uri="{FF2B5EF4-FFF2-40B4-BE49-F238E27FC236}">
                <a16:creationId xmlns:a16="http://schemas.microsoft.com/office/drawing/2014/main" xmlns="" id="{D8019DA0-2378-417B-8FD9-3BA0057B31B6}"/>
              </a:ext>
            </a:extLst>
          </p:cNvPr>
          <p:cNvSpPr txBox="1">
            <a:spLocks/>
          </p:cNvSpPr>
          <p:nvPr/>
        </p:nvSpPr>
        <p:spPr>
          <a:xfrm>
            <a:off x="4326193" y="2949677"/>
            <a:ext cx="2620643" cy="373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800" dirty="0" smtClean="0">
                <a:latin typeface="Arial Narrow" panose="020B0606020202030204" pitchFamily="34" charset="0"/>
                <a:cs typeface="Arial" panose="020B0604020202020204" pitchFamily="34" charset="0"/>
              </a:rPr>
              <a:t>THE ARTIFICIAL DUNE</a:t>
            </a:r>
            <a:endParaRPr lang="it-IT" sz="800" dirty="0">
              <a:latin typeface="Helvetica LT Std Cond" panose="020B0506020202030204" pitchFamily="34" charset="0"/>
              <a:cs typeface="Arial" panose="020B0604020202020204" pitchFamily="34" charset="0"/>
            </a:endParaRPr>
          </a:p>
        </p:txBody>
      </p:sp>
      <p:sp>
        <p:nvSpPr>
          <p:cNvPr id="2" name="CasellaDiTesto 1"/>
          <p:cNvSpPr txBox="1"/>
          <p:nvPr/>
        </p:nvSpPr>
        <p:spPr>
          <a:xfrm>
            <a:off x="1994528" y="2606253"/>
            <a:ext cx="654346" cy="215444"/>
          </a:xfrm>
          <a:prstGeom prst="rect">
            <a:avLst/>
          </a:prstGeom>
          <a:noFill/>
        </p:spPr>
        <p:txBody>
          <a:bodyPr wrap="none" rtlCol="0">
            <a:spAutoFit/>
          </a:bodyPr>
          <a:lstStyle/>
          <a:p>
            <a:r>
              <a:rPr lang="it-IT" sz="800" dirty="0" smtClean="0"/>
              <a:t>OLD TOWN</a:t>
            </a:r>
            <a:endParaRPr lang="it-IT" sz="800" dirty="0"/>
          </a:p>
        </p:txBody>
      </p:sp>
      <p:sp>
        <p:nvSpPr>
          <p:cNvPr id="3" name="CasellaDiTesto 2"/>
          <p:cNvSpPr txBox="1"/>
          <p:nvPr/>
        </p:nvSpPr>
        <p:spPr>
          <a:xfrm>
            <a:off x="5159022" y="97275"/>
            <a:ext cx="1675459" cy="369332"/>
          </a:xfrm>
          <a:prstGeom prst="rect">
            <a:avLst/>
          </a:prstGeom>
          <a:noFill/>
        </p:spPr>
        <p:txBody>
          <a:bodyPr wrap="none" rtlCol="0">
            <a:spAutoFit/>
          </a:bodyPr>
          <a:lstStyle/>
          <a:p>
            <a:r>
              <a:rPr lang="it-IT" dirty="0" smtClean="0">
                <a:solidFill>
                  <a:schemeClr val="bg1"/>
                </a:solidFill>
              </a:rPr>
              <a:t>IL </a:t>
            </a:r>
            <a:r>
              <a:rPr lang="it-IT" dirty="0">
                <a:solidFill>
                  <a:schemeClr val="bg1"/>
                </a:solidFill>
              </a:rPr>
              <a:t>M</a:t>
            </a:r>
            <a:r>
              <a:rPr lang="it-IT" dirty="0" smtClean="0">
                <a:solidFill>
                  <a:schemeClr val="bg1"/>
                </a:solidFill>
              </a:rPr>
              <a:t>ASTERPLAN</a:t>
            </a:r>
            <a:endParaRPr lang="it-IT" dirty="0">
              <a:solidFill>
                <a:schemeClr val="bg1"/>
              </a:solidFill>
            </a:endParaRPr>
          </a:p>
        </p:txBody>
      </p:sp>
      <p:pic>
        <p:nvPicPr>
          <p:cNvPr id="8" name="Immagine 7">
            <a:extLst>
              <a:ext uri="{FF2B5EF4-FFF2-40B4-BE49-F238E27FC236}">
                <a16:creationId xmlns:a16="http://schemas.microsoft.com/office/drawing/2014/main" xmlns="" id="{8CFDE101-C8BB-4BDE-88A9-BF7AB8098C7C}"/>
              </a:ext>
            </a:extLst>
          </p:cNvPr>
          <p:cNvPicPr>
            <a:picLocks noChangeAspect="1"/>
          </p:cNvPicPr>
          <p:nvPr/>
        </p:nvPicPr>
        <p:blipFill rotWithShape="1">
          <a:blip r:embed="rId3">
            <a:extLst>
              <a:ext uri="{28A0092B-C50C-407E-A947-70E740481C1C}">
                <a14:useLocalDpi xmlns:a14="http://schemas.microsoft.com/office/drawing/2010/main" val="0"/>
              </a:ext>
            </a:extLst>
          </a:blip>
          <a:srcRect t="20297"/>
          <a:stretch/>
        </p:blipFill>
        <p:spPr>
          <a:xfrm>
            <a:off x="741637" y="4134359"/>
            <a:ext cx="4258261" cy="2362272"/>
          </a:xfrm>
          <a:prstGeom prst="rect">
            <a:avLst/>
          </a:prstGeom>
        </p:spPr>
      </p:pic>
      <p:pic>
        <p:nvPicPr>
          <p:cNvPr id="9" name="Immagine 8">
            <a:extLst>
              <a:ext uri="{FF2B5EF4-FFF2-40B4-BE49-F238E27FC236}">
                <a16:creationId xmlns:a16="http://schemas.microsoft.com/office/drawing/2014/main" xmlns="" id="{8CFDE101-C8BB-4BDE-88A9-BF7AB8098C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28223" y="4123652"/>
            <a:ext cx="3568301" cy="2372979"/>
          </a:xfrm>
          <a:prstGeom prst="rect">
            <a:avLst/>
          </a:prstGeom>
        </p:spPr>
      </p:pic>
      <p:pic>
        <p:nvPicPr>
          <p:cNvPr id="13" name="Immagine 12">
            <a:extLst>
              <a:ext uri="{FF2B5EF4-FFF2-40B4-BE49-F238E27FC236}">
                <a16:creationId xmlns:a16="http://schemas.microsoft.com/office/drawing/2014/main" xmlns="" id="{4CB7B3A7-9D70-4922-87C3-35240EFEE213}"/>
              </a:ext>
            </a:extLst>
          </p:cNvPr>
          <p:cNvPicPr>
            <a:picLocks noChangeAspect="1"/>
          </p:cNvPicPr>
          <p:nvPr/>
        </p:nvPicPr>
        <p:blipFill rotWithShape="1">
          <a:blip r:embed="rId5">
            <a:extLst>
              <a:ext uri="{28A0092B-C50C-407E-A947-70E740481C1C}">
                <a14:useLocalDpi xmlns:a14="http://schemas.microsoft.com/office/drawing/2010/main" val="0"/>
              </a:ext>
            </a:extLst>
          </a:blip>
          <a:srcRect t="8397"/>
          <a:stretch/>
        </p:blipFill>
        <p:spPr>
          <a:xfrm>
            <a:off x="6549881" y="788426"/>
            <a:ext cx="4163324" cy="2967177"/>
          </a:xfrm>
          <a:prstGeom prst="rect">
            <a:avLst/>
          </a:prstGeom>
        </p:spPr>
      </p:pic>
      <p:sp>
        <p:nvSpPr>
          <p:cNvPr id="4" name="CasellaDiTesto 3"/>
          <p:cNvSpPr txBox="1"/>
          <p:nvPr/>
        </p:nvSpPr>
        <p:spPr>
          <a:xfrm>
            <a:off x="2621746" y="2226264"/>
            <a:ext cx="870751" cy="215444"/>
          </a:xfrm>
          <a:prstGeom prst="rect">
            <a:avLst/>
          </a:prstGeom>
          <a:noFill/>
        </p:spPr>
        <p:txBody>
          <a:bodyPr wrap="none" rtlCol="0">
            <a:spAutoFit/>
          </a:bodyPr>
          <a:lstStyle/>
          <a:p>
            <a:r>
              <a:rPr lang="it-IT" sz="800" dirty="0" smtClean="0"/>
              <a:t>MODERN TOWN</a:t>
            </a:r>
            <a:endParaRPr lang="it-IT" sz="800" dirty="0"/>
          </a:p>
        </p:txBody>
      </p:sp>
      <p:sp>
        <p:nvSpPr>
          <p:cNvPr id="6" name="CasellaDiTesto 5"/>
          <p:cNvSpPr txBox="1"/>
          <p:nvPr/>
        </p:nvSpPr>
        <p:spPr>
          <a:xfrm>
            <a:off x="9085006" y="1307690"/>
            <a:ext cx="1023037" cy="215444"/>
          </a:xfrm>
          <a:prstGeom prst="rect">
            <a:avLst/>
          </a:prstGeom>
          <a:noFill/>
        </p:spPr>
        <p:txBody>
          <a:bodyPr wrap="none" rtlCol="0">
            <a:spAutoFit/>
          </a:bodyPr>
          <a:lstStyle/>
          <a:p>
            <a:r>
              <a:rPr lang="it-IT" sz="800" dirty="0" smtClean="0"/>
              <a:t>NEW URBAN TISSUE</a:t>
            </a:r>
            <a:endParaRPr lang="it-IT" sz="800" dirty="0"/>
          </a:p>
        </p:txBody>
      </p:sp>
      <p:sp>
        <p:nvSpPr>
          <p:cNvPr id="7" name="CasellaDiTesto 6"/>
          <p:cNvSpPr txBox="1"/>
          <p:nvPr/>
        </p:nvSpPr>
        <p:spPr>
          <a:xfrm>
            <a:off x="8367252" y="2064774"/>
            <a:ext cx="1082348" cy="215444"/>
          </a:xfrm>
          <a:prstGeom prst="rect">
            <a:avLst/>
          </a:prstGeom>
          <a:noFill/>
        </p:spPr>
        <p:txBody>
          <a:bodyPr wrap="none" rtlCol="0">
            <a:spAutoFit/>
          </a:bodyPr>
          <a:lstStyle/>
          <a:p>
            <a:r>
              <a:rPr lang="it-IT" sz="800" dirty="0" smtClean="0"/>
              <a:t>THE ARTIFICIAL DUNE</a:t>
            </a:r>
            <a:endParaRPr lang="it-IT" sz="800" dirty="0"/>
          </a:p>
        </p:txBody>
      </p:sp>
      <p:sp>
        <p:nvSpPr>
          <p:cNvPr id="14" name="CasellaDiTesto 13"/>
          <p:cNvSpPr txBox="1"/>
          <p:nvPr/>
        </p:nvSpPr>
        <p:spPr>
          <a:xfrm>
            <a:off x="6861165" y="3136330"/>
            <a:ext cx="1008609" cy="215444"/>
          </a:xfrm>
          <a:prstGeom prst="rect">
            <a:avLst/>
          </a:prstGeom>
          <a:noFill/>
        </p:spPr>
        <p:txBody>
          <a:bodyPr wrap="none" rtlCol="0">
            <a:spAutoFit/>
          </a:bodyPr>
          <a:lstStyle/>
          <a:p>
            <a:r>
              <a:rPr lang="it-IT" sz="800" dirty="0" smtClean="0"/>
              <a:t>URBAN HARDWARE</a:t>
            </a:r>
            <a:endParaRPr lang="it-IT" sz="800" dirty="0"/>
          </a:p>
        </p:txBody>
      </p:sp>
      <p:sp>
        <p:nvSpPr>
          <p:cNvPr id="15" name="CasellaDiTesto 14"/>
          <p:cNvSpPr txBox="1"/>
          <p:nvPr/>
        </p:nvSpPr>
        <p:spPr>
          <a:xfrm>
            <a:off x="9567827" y="6250410"/>
            <a:ext cx="2310248" cy="246221"/>
          </a:xfrm>
          <a:prstGeom prst="rect">
            <a:avLst/>
          </a:prstGeom>
          <a:noFill/>
        </p:spPr>
        <p:txBody>
          <a:bodyPr wrap="none" rtlCol="0">
            <a:spAutoFit/>
          </a:bodyPr>
          <a:lstStyle/>
          <a:p>
            <a:r>
              <a:rPr lang="it-IT" sz="1000" dirty="0" smtClean="0">
                <a:solidFill>
                  <a:schemeClr val="bg1"/>
                </a:solidFill>
              </a:rPr>
              <a:t>THE DUNE NATURAL DUNE (PROTECTED)</a:t>
            </a:r>
            <a:endParaRPr lang="it-IT" sz="1000" dirty="0">
              <a:solidFill>
                <a:schemeClr val="bg1"/>
              </a:solidFill>
            </a:endParaRPr>
          </a:p>
        </p:txBody>
      </p:sp>
      <p:sp>
        <p:nvSpPr>
          <p:cNvPr id="16" name="CasellaDiTesto 15"/>
          <p:cNvSpPr txBox="1"/>
          <p:nvPr/>
        </p:nvSpPr>
        <p:spPr>
          <a:xfrm>
            <a:off x="5001404" y="6250410"/>
            <a:ext cx="635110" cy="246221"/>
          </a:xfrm>
          <a:prstGeom prst="rect">
            <a:avLst/>
          </a:prstGeom>
          <a:noFill/>
        </p:spPr>
        <p:txBody>
          <a:bodyPr wrap="none" rtlCol="0">
            <a:spAutoFit/>
          </a:bodyPr>
          <a:lstStyle/>
          <a:p>
            <a:r>
              <a:rPr lang="it-IT" sz="1000" dirty="0" smtClean="0">
                <a:solidFill>
                  <a:schemeClr val="bg1"/>
                </a:solidFill>
              </a:rPr>
              <a:t>THE SITE</a:t>
            </a:r>
            <a:endParaRPr lang="it-IT" sz="1000" dirty="0">
              <a:solidFill>
                <a:schemeClr val="bg1"/>
              </a:solidFill>
            </a:endParaRPr>
          </a:p>
        </p:txBody>
      </p:sp>
    </p:spTree>
    <p:extLst>
      <p:ext uri="{BB962C8B-B14F-4D97-AF65-F5344CB8AC3E}">
        <p14:creationId xmlns:p14="http://schemas.microsoft.com/office/powerpoint/2010/main" val="325463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xmlns="" id="{B9AE7B7F-2125-4211-95E2-FD720AA69C8D}"/>
              </a:ext>
            </a:extLst>
          </p:cNvPr>
          <p:cNvSpPr txBox="1">
            <a:spLocks/>
          </p:cNvSpPr>
          <p:nvPr/>
        </p:nvSpPr>
        <p:spPr>
          <a:xfrm>
            <a:off x="741637" y="722653"/>
            <a:ext cx="4181828" cy="770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200" dirty="0" smtClean="0">
                <a:solidFill>
                  <a:schemeClr val="bg1"/>
                </a:solidFill>
                <a:cs typeface="Arial" panose="020B0604020202020204" pitchFamily="34" charset="0"/>
              </a:rPr>
              <a:t>ESSAOUIRA, MOROCCO. </a:t>
            </a:r>
            <a:r>
              <a:rPr lang="it-IT" sz="1200" dirty="0" err="1" smtClean="0">
                <a:solidFill>
                  <a:schemeClr val="bg1"/>
                </a:solidFill>
                <a:cs typeface="Arial" panose="020B0604020202020204" pitchFamily="34" charset="0"/>
              </a:rPr>
              <a:t>Coastal</a:t>
            </a:r>
            <a:r>
              <a:rPr lang="it-IT" sz="1200" dirty="0" smtClean="0">
                <a:solidFill>
                  <a:schemeClr val="bg1"/>
                </a:solidFill>
                <a:cs typeface="Arial" panose="020B0604020202020204" pitchFamily="34" charset="0"/>
              </a:rPr>
              <a:t> </a:t>
            </a:r>
            <a:r>
              <a:rPr lang="it-IT" sz="1200" dirty="0" err="1" smtClean="0">
                <a:solidFill>
                  <a:schemeClr val="bg1"/>
                </a:solidFill>
                <a:cs typeface="Arial" panose="020B0604020202020204" pitchFamily="34" charset="0"/>
              </a:rPr>
              <a:t>development</a:t>
            </a:r>
            <a:r>
              <a:rPr lang="it-IT" sz="1200" dirty="0" smtClean="0">
                <a:solidFill>
                  <a:schemeClr val="bg1"/>
                </a:solidFill>
                <a:cs typeface="Arial" panose="020B0604020202020204" pitchFamily="34" charset="0"/>
              </a:rPr>
              <a:t> in the dune area. CSIAA/</a:t>
            </a:r>
            <a:r>
              <a:rPr lang="it-IT" sz="1200" dirty="0" err="1" smtClean="0">
                <a:solidFill>
                  <a:schemeClr val="bg1"/>
                </a:solidFill>
                <a:cs typeface="Arial" panose="020B0604020202020204" pitchFamily="34" charset="0"/>
              </a:rPr>
              <a:t>LabMed</a:t>
            </a:r>
            <a:r>
              <a:rPr lang="it-IT" sz="1200" dirty="0" smtClean="0">
                <a:solidFill>
                  <a:schemeClr val="bg1"/>
                </a:solidFill>
                <a:cs typeface="Arial" panose="020B0604020202020204" pitchFamily="34" charset="0"/>
              </a:rPr>
              <a:t> 2018-2020</a:t>
            </a:r>
          </a:p>
          <a:p>
            <a:r>
              <a:rPr lang="it-IT" sz="1100" dirty="0">
                <a:cs typeface="Arial" panose="020B0604020202020204" pitchFamily="34" charset="0"/>
              </a:rPr>
              <a:t/>
            </a:r>
            <a:br>
              <a:rPr lang="it-IT" sz="1100" dirty="0">
                <a:cs typeface="Arial" panose="020B0604020202020204" pitchFamily="34" charset="0"/>
              </a:rPr>
            </a:br>
            <a:endParaRPr lang="it-IT" sz="1100" dirty="0">
              <a:cs typeface="Arial" panose="020B0604020202020204" pitchFamily="34" charset="0"/>
            </a:endParaRPr>
          </a:p>
        </p:txBody>
      </p:sp>
      <p:sp>
        <p:nvSpPr>
          <p:cNvPr id="11" name="Titolo 1">
            <a:extLst>
              <a:ext uri="{FF2B5EF4-FFF2-40B4-BE49-F238E27FC236}">
                <a16:creationId xmlns:a16="http://schemas.microsoft.com/office/drawing/2014/main" xmlns="" id="{9CBBDA73-E0A9-4883-9986-3E5DB7119378}"/>
              </a:ext>
            </a:extLst>
          </p:cNvPr>
          <p:cNvSpPr txBox="1">
            <a:spLocks/>
          </p:cNvSpPr>
          <p:nvPr/>
        </p:nvSpPr>
        <p:spPr>
          <a:xfrm>
            <a:off x="2802135" y="2821697"/>
            <a:ext cx="1066095" cy="770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800" dirty="0">
                <a:latin typeface="Arial Narrow" panose="020B0606020202030204" pitchFamily="34" charset="0"/>
                <a:cs typeface="Arial" panose="020B0604020202020204" pitchFamily="34" charset="0"/>
              </a:rPr>
              <a:t>HARBOUR</a:t>
            </a:r>
            <a:r>
              <a:rPr lang="it-IT" sz="800" dirty="0">
                <a:latin typeface="Helvetica LT Std Cond" panose="020B0506020202030204" pitchFamily="34" charset="0"/>
                <a:cs typeface="Arial" panose="020B0604020202020204" pitchFamily="34" charset="0"/>
              </a:rPr>
              <a:t/>
            </a:r>
            <a:br>
              <a:rPr lang="it-IT" sz="800" dirty="0">
                <a:latin typeface="Helvetica LT Std Cond" panose="020B0506020202030204" pitchFamily="34" charset="0"/>
                <a:cs typeface="Arial" panose="020B0604020202020204" pitchFamily="34" charset="0"/>
              </a:rPr>
            </a:br>
            <a:endParaRPr lang="it-IT" sz="800" dirty="0">
              <a:latin typeface="Helvetica LT Std Cond" panose="020B0506020202030204" pitchFamily="34" charset="0"/>
              <a:cs typeface="Arial" panose="020B0604020202020204" pitchFamily="34" charset="0"/>
            </a:endParaRPr>
          </a:p>
        </p:txBody>
      </p:sp>
      <p:sp>
        <p:nvSpPr>
          <p:cNvPr id="12" name="Titolo 1">
            <a:extLst>
              <a:ext uri="{FF2B5EF4-FFF2-40B4-BE49-F238E27FC236}">
                <a16:creationId xmlns:a16="http://schemas.microsoft.com/office/drawing/2014/main" xmlns="" id="{D8019DA0-2378-417B-8FD9-3BA0057B31B6}"/>
              </a:ext>
            </a:extLst>
          </p:cNvPr>
          <p:cNvSpPr txBox="1">
            <a:spLocks/>
          </p:cNvSpPr>
          <p:nvPr/>
        </p:nvSpPr>
        <p:spPr>
          <a:xfrm>
            <a:off x="4326193" y="2949677"/>
            <a:ext cx="2620643" cy="373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800" dirty="0" smtClean="0">
                <a:latin typeface="Arial Narrow" panose="020B0606020202030204" pitchFamily="34" charset="0"/>
                <a:cs typeface="Arial" panose="020B0604020202020204" pitchFamily="34" charset="0"/>
              </a:rPr>
              <a:t>THE ARTIFICIAL DUNE</a:t>
            </a:r>
            <a:endParaRPr lang="it-IT" sz="800" dirty="0">
              <a:latin typeface="Helvetica LT Std Cond" panose="020B0506020202030204" pitchFamily="34" charset="0"/>
              <a:cs typeface="Arial" panose="020B0604020202020204" pitchFamily="34" charset="0"/>
            </a:endParaRPr>
          </a:p>
        </p:txBody>
      </p:sp>
      <p:sp>
        <p:nvSpPr>
          <p:cNvPr id="2" name="CasellaDiTesto 1"/>
          <p:cNvSpPr txBox="1"/>
          <p:nvPr/>
        </p:nvSpPr>
        <p:spPr>
          <a:xfrm>
            <a:off x="1994528" y="2606253"/>
            <a:ext cx="654346" cy="215444"/>
          </a:xfrm>
          <a:prstGeom prst="rect">
            <a:avLst/>
          </a:prstGeom>
          <a:noFill/>
        </p:spPr>
        <p:txBody>
          <a:bodyPr wrap="none" rtlCol="0">
            <a:spAutoFit/>
          </a:bodyPr>
          <a:lstStyle/>
          <a:p>
            <a:r>
              <a:rPr lang="it-IT" sz="800" dirty="0" smtClean="0"/>
              <a:t>OLD TOWN</a:t>
            </a:r>
            <a:endParaRPr lang="it-IT" sz="800" dirty="0"/>
          </a:p>
        </p:txBody>
      </p:sp>
      <p:sp>
        <p:nvSpPr>
          <p:cNvPr id="3" name="CasellaDiTesto 2"/>
          <p:cNvSpPr txBox="1"/>
          <p:nvPr/>
        </p:nvSpPr>
        <p:spPr>
          <a:xfrm>
            <a:off x="5159022" y="97275"/>
            <a:ext cx="1675459" cy="369332"/>
          </a:xfrm>
          <a:prstGeom prst="rect">
            <a:avLst/>
          </a:prstGeom>
          <a:noFill/>
        </p:spPr>
        <p:txBody>
          <a:bodyPr wrap="none" rtlCol="0">
            <a:spAutoFit/>
          </a:bodyPr>
          <a:lstStyle/>
          <a:p>
            <a:r>
              <a:rPr lang="it-IT" dirty="0" smtClean="0">
                <a:solidFill>
                  <a:schemeClr val="bg1"/>
                </a:solidFill>
              </a:rPr>
              <a:t>IL </a:t>
            </a:r>
            <a:r>
              <a:rPr lang="it-IT" dirty="0">
                <a:solidFill>
                  <a:schemeClr val="bg1"/>
                </a:solidFill>
              </a:rPr>
              <a:t>M</a:t>
            </a:r>
            <a:r>
              <a:rPr lang="it-IT" dirty="0" smtClean="0">
                <a:solidFill>
                  <a:schemeClr val="bg1"/>
                </a:solidFill>
              </a:rPr>
              <a:t>ASTERPLAN</a:t>
            </a:r>
            <a:endParaRPr lang="it-IT" dirty="0">
              <a:solidFill>
                <a:schemeClr val="bg1"/>
              </a:solidFill>
            </a:endParaRPr>
          </a:p>
        </p:txBody>
      </p:sp>
      <p:pic>
        <p:nvPicPr>
          <p:cNvPr id="13" name="Immagine 12">
            <a:extLst>
              <a:ext uri="{FF2B5EF4-FFF2-40B4-BE49-F238E27FC236}">
                <a16:creationId xmlns:a16="http://schemas.microsoft.com/office/drawing/2014/main" xmlns="" id="{4CB7B3A7-9D70-4922-87C3-35240EFEE213}"/>
              </a:ext>
            </a:extLst>
          </p:cNvPr>
          <p:cNvPicPr>
            <a:picLocks noChangeAspect="1"/>
          </p:cNvPicPr>
          <p:nvPr/>
        </p:nvPicPr>
        <p:blipFill rotWithShape="1">
          <a:blip r:embed="rId2">
            <a:extLst>
              <a:ext uri="{28A0092B-C50C-407E-A947-70E740481C1C}">
                <a14:useLocalDpi xmlns:a14="http://schemas.microsoft.com/office/drawing/2010/main" val="0"/>
              </a:ext>
            </a:extLst>
          </a:blip>
          <a:srcRect t="8397"/>
          <a:stretch/>
        </p:blipFill>
        <p:spPr>
          <a:xfrm>
            <a:off x="6549881" y="788426"/>
            <a:ext cx="4163324" cy="2967177"/>
          </a:xfrm>
          <a:prstGeom prst="rect">
            <a:avLst/>
          </a:prstGeom>
        </p:spPr>
      </p:pic>
      <p:sp>
        <p:nvSpPr>
          <p:cNvPr id="4" name="CasellaDiTesto 3"/>
          <p:cNvSpPr txBox="1"/>
          <p:nvPr/>
        </p:nvSpPr>
        <p:spPr>
          <a:xfrm>
            <a:off x="2621746" y="2226264"/>
            <a:ext cx="870751" cy="215444"/>
          </a:xfrm>
          <a:prstGeom prst="rect">
            <a:avLst/>
          </a:prstGeom>
          <a:noFill/>
        </p:spPr>
        <p:txBody>
          <a:bodyPr wrap="none" rtlCol="0">
            <a:spAutoFit/>
          </a:bodyPr>
          <a:lstStyle/>
          <a:p>
            <a:r>
              <a:rPr lang="it-IT" sz="800" dirty="0" smtClean="0"/>
              <a:t>MODERN TOWN</a:t>
            </a:r>
            <a:endParaRPr lang="it-IT" sz="800" dirty="0"/>
          </a:p>
        </p:txBody>
      </p:sp>
      <p:sp>
        <p:nvSpPr>
          <p:cNvPr id="6" name="CasellaDiTesto 5"/>
          <p:cNvSpPr txBox="1"/>
          <p:nvPr/>
        </p:nvSpPr>
        <p:spPr>
          <a:xfrm>
            <a:off x="9085006" y="1307690"/>
            <a:ext cx="1023037" cy="215444"/>
          </a:xfrm>
          <a:prstGeom prst="rect">
            <a:avLst/>
          </a:prstGeom>
          <a:noFill/>
        </p:spPr>
        <p:txBody>
          <a:bodyPr wrap="none" rtlCol="0">
            <a:spAutoFit/>
          </a:bodyPr>
          <a:lstStyle/>
          <a:p>
            <a:r>
              <a:rPr lang="it-IT" sz="800" dirty="0" smtClean="0"/>
              <a:t>NEW URBAN TISSUE</a:t>
            </a:r>
            <a:endParaRPr lang="it-IT" sz="800" dirty="0"/>
          </a:p>
        </p:txBody>
      </p:sp>
      <p:sp>
        <p:nvSpPr>
          <p:cNvPr id="7" name="CasellaDiTesto 6"/>
          <p:cNvSpPr txBox="1"/>
          <p:nvPr/>
        </p:nvSpPr>
        <p:spPr>
          <a:xfrm>
            <a:off x="8367252" y="2064774"/>
            <a:ext cx="1082348" cy="215444"/>
          </a:xfrm>
          <a:prstGeom prst="rect">
            <a:avLst/>
          </a:prstGeom>
          <a:noFill/>
        </p:spPr>
        <p:txBody>
          <a:bodyPr wrap="none" rtlCol="0">
            <a:spAutoFit/>
          </a:bodyPr>
          <a:lstStyle/>
          <a:p>
            <a:r>
              <a:rPr lang="it-IT" sz="800" dirty="0" smtClean="0"/>
              <a:t>THE ARTIFICIAL DUNE</a:t>
            </a:r>
            <a:endParaRPr lang="it-IT" sz="800" dirty="0"/>
          </a:p>
        </p:txBody>
      </p:sp>
      <p:sp>
        <p:nvSpPr>
          <p:cNvPr id="14" name="CasellaDiTesto 13"/>
          <p:cNvSpPr txBox="1"/>
          <p:nvPr/>
        </p:nvSpPr>
        <p:spPr>
          <a:xfrm>
            <a:off x="6861165" y="3136330"/>
            <a:ext cx="1008609" cy="215444"/>
          </a:xfrm>
          <a:prstGeom prst="rect">
            <a:avLst/>
          </a:prstGeom>
          <a:noFill/>
        </p:spPr>
        <p:txBody>
          <a:bodyPr wrap="none" rtlCol="0">
            <a:spAutoFit/>
          </a:bodyPr>
          <a:lstStyle/>
          <a:p>
            <a:r>
              <a:rPr lang="it-IT" sz="800" dirty="0" smtClean="0"/>
              <a:t>URBAN HARDWARE</a:t>
            </a:r>
            <a:endParaRPr lang="it-IT" sz="800" dirty="0"/>
          </a:p>
        </p:txBody>
      </p:sp>
      <p:pic>
        <p:nvPicPr>
          <p:cNvPr id="15" name="Immagine 14">
            <a:extLst>
              <a:ext uri="{FF2B5EF4-FFF2-40B4-BE49-F238E27FC236}">
                <a16:creationId xmlns:a16="http://schemas.microsoft.com/office/drawing/2014/main" xmlns="" id="{DB86C05C-3992-4366-8CB8-130C137ABD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780" y="3174612"/>
            <a:ext cx="5642119" cy="1814593"/>
          </a:xfrm>
          <a:prstGeom prst="rect">
            <a:avLst/>
          </a:prstGeom>
        </p:spPr>
      </p:pic>
      <p:sp>
        <p:nvSpPr>
          <p:cNvPr id="16" name="CasellaDiTesto 15"/>
          <p:cNvSpPr txBox="1"/>
          <p:nvPr/>
        </p:nvSpPr>
        <p:spPr>
          <a:xfrm>
            <a:off x="5143144" y="4904130"/>
            <a:ext cx="2460097" cy="646331"/>
          </a:xfrm>
          <a:prstGeom prst="rect">
            <a:avLst/>
          </a:prstGeom>
          <a:noFill/>
        </p:spPr>
        <p:txBody>
          <a:bodyPr wrap="none" rtlCol="0">
            <a:spAutoFit/>
          </a:bodyPr>
          <a:lstStyle/>
          <a:p>
            <a:r>
              <a:rPr lang="it-IT" sz="1100" dirty="0" smtClean="0">
                <a:solidFill>
                  <a:schemeClr val="bg1"/>
                </a:solidFill>
              </a:rPr>
              <a:t>URBAN HARDWARE </a:t>
            </a:r>
            <a:r>
              <a:rPr lang="it-IT" dirty="0"/>
              <a:t>HARDWARE</a:t>
            </a:r>
          </a:p>
          <a:p>
            <a:endParaRPr lang="it-IT" dirty="0">
              <a:solidFill>
                <a:schemeClr val="bg1"/>
              </a:solidFill>
            </a:endParaRPr>
          </a:p>
        </p:txBody>
      </p:sp>
      <p:pic>
        <p:nvPicPr>
          <p:cNvPr id="17" name="Immagine 16">
            <a:extLst>
              <a:ext uri="{FF2B5EF4-FFF2-40B4-BE49-F238E27FC236}">
                <a16:creationId xmlns:a16="http://schemas.microsoft.com/office/drawing/2014/main" xmlns="" id="{7D783BC5-C06F-4CCE-B59F-E157A1CAEE38}"/>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671437" y="1183084"/>
            <a:ext cx="5642119" cy="1753437"/>
          </a:xfrm>
          <a:prstGeom prst="rect">
            <a:avLst/>
          </a:prstGeom>
        </p:spPr>
      </p:pic>
      <p:sp>
        <p:nvSpPr>
          <p:cNvPr id="18" name="CasellaDiTesto 17"/>
          <p:cNvSpPr txBox="1"/>
          <p:nvPr/>
        </p:nvSpPr>
        <p:spPr>
          <a:xfrm>
            <a:off x="5083452" y="2920886"/>
            <a:ext cx="1342034" cy="261610"/>
          </a:xfrm>
          <a:prstGeom prst="rect">
            <a:avLst/>
          </a:prstGeom>
          <a:noFill/>
        </p:spPr>
        <p:txBody>
          <a:bodyPr wrap="none" rtlCol="0">
            <a:spAutoFit/>
          </a:bodyPr>
          <a:lstStyle/>
          <a:p>
            <a:r>
              <a:rPr lang="it-IT" sz="1100" dirty="0" smtClean="0">
                <a:solidFill>
                  <a:schemeClr val="bg1"/>
                </a:solidFill>
              </a:rPr>
              <a:t>NEW URBAN TISSUE</a:t>
            </a:r>
            <a:endParaRPr lang="it-IT" sz="1100" dirty="0">
              <a:solidFill>
                <a:schemeClr val="bg1"/>
              </a:solidFill>
            </a:endParaRPr>
          </a:p>
        </p:txBody>
      </p:sp>
      <p:pic>
        <p:nvPicPr>
          <p:cNvPr id="19" name="Immagine 18">
            <a:extLst>
              <a:ext uri="{FF2B5EF4-FFF2-40B4-BE49-F238E27FC236}">
                <a16:creationId xmlns:a16="http://schemas.microsoft.com/office/drawing/2014/main" xmlns="" id="{8CFDE101-C8BB-4BDE-88A9-BF7AB8098C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62777" y="4179803"/>
            <a:ext cx="3867494" cy="2160420"/>
          </a:xfrm>
          <a:prstGeom prst="rect">
            <a:avLst/>
          </a:prstGeom>
        </p:spPr>
      </p:pic>
      <p:pic>
        <p:nvPicPr>
          <p:cNvPr id="20" name="Immagine 19"/>
          <p:cNvPicPr>
            <a:picLocks noChangeAspect="1"/>
          </p:cNvPicPr>
          <p:nvPr/>
        </p:nvPicPr>
        <p:blipFill rotWithShape="1">
          <a:blip r:embed="rId7">
            <a:extLst>
              <a:ext uri="{28A0092B-C50C-407E-A947-70E740481C1C}">
                <a14:useLocalDpi xmlns:a14="http://schemas.microsoft.com/office/drawing/2010/main" val="0"/>
              </a:ext>
            </a:extLst>
          </a:blip>
          <a:srcRect l="16814" t="40665" r="16618" b="39177"/>
          <a:stretch/>
        </p:blipFill>
        <p:spPr>
          <a:xfrm>
            <a:off x="1721615" y="5378862"/>
            <a:ext cx="5643854" cy="961361"/>
          </a:xfrm>
          <a:prstGeom prst="rect">
            <a:avLst/>
          </a:prstGeom>
        </p:spPr>
      </p:pic>
      <p:sp>
        <p:nvSpPr>
          <p:cNvPr id="21" name="CasellaDiTesto 20"/>
          <p:cNvSpPr txBox="1"/>
          <p:nvPr/>
        </p:nvSpPr>
        <p:spPr>
          <a:xfrm>
            <a:off x="402023" y="6003405"/>
            <a:ext cx="1212191" cy="246221"/>
          </a:xfrm>
          <a:prstGeom prst="rect">
            <a:avLst/>
          </a:prstGeom>
          <a:noFill/>
        </p:spPr>
        <p:txBody>
          <a:bodyPr wrap="none" rtlCol="0">
            <a:spAutoFit/>
          </a:bodyPr>
          <a:lstStyle/>
          <a:p>
            <a:r>
              <a:rPr lang="it-IT" sz="1000" dirty="0" smtClean="0">
                <a:solidFill>
                  <a:schemeClr val="bg1"/>
                </a:solidFill>
              </a:rPr>
              <a:t>URBAN HARDWARE</a:t>
            </a:r>
            <a:endParaRPr lang="it-IT" sz="1000" dirty="0">
              <a:solidFill>
                <a:schemeClr val="bg1"/>
              </a:solidFill>
            </a:endParaRPr>
          </a:p>
        </p:txBody>
      </p:sp>
      <p:sp>
        <p:nvSpPr>
          <p:cNvPr id="22" name="CasellaDiTesto 21"/>
          <p:cNvSpPr txBox="1"/>
          <p:nvPr/>
        </p:nvSpPr>
        <p:spPr>
          <a:xfrm>
            <a:off x="302636" y="5840840"/>
            <a:ext cx="1311578" cy="246221"/>
          </a:xfrm>
          <a:prstGeom prst="rect">
            <a:avLst/>
          </a:prstGeom>
          <a:noFill/>
        </p:spPr>
        <p:txBody>
          <a:bodyPr wrap="none" rtlCol="0">
            <a:spAutoFit/>
          </a:bodyPr>
          <a:lstStyle/>
          <a:p>
            <a:r>
              <a:rPr lang="it-IT" sz="1000" dirty="0" smtClean="0">
                <a:solidFill>
                  <a:schemeClr val="bg1"/>
                </a:solidFill>
              </a:rPr>
              <a:t>THE ARTIFICIAL DUNE</a:t>
            </a:r>
            <a:endParaRPr lang="it-IT" sz="1000" dirty="0">
              <a:solidFill>
                <a:schemeClr val="bg1"/>
              </a:solidFill>
            </a:endParaRPr>
          </a:p>
        </p:txBody>
      </p:sp>
      <p:sp>
        <p:nvSpPr>
          <p:cNvPr id="23" name="CasellaDiTesto 22"/>
          <p:cNvSpPr txBox="1"/>
          <p:nvPr/>
        </p:nvSpPr>
        <p:spPr>
          <a:xfrm>
            <a:off x="376375" y="5686485"/>
            <a:ext cx="1237839" cy="246221"/>
          </a:xfrm>
          <a:prstGeom prst="rect">
            <a:avLst/>
          </a:prstGeom>
          <a:noFill/>
        </p:spPr>
        <p:txBody>
          <a:bodyPr wrap="none" rtlCol="0">
            <a:spAutoFit/>
          </a:bodyPr>
          <a:lstStyle/>
          <a:p>
            <a:r>
              <a:rPr lang="it-IT" sz="1000" dirty="0" smtClean="0">
                <a:solidFill>
                  <a:schemeClr val="bg1"/>
                </a:solidFill>
              </a:rPr>
              <a:t>NEW URBAN TISSUE</a:t>
            </a:r>
            <a:endParaRPr lang="it-IT" sz="1000" dirty="0">
              <a:solidFill>
                <a:schemeClr val="bg1"/>
              </a:solidFill>
            </a:endParaRPr>
          </a:p>
        </p:txBody>
      </p:sp>
      <p:sp>
        <p:nvSpPr>
          <p:cNvPr id="24" name="CasellaDiTesto 23"/>
          <p:cNvSpPr txBox="1"/>
          <p:nvPr/>
        </p:nvSpPr>
        <p:spPr>
          <a:xfrm>
            <a:off x="6313556" y="5940118"/>
            <a:ext cx="1018227" cy="246221"/>
          </a:xfrm>
          <a:prstGeom prst="rect">
            <a:avLst/>
          </a:prstGeom>
          <a:noFill/>
        </p:spPr>
        <p:txBody>
          <a:bodyPr wrap="none" rtlCol="0">
            <a:spAutoFit/>
          </a:bodyPr>
          <a:lstStyle/>
          <a:p>
            <a:r>
              <a:rPr lang="it-IT" sz="1000" dirty="0" smtClean="0"/>
              <a:t>NATURAL DUNE</a:t>
            </a:r>
            <a:endParaRPr lang="it-IT" sz="1000" dirty="0"/>
          </a:p>
        </p:txBody>
      </p:sp>
    </p:spTree>
    <p:extLst>
      <p:ext uri="{BB962C8B-B14F-4D97-AF65-F5344CB8AC3E}">
        <p14:creationId xmlns:p14="http://schemas.microsoft.com/office/powerpoint/2010/main" val="381352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xmlns="" id="{B9AE7B7F-2125-4211-95E2-FD720AA69C8D}"/>
              </a:ext>
            </a:extLst>
          </p:cNvPr>
          <p:cNvSpPr txBox="1">
            <a:spLocks/>
          </p:cNvSpPr>
          <p:nvPr/>
        </p:nvSpPr>
        <p:spPr>
          <a:xfrm>
            <a:off x="741637" y="722653"/>
            <a:ext cx="4181828" cy="770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200" dirty="0" smtClean="0">
                <a:solidFill>
                  <a:schemeClr val="bg1"/>
                </a:solidFill>
                <a:cs typeface="Arial" panose="020B0604020202020204" pitchFamily="34" charset="0"/>
              </a:rPr>
              <a:t>ESSAOUIRA, MOROCCO. </a:t>
            </a:r>
            <a:r>
              <a:rPr lang="it-IT" sz="1200" dirty="0" err="1" smtClean="0">
                <a:solidFill>
                  <a:schemeClr val="bg1"/>
                </a:solidFill>
                <a:cs typeface="Arial" panose="020B0604020202020204" pitchFamily="34" charset="0"/>
              </a:rPr>
              <a:t>Coastal</a:t>
            </a:r>
            <a:r>
              <a:rPr lang="it-IT" sz="1200" dirty="0" smtClean="0">
                <a:solidFill>
                  <a:schemeClr val="bg1"/>
                </a:solidFill>
                <a:cs typeface="Arial" panose="020B0604020202020204" pitchFamily="34" charset="0"/>
              </a:rPr>
              <a:t> </a:t>
            </a:r>
            <a:r>
              <a:rPr lang="it-IT" sz="1200" dirty="0" err="1" smtClean="0">
                <a:solidFill>
                  <a:schemeClr val="bg1"/>
                </a:solidFill>
                <a:cs typeface="Arial" panose="020B0604020202020204" pitchFamily="34" charset="0"/>
              </a:rPr>
              <a:t>development</a:t>
            </a:r>
            <a:r>
              <a:rPr lang="it-IT" sz="1200" dirty="0" smtClean="0">
                <a:solidFill>
                  <a:schemeClr val="bg1"/>
                </a:solidFill>
                <a:cs typeface="Arial" panose="020B0604020202020204" pitchFamily="34" charset="0"/>
              </a:rPr>
              <a:t> in the dune area. CSIAA/</a:t>
            </a:r>
            <a:r>
              <a:rPr lang="it-IT" sz="1200" dirty="0" err="1" smtClean="0">
                <a:solidFill>
                  <a:schemeClr val="bg1"/>
                </a:solidFill>
                <a:cs typeface="Arial" panose="020B0604020202020204" pitchFamily="34" charset="0"/>
              </a:rPr>
              <a:t>LabMed</a:t>
            </a:r>
            <a:r>
              <a:rPr lang="it-IT" sz="1200" dirty="0" smtClean="0">
                <a:solidFill>
                  <a:schemeClr val="bg1"/>
                </a:solidFill>
                <a:cs typeface="Arial" panose="020B0604020202020204" pitchFamily="34" charset="0"/>
              </a:rPr>
              <a:t> 2018-2020</a:t>
            </a:r>
          </a:p>
          <a:p>
            <a:r>
              <a:rPr lang="it-IT" sz="1100" dirty="0">
                <a:cs typeface="Arial" panose="020B0604020202020204" pitchFamily="34" charset="0"/>
              </a:rPr>
              <a:t/>
            </a:r>
            <a:br>
              <a:rPr lang="it-IT" sz="1100" dirty="0">
                <a:cs typeface="Arial" panose="020B0604020202020204" pitchFamily="34" charset="0"/>
              </a:rPr>
            </a:br>
            <a:endParaRPr lang="it-IT" sz="1100" dirty="0">
              <a:cs typeface="Arial" panose="020B0604020202020204" pitchFamily="34" charset="0"/>
            </a:endParaRPr>
          </a:p>
        </p:txBody>
      </p:sp>
      <p:sp>
        <p:nvSpPr>
          <p:cNvPr id="11" name="Titolo 1">
            <a:extLst>
              <a:ext uri="{FF2B5EF4-FFF2-40B4-BE49-F238E27FC236}">
                <a16:creationId xmlns:a16="http://schemas.microsoft.com/office/drawing/2014/main" xmlns="" id="{9CBBDA73-E0A9-4883-9986-3E5DB7119378}"/>
              </a:ext>
            </a:extLst>
          </p:cNvPr>
          <p:cNvSpPr txBox="1">
            <a:spLocks/>
          </p:cNvSpPr>
          <p:nvPr/>
        </p:nvSpPr>
        <p:spPr>
          <a:xfrm>
            <a:off x="2802135" y="2821697"/>
            <a:ext cx="1066095" cy="770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800" dirty="0">
                <a:latin typeface="Arial Narrow" panose="020B0606020202030204" pitchFamily="34" charset="0"/>
                <a:cs typeface="Arial" panose="020B0604020202020204" pitchFamily="34" charset="0"/>
              </a:rPr>
              <a:t>HARBOUR</a:t>
            </a:r>
            <a:r>
              <a:rPr lang="it-IT" sz="800" dirty="0">
                <a:latin typeface="Helvetica LT Std Cond" panose="020B0506020202030204" pitchFamily="34" charset="0"/>
                <a:cs typeface="Arial" panose="020B0604020202020204" pitchFamily="34" charset="0"/>
              </a:rPr>
              <a:t/>
            </a:r>
            <a:br>
              <a:rPr lang="it-IT" sz="800" dirty="0">
                <a:latin typeface="Helvetica LT Std Cond" panose="020B0506020202030204" pitchFamily="34" charset="0"/>
                <a:cs typeface="Arial" panose="020B0604020202020204" pitchFamily="34" charset="0"/>
              </a:rPr>
            </a:br>
            <a:endParaRPr lang="it-IT" sz="800" dirty="0">
              <a:latin typeface="Helvetica LT Std Cond" panose="020B0506020202030204" pitchFamily="34" charset="0"/>
              <a:cs typeface="Arial" panose="020B0604020202020204" pitchFamily="34" charset="0"/>
            </a:endParaRPr>
          </a:p>
        </p:txBody>
      </p:sp>
      <p:sp>
        <p:nvSpPr>
          <p:cNvPr id="12" name="Titolo 1">
            <a:extLst>
              <a:ext uri="{FF2B5EF4-FFF2-40B4-BE49-F238E27FC236}">
                <a16:creationId xmlns:a16="http://schemas.microsoft.com/office/drawing/2014/main" xmlns="" id="{D8019DA0-2378-417B-8FD9-3BA0057B31B6}"/>
              </a:ext>
            </a:extLst>
          </p:cNvPr>
          <p:cNvSpPr txBox="1">
            <a:spLocks/>
          </p:cNvSpPr>
          <p:nvPr/>
        </p:nvSpPr>
        <p:spPr>
          <a:xfrm>
            <a:off x="4326193" y="2949677"/>
            <a:ext cx="2620643" cy="373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800" dirty="0" smtClean="0">
                <a:latin typeface="Arial Narrow" panose="020B0606020202030204" pitchFamily="34" charset="0"/>
                <a:cs typeface="Arial" panose="020B0604020202020204" pitchFamily="34" charset="0"/>
              </a:rPr>
              <a:t>THE ARTIFICIAL DUNE</a:t>
            </a:r>
            <a:endParaRPr lang="it-IT" sz="800" dirty="0">
              <a:latin typeface="Helvetica LT Std Cond" panose="020B0506020202030204" pitchFamily="34" charset="0"/>
              <a:cs typeface="Arial" panose="020B0604020202020204" pitchFamily="34" charset="0"/>
            </a:endParaRPr>
          </a:p>
        </p:txBody>
      </p:sp>
      <p:sp>
        <p:nvSpPr>
          <p:cNvPr id="2" name="CasellaDiTesto 1"/>
          <p:cNvSpPr txBox="1"/>
          <p:nvPr/>
        </p:nvSpPr>
        <p:spPr>
          <a:xfrm>
            <a:off x="1994528" y="2606253"/>
            <a:ext cx="654346" cy="215444"/>
          </a:xfrm>
          <a:prstGeom prst="rect">
            <a:avLst/>
          </a:prstGeom>
          <a:noFill/>
        </p:spPr>
        <p:txBody>
          <a:bodyPr wrap="none" rtlCol="0">
            <a:spAutoFit/>
          </a:bodyPr>
          <a:lstStyle/>
          <a:p>
            <a:r>
              <a:rPr lang="it-IT" sz="800" dirty="0" smtClean="0"/>
              <a:t>OLD TOWN</a:t>
            </a:r>
            <a:endParaRPr lang="it-IT" sz="800" dirty="0"/>
          </a:p>
        </p:txBody>
      </p:sp>
      <p:sp>
        <p:nvSpPr>
          <p:cNvPr id="3" name="CasellaDiTesto 2"/>
          <p:cNvSpPr txBox="1"/>
          <p:nvPr/>
        </p:nvSpPr>
        <p:spPr>
          <a:xfrm>
            <a:off x="5159022" y="97275"/>
            <a:ext cx="1675459" cy="369332"/>
          </a:xfrm>
          <a:prstGeom prst="rect">
            <a:avLst/>
          </a:prstGeom>
          <a:noFill/>
        </p:spPr>
        <p:txBody>
          <a:bodyPr wrap="none" rtlCol="0">
            <a:spAutoFit/>
          </a:bodyPr>
          <a:lstStyle/>
          <a:p>
            <a:r>
              <a:rPr lang="it-IT" dirty="0" smtClean="0">
                <a:solidFill>
                  <a:schemeClr val="bg1"/>
                </a:solidFill>
              </a:rPr>
              <a:t>IL </a:t>
            </a:r>
            <a:r>
              <a:rPr lang="it-IT" dirty="0">
                <a:solidFill>
                  <a:schemeClr val="bg1"/>
                </a:solidFill>
              </a:rPr>
              <a:t>M</a:t>
            </a:r>
            <a:r>
              <a:rPr lang="it-IT" dirty="0" smtClean="0">
                <a:solidFill>
                  <a:schemeClr val="bg1"/>
                </a:solidFill>
              </a:rPr>
              <a:t>ASTERPLAN</a:t>
            </a:r>
            <a:endParaRPr lang="it-IT" dirty="0">
              <a:solidFill>
                <a:schemeClr val="bg1"/>
              </a:solidFill>
            </a:endParaRPr>
          </a:p>
        </p:txBody>
      </p:sp>
      <p:pic>
        <p:nvPicPr>
          <p:cNvPr id="13" name="Immagine 12">
            <a:extLst>
              <a:ext uri="{FF2B5EF4-FFF2-40B4-BE49-F238E27FC236}">
                <a16:creationId xmlns:a16="http://schemas.microsoft.com/office/drawing/2014/main" xmlns="" id="{4CB7B3A7-9D70-4922-87C3-35240EFEE213}"/>
              </a:ext>
            </a:extLst>
          </p:cNvPr>
          <p:cNvPicPr>
            <a:picLocks noChangeAspect="1"/>
          </p:cNvPicPr>
          <p:nvPr/>
        </p:nvPicPr>
        <p:blipFill rotWithShape="1">
          <a:blip r:embed="rId2">
            <a:extLst>
              <a:ext uri="{28A0092B-C50C-407E-A947-70E740481C1C}">
                <a14:useLocalDpi xmlns:a14="http://schemas.microsoft.com/office/drawing/2010/main" val="0"/>
              </a:ext>
            </a:extLst>
          </a:blip>
          <a:srcRect t="8397"/>
          <a:stretch/>
        </p:blipFill>
        <p:spPr>
          <a:xfrm>
            <a:off x="6549881" y="788426"/>
            <a:ext cx="4163324" cy="2967177"/>
          </a:xfrm>
          <a:prstGeom prst="rect">
            <a:avLst/>
          </a:prstGeom>
        </p:spPr>
      </p:pic>
      <p:sp>
        <p:nvSpPr>
          <p:cNvPr id="4" name="CasellaDiTesto 3"/>
          <p:cNvSpPr txBox="1"/>
          <p:nvPr/>
        </p:nvSpPr>
        <p:spPr>
          <a:xfrm>
            <a:off x="2621746" y="2226264"/>
            <a:ext cx="870751" cy="215444"/>
          </a:xfrm>
          <a:prstGeom prst="rect">
            <a:avLst/>
          </a:prstGeom>
          <a:noFill/>
        </p:spPr>
        <p:txBody>
          <a:bodyPr wrap="none" rtlCol="0">
            <a:spAutoFit/>
          </a:bodyPr>
          <a:lstStyle/>
          <a:p>
            <a:r>
              <a:rPr lang="it-IT" sz="800" dirty="0" smtClean="0"/>
              <a:t>MODERN TOWN</a:t>
            </a:r>
            <a:endParaRPr lang="it-IT" sz="800" dirty="0"/>
          </a:p>
        </p:txBody>
      </p:sp>
      <p:sp>
        <p:nvSpPr>
          <p:cNvPr id="6" name="CasellaDiTesto 5"/>
          <p:cNvSpPr txBox="1"/>
          <p:nvPr/>
        </p:nvSpPr>
        <p:spPr>
          <a:xfrm>
            <a:off x="9085006" y="1307690"/>
            <a:ext cx="1023037" cy="215444"/>
          </a:xfrm>
          <a:prstGeom prst="rect">
            <a:avLst/>
          </a:prstGeom>
          <a:noFill/>
        </p:spPr>
        <p:txBody>
          <a:bodyPr wrap="none" rtlCol="0">
            <a:spAutoFit/>
          </a:bodyPr>
          <a:lstStyle/>
          <a:p>
            <a:r>
              <a:rPr lang="it-IT" sz="800" dirty="0" smtClean="0"/>
              <a:t>NEW URBAN TISSUE</a:t>
            </a:r>
            <a:endParaRPr lang="it-IT" sz="800" dirty="0"/>
          </a:p>
        </p:txBody>
      </p:sp>
      <p:sp>
        <p:nvSpPr>
          <p:cNvPr id="7" name="CasellaDiTesto 6"/>
          <p:cNvSpPr txBox="1"/>
          <p:nvPr/>
        </p:nvSpPr>
        <p:spPr>
          <a:xfrm>
            <a:off x="8367252" y="2064774"/>
            <a:ext cx="1082348" cy="215444"/>
          </a:xfrm>
          <a:prstGeom prst="rect">
            <a:avLst/>
          </a:prstGeom>
          <a:noFill/>
        </p:spPr>
        <p:txBody>
          <a:bodyPr wrap="none" rtlCol="0">
            <a:spAutoFit/>
          </a:bodyPr>
          <a:lstStyle/>
          <a:p>
            <a:r>
              <a:rPr lang="it-IT" sz="800" dirty="0" smtClean="0"/>
              <a:t>THE ARTIFICIAL DUNE</a:t>
            </a:r>
            <a:endParaRPr lang="it-IT" sz="800" dirty="0"/>
          </a:p>
        </p:txBody>
      </p:sp>
      <p:sp>
        <p:nvSpPr>
          <p:cNvPr id="14" name="CasellaDiTesto 13"/>
          <p:cNvSpPr txBox="1"/>
          <p:nvPr/>
        </p:nvSpPr>
        <p:spPr>
          <a:xfrm>
            <a:off x="6861165" y="3136330"/>
            <a:ext cx="1008609" cy="215444"/>
          </a:xfrm>
          <a:prstGeom prst="rect">
            <a:avLst/>
          </a:prstGeom>
          <a:noFill/>
        </p:spPr>
        <p:txBody>
          <a:bodyPr wrap="none" rtlCol="0">
            <a:spAutoFit/>
          </a:bodyPr>
          <a:lstStyle/>
          <a:p>
            <a:r>
              <a:rPr lang="it-IT" sz="800" dirty="0" smtClean="0"/>
              <a:t>URBAN HARDWARE</a:t>
            </a:r>
            <a:endParaRPr lang="it-IT" sz="800" dirty="0"/>
          </a:p>
        </p:txBody>
      </p:sp>
      <p:sp>
        <p:nvSpPr>
          <p:cNvPr id="16" name="CasellaDiTesto 15"/>
          <p:cNvSpPr txBox="1"/>
          <p:nvPr/>
        </p:nvSpPr>
        <p:spPr>
          <a:xfrm>
            <a:off x="3905801" y="5109151"/>
            <a:ext cx="1319592" cy="261610"/>
          </a:xfrm>
          <a:prstGeom prst="rect">
            <a:avLst/>
          </a:prstGeom>
          <a:noFill/>
        </p:spPr>
        <p:txBody>
          <a:bodyPr wrap="none" rtlCol="0">
            <a:spAutoFit/>
          </a:bodyPr>
          <a:lstStyle/>
          <a:p>
            <a:r>
              <a:rPr lang="it-IT" sz="1100" dirty="0" smtClean="0">
                <a:solidFill>
                  <a:schemeClr val="bg1"/>
                </a:solidFill>
              </a:rPr>
              <a:t>URBAN HARDWARE</a:t>
            </a:r>
            <a:endParaRPr lang="it-IT" dirty="0">
              <a:solidFill>
                <a:schemeClr val="bg1"/>
              </a:solidFill>
            </a:endParaRPr>
          </a:p>
        </p:txBody>
      </p:sp>
      <p:sp>
        <p:nvSpPr>
          <p:cNvPr id="18" name="CasellaDiTesto 17"/>
          <p:cNvSpPr txBox="1"/>
          <p:nvPr/>
        </p:nvSpPr>
        <p:spPr>
          <a:xfrm>
            <a:off x="3883359" y="4082398"/>
            <a:ext cx="1342034" cy="261610"/>
          </a:xfrm>
          <a:prstGeom prst="rect">
            <a:avLst/>
          </a:prstGeom>
          <a:noFill/>
        </p:spPr>
        <p:txBody>
          <a:bodyPr wrap="none" rtlCol="0">
            <a:spAutoFit/>
          </a:bodyPr>
          <a:lstStyle/>
          <a:p>
            <a:r>
              <a:rPr lang="it-IT" sz="1100" dirty="0" smtClean="0">
                <a:solidFill>
                  <a:schemeClr val="bg1"/>
                </a:solidFill>
              </a:rPr>
              <a:t>NEW URBAN TISSUE</a:t>
            </a:r>
            <a:endParaRPr lang="it-IT" sz="1100" dirty="0">
              <a:solidFill>
                <a:schemeClr val="bg1"/>
              </a:solidFill>
            </a:endParaRPr>
          </a:p>
        </p:txBody>
      </p:sp>
      <p:sp>
        <p:nvSpPr>
          <p:cNvPr id="21" name="CasellaDiTesto 20"/>
          <p:cNvSpPr txBox="1"/>
          <p:nvPr/>
        </p:nvSpPr>
        <p:spPr>
          <a:xfrm>
            <a:off x="651886" y="2671913"/>
            <a:ext cx="1212191" cy="246221"/>
          </a:xfrm>
          <a:prstGeom prst="rect">
            <a:avLst/>
          </a:prstGeom>
          <a:noFill/>
        </p:spPr>
        <p:txBody>
          <a:bodyPr wrap="none" rtlCol="0">
            <a:spAutoFit/>
          </a:bodyPr>
          <a:lstStyle/>
          <a:p>
            <a:r>
              <a:rPr lang="it-IT" sz="1000" dirty="0" smtClean="0">
                <a:solidFill>
                  <a:schemeClr val="bg1"/>
                </a:solidFill>
              </a:rPr>
              <a:t>URBAN HARDWARE</a:t>
            </a:r>
            <a:endParaRPr lang="it-IT" sz="1000" dirty="0">
              <a:solidFill>
                <a:schemeClr val="bg1"/>
              </a:solidFill>
            </a:endParaRPr>
          </a:p>
        </p:txBody>
      </p:sp>
      <p:sp>
        <p:nvSpPr>
          <p:cNvPr id="22" name="CasellaDiTesto 21"/>
          <p:cNvSpPr txBox="1"/>
          <p:nvPr/>
        </p:nvSpPr>
        <p:spPr>
          <a:xfrm>
            <a:off x="9480056" y="5272821"/>
            <a:ext cx="1311578" cy="246221"/>
          </a:xfrm>
          <a:prstGeom prst="rect">
            <a:avLst/>
          </a:prstGeom>
          <a:noFill/>
        </p:spPr>
        <p:txBody>
          <a:bodyPr wrap="none" rtlCol="0">
            <a:spAutoFit/>
          </a:bodyPr>
          <a:lstStyle/>
          <a:p>
            <a:r>
              <a:rPr lang="it-IT" sz="1000" dirty="0" smtClean="0">
                <a:solidFill>
                  <a:schemeClr val="bg1"/>
                </a:solidFill>
              </a:rPr>
              <a:t>THE ARTIFICIAL DUNE</a:t>
            </a:r>
            <a:endParaRPr lang="it-IT" sz="1000" dirty="0">
              <a:solidFill>
                <a:schemeClr val="bg1"/>
              </a:solidFill>
            </a:endParaRPr>
          </a:p>
        </p:txBody>
      </p:sp>
      <p:sp>
        <p:nvSpPr>
          <p:cNvPr id="24" name="CasellaDiTesto 23"/>
          <p:cNvSpPr txBox="1"/>
          <p:nvPr/>
        </p:nvSpPr>
        <p:spPr>
          <a:xfrm>
            <a:off x="6313556" y="5940118"/>
            <a:ext cx="1018227" cy="246221"/>
          </a:xfrm>
          <a:prstGeom prst="rect">
            <a:avLst/>
          </a:prstGeom>
          <a:noFill/>
        </p:spPr>
        <p:txBody>
          <a:bodyPr wrap="none" rtlCol="0">
            <a:spAutoFit/>
          </a:bodyPr>
          <a:lstStyle/>
          <a:p>
            <a:r>
              <a:rPr lang="it-IT" sz="1000" dirty="0" smtClean="0"/>
              <a:t>NATURAL DUNE</a:t>
            </a:r>
            <a:endParaRPr lang="it-IT" sz="1000" dirty="0"/>
          </a:p>
        </p:txBody>
      </p:sp>
      <p:pic>
        <p:nvPicPr>
          <p:cNvPr id="25" name="Immagine 24">
            <a:extLst>
              <a:ext uri="{FF2B5EF4-FFF2-40B4-BE49-F238E27FC236}">
                <a16:creationId xmlns:a16="http://schemas.microsoft.com/office/drawing/2014/main" xmlns="" id="{8CFDE101-C8BB-4BDE-88A9-BF7AB8098C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25393" y="4050538"/>
            <a:ext cx="4224207" cy="2378836"/>
          </a:xfrm>
          <a:prstGeom prst="rect">
            <a:avLst/>
          </a:prstGeom>
        </p:spPr>
      </p:pic>
      <p:pic>
        <p:nvPicPr>
          <p:cNvPr id="26" name="Immagine 25">
            <a:extLst>
              <a:ext uri="{FF2B5EF4-FFF2-40B4-BE49-F238E27FC236}">
                <a16:creationId xmlns:a16="http://schemas.microsoft.com/office/drawing/2014/main" xmlns="" id="{8CFDE101-C8BB-4BDE-88A9-BF7AB8098C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07561" y="1523134"/>
            <a:ext cx="4220345" cy="2205786"/>
          </a:xfrm>
          <a:prstGeom prst="rect">
            <a:avLst/>
          </a:prstGeom>
        </p:spPr>
      </p:pic>
    </p:spTree>
    <p:extLst>
      <p:ext uri="{BB962C8B-B14F-4D97-AF65-F5344CB8AC3E}">
        <p14:creationId xmlns:p14="http://schemas.microsoft.com/office/powerpoint/2010/main" val="39597871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157</Words>
  <Application>Microsoft Office PowerPoint</Application>
  <PresentationFormat>Widescreen</PresentationFormat>
  <Paragraphs>49</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Arial Narrow</vt:lpstr>
      <vt:lpstr>Calibri</vt:lpstr>
      <vt:lpstr>Calibri Light</vt:lpstr>
      <vt:lpstr>Helvetica LT Std Cond</vt:lpstr>
      <vt:lpstr>Tema di Office</vt:lpstr>
      <vt:lpstr>LABORATORIO DI PROGETTAZIONE 4/A  PROF. ARCH. ROBERTO A. CHERUBINI  con  ARCH. ALESSIA GALLO (PhD student ARCHITETTURA TEORIE E PROGETTO DIAP SAPIENZA)  ARCH. MARCO GIORDANO (CONSULENTE ESTERNO)  ARCH. ANDREA LANNA (CONSULENTE ESTERNO)     </vt:lpstr>
      <vt:lpstr>IL MASTERPLAN     Il Masterplan è il primo eleborato di progetto dove la forma della vostra idea prende consistenza  E’ legato strettamente al Concept in forma non diretta ma metaforica. Se il Concept è il primo elemento della narrazione di progetto, il Masterplan  è la prima espressione fisica di quella narrazione. Il Masterplan rende concreta e circostanziata l’enunciazione espressa in termini sintetici dal Concept  Noi architetti siamo abituati a parlare verbalmente e per iscritto e a parlare per immagini. Enunciazioni verbali, scritte e immagini si precisano man mano che il progetto prende forma Voglio proporre subito a seguire una osservazione generale, senza che la cosa possa indurvi in confusione per il vostro lavoro che è, e rimane, produrre per la consegna, insieme al Concept e in coerenza motivata con esso, un Masterplan a scala 1:1000/1:500 (con qualche sezione schematica 1:200) della vostra soluzione per l’area di progetto da cui risultino chiari i profili e gli ingombri degli edifici e di conseguenza la forma degli spazi pubblici interclusi, gli accessi all’area, il rapporto con la città moderna, con quella antica, le relazioni con l’acqua. Rapporti e relazioni non devono e non possono a volte essere fisici. Possono essere indiretti, esprimendo orientamenti comuni nelle costruzioni, proporzioni compatibili degli spazi pubblici, «scala» adeguata dell’architettura rispetto a ciò che la circonda. Siete ovviamente autorizzati a includere schematiche indicazioni distributive della organizzazione interna degli edifici di progetto, che ci aiuteranno nell’indicarvi la validità delle vostre proposte. Tenete presenti tutto ciò che noi consideriamo abbiate imparato arrivati all’ottavo semestre. Scale e rampe hanno una loro massima pendenza praticabile, così come gli accessi carrabili, luce e aria non possono raggiungere parti di un edificio troppo distanti dal perimetro esterno, forme non stereometriche, oltre che confliggere con le scelte architettoniche generali del nostro lavoro, implicano difficoltà nella gestione degli spazi interni, e tanto altro che sarebbe troppo lungo qui anche solo elencare.  </vt:lpstr>
      <vt:lpstr>IL MASTERPLAN    Ora l’osservazione generale promessa nella scorsa slide Il Concept può non essere legato a una sola occasione di progetto Può diventare una scelta di ricerca progettuale permanente, per un breve o lungo periodo nell’attività di un gruppo di progettazione, in qualche modo a prescindere dalle occasioni di progetto. Da tempo CSIAA, come luogo di progetto, lavora sul Concept della «Duna artificiale» Dal progetto per la riorganizzazione delle aree dismesse dopo la Coppa America a Valencia nel 2007, alle attuali ricerche in corso insieme a LabMed sullo sviluppo sostenibile della fascia costiera di Essaouira in Marocco, passando attraverso altre occasioni come il riuso dell’area portuale di Nordhavenen a Copenaghen, l’idea della «Duna artificiale» è quella di uno spazio cavo contenuto tra il piano originale di lavoro e un suolo artificiale a estradosso naturale che contenga tutto l’ «hardware» urbano (servizi di grandi dimensioni, infrastrutture di trasporto, parcheggi). La «Duna artificiale» continua ad essere, appena le circostanze lo rendono opportuno, il centro della nostra narrazione progettuale.  E’ stato il nostro Concept di lavoro. Il Concept, pur derivando da una suggestione maturata sul luogo di progetto, non è quindi dipendente esclusivamente da quel luogo. Può, in base alle circostanze, essere riproposto in altri luoghi simili ove si presentino i medesimi problemi progettuali.  Il Masterplan, al contrario, è il primo atto che trasferisce il Concept sull’area di progetto in termini di dimensioni fisiche, forme e proporzioni.  Ci fa piacere legare questa comunicazione/ppt con i progetti CSIAA, con i nostri progetti, perché è giusto che nel confrontarvi con noi, sappiate cosa noi sul progetto abbiamo prodotto negli anni, cosa ci avvince nella narrazione progettuale e cosa meno, lo discutiate e lo consideriate elemento di riferimento. Non soltanto perché è espressione del gruppo di docenti che vi guida ma perché rappresenta un atteggiamento da noi condiviso a seguito di una serie ampia di ragionamenti. Non vuol dire che ci aspettiamo mille «dune per Nettuno». Tutt’altro. Ci aspettiamo mille concept e masterplan diversi ma ugualmente condivisi dai vostri team di progettazione a seguito di un ragionamento.  Mille diverse narrazioni concrete e circostanziate di mille soluzioni al problema che vi abbiamo proposto       </vt:lpstr>
      <vt:lpstr>IL MASTERPLAN    Non avrebbe però grande senso riproporvi per esteso in questa comunicazione/ppt le immagini e la descrizione dei due progetti per Valencia e Copenaghen dato che li trovate ampiamente trattati con descrizioni e immagini a buona risoluzione sul sito www.csiaa.it Lo studio dei due progetti è parte integrante di questa comunicazione. Come lo studio di quello, ugualmente ben documentato sul sito, più vicino per scala e dimensione di progetto al vostro compito, per il porto di Freiburg in Germania https://www.csiaa.it/progetti/museo-delle-arti-nautiche   Vi alleghiamo nelle slide seguenti invece le immagini brand new e non ancora pubblicate della sperimentazione progettuale in atto a Essaouira.  Un vero trasferimento diretto a voi in tempo (quasi) reale dalla ricerca alla didattica, come promesso sin dall’inizio di questo Laboratorio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123</cp:revision>
  <dcterms:created xsi:type="dcterms:W3CDTF">2018-06-02T08:13:57Z</dcterms:created>
  <dcterms:modified xsi:type="dcterms:W3CDTF">2020-03-27T15:47:44Z</dcterms:modified>
</cp:coreProperties>
</file>