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E1EB7-79A5-4F04-AB58-B3A8659C2377}" type="datetimeFigureOut">
              <a:rPr lang="it-IT" smtClean="0"/>
              <a:t>05/10/2014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4A788-0065-4638-9439-3DCBD14A179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715000" y="5638800"/>
            <a:ext cx="342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b"/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200">
                <a:solidFill>
                  <a:srgbClr val="003060"/>
                </a:solidFill>
              </a:rPr>
              <a:t>Pietro Lucisano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200">
                <a:solidFill>
                  <a:srgbClr val="003060"/>
                </a:solidFill>
              </a:rPr>
              <a:t>Scienze dell’educazione e della formazione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200">
                <a:solidFill>
                  <a:srgbClr val="003060"/>
                </a:solidFill>
              </a:rPr>
              <a:t>Univ. di Roma La Sapienza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28800" y="5867400"/>
            <a:ext cx="56388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2205038"/>
            <a:ext cx="3773488" cy="4652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38800" y="228600"/>
            <a:ext cx="3276600" cy="558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“Troppo spesso, ci chiediamo come misurare qualcosa 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senza affrontare la questione di che cosa potremmo fare con le misura una volta ottenute. 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altLang="it-IT" sz="1800" b="1" dirty="0">
              <a:solidFill>
                <a:srgbClr val="003060"/>
              </a:solidFill>
              <a:cs typeface="Times New Roman" pitchFamily="18" charset="0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Noi vogliamo sapere come, senza porci il problema del perché. 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altLang="it-IT" sz="1800" b="1" dirty="0">
              <a:solidFill>
                <a:srgbClr val="003060"/>
              </a:solidFill>
              <a:cs typeface="Times New Roman" pitchFamily="18" charset="0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Io spero di poter dire senza irriverenza: 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“cercate prima ciò che serve ai vostri bisogni e tutte le altre cose vi saranno date di conseguenza” 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400" b="1" dirty="0">
                <a:solidFill>
                  <a:srgbClr val="003060"/>
                </a:solidFill>
                <a:cs typeface="Times New Roman" pitchFamily="18" charset="0"/>
              </a:rPr>
              <a:t>(</a:t>
            </a:r>
            <a:r>
              <a:rPr lang="it-IT" altLang="it-IT" sz="1400" b="1" dirty="0" err="1">
                <a:solidFill>
                  <a:srgbClr val="003060"/>
                </a:solidFill>
                <a:cs typeface="Times New Roman" pitchFamily="18" charset="0"/>
              </a:rPr>
              <a:t>Kaplan</a:t>
            </a:r>
            <a:r>
              <a:rPr lang="it-IT" altLang="it-IT" sz="1400" b="1" dirty="0">
                <a:solidFill>
                  <a:srgbClr val="003060"/>
                </a:solidFill>
                <a:cs typeface="Times New Roman" pitchFamily="18" charset="0"/>
              </a:rPr>
              <a:t> 1964)</a:t>
            </a:r>
            <a:r>
              <a:rPr lang="it-IT" altLang="it-IT" sz="1800" b="1" dirty="0">
                <a:solidFill>
                  <a:srgbClr val="00306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0" name="Rettangolo 9"/>
          <p:cNvSpPr/>
          <p:nvPr/>
        </p:nvSpPr>
        <p:spPr bwMode="auto">
          <a:xfrm>
            <a:off x="0" y="0"/>
            <a:ext cx="3767138" cy="2205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it-IT"/>
          </a:p>
        </p:txBody>
      </p:sp>
      <p:sp>
        <p:nvSpPr>
          <p:cNvPr id="11" name="Fumetto 4 10"/>
          <p:cNvSpPr/>
          <p:nvPr/>
        </p:nvSpPr>
        <p:spPr bwMode="auto">
          <a:xfrm>
            <a:off x="2928926" y="0"/>
            <a:ext cx="2598738" cy="2420938"/>
          </a:xfrm>
          <a:prstGeom prst="cloudCallou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it-IT" sz="2000" dirty="0">
                <a:solidFill>
                  <a:schemeClr val="tx2"/>
                </a:solidFill>
                <a:latin typeface="Tahoma" panose="020B0604030504040204" pitchFamily="34" charset="0"/>
              </a:rPr>
              <a:t>E se per cambiare la scuola, si cominciasse a </a:t>
            </a:r>
            <a:r>
              <a:rPr lang="it-IT" sz="2000" dirty="0" err="1">
                <a:solidFill>
                  <a:schemeClr val="tx2"/>
                </a:solidFill>
                <a:latin typeface="Tahoma" panose="020B0604030504040204" pitchFamily="34" charset="0"/>
              </a:rPr>
              <a:t>studiare</a:t>
            </a:r>
            <a:r>
              <a:rPr lang="it-IT" sz="2000" dirty="0" err="1">
                <a:solidFill>
                  <a:schemeClr val="bg1"/>
                </a:solidFill>
                <a:latin typeface="Tahoma" panose="020B0604030504040204" pitchFamily="34" charset="0"/>
              </a:rPr>
              <a:t>E</a:t>
            </a:r>
            <a:endParaRPr lang="it-IT" sz="2000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00240"/>
            <a:ext cx="5029200" cy="422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0">
            <a:gsLst>
              <a:gs pos="0">
                <a:srgbClr val="5E5E76"/>
              </a:gs>
              <a:gs pos="100000">
                <a:srgbClr val="CCCCFF"/>
              </a:gs>
            </a:gsLst>
            <a:lin ang="5400000" scaled="1"/>
          </a:gradFill>
          <a:ln w="9360" cap="sq">
            <a:solidFill>
              <a:srgbClr val="003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-1588" y="762000"/>
            <a:ext cx="9147176" cy="1588"/>
          </a:xfrm>
          <a:prstGeom prst="line">
            <a:avLst/>
          </a:prstGeom>
          <a:noFill/>
          <a:ln w="12600" cap="sq">
            <a:solidFill>
              <a:srgbClr val="00306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0"/>
            <a:ext cx="1600200" cy="765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184900"/>
            <a:ext cx="6248400" cy="685800"/>
          </a:xfrm>
          <a:prstGeom prst="rect">
            <a:avLst/>
          </a:prstGeom>
          <a:solidFill>
            <a:srgbClr val="003366"/>
          </a:solidFill>
          <a:ln w="9360" cap="sq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lnSpc>
                <a:spcPct val="55000"/>
              </a:lnSpc>
              <a:spcBef>
                <a:spcPts val="15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altLang="it-IT" sz="2400">
              <a:solidFill>
                <a:srgbClr val="000000"/>
              </a:solidFill>
            </a:endParaRPr>
          </a:p>
          <a:p>
            <a:pPr algn="ctr" eaLnBrk="1" hangingPunct="1">
              <a:lnSpc>
                <a:spcPct val="55000"/>
              </a:lnSpc>
              <a:spcBef>
                <a:spcPts val="15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altLang="it-IT" sz="240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04800" y="6400800"/>
            <a:ext cx="5607050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it-IT" sz="1600" dirty="0" smtClean="0">
                <a:solidFill>
                  <a:srgbClr val="DDDDDD"/>
                </a:solidFill>
              </a:rPr>
              <a:t>Pedagogia sperimentale 1 lezione 2014</a:t>
            </a:r>
            <a:endParaRPr lang="it-IT" altLang="it-IT" sz="1600" dirty="0">
              <a:solidFill>
                <a:srgbClr val="DDDDDD"/>
              </a:solidFill>
            </a:endParaRPr>
          </a:p>
        </p:txBody>
      </p:sp>
      <p:graphicFrame>
        <p:nvGraphicFramePr>
          <p:cNvPr id="10" name="Group 8"/>
          <p:cNvGraphicFramePr>
            <a:graphicFrameLocks noGrp="1"/>
          </p:cNvGraphicFramePr>
          <p:nvPr/>
        </p:nvGraphicFramePr>
        <p:xfrm>
          <a:off x="6248400" y="6400800"/>
          <a:ext cx="2897188" cy="4508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763588"/>
                <a:gridCol w="914400"/>
              </a:tblGrid>
              <a:tr h="214739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DDDDD"/>
                          </a:solidFill>
                          <a:effectLst/>
                          <a:latin typeface="Tahoma" panose="020B0604030504040204" pitchFamily="34" charset="0"/>
                          <a:ea typeface="Microsoft YaHei" panose="020B0503020204020204" pitchFamily="34" charset="-122"/>
                        </a:rPr>
                        <a:t>HOME</a:t>
                      </a:r>
                    </a:p>
                  </a:txBody>
                  <a:tcPr marL="90000" marR="90000" marT="38091" marB="38091" horzOverflow="overflow">
                    <a:lnL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DDDDD"/>
                          </a:solidFill>
                          <a:effectLst/>
                          <a:latin typeface="Tahoma" panose="020B0604030504040204" pitchFamily="34" charset="0"/>
                          <a:ea typeface="Microsoft YaHei" panose="020B0503020204020204" pitchFamily="34" charset="-122"/>
                        </a:rPr>
                        <a:t>AVANTI</a:t>
                      </a:r>
                    </a:p>
                  </a:txBody>
                  <a:tcPr marL="90000" marR="90000" marT="38091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DDDDD"/>
                          </a:solidFill>
                          <a:effectLst/>
                          <a:latin typeface="Tahoma" panose="020B0604030504040204" pitchFamily="34" charset="0"/>
                          <a:ea typeface="Microsoft YaHei" panose="020B0503020204020204" pitchFamily="34" charset="-122"/>
                        </a:rPr>
                        <a:t>INDIETRO</a:t>
                      </a:r>
                    </a:p>
                  </a:txBody>
                  <a:tcPr marL="90000" marR="90000" marT="38091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0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it-IT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DDDDD"/>
                          </a:solidFill>
                          <a:effectLst/>
                          <a:latin typeface="Tahoma" panose="020B0604030504040204" pitchFamily="34" charset="0"/>
                          <a:ea typeface="Microsoft YaHei" panose="020B0503020204020204" pitchFamily="34" charset="-122"/>
                        </a:rPr>
                        <a:t>PRECEDENTE</a:t>
                      </a:r>
                    </a:p>
                  </a:txBody>
                  <a:tcPr marL="90000" marR="90000" marT="38091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</a:tr>
              <a:tr h="236111"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06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3750" marB="38091" horzOverflow="overflow">
                    <a:lnL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06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3750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06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3750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7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3060"/>
                          </a:solidFill>
                          <a:latin typeface="Times New Roman" panose="02020603050405020304" pitchFamily="18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5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060"/>
                        </a:solidFill>
                        <a:effectLst/>
                        <a:latin typeface="Times New Roman" panose="02020603050405020304" pitchFamily="18" charset="0"/>
                        <a:ea typeface="Microsoft YaHei" panose="020B0503020204020204" pitchFamily="34" charset="-122"/>
                      </a:endParaRPr>
                    </a:p>
                  </a:txBody>
                  <a:tcPr marL="90000" marR="90000" marT="43750" marB="38091" horzOverflow="overflow">
                    <a:lnL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3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AutoShape 39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6248400" y="6553200"/>
            <a:ext cx="609600" cy="304800"/>
          </a:xfrm>
          <a:prstGeom prst="actionButtonHome">
            <a:avLst/>
          </a:prstGeom>
          <a:solidFill>
            <a:srgbClr val="DDDDDD"/>
          </a:solidFill>
          <a:ln w="9360" cap="sq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2" name="AutoShape 4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6858000" y="6553200"/>
            <a:ext cx="609600" cy="304800"/>
          </a:xfrm>
          <a:prstGeom prst="actionButtonForwardNext">
            <a:avLst/>
          </a:prstGeom>
          <a:solidFill>
            <a:srgbClr val="DDDDDD"/>
          </a:solidFill>
          <a:ln w="9360" cap="sq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3" name="AutoShape 41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7467600" y="6553200"/>
            <a:ext cx="762000" cy="304800"/>
          </a:xfrm>
          <a:prstGeom prst="actionButtonBackPrevious">
            <a:avLst/>
          </a:prstGeom>
          <a:solidFill>
            <a:srgbClr val="DDDDDD"/>
          </a:solidFill>
          <a:ln w="9360" cap="sq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sp>
        <p:nvSpPr>
          <p:cNvPr id="14" name="AutoShape 42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29600" y="6553200"/>
            <a:ext cx="914400" cy="304800"/>
          </a:xfrm>
          <a:prstGeom prst="actionButtonReturn">
            <a:avLst/>
          </a:prstGeom>
          <a:solidFill>
            <a:srgbClr val="DDDDDD"/>
          </a:solidFill>
          <a:ln w="9360" cap="sq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/>
          </a:p>
        </p:txBody>
      </p: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785786" y="1214422"/>
            <a:ext cx="2429331" cy="1941738"/>
            <a:chOff x="553" y="794"/>
            <a:chExt cx="1450" cy="1412"/>
          </a:xfrm>
        </p:grpSpPr>
        <p:sp>
          <p:nvSpPr>
            <p:cNvPr id="17" name="AutoShape 45"/>
            <p:cNvSpPr>
              <a:spLocks noChangeArrowheads="1"/>
            </p:cNvSpPr>
            <p:nvPr/>
          </p:nvSpPr>
          <p:spPr bwMode="auto">
            <a:xfrm>
              <a:off x="553" y="794"/>
              <a:ext cx="1450" cy="883"/>
            </a:xfrm>
            <a:prstGeom prst="wedgeRoundRectCallout">
              <a:avLst>
                <a:gd name="adj1" fmla="val 34642"/>
                <a:gd name="adj2" fmla="val 82260"/>
                <a:gd name="adj3" fmla="val 16667"/>
              </a:avLst>
            </a:prstGeom>
            <a:solidFill>
              <a:srgbClr val="FFFFFF"/>
            </a:solidFill>
            <a:ln w="9360" cap="sq">
              <a:solidFill>
                <a:srgbClr val="00306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it-IT" altLang="it-IT"/>
            </a:p>
          </p:txBody>
        </p:sp>
        <p:sp>
          <p:nvSpPr>
            <p:cNvPr id="18" name="Text Box 46"/>
            <p:cNvSpPr txBox="1">
              <a:spLocks noChangeArrowheads="1"/>
            </p:cNvSpPr>
            <p:nvPr/>
          </p:nvSpPr>
          <p:spPr bwMode="auto">
            <a:xfrm>
              <a:off x="647" y="794"/>
              <a:ext cx="1263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altLang="it-IT" sz="4000" dirty="0" smtClean="0">
                  <a:solidFill>
                    <a:srgbClr val="003060"/>
                  </a:solidFill>
                </a:rPr>
                <a:t>Perché educare? </a:t>
              </a:r>
              <a:endParaRPr lang="it-IT" altLang="it-IT" sz="4000" dirty="0">
                <a:solidFill>
                  <a:srgbClr val="003060"/>
                </a:solidFill>
              </a:endParaRPr>
            </a:p>
          </p:txBody>
        </p:sp>
      </p:grpSp>
      <p:sp>
        <p:nvSpPr>
          <p:cNvPr id="19" name="Rectangle 47"/>
          <p:cNvSpPr>
            <a:spLocks noChangeArrowheads="1"/>
          </p:cNvSpPr>
          <p:nvPr/>
        </p:nvSpPr>
        <p:spPr bwMode="auto">
          <a:xfrm>
            <a:off x="276225" y="307975"/>
            <a:ext cx="2368254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306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Lavoro di gruppo</a:t>
            </a:r>
            <a:endParaRPr lang="it-IT" sz="2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0" name="Group 44"/>
          <p:cNvGrpSpPr>
            <a:grpSpLocks/>
          </p:cNvGrpSpPr>
          <p:nvPr/>
        </p:nvGrpSpPr>
        <p:grpSpPr bwMode="auto">
          <a:xfrm>
            <a:off x="5858324" y="1071121"/>
            <a:ext cx="2429331" cy="1941739"/>
            <a:chOff x="553" y="794"/>
            <a:chExt cx="1450" cy="1412"/>
          </a:xfrm>
        </p:grpSpPr>
        <p:sp>
          <p:nvSpPr>
            <p:cNvPr id="21" name="AutoShape 45"/>
            <p:cNvSpPr>
              <a:spLocks noChangeArrowheads="1"/>
            </p:cNvSpPr>
            <p:nvPr/>
          </p:nvSpPr>
          <p:spPr bwMode="auto">
            <a:xfrm>
              <a:off x="553" y="794"/>
              <a:ext cx="1450" cy="1403"/>
            </a:xfrm>
            <a:prstGeom prst="wedgeRoundRectCallout">
              <a:avLst>
                <a:gd name="adj1" fmla="val -60112"/>
                <a:gd name="adj2" fmla="val 74575"/>
                <a:gd name="adj3" fmla="val 16667"/>
              </a:avLst>
            </a:prstGeom>
            <a:solidFill>
              <a:srgbClr val="FFFFFF"/>
            </a:solidFill>
            <a:ln w="9360" cap="sq">
              <a:solidFill>
                <a:srgbClr val="00306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it-IT" altLang="it-IT"/>
            </a:p>
          </p:txBody>
        </p:sp>
        <p:sp>
          <p:nvSpPr>
            <p:cNvPr id="22" name="Text Box 46"/>
            <p:cNvSpPr txBox="1">
              <a:spLocks noChangeArrowheads="1"/>
            </p:cNvSpPr>
            <p:nvPr/>
          </p:nvSpPr>
          <p:spPr bwMode="auto">
            <a:xfrm>
              <a:off x="647" y="794"/>
              <a:ext cx="1263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altLang="it-IT" sz="4000" dirty="0" smtClean="0">
                  <a:solidFill>
                    <a:srgbClr val="003060"/>
                  </a:solidFill>
                </a:rPr>
                <a:t>Educare per che?</a:t>
              </a:r>
            </a:p>
            <a:p>
              <a:pPr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it-IT" altLang="it-IT" sz="4000" dirty="0" smtClean="0">
                  <a:solidFill>
                    <a:srgbClr val="003060"/>
                  </a:solidFill>
                </a:rPr>
                <a:t>Per chi? </a:t>
              </a:r>
              <a:endParaRPr lang="it-IT" altLang="it-IT" sz="4000" dirty="0">
                <a:solidFill>
                  <a:srgbClr val="003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115</Words>
  <Application>Microsoft Office PowerPoint</Application>
  <PresentationFormat>Presentazione su schermo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4</cp:revision>
  <dcterms:created xsi:type="dcterms:W3CDTF">2014-10-05T15:41:48Z</dcterms:created>
  <dcterms:modified xsi:type="dcterms:W3CDTF">2014-10-05T15:55:10Z</dcterms:modified>
</cp:coreProperties>
</file>