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401" r:id="rId8"/>
    <p:sldId id="263" r:id="rId9"/>
    <p:sldId id="264" r:id="rId10"/>
    <p:sldId id="265" r:id="rId11"/>
    <p:sldId id="398" r:id="rId12"/>
    <p:sldId id="399" r:id="rId13"/>
    <p:sldId id="400" r:id="rId14"/>
    <p:sldId id="266" r:id="rId15"/>
    <p:sldId id="268" r:id="rId16"/>
    <p:sldId id="273" r:id="rId17"/>
    <p:sldId id="274" r:id="rId18"/>
    <p:sldId id="269" r:id="rId19"/>
    <p:sldId id="270" r:id="rId20"/>
    <p:sldId id="271" r:id="rId21"/>
    <p:sldId id="272" r:id="rId22"/>
    <p:sldId id="275" r:id="rId23"/>
    <p:sldId id="276" r:id="rId24"/>
    <p:sldId id="278" r:id="rId25"/>
    <p:sldId id="386" r:id="rId26"/>
    <p:sldId id="387" r:id="rId27"/>
    <p:sldId id="388" r:id="rId28"/>
    <p:sldId id="389" r:id="rId29"/>
    <p:sldId id="390" r:id="rId30"/>
    <p:sldId id="393" r:id="rId31"/>
    <p:sldId id="391" r:id="rId32"/>
    <p:sldId id="279" r:id="rId33"/>
    <p:sldId id="392" r:id="rId34"/>
    <p:sldId id="37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A43FE5A-03C6-4947-B556-5A8CB06C5C33}" type="datetimeFigureOut">
              <a:rPr lang="es-ES" smtClean="0"/>
              <a:pPr/>
              <a:t>28/11/2020</a:t>
            </a:fld>
            <a:endParaRPr lang="es-ES"/>
          </a:p>
        </p:txBody>
      </p:sp>
      <p:sp>
        <p:nvSpPr>
          <p:cNvPr id="5" name="Footer Placeholder 4"/>
          <p:cNvSpPr>
            <a:spLocks noGrp="1"/>
          </p:cNvSpPr>
          <p:nvPr>
            <p:ph type="ftr" sz="quarter" idx="11"/>
          </p:nvPr>
        </p:nvSpPr>
        <p:spPr>
          <a:xfrm>
            <a:off x="914400" y="4323846"/>
            <a:ext cx="4880610" cy="365125"/>
          </a:xfrm>
        </p:spPr>
        <p:txBody>
          <a:bodyPr/>
          <a:lstStyle/>
          <a:p>
            <a:endParaRPr lang="es-ES"/>
          </a:p>
        </p:txBody>
      </p:sp>
      <p:sp>
        <p:nvSpPr>
          <p:cNvPr id="6" name="Slide Number Placeholder 5"/>
          <p:cNvSpPr>
            <a:spLocks noGrp="1"/>
          </p:cNvSpPr>
          <p:nvPr>
            <p:ph type="sldNum" sz="quarter" idx="12"/>
          </p:nvPr>
        </p:nvSpPr>
        <p:spPr>
          <a:xfrm>
            <a:off x="6057900" y="1430867"/>
            <a:ext cx="2171700" cy="365125"/>
          </a:xfrm>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3747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93956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a:xfrm>
            <a:off x="594360" y="381001"/>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24162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a:xfrm>
            <a:off x="594360" y="379438"/>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1B23255C-0FB0-4BA8-B5BE-A21E100A8636}" type="slidenum">
              <a:rPr lang="es-ES" smtClean="0"/>
              <a:pPr/>
              <a:t>‹N›</a:t>
            </a:fld>
            <a:endParaRPr lang="es-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2406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a:xfrm>
            <a:off x="594360" y="378884"/>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3474416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77046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06195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795281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A43FE5A-03C6-4947-B556-5A8CB06C5C33}" type="datetimeFigureOut">
              <a:rPr lang="es-ES" smtClean="0"/>
              <a:pPr/>
              <a:t>28/11/2020</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4" cy="365125"/>
          </a:xfrm>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88287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132991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A43FE5A-03C6-4947-B556-5A8CB06C5C33}" type="datetimeFigureOut">
              <a:rPr lang="es-ES" smtClean="0"/>
              <a:pPr/>
              <a:t>28/11/2020</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3" cy="365125"/>
          </a:xfrm>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72681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94698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594359" y="3132667"/>
            <a:ext cx="3910579" cy="31309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42098" y="3132667"/>
            <a:ext cx="3907541" cy="31309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375218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42286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255145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344422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A43FE5A-03C6-4947-B556-5A8CB06C5C33}" type="datetimeFigureOut">
              <a:rPr lang="es-ES" smtClean="0"/>
              <a:pPr/>
              <a:t>28/11/2020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B23255C-0FB0-4BA8-B5BE-A21E100A8636}" type="slidenum">
              <a:rPr lang="es-ES" smtClean="0"/>
              <a:pPr/>
              <a:t>‹N›</a:t>
            </a:fld>
            <a:endParaRPr lang="es-ES"/>
          </a:p>
        </p:txBody>
      </p:sp>
    </p:spTree>
    <p:extLst>
      <p:ext uri="{BB962C8B-B14F-4D97-AF65-F5344CB8AC3E}">
        <p14:creationId xmlns:p14="http://schemas.microsoft.com/office/powerpoint/2010/main" val="379415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43FE5A-03C6-4947-B556-5A8CB06C5C33}" type="datetimeFigureOut">
              <a:rPr lang="es-ES" smtClean="0"/>
              <a:pPr/>
              <a:t>28/11/2020</a:t>
            </a:fld>
            <a:endParaRPr lang="es-E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23255C-0FB0-4BA8-B5BE-A21E100A8636}" type="slidenum">
              <a:rPr lang="es-ES" smtClean="0"/>
              <a:pPr/>
              <a:t>‹N›</a:t>
            </a:fld>
            <a:endParaRPr lang="es-ES"/>
          </a:p>
        </p:txBody>
      </p:sp>
    </p:spTree>
    <p:extLst>
      <p:ext uri="{BB962C8B-B14F-4D97-AF65-F5344CB8AC3E}">
        <p14:creationId xmlns:p14="http://schemas.microsoft.com/office/powerpoint/2010/main" val="1627335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62.jpeg"/><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6.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e4ptm6F2KHQ" TargetMode="External"/><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6pfwT2E6XJ4"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hyperlink" Target="https://www.youtube.com/watch?v=awGtFOhqzh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gnjMtV3-WQ"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hyperlink" Target="https://www.youtube.com/watch?v=x1KkjVpc5Go"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RHQ4XS-DrqM" TargetMode="External"/><Relationship Id="rId3" Type="http://schemas.openxmlformats.org/officeDocument/2006/relationships/hyperlink" Target="http://labloga.blogspot.it/" TargetMode="External"/><Relationship Id="rId7" Type="http://schemas.openxmlformats.org/officeDocument/2006/relationships/hyperlink" Target="http://www.lasculturas.com/"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bib.cervantesvirtual.com/portal/lchicana/" TargetMode="External"/><Relationship Id="rId5" Type="http://schemas.openxmlformats.org/officeDocument/2006/relationships/hyperlink" Target="http://www.utep.edu/border/" TargetMode="External"/><Relationship Id="rId4" Type="http://schemas.openxmlformats.org/officeDocument/2006/relationships/hyperlink" Target="http://braceroarchiv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jpe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2780928"/>
            <a:ext cx="7315200" cy="1825096"/>
          </a:xfrm>
        </p:spPr>
        <p:txBody>
          <a:bodyPr>
            <a:noAutofit/>
          </a:bodyPr>
          <a:lstStyle/>
          <a:p>
            <a:r>
              <a:rPr lang="it-IT" sz="4000" b="1" dirty="0">
                <a:solidFill>
                  <a:srgbClr val="F20000"/>
                </a:solidFill>
                <a:latin typeface="Palatino Linotype" panose="02040502050505030304" pitchFamily="18" charset="0"/>
              </a:rPr>
              <a:t>Paesaggi e figure della Frontiera tra Messico e Stati Uniti</a:t>
            </a:r>
            <a:br>
              <a:rPr lang="es-ES" sz="4000" b="1" dirty="0">
                <a:solidFill>
                  <a:srgbClr val="F20000"/>
                </a:solidFill>
                <a:latin typeface="Palatino Linotype" panose="02040502050505030304" pitchFamily="18" charset="0"/>
              </a:rPr>
            </a:br>
            <a:r>
              <a:rPr lang="it-IT" sz="4000" b="1" dirty="0">
                <a:solidFill>
                  <a:srgbClr val="F20000"/>
                </a:solidFill>
                <a:latin typeface="Palatino Linotype" panose="02040502050505030304" pitchFamily="18" charset="0"/>
              </a:rPr>
              <a:t>Un itinerario tra cinema e letteratura</a:t>
            </a:r>
            <a:br>
              <a:rPr lang="es-ES" sz="4000" b="1" dirty="0">
                <a:solidFill>
                  <a:srgbClr val="F20000"/>
                </a:solidFill>
                <a:latin typeface="Palatino Linotype" panose="02040502050505030304" pitchFamily="18" charset="0"/>
              </a:rPr>
            </a:br>
            <a:endParaRPr lang="es-ES" sz="4000" b="1" dirty="0">
              <a:solidFill>
                <a:srgbClr val="F20000"/>
              </a:solidFill>
              <a:latin typeface="Palatino Linotype" panose="02040502050505030304" pitchFamily="18" charset="0"/>
            </a:endParaRPr>
          </a:p>
        </p:txBody>
      </p:sp>
      <p:sp>
        <p:nvSpPr>
          <p:cNvPr id="3" name="2 Subtítulo"/>
          <p:cNvSpPr>
            <a:spLocks noGrp="1"/>
          </p:cNvSpPr>
          <p:nvPr>
            <p:ph type="subTitle" idx="1"/>
          </p:nvPr>
        </p:nvSpPr>
        <p:spPr>
          <a:xfrm>
            <a:off x="1428728" y="4357694"/>
            <a:ext cx="6400800" cy="1752600"/>
          </a:xfrm>
        </p:spPr>
        <p:txBody>
          <a:bodyPr/>
          <a:lstStyle/>
          <a:p>
            <a:r>
              <a:rPr lang="it-IT" b="1" dirty="0"/>
              <a:t>Stefano Tedeschi</a:t>
            </a:r>
            <a:endParaRPr lang="es-ES" b="1" dirty="0"/>
          </a:p>
          <a:p>
            <a:r>
              <a:rPr lang="it-IT" b="1" dirty="0"/>
              <a:t>La Sapienza – Università di Roma </a:t>
            </a:r>
            <a:endParaRPr lang="es-ES" b="1" dirty="0"/>
          </a:p>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riángulo rectángulo"/>
          <p:cNvSpPr/>
          <p:nvPr/>
        </p:nvSpPr>
        <p:spPr>
          <a:xfrm rot="10800000">
            <a:off x="-1" y="0"/>
            <a:ext cx="9143999" cy="5429264"/>
          </a:xfrm>
          <a:prstGeom prst="rtTriangle">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5" name="4 Triángulo rectángulo"/>
          <p:cNvSpPr/>
          <p:nvPr/>
        </p:nvSpPr>
        <p:spPr>
          <a:xfrm>
            <a:off x="0" y="1500174"/>
            <a:ext cx="9144000" cy="5357826"/>
          </a:xfrm>
          <a:prstGeom prst="rtTriangle">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pic>
        <p:nvPicPr>
          <p:cNvPr id="2" name="1 Imagen" descr="bordertown - nava.jpg"/>
          <p:cNvPicPr>
            <a:picLocks noChangeAspect="1"/>
          </p:cNvPicPr>
          <p:nvPr/>
        </p:nvPicPr>
        <p:blipFill>
          <a:blip r:embed="rId3" cstate="print"/>
          <a:stretch>
            <a:fillRect/>
          </a:stretch>
        </p:blipFill>
        <p:spPr>
          <a:xfrm>
            <a:off x="285720" y="3286124"/>
            <a:ext cx="2327755" cy="3288416"/>
          </a:xfrm>
          <a:prstGeom prst="rect">
            <a:avLst/>
          </a:prstGeom>
        </p:spPr>
      </p:pic>
      <p:pic>
        <p:nvPicPr>
          <p:cNvPr id="3" name="2 Imagen" descr="sabina 1.jpg"/>
          <p:cNvPicPr>
            <a:picLocks noChangeAspect="1"/>
          </p:cNvPicPr>
          <p:nvPr/>
        </p:nvPicPr>
        <p:blipFill>
          <a:blip r:embed="rId4" cstate="print"/>
          <a:stretch>
            <a:fillRect/>
          </a:stretch>
        </p:blipFill>
        <p:spPr>
          <a:xfrm>
            <a:off x="4572000" y="0"/>
            <a:ext cx="1706518" cy="2571768"/>
          </a:xfrm>
          <a:prstGeom prst="rect">
            <a:avLst/>
          </a:prstGeom>
        </p:spPr>
      </p:pic>
      <p:pic>
        <p:nvPicPr>
          <p:cNvPr id="4" name="3 Imagen" descr="sabina 2.jpg"/>
          <p:cNvPicPr>
            <a:picLocks noChangeAspect="1"/>
          </p:cNvPicPr>
          <p:nvPr/>
        </p:nvPicPr>
        <p:blipFill>
          <a:blip r:embed="rId5" cstate="print"/>
          <a:stretch>
            <a:fillRect/>
          </a:stretch>
        </p:blipFill>
        <p:spPr>
          <a:xfrm>
            <a:off x="6500826" y="571481"/>
            <a:ext cx="2343148" cy="1553609"/>
          </a:xfrm>
          <a:prstGeom prst="rect">
            <a:avLst/>
          </a:prstGeom>
        </p:spPr>
      </p:pic>
      <p:cxnSp>
        <p:nvCxnSpPr>
          <p:cNvPr id="8" name="7 Conector curvado"/>
          <p:cNvCxnSpPr/>
          <p:nvPr/>
        </p:nvCxnSpPr>
        <p:spPr>
          <a:xfrm>
            <a:off x="0" y="857232"/>
            <a:ext cx="2357422" cy="1214446"/>
          </a:xfrm>
          <a:prstGeom prst="curved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11" name="10 Conector curvado"/>
          <p:cNvCxnSpPr/>
          <p:nvPr/>
        </p:nvCxnSpPr>
        <p:spPr>
          <a:xfrm>
            <a:off x="2357422" y="2071678"/>
            <a:ext cx="2214578" cy="1643074"/>
          </a:xfrm>
          <a:prstGeom prst="curved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13" name="12 Conector curvado"/>
          <p:cNvCxnSpPr/>
          <p:nvPr/>
        </p:nvCxnSpPr>
        <p:spPr>
          <a:xfrm>
            <a:off x="4572000" y="3714752"/>
            <a:ext cx="2857520" cy="1571636"/>
          </a:xfrm>
          <a:prstGeom prst="curved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16" name="15 Conector curvado"/>
          <p:cNvCxnSpPr/>
          <p:nvPr/>
        </p:nvCxnSpPr>
        <p:spPr>
          <a:xfrm>
            <a:off x="7429520" y="5286388"/>
            <a:ext cx="1714480" cy="900000"/>
          </a:xfrm>
          <a:prstGeom prst="curvedConnector3">
            <a:avLst>
              <a:gd name="adj1" fmla="val 50000"/>
            </a:avLst>
          </a:prstGeom>
        </p:spPr>
        <p:style>
          <a:lnRef idx="3">
            <a:schemeClr val="accent1"/>
          </a:lnRef>
          <a:fillRef idx="0">
            <a:schemeClr val="accent1"/>
          </a:fillRef>
          <a:effectRef idx="2">
            <a:schemeClr val="accent1"/>
          </a:effectRef>
          <a:fontRef idx="minor">
            <a:schemeClr val="tx1"/>
          </a:fontRef>
        </p:style>
      </p:cxnSp>
      <p:sp>
        <p:nvSpPr>
          <p:cNvPr id="17" name="16 Rectángulo"/>
          <p:cNvSpPr/>
          <p:nvPr/>
        </p:nvSpPr>
        <p:spPr>
          <a:xfrm>
            <a:off x="3071802" y="5000636"/>
            <a:ext cx="2489977" cy="1384995"/>
          </a:xfrm>
          <a:prstGeom prst="rect">
            <a:avLst/>
          </a:prstGeom>
          <a:noFill/>
        </p:spPr>
        <p:txBody>
          <a:bodyPr wrap="none" lIns="91440" tIns="45720" rIns="91440" bIns="45720">
            <a:spAutoFit/>
          </a:bodyPr>
          <a:lstStyle/>
          <a:p>
            <a:pPr algn="ctr"/>
            <a:r>
              <a:rPr lang="es-ES" sz="36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Bordertown</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it-IT"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Gregory Nava</a:t>
            </a:r>
          </a:p>
          <a:p>
            <a:pPr algn="ctr"/>
            <a:r>
              <a:rPr lang="it-IT"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3007</a:t>
            </a:r>
            <a:endParaRPr lang="es-E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17 Rectángulo"/>
          <p:cNvSpPr/>
          <p:nvPr/>
        </p:nvSpPr>
        <p:spPr>
          <a:xfrm>
            <a:off x="6357950" y="2285992"/>
            <a:ext cx="2786050" cy="20005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vida precoz y breve </a:t>
            </a:r>
          </a:p>
          <a:p>
            <a:pPr algn="ctr"/>
            <a:r>
              <a:rPr lang="es-E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Sabina Rivas</a:t>
            </a:r>
          </a:p>
          <a:p>
            <a:pPr algn="ctr"/>
            <a:r>
              <a:rPr lang="it-IT"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Luis Mandoki</a:t>
            </a:r>
          </a:p>
          <a:p>
            <a:pPr algn="ctr"/>
            <a:r>
              <a:rPr lang="it-IT"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2012</a:t>
            </a:r>
            <a:endParaRPr lang="es-E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2" name="Picture 27">
            <a:extLst>
              <a:ext uri="{FF2B5EF4-FFF2-40B4-BE49-F238E27FC236}">
                <a16:creationId xmlns:a16="http://schemas.microsoft.com/office/drawing/2014/main" id="{61076C1C-5EBA-4C3E-A055-79A6054B84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43" name="Picture 29">
            <a:extLst>
              <a:ext uri="{FF2B5EF4-FFF2-40B4-BE49-F238E27FC236}">
                <a16:creationId xmlns:a16="http://schemas.microsoft.com/office/drawing/2014/main" id="{F567EC28-515B-4578-A70F-AB26B86E3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4" name="CasellaDiTesto 3">
            <a:extLst>
              <a:ext uri="{FF2B5EF4-FFF2-40B4-BE49-F238E27FC236}">
                <a16:creationId xmlns:a16="http://schemas.microsoft.com/office/drawing/2014/main" id="{8D3958A4-D3B8-4643-9F00-44F7869B8BD0}"/>
              </a:ext>
            </a:extLst>
          </p:cNvPr>
          <p:cNvSpPr txBox="1"/>
          <p:nvPr/>
        </p:nvSpPr>
        <p:spPr>
          <a:xfrm>
            <a:off x="5960086" y="673240"/>
            <a:ext cx="3183913" cy="3446373"/>
          </a:xfrm>
          <a:prstGeom prst="rect">
            <a:avLst/>
          </a:prstGeom>
          <a:noFill/>
          <a:ln w="19050">
            <a:noFill/>
            <a:prstDash val="dash"/>
          </a:ln>
        </p:spPr>
        <p:txBody>
          <a:bodyPr vert="horz" lIns="91440" tIns="45720" rIns="91440" bIns="45720" rtlCol="0" anchor="b">
            <a:normAutofit/>
          </a:bodyPr>
          <a:lstStyle/>
          <a:p>
            <a:pPr defTabSz="914400">
              <a:lnSpc>
                <a:spcPct val="90000"/>
              </a:lnSpc>
              <a:spcBef>
                <a:spcPct val="0"/>
              </a:spcBef>
              <a:spcAft>
                <a:spcPts val="600"/>
              </a:spcAft>
            </a:pPr>
            <a:r>
              <a:rPr lang="en-US" sz="4200" b="1" cap="all" dirty="0">
                <a:latin typeface="+mj-lt"/>
                <a:ea typeface="+mj-ea"/>
                <a:cs typeface="+mj-cs"/>
              </a:rPr>
              <a:t>Eduardo González </a:t>
            </a:r>
            <a:r>
              <a:rPr lang="en-US" sz="4200" b="1" cap="all" dirty="0" err="1">
                <a:latin typeface="+mj-lt"/>
                <a:ea typeface="+mj-ea"/>
                <a:cs typeface="+mj-cs"/>
              </a:rPr>
              <a:t>Viaña</a:t>
            </a:r>
            <a:r>
              <a:rPr lang="en-US" sz="4200" cap="all" dirty="0">
                <a:latin typeface="+mj-lt"/>
                <a:ea typeface="+mj-ea"/>
                <a:cs typeface="+mj-cs"/>
              </a:rPr>
              <a:t> </a:t>
            </a:r>
          </a:p>
        </p:txBody>
      </p:sp>
      <p:sp>
        <p:nvSpPr>
          <p:cNvPr id="44" name="Rectangle 31">
            <a:extLst>
              <a:ext uri="{FF2B5EF4-FFF2-40B4-BE49-F238E27FC236}">
                <a16:creationId xmlns:a16="http://schemas.microsoft.com/office/drawing/2014/main" id="{2B3E8FEA-5487-4365-94BF-7892BBA34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0086" y="-1"/>
            <a:ext cx="3183914"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3">
            <a:extLst>
              <a:ext uri="{FF2B5EF4-FFF2-40B4-BE49-F238E27FC236}">
                <a16:creationId xmlns:a16="http://schemas.microsoft.com/office/drawing/2014/main" id="{E28EAAAA-221A-484A-B0A1-199DCB830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70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EED2136C-DE5D-4455-8A1C-673D93516E7D}"/>
              </a:ext>
            </a:extLst>
          </p:cNvPr>
          <p:cNvPicPr>
            <a:picLocks noChangeAspect="1"/>
          </p:cNvPicPr>
          <p:nvPr/>
        </p:nvPicPr>
        <p:blipFill rotWithShape="1">
          <a:blip r:embed="rId5"/>
          <a:srcRect t="2963" r="1" b="21143"/>
          <a:stretch/>
        </p:blipFill>
        <p:spPr>
          <a:xfrm>
            <a:off x="353999" y="488844"/>
            <a:ext cx="2822403" cy="3526040"/>
          </a:xfrm>
          <a:prstGeom prst="rect">
            <a:avLst/>
          </a:prstGeom>
        </p:spPr>
      </p:pic>
      <p:sp>
        <p:nvSpPr>
          <p:cNvPr id="46" name="Round Single Corner Rectangle 17">
            <a:extLst>
              <a:ext uri="{FF2B5EF4-FFF2-40B4-BE49-F238E27FC236}">
                <a16:creationId xmlns:a16="http://schemas.microsoft.com/office/drawing/2014/main" id="{A382D4DD-F545-4033-AC3B-09CF7D3D0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374" y="488845"/>
            <a:ext cx="1461561" cy="2008888"/>
          </a:xfrm>
          <a:prstGeom prst="round1Rect">
            <a:avLst>
              <a:gd name="adj" fmla="val 112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Single Corner Rectangle 16">
            <a:extLst>
              <a:ext uri="{FF2B5EF4-FFF2-40B4-BE49-F238E27FC236}">
                <a16:creationId xmlns:a16="http://schemas.microsoft.com/office/drawing/2014/main" id="{EB4F5777-FE16-4174-A861-0C44F1FF7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363462" y="4158358"/>
            <a:ext cx="1812940" cy="1840846"/>
          </a:xfrm>
          <a:prstGeom prst="round1Rect">
            <a:avLst>
              <a:gd name="adj" fmla="val 112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4BB3F7EB-7849-498E-AA0F-42CCA324FA57}"/>
              </a:ext>
            </a:extLst>
          </p:cNvPr>
          <p:cNvPicPr>
            <a:picLocks noChangeAspect="1"/>
          </p:cNvPicPr>
          <p:nvPr/>
        </p:nvPicPr>
        <p:blipFill rotWithShape="1">
          <a:blip r:embed="rId6"/>
          <a:srcRect l="4437" r="-3" b="-4"/>
          <a:stretch/>
        </p:blipFill>
        <p:spPr>
          <a:xfrm>
            <a:off x="3301374" y="2669286"/>
            <a:ext cx="2295238" cy="3709330"/>
          </a:xfrm>
          <a:prstGeom prst="rect">
            <a:avLst/>
          </a:prstGeom>
        </p:spPr>
      </p:pic>
    </p:spTree>
    <p:extLst>
      <p:ext uri="{BB962C8B-B14F-4D97-AF65-F5344CB8AC3E}">
        <p14:creationId xmlns:p14="http://schemas.microsoft.com/office/powerpoint/2010/main" val="194465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28B385A-AE34-41DC-97D0-1C8B40F1B2D3}"/>
              </a:ext>
            </a:extLst>
          </p:cNvPr>
          <p:cNvSpPr txBox="1"/>
          <p:nvPr/>
        </p:nvSpPr>
        <p:spPr>
          <a:xfrm>
            <a:off x="84759" y="1317719"/>
            <a:ext cx="3709240" cy="2677656"/>
          </a:xfrm>
          <a:prstGeom prst="rect">
            <a:avLst/>
          </a:prstGeom>
          <a:noFill/>
        </p:spPr>
        <p:txBody>
          <a:bodyPr wrap="square" rtlCol="0">
            <a:spAutoFit/>
          </a:bodyPr>
          <a:lstStyle/>
          <a:p>
            <a:r>
              <a:rPr lang="it-IT" sz="2400" b="1" dirty="0">
                <a:latin typeface="Palatino Linotype" panose="02040502050505030304" pitchFamily="18" charset="0"/>
              </a:rPr>
              <a:t>Yuri Herrera </a:t>
            </a:r>
          </a:p>
          <a:p>
            <a:endParaRPr lang="it-IT" sz="2400" b="1" dirty="0">
              <a:latin typeface="Palatino Linotype" panose="02040502050505030304" pitchFamily="18" charset="0"/>
            </a:endParaRPr>
          </a:p>
          <a:p>
            <a:r>
              <a:rPr lang="it-IT" sz="2400" b="1" dirty="0">
                <a:latin typeface="Palatino Linotype" panose="02040502050505030304" pitchFamily="18" charset="0"/>
              </a:rPr>
              <a:t>Los </a:t>
            </a:r>
            <a:r>
              <a:rPr lang="it-IT" sz="2400" b="1" dirty="0" err="1">
                <a:latin typeface="Palatino Linotype" panose="02040502050505030304" pitchFamily="18" charset="0"/>
              </a:rPr>
              <a:t>trabajos</a:t>
            </a:r>
            <a:r>
              <a:rPr lang="it-IT" sz="2400" b="1" dirty="0">
                <a:latin typeface="Palatino Linotype" panose="02040502050505030304" pitchFamily="18" charset="0"/>
              </a:rPr>
              <a:t> del </a:t>
            </a:r>
            <a:r>
              <a:rPr lang="it-IT" sz="2400" b="1" dirty="0" err="1">
                <a:latin typeface="Palatino Linotype" panose="02040502050505030304" pitchFamily="18" charset="0"/>
              </a:rPr>
              <a:t>reino</a:t>
            </a:r>
            <a:r>
              <a:rPr lang="it-IT" sz="2400" b="1" dirty="0">
                <a:latin typeface="Palatino Linotype" panose="02040502050505030304" pitchFamily="18" charset="0"/>
              </a:rPr>
              <a:t> (2004)</a:t>
            </a:r>
          </a:p>
          <a:p>
            <a:endParaRPr lang="it-IT" sz="2400" b="1" dirty="0">
              <a:latin typeface="Palatino Linotype" panose="02040502050505030304" pitchFamily="18" charset="0"/>
            </a:endParaRPr>
          </a:p>
          <a:p>
            <a:r>
              <a:rPr lang="es-ES" sz="2400" b="1" dirty="0">
                <a:latin typeface="Palatino Linotype" panose="02040502050505030304" pitchFamily="18" charset="0"/>
              </a:rPr>
              <a:t>Señales que precederán al fin del mundo (2009)</a:t>
            </a:r>
            <a:endParaRPr lang="it-IT" sz="2400" b="1" dirty="0">
              <a:latin typeface="Palatino Linotype" panose="02040502050505030304" pitchFamily="18" charset="0"/>
            </a:endParaRPr>
          </a:p>
        </p:txBody>
      </p:sp>
      <p:pic>
        <p:nvPicPr>
          <p:cNvPr id="3" name="Immagine 2">
            <a:extLst>
              <a:ext uri="{FF2B5EF4-FFF2-40B4-BE49-F238E27FC236}">
                <a16:creationId xmlns:a16="http://schemas.microsoft.com/office/drawing/2014/main" id="{C1F4954C-8DF9-4043-B2B5-891BE8B70165}"/>
              </a:ext>
            </a:extLst>
          </p:cNvPr>
          <p:cNvPicPr>
            <a:picLocks noChangeAspect="1"/>
          </p:cNvPicPr>
          <p:nvPr/>
        </p:nvPicPr>
        <p:blipFill>
          <a:blip r:embed="rId3"/>
          <a:stretch>
            <a:fillRect/>
          </a:stretch>
        </p:blipFill>
        <p:spPr>
          <a:xfrm>
            <a:off x="4067944" y="279337"/>
            <a:ext cx="3213244" cy="3305746"/>
          </a:xfrm>
          <a:prstGeom prst="rect">
            <a:avLst/>
          </a:prstGeom>
        </p:spPr>
      </p:pic>
      <p:pic>
        <p:nvPicPr>
          <p:cNvPr id="4" name="Immagine 3">
            <a:extLst>
              <a:ext uri="{FF2B5EF4-FFF2-40B4-BE49-F238E27FC236}">
                <a16:creationId xmlns:a16="http://schemas.microsoft.com/office/drawing/2014/main" id="{17CBA034-FFE9-403B-B56F-626B8D0A6672}"/>
              </a:ext>
            </a:extLst>
          </p:cNvPr>
          <p:cNvPicPr>
            <a:picLocks noChangeAspect="1"/>
          </p:cNvPicPr>
          <p:nvPr/>
        </p:nvPicPr>
        <p:blipFill>
          <a:blip r:embed="rId4"/>
          <a:stretch>
            <a:fillRect/>
          </a:stretch>
        </p:blipFill>
        <p:spPr>
          <a:xfrm>
            <a:off x="6296323" y="3585083"/>
            <a:ext cx="1969730" cy="3075582"/>
          </a:xfrm>
          <a:prstGeom prst="rect">
            <a:avLst/>
          </a:prstGeom>
        </p:spPr>
      </p:pic>
      <p:pic>
        <p:nvPicPr>
          <p:cNvPr id="5" name="Immagine 4">
            <a:extLst>
              <a:ext uri="{FF2B5EF4-FFF2-40B4-BE49-F238E27FC236}">
                <a16:creationId xmlns:a16="http://schemas.microsoft.com/office/drawing/2014/main" id="{DC8FCAF2-CDB1-4470-9EAB-7AC532F52AAF}"/>
              </a:ext>
            </a:extLst>
          </p:cNvPr>
          <p:cNvPicPr>
            <a:picLocks noChangeAspect="1"/>
          </p:cNvPicPr>
          <p:nvPr/>
        </p:nvPicPr>
        <p:blipFill>
          <a:blip r:embed="rId5"/>
          <a:stretch>
            <a:fillRect/>
          </a:stretch>
        </p:blipFill>
        <p:spPr>
          <a:xfrm>
            <a:off x="3381908" y="4010566"/>
            <a:ext cx="1800225" cy="2505075"/>
          </a:xfrm>
          <a:prstGeom prst="rect">
            <a:avLst/>
          </a:prstGeom>
        </p:spPr>
      </p:pic>
    </p:spTree>
    <p:extLst>
      <p:ext uri="{BB962C8B-B14F-4D97-AF65-F5344CB8AC3E}">
        <p14:creationId xmlns:p14="http://schemas.microsoft.com/office/powerpoint/2010/main" val="397153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0CE099E-DB5C-45BA-BF35-EEA91E20244A}"/>
              </a:ext>
            </a:extLst>
          </p:cNvPr>
          <p:cNvPicPr>
            <a:picLocks noChangeAspect="1"/>
          </p:cNvPicPr>
          <p:nvPr/>
        </p:nvPicPr>
        <p:blipFill>
          <a:blip r:embed="rId3"/>
          <a:stretch>
            <a:fillRect/>
          </a:stretch>
        </p:blipFill>
        <p:spPr>
          <a:xfrm>
            <a:off x="5724128" y="1542790"/>
            <a:ext cx="2736304" cy="4164595"/>
          </a:xfrm>
          <a:prstGeom prst="rect">
            <a:avLst/>
          </a:prstGeom>
        </p:spPr>
      </p:pic>
      <p:sp>
        <p:nvSpPr>
          <p:cNvPr id="3" name="Rettangolo 2">
            <a:extLst>
              <a:ext uri="{FF2B5EF4-FFF2-40B4-BE49-F238E27FC236}">
                <a16:creationId xmlns:a16="http://schemas.microsoft.com/office/drawing/2014/main" id="{B983E52D-BF66-4E3F-998B-0A0F3F4130AF}"/>
              </a:ext>
            </a:extLst>
          </p:cNvPr>
          <p:cNvSpPr/>
          <p:nvPr/>
        </p:nvSpPr>
        <p:spPr>
          <a:xfrm>
            <a:off x="539552" y="1484784"/>
            <a:ext cx="4572000" cy="3139321"/>
          </a:xfrm>
          <a:prstGeom prst="rect">
            <a:avLst/>
          </a:prstGeom>
        </p:spPr>
        <p:txBody>
          <a:bodyPr>
            <a:spAutoFit/>
          </a:bodyPr>
          <a:lstStyle/>
          <a:p>
            <a:r>
              <a:rPr lang="es-ES" sz="3600" b="1" i="1" dirty="0">
                <a:latin typeface="Palatino Linotype" panose="02040502050505030304" pitchFamily="18" charset="0"/>
              </a:rPr>
              <a:t>Huesos en el desierto</a:t>
            </a:r>
          </a:p>
          <a:p>
            <a:endParaRPr lang="es-ES" sz="3600" b="1" i="1" dirty="0">
              <a:latin typeface="Palatino Linotype" panose="02040502050505030304" pitchFamily="18" charset="0"/>
            </a:endParaRPr>
          </a:p>
          <a:p>
            <a:r>
              <a:rPr lang="es-ES" sz="3600" dirty="0">
                <a:latin typeface="Palatino Linotype" panose="02040502050505030304" pitchFamily="18" charset="0"/>
              </a:rPr>
              <a:t>Sergio González Rodríguez</a:t>
            </a:r>
          </a:p>
          <a:p>
            <a:br>
              <a:rPr lang="es-ES" dirty="0"/>
            </a:br>
            <a:br>
              <a:rPr lang="es-ES" dirty="0">
                <a:solidFill>
                  <a:srgbClr val="1F130F"/>
                </a:solidFill>
                <a:latin typeface="Open Sans"/>
              </a:rPr>
            </a:br>
            <a:endParaRPr lang="it-IT" dirty="0"/>
          </a:p>
        </p:txBody>
      </p:sp>
    </p:spTree>
    <p:extLst>
      <p:ext uri="{BB962C8B-B14F-4D97-AF65-F5344CB8AC3E}">
        <p14:creationId xmlns:p14="http://schemas.microsoft.com/office/powerpoint/2010/main" val="272672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Forma en L"/>
          <p:cNvSpPr/>
          <p:nvPr/>
        </p:nvSpPr>
        <p:spPr>
          <a:xfrm rot="10800000">
            <a:off x="2786052" y="0"/>
            <a:ext cx="6357948" cy="6858000"/>
          </a:xfrm>
          <a:prstGeom prst="corner">
            <a:avLst/>
          </a:prstGeom>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7" name="6 Forma en L"/>
          <p:cNvSpPr/>
          <p:nvPr/>
        </p:nvSpPr>
        <p:spPr>
          <a:xfrm>
            <a:off x="0" y="0"/>
            <a:ext cx="6000760" cy="6858000"/>
          </a:xfrm>
          <a:prstGeom prst="corner">
            <a:avLst>
              <a:gd name="adj1" fmla="val 50000"/>
              <a:gd name="adj2" fmla="val 50000"/>
            </a:avLst>
          </a:prstGeom>
          <a:blipFill>
            <a:blip r:embed="rId2"/>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pic>
        <p:nvPicPr>
          <p:cNvPr id="2" name="1 Imagen" descr="sierra madre 1.jpg"/>
          <p:cNvPicPr>
            <a:picLocks noChangeAspect="1"/>
          </p:cNvPicPr>
          <p:nvPr/>
        </p:nvPicPr>
        <p:blipFill>
          <a:blip r:embed="rId3" cstate="print"/>
          <a:stretch>
            <a:fillRect/>
          </a:stretch>
        </p:blipFill>
        <p:spPr>
          <a:xfrm>
            <a:off x="285720" y="285728"/>
            <a:ext cx="2428875" cy="1885950"/>
          </a:xfrm>
          <a:prstGeom prst="rect">
            <a:avLst/>
          </a:prstGeom>
        </p:spPr>
      </p:pic>
      <p:pic>
        <p:nvPicPr>
          <p:cNvPr id="3" name="2 Imagen" descr="sierra madre 2.jpg"/>
          <p:cNvPicPr>
            <a:picLocks noChangeAspect="1"/>
          </p:cNvPicPr>
          <p:nvPr/>
        </p:nvPicPr>
        <p:blipFill>
          <a:blip r:embed="rId4" cstate="print"/>
          <a:stretch>
            <a:fillRect/>
          </a:stretch>
        </p:blipFill>
        <p:spPr>
          <a:xfrm>
            <a:off x="285720" y="2357430"/>
            <a:ext cx="2466975" cy="1847850"/>
          </a:xfrm>
          <a:prstGeom prst="rect">
            <a:avLst/>
          </a:prstGeom>
        </p:spPr>
      </p:pic>
      <p:pic>
        <p:nvPicPr>
          <p:cNvPr id="4" name="3 Imagen" descr="sierra madre 3.jpg"/>
          <p:cNvPicPr>
            <a:picLocks noChangeAspect="1"/>
          </p:cNvPicPr>
          <p:nvPr/>
        </p:nvPicPr>
        <p:blipFill>
          <a:blip r:embed="rId5" cstate="print"/>
          <a:stretch>
            <a:fillRect/>
          </a:stretch>
        </p:blipFill>
        <p:spPr>
          <a:xfrm>
            <a:off x="357158" y="4572008"/>
            <a:ext cx="2466975" cy="1847850"/>
          </a:xfrm>
          <a:prstGeom prst="rect">
            <a:avLst/>
          </a:prstGeom>
        </p:spPr>
      </p:pic>
      <p:pic>
        <p:nvPicPr>
          <p:cNvPr id="5" name="4 Imagen" descr="getaway 1.jpg"/>
          <p:cNvPicPr>
            <a:picLocks noChangeAspect="1"/>
          </p:cNvPicPr>
          <p:nvPr/>
        </p:nvPicPr>
        <p:blipFill>
          <a:blip r:embed="rId6" cstate="print"/>
          <a:srcRect t="8334"/>
          <a:stretch>
            <a:fillRect/>
          </a:stretch>
        </p:blipFill>
        <p:spPr>
          <a:xfrm>
            <a:off x="6429388" y="4000504"/>
            <a:ext cx="1781175" cy="2357436"/>
          </a:xfrm>
          <a:prstGeom prst="rect">
            <a:avLst/>
          </a:prstGeom>
        </p:spPr>
      </p:pic>
      <p:pic>
        <p:nvPicPr>
          <p:cNvPr id="6" name="5 Imagen" descr="getaway 2.jpg"/>
          <p:cNvPicPr>
            <a:picLocks noChangeAspect="1"/>
          </p:cNvPicPr>
          <p:nvPr/>
        </p:nvPicPr>
        <p:blipFill>
          <a:blip r:embed="rId7" cstate="print"/>
          <a:stretch>
            <a:fillRect/>
          </a:stretch>
        </p:blipFill>
        <p:spPr>
          <a:xfrm>
            <a:off x="6500826" y="1928802"/>
            <a:ext cx="2371602" cy="1776412"/>
          </a:xfrm>
          <a:prstGeom prst="rect">
            <a:avLst/>
          </a:prstGeom>
        </p:spPr>
      </p:pic>
      <p:sp>
        <p:nvSpPr>
          <p:cNvPr id="12" name="11 Rayo"/>
          <p:cNvSpPr/>
          <p:nvPr/>
        </p:nvSpPr>
        <p:spPr>
          <a:xfrm>
            <a:off x="3357554" y="3286124"/>
            <a:ext cx="2000264" cy="428628"/>
          </a:xfrm>
          <a:prstGeom prst="lightningBolt">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3771120" y="428604"/>
            <a:ext cx="2954527" cy="16927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4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Getaway</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 Peckinpah</a:t>
            </a:r>
          </a:p>
          <a:p>
            <a:pPr algn="ctr"/>
            <a:r>
              <a:rPr lang="it-IT"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1972</a:t>
            </a:r>
            <a:endPar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13 Rectángulo"/>
          <p:cNvSpPr/>
          <p:nvPr/>
        </p:nvSpPr>
        <p:spPr>
          <a:xfrm>
            <a:off x="3071802" y="4286256"/>
            <a:ext cx="2943937" cy="1815882"/>
          </a:xfrm>
          <a:prstGeom prst="rect">
            <a:avLst/>
          </a:prstGeom>
          <a:noFill/>
        </p:spPr>
        <p:txBody>
          <a:bodyPr wrap="square" lIns="91440" tIns="45720" rIns="91440" bIns="45720">
            <a:spAutoFit/>
          </a:bodyPr>
          <a:lstStyle/>
          <a:p>
            <a:pPr algn="ctr"/>
            <a:r>
              <a:rPr lang="es-ES" sz="3200" b="1" dirty="0" err="1">
                <a:ln w="1905"/>
                <a:solidFill>
                  <a:srgbClr val="00B050"/>
                </a:solidFill>
                <a:effectLst>
                  <a:innerShdw blurRad="69850" dist="43180" dir="5400000">
                    <a:srgbClr val="000000">
                      <a:alpha val="65000"/>
                    </a:srgbClr>
                  </a:innerShdw>
                </a:effectLst>
              </a:rPr>
              <a:t>The</a:t>
            </a:r>
            <a:r>
              <a:rPr lang="es-ES" sz="3200" b="1" dirty="0">
                <a:ln w="1905"/>
                <a:solidFill>
                  <a:srgbClr val="00B050"/>
                </a:solidFill>
                <a:effectLst>
                  <a:innerShdw blurRad="69850" dist="43180" dir="5400000">
                    <a:srgbClr val="000000">
                      <a:alpha val="65000"/>
                    </a:srgbClr>
                  </a:innerShdw>
                </a:effectLst>
              </a:rPr>
              <a:t> </a:t>
            </a:r>
            <a:r>
              <a:rPr lang="es-ES" sz="3200" b="1" dirty="0" err="1">
                <a:ln w="1905"/>
                <a:solidFill>
                  <a:srgbClr val="00B050"/>
                </a:solidFill>
                <a:effectLst>
                  <a:innerShdw blurRad="69850" dist="43180" dir="5400000">
                    <a:srgbClr val="000000">
                      <a:alpha val="65000"/>
                    </a:srgbClr>
                  </a:innerShdw>
                </a:effectLst>
              </a:rPr>
              <a:t>Treasure</a:t>
            </a:r>
            <a:r>
              <a:rPr lang="es-ES" sz="3200" b="1" dirty="0">
                <a:ln w="1905"/>
                <a:solidFill>
                  <a:srgbClr val="00B050"/>
                </a:solidFill>
                <a:effectLst>
                  <a:innerShdw blurRad="69850" dist="43180" dir="5400000">
                    <a:srgbClr val="000000">
                      <a:alpha val="65000"/>
                    </a:srgbClr>
                  </a:innerShdw>
                </a:effectLst>
              </a:rPr>
              <a:t> of </a:t>
            </a:r>
          </a:p>
          <a:p>
            <a:pPr algn="ctr"/>
            <a:r>
              <a:rPr lang="es-ES" sz="3200" b="1" dirty="0">
                <a:ln w="1905"/>
                <a:solidFill>
                  <a:srgbClr val="00B050"/>
                </a:solidFill>
                <a:effectLst>
                  <a:innerShdw blurRad="69850" dist="43180" dir="5400000">
                    <a:srgbClr val="000000">
                      <a:alpha val="65000"/>
                    </a:srgbClr>
                  </a:innerShdw>
                </a:effectLst>
              </a:rPr>
              <a:t>Sierra Madre</a:t>
            </a:r>
          </a:p>
          <a:p>
            <a:pPr algn="ctr"/>
            <a:r>
              <a:rPr lang="it-IT" sz="2400" b="1" dirty="0">
                <a:ln w="1905"/>
                <a:solidFill>
                  <a:srgbClr val="00B050"/>
                </a:solidFill>
                <a:effectLst>
                  <a:innerShdw blurRad="69850" dist="43180" dir="5400000">
                    <a:srgbClr val="000000">
                      <a:alpha val="65000"/>
                    </a:srgbClr>
                  </a:innerShdw>
                </a:effectLst>
              </a:rPr>
              <a:t>John  Huston</a:t>
            </a:r>
          </a:p>
          <a:p>
            <a:pPr algn="ctr"/>
            <a:r>
              <a:rPr lang="it-IT" sz="2400" b="1" dirty="0">
                <a:ln w="1905"/>
                <a:solidFill>
                  <a:srgbClr val="00B050"/>
                </a:solidFill>
                <a:effectLst>
                  <a:innerShdw blurRad="69850" dist="43180" dir="5400000">
                    <a:srgbClr val="000000">
                      <a:alpha val="65000"/>
                    </a:srgbClr>
                  </a:innerShdw>
                </a:effectLst>
              </a:rPr>
              <a:t>1948</a:t>
            </a:r>
            <a:endParaRPr lang="es-ES" sz="2400" b="1" dirty="0">
              <a:ln w="1905"/>
              <a:solidFill>
                <a:srgbClr val="00B050"/>
              </a:solidFill>
              <a:effectLst>
                <a:innerShdw blurRad="69850" dist="43180" dir="5400000">
                  <a:srgbClr val="000000">
                    <a:alpha val="65000"/>
                  </a:srgbClr>
                </a:inn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1 Imagen" descr="old girngo.jpg"/>
          <p:cNvPicPr>
            <a:picLocks noChangeAspect="1"/>
          </p:cNvPicPr>
          <p:nvPr/>
        </p:nvPicPr>
        <p:blipFill>
          <a:blip r:embed="rId3" cstate="print"/>
          <a:stretch>
            <a:fillRect/>
          </a:stretch>
        </p:blipFill>
        <p:spPr>
          <a:xfrm>
            <a:off x="113814" y="357166"/>
            <a:ext cx="2372184" cy="2962279"/>
          </a:xfrm>
          <a:prstGeom prst="rect">
            <a:avLst/>
          </a:prstGeom>
        </p:spPr>
      </p:pic>
      <p:pic>
        <p:nvPicPr>
          <p:cNvPr id="3" name="2 Imagen" descr="old gringo 2.jpg"/>
          <p:cNvPicPr>
            <a:picLocks noChangeAspect="1"/>
          </p:cNvPicPr>
          <p:nvPr/>
        </p:nvPicPr>
        <p:blipFill>
          <a:blip r:embed="rId4" cstate="print"/>
          <a:stretch>
            <a:fillRect/>
          </a:stretch>
        </p:blipFill>
        <p:spPr>
          <a:xfrm>
            <a:off x="2853373" y="836712"/>
            <a:ext cx="2619375" cy="1743075"/>
          </a:xfrm>
          <a:prstGeom prst="rect">
            <a:avLst/>
          </a:prstGeom>
        </p:spPr>
      </p:pic>
      <p:sp>
        <p:nvSpPr>
          <p:cNvPr id="4" name="3 CuadroTexto"/>
          <p:cNvSpPr txBox="1"/>
          <p:nvPr/>
        </p:nvSpPr>
        <p:spPr>
          <a:xfrm>
            <a:off x="5580112" y="2852936"/>
            <a:ext cx="3007555" cy="1938992"/>
          </a:xfrm>
          <a:prstGeom prst="rect">
            <a:avLst/>
          </a:prstGeom>
          <a:noFill/>
        </p:spPr>
        <p:txBody>
          <a:bodyPr wrap="none" rtlCol="0">
            <a:spAutoFit/>
          </a:bodyPr>
          <a:lstStyle/>
          <a:p>
            <a:r>
              <a:rPr lang="it-IT" sz="4000" b="1" dirty="0">
                <a:solidFill>
                  <a:schemeClr val="accent2">
                    <a:lumMod val="75000"/>
                  </a:schemeClr>
                </a:solidFill>
                <a:effectLst>
                  <a:outerShdw blurRad="38100" dist="38100" dir="2700000" algn="tl">
                    <a:srgbClr val="000000">
                      <a:alpha val="43137"/>
                    </a:srgbClr>
                  </a:outerShdw>
                </a:effectLst>
              </a:rPr>
              <a:t>Old Gringo</a:t>
            </a:r>
          </a:p>
          <a:p>
            <a:r>
              <a:rPr lang="it-IT" sz="4000" b="1" dirty="0">
                <a:solidFill>
                  <a:schemeClr val="accent2">
                    <a:lumMod val="75000"/>
                  </a:schemeClr>
                </a:solidFill>
                <a:effectLst>
                  <a:outerShdw blurRad="38100" dist="38100" dir="2700000" algn="tl">
                    <a:srgbClr val="000000">
                      <a:alpha val="43137"/>
                    </a:srgbClr>
                  </a:outerShdw>
                </a:effectLst>
              </a:rPr>
              <a:t>Luis Puenzo</a:t>
            </a:r>
          </a:p>
          <a:p>
            <a:r>
              <a:rPr lang="it-IT" sz="4000" b="1" dirty="0">
                <a:solidFill>
                  <a:schemeClr val="accent2">
                    <a:lumMod val="75000"/>
                  </a:schemeClr>
                </a:solidFill>
                <a:effectLst>
                  <a:outerShdw blurRad="38100" dist="38100" dir="2700000" algn="tl">
                    <a:srgbClr val="000000">
                      <a:alpha val="43137"/>
                    </a:srgbClr>
                  </a:outerShdw>
                </a:effectLst>
              </a:rPr>
              <a:t>1989</a:t>
            </a:r>
            <a:endParaRPr lang="es-ES" sz="4000" b="1" dirty="0">
              <a:solidFill>
                <a:schemeClr val="accent2">
                  <a:lumMod val="75000"/>
                </a:schemeClr>
              </a:solidFill>
              <a:effectLst>
                <a:outerShdw blurRad="38100" dist="38100" dir="2700000" algn="tl">
                  <a:srgbClr val="000000">
                    <a:alpha val="43137"/>
                  </a:srgbClr>
                </a:outerShdw>
              </a:effectLst>
            </a:endParaRPr>
          </a:p>
        </p:txBody>
      </p:sp>
      <p:pic>
        <p:nvPicPr>
          <p:cNvPr id="7" name="6 Imagen" descr="fuentes - gringo 3.jpg"/>
          <p:cNvPicPr>
            <a:picLocks noChangeAspect="1"/>
          </p:cNvPicPr>
          <p:nvPr/>
        </p:nvPicPr>
        <p:blipFill>
          <a:blip r:embed="rId5" cstate="print"/>
          <a:srcRect t="7550"/>
          <a:stretch>
            <a:fillRect/>
          </a:stretch>
        </p:blipFill>
        <p:spPr>
          <a:xfrm>
            <a:off x="2991597" y="3140968"/>
            <a:ext cx="1609725" cy="26241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1 Imagen" descr="Cisco Kid.jpg"/>
          <p:cNvPicPr>
            <a:picLocks noChangeAspect="1"/>
          </p:cNvPicPr>
          <p:nvPr/>
        </p:nvPicPr>
        <p:blipFill>
          <a:blip r:embed="rId3" cstate="print"/>
          <a:stretch>
            <a:fillRect/>
          </a:stretch>
        </p:blipFill>
        <p:spPr>
          <a:xfrm>
            <a:off x="571471" y="785794"/>
            <a:ext cx="1764939" cy="2143140"/>
          </a:xfrm>
          <a:prstGeom prst="rect">
            <a:avLst/>
          </a:prstGeom>
        </p:spPr>
      </p:pic>
      <p:pic>
        <p:nvPicPr>
          <p:cNvPr id="3" name="2 Imagen" descr="zorro.jpg"/>
          <p:cNvPicPr>
            <a:picLocks noChangeAspect="1"/>
          </p:cNvPicPr>
          <p:nvPr/>
        </p:nvPicPr>
        <p:blipFill>
          <a:blip r:embed="rId4" cstate="print"/>
          <a:stretch>
            <a:fillRect/>
          </a:stretch>
        </p:blipFill>
        <p:spPr>
          <a:xfrm>
            <a:off x="642910" y="3786190"/>
            <a:ext cx="1771650" cy="2581275"/>
          </a:xfrm>
          <a:prstGeom prst="rect">
            <a:avLst/>
          </a:prstGeom>
        </p:spPr>
      </p:pic>
      <p:sp>
        <p:nvSpPr>
          <p:cNvPr id="7170" name="AutoShape 2" descr="data:image/jpeg;base64,/9j/4AAQSkZJRgABAQAAAQABAAD/2wCEAAkGBxQTEhUUExQUFBUXGBoYFhcYGBgYGhgYFxoYGh0cFxgaHCghHRolGxgaIjEhJSkrLi4uGB80ODMsNygtLiwBCgoKDg0OGxAQGywkICQsLCwsLCwsLCwsLCwsLCwsLCwsLCwsLCwsLCwsLCwsLCwsLCwsLCwsLCwsLCwsLCwsLP/AABEIAP0AqwMBIgACEQEDEQH/xAAcAAABBQEBAQAAAAAAAAAAAAAHAgMEBQYIAQD/xABKEAACAQIEAwUFBAcECAUFAAABAhEAAwQSITEFQVEGEyJhcQcygZGhFCNCsTNSYsHR4fAVcpKyJDRDU4Oi0vEWY3OTwggXJYKz/8QAGQEAAwEBAQAAAAAAAAAAAAAAAQIDAAQF/8QAKREAAgICAgEEAQMFAAAAAAAAAAECEQMhEjEEE0FRYTIUIlIzkbHR8P/aAAwDAQACEQMRAD8Ayb4+4EH3tzX9t5+eal3cVcAEXbp0/Xfy/aquxTHKoglmMAASSTyAGp5Vf8N7NYvEXVUKlgMTHfMFbTpbnPyjYRXAoyfR78skYfkR7mOuT+lub87j+v63lUP+0Lmae9uAD/zH119a2OE9k+KcsbmLtW9Y8Nt3+K5iumu9T7/saGUZMY5czmLoAuo0yqusz+1TrFIg/Mx+wPb3GXAM3bg0/wB4/M/3vWkpxW6WJD3Trr47kDQkA66EgGBRVwHsvs4Re9OMZGCRcuMlvJGk+/OUaCJJ+NV+D4FwjNm/tFmbctNtVJgrP6OPdMb03pV2SfmX+KB6eJ3YJNy6Au5LvzMCNfOkLxpv98/P/aN0/vetF/hPYLA4i0t22cRkbYsYLhdiQVmNJA09KnJ7NsIDOa+fLvCB/wAoHQaUfRB+t+UBW7xlyBF25Pk7k6HyNM3eNNH6a5/7j/xo5W/Z3ggfdvH/AI1z/qqZb7FYIf7HNpHiZ205jVtvKssP2Z+d9AAHGXK/prvme8f8503r21xpw2t64IGn3j68+tH+52LwLe9hrZ+fONd99Kjv7PsAd7G+4zvrOmuuukVvS+zfrfoBb46+Vzq90hgx99/dDFJGuuorxuKXiY7y54Rqc7jb4/Dziuh17M4QWBY7i2bQBGUrOhJY+Zkkn4mslxThXA7hIZktOQynIzowz7iP3RzovEkLHzJX0CN+LXJBF25v+u/l5+dSMHxK7lM3bnPe4/8AGiFiPY7hDbDri7yWxmclgnumD4iQDAA5+dO4D2ZcMxFsnD4i84DGXS4rEGBpqsRz219KV4vsovMj8A84fj7mU/fXDqf9o3X1pI4nd7x4uv8A+4/T1oiN7G8OBC4rFD17sj5ZRXqex7CjVsTiyTvBtD6d2aX0n8jfrYV0DJuJXMr/AH1yc3+8eeX7Ve/2jenKt24T53Hn5Tr/ADoqJ7JOHjc4hvW7/BRT3/244Xh5vsjBbYzNnuMyQNSSG+XxqmPGuSvZHL5Vwajr7BZ3uKaJe6ZOaAzjTy12py3xC7H6R/8AE/8AGrP/AMSsLeVLahIK5nIAg9eR00IqiV82pGpk6GBvy8qv5WCCpx19E/A8jJO1Lde9F97PrAfiSW3nK1q6DBKnYcxr8iKJ+L4PawvdfZR9nz3bdtsgUFlJJOZiCSfjpWF9kXDjcxOIxEfoU7u2xnL3lwkn4AAf4hRfNlG95QwBkZgDB66896jBftN5Ml6jMpexty3ca3310xiLFsEhfdKqWBIWAWJP7qsey2MNwnPeuM4NzwNGUqLrKGXTXKFgwfxCdxV8cBaJk27ZJMk5VknqTG/nXtjA20JKW0QnSVUDTpoNqZRaOeUk1VGERv7Sx0XNcPZY5LZ2YocpdhzJbboB5mr7tm9gYd1coHFtrltdAx7uJgdNQPjWY9ntzu8QLbaNkZD/AHlOv1U1vOIcFsXmV7tpXZYgkdDI+R1rnwv1YSb7tnV5EVhyxS6SRj+JYi9aweENu7ctFjkOXLBWGIMMp10FWvE+LMuIXDd/3CC2Ga8+UszMSFVSwyjRSSSDvApn2hkBMONB99t6I9SMY2GxWIfDustbRRnmJLSSgH4oGUnceL1opyi3Fe1ditRklJ+99EjvLmG7y5evNesC2XDlUBQpJjwAZswOkD8NVq3r9zDnE3sV9lLSbaL3YRR+FXLqS7HmRA6Cq8cACXb2Ew75lNqXSfCpJlQwHhBJXkBodavOzWNt3LXcXgue3IKPGoB3hum3l8a0cknLi9diyxxUeS31/YYTi91LOFs25fEX1nPd1yLoWuXAInfRREnoAamY7h+KtqblrFPcZRJS4lso3UAKoI+dQOLXh39vG25uW0HdOQNIVj4l6r4iJGkqK0GI4xZWwbxuL3YE5p38gN806RvTxk25Rft/1iSVVJLvv/R9wPiQxFoXIynZhMww6HmOY9aymOP/AOT/AOLb/wAiVedh8G9vCr3i5XfxleayBoflWf4ndC8RZmIVVuIzE6AAW0JJPSK5/Icnii5d2jo8eK9WSXwzS9s8VbTC3O8QXM3hS2dnuH3RHQHU+hqjvcPuYXAZhca3dLIWK5R7xVYIII2prBcYw+Kxgu37qoqaYW05K5if9q06Zm2UbwBzJq77buPsjf37f+datOpJzT6TolC4tQa7asreO3LtvBWbi37oclZbwSc4kyCscuVOYvEXsIbbvdN+y8Bw4UOpImVZQARE6EfGmu01wf2fY1Gptx/hNJ7T40X+4wlmLlw5XuZTPdoFIBaNtT66Gkcpbr4Q6itX8s1YsAiRtVL2r4ZaaznuoXFvULLRP90HUzGvnV/YhVVZ2AHyFL7wV1x+TkfwBztTisKLIRrUBlvBGiAuWyCswJYm8Phz5VgLeE0E7x1j6TRf9sdgPbwpAki/l5fjVhz842oUW7rxoo+n7zXPnez1PASUWbr2Kj73FSVmBp+Iy34hyAIgerUVwaEnsUE4rHt+za+rXDp8qLNVj0cef+oyQtylq1R0anVNOmc7RjO1PZy4t37ThgZnMyruGH4lHMHmP41IwHb60AFxKXLNwe94GZZ8oEj0IrXhq9KKeQPwqUcXCTcX2Xln5xUciuumZC/2gw+Jf7jCvi7oEBjaKIoP6124IC9Yk+Rqxsdn7Rsr9rSy7DU+EKiayFTnlHInWtBFYPtBxE3rjD/ZoSqjWGYSCx8pkUcjUVbEgnJ1HSLaxxbDWB3eGteGZPdqFWTzJ5k9aiY3iFm6R32ER/7wRvzqg786DWKi3OM4dWhr1sEaGW1+PSud5ZM6PRighYfjlogKylBsAQI5dNI1p3DcGwucXUs2c+4cIsz1BjQ+dYrAcSRxKOrr1UyD5GrDB49rZm2Y6qdj/A1WOb+RKWH+Js7zZQWOwBJgEnTyGpocY7NdxT3DYvNaNwSDaeXRQoPhImDB0P76IPDOILeTMu40YcwelSSopsuJZYpX9i4czxSbr6MhxPs3bv289kZJHusrKrb6FGAK/KqfD417BW3i7DXbaTkJXMycvAToy/UfSiGRSGWpvxkpcoa/wyq8l8eM1fx8oxvDrdvEYgXUsOlhEIi7bCKXZpm2jLMxu2x0A51oMNh0tAi2iICZIVQsnqY51NYUwTVaok3Z4bppAumvmFNhaBlRlfam5GB7we9buKy6TBgihZZtyoMTpvRV9plktw66oBJJSADBJzAadd9qEOFxhyDwnao5T0fDqmEL2Jp48cepsCPP74/vopChX7E2ObHDSJsnbWfvfppRRBq8ejhz/mx0U4DTANfXVzKVPMEfMRyIPyNOmRJE04rVnOAcUaWsXhlu2/WGHIgnfSNfP5XuetGVgcWiRmoWjXSYMsD6yZ+s0TQ9YPtLhjZvkxFu5LKeWb8S+v4h6noalnVqy2B06M72jeEUZsis0M0xpEx1/wC9QMRiLNoraybiQRlC/mJ35damcZtq9vxzAYNp1G1N4V9O+7oAbJvJUDk2kx1AIrkOsweJW9hcUpszmdtANM4J2Yfx2om8J4h3iAkZTMMvMMNCPhWbx4Vb63DrkmCOTHkOv86k9mrrMjXG0zu7KOYEwNee31p27iKo0zbcCxxt4lD+G4cjev4T89Pn1reZqF/BJuX7KjWLisfIIZJ9NI+NEoGr4G3E5s6XIXmryaRmrwNV7I0JuUwwp9jTTmkYyGjTdPNTJpRim7ZGMI7fqNbf/BcQ1z3ZByiCIiumcRZV0ZGAZXUqwOxVgQR8ia547S8FXDYq7ZS5mVGhSRrBAMHzExPlStWdOCfG0b72LOBfxikiStkgc9GvT+f1oqihn7E7f+tv4AC6L+0Soc6a+6M45czRQy08eiOb82JpQNKArwLTURKTtJgpUX1YJctahiYUjXR+q6z8T1qTwLiRuqe8UIwJAWZMDaejQNRrVhikm24y55UjIdm0PhPkdqxfC8WrW0xBS/aSwRnByKIVSuw1CqTB02X1pHpjraN4BTHEMCl5CjiQfmDyKnka84TxC3iEz2mzLJWYjbpPKpuWqaaJ20wacb4BeszIL2499ROn7aj3fXb0rH4ni3cnuxbbMRo34SAfw9R5cqOHEuJWbC5rrhOgO5PQDc0A/arxzv8AEqbItrbUQjpqXOuYlhoQJjSR5mueWFXpnRDM32hVtJBuXDCqCTOw8z5zVTwXtKynuymZcxyHMqwDrDZiFgdSafbiNm7w1g9y++IDTCJlRYgAXGjxLqDIgzA9cvgcQRctmBowkFgoI5jMdBIkSdNdaEcdLY0su9Bs7OcetWrb3EUXWUfet3lsLbETlUyczc4G+mu1aOz22wp7uXC5488pP643HrtoaHFviVonvBZfKuRQctrNm94FLi2gvdkP4pQkZVjcRjeP8dL4k3FMAFSgzBoywdwADr5CnVrSEdPbOnJrysB7Ou2xxha3djvJLCA2gMk5iRAUTlBJ5eem/FUTJM8NJalmkE1mZDZpoinmFIIoMI2KBvbu7bOPvkXSfEPxxqFUEQRIg6R5UdWXQ6T5Dc+nnXP/AB0JcxF1iLslzMlZ001gRypG6OjBHk2Eb2M2CMNdbIBmvN4uZgKNNPd5eoPwI6CsB7ILUYAtlAzXbhzAyWgkSfSIH9Ct9aNUiQy/kxZWvhT0UjLTkrGsW5VGYAkhSQACTIHIDesFc4rnttZt95Jtlm7wKPDoD3ZHvNrrvvRFC0L/AGo8QtYPEWCykJdS6zZILZ1KCQCYEhjrz+FSyxbVoriauma/sKg7lo93PCxtCgDTymag+0ntXcwFgPZtq7M4RiT+jBGjFdzOoHKap/Y32iGItYpSAhS6HCzott0AXU+dtpPWsT7Xu0WHxdxfs+dygyvcH6NgCSABuYJOv56QVqKQH+6bJGB48t+0125iHe44yvbJfUxCqSlnwDMw0VtdvTLduMU1x0GTIqAhAAACNFLyN5CjaANoEGs7gsWyMIJgawDz/fWl4jh/tFlbouly1q5cJ0HitNLWiB+KGzTz9Ipa2P7FbwNh3N1DEGJMDQGB6kaTAqpKkEg6EGD6g1O4KQS6ndl033B8qj49Ic+cH4Hzoe4fY3WHuP8AYmyvbQfZ2xAt7sEnIVnXwkrmg8pE9B3cero8VP2QWpgyUInU2yxuesZiR6RVIxEUwrJXDcYbdwOupHKSJHQxy/lXRPYPtKMXYEkG4ijMRMazoZ/EI1k67iueeJ8HvYcqL1tkzKroY8LKwkENsf5U/wAA7Q4jCPnw75CdDoCCOjA71qo3ao6pWkNVD2L499swq3ZUuCVcLpDDXVTsYIMedX1MIJikxSyK+ArBsrO0OJ7vC4i5GbJZutExMIxieVA6ylsqCWAnWGYEiddSVo29rmAwOKJ2Ni4P8Slf30G8bC3bgGQAXHgRyzGPpUsiO3w2tm89jF//AES7bLTkukgdA4/6lY/GiIhoU+xi4RcxafhORh1JUkGPLxfUUUVaqRejlzL97J1t69io6NTwaqpkB2gd7erTfa7BcnI1hsmmgZW8Q+OZPpRuDVivbDwYYjhzuFl7B71eoA0b/ln5eVCW0GOmc+8M4rdsd4LblO9Q23jmp5VCuudtfnIrxhVr2d7M4nG3Ali0zAkZrkEW0B5s+2nQampLZUb7Ndn72OvizYWWglmPuqBzY8hOnxprDA2S+cZWtnKyNo0nMjAD9YCZ8q6a7Hdl7HD7PdWRqYNy4feuN1J6dByrD+2HsILiNjcMkXFGa+qj9IBpmjkyrJJ5j0p+OhFLYFMPdKNmXltI5eYry7cLGSS3KfIaVI4LYS5ftpdJCM4DZSAYJjQn86lnA2+8925bQMA+aHKgsBm91dAD05edTZSmVE0kir/HcMtjFLYs3++tl0UXApXRmg+E9PrVjxTh1pkFu0ASoYqQR4fFMtu0eZnbataTCotoOVrhQxXDlsYhcveWFVoglCUAlTtIgGuee1/AhgsY+GV2cJl8RXKTIB0EnTzmugfZ/wAeGLwiMRle391cXUwyADfmCIIPnQ29umAy4zD3VJzXbRXWMo7phGWBP49Z8qf2JLTPvYlinGIu24ORrc/FSIJ+BozAUCfY9m/tID/yrhYiYI8O4PmaPQWhEaQ3X1LivDRFKHtmAcJcVgSjtaRwJnI122GiOeUmgJ2nZmxV4ofCWlYPKB510RxsJ9num4xW2EJdgSCFXUwV1Gg5a1zxjLxDkRPnHUTSTOvxu2b32UvGNvIJANqeW4ZSPTc0VloXeyjAO1+9iZi2JtAc2YhST5ACNfOibnrR6E8inkZJVqcVqiqaft06ZztDoelP4gQQCCIIOxB3mkhaWFpxWY/DezLhiMW+zK065XZ2UeSoTlA+FavD4ZUUKiqqjQKogD4CpISq/i3G8NhhOIv2rQO2dgJ05CtQLJwFJvZWQhoKlSDO0QZmhX269q1sWzawD5mYHNdhlCD9gMNT58qGdntjixZNg3na1qMhMRJk6jU89zFK5DKFlSHW1eBHiFt94kHKdDB36+dWlzEvevvcw4eC5OZ18KBpIBidNY86qr+MUtIVgI2YhtdzrAnypzBcSNt2KrKsCCksAfM5TqR/KplU6LTG8UfEXzexPhKwpNtQqhl/D4QYET1NV+Oxqpcm2VYESQAQoLbr1IEDn++q69fZpk7mTy1NNVqNfwEz2MdqGt4n7K5Hd3ySvldid+jAER1Fa72u8Iv4o4VLFtrkd6WiBHuRJOgG+55UFeAORisOV3F+zHr3i10B2h4wEulVugESzDoiq209THzrSdRNGNyMh7IeEPZxmI71HtsloCGG+ZtYOx25Gi7NY/sVxK5ea4XA8KqCw5k66+cg7RsdK19GDtC5FTFGkClk001OxUV/aNQ2ExI62L3/APNqAdzDlzmEQQPyFdAcUWbF0HZkZf8AGCv76AmFDZEiIyr06Dyqczq8bthA9j6nuMQxiDf0gzqEEyuw3Gu558q3oFDb2SX2D4i3+HwuBm2kEGEnnG8ch8SWBQXQmVVN2O21qTaWo6VJtNVIkGPhajcY4naw1prt5giD5k8gBzJ6VLQ0Iv8A6gLzKcGATkIvSOWYd1H0Jp26ViJW6KbtV7VcVeZkw5Fi1qAQJuMPNj7vwHxoe3cQbjl7jMzH8TGT8zNRy9JmovfZZa6HsUdAYAzCfPppUPNTl25oJO2g9KYBB8/rRMxZakgkbVYYHgOKu/osPff0tsfrEVb43sFj7OHfE3rBt20gtmZc4BMTlUkwOcxWoFmWinFWvdKUtCwj3D3y3bT/AKtxG/wspo8dpOx12/iDctOoR5zZyTlByzA5yJ56TG1AP8JrqjgCRhrAktFpNTufCN63Hl2bk49DXAuDJhbItpJ1lmO7Mdyf4VYRTpFJC09V0JYgmvJpwrXkVjWQeKaWX9PrqR9RQL4fbi2mp90UeccRlE/rCPUggfvoD4IxbQZR7q/kKWZ0YH2K7LYx7WN+6ViWyzlEtlDAxsdCP6FHNa5/4Ot18dbWx+kKmNYkBTImREx9aPHD8y20FwgvlGaBpmjWN/zNTiP5P5sicd4/9mDHJnCoXbxBSOgE7kgEjrBqs4f7RcNcjdfu85nTKwnwP0Og128QpfaS89iwS4GKWRmR7YIInUnIumnlA86DvGigulrcd24L92Gk2834CdBmgfIityZJRXudC8C43bxIY25hcszH4lzcidevSsJ7f7E4bDP+reYT5NbP/SKuPZ5xPDC0mHssXbJndspy5tiM3lFMe22yW4aSATkuox8hqCfrVk7iSaqRz7RY9j/ZfB4vDXmxNhbrreyyxOgyKQBlIMa60MMJgWuhygJyDM3kBuaMfsDb/RcSOl8H521H/wAaVdhd0bfB9kMDaHgwlhf+Gp+pk1YWuHWk921bX0RR+6pcUk1QQ9QRttXuIw63EZHAZHUqynYqwgikg04rVkBnKnazgDYHFXcO0nIZRj+K22qtp5fUGqkUZv8A6gOCSljGKNVPc3D+y2qE+jZh/wDtQYWpyVMpF2hw+6fjXVPZ7/VbH/pW/wDKK5Vc6H0rqzs5/qtj/wBK3/lFGIJE/LX0U5FJYVQWxBpBpwikGlMNXQY0E6j/AL1z0MWVAWBoqj5ADrRy4px1LI3DHURz030rn17xOsHYfkKlKSZ1+PF7ZovZqJ4mDE5bTnlpOUc6KGN7RWRauurE90SrFRmytEjQe96DWg12YJGMVASveqyFlnMFjO0RrqFj417f4lGIvW7LkWGcmMxVcpAUEka+7zjXzpd0hsy/e2y4Paq9fZrL4hwym6xZSEVlC7Zf1tIAnTXnWLxYAEIzPmEkREH4nXrPrXxveJjrOniO8a7x8PlUJn11JB1GnQ9aZIi37Bn9ltlsOIZQ63Qct1IyfdnqRJnNvt02qb2+x7YrDYmzaUPaS2ztd1gPbykouU7wedD3hWEvYm+mFtXbhQHQgkrbTmQJjbmfzo14fhdsYdsNbEIUZIMk+IESZ3OtCNmlRz72NxotveLEgNh7qmATuumnqfhRM9gJ/wBHxK8+9Q/ApA/ymhDwayQbgMgracH1ED86IfsLxxW7iUndEb/CxH/yplpivaDhFNuKhDiGsSB67/wr25jwJkiPKn5omoskzSlaqu7xuwurXUHqRPypH/iDDZS3fJA31k/LehzSDwfwSu1HCBjMHfw5j7xCFJ5PEqfg0Vyi1sqxVhlZSVYHkymCPga6kt9qsOSMrO066W2Mbb6UCfazgFtcRuNbIKXgLojYE6MPmJ+NZyUloyi12ZC4dCeVdWdmypwuHKGV7q3lPllFcrKw610X7NuIr/ZeFLMNEy+uRiunyrRdBaNlTWIvqgzMQo6nzqpx3aFFDZY0GpYhQPmZNZvHdpbbHLduOwbTKgWIOms68408+lCWVLoMcTfZp7/H7QIVTnJ6bbwNSI3/ADFMXePowcKRK+7qJbSQQD686wHDOE4vENmtWlw6A+9eLSQNoTntrttWpsdnG7oWrj23jdhbgn5sRPwqXKbKcIIyXaV71y6O6i4TKgKddvM6bzr15xoPGuMNCdRH9bUZcXwG3bBK3CRmWVgEgnw6EkAT50GsRBY5SY8xSpfJ042n0SuDXWTG22QaoGIEwNVK6nkPFudBVRirhLuTGaSDqYJB5Hcjzqz4daZr7ROi69PEwXXoJNWHELrtIVbDKAS4NtSXI6sVzSJkRAG2ulOmJmVtmU7yfLXXqP660/hyAxhczNoBEySdIHXXl1qHa8JLRI+I+VaX2f8ADmv46yVGfIe8boAvr55aozmQWOynCrfDsGWulUdhnvEmSDGijckKNIHMk86jntVcuNKoqWplSWKuZ2zjfbxR86t+J4JroVWQAg7kI2UdYYak9NfhVZi+AWVV3vENn0tpsB5yQYEHXkNqg2/YskvcEt1kS5iwd2zBRBgMXn3tsuu9WHssuPbxmZWSChUgkCZiI6nQ/Kovaa9ZUstrRyxnRcuUCBB338xy0qr4BjPs+IS6wnKSY08WhBG0RrH8KonoR/kG8cQOdjrl5DLrJ5zP7q8+1BTIdhsYeSv1Gm280LuNdub91Qy2zZtgwrINNtRmIgms9jOM374+8u3WECAWMaeU0ixy9xnOIcHxVokd4bR5RIPz5/nUIYjCAnwKAWyhlLQfrAoC3Lxncz1Jq34Y073suu0tqNzFF4qVgWS9Byt4W2R93cIkaGUIM+hB5VifaXwucOH0LW2nMNQVaAwB9YPwqrwnEshUI/h6M2XxHn4dZ56iNK0WHwN7Gq2HW4ptmBcAylbcgwc5jWYgDrtFJHUkPL8WCNWj+FbjsX2ke1hnsoNRcLAtqqK4E6c9VJA28RrCMpUkMIIJB12IMEfOt17LeHJiLl+05KjIrzlVm8J1C5gYkHfeuia0Qg6ZccGw13GXYWVOXVsuVFzZlNwhpDExoBvHyI/C+AYfDx4QzEau+pPp0G+gFZHBdq7GCe9ZuK+c3Cc2X3l2SJ5BQB6z1qXjfaFYYKmHQljpmZYCKBJMakkATA5xUUkVdmwXGWpYhkVpIgtLGPjPwHlXmZ21Xad5G3M6/lpQ/wAZ2dt4lu8BuWHcAkGbgkjR2zagkawD8tYhtwfiOfukxTMg/FnyrGmk7g+VbkDjRrONcTZ1e2mSLZUu+4WGBEjqenzgUFLjannr/W1Fvh+AW3Za00XGWZfLPi1MtPPqTQmx2lxtPlttQTOnEWPBMVl+0dSqCIBkSxPpqBqKeu5S03G8Skkw0T5jy0+Pyqswml1111Q6gxBB/KnFVTcVFaFYwcwzRsCVBOpIEwY3imq9k8upMXxxUyZ8wW4bhVrQ/VCg5gFWACSdyJA0mtB2Nv4rCW3uYXDd4zkJLZg0AZvCgGoJbfyFavs7heHWsrLaOceMvdVnYHTUD3Qf7uwracNxYbMVuA6+6Nx66UeSekRaa2Yy12vRQPtBPe/iAVhB/VAJM+ZrI9se2BujLaBVTux3I5DoBpsOtFvG8Ewtxi1zD2rjNuzW1JnyJFe4fsrgx7uHw4PXukn5xQUdm5aAJguDYuxkxfdNkBBDwjAFpAMTM69NN6hPxW+oKZiyyWIKqZY7lpE6+tdIXLaJ4FCL0AgemkVme1nCLl2GQqGHurlG398Cfn9KZyoEVYFsf2pxV9GtPcBRiDlChFUDQKirCqBG0czVTJ67UST2SFx5uLbMk5oaH05+CR8+orOdo+zAsnNbzZJjxbz0P9EUfUizPG0ZfuwSZqfgwqiSpLTprpHn/XOnMNwm5oxXT61Mt2gTGxPIHYftE/uNGU/YEYs1PCeGW7mU6HbMCY/5TMmamYrDWMy2jcazdYd4raqgbMCH8MawnME/Oqjh117QLBiFIOvwMesfuqpTFHvDdB78Aic4IJmQAQeWv9aVBJ2XbSRRgBMWRc+8XvfFr74za+Ia69fOtD2S419hxjvsCjKRAbRoI3PpWV4mPvJAidfT0qdxG4O8zDQMqnQAfhFdElaOdaN7jr1niQfERkvJ93lLDUbpAO8ktJG2gqFwG/ZsYkZ7YdjCJIzAOxiSvWTWbsNmKoisbjOoAGpZjAAXzmPnRs7IdkhYi9iQj4o6gjUWwREDkXiZbzipcdlOeiywnDJRTcGRtysyR5acvLbemcZwFLoClnyKVOVYUeEzruTOk1cXbyiQRr56aSYPx1qNe4mq6SJ6aSI+daooCcmZ/jnDUtW7txM6llgksAG8BmdNTA3NBvFWyzkp4lOxmJHoaNHaviCnC3AJJa3d30iLN0gxGuv50HsIVyLpOm/9Ghr2OrAm+yJauFbjlYkWzMgMDMbg1YdmMEMTi7KIJKvmfNtlTXX5Dy+tQeHsBfJJjwkAmIBJHvDYjqK2XYHChQ90KDcvEqig6KvMzP4idD0SmbSRLIrmbbD4e26qAqlyoeQoHOAJ0MGD8jWV4vw1hdf3lmCApI1Hy1Nb3A8O7uHYy0AAclEAHb0qn7QXFIMAydfQjQEGY2naotUjJ2zGWce6OFN+8JJy5XJOnUTT9njmJzlbzuyg6FiV032Uxt5VUcQwZN2T4WGxHUc/I7VPTiQaM4Hh1g86FjV8m04X2nt5srKdDAfwkfHWpHEuIo3iRoULOnU9B6bx5Vj7jpl8IUifEAMunMFtddeX0q34UA6lQ9siMgQKwI05qfzkz8q1uqM4q7LDhzOys1p0cBjpGVvLMdtqzPHFuXMzMVbuyQ+TdRPiWfxAQCCRNW9629mMlz3gd51jRhl3PKJ6b6mpS3AqsotuwAGYKqk5W100BIGs+vywAcLeKuyljkzSjERKTVkeHggkERlhSoB3PIkeX1qzfssrBjYfNlEhIHhBkkanSCCQABvVNhcWbDstxSY0gyozHnBG/qKLV9GT+R3Gl7aEQpP6pBnbkd+tZDCOqMwuKxBBjYMD+E+k1fYs3rrWxmCCScxbwkyIgxOaOXOaY7TYRTdKgyyDKzCfEwJMgchBA84NPBV2JPfRnuMWwe7ZTOhB9ZkfQ19iEI7mfxIs/MqPypeJw7Kok8/ka9xiXAULbZVjQRHyHnXQnojRr/ZZatrizduEDu08AKyMzHLm02IE6/tUXb3EwNS9tgfdBbL56z160KewnDc1rEXWWVGVA2uhMnSPUT00qXiuDgkRccerSImdJ8q55zplYQTRp7nFe/LMxSFOgDDw6aawJ+dU/Er/AHAJI8xtJk8vI6VRY3hzrrbckRrmjWPPb51SlzBBcaaQQSfQGkqyjdGp4jjhdAVjkXI4AQiTKMIj6Vi8ZCXHRMxVWIXbYHSfhSjeKxA1nf4R8qjtqSddfWqVSKY5WLgZmblH71oh9hHtf2Yzz4kdlYnSDAMT6N9aHq/vqbheKNasXrAUFbpkkk+EwB4R5wJn9UUe1Q04XtBPs9u8LDZrhGQhWJB0JYpJ02kE6cqqeM9qMOzwLiKMxgHPIjWSMuknbkfpQ8RfeMe8xPwJJ+O9LXcbaTvQddAWH7NTieL4e4q/eJnA5llOu2sASI19fOmFvIzAgrG4AZT/AFr1rNOv9daVBO2rHbST8PQUvGI7xm34ff7oyq+H8UJl89pjMJMEU/ju0tosB3czoQAPENBPPy0NZCLgAGd1MSAruJBAExmiNKYs3rwdVbOxIO5JYiCZ8xpHzoKK+RJQa2b2zxazddSXujKBlUnXQ6DTn6k7CrDD8Ua2Sj3IZZYOYnSDkg9B+enOhmmMY5iltSFALbnw8zoRsIE05bx2IchiwKrGaURgJJjcT1jWtx+xVBtBL4jxANcVreXI0BoERl1g6beY8/i1i8Paxn6QH3QFb8akeZGvpzisR/ad73e7LEHTWDJHQbk1ItccvAAi0BEAkGdSdNTG/wA9fOtxdh9NkvH8IaxBfKyMfA4HTYMOVwH90VEvYTvGYucsgaheYGggcjpJ/OrSx23u5Vt3rJuh+TKviUTOs7yeQqnu8QYnSyRO3i09Nd/Tes1QFCT00Z7GWvAZBnSBGu//AH1q24haJw2DmG8NxYI5C40SR++l3eINs1hSVkSx92RGoPPf6V62OZbQBsvIAOYN1O/u6a9aa3Qvovs3fBsP3eDfCouXwlmIJMM8tlzx70dBoIqt4oLi+E24IAGpk/PzE/OqfC9sDaB7uzcNxvezvKFjl8R6toN6rb3aa49yWsqTqffPOdYIjfWg4tjLHJexY38eBJAYRvpPSs/c8TMQDJMxBPnsKk3+KXWDDKqgzEEyAY3PMgAwfPnVc+NeGAVFAP6uY6RpLTpziNSTRjGgyxyZIuooXUFWJAEkDcwTvOkN8qrcg6VKUEDedJPTXTb4mnRP7NGyuPHxLzsbw9bgulrXetmt5ZSy6gBpcEXnWCwhQyzGprUYvgtoEv8A2fbQupUhfs9xbTgkW+7tuyqZkFif1QBuawNrBbeL6fzpN7BkzLnX1/jTptEpxUndkvj+Q3It2RaCgKVGUSwHiaFJUSdYUxVVbWPlPKpq4P8AaOg/rnXgwX7XTl/OlaZdOK0RHH7+n8Kl4SCt1Jh3tkJsCTIJWepApLYP9r6fzr29gpygkEacvTzocWZyVC1Qm26aKx7sIuoJtoWLLrruwPnHlUrhJCtaQzmzuyAzKp3Tht9lLZYHWaYPDhkO3y8z51Gu8NAX3t99P51uNiPSF8LwjJYuEgAvhny9TsII6zypy1hitq6raeGy2gzaF52HPyqMeFDLv/XzpKcKGb3unX+NGrBbRPxFogWskFrRbMpJOW4WDK7AH9XLryyRyppbUYW6N/FaBPWHbn5CmP7MAJ1+n868uYCQonYwNP51uIVJFhACW1nKzYe4tsnTxG5MSdiy6D+dN3GCJcWD4sgRddXB1Kj+7M0n7ACxOnu9P5+VKXAAEnTQHlP5ml41oNi7t4XJY++HyOP1gCcr/IZT5gdalDDIss+VbbA95rBAAzKQ2/vAQvmarrOAE77bfTz8ql3+GqcpgT723MD186HHYVLVDWHt5wrHSYPxgb/1zpju5uNB2G/WOgqzu2tYneeXKIiouBwniYk8zy+HWtTKuSGrtnYHpr86qysgnqx/dWixWE8LHN5bep61Wjh+iiefTrHnWSYspIjhNv62FKa4B+r8alHBa+9tPL+dJGBB1J+lHjZua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2" name="AutoShape 4" descr="data:image/jpeg;base64,/9j/4AAQSkZJRgABAQAAAQABAAD/2wCEAAkGBxQTEhUUExQUFBUXGBoYFhcYGBgYGhgYFxoYGh0cFxgaHCghHRolGxgaIjEhJSkrLi4uGB80ODMsNygtLiwBCgoKDg0OGxAQGywkICQsLCwsLCwsLCwsLCwsLCwsLCwsLCwsLCwsLCwsLCwsLCwsLCwsLCwsLCwsLCwsLCwsLP/AABEIAP0AqwMBIgACEQEDEQH/xAAcAAABBQEBAQAAAAAAAAAAAAAHAgMEBQYIAQD/xABKEAACAQIEAwUFBAcECAUFAAABAhEAAwQSITEFQVEGEyJhcQcygZGhFCNCsTNSYsHR4fAVcpKyJDRDU4Oi0vEWY3OTwggXJYKz/8QAGQEAAwEBAQAAAAAAAAAAAAAAAQIDAAQF/8QAKREAAgICAgEEAQMFAAAAAAAAAAECEQMhEjEEE0FRYTIUIlIzkbHR8P/aAAwDAQACEQMRAD8Ayb4+4EH3tzX9t5+eal3cVcAEXbp0/Xfy/aquxTHKoglmMAASSTyAGp5Vf8N7NYvEXVUKlgMTHfMFbTpbnPyjYRXAoyfR78skYfkR7mOuT+lub87j+v63lUP+0Lmae9uAD/zH119a2OE9k+KcsbmLtW9Y8Nt3+K5iumu9T7/saGUZMY5czmLoAuo0yqusz+1TrFIg/Mx+wPb3GXAM3bg0/wB4/M/3vWkpxW6WJD3Trr47kDQkA66EgGBRVwHsvs4Re9OMZGCRcuMlvJGk+/OUaCJJ+NV+D4FwjNm/tFmbctNtVJgrP6OPdMb03pV2SfmX+KB6eJ3YJNy6Au5LvzMCNfOkLxpv98/P/aN0/vetF/hPYLA4i0t22cRkbYsYLhdiQVmNJA09KnJ7NsIDOa+fLvCB/wAoHQaUfRB+t+UBW7xlyBF25Pk7k6HyNM3eNNH6a5/7j/xo5W/Z3ggfdvH/AI1z/qqZb7FYIf7HNpHiZ205jVtvKssP2Z+d9AAHGXK/prvme8f8503r21xpw2t64IGn3j68+tH+52LwLe9hrZ+fONd99Kjv7PsAd7G+4zvrOmuuukVvS+zfrfoBb46+Vzq90hgx99/dDFJGuuorxuKXiY7y54Rqc7jb4/Dziuh17M4QWBY7i2bQBGUrOhJY+Zkkn4mslxThXA7hIZktOQynIzowz7iP3RzovEkLHzJX0CN+LXJBF25v+u/l5+dSMHxK7lM3bnPe4/8AGiFiPY7hDbDri7yWxmclgnumD4iQDAA5+dO4D2ZcMxFsnD4i84DGXS4rEGBpqsRz219KV4vsovMj8A84fj7mU/fXDqf9o3X1pI4nd7x4uv8A+4/T1oiN7G8OBC4rFD17sj5ZRXqex7CjVsTiyTvBtD6d2aX0n8jfrYV0DJuJXMr/AH1yc3+8eeX7Ve/2jenKt24T53Hn5Tr/ADoqJ7JOHjc4hvW7/BRT3/244Xh5vsjBbYzNnuMyQNSSG+XxqmPGuSvZHL5Vwajr7BZ3uKaJe6ZOaAzjTy12py3xC7H6R/8AE/8AGrP/AMSsLeVLahIK5nIAg9eR00IqiV82pGpk6GBvy8qv5WCCpx19E/A8jJO1Lde9F97PrAfiSW3nK1q6DBKnYcxr8iKJ+L4PawvdfZR9nz3bdtsgUFlJJOZiCSfjpWF9kXDjcxOIxEfoU7u2xnL3lwkn4AAf4hRfNlG95QwBkZgDB66896jBftN5Ml6jMpexty3ca3310xiLFsEhfdKqWBIWAWJP7qsey2MNwnPeuM4NzwNGUqLrKGXTXKFgwfxCdxV8cBaJk27ZJMk5VknqTG/nXtjA20JKW0QnSVUDTpoNqZRaOeUk1VGERv7Sx0XNcPZY5LZ2YocpdhzJbboB5mr7tm9gYd1coHFtrltdAx7uJgdNQPjWY9ntzu8QLbaNkZD/AHlOv1U1vOIcFsXmV7tpXZYgkdDI+R1rnwv1YSb7tnV5EVhyxS6SRj+JYi9aweENu7ctFjkOXLBWGIMMp10FWvE+LMuIXDd/3CC2Ga8+UszMSFVSwyjRSSSDvApn2hkBMONB99t6I9SMY2GxWIfDustbRRnmJLSSgH4oGUnceL1opyi3Fe1ditRklJ+99EjvLmG7y5evNesC2XDlUBQpJjwAZswOkD8NVq3r9zDnE3sV9lLSbaL3YRR+FXLqS7HmRA6Cq8cACXb2Ew75lNqXSfCpJlQwHhBJXkBodavOzWNt3LXcXgue3IKPGoB3hum3l8a0cknLi9diyxxUeS31/YYTi91LOFs25fEX1nPd1yLoWuXAInfRREnoAamY7h+KtqblrFPcZRJS4lso3UAKoI+dQOLXh39vG25uW0HdOQNIVj4l6r4iJGkqK0GI4xZWwbxuL3YE5p38gN806RvTxk25Rft/1iSVVJLvv/R9wPiQxFoXIynZhMww6HmOY9aymOP/AOT/AOLb/wAiVedh8G9vCr3i5XfxleayBoflWf4ndC8RZmIVVuIzE6AAW0JJPSK5/Icnii5d2jo8eK9WSXwzS9s8VbTC3O8QXM3hS2dnuH3RHQHU+hqjvcPuYXAZhca3dLIWK5R7xVYIII2prBcYw+Kxgu37qoqaYW05K5if9q06Zm2UbwBzJq77buPsjf37f+datOpJzT6TolC4tQa7asreO3LtvBWbi37oclZbwSc4kyCscuVOYvEXsIbbvdN+y8Bw4UOpImVZQARE6EfGmu01wf2fY1Gptx/hNJ7T40X+4wlmLlw5XuZTPdoFIBaNtT66Gkcpbr4Q6itX8s1YsAiRtVL2r4ZaaznuoXFvULLRP90HUzGvnV/YhVVZ2AHyFL7wV1x+TkfwBztTisKLIRrUBlvBGiAuWyCswJYm8Phz5VgLeE0E7x1j6TRf9sdgPbwpAki/l5fjVhz842oUW7rxoo+n7zXPnez1PASUWbr2Kj73FSVmBp+Iy34hyAIgerUVwaEnsUE4rHt+za+rXDp8qLNVj0cef+oyQtylq1R0anVNOmc7RjO1PZy4t37ThgZnMyruGH4lHMHmP41IwHb60AFxKXLNwe94GZZ8oEj0IrXhq9KKeQPwqUcXCTcX2Xln5xUciuumZC/2gw+Jf7jCvi7oEBjaKIoP6124IC9Yk+Rqxsdn7Rsr9rSy7DU+EKiayFTnlHInWtBFYPtBxE3rjD/ZoSqjWGYSCx8pkUcjUVbEgnJ1HSLaxxbDWB3eGteGZPdqFWTzJ5k9aiY3iFm6R32ER/7wRvzqg786DWKi3OM4dWhr1sEaGW1+PSud5ZM6PRighYfjlogKylBsAQI5dNI1p3DcGwucXUs2c+4cIsz1BjQ+dYrAcSRxKOrr1UyD5GrDB49rZm2Y6qdj/A1WOb+RKWH+Js7zZQWOwBJgEnTyGpocY7NdxT3DYvNaNwSDaeXRQoPhImDB0P76IPDOILeTMu40YcwelSSopsuJZYpX9i4czxSbr6MhxPs3bv289kZJHusrKrb6FGAK/KqfD417BW3i7DXbaTkJXMycvAToy/UfSiGRSGWpvxkpcoa/wyq8l8eM1fx8oxvDrdvEYgXUsOlhEIi7bCKXZpm2jLMxu2x0A51oMNh0tAi2iICZIVQsnqY51NYUwTVaok3Z4bppAumvmFNhaBlRlfam5GB7we9buKy6TBgihZZtyoMTpvRV9plktw66oBJJSADBJzAadd9qEOFxhyDwnao5T0fDqmEL2Jp48cepsCPP74/vopChX7E2ObHDSJsnbWfvfppRRBq8ejhz/mx0U4DTANfXVzKVPMEfMRyIPyNOmRJE04rVnOAcUaWsXhlu2/WGHIgnfSNfP5XuetGVgcWiRmoWjXSYMsD6yZ+s0TQ9YPtLhjZvkxFu5LKeWb8S+v4h6noalnVqy2B06M72jeEUZsis0M0xpEx1/wC9QMRiLNoraybiQRlC/mJ35damcZtq9vxzAYNp1G1N4V9O+7oAbJvJUDk2kx1AIrkOsweJW9hcUpszmdtANM4J2Yfx2om8J4h3iAkZTMMvMMNCPhWbx4Vb63DrkmCOTHkOv86k9mrrMjXG0zu7KOYEwNee31p27iKo0zbcCxxt4lD+G4cjev4T89Pn1reZqF/BJuX7KjWLisfIIZJ9NI+NEoGr4G3E5s6XIXmryaRmrwNV7I0JuUwwp9jTTmkYyGjTdPNTJpRim7ZGMI7fqNbf/BcQ1z3ZByiCIiumcRZV0ZGAZXUqwOxVgQR8ia547S8FXDYq7ZS5mVGhSRrBAMHzExPlStWdOCfG0b72LOBfxikiStkgc9GvT+f1oqihn7E7f+tv4AC6L+0Soc6a+6M45czRQy08eiOb82JpQNKArwLTURKTtJgpUX1YJctahiYUjXR+q6z8T1qTwLiRuqe8UIwJAWZMDaejQNRrVhikm24y55UjIdm0PhPkdqxfC8WrW0xBS/aSwRnByKIVSuw1CqTB02X1pHpjraN4BTHEMCl5CjiQfmDyKnka84TxC3iEz2mzLJWYjbpPKpuWqaaJ20wacb4BeszIL2499ROn7aj3fXb0rH4ni3cnuxbbMRo34SAfw9R5cqOHEuJWbC5rrhOgO5PQDc0A/arxzv8AEqbItrbUQjpqXOuYlhoQJjSR5mueWFXpnRDM32hVtJBuXDCqCTOw8z5zVTwXtKynuymZcxyHMqwDrDZiFgdSafbiNm7w1g9y++IDTCJlRYgAXGjxLqDIgzA9cvgcQRctmBowkFgoI5jMdBIkSdNdaEcdLY0su9Bs7OcetWrb3EUXWUfet3lsLbETlUyczc4G+mu1aOz22wp7uXC5488pP643HrtoaHFviVonvBZfKuRQctrNm94FLi2gvdkP4pQkZVjcRjeP8dL4k3FMAFSgzBoywdwADr5CnVrSEdPbOnJrysB7Ou2xxha3djvJLCA2gMk5iRAUTlBJ5eem/FUTJM8NJalmkE1mZDZpoinmFIIoMI2KBvbu7bOPvkXSfEPxxqFUEQRIg6R5UdWXQ6T5Dc+nnXP/AB0JcxF1iLslzMlZ001gRypG6OjBHk2Eb2M2CMNdbIBmvN4uZgKNNPd5eoPwI6CsB7ILUYAtlAzXbhzAyWgkSfSIH9Ct9aNUiQy/kxZWvhT0UjLTkrGsW5VGYAkhSQACTIHIDesFc4rnttZt95Jtlm7wKPDoD3ZHvNrrvvRFC0L/AGo8QtYPEWCykJdS6zZILZ1KCQCYEhjrz+FSyxbVoriauma/sKg7lo93PCxtCgDTymag+0ntXcwFgPZtq7M4RiT+jBGjFdzOoHKap/Y32iGItYpSAhS6HCzott0AXU+dtpPWsT7Xu0WHxdxfs+dygyvcH6NgCSABuYJOv56QVqKQH+6bJGB48t+0125iHe44yvbJfUxCqSlnwDMw0VtdvTLduMU1x0GTIqAhAAACNFLyN5CjaANoEGs7gsWyMIJgawDz/fWl4jh/tFlbouly1q5cJ0HitNLWiB+KGzTz9Ipa2P7FbwNh3N1DEGJMDQGB6kaTAqpKkEg6EGD6g1O4KQS6ndl033B8qj49Ic+cH4Hzoe4fY3WHuP8AYmyvbQfZ2xAt7sEnIVnXwkrmg8pE9B3cero8VP2QWpgyUInU2yxuesZiR6RVIxEUwrJXDcYbdwOupHKSJHQxy/lXRPYPtKMXYEkG4ijMRMazoZ/EI1k67iueeJ8HvYcqL1tkzKroY8LKwkENsf5U/wAA7Q4jCPnw75CdDoCCOjA71qo3ao6pWkNVD2L499swq3ZUuCVcLpDDXVTsYIMedX1MIJikxSyK+ArBsrO0OJ7vC4i5GbJZutExMIxieVA6ylsqCWAnWGYEiddSVo29rmAwOKJ2Ni4P8Slf30G8bC3bgGQAXHgRyzGPpUsiO3w2tm89jF//AES7bLTkukgdA4/6lY/GiIhoU+xi4RcxafhORh1JUkGPLxfUUUVaqRejlzL97J1t69io6NTwaqpkB2gd7erTfa7BcnI1hsmmgZW8Q+OZPpRuDVivbDwYYjhzuFl7B71eoA0b/ln5eVCW0GOmc+8M4rdsd4LblO9Q23jmp5VCuudtfnIrxhVr2d7M4nG3Ali0zAkZrkEW0B5s+2nQampLZUb7Ndn72OvizYWWglmPuqBzY8hOnxprDA2S+cZWtnKyNo0nMjAD9YCZ8q6a7Hdl7HD7PdWRqYNy4feuN1J6dByrD+2HsILiNjcMkXFGa+qj9IBpmjkyrJJ5j0p+OhFLYFMPdKNmXltI5eYry7cLGSS3KfIaVI4LYS5ftpdJCM4DZSAYJjQn86lnA2+8925bQMA+aHKgsBm91dAD05edTZSmVE0kir/HcMtjFLYs3++tl0UXApXRmg+E9PrVjxTh1pkFu0ASoYqQR4fFMtu0eZnbataTCotoOVrhQxXDlsYhcveWFVoglCUAlTtIgGuee1/AhgsY+GV2cJl8RXKTIB0EnTzmugfZ/wAeGLwiMRle391cXUwyADfmCIIPnQ29umAy4zD3VJzXbRXWMo7phGWBP49Z8qf2JLTPvYlinGIu24ORrc/FSIJ+BozAUCfY9m/tID/yrhYiYI8O4PmaPQWhEaQ3X1LivDRFKHtmAcJcVgSjtaRwJnI122GiOeUmgJ2nZmxV4ofCWlYPKB510RxsJ9num4xW2EJdgSCFXUwV1Gg5a1zxjLxDkRPnHUTSTOvxu2b32UvGNvIJANqeW4ZSPTc0VloXeyjAO1+9iZi2JtAc2YhST5ACNfOibnrR6E8inkZJVqcVqiqaft06ZztDoelP4gQQCCIIOxB3mkhaWFpxWY/DezLhiMW+zK065XZ2UeSoTlA+FavD4ZUUKiqqjQKogD4CpISq/i3G8NhhOIv2rQO2dgJ05CtQLJwFJvZWQhoKlSDO0QZmhX269q1sWzawD5mYHNdhlCD9gMNT58qGdntjixZNg3na1qMhMRJk6jU89zFK5DKFlSHW1eBHiFt94kHKdDB36+dWlzEvevvcw4eC5OZ18KBpIBidNY86qr+MUtIVgI2YhtdzrAnypzBcSNt2KrKsCCksAfM5TqR/KplU6LTG8UfEXzexPhKwpNtQqhl/D4QYET1NV+Oxqpcm2VYESQAQoLbr1IEDn++q69fZpk7mTy1NNVqNfwEz2MdqGt4n7K5Hd3ySvldid+jAER1Fa72u8Iv4o4VLFtrkd6WiBHuRJOgG+55UFeAORisOV3F+zHr3i10B2h4wEulVugESzDoiq209THzrSdRNGNyMh7IeEPZxmI71HtsloCGG+ZtYOx25Gi7NY/sVxK5ea4XA8KqCw5k66+cg7RsdK19GDtC5FTFGkClk001OxUV/aNQ2ExI62L3/APNqAdzDlzmEQQPyFdAcUWbF0HZkZf8AGCv76AmFDZEiIyr06Dyqczq8bthA9j6nuMQxiDf0gzqEEyuw3Gu558q3oFDb2SX2D4i3+HwuBm2kEGEnnG8ch8SWBQXQmVVN2O21qTaWo6VJtNVIkGPhajcY4naw1prt5giD5k8gBzJ6VLQ0Iv8A6gLzKcGATkIvSOWYd1H0Jp26ViJW6KbtV7VcVeZkw5Fi1qAQJuMPNj7vwHxoe3cQbjl7jMzH8TGT8zNRy9JmovfZZa6HsUdAYAzCfPppUPNTl25oJO2g9KYBB8/rRMxZakgkbVYYHgOKu/osPff0tsfrEVb43sFj7OHfE3rBt20gtmZc4BMTlUkwOcxWoFmWinFWvdKUtCwj3D3y3bT/AKtxG/wspo8dpOx12/iDctOoR5zZyTlByzA5yJ56TG1AP8JrqjgCRhrAktFpNTufCN63Hl2bk49DXAuDJhbItpJ1lmO7Mdyf4VYRTpFJC09V0JYgmvJpwrXkVjWQeKaWX9PrqR9RQL4fbi2mp90UeccRlE/rCPUggfvoD4IxbQZR7q/kKWZ0YH2K7LYx7WN+6ViWyzlEtlDAxsdCP6FHNa5/4Ot18dbWx+kKmNYkBTImREx9aPHD8y20FwgvlGaBpmjWN/zNTiP5P5sicd4/9mDHJnCoXbxBSOgE7kgEjrBqs4f7RcNcjdfu85nTKwnwP0Og128QpfaS89iwS4GKWRmR7YIInUnIumnlA86DvGigulrcd24L92Gk2834CdBmgfIityZJRXudC8C43bxIY25hcszH4lzcidevSsJ7f7E4bDP+reYT5NbP/SKuPZ5xPDC0mHssXbJndspy5tiM3lFMe22yW4aSATkuox8hqCfrVk7iSaqRz7RY9j/ZfB4vDXmxNhbrreyyxOgyKQBlIMa60MMJgWuhygJyDM3kBuaMfsDb/RcSOl8H521H/wAaVdhd0bfB9kMDaHgwlhf+Gp+pk1YWuHWk921bX0RR+6pcUk1QQ9QRttXuIw63EZHAZHUqynYqwgikg04rVkBnKnazgDYHFXcO0nIZRj+K22qtp5fUGqkUZv8A6gOCSljGKNVPc3D+y2qE+jZh/wDtQYWpyVMpF2hw+6fjXVPZ7/VbH/pW/wDKK5Vc6H0rqzs5/qtj/wBK3/lFGIJE/LX0U5FJYVQWxBpBpwikGlMNXQY0E6j/AL1z0MWVAWBoqj5ADrRy4px1LI3DHURz030rn17xOsHYfkKlKSZ1+PF7ZovZqJ4mDE5bTnlpOUc6KGN7RWRauurE90SrFRmytEjQe96DWg12YJGMVASveqyFlnMFjO0RrqFj417f4lGIvW7LkWGcmMxVcpAUEka+7zjXzpd0hsy/e2y4Paq9fZrL4hwym6xZSEVlC7Zf1tIAnTXnWLxYAEIzPmEkREH4nXrPrXxveJjrOniO8a7x8PlUJn11JB1GnQ9aZIi37Bn9ltlsOIZQ63Qct1IyfdnqRJnNvt02qb2+x7YrDYmzaUPaS2ztd1gPbykouU7wedD3hWEvYm+mFtXbhQHQgkrbTmQJjbmfzo14fhdsYdsNbEIUZIMk+IESZ3OtCNmlRz72NxotveLEgNh7qmATuumnqfhRM9gJ/wBHxK8+9Q/ApA/ymhDwayQbgMgracH1ED86IfsLxxW7iUndEb/CxH/yplpivaDhFNuKhDiGsSB67/wr25jwJkiPKn5omoskzSlaqu7xuwurXUHqRPypH/iDDZS3fJA31k/LehzSDwfwSu1HCBjMHfw5j7xCFJ5PEqfg0Vyi1sqxVhlZSVYHkymCPga6kt9qsOSMrO066W2Mbb6UCfazgFtcRuNbIKXgLojYE6MPmJ+NZyUloyi12ZC4dCeVdWdmypwuHKGV7q3lPllFcrKw610X7NuIr/ZeFLMNEy+uRiunyrRdBaNlTWIvqgzMQo6nzqpx3aFFDZY0GpYhQPmZNZvHdpbbHLduOwbTKgWIOms68408+lCWVLoMcTfZp7/H7QIVTnJ6bbwNSI3/ADFMXePowcKRK+7qJbSQQD686wHDOE4vENmtWlw6A+9eLSQNoTntrttWpsdnG7oWrj23jdhbgn5sRPwqXKbKcIIyXaV71y6O6i4TKgKddvM6bzr15xoPGuMNCdRH9bUZcXwG3bBK3CRmWVgEgnw6EkAT50GsRBY5SY8xSpfJ042n0SuDXWTG22QaoGIEwNVK6nkPFudBVRirhLuTGaSDqYJB5Hcjzqz4daZr7ROi69PEwXXoJNWHELrtIVbDKAS4NtSXI6sVzSJkRAG2ulOmJmVtmU7yfLXXqP660/hyAxhczNoBEySdIHXXl1qHa8JLRI+I+VaX2f8ADmv46yVGfIe8boAvr55aozmQWOynCrfDsGWulUdhnvEmSDGijckKNIHMk86jntVcuNKoqWplSWKuZ2zjfbxR86t+J4JroVWQAg7kI2UdYYak9NfhVZi+AWVV3vENn0tpsB5yQYEHXkNqg2/YskvcEt1kS5iwd2zBRBgMXn3tsuu9WHssuPbxmZWSChUgkCZiI6nQ/Kovaa9ZUstrRyxnRcuUCBB338xy0qr4BjPs+IS6wnKSY08WhBG0RrH8KonoR/kG8cQOdjrl5DLrJ5zP7q8+1BTIdhsYeSv1Gm280LuNdub91Qy2zZtgwrINNtRmIgms9jOM374+8u3WECAWMaeU0ixy9xnOIcHxVokd4bR5RIPz5/nUIYjCAnwKAWyhlLQfrAoC3Lxncz1Jq34Y073suu0tqNzFF4qVgWS9Byt4W2R93cIkaGUIM+hB5VifaXwucOH0LW2nMNQVaAwB9YPwqrwnEshUI/h6M2XxHn4dZ56iNK0WHwN7Gq2HW4ptmBcAylbcgwc5jWYgDrtFJHUkPL8WCNWj+FbjsX2ke1hnsoNRcLAtqqK4E6c9VJA28RrCMpUkMIIJB12IMEfOt17LeHJiLl+05KjIrzlVm8J1C5gYkHfeuia0Qg6ZccGw13GXYWVOXVsuVFzZlNwhpDExoBvHyI/C+AYfDx4QzEau+pPp0G+gFZHBdq7GCe9ZuK+c3Cc2X3l2SJ5BQB6z1qXjfaFYYKmHQljpmZYCKBJMakkATA5xUUkVdmwXGWpYhkVpIgtLGPjPwHlXmZ21Xad5G3M6/lpQ/wAZ2dt4lu8BuWHcAkGbgkjR2zagkawD8tYhtwfiOfukxTMg/FnyrGmk7g+VbkDjRrONcTZ1e2mSLZUu+4WGBEjqenzgUFLjannr/W1Fvh+AW3Za00XGWZfLPi1MtPPqTQmx2lxtPlttQTOnEWPBMVl+0dSqCIBkSxPpqBqKeu5S03G8Skkw0T5jy0+Pyqswml1111Q6gxBB/KnFVTcVFaFYwcwzRsCVBOpIEwY3imq9k8upMXxxUyZ8wW4bhVrQ/VCg5gFWACSdyJA0mtB2Nv4rCW3uYXDd4zkJLZg0AZvCgGoJbfyFavs7heHWsrLaOceMvdVnYHTUD3Qf7uwracNxYbMVuA6+6Nx66UeSekRaa2Yy12vRQPtBPe/iAVhB/VAJM+ZrI9se2BujLaBVTux3I5DoBpsOtFvG8Ewtxi1zD2rjNuzW1JnyJFe4fsrgx7uHw4PXukn5xQUdm5aAJguDYuxkxfdNkBBDwjAFpAMTM69NN6hPxW+oKZiyyWIKqZY7lpE6+tdIXLaJ4FCL0AgemkVme1nCLl2GQqGHurlG398Cfn9KZyoEVYFsf2pxV9GtPcBRiDlChFUDQKirCqBG0czVTJ67UST2SFx5uLbMk5oaH05+CR8+orOdo+zAsnNbzZJjxbz0P9EUfUizPG0ZfuwSZqfgwqiSpLTprpHn/XOnMNwm5oxXT61Mt2gTGxPIHYftE/uNGU/YEYs1PCeGW7mU6HbMCY/5TMmamYrDWMy2jcazdYd4raqgbMCH8MawnME/Oqjh117QLBiFIOvwMesfuqpTFHvDdB78Aic4IJmQAQeWv9aVBJ2XbSRRgBMWRc+8XvfFr74za+Ia69fOtD2S419hxjvsCjKRAbRoI3PpWV4mPvJAidfT0qdxG4O8zDQMqnQAfhFdElaOdaN7jr1niQfERkvJ93lLDUbpAO8ktJG2gqFwG/ZsYkZ7YdjCJIzAOxiSvWTWbsNmKoisbjOoAGpZjAAXzmPnRs7IdkhYi9iQj4o6gjUWwREDkXiZbzipcdlOeiywnDJRTcGRtysyR5acvLbemcZwFLoClnyKVOVYUeEzruTOk1cXbyiQRr56aSYPx1qNe4mq6SJ6aSI+daooCcmZ/jnDUtW7txM6llgksAG8BmdNTA3NBvFWyzkp4lOxmJHoaNHaviCnC3AJJa3d30iLN0gxGuv50HsIVyLpOm/9Ghr2OrAm+yJauFbjlYkWzMgMDMbg1YdmMEMTi7KIJKvmfNtlTXX5Dy+tQeHsBfJJjwkAmIBJHvDYjqK2XYHChQ90KDcvEqig6KvMzP4idD0SmbSRLIrmbbD4e26qAqlyoeQoHOAJ0MGD8jWV4vw1hdf3lmCApI1Hy1Nb3A8O7uHYy0AAclEAHb0qn7QXFIMAydfQjQEGY2naotUjJ2zGWce6OFN+8JJy5XJOnUTT9njmJzlbzuyg6FiV032Uxt5VUcQwZN2T4WGxHUc/I7VPTiQaM4Hh1g86FjV8m04X2nt5srKdDAfwkfHWpHEuIo3iRoULOnU9B6bx5Vj7jpl8IUifEAMunMFtddeX0q34UA6lQ9siMgQKwI05qfzkz8q1uqM4q7LDhzOys1p0cBjpGVvLMdtqzPHFuXMzMVbuyQ+TdRPiWfxAQCCRNW9629mMlz3gd51jRhl3PKJ6b6mpS3AqsotuwAGYKqk5W100BIGs+vywAcLeKuyljkzSjERKTVkeHggkERlhSoB3PIkeX1qzfssrBjYfNlEhIHhBkkanSCCQABvVNhcWbDstxSY0gyozHnBG/qKLV9GT+R3Gl7aEQpP6pBnbkd+tZDCOqMwuKxBBjYMD+E+k1fYs3rrWxmCCScxbwkyIgxOaOXOaY7TYRTdKgyyDKzCfEwJMgchBA84NPBV2JPfRnuMWwe7ZTOhB9ZkfQ19iEI7mfxIs/MqPypeJw7Kok8/ka9xiXAULbZVjQRHyHnXQnojRr/ZZatrizduEDu08AKyMzHLm02IE6/tUXb3EwNS9tgfdBbL56z160KewnDc1rEXWWVGVA2uhMnSPUT00qXiuDgkRccerSImdJ8q55zplYQTRp7nFe/LMxSFOgDDw6aawJ+dU/Er/AHAJI8xtJk8vI6VRY3hzrrbckRrmjWPPb51SlzBBcaaQQSfQGkqyjdGp4jjhdAVjkXI4AQiTKMIj6Vi8ZCXHRMxVWIXbYHSfhSjeKxA1nf4R8qjtqSddfWqVSKY5WLgZmblH71oh9hHtf2Yzz4kdlYnSDAMT6N9aHq/vqbheKNasXrAUFbpkkk+EwB4R5wJn9UUe1Q04XtBPs9u8LDZrhGQhWJB0JYpJ02kE6cqqeM9qMOzwLiKMxgHPIjWSMuknbkfpQ8RfeMe8xPwJJ+O9LXcbaTvQddAWH7NTieL4e4q/eJnA5llOu2sASI19fOmFvIzAgrG4AZT/AFr1rNOv9daVBO2rHbST8PQUvGI7xm34ff7oyq+H8UJl89pjMJMEU/ju0tosB3czoQAPENBPPy0NZCLgAGd1MSAruJBAExmiNKYs3rwdVbOxIO5JYiCZ8xpHzoKK+RJQa2b2zxazddSXujKBlUnXQ6DTn6k7CrDD8Ua2Sj3IZZYOYnSDkg9B+enOhmmMY5iltSFALbnw8zoRsIE05bx2IchiwKrGaURgJJjcT1jWtx+xVBtBL4jxANcVreXI0BoERl1g6beY8/i1i8Paxn6QH3QFb8akeZGvpzisR/ad73e7LEHTWDJHQbk1ItccvAAi0BEAkGdSdNTG/wA9fOtxdh9NkvH8IaxBfKyMfA4HTYMOVwH90VEvYTvGYucsgaheYGggcjpJ/OrSx23u5Vt3rJuh+TKviUTOs7yeQqnu8QYnSyRO3i09Nd/Tes1QFCT00Z7GWvAZBnSBGu//AH1q24haJw2DmG8NxYI5C40SR++l3eINs1hSVkSx92RGoPPf6V62OZbQBsvIAOYN1O/u6a9aa3Qvovs3fBsP3eDfCouXwlmIJMM8tlzx70dBoIqt4oLi+E24IAGpk/PzE/OqfC9sDaB7uzcNxvezvKFjl8R6toN6rb3aa49yWsqTqffPOdYIjfWg4tjLHJexY38eBJAYRvpPSs/c8TMQDJMxBPnsKk3+KXWDDKqgzEEyAY3PMgAwfPnVc+NeGAVFAP6uY6RpLTpziNSTRjGgyxyZIuooXUFWJAEkDcwTvOkN8qrcg6VKUEDedJPTXTb4mnRP7NGyuPHxLzsbw9bgulrXetmt5ZSy6gBpcEXnWCwhQyzGprUYvgtoEv8A2fbQupUhfs9xbTgkW+7tuyqZkFif1QBuawNrBbeL6fzpN7BkzLnX1/jTptEpxUndkvj+Q3It2RaCgKVGUSwHiaFJUSdYUxVVbWPlPKpq4P8AaOg/rnXgwX7XTl/OlaZdOK0RHH7+n8Kl4SCt1Jh3tkJsCTIJWepApLYP9r6fzr29gpygkEacvTzocWZyVC1Qm26aKx7sIuoJtoWLLrruwPnHlUrhJCtaQzmzuyAzKp3Tht9lLZYHWaYPDhkO3y8z51Gu8NAX3t99P51uNiPSF8LwjJYuEgAvhny9TsII6zypy1hitq6raeGy2gzaF52HPyqMeFDLv/XzpKcKGb3unX+NGrBbRPxFogWskFrRbMpJOW4WDK7AH9XLryyRyppbUYW6N/FaBPWHbn5CmP7MAJ1+n868uYCQonYwNP51uIVJFhACW1nKzYe4tsnTxG5MSdiy6D+dN3GCJcWD4sgRddXB1Kj+7M0n7ACxOnu9P5+VKXAAEnTQHlP5ml41oNi7t4XJY++HyOP1gCcr/IZT5gdalDDIss+VbbA95rBAAzKQ2/vAQvmarrOAE77bfTz8ql3+GqcpgT723MD186HHYVLVDWHt5wrHSYPxgb/1zpju5uNB2G/WOgqzu2tYneeXKIiouBwniYk8zy+HWtTKuSGrtnYHpr86qysgnqx/dWixWE8LHN5bep61Wjh+iiefTrHnWSYspIjhNv62FKa4B+r8alHBa+9tPL+dJGBB1J+lHjZua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74" name="AutoShape 6" descr="data:image/jpeg;base64,/9j/4AAQSkZJRgABAQAAAQABAAD/2wCEAAkGBxQTEhUUExQUFBUXGBoYFhcYGBgYGhgYFxoYGh0cFxgaHCghHRolGxgaIjEhJSkrLi4uGB80ODMsNygtLiwBCgoKDg0OGxAQGywkICQsLCwsLCwsLCwsLCwsLCwsLCwsLCwsLCwsLCwsLCwsLCwsLCwsLCwsLCwsLCwsLCwsLP/AABEIAP0AqwMBIgACEQEDEQH/xAAcAAABBQEBAQAAAAAAAAAAAAAHAgMEBQYIAQD/xABKEAACAQIEAwUFBAcECAUFAAABAhEAAwQSITEFQVEGEyJhcQcygZGhFCNCsTNSYsHR4fAVcpKyJDRDU4Oi0vEWY3OTwggXJYKz/8QAGQEAAwEBAQAAAAAAAAAAAAAAAQIDAAQF/8QAKREAAgICAgEEAQMFAAAAAAAAAAECEQMhEjEEE0FRYTIUIlIzkbHR8P/aAAwDAQACEQMRAD8Ayb4+4EH3tzX9t5+eal3cVcAEXbp0/Xfy/aquxTHKoglmMAASSTyAGp5Vf8N7NYvEXVUKlgMTHfMFbTpbnPyjYRXAoyfR78skYfkR7mOuT+lub87j+v63lUP+0Lmae9uAD/zH119a2OE9k+KcsbmLtW9Y8Nt3+K5iumu9T7/saGUZMY5czmLoAuo0yqusz+1TrFIg/Mx+wPb3GXAM3bg0/wB4/M/3vWkpxW6WJD3Trr47kDQkA66EgGBRVwHsvs4Re9OMZGCRcuMlvJGk+/OUaCJJ+NV+D4FwjNm/tFmbctNtVJgrP6OPdMb03pV2SfmX+KB6eJ3YJNy6Au5LvzMCNfOkLxpv98/P/aN0/vetF/hPYLA4i0t22cRkbYsYLhdiQVmNJA09KnJ7NsIDOa+fLvCB/wAoHQaUfRB+t+UBW7xlyBF25Pk7k6HyNM3eNNH6a5/7j/xo5W/Z3ggfdvH/AI1z/qqZb7FYIf7HNpHiZ205jVtvKssP2Z+d9AAHGXK/prvme8f8503r21xpw2t64IGn3j68+tH+52LwLe9hrZ+fONd99Kjv7PsAd7G+4zvrOmuuukVvS+zfrfoBb46+Vzq90hgx99/dDFJGuuorxuKXiY7y54Rqc7jb4/Dziuh17M4QWBY7i2bQBGUrOhJY+Zkkn4mslxThXA7hIZktOQynIzowz7iP3RzovEkLHzJX0CN+LXJBF25v+u/l5+dSMHxK7lM3bnPe4/8AGiFiPY7hDbDri7yWxmclgnumD4iQDAA5+dO4D2ZcMxFsnD4i84DGXS4rEGBpqsRz219KV4vsovMj8A84fj7mU/fXDqf9o3X1pI4nd7x4uv8A+4/T1oiN7G8OBC4rFD17sj5ZRXqex7CjVsTiyTvBtD6d2aX0n8jfrYV0DJuJXMr/AH1yc3+8eeX7Ve/2jenKt24T53Hn5Tr/ADoqJ7JOHjc4hvW7/BRT3/244Xh5vsjBbYzNnuMyQNSSG+XxqmPGuSvZHL5Vwajr7BZ3uKaJe6ZOaAzjTy12py3xC7H6R/8AE/8AGrP/AMSsLeVLahIK5nIAg9eR00IqiV82pGpk6GBvy8qv5WCCpx19E/A8jJO1Lde9F97PrAfiSW3nK1q6DBKnYcxr8iKJ+L4PawvdfZR9nz3bdtsgUFlJJOZiCSfjpWF9kXDjcxOIxEfoU7u2xnL3lwkn4AAf4hRfNlG95QwBkZgDB66896jBftN5Ml6jMpexty3ca3310xiLFsEhfdKqWBIWAWJP7qsey2MNwnPeuM4NzwNGUqLrKGXTXKFgwfxCdxV8cBaJk27ZJMk5VknqTG/nXtjA20JKW0QnSVUDTpoNqZRaOeUk1VGERv7Sx0XNcPZY5LZ2YocpdhzJbboB5mr7tm9gYd1coHFtrltdAx7uJgdNQPjWY9ntzu8QLbaNkZD/AHlOv1U1vOIcFsXmV7tpXZYgkdDI+R1rnwv1YSb7tnV5EVhyxS6SRj+JYi9aweENu7ctFjkOXLBWGIMMp10FWvE+LMuIXDd/3CC2Ga8+UszMSFVSwyjRSSSDvApn2hkBMONB99t6I9SMY2GxWIfDustbRRnmJLSSgH4oGUnceL1opyi3Fe1ditRklJ+99EjvLmG7y5evNesC2XDlUBQpJjwAZswOkD8NVq3r9zDnE3sV9lLSbaL3YRR+FXLqS7HmRA6Cq8cACXb2Ew75lNqXSfCpJlQwHhBJXkBodavOzWNt3LXcXgue3IKPGoB3hum3l8a0cknLi9diyxxUeS31/YYTi91LOFs25fEX1nPd1yLoWuXAInfRREnoAamY7h+KtqblrFPcZRJS4lso3UAKoI+dQOLXh39vG25uW0HdOQNIVj4l6r4iJGkqK0GI4xZWwbxuL3YE5p38gN806RvTxk25Rft/1iSVVJLvv/R9wPiQxFoXIynZhMww6HmOY9aymOP/AOT/AOLb/wAiVedh8G9vCr3i5XfxleayBoflWf4ndC8RZmIVVuIzE6AAW0JJPSK5/Icnii5d2jo8eK9WSXwzS9s8VbTC3O8QXM3hS2dnuH3RHQHU+hqjvcPuYXAZhca3dLIWK5R7xVYIII2prBcYw+Kxgu37qoqaYW05K5if9q06Zm2UbwBzJq77buPsjf37f+datOpJzT6TolC4tQa7asreO3LtvBWbi37oclZbwSc4kyCscuVOYvEXsIbbvdN+y8Bw4UOpImVZQARE6EfGmu01wf2fY1Gptx/hNJ7T40X+4wlmLlw5XuZTPdoFIBaNtT66Gkcpbr4Q6itX8s1YsAiRtVL2r4ZaaznuoXFvULLRP90HUzGvnV/YhVVZ2AHyFL7wV1x+TkfwBztTisKLIRrUBlvBGiAuWyCswJYm8Phz5VgLeE0E7x1j6TRf9sdgPbwpAki/l5fjVhz842oUW7rxoo+n7zXPnez1PASUWbr2Kj73FSVmBp+Iy34hyAIgerUVwaEnsUE4rHt+za+rXDp8qLNVj0cef+oyQtylq1R0anVNOmc7RjO1PZy4t37ThgZnMyruGH4lHMHmP41IwHb60AFxKXLNwe94GZZ8oEj0IrXhq9KKeQPwqUcXCTcX2Xln5xUciuumZC/2gw+Jf7jCvi7oEBjaKIoP6124IC9Yk+Rqxsdn7Rsr9rSy7DU+EKiayFTnlHInWtBFYPtBxE3rjD/ZoSqjWGYSCx8pkUcjUVbEgnJ1HSLaxxbDWB3eGteGZPdqFWTzJ5k9aiY3iFm6R32ER/7wRvzqg786DWKi3OM4dWhr1sEaGW1+PSud5ZM6PRighYfjlogKylBsAQI5dNI1p3DcGwucXUs2c+4cIsz1BjQ+dYrAcSRxKOrr1UyD5GrDB49rZm2Y6qdj/A1WOb+RKWH+Js7zZQWOwBJgEnTyGpocY7NdxT3DYvNaNwSDaeXRQoPhImDB0P76IPDOILeTMu40YcwelSSopsuJZYpX9i4czxSbr6MhxPs3bv289kZJHusrKrb6FGAK/KqfD417BW3i7DXbaTkJXMycvAToy/UfSiGRSGWpvxkpcoa/wyq8l8eM1fx8oxvDrdvEYgXUsOlhEIi7bCKXZpm2jLMxu2x0A51oMNh0tAi2iICZIVQsnqY51NYUwTVaok3Z4bppAumvmFNhaBlRlfam5GB7we9buKy6TBgihZZtyoMTpvRV9plktw66oBJJSADBJzAadd9qEOFxhyDwnao5T0fDqmEL2Jp48cepsCPP74/vopChX7E2ObHDSJsnbWfvfppRRBq8ejhz/mx0U4DTANfXVzKVPMEfMRyIPyNOmRJE04rVnOAcUaWsXhlu2/WGHIgnfSNfP5XuetGVgcWiRmoWjXSYMsD6yZ+s0TQ9YPtLhjZvkxFu5LKeWb8S+v4h6noalnVqy2B06M72jeEUZsis0M0xpEx1/wC9QMRiLNoraybiQRlC/mJ35damcZtq9vxzAYNp1G1N4V9O+7oAbJvJUDk2kx1AIrkOsweJW9hcUpszmdtANM4J2Yfx2om8J4h3iAkZTMMvMMNCPhWbx4Vb63DrkmCOTHkOv86k9mrrMjXG0zu7KOYEwNee31p27iKo0zbcCxxt4lD+G4cjev4T89Pn1reZqF/BJuX7KjWLisfIIZJ9NI+NEoGr4G3E5s6XIXmryaRmrwNV7I0JuUwwp9jTTmkYyGjTdPNTJpRim7ZGMI7fqNbf/BcQ1z3ZByiCIiumcRZV0ZGAZXUqwOxVgQR8ia547S8FXDYq7ZS5mVGhSRrBAMHzExPlStWdOCfG0b72LOBfxikiStkgc9GvT+f1oqihn7E7f+tv4AC6L+0Soc6a+6M45czRQy08eiOb82JpQNKArwLTURKTtJgpUX1YJctahiYUjXR+q6z8T1qTwLiRuqe8UIwJAWZMDaejQNRrVhikm24y55UjIdm0PhPkdqxfC8WrW0xBS/aSwRnByKIVSuw1CqTB02X1pHpjraN4BTHEMCl5CjiQfmDyKnka84TxC3iEz2mzLJWYjbpPKpuWqaaJ20wacb4BeszIL2499ROn7aj3fXb0rH4ni3cnuxbbMRo34SAfw9R5cqOHEuJWbC5rrhOgO5PQDc0A/arxzv8AEqbItrbUQjpqXOuYlhoQJjSR5mueWFXpnRDM32hVtJBuXDCqCTOw8z5zVTwXtKynuymZcxyHMqwDrDZiFgdSafbiNm7w1g9y++IDTCJlRYgAXGjxLqDIgzA9cvgcQRctmBowkFgoI5jMdBIkSdNdaEcdLY0su9Bs7OcetWrb3EUXWUfet3lsLbETlUyczc4G+mu1aOz22wp7uXC5488pP643HrtoaHFviVonvBZfKuRQctrNm94FLi2gvdkP4pQkZVjcRjeP8dL4k3FMAFSgzBoywdwADr5CnVrSEdPbOnJrysB7Ou2xxha3djvJLCA2gMk5iRAUTlBJ5eem/FUTJM8NJalmkE1mZDZpoinmFIIoMI2KBvbu7bOPvkXSfEPxxqFUEQRIg6R5UdWXQ6T5Dc+nnXP/AB0JcxF1iLslzMlZ001gRypG6OjBHk2Eb2M2CMNdbIBmvN4uZgKNNPd5eoPwI6CsB7ILUYAtlAzXbhzAyWgkSfSIH9Ct9aNUiQy/kxZWvhT0UjLTkrGsW5VGYAkhSQACTIHIDesFc4rnttZt95Jtlm7wKPDoD3ZHvNrrvvRFC0L/AGo8QtYPEWCykJdS6zZILZ1KCQCYEhjrz+FSyxbVoriauma/sKg7lo93PCxtCgDTymag+0ntXcwFgPZtq7M4RiT+jBGjFdzOoHKap/Y32iGItYpSAhS6HCzott0AXU+dtpPWsT7Xu0WHxdxfs+dygyvcH6NgCSABuYJOv56QVqKQH+6bJGB48t+0125iHe44yvbJfUxCqSlnwDMw0VtdvTLduMU1x0GTIqAhAAACNFLyN5CjaANoEGs7gsWyMIJgawDz/fWl4jh/tFlbouly1q5cJ0HitNLWiB+KGzTz9Ipa2P7FbwNh3N1DEGJMDQGB6kaTAqpKkEg6EGD6g1O4KQS6ndl033B8qj49Ic+cH4Hzoe4fY3WHuP8AYmyvbQfZ2xAt7sEnIVnXwkrmg8pE9B3cero8VP2QWpgyUInU2yxuesZiR6RVIxEUwrJXDcYbdwOupHKSJHQxy/lXRPYPtKMXYEkG4ijMRMazoZ/EI1k67iueeJ8HvYcqL1tkzKroY8LKwkENsf5U/wAA7Q4jCPnw75CdDoCCOjA71qo3ao6pWkNVD2L499swq3ZUuCVcLpDDXVTsYIMedX1MIJikxSyK+ArBsrO0OJ7vC4i5GbJZutExMIxieVA6ylsqCWAnWGYEiddSVo29rmAwOKJ2Ni4P8Slf30G8bC3bgGQAXHgRyzGPpUsiO3w2tm89jF//AES7bLTkukgdA4/6lY/GiIhoU+xi4RcxafhORh1JUkGPLxfUUUVaqRejlzL97J1t69io6NTwaqpkB2gd7erTfa7BcnI1hsmmgZW8Q+OZPpRuDVivbDwYYjhzuFl7B71eoA0b/ln5eVCW0GOmc+8M4rdsd4LblO9Q23jmp5VCuudtfnIrxhVr2d7M4nG3Ali0zAkZrkEW0B5s+2nQampLZUb7Ndn72OvizYWWglmPuqBzY8hOnxprDA2S+cZWtnKyNo0nMjAD9YCZ8q6a7Hdl7HD7PdWRqYNy4feuN1J6dByrD+2HsILiNjcMkXFGa+qj9IBpmjkyrJJ5j0p+OhFLYFMPdKNmXltI5eYry7cLGSS3KfIaVI4LYS5ftpdJCM4DZSAYJjQn86lnA2+8925bQMA+aHKgsBm91dAD05edTZSmVE0kir/HcMtjFLYs3++tl0UXApXRmg+E9PrVjxTh1pkFu0ASoYqQR4fFMtu0eZnbataTCotoOVrhQxXDlsYhcveWFVoglCUAlTtIgGuee1/AhgsY+GV2cJl8RXKTIB0EnTzmugfZ/wAeGLwiMRle391cXUwyADfmCIIPnQ29umAy4zD3VJzXbRXWMo7phGWBP49Z8qf2JLTPvYlinGIu24ORrc/FSIJ+BozAUCfY9m/tID/yrhYiYI8O4PmaPQWhEaQ3X1LivDRFKHtmAcJcVgSjtaRwJnI122GiOeUmgJ2nZmxV4ofCWlYPKB510RxsJ9num4xW2EJdgSCFXUwV1Gg5a1zxjLxDkRPnHUTSTOvxu2b32UvGNvIJANqeW4ZSPTc0VloXeyjAO1+9iZi2JtAc2YhST5ACNfOibnrR6E8inkZJVqcVqiqaft06ZztDoelP4gQQCCIIOxB3mkhaWFpxWY/DezLhiMW+zK065XZ2UeSoTlA+FavD4ZUUKiqqjQKogD4CpISq/i3G8NhhOIv2rQO2dgJ05CtQLJwFJvZWQhoKlSDO0QZmhX269q1sWzawD5mYHNdhlCD9gMNT58qGdntjixZNg3na1qMhMRJk6jU89zFK5DKFlSHW1eBHiFt94kHKdDB36+dWlzEvevvcw4eC5OZ18KBpIBidNY86qr+MUtIVgI2YhtdzrAnypzBcSNt2KrKsCCksAfM5TqR/KplU6LTG8UfEXzexPhKwpNtQqhl/D4QYET1NV+Oxqpcm2VYESQAQoLbr1IEDn++q69fZpk7mTy1NNVqNfwEz2MdqGt4n7K5Hd3ySvldid+jAER1Fa72u8Iv4o4VLFtrkd6WiBHuRJOgG+55UFeAORisOV3F+zHr3i10B2h4wEulVugESzDoiq209THzrSdRNGNyMh7IeEPZxmI71HtsloCGG+ZtYOx25Gi7NY/sVxK5ea4XA8KqCw5k66+cg7RsdK19GDtC5FTFGkClk001OxUV/aNQ2ExI62L3/APNqAdzDlzmEQQPyFdAcUWbF0HZkZf8AGCv76AmFDZEiIyr06Dyqczq8bthA9j6nuMQxiDf0gzqEEyuw3Gu558q3oFDb2SX2D4i3+HwuBm2kEGEnnG8ch8SWBQXQmVVN2O21qTaWo6VJtNVIkGPhajcY4naw1prt5giD5k8gBzJ6VLQ0Iv8A6gLzKcGATkIvSOWYd1H0Jp26ViJW6KbtV7VcVeZkw5Fi1qAQJuMPNj7vwHxoe3cQbjl7jMzH8TGT8zNRy9JmovfZZa6HsUdAYAzCfPppUPNTl25oJO2g9KYBB8/rRMxZakgkbVYYHgOKu/osPff0tsfrEVb43sFj7OHfE3rBt20gtmZc4BMTlUkwOcxWoFmWinFWvdKUtCwj3D3y3bT/AKtxG/wspo8dpOx12/iDctOoR5zZyTlByzA5yJ56TG1AP8JrqjgCRhrAktFpNTufCN63Hl2bk49DXAuDJhbItpJ1lmO7Mdyf4VYRTpFJC09V0JYgmvJpwrXkVjWQeKaWX9PrqR9RQL4fbi2mp90UeccRlE/rCPUggfvoD4IxbQZR7q/kKWZ0YH2K7LYx7WN+6ViWyzlEtlDAxsdCP6FHNa5/4Ot18dbWx+kKmNYkBTImREx9aPHD8y20FwgvlGaBpmjWN/zNTiP5P5sicd4/9mDHJnCoXbxBSOgE7kgEjrBqs4f7RcNcjdfu85nTKwnwP0Og128QpfaS89iwS4GKWRmR7YIInUnIumnlA86DvGigulrcd24L92Gk2834CdBmgfIityZJRXudC8C43bxIY25hcszH4lzcidevSsJ7f7E4bDP+reYT5NbP/SKuPZ5xPDC0mHssXbJndspy5tiM3lFMe22yW4aSATkuox8hqCfrVk7iSaqRz7RY9j/ZfB4vDXmxNhbrreyyxOgyKQBlIMa60MMJgWuhygJyDM3kBuaMfsDb/RcSOl8H521H/wAaVdhd0bfB9kMDaHgwlhf+Gp+pk1YWuHWk921bX0RR+6pcUk1QQ9QRttXuIw63EZHAZHUqynYqwgikg04rVkBnKnazgDYHFXcO0nIZRj+K22qtp5fUGqkUZv8A6gOCSljGKNVPc3D+y2qE+jZh/wDtQYWpyVMpF2hw+6fjXVPZ7/VbH/pW/wDKK5Vc6H0rqzs5/qtj/wBK3/lFGIJE/LX0U5FJYVQWxBpBpwikGlMNXQY0E6j/AL1z0MWVAWBoqj5ADrRy4px1LI3DHURz030rn17xOsHYfkKlKSZ1+PF7ZovZqJ4mDE5bTnlpOUc6KGN7RWRauurE90SrFRmytEjQe96DWg12YJGMVASveqyFlnMFjO0RrqFj417f4lGIvW7LkWGcmMxVcpAUEka+7zjXzpd0hsy/e2y4Paq9fZrL4hwym6xZSEVlC7Zf1tIAnTXnWLxYAEIzPmEkREH4nXrPrXxveJjrOniO8a7x8PlUJn11JB1GnQ9aZIi37Bn9ltlsOIZQ63Qct1IyfdnqRJnNvt02qb2+x7YrDYmzaUPaS2ztd1gPbykouU7wedD3hWEvYm+mFtXbhQHQgkrbTmQJjbmfzo14fhdsYdsNbEIUZIMk+IESZ3OtCNmlRz72NxotveLEgNh7qmATuumnqfhRM9gJ/wBHxK8+9Q/ApA/ymhDwayQbgMgracH1ED86IfsLxxW7iUndEb/CxH/yplpivaDhFNuKhDiGsSB67/wr25jwJkiPKn5omoskzSlaqu7xuwurXUHqRPypH/iDDZS3fJA31k/LehzSDwfwSu1HCBjMHfw5j7xCFJ5PEqfg0Vyi1sqxVhlZSVYHkymCPga6kt9qsOSMrO066W2Mbb6UCfazgFtcRuNbIKXgLojYE6MPmJ+NZyUloyi12ZC4dCeVdWdmypwuHKGV7q3lPllFcrKw610X7NuIr/ZeFLMNEy+uRiunyrRdBaNlTWIvqgzMQo6nzqpx3aFFDZY0GpYhQPmZNZvHdpbbHLduOwbTKgWIOms68408+lCWVLoMcTfZp7/H7QIVTnJ6bbwNSI3/ADFMXePowcKRK+7qJbSQQD686wHDOE4vENmtWlw6A+9eLSQNoTntrttWpsdnG7oWrj23jdhbgn5sRPwqXKbKcIIyXaV71y6O6i4TKgKddvM6bzr15xoPGuMNCdRH9bUZcXwG3bBK3CRmWVgEgnw6EkAT50GsRBY5SY8xSpfJ042n0SuDXWTG22QaoGIEwNVK6nkPFudBVRirhLuTGaSDqYJB5Hcjzqz4daZr7ROi69PEwXXoJNWHELrtIVbDKAS4NtSXI6sVzSJkRAG2ulOmJmVtmU7yfLXXqP660/hyAxhczNoBEySdIHXXl1qHa8JLRI+I+VaX2f8ADmv46yVGfIe8boAvr55aozmQWOynCrfDsGWulUdhnvEmSDGijckKNIHMk86jntVcuNKoqWplSWKuZ2zjfbxR86t+J4JroVWQAg7kI2UdYYak9NfhVZi+AWVV3vENn0tpsB5yQYEHXkNqg2/YskvcEt1kS5iwd2zBRBgMXn3tsuu9WHssuPbxmZWSChUgkCZiI6nQ/Kovaa9ZUstrRyxnRcuUCBB338xy0qr4BjPs+IS6wnKSY08WhBG0RrH8KonoR/kG8cQOdjrl5DLrJ5zP7q8+1BTIdhsYeSv1Gm280LuNdub91Qy2zZtgwrINNtRmIgms9jOM374+8u3WECAWMaeU0ixy9xnOIcHxVokd4bR5RIPz5/nUIYjCAnwKAWyhlLQfrAoC3Lxncz1Jq34Y073suu0tqNzFF4qVgWS9Byt4W2R93cIkaGUIM+hB5VifaXwucOH0LW2nMNQVaAwB9YPwqrwnEshUI/h6M2XxHn4dZ56iNK0WHwN7Gq2HW4ptmBcAylbcgwc5jWYgDrtFJHUkPL8WCNWj+FbjsX2ke1hnsoNRcLAtqqK4E6c9VJA28RrCMpUkMIIJB12IMEfOt17LeHJiLl+05KjIrzlVm8J1C5gYkHfeuia0Qg6ZccGw13GXYWVOXVsuVFzZlNwhpDExoBvHyI/C+AYfDx4QzEau+pPp0G+gFZHBdq7GCe9ZuK+c3Cc2X3l2SJ5BQB6z1qXjfaFYYKmHQljpmZYCKBJMakkATA5xUUkVdmwXGWpYhkVpIgtLGPjPwHlXmZ21Xad5G3M6/lpQ/wAZ2dt4lu8BuWHcAkGbgkjR2zagkawD8tYhtwfiOfukxTMg/FnyrGmk7g+VbkDjRrONcTZ1e2mSLZUu+4WGBEjqenzgUFLjannr/W1Fvh+AW3Za00XGWZfLPi1MtPPqTQmx2lxtPlttQTOnEWPBMVl+0dSqCIBkSxPpqBqKeu5S03G8Skkw0T5jy0+Pyqswml1111Q6gxBB/KnFVTcVFaFYwcwzRsCVBOpIEwY3imq9k8upMXxxUyZ8wW4bhVrQ/VCg5gFWACSdyJA0mtB2Nv4rCW3uYXDd4zkJLZg0AZvCgGoJbfyFavs7heHWsrLaOceMvdVnYHTUD3Qf7uwracNxYbMVuA6+6Nx66UeSekRaa2Yy12vRQPtBPe/iAVhB/VAJM+ZrI9se2BujLaBVTux3I5DoBpsOtFvG8Ewtxi1zD2rjNuzW1JnyJFe4fsrgx7uHw4PXukn5xQUdm5aAJguDYuxkxfdNkBBDwjAFpAMTM69NN6hPxW+oKZiyyWIKqZY7lpE6+tdIXLaJ4FCL0AgemkVme1nCLl2GQqGHurlG398Cfn9KZyoEVYFsf2pxV9GtPcBRiDlChFUDQKirCqBG0czVTJ67UST2SFx5uLbMk5oaH05+CR8+orOdo+zAsnNbzZJjxbz0P9EUfUizPG0ZfuwSZqfgwqiSpLTprpHn/XOnMNwm5oxXT61Mt2gTGxPIHYftE/uNGU/YEYs1PCeGW7mU6HbMCY/5TMmamYrDWMy2jcazdYd4raqgbMCH8MawnME/Oqjh117QLBiFIOvwMesfuqpTFHvDdB78Aic4IJmQAQeWv9aVBJ2XbSRRgBMWRc+8XvfFr74za+Ia69fOtD2S419hxjvsCjKRAbRoI3PpWV4mPvJAidfT0qdxG4O8zDQMqnQAfhFdElaOdaN7jr1niQfERkvJ93lLDUbpAO8ktJG2gqFwG/ZsYkZ7YdjCJIzAOxiSvWTWbsNmKoisbjOoAGpZjAAXzmPnRs7IdkhYi9iQj4o6gjUWwREDkXiZbzipcdlOeiywnDJRTcGRtysyR5acvLbemcZwFLoClnyKVOVYUeEzruTOk1cXbyiQRr56aSYPx1qNe4mq6SJ6aSI+daooCcmZ/jnDUtW7txM6llgksAG8BmdNTA3NBvFWyzkp4lOxmJHoaNHaviCnC3AJJa3d30iLN0gxGuv50HsIVyLpOm/9Ghr2OrAm+yJauFbjlYkWzMgMDMbg1YdmMEMTi7KIJKvmfNtlTXX5Dy+tQeHsBfJJjwkAmIBJHvDYjqK2XYHChQ90KDcvEqig6KvMzP4idD0SmbSRLIrmbbD4e26qAqlyoeQoHOAJ0MGD8jWV4vw1hdf3lmCApI1Hy1Nb3A8O7uHYy0AAclEAHb0qn7QXFIMAydfQjQEGY2naotUjJ2zGWce6OFN+8JJy5XJOnUTT9njmJzlbzuyg6FiV032Uxt5VUcQwZN2T4WGxHUc/I7VPTiQaM4Hh1g86FjV8m04X2nt5srKdDAfwkfHWpHEuIo3iRoULOnU9B6bx5Vj7jpl8IUifEAMunMFtddeX0q34UA6lQ9siMgQKwI05qfzkz8q1uqM4q7LDhzOys1p0cBjpGVvLMdtqzPHFuXMzMVbuyQ+TdRPiWfxAQCCRNW9629mMlz3gd51jRhl3PKJ6b6mpS3AqsotuwAGYKqk5W100BIGs+vywAcLeKuyljkzSjERKTVkeHggkERlhSoB3PIkeX1qzfssrBjYfNlEhIHhBkkanSCCQABvVNhcWbDstxSY0gyozHnBG/qKLV9GT+R3Gl7aEQpP6pBnbkd+tZDCOqMwuKxBBjYMD+E+k1fYs3rrWxmCCScxbwkyIgxOaOXOaY7TYRTdKgyyDKzCfEwJMgchBA84NPBV2JPfRnuMWwe7ZTOhB9ZkfQ19iEI7mfxIs/MqPypeJw7Kok8/ka9xiXAULbZVjQRHyHnXQnojRr/ZZatrizduEDu08AKyMzHLm02IE6/tUXb3EwNS9tgfdBbL56z160KewnDc1rEXWWVGVA2uhMnSPUT00qXiuDgkRccerSImdJ8q55zplYQTRp7nFe/LMxSFOgDDw6aawJ+dU/Er/AHAJI8xtJk8vI6VRY3hzrrbckRrmjWPPb51SlzBBcaaQQSfQGkqyjdGp4jjhdAVjkXI4AQiTKMIj6Vi8ZCXHRMxVWIXbYHSfhSjeKxA1nf4R8qjtqSddfWqVSKY5WLgZmblH71oh9hHtf2Yzz4kdlYnSDAMT6N9aHq/vqbheKNasXrAUFbpkkk+EwB4R5wJn9UUe1Q04XtBPs9u8LDZrhGQhWJB0JYpJ02kE6cqqeM9qMOzwLiKMxgHPIjWSMuknbkfpQ8RfeMe8xPwJJ+O9LXcbaTvQddAWH7NTieL4e4q/eJnA5llOu2sASI19fOmFvIzAgrG4AZT/AFr1rNOv9daVBO2rHbST8PQUvGI7xm34ff7oyq+H8UJl89pjMJMEU/ju0tosB3czoQAPENBPPy0NZCLgAGd1MSAruJBAExmiNKYs3rwdVbOxIO5JYiCZ8xpHzoKK+RJQa2b2zxazddSXujKBlUnXQ6DTn6k7CrDD8Ua2Sj3IZZYOYnSDkg9B+enOhmmMY5iltSFALbnw8zoRsIE05bx2IchiwKrGaURgJJjcT1jWtx+xVBtBL4jxANcVreXI0BoERl1g6beY8/i1i8Paxn6QH3QFb8akeZGvpzisR/ad73e7LEHTWDJHQbk1ItccvAAi0BEAkGdSdNTG/wA9fOtxdh9NkvH8IaxBfKyMfA4HTYMOVwH90VEvYTvGYucsgaheYGggcjpJ/OrSx23u5Vt3rJuh+TKviUTOs7yeQqnu8QYnSyRO3i09Nd/Tes1QFCT00Z7GWvAZBnSBGu//AH1q24haJw2DmG8NxYI5C40SR++l3eINs1hSVkSx92RGoPPf6V62OZbQBsvIAOYN1O/u6a9aa3Qvovs3fBsP3eDfCouXwlmIJMM8tlzx70dBoIqt4oLi+E24IAGpk/PzE/OqfC9sDaB7uzcNxvezvKFjl8R6toN6rb3aa49yWsqTqffPOdYIjfWg4tjLHJexY38eBJAYRvpPSs/c8TMQDJMxBPnsKk3+KXWDDKqgzEEyAY3PMgAwfPnVc+NeGAVFAP6uY6RpLTpziNSTRjGgyxyZIuooXUFWJAEkDcwTvOkN8qrcg6VKUEDedJPTXTb4mnRP7NGyuPHxLzsbw9bgulrXetmt5ZSy6gBpcEXnWCwhQyzGprUYvgtoEv8A2fbQupUhfs9xbTgkW+7tuyqZkFif1QBuawNrBbeL6fzpN7BkzLnX1/jTptEpxUndkvj+Q3It2RaCgKVGUSwHiaFJUSdYUxVVbWPlPKpq4P8AaOg/rnXgwX7XTl/OlaZdOK0RHH7+n8Kl4SCt1Jh3tkJsCTIJWepApLYP9r6fzr29gpygkEacvTzocWZyVC1Qm26aKx7sIuoJtoWLLrruwPnHlUrhJCtaQzmzuyAzKp3Tht9lLZYHWaYPDhkO3y8z51Gu8NAX3t99P51uNiPSF8LwjJYuEgAvhny9TsII6zypy1hitq6raeGy2gzaF52HPyqMeFDLv/XzpKcKGb3unX+NGrBbRPxFogWskFrRbMpJOW4WDK7AH9XLryyRyppbUYW6N/FaBPWHbn5CmP7MAJ1+n868uYCQonYwNP51uIVJFhACW1nKzYe4tsnTxG5MSdiy6D+dN3GCJcWD4sgRddXB1Kj+7M0n7ACxOnu9P5+VKXAAEnTQHlP5ml41oNi7t4XJY++HyOP1gCcr/IZT5gdalDDIss+VbbA95rBAAzKQ2/vAQvmarrOAE77bfTz8ql3+GqcpgT723MD186HHYVLVDWHt5wrHSYPxgb/1zpju5uNB2G/WOgqzu2tYneeXKIiouBwniYk8zy+HWtTKuSGrtnYHpr86qysgnqx/dWixWE8LHN5bep61Wjh+iiefTrHnWSYspIjhNv62FKa4B+r8alHBa+9tPL+dJGBB1J+lHjZua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 name="6 Imagen" descr="cisco kid 1.jpg"/>
          <p:cNvPicPr>
            <a:picLocks noChangeAspect="1"/>
          </p:cNvPicPr>
          <p:nvPr/>
        </p:nvPicPr>
        <p:blipFill>
          <a:blip r:embed="rId5" cstate="print"/>
          <a:stretch>
            <a:fillRect/>
          </a:stretch>
        </p:blipFill>
        <p:spPr>
          <a:xfrm>
            <a:off x="3000364" y="642918"/>
            <a:ext cx="1628775" cy="2409825"/>
          </a:xfrm>
          <a:prstGeom prst="rect">
            <a:avLst/>
          </a:prstGeom>
        </p:spPr>
      </p:pic>
      <p:pic>
        <p:nvPicPr>
          <p:cNvPr id="8" name="7 Imagen" descr="cisco kid 2.jpg"/>
          <p:cNvPicPr>
            <a:picLocks noChangeAspect="1"/>
          </p:cNvPicPr>
          <p:nvPr/>
        </p:nvPicPr>
        <p:blipFill>
          <a:blip r:embed="rId6" cstate="print"/>
          <a:stretch>
            <a:fillRect/>
          </a:stretch>
        </p:blipFill>
        <p:spPr>
          <a:xfrm>
            <a:off x="5429256" y="571480"/>
            <a:ext cx="1819275" cy="2514600"/>
          </a:xfrm>
          <a:prstGeom prst="rect">
            <a:avLst/>
          </a:prstGeom>
        </p:spPr>
      </p:pic>
      <p:pic>
        <p:nvPicPr>
          <p:cNvPr id="9" name="8 Imagen" descr="zorro 1.jpg"/>
          <p:cNvPicPr>
            <a:picLocks noChangeAspect="1"/>
          </p:cNvPicPr>
          <p:nvPr/>
        </p:nvPicPr>
        <p:blipFill>
          <a:blip r:embed="rId7" cstate="print"/>
          <a:stretch>
            <a:fillRect/>
          </a:stretch>
        </p:blipFill>
        <p:spPr>
          <a:xfrm>
            <a:off x="3000364" y="3714752"/>
            <a:ext cx="1743075" cy="2619375"/>
          </a:xfrm>
          <a:prstGeom prst="rect">
            <a:avLst/>
          </a:prstGeom>
        </p:spPr>
      </p:pic>
      <p:pic>
        <p:nvPicPr>
          <p:cNvPr id="10" name="9 Imagen" descr="zorro 2.jpg"/>
          <p:cNvPicPr>
            <a:picLocks noChangeAspect="1"/>
          </p:cNvPicPr>
          <p:nvPr/>
        </p:nvPicPr>
        <p:blipFill>
          <a:blip r:embed="rId8" cstate="print"/>
          <a:stretch>
            <a:fillRect/>
          </a:stretch>
        </p:blipFill>
        <p:spPr>
          <a:xfrm>
            <a:off x="5286380" y="4143380"/>
            <a:ext cx="2619375" cy="17430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1 Imagen" descr="swest 1.jpg"/>
          <p:cNvPicPr>
            <a:picLocks noChangeAspect="1"/>
          </p:cNvPicPr>
          <p:nvPr/>
        </p:nvPicPr>
        <p:blipFill>
          <a:blip r:embed="rId3" cstate="print"/>
          <a:stretch>
            <a:fillRect/>
          </a:stretch>
        </p:blipFill>
        <p:spPr>
          <a:xfrm>
            <a:off x="5786446" y="2428868"/>
            <a:ext cx="2466975" cy="1847850"/>
          </a:xfrm>
          <a:prstGeom prst="rect">
            <a:avLst/>
          </a:prstGeom>
        </p:spPr>
      </p:pic>
      <p:pic>
        <p:nvPicPr>
          <p:cNvPr id="3" name="2 Imagen" descr="swest 2.jpg"/>
          <p:cNvPicPr>
            <a:picLocks noChangeAspect="1"/>
          </p:cNvPicPr>
          <p:nvPr/>
        </p:nvPicPr>
        <p:blipFill>
          <a:blip r:embed="rId4" cstate="print"/>
          <a:stretch>
            <a:fillRect/>
          </a:stretch>
        </p:blipFill>
        <p:spPr>
          <a:xfrm>
            <a:off x="4929190" y="285728"/>
            <a:ext cx="2390775" cy="1914525"/>
          </a:xfrm>
          <a:prstGeom prst="rect">
            <a:avLst/>
          </a:prstGeom>
        </p:spPr>
      </p:pic>
      <p:pic>
        <p:nvPicPr>
          <p:cNvPr id="4" name="3 Imagen" descr="swest 3.jpg"/>
          <p:cNvPicPr>
            <a:picLocks noChangeAspect="1"/>
          </p:cNvPicPr>
          <p:nvPr/>
        </p:nvPicPr>
        <p:blipFill>
          <a:blip r:embed="rId5" cstate="print"/>
          <a:stretch>
            <a:fillRect/>
          </a:stretch>
        </p:blipFill>
        <p:spPr>
          <a:xfrm>
            <a:off x="1071538" y="571480"/>
            <a:ext cx="3276600" cy="1390650"/>
          </a:xfrm>
          <a:prstGeom prst="rect">
            <a:avLst/>
          </a:prstGeom>
        </p:spPr>
      </p:pic>
      <p:pic>
        <p:nvPicPr>
          <p:cNvPr id="5" name="4 Imagen" descr="wild bunch 1.jpg"/>
          <p:cNvPicPr>
            <a:picLocks noChangeAspect="1"/>
          </p:cNvPicPr>
          <p:nvPr/>
        </p:nvPicPr>
        <p:blipFill>
          <a:blip r:embed="rId6" cstate="print"/>
          <a:srcRect t="15152" b="5302"/>
          <a:stretch>
            <a:fillRect/>
          </a:stretch>
        </p:blipFill>
        <p:spPr>
          <a:xfrm>
            <a:off x="37392" y="4500570"/>
            <a:ext cx="3238500" cy="2000264"/>
          </a:xfrm>
          <a:prstGeom prst="rect">
            <a:avLst/>
          </a:prstGeom>
        </p:spPr>
      </p:pic>
      <p:pic>
        <p:nvPicPr>
          <p:cNvPr id="6" name="5 Imagen" descr="wild bunch 2.jpg"/>
          <p:cNvPicPr>
            <a:picLocks noChangeAspect="1"/>
          </p:cNvPicPr>
          <p:nvPr/>
        </p:nvPicPr>
        <p:blipFill>
          <a:blip r:embed="rId7" cstate="print"/>
          <a:stretch>
            <a:fillRect/>
          </a:stretch>
        </p:blipFill>
        <p:spPr>
          <a:xfrm>
            <a:off x="3428992" y="5049202"/>
            <a:ext cx="2643206" cy="1480195"/>
          </a:xfrm>
          <a:prstGeom prst="rect">
            <a:avLst/>
          </a:prstGeom>
        </p:spPr>
      </p:pic>
      <p:sp>
        <p:nvSpPr>
          <p:cNvPr id="7" name="6 Rectángulo"/>
          <p:cNvSpPr/>
          <p:nvPr/>
        </p:nvSpPr>
        <p:spPr>
          <a:xfrm>
            <a:off x="377059" y="2571744"/>
            <a:ext cx="4502644" cy="769441"/>
          </a:xfrm>
          <a:prstGeom prst="rect">
            <a:avLst/>
          </a:prstGeom>
          <a:noFill/>
        </p:spPr>
        <p:txBody>
          <a:bodyPr wrap="none" lIns="91440" tIns="45720" rIns="91440" bIns="45720">
            <a:spAutoFit/>
          </a:bodyPr>
          <a:lstStyle/>
          <a:p>
            <a:pPr algn="ctr"/>
            <a:r>
              <a:rPr lang="es-ES" sz="4400" b="1" cap="none" spc="0" dirty="0" err="1">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Spaghetti</a:t>
            </a:r>
            <a:r>
              <a:rPr lang="es-ES" sz="44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Western</a:t>
            </a:r>
          </a:p>
        </p:txBody>
      </p:sp>
      <p:sp>
        <p:nvSpPr>
          <p:cNvPr id="8" name="7 Rectángulo"/>
          <p:cNvSpPr/>
          <p:nvPr/>
        </p:nvSpPr>
        <p:spPr>
          <a:xfrm>
            <a:off x="6215074" y="4929198"/>
            <a:ext cx="2523447" cy="1384995"/>
          </a:xfrm>
          <a:prstGeom prst="rect">
            <a:avLst/>
          </a:prstGeom>
          <a:noFill/>
        </p:spPr>
        <p:txBody>
          <a:bodyPr wrap="none" lIns="91440" tIns="45720" rIns="91440" bIns="45720">
            <a:spAutoFit/>
          </a:bodyPr>
          <a:lstStyle/>
          <a:p>
            <a:pPr algn="ctr"/>
            <a:r>
              <a:rPr lang="es-ES" sz="2800" b="1" cap="none" spc="0" dirty="0" err="1">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a:t>
            </a:r>
            <a:r>
              <a:rPr lang="es-ES" sz="28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Wild </a:t>
            </a:r>
            <a:r>
              <a:rPr lang="es-ES" sz="2800" b="1" cap="none" spc="0" dirty="0" err="1">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Bunch</a:t>
            </a:r>
            <a:endParaRPr lang="es-ES" sz="28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it-IT" sz="2800" b="1"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Sam Peckinpah</a:t>
            </a:r>
          </a:p>
          <a:p>
            <a:pPr algn="ctr"/>
            <a:r>
              <a:rPr lang="it-IT" sz="28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1970</a:t>
            </a:r>
            <a:endParaRPr lang="es-ES" sz="2800" b="1" cap="none" spc="0" dirty="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rot="10800000" flipV="1">
            <a:off x="428596" y="120828"/>
            <a:ext cx="7929618" cy="3477875"/>
          </a:xfrm>
          <a:prstGeom prst="rect">
            <a:avLst/>
          </a:prstGeom>
          <a:blipFill>
            <a:blip r:embed="rId2"/>
            <a:tile tx="0" ty="0" sx="100000" sy="100000" flip="none" algn="tl"/>
          </a:blipFill>
          <a:ln w="63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1" i="0" u="none" strike="noStrike" cap="none" normalizeH="0" baseline="0" dirty="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Son distintas las motivaciones de quienes se aventuran hacia el sur. Se trata invariablemente de personas que buscan, más o menos conscientemente, sus raíces. Esta búsqueda los confronta con una nueva espiritualidad y con los valores que habían perdido vigencia en las sociedades modernas. Se trata de experiencias que los transforman profundamente. […] El sur representa en las películas mexicanas, definitivamente, la oportunidad de una renovación espiritual: del reencuentro con las raíces, de maduración y de enriquecimiento personal. </a:t>
            </a:r>
            <a:r>
              <a:rPr kumimoji="0" lang="it-IT"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(Jablonska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Arial" pitchFamily="34" charset="0"/>
              <a:cs typeface="Arial" pitchFamily="34" charset="0"/>
            </a:endParaRPr>
          </a:p>
        </p:txBody>
      </p:sp>
      <p:pic>
        <p:nvPicPr>
          <p:cNvPr id="3" name="2 Imagen" descr="bajo california 1.jpg"/>
          <p:cNvPicPr>
            <a:picLocks noChangeAspect="1"/>
          </p:cNvPicPr>
          <p:nvPr/>
        </p:nvPicPr>
        <p:blipFill>
          <a:blip r:embed="rId3" cstate="print"/>
          <a:stretch>
            <a:fillRect/>
          </a:stretch>
        </p:blipFill>
        <p:spPr>
          <a:xfrm>
            <a:off x="500034" y="3981563"/>
            <a:ext cx="1785950" cy="2504969"/>
          </a:xfrm>
          <a:prstGeom prst="rect">
            <a:avLst/>
          </a:prstGeom>
        </p:spPr>
      </p:pic>
      <p:pic>
        <p:nvPicPr>
          <p:cNvPr id="4" name="3 Imagen" descr="solo dios.jpg"/>
          <p:cNvPicPr>
            <a:picLocks noChangeAspect="1"/>
          </p:cNvPicPr>
          <p:nvPr/>
        </p:nvPicPr>
        <p:blipFill>
          <a:blip r:embed="rId4" cstate="print"/>
          <a:stretch>
            <a:fillRect/>
          </a:stretch>
        </p:blipFill>
        <p:spPr>
          <a:xfrm>
            <a:off x="2571736" y="4000504"/>
            <a:ext cx="1781175" cy="2571750"/>
          </a:xfrm>
          <a:prstGeom prst="rect">
            <a:avLst/>
          </a:prstGeom>
        </p:spPr>
      </p:pic>
      <p:sp>
        <p:nvSpPr>
          <p:cNvPr id="6" name="5 Rectángulo"/>
          <p:cNvSpPr/>
          <p:nvPr/>
        </p:nvSpPr>
        <p:spPr>
          <a:xfrm>
            <a:off x="4429124" y="3714752"/>
            <a:ext cx="4714876" cy="2677656"/>
          </a:xfrm>
          <a:prstGeom prst="rect">
            <a:avLst/>
          </a:prstGeom>
          <a:blipFill>
            <a:blip r:embed="rId2"/>
            <a:tile tx="0" ty="0" sx="100000" sy="100000" flip="none" algn="tl"/>
          </a:blip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Carlos Bolado</a:t>
            </a:r>
          </a:p>
          <a:p>
            <a:pPr algn="ct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Bajo California</a:t>
            </a:r>
          </a:p>
          <a:p>
            <a:pPr algn="ct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El limite del tiempo</a:t>
            </a:r>
          </a:p>
          <a:p>
            <a:pPr algn="ctr"/>
            <a:r>
              <a:rPr lang="it-IT" sz="28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1998</a:t>
            </a:r>
          </a:p>
          <a:p>
            <a:pPr algn="ctr"/>
            <a:r>
              <a:rPr lang="it-IT" sz="28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Solo Dios sabe</a:t>
            </a:r>
          </a:p>
          <a:p>
            <a:pPr algn="ctr"/>
            <a:r>
              <a:rPr lang="it-IT" sz="28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2005</a:t>
            </a:r>
            <a:endParaRPr lang="es-E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0" y="1194911"/>
            <a:ext cx="9144000" cy="5324535"/>
          </a:xfrm>
          <a:prstGeom prst="rect">
            <a:avLst/>
          </a:prstGeom>
        </p:spPr>
        <p:txBody>
          <a:bodyPr wrap="square">
            <a:spAutoFit/>
          </a:bodyPr>
          <a:lstStyle/>
          <a:p>
            <a:endParaRPr lang="es-ES" dirty="0"/>
          </a:p>
          <a:p>
            <a:pPr algn="ctr"/>
            <a:r>
              <a:rPr lang="es-ES" sz="2200" b="1" dirty="0">
                <a:latin typeface="Palatino Linotype" panose="02040502050505030304" pitchFamily="18" charset="0"/>
                <a:cs typeface="Arial" pitchFamily="34" charset="0"/>
              </a:rPr>
              <a:t>Pero los </a:t>
            </a:r>
            <a:r>
              <a:rPr lang="es-ES" sz="2200" b="1" i="1" dirty="0">
                <a:latin typeface="Palatino Linotype" panose="02040502050505030304" pitchFamily="18" charset="0"/>
                <a:cs typeface="Arial" pitchFamily="34" charset="0"/>
              </a:rPr>
              <a:t>pachucos</a:t>
            </a:r>
            <a:r>
              <a:rPr lang="es-ES" sz="2200" b="1" dirty="0">
                <a:latin typeface="Palatino Linotype" panose="02040502050505030304" pitchFamily="18" charset="0"/>
                <a:cs typeface="Arial" pitchFamily="34" charset="0"/>
              </a:rPr>
              <a:t> no reivindican su raza ni la nacionalidad de sus antepasados. A pesar de que su actitud revela una obstinada y casi fanática voluntad de ser, esa voluntad no afirma nada concreto sino la decisión —ambigua, como se verá— de no ser como los otros que los rodean. El </a:t>
            </a:r>
            <a:r>
              <a:rPr lang="es-ES" sz="2200" b="1" i="1" dirty="0">
                <a:latin typeface="Palatino Linotype" panose="02040502050505030304" pitchFamily="18" charset="0"/>
                <a:cs typeface="Arial" pitchFamily="34" charset="0"/>
              </a:rPr>
              <a:t>pachuco</a:t>
            </a:r>
            <a:r>
              <a:rPr lang="es-ES" sz="2200" b="1" dirty="0">
                <a:latin typeface="Palatino Linotype" panose="02040502050505030304" pitchFamily="18" charset="0"/>
                <a:cs typeface="Arial" pitchFamily="34" charset="0"/>
              </a:rPr>
              <a:t> no quiere volver a su origen mexicano; tampoco —al menos en apariencia— desea fundirse a la vida norteamericana. Todo en él es impulso que se niega a sí mismo, nudo de contradicciones, enigma. Y el primer enigma es su nombre mismo: "pachuco", vocablo de incierta filiación, que dice nada y dice todo. ¡Extraña palabra, que no tiene significado preciso o que, más exactamente, está cargada, como todas las creaciones populares, de una pluralidad de significados! Queramos o no, estos seres son mexicanos, uno de los extremos a que puede llegar el mexicano. </a:t>
            </a:r>
          </a:p>
          <a:p>
            <a:endParaRPr lang="it-IT" dirty="0">
              <a:latin typeface="Palatino Linotype" panose="02040502050505030304" pitchFamily="18" charset="0"/>
            </a:endParaRPr>
          </a:p>
          <a:p>
            <a:pPr algn="ctr"/>
            <a:r>
              <a:rPr lang="it-IT" b="1" dirty="0">
                <a:latin typeface="Palatino Linotype" panose="02040502050505030304" pitchFamily="18" charset="0"/>
                <a:cs typeface="Arial" pitchFamily="34" charset="0"/>
              </a:rPr>
              <a:t>Octavio Paz</a:t>
            </a:r>
            <a:endParaRPr lang="es-ES" b="1" dirty="0">
              <a:latin typeface="Palatino Linotype" panose="02040502050505030304" pitchFamily="18"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0" y="908720"/>
            <a:ext cx="9144000" cy="5693866"/>
          </a:xfrm>
          <a:prstGeom prst="rect">
            <a:avLst/>
          </a:prstGeom>
          <a:noFill/>
        </p:spPr>
        <p:txBody>
          <a:bodyPr wrap="square" rtlCol="0">
            <a:spAutoFit/>
          </a:bodyPr>
          <a:lstStyle/>
          <a:p>
            <a:pPr algn="ctr"/>
            <a:r>
              <a:rPr lang="it-IT" sz="2800" b="1" dirty="0">
                <a:latin typeface="Palatino Linotype" panose="02040502050505030304" pitchFamily="18" charset="0"/>
                <a:ea typeface="Verdana" panose="020B0604030504040204" pitchFamily="34" charset="0"/>
                <a:cs typeface="Verdana" panose="020B0604030504040204" pitchFamily="34" charset="0"/>
              </a:rPr>
              <a:t>Là dove la mappa divide, il racconto attraversa.  </a:t>
            </a:r>
          </a:p>
          <a:p>
            <a:pPr algn="ctr"/>
            <a:r>
              <a:rPr lang="it-IT" sz="2800" b="1" dirty="0">
                <a:latin typeface="Palatino Linotype" panose="02040502050505030304" pitchFamily="18" charset="0"/>
                <a:ea typeface="Verdana" panose="020B0604030504040204" pitchFamily="34" charset="0"/>
                <a:cs typeface="Verdana" panose="020B0604030504040204" pitchFamily="34" charset="0"/>
              </a:rPr>
              <a:t>E’ «diegesi», termine greco che designa la narrazione: instaura un percorso («guida») e passa attraverso («trasgredisce»). </a:t>
            </a:r>
          </a:p>
          <a:p>
            <a:pPr algn="ctr"/>
            <a:endParaRPr lang="it-IT" sz="2800" b="1" dirty="0">
              <a:latin typeface="Palatino Linotype" panose="02040502050505030304" pitchFamily="18" charset="0"/>
              <a:ea typeface="Verdana" panose="020B0604030504040204" pitchFamily="34" charset="0"/>
              <a:cs typeface="Verdana" panose="020B0604030504040204" pitchFamily="34" charset="0"/>
            </a:endParaRPr>
          </a:p>
          <a:p>
            <a:pPr algn="ctr"/>
            <a:r>
              <a:rPr lang="it-IT" sz="2800" b="1" dirty="0">
                <a:latin typeface="Palatino Linotype" panose="02040502050505030304" pitchFamily="18" charset="0"/>
                <a:ea typeface="Verdana" panose="020B0604030504040204" pitchFamily="34" charset="0"/>
                <a:cs typeface="Verdana" panose="020B0604030504040204" pitchFamily="34" charset="0"/>
              </a:rPr>
              <a:t>Il limite è in esso circoscritto solo secondo una modalità ambivalente. </a:t>
            </a:r>
          </a:p>
          <a:p>
            <a:pPr algn="ctr"/>
            <a:r>
              <a:rPr lang="it-IT" sz="2800" b="1" dirty="0">
                <a:latin typeface="Palatino Linotype" panose="02040502050505030304" pitchFamily="18" charset="0"/>
                <a:ea typeface="Verdana" panose="020B0604030504040204" pitchFamily="34" charset="0"/>
                <a:cs typeface="Verdana" panose="020B0604030504040204" pitchFamily="34" charset="0"/>
              </a:rPr>
              <a:t>Fa un doppio gioco. </a:t>
            </a:r>
          </a:p>
          <a:p>
            <a:pPr algn="ctr"/>
            <a:r>
              <a:rPr lang="it-IT" sz="2800" b="1" dirty="0">
                <a:latin typeface="Palatino Linotype" panose="02040502050505030304" pitchFamily="18" charset="0"/>
                <a:ea typeface="Verdana" panose="020B0604030504040204" pitchFamily="34" charset="0"/>
                <a:cs typeface="Verdana" panose="020B0604030504040204" pitchFamily="34" charset="0"/>
              </a:rPr>
              <a:t>Fa il contrario di ciò che dice. </a:t>
            </a:r>
          </a:p>
          <a:p>
            <a:pPr algn="ctr"/>
            <a:r>
              <a:rPr lang="it-IT" sz="2800" b="1" dirty="0">
                <a:latin typeface="Palatino Linotype" panose="02040502050505030304" pitchFamily="18" charset="0"/>
                <a:ea typeface="Verdana" panose="020B0604030504040204" pitchFamily="34" charset="0"/>
                <a:cs typeface="Verdana" panose="020B0604030504040204" pitchFamily="34" charset="0"/>
              </a:rPr>
              <a:t>Abbandona il luogo allo straniero che ha l’aria di cacciare fuori. </a:t>
            </a:r>
          </a:p>
          <a:p>
            <a:pPr algn="r"/>
            <a:r>
              <a:rPr lang="it-IT" sz="2800" b="1" dirty="0">
                <a:latin typeface="Palatino Linotype" panose="02040502050505030304" pitchFamily="18" charset="0"/>
                <a:ea typeface="Verdana" panose="020B0604030504040204" pitchFamily="34" charset="0"/>
                <a:cs typeface="Verdana" panose="020B0604030504040204" pitchFamily="34" charset="0"/>
              </a:rPr>
              <a:t>Michel De </a:t>
            </a:r>
            <a:r>
              <a:rPr lang="it-IT" sz="2800" b="1" dirty="0" err="1">
                <a:latin typeface="Palatino Linotype" panose="02040502050505030304" pitchFamily="18" charset="0"/>
                <a:ea typeface="Verdana" panose="020B0604030504040204" pitchFamily="34" charset="0"/>
                <a:cs typeface="Verdana" panose="020B0604030504040204" pitchFamily="34" charset="0"/>
              </a:rPr>
              <a:t>Certeau</a:t>
            </a:r>
            <a:endParaRPr lang="it-IT" sz="2800" b="1" dirty="0">
              <a:latin typeface="Arial" pitchFamily="34" charset="0"/>
              <a:cs typeface="Arial" pitchFamily="34" charset="0"/>
            </a:endParaRPr>
          </a:p>
          <a:p>
            <a:pPr algn="ctr"/>
            <a:endParaRPr lang="it-IT" sz="28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rot="10800000" flipV="1">
            <a:off x="0" y="1316229"/>
            <a:ext cx="88204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Hasta el pachuco, que fue un símbolo del mexicoamericano de primera categoría en donde se plasmaba una identidad y desaire de existencia con alta visibilidad cultural y participación política, fue adaptado cinematográficamente para responder a la visión mexicana del pachuco como forma exótica del pocho, intoxicada del</a:t>
            </a:r>
            <a:r>
              <a:rPr kumimoji="0" lang="es-ES" sz="2400" b="1" i="1"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 American </a:t>
            </a:r>
            <a:r>
              <a:rPr kumimoji="0" lang="es-ES" sz="2400" b="1" i="1" u="none" strike="noStrike" cap="none" normalizeH="0" baseline="0" dirty="0" err="1">
                <a:ln>
                  <a:noFill/>
                </a:ln>
                <a:solidFill>
                  <a:schemeClr val="tx1"/>
                </a:solidFill>
                <a:effectLst/>
                <a:latin typeface="Palatino Linotype" panose="02040502050505030304" pitchFamily="18" charset="0"/>
                <a:ea typeface="Calibri" pitchFamily="34" charset="0"/>
                <a:cs typeface="Arial" pitchFamily="34" charset="0"/>
              </a:rPr>
              <a:t>way</a:t>
            </a:r>
            <a:r>
              <a:rPr kumimoji="0" lang="es-ES" sz="2400" b="1" i="1"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 of </a:t>
            </a:r>
            <a:r>
              <a:rPr kumimoji="0" lang="es-ES" sz="2400" b="1" i="1" u="none" strike="noStrike" cap="none" normalizeH="0" baseline="0" dirty="0" err="1">
                <a:ln>
                  <a:noFill/>
                </a:ln>
                <a:solidFill>
                  <a:schemeClr val="tx1"/>
                </a:solidFill>
                <a:effectLst/>
                <a:latin typeface="Palatino Linotype" panose="02040502050505030304" pitchFamily="18" charset="0"/>
                <a:ea typeface="Calibri" pitchFamily="34" charset="0"/>
                <a:cs typeface="Arial" pitchFamily="34" charset="0"/>
              </a:rPr>
              <a:t>life</a:t>
            </a:r>
            <a:r>
              <a:rPr kumimoji="0" lang="es-ES" sz="2400" b="1" i="1"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 </a:t>
            </a:r>
            <a:r>
              <a:rPr kumimoji="0" lang="es-ES" sz="24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y de imitación del lenguaje y las formas americanas. De esta forma el pachuquismo se descontextualizó y se caricaturizó. Solo así podía ser visto sin peligro en esos años de las grandes campañas oficiales de nacionalismo cultural. </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400" b="1" dirty="0">
              <a:latin typeface="Palatino Linotype" panose="02040502050505030304" pitchFamily="18"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(Norma Iglesias) </a:t>
            </a:r>
            <a:endParaRPr kumimoji="0" lang="it-IT" sz="2400" b="1" i="0" u="none" strike="noStrike" cap="none" normalizeH="0" baseline="0" dirty="0">
              <a:ln>
                <a:noFill/>
              </a:ln>
              <a:solidFill>
                <a:schemeClr val="tx1"/>
              </a:solidFill>
              <a:effectLst/>
              <a:latin typeface="Palatino Linotype" panose="02040502050505030304" pitchFamily="18"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1 Imagen" descr="pocho 1.jpg"/>
          <p:cNvPicPr>
            <a:picLocks noChangeAspect="1"/>
          </p:cNvPicPr>
          <p:nvPr/>
        </p:nvPicPr>
        <p:blipFill>
          <a:blip r:embed="rId3" cstate="print">
            <a:lum bright="20000"/>
          </a:blip>
          <a:stretch>
            <a:fillRect/>
          </a:stretch>
        </p:blipFill>
        <p:spPr>
          <a:xfrm>
            <a:off x="571472" y="3571876"/>
            <a:ext cx="1600200" cy="2190750"/>
          </a:xfrm>
          <a:prstGeom prst="rect">
            <a:avLst/>
          </a:prstGeom>
        </p:spPr>
      </p:pic>
      <p:pic>
        <p:nvPicPr>
          <p:cNvPr id="3" name="2 Imagen" descr="pocho 2.jpg"/>
          <p:cNvPicPr>
            <a:picLocks noChangeAspect="1"/>
          </p:cNvPicPr>
          <p:nvPr/>
        </p:nvPicPr>
        <p:blipFill>
          <a:blip r:embed="rId4" cstate="print"/>
          <a:stretch>
            <a:fillRect/>
          </a:stretch>
        </p:blipFill>
        <p:spPr>
          <a:xfrm>
            <a:off x="2928926" y="3429000"/>
            <a:ext cx="1504950" cy="3028950"/>
          </a:xfrm>
          <a:prstGeom prst="rect">
            <a:avLst/>
          </a:prstGeom>
        </p:spPr>
      </p:pic>
      <p:pic>
        <p:nvPicPr>
          <p:cNvPr id="4" name="3 Imagen" descr="bordertown 1.jpg"/>
          <p:cNvPicPr>
            <a:picLocks noChangeAspect="1"/>
          </p:cNvPicPr>
          <p:nvPr/>
        </p:nvPicPr>
        <p:blipFill>
          <a:blip r:embed="rId5" cstate="print"/>
          <a:stretch>
            <a:fillRect/>
          </a:stretch>
        </p:blipFill>
        <p:spPr>
          <a:xfrm>
            <a:off x="500034" y="285728"/>
            <a:ext cx="1771650" cy="2581275"/>
          </a:xfrm>
          <a:prstGeom prst="rect">
            <a:avLst/>
          </a:prstGeom>
        </p:spPr>
      </p:pic>
      <p:sp>
        <p:nvSpPr>
          <p:cNvPr id="5" name="4 Rectángulo"/>
          <p:cNvSpPr/>
          <p:nvPr/>
        </p:nvSpPr>
        <p:spPr>
          <a:xfrm>
            <a:off x="2857488" y="571480"/>
            <a:ext cx="3786214" cy="2143140"/>
          </a:xfrm>
          <a:prstGeom prst="rect">
            <a:avLst/>
          </a:prstGeom>
          <a:blipFill>
            <a:blip r:embed="rId6"/>
            <a:tile tx="0" ty="0" sx="100000" sy="100000" flip="none" algn="tl"/>
          </a:bli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Bordertown</a:t>
            </a:r>
          </a:p>
          <a:p>
            <a:pPr algn="ctr"/>
            <a:endParaRPr lang="it-IT"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Archie mayo</a:t>
            </a:r>
          </a:p>
          <a:p>
            <a:pPr algn="ctr"/>
            <a:endParaRPr lang="it-IT"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1935</a:t>
            </a: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7" name="6 Conector recto"/>
          <p:cNvCxnSpPr/>
          <p:nvPr/>
        </p:nvCxnSpPr>
        <p:spPr>
          <a:xfrm>
            <a:off x="0" y="307181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072066" y="3714752"/>
            <a:ext cx="3286148" cy="2428892"/>
          </a:xfrm>
          <a:prstGeom prst="rect">
            <a:avLst/>
          </a:prstGeom>
          <a:blipFill>
            <a:blip r:embed="rId6"/>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400" b="1" cap="all" dirty="0">
                <a:ln w="9000" cmpd="sng">
                  <a:solidFill>
                    <a:srgbClr val="FF0000"/>
                  </a:solidFill>
                  <a:prstDash val="solid"/>
                </a:ln>
                <a:solidFill>
                  <a:srgbClr val="FF0000"/>
                </a:solidFill>
                <a:effectLst>
                  <a:reflection blurRad="12700" stA="28000" endPos="45000" dist="1000" dir="5400000" sy="-100000" algn="bl" rotWithShape="0"/>
                </a:effectLst>
              </a:rPr>
              <a:t>El Pocho</a:t>
            </a:r>
          </a:p>
          <a:p>
            <a:pPr algn="ctr"/>
            <a:endParaRPr lang="it-IT" sz="2400" b="1" cap="all" dirty="0">
              <a:ln w="9000" cmpd="sng">
                <a:solidFill>
                  <a:srgbClr val="FF0000"/>
                </a:solidFill>
                <a:prstDash val="solid"/>
              </a:ln>
              <a:solidFill>
                <a:srgbClr val="FF0000"/>
              </a:solidFill>
              <a:effectLst>
                <a:reflection blurRad="12700" stA="28000" endPos="45000" dist="1000" dir="5400000" sy="-100000" algn="bl" rotWithShape="0"/>
              </a:effectLst>
            </a:endParaRPr>
          </a:p>
          <a:p>
            <a:pPr algn="ctr"/>
            <a:r>
              <a:rPr lang="it-IT" sz="2400" b="1" cap="all" dirty="0">
                <a:ln w="9000" cmpd="sng">
                  <a:solidFill>
                    <a:srgbClr val="FF0000"/>
                  </a:solidFill>
                  <a:prstDash val="solid"/>
                </a:ln>
                <a:solidFill>
                  <a:srgbClr val="FF0000"/>
                </a:solidFill>
                <a:effectLst>
                  <a:reflection blurRad="12700" stA="28000" endPos="45000" dist="1000" dir="5400000" sy="-100000" algn="bl" rotWithShape="0"/>
                </a:effectLst>
              </a:rPr>
              <a:t>Eulalio gonzalez </a:t>
            </a:r>
          </a:p>
          <a:p>
            <a:pPr algn="ctr"/>
            <a:r>
              <a:rPr lang="it-IT" sz="2400" b="1" cap="all" dirty="0">
                <a:ln w="9000" cmpd="sng">
                  <a:solidFill>
                    <a:srgbClr val="FF0000"/>
                  </a:solidFill>
                  <a:prstDash val="solid"/>
                </a:ln>
                <a:solidFill>
                  <a:srgbClr val="FF0000"/>
                </a:solidFill>
                <a:effectLst>
                  <a:reflection blurRad="12700" stA="28000" endPos="45000" dist="1000" dir="5400000" sy="-100000" algn="bl" rotWithShape="0"/>
                </a:effectLst>
              </a:rPr>
              <a:t>“el piporro”</a:t>
            </a:r>
          </a:p>
          <a:p>
            <a:pPr algn="ctr"/>
            <a:endParaRPr lang="it-IT" sz="2400" b="1" cap="all" dirty="0">
              <a:ln w="9000" cmpd="sng">
                <a:solidFill>
                  <a:srgbClr val="FF0000"/>
                </a:solidFill>
                <a:prstDash val="solid"/>
              </a:ln>
              <a:solidFill>
                <a:srgbClr val="FF0000"/>
              </a:solidFill>
              <a:effectLst>
                <a:reflection blurRad="12700" stA="28000" endPos="45000" dist="1000" dir="5400000" sy="-100000" algn="bl" rotWithShape="0"/>
              </a:effectLst>
            </a:endParaRPr>
          </a:p>
          <a:p>
            <a:pPr algn="ctr"/>
            <a:r>
              <a:rPr lang="it-IT" sz="2400" b="1" cap="all" dirty="0">
                <a:ln w="9000" cmpd="sng">
                  <a:solidFill>
                    <a:srgbClr val="FF0000"/>
                  </a:solidFill>
                  <a:prstDash val="solid"/>
                </a:ln>
                <a:solidFill>
                  <a:srgbClr val="FF0000"/>
                </a:solidFill>
                <a:effectLst>
                  <a:reflection blurRad="12700" stA="28000" endPos="45000" dist="1000" dir="5400000" sy="-100000" algn="bl" rotWithShape="0"/>
                </a:effectLst>
              </a:rPr>
              <a:t>1969</a:t>
            </a:r>
            <a:endParaRPr lang="es-ES" sz="24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843808" y="1382285"/>
            <a:ext cx="5724160" cy="4093428"/>
          </a:xfrm>
          <a:prstGeom prst="rect">
            <a:avLst/>
          </a:prstGeom>
          <a:noFill/>
          <a:ln w="63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Se trata del así llamado cine fronterizo, un muy variopinto conjunto de películas de bajísimo presupuesto, increíble simpleza y exigua calidad técnica y narrativa, pero de considerable éxito comercial entre los públicos mexicanos de ambos lados del Río Bravo.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Éxito que al parecer se debe, justamente, a su desinhibido uso y abuso de los más trillados estereotipos a la hora de mostrar un mundo que se presenta como lleno de violencia, drogas y sexo, poblado por gringos malos y mexicanos buenos, al estilo de los narcocorridos en los que a menudo se basan. </a:t>
            </a:r>
            <a:r>
              <a:rPr kumimoji="0" lang="it-IT"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(Ponce Cordero )</a:t>
            </a:r>
            <a:endParaRPr kumimoji="0" lang="it-IT" sz="2000" b="1" i="0" u="none" strike="noStrike" cap="none" normalizeH="0" baseline="0" dirty="0">
              <a:ln>
                <a:noFill/>
              </a:ln>
              <a:solidFill>
                <a:schemeClr val="tx1"/>
              </a:solidFill>
              <a:effectLst/>
              <a:latin typeface="Palatino Linotype" panose="02040502050505030304" pitchFamily="18" charset="0"/>
              <a:cs typeface="Arial" pitchFamily="34" charset="0"/>
            </a:endParaRPr>
          </a:p>
        </p:txBody>
      </p:sp>
      <p:pic>
        <p:nvPicPr>
          <p:cNvPr id="3" name="2 Imagen" descr="lola 1.jpg"/>
          <p:cNvPicPr>
            <a:picLocks noChangeAspect="1"/>
          </p:cNvPicPr>
          <p:nvPr/>
        </p:nvPicPr>
        <p:blipFill>
          <a:blip r:embed="rId3" cstate="print"/>
          <a:stretch>
            <a:fillRect/>
          </a:stretch>
        </p:blipFill>
        <p:spPr>
          <a:xfrm>
            <a:off x="179512" y="3998289"/>
            <a:ext cx="1890714" cy="2578246"/>
          </a:xfrm>
          <a:prstGeom prst="rect">
            <a:avLst/>
          </a:prstGeom>
        </p:spPr>
      </p:pic>
      <p:pic>
        <p:nvPicPr>
          <p:cNvPr id="4" name="3 Imagen" descr="lola 2.jpg"/>
          <p:cNvPicPr>
            <a:picLocks noChangeAspect="1"/>
          </p:cNvPicPr>
          <p:nvPr/>
        </p:nvPicPr>
        <p:blipFill>
          <a:blip r:embed="rId4" cstate="print"/>
          <a:srcRect l="16667" t="7246" r="16666"/>
          <a:stretch>
            <a:fillRect/>
          </a:stretch>
        </p:blipFill>
        <p:spPr>
          <a:xfrm>
            <a:off x="362627" y="1052736"/>
            <a:ext cx="1928826" cy="26835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1 Imagen" descr="contrabando 1.jpg"/>
          <p:cNvPicPr>
            <a:picLocks noChangeAspect="1"/>
          </p:cNvPicPr>
          <p:nvPr/>
        </p:nvPicPr>
        <p:blipFill>
          <a:blip r:embed="rId3" cstate="print"/>
          <a:stretch>
            <a:fillRect/>
          </a:stretch>
        </p:blipFill>
        <p:spPr>
          <a:xfrm>
            <a:off x="4286248" y="500042"/>
            <a:ext cx="2071702" cy="2801628"/>
          </a:xfrm>
          <a:prstGeom prst="rect">
            <a:avLst/>
          </a:prstGeom>
        </p:spPr>
      </p:pic>
      <p:pic>
        <p:nvPicPr>
          <p:cNvPr id="3" name="2 Imagen" descr="contrabando 2.jpg"/>
          <p:cNvPicPr>
            <a:picLocks noChangeAspect="1"/>
          </p:cNvPicPr>
          <p:nvPr/>
        </p:nvPicPr>
        <p:blipFill>
          <a:blip r:embed="rId4" cstate="print"/>
          <a:stretch>
            <a:fillRect/>
          </a:stretch>
        </p:blipFill>
        <p:spPr>
          <a:xfrm>
            <a:off x="3786182" y="4429132"/>
            <a:ext cx="2670336" cy="2119314"/>
          </a:xfrm>
          <a:prstGeom prst="rect">
            <a:avLst/>
          </a:prstGeom>
        </p:spPr>
      </p:pic>
      <p:pic>
        <p:nvPicPr>
          <p:cNvPr id="4" name="3 Imagen" descr="contrabando 3.jpg"/>
          <p:cNvPicPr>
            <a:picLocks noChangeAspect="1"/>
          </p:cNvPicPr>
          <p:nvPr/>
        </p:nvPicPr>
        <p:blipFill>
          <a:blip r:embed="rId5" cstate="print"/>
          <a:stretch>
            <a:fillRect/>
          </a:stretch>
        </p:blipFill>
        <p:spPr>
          <a:xfrm>
            <a:off x="285720" y="285727"/>
            <a:ext cx="2500330" cy="2489217"/>
          </a:xfrm>
          <a:prstGeom prst="rect">
            <a:avLst/>
          </a:prstGeom>
        </p:spPr>
      </p:pic>
      <p:pic>
        <p:nvPicPr>
          <p:cNvPr id="5" name="4 Imagen" descr="reina sur 1.jpg"/>
          <p:cNvPicPr>
            <a:picLocks noChangeAspect="1"/>
          </p:cNvPicPr>
          <p:nvPr/>
        </p:nvPicPr>
        <p:blipFill>
          <a:blip r:embed="rId6" cstate="print"/>
          <a:stretch>
            <a:fillRect/>
          </a:stretch>
        </p:blipFill>
        <p:spPr>
          <a:xfrm>
            <a:off x="571472" y="3643314"/>
            <a:ext cx="1928826" cy="2774621"/>
          </a:xfrm>
          <a:prstGeom prst="rect">
            <a:avLst/>
          </a:prstGeom>
        </p:spPr>
      </p:pic>
      <p:sp>
        <p:nvSpPr>
          <p:cNvPr id="6" name="5 Flecha derecha"/>
          <p:cNvSpPr/>
          <p:nvPr/>
        </p:nvSpPr>
        <p:spPr>
          <a:xfrm>
            <a:off x="3143240" y="12144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izquierda"/>
          <p:cNvSpPr/>
          <p:nvPr/>
        </p:nvSpPr>
        <p:spPr>
          <a:xfrm rot="20493478">
            <a:off x="2809201" y="2967857"/>
            <a:ext cx="1250018" cy="619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derecha"/>
          <p:cNvSpPr/>
          <p:nvPr/>
        </p:nvSpPr>
        <p:spPr>
          <a:xfrm>
            <a:off x="2643174" y="478632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8 Imagen" descr="reina sur 2.jpg"/>
          <p:cNvPicPr>
            <a:picLocks noChangeAspect="1"/>
          </p:cNvPicPr>
          <p:nvPr/>
        </p:nvPicPr>
        <p:blipFill>
          <a:blip r:embed="rId7" cstate="print"/>
          <a:stretch>
            <a:fillRect/>
          </a:stretch>
        </p:blipFill>
        <p:spPr>
          <a:xfrm>
            <a:off x="6858016" y="1000108"/>
            <a:ext cx="1838325" cy="2486025"/>
          </a:xfrm>
          <a:prstGeom prst="rect">
            <a:avLst/>
          </a:prstGeom>
        </p:spPr>
      </p:pic>
      <p:sp>
        <p:nvSpPr>
          <p:cNvPr id="10" name="9 Flecha arriba"/>
          <p:cNvSpPr/>
          <p:nvPr/>
        </p:nvSpPr>
        <p:spPr>
          <a:xfrm>
            <a:off x="6929454" y="3929066"/>
            <a:ext cx="484632" cy="857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1 Imagen" descr="eden 1.jpg"/>
          <p:cNvPicPr>
            <a:picLocks noChangeAspect="1"/>
          </p:cNvPicPr>
          <p:nvPr/>
        </p:nvPicPr>
        <p:blipFill>
          <a:blip r:embed="rId3" cstate="print"/>
          <a:stretch>
            <a:fillRect/>
          </a:stretch>
        </p:blipFill>
        <p:spPr>
          <a:xfrm>
            <a:off x="428597" y="285728"/>
            <a:ext cx="1268964" cy="1785950"/>
          </a:xfrm>
          <a:prstGeom prst="rect">
            <a:avLst/>
          </a:prstGeom>
        </p:spPr>
      </p:pic>
      <p:pic>
        <p:nvPicPr>
          <p:cNvPr id="3" name="2 Imagen" descr="eden 2.jpg"/>
          <p:cNvPicPr>
            <a:picLocks noChangeAspect="1"/>
          </p:cNvPicPr>
          <p:nvPr/>
        </p:nvPicPr>
        <p:blipFill>
          <a:blip r:embed="rId4" cstate="print"/>
          <a:stretch>
            <a:fillRect/>
          </a:stretch>
        </p:blipFill>
        <p:spPr>
          <a:xfrm>
            <a:off x="1928794" y="285728"/>
            <a:ext cx="1085851" cy="1714512"/>
          </a:xfrm>
          <a:prstGeom prst="rect">
            <a:avLst/>
          </a:prstGeom>
        </p:spPr>
      </p:pic>
      <p:pic>
        <p:nvPicPr>
          <p:cNvPr id="4" name="3 Imagen" descr="dia sin 1.jpg"/>
          <p:cNvPicPr>
            <a:picLocks noChangeAspect="1"/>
          </p:cNvPicPr>
          <p:nvPr/>
        </p:nvPicPr>
        <p:blipFill>
          <a:blip r:embed="rId5" cstate="print"/>
          <a:stretch>
            <a:fillRect/>
          </a:stretch>
        </p:blipFill>
        <p:spPr>
          <a:xfrm>
            <a:off x="3840669" y="311136"/>
            <a:ext cx="1500198" cy="2010575"/>
          </a:xfrm>
          <a:prstGeom prst="rect">
            <a:avLst/>
          </a:prstGeom>
        </p:spPr>
      </p:pic>
      <p:pic>
        <p:nvPicPr>
          <p:cNvPr id="5" name="4 Imagen" descr="norteado.jpg"/>
          <p:cNvPicPr>
            <a:picLocks noChangeAspect="1"/>
          </p:cNvPicPr>
          <p:nvPr/>
        </p:nvPicPr>
        <p:blipFill>
          <a:blip r:embed="rId6" cstate="print"/>
          <a:stretch>
            <a:fillRect/>
          </a:stretch>
        </p:blipFill>
        <p:spPr>
          <a:xfrm>
            <a:off x="428596" y="4286256"/>
            <a:ext cx="1687321" cy="2252661"/>
          </a:xfrm>
          <a:prstGeom prst="rect">
            <a:avLst/>
          </a:prstGeom>
        </p:spPr>
      </p:pic>
      <p:pic>
        <p:nvPicPr>
          <p:cNvPr id="6" name="5 Imagen" descr="norteado 2.jpg"/>
          <p:cNvPicPr>
            <a:picLocks noChangeAspect="1"/>
          </p:cNvPicPr>
          <p:nvPr/>
        </p:nvPicPr>
        <p:blipFill>
          <a:blip r:embed="rId7" cstate="print"/>
          <a:stretch>
            <a:fillRect/>
          </a:stretch>
        </p:blipFill>
        <p:spPr>
          <a:xfrm>
            <a:off x="2643174" y="5000637"/>
            <a:ext cx="1824987" cy="1214446"/>
          </a:xfrm>
          <a:prstGeom prst="rect">
            <a:avLst/>
          </a:prstGeom>
        </p:spPr>
      </p:pic>
      <p:sp>
        <p:nvSpPr>
          <p:cNvPr id="7" name="6 CuadroTexto"/>
          <p:cNvSpPr txBox="1"/>
          <p:nvPr/>
        </p:nvSpPr>
        <p:spPr>
          <a:xfrm>
            <a:off x="357158" y="2285992"/>
            <a:ext cx="2825261" cy="830997"/>
          </a:xfrm>
          <a:prstGeom prst="rect">
            <a:avLst/>
          </a:prstGeom>
          <a:noFill/>
        </p:spPr>
        <p:txBody>
          <a:bodyPr wrap="none" rtlCol="0">
            <a:spAutoFit/>
          </a:bodyPr>
          <a:lstStyle/>
          <a:p>
            <a:r>
              <a:rPr lang="it-IT" sz="2400" b="1" i="1" dirty="0"/>
              <a:t>El jardín del Edén</a:t>
            </a:r>
            <a:r>
              <a:rPr lang="it-IT" sz="2400" b="1" dirty="0"/>
              <a:t> </a:t>
            </a:r>
          </a:p>
          <a:p>
            <a:r>
              <a:rPr lang="it-IT" sz="2400" b="1" dirty="0"/>
              <a:t>María Novaro (1994)</a:t>
            </a:r>
            <a:endParaRPr lang="es-ES" sz="2400" b="1" dirty="0"/>
          </a:p>
        </p:txBody>
      </p:sp>
      <p:sp>
        <p:nvSpPr>
          <p:cNvPr id="8" name="7 CuadroTexto"/>
          <p:cNvSpPr txBox="1"/>
          <p:nvPr/>
        </p:nvSpPr>
        <p:spPr>
          <a:xfrm>
            <a:off x="285720" y="3357562"/>
            <a:ext cx="3689664" cy="830997"/>
          </a:xfrm>
          <a:prstGeom prst="rect">
            <a:avLst/>
          </a:prstGeom>
          <a:noFill/>
        </p:spPr>
        <p:txBody>
          <a:bodyPr wrap="none" rtlCol="0">
            <a:spAutoFit/>
          </a:bodyPr>
          <a:lstStyle/>
          <a:p>
            <a:r>
              <a:rPr lang="it-IT" sz="2400" b="1" i="1" dirty="0"/>
              <a:t>Norteado</a:t>
            </a:r>
            <a:r>
              <a:rPr lang="it-IT" sz="2400" b="1" dirty="0"/>
              <a:t> </a:t>
            </a:r>
          </a:p>
          <a:p>
            <a:r>
              <a:rPr lang="it-IT" sz="2400" b="1" dirty="0"/>
              <a:t>Rigoberto Pérezcano (2009)</a:t>
            </a:r>
            <a:endParaRPr lang="es-ES" sz="2400" b="1" dirty="0"/>
          </a:p>
        </p:txBody>
      </p:sp>
      <p:sp>
        <p:nvSpPr>
          <p:cNvPr id="9" name="8 CuadroTexto"/>
          <p:cNvSpPr txBox="1"/>
          <p:nvPr/>
        </p:nvSpPr>
        <p:spPr>
          <a:xfrm>
            <a:off x="5892473" y="514642"/>
            <a:ext cx="2919517" cy="830997"/>
          </a:xfrm>
          <a:prstGeom prst="rect">
            <a:avLst/>
          </a:prstGeom>
          <a:noFill/>
        </p:spPr>
        <p:txBody>
          <a:bodyPr wrap="none" rtlCol="0">
            <a:spAutoFit/>
          </a:bodyPr>
          <a:lstStyle/>
          <a:p>
            <a:r>
              <a:rPr lang="it-IT" sz="2400" b="1" i="1" dirty="0"/>
              <a:t>Un día sin mexicanos</a:t>
            </a:r>
            <a:r>
              <a:rPr lang="it-IT" sz="2400" b="1" dirty="0"/>
              <a:t> </a:t>
            </a:r>
          </a:p>
          <a:p>
            <a:r>
              <a:rPr lang="it-IT" sz="2400" b="1" dirty="0"/>
              <a:t>Sergio Arau (2004)</a:t>
            </a:r>
            <a:endParaRPr lang="es-ES" sz="2400" b="1" dirty="0"/>
          </a:p>
        </p:txBody>
      </p:sp>
      <p:pic>
        <p:nvPicPr>
          <p:cNvPr id="10" name="9 Imagen" descr="born east 1.jpg"/>
          <p:cNvPicPr>
            <a:picLocks noChangeAspect="1"/>
          </p:cNvPicPr>
          <p:nvPr/>
        </p:nvPicPr>
        <p:blipFill>
          <a:blip r:embed="rId8" cstate="print"/>
          <a:stretch>
            <a:fillRect/>
          </a:stretch>
        </p:blipFill>
        <p:spPr>
          <a:xfrm>
            <a:off x="4786314" y="2857496"/>
            <a:ext cx="1733550" cy="2628900"/>
          </a:xfrm>
          <a:prstGeom prst="rect">
            <a:avLst/>
          </a:prstGeom>
        </p:spPr>
      </p:pic>
      <p:pic>
        <p:nvPicPr>
          <p:cNvPr id="11" name="10 Imagen" descr="born east 2.jpg"/>
          <p:cNvPicPr>
            <a:picLocks noChangeAspect="1"/>
          </p:cNvPicPr>
          <p:nvPr/>
        </p:nvPicPr>
        <p:blipFill>
          <a:blip r:embed="rId9" cstate="print"/>
          <a:stretch>
            <a:fillRect/>
          </a:stretch>
        </p:blipFill>
        <p:spPr>
          <a:xfrm>
            <a:off x="6500826" y="4857760"/>
            <a:ext cx="2296221" cy="1285884"/>
          </a:xfrm>
          <a:prstGeom prst="rect">
            <a:avLst/>
          </a:prstGeom>
        </p:spPr>
      </p:pic>
      <p:sp>
        <p:nvSpPr>
          <p:cNvPr id="12" name="11 Rectángulo"/>
          <p:cNvSpPr/>
          <p:nvPr/>
        </p:nvSpPr>
        <p:spPr>
          <a:xfrm>
            <a:off x="6643702" y="3429000"/>
            <a:ext cx="2320187" cy="1200329"/>
          </a:xfrm>
          <a:prstGeom prst="rect">
            <a:avLst/>
          </a:prstGeom>
        </p:spPr>
        <p:txBody>
          <a:bodyPr wrap="none">
            <a:spAutoFit/>
          </a:bodyPr>
          <a:lstStyle/>
          <a:p>
            <a:r>
              <a:rPr lang="it-IT" sz="2400" b="1" i="1" dirty="0"/>
              <a:t>Born in East L.A.</a:t>
            </a:r>
            <a:r>
              <a:rPr lang="it-IT" sz="2400" b="1" dirty="0"/>
              <a:t> </a:t>
            </a:r>
          </a:p>
          <a:p>
            <a:r>
              <a:rPr lang="it-IT" sz="2400" b="1" dirty="0"/>
              <a:t>Cheech Marin </a:t>
            </a:r>
          </a:p>
          <a:p>
            <a:r>
              <a:rPr lang="it-IT" sz="2400" b="1" dirty="0"/>
              <a:t>(1987)</a:t>
            </a:r>
            <a:endParaRPr lang="es-ES" sz="2400" b="1" dirty="0"/>
          </a:p>
        </p:txBody>
      </p:sp>
      <p:cxnSp>
        <p:nvCxnSpPr>
          <p:cNvPr id="14" name="13 Conector recto"/>
          <p:cNvCxnSpPr/>
          <p:nvPr/>
        </p:nvCxnSpPr>
        <p:spPr>
          <a:xfrm rot="5400000">
            <a:off x="2000244" y="1643062"/>
            <a:ext cx="3286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3643306" y="2500306"/>
            <a:ext cx="550069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0800000">
            <a:off x="0" y="3214686"/>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16200000" flipH="1">
            <a:off x="2536029" y="4679153"/>
            <a:ext cx="4286256"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24656" y="980728"/>
            <a:ext cx="9144000" cy="5262979"/>
          </a:xfrm>
          <a:prstGeom prst="rect">
            <a:avLst/>
          </a:prstGeom>
          <a:blipFill>
            <a:blip r:embed="rId2"/>
            <a:tile tx="0" ty="0" sx="100000" sy="100000" flip="none" algn="tl"/>
          </a:blipFill>
        </p:spPr>
        <p:txBody>
          <a:bodyPr wrap="square" rtlCol="0">
            <a:spAutoFit/>
          </a:bodyPr>
          <a:lstStyle/>
          <a:p>
            <a:r>
              <a:rPr lang="it-IT" sz="2400" b="1" dirty="0">
                <a:latin typeface="Palatino Linotype" panose="02040502050505030304" pitchFamily="18" charset="0"/>
                <a:cs typeface="Arial" pitchFamily="34" charset="0"/>
              </a:rPr>
              <a:t>Tino Villanueva</a:t>
            </a:r>
          </a:p>
          <a:p>
            <a:endParaRPr lang="it-IT" sz="2400" b="1" dirty="0">
              <a:latin typeface="Palatino Linotype" panose="02040502050505030304" pitchFamily="18" charset="0"/>
              <a:cs typeface="Arial" pitchFamily="34" charset="0"/>
            </a:endParaRPr>
          </a:p>
          <a:p>
            <a:r>
              <a:rPr lang="it-IT" sz="2400" b="1" dirty="0">
                <a:latin typeface="Palatino Linotype" panose="02040502050505030304" pitchFamily="18" charset="0"/>
                <a:cs typeface="Arial" pitchFamily="34" charset="0"/>
              </a:rPr>
              <a:t>“Escena de la película </a:t>
            </a:r>
            <a:r>
              <a:rPr lang="it-IT" sz="2400" b="1" i="1" dirty="0">
                <a:latin typeface="Palatino Linotype" panose="02040502050505030304" pitchFamily="18" charset="0"/>
                <a:cs typeface="Arial" pitchFamily="34" charset="0"/>
              </a:rPr>
              <a:t>Gigante</a:t>
            </a:r>
            <a:r>
              <a:rPr lang="it-IT" sz="2400" b="1" dirty="0">
                <a:latin typeface="Palatino Linotype" panose="02040502050505030304" pitchFamily="18" charset="0"/>
                <a:cs typeface="Arial" pitchFamily="34" charset="0"/>
              </a:rPr>
              <a:t>”   (1993)</a:t>
            </a:r>
          </a:p>
          <a:p>
            <a:endParaRPr lang="it-IT" sz="2400" b="1" i="1" dirty="0">
              <a:latin typeface="Palatino Linotype" panose="02040502050505030304" pitchFamily="18" charset="0"/>
              <a:cs typeface="Arial" pitchFamily="34" charset="0"/>
            </a:endParaRPr>
          </a:p>
          <a:p>
            <a:r>
              <a:rPr lang="it-IT" sz="2400" b="1" dirty="0">
                <a:latin typeface="Palatino Linotype" panose="02040502050505030304" pitchFamily="18" charset="0"/>
                <a:cs typeface="Arial" pitchFamily="34" charset="0"/>
              </a:rPr>
              <a:t>Libro en 5 partes, para un total de 22 poemas</a:t>
            </a:r>
          </a:p>
          <a:p>
            <a:endParaRPr lang="it-IT" sz="2400" b="1" dirty="0">
              <a:latin typeface="Palatino Linotype" panose="02040502050505030304" pitchFamily="18" charset="0"/>
              <a:cs typeface="Arial" pitchFamily="34" charset="0"/>
            </a:endParaRPr>
          </a:p>
          <a:p>
            <a:r>
              <a:rPr lang="it-IT" sz="2400" b="1" dirty="0">
                <a:latin typeface="Palatino Linotype" panose="02040502050505030304" pitchFamily="18" charset="0"/>
                <a:cs typeface="Arial" pitchFamily="34" charset="0"/>
              </a:rPr>
              <a:t>Nace del recuerdo de una visión de la película  </a:t>
            </a:r>
            <a:r>
              <a:rPr lang="it-IT" sz="2400" b="1" i="1" dirty="0">
                <a:latin typeface="Palatino Linotype" panose="02040502050505030304" pitchFamily="18" charset="0"/>
                <a:cs typeface="Arial" pitchFamily="34" charset="0"/>
              </a:rPr>
              <a:t>Giant </a:t>
            </a:r>
            <a:r>
              <a:rPr lang="it-IT" sz="2400" b="1" dirty="0">
                <a:latin typeface="Palatino Linotype" panose="02040502050505030304" pitchFamily="18" charset="0"/>
                <a:cs typeface="Arial" pitchFamily="34" charset="0"/>
              </a:rPr>
              <a:t> (1956),</a:t>
            </a:r>
          </a:p>
          <a:p>
            <a:r>
              <a:rPr lang="it-IT" sz="2400" b="1" dirty="0">
                <a:latin typeface="Palatino Linotype" panose="02040502050505030304" pitchFamily="18" charset="0"/>
                <a:cs typeface="Arial" pitchFamily="34" charset="0"/>
              </a:rPr>
              <a:t>que el joven Tino Villanueva ve a los catorce años </a:t>
            </a:r>
          </a:p>
          <a:p>
            <a:r>
              <a:rPr lang="it-IT" sz="2400" b="1" dirty="0">
                <a:latin typeface="Palatino Linotype" panose="02040502050505030304" pitchFamily="18" charset="0"/>
                <a:cs typeface="Arial" pitchFamily="34" charset="0"/>
              </a:rPr>
              <a:t>en un cine de su ciudad.</a:t>
            </a:r>
          </a:p>
          <a:p>
            <a:endParaRPr lang="it-IT" sz="2400" b="1" dirty="0">
              <a:latin typeface="Palatino Linotype" panose="02040502050505030304" pitchFamily="18" charset="0"/>
              <a:cs typeface="Arial" pitchFamily="34" charset="0"/>
            </a:endParaRPr>
          </a:p>
          <a:p>
            <a:r>
              <a:rPr lang="it-IT" sz="2400" b="1" dirty="0">
                <a:latin typeface="Palatino Linotype" panose="02040502050505030304" pitchFamily="18" charset="0"/>
                <a:cs typeface="Arial" pitchFamily="34" charset="0"/>
              </a:rPr>
              <a:t>La escena que le queda impresa y que motiva la escritura </a:t>
            </a:r>
          </a:p>
          <a:p>
            <a:r>
              <a:rPr lang="it-IT" sz="2400" b="1" dirty="0">
                <a:latin typeface="Palatino Linotype" panose="02040502050505030304" pitchFamily="18" charset="0"/>
                <a:cs typeface="Arial" pitchFamily="34" charset="0"/>
              </a:rPr>
              <a:t>del poema es la escena de la pelea entre el protagonista </a:t>
            </a:r>
          </a:p>
          <a:p>
            <a:r>
              <a:rPr lang="it-IT" sz="2400" b="1" dirty="0">
                <a:latin typeface="Palatino Linotype" panose="02040502050505030304" pitchFamily="18" charset="0"/>
                <a:cs typeface="Arial" pitchFamily="34" charset="0"/>
              </a:rPr>
              <a:t>y el propietario de un bar donde se impide la entrada a los no-americanos</a:t>
            </a:r>
            <a:endParaRPr lang="es-ES" sz="2400" b="1" dirty="0">
              <a:latin typeface="Palatino Linotype" panose="02040502050505030304" pitchFamily="18"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613018D-ADBF-44A4-96CD-38FE7A6B4B5E}"/>
              </a:ext>
            </a:extLst>
          </p:cNvPr>
          <p:cNvPicPr>
            <a:picLocks noChangeAspect="1"/>
          </p:cNvPicPr>
          <p:nvPr/>
        </p:nvPicPr>
        <p:blipFill>
          <a:blip r:embed="rId3"/>
          <a:stretch>
            <a:fillRect/>
          </a:stretch>
        </p:blipFill>
        <p:spPr>
          <a:xfrm>
            <a:off x="2915816" y="692696"/>
            <a:ext cx="3780420" cy="568095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3419872" y="474345"/>
            <a:ext cx="5342232" cy="5909310"/>
          </a:xfrm>
          <a:prstGeom prst="rect">
            <a:avLst/>
          </a:prstGeom>
          <a:noFill/>
        </p:spPr>
        <p:txBody>
          <a:bodyPr wrap="none" rtlCol="0">
            <a:spAutoFit/>
          </a:bodyPr>
          <a:lstStyle/>
          <a:p>
            <a:r>
              <a:rPr lang="it-IT" b="1" dirty="0">
                <a:latin typeface="Times New Roman" panose="02020603050405020304" pitchFamily="18" charset="0"/>
                <a:cs typeface="Times New Roman" panose="02020603050405020304" pitchFamily="18" charset="0"/>
              </a:rPr>
              <a:t>“Fade-Out-Fade-In</a:t>
            </a:r>
            <a:r>
              <a:rPr lang="es-ES" b="1" dirty="0">
                <a:latin typeface="Times New Roman" panose="02020603050405020304" pitchFamily="18" charset="0"/>
                <a:cs typeface="Times New Roman" panose="02020603050405020304" pitchFamily="18" charset="0"/>
              </a:rPr>
              <a:t>”</a:t>
            </a:r>
          </a:p>
          <a:p>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From the screen, from its multi-colored light</a:t>
            </a:r>
          </a:p>
          <a:p>
            <a:r>
              <a:rPr lang="it-IT" b="1" dirty="0">
                <a:latin typeface="Times New Roman" panose="02020603050405020304" pitchFamily="18" charset="0"/>
                <a:cs typeface="Times New Roman" panose="02020603050405020304" pitchFamily="18" charset="0"/>
              </a:rPr>
              <a:t>that struck my face and eye’s anatomy, I</a:t>
            </a:r>
          </a:p>
          <a:p>
            <a:r>
              <a:rPr lang="it-IT" b="1" dirty="0">
                <a:latin typeface="Times New Roman" panose="02020603050405020304" pitchFamily="18" charset="0"/>
                <a:cs typeface="Times New Roman" panose="02020603050405020304" pitchFamily="18" charset="0"/>
              </a:rPr>
              <a:t>understood the indigenous fact – a victory for</a:t>
            </a:r>
          </a:p>
          <a:p>
            <a:r>
              <a:rPr lang="it-IT" b="1" dirty="0">
                <a:latin typeface="Times New Roman" panose="02020603050405020304" pitchFamily="18" charset="0"/>
                <a:cs typeface="Times New Roman" panose="02020603050405020304" pitchFamily="18" charset="0"/>
              </a:rPr>
              <a:t>Sarge, who disrupted my poise; who reached me,</a:t>
            </a:r>
          </a:p>
          <a:p>
            <a:r>
              <a:rPr lang="it-IT" b="1" dirty="0">
                <a:latin typeface="Times New Roman" panose="02020603050405020304" pitchFamily="18" charset="0"/>
                <a:cs typeface="Times New Roman" panose="02020603050405020304" pitchFamily="18" charset="0"/>
              </a:rPr>
              <a:t>heavily, through the shadows banked against the</a:t>
            </a:r>
          </a:p>
          <a:p>
            <a:r>
              <a:rPr lang="it-IT" b="1" dirty="0">
                <a:latin typeface="Times New Roman" panose="02020603050405020304" pitchFamily="18" charset="0"/>
                <a:cs typeface="Times New Roman" panose="02020603050405020304" pitchFamily="18" charset="0"/>
              </a:rPr>
              <a:t>back.-most seats. When goodness was torn down</a:t>
            </a:r>
          </a:p>
          <a:p>
            <a:r>
              <a:rPr lang="it-IT" b="1" dirty="0">
                <a:latin typeface="Times New Roman" panose="02020603050405020304" pitchFamily="18" charset="0"/>
                <a:cs typeface="Times New Roman" panose="02020603050405020304" pitchFamily="18" charset="0"/>
              </a:rPr>
              <a:t>amidst the café air, not breathable at times,</a:t>
            </a:r>
          </a:p>
          <a:p>
            <a:r>
              <a:rPr lang="it-IT" b="1" dirty="0">
                <a:latin typeface="Times New Roman" panose="02020603050405020304" pitchFamily="18" charset="0"/>
                <a:cs typeface="Times New Roman" panose="02020603050405020304" pitchFamily="18" charset="0"/>
              </a:rPr>
              <a:t>something happened in me as well. With the vivid</a:t>
            </a:r>
          </a:p>
          <a:p>
            <a:r>
              <a:rPr lang="it-IT" b="1" dirty="0">
                <a:latin typeface="Times New Roman" panose="02020603050405020304" pitchFamily="18" charset="0"/>
                <a:cs typeface="Times New Roman" panose="02020603050405020304" pitchFamily="18" charset="0"/>
              </a:rPr>
              <a:t>plain before me at film’s end, before the curtains</a:t>
            </a:r>
          </a:p>
          <a:p>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closed, the bright blankness of the screen came</a:t>
            </a:r>
          </a:p>
          <a:p>
            <a:r>
              <a:rPr lang="it-IT" b="1" dirty="0">
                <a:latin typeface="Times New Roman" panose="02020603050405020304" pitchFamily="18" charset="0"/>
                <a:cs typeface="Times New Roman" panose="02020603050405020304" pitchFamily="18" charset="0"/>
              </a:rPr>
              <a:t>down and shone on me when I stepped into the </a:t>
            </a:r>
          </a:p>
          <a:p>
            <a:r>
              <a:rPr lang="it-IT" b="1" dirty="0">
                <a:latin typeface="Times New Roman" panose="02020603050405020304" pitchFamily="18" charset="0"/>
                <a:cs typeface="Times New Roman" panose="02020603050405020304" pitchFamily="18" charset="0"/>
              </a:rPr>
              <a:t>aisle, vague in the yielding chiaroscuro. And </a:t>
            </a:r>
          </a:p>
          <a:p>
            <a:r>
              <a:rPr lang="it-IT" b="1" dirty="0">
                <a:latin typeface="Times New Roman" panose="02020603050405020304" pitchFamily="18" charset="0"/>
                <a:cs typeface="Times New Roman" panose="02020603050405020304" pitchFamily="18" charset="0"/>
              </a:rPr>
              <a:t>what I took in that afternoon took root and a </a:t>
            </a:r>
          </a:p>
          <a:p>
            <a:r>
              <a:rPr lang="it-IT" b="1" dirty="0">
                <a:latin typeface="Times New Roman" panose="02020603050405020304" pitchFamily="18" charset="0"/>
                <a:cs typeface="Times New Roman" panose="02020603050405020304" pitchFamily="18" charset="0"/>
              </a:rPr>
              <a:t>quiet vehemence arose. It arose in language –</a:t>
            </a:r>
          </a:p>
          <a:p>
            <a:r>
              <a:rPr lang="it-IT" b="1" dirty="0">
                <a:latin typeface="Times New Roman" panose="02020603050405020304" pitchFamily="18" charset="0"/>
                <a:cs typeface="Times New Roman" panose="02020603050405020304" pitchFamily="18" charset="0"/>
              </a:rPr>
              <a:t>the legitimate deduction of the years thought out.</a:t>
            </a:r>
          </a:p>
          <a:p>
            <a:r>
              <a:rPr lang="it-IT" b="1" dirty="0">
                <a:latin typeface="Times New Roman" panose="02020603050405020304" pitchFamily="18" charset="0"/>
                <a:cs typeface="Times New Roman" panose="02020603050405020304" pitchFamily="18" charset="0"/>
              </a:rPr>
              <a:t>Now I am because I write: I know it in my heart</a:t>
            </a:r>
          </a:p>
          <a:p>
            <a:r>
              <a:rPr lang="it-IT" b="1" dirty="0">
                <a:latin typeface="Times New Roman" panose="02020603050405020304" pitchFamily="18" charset="0"/>
                <a:cs typeface="Times New Roman" panose="02020603050405020304" pitchFamily="18" charset="0"/>
              </a:rPr>
              <a:t>and know it in the sound iambics of my fist that</a:t>
            </a:r>
          </a:p>
          <a:p>
            <a:r>
              <a:rPr lang="it-IT" b="1" dirty="0">
                <a:latin typeface="Times New Roman" panose="02020603050405020304" pitchFamily="18" charset="0"/>
                <a:cs typeface="Times New Roman" panose="02020603050405020304" pitchFamily="18" charset="0"/>
              </a:rPr>
              <a:t>mark across the paper with the sun’s exacting rays.  </a:t>
            </a:r>
          </a:p>
        </p:txBody>
      </p:sp>
      <p:pic>
        <p:nvPicPr>
          <p:cNvPr id="3" name="Elementi multimediali online 2" title="Giant (1956) - Fight Scene">
            <a:hlinkClick r:id="" action="ppaction://media"/>
            <a:extLst>
              <a:ext uri="{FF2B5EF4-FFF2-40B4-BE49-F238E27FC236}">
                <a16:creationId xmlns:a16="http://schemas.microsoft.com/office/drawing/2014/main" id="{AB23EC46-20CD-42BF-98E0-0688F44CE5DB}"/>
              </a:ext>
            </a:extLst>
          </p:cNvPr>
          <p:cNvPicPr>
            <a:picLocks noRot="1" noChangeAspect="1"/>
          </p:cNvPicPr>
          <p:nvPr>
            <a:videoFile r:link="rId1"/>
          </p:nvPr>
        </p:nvPicPr>
        <p:blipFill>
          <a:blip r:embed="rId4"/>
          <a:stretch>
            <a:fillRect/>
          </a:stretch>
        </p:blipFill>
        <p:spPr>
          <a:xfrm>
            <a:off x="251520" y="2708920"/>
            <a:ext cx="2952328" cy="16606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2267745" y="620688"/>
            <a:ext cx="6876256" cy="6097310"/>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Fundir a Negro – Abrir de Negro</a:t>
            </a:r>
          </a:p>
          <a:p>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De la pantalla, desde su luz multicolo</a:t>
            </a:r>
            <a:r>
              <a:rPr lang="es-ES" b="1" dirty="0">
                <a:latin typeface="Times New Roman" panose="02020603050405020304" pitchFamily="18" charset="0"/>
                <a:cs typeface="Times New Roman" panose="02020603050405020304" pitchFamily="18" charset="0"/>
              </a:rPr>
              <a:t>r</a:t>
            </a:r>
          </a:p>
          <a:p>
            <a:r>
              <a:rPr lang="it-IT" b="1" dirty="0">
                <a:latin typeface="Times New Roman" panose="02020603050405020304" pitchFamily="18" charset="0"/>
                <a:cs typeface="Times New Roman" panose="02020603050405020304" pitchFamily="18" charset="0"/>
              </a:rPr>
              <a:t>que batía contra mi rostro y anatomía de mis ojos,</a:t>
            </a:r>
          </a:p>
          <a:p>
            <a:r>
              <a:rPr lang="it-IT" b="1" dirty="0">
                <a:latin typeface="Times New Roman" panose="02020603050405020304" pitchFamily="18" charset="0"/>
                <a:cs typeface="Times New Roman" panose="02020603050405020304" pitchFamily="18" charset="0"/>
              </a:rPr>
              <a:t>entendí la realidad autóctona – una victoria para</a:t>
            </a:r>
          </a:p>
          <a:p>
            <a:r>
              <a:rPr lang="it-IT" b="1" dirty="0">
                <a:latin typeface="Times New Roman" panose="02020603050405020304" pitchFamily="18" charset="0"/>
                <a:cs typeface="Times New Roman" panose="02020603050405020304" pitchFamily="18" charset="0"/>
              </a:rPr>
              <a:t>Sarge, quien alteró mi equilibrio; que me alcanzó,</a:t>
            </a:r>
          </a:p>
          <a:p>
            <a:r>
              <a:rPr lang="it-IT" b="1" dirty="0">
                <a:latin typeface="Times New Roman" panose="02020603050405020304" pitchFamily="18" charset="0"/>
                <a:cs typeface="Times New Roman" panose="02020603050405020304" pitchFamily="18" charset="0"/>
              </a:rPr>
              <a:t>con fuerza, a través de las sombras agolpadas contra los </a:t>
            </a:r>
          </a:p>
          <a:p>
            <a:r>
              <a:rPr lang="it-IT" b="1" dirty="0">
                <a:latin typeface="Times New Roman" panose="02020603050405020304" pitchFamily="18" charset="0"/>
                <a:cs typeface="Times New Roman" panose="02020603050405020304" pitchFamily="18" charset="0"/>
              </a:rPr>
              <a:t>asientos de las últimas filas. Cuando el bien fue derribado</a:t>
            </a:r>
          </a:p>
          <a:p>
            <a:r>
              <a:rPr lang="it-IT" b="1" dirty="0">
                <a:latin typeface="Times New Roman" panose="02020603050405020304" pitchFamily="18" charset="0"/>
                <a:cs typeface="Times New Roman" panose="02020603050405020304" pitchFamily="18" charset="0"/>
              </a:rPr>
              <a:t>entre el ambiente del café, a veces irrespirable,</a:t>
            </a:r>
          </a:p>
          <a:p>
            <a:r>
              <a:rPr lang="it-IT" b="1" dirty="0">
                <a:latin typeface="Times New Roman" panose="02020603050405020304" pitchFamily="18" charset="0"/>
                <a:cs typeface="Times New Roman" panose="02020603050405020304" pitchFamily="18" charset="0"/>
              </a:rPr>
              <a:t>algo me ocurrió a mí también. Con la llanura</a:t>
            </a:r>
          </a:p>
          <a:p>
            <a:r>
              <a:rPr lang="it-IT" b="1" dirty="0">
                <a:latin typeface="Times New Roman" panose="02020603050405020304" pitchFamily="18" charset="0"/>
                <a:cs typeface="Times New Roman" panose="02020603050405020304" pitchFamily="18" charset="0"/>
              </a:rPr>
              <a:t>vívida ante mí al final de la película, antes de que el telón</a:t>
            </a:r>
          </a:p>
          <a:p>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se cerrara, la luminosa blancura vacía de la pantalla</a:t>
            </a:r>
          </a:p>
          <a:p>
            <a:r>
              <a:rPr lang="it-IT" b="1" dirty="0">
                <a:latin typeface="Times New Roman" panose="02020603050405020304" pitchFamily="18" charset="0"/>
                <a:cs typeface="Times New Roman" panose="02020603050405020304" pitchFamily="18" charset="0"/>
              </a:rPr>
              <a:t>descendió sobre mí cuando salí al</a:t>
            </a:r>
          </a:p>
          <a:p>
            <a:r>
              <a:rPr lang="it-IT" b="1" dirty="0">
                <a:latin typeface="Times New Roman" panose="02020603050405020304" pitchFamily="18" charset="0"/>
                <a:cs typeface="Times New Roman" panose="02020603050405020304" pitchFamily="18" charset="0"/>
              </a:rPr>
              <a:t>pasillo, en el evidente claroscuro. Y</a:t>
            </a:r>
          </a:p>
          <a:p>
            <a:r>
              <a:rPr lang="it-IT" b="1" dirty="0">
                <a:latin typeface="Times New Roman" panose="02020603050405020304" pitchFamily="18" charset="0"/>
                <a:cs typeface="Times New Roman" panose="02020603050405020304" pitchFamily="18" charset="0"/>
              </a:rPr>
              <a:t>lo que capté aquella tarde dejó huella y surgió en mí</a:t>
            </a:r>
          </a:p>
          <a:p>
            <a:r>
              <a:rPr lang="it-IT" b="1" dirty="0">
                <a:latin typeface="Times New Roman" panose="02020603050405020304" pitchFamily="18" charset="0"/>
                <a:cs typeface="Times New Roman" panose="02020603050405020304" pitchFamily="18" charset="0"/>
              </a:rPr>
              <a:t>una silenciosa vehemencia. Surgió en el lenguaje –</a:t>
            </a:r>
          </a:p>
          <a:p>
            <a:r>
              <a:rPr lang="it-IT" b="1" dirty="0">
                <a:latin typeface="Times New Roman" panose="02020603050405020304" pitchFamily="18" charset="0"/>
                <a:cs typeface="Times New Roman" panose="02020603050405020304" pitchFamily="18" charset="0"/>
              </a:rPr>
              <a:t>la legítima deducción de los años meditados.</a:t>
            </a:r>
          </a:p>
          <a:p>
            <a:r>
              <a:rPr lang="it-IT" b="1" dirty="0">
                <a:latin typeface="Times New Roman" panose="02020603050405020304" pitchFamily="18" charset="0"/>
                <a:cs typeface="Times New Roman" panose="02020603050405020304" pitchFamily="18" charset="0"/>
              </a:rPr>
              <a:t>Ahora soy porque escribo: lo sé en mi corazón </a:t>
            </a:r>
          </a:p>
          <a:p>
            <a:r>
              <a:rPr lang="it-IT" b="1" dirty="0">
                <a:latin typeface="Times New Roman" panose="02020603050405020304" pitchFamily="18" charset="0"/>
                <a:cs typeface="Times New Roman" panose="02020603050405020304" pitchFamily="18" charset="0"/>
              </a:rPr>
              <a:t>y lo sé por los firmes yámbicos de mi puño que</a:t>
            </a:r>
          </a:p>
          <a:p>
            <a:r>
              <a:rPr lang="it-IT" b="1" dirty="0">
                <a:latin typeface="Times New Roman" panose="02020603050405020304" pitchFamily="18" charset="0"/>
                <a:cs typeface="Times New Roman" panose="02020603050405020304" pitchFamily="18" charset="0"/>
              </a:rPr>
              <a:t>marcan el paso por encima del papel con los precisos rayos del sol.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ACD62D-346B-438F-98BC-5ECB85486523}"/>
              </a:ext>
            </a:extLst>
          </p:cNvPr>
          <p:cNvSpPr>
            <a:spLocks noGrp="1"/>
          </p:cNvSpPr>
          <p:nvPr>
            <p:ph type="title"/>
          </p:nvPr>
        </p:nvSpPr>
        <p:spPr>
          <a:xfrm>
            <a:off x="4857579" y="1144980"/>
            <a:ext cx="3797593" cy="1560716"/>
          </a:xfrm>
        </p:spPr>
        <p:txBody>
          <a:bodyPr>
            <a:normAutofit fontScale="90000"/>
          </a:bodyPr>
          <a:lstStyle/>
          <a:p>
            <a:r>
              <a:rPr lang="it-IT">
                <a:latin typeface="Times New Roman" panose="02020603050405020304" pitchFamily="18" charset="0"/>
                <a:cs typeface="Times New Roman" panose="02020603050405020304" pitchFamily="18" charset="0"/>
              </a:rPr>
              <a:t>Un estética de la Frontera</a:t>
            </a: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5C8AF906-8767-41E8-AE9E-B0EA5164142E}"/>
              </a:ext>
            </a:extLst>
          </p:cNvPr>
          <p:cNvSpPr>
            <a:spLocks noGrp="1"/>
          </p:cNvSpPr>
          <p:nvPr>
            <p:ph idx="1"/>
          </p:nvPr>
        </p:nvSpPr>
        <p:spPr>
          <a:xfrm>
            <a:off x="4283968" y="2978639"/>
            <a:ext cx="4860032" cy="2729196"/>
          </a:xfrm>
        </p:spPr>
        <p:txBody>
          <a:bodyPr>
            <a:normAutofit fontScale="92500" lnSpcReduction="10000"/>
          </a:bodyPr>
          <a:lstStyle/>
          <a:p>
            <a:pPr>
              <a:lnSpc>
                <a:spcPct val="90000"/>
              </a:lnSpc>
            </a:pPr>
            <a:endParaRPr lang="it-IT" sz="1900" dirty="0"/>
          </a:p>
          <a:p>
            <a:pPr>
              <a:lnSpc>
                <a:spcPct val="90000"/>
              </a:lnSpc>
            </a:pPr>
            <a:r>
              <a:rPr lang="it-IT" b="1" dirty="0" err="1">
                <a:latin typeface="Palatino Linotype" panose="02040502050505030304" pitchFamily="18" charset="0"/>
                <a:cs typeface="Times New Roman" panose="02020603050405020304" pitchFamily="18" charset="0"/>
              </a:rPr>
              <a:t>Heriberto</a:t>
            </a:r>
            <a:r>
              <a:rPr lang="it-IT" b="1" dirty="0">
                <a:latin typeface="Palatino Linotype" panose="02040502050505030304" pitchFamily="18" charset="0"/>
                <a:cs typeface="Times New Roman" panose="02020603050405020304" pitchFamily="18" charset="0"/>
              </a:rPr>
              <a:t> </a:t>
            </a:r>
            <a:r>
              <a:rPr lang="it-IT" b="1" dirty="0" err="1">
                <a:latin typeface="Palatino Linotype" panose="02040502050505030304" pitchFamily="18" charset="0"/>
                <a:cs typeface="Times New Roman" panose="02020603050405020304" pitchFamily="18" charset="0"/>
              </a:rPr>
              <a:t>Yépez</a:t>
            </a:r>
            <a:r>
              <a:rPr lang="it-IT" b="1" dirty="0">
                <a:latin typeface="Palatino Linotype" panose="02040502050505030304" pitchFamily="18" charset="0"/>
                <a:cs typeface="Times New Roman" panose="02020603050405020304" pitchFamily="18" charset="0"/>
              </a:rPr>
              <a:t> – Made in Tijuana (2005)</a:t>
            </a:r>
          </a:p>
          <a:p>
            <a:pPr>
              <a:lnSpc>
                <a:spcPct val="90000"/>
              </a:lnSpc>
            </a:pPr>
            <a:endParaRPr lang="it-IT" b="1" dirty="0">
              <a:latin typeface="Palatino Linotype" panose="02040502050505030304" pitchFamily="18" charset="0"/>
              <a:cs typeface="Times New Roman" panose="02020603050405020304" pitchFamily="18" charset="0"/>
            </a:endParaRPr>
          </a:p>
          <a:p>
            <a:pPr>
              <a:lnSpc>
                <a:spcPct val="90000"/>
              </a:lnSpc>
            </a:pPr>
            <a:r>
              <a:rPr lang="it-IT" b="1" dirty="0" err="1">
                <a:latin typeface="Palatino Linotype" panose="02040502050505030304" pitchFamily="18" charset="0"/>
                <a:cs typeface="Times New Roman" panose="02020603050405020304" pitchFamily="18" charset="0"/>
              </a:rPr>
              <a:t>Rafa</a:t>
            </a:r>
            <a:r>
              <a:rPr lang="it-IT" b="1" dirty="0">
                <a:latin typeface="Palatino Linotype" panose="02040502050505030304" pitchFamily="18" charset="0"/>
                <a:cs typeface="Times New Roman" panose="02020603050405020304" pitchFamily="18" charset="0"/>
              </a:rPr>
              <a:t> Saavedra – </a:t>
            </a:r>
            <a:r>
              <a:rPr lang="it-IT" b="1" dirty="0" err="1">
                <a:latin typeface="Palatino Linotype" panose="02040502050505030304" pitchFamily="18" charset="0"/>
                <a:cs typeface="Times New Roman" panose="02020603050405020304" pitchFamily="18" charset="0"/>
              </a:rPr>
              <a:t>Lejos</a:t>
            </a:r>
            <a:r>
              <a:rPr lang="it-IT" b="1" dirty="0">
                <a:latin typeface="Palatino Linotype" panose="02040502050505030304" pitchFamily="18" charset="0"/>
                <a:cs typeface="Times New Roman" panose="02020603050405020304" pitchFamily="18" charset="0"/>
              </a:rPr>
              <a:t> del </a:t>
            </a:r>
            <a:r>
              <a:rPr lang="it-IT" b="1" dirty="0" err="1">
                <a:latin typeface="Palatino Linotype" panose="02040502050505030304" pitchFamily="18" charset="0"/>
                <a:cs typeface="Times New Roman" panose="02020603050405020304" pitchFamily="18" charset="0"/>
              </a:rPr>
              <a:t>noise</a:t>
            </a:r>
            <a:r>
              <a:rPr lang="it-IT" b="1" dirty="0">
                <a:latin typeface="Palatino Linotype" panose="02040502050505030304" pitchFamily="18" charset="0"/>
                <a:cs typeface="Times New Roman" panose="02020603050405020304" pitchFamily="18" charset="0"/>
              </a:rPr>
              <a:t>  (2003)</a:t>
            </a:r>
          </a:p>
          <a:p>
            <a:pPr>
              <a:lnSpc>
                <a:spcPct val="90000"/>
              </a:lnSpc>
            </a:pPr>
            <a:endParaRPr lang="it-IT" b="1" dirty="0">
              <a:latin typeface="Palatino Linotype" panose="02040502050505030304" pitchFamily="18" charset="0"/>
              <a:cs typeface="Times New Roman" panose="02020603050405020304" pitchFamily="18" charset="0"/>
            </a:endParaRPr>
          </a:p>
          <a:p>
            <a:pPr>
              <a:lnSpc>
                <a:spcPct val="90000"/>
              </a:lnSpc>
            </a:pPr>
            <a:r>
              <a:rPr lang="it-IT" b="1" dirty="0" err="1">
                <a:latin typeface="Palatino Linotype" panose="02040502050505030304" pitchFamily="18" charset="0"/>
                <a:cs typeface="Times New Roman" panose="02020603050405020304" pitchFamily="18" charset="0"/>
              </a:rPr>
              <a:t>Rafa</a:t>
            </a:r>
            <a:r>
              <a:rPr lang="it-IT" b="1" dirty="0">
                <a:latin typeface="Palatino Linotype" panose="02040502050505030304" pitchFamily="18" charset="0"/>
                <a:cs typeface="Times New Roman" panose="02020603050405020304" pitchFamily="18" charset="0"/>
              </a:rPr>
              <a:t> Saavedra – “</a:t>
            </a:r>
            <a:r>
              <a:rPr lang="it-IT" b="1" dirty="0" err="1">
                <a:latin typeface="Palatino Linotype" panose="02040502050505030304" pitchFamily="18" charset="0"/>
                <a:cs typeface="Times New Roman" panose="02020603050405020304" pitchFamily="18" charset="0"/>
              </a:rPr>
              <a:t>Beyondeados</a:t>
            </a:r>
            <a:r>
              <a:rPr lang="it-IT" b="1" dirty="0">
                <a:latin typeface="Palatino Linotype" panose="02040502050505030304" pitchFamily="18" charset="0"/>
                <a:cs typeface="Times New Roman" panose="02020603050405020304" pitchFamily="18" charset="0"/>
              </a:rPr>
              <a:t>» (2011)</a:t>
            </a:r>
          </a:p>
          <a:p>
            <a:pPr>
              <a:lnSpc>
                <a:spcPct val="90000"/>
              </a:lnSpc>
            </a:pPr>
            <a:endParaRPr lang="it-IT" sz="1900" dirty="0"/>
          </a:p>
        </p:txBody>
      </p:sp>
      <p:pic>
        <p:nvPicPr>
          <p:cNvPr id="4" name="Immagine 3">
            <a:extLst>
              <a:ext uri="{FF2B5EF4-FFF2-40B4-BE49-F238E27FC236}">
                <a16:creationId xmlns:a16="http://schemas.microsoft.com/office/drawing/2014/main" id="{843CFB05-5D79-46B4-AB26-ADE86590440F}"/>
              </a:ext>
            </a:extLst>
          </p:cNvPr>
          <p:cNvPicPr>
            <a:picLocks noChangeAspect="1"/>
          </p:cNvPicPr>
          <p:nvPr/>
        </p:nvPicPr>
        <p:blipFill rotWithShape="1">
          <a:blip r:embed="rId3"/>
          <a:srcRect r="-3" b="13628"/>
          <a:stretch/>
        </p:blipFill>
        <p:spPr>
          <a:xfrm>
            <a:off x="652567" y="11446"/>
            <a:ext cx="3429000" cy="3858768"/>
          </a:xfrm>
          <a:prstGeom prst="rect">
            <a:avLst/>
          </a:prstGeom>
        </p:spPr>
      </p:pic>
      <p:pic>
        <p:nvPicPr>
          <p:cNvPr id="5" name="Immagine 4">
            <a:extLst>
              <a:ext uri="{FF2B5EF4-FFF2-40B4-BE49-F238E27FC236}">
                <a16:creationId xmlns:a16="http://schemas.microsoft.com/office/drawing/2014/main" id="{8C17B3C9-291C-468F-B31C-78CF89E34D8F}"/>
              </a:ext>
            </a:extLst>
          </p:cNvPr>
          <p:cNvPicPr>
            <a:picLocks noChangeAspect="1"/>
          </p:cNvPicPr>
          <p:nvPr/>
        </p:nvPicPr>
        <p:blipFill rotWithShape="1">
          <a:blip r:embed="rId4"/>
          <a:srcRect l="9696" r="11945" b="-1"/>
          <a:stretch/>
        </p:blipFill>
        <p:spPr>
          <a:xfrm>
            <a:off x="652567" y="4407408"/>
            <a:ext cx="3429000" cy="2450592"/>
          </a:xfrm>
          <a:prstGeom prst="rect">
            <a:avLst/>
          </a:prstGeom>
        </p:spPr>
      </p:pic>
    </p:spTree>
    <p:extLst>
      <p:ext uri="{BB962C8B-B14F-4D97-AF65-F5344CB8AC3E}">
        <p14:creationId xmlns:p14="http://schemas.microsoft.com/office/powerpoint/2010/main" val="177345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50000"/>
          </a:blip>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0" y="487025"/>
            <a:ext cx="9144000" cy="6370975"/>
          </a:xfrm>
          <a:prstGeom prst="rect">
            <a:avLst/>
          </a:prstGeom>
        </p:spPr>
        <p:txBody>
          <a:bodyPr wrap="square">
            <a:spAutoFit/>
          </a:bodyPr>
          <a:lstStyle/>
          <a:p>
            <a:pPr algn="just"/>
            <a:endParaRPr lang="en-US" sz="2400" dirty="0">
              <a:latin typeface="Arial" pitchFamily="34" charset="0"/>
              <a:cs typeface="Arial" pitchFamily="34" charset="0"/>
            </a:endParaRPr>
          </a:p>
          <a:p>
            <a:pPr algn="just"/>
            <a:r>
              <a:rPr lang="en-US" sz="2400" b="1" dirty="0">
                <a:latin typeface="Palatino Linotype" panose="02040502050505030304" pitchFamily="18" charset="0"/>
                <a:cs typeface="Arial" pitchFamily="34" charset="0"/>
              </a:rPr>
              <a:t>The U.S.-Mexican border </a:t>
            </a:r>
            <a:r>
              <a:rPr lang="en-US" sz="2400" b="1" i="1" dirty="0" err="1">
                <a:latin typeface="Palatino Linotype" panose="02040502050505030304" pitchFamily="18" charset="0"/>
                <a:cs typeface="Arial" pitchFamily="34" charset="0"/>
              </a:rPr>
              <a:t>es</a:t>
            </a:r>
            <a:r>
              <a:rPr lang="en-US" sz="2400" b="1" i="1" dirty="0">
                <a:latin typeface="Palatino Linotype" panose="02040502050505030304" pitchFamily="18" charset="0"/>
                <a:cs typeface="Arial" pitchFamily="34" charset="0"/>
              </a:rPr>
              <a:t> </a:t>
            </a:r>
            <a:r>
              <a:rPr lang="en-US" sz="2400" b="1" i="1" dirty="0" err="1">
                <a:latin typeface="Palatino Linotype" panose="02040502050505030304" pitchFamily="18" charset="0"/>
                <a:cs typeface="Arial" pitchFamily="34" charset="0"/>
              </a:rPr>
              <a:t>una</a:t>
            </a:r>
            <a:r>
              <a:rPr lang="en-US" sz="2400" b="1" i="1" dirty="0">
                <a:latin typeface="Palatino Linotype" panose="02040502050505030304" pitchFamily="18" charset="0"/>
                <a:cs typeface="Arial" pitchFamily="34" charset="0"/>
              </a:rPr>
              <a:t> </a:t>
            </a:r>
            <a:r>
              <a:rPr lang="en-US" sz="2400" b="1" i="1" dirty="0" err="1">
                <a:latin typeface="Palatino Linotype" panose="02040502050505030304" pitchFamily="18" charset="0"/>
                <a:cs typeface="Arial" pitchFamily="34" charset="0"/>
              </a:rPr>
              <a:t>herida</a:t>
            </a:r>
            <a:r>
              <a:rPr lang="en-US" sz="2400" b="1" i="1" dirty="0">
                <a:latin typeface="Palatino Linotype" panose="02040502050505030304" pitchFamily="18" charset="0"/>
                <a:cs typeface="Arial" pitchFamily="34" charset="0"/>
              </a:rPr>
              <a:t> </a:t>
            </a:r>
            <a:r>
              <a:rPr lang="en-US" sz="2400" b="1" i="1" dirty="0" err="1">
                <a:latin typeface="Palatino Linotype" panose="02040502050505030304" pitchFamily="18" charset="0"/>
                <a:cs typeface="Arial" pitchFamily="34" charset="0"/>
              </a:rPr>
              <a:t>abierta</a:t>
            </a:r>
            <a:r>
              <a:rPr lang="en-US" sz="2400" b="1" dirty="0">
                <a:latin typeface="Palatino Linotype" panose="02040502050505030304" pitchFamily="18" charset="0"/>
                <a:cs typeface="Arial" pitchFamily="34" charset="0"/>
              </a:rPr>
              <a:t> where the Third World grates against the first and bleeds. And before a scab forms it hemorrhages again, the lifeblood of two worlds merging to form a third country –a border culture. Borders are set up to define the places that are safe and unsafe, to distinguish ‘us’ from ‘them’. A border is a dividing line, a narrow strip along a step edge. A borderland is a vague and undetermined place created by the emotional residue of an unnatural boundary. It is in a constant state of transition. The prohibited and forbidden are its inhabitants. Los </a:t>
            </a:r>
            <a:r>
              <a:rPr lang="en-US" sz="2400" b="1" i="1" dirty="0" err="1">
                <a:latin typeface="Palatino Linotype" panose="02040502050505030304" pitchFamily="18" charset="0"/>
                <a:cs typeface="Arial" pitchFamily="34" charset="0"/>
              </a:rPr>
              <a:t>atravesados</a:t>
            </a:r>
            <a:r>
              <a:rPr lang="en-US" sz="2400" b="1" dirty="0">
                <a:latin typeface="Palatino Linotype" panose="02040502050505030304" pitchFamily="18" charset="0"/>
                <a:cs typeface="Arial" pitchFamily="34" charset="0"/>
              </a:rPr>
              <a:t> live here: the squint-eyed, the perverse, the queer, the troublesome, the mongrel, the </a:t>
            </a:r>
            <a:r>
              <a:rPr lang="en-US" sz="2400" b="1" dirty="0" err="1">
                <a:latin typeface="Palatino Linotype" panose="02040502050505030304" pitchFamily="18" charset="0"/>
                <a:cs typeface="Arial" pitchFamily="34" charset="0"/>
              </a:rPr>
              <a:t>mulato</a:t>
            </a:r>
            <a:r>
              <a:rPr lang="en-US" sz="2400" b="1" dirty="0">
                <a:latin typeface="Palatino Linotype" panose="02040502050505030304" pitchFamily="18" charset="0"/>
                <a:cs typeface="Arial" pitchFamily="34" charset="0"/>
              </a:rPr>
              <a:t>, the half-breed, the half dead; in short, those who cross over, pass over, or go through the confines of the “normal”. </a:t>
            </a:r>
          </a:p>
          <a:p>
            <a:pPr algn="just"/>
            <a:endParaRPr lang="en-US" sz="2400" dirty="0">
              <a:latin typeface="Arial" pitchFamily="34" charset="0"/>
              <a:cs typeface="Arial" pitchFamily="34" charset="0"/>
            </a:endParaRPr>
          </a:p>
          <a:p>
            <a:r>
              <a:rPr lang="it-IT" sz="2400" b="1" dirty="0">
                <a:solidFill>
                  <a:srgbClr val="FF0000"/>
                </a:solidFill>
                <a:latin typeface="Palatino Linotype" panose="02040502050505030304" pitchFamily="18" charset="0"/>
                <a:cs typeface="Arial" pitchFamily="34" charset="0"/>
              </a:rPr>
              <a:t>Gloria </a:t>
            </a:r>
            <a:r>
              <a:rPr lang="it-IT" sz="2400" b="1" dirty="0" err="1">
                <a:solidFill>
                  <a:srgbClr val="FF0000"/>
                </a:solidFill>
                <a:latin typeface="Palatino Linotype" panose="02040502050505030304" pitchFamily="18" charset="0"/>
                <a:cs typeface="Arial" pitchFamily="34" charset="0"/>
              </a:rPr>
              <a:t>Anzaldúa</a:t>
            </a:r>
            <a:endParaRPr lang="es-ES" sz="24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4713EC-D7BC-4CD8-A73B-465F1FD4B6C8}"/>
              </a:ext>
            </a:extLst>
          </p:cNvPr>
          <p:cNvSpPr>
            <a:spLocks noGrp="1"/>
          </p:cNvSpPr>
          <p:nvPr>
            <p:ph type="title"/>
          </p:nvPr>
        </p:nvSpPr>
        <p:spPr/>
        <p:txBody>
          <a:bodyPr>
            <a:normAutofit/>
          </a:bodyPr>
          <a:lstStyle/>
          <a:p>
            <a:pPr algn="ctr"/>
            <a:r>
              <a:rPr lang="it-IT" sz="3600" dirty="0" err="1">
                <a:latin typeface="Palatino Linotype" panose="02040502050505030304" pitchFamily="18" charset="0"/>
                <a:cs typeface="Times New Roman" panose="02020603050405020304" pitchFamily="18" charset="0"/>
              </a:rPr>
              <a:t>Rafa</a:t>
            </a:r>
            <a:r>
              <a:rPr lang="it-IT" sz="3600" dirty="0">
                <a:latin typeface="Palatino Linotype" panose="02040502050505030304" pitchFamily="18" charset="0"/>
                <a:cs typeface="Times New Roman" panose="02020603050405020304" pitchFamily="18" charset="0"/>
              </a:rPr>
              <a:t> Saavedra  Beyond(</a:t>
            </a:r>
            <a:r>
              <a:rPr lang="it-IT" sz="3600" dirty="0" err="1">
                <a:latin typeface="Palatino Linotype" panose="02040502050505030304" pitchFamily="18" charset="0"/>
                <a:cs typeface="Times New Roman" panose="02020603050405020304" pitchFamily="18" charset="0"/>
              </a:rPr>
              <a:t>eados</a:t>
            </a:r>
            <a:r>
              <a:rPr lang="it-IT" sz="3600" dirty="0">
                <a:latin typeface="Palatino Linotype" panose="02040502050505030304" pitchFamily="18" charset="0"/>
                <a:cs typeface="Times New Roman" panose="02020603050405020304" pitchFamily="18" charset="0"/>
              </a:rPr>
              <a:t>)</a:t>
            </a:r>
          </a:p>
        </p:txBody>
      </p:sp>
      <p:sp>
        <p:nvSpPr>
          <p:cNvPr id="3" name="Segnaposto contenuto 2">
            <a:extLst>
              <a:ext uri="{FF2B5EF4-FFF2-40B4-BE49-F238E27FC236}">
                <a16:creationId xmlns:a16="http://schemas.microsoft.com/office/drawing/2014/main" id="{15584751-B24B-438C-826F-B27104F02B03}"/>
              </a:ext>
            </a:extLst>
          </p:cNvPr>
          <p:cNvSpPr>
            <a:spLocks noGrp="1"/>
          </p:cNvSpPr>
          <p:nvPr>
            <p:ph idx="1"/>
          </p:nvPr>
        </p:nvSpPr>
        <p:spPr/>
        <p:txBody>
          <a:bodyPr numCol="1">
            <a:normAutofit fontScale="85000" lnSpcReduction="10000"/>
          </a:bodyPr>
          <a:lstStyle/>
          <a:p>
            <a:pPr marL="0" indent="0">
              <a:lnSpc>
                <a:spcPct val="110000"/>
              </a:lnSpc>
              <a:buNone/>
            </a:pPr>
            <a:r>
              <a:rPr lang="en-US" dirty="0">
                <a:latin typeface="Palatino Linotype" panose="02040502050505030304" pitchFamily="18" charset="0"/>
                <a:cs typeface="Times New Roman" panose="02020603050405020304" pitchFamily="18" charset="0"/>
              </a:rPr>
              <a:t>And here we come, twist and flip. Beyond(</a:t>
            </a:r>
            <a:r>
              <a:rPr lang="en-US" dirty="0" err="1">
                <a:latin typeface="Palatino Linotype" panose="02040502050505030304" pitchFamily="18" charset="0"/>
                <a:cs typeface="Times New Roman" panose="02020603050405020304" pitchFamily="18" charset="0"/>
              </a:rPr>
              <a:t>eados</a:t>
            </a:r>
            <a:r>
              <a:rPr lang="en-US" dirty="0">
                <a:latin typeface="Palatino Linotype" panose="02040502050505030304" pitchFamily="18" charset="0"/>
                <a:cs typeface="Times New Roman" panose="02020603050405020304" pitchFamily="18" charset="0"/>
              </a:rPr>
              <a:t>) </a:t>
            </a:r>
            <a:r>
              <a:rPr lang="en-US" dirty="0" err="1">
                <a:latin typeface="Palatino Linotype" panose="02040502050505030304" pitchFamily="18" charset="0"/>
                <a:cs typeface="Times New Roman" panose="02020603050405020304" pitchFamily="18" charset="0"/>
              </a:rPr>
              <a:t>es</a:t>
            </a:r>
            <a:r>
              <a:rPr lang="en-US" dirty="0">
                <a:latin typeface="Palatino Linotype" panose="02040502050505030304" pitchFamily="18" charset="0"/>
                <a:cs typeface="Times New Roman" panose="02020603050405020304" pitchFamily="18" charset="0"/>
              </a:rPr>
              <a:t> </a:t>
            </a:r>
            <a:r>
              <a:rPr lang="en-US" dirty="0" err="1">
                <a:latin typeface="Palatino Linotype" panose="02040502050505030304" pitchFamily="18" charset="0"/>
                <a:cs typeface="Times New Roman" panose="02020603050405020304" pitchFamily="18" charset="0"/>
              </a:rPr>
              <a:t>una</a:t>
            </a:r>
            <a:r>
              <a:rPr lang="en-US" dirty="0">
                <a:latin typeface="Palatino Linotype" panose="02040502050505030304" pitchFamily="18" charset="0"/>
                <a:cs typeface="Times New Roman" panose="02020603050405020304" pitchFamily="18" charset="0"/>
              </a:rPr>
              <a:t> </a:t>
            </a:r>
            <a:r>
              <a:rPr lang="en-US" dirty="0" err="1">
                <a:latin typeface="Palatino Linotype" panose="02040502050505030304" pitchFamily="18" charset="0"/>
                <a:cs typeface="Times New Roman" panose="02020603050405020304" pitchFamily="18" charset="0"/>
              </a:rPr>
              <a:t>agrupación</a:t>
            </a:r>
            <a:r>
              <a:rPr lang="en-US" dirty="0">
                <a:latin typeface="Palatino Linotype" panose="02040502050505030304" pitchFamily="18" charset="0"/>
                <a:cs typeface="Times New Roman" panose="02020603050405020304" pitchFamily="18" charset="0"/>
              </a:rPr>
              <a:t> </a:t>
            </a:r>
            <a:r>
              <a:rPr lang="es-ES" dirty="0">
                <a:latin typeface="Palatino Linotype" panose="02040502050505030304" pitchFamily="18" charset="0"/>
                <a:cs typeface="Times New Roman" panose="02020603050405020304" pitchFamily="18" charset="0"/>
              </a:rPr>
              <a:t>dinámica que tiene al sampler, el playgiarism, el desenfado y la mala leche como armas. Beyond(eados) es algo más que la suma de esfuerzos y deseos de escapar de la hegemonía sígnica. Beyond(eados) es una brigada de demolición, a kick in the ass de la burguesía enana que vive en el anacronismo de titulares y sueños de narrativa perfecta.</a:t>
            </a:r>
          </a:p>
          <a:p>
            <a:pPr marL="0" indent="0">
              <a:lnSpc>
                <a:spcPct val="110000"/>
              </a:lnSpc>
              <a:buNone/>
            </a:pPr>
            <a:r>
              <a:rPr lang="es-ES" dirty="0">
                <a:latin typeface="Palatino Linotype" panose="02040502050505030304" pitchFamily="18" charset="0"/>
                <a:cs typeface="Times New Roman" panose="02020603050405020304" pitchFamily="18" charset="0"/>
              </a:rPr>
              <a:t>Nuestro camino pasó de lo post everything a lo ex nothing. No somos el sabor del mes, nacimos en el día que Dios –¡pobrecito!– pidió asilo. </a:t>
            </a:r>
          </a:p>
          <a:p>
            <a:pPr marL="0" indent="0">
              <a:lnSpc>
                <a:spcPct val="110000"/>
              </a:lnSpc>
              <a:buNone/>
            </a:pPr>
            <a:r>
              <a:rPr lang="es-ES" dirty="0">
                <a:latin typeface="Palatino Linotype" panose="02040502050505030304" pitchFamily="18" charset="0"/>
                <a:cs typeface="Times New Roman" panose="02020603050405020304" pitchFamily="18" charset="0"/>
              </a:rPr>
              <a:t>Estamos en el centro, en los extremos, en la periferia de la vida cotidiana. Transitamos en deriva, viviendo la city, naufragando por lugares, emociones, sensaciones y pensamientos que pasan por filtros y efectos, cocinando sueños en bongs y laptops. </a:t>
            </a:r>
            <a:endParaRPr lang="it-IT" dirty="0">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2173369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0DB27B-1D1E-47E6-821D-54B3E9015C69}"/>
              </a:ext>
            </a:extLst>
          </p:cNvPr>
          <p:cNvSpPr>
            <a:spLocks noGrp="1"/>
          </p:cNvSpPr>
          <p:nvPr>
            <p:ph type="title"/>
          </p:nvPr>
        </p:nvSpPr>
        <p:spPr/>
        <p:txBody>
          <a:bodyPr>
            <a:normAutofit/>
          </a:bodyPr>
          <a:lstStyle/>
          <a:p>
            <a:r>
              <a:rPr lang="it-IT" dirty="0" err="1"/>
              <a:t>Nortec</a:t>
            </a:r>
            <a:r>
              <a:rPr lang="it-IT" dirty="0"/>
              <a:t> </a:t>
            </a:r>
            <a:r>
              <a:rPr lang="it-IT" dirty="0" err="1"/>
              <a:t>Collective</a:t>
            </a:r>
            <a:endParaRPr lang="it-IT" dirty="0"/>
          </a:p>
        </p:txBody>
      </p:sp>
      <p:sp>
        <p:nvSpPr>
          <p:cNvPr id="3" name="Segnaposto contenuto 2">
            <a:extLst>
              <a:ext uri="{FF2B5EF4-FFF2-40B4-BE49-F238E27FC236}">
                <a16:creationId xmlns:a16="http://schemas.microsoft.com/office/drawing/2014/main" id="{D276030D-C088-4CDB-B64E-2CC010D04379}"/>
              </a:ext>
            </a:extLst>
          </p:cNvPr>
          <p:cNvSpPr>
            <a:spLocks noGrp="1"/>
          </p:cNvSpPr>
          <p:nvPr>
            <p:ph idx="1"/>
          </p:nvPr>
        </p:nvSpPr>
        <p:spPr/>
        <p:txBody>
          <a:bodyPr/>
          <a:lstStyle/>
          <a:p>
            <a:r>
              <a:rPr lang="it-IT" dirty="0">
                <a:hlinkClick r:id="rId3"/>
              </a:rPr>
              <a:t>https://www.youtube.com/watch?v=6pfwT2E6XJ4</a:t>
            </a:r>
            <a:endParaRPr lang="it-IT" dirty="0"/>
          </a:p>
          <a:p>
            <a:endParaRPr lang="it-IT" dirty="0"/>
          </a:p>
          <a:p>
            <a:r>
              <a:rPr lang="it-IT" dirty="0">
                <a:hlinkClick r:id="rId4"/>
              </a:rPr>
              <a:t>https://www.youtube.com/watch?v=awGtFOhqzhg</a:t>
            </a:r>
            <a:endParaRPr lang="it-IT" dirty="0"/>
          </a:p>
          <a:p>
            <a:endParaRPr lang="it-IT" dirty="0"/>
          </a:p>
        </p:txBody>
      </p:sp>
      <p:pic>
        <p:nvPicPr>
          <p:cNvPr id="4" name="Immagine 3">
            <a:extLst>
              <a:ext uri="{FF2B5EF4-FFF2-40B4-BE49-F238E27FC236}">
                <a16:creationId xmlns:a16="http://schemas.microsoft.com/office/drawing/2014/main" id="{4A8C64B8-41E2-4E00-9ECE-864A5F4EDD0E}"/>
              </a:ext>
            </a:extLst>
          </p:cNvPr>
          <p:cNvPicPr>
            <a:picLocks noChangeAspect="1"/>
          </p:cNvPicPr>
          <p:nvPr/>
        </p:nvPicPr>
        <p:blipFill>
          <a:blip r:embed="rId5"/>
          <a:stretch>
            <a:fillRect/>
          </a:stretch>
        </p:blipFill>
        <p:spPr>
          <a:xfrm>
            <a:off x="2771800" y="4341049"/>
            <a:ext cx="3816424" cy="2475888"/>
          </a:xfrm>
          <a:prstGeom prst="rect">
            <a:avLst/>
          </a:prstGeom>
        </p:spPr>
      </p:pic>
    </p:spTree>
    <p:extLst>
      <p:ext uri="{BB962C8B-B14F-4D97-AF65-F5344CB8AC3E}">
        <p14:creationId xmlns:p14="http://schemas.microsoft.com/office/powerpoint/2010/main" val="3307850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9727" y="610136"/>
            <a:ext cx="727825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I live smack in the fissure between two worlds, in the infected wound: half a block from the Western Civilization and four miles from the start of the Mexican-American border, the northernmost point of Latin America. In my fractured reality, but a reality nonetheless, there cohabit two histories, languages, cosmologies, artistic traditions, and political systems which are drastically </a:t>
            </a:r>
            <a:r>
              <a:rPr kumimoji="0" lang="en-US" sz="2000" b="1" i="0" u="none" strike="noStrike" cap="none" normalizeH="0" baseline="0" dirty="0" err="1">
                <a:ln>
                  <a:noFill/>
                </a:ln>
                <a:solidFill>
                  <a:schemeClr val="tx1"/>
                </a:solidFill>
                <a:effectLst/>
                <a:latin typeface="Palatino Linotype" panose="02040502050505030304" pitchFamily="18" charset="0"/>
                <a:ea typeface="Calibri" pitchFamily="34" charset="0"/>
                <a:cs typeface="Arial" pitchFamily="34" charset="0"/>
              </a:rPr>
              <a:t>counterposed</a:t>
            </a:r>
            <a:r>
              <a:rPr kumimoji="0" lang="en-U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 […] We de-</a:t>
            </a:r>
            <a:r>
              <a:rPr kumimoji="0" lang="en-US" sz="2000" b="1" i="0" u="none" strike="noStrike" cap="none" normalizeH="0" baseline="0" dirty="0" err="1">
                <a:ln>
                  <a:noFill/>
                </a:ln>
                <a:solidFill>
                  <a:schemeClr val="tx1"/>
                </a:solidFill>
                <a:effectLst/>
                <a:latin typeface="Palatino Linotype" panose="02040502050505030304" pitchFamily="18" charset="0"/>
                <a:ea typeface="Calibri" pitchFamily="34" charset="0"/>
                <a:cs typeface="Arial" pitchFamily="34" charset="0"/>
              </a:rPr>
              <a:t>Mexicanized</a:t>
            </a:r>
            <a:r>
              <a:rPr kumimoji="0" lang="en-U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 ourselves to </a:t>
            </a:r>
            <a:r>
              <a:rPr kumimoji="0" lang="en-US" sz="2000" b="1" i="0" u="none" strike="noStrike" cap="none" normalizeH="0" baseline="0" dirty="0" err="1">
                <a:ln>
                  <a:noFill/>
                </a:ln>
                <a:solidFill>
                  <a:schemeClr val="tx1"/>
                </a:solidFill>
                <a:effectLst/>
                <a:latin typeface="Palatino Linotype" panose="02040502050505030304" pitchFamily="18" charset="0"/>
                <a:ea typeface="Calibri" pitchFamily="34" charset="0"/>
                <a:cs typeface="Arial" pitchFamily="34" charset="0"/>
              </a:rPr>
              <a:t>Mexi</a:t>
            </a:r>
            <a:r>
              <a:rPr kumimoji="0" lang="en-U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-understand ourselves, some without wanting to, others on purpose. And one day, the border became our house, laboratory, and ministry of culture (or counterculture). Today, eight years after my departure, when they ask me for my nationality or ethnic identity, I can’t respond with one word, since my “identity” now possesses multiple repertories […] As a result of this process I have become a cultural topographer, border-crosser, and hunter of myths. And it doesn’t matter where I find myself, in </a:t>
            </a:r>
            <a:r>
              <a:rPr kumimoji="0" lang="en-US" sz="2000" b="1" i="0" u="none" strike="noStrike" cap="none" normalizeH="0" baseline="0" dirty="0" err="1">
                <a:ln>
                  <a:noFill/>
                </a:ln>
                <a:solidFill>
                  <a:schemeClr val="tx1"/>
                </a:solidFill>
                <a:effectLst/>
                <a:latin typeface="Palatino Linotype" panose="02040502050505030304" pitchFamily="18" charset="0"/>
                <a:ea typeface="Calibri" pitchFamily="34" charset="0"/>
                <a:cs typeface="Arial" pitchFamily="34" charset="0"/>
              </a:rPr>
              <a:t>Califas</a:t>
            </a:r>
            <a:r>
              <a:rPr kumimoji="0" lang="en-US"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 or Mexico City, in Barcelona or West Berlin: I always have the sensation I belong to the same species: the migrant tribe of fiery pupils.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chemeClr val="tx1"/>
                </a:solidFill>
                <a:effectLst/>
                <a:latin typeface="Palatino Linotype" panose="02040502050505030304" pitchFamily="18" charset="0"/>
                <a:ea typeface="Calibri" pitchFamily="34" charset="0"/>
                <a:cs typeface="Arial" pitchFamily="34" charset="0"/>
              </a:rPr>
              <a:t>(Guillermo Gómez Peña)</a:t>
            </a:r>
            <a:endParaRPr kumimoji="0" lang="it-IT" sz="2000" b="1" i="0" u="none" strike="noStrike" cap="none" normalizeH="0" baseline="0" dirty="0">
              <a:ln>
                <a:noFill/>
              </a:ln>
              <a:solidFill>
                <a:schemeClr val="tx1"/>
              </a:solidFill>
              <a:effectLst/>
              <a:latin typeface="Palatino Linotype" panose="02040502050505030304" pitchFamily="18" charset="0"/>
              <a:cs typeface="Arial" pitchFamily="34" charset="0"/>
            </a:endParaRPr>
          </a:p>
        </p:txBody>
      </p:sp>
      <p:pic>
        <p:nvPicPr>
          <p:cNvPr id="3" name="2 Imagen" descr="gomez pena.jpg"/>
          <p:cNvPicPr>
            <a:picLocks noChangeAspect="1"/>
          </p:cNvPicPr>
          <p:nvPr/>
        </p:nvPicPr>
        <p:blipFill>
          <a:blip r:embed="rId3" cstate="print"/>
          <a:stretch>
            <a:fillRect/>
          </a:stretch>
        </p:blipFill>
        <p:spPr>
          <a:xfrm>
            <a:off x="7248525" y="2214554"/>
            <a:ext cx="1895475" cy="24193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42CF0-D82A-4B5D-B479-004F2E20623D}"/>
              </a:ext>
            </a:extLst>
          </p:cNvPr>
          <p:cNvSpPr>
            <a:spLocks noGrp="1"/>
          </p:cNvSpPr>
          <p:nvPr>
            <p:ph type="title"/>
          </p:nvPr>
        </p:nvSpPr>
        <p:spPr/>
        <p:txBody>
          <a:bodyPr/>
          <a:lstStyle/>
          <a:p>
            <a:r>
              <a:rPr lang="it-IT" dirty="0"/>
              <a:t>Guillermo </a:t>
            </a:r>
            <a:r>
              <a:rPr lang="it-IT" dirty="0" err="1"/>
              <a:t>Gómez</a:t>
            </a:r>
            <a:r>
              <a:rPr lang="it-IT" dirty="0"/>
              <a:t> </a:t>
            </a:r>
            <a:r>
              <a:rPr lang="it-IT" dirty="0" err="1"/>
              <a:t>Peña</a:t>
            </a:r>
            <a:endParaRPr lang="it-IT" dirty="0"/>
          </a:p>
        </p:txBody>
      </p:sp>
      <p:sp>
        <p:nvSpPr>
          <p:cNvPr id="3" name="Segnaposto contenuto 2">
            <a:extLst>
              <a:ext uri="{FF2B5EF4-FFF2-40B4-BE49-F238E27FC236}">
                <a16:creationId xmlns:a16="http://schemas.microsoft.com/office/drawing/2014/main" id="{C4621317-7D23-4546-A556-0CDC9C8B4C76}"/>
              </a:ext>
            </a:extLst>
          </p:cNvPr>
          <p:cNvSpPr>
            <a:spLocks noGrp="1"/>
          </p:cNvSpPr>
          <p:nvPr>
            <p:ph idx="1"/>
          </p:nvPr>
        </p:nvSpPr>
        <p:spPr/>
        <p:txBody>
          <a:bodyPr/>
          <a:lstStyle/>
          <a:p>
            <a:r>
              <a:rPr lang="it-IT" dirty="0">
                <a:hlinkClick r:id="rId3"/>
              </a:rPr>
              <a:t>https://www.youtube.com/watch?v=tgnjMtV3-WQ</a:t>
            </a:r>
            <a:endParaRPr lang="it-IT" dirty="0"/>
          </a:p>
          <a:p>
            <a:endParaRPr lang="it-IT" dirty="0"/>
          </a:p>
          <a:p>
            <a:r>
              <a:rPr lang="it-IT" dirty="0">
                <a:hlinkClick r:id="rId4"/>
              </a:rPr>
              <a:t>https://www.youtube.com/watch?v=x1KkjVpc5Go</a:t>
            </a:r>
            <a:endParaRPr lang="it-IT" dirty="0"/>
          </a:p>
          <a:p>
            <a:endParaRPr lang="it-IT" dirty="0"/>
          </a:p>
          <a:p>
            <a:endParaRPr lang="it-IT" dirty="0"/>
          </a:p>
        </p:txBody>
      </p:sp>
      <p:pic>
        <p:nvPicPr>
          <p:cNvPr id="4" name="Immagine 3">
            <a:extLst>
              <a:ext uri="{FF2B5EF4-FFF2-40B4-BE49-F238E27FC236}">
                <a16:creationId xmlns:a16="http://schemas.microsoft.com/office/drawing/2014/main" id="{5FB524AA-F377-4568-B002-88C1B89E16D2}"/>
              </a:ext>
            </a:extLst>
          </p:cNvPr>
          <p:cNvPicPr>
            <a:picLocks noChangeAspect="1"/>
          </p:cNvPicPr>
          <p:nvPr/>
        </p:nvPicPr>
        <p:blipFill>
          <a:blip r:embed="rId5"/>
          <a:stretch>
            <a:fillRect/>
          </a:stretch>
        </p:blipFill>
        <p:spPr>
          <a:xfrm>
            <a:off x="2915816" y="4264285"/>
            <a:ext cx="3744416" cy="2569968"/>
          </a:xfrm>
          <a:prstGeom prst="rect">
            <a:avLst/>
          </a:prstGeom>
        </p:spPr>
      </p:pic>
    </p:spTree>
    <p:extLst>
      <p:ext uri="{BB962C8B-B14F-4D97-AF65-F5344CB8AC3E}">
        <p14:creationId xmlns:p14="http://schemas.microsoft.com/office/powerpoint/2010/main" val="4274223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CuadroTexto"/>
          <p:cNvSpPr txBox="1"/>
          <p:nvPr/>
        </p:nvSpPr>
        <p:spPr>
          <a:xfrm>
            <a:off x="857224" y="1071546"/>
            <a:ext cx="6521081" cy="4893647"/>
          </a:xfrm>
          <a:prstGeom prst="rect">
            <a:avLst/>
          </a:prstGeom>
          <a:noFill/>
        </p:spPr>
        <p:txBody>
          <a:bodyPr wrap="none" rtlCol="0">
            <a:spAutoFit/>
          </a:bodyPr>
          <a:lstStyle/>
          <a:p>
            <a:r>
              <a:rPr lang="it-IT" sz="2400" dirty="0"/>
              <a:t>Algunas refrencias:</a:t>
            </a:r>
          </a:p>
          <a:p>
            <a:endParaRPr lang="it-IT" sz="2400" dirty="0"/>
          </a:p>
          <a:p>
            <a:r>
              <a:rPr lang="es-ES" sz="2400" dirty="0">
                <a:hlinkClick r:id="rId3"/>
              </a:rPr>
              <a:t>http://labloga.blogspot.it/</a:t>
            </a:r>
            <a:endParaRPr lang="es-ES" sz="2400" dirty="0"/>
          </a:p>
          <a:p>
            <a:endParaRPr lang="it-IT" sz="2400" dirty="0"/>
          </a:p>
          <a:p>
            <a:r>
              <a:rPr lang="es-ES" sz="2400" dirty="0">
                <a:hlinkClick r:id="rId4"/>
              </a:rPr>
              <a:t>http://braceroarchive.org/</a:t>
            </a:r>
            <a:endParaRPr lang="es-ES" sz="2400" dirty="0"/>
          </a:p>
          <a:p>
            <a:endParaRPr lang="it-IT" sz="2400" dirty="0"/>
          </a:p>
          <a:p>
            <a:r>
              <a:rPr lang="es-ES" sz="2400" dirty="0">
                <a:hlinkClick r:id="rId5"/>
              </a:rPr>
              <a:t>http://www.utep.edu/border/</a:t>
            </a:r>
            <a:endParaRPr lang="es-ES" sz="2400" dirty="0"/>
          </a:p>
          <a:p>
            <a:endParaRPr lang="it-IT" sz="2400" dirty="0"/>
          </a:p>
          <a:p>
            <a:r>
              <a:rPr lang="es-ES" sz="2400" dirty="0">
                <a:hlinkClick r:id="rId6"/>
              </a:rPr>
              <a:t>http://bib.cervantesvirtual.com/portal/lchicana/</a:t>
            </a:r>
            <a:endParaRPr lang="es-ES" sz="2400" dirty="0"/>
          </a:p>
          <a:p>
            <a:endParaRPr lang="it-IT" sz="2400" dirty="0"/>
          </a:p>
          <a:p>
            <a:r>
              <a:rPr lang="es-ES" sz="2400" dirty="0">
                <a:hlinkClick r:id="rId7"/>
              </a:rPr>
              <a:t>http://www.lasculturas.com/</a:t>
            </a:r>
            <a:endParaRPr lang="es-ES" sz="2400" dirty="0"/>
          </a:p>
          <a:p>
            <a:endParaRPr lang="it-IT" sz="2400" dirty="0"/>
          </a:p>
          <a:p>
            <a:r>
              <a:rPr lang="es-ES" sz="2400" dirty="0">
                <a:hlinkClick r:id="rId8"/>
              </a:rPr>
              <a:t>http://www.youtube.com/watch?v=RHQ4XS-DrqM</a:t>
            </a: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1 Imagen" descr="pito perez.jpg"/>
          <p:cNvPicPr>
            <a:picLocks noChangeAspect="1"/>
          </p:cNvPicPr>
          <p:nvPr/>
        </p:nvPicPr>
        <p:blipFill>
          <a:blip r:embed="rId3" cstate="print"/>
          <a:stretch>
            <a:fillRect/>
          </a:stretch>
        </p:blipFill>
        <p:spPr>
          <a:xfrm>
            <a:off x="236418" y="100549"/>
            <a:ext cx="2381250" cy="1924050"/>
          </a:xfrm>
          <a:prstGeom prst="rect">
            <a:avLst/>
          </a:prstGeom>
        </p:spPr>
      </p:pic>
      <p:pic>
        <p:nvPicPr>
          <p:cNvPr id="3" name="2 Imagen" descr="espaldas 1.jpg"/>
          <p:cNvPicPr>
            <a:picLocks noChangeAspect="1"/>
          </p:cNvPicPr>
          <p:nvPr/>
        </p:nvPicPr>
        <p:blipFill>
          <a:blip r:embed="rId4" cstate="print"/>
          <a:stretch>
            <a:fillRect/>
          </a:stretch>
        </p:blipFill>
        <p:spPr>
          <a:xfrm>
            <a:off x="1071538" y="3571876"/>
            <a:ext cx="1781175" cy="2562225"/>
          </a:xfrm>
          <a:prstGeom prst="rect">
            <a:avLst/>
          </a:prstGeom>
        </p:spPr>
      </p:pic>
      <p:pic>
        <p:nvPicPr>
          <p:cNvPr id="4" name="3 Imagen" descr="espaldas 2.jpg"/>
          <p:cNvPicPr>
            <a:picLocks noChangeAspect="1"/>
          </p:cNvPicPr>
          <p:nvPr/>
        </p:nvPicPr>
        <p:blipFill>
          <a:blip r:embed="rId5" cstate="print"/>
          <a:stretch>
            <a:fillRect/>
          </a:stretch>
        </p:blipFill>
        <p:spPr>
          <a:xfrm>
            <a:off x="6215074" y="4714884"/>
            <a:ext cx="2371725" cy="1638300"/>
          </a:xfrm>
          <a:prstGeom prst="rect">
            <a:avLst/>
          </a:prstGeom>
        </p:spPr>
      </p:pic>
      <p:pic>
        <p:nvPicPr>
          <p:cNvPr id="5" name="4 Imagen" descr="espaldas 3.jpg"/>
          <p:cNvPicPr>
            <a:picLocks noChangeAspect="1"/>
          </p:cNvPicPr>
          <p:nvPr/>
        </p:nvPicPr>
        <p:blipFill>
          <a:blip r:embed="rId6" cstate="print"/>
          <a:stretch>
            <a:fillRect/>
          </a:stretch>
        </p:blipFill>
        <p:spPr>
          <a:xfrm>
            <a:off x="3714744" y="4857760"/>
            <a:ext cx="2057400" cy="1514475"/>
          </a:xfrm>
          <a:prstGeom prst="rect">
            <a:avLst/>
          </a:prstGeom>
        </p:spPr>
      </p:pic>
      <p:cxnSp>
        <p:nvCxnSpPr>
          <p:cNvPr id="7" name="6 Conector recto"/>
          <p:cNvCxnSpPr/>
          <p:nvPr/>
        </p:nvCxnSpPr>
        <p:spPr>
          <a:xfrm>
            <a:off x="214282" y="2714620"/>
            <a:ext cx="835824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2791367" y="500042"/>
            <a:ext cx="593624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alatino Linotype" panose="02040502050505030304" pitchFamily="18" charset="0"/>
              </a:rPr>
              <a:t>Pito Pérez se va de bracero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alatino Linotype" panose="02040502050505030304" pitchFamily="18" charset="0"/>
            </a:endParaRPr>
          </a:p>
        </p:txBody>
      </p:sp>
      <p:sp>
        <p:nvSpPr>
          <p:cNvPr id="9" name="8 CuadroTexto"/>
          <p:cNvSpPr txBox="1"/>
          <p:nvPr/>
        </p:nvSpPr>
        <p:spPr>
          <a:xfrm>
            <a:off x="3357554" y="1428736"/>
            <a:ext cx="5469767" cy="584775"/>
          </a:xfrm>
          <a:prstGeom prst="rect">
            <a:avLst/>
          </a:prstGeom>
          <a:noFill/>
        </p:spPr>
        <p:txBody>
          <a:bodyPr wrap="none" rtlCol="0">
            <a:spAutoFit/>
          </a:bodyPr>
          <a:lstStyle/>
          <a:p>
            <a:r>
              <a:rPr lang="it-IT" sz="3200" b="1" dirty="0">
                <a:effectLst>
                  <a:outerShdw blurRad="38100" dist="38100" dir="2700000" algn="tl">
                    <a:srgbClr val="000000">
                      <a:alpha val="43137"/>
                    </a:srgbClr>
                  </a:outerShdw>
                </a:effectLst>
                <a:latin typeface="Palatino Linotype" panose="02040502050505030304" pitchFamily="18" charset="0"/>
              </a:rPr>
              <a:t>Alfonso Patiño Gómez  1947</a:t>
            </a:r>
            <a:endParaRPr lang="es-ES" sz="3200" b="1" dirty="0">
              <a:effectLst>
                <a:outerShdw blurRad="38100" dist="38100" dir="2700000" algn="tl">
                  <a:srgbClr val="000000">
                    <a:alpha val="43137"/>
                  </a:srgbClr>
                </a:outerShdw>
              </a:effectLst>
              <a:latin typeface="Palatino Linotype" panose="02040502050505030304" pitchFamily="18" charset="0"/>
            </a:endParaRPr>
          </a:p>
        </p:txBody>
      </p:sp>
      <p:sp>
        <p:nvSpPr>
          <p:cNvPr id="10" name="9 Rectángulo"/>
          <p:cNvSpPr/>
          <p:nvPr/>
        </p:nvSpPr>
        <p:spPr>
          <a:xfrm>
            <a:off x="4000496" y="3071810"/>
            <a:ext cx="4365298" cy="769441"/>
          </a:xfrm>
          <a:prstGeom prst="rect">
            <a:avLst/>
          </a:prstGeom>
          <a:noFill/>
        </p:spPr>
        <p:txBody>
          <a:bodyPr wrap="none" lIns="91440" tIns="45720" rIns="91440" bIns="45720">
            <a:spAutoFit/>
          </a:bodyPr>
          <a:lstStyle/>
          <a:p>
            <a:pPr algn="ctr"/>
            <a:r>
              <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Espaldas Mojadas</a:t>
            </a:r>
          </a:p>
        </p:txBody>
      </p:sp>
      <p:sp>
        <p:nvSpPr>
          <p:cNvPr id="11" name="10 CuadroTexto"/>
          <p:cNvSpPr txBox="1"/>
          <p:nvPr/>
        </p:nvSpPr>
        <p:spPr>
          <a:xfrm>
            <a:off x="3929058" y="3929066"/>
            <a:ext cx="4852610" cy="584775"/>
          </a:xfrm>
          <a:prstGeom prst="rect">
            <a:avLst/>
          </a:prstGeom>
          <a:noFill/>
        </p:spPr>
        <p:txBody>
          <a:bodyPr wrap="none" rtlCol="0">
            <a:spAutoFit/>
          </a:bodyPr>
          <a:lstStyle/>
          <a:p>
            <a:r>
              <a:rPr lang="it-IT" sz="3200" b="1" dirty="0">
                <a:effectLst>
                  <a:outerShdw blurRad="38100" dist="38100" dir="2700000" algn="tl">
                    <a:srgbClr val="000000">
                      <a:alpha val="43137"/>
                    </a:srgbClr>
                  </a:outerShdw>
                </a:effectLst>
                <a:latin typeface="Palatino Linotype" panose="02040502050505030304" pitchFamily="18" charset="0"/>
              </a:rPr>
              <a:t>Alejandro Galindo   1954</a:t>
            </a:r>
            <a:endParaRPr lang="es-ES" sz="3200" b="1" dirty="0">
              <a:effectLst>
                <a:outerShdw blurRad="38100" dist="38100" dir="2700000" algn="tl">
                  <a:srgbClr val="000000">
                    <a:alpha val="43137"/>
                  </a:srgbClr>
                </a:outerShdw>
              </a:effectLst>
              <a:latin typeface="Palatino Linotype" panose="02040502050505030304" pitchFamily="18" charset="0"/>
            </a:endParaRPr>
          </a:p>
        </p:txBody>
      </p:sp>
      <p:sp>
        <p:nvSpPr>
          <p:cNvPr id="6" name="Rettangolo 5">
            <a:extLst>
              <a:ext uri="{FF2B5EF4-FFF2-40B4-BE49-F238E27FC236}">
                <a16:creationId xmlns:a16="http://schemas.microsoft.com/office/drawing/2014/main" id="{D8532D6E-E961-48D4-83DA-49834AC8A923}"/>
              </a:ext>
            </a:extLst>
          </p:cNvPr>
          <p:cNvSpPr/>
          <p:nvPr/>
        </p:nvSpPr>
        <p:spPr>
          <a:xfrm>
            <a:off x="2617668" y="2173329"/>
            <a:ext cx="6352633" cy="369332"/>
          </a:xfrm>
          <a:prstGeom prst="rect">
            <a:avLst/>
          </a:prstGeom>
        </p:spPr>
        <p:txBody>
          <a:bodyPr wrap="square">
            <a:spAutoFit/>
          </a:bodyPr>
          <a:lstStyle/>
          <a:p>
            <a:r>
              <a:rPr lang="it-IT" dirty="0"/>
              <a:t>https://www.youtube.com/watch?v=BgvbJwzYjCc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1 Imagen" descr="salt 1.jpg"/>
          <p:cNvPicPr>
            <a:picLocks noChangeAspect="1"/>
          </p:cNvPicPr>
          <p:nvPr/>
        </p:nvPicPr>
        <p:blipFill>
          <a:blip r:embed="rId3" cstate="print"/>
          <a:stretch>
            <a:fillRect/>
          </a:stretch>
        </p:blipFill>
        <p:spPr>
          <a:xfrm>
            <a:off x="642910" y="357165"/>
            <a:ext cx="1714512" cy="3061629"/>
          </a:xfrm>
          <a:prstGeom prst="rect">
            <a:avLst/>
          </a:prstGeom>
        </p:spPr>
      </p:pic>
      <p:pic>
        <p:nvPicPr>
          <p:cNvPr id="3" name="2 Imagen" descr="salt 2.jpg"/>
          <p:cNvPicPr>
            <a:picLocks noChangeAspect="1"/>
          </p:cNvPicPr>
          <p:nvPr/>
        </p:nvPicPr>
        <p:blipFill>
          <a:blip r:embed="rId4" cstate="print"/>
          <a:stretch>
            <a:fillRect/>
          </a:stretch>
        </p:blipFill>
        <p:spPr>
          <a:xfrm>
            <a:off x="2571736" y="357166"/>
            <a:ext cx="2457450" cy="1866900"/>
          </a:xfrm>
          <a:prstGeom prst="rect">
            <a:avLst/>
          </a:prstGeom>
        </p:spPr>
      </p:pic>
      <p:pic>
        <p:nvPicPr>
          <p:cNvPr id="4" name="3 Imagen" descr="alambrista 1.jpg"/>
          <p:cNvPicPr>
            <a:picLocks noChangeAspect="1"/>
          </p:cNvPicPr>
          <p:nvPr/>
        </p:nvPicPr>
        <p:blipFill>
          <a:blip r:embed="rId5" cstate="print"/>
          <a:stretch>
            <a:fillRect/>
          </a:stretch>
        </p:blipFill>
        <p:spPr>
          <a:xfrm>
            <a:off x="357158" y="3929066"/>
            <a:ext cx="1800225" cy="2543175"/>
          </a:xfrm>
          <a:prstGeom prst="rect">
            <a:avLst/>
          </a:prstGeom>
        </p:spPr>
      </p:pic>
      <p:pic>
        <p:nvPicPr>
          <p:cNvPr id="5" name="4 Imagen" descr="alambrista 2.jpg"/>
          <p:cNvPicPr>
            <a:picLocks noChangeAspect="1"/>
          </p:cNvPicPr>
          <p:nvPr/>
        </p:nvPicPr>
        <p:blipFill>
          <a:blip r:embed="rId6" cstate="print"/>
          <a:stretch>
            <a:fillRect/>
          </a:stretch>
        </p:blipFill>
        <p:spPr>
          <a:xfrm>
            <a:off x="2714612" y="4714884"/>
            <a:ext cx="2438400" cy="1685925"/>
          </a:xfrm>
          <a:prstGeom prst="rect">
            <a:avLst/>
          </a:prstGeom>
        </p:spPr>
      </p:pic>
      <p:pic>
        <p:nvPicPr>
          <p:cNvPr id="6" name="5 Imagen" descr="alambrista 3.jpg"/>
          <p:cNvPicPr>
            <a:picLocks noChangeAspect="1"/>
          </p:cNvPicPr>
          <p:nvPr/>
        </p:nvPicPr>
        <p:blipFill>
          <a:blip r:embed="rId7" cstate="print"/>
          <a:stretch>
            <a:fillRect/>
          </a:stretch>
        </p:blipFill>
        <p:spPr>
          <a:xfrm>
            <a:off x="5572132" y="4643446"/>
            <a:ext cx="2762250" cy="1657350"/>
          </a:xfrm>
          <a:prstGeom prst="rect">
            <a:avLst/>
          </a:prstGeom>
        </p:spPr>
      </p:pic>
      <p:cxnSp>
        <p:nvCxnSpPr>
          <p:cNvPr id="8" name="7 Conector recto de flecha"/>
          <p:cNvCxnSpPr/>
          <p:nvPr/>
        </p:nvCxnSpPr>
        <p:spPr>
          <a:xfrm flipV="1">
            <a:off x="0" y="3500438"/>
            <a:ext cx="8858280" cy="714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5572132" y="500042"/>
            <a:ext cx="3240449" cy="1323439"/>
          </a:xfrm>
          <a:prstGeom prst="rect">
            <a:avLst/>
          </a:prstGeom>
          <a:noFill/>
        </p:spPr>
        <p:txBody>
          <a:bodyPr wrap="square" lIns="91440" tIns="45720" rIns="91440" bIns="45720">
            <a:spAutoFit/>
          </a:bodyPr>
          <a:lstStyle/>
          <a:p>
            <a:pPr algn="ctr"/>
            <a:r>
              <a:rPr lang="it-IT"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Salt of the Earth</a:t>
            </a:r>
            <a:endParaRPr lang="es-E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10 CuadroTexto"/>
          <p:cNvSpPr txBox="1"/>
          <p:nvPr/>
        </p:nvSpPr>
        <p:spPr>
          <a:xfrm>
            <a:off x="5336435" y="1917301"/>
            <a:ext cx="3176447" cy="1231106"/>
          </a:xfrm>
          <a:prstGeom prst="rect">
            <a:avLst/>
          </a:prstGeom>
          <a:noFill/>
        </p:spPr>
        <p:txBody>
          <a:bodyPr wrap="none" rtlCol="0">
            <a:spAutoFit/>
          </a:bodyPr>
          <a:lstStyle/>
          <a:p>
            <a:r>
              <a:rPr lang="it-IT" sz="2800" b="1" dirty="0">
                <a:effectLst>
                  <a:outerShdw blurRad="38100" dist="38100" dir="2700000" algn="tl">
                    <a:srgbClr val="000000">
                      <a:alpha val="43137"/>
                    </a:srgbClr>
                  </a:outerShdw>
                </a:effectLst>
              </a:rPr>
              <a:t>Herbert J. Biberman</a:t>
            </a:r>
          </a:p>
          <a:p>
            <a:pPr algn="ctr"/>
            <a:r>
              <a:rPr lang="it-IT" sz="2800" b="1" dirty="0">
                <a:effectLst>
                  <a:outerShdw blurRad="38100" dist="38100" dir="2700000" algn="tl">
                    <a:srgbClr val="000000">
                      <a:alpha val="43137"/>
                    </a:srgbClr>
                  </a:outerShdw>
                </a:effectLst>
              </a:rPr>
              <a:t>1954</a:t>
            </a:r>
          </a:p>
          <a:p>
            <a:endParaRPr lang="es-ES" dirty="0"/>
          </a:p>
        </p:txBody>
      </p:sp>
      <p:sp>
        <p:nvSpPr>
          <p:cNvPr id="12" name="11 Rectángulo"/>
          <p:cNvSpPr/>
          <p:nvPr/>
        </p:nvSpPr>
        <p:spPr>
          <a:xfrm>
            <a:off x="2857488" y="3786190"/>
            <a:ext cx="2503058" cy="707886"/>
          </a:xfrm>
          <a:prstGeom prst="rect">
            <a:avLst/>
          </a:prstGeom>
          <a:noFill/>
        </p:spPr>
        <p:txBody>
          <a:bodyPr wrap="none" lIns="91440" tIns="45720" rIns="91440" bIns="45720">
            <a:spAutoFit/>
          </a:bodyPr>
          <a:lstStyle/>
          <a:p>
            <a:pPr algn="ctr"/>
            <a:r>
              <a:rPr lang="es-E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Alambrista</a:t>
            </a:r>
          </a:p>
        </p:txBody>
      </p:sp>
      <p:sp>
        <p:nvSpPr>
          <p:cNvPr id="13" name="12 CuadroTexto"/>
          <p:cNvSpPr txBox="1"/>
          <p:nvPr/>
        </p:nvSpPr>
        <p:spPr>
          <a:xfrm>
            <a:off x="5572132" y="3857628"/>
            <a:ext cx="3161506" cy="523220"/>
          </a:xfrm>
          <a:prstGeom prst="rect">
            <a:avLst/>
          </a:prstGeom>
          <a:noFill/>
        </p:spPr>
        <p:txBody>
          <a:bodyPr wrap="none" rtlCol="0">
            <a:spAutoFit/>
          </a:bodyPr>
          <a:lstStyle/>
          <a:p>
            <a:r>
              <a:rPr lang="it-IT" sz="2800" b="1" dirty="0">
                <a:effectLst>
                  <a:outerShdw blurRad="38100" dist="38100" dir="2700000" algn="tl">
                    <a:srgbClr val="000000">
                      <a:alpha val="43137"/>
                    </a:srgbClr>
                  </a:outerShdw>
                </a:effectLst>
              </a:rPr>
              <a:t>Robert Young   1977</a:t>
            </a:r>
            <a:endParaRPr lang="es-ES" sz="2800"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rot="10800000" flipV="1">
            <a:off x="500034" y="4785192"/>
            <a:ext cx="35719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2800" dirty="0">
                <a:latin typeface="Times New Roman" pitchFamily="18" charset="0"/>
                <a:ea typeface="Calibri" pitchFamily="34" charset="0"/>
                <a:cs typeface="Times New Roman" pitchFamily="18" charset="0"/>
              </a:rPr>
              <a:t>Hugo Salcedo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El viaje de los cantores </a:t>
            </a:r>
            <a:r>
              <a:rPr kumimoji="0" lang="it-IT"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(1989)</a:t>
            </a:r>
          </a:p>
        </p:txBody>
      </p:sp>
      <p:sp>
        <p:nvSpPr>
          <p:cNvPr id="4" name="3 CuadroTexto"/>
          <p:cNvSpPr txBox="1"/>
          <p:nvPr/>
        </p:nvSpPr>
        <p:spPr>
          <a:xfrm>
            <a:off x="4214810" y="428604"/>
            <a:ext cx="4297458" cy="954107"/>
          </a:xfrm>
          <a:prstGeom prst="rect">
            <a:avLst/>
          </a:prstGeom>
          <a:noFill/>
        </p:spPr>
        <p:txBody>
          <a:bodyPr wrap="none" rtlCol="0">
            <a:spAutoFit/>
          </a:bodyPr>
          <a:lstStyle/>
          <a:p>
            <a:r>
              <a:rPr lang="it-IT" sz="2800" dirty="0">
                <a:latin typeface="Times New Roman" pitchFamily="18" charset="0"/>
                <a:ea typeface="Calibri" pitchFamily="34" charset="0"/>
                <a:cs typeface="Times New Roman" pitchFamily="18" charset="0"/>
              </a:rPr>
              <a:t>Carlos Fuentes </a:t>
            </a:r>
          </a:p>
          <a:p>
            <a:r>
              <a:rPr lang="it-IT" sz="2800" i="1" dirty="0">
                <a:latin typeface="Times New Roman" pitchFamily="18" charset="0"/>
                <a:ea typeface="Calibri" pitchFamily="34" charset="0"/>
                <a:cs typeface="Times New Roman" pitchFamily="18" charset="0"/>
              </a:rPr>
              <a:t>La frontera de cristal </a:t>
            </a:r>
            <a:r>
              <a:rPr lang="it-IT" sz="2800" dirty="0">
                <a:latin typeface="Times New Roman" pitchFamily="18" charset="0"/>
                <a:ea typeface="Calibri" pitchFamily="34" charset="0"/>
                <a:cs typeface="Times New Roman" pitchFamily="18" charset="0"/>
              </a:rPr>
              <a:t>(1995)</a:t>
            </a:r>
            <a:endParaRPr lang="es-ES" sz="2800" dirty="0"/>
          </a:p>
        </p:txBody>
      </p:sp>
      <p:sp>
        <p:nvSpPr>
          <p:cNvPr id="5" name="4 CuadroTexto"/>
          <p:cNvSpPr txBox="1"/>
          <p:nvPr/>
        </p:nvSpPr>
        <p:spPr>
          <a:xfrm>
            <a:off x="0" y="1714488"/>
            <a:ext cx="5619936" cy="1384995"/>
          </a:xfrm>
          <a:prstGeom prst="rect">
            <a:avLst/>
          </a:prstGeom>
          <a:noFill/>
        </p:spPr>
        <p:txBody>
          <a:bodyPr wrap="none" rtlCol="0">
            <a:spAutoFit/>
          </a:bodyPr>
          <a:lstStyle/>
          <a:p>
            <a:pPr lvl="0"/>
            <a:r>
              <a:rPr lang="it-IT" sz="2800" dirty="0">
                <a:latin typeface="Times New Roman" pitchFamily="18" charset="0"/>
                <a:ea typeface="Calibri" pitchFamily="34" charset="0"/>
                <a:cs typeface="Times New Roman" pitchFamily="18" charset="0"/>
              </a:rPr>
              <a:t>Luis Humberto Crosthwaite </a:t>
            </a:r>
          </a:p>
          <a:p>
            <a:pPr lvl="0"/>
            <a:r>
              <a:rPr lang="it-IT" sz="2800" i="1" dirty="0">
                <a:latin typeface="Times New Roman" pitchFamily="18" charset="0"/>
                <a:ea typeface="Calibri" pitchFamily="34" charset="0"/>
                <a:cs typeface="Times New Roman" pitchFamily="18" charset="0"/>
              </a:rPr>
              <a:t>Instrucciones para cruzar la frontera </a:t>
            </a:r>
          </a:p>
          <a:p>
            <a:pPr lvl="0"/>
            <a:r>
              <a:rPr lang="it-IT" sz="2800" i="1" dirty="0">
                <a:latin typeface="Times New Roman" pitchFamily="18" charset="0"/>
                <a:ea typeface="Calibri" pitchFamily="34" charset="0"/>
                <a:cs typeface="Times New Roman" pitchFamily="18" charset="0"/>
              </a:rPr>
              <a:t>Misa Fronteriza </a:t>
            </a:r>
            <a:endParaRPr lang="es-ES" sz="2800" dirty="0"/>
          </a:p>
        </p:txBody>
      </p:sp>
      <p:sp>
        <p:nvSpPr>
          <p:cNvPr id="6" name="5 CuadroTexto"/>
          <p:cNvSpPr txBox="1"/>
          <p:nvPr/>
        </p:nvSpPr>
        <p:spPr>
          <a:xfrm>
            <a:off x="5357818" y="3429000"/>
            <a:ext cx="3012363" cy="954107"/>
          </a:xfrm>
          <a:prstGeom prst="rect">
            <a:avLst/>
          </a:prstGeom>
          <a:noFill/>
        </p:spPr>
        <p:txBody>
          <a:bodyPr wrap="none" rtlCol="0">
            <a:spAutoFit/>
          </a:bodyPr>
          <a:lstStyle/>
          <a:p>
            <a:r>
              <a:rPr lang="it-IT" sz="2800" dirty="0">
                <a:latin typeface="Times New Roman" pitchFamily="18" charset="0"/>
                <a:ea typeface="Calibri" pitchFamily="34" charset="0"/>
                <a:cs typeface="Times New Roman" pitchFamily="18" charset="0"/>
              </a:rPr>
              <a:t>Federico Campbell </a:t>
            </a:r>
          </a:p>
          <a:p>
            <a:r>
              <a:rPr lang="it-IT" sz="2800" i="1" dirty="0">
                <a:latin typeface="Times New Roman" pitchFamily="18" charset="0"/>
                <a:ea typeface="Calibri" pitchFamily="34" charset="0"/>
                <a:cs typeface="Times New Roman" pitchFamily="18" charset="0"/>
              </a:rPr>
              <a:t>Tijuanenses </a:t>
            </a:r>
            <a:r>
              <a:rPr lang="it-IT" sz="2800" dirty="0">
                <a:latin typeface="Times New Roman" pitchFamily="18" charset="0"/>
                <a:ea typeface="Calibri" pitchFamily="34" charset="0"/>
                <a:cs typeface="Times New Roman" pitchFamily="18" charset="0"/>
              </a:rPr>
              <a:t>(2006)</a:t>
            </a:r>
            <a:endParaRPr lang="es-ES" sz="2800" dirty="0"/>
          </a:p>
        </p:txBody>
      </p:sp>
      <p:pic>
        <p:nvPicPr>
          <p:cNvPr id="8" name="7 Imagen" descr="fuentes - frontera 1.jpg"/>
          <p:cNvPicPr>
            <a:picLocks noChangeAspect="1"/>
          </p:cNvPicPr>
          <p:nvPr/>
        </p:nvPicPr>
        <p:blipFill>
          <a:blip r:embed="rId3" cstate="print"/>
          <a:stretch>
            <a:fillRect/>
          </a:stretch>
        </p:blipFill>
        <p:spPr>
          <a:xfrm>
            <a:off x="2811772" y="29573"/>
            <a:ext cx="1091563" cy="1747799"/>
          </a:xfrm>
          <a:prstGeom prst="rect">
            <a:avLst/>
          </a:prstGeom>
        </p:spPr>
      </p:pic>
      <p:pic>
        <p:nvPicPr>
          <p:cNvPr id="10" name="9 Imagen" descr="crosthwaite 1.jpg"/>
          <p:cNvPicPr>
            <a:picLocks noChangeAspect="1"/>
          </p:cNvPicPr>
          <p:nvPr/>
        </p:nvPicPr>
        <p:blipFill>
          <a:blip r:embed="rId4" cstate="print"/>
          <a:stretch>
            <a:fillRect/>
          </a:stretch>
        </p:blipFill>
        <p:spPr>
          <a:xfrm>
            <a:off x="5500694" y="1571612"/>
            <a:ext cx="902737" cy="1543051"/>
          </a:xfrm>
          <a:prstGeom prst="rect">
            <a:avLst/>
          </a:prstGeom>
        </p:spPr>
      </p:pic>
      <p:pic>
        <p:nvPicPr>
          <p:cNvPr id="12" name="11 Imagen" descr="crosthwaite 4.jpg"/>
          <p:cNvPicPr>
            <a:picLocks noChangeAspect="1"/>
          </p:cNvPicPr>
          <p:nvPr/>
        </p:nvPicPr>
        <p:blipFill>
          <a:blip r:embed="rId5" cstate="print"/>
          <a:srcRect t="9677" b="20430"/>
          <a:stretch>
            <a:fillRect/>
          </a:stretch>
        </p:blipFill>
        <p:spPr>
          <a:xfrm>
            <a:off x="6789595" y="1654002"/>
            <a:ext cx="1326173" cy="1428760"/>
          </a:xfrm>
          <a:prstGeom prst="rect">
            <a:avLst/>
          </a:prstGeom>
        </p:spPr>
      </p:pic>
      <p:pic>
        <p:nvPicPr>
          <p:cNvPr id="13" name="12 Imagen" descr="campbell 1.jpg"/>
          <p:cNvPicPr>
            <a:picLocks noChangeAspect="1"/>
          </p:cNvPicPr>
          <p:nvPr/>
        </p:nvPicPr>
        <p:blipFill>
          <a:blip r:embed="rId6" cstate="print"/>
          <a:stretch>
            <a:fillRect/>
          </a:stretch>
        </p:blipFill>
        <p:spPr>
          <a:xfrm>
            <a:off x="3357554" y="2928934"/>
            <a:ext cx="1093889" cy="1800228"/>
          </a:xfrm>
          <a:prstGeom prst="rect">
            <a:avLst/>
          </a:prstGeom>
        </p:spPr>
      </p:pic>
      <p:pic>
        <p:nvPicPr>
          <p:cNvPr id="14" name="13 Imagen" descr="salcedo 1.jpg"/>
          <p:cNvPicPr>
            <a:picLocks noChangeAspect="1"/>
          </p:cNvPicPr>
          <p:nvPr/>
        </p:nvPicPr>
        <p:blipFill>
          <a:blip r:embed="rId7" cstate="print"/>
          <a:stretch>
            <a:fillRect/>
          </a:stretch>
        </p:blipFill>
        <p:spPr>
          <a:xfrm>
            <a:off x="4929190" y="4714884"/>
            <a:ext cx="2600325" cy="17621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134A98B-843F-4F95-A730-4273914D80DE}"/>
              </a:ext>
            </a:extLst>
          </p:cNvPr>
          <p:cNvSpPr/>
          <p:nvPr/>
        </p:nvSpPr>
        <p:spPr>
          <a:xfrm>
            <a:off x="179512" y="5044533"/>
            <a:ext cx="3647152" cy="369332"/>
          </a:xfrm>
          <a:prstGeom prst="rect">
            <a:avLst/>
          </a:prstGeom>
        </p:spPr>
        <p:txBody>
          <a:bodyPr wrap="none">
            <a:spAutoFit/>
          </a:bodyPr>
          <a:lstStyle/>
          <a:p>
            <a:r>
              <a:rPr lang="it-IT" dirty="0"/>
              <a:t>https://youtu.be/_uevhXTwd9c</a:t>
            </a:r>
          </a:p>
        </p:txBody>
      </p:sp>
      <p:sp>
        <p:nvSpPr>
          <p:cNvPr id="5" name="CasellaDiTesto 4">
            <a:extLst>
              <a:ext uri="{FF2B5EF4-FFF2-40B4-BE49-F238E27FC236}">
                <a16:creationId xmlns:a16="http://schemas.microsoft.com/office/drawing/2014/main" id="{3A07033A-D502-479C-8C02-9EBBA02800E1}"/>
              </a:ext>
            </a:extLst>
          </p:cNvPr>
          <p:cNvSpPr txBox="1"/>
          <p:nvPr/>
        </p:nvSpPr>
        <p:spPr>
          <a:xfrm>
            <a:off x="1259632" y="1378784"/>
            <a:ext cx="6995826" cy="1323439"/>
          </a:xfrm>
          <a:prstGeom prst="rect">
            <a:avLst/>
          </a:prstGeom>
          <a:noFill/>
        </p:spPr>
        <p:txBody>
          <a:bodyPr wrap="none" rtlCol="0">
            <a:spAutoFit/>
          </a:bodyPr>
          <a:lstStyle/>
          <a:p>
            <a:r>
              <a:rPr lang="it-IT" sz="4000" b="1" dirty="0">
                <a:latin typeface="Palatino Linotype" panose="02040502050505030304" pitchFamily="18" charset="0"/>
              </a:rPr>
              <a:t>Luis </a:t>
            </a:r>
            <a:r>
              <a:rPr lang="it-IT" sz="4000" b="1" dirty="0" err="1">
                <a:latin typeface="Palatino Linotype" panose="02040502050505030304" pitchFamily="18" charset="0"/>
              </a:rPr>
              <a:t>Humberto</a:t>
            </a:r>
            <a:r>
              <a:rPr lang="it-IT" sz="4000" b="1" dirty="0">
                <a:latin typeface="Palatino Linotype" panose="02040502050505030304" pitchFamily="18" charset="0"/>
              </a:rPr>
              <a:t> </a:t>
            </a:r>
            <a:r>
              <a:rPr lang="it-IT" sz="4000" b="1" dirty="0" err="1">
                <a:latin typeface="Palatino Linotype" panose="02040502050505030304" pitchFamily="18" charset="0"/>
              </a:rPr>
              <a:t>Crosthwaite</a:t>
            </a:r>
            <a:r>
              <a:rPr lang="it-IT" sz="4000" b="1" dirty="0">
                <a:latin typeface="Palatino Linotype" panose="02040502050505030304" pitchFamily="18" charset="0"/>
              </a:rPr>
              <a:t>  </a:t>
            </a:r>
          </a:p>
          <a:p>
            <a:r>
              <a:rPr lang="it-IT" sz="4000" b="1" dirty="0">
                <a:latin typeface="Palatino Linotype" panose="02040502050505030304" pitchFamily="18" charset="0"/>
              </a:rPr>
              <a:t>Misa </a:t>
            </a:r>
            <a:r>
              <a:rPr lang="it-IT" sz="4000" b="1" dirty="0" err="1">
                <a:latin typeface="Palatino Linotype" panose="02040502050505030304" pitchFamily="18" charset="0"/>
              </a:rPr>
              <a:t>Fronteriza</a:t>
            </a:r>
            <a:endParaRPr lang="it-IT" sz="4000" b="1" dirty="0">
              <a:latin typeface="Palatino Linotype" panose="02040502050505030304" pitchFamily="18" charset="0"/>
            </a:endParaRPr>
          </a:p>
        </p:txBody>
      </p:sp>
      <p:pic>
        <p:nvPicPr>
          <p:cNvPr id="6" name="Immagine 5">
            <a:extLst>
              <a:ext uri="{FF2B5EF4-FFF2-40B4-BE49-F238E27FC236}">
                <a16:creationId xmlns:a16="http://schemas.microsoft.com/office/drawing/2014/main" id="{34AA4B24-5B07-46FE-BC77-06CCC4624923}"/>
              </a:ext>
            </a:extLst>
          </p:cNvPr>
          <p:cNvPicPr>
            <a:picLocks noChangeAspect="1"/>
          </p:cNvPicPr>
          <p:nvPr/>
        </p:nvPicPr>
        <p:blipFill>
          <a:blip r:embed="rId3"/>
          <a:stretch>
            <a:fillRect/>
          </a:stretch>
        </p:blipFill>
        <p:spPr>
          <a:xfrm>
            <a:off x="4259738" y="2845760"/>
            <a:ext cx="4884127" cy="2568105"/>
          </a:xfrm>
          <a:prstGeom prst="rect">
            <a:avLst/>
          </a:prstGeom>
        </p:spPr>
      </p:pic>
      <p:sp>
        <p:nvSpPr>
          <p:cNvPr id="7" name="Rettangolo 6">
            <a:extLst>
              <a:ext uri="{FF2B5EF4-FFF2-40B4-BE49-F238E27FC236}">
                <a16:creationId xmlns:a16="http://schemas.microsoft.com/office/drawing/2014/main" id="{554445D4-71CF-4E10-BE9C-9E0409070068}"/>
              </a:ext>
            </a:extLst>
          </p:cNvPr>
          <p:cNvSpPr/>
          <p:nvPr/>
        </p:nvSpPr>
        <p:spPr>
          <a:xfrm>
            <a:off x="323528" y="5984494"/>
            <a:ext cx="6678488" cy="646331"/>
          </a:xfrm>
          <a:prstGeom prst="rect">
            <a:avLst/>
          </a:prstGeom>
        </p:spPr>
        <p:txBody>
          <a:bodyPr wrap="square">
            <a:spAutoFit/>
          </a:bodyPr>
          <a:lstStyle/>
          <a:p>
            <a:r>
              <a:rPr lang="it-IT" dirty="0"/>
              <a:t>http://amilamia-idilico.blogspot.com/2010/08/misa-fronteriza-de-luis-humberto.html</a:t>
            </a:r>
          </a:p>
        </p:txBody>
      </p:sp>
    </p:spTree>
    <p:extLst>
      <p:ext uri="{BB962C8B-B14F-4D97-AF65-F5344CB8AC3E}">
        <p14:creationId xmlns:p14="http://schemas.microsoft.com/office/powerpoint/2010/main" val="180250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9 Rectángulo redondeado"/>
          <p:cNvSpPr/>
          <p:nvPr/>
        </p:nvSpPr>
        <p:spPr>
          <a:xfrm>
            <a:off x="0" y="3214686"/>
            <a:ext cx="9144000" cy="3643314"/>
          </a:xfrm>
          <a:prstGeom prst="roundRect">
            <a:avLst/>
          </a:prstGeom>
          <a:blipFill>
            <a:blip r:embed="rId2"/>
            <a:tile tx="0" ty="0" sx="100000" sy="100000" flip="none" algn="tl"/>
          </a:bli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8" name="7 Rectángulo redondeado"/>
          <p:cNvSpPr/>
          <p:nvPr/>
        </p:nvSpPr>
        <p:spPr>
          <a:xfrm>
            <a:off x="0" y="204534"/>
            <a:ext cx="9144000" cy="292893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t>
            </a:r>
            <a:endParaRPr lang="es-E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2 Imagen" descr="camino 2.jpg"/>
          <p:cNvPicPr>
            <a:picLocks noChangeAspect="1"/>
          </p:cNvPicPr>
          <p:nvPr/>
        </p:nvPicPr>
        <p:blipFill>
          <a:blip r:embed="rId4" cstate="print"/>
          <a:stretch>
            <a:fillRect/>
          </a:stretch>
        </p:blipFill>
        <p:spPr>
          <a:xfrm>
            <a:off x="714348" y="4000504"/>
            <a:ext cx="1866900" cy="2447925"/>
          </a:xfrm>
          <a:prstGeom prst="rect">
            <a:avLst/>
          </a:prstGeom>
        </p:spPr>
      </p:pic>
      <p:pic>
        <p:nvPicPr>
          <p:cNvPr id="4" name="3 Imagen" descr="camino 1.jpg"/>
          <p:cNvPicPr>
            <a:picLocks noChangeAspect="1"/>
          </p:cNvPicPr>
          <p:nvPr/>
        </p:nvPicPr>
        <p:blipFill>
          <a:blip r:embed="rId5" cstate="print"/>
          <a:srcRect l="17606" r="11971"/>
          <a:stretch>
            <a:fillRect/>
          </a:stretch>
        </p:blipFill>
        <p:spPr>
          <a:xfrm>
            <a:off x="6357950" y="4143380"/>
            <a:ext cx="1428760" cy="2171700"/>
          </a:xfrm>
          <a:prstGeom prst="rect">
            <a:avLst/>
          </a:prstGeom>
        </p:spPr>
      </p:pic>
      <p:pic>
        <p:nvPicPr>
          <p:cNvPr id="5" name="4 Imagen" descr="camino 3.jpg"/>
          <p:cNvPicPr>
            <a:picLocks noChangeAspect="1"/>
          </p:cNvPicPr>
          <p:nvPr/>
        </p:nvPicPr>
        <p:blipFill>
          <a:blip r:embed="rId6" cstate="print"/>
          <a:stretch>
            <a:fillRect/>
          </a:stretch>
        </p:blipFill>
        <p:spPr>
          <a:xfrm>
            <a:off x="3428992" y="3857628"/>
            <a:ext cx="1743075" cy="2619375"/>
          </a:xfrm>
          <a:prstGeom prst="rect">
            <a:avLst/>
          </a:prstGeom>
        </p:spPr>
      </p:pic>
      <p:pic>
        <p:nvPicPr>
          <p:cNvPr id="6" name="5 Imagen" descr="nava - norte.jpg"/>
          <p:cNvPicPr>
            <a:picLocks noChangeAspect="1"/>
          </p:cNvPicPr>
          <p:nvPr/>
        </p:nvPicPr>
        <p:blipFill>
          <a:blip r:embed="rId7" cstate="print"/>
          <a:stretch>
            <a:fillRect/>
          </a:stretch>
        </p:blipFill>
        <p:spPr>
          <a:xfrm>
            <a:off x="285720" y="285728"/>
            <a:ext cx="1800225" cy="2533650"/>
          </a:xfrm>
          <a:prstGeom prst="rect">
            <a:avLst/>
          </a:prstGeom>
        </p:spPr>
      </p:pic>
      <p:pic>
        <p:nvPicPr>
          <p:cNvPr id="7" name="6 Imagen" descr="nava - norte 2.jpg"/>
          <p:cNvPicPr>
            <a:picLocks noChangeAspect="1"/>
          </p:cNvPicPr>
          <p:nvPr/>
        </p:nvPicPr>
        <p:blipFill>
          <a:blip r:embed="rId8" cstate="print"/>
          <a:stretch>
            <a:fillRect/>
          </a:stretch>
        </p:blipFill>
        <p:spPr>
          <a:xfrm>
            <a:off x="2285984" y="285728"/>
            <a:ext cx="2857500" cy="1600200"/>
          </a:xfrm>
          <a:prstGeom prst="rect">
            <a:avLst/>
          </a:prstGeom>
        </p:spPr>
      </p:pic>
      <p:sp>
        <p:nvSpPr>
          <p:cNvPr id="9" name="8 CuadroTexto"/>
          <p:cNvSpPr txBox="1"/>
          <p:nvPr/>
        </p:nvSpPr>
        <p:spPr>
          <a:xfrm>
            <a:off x="5715008" y="714356"/>
            <a:ext cx="3368230" cy="1754326"/>
          </a:xfrm>
          <a:prstGeom prst="rect">
            <a:avLst/>
          </a:prstGeom>
          <a:noFill/>
        </p:spPr>
        <p:txBody>
          <a:bodyPr wrap="none" rtlCol="0">
            <a:spAutoFit/>
          </a:bodyPr>
          <a:lstStyle/>
          <a:p>
            <a:r>
              <a:rPr lang="it-IT" sz="3600" b="1" dirty="0">
                <a:solidFill>
                  <a:srgbClr val="FF0000"/>
                </a:solidFill>
                <a:effectLst>
                  <a:outerShdw blurRad="38100" dist="38100" dir="2700000" algn="tl">
                    <a:srgbClr val="000000">
                      <a:alpha val="43137"/>
                    </a:srgbClr>
                  </a:outerShdw>
                </a:effectLst>
              </a:rPr>
              <a:t>El Norte</a:t>
            </a:r>
          </a:p>
          <a:p>
            <a:r>
              <a:rPr lang="it-IT" sz="3600" b="1" dirty="0">
                <a:solidFill>
                  <a:srgbClr val="FF0000"/>
                </a:solidFill>
                <a:effectLst>
                  <a:outerShdw blurRad="38100" dist="38100" dir="2700000" algn="tl">
                    <a:srgbClr val="000000">
                      <a:alpha val="43137"/>
                    </a:srgbClr>
                  </a:outerShdw>
                </a:effectLst>
              </a:rPr>
              <a:t>Gregory Nava</a:t>
            </a:r>
          </a:p>
          <a:p>
            <a:r>
              <a:rPr lang="it-IT" sz="3600" b="1" dirty="0">
                <a:solidFill>
                  <a:srgbClr val="FF0000"/>
                </a:solidFill>
                <a:effectLst>
                  <a:outerShdw blurRad="38100" dist="38100" dir="2700000" algn="tl">
                    <a:srgbClr val="000000">
                      <a:alpha val="43137"/>
                    </a:srgbClr>
                  </a:outerShdw>
                </a:effectLst>
              </a:rPr>
              <a:t>1983</a:t>
            </a:r>
            <a:r>
              <a:rPr lang="it-IT" sz="3600" dirty="0"/>
              <a:t>  </a:t>
            </a:r>
            <a:endParaRPr lang="es-E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7 Recortar rectángulo de esquina diagonal"/>
          <p:cNvSpPr/>
          <p:nvPr/>
        </p:nvSpPr>
        <p:spPr>
          <a:xfrm>
            <a:off x="357158" y="3786190"/>
            <a:ext cx="8358246" cy="2786082"/>
          </a:xfrm>
          <a:prstGeom prst="snip2Diag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6" name="5 Recortar rectángulo de esquina sencilla"/>
          <p:cNvSpPr/>
          <p:nvPr/>
        </p:nvSpPr>
        <p:spPr>
          <a:xfrm>
            <a:off x="334756" y="566705"/>
            <a:ext cx="8358246" cy="3000396"/>
          </a:xfrm>
          <a:prstGeom prst="snip1Rect">
            <a:avLst/>
          </a:prstGeom>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dirty="0"/>
          </a:p>
        </p:txBody>
      </p:sp>
      <p:pic>
        <p:nvPicPr>
          <p:cNvPr id="2" name="1 Imagen" descr="mujeres 1.jpg"/>
          <p:cNvPicPr>
            <a:picLocks noChangeAspect="1"/>
          </p:cNvPicPr>
          <p:nvPr/>
        </p:nvPicPr>
        <p:blipFill>
          <a:blip r:embed="rId4" cstate="print"/>
          <a:stretch>
            <a:fillRect/>
          </a:stretch>
        </p:blipFill>
        <p:spPr>
          <a:xfrm>
            <a:off x="667601" y="937045"/>
            <a:ext cx="1800225" cy="2543175"/>
          </a:xfrm>
          <a:prstGeom prst="rect">
            <a:avLst/>
          </a:prstGeom>
        </p:spPr>
      </p:pic>
      <p:pic>
        <p:nvPicPr>
          <p:cNvPr id="3" name="2 Imagen" descr="mujeres 2.jpg"/>
          <p:cNvPicPr>
            <a:picLocks noChangeAspect="1"/>
          </p:cNvPicPr>
          <p:nvPr/>
        </p:nvPicPr>
        <p:blipFill>
          <a:blip r:embed="rId5" cstate="print"/>
          <a:stretch>
            <a:fillRect/>
          </a:stretch>
        </p:blipFill>
        <p:spPr>
          <a:xfrm>
            <a:off x="2855086" y="1289469"/>
            <a:ext cx="2486025" cy="1838325"/>
          </a:xfrm>
          <a:prstGeom prst="rect">
            <a:avLst/>
          </a:prstGeom>
        </p:spPr>
      </p:pic>
      <p:pic>
        <p:nvPicPr>
          <p:cNvPr id="4" name="3 Imagen" descr="santitos 1.jpg"/>
          <p:cNvPicPr>
            <a:picLocks noChangeAspect="1"/>
          </p:cNvPicPr>
          <p:nvPr/>
        </p:nvPicPr>
        <p:blipFill>
          <a:blip r:embed="rId6" cstate="print"/>
          <a:srcRect l="26786" r="27678"/>
          <a:stretch>
            <a:fillRect/>
          </a:stretch>
        </p:blipFill>
        <p:spPr>
          <a:xfrm>
            <a:off x="3357554" y="4109766"/>
            <a:ext cx="1643074" cy="2319618"/>
          </a:xfrm>
          <a:prstGeom prst="rect">
            <a:avLst/>
          </a:prstGeom>
        </p:spPr>
      </p:pic>
      <p:pic>
        <p:nvPicPr>
          <p:cNvPr id="5" name="4 Imagen" descr="santitos 2.jpg"/>
          <p:cNvPicPr>
            <a:picLocks noChangeAspect="1"/>
          </p:cNvPicPr>
          <p:nvPr/>
        </p:nvPicPr>
        <p:blipFill>
          <a:blip r:embed="rId7" cstate="print"/>
          <a:stretch>
            <a:fillRect/>
          </a:stretch>
        </p:blipFill>
        <p:spPr>
          <a:xfrm>
            <a:off x="5715008" y="4572008"/>
            <a:ext cx="2571750" cy="1781175"/>
          </a:xfrm>
          <a:prstGeom prst="rect">
            <a:avLst/>
          </a:prstGeom>
        </p:spPr>
      </p:pic>
      <p:sp>
        <p:nvSpPr>
          <p:cNvPr id="7" name="6 Rectángulo"/>
          <p:cNvSpPr/>
          <p:nvPr/>
        </p:nvSpPr>
        <p:spPr>
          <a:xfrm>
            <a:off x="5214942" y="829072"/>
            <a:ext cx="3810905" cy="280076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Mujeres </a:t>
            </a:r>
          </a:p>
          <a:p>
            <a:pPr algn="ctr"/>
            <a:r>
              <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Insumisas</a:t>
            </a:r>
          </a:p>
          <a:p>
            <a:pPr algn="ct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Alberto Isaac</a:t>
            </a:r>
          </a:p>
          <a:p>
            <a:pPr algn="ct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1995</a:t>
            </a:r>
          </a:p>
          <a:p>
            <a:pPr algn="ct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1071538" y="4143380"/>
            <a:ext cx="1960665" cy="20005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Santitos</a:t>
            </a:r>
          </a:p>
          <a:p>
            <a:pPr algn="ct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Alejandro</a:t>
            </a:r>
          </a:p>
          <a:p>
            <a:pPr algn="ctr"/>
            <a:r>
              <a:rPr lang="it-IT"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Springall</a:t>
            </a:r>
          </a:p>
          <a:p>
            <a:pPr algn="ct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1998</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3</TotalTime>
  <Words>1978</Words>
  <Application>Microsoft Office PowerPoint</Application>
  <PresentationFormat>Presentazione su schermo (4:3)</PresentationFormat>
  <Paragraphs>207</Paragraphs>
  <Slides>34</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Century Gothic</vt:lpstr>
      <vt:lpstr>Open Sans</vt:lpstr>
      <vt:lpstr>Palatino Linotype</vt:lpstr>
      <vt:lpstr>Times New Roman</vt:lpstr>
      <vt:lpstr>Scia di vapore</vt:lpstr>
      <vt:lpstr>Paesaggi e figure della Frontiera tra Messico e Stati Uniti Un itinerario tra cinema e letteratura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estética de la Frontera</vt:lpstr>
      <vt:lpstr>Rafa Saavedra  Beyond(eados)</vt:lpstr>
      <vt:lpstr>Nortec Collective</vt:lpstr>
      <vt:lpstr>Presentazione standard di PowerPoint</vt:lpstr>
      <vt:lpstr>Guillermo Gómez Peña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Paesaggi e figure della Frontiera tra Messico e Stati Uniti Un itinerario tra cinema e letteratura </dc:title>
  <dc:creator>Stefano Tedeschi</dc:creator>
  <cp:lastModifiedBy>Stefano</cp:lastModifiedBy>
  <cp:revision>7</cp:revision>
  <dcterms:created xsi:type="dcterms:W3CDTF">2018-12-02T17:53:41Z</dcterms:created>
  <dcterms:modified xsi:type="dcterms:W3CDTF">2020-11-28T15:22:22Z</dcterms:modified>
</cp:coreProperties>
</file>