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C39367-28DF-219D-066F-E5B9BD19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7EA8A8-7CD1-7484-D9B5-7F33EAAA9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5971AB-89FD-BD59-2127-F55467F0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C78568-65E0-5EF1-31AD-3882728F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2C55FE-60CA-CE7A-E1C7-CF95486D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60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D9321-8AE4-35C0-B240-EE493A5F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DC542E-DDED-F084-B09A-547EC96C3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8075C-B571-6BB3-EEF2-AE065290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8C17F0-440F-5732-E31F-B704FF4E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8F98D-364B-2C90-C04C-278B7EC9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1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DCED11-3179-1800-1A87-C13E33CCD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0452A3-3D59-DD25-9465-DF55E8150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A896E-BFC1-19DF-7A46-EC5B1AE0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8BEF97-EE77-F718-783C-B7E1D57B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516B9C-3693-02FC-6E17-FA8A03C8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0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396DB-5AAE-DCB4-E725-5335F12E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DD5F3D-2594-FC56-5A31-DC402531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B3DC50-9777-CD57-FDBC-A3E3B640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5128A-D2B8-5DB9-F0BD-C8DEC458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B91CB7-642F-E9C7-DF55-E4F02317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7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E9ABA0-1364-47D9-C688-55EFF4EA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71EDF5-42EC-E381-D400-116A93A9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313E2E-5B8F-B332-0601-26D5199F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ED13E4-CCE1-59B3-8BCE-B8FADADA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017A5F-ADF7-FE0B-DCF7-ECF22EE7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2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7A41A-7AEC-3519-6DF8-93F504C4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D46E9-E122-A762-ADF0-ED3DDAC7F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4CA2CE-534A-A691-6238-E86B06670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491EBA-4D09-7F5D-89CF-290B7525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2B403C-130F-91D7-F8FE-56DD3ED3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1A38F9-22A7-5EB6-A810-226AD427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66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730C4-086F-A960-98AA-E3D1049D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8E361E-DCFC-DD74-766E-86BD4F73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0FE40-243C-E7C8-6EEE-D7D22692F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FD3947-89B3-8DD0-530D-7716D0B5C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EAA7F-0256-6452-9407-21445C15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6DCBF3A-091A-F205-9F1F-19F9CDA9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96BCCE7-2F0E-9588-00B4-F3C0E3A0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676C98-E478-86D0-6CBE-B448DF90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24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609E6-06AC-5761-799C-63C1906A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5C1073-5C9D-679E-6D94-81147351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1AD676-F448-DC46-0302-CE718AF7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4581CF-9D22-1335-073E-7691F449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73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726F144-DBEC-473B-AB06-A9BB3C26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13D3B8-86D3-0129-2031-924F3CED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DB5578-E783-A668-82DF-E451CDF7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69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6C82B-99A9-63B6-02AC-AD836CD0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B8D15C-C347-9FD7-C16D-30F95D33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609DFB-358A-16FD-9943-CDCF94E15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CDDE1F-2CDD-C155-F01B-BFA27553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EDE465-11D3-D86C-5B12-1B58B335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4178C3-9C89-C972-572D-1163F1E1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39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1B50E-B6AD-7784-DB32-C13986B8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CD974B-A75F-9592-34CD-B426C650C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DF015F-EC81-58CC-44B1-F1001EB43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F75620-6FA2-75C1-1CFA-58DFFB0E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73B3A0-1083-0FB5-6FF6-3059052F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10264E-DDE3-30D5-4BBB-086EE926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1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7915C2-6C03-C4E3-BEDA-189DE428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7F565F-27FB-B458-5A57-1A858CE6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CE9F1F-FB3C-30EA-F713-B7F27BF51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1DB95-40E0-4DA2-8AD3-767F81A1FA4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150D26-B0E4-89F7-3CA8-5318767BE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F06553-453C-F485-502D-7AF331924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ACHsttiix1eJK11solZ24NM4gYpi2S8W3CAroF5DG1JKS5A/viewform?usp=sf_li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97A1C-0F68-4147-935E-B32C5A195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Questionario sulle attività svolte in laboratorio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F49651-64C7-B7D7-EF29-21DDCF832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Prima esercitazione: «La cellula vegetale»</a:t>
            </a:r>
          </a:p>
        </p:txBody>
      </p:sp>
    </p:spTree>
    <p:extLst>
      <p:ext uri="{BB962C8B-B14F-4D97-AF65-F5344CB8AC3E}">
        <p14:creationId xmlns:p14="http://schemas.microsoft.com/office/powerpoint/2010/main" val="41464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D754A4-61D1-02AF-3743-C46F47A3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35" y="0"/>
            <a:ext cx="2834390" cy="1325563"/>
          </a:xfrm>
        </p:spPr>
        <p:txBody>
          <a:bodyPr/>
          <a:lstStyle/>
          <a:p>
            <a:r>
              <a:rPr lang="it-IT" dirty="0"/>
              <a:t>Istruzioni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7429DF-D037-0B55-E989-20DF7CF1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it-IT" dirty="0"/>
              <a:t>Scaricare la presentazione Power Point sul proprio dispositivo.</a:t>
            </a:r>
          </a:p>
          <a:p>
            <a:r>
              <a:rPr lang="it-IT" dirty="0"/>
              <a:t>Fare click su «abilita modifica» se richiesto.</a:t>
            </a:r>
          </a:p>
          <a:p>
            <a:r>
              <a:rPr lang="it-IT" dirty="0"/>
              <a:t>Scansionare il codice QR o cliccare direttamente sul link sotto riportato. Serve ad avere una stima del numero di studenti che usufruiscono delle attività di tutorato.</a:t>
            </a:r>
          </a:p>
          <a:p>
            <a:endParaRPr lang="it-IT" dirty="0"/>
          </a:p>
        </p:txBody>
      </p:sp>
      <p:pic>
        <p:nvPicPr>
          <p:cNvPr id="5" name="Immagine 4" descr="Immagine che contiene modello, Elementi grafici, pixel&#10;&#10;Descrizione generata automaticamente">
            <a:extLst>
              <a:ext uri="{FF2B5EF4-FFF2-40B4-BE49-F238E27FC236}">
                <a16:creationId xmlns:a16="http://schemas.microsoft.com/office/drawing/2014/main" id="{6CC02D43-3986-BB5C-BE90-E7810567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3429000"/>
            <a:ext cx="2870200" cy="2870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2D8E18-CE78-9668-7A52-6FC7110E4779}"/>
              </a:ext>
            </a:extLst>
          </p:cNvPr>
          <p:cNvSpPr txBox="1"/>
          <p:nvPr/>
        </p:nvSpPr>
        <p:spPr>
          <a:xfrm>
            <a:off x="4900535" y="6114534"/>
            <a:ext cx="25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Modulo Google Form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71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DED6F7-0FB2-AA80-B68E-00F0A585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794"/>
            <a:ext cx="6354019" cy="597841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E67C59-FE10-E3DF-8CB9-022185052657}"/>
              </a:ext>
            </a:extLst>
          </p:cNvPr>
          <p:cNvSpPr txBox="1"/>
          <p:nvPr/>
        </p:nvSpPr>
        <p:spPr>
          <a:xfrm>
            <a:off x="6520721" y="564795"/>
            <a:ext cx="545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Nella foto è rappresentato un campione di _________.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EF4438-3140-EDD2-C614-722FC2B1BC2B}"/>
              </a:ext>
            </a:extLst>
          </p:cNvPr>
          <p:cNvSpPr txBox="1"/>
          <p:nvPr/>
        </p:nvSpPr>
        <p:spPr>
          <a:xfrm>
            <a:off x="6520721" y="2201221"/>
            <a:ext cx="5456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cellule più grandi, indicate dalle frecce:</a:t>
            </a:r>
          </a:p>
          <a:p>
            <a:pPr marL="457200" indent="-457200">
              <a:buAutoNum type="alphaLcParenR"/>
            </a:pPr>
            <a:r>
              <a:rPr lang="it-IT" sz="2400" dirty="0"/>
              <a:t>Sono specializzate nella fissazione di N</a:t>
            </a:r>
            <a:r>
              <a:rPr lang="it-IT" sz="1800" baseline="-250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2 </a:t>
            </a:r>
            <a:r>
              <a:rPr lang="it-IT" sz="2400" dirty="0"/>
              <a:t>.</a:t>
            </a:r>
          </a:p>
          <a:p>
            <a:pPr marL="457200" indent="-457200">
              <a:buAutoNum type="alphaLcParenR"/>
            </a:pPr>
            <a:r>
              <a:rPr lang="it-IT" sz="2400" dirty="0"/>
              <a:t>Accumulano CO</a:t>
            </a:r>
            <a:r>
              <a:rPr lang="it-IT" sz="1800" baseline="-250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2</a:t>
            </a:r>
            <a:r>
              <a:rPr lang="it-IT" sz="2400" dirty="0"/>
              <a:t>.</a:t>
            </a:r>
          </a:p>
          <a:p>
            <a:pPr marL="457200" indent="-457200">
              <a:buAutoNum type="alphaLcParenR"/>
            </a:pPr>
            <a:r>
              <a:rPr lang="it-IT" sz="2400" dirty="0"/>
              <a:t>Fanno fotosintesi ossigenica.</a:t>
            </a:r>
          </a:p>
          <a:p>
            <a:pPr marL="457200" indent="-457200">
              <a:buAutoNum type="alphaLcParenR"/>
            </a:pPr>
            <a:r>
              <a:rPr lang="it-IT" sz="2400" dirty="0"/>
              <a:t>Sono strutture di resistenza.</a:t>
            </a:r>
          </a:p>
          <a:p>
            <a:pPr marL="457200" indent="-457200">
              <a:buAutoNum type="alphaLcParenR"/>
            </a:pPr>
            <a:endParaRPr lang="it-IT" sz="2400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E2932F13-F41B-F772-80FD-47B0C139B513}"/>
              </a:ext>
            </a:extLst>
          </p:cNvPr>
          <p:cNvSpPr/>
          <p:nvPr/>
        </p:nvSpPr>
        <p:spPr>
          <a:xfrm>
            <a:off x="974361" y="2533338"/>
            <a:ext cx="104930" cy="3897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12A3070-24DD-339A-1A65-CB0AE592F911}"/>
              </a:ext>
            </a:extLst>
          </p:cNvPr>
          <p:cNvSpPr/>
          <p:nvPr/>
        </p:nvSpPr>
        <p:spPr>
          <a:xfrm rot="7451025">
            <a:off x="1217510" y="3498067"/>
            <a:ext cx="104930" cy="3897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6B3078-F5AF-5AB0-026D-C6FCD2708805}"/>
              </a:ext>
            </a:extLst>
          </p:cNvPr>
          <p:cNvSpPr txBox="1"/>
          <p:nvPr/>
        </p:nvSpPr>
        <p:spPr>
          <a:xfrm>
            <a:off x="0" y="6418206"/>
            <a:ext cx="276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Alessia De Martino</a:t>
            </a:r>
          </a:p>
        </p:txBody>
      </p:sp>
    </p:spTree>
    <p:extLst>
      <p:ext uri="{BB962C8B-B14F-4D97-AF65-F5344CB8AC3E}">
        <p14:creationId xmlns:p14="http://schemas.microsoft.com/office/powerpoint/2010/main" val="404951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43D81B3-5011-69E1-6D4C-06552085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614"/>
            <a:ext cx="6199181" cy="6228772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535CFE-2808-76AE-C6C7-684F42BDB86A}"/>
              </a:ext>
            </a:extLst>
          </p:cNvPr>
          <p:cNvSpPr txBox="1"/>
          <p:nvPr/>
        </p:nvSpPr>
        <p:spPr>
          <a:xfrm>
            <a:off x="6520721" y="564795"/>
            <a:ext cx="545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Nella foto è rappresentato un campione di _________.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AE12891-56AF-FC20-999B-DD9F2BD615BC}"/>
              </a:ext>
            </a:extLst>
          </p:cNvPr>
          <p:cNvCxnSpPr>
            <a:cxnSpLocks/>
          </p:cNvCxnSpPr>
          <p:nvPr/>
        </p:nvCxnSpPr>
        <p:spPr>
          <a:xfrm flipH="1">
            <a:off x="5549606" y="2791917"/>
            <a:ext cx="1645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9208C0F-E55B-D462-8796-1E608DA3ABFA}"/>
              </a:ext>
            </a:extLst>
          </p:cNvPr>
          <p:cNvCxnSpPr>
            <a:cxnSpLocks/>
          </p:cNvCxnSpPr>
          <p:nvPr/>
        </p:nvCxnSpPr>
        <p:spPr>
          <a:xfrm flipH="1">
            <a:off x="4801720" y="3663845"/>
            <a:ext cx="23935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0AC01EFA-B905-FACC-6569-1EB95909F865}"/>
              </a:ext>
            </a:extLst>
          </p:cNvPr>
          <p:cNvSpPr/>
          <p:nvPr/>
        </p:nvSpPr>
        <p:spPr>
          <a:xfrm>
            <a:off x="7195278" y="2564589"/>
            <a:ext cx="2263515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5BB652F-2F4D-8D6B-9D39-64458BF12BE3}"/>
              </a:ext>
            </a:extLst>
          </p:cNvPr>
          <p:cNvSpPr/>
          <p:nvPr/>
        </p:nvSpPr>
        <p:spPr>
          <a:xfrm>
            <a:off x="7195279" y="3416508"/>
            <a:ext cx="2263515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287F7E5-5673-67A1-059F-4C8902AEA508}"/>
              </a:ext>
            </a:extLst>
          </p:cNvPr>
          <p:cNvSpPr txBox="1"/>
          <p:nvPr/>
        </p:nvSpPr>
        <p:spPr>
          <a:xfrm>
            <a:off x="7588770" y="3462270"/>
            <a:ext cx="1660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D49CC8-9774-71DE-8C9D-F909F480DC4A}"/>
              </a:ext>
            </a:extLst>
          </p:cNvPr>
          <p:cNvSpPr txBox="1"/>
          <p:nvPr/>
        </p:nvSpPr>
        <p:spPr>
          <a:xfrm>
            <a:off x="7588769" y="2615804"/>
            <a:ext cx="1660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24E419-0B40-30A0-66AD-305AF9623855}"/>
              </a:ext>
            </a:extLst>
          </p:cNvPr>
          <p:cNvSpPr txBox="1"/>
          <p:nvPr/>
        </p:nvSpPr>
        <p:spPr>
          <a:xfrm>
            <a:off x="6125980" y="1823108"/>
            <a:ext cx="602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Scrivere nei riquadri cosa indicano le frecce.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E069EAA-D7A0-0364-0817-84E42047C853}"/>
              </a:ext>
            </a:extLst>
          </p:cNvPr>
          <p:cNvCxnSpPr>
            <a:cxnSpLocks/>
          </p:cNvCxnSpPr>
          <p:nvPr/>
        </p:nvCxnSpPr>
        <p:spPr>
          <a:xfrm flipH="1">
            <a:off x="5228194" y="4866000"/>
            <a:ext cx="1967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16660577-9AEF-BB8D-94F7-6402E26D3409}"/>
              </a:ext>
            </a:extLst>
          </p:cNvPr>
          <p:cNvSpPr/>
          <p:nvPr/>
        </p:nvSpPr>
        <p:spPr>
          <a:xfrm>
            <a:off x="7195278" y="4618663"/>
            <a:ext cx="2263515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FB5B874-E731-3AEE-CBBF-89F9B38B93D8}"/>
              </a:ext>
            </a:extLst>
          </p:cNvPr>
          <p:cNvSpPr txBox="1"/>
          <p:nvPr/>
        </p:nvSpPr>
        <p:spPr>
          <a:xfrm>
            <a:off x="7588769" y="4664425"/>
            <a:ext cx="1660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45E46B-FAA6-9848-C710-15F6A67FE1EF}"/>
              </a:ext>
            </a:extLst>
          </p:cNvPr>
          <p:cNvSpPr txBox="1"/>
          <p:nvPr/>
        </p:nvSpPr>
        <p:spPr>
          <a:xfrm>
            <a:off x="0" y="6418206"/>
            <a:ext cx="22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Sara Tomasini</a:t>
            </a:r>
          </a:p>
        </p:txBody>
      </p:sp>
    </p:spTree>
    <p:extLst>
      <p:ext uri="{BB962C8B-B14F-4D97-AF65-F5344CB8AC3E}">
        <p14:creationId xmlns:p14="http://schemas.microsoft.com/office/powerpoint/2010/main" val="18736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BA830540-D3E9-E326-12E2-F6B52C1AE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" t="21892" r="39632" b="53331"/>
          <a:stretch/>
        </p:blipFill>
        <p:spPr>
          <a:xfrm>
            <a:off x="309337" y="3898959"/>
            <a:ext cx="5291666" cy="26892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5DA49CD-0F5B-0892-A09B-3B6A072D4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6" t="14165" r="34049" b="58685"/>
          <a:stretch/>
        </p:blipFill>
        <p:spPr>
          <a:xfrm>
            <a:off x="309337" y="909896"/>
            <a:ext cx="5291666" cy="268921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5E233A-032B-67C5-9F5A-E8489D7CAC8A}"/>
              </a:ext>
            </a:extLst>
          </p:cNvPr>
          <p:cNvSpPr txBox="1"/>
          <p:nvPr/>
        </p:nvSpPr>
        <p:spPr>
          <a:xfrm>
            <a:off x="6231235" y="774785"/>
            <a:ext cx="54564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foto rappresentano le stesse cellule prima e dopo il trattamento con una soluzione di ______.</a:t>
            </a:r>
          </a:p>
          <a:p>
            <a:r>
              <a:rPr lang="it-IT" sz="2400" dirty="0"/>
              <a:t>Il fenomeno in atto è chiamato _______ e consiste:</a:t>
            </a:r>
          </a:p>
          <a:p>
            <a:pPr marL="457200" indent="-457200">
              <a:buAutoNum type="alphaLcParenR"/>
            </a:pPr>
            <a:r>
              <a:rPr lang="it-IT" sz="2400" dirty="0"/>
              <a:t>Nell’accumulo d’acqua da parte del vacuolo.</a:t>
            </a:r>
          </a:p>
          <a:p>
            <a:pPr marL="457200" indent="-457200">
              <a:buAutoNum type="alphaLcParenR"/>
            </a:pPr>
            <a:r>
              <a:rPr lang="it-IT" sz="2400" dirty="0"/>
              <a:t>Nella perdita d’acqua da parte del vacuolo e distacco della membrana plasmatica dalla parete cellulare.</a:t>
            </a:r>
          </a:p>
          <a:p>
            <a:pPr marL="457200" indent="-457200">
              <a:buAutoNum type="alphaLcParenR"/>
            </a:pPr>
            <a:r>
              <a:rPr lang="it-IT" sz="2400" dirty="0"/>
              <a:t>In un processo di morte cellulare programmata.</a:t>
            </a:r>
          </a:p>
          <a:p>
            <a:pPr marL="457200" indent="-457200">
              <a:buAutoNum type="alphaLcParenR"/>
            </a:pPr>
            <a:r>
              <a:rPr lang="it-IT" sz="2400" dirty="0"/>
              <a:t>In un processo di lisi della membrana plasmatica.</a:t>
            </a:r>
          </a:p>
          <a:p>
            <a:pPr marL="457200" indent="-457200">
              <a:buAutoNum type="alphaLcParenR"/>
            </a:pPr>
            <a:endParaRPr lang="it-IT" sz="2400" dirty="0"/>
          </a:p>
          <a:p>
            <a:pPr marL="457200" indent="-457200">
              <a:buAutoNum type="alphaLcParenR"/>
            </a:pPr>
            <a:endParaRPr lang="it-IT" sz="2400" dirty="0"/>
          </a:p>
          <a:p>
            <a:pPr marL="457200" indent="-457200">
              <a:buAutoNum type="alphaLcParenR"/>
            </a:pPr>
            <a:endParaRPr lang="it-IT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F34AE46-76C3-48C5-1842-64DD1468CEC2}"/>
              </a:ext>
            </a:extLst>
          </p:cNvPr>
          <p:cNvSpPr txBox="1"/>
          <p:nvPr/>
        </p:nvSpPr>
        <p:spPr>
          <a:xfrm>
            <a:off x="219397" y="58553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PRIMA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78CF945-8280-136D-3824-DEA2BBB2C847}"/>
              </a:ext>
            </a:extLst>
          </p:cNvPr>
          <p:cNvSpPr txBox="1"/>
          <p:nvPr/>
        </p:nvSpPr>
        <p:spPr>
          <a:xfrm>
            <a:off x="221894" y="35909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DOPO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39C126C-9680-B2B7-E469-4F19080F78F1}"/>
              </a:ext>
            </a:extLst>
          </p:cNvPr>
          <p:cNvSpPr txBox="1"/>
          <p:nvPr/>
        </p:nvSpPr>
        <p:spPr>
          <a:xfrm>
            <a:off x="313998" y="6549544"/>
            <a:ext cx="264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Silvia Manciocchi</a:t>
            </a:r>
          </a:p>
        </p:txBody>
      </p:sp>
    </p:spTree>
    <p:extLst>
      <p:ext uri="{BB962C8B-B14F-4D97-AF65-F5344CB8AC3E}">
        <p14:creationId xmlns:p14="http://schemas.microsoft.com/office/powerpoint/2010/main" val="69228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cerchio, fiore, violetto, viola&#10;&#10;Descrizione generata automaticamente">
            <a:extLst>
              <a:ext uri="{FF2B5EF4-FFF2-40B4-BE49-F238E27FC236}">
                <a16:creationId xmlns:a16="http://schemas.microsoft.com/office/drawing/2014/main" id="{268FF2CB-2168-C090-B899-571FE088C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240" r="2125" b="31372"/>
          <a:stretch/>
        </p:blipFill>
        <p:spPr>
          <a:xfrm>
            <a:off x="179882" y="176234"/>
            <a:ext cx="5306518" cy="5881926"/>
          </a:xfrm>
          <a:effectLst>
            <a:softEdge rad="889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8FCC26-474D-639B-096D-5D40A83039F9}"/>
              </a:ext>
            </a:extLst>
          </p:cNvPr>
          <p:cNvSpPr txBox="1"/>
          <p:nvPr/>
        </p:nvSpPr>
        <p:spPr>
          <a:xfrm>
            <a:off x="6096000" y="176234"/>
            <a:ext cx="5456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Nella foto è rappresentato un campione di _________.</a:t>
            </a:r>
          </a:p>
          <a:p>
            <a:r>
              <a:rPr lang="it-IT" sz="2400" dirty="0"/>
              <a:t>Il campione è stato colorato con __________ , un colorante che si lega alla _______ , uno dei costituenti principali della parete secondaria.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7F09EB-EADD-E9B4-614B-692568119FF5}"/>
              </a:ext>
            </a:extLst>
          </p:cNvPr>
          <p:cNvSpPr txBox="1"/>
          <p:nvPr/>
        </p:nvSpPr>
        <p:spPr>
          <a:xfrm>
            <a:off x="191969" y="6058160"/>
            <a:ext cx="270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Silvia Manciocchi,</a:t>
            </a:r>
          </a:p>
          <a:p>
            <a:r>
              <a:rPr lang="it-IT" dirty="0"/>
              <a:t>Sara Saccucci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FB9867-719B-C7BF-3B03-28C7944FFFFC}"/>
              </a:ext>
            </a:extLst>
          </p:cNvPr>
          <p:cNvSpPr txBox="1"/>
          <p:nvPr/>
        </p:nvSpPr>
        <p:spPr>
          <a:xfrm>
            <a:off x="6096000" y="2445646"/>
            <a:ext cx="5916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sclereidi sono cellule </a:t>
            </a:r>
            <a:r>
              <a:rPr lang="it-IT" sz="2400" b="1" dirty="0"/>
              <a:t>vive/morte </a:t>
            </a:r>
            <a:r>
              <a:rPr lang="it-IT" sz="2400" dirty="0"/>
              <a:t>a</a:t>
            </a:r>
            <a:r>
              <a:rPr lang="it-IT" sz="2400" b="1" dirty="0"/>
              <a:t> </a:t>
            </a:r>
            <a:r>
              <a:rPr lang="it-IT" sz="2400" dirty="0"/>
              <a:t>maturità</a:t>
            </a:r>
            <a:r>
              <a:rPr lang="it-IT" sz="2400" b="1" dirty="0"/>
              <a:t> </a:t>
            </a:r>
            <a:r>
              <a:rPr lang="it-IT" sz="2400" dirty="0"/>
              <a:t>e hanno funzione di </a:t>
            </a:r>
            <a:r>
              <a:rPr lang="it-IT" sz="2400" b="1" dirty="0"/>
              <a:t>riserva/sostegno</a:t>
            </a:r>
            <a:r>
              <a:rPr lang="it-IT" sz="2400" dirty="0"/>
              <a:t>. </a:t>
            </a:r>
          </a:p>
          <a:p>
            <a:r>
              <a:rPr lang="it-IT" sz="2400" dirty="0"/>
              <a:t>Le _________ che attraversano la ____________ lignificata consentono il passaggio d’acqua.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729F79-7F88-2330-E82D-99B5649A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39" y="5278958"/>
            <a:ext cx="2803694" cy="1546367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4A85E13D-7DAC-D150-2657-FBFF8328C69E}"/>
              </a:ext>
            </a:extLst>
          </p:cNvPr>
          <p:cNvCxnSpPr>
            <a:cxnSpLocks/>
          </p:cNvCxnSpPr>
          <p:nvPr/>
        </p:nvCxnSpPr>
        <p:spPr>
          <a:xfrm flipH="1">
            <a:off x="4467069" y="5773359"/>
            <a:ext cx="27035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BB5D7D85-7C83-DEBF-E2E1-3615381EE8A0}"/>
              </a:ext>
            </a:extLst>
          </p:cNvPr>
          <p:cNvSpPr/>
          <p:nvPr/>
        </p:nvSpPr>
        <p:spPr>
          <a:xfrm>
            <a:off x="7170575" y="5546031"/>
            <a:ext cx="2263515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7834CF-B8A3-E8C2-9288-9A5C92B980BE}"/>
              </a:ext>
            </a:extLst>
          </p:cNvPr>
          <p:cNvSpPr txBox="1"/>
          <p:nvPr/>
        </p:nvSpPr>
        <p:spPr>
          <a:xfrm>
            <a:off x="7564066" y="5597246"/>
            <a:ext cx="1660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B1A635B-80B4-82F7-8DE2-0CD8B252A8E5}"/>
              </a:ext>
            </a:extLst>
          </p:cNvPr>
          <p:cNvCxnSpPr>
            <a:cxnSpLocks/>
          </p:cNvCxnSpPr>
          <p:nvPr/>
        </p:nvCxnSpPr>
        <p:spPr>
          <a:xfrm flipH="1">
            <a:off x="5689795" y="6543547"/>
            <a:ext cx="1480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2770E0-84CB-680B-CB51-F840F1F7F854}"/>
              </a:ext>
            </a:extLst>
          </p:cNvPr>
          <p:cNvSpPr txBox="1"/>
          <p:nvPr/>
        </p:nvSpPr>
        <p:spPr>
          <a:xfrm>
            <a:off x="7564066" y="6352443"/>
            <a:ext cx="1660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082A45F-1926-B194-68EC-B880C5A7DA8C}"/>
              </a:ext>
            </a:extLst>
          </p:cNvPr>
          <p:cNvCxnSpPr>
            <a:cxnSpLocks/>
          </p:cNvCxnSpPr>
          <p:nvPr/>
        </p:nvCxnSpPr>
        <p:spPr>
          <a:xfrm>
            <a:off x="4042348" y="4160661"/>
            <a:ext cx="764638" cy="108483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607D49ED-F609-10A2-79EB-3768AB4DAD7F}"/>
              </a:ext>
            </a:extLst>
          </p:cNvPr>
          <p:cNvSpPr/>
          <p:nvPr/>
        </p:nvSpPr>
        <p:spPr>
          <a:xfrm>
            <a:off x="7170575" y="6301228"/>
            <a:ext cx="3802225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17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45CDE39-DEA4-AF96-B8BE-0F3AC4CE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5456420" cy="523340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D766F6-8E2A-141D-D854-9FD542090F5B}"/>
              </a:ext>
            </a:extLst>
          </p:cNvPr>
          <p:cNvSpPr txBox="1"/>
          <p:nvPr/>
        </p:nvSpPr>
        <p:spPr>
          <a:xfrm>
            <a:off x="6520721" y="536012"/>
            <a:ext cx="5456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Nella foto è rappresentato un campione di __________ in cui si possono vedere gli _________, plastidi privi di colore la cui funzione è accumulare __________.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6B17C7-F3C4-A2CF-7648-B1D1257C738E}"/>
              </a:ext>
            </a:extLst>
          </p:cNvPr>
          <p:cNvSpPr txBox="1"/>
          <p:nvPr/>
        </p:nvSpPr>
        <p:spPr>
          <a:xfrm>
            <a:off x="6520721" y="4771739"/>
            <a:ext cx="545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Reattivo di Lugol colora _________.</a:t>
            </a:r>
          </a:p>
        </p:txBody>
      </p:sp>
      <p:pic>
        <p:nvPicPr>
          <p:cNvPr id="3" name="Immagine 2" descr="Immagine che contiene sfera, cerchio&#10;&#10;Descrizione generata automaticamente">
            <a:extLst>
              <a:ext uri="{FF2B5EF4-FFF2-40B4-BE49-F238E27FC236}">
                <a16:creationId xmlns:a16="http://schemas.microsoft.com/office/drawing/2014/main" id="{29400570-2AE7-0D98-E3C7-BE0403BBE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6" t="37815" r="29211" b="36612"/>
          <a:stretch/>
        </p:blipFill>
        <p:spPr>
          <a:xfrm>
            <a:off x="2432064" y="3465285"/>
            <a:ext cx="4088657" cy="33927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6C517B-B482-D305-1D39-21E49937087F}"/>
              </a:ext>
            </a:extLst>
          </p:cNvPr>
          <p:cNvSpPr txBox="1"/>
          <p:nvPr/>
        </p:nvSpPr>
        <p:spPr>
          <a:xfrm>
            <a:off x="0" y="5233404"/>
            <a:ext cx="22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Sara Tomasini</a:t>
            </a:r>
          </a:p>
        </p:txBody>
      </p:sp>
    </p:spTree>
    <p:extLst>
      <p:ext uri="{BB962C8B-B14F-4D97-AF65-F5344CB8AC3E}">
        <p14:creationId xmlns:p14="http://schemas.microsoft.com/office/powerpoint/2010/main" val="176561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892AD04-4F2D-DF8F-A22B-0752B4855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15747" b="17453"/>
          <a:stretch/>
        </p:blipFill>
        <p:spPr>
          <a:xfrm>
            <a:off x="23735" y="283909"/>
            <a:ext cx="6072265" cy="6290181"/>
          </a:xfrm>
          <a:effectLst>
            <a:softEdge rad="889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78E156-18C8-979D-1555-F4F30B0C0624}"/>
              </a:ext>
            </a:extLst>
          </p:cNvPr>
          <p:cNvSpPr txBox="1"/>
          <p:nvPr/>
        </p:nvSpPr>
        <p:spPr>
          <a:xfrm>
            <a:off x="6323308" y="430966"/>
            <a:ext cx="534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 questa foto sono mostrate cellule di Elodea, </a:t>
            </a:r>
            <a:r>
              <a:rPr lang="it-IT" sz="2400" b="1" dirty="0"/>
              <a:t>una pianta/un’alga </a:t>
            </a:r>
            <a:r>
              <a:rPr lang="it-IT" sz="2400" dirty="0"/>
              <a:t>acquatica.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FE5EA7-A470-4C21-6772-0D76471E5FE3}"/>
              </a:ext>
            </a:extLst>
          </p:cNvPr>
          <p:cNvSpPr txBox="1"/>
          <p:nvPr/>
        </p:nvSpPr>
        <p:spPr>
          <a:xfrm>
            <a:off x="6323308" y="1887514"/>
            <a:ext cx="5346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Durante l’esercitazione abbiamo osservato il fenomeno della _________, guidato dal citoscheletro. Il movimento dei _________ e di altri organelli cellulari è dovuto a questo fenomeno.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533EBA-A236-6FF5-F51C-F8692492008E}"/>
              </a:ext>
            </a:extLst>
          </p:cNvPr>
          <p:cNvSpPr txBox="1"/>
          <p:nvPr/>
        </p:nvSpPr>
        <p:spPr>
          <a:xfrm>
            <a:off x="6323308" y="4452057"/>
            <a:ext cx="534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non si osserva il fenomeno, si deve </a:t>
            </a:r>
            <a:r>
              <a:rPr lang="it-IT" sz="2400" b="1" dirty="0"/>
              <a:t>diminuire/aumentare </a:t>
            </a:r>
            <a:r>
              <a:rPr lang="it-IT" sz="2400" dirty="0"/>
              <a:t>di poco l’intensità luminosa.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051347-F8CD-0FD2-C373-86DD5EFEF853}"/>
              </a:ext>
            </a:extLst>
          </p:cNvPr>
          <p:cNvSpPr txBox="1"/>
          <p:nvPr/>
        </p:nvSpPr>
        <p:spPr>
          <a:xfrm>
            <a:off x="23735" y="6488668"/>
            <a:ext cx="22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Sara Tomasini</a:t>
            </a:r>
          </a:p>
        </p:txBody>
      </p:sp>
    </p:spTree>
    <p:extLst>
      <p:ext uri="{BB962C8B-B14F-4D97-AF65-F5344CB8AC3E}">
        <p14:creationId xmlns:p14="http://schemas.microsoft.com/office/powerpoint/2010/main" val="146646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9F7E2E0A-E87B-08BD-058D-2CFD42411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5464" r="26339" b="15848"/>
          <a:stretch/>
        </p:blipFill>
        <p:spPr>
          <a:xfrm>
            <a:off x="0" y="430967"/>
            <a:ext cx="6096000" cy="599606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5A7434-B445-5A53-0766-FCB9B98B7746}"/>
              </a:ext>
            </a:extLst>
          </p:cNvPr>
          <p:cNvSpPr txBox="1"/>
          <p:nvPr/>
        </p:nvSpPr>
        <p:spPr>
          <a:xfrm>
            <a:off x="6323308" y="430966"/>
            <a:ext cx="534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 questa foto è mostrato un campione di peperone rosso in cui sono visibili cellule ricche in _________.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01AD70-BE8F-E882-8617-97A266880DC8}"/>
              </a:ext>
            </a:extLst>
          </p:cNvPr>
          <p:cNvSpPr txBox="1"/>
          <p:nvPr/>
        </p:nvSpPr>
        <p:spPr>
          <a:xfrm>
            <a:off x="6323308" y="2022422"/>
            <a:ext cx="5346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Questi plastidi:</a:t>
            </a:r>
          </a:p>
          <a:p>
            <a:pPr marL="457200" indent="-457200">
              <a:buAutoNum type="alphaLcParenR"/>
            </a:pPr>
            <a:r>
              <a:rPr lang="it-IT" sz="2400" dirty="0"/>
              <a:t>Accumulano carboidrati.</a:t>
            </a:r>
          </a:p>
          <a:p>
            <a:pPr marL="457200" indent="-457200">
              <a:buAutoNum type="alphaLcParenR"/>
            </a:pPr>
            <a:r>
              <a:rPr lang="it-IT" sz="2400" dirty="0"/>
              <a:t>Contengono clorofilla.</a:t>
            </a:r>
          </a:p>
          <a:p>
            <a:pPr marL="457200" indent="-457200">
              <a:buAutoNum type="alphaLcParenR"/>
            </a:pPr>
            <a:r>
              <a:rPr lang="it-IT" sz="2400" dirty="0"/>
              <a:t>Sintetizzano e accumulano pigmenti.</a:t>
            </a:r>
          </a:p>
          <a:p>
            <a:pPr marL="457200" indent="-457200">
              <a:buAutoNum type="alphaLcParenR"/>
            </a:pPr>
            <a:r>
              <a:rPr lang="it-IT" sz="2400" dirty="0"/>
              <a:t>Accumulano ma </a:t>
            </a:r>
            <a:r>
              <a:rPr lang="it-IT" sz="2400" b="1" dirty="0"/>
              <a:t>non</a:t>
            </a:r>
            <a:r>
              <a:rPr lang="it-IT" sz="2400" dirty="0"/>
              <a:t> sintetizzano pigmenti.</a:t>
            </a:r>
          </a:p>
          <a:p>
            <a:pPr marL="457200" indent="-457200">
              <a:buAutoNum type="alphaLcParenR"/>
            </a:pPr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DD9959-81D6-5B38-745E-74E78CD39EA8}"/>
              </a:ext>
            </a:extLst>
          </p:cNvPr>
          <p:cNvSpPr txBox="1"/>
          <p:nvPr/>
        </p:nvSpPr>
        <p:spPr>
          <a:xfrm>
            <a:off x="6323308" y="4860372"/>
            <a:ext cx="534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 peperone verde questi plastidi erano __________.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24D608-B6E2-18AF-C849-9FEEF1BC78D2}"/>
              </a:ext>
            </a:extLst>
          </p:cNvPr>
          <p:cNvSpPr txBox="1"/>
          <p:nvPr/>
        </p:nvSpPr>
        <p:spPr>
          <a:xfrm>
            <a:off x="0" y="6348335"/>
            <a:ext cx="475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Emanuele Ziantoni e Federico Mascolo</a:t>
            </a:r>
          </a:p>
        </p:txBody>
      </p:sp>
    </p:spTree>
    <p:extLst>
      <p:ext uri="{BB962C8B-B14F-4D97-AF65-F5344CB8AC3E}">
        <p14:creationId xmlns:p14="http://schemas.microsoft.com/office/powerpoint/2010/main" val="4213384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421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Segoe UI Emoji</vt:lpstr>
      <vt:lpstr>Tema di Office</vt:lpstr>
      <vt:lpstr>Questionario sulle attività svolte in laboratorio</vt:lpstr>
      <vt:lpstr>Istruzioni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Questionario sulle attività svolte in laboratorio</dc:title>
  <dc:creator>Francesca Baistrocchi</dc:creator>
  <cp:lastModifiedBy>Falasca Giuseppina</cp:lastModifiedBy>
  <cp:revision>24</cp:revision>
  <dcterms:created xsi:type="dcterms:W3CDTF">2024-04-18T05:37:45Z</dcterms:created>
  <dcterms:modified xsi:type="dcterms:W3CDTF">2024-04-23T11:46:23Z</dcterms:modified>
</cp:coreProperties>
</file>