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70" r:id="rId8"/>
    <p:sldId id="261" r:id="rId9"/>
    <p:sldId id="271" r:id="rId10"/>
    <p:sldId id="272" r:id="rId11"/>
    <p:sldId id="273" r:id="rId12"/>
    <p:sldId id="274" r:id="rId13"/>
    <p:sldId id="262" r:id="rId14"/>
    <p:sldId id="275" r:id="rId15"/>
    <p:sldId id="263" r:id="rId16"/>
    <p:sldId id="264" r:id="rId17"/>
    <p:sldId id="276" r:id="rId18"/>
    <p:sldId id="266" r:id="rId19"/>
    <p:sldId id="279" r:id="rId20"/>
    <p:sldId id="267" r:id="rId21"/>
    <p:sldId id="277" r:id="rId22"/>
    <p:sldId id="268" r:id="rId23"/>
    <p:sldId id="27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43"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A3BB3-D508-4206-ACD1-040D1F4C1A06}"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534F9EEB-9067-46F6-9388-166A664795A9}">
      <dgm:prSet/>
      <dgm:spPr/>
      <dgm:t>
        <a:bodyPr/>
        <a:lstStyle/>
        <a:p>
          <a:pPr>
            <a:defRPr b="1"/>
          </a:pPr>
          <a:r>
            <a:rPr lang="en-US"/>
            <a:t>May 2000</a:t>
          </a:r>
        </a:p>
      </dgm:t>
    </dgm:pt>
    <dgm:pt modelId="{B02F5EFD-CA6B-492A-9119-4C7D8880F46A}" type="parTrans" cxnId="{841837FA-F4A6-4C14-AEB3-1F5D9996FA3B}">
      <dgm:prSet/>
      <dgm:spPr/>
      <dgm:t>
        <a:bodyPr/>
        <a:lstStyle/>
        <a:p>
          <a:endParaRPr lang="en-US"/>
        </a:p>
      </dgm:t>
    </dgm:pt>
    <dgm:pt modelId="{91A1CF37-C6E9-427C-8A83-939AF78541B6}" type="sibTrans" cxnId="{841837FA-F4A6-4C14-AEB3-1F5D9996FA3B}">
      <dgm:prSet/>
      <dgm:spPr/>
      <dgm:t>
        <a:bodyPr/>
        <a:lstStyle/>
        <a:p>
          <a:endParaRPr lang="en-US"/>
        </a:p>
      </dgm:t>
    </dgm:pt>
    <dgm:pt modelId="{C2661627-537F-4980-8FA3-A1395A6A62A7}">
      <dgm:prSet/>
      <dgm:spPr/>
      <dgm:t>
        <a:bodyPr/>
        <a:lstStyle/>
        <a:p>
          <a:r>
            <a:rPr lang="en-US"/>
            <a:t>Meeting in Kimberley, South Africa: diamond industry (World Diamond Council), NGOs, States</a:t>
          </a:r>
        </a:p>
      </dgm:t>
    </dgm:pt>
    <dgm:pt modelId="{7A12D69F-1C4D-402B-A0E0-1155F834BE1B}" type="parTrans" cxnId="{072241BB-7044-45F1-9C71-B5F2AA334053}">
      <dgm:prSet/>
      <dgm:spPr/>
      <dgm:t>
        <a:bodyPr/>
        <a:lstStyle/>
        <a:p>
          <a:endParaRPr lang="en-US"/>
        </a:p>
      </dgm:t>
    </dgm:pt>
    <dgm:pt modelId="{CF9AB876-5D0F-4870-A050-7AB13499C14D}" type="sibTrans" cxnId="{072241BB-7044-45F1-9C71-B5F2AA334053}">
      <dgm:prSet/>
      <dgm:spPr/>
      <dgm:t>
        <a:bodyPr/>
        <a:lstStyle/>
        <a:p>
          <a:endParaRPr lang="en-US"/>
        </a:p>
      </dgm:t>
    </dgm:pt>
    <dgm:pt modelId="{D9A97429-16F3-4DD1-9B0B-03E3C2FF9185}">
      <dgm:prSet/>
      <dgm:spPr/>
      <dgm:t>
        <a:bodyPr/>
        <a:lstStyle/>
        <a:p>
          <a:pPr>
            <a:defRPr b="1"/>
          </a:pPr>
          <a:r>
            <a:rPr lang="en-US"/>
            <a:t>Sep. 2000 and Oct. 2000</a:t>
          </a:r>
        </a:p>
      </dgm:t>
    </dgm:pt>
    <dgm:pt modelId="{463B130C-EBE4-46E3-85A0-05C7291AC97E}" type="parTrans" cxnId="{A150AA51-912F-4566-81C0-84C02835358A}">
      <dgm:prSet/>
      <dgm:spPr/>
      <dgm:t>
        <a:bodyPr/>
        <a:lstStyle/>
        <a:p>
          <a:endParaRPr lang="en-US"/>
        </a:p>
      </dgm:t>
    </dgm:pt>
    <dgm:pt modelId="{53C288D7-82A7-4F57-922D-19B451C9E5B0}" type="sibTrans" cxnId="{A150AA51-912F-4566-81C0-84C02835358A}">
      <dgm:prSet/>
      <dgm:spPr/>
      <dgm:t>
        <a:bodyPr/>
        <a:lstStyle/>
        <a:p>
          <a:endParaRPr lang="en-US"/>
        </a:p>
      </dgm:t>
    </dgm:pt>
    <dgm:pt modelId="{BF3E46A0-03BF-4459-A8EE-78C7410301A8}">
      <dgm:prSet/>
      <dgm:spPr/>
      <dgm:t>
        <a:bodyPr/>
        <a:lstStyle/>
        <a:p>
          <a:r>
            <a:rPr lang="en-US"/>
            <a:t>meetings of the participating States in Pretoria and London</a:t>
          </a:r>
        </a:p>
      </dgm:t>
    </dgm:pt>
    <dgm:pt modelId="{61FE32A2-D84D-4426-B198-BB638ECB02B0}" type="parTrans" cxnId="{84FB08DA-00F7-4315-9570-FFA84AC42087}">
      <dgm:prSet/>
      <dgm:spPr/>
      <dgm:t>
        <a:bodyPr/>
        <a:lstStyle/>
        <a:p>
          <a:endParaRPr lang="en-US"/>
        </a:p>
      </dgm:t>
    </dgm:pt>
    <dgm:pt modelId="{F586C058-9414-4C17-8C37-43C405F4C868}" type="sibTrans" cxnId="{84FB08DA-00F7-4315-9570-FFA84AC42087}">
      <dgm:prSet/>
      <dgm:spPr/>
      <dgm:t>
        <a:bodyPr/>
        <a:lstStyle/>
        <a:p>
          <a:endParaRPr lang="en-US"/>
        </a:p>
      </dgm:t>
    </dgm:pt>
    <dgm:pt modelId="{4687A54B-4A0D-46C2-9FE2-862B9FF4F99B}" type="pres">
      <dgm:prSet presAssocID="{FDDA3BB3-D508-4206-ACD1-040D1F4C1A06}" presName="root" presStyleCnt="0">
        <dgm:presLayoutVars>
          <dgm:chMax/>
          <dgm:chPref/>
          <dgm:animLvl val="lvl"/>
        </dgm:presLayoutVars>
      </dgm:prSet>
      <dgm:spPr/>
    </dgm:pt>
    <dgm:pt modelId="{BCBB2DB2-7A95-4C0C-96D8-A04416FB74BA}" type="pres">
      <dgm:prSet presAssocID="{FDDA3BB3-D508-4206-ACD1-040D1F4C1A06}"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79EF7590-9D56-4232-9933-C6FEB7EC8637}" type="pres">
      <dgm:prSet presAssocID="{FDDA3BB3-D508-4206-ACD1-040D1F4C1A06}" presName="nodes" presStyleCnt="0">
        <dgm:presLayoutVars>
          <dgm:chMax/>
          <dgm:chPref/>
          <dgm:animLvl val="lvl"/>
        </dgm:presLayoutVars>
      </dgm:prSet>
      <dgm:spPr/>
    </dgm:pt>
    <dgm:pt modelId="{78CFA3E4-E92A-4EAF-AF37-9DB5C31A44A7}" type="pres">
      <dgm:prSet presAssocID="{534F9EEB-9067-46F6-9388-166A664795A9}" presName="composite" presStyleCnt="0"/>
      <dgm:spPr/>
    </dgm:pt>
    <dgm:pt modelId="{7E5F86FE-BC97-4006-BFB6-40F65388614D}" type="pres">
      <dgm:prSet presAssocID="{534F9EEB-9067-46F6-9388-166A664795A9}" presName="L1TextContainer" presStyleLbl="revTx" presStyleIdx="0" presStyleCnt="2">
        <dgm:presLayoutVars>
          <dgm:chMax val="1"/>
          <dgm:chPref val="1"/>
          <dgm:bulletEnabled val="1"/>
        </dgm:presLayoutVars>
      </dgm:prSet>
      <dgm:spPr/>
    </dgm:pt>
    <dgm:pt modelId="{E59347E0-26A8-43E1-A441-C0D0E30E0056}" type="pres">
      <dgm:prSet presAssocID="{534F9EEB-9067-46F6-9388-166A664795A9}" presName="L2TextContainerWrapper" presStyleCnt="0">
        <dgm:presLayoutVars>
          <dgm:chMax val="0"/>
          <dgm:chPref val="0"/>
          <dgm:bulletEnabled val="1"/>
        </dgm:presLayoutVars>
      </dgm:prSet>
      <dgm:spPr/>
    </dgm:pt>
    <dgm:pt modelId="{81973175-FD29-4F9F-87A9-F0CB7645A964}" type="pres">
      <dgm:prSet presAssocID="{534F9EEB-9067-46F6-9388-166A664795A9}" presName="L2TextContainer" presStyleLbl="bgAcc1" presStyleIdx="0" presStyleCnt="2"/>
      <dgm:spPr/>
    </dgm:pt>
    <dgm:pt modelId="{0C8A2BB1-5840-47D1-B057-BBA176155DE6}" type="pres">
      <dgm:prSet presAssocID="{534F9EEB-9067-46F6-9388-166A664795A9}" presName="FlexibleEmptyPlaceHolder" presStyleCnt="0"/>
      <dgm:spPr/>
    </dgm:pt>
    <dgm:pt modelId="{2643BECB-F104-47E4-9528-2537ABCC6256}" type="pres">
      <dgm:prSet presAssocID="{534F9EEB-9067-46F6-9388-166A664795A9}"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D8BA1854-B279-4315-8DC8-16B701CA8747}" type="pres">
      <dgm:prSet presAssocID="{534F9EEB-9067-46F6-9388-166A664795A9}" presName="ConnectorPoint" presStyleLbl="alignNode1" presStyleIdx="0" presStyleCnt="2"/>
      <dgm:spPr/>
    </dgm:pt>
    <dgm:pt modelId="{A983F599-A013-4BD3-829B-590ED6C05A2B}" type="pres">
      <dgm:prSet presAssocID="{534F9EEB-9067-46F6-9388-166A664795A9}" presName="EmptyPlaceHolder" presStyleCnt="0"/>
      <dgm:spPr/>
    </dgm:pt>
    <dgm:pt modelId="{5A7DA3F8-685F-4A1D-BAEA-BF57BB15CE4B}" type="pres">
      <dgm:prSet presAssocID="{91A1CF37-C6E9-427C-8A83-939AF78541B6}" presName="spaceBetweenRectangles" presStyleCnt="0"/>
      <dgm:spPr/>
    </dgm:pt>
    <dgm:pt modelId="{0D7CD31C-0765-42F1-969C-FDC606853393}" type="pres">
      <dgm:prSet presAssocID="{D9A97429-16F3-4DD1-9B0B-03E3C2FF9185}" presName="composite" presStyleCnt="0"/>
      <dgm:spPr/>
    </dgm:pt>
    <dgm:pt modelId="{90FA093E-3E0D-4E86-AA96-00DB73531028}" type="pres">
      <dgm:prSet presAssocID="{D9A97429-16F3-4DD1-9B0B-03E3C2FF9185}" presName="L1TextContainer" presStyleLbl="revTx" presStyleIdx="1" presStyleCnt="2">
        <dgm:presLayoutVars>
          <dgm:chMax val="1"/>
          <dgm:chPref val="1"/>
          <dgm:bulletEnabled val="1"/>
        </dgm:presLayoutVars>
      </dgm:prSet>
      <dgm:spPr/>
    </dgm:pt>
    <dgm:pt modelId="{AAA839B4-CFCE-4502-85C6-A0521911BDD3}" type="pres">
      <dgm:prSet presAssocID="{D9A97429-16F3-4DD1-9B0B-03E3C2FF9185}" presName="L2TextContainerWrapper" presStyleCnt="0">
        <dgm:presLayoutVars>
          <dgm:chMax val="0"/>
          <dgm:chPref val="0"/>
          <dgm:bulletEnabled val="1"/>
        </dgm:presLayoutVars>
      </dgm:prSet>
      <dgm:spPr/>
    </dgm:pt>
    <dgm:pt modelId="{1D261D09-9D25-4FA4-AC5A-EAE4DD7B48CC}" type="pres">
      <dgm:prSet presAssocID="{D9A97429-16F3-4DD1-9B0B-03E3C2FF9185}" presName="L2TextContainer" presStyleLbl="bgAcc1" presStyleIdx="1" presStyleCnt="2"/>
      <dgm:spPr/>
    </dgm:pt>
    <dgm:pt modelId="{557A13F7-CCF9-42C4-BB5D-BA825F31440B}" type="pres">
      <dgm:prSet presAssocID="{D9A97429-16F3-4DD1-9B0B-03E3C2FF9185}" presName="FlexibleEmptyPlaceHolder" presStyleCnt="0"/>
      <dgm:spPr/>
    </dgm:pt>
    <dgm:pt modelId="{8E8CC247-5A5C-4DA1-8904-A605C06BB643}" type="pres">
      <dgm:prSet presAssocID="{D9A97429-16F3-4DD1-9B0B-03E3C2FF9185}" presName="ConnectLine" presStyleLbl="sibTrans1D1" presStyleIdx="1" presStyleCnt="2"/>
      <dgm:spPr>
        <a:noFill/>
        <a:ln w="6350" cap="flat" cmpd="sng" algn="ctr">
          <a:solidFill>
            <a:schemeClr val="accent2">
              <a:hueOff val="-1455363"/>
              <a:satOff val="-83928"/>
              <a:lumOff val="8628"/>
              <a:alphaOff val="0"/>
            </a:schemeClr>
          </a:solidFill>
          <a:prstDash val="dash"/>
          <a:miter lim="800000"/>
        </a:ln>
        <a:effectLst/>
      </dgm:spPr>
    </dgm:pt>
    <dgm:pt modelId="{DB6BCF85-AFFB-4DA3-B8DD-40D3CBF44526}" type="pres">
      <dgm:prSet presAssocID="{D9A97429-16F3-4DD1-9B0B-03E3C2FF9185}" presName="ConnectorPoint" presStyleLbl="alignNode1" presStyleIdx="1" presStyleCnt="2"/>
      <dgm:spPr/>
    </dgm:pt>
    <dgm:pt modelId="{8D1DDC5A-511D-476A-A0F5-18FC751169AE}" type="pres">
      <dgm:prSet presAssocID="{D9A97429-16F3-4DD1-9B0B-03E3C2FF9185}" presName="EmptyPlaceHolder" presStyleCnt="0"/>
      <dgm:spPr/>
    </dgm:pt>
  </dgm:ptLst>
  <dgm:cxnLst>
    <dgm:cxn modelId="{7CCD0C62-805A-4CBD-AEFB-8BC013587CDE}" type="presOf" srcId="{BF3E46A0-03BF-4459-A8EE-78C7410301A8}" destId="{1D261D09-9D25-4FA4-AC5A-EAE4DD7B48CC}" srcOrd="0" destOrd="0" presId="urn:microsoft.com/office/officeart/2016/7/layout/BasicTimeline"/>
    <dgm:cxn modelId="{027DC365-4EDB-439D-AAC5-A65B977EF2F9}" type="presOf" srcId="{FDDA3BB3-D508-4206-ACD1-040D1F4C1A06}" destId="{4687A54B-4A0D-46C2-9FE2-862B9FF4F99B}" srcOrd="0" destOrd="0" presId="urn:microsoft.com/office/officeart/2016/7/layout/BasicTimeline"/>
    <dgm:cxn modelId="{A150AA51-912F-4566-81C0-84C02835358A}" srcId="{FDDA3BB3-D508-4206-ACD1-040D1F4C1A06}" destId="{D9A97429-16F3-4DD1-9B0B-03E3C2FF9185}" srcOrd="1" destOrd="0" parTransId="{463B130C-EBE4-46E3-85A0-05C7291AC97E}" sibTransId="{53C288D7-82A7-4F57-922D-19B451C9E5B0}"/>
    <dgm:cxn modelId="{C77991B4-94D6-4D38-A100-363D127532F4}" type="presOf" srcId="{C2661627-537F-4980-8FA3-A1395A6A62A7}" destId="{81973175-FD29-4F9F-87A9-F0CB7645A964}" srcOrd="0" destOrd="0" presId="urn:microsoft.com/office/officeart/2016/7/layout/BasicTimeline"/>
    <dgm:cxn modelId="{072241BB-7044-45F1-9C71-B5F2AA334053}" srcId="{534F9EEB-9067-46F6-9388-166A664795A9}" destId="{C2661627-537F-4980-8FA3-A1395A6A62A7}" srcOrd="0" destOrd="0" parTransId="{7A12D69F-1C4D-402B-A0E0-1155F834BE1B}" sibTransId="{CF9AB876-5D0F-4870-A050-7AB13499C14D}"/>
    <dgm:cxn modelId="{84FB08DA-00F7-4315-9570-FFA84AC42087}" srcId="{D9A97429-16F3-4DD1-9B0B-03E3C2FF9185}" destId="{BF3E46A0-03BF-4459-A8EE-78C7410301A8}" srcOrd="0" destOrd="0" parTransId="{61FE32A2-D84D-4426-B198-BB638ECB02B0}" sibTransId="{F586C058-9414-4C17-8C37-43C405F4C868}"/>
    <dgm:cxn modelId="{4DC81CF7-7ACE-4FFD-A048-B69A73F1F887}" type="presOf" srcId="{534F9EEB-9067-46F6-9388-166A664795A9}" destId="{7E5F86FE-BC97-4006-BFB6-40F65388614D}" srcOrd="0" destOrd="0" presId="urn:microsoft.com/office/officeart/2016/7/layout/BasicTimeline"/>
    <dgm:cxn modelId="{5B37B8F8-B8A8-4573-9F88-28C2FF6503AF}" type="presOf" srcId="{D9A97429-16F3-4DD1-9B0B-03E3C2FF9185}" destId="{90FA093E-3E0D-4E86-AA96-00DB73531028}" srcOrd="0" destOrd="0" presId="urn:microsoft.com/office/officeart/2016/7/layout/BasicTimeline"/>
    <dgm:cxn modelId="{841837FA-F4A6-4C14-AEB3-1F5D9996FA3B}" srcId="{FDDA3BB3-D508-4206-ACD1-040D1F4C1A06}" destId="{534F9EEB-9067-46F6-9388-166A664795A9}" srcOrd="0" destOrd="0" parTransId="{B02F5EFD-CA6B-492A-9119-4C7D8880F46A}" sibTransId="{91A1CF37-C6E9-427C-8A83-939AF78541B6}"/>
    <dgm:cxn modelId="{268E863F-1749-48E0-8791-F8C241B38374}" type="presParOf" srcId="{4687A54B-4A0D-46C2-9FE2-862B9FF4F99B}" destId="{BCBB2DB2-7A95-4C0C-96D8-A04416FB74BA}" srcOrd="0" destOrd="0" presId="urn:microsoft.com/office/officeart/2016/7/layout/BasicTimeline"/>
    <dgm:cxn modelId="{E1E5583A-A950-47C7-8362-98CF64D3F309}" type="presParOf" srcId="{4687A54B-4A0D-46C2-9FE2-862B9FF4F99B}" destId="{79EF7590-9D56-4232-9933-C6FEB7EC8637}" srcOrd="1" destOrd="0" presId="urn:microsoft.com/office/officeart/2016/7/layout/BasicTimeline"/>
    <dgm:cxn modelId="{BC9230BD-6E5F-44B8-BE74-601128EE9AFF}" type="presParOf" srcId="{79EF7590-9D56-4232-9933-C6FEB7EC8637}" destId="{78CFA3E4-E92A-4EAF-AF37-9DB5C31A44A7}" srcOrd="0" destOrd="0" presId="urn:microsoft.com/office/officeart/2016/7/layout/BasicTimeline"/>
    <dgm:cxn modelId="{111E2F8D-09FF-4623-A652-BC96C63AF187}" type="presParOf" srcId="{78CFA3E4-E92A-4EAF-AF37-9DB5C31A44A7}" destId="{7E5F86FE-BC97-4006-BFB6-40F65388614D}" srcOrd="0" destOrd="0" presId="urn:microsoft.com/office/officeart/2016/7/layout/BasicTimeline"/>
    <dgm:cxn modelId="{C163A747-DCD9-4009-AC0C-6572FEEE6CCE}" type="presParOf" srcId="{78CFA3E4-E92A-4EAF-AF37-9DB5C31A44A7}" destId="{E59347E0-26A8-43E1-A441-C0D0E30E0056}" srcOrd="1" destOrd="0" presId="urn:microsoft.com/office/officeart/2016/7/layout/BasicTimeline"/>
    <dgm:cxn modelId="{D76AA065-927D-4810-9481-2B074C883B14}" type="presParOf" srcId="{E59347E0-26A8-43E1-A441-C0D0E30E0056}" destId="{81973175-FD29-4F9F-87A9-F0CB7645A964}" srcOrd="0" destOrd="0" presId="urn:microsoft.com/office/officeart/2016/7/layout/BasicTimeline"/>
    <dgm:cxn modelId="{58BEAC44-06ED-496D-BF9F-C80EB25E0E2F}" type="presParOf" srcId="{E59347E0-26A8-43E1-A441-C0D0E30E0056}" destId="{0C8A2BB1-5840-47D1-B057-BBA176155DE6}" srcOrd="1" destOrd="0" presId="urn:microsoft.com/office/officeart/2016/7/layout/BasicTimeline"/>
    <dgm:cxn modelId="{92FC826F-1EE4-434F-A5E0-856A3F3045EA}" type="presParOf" srcId="{78CFA3E4-E92A-4EAF-AF37-9DB5C31A44A7}" destId="{2643BECB-F104-47E4-9528-2537ABCC6256}" srcOrd="2" destOrd="0" presId="urn:microsoft.com/office/officeart/2016/7/layout/BasicTimeline"/>
    <dgm:cxn modelId="{7BA95AB0-2839-4B82-B904-649426150E9E}" type="presParOf" srcId="{78CFA3E4-E92A-4EAF-AF37-9DB5C31A44A7}" destId="{D8BA1854-B279-4315-8DC8-16B701CA8747}" srcOrd="3" destOrd="0" presId="urn:microsoft.com/office/officeart/2016/7/layout/BasicTimeline"/>
    <dgm:cxn modelId="{FBE5CBC7-C68D-4080-8932-2538D94FA1A8}" type="presParOf" srcId="{78CFA3E4-E92A-4EAF-AF37-9DB5C31A44A7}" destId="{A983F599-A013-4BD3-829B-590ED6C05A2B}" srcOrd="4" destOrd="0" presId="urn:microsoft.com/office/officeart/2016/7/layout/BasicTimeline"/>
    <dgm:cxn modelId="{C713B419-2DBF-4731-B73B-CB28BF2343B7}" type="presParOf" srcId="{79EF7590-9D56-4232-9933-C6FEB7EC8637}" destId="{5A7DA3F8-685F-4A1D-BAEA-BF57BB15CE4B}" srcOrd="1" destOrd="0" presId="urn:microsoft.com/office/officeart/2016/7/layout/BasicTimeline"/>
    <dgm:cxn modelId="{75C14B0F-6414-426C-97D9-E081A5D9F5A1}" type="presParOf" srcId="{79EF7590-9D56-4232-9933-C6FEB7EC8637}" destId="{0D7CD31C-0765-42F1-969C-FDC606853393}" srcOrd="2" destOrd="0" presId="urn:microsoft.com/office/officeart/2016/7/layout/BasicTimeline"/>
    <dgm:cxn modelId="{4F94224A-94F9-44FD-B47D-3ED220344710}" type="presParOf" srcId="{0D7CD31C-0765-42F1-969C-FDC606853393}" destId="{90FA093E-3E0D-4E86-AA96-00DB73531028}" srcOrd="0" destOrd="0" presId="urn:microsoft.com/office/officeart/2016/7/layout/BasicTimeline"/>
    <dgm:cxn modelId="{82955685-DD55-4D86-9514-13A92E3D213D}" type="presParOf" srcId="{0D7CD31C-0765-42F1-969C-FDC606853393}" destId="{AAA839B4-CFCE-4502-85C6-A0521911BDD3}" srcOrd="1" destOrd="0" presId="urn:microsoft.com/office/officeart/2016/7/layout/BasicTimeline"/>
    <dgm:cxn modelId="{14F18823-17AB-48D0-9731-ABBE0A15D87B}" type="presParOf" srcId="{AAA839B4-CFCE-4502-85C6-A0521911BDD3}" destId="{1D261D09-9D25-4FA4-AC5A-EAE4DD7B48CC}" srcOrd="0" destOrd="0" presId="urn:microsoft.com/office/officeart/2016/7/layout/BasicTimeline"/>
    <dgm:cxn modelId="{9A25F933-AF29-4171-AB00-5B943FBDDED9}" type="presParOf" srcId="{AAA839B4-CFCE-4502-85C6-A0521911BDD3}" destId="{557A13F7-CCF9-42C4-BB5D-BA825F31440B}" srcOrd="1" destOrd="0" presId="urn:microsoft.com/office/officeart/2016/7/layout/BasicTimeline"/>
    <dgm:cxn modelId="{CD9B5B51-BE86-43F4-94D1-686EEE30E488}" type="presParOf" srcId="{0D7CD31C-0765-42F1-969C-FDC606853393}" destId="{8E8CC247-5A5C-4DA1-8904-A605C06BB643}" srcOrd="2" destOrd="0" presId="urn:microsoft.com/office/officeart/2016/7/layout/BasicTimeline"/>
    <dgm:cxn modelId="{6A24B599-7933-4783-912A-A547FC1A9FF0}" type="presParOf" srcId="{0D7CD31C-0765-42F1-969C-FDC606853393}" destId="{DB6BCF85-AFFB-4DA3-B8DD-40D3CBF44526}" srcOrd="3" destOrd="0" presId="urn:microsoft.com/office/officeart/2016/7/layout/BasicTimeline"/>
    <dgm:cxn modelId="{46A5F7B5-FA4B-4340-A8AD-A368BFFFDC95}" type="presParOf" srcId="{0D7CD31C-0765-42F1-969C-FDC606853393}" destId="{8D1DDC5A-511D-476A-A0F5-18FC751169AE}"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C3B8F7-28F3-469C-A36C-4E91420777C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71DC48-EEDA-49AF-8254-A2B275B3716E}">
      <dgm:prSet/>
      <dgm:spPr/>
      <dgm:t>
        <a:bodyPr/>
        <a:lstStyle/>
        <a:p>
          <a:r>
            <a:rPr lang="it-IT"/>
            <a:t>Grievance mechanism (early-warning system based on information from all possible sources)</a:t>
          </a:r>
          <a:endParaRPr lang="en-US"/>
        </a:p>
      </dgm:t>
    </dgm:pt>
    <dgm:pt modelId="{9023E358-E25D-4FC2-9BDB-BEA6A4FF60A3}" type="parTrans" cxnId="{5D1FE4FE-5932-447F-B80C-D972F420F879}">
      <dgm:prSet/>
      <dgm:spPr/>
      <dgm:t>
        <a:bodyPr/>
        <a:lstStyle/>
        <a:p>
          <a:endParaRPr lang="en-US"/>
        </a:p>
      </dgm:t>
    </dgm:pt>
    <dgm:pt modelId="{B27FE884-A544-44B8-820F-C3E7D3E49039}" type="sibTrans" cxnId="{5D1FE4FE-5932-447F-B80C-D972F420F879}">
      <dgm:prSet/>
      <dgm:spPr/>
      <dgm:t>
        <a:bodyPr/>
        <a:lstStyle/>
        <a:p>
          <a:endParaRPr lang="en-US"/>
        </a:p>
      </dgm:t>
    </dgm:pt>
    <dgm:pt modelId="{EC4F3A9C-01A2-4AF1-A2DC-5688D77C3FF4}">
      <dgm:prSet/>
      <dgm:spPr/>
      <dgm:t>
        <a:bodyPr/>
        <a:lstStyle/>
        <a:p>
          <a:r>
            <a:rPr lang="it-IT"/>
            <a:t>Response to identified risk (recommedations to comply to suspension of trade with the supplier to disengagement)</a:t>
          </a:r>
          <a:endParaRPr lang="en-US"/>
        </a:p>
      </dgm:t>
    </dgm:pt>
    <dgm:pt modelId="{74AB9173-1AA6-48DD-AA52-6D1A6BEDCBD9}" type="parTrans" cxnId="{06F29EC2-7540-4BAC-B77B-C8876D174A23}">
      <dgm:prSet/>
      <dgm:spPr/>
      <dgm:t>
        <a:bodyPr/>
        <a:lstStyle/>
        <a:p>
          <a:endParaRPr lang="en-US"/>
        </a:p>
      </dgm:t>
    </dgm:pt>
    <dgm:pt modelId="{A5D4A302-661E-432A-B5D8-FFBE91BE6DC3}" type="sibTrans" cxnId="{06F29EC2-7540-4BAC-B77B-C8876D174A23}">
      <dgm:prSet/>
      <dgm:spPr/>
      <dgm:t>
        <a:bodyPr/>
        <a:lstStyle/>
        <a:p>
          <a:endParaRPr lang="en-US"/>
        </a:p>
      </dgm:t>
    </dgm:pt>
    <dgm:pt modelId="{55F83114-3C4F-4DA7-849D-C4F9FD4BDB92}">
      <dgm:prSet/>
      <dgm:spPr/>
      <dgm:t>
        <a:bodyPr/>
        <a:lstStyle/>
        <a:p>
          <a:r>
            <a:rPr lang="it-IT"/>
            <a:t>Third party audit, always mandatory unless smelters and refiners in the supply chain are in the Commission’s list of compliant smelters and refiners</a:t>
          </a:r>
          <a:endParaRPr lang="en-US"/>
        </a:p>
      </dgm:t>
    </dgm:pt>
    <dgm:pt modelId="{B992293B-C57B-4D2D-9CE7-F66D1A996A69}" type="parTrans" cxnId="{99DB925C-8E6F-4487-A353-6364283514D4}">
      <dgm:prSet/>
      <dgm:spPr/>
      <dgm:t>
        <a:bodyPr/>
        <a:lstStyle/>
        <a:p>
          <a:endParaRPr lang="en-US"/>
        </a:p>
      </dgm:t>
    </dgm:pt>
    <dgm:pt modelId="{5C8A42DE-E917-4F35-993D-2BAE20FED857}" type="sibTrans" cxnId="{99DB925C-8E6F-4487-A353-6364283514D4}">
      <dgm:prSet/>
      <dgm:spPr/>
      <dgm:t>
        <a:bodyPr/>
        <a:lstStyle/>
        <a:p>
          <a:endParaRPr lang="en-US"/>
        </a:p>
      </dgm:t>
    </dgm:pt>
    <dgm:pt modelId="{CE14B036-7E28-44AD-A3F0-0EBBF558840E}">
      <dgm:prSet/>
      <dgm:spPr/>
      <dgm:t>
        <a:bodyPr/>
        <a:lstStyle/>
        <a:p>
          <a:r>
            <a:rPr lang="it-IT"/>
            <a:t>Obligation to disclose all pertinent information to the authorities and to the public</a:t>
          </a:r>
          <a:endParaRPr lang="en-US"/>
        </a:p>
      </dgm:t>
    </dgm:pt>
    <dgm:pt modelId="{927FA00C-5B05-4DE1-AC79-156D9775A70D}" type="parTrans" cxnId="{0F486115-EAD0-4D15-B928-88AAE6359A7B}">
      <dgm:prSet/>
      <dgm:spPr/>
      <dgm:t>
        <a:bodyPr/>
        <a:lstStyle/>
        <a:p>
          <a:endParaRPr lang="en-US"/>
        </a:p>
      </dgm:t>
    </dgm:pt>
    <dgm:pt modelId="{FF493628-6C7F-4917-B69E-CC0F168114DA}" type="sibTrans" cxnId="{0F486115-EAD0-4D15-B928-88AAE6359A7B}">
      <dgm:prSet/>
      <dgm:spPr/>
      <dgm:t>
        <a:bodyPr/>
        <a:lstStyle/>
        <a:p>
          <a:endParaRPr lang="en-US"/>
        </a:p>
      </dgm:t>
    </dgm:pt>
    <dgm:pt modelId="{C79E7920-4FB6-4BEF-99CF-A96E9D2D06C1}" type="pres">
      <dgm:prSet presAssocID="{6BC3B8F7-28F3-469C-A36C-4E91420777C4}" presName="linear" presStyleCnt="0">
        <dgm:presLayoutVars>
          <dgm:animLvl val="lvl"/>
          <dgm:resizeHandles val="exact"/>
        </dgm:presLayoutVars>
      </dgm:prSet>
      <dgm:spPr/>
    </dgm:pt>
    <dgm:pt modelId="{13902364-DB66-4FF7-AB86-900E28C9BF61}" type="pres">
      <dgm:prSet presAssocID="{F971DC48-EEDA-49AF-8254-A2B275B3716E}" presName="parentText" presStyleLbl="node1" presStyleIdx="0" presStyleCnt="4">
        <dgm:presLayoutVars>
          <dgm:chMax val="0"/>
          <dgm:bulletEnabled val="1"/>
        </dgm:presLayoutVars>
      </dgm:prSet>
      <dgm:spPr/>
    </dgm:pt>
    <dgm:pt modelId="{72B1A721-AE9E-4E9B-91E6-CF4FF41A7EAB}" type="pres">
      <dgm:prSet presAssocID="{B27FE884-A544-44B8-820F-C3E7D3E49039}" presName="spacer" presStyleCnt="0"/>
      <dgm:spPr/>
    </dgm:pt>
    <dgm:pt modelId="{C764BBAB-895E-4892-BDA8-C7102A1EECFA}" type="pres">
      <dgm:prSet presAssocID="{EC4F3A9C-01A2-4AF1-A2DC-5688D77C3FF4}" presName="parentText" presStyleLbl="node1" presStyleIdx="1" presStyleCnt="4">
        <dgm:presLayoutVars>
          <dgm:chMax val="0"/>
          <dgm:bulletEnabled val="1"/>
        </dgm:presLayoutVars>
      </dgm:prSet>
      <dgm:spPr/>
    </dgm:pt>
    <dgm:pt modelId="{A98469E1-2115-43BF-BE12-7C1FB1236FD8}" type="pres">
      <dgm:prSet presAssocID="{A5D4A302-661E-432A-B5D8-FFBE91BE6DC3}" presName="spacer" presStyleCnt="0"/>
      <dgm:spPr/>
    </dgm:pt>
    <dgm:pt modelId="{B81FCF88-D445-4D55-A2ED-6CEA870BB984}" type="pres">
      <dgm:prSet presAssocID="{55F83114-3C4F-4DA7-849D-C4F9FD4BDB92}" presName="parentText" presStyleLbl="node1" presStyleIdx="2" presStyleCnt="4">
        <dgm:presLayoutVars>
          <dgm:chMax val="0"/>
          <dgm:bulletEnabled val="1"/>
        </dgm:presLayoutVars>
      </dgm:prSet>
      <dgm:spPr/>
    </dgm:pt>
    <dgm:pt modelId="{41008347-0FE5-415D-8CBC-BB2491B0FFE7}" type="pres">
      <dgm:prSet presAssocID="{5C8A42DE-E917-4F35-993D-2BAE20FED857}" presName="spacer" presStyleCnt="0"/>
      <dgm:spPr/>
    </dgm:pt>
    <dgm:pt modelId="{1773E109-1DFD-4C2F-8E9F-F0CF02FCE2CD}" type="pres">
      <dgm:prSet presAssocID="{CE14B036-7E28-44AD-A3F0-0EBBF558840E}" presName="parentText" presStyleLbl="node1" presStyleIdx="3" presStyleCnt="4">
        <dgm:presLayoutVars>
          <dgm:chMax val="0"/>
          <dgm:bulletEnabled val="1"/>
        </dgm:presLayoutVars>
      </dgm:prSet>
      <dgm:spPr/>
    </dgm:pt>
  </dgm:ptLst>
  <dgm:cxnLst>
    <dgm:cxn modelId="{0F486115-EAD0-4D15-B928-88AAE6359A7B}" srcId="{6BC3B8F7-28F3-469C-A36C-4E91420777C4}" destId="{CE14B036-7E28-44AD-A3F0-0EBBF558840E}" srcOrd="3" destOrd="0" parTransId="{927FA00C-5B05-4DE1-AC79-156D9775A70D}" sibTransId="{FF493628-6C7F-4917-B69E-CC0F168114DA}"/>
    <dgm:cxn modelId="{99DB925C-8E6F-4487-A353-6364283514D4}" srcId="{6BC3B8F7-28F3-469C-A36C-4E91420777C4}" destId="{55F83114-3C4F-4DA7-849D-C4F9FD4BDB92}" srcOrd="2" destOrd="0" parTransId="{B992293B-C57B-4D2D-9CE7-F66D1A996A69}" sibTransId="{5C8A42DE-E917-4F35-993D-2BAE20FED857}"/>
    <dgm:cxn modelId="{2F905F44-6760-42CD-AFAE-2584C5645649}" type="presOf" srcId="{F971DC48-EEDA-49AF-8254-A2B275B3716E}" destId="{13902364-DB66-4FF7-AB86-900E28C9BF61}" srcOrd="0" destOrd="0" presId="urn:microsoft.com/office/officeart/2005/8/layout/vList2"/>
    <dgm:cxn modelId="{435D724A-8701-4A73-8EC3-1E81DA75AB0E}" type="presOf" srcId="{EC4F3A9C-01A2-4AF1-A2DC-5688D77C3FF4}" destId="{C764BBAB-895E-4892-BDA8-C7102A1EECFA}" srcOrd="0" destOrd="0" presId="urn:microsoft.com/office/officeart/2005/8/layout/vList2"/>
    <dgm:cxn modelId="{8D6E97BC-261B-445A-9B6E-A47FEB04C918}" type="presOf" srcId="{55F83114-3C4F-4DA7-849D-C4F9FD4BDB92}" destId="{B81FCF88-D445-4D55-A2ED-6CEA870BB984}" srcOrd="0" destOrd="0" presId="urn:microsoft.com/office/officeart/2005/8/layout/vList2"/>
    <dgm:cxn modelId="{06F29EC2-7540-4BAC-B77B-C8876D174A23}" srcId="{6BC3B8F7-28F3-469C-A36C-4E91420777C4}" destId="{EC4F3A9C-01A2-4AF1-A2DC-5688D77C3FF4}" srcOrd="1" destOrd="0" parTransId="{74AB9173-1AA6-48DD-AA52-6D1A6BEDCBD9}" sibTransId="{A5D4A302-661E-432A-B5D8-FFBE91BE6DC3}"/>
    <dgm:cxn modelId="{84D25FDC-95A8-4F66-A635-DE601928C5CD}" type="presOf" srcId="{6BC3B8F7-28F3-469C-A36C-4E91420777C4}" destId="{C79E7920-4FB6-4BEF-99CF-A96E9D2D06C1}" srcOrd="0" destOrd="0" presId="urn:microsoft.com/office/officeart/2005/8/layout/vList2"/>
    <dgm:cxn modelId="{40460FF9-AEF1-446E-928D-3F4C27112594}" type="presOf" srcId="{CE14B036-7E28-44AD-A3F0-0EBBF558840E}" destId="{1773E109-1DFD-4C2F-8E9F-F0CF02FCE2CD}" srcOrd="0" destOrd="0" presId="urn:microsoft.com/office/officeart/2005/8/layout/vList2"/>
    <dgm:cxn modelId="{5D1FE4FE-5932-447F-B80C-D972F420F879}" srcId="{6BC3B8F7-28F3-469C-A36C-4E91420777C4}" destId="{F971DC48-EEDA-49AF-8254-A2B275B3716E}" srcOrd="0" destOrd="0" parTransId="{9023E358-E25D-4FC2-9BDB-BEA6A4FF60A3}" sibTransId="{B27FE884-A544-44B8-820F-C3E7D3E49039}"/>
    <dgm:cxn modelId="{8684600E-10A3-46FD-81EB-7F4302A9F25B}" type="presParOf" srcId="{C79E7920-4FB6-4BEF-99CF-A96E9D2D06C1}" destId="{13902364-DB66-4FF7-AB86-900E28C9BF61}" srcOrd="0" destOrd="0" presId="urn:microsoft.com/office/officeart/2005/8/layout/vList2"/>
    <dgm:cxn modelId="{097DBB1C-0695-410D-9241-30B8B0C5D418}" type="presParOf" srcId="{C79E7920-4FB6-4BEF-99CF-A96E9D2D06C1}" destId="{72B1A721-AE9E-4E9B-91E6-CF4FF41A7EAB}" srcOrd="1" destOrd="0" presId="urn:microsoft.com/office/officeart/2005/8/layout/vList2"/>
    <dgm:cxn modelId="{05188A12-4617-4445-92B6-024DF098DA98}" type="presParOf" srcId="{C79E7920-4FB6-4BEF-99CF-A96E9D2D06C1}" destId="{C764BBAB-895E-4892-BDA8-C7102A1EECFA}" srcOrd="2" destOrd="0" presId="urn:microsoft.com/office/officeart/2005/8/layout/vList2"/>
    <dgm:cxn modelId="{B5084C9D-981E-43E1-A7D6-EC82CCD2BEB6}" type="presParOf" srcId="{C79E7920-4FB6-4BEF-99CF-A96E9D2D06C1}" destId="{A98469E1-2115-43BF-BE12-7C1FB1236FD8}" srcOrd="3" destOrd="0" presId="urn:microsoft.com/office/officeart/2005/8/layout/vList2"/>
    <dgm:cxn modelId="{F6C8FBFE-519D-451C-A6F7-4AF2124FCB3B}" type="presParOf" srcId="{C79E7920-4FB6-4BEF-99CF-A96E9D2D06C1}" destId="{B81FCF88-D445-4D55-A2ED-6CEA870BB984}" srcOrd="4" destOrd="0" presId="urn:microsoft.com/office/officeart/2005/8/layout/vList2"/>
    <dgm:cxn modelId="{4CBF6F71-2D98-4FBF-A1B9-8D0A58878C18}" type="presParOf" srcId="{C79E7920-4FB6-4BEF-99CF-A96E9D2D06C1}" destId="{41008347-0FE5-415D-8CBC-BB2491B0FFE7}" srcOrd="5" destOrd="0" presId="urn:microsoft.com/office/officeart/2005/8/layout/vList2"/>
    <dgm:cxn modelId="{4155F7A1-4109-4D5F-8A06-31AB4B51B30E}" type="presParOf" srcId="{C79E7920-4FB6-4BEF-99CF-A96E9D2D06C1}" destId="{1773E109-1DFD-4C2F-8E9F-F0CF02FCE2C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972C7-05BA-4371-99AC-04AF4105237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89ECE33-D769-41EE-914E-E514B4A7FC96}">
      <dgm:prSet/>
      <dgm:spPr/>
      <dgm:t>
        <a:bodyPr/>
        <a:lstStyle/>
        <a:p>
          <a:r>
            <a:rPr lang="it-IT"/>
            <a:t>Recommendation to the States</a:t>
          </a:r>
          <a:endParaRPr lang="en-US"/>
        </a:p>
      </dgm:t>
    </dgm:pt>
    <dgm:pt modelId="{96501D78-F335-44D1-B3F3-94225DE6CBAE}" type="parTrans" cxnId="{6241B422-D574-463B-8D05-D104C2758E08}">
      <dgm:prSet/>
      <dgm:spPr/>
      <dgm:t>
        <a:bodyPr/>
        <a:lstStyle/>
        <a:p>
          <a:endParaRPr lang="en-US"/>
        </a:p>
      </dgm:t>
    </dgm:pt>
    <dgm:pt modelId="{B3F5D7D1-CFF8-4C5E-B820-9A668F67B5CC}" type="sibTrans" cxnId="{6241B422-D574-463B-8D05-D104C2758E08}">
      <dgm:prSet/>
      <dgm:spPr/>
      <dgm:t>
        <a:bodyPr/>
        <a:lstStyle/>
        <a:p>
          <a:endParaRPr lang="en-US"/>
        </a:p>
      </dgm:t>
    </dgm:pt>
    <dgm:pt modelId="{7D08FB64-CEE5-4CA1-928C-AB498BF78545}">
      <dgm:prSet/>
      <dgm:spPr/>
      <dgm:t>
        <a:bodyPr/>
        <a:lstStyle/>
        <a:p>
          <a:r>
            <a:rPr lang="it-IT"/>
            <a:t>Specific definition of conflict diamonds</a:t>
          </a:r>
          <a:endParaRPr lang="en-US"/>
        </a:p>
      </dgm:t>
    </dgm:pt>
    <dgm:pt modelId="{FFD47DB7-2459-45C4-91F0-ED03CE2DF7FC}" type="parTrans" cxnId="{3F250F90-083B-44D7-A74B-EED2DB59296D}">
      <dgm:prSet/>
      <dgm:spPr/>
      <dgm:t>
        <a:bodyPr/>
        <a:lstStyle/>
        <a:p>
          <a:endParaRPr lang="en-US"/>
        </a:p>
      </dgm:t>
    </dgm:pt>
    <dgm:pt modelId="{351A0B19-EC46-4D8E-82ED-499BF88B4E9E}" type="sibTrans" cxnId="{3F250F90-083B-44D7-A74B-EED2DB59296D}">
      <dgm:prSet/>
      <dgm:spPr/>
      <dgm:t>
        <a:bodyPr/>
        <a:lstStyle/>
        <a:p>
          <a:endParaRPr lang="en-US"/>
        </a:p>
      </dgm:t>
    </dgm:pt>
    <dgm:pt modelId="{EBCC4777-257A-495C-9247-0F37182EB71E}">
      <dgm:prSet/>
      <dgm:spPr/>
      <dgm:t>
        <a:bodyPr/>
        <a:lstStyle/>
        <a:p>
          <a:r>
            <a:rPr lang="it-IT"/>
            <a:t>Rough diamonds</a:t>
          </a:r>
          <a:endParaRPr lang="en-US"/>
        </a:p>
      </dgm:t>
    </dgm:pt>
    <dgm:pt modelId="{BD2B85E7-4151-4775-B875-C171D986D684}" type="parTrans" cxnId="{EDAA066F-93F2-46D2-BFF2-D6C7F1EA9374}">
      <dgm:prSet/>
      <dgm:spPr/>
      <dgm:t>
        <a:bodyPr/>
        <a:lstStyle/>
        <a:p>
          <a:endParaRPr lang="en-US"/>
        </a:p>
      </dgm:t>
    </dgm:pt>
    <dgm:pt modelId="{32464A14-F223-405E-8D8C-708ACCB86CC8}" type="sibTrans" cxnId="{EDAA066F-93F2-46D2-BFF2-D6C7F1EA9374}">
      <dgm:prSet/>
      <dgm:spPr/>
      <dgm:t>
        <a:bodyPr/>
        <a:lstStyle/>
        <a:p>
          <a:endParaRPr lang="en-US"/>
        </a:p>
      </dgm:t>
    </dgm:pt>
    <dgm:pt modelId="{645F63C9-F2B8-4D2B-8EA6-E2B6176776C4}">
      <dgm:prSet/>
      <dgm:spPr/>
      <dgm:t>
        <a:bodyPr/>
        <a:lstStyle/>
        <a:p>
          <a:r>
            <a:rPr lang="it-IT"/>
            <a:t>Used to finance conflict aimed at undermining legitimate governments</a:t>
          </a:r>
          <a:endParaRPr lang="en-US"/>
        </a:p>
      </dgm:t>
    </dgm:pt>
    <dgm:pt modelId="{22130081-749D-49CD-9EDD-4E1EFA6B7C0E}" type="parTrans" cxnId="{45582F5B-2C73-4493-A381-38D6C77E4A47}">
      <dgm:prSet/>
      <dgm:spPr/>
      <dgm:t>
        <a:bodyPr/>
        <a:lstStyle/>
        <a:p>
          <a:endParaRPr lang="en-US"/>
        </a:p>
      </dgm:t>
    </dgm:pt>
    <dgm:pt modelId="{AE6C6F09-90D4-4029-A9BF-1FD74868E518}" type="sibTrans" cxnId="{45582F5B-2C73-4493-A381-38D6C77E4A47}">
      <dgm:prSet/>
      <dgm:spPr/>
      <dgm:t>
        <a:bodyPr/>
        <a:lstStyle/>
        <a:p>
          <a:endParaRPr lang="en-US"/>
        </a:p>
      </dgm:t>
    </dgm:pt>
    <dgm:pt modelId="{1BF3A9D2-9ED8-4A82-A966-B65B9D459F1D}">
      <dgm:prSet/>
      <dgm:spPr/>
      <dgm:t>
        <a:bodyPr/>
        <a:lstStyle/>
        <a:p>
          <a:r>
            <a:rPr lang="it-IT"/>
            <a:t>Refers to USSC resolutions</a:t>
          </a:r>
          <a:endParaRPr lang="en-US"/>
        </a:p>
      </dgm:t>
    </dgm:pt>
    <dgm:pt modelId="{723E7DF3-A093-4755-9B20-9B1C8BB58465}" type="parTrans" cxnId="{FB00CAEA-23D0-4681-90BF-DF1223A3639B}">
      <dgm:prSet/>
      <dgm:spPr/>
      <dgm:t>
        <a:bodyPr/>
        <a:lstStyle/>
        <a:p>
          <a:endParaRPr lang="en-US"/>
        </a:p>
      </dgm:t>
    </dgm:pt>
    <dgm:pt modelId="{5B458918-639B-4E71-BFBA-2D463FFA577A}" type="sibTrans" cxnId="{FB00CAEA-23D0-4681-90BF-DF1223A3639B}">
      <dgm:prSet/>
      <dgm:spPr/>
      <dgm:t>
        <a:bodyPr/>
        <a:lstStyle/>
        <a:p>
          <a:endParaRPr lang="en-US"/>
        </a:p>
      </dgm:t>
    </dgm:pt>
    <dgm:pt modelId="{6E120E52-433C-40D9-A3D9-B08B97853E83}" type="pres">
      <dgm:prSet presAssocID="{448972C7-05BA-4371-99AC-04AF4105237B}" presName="linear" presStyleCnt="0">
        <dgm:presLayoutVars>
          <dgm:animLvl val="lvl"/>
          <dgm:resizeHandles val="exact"/>
        </dgm:presLayoutVars>
      </dgm:prSet>
      <dgm:spPr/>
    </dgm:pt>
    <dgm:pt modelId="{861681AF-1633-4C9D-8534-2311AF572B22}" type="pres">
      <dgm:prSet presAssocID="{789ECE33-D769-41EE-914E-E514B4A7FC96}" presName="parentText" presStyleLbl="node1" presStyleIdx="0" presStyleCnt="2">
        <dgm:presLayoutVars>
          <dgm:chMax val="0"/>
          <dgm:bulletEnabled val="1"/>
        </dgm:presLayoutVars>
      </dgm:prSet>
      <dgm:spPr/>
    </dgm:pt>
    <dgm:pt modelId="{2E04D1E0-B0F2-4677-9504-07D7D5691075}" type="pres">
      <dgm:prSet presAssocID="{B3F5D7D1-CFF8-4C5E-B820-9A668F67B5CC}" presName="spacer" presStyleCnt="0"/>
      <dgm:spPr/>
    </dgm:pt>
    <dgm:pt modelId="{F0618658-946A-4336-A577-02B82F3B9571}" type="pres">
      <dgm:prSet presAssocID="{7D08FB64-CEE5-4CA1-928C-AB498BF78545}" presName="parentText" presStyleLbl="node1" presStyleIdx="1" presStyleCnt="2">
        <dgm:presLayoutVars>
          <dgm:chMax val="0"/>
          <dgm:bulletEnabled val="1"/>
        </dgm:presLayoutVars>
      </dgm:prSet>
      <dgm:spPr/>
    </dgm:pt>
    <dgm:pt modelId="{B37F6498-F4CC-4CF7-B21B-3ED35FE28681}" type="pres">
      <dgm:prSet presAssocID="{7D08FB64-CEE5-4CA1-928C-AB498BF78545}" presName="childText" presStyleLbl="revTx" presStyleIdx="0" presStyleCnt="1">
        <dgm:presLayoutVars>
          <dgm:bulletEnabled val="1"/>
        </dgm:presLayoutVars>
      </dgm:prSet>
      <dgm:spPr/>
    </dgm:pt>
  </dgm:ptLst>
  <dgm:cxnLst>
    <dgm:cxn modelId="{6241B422-D574-463B-8D05-D104C2758E08}" srcId="{448972C7-05BA-4371-99AC-04AF4105237B}" destId="{789ECE33-D769-41EE-914E-E514B4A7FC96}" srcOrd="0" destOrd="0" parTransId="{96501D78-F335-44D1-B3F3-94225DE6CBAE}" sibTransId="{B3F5D7D1-CFF8-4C5E-B820-9A668F67B5CC}"/>
    <dgm:cxn modelId="{3FAC233C-0511-4A56-B05B-815C5B2FC28F}" type="presOf" srcId="{EBCC4777-257A-495C-9247-0F37182EB71E}" destId="{B37F6498-F4CC-4CF7-B21B-3ED35FE28681}" srcOrd="0" destOrd="0" presId="urn:microsoft.com/office/officeart/2005/8/layout/vList2"/>
    <dgm:cxn modelId="{45582F5B-2C73-4493-A381-38D6C77E4A47}" srcId="{7D08FB64-CEE5-4CA1-928C-AB498BF78545}" destId="{645F63C9-F2B8-4D2B-8EA6-E2B6176776C4}" srcOrd="1" destOrd="0" parTransId="{22130081-749D-49CD-9EDD-4E1EFA6B7C0E}" sibTransId="{AE6C6F09-90D4-4029-A9BF-1FD74868E518}"/>
    <dgm:cxn modelId="{D7CE495D-AC03-4A97-9F1C-91B6E1CAAE60}" type="presOf" srcId="{448972C7-05BA-4371-99AC-04AF4105237B}" destId="{6E120E52-433C-40D9-A3D9-B08B97853E83}" srcOrd="0" destOrd="0" presId="urn:microsoft.com/office/officeart/2005/8/layout/vList2"/>
    <dgm:cxn modelId="{6BA31A42-089B-4F28-BC89-E2ED760F553C}" type="presOf" srcId="{7D08FB64-CEE5-4CA1-928C-AB498BF78545}" destId="{F0618658-946A-4336-A577-02B82F3B9571}" srcOrd="0" destOrd="0" presId="urn:microsoft.com/office/officeart/2005/8/layout/vList2"/>
    <dgm:cxn modelId="{EDAA066F-93F2-46D2-BFF2-D6C7F1EA9374}" srcId="{7D08FB64-CEE5-4CA1-928C-AB498BF78545}" destId="{EBCC4777-257A-495C-9247-0F37182EB71E}" srcOrd="0" destOrd="0" parTransId="{BD2B85E7-4151-4775-B875-C171D986D684}" sibTransId="{32464A14-F223-405E-8D8C-708ACCB86CC8}"/>
    <dgm:cxn modelId="{3F250F90-083B-44D7-A74B-EED2DB59296D}" srcId="{448972C7-05BA-4371-99AC-04AF4105237B}" destId="{7D08FB64-CEE5-4CA1-928C-AB498BF78545}" srcOrd="1" destOrd="0" parTransId="{FFD47DB7-2459-45C4-91F0-ED03CE2DF7FC}" sibTransId="{351A0B19-EC46-4D8E-82ED-499BF88B4E9E}"/>
    <dgm:cxn modelId="{3F662DA7-169A-4E06-91CD-F5AF6D950FE3}" type="presOf" srcId="{645F63C9-F2B8-4D2B-8EA6-E2B6176776C4}" destId="{B37F6498-F4CC-4CF7-B21B-3ED35FE28681}" srcOrd="0" destOrd="1" presId="urn:microsoft.com/office/officeart/2005/8/layout/vList2"/>
    <dgm:cxn modelId="{F68803A9-1DA5-4240-8472-AF9383D95296}" type="presOf" srcId="{789ECE33-D769-41EE-914E-E514B4A7FC96}" destId="{861681AF-1633-4C9D-8534-2311AF572B22}" srcOrd="0" destOrd="0" presId="urn:microsoft.com/office/officeart/2005/8/layout/vList2"/>
    <dgm:cxn modelId="{86EABDC3-8319-43F2-84F3-729E3595C086}" type="presOf" srcId="{1BF3A9D2-9ED8-4A82-A966-B65B9D459F1D}" destId="{B37F6498-F4CC-4CF7-B21B-3ED35FE28681}" srcOrd="0" destOrd="2" presId="urn:microsoft.com/office/officeart/2005/8/layout/vList2"/>
    <dgm:cxn modelId="{FB00CAEA-23D0-4681-90BF-DF1223A3639B}" srcId="{7D08FB64-CEE5-4CA1-928C-AB498BF78545}" destId="{1BF3A9D2-9ED8-4A82-A966-B65B9D459F1D}" srcOrd="2" destOrd="0" parTransId="{723E7DF3-A093-4755-9B20-9B1C8BB58465}" sibTransId="{5B458918-639B-4E71-BFBA-2D463FFA577A}"/>
    <dgm:cxn modelId="{1243F8AE-3A01-4208-9BA1-91B0080649E2}" type="presParOf" srcId="{6E120E52-433C-40D9-A3D9-B08B97853E83}" destId="{861681AF-1633-4C9D-8534-2311AF572B22}" srcOrd="0" destOrd="0" presId="urn:microsoft.com/office/officeart/2005/8/layout/vList2"/>
    <dgm:cxn modelId="{91194399-846B-4DF3-ABE5-92CF1CEAB59C}" type="presParOf" srcId="{6E120E52-433C-40D9-A3D9-B08B97853E83}" destId="{2E04D1E0-B0F2-4677-9504-07D7D5691075}" srcOrd="1" destOrd="0" presId="urn:microsoft.com/office/officeart/2005/8/layout/vList2"/>
    <dgm:cxn modelId="{E639A45F-87D6-4335-AF05-56C0363F2007}" type="presParOf" srcId="{6E120E52-433C-40D9-A3D9-B08B97853E83}" destId="{F0618658-946A-4336-A577-02B82F3B9571}" srcOrd="2" destOrd="0" presId="urn:microsoft.com/office/officeart/2005/8/layout/vList2"/>
    <dgm:cxn modelId="{F6B02A33-2A01-45D4-A88E-B01FCC6FD448}" type="presParOf" srcId="{6E120E52-433C-40D9-A3D9-B08B97853E83}" destId="{B37F6498-F4CC-4CF7-B21B-3ED35FE2868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08ABB-6BE8-4AC8-8A64-0756794A75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722C41A-E91D-4875-9553-3D56FA94F4A4}">
      <dgm:prSet/>
      <dgm:spPr/>
      <dgm:t>
        <a:bodyPr/>
        <a:lstStyle/>
        <a:p>
          <a:r>
            <a:rPr lang="it-IT"/>
            <a:t>A) KP Certificate issued by the exporting country with indication of origin</a:t>
          </a:r>
          <a:endParaRPr lang="en-US"/>
        </a:p>
      </dgm:t>
    </dgm:pt>
    <dgm:pt modelId="{AEF32E5C-B454-4FA5-AA66-27A6BFA5D8F1}" type="parTrans" cxnId="{FFAEC55F-196D-4DB0-B715-1B2D758254E2}">
      <dgm:prSet/>
      <dgm:spPr/>
      <dgm:t>
        <a:bodyPr/>
        <a:lstStyle/>
        <a:p>
          <a:endParaRPr lang="en-US"/>
        </a:p>
      </dgm:t>
    </dgm:pt>
    <dgm:pt modelId="{85729A24-13CB-4E6A-8070-7E45D663DA0F}" type="sibTrans" cxnId="{FFAEC55F-196D-4DB0-B715-1B2D758254E2}">
      <dgm:prSet/>
      <dgm:spPr/>
      <dgm:t>
        <a:bodyPr/>
        <a:lstStyle/>
        <a:p>
          <a:endParaRPr lang="en-US"/>
        </a:p>
      </dgm:t>
    </dgm:pt>
    <dgm:pt modelId="{EE0C964A-462F-4F49-98A4-79AF802793C6}">
      <dgm:prSet/>
      <dgm:spPr/>
      <dgm:t>
        <a:bodyPr/>
        <a:lstStyle/>
        <a:p>
          <a:r>
            <a:rPr lang="it-IT"/>
            <a:t>B) Recommendations for the control by governments of mine sites and licensing procedures for miners, exporters and importers</a:t>
          </a:r>
          <a:endParaRPr lang="en-US"/>
        </a:p>
      </dgm:t>
    </dgm:pt>
    <dgm:pt modelId="{E92D552F-BC02-41E5-8216-E023325ACD81}" type="parTrans" cxnId="{7A2287D7-3A3F-4242-A6E1-95C58073ECAB}">
      <dgm:prSet/>
      <dgm:spPr/>
      <dgm:t>
        <a:bodyPr/>
        <a:lstStyle/>
        <a:p>
          <a:endParaRPr lang="en-US"/>
        </a:p>
      </dgm:t>
    </dgm:pt>
    <dgm:pt modelId="{4679BC4E-1F3B-49F3-9B05-2883D7747553}" type="sibTrans" cxnId="{7A2287D7-3A3F-4242-A6E1-95C58073ECAB}">
      <dgm:prSet/>
      <dgm:spPr/>
      <dgm:t>
        <a:bodyPr/>
        <a:lstStyle/>
        <a:p>
          <a:endParaRPr lang="en-US"/>
        </a:p>
      </dgm:t>
    </dgm:pt>
    <dgm:pt modelId="{D5D7A642-A426-44A0-A693-25B8107C9EB3}">
      <dgm:prSet/>
      <dgm:spPr/>
      <dgm:t>
        <a:bodyPr/>
        <a:lstStyle/>
        <a:p>
          <a:r>
            <a:rPr lang="it-IT"/>
            <a:t>C) Annual reports and disclosure</a:t>
          </a:r>
          <a:endParaRPr lang="en-US"/>
        </a:p>
      </dgm:t>
    </dgm:pt>
    <dgm:pt modelId="{818DD1DB-3466-4722-8900-CB04E471F8C2}" type="parTrans" cxnId="{6B9C9B12-F25D-4372-B113-7231FC196F06}">
      <dgm:prSet/>
      <dgm:spPr/>
      <dgm:t>
        <a:bodyPr/>
        <a:lstStyle/>
        <a:p>
          <a:endParaRPr lang="en-US"/>
        </a:p>
      </dgm:t>
    </dgm:pt>
    <dgm:pt modelId="{257A3D46-E0F6-4E64-9DBA-9B14A984909B}" type="sibTrans" cxnId="{6B9C9B12-F25D-4372-B113-7231FC196F06}">
      <dgm:prSet/>
      <dgm:spPr/>
      <dgm:t>
        <a:bodyPr/>
        <a:lstStyle/>
        <a:p>
          <a:endParaRPr lang="en-US"/>
        </a:p>
      </dgm:t>
    </dgm:pt>
    <dgm:pt modelId="{1D198077-04A3-47E9-8E07-24678ADA6281}">
      <dgm:prSet/>
      <dgm:spPr/>
      <dgm:t>
        <a:bodyPr/>
        <a:lstStyle/>
        <a:p>
          <a:r>
            <a:rPr lang="it-IT"/>
            <a:t>D) Peer review mechanism</a:t>
          </a:r>
          <a:endParaRPr lang="en-US"/>
        </a:p>
      </dgm:t>
    </dgm:pt>
    <dgm:pt modelId="{7C044E7D-EFBB-47E3-9958-5F7ABBE7950C}" type="parTrans" cxnId="{58AC5035-1096-4701-9AF9-32767D5B215A}">
      <dgm:prSet/>
      <dgm:spPr/>
      <dgm:t>
        <a:bodyPr/>
        <a:lstStyle/>
        <a:p>
          <a:endParaRPr lang="en-US"/>
        </a:p>
      </dgm:t>
    </dgm:pt>
    <dgm:pt modelId="{8C26C9B5-72A5-4164-9676-3580AA8A2B93}" type="sibTrans" cxnId="{58AC5035-1096-4701-9AF9-32767D5B215A}">
      <dgm:prSet/>
      <dgm:spPr/>
      <dgm:t>
        <a:bodyPr/>
        <a:lstStyle/>
        <a:p>
          <a:endParaRPr lang="en-US"/>
        </a:p>
      </dgm:t>
    </dgm:pt>
    <dgm:pt modelId="{DDB69EC3-4334-461F-8D02-13B4B22E9EC0}">
      <dgm:prSet/>
      <dgm:spPr/>
      <dgm:t>
        <a:bodyPr/>
        <a:lstStyle/>
        <a:p>
          <a:r>
            <a:rPr lang="it-IT"/>
            <a:t>E) Tripartite consensus</a:t>
          </a:r>
          <a:endParaRPr lang="en-US"/>
        </a:p>
      </dgm:t>
    </dgm:pt>
    <dgm:pt modelId="{C8DE4AE5-19E5-4B88-B764-0129EBFF0FC4}" type="parTrans" cxnId="{BB49844B-511C-4DE1-8976-4AA1D3057753}">
      <dgm:prSet/>
      <dgm:spPr/>
      <dgm:t>
        <a:bodyPr/>
        <a:lstStyle/>
        <a:p>
          <a:endParaRPr lang="en-US"/>
        </a:p>
      </dgm:t>
    </dgm:pt>
    <dgm:pt modelId="{BF3806D1-F71D-4BB0-B4F0-A2FECF255418}" type="sibTrans" cxnId="{BB49844B-511C-4DE1-8976-4AA1D3057753}">
      <dgm:prSet/>
      <dgm:spPr/>
      <dgm:t>
        <a:bodyPr/>
        <a:lstStyle/>
        <a:p>
          <a:endParaRPr lang="en-US"/>
        </a:p>
      </dgm:t>
    </dgm:pt>
    <dgm:pt modelId="{811E01D4-A0CB-454E-83A2-79609E4B2ED9}" type="pres">
      <dgm:prSet presAssocID="{22108ABB-6BE8-4AC8-8A64-0756794A758E}" presName="linear" presStyleCnt="0">
        <dgm:presLayoutVars>
          <dgm:animLvl val="lvl"/>
          <dgm:resizeHandles val="exact"/>
        </dgm:presLayoutVars>
      </dgm:prSet>
      <dgm:spPr/>
    </dgm:pt>
    <dgm:pt modelId="{4E80EB9B-0404-4B59-A963-F6268C8DB6F0}" type="pres">
      <dgm:prSet presAssocID="{D722C41A-E91D-4875-9553-3D56FA94F4A4}" presName="parentText" presStyleLbl="node1" presStyleIdx="0" presStyleCnt="5">
        <dgm:presLayoutVars>
          <dgm:chMax val="0"/>
          <dgm:bulletEnabled val="1"/>
        </dgm:presLayoutVars>
      </dgm:prSet>
      <dgm:spPr/>
    </dgm:pt>
    <dgm:pt modelId="{C800E217-F9CF-4A28-8766-3EB0B5F700B9}" type="pres">
      <dgm:prSet presAssocID="{85729A24-13CB-4E6A-8070-7E45D663DA0F}" presName="spacer" presStyleCnt="0"/>
      <dgm:spPr/>
    </dgm:pt>
    <dgm:pt modelId="{C75ADB7C-72DE-46E9-9EB0-A87433601FE3}" type="pres">
      <dgm:prSet presAssocID="{EE0C964A-462F-4F49-98A4-79AF802793C6}" presName="parentText" presStyleLbl="node1" presStyleIdx="1" presStyleCnt="5">
        <dgm:presLayoutVars>
          <dgm:chMax val="0"/>
          <dgm:bulletEnabled val="1"/>
        </dgm:presLayoutVars>
      </dgm:prSet>
      <dgm:spPr/>
    </dgm:pt>
    <dgm:pt modelId="{692F2297-8F9E-47FE-9E07-EC90F7C6F884}" type="pres">
      <dgm:prSet presAssocID="{4679BC4E-1F3B-49F3-9B05-2883D7747553}" presName="spacer" presStyleCnt="0"/>
      <dgm:spPr/>
    </dgm:pt>
    <dgm:pt modelId="{BBE42794-FBDD-4331-B9E8-45A1CF2E2B50}" type="pres">
      <dgm:prSet presAssocID="{D5D7A642-A426-44A0-A693-25B8107C9EB3}" presName="parentText" presStyleLbl="node1" presStyleIdx="2" presStyleCnt="5">
        <dgm:presLayoutVars>
          <dgm:chMax val="0"/>
          <dgm:bulletEnabled val="1"/>
        </dgm:presLayoutVars>
      </dgm:prSet>
      <dgm:spPr/>
    </dgm:pt>
    <dgm:pt modelId="{43E1ED9A-96A1-4CC5-9A0D-CA75BDEDDC19}" type="pres">
      <dgm:prSet presAssocID="{257A3D46-E0F6-4E64-9DBA-9B14A984909B}" presName="spacer" presStyleCnt="0"/>
      <dgm:spPr/>
    </dgm:pt>
    <dgm:pt modelId="{38CEA54D-C10D-46E2-9312-79D1202A6798}" type="pres">
      <dgm:prSet presAssocID="{1D198077-04A3-47E9-8E07-24678ADA6281}" presName="parentText" presStyleLbl="node1" presStyleIdx="3" presStyleCnt="5">
        <dgm:presLayoutVars>
          <dgm:chMax val="0"/>
          <dgm:bulletEnabled val="1"/>
        </dgm:presLayoutVars>
      </dgm:prSet>
      <dgm:spPr/>
    </dgm:pt>
    <dgm:pt modelId="{10CBD906-3B08-4FC2-A884-D66075AC160B}" type="pres">
      <dgm:prSet presAssocID="{8C26C9B5-72A5-4164-9676-3580AA8A2B93}" presName="spacer" presStyleCnt="0"/>
      <dgm:spPr/>
    </dgm:pt>
    <dgm:pt modelId="{4A039BAC-DAD7-4554-8415-85AB99BD3B5D}" type="pres">
      <dgm:prSet presAssocID="{DDB69EC3-4334-461F-8D02-13B4B22E9EC0}" presName="parentText" presStyleLbl="node1" presStyleIdx="4" presStyleCnt="5">
        <dgm:presLayoutVars>
          <dgm:chMax val="0"/>
          <dgm:bulletEnabled val="1"/>
        </dgm:presLayoutVars>
      </dgm:prSet>
      <dgm:spPr/>
    </dgm:pt>
  </dgm:ptLst>
  <dgm:cxnLst>
    <dgm:cxn modelId="{6B9C9B12-F25D-4372-B113-7231FC196F06}" srcId="{22108ABB-6BE8-4AC8-8A64-0756794A758E}" destId="{D5D7A642-A426-44A0-A693-25B8107C9EB3}" srcOrd="2" destOrd="0" parTransId="{818DD1DB-3466-4722-8900-CB04E471F8C2}" sibTransId="{257A3D46-E0F6-4E64-9DBA-9B14A984909B}"/>
    <dgm:cxn modelId="{997E741E-6D4A-453D-AE8C-88BD8C2F66F3}" type="presOf" srcId="{1D198077-04A3-47E9-8E07-24678ADA6281}" destId="{38CEA54D-C10D-46E2-9312-79D1202A6798}" srcOrd="0" destOrd="0" presId="urn:microsoft.com/office/officeart/2005/8/layout/vList2"/>
    <dgm:cxn modelId="{58AC5035-1096-4701-9AF9-32767D5B215A}" srcId="{22108ABB-6BE8-4AC8-8A64-0756794A758E}" destId="{1D198077-04A3-47E9-8E07-24678ADA6281}" srcOrd="3" destOrd="0" parTransId="{7C044E7D-EFBB-47E3-9958-5F7ABBE7950C}" sibTransId="{8C26C9B5-72A5-4164-9676-3580AA8A2B93}"/>
    <dgm:cxn modelId="{A853915E-D882-4D13-900C-0BAA7044EC51}" type="presOf" srcId="{EE0C964A-462F-4F49-98A4-79AF802793C6}" destId="{C75ADB7C-72DE-46E9-9EB0-A87433601FE3}" srcOrd="0" destOrd="0" presId="urn:microsoft.com/office/officeart/2005/8/layout/vList2"/>
    <dgm:cxn modelId="{FFAEC55F-196D-4DB0-B715-1B2D758254E2}" srcId="{22108ABB-6BE8-4AC8-8A64-0756794A758E}" destId="{D722C41A-E91D-4875-9553-3D56FA94F4A4}" srcOrd="0" destOrd="0" parTransId="{AEF32E5C-B454-4FA5-AA66-27A6BFA5D8F1}" sibTransId="{85729A24-13CB-4E6A-8070-7E45D663DA0F}"/>
    <dgm:cxn modelId="{78637B42-0509-400B-92DF-C5D8D5DC6E32}" type="presOf" srcId="{D722C41A-E91D-4875-9553-3D56FA94F4A4}" destId="{4E80EB9B-0404-4B59-A963-F6268C8DB6F0}" srcOrd="0" destOrd="0" presId="urn:microsoft.com/office/officeart/2005/8/layout/vList2"/>
    <dgm:cxn modelId="{BB49844B-511C-4DE1-8976-4AA1D3057753}" srcId="{22108ABB-6BE8-4AC8-8A64-0756794A758E}" destId="{DDB69EC3-4334-461F-8D02-13B4B22E9EC0}" srcOrd="4" destOrd="0" parTransId="{C8DE4AE5-19E5-4B88-B764-0129EBFF0FC4}" sibTransId="{BF3806D1-F71D-4BB0-B4F0-A2FECF255418}"/>
    <dgm:cxn modelId="{39F5E9A7-28B2-4A69-AB8B-FC9D344FE461}" type="presOf" srcId="{22108ABB-6BE8-4AC8-8A64-0756794A758E}" destId="{811E01D4-A0CB-454E-83A2-79609E4B2ED9}" srcOrd="0" destOrd="0" presId="urn:microsoft.com/office/officeart/2005/8/layout/vList2"/>
    <dgm:cxn modelId="{86B50CC2-5D6A-486C-AF2A-261273F2907F}" type="presOf" srcId="{D5D7A642-A426-44A0-A693-25B8107C9EB3}" destId="{BBE42794-FBDD-4331-B9E8-45A1CF2E2B50}" srcOrd="0" destOrd="0" presId="urn:microsoft.com/office/officeart/2005/8/layout/vList2"/>
    <dgm:cxn modelId="{463FD8D6-CE91-455B-A2D3-237772688671}" type="presOf" srcId="{DDB69EC3-4334-461F-8D02-13B4B22E9EC0}" destId="{4A039BAC-DAD7-4554-8415-85AB99BD3B5D}" srcOrd="0" destOrd="0" presId="urn:microsoft.com/office/officeart/2005/8/layout/vList2"/>
    <dgm:cxn modelId="{7A2287D7-3A3F-4242-A6E1-95C58073ECAB}" srcId="{22108ABB-6BE8-4AC8-8A64-0756794A758E}" destId="{EE0C964A-462F-4F49-98A4-79AF802793C6}" srcOrd="1" destOrd="0" parTransId="{E92D552F-BC02-41E5-8216-E023325ACD81}" sibTransId="{4679BC4E-1F3B-49F3-9B05-2883D7747553}"/>
    <dgm:cxn modelId="{0340EB08-B361-4744-8EAD-EC2FCF7C6364}" type="presParOf" srcId="{811E01D4-A0CB-454E-83A2-79609E4B2ED9}" destId="{4E80EB9B-0404-4B59-A963-F6268C8DB6F0}" srcOrd="0" destOrd="0" presId="urn:microsoft.com/office/officeart/2005/8/layout/vList2"/>
    <dgm:cxn modelId="{68CF71B4-228B-4E13-9112-C5CABB01E837}" type="presParOf" srcId="{811E01D4-A0CB-454E-83A2-79609E4B2ED9}" destId="{C800E217-F9CF-4A28-8766-3EB0B5F700B9}" srcOrd="1" destOrd="0" presId="urn:microsoft.com/office/officeart/2005/8/layout/vList2"/>
    <dgm:cxn modelId="{F3DF4695-3D59-466C-B131-9DB9566D0320}" type="presParOf" srcId="{811E01D4-A0CB-454E-83A2-79609E4B2ED9}" destId="{C75ADB7C-72DE-46E9-9EB0-A87433601FE3}" srcOrd="2" destOrd="0" presId="urn:microsoft.com/office/officeart/2005/8/layout/vList2"/>
    <dgm:cxn modelId="{54A3F316-FC6B-41E4-AFAC-1B184CF8D6C1}" type="presParOf" srcId="{811E01D4-A0CB-454E-83A2-79609E4B2ED9}" destId="{692F2297-8F9E-47FE-9E07-EC90F7C6F884}" srcOrd="3" destOrd="0" presId="urn:microsoft.com/office/officeart/2005/8/layout/vList2"/>
    <dgm:cxn modelId="{171249CE-CED0-4814-AD6B-8CF84985613F}" type="presParOf" srcId="{811E01D4-A0CB-454E-83A2-79609E4B2ED9}" destId="{BBE42794-FBDD-4331-B9E8-45A1CF2E2B50}" srcOrd="4" destOrd="0" presId="urn:microsoft.com/office/officeart/2005/8/layout/vList2"/>
    <dgm:cxn modelId="{6CC276F9-FD1D-4104-BA8C-7CD4F3B87E4F}" type="presParOf" srcId="{811E01D4-A0CB-454E-83A2-79609E4B2ED9}" destId="{43E1ED9A-96A1-4CC5-9A0D-CA75BDEDDC19}" srcOrd="5" destOrd="0" presId="urn:microsoft.com/office/officeart/2005/8/layout/vList2"/>
    <dgm:cxn modelId="{F7C0D69D-2C4F-4B0A-B27D-1BAB671D16A6}" type="presParOf" srcId="{811E01D4-A0CB-454E-83A2-79609E4B2ED9}" destId="{38CEA54D-C10D-46E2-9312-79D1202A6798}" srcOrd="6" destOrd="0" presId="urn:microsoft.com/office/officeart/2005/8/layout/vList2"/>
    <dgm:cxn modelId="{0D310A58-C7E5-4839-B772-7E9C5C6B2659}" type="presParOf" srcId="{811E01D4-A0CB-454E-83A2-79609E4B2ED9}" destId="{10CBD906-3B08-4FC2-A884-D66075AC160B}" srcOrd="7" destOrd="0" presId="urn:microsoft.com/office/officeart/2005/8/layout/vList2"/>
    <dgm:cxn modelId="{0E061ABE-A784-4C4A-9098-817EB733E07C}" type="presParOf" srcId="{811E01D4-A0CB-454E-83A2-79609E4B2ED9}" destId="{4A039BAC-DAD7-4554-8415-85AB99BD3B5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09D06-36FF-4389-96FC-12B67730D3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C5B0C22-9352-49BD-B046-879C65A2DADE}">
      <dgm:prSet/>
      <dgm:spPr/>
      <dgm:t>
        <a:bodyPr/>
        <a:lstStyle/>
        <a:p>
          <a:r>
            <a:rPr lang="it-IT"/>
            <a:t>Republic of Congo (Congo Brazzaville) and Lebanon expelled in 2004.</a:t>
          </a:r>
          <a:endParaRPr lang="en-US"/>
        </a:p>
      </dgm:t>
    </dgm:pt>
    <dgm:pt modelId="{68E4BE87-DA00-4FE7-958B-A04313E460FF}" type="parTrans" cxnId="{4D8BE765-BAA7-4BBD-B4D3-28BBDEB35157}">
      <dgm:prSet/>
      <dgm:spPr/>
      <dgm:t>
        <a:bodyPr/>
        <a:lstStyle/>
        <a:p>
          <a:endParaRPr lang="en-US"/>
        </a:p>
      </dgm:t>
    </dgm:pt>
    <dgm:pt modelId="{BAA732C6-6B9D-43EF-B0E5-1EACFC07107C}" type="sibTrans" cxnId="{4D8BE765-BAA7-4BBD-B4D3-28BBDEB35157}">
      <dgm:prSet/>
      <dgm:spPr/>
      <dgm:t>
        <a:bodyPr/>
        <a:lstStyle/>
        <a:p>
          <a:endParaRPr lang="en-US"/>
        </a:p>
      </dgm:t>
    </dgm:pt>
    <dgm:pt modelId="{E6061614-5DD0-4659-A83F-7937E5C585C2}">
      <dgm:prSet/>
      <dgm:spPr/>
      <dgm:t>
        <a:bodyPr/>
        <a:lstStyle/>
        <a:p>
          <a:r>
            <a:rPr lang="it-IT"/>
            <a:t>Central African Republic suspended in 2013 (embargo on diamonds for lack of control by the government)</a:t>
          </a:r>
          <a:endParaRPr lang="en-US"/>
        </a:p>
      </dgm:t>
    </dgm:pt>
    <dgm:pt modelId="{9DFBF267-8D59-4A68-8C4D-C0EFF75932C4}" type="parTrans" cxnId="{2DC6F03E-4704-4C41-8947-06EE1E63BA87}">
      <dgm:prSet/>
      <dgm:spPr/>
      <dgm:t>
        <a:bodyPr/>
        <a:lstStyle/>
        <a:p>
          <a:endParaRPr lang="en-US"/>
        </a:p>
      </dgm:t>
    </dgm:pt>
    <dgm:pt modelId="{D1D439C7-0667-4811-8A2B-0066584873FD}" type="sibTrans" cxnId="{2DC6F03E-4704-4C41-8947-06EE1E63BA87}">
      <dgm:prSet/>
      <dgm:spPr/>
      <dgm:t>
        <a:bodyPr/>
        <a:lstStyle/>
        <a:p>
          <a:endParaRPr lang="en-US"/>
        </a:p>
      </dgm:t>
    </dgm:pt>
    <dgm:pt modelId="{F1A92AC2-1728-44B0-9CDB-E0BBE81A6744}">
      <dgm:prSet/>
      <dgm:spPr/>
      <dgm:t>
        <a:bodyPr/>
        <a:lstStyle/>
        <a:p>
          <a:r>
            <a:rPr lang="it-IT"/>
            <a:t>Case of the Marage region in Zimbabwe, 2011: Conflict vs human rights.</a:t>
          </a:r>
          <a:endParaRPr lang="en-US"/>
        </a:p>
      </dgm:t>
    </dgm:pt>
    <dgm:pt modelId="{BCD5CCCD-92D2-4C10-A444-45108C0601E0}" type="parTrans" cxnId="{30C94748-55E1-4D34-B349-94A04EA2B7FC}">
      <dgm:prSet/>
      <dgm:spPr/>
      <dgm:t>
        <a:bodyPr/>
        <a:lstStyle/>
        <a:p>
          <a:endParaRPr lang="en-US"/>
        </a:p>
      </dgm:t>
    </dgm:pt>
    <dgm:pt modelId="{4D2032D9-361E-4077-AA53-0FC850AA65FC}" type="sibTrans" cxnId="{30C94748-55E1-4D34-B349-94A04EA2B7FC}">
      <dgm:prSet/>
      <dgm:spPr/>
      <dgm:t>
        <a:bodyPr/>
        <a:lstStyle/>
        <a:p>
          <a:endParaRPr lang="en-US"/>
        </a:p>
      </dgm:t>
    </dgm:pt>
    <dgm:pt modelId="{DF858F90-08DB-4F6E-8E01-32CAA348FD99}" type="pres">
      <dgm:prSet presAssocID="{7D409D06-36FF-4389-96FC-12B67730D3CC}" presName="linear" presStyleCnt="0">
        <dgm:presLayoutVars>
          <dgm:animLvl val="lvl"/>
          <dgm:resizeHandles val="exact"/>
        </dgm:presLayoutVars>
      </dgm:prSet>
      <dgm:spPr/>
    </dgm:pt>
    <dgm:pt modelId="{52B2B605-CFB3-4F01-B8D0-0B60FCA1A4F6}" type="pres">
      <dgm:prSet presAssocID="{6C5B0C22-9352-49BD-B046-879C65A2DADE}" presName="parentText" presStyleLbl="node1" presStyleIdx="0" presStyleCnt="3">
        <dgm:presLayoutVars>
          <dgm:chMax val="0"/>
          <dgm:bulletEnabled val="1"/>
        </dgm:presLayoutVars>
      </dgm:prSet>
      <dgm:spPr/>
    </dgm:pt>
    <dgm:pt modelId="{E55324DD-37B2-4446-B7C3-D7850D302221}" type="pres">
      <dgm:prSet presAssocID="{BAA732C6-6B9D-43EF-B0E5-1EACFC07107C}" presName="spacer" presStyleCnt="0"/>
      <dgm:spPr/>
    </dgm:pt>
    <dgm:pt modelId="{75609B6B-5EE3-417D-81ED-A5D7BEFDA97B}" type="pres">
      <dgm:prSet presAssocID="{E6061614-5DD0-4659-A83F-7937E5C585C2}" presName="parentText" presStyleLbl="node1" presStyleIdx="1" presStyleCnt="3">
        <dgm:presLayoutVars>
          <dgm:chMax val="0"/>
          <dgm:bulletEnabled val="1"/>
        </dgm:presLayoutVars>
      </dgm:prSet>
      <dgm:spPr/>
    </dgm:pt>
    <dgm:pt modelId="{607A1FE3-03CE-4CF8-BF18-C64A24A6FF85}" type="pres">
      <dgm:prSet presAssocID="{D1D439C7-0667-4811-8A2B-0066584873FD}" presName="spacer" presStyleCnt="0"/>
      <dgm:spPr/>
    </dgm:pt>
    <dgm:pt modelId="{6839714C-17D1-40CD-A6D5-03758C73A3DB}" type="pres">
      <dgm:prSet presAssocID="{F1A92AC2-1728-44B0-9CDB-E0BBE81A6744}" presName="parentText" presStyleLbl="node1" presStyleIdx="2" presStyleCnt="3">
        <dgm:presLayoutVars>
          <dgm:chMax val="0"/>
          <dgm:bulletEnabled val="1"/>
        </dgm:presLayoutVars>
      </dgm:prSet>
      <dgm:spPr/>
    </dgm:pt>
  </dgm:ptLst>
  <dgm:cxnLst>
    <dgm:cxn modelId="{C893F110-D2BE-42B9-9596-ADA364BE809F}" type="presOf" srcId="{F1A92AC2-1728-44B0-9CDB-E0BBE81A6744}" destId="{6839714C-17D1-40CD-A6D5-03758C73A3DB}" srcOrd="0" destOrd="0" presId="urn:microsoft.com/office/officeart/2005/8/layout/vList2"/>
    <dgm:cxn modelId="{2DC6F03E-4704-4C41-8947-06EE1E63BA87}" srcId="{7D409D06-36FF-4389-96FC-12B67730D3CC}" destId="{E6061614-5DD0-4659-A83F-7937E5C585C2}" srcOrd="1" destOrd="0" parTransId="{9DFBF267-8D59-4A68-8C4D-C0EFF75932C4}" sibTransId="{D1D439C7-0667-4811-8A2B-0066584873FD}"/>
    <dgm:cxn modelId="{4D8BE765-BAA7-4BBD-B4D3-28BBDEB35157}" srcId="{7D409D06-36FF-4389-96FC-12B67730D3CC}" destId="{6C5B0C22-9352-49BD-B046-879C65A2DADE}" srcOrd="0" destOrd="0" parTransId="{68E4BE87-DA00-4FE7-958B-A04313E460FF}" sibTransId="{BAA732C6-6B9D-43EF-B0E5-1EACFC07107C}"/>
    <dgm:cxn modelId="{30C94748-55E1-4D34-B349-94A04EA2B7FC}" srcId="{7D409D06-36FF-4389-96FC-12B67730D3CC}" destId="{F1A92AC2-1728-44B0-9CDB-E0BBE81A6744}" srcOrd="2" destOrd="0" parTransId="{BCD5CCCD-92D2-4C10-A444-45108C0601E0}" sibTransId="{4D2032D9-361E-4077-AA53-0FC850AA65FC}"/>
    <dgm:cxn modelId="{503D7653-D84F-4064-BD1D-161799CB9E59}" type="presOf" srcId="{6C5B0C22-9352-49BD-B046-879C65A2DADE}" destId="{52B2B605-CFB3-4F01-B8D0-0B60FCA1A4F6}" srcOrd="0" destOrd="0" presId="urn:microsoft.com/office/officeart/2005/8/layout/vList2"/>
    <dgm:cxn modelId="{DE0A24CB-191D-4EBD-BB91-029F883A6B52}" type="presOf" srcId="{7D409D06-36FF-4389-96FC-12B67730D3CC}" destId="{DF858F90-08DB-4F6E-8E01-32CAA348FD99}" srcOrd="0" destOrd="0" presId="urn:microsoft.com/office/officeart/2005/8/layout/vList2"/>
    <dgm:cxn modelId="{D344DFDF-2BC2-43A8-8C26-AAFF391649B0}" type="presOf" srcId="{E6061614-5DD0-4659-A83F-7937E5C585C2}" destId="{75609B6B-5EE3-417D-81ED-A5D7BEFDA97B}" srcOrd="0" destOrd="0" presId="urn:microsoft.com/office/officeart/2005/8/layout/vList2"/>
    <dgm:cxn modelId="{C86C1F8B-9C3E-439C-9AF0-69160A8C6C54}" type="presParOf" srcId="{DF858F90-08DB-4F6E-8E01-32CAA348FD99}" destId="{52B2B605-CFB3-4F01-B8D0-0B60FCA1A4F6}" srcOrd="0" destOrd="0" presId="urn:microsoft.com/office/officeart/2005/8/layout/vList2"/>
    <dgm:cxn modelId="{475C1348-B571-406B-B739-798B8AC7D5E1}" type="presParOf" srcId="{DF858F90-08DB-4F6E-8E01-32CAA348FD99}" destId="{E55324DD-37B2-4446-B7C3-D7850D302221}" srcOrd="1" destOrd="0" presId="urn:microsoft.com/office/officeart/2005/8/layout/vList2"/>
    <dgm:cxn modelId="{5DAF77FF-4F79-4A78-8158-AB29C7A8DB79}" type="presParOf" srcId="{DF858F90-08DB-4F6E-8E01-32CAA348FD99}" destId="{75609B6B-5EE3-417D-81ED-A5D7BEFDA97B}" srcOrd="2" destOrd="0" presId="urn:microsoft.com/office/officeart/2005/8/layout/vList2"/>
    <dgm:cxn modelId="{EB774DA3-75FD-4B4B-BE01-C3369374C5F9}" type="presParOf" srcId="{DF858F90-08DB-4F6E-8E01-32CAA348FD99}" destId="{607A1FE3-03CE-4CF8-BF18-C64A24A6FF85}" srcOrd="3" destOrd="0" presId="urn:microsoft.com/office/officeart/2005/8/layout/vList2"/>
    <dgm:cxn modelId="{E7B40C6C-328C-4D36-8179-58CA328B7492}" type="presParOf" srcId="{DF858F90-08DB-4F6E-8E01-32CAA348FD99}" destId="{6839714C-17D1-40CD-A6D5-03758C73A3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BACA60-E52A-414F-88E2-3FD03411BB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60123F2-CDDE-455E-B05B-8C97A763D34B}">
      <dgm:prSet/>
      <dgm:spPr/>
      <dgm:t>
        <a:bodyPr/>
        <a:lstStyle/>
        <a:p>
          <a:r>
            <a:rPr lang="it-IT"/>
            <a:t>Voluntary political agreement</a:t>
          </a:r>
          <a:endParaRPr lang="en-US"/>
        </a:p>
      </dgm:t>
    </dgm:pt>
    <dgm:pt modelId="{90F69B13-DA57-49F9-A8C7-B445E7AB95CE}" type="parTrans" cxnId="{EA7A5A30-BE7C-4229-AA58-73413CBD0538}">
      <dgm:prSet/>
      <dgm:spPr/>
      <dgm:t>
        <a:bodyPr/>
        <a:lstStyle/>
        <a:p>
          <a:endParaRPr lang="en-US"/>
        </a:p>
      </dgm:t>
    </dgm:pt>
    <dgm:pt modelId="{9F65D249-3F5A-46E6-86D6-3B35D8C1D2C2}" type="sibTrans" cxnId="{EA7A5A30-BE7C-4229-AA58-73413CBD0538}">
      <dgm:prSet/>
      <dgm:spPr/>
      <dgm:t>
        <a:bodyPr/>
        <a:lstStyle/>
        <a:p>
          <a:endParaRPr lang="en-US"/>
        </a:p>
      </dgm:t>
    </dgm:pt>
    <dgm:pt modelId="{36B8BC30-C7FB-4C8D-A378-C3AAA43DF7CD}">
      <dgm:prSet/>
      <dgm:spPr/>
      <dgm:t>
        <a:bodyPr/>
        <a:lstStyle/>
        <a:p>
          <a:r>
            <a:rPr lang="it-IT"/>
            <a:t>Informal international law-making</a:t>
          </a:r>
          <a:endParaRPr lang="en-US"/>
        </a:p>
      </dgm:t>
    </dgm:pt>
    <dgm:pt modelId="{B592AA2B-7BFF-45B5-9F62-FC24D3AB5B39}" type="parTrans" cxnId="{A609019C-E9EC-4C53-B322-5ADEE8554AC0}">
      <dgm:prSet/>
      <dgm:spPr/>
      <dgm:t>
        <a:bodyPr/>
        <a:lstStyle/>
        <a:p>
          <a:endParaRPr lang="en-US"/>
        </a:p>
      </dgm:t>
    </dgm:pt>
    <dgm:pt modelId="{AC619AF9-6595-4272-A1AE-3FC17695FC08}" type="sibTrans" cxnId="{A609019C-E9EC-4C53-B322-5ADEE8554AC0}">
      <dgm:prSet/>
      <dgm:spPr/>
      <dgm:t>
        <a:bodyPr/>
        <a:lstStyle/>
        <a:p>
          <a:endParaRPr lang="en-US"/>
        </a:p>
      </dgm:t>
    </dgm:pt>
    <dgm:pt modelId="{D60B2C1D-EF19-40B9-ABD9-7FA2D16D80D7}">
      <dgm:prSet/>
      <dgm:spPr/>
      <dgm:t>
        <a:bodyPr/>
        <a:lstStyle/>
        <a:p>
          <a:r>
            <a:rPr lang="it-IT"/>
            <a:t>But… monitoring system and consequences for non-compliance</a:t>
          </a:r>
          <a:endParaRPr lang="en-US"/>
        </a:p>
      </dgm:t>
    </dgm:pt>
    <dgm:pt modelId="{92039EF3-AE5A-46DE-B067-429495365015}" type="parTrans" cxnId="{9A24005D-F364-4E27-810B-67E4C600D16D}">
      <dgm:prSet/>
      <dgm:spPr/>
      <dgm:t>
        <a:bodyPr/>
        <a:lstStyle/>
        <a:p>
          <a:endParaRPr lang="en-US"/>
        </a:p>
      </dgm:t>
    </dgm:pt>
    <dgm:pt modelId="{5F17C0FD-9B97-447F-8D03-D9BB0F9737A1}" type="sibTrans" cxnId="{9A24005D-F364-4E27-810B-67E4C600D16D}">
      <dgm:prSet/>
      <dgm:spPr/>
      <dgm:t>
        <a:bodyPr/>
        <a:lstStyle/>
        <a:p>
          <a:endParaRPr lang="en-US"/>
        </a:p>
      </dgm:t>
    </dgm:pt>
    <dgm:pt modelId="{8CBD3074-1501-4F10-B2C6-2CAFB0FEDE39}" type="pres">
      <dgm:prSet presAssocID="{73BACA60-E52A-414F-88E2-3FD03411BB98}" presName="linear" presStyleCnt="0">
        <dgm:presLayoutVars>
          <dgm:animLvl val="lvl"/>
          <dgm:resizeHandles val="exact"/>
        </dgm:presLayoutVars>
      </dgm:prSet>
      <dgm:spPr/>
    </dgm:pt>
    <dgm:pt modelId="{DC242097-21CD-48C8-9749-A317AE194561}" type="pres">
      <dgm:prSet presAssocID="{760123F2-CDDE-455E-B05B-8C97A763D34B}" presName="parentText" presStyleLbl="node1" presStyleIdx="0" presStyleCnt="3">
        <dgm:presLayoutVars>
          <dgm:chMax val="0"/>
          <dgm:bulletEnabled val="1"/>
        </dgm:presLayoutVars>
      </dgm:prSet>
      <dgm:spPr/>
    </dgm:pt>
    <dgm:pt modelId="{1796846F-2B8B-46AF-B90F-DBFD43D1180F}" type="pres">
      <dgm:prSet presAssocID="{9F65D249-3F5A-46E6-86D6-3B35D8C1D2C2}" presName="spacer" presStyleCnt="0"/>
      <dgm:spPr/>
    </dgm:pt>
    <dgm:pt modelId="{4A87C133-2808-4BEF-89ED-CC6F24792313}" type="pres">
      <dgm:prSet presAssocID="{36B8BC30-C7FB-4C8D-A378-C3AAA43DF7CD}" presName="parentText" presStyleLbl="node1" presStyleIdx="1" presStyleCnt="3">
        <dgm:presLayoutVars>
          <dgm:chMax val="0"/>
          <dgm:bulletEnabled val="1"/>
        </dgm:presLayoutVars>
      </dgm:prSet>
      <dgm:spPr/>
    </dgm:pt>
    <dgm:pt modelId="{FAE2AE05-4DB4-4F35-9814-BCA1496F869F}" type="pres">
      <dgm:prSet presAssocID="{AC619AF9-6595-4272-A1AE-3FC17695FC08}" presName="spacer" presStyleCnt="0"/>
      <dgm:spPr/>
    </dgm:pt>
    <dgm:pt modelId="{0E5A48B3-8B7D-436B-A213-F58419EDDFDF}" type="pres">
      <dgm:prSet presAssocID="{D60B2C1D-EF19-40B9-ABD9-7FA2D16D80D7}" presName="parentText" presStyleLbl="node1" presStyleIdx="2" presStyleCnt="3">
        <dgm:presLayoutVars>
          <dgm:chMax val="0"/>
          <dgm:bulletEnabled val="1"/>
        </dgm:presLayoutVars>
      </dgm:prSet>
      <dgm:spPr/>
    </dgm:pt>
  </dgm:ptLst>
  <dgm:cxnLst>
    <dgm:cxn modelId="{8FF4D405-7E04-4242-8B06-685426083E37}" type="presOf" srcId="{36B8BC30-C7FB-4C8D-A378-C3AAA43DF7CD}" destId="{4A87C133-2808-4BEF-89ED-CC6F24792313}" srcOrd="0" destOrd="0" presId="urn:microsoft.com/office/officeart/2005/8/layout/vList2"/>
    <dgm:cxn modelId="{EA7A5A30-BE7C-4229-AA58-73413CBD0538}" srcId="{73BACA60-E52A-414F-88E2-3FD03411BB98}" destId="{760123F2-CDDE-455E-B05B-8C97A763D34B}" srcOrd="0" destOrd="0" parTransId="{90F69B13-DA57-49F9-A8C7-B445E7AB95CE}" sibTransId="{9F65D249-3F5A-46E6-86D6-3B35D8C1D2C2}"/>
    <dgm:cxn modelId="{9A24005D-F364-4E27-810B-67E4C600D16D}" srcId="{73BACA60-E52A-414F-88E2-3FD03411BB98}" destId="{D60B2C1D-EF19-40B9-ABD9-7FA2D16D80D7}" srcOrd="2" destOrd="0" parTransId="{92039EF3-AE5A-46DE-B067-429495365015}" sibTransId="{5F17C0FD-9B97-447F-8D03-D9BB0F9737A1}"/>
    <dgm:cxn modelId="{A1717C81-53BE-4281-9B3D-D16E52123987}" type="presOf" srcId="{760123F2-CDDE-455E-B05B-8C97A763D34B}" destId="{DC242097-21CD-48C8-9749-A317AE194561}" srcOrd="0" destOrd="0" presId="urn:microsoft.com/office/officeart/2005/8/layout/vList2"/>
    <dgm:cxn modelId="{A609019C-E9EC-4C53-B322-5ADEE8554AC0}" srcId="{73BACA60-E52A-414F-88E2-3FD03411BB98}" destId="{36B8BC30-C7FB-4C8D-A378-C3AAA43DF7CD}" srcOrd="1" destOrd="0" parTransId="{B592AA2B-7BFF-45B5-9F62-FC24D3AB5B39}" sibTransId="{AC619AF9-6595-4272-A1AE-3FC17695FC08}"/>
    <dgm:cxn modelId="{74FE9BAC-A93C-4FDB-91FA-EE5B20EB2731}" type="presOf" srcId="{73BACA60-E52A-414F-88E2-3FD03411BB98}" destId="{8CBD3074-1501-4F10-B2C6-2CAFB0FEDE39}" srcOrd="0" destOrd="0" presId="urn:microsoft.com/office/officeart/2005/8/layout/vList2"/>
    <dgm:cxn modelId="{59593EC0-A999-4523-8DE2-BBF75E79F3F0}" type="presOf" srcId="{D60B2C1D-EF19-40B9-ABD9-7FA2D16D80D7}" destId="{0E5A48B3-8B7D-436B-A213-F58419EDDFDF}" srcOrd="0" destOrd="0" presId="urn:microsoft.com/office/officeart/2005/8/layout/vList2"/>
    <dgm:cxn modelId="{1CE6C95A-6D0E-49C1-8B52-56A63CA569E1}" type="presParOf" srcId="{8CBD3074-1501-4F10-B2C6-2CAFB0FEDE39}" destId="{DC242097-21CD-48C8-9749-A317AE194561}" srcOrd="0" destOrd="0" presId="urn:microsoft.com/office/officeart/2005/8/layout/vList2"/>
    <dgm:cxn modelId="{2DF8D4CA-4D07-4F6D-A034-0A4D06494CE3}" type="presParOf" srcId="{8CBD3074-1501-4F10-B2C6-2CAFB0FEDE39}" destId="{1796846F-2B8B-46AF-B90F-DBFD43D1180F}" srcOrd="1" destOrd="0" presId="urn:microsoft.com/office/officeart/2005/8/layout/vList2"/>
    <dgm:cxn modelId="{2B4A022C-A746-4BC4-8A35-C20259187703}" type="presParOf" srcId="{8CBD3074-1501-4F10-B2C6-2CAFB0FEDE39}" destId="{4A87C133-2808-4BEF-89ED-CC6F24792313}" srcOrd="2" destOrd="0" presId="urn:microsoft.com/office/officeart/2005/8/layout/vList2"/>
    <dgm:cxn modelId="{007D6531-7F8C-4AB4-BF0F-B13A8B2A863F}" type="presParOf" srcId="{8CBD3074-1501-4F10-B2C6-2CAFB0FEDE39}" destId="{FAE2AE05-4DB4-4F35-9814-BCA1496F869F}" srcOrd="3" destOrd="0" presId="urn:microsoft.com/office/officeart/2005/8/layout/vList2"/>
    <dgm:cxn modelId="{A177C948-260B-4760-A4D1-B40F2723CE19}" type="presParOf" srcId="{8CBD3074-1501-4F10-B2C6-2CAFB0FEDE39}" destId="{0E5A48B3-8B7D-436B-A213-F58419EDDF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8BEBF8-33C0-4E99-97F0-9683A0B0B07E}" type="doc">
      <dgm:prSet loTypeId="urn:microsoft.com/office/officeart/2005/8/layout/arrow5" loCatId="relationship" qsTypeId="urn:microsoft.com/office/officeart/2005/8/quickstyle/simple1" qsCatId="simple" csTypeId="urn:microsoft.com/office/officeart/2005/8/colors/colorful5" csCatId="colorful"/>
      <dgm:spPr/>
      <dgm:t>
        <a:bodyPr/>
        <a:lstStyle/>
        <a:p>
          <a:endParaRPr lang="en-US"/>
        </a:p>
      </dgm:t>
    </dgm:pt>
    <dgm:pt modelId="{B925D7A1-4DA5-4F60-9717-DF7FCF2C7968}">
      <dgm:prSet/>
      <dgm:spPr/>
      <dgm:t>
        <a:bodyPr/>
        <a:lstStyle/>
        <a:p>
          <a:r>
            <a:rPr lang="it-IT"/>
            <a:t>International trade law vs human rights law</a:t>
          </a:r>
          <a:endParaRPr lang="en-US"/>
        </a:p>
      </dgm:t>
    </dgm:pt>
    <dgm:pt modelId="{FBD20136-1A8C-4309-B9FC-4F3B23C48C67}" type="parTrans" cxnId="{0F468B1A-2E03-46B5-8C2D-93263B53F1D3}">
      <dgm:prSet/>
      <dgm:spPr/>
      <dgm:t>
        <a:bodyPr/>
        <a:lstStyle/>
        <a:p>
          <a:endParaRPr lang="en-US"/>
        </a:p>
      </dgm:t>
    </dgm:pt>
    <dgm:pt modelId="{F8BA76CD-DBCD-471D-91C3-DB5F12AB6AE2}" type="sibTrans" cxnId="{0F468B1A-2E03-46B5-8C2D-93263B53F1D3}">
      <dgm:prSet/>
      <dgm:spPr/>
      <dgm:t>
        <a:bodyPr/>
        <a:lstStyle/>
        <a:p>
          <a:endParaRPr lang="en-US"/>
        </a:p>
      </dgm:t>
    </dgm:pt>
    <dgm:pt modelId="{02BF1408-54B1-4D1E-83C9-72C0A33F489B}">
      <dgm:prSet/>
      <dgm:spPr/>
      <dgm:t>
        <a:bodyPr/>
        <a:lstStyle/>
        <a:p>
          <a:r>
            <a:rPr lang="it-IT"/>
            <a:t>Waiver process as a way to address conflicts of law in a fragmented system</a:t>
          </a:r>
          <a:endParaRPr lang="en-US"/>
        </a:p>
      </dgm:t>
    </dgm:pt>
    <dgm:pt modelId="{F461BAB7-07DE-4E58-9F72-DFD390CCEAF4}" type="parTrans" cxnId="{D754FF0A-D61B-4697-A5C8-03DAF059B0F4}">
      <dgm:prSet/>
      <dgm:spPr/>
      <dgm:t>
        <a:bodyPr/>
        <a:lstStyle/>
        <a:p>
          <a:endParaRPr lang="en-US"/>
        </a:p>
      </dgm:t>
    </dgm:pt>
    <dgm:pt modelId="{B563CB32-4070-48AD-A3C5-C7A4AFB2836D}" type="sibTrans" cxnId="{D754FF0A-D61B-4697-A5C8-03DAF059B0F4}">
      <dgm:prSet/>
      <dgm:spPr/>
      <dgm:t>
        <a:bodyPr/>
        <a:lstStyle/>
        <a:p>
          <a:endParaRPr lang="en-US"/>
        </a:p>
      </dgm:t>
    </dgm:pt>
    <dgm:pt modelId="{B27F85B5-80F5-40F2-8084-BB8A573D84A3}" type="pres">
      <dgm:prSet presAssocID="{798BEBF8-33C0-4E99-97F0-9683A0B0B07E}" presName="diagram" presStyleCnt="0">
        <dgm:presLayoutVars>
          <dgm:dir/>
          <dgm:resizeHandles val="exact"/>
        </dgm:presLayoutVars>
      </dgm:prSet>
      <dgm:spPr/>
    </dgm:pt>
    <dgm:pt modelId="{C347C51A-E0E7-4C66-9BF3-35AC5B119ABB}" type="pres">
      <dgm:prSet presAssocID="{B925D7A1-4DA5-4F60-9717-DF7FCF2C7968}" presName="arrow" presStyleLbl="node1" presStyleIdx="0" presStyleCnt="2">
        <dgm:presLayoutVars>
          <dgm:bulletEnabled val="1"/>
        </dgm:presLayoutVars>
      </dgm:prSet>
      <dgm:spPr/>
    </dgm:pt>
    <dgm:pt modelId="{B6E4DDBD-242F-4F15-9685-A9960E10E2E8}" type="pres">
      <dgm:prSet presAssocID="{02BF1408-54B1-4D1E-83C9-72C0A33F489B}" presName="arrow" presStyleLbl="node1" presStyleIdx="1" presStyleCnt="2">
        <dgm:presLayoutVars>
          <dgm:bulletEnabled val="1"/>
        </dgm:presLayoutVars>
      </dgm:prSet>
      <dgm:spPr/>
    </dgm:pt>
  </dgm:ptLst>
  <dgm:cxnLst>
    <dgm:cxn modelId="{D754FF0A-D61B-4697-A5C8-03DAF059B0F4}" srcId="{798BEBF8-33C0-4E99-97F0-9683A0B0B07E}" destId="{02BF1408-54B1-4D1E-83C9-72C0A33F489B}" srcOrd="1" destOrd="0" parTransId="{F461BAB7-07DE-4E58-9F72-DFD390CCEAF4}" sibTransId="{B563CB32-4070-48AD-A3C5-C7A4AFB2836D}"/>
    <dgm:cxn modelId="{0F468B1A-2E03-46B5-8C2D-93263B53F1D3}" srcId="{798BEBF8-33C0-4E99-97F0-9683A0B0B07E}" destId="{B925D7A1-4DA5-4F60-9717-DF7FCF2C7968}" srcOrd="0" destOrd="0" parTransId="{FBD20136-1A8C-4309-B9FC-4F3B23C48C67}" sibTransId="{F8BA76CD-DBCD-471D-91C3-DB5F12AB6AE2}"/>
    <dgm:cxn modelId="{9E778965-ADC2-4FBE-8788-BBE92150A78D}" type="presOf" srcId="{798BEBF8-33C0-4E99-97F0-9683A0B0B07E}" destId="{B27F85B5-80F5-40F2-8084-BB8A573D84A3}" srcOrd="0" destOrd="0" presId="urn:microsoft.com/office/officeart/2005/8/layout/arrow5"/>
    <dgm:cxn modelId="{28282568-8E8A-401D-88B0-FC6070BEF102}" type="presOf" srcId="{B925D7A1-4DA5-4F60-9717-DF7FCF2C7968}" destId="{C347C51A-E0E7-4C66-9BF3-35AC5B119ABB}" srcOrd="0" destOrd="0" presId="urn:microsoft.com/office/officeart/2005/8/layout/arrow5"/>
    <dgm:cxn modelId="{52DCAAE2-2825-406C-9636-01EE7DA06E41}" type="presOf" srcId="{02BF1408-54B1-4D1E-83C9-72C0A33F489B}" destId="{B6E4DDBD-242F-4F15-9685-A9960E10E2E8}" srcOrd="0" destOrd="0" presId="urn:microsoft.com/office/officeart/2005/8/layout/arrow5"/>
    <dgm:cxn modelId="{D9CA61E8-D9D9-4813-A90C-B34C89196703}" type="presParOf" srcId="{B27F85B5-80F5-40F2-8084-BB8A573D84A3}" destId="{C347C51A-E0E7-4C66-9BF3-35AC5B119ABB}" srcOrd="0" destOrd="0" presId="urn:microsoft.com/office/officeart/2005/8/layout/arrow5"/>
    <dgm:cxn modelId="{01DB0FE0-4D1C-4DAF-9E51-613F6C46F912}" type="presParOf" srcId="{B27F85B5-80F5-40F2-8084-BB8A573D84A3}" destId="{B6E4DDBD-242F-4F15-9685-A9960E10E2E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67E5E3-C5AA-4674-AAAB-720DDA35D08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07666D-7341-4043-B6E6-2660606BF14F}">
      <dgm:prSet/>
      <dgm:spPr/>
      <dgm:t>
        <a:bodyPr/>
        <a:lstStyle/>
        <a:p>
          <a:r>
            <a:rPr lang="en-US" dirty="0"/>
            <a:t>Conflict in the Democratic Republic of the Congo and neighboring countries</a:t>
          </a:r>
        </a:p>
      </dgm:t>
    </dgm:pt>
    <dgm:pt modelId="{79314F33-DDB4-4CC1-8423-35A680F65F10}" type="parTrans" cxnId="{E4F108D0-DCA2-4571-B1D8-E65A544D216F}">
      <dgm:prSet/>
      <dgm:spPr/>
      <dgm:t>
        <a:bodyPr/>
        <a:lstStyle/>
        <a:p>
          <a:endParaRPr lang="en-US"/>
        </a:p>
      </dgm:t>
    </dgm:pt>
    <dgm:pt modelId="{F34AA195-5424-4DB1-9FEA-35E4E31D8310}" type="sibTrans" cxnId="{E4F108D0-DCA2-4571-B1D8-E65A544D216F}">
      <dgm:prSet/>
      <dgm:spPr/>
      <dgm:t>
        <a:bodyPr/>
        <a:lstStyle/>
        <a:p>
          <a:endParaRPr lang="en-US"/>
        </a:p>
      </dgm:t>
    </dgm:pt>
    <dgm:pt modelId="{907BB718-6CC8-4D43-87EA-2478C0D7118D}">
      <dgm:prSet/>
      <dgm:spPr/>
      <dgm:t>
        <a:bodyPr/>
        <a:lstStyle/>
        <a:p>
          <a:r>
            <a:rPr lang="en-US" dirty="0"/>
            <a:t>Linkage between illegal exploitation of mineral resources, illicit trade of such resources and proliferation of weapons in the area (UNSC resolutions)</a:t>
          </a:r>
        </a:p>
      </dgm:t>
    </dgm:pt>
    <dgm:pt modelId="{3494382B-DC69-43F8-ABF8-50B1328C1E68}" type="parTrans" cxnId="{B4C50B12-81E8-4098-8C11-EEC611226346}">
      <dgm:prSet/>
      <dgm:spPr/>
      <dgm:t>
        <a:bodyPr/>
        <a:lstStyle/>
        <a:p>
          <a:endParaRPr lang="en-US"/>
        </a:p>
      </dgm:t>
    </dgm:pt>
    <dgm:pt modelId="{9369730B-317A-40FD-9CBF-186DFC997AC9}" type="sibTrans" cxnId="{B4C50B12-81E8-4098-8C11-EEC611226346}">
      <dgm:prSet/>
      <dgm:spPr/>
      <dgm:t>
        <a:bodyPr/>
        <a:lstStyle/>
        <a:p>
          <a:endParaRPr lang="en-US"/>
        </a:p>
      </dgm:t>
    </dgm:pt>
    <dgm:pt modelId="{C47E404B-810E-4392-9D92-69994A7B9741}">
      <dgm:prSet/>
      <dgm:spPr/>
      <dgm:t>
        <a:bodyPr/>
        <a:lstStyle/>
        <a:p>
          <a:r>
            <a:rPr lang="en-US" dirty="0"/>
            <a:t>UNSC urges States to implement systems of due diligence in the supply chain of minerals involved in conflict. </a:t>
          </a:r>
        </a:p>
      </dgm:t>
    </dgm:pt>
    <dgm:pt modelId="{8EA6A1F0-3D5E-4FF0-8A5F-AF277D975A18}" type="parTrans" cxnId="{46D046F9-FE2C-410B-97DE-6E514CDBEF53}">
      <dgm:prSet/>
      <dgm:spPr/>
      <dgm:t>
        <a:bodyPr/>
        <a:lstStyle/>
        <a:p>
          <a:endParaRPr lang="en-US"/>
        </a:p>
      </dgm:t>
    </dgm:pt>
    <dgm:pt modelId="{88DFA25A-00DF-408F-85B7-674AF3FEA9E8}" type="sibTrans" cxnId="{46D046F9-FE2C-410B-97DE-6E514CDBEF53}">
      <dgm:prSet/>
      <dgm:spPr/>
      <dgm:t>
        <a:bodyPr/>
        <a:lstStyle/>
        <a:p>
          <a:endParaRPr lang="en-US"/>
        </a:p>
      </dgm:t>
    </dgm:pt>
    <dgm:pt modelId="{FCA52CD0-162C-4676-880C-50A21793DB07}">
      <dgm:prSet/>
      <dgm:spPr/>
      <dgm:t>
        <a:bodyPr/>
        <a:lstStyle/>
        <a:p>
          <a:r>
            <a:rPr lang="en-US" dirty="0"/>
            <a:t>Notion of corporate social responsibility</a:t>
          </a:r>
        </a:p>
      </dgm:t>
    </dgm:pt>
    <dgm:pt modelId="{D9D99D11-7AD3-4918-A6E8-E73C960BCB96}" type="parTrans" cxnId="{1A9F5A77-6B58-4796-87F2-865B16BCC75E}">
      <dgm:prSet/>
      <dgm:spPr/>
      <dgm:t>
        <a:bodyPr/>
        <a:lstStyle/>
        <a:p>
          <a:endParaRPr lang="it-IT"/>
        </a:p>
      </dgm:t>
    </dgm:pt>
    <dgm:pt modelId="{5A71638D-A72D-4FE0-8244-3A0C7DDC25B3}" type="sibTrans" cxnId="{1A9F5A77-6B58-4796-87F2-865B16BCC75E}">
      <dgm:prSet/>
      <dgm:spPr/>
      <dgm:t>
        <a:bodyPr/>
        <a:lstStyle/>
        <a:p>
          <a:endParaRPr lang="it-IT"/>
        </a:p>
      </dgm:t>
    </dgm:pt>
    <dgm:pt modelId="{19F119A8-8E3A-4BD3-A0BE-3BFAE368409F}" type="pres">
      <dgm:prSet presAssocID="{4567E5E3-C5AA-4674-AAAB-720DDA35D088}" presName="vert0" presStyleCnt="0">
        <dgm:presLayoutVars>
          <dgm:dir/>
          <dgm:animOne val="branch"/>
          <dgm:animLvl val="lvl"/>
        </dgm:presLayoutVars>
      </dgm:prSet>
      <dgm:spPr/>
    </dgm:pt>
    <dgm:pt modelId="{E4F952BB-BCD8-4F00-A2D6-0DD0553C1DF3}" type="pres">
      <dgm:prSet presAssocID="{2907666D-7341-4043-B6E6-2660606BF14F}" presName="thickLine" presStyleLbl="alignNode1" presStyleIdx="0" presStyleCnt="4"/>
      <dgm:spPr/>
    </dgm:pt>
    <dgm:pt modelId="{84CE9E32-845B-4139-A701-A2BD89EFAA67}" type="pres">
      <dgm:prSet presAssocID="{2907666D-7341-4043-B6E6-2660606BF14F}" presName="horz1" presStyleCnt="0"/>
      <dgm:spPr/>
    </dgm:pt>
    <dgm:pt modelId="{48A39F7C-5DF4-4588-B5D1-97138A003E3D}" type="pres">
      <dgm:prSet presAssocID="{2907666D-7341-4043-B6E6-2660606BF14F}" presName="tx1" presStyleLbl="revTx" presStyleIdx="0" presStyleCnt="4"/>
      <dgm:spPr/>
    </dgm:pt>
    <dgm:pt modelId="{B30E3CAE-4449-43CA-AA67-F1D22E1D0447}" type="pres">
      <dgm:prSet presAssocID="{2907666D-7341-4043-B6E6-2660606BF14F}" presName="vert1" presStyleCnt="0"/>
      <dgm:spPr/>
    </dgm:pt>
    <dgm:pt modelId="{375D3E5A-7967-4DC6-BDB3-0706EBA75363}" type="pres">
      <dgm:prSet presAssocID="{907BB718-6CC8-4D43-87EA-2478C0D7118D}" presName="thickLine" presStyleLbl="alignNode1" presStyleIdx="1" presStyleCnt="4"/>
      <dgm:spPr/>
    </dgm:pt>
    <dgm:pt modelId="{BAD8F842-AD04-40C9-987A-20E771BC1DAA}" type="pres">
      <dgm:prSet presAssocID="{907BB718-6CC8-4D43-87EA-2478C0D7118D}" presName="horz1" presStyleCnt="0"/>
      <dgm:spPr/>
    </dgm:pt>
    <dgm:pt modelId="{3E4AC556-4856-40DC-8C0F-CF9146766E1F}" type="pres">
      <dgm:prSet presAssocID="{907BB718-6CC8-4D43-87EA-2478C0D7118D}" presName="tx1" presStyleLbl="revTx" presStyleIdx="1" presStyleCnt="4"/>
      <dgm:spPr/>
    </dgm:pt>
    <dgm:pt modelId="{DD6E125F-52EF-4A48-B843-4D0CBB93D948}" type="pres">
      <dgm:prSet presAssocID="{907BB718-6CC8-4D43-87EA-2478C0D7118D}" presName="vert1" presStyleCnt="0"/>
      <dgm:spPr/>
    </dgm:pt>
    <dgm:pt modelId="{D7774274-582B-4901-8245-FD97A3F7A5DC}" type="pres">
      <dgm:prSet presAssocID="{C47E404B-810E-4392-9D92-69994A7B9741}" presName="thickLine" presStyleLbl="alignNode1" presStyleIdx="2" presStyleCnt="4"/>
      <dgm:spPr/>
    </dgm:pt>
    <dgm:pt modelId="{1552D6CC-D5FE-4402-8559-C723F98AFD5B}" type="pres">
      <dgm:prSet presAssocID="{C47E404B-810E-4392-9D92-69994A7B9741}" presName="horz1" presStyleCnt="0"/>
      <dgm:spPr/>
    </dgm:pt>
    <dgm:pt modelId="{9815D10E-9B7B-437F-AB0E-1A1DA4A71E27}" type="pres">
      <dgm:prSet presAssocID="{C47E404B-810E-4392-9D92-69994A7B9741}" presName="tx1" presStyleLbl="revTx" presStyleIdx="2" presStyleCnt="4"/>
      <dgm:spPr/>
    </dgm:pt>
    <dgm:pt modelId="{B9050F38-8DFF-46DA-8F75-5E05D3F4FB3F}" type="pres">
      <dgm:prSet presAssocID="{C47E404B-810E-4392-9D92-69994A7B9741}" presName="vert1" presStyleCnt="0"/>
      <dgm:spPr/>
    </dgm:pt>
    <dgm:pt modelId="{6BB8DB21-210C-4042-AB73-DED64F7C3577}" type="pres">
      <dgm:prSet presAssocID="{FCA52CD0-162C-4676-880C-50A21793DB07}" presName="thickLine" presStyleLbl="alignNode1" presStyleIdx="3" presStyleCnt="4"/>
      <dgm:spPr/>
    </dgm:pt>
    <dgm:pt modelId="{36EF9183-14C1-431A-A023-5747A2CC63CF}" type="pres">
      <dgm:prSet presAssocID="{FCA52CD0-162C-4676-880C-50A21793DB07}" presName="horz1" presStyleCnt="0"/>
      <dgm:spPr/>
    </dgm:pt>
    <dgm:pt modelId="{A38CC2F1-2AB7-488F-ABDB-30F115B172FC}" type="pres">
      <dgm:prSet presAssocID="{FCA52CD0-162C-4676-880C-50A21793DB07}" presName="tx1" presStyleLbl="revTx" presStyleIdx="3" presStyleCnt="4"/>
      <dgm:spPr/>
    </dgm:pt>
    <dgm:pt modelId="{CCA0A81F-86D5-4D73-A566-E500193674B1}" type="pres">
      <dgm:prSet presAssocID="{FCA52CD0-162C-4676-880C-50A21793DB07}" presName="vert1" presStyleCnt="0"/>
      <dgm:spPr/>
    </dgm:pt>
  </dgm:ptLst>
  <dgm:cxnLst>
    <dgm:cxn modelId="{53AC6603-92B3-4979-86D0-8EC345BD8F4C}" type="presOf" srcId="{C47E404B-810E-4392-9D92-69994A7B9741}" destId="{9815D10E-9B7B-437F-AB0E-1A1DA4A71E27}" srcOrd="0" destOrd="0" presId="urn:microsoft.com/office/officeart/2008/layout/LinedList"/>
    <dgm:cxn modelId="{71CCE00B-7337-40E8-A9B9-E7AEC703629F}" type="presOf" srcId="{FCA52CD0-162C-4676-880C-50A21793DB07}" destId="{A38CC2F1-2AB7-488F-ABDB-30F115B172FC}" srcOrd="0" destOrd="0" presId="urn:microsoft.com/office/officeart/2008/layout/LinedList"/>
    <dgm:cxn modelId="{B4C50B12-81E8-4098-8C11-EEC611226346}" srcId="{4567E5E3-C5AA-4674-AAAB-720DDA35D088}" destId="{907BB718-6CC8-4D43-87EA-2478C0D7118D}" srcOrd="1" destOrd="0" parTransId="{3494382B-DC69-43F8-ABF8-50B1328C1E68}" sibTransId="{9369730B-317A-40FD-9CBF-186DFC997AC9}"/>
    <dgm:cxn modelId="{1A9F5A77-6B58-4796-87F2-865B16BCC75E}" srcId="{4567E5E3-C5AA-4674-AAAB-720DDA35D088}" destId="{FCA52CD0-162C-4676-880C-50A21793DB07}" srcOrd="3" destOrd="0" parTransId="{D9D99D11-7AD3-4918-A6E8-E73C960BCB96}" sibTransId="{5A71638D-A72D-4FE0-8244-3A0C7DDC25B3}"/>
    <dgm:cxn modelId="{1EEB36B2-9BE7-423A-BFB1-ADFCAF3D7926}" type="presOf" srcId="{2907666D-7341-4043-B6E6-2660606BF14F}" destId="{48A39F7C-5DF4-4588-B5D1-97138A003E3D}" srcOrd="0" destOrd="0" presId="urn:microsoft.com/office/officeart/2008/layout/LinedList"/>
    <dgm:cxn modelId="{E4F108D0-DCA2-4571-B1D8-E65A544D216F}" srcId="{4567E5E3-C5AA-4674-AAAB-720DDA35D088}" destId="{2907666D-7341-4043-B6E6-2660606BF14F}" srcOrd="0" destOrd="0" parTransId="{79314F33-DDB4-4CC1-8423-35A680F65F10}" sibTransId="{F34AA195-5424-4DB1-9FEA-35E4E31D8310}"/>
    <dgm:cxn modelId="{BEAC34D6-1D7C-4E28-82D5-E10A81D4132F}" type="presOf" srcId="{4567E5E3-C5AA-4674-AAAB-720DDA35D088}" destId="{19F119A8-8E3A-4BD3-A0BE-3BFAE368409F}" srcOrd="0" destOrd="0" presId="urn:microsoft.com/office/officeart/2008/layout/LinedList"/>
    <dgm:cxn modelId="{48A69FD8-6CED-4FE0-91EE-F08037027288}" type="presOf" srcId="{907BB718-6CC8-4D43-87EA-2478C0D7118D}" destId="{3E4AC556-4856-40DC-8C0F-CF9146766E1F}" srcOrd="0" destOrd="0" presId="urn:microsoft.com/office/officeart/2008/layout/LinedList"/>
    <dgm:cxn modelId="{46D046F9-FE2C-410B-97DE-6E514CDBEF53}" srcId="{4567E5E3-C5AA-4674-AAAB-720DDA35D088}" destId="{C47E404B-810E-4392-9D92-69994A7B9741}" srcOrd="2" destOrd="0" parTransId="{8EA6A1F0-3D5E-4FF0-8A5F-AF277D975A18}" sibTransId="{88DFA25A-00DF-408F-85B7-674AF3FEA9E8}"/>
    <dgm:cxn modelId="{94B56E2F-BA92-4E1C-B8E6-39145A3E9292}" type="presParOf" srcId="{19F119A8-8E3A-4BD3-A0BE-3BFAE368409F}" destId="{E4F952BB-BCD8-4F00-A2D6-0DD0553C1DF3}" srcOrd="0" destOrd="0" presId="urn:microsoft.com/office/officeart/2008/layout/LinedList"/>
    <dgm:cxn modelId="{4F0B8C66-873D-4D4F-ACEB-7C828C0FA5DE}" type="presParOf" srcId="{19F119A8-8E3A-4BD3-A0BE-3BFAE368409F}" destId="{84CE9E32-845B-4139-A701-A2BD89EFAA67}" srcOrd="1" destOrd="0" presId="urn:microsoft.com/office/officeart/2008/layout/LinedList"/>
    <dgm:cxn modelId="{A2D3E5C6-5588-4D71-9AE6-8D2266527C67}" type="presParOf" srcId="{84CE9E32-845B-4139-A701-A2BD89EFAA67}" destId="{48A39F7C-5DF4-4588-B5D1-97138A003E3D}" srcOrd="0" destOrd="0" presId="urn:microsoft.com/office/officeart/2008/layout/LinedList"/>
    <dgm:cxn modelId="{FE8BAC35-89D0-44CB-9339-06B7030400AB}" type="presParOf" srcId="{84CE9E32-845B-4139-A701-A2BD89EFAA67}" destId="{B30E3CAE-4449-43CA-AA67-F1D22E1D0447}" srcOrd="1" destOrd="0" presId="urn:microsoft.com/office/officeart/2008/layout/LinedList"/>
    <dgm:cxn modelId="{B438FF41-83F7-4D0B-92F1-2C83D0098A0C}" type="presParOf" srcId="{19F119A8-8E3A-4BD3-A0BE-3BFAE368409F}" destId="{375D3E5A-7967-4DC6-BDB3-0706EBA75363}" srcOrd="2" destOrd="0" presId="urn:microsoft.com/office/officeart/2008/layout/LinedList"/>
    <dgm:cxn modelId="{EAA37092-40AD-4C46-823D-ED5E6BC8C7FD}" type="presParOf" srcId="{19F119A8-8E3A-4BD3-A0BE-3BFAE368409F}" destId="{BAD8F842-AD04-40C9-987A-20E771BC1DAA}" srcOrd="3" destOrd="0" presId="urn:microsoft.com/office/officeart/2008/layout/LinedList"/>
    <dgm:cxn modelId="{4B8C06BD-A133-4EB0-816D-F1EF1ADAE089}" type="presParOf" srcId="{BAD8F842-AD04-40C9-987A-20E771BC1DAA}" destId="{3E4AC556-4856-40DC-8C0F-CF9146766E1F}" srcOrd="0" destOrd="0" presId="urn:microsoft.com/office/officeart/2008/layout/LinedList"/>
    <dgm:cxn modelId="{89D919F3-5A9C-47B3-A993-E6BEA0E3151A}" type="presParOf" srcId="{BAD8F842-AD04-40C9-987A-20E771BC1DAA}" destId="{DD6E125F-52EF-4A48-B843-4D0CBB93D948}" srcOrd="1" destOrd="0" presId="urn:microsoft.com/office/officeart/2008/layout/LinedList"/>
    <dgm:cxn modelId="{D86085AF-D42E-4006-B9F8-2C70FAEADBDD}" type="presParOf" srcId="{19F119A8-8E3A-4BD3-A0BE-3BFAE368409F}" destId="{D7774274-582B-4901-8245-FD97A3F7A5DC}" srcOrd="4" destOrd="0" presId="urn:microsoft.com/office/officeart/2008/layout/LinedList"/>
    <dgm:cxn modelId="{D60E2C18-E648-4E62-B95D-7E1CAC21AFCB}" type="presParOf" srcId="{19F119A8-8E3A-4BD3-A0BE-3BFAE368409F}" destId="{1552D6CC-D5FE-4402-8559-C723F98AFD5B}" srcOrd="5" destOrd="0" presId="urn:microsoft.com/office/officeart/2008/layout/LinedList"/>
    <dgm:cxn modelId="{4257AFC7-D213-4400-8860-B7CD4E0BD7CF}" type="presParOf" srcId="{1552D6CC-D5FE-4402-8559-C723F98AFD5B}" destId="{9815D10E-9B7B-437F-AB0E-1A1DA4A71E27}" srcOrd="0" destOrd="0" presId="urn:microsoft.com/office/officeart/2008/layout/LinedList"/>
    <dgm:cxn modelId="{67949C47-291F-4ACD-8125-C2BDDE4622AD}" type="presParOf" srcId="{1552D6CC-D5FE-4402-8559-C723F98AFD5B}" destId="{B9050F38-8DFF-46DA-8F75-5E05D3F4FB3F}" srcOrd="1" destOrd="0" presId="urn:microsoft.com/office/officeart/2008/layout/LinedList"/>
    <dgm:cxn modelId="{151996A2-91E0-493D-867C-0640D8011471}" type="presParOf" srcId="{19F119A8-8E3A-4BD3-A0BE-3BFAE368409F}" destId="{6BB8DB21-210C-4042-AB73-DED64F7C3577}" srcOrd="6" destOrd="0" presId="urn:microsoft.com/office/officeart/2008/layout/LinedList"/>
    <dgm:cxn modelId="{FEDF588E-98C9-4AEC-838E-611C13EAE940}" type="presParOf" srcId="{19F119A8-8E3A-4BD3-A0BE-3BFAE368409F}" destId="{36EF9183-14C1-431A-A023-5747A2CC63CF}" srcOrd="7" destOrd="0" presId="urn:microsoft.com/office/officeart/2008/layout/LinedList"/>
    <dgm:cxn modelId="{7B8BC2A7-43B0-4507-A4C5-2EB22E24E15F}" type="presParOf" srcId="{36EF9183-14C1-431A-A023-5747A2CC63CF}" destId="{A38CC2F1-2AB7-488F-ABDB-30F115B172FC}" srcOrd="0" destOrd="0" presId="urn:microsoft.com/office/officeart/2008/layout/LinedList"/>
    <dgm:cxn modelId="{C00A2F7A-F1C4-45E0-9000-94894E65D793}" type="presParOf" srcId="{36EF9183-14C1-431A-A023-5747A2CC63CF}" destId="{CCA0A81F-86D5-4D73-A566-E500193674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67E5E3-C5AA-4674-AAAB-720DDA35D08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07666D-7341-4043-B6E6-2660606BF14F}">
      <dgm:prSet/>
      <dgm:spPr/>
      <dgm:t>
        <a:bodyPr/>
        <a:lstStyle/>
        <a:p>
          <a:r>
            <a:rPr lang="it-IT"/>
            <a:t>OECD Guidelines for Multinational Enterprises (1970s)</a:t>
          </a:r>
          <a:endParaRPr lang="en-US"/>
        </a:p>
      </dgm:t>
    </dgm:pt>
    <dgm:pt modelId="{79314F33-DDB4-4CC1-8423-35A680F65F10}" type="parTrans" cxnId="{E4F108D0-DCA2-4571-B1D8-E65A544D216F}">
      <dgm:prSet/>
      <dgm:spPr/>
      <dgm:t>
        <a:bodyPr/>
        <a:lstStyle/>
        <a:p>
          <a:endParaRPr lang="en-US"/>
        </a:p>
      </dgm:t>
    </dgm:pt>
    <dgm:pt modelId="{F34AA195-5424-4DB1-9FEA-35E4E31D8310}" type="sibTrans" cxnId="{E4F108D0-DCA2-4571-B1D8-E65A544D216F}">
      <dgm:prSet/>
      <dgm:spPr/>
      <dgm:t>
        <a:bodyPr/>
        <a:lstStyle/>
        <a:p>
          <a:endParaRPr lang="en-US"/>
        </a:p>
      </dgm:t>
    </dgm:pt>
    <dgm:pt modelId="{907BB718-6CC8-4D43-87EA-2478C0D7118D}">
      <dgm:prSet/>
      <dgm:spPr/>
      <dgm:t>
        <a:bodyPr/>
        <a:lstStyle/>
        <a:p>
          <a:r>
            <a:rPr lang="it-IT"/>
            <a:t>United Nations Human Rights Council 2011: Guiding Principles on Business and Human Rights</a:t>
          </a:r>
          <a:endParaRPr lang="en-US"/>
        </a:p>
      </dgm:t>
    </dgm:pt>
    <dgm:pt modelId="{3494382B-DC69-43F8-ABF8-50B1328C1E68}" type="parTrans" cxnId="{B4C50B12-81E8-4098-8C11-EEC611226346}">
      <dgm:prSet/>
      <dgm:spPr/>
      <dgm:t>
        <a:bodyPr/>
        <a:lstStyle/>
        <a:p>
          <a:endParaRPr lang="en-US"/>
        </a:p>
      </dgm:t>
    </dgm:pt>
    <dgm:pt modelId="{9369730B-317A-40FD-9CBF-186DFC997AC9}" type="sibTrans" cxnId="{B4C50B12-81E8-4098-8C11-EEC611226346}">
      <dgm:prSet/>
      <dgm:spPr/>
      <dgm:t>
        <a:bodyPr/>
        <a:lstStyle/>
        <a:p>
          <a:endParaRPr lang="en-US"/>
        </a:p>
      </dgm:t>
    </dgm:pt>
    <dgm:pt modelId="{C47E404B-810E-4392-9D92-69994A7B9741}">
      <dgm:prSet/>
      <dgm:spPr/>
      <dgm:t>
        <a:bodyPr/>
        <a:lstStyle/>
        <a:p>
          <a:r>
            <a:rPr lang="it-IT"/>
            <a:t>OECD: Guidance for Responsible Supply Chains of Minerals from Conflict-Affected and High-Risk Areas (2010)</a:t>
          </a:r>
          <a:endParaRPr lang="en-US"/>
        </a:p>
      </dgm:t>
    </dgm:pt>
    <dgm:pt modelId="{8EA6A1F0-3D5E-4FF0-8A5F-AF277D975A18}" type="parTrans" cxnId="{46D046F9-FE2C-410B-97DE-6E514CDBEF53}">
      <dgm:prSet/>
      <dgm:spPr/>
      <dgm:t>
        <a:bodyPr/>
        <a:lstStyle/>
        <a:p>
          <a:endParaRPr lang="en-US"/>
        </a:p>
      </dgm:t>
    </dgm:pt>
    <dgm:pt modelId="{88DFA25A-00DF-408F-85B7-674AF3FEA9E8}" type="sibTrans" cxnId="{46D046F9-FE2C-410B-97DE-6E514CDBEF53}">
      <dgm:prSet/>
      <dgm:spPr/>
      <dgm:t>
        <a:bodyPr/>
        <a:lstStyle/>
        <a:p>
          <a:endParaRPr lang="en-US"/>
        </a:p>
      </dgm:t>
    </dgm:pt>
    <dgm:pt modelId="{D142300C-C763-4F51-986D-2B21AFB3EE2E}">
      <dgm:prSet/>
      <dgm:spPr/>
      <dgm:t>
        <a:bodyPr/>
        <a:lstStyle/>
        <a:p>
          <a:r>
            <a:rPr lang="it-IT" dirty="0"/>
            <a:t>US Dodd-Frank Act on </a:t>
          </a:r>
          <a:r>
            <a:rPr lang="it-IT" dirty="0" err="1"/>
            <a:t>minerals</a:t>
          </a:r>
          <a:r>
            <a:rPr lang="it-IT" dirty="0"/>
            <a:t> from the Great </a:t>
          </a:r>
          <a:r>
            <a:rPr lang="it-IT" dirty="0" err="1"/>
            <a:t>Lakes</a:t>
          </a:r>
          <a:r>
            <a:rPr lang="it-IT" dirty="0"/>
            <a:t> Area (2010), </a:t>
          </a:r>
          <a:r>
            <a:rPr lang="it-IT" dirty="0" err="1"/>
            <a:t>section</a:t>
          </a:r>
          <a:r>
            <a:rPr lang="it-IT" dirty="0"/>
            <a:t> 1502: </a:t>
          </a:r>
          <a:r>
            <a:rPr lang="it-IT" dirty="0" err="1"/>
            <a:t>disclosure</a:t>
          </a:r>
          <a:r>
            <a:rPr lang="it-IT" dirty="0"/>
            <a:t> </a:t>
          </a:r>
          <a:r>
            <a:rPr lang="it-IT" dirty="0" err="1"/>
            <a:t>mechanism</a:t>
          </a:r>
          <a:r>
            <a:rPr lang="it-IT" dirty="0"/>
            <a:t> on the supply and </a:t>
          </a:r>
          <a:r>
            <a:rPr lang="it-IT" dirty="0" err="1"/>
            <a:t>custody</a:t>
          </a:r>
          <a:r>
            <a:rPr lang="it-IT" dirty="0"/>
            <a:t> chain for </a:t>
          </a:r>
          <a:r>
            <a:rPr lang="it-IT" dirty="0" err="1"/>
            <a:t>minerals</a:t>
          </a:r>
          <a:r>
            <a:rPr lang="it-IT" dirty="0"/>
            <a:t> from the GLA</a:t>
          </a:r>
          <a:endParaRPr lang="en-US" dirty="0"/>
        </a:p>
      </dgm:t>
    </dgm:pt>
    <dgm:pt modelId="{45743A77-277B-46D5-B968-BD28FE7AF63B}" type="parTrans" cxnId="{AD55BDFA-0367-4057-9B47-FB3B43D88EAC}">
      <dgm:prSet/>
      <dgm:spPr/>
      <dgm:t>
        <a:bodyPr/>
        <a:lstStyle/>
        <a:p>
          <a:endParaRPr lang="en-US"/>
        </a:p>
      </dgm:t>
    </dgm:pt>
    <dgm:pt modelId="{AC2E5B77-E8C0-457B-9F71-FD4177FEE60E}" type="sibTrans" cxnId="{AD55BDFA-0367-4057-9B47-FB3B43D88EAC}">
      <dgm:prSet/>
      <dgm:spPr/>
      <dgm:t>
        <a:bodyPr/>
        <a:lstStyle/>
        <a:p>
          <a:endParaRPr lang="en-US"/>
        </a:p>
      </dgm:t>
    </dgm:pt>
    <dgm:pt modelId="{19F119A8-8E3A-4BD3-A0BE-3BFAE368409F}" type="pres">
      <dgm:prSet presAssocID="{4567E5E3-C5AA-4674-AAAB-720DDA35D088}" presName="vert0" presStyleCnt="0">
        <dgm:presLayoutVars>
          <dgm:dir/>
          <dgm:animOne val="branch"/>
          <dgm:animLvl val="lvl"/>
        </dgm:presLayoutVars>
      </dgm:prSet>
      <dgm:spPr/>
    </dgm:pt>
    <dgm:pt modelId="{E4F952BB-BCD8-4F00-A2D6-0DD0553C1DF3}" type="pres">
      <dgm:prSet presAssocID="{2907666D-7341-4043-B6E6-2660606BF14F}" presName="thickLine" presStyleLbl="alignNode1" presStyleIdx="0" presStyleCnt="4"/>
      <dgm:spPr/>
    </dgm:pt>
    <dgm:pt modelId="{84CE9E32-845B-4139-A701-A2BD89EFAA67}" type="pres">
      <dgm:prSet presAssocID="{2907666D-7341-4043-B6E6-2660606BF14F}" presName="horz1" presStyleCnt="0"/>
      <dgm:spPr/>
    </dgm:pt>
    <dgm:pt modelId="{48A39F7C-5DF4-4588-B5D1-97138A003E3D}" type="pres">
      <dgm:prSet presAssocID="{2907666D-7341-4043-B6E6-2660606BF14F}" presName="tx1" presStyleLbl="revTx" presStyleIdx="0" presStyleCnt="4"/>
      <dgm:spPr/>
    </dgm:pt>
    <dgm:pt modelId="{B30E3CAE-4449-43CA-AA67-F1D22E1D0447}" type="pres">
      <dgm:prSet presAssocID="{2907666D-7341-4043-B6E6-2660606BF14F}" presName="vert1" presStyleCnt="0"/>
      <dgm:spPr/>
    </dgm:pt>
    <dgm:pt modelId="{375D3E5A-7967-4DC6-BDB3-0706EBA75363}" type="pres">
      <dgm:prSet presAssocID="{907BB718-6CC8-4D43-87EA-2478C0D7118D}" presName="thickLine" presStyleLbl="alignNode1" presStyleIdx="1" presStyleCnt="4"/>
      <dgm:spPr/>
    </dgm:pt>
    <dgm:pt modelId="{BAD8F842-AD04-40C9-987A-20E771BC1DAA}" type="pres">
      <dgm:prSet presAssocID="{907BB718-6CC8-4D43-87EA-2478C0D7118D}" presName="horz1" presStyleCnt="0"/>
      <dgm:spPr/>
    </dgm:pt>
    <dgm:pt modelId="{3E4AC556-4856-40DC-8C0F-CF9146766E1F}" type="pres">
      <dgm:prSet presAssocID="{907BB718-6CC8-4D43-87EA-2478C0D7118D}" presName="tx1" presStyleLbl="revTx" presStyleIdx="1" presStyleCnt="4"/>
      <dgm:spPr/>
    </dgm:pt>
    <dgm:pt modelId="{DD6E125F-52EF-4A48-B843-4D0CBB93D948}" type="pres">
      <dgm:prSet presAssocID="{907BB718-6CC8-4D43-87EA-2478C0D7118D}" presName="vert1" presStyleCnt="0"/>
      <dgm:spPr/>
    </dgm:pt>
    <dgm:pt modelId="{D7774274-582B-4901-8245-FD97A3F7A5DC}" type="pres">
      <dgm:prSet presAssocID="{C47E404B-810E-4392-9D92-69994A7B9741}" presName="thickLine" presStyleLbl="alignNode1" presStyleIdx="2" presStyleCnt="4"/>
      <dgm:spPr/>
    </dgm:pt>
    <dgm:pt modelId="{1552D6CC-D5FE-4402-8559-C723F98AFD5B}" type="pres">
      <dgm:prSet presAssocID="{C47E404B-810E-4392-9D92-69994A7B9741}" presName="horz1" presStyleCnt="0"/>
      <dgm:spPr/>
    </dgm:pt>
    <dgm:pt modelId="{9815D10E-9B7B-437F-AB0E-1A1DA4A71E27}" type="pres">
      <dgm:prSet presAssocID="{C47E404B-810E-4392-9D92-69994A7B9741}" presName="tx1" presStyleLbl="revTx" presStyleIdx="2" presStyleCnt="4"/>
      <dgm:spPr/>
    </dgm:pt>
    <dgm:pt modelId="{B9050F38-8DFF-46DA-8F75-5E05D3F4FB3F}" type="pres">
      <dgm:prSet presAssocID="{C47E404B-810E-4392-9D92-69994A7B9741}" presName="vert1" presStyleCnt="0"/>
      <dgm:spPr/>
    </dgm:pt>
    <dgm:pt modelId="{D771B9D7-F307-40ED-8451-834B957CA860}" type="pres">
      <dgm:prSet presAssocID="{D142300C-C763-4F51-986D-2B21AFB3EE2E}" presName="thickLine" presStyleLbl="alignNode1" presStyleIdx="3" presStyleCnt="4"/>
      <dgm:spPr/>
    </dgm:pt>
    <dgm:pt modelId="{05BAC58F-A766-4043-9A7B-13445ADE294C}" type="pres">
      <dgm:prSet presAssocID="{D142300C-C763-4F51-986D-2B21AFB3EE2E}" presName="horz1" presStyleCnt="0"/>
      <dgm:spPr/>
    </dgm:pt>
    <dgm:pt modelId="{1F1F5B83-1CF0-40C4-91EF-E7B306873D31}" type="pres">
      <dgm:prSet presAssocID="{D142300C-C763-4F51-986D-2B21AFB3EE2E}" presName="tx1" presStyleLbl="revTx" presStyleIdx="3" presStyleCnt="4"/>
      <dgm:spPr/>
    </dgm:pt>
    <dgm:pt modelId="{97BB5EA1-EE7F-4438-BCD2-6AC7261864A7}" type="pres">
      <dgm:prSet presAssocID="{D142300C-C763-4F51-986D-2B21AFB3EE2E}" presName="vert1" presStyleCnt="0"/>
      <dgm:spPr/>
    </dgm:pt>
  </dgm:ptLst>
  <dgm:cxnLst>
    <dgm:cxn modelId="{53AC6603-92B3-4979-86D0-8EC345BD8F4C}" type="presOf" srcId="{C47E404B-810E-4392-9D92-69994A7B9741}" destId="{9815D10E-9B7B-437F-AB0E-1A1DA4A71E27}" srcOrd="0" destOrd="0" presId="urn:microsoft.com/office/officeart/2008/layout/LinedList"/>
    <dgm:cxn modelId="{B4C50B12-81E8-4098-8C11-EEC611226346}" srcId="{4567E5E3-C5AA-4674-AAAB-720DDA35D088}" destId="{907BB718-6CC8-4D43-87EA-2478C0D7118D}" srcOrd="1" destOrd="0" parTransId="{3494382B-DC69-43F8-ABF8-50B1328C1E68}" sibTransId="{9369730B-317A-40FD-9CBF-186DFC997AC9}"/>
    <dgm:cxn modelId="{6E27B38A-4251-468B-8D5F-ADDF0940A180}" type="presOf" srcId="{D142300C-C763-4F51-986D-2B21AFB3EE2E}" destId="{1F1F5B83-1CF0-40C4-91EF-E7B306873D31}" srcOrd="0" destOrd="0" presId="urn:microsoft.com/office/officeart/2008/layout/LinedList"/>
    <dgm:cxn modelId="{1EEB36B2-9BE7-423A-BFB1-ADFCAF3D7926}" type="presOf" srcId="{2907666D-7341-4043-B6E6-2660606BF14F}" destId="{48A39F7C-5DF4-4588-B5D1-97138A003E3D}" srcOrd="0" destOrd="0" presId="urn:microsoft.com/office/officeart/2008/layout/LinedList"/>
    <dgm:cxn modelId="{E4F108D0-DCA2-4571-B1D8-E65A544D216F}" srcId="{4567E5E3-C5AA-4674-AAAB-720DDA35D088}" destId="{2907666D-7341-4043-B6E6-2660606BF14F}" srcOrd="0" destOrd="0" parTransId="{79314F33-DDB4-4CC1-8423-35A680F65F10}" sibTransId="{F34AA195-5424-4DB1-9FEA-35E4E31D8310}"/>
    <dgm:cxn modelId="{BEAC34D6-1D7C-4E28-82D5-E10A81D4132F}" type="presOf" srcId="{4567E5E3-C5AA-4674-AAAB-720DDA35D088}" destId="{19F119A8-8E3A-4BD3-A0BE-3BFAE368409F}" srcOrd="0" destOrd="0" presId="urn:microsoft.com/office/officeart/2008/layout/LinedList"/>
    <dgm:cxn modelId="{48A69FD8-6CED-4FE0-91EE-F08037027288}" type="presOf" srcId="{907BB718-6CC8-4D43-87EA-2478C0D7118D}" destId="{3E4AC556-4856-40DC-8C0F-CF9146766E1F}" srcOrd="0" destOrd="0" presId="urn:microsoft.com/office/officeart/2008/layout/LinedList"/>
    <dgm:cxn modelId="{46D046F9-FE2C-410B-97DE-6E514CDBEF53}" srcId="{4567E5E3-C5AA-4674-AAAB-720DDA35D088}" destId="{C47E404B-810E-4392-9D92-69994A7B9741}" srcOrd="2" destOrd="0" parTransId="{8EA6A1F0-3D5E-4FF0-8A5F-AF277D975A18}" sibTransId="{88DFA25A-00DF-408F-85B7-674AF3FEA9E8}"/>
    <dgm:cxn modelId="{AD55BDFA-0367-4057-9B47-FB3B43D88EAC}" srcId="{4567E5E3-C5AA-4674-AAAB-720DDA35D088}" destId="{D142300C-C763-4F51-986D-2B21AFB3EE2E}" srcOrd="3" destOrd="0" parTransId="{45743A77-277B-46D5-B968-BD28FE7AF63B}" sibTransId="{AC2E5B77-E8C0-457B-9F71-FD4177FEE60E}"/>
    <dgm:cxn modelId="{94B56E2F-BA92-4E1C-B8E6-39145A3E9292}" type="presParOf" srcId="{19F119A8-8E3A-4BD3-A0BE-3BFAE368409F}" destId="{E4F952BB-BCD8-4F00-A2D6-0DD0553C1DF3}" srcOrd="0" destOrd="0" presId="urn:microsoft.com/office/officeart/2008/layout/LinedList"/>
    <dgm:cxn modelId="{4F0B8C66-873D-4D4F-ACEB-7C828C0FA5DE}" type="presParOf" srcId="{19F119A8-8E3A-4BD3-A0BE-3BFAE368409F}" destId="{84CE9E32-845B-4139-A701-A2BD89EFAA67}" srcOrd="1" destOrd="0" presId="urn:microsoft.com/office/officeart/2008/layout/LinedList"/>
    <dgm:cxn modelId="{A2D3E5C6-5588-4D71-9AE6-8D2266527C67}" type="presParOf" srcId="{84CE9E32-845B-4139-A701-A2BD89EFAA67}" destId="{48A39F7C-5DF4-4588-B5D1-97138A003E3D}" srcOrd="0" destOrd="0" presId="urn:microsoft.com/office/officeart/2008/layout/LinedList"/>
    <dgm:cxn modelId="{FE8BAC35-89D0-44CB-9339-06B7030400AB}" type="presParOf" srcId="{84CE9E32-845B-4139-A701-A2BD89EFAA67}" destId="{B30E3CAE-4449-43CA-AA67-F1D22E1D0447}" srcOrd="1" destOrd="0" presId="urn:microsoft.com/office/officeart/2008/layout/LinedList"/>
    <dgm:cxn modelId="{B438FF41-83F7-4D0B-92F1-2C83D0098A0C}" type="presParOf" srcId="{19F119A8-8E3A-4BD3-A0BE-3BFAE368409F}" destId="{375D3E5A-7967-4DC6-BDB3-0706EBA75363}" srcOrd="2" destOrd="0" presId="urn:microsoft.com/office/officeart/2008/layout/LinedList"/>
    <dgm:cxn modelId="{EAA37092-40AD-4C46-823D-ED5E6BC8C7FD}" type="presParOf" srcId="{19F119A8-8E3A-4BD3-A0BE-3BFAE368409F}" destId="{BAD8F842-AD04-40C9-987A-20E771BC1DAA}" srcOrd="3" destOrd="0" presId="urn:microsoft.com/office/officeart/2008/layout/LinedList"/>
    <dgm:cxn modelId="{4B8C06BD-A133-4EB0-816D-F1EF1ADAE089}" type="presParOf" srcId="{BAD8F842-AD04-40C9-987A-20E771BC1DAA}" destId="{3E4AC556-4856-40DC-8C0F-CF9146766E1F}" srcOrd="0" destOrd="0" presId="urn:microsoft.com/office/officeart/2008/layout/LinedList"/>
    <dgm:cxn modelId="{89D919F3-5A9C-47B3-A993-E6BEA0E3151A}" type="presParOf" srcId="{BAD8F842-AD04-40C9-987A-20E771BC1DAA}" destId="{DD6E125F-52EF-4A48-B843-4D0CBB93D948}" srcOrd="1" destOrd="0" presId="urn:microsoft.com/office/officeart/2008/layout/LinedList"/>
    <dgm:cxn modelId="{D86085AF-D42E-4006-B9F8-2C70FAEADBDD}" type="presParOf" srcId="{19F119A8-8E3A-4BD3-A0BE-3BFAE368409F}" destId="{D7774274-582B-4901-8245-FD97A3F7A5DC}" srcOrd="4" destOrd="0" presId="urn:microsoft.com/office/officeart/2008/layout/LinedList"/>
    <dgm:cxn modelId="{D60E2C18-E648-4E62-B95D-7E1CAC21AFCB}" type="presParOf" srcId="{19F119A8-8E3A-4BD3-A0BE-3BFAE368409F}" destId="{1552D6CC-D5FE-4402-8559-C723F98AFD5B}" srcOrd="5" destOrd="0" presId="urn:microsoft.com/office/officeart/2008/layout/LinedList"/>
    <dgm:cxn modelId="{4257AFC7-D213-4400-8860-B7CD4E0BD7CF}" type="presParOf" srcId="{1552D6CC-D5FE-4402-8559-C723F98AFD5B}" destId="{9815D10E-9B7B-437F-AB0E-1A1DA4A71E27}" srcOrd="0" destOrd="0" presId="urn:microsoft.com/office/officeart/2008/layout/LinedList"/>
    <dgm:cxn modelId="{67949C47-291F-4ACD-8125-C2BDDE4622AD}" type="presParOf" srcId="{1552D6CC-D5FE-4402-8559-C723F98AFD5B}" destId="{B9050F38-8DFF-46DA-8F75-5E05D3F4FB3F}" srcOrd="1" destOrd="0" presId="urn:microsoft.com/office/officeart/2008/layout/LinedList"/>
    <dgm:cxn modelId="{A73B5165-98EE-40B0-9535-EE1281F30387}" type="presParOf" srcId="{19F119A8-8E3A-4BD3-A0BE-3BFAE368409F}" destId="{D771B9D7-F307-40ED-8451-834B957CA860}" srcOrd="6" destOrd="0" presId="urn:microsoft.com/office/officeart/2008/layout/LinedList"/>
    <dgm:cxn modelId="{3833EC0C-C7A7-4B99-BE56-2018DAAC9477}" type="presParOf" srcId="{19F119A8-8E3A-4BD3-A0BE-3BFAE368409F}" destId="{05BAC58F-A766-4043-9A7B-13445ADE294C}" srcOrd="7" destOrd="0" presId="urn:microsoft.com/office/officeart/2008/layout/LinedList"/>
    <dgm:cxn modelId="{2751E712-CF50-4379-B9E7-46FFF9981B43}" type="presParOf" srcId="{05BAC58F-A766-4043-9A7B-13445ADE294C}" destId="{1F1F5B83-1CF0-40C4-91EF-E7B306873D31}" srcOrd="0" destOrd="0" presId="urn:microsoft.com/office/officeart/2008/layout/LinedList"/>
    <dgm:cxn modelId="{9A0CCDE2-31F2-4FD9-84D2-355E18D660FE}" type="presParOf" srcId="{05BAC58F-A766-4043-9A7B-13445ADE294C}" destId="{97BB5EA1-EE7F-4438-BCD2-6AC7261864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A0D076-B431-4FCD-8146-C0A3629E54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2420F-22DA-440F-B09E-69C1D7D1BCC7}">
      <dgm:prSet/>
      <dgm:spPr/>
      <dgm:t>
        <a:bodyPr/>
        <a:lstStyle/>
        <a:p>
          <a:pPr>
            <a:lnSpc>
              <a:spcPct val="100000"/>
            </a:lnSpc>
          </a:pPr>
          <a:r>
            <a:rPr lang="it-IT" dirty="0" err="1"/>
            <a:t>Objective</a:t>
          </a:r>
          <a:r>
            <a:rPr lang="it-IT" dirty="0"/>
            <a:t>: </a:t>
          </a:r>
          <a:r>
            <a:rPr lang="it-IT" dirty="0" err="1"/>
            <a:t>Transparency</a:t>
          </a:r>
          <a:r>
            <a:rPr lang="it-IT" dirty="0"/>
            <a:t> in the supply chain of </a:t>
          </a:r>
          <a:r>
            <a:rPr lang="it-IT" dirty="0" err="1"/>
            <a:t>minerals</a:t>
          </a:r>
          <a:r>
            <a:rPr lang="it-IT" dirty="0"/>
            <a:t> from the </a:t>
          </a:r>
          <a:r>
            <a:rPr lang="it-IT" dirty="0" err="1"/>
            <a:t>mines</a:t>
          </a:r>
          <a:r>
            <a:rPr lang="it-IT" dirty="0"/>
            <a:t> to the </a:t>
          </a:r>
          <a:r>
            <a:rPr lang="it-IT" dirty="0" err="1"/>
            <a:t>smelters</a:t>
          </a:r>
          <a:r>
            <a:rPr lang="it-IT" dirty="0"/>
            <a:t> or </a:t>
          </a:r>
          <a:r>
            <a:rPr lang="it-IT" dirty="0" err="1"/>
            <a:t>refiners</a:t>
          </a:r>
          <a:endParaRPr lang="en-US" dirty="0"/>
        </a:p>
      </dgm:t>
    </dgm:pt>
    <dgm:pt modelId="{757D7EB1-21E1-499C-82DB-8249677D5EB5}" type="parTrans" cxnId="{C8AE22AC-5CF6-4027-A0F4-86327BC44CBC}">
      <dgm:prSet/>
      <dgm:spPr/>
      <dgm:t>
        <a:bodyPr/>
        <a:lstStyle/>
        <a:p>
          <a:endParaRPr lang="en-US"/>
        </a:p>
      </dgm:t>
    </dgm:pt>
    <dgm:pt modelId="{281AB456-4E5D-46C9-9F86-B25557168261}" type="sibTrans" cxnId="{C8AE22AC-5CF6-4027-A0F4-86327BC44CBC}">
      <dgm:prSet/>
      <dgm:spPr/>
      <dgm:t>
        <a:bodyPr/>
        <a:lstStyle/>
        <a:p>
          <a:endParaRPr lang="en-US"/>
        </a:p>
      </dgm:t>
    </dgm:pt>
    <dgm:pt modelId="{3E9805A1-6A1C-4C4E-AB6B-7098FCA10FFF}">
      <dgm:prSet/>
      <dgm:spPr/>
      <dgm:t>
        <a:bodyPr/>
        <a:lstStyle/>
        <a:p>
          <a:pPr>
            <a:lnSpc>
              <a:spcPct val="100000"/>
            </a:lnSpc>
          </a:pPr>
          <a:r>
            <a:rPr lang="it-IT"/>
            <a:t>Refers to the OECD Guidance converting it into a binding act.</a:t>
          </a:r>
          <a:endParaRPr lang="en-US"/>
        </a:p>
      </dgm:t>
    </dgm:pt>
    <dgm:pt modelId="{C73A1B99-04FE-4B69-8A75-2EEB9078D08A}" type="parTrans" cxnId="{BB94B44F-99F7-45A7-B17B-54FB68A5E50A}">
      <dgm:prSet/>
      <dgm:spPr/>
      <dgm:t>
        <a:bodyPr/>
        <a:lstStyle/>
        <a:p>
          <a:endParaRPr lang="en-US"/>
        </a:p>
      </dgm:t>
    </dgm:pt>
    <dgm:pt modelId="{271DA7CC-99CE-43DC-8AB2-057DF340F33F}" type="sibTrans" cxnId="{BB94B44F-99F7-45A7-B17B-54FB68A5E50A}">
      <dgm:prSet/>
      <dgm:spPr/>
      <dgm:t>
        <a:bodyPr/>
        <a:lstStyle/>
        <a:p>
          <a:endParaRPr lang="en-US"/>
        </a:p>
      </dgm:t>
    </dgm:pt>
    <dgm:pt modelId="{1D932E0A-DDBB-4618-8D6D-EEB1ADB9DAD9}">
      <dgm:prSet/>
      <dgm:spPr/>
      <dgm:t>
        <a:bodyPr/>
        <a:lstStyle/>
        <a:p>
          <a:pPr>
            <a:lnSpc>
              <a:spcPct val="100000"/>
            </a:lnSpc>
          </a:pPr>
          <a:r>
            <a:rPr lang="it-IT"/>
            <a:t>Obligations for operators are the 5 due diligence steps:</a:t>
          </a:r>
          <a:endParaRPr lang="en-US"/>
        </a:p>
      </dgm:t>
    </dgm:pt>
    <dgm:pt modelId="{1F75D3BB-0E52-4CA4-9931-E15E227F7418}" type="parTrans" cxnId="{7E9B0F11-5239-4BF6-B87C-91ED9F0AEC28}">
      <dgm:prSet/>
      <dgm:spPr/>
      <dgm:t>
        <a:bodyPr/>
        <a:lstStyle/>
        <a:p>
          <a:endParaRPr lang="en-US"/>
        </a:p>
      </dgm:t>
    </dgm:pt>
    <dgm:pt modelId="{39C57081-0FDE-4B8E-AB07-8C45AD0B5090}" type="sibTrans" cxnId="{7E9B0F11-5239-4BF6-B87C-91ED9F0AEC28}">
      <dgm:prSet/>
      <dgm:spPr/>
      <dgm:t>
        <a:bodyPr/>
        <a:lstStyle/>
        <a:p>
          <a:endParaRPr lang="en-US"/>
        </a:p>
      </dgm:t>
    </dgm:pt>
    <dgm:pt modelId="{76856F01-ED0F-4F77-80A8-AF2E861AFF2B}">
      <dgm:prSet/>
      <dgm:spPr/>
      <dgm:t>
        <a:bodyPr/>
        <a:lstStyle/>
        <a:p>
          <a:pPr>
            <a:lnSpc>
              <a:spcPct val="100000"/>
            </a:lnSpc>
          </a:pPr>
          <a:r>
            <a:rPr lang="it-IT"/>
            <a:t>Management system</a:t>
          </a:r>
          <a:endParaRPr lang="en-US"/>
        </a:p>
      </dgm:t>
    </dgm:pt>
    <dgm:pt modelId="{8783660D-C602-4F27-B87E-F6BEAA73F9FA}" type="parTrans" cxnId="{65249850-6A01-48C6-9D21-811F43CACAB1}">
      <dgm:prSet/>
      <dgm:spPr/>
      <dgm:t>
        <a:bodyPr/>
        <a:lstStyle/>
        <a:p>
          <a:endParaRPr lang="en-US"/>
        </a:p>
      </dgm:t>
    </dgm:pt>
    <dgm:pt modelId="{6EA6CC8B-A459-47BB-808D-FDD578AFE395}" type="sibTrans" cxnId="{65249850-6A01-48C6-9D21-811F43CACAB1}">
      <dgm:prSet/>
      <dgm:spPr/>
      <dgm:t>
        <a:bodyPr/>
        <a:lstStyle/>
        <a:p>
          <a:endParaRPr lang="en-US"/>
        </a:p>
      </dgm:t>
    </dgm:pt>
    <dgm:pt modelId="{BB52C56D-6A10-48AD-9EBC-867E7A9F26B1}">
      <dgm:prSet/>
      <dgm:spPr/>
      <dgm:t>
        <a:bodyPr/>
        <a:lstStyle/>
        <a:p>
          <a:pPr>
            <a:lnSpc>
              <a:spcPct val="100000"/>
            </a:lnSpc>
          </a:pPr>
          <a:r>
            <a:rPr lang="it-IT"/>
            <a:t>Risk assessment</a:t>
          </a:r>
          <a:endParaRPr lang="en-US"/>
        </a:p>
      </dgm:t>
    </dgm:pt>
    <dgm:pt modelId="{2E787BAC-F7A1-4FEF-A30C-B11328FFC60C}" type="parTrans" cxnId="{BC0B6C01-592F-420E-B00D-A0C1D6E93B27}">
      <dgm:prSet/>
      <dgm:spPr/>
      <dgm:t>
        <a:bodyPr/>
        <a:lstStyle/>
        <a:p>
          <a:endParaRPr lang="en-US"/>
        </a:p>
      </dgm:t>
    </dgm:pt>
    <dgm:pt modelId="{EAFECC21-E488-49D1-8BB8-50C4E46BE045}" type="sibTrans" cxnId="{BC0B6C01-592F-420E-B00D-A0C1D6E93B27}">
      <dgm:prSet/>
      <dgm:spPr/>
      <dgm:t>
        <a:bodyPr/>
        <a:lstStyle/>
        <a:p>
          <a:endParaRPr lang="en-US"/>
        </a:p>
      </dgm:t>
    </dgm:pt>
    <dgm:pt modelId="{6736A6A8-6561-44FB-88C3-50A45DBB5565}">
      <dgm:prSet/>
      <dgm:spPr/>
      <dgm:t>
        <a:bodyPr/>
        <a:lstStyle/>
        <a:p>
          <a:pPr>
            <a:lnSpc>
              <a:spcPct val="100000"/>
            </a:lnSpc>
          </a:pPr>
          <a:r>
            <a:rPr lang="it-IT"/>
            <a:t>Risk management</a:t>
          </a:r>
          <a:endParaRPr lang="en-US"/>
        </a:p>
      </dgm:t>
    </dgm:pt>
    <dgm:pt modelId="{A134B536-ECC9-4588-8053-77CE9AFF0EB8}" type="parTrans" cxnId="{DBBB5D13-DE71-4A6B-98C9-322071A35F9F}">
      <dgm:prSet/>
      <dgm:spPr/>
      <dgm:t>
        <a:bodyPr/>
        <a:lstStyle/>
        <a:p>
          <a:endParaRPr lang="en-US"/>
        </a:p>
      </dgm:t>
    </dgm:pt>
    <dgm:pt modelId="{DA129CC1-8A68-4EE2-BDCE-CAB22663F80C}" type="sibTrans" cxnId="{DBBB5D13-DE71-4A6B-98C9-322071A35F9F}">
      <dgm:prSet/>
      <dgm:spPr/>
      <dgm:t>
        <a:bodyPr/>
        <a:lstStyle/>
        <a:p>
          <a:endParaRPr lang="en-US"/>
        </a:p>
      </dgm:t>
    </dgm:pt>
    <dgm:pt modelId="{2D9F53E5-0F22-478A-BA31-96818705ECF4}">
      <dgm:prSet/>
      <dgm:spPr/>
      <dgm:t>
        <a:bodyPr/>
        <a:lstStyle/>
        <a:p>
          <a:pPr>
            <a:lnSpc>
              <a:spcPct val="100000"/>
            </a:lnSpc>
          </a:pPr>
          <a:r>
            <a:rPr lang="it-IT"/>
            <a:t>Third-party audit</a:t>
          </a:r>
          <a:endParaRPr lang="en-US"/>
        </a:p>
      </dgm:t>
    </dgm:pt>
    <dgm:pt modelId="{FDF8098F-D07A-431A-A260-0E51A4E4D393}" type="parTrans" cxnId="{CB71234C-EB96-4EF7-81E5-BFF16CDFF386}">
      <dgm:prSet/>
      <dgm:spPr/>
      <dgm:t>
        <a:bodyPr/>
        <a:lstStyle/>
        <a:p>
          <a:endParaRPr lang="en-US"/>
        </a:p>
      </dgm:t>
    </dgm:pt>
    <dgm:pt modelId="{10DB2ECD-76EC-4313-9186-E6D0992705E4}" type="sibTrans" cxnId="{CB71234C-EB96-4EF7-81E5-BFF16CDFF386}">
      <dgm:prSet/>
      <dgm:spPr/>
      <dgm:t>
        <a:bodyPr/>
        <a:lstStyle/>
        <a:p>
          <a:endParaRPr lang="en-US"/>
        </a:p>
      </dgm:t>
    </dgm:pt>
    <dgm:pt modelId="{967C983A-84F1-47CB-A0E9-B415964E0B3F}">
      <dgm:prSet/>
      <dgm:spPr/>
      <dgm:t>
        <a:bodyPr/>
        <a:lstStyle/>
        <a:p>
          <a:pPr>
            <a:lnSpc>
              <a:spcPct val="100000"/>
            </a:lnSpc>
          </a:pPr>
          <a:r>
            <a:rPr lang="it-IT"/>
            <a:t>disclosure</a:t>
          </a:r>
          <a:endParaRPr lang="en-US"/>
        </a:p>
      </dgm:t>
    </dgm:pt>
    <dgm:pt modelId="{4CA9B3C2-A998-451E-8565-D66FE89D9C85}" type="parTrans" cxnId="{86E84E8E-FEEA-4769-8E23-C72867B5BAA8}">
      <dgm:prSet/>
      <dgm:spPr/>
      <dgm:t>
        <a:bodyPr/>
        <a:lstStyle/>
        <a:p>
          <a:endParaRPr lang="en-US"/>
        </a:p>
      </dgm:t>
    </dgm:pt>
    <dgm:pt modelId="{00F49CF6-EC22-4349-B1C0-3DAC08C2B40F}" type="sibTrans" cxnId="{86E84E8E-FEEA-4769-8E23-C72867B5BAA8}">
      <dgm:prSet/>
      <dgm:spPr/>
      <dgm:t>
        <a:bodyPr/>
        <a:lstStyle/>
        <a:p>
          <a:endParaRPr lang="en-US"/>
        </a:p>
      </dgm:t>
    </dgm:pt>
    <dgm:pt modelId="{8563E1ED-1BC5-4BEF-801C-EDCF8FF6BC8B}" type="pres">
      <dgm:prSet presAssocID="{B8A0D076-B431-4FCD-8146-C0A3629E54A6}" presName="linear" presStyleCnt="0">
        <dgm:presLayoutVars>
          <dgm:animLvl val="lvl"/>
          <dgm:resizeHandles val="exact"/>
        </dgm:presLayoutVars>
      </dgm:prSet>
      <dgm:spPr/>
    </dgm:pt>
    <dgm:pt modelId="{66396D88-9B87-49AE-9218-31438B74FB17}" type="pres">
      <dgm:prSet presAssocID="{DD32420F-22DA-440F-B09E-69C1D7D1BCC7}" presName="parentText" presStyleLbl="node1" presStyleIdx="0" presStyleCnt="3">
        <dgm:presLayoutVars>
          <dgm:chMax val="0"/>
          <dgm:bulletEnabled val="1"/>
        </dgm:presLayoutVars>
      </dgm:prSet>
      <dgm:spPr/>
    </dgm:pt>
    <dgm:pt modelId="{9307C143-952A-454D-A342-7F817194F2DE}" type="pres">
      <dgm:prSet presAssocID="{281AB456-4E5D-46C9-9F86-B25557168261}" presName="spacer" presStyleCnt="0"/>
      <dgm:spPr/>
    </dgm:pt>
    <dgm:pt modelId="{79A87C42-62E6-4D17-9A27-5CE867D99A7C}" type="pres">
      <dgm:prSet presAssocID="{3E9805A1-6A1C-4C4E-AB6B-7098FCA10FFF}" presName="parentText" presStyleLbl="node1" presStyleIdx="1" presStyleCnt="3">
        <dgm:presLayoutVars>
          <dgm:chMax val="0"/>
          <dgm:bulletEnabled val="1"/>
        </dgm:presLayoutVars>
      </dgm:prSet>
      <dgm:spPr/>
    </dgm:pt>
    <dgm:pt modelId="{B1B9322D-6D88-47A6-961B-973D9E75B939}" type="pres">
      <dgm:prSet presAssocID="{271DA7CC-99CE-43DC-8AB2-057DF340F33F}" presName="spacer" presStyleCnt="0"/>
      <dgm:spPr/>
    </dgm:pt>
    <dgm:pt modelId="{1A36A93D-ABD7-450B-A7E4-B1246F651252}" type="pres">
      <dgm:prSet presAssocID="{1D932E0A-DDBB-4618-8D6D-EEB1ADB9DAD9}" presName="parentText" presStyleLbl="node1" presStyleIdx="2" presStyleCnt="3">
        <dgm:presLayoutVars>
          <dgm:chMax val="0"/>
          <dgm:bulletEnabled val="1"/>
        </dgm:presLayoutVars>
      </dgm:prSet>
      <dgm:spPr/>
    </dgm:pt>
    <dgm:pt modelId="{BB8FDCB7-D1C6-4A38-8C0D-E1DA2DF21001}" type="pres">
      <dgm:prSet presAssocID="{1D932E0A-DDBB-4618-8D6D-EEB1ADB9DAD9}" presName="childText" presStyleLbl="revTx" presStyleIdx="0" presStyleCnt="1">
        <dgm:presLayoutVars>
          <dgm:bulletEnabled val="1"/>
        </dgm:presLayoutVars>
      </dgm:prSet>
      <dgm:spPr/>
    </dgm:pt>
  </dgm:ptLst>
  <dgm:cxnLst>
    <dgm:cxn modelId="{BC0B6C01-592F-420E-B00D-A0C1D6E93B27}" srcId="{1D932E0A-DDBB-4618-8D6D-EEB1ADB9DAD9}" destId="{BB52C56D-6A10-48AD-9EBC-867E7A9F26B1}" srcOrd="1" destOrd="0" parTransId="{2E787BAC-F7A1-4FEF-A30C-B11328FFC60C}" sibTransId="{EAFECC21-E488-49D1-8BB8-50C4E46BE045}"/>
    <dgm:cxn modelId="{9993D802-BAE4-4B56-BD3C-B1ED6338FE51}" type="presOf" srcId="{2D9F53E5-0F22-478A-BA31-96818705ECF4}" destId="{BB8FDCB7-D1C6-4A38-8C0D-E1DA2DF21001}" srcOrd="0" destOrd="3" presId="urn:microsoft.com/office/officeart/2005/8/layout/vList2"/>
    <dgm:cxn modelId="{7E9B0F11-5239-4BF6-B87C-91ED9F0AEC28}" srcId="{B8A0D076-B431-4FCD-8146-C0A3629E54A6}" destId="{1D932E0A-DDBB-4618-8D6D-EEB1ADB9DAD9}" srcOrd="2" destOrd="0" parTransId="{1F75D3BB-0E52-4CA4-9931-E15E227F7418}" sibTransId="{39C57081-0FDE-4B8E-AB07-8C45AD0B5090}"/>
    <dgm:cxn modelId="{355F4411-C303-45C9-B784-47A6BA018682}" type="presOf" srcId="{967C983A-84F1-47CB-A0E9-B415964E0B3F}" destId="{BB8FDCB7-D1C6-4A38-8C0D-E1DA2DF21001}" srcOrd="0" destOrd="4" presId="urn:microsoft.com/office/officeart/2005/8/layout/vList2"/>
    <dgm:cxn modelId="{DBBB5D13-DE71-4A6B-98C9-322071A35F9F}" srcId="{1D932E0A-DDBB-4618-8D6D-EEB1ADB9DAD9}" destId="{6736A6A8-6561-44FB-88C3-50A45DBB5565}" srcOrd="2" destOrd="0" parTransId="{A134B536-ECC9-4588-8053-77CE9AFF0EB8}" sibTransId="{DA129CC1-8A68-4EE2-BDCE-CAB22663F80C}"/>
    <dgm:cxn modelId="{369E4663-A427-4891-B3F0-541E3733A8C0}" type="presOf" srcId="{1D932E0A-DDBB-4618-8D6D-EEB1ADB9DAD9}" destId="{1A36A93D-ABD7-450B-A7E4-B1246F651252}" srcOrd="0" destOrd="0" presId="urn:microsoft.com/office/officeart/2005/8/layout/vList2"/>
    <dgm:cxn modelId="{981EC36B-53C1-4E00-92EE-3645B22A0370}" type="presOf" srcId="{B8A0D076-B431-4FCD-8146-C0A3629E54A6}" destId="{8563E1ED-1BC5-4BEF-801C-EDCF8FF6BC8B}" srcOrd="0" destOrd="0" presId="urn:microsoft.com/office/officeart/2005/8/layout/vList2"/>
    <dgm:cxn modelId="{CB71234C-EB96-4EF7-81E5-BFF16CDFF386}" srcId="{1D932E0A-DDBB-4618-8D6D-EEB1ADB9DAD9}" destId="{2D9F53E5-0F22-478A-BA31-96818705ECF4}" srcOrd="3" destOrd="0" parTransId="{FDF8098F-D07A-431A-A260-0E51A4E4D393}" sibTransId="{10DB2ECD-76EC-4313-9186-E6D0992705E4}"/>
    <dgm:cxn modelId="{BB94B44F-99F7-45A7-B17B-54FB68A5E50A}" srcId="{B8A0D076-B431-4FCD-8146-C0A3629E54A6}" destId="{3E9805A1-6A1C-4C4E-AB6B-7098FCA10FFF}" srcOrd="1" destOrd="0" parTransId="{C73A1B99-04FE-4B69-8A75-2EEB9078D08A}" sibTransId="{271DA7CC-99CE-43DC-8AB2-057DF340F33F}"/>
    <dgm:cxn modelId="{65249850-6A01-48C6-9D21-811F43CACAB1}" srcId="{1D932E0A-DDBB-4618-8D6D-EEB1ADB9DAD9}" destId="{76856F01-ED0F-4F77-80A8-AF2E861AFF2B}" srcOrd="0" destOrd="0" parTransId="{8783660D-C602-4F27-B87E-F6BEAA73F9FA}" sibTransId="{6EA6CC8B-A459-47BB-808D-FDD578AFE395}"/>
    <dgm:cxn modelId="{D6DF4A56-798E-479E-B89C-408A3F54607B}" type="presOf" srcId="{BB52C56D-6A10-48AD-9EBC-867E7A9F26B1}" destId="{BB8FDCB7-D1C6-4A38-8C0D-E1DA2DF21001}" srcOrd="0" destOrd="1" presId="urn:microsoft.com/office/officeart/2005/8/layout/vList2"/>
    <dgm:cxn modelId="{6D3D8879-2497-4973-A6F6-630426D3053D}" type="presOf" srcId="{3E9805A1-6A1C-4C4E-AB6B-7098FCA10FFF}" destId="{79A87C42-62E6-4D17-9A27-5CE867D99A7C}" srcOrd="0" destOrd="0" presId="urn:microsoft.com/office/officeart/2005/8/layout/vList2"/>
    <dgm:cxn modelId="{86E84E8E-FEEA-4769-8E23-C72867B5BAA8}" srcId="{1D932E0A-DDBB-4618-8D6D-EEB1ADB9DAD9}" destId="{967C983A-84F1-47CB-A0E9-B415964E0B3F}" srcOrd="4" destOrd="0" parTransId="{4CA9B3C2-A998-451E-8565-D66FE89D9C85}" sibTransId="{00F49CF6-EC22-4349-B1C0-3DAC08C2B40F}"/>
    <dgm:cxn modelId="{C8AE22AC-5CF6-4027-A0F4-86327BC44CBC}" srcId="{B8A0D076-B431-4FCD-8146-C0A3629E54A6}" destId="{DD32420F-22DA-440F-B09E-69C1D7D1BCC7}" srcOrd="0" destOrd="0" parTransId="{757D7EB1-21E1-499C-82DB-8249677D5EB5}" sibTransId="{281AB456-4E5D-46C9-9F86-B25557168261}"/>
    <dgm:cxn modelId="{9AF24FBC-30B1-4D60-A10D-B37998FADA4B}" type="presOf" srcId="{DD32420F-22DA-440F-B09E-69C1D7D1BCC7}" destId="{66396D88-9B87-49AE-9218-31438B74FB17}" srcOrd="0" destOrd="0" presId="urn:microsoft.com/office/officeart/2005/8/layout/vList2"/>
    <dgm:cxn modelId="{B6670DE2-07E0-4AA8-8B16-65D9B67979A7}" type="presOf" srcId="{76856F01-ED0F-4F77-80A8-AF2E861AFF2B}" destId="{BB8FDCB7-D1C6-4A38-8C0D-E1DA2DF21001}" srcOrd="0" destOrd="0" presId="urn:microsoft.com/office/officeart/2005/8/layout/vList2"/>
    <dgm:cxn modelId="{53C632F9-877C-44E5-8655-B8711DD31891}" type="presOf" srcId="{6736A6A8-6561-44FB-88C3-50A45DBB5565}" destId="{BB8FDCB7-D1C6-4A38-8C0D-E1DA2DF21001}" srcOrd="0" destOrd="2" presId="urn:microsoft.com/office/officeart/2005/8/layout/vList2"/>
    <dgm:cxn modelId="{C037754B-9B38-4C5A-9C39-D85066A4687C}" type="presParOf" srcId="{8563E1ED-1BC5-4BEF-801C-EDCF8FF6BC8B}" destId="{66396D88-9B87-49AE-9218-31438B74FB17}" srcOrd="0" destOrd="0" presId="urn:microsoft.com/office/officeart/2005/8/layout/vList2"/>
    <dgm:cxn modelId="{320E743A-7B06-47E1-8D5B-D778ECB7D38E}" type="presParOf" srcId="{8563E1ED-1BC5-4BEF-801C-EDCF8FF6BC8B}" destId="{9307C143-952A-454D-A342-7F817194F2DE}" srcOrd="1" destOrd="0" presId="urn:microsoft.com/office/officeart/2005/8/layout/vList2"/>
    <dgm:cxn modelId="{4FB8E427-E363-4534-8024-C4293B9E9CFC}" type="presParOf" srcId="{8563E1ED-1BC5-4BEF-801C-EDCF8FF6BC8B}" destId="{79A87C42-62E6-4D17-9A27-5CE867D99A7C}" srcOrd="2" destOrd="0" presId="urn:microsoft.com/office/officeart/2005/8/layout/vList2"/>
    <dgm:cxn modelId="{C02D20AA-CB25-43F8-A9DE-63EAC644C620}" type="presParOf" srcId="{8563E1ED-1BC5-4BEF-801C-EDCF8FF6BC8B}" destId="{B1B9322D-6D88-47A6-961B-973D9E75B939}" srcOrd="3" destOrd="0" presId="urn:microsoft.com/office/officeart/2005/8/layout/vList2"/>
    <dgm:cxn modelId="{F909B095-B7BB-4614-AD4C-AB884BAB300F}" type="presParOf" srcId="{8563E1ED-1BC5-4BEF-801C-EDCF8FF6BC8B}" destId="{1A36A93D-ABD7-450B-A7E4-B1246F651252}" srcOrd="4" destOrd="0" presId="urn:microsoft.com/office/officeart/2005/8/layout/vList2"/>
    <dgm:cxn modelId="{E3EFA5B7-0A1A-42C5-9A06-97E362C8C308}" type="presParOf" srcId="{8563E1ED-1BC5-4BEF-801C-EDCF8FF6BC8B}" destId="{BB8FDCB7-D1C6-4A38-8C0D-E1DA2DF210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B2DB2-7A95-4C0C-96D8-A04416FB74BA}">
      <dsp:nvSpPr>
        <dsp:cNvPr id="0" name=""/>
        <dsp:cNvSpPr/>
      </dsp:nvSpPr>
      <dsp:spPr>
        <a:xfrm>
          <a:off x="0" y="2756916"/>
          <a:ext cx="6364224"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E5F86FE-BC97-4006-BFB6-40F65388614D}">
      <dsp:nvSpPr>
        <dsp:cNvPr id="0" name=""/>
        <dsp:cNvSpPr/>
      </dsp:nvSpPr>
      <dsp:spPr>
        <a:xfrm>
          <a:off x="177253" y="2960927"/>
          <a:ext cx="2592426" cy="62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May 2000</a:t>
          </a:r>
        </a:p>
      </dsp:txBody>
      <dsp:txXfrm>
        <a:off x="177253" y="2960927"/>
        <a:ext cx="2592426" cy="623063"/>
      </dsp:txXfrm>
    </dsp:sp>
    <dsp:sp modelId="{81973175-FD29-4F9F-87A9-F0CB7645A964}">
      <dsp:nvSpPr>
        <dsp:cNvPr id="0" name=""/>
        <dsp:cNvSpPr/>
      </dsp:nvSpPr>
      <dsp:spPr>
        <a:xfrm>
          <a:off x="497" y="769179"/>
          <a:ext cx="2945939" cy="940108"/>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Meeting in Kimberley, South Africa: diamond industry (World Diamond Council), NGOs, States</a:t>
          </a:r>
        </a:p>
      </dsp:txBody>
      <dsp:txXfrm>
        <a:off x="46389" y="815071"/>
        <a:ext cx="2854155" cy="848324"/>
      </dsp:txXfrm>
    </dsp:sp>
    <dsp:sp modelId="{2643BECB-F104-47E4-9528-2537ABCC6256}">
      <dsp:nvSpPr>
        <dsp:cNvPr id="0" name=""/>
        <dsp:cNvSpPr/>
      </dsp:nvSpPr>
      <dsp:spPr>
        <a:xfrm>
          <a:off x="1473467" y="1709287"/>
          <a:ext cx="0" cy="104762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0FA093E-3E0D-4E86-AA96-00DB73531028}">
      <dsp:nvSpPr>
        <dsp:cNvPr id="0" name=""/>
        <dsp:cNvSpPr/>
      </dsp:nvSpPr>
      <dsp:spPr>
        <a:xfrm>
          <a:off x="3594543" y="1929841"/>
          <a:ext cx="2592426" cy="62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Sep. 2000 and Oct. 2000</a:t>
          </a:r>
        </a:p>
      </dsp:txBody>
      <dsp:txXfrm>
        <a:off x="3594543" y="1929841"/>
        <a:ext cx="2592426" cy="623063"/>
      </dsp:txXfrm>
    </dsp:sp>
    <dsp:sp modelId="{D8BA1854-B279-4315-8DC8-16B701CA8747}">
      <dsp:nvSpPr>
        <dsp:cNvPr id="0" name=""/>
        <dsp:cNvSpPr/>
      </dsp:nvSpPr>
      <dsp:spPr>
        <a:xfrm>
          <a:off x="1432113" y="2715562"/>
          <a:ext cx="82707" cy="8270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61D09-9D25-4FA4-AC5A-EAE4DD7B48CC}">
      <dsp:nvSpPr>
        <dsp:cNvPr id="0" name=""/>
        <dsp:cNvSpPr/>
      </dsp:nvSpPr>
      <dsp:spPr>
        <a:xfrm>
          <a:off x="3417787" y="3804544"/>
          <a:ext cx="2945939" cy="940108"/>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kern="1200"/>
            <a:t>meetings of the participating States in Pretoria and London</a:t>
          </a:r>
        </a:p>
      </dsp:txBody>
      <dsp:txXfrm>
        <a:off x="3463679" y="3850436"/>
        <a:ext cx="2854155" cy="848324"/>
      </dsp:txXfrm>
    </dsp:sp>
    <dsp:sp modelId="{8E8CC247-5A5C-4DA1-8904-A605C06BB643}">
      <dsp:nvSpPr>
        <dsp:cNvPr id="0" name=""/>
        <dsp:cNvSpPr/>
      </dsp:nvSpPr>
      <dsp:spPr>
        <a:xfrm>
          <a:off x="4890756" y="2756915"/>
          <a:ext cx="0" cy="1047628"/>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DB6BCF85-AFFB-4DA3-B8DD-40D3CBF44526}">
      <dsp:nvSpPr>
        <dsp:cNvPr id="0" name=""/>
        <dsp:cNvSpPr/>
      </dsp:nvSpPr>
      <dsp:spPr>
        <a:xfrm>
          <a:off x="4849403" y="2715562"/>
          <a:ext cx="82707" cy="82707"/>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2364-DB66-4FF7-AB86-900E28C9BF61}">
      <dsp:nvSpPr>
        <dsp:cNvPr id="0" name=""/>
        <dsp:cNvSpPr/>
      </dsp:nvSpPr>
      <dsp:spPr>
        <a:xfrm>
          <a:off x="0" y="195916"/>
          <a:ext cx="6263640" cy="12306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Grievance mechanism (early-warning system based on information from all possible sources)</a:t>
          </a:r>
          <a:endParaRPr lang="en-US" sz="2200" kern="1200"/>
        </a:p>
      </dsp:txBody>
      <dsp:txXfrm>
        <a:off x="60077" y="255993"/>
        <a:ext cx="6143486" cy="1110539"/>
      </dsp:txXfrm>
    </dsp:sp>
    <dsp:sp modelId="{C764BBAB-895E-4892-BDA8-C7102A1EECFA}">
      <dsp:nvSpPr>
        <dsp:cNvPr id="0" name=""/>
        <dsp:cNvSpPr/>
      </dsp:nvSpPr>
      <dsp:spPr>
        <a:xfrm>
          <a:off x="0" y="1489970"/>
          <a:ext cx="6263640" cy="123069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Response to identified risk (recommedations to comply to suspension of trade with the supplier to disengagement)</a:t>
          </a:r>
          <a:endParaRPr lang="en-US" sz="2200" kern="1200"/>
        </a:p>
      </dsp:txBody>
      <dsp:txXfrm>
        <a:off x="60077" y="1550047"/>
        <a:ext cx="6143486" cy="1110539"/>
      </dsp:txXfrm>
    </dsp:sp>
    <dsp:sp modelId="{B81FCF88-D445-4D55-A2ED-6CEA870BB984}">
      <dsp:nvSpPr>
        <dsp:cNvPr id="0" name=""/>
        <dsp:cNvSpPr/>
      </dsp:nvSpPr>
      <dsp:spPr>
        <a:xfrm>
          <a:off x="0" y="2784023"/>
          <a:ext cx="6263640" cy="123069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Third party audit, always mandatory unless smelters and refiners in the supply chain are in the Commission’s list of compliant smelters and refiners</a:t>
          </a:r>
          <a:endParaRPr lang="en-US" sz="2200" kern="1200"/>
        </a:p>
      </dsp:txBody>
      <dsp:txXfrm>
        <a:off x="60077" y="2844100"/>
        <a:ext cx="6143486" cy="1110539"/>
      </dsp:txXfrm>
    </dsp:sp>
    <dsp:sp modelId="{1773E109-1DFD-4C2F-8E9F-F0CF02FCE2CD}">
      <dsp:nvSpPr>
        <dsp:cNvPr id="0" name=""/>
        <dsp:cNvSpPr/>
      </dsp:nvSpPr>
      <dsp:spPr>
        <a:xfrm>
          <a:off x="0" y="4078077"/>
          <a:ext cx="6263640" cy="12306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Obligation to disclose all pertinent information to the authorities and to the public</a:t>
          </a:r>
          <a:endParaRPr lang="en-US" sz="2200" kern="1200"/>
        </a:p>
      </dsp:txBody>
      <dsp:txXfrm>
        <a:off x="60077" y="4138154"/>
        <a:ext cx="6143486" cy="1110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681AF-1633-4C9D-8534-2311AF572B22}">
      <dsp:nvSpPr>
        <dsp:cNvPr id="0" name=""/>
        <dsp:cNvSpPr/>
      </dsp:nvSpPr>
      <dsp:spPr>
        <a:xfrm>
          <a:off x="0" y="276430"/>
          <a:ext cx="6364224" cy="14698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it-IT" sz="3700" kern="1200"/>
            <a:t>Recommendation to the States</a:t>
          </a:r>
          <a:endParaRPr lang="en-US" sz="3700" kern="1200"/>
        </a:p>
      </dsp:txBody>
      <dsp:txXfrm>
        <a:off x="71751" y="348181"/>
        <a:ext cx="6220722" cy="1326328"/>
      </dsp:txXfrm>
    </dsp:sp>
    <dsp:sp modelId="{F0618658-946A-4336-A577-02B82F3B9571}">
      <dsp:nvSpPr>
        <dsp:cNvPr id="0" name=""/>
        <dsp:cNvSpPr/>
      </dsp:nvSpPr>
      <dsp:spPr>
        <a:xfrm>
          <a:off x="0" y="1852821"/>
          <a:ext cx="6364224" cy="14698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it-IT" sz="3700" kern="1200"/>
            <a:t>Specific definition of conflict diamonds</a:t>
          </a:r>
          <a:endParaRPr lang="en-US" sz="3700" kern="1200"/>
        </a:p>
      </dsp:txBody>
      <dsp:txXfrm>
        <a:off x="71751" y="1924572"/>
        <a:ext cx="6220722" cy="1326328"/>
      </dsp:txXfrm>
    </dsp:sp>
    <dsp:sp modelId="{B37F6498-F4CC-4CF7-B21B-3ED35FE28681}">
      <dsp:nvSpPr>
        <dsp:cNvPr id="0" name=""/>
        <dsp:cNvSpPr/>
      </dsp:nvSpPr>
      <dsp:spPr>
        <a:xfrm>
          <a:off x="0" y="3322651"/>
          <a:ext cx="6364224" cy="191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it-IT" sz="2900" kern="1200"/>
            <a:t>Rough diamonds</a:t>
          </a:r>
          <a:endParaRPr lang="en-US" sz="2900" kern="1200"/>
        </a:p>
        <a:p>
          <a:pPr marL="285750" lvl="1" indent="-285750" algn="l" defTabSz="1289050">
            <a:lnSpc>
              <a:spcPct val="90000"/>
            </a:lnSpc>
            <a:spcBef>
              <a:spcPct val="0"/>
            </a:spcBef>
            <a:spcAft>
              <a:spcPct val="20000"/>
            </a:spcAft>
            <a:buChar char="•"/>
          </a:pPr>
          <a:r>
            <a:rPr lang="it-IT" sz="2900" kern="1200"/>
            <a:t>Used to finance conflict aimed at undermining legitimate governments</a:t>
          </a:r>
          <a:endParaRPr lang="en-US" sz="2900" kern="1200"/>
        </a:p>
        <a:p>
          <a:pPr marL="285750" lvl="1" indent="-285750" algn="l" defTabSz="1289050">
            <a:lnSpc>
              <a:spcPct val="90000"/>
            </a:lnSpc>
            <a:spcBef>
              <a:spcPct val="0"/>
            </a:spcBef>
            <a:spcAft>
              <a:spcPct val="20000"/>
            </a:spcAft>
            <a:buChar char="•"/>
          </a:pPr>
          <a:r>
            <a:rPr lang="it-IT" sz="2900" kern="1200"/>
            <a:t>Refers to USSC resolutions</a:t>
          </a:r>
          <a:endParaRPr lang="en-US" sz="2900" kern="1200"/>
        </a:p>
      </dsp:txBody>
      <dsp:txXfrm>
        <a:off x="0" y="3322651"/>
        <a:ext cx="6364224" cy="1914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0EB9B-0404-4B59-A963-F6268C8DB6F0}">
      <dsp:nvSpPr>
        <dsp:cNvPr id="0" name=""/>
        <dsp:cNvSpPr/>
      </dsp:nvSpPr>
      <dsp:spPr>
        <a:xfrm>
          <a:off x="0" y="863136"/>
          <a:ext cx="6364224"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A) KP Certificate issued by the exporting country with indication of origin</a:t>
          </a:r>
          <a:endParaRPr lang="en-US" sz="1800" kern="1200"/>
        </a:p>
      </dsp:txBody>
      <dsp:txXfrm>
        <a:off x="34954" y="898090"/>
        <a:ext cx="6294316" cy="646132"/>
      </dsp:txXfrm>
    </dsp:sp>
    <dsp:sp modelId="{C75ADB7C-72DE-46E9-9EB0-A87433601FE3}">
      <dsp:nvSpPr>
        <dsp:cNvPr id="0" name=""/>
        <dsp:cNvSpPr/>
      </dsp:nvSpPr>
      <dsp:spPr>
        <a:xfrm>
          <a:off x="0" y="1631016"/>
          <a:ext cx="6364224" cy="7160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B) Recommendations for the control by governments of mine sites and licensing procedures for miners, exporters and importers</a:t>
          </a:r>
          <a:endParaRPr lang="en-US" sz="1800" kern="1200"/>
        </a:p>
      </dsp:txBody>
      <dsp:txXfrm>
        <a:off x="34954" y="1665970"/>
        <a:ext cx="6294316" cy="646132"/>
      </dsp:txXfrm>
    </dsp:sp>
    <dsp:sp modelId="{BBE42794-FBDD-4331-B9E8-45A1CF2E2B50}">
      <dsp:nvSpPr>
        <dsp:cNvPr id="0" name=""/>
        <dsp:cNvSpPr/>
      </dsp:nvSpPr>
      <dsp:spPr>
        <a:xfrm>
          <a:off x="0" y="2398896"/>
          <a:ext cx="6364224" cy="7160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C) Annual reports and disclosure</a:t>
          </a:r>
          <a:endParaRPr lang="en-US" sz="1800" kern="1200"/>
        </a:p>
      </dsp:txBody>
      <dsp:txXfrm>
        <a:off x="34954" y="2433850"/>
        <a:ext cx="6294316" cy="646132"/>
      </dsp:txXfrm>
    </dsp:sp>
    <dsp:sp modelId="{38CEA54D-C10D-46E2-9312-79D1202A6798}">
      <dsp:nvSpPr>
        <dsp:cNvPr id="0" name=""/>
        <dsp:cNvSpPr/>
      </dsp:nvSpPr>
      <dsp:spPr>
        <a:xfrm>
          <a:off x="0" y="3166776"/>
          <a:ext cx="6364224" cy="7160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D) Peer review mechanism</a:t>
          </a:r>
          <a:endParaRPr lang="en-US" sz="1800" kern="1200"/>
        </a:p>
      </dsp:txBody>
      <dsp:txXfrm>
        <a:off x="34954" y="3201730"/>
        <a:ext cx="6294316" cy="646132"/>
      </dsp:txXfrm>
    </dsp:sp>
    <dsp:sp modelId="{4A039BAC-DAD7-4554-8415-85AB99BD3B5D}">
      <dsp:nvSpPr>
        <dsp:cNvPr id="0" name=""/>
        <dsp:cNvSpPr/>
      </dsp:nvSpPr>
      <dsp:spPr>
        <a:xfrm>
          <a:off x="0" y="3934656"/>
          <a:ext cx="6364224" cy="7160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E) Tripartite consensus</a:t>
          </a:r>
          <a:endParaRPr lang="en-US" sz="1800" kern="1200"/>
        </a:p>
      </dsp:txBody>
      <dsp:txXfrm>
        <a:off x="34954" y="3969610"/>
        <a:ext cx="6294316" cy="646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2B605-CFB3-4F01-B8D0-0B60FCA1A4F6}">
      <dsp:nvSpPr>
        <dsp:cNvPr id="0" name=""/>
        <dsp:cNvSpPr/>
      </dsp:nvSpPr>
      <dsp:spPr>
        <a:xfrm>
          <a:off x="0" y="20663"/>
          <a:ext cx="6263640"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Republic of Congo (Congo Brazzaville) and Lebanon expelled in 2004.</a:t>
          </a:r>
          <a:endParaRPr lang="en-US" sz="3200" kern="1200"/>
        </a:p>
      </dsp:txBody>
      <dsp:txXfrm>
        <a:off x="85900" y="106563"/>
        <a:ext cx="6091840" cy="1587880"/>
      </dsp:txXfrm>
    </dsp:sp>
    <dsp:sp modelId="{75609B6B-5EE3-417D-81ED-A5D7BEFDA97B}">
      <dsp:nvSpPr>
        <dsp:cNvPr id="0" name=""/>
        <dsp:cNvSpPr/>
      </dsp:nvSpPr>
      <dsp:spPr>
        <a:xfrm>
          <a:off x="0" y="1872503"/>
          <a:ext cx="6263640" cy="17596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Central African Republic suspended in 2013 (embargo on diamonds for lack of control by the government)</a:t>
          </a:r>
          <a:endParaRPr lang="en-US" sz="3200" kern="1200"/>
        </a:p>
      </dsp:txBody>
      <dsp:txXfrm>
        <a:off x="85900" y="1958403"/>
        <a:ext cx="6091840" cy="1587880"/>
      </dsp:txXfrm>
    </dsp:sp>
    <dsp:sp modelId="{6839714C-17D1-40CD-A6D5-03758C73A3DB}">
      <dsp:nvSpPr>
        <dsp:cNvPr id="0" name=""/>
        <dsp:cNvSpPr/>
      </dsp:nvSpPr>
      <dsp:spPr>
        <a:xfrm>
          <a:off x="0" y="3724344"/>
          <a:ext cx="6263640" cy="1759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Case of the Marage region in Zimbabwe, 2011: Conflict vs human rights.</a:t>
          </a:r>
          <a:endParaRPr lang="en-US" sz="3200" kern="1200"/>
        </a:p>
      </dsp:txBody>
      <dsp:txXfrm>
        <a:off x="85900" y="3810244"/>
        <a:ext cx="6091840" cy="1587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2097-21CD-48C8-9749-A317AE194561}">
      <dsp:nvSpPr>
        <dsp:cNvPr id="0" name=""/>
        <dsp:cNvSpPr/>
      </dsp:nvSpPr>
      <dsp:spPr>
        <a:xfrm>
          <a:off x="0" y="690908"/>
          <a:ext cx="6263640" cy="13109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Voluntary political agreement</a:t>
          </a:r>
          <a:endParaRPr lang="en-US" sz="3300" kern="1200"/>
        </a:p>
      </dsp:txBody>
      <dsp:txXfrm>
        <a:off x="63994" y="754902"/>
        <a:ext cx="6135652" cy="1182942"/>
      </dsp:txXfrm>
    </dsp:sp>
    <dsp:sp modelId="{4A87C133-2808-4BEF-89ED-CC6F24792313}">
      <dsp:nvSpPr>
        <dsp:cNvPr id="0" name=""/>
        <dsp:cNvSpPr/>
      </dsp:nvSpPr>
      <dsp:spPr>
        <a:xfrm>
          <a:off x="0" y="2096878"/>
          <a:ext cx="6263640" cy="13109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Informal international law-making</a:t>
          </a:r>
          <a:endParaRPr lang="en-US" sz="3300" kern="1200"/>
        </a:p>
      </dsp:txBody>
      <dsp:txXfrm>
        <a:off x="63994" y="2160872"/>
        <a:ext cx="6135652" cy="1182942"/>
      </dsp:txXfrm>
    </dsp:sp>
    <dsp:sp modelId="{0E5A48B3-8B7D-436B-A213-F58419EDDFDF}">
      <dsp:nvSpPr>
        <dsp:cNvPr id="0" name=""/>
        <dsp:cNvSpPr/>
      </dsp:nvSpPr>
      <dsp:spPr>
        <a:xfrm>
          <a:off x="0" y="3502849"/>
          <a:ext cx="6263640" cy="13109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But… monitoring system and consequences for non-compliance</a:t>
          </a:r>
          <a:endParaRPr lang="en-US" sz="3300" kern="1200"/>
        </a:p>
      </dsp:txBody>
      <dsp:txXfrm>
        <a:off x="63994" y="3566843"/>
        <a:ext cx="6135652" cy="1182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7C51A-E0E7-4C66-9BF3-35AC5B119ABB}">
      <dsp:nvSpPr>
        <dsp:cNvPr id="0" name=""/>
        <dsp:cNvSpPr/>
      </dsp:nvSpPr>
      <dsp:spPr>
        <a:xfrm rot="16200000">
          <a:off x="811" y="1232671"/>
          <a:ext cx="3048488" cy="3048488"/>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kern="1200"/>
            <a:t>International trade law vs human rights law</a:t>
          </a:r>
          <a:endParaRPr lang="en-US" sz="2100" kern="1200"/>
        </a:p>
      </dsp:txBody>
      <dsp:txXfrm rot="5400000">
        <a:off x="812" y="1994793"/>
        <a:ext cx="2515003" cy="1524244"/>
      </dsp:txXfrm>
    </dsp:sp>
    <dsp:sp modelId="{B6E4DDBD-242F-4F15-9685-A9960E10E2E8}">
      <dsp:nvSpPr>
        <dsp:cNvPr id="0" name=""/>
        <dsp:cNvSpPr/>
      </dsp:nvSpPr>
      <dsp:spPr>
        <a:xfrm rot="5400000">
          <a:off x="3314924" y="1232671"/>
          <a:ext cx="3048488" cy="3048488"/>
        </a:xfrm>
        <a:prstGeom prst="downArrow">
          <a:avLst>
            <a:gd name="adj1" fmla="val 50000"/>
            <a:gd name="adj2" fmla="val 3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kern="1200"/>
            <a:t>Waiver process as a way to address conflicts of law in a fragmented system</a:t>
          </a:r>
          <a:endParaRPr lang="en-US" sz="2100" kern="1200"/>
        </a:p>
      </dsp:txBody>
      <dsp:txXfrm rot="-5400000">
        <a:off x="3848410" y="1994793"/>
        <a:ext cx="2515003" cy="15242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952BB-BCD8-4F00-A2D6-0DD0553C1DF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39F7C-5DF4-4588-B5D1-97138A003E3D}">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Conflict in the Democratic Republic of the Congo and neighboring countries</a:t>
          </a:r>
        </a:p>
      </dsp:txBody>
      <dsp:txXfrm>
        <a:off x="0" y="0"/>
        <a:ext cx="6492875" cy="1276350"/>
      </dsp:txXfrm>
    </dsp:sp>
    <dsp:sp modelId="{375D3E5A-7967-4DC6-BDB3-0706EBA75363}">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AC556-4856-40DC-8C0F-CF9146766E1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Linkage between illegal exploitation of mineral resources, illicit trade of such resources and proliferation of weapons in the area (UNSC resolutions)</a:t>
          </a:r>
        </a:p>
      </dsp:txBody>
      <dsp:txXfrm>
        <a:off x="0" y="1276350"/>
        <a:ext cx="6492875" cy="1276350"/>
      </dsp:txXfrm>
    </dsp:sp>
    <dsp:sp modelId="{D7774274-582B-4901-8245-FD97A3F7A5DC}">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5D10E-9B7B-437F-AB0E-1A1DA4A71E2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UNSC urges States to implement systems of due diligence in the supply chain of minerals involved in conflict. </a:t>
          </a:r>
        </a:p>
      </dsp:txBody>
      <dsp:txXfrm>
        <a:off x="0" y="2552700"/>
        <a:ext cx="6492875" cy="1276350"/>
      </dsp:txXfrm>
    </dsp:sp>
    <dsp:sp modelId="{6BB8DB21-210C-4042-AB73-DED64F7C3577}">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CC2F1-2AB7-488F-ABDB-30F115B172FC}">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Notion of corporate social responsibility</a:t>
          </a:r>
        </a:p>
      </dsp:txBody>
      <dsp:txXfrm>
        <a:off x="0" y="3829050"/>
        <a:ext cx="6492875" cy="12763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952BB-BCD8-4F00-A2D6-0DD0553C1DF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39F7C-5DF4-4588-B5D1-97138A003E3D}">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a:t>OECD Guidelines for Multinational Enterprises (1970s)</a:t>
          </a:r>
          <a:endParaRPr lang="en-US" sz="2200" kern="1200"/>
        </a:p>
      </dsp:txBody>
      <dsp:txXfrm>
        <a:off x="0" y="0"/>
        <a:ext cx="6492875" cy="1276350"/>
      </dsp:txXfrm>
    </dsp:sp>
    <dsp:sp modelId="{375D3E5A-7967-4DC6-BDB3-0706EBA75363}">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AC556-4856-40DC-8C0F-CF9146766E1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a:t>United Nations Human Rights Council 2011: Guiding Principles on Business and Human Rights</a:t>
          </a:r>
          <a:endParaRPr lang="en-US" sz="2200" kern="1200"/>
        </a:p>
      </dsp:txBody>
      <dsp:txXfrm>
        <a:off x="0" y="1276350"/>
        <a:ext cx="6492875" cy="1276350"/>
      </dsp:txXfrm>
    </dsp:sp>
    <dsp:sp modelId="{D7774274-582B-4901-8245-FD97A3F7A5DC}">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5D10E-9B7B-437F-AB0E-1A1DA4A71E2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a:t>OECD: Guidance for Responsible Supply Chains of Minerals from Conflict-Affected and High-Risk Areas (2010)</a:t>
          </a:r>
          <a:endParaRPr lang="en-US" sz="2200" kern="1200"/>
        </a:p>
      </dsp:txBody>
      <dsp:txXfrm>
        <a:off x="0" y="2552700"/>
        <a:ext cx="6492875" cy="1276350"/>
      </dsp:txXfrm>
    </dsp:sp>
    <dsp:sp modelId="{D771B9D7-F307-40ED-8451-834B957CA860}">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F5B83-1CF0-40C4-91EF-E7B306873D31}">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dirty="0"/>
            <a:t>US Dodd-Frank Act on </a:t>
          </a:r>
          <a:r>
            <a:rPr lang="it-IT" sz="2200" kern="1200" dirty="0" err="1"/>
            <a:t>minerals</a:t>
          </a:r>
          <a:r>
            <a:rPr lang="it-IT" sz="2200" kern="1200" dirty="0"/>
            <a:t> from the Great </a:t>
          </a:r>
          <a:r>
            <a:rPr lang="it-IT" sz="2200" kern="1200" dirty="0" err="1"/>
            <a:t>Lakes</a:t>
          </a:r>
          <a:r>
            <a:rPr lang="it-IT" sz="2200" kern="1200" dirty="0"/>
            <a:t> Area (2010), </a:t>
          </a:r>
          <a:r>
            <a:rPr lang="it-IT" sz="2200" kern="1200" dirty="0" err="1"/>
            <a:t>section</a:t>
          </a:r>
          <a:r>
            <a:rPr lang="it-IT" sz="2200" kern="1200" dirty="0"/>
            <a:t> 1502: </a:t>
          </a:r>
          <a:r>
            <a:rPr lang="it-IT" sz="2200" kern="1200" dirty="0" err="1"/>
            <a:t>disclosure</a:t>
          </a:r>
          <a:r>
            <a:rPr lang="it-IT" sz="2200" kern="1200" dirty="0"/>
            <a:t> </a:t>
          </a:r>
          <a:r>
            <a:rPr lang="it-IT" sz="2200" kern="1200" dirty="0" err="1"/>
            <a:t>mechanism</a:t>
          </a:r>
          <a:r>
            <a:rPr lang="it-IT" sz="2200" kern="1200" dirty="0"/>
            <a:t> on the supply and </a:t>
          </a:r>
          <a:r>
            <a:rPr lang="it-IT" sz="2200" kern="1200" dirty="0" err="1"/>
            <a:t>custody</a:t>
          </a:r>
          <a:r>
            <a:rPr lang="it-IT" sz="2200" kern="1200" dirty="0"/>
            <a:t> chain for </a:t>
          </a:r>
          <a:r>
            <a:rPr lang="it-IT" sz="2200" kern="1200" dirty="0" err="1"/>
            <a:t>minerals</a:t>
          </a:r>
          <a:r>
            <a:rPr lang="it-IT" sz="2200" kern="1200" dirty="0"/>
            <a:t> from the GLA</a:t>
          </a:r>
          <a:endParaRPr lang="en-US" sz="2200" kern="1200" dirty="0"/>
        </a:p>
      </dsp:txBody>
      <dsp:txXfrm>
        <a:off x="0" y="3829050"/>
        <a:ext cx="6492875" cy="1276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6D88-9B87-49AE-9218-31438B74FB17}">
      <dsp:nvSpPr>
        <dsp:cNvPr id="0" name=""/>
        <dsp:cNvSpPr/>
      </dsp:nvSpPr>
      <dsp:spPr>
        <a:xfrm>
          <a:off x="0" y="463463"/>
          <a:ext cx="6263640" cy="9523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it-IT" sz="2200" kern="1200" dirty="0" err="1"/>
            <a:t>Objective</a:t>
          </a:r>
          <a:r>
            <a:rPr lang="it-IT" sz="2200" kern="1200" dirty="0"/>
            <a:t>: </a:t>
          </a:r>
          <a:r>
            <a:rPr lang="it-IT" sz="2200" kern="1200" dirty="0" err="1"/>
            <a:t>Transparency</a:t>
          </a:r>
          <a:r>
            <a:rPr lang="it-IT" sz="2200" kern="1200" dirty="0"/>
            <a:t> in the supply chain of </a:t>
          </a:r>
          <a:r>
            <a:rPr lang="it-IT" sz="2200" kern="1200" dirty="0" err="1"/>
            <a:t>minerals</a:t>
          </a:r>
          <a:r>
            <a:rPr lang="it-IT" sz="2200" kern="1200" dirty="0"/>
            <a:t> from the </a:t>
          </a:r>
          <a:r>
            <a:rPr lang="it-IT" sz="2200" kern="1200" dirty="0" err="1"/>
            <a:t>mines</a:t>
          </a:r>
          <a:r>
            <a:rPr lang="it-IT" sz="2200" kern="1200" dirty="0"/>
            <a:t> to the </a:t>
          </a:r>
          <a:r>
            <a:rPr lang="it-IT" sz="2200" kern="1200" dirty="0" err="1"/>
            <a:t>smelters</a:t>
          </a:r>
          <a:r>
            <a:rPr lang="it-IT" sz="2200" kern="1200" dirty="0"/>
            <a:t> or </a:t>
          </a:r>
          <a:r>
            <a:rPr lang="it-IT" sz="2200" kern="1200" dirty="0" err="1"/>
            <a:t>refiners</a:t>
          </a:r>
          <a:endParaRPr lang="en-US" sz="2200" kern="1200" dirty="0"/>
        </a:p>
      </dsp:txBody>
      <dsp:txXfrm>
        <a:off x="46491" y="509954"/>
        <a:ext cx="6170658" cy="859398"/>
      </dsp:txXfrm>
    </dsp:sp>
    <dsp:sp modelId="{79A87C42-62E6-4D17-9A27-5CE867D99A7C}">
      <dsp:nvSpPr>
        <dsp:cNvPr id="0" name=""/>
        <dsp:cNvSpPr/>
      </dsp:nvSpPr>
      <dsp:spPr>
        <a:xfrm>
          <a:off x="0" y="1479203"/>
          <a:ext cx="6263640" cy="9523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it-IT" sz="2200" kern="1200"/>
            <a:t>Refers to the OECD Guidance converting it into a binding act.</a:t>
          </a:r>
          <a:endParaRPr lang="en-US" sz="2200" kern="1200"/>
        </a:p>
      </dsp:txBody>
      <dsp:txXfrm>
        <a:off x="46491" y="1525694"/>
        <a:ext cx="6170658" cy="859398"/>
      </dsp:txXfrm>
    </dsp:sp>
    <dsp:sp modelId="{1A36A93D-ABD7-450B-A7E4-B1246F651252}">
      <dsp:nvSpPr>
        <dsp:cNvPr id="0" name=""/>
        <dsp:cNvSpPr/>
      </dsp:nvSpPr>
      <dsp:spPr>
        <a:xfrm>
          <a:off x="0" y="2494944"/>
          <a:ext cx="6263640" cy="9523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it-IT" sz="2200" kern="1200"/>
            <a:t>Obligations for operators are the 5 due diligence steps:</a:t>
          </a:r>
          <a:endParaRPr lang="en-US" sz="2200" kern="1200"/>
        </a:p>
      </dsp:txBody>
      <dsp:txXfrm>
        <a:off x="46491" y="2541435"/>
        <a:ext cx="6170658" cy="859398"/>
      </dsp:txXfrm>
    </dsp:sp>
    <dsp:sp modelId="{BB8FDCB7-D1C6-4A38-8C0D-E1DA2DF21001}">
      <dsp:nvSpPr>
        <dsp:cNvPr id="0" name=""/>
        <dsp:cNvSpPr/>
      </dsp:nvSpPr>
      <dsp:spPr>
        <a:xfrm>
          <a:off x="0" y="3447324"/>
          <a:ext cx="6263640"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a:lnSpc>
              <a:spcPct val="100000"/>
            </a:lnSpc>
            <a:spcBef>
              <a:spcPct val="0"/>
            </a:spcBef>
            <a:spcAft>
              <a:spcPct val="20000"/>
            </a:spcAft>
            <a:buChar char="•"/>
          </a:pPr>
          <a:r>
            <a:rPr lang="it-IT" sz="1700" kern="1200"/>
            <a:t>Management system</a:t>
          </a:r>
          <a:endParaRPr lang="en-US" sz="1700" kern="1200"/>
        </a:p>
        <a:p>
          <a:pPr marL="171450" lvl="1" indent="-171450" algn="l" defTabSz="755650">
            <a:lnSpc>
              <a:spcPct val="100000"/>
            </a:lnSpc>
            <a:spcBef>
              <a:spcPct val="0"/>
            </a:spcBef>
            <a:spcAft>
              <a:spcPct val="20000"/>
            </a:spcAft>
            <a:buChar char="•"/>
          </a:pPr>
          <a:r>
            <a:rPr lang="it-IT" sz="1700" kern="1200"/>
            <a:t>Risk assessment</a:t>
          </a:r>
          <a:endParaRPr lang="en-US" sz="1700" kern="1200"/>
        </a:p>
        <a:p>
          <a:pPr marL="171450" lvl="1" indent="-171450" algn="l" defTabSz="755650">
            <a:lnSpc>
              <a:spcPct val="100000"/>
            </a:lnSpc>
            <a:spcBef>
              <a:spcPct val="0"/>
            </a:spcBef>
            <a:spcAft>
              <a:spcPct val="20000"/>
            </a:spcAft>
            <a:buChar char="•"/>
          </a:pPr>
          <a:r>
            <a:rPr lang="it-IT" sz="1700" kern="1200"/>
            <a:t>Risk management</a:t>
          </a:r>
          <a:endParaRPr lang="en-US" sz="1700" kern="1200"/>
        </a:p>
        <a:p>
          <a:pPr marL="171450" lvl="1" indent="-171450" algn="l" defTabSz="755650">
            <a:lnSpc>
              <a:spcPct val="100000"/>
            </a:lnSpc>
            <a:spcBef>
              <a:spcPct val="0"/>
            </a:spcBef>
            <a:spcAft>
              <a:spcPct val="20000"/>
            </a:spcAft>
            <a:buChar char="•"/>
          </a:pPr>
          <a:r>
            <a:rPr lang="it-IT" sz="1700" kern="1200"/>
            <a:t>Third-party audit</a:t>
          </a:r>
          <a:endParaRPr lang="en-US" sz="1700" kern="1200"/>
        </a:p>
        <a:p>
          <a:pPr marL="171450" lvl="1" indent="-171450" algn="l" defTabSz="755650">
            <a:lnSpc>
              <a:spcPct val="100000"/>
            </a:lnSpc>
            <a:spcBef>
              <a:spcPct val="0"/>
            </a:spcBef>
            <a:spcAft>
              <a:spcPct val="20000"/>
            </a:spcAft>
            <a:buChar char="•"/>
          </a:pPr>
          <a:r>
            <a:rPr lang="it-IT" sz="1700" kern="1200"/>
            <a:t>disclosure</a:t>
          </a:r>
          <a:endParaRPr lang="en-US" sz="1700" kern="1200"/>
        </a:p>
      </dsp:txBody>
      <dsp:txXfrm>
        <a:off x="0" y="3447324"/>
        <a:ext cx="6263640" cy="1593900"/>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75BC0-CE75-4FC1-8943-E434CD2870F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D24F680-9A21-4701-8B98-7DA486389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D2187B5-3FD4-4B5E-B99C-8959F4812919}"/>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5" name="Segnaposto piè di pagina 4">
            <a:extLst>
              <a:ext uri="{FF2B5EF4-FFF2-40B4-BE49-F238E27FC236}">
                <a16:creationId xmlns:a16="http://schemas.microsoft.com/office/drawing/2014/main" id="{358DBC13-C777-437C-BDFD-53AFA32052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616515-EE09-427E-964F-9D1C917B6950}"/>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85478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2C25C-931B-4EEC-8C2F-E1FBBAB752E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39AB53B-3A36-4D76-A68D-22D1A9AB80B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0B81BC-6AB8-4C47-9162-B380CD385CA6}"/>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5" name="Segnaposto piè di pagina 4">
            <a:extLst>
              <a:ext uri="{FF2B5EF4-FFF2-40B4-BE49-F238E27FC236}">
                <a16:creationId xmlns:a16="http://schemas.microsoft.com/office/drawing/2014/main" id="{76E4D8A4-7AB3-4662-8169-EE4FC2E9A7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558633-08EF-4C1C-94EE-5D7C7BDA09C5}"/>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264889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78A3131-0C56-4D3E-9852-6EED37A1197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FC648B-6A04-4C29-A485-C7B390065C8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046FAE-B131-48C9-900E-6B79B22BEBB2}"/>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5" name="Segnaposto piè di pagina 4">
            <a:extLst>
              <a:ext uri="{FF2B5EF4-FFF2-40B4-BE49-F238E27FC236}">
                <a16:creationId xmlns:a16="http://schemas.microsoft.com/office/drawing/2014/main" id="{A9E6E21A-9CE9-4BA8-93D1-C41C478F83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B1C98C-4C81-4393-A4BC-E8DF47A3D4B5}"/>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199917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C8F304-104F-42E7-91E3-981BC39C238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21E1F68-4A28-45DC-8EC9-2240A9CF223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4C566D-F5E6-4A87-99C1-5446F6D2DB14}"/>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5" name="Segnaposto piè di pagina 4">
            <a:extLst>
              <a:ext uri="{FF2B5EF4-FFF2-40B4-BE49-F238E27FC236}">
                <a16:creationId xmlns:a16="http://schemas.microsoft.com/office/drawing/2014/main" id="{4DE2F2F1-C683-4C4A-BCD0-9DBAC024A6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7F8FAF-8A85-4B4E-AA18-7206FBA5DDAE}"/>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421909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61C5A-DE75-444D-8207-AC2E2762E4F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EE9182D-6D62-4707-9749-20F24FC7A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7940C9DC-7E00-4D06-AACE-27CD1AC72582}"/>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5" name="Segnaposto piè di pagina 4">
            <a:extLst>
              <a:ext uri="{FF2B5EF4-FFF2-40B4-BE49-F238E27FC236}">
                <a16:creationId xmlns:a16="http://schemas.microsoft.com/office/drawing/2014/main" id="{0CD5FE7E-2743-4627-B437-4FB589E77F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AB3EC1-08F0-40FA-B1B3-EAA67EDB5FD4}"/>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277859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DA258-A7B5-4865-8423-BB158CC661B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737EF1-DCAC-4CC2-B7EA-4DCDF62802E8}"/>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27BEB1C-56A6-4B70-9558-E31849C3544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81D9EBD-2347-4DAE-BE4B-9297AB9BA969}"/>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6" name="Segnaposto piè di pagina 5">
            <a:extLst>
              <a:ext uri="{FF2B5EF4-FFF2-40B4-BE49-F238E27FC236}">
                <a16:creationId xmlns:a16="http://schemas.microsoft.com/office/drawing/2014/main" id="{E416A145-9C0B-4474-9D20-8FB42B05E8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9138367-877C-4D68-A63A-89207BCE2008}"/>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9869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56845-7DEA-435D-B5B8-670832A286D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35CCC4F-CB04-4F33-B643-D600B93CC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872CB223-370E-4509-A71F-B6A022DD0333}"/>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A3D85AF-13AF-4249-90E4-1EEF1679C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5A383E7-94E8-41B6-8962-E6B5467DD6E4}"/>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C66DC68-03CA-4516-AB1B-E9781999A7E3}"/>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8" name="Segnaposto piè di pagina 7">
            <a:extLst>
              <a:ext uri="{FF2B5EF4-FFF2-40B4-BE49-F238E27FC236}">
                <a16:creationId xmlns:a16="http://schemas.microsoft.com/office/drawing/2014/main" id="{84C19CE8-6367-474F-813F-2F8885B67AA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C9D494-D5A9-48B2-BEA8-A903EF40DF39}"/>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349863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D0577-81C4-428E-9FE9-737946D2D83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B1FD667-5393-457C-B8E8-69BFA661DDCA}"/>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4" name="Segnaposto piè di pagina 3">
            <a:extLst>
              <a:ext uri="{FF2B5EF4-FFF2-40B4-BE49-F238E27FC236}">
                <a16:creationId xmlns:a16="http://schemas.microsoft.com/office/drawing/2014/main" id="{C7321F37-71B7-4E81-BF49-E3CC4F61FD8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51F2410-AED2-4A4B-B9ED-C1AE63661DCA}"/>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260599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0F4D24-9A28-4EEB-9E02-7D69DF47B17F}"/>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3" name="Segnaposto piè di pagina 2">
            <a:extLst>
              <a:ext uri="{FF2B5EF4-FFF2-40B4-BE49-F238E27FC236}">
                <a16:creationId xmlns:a16="http://schemas.microsoft.com/office/drawing/2014/main" id="{C9451D89-67B1-46B9-B88E-A0C82399D4E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91EF47C-95B9-41B0-BB51-0F70D7F64643}"/>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59030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DE8FF-8473-4AD8-8469-D2C1129C0FA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5A6B8B-2C0C-4A87-A424-4FA931373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A25A57B-3561-4ECD-8350-F5531DB39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3507B259-BFCC-461B-A8AC-5C41C89687E9}"/>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6" name="Segnaposto piè di pagina 5">
            <a:extLst>
              <a:ext uri="{FF2B5EF4-FFF2-40B4-BE49-F238E27FC236}">
                <a16:creationId xmlns:a16="http://schemas.microsoft.com/office/drawing/2014/main" id="{47CC0242-D446-4AE4-9CE8-B7F8746D35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5A2854-CB67-44EB-85CE-8C212BCF1985}"/>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213744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FF46D1-CEB3-4849-8036-1A9ED0E75C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B8FD834-CEF1-40F0-8DB1-308CE8ED6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0EA430B-5FE0-4E69-8D2C-9DD6C6BDC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101E88D-5F1B-4653-A109-E40C771016A2}"/>
              </a:ext>
            </a:extLst>
          </p:cNvPr>
          <p:cNvSpPr>
            <a:spLocks noGrp="1"/>
          </p:cNvSpPr>
          <p:nvPr>
            <p:ph type="dt" sz="half" idx="10"/>
          </p:nvPr>
        </p:nvSpPr>
        <p:spPr/>
        <p:txBody>
          <a:bodyPr/>
          <a:lstStyle/>
          <a:p>
            <a:fld id="{32C7C698-EB95-4202-B088-455914B4AD24}" type="datetimeFigureOut">
              <a:rPr lang="it-IT" smtClean="0"/>
              <a:t>17/11/2023</a:t>
            </a:fld>
            <a:endParaRPr lang="it-IT"/>
          </a:p>
        </p:txBody>
      </p:sp>
      <p:sp>
        <p:nvSpPr>
          <p:cNvPr id="6" name="Segnaposto piè di pagina 5">
            <a:extLst>
              <a:ext uri="{FF2B5EF4-FFF2-40B4-BE49-F238E27FC236}">
                <a16:creationId xmlns:a16="http://schemas.microsoft.com/office/drawing/2014/main" id="{E79E6977-0E9F-49EE-9FD8-F293BB414E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98F7EB-324B-44E2-9E9A-CFB1328B381E}"/>
              </a:ext>
            </a:extLst>
          </p:cNvPr>
          <p:cNvSpPr>
            <a:spLocks noGrp="1"/>
          </p:cNvSpPr>
          <p:nvPr>
            <p:ph type="sldNum" sz="quarter" idx="12"/>
          </p:nvPr>
        </p:nvSpPr>
        <p:spPr/>
        <p:txBody>
          <a:bodyPr/>
          <a:lstStyle/>
          <a:p>
            <a:fld id="{32463C5E-85FD-4806-8775-CB9C7C279392}" type="slidenum">
              <a:rPr lang="it-IT" smtClean="0"/>
              <a:t>‹N›</a:t>
            </a:fld>
            <a:endParaRPr lang="it-IT"/>
          </a:p>
        </p:txBody>
      </p:sp>
    </p:spTree>
    <p:extLst>
      <p:ext uri="{BB962C8B-B14F-4D97-AF65-F5344CB8AC3E}">
        <p14:creationId xmlns:p14="http://schemas.microsoft.com/office/powerpoint/2010/main" val="45913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7D68FD3-FE92-4C2E-AC6F-E25F224E2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B02970A-59B3-4408-AA22-525DF6F6F1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4D9009-C44F-4AE4-B6AA-137CCA506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7C698-EB95-4202-B088-455914B4AD24}" type="datetimeFigureOut">
              <a:rPr lang="it-IT" smtClean="0"/>
              <a:t>17/11/2023</a:t>
            </a:fld>
            <a:endParaRPr lang="it-IT"/>
          </a:p>
        </p:txBody>
      </p:sp>
      <p:sp>
        <p:nvSpPr>
          <p:cNvPr id="5" name="Segnaposto piè di pagina 4">
            <a:extLst>
              <a:ext uri="{FF2B5EF4-FFF2-40B4-BE49-F238E27FC236}">
                <a16:creationId xmlns:a16="http://schemas.microsoft.com/office/drawing/2014/main" id="{964DFDB7-F2DC-4721-8598-7270B220B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7279136-B9DC-4AF2-B462-80389B910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63C5E-85FD-4806-8775-CB9C7C279392}" type="slidenum">
              <a:rPr lang="it-IT" smtClean="0"/>
              <a:t>‹N›</a:t>
            </a:fld>
            <a:endParaRPr lang="it-IT"/>
          </a:p>
        </p:txBody>
      </p:sp>
    </p:spTree>
    <p:extLst>
      <p:ext uri="{BB962C8B-B14F-4D97-AF65-F5344CB8AC3E}">
        <p14:creationId xmlns:p14="http://schemas.microsoft.com/office/powerpoint/2010/main" val="126392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0DA0754-78E2-430F-B066-077CD769AF33}"/>
              </a:ext>
            </a:extLst>
          </p:cNvPr>
          <p:cNvPicPr>
            <a:picLocks noChangeAspect="1"/>
          </p:cNvPicPr>
          <p:nvPr/>
        </p:nvPicPr>
        <p:blipFill rotWithShape="1">
          <a:blip r:embed="rId2">
            <a:extLst>
              <a:ext uri="{28A0092B-C50C-407E-A947-70E740481C1C}">
                <a14:useLocalDpi xmlns:a14="http://schemas.microsoft.com/office/drawing/2010/main" val="0"/>
              </a:ext>
            </a:extLst>
          </a:blip>
          <a:srcRect t="5712" b="10019"/>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00CA1485-106D-4744-9CFE-4149D50DF25D}"/>
              </a:ext>
            </a:extLst>
          </p:cNvPr>
          <p:cNvSpPr>
            <a:spLocks noGrp="1"/>
          </p:cNvSpPr>
          <p:nvPr>
            <p:ph type="ctrTitle"/>
          </p:nvPr>
        </p:nvSpPr>
        <p:spPr>
          <a:xfrm>
            <a:off x="8022021" y="3231931"/>
            <a:ext cx="3852041" cy="1834056"/>
          </a:xfrm>
        </p:spPr>
        <p:txBody>
          <a:bodyPr>
            <a:normAutofit/>
          </a:bodyPr>
          <a:lstStyle/>
          <a:p>
            <a:r>
              <a:rPr lang="it-IT" sz="4000"/>
              <a:t>Conflict diamonds and conflict minerals</a:t>
            </a:r>
          </a:p>
        </p:txBody>
      </p:sp>
      <p:sp>
        <p:nvSpPr>
          <p:cNvPr id="3" name="Sottotitolo 2">
            <a:extLst>
              <a:ext uri="{FF2B5EF4-FFF2-40B4-BE49-F238E27FC236}">
                <a16:creationId xmlns:a16="http://schemas.microsoft.com/office/drawing/2014/main" id="{98C7BC54-9A53-4A1D-B0F2-420F194E7B02}"/>
              </a:ext>
            </a:extLst>
          </p:cNvPr>
          <p:cNvSpPr>
            <a:spLocks noGrp="1"/>
          </p:cNvSpPr>
          <p:nvPr>
            <p:ph type="subTitle" idx="1"/>
          </p:nvPr>
        </p:nvSpPr>
        <p:spPr>
          <a:xfrm>
            <a:off x="7782910" y="5242675"/>
            <a:ext cx="4330262" cy="683284"/>
          </a:xfrm>
        </p:spPr>
        <p:txBody>
          <a:bodyPr>
            <a:normAutofit/>
          </a:bodyPr>
          <a:lstStyle/>
          <a:p>
            <a:endParaRPr lang="it-IT" sz="20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59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2439FE2-5302-4799-9546-5D0FD195F133}"/>
              </a:ext>
            </a:extLst>
          </p:cNvPr>
          <p:cNvSpPr>
            <a:spLocks noGrp="1"/>
          </p:cNvSpPr>
          <p:nvPr>
            <p:ph type="title"/>
          </p:nvPr>
        </p:nvSpPr>
        <p:spPr>
          <a:xfrm>
            <a:off x="621792" y="1161288"/>
            <a:ext cx="3602736" cy="452628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sz="4000"/>
              <a:t>Scheme</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a16="http://schemas.microsoft.com/office/drawing/2014/main" id="{23A946CB-28D3-EA3E-C0F0-45AD78757E13}"/>
              </a:ext>
            </a:extLst>
          </p:cNvPr>
          <p:cNvGraphicFramePr>
            <a:graphicFrameLocks noGrp="1"/>
          </p:cNvGraphicFramePr>
          <p:nvPr>
            <p:ph idx="1"/>
            <p:extLst>
              <p:ext uri="{D42A27DB-BD31-4B8C-83A1-F6EECF244321}">
                <p14:modId xmlns:p14="http://schemas.microsoft.com/office/powerpoint/2010/main" val="288824901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76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8C218D2-A7A6-480D-A5BA-B96A9AE206C4}"/>
              </a:ext>
            </a:extLst>
          </p:cNvPr>
          <p:cNvSpPr>
            <a:spLocks noGrp="1"/>
          </p:cNvSpPr>
          <p:nvPr>
            <p:ph type="title"/>
          </p:nvPr>
        </p:nvSpPr>
        <p:spPr>
          <a:xfrm>
            <a:off x="838200" y="557189"/>
            <a:ext cx="3374136" cy="556789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sz="5200"/>
              <a:t>No sanctions but sanctions…</a:t>
            </a:r>
          </a:p>
        </p:txBody>
      </p:sp>
      <p:graphicFrame>
        <p:nvGraphicFramePr>
          <p:cNvPr id="5" name="Segnaposto contenuto 2">
            <a:extLst>
              <a:ext uri="{FF2B5EF4-FFF2-40B4-BE49-F238E27FC236}">
                <a16:creationId xmlns:a16="http://schemas.microsoft.com/office/drawing/2014/main" id="{1015D53A-A59E-CA88-1572-0BE11D495903}"/>
              </a:ext>
            </a:extLst>
          </p:cNvPr>
          <p:cNvGraphicFramePr>
            <a:graphicFrameLocks noGrp="1"/>
          </p:cNvGraphicFramePr>
          <p:nvPr>
            <p:ph idx="1"/>
            <p:extLst>
              <p:ext uri="{D42A27DB-BD31-4B8C-83A1-F6EECF244321}">
                <p14:modId xmlns:p14="http://schemas.microsoft.com/office/powerpoint/2010/main" val="347844856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24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544329-412A-45B5-A3BE-D9CFA17DBC58}"/>
              </a:ext>
            </a:extLst>
          </p:cNvPr>
          <p:cNvSpPr>
            <a:spLocks noGrp="1"/>
          </p:cNvSpPr>
          <p:nvPr>
            <p:ph type="title"/>
          </p:nvPr>
        </p:nvSpPr>
        <p:spPr>
          <a:xfrm>
            <a:off x="838200" y="557189"/>
            <a:ext cx="3374136" cy="556789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dirty="0"/>
              <a:t>The KP </a:t>
            </a:r>
            <a:r>
              <a:rPr lang="it-IT"/>
              <a:t>as</a:t>
            </a:r>
            <a:r>
              <a:rPr lang="it-IT" dirty="0"/>
              <a:t> international soft </a:t>
            </a:r>
            <a:r>
              <a:rPr lang="it-IT"/>
              <a:t>law</a:t>
            </a:r>
            <a:endParaRPr lang="it-IT" dirty="0"/>
          </a:p>
        </p:txBody>
      </p:sp>
      <p:graphicFrame>
        <p:nvGraphicFramePr>
          <p:cNvPr id="5" name="Segnaposto contenuto 2">
            <a:extLst>
              <a:ext uri="{FF2B5EF4-FFF2-40B4-BE49-F238E27FC236}">
                <a16:creationId xmlns:a16="http://schemas.microsoft.com/office/drawing/2014/main" id="{79A7BFB8-4E16-D66E-4293-C4B165EAF405}"/>
              </a:ext>
            </a:extLst>
          </p:cNvPr>
          <p:cNvGraphicFramePr>
            <a:graphicFrameLocks noGrp="1"/>
          </p:cNvGraphicFramePr>
          <p:nvPr>
            <p:ph idx="1"/>
            <p:extLst>
              <p:ext uri="{D42A27DB-BD31-4B8C-83A1-F6EECF244321}">
                <p14:modId xmlns:p14="http://schemas.microsoft.com/office/powerpoint/2010/main" val="122222913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51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A3CC02-AE45-4486-AB11-F321ADB35D4F}"/>
              </a:ext>
            </a:extLst>
          </p:cNvPr>
          <p:cNvSpPr>
            <a:spLocks noGrp="1"/>
          </p:cNvSpPr>
          <p:nvPr>
            <p:ph type="title"/>
          </p:nvPr>
        </p:nvSpPr>
        <p:spPr>
          <a:xfrm>
            <a:off x="762001" y="803325"/>
            <a:ext cx="5314536" cy="1325563"/>
          </a:xfrm>
        </p:spPr>
        <p:txBody>
          <a:bodyPr>
            <a:normAutofit/>
          </a:bodyPr>
          <a:lstStyle/>
          <a:p>
            <a:r>
              <a:rPr lang="it-IT" dirty="0"/>
              <a:t>The KP and the WTO: the 2003 waiver</a:t>
            </a:r>
          </a:p>
        </p:txBody>
      </p:sp>
      <p:sp>
        <p:nvSpPr>
          <p:cNvPr id="10" name="Content Placeholder 9">
            <a:extLst>
              <a:ext uri="{FF2B5EF4-FFF2-40B4-BE49-F238E27FC236}">
                <a16:creationId xmlns:a16="http://schemas.microsoft.com/office/drawing/2014/main" id="{B62A1C2B-0277-4D00-B81D-2A84405234F1}"/>
              </a:ext>
            </a:extLst>
          </p:cNvPr>
          <p:cNvSpPr>
            <a:spLocks noGrp="1"/>
          </p:cNvSpPr>
          <p:nvPr>
            <p:ph idx="1"/>
          </p:nvPr>
        </p:nvSpPr>
        <p:spPr>
          <a:xfrm>
            <a:off x="762000" y="2279018"/>
            <a:ext cx="5314543" cy="3375920"/>
          </a:xfrm>
        </p:spPr>
        <p:txBody>
          <a:bodyPr anchor="t">
            <a:noAutofit/>
          </a:bodyPr>
          <a:lstStyle/>
          <a:p>
            <a:r>
              <a:rPr lang="en-US" sz="2400" dirty="0"/>
              <a:t>Authorization to derogate from WTO obligations in consideration of the extraordinary humanitarian nature of this issue and the devastating impact of conflicts fueled by the trade in conflict diamonds on the peace, safety and security of people in affected countries and the systematic and gross violations of human rights that have been perpetrated in such conflicts</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egnaposto contenuto 4">
            <a:extLst>
              <a:ext uri="{FF2B5EF4-FFF2-40B4-BE49-F238E27FC236}">
                <a16:creationId xmlns:a16="http://schemas.microsoft.com/office/drawing/2014/main" id="{95AF1D2A-22D6-4DF1-9981-A5AEA7F93802}"/>
              </a:ext>
            </a:extLst>
          </p:cNvPr>
          <p:cNvPicPr>
            <a:picLocks noChangeAspect="1"/>
          </p:cNvPicPr>
          <p:nvPr/>
        </p:nvPicPr>
        <p:blipFill rotWithShape="1">
          <a:blip r:embed="rId2">
            <a:extLst>
              <a:ext uri="{28A0092B-C50C-407E-A947-70E740481C1C}">
                <a14:useLocalDpi xmlns:a14="http://schemas.microsoft.com/office/drawing/2010/main" val="0"/>
              </a:ext>
            </a:extLst>
          </a:blip>
          <a:srcRect l="3768" r="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288438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255118D-1924-409D-84B9-88876098883D}"/>
              </a:ext>
            </a:extLst>
          </p:cNvPr>
          <p:cNvSpPr>
            <a:spLocks noGrp="1"/>
          </p:cNvSpPr>
          <p:nvPr>
            <p:ph type="title"/>
          </p:nvPr>
        </p:nvSpPr>
        <p:spPr>
          <a:xfrm>
            <a:off x="621792" y="1161288"/>
            <a:ext cx="3602736" cy="452628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sz="4000"/>
              <a:t>Reactions to the waiver</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Segnaposto contenuto 2">
            <a:extLst>
              <a:ext uri="{FF2B5EF4-FFF2-40B4-BE49-F238E27FC236}">
                <a16:creationId xmlns:a16="http://schemas.microsoft.com/office/drawing/2014/main" id="{95291EBB-11F0-7978-F4A2-41FD83BC75F2}"/>
              </a:ext>
            </a:extLst>
          </p:cNvPr>
          <p:cNvGraphicFramePr>
            <a:graphicFrameLocks noGrp="1"/>
          </p:cNvGraphicFramePr>
          <p:nvPr>
            <p:ph idx="1"/>
            <p:extLst>
              <p:ext uri="{D42A27DB-BD31-4B8C-83A1-F6EECF244321}">
                <p14:modId xmlns:p14="http://schemas.microsoft.com/office/powerpoint/2010/main" val="252288919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32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669E9D8-68B0-4DF1-ADDB-557B4DAB97C8}"/>
              </a:ext>
            </a:extLst>
          </p:cNvPr>
          <p:cNvSpPr>
            <a:spLocks noGrp="1"/>
          </p:cNvSpPr>
          <p:nvPr>
            <p:ph type="title"/>
          </p:nvPr>
        </p:nvSpPr>
        <p:spPr>
          <a:xfrm>
            <a:off x="640080" y="325369"/>
            <a:ext cx="4368602" cy="1956841"/>
          </a:xfrm>
        </p:spPr>
        <p:txBody>
          <a:bodyPr anchor="b">
            <a:normAutofit/>
          </a:bodyPr>
          <a:lstStyle/>
          <a:p>
            <a:r>
              <a:rPr lang="it-IT" sz="3400"/>
              <a:t>EU Regulation No 2368/2002 implementing the KPCS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C63B1D3-53F0-41ED-A3A1-B2780BB07ABA}"/>
              </a:ext>
            </a:extLst>
          </p:cNvPr>
          <p:cNvSpPr>
            <a:spLocks noGrp="1"/>
          </p:cNvSpPr>
          <p:nvPr>
            <p:ph idx="1"/>
          </p:nvPr>
        </p:nvSpPr>
        <p:spPr>
          <a:xfrm>
            <a:off x="640080" y="2872899"/>
            <a:ext cx="4243589" cy="3320668"/>
          </a:xfrm>
        </p:spPr>
        <p:txBody>
          <a:bodyPr>
            <a:normAutofit/>
          </a:bodyPr>
          <a:lstStyle/>
          <a:p>
            <a:r>
              <a:rPr lang="it-IT" sz="2200"/>
              <a:t>EU representative is the Commission</a:t>
            </a:r>
          </a:p>
          <a:p>
            <a:r>
              <a:rPr lang="it-IT" sz="2200"/>
              <a:t>Community authorities (Belgium, Czech Republic, Germany, Portugal, Romania, UK).</a:t>
            </a:r>
          </a:p>
          <a:p>
            <a:r>
              <a:rPr lang="it-IT" sz="2200"/>
              <a:t>Industry self-regulation</a:t>
            </a:r>
          </a:p>
          <a:p>
            <a:r>
              <a:rPr lang="it-IT" sz="2200"/>
              <a:t>In 2014 inclusion of Greenland</a:t>
            </a:r>
          </a:p>
          <a:p>
            <a:endParaRPr lang="it-IT" sz="2200"/>
          </a:p>
        </p:txBody>
      </p:sp>
      <p:pic>
        <p:nvPicPr>
          <p:cNvPr id="5" name="Immagine 4">
            <a:extLst>
              <a:ext uri="{FF2B5EF4-FFF2-40B4-BE49-F238E27FC236}">
                <a16:creationId xmlns:a16="http://schemas.microsoft.com/office/drawing/2014/main" id="{C6509CEB-3B23-4FC5-8EB8-D472F72D292A}"/>
              </a:ext>
            </a:extLst>
          </p:cNvPr>
          <p:cNvPicPr>
            <a:picLocks noChangeAspect="1"/>
          </p:cNvPicPr>
          <p:nvPr/>
        </p:nvPicPr>
        <p:blipFill rotWithShape="1">
          <a:blip r:embed="rId2">
            <a:extLst>
              <a:ext uri="{28A0092B-C50C-407E-A947-70E740481C1C}">
                <a14:useLocalDpi xmlns:a14="http://schemas.microsoft.com/office/drawing/2010/main" val="0"/>
              </a:ext>
            </a:extLst>
          </a:blip>
          <a:srcRect l="7150" r="2589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3351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FC952DC-0B3B-4465-80E7-5FB9C7E6C48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800" dirty="0">
                <a:solidFill>
                  <a:schemeClr val="bg1">
                    <a:lumMod val="95000"/>
                    <a:lumOff val="5000"/>
                  </a:schemeClr>
                </a:solidFill>
              </a:rPr>
              <a:t>The EU Regulation on the supply chain due diligence obligations for Union importers of tin, tantalum and tungsten, their ores, and gold originating from conflict-affected and high-risk areas (No 2017/821)</a:t>
            </a:r>
          </a:p>
        </p:txBody>
      </p:sp>
    </p:spTree>
    <p:extLst>
      <p:ext uri="{BB962C8B-B14F-4D97-AF65-F5344CB8AC3E}">
        <p14:creationId xmlns:p14="http://schemas.microsoft.com/office/powerpoint/2010/main" val="188601712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it-IT"/>
            </a:p>
          </p:txBody>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it-IT"/>
            </a:p>
          </p:txBody>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it-IT"/>
            </a:p>
          </p:txBody>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it-IT"/>
            </a:p>
          </p:txBody>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it-IT"/>
            </a:p>
          </p:txBody>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it-IT"/>
            </a:p>
          </p:txBody>
        </p:sp>
      </p:grpSp>
      <p:sp>
        <p:nvSpPr>
          <p:cNvPr id="2" name="Titolo 1">
            <a:extLst>
              <a:ext uri="{FF2B5EF4-FFF2-40B4-BE49-F238E27FC236}">
                <a16:creationId xmlns:a16="http://schemas.microsoft.com/office/drawing/2014/main" id="{6236436A-04A7-48AC-A958-7A84CB3F786F}"/>
              </a:ext>
            </a:extLst>
          </p:cNvPr>
          <p:cNvSpPr>
            <a:spLocks noGrp="1"/>
          </p:cNvSpPr>
          <p:nvPr>
            <p:ph type="title"/>
          </p:nvPr>
        </p:nvSpPr>
        <p:spPr>
          <a:xfrm>
            <a:off x="535020" y="685800"/>
            <a:ext cx="2780271" cy="5105400"/>
          </a:xfrm>
        </p:spPr>
        <p:txBody>
          <a:bodyPr>
            <a:normAutofit/>
          </a:bodyPr>
          <a:lstStyle/>
          <a:p>
            <a:r>
              <a:rPr lang="it-IT" sz="4000">
                <a:solidFill>
                  <a:srgbClr val="FFFFFF"/>
                </a:solidFill>
              </a:rPr>
              <a:t>Background </a:t>
            </a:r>
          </a:p>
        </p:txBody>
      </p:sp>
      <p:graphicFrame>
        <p:nvGraphicFramePr>
          <p:cNvPr id="5" name="Segnaposto contenuto 2">
            <a:extLst>
              <a:ext uri="{FF2B5EF4-FFF2-40B4-BE49-F238E27FC236}">
                <a16:creationId xmlns:a16="http://schemas.microsoft.com/office/drawing/2014/main" id="{1898B479-F50C-47B9-8461-1FB0E50B0D79}"/>
              </a:ext>
            </a:extLst>
          </p:cNvPr>
          <p:cNvGraphicFramePr>
            <a:graphicFrameLocks noGrp="1"/>
          </p:cNvGraphicFramePr>
          <p:nvPr>
            <p:ph idx="1"/>
            <p:extLst>
              <p:ext uri="{D42A27DB-BD31-4B8C-83A1-F6EECF244321}">
                <p14:modId xmlns:p14="http://schemas.microsoft.com/office/powerpoint/2010/main" val="76382734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59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it-IT"/>
            </a:p>
          </p:txBody>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it-IT"/>
            </a:p>
          </p:txBody>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it-IT"/>
            </a:p>
          </p:txBody>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it-IT"/>
            </a:p>
          </p:txBody>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it-IT"/>
            </a:p>
          </p:txBody>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it-IT"/>
            </a:p>
          </p:txBody>
        </p:sp>
      </p:grpSp>
      <p:sp>
        <p:nvSpPr>
          <p:cNvPr id="2" name="Titolo 1">
            <a:extLst>
              <a:ext uri="{FF2B5EF4-FFF2-40B4-BE49-F238E27FC236}">
                <a16:creationId xmlns:a16="http://schemas.microsoft.com/office/drawing/2014/main" id="{6236436A-04A7-48AC-A958-7A84CB3F786F}"/>
              </a:ext>
            </a:extLst>
          </p:cNvPr>
          <p:cNvSpPr>
            <a:spLocks noGrp="1"/>
          </p:cNvSpPr>
          <p:nvPr>
            <p:ph type="title"/>
          </p:nvPr>
        </p:nvSpPr>
        <p:spPr>
          <a:xfrm>
            <a:off x="535020" y="685800"/>
            <a:ext cx="2780271" cy="5105400"/>
          </a:xfrm>
        </p:spPr>
        <p:txBody>
          <a:bodyPr>
            <a:normAutofit/>
          </a:bodyPr>
          <a:lstStyle/>
          <a:p>
            <a:r>
              <a:rPr lang="it-IT" sz="4000">
                <a:solidFill>
                  <a:srgbClr val="FFFFFF"/>
                </a:solidFill>
              </a:rPr>
              <a:t>Background </a:t>
            </a:r>
          </a:p>
        </p:txBody>
      </p:sp>
      <p:graphicFrame>
        <p:nvGraphicFramePr>
          <p:cNvPr id="5" name="Segnaposto contenuto 2">
            <a:extLst>
              <a:ext uri="{FF2B5EF4-FFF2-40B4-BE49-F238E27FC236}">
                <a16:creationId xmlns:a16="http://schemas.microsoft.com/office/drawing/2014/main" id="{1898B479-F50C-47B9-8461-1FB0E50B0D79}"/>
              </a:ext>
            </a:extLst>
          </p:cNvPr>
          <p:cNvGraphicFramePr>
            <a:graphicFrameLocks noGrp="1"/>
          </p:cNvGraphicFramePr>
          <p:nvPr>
            <p:ph idx="1"/>
            <p:extLst>
              <p:ext uri="{D42A27DB-BD31-4B8C-83A1-F6EECF244321}">
                <p14:modId xmlns:p14="http://schemas.microsoft.com/office/powerpoint/2010/main" val="104370304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49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284F23-F6A8-46C9-A108-A98E06C3A04B}"/>
              </a:ext>
            </a:extLst>
          </p:cNvPr>
          <p:cNvSpPr>
            <a:spLocks noGrp="1"/>
          </p:cNvSpPr>
          <p:nvPr>
            <p:ph type="title"/>
          </p:nvPr>
        </p:nvSpPr>
        <p:spPr/>
        <p:txBody>
          <a:bodyPr/>
          <a:lstStyle/>
          <a:p>
            <a:endParaRPr lang="it-IT"/>
          </a:p>
        </p:txBody>
      </p:sp>
      <p:pic>
        <p:nvPicPr>
          <p:cNvPr id="1028" name="Picture 4" descr="Conflict Free Materials. What they are and why they are important - Field  Fastener">
            <a:extLst>
              <a:ext uri="{FF2B5EF4-FFF2-40B4-BE49-F238E27FC236}">
                <a16:creationId xmlns:a16="http://schemas.microsoft.com/office/drawing/2014/main" id="{A97277C2-8A1F-42DE-8A9A-A1F6934956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8250" y="2041525"/>
            <a:ext cx="23622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iegazione del regolamento - Lotta al commercio dei minerali provenienti  da zone di conflitto - Trade - European Commission">
            <a:extLst>
              <a:ext uri="{FF2B5EF4-FFF2-40B4-BE49-F238E27FC236}">
                <a16:creationId xmlns:a16="http://schemas.microsoft.com/office/drawing/2014/main" id="{308F126A-180D-44B3-AF57-33F66E809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3595687"/>
            <a:ext cx="82296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4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711B02A5-99A2-475F-9075-5942698E71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353" b="1"/>
          <a:stretch/>
        </p:blipFill>
        <p:spPr>
          <a:xfrm>
            <a:off x="1143907" y="643467"/>
            <a:ext cx="9904186" cy="5571066"/>
          </a:xfrm>
          <a:prstGeom prst="rect">
            <a:avLst/>
          </a:prstGeom>
        </p:spPr>
      </p:pic>
    </p:spTree>
    <p:extLst>
      <p:ext uri="{BB962C8B-B14F-4D97-AF65-F5344CB8AC3E}">
        <p14:creationId xmlns:p14="http://schemas.microsoft.com/office/powerpoint/2010/main" val="324436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2F83C88-591C-4507-B129-21D6E9E03FEA}"/>
              </a:ext>
            </a:extLst>
          </p:cNvPr>
          <p:cNvSpPr>
            <a:spLocks noGrp="1"/>
          </p:cNvSpPr>
          <p:nvPr>
            <p:ph type="title"/>
          </p:nvPr>
        </p:nvSpPr>
        <p:spPr>
          <a:xfrm>
            <a:off x="838200" y="557189"/>
            <a:ext cx="3374136" cy="5567891"/>
          </a:xfrm>
        </p:spPr>
        <p:txBody>
          <a:bodyPr>
            <a:normAutofit/>
          </a:bodyPr>
          <a:lstStyle/>
          <a:p>
            <a:r>
              <a:rPr lang="it-IT"/>
              <a:t>The EU Regulation</a:t>
            </a:r>
            <a:br>
              <a:rPr lang="it-IT"/>
            </a:br>
            <a:r>
              <a:rPr lang="it-IT"/>
              <a:t>on due diligence in the supply chain of tin, tantalum, tungsten and gold</a:t>
            </a:r>
          </a:p>
        </p:txBody>
      </p:sp>
      <p:graphicFrame>
        <p:nvGraphicFramePr>
          <p:cNvPr id="20" name="Segnaposto contenuto 2">
            <a:extLst>
              <a:ext uri="{FF2B5EF4-FFF2-40B4-BE49-F238E27FC236}">
                <a16:creationId xmlns:a16="http://schemas.microsoft.com/office/drawing/2014/main" id="{D7B58162-E488-426D-B312-CC1EFF4D0B27}"/>
              </a:ext>
            </a:extLst>
          </p:cNvPr>
          <p:cNvGraphicFramePr>
            <a:graphicFrameLocks noGrp="1"/>
          </p:cNvGraphicFramePr>
          <p:nvPr>
            <p:ph idx="1"/>
            <p:extLst>
              <p:ext uri="{D42A27DB-BD31-4B8C-83A1-F6EECF244321}">
                <p14:modId xmlns:p14="http://schemas.microsoft.com/office/powerpoint/2010/main" val="44028139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13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FE2F1D-0102-4A02-B8C9-E1BD7D5593CD}"/>
              </a:ext>
            </a:extLst>
          </p:cNvPr>
          <p:cNvSpPr>
            <a:spLocks noGrp="1"/>
          </p:cNvSpPr>
          <p:nvPr>
            <p:ph type="title"/>
          </p:nvPr>
        </p:nvSpPr>
        <p:spPr>
          <a:xfrm>
            <a:off x="838200" y="557189"/>
            <a:ext cx="3374136" cy="556789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it-IT" sz="4000"/>
              <a:t>Obligations for importers and manufacturers</a:t>
            </a:r>
          </a:p>
        </p:txBody>
      </p:sp>
      <p:graphicFrame>
        <p:nvGraphicFramePr>
          <p:cNvPr id="5" name="Segnaposto contenuto 2">
            <a:extLst>
              <a:ext uri="{FF2B5EF4-FFF2-40B4-BE49-F238E27FC236}">
                <a16:creationId xmlns:a16="http://schemas.microsoft.com/office/drawing/2014/main" id="{9EABC2BC-3682-F480-A084-0D361EA83377}"/>
              </a:ext>
            </a:extLst>
          </p:cNvPr>
          <p:cNvGraphicFramePr>
            <a:graphicFrameLocks noGrp="1"/>
          </p:cNvGraphicFramePr>
          <p:nvPr>
            <p:ph idx="1"/>
            <p:extLst>
              <p:ext uri="{D42A27DB-BD31-4B8C-83A1-F6EECF244321}">
                <p14:modId xmlns:p14="http://schemas.microsoft.com/office/powerpoint/2010/main" val="149667684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17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7670C7D-B4C6-4C00-9A28-5507C1101827}"/>
              </a:ext>
            </a:extLst>
          </p:cNvPr>
          <p:cNvSpPr>
            <a:spLocks noGrp="1"/>
          </p:cNvSpPr>
          <p:nvPr>
            <p:ph type="title"/>
          </p:nvPr>
        </p:nvSpPr>
        <p:spPr>
          <a:xfrm>
            <a:off x="686834" y="1153572"/>
            <a:ext cx="3200400" cy="446116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it-IT">
                <a:solidFill>
                  <a:srgbClr val="FFFFFF"/>
                </a:solidFill>
              </a:rPr>
              <a:t>Problems </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Segnaposto contenuto 2">
            <a:extLst>
              <a:ext uri="{FF2B5EF4-FFF2-40B4-BE49-F238E27FC236}">
                <a16:creationId xmlns:a16="http://schemas.microsoft.com/office/drawing/2014/main" id="{EED6B26B-9985-442D-BF8B-D1428BFD1CA8}"/>
              </a:ext>
            </a:extLst>
          </p:cNvPr>
          <p:cNvSpPr>
            <a:spLocks noGrp="1"/>
          </p:cNvSpPr>
          <p:nvPr>
            <p:ph idx="1"/>
          </p:nvPr>
        </p:nvSpPr>
        <p:spPr>
          <a:xfrm>
            <a:off x="4447308" y="591344"/>
            <a:ext cx="6906491" cy="5585619"/>
          </a:xfrm>
        </p:spPr>
        <p:txBody>
          <a:bodyPr anchor="ctr">
            <a:normAutofit/>
          </a:bodyPr>
          <a:lstStyle/>
          <a:p>
            <a:pPr marL="514350" indent="-514350">
              <a:buAutoNum type="arabicPeriod"/>
            </a:pPr>
            <a:endParaRPr lang="it-IT"/>
          </a:p>
          <a:p>
            <a:pPr marL="514350" indent="-514350">
              <a:buAutoNum type="arabicPeriod"/>
            </a:pPr>
            <a:r>
              <a:rPr lang="it-IT" err="1"/>
              <a:t>Notion</a:t>
            </a:r>
            <a:r>
              <a:rPr lang="it-IT"/>
              <a:t> of </a:t>
            </a:r>
            <a:r>
              <a:rPr lang="it-IT" err="1"/>
              <a:t>conflict-affected</a:t>
            </a:r>
            <a:r>
              <a:rPr lang="it-IT"/>
              <a:t> and high-risk </a:t>
            </a:r>
            <a:r>
              <a:rPr lang="it-IT" err="1"/>
              <a:t>areas</a:t>
            </a:r>
            <a:r>
              <a:rPr lang="it-IT"/>
              <a:t>, </a:t>
            </a:r>
            <a:r>
              <a:rPr lang="it-IT" err="1"/>
              <a:t>Article</a:t>
            </a:r>
            <a:r>
              <a:rPr lang="it-IT"/>
              <a:t> 2(f): «</a:t>
            </a:r>
            <a:r>
              <a:rPr lang="it-IT" err="1"/>
              <a:t>areas</a:t>
            </a:r>
            <a:r>
              <a:rPr lang="it-IT"/>
              <a:t> in a state of </a:t>
            </a:r>
            <a:r>
              <a:rPr lang="it-IT" err="1"/>
              <a:t>armed</a:t>
            </a:r>
            <a:r>
              <a:rPr lang="it-IT"/>
              <a:t> </a:t>
            </a:r>
            <a:r>
              <a:rPr lang="it-IT" err="1"/>
              <a:t>conflict</a:t>
            </a:r>
            <a:r>
              <a:rPr lang="it-IT"/>
              <a:t> or fragile post-</a:t>
            </a:r>
            <a:r>
              <a:rPr lang="it-IT" err="1"/>
              <a:t>conflict</a:t>
            </a:r>
            <a:r>
              <a:rPr lang="it-IT"/>
              <a:t> </a:t>
            </a:r>
            <a:r>
              <a:rPr lang="it-IT" err="1"/>
              <a:t>as</a:t>
            </a:r>
            <a:r>
              <a:rPr lang="it-IT"/>
              <a:t> </a:t>
            </a:r>
            <a:r>
              <a:rPr lang="it-IT" err="1"/>
              <a:t>well</a:t>
            </a:r>
            <a:r>
              <a:rPr lang="it-IT"/>
              <a:t> </a:t>
            </a:r>
            <a:r>
              <a:rPr lang="it-IT" err="1"/>
              <a:t>as</a:t>
            </a:r>
            <a:r>
              <a:rPr lang="it-IT"/>
              <a:t> </a:t>
            </a:r>
            <a:r>
              <a:rPr lang="it-IT" err="1"/>
              <a:t>areas</a:t>
            </a:r>
            <a:r>
              <a:rPr lang="it-IT"/>
              <a:t> </a:t>
            </a:r>
            <a:r>
              <a:rPr lang="it-IT" err="1"/>
              <a:t>witnessing</a:t>
            </a:r>
            <a:r>
              <a:rPr lang="it-IT"/>
              <a:t> </a:t>
            </a:r>
            <a:r>
              <a:rPr lang="it-IT" err="1"/>
              <a:t>weak</a:t>
            </a:r>
            <a:r>
              <a:rPr lang="it-IT"/>
              <a:t> or non-</a:t>
            </a:r>
            <a:r>
              <a:rPr lang="it-IT" err="1"/>
              <a:t>existent</a:t>
            </a:r>
            <a:r>
              <a:rPr lang="it-IT"/>
              <a:t> governance and security, </a:t>
            </a:r>
            <a:r>
              <a:rPr lang="it-IT" err="1"/>
              <a:t>such</a:t>
            </a:r>
            <a:r>
              <a:rPr lang="it-IT"/>
              <a:t> </a:t>
            </a:r>
            <a:r>
              <a:rPr lang="it-IT" err="1"/>
              <a:t>as</a:t>
            </a:r>
            <a:r>
              <a:rPr lang="it-IT"/>
              <a:t> </a:t>
            </a:r>
            <a:r>
              <a:rPr lang="it-IT" err="1"/>
              <a:t>failed</a:t>
            </a:r>
            <a:r>
              <a:rPr lang="it-IT"/>
              <a:t> States, and </a:t>
            </a:r>
            <a:r>
              <a:rPr lang="it-IT" err="1"/>
              <a:t>widespread</a:t>
            </a:r>
            <a:r>
              <a:rPr lang="it-IT"/>
              <a:t> and </a:t>
            </a:r>
            <a:r>
              <a:rPr lang="it-IT" err="1"/>
              <a:t>systematic</a:t>
            </a:r>
            <a:r>
              <a:rPr lang="it-IT"/>
              <a:t> </a:t>
            </a:r>
            <a:r>
              <a:rPr lang="it-IT" err="1"/>
              <a:t>violations</a:t>
            </a:r>
            <a:r>
              <a:rPr lang="it-IT"/>
              <a:t> of international </a:t>
            </a:r>
            <a:r>
              <a:rPr lang="it-IT" err="1"/>
              <a:t>law</a:t>
            </a:r>
            <a:r>
              <a:rPr lang="it-IT"/>
              <a:t>, </a:t>
            </a:r>
            <a:r>
              <a:rPr lang="it-IT" err="1"/>
              <a:t>including</a:t>
            </a:r>
            <a:r>
              <a:rPr lang="it-IT"/>
              <a:t> human </a:t>
            </a:r>
            <a:r>
              <a:rPr lang="it-IT" err="1"/>
              <a:t>rights</a:t>
            </a:r>
            <a:r>
              <a:rPr lang="it-IT"/>
              <a:t> </a:t>
            </a:r>
            <a:r>
              <a:rPr lang="it-IT" err="1"/>
              <a:t>abuses</a:t>
            </a:r>
            <a:r>
              <a:rPr lang="it-IT"/>
              <a:t>».</a:t>
            </a:r>
          </a:p>
          <a:p>
            <a:pPr marL="0" indent="0">
              <a:buNone/>
            </a:pPr>
            <a:r>
              <a:rPr lang="it-IT" err="1"/>
              <a:t>Importers</a:t>
            </a:r>
            <a:r>
              <a:rPr lang="it-IT"/>
              <a:t> </a:t>
            </a:r>
            <a:r>
              <a:rPr lang="it-IT" err="1"/>
              <a:t>have</a:t>
            </a:r>
            <a:r>
              <a:rPr lang="it-IT"/>
              <a:t> the task to </a:t>
            </a:r>
            <a:r>
              <a:rPr lang="it-IT" err="1"/>
              <a:t>identify</a:t>
            </a:r>
            <a:r>
              <a:rPr lang="it-IT"/>
              <a:t> CAHR </a:t>
            </a:r>
            <a:r>
              <a:rPr lang="it-IT" err="1"/>
              <a:t>areas</a:t>
            </a:r>
            <a:endParaRPr lang="it-IT"/>
          </a:p>
          <a:p>
            <a:pPr marL="0" indent="0">
              <a:buNone/>
            </a:pPr>
            <a:r>
              <a:rPr lang="it-IT"/>
              <a:t>Commission </a:t>
            </a:r>
            <a:r>
              <a:rPr lang="it-IT" err="1"/>
              <a:t>will</a:t>
            </a:r>
            <a:r>
              <a:rPr lang="it-IT"/>
              <a:t> </a:t>
            </a:r>
            <a:r>
              <a:rPr lang="it-IT" err="1"/>
              <a:t>adopt</a:t>
            </a:r>
            <a:r>
              <a:rPr lang="it-IT"/>
              <a:t> </a:t>
            </a:r>
            <a:r>
              <a:rPr lang="it-IT" err="1"/>
              <a:t>guidelines</a:t>
            </a:r>
            <a:r>
              <a:rPr lang="it-IT"/>
              <a:t> and a list of CAHR </a:t>
            </a:r>
            <a:r>
              <a:rPr lang="it-IT" err="1"/>
              <a:t>areas</a:t>
            </a:r>
            <a:endParaRPr lang="it-IT"/>
          </a:p>
          <a:p>
            <a:pPr marL="514350" indent="-514350">
              <a:buAutoNum type="arabicPeriod"/>
            </a:pPr>
            <a:endParaRPr lang="it-IT"/>
          </a:p>
        </p:txBody>
      </p:sp>
    </p:spTree>
    <p:extLst>
      <p:ext uri="{BB962C8B-B14F-4D97-AF65-F5344CB8AC3E}">
        <p14:creationId xmlns:p14="http://schemas.microsoft.com/office/powerpoint/2010/main" val="410680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7670C7D-B4C6-4C00-9A28-5507C1101827}"/>
              </a:ext>
            </a:extLst>
          </p:cNvPr>
          <p:cNvSpPr>
            <a:spLocks noGrp="1"/>
          </p:cNvSpPr>
          <p:nvPr>
            <p:ph type="title"/>
          </p:nvPr>
        </p:nvSpPr>
        <p:spPr>
          <a:xfrm>
            <a:off x="686834" y="1153572"/>
            <a:ext cx="3200400" cy="446116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it-IT">
                <a:solidFill>
                  <a:srgbClr val="FFFFFF"/>
                </a:solidFill>
              </a:rPr>
              <a:t>Problems </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Segnaposto contenuto 2">
            <a:extLst>
              <a:ext uri="{FF2B5EF4-FFF2-40B4-BE49-F238E27FC236}">
                <a16:creationId xmlns:a16="http://schemas.microsoft.com/office/drawing/2014/main" id="{EED6B26B-9985-442D-BF8B-D1428BFD1CA8}"/>
              </a:ext>
            </a:extLst>
          </p:cNvPr>
          <p:cNvSpPr>
            <a:spLocks noGrp="1"/>
          </p:cNvSpPr>
          <p:nvPr>
            <p:ph idx="1"/>
          </p:nvPr>
        </p:nvSpPr>
        <p:spPr>
          <a:xfrm>
            <a:off x="4447308" y="591344"/>
            <a:ext cx="6906491" cy="5585619"/>
          </a:xfrm>
        </p:spPr>
        <p:txBody>
          <a:bodyPr anchor="ctr">
            <a:normAutofit/>
          </a:bodyPr>
          <a:lstStyle/>
          <a:p>
            <a:pPr marL="514350" indent="-514350">
              <a:buAutoNum type="alphaLcPeriod"/>
            </a:pPr>
            <a:endParaRPr lang="it-IT" sz="2400"/>
          </a:p>
          <a:p>
            <a:pPr marL="0" indent="0">
              <a:buNone/>
            </a:pPr>
            <a:r>
              <a:rPr lang="it-IT" sz="2400"/>
              <a:t>2. Compliance with WTO rules. </a:t>
            </a:r>
            <a:r>
              <a:rPr lang="it-IT" sz="2400" err="1"/>
              <a:t>Possible</a:t>
            </a:r>
            <a:r>
              <a:rPr lang="it-IT" sz="2400"/>
              <a:t> </a:t>
            </a:r>
            <a:r>
              <a:rPr lang="it-IT" sz="2400" err="1"/>
              <a:t>discriminations</a:t>
            </a:r>
            <a:r>
              <a:rPr lang="it-IT" sz="2400"/>
              <a:t>:</a:t>
            </a:r>
          </a:p>
          <a:p>
            <a:pPr marL="514350" indent="-514350">
              <a:buAutoNum type="alphaLcPeriod"/>
            </a:pPr>
            <a:r>
              <a:rPr lang="it-IT" sz="2400"/>
              <a:t>list of </a:t>
            </a:r>
            <a:r>
              <a:rPr lang="it-IT" sz="2400" err="1"/>
              <a:t>responsible</a:t>
            </a:r>
            <a:r>
              <a:rPr lang="it-IT" sz="2400"/>
              <a:t> </a:t>
            </a:r>
            <a:r>
              <a:rPr lang="it-IT" sz="2400" err="1"/>
              <a:t>smelters</a:t>
            </a:r>
            <a:r>
              <a:rPr lang="it-IT" sz="2400"/>
              <a:t> and </a:t>
            </a:r>
            <a:r>
              <a:rPr lang="it-IT" sz="2400" err="1"/>
              <a:t>refiners</a:t>
            </a:r>
            <a:r>
              <a:rPr lang="it-IT" sz="2400"/>
              <a:t>.</a:t>
            </a:r>
          </a:p>
          <a:p>
            <a:pPr marL="514350" indent="-514350">
              <a:buAutoNum type="alphaLcPeriod"/>
            </a:pPr>
            <a:r>
              <a:rPr lang="it-IT" sz="2400" err="1"/>
              <a:t>Decision</a:t>
            </a:r>
            <a:r>
              <a:rPr lang="it-IT" sz="2400"/>
              <a:t> of an </a:t>
            </a:r>
            <a:r>
              <a:rPr lang="it-IT" sz="2400" err="1"/>
              <a:t>importer</a:t>
            </a:r>
            <a:r>
              <a:rPr lang="it-IT" sz="2400"/>
              <a:t> to </a:t>
            </a:r>
            <a:r>
              <a:rPr lang="it-IT" sz="2400" err="1"/>
              <a:t>disengage</a:t>
            </a:r>
            <a:r>
              <a:rPr lang="it-IT" sz="2400"/>
              <a:t> in case of risk management</a:t>
            </a:r>
          </a:p>
          <a:p>
            <a:pPr marL="0" indent="0">
              <a:buNone/>
            </a:pPr>
            <a:r>
              <a:rPr lang="it-IT" sz="2400"/>
              <a:t>3. </a:t>
            </a:r>
            <a:r>
              <a:rPr lang="it-IT" sz="2400" err="1"/>
              <a:t>Possible</a:t>
            </a:r>
            <a:r>
              <a:rPr lang="it-IT" sz="2400"/>
              <a:t> </a:t>
            </a:r>
            <a:r>
              <a:rPr lang="it-IT" sz="2400" err="1"/>
              <a:t>giustifications</a:t>
            </a:r>
            <a:r>
              <a:rPr lang="it-IT" sz="2400"/>
              <a:t>:</a:t>
            </a:r>
          </a:p>
          <a:p>
            <a:pPr marL="0" indent="0">
              <a:buNone/>
            </a:pPr>
            <a:r>
              <a:rPr lang="it-IT" sz="2400"/>
              <a:t>a. </a:t>
            </a:r>
            <a:r>
              <a:rPr lang="it-IT" sz="2400" err="1"/>
              <a:t>Article</a:t>
            </a:r>
            <a:r>
              <a:rPr lang="it-IT" sz="2400"/>
              <a:t> XX (c): actions </a:t>
            </a:r>
            <a:r>
              <a:rPr lang="it-IT" sz="2400" err="1"/>
              <a:t>taken</a:t>
            </a:r>
            <a:r>
              <a:rPr lang="it-IT" sz="2400"/>
              <a:t> by WTO </a:t>
            </a:r>
            <a:r>
              <a:rPr lang="it-IT" sz="2400" err="1"/>
              <a:t>members</a:t>
            </a:r>
            <a:r>
              <a:rPr lang="it-IT" sz="2400"/>
              <a:t> in compliance with </a:t>
            </a:r>
            <a:r>
              <a:rPr lang="it-IT" sz="2400" err="1"/>
              <a:t>obligations</a:t>
            </a:r>
            <a:r>
              <a:rPr lang="it-IT" sz="2400"/>
              <a:t> under the UN Charter</a:t>
            </a:r>
          </a:p>
          <a:p>
            <a:pPr marL="0" indent="0">
              <a:buNone/>
            </a:pPr>
            <a:r>
              <a:rPr lang="it-IT" sz="2400"/>
              <a:t>b. </a:t>
            </a:r>
            <a:r>
              <a:rPr lang="it-IT" sz="2400" err="1"/>
              <a:t>Article</a:t>
            </a:r>
            <a:r>
              <a:rPr lang="it-IT" sz="2400"/>
              <a:t> XX (a) and (b): public morals and </a:t>
            </a:r>
            <a:r>
              <a:rPr lang="it-IT" sz="2400" err="1"/>
              <a:t>protection</a:t>
            </a:r>
            <a:r>
              <a:rPr lang="it-IT" sz="2400"/>
              <a:t> of human life and </a:t>
            </a:r>
            <a:r>
              <a:rPr lang="it-IT" sz="2400" err="1"/>
              <a:t>health</a:t>
            </a:r>
            <a:endParaRPr lang="it-IT" sz="2400"/>
          </a:p>
          <a:p>
            <a:pPr marL="0" indent="0">
              <a:buNone/>
            </a:pPr>
            <a:r>
              <a:rPr lang="it-IT" sz="2400"/>
              <a:t>4. </a:t>
            </a:r>
            <a:r>
              <a:rPr lang="it-IT" sz="2400" err="1"/>
              <a:t>Coherence</a:t>
            </a:r>
            <a:r>
              <a:rPr lang="it-IT" sz="2400"/>
              <a:t> and </a:t>
            </a:r>
            <a:r>
              <a:rPr lang="it-IT" sz="2400" err="1"/>
              <a:t>cooperation</a:t>
            </a:r>
            <a:r>
              <a:rPr lang="it-IT" sz="2400"/>
              <a:t> with </a:t>
            </a:r>
            <a:r>
              <a:rPr lang="it-IT" sz="2400" err="1"/>
              <a:t>third</a:t>
            </a:r>
            <a:r>
              <a:rPr lang="it-IT" sz="2400"/>
              <a:t> countries to </a:t>
            </a:r>
            <a:r>
              <a:rPr lang="it-IT" sz="2400" err="1"/>
              <a:t>address</a:t>
            </a:r>
            <a:r>
              <a:rPr lang="it-IT" sz="2400"/>
              <a:t> CAHR </a:t>
            </a:r>
            <a:r>
              <a:rPr lang="it-IT" sz="2400" err="1"/>
              <a:t>areas</a:t>
            </a:r>
            <a:endParaRPr lang="it-IT" sz="2400"/>
          </a:p>
          <a:p>
            <a:pPr marL="0" indent="0">
              <a:buNone/>
            </a:pPr>
            <a:endParaRPr lang="it-IT" sz="2400"/>
          </a:p>
        </p:txBody>
      </p:sp>
    </p:spTree>
    <p:extLst>
      <p:ext uri="{BB962C8B-B14F-4D97-AF65-F5344CB8AC3E}">
        <p14:creationId xmlns:p14="http://schemas.microsoft.com/office/powerpoint/2010/main" val="327054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9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egnaposto contenuto 10">
            <a:extLst>
              <a:ext uri="{FF2B5EF4-FFF2-40B4-BE49-F238E27FC236}">
                <a16:creationId xmlns:a16="http://schemas.microsoft.com/office/drawing/2014/main" id="{380201CC-1B4F-406B-9E48-53E245311E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480060"/>
            <a:ext cx="9458960" cy="5897880"/>
          </a:xfrm>
        </p:spPr>
      </p:pic>
    </p:spTree>
    <p:extLst>
      <p:ext uri="{BB962C8B-B14F-4D97-AF65-F5344CB8AC3E}">
        <p14:creationId xmlns:p14="http://schemas.microsoft.com/office/powerpoint/2010/main" val="356278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F8FF17A1-9870-4D2B-BF2B-B293329996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46" y="643467"/>
            <a:ext cx="9177707" cy="5571066"/>
          </a:xfrm>
          <a:prstGeom prst="rect">
            <a:avLst/>
          </a:prstGeom>
        </p:spPr>
      </p:pic>
    </p:spTree>
    <p:extLst>
      <p:ext uri="{BB962C8B-B14F-4D97-AF65-F5344CB8AC3E}">
        <p14:creationId xmlns:p14="http://schemas.microsoft.com/office/powerpoint/2010/main" val="190742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FAACBD12-ADC6-46BB-98B0-C5ED21A4B728}"/>
              </a:ext>
            </a:extLst>
          </p:cNvPr>
          <p:cNvSpPr>
            <a:spLocks noGrp="1"/>
          </p:cNvSpPr>
          <p:nvPr>
            <p:ph type="title"/>
          </p:nvPr>
        </p:nvSpPr>
        <p:spPr>
          <a:xfrm>
            <a:off x="807365" y="802955"/>
            <a:ext cx="6318649" cy="1454051"/>
          </a:xfrm>
        </p:spPr>
        <p:txBody>
          <a:bodyPr vert="horz" lIns="91440" tIns="45720" rIns="91440" bIns="45720" rtlCol="0">
            <a:normAutofit/>
          </a:bodyPr>
          <a:lstStyle/>
          <a:p>
            <a:r>
              <a:rPr lang="en-US" dirty="0">
                <a:solidFill>
                  <a:srgbClr val="000000"/>
                </a:solidFill>
              </a:rPr>
              <a:t>1998-2000. From Angola to Kimberley </a:t>
            </a:r>
          </a:p>
        </p:txBody>
      </p:sp>
      <p:sp>
        <p:nvSpPr>
          <p:cNvPr id="21" name="Content Placeholder 20">
            <a:extLst>
              <a:ext uri="{FF2B5EF4-FFF2-40B4-BE49-F238E27FC236}">
                <a16:creationId xmlns:a16="http://schemas.microsoft.com/office/drawing/2014/main" id="{A1A9A127-2F1A-41B1-AD11-FEE28EA97B65}"/>
              </a:ext>
            </a:extLst>
          </p:cNvPr>
          <p:cNvSpPr>
            <a:spLocks noGrp="1"/>
          </p:cNvSpPr>
          <p:nvPr>
            <p:ph idx="1"/>
          </p:nvPr>
        </p:nvSpPr>
        <p:spPr>
          <a:xfrm>
            <a:off x="803807" y="2421682"/>
            <a:ext cx="4650524" cy="3639289"/>
          </a:xfrm>
        </p:spPr>
        <p:txBody>
          <a:bodyPr anchor="ctr">
            <a:normAutofit fontScale="92500"/>
          </a:bodyPr>
          <a:lstStyle/>
          <a:p>
            <a:r>
              <a:rPr lang="en-US" sz="3600" dirty="0">
                <a:solidFill>
                  <a:srgbClr val="000000"/>
                </a:solidFill>
              </a:rPr>
              <a:t>Tackle the illicit trade in diamonds that was fueling conflict in Angola and Sierra Leone</a:t>
            </a:r>
          </a:p>
          <a:p>
            <a:r>
              <a:rPr lang="en-US" sz="3600" dirty="0">
                <a:solidFill>
                  <a:srgbClr val="000000"/>
                </a:solidFill>
              </a:rPr>
              <a:t>Break the link between diamonds and armed conflict</a:t>
            </a:r>
          </a:p>
        </p:txBody>
      </p:sp>
      <p:sp>
        <p:nvSpPr>
          <p:cNvPr id="28" name="Oval 27">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Immagine 8">
            <a:extLst>
              <a:ext uri="{FF2B5EF4-FFF2-40B4-BE49-F238E27FC236}">
                <a16:creationId xmlns:a16="http://schemas.microsoft.com/office/drawing/2014/main" id="{7FE577B5-0B65-48E9-A7F9-1E1A89061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844" y="377745"/>
            <a:ext cx="3205839" cy="2095726"/>
          </a:xfrm>
          <a:prstGeom prst="rect">
            <a:avLst/>
          </a:prstGeom>
        </p:spPr>
      </p:pic>
      <p:pic>
        <p:nvPicPr>
          <p:cNvPr id="7" name="Immagine 6">
            <a:extLst>
              <a:ext uri="{FF2B5EF4-FFF2-40B4-BE49-F238E27FC236}">
                <a16:creationId xmlns:a16="http://schemas.microsoft.com/office/drawing/2014/main" id="{BD49644C-198E-48B7-9EEF-F68684E3B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180" y="3478741"/>
            <a:ext cx="1482424" cy="1606964"/>
          </a:xfrm>
          <a:prstGeom prst="rect">
            <a:avLst/>
          </a:prstGeom>
        </p:spPr>
      </p:pic>
      <p:sp>
        <p:nvSpPr>
          <p:cNvPr id="32"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Segnaposto contenuto 4">
            <a:extLst>
              <a:ext uri="{FF2B5EF4-FFF2-40B4-BE49-F238E27FC236}">
                <a16:creationId xmlns:a16="http://schemas.microsoft.com/office/drawing/2014/main" id="{8D5F2A03-9FE0-4C9A-9192-39C07F0A3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568" y="5102241"/>
            <a:ext cx="2432116" cy="1477510"/>
          </a:xfrm>
          <a:prstGeom prst="rect">
            <a:avLst/>
          </a:prstGeom>
        </p:spPr>
      </p:pic>
    </p:spTree>
    <p:extLst>
      <p:ext uri="{BB962C8B-B14F-4D97-AF65-F5344CB8AC3E}">
        <p14:creationId xmlns:p14="http://schemas.microsoft.com/office/powerpoint/2010/main" val="402515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3B53312-8EF8-4279-B390-99B87B8FC559}"/>
              </a:ext>
            </a:extLst>
          </p:cNvPr>
          <p:cNvSpPr>
            <a:spLocks noGrp="1"/>
          </p:cNvSpPr>
          <p:nvPr>
            <p:ph type="title"/>
          </p:nvPr>
        </p:nvSpPr>
        <p:spPr>
          <a:xfrm>
            <a:off x="838199" y="537883"/>
            <a:ext cx="4783697" cy="1942810"/>
          </a:xfrm>
        </p:spPr>
        <p:style>
          <a:lnRef idx="2">
            <a:schemeClr val="accent2">
              <a:shade val="50000"/>
            </a:schemeClr>
          </a:lnRef>
          <a:fillRef idx="1">
            <a:schemeClr val="accent2"/>
          </a:fillRef>
          <a:effectRef idx="0">
            <a:schemeClr val="accent2"/>
          </a:effectRef>
          <a:fontRef idx="minor">
            <a:schemeClr val="lt1"/>
          </a:fontRef>
        </p:style>
        <p:txBody>
          <a:bodyPr anchor="b">
            <a:normAutofit/>
          </a:bodyPr>
          <a:lstStyle/>
          <a:p>
            <a:r>
              <a:rPr lang="it-IT" sz="4000"/>
              <a:t>The international community and «Blood Diamonds»</a:t>
            </a:r>
          </a:p>
        </p:txBody>
      </p:sp>
      <p:sp>
        <p:nvSpPr>
          <p:cNvPr id="3" name="Segnaposto contenuto 2">
            <a:extLst>
              <a:ext uri="{FF2B5EF4-FFF2-40B4-BE49-F238E27FC236}">
                <a16:creationId xmlns:a16="http://schemas.microsoft.com/office/drawing/2014/main" id="{79439C01-CE1A-4B20-A8D3-862FA218317D}"/>
              </a:ext>
            </a:extLst>
          </p:cNvPr>
          <p:cNvSpPr>
            <a:spLocks noGrp="1"/>
          </p:cNvSpPr>
          <p:nvPr>
            <p:ph idx="1"/>
          </p:nvPr>
        </p:nvSpPr>
        <p:spPr>
          <a:xfrm>
            <a:off x="838199" y="2686323"/>
            <a:ext cx="4783697" cy="3433583"/>
          </a:xfrm>
        </p:spPr>
        <p:style>
          <a:lnRef idx="2">
            <a:schemeClr val="dk1">
              <a:shade val="50000"/>
            </a:schemeClr>
          </a:lnRef>
          <a:fillRef idx="1">
            <a:schemeClr val="dk1"/>
          </a:fillRef>
          <a:effectRef idx="0">
            <a:schemeClr val="dk1"/>
          </a:effectRef>
          <a:fontRef idx="minor">
            <a:schemeClr val="lt1"/>
          </a:fontRef>
        </p:style>
        <p:txBody>
          <a:bodyPr>
            <a:normAutofit/>
          </a:bodyPr>
          <a:lstStyle/>
          <a:p>
            <a:endParaRPr lang="it-IT" sz="2000"/>
          </a:p>
          <a:p>
            <a:endParaRPr lang="it-IT" sz="2000"/>
          </a:p>
          <a:p>
            <a:r>
              <a:rPr lang="it-IT" sz="2000"/>
              <a:t>1998- USSC Resolutions on ban on diamonds from Angola that lacked governmental certification</a:t>
            </a:r>
          </a:p>
          <a:p>
            <a:r>
              <a:rPr lang="it-IT" sz="2000"/>
              <a:t>2000 – Resolution on diamonds from Sierra Leone</a:t>
            </a:r>
          </a:p>
          <a:p>
            <a:r>
              <a:rPr lang="it-IT" sz="2000"/>
              <a:t>2000 – Fowler Report on diamond trafficking in Angola</a:t>
            </a:r>
          </a:p>
        </p:txBody>
      </p:sp>
      <p:pic>
        <p:nvPicPr>
          <p:cNvPr id="22" name="Graphic 6" descr="Rombo">
            <a:extLst>
              <a:ext uri="{FF2B5EF4-FFF2-40B4-BE49-F238E27FC236}">
                <a16:creationId xmlns:a16="http://schemas.microsoft.com/office/drawing/2014/main" id="{FDDD3231-F95A-4394-7382-1D02640D34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8424" y="646206"/>
            <a:ext cx="5365375" cy="5365375"/>
          </a:xfrm>
          <a:prstGeom prst="rect">
            <a:avLst/>
          </a:prstGeom>
        </p:spPr>
      </p:pic>
    </p:spTree>
    <p:extLst>
      <p:ext uri="{BB962C8B-B14F-4D97-AF65-F5344CB8AC3E}">
        <p14:creationId xmlns:p14="http://schemas.microsoft.com/office/powerpoint/2010/main" val="152367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0426A1A-14FD-41B6-B679-128370CB6757}"/>
              </a:ext>
            </a:extLst>
          </p:cNvPr>
          <p:cNvSpPr>
            <a:spLocks noGrp="1"/>
          </p:cNvSpPr>
          <p:nvPr>
            <p:ph type="title"/>
          </p:nvPr>
        </p:nvSpPr>
        <p:spPr>
          <a:xfrm>
            <a:off x="621792" y="1161288"/>
            <a:ext cx="3602736" cy="452628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sz="4000"/>
              <a:t>The Kimberley Process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Segnaposto contenuto 2">
            <a:extLst>
              <a:ext uri="{FF2B5EF4-FFF2-40B4-BE49-F238E27FC236}">
                <a16:creationId xmlns:a16="http://schemas.microsoft.com/office/drawing/2014/main" id="{3E005E06-D4D3-1DB9-FA1B-E68D2F56C534}"/>
              </a:ext>
            </a:extLst>
          </p:cNvPr>
          <p:cNvGraphicFramePr>
            <a:graphicFrameLocks noGrp="1"/>
          </p:cNvGraphicFramePr>
          <p:nvPr>
            <p:ph idx="1"/>
            <p:extLst>
              <p:ext uri="{D42A27DB-BD31-4B8C-83A1-F6EECF244321}">
                <p14:modId xmlns:p14="http://schemas.microsoft.com/office/powerpoint/2010/main" val="329562660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10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C29ACA5-CE0D-43A2-B6CD-B20C1D4AF5A8}"/>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3400" kern="1200" dirty="0">
                <a:solidFill>
                  <a:srgbClr val="FFFFFF"/>
                </a:solidFill>
                <a:latin typeface="+mj-lt"/>
                <a:ea typeface="+mj-ea"/>
                <a:cs typeface="+mj-cs"/>
              </a:rPr>
              <a:t>2002, Interlaken: Kimberley Process Certification Scheme for rough diamonds – 37 States</a:t>
            </a:r>
          </a:p>
        </p:txBody>
      </p:sp>
      <p:cxnSp>
        <p:nvCxnSpPr>
          <p:cNvPr id="14" name="Straight Connector 13">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Segnaposto contenuto 4">
            <a:extLst>
              <a:ext uri="{FF2B5EF4-FFF2-40B4-BE49-F238E27FC236}">
                <a16:creationId xmlns:a16="http://schemas.microsoft.com/office/drawing/2014/main" id="{41939475-48AD-4D16-9CA4-3D62E62865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958" r="18944" b="-1"/>
          <a:stretch/>
        </p:blipFill>
        <p:spPr>
          <a:xfrm>
            <a:off x="317635" y="321733"/>
            <a:ext cx="4160452" cy="6214534"/>
          </a:xfrm>
          <a:prstGeom prst="rect">
            <a:avLst/>
          </a:prstGeom>
        </p:spPr>
      </p:pic>
      <p:pic>
        <p:nvPicPr>
          <p:cNvPr id="7" name="Immagine 6">
            <a:extLst>
              <a:ext uri="{FF2B5EF4-FFF2-40B4-BE49-F238E27FC236}">
                <a16:creationId xmlns:a16="http://schemas.microsoft.com/office/drawing/2014/main" id="{8B689E11-22F1-40E9-B609-918A3FF96207}"/>
              </a:ext>
            </a:extLst>
          </p:cNvPr>
          <p:cNvPicPr>
            <a:picLocks noChangeAspect="1"/>
          </p:cNvPicPr>
          <p:nvPr/>
        </p:nvPicPr>
        <p:blipFill rotWithShape="1">
          <a:blip r:embed="rId3">
            <a:extLst>
              <a:ext uri="{28A0092B-C50C-407E-A947-70E740481C1C}">
                <a14:useLocalDpi xmlns:a14="http://schemas.microsoft.com/office/drawing/2010/main" val="0"/>
              </a:ext>
            </a:extLst>
          </a:blip>
          <a:srcRect t="7306" r="2" b="11760"/>
          <a:stretch/>
        </p:blipFill>
        <p:spPr>
          <a:xfrm>
            <a:off x="4654296" y="299363"/>
            <a:ext cx="7217085" cy="3008188"/>
          </a:xfrm>
          <a:prstGeom prst="rect">
            <a:avLst/>
          </a:prstGeom>
        </p:spPr>
      </p:pic>
    </p:spTree>
    <p:extLst>
      <p:ext uri="{BB962C8B-B14F-4D97-AF65-F5344CB8AC3E}">
        <p14:creationId xmlns:p14="http://schemas.microsoft.com/office/powerpoint/2010/main" val="389036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A5F0404-31A2-47E8-B1F5-625B833936B8}"/>
              </a:ext>
            </a:extLst>
          </p:cNvPr>
          <p:cNvSpPr>
            <a:spLocks noGrp="1"/>
          </p:cNvSpPr>
          <p:nvPr>
            <p:ph type="title"/>
          </p:nvPr>
        </p:nvSpPr>
        <p:spPr>
          <a:xfrm>
            <a:off x="621792" y="1161288"/>
            <a:ext cx="3602736" cy="452628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sz="4000"/>
              <a:t>The Core Document of the Interlaken meeting</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a16="http://schemas.microsoft.com/office/drawing/2014/main" id="{D1A22CC9-199A-BF20-A880-22C23AC0CCE4}"/>
              </a:ext>
            </a:extLst>
          </p:cNvPr>
          <p:cNvGraphicFramePr>
            <a:graphicFrameLocks noGrp="1"/>
          </p:cNvGraphicFramePr>
          <p:nvPr>
            <p:ph idx="1"/>
            <p:extLst>
              <p:ext uri="{D42A27DB-BD31-4B8C-83A1-F6EECF244321}">
                <p14:modId xmlns:p14="http://schemas.microsoft.com/office/powerpoint/2010/main" val="111329634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5627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864</Words>
  <Application>Microsoft Office PowerPoint</Application>
  <PresentationFormat>Widescreen</PresentationFormat>
  <Paragraphs>85</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Calibri Light</vt:lpstr>
      <vt:lpstr>Tema di Office</vt:lpstr>
      <vt:lpstr>Conflict diamonds and conflict minerals</vt:lpstr>
      <vt:lpstr>Presentazione standard di PowerPoint</vt:lpstr>
      <vt:lpstr>Presentazione standard di PowerPoint</vt:lpstr>
      <vt:lpstr>Presentazione standard di PowerPoint</vt:lpstr>
      <vt:lpstr>1998-2000. From Angola to Kimberley </vt:lpstr>
      <vt:lpstr>The international community and «Blood Diamonds»</vt:lpstr>
      <vt:lpstr>The Kimberley Process</vt:lpstr>
      <vt:lpstr>2002, Interlaken: Kimberley Process Certification Scheme for rough diamonds – 37 States</vt:lpstr>
      <vt:lpstr>The Core Document of the Interlaken meeting</vt:lpstr>
      <vt:lpstr>Scheme</vt:lpstr>
      <vt:lpstr>No sanctions but sanctions…</vt:lpstr>
      <vt:lpstr>The KP as international soft law</vt:lpstr>
      <vt:lpstr>The KP and the WTO: the 2003 waiver</vt:lpstr>
      <vt:lpstr>Reactions to the waiver</vt:lpstr>
      <vt:lpstr>EU Regulation No 2368/2002 implementing the KPCS</vt:lpstr>
      <vt:lpstr>The EU Regulation on the supply chain due diligence obligations for Union importers of tin, tantalum and tungsten, their ores, and gold originating from conflict-affected and high-risk areas (No 2017/821)</vt:lpstr>
      <vt:lpstr>Background </vt:lpstr>
      <vt:lpstr>Background </vt:lpstr>
      <vt:lpstr>Presentazione standard di PowerPoint</vt:lpstr>
      <vt:lpstr>The EU Regulation on due diligence in the supply chain of tin, tantalum, tungsten and gold</vt:lpstr>
      <vt:lpstr>Obligations for importers and manufacturers</vt:lpstr>
      <vt:lpstr>Problems </vt:lpstr>
      <vt:lpstr>Problems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diamonds and conflict minerals</dc:title>
  <dc:creator>Alessandra Mignolli</dc:creator>
  <cp:lastModifiedBy>Alessandra Mignolli</cp:lastModifiedBy>
  <cp:revision>22</cp:revision>
  <dcterms:created xsi:type="dcterms:W3CDTF">2018-12-02T15:29:16Z</dcterms:created>
  <dcterms:modified xsi:type="dcterms:W3CDTF">2023-11-17T09:55:58Z</dcterms:modified>
</cp:coreProperties>
</file>