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 id="271" r:id="rId6"/>
    <p:sldId id="272" r:id="rId7"/>
    <p:sldId id="273" r:id="rId8"/>
    <p:sldId id="274" r:id="rId9"/>
    <p:sldId id="290" r:id="rId10"/>
    <p:sldId id="298" r:id="rId11"/>
    <p:sldId id="291" r:id="rId12"/>
    <p:sldId id="293" r:id="rId13"/>
    <p:sldId id="292" r:id="rId14"/>
    <p:sldId id="294" r:id="rId15"/>
    <p:sldId id="295" r:id="rId16"/>
    <p:sldId id="296" r:id="rId17"/>
    <p:sldId id="297" r:id="rId18"/>
    <p:sldId id="299" r:id="rId19"/>
    <p:sldId id="265" r:id="rId20"/>
    <p:sldId id="310" r:id="rId21"/>
    <p:sldId id="311" r:id="rId22"/>
    <p:sldId id="264" r:id="rId23"/>
    <p:sldId id="302" r:id="rId24"/>
    <p:sldId id="260" r:id="rId25"/>
    <p:sldId id="300" r:id="rId26"/>
    <p:sldId id="301" r:id="rId27"/>
    <p:sldId id="303" r:id="rId28"/>
    <p:sldId id="304" r:id="rId29"/>
    <p:sldId id="305" r:id="rId30"/>
    <p:sldId id="306" r:id="rId31"/>
    <p:sldId id="307" r:id="rId32"/>
    <p:sldId id="312" r:id="rId33"/>
    <p:sldId id="313" r:id="rId34"/>
    <p:sldId id="314"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67" d="100"/>
          <a:sy n="67" d="100"/>
        </p:scale>
        <p:origin x="9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it-IT"/>
              <a:t>Fare clic per modificare lo stile del titolo dello schema</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00EFCC59-DD1B-45AF-A52D-046063252699}" type="datetimeFigureOut">
              <a:rPr lang="es-ES" smtClean="0"/>
              <a:t>07/11/2019</a:t>
            </a:fld>
            <a:endParaRPr lang="es-E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s-E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1DF80987-7288-4699-BC41-19449B2BF34D}" type="slidenum">
              <a:rPr lang="es-ES" smtClean="0"/>
              <a:t>‹N›</a:t>
            </a:fld>
            <a:endParaRPr lang="es-ES"/>
          </a:p>
        </p:txBody>
      </p:sp>
    </p:spTree>
    <p:extLst>
      <p:ext uri="{BB962C8B-B14F-4D97-AF65-F5344CB8AC3E}">
        <p14:creationId xmlns:p14="http://schemas.microsoft.com/office/powerpoint/2010/main" val="2797613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00EFCC59-DD1B-45AF-A52D-046063252699}" type="datetimeFigureOut">
              <a:rPr lang="es-ES" smtClean="0"/>
              <a:t>07/11/2019</a:t>
            </a:fld>
            <a:endParaRPr lang="es-ES"/>
          </a:p>
        </p:txBody>
      </p:sp>
      <p:sp>
        <p:nvSpPr>
          <p:cNvPr id="6" name="Footer Placeholder 5"/>
          <p:cNvSpPr>
            <a:spLocks noGrp="1"/>
          </p:cNvSpPr>
          <p:nvPr>
            <p:ph type="ftr" sz="quarter" idx="11"/>
          </p:nvPr>
        </p:nvSpPr>
        <p:spPr/>
        <p:txBody>
          <a:bodyPr/>
          <a:lstStyle/>
          <a:p>
            <a:endParaRPr lang="es-E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1DF80987-7288-4699-BC41-19449B2BF34D}" type="slidenum">
              <a:rPr lang="es-ES" smtClean="0"/>
              <a:t>‹N›</a:t>
            </a:fld>
            <a:endParaRPr lang="es-ES"/>
          </a:p>
        </p:txBody>
      </p:sp>
    </p:spTree>
    <p:extLst>
      <p:ext uri="{BB962C8B-B14F-4D97-AF65-F5344CB8AC3E}">
        <p14:creationId xmlns:p14="http://schemas.microsoft.com/office/powerpoint/2010/main" val="1029088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olo e sottotitolo">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it-IT"/>
              <a:t>Fare clic per modificare lo stile del titolo dello schema</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00EFCC59-DD1B-45AF-A52D-046063252699}" type="datetimeFigureOut">
              <a:rPr lang="es-ES" smtClean="0"/>
              <a:t>07/11/2019</a:t>
            </a:fld>
            <a:endParaRPr lang="es-ES"/>
          </a:p>
        </p:txBody>
      </p:sp>
      <p:sp>
        <p:nvSpPr>
          <p:cNvPr id="5" name="Footer Placeholder 4"/>
          <p:cNvSpPr>
            <a:spLocks noGrp="1"/>
          </p:cNvSpPr>
          <p:nvPr>
            <p:ph type="ftr" sz="quarter" idx="11"/>
          </p:nvPr>
        </p:nvSpPr>
        <p:spPr/>
        <p:txBody>
          <a:bodyPr/>
          <a:lstStyle/>
          <a:p>
            <a:endParaRPr lang="es-E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DF80987-7288-4699-BC41-19449B2BF34D}" type="slidenum">
              <a:rPr lang="es-ES" smtClean="0"/>
              <a:t>‹N›</a:t>
            </a:fld>
            <a:endParaRPr lang="es-ES"/>
          </a:p>
        </p:txBody>
      </p:sp>
    </p:spTree>
    <p:extLst>
      <p:ext uri="{BB962C8B-B14F-4D97-AF65-F5344CB8AC3E}">
        <p14:creationId xmlns:p14="http://schemas.microsoft.com/office/powerpoint/2010/main" val="3746894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zione con didascalia">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it-IT"/>
              <a:t>Fare clic per modificare lo stile del titolo dello schema</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00EFCC59-DD1B-45AF-A52D-046063252699}" type="datetimeFigureOut">
              <a:rPr lang="es-ES" smtClean="0"/>
              <a:t>07/11/2019</a:t>
            </a:fld>
            <a:endParaRPr lang="es-ES"/>
          </a:p>
        </p:txBody>
      </p:sp>
      <p:sp>
        <p:nvSpPr>
          <p:cNvPr id="5" name="Footer Placeholder 4"/>
          <p:cNvSpPr>
            <a:spLocks noGrp="1"/>
          </p:cNvSpPr>
          <p:nvPr>
            <p:ph type="ftr" sz="quarter" idx="11"/>
          </p:nvPr>
        </p:nvSpPr>
        <p:spPr/>
        <p:txBody>
          <a:bodyPr/>
          <a:lstStyle/>
          <a:p>
            <a:endParaRPr lang="es-E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DF80987-7288-4699-BC41-19449B2BF34D}" type="slidenum">
              <a:rPr lang="es-ES" smtClean="0"/>
              <a:t>‹N›</a:t>
            </a:fld>
            <a:endParaRPr lang="es-ES"/>
          </a:p>
        </p:txBody>
      </p:sp>
    </p:spTree>
    <p:extLst>
      <p:ext uri="{BB962C8B-B14F-4D97-AF65-F5344CB8AC3E}">
        <p14:creationId xmlns:p14="http://schemas.microsoft.com/office/powerpoint/2010/main" val="6423864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Scheda nom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00EFCC59-DD1B-45AF-A52D-046063252699}" type="datetimeFigureOut">
              <a:rPr lang="es-ES" smtClean="0"/>
              <a:t>07/11/2019</a:t>
            </a:fld>
            <a:endParaRPr lang="es-ES"/>
          </a:p>
        </p:txBody>
      </p:sp>
      <p:sp>
        <p:nvSpPr>
          <p:cNvPr id="5" name="Footer Placeholder 4"/>
          <p:cNvSpPr>
            <a:spLocks noGrp="1"/>
          </p:cNvSpPr>
          <p:nvPr>
            <p:ph type="ftr" sz="quarter" idx="11"/>
          </p:nvPr>
        </p:nvSpPr>
        <p:spPr/>
        <p:txBody>
          <a:bodyPr/>
          <a:lstStyle/>
          <a:p>
            <a:endParaRPr lang="es-E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DF80987-7288-4699-BC41-19449B2BF34D}" type="slidenum">
              <a:rPr lang="es-ES" smtClean="0"/>
              <a:t>‹N›</a:t>
            </a:fld>
            <a:endParaRPr lang="es-ES"/>
          </a:p>
        </p:txBody>
      </p:sp>
    </p:spTree>
    <p:extLst>
      <p:ext uri="{BB962C8B-B14F-4D97-AF65-F5344CB8AC3E}">
        <p14:creationId xmlns:p14="http://schemas.microsoft.com/office/powerpoint/2010/main" val="2356417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00EFCC59-DD1B-45AF-A52D-046063252699}" type="datetimeFigureOut">
              <a:rPr lang="es-ES" smtClean="0"/>
              <a:t>07/11/2019</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1DF80987-7288-4699-BC41-19449B2BF34D}" type="slidenum">
              <a:rPr lang="es-ES" smtClean="0"/>
              <a:t>‹N›</a:t>
            </a:fld>
            <a:endParaRPr lang="es-ES"/>
          </a:p>
        </p:txBody>
      </p:sp>
    </p:spTree>
    <p:extLst>
      <p:ext uri="{BB962C8B-B14F-4D97-AF65-F5344CB8AC3E}">
        <p14:creationId xmlns:p14="http://schemas.microsoft.com/office/powerpoint/2010/main" val="39420529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00EFCC59-DD1B-45AF-A52D-046063252699}" type="datetimeFigureOut">
              <a:rPr lang="es-ES" smtClean="0"/>
              <a:t>07/11/2019</a:t>
            </a:fld>
            <a:endParaRPr lang="es-ES"/>
          </a:p>
        </p:txBody>
      </p:sp>
      <p:sp>
        <p:nvSpPr>
          <p:cNvPr id="8" name="Footer Placeholder 7"/>
          <p:cNvSpPr>
            <a:spLocks noGrp="1"/>
          </p:cNvSpPr>
          <p:nvPr>
            <p:ph type="ftr" sz="quarter" idx="11"/>
          </p:nvPr>
        </p:nvSpPr>
        <p:spPr>
          <a:xfrm>
            <a:off x="561111" y="6391838"/>
            <a:ext cx="3644282" cy="304801"/>
          </a:xfrm>
        </p:spPr>
        <p:txBody>
          <a:bodyPr/>
          <a:lstStyle/>
          <a:p>
            <a:endParaRPr lang="es-ES"/>
          </a:p>
        </p:txBody>
      </p:sp>
      <p:sp>
        <p:nvSpPr>
          <p:cNvPr id="9" name="Slide Number Placeholder 8"/>
          <p:cNvSpPr>
            <a:spLocks noGrp="1"/>
          </p:cNvSpPr>
          <p:nvPr>
            <p:ph type="sldNum" sz="quarter" idx="12"/>
          </p:nvPr>
        </p:nvSpPr>
        <p:spPr/>
        <p:txBody>
          <a:bodyPr/>
          <a:lstStyle/>
          <a:p>
            <a:fld id="{1DF80987-7288-4699-BC41-19449B2BF34D}" type="slidenum">
              <a:rPr lang="es-ES" smtClean="0"/>
              <a:t>‹N›</a:t>
            </a:fld>
            <a:endParaRPr lang="es-ES"/>
          </a:p>
        </p:txBody>
      </p:sp>
    </p:spTree>
    <p:extLst>
      <p:ext uri="{BB962C8B-B14F-4D97-AF65-F5344CB8AC3E}">
        <p14:creationId xmlns:p14="http://schemas.microsoft.com/office/powerpoint/2010/main" val="20981684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00EFCC59-DD1B-45AF-A52D-046063252699}" type="datetimeFigureOut">
              <a:rPr lang="es-ES" smtClean="0"/>
              <a:t>07/11/2019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DF80987-7288-4699-BC41-19449B2BF34D}" type="slidenum">
              <a:rPr lang="es-ES" smtClean="0"/>
              <a:t>‹N›</a:t>
            </a:fld>
            <a:endParaRPr lang="es-ES"/>
          </a:p>
        </p:txBody>
      </p:sp>
    </p:spTree>
    <p:extLst>
      <p:ext uri="{BB962C8B-B14F-4D97-AF65-F5344CB8AC3E}">
        <p14:creationId xmlns:p14="http://schemas.microsoft.com/office/powerpoint/2010/main" val="2538055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00EFCC59-DD1B-45AF-A52D-046063252699}" type="datetimeFigureOut">
              <a:rPr lang="es-ES" smtClean="0"/>
              <a:t>07/11/2019</a:t>
            </a:fld>
            <a:endParaRPr lang="es-ES"/>
          </a:p>
        </p:txBody>
      </p:sp>
      <p:sp>
        <p:nvSpPr>
          <p:cNvPr id="5" name="Footer Placeholder 4"/>
          <p:cNvSpPr>
            <a:spLocks noGrp="1"/>
          </p:cNvSpPr>
          <p:nvPr>
            <p:ph type="ftr" sz="quarter" idx="11"/>
          </p:nvPr>
        </p:nvSpPr>
        <p:spPr/>
        <p:txBody>
          <a:bodyPr/>
          <a:lstStyle/>
          <a:p>
            <a:endParaRPr lang="es-E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DF80987-7288-4699-BC41-19449B2BF34D}" type="slidenum">
              <a:rPr lang="es-ES" smtClean="0"/>
              <a:t>‹N›</a:t>
            </a:fld>
            <a:endParaRPr lang="es-ES"/>
          </a:p>
        </p:txBody>
      </p:sp>
    </p:spTree>
    <p:extLst>
      <p:ext uri="{BB962C8B-B14F-4D97-AF65-F5344CB8AC3E}">
        <p14:creationId xmlns:p14="http://schemas.microsoft.com/office/powerpoint/2010/main" val="29299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0EFCC59-DD1B-45AF-A52D-046063252699}" type="datetimeFigureOut">
              <a:rPr lang="es-ES" smtClean="0"/>
              <a:t>07/11/2019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DF80987-7288-4699-BC41-19449B2BF34D}" type="slidenum">
              <a:rPr lang="es-ES" smtClean="0"/>
              <a:t>‹N›</a:t>
            </a:fld>
            <a:endParaRPr lang="es-ES"/>
          </a:p>
        </p:txBody>
      </p:sp>
    </p:spTree>
    <p:extLst>
      <p:ext uri="{BB962C8B-B14F-4D97-AF65-F5344CB8AC3E}">
        <p14:creationId xmlns:p14="http://schemas.microsoft.com/office/powerpoint/2010/main" val="3559850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00EFCC59-DD1B-45AF-A52D-046063252699}" type="datetimeFigureOut">
              <a:rPr lang="es-ES" smtClean="0"/>
              <a:t>07/11/2019</a:t>
            </a:fld>
            <a:endParaRPr lang="es-ES"/>
          </a:p>
        </p:txBody>
      </p:sp>
      <p:sp>
        <p:nvSpPr>
          <p:cNvPr id="5" name="Footer Placeholder 4"/>
          <p:cNvSpPr>
            <a:spLocks noGrp="1"/>
          </p:cNvSpPr>
          <p:nvPr>
            <p:ph type="ftr" sz="quarter" idx="11"/>
          </p:nvPr>
        </p:nvSpPr>
        <p:spPr/>
        <p:txBody>
          <a:bodyPr/>
          <a:lstStyle/>
          <a:p>
            <a:endParaRPr lang="es-E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DF80987-7288-4699-BC41-19449B2BF34D}" type="slidenum">
              <a:rPr lang="es-ES" smtClean="0"/>
              <a:t>‹N›</a:t>
            </a:fld>
            <a:endParaRPr lang="es-ES"/>
          </a:p>
        </p:txBody>
      </p:sp>
    </p:spTree>
    <p:extLst>
      <p:ext uri="{BB962C8B-B14F-4D97-AF65-F5344CB8AC3E}">
        <p14:creationId xmlns:p14="http://schemas.microsoft.com/office/powerpoint/2010/main" val="3722603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00EFCC59-DD1B-45AF-A52D-046063252699}" type="datetimeFigureOut">
              <a:rPr lang="es-ES" smtClean="0"/>
              <a:t>07/11/2019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DF80987-7288-4699-BC41-19449B2BF34D}" type="slidenum">
              <a:rPr lang="es-ES" smtClean="0"/>
              <a:t>‹N›</a:t>
            </a:fld>
            <a:endParaRPr lang="es-ES"/>
          </a:p>
        </p:txBody>
      </p:sp>
    </p:spTree>
    <p:extLst>
      <p:ext uri="{BB962C8B-B14F-4D97-AF65-F5344CB8AC3E}">
        <p14:creationId xmlns:p14="http://schemas.microsoft.com/office/powerpoint/2010/main" val="3895671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00EFCC59-DD1B-45AF-A52D-046063252699}" type="datetimeFigureOut">
              <a:rPr lang="es-ES" smtClean="0"/>
              <a:t>07/11/2019</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1DF80987-7288-4699-BC41-19449B2BF34D}" type="slidenum">
              <a:rPr lang="es-ES" smtClean="0"/>
              <a:t>‹N›</a:t>
            </a:fld>
            <a:endParaRPr lang="es-ES"/>
          </a:p>
        </p:txBody>
      </p:sp>
    </p:spTree>
    <p:extLst>
      <p:ext uri="{BB962C8B-B14F-4D97-AF65-F5344CB8AC3E}">
        <p14:creationId xmlns:p14="http://schemas.microsoft.com/office/powerpoint/2010/main" val="1409650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00EFCC59-DD1B-45AF-A52D-046063252699}" type="datetimeFigureOut">
              <a:rPr lang="es-ES" smtClean="0"/>
              <a:t>07/11/2019</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1DF80987-7288-4699-BC41-19449B2BF34D}" type="slidenum">
              <a:rPr lang="es-ES" smtClean="0"/>
              <a:t>‹N›</a:t>
            </a:fld>
            <a:endParaRPr lang="es-ES"/>
          </a:p>
        </p:txBody>
      </p:sp>
    </p:spTree>
    <p:extLst>
      <p:ext uri="{BB962C8B-B14F-4D97-AF65-F5344CB8AC3E}">
        <p14:creationId xmlns:p14="http://schemas.microsoft.com/office/powerpoint/2010/main" val="4219994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EFCC59-DD1B-45AF-A52D-046063252699}" type="datetimeFigureOut">
              <a:rPr lang="es-ES" smtClean="0"/>
              <a:t>07/11/2019</a:t>
            </a:fld>
            <a:endParaRPr lang="es-ES"/>
          </a:p>
        </p:txBody>
      </p:sp>
      <p:sp>
        <p:nvSpPr>
          <p:cNvPr id="3" name="Footer Placeholder 2"/>
          <p:cNvSpPr>
            <a:spLocks noGrp="1"/>
          </p:cNvSpPr>
          <p:nvPr>
            <p:ph type="ftr" sz="quarter" idx="11"/>
          </p:nvPr>
        </p:nvSpPr>
        <p:spPr/>
        <p:txBody>
          <a:bodyPr/>
          <a:lstStyle/>
          <a:p>
            <a:endParaRPr lang="es-E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1DF80987-7288-4699-BC41-19449B2BF34D}" type="slidenum">
              <a:rPr lang="es-ES" smtClean="0"/>
              <a:t>‹N›</a:t>
            </a:fld>
            <a:endParaRPr lang="es-ES"/>
          </a:p>
        </p:txBody>
      </p:sp>
    </p:spTree>
    <p:extLst>
      <p:ext uri="{BB962C8B-B14F-4D97-AF65-F5344CB8AC3E}">
        <p14:creationId xmlns:p14="http://schemas.microsoft.com/office/powerpoint/2010/main" val="157445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00EFCC59-DD1B-45AF-A52D-046063252699}" type="datetimeFigureOut">
              <a:rPr lang="es-ES" smtClean="0"/>
              <a:t>07/11/2019</a:t>
            </a:fld>
            <a:endParaRPr lang="es-ES"/>
          </a:p>
        </p:txBody>
      </p:sp>
      <p:sp>
        <p:nvSpPr>
          <p:cNvPr id="6" name="Footer Placeholder 5"/>
          <p:cNvSpPr>
            <a:spLocks noGrp="1"/>
          </p:cNvSpPr>
          <p:nvPr>
            <p:ph type="ftr" sz="quarter" idx="11"/>
          </p:nvPr>
        </p:nvSpPr>
        <p:spPr/>
        <p:txBody>
          <a:bodyPr/>
          <a:lstStyle/>
          <a:p>
            <a:endParaRPr lang="es-E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1DF80987-7288-4699-BC41-19449B2BF34D}" type="slidenum">
              <a:rPr lang="es-ES" smtClean="0"/>
              <a:t>‹N›</a:t>
            </a:fld>
            <a:endParaRPr lang="es-ES"/>
          </a:p>
        </p:txBody>
      </p:sp>
    </p:spTree>
    <p:extLst>
      <p:ext uri="{BB962C8B-B14F-4D97-AF65-F5344CB8AC3E}">
        <p14:creationId xmlns:p14="http://schemas.microsoft.com/office/powerpoint/2010/main" val="3822804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it-IT"/>
              <a:t>Fare clic sull'icona per inserire un'immagine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00EFCC59-DD1B-45AF-A52D-046063252699}" type="datetimeFigureOut">
              <a:rPr lang="es-ES" smtClean="0"/>
              <a:t>07/11/2019</a:t>
            </a:fld>
            <a:endParaRPr lang="es-ES"/>
          </a:p>
        </p:txBody>
      </p:sp>
      <p:sp>
        <p:nvSpPr>
          <p:cNvPr id="6" name="Footer Placeholder 5"/>
          <p:cNvSpPr>
            <a:spLocks noGrp="1"/>
          </p:cNvSpPr>
          <p:nvPr>
            <p:ph type="ftr" sz="quarter" idx="11"/>
          </p:nvPr>
        </p:nvSpPr>
        <p:spPr/>
        <p:txBody>
          <a:bodyPr/>
          <a:lstStyle/>
          <a:p>
            <a:endParaRPr lang="es-E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1DF80987-7288-4699-BC41-19449B2BF34D}" type="slidenum">
              <a:rPr lang="es-ES" smtClean="0"/>
              <a:t>‹N›</a:t>
            </a:fld>
            <a:endParaRPr lang="es-ES"/>
          </a:p>
        </p:txBody>
      </p:sp>
    </p:spTree>
    <p:extLst>
      <p:ext uri="{BB962C8B-B14F-4D97-AF65-F5344CB8AC3E}">
        <p14:creationId xmlns:p14="http://schemas.microsoft.com/office/powerpoint/2010/main" val="2294700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00EFCC59-DD1B-45AF-A52D-046063252699}" type="datetimeFigureOut">
              <a:rPr lang="es-ES" smtClean="0"/>
              <a:t>07/11/2019</a:t>
            </a:fld>
            <a:endParaRPr lang="es-E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s-E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1DF80987-7288-4699-BC41-19449B2BF34D}" type="slidenum">
              <a:rPr lang="es-ES" smtClean="0"/>
              <a:t>‹N›</a:t>
            </a:fld>
            <a:endParaRPr lang="es-ES"/>
          </a:p>
        </p:txBody>
      </p:sp>
    </p:spTree>
    <p:extLst>
      <p:ext uri="{BB962C8B-B14F-4D97-AF65-F5344CB8AC3E}">
        <p14:creationId xmlns:p14="http://schemas.microsoft.com/office/powerpoint/2010/main" val="33548888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es.wikipedia.org/wiki/1619" TargetMode="External"/><Relationship Id="rId3" Type="http://schemas.openxmlformats.org/officeDocument/2006/relationships/image" Target="../media/image15.jpeg"/><Relationship Id="rId7" Type="http://schemas.openxmlformats.org/officeDocument/2006/relationships/hyperlink" Target="https://es.wikipedia.org/wiki/Circa" TargetMode="External"/><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hyperlink" Target="https://es.wikipedia.org/wiki/Peter_Paul_Rubens" TargetMode="External"/><Relationship Id="rId5" Type="http://schemas.openxmlformats.org/officeDocument/2006/relationships/image" Target="../media/image17.png"/><Relationship Id="rId10" Type="http://schemas.openxmlformats.org/officeDocument/2006/relationships/hyperlink" Target="https://es.wikipedia.org/wiki/M%C3%BAnich" TargetMode="External"/><Relationship Id="rId4" Type="http://schemas.openxmlformats.org/officeDocument/2006/relationships/image" Target="../media/image16.png"/><Relationship Id="rId9" Type="http://schemas.openxmlformats.org/officeDocument/2006/relationships/hyperlink" Target="https://es.wikipedia.org/wiki/Alte_Pinakothek"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hyperlink" Target="https://it.wikipedia.org/wiki/1544" TargetMode="External"/><Relationship Id="rId3" Type="http://schemas.openxmlformats.org/officeDocument/2006/relationships/image" Target="../media/image10.png"/><Relationship Id="rId7" Type="http://schemas.openxmlformats.org/officeDocument/2006/relationships/hyperlink" Target="https://it.wikipedia.org/wiki/Cosmographia_universalis" TargetMode="External"/><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hyperlink" Target="https://it.wikipedia.org/wiki/Incisione" TargetMode="External"/><Relationship Id="rId5" Type="http://schemas.openxmlformats.org/officeDocument/2006/relationships/hyperlink" Target="https://it.wikipedia.org/wiki/1493" TargetMode="External"/><Relationship Id="rId4" Type="http://schemas.openxmlformats.org/officeDocument/2006/relationships/hyperlink" Target="https://it.wikipedia.org/wiki/Cronache_di_Norimberga" TargetMode="External"/><Relationship Id="rId9" Type="http://schemas.openxmlformats.org/officeDocument/2006/relationships/hyperlink" Target="https://it.wikipedia.org/wiki/Sebastian_M%C3%BCnster"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B28C2E-917B-4FED-A96F-74F7C4E328CF}"/>
              </a:ext>
            </a:extLst>
          </p:cNvPr>
          <p:cNvSpPr>
            <a:spLocks noGrp="1"/>
          </p:cNvSpPr>
          <p:nvPr>
            <p:ph type="ctrTitle"/>
          </p:nvPr>
        </p:nvSpPr>
        <p:spPr/>
        <p:txBody>
          <a:bodyPr/>
          <a:lstStyle/>
          <a:p>
            <a:r>
              <a:rPr lang="it-IT" dirty="0"/>
              <a:t>Selvaggi, mostri cannibali</a:t>
            </a:r>
            <a:br>
              <a:rPr lang="it-IT" dirty="0"/>
            </a:br>
            <a:endParaRPr lang="es-ES" dirty="0"/>
          </a:p>
        </p:txBody>
      </p:sp>
      <p:sp>
        <p:nvSpPr>
          <p:cNvPr id="3" name="Sottotitolo 2">
            <a:extLst>
              <a:ext uri="{FF2B5EF4-FFF2-40B4-BE49-F238E27FC236}">
                <a16:creationId xmlns:a16="http://schemas.microsoft.com/office/drawing/2014/main" id="{3EBE5AC9-588C-49AF-8597-930050B68DEA}"/>
              </a:ext>
            </a:extLst>
          </p:cNvPr>
          <p:cNvSpPr>
            <a:spLocks noGrp="1"/>
          </p:cNvSpPr>
          <p:nvPr>
            <p:ph type="subTitle" idx="1"/>
          </p:nvPr>
        </p:nvSpPr>
        <p:spPr/>
        <p:txBody>
          <a:bodyPr/>
          <a:lstStyle/>
          <a:p>
            <a:r>
              <a:rPr lang="it-IT" dirty="0"/>
              <a:t>Stefano Tedeschi</a:t>
            </a:r>
          </a:p>
          <a:p>
            <a:r>
              <a:rPr lang="it-IT" dirty="0"/>
              <a:t>Sapienza Università di Roma</a:t>
            </a:r>
            <a:endParaRPr lang="es-ES" dirty="0"/>
          </a:p>
        </p:txBody>
      </p:sp>
    </p:spTree>
    <p:extLst>
      <p:ext uri="{BB962C8B-B14F-4D97-AF65-F5344CB8AC3E}">
        <p14:creationId xmlns:p14="http://schemas.microsoft.com/office/powerpoint/2010/main" val="30467595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amazzoni.jpg">
            <a:extLst>
              <a:ext uri="{FF2B5EF4-FFF2-40B4-BE49-F238E27FC236}">
                <a16:creationId xmlns:a16="http://schemas.microsoft.com/office/drawing/2014/main" id="{76F84B6D-31FF-4BA8-9964-1982D8834960}"/>
              </a:ext>
            </a:extLst>
          </p:cNvPr>
          <p:cNvPicPr>
            <a:picLocks noChangeAspect="1"/>
          </p:cNvPicPr>
          <p:nvPr/>
        </p:nvPicPr>
        <p:blipFill>
          <a:blip r:embed="rId2" cstate="print"/>
          <a:stretch>
            <a:fillRect/>
          </a:stretch>
        </p:blipFill>
        <p:spPr>
          <a:xfrm>
            <a:off x="395265" y="446597"/>
            <a:ext cx="3105528" cy="2696650"/>
          </a:xfrm>
          <a:prstGeom prst="rect">
            <a:avLst/>
          </a:prstGeom>
        </p:spPr>
      </p:pic>
      <p:pic>
        <p:nvPicPr>
          <p:cNvPr id="3" name="4 Imagen" descr="amazzone.jpg">
            <a:extLst>
              <a:ext uri="{FF2B5EF4-FFF2-40B4-BE49-F238E27FC236}">
                <a16:creationId xmlns:a16="http://schemas.microsoft.com/office/drawing/2014/main" id="{0AA5B6A9-2BAE-43C1-A729-9CA1F1F18C1A}"/>
              </a:ext>
            </a:extLst>
          </p:cNvPr>
          <p:cNvPicPr>
            <a:picLocks noChangeAspect="1"/>
          </p:cNvPicPr>
          <p:nvPr/>
        </p:nvPicPr>
        <p:blipFill>
          <a:blip r:embed="rId3" cstate="print"/>
          <a:stretch>
            <a:fillRect/>
          </a:stretch>
        </p:blipFill>
        <p:spPr>
          <a:xfrm>
            <a:off x="3985163" y="3271834"/>
            <a:ext cx="1387845" cy="3479066"/>
          </a:xfrm>
          <a:prstGeom prst="rect">
            <a:avLst/>
          </a:prstGeom>
        </p:spPr>
      </p:pic>
      <p:sp>
        <p:nvSpPr>
          <p:cNvPr id="4" name="8 CuadroTexto">
            <a:extLst>
              <a:ext uri="{FF2B5EF4-FFF2-40B4-BE49-F238E27FC236}">
                <a16:creationId xmlns:a16="http://schemas.microsoft.com/office/drawing/2014/main" id="{68DDBB01-0FC0-42BF-9165-C903A2C2147E}"/>
              </a:ext>
            </a:extLst>
          </p:cNvPr>
          <p:cNvSpPr txBox="1"/>
          <p:nvPr/>
        </p:nvSpPr>
        <p:spPr>
          <a:xfrm>
            <a:off x="395265" y="3143247"/>
            <a:ext cx="3249864" cy="707886"/>
          </a:xfrm>
          <a:prstGeom prst="rect">
            <a:avLst/>
          </a:prstGeom>
          <a:noFill/>
        </p:spPr>
        <p:txBody>
          <a:bodyPr wrap="none" rtlCol="0">
            <a:spAutoFit/>
          </a:bodyPr>
          <a:lstStyle/>
          <a:p>
            <a:r>
              <a:rPr lang="it-IT" sz="2000" b="1" dirty="0"/>
              <a:t>Theodore de Bry, Amazzoni, </a:t>
            </a:r>
          </a:p>
          <a:p>
            <a:r>
              <a:rPr lang="it-IT" sz="2000" b="1" dirty="0"/>
              <a:t>da America, tertia pars, 1592</a:t>
            </a:r>
            <a:endParaRPr lang="es-ES" sz="2000" b="1" dirty="0"/>
          </a:p>
        </p:txBody>
      </p:sp>
      <p:sp>
        <p:nvSpPr>
          <p:cNvPr id="5" name="7 CuadroTexto">
            <a:extLst>
              <a:ext uri="{FF2B5EF4-FFF2-40B4-BE49-F238E27FC236}">
                <a16:creationId xmlns:a16="http://schemas.microsoft.com/office/drawing/2014/main" id="{0E474400-B556-4443-9F9C-A9718014E3A5}"/>
              </a:ext>
            </a:extLst>
          </p:cNvPr>
          <p:cNvSpPr txBox="1"/>
          <p:nvPr/>
        </p:nvSpPr>
        <p:spPr>
          <a:xfrm>
            <a:off x="5713042" y="5114928"/>
            <a:ext cx="2357422" cy="1015663"/>
          </a:xfrm>
          <a:prstGeom prst="rect">
            <a:avLst/>
          </a:prstGeom>
          <a:noFill/>
        </p:spPr>
        <p:txBody>
          <a:bodyPr wrap="square" rtlCol="0">
            <a:spAutoFit/>
          </a:bodyPr>
          <a:lstStyle/>
          <a:p>
            <a:r>
              <a:rPr lang="it-IT" sz="2000" b="1" dirty="0"/>
              <a:t>Ulisse Aldrovandi</a:t>
            </a:r>
          </a:p>
          <a:p>
            <a:r>
              <a:rPr lang="it-IT" sz="2000" b="1" dirty="0"/>
              <a:t>“Amazzone”, da</a:t>
            </a:r>
          </a:p>
          <a:p>
            <a:r>
              <a:rPr lang="it-IT" sz="2000" b="1" dirty="0"/>
              <a:t>Ornithologiae, 1599</a:t>
            </a:r>
            <a:endParaRPr lang="es-ES" sz="2000" b="1" dirty="0"/>
          </a:p>
        </p:txBody>
      </p:sp>
      <p:pic>
        <p:nvPicPr>
          <p:cNvPr id="7" name="Immagine 6">
            <a:extLst>
              <a:ext uri="{FF2B5EF4-FFF2-40B4-BE49-F238E27FC236}">
                <a16:creationId xmlns:a16="http://schemas.microsoft.com/office/drawing/2014/main" id="{42221C9E-82D4-4C35-ABE5-F575C675202C}"/>
              </a:ext>
            </a:extLst>
          </p:cNvPr>
          <p:cNvPicPr>
            <a:picLocks noChangeAspect="1"/>
          </p:cNvPicPr>
          <p:nvPr/>
        </p:nvPicPr>
        <p:blipFill>
          <a:blip r:embed="rId4"/>
          <a:stretch>
            <a:fillRect/>
          </a:stretch>
        </p:blipFill>
        <p:spPr>
          <a:xfrm>
            <a:off x="3969544" y="206713"/>
            <a:ext cx="4252912" cy="2936534"/>
          </a:xfrm>
          <a:prstGeom prst="rect">
            <a:avLst/>
          </a:prstGeom>
        </p:spPr>
      </p:pic>
      <p:pic>
        <p:nvPicPr>
          <p:cNvPr id="9" name="Immagine 8">
            <a:extLst>
              <a:ext uri="{FF2B5EF4-FFF2-40B4-BE49-F238E27FC236}">
                <a16:creationId xmlns:a16="http://schemas.microsoft.com/office/drawing/2014/main" id="{32A872A6-CC94-4AB1-8FC6-34EE9491F186}"/>
              </a:ext>
            </a:extLst>
          </p:cNvPr>
          <p:cNvPicPr>
            <a:picLocks noChangeAspect="1"/>
          </p:cNvPicPr>
          <p:nvPr/>
        </p:nvPicPr>
        <p:blipFill>
          <a:blip r:embed="rId5"/>
          <a:stretch>
            <a:fillRect/>
          </a:stretch>
        </p:blipFill>
        <p:spPr>
          <a:xfrm>
            <a:off x="8622165" y="2330377"/>
            <a:ext cx="3143250" cy="2333625"/>
          </a:xfrm>
          <a:prstGeom prst="rect">
            <a:avLst/>
          </a:prstGeom>
        </p:spPr>
      </p:pic>
      <p:sp>
        <p:nvSpPr>
          <p:cNvPr id="10" name="Rettangolo 9">
            <a:extLst>
              <a:ext uri="{FF2B5EF4-FFF2-40B4-BE49-F238E27FC236}">
                <a16:creationId xmlns:a16="http://schemas.microsoft.com/office/drawing/2014/main" id="{BA262AD1-C26B-4D3E-B16B-3ABE0013B02A}"/>
              </a:ext>
            </a:extLst>
          </p:cNvPr>
          <p:cNvSpPr/>
          <p:nvPr/>
        </p:nvSpPr>
        <p:spPr>
          <a:xfrm>
            <a:off x="8410498" y="4707224"/>
            <a:ext cx="3354917" cy="923330"/>
          </a:xfrm>
          <a:prstGeom prst="rect">
            <a:avLst/>
          </a:prstGeom>
        </p:spPr>
        <p:txBody>
          <a:bodyPr wrap="square">
            <a:spAutoFit/>
          </a:bodyPr>
          <a:lstStyle/>
          <a:p>
            <a:r>
              <a:rPr lang="es-ES" i="1" dirty="0">
                <a:solidFill>
                  <a:srgbClr val="222222"/>
                </a:solidFill>
                <a:latin typeface="Arial" panose="020B0604020202020204" pitchFamily="34" charset="0"/>
              </a:rPr>
              <a:t>El combate de las amazonas</a:t>
            </a:r>
            <a:r>
              <a:rPr lang="es-ES" dirty="0">
                <a:solidFill>
                  <a:srgbClr val="222222"/>
                </a:solidFill>
                <a:latin typeface="Arial" panose="020B0604020202020204" pitchFamily="34" charset="0"/>
              </a:rPr>
              <a:t> de </a:t>
            </a:r>
            <a:r>
              <a:rPr lang="es-ES" dirty="0">
                <a:solidFill>
                  <a:srgbClr val="0B0080"/>
                </a:solidFill>
                <a:latin typeface="Arial" panose="020B0604020202020204" pitchFamily="34" charset="0"/>
                <a:hlinkClick r:id="rId6" tooltip="Peter Paul Rubens"/>
              </a:rPr>
              <a:t>Rubens</a:t>
            </a:r>
            <a:r>
              <a:rPr lang="es-ES" dirty="0">
                <a:solidFill>
                  <a:srgbClr val="222222"/>
                </a:solidFill>
                <a:latin typeface="Arial" panose="020B0604020202020204" pitchFamily="34" charset="0"/>
              </a:rPr>
              <a:t>, </a:t>
            </a:r>
            <a:r>
              <a:rPr lang="es-ES" i="1" dirty="0">
                <a:solidFill>
                  <a:srgbClr val="0B0080"/>
                </a:solidFill>
                <a:latin typeface="Arial" panose="020B0604020202020204" pitchFamily="34" charset="0"/>
                <a:hlinkClick r:id="rId7" tooltip="Circa"/>
              </a:rPr>
              <a:t>c.</a:t>
            </a:r>
            <a:r>
              <a:rPr lang="es-ES" dirty="0">
                <a:solidFill>
                  <a:srgbClr val="222222"/>
                </a:solidFill>
                <a:latin typeface="Arial" panose="020B0604020202020204" pitchFamily="34" charset="0"/>
              </a:rPr>
              <a:t> </a:t>
            </a:r>
            <a:r>
              <a:rPr lang="es-ES" dirty="0">
                <a:solidFill>
                  <a:srgbClr val="0B0080"/>
                </a:solidFill>
                <a:latin typeface="Arial" panose="020B0604020202020204" pitchFamily="34" charset="0"/>
                <a:hlinkClick r:id="rId8" tooltip="1619"/>
              </a:rPr>
              <a:t>1619</a:t>
            </a:r>
            <a:r>
              <a:rPr lang="es-ES" dirty="0">
                <a:solidFill>
                  <a:srgbClr val="222222"/>
                </a:solidFill>
                <a:latin typeface="Arial" panose="020B0604020202020204" pitchFamily="34" charset="0"/>
              </a:rPr>
              <a:t> (</a:t>
            </a:r>
            <a:r>
              <a:rPr lang="es-ES" i="1" dirty="0">
                <a:solidFill>
                  <a:srgbClr val="0B0080"/>
                </a:solidFill>
                <a:latin typeface="Arial" panose="020B0604020202020204" pitchFamily="34" charset="0"/>
                <a:hlinkClick r:id="rId9" tooltip="Alte Pinakothek"/>
              </a:rPr>
              <a:t>Alte </a:t>
            </a:r>
            <a:r>
              <a:rPr lang="es-ES" i="1" dirty="0" err="1">
                <a:solidFill>
                  <a:srgbClr val="0B0080"/>
                </a:solidFill>
                <a:latin typeface="Arial" panose="020B0604020202020204" pitchFamily="34" charset="0"/>
                <a:hlinkClick r:id="rId9" tooltip="Alte Pinakothek"/>
              </a:rPr>
              <a:t>Pinakothek</a:t>
            </a:r>
            <a:r>
              <a:rPr lang="es-ES" dirty="0">
                <a:solidFill>
                  <a:srgbClr val="222222"/>
                </a:solidFill>
                <a:latin typeface="Arial" panose="020B0604020202020204" pitchFamily="34" charset="0"/>
              </a:rPr>
              <a:t>, </a:t>
            </a:r>
            <a:r>
              <a:rPr lang="es-ES" dirty="0">
                <a:solidFill>
                  <a:srgbClr val="0B0080"/>
                </a:solidFill>
                <a:latin typeface="Arial" panose="020B0604020202020204" pitchFamily="34" charset="0"/>
                <a:hlinkClick r:id="rId10" tooltip="Múnich"/>
              </a:rPr>
              <a:t>Múnich</a:t>
            </a:r>
            <a:r>
              <a:rPr lang="es-ES" dirty="0">
                <a:solidFill>
                  <a:srgbClr val="222222"/>
                </a:solidFill>
                <a:latin typeface="Arial" panose="020B0604020202020204" pitchFamily="34" charset="0"/>
              </a:rPr>
              <a:t>)</a:t>
            </a:r>
            <a:endParaRPr lang="es-ES" dirty="0"/>
          </a:p>
        </p:txBody>
      </p:sp>
    </p:spTree>
    <p:extLst>
      <p:ext uri="{BB962C8B-B14F-4D97-AF65-F5344CB8AC3E}">
        <p14:creationId xmlns:p14="http://schemas.microsoft.com/office/powerpoint/2010/main" val="2144711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6D75838-7FA2-4AAF-9C77-E34C3B4AD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txBody>
          <a:bodyPr/>
          <a:lstStyle/>
          <a:p>
            <a:endParaRPr lang="en-US" dirty="0"/>
          </a:p>
        </p:txBody>
      </p:sp>
      <p:sp useBgFill="1">
        <p:nvSpPr>
          <p:cNvPr id="73" name="Rectangle 72">
            <a:extLst>
              <a:ext uri="{FF2B5EF4-FFF2-40B4-BE49-F238E27FC236}">
                <a16:creationId xmlns:a16="http://schemas.microsoft.com/office/drawing/2014/main" id="{206B0C47-1CFB-42F6-B66C-063C5B601F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801794"/>
            <a:ext cx="11000237" cy="52482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7F85B938-6BC7-4B98-9953-B70B36465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2" name="Immagine 1">
            <a:extLst>
              <a:ext uri="{FF2B5EF4-FFF2-40B4-BE49-F238E27FC236}">
                <a16:creationId xmlns:a16="http://schemas.microsoft.com/office/drawing/2014/main" id="{76E24292-CEED-4E86-AA6C-3C441D327921}"/>
              </a:ext>
            </a:extLst>
          </p:cNvPr>
          <p:cNvPicPr>
            <a:picLocks noChangeAspect="1"/>
          </p:cNvPicPr>
          <p:nvPr/>
        </p:nvPicPr>
        <p:blipFill>
          <a:blip r:embed="rId2"/>
          <a:stretch>
            <a:fillRect/>
          </a:stretch>
        </p:blipFill>
        <p:spPr>
          <a:xfrm>
            <a:off x="1126067" y="1652689"/>
            <a:ext cx="4728634" cy="3546475"/>
          </a:xfrm>
          <a:prstGeom prst="rect">
            <a:avLst/>
          </a:prstGeom>
        </p:spPr>
      </p:pic>
      <p:pic>
        <p:nvPicPr>
          <p:cNvPr id="2050" name="Picture 2" descr="Risultati immagini per gigantes patagones">
            <a:extLst>
              <a:ext uri="{FF2B5EF4-FFF2-40B4-BE49-F238E27FC236}">
                <a16:creationId xmlns:a16="http://schemas.microsoft.com/office/drawing/2014/main" id="{48136C51-6C92-4A93-8DBD-DAAD7042856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37301" y="1847745"/>
            <a:ext cx="4728634" cy="3156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024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C030789-C525-4D1D-90A0-F48C14A76E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91BD0F81-508F-4C6D-9938-C58CC2138A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Freeform 5">
              <a:extLst>
                <a:ext uri="{FF2B5EF4-FFF2-40B4-BE49-F238E27FC236}">
                  <a16:creationId xmlns:a16="http://schemas.microsoft.com/office/drawing/2014/main" id="{49081238-0806-4285-968F-ACFC0C0FB93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4" name="Rectangle 13">
            <a:extLst>
              <a:ext uri="{FF2B5EF4-FFF2-40B4-BE49-F238E27FC236}">
                <a16:creationId xmlns:a16="http://schemas.microsoft.com/office/drawing/2014/main" id="{80CAB4C1-E9FF-4C37-92FA-28BED3B888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0BD7060D-8DA2-4400-86F1-6A988F0E8A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96E6678A-6101-4D77-8A14-5F70FBDB66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magine 1">
            <a:extLst>
              <a:ext uri="{FF2B5EF4-FFF2-40B4-BE49-F238E27FC236}">
                <a16:creationId xmlns:a16="http://schemas.microsoft.com/office/drawing/2014/main" id="{B9A53E8B-FD71-4970-BF89-750292893269}"/>
              </a:ext>
            </a:extLst>
          </p:cNvPr>
          <p:cNvPicPr>
            <a:picLocks noChangeAspect="1"/>
          </p:cNvPicPr>
          <p:nvPr/>
        </p:nvPicPr>
        <p:blipFill>
          <a:blip r:embed="rId3"/>
          <a:stretch>
            <a:fillRect/>
          </a:stretch>
        </p:blipFill>
        <p:spPr>
          <a:xfrm>
            <a:off x="1415221" y="474132"/>
            <a:ext cx="1848794" cy="3439617"/>
          </a:xfrm>
          <a:prstGeom prst="roundRect">
            <a:avLst>
              <a:gd name="adj" fmla="val 1858"/>
            </a:avLst>
          </a:prstGeom>
          <a:effectLst/>
        </p:spPr>
      </p:pic>
      <p:pic>
        <p:nvPicPr>
          <p:cNvPr id="4" name="Immagine 3">
            <a:extLst>
              <a:ext uri="{FF2B5EF4-FFF2-40B4-BE49-F238E27FC236}">
                <a16:creationId xmlns:a16="http://schemas.microsoft.com/office/drawing/2014/main" id="{85D6C1ED-BB50-4CE7-AF05-EB9A72329D52}"/>
              </a:ext>
            </a:extLst>
          </p:cNvPr>
          <p:cNvPicPr>
            <a:picLocks noChangeAspect="1"/>
          </p:cNvPicPr>
          <p:nvPr/>
        </p:nvPicPr>
        <p:blipFill>
          <a:blip r:embed="rId4"/>
          <a:stretch>
            <a:fillRect/>
          </a:stretch>
        </p:blipFill>
        <p:spPr>
          <a:xfrm>
            <a:off x="4266994" y="579150"/>
            <a:ext cx="3557016" cy="3227992"/>
          </a:xfrm>
          <a:prstGeom prst="roundRect">
            <a:avLst>
              <a:gd name="adj" fmla="val 1858"/>
            </a:avLst>
          </a:prstGeom>
          <a:effectLst/>
        </p:spPr>
      </p:pic>
      <p:pic>
        <p:nvPicPr>
          <p:cNvPr id="3" name="Immagine 2">
            <a:extLst>
              <a:ext uri="{FF2B5EF4-FFF2-40B4-BE49-F238E27FC236}">
                <a16:creationId xmlns:a16="http://schemas.microsoft.com/office/drawing/2014/main" id="{544A8708-0BA6-47FD-BE53-04034C5768EB}"/>
              </a:ext>
            </a:extLst>
          </p:cNvPr>
          <p:cNvPicPr>
            <a:picLocks noChangeAspect="1"/>
          </p:cNvPicPr>
          <p:nvPr/>
        </p:nvPicPr>
        <p:blipFill>
          <a:blip r:embed="rId5"/>
          <a:stretch>
            <a:fillRect/>
          </a:stretch>
        </p:blipFill>
        <p:spPr>
          <a:xfrm>
            <a:off x="7977825" y="1081579"/>
            <a:ext cx="3557016" cy="2223135"/>
          </a:xfrm>
          <a:prstGeom prst="roundRect">
            <a:avLst>
              <a:gd name="adj" fmla="val 1858"/>
            </a:avLst>
          </a:prstGeom>
          <a:effectLst/>
        </p:spPr>
      </p:pic>
      <p:sp>
        <p:nvSpPr>
          <p:cNvPr id="20" name="Rectangle 19">
            <a:extLst>
              <a:ext uri="{FF2B5EF4-FFF2-40B4-BE49-F238E27FC236}">
                <a16:creationId xmlns:a16="http://schemas.microsoft.com/office/drawing/2014/main" id="{AFA4E1D0-9351-4451-B0A0-51BEA42D86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2" name="Freeform: Shape 21">
            <a:extLst>
              <a:ext uri="{FF2B5EF4-FFF2-40B4-BE49-F238E27FC236}">
                <a16:creationId xmlns:a16="http://schemas.microsoft.com/office/drawing/2014/main" id="{0D052C5D-4E47-47F1-96A6-5251FAAEDE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133850"/>
            <a:ext cx="11277600" cy="2250018"/>
          </a:xfrm>
          <a:custGeom>
            <a:avLst/>
            <a:gdLst>
              <a:gd name="connsiteX0" fmla="*/ 5264150 w 11277600"/>
              <a:gd name="connsiteY0" fmla="*/ 0 h 2250018"/>
              <a:gd name="connsiteX1" fmla="*/ 5499100 w 11277600"/>
              <a:gd name="connsiteY1" fmla="*/ 1588 h 2250018"/>
              <a:gd name="connsiteX2" fmla="*/ 5730875 w 11277600"/>
              <a:gd name="connsiteY2" fmla="*/ 1588 h 2250018"/>
              <a:gd name="connsiteX3" fmla="*/ 5961063 w 11277600"/>
              <a:gd name="connsiteY3" fmla="*/ 4763 h 2250018"/>
              <a:gd name="connsiteX4" fmla="*/ 6186488 w 11277600"/>
              <a:gd name="connsiteY4" fmla="*/ 9525 h 2250018"/>
              <a:gd name="connsiteX5" fmla="*/ 6410325 w 11277600"/>
              <a:gd name="connsiteY5" fmla="*/ 14288 h 2250018"/>
              <a:gd name="connsiteX6" fmla="*/ 6629400 w 11277600"/>
              <a:gd name="connsiteY6" fmla="*/ 19050 h 2250018"/>
              <a:gd name="connsiteX7" fmla="*/ 6846888 w 11277600"/>
              <a:gd name="connsiteY7" fmla="*/ 26988 h 2250018"/>
              <a:gd name="connsiteX8" fmla="*/ 7061200 w 11277600"/>
              <a:gd name="connsiteY8" fmla="*/ 34925 h 2250018"/>
              <a:gd name="connsiteX9" fmla="*/ 7270750 w 11277600"/>
              <a:gd name="connsiteY9" fmla="*/ 42863 h 2250018"/>
              <a:gd name="connsiteX10" fmla="*/ 7680325 w 11277600"/>
              <a:gd name="connsiteY10" fmla="*/ 63500 h 2250018"/>
              <a:gd name="connsiteX11" fmla="*/ 8072438 w 11277600"/>
              <a:gd name="connsiteY11" fmla="*/ 85725 h 2250018"/>
              <a:gd name="connsiteX12" fmla="*/ 8448675 w 11277600"/>
              <a:gd name="connsiteY12" fmla="*/ 109538 h 2250018"/>
              <a:gd name="connsiteX13" fmla="*/ 8805862 w 11277600"/>
              <a:gd name="connsiteY13" fmla="*/ 134938 h 2250018"/>
              <a:gd name="connsiteX14" fmla="*/ 9145588 w 11277600"/>
              <a:gd name="connsiteY14" fmla="*/ 161925 h 2250018"/>
              <a:gd name="connsiteX15" fmla="*/ 9461500 w 11277600"/>
              <a:gd name="connsiteY15" fmla="*/ 190500 h 2250018"/>
              <a:gd name="connsiteX16" fmla="*/ 9758362 w 11277600"/>
              <a:gd name="connsiteY16" fmla="*/ 219075 h 2250018"/>
              <a:gd name="connsiteX17" fmla="*/ 10031412 w 11277600"/>
              <a:gd name="connsiteY17" fmla="*/ 247650 h 2250018"/>
              <a:gd name="connsiteX18" fmla="*/ 10282238 w 11277600"/>
              <a:gd name="connsiteY18" fmla="*/ 274638 h 2250018"/>
              <a:gd name="connsiteX19" fmla="*/ 10504488 w 11277600"/>
              <a:gd name="connsiteY19" fmla="*/ 300038 h 2250018"/>
              <a:gd name="connsiteX20" fmla="*/ 10704512 w 11277600"/>
              <a:gd name="connsiteY20" fmla="*/ 323850 h 2250018"/>
              <a:gd name="connsiteX21" fmla="*/ 10874375 w 11277600"/>
              <a:gd name="connsiteY21" fmla="*/ 344488 h 2250018"/>
              <a:gd name="connsiteX22" fmla="*/ 11015662 w 11277600"/>
              <a:gd name="connsiteY22" fmla="*/ 363538 h 2250018"/>
              <a:gd name="connsiteX23" fmla="*/ 11210925 w 11277600"/>
              <a:gd name="connsiteY23" fmla="*/ 390525 h 2250018"/>
              <a:gd name="connsiteX24" fmla="*/ 11277600 w 11277600"/>
              <a:gd name="connsiteY24" fmla="*/ 400050 h 2250018"/>
              <a:gd name="connsiteX25" fmla="*/ 11277600 w 11277600"/>
              <a:gd name="connsiteY25" fmla="*/ 2250018 h 2250018"/>
              <a:gd name="connsiteX26" fmla="*/ 0 w 11277600"/>
              <a:gd name="connsiteY26" fmla="*/ 2250018 h 2250018"/>
              <a:gd name="connsiteX27" fmla="*/ 0 w 11277600"/>
              <a:gd name="connsiteY27" fmla="*/ 398463 h 2250018"/>
              <a:gd name="connsiteX28" fmla="*/ 255588 w 11277600"/>
              <a:gd name="connsiteY28" fmla="*/ 358775 h 2250018"/>
              <a:gd name="connsiteX29" fmla="*/ 511175 w 11277600"/>
              <a:gd name="connsiteY29" fmla="*/ 320675 h 2250018"/>
              <a:gd name="connsiteX30" fmla="*/ 766762 w 11277600"/>
              <a:gd name="connsiteY30" fmla="*/ 284163 h 2250018"/>
              <a:gd name="connsiteX31" fmla="*/ 1023938 w 11277600"/>
              <a:gd name="connsiteY31" fmla="*/ 252413 h 2250018"/>
              <a:gd name="connsiteX32" fmla="*/ 1279525 w 11277600"/>
              <a:gd name="connsiteY32" fmla="*/ 220663 h 2250018"/>
              <a:gd name="connsiteX33" fmla="*/ 1536700 w 11277600"/>
              <a:gd name="connsiteY33" fmla="*/ 190500 h 2250018"/>
              <a:gd name="connsiteX34" fmla="*/ 1790700 w 11277600"/>
              <a:gd name="connsiteY34" fmla="*/ 165100 h 2250018"/>
              <a:gd name="connsiteX35" fmla="*/ 2047875 w 11277600"/>
              <a:gd name="connsiteY35" fmla="*/ 141288 h 2250018"/>
              <a:gd name="connsiteX36" fmla="*/ 2303462 w 11277600"/>
              <a:gd name="connsiteY36" fmla="*/ 119063 h 2250018"/>
              <a:gd name="connsiteX37" fmla="*/ 2555875 w 11277600"/>
              <a:gd name="connsiteY37" fmla="*/ 100013 h 2250018"/>
              <a:gd name="connsiteX38" fmla="*/ 2809875 w 11277600"/>
              <a:gd name="connsiteY38" fmla="*/ 80963 h 2250018"/>
              <a:gd name="connsiteX39" fmla="*/ 3062288 w 11277600"/>
              <a:gd name="connsiteY39" fmla="*/ 65088 h 2250018"/>
              <a:gd name="connsiteX40" fmla="*/ 3313113 w 11277600"/>
              <a:gd name="connsiteY40" fmla="*/ 52388 h 2250018"/>
              <a:gd name="connsiteX41" fmla="*/ 3563938 w 11277600"/>
              <a:gd name="connsiteY41" fmla="*/ 39688 h 2250018"/>
              <a:gd name="connsiteX42" fmla="*/ 3811588 w 11277600"/>
              <a:gd name="connsiteY42" fmla="*/ 28575 h 2250018"/>
              <a:gd name="connsiteX43" fmla="*/ 4057650 w 11277600"/>
              <a:gd name="connsiteY43" fmla="*/ 20638 h 2250018"/>
              <a:gd name="connsiteX44" fmla="*/ 4303713 w 11277600"/>
              <a:gd name="connsiteY44" fmla="*/ 14288 h 2250018"/>
              <a:gd name="connsiteX45" fmla="*/ 4546600 w 11277600"/>
              <a:gd name="connsiteY45" fmla="*/ 7938 h 2250018"/>
              <a:gd name="connsiteX46" fmla="*/ 4787900 w 11277600"/>
              <a:gd name="connsiteY46" fmla="*/ 4763 h 2250018"/>
              <a:gd name="connsiteX47" fmla="*/ 5027613 w 11277600"/>
              <a:gd name="connsiteY47" fmla="*/ 1588 h 225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277600" h="2250018">
                <a:moveTo>
                  <a:pt x="5264150" y="0"/>
                </a:moveTo>
                <a:lnTo>
                  <a:pt x="5499100" y="1588"/>
                </a:lnTo>
                <a:lnTo>
                  <a:pt x="5730875" y="1588"/>
                </a:lnTo>
                <a:lnTo>
                  <a:pt x="5961063" y="4763"/>
                </a:lnTo>
                <a:lnTo>
                  <a:pt x="6186488" y="9525"/>
                </a:lnTo>
                <a:lnTo>
                  <a:pt x="6410325" y="14288"/>
                </a:lnTo>
                <a:lnTo>
                  <a:pt x="6629400" y="19050"/>
                </a:lnTo>
                <a:lnTo>
                  <a:pt x="6846888" y="26988"/>
                </a:lnTo>
                <a:lnTo>
                  <a:pt x="7061200" y="34925"/>
                </a:lnTo>
                <a:lnTo>
                  <a:pt x="7270750" y="42863"/>
                </a:lnTo>
                <a:lnTo>
                  <a:pt x="7680325" y="63500"/>
                </a:lnTo>
                <a:lnTo>
                  <a:pt x="8072438" y="85725"/>
                </a:lnTo>
                <a:lnTo>
                  <a:pt x="8448675" y="109538"/>
                </a:lnTo>
                <a:lnTo>
                  <a:pt x="8805862" y="134938"/>
                </a:lnTo>
                <a:lnTo>
                  <a:pt x="9145588" y="161925"/>
                </a:lnTo>
                <a:lnTo>
                  <a:pt x="9461500" y="190500"/>
                </a:lnTo>
                <a:lnTo>
                  <a:pt x="9758362" y="219075"/>
                </a:lnTo>
                <a:lnTo>
                  <a:pt x="10031412" y="247650"/>
                </a:lnTo>
                <a:lnTo>
                  <a:pt x="10282238" y="274638"/>
                </a:lnTo>
                <a:lnTo>
                  <a:pt x="10504488" y="300038"/>
                </a:lnTo>
                <a:lnTo>
                  <a:pt x="10704512" y="323850"/>
                </a:lnTo>
                <a:lnTo>
                  <a:pt x="10874375" y="344488"/>
                </a:lnTo>
                <a:lnTo>
                  <a:pt x="11015662" y="363538"/>
                </a:lnTo>
                <a:lnTo>
                  <a:pt x="11210925" y="390525"/>
                </a:lnTo>
                <a:lnTo>
                  <a:pt x="11277600" y="400050"/>
                </a:lnTo>
                <a:lnTo>
                  <a:pt x="11277600" y="2250018"/>
                </a:lnTo>
                <a:lnTo>
                  <a:pt x="0" y="2250018"/>
                </a:lnTo>
                <a:lnTo>
                  <a:pt x="0" y="398463"/>
                </a:lnTo>
                <a:lnTo>
                  <a:pt x="255588" y="358775"/>
                </a:lnTo>
                <a:lnTo>
                  <a:pt x="511175" y="320675"/>
                </a:lnTo>
                <a:lnTo>
                  <a:pt x="766762" y="284163"/>
                </a:lnTo>
                <a:lnTo>
                  <a:pt x="1023938" y="252413"/>
                </a:lnTo>
                <a:lnTo>
                  <a:pt x="1279525" y="220663"/>
                </a:lnTo>
                <a:lnTo>
                  <a:pt x="1536700" y="190500"/>
                </a:lnTo>
                <a:lnTo>
                  <a:pt x="1790700" y="165100"/>
                </a:lnTo>
                <a:lnTo>
                  <a:pt x="2047875" y="141288"/>
                </a:lnTo>
                <a:lnTo>
                  <a:pt x="2303462" y="119063"/>
                </a:lnTo>
                <a:lnTo>
                  <a:pt x="2555875" y="100013"/>
                </a:lnTo>
                <a:lnTo>
                  <a:pt x="2809875" y="80963"/>
                </a:lnTo>
                <a:lnTo>
                  <a:pt x="3062288" y="65088"/>
                </a:lnTo>
                <a:lnTo>
                  <a:pt x="3313113" y="52388"/>
                </a:lnTo>
                <a:lnTo>
                  <a:pt x="3563938" y="39688"/>
                </a:lnTo>
                <a:lnTo>
                  <a:pt x="3811588" y="28575"/>
                </a:lnTo>
                <a:lnTo>
                  <a:pt x="4057650" y="20638"/>
                </a:lnTo>
                <a:lnTo>
                  <a:pt x="4303713" y="14288"/>
                </a:lnTo>
                <a:lnTo>
                  <a:pt x="4546600" y="7938"/>
                </a:lnTo>
                <a:lnTo>
                  <a:pt x="4787900" y="4763"/>
                </a:lnTo>
                <a:lnTo>
                  <a:pt x="5027613" y="1588"/>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4" name="Freeform 5">
            <a:extLst>
              <a:ext uri="{FF2B5EF4-FFF2-40B4-BE49-F238E27FC236}">
                <a16:creationId xmlns:a16="http://schemas.microsoft.com/office/drawing/2014/main" id="{79B9FD3C-5633-44F4-902E-55A97B2D20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0371525">
            <a:off x="263767" y="4132535"/>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5" name="CasellaDiTesto 4">
            <a:extLst>
              <a:ext uri="{FF2B5EF4-FFF2-40B4-BE49-F238E27FC236}">
                <a16:creationId xmlns:a16="http://schemas.microsoft.com/office/drawing/2014/main" id="{9E0B3F75-196E-4604-9E90-5A6A00E95951}"/>
              </a:ext>
            </a:extLst>
          </p:cNvPr>
          <p:cNvSpPr txBox="1"/>
          <p:nvPr/>
        </p:nvSpPr>
        <p:spPr>
          <a:xfrm>
            <a:off x="649975" y="4517136"/>
            <a:ext cx="10893095" cy="1174947"/>
          </a:xfrm>
          <a:prstGeom prst="rect">
            <a:avLst/>
          </a:prstGeom>
        </p:spPr>
        <p:txBody>
          <a:bodyPr vert="horz" lIns="91440" tIns="45720" rIns="91440" bIns="45720" rtlCol="0" anchor="b">
            <a:normAutofit/>
          </a:bodyPr>
          <a:lstStyle/>
          <a:p>
            <a:pPr>
              <a:spcBef>
                <a:spcPct val="0"/>
              </a:spcBef>
              <a:spcAft>
                <a:spcPts val="600"/>
              </a:spcAft>
            </a:pPr>
            <a:r>
              <a:rPr lang="en-US" sz="6000" b="0" i="0" kern="1200">
                <a:solidFill>
                  <a:schemeClr val="bg2"/>
                </a:solidFill>
                <a:latin typeface="+mj-lt"/>
                <a:ea typeface="+mj-ea"/>
                <a:cs typeface="+mj-cs"/>
              </a:rPr>
              <a:t>Cinocefali</a:t>
            </a:r>
          </a:p>
        </p:txBody>
      </p:sp>
    </p:spTree>
    <p:extLst>
      <p:ext uri="{BB962C8B-B14F-4D97-AF65-F5344CB8AC3E}">
        <p14:creationId xmlns:p14="http://schemas.microsoft.com/office/powerpoint/2010/main" val="5850675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Rectangle 12">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11CAC6F2-0806-417B-BF5D-5AEF6195F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17" name="Rectangle 16">
            <a:extLst>
              <a:ext uri="{FF2B5EF4-FFF2-40B4-BE49-F238E27FC236}">
                <a16:creationId xmlns:a16="http://schemas.microsoft.com/office/drawing/2014/main" id="{D4723B02-0AAB-4F6E-BA41-8ED99D559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CasellaDiTesto 3">
            <a:extLst>
              <a:ext uri="{FF2B5EF4-FFF2-40B4-BE49-F238E27FC236}">
                <a16:creationId xmlns:a16="http://schemas.microsoft.com/office/drawing/2014/main" id="{0C251F23-7979-42B3-A2C6-F8A2A3CC61C5}"/>
              </a:ext>
            </a:extLst>
          </p:cNvPr>
          <p:cNvSpPr txBox="1"/>
          <p:nvPr/>
        </p:nvSpPr>
        <p:spPr>
          <a:xfrm>
            <a:off x="8160773" y="1113062"/>
            <a:ext cx="3382297" cy="328195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600" b="0" i="0" kern="1200">
                <a:solidFill>
                  <a:srgbClr val="EBEBEB"/>
                </a:solidFill>
                <a:latin typeface="+mj-lt"/>
                <a:ea typeface="+mj-ea"/>
                <a:cs typeface="+mj-cs"/>
              </a:rPr>
              <a:t>Theodore de Bry</a:t>
            </a:r>
          </a:p>
          <a:p>
            <a:pPr>
              <a:lnSpc>
                <a:spcPct val="90000"/>
              </a:lnSpc>
              <a:spcBef>
                <a:spcPct val="0"/>
              </a:spcBef>
              <a:spcAft>
                <a:spcPts val="600"/>
              </a:spcAft>
            </a:pPr>
            <a:r>
              <a:rPr lang="en-US" sz="4600" b="0" i="0" kern="1200">
                <a:solidFill>
                  <a:srgbClr val="EBEBEB"/>
                </a:solidFill>
                <a:latin typeface="+mj-lt"/>
                <a:ea typeface="+mj-ea"/>
                <a:cs typeface="+mj-cs"/>
              </a:rPr>
              <a:t>Allegoria di Colombo</a:t>
            </a:r>
          </a:p>
        </p:txBody>
      </p:sp>
      <p:pic>
        <p:nvPicPr>
          <p:cNvPr id="3" name="Picture 2" descr="E:\Didattica\vari didattica\Lezione Imagologia 2\sirene.jpg">
            <a:extLst>
              <a:ext uri="{FF2B5EF4-FFF2-40B4-BE49-F238E27FC236}">
                <a16:creationId xmlns:a16="http://schemas.microsoft.com/office/drawing/2014/main" id="{5F2AF4B8-9762-4014-ABEF-0F0DDBAAC0B2}"/>
              </a:ext>
            </a:extLst>
          </p:cNvPr>
          <p:cNvPicPr>
            <a:picLocks noChangeAspect="1" noChangeArrowheads="1"/>
          </p:cNvPicPr>
          <p:nvPr/>
        </p:nvPicPr>
        <p:blipFill>
          <a:blip r:embed="rId3" cstate="print"/>
          <a:stretch>
            <a:fillRect/>
          </a:stretch>
        </p:blipFill>
        <p:spPr bwMode="auto">
          <a:xfrm>
            <a:off x="1228208" y="1113063"/>
            <a:ext cx="6234017" cy="4628758"/>
          </a:xfrm>
          <a:prstGeom prst="roundRect">
            <a:avLst>
              <a:gd name="adj" fmla="val 1858"/>
            </a:avLst>
          </a:prstGeom>
          <a:noFill/>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4152885549"/>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7">
            <a:extLst>
              <a:ext uri="{FF2B5EF4-FFF2-40B4-BE49-F238E27FC236}">
                <a16:creationId xmlns:a16="http://schemas.microsoft.com/office/drawing/2014/main" id="{46D75838-7FA2-4AAF-9C77-E34C3B4AD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txBody>
          <a:bodyPr/>
          <a:lstStyle/>
          <a:p>
            <a:endParaRPr lang="en-US" dirty="0"/>
          </a:p>
        </p:txBody>
      </p:sp>
      <p:sp useBgFill="1">
        <p:nvSpPr>
          <p:cNvPr id="19" name="Rectangle 9">
            <a:extLst>
              <a:ext uri="{FF2B5EF4-FFF2-40B4-BE49-F238E27FC236}">
                <a16:creationId xmlns:a16="http://schemas.microsoft.com/office/drawing/2014/main" id="{206B0C47-1CFB-42F6-B66C-063C5B601F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801794"/>
            <a:ext cx="11000237" cy="52482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1">
            <a:extLst>
              <a:ext uri="{FF2B5EF4-FFF2-40B4-BE49-F238E27FC236}">
                <a16:creationId xmlns:a16="http://schemas.microsoft.com/office/drawing/2014/main" id="{7F85B938-6BC7-4B98-9953-B70B36465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2" name="Immagine 1">
            <a:extLst>
              <a:ext uri="{FF2B5EF4-FFF2-40B4-BE49-F238E27FC236}">
                <a16:creationId xmlns:a16="http://schemas.microsoft.com/office/drawing/2014/main" id="{F7203470-98F7-468E-8742-2159CCFDBB7B}"/>
              </a:ext>
            </a:extLst>
          </p:cNvPr>
          <p:cNvPicPr>
            <a:picLocks noChangeAspect="1"/>
          </p:cNvPicPr>
          <p:nvPr/>
        </p:nvPicPr>
        <p:blipFill>
          <a:blip r:embed="rId2"/>
          <a:stretch>
            <a:fillRect/>
          </a:stretch>
        </p:blipFill>
        <p:spPr>
          <a:xfrm>
            <a:off x="1126067" y="1433990"/>
            <a:ext cx="4728634" cy="3983874"/>
          </a:xfrm>
          <a:prstGeom prst="rect">
            <a:avLst/>
          </a:prstGeom>
        </p:spPr>
      </p:pic>
      <p:pic>
        <p:nvPicPr>
          <p:cNvPr id="3" name="Immagine 2">
            <a:extLst>
              <a:ext uri="{FF2B5EF4-FFF2-40B4-BE49-F238E27FC236}">
                <a16:creationId xmlns:a16="http://schemas.microsoft.com/office/drawing/2014/main" id="{02859340-53AD-4160-B68C-06FD1B85F5A2}"/>
              </a:ext>
            </a:extLst>
          </p:cNvPr>
          <p:cNvPicPr>
            <a:picLocks noChangeAspect="1"/>
          </p:cNvPicPr>
          <p:nvPr/>
        </p:nvPicPr>
        <p:blipFill>
          <a:blip r:embed="rId3"/>
          <a:stretch>
            <a:fillRect/>
          </a:stretch>
        </p:blipFill>
        <p:spPr>
          <a:xfrm>
            <a:off x="6337301" y="2095999"/>
            <a:ext cx="4728634" cy="2659856"/>
          </a:xfrm>
          <a:prstGeom prst="rect">
            <a:avLst/>
          </a:prstGeom>
        </p:spPr>
      </p:pic>
    </p:spTree>
    <p:extLst>
      <p:ext uri="{BB962C8B-B14F-4D97-AF65-F5344CB8AC3E}">
        <p14:creationId xmlns:p14="http://schemas.microsoft.com/office/powerpoint/2010/main" val="6566089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Imagen" descr="de bry fonte giovinezza.jpg">
            <a:extLst>
              <a:ext uri="{FF2B5EF4-FFF2-40B4-BE49-F238E27FC236}">
                <a16:creationId xmlns:a16="http://schemas.microsoft.com/office/drawing/2014/main" id="{8E9A66A8-61A4-4C3A-8096-BA15CDE0F7E2}"/>
              </a:ext>
            </a:extLst>
          </p:cNvPr>
          <p:cNvPicPr>
            <a:picLocks noChangeAspect="1"/>
          </p:cNvPicPr>
          <p:nvPr/>
        </p:nvPicPr>
        <p:blipFill>
          <a:blip r:embed="rId2" cstate="print"/>
          <a:stretch>
            <a:fillRect/>
          </a:stretch>
        </p:blipFill>
        <p:spPr>
          <a:xfrm>
            <a:off x="1166786" y="201403"/>
            <a:ext cx="4791101" cy="3363251"/>
          </a:xfrm>
          <a:prstGeom prst="rect">
            <a:avLst/>
          </a:prstGeom>
        </p:spPr>
      </p:pic>
      <p:sp>
        <p:nvSpPr>
          <p:cNvPr id="3" name="6 CuadroTexto">
            <a:extLst>
              <a:ext uri="{FF2B5EF4-FFF2-40B4-BE49-F238E27FC236}">
                <a16:creationId xmlns:a16="http://schemas.microsoft.com/office/drawing/2014/main" id="{B6472663-BADC-41A5-9009-AEBDD2492C74}"/>
              </a:ext>
            </a:extLst>
          </p:cNvPr>
          <p:cNvSpPr txBox="1"/>
          <p:nvPr/>
        </p:nvSpPr>
        <p:spPr>
          <a:xfrm>
            <a:off x="1383094" y="3871932"/>
            <a:ext cx="2778389" cy="400110"/>
          </a:xfrm>
          <a:prstGeom prst="rect">
            <a:avLst/>
          </a:prstGeom>
          <a:noFill/>
        </p:spPr>
        <p:txBody>
          <a:bodyPr wrap="none" rtlCol="0">
            <a:spAutoFit/>
          </a:bodyPr>
          <a:lstStyle/>
          <a:p>
            <a:r>
              <a:rPr lang="it-IT" sz="2000" b="1" dirty="0"/>
              <a:t>La fonte della giovinezza</a:t>
            </a:r>
            <a:endParaRPr lang="es-ES" sz="2000" b="1" dirty="0"/>
          </a:p>
        </p:txBody>
      </p:sp>
      <p:pic>
        <p:nvPicPr>
          <p:cNvPr id="4" name="Immagine 3">
            <a:extLst>
              <a:ext uri="{FF2B5EF4-FFF2-40B4-BE49-F238E27FC236}">
                <a16:creationId xmlns:a16="http://schemas.microsoft.com/office/drawing/2014/main" id="{31FAE6FE-5A57-4205-A145-29AF5802B336}"/>
              </a:ext>
            </a:extLst>
          </p:cNvPr>
          <p:cNvPicPr>
            <a:picLocks noChangeAspect="1"/>
          </p:cNvPicPr>
          <p:nvPr/>
        </p:nvPicPr>
        <p:blipFill>
          <a:blip r:embed="rId3"/>
          <a:stretch>
            <a:fillRect/>
          </a:stretch>
        </p:blipFill>
        <p:spPr>
          <a:xfrm>
            <a:off x="6605587" y="1585549"/>
            <a:ext cx="4791100" cy="3686901"/>
          </a:xfrm>
          <a:prstGeom prst="rect">
            <a:avLst/>
          </a:prstGeom>
        </p:spPr>
      </p:pic>
      <p:sp>
        <p:nvSpPr>
          <p:cNvPr id="5" name="CasellaDiTesto 4">
            <a:extLst>
              <a:ext uri="{FF2B5EF4-FFF2-40B4-BE49-F238E27FC236}">
                <a16:creationId xmlns:a16="http://schemas.microsoft.com/office/drawing/2014/main" id="{D3CB9222-F5F8-44FB-AF4D-BDB9C9333FF2}"/>
              </a:ext>
            </a:extLst>
          </p:cNvPr>
          <p:cNvSpPr txBox="1"/>
          <p:nvPr/>
        </p:nvSpPr>
        <p:spPr>
          <a:xfrm>
            <a:off x="8286750" y="5715000"/>
            <a:ext cx="1186543" cy="369332"/>
          </a:xfrm>
          <a:prstGeom prst="rect">
            <a:avLst/>
          </a:prstGeom>
          <a:noFill/>
        </p:spPr>
        <p:txBody>
          <a:bodyPr wrap="none" rtlCol="0">
            <a:spAutoFit/>
          </a:bodyPr>
          <a:lstStyle/>
          <a:p>
            <a:r>
              <a:rPr lang="it-IT" b="1" dirty="0"/>
              <a:t>Eldorado</a:t>
            </a:r>
            <a:endParaRPr lang="es-ES" b="1" dirty="0"/>
          </a:p>
        </p:txBody>
      </p:sp>
    </p:spTree>
    <p:extLst>
      <p:ext uri="{BB962C8B-B14F-4D97-AF65-F5344CB8AC3E}">
        <p14:creationId xmlns:p14="http://schemas.microsoft.com/office/powerpoint/2010/main" val="42287042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72" name="Rectangle 71">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75" name="Rectangle 74">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2 CuadroTexto"/>
          <p:cNvSpPr txBox="1"/>
          <p:nvPr/>
        </p:nvSpPr>
        <p:spPr>
          <a:xfrm>
            <a:off x="8382055" y="1241266"/>
            <a:ext cx="3161016" cy="315375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600" b="0" i="0" kern="1200">
                <a:ln w="3175" cmpd="sng">
                  <a:noFill/>
                </a:ln>
                <a:solidFill>
                  <a:srgbClr val="EBEBEB"/>
                </a:solidFill>
                <a:latin typeface="+mj-lt"/>
                <a:ea typeface="+mj-ea"/>
                <a:cs typeface="+mj-cs"/>
              </a:rPr>
              <a:t>Jan van der Straat, Amerigo Vespucci sveglia una America dormiente, </a:t>
            </a:r>
          </a:p>
          <a:p>
            <a:pPr>
              <a:lnSpc>
                <a:spcPct val="90000"/>
              </a:lnSpc>
              <a:spcBef>
                <a:spcPct val="0"/>
              </a:spcBef>
              <a:spcAft>
                <a:spcPts val="600"/>
              </a:spcAft>
            </a:pPr>
            <a:r>
              <a:rPr lang="en-US" sz="2600" b="0" i="0" kern="1200">
                <a:ln w="3175" cmpd="sng">
                  <a:noFill/>
                </a:ln>
                <a:solidFill>
                  <a:srgbClr val="EBEBEB"/>
                </a:solidFill>
                <a:latin typeface="+mj-lt"/>
                <a:ea typeface="+mj-ea"/>
                <a:cs typeface="+mj-cs"/>
              </a:rPr>
              <a:t>in Nova reperta, 1630-1638 circa</a:t>
            </a:r>
          </a:p>
        </p:txBody>
      </p:sp>
      <p:grpSp>
        <p:nvGrpSpPr>
          <p:cNvPr id="77" name="Group 76">
            <a:extLst>
              <a:ext uri="{FF2B5EF4-FFF2-40B4-BE49-F238E27FC236}">
                <a16:creationId xmlns:a16="http://schemas.microsoft.com/office/drawing/2014/main" id="{25A657F0-42F3-40D3-BC75-7DA1F5C6A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2" y="396837"/>
            <a:ext cx="7906665" cy="6058999"/>
            <a:chOff x="423332" y="396837"/>
            <a:chExt cx="7906665" cy="6058999"/>
          </a:xfrm>
        </p:grpSpPr>
        <p:sp>
          <p:nvSpPr>
            <p:cNvPr id="78" name="Rectangle 77">
              <a:extLst>
                <a:ext uri="{FF2B5EF4-FFF2-40B4-BE49-F238E27FC236}">
                  <a16:creationId xmlns:a16="http://schemas.microsoft.com/office/drawing/2014/main" id="{2E94FF68-7A60-47B7-AB98-1674FC7F2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2" y="402165"/>
              <a:ext cx="678513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79" name="Freeform 5">
              <a:extLst>
                <a:ext uri="{FF2B5EF4-FFF2-40B4-BE49-F238E27FC236}">
                  <a16:creationId xmlns:a16="http://schemas.microsoft.com/office/drawing/2014/main" id="{42B4F8D7-4E9C-45EF-9072-1AF32CEF71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4616676"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80" name="Freeform 5">
              <a:extLst>
                <a:ext uri="{FF2B5EF4-FFF2-40B4-BE49-F238E27FC236}">
                  <a16:creationId xmlns:a16="http://schemas.microsoft.com/office/drawing/2014/main" id="{3ECBDDDB-593C-40F0-8E80-AA75798EE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6459831"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pic>
        <p:nvPicPr>
          <p:cNvPr id="4098" name="Picture 2" descr="Vespucci%20Awakens%20a%20Sleeping%20America"/>
          <p:cNvPicPr>
            <a:picLocks noChangeAspect="1" noChangeArrowheads="1"/>
          </p:cNvPicPr>
          <p:nvPr/>
        </p:nvPicPr>
        <p:blipFill rotWithShape="1">
          <a:blip r:embed="rId3" cstate="print"/>
          <a:srcRect t="14155" r="2" b="8712"/>
          <a:stretch/>
        </p:blipFill>
        <p:spPr bwMode="auto">
          <a:xfrm>
            <a:off x="26752" y="1414463"/>
            <a:ext cx="7983075" cy="4371975"/>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7539" y="467397"/>
            <a:ext cx="695829" cy="591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12" name="Group 11">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a:solidFill>
            <a:srgbClr val="FFFFFF"/>
          </a:solidFill>
        </p:grpSpPr>
        <p:sp>
          <p:nvSpPr>
            <p:cNvPr id="13" name="Rectangle 12">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sp>
      </p:grpSp>
      <p:sp>
        <p:nvSpPr>
          <p:cNvPr id="2" name="Titolo 1">
            <a:extLst>
              <a:ext uri="{FF2B5EF4-FFF2-40B4-BE49-F238E27FC236}">
                <a16:creationId xmlns:a16="http://schemas.microsoft.com/office/drawing/2014/main" id="{6B0426C9-F25F-47A8-AC28-76E55C7930FB}"/>
              </a:ext>
            </a:extLst>
          </p:cNvPr>
          <p:cNvSpPr>
            <a:spLocks noGrp="1"/>
          </p:cNvSpPr>
          <p:nvPr>
            <p:ph type="title"/>
          </p:nvPr>
        </p:nvSpPr>
        <p:spPr>
          <a:xfrm>
            <a:off x="1000372" y="1209957"/>
            <a:ext cx="3034580" cy="4438087"/>
          </a:xfrm>
        </p:spPr>
        <p:txBody>
          <a:bodyPr anchor="ctr">
            <a:normAutofit/>
          </a:bodyPr>
          <a:lstStyle/>
          <a:p>
            <a:pPr algn="r"/>
            <a:r>
              <a:rPr lang="it-IT" sz="3200">
                <a:solidFill>
                  <a:schemeClr val="tx1"/>
                </a:solidFill>
              </a:rPr>
              <a:t>Amerigo Vespucci – Mundus Novus (1503)</a:t>
            </a:r>
            <a:endParaRPr lang="es-ES" sz="3200">
              <a:solidFill>
                <a:schemeClr val="tx1"/>
              </a:solidFill>
            </a:endParaRPr>
          </a:p>
        </p:txBody>
      </p:sp>
      <p:cxnSp>
        <p:nvCxnSpPr>
          <p:cNvPr id="16" name="Straight Connector 15">
            <a:extLst>
              <a:ext uri="{FF2B5EF4-FFF2-40B4-BE49-F238E27FC236}">
                <a16:creationId xmlns:a16="http://schemas.microsoft.com/office/drawing/2014/main" id="{AD23B2CD-009B-425A-9616-1E1AD1D5A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6687" y="1930986"/>
            <a:ext cx="0" cy="3200400"/>
          </a:xfrm>
          <a:prstGeom prst="line">
            <a:avLst/>
          </a:prstGeom>
          <a:ln w="15875" cap="sq">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 name="Segnaposto contenuto 2">
            <a:extLst>
              <a:ext uri="{FF2B5EF4-FFF2-40B4-BE49-F238E27FC236}">
                <a16:creationId xmlns:a16="http://schemas.microsoft.com/office/drawing/2014/main" id="{3A2AFA5D-1567-4C26-B0E7-28EE5A59DB1D}"/>
              </a:ext>
            </a:extLst>
          </p:cNvPr>
          <p:cNvSpPr>
            <a:spLocks noGrp="1"/>
          </p:cNvSpPr>
          <p:nvPr>
            <p:ph idx="1"/>
          </p:nvPr>
        </p:nvSpPr>
        <p:spPr>
          <a:xfrm>
            <a:off x="4678423" y="942975"/>
            <a:ext cx="6660841" cy="4856000"/>
          </a:xfrm>
        </p:spPr>
        <p:txBody>
          <a:bodyPr anchor="ctr">
            <a:noAutofit/>
          </a:bodyPr>
          <a:lstStyle/>
          <a:p>
            <a:pPr>
              <a:lnSpc>
                <a:spcPct val="90000"/>
              </a:lnSpc>
            </a:pPr>
            <a:r>
              <a:rPr lang="it-IT" dirty="0">
                <a:solidFill>
                  <a:schemeClr val="tx1"/>
                </a:solidFill>
              </a:rPr>
              <a:t>Coloro che vengono catturati in guerra non vengono tenuti in vita ma sono destinati a essere uccisi e divorati. Infatti si mangiano l'un l'altro e il vincitore si ciba del vinto e tra loro la carne umana è cibo corrente. Capita che un padre divori i suoi figli e la propria moglie; io stesso ho conosciuto e ho parlato con un uomo che si vantava di aver mangiato più di trecento uomini. Ho anche trascorso ventisette giorni in una città nella quale vidi appesa alle travi carne umana, come da noi si usa appendere il lardo e la carne di cinghiale. C'è di più, questa gente stupisce del fatto che noi non divoriamo i nostri nemici e non ne gustiamo la carne che dicono essere </a:t>
            </a:r>
            <a:r>
              <a:rPr lang="it-IT" dirty="0" err="1">
                <a:solidFill>
                  <a:schemeClr val="tx1"/>
                </a:solidFill>
              </a:rPr>
              <a:t>saporit</a:t>
            </a:r>
            <a:r>
              <a:rPr lang="es-ES" dirty="0" err="1">
                <a:solidFill>
                  <a:schemeClr val="tx1"/>
                </a:solidFill>
              </a:rPr>
              <a:t>issima</a:t>
            </a:r>
            <a:r>
              <a:rPr lang="es-ES" dirty="0">
                <a:solidFill>
                  <a:schemeClr val="tx1"/>
                </a:solidFill>
              </a:rPr>
              <a:t>.</a:t>
            </a:r>
            <a:endParaRPr lang="it-IT" dirty="0">
              <a:solidFill>
                <a:schemeClr val="tx1"/>
              </a:solidFill>
            </a:endParaRPr>
          </a:p>
          <a:p>
            <a:pPr>
              <a:lnSpc>
                <a:spcPct val="90000"/>
              </a:lnSpc>
            </a:pPr>
            <a:endParaRPr lang="it-IT" dirty="0">
              <a:solidFill>
                <a:schemeClr val="tx1"/>
              </a:solidFill>
            </a:endParaRPr>
          </a:p>
          <a:p>
            <a:pPr>
              <a:lnSpc>
                <a:spcPct val="90000"/>
              </a:lnSpc>
            </a:pPr>
            <a:r>
              <a:rPr lang="it-IT" dirty="0">
                <a:solidFill>
                  <a:schemeClr val="tx1"/>
                </a:solidFill>
              </a:rPr>
              <a:t>Vi è tra loro un'usanza atroce e quasi al di là di ogni umana crudeltà. Le donne infatti, lussuriose oltre ogni misura, ricorrendo a degli intrugli e al morso di animali velenosi, fanno crescere i genitali dei loro uomini fino a renderli enormi e deformi, e per questa ragione molti di costoro perdono i genitali restando eunuchi</a:t>
            </a:r>
            <a:endParaRPr lang="es-ES" dirty="0">
              <a:solidFill>
                <a:schemeClr val="tx1"/>
              </a:solidFill>
            </a:endParaRPr>
          </a:p>
        </p:txBody>
      </p:sp>
    </p:spTree>
    <p:extLst>
      <p:ext uri="{BB962C8B-B14F-4D97-AF65-F5344CB8AC3E}">
        <p14:creationId xmlns:p14="http://schemas.microsoft.com/office/powerpoint/2010/main" val="26994553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D11D82-8A6B-4A3A-AD38-09214FDE1B6C}"/>
              </a:ext>
            </a:extLst>
          </p:cNvPr>
          <p:cNvSpPr>
            <a:spLocks noGrp="1"/>
          </p:cNvSpPr>
          <p:nvPr>
            <p:ph type="title"/>
          </p:nvPr>
        </p:nvSpPr>
        <p:spPr/>
        <p:txBody>
          <a:bodyPr/>
          <a:lstStyle/>
          <a:p>
            <a:r>
              <a:rPr lang="it-IT" dirty="0"/>
              <a:t>Antonio </a:t>
            </a:r>
            <a:r>
              <a:rPr lang="it-IT" dirty="0" err="1"/>
              <a:t>Pigafetta</a:t>
            </a:r>
            <a:r>
              <a:rPr lang="it-IT" dirty="0"/>
              <a:t>, Relazione del primo viaggio intorno al mondo (1519-1522)</a:t>
            </a:r>
            <a:endParaRPr lang="es-ES" dirty="0"/>
          </a:p>
        </p:txBody>
      </p:sp>
      <p:sp>
        <p:nvSpPr>
          <p:cNvPr id="3" name="Segnaposto contenuto 2">
            <a:extLst>
              <a:ext uri="{FF2B5EF4-FFF2-40B4-BE49-F238E27FC236}">
                <a16:creationId xmlns:a16="http://schemas.microsoft.com/office/drawing/2014/main" id="{D3A448EE-EEC2-4344-970F-0FD144E109E7}"/>
              </a:ext>
            </a:extLst>
          </p:cNvPr>
          <p:cNvSpPr>
            <a:spLocks noGrp="1"/>
          </p:cNvSpPr>
          <p:nvPr>
            <p:ph idx="1"/>
          </p:nvPr>
        </p:nvSpPr>
        <p:spPr/>
        <p:txBody>
          <a:bodyPr>
            <a:normAutofit/>
          </a:bodyPr>
          <a:lstStyle/>
          <a:p>
            <a:r>
              <a:rPr lang="it-IT" dirty="0"/>
              <a:t>Sono disposti, omini e </a:t>
            </a:r>
            <a:r>
              <a:rPr lang="it-IT" dirty="0" err="1"/>
              <a:t>femine</a:t>
            </a:r>
            <a:r>
              <a:rPr lang="it-IT" dirty="0"/>
              <a:t>, corno noi. Mangiano carne umana de li su nemici non per </a:t>
            </a:r>
            <a:r>
              <a:rPr lang="it-IT" dirty="0" err="1"/>
              <a:t>bonna</a:t>
            </a:r>
            <a:r>
              <a:rPr lang="it-IT" dirty="0"/>
              <a:t>, ma per una certa </a:t>
            </a:r>
            <a:r>
              <a:rPr lang="it-IT" dirty="0" err="1"/>
              <a:t>uzansa</a:t>
            </a:r>
            <a:r>
              <a:rPr lang="it-IT" dirty="0"/>
              <a:t>. Questa </a:t>
            </a:r>
            <a:r>
              <a:rPr lang="it-IT" dirty="0" err="1"/>
              <a:t>uzansa</a:t>
            </a:r>
            <a:r>
              <a:rPr lang="it-IT" dirty="0"/>
              <a:t> lo uno con l'altro fu principio una </a:t>
            </a:r>
            <a:r>
              <a:rPr lang="it-IT" dirty="0" err="1"/>
              <a:t>vechia</a:t>
            </a:r>
            <a:r>
              <a:rPr lang="it-IT" dirty="0"/>
              <a:t>, la </a:t>
            </a:r>
            <a:r>
              <a:rPr lang="it-IT" dirty="0" err="1"/>
              <a:t>qualle</a:t>
            </a:r>
            <a:r>
              <a:rPr lang="it-IT" dirty="0"/>
              <a:t> aveva solamente uno figliolo che fu </a:t>
            </a:r>
            <a:r>
              <a:rPr lang="it-IT" dirty="0" err="1"/>
              <a:t>amazato</a:t>
            </a:r>
            <a:r>
              <a:rPr lang="it-IT" dirty="0"/>
              <a:t> da li suoi nemici. Per il che, passati </a:t>
            </a:r>
            <a:r>
              <a:rPr lang="it-IT" dirty="0" err="1"/>
              <a:t>aJguni</a:t>
            </a:r>
            <a:r>
              <a:rPr lang="it-IT" dirty="0"/>
              <a:t> giorni, li sui </a:t>
            </a:r>
            <a:r>
              <a:rPr lang="it-IT" dirty="0" err="1"/>
              <a:t>pigliorono</a:t>
            </a:r>
            <a:r>
              <a:rPr lang="it-IT" dirty="0"/>
              <a:t> uno de la compagnia che aveva morto suo figliolo e lo </a:t>
            </a:r>
            <a:r>
              <a:rPr lang="it-IT" dirty="0" err="1"/>
              <a:t>condusero</a:t>
            </a:r>
            <a:r>
              <a:rPr lang="it-IT" dirty="0"/>
              <a:t> dove stava questa mordete in una spala. Costui de lì a poco </a:t>
            </a:r>
            <a:r>
              <a:rPr lang="it-IT" dirty="0" err="1"/>
              <a:t>fugì</a:t>
            </a:r>
            <a:r>
              <a:rPr lang="it-IT" dirty="0"/>
              <a:t> ne li </a:t>
            </a:r>
            <a:r>
              <a:rPr lang="it-IT" dirty="0" err="1"/>
              <a:t>soi</a:t>
            </a:r>
            <a:r>
              <a:rPr lang="it-IT" dirty="0"/>
              <a:t> e disse </a:t>
            </a:r>
            <a:r>
              <a:rPr lang="it-IT" dirty="0" err="1"/>
              <a:t>como</a:t>
            </a:r>
            <a:r>
              <a:rPr lang="it-IT" dirty="0"/>
              <a:t> lo volsero mangiare, mostrandoli </a:t>
            </a:r>
            <a:r>
              <a:rPr lang="it-IT" dirty="0" err="1"/>
              <a:t>el</a:t>
            </a:r>
            <a:r>
              <a:rPr lang="it-IT" dirty="0"/>
              <a:t> </a:t>
            </a:r>
            <a:r>
              <a:rPr lang="it-IT" dirty="0" err="1"/>
              <a:t>segnalle</a:t>
            </a:r>
            <a:r>
              <a:rPr lang="it-IT" dirty="0"/>
              <a:t> de la spala. Quando questi pigliarono poi de quelli, li </a:t>
            </a:r>
            <a:r>
              <a:rPr lang="it-IT" dirty="0" err="1"/>
              <a:t>mangiorono</a:t>
            </a:r>
            <a:r>
              <a:rPr lang="it-IT" dirty="0"/>
              <a:t>; e quelli de questi si che per questo è venuta tal </a:t>
            </a:r>
            <a:r>
              <a:rPr lang="it-IT" dirty="0" err="1"/>
              <a:t>uzansa</a:t>
            </a:r>
            <a:r>
              <a:rPr lang="it-IT" dirty="0"/>
              <a:t>. Non se mangiano subito, ma ognuno taglia uno </a:t>
            </a:r>
            <a:r>
              <a:rPr lang="it-IT" dirty="0" err="1"/>
              <a:t>pezo</a:t>
            </a:r>
            <a:r>
              <a:rPr lang="it-IT" dirty="0"/>
              <a:t> e lo porta in casa </a:t>
            </a:r>
            <a:r>
              <a:rPr lang="it-IT" dirty="0" err="1"/>
              <a:t>metendolo</a:t>
            </a:r>
            <a:r>
              <a:rPr lang="it-IT" dirty="0"/>
              <a:t> al fumo. Poi, ogni 8 </a:t>
            </a:r>
            <a:r>
              <a:rPr lang="it-IT" dirty="0" err="1"/>
              <a:t>iorni</a:t>
            </a:r>
            <a:r>
              <a:rPr lang="it-IT" dirty="0"/>
              <a:t>, taglia un </a:t>
            </a:r>
            <a:r>
              <a:rPr lang="it-IT" dirty="0" err="1"/>
              <a:t>pezeto</a:t>
            </a:r>
            <a:r>
              <a:rPr lang="it-IT" dirty="0"/>
              <a:t> mangiandolo </a:t>
            </a:r>
            <a:r>
              <a:rPr lang="it-IT" dirty="0" err="1"/>
              <a:t>brutolado</a:t>
            </a:r>
            <a:r>
              <a:rPr lang="it-IT" dirty="0"/>
              <a:t> con le altre cose per memoria de gli </a:t>
            </a:r>
            <a:r>
              <a:rPr lang="es-ES" dirty="0"/>
              <a:t>sui </a:t>
            </a:r>
            <a:r>
              <a:rPr lang="es-ES" dirty="0" err="1"/>
              <a:t>nemici</a:t>
            </a:r>
            <a:r>
              <a:rPr lang="es-ES" dirty="0"/>
              <a:t>.</a:t>
            </a:r>
          </a:p>
        </p:txBody>
      </p:sp>
    </p:spTree>
    <p:extLst>
      <p:ext uri="{BB962C8B-B14F-4D97-AF65-F5344CB8AC3E}">
        <p14:creationId xmlns:p14="http://schemas.microsoft.com/office/powerpoint/2010/main" val="25756307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72" name="Rectangle 71">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75" name="Rectangle 74">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7" name="Freeform 5">
            <a:extLst>
              <a:ext uri="{FF2B5EF4-FFF2-40B4-BE49-F238E27FC236}">
                <a16:creationId xmlns:a16="http://schemas.microsoft.com/office/drawing/2014/main" id="{11CAC6F2-0806-417B-BF5D-5AEF6195F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79" name="Rectangle 78">
            <a:extLst>
              <a:ext uri="{FF2B5EF4-FFF2-40B4-BE49-F238E27FC236}">
                <a16:creationId xmlns:a16="http://schemas.microsoft.com/office/drawing/2014/main" id="{D4723B02-0AAB-4F6E-BA41-8ED99D559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2 CuadroTexto"/>
          <p:cNvSpPr txBox="1"/>
          <p:nvPr/>
        </p:nvSpPr>
        <p:spPr>
          <a:xfrm>
            <a:off x="8160773" y="1113062"/>
            <a:ext cx="3382297" cy="328195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000" b="0" i="0" kern="1200">
                <a:ln w="3175" cmpd="sng">
                  <a:noFill/>
                </a:ln>
                <a:solidFill>
                  <a:srgbClr val="EBEBEB"/>
                </a:solidFill>
                <a:latin typeface="+mj-lt"/>
                <a:ea typeface="+mj-ea"/>
                <a:cs typeface="+mj-cs"/>
              </a:rPr>
              <a:t>Theodore de Bry, I selvaggi attaccati dallo spirito maligno, </a:t>
            </a:r>
          </a:p>
          <a:p>
            <a:pPr>
              <a:lnSpc>
                <a:spcPct val="90000"/>
              </a:lnSpc>
              <a:spcBef>
                <a:spcPct val="0"/>
              </a:spcBef>
              <a:spcAft>
                <a:spcPts val="600"/>
              </a:spcAft>
            </a:pPr>
            <a:r>
              <a:rPr lang="en-US" sz="3000" b="0" i="0" kern="1200">
                <a:ln w="3175" cmpd="sng">
                  <a:noFill/>
                </a:ln>
                <a:solidFill>
                  <a:srgbClr val="EBEBEB"/>
                </a:solidFill>
                <a:latin typeface="+mj-lt"/>
                <a:ea typeface="+mj-ea"/>
                <a:cs typeface="+mj-cs"/>
              </a:rPr>
              <a:t>in  America tertia pars, 1592</a:t>
            </a:r>
          </a:p>
        </p:txBody>
      </p:sp>
      <p:pic>
        <p:nvPicPr>
          <p:cNvPr id="3074" name="Picture 2" descr="ld002"/>
          <p:cNvPicPr>
            <a:picLocks noChangeAspect="1" noChangeArrowheads="1"/>
          </p:cNvPicPr>
          <p:nvPr/>
        </p:nvPicPr>
        <p:blipFill>
          <a:blip r:embed="rId3" cstate="print"/>
          <a:stretch>
            <a:fillRect/>
          </a:stretch>
        </p:blipFill>
        <p:spPr bwMode="auto">
          <a:xfrm>
            <a:off x="1259378" y="1113063"/>
            <a:ext cx="6171677" cy="4628758"/>
          </a:xfrm>
          <a:prstGeom prst="roundRect">
            <a:avLst>
              <a:gd name="adj" fmla="val 1858"/>
            </a:avLst>
          </a:prstGeom>
          <a:noFill/>
          <a:effectLst>
            <a:outerShdw blurRad="50800" dist="50800" dir="5400000" algn="tl" rotWithShape="0">
              <a:srgbClr val="000000">
                <a:alpha val="43000"/>
              </a:srgbClr>
            </a:outerShdw>
          </a:effectLst>
        </p:spPr>
      </p:pic>
    </p:spTree>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73" name="Rectangle 72">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76" name="Rectangle 75">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8" name="Freeform 5">
            <a:extLst>
              <a:ext uri="{FF2B5EF4-FFF2-40B4-BE49-F238E27FC236}">
                <a16:creationId xmlns:a16="http://schemas.microsoft.com/office/drawing/2014/main" id="{11CAC6F2-0806-417B-BF5D-5AEF6195F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80" name="Rectangle 79">
            <a:extLst>
              <a:ext uri="{FF2B5EF4-FFF2-40B4-BE49-F238E27FC236}">
                <a16:creationId xmlns:a16="http://schemas.microsoft.com/office/drawing/2014/main" id="{D4723B02-0AAB-4F6E-BA41-8ED99D559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9219" name="CasellaDiTesto 6"/>
          <p:cNvSpPr txBox="1">
            <a:spLocks noChangeArrowheads="1"/>
          </p:cNvSpPr>
          <p:nvPr/>
        </p:nvSpPr>
        <p:spPr bwMode="auto">
          <a:xfrm>
            <a:off x="8160773" y="1113062"/>
            <a:ext cx="3382297" cy="32819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lnSpc>
                <a:spcPct val="90000"/>
              </a:lnSpc>
              <a:spcBef>
                <a:spcPct val="0"/>
              </a:spcBef>
              <a:spcAft>
                <a:spcPts val="600"/>
              </a:spcAft>
            </a:pPr>
            <a:r>
              <a:rPr lang="en-US" sz="2600" b="0" i="0" kern="1200">
                <a:solidFill>
                  <a:srgbClr val="EBEBEB"/>
                </a:solidFill>
                <a:latin typeface="+mj-lt"/>
                <a:ea typeface="+mj-ea"/>
                <a:cs typeface="+mj-cs"/>
              </a:rPr>
              <a:t>Hartmann Schedel, Libri cronicarum cum figuris et imaginibus ab inicio mundi, Norimberga, Koberger,1493</a:t>
            </a:r>
          </a:p>
        </p:txBody>
      </p:sp>
      <p:pic>
        <p:nvPicPr>
          <p:cNvPr id="9218" name="Immagine 5" descr="Schedel_weltkarte a colo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249057" y="1113063"/>
            <a:ext cx="6192318" cy="4628758"/>
          </a:xfrm>
          <a:prstGeom prst="roundRect">
            <a:avLst>
              <a:gd name="adj" fmla="val 1858"/>
            </a:avLst>
          </a:prstGeom>
          <a:noFill/>
          <a:effectLst>
            <a:outerShdw blurRad="50800" dist="50800" dir="54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6794115"/>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C030789-C525-4D1D-90A0-F48C14A76E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91BD0F81-508F-4C6D-9938-C58CC2138A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Freeform 5">
              <a:extLst>
                <a:ext uri="{FF2B5EF4-FFF2-40B4-BE49-F238E27FC236}">
                  <a16:creationId xmlns:a16="http://schemas.microsoft.com/office/drawing/2014/main" id="{49081238-0806-4285-968F-ACFC0C0FB93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4" name="Rectangle 13">
            <a:extLst>
              <a:ext uri="{FF2B5EF4-FFF2-40B4-BE49-F238E27FC236}">
                <a16:creationId xmlns:a16="http://schemas.microsoft.com/office/drawing/2014/main" id="{80CAB4C1-E9FF-4C37-92FA-28BED3B888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0BD7060D-8DA2-4400-86F1-6A988F0E8A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96E6678A-6101-4D77-8A14-5F70FBDB66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magine 1">
            <a:extLst>
              <a:ext uri="{FF2B5EF4-FFF2-40B4-BE49-F238E27FC236}">
                <a16:creationId xmlns:a16="http://schemas.microsoft.com/office/drawing/2014/main" id="{CD709458-E0B8-457E-AE4D-69F45FA7404A}"/>
              </a:ext>
            </a:extLst>
          </p:cNvPr>
          <p:cNvPicPr>
            <a:picLocks noChangeAspect="1"/>
          </p:cNvPicPr>
          <p:nvPr/>
        </p:nvPicPr>
        <p:blipFill>
          <a:blip r:embed="rId3"/>
          <a:stretch>
            <a:fillRect/>
          </a:stretch>
        </p:blipFill>
        <p:spPr>
          <a:xfrm>
            <a:off x="907877" y="474132"/>
            <a:ext cx="2863481" cy="3439617"/>
          </a:xfrm>
          <a:prstGeom prst="roundRect">
            <a:avLst>
              <a:gd name="adj" fmla="val 1858"/>
            </a:avLst>
          </a:prstGeom>
          <a:effectLst/>
        </p:spPr>
      </p:pic>
      <p:pic>
        <p:nvPicPr>
          <p:cNvPr id="4" name="Immagine 3">
            <a:extLst>
              <a:ext uri="{FF2B5EF4-FFF2-40B4-BE49-F238E27FC236}">
                <a16:creationId xmlns:a16="http://schemas.microsoft.com/office/drawing/2014/main" id="{947C0587-0A10-4A6E-9D7A-B8E388A29476}"/>
              </a:ext>
            </a:extLst>
          </p:cNvPr>
          <p:cNvPicPr>
            <a:picLocks noChangeAspect="1"/>
          </p:cNvPicPr>
          <p:nvPr/>
        </p:nvPicPr>
        <p:blipFill>
          <a:blip r:embed="rId4"/>
          <a:stretch>
            <a:fillRect/>
          </a:stretch>
        </p:blipFill>
        <p:spPr>
          <a:xfrm>
            <a:off x="4454679" y="473338"/>
            <a:ext cx="3181645" cy="3439617"/>
          </a:xfrm>
          <a:prstGeom prst="roundRect">
            <a:avLst>
              <a:gd name="adj" fmla="val 1858"/>
            </a:avLst>
          </a:prstGeom>
          <a:effectLst/>
        </p:spPr>
      </p:pic>
      <p:pic>
        <p:nvPicPr>
          <p:cNvPr id="3" name="Immagine 2">
            <a:extLst>
              <a:ext uri="{FF2B5EF4-FFF2-40B4-BE49-F238E27FC236}">
                <a16:creationId xmlns:a16="http://schemas.microsoft.com/office/drawing/2014/main" id="{0C164D62-AE37-43D8-9AD1-64D8C086BA2B}"/>
              </a:ext>
            </a:extLst>
          </p:cNvPr>
          <p:cNvPicPr>
            <a:picLocks noChangeAspect="1"/>
          </p:cNvPicPr>
          <p:nvPr/>
        </p:nvPicPr>
        <p:blipFill>
          <a:blip r:embed="rId5"/>
          <a:stretch>
            <a:fillRect/>
          </a:stretch>
        </p:blipFill>
        <p:spPr>
          <a:xfrm>
            <a:off x="8161211" y="473338"/>
            <a:ext cx="3190244" cy="3439617"/>
          </a:xfrm>
          <a:prstGeom prst="roundRect">
            <a:avLst>
              <a:gd name="adj" fmla="val 1858"/>
            </a:avLst>
          </a:prstGeom>
          <a:effectLst/>
        </p:spPr>
      </p:pic>
      <p:sp>
        <p:nvSpPr>
          <p:cNvPr id="20" name="Rectangle 19">
            <a:extLst>
              <a:ext uri="{FF2B5EF4-FFF2-40B4-BE49-F238E27FC236}">
                <a16:creationId xmlns:a16="http://schemas.microsoft.com/office/drawing/2014/main" id="{AFA4E1D0-9351-4451-B0A0-51BEA42D86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2" name="Freeform: Shape 21">
            <a:extLst>
              <a:ext uri="{FF2B5EF4-FFF2-40B4-BE49-F238E27FC236}">
                <a16:creationId xmlns:a16="http://schemas.microsoft.com/office/drawing/2014/main" id="{0D052C5D-4E47-47F1-96A6-5251FAAEDE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133850"/>
            <a:ext cx="11277600" cy="2250018"/>
          </a:xfrm>
          <a:custGeom>
            <a:avLst/>
            <a:gdLst>
              <a:gd name="connsiteX0" fmla="*/ 5264150 w 11277600"/>
              <a:gd name="connsiteY0" fmla="*/ 0 h 2250018"/>
              <a:gd name="connsiteX1" fmla="*/ 5499100 w 11277600"/>
              <a:gd name="connsiteY1" fmla="*/ 1588 h 2250018"/>
              <a:gd name="connsiteX2" fmla="*/ 5730875 w 11277600"/>
              <a:gd name="connsiteY2" fmla="*/ 1588 h 2250018"/>
              <a:gd name="connsiteX3" fmla="*/ 5961063 w 11277600"/>
              <a:gd name="connsiteY3" fmla="*/ 4763 h 2250018"/>
              <a:gd name="connsiteX4" fmla="*/ 6186488 w 11277600"/>
              <a:gd name="connsiteY4" fmla="*/ 9525 h 2250018"/>
              <a:gd name="connsiteX5" fmla="*/ 6410325 w 11277600"/>
              <a:gd name="connsiteY5" fmla="*/ 14288 h 2250018"/>
              <a:gd name="connsiteX6" fmla="*/ 6629400 w 11277600"/>
              <a:gd name="connsiteY6" fmla="*/ 19050 h 2250018"/>
              <a:gd name="connsiteX7" fmla="*/ 6846888 w 11277600"/>
              <a:gd name="connsiteY7" fmla="*/ 26988 h 2250018"/>
              <a:gd name="connsiteX8" fmla="*/ 7061200 w 11277600"/>
              <a:gd name="connsiteY8" fmla="*/ 34925 h 2250018"/>
              <a:gd name="connsiteX9" fmla="*/ 7270750 w 11277600"/>
              <a:gd name="connsiteY9" fmla="*/ 42863 h 2250018"/>
              <a:gd name="connsiteX10" fmla="*/ 7680325 w 11277600"/>
              <a:gd name="connsiteY10" fmla="*/ 63500 h 2250018"/>
              <a:gd name="connsiteX11" fmla="*/ 8072438 w 11277600"/>
              <a:gd name="connsiteY11" fmla="*/ 85725 h 2250018"/>
              <a:gd name="connsiteX12" fmla="*/ 8448675 w 11277600"/>
              <a:gd name="connsiteY12" fmla="*/ 109538 h 2250018"/>
              <a:gd name="connsiteX13" fmla="*/ 8805862 w 11277600"/>
              <a:gd name="connsiteY13" fmla="*/ 134938 h 2250018"/>
              <a:gd name="connsiteX14" fmla="*/ 9145588 w 11277600"/>
              <a:gd name="connsiteY14" fmla="*/ 161925 h 2250018"/>
              <a:gd name="connsiteX15" fmla="*/ 9461500 w 11277600"/>
              <a:gd name="connsiteY15" fmla="*/ 190500 h 2250018"/>
              <a:gd name="connsiteX16" fmla="*/ 9758362 w 11277600"/>
              <a:gd name="connsiteY16" fmla="*/ 219075 h 2250018"/>
              <a:gd name="connsiteX17" fmla="*/ 10031412 w 11277600"/>
              <a:gd name="connsiteY17" fmla="*/ 247650 h 2250018"/>
              <a:gd name="connsiteX18" fmla="*/ 10282238 w 11277600"/>
              <a:gd name="connsiteY18" fmla="*/ 274638 h 2250018"/>
              <a:gd name="connsiteX19" fmla="*/ 10504488 w 11277600"/>
              <a:gd name="connsiteY19" fmla="*/ 300038 h 2250018"/>
              <a:gd name="connsiteX20" fmla="*/ 10704512 w 11277600"/>
              <a:gd name="connsiteY20" fmla="*/ 323850 h 2250018"/>
              <a:gd name="connsiteX21" fmla="*/ 10874375 w 11277600"/>
              <a:gd name="connsiteY21" fmla="*/ 344488 h 2250018"/>
              <a:gd name="connsiteX22" fmla="*/ 11015662 w 11277600"/>
              <a:gd name="connsiteY22" fmla="*/ 363538 h 2250018"/>
              <a:gd name="connsiteX23" fmla="*/ 11210925 w 11277600"/>
              <a:gd name="connsiteY23" fmla="*/ 390525 h 2250018"/>
              <a:gd name="connsiteX24" fmla="*/ 11277600 w 11277600"/>
              <a:gd name="connsiteY24" fmla="*/ 400050 h 2250018"/>
              <a:gd name="connsiteX25" fmla="*/ 11277600 w 11277600"/>
              <a:gd name="connsiteY25" fmla="*/ 2250018 h 2250018"/>
              <a:gd name="connsiteX26" fmla="*/ 0 w 11277600"/>
              <a:gd name="connsiteY26" fmla="*/ 2250018 h 2250018"/>
              <a:gd name="connsiteX27" fmla="*/ 0 w 11277600"/>
              <a:gd name="connsiteY27" fmla="*/ 398463 h 2250018"/>
              <a:gd name="connsiteX28" fmla="*/ 255588 w 11277600"/>
              <a:gd name="connsiteY28" fmla="*/ 358775 h 2250018"/>
              <a:gd name="connsiteX29" fmla="*/ 511175 w 11277600"/>
              <a:gd name="connsiteY29" fmla="*/ 320675 h 2250018"/>
              <a:gd name="connsiteX30" fmla="*/ 766762 w 11277600"/>
              <a:gd name="connsiteY30" fmla="*/ 284163 h 2250018"/>
              <a:gd name="connsiteX31" fmla="*/ 1023938 w 11277600"/>
              <a:gd name="connsiteY31" fmla="*/ 252413 h 2250018"/>
              <a:gd name="connsiteX32" fmla="*/ 1279525 w 11277600"/>
              <a:gd name="connsiteY32" fmla="*/ 220663 h 2250018"/>
              <a:gd name="connsiteX33" fmla="*/ 1536700 w 11277600"/>
              <a:gd name="connsiteY33" fmla="*/ 190500 h 2250018"/>
              <a:gd name="connsiteX34" fmla="*/ 1790700 w 11277600"/>
              <a:gd name="connsiteY34" fmla="*/ 165100 h 2250018"/>
              <a:gd name="connsiteX35" fmla="*/ 2047875 w 11277600"/>
              <a:gd name="connsiteY35" fmla="*/ 141288 h 2250018"/>
              <a:gd name="connsiteX36" fmla="*/ 2303462 w 11277600"/>
              <a:gd name="connsiteY36" fmla="*/ 119063 h 2250018"/>
              <a:gd name="connsiteX37" fmla="*/ 2555875 w 11277600"/>
              <a:gd name="connsiteY37" fmla="*/ 100013 h 2250018"/>
              <a:gd name="connsiteX38" fmla="*/ 2809875 w 11277600"/>
              <a:gd name="connsiteY38" fmla="*/ 80963 h 2250018"/>
              <a:gd name="connsiteX39" fmla="*/ 3062288 w 11277600"/>
              <a:gd name="connsiteY39" fmla="*/ 65088 h 2250018"/>
              <a:gd name="connsiteX40" fmla="*/ 3313113 w 11277600"/>
              <a:gd name="connsiteY40" fmla="*/ 52388 h 2250018"/>
              <a:gd name="connsiteX41" fmla="*/ 3563938 w 11277600"/>
              <a:gd name="connsiteY41" fmla="*/ 39688 h 2250018"/>
              <a:gd name="connsiteX42" fmla="*/ 3811588 w 11277600"/>
              <a:gd name="connsiteY42" fmla="*/ 28575 h 2250018"/>
              <a:gd name="connsiteX43" fmla="*/ 4057650 w 11277600"/>
              <a:gd name="connsiteY43" fmla="*/ 20638 h 2250018"/>
              <a:gd name="connsiteX44" fmla="*/ 4303713 w 11277600"/>
              <a:gd name="connsiteY44" fmla="*/ 14288 h 2250018"/>
              <a:gd name="connsiteX45" fmla="*/ 4546600 w 11277600"/>
              <a:gd name="connsiteY45" fmla="*/ 7938 h 2250018"/>
              <a:gd name="connsiteX46" fmla="*/ 4787900 w 11277600"/>
              <a:gd name="connsiteY46" fmla="*/ 4763 h 2250018"/>
              <a:gd name="connsiteX47" fmla="*/ 5027613 w 11277600"/>
              <a:gd name="connsiteY47" fmla="*/ 1588 h 225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277600" h="2250018">
                <a:moveTo>
                  <a:pt x="5264150" y="0"/>
                </a:moveTo>
                <a:lnTo>
                  <a:pt x="5499100" y="1588"/>
                </a:lnTo>
                <a:lnTo>
                  <a:pt x="5730875" y="1588"/>
                </a:lnTo>
                <a:lnTo>
                  <a:pt x="5961063" y="4763"/>
                </a:lnTo>
                <a:lnTo>
                  <a:pt x="6186488" y="9525"/>
                </a:lnTo>
                <a:lnTo>
                  <a:pt x="6410325" y="14288"/>
                </a:lnTo>
                <a:lnTo>
                  <a:pt x="6629400" y="19050"/>
                </a:lnTo>
                <a:lnTo>
                  <a:pt x="6846888" y="26988"/>
                </a:lnTo>
                <a:lnTo>
                  <a:pt x="7061200" y="34925"/>
                </a:lnTo>
                <a:lnTo>
                  <a:pt x="7270750" y="42863"/>
                </a:lnTo>
                <a:lnTo>
                  <a:pt x="7680325" y="63500"/>
                </a:lnTo>
                <a:lnTo>
                  <a:pt x="8072438" y="85725"/>
                </a:lnTo>
                <a:lnTo>
                  <a:pt x="8448675" y="109538"/>
                </a:lnTo>
                <a:lnTo>
                  <a:pt x="8805862" y="134938"/>
                </a:lnTo>
                <a:lnTo>
                  <a:pt x="9145588" y="161925"/>
                </a:lnTo>
                <a:lnTo>
                  <a:pt x="9461500" y="190500"/>
                </a:lnTo>
                <a:lnTo>
                  <a:pt x="9758362" y="219075"/>
                </a:lnTo>
                <a:lnTo>
                  <a:pt x="10031412" y="247650"/>
                </a:lnTo>
                <a:lnTo>
                  <a:pt x="10282238" y="274638"/>
                </a:lnTo>
                <a:lnTo>
                  <a:pt x="10504488" y="300038"/>
                </a:lnTo>
                <a:lnTo>
                  <a:pt x="10704512" y="323850"/>
                </a:lnTo>
                <a:lnTo>
                  <a:pt x="10874375" y="344488"/>
                </a:lnTo>
                <a:lnTo>
                  <a:pt x="11015662" y="363538"/>
                </a:lnTo>
                <a:lnTo>
                  <a:pt x="11210925" y="390525"/>
                </a:lnTo>
                <a:lnTo>
                  <a:pt x="11277600" y="400050"/>
                </a:lnTo>
                <a:lnTo>
                  <a:pt x="11277600" y="2250018"/>
                </a:lnTo>
                <a:lnTo>
                  <a:pt x="0" y="2250018"/>
                </a:lnTo>
                <a:lnTo>
                  <a:pt x="0" y="398463"/>
                </a:lnTo>
                <a:lnTo>
                  <a:pt x="255588" y="358775"/>
                </a:lnTo>
                <a:lnTo>
                  <a:pt x="511175" y="320675"/>
                </a:lnTo>
                <a:lnTo>
                  <a:pt x="766762" y="284163"/>
                </a:lnTo>
                <a:lnTo>
                  <a:pt x="1023938" y="252413"/>
                </a:lnTo>
                <a:lnTo>
                  <a:pt x="1279525" y="220663"/>
                </a:lnTo>
                <a:lnTo>
                  <a:pt x="1536700" y="190500"/>
                </a:lnTo>
                <a:lnTo>
                  <a:pt x="1790700" y="165100"/>
                </a:lnTo>
                <a:lnTo>
                  <a:pt x="2047875" y="141288"/>
                </a:lnTo>
                <a:lnTo>
                  <a:pt x="2303462" y="119063"/>
                </a:lnTo>
                <a:lnTo>
                  <a:pt x="2555875" y="100013"/>
                </a:lnTo>
                <a:lnTo>
                  <a:pt x="2809875" y="80963"/>
                </a:lnTo>
                <a:lnTo>
                  <a:pt x="3062288" y="65088"/>
                </a:lnTo>
                <a:lnTo>
                  <a:pt x="3313113" y="52388"/>
                </a:lnTo>
                <a:lnTo>
                  <a:pt x="3563938" y="39688"/>
                </a:lnTo>
                <a:lnTo>
                  <a:pt x="3811588" y="28575"/>
                </a:lnTo>
                <a:lnTo>
                  <a:pt x="4057650" y="20638"/>
                </a:lnTo>
                <a:lnTo>
                  <a:pt x="4303713" y="14288"/>
                </a:lnTo>
                <a:lnTo>
                  <a:pt x="4546600" y="7938"/>
                </a:lnTo>
                <a:lnTo>
                  <a:pt x="4787900" y="4763"/>
                </a:lnTo>
                <a:lnTo>
                  <a:pt x="5027613" y="1588"/>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4" name="Freeform 5">
            <a:extLst>
              <a:ext uri="{FF2B5EF4-FFF2-40B4-BE49-F238E27FC236}">
                <a16:creationId xmlns:a16="http://schemas.microsoft.com/office/drawing/2014/main" id="{79B9FD3C-5633-44F4-902E-55A97B2D20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0371525">
            <a:off x="263767" y="4132535"/>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5" name="CasellaDiTesto 4">
            <a:extLst>
              <a:ext uri="{FF2B5EF4-FFF2-40B4-BE49-F238E27FC236}">
                <a16:creationId xmlns:a16="http://schemas.microsoft.com/office/drawing/2014/main" id="{F7797327-DD23-40C5-8490-85D86BE64F7D}"/>
              </a:ext>
            </a:extLst>
          </p:cNvPr>
          <p:cNvSpPr txBox="1"/>
          <p:nvPr/>
        </p:nvSpPr>
        <p:spPr>
          <a:xfrm>
            <a:off x="649975" y="4517136"/>
            <a:ext cx="10893095" cy="117494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800" b="0" i="0" kern="1200">
                <a:solidFill>
                  <a:schemeClr val="bg2"/>
                </a:solidFill>
                <a:latin typeface="+mj-lt"/>
                <a:ea typeface="+mj-ea"/>
                <a:cs typeface="+mj-cs"/>
              </a:rPr>
              <a:t>Hans Staden, La mia prigionia tra i cannibali 1553-1555 </a:t>
            </a:r>
          </a:p>
        </p:txBody>
      </p:sp>
    </p:spTree>
    <p:extLst>
      <p:ext uri="{BB962C8B-B14F-4D97-AF65-F5344CB8AC3E}">
        <p14:creationId xmlns:p14="http://schemas.microsoft.com/office/powerpoint/2010/main" val="916970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de bry cannibali 1.jpg"/>
          <p:cNvPicPr>
            <a:picLocks noChangeAspect="1"/>
          </p:cNvPicPr>
          <p:nvPr/>
        </p:nvPicPr>
        <p:blipFill>
          <a:blip r:embed="rId2" cstate="print"/>
          <a:srcRect l="3869" t="27907" r="6706" b="6312"/>
          <a:stretch>
            <a:fillRect/>
          </a:stretch>
        </p:blipFill>
        <p:spPr>
          <a:xfrm>
            <a:off x="6515102" y="2024900"/>
            <a:ext cx="4500562" cy="3712964"/>
          </a:xfrm>
          <a:prstGeom prst="rect">
            <a:avLst/>
          </a:prstGeom>
        </p:spPr>
      </p:pic>
      <p:pic>
        <p:nvPicPr>
          <p:cNvPr id="4" name="3 Imagen" descr="de bry cannibali 2.jpg"/>
          <p:cNvPicPr>
            <a:picLocks noChangeAspect="1"/>
          </p:cNvPicPr>
          <p:nvPr/>
        </p:nvPicPr>
        <p:blipFill>
          <a:blip r:embed="rId3" cstate="print"/>
          <a:srcRect l="2771" t="24170" r="3008" b="9478"/>
          <a:stretch>
            <a:fillRect/>
          </a:stretch>
        </p:blipFill>
        <p:spPr>
          <a:xfrm>
            <a:off x="643795" y="2457345"/>
            <a:ext cx="4508599" cy="3712963"/>
          </a:xfrm>
          <a:prstGeom prst="rect">
            <a:avLst/>
          </a:prstGeom>
        </p:spPr>
      </p:pic>
      <p:sp>
        <p:nvSpPr>
          <p:cNvPr id="6" name="5 CuadroTexto"/>
          <p:cNvSpPr txBox="1"/>
          <p:nvPr/>
        </p:nvSpPr>
        <p:spPr>
          <a:xfrm>
            <a:off x="643795" y="115190"/>
            <a:ext cx="4737835" cy="400110"/>
          </a:xfrm>
          <a:prstGeom prst="rect">
            <a:avLst/>
          </a:prstGeom>
          <a:noFill/>
        </p:spPr>
        <p:txBody>
          <a:bodyPr wrap="none" rtlCol="0">
            <a:spAutoFit/>
          </a:bodyPr>
          <a:lstStyle/>
          <a:p>
            <a:r>
              <a:rPr lang="it-IT" sz="2000" b="1" dirty="0"/>
              <a:t>Theodore de Bry, America tertia pars, 1592</a:t>
            </a:r>
            <a:endParaRPr lang="es-ES" sz="2000" b="1" dirty="0"/>
          </a:p>
        </p:txBody>
      </p:sp>
      <p:sp>
        <p:nvSpPr>
          <p:cNvPr id="8" name="7 CuadroTexto"/>
          <p:cNvSpPr txBox="1"/>
          <p:nvPr/>
        </p:nvSpPr>
        <p:spPr>
          <a:xfrm>
            <a:off x="2333406" y="544825"/>
            <a:ext cx="4194033" cy="707886"/>
          </a:xfrm>
          <a:prstGeom prst="rect">
            <a:avLst/>
          </a:prstGeom>
          <a:noFill/>
        </p:spPr>
        <p:txBody>
          <a:bodyPr wrap="none" rtlCol="0">
            <a:spAutoFit/>
          </a:bodyPr>
          <a:lstStyle/>
          <a:p>
            <a:r>
              <a:rPr lang="it-IT" sz="2000" b="1" dirty="0"/>
              <a:t>Cerimonie con cui i selvaggi uccidono </a:t>
            </a:r>
          </a:p>
          <a:p>
            <a:r>
              <a:rPr lang="it-IT" sz="2000" b="1" dirty="0"/>
              <a:t>e mangiano i loro prigionieri</a:t>
            </a:r>
            <a:endParaRPr lang="es-ES" sz="2000" b="1"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D75838-7FA2-4AAF-9C77-E34C3B4AD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txBody>
          <a:bodyPr/>
          <a:lstStyle/>
          <a:p>
            <a:endParaRPr lang="en-US" dirty="0"/>
          </a:p>
        </p:txBody>
      </p:sp>
      <p:sp useBgFill="1">
        <p:nvSpPr>
          <p:cNvPr id="10" name="Rectangle 9">
            <a:extLst>
              <a:ext uri="{FF2B5EF4-FFF2-40B4-BE49-F238E27FC236}">
                <a16:creationId xmlns:a16="http://schemas.microsoft.com/office/drawing/2014/main" id="{206B0C47-1CFB-42F6-B66C-063C5B601F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801794"/>
            <a:ext cx="11000237" cy="52482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F85B938-6BC7-4B98-9953-B70B36465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2" name="Immagine 1">
            <a:extLst>
              <a:ext uri="{FF2B5EF4-FFF2-40B4-BE49-F238E27FC236}">
                <a16:creationId xmlns:a16="http://schemas.microsoft.com/office/drawing/2014/main" id="{E8D9D18A-F3FA-418A-A0FF-1B64217FF4F7}"/>
              </a:ext>
            </a:extLst>
          </p:cNvPr>
          <p:cNvPicPr>
            <a:picLocks noChangeAspect="1"/>
          </p:cNvPicPr>
          <p:nvPr/>
        </p:nvPicPr>
        <p:blipFill>
          <a:blip r:embed="rId2"/>
          <a:stretch>
            <a:fillRect/>
          </a:stretch>
        </p:blipFill>
        <p:spPr>
          <a:xfrm>
            <a:off x="1126067" y="1475365"/>
            <a:ext cx="4728634" cy="3901123"/>
          </a:xfrm>
          <a:prstGeom prst="rect">
            <a:avLst/>
          </a:prstGeom>
        </p:spPr>
      </p:pic>
      <p:pic>
        <p:nvPicPr>
          <p:cNvPr id="3" name="Immagine 2">
            <a:extLst>
              <a:ext uri="{FF2B5EF4-FFF2-40B4-BE49-F238E27FC236}">
                <a16:creationId xmlns:a16="http://schemas.microsoft.com/office/drawing/2014/main" id="{B4573AB8-66D5-4DBE-AAC5-964FE89C58F7}"/>
              </a:ext>
            </a:extLst>
          </p:cNvPr>
          <p:cNvPicPr>
            <a:picLocks noChangeAspect="1"/>
          </p:cNvPicPr>
          <p:nvPr/>
        </p:nvPicPr>
        <p:blipFill>
          <a:blip r:embed="rId3"/>
          <a:stretch>
            <a:fillRect/>
          </a:stretch>
        </p:blipFill>
        <p:spPr>
          <a:xfrm>
            <a:off x="6337301" y="1510830"/>
            <a:ext cx="4728634" cy="3830193"/>
          </a:xfrm>
          <a:prstGeom prst="rect">
            <a:avLst/>
          </a:prstGeom>
        </p:spPr>
      </p:pic>
    </p:spTree>
    <p:extLst>
      <p:ext uri="{BB962C8B-B14F-4D97-AF65-F5344CB8AC3E}">
        <p14:creationId xmlns:p14="http://schemas.microsoft.com/office/powerpoint/2010/main" val="13123261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D75838-7FA2-4AAF-9C77-E34C3B4AD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txBody>
          <a:bodyPr/>
          <a:lstStyle/>
          <a:p>
            <a:endParaRPr lang="en-US" dirty="0"/>
          </a:p>
        </p:txBody>
      </p:sp>
      <p:sp useBgFill="1">
        <p:nvSpPr>
          <p:cNvPr id="10" name="Rectangle 9">
            <a:extLst>
              <a:ext uri="{FF2B5EF4-FFF2-40B4-BE49-F238E27FC236}">
                <a16:creationId xmlns:a16="http://schemas.microsoft.com/office/drawing/2014/main" id="{206B0C47-1CFB-42F6-B66C-063C5B601F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801794"/>
            <a:ext cx="11000237" cy="52482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F85B938-6BC7-4B98-9953-B70B36465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2" name="Immagine 1">
            <a:extLst>
              <a:ext uri="{FF2B5EF4-FFF2-40B4-BE49-F238E27FC236}">
                <a16:creationId xmlns:a16="http://schemas.microsoft.com/office/drawing/2014/main" id="{99F85B86-7570-488A-9540-C5F38589BAA4}"/>
              </a:ext>
            </a:extLst>
          </p:cNvPr>
          <p:cNvPicPr>
            <a:picLocks noChangeAspect="1"/>
          </p:cNvPicPr>
          <p:nvPr/>
        </p:nvPicPr>
        <p:blipFill>
          <a:blip r:embed="rId2"/>
          <a:stretch>
            <a:fillRect/>
          </a:stretch>
        </p:blipFill>
        <p:spPr>
          <a:xfrm>
            <a:off x="1126067" y="1428079"/>
            <a:ext cx="4728634" cy="3995695"/>
          </a:xfrm>
          <a:prstGeom prst="rect">
            <a:avLst/>
          </a:prstGeom>
        </p:spPr>
      </p:pic>
      <p:pic>
        <p:nvPicPr>
          <p:cNvPr id="3" name="Immagine 2">
            <a:extLst>
              <a:ext uri="{FF2B5EF4-FFF2-40B4-BE49-F238E27FC236}">
                <a16:creationId xmlns:a16="http://schemas.microsoft.com/office/drawing/2014/main" id="{5ABB6142-5FFC-48B4-9546-67E5707D741E}"/>
              </a:ext>
            </a:extLst>
          </p:cNvPr>
          <p:cNvPicPr>
            <a:picLocks noChangeAspect="1"/>
          </p:cNvPicPr>
          <p:nvPr/>
        </p:nvPicPr>
        <p:blipFill>
          <a:blip r:embed="rId3"/>
          <a:stretch>
            <a:fillRect/>
          </a:stretch>
        </p:blipFill>
        <p:spPr>
          <a:xfrm>
            <a:off x="6337301" y="1504919"/>
            <a:ext cx="4728634" cy="3842015"/>
          </a:xfrm>
          <a:prstGeom prst="rect">
            <a:avLst/>
          </a:prstGeom>
        </p:spPr>
      </p:pic>
    </p:spTree>
    <p:extLst>
      <p:ext uri="{BB962C8B-B14F-4D97-AF65-F5344CB8AC3E}">
        <p14:creationId xmlns:p14="http://schemas.microsoft.com/office/powerpoint/2010/main" val="40104447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981798-4550-46DA-9172-4846E2FB6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82EB7D3-3AD8-4ED1-9E1A-2906E1463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flipH="1">
            <a:off x="423335" y="404829"/>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 name="Titolo 1">
            <a:extLst>
              <a:ext uri="{FF2B5EF4-FFF2-40B4-BE49-F238E27FC236}">
                <a16:creationId xmlns:a16="http://schemas.microsoft.com/office/drawing/2014/main" id="{0ECD6312-8561-4D48-86C7-070602512897}"/>
              </a:ext>
            </a:extLst>
          </p:cNvPr>
          <p:cNvSpPr>
            <a:spLocks noGrp="1"/>
          </p:cNvSpPr>
          <p:nvPr>
            <p:ph type="title"/>
          </p:nvPr>
        </p:nvSpPr>
        <p:spPr>
          <a:xfrm>
            <a:off x="561110" y="973668"/>
            <a:ext cx="4177867" cy="1391692"/>
          </a:xfrm>
        </p:spPr>
        <p:txBody>
          <a:bodyPr>
            <a:normAutofit/>
          </a:bodyPr>
          <a:lstStyle/>
          <a:p>
            <a:pPr>
              <a:lnSpc>
                <a:spcPct val="90000"/>
              </a:lnSpc>
            </a:pPr>
            <a:r>
              <a:rPr lang="it-IT" sz="3100" dirty="0">
                <a:solidFill>
                  <a:schemeClr val="tx2"/>
                </a:solidFill>
              </a:rPr>
              <a:t>Michel de Montaigne  </a:t>
            </a:r>
            <a:br>
              <a:rPr lang="it-IT" sz="3100" dirty="0">
                <a:solidFill>
                  <a:schemeClr val="tx2"/>
                </a:solidFill>
              </a:rPr>
            </a:br>
            <a:r>
              <a:rPr lang="it-IT" sz="3100" dirty="0">
                <a:solidFill>
                  <a:schemeClr val="tx2"/>
                </a:solidFill>
              </a:rPr>
              <a:t>«Sui Cannibali»</a:t>
            </a:r>
            <a:endParaRPr lang="es-ES" sz="3100" dirty="0">
              <a:solidFill>
                <a:schemeClr val="tx2"/>
              </a:solidFill>
            </a:endParaRPr>
          </a:p>
        </p:txBody>
      </p:sp>
      <p:sp>
        <p:nvSpPr>
          <p:cNvPr id="3" name="Segnaposto contenuto 2">
            <a:extLst>
              <a:ext uri="{FF2B5EF4-FFF2-40B4-BE49-F238E27FC236}">
                <a16:creationId xmlns:a16="http://schemas.microsoft.com/office/drawing/2014/main" id="{84E94795-64E9-4296-A7B5-65B44C390871}"/>
              </a:ext>
            </a:extLst>
          </p:cNvPr>
          <p:cNvSpPr>
            <a:spLocks noGrp="1"/>
          </p:cNvSpPr>
          <p:nvPr>
            <p:ph idx="1"/>
          </p:nvPr>
        </p:nvSpPr>
        <p:spPr>
          <a:xfrm>
            <a:off x="561110" y="2603500"/>
            <a:ext cx="4072673" cy="3416300"/>
          </a:xfrm>
        </p:spPr>
        <p:txBody>
          <a:bodyPr>
            <a:normAutofit/>
          </a:bodyPr>
          <a:lstStyle/>
          <a:p>
            <a:r>
              <a:rPr lang="it-IT" dirty="0"/>
              <a:t>Saggio XXXI del Libro I, 1580</a:t>
            </a:r>
          </a:p>
          <a:p>
            <a:r>
              <a:rPr lang="it-IT" dirty="0"/>
              <a:t>La scena discorsiva del saggio: un uomo che vive con l’autore e che ha dimorato per un certo tempo nella «Francia Antartica» (spedizione di </a:t>
            </a:r>
            <a:r>
              <a:rPr lang="it-IT" dirty="0" err="1"/>
              <a:t>Villegagnon</a:t>
            </a:r>
            <a:r>
              <a:rPr lang="it-IT" dirty="0"/>
              <a:t> in Brasile, relazioni di </a:t>
            </a:r>
            <a:r>
              <a:rPr lang="it-IT" dirty="0" err="1"/>
              <a:t>Thevet</a:t>
            </a:r>
            <a:r>
              <a:rPr lang="it-IT" dirty="0"/>
              <a:t> e </a:t>
            </a:r>
            <a:r>
              <a:rPr lang="it-IT" dirty="0" err="1"/>
              <a:t>Lery</a:t>
            </a:r>
            <a:r>
              <a:rPr lang="it-IT" dirty="0"/>
              <a:t>)</a:t>
            </a:r>
          </a:p>
          <a:p>
            <a:r>
              <a:rPr lang="it-IT" dirty="0"/>
              <a:t>L’incontro con il Re Carlo IX</a:t>
            </a:r>
          </a:p>
          <a:p>
            <a:endParaRPr lang="it-IT" dirty="0"/>
          </a:p>
          <a:p>
            <a:endParaRPr lang="es-ES" dirty="0"/>
          </a:p>
        </p:txBody>
      </p:sp>
      <p:pic>
        <p:nvPicPr>
          <p:cNvPr id="4" name="Immagine 3">
            <a:extLst>
              <a:ext uri="{FF2B5EF4-FFF2-40B4-BE49-F238E27FC236}">
                <a16:creationId xmlns:a16="http://schemas.microsoft.com/office/drawing/2014/main" id="{0F4F3CD2-A23F-42D6-ACA3-CD1AAD7FEBC8}"/>
              </a:ext>
            </a:extLst>
          </p:cNvPr>
          <p:cNvPicPr>
            <a:picLocks noChangeAspect="1"/>
          </p:cNvPicPr>
          <p:nvPr/>
        </p:nvPicPr>
        <p:blipFill rotWithShape="1">
          <a:blip r:embed="rId2"/>
          <a:srcRect r="37580" b="-1"/>
          <a:stretch/>
        </p:blipFill>
        <p:spPr>
          <a:xfrm>
            <a:off x="5120117" y="461681"/>
            <a:ext cx="6585549" cy="5934638"/>
          </a:xfrm>
          <a:custGeom>
            <a:avLst/>
            <a:gdLst>
              <a:gd name="connsiteX0" fmla="*/ 225406 w 6585549"/>
              <a:gd name="connsiteY0" fmla="*/ 0 h 5934638"/>
              <a:gd name="connsiteX1" fmla="*/ 6585549 w 6585549"/>
              <a:gd name="connsiteY1" fmla="*/ 0 h 5934638"/>
              <a:gd name="connsiteX2" fmla="*/ 6585549 w 6585549"/>
              <a:gd name="connsiteY2" fmla="*/ 5934638 h 5934638"/>
              <a:gd name="connsiteX3" fmla="*/ 226600 w 6585549"/>
              <a:gd name="connsiteY3" fmla="*/ 5934638 h 5934638"/>
              <a:gd name="connsiteX4" fmla="*/ 214529 w 6585549"/>
              <a:gd name="connsiteY4" fmla="*/ 5856373 h 5934638"/>
              <a:gd name="connsiteX5" fmla="*/ 203238 w 6585549"/>
              <a:gd name="connsiteY5" fmla="*/ 5780097 h 5934638"/>
              <a:gd name="connsiteX6" fmla="*/ 191320 w 6585549"/>
              <a:gd name="connsiteY6" fmla="*/ 5689292 h 5934638"/>
              <a:gd name="connsiteX7" fmla="*/ 177049 w 6585549"/>
              <a:gd name="connsiteY7" fmla="*/ 5581536 h 5934638"/>
              <a:gd name="connsiteX8" fmla="*/ 161995 w 6585549"/>
              <a:gd name="connsiteY8" fmla="*/ 5462279 h 5934638"/>
              <a:gd name="connsiteX9" fmla="*/ 146156 w 6585549"/>
              <a:gd name="connsiteY9" fmla="*/ 5327888 h 5934638"/>
              <a:gd name="connsiteX10" fmla="*/ 129376 w 6585549"/>
              <a:gd name="connsiteY10" fmla="*/ 5181389 h 5934638"/>
              <a:gd name="connsiteX11" fmla="*/ 112596 w 6585549"/>
              <a:gd name="connsiteY11" fmla="*/ 5022177 h 5934638"/>
              <a:gd name="connsiteX12" fmla="*/ 95503 w 6585549"/>
              <a:gd name="connsiteY12" fmla="*/ 4852675 h 5934638"/>
              <a:gd name="connsiteX13" fmla="*/ 79664 w 6585549"/>
              <a:gd name="connsiteY13" fmla="*/ 4669854 h 5934638"/>
              <a:gd name="connsiteX14" fmla="*/ 64453 w 6585549"/>
              <a:gd name="connsiteY14" fmla="*/ 4478558 h 5934638"/>
              <a:gd name="connsiteX15" fmla="*/ 50652 w 6585549"/>
              <a:gd name="connsiteY15" fmla="*/ 4276365 h 5934638"/>
              <a:gd name="connsiteX16" fmla="*/ 37480 w 6585549"/>
              <a:gd name="connsiteY16" fmla="*/ 4065697 h 5934638"/>
              <a:gd name="connsiteX17" fmla="*/ 25091 w 6585549"/>
              <a:gd name="connsiteY17" fmla="*/ 3845949 h 5934638"/>
              <a:gd name="connsiteX18" fmla="*/ 20700 w 6585549"/>
              <a:gd name="connsiteY18" fmla="*/ 3733351 h 5934638"/>
              <a:gd name="connsiteX19" fmla="*/ 15838 w 6585549"/>
              <a:gd name="connsiteY19" fmla="*/ 3618331 h 5934638"/>
              <a:gd name="connsiteX20" fmla="*/ 11291 w 6585549"/>
              <a:gd name="connsiteY20" fmla="*/ 3501495 h 5934638"/>
              <a:gd name="connsiteX21" fmla="*/ 8311 w 6585549"/>
              <a:gd name="connsiteY21" fmla="*/ 3384054 h 5934638"/>
              <a:gd name="connsiteX22" fmla="*/ 5645 w 6585549"/>
              <a:gd name="connsiteY22" fmla="*/ 3264191 h 5934638"/>
              <a:gd name="connsiteX23" fmla="*/ 2822 w 6585549"/>
              <a:gd name="connsiteY23" fmla="*/ 3143118 h 5934638"/>
              <a:gd name="connsiteX24" fmla="*/ 941 w 6585549"/>
              <a:gd name="connsiteY24" fmla="*/ 3019623 h 5934638"/>
              <a:gd name="connsiteX25" fmla="*/ 941 w 6585549"/>
              <a:gd name="connsiteY25" fmla="*/ 2894918 h 5934638"/>
              <a:gd name="connsiteX26" fmla="*/ 0 w 6585549"/>
              <a:gd name="connsiteY26" fmla="*/ 2769001 h 5934638"/>
              <a:gd name="connsiteX27" fmla="*/ 941 w 6585549"/>
              <a:gd name="connsiteY27" fmla="*/ 2641874 h 5934638"/>
              <a:gd name="connsiteX28" fmla="*/ 2822 w 6585549"/>
              <a:gd name="connsiteY28" fmla="*/ 2512931 h 5934638"/>
              <a:gd name="connsiteX29" fmla="*/ 4547 w 6585549"/>
              <a:gd name="connsiteY29" fmla="*/ 2383988 h 5934638"/>
              <a:gd name="connsiteX30" fmla="*/ 8311 w 6585549"/>
              <a:gd name="connsiteY30" fmla="*/ 2253229 h 5934638"/>
              <a:gd name="connsiteX31" fmla="*/ 12232 w 6585549"/>
              <a:gd name="connsiteY31" fmla="*/ 2121259 h 5934638"/>
              <a:gd name="connsiteX32" fmla="*/ 16779 w 6585549"/>
              <a:gd name="connsiteY32" fmla="*/ 1989289 h 5934638"/>
              <a:gd name="connsiteX33" fmla="*/ 23209 w 6585549"/>
              <a:gd name="connsiteY33" fmla="*/ 1856108 h 5934638"/>
              <a:gd name="connsiteX34" fmla="*/ 30893 w 6585549"/>
              <a:gd name="connsiteY34" fmla="*/ 1721716 h 5934638"/>
              <a:gd name="connsiteX35" fmla="*/ 38264 w 6585549"/>
              <a:gd name="connsiteY35" fmla="*/ 1586720 h 5934638"/>
              <a:gd name="connsiteX36" fmla="*/ 47673 w 6585549"/>
              <a:gd name="connsiteY36" fmla="*/ 1451723 h 5934638"/>
              <a:gd name="connsiteX37" fmla="*/ 58964 w 6585549"/>
              <a:gd name="connsiteY37" fmla="*/ 1314910 h 5934638"/>
              <a:gd name="connsiteX38" fmla="*/ 70255 w 6585549"/>
              <a:gd name="connsiteY38" fmla="*/ 1179913 h 5934638"/>
              <a:gd name="connsiteX39" fmla="*/ 83271 w 6585549"/>
              <a:gd name="connsiteY39" fmla="*/ 1042495 h 5934638"/>
              <a:gd name="connsiteX40" fmla="*/ 97542 w 6585549"/>
              <a:gd name="connsiteY40" fmla="*/ 904471 h 5934638"/>
              <a:gd name="connsiteX41" fmla="*/ 112596 w 6585549"/>
              <a:gd name="connsiteY41" fmla="*/ 768263 h 5934638"/>
              <a:gd name="connsiteX42" fmla="*/ 130160 w 6585549"/>
              <a:gd name="connsiteY42" fmla="*/ 630240 h 5934638"/>
              <a:gd name="connsiteX43" fmla="*/ 148978 w 6585549"/>
              <a:gd name="connsiteY43" fmla="*/ 492821 h 5934638"/>
              <a:gd name="connsiteX44" fmla="*/ 167640 w 6585549"/>
              <a:gd name="connsiteY44" fmla="*/ 354798 h 5934638"/>
              <a:gd name="connsiteX45" fmla="*/ 189438 w 6585549"/>
              <a:gd name="connsiteY45" fmla="*/ 217380 h 5934638"/>
              <a:gd name="connsiteX46" fmla="*/ 211706 w 6585549"/>
              <a:gd name="connsiteY46" fmla="*/ 80567 h 593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585549" h="5934638">
                <a:moveTo>
                  <a:pt x="225406" y="0"/>
                </a:moveTo>
                <a:lnTo>
                  <a:pt x="6585549" y="0"/>
                </a:lnTo>
                <a:lnTo>
                  <a:pt x="6585549" y="5934638"/>
                </a:lnTo>
                <a:lnTo>
                  <a:pt x="226600" y="5934638"/>
                </a:lnTo>
                <a:lnTo>
                  <a:pt x="214529" y="5856373"/>
                </a:lnTo>
                <a:lnTo>
                  <a:pt x="203238" y="5780097"/>
                </a:lnTo>
                <a:lnTo>
                  <a:pt x="191320" y="5689292"/>
                </a:lnTo>
                <a:lnTo>
                  <a:pt x="177049" y="5581536"/>
                </a:lnTo>
                <a:lnTo>
                  <a:pt x="161995" y="5462279"/>
                </a:lnTo>
                <a:lnTo>
                  <a:pt x="146156" y="5327888"/>
                </a:lnTo>
                <a:lnTo>
                  <a:pt x="129376" y="5181389"/>
                </a:lnTo>
                <a:lnTo>
                  <a:pt x="112596" y="5022177"/>
                </a:lnTo>
                <a:lnTo>
                  <a:pt x="95503" y="4852675"/>
                </a:lnTo>
                <a:lnTo>
                  <a:pt x="79664" y="4669854"/>
                </a:lnTo>
                <a:lnTo>
                  <a:pt x="64453" y="4478558"/>
                </a:lnTo>
                <a:lnTo>
                  <a:pt x="50652" y="4276365"/>
                </a:lnTo>
                <a:lnTo>
                  <a:pt x="37480" y="4065697"/>
                </a:lnTo>
                <a:lnTo>
                  <a:pt x="25091" y="3845949"/>
                </a:lnTo>
                <a:lnTo>
                  <a:pt x="20700" y="3733351"/>
                </a:lnTo>
                <a:lnTo>
                  <a:pt x="15838" y="3618331"/>
                </a:lnTo>
                <a:lnTo>
                  <a:pt x="11291" y="3501495"/>
                </a:lnTo>
                <a:lnTo>
                  <a:pt x="8311" y="3384054"/>
                </a:lnTo>
                <a:lnTo>
                  <a:pt x="5645" y="3264191"/>
                </a:lnTo>
                <a:lnTo>
                  <a:pt x="2822" y="3143118"/>
                </a:lnTo>
                <a:lnTo>
                  <a:pt x="941" y="3019623"/>
                </a:lnTo>
                <a:lnTo>
                  <a:pt x="941" y="2894918"/>
                </a:lnTo>
                <a:lnTo>
                  <a:pt x="0" y="2769001"/>
                </a:lnTo>
                <a:lnTo>
                  <a:pt x="941" y="2641874"/>
                </a:lnTo>
                <a:lnTo>
                  <a:pt x="2822" y="2512931"/>
                </a:lnTo>
                <a:lnTo>
                  <a:pt x="4547" y="2383988"/>
                </a:lnTo>
                <a:lnTo>
                  <a:pt x="8311" y="2253229"/>
                </a:lnTo>
                <a:lnTo>
                  <a:pt x="12232" y="2121259"/>
                </a:lnTo>
                <a:lnTo>
                  <a:pt x="16779" y="1989289"/>
                </a:lnTo>
                <a:lnTo>
                  <a:pt x="23209" y="1856108"/>
                </a:lnTo>
                <a:lnTo>
                  <a:pt x="30893" y="1721716"/>
                </a:lnTo>
                <a:lnTo>
                  <a:pt x="38264" y="1586720"/>
                </a:lnTo>
                <a:lnTo>
                  <a:pt x="47673" y="1451723"/>
                </a:lnTo>
                <a:lnTo>
                  <a:pt x="58964" y="1314910"/>
                </a:lnTo>
                <a:lnTo>
                  <a:pt x="70255" y="1179913"/>
                </a:lnTo>
                <a:lnTo>
                  <a:pt x="83271" y="1042495"/>
                </a:lnTo>
                <a:lnTo>
                  <a:pt x="97542" y="904471"/>
                </a:lnTo>
                <a:lnTo>
                  <a:pt x="112596" y="768263"/>
                </a:lnTo>
                <a:lnTo>
                  <a:pt x="130160" y="630240"/>
                </a:lnTo>
                <a:lnTo>
                  <a:pt x="148978" y="492821"/>
                </a:lnTo>
                <a:lnTo>
                  <a:pt x="167640" y="354798"/>
                </a:lnTo>
                <a:lnTo>
                  <a:pt x="189438" y="217380"/>
                </a:lnTo>
                <a:lnTo>
                  <a:pt x="211706" y="80567"/>
                </a:lnTo>
                <a:close/>
              </a:path>
            </a:pathLst>
          </a:custGeom>
        </p:spPr>
      </p:pic>
      <p:sp>
        <p:nvSpPr>
          <p:cNvPr id="13"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45327" y="190332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Tree>
    <p:extLst>
      <p:ext uri="{BB962C8B-B14F-4D97-AF65-F5344CB8AC3E}">
        <p14:creationId xmlns:p14="http://schemas.microsoft.com/office/powerpoint/2010/main" val="21157011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2"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Shape 13">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sp>
      <p:sp>
        <p:nvSpPr>
          <p:cNvPr id="16"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3" name="Segnaposto contenuto 2">
            <a:extLst>
              <a:ext uri="{FF2B5EF4-FFF2-40B4-BE49-F238E27FC236}">
                <a16:creationId xmlns:a16="http://schemas.microsoft.com/office/drawing/2014/main" id="{2E5EEA9C-BE7C-41EA-BB3E-FEA598C3463A}"/>
              </a:ext>
            </a:extLst>
          </p:cNvPr>
          <p:cNvSpPr>
            <a:spLocks noGrp="1"/>
          </p:cNvSpPr>
          <p:nvPr>
            <p:ph idx="1"/>
          </p:nvPr>
        </p:nvSpPr>
        <p:spPr>
          <a:xfrm>
            <a:off x="5290077" y="437513"/>
            <a:ext cx="5502614" cy="5954325"/>
          </a:xfrm>
        </p:spPr>
        <p:txBody>
          <a:bodyPr anchor="ctr">
            <a:normAutofit/>
          </a:bodyPr>
          <a:lstStyle/>
          <a:p>
            <a:pPr>
              <a:lnSpc>
                <a:spcPct val="90000"/>
              </a:lnSpc>
            </a:pPr>
            <a:r>
              <a:rPr lang="it-IT" sz="1700"/>
              <a:t>Ora mi sembra, per tornare al mio discorso, che in quel popolo non vi sia nulla di barbaro e di selvaggio, a quanto me ne hanno riferito, se non che ognuno chiama barbarie quello che non è nei suoi usi; sembra infatti che noi non abbiamo altro punto di riferimento per la verità e la ragione che l’esempio e l’idea delle opinioni e degli usi del paese in cui siamo. Ivi è sempre la perfetta religione, il perfetto governo, l’uso perfetto e compiuto di ogni cosa.</a:t>
            </a:r>
          </a:p>
          <a:p>
            <a:pPr>
              <a:lnSpc>
                <a:spcPct val="90000"/>
              </a:lnSpc>
            </a:pPr>
            <a:endParaRPr lang="it-IT" sz="1700"/>
          </a:p>
          <a:p>
            <a:pPr>
              <a:lnSpc>
                <a:spcPct val="90000"/>
              </a:lnSpc>
            </a:pPr>
            <a:r>
              <a:rPr lang="it-IT" sz="1700"/>
              <a:t>Quei popoli dunque mi sembrano barbari in quanto sono stati in scarsa misura modellati dallo spirito umano, e sono ancora molto vicini alla loro semplicità originaria. Li governano sempre le leggi naturali, non ancora troppo imbastardite dalle nostre; ma con tale purezza, che talvolta mi dispiace che non se ne sia avuta nozione prima, quando c’erano uomini che avrebbero saputo giudicarne meglio di noi.</a:t>
            </a:r>
            <a:endParaRPr lang="es-ES" sz="1700"/>
          </a:p>
        </p:txBody>
      </p:sp>
    </p:spTree>
    <p:extLst>
      <p:ext uri="{BB962C8B-B14F-4D97-AF65-F5344CB8AC3E}">
        <p14:creationId xmlns:p14="http://schemas.microsoft.com/office/powerpoint/2010/main" val="283871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2"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Shape 13">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sp>
      <p:sp>
        <p:nvSpPr>
          <p:cNvPr id="16"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3" name="Segnaposto contenuto 2">
            <a:extLst>
              <a:ext uri="{FF2B5EF4-FFF2-40B4-BE49-F238E27FC236}">
                <a16:creationId xmlns:a16="http://schemas.microsoft.com/office/drawing/2014/main" id="{5450DC38-0BE5-4571-8962-77653FE15B42}"/>
              </a:ext>
            </a:extLst>
          </p:cNvPr>
          <p:cNvSpPr>
            <a:spLocks noGrp="1"/>
          </p:cNvSpPr>
          <p:nvPr>
            <p:ph idx="1"/>
          </p:nvPr>
        </p:nvSpPr>
        <p:spPr>
          <a:xfrm>
            <a:off x="5290077" y="437513"/>
            <a:ext cx="5502614" cy="5954325"/>
          </a:xfrm>
        </p:spPr>
        <p:txBody>
          <a:bodyPr anchor="ctr">
            <a:normAutofit/>
          </a:bodyPr>
          <a:lstStyle/>
          <a:p>
            <a:r>
              <a:rPr lang="it-IT" sz="2000"/>
              <a:t>È un popolo, direi a Platone, nel quale non esiste nessuna sorta di traffici: nessuna conoscenza delle lettere; nessuna scienza dei numeri; nessun nome di magistrato, né di gerarchia politica; nessuna usanza di servitù di ricchezza o di povertà; nessun contratto; nessuna successione; nessuna spartizione; nessuna occupazione se non dilettevole; nessun rispetto della parentela oltre a quello ordinario; nessun vestito; nessuna agricoltura; nessun metallo; nessun uso di </a:t>
            </a:r>
            <a:r>
              <a:rPr lang="es-ES" sz="2000"/>
              <a:t>vino o di grano.</a:t>
            </a:r>
          </a:p>
          <a:p>
            <a:r>
              <a:rPr lang="it-IT" sz="2000"/>
              <a:t>Le parole stesse che significano menzogna, tradimento, dissimulazione, avarizia, invidia, diffamazione, perdono, non si sono mai udite.</a:t>
            </a:r>
            <a:endParaRPr lang="es-ES" sz="2000"/>
          </a:p>
        </p:txBody>
      </p:sp>
    </p:spTree>
    <p:extLst>
      <p:ext uri="{BB962C8B-B14F-4D97-AF65-F5344CB8AC3E}">
        <p14:creationId xmlns:p14="http://schemas.microsoft.com/office/powerpoint/2010/main" val="10338948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8EF2D0E-972C-4DE5-8D22-5EDEA7D4CC6B}"/>
              </a:ext>
            </a:extLst>
          </p:cNvPr>
          <p:cNvSpPr>
            <a:spLocks noGrp="1"/>
          </p:cNvSpPr>
          <p:nvPr>
            <p:ph idx="1"/>
          </p:nvPr>
        </p:nvSpPr>
        <p:spPr>
          <a:xfrm>
            <a:off x="638175" y="2354262"/>
            <a:ext cx="6348413" cy="4351338"/>
          </a:xfrm>
        </p:spPr>
        <p:txBody>
          <a:bodyPr>
            <a:normAutofit/>
          </a:bodyPr>
          <a:lstStyle/>
          <a:p>
            <a:r>
              <a:rPr lang="it-IT" dirty="0"/>
              <a:t>Ognuno riporta come proprio trofeo la testa del nemico che ha ucciso, e l’appende all’ingresso della propria casa. Per molto tempo trattano bene i loro prigionieri, e con tutte le comodità che possono immaginare, poi quello che ne è il capo riunisce in una grande assemblea i suoi conoscenti; attacca una corda a un braccio del prigioniero e lo tiene per un capo di essa, lontano di qualche passo per paura di esserne colpito, e dà da tenere alla stessa maniera l’altro braccio al suo più caro amico; e tutti e due, alla presenza di tutta l’assemblea, l’ammazzano a colpi di spada. Fatto ciò, lo arrostiscono e lo mangiano tutti insieme, e ne mandano dei pezzi ai loro amici assenti. […]</a:t>
            </a:r>
            <a:endParaRPr lang="es-ES" dirty="0"/>
          </a:p>
        </p:txBody>
      </p:sp>
      <p:pic>
        <p:nvPicPr>
          <p:cNvPr id="4" name="Immagine 3">
            <a:extLst>
              <a:ext uri="{FF2B5EF4-FFF2-40B4-BE49-F238E27FC236}">
                <a16:creationId xmlns:a16="http://schemas.microsoft.com/office/drawing/2014/main" id="{3380F0B8-7485-462C-8412-AB8DE7817191}"/>
              </a:ext>
            </a:extLst>
          </p:cNvPr>
          <p:cNvPicPr>
            <a:picLocks noChangeAspect="1"/>
          </p:cNvPicPr>
          <p:nvPr/>
        </p:nvPicPr>
        <p:blipFill>
          <a:blip r:embed="rId2"/>
          <a:stretch>
            <a:fillRect/>
          </a:stretch>
        </p:blipFill>
        <p:spPr>
          <a:xfrm>
            <a:off x="7316153" y="1372394"/>
            <a:ext cx="3208972" cy="4456906"/>
          </a:xfrm>
          <a:prstGeom prst="rect">
            <a:avLst/>
          </a:prstGeom>
        </p:spPr>
      </p:pic>
    </p:spTree>
    <p:extLst>
      <p:ext uri="{BB962C8B-B14F-4D97-AF65-F5344CB8AC3E}">
        <p14:creationId xmlns:p14="http://schemas.microsoft.com/office/powerpoint/2010/main" val="2899507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2"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Shape 13">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sp>
      <p:sp>
        <p:nvSpPr>
          <p:cNvPr id="16"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3" name="Segnaposto contenuto 2">
            <a:extLst>
              <a:ext uri="{FF2B5EF4-FFF2-40B4-BE49-F238E27FC236}">
                <a16:creationId xmlns:a16="http://schemas.microsoft.com/office/drawing/2014/main" id="{DDC4DA23-8527-4131-8D84-7BEBD7F61177}"/>
              </a:ext>
            </a:extLst>
          </p:cNvPr>
          <p:cNvSpPr>
            <a:spLocks noGrp="1"/>
          </p:cNvSpPr>
          <p:nvPr>
            <p:ph idx="1"/>
          </p:nvPr>
        </p:nvSpPr>
        <p:spPr>
          <a:xfrm>
            <a:off x="5290077" y="437513"/>
            <a:ext cx="5502614" cy="5954325"/>
          </a:xfrm>
        </p:spPr>
        <p:txBody>
          <a:bodyPr anchor="ctr">
            <a:normAutofit/>
          </a:bodyPr>
          <a:lstStyle/>
          <a:p>
            <a:pPr>
              <a:lnSpc>
                <a:spcPct val="90000"/>
              </a:lnSpc>
            </a:pPr>
            <a:r>
              <a:rPr lang="it-IT" sz="1700" dirty="0"/>
              <a:t>Non mi rammarico che noi rileviamo il barbarico orrore che c’è in tale modo di fare, ma piuttosto del fatto che, pur giudicando le loro colpe, siamo tanto ciechi riguardo alle nostre. Penso che ci sia più barbarie nel mangiare un uomo vivo che nel mangiarlo morto, nel lacerare con supplizi e martiri un corpo ancora sensibile, farlo arrostire a poco a poco, farlo mordere e dilaniare dai cani e dai porci (come abbiamo non solo letto, ma visto recentemente, non fra antichi nemici, ma fra vicini e concittadini e, quel che è peggio, sotto il pretesto della pietà religiosa, che nell’arrostirlo e mangiarlo dopo che è morto. […]</a:t>
            </a:r>
          </a:p>
          <a:p>
            <a:pPr>
              <a:lnSpc>
                <a:spcPct val="90000"/>
              </a:lnSpc>
            </a:pPr>
            <a:r>
              <a:rPr lang="it-IT" sz="1700" dirty="0"/>
              <a:t>Possiamo dunque ben chiamarli barbari, se li giudichiamo secondo le regole della ragione, ma non confrontandoli con noi stessi, che li superiamo in ogni sorta di barbarie. La loro guerra è assolutamente nobile e generosa, e ha tutte le giustificazioni e tutta la bellezza che può avere questa malattia dell’umanità; tra loro essa non ha altro fondamento che la sola passione per il valore.</a:t>
            </a:r>
            <a:endParaRPr lang="es-ES" sz="1700" dirty="0"/>
          </a:p>
        </p:txBody>
      </p:sp>
    </p:spTree>
    <p:extLst>
      <p:ext uri="{BB962C8B-B14F-4D97-AF65-F5344CB8AC3E}">
        <p14:creationId xmlns:p14="http://schemas.microsoft.com/office/powerpoint/2010/main" val="9275802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1AF431-A6E5-44AE-8362-6E5C039F20A6}"/>
              </a:ext>
            </a:extLst>
          </p:cNvPr>
          <p:cNvSpPr>
            <a:spLocks noGrp="1"/>
          </p:cNvSpPr>
          <p:nvPr>
            <p:ph type="title"/>
          </p:nvPr>
        </p:nvSpPr>
        <p:spPr/>
        <p:txBody>
          <a:bodyPr/>
          <a:lstStyle/>
          <a:p>
            <a:pPr algn="ctr"/>
            <a:r>
              <a:rPr lang="it-IT" dirty="0"/>
              <a:t>Le guerre di religione in Francia: </a:t>
            </a:r>
            <a:br>
              <a:rPr lang="it-IT" dirty="0"/>
            </a:br>
            <a:r>
              <a:rPr lang="it-IT" dirty="0"/>
              <a:t>cattolici e ugonotti</a:t>
            </a:r>
            <a:endParaRPr lang="es-ES" dirty="0"/>
          </a:p>
        </p:txBody>
      </p:sp>
      <p:pic>
        <p:nvPicPr>
          <p:cNvPr id="5" name="Segnaposto contenuto 4">
            <a:extLst>
              <a:ext uri="{FF2B5EF4-FFF2-40B4-BE49-F238E27FC236}">
                <a16:creationId xmlns:a16="http://schemas.microsoft.com/office/drawing/2014/main" id="{5DDF4FBD-2A05-44A2-AD70-DA6EFCE11B27}"/>
              </a:ext>
            </a:extLst>
          </p:cNvPr>
          <p:cNvPicPr>
            <a:picLocks noGrp="1" noChangeAspect="1"/>
          </p:cNvPicPr>
          <p:nvPr>
            <p:ph sz="half" idx="1"/>
          </p:nvPr>
        </p:nvPicPr>
        <p:blipFill>
          <a:blip r:embed="rId2"/>
          <a:stretch>
            <a:fillRect/>
          </a:stretch>
        </p:blipFill>
        <p:spPr>
          <a:xfrm>
            <a:off x="1240500" y="2603500"/>
            <a:ext cx="4654812" cy="3416300"/>
          </a:xfrm>
          <a:prstGeom prst="rect">
            <a:avLst/>
          </a:prstGeom>
        </p:spPr>
      </p:pic>
      <p:pic>
        <p:nvPicPr>
          <p:cNvPr id="6" name="Segnaposto contenuto 5">
            <a:extLst>
              <a:ext uri="{FF2B5EF4-FFF2-40B4-BE49-F238E27FC236}">
                <a16:creationId xmlns:a16="http://schemas.microsoft.com/office/drawing/2014/main" id="{2A7DF94B-D4B9-44D5-9EB2-956BDDCB2BAC}"/>
              </a:ext>
            </a:extLst>
          </p:cNvPr>
          <p:cNvPicPr>
            <a:picLocks noGrp="1" noChangeAspect="1"/>
          </p:cNvPicPr>
          <p:nvPr>
            <p:ph sz="half" idx="2"/>
          </p:nvPr>
        </p:nvPicPr>
        <p:blipFill>
          <a:blip r:embed="rId3"/>
          <a:stretch>
            <a:fillRect/>
          </a:stretch>
        </p:blipFill>
        <p:spPr>
          <a:xfrm>
            <a:off x="6208713" y="2864326"/>
            <a:ext cx="4824412" cy="2894647"/>
          </a:xfrm>
          <a:prstGeom prst="rect">
            <a:avLst/>
          </a:prstGeom>
        </p:spPr>
      </p:pic>
    </p:spTree>
    <p:extLst>
      <p:ext uri="{BB962C8B-B14F-4D97-AF65-F5344CB8AC3E}">
        <p14:creationId xmlns:p14="http://schemas.microsoft.com/office/powerpoint/2010/main" val="1174063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78DAAE-B0C3-49A3-8AB1-AD2FF0E36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dirty="0"/>
          </a:p>
        </p:txBody>
      </p:sp>
      <p:sp>
        <p:nvSpPr>
          <p:cNvPr id="9" name="Rectangle 8">
            <a:extLst>
              <a:ext uri="{FF2B5EF4-FFF2-40B4-BE49-F238E27FC236}">
                <a16:creationId xmlns:a16="http://schemas.microsoft.com/office/drawing/2014/main" id="{F6A8A81D-3338-4B0F-A26F-A3D259D27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801794"/>
            <a:ext cx="11000237" cy="5248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0155665-7CE2-4939-AE5E-020DC1D20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2" name="Immagine 1">
            <a:extLst>
              <a:ext uri="{FF2B5EF4-FFF2-40B4-BE49-F238E27FC236}">
                <a16:creationId xmlns:a16="http://schemas.microsoft.com/office/drawing/2014/main" id="{D2AD0EC3-3A00-49FE-BD68-C81E660889DE}"/>
              </a:ext>
            </a:extLst>
          </p:cNvPr>
          <p:cNvPicPr>
            <a:picLocks noChangeAspect="1"/>
          </p:cNvPicPr>
          <p:nvPr/>
        </p:nvPicPr>
        <p:blipFill>
          <a:blip r:embed="rId2"/>
          <a:stretch>
            <a:fillRect/>
          </a:stretch>
        </p:blipFill>
        <p:spPr>
          <a:xfrm>
            <a:off x="1902925" y="1284394"/>
            <a:ext cx="8481318" cy="4283066"/>
          </a:xfrm>
          <a:prstGeom prst="rect">
            <a:avLst/>
          </a:prstGeom>
        </p:spPr>
      </p:pic>
    </p:spTree>
    <p:extLst>
      <p:ext uri="{BB962C8B-B14F-4D97-AF65-F5344CB8AC3E}">
        <p14:creationId xmlns:p14="http://schemas.microsoft.com/office/powerpoint/2010/main" val="1018181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A34B8A-FA8D-4E16-AD72-7B60B1C258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6885D229-60DD-4D71-8181-10E781C149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0B0DAA45-BE66-4F0C-93A6-519D94107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EF449A3D-A43B-4688-BD89-35734D0072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74E9975C-AF3D-48EF-B3F0-112A01A382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CF00A076-2FEA-40D1-8F85-842481797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A2E68741-6133-4CAA-BF3C-F0E6CF40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Freeform 5">
              <a:extLst>
                <a:ext uri="{FF2B5EF4-FFF2-40B4-BE49-F238E27FC236}">
                  <a16:creationId xmlns:a16="http://schemas.microsoft.com/office/drawing/2014/main" id="{76C01C64-4A8B-42FC-93C5-2D6A3EBAB7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a:extLst>
                <a:ext uri="{FF2B5EF4-FFF2-40B4-BE49-F238E27FC236}">
                  <a16:creationId xmlns:a16="http://schemas.microsoft.com/office/drawing/2014/main" id="{D969AEA9-C1EE-45E1-9964-D9705492E1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9" name="Freeform 5">
              <a:extLst>
                <a:ext uri="{FF2B5EF4-FFF2-40B4-BE49-F238E27FC236}">
                  <a16:creationId xmlns:a16="http://schemas.microsoft.com/office/drawing/2014/main" id="{4845E67D-4E5B-44B3-AB74-5E95C839E7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1" name="Rectangle 20">
            <a:extLst>
              <a:ext uri="{FF2B5EF4-FFF2-40B4-BE49-F238E27FC236}">
                <a16:creationId xmlns:a16="http://schemas.microsoft.com/office/drawing/2014/main" id="{079CE317-680B-449C-A423-71C1FE069B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643780CE-2BE5-46F6-97B2-60DF30217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25" name="Freeform: Shape 24">
            <a:extLst>
              <a:ext uri="{FF2B5EF4-FFF2-40B4-BE49-F238E27FC236}">
                <a16:creationId xmlns:a16="http://schemas.microsoft.com/office/drawing/2014/main" id="{61A87A49-68E6-459E-A5A6-46229FF42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27" name="Freeform 5">
            <a:extLst>
              <a:ext uri="{FF2B5EF4-FFF2-40B4-BE49-F238E27FC236}">
                <a16:creationId xmlns:a16="http://schemas.microsoft.com/office/drawing/2014/main" id="{F6ACD5FC-CAFE-48EB-B765-60EED2E0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olo 1">
            <a:extLst>
              <a:ext uri="{FF2B5EF4-FFF2-40B4-BE49-F238E27FC236}">
                <a16:creationId xmlns:a16="http://schemas.microsoft.com/office/drawing/2014/main" id="{B84BAF38-060E-41CF-A7B1-FFC718CD47AC}"/>
              </a:ext>
            </a:extLst>
          </p:cNvPr>
          <p:cNvSpPr>
            <a:spLocks noGrp="1"/>
          </p:cNvSpPr>
          <p:nvPr>
            <p:ph type="title"/>
          </p:nvPr>
        </p:nvSpPr>
        <p:spPr>
          <a:xfrm>
            <a:off x="1154955" y="973668"/>
            <a:ext cx="2942210" cy="1020232"/>
          </a:xfrm>
        </p:spPr>
        <p:txBody>
          <a:bodyPr vert="horz" lIns="91440" tIns="45720" rIns="91440" bIns="45720" rtlCol="0" anchor="ctr">
            <a:normAutofit/>
          </a:bodyPr>
          <a:lstStyle/>
          <a:p>
            <a:pPr>
              <a:lnSpc>
                <a:spcPct val="90000"/>
              </a:lnSpc>
            </a:pPr>
            <a:r>
              <a:rPr lang="en-US" sz="2500" b="0" i="0" kern="1200">
                <a:solidFill>
                  <a:srgbClr val="EBEBEB"/>
                </a:solidFill>
                <a:latin typeface="+mj-lt"/>
                <a:ea typeface="+mj-ea"/>
                <a:cs typeface="+mj-cs"/>
              </a:rPr>
              <a:t>Gli studi moderni sul cannibalismo</a:t>
            </a:r>
          </a:p>
        </p:txBody>
      </p:sp>
      <p:pic>
        <p:nvPicPr>
          <p:cNvPr id="5" name="Immagine 4">
            <a:extLst>
              <a:ext uri="{FF2B5EF4-FFF2-40B4-BE49-F238E27FC236}">
                <a16:creationId xmlns:a16="http://schemas.microsoft.com/office/drawing/2014/main" id="{145F6948-68E9-40D3-ACC9-007B19CD71C0}"/>
              </a:ext>
            </a:extLst>
          </p:cNvPr>
          <p:cNvPicPr>
            <a:picLocks noChangeAspect="1"/>
          </p:cNvPicPr>
          <p:nvPr/>
        </p:nvPicPr>
        <p:blipFill>
          <a:blip r:embed="rId3"/>
          <a:stretch>
            <a:fillRect/>
          </a:stretch>
        </p:blipFill>
        <p:spPr>
          <a:xfrm>
            <a:off x="5194607" y="1807149"/>
            <a:ext cx="6391533" cy="3243702"/>
          </a:xfrm>
          <a:prstGeom prst="rect">
            <a:avLst/>
          </a:prstGeom>
        </p:spPr>
      </p:pic>
      <p:sp>
        <p:nvSpPr>
          <p:cNvPr id="29" name="Rectangle 28">
            <a:extLst>
              <a:ext uri="{FF2B5EF4-FFF2-40B4-BE49-F238E27FC236}">
                <a16:creationId xmlns:a16="http://schemas.microsoft.com/office/drawing/2014/main" id="{9F33B405-D785-4738-B1C0-6A0AA5E98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1" name="Oval 30">
            <a:extLst>
              <a:ext uri="{FF2B5EF4-FFF2-40B4-BE49-F238E27FC236}">
                <a16:creationId xmlns:a16="http://schemas.microsoft.com/office/drawing/2014/main" id="{4233DC0E-DE6C-4FB6-A529-51B162641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3" name="Oval 32">
            <a:extLst>
              <a:ext uri="{FF2B5EF4-FFF2-40B4-BE49-F238E27FC236}">
                <a16:creationId xmlns:a16="http://schemas.microsoft.com/office/drawing/2014/main" id="{3870477F-E451-4BC3-863F-0E2FC5728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Segnaposto contenuto 2">
            <a:extLst>
              <a:ext uri="{FF2B5EF4-FFF2-40B4-BE49-F238E27FC236}">
                <a16:creationId xmlns:a16="http://schemas.microsoft.com/office/drawing/2014/main" id="{19E2AAD1-E123-4CE5-BF60-CA9917C0CFE6}"/>
              </a:ext>
            </a:extLst>
          </p:cNvPr>
          <p:cNvSpPr>
            <a:spLocks noGrp="1"/>
          </p:cNvSpPr>
          <p:nvPr>
            <p:ph sz="half" idx="1"/>
          </p:nvPr>
        </p:nvSpPr>
        <p:spPr>
          <a:xfrm>
            <a:off x="1154955" y="2120900"/>
            <a:ext cx="3133726" cy="3898900"/>
          </a:xfrm>
        </p:spPr>
        <p:txBody>
          <a:bodyPr vert="horz" lIns="91440" tIns="45720" rIns="91440" bIns="45720" rtlCol="0">
            <a:normAutofit/>
          </a:bodyPr>
          <a:lstStyle/>
          <a:p>
            <a:r>
              <a:rPr lang="en-US">
                <a:solidFill>
                  <a:srgbClr val="FFFFFF"/>
                </a:solidFill>
              </a:rPr>
              <a:t>Ewald Volhard</a:t>
            </a:r>
          </a:p>
          <a:p>
            <a:r>
              <a:rPr lang="en-US">
                <a:solidFill>
                  <a:srgbClr val="FFFFFF"/>
                </a:solidFill>
              </a:rPr>
              <a:t>Kannibalismus, Stuttgart, 1939</a:t>
            </a:r>
          </a:p>
          <a:p>
            <a:pPr marL="0" indent="0"/>
            <a:endParaRPr lang="en-US">
              <a:solidFill>
                <a:srgbClr val="FFFFFF"/>
              </a:solidFill>
            </a:endParaRPr>
          </a:p>
          <a:p>
            <a:pPr marL="0" indent="0"/>
            <a:endParaRPr lang="en-US">
              <a:solidFill>
                <a:srgbClr val="FFFFFF"/>
              </a:solidFill>
            </a:endParaRPr>
          </a:p>
        </p:txBody>
      </p:sp>
      <p:sp>
        <p:nvSpPr>
          <p:cNvPr id="35" name="Freeform 5">
            <a:extLst>
              <a:ext uri="{FF2B5EF4-FFF2-40B4-BE49-F238E27FC236}">
                <a16:creationId xmlns:a16="http://schemas.microsoft.com/office/drawing/2014/main" id="{B4A81DE1-E2BC-4A31-99EE-71350421B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Tree>
    <p:extLst>
      <p:ext uri="{BB962C8B-B14F-4D97-AF65-F5344CB8AC3E}">
        <p14:creationId xmlns:p14="http://schemas.microsoft.com/office/powerpoint/2010/main" val="1797286459"/>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084313B-C03D-4981-9786-879159A603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A99190B9-52DD-45DC-BE21-AACE88FEC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D1EE260A-12FB-4D71-A318-71BED7FF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B52EC39A-8D44-4CEF-820F-A442CFA42D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2D010773-529F-4A3D-A0AB-E7CE12DC6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D7582733-2D5B-4103-A63C-0D0D81780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6D073C2A-0E86-458E-88D4-27124FDAD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Freeform 5">
              <a:extLst>
                <a:ext uri="{FF2B5EF4-FFF2-40B4-BE49-F238E27FC236}">
                  <a16:creationId xmlns:a16="http://schemas.microsoft.com/office/drawing/2014/main" id="{01A64F04-7AF7-48B9-A1B0-956BBCEEFE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a:extLst>
                <a:ext uri="{FF2B5EF4-FFF2-40B4-BE49-F238E27FC236}">
                  <a16:creationId xmlns:a16="http://schemas.microsoft.com/office/drawing/2014/main" id="{989ABE99-7694-4211-A627-459BE5422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9" name="Freeform 5">
              <a:extLst>
                <a:ext uri="{FF2B5EF4-FFF2-40B4-BE49-F238E27FC236}">
                  <a16:creationId xmlns:a16="http://schemas.microsoft.com/office/drawing/2014/main" id="{254B4214-6F53-497C-8322-9CE8158AA3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1" name="Rectangle 20">
            <a:extLst>
              <a:ext uri="{FF2B5EF4-FFF2-40B4-BE49-F238E27FC236}">
                <a16:creationId xmlns:a16="http://schemas.microsoft.com/office/drawing/2014/main" id="{20E145FF-1D18-4246-A2BA-9F6B4D5336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3" name="Rectangle 22">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27"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9" name="Freeform: Shape 28">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sp>
      <p:sp>
        <p:nvSpPr>
          <p:cNvPr id="31"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5" name="Segnaposto contenuto 3">
            <a:extLst>
              <a:ext uri="{FF2B5EF4-FFF2-40B4-BE49-F238E27FC236}">
                <a16:creationId xmlns:a16="http://schemas.microsoft.com/office/drawing/2014/main" id="{DD6BAB03-3ECA-4395-8F5A-B6FAB4FAB7DC}"/>
              </a:ext>
            </a:extLst>
          </p:cNvPr>
          <p:cNvSpPr>
            <a:spLocks noGrp="1"/>
          </p:cNvSpPr>
          <p:nvPr>
            <p:ph sz="half" idx="1"/>
          </p:nvPr>
        </p:nvSpPr>
        <p:spPr>
          <a:xfrm>
            <a:off x="5290077" y="437513"/>
            <a:ext cx="5502614" cy="5954325"/>
          </a:xfrm>
        </p:spPr>
        <p:txBody>
          <a:bodyPr vert="horz" lIns="91440" tIns="45720" rIns="91440" bIns="45720" rtlCol="0" anchor="ctr">
            <a:normAutofit/>
          </a:bodyPr>
          <a:lstStyle/>
          <a:p>
            <a:r>
              <a:rPr lang="en-US" sz="2000"/>
              <a:t>La divisione in 4 tipi di cannibalismo:</a:t>
            </a:r>
          </a:p>
          <a:p>
            <a:r>
              <a:rPr lang="en-US" sz="2000"/>
              <a:t>Cannibalismo profano</a:t>
            </a:r>
          </a:p>
          <a:p>
            <a:r>
              <a:rPr lang="en-US" sz="2000"/>
              <a:t>Cannibalismo giuridico</a:t>
            </a:r>
          </a:p>
          <a:p>
            <a:r>
              <a:rPr lang="en-US" sz="2000"/>
              <a:t>Cannibalismo magico</a:t>
            </a:r>
          </a:p>
          <a:p>
            <a:r>
              <a:rPr lang="en-US" sz="2000"/>
              <a:t>Cannibalismo rituale</a:t>
            </a:r>
          </a:p>
        </p:txBody>
      </p:sp>
    </p:spTree>
    <p:extLst>
      <p:ext uri="{BB962C8B-B14F-4D97-AF65-F5344CB8AC3E}">
        <p14:creationId xmlns:p14="http://schemas.microsoft.com/office/powerpoint/2010/main" val="4018560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118F572-A4E7-44F0-A0A0-6D96300C0290}"/>
              </a:ext>
            </a:extLst>
          </p:cNvPr>
          <p:cNvSpPr txBox="1"/>
          <p:nvPr/>
        </p:nvSpPr>
        <p:spPr>
          <a:xfrm>
            <a:off x="694096" y="872920"/>
            <a:ext cx="10971877" cy="5078313"/>
          </a:xfrm>
          <a:prstGeom prst="rect">
            <a:avLst/>
          </a:prstGeom>
          <a:noFill/>
        </p:spPr>
        <p:txBody>
          <a:bodyPr wrap="square" rtlCol="0">
            <a:spAutoFit/>
          </a:bodyPr>
          <a:lstStyle/>
          <a:p>
            <a:r>
              <a:rPr lang="it-IT" dirty="0"/>
              <a:t>J. Le </a:t>
            </a:r>
            <a:r>
              <a:rPr lang="it-IT" dirty="0" err="1"/>
              <a:t>Goff</a:t>
            </a:r>
            <a:r>
              <a:rPr lang="it-IT" dirty="0"/>
              <a:t> distingue per i secoli XII e XIII una diversificazione nel mondo del soprannaturale, in modo da inquadrare il meraviglioso in rapporto alla religione cristiane e alla cultura ecclesiastica.  Il medievista francese propone una lettura in tre ambiti per il soprannaturale: </a:t>
            </a:r>
            <a:r>
              <a:rPr lang="it-IT" i="1" dirty="0" err="1"/>
              <a:t>mirabilis</a:t>
            </a:r>
            <a:r>
              <a:rPr lang="it-IT" dirty="0"/>
              <a:t>, </a:t>
            </a:r>
            <a:r>
              <a:rPr lang="it-IT" i="1" dirty="0" err="1"/>
              <a:t>magicus</a:t>
            </a:r>
            <a:r>
              <a:rPr lang="it-IT" dirty="0"/>
              <a:t>, </a:t>
            </a:r>
            <a:r>
              <a:rPr lang="it-IT" i="1" dirty="0" err="1"/>
              <a:t>miraculosus</a:t>
            </a:r>
            <a:r>
              <a:rPr lang="it-IT" dirty="0"/>
              <a:t>. </a:t>
            </a:r>
            <a:r>
              <a:rPr lang="it-IT" i="1" dirty="0" err="1"/>
              <a:t>Mirabilis</a:t>
            </a:r>
            <a:r>
              <a:rPr lang="it-IT" dirty="0"/>
              <a:t> è il meraviglioso comprendente le eredità precristiane, </a:t>
            </a:r>
            <a:r>
              <a:rPr lang="it-IT" i="1" dirty="0" err="1"/>
              <a:t>magicus</a:t>
            </a:r>
            <a:r>
              <a:rPr lang="it-IT" dirty="0"/>
              <a:t> è il soprannaturale nella sua accezione malefica e </a:t>
            </a:r>
            <a:r>
              <a:rPr lang="it-IT" i="1" dirty="0" err="1"/>
              <a:t>miraculosus</a:t>
            </a:r>
            <a:r>
              <a:rPr lang="it-IT" i="1" dirty="0"/>
              <a:t> </a:t>
            </a:r>
            <a:r>
              <a:rPr lang="it-IT" dirty="0"/>
              <a:t>il meraviglioso tipicamente cristiano, cioè quello che muove a partire dal </a:t>
            </a:r>
            <a:r>
              <a:rPr lang="it-IT" i="1" dirty="0" err="1"/>
              <a:t>miraculum</a:t>
            </a:r>
            <a:r>
              <a:rPr lang="it-IT" i="1" dirty="0"/>
              <a:t>. </a:t>
            </a:r>
            <a:r>
              <a:rPr lang="it-IT" dirty="0"/>
              <a:t>La differenza principale che sussiste tra il meraviglioso e il miracolo cristiano è tutta racchiusa nella dicotomia imprevedibilità-prevedibilità: il meraviglioso è infatti prodotto da una molteplicità di forze (una traccia nel plurale </a:t>
            </a:r>
            <a:r>
              <a:rPr lang="it-IT" i="1" dirty="0"/>
              <a:t>mirabilia</a:t>
            </a:r>
            <a:r>
              <a:rPr lang="it-IT" dirty="0"/>
              <a:t>) mentre il miracolo non può che avere Dio come suo autore.</a:t>
            </a:r>
          </a:p>
          <a:p>
            <a:endParaRPr lang="it-IT" dirty="0"/>
          </a:p>
          <a:p>
            <a:r>
              <a:rPr lang="it-IT" dirty="0"/>
              <a:t>Ma il meraviglioso e i </a:t>
            </a:r>
            <a:r>
              <a:rPr lang="it-IT" i="1" dirty="0"/>
              <a:t>mirabilia, </a:t>
            </a:r>
            <a:r>
              <a:rPr lang="it-IT" dirty="0"/>
              <a:t>con il loro retaggio antico, proseguono la loro esistenza nella società cristiana occidentale, ponendosi come una </a:t>
            </a:r>
            <a:r>
              <a:rPr lang="it-IT" b="1" dirty="0"/>
              <a:t>forma di resistenza culturale rispetto al cristianesimo ufficiale e alla cultura ecclesiastica</a:t>
            </a:r>
            <a:r>
              <a:rPr lang="it-IT" dirty="0"/>
              <a:t>. I</a:t>
            </a:r>
            <a:r>
              <a:rPr lang="it-IT" i="1" dirty="0"/>
              <a:t> mirabilia </a:t>
            </a:r>
            <a:r>
              <a:rPr lang="it-IT" dirty="0"/>
              <a:t>nell’Occidente medievale hanno rappresentato inoltre una forma di compensazione rispetto all’ordine, alla continuità e alla banalità del quotidiano; le raccolte di </a:t>
            </a:r>
            <a:r>
              <a:rPr lang="it-IT" i="1" dirty="0"/>
              <a:t>mirabilia</a:t>
            </a:r>
            <a:r>
              <a:rPr lang="it-IT" dirty="0"/>
              <a:t> hanno avuto la tendenza ad organizzarsi come in un universo rovesciato: mondi di mostri, bestie, morti, vegetali e minerali. </a:t>
            </a:r>
            <a:r>
              <a:rPr lang="it-IT" b="1" dirty="0"/>
              <a:t>Nel campo del meraviglioso si attua quindi una disumanizzazione del mondo, in antitesi rispetto ai valori dell’umanesimo cristiano, il cui baluardo risiede nell’uomo fatto a immagine di Dio.</a:t>
            </a:r>
            <a:endParaRPr lang="it-IT" dirty="0"/>
          </a:p>
          <a:p>
            <a:endParaRPr lang="it-IT" dirty="0"/>
          </a:p>
          <a:p>
            <a:endParaRPr lang="es-ES" dirty="0"/>
          </a:p>
        </p:txBody>
      </p:sp>
    </p:spTree>
    <p:extLst>
      <p:ext uri="{BB962C8B-B14F-4D97-AF65-F5344CB8AC3E}">
        <p14:creationId xmlns:p14="http://schemas.microsoft.com/office/powerpoint/2010/main" val="2262132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78DAAE-B0C3-49A3-8AB1-AD2FF0E36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dirty="0"/>
          </a:p>
        </p:txBody>
      </p:sp>
      <p:sp>
        <p:nvSpPr>
          <p:cNvPr id="9" name="Rectangle 8">
            <a:extLst>
              <a:ext uri="{FF2B5EF4-FFF2-40B4-BE49-F238E27FC236}">
                <a16:creationId xmlns:a16="http://schemas.microsoft.com/office/drawing/2014/main" id="{F6A8A81D-3338-4B0F-A26F-A3D259D27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801794"/>
            <a:ext cx="11000237" cy="5248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0155665-7CE2-4939-AE5E-020DC1D20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2" name="Immagine 1">
            <a:extLst>
              <a:ext uri="{FF2B5EF4-FFF2-40B4-BE49-F238E27FC236}">
                <a16:creationId xmlns:a16="http://schemas.microsoft.com/office/drawing/2014/main" id="{E41EAEBC-AC10-4CBC-BB83-FF6B8DC1F8BC}"/>
              </a:ext>
            </a:extLst>
          </p:cNvPr>
          <p:cNvPicPr>
            <a:picLocks noChangeAspect="1"/>
          </p:cNvPicPr>
          <p:nvPr/>
        </p:nvPicPr>
        <p:blipFill>
          <a:blip r:embed="rId2"/>
          <a:stretch>
            <a:fillRect/>
          </a:stretch>
        </p:blipFill>
        <p:spPr>
          <a:xfrm>
            <a:off x="2529183" y="1284394"/>
            <a:ext cx="7228803" cy="4283066"/>
          </a:xfrm>
          <a:prstGeom prst="rect">
            <a:avLst/>
          </a:prstGeom>
        </p:spPr>
      </p:pic>
    </p:spTree>
    <p:extLst>
      <p:ext uri="{BB962C8B-B14F-4D97-AF65-F5344CB8AC3E}">
        <p14:creationId xmlns:p14="http://schemas.microsoft.com/office/powerpoint/2010/main" val="3964080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9" name="Rectangle 8">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2" name="Rectangle 11">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4" name="Freeform 5">
            <a:extLst>
              <a:ext uri="{FF2B5EF4-FFF2-40B4-BE49-F238E27FC236}">
                <a16:creationId xmlns:a16="http://schemas.microsoft.com/office/drawing/2014/main" id="{11CAC6F2-0806-417B-BF5D-5AEF6195F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16" name="Rectangle 15">
            <a:extLst>
              <a:ext uri="{FF2B5EF4-FFF2-40B4-BE49-F238E27FC236}">
                <a16:creationId xmlns:a16="http://schemas.microsoft.com/office/drawing/2014/main" id="{D4723B02-0AAB-4F6E-BA41-8ED99D559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5 CuadroTexto">
            <a:extLst>
              <a:ext uri="{FF2B5EF4-FFF2-40B4-BE49-F238E27FC236}">
                <a16:creationId xmlns:a16="http://schemas.microsoft.com/office/drawing/2014/main" id="{32CFBE8F-5D72-4BBA-B414-ED08BFBD8C8A}"/>
              </a:ext>
            </a:extLst>
          </p:cNvPr>
          <p:cNvSpPr txBox="1"/>
          <p:nvPr/>
        </p:nvSpPr>
        <p:spPr>
          <a:xfrm>
            <a:off x="8160773" y="1113062"/>
            <a:ext cx="3382297" cy="328195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800" b="0" i="0" kern="1200">
                <a:solidFill>
                  <a:srgbClr val="EBEBEB"/>
                </a:solidFill>
                <a:latin typeface="+mj-lt"/>
                <a:ea typeface="+mj-ea"/>
                <a:cs typeface="+mj-cs"/>
              </a:rPr>
              <a:t>Miniatura  dal ‘Roman d’Alexandre,</a:t>
            </a:r>
          </a:p>
          <a:p>
            <a:pPr>
              <a:lnSpc>
                <a:spcPct val="90000"/>
              </a:lnSpc>
              <a:spcBef>
                <a:spcPct val="0"/>
              </a:spcBef>
              <a:spcAft>
                <a:spcPts val="600"/>
              </a:spcAft>
            </a:pPr>
            <a:r>
              <a:rPr lang="en-US" sz="3800" b="0" i="0" kern="1200">
                <a:solidFill>
                  <a:srgbClr val="EBEBEB"/>
                </a:solidFill>
                <a:latin typeface="+mj-lt"/>
                <a:ea typeface="+mj-ea"/>
                <a:cs typeface="+mj-cs"/>
              </a:rPr>
              <a:t>Petit Palais, Paris</a:t>
            </a:r>
          </a:p>
        </p:txBody>
      </p:sp>
      <p:pic>
        <p:nvPicPr>
          <p:cNvPr id="2" name="3 Imagen" descr="acefali roman aleixandre.jpg">
            <a:extLst>
              <a:ext uri="{FF2B5EF4-FFF2-40B4-BE49-F238E27FC236}">
                <a16:creationId xmlns:a16="http://schemas.microsoft.com/office/drawing/2014/main" id="{C4117620-24CC-411E-9F5E-444DEFE29BF5}"/>
              </a:ext>
            </a:extLst>
          </p:cNvPr>
          <p:cNvPicPr>
            <a:picLocks noChangeAspect="1"/>
          </p:cNvPicPr>
          <p:nvPr/>
        </p:nvPicPr>
        <p:blipFill>
          <a:blip r:embed="rId3" cstate="print"/>
          <a:stretch>
            <a:fillRect/>
          </a:stretch>
        </p:blipFill>
        <p:spPr>
          <a:xfrm>
            <a:off x="1109763" y="1178802"/>
            <a:ext cx="6470907" cy="4497280"/>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1114884998"/>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3" descr="Immagine che contiene testo, libro&#10;&#10;Descrizione generata automaticamente">
            <a:extLst>
              <a:ext uri="{FF2B5EF4-FFF2-40B4-BE49-F238E27FC236}">
                <a16:creationId xmlns:a16="http://schemas.microsoft.com/office/drawing/2014/main" id="{8410742E-775D-4336-B179-6E64AC430958}"/>
              </a:ext>
            </a:extLst>
          </p:cNvPr>
          <p:cNvPicPr>
            <a:picLocks noChangeAspect="1"/>
          </p:cNvPicPr>
          <p:nvPr/>
        </p:nvPicPr>
        <p:blipFill>
          <a:blip r:embed="rId2"/>
          <a:stretch>
            <a:fillRect/>
          </a:stretch>
        </p:blipFill>
        <p:spPr>
          <a:xfrm>
            <a:off x="1612852" y="321734"/>
            <a:ext cx="3115463" cy="2905170"/>
          </a:xfrm>
          <a:prstGeom prst="rect">
            <a:avLst/>
          </a:prstGeom>
        </p:spPr>
      </p:pic>
      <p:pic>
        <p:nvPicPr>
          <p:cNvPr id="3" name="Immagine 2" descr="Immagine che contiene testo&#10;&#10;Descrizione generata automaticamente">
            <a:extLst>
              <a:ext uri="{FF2B5EF4-FFF2-40B4-BE49-F238E27FC236}">
                <a16:creationId xmlns:a16="http://schemas.microsoft.com/office/drawing/2014/main" id="{032AD055-B882-43A0-B972-EE687C3F360C}"/>
              </a:ext>
            </a:extLst>
          </p:cNvPr>
          <p:cNvPicPr>
            <a:picLocks noChangeAspect="1"/>
          </p:cNvPicPr>
          <p:nvPr/>
        </p:nvPicPr>
        <p:blipFill>
          <a:blip r:embed="rId3"/>
          <a:stretch>
            <a:fillRect/>
          </a:stretch>
        </p:blipFill>
        <p:spPr>
          <a:xfrm>
            <a:off x="1184569" y="3631096"/>
            <a:ext cx="3972028" cy="2760560"/>
          </a:xfrm>
          <a:prstGeom prst="rect">
            <a:avLst/>
          </a:prstGeom>
        </p:spPr>
      </p:pic>
      <p:sp>
        <p:nvSpPr>
          <p:cNvPr id="9" name="Rectangle 8">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magine 1" descr="Immagine che contiene testo, libro, tessuto&#10;&#10;Descrizione generata automaticamente">
            <a:extLst>
              <a:ext uri="{FF2B5EF4-FFF2-40B4-BE49-F238E27FC236}">
                <a16:creationId xmlns:a16="http://schemas.microsoft.com/office/drawing/2014/main" id="{AA75EFF2-D180-4E80-A1A8-FA5C0801ED4C}"/>
              </a:ext>
            </a:extLst>
          </p:cNvPr>
          <p:cNvPicPr>
            <a:picLocks noChangeAspect="1"/>
          </p:cNvPicPr>
          <p:nvPr/>
        </p:nvPicPr>
        <p:blipFill>
          <a:blip r:embed="rId4"/>
          <a:stretch>
            <a:fillRect/>
          </a:stretch>
        </p:blipFill>
        <p:spPr>
          <a:xfrm>
            <a:off x="6308034" y="778982"/>
            <a:ext cx="5426764" cy="5155425"/>
          </a:xfrm>
          <a:prstGeom prst="rect">
            <a:avLst/>
          </a:prstGeom>
        </p:spPr>
      </p:pic>
    </p:spTree>
    <p:extLst>
      <p:ext uri="{BB962C8B-B14F-4D97-AF65-F5344CB8AC3E}">
        <p14:creationId xmlns:p14="http://schemas.microsoft.com/office/powerpoint/2010/main" val="2713827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0F61E27A-C765-41E0-AE26-2063C734B5F6}"/>
              </a:ext>
            </a:extLst>
          </p:cNvPr>
          <p:cNvPicPr>
            <a:picLocks noChangeAspect="1"/>
          </p:cNvPicPr>
          <p:nvPr/>
        </p:nvPicPr>
        <p:blipFill>
          <a:blip r:embed="rId2"/>
          <a:stretch>
            <a:fillRect/>
          </a:stretch>
        </p:blipFill>
        <p:spPr>
          <a:xfrm>
            <a:off x="938357" y="494031"/>
            <a:ext cx="4857605" cy="4578031"/>
          </a:xfrm>
          <a:prstGeom prst="rect">
            <a:avLst/>
          </a:prstGeom>
        </p:spPr>
      </p:pic>
      <p:pic>
        <p:nvPicPr>
          <p:cNvPr id="3" name="Immagine 2">
            <a:extLst>
              <a:ext uri="{FF2B5EF4-FFF2-40B4-BE49-F238E27FC236}">
                <a16:creationId xmlns:a16="http://schemas.microsoft.com/office/drawing/2014/main" id="{5C492463-EC7C-400D-B23E-4B292E503B6B}"/>
              </a:ext>
            </a:extLst>
          </p:cNvPr>
          <p:cNvPicPr>
            <a:picLocks noChangeAspect="1"/>
          </p:cNvPicPr>
          <p:nvPr/>
        </p:nvPicPr>
        <p:blipFill>
          <a:blip r:embed="rId3"/>
          <a:stretch>
            <a:fillRect/>
          </a:stretch>
        </p:blipFill>
        <p:spPr>
          <a:xfrm>
            <a:off x="7283115" y="357187"/>
            <a:ext cx="1422735" cy="3686176"/>
          </a:xfrm>
          <a:prstGeom prst="rect">
            <a:avLst/>
          </a:prstGeom>
        </p:spPr>
      </p:pic>
      <p:sp>
        <p:nvSpPr>
          <p:cNvPr id="4" name="Rettangolo 3">
            <a:extLst>
              <a:ext uri="{FF2B5EF4-FFF2-40B4-BE49-F238E27FC236}">
                <a16:creationId xmlns:a16="http://schemas.microsoft.com/office/drawing/2014/main" id="{1DABD5EE-2509-4C8E-933E-A3EFF1D05A99}"/>
              </a:ext>
            </a:extLst>
          </p:cNvPr>
          <p:cNvSpPr/>
          <p:nvPr/>
        </p:nvSpPr>
        <p:spPr>
          <a:xfrm>
            <a:off x="7407288" y="4887397"/>
            <a:ext cx="3745769" cy="646331"/>
          </a:xfrm>
          <a:prstGeom prst="rect">
            <a:avLst/>
          </a:prstGeom>
        </p:spPr>
        <p:txBody>
          <a:bodyPr wrap="none">
            <a:spAutoFit/>
          </a:bodyPr>
          <a:lstStyle/>
          <a:p>
            <a:r>
              <a:rPr lang="it-IT" sz="3600" b="1" dirty="0">
                <a:solidFill>
                  <a:srgbClr val="000000"/>
                </a:solidFill>
                <a:latin typeface="Linux Libertine"/>
              </a:rPr>
              <a:t>Blemmi o Acefali</a:t>
            </a:r>
            <a:endParaRPr lang="it-IT" sz="3600" b="1" i="0" dirty="0">
              <a:solidFill>
                <a:srgbClr val="000000"/>
              </a:solidFill>
              <a:effectLst/>
              <a:latin typeface="Linux Libertine"/>
            </a:endParaRPr>
          </a:p>
        </p:txBody>
      </p:sp>
      <p:sp>
        <p:nvSpPr>
          <p:cNvPr id="5" name="Rettangolo 4">
            <a:extLst>
              <a:ext uri="{FF2B5EF4-FFF2-40B4-BE49-F238E27FC236}">
                <a16:creationId xmlns:a16="http://schemas.microsoft.com/office/drawing/2014/main" id="{684FAFE6-619B-4832-B9D0-7EDEE1A1975F}"/>
              </a:ext>
            </a:extLst>
          </p:cNvPr>
          <p:cNvSpPr/>
          <p:nvPr/>
        </p:nvSpPr>
        <p:spPr>
          <a:xfrm rot="10800000" flipV="1">
            <a:off x="1404936" y="5357634"/>
            <a:ext cx="5510213" cy="1200329"/>
          </a:xfrm>
          <a:prstGeom prst="rect">
            <a:avLst/>
          </a:prstGeom>
        </p:spPr>
        <p:txBody>
          <a:bodyPr wrap="square">
            <a:spAutoFit/>
          </a:bodyPr>
          <a:lstStyle/>
          <a:p>
            <a:r>
              <a:rPr lang="it-IT" dirty="0">
                <a:solidFill>
                  <a:srgbClr val="222222"/>
                </a:solidFill>
                <a:latin typeface="Arial" panose="020B0604020202020204" pitchFamily="34" charset="0"/>
              </a:rPr>
              <a:t>Raffigurazione di un blemma, dalle </a:t>
            </a:r>
            <a:r>
              <a:rPr lang="it-IT" i="1" dirty="0">
                <a:solidFill>
                  <a:srgbClr val="0B0080"/>
                </a:solidFill>
                <a:latin typeface="Arial" panose="020B0604020202020204" pitchFamily="34" charset="0"/>
                <a:hlinkClick r:id="rId4" tooltip="Cronache di Norimberga"/>
              </a:rPr>
              <a:t>Cronache di Norimberga</a:t>
            </a:r>
            <a:r>
              <a:rPr lang="it-IT" dirty="0">
                <a:solidFill>
                  <a:srgbClr val="222222"/>
                </a:solidFill>
                <a:latin typeface="Arial" panose="020B0604020202020204" pitchFamily="34" charset="0"/>
              </a:rPr>
              <a:t> (</a:t>
            </a:r>
            <a:r>
              <a:rPr lang="it-IT" dirty="0">
                <a:solidFill>
                  <a:srgbClr val="0B0080"/>
                </a:solidFill>
                <a:latin typeface="Arial" panose="020B0604020202020204" pitchFamily="34" charset="0"/>
                <a:hlinkClick r:id="rId5" tooltip="1493"/>
              </a:rPr>
              <a:t>1493</a:t>
            </a:r>
            <a:r>
              <a:rPr lang="it-IT" dirty="0">
                <a:solidFill>
                  <a:srgbClr val="222222"/>
                </a:solidFill>
                <a:latin typeface="Arial" panose="020B0604020202020204" pitchFamily="34" charset="0"/>
              </a:rPr>
              <a:t>)</a:t>
            </a:r>
          </a:p>
          <a:p>
            <a:br>
              <a:rPr lang="it-IT" dirty="0"/>
            </a:br>
            <a:endParaRPr lang="es-ES" dirty="0"/>
          </a:p>
        </p:txBody>
      </p:sp>
      <p:sp>
        <p:nvSpPr>
          <p:cNvPr id="6" name="Rettangolo 5">
            <a:extLst>
              <a:ext uri="{FF2B5EF4-FFF2-40B4-BE49-F238E27FC236}">
                <a16:creationId xmlns:a16="http://schemas.microsoft.com/office/drawing/2014/main" id="{CC5D230C-8438-4517-9211-1DC08FE93C91}"/>
              </a:ext>
            </a:extLst>
          </p:cNvPr>
          <p:cNvSpPr/>
          <p:nvPr/>
        </p:nvSpPr>
        <p:spPr>
          <a:xfrm>
            <a:off x="8959515" y="2783046"/>
            <a:ext cx="2466975" cy="1200329"/>
          </a:xfrm>
          <a:prstGeom prst="rect">
            <a:avLst/>
          </a:prstGeom>
        </p:spPr>
        <p:txBody>
          <a:bodyPr wrap="square">
            <a:spAutoFit/>
          </a:bodyPr>
          <a:lstStyle/>
          <a:p>
            <a:r>
              <a:rPr lang="it-IT" dirty="0" err="1">
                <a:solidFill>
                  <a:srgbClr val="222222"/>
                </a:solidFill>
                <a:latin typeface="Arial" panose="020B0604020202020204" pitchFamily="34" charset="0"/>
              </a:rPr>
              <a:t>Unblemma</a:t>
            </a:r>
            <a:r>
              <a:rPr lang="it-IT" dirty="0">
                <a:solidFill>
                  <a:srgbClr val="222222"/>
                </a:solidFill>
                <a:latin typeface="Arial" panose="020B0604020202020204" pitchFamily="34" charset="0"/>
              </a:rPr>
              <a:t>. </a:t>
            </a:r>
            <a:r>
              <a:rPr lang="it-IT" dirty="0">
                <a:solidFill>
                  <a:srgbClr val="0B0080"/>
                </a:solidFill>
                <a:latin typeface="Arial" panose="020B0604020202020204" pitchFamily="34" charset="0"/>
                <a:hlinkClick r:id="rId6" tooltip="Incisione"/>
              </a:rPr>
              <a:t>Incisione</a:t>
            </a:r>
            <a:r>
              <a:rPr lang="it-IT" dirty="0">
                <a:solidFill>
                  <a:srgbClr val="222222"/>
                </a:solidFill>
                <a:latin typeface="Arial" panose="020B0604020202020204" pitchFamily="34" charset="0"/>
              </a:rPr>
              <a:t> dal </a:t>
            </a:r>
            <a:r>
              <a:rPr lang="it-IT" i="1" dirty="0" err="1">
                <a:solidFill>
                  <a:srgbClr val="0B0080"/>
                </a:solidFill>
                <a:latin typeface="Arial" panose="020B0604020202020204" pitchFamily="34" charset="0"/>
                <a:hlinkClick r:id="rId7" tooltip="Cosmographia universalis"/>
              </a:rPr>
              <a:t>Cosmographia</a:t>
            </a:r>
            <a:r>
              <a:rPr lang="it-IT" i="1" dirty="0">
                <a:solidFill>
                  <a:srgbClr val="0B0080"/>
                </a:solidFill>
                <a:latin typeface="Arial" panose="020B0604020202020204" pitchFamily="34" charset="0"/>
                <a:hlinkClick r:id="rId7" tooltip="Cosmographia universalis"/>
              </a:rPr>
              <a:t> </a:t>
            </a:r>
            <a:r>
              <a:rPr lang="it-IT" i="1" dirty="0" err="1">
                <a:solidFill>
                  <a:srgbClr val="0B0080"/>
                </a:solidFill>
                <a:latin typeface="Arial" panose="020B0604020202020204" pitchFamily="34" charset="0"/>
                <a:hlinkClick r:id="rId7" tooltip="Cosmographia universalis"/>
              </a:rPr>
              <a:t>universalis</a:t>
            </a:r>
            <a:r>
              <a:rPr lang="it-IT" dirty="0">
                <a:solidFill>
                  <a:srgbClr val="222222"/>
                </a:solidFill>
                <a:latin typeface="Arial" panose="020B0604020202020204" pitchFamily="34" charset="0"/>
              </a:rPr>
              <a:t> del </a:t>
            </a:r>
            <a:r>
              <a:rPr lang="it-IT" dirty="0">
                <a:solidFill>
                  <a:srgbClr val="0B0080"/>
                </a:solidFill>
                <a:latin typeface="Arial" panose="020B0604020202020204" pitchFamily="34" charset="0"/>
                <a:hlinkClick r:id="rId8" tooltip="1544"/>
              </a:rPr>
              <a:t>1544</a:t>
            </a:r>
            <a:r>
              <a:rPr lang="it-IT" dirty="0">
                <a:solidFill>
                  <a:srgbClr val="222222"/>
                </a:solidFill>
                <a:latin typeface="Arial" panose="020B0604020202020204" pitchFamily="34" charset="0"/>
              </a:rPr>
              <a:t> di </a:t>
            </a:r>
            <a:r>
              <a:rPr lang="it-IT" dirty="0">
                <a:solidFill>
                  <a:srgbClr val="0B0080"/>
                </a:solidFill>
                <a:latin typeface="Arial" panose="020B0604020202020204" pitchFamily="34" charset="0"/>
                <a:hlinkClick r:id="rId9" tooltip="Sebastian Münster"/>
              </a:rPr>
              <a:t>Sebastian Münster</a:t>
            </a:r>
            <a:r>
              <a:rPr lang="it-IT" dirty="0">
                <a:solidFill>
                  <a:srgbClr val="222222"/>
                </a:solidFill>
                <a:latin typeface="Arial" panose="020B0604020202020204" pitchFamily="34" charset="0"/>
              </a:rPr>
              <a:t>.</a:t>
            </a:r>
            <a:endParaRPr lang="es-ES" dirty="0"/>
          </a:p>
        </p:txBody>
      </p:sp>
    </p:spTree>
    <p:extLst>
      <p:ext uri="{BB962C8B-B14F-4D97-AF65-F5344CB8AC3E}">
        <p14:creationId xmlns:p14="http://schemas.microsoft.com/office/powerpoint/2010/main" val="1136180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8B41A7D-BAA8-47C9-9B57-B759774D7FE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4632" y="1997097"/>
            <a:ext cx="3517119" cy="2857659"/>
          </a:xfrm>
          <a:prstGeom prst="rect">
            <a:avLst/>
          </a:prstGeom>
          <a:noFill/>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2" name="Immagine 1">
            <a:extLst>
              <a:ext uri="{FF2B5EF4-FFF2-40B4-BE49-F238E27FC236}">
                <a16:creationId xmlns:a16="http://schemas.microsoft.com/office/drawing/2014/main" id="{B05AC575-5AE1-4897-9091-462105F04B08}"/>
              </a:ext>
            </a:extLst>
          </p:cNvPr>
          <p:cNvPicPr>
            <a:picLocks noChangeAspect="1"/>
          </p:cNvPicPr>
          <p:nvPr/>
        </p:nvPicPr>
        <p:blipFill>
          <a:blip r:embed="rId3"/>
          <a:stretch>
            <a:fillRect/>
          </a:stretch>
        </p:blipFill>
        <p:spPr>
          <a:xfrm>
            <a:off x="4310676" y="2161326"/>
            <a:ext cx="3537345" cy="2529201"/>
          </a:xfrm>
          <a:prstGeom prst="rect">
            <a:avLst/>
          </a:prstGeom>
        </p:spPr>
      </p:pic>
      <p:cxnSp>
        <p:nvCxnSpPr>
          <p:cNvPr id="73" name="Straight Connector 72">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3" name="Immagine 2">
            <a:extLst>
              <a:ext uri="{FF2B5EF4-FFF2-40B4-BE49-F238E27FC236}">
                <a16:creationId xmlns:a16="http://schemas.microsoft.com/office/drawing/2014/main" id="{47FE3352-7224-49D5-AADE-DD985565EE70}"/>
              </a:ext>
            </a:extLst>
          </p:cNvPr>
          <p:cNvPicPr>
            <a:picLocks noChangeAspect="1"/>
          </p:cNvPicPr>
          <p:nvPr/>
        </p:nvPicPr>
        <p:blipFill>
          <a:blip r:embed="rId4"/>
          <a:stretch>
            <a:fillRect/>
          </a:stretch>
        </p:blipFill>
        <p:spPr>
          <a:xfrm>
            <a:off x="8162336" y="2041062"/>
            <a:ext cx="3517120" cy="2769732"/>
          </a:xfrm>
          <a:prstGeom prst="rect">
            <a:avLst/>
          </a:prstGeom>
        </p:spPr>
      </p:pic>
    </p:spTree>
    <p:extLst>
      <p:ext uri="{BB962C8B-B14F-4D97-AF65-F5344CB8AC3E}">
        <p14:creationId xmlns:p14="http://schemas.microsoft.com/office/powerpoint/2010/main" val="94643591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Riunioni ione">
  <a:themeElements>
    <a:clrScheme name="Riunioni ione">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Riunioni ione">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iunioni ione">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AFF7EA328D1FE4686806A44A4C75B56" ma:contentTypeVersion="2" ma:contentTypeDescription="Create a new document." ma:contentTypeScope="" ma:versionID="8a650a9668fae47f0f1dee1609bc0765">
  <xsd:schema xmlns:xsd="http://www.w3.org/2001/XMLSchema" xmlns:xs="http://www.w3.org/2001/XMLSchema" xmlns:p="http://schemas.microsoft.com/office/2006/metadata/properties" xmlns:ns3="45cf0988-6169-4a8b-a502-2a359d6cf490" targetNamespace="http://schemas.microsoft.com/office/2006/metadata/properties" ma:root="true" ma:fieldsID="725bb88ea1e56f6fb7a3fb7d195ee502" ns3:_="">
    <xsd:import namespace="45cf0988-6169-4a8b-a502-2a359d6cf490"/>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cf0988-6169-4a8b-a502-2a359d6cf4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76114FB-C5DA-4D4F-A32A-DA31218EAAE0}">
  <ds:schemaRefs>
    <ds:schemaRef ds:uri="45cf0988-6169-4a8b-a502-2a359d6cf490"/>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0BC16C3-75E0-4C4D-B07E-1735EF44F320}">
  <ds:schemaRefs>
    <ds:schemaRef ds:uri="http://schemas.microsoft.com/sharepoint/v3/contenttype/forms"/>
  </ds:schemaRefs>
</ds:datastoreItem>
</file>

<file path=customXml/itemProps3.xml><?xml version="1.0" encoding="utf-8"?>
<ds:datastoreItem xmlns:ds="http://schemas.openxmlformats.org/officeDocument/2006/customXml" ds:itemID="{466E90FD-899E-41B9-8BA8-4CA8518566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cf0988-6169-4a8b-a502-2a359d6cf4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1531</Words>
  <Application>Microsoft Office PowerPoint</Application>
  <PresentationFormat>Widescreen</PresentationFormat>
  <Paragraphs>59</Paragraphs>
  <Slides>31</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31</vt:i4>
      </vt:variant>
    </vt:vector>
  </HeadingPairs>
  <TitlesOfParts>
    <vt:vector size="36" baseType="lpstr">
      <vt:lpstr>Arial</vt:lpstr>
      <vt:lpstr>Century Gothic</vt:lpstr>
      <vt:lpstr>Linux Libertine</vt:lpstr>
      <vt:lpstr>Wingdings 3</vt:lpstr>
      <vt:lpstr>Riunioni ione</vt:lpstr>
      <vt:lpstr>Selvaggi, mostri cannibali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Amerigo Vespucci – Mundus Novus (1503)</vt:lpstr>
      <vt:lpstr>Antonio Pigafetta, Relazione del primo viaggio intorno al mondo (1519-1522)</vt:lpstr>
      <vt:lpstr>Presentazione standard di PowerPoint</vt:lpstr>
      <vt:lpstr>Presentazione standard di PowerPoint</vt:lpstr>
      <vt:lpstr>Presentazione standard di PowerPoint</vt:lpstr>
      <vt:lpstr>Presentazione standard di PowerPoint</vt:lpstr>
      <vt:lpstr>Presentazione standard di PowerPoint</vt:lpstr>
      <vt:lpstr>Michel de Montaigne   «Sui Cannibali»</vt:lpstr>
      <vt:lpstr>Presentazione standard di PowerPoint</vt:lpstr>
      <vt:lpstr>Presentazione standard di PowerPoint</vt:lpstr>
      <vt:lpstr>Presentazione standard di PowerPoint</vt:lpstr>
      <vt:lpstr>Presentazione standard di PowerPoint</vt:lpstr>
      <vt:lpstr>Le guerre di religione in Francia:  cattolici e ugonotti</vt:lpstr>
      <vt:lpstr>Gli studi moderni sul cannibalismo</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Selvaggi, mostri cannibali </dc:title>
  <dc:creator>Stefano Tedeschi</dc:creator>
  <cp:lastModifiedBy>Stefano Tedeschi</cp:lastModifiedBy>
  <cp:revision>2</cp:revision>
  <dcterms:created xsi:type="dcterms:W3CDTF">2019-11-07T11:52:34Z</dcterms:created>
  <dcterms:modified xsi:type="dcterms:W3CDTF">2019-11-07T11:58:28Z</dcterms:modified>
</cp:coreProperties>
</file>