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8D4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8A95DC-B5C0-4AF7-8186-2D11A793E345}" type="datetimeFigureOut">
              <a:rPr lang="it-IT" smtClean="0"/>
              <a:t>31/01/2016</a:t>
            </a:fld>
            <a:endParaRPr lang="it-I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48F446-4A7F-4C67-B03F-CD69C59DD5FE}" type="slidenum">
              <a:rPr lang="it-IT" smtClean="0"/>
              <a:t>‹#›</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t-IT" dirty="0"/>
          </a:p>
        </p:txBody>
      </p:sp>
      <p:sp>
        <p:nvSpPr>
          <p:cNvPr id="4" name="Slide Number Placeholder 3"/>
          <p:cNvSpPr>
            <a:spLocks noGrp="1"/>
          </p:cNvSpPr>
          <p:nvPr>
            <p:ph type="sldNum" sz="quarter" idx="10"/>
          </p:nvPr>
        </p:nvSpPr>
        <p:spPr/>
        <p:txBody>
          <a:bodyPr/>
          <a:lstStyle/>
          <a:p>
            <a:fld id="{6C48F446-4A7F-4C67-B03F-CD69C59DD5FE}" type="slidenum">
              <a:rPr lang="it-IT" smtClean="0"/>
              <a:t>14</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5347925E-D15A-465B-A6FE-25D8F2E9FBBF}" type="datetimeFigureOut">
              <a:rPr lang="it-IT" smtClean="0"/>
              <a:t>31/01/2016</a:t>
            </a:fld>
            <a:endParaRPr lang="it-IT"/>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t-IT"/>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308A8DFA-1730-4F97-BB92-284854BA8DB4}" type="slidenum">
              <a:rPr lang="it-IT" smtClean="0"/>
              <a:t>‹#›</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47925E-D15A-465B-A6FE-25D8F2E9FBBF}" type="datetimeFigureOut">
              <a:rPr lang="it-IT" smtClean="0"/>
              <a:t>31/01/2016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08A8DFA-1730-4F97-BB92-284854BA8DB4}" type="slidenum">
              <a:rPr lang="it-IT" smtClean="0"/>
              <a:t>‹#›</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47925E-D15A-465B-A6FE-25D8F2E9FBBF}" type="datetimeFigureOut">
              <a:rPr lang="it-IT" smtClean="0"/>
              <a:t>31/01/2016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08A8DFA-1730-4F97-BB92-284854BA8DB4}" type="slidenum">
              <a:rPr lang="it-IT" smtClean="0"/>
              <a:t>‹#›</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5347925E-D15A-465B-A6FE-25D8F2E9FBBF}" type="datetimeFigureOut">
              <a:rPr lang="it-IT" smtClean="0"/>
              <a:t>31/01/2016</a:t>
            </a:fld>
            <a:endParaRPr lang="it-IT"/>
          </a:p>
        </p:txBody>
      </p:sp>
      <p:sp>
        <p:nvSpPr>
          <p:cNvPr id="9" name="Slide Number Placeholder 8"/>
          <p:cNvSpPr>
            <a:spLocks noGrp="1"/>
          </p:cNvSpPr>
          <p:nvPr>
            <p:ph type="sldNum" sz="quarter" idx="15"/>
          </p:nvPr>
        </p:nvSpPr>
        <p:spPr/>
        <p:txBody>
          <a:bodyPr rtlCol="0"/>
          <a:lstStyle/>
          <a:p>
            <a:fld id="{308A8DFA-1730-4F97-BB92-284854BA8DB4}" type="slidenum">
              <a:rPr lang="it-IT" smtClean="0"/>
              <a:t>‹#›</a:t>
            </a:fld>
            <a:endParaRPr lang="it-IT"/>
          </a:p>
        </p:txBody>
      </p:sp>
      <p:sp>
        <p:nvSpPr>
          <p:cNvPr id="10" name="Footer Placeholder 9"/>
          <p:cNvSpPr>
            <a:spLocks noGrp="1"/>
          </p:cNvSpPr>
          <p:nvPr>
            <p:ph type="ftr" sz="quarter" idx="16"/>
          </p:nvPr>
        </p:nvSpPr>
        <p:spPr/>
        <p:txBody>
          <a:bodyPr rtlCol="0"/>
          <a:lstStyle/>
          <a:p>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5347925E-D15A-465B-A6FE-25D8F2E9FBBF}" type="datetimeFigureOut">
              <a:rPr lang="it-IT" smtClean="0"/>
              <a:t>31/01/2016</a:t>
            </a:fld>
            <a:endParaRPr lang="it-IT"/>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t-IT"/>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308A8DFA-1730-4F97-BB92-284854BA8DB4}" type="slidenum">
              <a:rPr lang="it-IT" smtClean="0"/>
              <a:t>‹#›</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347925E-D15A-465B-A6FE-25D8F2E9FBBF}" type="datetimeFigureOut">
              <a:rPr lang="it-IT" smtClean="0"/>
              <a:t>31/01/2016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08A8DFA-1730-4F97-BB92-284854BA8DB4}" type="slidenum">
              <a:rPr lang="it-IT" smtClean="0"/>
              <a:t>‹#›</a:t>
            </a:fld>
            <a:endParaRPr lang="it-IT"/>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347925E-D15A-465B-A6FE-25D8F2E9FBBF}" type="datetimeFigureOut">
              <a:rPr lang="it-IT" smtClean="0"/>
              <a:t>31/01/2016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308A8DFA-1730-4F97-BB92-284854BA8DB4}" type="slidenum">
              <a:rPr lang="it-IT" smtClean="0"/>
              <a:t>‹#›</a:t>
            </a:fld>
            <a:endParaRPr lang="it-IT"/>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5347925E-D15A-465B-A6FE-25D8F2E9FBBF}" type="datetimeFigureOut">
              <a:rPr lang="it-IT" smtClean="0"/>
              <a:t>31/01/2016</a:t>
            </a:fld>
            <a:endParaRPr lang="it-IT"/>
          </a:p>
        </p:txBody>
      </p:sp>
      <p:sp>
        <p:nvSpPr>
          <p:cNvPr id="7" name="Slide Number Placeholder 6"/>
          <p:cNvSpPr>
            <a:spLocks noGrp="1"/>
          </p:cNvSpPr>
          <p:nvPr>
            <p:ph type="sldNum" sz="quarter" idx="11"/>
          </p:nvPr>
        </p:nvSpPr>
        <p:spPr/>
        <p:txBody>
          <a:bodyPr rtlCol="0"/>
          <a:lstStyle/>
          <a:p>
            <a:fld id="{308A8DFA-1730-4F97-BB92-284854BA8DB4}" type="slidenum">
              <a:rPr lang="it-IT" smtClean="0"/>
              <a:t>‹#›</a:t>
            </a:fld>
            <a:endParaRPr lang="it-IT"/>
          </a:p>
        </p:txBody>
      </p:sp>
      <p:sp>
        <p:nvSpPr>
          <p:cNvPr id="8" name="Footer Placeholder 7"/>
          <p:cNvSpPr>
            <a:spLocks noGrp="1"/>
          </p:cNvSpPr>
          <p:nvPr>
            <p:ph type="ftr" sz="quarter" idx="12"/>
          </p:nvPr>
        </p:nvSpPr>
        <p:spPr/>
        <p:txBody>
          <a:bodyPr rtlCol="0"/>
          <a:lstStyle/>
          <a:p>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47925E-D15A-465B-A6FE-25D8F2E9FBBF}" type="datetimeFigureOut">
              <a:rPr lang="it-IT" smtClean="0"/>
              <a:t>31/01/2016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308A8DFA-1730-4F97-BB92-284854BA8DB4}" type="slidenum">
              <a:rPr lang="it-IT" smtClean="0"/>
              <a:t>‹#›</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5347925E-D15A-465B-A6FE-25D8F2E9FBBF}" type="datetimeFigureOut">
              <a:rPr lang="it-IT" smtClean="0"/>
              <a:t>31/01/2016</a:t>
            </a:fld>
            <a:endParaRPr lang="it-IT"/>
          </a:p>
        </p:txBody>
      </p:sp>
      <p:sp>
        <p:nvSpPr>
          <p:cNvPr id="22" name="Slide Number Placeholder 21"/>
          <p:cNvSpPr>
            <a:spLocks noGrp="1"/>
          </p:cNvSpPr>
          <p:nvPr>
            <p:ph type="sldNum" sz="quarter" idx="15"/>
          </p:nvPr>
        </p:nvSpPr>
        <p:spPr/>
        <p:txBody>
          <a:bodyPr rtlCol="0"/>
          <a:lstStyle/>
          <a:p>
            <a:fld id="{308A8DFA-1730-4F97-BB92-284854BA8DB4}" type="slidenum">
              <a:rPr lang="it-IT" smtClean="0"/>
              <a:t>‹#›</a:t>
            </a:fld>
            <a:endParaRPr lang="it-IT"/>
          </a:p>
        </p:txBody>
      </p:sp>
      <p:sp>
        <p:nvSpPr>
          <p:cNvPr id="23" name="Footer Placeholder 22"/>
          <p:cNvSpPr>
            <a:spLocks noGrp="1"/>
          </p:cNvSpPr>
          <p:nvPr>
            <p:ph type="ftr" sz="quarter" idx="16"/>
          </p:nvPr>
        </p:nvSpPr>
        <p:spPr/>
        <p:txBody>
          <a:bodyPr rtlCol="0"/>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5347925E-D15A-465B-A6FE-25D8F2E9FBBF}" type="datetimeFigureOut">
              <a:rPr lang="it-IT" smtClean="0"/>
              <a:t>31/01/2016</a:t>
            </a:fld>
            <a:endParaRPr lang="it-IT"/>
          </a:p>
        </p:txBody>
      </p:sp>
      <p:sp>
        <p:nvSpPr>
          <p:cNvPr id="18" name="Slide Number Placeholder 17"/>
          <p:cNvSpPr>
            <a:spLocks noGrp="1"/>
          </p:cNvSpPr>
          <p:nvPr>
            <p:ph type="sldNum" sz="quarter" idx="11"/>
          </p:nvPr>
        </p:nvSpPr>
        <p:spPr/>
        <p:txBody>
          <a:bodyPr rtlCol="0"/>
          <a:lstStyle/>
          <a:p>
            <a:fld id="{308A8DFA-1730-4F97-BB92-284854BA8DB4}" type="slidenum">
              <a:rPr lang="it-IT" smtClean="0"/>
              <a:t>‹#›</a:t>
            </a:fld>
            <a:endParaRPr lang="it-IT"/>
          </a:p>
        </p:txBody>
      </p:sp>
      <p:sp>
        <p:nvSpPr>
          <p:cNvPr id="21" name="Footer Placeholder 20"/>
          <p:cNvSpPr>
            <a:spLocks noGrp="1"/>
          </p:cNvSpPr>
          <p:nvPr>
            <p:ph type="ftr" sz="quarter" idx="12"/>
          </p:nvPr>
        </p:nvSpPr>
        <p:spPr/>
        <p:txBody>
          <a:bodyPr rtlCol="0"/>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347925E-D15A-465B-A6FE-25D8F2E9FBBF}" type="datetimeFigureOut">
              <a:rPr lang="it-IT" smtClean="0"/>
              <a:t>31/01/2016</a:t>
            </a:fld>
            <a:endParaRPr lang="it-IT"/>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t-IT"/>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08A8DFA-1730-4F97-BB92-284854BA8DB4}" type="slidenum">
              <a:rPr lang="it-IT" smtClean="0"/>
              <a:t>‹#›</a:t>
            </a:fld>
            <a:endParaRPr lang="it-IT"/>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jpeg"/><Relationship Id="rId4" Type="http://schemas.openxmlformats.org/officeDocument/2006/relationships/image" Target="../media/image17.jpeg"/></Relationships>
</file>

<file path=ppt/slides/_rels/slide1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67744" y="548680"/>
            <a:ext cx="6678488" cy="3473152"/>
          </a:xfrm>
        </p:spPr>
        <p:txBody>
          <a:bodyPr>
            <a:noAutofit/>
          </a:bodyPr>
          <a:lstStyle/>
          <a:p>
            <a:pPr algn="ctr"/>
            <a:r>
              <a:rPr lang="it-IT" sz="6000" dirty="0" smtClean="0">
                <a:solidFill>
                  <a:schemeClr val="tx1">
                    <a:lumMod val="85000"/>
                    <a:lumOff val="15000"/>
                  </a:schemeClr>
                </a:solidFill>
                <a:latin typeface="Times New Roman" pitchFamily="18" charset="0"/>
                <a:cs typeface="Times New Roman" pitchFamily="18" charset="0"/>
              </a:rPr>
              <a:t>Lo Studente Professionale</a:t>
            </a:r>
            <a:r>
              <a:rPr lang="it-IT" sz="5400" dirty="0" smtClean="0">
                <a:latin typeface="Times New Roman" pitchFamily="18" charset="0"/>
                <a:cs typeface="Times New Roman" pitchFamily="18" charset="0"/>
              </a:rPr>
              <a:t/>
            </a:r>
            <a:br>
              <a:rPr lang="it-IT" sz="5400" dirty="0" smtClean="0">
                <a:latin typeface="Times New Roman" pitchFamily="18" charset="0"/>
                <a:cs typeface="Times New Roman" pitchFamily="18" charset="0"/>
              </a:rPr>
            </a:br>
            <a:r>
              <a:rPr lang="it-IT" sz="5400" dirty="0" smtClean="0">
                <a:latin typeface="Times New Roman" pitchFamily="18" charset="0"/>
                <a:cs typeface="Times New Roman" pitchFamily="18" charset="0"/>
              </a:rPr>
              <a:t/>
            </a:r>
            <a:br>
              <a:rPr lang="it-IT" sz="5400" dirty="0" smtClean="0">
                <a:latin typeface="Times New Roman" pitchFamily="18" charset="0"/>
                <a:cs typeface="Times New Roman" pitchFamily="18" charset="0"/>
              </a:rPr>
            </a:br>
            <a:endParaRPr lang="it-IT" sz="5400" i="1" dirty="0">
              <a:solidFill>
                <a:srgbClr val="FF0000"/>
              </a:solidFill>
              <a:latin typeface="Times New Roman" pitchFamily="18" charset="0"/>
              <a:cs typeface="Times New Roman" pitchFamily="18" charset="0"/>
            </a:endParaRPr>
          </a:p>
        </p:txBody>
      </p:sp>
      <p:pic>
        <p:nvPicPr>
          <p:cNvPr id="15362" name="Picture 2" descr="http://www.liceocrespi.it/immagini/studente.jpg"/>
          <p:cNvPicPr>
            <a:picLocks noChangeAspect="1" noChangeArrowheads="1"/>
          </p:cNvPicPr>
          <p:nvPr/>
        </p:nvPicPr>
        <p:blipFill>
          <a:blip r:embed="rId2" cstate="print"/>
          <a:srcRect/>
          <a:stretch>
            <a:fillRect/>
          </a:stretch>
        </p:blipFill>
        <p:spPr bwMode="auto">
          <a:xfrm>
            <a:off x="4427984" y="2780928"/>
            <a:ext cx="2783954" cy="371672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2074"/>
          </a:xfrm>
        </p:spPr>
        <p:txBody>
          <a:bodyPr/>
          <a:lstStyle/>
          <a:p>
            <a:r>
              <a:rPr lang="it-IT" dirty="0" smtClean="0"/>
              <a:t>1. Valutare i Propri Impegni</a:t>
            </a:r>
            <a:endParaRPr lang="it-IT" dirty="0"/>
          </a:p>
        </p:txBody>
      </p:sp>
      <p:sp>
        <p:nvSpPr>
          <p:cNvPr id="3" name="Content Placeholder 2"/>
          <p:cNvSpPr>
            <a:spLocks noGrp="1"/>
          </p:cNvSpPr>
          <p:nvPr>
            <p:ph sz="quarter" idx="1"/>
          </p:nvPr>
        </p:nvSpPr>
        <p:spPr>
          <a:xfrm>
            <a:off x="457200" y="1196752"/>
            <a:ext cx="8363272" cy="3096344"/>
          </a:xfrm>
        </p:spPr>
        <p:txBody>
          <a:bodyPr>
            <a:normAutofit/>
          </a:bodyPr>
          <a:lstStyle/>
          <a:p>
            <a:pPr>
              <a:buNone/>
            </a:pPr>
            <a:r>
              <a:rPr lang="it-IT" sz="2000" dirty="0" smtClean="0"/>
              <a:t>Nella vita di ogni giorno ci sono una serie di attività imprescindibili di cui tenere conto nel momento in cui ci si propone di ridefinire le modalità di organizzazione del tempo</a:t>
            </a:r>
            <a:r>
              <a:rPr lang="it-IT" sz="2000" dirty="0" smtClean="0"/>
              <a:t>:</a:t>
            </a:r>
          </a:p>
          <a:p>
            <a:pPr>
              <a:buNone/>
            </a:pPr>
            <a:endParaRPr lang="it-IT" sz="1800" dirty="0" smtClean="0"/>
          </a:p>
          <a:p>
            <a:pPr lvl="8"/>
            <a:r>
              <a:rPr lang="it-IT" sz="1600" dirty="0" smtClean="0">
                <a:solidFill>
                  <a:schemeClr val="tx1"/>
                </a:solidFill>
              </a:rPr>
              <a:t>Dormire</a:t>
            </a:r>
          </a:p>
          <a:p>
            <a:pPr lvl="8"/>
            <a:r>
              <a:rPr lang="it-IT" sz="1600" dirty="0" smtClean="0">
                <a:solidFill>
                  <a:schemeClr val="tx1"/>
                </a:solidFill>
              </a:rPr>
              <a:t>Mangiare</a:t>
            </a:r>
          </a:p>
          <a:p>
            <a:pPr lvl="8"/>
            <a:r>
              <a:rPr lang="it-IT" sz="1600" dirty="0" smtClean="0">
                <a:solidFill>
                  <a:schemeClr val="tx1"/>
                </a:solidFill>
              </a:rPr>
              <a:t>Spostarsi (Scuola – casa e viceversa)</a:t>
            </a:r>
          </a:p>
          <a:p>
            <a:pPr lvl="8"/>
            <a:r>
              <a:rPr lang="it-IT" sz="1600" dirty="0" smtClean="0">
                <a:solidFill>
                  <a:schemeClr val="tx1"/>
                </a:solidFill>
              </a:rPr>
              <a:t>Spostarsi (per altre necessità)</a:t>
            </a:r>
          </a:p>
          <a:p>
            <a:pPr lvl="8"/>
            <a:r>
              <a:rPr lang="it-IT" sz="1600" dirty="0" smtClean="0">
                <a:solidFill>
                  <a:schemeClr val="tx1"/>
                </a:solidFill>
              </a:rPr>
              <a:t>Dedicarsi all’igiene personale e non</a:t>
            </a:r>
          </a:p>
          <a:p>
            <a:endParaRPr lang="it-IT" dirty="0"/>
          </a:p>
        </p:txBody>
      </p:sp>
      <p:sp>
        <p:nvSpPr>
          <p:cNvPr id="4" name="TextBox 3"/>
          <p:cNvSpPr txBox="1"/>
          <p:nvPr/>
        </p:nvSpPr>
        <p:spPr>
          <a:xfrm>
            <a:off x="323528" y="5373216"/>
            <a:ext cx="5472608" cy="1200329"/>
          </a:xfrm>
          <a:prstGeom prst="rect">
            <a:avLst/>
          </a:prstGeom>
          <a:noFill/>
        </p:spPr>
        <p:txBody>
          <a:bodyPr wrap="square" rtlCol="0">
            <a:spAutoFit/>
          </a:bodyPr>
          <a:lstStyle/>
          <a:p>
            <a:pPr algn="just">
              <a:buNone/>
            </a:pPr>
            <a:r>
              <a:rPr lang="it-IT" dirty="0" smtClean="0"/>
              <a:t>Sul versante dell’impegno scolastico, il tempo ottimale da dedicare allo studio corrisponde a 8 ore per ciascun credito formativo (CFU)</a:t>
            </a:r>
          </a:p>
          <a:p>
            <a:endParaRPr lang="it-IT" dirty="0"/>
          </a:p>
        </p:txBody>
      </p:sp>
      <p:sp>
        <p:nvSpPr>
          <p:cNvPr id="5" name="TextBox 4"/>
          <p:cNvSpPr txBox="1"/>
          <p:nvPr/>
        </p:nvSpPr>
        <p:spPr>
          <a:xfrm>
            <a:off x="395536" y="4437112"/>
            <a:ext cx="8352928" cy="646331"/>
          </a:xfrm>
          <a:prstGeom prst="rect">
            <a:avLst/>
          </a:prstGeom>
          <a:noFill/>
        </p:spPr>
        <p:txBody>
          <a:bodyPr wrap="square" rtlCol="0">
            <a:spAutoFit/>
          </a:bodyPr>
          <a:lstStyle/>
          <a:p>
            <a:pPr algn="ctr"/>
            <a:r>
              <a:rPr lang="it-IT" b="1" u="sng" dirty="0" smtClean="0">
                <a:solidFill>
                  <a:srgbClr val="FD8D41"/>
                </a:solidFill>
              </a:rPr>
              <a:t>Sapreste quantificare il tempo impiegato per esse?</a:t>
            </a:r>
          </a:p>
          <a:p>
            <a:endParaRPr lang="it-IT" dirty="0"/>
          </a:p>
        </p:txBody>
      </p:sp>
      <p:pic>
        <p:nvPicPr>
          <p:cNvPr id="25602" name="Picture 2" descr="http://www.dimagrisci.com/content/uploads/2013/10/dormire-sveglia.jpg"/>
          <p:cNvPicPr>
            <a:picLocks noChangeAspect="1" noChangeArrowheads="1"/>
          </p:cNvPicPr>
          <p:nvPr/>
        </p:nvPicPr>
        <p:blipFill>
          <a:blip r:embed="rId2" cstate="print"/>
          <a:srcRect/>
          <a:stretch>
            <a:fillRect/>
          </a:stretch>
        </p:blipFill>
        <p:spPr bwMode="auto">
          <a:xfrm>
            <a:off x="539552" y="2420888"/>
            <a:ext cx="1584176" cy="1056448"/>
          </a:xfrm>
          <a:prstGeom prst="rect">
            <a:avLst/>
          </a:prstGeom>
          <a:noFill/>
        </p:spPr>
      </p:pic>
      <p:pic>
        <p:nvPicPr>
          <p:cNvPr id="25604" name="Picture 4" descr="http://st.depositphotos.com/1001435/4406/i/450/depositphotos_44066171-Student-with-Pizza.jpg"/>
          <p:cNvPicPr>
            <a:picLocks noChangeAspect="1" noChangeArrowheads="1"/>
          </p:cNvPicPr>
          <p:nvPr/>
        </p:nvPicPr>
        <p:blipFill>
          <a:blip r:embed="rId3" cstate="print"/>
          <a:srcRect/>
          <a:stretch>
            <a:fillRect/>
          </a:stretch>
        </p:blipFill>
        <p:spPr bwMode="auto">
          <a:xfrm>
            <a:off x="6588224" y="1916832"/>
            <a:ext cx="1234423" cy="1728192"/>
          </a:xfrm>
          <a:prstGeom prst="rect">
            <a:avLst/>
          </a:prstGeom>
          <a:noFill/>
        </p:spPr>
      </p:pic>
      <p:pic>
        <p:nvPicPr>
          <p:cNvPr id="25606" name="Picture 6" descr="http://cdn-2.pianetagreen.it/o/j/andare-a-scuola-con-la-bici-i-pro-e-i-contro-degli-studenti_157c7442453a16cc5177852c6f24c466.jpg"/>
          <p:cNvPicPr>
            <a:picLocks noChangeAspect="1" noChangeArrowheads="1"/>
          </p:cNvPicPr>
          <p:nvPr/>
        </p:nvPicPr>
        <p:blipFill>
          <a:blip r:embed="rId4" cstate="print"/>
          <a:srcRect/>
          <a:stretch>
            <a:fillRect/>
          </a:stretch>
        </p:blipFill>
        <p:spPr bwMode="auto">
          <a:xfrm>
            <a:off x="1187624" y="3212976"/>
            <a:ext cx="1512168" cy="1008112"/>
          </a:xfrm>
          <a:prstGeom prst="rect">
            <a:avLst/>
          </a:prstGeom>
          <a:noFill/>
        </p:spPr>
      </p:pic>
      <p:pic>
        <p:nvPicPr>
          <p:cNvPr id="25608" name="Picture 8" descr="http://www.dieta-e-bellezza.com/wp-content/uploads/3990254821.jpg"/>
          <p:cNvPicPr>
            <a:picLocks noChangeAspect="1" noChangeArrowheads="1"/>
          </p:cNvPicPr>
          <p:nvPr/>
        </p:nvPicPr>
        <p:blipFill>
          <a:blip r:embed="rId5" cstate="print"/>
          <a:srcRect/>
          <a:stretch>
            <a:fillRect/>
          </a:stretch>
        </p:blipFill>
        <p:spPr bwMode="auto">
          <a:xfrm>
            <a:off x="7236296" y="3501008"/>
            <a:ext cx="1142984" cy="720080"/>
          </a:xfrm>
          <a:prstGeom prst="rect">
            <a:avLst/>
          </a:prstGeom>
          <a:noFill/>
        </p:spPr>
      </p:pic>
      <p:pic>
        <p:nvPicPr>
          <p:cNvPr id="25610" name="Picture 10" descr="http://www.centrouniversitario.it/wp-content/themes/cfu/images/centro-formativo-universitario.png"/>
          <p:cNvPicPr>
            <a:picLocks noChangeAspect="1" noChangeArrowheads="1"/>
          </p:cNvPicPr>
          <p:nvPr/>
        </p:nvPicPr>
        <p:blipFill>
          <a:blip r:embed="rId6" cstate="print"/>
          <a:srcRect/>
          <a:stretch>
            <a:fillRect/>
          </a:stretch>
        </p:blipFill>
        <p:spPr bwMode="auto">
          <a:xfrm>
            <a:off x="6084168" y="5301208"/>
            <a:ext cx="1662977" cy="1224136"/>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smtClean="0"/>
              <a:t>2. Elaborare piani “Intelligenti” per obiettivi “Intelligenti”</a:t>
            </a:r>
            <a:endParaRPr lang="it-IT" dirty="0"/>
          </a:p>
        </p:txBody>
      </p:sp>
      <p:sp>
        <p:nvSpPr>
          <p:cNvPr id="3" name="Content Placeholder 2"/>
          <p:cNvSpPr>
            <a:spLocks noGrp="1"/>
          </p:cNvSpPr>
          <p:nvPr>
            <p:ph sz="quarter" idx="1"/>
          </p:nvPr>
        </p:nvSpPr>
        <p:spPr>
          <a:xfrm>
            <a:off x="457200" y="1600200"/>
            <a:ext cx="8291264" cy="3556992"/>
          </a:xfrm>
        </p:spPr>
        <p:txBody>
          <a:bodyPr>
            <a:normAutofit fontScale="70000" lnSpcReduction="20000"/>
          </a:bodyPr>
          <a:lstStyle/>
          <a:p>
            <a:pPr>
              <a:buNone/>
            </a:pPr>
            <a:r>
              <a:rPr lang="it-IT" dirty="0" smtClean="0"/>
              <a:t>Pianificare è già compiere metà del cammino che conduce al raggiungimento di un obiettivo. </a:t>
            </a:r>
            <a:endParaRPr lang="it-IT" dirty="0" smtClean="0"/>
          </a:p>
          <a:p>
            <a:pPr>
              <a:buNone/>
            </a:pPr>
            <a:endParaRPr lang="it-IT" dirty="0" smtClean="0"/>
          </a:p>
          <a:p>
            <a:pPr>
              <a:buNone/>
            </a:pPr>
            <a:r>
              <a:rPr lang="it-IT" dirty="0" smtClean="0"/>
              <a:t>Ma affinché un obiettivo sia raggiungibile esso deve rispondere a 5 caratteristiche principali, che è possibile definire secondo l’acronimo </a:t>
            </a:r>
            <a:r>
              <a:rPr lang="it-IT" b="1" dirty="0" smtClean="0">
                <a:solidFill>
                  <a:srgbClr val="FD8D41"/>
                </a:solidFill>
              </a:rPr>
              <a:t>S.M.A.R.T</a:t>
            </a:r>
            <a:endParaRPr lang="it-IT" dirty="0" smtClean="0">
              <a:solidFill>
                <a:srgbClr val="FD8D41"/>
              </a:solidFill>
            </a:endParaRPr>
          </a:p>
          <a:p>
            <a:pPr>
              <a:buNone/>
            </a:pPr>
            <a:r>
              <a:rPr lang="it-IT" dirty="0" smtClean="0"/>
              <a:t> </a:t>
            </a:r>
          </a:p>
          <a:p>
            <a:pPr lvl="8">
              <a:buNone/>
            </a:pPr>
            <a:r>
              <a:rPr lang="it-IT" sz="2300" b="1" dirty="0" smtClean="0">
                <a:solidFill>
                  <a:srgbClr val="FD8D41"/>
                </a:solidFill>
              </a:rPr>
              <a:t>S</a:t>
            </a:r>
            <a:r>
              <a:rPr lang="it-IT" sz="2300" dirty="0" smtClean="0">
                <a:solidFill>
                  <a:schemeClr val="tx1"/>
                </a:solidFill>
              </a:rPr>
              <a:t> – </a:t>
            </a:r>
            <a:r>
              <a:rPr lang="it-IT" sz="2300" b="1" dirty="0" smtClean="0">
                <a:solidFill>
                  <a:srgbClr val="FD8D41"/>
                </a:solidFill>
              </a:rPr>
              <a:t>S</a:t>
            </a:r>
            <a:r>
              <a:rPr lang="it-IT" sz="2300" dirty="0" smtClean="0">
                <a:solidFill>
                  <a:schemeClr val="tx1"/>
                </a:solidFill>
              </a:rPr>
              <a:t>pecifico</a:t>
            </a:r>
          </a:p>
          <a:p>
            <a:pPr lvl="8">
              <a:buNone/>
            </a:pPr>
            <a:r>
              <a:rPr lang="it-IT" sz="2300" b="1" dirty="0" smtClean="0">
                <a:solidFill>
                  <a:srgbClr val="FD8D41"/>
                </a:solidFill>
              </a:rPr>
              <a:t>M</a:t>
            </a:r>
            <a:r>
              <a:rPr lang="it-IT" sz="2300" dirty="0" smtClean="0">
                <a:solidFill>
                  <a:schemeClr val="tx1"/>
                </a:solidFill>
              </a:rPr>
              <a:t> – </a:t>
            </a:r>
            <a:r>
              <a:rPr lang="it-IT" sz="2300" b="1" dirty="0" smtClean="0">
                <a:solidFill>
                  <a:srgbClr val="FD8D41"/>
                </a:solidFill>
              </a:rPr>
              <a:t>M</a:t>
            </a:r>
            <a:r>
              <a:rPr lang="it-IT" sz="2300" dirty="0" smtClean="0">
                <a:solidFill>
                  <a:schemeClr val="tx1"/>
                </a:solidFill>
              </a:rPr>
              <a:t>isurabile</a:t>
            </a:r>
          </a:p>
          <a:p>
            <a:pPr lvl="8">
              <a:buNone/>
            </a:pPr>
            <a:r>
              <a:rPr lang="it-IT" sz="2300" b="1" dirty="0" smtClean="0">
                <a:solidFill>
                  <a:srgbClr val="FD8D41"/>
                </a:solidFill>
              </a:rPr>
              <a:t>A</a:t>
            </a:r>
            <a:r>
              <a:rPr lang="it-IT" sz="2300" dirty="0" smtClean="0">
                <a:solidFill>
                  <a:schemeClr val="tx1"/>
                </a:solidFill>
              </a:rPr>
              <a:t> – orientato </a:t>
            </a:r>
            <a:r>
              <a:rPr lang="it-IT" sz="2300" dirty="0" smtClean="0">
                <a:solidFill>
                  <a:schemeClr val="tx1"/>
                </a:solidFill>
              </a:rPr>
              <a:t>all’</a:t>
            </a:r>
            <a:r>
              <a:rPr lang="it-IT" sz="2300" b="1" dirty="0" smtClean="0">
                <a:solidFill>
                  <a:srgbClr val="FD8D41"/>
                </a:solidFill>
              </a:rPr>
              <a:t>A</a:t>
            </a:r>
            <a:r>
              <a:rPr lang="it-IT" sz="2300" dirty="0" smtClean="0">
                <a:solidFill>
                  <a:schemeClr val="tx1"/>
                </a:solidFill>
              </a:rPr>
              <a:t>zione</a:t>
            </a:r>
            <a:endParaRPr lang="it-IT" sz="2300" dirty="0" smtClean="0">
              <a:solidFill>
                <a:schemeClr val="tx1"/>
              </a:solidFill>
            </a:endParaRPr>
          </a:p>
          <a:p>
            <a:pPr lvl="8">
              <a:buNone/>
            </a:pPr>
            <a:r>
              <a:rPr lang="it-IT" sz="2300" b="1" dirty="0" smtClean="0">
                <a:solidFill>
                  <a:srgbClr val="FD8D41"/>
                </a:solidFill>
              </a:rPr>
              <a:t>R</a:t>
            </a:r>
            <a:r>
              <a:rPr lang="it-IT" sz="2300" dirty="0" smtClean="0">
                <a:solidFill>
                  <a:schemeClr val="tx1"/>
                </a:solidFill>
              </a:rPr>
              <a:t> – </a:t>
            </a:r>
            <a:r>
              <a:rPr lang="it-IT" sz="2300" b="1" dirty="0" smtClean="0">
                <a:solidFill>
                  <a:srgbClr val="FD8D41"/>
                </a:solidFill>
              </a:rPr>
              <a:t>R</a:t>
            </a:r>
            <a:r>
              <a:rPr lang="it-IT" sz="2300" dirty="0" smtClean="0">
                <a:solidFill>
                  <a:schemeClr val="tx1"/>
                </a:solidFill>
              </a:rPr>
              <a:t>ealistico</a:t>
            </a:r>
          </a:p>
          <a:p>
            <a:pPr lvl="8">
              <a:buNone/>
            </a:pPr>
            <a:r>
              <a:rPr lang="it-IT" sz="2300" b="1" dirty="0" smtClean="0">
                <a:solidFill>
                  <a:srgbClr val="FD8D41"/>
                </a:solidFill>
              </a:rPr>
              <a:t>T</a:t>
            </a:r>
            <a:r>
              <a:rPr lang="it-IT" sz="2300" dirty="0" smtClean="0">
                <a:solidFill>
                  <a:schemeClr val="tx1"/>
                </a:solidFill>
              </a:rPr>
              <a:t> – Basato su </a:t>
            </a:r>
            <a:r>
              <a:rPr lang="it-IT" sz="2300" b="1" dirty="0" smtClean="0">
                <a:solidFill>
                  <a:srgbClr val="FD8D41"/>
                </a:solidFill>
              </a:rPr>
              <a:t>T</a:t>
            </a:r>
            <a:r>
              <a:rPr lang="it-IT" sz="2300" dirty="0" smtClean="0">
                <a:solidFill>
                  <a:schemeClr val="tx1"/>
                </a:solidFill>
              </a:rPr>
              <a:t>empi precisi </a:t>
            </a:r>
          </a:p>
          <a:p>
            <a:pPr>
              <a:buNone/>
            </a:pPr>
            <a:r>
              <a:rPr lang="it-IT" dirty="0" smtClean="0"/>
              <a:t> </a:t>
            </a:r>
          </a:p>
        </p:txBody>
      </p:sp>
      <p:pic>
        <p:nvPicPr>
          <p:cNvPr id="26626" name="Picture 2" descr="http://2.bp.blogspot.com/-VPv78_FLD3I/U6Apzn4TxKI/AAAAAAAAAWo/Dp0-ITqqV-8/s1600/metodo-smart.jpg"/>
          <p:cNvPicPr>
            <a:picLocks noChangeAspect="1" noChangeArrowheads="1"/>
          </p:cNvPicPr>
          <p:nvPr/>
        </p:nvPicPr>
        <p:blipFill>
          <a:blip r:embed="rId2" cstate="print"/>
          <a:srcRect/>
          <a:stretch>
            <a:fillRect/>
          </a:stretch>
        </p:blipFill>
        <p:spPr bwMode="auto">
          <a:xfrm>
            <a:off x="6156176" y="3140968"/>
            <a:ext cx="2376264" cy="3222934"/>
          </a:xfrm>
          <a:prstGeom prst="rect">
            <a:avLst/>
          </a:prstGeom>
          <a:noFill/>
        </p:spPr>
      </p:pic>
      <p:sp>
        <p:nvSpPr>
          <p:cNvPr id="5" name="TextBox 4"/>
          <p:cNvSpPr txBox="1"/>
          <p:nvPr/>
        </p:nvSpPr>
        <p:spPr>
          <a:xfrm>
            <a:off x="251520" y="4765119"/>
            <a:ext cx="5688632" cy="2092881"/>
          </a:xfrm>
          <a:prstGeom prst="rect">
            <a:avLst/>
          </a:prstGeom>
          <a:noFill/>
        </p:spPr>
        <p:txBody>
          <a:bodyPr wrap="square" rtlCol="0">
            <a:spAutoFit/>
          </a:bodyPr>
          <a:lstStyle/>
          <a:p>
            <a:pPr algn="just"/>
            <a:r>
              <a:rPr lang="it-IT" sz="1600" dirty="0" smtClean="0"/>
              <a:t>Un obiettivo che possa definirsi “S.M.A.R.T” terrà conto delle nostre reali abilità di base, delle nostre personali attitudini verso la materia di studio e comprenderà lo sforzo che siamo disposti a compiere (evitare di assentarsi alle lezioni – mantenere la concentrazione – rispettare i tempi di consegna dei compiti – approfondire gli argomenti) perché i risultati siano ottimali.</a:t>
            </a:r>
          </a:p>
          <a:p>
            <a:endParaRPr lang="it-IT"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smtClean="0"/>
              <a:t>3. Essere Padroni della situazione e usare un calendario</a:t>
            </a:r>
            <a:endParaRPr lang="it-IT" dirty="0"/>
          </a:p>
        </p:txBody>
      </p:sp>
      <p:sp>
        <p:nvSpPr>
          <p:cNvPr id="3" name="Content Placeholder 2"/>
          <p:cNvSpPr>
            <a:spLocks noGrp="1"/>
          </p:cNvSpPr>
          <p:nvPr>
            <p:ph sz="quarter" idx="1"/>
          </p:nvPr>
        </p:nvSpPr>
        <p:spPr>
          <a:xfrm>
            <a:off x="395536" y="1700808"/>
            <a:ext cx="7272808" cy="1440160"/>
          </a:xfrm>
        </p:spPr>
        <p:txBody>
          <a:bodyPr>
            <a:normAutofit/>
          </a:bodyPr>
          <a:lstStyle/>
          <a:p>
            <a:pPr algn="just">
              <a:buNone/>
            </a:pPr>
            <a:r>
              <a:rPr lang="it-IT" sz="1800" dirty="0" smtClean="0"/>
              <a:t>Un utile strumento per l’organizzazione del tempo da dedicare allo studio è sicuramente l’utilizzo di un calendario delle attività e degli impegni semestrali che dobbiamo rispettare (consegne compiti – date di presentazioni e seminari – date di verifiche ed esami).</a:t>
            </a:r>
          </a:p>
          <a:p>
            <a:endParaRPr lang="it-IT" dirty="0"/>
          </a:p>
        </p:txBody>
      </p:sp>
      <p:sp>
        <p:nvSpPr>
          <p:cNvPr id="4" name="TextBox 3"/>
          <p:cNvSpPr txBox="1"/>
          <p:nvPr/>
        </p:nvSpPr>
        <p:spPr>
          <a:xfrm>
            <a:off x="395536" y="3501008"/>
            <a:ext cx="3744416" cy="2308324"/>
          </a:xfrm>
          <a:prstGeom prst="rect">
            <a:avLst/>
          </a:prstGeom>
          <a:noFill/>
        </p:spPr>
        <p:txBody>
          <a:bodyPr wrap="square" rtlCol="0">
            <a:spAutoFit/>
          </a:bodyPr>
          <a:lstStyle/>
          <a:p>
            <a:r>
              <a:rPr lang="it-IT" dirty="0" smtClean="0"/>
              <a:t>Un planning così impostato ci consentirà di avere infatti </a:t>
            </a:r>
            <a:r>
              <a:rPr lang="it-IT" b="1" dirty="0" smtClean="0">
                <a:solidFill>
                  <a:srgbClr val="FD8D41"/>
                </a:solidFill>
              </a:rPr>
              <a:t>una visione generale ma sintetica, </a:t>
            </a:r>
            <a:r>
              <a:rPr lang="it-IT" dirty="0" smtClean="0"/>
              <a:t>e per un periodo di tempo medio-lungo, del carico di lavoro che dobbiamo svolgere per ottenere il miglior risultato possibile.</a:t>
            </a:r>
          </a:p>
          <a:p>
            <a:endParaRPr lang="it-IT" dirty="0"/>
          </a:p>
        </p:txBody>
      </p:sp>
      <p:pic>
        <p:nvPicPr>
          <p:cNvPr id="24578" name="Picture 2" descr="http://studenti.unimi.it/studentestrategico/img/terzo/planner.gif"/>
          <p:cNvPicPr>
            <a:picLocks noChangeAspect="1" noChangeArrowheads="1"/>
          </p:cNvPicPr>
          <p:nvPr/>
        </p:nvPicPr>
        <p:blipFill>
          <a:blip r:embed="rId2" cstate="print"/>
          <a:srcRect/>
          <a:stretch>
            <a:fillRect/>
          </a:stretch>
        </p:blipFill>
        <p:spPr bwMode="auto">
          <a:xfrm>
            <a:off x="4211960" y="2996952"/>
            <a:ext cx="4591422" cy="374952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smtClean="0"/>
              <a:t>4. Definire un programma di attività giornaliero</a:t>
            </a:r>
            <a:endParaRPr lang="it-IT" dirty="0"/>
          </a:p>
        </p:txBody>
      </p:sp>
      <p:sp>
        <p:nvSpPr>
          <p:cNvPr id="3" name="Content Placeholder 2"/>
          <p:cNvSpPr>
            <a:spLocks noGrp="1"/>
          </p:cNvSpPr>
          <p:nvPr>
            <p:ph sz="quarter" idx="1"/>
          </p:nvPr>
        </p:nvSpPr>
        <p:spPr>
          <a:xfrm>
            <a:off x="457200" y="1600200"/>
            <a:ext cx="8291264" cy="2620888"/>
          </a:xfrm>
        </p:spPr>
        <p:txBody>
          <a:bodyPr>
            <a:normAutofit fontScale="25000" lnSpcReduction="20000"/>
          </a:bodyPr>
          <a:lstStyle/>
          <a:p>
            <a:pPr>
              <a:buNone/>
            </a:pPr>
            <a:r>
              <a:rPr lang="it-IT" sz="6400" dirty="0" smtClean="0"/>
              <a:t>Una pianificazione efficace parte dalla definizione di un programma quotidiano di attività. D</a:t>
            </a:r>
            <a:r>
              <a:rPr lang="it-IT" sz="6400" dirty="0" smtClean="0"/>
              <a:t>opo </a:t>
            </a:r>
            <a:r>
              <a:rPr lang="it-IT" sz="6400" dirty="0" smtClean="0"/>
              <a:t>un’attenta considerazione su quale sia, per noi, </a:t>
            </a:r>
            <a:r>
              <a:rPr lang="it-IT" sz="6400" b="1" dirty="0" smtClean="0">
                <a:solidFill>
                  <a:srgbClr val="FD8D41"/>
                </a:solidFill>
              </a:rPr>
              <a:t>il miglior momento del giorno</a:t>
            </a:r>
            <a:r>
              <a:rPr lang="it-IT" sz="6400" dirty="0" smtClean="0"/>
              <a:t>, le nostre personali “ore d’oro”, ovvero quel lasso di tempo in cui il nostro organismo è al massimo della sua </a:t>
            </a:r>
            <a:r>
              <a:rPr lang="it-IT" sz="6400" dirty="0" smtClean="0"/>
              <a:t>energia, andranno </a:t>
            </a:r>
            <a:r>
              <a:rPr lang="it-IT" sz="6400" dirty="0" smtClean="0"/>
              <a:t>inserite le ore da dedicare allo </a:t>
            </a:r>
            <a:r>
              <a:rPr lang="it-IT" sz="6400" dirty="0" smtClean="0"/>
              <a:t>studio.</a:t>
            </a:r>
            <a:endParaRPr lang="it-IT" sz="6400" dirty="0" smtClean="0"/>
          </a:p>
          <a:p>
            <a:pPr>
              <a:buNone/>
            </a:pPr>
            <a:r>
              <a:rPr lang="it-IT" sz="6400" dirty="0" smtClean="0"/>
              <a:t>In queste ore inoltre sarà bene impegnarsi dapprima nello studio degli argomenti che sono per noi più complessi o noiosi, per poi procedere con le materie che ci richiedono uno sforzo di concentrazione inferiore.</a:t>
            </a:r>
          </a:p>
          <a:p>
            <a:pPr>
              <a:buNone/>
            </a:pPr>
            <a:r>
              <a:rPr lang="it-IT" sz="6400" dirty="0" smtClean="0"/>
              <a:t> </a:t>
            </a:r>
          </a:p>
          <a:p>
            <a:pPr>
              <a:buNone/>
            </a:pPr>
            <a:r>
              <a:rPr lang="it-IT" sz="6400" dirty="0" smtClean="0"/>
              <a:t>La </a:t>
            </a:r>
            <a:r>
              <a:rPr lang="it-IT" sz="6400" dirty="0" smtClean="0"/>
              <a:t>quotidianità di uno studente comprende ovviamente molte ore in aula o comunque all'università.</a:t>
            </a:r>
          </a:p>
          <a:p>
            <a:pPr>
              <a:buNone/>
            </a:pPr>
            <a:r>
              <a:rPr lang="it-IT" sz="6400" dirty="0" smtClean="0"/>
              <a:t>E’ di fondamentale importanza </a:t>
            </a:r>
            <a:r>
              <a:rPr lang="it-IT" sz="6400" b="1" dirty="0" smtClean="0">
                <a:solidFill>
                  <a:srgbClr val="FD8D41"/>
                </a:solidFill>
              </a:rPr>
              <a:t>sfruttare al meglio le pause </a:t>
            </a:r>
            <a:r>
              <a:rPr lang="it-IT" sz="6400" dirty="0" smtClean="0"/>
              <a:t>previste tra una lezione e l’altra, specie se lunghe, così da ridurre il carico di lavoro che ci attende a casa</a:t>
            </a:r>
            <a:r>
              <a:rPr lang="it-IT" sz="6400" dirty="0" smtClean="0"/>
              <a:t>.</a:t>
            </a:r>
          </a:p>
          <a:p>
            <a:pPr>
              <a:buNone/>
            </a:pPr>
            <a:endParaRPr lang="it-IT" sz="4000" dirty="0" smtClean="0"/>
          </a:p>
          <a:p>
            <a:endParaRPr lang="it-IT" dirty="0"/>
          </a:p>
        </p:txBody>
      </p:sp>
      <p:sp>
        <p:nvSpPr>
          <p:cNvPr id="5" name="TextBox 4"/>
          <p:cNvSpPr txBox="1"/>
          <p:nvPr/>
        </p:nvSpPr>
        <p:spPr>
          <a:xfrm>
            <a:off x="251520" y="5657671"/>
            <a:ext cx="7632848" cy="1200329"/>
          </a:xfrm>
          <a:prstGeom prst="rect">
            <a:avLst/>
          </a:prstGeom>
          <a:noFill/>
        </p:spPr>
        <p:txBody>
          <a:bodyPr wrap="square" rtlCol="0">
            <a:spAutoFit/>
          </a:bodyPr>
          <a:lstStyle/>
          <a:p>
            <a:pPr algn="ctr"/>
            <a:r>
              <a:rPr lang="it-IT" b="1" u="sng" dirty="0" smtClean="0">
                <a:solidFill>
                  <a:srgbClr val="FD8D41"/>
                </a:solidFill>
              </a:rPr>
              <a:t>Lo studio che si fa in aula così come in biblioteca ha inoltre il vantaggio di essere maggiormente immune alle distrazioni rispetto a casa. </a:t>
            </a:r>
          </a:p>
          <a:p>
            <a:pPr algn="ctr"/>
            <a:endParaRPr lang="it-IT" dirty="0"/>
          </a:p>
        </p:txBody>
      </p:sp>
      <p:sp>
        <p:nvSpPr>
          <p:cNvPr id="6" name="TextBox 5"/>
          <p:cNvSpPr txBox="1"/>
          <p:nvPr/>
        </p:nvSpPr>
        <p:spPr>
          <a:xfrm>
            <a:off x="1475656" y="4437112"/>
            <a:ext cx="4536504" cy="1231106"/>
          </a:xfrm>
          <a:prstGeom prst="rect">
            <a:avLst/>
          </a:prstGeom>
          <a:noFill/>
        </p:spPr>
        <p:txBody>
          <a:bodyPr wrap="square" rtlCol="0">
            <a:spAutoFit/>
          </a:bodyPr>
          <a:lstStyle/>
          <a:p>
            <a:r>
              <a:rPr lang="it-IT" sz="1400" dirty="0" smtClean="0"/>
              <a:t>Durante le pause si potrebbe:</a:t>
            </a:r>
          </a:p>
          <a:p>
            <a:pPr lvl="1"/>
            <a:r>
              <a:rPr lang="it-IT" sz="1400" dirty="0" smtClean="0"/>
              <a:t>Rivedere la lezione  </a:t>
            </a:r>
          </a:p>
          <a:p>
            <a:pPr lvl="1"/>
            <a:r>
              <a:rPr lang="it-IT" sz="1400" dirty="0" smtClean="0"/>
              <a:t>Sistemare gli appunti presi</a:t>
            </a:r>
          </a:p>
          <a:p>
            <a:pPr lvl="1"/>
            <a:r>
              <a:rPr lang="it-IT" sz="1400" dirty="0" smtClean="0"/>
              <a:t>Riposare – distrarsi – passeggiare – mangiare </a:t>
            </a:r>
          </a:p>
          <a:p>
            <a:endParaRPr lang="it-IT" dirty="0"/>
          </a:p>
        </p:txBody>
      </p:sp>
      <p:pic>
        <p:nvPicPr>
          <p:cNvPr id="23554" name="Picture 2" descr="http://cdn-2.vivalascuola.it/o/j/appunti-di-grammatica-inglese_d1f92f40dc92c1001d9432b3652850fd.jpg"/>
          <p:cNvPicPr>
            <a:picLocks noChangeAspect="1" noChangeArrowheads="1"/>
          </p:cNvPicPr>
          <p:nvPr/>
        </p:nvPicPr>
        <p:blipFill>
          <a:blip r:embed="rId2" cstate="print"/>
          <a:srcRect/>
          <a:stretch>
            <a:fillRect/>
          </a:stretch>
        </p:blipFill>
        <p:spPr bwMode="auto">
          <a:xfrm>
            <a:off x="6516216" y="4509120"/>
            <a:ext cx="1512168" cy="1004752"/>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06090"/>
          </a:xfrm>
        </p:spPr>
        <p:txBody>
          <a:bodyPr/>
          <a:lstStyle/>
          <a:p>
            <a:r>
              <a:rPr lang="it-IT" dirty="0" smtClean="0"/>
              <a:t>5. Non procrastinare!!</a:t>
            </a:r>
            <a:endParaRPr lang="it-IT" dirty="0"/>
          </a:p>
        </p:txBody>
      </p:sp>
      <p:sp>
        <p:nvSpPr>
          <p:cNvPr id="3" name="Content Placeholder 2"/>
          <p:cNvSpPr>
            <a:spLocks noGrp="1"/>
          </p:cNvSpPr>
          <p:nvPr>
            <p:ph sz="quarter" idx="1"/>
          </p:nvPr>
        </p:nvSpPr>
        <p:spPr>
          <a:xfrm>
            <a:off x="251520" y="1124744"/>
            <a:ext cx="8280920" cy="1512168"/>
          </a:xfrm>
        </p:spPr>
        <p:txBody>
          <a:bodyPr>
            <a:normAutofit lnSpcReduction="10000"/>
          </a:bodyPr>
          <a:lstStyle/>
          <a:p>
            <a:pPr>
              <a:buNone/>
            </a:pPr>
            <a:r>
              <a:rPr lang="it-IT" sz="1800" dirty="0" smtClean="0"/>
              <a:t>Le ragioni principali che spingono uno studente a rimandare continuamente gli impegni scolastici sono:</a:t>
            </a:r>
          </a:p>
          <a:p>
            <a:pPr algn="ctr"/>
            <a:r>
              <a:rPr lang="it-IT" sz="1800" b="1" dirty="0" smtClean="0">
                <a:solidFill>
                  <a:srgbClr val="FD8D41"/>
                </a:solidFill>
              </a:rPr>
              <a:t>Paura del fallimento</a:t>
            </a:r>
          </a:p>
          <a:p>
            <a:pPr algn="ctr"/>
            <a:r>
              <a:rPr lang="it-IT" sz="1800" b="1" dirty="0" smtClean="0">
                <a:solidFill>
                  <a:srgbClr val="FD8D41"/>
                </a:solidFill>
              </a:rPr>
              <a:t>Eccessivo carico di impegni</a:t>
            </a:r>
          </a:p>
          <a:p>
            <a:pPr lvl="4"/>
            <a:r>
              <a:rPr lang="it-IT" b="1" dirty="0" smtClean="0">
                <a:solidFill>
                  <a:srgbClr val="FD8D41"/>
                </a:solidFill>
              </a:rPr>
              <a:t> </a:t>
            </a:r>
          </a:p>
        </p:txBody>
      </p:sp>
      <p:sp>
        <p:nvSpPr>
          <p:cNvPr id="4" name="TextBox 3"/>
          <p:cNvSpPr txBox="1"/>
          <p:nvPr/>
        </p:nvSpPr>
        <p:spPr>
          <a:xfrm>
            <a:off x="179512" y="2564904"/>
            <a:ext cx="8496944" cy="1661993"/>
          </a:xfrm>
          <a:prstGeom prst="rect">
            <a:avLst/>
          </a:prstGeom>
          <a:noFill/>
        </p:spPr>
        <p:txBody>
          <a:bodyPr wrap="square" rtlCol="0">
            <a:spAutoFit/>
          </a:bodyPr>
          <a:lstStyle/>
          <a:p>
            <a:pPr>
              <a:buNone/>
            </a:pPr>
            <a:r>
              <a:rPr lang="it-IT" dirty="0" smtClean="0"/>
              <a:t> Due trucchi per uscire dalla cattiva abitudine del procrastinare:</a:t>
            </a:r>
          </a:p>
          <a:p>
            <a:pPr>
              <a:buNone/>
            </a:pPr>
            <a:r>
              <a:rPr lang="it-IT" dirty="0" smtClean="0"/>
              <a:t> </a:t>
            </a:r>
          </a:p>
          <a:p>
            <a:pPr lvl="1">
              <a:buClr>
                <a:srgbClr val="FD8D41"/>
              </a:buClr>
              <a:buSzPct val="110000"/>
              <a:buFont typeface="Wingdings" pitchFamily="2" charset="2"/>
              <a:buChar char="ü"/>
            </a:pPr>
            <a:r>
              <a:rPr lang="it-IT" sz="1600" dirty="0" smtClean="0"/>
              <a:t> Assicurarsi di stabilire scadenze settimanali e dividere il lavoro in piccole parti</a:t>
            </a:r>
          </a:p>
          <a:p>
            <a:pPr lvl="1">
              <a:buClr>
                <a:srgbClr val="FD8D41"/>
              </a:buClr>
              <a:buSzPct val="110000"/>
              <a:buFont typeface="Wingdings" pitchFamily="2" charset="2"/>
              <a:buChar char="ü"/>
            </a:pPr>
            <a:r>
              <a:rPr lang="it-IT" sz="1600" dirty="0" smtClean="0"/>
              <a:t> Sentirsi responsabili verso qualcuno del compimento del nostro lavoro (chiedere a qualcuno di cui ci fidiamo di supervisionare la nostra attinenza al piano di studi)</a:t>
            </a:r>
          </a:p>
          <a:p>
            <a:pPr>
              <a:buNone/>
            </a:pPr>
            <a:r>
              <a:rPr lang="it-IT" dirty="0" smtClean="0"/>
              <a:t> </a:t>
            </a:r>
          </a:p>
        </p:txBody>
      </p:sp>
      <p:sp>
        <p:nvSpPr>
          <p:cNvPr id="5" name="TextBox 4"/>
          <p:cNvSpPr txBox="1"/>
          <p:nvPr/>
        </p:nvSpPr>
        <p:spPr>
          <a:xfrm>
            <a:off x="323528" y="4437112"/>
            <a:ext cx="7992888" cy="1754326"/>
          </a:xfrm>
          <a:prstGeom prst="rect">
            <a:avLst/>
          </a:prstGeom>
          <a:noFill/>
        </p:spPr>
        <p:txBody>
          <a:bodyPr wrap="square" rtlCol="0">
            <a:spAutoFit/>
          </a:bodyPr>
          <a:lstStyle/>
          <a:p>
            <a:pPr>
              <a:buNone/>
            </a:pPr>
            <a:r>
              <a:rPr lang="it-IT" dirty="0" smtClean="0"/>
              <a:t>Alcune </a:t>
            </a:r>
            <a:r>
              <a:rPr lang="it-IT" b="1" dirty="0" smtClean="0">
                <a:solidFill>
                  <a:srgbClr val="FD8D41"/>
                </a:solidFill>
              </a:rPr>
              <a:t>strategie </a:t>
            </a:r>
            <a:r>
              <a:rPr lang="it-IT" dirty="0" smtClean="0"/>
              <a:t>per tenere alta la motivazione: </a:t>
            </a:r>
          </a:p>
          <a:p>
            <a:pPr>
              <a:buNone/>
            </a:pPr>
            <a:endParaRPr lang="it-IT" dirty="0"/>
          </a:p>
          <a:p>
            <a:pPr>
              <a:buNone/>
            </a:pPr>
            <a:r>
              <a:rPr lang="it-IT" dirty="0" smtClean="0"/>
              <a:t>- Stabilire sempre una piccola ricompensa da corrispondersi al raggiungimento di ogni obiettivo minimo</a:t>
            </a:r>
          </a:p>
          <a:p>
            <a:pPr>
              <a:buNone/>
            </a:pPr>
            <a:r>
              <a:rPr lang="it-IT" dirty="0" smtClean="0"/>
              <a:t> </a:t>
            </a:r>
          </a:p>
          <a:p>
            <a:pPr>
              <a:buNone/>
            </a:pPr>
            <a:r>
              <a:rPr lang="it-IT" dirty="0" smtClean="0"/>
              <a:t>- ABC Priority Method</a:t>
            </a:r>
            <a:endParaRPr lang="it-IT" dirty="0"/>
          </a:p>
        </p:txBody>
      </p:sp>
      <p:sp>
        <p:nvSpPr>
          <p:cNvPr id="6" name="Notched Right Arrow 5"/>
          <p:cNvSpPr/>
          <p:nvPr/>
        </p:nvSpPr>
        <p:spPr>
          <a:xfrm>
            <a:off x="7020272" y="6165304"/>
            <a:ext cx="648072" cy="36004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2530" name="Picture 2" descr="http://www.rinorizzo.com/wp-content/uploads/2013/01/procrastinare.png"/>
          <p:cNvPicPr>
            <a:picLocks noChangeAspect="1" noChangeArrowheads="1"/>
          </p:cNvPicPr>
          <p:nvPr/>
        </p:nvPicPr>
        <p:blipFill>
          <a:blip r:embed="rId3" cstate="print"/>
          <a:srcRect/>
          <a:stretch>
            <a:fillRect/>
          </a:stretch>
        </p:blipFill>
        <p:spPr bwMode="auto">
          <a:xfrm>
            <a:off x="6876256" y="4221088"/>
            <a:ext cx="1800200" cy="1012613"/>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dirty="0" smtClean="0"/>
              <a:t>Per non procrastinare: </a:t>
            </a:r>
            <a:r>
              <a:rPr lang="it-IT" dirty="0" smtClean="0"/>
              <a:t/>
            </a:r>
            <a:br>
              <a:rPr lang="it-IT" dirty="0" smtClean="0"/>
            </a:br>
            <a:r>
              <a:rPr lang="it-IT" b="1" dirty="0" smtClean="0">
                <a:solidFill>
                  <a:srgbClr val="FD8D41"/>
                </a:solidFill>
              </a:rPr>
              <a:t>ABC Priority Method</a:t>
            </a:r>
            <a:endParaRPr lang="it-IT" dirty="0"/>
          </a:p>
        </p:txBody>
      </p:sp>
      <p:sp>
        <p:nvSpPr>
          <p:cNvPr id="3" name="Content Placeholder 2"/>
          <p:cNvSpPr>
            <a:spLocks noGrp="1"/>
          </p:cNvSpPr>
          <p:nvPr>
            <p:ph sz="quarter" idx="1"/>
          </p:nvPr>
        </p:nvSpPr>
        <p:spPr>
          <a:xfrm>
            <a:off x="457200" y="1600200"/>
            <a:ext cx="8219256" cy="3052936"/>
          </a:xfrm>
        </p:spPr>
        <p:txBody>
          <a:bodyPr>
            <a:normAutofit/>
          </a:bodyPr>
          <a:lstStyle/>
          <a:p>
            <a:r>
              <a:rPr lang="it-IT" sz="1800" dirty="0" smtClean="0"/>
              <a:t>Scrivere </a:t>
            </a:r>
            <a:r>
              <a:rPr lang="it-IT" sz="1800" dirty="0" smtClean="0"/>
              <a:t>una lista di tutte le attività che bisogna o si vogliono fare durante il giorno</a:t>
            </a:r>
          </a:p>
          <a:p>
            <a:r>
              <a:rPr lang="it-IT" sz="1800" dirty="0" smtClean="0"/>
              <a:t>Chiedersi quali, tra tutte le attività della lista, siano le più importanti/urgenti e segnalarle con una lettera/simbolo di priorità</a:t>
            </a:r>
            <a:r>
              <a:rPr lang="it-IT" sz="1800" dirty="0" smtClean="0"/>
              <a:t>.</a:t>
            </a:r>
          </a:p>
          <a:p>
            <a:r>
              <a:rPr lang="it-IT" sz="1800" dirty="0" smtClean="0"/>
              <a:t> </a:t>
            </a:r>
            <a:r>
              <a:rPr lang="it-IT" sz="1800" dirty="0" smtClean="0"/>
              <a:t>Assegnare dunque alle altre attività successivi gradi di importanza.</a:t>
            </a:r>
          </a:p>
          <a:p>
            <a:r>
              <a:rPr lang="it-IT" sz="1800" dirty="0" smtClean="0"/>
              <a:t>Concentrarsi sulle attività ad alta priorità e organizzarle secondo orari precisi</a:t>
            </a:r>
          </a:p>
          <a:p>
            <a:r>
              <a:rPr lang="it-IT" sz="1800" dirty="0" smtClean="0"/>
              <a:t>A fine giornata cancellare dalla lista le attività svolte e portate a termine, ricollocando, per importanza, quelle ancora da svolgere, che confluiranno in un nuovo elenco pronto per l’indomani.   </a:t>
            </a:r>
          </a:p>
        </p:txBody>
      </p:sp>
      <p:pic>
        <p:nvPicPr>
          <p:cNvPr id="27650" name="Picture 2" descr="http://www.appfluence.com/productivity/wp-content/uploads/2012/04/matrix.png"/>
          <p:cNvPicPr>
            <a:picLocks noChangeAspect="1" noChangeArrowheads="1"/>
          </p:cNvPicPr>
          <p:nvPr/>
        </p:nvPicPr>
        <p:blipFill>
          <a:blip r:embed="rId2" cstate="print"/>
          <a:srcRect/>
          <a:stretch>
            <a:fillRect/>
          </a:stretch>
        </p:blipFill>
        <p:spPr bwMode="auto">
          <a:xfrm>
            <a:off x="1763688" y="4581128"/>
            <a:ext cx="2592288" cy="2158080"/>
          </a:xfrm>
          <a:prstGeom prst="rect">
            <a:avLst/>
          </a:prstGeom>
          <a:noFill/>
        </p:spPr>
      </p:pic>
      <p:pic>
        <p:nvPicPr>
          <p:cNvPr id="27652" name="Picture 4" descr="http://static1.squarespace.com/static/5111c2a6e4b008958078204d/t/56059444e4b0e847ef0dd6e1/1443206213372/check-list-red.jpg"/>
          <p:cNvPicPr>
            <a:picLocks noChangeAspect="1" noChangeArrowheads="1"/>
          </p:cNvPicPr>
          <p:nvPr/>
        </p:nvPicPr>
        <p:blipFill>
          <a:blip r:embed="rId3" cstate="print"/>
          <a:srcRect/>
          <a:stretch>
            <a:fillRect/>
          </a:stretch>
        </p:blipFill>
        <p:spPr bwMode="auto">
          <a:xfrm>
            <a:off x="5580112" y="4581128"/>
            <a:ext cx="1729955" cy="129614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194920" cy="1570186"/>
          </a:xfrm>
        </p:spPr>
        <p:txBody>
          <a:bodyPr>
            <a:normAutofit/>
          </a:bodyPr>
          <a:lstStyle/>
          <a:p>
            <a:r>
              <a:rPr lang="it-IT" b="1" dirty="0" smtClean="0">
                <a:solidFill>
                  <a:schemeClr val="tx1">
                    <a:lumMod val="95000"/>
                    <a:lumOff val="5000"/>
                  </a:schemeClr>
                </a:solidFill>
              </a:rPr>
              <a:t>Quali sono le principali ragioni dei fallimenti scolastici?</a:t>
            </a:r>
            <a:endParaRPr lang="it-IT" b="1" dirty="0">
              <a:solidFill>
                <a:schemeClr val="tx1">
                  <a:lumMod val="95000"/>
                  <a:lumOff val="5000"/>
                </a:schemeClr>
              </a:solidFill>
            </a:endParaRPr>
          </a:p>
        </p:txBody>
      </p:sp>
      <p:sp>
        <p:nvSpPr>
          <p:cNvPr id="3" name="Content Placeholder 2"/>
          <p:cNvSpPr>
            <a:spLocks noGrp="1"/>
          </p:cNvSpPr>
          <p:nvPr>
            <p:ph sz="quarter" idx="1"/>
          </p:nvPr>
        </p:nvSpPr>
        <p:spPr>
          <a:xfrm>
            <a:off x="457200" y="2564904"/>
            <a:ext cx="7715200" cy="3909048"/>
          </a:xfrm>
        </p:spPr>
        <p:txBody>
          <a:bodyPr/>
          <a:lstStyle/>
          <a:p>
            <a:pPr marL="457200" lvl="0" indent="-457200">
              <a:buClr>
                <a:schemeClr val="accent1">
                  <a:lumMod val="75000"/>
                </a:schemeClr>
              </a:buClr>
              <a:buSzPct val="80000"/>
              <a:buFont typeface="+mj-lt"/>
              <a:buAutoNum type="arabicPeriod"/>
            </a:pPr>
            <a:r>
              <a:rPr lang="it-IT" dirty="0" smtClean="0"/>
              <a:t>Scarse abilità di base </a:t>
            </a:r>
            <a:r>
              <a:rPr lang="it-IT" dirty="0" smtClean="0"/>
              <a:t>(come il leggere </a:t>
            </a:r>
            <a:r>
              <a:rPr lang="it-IT" dirty="0" smtClean="0"/>
              <a:t>e </a:t>
            </a:r>
            <a:r>
              <a:rPr lang="it-IT" dirty="0" smtClean="0"/>
              <a:t>lo scrivere) da cui deriva l’impossibilità di soddisfare </a:t>
            </a:r>
            <a:r>
              <a:rPr lang="it-IT" dirty="0" smtClean="0"/>
              <a:t>gli standard richiesti dal percorso di studi.  </a:t>
            </a:r>
            <a:endParaRPr lang="it-IT" dirty="0" smtClean="0"/>
          </a:p>
          <a:p>
            <a:pPr marL="822960" lvl="1" indent="-457200">
              <a:buClr>
                <a:schemeClr val="accent1">
                  <a:lumMod val="75000"/>
                </a:schemeClr>
              </a:buClr>
              <a:buNone/>
            </a:pPr>
            <a:r>
              <a:rPr lang="it-IT" dirty="0" smtClean="0">
                <a:sym typeface="Wingdings" pitchFamily="2" charset="2"/>
              </a:rPr>
              <a:t>                </a:t>
            </a:r>
            <a:r>
              <a:rPr lang="it-IT" b="1" dirty="0" smtClean="0">
                <a:solidFill>
                  <a:schemeClr val="accent1">
                    <a:lumMod val="75000"/>
                  </a:schemeClr>
                </a:solidFill>
                <a:sym typeface="Wingdings" pitchFamily="2" charset="2"/>
              </a:rPr>
              <a:t> </a:t>
            </a:r>
            <a:r>
              <a:rPr lang="it-IT" b="1" dirty="0" smtClean="0">
                <a:solidFill>
                  <a:srgbClr val="FD8D41"/>
                </a:solidFill>
                <a:sym typeface="Wingdings" pitchFamily="2" charset="2"/>
              </a:rPr>
              <a:t>Cercare di lavorare duramente per sviluppare e rafforzare queste abilità primarie. </a:t>
            </a:r>
          </a:p>
          <a:p>
            <a:pPr marL="822960" lvl="1" indent="-457200">
              <a:buClr>
                <a:schemeClr val="accent1">
                  <a:lumMod val="75000"/>
                </a:schemeClr>
              </a:buClr>
              <a:buNone/>
            </a:pPr>
            <a:endParaRPr lang="it-IT" dirty="0" smtClean="0"/>
          </a:p>
          <a:p>
            <a:pPr marL="457200" lvl="0" indent="-457200">
              <a:buClr>
                <a:schemeClr val="accent1">
                  <a:lumMod val="75000"/>
                </a:schemeClr>
              </a:buClr>
              <a:buSzPct val="80000"/>
              <a:buFont typeface="+mj-lt"/>
              <a:buAutoNum type="arabicPeriod" startAt="2"/>
            </a:pPr>
            <a:r>
              <a:rPr lang="it-IT" dirty="0" smtClean="0"/>
              <a:t>Ottime abilità di base ma pessime abitudini </a:t>
            </a:r>
            <a:r>
              <a:rPr lang="it-IT" dirty="0" smtClean="0"/>
              <a:t>(come nell’organizzazione del tempo), per cui i </a:t>
            </a:r>
            <a:r>
              <a:rPr lang="it-IT" dirty="0" smtClean="0"/>
              <a:t>risultati </a:t>
            </a:r>
            <a:r>
              <a:rPr lang="it-IT" dirty="0" smtClean="0"/>
              <a:t>sono inferiori </a:t>
            </a:r>
            <a:r>
              <a:rPr lang="it-IT" dirty="0" smtClean="0"/>
              <a:t>rispetto a quelli possibili o </a:t>
            </a:r>
            <a:r>
              <a:rPr lang="it-IT" dirty="0" smtClean="0"/>
              <a:t>necessari.</a:t>
            </a:r>
            <a:endParaRPr lang="it-IT" dirty="0" smtClean="0"/>
          </a:p>
          <a:p>
            <a:pPr marL="457200" indent="-457200">
              <a:buFont typeface="+mj-lt"/>
              <a:buAutoNum type="arabicPeriod" startAt="2"/>
            </a:pPr>
            <a:endParaRPr lang="it-IT" dirty="0"/>
          </a:p>
        </p:txBody>
      </p:sp>
      <p:pic>
        <p:nvPicPr>
          <p:cNvPr id="2050" name="Picture 2" descr="http://benessereipnosi.com/wp-content/uploads/2015/10/Imparare-dai-fallimenti-scolastici-300x218.png"/>
          <p:cNvPicPr>
            <a:picLocks noChangeAspect="1" noChangeArrowheads="1"/>
          </p:cNvPicPr>
          <p:nvPr/>
        </p:nvPicPr>
        <p:blipFill>
          <a:blip r:embed="rId2" cstate="print"/>
          <a:srcRect/>
          <a:stretch>
            <a:fillRect/>
          </a:stretch>
        </p:blipFill>
        <p:spPr bwMode="auto">
          <a:xfrm>
            <a:off x="5724128" y="332656"/>
            <a:ext cx="2908066" cy="211319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b="1" dirty="0" smtClean="0">
                <a:solidFill>
                  <a:schemeClr val="tx1">
                    <a:lumMod val="95000"/>
                    <a:lumOff val="5000"/>
                  </a:schemeClr>
                </a:solidFill>
              </a:rPr>
              <a:t>Come e Perchè alcuni studenti riescono ad ottenere risultati eccellenti?</a:t>
            </a:r>
            <a:endParaRPr lang="it-IT" b="1" dirty="0">
              <a:solidFill>
                <a:schemeClr val="tx1">
                  <a:lumMod val="95000"/>
                  <a:lumOff val="5000"/>
                </a:schemeClr>
              </a:solidFill>
            </a:endParaRPr>
          </a:p>
        </p:txBody>
      </p:sp>
      <p:sp>
        <p:nvSpPr>
          <p:cNvPr id="3" name="Content Placeholder 2"/>
          <p:cNvSpPr>
            <a:spLocks noGrp="1"/>
          </p:cNvSpPr>
          <p:nvPr>
            <p:ph sz="quarter" idx="1"/>
          </p:nvPr>
        </p:nvSpPr>
        <p:spPr>
          <a:xfrm>
            <a:off x="1691680" y="1988840"/>
            <a:ext cx="4906888" cy="1468760"/>
          </a:xfrm>
        </p:spPr>
        <p:txBody>
          <a:bodyPr/>
          <a:lstStyle/>
          <a:p>
            <a:pPr algn="ctr"/>
            <a:r>
              <a:rPr lang="it-IT" sz="2000" i="1" dirty="0" smtClean="0"/>
              <a:t>Perché </a:t>
            </a:r>
            <a:r>
              <a:rPr lang="it-IT" sz="2000" i="1" dirty="0" smtClean="0"/>
              <a:t>sono molto intelligenti?</a:t>
            </a:r>
          </a:p>
          <a:p>
            <a:pPr algn="ctr"/>
            <a:r>
              <a:rPr lang="it-IT" sz="2000" i="1" dirty="0" smtClean="0"/>
              <a:t>Perché studiano molto? </a:t>
            </a:r>
          </a:p>
          <a:p>
            <a:endParaRPr lang="it-IT" dirty="0"/>
          </a:p>
        </p:txBody>
      </p:sp>
      <p:sp>
        <p:nvSpPr>
          <p:cNvPr id="4" name="TextBox 3"/>
          <p:cNvSpPr txBox="1"/>
          <p:nvPr/>
        </p:nvSpPr>
        <p:spPr>
          <a:xfrm>
            <a:off x="1979712" y="4869160"/>
            <a:ext cx="6768752" cy="1107996"/>
          </a:xfrm>
          <a:prstGeom prst="rect">
            <a:avLst/>
          </a:prstGeom>
          <a:noFill/>
        </p:spPr>
        <p:txBody>
          <a:bodyPr wrap="square" rtlCol="0">
            <a:spAutoFit/>
          </a:bodyPr>
          <a:lstStyle/>
          <a:p>
            <a:r>
              <a:rPr lang="it-IT" sz="2400" i="1" dirty="0" smtClean="0"/>
              <a:t>Possiamo identificare quindi alcune buone abitudini dello Studente di Successo</a:t>
            </a:r>
          </a:p>
          <a:p>
            <a:endParaRPr lang="it-IT" dirty="0"/>
          </a:p>
        </p:txBody>
      </p:sp>
      <p:sp>
        <p:nvSpPr>
          <p:cNvPr id="5" name="TextBox 4"/>
          <p:cNvSpPr txBox="1"/>
          <p:nvPr/>
        </p:nvSpPr>
        <p:spPr>
          <a:xfrm>
            <a:off x="3851920" y="2996952"/>
            <a:ext cx="936104" cy="861774"/>
          </a:xfrm>
          <a:prstGeom prst="rect">
            <a:avLst/>
          </a:prstGeom>
          <a:noFill/>
        </p:spPr>
        <p:txBody>
          <a:bodyPr wrap="square" rtlCol="0">
            <a:spAutoFit/>
          </a:bodyPr>
          <a:lstStyle/>
          <a:p>
            <a:r>
              <a:rPr lang="it-IT" sz="3200" b="1" dirty="0" smtClean="0"/>
              <a:t>No!</a:t>
            </a:r>
            <a:endParaRPr lang="it-IT" sz="3200" dirty="0" smtClean="0"/>
          </a:p>
          <a:p>
            <a:endParaRPr lang="it-IT" dirty="0"/>
          </a:p>
        </p:txBody>
      </p:sp>
      <p:pic>
        <p:nvPicPr>
          <p:cNvPr id="1026" name="Picture 2" descr="http://lab.vodafone.it/news/wp-content/uploads/2012/09/shutterstock_74158666-297x300.jpg"/>
          <p:cNvPicPr>
            <a:picLocks noChangeAspect="1" noChangeArrowheads="1"/>
          </p:cNvPicPr>
          <p:nvPr/>
        </p:nvPicPr>
        <p:blipFill>
          <a:blip r:embed="rId2" cstate="print"/>
          <a:srcRect/>
          <a:stretch>
            <a:fillRect/>
          </a:stretch>
        </p:blipFill>
        <p:spPr bwMode="auto">
          <a:xfrm>
            <a:off x="6372200" y="1412776"/>
            <a:ext cx="1924774" cy="1944216"/>
          </a:xfrm>
          <a:prstGeom prst="rect">
            <a:avLst/>
          </a:prstGeom>
          <a:noFill/>
        </p:spPr>
      </p:pic>
      <p:pic>
        <p:nvPicPr>
          <p:cNvPr id="1028" name="Picture 4" descr="http://www.sapere.it/mediaObject/icone-sapere/HP_SdS_original/Fotolia_4811870_S/resolutions/res-340x240/Fotolia_4811870_S.jpg"/>
          <p:cNvPicPr>
            <a:picLocks noChangeAspect="1" noChangeArrowheads="1"/>
          </p:cNvPicPr>
          <p:nvPr/>
        </p:nvPicPr>
        <p:blipFill>
          <a:blip r:embed="rId3" cstate="print"/>
          <a:srcRect/>
          <a:stretch>
            <a:fillRect/>
          </a:stretch>
        </p:blipFill>
        <p:spPr bwMode="auto">
          <a:xfrm>
            <a:off x="323528" y="2564904"/>
            <a:ext cx="2160240" cy="1524876"/>
          </a:xfrm>
          <a:prstGeom prst="rect">
            <a:avLst/>
          </a:prstGeom>
          <a:noFill/>
        </p:spPr>
      </p:pic>
      <p:sp>
        <p:nvSpPr>
          <p:cNvPr id="8" name="Notched Right Arrow 7"/>
          <p:cNvSpPr/>
          <p:nvPr/>
        </p:nvSpPr>
        <p:spPr>
          <a:xfrm>
            <a:off x="683568" y="4941168"/>
            <a:ext cx="864096" cy="57606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2656"/>
            <a:ext cx="8363272" cy="580926"/>
          </a:xfrm>
        </p:spPr>
        <p:txBody>
          <a:bodyPr>
            <a:normAutofit/>
          </a:bodyPr>
          <a:lstStyle/>
          <a:p>
            <a:pPr algn="ctr"/>
            <a:r>
              <a:rPr lang="it-IT" sz="2600" b="1" dirty="0" smtClean="0">
                <a:solidFill>
                  <a:schemeClr val="tx1">
                    <a:lumMod val="95000"/>
                    <a:lumOff val="5000"/>
                  </a:schemeClr>
                </a:solidFill>
              </a:rPr>
              <a:t>Le 10 buone abitudini dello studente di successo</a:t>
            </a:r>
            <a:endParaRPr lang="it-IT" sz="2600" b="1" dirty="0">
              <a:solidFill>
                <a:schemeClr val="tx1">
                  <a:lumMod val="95000"/>
                  <a:lumOff val="5000"/>
                </a:schemeClr>
              </a:solidFill>
            </a:endParaRPr>
          </a:p>
        </p:txBody>
      </p:sp>
      <p:sp>
        <p:nvSpPr>
          <p:cNvPr id="3" name="Content Placeholder 2"/>
          <p:cNvSpPr>
            <a:spLocks noGrp="1"/>
          </p:cNvSpPr>
          <p:nvPr>
            <p:ph sz="quarter" idx="1"/>
          </p:nvPr>
        </p:nvSpPr>
        <p:spPr>
          <a:xfrm>
            <a:off x="457200" y="1340768"/>
            <a:ext cx="7715200" cy="5133184"/>
          </a:xfrm>
        </p:spPr>
        <p:txBody>
          <a:bodyPr>
            <a:normAutofit fontScale="70000" lnSpcReduction="20000"/>
          </a:bodyPr>
          <a:lstStyle/>
          <a:p>
            <a:pPr marL="457200" lvl="0" indent="-457200">
              <a:buFont typeface="+mj-lt"/>
              <a:buAutoNum type="arabicPeriod"/>
            </a:pPr>
            <a:r>
              <a:rPr lang="it-IT" sz="3600" b="1" u="sng" dirty="0" smtClean="0">
                <a:solidFill>
                  <a:srgbClr val="FD8D41"/>
                </a:solidFill>
              </a:rPr>
              <a:t>Comportarsi in Modo Professionale</a:t>
            </a:r>
          </a:p>
          <a:p>
            <a:pPr marL="457200" lvl="0" indent="-457200">
              <a:buNone/>
            </a:pPr>
            <a:endParaRPr lang="it-IT" sz="2600" dirty="0" smtClean="0"/>
          </a:p>
          <a:p>
            <a:pPr>
              <a:buNone/>
            </a:pPr>
            <a:r>
              <a:rPr lang="it-IT" sz="2600" dirty="0" smtClean="0"/>
              <a:t>Lo </a:t>
            </a:r>
            <a:r>
              <a:rPr lang="it-IT" sz="2600" dirty="0" smtClean="0"/>
              <a:t>studente di successo prende lo studio seriamente. </a:t>
            </a:r>
            <a:r>
              <a:rPr lang="it-IT" sz="2600" dirty="0" smtClean="0"/>
              <a:t>Ognuna </a:t>
            </a:r>
            <a:r>
              <a:rPr lang="it-IT" sz="2600" dirty="0" smtClean="0"/>
              <a:t>delle sue scelte ed azioni dimostra che lo studio è, nella sua vita, una </a:t>
            </a:r>
            <a:r>
              <a:rPr lang="it-IT" sz="2600" dirty="0" smtClean="0"/>
              <a:t>priorità</a:t>
            </a:r>
            <a:r>
              <a:rPr lang="it-IT" sz="2600" dirty="0" smtClean="0"/>
              <a:t> </a:t>
            </a:r>
            <a:r>
              <a:rPr lang="it-IT" sz="2600" dirty="0" smtClean="0"/>
              <a:t>(come fosse un incarico lavorativo).</a:t>
            </a:r>
          </a:p>
          <a:p>
            <a:pPr>
              <a:buNone/>
            </a:pPr>
            <a:endParaRPr lang="it-IT" sz="2600" dirty="0" smtClean="0"/>
          </a:p>
          <a:p>
            <a:pPr marL="457200" lvl="0" indent="-457200">
              <a:buFont typeface="+mj-lt"/>
              <a:buAutoNum type="arabicPeriod" startAt="2"/>
            </a:pPr>
            <a:r>
              <a:rPr lang="it-IT" sz="3600" b="1" u="sng" dirty="0" smtClean="0">
                <a:solidFill>
                  <a:srgbClr val="FD8D41"/>
                </a:solidFill>
              </a:rPr>
              <a:t>Prendersi cura di Sè</a:t>
            </a:r>
          </a:p>
          <a:p>
            <a:pPr marL="457200" lvl="0" indent="-457200">
              <a:buFont typeface="+mj-lt"/>
              <a:buAutoNum type="arabicPeriod" startAt="2"/>
            </a:pPr>
            <a:endParaRPr lang="it-IT" sz="3600" b="1" dirty="0" smtClean="0">
              <a:solidFill>
                <a:srgbClr val="FD8D41"/>
              </a:solidFill>
            </a:endParaRPr>
          </a:p>
          <a:p>
            <a:pPr>
              <a:buNone/>
            </a:pPr>
            <a:r>
              <a:rPr lang="it-IT" sz="2600" dirty="0" smtClean="0"/>
              <a:t>Lo studente di successo si prende cura di sé, </a:t>
            </a:r>
            <a:r>
              <a:rPr lang="it-IT" sz="2600" dirty="0" smtClean="0"/>
              <a:t>da </a:t>
            </a:r>
            <a:r>
              <a:rPr lang="it-IT" sz="2600" dirty="0" smtClean="0"/>
              <a:t>un punto di </a:t>
            </a:r>
            <a:r>
              <a:rPr lang="it-IT" sz="2600" dirty="0" smtClean="0"/>
              <a:t>vista: </a:t>
            </a:r>
          </a:p>
          <a:p>
            <a:pPr>
              <a:buNone/>
            </a:pPr>
            <a:r>
              <a:rPr lang="it-IT" sz="2600" dirty="0" smtClean="0"/>
              <a:t> </a:t>
            </a:r>
          </a:p>
          <a:p>
            <a:pPr lvl="1"/>
            <a:r>
              <a:rPr lang="it-IT" sz="2300" u="sng" dirty="0" smtClean="0"/>
              <a:t>Fisico</a:t>
            </a:r>
            <a:r>
              <a:rPr lang="it-IT" sz="2300" dirty="0" smtClean="0"/>
              <a:t>: seguendo una dieta equilibrata, dormendo le ore funzionali al suo riposo, svolgendo attività fisica regolare... </a:t>
            </a:r>
          </a:p>
          <a:p>
            <a:pPr lvl="1"/>
            <a:endParaRPr lang="it-IT" sz="2300" dirty="0" smtClean="0"/>
          </a:p>
          <a:p>
            <a:pPr lvl="1"/>
            <a:r>
              <a:rPr lang="it-IT" sz="2300" u="sng" dirty="0" smtClean="0"/>
              <a:t>Emotivo:</a:t>
            </a:r>
            <a:r>
              <a:rPr lang="it-IT" sz="2300" dirty="0" smtClean="0"/>
              <a:t> ciò </a:t>
            </a:r>
            <a:r>
              <a:rPr lang="it-IT" sz="2300" dirty="0" smtClean="0"/>
              <a:t>comporta </a:t>
            </a:r>
            <a:r>
              <a:rPr lang="it-IT" sz="2300" dirty="0" smtClean="0"/>
              <a:t>tutta </a:t>
            </a:r>
            <a:r>
              <a:rPr lang="it-IT" sz="2300" dirty="0" smtClean="0"/>
              <a:t>una serie di azioni finalizzate ad una gestione positiva dello stress e delle difficoltà, in modo da mantenere la concentrazione necessaria a seguire le lezioni e attraversare senza sforzo eccessivo, e con ottimi risultati, le varie fasi del </a:t>
            </a:r>
            <a:r>
              <a:rPr lang="it-IT" sz="2300" dirty="0" smtClean="0"/>
              <a:t>semestre</a:t>
            </a:r>
          </a:p>
          <a:p>
            <a:pPr>
              <a:buNone/>
            </a:pPr>
            <a:endParaRPr lang="it-IT" dirty="0" smtClean="0"/>
          </a:p>
          <a:p>
            <a:endParaRPr lang="it-IT" dirty="0"/>
          </a:p>
        </p:txBody>
      </p:sp>
      <p:pic>
        <p:nvPicPr>
          <p:cNvPr id="17411" name="Picture 3" descr="http://www.marijampolesvsb.lt/imgs/445/Ability_to_Manage_Everyday_Stress_Key_to_Future_Health_SS.jpg"/>
          <p:cNvPicPr>
            <a:picLocks noChangeAspect="1" noChangeArrowheads="1"/>
          </p:cNvPicPr>
          <p:nvPr/>
        </p:nvPicPr>
        <p:blipFill>
          <a:blip r:embed="rId2" cstate="print"/>
          <a:srcRect/>
          <a:stretch>
            <a:fillRect/>
          </a:stretch>
        </p:blipFill>
        <p:spPr bwMode="auto">
          <a:xfrm>
            <a:off x="7236296" y="2492896"/>
            <a:ext cx="1368152" cy="1658885"/>
          </a:xfrm>
          <a:prstGeom prst="rect">
            <a:avLst/>
          </a:prstGeom>
          <a:noFill/>
        </p:spPr>
      </p:pic>
      <p:sp>
        <p:nvSpPr>
          <p:cNvPr id="6" name="Notched Right Arrow 5"/>
          <p:cNvSpPr/>
          <p:nvPr/>
        </p:nvSpPr>
        <p:spPr>
          <a:xfrm>
            <a:off x="7020272" y="6165304"/>
            <a:ext cx="648072" cy="36004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88640"/>
            <a:ext cx="8064896" cy="4248472"/>
          </a:xfrm>
        </p:spPr>
        <p:txBody>
          <a:bodyPr>
            <a:normAutofit fontScale="62500" lnSpcReduction="20000"/>
          </a:bodyPr>
          <a:lstStyle/>
          <a:p>
            <a:pPr marL="457200" lvl="0" indent="-457200">
              <a:buFont typeface="+mj-lt"/>
              <a:buAutoNum type="arabicPeriod" startAt="3"/>
            </a:pPr>
            <a:r>
              <a:rPr lang="it-IT" sz="3800" b="1" u="sng" dirty="0" smtClean="0">
                <a:solidFill>
                  <a:srgbClr val="FD8D41"/>
                </a:solidFill>
              </a:rPr>
              <a:t>Evitare di assentarsi alle lezioni o Minimizzarre gli effetti negatvi delle assenze</a:t>
            </a:r>
            <a:endParaRPr lang="it-IT" sz="3800" b="1" dirty="0" smtClean="0">
              <a:solidFill>
                <a:srgbClr val="FD8D41"/>
              </a:solidFill>
            </a:endParaRPr>
          </a:p>
          <a:p>
            <a:pPr>
              <a:buNone/>
            </a:pPr>
            <a:endParaRPr lang="it-IT" dirty="0" smtClean="0"/>
          </a:p>
          <a:p>
            <a:pPr algn="just">
              <a:buNone/>
            </a:pPr>
            <a:r>
              <a:rPr lang="it-IT" sz="2600" dirty="0" smtClean="0"/>
              <a:t>Lo </a:t>
            </a:r>
            <a:r>
              <a:rPr lang="it-IT" sz="2600" dirty="0" smtClean="0"/>
              <a:t>studente di successo non si assenta alle lezioni se non in casi di estrema </a:t>
            </a:r>
            <a:r>
              <a:rPr lang="it-IT" sz="2600" dirty="0" smtClean="0"/>
              <a:t>necessità.Il </a:t>
            </a:r>
            <a:r>
              <a:rPr lang="it-IT" sz="2600" dirty="0" smtClean="0"/>
              <a:t>valore reale del presenziare alle lezioni sta nell’essere sempre al corrente di ciò che accade</a:t>
            </a:r>
            <a:r>
              <a:rPr lang="it-IT" sz="2600" dirty="0" smtClean="0"/>
              <a:t>.</a:t>
            </a:r>
          </a:p>
          <a:p>
            <a:pPr algn="just">
              <a:buNone/>
            </a:pPr>
            <a:endParaRPr lang="it-IT" sz="2600" dirty="0" smtClean="0"/>
          </a:p>
          <a:p>
            <a:pPr algn="just">
              <a:buNone/>
            </a:pPr>
            <a:r>
              <a:rPr lang="it-IT" sz="2600" dirty="0" smtClean="0"/>
              <a:t>In caso di assenze inevitabili è buona prassi dello studente fare in modo di minimizzare gli effetti della sua mancanza attraverso 3 azioni specifiche, così da non ritrovarsi impreparato alle verifiche intermedie o di fine </a:t>
            </a:r>
            <a:r>
              <a:rPr lang="it-IT" sz="2600" dirty="0" smtClean="0"/>
              <a:t>modulo:</a:t>
            </a:r>
          </a:p>
          <a:p>
            <a:pPr lvl="1" algn="just"/>
            <a:r>
              <a:rPr lang="it-IT" sz="2300" dirty="0" smtClean="0"/>
              <a:t>Contattare </a:t>
            </a:r>
            <a:r>
              <a:rPr lang="it-IT" sz="2300" dirty="0" smtClean="0"/>
              <a:t>il docente o i </a:t>
            </a:r>
            <a:r>
              <a:rPr lang="it-IT" sz="2300" dirty="0" smtClean="0"/>
              <a:t>compagni </a:t>
            </a:r>
            <a:r>
              <a:rPr lang="it-IT" sz="2300" dirty="0" smtClean="0"/>
              <a:t>per informarsi circa gli argomenti della lezione ed eventuali esercitazioni da </a:t>
            </a:r>
            <a:r>
              <a:rPr lang="it-IT" sz="2300" dirty="0" smtClean="0"/>
              <a:t>svolgere.</a:t>
            </a:r>
          </a:p>
          <a:p>
            <a:pPr lvl="1" algn="just"/>
            <a:r>
              <a:rPr lang="it-IT" sz="2300" dirty="0" smtClean="0"/>
              <a:t>Prima </a:t>
            </a:r>
            <a:r>
              <a:rPr lang="it-IT" sz="2300" dirty="0" smtClean="0"/>
              <a:t>della lezione successiva, reperire dall’insegnante o dai compagni tutto il materiale eventualmente distribuito durante la </a:t>
            </a:r>
            <a:r>
              <a:rPr lang="it-IT" sz="2300" dirty="0" smtClean="0"/>
              <a:t>lezione.</a:t>
            </a:r>
          </a:p>
          <a:p>
            <a:pPr lvl="1" algn="just"/>
            <a:r>
              <a:rPr lang="it-IT" sz="2300" dirty="0" smtClean="0"/>
              <a:t>Di </a:t>
            </a:r>
            <a:r>
              <a:rPr lang="it-IT" sz="2300" dirty="0" smtClean="0"/>
              <a:t>rientro da un’assenza, è auspicabile arrivare in aula almeno 10 minuti prima dell’inizio della lezione, così da avere il tempo di confrontarsi con i colleghi di corso e copiarne gli appunti</a:t>
            </a:r>
            <a:r>
              <a:rPr lang="it-IT" sz="2300" dirty="0" smtClean="0"/>
              <a:t>.</a:t>
            </a:r>
            <a:endParaRPr lang="it-IT" sz="2300" dirty="0" smtClean="0"/>
          </a:p>
        </p:txBody>
      </p:sp>
      <p:pic>
        <p:nvPicPr>
          <p:cNvPr id="16386" name="Picture 2" descr="http://www.icdeamicistreviglio.it/images/materiale.jpg"/>
          <p:cNvPicPr>
            <a:picLocks noChangeAspect="1" noChangeArrowheads="1"/>
          </p:cNvPicPr>
          <p:nvPr/>
        </p:nvPicPr>
        <p:blipFill>
          <a:blip r:embed="rId2" cstate="print"/>
          <a:srcRect/>
          <a:stretch>
            <a:fillRect/>
          </a:stretch>
        </p:blipFill>
        <p:spPr bwMode="auto">
          <a:xfrm>
            <a:off x="6588224" y="4077072"/>
            <a:ext cx="1830202" cy="1440160"/>
          </a:xfrm>
          <a:prstGeom prst="rect">
            <a:avLst/>
          </a:prstGeom>
          <a:noFill/>
        </p:spPr>
      </p:pic>
      <p:sp>
        <p:nvSpPr>
          <p:cNvPr id="6" name="TextBox 5"/>
          <p:cNvSpPr txBox="1"/>
          <p:nvPr/>
        </p:nvSpPr>
        <p:spPr>
          <a:xfrm>
            <a:off x="323528" y="4365104"/>
            <a:ext cx="6336704" cy="1969770"/>
          </a:xfrm>
          <a:prstGeom prst="rect">
            <a:avLst/>
          </a:prstGeom>
          <a:noFill/>
        </p:spPr>
        <p:txBody>
          <a:bodyPr wrap="square" rtlCol="0">
            <a:spAutoFit/>
          </a:bodyPr>
          <a:lstStyle/>
          <a:p>
            <a:pPr marL="457200" lvl="0" indent="-457200">
              <a:buSzPct val="70000"/>
              <a:buFont typeface="+mj-lt"/>
              <a:buAutoNum type="arabicPeriod" startAt="4"/>
            </a:pPr>
            <a:r>
              <a:rPr lang="it-IT" sz="2400" b="1" u="sng" dirty="0" smtClean="0">
                <a:solidFill>
                  <a:srgbClr val="FD8D41"/>
                </a:solidFill>
              </a:rPr>
              <a:t>Avere con Sè tutti i materiali</a:t>
            </a:r>
            <a:endParaRPr lang="it-IT" sz="2400" b="1" dirty="0" smtClean="0">
              <a:solidFill>
                <a:srgbClr val="FD8D41"/>
              </a:solidFill>
            </a:endParaRPr>
          </a:p>
          <a:p>
            <a:pPr>
              <a:buNone/>
            </a:pPr>
            <a:r>
              <a:rPr lang="it-IT" sz="1600" dirty="0" smtClean="0"/>
              <a:t> </a:t>
            </a:r>
          </a:p>
          <a:p>
            <a:r>
              <a:rPr lang="it-IT" sz="1600" dirty="0" smtClean="0"/>
              <a:t>Lo studente di successo porta con sé tutto il materiale di cui ha</a:t>
            </a:r>
          </a:p>
          <a:p>
            <a:pPr lvl="1"/>
            <a:r>
              <a:rPr lang="it-IT" sz="1600" dirty="0" smtClean="0"/>
              <a:t>bisogno durante la lezione (penne – quaderni – libri – programma - etc). Con questa piccola attenzione evita di distrarre e distrarsi e dimostra cura per ciò che sta facendo.</a:t>
            </a:r>
          </a:p>
          <a:p>
            <a:endParaRPr lang="it-IT" dirty="0"/>
          </a:p>
        </p:txBody>
      </p:sp>
      <p:sp>
        <p:nvSpPr>
          <p:cNvPr id="7" name="Notched Right Arrow 6"/>
          <p:cNvSpPr/>
          <p:nvPr/>
        </p:nvSpPr>
        <p:spPr>
          <a:xfrm>
            <a:off x="7020272" y="6165304"/>
            <a:ext cx="648072" cy="36004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4797152"/>
            <a:ext cx="6768752" cy="1800200"/>
          </a:xfrm>
        </p:spPr>
        <p:txBody>
          <a:bodyPr>
            <a:normAutofit fontScale="47500" lnSpcReduction="20000"/>
          </a:bodyPr>
          <a:lstStyle/>
          <a:p>
            <a:pPr marL="457200" lvl="0" indent="-457200" algn="just">
              <a:buFont typeface="+mj-lt"/>
              <a:buAutoNum type="arabicPeriod" startAt="7"/>
            </a:pPr>
            <a:r>
              <a:rPr lang="it-IT" sz="4900" b="1" u="sng" dirty="0" smtClean="0">
                <a:solidFill>
                  <a:srgbClr val="FD8D41"/>
                </a:solidFill>
              </a:rPr>
              <a:t>Organizzarsi il Tempo</a:t>
            </a:r>
            <a:endParaRPr lang="it-IT" sz="4900" b="1" dirty="0" smtClean="0">
              <a:solidFill>
                <a:srgbClr val="FD8D41"/>
              </a:solidFill>
            </a:endParaRPr>
          </a:p>
          <a:p>
            <a:pPr algn="just">
              <a:buNone/>
            </a:pPr>
            <a:r>
              <a:rPr lang="it-IT" sz="3400" dirty="0" smtClean="0"/>
              <a:t> </a:t>
            </a:r>
          </a:p>
          <a:p>
            <a:pPr algn="just">
              <a:buNone/>
            </a:pPr>
            <a:r>
              <a:rPr lang="it-IT" sz="3400" dirty="0" smtClean="0"/>
              <a:t>Lo studente di successo è consapevole del tempo necessario a svolgere i compiti assegnati e organizza la sua giornata in base agli impegni scolastici, anche rinunciando ad attività più </a:t>
            </a:r>
            <a:r>
              <a:rPr lang="it-IT" sz="3400" dirty="0" smtClean="0"/>
              <a:t>piacevoli. Egli </a:t>
            </a:r>
            <a:r>
              <a:rPr lang="it-IT" sz="3400" dirty="0" smtClean="0"/>
              <a:t>tuttavia sa equilibrare divertimento e dovere scolastico.</a:t>
            </a:r>
          </a:p>
          <a:p>
            <a:endParaRPr lang="it-IT" dirty="0"/>
          </a:p>
        </p:txBody>
      </p:sp>
      <p:pic>
        <p:nvPicPr>
          <p:cNvPr id="18434" name="Picture 2" descr="http://noidung.tienganh123.com/file/baihoc/listening/theochude/life/bai3/bai3/Ill%20just%20grab%20something%20to%20eat.png"/>
          <p:cNvPicPr>
            <a:picLocks noChangeAspect="1" noChangeArrowheads="1"/>
          </p:cNvPicPr>
          <p:nvPr/>
        </p:nvPicPr>
        <p:blipFill>
          <a:blip r:embed="rId2" cstate="print"/>
          <a:srcRect/>
          <a:stretch>
            <a:fillRect/>
          </a:stretch>
        </p:blipFill>
        <p:spPr bwMode="auto">
          <a:xfrm>
            <a:off x="6876256" y="260648"/>
            <a:ext cx="1656184" cy="1424318"/>
          </a:xfrm>
          <a:prstGeom prst="rect">
            <a:avLst/>
          </a:prstGeom>
          <a:noFill/>
        </p:spPr>
      </p:pic>
      <p:pic>
        <p:nvPicPr>
          <p:cNvPr id="18436" name="Picture 4" descr="http://cdn1.stbm.it/studenti/gallery/foto/superiori/i-vostri-buoni-propositi-per-settembre/dormire-a-scuola.jpeg?-3600"/>
          <p:cNvPicPr>
            <a:picLocks noChangeAspect="1" noChangeArrowheads="1"/>
          </p:cNvPicPr>
          <p:nvPr/>
        </p:nvPicPr>
        <p:blipFill>
          <a:blip r:embed="rId3" cstate="print"/>
          <a:srcRect/>
          <a:stretch>
            <a:fillRect/>
          </a:stretch>
        </p:blipFill>
        <p:spPr bwMode="auto">
          <a:xfrm>
            <a:off x="3779912" y="1772816"/>
            <a:ext cx="2304256" cy="1063863"/>
          </a:xfrm>
          <a:prstGeom prst="rect">
            <a:avLst/>
          </a:prstGeom>
          <a:noFill/>
        </p:spPr>
      </p:pic>
      <p:pic>
        <p:nvPicPr>
          <p:cNvPr id="18438" name="Picture 6" descr="http://www.corso-mental-coaching.it/wp-content/uploads/2013/09/Organizzazione-e-gestione-del-tempo-568x275.jpg"/>
          <p:cNvPicPr>
            <a:picLocks noChangeAspect="1" noChangeArrowheads="1"/>
          </p:cNvPicPr>
          <p:nvPr/>
        </p:nvPicPr>
        <p:blipFill>
          <a:blip r:embed="rId4" cstate="print"/>
          <a:srcRect/>
          <a:stretch>
            <a:fillRect/>
          </a:stretch>
        </p:blipFill>
        <p:spPr bwMode="auto">
          <a:xfrm>
            <a:off x="6516216" y="4495618"/>
            <a:ext cx="2160240" cy="877598"/>
          </a:xfrm>
          <a:prstGeom prst="rect">
            <a:avLst/>
          </a:prstGeom>
          <a:noFill/>
        </p:spPr>
      </p:pic>
      <p:sp>
        <p:nvSpPr>
          <p:cNvPr id="7" name="TextBox 6"/>
          <p:cNvSpPr txBox="1"/>
          <p:nvPr/>
        </p:nvSpPr>
        <p:spPr>
          <a:xfrm>
            <a:off x="251520" y="188640"/>
            <a:ext cx="5256584" cy="2185214"/>
          </a:xfrm>
          <a:prstGeom prst="rect">
            <a:avLst/>
          </a:prstGeom>
          <a:noFill/>
        </p:spPr>
        <p:txBody>
          <a:bodyPr wrap="square" rtlCol="0">
            <a:spAutoFit/>
          </a:bodyPr>
          <a:lstStyle/>
          <a:p>
            <a:pPr marL="514350" lvl="0" indent="-514350" algn="just">
              <a:buFont typeface="+mj-lt"/>
              <a:buAutoNum type="arabicPeriod" startAt="5"/>
            </a:pPr>
            <a:r>
              <a:rPr lang="it-IT" sz="2400" b="1" u="sng" dirty="0" smtClean="0">
                <a:solidFill>
                  <a:srgbClr val="FD8D41"/>
                </a:solidFill>
              </a:rPr>
              <a:t>Essere Puntali</a:t>
            </a:r>
            <a:endParaRPr lang="it-IT" sz="2400" b="1" dirty="0" smtClean="0">
              <a:solidFill>
                <a:srgbClr val="FD8D41"/>
              </a:solidFill>
            </a:endParaRPr>
          </a:p>
          <a:p>
            <a:pPr algn="just">
              <a:buNone/>
            </a:pPr>
            <a:r>
              <a:rPr lang="it-IT" dirty="0" smtClean="0"/>
              <a:t> </a:t>
            </a:r>
          </a:p>
          <a:p>
            <a:pPr algn="just">
              <a:buNone/>
            </a:pPr>
            <a:r>
              <a:rPr lang="it-IT" dirty="0" smtClean="0"/>
              <a:t>La puntualità è un’ottima abitudine personale utile in tutte le circostanze della vita e denota: Rispetto per il docente e per i compagni e Importanza data all' Università.</a:t>
            </a:r>
          </a:p>
          <a:p>
            <a:endParaRPr lang="it-IT" dirty="0"/>
          </a:p>
        </p:txBody>
      </p:sp>
      <p:sp>
        <p:nvSpPr>
          <p:cNvPr id="8" name="TextBox 7"/>
          <p:cNvSpPr txBox="1"/>
          <p:nvPr/>
        </p:nvSpPr>
        <p:spPr>
          <a:xfrm>
            <a:off x="251520" y="2276873"/>
            <a:ext cx="8280920" cy="2739211"/>
          </a:xfrm>
          <a:prstGeom prst="rect">
            <a:avLst/>
          </a:prstGeom>
          <a:noFill/>
        </p:spPr>
        <p:txBody>
          <a:bodyPr wrap="square" rtlCol="0">
            <a:spAutoFit/>
          </a:bodyPr>
          <a:lstStyle/>
          <a:p>
            <a:pPr marL="514350" indent="-514350" algn="just">
              <a:buFont typeface="+mj-lt"/>
              <a:buAutoNum type="arabicPeriod" startAt="6"/>
            </a:pPr>
            <a:r>
              <a:rPr lang="it-IT" sz="2400" b="1" u="sng" dirty="0" smtClean="0">
                <a:solidFill>
                  <a:srgbClr val="FD8D41"/>
                </a:solidFill>
              </a:rPr>
              <a:t>Essere Rispettosi</a:t>
            </a:r>
            <a:endParaRPr lang="it-IT" sz="2400" b="1" dirty="0" smtClean="0">
              <a:solidFill>
                <a:srgbClr val="FD8D41"/>
              </a:solidFill>
            </a:endParaRPr>
          </a:p>
          <a:p>
            <a:pPr algn="just">
              <a:buNone/>
            </a:pPr>
            <a:r>
              <a:rPr lang="it-IT" dirty="0" smtClean="0"/>
              <a:t> </a:t>
            </a:r>
          </a:p>
          <a:p>
            <a:pPr algn="just">
              <a:buNone/>
            </a:pPr>
            <a:r>
              <a:rPr lang="it-IT" sz="1600" dirty="0" smtClean="0"/>
              <a:t>Rispettare il docente vuol dire prestare attenzione durante la lezione, indifferentemente dall’interesse che si nutre verso l’argomento trattato. </a:t>
            </a:r>
          </a:p>
          <a:p>
            <a:pPr algn="just">
              <a:buNone/>
            </a:pPr>
            <a:r>
              <a:rPr lang="it-IT" sz="1600" dirty="0" smtClean="0"/>
              <a:t>	</a:t>
            </a:r>
          </a:p>
          <a:p>
            <a:pPr algn="just">
              <a:buNone/>
            </a:pPr>
            <a:r>
              <a:rPr lang="it-IT" sz="1600" dirty="0" smtClean="0"/>
              <a:t>Lo studente rispettoso cerca anzitutto di stare sveglio durante la lezione, siede adeguatamente, ascolta e mantiene un costante contatto visivo col docente. Non parla con i colleghi né fa qualsiasi altra cosa non inerente alla lezione (controllare il cellulare etc).</a:t>
            </a:r>
          </a:p>
          <a:p>
            <a:endParaRPr lang="it-IT" dirty="0"/>
          </a:p>
        </p:txBody>
      </p:sp>
      <p:sp>
        <p:nvSpPr>
          <p:cNvPr id="9" name="Notched Right Arrow 8"/>
          <p:cNvSpPr/>
          <p:nvPr/>
        </p:nvSpPr>
        <p:spPr>
          <a:xfrm>
            <a:off x="7020272" y="6165304"/>
            <a:ext cx="648072" cy="36004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548680"/>
            <a:ext cx="8496944" cy="3024336"/>
          </a:xfrm>
        </p:spPr>
        <p:txBody>
          <a:bodyPr>
            <a:normAutofit fontScale="62500" lnSpcReduction="20000"/>
          </a:bodyPr>
          <a:lstStyle/>
          <a:p>
            <a:pPr marL="514350" lvl="0" indent="-514350">
              <a:buFont typeface="+mj-lt"/>
              <a:buAutoNum type="arabicPeriod" startAt="8"/>
            </a:pPr>
            <a:r>
              <a:rPr lang="it-IT" sz="3800" b="1" u="sng" dirty="0" smtClean="0">
                <a:solidFill>
                  <a:srgbClr val="FD8D41"/>
                </a:solidFill>
              </a:rPr>
              <a:t>Essere assertivi e ascoltare attentamente</a:t>
            </a:r>
            <a:endParaRPr lang="it-IT" sz="3800" b="1" dirty="0" smtClean="0">
              <a:solidFill>
                <a:srgbClr val="FD8D41"/>
              </a:solidFill>
            </a:endParaRPr>
          </a:p>
          <a:p>
            <a:pPr>
              <a:buNone/>
            </a:pPr>
            <a:r>
              <a:rPr lang="it-IT" dirty="0" smtClean="0"/>
              <a:t> </a:t>
            </a:r>
          </a:p>
          <a:p>
            <a:pPr indent="-324000" algn="just">
              <a:lnSpc>
                <a:spcPct val="120000"/>
              </a:lnSpc>
              <a:spcAft>
                <a:spcPts val="600"/>
              </a:spcAft>
              <a:buNone/>
            </a:pPr>
            <a:r>
              <a:rPr lang="it-IT" sz="3200" dirty="0" smtClean="0"/>
              <a:t>Lo studente di successo segue le direttive dell’insegnante ma partecipa attivamente alla lezione senza esitare nel porre domande per avere chiarimenti e/o ripetizioni, durante e dopo la lezione.</a:t>
            </a:r>
          </a:p>
          <a:p>
            <a:pPr indent="-324000" algn="just">
              <a:lnSpc>
                <a:spcPct val="120000"/>
              </a:lnSpc>
              <a:spcAft>
                <a:spcPts val="600"/>
              </a:spcAft>
              <a:buNone/>
            </a:pPr>
            <a:r>
              <a:rPr lang="it-IT" sz="3200" dirty="0" smtClean="0"/>
              <a:t>Nello svolgere un compito legge accuratamente le istruzioni e prima di consegnarlo, ne controlla ripetutamente l’accuratezza</a:t>
            </a:r>
            <a:r>
              <a:rPr lang="it-IT" sz="3200" dirty="0" smtClean="0"/>
              <a:t>.</a:t>
            </a:r>
            <a:endParaRPr lang="it-IT" sz="2900" dirty="0" smtClean="0"/>
          </a:p>
          <a:p>
            <a:pPr>
              <a:buNone/>
            </a:pPr>
            <a:r>
              <a:rPr lang="it-IT" dirty="0" smtClean="0"/>
              <a:t> </a:t>
            </a:r>
          </a:p>
          <a:p>
            <a:endParaRPr lang="it-IT" dirty="0"/>
          </a:p>
        </p:txBody>
      </p:sp>
      <p:sp>
        <p:nvSpPr>
          <p:cNvPr id="4" name="TextBox 3"/>
          <p:cNvSpPr txBox="1"/>
          <p:nvPr/>
        </p:nvSpPr>
        <p:spPr>
          <a:xfrm>
            <a:off x="323528" y="4149080"/>
            <a:ext cx="6984776" cy="2123658"/>
          </a:xfrm>
          <a:prstGeom prst="rect">
            <a:avLst/>
          </a:prstGeom>
          <a:noFill/>
        </p:spPr>
        <p:txBody>
          <a:bodyPr wrap="square" rtlCol="0">
            <a:spAutoFit/>
          </a:bodyPr>
          <a:lstStyle/>
          <a:p>
            <a:pPr marL="457200" lvl="0" indent="-457200">
              <a:buSzPct val="70000"/>
              <a:buFont typeface="+mj-lt"/>
              <a:buAutoNum type="arabicPeriod" startAt="9"/>
            </a:pPr>
            <a:r>
              <a:rPr lang="it-IT" sz="2400" b="1" u="sng" dirty="0" smtClean="0">
                <a:solidFill>
                  <a:srgbClr val="FD8D41"/>
                </a:solidFill>
              </a:rPr>
              <a:t>Rispettare le scadenze</a:t>
            </a:r>
            <a:endParaRPr lang="it-IT" sz="2400" b="1" dirty="0" smtClean="0">
              <a:solidFill>
                <a:srgbClr val="FD8D41"/>
              </a:solidFill>
            </a:endParaRPr>
          </a:p>
          <a:p>
            <a:pPr algn="just">
              <a:buNone/>
            </a:pPr>
            <a:r>
              <a:rPr lang="it-IT" dirty="0" smtClean="0"/>
              <a:t> </a:t>
            </a:r>
          </a:p>
          <a:p>
            <a:pPr algn="just">
              <a:buNone/>
            </a:pPr>
            <a:r>
              <a:rPr lang="it-IT" dirty="0" smtClean="0"/>
              <a:t>Lo studente di successo consegna i compiti assegnati in anticipo o comunque sempre nel rispetto delle scadenze previste, poiché è consapevole che ritardi nella consegna possono avere conseguenze negative sul suo rendimento.</a:t>
            </a:r>
          </a:p>
          <a:p>
            <a:endParaRPr lang="it-IT" dirty="0"/>
          </a:p>
        </p:txBody>
      </p:sp>
      <p:pic>
        <p:nvPicPr>
          <p:cNvPr id="19460" name="Picture 4" descr="http://us.123rf.com/450wm/eyematrix/eyematrix1101/eyematrix110100039/8774122-scadenza-timbro-di-gomma.jpg?ver=6"/>
          <p:cNvPicPr>
            <a:picLocks noChangeAspect="1" noChangeArrowheads="1"/>
          </p:cNvPicPr>
          <p:nvPr/>
        </p:nvPicPr>
        <p:blipFill>
          <a:blip r:embed="rId2" cstate="print"/>
          <a:srcRect/>
          <a:stretch>
            <a:fillRect/>
          </a:stretch>
        </p:blipFill>
        <p:spPr bwMode="auto">
          <a:xfrm rot="1166043">
            <a:off x="7420194" y="4188961"/>
            <a:ext cx="1333811" cy="1333811"/>
          </a:xfrm>
          <a:prstGeom prst="rect">
            <a:avLst/>
          </a:prstGeom>
          <a:noFill/>
        </p:spPr>
      </p:pic>
      <p:pic>
        <p:nvPicPr>
          <p:cNvPr id="19462" name="Picture 6" descr="http://www.santeramo.it/wordpress/wp-content/uploads/2014/12/alzata-mano-660x330.jpg"/>
          <p:cNvPicPr>
            <a:picLocks noChangeAspect="1" noChangeArrowheads="1"/>
          </p:cNvPicPr>
          <p:nvPr/>
        </p:nvPicPr>
        <p:blipFill>
          <a:blip r:embed="rId3" cstate="print"/>
          <a:srcRect/>
          <a:stretch>
            <a:fillRect/>
          </a:stretch>
        </p:blipFill>
        <p:spPr bwMode="auto">
          <a:xfrm>
            <a:off x="2339752" y="3068960"/>
            <a:ext cx="3528392" cy="1080120"/>
          </a:xfrm>
          <a:prstGeom prst="rect">
            <a:avLst/>
          </a:prstGeom>
          <a:noFill/>
        </p:spPr>
      </p:pic>
      <p:sp>
        <p:nvSpPr>
          <p:cNvPr id="9" name="Notched Right Arrow 8"/>
          <p:cNvSpPr/>
          <p:nvPr/>
        </p:nvSpPr>
        <p:spPr>
          <a:xfrm>
            <a:off x="7020272" y="6165304"/>
            <a:ext cx="648072" cy="36004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3140968"/>
            <a:ext cx="8280920" cy="3312368"/>
          </a:xfrm>
        </p:spPr>
        <p:style>
          <a:lnRef idx="1">
            <a:schemeClr val="accent1"/>
          </a:lnRef>
          <a:fillRef idx="2">
            <a:schemeClr val="accent1"/>
          </a:fillRef>
          <a:effectRef idx="1">
            <a:schemeClr val="accent1"/>
          </a:effectRef>
          <a:fontRef idx="minor">
            <a:schemeClr val="dk1"/>
          </a:fontRef>
        </p:style>
        <p:txBody>
          <a:bodyPr/>
          <a:lstStyle/>
          <a:p>
            <a:pPr algn="ctr">
              <a:buNone/>
            </a:pPr>
            <a:r>
              <a:rPr lang="it-IT" i="1" dirty="0" smtClean="0"/>
              <a:t>Mentre il lavoro sulle proprie abilità di base impegna un individuo pressoché tutta una vita, l’acquisizione di buone abitudini non richiede alcuna abilità particolare. E’ esclusivamente una questione di volontà</a:t>
            </a:r>
            <a:r>
              <a:rPr lang="it-IT" i="1" dirty="0" smtClean="0"/>
              <a:t>.</a:t>
            </a:r>
          </a:p>
          <a:p>
            <a:pPr algn="ctr">
              <a:buNone/>
            </a:pPr>
            <a:endParaRPr lang="it-IT" dirty="0" smtClean="0"/>
          </a:p>
          <a:p>
            <a:pPr algn="ctr">
              <a:buNone/>
            </a:pPr>
            <a:r>
              <a:rPr lang="it-IT" i="1" dirty="0" smtClean="0"/>
              <a:t>Avere delle buone abitudini non è tuttavia garanzia di successo, ma rappresenta di sicuro un aiuto importantissimo.</a:t>
            </a:r>
            <a:endParaRPr lang="it-IT" dirty="0" smtClean="0"/>
          </a:p>
          <a:p>
            <a:endParaRPr lang="it-IT" dirty="0"/>
          </a:p>
        </p:txBody>
      </p:sp>
      <p:sp>
        <p:nvSpPr>
          <p:cNvPr id="4" name="TextBox 3"/>
          <p:cNvSpPr txBox="1"/>
          <p:nvPr/>
        </p:nvSpPr>
        <p:spPr>
          <a:xfrm>
            <a:off x="323528" y="332656"/>
            <a:ext cx="6120680" cy="2677656"/>
          </a:xfrm>
          <a:prstGeom prst="rect">
            <a:avLst/>
          </a:prstGeom>
          <a:noFill/>
        </p:spPr>
        <p:txBody>
          <a:bodyPr wrap="square" rtlCol="0">
            <a:spAutoFit/>
          </a:bodyPr>
          <a:lstStyle/>
          <a:p>
            <a:pPr marL="457200" lvl="0" indent="-457200">
              <a:buSzPct val="70000"/>
              <a:buFont typeface="+mj-lt"/>
              <a:buAutoNum type="arabicPeriod" startAt="10"/>
            </a:pPr>
            <a:r>
              <a:rPr lang="it-IT" sz="2400" b="1" u="sng" dirty="0" smtClean="0">
                <a:solidFill>
                  <a:srgbClr val="FD8D41"/>
                </a:solidFill>
              </a:rPr>
              <a:t>Essere Resilienti</a:t>
            </a:r>
            <a:endParaRPr lang="it-IT" sz="2400" b="1" dirty="0" smtClean="0">
              <a:solidFill>
                <a:srgbClr val="FD8D41"/>
              </a:solidFill>
            </a:endParaRPr>
          </a:p>
          <a:p>
            <a:pPr>
              <a:buNone/>
            </a:pPr>
            <a:r>
              <a:rPr lang="it-IT" dirty="0" smtClean="0"/>
              <a:t> </a:t>
            </a:r>
          </a:p>
          <a:p>
            <a:pPr algn="just">
              <a:buNone/>
            </a:pPr>
            <a:r>
              <a:rPr lang="it-IT" dirty="0" smtClean="0"/>
              <a:t>Lo studente di successo ha successo anche perché non si lascia scoraggiare dai fallimenti, ma li considera uno stimolo al miglioramento. Per questo motivo, in caso di risultati negativi o insufficienti, si rivolge all’insegnante per avere suggerimenti utili a compensare le lacune.</a:t>
            </a:r>
          </a:p>
          <a:p>
            <a:pPr>
              <a:buNone/>
            </a:pPr>
            <a:endParaRPr lang="it-IT" dirty="0" smtClean="0"/>
          </a:p>
          <a:p>
            <a:endParaRPr lang="it-IT" dirty="0"/>
          </a:p>
        </p:txBody>
      </p:sp>
      <p:pic>
        <p:nvPicPr>
          <p:cNvPr id="5" name="Picture 2" descr="http://www.studenti.it/pictures/20110221/colloquio_4.jpeg"/>
          <p:cNvPicPr>
            <a:picLocks noChangeAspect="1" noChangeArrowheads="1"/>
          </p:cNvPicPr>
          <p:nvPr/>
        </p:nvPicPr>
        <p:blipFill>
          <a:blip r:embed="rId2" cstate="print"/>
          <a:srcRect/>
          <a:stretch>
            <a:fillRect/>
          </a:stretch>
        </p:blipFill>
        <p:spPr bwMode="auto">
          <a:xfrm>
            <a:off x="6588224" y="1052736"/>
            <a:ext cx="1979276" cy="151216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47248" cy="1143000"/>
          </a:xfrm>
        </p:spPr>
        <p:txBody>
          <a:bodyPr/>
          <a:lstStyle/>
          <a:p>
            <a:r>
              <a:rPr lang="it-IT" b="1" dirty="0" smtClean="0"/>
              <a:t>Come gestire ed organizzare il proprio tempo?</a:t>
            </a:r>
            <a:endParaRPr lang="it-IT" b="1" dirty="0"/>
          </a:p>
        </p:txBody>
      </p:sp>
      <p:sp>
        <p:nvSpPr>
          <p:cNvPr id="3" name="Content Placeholder 2"/>
          <p:cNvSpPr>
            <a:spLocks noGrp="1"/>
          </p:cNvSpPr>
          <p:nvPr>
            <p:ph sz="quarter" idx="1"/>
          </p:nvPr>
        </p:nvSpPr>
        <p:spPr>
          <a:xfrm>
            <a:off x="323528" y="3789040"/>
            <a:ext cx="7920880" cy="2592288"/>
          </a:xfrm>
          <a:ln/>
        </p:spPr>
        <p:style>
          <a:lnRef idx="2">
            <a:schemeClr val="accent1"/>
          </a:lnRef>
          <a:fillRef idx="1">
            <a:schemeClr val="lt1"/>
          </a:fillRef>
          <a:effectRef idx="0">
            <a:schemeClr val="accent1"/>
          </a:effectRef>
          <a:fontRef idx="minor">
            <a:schemeClr val="dk1"/>
          </a:fontRef>
        </p:style>
        <p:txBody>
          <a:bodyPr>
            <a:normAutofit fontScale="92500"/>
          </a:bodyPr>
          <a:lstStyle/>
          <a:p>
            <a:pPr lvl="2">
              <a:lnSpc>
                <a:spcPct val="160000"/>
              </a:lnSpc>
            </a:pPr>
            <a:r>
              <a:rPr lang="it-IT" i="1" dirty="0" smtClean="0"/>
              <a:t>Sono </a:t>
            </a:r>
            <a:r>
              <a:rPr lang="it-IT" i="1" dirty="0" smtClean="0"/>
              <a:t>troppo occupato? Ho troppe cose da fare?</a:t>
            </a:r>
          </a:p>
          <a:p>
            <a:pPr lvl="2">
              <a:lnSpc>
                <a:spcPct val="160000"/>
              </a:lnSpc>
            </a:pPr>
            <a:r>
              <a:rPr lang="it-IT" i="1" dirty="0" smtClean="0"/>
              <a:t>So come pianificare e raggiungere gli obiettivi che mi </a:t>
            </a:r>
            <a:r>
              <a:rPr lang="it-IT" i="1" dirty="0" smtClean="0"/>
              <a:t>sono prefissato</a:t>
            </a:r>
            <a:r>
              <a:rPr lang="it-IT" i="1" dirty="0" smtClean="0"/>
              <a:t>?</a:t>
            </a:r>
          </a:p>
          <a:p>
            <a:pPr lvl="2">
              <a:lnSpc>
                <a:spcPct val="160000"/>
              </a:lnSpc>
            </a:pPr>
            <a:r>
              <a:rPr lang="it-IT" i="1" dirty="0" smtClean="0"/>
              <a:t>Sono consapevole dei miei impegni? Uso un calendario?</a:t>
            </a:r>
          </a:p>
          <a:p>
            <a:pPr lvl="2">
              <a:lnSpc>
                <a:spcPct val="160000"/>
              </a:lnSpc>
            </a:pPr>
            <a:r>
              <a:rPr lang="it-IT" i="1" dirty="0" smtClean="0"/>
              <a:t>Sono in grado di definire un programma giornaliero efficace?</a:t>
            </a:r>
          </a:p>
          <a:p>
            <a:pPr lvl="2">
              <a:lnSpc>
                <a:spcPct val="160000"/>
              </a:lnSpc>
            </a:pPr>
            <a:r>
              <a:rPr lang="it-IT" i="1" dirty="0" smtClean="0"/>
              <a:t>Sono in grado di NON procastinare?</a:t>
            </a:r>
          </a:p>
          <a:p>
            <a:endParaRPr lang="it-IT" dirty="0"/>
          </a:p>
        </p:txBody>
      </p:sp>
      <p:sp>
        <p:nvSpPr>
          <p:cNvPr id="4" name="TextBox 3"/>
          <p:cNvSpPr txBox="1"/>
          <p:nvPr/>
        </p:nvSpPr>
        <p:spPr>
          <a:xfrm>
            <a:off x="467544" y="1628800"/>
            <a:ext cx="7992888" cy="1015663"/>
          </a:xfrm>
          <a:prstGeom prst="rect">
            <a:avLst/>
          </a:prstGeom>
          <a:noFill/>
        </p:spPr>
        <p:txBody>
          <a:bodyPr wrap="square" rtlCol="0">
            <a:spAutoFit/>
          </a:bodyPr>
          <a:lstStyle/>
          <a:p>
            <a:pPr algn="just"/>
            <a:r>
              <a:rPr lang="it-IT" sz="2000" dirty="0"/>
              <a:t>Altri fattori che sembrano influire in maniera determinante sui fallimenti scolastici, fino ad essere causa di interruzione degli studi riguardano </a:t>
            </a:r>
            <a:r>
              <a:rPr lang="it-IT" sz="2000" b="1" dirty="0">
                <a:solidFill>
                  <a:schemeClr val="accent1">
                    <a:lumMod val="75000"/>
                  </a:schemeClr>
                </a:solidFill>
              </a:rPr>
              <a:t>errate abitudini nella gestione del tempo</a:t>
            </a:r>
            <a:r>
              <a:rPr lang="it-IT" sz="2000" dirty="0">
                <a:solidFill>
                  <a:schemeClr val="accent1">
                    <a:lumMod val="75000"/>
                  </a:schemeClr>
                </a:solidFill>
              </a:rPr>
              <a:t>.</a:t>
            </a:r>
          </a:p>
        </p:txBody>
      </p:sp>
      <p:sp>
        <p:nvSpPr>
          <p:cNvPr id="5" name="TextBox 4"/>
          <p:cNvSpPr txBox="1"/>
          <p:nvPr/>
        </p:nvSpPr>
        <p:spPr>
          <a:xfrm>
            <a:off x="323528" y="2924944"/>
            <a:ext cx="5904656" cy="738664"/>
          </a:xfrm>
          <a:prstGeom prst="rect">
            <a:avLst/>
          </a:prstGeom>
          <a:noFill/>
        </p:spPr>
        <p:txBody>
          <a:bodyPr wrap="square" rtlCol="0">
            <a:spAutoFit/>
          </a:bodyPr>
          <a:lstStyle/>
          <a:p>
            <a:pPr algn="ctr">
              <a:buClr>
                <a:schemeClr val="accent1">
                  <a:lumMod val="75000"/>
                </a:schemeClr>
              </a:buClr>
              <a:buFont typeface="Arial" pitchFamily="34" charset="0"/>
              <a:buChar char="•"/>
            </a:pPr>
            <a:r>
              <a:rPr lang="it-IT" sz="2000" dirty="0" smtClean="0"/>
              <a:t> Proviamo a rispondere a queste domande</a:t>
            </a:r>
            <a:r>
              <a:rPr lang="it-IT" sz="2400" dirty="0" smtClean="0"/>
              <a:t>:</a:t>
            </a:r>
          </a:p>
          <a:p>
            <a:endParaRPr lang="it-IT" dirty="0"/>
          </a:p>
        </p:txBody>
      </p:sp>
      <p:pic>
        <p:nvPicPr>
          <p:cNvPr id="21506" name="Picture 2" descr="http://thumbs.dreamstime.com/x/orologio-e-calendario-6797325.jpg"/>
          <p:cNvPicPr>
            <a:picLocks noChangeAspect="1" noChangeArrowheads="1"/>
          </p:cNvPicPr>
          <p:nvPr/>
        </p:nvPicPr>
        <p:blipFill>
          <a:blip r:embed="rId2" cstate="print"/>
          <a:srcRect/>
          <a:stretch>
            <a:fillRect/>
          </a:stretch>
        </p:blipFill>
        <p:spPr bwMode="auto">
          <a:xfrm>
            <a:off x="6372200" y="2780928"/>
            <a:ext cx="2265420" cy="1512168"/>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182</TotalTime>
  <Words>1169</Words>
  <Application>Microsoft Office PowerPoint</Application>
  <PresentationFormat>On-screen Show (4:3)</PresentationFormat>
  <Paragraphs>126</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Oriel</vt:lpstr>
      <vt:lpstr>Lo Studente Professionale  </vt:lpstr>
      <vt:lpstr>Quali sono le principali ragioni dei fallimenti scolastici?</vt:lpstr>
      <vt:lpstr>Come e Perchè alcuni studenti riescono ad ottenere risultati eccellenti?</vt:lpstr>
      <vt:lpstr>Le 10 buone abitudini dello studente di successo</vt:lpstr>
      <vt:lpstr>Slide 5</vt:lpstr>
      <vt:lpstr>Slide 6</vt:lpstr>
      <vt:lpstr>Slide 7</vt:lpstr>
      <vt:lpstr>Slide 8</vt:lpstr>
      <vt:lpstr>Come gestire ed organizzare il proprio tempo?</vt:lpstr>
      <vt:lpstr>1. Valutare i Propri Impegni</vt:lpstr>
      <vt:lpstr>2. Elaborare piani “Intelligenti” per obiettivi “Intelligenti”</vt:lpstr>
      <vt:lpstr>3. Essere Padroni della situazione e usare un calendario</vt:lpstr>
      <vt:lpstr>4. Definire un programma di attività giornaliero</vt:lpstr>
      <vt:lpstr>5. Non procrastinare!!</vt:lpstr>
      <vt:lpstr>Per non procrastinare:  ABC Priority Method</vt:lpstr>
    </vt:vector>
  </TitlesOfParts>
  <Company>La mia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Samy</dc:creator>
  <cp:lastModifiedBy>Samy</cp:lastModifiedBy>
  <cp:revision>54</cp:revision>
  <dcterms:created xsi:type="dcterms:W3CDTF">2016-01-31T16:23:36Z</dcterms:created>
  <dcterms:modified xsi:type="dcterms:W3CDTF">2016-01-31T19:26:11Z</dcterms:modified>
</cp:coreProperties>
</file>