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2DA35-4916-4C27-ACAB-BCDAB71F8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6713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AE97F-FA49-4AEE-9692-8E91D255E5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0002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8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692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874D4-E1FB-44E8-B91C-AF417000EC4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57280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BF7A7-9FF2-4F57-B252-1BCEFEC5DF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217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AC0CF-390F-4BE0-9FCE-99A2EE6DC94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59645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F3D0E-44D7-4D20-8B6E-FC6FA2198E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4094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ED9C6-051B-43CC-8BC7-508667EA86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9978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71B8F-8B57-4A12-8FEC-40A6106982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8807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C0C18-237D-4147-8557-BC62B4F1040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83100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D4A7F-70DF-41D9-9282-3870CDAD7F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8808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B6E58-AF94-4F5D-BD87-A41A2929F2C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476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8A7A6EE-73B6-43F4-8941-69B30B3A08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359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18"/>
          <p:cNvSpPr>
            <a:spLocks noChangeArrowheads="1" noChangeShapeType="1" noTextEdit="1"/>
          </p:cNvSpPr>
          <p:nvPr/>
        </p:nvSpPr>
        <p:spPr bwMode="auto">
          <a:xfrm>
            <a:off x="1605280" y="112078"/>
            <a:ext cx="8972550" cy="1001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22225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100000">
                      <a:srgbClr val="FFCC66"/>
                    </a:gs>
                  </a:gsLst>
                  <a:lin ang="5400000" scaled="1"/>
                </a:gradFill>
                <a:latin typeface="Times New Roman"/>
              </a:rPr>
              <a:t>Combinazione dei fattori energetico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22225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100000">
                      <a:srgbClr val="FFCC66"/>
                    </a:gs>
                  </a:gsLst>
                  <a:lin ang="5400000" scaled="1"/>
                </a:gradFill>
                <a:latin typeface="Times New Roman"/>
              </a:rPr>
              <a:t>ed entropico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1989065" y="1655732"/>
            <a:ext cx="1476498" cy="1230443"/>
            <a:chOff x="465065" y="1655731"/>
            <a:chExt cx="1476498" cy="1230443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465065" y="1655731"/>
              <a:ext cx="1040952" cy="406342"/>
            </a:xfrm>
            <a:prstGeom prst="rect">
              <a:avLst/>
            </a:prstGeom>
            <a:noFill/>
            <a:ln>
              <a:noFill/>
            </a:ln>
            <a:effectLst>
              <a:outerShdw dist="107763" dir="13500000" algn="ctr" rotWithShape="0">
                <a:srgbClr val="DDDDDD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 b="1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I Caso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618483" y="2033556"/>
              <a:ext cx="1323080" cy="852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D6009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 dirty="0">
                  <a:solidFill>
                    <a:srgbClr val="FF9933"/>
                  </a:solidFill>
                  <a:latin typeface="Symbol" pitchFamily="18" charset="2"/>
                </a:rPr>
                <a:t>D</a:t>
              </a:r>
              <a:r>
                <a:rPr lang="it-IT" altLang="it-IT" sz="2600" b="1" dirty="0">
                  <a:solidFill>
                    <a:srgbClr val="FF9933"/>
                  </a:solidFill>
                  <a:latin typeface="Comic Sans MS" pitchFamily="66" charset="0"/>
                </a:rPr>
                <a:t>S &gt; 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 dirty="0">
                  <a:solidFill>
                    <a:srgbClr val="FF9933"/>
                  </a:solidFill>
                  <a:latin typeface="Symbol" pitchFamily="18" charset="2"/>
                </a:rPr>
                <a:t>D</a:t>
              </a:r>
              <a:r>
                <a:rPr lang="it-IT" altLang="it-IT" sz="2600" b="1" dirty="0">
                  <a:solidFill>
                    <a:srgbClr val="FF9933"/>
                  </a:solidFill>
                  <a:latin typeface="Comic Sans MS" pitchFamily="66" charset="0"/>
                </a:rPr>
                <a:t>H &lt; O</a:t>
              </a:r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3956092" y="1416031"/>
            <a:ext cx="2197100" cy="1524000"/>
            <a:chOff x="2051547" y="1482693"/>
            <a:chExt cx="2197100" cy="1524000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>
              <a:off x="3108822" y="1971643"/>
              <a:ext cx="271463" cy="5984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2391272" y="2549493"/>
              <a:ext cx="142875" cy="293688"/>
              <a:chOff x="5432" y="4512"/>
              <a:chExt cx="144" cy="300"/>
            </a:xfrm>
          </p:grpSpPr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5432" y="4572"/>
                <a:ext cx="144" cy="240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" name="Oval 5"/>
              <p:cNvSpPr>
                <a:spLocks noChangeArrowheads="1"/>
              </p:cNvSpPr>
              <p:nvPr/>
            </p:nvSpPr>
            <p:spPr bwMode="auto">
              <a:xfrm>
                <a:off x="5472" y="4512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2351585" y="1570006"/>
              <a:ext cx="1585912" cy="73977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2051547" y="2309781"/>
              <a:ext cx="642938" cy="565150"/>
            </a:xfrm>
            <a:prstGeom prst="triangle">
              <a:avLst>
                <a:gd name="adj" fmla="val 50000"/>
              </a:avLst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3594597" y="1579531"/>
              <a:ext cx="642938" cy="566737"/>
            </a:xfrm>
            <a:prstGeom prst="triangle">
              <a:avLst>
                <a:gd name="adj" fmla="val 50000"/>
              </a:avLst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" name="AutoShape 11"/>
            <p:cNvSpPr>
              <a:spLocks noChangeArrowheads="1"/>
            </p:cNvSpPr>
            <p:nvPr/>
          </p:nvSpPr>
          <p:spPr bwMode="auto">
            <a:xfrm rot="5400000">
              <a:off x="2312691" y="2613787"/>
              <a:ext cx="131762" cy="654050"/>
            </a:xfrm>
            <a:prstGeom prst="flowChartDelay">
              <a:avLst/>
            </a:prstGeom>
            <a:solidFill>
              <a:srgbClr val="CCCC00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 rot="5400000">
              <a:off x="3856534" y="1884331"/>
              <a:ext cx="130175" cy="654050"/>
            </a:xfrm>
            <a:prstGeom prst="flowChartDelay">
              <a:avLst/>
            </a:prstGeom>
            <a:solidFill>
              <a:srgbClr val="CCCC00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2208710" y="2549493"/>
              <a:ext cx="142875" cy="293688"/>
              <a:chOff x="5432" y="4512"/>
              <a:chExt cx="144" cy="300"/>
            </a:xfrm>
          </p:grpSpPr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5432" y="4572"/>
                <a:ext cx="144" cy="240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Oval 15"/>
              <p:cNvSpPr>
                <a:spLocks noChangeArrowheads="1"/>
              </p:cNvSpPr>
              <p:nvPr/>
            </p:nvSpPr>
            <p:spPr bwMode="auto">
              <a:xfrm>
                <a:off x="5472" y="4512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2160344" y="2578068"/>
              <a:ext cx="255481" cy="314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FFFF00"/>
                  </a:solidFill>
                  <a:latin typeface="Comic Sans MS" pitchFamily="66" charset="0"/>
                </a:rPr>
                <a:t>S</a:t>
              </a: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327749" y="2582831"/>
              <a:ext cx="271510" cy="314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FFFF00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3054847" y="1917668"/>
              <a:ext cx="85725" cy="87313"/>
            </a:xfrm>
            <a:prstGeom prst="ellipse">
              <a:avLst/>
            </a:prstGeom>
            <a:solidFill>
              <a:srgbClr val="CC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 rot="315183" flipH="1">
              <a:off x="2951660" y="1482693"/>
              <a:ext cx="342900" cy="574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400" b="1">
                  <a:solidFill>
                    <a:srgbClr val="000000"/>
                  </a:solidFill>
                  <a:sym typeface="Symbol" pitchFamily="18" charset="2"/>
                </a:rPr>
                <a:t></a:t>
              </a:r>
              <a:endParaRPr lang="it-IT" altLang="it-IT" sz="2800" b="1">
                <a:solidFill>
                  <a:srgbClr val="000000"/>
                </a:solidFill>
              </a:endParaRP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 rot="18392503">
              <a:off x="2924672" y="1904969"/>
              <a:ext cx="261937" cy="481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>
                  <a:solidFill>
                    <a:srgbClr val="000000"/>
                  </a:solidFill>
                  <a:latin typeface="Curlz MT" pitchFamily="82" charset="0"/>
                </a:rPr>
                <a:t>S</a:t>
              </a:r>
              <a:endParaRPr lang="it-IT" altLang="it-IT" sz="1400">
                <a:solidFill>
                  <a:srgbClr val="000000"/>
                </a:solidFill>
              </a:endParaRP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 rot="578861">
              <a:off x="3140572" y="1785906"/>
              <a:ext cx="258763" cy="488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>
                  <a:solidFill>
                    <a:srgbClr val="000000"/>
                  </a:solidFill>
                  <a:latin typeface="Curlz MT" pitchFamily="82" charset="0"/>
                </a:rPr>
                <a:t>S</a:t>
              </a:r>
              <a:endParaRPr lang="it-IT" altLang="it-IT" sz="1400">
                <a:solidFill>
                  <a:srgbClr val="000000"/>
                </a:solidFill>
              </a:endParaRPr>
            </a:p>
          </p:txBody>
        </p:sp>
      </p:grp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6654505" y="1242378"/>
            <a:ext cx="3842205" cy="83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700" dirty="0">
                <a:solidFill>
                  <a:srgbClr val="3333CC"/>
                </a:solidFill>
                <a:latin typeface="Comic Sans MS" pitchFamily="66" charset="0"/>
              </a:rPr>
              <a:t>Se un processo avviene con diminuzione di energia e con aumento di entropia, esso è spontaneo</a:t>
            </a:r>
            <a:endParaRPr lang="it-IT" altLang="it-IT" sz="2300" dirty="0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5761535" y="2590420"/>
            <a:ext cx="3806132" cy="57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700" b="1" i="1" dirty="0">
                <a:solidFill>
                  <a:srgbClr val="FF0000"/>
                </a:solidFill>
                <a:latin typeface="Comic Sans MS" pitchFamily="66" charset="0"/>
              </a:rPr>
              <a:t>Concordanza dei fattori energetico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700" b="1" i="1" dirty="0">
                <a:solidFill>
                  <a:srgbClr val="FF0000"/>
                </a:solidFill>
                <a:latin typeface="Comic Sans MS" pitchFamily="66" charset="0"/>
              </a:rPr>
              <a:t>ed entropico</a:t>
            </a:r>
            <a:endParaRPr lang="it-IT" altLang="it-IT" sz="23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66" name="Gruppo 65"/>
          <p:cNvGrpSpPr/>
          <p:nvPr/>
        </p:nvGrpSpPr>
        <p:grpSpPr>
          <a:xfrm>
            <a:off x="2882605" y="3356769"/>
            <a:ext cx="5765021" cy="1354137"/>
            <a:chOff x="42863" y="3348038"/>
            <a:chExt cx="5765021" cy="1354137"/>
          </a:xfrm>
        </p:grpSpPr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42863" y="3348038"/>
              <a:ext cx="1351934" cy="406342"/>
            </a:xfrm>
            <a:prstGeom prst="rect">
              <a:avLst/>
            </a:prstGeom>
            <a:noFill/>
            <a:ln>
              <a:noFill/>
            </a:ln>
            <a:effectLst>
              <a:outerShdw dist="107763" dir="13500000" algn="ctr" rotWithShape="0">
                <a:srgbClr val="B2B2B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 b="1">
                  <a:solidFill>
                    <a:srgbClr val="66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Esempio:</a:t>
              </a:r>
            </a:p>
          </p:txBody>
        </p:sp>
        <p:sp>
          <p:nvSpPr>
            <p:cNvPr id="28" name="AutoShape 25"/>
            <p:cNvSpPr>
              <a:spLocks noChangeArrowheads="1"/>
            </p:cNvSpPr>
            <p:nvPr/>
          </p:nvSpPr>
          <p:spPr bwMode="auto">
            <a:xfrm>
              <a:off x="1843088" y="3832225"/>
              <a:ext cx="514350" cy="696913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29" name="Group 26"/>
            <p:cNvGrpSpPr>
              <a:grpSpLocks/>
            </p:cNvGrpSpPr>
            <p:nvPr/>
          </p:nvGrpSpPr>
          <p:grpSpPr bwMode="auto">
            <a:xfrm>
              <a:off x="1695450" y="3387725"/>
              <a:ext cx="460375" cy="606425"/>
              <a:chOff x="1872" y="3302"/>
              <a:chExt cx="564" cy="669"/>
            </a:xfrm>
          </p:grpSpPr>
          <p:grpSp>
            <p:nvGrpSpPr>
              <p:cNvPr id="30" name="Group 27"/>
              <p:cNvGrpSpPr>
                <a:grpSpLocks/>
              </p:cNvGrpSpPr>
              <p:nvPr/>
            </p:nvGrpSpPr>
            <p:grpSpPr bwMode="auto">
              <a:xfrm>
                <a:off x="1872" y="3302"/>
                <a:ext cx="564" cy="624"/>
                <a:chOff x="1872" y="3264"/>
                <a:chExt cx="564" cy="624"/>
              </a:xfrm>
            </p:grpSpPr>
            <p:sp>
              <p:nvSpPr>
                <p:cNvPr id="33" name="Rectangle 28"/>
                <p:cNvSpPr>
                  <a:spLocks noChangeArrowheads="1"/>
                </p:cNvSpPr>
                <p:nvPr/>
              </p:nvSpPr>
              <p:spPr bwMode="auto">
                <a:xfrm>
                  <a:off x="2316" y="3408"/>
                  <a:ext cx="72" cy="48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4" name="Group 29"/>
                <p:cNvGrpSpPr>
                  <a:grpSpLocks/>
                </p:cNvGrpSpPr>
                <p:nvPr/>
              </p:nvGrpSpPr>
              <p:grpSpPr bwMode="auto">
                <a:xfrm>
                  <a:off x="1872" y="3264"/>
                  <a:ext cx="564" cy="576"/>
                  <a:chOff x="1872" y="3264"/>
                  <a:chExt cx="564" cy="576"/>
                </a:xfrm>
              </p:grpSpPr>
              <p:sp>
                <p:nvSpPr>
                  <p:cNvPr id="35" name="AutoShape 30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3264"/>
                    <a:ext cx="564" cy="57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728 w 21600"/>
                      <a:gd name="T13" fmla="*/ 0 h 21600"/>
                      <a:gd name="T14" fmla="*/ 20872 w 21600"/>
                      <a:gd name="T15" fmla="*/ 7838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4088" y="6150"/>
                        </a:moveTo>
                        <a:cubicBezTo>
                          <a:pt x="5613" y="3948"/>
                          <a:pt x="8121" y="2634"/>
                          <a:pt x="10800" y="2635"/>
                        </a:cubicBezTo>
                        <a:cubicBezTo>
                          <a:pt x="13478" y="2635"/>
                          <a:pt x="15986" y="3948"/>
                          <a:pt x="17511" y="6150"/>
                        </a:cubicBezTo>
                        <a:lnTo>
                          <a:pt x="19677" y="4649"/>
                        </a:lnTo>
                        <a:cubicBezTo>
                          <a:pt x="17660" y="1737"/>
                          <a:pt x="14342" y="-1"/>
                          <a:pt x="10799" y="0"/>
                        </a:cubicBezTo>
                        <a:cubicBezTo>
                          <a:pt x="7257" y="0"/>
                          <a:pt x="3939" y="1737"/>
                          <a:pt x="1922" y="4649"/>
                        </a:cubicBezTo>
                        <a:lnTo>
                          <a:pt x="4088" y="615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6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2328" y="3407"/>
                    <a:ext cx="48" cy="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7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2328" y="3387"/>
                    <a:ext cx="48" cy="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8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1932" y="3402"/>
                    <a:ext cx="48" cy="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9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1902" y="3390"/>
                    <a:ext cx="48" cy="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0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1916" y="3387"/>
                    <a:ext cx="48" cy="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31" name="Rectangle 36"/>
              <p:cNvSpPr>
                <a:spLocks noChangeArrowheads="1"/>
              </p:cNvSpPr>
              <p:nvPr/>
            </p:nvSpPr>
            <p:spPr bwMode="auto">
              <a:xfrm>
                <a:off x="2304" y="3804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ectangle 37"/>
              <p:cNvSpPr>
                <a:spLocks noChangeArrowheads="1"/>
              </p:cNvSpPr>
              <p:nvPr/>
            </p:nvSpPr>
            <p:spPr bwMode="auto">
              <a:xfrm>
                <a:off x="2304" y="3875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2001838" y="3635375"/>
              <a:ext cx="188912" cy="587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2" name="Rectangle 39"/>
            <p:cNvSpPr>
              <a:spLocks noChangeArrowheads="1"/>
            </p:cNvSpPr>
            <p:nvPr/>
          </p:nvSpPr>
          <p:spPr bwMode="auto">
            <a:xfrm rot="16200000">
              <a:off x="2115344" y="3636169"/>
              <a:ext cx="193675" cy="5873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3" name="Text Box 40"/>
            <p:cNvSpPr txBox="1">
              <a:spLocks noChangeArrowheads="1"/>
            </p:cNvSpPr>
            <p:nvPr/>
          </p:nvSpPr>
          <p:spPr bwMode="auto">
            <a:xfrm>
              <a:off x="1926659" y="3844925"/>
              <a:ext cx="383720" cy="680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6600CC"/>
                  </a:solidFill>
                  <a:latin typeface="Comic Sans MS" pitchFamily="66" charset="0"/>
                </a:rPr>
                <a:t>H</a:t>
              </a:r>
              <a:r>
                <a:rPr lang="it-IT" altLang="it-IT" sz="1700" baseline="-25000">
                  <a:solidFill>
                    <a:srgbClr val="6600CC"/>
                  </a:solidFill>
                  <a:latin typeface="Comic Sans MS" pitchFamily="66" charset="0"/>
                </a:rPr>
                <a:t>2</a:t>
              </a:r>
              <a:endParaRPr lang="it-IT" altLang="it-IT" sz="1700">
                <a:solidFill>
                  <a:srgbClr val="6600CC"/>
                </a:solidFill>
                <a:latin typeface="Comic Sans MS" pitchFamily="66" charset="0"/>
              </a:endParaRPr>
            </a:p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6600CC"/>
                  </a:solidFill>
                  <a:latin typeface="Comic Sans MS" pitchFamily="66" charset="0"/>
                </a:rPr>
                <a:t>+</a:t>
              </a:r>
            </a:p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6600CC"/>
                  </a:solidFill>
                  <a:latin typeface="Comic Sans MS" pitchFamily="66" charset="0"/>
                </a:rPr>
                <a:t>Cl</a:t>
              </a:r>
              <a:r>
                <a:rPr lang="it-IT" altLang="it-IT" sz="1700" baseline="-25000">
                  <a:solidFill>
                    <a:srgbClr val="6600CC"/>
                  </a:solidFill>
                  <a:latin typeface="Comic Sans MS" pitchFamily="66" charset="0"/>
                </a:rPr>
                <a:t>2</a:t>
              </a:r>
              <a:endParaRPr lang="it-IT" altLang="it-IT" sz="1700">
                <a:solidFill>
                  <a:srgbClr val="6600CC"/>
                </a:solidFill>
                <a:latin typeface="Comic Sans MS" pitchFamily="66" charset="0"/>
              </a:endParaRPr>
            </a:p>
          </p:txBody>
        </p:sp>
        <p:sp>
          <p:nvSpPr>
            <p:cNvPr id="44" name="AutoShape 41"/>
            <p:cNvSpPr>
              <a:spLocks noChangeArrowheads="1"/>
            </p:cNvSpPr>
            <p:nvPr/>
          </p:nvSpPr>
          <p:spPr bwMode="auto">
            <a:xfrm>
              <a:off x="2571750" y="4092575"/>
              <a:ext cx="1243013" cy="217488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11024739 h 21600"/>
                <a:gd name="T4" fmla="*/ 2147483647 w 21600"/>
                <a:gd name="T5" fmla="*/ 22049487 h 21600"/>
                <a:gd name="T6" fmla="*/ 2147483647 w 21600"/>
                <a:gd name="T7" fmla="*/ 1102473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9900CC"/>
                </a:gs>
                <a:gs pos="50000">
                  <a:srgbClr val="FF00FF"/>
                </a:gs>
                <a:gs pos="100000">
                  <a:srgbClr val="9900CC"/>
                </a:gs>
              </a:gsLst>
              <a:lin ang="5400000" scaled="1"/>
            </a:gradFill>
            <a:ln w="28575">
              <a:solidFill>
                <a:srgbClr val="99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" name="AutoShape 42"/>
            <p:cNvSpPr>
              <a:spLocks noChangeArrowheads="1"/>
            </p:cNvSpPr>
            <p:nvPr/>
          </p:nvSpPr>
          <p:spPr bwMode="auto">
            <a:xfrm>
              <a:off x="4116388" y="3832225"/>
              <a:ext cx="514350" cy="696913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46" name="Group 43"/>
            <p:cNvGrpSpPr>
              <a:grpSpLocks/>
            </p:cNvGrpSpPr>
            <p:nvPr/>
          </p:nvGrpSpPr>
          <p:grpSpPr bwMode="auto">
            <a:xfrm>
              <a:off x="3968750" y="3387725"/>
              <a:ext cx="461963" cy="606425"/>
              <a:chOff x="1872" y="3302"/>
              <a:chExt cx="564" cy="669"/>
            </a:xfrm>
          </p:grpSpPr>
          <p:grpSp>
            <p:nvGrpSpPr>
              <p:cNvPr id="47" name="Group 44"/>
              <p:cNvGrpSpPr>
                <a:grpSpLocks/>
              </p:cNvGrpSpPr>
              <p:nvPr/>
            </p:nvGrpSpPr>
            <p:grpSpPr bwMode="auto">
              <a:xfrm>
                <a:off x="1872" y="3302"/>
                <a:ext cx="564" cy="624"/>
                <a:chOff x="1872" y="3264"/>
                <a:chExt cx="564" cy="624"/>
              </a:xfrm>
            </p:grpSpPr>
            <p:sp>
              <p:nvSpPr>
                <p:cNvPr id="50" name="Rectangle 45"/>
                <p:cNvSpPr>
                  <a:spLocks noChangeArrowheads="1"/>
                </p:cNvSpPr>
                <p:nvPr/>
              </p:nvSpPr>
              <p:spPr bwMode="auto">
                <a:xfrm>
                  <a:off x="2316" y="3408"/>
                  <a:ext cx="72" cy="48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51" name="Group 46"/>
                <p:cNvGrpSpPr>
                  <a:grpSpLocks/>
                </p:cNvGrpSpPr>
                <p:nvPr/>
              </p:nvGrpSpPr>
              <p:grpSpPr bwMode="auto">
                <a:xfrm>
                  <a:off x="1872" y="3264"/>
                  <a:ext cx="564" cy="576"/>
                  <a:chOff x="1872" y="3264"/>
                  <a:chExt cx="564" cy="576"/>
                </a:xfrm>
              </p:grpSpPr>
              <p:sp>
                <p:nvSpPr>
                  <p:cNvPr id="52" name="AutoShape 4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3264"/>
                    <a:ext cx="564" cy="57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728 w 21600"/>
                      <a:gd name="T13" fmla="*/ 0 h 21600"/>
                      <a:gd name="T14" fmla="*/ 20872 w 21600"/>
                      <a:gd name="T15" fmla="*/ 7838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4088" y="6150"/>
                        </a:moveTo>
                        <a:cubicBezTo>
                          <a:pt x="5613" y="3948"/>
                          <a:pt x="8121" y="2634"/>
                          <a:pt x="10800" y="2635"/>
                        </a:cubicBezTo>
                        <a:cubicBezTo>
                          <a:pt x="13478" y="2635"/>
                          <a:pt x="15986" y="3948"/>
                          <a:pt x="17511" y="6150"/>
                        </a:cubicBezTo>
                        <a:lnTo>
                          <a:pt x="19677" y="4649"/>
                        </a:lnTo>
                        <a:cubicBezTo>
                          <a:pt x="17660" y="1737"/>
                          <a:pt x="14342" y="-1"/>
                          <a:pt x="10799" y="0"/>
                        </a:cubicBezTo>
                        <a:cubicBezTo>
                          <a:pt x="7257" y="0"/>
                          <a:pt x="3939" y="1737"/>
                          <a:pt x="1922" y="4649"/>
                        </a:cubicBezTo>
                        <a:lnTo>
                          <a:pt x="4088" y="615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3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2328" y="3407"/>
                    <a:ext cx="48" cy="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4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2328" y="3387"/>
                    <a:ext cx="48" cy="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1932" y="3402"/>
                    <a:ext cx="48" cy="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6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1902" y="3390"/>
                    <a:ext cx="48" cy="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1916" y="3387"/>
                    <a:ext cx="48" cy="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48" name="Rectangle 53"/>
              <p:cNvSpPr>
                <a:spLocks noChangeArrowheads="1"/>
              </p:cNvSpPr>
              <p:nvPr/>
            </p:nvSpPr>
            <p:spPr bwMode="auto">
              <a:xfrm>
                <a:off x="2304" y="3804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Rectangle 54"/>
              <p:cNvSpPr>
                <a:spLocks noChangeArrowheads="1"/>
              </p:cNvSpPr>
              <p:nvPr/>
            </p:nvSpPr>
            <p:spPr bwMode="auto">
              <a:xfrm>
                <a:off x="2304" y="3875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8" name="Rectangle 55"/>
            <p:cNvSpPr>
              <a:spLocks noChangeArrowheads="1"/>
            </p:cNvSpPr>
            <p:nvPr/>
          </p:nvSpPr>
          <p:spPr bwMode="auto">
            <a:xfrm>
              <a:off x="4275138" y="3635375"/>
              <a:ext cx="190500" cy="587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9" name="Rectangle 56"/>
            <p:cNvSpPr>
              <a:spLocks noChangeArrowheads="1"/>
            </p:cNvSpPr>
            <p:nvPr/>
          </p:nvSpPr>
          <p:spPr bwMode="auto">
            <a:xfrm rot="16200000">
              <a:off x="4388644" y="3636169"/>
              <a:ext cx="193675" cy="5873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0" name="Text Box 57"/>
            <p:cNvSpPr txBox="1">
              <a:spLocks noChangeArrowheads="1"/>
            </p:cNvSpPr>
            <p:nvPr/>
          </p:nvSpPr>
          <p:spPr bwMode="auto">
            <a:xfrm>
              <a:off x="4139254" y="4064000"/>
              <a:ext cx="462268" cy="26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6600CC"/>
                  </a:solidFill>
                  <a:latin typeface="Comic Sans MS" pitchFamily="66" charset="0"/>
                </a:rPr>
                <a:t>HCl</a:t>
              </a:r>
            </a:p>
          </p:txBody>
        </p:sp>
        <p:sp>
          <p:nvSpPr>
            <p:cNvPr id="61" name="Freeform 58"/>
            <p:cNvSpPr>
              <a:spLocks/>
            </p:cNvSpPr>
            <p:nvPr/>
          </p:nvSpPr>
          <p:spPr bwMode="auto">
            <a:xfrm>
              <a:off x="4545013" y="3482975"/>
              <a:ext cx="514350" cy="479425"/>
            </a:xfrm>
            <a:custGeom>
              <a:avLst/>
              <a:gdLst>
                <a:gd name="T0" fmla="*/ 0 w 480"/>
                <a:gd name="T1" fmla="*/ 2147483647 h 576"/>
                <a:gd name="T2" fmla="*/ 2147483647 w 480"/>
                <a:gd name="T3" fmla="*/ 2147483647 h 576"/>
                <a:gd name="T4" fmla="*/ 2147483647 w 480"/>
                <a:gd name="T5" fmla="*/ 2147483647 h 576"/>
                <a:gd name="T6" fmla="*/ 2147483647 w 480"/>
                <a:gd name="T7" fmla="*/ 2147483647 h 576"/>
                <a:gd name="T8" fmla="*/ 2147483647 w 480"/>
                <a:gd name="T9" fmla="*/ 2147483647 h 576"/>
                <a:gd name="T10" fmla="*/ 2147483647 w 480"/>
                <a:gd name="T11" fmla="*/ 2147483647 h 576"/>
                <a:gd name="T12" fmla="*/ 2147483647 w 480"/>
                <a:gd name="T13" fmla="*/ 0 h 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0" h="576">
                  <a:moveTo>
                    <a:pt x="0" y="576"/>
                  </a:moveTo>
                  <a:lnTo>
                    <a:pt x="24" y="448"/>
                  </a:lnTo>
                  <a:lnTo>
                    <a:pt x="120" y="392"/>
                  </a:lnTo>
                  <a:lnTo>
                    <a:pt x="160" y="272"/>
                  </a:lnTo>
                  <a:lnTo>
                    <a:pt x="264" y="224"/>
                  </a:lnTo>
                  <a:lnTo>
                    <a:pt x="304" y="136"/>
                  </a:lnTo>
                  <a:lnTo>
                    <a:pt x="480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" name="Freeform 59"/>
            <p:cNvSpPr>
              <a:spLocks/>
            </p:cNvSpPr>
            <p:nvPr/>
          </p:nvSpPr>
          <p:spPr bwMode="auto">
            <a:xfrm rot="5501981">
              <a:off x="4606926" y="4291012"/>
              <a:ext cx="309562" cy="512763"/>
            </a:xfrm>
            <a:custGeom>
              <a:avLst/>
              <a:gdLst>
                <a:gd name="T0" fmla="*/ 0 w 480"/>
                <a:gd name="T1" fmla="*/ 2147483647 h 576"/>
                <a:gd name="T2" fmla="*/ 2147483647 w 480"/>
                <a:gd name="T3" fmla="*/ 2147483647 h 576"/>
                <a:gd name="T4" fmla="*/ 2147483647 w 480"/>
                <a:gd name="T5" fmla="*/ 2147483647 h 576"/>
                <a:gd name="T6" fmla="*/ 2147483647 w 480"/>
                <a:gd name="T7" fmla="*/ 2147483647 h 576"/>
                <a:gd name="T8" fmla="*/ 2147483647 w 480"/>
                <a:gd name="T9" fmla="*/ 2147483647 h 576"/>
                <a:gd name="T10" fmla="*/ 2147483647 w 480"/>
                <a:gd name="T11" fmla="*/ 2147483647 h 576"/>
                <a:gd name="T12" fmla="*/ 2147483647 w 480"/>
                <a:gd name="T13" fmla="*/ 0 h 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0" h="576">
                  <a:moveTo>
                    <a:pt x="0" y="576"/>
                  </a:moveTo>
                  <a:lnTo>
                    <a:pt x="24" y="448"/>
                  </a:lnTo>
                  <a:lnTo>
                    <a:pt x="120" y="392"/>
                  </a:lnTo>
                  <a:lnTo>
                    <a:pt x="160" y="272"/>
                  </a:lnTo>
                  <a:lnTo>
                    <a:pt x="264" y="224"/>
                  </a:lnTo>
                  <a:lnTo>
                    <a:pt x="304" y="136"/>
                  </a:lnTo>
                  <a:lnTo>
                    <a:pt x="480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Freeform 60"/>
            <p:cNvSpPr>
              <a:spLocks/>
            </p:cNvSpPr>
            <p:nvPr/>
          </p:nvSpPr>
          <p:spPr bwMode="auto">
            <a:xfrm flipH="1">
              <a:off x="3773488" y="3614738"/>
              <a:ext cx="414337" cy="376237"/>
            </a:xfrm>
            <a:custGeom>
              <a:avLst/>
              <a:gdLst>
                <a:gd name="T0" fmla="*/ 0 w 480"/>
                <a:gd name="T1" fmla="*/ 2147483647 h 576"/>
                <a:gd name="T2" fmla="*/ 2147483647 w 480"/>
                <a:gd name="T3" fmla="*/ 2147483647 h 576"/>
                <a:gd name="T4" fmla="*/ 2147483647 w 480"/>
                <a:gd name="T5" fmla="*/ 2147483647 h 576"/>
                <a:gd name="T6" fmla="*/ 2147483647 w 480"/>
                <a:gd name="T7" fmla="*/ 2147483647 h 576"/>
                <a:gd name="T8" fmla="*/ 2147483647 w 480"/>
                <a:gd name="T9" fmla="*/ 2147483647 h 576"/>
                <a:gd name="T10" fmla="*/ 2147483647 w 480"/>
                <a:gd name="T11" fmla="*/ 2147483647 h 576"/>
                <a:gd name="T12" fmla="*/ 2147483647 w 480"/>
                <a:gd name="T13" fmla="*/ 0 h 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0" h="576">
                  <a:moveTo>
                    <a:pt x="0" y="576"/>
                  </a:moveTo>
                  <a:lnTo>
                    <a:pt x="24" y="448"/>
                  </a:lnTo>
                  <a:lnTo>
                    <a:pt x="120" y="392"/>
                  </a:lnTo>
                  <a:lnTo>
                    <a:pt x="160" y="272"/>
                  </a:lnTo>
                  <a:lnTo>
                    <a:pt x="264" y="224"/>
                  </a:lnTo>
                  <a:lnTo>
                    <a:pt x="304" y="136"/>
                  </a:lnTo>
                  <a:lnTo>
                    <a:pt x="480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4" name="Freeform 61"/>
            <p:cNvSpPr>
              <a:spLocks/>
            </p:cNvSpPr>
            <p:nvPr/>
          </p:nvSpPr>
          <p:spPr bwMode="auto">
            <a:xfrm rot="20843621" flipH="1" flipV="1">
              <a:off x="3729038" y="4471988"/>
              <a:ext cx="514350" cy="198437"/>
            </a:xfrm>
            <a:custGeom>
              <a:avLst/>
              <a:gdLst>
                <a:gd name="T0" fmla="*/ 0 w 480"/>
                <a:gd name="T1" fmla="*/ 2147483647 h 576"/>
                <a:gd name="T2" fmla="*/ 2147483647 w 480"/>
                <a:gd name="T3" fmla="*/ 2147483647 h 576"/>
                <a:gd name="T4" fmla="*/ 2147483647 w 480"/>
                <a:gd name="T5" fmla="*/ 2147483647 h 576"/>
                <a:gd name="T6" fmla="*/ 2147483647 w 480"/>
                <a:gd name="T7" fmla="*/ 2147483647 h 576"/>
                <a:gd name="T8" fmla="*/ 2147483647 w 480"/>
                <a:gd name="T9" fmla="*/ 2147483647 h 576"/>
                <a:gd name="T10" fmla="*/ 2147483647 w 480"/>
                <a:gd name="T11" fmla="*/ 2147483647 h 576"/>
                <a:gd name="T12" fmla="*/ 2147483647 w 480"/>
                <a:gd name="T13" fmla="*/ 0 h 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0" h="576">
                  <a:moveTo>
                    <a:pt x="0" y="576"/>
                  </a:moveTo>
                  <a:lnTo>
                    <a:pt x="24" y="448"/>
                  </a:lnTo>
                  <a:lnTo>
                    <a:pt x="120" y="392"/>
                  </a:lnTo>
                  <a:lnTo>
                    <a:pt x="160" y="272"/>
                  </a:lnTo>
                  <a:lnTo>
                    <a:pt x="264" y="224"/>
                  </a:lnTo>
                  <a:lnTo>
                    <a:pt x="304" y="136"/>
                  </a:lnTo>
                  <a:lnTo>
                    <a:pt x="480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" name="Text Box 62"/>
            <p:cNvSpPr txBox="1">
              <a:spLocks noChangeArrowheads="1"/>
            </p:cNvSpPr>
            <p:nvPr/>
          </p:nvSpPr>
          <p:spPr bwMode="auto">
            <a:xfrm>
              <a:off x="5045855" y="3352800"/>
              <a:ext cx="762029" cy="26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 b="1">
                  <a:solidFill>
                    <a:srgbClr val="FF0066"/>
                  </a:solidFill>
                  <a:latin typeface="Comic Sans MS" pitchFamily="66" charset="0"/>
                </a:rPr>
                <a:t>Calore</a:t>
              </a:r>
            </a:p>
          </p:txBody>
        </p:sp>
      </p:grpSp>
      <p:grpSp>
        <p:nvGrpSpPr>
          <p:cNvPr id="86" name="Gruppo 85"/>
          <p:cNvGrpSpPr/>
          <p:nvPr/>
        </p:nvGrpSpPr>
        <p:grpSpPr>
          <a:xfrm>
            <a:off x="1829533" y="4798809"/>
            <a:ext cx="1636030" cy="1228855"/>
            <a:chOff x="1244539" y="4819539"/>
            <a:chExt cx="1636030" cy="1228855"/>
          </a:xfrm>
        </p:grpSpPr>
        <p:sp>
          <p:nvSpPr>
            <p:cNvPr id="67" name="Text Box 63"/>
            <p:cNvSpPr txBox="1">
              <a:spLocks noChangeArrowheads="1"/>
            </p:cNvSpPr>
            <p:nvPr/>
          </p:nvSpPr>
          <p:spPr bwMode="auto">
            <a:xfrm>
              <a:off x="1244539" y="4819539"/>
              <a:ext cx="1202855" cy="406342"/>
            </a:xfrm>
            <a:prstGeom prst="rect">
              <a:avLst/>
            </a:prstGeom>
            <a:noFill/>
            <a:ln>
              <a:noFill/>
            </a:ln>
            <a:effectLst>
              <a:outerShdw dist="107763" dir="13500000" algn="ctr" rotWithShape="0">
                <a:srgbClr val="B2B2B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 b="1">
                  <a:solidFill>
                    <a:srgbClr val="D6009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II Caso</a:t>
              </a:r>
            </a:p>
          </p:txBody>
        </p:sp>
        <p:sp>
          <p:nvSpPr>
            <p:cNvPr id="68" name="Text Box 64"/>
            <p:cNvSpPr txBox="1">
              <a:spLocks noChangeArrowheads="1"/>
            </p:cNvSpPr>
            <p:nvPr/>
          </p:nvSpPr>
          <p:spPr bwMode="auto">
            <a:xfrm>
              <a:off x="1557489" y="5195776"/>
              <a:ext cx="1323080" cy="852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D6009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 dirty="0">
                  <a:solidFill>
                    <a:srgbClr val="FF9933"/>
                  </a:solidFill>
                  <a:latin typeface="Symbol" pitchFamily="18" charset="2"/>
                </a:rPr>
                <a:t>D</a:t>
              </a:r>
              <a:r>
                <a:rPr lang="it-IT" altLang="it-IT" sz="2600" b="1" dirty="0">
                  <a:solidFill>
                    <a:srgbClr val="FF9933"/>
                  </a:solidFill>
                  <a:latin typeface="Comic Sans MS" pitchFamily="66" charset="0"/>
                </a:rPr>
                <a:t>S &gt; 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 dirty="0">
                  <a:solidFill>
                    <a:srgbClr val="FF9933"/>
                  </a:solidFill>
                  <a:latin typeface="Symbol" pitchFamily="18" charset="2"/>
                </a:rPr>
                <a:t>D</a:t>
              </a:r>
              <a:r>
                <a:rPr lang="it-IT" altLang="it-IT" sz="2600" b="1" dirty="0">
                  <a:solidFill>
                    <a:srgbClr val="FF9933"/>
                  </a:solidFill>
                  <a:latin typeface="Comic Sans MS" pitchFamily="66" charset="0"/>
                </a:rPr>
                <a:t>H = O</a:t>
              </a:r>
            </a:p>
          </p:txBody>
        </p:sp>
      </p:grpSp>
      <p:grpSp>
        <p:nvGrpSpPr>
          <p:cNvPr id="69" name="Group 65"/>
          <p:cNvGrpSpPr>
            <a:grpSpLocks/>
          </p:cNvGrpSpPr>
          <p:nvPr/>
        </p:nvGrpSpPr>
        <p:grpSpPr bwMode="auto">
          <a:xfrm>
            <a:off x="4108705" y="4933863"/>
            <a:ext cx="2137260" cy="1582965"/>
            <a:chOff x="2520" y="5447"/>
            <a:chExt cx="2393" cy="1745"/>
          </a:xfrm>
        </p:grpSpPr>
        <p:sp>
          <p:nvSpPr>
            <p:cNvPr id="70" name="Line 66"/>
            <p:cNvSpPr>
              <a:spLocks noChangeShapeType="1"/>
            </p:cNvSpPr>
            <p:nvPr/>
          </p:nvSpPr>
          <p:spPr bwMode="auto">
            <a:xfrm>
              <a:off x="3704" y="5964"/>
              <a:ext cx="304" cy="6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484" tIns="4742" rIns="9484" bIns="474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" name="Line 67"/>
            <p:cNvSpPr>
              <a:spLocks noChangeShapeType="1"/>
            </p:cNvSpPr>
            <p:nvPr/>
          </p:nvSpPr>
          <p:spPr bwMode="auto">
            <a:xfrm flipV="1">
              <a:off x="2856" y="5520"/>
              <a:ext cx="1776" cy="81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484" tIns="4742" rIns="9484" bIns="474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" name="AutoShape 68"/>
            <p:cNvSpPr>
              <a:spLocks noChangeArrowheads="1"/>
            </p:cNvSpPr>
            <p:nvPr/>
          </p:nvSpPr>
          <p:spPr bwMode="auto">
            <a:xfrm>
              <a:off x="2520" y="6336"/>
              <a:ext cx="43" cy="830"/>
            </a:xfrm>
            <a:prstGeom prst="triangle">
              <a:avLst>
                <a:gd name="adj" fmla="val 50000"/>
              </a:avLst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484" tIns="4742" rIns="9484" bIns="4742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3" name="AutoShape 69"/>
            <p:cNvSpPr>
              <a:spLocks noChangeArrowheads="1"/>
            </p:cNvSpPr>
            <p:nvPr/>
          </p:nvSpPr>
          <p:spPr bwMode="auto">
            <a:xfrm>
              <a:off x="4248" y="5532"/>
              <a:ext cx="43" cy="830"/>
            </a:xfrm>
            <a:prstGeom prst="triangle">
              <a:avLst>
                <a:gd name="adj" fmla="val 50000"/>
              </a:avLst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484" tIns="4742" rIns="9484" bIns="4742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" name="AutoShape 70"/>
            <p:cNvSpPr>
              <a:spLocks noChangeArrowheads="1"/>
            </p:cNvSpPr>
            <p:nvPr/>
          </p:nvSpPr>
          <p:spPr bwMode="auto">
            <a:xfrm rot="5400000">
              <a:off x="2874" y="6734"/>
              <a:ext cx="25" cy="597"/>
            </a:xfrm>
            <a:prstGeom prst="flowChartDelay">
              <a:avLst/>
            </a:prstGeom>
            <a:solidFill>
              <a:srgbClr val="CCCC00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484" tIns="4742" rIns="9484" bIns="4742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5" name="AutoShape 71"/>
            <p:cNvSpPr>
              <a:spLocks noChangeArrowheads="1"/>
            </p:cNvSpPr>
            <p:nvPr/>
          </p:nvSpPr>
          <p:spPr bwMode="auto">
            <a:xfrm rot="5400000">
              <a:off x="4602" y="5930"/>
              <a:ext cx="25" cy="597"/>
            </a:xfrm>
            <a:prstGeom prst="flowChartDelay">
              <a:avLst/>
            </a:prstGeom>
            <a:solidFill>
              <a:srgbClr val="CCCC00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484" tIns="4742" rIns="9484" bIns="4742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76" name="Group 72"/>
            <p:cNvGrpSpPr>
              <a:grpSpLocks/>
            </p:cNvGrpSpPr>
            <p:nvPr/>
          </p:nvGrpSpPr>
          <p:grpSpPr bwMode="auto">
            <a:xfrm>
              <a:off x="2863" y="6604"/>
              <a:ext cx="75" cy="588"/>
              <a:chOff x="5432" y="4512"/>
              <a:chExt cx="67" cy="544"/>
            </a:xfrm>
          </p:grpSpPr>
          <p:sp>
            <p:nvSpPr>
              <p:cNvPr id="82" name="Rectangle 73"/>
              <p:cNvSpPr>
                <a:spLocks noChangeArrowheads="1"/>
              </p:cNvSpPr>
              <p:nvPr/>
            </p:nvSpPr>
            <p:spPr bwMode="auto">
              <a:xfrm>
                <a:off x="5432" y="4572"/>
                <a:ext cx="19" cy="386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484" tIns="4742" rIns="9484" bIns="4742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Oval 74"/>
              <p:cNvSpPr>
                <a:spLocks noChangeArrowheads="1"/>
              </p:cNvSpPr>
              <p:nvPr/>
            </p:nvSpPr>
            <p:spPr bwMode="auto">
              <a:xfrm>
                <a:off x="5472" y="4512"/>
                <a:ext cx="27" cy="54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484" tIns="4742" rIns="9484" bIns="4742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7" name="Text Box 75"/>
            <p:cNvSpPr txBox="1">
              <a:spLocks noChangeArrowheads="1"/>
            </p:cNvSpPr>
            <p:nvPr/>
          </p:nvSpPr>
          <p:spPr bwMode="auto">
            <a:xfrm>
              <a:off x="2812" y="6632"/>
              <a:ext cx="190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484" tIns="4742" rIns="9484" bIns="4742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FFFF00"/>
                  </a:solidFill>
                  <a:latin typeface="Comic Sans MS" pitchFamily="66" charset="0"/>
                </a:rPr>
                <a:t>S</a:t>
              </a: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auto">
            <a:xfrm>
              <a:off x="3644" y="5904"/>
              <a:ext cx="30" cy="587"/>
            </a:xfrm>
            <a:prstGeom prst="ellipse">
              <a:avLst/>
            </a:prstGeom>
            <a:solidFill>
              <a:srgbClr val="CC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484" tIns="4742" rIns="9484" bIns="4742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9" name="Text Box 77"/>
            <p:cNvSpPr txBox="1">
              <a:spLocks noChangeArrowheads="1"/>
            </p:cNvSpPr>
            <p:nvPr/>
          </p:nvSpPr>
          <p:spPr bwMode="auto">
            <a:xfrm rot="315183" flipH="1">
              <a:off x="3602" y="5447"/>
              <a:ext cx="237" cy="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484" tIns="4742" rIns="9484" bIns="4742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400" b="1">
                  <a:solidFill>
                    <a:srgbClr val="000000"/>
                  </a:solidFill>
                  <a:sym typeface="Symbol" pitchFamily="18" charset="2"/>
                </a:rPr>
                <a:t></a:t>
              </a:r>
              <a:endParaRPr lang="it-IT" altLang="it-IT" sz="2800" b="1">
                <a:solidFill>
                  <a:srgbClr val="000000"/>
                </a:solidFill>
              </a:endParaRPr>
            </a:p>
          </p:txBody>
        </p:sp>
        <p:sp>
          <p:nvSpPr>
            <p:cNvPr id="80" name="Text Box 78"/>
            <p:cNvSpPr txBox="1">
              <a:spLocks noChangeArrowheads="1"/>
            </p:cNvSpPr>
            <p:nvPr/>
          </p:nvSpPr>
          <p:spPr bwMode="auto">
            <a:xfrm rot="18392503">
              <a:off x="3538" y="5909"/>
              <a:ext cx="212" cy="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484" tIns="4742" rIns="9484" bIns="4742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>
                  <a:solidFill>
                    <a:srgbClr val="000000"/>
                  </a:solidFill>
                  <a:latin typeface="Curlz MT" pitchFamily="82" charset="0"/>
                </a:rPr>
                <a:t>S</a:t>
              </a:r>
              <a:endParaRPr lang="it-IT" altLang="it-IT" sz="1400">
                <a:solidFill>
                  <a:srgbClr val="000000"/>
                </a:solidFill>
              </a:endParaRPr>
            </a:p>
          </p:txBody>
        </p:sp>
        <p:sp>
          <p:nvSpPr>
            <p:cNvPr id="81" name="Text Box 79"/>
            <p:cNvSpPr txBox="1">
              <a:spLocks noChangeArrowheads="1"/>
            </p:cNvSpPr>
            <p:nvPr/>
          </p:nvSpPr>
          <p:spPr bwMode="auto">
            <a:xfrm rot="578861">
              <a:off x="3777" y="5785"/>
              <a:ext cx="215" cy="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484" tIns="4742" rIns="9484" bIns="4742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>
                  <a:solidFill>
                    <a:srgbClr val="000000"/>
                  </a:solidFill>
                  <a:latin typeface="Curlz MT" pitchFamily="82" charset="0"/>
                </a:rPr>
                <a:t>S</a:t>
              </a:r>
              <a:endParaRPr lang="it-IT" altLang="it-IT" sz="1400">
                <a:solidFill>
                  <a:srgbClr val="000000"/>
                </a:solidFill>
              </a:endParaRPr>
            </a:p>
          </p:txBody>
        </p:sp>
      </p:grpSp>
      <p:sp>
        <p:nvSpPr>
          <p:cNvPr id="84" name="Text Box 80"/>
          <p:cNvSpPr txBox="1">
            <a:spLocks noChangeArrowheads="1"/>
          </p:cNvSpPr>
          <p:nvPr/>
        </p:nvSpPr>
        <p:spPr bwMode="auto">
          <a:xfrm>
            <a:off x="6814063" y="4929811"/>
            <a:ext cx="3652806" cy="83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700" dirty="0">
                <a:solidFill>
                  <a:srgbClr val="3333CC"/>
                </a:solidFill>
                <a:latin typeface="Comic Sans MS" pitchFamily="66" charset="0"/>
              </a:rPr>
              <a:t>In un sistema isolato (</a:t>
            </a:r>
            <a:r>
              <a:rPr lang="it-IT" altLang="it-IT" sz="1700" dirty="0">
                <a:solidFill>
                  <a:srgbClr val="3333CC"/>
                </a:solidFill>
                <a:latin typeface="Symbol" pitchFamily="18" charset="2"/>
              </a:rPr>
              <a:t>D</a:t>
            </a:r>
            <a:r>
              <a:rPr lang="it-IT" altLang="it-IT" sz="1700" dirty="0">
                <a:solidFill>
                  <a:srgbClr val="3333CC"/>
                </a:solidFill>
                <a:latin typeface="Comic Sans MS" pitchFamily="66" charset="0"/>
              </a:rPr>
              <a:t>H=O) una trasformazione è spontanea se </a:t>
            </a:r>
            <a:r>
              <a:rPr lang="it-IT" altLang="it-IT" sz="1700" dirty="0">
                <a:solidFill>
                  <a:srgbClr val="3333CC"/>
                </a:solidFill>
                <a:latin typeface="Symbol" pitchFamily="18" charset="2"/>
              </a:rPr>
              <a:t>D</a:t>
            </a:r>
            <a:r>
              <a:rPr lang="it-IT" altLang="it-IT" sz="1700" dirty="0">
                <a:solidFill>
                  <a:srgbClr val="3333CC"/>
                </a:solidFill>
                <a:latin typeface="Comic Sans MS" pitchFamily="66" charset="0"/>
              </a:rPr>
              <a:t>S &gt; 0, cioè se cresce l'entropia</a:t>
            </a:r>
            <a:endParaRPr lang="it-IT" altLang="it-IT" sz="2300" dirty="0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85" name="Text Box 81"/>
          <p:cNvSpPr txBox="1">
            <a:spLocks noChangeArrowheads="1"/>
          </p:cNvSpPr>
          <p:nvPr/>
        </p:nvSpPr>
        <p:spPr bwMode="auto">
          <a:xfrm>
            <a:off x="6169523" y="6180027"/>
            <a:ext cx="2477242" cy="31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700" b="1" i="1" dirty="0">
                <a:solidFill>
                  <a:srgbClr val="FF0000"/>
                </a:solidFill>
                <a:latin typeface="Comic Sans MS" pitchFamily="66" charset="0"/>
              </a:rPr>
              <a:t>Solo fattore entropico</a:t>
            </a:r>
            <a:endParaRPr lang="it-IT" altLang="it-IT" sz="23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123" name="Gruppo 122"/>
          <p:cNvGrpSpPr/>
          <p:nvPr/>
        </p:nvGrpSpPr>
        <p:grpSpPr>
          <a:xfrm>
            <a:off x="2931969" y="2688783"/>
            <a:ext cx="6760708" cy="2060575"/>
            <a:chOff x="107950" y="6996113"/>
            <a:chExt cx="6760708" cy="2060575"/>
          </a:xfrm>
        </p:grpSpPr>
        <p:sp>
          <p:nvSpPr>
            <p:cNvPr id="87" name="Text Box 82"/>
            <p:cNvSpPr txBox="1">
              <a:spLocks noChangeArrowheads="1"/>
            </p:cNvSpPr>
            <p:nvPr/>
          </p:nvSpPr>
          <p:spPr bwMode="auto">
            <a:xfrm>
              <a:off x="107950" y="7245350"/>
              <a:ext cx="1351934" cy="406342"/>
            </a:xfrm>
            <a:prstGeom prst="rect">
              <a:avLst/>
            </a:prstGeom>
            <a:noFill/>
            <a:ln>
              <a:noFill/>
            </a:ln>
            <a:effectLst>
              <a:outerShdw dist="107763" dir="13500000" algn="ctr" rotWithShape="0">
                <a:srgbClr val="B2B2B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 b="1">
                  <a:solidFill>
                    <a:srgbClr val="66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Esempio:</a:t>
              </a:r>
            </a:p>
          </p:txBody>
        </p:sp>
        <p:grpSp>
          <p:nvGrpSpPr>
            <p:cNvPr id="88" name="Group 83"/>
            <p:cNvGrpSpPr>
              <a:grpSpLocks/>
            </p:cNvGrpSpPr>
            <p:nvPr/>
          </p:nvGrpSpPr>
          <p:grpSpPr bwMode="auto">
            <a:xfrm>
              <a:off x="1457325" y="7875588"/>
              <a:ext cx="876300" cy="1181100"/>
              <a:chOff x="1861" y="8448"/>
              <a:chExt cx="981" cy="1302"/>
            </a:xfrm>
          </p:grpSpPr>
          <p:sp>
            <p:nvSpPr>
              <p:cNvPr id="89" name="Rectangle 84" descr="Linee orizzontali tratteggiate"/>
              <p:cNvSpPr>
                <a:spLocks noChangeArrowheads="1"/>
              </p:cNvSpPr>
              <p:nvPr/>
            </p:nvSpPr>
            <p:spPr bwMode="auto">
              <a:xfrm>
                <a:off x="2016" y="8846"/>
                <a:ext cx="682" cy="731"/>
              </a:xfrm>
              <a:prstGeom prst="rect">
                <a:avLst/>
              </a:prstGeom>
              <a:pattFill prst="dashHorz">
                <a:fgClr>
                  <a:srgbClr val="000099"/>
                </a:fgClr>
                <a:bgClr>
                  <a:srgbClr val="FFFF99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Line 85"/>
              <p:cNvSpPr>
                <a:spLocks noChangeShapeType="1"/>
              </p:cNvSpPr>
              <p:nvPr/>
            </p:nvSpPr>
            <p:spPr bwMode="auto">
              <a:xfrm>
                <a:off x="2003" y="8448"/>
                <a:ext cx="0" cy="113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1" name="Line 86"/>
              <p:cNvSpPr>
                <a:spLocks noChangeShapeType="1"/>
              </p:cNvSpPr>
              <p:nvPr/>
            </p:nvSpPr>
            <p:spPr bwMode="auto">
              <a:xfrm>
                <a:off x="2702" y="8448"/>
                <a:ext cx="0" cy="113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" name="Line 87"/>
              <p:cNvSpPr>
                <a:spLocks noChangeShapeType="1"/>
              </p:cNvSpPr>
              <p:nvPr/>
            </p:nvSpPr>
            <p:spPr bwMode="auto">
              <a:xfrm rot="5400000">
                <a:off x="2346" y="9220"/>
                <a:ext cx="0" cy="71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3" name="Freeform 88"/>
              <p:cNvSpPr>
                <a:spLocks/>
              </p:cNvSpPr>
              <p:nvPr/>
            </p:nvSpPr>
            <p:spPr bwMode="auto">
              <a:xfrm>
                <a:off x="2016" y="8799"/>
                <a:ext cx="672" cy="66"/>
              </a:xfrm>
              <a:custGeom>
                <a:avLst/>
                <a:gdLst>
                  <a:gd name="T0" fmla="*/ 0 w 594"/>
                  <a:gd name="T1" fmla="*/ 343 h 26"/>
                  <a:gd name="T2" fmla="*/ 57 w 594"/>
                  <a:gd name="T3" fmla="*/ 393 h 26"/>
                  <a:gd name="T4" fmla="*/ 129 w 594"/>
                  <a:gd name="T5" fmla="*/ 129 h 26"/>
                  <a:gd name="T6" fmla="*/ 261 w 594"/>
                  <a:gd name="T7" fmla="*/ 426 h 26"/>
                  <a:gd name="T8" fmla="*/ 360 w 594"/>
                  <a:gd name="T9" fmla="*/ 180 h 26"/>
                  <a:gd name="T10" fmla="*/ 467 w 594"/>
                  <a:gd name="T11" fmla="*/ 373 h 26"/>
                  <a:gd name="T12" fmla="*/ 588 w 594"/>
                  <a:gd name="T13" fmla="*/ 0 h 26"/>
                  <a:gd name="T14" fmla="*/ 677 w 594"/>
                  <a:gd name="T15" fmla="*/ 426 h 26"/>
                  <a:gd name="T16" fmla="*/ 781 w 594"/>
                  <a:gd name="T17" fmla="*/ 96 h 26"/>
                  <a:gd name="T18" fmla="*/ 860 w 594"/>
                  <a:gd name="T19" fmla="*/ 393 h 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94" h="26">
                    <a:moveTo>
                      <a:pt x="0" y="21"/>
                    </a:moveTo>
                    <a:lnTo>
                      <a:pt x="39" y="24"/>
                    </a:lnTo>
                    <a:lnTo>
                      <a:pt x="89" y="8"/>
                    </a:lnTo>
                    <a:lnTo>
                      <a:pt x="180" y="26"/>
                    </a:lnTo>
                    <a:lnTo>
                      <a:pt x="248" y="11"/>
                    </a:lnTo>
                    <a:lnTo>
                      <a:pt x="323" y="23"/>
                    </a:lnTo>
                    <a:lnTo>
                      <a:pt x="407" y="0"/>
                    </a:lnTo>
                    <a:lnTo>
                      <a:pt x="468" y="26"/>
                    </a:lnTo>
                    <a:lnTo>
                      <a:pt x="539" y="6"/>
                    </a:lnTo>
                    <a:lnTo>
                      <a:pt x="594" y="24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" name="AutoShape 89"/>
              <p:cNvSpPr>
                <a:spLocks/>
              </p:cNvSpPr>
              <p:nvPr/>
            </p:nvSpPr>
            <p:spPr bwMode="auto">
              <a:xfrm rot="5400000">
                <a:off x="2285" y="9204"/>
                <a:ext cx="133" cy="960"/>
              </a:xfrm>
              <a:prstGeom prst="rightBrace">
                <a:avLst>
                  <a:gd name="adj1" fmla="val 48221"/>
                  <a:gd name="adj2" fmla="val 48153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Line 90"/>
              <p:cNvSpPr>
                <a:spLocks noChangeShapeType="1"/>
              </p:cNvSpPr>
              <p:nvPr/>
            </p:nvSpPr>
            <p:spPr bwMode="auto">
              <a:xfrm flipH="1" flipV="1">
                <a:off x="1872" y="8452"/>
                <a:ext cx="0" cy="11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6" name="Line 91"/>
              <p:cNvSpPr>
                <a:spLocks noChangeShapeType="1"/>
              </p:cNvSpPr>
              <p:nvPr/>
            </p:nvSpPr>
            <p:spPr bwMode="auto">
              <a:xfrm flipH="1" flipV="1">
                <a:off x="2832" y="8452"/>
                <a:ext cx="0" cy="118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7" name="Line 92"/>
              <p:cNvSpPr>
                <a:spLocks noChangeShapeType="1"/>
              </p:cNvSpPr>
              <p:nvPr/>
            </p:nvSpPr>
            <p:spPr bwMode="auto">
              <a:xfrm>
                <a:off x="1861" y="8454"/>
                <a:ext cx="14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8" name="Line 93"/>
              <p:cNvSpPr>
                <a:spLocks noChangeShapeType="1"/>
              </p:cNvSpPr>
              <p:nvPr/>
            </p:nvSpPr>
            <p:spPr bwMode="auto">
              <a:xfrm>
                <a:off x="2686" y="8448"/>
                <a:ext cx="15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4873625" y="6996113"/>
              <a:ext cx="965200" cy="303212"/>
            </a:xfrm>
            <a:custGeom>
              <a:avLst/>
              <a:gdLst>
                <a:gd name="T0" fmla="*/ 2147483647 w 1081"/>
                <a:gd name="T1" fmla="*/ 2147483647 h 335"/>
                <a:gd name="T2" fmla="*/ 2147483647 w 1081"/>
                <a:gd name="T3" fmla="*/ 2147483647 h 335"/>
                <a:gd name="T4" fmla="*/ 2147483647 w 1081"/>
                <a:gd name="T5" fmla="*/ 2147483647 h 335"/>
                <a:gd name="T6" fmla="*/ 2147483647 w 1081"/>
                <a:gd name="T7" fmla="*/ 2147483647 h 335"/>
                <a:gd name="T8" fmla="*/ 2147483647 w 1081"/>
                <a:gd name="T9" fmla="*/ 2147483647 h 335"/>
                <a:gd name="T10" fmla="*/ 2147483647 w 1081"/>
                <a:gd name="T11" fmla="*/ 2147483647 h 335"/>
                <a:gd name="T12" fmla="*/ 2147483647 w 1081"/>
                <a:gd name="T13" fmla="*/ 2147483647 h 335"/>
                <a:gd name="T14" fmla="*/ 2147483647 w 1081"/>
                <a:gd name="T15" fmla="*/ 2147483647 h 335"/>
                <a:gd name="T16" fmla="*/ 2147483647 w 1081"/>
                <a:gd name="T17" fmla="*/ 2147483647 h 335"/>
                <a:gd name="T18" fmla="*/ 2147483647 w 1081"/>
                <a:gd name="T19" fmla="*/ 2147483647 h 335"/>
                <a:gd name="T20" fmla="*/ 2147483647 w 1081"/>
                <a:gd name="T21" fmla="*/ 2147483647 h 335"/>
                <a:gd name="T22" fmla="*/ 2147483647 w 1081"/>
                <a:gd name="T23" fmla="*/ 2147483647 h 335"/>
                <a:gd name="T24" fmla="*/ 2147483647 w 1081"/>
                <a:gd name="T25" fmla="*/ 2147483647 h 335"/>
                <a:gd name="T26" fmla="*/ 2147483647 w 1081"/>
                <a:gd name="T27" fmla="*/ 2147483647 h 335"/>
                <a:gd name="T28" fmla="*/ 2147483647 w 1081"/>
                <a:gd name="T29" fmla="*/ 2147483647 h 335"/>
                <a:gd name="T30" fmla="*/ 2147483647 w 1081"/>
                <a:gd name="T31" fmla="*/ 2147483647 h 335"/>
                <a:gd name="T32" fmla="*/ 2147483647 w 1081"/>
                <a:gd name="T33" fmla="*/ 2147483647 h 335"/>
                <a:gd name="T34" fmla="*/ 2147483647 w 1081"/>
                <a:gd name="T35" fmla="*/ 0 h 335"/>
                <a:gd name="T36" fmla="*/ 2147483647 w 1081"/>
                <a:gd name="T37" fmla="*/ 2147483647 h 335"/>
                <a:gd name="T38" fmla="*/ 2147483647 w 1081"/>
                <a:gd name="T39" fmla="*/ 2147483647 h 335"/>
                <a:gd name="T40" fmla="*/ 2147483647 w 1081"/>
                <a:gd name="T41" fmla="*/ 2147483647 h 335"/>
                <a:gd name="T42" fmla="*/ 2147483647 w 1081"/>
                <a:gd name="T43" fmla="*/ 2147483647 h 335"/>
                <a:gd name="T44" fmla="*/ 2147483647 w 1081"/>
                <a:gd name="T45" fmla="*/ 2147483647 h 335"/>
                <a:gd name="T46" fmla="*/ 2147483647 w 1081"/>
                <a:gd name="T47" fmla="*/ 2147483647 h 335"/>
                <a:gd name="T48" fmla="*/ 2147483647 w 1081"/>
                <a:gd name="T49" fmla="*/ 2147483647 h 335"/>
                <a:gd name="T50" fmla="*/ 2147483647 w 1081"/>
                <a:gd name="T51" fmla="*/ 2147483647 h 335"/>
                <a:gd name="T52" fmla="*/ 2147483647 w 1081"/>
                <a:gd name="T53" fmla="*/ 2147483647 h 335"/>
                <a:gd name="T54" fmla="*/ 2147483647 w 1081"/>
                <a:gd name="T55" fmla="*/ 2147483647 h 335"/>
                <a:gd name="T56" fmla="*/ 2147483647 w 1081"/>
                <a:gd name="T57" fmla="*/ 2147483647 h 335"/>
                <a:gd name="T58" fmla="*/ 2147483647 w 1081"/>
                <a:gd name="T59" fmla="*/ 2147483647 h 335"/>
                <a:gd name="T60" fmla="*/ 2147483647 w 1081"/>
                <a:gd name="T61" fmla="*/ 2147483647 h 335"/>
                <a:gd name="T62" fmla="*/ 0 w 1081"/>
                <a:gd name="T63" fmla="*/ 2147483647 h 33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81" h="335">
                  <a:moveTo>
                    <a:pt x="5" y="273"/>
                  </a:moveTo>
                  <a:lnTo>
                    <a:pt x="27" y="291"/>
                  </a:lnTo>
                  <a:lnTo>
                    <a:pt x="53" y="306"/>
                  </a:lnTo>
                  <a:lnTo>
                    <a:pt x="81" y="318"/>
                  </a:lnTo>
                  <a:lnTo>
                    <a:pt x="113" y="327"/>
                  </a:lnTo>
                  <a:lnTo>
                    <a:pt x="146" y="332"/>
                  </a:lnTo>
                  <a:lnTo>
                    <a:pt x="181" y="335"/>
                  </a:lnTo>
                  <a:lnTo>
                    <a:pt x="217" y="334"/>
                  </a:lnTo>
                  <a:lnTo>
                    <a:pt x="254" y="329"/>
                  </a:lnTo>
                  <a:lnTo>
                    <a:pt x="290" y="322"/>
                  </a:lnTo>
                  <a:lnTo>
                    <a:pt x="326" y="311"/>
                  </a:lnTo>
                  <a:lnTo>
                    <a:pt x="362" y="296"/>
                  </a:lnTo>
                  <a:lnTo>
                    <a:pt x="395" y="278"/>
                  </a:lnTo>
                  <a:lnTo>
                    <a:pt x="427" y="255"/>
                  </a:lnTo>
                  <a:lnTo>
                    <a:pt x="454" y="229"/>
                  </a:lnTo>
                  <a:lnTo>
                    <a:pt x="480" y="200"/>
                  </a:lnTo>
                  <a:lnTo>
                    <a:pt x="501" y="165"/>
                  </a:lnTo>
                  <a:lnTo>
                    <a:pt x="543" y="141"/>
                  </a:lnTo>
                  <a:lnTo>
                    <a:pt x="588" y="122"/>
                  </a:lnTo>
                  <a:lnTo>
                    <a:pt x="635" y="106"/>
                  </a:lnTo>
                  <a:lnTo>
                    <a:pt x="684" y="96"/>
                  </a:lnTo>
                  <a:lnTo>
                    <a:pt x="734" y="89"/>
                  </a:lnTo>
                  <a:lnTo>
                    <a:pt x="785" y="85"/>
                  </a:lnTo>
                  <a:lnTo>
                    <a:pt x="833" y="82"/>
                  </a:lnTo>
                  <a:lnTo>
                    <a:pt x="881" y="79"/>
                  </a:lnTo>
                  <a:lnTo>
                    <a:pt x="925" y="79"/>
                  </a:lnTo>
                  <a:lnTo>
                    <a:pt x="966" y="78"/>
                  </a:lnTo>
                  <a:lnTo>
                    <a:pt x="1002" y="76"/>
                  </a:lnTo>
                  <a:lnTo>
                    <a:pt x="1032" y="72"/>
                  </a:lnTo>
                  <a:lnTo>
                    <a:pt x="1056" y="66"/>
                  </a:lnTo>
                  <a:lnTo>
                    <a:pt x="1072" y="58"/>
                  </a:lnTo>
                  <a:lnTo>
                    <a:pt x="1081" y="45"/>
                  </a:lnTo>
                  <a:lnTo>
                    <a:pt x="1079" y="29"/>
                  </a:lnTo>
                  <a:lnTo>
                    <a:pt x="1068" y="13"/>
                  </a:lnTo>
                  <a:lnTo>
                    <a:pt x="1046" y="4"/>
                  </a:lnTo>
                  <a:lnTo>
                    <a:pt x="1015" y="0"/>
                  </a:lnTo>
                  <a:lnTo>
                    <a:pt x="977" y="1"/>
                  </a:lnTo>
                  <a:lnTo>
                    <a:pt x="934" y="7"/>
                  </a:lnTo>
                  <a:lnTo>
                    <a:pt x="885" y="16"/>
                  </a:lnTo>
                  <a:lnTo>
                    <a:pt x="835" y="27"/>
                  </a:lnTo>
                  <a:lnTo>
                    <a:pt x="782" y="42"/>
                  </a:lnTo>
                  <a:lnTo>
                    <a:pt x="728" y="56"/>
                  </a:lnTo>
                  <a:lnTo>
                    <a:pt x="677" y="71"/>
                  </a:lnTo>
                  <a:lnTo>
                    <a:pt x="628" y="85"/>
                  </a:lnTo>
                  <a:lnTo>
                    <a:pt x="582" y="96"/>
                  </a:lnTo>
                  <a:lnTo>
                    <a:pt x="543" y="106"/>
                  </a:lnTo>
                  <a:lnTo>
                    <a:pt x="510" y="114"/>
                  </a:lnTo>
                  <a:lnTo>
                    <a:pt x="484" y="118"/>
                  </a:lnTo>
                  <a:lnTo>
                    <a:pt x="470" y="117"/>
                  </a:lnTo>
                  <a:lnTo>
                    <a:pt x="437" y="105"/>
                  </a:lnTo>
                  <a:lnTo>
                    <a:pt x="399" y="101"/>
                  </a:lnTo>
                  <a:lnTo>
                    <a:pt x="360" y="99"/>
                  </a:lnTo>
                  <a:lnTo>
                    <a:pt x="319" y="102"/>
                  </a:lnTo>
                  <a:lnTo>
                    <a:pt x="277" y="109"/>
                  </a:lnTo>
                  <a:lnTo>
                    <a:pt x="235" y="121"/>
                  </a:lnTo>
                  <a:lnTo>
                    <a:pt x="194" y="134"/>
                  </a:lnTo>
                  <a:lnTo>
                    <a:pt x="155" y="148"/>
                  </a:lnTo>
                  <a:lnTo>
                    <a:pt x="119" y="164"/>
                  </a:lnTo>
                  <a:lnTo>
                    <a:pt x="84" y="181"/>
                  </a:lnTo>
                  <a:lnTo>
                    <a:pt x="56" y="199"/>
                  </a:lnTo>
                  <a:lnTo>
                    <a:pt x="33" y="217"/>
                  </a:lnTo>
                  <a:lnTo>
                    <a:pt x="14" y="233"/>
                  </a:lnTo>
                  <a:lnTo>
                    <a:pt x="2" y="249"/>
                  </a:lnTo>
                  <a:lnTo>
                    <a:pt x="0" y="262"/>
                  </a:lnTo>
                  <a:lnTo>
                    <a:pt x="5" y="2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0" name="Group 95"/>
            <p:cNvGrpSpPr>
              <a:grpSpLocks/>
            </p:cNvGrpSpPr>
            <p:nvPr/>
          </p:nvGrpSpPr>
          <p:grpSpPr bwMode="auto">
            <a:xfrm>
              <a:off x="1770063" y="7127875"/>
              <a:ext cx="622300" cy="466725"/>
              <a:chOff x="2211" y="7757"/>
              <a:chExt cx="697" cy="515"/>
            </a:xfrm>
          </p:grpSpPr>
          <p:sp>
            <p:nvSpPr>
              <p:cNvPr id="101" name="Freeform 96"/>
              <p:cNvSpPr>
                <a:spLocks/>
              </p:cNvSpPr>
              <p:nvPr/>
            </p:nvSpPr>
            <p:spPr bwMode="auto">
              <a:xfrm rot="-2579759">
                <a:off x="2211" y="8004"/>
                <a:ext cx="697" cy="183"/>
              </a:xfrm>
              <a:custGeom>
                <a:avLst/>
                <a:gdLst>
                  <a:gd name="T0" fmla="*/ 5 w 1006"/>
                  <a:gd name="T1" fmla="*/ 109 h 183"/>
                  <a:gd name="T2" fmla="*/ 16 w 1006"/>
                  <a:gd name="T3" fmla="*/ 141 h 183"/>
                  <a:gd name="T4" fmla="*/ 30 w 1006"/>
                  <a:gd name="T5" fmla="*/ 165 h 183"/>
                  <a:gd name="T6" fmla="*/ 46 w 1006"/>
                  <a:gd name="T7" fmla="*/ 178 h 183"/>
                  <a:gd name="T8" fmla="*/ 63 w 1006"/>
                  <a:gd name="T9" fmla="*/ 183 h 183"/>
                  <a:gd name="T10" fmla="*/ 80 w 1006"/>
                  <a:gd name="T11" fmla="*/ 174 h 183"/>
                  <a:gd name="T12" fmla="*/ 96 w 1006"/>
                  <a:gd name="T13" fmla="*/ 154 h 183"/>
                  <a:gd name="T14" fmla="*/ 110 w 1006"/>
                  <a:gd name="T15" fmla="*/ 122 h 183"/>
                  <a:gd name="T16" fmla="*/ 132 w 1006"/>
                  <a:gd name="T17" fmla="*/ 93 h 183"/>
                  <a:gd name="T18" fmla="*/ 166 w 1006"/>
                  <a:gd name="T19" fmla="*/ 93 h 183"/>
                  <a:gd name="T20" fmla="*/ 202 w 1006"/>
                  <a:gd name="T21" fmla="*/ 108 h 183"/>
                  <a:gd name="T22" fmla="*/ 238 w 1006"/>
                  <a:gd name="T23" fmla="*/ 129 h 183"/>
                  <a:gd name="T24" fmla="*/ 272 w 1006"/>
                  <a:gd name="T25" fmla="*/ 149 h 183"/>
                  <a:gd name="T26" fmla="*/ 301 w 1006"/>
                  <a:gd name="T27" fmla="*/ 161 h 183"/>
                  <a:gd name="T28" fmla="*/ 321 w 1006"/>
                  <a:gd name="T29" fmla="*/ 157 h 183"/>
                  <a:gd name="T30" fmla="*/ 333 w 1006"/>
                  <a:gd name="T31" fmla="*/ 128 h 183"/>
                  <a:gd name="T32" fmla="*/ 332 w 1006"/>
                  <a:gd name="T33" fmla="*/ 83 h 183"/>
                  <a:gd name="T34" fmla="*/ 315 w 1006"/>
                  <a:gd name="T35" fmla="*/ 57 h 183"/>
                  <a:gd name="T36" fmla="*/ 285 w 1006"/>
                  <a:gd name="T37" fmla="*/ 42 h 183"/>
                  <a:gd name="T38" fmla="*/ 248 w 1006"/>
                  <a:gd name="T39" fmla="*/ 36 h 183"/>
                  <a:gd name="T40" fmla="*/ 209 w 1006"/>
                  <a:gd name="T41" fmla="*/ 36 h 183"/>
                  <a:gd name="T42" fmla="*/ 170 w 1006"/>
                  <a:gd name="T43" fmla="*/ 39 h 183"/>
                  <a:gd name="T44" fmla="*/ 139 w 1006"/>
                  <a:gd name="T45" fmla="*/ 40 h 183"/>
                  <a:gd name="T46" fmla="*/ 120 w 1006"/>
                  <a:gd name="T47" fmla="*/ 37 h 183"/>
                  <a:gd name="T48" fmla="*/ 108 w 1006"/>
                  <a:gd name="T49" fmla="*/ 21 h 183"/>
                  <a:gd name="T50" fmla="*/ 91 w 1006"/>
                  <a:gd name="T51" fmla="*/ 6 h 183"/>
                  <a:gd name="T52" fmla="*/ 71 w 1006"/>
                  <a:gd name="T53" fmla="*/ 0 h 183"/>
                  <a:gd name="T54" fmla="*/ 51 w 1006"/>
                  <a:gd name="T55" fmla="*/ 3 h 183"/>
                  <a:gd name="T56" fmla="*/ 30 w 1006"/>
                  <a:gd name="T57" fmla="*/ 14 h 183"/>
                  <a:gd name="T58" fmla="*/ 15 w 1006"/>
                  <a:gd name="T59" fmla="*/ 30 h 183"/>
                  <a:gd name="T60" fmla="*/ 4 w 1006"/>
                  <a:gd name="T61" fmla="*/ 52 h 183"/>
                  <a:gd name="T62" fmla="*/ 0 w 1006"/>
                  <a:gd name="T63" fmla="*/ 76 h 18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006" h="183">
                    <a:moveTo>
                      <a:pt x="3" y="89"/>
                    </a:moveTo>
                    <a:lnTo>
                      <a:pt x="14" y="109"/>
                    </a:lnTo>
                    <a:lnTo>
                      <a:pt x="30" y="126"/>
                    </a:lnTo>
                    <a:lnTo>
                      <a:pt x="47" y="141"/>
                    </a:lnTo>
                    <a:lnTo>
                      <a:pt x="67" y="154"/>
                    </a:lnTo>
                    <a:lnTo>
                      <a:pt x="89" y="165"/>
                    </a:lnTo>
                    <a:lnTo>
                      <a:pt x="113" y="172"/>
                    </a:lnTo>
                    <a:lnTo>
                      <a:pt x="138" y="178"/>
                    </a:lnTo>
                    <a:lnTo>
                      <a:pt x="164" y="181"/>
                    </a:lnTo>
                    <a:lnTo>
                      <a:pt x="190" y="183"/>
                    </a:lnTo>
                    <a:lnTo>
                      <a:pt x="215" y="180"/>
                    </a:lnTo>
                    <a:lnTo>
                      <a:pt x="241" y="174"/>
                    </a:lnTo>
                    <a:lnTo>
                      <a:pt x="266" y="165"/>
                    </a:lnTo>
                    <a:lnTo>
                      <a:pt x="290" y="154"/>
                    </a:lnTo>
                    <a:lnTo>
                      <a:pt x="312" y="139"/>
                    </a:lnTo>
                    <a:lnTo>
                      <a:pt x="332" y="122"/>
                    </a:lnTo>
                    <a:lnTo>
                      <a:pt x="351" y="101"/>
                    </a:lnTo>
                    <a:lnTo>
                      <a:pt x="397" y="93"/>
                    </a:lnTo>
                    <a:lnTo>
                      <a:pt x="447" y="90"/>
                    </a:lnTo>
                    <a:lnTo>
                      <a:pt x="499" y="93"/>
                    </a:lnTo>
                    <a:lnTo>
                      <a:pt x="553" y="99"/>
                    </a:lnTo>
                    <a:lnTo>
                      <a:pt x="608" y="108"/>
                    </a:lnTo>
                    <a:lnTo>
                      <a:pt x="663" y="118"/>
                    </a:lnTo>
                    <a:lnTo>
                      <a:pt x="716" y="129"/>
                    </a:lnTo>
                    <a:lnTo>
                      <a:pt x="769" y="139"/>
                    </a:lnTo>
                    <a:lnTo>
                      <a:pt x="818" y="149"/>
                    </a:lnTo>
                    <a:lnTo>
                      <a:pt x="862" y="157"/>
                    </a:lnTo>
                    <a:lnTo>
                      <a:pt x="904" y="161"/>
                    </a:lnTo>
                    <a:lnTo>
                      <a:pt x="939" y="161"/>
                    </a:lnTo>
                    <a:lnTo>
                      <a:pt x="967" y="157"/>
                    </a:lnTo>
                    <a:lnTo>
                      <a:pt x="989" y="145"/>
                    </a:lnTo>
                    <a:lnTo>
                      <a:pt x="1002" y="128"/>
                    </a:lnTo>
                    <a:lnTo>
                      <a:pt x="1006" y="102"/>
                    </a:lnTo>
                    <a:lnTo>
                      <a:pt x="999" y="83"/>
                    </a:lnTo>
                    <a:lnTo>
                      <a:pt x="979" y="69"/>
                    </a:lnTo>
                    <a:lnTo>
                      <a:pt x="947" y="57"/>
                    </a:lnTo>
                    <a:lnTo>
                      <a:pt x="906" y="49"/>
                    </a:lnTo>
                    <a:lnTo>
                      <a:pt x="858" y="42"/>
                    </a:lnTo>
                    <a:lnTo>
                      <a:pt x="803" y="39"/>
                    </a:lnTo>
                    <a:lnTo>
                      <a:pt x="746" y="36"/>
                    </a:lnTo>
                    <a:lnTo>
                      <a:pt x="687" y="36"/>
                    </a:lnTo>
                    <a:lnTo>
                      <a:pt x="627" y="36"/>
                    </a:lnTo>
                    <a:lnTo>
                      <a:pt x="568" y="37"/>
                    </a:lnTo>
                    <a:lnTo>
                      <a:pt x="512" y="39"/>
                    </a:lnTo>
                    <a:lnTo>
                      <a:pt x="461" y="39"/>
                    </a:lnTo>
                    <a:lnTo>
                      <a:pt x="418" y="40"/>
                    </a:lnTo>
                    <a:lnTo>
                      <a:pt x="384" y="39"/>
                    </a:lnTo>
                    <a:lnTo>
                      <a:pt x="359" y="37"/>
                    </a:lnTo>
                    <a:lnTo>
                      <a:pt x="346" y="33"/>
                    </a:lnTo>
                    <a:lnTo>
                      <a:pt x="325" y="21"/>
                    </a:lnTo>
                    <a:lnTo>
                      <a:pt x="300" y="11"/>
                    </a:lnTo>
                    <a:lnTo>
                      <a:pt x="273" y="6"/>
                    </a:lnTo>
                    <a:lnTo>
                      <a:pt x="243" y="1"/>
                    </a:lnTo>
                    <a:lnTo>
                      <a:pt x="213" y="0"/>
                    </a:lnTo>
                    <a:lnTo>
                      <a:pt x="182" y="0"/>
                    </a:lnTo>
                    <a:lnTo>
                      <a:pt x="151" y="3"/>
                    </a:lnTo>
                    <a:lnTo>
                      <a:pt x="122" y="7"/>
                    </a:lnTo>
                    <a:lnTo>
                      <a:pt x="93" y="14"/>
                    </a:lnTo>
                    <a:lnTo>
                      <a:pt x="67" y="21"/>
                    </a:lnTo>
                    <a:lnTo>
                      <a:pt x="46" y="30"/>
                    </a:lnTo>
                    <a:lnTo>
                      <a:pt x="27" y="40"/>
                    </a:lnTo>
                    <a:lnTo>
                      <a:pt x="13" y="52"/>
                    </a:lnTo>
                    <a:lnTo>
                      <a:pt x="3" y="63"/>
                    </a:lnTo>
                    <a:lnTo>
                      <a:pt x="0" y="76"/>
                    </a:lnTo>
                    <a:lnTo>
                      <a:pt x="3" y="89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2" name="Freeform 97"/>
              <p:cNvSpPr>
                <a:spLocks/>
              </p:cNvSpPr>
              <p:nvPr/>
            </p:nvSpPr>
            <p:spPr bwMode="auto">
              <a:xfrm rot="-2579759">
                <a:off x="2216" y="8016"/>
                <a:ext cx="678" cy="152"/>
              </a:xfrm>
              <a:custGeom>
                <a:avLst/>
                <a:gdLst>
                  <a:gd name="T0" fmla="*/ 4 w 979"/>
                  <a:gd name="T1" fmla="*/ 89 h 152"/>
                  <a:gd name="T2" fmla="*/ 12 w 979"/>
                  <a:gd name="T3" fmla="*/ 112 h 152"/>
                  <a:gd name="T4" fmla="*/ 24 w 979"/>
                  <a:gd name="T5" fmla="*/ 132 h 152"/>
                  <a:gd name="T6" fmla="*/ 39 w 979"/>
                  <a:gd name="T7" fmla="*/ 147 h 152"/>
                  <a:gd name="T8" fmla="*/ 55 w 979"/>
                  <a:gd name="T9" fmla="*/ 152 h 152"/>
                  <a:gd name="T10" fmla="*/ 72 w 979"/>
                  <a:gd name="T11" fmla="*/ 148 h 152"/>
                  <a:gd name="T12" fmla="*/ 89 w 979"/>
                  <a:gd name="T13" fmla="*/ 131 h 152"/>
                  <a:gd name="T14" fmla="*/ 104 w 979"/>
                  <a:gd name="T15" fmla="*/ 99 h 152"/>
                  <a:gd name="T16" fmla="*/ 127 w 979"/>
                  <a:gd name="T17" fmla="*/ 69 h 152"/>
                  <a:gd name="T18" fmla="*/ 161 w 979"/>
                  <a:gd name="T19" fmla="*/ 66 h 152"/>
                  <a:gd name="T20" fmla="*/ 197 w 979"/>
                  <a:gd name="T21" fmla="*/ 78 h 152"/>
                  <a:gd name="T22" fmla="*/ 232 w 979"/>
                  <a:gd name="T23" fmla="*/ 96 h 152"/>
                  <a:gd name="T24" fmla="*/ 265 w 979"/>
                  <a:gd name="T25" fmla="*/ 116 h 152"/>
                  <a:gd name="T26" fmla="*/ 292 w 979"/>
                  <a:gd name="T27" fmla="*/ 131 h 152"/>
                  <a:gd name="T28" fmla="*/ 313 w 979"/>
                  <a:gd name="T29" fmla="*/ 132 h 152"/>
                  <a:gd name="T30" fmla="*/ 323 w 979"/>
                  <a:gd name="T31" fmla="*/ 115 h 152"/>
                  <a:gd name="T32" fmla="*/ 323 w 979"/>
                  <a:gd name="T33" fmla="*/ 79 h 152"/>
                  <a:gd name="T34" fmla="*/ 307 w 979"/>
                  <a:gd name="T35" fmla="*/ 55 h 152"/>
                  <a:gd name="T36" fmla="*/ 278 w 979"/>
                  <a:gd name="T37" fmla="*/ 42 h 152"/>
                  <a:gd name="T38" fmla="*/ 242 w 979"/>
                  <a:gd name="T39" fmla="*/ 39 h 152"/>
                  <a:gd name="T40" fmla="*/ 204 w 979"/>
                  <a:gd name="T41" fmla="*/ 40 h 152"/>
                  <a:gd name="T42" fmla="*/ 166 w 979"/>
                  <a:gd name="T43" fmla="*/ 43 h 152"/>
                  <a:gd name="T44" fmla="*/ 135 w 979"/>
                  <a:gd name="T45" fmla="*/ 45 h 152"/>
                  <a:gd name="T46" fmla="*/ 114 w 979"/>
                  <a:gd name="T47" fmla="*/ 40 h 152"/>
                  <a:gd name="T48" fmla="*/ 104 w 979"/>
                  <a:gd name="T49" fmla="*/ 23 h 152"/>
                  <a:gd name="T50" fmla="*/ 89 w 979"/>
                  <a:gd name="T51" fmla="*/ 7 h 152"/>
                  <a:gd name="T52" fmla="*/ 71 w 979"/>
                  <a:gd name="T53" fmla="*/ 0 h 152"/>
                  <a:gd name="T54" fmla="*/ 52 w 979"/>
                  <a:gd name="T55" fmla="*/ 1 h 152"/>
                  <a:gd name="T56" fmla="*/ 33 w 979"/>
                  <a:gd name="T57" fmla="*/ 10 h 152"/>
                  <a:gd name="T58" fmla="*/ 17 w 979"/>
                  <a:gd name="T59" fmla="*/ 23 h 152"/>
                  <a:gd name="T60" fmla="*/ 5 w 979"/>
                  <a:gd name="T61" fmla="*/ 42 h 152"/>
                  <a:gd name="T62" fmla="*/ 0 w 979"/>
                  <a:gd name="T63" fmla="*/ 63 h 1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979" h="152">
                    <a:moveTo>
                      <a:pt x="3" y="76"/>
                    </a:moveTo>
                    <a:lnTo>
                      <a:pt x="12" y="89"/>
                    </a:lnTo>
                    <a:lnTo>
                      <a:pt x="23" y="101"/>
                    </a:lnTo>
                    <a:lnTo>
                      <a:pt x="38" y="112"/>
                    </a:lnTo>
                    <a:lnTo>
                      <a:pt x="55" y="122"/>
                    </a:lnTo>
                    <a:lnTo>
                      <a:pt x="74" y="132"/>
                    </a:lnTo>
                    <a:lnTo>
                      <a:pt x="95" y="139"/>
                    </a:lnTo>
                    <a:lnTo>
                      <a:pt x="118" y="147"/>
                    </a:lnTo>
                    <a:lnTo>
                      <a:pt x="141" y="150"/>
                    </a:lnTo>
                    <a:lnTo>
                      <a:pt x="167" y="152"/>
                    </a:lnTo>
                    <a:lnTo>
                      <a:pt x="191" y="151"/>
                    </a:lnTo>
                    <a:lnTo>
                      <a:pt x="217" y="148"/>
                    </a:lnTo>
                    <a:lnTo>
                      <a:pt x="243" y="141"/>
                    </a:lnTo>
                    <a:lnTo>
                      <a:pt x="268" y="131"/>
                    </a:lnTo>
                    <a:lnTo>
                      <a:pt x="292" y="116"/>
                    </a:lnTo>
                    <a:lnTo>
                      <a:pt x="314" y="99"/>
                    </a:lnTo>
                    <a:lnTo>
                      <a:pt x="335" y="78"/>
                    </a:lnTo>
                    <a:lnTo>
                      <a:pt x="383" y="69"/>
                    </a:lnTo>
                    <a:lnTo>
                      <a:pt x="434" y="65"/>
                    </a:lnTo>
                    <a:lnTo>
                      <a:pt x="486" y="66"/>
                    </a:lnTo>
                    <a:lnTo>
                      <a:pt x="539" y="70"/>
                    </a:lnTo>
                    <a:lnTo>
                      <a:pt x="594" y="78"/>
                    </a:lnTo>
                    <a:lnTo>
                      <a:pt x="647" y="86"/>
                    </a:lnTo>
                    <a:lnTo>
                      <a:pt x="699" y="96"/>
                    </a:lnTo>
                    <a:lnTo>
                      <a:pt x="749" y="106"/>
                    </a:lnTo>
                    <a:lnTo>
                      <a:pt x="797" y="116"/>
                    </a:lnTo>
                    <a:lnTo>
                      <a:pt x="840" y="125"/>
                    </a:lnTo>
                    <a:lnTo>
                      <a:pt x="879" y="131"/>
                    </a:lnTo>
                    <a:lnTo>
                      <a:pt x="912" y="134"/>
                    </a:lnTo>
                    <a:lnTo>
                      <a:pt x="941" y="132"/>
                    </a:lnTo>
                    <a:lnTo>
                      <a:pt x="961" y="127"/>
                    </a:lnTo>
                    <a:lnTo>
                      <a:pt x="975" y="115"/>
                    </a:lnTo>
                    <a:lnTo>
                      <a:pt x="979" y="98"/>
                    </a:lnTo>
                    <a:lnTo>
                      <a:pt x="974" y="79"/>
                    </a:lnTo>
                    <a:lnTo>
                      <a:pt x="953" y="66"/>
                    </a:lnTo>
                    <a:lnTo>
                      <a:pt x="925" y="55"/>
                    </a:lnTo>
                    <a:lnTo>
                      <a:pt x="884" y="47"/>
                    </a:lnTo>
                    <a:lnTo>
                      <a:pt x="838" y="42"/>
                    </a:lnTo>
                    <a:lnTo>
                      <a:pt x="787" y="39"/>
                    </a:lnTo>
                    <a:lnTo>
                      <a:pt x="731" y="39"/>
                    </a:lnTo>
                    <a:lnTo>
                      <a:pt x="672" y="39"/>
                    </a:lnTo>
                    <a:lnTo>
                      <a:pt x="613" y="40"/>
                    </a:lnTo>
                    <a:lnTo>
                      <a:pt x="555" y="42"/>
                    </a:lnTo>
                    <a:lnTo>
                      <a:pt x="501" y="43"/>
                    </a:lnTo>
                    <a:lnTo>
                      <a:pt x="450" y="43"/>
                    </a:lnTo>
                    <a:lnTo>
                      <a:pt x="406" y="45"/>
                    </a:lnTo>
                    <a:lnTo>
                      <a:pt x="370" y="43"/>
                    </a:lnTo>
                    <a:lnTo>
                      <a:pt x="344" y="40"/>
                    </a:lnTo>
                    <a:lnTo>
                      <a:pt x="330" y="34"/>
                    </a:lnTo>
                    <a:lnTo>
                      <a:pt x="314" y="23"/>
                    </a:lnTo>
                    <a:lnTo>
                      <a:pt x="292" y="14"/>
                    </a:lnTo>
                    <a:lnTo>
                      <a:pt x="269" y="7"/>
                    </a:lnTo>
                    <a:lnTo>
                      <a:pt x="242" y="3"/>
                    </a:lnTo>
                    <a:lnTo>
                      <a:pt x="214" y="0"/>
                    </a:lnTo>
                    <a:lnTo>
                      <a:pt x="184" y="0"/>
                    </a:lnTo>
                    <a:lnTo>
                      <a:pt x="156" y="1"/>
                    </a:lnTo>
                    <a:lnTo>
                      <a:pt x="125" y="4"/>
                    </a:lnTo>
                    <a:lnTo>
                      <a:pt x="98" y="10"/>
                    </a:lnTo>
                    <a:lnTo>
                      <a:pt x="72" y="16"/>
                    </a:lnTo>
                    <a:lnTo>
                      <a:pt x="49" y="23"/>
                    </a:lnTo>
                    <a:lnTo>
                      <a:pt x="29" y="32"/>
                    </a:lnTo>
                    <a:lnTo>
                      <a:pt x="15" y="42"/>
                    </a:lnTo>
                    <a:lnTo>
                      <a:pt x="5" y="52"/>
                    </a:lnTo>
                    <a:lnTo>
                      <a:pt x="0" y="63"/>
                    </a:lnTo>
                    <a:lnTo>
                      <a:pt x="3" y="7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" name="Freeform 98"/>
              <p:cNvSpPr>
                <a:spLocks/>
              </p:cNvSpPr>
              <p:nvPr/>
            </p:nvSpPr>
            <p:spPr bwMode="auto">
              <a:xfrm rot="-2579759">
                <a:off x="2271" y="8187"/>
                <a:ext cx="207" cy="85"/>
              </a:xfrm>
              <a:custGeom>
                <a:avLst/>
                <a:gdLst>
                  <a:gd name="T0" fmla="*/ 51 w 299"/>
                  <a:gd name="T1" fmla="*/ 84 h 85"/>
                  <a:gd name="T2" fmla="*/ 60 w 299"/>
                  <a:gd name="T3" fmla="*/ 81 h 85"/>
                  <a:gd name="T4" fmla="*/ 69 w 299"/>
                  <a:gd name="T5" fmla="*/ 78 h 85"/>
                  <a:gd name="T6" fmla="*/ 78 w 299"/>
                  <a:gd name="T7" fmla="*/ 72 h 85"/>
                  <a:gd name="T8" fmla="*/ 85 w 299"/>
                  <a:gd name="T9" fmla="*/ 67 h 85"/>
                  <a:gd name="T10" fmla="*/ 91 w 299"/>
                  <a:gd name="T11" fmla="*/ 59 h 85"/>
                  <a:gd name="T12" fmla="*/ 96 w 299"/>
                  <a:gd name="T13" fmla="*/ 52 h 85"/>
                  <a:gd name="T14" fmla="*/ 98 w 299"/>
                  <a:gd name="T15" fmla="*/ 46 h 85"/>
                  <a:gd name="T16" fmla="*/ 99 w 299"/>
                  <a:gd name="T17" fmla="*/ 39 h 85"/>
                  <a:gd name="T18" fmla="*/ 98 w 299"/>
                  <a:gd name="T19" fmla="*/ 28 h 85"/>
                  <a:gd name="T20" fmla="*/ 94 w 299"/>
                  <a:gd name="T21" fmla="*/ 19 h 85"/>
                  <a:gd name="T22" fmla="*/ 89 w 299"/>
                  <a:gd name="T23" fmla="*/ 12 h 85"/>
                  <a:gd name="T24" fmla="*/ 82 w 299"/>
                  <a:gd name="T25" fmla="*/ 6 h 85"/>
                  <a:gd name="T26" fmla="*/ 74 w 299"/>
                  <a:gd name="T27" fmla="*/ 2 h 85"/>
                  <a:gd name="T28" fmla="*/ 66 w 299"/>
                  <a:gd name="T29" fmla="*/ 0 h 85"/>
                  <a:gd name="T30" fmla="*/ 57 w 299"/>
                  <a:gd name="T31" fmla="*/ 0 h 85"/>
                  <a:gd name="T32" fmla="*/ 47 w 299"/>
                  <a:gd name="T33" fmla="*/ 2 h 85"/>
                  <a:gd name="T34" fmla="*/ 37 w 299"/>
                  <a:gd name="T35" fmla="*/ 5 h 85"/>
                  <a:gd name="T36" fmla="*/ 29 w 299"/>
                  <a:gd name="T37" fmla="*/ 9 h 85"/>
                  <a:gd name="T38" fmla="*/ 20 w 299"/>
                  <a:gd name="T39" fmla="*/ 15 h 85"/>
                  <a:gd name="T40" fmla="*/ 13 w 299"/>
                  <a:gd name="T41" fmla="*/ 21 h 85"/>
                  <a:gd name="T42" fmla="*/ 7 w 299"/>
                  <a:gd name="T43" fmla="*/ 29 h 85"/>
                  <a:gd name="T44" fmla="*/ 3 w 299"/>
                  <a:gd name="T45" fmla="*/ 36 h 85"/>
                  <a:gd name="T46" fmla="*/ 1 w 299"/>
                  <a:gd name="T47" fmla="*/ 44 h 85"/>
                  <a:gd name="T48" fmla="*/ 0 w 299"/>
                  <a:gd name="T49" fmla="*/ 49 h 85"/>
                  <a:gd name="T50" fmla="*/ 2 w 299"/>
                  <a:gd name="T51" fmla="*/ 59 h 85"/>
                  <a:gd name="T52" fmla="*/ 6 w 299"/>
                  <a:gd name="T53" fmla="*/ 68 h 85"/>
                  <a:gd name="T54" fmla="*/ 11 w 299"/>
                  <a:gd name="T55" fmla="*/ 74 h 85"/>
                  <a:gd name="T56" fmla="*/ 18 w 299"/>
                  <a:gd name="T57" fmla="*/ 80 h 85"/>
                  <a:gd name="T58" fmla="*/ 24 w 299"/>
                  <a:gd name="T59" fmla="*/ 82 h 85"/>
                  <a:gd name="T60" fmla="*/ 33 w 299"/>
                  <a:gd name="T61" fmla="*/ 85 h 85"/>
                  <a:gd name="T62" fmla="*/ 42 w 299"/>
                  <a:gd name="T63" fmla="*/ 85 h 85"/>
                  <a:gd name="T64" fmla="*/ 51 w 299"/>
                  <a:gd name="T65" fmla="*/ 84 h 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99" h="85">
                    <a:moveTo>
                      <a:pt x="153" y="84"/>
                    </a:moveTo>
                    <a:lnTo>
                      <a:pt x="182" y="81"/>
                    </a:lnTo>
                    <a:lnTo>
                      <a:pt x="208" y="78"/>
                    </a:lnTo>
                    <a:lnTo>
                      <a:pt x="234" y="72"/>
                    </a:lnTo>
                    <a:lnTo>
                      <a:pt x="256" y="67"/>
                    </a:lnTo>
                    <a:lnTo>
                      <a:pt x="274" y="59"/>
                    </a:lnTo>
                    <a:lnTo>
                      <a:pt x="289" y="52"/>
                    </a:lnTo>
                    <a:lnTo>
                      <a:pt x="296" y="46"/>
                    </a:lnTo>
                    <a:lnTo>
                      <a:pt x="299" y="39"/>
                    </a:lnTo>
                    <a:lnTo>
                      <a:pt x="293" y="28"/>
                    </a:lnTo>
                    <a:lnTo>
                      <a:pt x="283" y="19"/>
                    </a:lnTo>
                    <a:lnTo>
                      <a:pt x="267" y="12"/>
                    </a:lnTo>
                    <a:lnTo>
                      <a:pt x="247" y="6"/>
                    </a:lnTo>
                    <a:lnTo>
                      <a:pt x="224" y="2"/>
                    </a:lnTo>
                    <a:lnTo>
                      <a:pt x="198" y="0"/>
                    </a:lnTo>
                    <a:lnTo>
                      <a:pt x="171" y="0"/>
                    </a:lnTo>
                    <a:lnTo>
                      <a:pt x="142" y="2"/>
                    </a:lnTo>
                    <a:lnTo>
                      <a:pt x="113" y="5"/>
                    </a:lnTo>
                    <a:lnTo>
                      <a:pt x="86" y="9"/>
                    </a:lnTo>
                    <a:lnTo>
                      <a:pt x="61" y="15"/>
                    </a:lnTo>
                    <a:lnTo>
                      <a:pt x="40" y="21"/>
                    </a:lnTo>
                    <a:lnTo>
                      <a:pt x="21" y="29"/>
                    </a:lnTo>
                    <a:lnTo>
                      <a:pt x="8" y="36"/>
                    </a:lnTo>
                    <a:lnTo>
                      <a:pt x="1" y="44"/>
                    </a:lnTo>
                    <a:lnTo>
                      <a:pt x="0" y="49"/>
                    </a:lnTo>
                    <a:lnTo>
                      <a:pt x="7" y="59"/>
                    </a:lnTo>
                    <a:lnTo>
                      <a:pt x="18" y="68"/>
                    </a:lnTo>
                    <a:lnTo>
                      <a:pt x="33" y="74"/>
                    </a:lnTo>
                    <a:lnTo>
                      <a:pt x="53" y="80"/>
                    </a:lnTo>
                    <a:lnTo>
                      <a:pt x="74" y="82"/>
                    </a:lnTo>
                    <a:lnTo>
                      <a:pt x="99" y="85"/>
                    </a:lnTo>
                    <a:lnTo>
                      <a:pt x="126" y="85"/>
                    </a:lnTo>
                    <a:lnTo>
                      <a:pt x="153" y="84"/>
                    </a:lnTo>
                    <a:close/>
                  </a:path>
                </a:pathLst>
              </a:custGeom>
              <a:solidFill>
                <a:srgbClr val="99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4" name="Freeform 99"/>
              <p:cNvSpPr>
                <a:spLocks/>
              </p:cNvSpPr>
              <p:nvPr/>
            </p:nvSpPr>
            <p:spPr bwMode="auto">
              <a:xfrm rot="-2579759">
                <a:off x="2738" y="7894"/>
                <a:ext cx="61" cy="32"/>
              </a:xfrm>
              <a:custGeom>
                <a:avLst/>
                <a:gdLst>
                  <a:gd name="T0" fmla="*/ 14 w 88"/>
                  <a:gd name="T1" fmla="*/ 30 h 32"/>
                  <a:gd name="T2" fmla="*/ 17 w 88"/>
                  <a:gd name="T3" fmla="*/ 32 h 32"/>
                  <a:gd name="T4" fmla="*/ 19 w 88"/>
                  <a:gd name="T5" fmla="*/ 32 h 32"/>
                  <a:gd name="T6" fmla="*/ 22 w 88"/>
                  <a:gd name="T7" fmla="*/ 30 h 32"/>
                  <a:gd name="T8" fmla="*/ 24 w 88"/>
                  <a:gd name="T9" fmla="*/ 29 h 32"/>
                  <a:gd name="T10" fmla="*/ 26 w 88"/>
                  <a:gd name="T11" fmla="*/ 28 h 32"/>
                  <a:gd name="T12" fmla="*/ 28 w 88"/>
                  <a:gd name="T13" fmla="*/ 26 h 32"/>
                  <a:gd name="T14" fmla="*/ 29 w 88"/>
                  <a:gd name="T15" fmla="*/ 23 h 32"/>
                  <a:gd name="T16" fmla="*/ 29 w 88"/>
                  <a:gd name="T17" fmla="*/ 20 h 32"/>
                  <a:gd name="T18" fmla="*/ 29 w 88"/>
                  <a:gd name="T19" fmla="*/ 18 h 32"/>
                  <a:gd name="T20" fmla="*/ 28 w 88"/>
                  <a:gd name="T21" fmla="*/ 15 h 32"/>
                  <a:gd name="T22" fmla="*/ 26 w 88"/>
                  <a:gd name="T23" fmla="*/ 10 h 32"/>
                  <a:gd name="T24" fmla="*/ 25 w 88"/>
                  <a:gd name="T25" fmla="*/ 7 h 32"/>
                  <a:gd name="T26" fmla="*/ 23 w 88"/>
                  <a:gd name="T27" fmla="*/ 6 h 32"/>
                  <a:gd name="T28" fmla="*/ 21 w 88"/>
                  <a:gd name="T29" fmla="*/ 3 h 32"/>
                  <a:gd name="T30" fmla="*/ 18 w 88"/>
                  <a:gd name="T31" fmla="*/ 2 h 32"/>
                  <a:gd name="T32" fmla="*/ 15 w 88"/>
                  <a:gd name="T33" fmla="*/ 0 h 32"/>
                  <a:gd name="T34" fmla="*/ 12 w 88"/>
                  <a:gd name="T35" fmla="*/ 0 h 32"/>
                  <a:gd name="T36" fmla="*/ 9 w 88"/>
                  <a:gd name="T37" fmla="*/ 0 h 32"/>
                  <a:gd name="T38" fmla="*/ 7 w 88"/>
                  <a:gd name="T39" fmla="*/ 0 h 32"/>
                  <a:gd name="T40" fmla="*/ 4 w 88"/>
                  <a:gd name="T41" fmla="*/ 2 h 32"/>
                  <a:gd name="T42" fmla="*/ 2 w 88"/>
                  <a:gd name="T43" fmla="*/ 3 h 32"/>
                  <a:gd name="T44" fmla="*/ 1 w 88"/>
                  <a:gd name="T45" fmla="*/ 6 h 32"/>
                  <a:gd name="T46" fmla="*/ 1 w 88"/>
                  <a:gd name="T47" fmla="*/ 9 h 32"/>
                  <a:gd name="T48" fmla="*/ 0 w 88"/>
                  <a:gd name="T49" fmla="*/ 12 h 32"/>
                  <a:gd name="T50" fmla="*/ 0 w 88"/>
                  <a:gd name="T51" fmla="*/ 15 h 32"/>
                  <a:gd name="T52" fmla="*/ 1 w 88"/>
                  <a:gd name="T53" fmla="*/ 18 h 32"/>
                  <a:gd name="T54" fmla="*/ 2 w 88"/>
                  <a:gd name="T55" fmla="*/ 20 h 32"/>
                  <a:gd name="T56" fmla="*/ 4 w 88"/>
                  <a:gd name="T57" fmla="*/ 23 h 32"/>
                  <a:gd name="T58" fmla="*/ 6 w 88"/>
                  <a:gd name="T59" fmla="*/ 26 h 32"/>
                  <a:gd name="T60" fmla="*/ 8 w 88"/>
                  <a:gd name="T61" fmla="*/ 28 h 32"/>
                  <a:gd name="T62" fmla="*/ 11 w 88"/>
                  <a:gd name="T63" fmla="*/ 29 h 32"/>
                  <a:gd name="T64" fmla="*/ 14 w 88"/>
                  <a:gd name="T65" fmla="*/ 3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8" h="32">
                    <a:moveTo>
                      <a:pt x="42" y="30"/>
                    </a:moveTo>
                    <a:lnTo>
                      <a:pt x="50" y="32"/>
                    </a:lnTo>
                    <a:lnTo>
                      <a:pt x="59" y="32"/>
                    </a:lnTo>
                    <a:lnTo>
                      <a:pt x="66" y="30"/>
                    </a:lnTo>
                    <a:lnTo>
                      <a:pt x="73" y="29"/>
                    </a:lnTo>
                    <a:lnTo>
                      <a:pt x="79" y="28"/>
                    </a:lnTo>
                    <a:lnTo>
                      <a:pt x="83" y="26"/>
                    </a:lnTo>
                    <a:lnTo>
                      <a:pt x="86" y="23"/>
                    </a:lnTo>
                    <a:lnTo>
                      <a:pt x="88" y="20"/>
                    </a:lnTo>
                    <a:lnTo>
                      <a:pt x="86" y="18"/>
                    </a:lnTo>
                    <a:lnTo>
                      <a:pt x="85" y="15"/>
                    </a:lnTo>
                    <a:lnTo>
                      <a:pt x="80" y="10"/>
                    </a:lnTo>
                    <a:lnTo>
                      <a:pt x="75" y="7"/>
                    </a:lnTo>
                    <a:lnTo>
                      <a:pt x="69" y="6"/>
                    </a:lnTo>
                    <a:lnTo>
                      <a:pt x="62" y="3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3" y="2"/>
                    </a:lnTo>
                    <a:lnTo>
                      <a:pt x="7" y="3"/>
                    </a:lnTo>
                    <a:lnTo>
                      <a:pt x="3" y="6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3" y="18"/>
                    </a:lnTo>
                    <a:lnTo>
                      <a:pt x="6" y="20"/>
                    </a:lnTo>
                    <a:lnTo>
                      <a:pt x="11" y="23"/>
                    </a:lnTo>
                    <a:lnTo>
                      <a:pt x="17" y="26"/>
                    </a:lnTo>
                    <a:lnTo>
                      <a:pt x="24" y="28"/>
                    </a:lnTo>
                    <a:lnTo>
                      <a:pt x="33" y="29"/>
                    </a:lnTo>
                    <a:lnTo>
                      <a:pt x="42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" name="Freeform 100"/>
              <p:cNvSpPr>
                <a:spLocks/>
              </p:cNvSpPr>
              <p:nvPr/>
            </p:nvSpPr>
            <p:spPr bwMode="auto">
              <a:xfrm rot="-2579759">
                <a:off x="2740" y="7757"/>
                <a:ext cx="153" cy="220"/>
              </a:xfrm>
              <a:custGeom>
                <a:avLst/>
                <a:gdLst>
                  <a:gd name="T0" fmla="*/ 34 w 221"/>
                  <a:gd name="T1" fmla="*/ 182 h 220"/>
                  <a:gd name="T2" fmla="*/ 34 w 221"/>
                  <a:gd name="T3" fmla="*/ 182 h 220"/>
                  <a:gd name="T4" fmla="*/ 39 w 221"/>
                  <a:gd name="T5" fmla="*/ 182 h 220"/>
                  <a:gd name="T6" fmla="*/ 48 w 221"/>
                  <a:gd name="T7" fmla="*/ 174 h 220"/>
                  <a:gd name="T8" fmla="*/ 55 w 221"/>
                  <a:gd name="T9" fmla="*/ 157 h 220"/>
                  <a:gd name="T10" fmla="*/ 60 w 221"/>
                  <a:gd name="T11" fmla="*/ 131 h 220"/>
                  <a:gd name="T12" fmla="*/ 60 w 221"/>
                  <a:gd name="T13" fmla="*/ 102 h 220"/>
                  <a:gd name="T14" fmla="*/ 57 w 221"/>
                  <a:gd name="T15" fmla="*/ 76 h 220"/>
                  <a:gd name="T16" fmla="*/ 52 w 221"/>
                  <a:gd name="T17" fmla="*/ 54 h 220"/>
                  <a:gd name="T18" fmla="*/ 44 w 221"/>
                  <a:gd name="T19" fmla="*/ 40 h 220"/>
                  <a:gd name="T20" fmla="*/ 34 w 221"/>
                  <a:gd name="T21" fmla="*/ 37 h 220"/>
                  <a:gd name="T22" fmla="*/ 26 w 221"/>
                  <a:gd name="T23" fmla="*/ 46 h 220"/>
                  <a:gd name="T24" fmla="*/ 18 w 221"/>
                  <a:gd name="T25" fmla="*/ 65 h 220"/>
                  <a:gd name="T26" fmla="*/ 13 w 221"/>
                  <a:gd name="T27" fmla="*/ 89 h 220"/>
                  <a:gd name="T28" fmla="*/ 8 w 221"/>
                  <a:gd name="T29" fmla="*/ 108 h 220"/>
                  <a:gd name="T30" fmla="*/ 2 w 221"/>
                  <a:gd name="T31" fmla="*/ 105 h 220"/>
                  <a:gd name="T32" fmla="*/ 1 w 221"/>
                  <a:gd name="T33" fmla="*/ 77 h 220"/>
                  <a:gd name="T34" fmla="*/ 8 w 221"/>
                  <a:gd name="T35" fmla="*/ 40 h 220"/>
                  <a:gd name="T36" fmla="*/ 19 w 221"/>
                  <a:gd name="T37" fmla="*/ 13 h 220"/>
                  <a:gd name="T38" fmla="*/ 33 w 221"/>
                  <a:gd name="T39" fmla="*/ 0 h 220"/>
                  <a:gd name="T40" fmla="*/ 47 w 221"/>
                  <a:gd name="T41" fmla="*/ 4 h 220"/>
                  <a:gd name="T42" fmla="*/ 60 w 221"/>
                  <a:gd name="T43" fmla="*/ 24 h 220"/>
                  <a:gd name="T44" fmla="*/ 69 w 221"/>
                  <a:gd name="T45" fmla="*/ 57 h 220"/>
                  <a:gd name="T46" fmla="*/ 73 w 221"/>
                  <a:gd name="T47" fmla="*/ 98 h 220"/>
                  <a:gd name="T48" fmla="*/ 72 w 221"/>
                  <a:gd name="T49" fmla="*/ 142 h 220"/>
                  <a:gd name="T50" fmla="*/ 65 w 221"/>
                  <a:gd name="T51" fmla="*/ 180 h 220"/>
                  <a:gd name="T52" fmla="*/ 55 w 221"/>
                  <a:gd name="T53" fmla="*/ 207 h 220"/>
                  <a:gd name="T54" fmla="*/ 41 w 221"/>
                  <a:gd name="T55" fmla="*/ 220 h 220"/>
                  <a:gd name="T56" fmla="*/ 30 w 221"/>
                  <a:gd name="T57" fmla="*/ 218 h 220"/>
                  <a:gd name="T58" fmla="*/ 26 w 221"/>
                  <a:gd name="T59" fmla="*/ 216 h 220"/>
                  <a:gd name="T60" fmla="*/ 21 w 221"/>
                  <a:gd name="T61" fmla="*/ 210 h 220"/>
                  <a:gd name="T62" fmla="*/ 17 w 221"/>
                  <a:gd name="T63" fmla="*/ 203 h 220"/>
                  <a:gd name="T64" fmla="*/ 15 w 221"/>
                  <a:gd name="T65" fmla="*/ 197 h 220"/>
                  <a:gd name="T66" fmla="*/ 17 w 221"/>
                  <a:gd name="T67" fmla="*/ 195 h 220"/>
                  <a:gd name="T68" fmla="*/ 18 w 221"/>
                  <a:gd name="T69" fmla="*/ 195 h 220"/>
                  <a:gd name="T70" fmla="*/ 22 w 221"/>
                  <a:gd name="T71" fmla="*/ 194 h 220"/>
                  <a:gd name="T72" fmla="*/ 26 w 221"/>
                  <a:gd name="T73" fmla="*/ 191 h 220"/>
                  <a:gd name="T74" fmla="*/ 30 w 221"/>
                  <a:gd name="T75" fmla="*/ 187 h 220"/>
                  <a:gd name="T76" fmla="*/ 33 w 221"/>
                  <a:gd name="T77" fmla="*/ 182 h 22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221" h="220">
                    <a:moveTo>
                      <a:pt x="100" y="182"/>
                    </a:moveTo>
                    <a:lnTo>
                      <a:pt x="102" y="182"/>
                    </a:lnTo>
                    <a:lnTo>
                      <a:pt x="103" y="182"/>
                    </a:lnTo>
                    <a:lnTo>
                      <a:pt x="118" y="182"/>
                    </a:lnTo>
                    <a:lnTo>
                      <a:pt x="132" y="180"/>
                    </a:lnTo>
                    <a:lnTo>
                      <a:pt x="145" y="174"/>
                    </a:lnTo>
                    <a:lnTo>
                      <a:pt x="157" y="167"/>
                    </a:lnTo>
                    <a:lnTo>
                      <a:pt x="167" y="157"/>
                    </a:lnTo>
                    <a:lnTo>
                      <a:pt x="175" y="144"/>
                    </a:lnTo>
                    <a:lnTo>
                      <a:pt x="180" y="131"/>
                    </a:lnTo>
                    <a:lnTo>
                      <a:pt x="182" y="116"/>
                    </a:lnTo>
                    <a:lnTo>
                      <a:pt x="182" y="102"/>
                    </a:lnTo>
                    <a:lnTo>
                      <a:pt x="180" y="88"/>
                    </a:lnTo>
                    <a:lnTo>
                      <a:pt x="174" y="76"/>
                    </a:lnTo>
                    <a:lnTo>
                      <a:pt x="167" y="63"/>
                    </a:lnTo>
                    <a:lnTo>
                      <a:pt x="157" y="54"/>
                    </a:lnTo>
                    <a:lnTo>
                      <a:pt x="145" y="46"/>
                    </a:lnTo>
                    <a:lnTo>
                      <a:pt x="132" y="40"/>
                    </a:lnTo>
                    <a:lnTo>
                      <a:pt x="118" y="37"/>
                    </a:lnTo>
                    <a:lnTo>
                      <a:pt x="103" y="37"/>
                    </a:lnTo>
                    <a:lnTo>
                      <a:pt x="89" y="40"/>
                    </a:lnTo>
                    <a:lnTo>
                      <a:pt x="76" y="46"/>
                    </a:lnTo>
                    <a:lnTo>
                      <a:pt x="65" y="54"/>
                    </a:lnTo>
                    <a:lnTo>
                      <a:pt x="54" y="65"/>
                    </a:lnTo>
                    <a:lnTo>
                      <a:pt x="46" y="76"/>
                    </a:lnTo>
                    <a:lnTo>
                      <a:pt x="40" y="89"/>
                    </a:lnTo>
                    <a:lnTo>
                      <a:pt x="37" y="103"/>
                    </a:lnTo>
                    <a:lnTo>
                      <a:pt x="26" y="108"/>
                    </a:lnTo>
                    <a:lnTo>
                      <a:pt x="14" y="108"/>
                    </a:lnTo>
                    <a:lnTo>
                      <a:pt x="6" y="105"/>
                    </a:lnTo>
                    <a:lnTo>
                      <a:pt x="0" y="100"/>
                    </a:lnTo>
                    <a:lnTo>
                      <a:pt x="4" y="77"/>
                    </a:lnTo>
                    <a:lnTo>
                      <a:pt x="13" y="57"/>
                    </a:lnTo>
                    <a:lnTo>
                      <a:pt x="24" y="40"/>
                    </a:lnTo>
                    <a:lnTo>
                      <a:pt x="40" y="24"/>
                    </a:lnTo>
                    <a:lnTo>
                      <a:pt x="57" y="13"/>
                    </a:lnTo>
                    <a:lnTo>
                      <a:pt x="77" y="4"/>
                    </a:lnTo>
                    <a:lnTo>
                      <a:pt x="98" y="0"/>
                    </a:lnTo>
                    <a:lnTo>
                      <a:pt x="121" y="0"/>
                    </a:lnTo>
                    <a:lnTo>
                      <a:pt x="142" y="4"/>
                    </a:lnTo>
                    <a:lnTo>
                      <a:pt x="162" y="13"/>
                    </a:lnTo>
                    <a:lnTo>
                      <a:pt x="181" y="24"/>
                    </a:lnTo>
                    <a:lnTo>
                      <a:pt x="195" y="39"/>
                    </a:lnTo>
                    <a:lnTo>
                      <a:pt x="208" y="57"/>
                    </a:lnTo>
                    <a:lnTo>
                      <a:pt x="217" y="76"/>
                    </a:lnTo>
                    <a:lnTo>
                      <a:pt x="221" y="98"/>
                    </a:lnTo>
                    <a:lnTo>
                      <a:pt x="221" y="121"/>
                    </a:lnTo>
                    <a:lnTo>
                      <a:pt x="217" y="142"/>
                    </a:lnTo>
                    <a:lnTo>
                      <a:pt x="208" y="162"/>
                    </a:lnTo>
                    <a:lnTo>
                      <a:pt x="197" y="180"/>
                    </a:lnTo>
                    <a:lnTo>
                      <a:pt x="181" y="195"/>
                    </a:lnTo>
                    <a:lnTo>
                      <a:pt x="164" y="207"/>
                    </a:lnTo>
                    <a:lnTo>
                      <a:pt x="144" y="216"/>
                    </a:lnTo>
                    <a:lnTo>
                      <a:pt x="123" y="220"/>
                    </a:lnTo>
                    <a:lnTo>
                      <a:pt x="100" y="220"/>
                    </a:lnTo>
                    <a:lnTo>
                      <a:pt x="92" y="218"/>
                    </a:lnTo>
                    <a:lnTo>
                      <a:pt x="85" y="217"/>
                    </a:lnTo>
                    <a:lnTo>
                      <a:pt x="77" y="216"/>
                    </a:lnTo>
                    <a:lnTo>
                      <a:pt x="70" y="213"/>
                    </a:lnTo>
                    <a:lnTo>
                      <a:pt x="63" y="210"/>
                    </a:lnTo>
                    <a:lnTo>
                      <a:pt x="56" y="207"/>
                    </a:lnTo>
                    <a:lnTo>
                      <a:pt x="49" y="203"/>
                    </a:lnTo>
                    <a:lnTo>
                      <a:pt x="43" y="198"/>
                    </a:lnTo>
                    <a:lnTo>
                      <a:pt x="46" y="197"/>
                    </a:lnTo>
                    <a:lnTo>
                      <a:pt x="49" y="197"/>
                    </a:lnTo>
                    <a:lnTo>
                      <a:pt x="52" y="195"/>
                    </a:lnTo>
                    <a:lnTo>
                      <a:pt x="54" y="195"/>
                    </a:lnTo>
                    <a:lnTo>
                      <a:pt x="53" y="195"/>
                    </a:lnTo>
                    <a:lnTo>
                      <a:pt x="60" y="195"/>
                    </a:lnTo>
                    <a:lnTo>
                      <a:pt x="67" y="194"/>
                    </a:lnTo>
                    <a:lnTo>
                      <a:pt x="73" y="193"/>
                    </a:lnTo>
                    <a:lnTo>
                      <a:pt x="80" y="191"/>
                    </a:lnTo>
                    <a:lnTo>
                      <a:pt x="86" y="190"/>
                    </a:lnTo>
                    <a:lnTo>
                      <a:pt x="90" y="187"/>
                    </a:lnTo>
                    <a:lnTo>
                      <a:pt x="96" y="185"/>
                    </a:lnTo>
                    <a:lnTo>
                      <a:pt x="100" y="182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1766888" y="7780338"/>
              <a:ext cx="171450" cy="349250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7" name="Line 102"/>
            <p:cNvSpPr>
              <a:spLocks noChangeShapeType="1"/>
            </p:cNvSpPr>
            <p:nvPr/>
          </p:nvSpPr>
          <p:spPr bwMode="auto">
            <a:xfrm>
              <a:off x="1809750" y="7824788"/>
              <a:ext cx="0" cy="173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" name="Line 103"/>
            <p:cNvSpPr>
              <a:spLocks noChangeShapeType="1"/>
            </p:cNvSpPr>
            <p:nvPr/>
          </p:nvSpPr>
          <p:spPr bwMode="auto">
            <a:xfrm>
              <a:off x="1831975" y="7907338"/>
              <a:ext cx="0" cy="174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" name="Line 104"/>
            <p:cNvSpPr>
              <a:spLocks noChangeShapeType="1"/>
            </p:cNvSpPr>
            <p:nvPr/>
          </p:nvSpPr>
          <p:spPr bwMode="auto">
            <a:xfrm>
              <a:off x="1855788" y="7921625"/>
              <a:ext cx="0" cy="174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0" name="Line 105"/>
            <p:cNvSpPr>
              <a:spLocks noChangeShapeType="1"/>
            </p:cNvSpPr>
            <p:nvPr/>
          </p:nvSpPr>
          <p:spPr bwMode="auto">
            <a:xfrm>
              <a:off x="1878013" y="7870825"/>
              <a:ext cx="0" cy="174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1" name="Rectangle 106" descr="Linee orizzontali tratteggiate"/>
            <p:cNvSpPr>
              <a:spLocks noChangeArrowheads="1"/>
            </p:cNvSpPr>
            <p:nvPr/>
          </p:nvSpPr>
          <p:spPr bwMode="auto">
            <a:xfrm>
              <a:off x="4038600" y="8237538"/>
              <a:ext cx="609600" cy="661987"/>
            </a:xfrm>
            <a:prstGeom prst="rect">
              <a:avLst/>
            </a:prstGeom>
            <a:pattFill prst="dashHorz">
              <a:fgClr>
                <a:srgbClr val="FF9933"/>
              </a:fgClr>
              <a:bgClr>
                <a:srgbClr val="FFCC66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2" name="Line 107"/>
            <p:cNvSpPr>
              <a:spLocks noChangeShapeType="1"/>
            </p:cNvSpPr>
            <p:nvPr/>
          </p:nvSpPr>
          <p:spPr bwMode="auto">
            <a:xfrm>
              <a:off x="4027488" y="7875588"/>
              <a:ext cx="0" cy="1025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" name="Line 108"/>
            <p:cNvSpPr>
              <a:spLocks noChangeShapeType="1"/>
            </p:cNvSpPr>
            <p:nvPr/>
          </p:nvSpPr>
          <p:spPr bwMode="auto">
            <a:xfrm>
              <a:off x="4651375" y="7875588"/>
              <a:ext cx="0" cy="1025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4" name="Line 109"/>
            <p:cNvSpPr>
              <a:spLocks noChangeShapeType="1"/>
            </p:cNvSpPr>
            <p:nvPr/>
          </p:nvSpPr>
          <p:spPr bwMode="auto">
            <a:xfrm rot="5400000">
              <a:off x="4333875" y="8582025"/>
              <a:ext cx="0" cy="635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4038600" y="8194675"/>
              <a:ext cx="600075" cy="58738"/>
            </a:xfrm>
            <a:custGeom>
              <a:avLst/>
              <a:gdLst>
                <a:gd name="T0" fmla="*/ 0 w 594"/>
                <a:gd name="T1" fmla="*/ 2147483647 h 26"/>
                <a:gd name="T2" fmla="*/ 2147483647 w 594"/>
                <a:gd name="T3" fmla="*/ 2147483647 h 26"/>
                <a:gd name="T4" fmla="*/ 2147483647 w 594"/>
                <a:gd name="T5" fmla="*/ 2147483647 h 26"/>
                <a:gd name="T6" fmla="*/ 2147483647 w 594"/>
                <a:gd name="T7" fmla="*/ 2147483647 h 26"/>
                <a:gd name="T8" fmla="*/ 2147483647 w 594"/>
                <a:gd name="T9" fmla="*/ 2147483647 h 26"/>
                <a:gd name="T10" fmla="*/ 2147483647 w 594"/>
                <a:gd name="T11" fmla="*/ 2147483647 h 26"/>
                <a:gd name="T12" fmla="*/ 2147483647 w 594"/>
                <a:gd name="T13" fmla="*/ 0 h 26"/>
                <a:gd name="T14" fmla="*/ 2147483647 w 594"/>
                <a:gd name="T15" fmla="*/ 2147483647 h 26"/>
                <a:gd name="T16" fmla="*/ 2147483647 w 594"/>
                <a:gd name="T17" fmla="*/ 2147483647 h 26"/>
                <a:gd name="T18" fmla="*/ 2147483647 w 594"/>
                <a:gd name="T19" fmla="*/ 2147483647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94" h="26">
                  <a:moveTo>
                    <a:pt x="0" y="21"/>
                  </a:moveTo>
                  <a:lnTo>
                    <a:pt x="39" y="24"/>
                  </a:lnTo>
                  <a:lnTo>
                    <a:pt x="89" y="8"/>
                  </a:lnTo>
                  <a:lnTo>
                    <a:pt x="180" y="26"/>
                  </a:lnTo>
                  <a:lnTo>
                    <a:pt x="248" y="11"/>
                  </a:lnTo>
                  <a:lnTo>
                    <a:pt x="323" y="23"/>
                  </a:lnTo>
                  <a:lnTo>
                    <a:pt x="407" y="0"/>
                  </a:lnTo>
                  <a:lnTo>
                    <a:pt x="468" y="26"/>
                  </a:lnTo>
                  <a:lnTo>
                    <a:pt x="539" y="6"/>
                  </a:lnTo>
                  <a:lnTo>
                    <a:pt x="594" y="24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6" name="AutoShape 111"/>
            <p:cNvSpPr>
              <a:spLocks/>
            </p:cNvSpPr>
            <p:nvPr/>
          </p:nvSpPr>
          <p:spPr bwMode="auto">
            <a:xfrm rot="5400000">
              <a:off x="4278313" y="8567738"/>
              <a:ext cx="120650" cy="857250"/>
            </a:xfrm>
            <a:prstGeom prst="rightBrace">
              <a:avLst>
                <a:gd name="adj1" fmla="val 47467"/>
                <a:gd name="adj2" fmla="val 48153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7" name="Line 112"/>
            <p:cNvSpPr>
              <a:spLocks noChangeShapeType="1"/>
            </p:cNvSpPr>
            <p:nvPr/>
          </p:nvSpPr>
          <p:spPr bwMode="auto">
            <a:xfrm flipH="1" flipV="1">
              <a:off x="3910013" y="7878763"/>
              <a:ext cx="0" cy="10683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8" name="Line 113"/>
            <p:cNvSpPr>
              <a:spLocks noChangeShapeType="1"/>
            </p:cNvSpPr>
            <p:nvPr/>
          </p:nvSpPr>
          <p:spPr bwMode="auto">
            <a:xfrm flipH="1" flipV="1">
              <a:off x="4767263" y="7878763"/>
              <a:ext cx="0" cy="1073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9" name="Line 114"/>
            <p:cNvSpPr>
              <a:spLocks noChangeShapeType="1"/>
            </p:cNvSpPr>
            <p:nvPr/>
          </p:nvSpPr>
          <p:spPr bwMode="auto">
            <a:xfrm>
              <a:off x="3900488" y="7881938"/>
              <a:ext cx="1317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0" name="Line 115"/>
            <p:cNvSpPr>
              <a:spLocks noChangeShapeType="1"/>
            </p:cNvSpPr>
            <p:nvPr/>
          </p:nvSpPr>
          <p:spPr bwMode="auto">
            <a:xfrm>
              <a:off x="4641850" y="7875588"/>
              <a:ext cx="1397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" name="AutoShape 116"/>
            <p:cNvSpPr>
              <a:spLocks noChangeArrowheads="1"/>
            </p:cNvSpPr>
            <p:nvPr/>
          </p:nvSpPr>
          <p:spPr bwMode="auto">
            <a:xfrm>
              <a:off x="2486025" y="8420100"/>
              <a:ext cx="1243013" cy="244475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15658997 h 21600"/>
                <a:gd name="T4" fmla="*/ 2147483647 w 21600"/>
                <a:gd name="T5" fmla="*/ 31318130 h 21600"/>
                <a:gd name="T6" fmla="*/ 2147483647 w 21600"/>
                <a:gd name="T7" fmla="*/ 1565899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9933"/>
                </a:gs>
                <a:gs pos="50000">
                  <a:srgbClr val="FFCC66"/>
                </a:gs>
                <a:gs pos="100000">
                  <a:srgbClr val="FF9933"/>
                </a:gs>
              </a:gsLst>
              <a:lin ang="5400000" scaled="1"/>
            </a:gra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2" name="Text Box 117"/>
            <p:cNvSpPr txBox="1">
              <a:spLocks noChangeArrowheads="1"/>
            </p:cNvSpPr>
            <p:nvPr/>
          </p:nvSpPr>
          <p:spPr bwMode="auto">
            <a:xfrm>
              <a:off x="4843463" y="8089900"/>
              <a:ext cx="2025195" cy="575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 b="1">
                  <a:solidFill>
                    <a:srgbClr val="3333CC"/>
                  </a:solidFill>
                  <a:latin typeface="Comic Sans MS" pitchFamily="66" charset="0"/>
                </a:rPr>
                <a:t>Dissoluzione  dello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 b="1">
                  <a:solidFill>
                    <a:srgbClr val="3333CC"/>
                  </a:solidFill>
                  <a:latin typeface="Comic Sans MS" pitchFamily="66" charset="0"/>
                </a:rPr>
                <a:t>zucchero in acqua</a:t>
              </a:r>
              <a:endParaRPr lang="it-IT" altLang="it-IT" sz="2300" b="1">
                <a:solidFill>
                  <a:srgbClr val="3333CC"/>
                </a:solidFill>
                <a:latin typeface="Comic Sans MS" pitchFamily="66" charset="0"/>
              </a:endParaRPr>
            </a:p>
          </p:txBody>
        </p:sp>
      </p:grpSp>
      <p:pic>
        <p:nvPicPr>
          <p:cNvPr id="125" name="Audio 1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245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46"/>
    </mc:Choice>
    <mc:Fallback xmlns="">
      <p:transition spd="slow" advTm="109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</p:childTnLst>
        </p:cTn>
      </p:par>
    </p:tnLst>
    <p:bldLst>
      <p:bldP spid="23" grpId="0"/>
      <p:bldP spid="24" grpId="0"/>
      <p:bldP spid="84" grpId="0"/>
      <p:bldP spid="8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5603875" y="61913"/>
            <a:ext cx="746125" cy="393954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CC3300"/>
                </a:solidFill>
                <a:latin typeface="Comic Sans MS" pitchFamily="66" charset="0"/>
              </a:rPr>
              <a:t>H</a:t>
            </a:r>
            <a:r>
              <a:rPr lang="it-IT" altLang="it-IT" sz="2200" b="1" baseline="-25000">
                <a:solidFill>
                  <a:srgbClr val="CC3300"/>
                </a:solidFill>
                <a:latin typeface="Comic Sans MS" pitchFamily="66" charset="0"/>
              </a:rPr>
              <a:t>2</a:t>
            </a:r>
            <a:r>
              <a:rPr lang="it-IT" altLang="it-IT" sz="2200" b="1">
                <a:solidFill>
                  <a:srgbClr val="CC3300"/>
                </a:solidFill>
                <a:latin typeface="Comic Sans MS" pitchFamily="66" charset="0"/>
              </a:rPr>
              <a:t>O</a:t>
            </a:r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6952297" y="158750"/>
            <a:ext cx="29337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dirty="0">
                <a:solidFill>
                  <a:srgbClr val="CC0000"/>
                </a:solidFill>
                <a:latin typeface="Comic Sans MS" pitchFamily="66" charset="0"/>
              </a:rPr>
              <a:t>Porzione a bassa pressione</a:t>
            </a: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3671887" y="1633061"/>
            <a:ext cx="0" cy="32004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3671888" y="4833461"/>
            <a:ext cx="4664075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4491037" y="1785462"/>
            <a:ext cx="393700" cy="20986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7673975" y="2010887"/>
            <a:ext cx="0" cy="2754313"/>
          </a:xfrm>
          <a:prstGeom prst="line">
            <a:avLst/>
          </a:prstGeom>
          <a:noFill/>
          <a:ln w="38100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559175" y="1267936"/>
            <a:ext cx="261482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66"/>
                </a:solidFill>
                <a:latin typeface="Comic Sans MS" pitchFamily="66" charset="0"/>
              </a:rPr>
              <a:t>P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335962" y="4620736"/>
            <a:ext cx="306366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66"/>
                </a:solidFill>
                <a:latin typeface="Comic Sans MS" pitchFamily="66" charset="0"/>
              </a:rPr>
              <a:t>T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663951" y="3873024"/>
            <a:ext cx="1203325" cy="0"/>
          </a:xfrm>
          <a:prstGeom prst="line">
            <a:avLst/>
          </a:prstGeom>
          <a:noFill/>
          <a:ln w="38100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3695701" y="3919062"/>
            <a:ext cx="1189037" cy="868363"/>
          </a:xfrm>
          <a:custGeom>
            <a:avLst/>
            <a:gdLst>
              <a:gd name="T0" fmla="*/ 0 w 1200"/>
              <a:gd name="T1" fmla="*/ 2147483647 h 912"/>
              <a:gd name="T2" fmla="*/ 2147483647 w 1200"/>
              <a:gd name="T3" fmla="*/ 2147483647 h 912"/>
              <a:gd name="T4" fmla="*/ 2147483647 w 1200"/>
              <a:gd name="T5" fmla="*/ 2147483647 h 912"/>
              <a:gd name="T6" fmla="*/ 2147483647 w 1200"/>
              <a:gd name="T7" fmla="*/ 0 h 9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0" h="912">
                <a:moveTo>
                  <a:pt x="0" y="912"/>
                </a:moveTo>
                <a:cubicBezTo>
                  <a:pt x="66" y="882"/>
                  <a:pt x="240" y="828"/>
                  <a:pt x="396" y="732"/>
                </a:cubicBezTo>
                <a:cubicBezTo>
                  <a:pt x="552" y="636"/>
                  <a:pt x="802" y="458"/>
                  <a:pt x="936" y="336"/>
                </a:cubicBezTo>
                <a:cubicBezTo>
                  <a:pt x="1070" y="214"/>
                  <a:pt x="1145" y="70"/>
                  <a:pt x="1200" y="0"/>
                </a:cubicBezTo>
              </a:path>
            </a:pathLst>
          </a:custGeom>
          <a:noFill/>
          <a:ln w="38100" cmpd="sng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3686175" y="1998186"/>
            <a:ext cx="3935412" cy="46038"/>
          </a:xfrm>
          <a:prstGeom prst="line">
            <a:avLst/>
          </a:prstGeom>
          <a:noFill/>
          <a:ln w="38100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rot="5400000" flipH="1">
            <a:off x="4374356" y="4326255"/>
            <a:ext cx="1020762" cy="0"/>
          </a:xfrm>
          <a:prstGeom prst="line">
            <a:avLst/>
          </a:prstGeom>
          <a:noFill/>
          <a:ln w="38100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4884737" y="1480662"/>
            <a:ext cx="3263900" cy="2392363"/>
          </a:xfrm>
          <a:custGeom>
            <a:avLst/>
            <a:gdLst>
              <a:gd name="T0" fmla="*/ 0 w 2892"/>
              <a:gd name="T1" fmla="*/ 2147483647 h 1920"/>
              <a:gd name="T2" fmla="*/ 2147483647 w 2892"/>
              <a:gd name="T3" fmla="*/ 2147483647 h 1920"/>
              <a:gd name="T4" fmla="*/ 2147483647 w 2892"/>
              <a:gd name="T5" fmla="*/ 2147483647 h 1920"/>
              <a:gd name="T6" fmla="*/ 2147483647 w 2892"/>
              <a:gd name="T7" fmla="*/ 2147483647 h 1920"/>
              <a:gd name="T8" fmla="*/ 2147483647 w 2892"/>
              <a:gd name="T9" fmla="*/ 0 h 19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92" h="1920">
                <a:moveTo>
                  <a:pt x="0" y="1920"/>
                </a:moveTo>
                <a:cubicBezTo>
                  <a:pt x="116" y="1874"/>
                  <a:pt x="464" y="1758"/>
                  <a:pt x="696" y="1644"/>
                </a:cubicBezTo>
                <a:cubicBezTo>
                  <a:pt x="928" y="1530"/>
                  <a:pt x="1132" y="1406"/>
                  <a:pt x="1392" y="1236"/>
                </a:cubicBezTo>
                <a:cubicBezTo>
                  <a:pt x="1652" y="1066"/>
                  <a:pt x="2006" y="830"/>
                  <a:pt x="2256" y="624"/>
                </a:cubicBezTo>
                <a:cubicBezTo>
                  <a:pt x="2506" y="418"/>
                  <a:pt x="2760" y="130"/>
                  <a:pt x="2892" y="0"/>
                </a:cubicBezTo>
              </a:path>
            </a:pathLst>
          </a:custGeom>
          <a:noFill/>
          <a:ln w="38100" cmpd="sng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478462" y="2683987"/>
            <a:ext cx="1213666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LIQUIDO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706813" y="3358675"/>
            <a:ext cx="1059777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SOLIDO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4308475" y="4387374"/>
            <a:ext cx="2794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049963" y="3736500"/>
            <a:ext cx="1034129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VAPORE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092450" y="3576161"/>
            <a:ext cx="562846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4,5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torr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3092450" y="1804511"/>
            <a:ext cx="562846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760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torr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4556126" y="4811237"/>
            <a:ext cx="917111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0,01°C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7218363" y="4844575"/>
            <a:ext cx="1058175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100,0°C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4387851" y="1456850"/>
            <a:ext cx="256673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25" name="Text Box 54"/>
          <p:cNvSpPr txBox="1">
            <a:spLocks noChangeArrowheads="1"/>
          </p:cNvSpPr>
          <p:nvPr/>
        </p:nvSpPr>
        <p:spPr bwMode="auto">
          <a:xfrm>
            <a:off x="7516813" y="1701325"/>
            <a:ext cx="253467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26" name="Text Box 56"/>
          <p:cNvSpPr txBox="1">
            <a:spLocks noChangeArrowheads="1"/>
          </p:cNvSpPr>
          <p:nvPr/>
        </p:nvSpPr>
        <p:spPr bwMode="auto">
          <a:xfrm>
            <a:off x="4948237" y="3842862"/>
            <a:ext cx="251864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0</a:t>
            </a: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0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973"/>
    </mc:Choice>
    <mc:Fallback>
      <p:transition spd="slow" advTm="128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 descr="Carta"/>
          <p:cNvSpPr>
            <a:spLocks noChangeArrowheads="1" noChangeShapeType="1" noTextEdit="1"/>
          </p:cNvSpPr>
          <p:nvPr/>
        </p:nvSpPr>
        <p:spPr bwMode="auto">
          <a:xfrm>
            <a:off x="3092451" y="87314"/>
            <a:ext cx="5897563" cy="434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b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2D2DB9"/>
                </a:solidFill>
                <a:latin typeface="Times New Roman"/>
                <a:cs typeface="Times New Roman"/>
              </a:rPr>
              <a:t>Equazione di </a:t>
            </a:r>
            <a:r>
              <a:rPr lang="it-IT" sz="3600" b="1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2D2DB9"/>
                </a:solidFill>
                <a:latin typeface="Times New Roman"/>
                <a:cs typeface="Times New Roman"/>
              </a:rPr>
              <a:t>Clausius</a:t>
            </a:r>
            <a:r>
              <a:rPr lang="it-IT" sz="3600" b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2D2DB9"/>
                </a:solidFill>
                <a:latin typeface="Times New Roman"/>
                <a:cs typeface="Times New Roman"/>
              </a:rPr>
              <a:t> - </a:t>
            </a:r>
            <a:r>
              <a:rPr lang="it-IT" sz="3600" b="1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2D2DB9"/>
                </a:solidFill>
                <a:latin typeface="Times New Roman"/>
                <a:cs typeface="Times New Roman"/>
              </a:rPr>
              <a:t>Clapeyron</a:t>
            </a:r>
            <a:endParaRPr lang="it-IT" sz="3600" b="1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2D2DB9"/>
              </a:solidFill>
              <a:latin typeface="Times New Roman"/>
              <a:cs typeface="Times New Roman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2446143" y="563564"/>
            <a:ext cx="7877279" cy="681289"/>
            <a:chOff x="46038" y="563563"/>
            <a:chExt cx="7877279" cy="681289"/>
          </a:xfrm>
        </p:grpSpPr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46038" y="563563"/>
              <a:ext cx="7877279" cy="638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Per una mole di liquido in equilibrio con una mole di gas a P, T costanti,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deve essere</a:t>
              </a:r>
            </a:p>
          </p:txBody>
        </p: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3205310" y="898607"/>
              <a:ext cx="956090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G</a:t>
              </a:r>
              <a:r>
                <a:rPr lang="it-IT" altLang="it-IT" sz="1900" baseline="-25000" dirty="0">
                  <a:solidFill>
                    <a:srgbClr val="2D2DB9"/>
                  </a:solidFill>
                  <a:latin typeface="Arial" charset="0"/>
                </a:rPr>
                <a:t>L</a:t>
              </a: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 = G</a:t>
              </a:r>
              <a:r>
                <a:rPr lang="it-IT" altLang="it-IT" sz="1900" baseline="-25000" dirty="0">
                  <a:solidFill>
                    <a:srgbClr val="2D2DB9"/>
                  </a:solidFill>
                  <a:latin typeface="Arial" charset="0"/>
                </a:rPr>
                <a:t>V</a:t>
              </a:r>
              <a:endParaRPr lang="it-IT" altLang="it-IT" sz="1900" dirty="0">
                <a:solidFill>
                  <a:srgbClr val="2D2DB9"/>
                </a:solidFill>
                <a:latin typeface="Arial" charset="0"/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1577838" y="1421812"/>
            <a:ext cx="9026842" cy="1277265"/>
            <a:chOff x="46038" y="1331516"/>
            <a:chExt cx="9026842" cy="1277265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46038" y="1331516"/>
              <a:ext cx="9026842" cy="931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                  Alterando la temperatura T di un infinitesimo </a:t>
              </a:r>
              <a:r>
                <a:rPr lang="it-IT" altLang="it-IT" sz="1900" dirty="0" err="1">
                  <a:solidFill>
                    <a:srgbClr val="2D2DB9"/>
                  </a:solidFill>
                  <a:latin typeface="Arial" charset="0"/>
                </a:rPr>
                <a:t>dT</a:t>
              </a: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                                  e la pressione P di un infinitesimo </a:t>
              </a:r>
              <a:r>
                <a:rPr lang="it-IT" altLang="it-IT" sz="1900" dirty="0" err="1">
                  <a:solidFill>
                    <a:srgbClr val="2D2DB9"/>
                  </a:solidFill>
                  <a:latin typeface="Arial" charset="0"/>
                </a:rPr>
                <a:t>dP</a:t>
              </a: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 dirty="0">
                  <a:solidFill>
                    <a:srgbClr val="2D2DB9"/>
                  </a:solidFill>
                  <a:latin typeface="Arial" charset="0"/>
                </a:rPr>
                <a:t>                  </a:t>
              </a:r>
              <a:r>
                <a:rPr lang="it-IT" altLang="it-IT" sz="1900" b="1" u="sng" dirty="0">
                  <a:solidFill>
                    <a:srgbClr val="2D2DB9"/>
                  </a:solidFill>
                  <a:latin typeface="Arial" charset="0"/>
                </a:rPr>
                <a:t>in modo tale che il sistema resti in equilibrio</a:t>
              </a: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,  si avrà:</a:t>
              </a: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3261805" y="2262536"/>
              <a:ext cx="2354293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G</a:t>
              </a:r>
              <a:r>
                <a:rPr lang="it-IT" altLang="it-IT" sz="1900" baseline="-25000" dirty="0">
                  <a:solidFill>
                    <a:srgbClr val="2D2DB9"/>
                  </a:solidFill>
                  <a:latin typeface="Arial" charset="0"/>
                </a:rPr>
                <a:t>L</a:t>
              </a: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 + </a:t>
              </a:r>
              <a:r>
                <a:rPr lang="it-IT" altLang="it-IT" sz="1900" dirty="0" err="1">
                  <a:solidFill>
                    <a:srgbClr val="2D2DB9"/>
                  </a:solidFill>
                  <a:latin typeface="Arial" charset="0"/>
                </a:rPr>
                <a:t>dG</a:t>
              </a:r>
              <a:r>
                <a:rPr lang="it-IT" altLang="it-IT" sz="1900" baseline="-25000" dirty="0" err="1">
                  <a:solidFill>
                    <a:srgbClr val="2D2DB9"/>
                  </a:solidFill>
                  <a:latin typeface="Arial" charset="0"/>
                </a:rPr>
                <a:t>L</a:t>
              </a: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 = G</a:t>
              </a:r>
              <a:r>
                <a:rPr lang="it-IT" altLang="it-IT" sz="1900" baseline="-25000" dirty="0">
                  <a:solidFill>
                    <a:srgbClr val="2D2DB9"/>
                  </a:solidFill>
                  <a:latin typeface="Arial" charset="0"/>
                </a:rPr>
                <a:t>V</a:t>
              </a: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 + </a:t>
              </a:r>
              <a:r>
                <a:rPr lang="it-IT" altLang="it-IT" sz="1900" dirty="0" err="1">
                  <a:solidFill>
                    <a:srgbClr val="2D2DB9"/>
                  </a:solidFill>
                  <a:latin typeface="Arial" charset="0"/>
                </a:rPr>
                <a:t>dG</a:t>
              </a:r>
              <a:r>
                <a:rPr lang="it-IT" altLang="it-IT" sz="1900" baseline="-25000" dirty="0" err="1">
                  <a:solidFill>
                    <a:srgbClr val="2D2DB9"/>
                  </a:solidFill>
                  <a:latin typeface="Arial" charset="0"/>
                </a:rPr>
                <a:t>V</a:t>
              </a:r>
              <a:endParaRPr lang="it-IT" altLang="it-IT" sz="1900" dirty="0">
                <a:solidFill>
                  <a:srgbClr val="2D2DB9"/>
                </a:solidFill>
                <a:latin typeface="Arial" charset="0"/>
              </a:endParaRPr>
            </a:p>
          </p:txBody>
        </p:sp>
      </p:grp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375713" y="3161179"/>
            <a:ext cx="2129488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dG</a:t>
            </a:r>
            <a:r>
              <a:rPr lang="it-IT" altLang="it-IT" sz="1900" baseline="-25000" dirty="0" err="1">
                <a:solidFill>
                  <a:srgbClr val="2D2DB9"/>
                </a:solidFill>
                <a:latin typeface="Arial" charset="0"/>
              </a:rPr>
              <a:t>V</a:t>
            </a:r>
            <a:r>
              <a:rPr lang="it-IT" altLang="it-IT" sz="1900" dirty="0">
                <a:solidFill>
                  <a:srgbClr val="2D2DB9"/>
                </a:solidFill>
                <a:latin typeface="Arial" charset="0"/>
              </a:rPr>
              <a:t> = 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V</a:t>
            </a:r>
            <a:r>
              <a:rPr lang="it-IT" altLang="it-IT" sz="1900" baseline="-25000" dirty="0" err="1">
                <a:solidFill>
                  <a:srgbClr val="2D2DB9"/>
                </a:solidFill>
                <a:latin typeface="Arial" charset="0"/>
              </a:rPr>
              <a:t>v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dP</a:t>
            </a:r>
            <a:r>
              <a:rPr lang="it-IT" altLang="it-IT" sz="1900" dirty="0">
                <a:solidFill>
                  <a:srgbClr val="2D2DB9"/>
                </a:solidFill>
                <a:latin typeface="Arial" charset="0"/>
              </a:rPr>
              <a:t> - 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S</a:t>
            </a:r>
            <a:r>
              <a:rPr lang="it-IT" altLang="it-IT" sz="1900" baseline="-25000" dirty="0" err="1">
                <a:solidFill>
                  <a:srgbClr val="2D2DB9"/>
                </a:solidFill>
                <a:latin typeface="Arial" charset="0"/>
              </a:rPr>
              <a:t>V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dT</a:t>
            </a:r>
            <a:endParaRPr lang="it-IT" altLang="it-IT" sz="1900" dirty="0">
              <a:solidFill>
                <a:srgbClr val="2D2DB9"/>
              </a:solidFill>
              <a:latin typeface="Arial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083460" y="3183025"/>
            <a:ext cx="2093003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dG</a:t>
            </a:r>
            <a:r>
              <a:rPr lang="it-IT" altLang="it-IT" sz="1900" baseline="-25000" dirty="0" err="1">
                <a:solidFill>
                  <a:srgbClr val="2D2DB9"/>
                </a:solidFill>
                <a:latin typeface="Arial" charset="0"/>
              </a:rPr>
              <a:t>L</a:t>
            </a:r>
            <a:r>
              <a:rPr lang="it-IT" altLang="it-IT" sz="1900" dirty="0">
                <a:solidFill>
                  <a:srgbClr val="2D2DB9"/>
                </a:solidFill>
                <a:latin typeface="Arial" charset="0"/>
              </a:rPr>
              <a:t> = 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V</a:t>
            </a:r>
            <a:r>
              <a:rPr lang="it-IT" altLang="it-IT" sz="1900" baseline="-25000" dirty="0" err="1">
                <a:solidFill>
                  <a:srgbClr val="2D2DB9"/>
                </a:solidFill>
                <a:latin typeface="Arial" charset="0"/>
              </a:rPr>
              <a:t>L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dP</a:t>
            </a:r>
            <a:r>
              <a:rPr lang="it-IT" altLang="it-IT" sz="1900" dirty="0">
                <a:solidFill>
                  <a:srgbClr val="2D2DB9"/>
                </a:solidFill>
                <a:latin typeface="Arial" charset="0"/>
              </a:rPr>
              <a:t> - 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S</a:t>
            </a:r>
            <a:r>
              <a:rPr lang="it-IT" altLang="it-IT" sz="1900" baseline="-25000" dirty="0" err="1">
                <a:solidFill>
                  <a:srgbClr val="2D2DB9"/>
                </a:solidFill>
                <a:latin typeface="Arial" charset="0"/>
              </a:rPr>
              <a:t>L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dT</a:t>
            </a:r>
            <a:endParaRPr lang="it-IT" altLang="it-IT" sz="1900" dirty="0">
              <a:solidFill>
                <a:srgbClr val="2D2DB9"/>
              </a:solidFill>
              <a:latin typeface="Arial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094142" y="3690625"/>
            <a:ext cx="3016717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V</a:t>
            </a:r>
            <a:r>
              <a:rPr lang="it-IT" altLang="it-IT" sz="1900" baseline="-25000" dirty="0" err="1">
                <a:solidFill>
                  <a:srgbClr val="2D2DB9"/>
                </a:solidFill>
                <a:latin typeface="Arial" charset="0"/>
              </a:rPr>
              <a:t>V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dP</a:t>
            </a:r>
            <a:r>
              <a:rPr lang="it-IT" altLang="it-IT" sz="1900" dirty="0">
                <a:solidFill>
                  <a:srgbClr val="2D2DB9"/>
                </a:solidFill>
                <a:latin typeface="Arial" charset="0"/>
              </a:rPr>
              <a:t> - 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S</a:t>
            </a:r>
            <a:r>
              <a:rPr lang="it-IT" altLang="it-IT" sz="1900" baseline="-25000" dirty="0" err="1">
                <a:solidFill>
                  <a:srgbClr val="2D2DB9"/>
                </a:solidFill>
                <a:latin typeface="Arial" charset="0"/>
              </a:rPr>
              <a:t>V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dT</a:t>
            </a:r>
            <a:r>
              <a:rPr lang="it-IT" altLang="it-IT" sz="1900" dirty="0">
                <a:solidFill>
                  <a:srgbClr val="2D2DB9"/>
                </a:solidFill>
                <a:latin typeface="Arial" charset="0"/>
              </a:rPr>
              <a:t> = 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V</a:t>
            </a:r>
            <a:r>
              <a:rPr lang="it-IT" altLang="it-IT" sz="1900" baseline="-25000" dirty="0" err="1">
                <a:solidFill>
                  <a:srgbClr val="2D2DB9"/>
                </a:solidFill>
                <a:latin typeface="Arial" charset="0"/>
              </a:rPr>
              <a:t>L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dP</a:t>
            </a:r>
            <a:r>
              <a:rPr lang="it-IT" altLang="it-IT" sz="1900" dirty="0">
                <a:solidFill>
                  <a:srgbClr val="2D2DB9"/>
                </a:solidFill>
                <a:latin typeface="Arial" charset="0"/>
              </a:rPr>
              <a:t> - 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S</a:t>
            </a:r>
            <a:r>
              <a:rPr lang="it-IT" altLang="it-IT" sz="1900" baseline="-25000" dirty="0" err="1">
                <a:solidFill>
                  <a:srgbClr val="2D2DB9"/>
                </a:solidFill>
                <a:latin typeface="Arial" charset="0"/>
              </a:rPr>
              <a:t>L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dT</a:t>
            </a:r>
            <a:endParaRPr lang="it-IT" altLang="it-IT" sz="1900" dirty="0">
              <a:solidFill>
                <a:srgbClr val="2D2DB9"/>
              </a:solidFill>
              <a:latin typeface="Arial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683952" y="3686118"/>
            <a:ext cx="3638298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dirty="0">
                <a:solidFill>
                  <a:srgbClr val="2D2DB9"/>
                </a:solidFill>
                <a:latin typeface="Arial" charset="0"/>
              </a:rPr>
              <a:t>(V</a:t>
            </a:r>
            <a:r>
              <a:rPr lang="it-IT" altLang="it-IT" sz="1900" baseline="-25000" dirty="0">
                <a:solidFill>
                  <a:srgbClr val="2D2DB9"/>
                </a:solidFill>
                <a:latin typeface="Arial" charset="0"/>
              </a:rPr>
              <a:t>V</a:t>
            </a:r>
            <a:r>
              <a:rPr lang="it-IT" altLang="it-IT" sz="1900" dirty="0">
                <a:solidFill>
                  <a:srgbClr val="2D2DB9"/>
                </a:solidFill>
                <a:latin typeface="Arial" charset="0"/>
              </a:rPr>
              <a:t> - V</a:t>
            </a:r>
            <a:r>
              <a:rPr lang="it-IT" altLang="it-IT" sz="1900" baseline="-25000" dirty="0">
                <a:solidFill>
                  <a:srgbClr val="2D2DB9"/>
                </a:solidFill>
                <a:latin typeface="Arial" charset="0"/>
              </a:rPr>
              <a:t>L</a:t>
            </a:r>
            <a:r>
              <a:rPr lang="it-IT" altLang="it-IT" sz="1900" dirty="0">
                <a:solidFill>
                  <a:srgbClr val="2D2DB9"/>
                </a:solidFill>
                <a:latin typeface="Arial" charset="0"/>
              </a:rPr>
              <a:t>)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dP</a:t>
            </a:r>
            <a:r>
              <a:rPr lang="it-IT" altLang="it-IT" sz="1900" dirty="0">
                <a:solidFill>
                  <a:srgbClr val="2D2DB9"/>
                </a:solidFill>
                <a:latin typeface="Arial" charset="0"/>
              </a:rPr>
              <a:t> = (S</a:t>
            </a:r>
            <a:r>
              <a:rPr lang="it-IT" altLang="it-IT" sz="1900" baseline="-25000" dirty="0">
                <a:solidFill>
                  <a:srgbClr val="2D2DB9"/>
                </a:solidFill>
                <a:latin typeface="Arial" charset="0"/>
              </a:rPr>
              <a:t>V</a:t>
            </a:r>
            <a:r>
              <a:rPr lang="it-IT" altLang="it-IT" sz="1900" dirty="0">
                <a:solidFill>
                  <a:srgbClr val="2D2DB9"/>
                </a:solidFill>
                <a:latin typeface="Arial" charset="0"/>
              </a:rPr>
              <a:t> - S</a:t>
            </a:r>
            <a:r>
              <a:rPr lang="it-IT" altLang="it-IT" sz="1900" baseline="-25000" dirty="0">
                <a:solidFill>
                  <a:srgbClr val="2D2DB9"/>
                </a:solidFill>
                <a:latin typeface="Arial" charset="0"/>
              </a:rPr>
              <a:t>L</a:t>
            </a:r>
            <a:r>
              <a:rPr lang="it-IT" altLang="it-IT" sz="1900" dirty="0">
                <a:solidFill>
                  <a:srgbClr val="2D2DB9"/>
                </a:solidFill>
                <a:latin typeface="Arial" charset="0"/>
              </a:rPr>
              <a:t>)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dT</a:t>
            </a:r>
            <a:r>
              <a:rPr lang="it-IT" altLang="it-IT" sz="1900" dirty="0">
                <a:solidFill>
                  <a:srgbClr val="2D2DB9"/>
                </a:solidFill>
                <a:latin typeface="Arial" charset="0"/>
              </a:rPr>
              <a:t> = </a:t>
            </a:r>
            <a:r>
              <a:rPr lang="it-IT" altLang="it-IT" sz="1900" dirty="0" err="1">
                <a:solidFill>
                  <a:srgbClr val="2D2DB9"/>
                </a:solidFill>
                <a:latin typeface="Symbol" pitchFamily="18" charset="2"/>
              </a:rPr>
              <a:t>D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SdT</a:t>
            </a:r>
            <a:endParaRPr lang="it-IT" altLang="it-IT" sz="1900" dirty="0">
              <a:solidFill>
                <a:srgbClr val="2D2DB9"/>
              </a:solidFill>
              <a:latin typeface="Arial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8356541" y="2380625"/>
            <a:ext cx="1266944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 dirty="0" err="1">
                <a:solidFill>
                  <a:srgbClr val="2D2DB9"/>
                </a:solidFill>
                <a:latin typeface="Arial" charset="0"/>
              </a:rPr>
              <a:t>dG</a:t>
            </a:r>
            <a:r>
              <a:rPr lang="it-IT" altLang="it-IT" sz="1900" b="1" baseline="-25000" dirty="0" err="1">
                <a:solidFill>
                  <a:srgbClr val="2D2DB9"/>
                </a:solidFill>
                <a:latin typeface="Arial" charset="0"/>
              </a:rPr>
              <a:t>L</a:t>
            </a:r>
            <a:r>
              <a:rPr lang="it-IT" altLang="it-IT" sz="1900" b="1" dirty="0">
                <a:solidFill>
                  <a:srgbClr val="2D2DB9"/>
                </a:solidFill>
                <a:latin typeface="Arial" charset="0"/>
              </a:rPr>
              <a:t> = </a:t>
            </a:r>
            <a:r>
              <a:rPr lang="it-IT" altLang="it-IT" sz="1900" b="1" dirty="0" err="1">
                <a:solidFill>
                  <a:srgbClr val="2D2DB9"/>
                </a:solidFill>
                <a:latin typeface="Arial" charset="0"/>
              </a:rPr>
              <a:t>dG</a:t>
            </a:r>
            <a:r>
              <a:rPr lang="it-IT" altLang="it-IT" sz="1900" b="1" baseline="-25000" dirty="0" err="1">
                <a:solidFill>
                  <a:srgbClr val="2D2DB9"/>
                </a:solidFill>
                <a:latin typeface="Arial" charset="0"/>
              </a:rPr>
              <a:t>V</a:t>
            </a:r>
            <a:endParaRPr lang="it-IT" altLang="it-IT" sz="1900" b="1" dirty="0">
              <a:solidFill>
                <a:srgbClr val="2D2DB9"/>
              </a:solidFill>
              <a:latin typeface="Arial" charset="0"/>
            </a:endParaRPr>
          </a:p>
        </p:txBody>
      </p:sp>
      <p:cxnSp>
        <p:nvCxnSpPr>
          <p:cNvPr id="15" name="Connettore 2 14"/>
          <p:cNvCxnSpPr/>
          <p:nvPr/>
        </p:nvCxnSpPr>
        <p:spPr bwMode="auto">
          <a:xfrm flipH="1">
            <a:off x="7802881" y="2751788"/>
            <a:ext cx="572833" cy="3063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ttore 2 16"/>
          <p:cNvCxnSpPr/>
          <p:nvPr/>
        </p:nvCxnSpPr>
        <p:spPr bwMode="auto">
          <a:xfrm flipH="1">
            <a:off x="8775224" y="2700280"/>
            <a:ext cx="394627" cy="4827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924888" y="4193765"/>
            <a:ext cx="2259330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dirty="0">
                <a:solidFill>
                  <a:srgbClr val="2D2DB9"/>
                </a:solidFill>
                <a:latin typeface="Arial" charset="0"/>
              </a:rPr>
              <a:t>(V</a:t>
            </a:r>
            <a:r>
              <a:rPr lang="it-IT" altLang="it-IT" sz="1900" baseline="-25000" dirty="0">
                <a:solidFill>
                  <a:srgbClr val="2D2DB9"/>
                </a:solidFill>
                <a:latin typeface="Arial" charset="0"/>
              </a:rPr>
              <a:t>V</a:t>
            </a:r>
            <a:r>
              <a:rPr lang="it-IT" altLang="it-IT" sz="1900" dirty="0">
                <a:solidFill>
                  <a:srgbClr val="2D2DB9"/>
                </a:solidFill>
                <a:latin typeface="Arial" charset="0"/>
              </a:rPr>
              <a:t> - V</a:t>
            </a:r>
            <a:r>
              <a:rPr lang="it-IT" altLang="it-IT" sz="1900" baseline="-25000" dirty="0">
                <a:solidFill>
                  <a:srgbClr val="2D2DB9"/>
                </a:solidFill>
                <a:latin typeface="Arial" charset="0"/>
              </a:rPr>
              <a:t>L</a:t>
            </a:r>
            <a:r>
              <a:rPr lang="it-IT" altLang="it-IT" sz="1900" dirty="0">
                <a:solidFill>
                  <a:srgbClr val="2D2DB9"/>
                </a:solidFill>
                <a:latin typeface="Arial" charset="0"/>
              </a:rPr>
              <a:t>)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dP</a:t>
            </a:r>
            <a:r>
              <a:rPr lang="it-IT" altLang="it-IT" sz="1900" dirty="0">
                <a:solidFill>
                  <a:srgbClr val="2D2DB9"/>
                </a:solidFill>
                <a:latin typeface="Arial" charset="0"/>
              </a:rPr>
              <a:t> = </a:t>
            </a:r>
            <a:r>
              <a:rPr lang="it-IT" altLang="it-IT" sz="1900" dirty="0" err="1">
                <a:solidFill>
                  <a:srgbClr val="2D2DB9"/>
                </a:solidFill>
                <a:latin typeface="Symbol" pitchFamily="18" charset="2"/>
              </a:rPr>
              <a:t>D</a:t>
            </a:r>
            <a:r>
              <a:rPr lang="it-IT" altLang="it-IT" sz="1900" dirty="0" err="1">
                <a:solidFill>
                  <a:srgbClr val="2D2DB9"/>
                </a:solidFill>
                <a:latin typeface="Arial" charset="0"/>
              </a:rPr>
              <a:t>SdT</a:t>
            </a:r>
            <a:endParaRPr lang="it-IT" altLang="it-IT" sz="1900" dirty="0">
              <a:solidFill>
                <a:srgbClr val="2D2DB9"/>
              </a:solidFill>
              <a:latin typeface="Arial" charset="0"/>
            </a:endParaRPr>
          </a:p>
        </p:txBody>
      </p:sp>
      <p:grpSp>
        <p:nvGrpSpPr>
          <p:cNvPr id="44" name="Gruppo 43"/>
          <p:cNvGrpSpPr/>
          <p:nvPr/>
        </p:nvGrpSpPr>
        <p:grpSpPr>
          <a:xfrm>
            <a:off x="4875070" y="4112664"/>
            <a:ext cx="5495925" cy="689145"/>
            <a:chOff x="3351069" y="3645303"/>
            <a:chExt cx="5495925" cy="689145"/>
          </a:xfrm>
        </p:grpSpPr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3351069" y="3813578"/>
              <a:ext cx="628692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2D2DB9"/>
                  </a:solidFill>
                  <a:latin typeface="Symbol" pitchFamily="18" charset="2"/>
                </a:rPr>
                <a:t>D</a:t>
              </a: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S =</a:t>
              </a:r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4860782" y="3840565"/>
              <a:ext cx="3986212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Q</a:t>
              </a:r>
              <a:r>
                <a:rPr lang="it-IT" altLang="it-IT" sz="1900" baseline="-25000">
                  <a:solidFill>
                    <a:srgbClr val="2D2DB9"/>
                  </a:solidFill>
                  <a:latin typeface="Arial" charset="0"/>
                </a:rPr>
                <a:t>E</a:t>
              </a: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 = Calore latente di evaporazione</a:t>
              </a: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4041632" y="3988203"/>
              <a:ext cx="407987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3979719" y="3988203"/>
              <a:ext cx="412750" cy="0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2D2DB9"/>
                </a:solidFill>
                <a:latin typeface="Times New Roman" pitchFamily="18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4003532" y="3645303"/>
              <a:ext cx="406400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Q</a:t>
              </a:r>
              <a:r>
                <a:rPr lang="it-IT" altLang="it-IT" sz="1900" baseline="-25000">
                  <a:solidFill>
                    <a:srgbClr val="2D2DB9"/>
                  </a:solidFill>
                  <a:latin typeface="Arial" charset="0"/>
                </a:rPr>
                <a:t>E</a:t>
              </a:r>
              <a:endParaRPr lang="it-IT" altLang="it-IT" sz="1900">
                <a:solidFill>
                  <a:srgbClr val="2D2DB9"/>
                </a:solidFill>
                <a:latin typeface="Arial" charset="0"/>
              </a:endParaRPr>
            </a:p>
          </p:txBody>
        </p:sp>
      </p:grpSp>
      <p:grpSp>
        <p:nvGrpSpPr>
          <p:cNvPr id="43" name="Gruppo 42"/>
          <p:cNvGrpSpPr/>
          <p:nvPr/>
        </p:nvGrpSpPr>
        <p:grpSpPr>
          <a:xfrm>
            <a:off x="1998898" y="5000721"/>
            <a:ext cx="3986213" cy="666920"/>
            <a:chOff x="511204" y="4335378"/>
            <a:chExt cx="3986213" cy="666920"/>
          </a:xfrm>
        </p:grpSpPr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511204" y="4470315"/>
              <a:ext cx="3986213" cy="346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(V</a:t>
              </a:r>
              <a:r>
                <a:rPr lang="it-IT" altLang="it-IT" sz="1900" baseline="-25000" dirty="0">
                  <a:solidFill>
                    <a:srgbClr val="2D2DB9"/>
                  </a:solidFill>
                  <a:latin typeface="Arial" charset="0"/>
                </a:rPr>
                <a:t>V</a:t>
              </a: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 - V</a:t>
              </a:r>
              <a:r>
                <a:rPr lang="it-IT" altLang="it-IT" sz="1900" baseline="-25000" dirty="0">
                  <a:solidFill>
                    <a:srgbClr val="2D2DB9"/>
                  </a:solidFill>
                  <a:latin typeface="Arial" charset="0"/>
                </a:rPr>
                <a:t>L</a:t>
              </a: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)</a:t>
              </a:r>
              <a:r>
                <a:rPr lang="it-IT" altLang="it-IT" sz="1900" dirty="0" err="1">
                  <a:solidFill>
                    <a:srgbClr val="2D2DB9"/>
                  </a:solidFill>
                  <a:latin typeface="Arial" charset="0"/>
                </a:rPr>
                <a:t>dP</a:t>
              </a: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  =  Q</a:t>
              </a:r>
              <a:r>
                <a:rPr lang="it-IT" altLang="it-IT" sz="1900" baseline="-25000" dirty="0">
                  <a:solidFill>
                    <a:srgbClr val="2D2DB9"/>
                  </a:solidFill>
                  <a:latin typeface="Arial" charset="0"/>
                </a:rPr>
                <a:t>E            </a:t>
              </a:r>
              <a:endParaRPr lang="it-IT" altLang="it-IT" sz="1900" dirty="0">
                <a:solidFill>
                  <a:srgbClr val="2D2DB9"/>
                </a:solidFill>
                <a:latin typeface="Arial" charset="0"/>
              </a:endParaRPr>
            </a:p>
          </p:txBody>
        </p:sp>
        <p:sp>
          <p:nvSpPr>
            <p:cNvPr id="25" name="Rectangle 20"/>
            <p:cNvSpPr>
              <a:spLocks noChangeArrowheads="1"/>
            </p:cNvSpPr>
            <p:nvPr/>
          </p:nvSpPr>
          <p:spPr bwMode="auto">
            <a:xfrm>
              <a:off x="2543204" y="4335378"/>
              <a:ext cx="406400" cy="346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 err="1">
                  <a:solidFill>
                    <a:srgbClr val="2D2DB9"/>
                  </a:solidFill>
                  <a:latin typeface="Arial" charset="0"/>
                </a:rPr>
                <a:t>dT</a:t>
              </a:r>
              <a:endParaRPr lang="it-IT" altLang="it-IT" sz="1900" dirty="0">
                <a:solidFill>
                  <a:srgbClr val="2D2DB9"/>
                </a:solidFill>
                <a:latin typeface="Arial" charset="0"/>
              </a:endParaRPr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>
              <a:off x="2532092" y="4667165"/>
              <a:ext cx="411162" cy="0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2D2DB9"/>
                </a:solidFill>
                <a:latin typeface="Times New Roman" pitchFamily="18" charset="0"/>
              </a:endParaRP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2600354" y="4656053"/>
              <a:ext cx="406400" cy="346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T</a:t>
              </a:r>
            </a:p>
          </p:txBody>
        </p:sp>
      </p:grpSp>
      <p:grpSp>
        <p:nvGrpSpPr>
          <p:cNvPr id="45" name="Gruppo 44"/>
          <p:cNvGrpSpPr/>
          <p:nvPr/>
        </p:nvGrpSpPr>
        <p:grpSpPr>
          <a:xfrm>
            <a:off x="6500337" y="4832191"/>
            <a:ext cx="2605087" cy="871538"/>
            <a:chOff x="4976336" y="4364831"/>
            <a:chExt cx="2605087" cy="871538"/>
          </a:xfrm>
        </p:grpSpPr>
        <p:grpSp>
          <p:nvGrpSpPr>
            <p:cNvPr id="35" name="Gruppo 34"/>
            <p:cNvGrpSpPr/>
            <p:nvPr/>
          </p:nvGrpSpPr>
          <p:grpSpPr>
            <a:xfrm>
              <a:off x="4976336" y="4364831"/>
              <a:ext cx="2605087" cy="871538"/>
              <a:chOff x="4976336" y="4364831"/>
              <a:chExt cx="2605087" cy="871538"/>
            </a:xfrm>
          </p:grpSpPr>
          <p:sp>
            <p:nvSpPr>
              <p:cNvPr id="28" name="Rectangle 3"/>
              <p:cNvSpPr>
                <a:spLocks noChangeArrowheads="1"/>
              </p:cNvSpPr>
              <p:nvPr/>
            </p:nvSpPr>
            <p:spPr bwMode="auto">
              <a:xfrm>
                <a:off x="4976336" y="4364831"/>
                <a:ext cx="2605087" cy="8715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24"/>
              <p:cNvSpPr>
                <a:spLocks noChangeArrowheads="1"/>
              </p:cNvSpPr>
              <p:nvPr/>
            </p:nvSpPr>
            <p:spPr bwMode="auto">
              <a:xfrm>
                <a:off x="5158898" y="4436269"/>
                <a:ext cx="777875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>
                    <a:solidFill>
                      <a:srgbClr val="00003C"/>
                    </a:solidFill>
                    <a:latin typeface="Arial" charset="0"/>
                  </a:rPr>
                  <a:t>dP</a:t>
                </a:r>
              </a:p>
            </p:txBody>
          </p:sp>
          <p:sp>
            <p:nvSpPr>
              <p:cNvPr id="30" name="Rectangle 25"/>
              <p:cNvSpPr>
                <a:spLocks noChangeArrowheads="1"/>
              </p:cNvSpPr>
              <p:nvPr/>
            </p:nvSpPr>
            <p:spPr bwMode="auto">
              <a:xfrm>
                <a:off x="5158898" y="4756944"/>
                <a:ext cx="503238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>
                    <a:solidFill>
                      <a:srgbClr val="00003C"/>
                    </a:solidFill>
                    <a:latin typeface="Arial" charset="0"/>
                  </a:rPr>
                  <a:t>dT</a:t>
                </a:r>
              </a:p>
            </p:txBody>
          </p:sp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>
                <a:off x="5981223" y="4768056"/>
                <a:ext cx="1371600" cy="0"/>
              </a:xfrm>
              <a:prstGeom prst="line">
                <a:avLst/>
              </a:prstGeom>
              <a:noFill/>
              <a:ln w="38100">
                <a:solidFill>
                  <a:srgbClr val="00003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5616098" y="4593431"/>
                <a:ext cx="250384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003C"/>
                    </a:solidFill>
                    <a:latin typeface="Arial" charset="0"/>
                  </a:rPr>
                  <a:t>=</a:t>
                </a: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6301898" y="4398169"/>
                <a:ext cx="777875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>
                    <a:solidFill>
                      <a:srgbClr val="00003C"/>
                    </a:solidFill>
                    <a:latin typeface="Arial" charset="0"/>
                  </a:rPr>
                  <a:t>Q</a:t>
                </a:r>
                <a:r>
                  <a:rPr lang="it-IT" altLang="it-IT" sz="1900" b="1" baseline="-25000">
                    <a:solidFill>
                      <a:srgbClr val="00003C"/>
                    </a:solidFill>
                    <a:latin typeface="Arial" charset="0"/>
                  </a:rPr>
                  <a:t>E</a:t>
                </a:r>
                <a:endParaRPr lang="it-IT" altLang="it-IT" sz="1900" b="1">
                  <a:solidFill>
                    <a:srgbClr val="00003C"/>
                  </a:solidFill>
                  <a:latin typeface="Arial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6016148" y="4799806"/>
                <a:ext cx="1235075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>
                    <a:solidFill>
                      <a:srgbClr val="00003C"/>
                    </a:solidFill>
                    <a:latin typeface="Arial" charset="0"/>
                  </a:rPr>
                  <a:t>(V</a:t>
                </a:r>
                <a:r>
                  <a:rPr lang="it-IT" altLang="it-IT" sz="1900" b="1" baseline="-25000">
                    <a:solidFill>
                      <a:srgbClr val="00003C"/>
                    </a:solidFill>
                    <a:latin typeface="Arial" charset="0"/>
                  </a:rPr>
                  <a:t>V</a:t>
                </a:r>
                <a:r>
                  <a:rPr lang="it-IT" altLang="it-IT" sz="1900" b="1">
                    <a:solidFill>
                      <a:srgbClr val="00003C"/>
                    </a:solidFill>
                    <a:latin typeface="Arial" charset="0"/>
                  </a:rPr>
                  <a:t> - V</a:t>
                </a:r>
                <a:r>
                  <a:rPr lang="it-IT" altLang="it-IT" sz="1900" b="1" baseline="-25000">
                    <a:solidFill>
                      <a:srgbClr val="00003C"/>
                    </a:solidFill>
                    <a:latin typeface="Arial" charset="0"/>
                  </a:rPr>
                  <a:t>L</a:t>
                </a:r>
                <a:r>
                  <a:rPr lang="it-IT" altLang="it-IT" sz="1900" b="1">
                    <a:solidFill>
                      <a:srgbClr val="00003C"/>
                    </a:solidFill>
                    <a:latin typeface="Arial" charset="0"/>
                  </a:rPr>
                  <a:t>)T</a:t>
                </a:r>
              </a:p>
            </p:txBody>
          </p:sp>
        </p:grpSp>
        <p:sp>
          <p:nvSpPr>
            <p:cNvPr id="36" name="Line 26"/>
            <p:cNvSpPr>
              <a:spLocks noChangeShapeType="1"/>
            </p:cNvSpPr>
            <p:nvPr/>
          </p:nvSpPr>
          <p:spPr bwMode="auto">
            <a:xfrm>
              <a:off x="5159692" y="4776311"/>
              <a:ext cx="411163" cy="0"/>
            </a:xfrm>
            <a:prstGeom prst="line">
              <a:avLst/>
            </a:prstGeom>
            <a:noFill/>
            <a:ln w="381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2" name="Gruppo 41"/>
          <p:cNvGrpSpPr/>
          <p:nvPr/>
        </p:nvGrpSpPr>
        <p:grpSpPr>
          <a:xfrm>
            <a:off x="2605117" y="5904497"/>
            <a:ext cx="6832600" cy="617708"/>
            <a:chOff x="681513" y="5228919"/>
            <a:chExt cx="6832600" cy="617708"/>
          </a:xfrm>
        </p:grpSpPr>
        <p:sp>
          <p:nvSpPr>
            <p:cNvPr id="38" name="Rectangle 31"/>
            <p:cNvSpPr>
              <a:spLocks noChangeArrowheads="1"/>
            </p:cNvSpPr>
            <p:nvPr/>
          </p:nvSpPr>
          <p:spPr bwMode="auto">
            <a:xfrm>
              <a:off x="681513" y="5362258"/>
              <a:ext cx="6832600" cy="404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Q</a:t>
              </a:r>
              <a:r>
                <a:rPr lang="it-IT" altLang="it-IT" sz="1900" baseline="-25000" dirty="0">
                  <a:solidFill>
                    <a:srgbClr val="2D2DB9"/>
                  </a:solidFill>
                  <a:latin typeface="Arial" charset="0"/>
                </a:rPr>
                <a:t>E</a:t>
              </a: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 &gt; 0, perciò           &gt; 0  (</a:t>
              </a:r>
              <a:r>
                <a:rPr lang="it-IT" altLang="it-IT" sz="1900" i="1" dirty="0">
                  <a:solidFill>
                    <a:srgbClr val="2D2DB9"/>
                  </a:solidFill>
                  <a:latin typeface="Arial" charset="0"/>
                </a:rPr>
                <a:t>La tensione di vapore cresce con T</a:t>
              </a: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440017" y="5500382"/>
              <a:ext cx="406400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dT</a:t>
              </a:r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2433667" y="5228919"/>
              <a:ext cx="509587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dP</a:t>
              </a:r>
            </a:p>
          </p:txBody>
        </p:sp>
        <p:sp>
          <p:nvSpPr>
            <p:cNvPr id="41" name="Line 18"/>
            <p:cNvSpPr>
              <a:spLocks noChangeShapeType="1"/>
            </p:cNvSpPr>
            <p:nvPr/>
          </p:nvSpPr>
          <p:spPr bwMode="auto">
            <a:xfrm>
              <a:off x="2433667" y="5541140"/>
              <a:ext cx="412750" cy="0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2D2DB9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7802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572"/>
    </mc:Choice>
    <mc:Fallback>
      <p:transition spd="slow" advTm="287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uppo 47"/>
          <p:cNvGrpSpPr/>
          <p:nvPr/>
        </p:nvGrpSpPr>
        <p:grpSpPr>
          <a:xfrm>
            <a:off x="4820359" y="104744"/>
            <a:ext cx="2605087" cy="871538"/>
            <a:chOff x="4976336" y="4364831"/>
            <a:chExt cx="2605087" cy="871538"/>
          </a:xfrm>
        </p:grpSpPr>
        <p:grpSp>
          <p:nvGrpSpPr>
            <p:cNvPr id="49" name="Gruppo 48"/>
            <p:cNvGrpSpPr/>
            <p:nvPr/>
          </p:nvGrpSpPr>
          <p:grpSpPr>
            <a:xfrm>
              <a:off x="4976336" y="4364831"/>
              <a:ext cx="2605087" cy="871538"/>
              <a:chOff x="4976336" y="4364831"/>
              <a:chExt cx="2605087" cy="871538"/>
            </a:xfrm>
          </p:grpSpPr>
          <p:sp>
            <p:nvSpPr>
              <p:cNvPr id="51" name="Rectangle 3"/>
              <p:cNvSpPr>
                <a:spLocks noChangeArrowheads="1"/>
              </p:cNvSpPr>
              <p:nvPr/>
            </p:nvSpPr>
            <p:spPr bwMode="auto">
              <a:xfrm>
                <a:off x="4976336" y="4364831"/>
                <a:ext cx="2605087" cy="8715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Rectangle 24"/>
              <p:cNvSpPr>
                <a:spLocks noChangeArrowheads="1"/>
              </p:cNvSpPr>
              <p:nvPr/>
            </p:nvSpPr>
            <p:spPr bwMode="auto">
              <a:xfrm>
                <a:off x="5158898" y="4436269"/>
                <a:ext cx="777875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>
                    <a:solidFill>
                      <a:srgbClr val="00003C"/>
                    </a:solidFill>
                    <a:latin typeface="Arial" charset="0"/>
                  </a:rPr>
                  <a:t>dP</a:t>
                </a:r>
              </a:p>
            </p:txBody>
          </p:sp>
          <p:sp>
            <p:nvSpPr>
              <p:cNvPr id="53" name="Rectangle 25"/>
              <p:cNvSpPr>
                <a:spLocks noChangeArrowheads="1"/>
              </p:cNvSpPr>
              <p:nvPr/>
            </p:nvSpPr>
            <p:spPr bwMode="auto">
              <a:xfrm>
                <a:off x="5158898" y="4756944"/>
                <a:ext cx="503238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>
                    <a:solidFill>
                      <a:srgbClr val="00003C"/>
                    </a:solidFill>
                    <a:latin typeface="Arial" charset="0"/>
                  </a:rPr>
                  <a:t>dT</a:t>
                </a:r>
              </a:p>
            </p:txBody>
          </p:sp>
          <p:sp>
            <p:nvSpPr>
              <p:cNvPr id="54" name="Line 27"/>
              <p:cNvSpPr>
                <a:spLocks noChangeShapeType="1"/>
              </p:cNvSpPr>
              <p:nvPr/>
            </p:nvSpPr>
            <p:spPr bwMode="auto">
              <a:xfrm>
                <a:off x="5981223" y="4768056"/>
                <a:ext cx="1371600" cy="0"/>
              </a:xfrm>
              <a:prstGeom prst="line">
                <a:avLst/>
              </a:prstGeom>
              <a:noFill/>
              <a:ln w="38100">
                <a:solidFill>
                  <a:srgbClr val="00003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5" name="Rectangle 28"/>
              <p:cNvSpPr>
                <a:spLocks noChangeArrowheads="1"/>
              </p:cNvSpPr>
              <p:nvPr/>
            </p:nvSpPr>
            <p:spPr bwMode="auto">
              <a:xfrm>
                <a:off x="5616098" y="4593431"/>
                <a:ext cx="250384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003C"/>
                    </a:solidFill>
                    <a:latin typeface="Arial" charset="0"/>
                  </a:rPr>
                  <a:t>=</a:t>
                </a:r>
              </a:p>
            </p:txBody>
          </p:sp>
          <p:sp>
            <p:nvSpPr>
              <p:cNvPr id="56" name="Rectangle 29"/>
              <p:cNvSpPr>
                <a:spLocks noChangeArrowheads="1"/>
              </p:cNvSpPr>
              <p:nvPr/>
            </p:nvSpPr>
            <p:spPr bwMode="auto">
              <a:xfrm>
                <a:off x="6301898" y="4398169"/>
                <a:ext cx="777875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>
                    <a:solidFill>
                      <a:srgbClr val="00003C"/>
                    </a:solidFill>
                    <a:latin typeface="Arial" charset="0"/>
                  </a:rPr>
                  <a:t>Q</a:t>
                </a:r>
                <a:r>
                  <a:rPr lang="it-IT" altLang="it-IT" sz="1900" b="1" baseline="-25000">
                    <a:solidFill>
                      <a:srgbClr val="00003C"/>
                    </a:solidFill>
                    <a:latin typeface="Arial" charset="0"/>
                  </a:rPr>
                  <a:t>E</a:t>
                </a:r>
                <a:endParaRPr lang="it-IT" altLang="it-IT" sz="1900" b="1">
                  <a:solidFill>
                    <a:srgbClr val="00003C"/>
                  </a:solidFill>
                  <a:latin typeface="Arial" charset="0"/>
                </a:endParaRPr>
              </a:p>
            </p:txBody>
          </p:sp>
          <p:sp>
            <p:nvSpPr>
              <p:cNvPr id="57" name="Rectangle 30"/>
              <p:cNvSpPr>
                <a:spLocks noChangeArrowheads="1"/>
              </p:cNvSpPr>
              <p:nvPr/>
            </p:nvSpPr>
            <p:spPr bwMode="auto">
              <a:xfrm>
                <a:off x="6016148" y="4799806"/>
                <a:ext cx="1235075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>
                    <a:solidFill>
                      <a:srgbClr val="00003C"/>
                    </a:solidFill>
                    <a:latin typeface="Arial" charset="0"/>
                  </a:rPr>
                  <a:t>(V</a:t>
                </a:r>
                <a:r>
                  <a:rPr lang="it-IT" altLang="it-IT" sz="1900" b="1" baseline="-25000">
                    <a:solidFill>
                      <a:srgbClr val="00003C"/>
                    </a:solidFill>
                    <a:latin typeface="Arial" charset="0"/>
                  </a:rPr>
                  <a:t>V</a:t>
                </a:r>
                <a:r>
                  <a:rPr lang="it-IT" altLang="it-IT" sz="1900" b="1">
                    <a:solidFill>
                      <a:srgbClr val="00003C"/>
                    </a:solidFill>
                    <a:latin typeface="Arial" charset="0"/>
                  </a:rPr>
                  <a:t> - V</a:t>
                </a:r>
                <a:r>
                  <a:rPr lang="it-IT" altLang="it-IT" sz="1900" b="1" baseline="-25000">
                    <a:solidFill>
                      <a:srgbClr val="00003C"/>
                    </a:solidFill>
                    <a:latin typeface="Arial" charset="0"/>
                  </a:rPr>
                  <a:t>L</a:t>
                </a:r>
                <a:r>
                  <a:rPr lang="it-IT" altLang="it-IT" sz="1900" b="1">
                    <a:solidFill>
                      <a:srgbClr val="00003C"/>
                    </a:solidFill>
                    <a:latin typeface="Arial" charset="0"/>
                  </a:rPr>
                  <a:t>)T</a:t>
                </a:r>
              </a:p>
            </p:txBody>
          </p:sp>
        </p:grpSp>
        <p:sp>
          <p:nvSpPr>
            <p:cNvPr id="50" name="Line 26"/>
            <p:cNvSpPr>
              <a:spLocks noChangeShapeType="1"/>
            </p:cNvSpPr>
            <p:nvPr/>
          </p:nvSpPr>
          <p:spPr bwMode="auto">
            <a:xfrm>
              <a:off x="5159692" y="4776311"/>
              <a:ext cx="411163" cy="0"/>
            </a:xfrm>
            <a:prstGeom prst="line">
              <a:avLst/>
            </a:prstGeom>
            <a:noFill/>
            <a:ln w="381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5" name="Gruppo 114"/>
          <p:cNvGrpSpPr/>
          <p:nvPr/>
        </p:nvGrpSpPr>
        <p:grpSpPr>
          <a:xfrm>
            <a:off x="3991611" y="2089319"/>
            <a:ext cx="1823403" cy="737385"/>
            <a:chOff x="2355850" y="2089318"/>
            <a:chExt cx="1823403" cy="737385"/>
          </a:xfrm>
        </p:grpSpPr>
        <p:sp>
          <p:nvSpPr>
            <p:cNvPr id="60" name="Line 34"/>
            <p:cNvSpPr>
              <a:spLocks noChangeShapeType="1"/>
            </p:cNvSpPr>
            <p:nvPr/>
          </p:nvSpPr>
          <p:spPr bwMode="auto">
            <a:xfrm>
              <a:off x="2397125" y="2416343"/>
              <a:ext cx="411163" cy="0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2D2DB9"/>
                </a:solidFill>
                <a:latin typeface="Times New Roman" pitchFamily="18" charset="0"/>
              </a:endParaRPr>
            </a:p>
          </p:txBody>
        </p:sp>
        <p:sp>
          <p:nvSpPr>
            <p:cNvPr id="61" name="Line 39"/>
            <p:cNvSpPr>
              <a:spLocks noChangeShapeType="1"/>
            </p:cNvSpPr>
            <p:nvPr/>
          </p:nvSpPr>
          <p:spPr bwMode="auto">
            <a:xfrm>
              <a:off x="3265488" y="2416343"/>
              <a:ext cx="652462" cy="0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2D2DB9"/>
                </a:solidFill>
                <a:latin typeface="Times New Roman" pitchFamily="18" charset="0"/>
              </a:endParaRPr>
            </a:p>
          </p:txBody>
        </p:sp>
        <p:sp>
          <p:nvSpPr>
            <p:cNvPr id="64" name="Rectangle 42"/>
            <p:cNvSpPr>
              <a:spLocks noChangeArrowheads="1"/>
            </p:cNvSpPr>
            <p:nvPr/>
          </p:nvSpPr>
          <p:spPr bwMode="auto">
            <a:xfrm>
              <a:off x="2390775" y="2089318"/>
              <a:ext cx="509588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 err="1">
                  <a:solidFill>
                    <a:srgbClr val="2D2DB9"/>
                  </a:solidFill>
                  <a:latin typeface="Arial" charset="0"/>
                </a:rPr>
                <a:t>dP</a:t>
              </a:r>
              <a:endParaRPr lang="it-IT" altLang="it-IT" sz="1900" dirty="0">
                <a:solidFill>
                  <a:srgbClr val="2D2DB9"/>
                </a:solidFill>
                <a:latin typeface="Arial" charset="0"/>
              </a:endParaRPr>
            </a:p>
          </p:txBody>
        </p:sp>
        <p:sp>
          <p:nvSpPr>
            <p:cNvPr id="65" name="Rectangle 43"/>
            <p:cNvSpPr>
              <a:spLocks noChangeArrowheads="1"/>
            </p:cNvSpPr>
            <p:nvPr/>
          </p:nvSpPr>
          <p:spPr bwMode="auto">
            <a:xfrm>
              <a:off x="2355850" y="2398881"/>
              <a:ext cx="509588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 err="1">
                  <a:solidFill>
                    <a:srgbClr val="2D2DB9"/>
                  </a:solidFill>
                  <a:latin typeface="Arial" charset="0"/>
                </a:rPr>
                <a:t>dT</a:t>
              </a:r>
              <a:endParaRPr lang="it-IT" altLang="it-IT" sz="1900" dirty="0">
                <a:solidFill>
                  <a:srgbClr val="2D2DB9"/>
                </a:solidFill>
                <a:latin typeface="Arial" charset="0"/>
              </a:endParaRPr>
            </a:p>
          </p:txBody>
        </p:sp>
        <p:sp>
          <p:nvSpPr>
            <p:cNvPr id="66" name="Rectangle 44"/>
            <p:cNvSpPr>
              <a:spLocks noChangeArrowheads="1"/>
            </p:cNvSpPr>
            <p:nvPr/>
          </p:nvSpPr>
          <p:spPr bwMode="auto">
            <a:xfrm>
              <a:off x="2909888" y="2275056"/>
              <a:ext cx="250384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=</a:t>
              </a:r>
            </a:p>
          </p:txBody>
        </p:sp>
        <p:sp>
          <p:nvSpPr>
            <p:cNvPr id="67" name="Rectangle 45"/>
            <p:cNvSpPr>
              <a:spLocks noChangeArrowheads="1"/>
            </p:cNvSpPr>
            <p:nvPr/>
          </p:nvSpPr>
          <p:spPr bwMode="auto">
            <a:xfrm>
              <a:off x="3419475" y="2089318"/>
              <a:ext cx="509588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Q</a:t>
              </a:r>
              <a:r>
                <a:rPr lang="it-IT" altLang="it-IT" sz="1900" baseline="-25000">
                  <a:solidFill>
                    <a:srgbClr val="2D2DB9"/>
                  </a:solidFill>
                  <a:latin typeface="Arial" charset="0"/>
                </a:rPr>
                <a:t>E</a:t>
              </a:r>
              <a:endParaRPr lang="it-IT" altLang="it-IT" sz="1900">
                <a:solidFill>
                  <a:srgbClr val="2D2DB9"/>
                </a:solidFill>
                <a:latin typeface="Arial" charset="0"/>
              </a:endParaRPr>
            </a:p>
          </p:txBody>
        </p:sp>
        <p:sp>
          <p:nvSpPr>
            <p:cNvPr id="68" name="Rectangle 46"/>
            <p:cNvSpPr>
              <a:spLocks noChangeArrowheads="1"/>
            </p:cNvSpPr>
            <p:nvPr/>
          </p:nvSpPr>
          <p:spPr bwMode="auto">
            <a:xfrm>
              <a:off x="3315653" y="2480458"/>
              <a:ext cx="863600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V</a:t>
              </a:r>
              <a:r>
                <a:rPr lang="it-IT" altLang="it-IT" sz="1900" baseline="-25000" dirty="0">
                  <a:solidFill>
                    <a:srgbClr val="2D2DB9"/>
                  </a:solidFill>
                  <a:latin typeface="Arial" charset="0"/>
                </a:rPr>
                <a:t>V</a:t>
              </a: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T</a:t>
              </a:r>
            </a:p>
          </p:txBody>
        </p:sp>
      </p:grpSp>
      <p:grpSp>
        <p:nvGrpSpPr>
          <p:cNvPr id="112" name="Gruppo 111"/>
          <p:cNvGrpSpPr/>
          <p:nvPr/>
        </p:nvGrpSpPr>
        <p:grpSpPr>
          <a:xfrm>
            <a:off x="3401061" y="3165785"/>
            <a:ext cx="1935579" cy="742001"/>
            <a:chOff x="2007176" y="3081676"/>
            <a:chExt cx="1935579" cy="742001"/>
          </a:xfrm>
        </p:grpSpPr>
        <p:sp>
          <p:nvSpPr>
            <p:cNvPr id="77" name="Line 55"/>
            <p:cNvSpPr>
              <a:spLocks noChangeShapeType="1"/>
            </p:cNvSpPr>
            <p:nvPr/>
          </p:nvSpPr>
          <p:spPr bwMode="auto">
            <a:xfrm>
              <a:off x="2007176" y="3450146"/>
              <a:ext cx="411162" cy="0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2D2DB9"/>
                </a:solidFill>
                <a:latin typeface="Times New Roman" pitchFamily="18" charset="0"/>
              </a:endParaRPr>
            </a:p>
          </p:txBody>
        </p:sp>
        <p:sp>
          <p:nvSpPr>
            <p:cNvPr id="80" name="Rectangle 58"/>
            <p:cNvSpPr>
              <a:spLocks noChangeArrowheads="1"/>
            </p:cNvSpPr>
            <p:nvPr/>
          </p:nvSpPr>
          <p:spPr bwMode="auto">
            <a:xfrm>
              <a:off x="2007176" y="3124623"/>
              <a:ext cx="509587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 err="1">
                  <a:solidFill>
                    <a:srgbClr val="2D2DB9"/>
                  </a:solidFill>
                  <a:latin typeface="Arial" charset="0"/>
                </a:rPr>
                <a:t>dP</a:t>
              </a:r>
              <a:endParaRPr lang="it-IT" altLang="it-IT" sz="1900" dirty="0">
                <a:solidFill>
                  <a:srgbClr val="2D2DB9"/>
                </a:solidFill>
                <a:latin typeface="Arial" charset="0"/>
              </a:endParaRPr>
            </a:p>
          </p:txBody>
        </p:sp>
        <p:sp>
          <p:nvSpPr>
            <p:cNvPr id="81" name="Rectangle 59"/>
            <p:cNvSpPr>
              <a:spLocks noChangeArrowheads="1"/>
            </p:cNvSpPr>
            <p:nvPr/>
          </p:nvSpPr>
          <p:spPr bwMode="auto">
            <a:xfrm>
              <a:off x="2055019" y="3477432"/>
              <a:ext cx="509587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82" name="Line 60"/>
            <p:cNvSpPr>
              <a:spLocks noChangeShapeType="1"/>
            </p:cNvSpPr>
            <p:nvPr/>
          </p:nvSpPr>
          <p:spPr bwMode="auto">
            <a:xfrm>
              <a:off x="2739013" y="3450146"/>
              <a:ext cx="411163" cy="0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2D2DB9"/>
                </a:solidFill>
                <a:latin typeface="Times New Roman" pitchFamily="18" charset="0"/>
              </a:endParaRPr>
            </a:p>
          </p:txBody>
        </p:sp>
        <p:sp>
          <p:nvSpPr>
            <p:cNvPr id="83" name="Rectangle 61"/>
            <p:cNvSpPr>
              <a:spLocks noChangeArrowheads="1"/>
            </p:cNvSpPr>
            <p:nvPr/>
          </p:nvSpPr>
          <p:spPr bwMode="auto">
            <a:xfrm>
              <a:off x="2429451" y="3286634"/>
              <a:ext cx="250384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=</a:t>
              </a:r>
            </a:p>
          </p:txBody>
        </p:sp>
        <p:sp>
          <p:nvSpPr>
            <p:cNvPr id="84" name="Line 62"/>
            <p:cNvSpPr>
              <a:spLocks noChangeShapeType="1"/>
            </p:cNvSpPr>
            <p:nvPr/>
          </p:nvSpPr>
          <p:spPr bwMode="auto">
            <a:xfrm>
              <a:off x="3332738" y="3450146"/>
              <a:ext cx="411163" cy="0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2D2DB9"/>
                </a:solidFill>
                <a:latin typeface="Times New Roman" pitchFamily="18" charset="0"/>
              </a:endParaRPr>
            </a:p>
          </p:txBody>
        </p:sp>
        <p:sp>
          <p:nvSpPr>
            <p:cNvPr id="85" name="Rectangle 63"/>
            <p:cNvSpPr>
              <a:spLocks noChangeArrowheads="1"/>
            </p:cNvSpPr>
            <p:nvPr/>
          </p:nvSpPr>
          <p:spPr bwMode="auto">
            <a:xfrm>
              <a:off x="2750126" y="3081676"/>
              <a:ext cx="509587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Q</a:t>
              </a:r>
              <a:r>
                <a:rPr lang="it-IT" altLang="it-IT" sz="1900" baseline="-25000" dirty="0">
                  <a:solidFill>
                    <a:srgbClr val="2D2DB9"/>
                  </a:solidFill>
                  <a:latin typeface="Arial" charset="0"/>
                </a:rPr>
                <a:t>E</a:t>
              </a:r>
              <a:endParaRPr lang="it-IT" altLang="it-IT" sz="1900" dirty="0">
                <a:solidFill>
                  <a:srgbClr val="2D2DB9"/>
                </a:solidFill>
                <a:latin typeface="Arial" charset="0"/>
              </a:endParaRPr>
            </a:p>
          </p:txBody>
        </p:sp>
        <p:sp>
          <p:nvSpPr>
            <p:cNvPr id="86" name="Rectangle 64"/>
            <p:cNvSpPr>
              <a:spLocks noChangeArrowheads="1"/>
            </p:cNvSpPr>
            <p:nvPr/>
          </p:nvSpPr>
          <p:spPr bwMode="auto">
            <a:xfrm>
              <a:off x="2808288" y="3448643"/>
              <a:ext cx="509587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R</a:t>
              </a:r>
            </a:p>
          </p:txBody>
        </p:sp>
        <p:sp>
          <p:nvSpPr>
            <p:cNvPr id="87" name="Rectangle 65"/>
            <p:cNvSpPr>
              <a:spLocks noChangeArrowheads="1"/>
            </p:cNvSpPr>
            <p:nvPr/>
          </p:nvSpPr>
          <p:spPr bwMode="auto">
            <a:xfrm>
              <a:off x="3291463" y="3123121"/>
              <a:ext cx="509588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dT</a:t>
              </a:r>
            </a:p>
          </p:txBody>
        </p:sp>
        <p:sp>
          <p:nvSpPr>
            <p:cNvPr id="88" name="Rectangle 66"/>
            <p:cNvSpPr>
              <a:spLocks noChangeArrowheads="1"/>
            </p:cNvSpPr>
            <p:nvPr/>
          </p:nvSpPr>
          <p:spPr bwMode="auto">
            <a:xfrm>
              <a:off x="3409891" y="3448642"/>
              <a:ext cx="509588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T</a:t>
              </a:r>
              <a:r>
                <a:rPr lang="it-IT" altLang="it-IT" sz="1900" baseline="30000" dirty="0">
                  <a:solidFill>
                    <a:srgbClr val="2D2DB9"/>
                  </a:solidFill>
                  <a:latin typeface="Arial" charset="0"/>
                </a:rPr>
                <a:t>2</a:t>
              </a:r>
              <a:endParaRPr lang="it-IT" altLang="it-IT" sz="1900" dirty="0">
                <a:solidFill>
                  <a:srgbClr val="2D2DB9"/>
                </a:solidFill>
                <a:latin typeface="Arial" charset="0"/>
              </a:endParaRPr>
            </a:p>
          </p:txBody>
        </p:sp>
        <p:sp>
          <p:nvSpPr>
            <p:cNvPr id="89" name="Rectangle 67"/>
            <p:cNvSpPr>
              <a:spLocks noChangeArrowheads="1"/>
            </p:cNvSpPr>
            <p:nvPr/>
          </p:nvSpPr>
          <p:spPr bwMode="auto">
            <a:xfrm>
              <a:off x="3767713" y="3297746"/>
              <a:ext cx="175042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;</a:t>
              </a:r>
            </a:p>
          </p:txBody>
        </p:sp>
      </p:grpSp>
      <p:grpSp>
        <p:nvGrpSpPr>
          <p:cNvPr id="111" name="Gruppo 110"/>
          <p:cNvGrpSpPr/>
          <p:nvPr/>
        </p:nvGrpSpPr>
        <p:grpSpPr>
          <a:xfrm>
            <a:off x="6592729" y="3190540"/>
            <a:ext cx="2606675" cy="665332"/>
            <a:chOff x="4018538" y="3156459"/>
            <a:chExt cx="2606675" cy="665332"/>
          </a:xfrm>
        </p:grpSpPr>
        <p:sp>
          <p:nvSpPr>
            <p:cNvPr id="90" name="Rectangle 68"/>
            <p:cNvSpPr>
              <a:spLocks noChangeArrowheads="1"/>
            </p:cNvSpPr>
            <p:nvPr/>
          </p:nvSpPr>
          <p:spPr bwMode="auto">
            <a:xfrm>
              <a:off x="4018538" y="3275521"/>
              <a:ext cx="2286000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d (</a:t>
              </a:r>
              <a:r>
                <a:rPr lang="it-IT" altLang="it-IT" sz="1900" dirty="0" err="1">
                  <a:solidFill>
                    <a:srgbClr val="2D2DB9"/>
                  </a:solidFill>
                  <a:latin typeface="Arial" charset="0"/>
                </a:rPr>
                <a:t>lnP</a:t>
              </a:r>
              <a:r>
                <a:rPr lang="it-IT" altLang="it-IT" sz="1900" dirty="0">
                  <a:solidFill>
                    <a:srgbClr val="2D2DB9"/>
                  </a:solidFill>
                  <a:latin typeface="Arial" charset="0"/>
                </a:rPr>
                <a:t>) = -          d</a:t>
              </a:r>
            </a:p>
          </p:txBody>
        </p:sp>
        <p:sp>
          <p:nvSpPr>
            <p:cNvPr id="91" name="Line 69"/>
            <p:cNvSpPr>
              <a:spLocks noChangeShapeType="1"/>
            </p:cNvSpPr>
            <p:nvPr/>
          </p:nvSpPr>
          <p:spPr bwMode="auto">
            <a:xfrm>
              <a:off x="5275838" y="3481896"/>
              <a:ext cx="411163" cy="0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2D2DB9"/>
                </a:solidFill>
                <a:latin typeface="Times New Roman" pitchFamily="18" charset="0"/>
              </a:endParaRPr>
            </a:p>
          </p:txBody>
        </p:sp>
        <p:sp>
          <p:nvSpPr>
            <p:cNvPr id="92" name="Rectangle 70"/>
            <p:cNvSpPr>
              <a:spLocks noChangeArrowheads="1"/>
            </p:cNvSpPr>
            <p:nvPr/>
          </p:nvSpPr>
          <p:spPr bwMode="auto">
            <a:xfrm>
              <a:off x="5201226" y="3156459"/>
              <a:ext cx="509587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Q</a:t>
              </a:r>
              <a:r>
                <a:rPr lang="it-IT" altLang="it-IT" sz="1900" baseline="-25000">
                  <a:solidFill>
                    <a:srgbClr val="2D2DB9"/>
                  </a:solidFill>
                  <a:latin typeface="Arial" charset="0"/>
                </a:rPr>
                <a:t>E</a:t>
              </a:r>
              <a:endParaRPr lang="it-IT" altLang="it-IT" sz="1900">
                <a:solidFill>
                  <a:srgbClr val="2D2DB9"/>
                </a:solidFill>
                <a:latin typeface="Arial" charset="0"/>
              </a:endParaRPr>
            </a:p>
          </p:txBody>
        </p:sp>
        <p:sp>
          <p:nvSpPr>
            <p:cNvPr id="94" name="Line 72"/>
            <p:cNvSpPr>
              <a:spLocks noChangeShapeType="1"/>
            </p:cNvSpPr>
            <p:nvPr/>
          </p:nvSpPr>
          <p:spPr bwMode="auto">
            <a:xfrm>
              <a:off x="6053713" y="3481896"/>
              <a:ext cx="411163" cy="0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2D2DB9"/>
                </a:solidFill>
                <a:latin typeface="Times New Roman" pitchFamily="18" charset="0"/>
              </a:endParaRPr>
            </a:p>
          </p:txBody>
        </p:sp>
        <p:sp>
          <p:nvSpPr>
            <p:cNvPr id="95" name="Rectangle 73"/>
            <p:cNvSpPr>
              <a:spLocks noChangeArrowheads="1"/>
            </p:cNvSpPr>
            <p:nvPr/>
          </p:nvSpPr>
          <p:spPr bwMode="auto">
            <a:xfrm>
              <a:off x="6091813" y="3156459"/>
              <a:ext cx="509588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96" name="Rectangle 74"/>
            <p:cNvSpPr>
              <a:spLocks noChangeArrowheads="1"/>
            </p:cNvSpPr>
            <p:nvPr/>
          </p:nvSpPr>
          <p:spPr bwMode="auto">
            <a:xfrm>
              <a:off x="6115626" y="3461259"/>
              <a:ext cx="509587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97" name="AutoShape 75"/>
            <p:cNvSpPr>
              <a:spLocks noChangeArrowheads="1"/>
            </p:cNvSpPr>
            <p:nvPr/>
          </p:nvSpPr>
          <p:spPr bwMode="auto">
            <a:xfrm>
              <a:off x="5983863" y="3165984"/>
              <a:ext cx="549275" cy="609600"/>
            </a:xfrm>
            <a:prstGeom prst="bracketPair">
              <a:avLst>
                <a:gd name="adj" fmla="val 16667"/>
              </a:avLst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2D2DB9"/>
                </a:solidFill>
              </a:endParaRPr>
            </a:p>
          </p:txBody>
        </p:sp>
        <p:sp>
          <p:nvSpPr>
            <p:cNvPr id="98" name="Rectangle 76"/>
            <p:cNvSpPr>
              <a:spLocks noChangeArrowheads="1"/>
            </p:cNvSpPr>
            <p:nvPr/>
          </p:nvSpPr>
          <p:spPr bwMode="auto">
            <a:xfrm>
              <a:off x="5315526" y="3475546"/>
              <a:ext cx="509587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R</a:t>
              </a:r>
            </a:p>
          </p:txBody>
        </p:sp>
      </p:grpSp>
      <p:grpSp>
        <p:nvGrpSpPr>
          <p:cNvPr id="113" name="Gruppo 112"/>
          <p:cNvGrpSpPr/>
          <p:nvPr/>
        </p:nvGrpSpPr>
        <p:grpSpPr>
          <a:xfrm>
            <a:off x="3020292" y="4401185"/>
            <a:ext cx="6091237" cy="946150"/>
            <a:chOff x="1384531" y="4401185"/>
            <a:chExt cx="6091237" cy="946150"/>
          </a:xfrm>
        </p:grpSpPr>
        <p:sp>
          <p:nvSpPr>
            <p:cNvPr id="58" name="Rectangle 2"/>
            <p:cNvSpPr>
              <a:spLocks noChangeArrowheads="1"/>
            </p:cNvSpPr>
            <p:nvPr/>
          </p:nvSpPr>
          <p:spPr bwMode="auto">
            <a:xfrm>
              <a:off x="1384531" y="4611370"/>
              <a:ext cx="2354262" cy="695325"/>
            </a:xfrm>
            <a:prstGeom prst="rect">
              <a:avLst/>
            </a:prstGeom>
            <a:noFill/>
            <a:ln w="3810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2D2DB9"/>
                </a:solidFill>
              </a:endParaRPr>
            </a:p>
          </p:txBody>
        </p:sp>
        <p:sp>
          <p:nvSpPr>
            <p:cNvPr id="93" name="Rectangle 71"/>
            <p:cNvSpPr>
              <a:spLocks noChangeArrowheads="1"/>
            </p:cNvSpPr>
            <p:nvPr/>
          </p:nvSpPr>
          <p:spPr bwMode="auto">
            <a:xfrm>
              <a:off x="1395643" y="4744085"/>
              <a:ext cx="6080125" cy="346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lnP  =            +  cost     ;       P  =  cost.   e  </a:t>
              </a:r>
            </a:p>
          </p:txBody>
        </p:sp>
        <p:sp>
          <p:nvSpPr>
            <p:cNvPr id="99" name="Line 77"/>
            <p:cNvSpPr>
              <a:spLocks noChangeShapeType="1"/>
            </p:cNvSpPr>
            <p:nvPr/>
          </p:nvSpPr>
          <p:spPr bwMode="auto">
            <a:xfrm>
              <a:off x="2206856" y="4921885"/>
              <a:ext cx="514350" cy="0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2D2DB9"/>
                </a:solidFill>
                <a:latin typeface="Times New Roman" pitchFamily="18" charset="0"/>
              </a:endParaRPr>
            </a:p>
          </p:txBody>
        </p:sp>
        <p:sp>
          <p:nvSpPr>
            <p:cNvPr id="100" name="Rectangle 78"/>
            <p:cNvSpPr>
              <a:spLocks noChangeArrowheads="1"/>
            </p:cNvSpPr>
            <p:nvPr/>
          </p:nvSpPr>
          <p:spPr bwMode="auto">
            <a:xfrm>
              <a:off x="2230668" y="4611370"/>
              <a:ext cx="868363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- Q</a:t>
              </a:r>
              <a:r>
                <a:rPr lang="it-IT" altLang="it-IT" sz="1900" baseline="-25000">
                  <a:solidFill>
                    <a:srgbClr val="2D2DB9"/>
                  </a:solidFill>
                  <a:latin typeface="Arial" charset="0"/>
                </a:rPr>
                <a:t>E</a:t>
              </a:r>
              <a:endParaRPr lang="it-IT" altLang="it-IT" sz="1900">
                <a:solidFill>
                  <a:srgbClr val="2D2DB9"/>
                </a:solidFill>
                <a:latin typeface="Arial" charset="0"/>
              </a:endParaRPr>
            </a:p>
          </p:txBody>
        </p:sp>
        <p:sp>
          <p:nvSpPr>
            <p:cNvPr id="101" name="Rectangle 79"/>
            <p:cNvSpPr>
              <a:spLocks noChangeArrowheads="1"/>
            </p:cNvSpPr>
            <p:nvPr/>
          </p:nvSpPr>
          <p:spPr bwMode="auto">
            <a:xfrm>
              <a:off x="2275118" y="4925695"/>
              <a:ext cx="509588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RT</a:t>
              </a:r>
            </a:p>
          </p:txBody>
        </p:sp>
        <p:sp>
          <p:nvSpPr>
            <p:cNvPr id="102" name="Rectangle 80"/>
            <p:cNvSpPr>
              <a:spLocks noChangeArrowheads="1"/>
            </p:cNvSpPr>
            <p:nvPr/>
          </p:nvSpPr>
          <p:spPr bwMode="auto">
            <a:xfrm>
              <a:off x="1384531" y="4639310"/>
              <a:ext cx="2365375" cy="708025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2D2DB9"/>
                </a:solidFill>
              </a:endParaRPr>
            </a:p>
          </p:txBody>
        </p:sp>
        <p:sp>
          <p:nvSpPr>
            <p:cNvPr id="103" name="Line 81"/>
            <p:cNvSpPr>
              <a:spLocks noChangeShapeType="1"/>
            </p:cNvSpPr>
            <p:nvPr/>
          </p:nvSpPr>
          <p:spPr bwMode="auto">
            <a:xfrm>
              <a:off x="5964237" y="4744085"/>
              <a:ext cx="411163" cy="0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2D2DB9"/>
                </a:solidFill>
                <a:latin typeface="Times New Roman" pitchFamily="18" charset="0"/>
              </a:endParaRPr>
            </a:p>
          </p:txBody>
        </p:sp>
        <p:sp>
          <p:nvSpPr>
            <p:cNvPr id="104" name="Rectangle 82"/>
            <p:cNvSpPr>
              <a:spLocks noChangeArrowheads="1"/>
            </p:cNvSpPr>
            <p:nvPr/>
          </p:nvSpPr>
          <p:spPr bwMode="auto">
            <a:xfrm>
              <a:off x="5941219" y="4401185"/>
              <a:ext cx="868362" cy="31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 dirty="0">
                  <a:solidFill>
                    <a:srgbClr val="2D2DB9"/>
                  </a:solidFill>
                  <a:latin typeface="Arial" charset="0"/>
                </a:rPr>
                <a:t>Q</a:t>
              </a:r>
              <a:r>
                <a:rPr lang="it-IT" altLang="it-IT" sz="1700" baseline="-25000" dirty="0">
                  <a:solidFill>
                    <a:srgbClr val="2D2DB9"/>
                  </a:solidFill>
                  <a:latin typeface="Arial" charset="0"/>
                </a:rPr>
                <a:t>E</a:t>
              </a:r>
              <a:endParaRPr lang="it-IT" altLang="it-IT" sz="1900" dirty="0">
                <a:solidFill>
                  <a:srgbClr val="2D2DB9"/>
                </a:solidFill>
                <a:latin typeface="Arial" charset="0"/>
              </a:endParaRPr>
            </a:p>
          </p:txBody>
        </p:sp>
        <p:sp>
          <p:nvSpPr>
            <p:cNvPr id="105" name="Rectangle 83"/>
            <p:cNvSpPr>
              <a:spLocks noChangeArrowheads="1"/>
            </p:cNvSpPr>
            <p:nvPr/>
          </p:nvSpPr>
          <p:spPr bwMode="auto">
            <a:xfrm>
              <a:off x="6002970" y="4800452"/>
              <a:ext cx="509588" cy="31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 dirty="0">
                  <a:solidFill>
                    <a:srgbClr val="2D2DB9"/>
                  </a:solidFill>
                  <a:latin typeface="Arial" charset="0"/>
                </a:rPr>
                <a:t>RT</a:t>
              </a:r>
              <a:endParaRPr lang="it-IT" altLang="it-IT" sz="1900" dirty="0">
                <a:solidFill>
                  <a:srgbClr val="2D2DB9"/>
                </a:solidFill>
                <a:latin typeface="Arial" charset="0"/>
              </a:endParaRPr>
            </a:p>
          </p:txBody>
        </p:sp>
        <p:sp>
          <p:nvSpPr>
            <p:cNvPr id="106" name="Rectangle 84"/>
            <p:cNvSpPr>
              <a:spLocks noChangeArrowheads="1"/>
            </p:cNvSpPr>
            <p:nvPr/>
          </p:nvSpPr>
          <p:spPr bwMode="auto">
            <a:xfrm>
              <a:off x="5784849" y="4566285"/>
              <a:ext cx="239712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-</a:t>
              </a:r>
            </a:p>
          </p:txBody>
        </p:sp>
      </p:grpSp>
      <p:grpSp>
        <p:nvGrpSpPr>
          <p:cNvPr id="116" name="Gruppo 115"/>
          <p:cNvGrpSpPr/>
          <p:nvPr/>
        </p:nvGrpSpPr>
        <p:grpSpPr>
          <a:xfrm>
            <a:off x="1872863" y="1186010"/>
            <a:ext cx="8550245" cy="880450"/>
            <a:chOff x="237102" y="1186010"/>
            <a:chExt cx="8550245" cy="880450"/>
          </a:xfrm>
        </p:grpSpPr>
        <p:grpSp>
          <p:nvGrpSpPr>
            <p:cNvPr id="114" name="Gruppo 113"/>
            <p:cNvGrpSpPr/>
            <p:nvPr/>
          </p:nvGrpSpPr>
          <p:grpSpPr>
            <a:xfrm>
              <a:off x="237102" y="1186010"/>
              <a:ext cx="8550245" cy="880450"/>
              <a:chOff x="237102" y="1186010"/>
              <a:chExt cx="8550245" cy="880450"/>
            </a:xfrm>
          </p:grpSpPr>
          <p:sp>
            <p:nvSpPr>
              <p:cNvPr id="3" name="Rectangle 31"/>
              <p:cNvSpPr>
                <a:spLocks noChangeArrowheads="1"/>
              </p:cNvSpPr>
              <p:nvPr/>
            </p:nvSpPr>
            <p:spPr bwMode="auto">
              <a:xfrm>
                <a:off x="237102" y="1186010"/>
                <a:ext cx="8550245" cy="755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dirty="0">
                    <a:solidFill>
                      <a:srgbClr val="2D2DB9"/>
                    </a:solidFill>
                    <a:latin typeface="Arial" charset="0"/>
                  </a:rPr>
                  <a:t>Trascurando V</a:t>
                </a:r>
                <a:r>
                  <a:rPr lang="it-IT" altLang="it-IT" sz="1900" baseline="-25000" dirty="0">
                    <a:solidFill>
                      <a:srgbClr val="2D2DB9"/>
                    </a:solidFill>
                    <a:latin typeface="Arial" charset="0"/>
                  </a:rPr>
                  <a:t>L</a:t>
                </a:r>
                <a:r>
                  <a:rPr lang="it-IT" altLang="it-IT" sz="1900" dirty="0">
                    <a:solidFill>
                      <a:srgbClr val="2D2DB9"/>
                    </a:solidFill>
                    <a:latin typeface="Arial" charset="0"/>
                  </a:rPr>
                  <a:t> rispetto a V</a:t>
                </a:r>
                <a:r>
                  <a:rPr lang="it-IT" altLang="it-IT" sz="1900" baseline="-25000" dirty="0">
                    <a:solidFill>
                      <a:srgbClr val="2D2DB9"/>
                    </a:solidFill>
                    <a:latin typeface="Arial" charset="0"/>
                  </a:rPr>
                  <a:t>V</a:t>
                </a:r>
                <a:r>
                  <a:rPr lang="it-IT" altLang="it-IT" sz="1900" dirty="0">
                    <a:solidFill>
                      <a:srgbClr val="2D2DB9"/>
                    </a:solidFill>
                    <a:latin typeface="Arial" charset="0"/>
                  </a:rPr>
                  <a:t>, ed assumendo valida la legge dei gas ideali per il vapore: V</a:t>
                </a:r>
                <a:r>
                  <a:rPr lang="it-IT" altLang="it-IT" sz="1900" baseline="-25000" dirty="0">
                    <a:solidFill>
                      <a:srgbClr val="2D2DB9"/>
                    </a:solidFill>
                    <a:latin typeface="Arial" charset="0"/>
                  </a:rPr>
                  <a:t>V</a:t>
                </a:r>
                <a:r>
                  <a:rPr lang="it-IT" altLang="it-IT" sz="1900" dirty="0">
                    <a:solidFill>
                      <a:srgbClr val="2D2DB9"/>
                    </a:solidFill>
                    <a:latin typeface="Arial" charset="0"/>
                  </a:rPr>
                  <a:t> =        </a:t>
                </a:r>
              </a:p>
            </p:txBody>
          </p:sp>
          <p:sp>
            <p:nvSpPr>
              <p:cNvPr id="107" name="Rectangle 32"/>
              <p:cNvSpPr>
                <a:spLocks noChangeArrowheads="1"/>
              </p:cNvSpPr>
              <p:nvPr/>
            </p:nvSpPr>
            <p:spPr bwMode="auto">
              <a:xfrm>
                <a:off x="1917614" y="1720215"/>
                <a:ext cx="407987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dirty="0">
                    <a:solidFill>
                      <a:srgbClr val="2D2DB9"/>
                    </a:solidFill>
                    <a:latin typeface="Arial" charset="0"/>
                  </a:rPr>
                  <a:t>P</a:t>
                </a:r>
              </a:p>
            </p:txBody>
          </p:sp>
          <p:sp>
            <p:nvSpPr>
              <p:cNvPr id="108" name="Rectangle 35"/>
              <p:cNvSpPr>
                <a:spLocks noChangeArrowheads="1"/>
              </p:cNvSpPr>
              <p:nvPr/>
            </p:nvSpPr>
            <p:spPr bwMode="auto">
              <a:xfrm>
                <a:off x="1879514" y="1466215"/>
                <a:ext cx="525462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dirty="0">
                    <a:solidFill>
                      <a:srgbClr val="2D2DB9"/>
                    </a:solidFill>
                    <a:latin typeface="Arial" charset="0"/>
                  </a:rPr>
                  <a:t>RT</a:t>
                </a:r>
              </a:p>
            </p:txBody>
          </p:sp>
        </p:grpSp>
        <p:sp>
          <p:nvSpPr>
            <p:cNvPr id="109" name="Line 60"/>
            <p:cNvSpPr>
              <a:spLocks noChangeShapeType="1"/>
            </p:cNvSpPr>
            <p:nvPr/>
          </p:nvSpPr>
          <p:spPr bwMode="auto">
            <a:xfrm>
              <a:off x="1860268" y="1743710"/>
              <a:ext cx="411163" cy="0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2D2DB9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8" name="Gruppo 117"/>
          <p:cNvGrpSpPr/>
          <p:nvPr/>
        </p:nvGrpSpPr>
        <p:grpSpPr>
          <a:xfrm>
            <a:off x="5596574" y="2089319"/>
            <a:ext cx="2414587" cy="1002053"/>
            <a:chOff x="3960813" y="2089318"/>
            <a:chExt cx="2414587" cy="1002053"/>
          </a:xfrm>
        </p:grpSpPr>
        <p:sp>
          <p:nvSpPr>
            <p:cNvPr id="76" name="Rectangle 54"/>
            <p:cNvSpPr>
              <a:spLocks noChangeArrowheads="1"/>
            </p:cNvSpPr>
            <p:nvPr/>
          </p:nvSpPr>
          <p:spPr bwMode="auto">
            <a:xfrm>
              <a:off x="3960813" y="2275056"/>
              <a:ext cx="250384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2D2DB9"/>
                  </a:solidFill>
                  <a:latin typeface="Arial" charset="0"/>
                </a:rPr>
                <a:t>=</a:t>
              </a:r>
            </a:p>
          </p:txBody>
        </p:sp>
        <p:grpSp>
          <p:nvGrpSpPr>
            <p:cNvPr id="117" name="Gruppo 116"/>
            <p:cNvGrpSpPr/>
            <p:nvPr/>
          </p:nvGrpSpPr>
          <p:grpSpPr>
            <a:xfrm>
              <a:off x="4248150" y="2089318"/>
              <a:ext cx="2127250" cy="1002053"/>
              <a:chOff x="4248150" y="2089318"/>
              <a:chExt cx="2127250" cy="1002053"/>
            </a:xfrm>
          </p:grpSpPr>
          <p:sp>
            <p:nvSpPr>
              <p:cNvPr id="62" name="Line 40"/>
              <p:cNvSpPr>
                <a:spLocks noChangeShapeType="1"/>
              </p:cNvSpPr>
              <p:nvPr/>
            </p:nvSpPr>
            <p:spPr bwMode="auto">
              <a:xfrm>
                <a:off x="4260850" y="2449681"/>
                <a:ext cx="811213" cy="0"/>
              </a:xfrm>
              <a:prstGeom prst="line">
                <a:avLst/>
              </a:prstGeom>
              <a:noFill/>
              <a:ln w="2857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2D2DB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" name="Line 41"/>
              <p:cNvSpPr>
                <a:spLocks noChangeShapeType="1"/>
              </p:cNvSpPr>
              <p:nvPr/>
            </p:nvSpPr>
            <p:spPr bwMode="auto">
              <a:xfrm>
                <a:off x="5414963" y="2449681"/>
                <a:ext cx="960437" cy="0"/>
              </a:xfrm>
              <a:prstGeom prst="line">
                <a:avLst/>
              </a:prstGeom>
              <a:noFill/>
              <a:ln w="2857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2D2DB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9" name="Rectangle 47"/>
              <p:cNvSpPr>
                <a:spLocks noChangeArrowheads="1"/>
              </p:cNvSpPr>
              <p:nvPr/>
            </p:nvSpPr>
            <p:spPr bwMode="auto">
              <a:xfrm>
                <a:off x="4413250" y="2089318"/>
                <a:ext cx="509588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dirty="0">
                    <a:solidFill>
                      <a:srgbClr val="2D2DB9"/>
                    </a:solidFill>
                    <a:latin typeface="Arial" charset="0"/>
                  </a:rPr>
                  <a:t>Q</a:t>
                </a:r>
                <a:r>
                  <a:rPr lang="it-IT" altLang="it-IT" sz="1900" baseline="-25000" dirty="0">
                    <a:solidFill>
                      <a:srgbClr val="2D2DB9"/>
                    </a:solidFill>
                    <a:latin typeface="Arial" charset="0"/>
                  </a:rPr>
                  <a:t>E</a:t>
                </a:r>
                <a:endParaRPr lang="it-IT" altLang="it-IT" sz="1900" dirty="0">
                  <a:solidFill>
                    <a:srgbClr val="2D2DB9"/>
                  </a:solidFill>
                  <a:latin typeface="Arial" charset="0"/>
                </a:endParaRPr>
              </a:p>
            </p:txBody>
          </p:sp>
          <p:sp>
            <p:nvSpPr>
              <p:cNvPr id="70" name="Rectangle 48"/>
              <p:cNvSpPr>
                <a:spLocks noChangeArrowheads="1"/>
              </p:cNvSpPr>
              <p:nvPr/>
            </p:nvSpPr>
            <p:spPr bwMode="auto">
              <a:xfrm>
                <a:off x="4248150" y="2416343"/>
                <a:ext cx="509588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2D2DB9"/>
                    </a:solidFill>
                    <a:latin typeface="Arial" charset="0"/>
                  </a:rPr>
                  <a:t>RT</a:t>
                </a:r>
              </a:p>
            </p:txBody>
          </p:sp>
          <p:sp>
            <p:nvSpPr>
              <p:cNvPr id="72" name="Rectangle 50"/>
              <p:cNvSpPr>
                <a:spLocks noChangeArrowheads="1"/>
              </p:cNvSpPr>
              <p:nvPr/>
            </p:nvSpPr>
            <p:spPr bwMode="auto">
              <a:xfrm>
                <a:off x="4808538" y="2546518"/>
                <a:ext cx="509587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2D2DB9"/>
                    </a:solidFill>
                    <a:latin typeface="Arial" charset="0"/>
                  </a:rPr>
                  <a:t>T</a:t>
                </a:r>
              </a:p>
            </p:txBody>
          </p:sp>
          <p:sp>
            <p:nvSpPr>
              <p:cNvPr id="73" name="Line 51"/>
              <p:cNvSpPr>
                <a:spLocks noChangeShapeType="1"/>
              </p:cNvSpPr>
              <p:nvPr/>
            </p:nvSpPr>
            <p:spPr bwMode="auto">
              <a:xfrm>
                <a:off x="4267200" y="2710031"/>
                <a:ext cx="411163" cy="0"/>
              </a:xfrm>
              <a:prstGeom prst="line">
                <a:avLst/>
              </a:prstGeom>
              <a:noFill/>
              <a:ln w="2857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2D2DB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" name="Rectangle 52"/>
              <p:cNvSpPr>
                <a:spLocks noChangeArrowheads="1"/>
              </p:cNvSpPr>
              <p:nvPr/>
            </p:nvSpPr>
            <p:spPr bwMode="auto">
              <a:xfrm>
                <a:off x="5597525" y="2089318"/>
                <a:ext cx="777875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2D2DB9"/>
                    </a:solidFill>
                    <a:latin typeface="Arial" charset="0"/>
                  </a:rPr>
                  <a:t>Q</a:t>
                </a:r>
                <a:r>
                  <a:rPr lang="it-IT" altLang="it-IT" sz="1900" baseline="-25000">
                    <a:solidFill>
                      <a:srgbClr val="2D2DB9"/>
                    </a:solidFill>
                    <a:latin typeface="Arial" charset="0"/>
                  </a:rPr>
                  <a:t>E</a:t>
                </a:r>
                <a:r>
                  <a:rPr lang="it-IT" altLang="it-IT" sz="1900">
                    <a:solidFill>
                      <a:srgbClr val="2D2DB9"/>
                    </a:solidFill>
                    <a:latin typeface="Arial" charset="0"/>
                  </a:rPr>
                  <a:t>P</a:t>
                </a:r>
              </a:p>
            </p:txBody>
          </p:sp>
          <p:sp>
            <p:nvSpPr>
              <p:cNvPr id="75" name="Rectangle 53"/>
              <p:cNvSpPr>
                <a:spLocks noChangeArrowheads="1"/>
              </p:cNvSpPr>
              <p:nvPr/>
            </p:nvSpPr>
            <p:spPr bwMode="auto">
              <a:xfrm>
                <a:off x="5643563" y="2427456"/>
                <a:ext cx="681037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2D2DB9"/>
                    </a:solidFill>
                    <a:latin typeface="Arial" charset="0"/>
                  </a:rPr>
                  <a:t>RT</a:t>
                </a:r>
                <a:r>
                  <a:rPr lang="it-IT" altLang="it-IT" sz="1900" baseline="30000">
                    <a:solidFill>
                      <a:srgbClr val="2D2DB9"/>
                    </a:solidFill>
                    <a:latin typeface="Arial" charset="0"/>
                  </a:rPr>
                  <a:t>2</a:t>
                </a:r>
                <a:endParaRPr lang="it-IT" altLang="it-IT" sz="1900">
                  <a:solidFill>
                    <a:srgbClr val="2D2DB9"/>
                  </a:solidFill>
                  <a:latin typeface="Arial" charset="0"/>
                </a:endParaRPr>
              </a:p>
            </p:txBody>
          </p:sp>
          <p:sp>
            <p:nvSpPr>
              <p:cNvPr id="78" name="Rectangle 56"/>
              <p:cNvSpPr>
                <a:spLocks noChangeArrowheads="1"/>
              </p:cNvSpPr>
              <p:nvPr/>
            </p:nvSpPr>
            <p:spPr bwMode="auto">
              <a:xfrm>
                <a:off x="4692650" y="2449681"/>
                <a:ext cx="183057" cy="3770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 b="1">
                    <a:solidFill>
                      <a:srgbClr val="2D2DB9"/>
                    </a:solidFill>
                    <a:latin typeface="Arial" charset="0"/>
                  </a:rPr>
                  <a:t>.</a:t>
                </a:r>
                <a:endParaRPr lang="it-IT" altLang="it-IT" sz="1900">
                  <a:solidFill>
                    <a:srgbClr val="2D2DB9"/>
                  </a:solidFill>
                  <a:latin typeface="Arial" charset="0"/>
                </a:endParaRPr>
              </a:p>
            </p:txBody>
          </p:sp>
          <p:sp>
            <p:nvSpPr>
              <p:cNvPr id="79" name="Rectangle 57"/>
              <p:cNvSpPr>
                <a:spLocks noChangeArrowheads="1"/>
              </p:cNvSpPr>
              <p:nvPr/>
            </p:nvSpPr>
            <p:spPr bwMode="auto">
              <a:xfrm>
                <a:off x="5127625" y="2275056"/>
                <a:ext cx="250384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2D2DB9"/>
                    </a:solidFill>
                    <a:latin typeface="Arial" charset="0"/>
                  </a:rPr>
                  <a:t>=</a:t>
                </a:r>
              </a:p>
            </p:txBody>
          </p:sp>
          <p:sp>
            <p:nvSpPr>
              <p:cNvPr id="110" name="Rectangle 32"/>
              <p:cNvSpPr>
                <a:spLocks noChangeArrowheads="1"/>
              </p:cNvSpPr>
              <p:nvPr/>
            </p:nvSpPr>
            <p:spPr bwMode="auto">
              <a:xfrm>
                <a:off x="4275931" y="2745126"/>
                <a:ext cx="407987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dirty="0">
                    <a:solidFill>
                      <a:srgbClr val="2D2DB9"/>
                    </a:solidFill>
                    <a:latin typeface="Arial" charset="0"/>
                  </a:rPr>
                  <a:t>P</a:t>
                </a:r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50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719"/>
    </mc:Choice>
    <mc:Fallback>
      <p:transition spd="slow" advTm="198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2"/>
          <p:cNvSpPr>
            <a:spLocks noChangeShapeType="1"/>
          </p:cNvSpPr>
          <p:nvPr/>
        </p:nvSpPr>
        <p:spPr bwMode="auto">
          <a:xfrm flipV="1">
            <a:off x="2351088" y="487364"/>
            <a:ext cx="0" cy="2357437"/>
          </a:xfrm>
          <a:prstGeom prst="line">
            <a:avLst/>
          </a:prstGeom>
          <a:noFill/>
          <a:ln w="44450">
            <a:solidFill>
              <a:srgbClr val="008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 rot="5400000" flipV="1">
            <a:off x="3537744" y="1635919"/>
            <a:ext cx="0" cy="2395538"/>
          </a:xfrm>
          <a:prstGeom prst="line">
            <a:avLst/>
          </a:prstGeom>
          <a:noFill/>
          <a:ln w="44450">
            <a:solidFill>
              <a:srgbClr val="008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 flipV="1">
            <a:off x="6670675" y="487364"/>
            <a:ext cx="0" cy="2357437"/>
          </a:xfrm>
          <a:prstGeom prst="line">
            <a:avLst/>
          </a:prstGeom>
          <a:noFill/>
          <a:ln w="44450">
            <a:solidFill>
              <a:srgbClr val="008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 rot="5400000" flipV="1">
            <a:off x="7857332" y="1635920"/>
            <a:ext cx="0" cy="2395537"/>
          </a:xfrm>
          <a:prstGeom prst="line">
            <a:avLst/>
          </a:prstGeom>
          <a:noFill/>
          <a:ln w="44450">
            <a:solidFill>
              <a:srgbClr val="008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2536825" y="1258888"/>
            <a:ext cx="858838" cy="14144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2667001" y="1162051"/>
            <a:ext cx="1546225" cy="152082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435350" y="1644651"/>
            <a:ext cx="18669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66"/>
                </a:solidFill>
                <a:latin typeface="Comic Sans MS" pitchFamily="66" charset="0"/>
              </a:rPr>
              <a:t>Alcool Etilico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2433638" y="2295526"/>
            <a:ext cx="9080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00FF"/>
                </a:solidFill>
                <a:latin typeface="Comic Sans MS" pitchFamily="66" charset="0"/>
              </a:rPr>
              <a:t>Acqua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2100264" y="128589"/>
            <a:ext cx="51593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00"/>
                </a:solidFill>
                <a:latin typeface="Comic Sans MS" pitchFamily="66" charset="0"/>
              </a:rPr>
              <a:t>lnP</a:t>
            </a:r>
          </a:p>
        </p:txBody>
      </p:sp>
      <p:grpSp>
        <p:nvGrpSpPr>
          <p:cNvPr id="36875" name="Group 11"/>
          <p:cNvGrpSpPr>
            <a:grpSpLocks/>
          </p:cNvGrpSpPr>
          <p:nvPr/>
        </p:nvGrpSpPr>
        <p:grpSpPr bwMode="auto">
          <a:xfrm>
            <a:off x="4789488" y="2416176"/>
            <a:ext cx="392112" cy="815975"/>
            <a:chOff x="3168" y="2640"/>
            <a:chExt cx="432" cy="915"/>
          </a:xfrm>
        </p:grpSpPr>
        <p:sp>
          <p:nvSpPr>
            <p:cNvPr id="36908" name="Text Box 12"/>
            <p:cNvSpPr txBox="1">
              <a:spLocks noChangeArrowheads="1"/>
            </p:cNvSpPr>
            <p:nvPr/>
          </p:nvSpPr>
          <p:spPr bwMode="auto">
            <a:xfrm>
              <a:off x="3224" y="2640"/>
              <a:ext cx="272" cy="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9449" tIns="14724" rIns="29449" bIns="14724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00"/>
                  </a:solidFill>
                  <a:latin typeface="Comic Sans MS" pitchFamily="66" charset="0"/>
                </a:rPr>
                <a:t>1</a:t>
              </a:r>
            </a:p>
          </p:txBody>
        </p:sp>
        <p:sp>
          <p:nvSpPr>
            <p:cNvPr id="36909" name="Line 13"/>
            <p:cNvSpPr>
              <a:spLocks noChangeShapeType="1"/>
            </p:cNvSpPr>
            <p:nvPr/>
          </p:nvSpPr>
          <p:spPr bwMode="auto">
            <a:xfrm>
              <a:off x="3168" y="30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9449" tIns="14724" rIns="29449" bIns="14724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910" name="Text Box 14"/>
            <p:cNvSpPr txBox="1">
              <a:spLocks noChangeArrowheads="1"/>
            </p:cNvSpPr>
            <p:nvPr/>
          </p:nvSpPr>
          <p:spPr bwMode="auto">
            <a:xfrm>
              <a:off x="3209" y="3108"/>
              <a:ext cx="302" cy="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9449" tIns="14724" rIns="29449" bIns="14724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00"/>
                  </a:solidFill>
                  <a:latin typeface="Comic Sans MS" pitchFamily="66" charset="0"/>
                </a:rPr>
                <a:t>T</a:t>
              </a:r>
            </a:p>
          </p:txBody>
        </p:sp>
      </p:grpSp>
      <p:sp>
        <p:nvSpPr>
          <p:cNvPr id="36876" name="Text Box 15"/>
          <p:cNvSpPr txBox="1">
            <a:spLocks noChangeArrowheads="1"/>
          </p:cNvSpPr>
          <p:nvPr/>
        </p:nvSpPr>
        <p:spPr bwMode="auto">
          <a:xfrm>
            <a:off x="6575425" y="182564"/>
            <a:ext cx="268288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00"/>
                </a:solidFill>
                <a:latin typeface="Comic Sans MS" pitchFamily="66" charset="0"/>
              </a:rPr>
              <a:t>P</a:t>
            </a:r>
          </a:p>
        </p:txBody>
      </p:sp>
      <p:sp>
        <p:nvSpPr>
          <p:cNvPr id="36877" name="Text Box 16"/>
          <p:cNvSpPr txBox="1">
            <a:spLocks noChangeArrowheads="1"/>
          </p:cNvSpPr>
          <p:nvPr/>
        </p:nvSpPr>
        <p:spPr bwMode="auto">
          <a:xfrm>
            <a:off x="9088439" y="2603501"/>
            <a:ext cx="3190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00"/>
                </a:solidFill>
                <a:latin typeface="Comic Sans MS" pitchFamily="66" charset="0"/>
              </a:rPr>
              <a:t>T</a:t>
            </a:r>
          </a:p>
        </p:txBody>
      </p:sp>
      <p:sp>
        <p:nvSpPr>
          <p:cNvPr id="36878" name="Freeform 17"/>
          <p:cNvSpPr>
            <a:spLocks/>
          </p:cNvSpPr>
          <p:nvPr/>
        </p:nvSpPr>
        <p:spPr bwMode="auto">
          <a:xfrm>
            <a:off x="7226300" y="830263"/>
            <a:ext cx="1055688" cy="1992312"/>
          </a:xfrm>
          <a:custGeom>
            <a:avLst/>
            <a:gdLst>
              <a:gd name="T0" fmla="*/ 0 w 1164"/>
              <a:gd name="T1" fmla="*/ 1778363398 h 2232"/>
              <a:gd name="T2" fmla="*/ 483662913 w 1164"/>
              <a:gd name="T3" fmla="*/ 1644508060 h 2232"/>
              <a:gd name="T4" fmla="*/ 671205342 w 1164"/>
              <a:gd name="T5" fmla="*/ 1376797383 h 2232"/>
              <a:gd name="T6" fmla="*/ 839006224 w 1164"/>
              <a:gd name="T7" fmla="*/ 803132030 h 2232"/>
              <a:gd name="T8" fmla="*/ 957454599 w 1164"/>
              <a:gd name="T9" fmla="*/ 0 h 2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64" h="2232">
                <a:moveTo>
                  <a:pt x="0" y="2232"/>
                </a:moveTo>
                <a:cubicBezTo>
                  <a:pt x="96" y="2204"/>
                  <a:pt x="452" y="2148"/>
                  <a:pt x="588" y="2064"/>
                </a:cubicBezTo>
                <a:cubicBezTo>
                  <a:pt x="724" y="1980"/>
                  <a:pt x="744" y="1904"/>
                  <a:pt x="816" y="1728"/>
                </a:cubicBezTo>
                <a:cubicBezTo>
                  <a:pt x="888" y="1552"/>
                  <a:pt x="962" y="1296"/>
                  <a:pt x="1020" y="1008"/>
                </a:cubicBezTo>
                <a:cubicBezTo>
                  <a:pt x="1078" y="720"/>
                  <a:pt x="1140" y="160"/>
                  <a:pt x="1164" y="0"/>
                </a:cubicBezTo>
              </a:path>
            </a:pathLst>
          </a:custGeom>
          <a:noFill/>
          <a:ln w="44450" cmpd="sng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79" name="Freeform 18"/>
          <p:cNvSpPr>
            <a:spLocks/>
          </p:cNvSpPr>
          <p:nvPr/>
        </p:nvSpPr>
        <p:spPr bwMode="auto">
          <a:xfrm>
            <a:off x="8010525" y="830263"/>
            <a:ext cx="1316038" cy="1992312"/>
          </a:xfrm>
          <a:custGeom>
            <a:avLst/>
            <a:gdLst>
              <a:gd name="T0" fmla="*/ 0 w 1452"/>
              <a:gd name="T1" fmla="*/ 1778363398 h 2232"/>
              <a:gd name="T2" fmla="*/ 483037976 w 1452"/>
              <a:gd name="T3" fmla="*/ 1644508060 h 2232"/>
              <a:gd name="T4" fmla="*/ 670338785 w 1452"/>
              <a:gd name="T5" fmla="*/ 1376797383 h 2232"/>
              <a:gd name="T6" fmla="*/ 897070915 w 1452"/>
              <a:gd name="T7" fmla="*/ 822254476 h 2232"/>
              <a:gd name="T8" fmla="*/ 1192808081 w 1452"/>
              <a:gd name="T9" fmla="*/ 0 h 2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52" h="2232">
                <a:moveTo>
                  <a:pt x="0" y="2232"/>
                </a:moveTo>
                <a:cubicBezTo>
                  <a:pt x="96" y="2204"/>
                  <a:pt x="452" y="2148"/>
                  <a:pt x="588" y="2064"/>
                </a:cubicBezTo>
                <a:cubicBezTo>
                  <a:pt x="724" y="1980"/>
                  <a:pt x="732" y="1900"/>
                  <a:pt x="816" y="1728"/>
                </a:cubicBezTo>
                <a:cubicBezTo>
                  <a:pt x="900" y="1556"/>
                  <a:pt x="986" y="1320"/>
                  <a:pt x="1092" y="1032"/>
                </a:cubicBezTo>
                <a:cubicBezTo>
                  <a:pt x="1198" y="744"/>
                  <a:pt x="1377" y="215"/>
                  <a:pt x="1452" y="0"/>
                </a:cubicBezTo>
              </a:path>
            </a:pathLst>
          </a:custGeom>
          <a:noFill/>
          <a:ln w="444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80" name="Text Box 19"/>
          <p:cNvSpPr txBox="1">
            <a:spLocks noChangeArrowheads="1"/>
          </p:cNvSpPr>
          <p:nvPr/>
        </p:nvSpPr>
        <p:spPr bwMode="auto">
          <a:xfrm>
            <a:off x="7161214" y="1239838"/>
            <a:ext cx="103028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66"/>
                </a:solidFill>
                <a:latin typeface="Comic Sans MS" pitchFamily="66" charset="0"/>
              </a:rPr>
              <a:t>Alcool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66"/>
                </a:solidFill>
                <a:latin typeface="Comic Sans MS" pitchFamily="66" charset="0"/>
              </a:rPr>
              <a:t>Etilico</a:t>
            </a:r>
          </a:p>
        </p:txBody>
      </p:sp>
      <p:sp>
        <p:nvSpPr>
          <p:cNvPr id="36881" name="Text Box 20"/>
          <p:cNvSpPr txBox="1">
            <a:spLocks noChangeArrowheads="1"/>
          </p:cNvSpPr>
          <p:nvPr/>
        </p:nvSpPr>
        <p:spPr bwMode="auto">
          <a:xfrm>
            <a:off x="8342313" y="773114"/>
            <a:ext cx="9080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00FF"/>
                </a:solidFill>
                <a:latin typeface="Comic Sans MS" pitchFamily="66" charset="0"/>
              </a:rPr>
              <a:t>Acqua</a:t>
            </a:r>
          </a:p>
        </p:txBody>
      </p:sp>
      <p:sp>
        <p:nvSpPr>
          <p:cNvPr id="36882" name="Text Box 21"/>
          <p:cNvSpPr txBox="1">
            <a:spLocks noChangeArrowheads="1"/>
          </p:cNvSpPr>
          <p:nvPr/>
        </p:nvSpPr>
        <p:spPr bwMode="auto">
          <a:xfrm>
            <a:off x="4545013" y="3300413"/>
            <a:ext cx="3276600" cy="436562"/>
          </a:xfrm>
          <a:prstGeom prst="rect">
            <a:avLst/>
          </a:prstGeom>
          <a:noFill/>
          <a:ln w="38100" cmpd="dbl">
            <a:solidFill>
              <a:srgbClr val="CC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dirty="0">
                <a:solidFill>
                  <a:srgbClr val="000000"/>
                </a:solidFill>
                <a:latin typeface="Comic Sans MS" pitchFamily="66" charset="0"/>
              </a:rPr>
              <a:t>Equilibrio gas - solido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5981700" y="3940175"/>
            <a:ext cx="2609850" cy="787400"/>
            <a:chOff x="4457700" y="3940175"/>
            <a:chExt cx="2609850" cy="787400"/>
          </a:xfrm>
        </p:grpSpPr>
        <p:sp>
          <p:nvSpPr>
            <p:cNvPr id="36893" name="Text Box 32"/>
            <p:cNvSpPr txBox="1">
              <a:spLocks noChangeArrowheads="1"/>
            </p:cNvSpPr>
            <p:nvPr/>
          </p:nvSpPr>
          <p:spPr bwMode="auto">
            <a:xfrm>
              <a:off x="4457700" y="4094163"/>
              <a:ext cx="1162050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00"/>
                  </a:solidFill>
                  <a:latin typeface="Comic Sans MS" pitchFamily="66" charset="0"/>
                </a:rPr>
                <a:t>ln P =   -</a:t>
              </a:r>
            </a:p>
          </p:txBody>
        </p:sp>
        <p:sp>
          <p:nvSpPr>
            <p:cNvPr id="36894" name="Text Box 33"/>
            <p:cNvSpPr txBox="1">
              <a:spLocks noChangeArrowheads="1"/>
            </p:cNvSpPr>
            <p:nvPr/>
          </p:nvSpPr>
          <p:spPr bwMode="auto">
            <a:xfrm>
              <a:off x="5681663" y="3940175"/>
              <a:ext cx="481012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00"/>
                  </a:solidFill>
                  <a:latin typeface="Comic Sans MS" pitchFamily="66" charset="0"/>
                </a:rPr>
                <a:t>Q</a:t>
              </a:r>
              <a:r>
                <a:rPr lang="it-IT" altLang="it-IT" sz="2200" baseline="-25000">
                  <a:solidFill>
                    <a:srgbClr val="000000"/>
                  </a:solidFill>
                  <a:latin typeface="Comic Sans MS" pitchFamily="66" charset="0"/>
                </a:rPr>
                <a:t>S</a:t>
              </a:r>
              <a:endParaRPr lang="it-IT" altLang="it-IT" sz="22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6895" name="Line 34"/>
            <p:cNvSpPr>
              <a:spLocks noChangeShapeType="1"/>
            </p:cNvSpPr>
            <p:nvPr/>
          </p:nvSpPr>
          <p:spPr bwMode="auto">
            <a:xfrm>
              <a:off x="5654675" y="4318000"/>
              <a:ext cx="4794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896" name="Text Box 35"/>
            <p:cNvSpPr txBox="1">
              <a:spLocks noChangeArrowheads="1"/>
            </p:cNvSpPr>
            <p:nvPr/>
          </p:nvSpPr>
          <p:spPr bwMode="auto">
            <a:xfrm>
              <a:off x="5649913" y="4337050"/>
              <a:ext cx="474662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00"/>
                  </a:solidFill>
                  <a:latin typeface="Comic Sans MS" pitchFamily="66" charset="0"/>
                </a:rPr>
                <a:t>RT</a:t>
              </a:r>
            </a:p>
          </p:txBody>
        </p:sp>
        <p:sp>
          <p:nvSpPr>
            <p:cNvPr id="36897" name="Text Box 36"/>
            <p:cNvSpPr txBox="1">
              <a:spLocks noChangeArrowheads="1"/>
            </p:cNvSpPr>
            <p:nvPr/>
          </p:nvSpPr>
          <p:spPr bwMode="auto">
            <a:xfrm>
              <a:off x="6176963" y="4114800"/>
              <a:ext cx="890587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00"/>
                  </a:solidFill>
                  <a:latin typeface="Comic Sans MS" pitchFamily="66" charset="0"/>
                </a:rPr>
                <a:t>+ cost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2873375" y="3951289"/>
            <a:ext cx="5475288" cy="1196975"/>
            <a:chOff x="1349375" y="3951288"/>
            <a:chExt cx="5475288" cy="1196975"/>
          </a:xfrm>
        </p:grpSpPr>
        <p:grpSp>
          <p:nvGrpSpPr>
            <p:cNvPr id="2" name="Gruppo 1"/>
            <p:cNvGrpSpPr/>
            <p:nvPr/>
          </p:nvGrpSpPr>
          <p:grpSpPr>
            <a:xfrm>
              <a:off x="1349375" y="3951288"/>
              <a:ext cx="1954213" cy="790575"/>
              <a:chOff x="1349375" y="3951288"/>
              <a:chExt cx="1954213" cy="790575"/>
            </a:xfrm>
          </p:grpSpPr>
          <p:sp>
            <p:nvSpPr>
              <p:cNvPr id="36883" name="Text Box 22"/>
              <p:cNvSpPr txBox="1">
                <a:spLocks noChangeArrowheads="1"/>
              </p:cNvSpPr>
              <p:nvPr/>
            </p:nvSpPr>
            <p:spPr bwMode="auto">
              <a:xfrm>
                <a:off x="1393825" y="4008438"/>
                <a:ext cx="417513" cy="390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dirty="0" err="1">
                    <a:solidFill>
                      <a:srgbClr val="000000"/>
                    </a:solidFill>
                    <a:latin typeface="Comic Sans MS" pitchFamily="66" charset="0"/>
                  </a:rPr>
                  <a:t>dP</a:t>
                </a:r>
                <a:endParaRPr lang="it-IT" altLang="it-IT" sz="2200" dirty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6884" name="Line 23"/>
              <p:cNvSpPr>
                <a:spLocks noChangeShapeType="1"/>
              </p:cNvSpPr>
              <p:nvPr/>
            </p:nvSpPr>
            <p:spPr bwMode="auto">
              <a:xfrm>
                <a:off x="1349375" y="4332288"/>
                <a:ext cx="47942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885" name="Text Box 24"/>
              <p:cNvSpPr txBox="1">
                <a:spLocks noChangeArrowheads="1"/>
              </p:cNvSpPr>
              <p:nvPr/>
            </p:nvSpPr>
            <p:spPr bwMode="auto">
              <a:xfrm>
                <a:off x="1458913" y="4351338"/>
                <a:ext cx="252412" cy="390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0000"/>
                    </a:solidFill>
                    <a:latin typeface="Comic Sans MS" pitchFamily="66" charset="0"/>
                  </a:rPr>
                  <a:t>P</a:t>
                </a:r>
              </a:p>
            </p:txBody>
          </p:sp>
          <p:sp>
            <p:nvSpPr>
              <p:cNvPr id="36886" name="Text Box 25"/>
              <p:cNvSpPr txBox="1">
                <a:spLocks noChangeArrowheads="1"/>
              </p:cNvSpPr>
              <p:nvPr/>
            </p:nvSpPr>
            <p:spPr bwMode="auto">
              <a:xfrm>
                <a:off x="1851025" y="4133850"/>
                <a:ext cx="249238" cy="390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0000"/>
                    </a:solidFill>
                    <a:latin typeface="Comic Sans MS" pitchFamily="66" charset="0"/>
                  </a:rPr>
                  <a:t>=</a:t>
                </a:r>
              </a:p>
            </p:txBody>
          </p:sp>
          <p:sp>
            <p:nvSpPr>
              <p:cNvPr id="36887" name="Text Box 26"/>
              <p:cNvSpPr txBox="1">
                <a:spLocks noChangeArrowheads="1"/>
              </p:cNvSpPr>
              <p:nvPr/>
            </p:nvSpPr>
            <p:spPr bwMode="auto">
              <a:xfrm>
                <a:off x="2155825" y="3951288"/>
                <a:ext cx="481013" cy="390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0000"/>
                    </a:solidFill>
                    <a:latin typeface="Comic Sans MS" pitchFamily="66" charset="0"/>
                  </a:rPr>
                  <a:t>Q</a:t>
                </a:r>
                <a:r>
                  <a:rPr lang="it-IT" altLang="it-IT" sz="2200" baseline="-25000">
                    <a:solidFill>
                      <a:srgbClr val="000000"/>
                    </a:solidFill>
                    <a:latin typeface="Comic Sans MS" pitchFamily="66" charset="0"/>
                  </a:rPr>
                  <a:t>S</a:t>
                </a:r>
                <a:endParaRPr lang="it-IT" altLang="it-IT" sz="22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6888" name="Line 27"/>
              <p:cNvSpPr>
                <a:spLocks noChangeShapeType="1"/>
              </p:cNvSpPr>
              <p:nvPr/>
            </p:nvSpPr>
            <p:spPr bwMode="auto">
              <a:xfrm>
                <a:off x="2128838" y="4329113"/>
                <a:ext cx="47783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889" name="Text Box 28"/>
              <p:cNvSpPr txBox="1">
                <a:spLocks noChangeArrowheads="1"/>
              </p:cNvSpPr>
              <p:nvPr/>
            </p:nvSpPr>
            <p:spPr bwMode="auto">
              <a:xfrm>
                <a:off x="2122488" y="4348163"/>
                <a:ext cx="282575" cy="390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0000"/>
                    </a:solidFill>
                    <a:latin typeface="Comic Sans MS" pitchFamily="66" charset="0"/>
                  </a:rPr>
                  <a:t>R</a:t>
                </a:r>
              </a:p>
            </p:txBody>
          </p:sp>
          <p:sp>
            <p:nvSpPr>
              <p:cNvPr id="36890" name="Text Box 29"/>
              <p:cNvSpPr txBox="1">
                <a:spLocks noChangeArrowheads="1"/>
              </p:cNvSpPr>
              <p:nvPr/>
            </p:nvSpPr>
            <p:spPr bwMode="auto">
              <a:xfrm>
                <a:off x="2841625" y="3951288"/>
                <a:ext cx="461963" cy="390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0000"/>
                    </a:solidFill>
                    <a:latin typeface="Comic Sans MS" pitchFamily="66" charset="0"/>
                  </a:rPr>
                  <a:t>dT</a:t>
                </a:r>
              </a:p>
            </p:txBody>
          </p:sp>
          <p:sp>
            <p:nvSpPr>
              <p:cNvPr id="36891" name="Line 30"/>
              <p:cNvSpPr>
                <a:spLocks noChangeShapeType="1"/>
              </p:cNvSpPr>
              <p:nvPr/>
            </p:nvSpPr>
            <p:spPr bwMode="auto">
              <a:xfrm>
                <a:off x="2814638" y="4329113"/>
                <a:ext cx="47783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892" name="Text Box 31"/>
              <p:cNvSpPr txBox="1">
                <a:spLocks noChangeArrowheads="1"/>
              </p:cNvSpPr>
              <p:nvPr/>
            </p:nvSpPr>
            <p:spPr bwMode="auto">
              <a:xfrm>
                <a:off x="2808288" y="4348163"/>
                <a:ext cx="412750" cy="390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0000"/>
                    </a:solidFill>
                    <a:latin typeface="Comic Sans MS" pitchFamily="66" charset="0"/>
                  </a:rPr>
                  <a:t>T</a:t>
                </a:r>
                <a:r>
                  <a:rPr lang="it-IT" altLang="it-IT" sz="2200" baseline="30000">
                    <a:solidFill>
                      <a:srgbClr val="000000"/>
                    </a:solidFill>
                    <a:latin typeface="Comic Sans MS" pitchFamily="66" charset="0"/>
                  </a:rPr>
                  <a:t>2</a:t>
                </a:r>
                <a:endParaRPr lang="it-IT" altLang="it-IT" sz="22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36898" name="Text Box 37"/>
            <p:cNvSpPr txBox="1">
              <a:spLocks noChangeArrowheads="1"/>
            </p:cNvSpPr>
            <p:nvPr/>
          </p:nvSpPr>
          <p:spPr bwMode="auto">
            <a:xfrm>
              <a:off x="2019300" y="4757738"/>
              <a:ext cx="4805363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00"/>
                  </a:solidFill>
                  <a:latin typeface="Comic Sans MS" pitchFamily="66" charset="0"/>
                </a:rPr>
                <a:t>Q</a:t>
              </a:r>
              <a:r>
                <a:rPr lang="it-IT" altLang="it-IT" sz="2200" baseline="-25000">
                  <a:solidFill>
                    <a:srgbClr val="000000"/>
                  </a:solidFill>
                  <a:latin typeface="Comic Sans MS" pitchFamily="66" charset="0"/>
                </a:rPr>
                <a:t>S</a:t>
              </a:r>
              <a:r>
                <a:rPr lang="it-IT" altLang="it-IT" sz="2200">
                  <a:solidFill>
                    <a:srgbClr val="000000"/>
                  </a:solidFill>
                  <a:latin typeface="Comic Sans MS" pitchFamily="66" charset="0"/>
                </a:rPr>
                <a:t> =  Calore latente di sublimazione</a:t>
              </a:r>
            </a:p>
          </p:txBody>
        </p:sp>
      </p:grpSp>
      <p:sp>
        <p:nvSpPr>
          <p:cNvPr id="36899" name="Text Box 38"/>
          <p:cNvSpPr txBox="1">
            <a:spLocks noChangeArrowheads="1"/>
          </p:cNvSpPr>
          <p:nvPr/>
        </p:nvSpPr>
        <p:spPr bwMode="auto">
          <a:xfrm>
            <a:off x="4359276" y="5368926"/>
            <a:ext cx="3649663" cy="436563"/>
          </a:xfrm>
          <a:prstGeom prst="rect">
            <a:avLst/>
          </a:prstGeom>
          <a:noFill/>
          <a:ln w="38100" cmpd="dbl">
            <a:solidFill>
              <a:srgbClr val="CC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0000"/>
                </a:solidFill>
                <a:latin typeface="Comic Sans MS" pitchFamily="66" charset="0"/>
              </a:rPr>
              <a:t>Equilibrio liquido- solido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2917826" y="5848351"/>
            <a:ext cx="7713663" cy="765175"/>
            <a:chOff x="1393825" y="5848350"/>
            <a:chExt cx="7713663" cy="765175"/>
          </a:xfrm>
        </p:grpSpPr>
        <p:sp>
          <p:nvSpPr>
            <p:cNvPr id="36900" name="Text Box 39"/>
            <p:cNvSpPr txBox="1">
              <a:spLocks noChangeArrowheads="1"/>
            </p:cNvSpPr>
            <p:nvPr/>
          </p:nvSpPr>
          <p:spPr bwMode="auto">
            <a:xfrm>
              <a:off x="1425575" y="5848350"/>
              <a:ext cx="417513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00"/>
                  </a:solidFill>
                  <a:latin typeface="Comic Sans MS" pitchFamily="66" charset="0"/>
                </a:rPr>
                <a:t>dP</a:t>
              </a:r>
            </a:p>
          </p:txBody>
        </p:sp>
        <p:sp>
          <p:nvSpPr>
            <p:cNvPr id="36901" name="Line 40"/>
            <p:cNvSpPr>
              <a:spLocks noChangeShapeType="1"/>
            </p:cNvSpPr>
            <p:nvPr/>
          </p:nvSpPr>
          <p:spPr bwMode="auto">
            <a:xfrm>
              <a:off x="1398588" y="6203950"/>
              <a:ext cx="4794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902" name="Text Box 41"/>
            <p:cNvSpPr txBox="1">
              <a:spLocks noChangeArrowheads="1"/>
            </p:cNvSpPr>
            <p:nvPr/>
          </p:nvSpPr>
          <p:spPr bwMode="auto">
            <a:xfrm>
              <a:off x="1393825" y="6223000"/>
              <a:ext cx="461963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00"/>
                  </a:solidFill>
                  <a:latin typeface="Comic Sans MS" pitchFamily="66" charset="0"/>
                </a:rPr>
                <a:t>dT</a:t>
              </a:r>
            </a:p>
          </p:txBody>
        </p:sp>
        <p:sp>
          <p:nvSpPr>
            <p:cNvPr id="36903" name="Text Box 42"/>
            <p:cNvSpPr txBox="1">
              <a:spLocks noChangeArrowheads="1"/>
            </p:cNvSpPr>
            <p:nvPr/>
          </p:nvSpPr>
          <p:spPr bwMode="auto">
            <a:xfrm>
              <a:off x="1938338" y="6019800"/>
              <a:ext cx="249237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00"/>
                  </a:solidFill>
                  <a:latin typeface="Comic Sans MS" pitchFamily="66" charset="0"/>
                </a:rPr>
                <a:t>=</a:t>
              </a:r>
            </a:p>
          </p:txBody>
        </p:sp>
        <p:sp>
          <p:nvSpPr>
            <p:cNvPr id="36904" name="Line 43"/>
            <p:cNvSpPr>
              <a:spLocks noChangeShapeType="1"/>
            </p:cNvSpPr>
            <p:nvPr/>
          </p:nvSpPr>
          <p:spPr bwMode="auto">
            <a:xfrm>
              <a:off x="2270125" y="6203950"/>
              <a:ext cx="1360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905" name="Text Box 44"/>
            <p:cNvSpPr txBox="1">
              <a:spLocks noChangeArrowheads="1"/>
            </p:cNvSpPr>
            <p:nvPr/>
          </p:nvSpPr>
          <p:spPr bwMode="auto">
            <a:xfrm>
              <a:off x="2776538" y="5848350"/>
              <a:ext cx="523875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00"/>
                  </a:solidFill>
                  <a:latin typeface="Comic Sans MS" pitchFamily="66" charset="0"/>
                </a:rPr>
                <a:t>QF</a:t>
              </a:r>
            </a:p>
          </p:txBody>
        </p:sp>
        <p:sp>
          <p:nvSpPr>
            <p:cNvPr id="36906" name="Text Box 45"/>
            <p:cNvSpPr txBox="1">
              <a:spLocks noChangeArrowheads="1"/>
            </p:cNvSpPr>
            <p:nvPr/>
          </p:nvSpPr>
          <p:spPr bwMode="auto">
            <a:xfrm>
              <a:off x="2286000" y="6223000"/>
              <a:ext cx="1473200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00"/>
                  </a:solidFill>
                  <a:latin typeface="Comic Sans MS" pitchFamily="66" charset="0"/>
                </a:rPr>
                <a:t>(V</a:t>
              </a:r>
              <a:r>
                <a:rPr lang="it-IT" altLang="it-IT" sz="2200" baseline="-25000">
                  <a:solidFill>
                    <a:srgbClr val="000000"/>
                  </a:solidFill>
                  <a:latin typeface="Comic Sans MS" pitchFamily="66" charset="0"/>
                </a:rPr>
                <a:t>L</a:t>
              </a:r>
              <a:r>
                <a:rPr lang="it-IT" altLang="it-IT" sz="2200">
                  <a:solidFill>
                    <a:srgbClr val="000000"/>
                  </a:solidFill>
                  <a:latin typeface="Comic Sans MS" pitchFamily="66" charset="0"/>
                </a:rPr>
                <a:t> - V</a:t>
              </a:r>
              <a:r>
                <a:rPr lang="it-IT" altLang="it-IT" sz="2200" baseline="-25000">
                  <a:solidFill>
                    <a:srgbClr val="000000"/>
                  </a:solidFill>
                  <a:latin typeface="Comic Sans MS" pitchFamily="66" charset="0"/>
                </a:rPr>
                <a:t>S</a:t>
              </a:r>
              <a:r>
                <a:rPr lang="it-IT" altLang="it-IT" sz="2200">
                  <a:solidFill>
                    <a:srgbClr val="000000"/>
                  </a:solidFill>
                  <a:latin typeface="Comic Sans MS" pitchFamily="66" charset="0"/>
                </a:rPr>
                <a:t>) T</a:t>
              </a:r>
            </a:p>
          </p:txBody>
        </p:sp>
        <p:sp>
          <p:nvSpPr>
            <p:cNvPr id="36907" name="Text Box 46"/>
            <p:cNvSpPr txBox="1">
              <a:spLocks noChangeArrowheads="1"/>
            </p:cNvSpPr>
            <p:nvPr/>
          </p:nvSpPr>
          <p:spPr bwMode="auto">
            <a:xfrm>
              <a:off x="4691063" y="6051550"/>
              <a:ext cx="4416425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00"/>
                  </a:solidFill>
                  <a:latin typeface="Comic Sans MS" pitchFamily="66" charset="0"/>
                </a:rPr>
                <a:t>QF, calore latente di fusione, &gt; 0</a:t>
              </a: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728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356"/>
    </mc:Choice>
    <mc:Fallback>
      <p:transition spd="slow" advTm="151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6882" grpId="0" animBg="1"/>
      <p:bldP spid="3689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954849" y="1974851"/>
            <a:ext cx="1392237" cy="455613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0000FF"/>
                </a:solidFill>
                <a:latin typeface="Comic Sans MS" pitchFamily="66" charset="0"/>
              </a:rPr>
              <a:t>Caso 2°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024699" y="274638"/>
            <a:ext cx="1392237" cy="455612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0000FF"/>
                </a:solidFill>
                <a:latin typeface="Comic Sans MS" pitchFamily="66" charset="0"/>
              </a:rPr>
              <a:t>Caso 1°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024699" y="1014414"/>
            <a:ext cx="7151687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0000FF"/>
                </a:solidFill>
                <a:latin typeface="Comic Sans MS" pitchFamily="66" charset="0"/>
              </a:rPr>
              <a:t>La temperatura di fusione </a:t>
            </a:r>
            <a:r>
              <a:rPr lang="it-IT" altLang="it-IT" sz="2300" b="1" u="sng" dirty="0">
                <a:solidFill>
                  <a:srgbClr val="FF0000"/>
                </a:solidFill>
                <a:latin typeface="Comic Sans MS" pitchFamily="66" charset="0"/>
              </a:rPr>
              <a:t>CRESCE</a:t>
            </a:r>
            <a:r>
              <a:rPr lang="it-IT" altLang="it-IT" sz="2300" dirty="0">
                <a:solidFill>
                  <a:srgbClr val="0000FF"/>
                </a:solidFill>
                <a:latin typeface="Comic Sans MS" pitchFamily="66" charset="0"/>
              </a:rPr>
              <a:t> con la pressione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954848" y="2660651"/>
            <a:ext cx="75485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0000FF"/>
                </a:solidFill>
                <a:latin typeface="Comic Sans MS" pitchFamily="66" charset="0"/>
              </a:rPr>
              <a:t>La temperatura di fusione </a:t>
            </a:r>
            <a:r>
              <a:rPr lang="it-IT" altLang="it-IT" sz="2300" b="1" u="sng" dirty="0">
                <a:solidFill>
                  <a:srgbClr val="FF0000"/>
                </a:solidFill>
                <a:latin typeface="Comic Sans MS" pitchFamily="66" charset="0"/>
              </a:rPr>
              <a:t>DECRESCE</a:t>
            </a:r>
            <a:r>
              <a:rPr lang="it-IT" altLang="it-IT" sz="2300" dirty="0">
                <a:solidFill>
                  <a:srgbClr val="0000FF"/>
                </a:solidFill>
                <a:latin typeface="Comic Sans MS" pitchFamily="66" charset="0"/>
              </a:rPr>
              <a:t> con la pressione</a:t>
            </a:r>
          </a:p>
        </p:txBody>
      </p:sp>
      <p:sp>
        <p:nvSpPr>
          <p:cNvPr id="37915" name="Text Box 27"/>
          <p:cNvSpPr txBox="1">
            <a:spLocks noChangeArrowheads="1"/>
          </p:cNvSpPr>
          <p:nvPr/>
        </p:nvSpPr>
        <p:spPr bwMode="auto">
          <a:xfrm>
            <a:off x="3785235" y="317501"/>
            <a:ext cx="1293816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000000"/>
                </a:solidFill>
                <a:latin typeface="Comic Sans MS" pitchFamily="66" charset="0"/>
              </a:rPr>
              <a:t>V</a:t>
            </a:r>
            <a:r>
              <a:rPr lang="it-IT" altLang="it-IT" sz="2300" baseline="-25000" dirty="0">
                <a:solidFill>
                  <a:srgbClr val="000000"/>
                </a:solidFill>
                <a:latin typeface="Comic Sans MS" pitchFamily="66" charset="0"/>
              </a:rPr>
              <a:t>L</a:t>
            </a:r>
            <a:r>
              <a:rPr lang="it-IT" altLang="it-IT" sz="2300" dirty="0">
                <a:solidFill>
                  <a:srgbClr val="000000"/>
                </a:solidFill>
                <a:latin typeface="Comic Sans MS" pitchFamily="66" charset="0"/>
              </a:rPr>
              <a:t> &gt; V</a:t>
            </a:r>
            <a:r>
              <a:rPr lang="it-IT" altLang="it-IT" sz="2300" baseline="-25000" dirty="0">
                <a:solidFill>
                  <a:srgbClr val="000000"/>
                </a:solidFill>
                <a:latin typeface="Comic Sans MS" pitchFamily="66" charset="0"/>
              </a:rPr>
              <a:t>S</a:t>
            </a:r>
            <a:r>
              <a:rPr lang="it-IT" altLang="it-IT" sz="2300" dirty="0">
                <a:solidFill>
                  <a:srgbClr val="000000"/>
                </a:solidFill>
                <a:latin typeface="Comic Sans MS" pitchFamily="66" charset="0"/>
              </a:rPr>
              <a:t>   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6482399" y="171450"/>
            <a:ext cx="3101975" cy="774700"/>
            <a:chOff x="4846638" y="171450"/>
            <a:chExt cx="3101975" cy="774700"/>
          </a:xfrm>
        </p:grpSpPr>
        <p:sp>
          <p:nvSpPr>
            <p:cNvPr id="37912" name="Text Box 24"/>
            <p:cNvSpPr txBox="1">
              <a:spLocks noChangeArrowheads="1"/>
            </p:cNvSpPr>
            <p:nvPr/>
          </p:nvSpPr>
          <p:spPr bwMode="auto">
            <a:xfrm>
              <a:off x="4879975" y="171450"/>
              <a:ext cx="438150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00"/>
                  </a:solidFill>
                  <a:latin typeface="Comic Sans MS" pitchFamily="66" charset="0"/>
                </a:rPr>
                <a:t>dP</a:t>
              </a:r>
            </a:p>
          </p:txBody>
        </p:sp>
        <p:sp>
          <p:nvSpPr>
            <p:cNvPr id="37913" name="Line 25"/>
            <p:cNvSpPr>
              <a:spLocks noChangeShapeType="1"/>
            </p:cNvSpPr>
            <p:nvPr/>
          </p:nvSpPr>
          <p:spPr bwMode="auto">
            <a:xfrm>
              <a:off x="4851400" y="539750"/>
              <a:ext cx="5032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914" name="Text Box 26"/>
            <p:cNvSpPr txBox="1">
              <a:spLocks noChangeArrowheads="1"/>
            </p:cNvSpPr>
            <p:nvPr/>
          </p:nvSpPr>
          <p:spPr bwMode="auto">
            <a:xfrm>
              <a:off x="4846638" y="536575"/>
              <a:ext cx="484187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dirty="0" err="1">
                  <a:solidFill>
                    <a:srgbClr val="000000"/>
                  </a:solidFill>
                  <a:latin typeface="Comic Sans MS" pitchFamily="66" charset="0"/>
                </a:rPr>
                <a:t>dT</a:t>
              </a:r>
              <a:endParaRPr lang="it-IT" altLang="it-IT" sz="23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7916" name="Text Box 28"/>
            <p:cNvSpPr txBox="1">
              <a:spLocks noChangeArrowheads="1"/>
            </p:cNvSpPr>
            <p:nvPr/>
          </p:nvSpPr>
          <p:spPr bwMode="auto">
            <a:xfrm>
              <a:off x="5616575" y="317500"/>
              <a:ext cx="660400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00"/>
                  </a:solidFill>
                  <a:latin typeface="Comic Sans MS" pitchFamily="66" charset="0"/>
                </a:rPr>
                <a:t>&gt; 0, </a:t>
              </a:r>
            </a:p>
          </p:txBody>
        </p:sp>
        <p:sp>
          <p:nvSpPr>
            <p:cNvPr id="37917" name="Text Box 29"/>
            <p:cNvSpPr txBox="1">
              <a:spLocks noChangeArrowheads="1"/>
            </p:cNvSpPr>
            <p:nvPr/>
          </p:nvSpPr>
          <p:spPr bwMode="auto">
            <a:xfrm>
              <a:off x="6754813" y="171450"/>
              <a:ext cx="484187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00"/>
                  </a:solidFill>
                  <a:latin typeface="Comic Sans MS" pitchFamily="66" charset="0"/>
                </a:rPr>
                <a:t>dT</a:t>
              </a:r>
            </a:p>
          </p:txBody>
        </p:sp>
        <p:sp>
          <p:nvSpPr>
            <p:cNvPr id="37918" name="Line 30"/>
            <p:cNvSpPr>
              <a:spLocks noChangeShapeType="1"/>
            </p:cNvSpPr>
            <p:nvPr/>
          </p:nvSpPr>
          <p:spPr bwMode="auto">
            <a:xfrm>
              <a:off x="6726238" y="539750"/>
              <a:ext cx="5032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919" name="Text Box 31"/>
            <p:cNvSpPr txBox="1">
              <a:spLocks noChangeArrowheads="1"/>
            </p:cNvSpPr>
            <p:nvPr/>
          </p:nvSpPr>
          <p:spPr bwMode="auto">
            <a:xfrm>
              <a:off x="6721475" y="536575"/>
              <a:ext cx="438150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00"/>
                  </a:solidFill>
                  <a:latin typeface="Comic Sans MS" pitchFamily="66" charset="0"/>
                </a:rPr>
                <a:t>dP</a:t>
              </a:r>
            </a:p>
          </p:txBody>
        </p:sp>
        <p:sp>
          <p:nvSpPr>
            <p:cNvPr id="37920" name="Text Box 32"/>
            <p:cNvSpPr txBox="1">
              <a:spLocks noChangeArrowheads="1"/>
            </p:cNvSpPr>
            <p:nvPr/>
          </p:nvSpPr>
          <p:spPr bwMode="auto">
            <a:xfrm>
              <a:off x="7369175" y="317500"/>
              <a:ext cx="579438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00"/>
                  </a:solidFill>
                  <a:latin typeface="Comic Sans MS" pitchFamily="66" charset="0"/>
                </a:rPr>
                <a:t>&gt; 0 </a:t>
              </a:r>
            </a:p>
          </p:txBody>
        </p:sp>
      </p:grpSp>
      <p:sp>
        <p:nvSpPr>
          <p:cNvPr id="37924" name="Text Box 36"/>
          <p:cNvSpPr txBox="1">
            <a:spLocks noChangeArrowheads="1"/>
          </p:cNvSpPr>
          <p:nvPr/>
        </p:nvSpPr>
        <p:spPr bwMode="auto">
          <a:xfrm>
            <a:off x="3739199" y="2032001"/>
            <a:ext cx="1029321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000000"/>
                </a:solidFill>
                <a:latin typeface="Comic Sans MS" pitchFamily="66" charset="0"/>
              </a:rPr>
              <a:t>V</a:t>
            </a:r>
            <a:r>
              <a:rPr lang="it-IT" altLang="it-IT" sz="2300" baseline="-25000" dirty="0">
                <a:solidFill>
                  <a:srgbClr val="000000"/>
                </a:solidFill>
                <a:latin typeface="Comic Sans MS" pitchFamily="66" charset="0"/>
              </a:rPr>
              <a:t>L</a:t>
            </a:r>
            <a:r>
              <a:rPr lang="it-IT" altLang="it-IT" sz="2300" dirty="0">
                <a:solidFill>
                  <a:srgbClr val="000000"/>
                </a:solidFill>
                <a:latin typeface="Comic Sans MS" pitchFamily="66" charset="0"/>
              </a:rPr>
              <a:t> &lt; V</a:t>
            </a:r>
            <a:r>
              <a:rPr lang="it-IT" altLang="it-IT" sz="2300" baseline="-25000" dirty="0">
                <a:solidFill>
                  <a:srgbClr val="000000"/>
                </a:solidFill>
                <a:latin typeface="Comic Sans MS" pitchFamily="66" charset="0"/>
              </a:rPr>
              <a:t>S</a:t>
            </a:r>
            <a:endParaRPr lang="it-IT" altLang="it-IT" sz="23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6436361" y="1874838"/>
            <a:ext cx="3101975" cy="831850"/>
            <a:chOff x="4800600" y="1874838"/>
            <a:chExt cx="3101975" cy="831850"/>
          </a:xfrm>
        </p:grpSpPr>
        <p:sp>
          <p:nvSpPr>
            <p:cNvPr id="37921" name="Text Box 33"/>
            <p:cNvSpPr txBox="1">
              <a:spLocks noChangeArrowheads="1"/>
            </p:cNvSpPr>
            <p:nvPr/>
          </p:nvSpPr>
          <p:spPr bwMode="auto">
            <a:xfrm>
              <a:off x="4835525" y="1874838"/>
              <a:ext cx="438150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00"/>
                  </a:solidFill>
                  <a:latin typeface="Comic Sans MS" pitchFamily="66" charset="0"/>
                </a:rPr>
                <a:t>dP</a:t>
              </a:r>
            </a:p>
          </p:txBody>
        </p:sp>
        <p:sp>
          <p:nvSpPr>
            <p:cNvPr id="37926" name="Text Box 38"/>
            <p:cNvSpPr txBox="1">
              <a:spLocks noChangeArrowheads="1"/>
            </p:cNvSpPr>
            <p:nvPr/>
          </p:nvSpPr>
          <p:spPr bwMode="auto">
            <a:xfrm>
              <a:off x="6708775" y="1874838"/>
              <a:ext cx="48430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dirty="0" err="1">
                  <a:solidFill>
                    <a:srgbClr val="000000"/>
                  </a:solidFill>
                  <a:latin typeface="Comic Sans MS" pitchFamily="66" charset="0"/>
                </a:rPr>
                <a:t>dT</a:t>
              </a:r>
              <a:endParaRPr lang="it-IT" altLang="it-IT" sz="23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4800600" y="2032000"/>
              <a:ext cx="3101975" cy="674688"/>
              <a:chOff x="4800600" y="2032000"/>
              <a:chExt cx="3101975" cy="674688"/>
            </a:xfrm>
          </p:grpSpPr>
          <p:sp>
            <p:nvSpPr>
              <p:cNvPr id="37922" name="Line 34"/>
              <p:cNvSpPr>
                <a:spLocks noChangeShapeType="1"/>
              </p:cNvSpPr>
              <p:nvPr/>
            </p:nvSpPr>
            <p:spPr bwMode="auto">
              <a:xfrm>
                <a:off x="4806950" y="2278063"/>
                <a:ext cx="50165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923" name="Text Box 35"/>
              <p:cNvSpPr txBox="1">
                <a:spLocks noChangeArrowheads="1"/>
              </p:cNvSpPr>
              <p:nvPr/>
            </p:nvSpPr>
            <p:spPr bwMode="auto">
              <a:xfrm>
                <a:off x="4800600" y="2297113"/>
                <a:ext cx="484188" cy="409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00"/>
                    </a:solidFill>
                    <a:latin typeface="Comic Sans MS" pitchFamily="66" charset="0"/>
                  </a:rPr>
                  <a:t>dT</a:t>
                </a:r>
              </a:p>
            </p:txBody>
          </p:sp>
          <p:sp>
            <p:nvSpPr>
              <p:cNvPr id="37925" name="Text Box 37"/>
              <p:cNvSpPr txBox="1">
                <a:spLocks noChangeArrowheads="1"/>
              </p:cNvSpPr>
              <p:nvPr/>
            </p:nvSpPr>
            <p:spPr bwMode="auto">
              <a:xfrm>
                <a:off x="5570538" y="2032000"/>
                <a:ext cx="660400" cy="409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dirty="0">
                    <a:solidFill>
                      <a:srgbClr val="000000"/>
                    </a:solidFill>
                    <a:latin typeface="Comic Sans MS" pitchFamily="66" charset="0"/>
                  </a:rPr>
                  <a:t>&lt; 0, </a:t>
                </a:r>
              </a:p>
            </p:txBody>
          </p:sp>
          <p:sp>
            <p:nvSpPr>
              <p:cNvPr id="37927" name="Line 39"/>
              <p:cNvSpPr>
                <a:spLocks noChangeShapeType="1"/>
              </p:cNvSpPr>
              <p:nvPr/>
            </p:nvSpPr>
            <p:spPr bwMode="auto">
              <a:xfrm>
                <a:off x="6680200" y="2278063"/>
                <a:ext cx="50323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928" name="Text Box 40"/>
              <p:cNvSpPr txBox="1">
                <a:spLocks noChangeArrowheads="1"/>
              </p:cNvSpPr>
              <p:nvPr/>
            </p:nvSpPr>
            <p:spPr bwMode="auto">
              <a:xfrm>
                <a:off x="6675438" y="2297113"/>
                <a:ext cx="437812" cy="409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dirty="0" err="1">
                    <a:solidFill>
                      <a:srgbClr val="000000"/>
                    </a:solidFill>
                    <a:latin typeface="Comic Sans MS" pitchFamily="66" charset="0"/>
                  </a:rPr>
                  <a:t>dP</a:t>
                </a:r>
                <a:endParaRPr lang="it-IT" altLang="it-IT" sz="2300" dirty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7929" name="Text Box 41"/>
              <p:cNvSpPr txBox="1">
                <a:spLocks noChangeArrowheads="1"/>
              </p:cNvSpPr>
              <p:nvPr/>
            </p:nvSpPr>
            <p:spPr bwMode="auto">
              <a:xfrm>
                <a:off x="7323138" y="2032000"/>
                <a:ext cx="579437" cy="409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dirty="0">
                    <a:solidFill>
                      <a:srgbClr val="000000"/>
                    </a:solidFill>
                    <a:latin typeface="Comic Sans MS" pitchFamily="66" charset="0"/>
                  </a:rPr>
                  <a:t>&lt; 0 </a:t>
                </a:r>
              </a:p>
            </p:txBody>
          </p:sp>
        </p:grpSp>
      </p:grpSp>
      <p:grpSp>
        <p:nvGrpSpPr>
          <p:cNvPr id="4" name="Gruppo 3"/>
          <p:cNvGrpSpPr/>
          <p:nvPr/>
        </p:nvGrpSpPr>
        <p:grpSpPr>
          <a:xfrm>
            <a:off x="1746885" y="3543301"/>
            <a:ext cx="3486150" cy="3160713"/>
            <a:chOff x="111125" y="3543300"/>
            <a:chExt cx="3486150" cy="3160713"/>
          </a:xfrm>
        </p:grpSpPr>
        <p:sp>
          <p:nvSpPr>
            <p:cNvPr id="37894" name="Line 6"/>
            <p:cNvSpPr>
              <a:spLocks noChangeShapeType="1"/>
            </p:cNvSpPr>
            <p:nvPr/>
          </p:nvSpPr>
          <p:spPr bwMode="auto">
            <a:xfrm flipV="1">
              <a:off x="503238" y="4114800"/>
              <a:ext cx="0" cy="24003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895" name="Line 7"/>
            <p:cNvSpPr>
              <a:spLocks noChangeShapeType="1"/>
            </p:cNvSpPr>
            <p:nvPr/>
          </p:nvSpPr>
          <p:spPr bwMode="auto">
            <a:xfrm rot="5400000" flipV="1">
              <a:off x="1827213" y="5191125"/>
              <a:ext cx="0" cy="26479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898" name="Line 10"/>
            <p:cNvSpPr>
              <a:spLocks noChangeShapeType="1"/>
            </p:cNvSpPr>
            <p:nvPr/>
          </p:nvSpPr>
          <p:spPr bwMode="auto">
            <a:xfrm flipV="1">
              <a:off x="1466850" y="4435475"/>
              <a:ext cx="639763" cy="1644650"/>
            </a:xfrm>
            <a:prstGeom prst="line">
              <a:avLst/>
            </a:prstGeom>
            <a:noFill/>
            <a:ln w="476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900" name="Text Box 12"/>
            <p:cNvSpPr txBox="1">
              <a:spLocks noChangeArrowheads="1"/>
            </p:cNvSpPr>
            <p:nvPr/>
          </p:nvSpPr>
          <p:spPr bwMode="auto">
            <a:xfrm>
              <a:off x="822325" y="5464175"/>
              <a:ext cx="341313" cy="455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>
                  <a:solidFill>
                    <a:srgbClr val="0066CC"/>
                  </a:solidFill>
                  <a:latin typeface="Comic Sans MS" pitchFamily="66" charset="0"/>
                </a:rPr>
                <a:t>S</a:t>
              </a:r>
            </a:p>
          </p:txBody>
        </p:sp>
        <p:sp>
          <p:nvSpPr>
            <p:cNvPr id="37901" name="Text Box 13"/>
            <p:cNvSpPr txBox="1">
              <a:spLocks noChangeArrowheads="1"/>
            </p:cNvSpPr>
            <p:nvPr/>
          </p:nvSpPr>
          <p:spPr bwMode="auto">
            <a:xfrm>
              <a:off x="2041525" y="4987925"/>
              <a:ext cx="295275" cy="455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>
                  <a:solidFill>
                    <a:srgbClr val="3333CC"/>
                  </a:solidFill>
                  <a:latin typeface="Comic Sans MS" pitchFamily="66" charset="0"/>
                </a:rPr>
                <a:t>L</a:t>
              </a:r>
            </a:p>
          </p:txBody>
        </p:sp>
        <p:sp>
          <p:nvSpPr>
            <p:cNvPr id="37902" name="Text Box 14"/>
            <p:cNvSpPr txBox="1">
              <a:spLocks noChangeArrowheads="1"/>
            </p:cNvSpPr>
            <p:nvPr/>
          </p:nvSpPr>
          <p:spPr bwMode="auto">
            <a:xfrm>
              <a:off x="2479675" y="5940425"/>
              <a:ext cx="334963" cy="455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>
                  <a:solidFill>
                    <a:srgbClr val="3399FF"/>
                  </a:solidFill>
                  <a:latin typeface="Comic Sans MS" pitchFamily="66" charset="0"/>
                </a:rPr>
                <a:t>V</a:t>
              </a:r>
            </a:p>
          </p:txBody>
        </p:sp>
        <p:sp>
          <p:nvSpPr>
            <p:cNvPr id="37906" name="Text Box 18"/>
            <p:cNvSpPr txBox="1">
              <a:spLocks noChangeArrowheads="1"/>
            </p:cNvSpPr>
            <p:nvPr/>
          </p:nvSpPr>
          <p:spPr bwMode="auto">
            <a:xfrm>
              <a:off x="685800" y="3543300"/>
              <a:ext cx="2784475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3333CC"/>
                  </a:solidFill>
                  <a:latin typeface="Comic Sans MS" pitchFamily="66" charset="0"/>
                </a:rPr>
                <a:t>Caso 1°</a:t>
              </a:r>
              <a:endParaRPr lang="it-IT" altLang="it-IT" sz="1900">
                <a:solidFill>
                  <a:srgbClr val="000000"/>
                </a:solidFill>
                <a:latin typeface="Comic Sans MS" pitchFamily="66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000000"/>
                  </a:solidFill>
                  <a:latin typeface="Comic Sans MS" pitchFamily="66" charset="0"/>
                </a:rPr>
                <a:t>Quasi tutte le sostanze</a:t>
              </a:r>
              <a:endParaRPr lang="it-IT" altLang="it-IT" sz="23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7910" name="Text Box 22"/>
            <p:cNvSpPr txBox="1">
              <a:spLocks noChangeArrowheads="1"/>
            </p:cNvSpPr>
            <p:nvPr/>
          </p:nvSpPr>
          <p:spPr bwMode="auto">
            <a:xfrm>
              <a:off x="111125" y="3905250"/>
              <a:ext cx="288925" cy="455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>
                  <a:solidFill>
                    <a:srgbClr val="000000"/>
                  </a:solidFill>
                  <a:latin typeface="Comic Sans MS" pitchFamily="66" charset="0"/>
                </a:rPr>
                <a:t>P</a:t>
              </a:r>
            </a:p>
          </p:txBody>
        </p:sp>
        <p:sp>
          <p:nvSpPr>
            <p:cNvPr id="37911" name="Text Box 23"/>
            <p:cNvSpPr txBox="1">
              <a:spLocks noChangeArrowheads="1"/>
            </p:cNvSpPr>
            <p:nvPr/>
          </p:nvSpPr>
          <p:spPr bwMode="auto">
            <a:xfrm>
              <a:off x="3254375" y="6248400"/>
              <a:ext cx="342900" cy="455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>
                  <a:solidFill>
                    <a:srgbClr val="000000"/>
                  </a:solidFill>
                  <a:latin typeface="Comic Sans MS" pitchFamily="66" charset="0"/>
                </a:rPr>
                <a:t>T</a:t>
              </a:r>
            </a:p>
          </p:txBody>
        </p:sp>
        <p:grpSp>
          <p:nvGrpSpPr>
            <p:cNvPr id="37930" name="Group 42"/>
            <p:cNvGrpSpPr>
              <a:grpSpLocks/>
            </p:cNvGrpSpPr>
            <p:nvPr/>
          </p:nvGrpSpPr>
          <p:grpSpPr bwMode="auto">
            <a:xfrm>
              <a:off x="549275" y="4606925"/>
              <a:ext cx="2444750" cy="1847850"/>
              <a:chOff x="576" y="4836"/>
              <a:chExt cx="2568" cy="1941"/>
            </a:xfrm>
          </p:grpSpPr>
          <p:sp>
            <p:nvSpPr>
              <p:cNvPr id="37934" name="Freeform 43"/>
              <p:cNvSpPr>
                <a:spLocks/>
              </p:cNvSpPr>
              <p:nvPr/>
            </p:nvSpPr>
            <p:spPr bwMode="auto">
              <a:xfrm>
                <a:off x="624" y="4836"/>
                <a:ext cx="2520" cy="1941"/>
              </a:xfrm>
              <a:custGeom>
                <a:avLst/>
                <a:gdLst>
                  <a:gd name="T0" fmla="*/ 0 w 2520"/>
                  <a:gd name="T1" fmla="*/ 1864 h 1941"/>
                  <a:gd name="T2" fmla="*/ 540 w 2520"/>
                  <a:gd name="T3" fmla="*/ 1884 h 1941"/>
                  <a:gd name="T4" fmla="*/ 940 w 2520"/>
                  <a:gd name="T5" fmla="*/ 1524 h 1941"/>
                  <a:gd name="T6" fmla="*/ 1360 w 2520"/>
                  <a:gd name="T7" fmla="*/ 1524 h 1941"/>
                  <a:gd name="T8" fmla="*/ 1876 w 2520"/>
                  <a:gd name="T9" fmla="*/ 1212 h 1941"/>
                  <a:gd name="T10" fmla="*/ 2184 w 2520"/>
                  <a:gd name="T11" fmla="*/ 744 h 1941"/>
                  <a:gd name="T12" fmla="*/ 2520 w 2520"/>
                  <a:gd name="T13" fmla="*/ 0 h 19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20" h="1941">
                    <a:moveTo>
                      <a:pt x="0" y="1864"/>
                    </a:moveTo>
                    <a:cubicBezTo>
                      <a:pt x="90" y="1867"/>
                      <a:pt x="383" y="1941"/>
                      <a:pt x="540" y="1884"/>
                    </a:cubicBezTo>
                    <a:cubicBezTo>
                      <a:pt x="697" y="1827"/>
                      <a:pt x="803" y="1584"/>
                      <a:pt x="940" y="1524"/>
                    </a:cubicBezTo>
                    <a:cubicBezTo>
                      <a:pt x="1077" y="1464"/>
                      <a:pt x="1204" y="1576"/>
                      <a:pt x="1360" y="1524"/>
                    </a:cubicBezTo>
                    <a:cubicBezTo>
                      <a:pt x="1516" y="1472"/>
                      <a:pt x="1739" y="1342"/>
                      <a:pt x="1876" y="1212"/>
                    </a:cubicBezTo>
                    <a:cubicBezTo>
                      <a:pt x="2013" y="1082"/>
                      <a:pt x="2077" y="946"/>
                      <a:pt x="2184" y="744"/>
                    </a:cubicBezTo>
                    <a:cubicBezTo>
                      <a:pt x="2291" y="542"/>
                      <a:pt x="2450" y="155"/>
                      <a:pt x="2520" y="0"/>
                    </a:cubicBezTo>
                  </a:path>
                </a:pathLst>
              </a:custGeom>
              <a:noFill/>
              <a:ln w="47625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935" name="Rectangle 44"/>
              <p:cNvSpPr>
                <a:spLocks noChangeArrowheads="1"/>
              </p:cNvSpPr>
              <p:nvPr/>
            </p:nvSpPr>
            <p:spPr bwMode="auto">
              <a:xfrm>
                <a:off x="576" y="6624"/>
                <a:ext cx="38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6" name="Gruppo 5"/>
          <p:cNvGrpSpPr/>
          <p:nvPr/>
        </p:nvGrpSpPr>
        <p:grpSpPr>
          <a:xfrm>
            <a:off x="6261736" y="3543301"/>
            <a:ext cx="4035425" cy="3217863"/>
            <a:chOff x="4625975" y="3543300"/>
            <a:chExt cx="4035425" cy="3217863"/>
          </a:xfrm>
        </p:grpSpPr>
        <p:sp>
          <p:nvSpPr>
            <p:cNvPr id="37909" name="Text Box 21"/>
            <p:cNvSpPr txBox="1">
              <a:spLocks noChangeArrowheads="1"/>
            </p:cNvSpPr>
            <p:nvPr/>
          </p:nvSpPr>
          <p:spPr bwMode="auto">
            <a:xfrm>
              <a:off x="7769225" y="6305550"/>
              <a:ext cx="342900" cy="455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>
                  <a:solidFill>
                    <a:srgbClr val="000000"/>
                  </a:solidFill>
                  <a:latin typeface="Comic Sans MS" pitchFamily="66" charset="0"/>
                </a:rPr>
                <a:t>T</a:t>
              </a: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4625975" y="3543300"/>
              <a:ext cx="4035425" cy="2994025"/>
              <a:chOff x="4625975" y="3543300"/>
              <a:chExt cx="4035425" cy="2994025"/>
            </a:xfrm>
          </p:grpSpPr>
          <p:sp>
            <p:nvSpPr>
              <p:cNvPr id="37896" name="Line 8"/>
              <p:cNvSpPr>
                <a:spLocks noChangeShapeType="1"/>
              </p:cNvSpPr>
              <p:nvPr/>
            </p:nvSpPr>
            <p:spPr bwMode="auto">
              <a:xfrm flipV="1">
                <a:off x="5029200" y="4137025"/>
                <a:ext cx="0" cy="24003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897" name="Line 9"/>
              <p:cNvSpPr>
                <a:spLocks noChangeShapeType="1"/>
              </p:cNvSpPr>
              <p:nvPr/>
            </p:nvSpPr>
            <p:spPr bwMode="auto">
              <a:xfrm rot="5400000" flipV="1">
                <a:off x="6353175" y="5213350"/>
                <a:ext cx="0" cy="26479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899" name="Line 11"/>
              <p:cNvSpPr>
                <a:spLocks noChangeShapeType="1"/>
              </p:cNvSpPr>
              <p:nvPr/>
            </p:nvSpPr>
            <p:spPr bwMode="auto">
              <a:xfrm flipH="1" flipV="1">
                <a:off x="5737225" y="4438650"/>
                <a:ext cx="503238" cy="1589088"/>
              </a:xfrm>
              <a:prstGeom prst="line">
                <a:avLst/>
              </a:prstGeom>
              <a:noFill/>
              <a:ln w="476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903" name="Text Box 15"/>
              <p:cNvSpPr txBox="1">
                <a:spLocks noChangeArrowheads="1"/>
              </p:cNvSpPr>
              <p:nvPr/>
            </p:nvSpPr>
            <p:spPr bwMode="auto">
              <a:xfrm>
                <a:off x="5486400" y="5654675"/>
                <a:ext cx="341313" cy="455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66CC"/>
                    </a:solidFill>
                    <a:latin typeface="Comic Sans MS" pitchFamily="66" charset="0"/>
                  </a:rPr>
                  <a:t>S</a:t>
                </a:r>
              </a:p>
            </p:txBody>
          </p:sp>
          <p:sp>
            <p:nvSpPr>
              <p:cNvPr id="37904" name="Text Box 16"/>
              <p:cNvSpPr txBox="1">
                <a:spLocks noChangeArrowheads="1"/>
              </p:cNvSpPr>
              <p:nvPr/>
            </p:nvSpPr>
            <p:spPr bwMode="auto">
              <a:xfrm>
                <a:off x="6492875" y="4895850"/>
                <a:ext cx="295275" cy="455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3333CC"/>
                    </a:solidFill>
                    <a:latin typeface="Comic Sans MS" pitchFamily="66" charset="0"/>
                  </a:rPr>
                  <a:t>L</a:t>
                </a:r>
              </a:p>
            </p:txBody>
          </p:sp>
          <p:sp>
            <p:nvSpPr>
              <p:cNvPr id="37905" name="Text Box 17"/>
              <p:cNvSpPr txBox="1">
                <a:spLocks noChangeArrowheads="1"/>
              </p:cNvSpPr>
              <p:nvPr/>
            </p:nvSpPr>
            <p:spPr bwMode="auto">
              <a:xfrm>
                <a:off x="6931025" y="5848350"/>
                <a:ext cx="334963" cy="455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3399FF"/>
                    </a:solidFill>
                    <a:latin typeface="Comic Sans MS" pitchFamily="66" charset="0"/>
                  </a:rPr>
                  <a:t>V</a:t>
                </a:r>
              </a:p>
            </p:txBody>
          </p:sp>
          <p:sp>
            <p:nvSpPr>
              <p:cNvPr id="37907" name="Text Box 19"/>
              <p:cNvSpPr txBox="1">
                <a:spLocks noChangeArrowheads="1"/>
              </p:cNvSpPr>
              <p:nvPr/>
            </p:nvSpPr>
            <p:spPr bwMode="auto">
              <a:xfrm>
                <a:off x="6092825" y="3543300"/>
                <a:ext cx="2568575" cy="6397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3333CC"/>
                    </a:solidFill>
                    <a:latin typeface="Comic Sans MS" pitchFamily="66" charset="0"/>
                  </a:rPr>
                  <a:t>Caso 2°</a:t>
                </a:r>
                <a:endParaRPr lang="it-IT" altLang="it-IT" sz="1900">
                  <a:solidFill>
                    <a:srgbClr val="000000"/>
                  </a:solidFill>
                  <a:latin typeface="Comic Sans MS" pitchFamily="66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0000"/>
                    </a:solidFill>
                    <a:latin typeface="Comic Sans MS" pitchFamily="66" charset="0"/>
                  </a:rPr>
                  <a:t>Poche sostanze (H</a:t>
                </a:r>
                <a:r>
                  <a:rPr lang="it-IT" altLang="it-IT" sz="1900" baseline="-25000">
                    <a:solidFill>
                      <a:srgbClr val="00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1900">
                    <a:solidFill>
                      <a:srgbClr val="000000"/>
                    </a:solidFill>
                    <a:latin typeface="Comic Sans MS" pitchFamily="66" charset="0"/>
                  </a:rPr>
                  <a:t>O)</a:t>
                </a:r>
                <a:endParaRPr lang="it-IT" altLang="it-IT" sz="23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7908" name="Text Box 20"/>
              <p:cNvSpPr txBox="1">
                <a:spLocks noChangeArrowheads="1"/>
              </p:cNvSpPr>
              <p:nvPr/>
            </p:nvSpPr>
            <p:spPr bwMode="auto">
              <a:xfrm>
                <a:off x="4625975" y="3962400"/>
                <a:ext cx="288925" cy="455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0000"/>
                    </a:solidFill>
                    <a:latin typeface="Comic Sans MS" pitchFamily="66" charset="0"/>
                  </a:rPr>
                  <a:t>P</a:t>
                </a:r>
              </a:p>
            </p:txBody>
          </p:sp>
          <p:grpSp>
            <p:nvGrpSpPr>
              <p:cNvPr id="37931" name="Group 45"/>
              <p:cNvGrpSpPr>
                <a:grpSpLocks/>
              </p:cNvGrpSpPr>
              <p:nvPr/>
            </p:nvGrpSpPr>
            <p:grpSpPr bwMode="auto">
              <a:xfrm>
                <a:off x="5211763" y="4468813"/>
                <a:ext cx="2457450" cy="2000250"/>
                <a:chOff x="5472" y="4692"/>
                <a:chExt cx="2580" cy="2100"/>
              </a:xfrm>
            </p:grpSpPr>
            <p:sp>
              <p:nvSpPr>
                <p:cNvPr id="37932" name="Freeform 46"/>
                <p:cNvSpPr>
                  <a:spLocks/>
                </p:cNvSpPr>
                <p:nvPr/>
              </p:nvSpPr>
              <p:spPr bwMode="auto">
                <a:xfrm>
                  <a:off x="5536" y="4692"/>
                  <a:ext cx="2516" cy="2069"/>
                </a:xfrm>
                <a:custGeom>
                  <a:avLst/>
                  <a:gdLst>
                    <a:gd name="T0" fmla="*/ 0 w 2516"/>
                    <a:gd name="T1" fmla="*/ 1992 h 2069"/>
                    <a:gd name="T2" fmla="*/ 540 w 2516"/>
                    <a:gd name="T3" fmla="*/ 2012 h 2069"/>
                    <a:gd name="T4" fmla="*/ 940 w 2516"/>
                    <a:gd name="T5" fmla="*/ 1652 h 2069"/>
                    <a:gd name="T6" fmla="*/ 1360 w 2516"/>
                    <a:gd name="T7" fmla="*/ 1652 h 2069"/>
                    <a:gd name="T8" fmla="*/ 1876 w 2516"/>
                    <a:gd name="T9" fmla="*/ 1340 h 2069"/>
                    <a:gd name="T10" fmla="*/ 2228 w 2516"/>
                    <a:gd name="T11" fmla="*/ 828 h 2069"/>
                    <a:gd name="T12" fmla="*/ 2516 w 2516"/>
                    <a:gd name="T13" fmla="*/ 0 h 206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6" h="2069">
                      <a:moveTo>
                        <a:pt x="0" y="1992"/>
                      </a:moveTo>
                      <a:cubicBezTo>
                        <a:pt x="90" y="1995"/>
                        <a:pt x="383" y="2069"/>
                        <a:pt x="540" y="2012"/>
                      </a:cubicBezTo>
                      <a:cubicBezTo>
                        <a:pt x="697" y="1955"/>
                        <a:pt x="803" y="1712"/>
                        <a:pt x="940" y="1652"/>
                      </a:cubicBezTo>
                      <a:cubicBezTo>
                        <a:pt x="1077" y="1592"/>
                        <a:pt x="1204" y="1704"/>
                        <a:pt x="1360" y="1652"/>
                      </a:cubicBezTo>
                      <a:cubicBezTo>
                        <a:pt x="1516" y="1600"/>
                        <a:pt x="1731" y="1477"/>
                        <a:pt x="1876" y="1340"/>
                      </a:cubicBezTo>
                      <a:cubicBezTo>
                        <a:pt x="2021" y="1203"/>
                        <a:pt x="2121" y="1051"/>
                        <a:pt x="2228" y="828"/>
                      </a:cubicBezTo>
                      <a:cubicBezTo>
                        <a:pt x="2335" y="605"/>
                        <a:pt x="2456" y="172"/>
                        <a:pt x="2516" y="0"/>
                      </a:cubicBezTo>
                    </a:path>
                  </a:pathLst>
                </a:custGeom>
                <a:noFill/>
                <a:ln w="47625">
                  <a:solidFill>
                    <a:srgbClr val="00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933" name="Rectangle 47"/>
                <p:cNvSpPr>
                  <a:spLocks noChangeArrowheads="1"/>
                </p:cNvSpPr>
                <p:nvPr/>
              </p:nvSpPr>
              <p:spPr bwMode="auto">
                <a:xfrm>
                  <a:off x="5472" y="6648"/>
                  <a:ext cx="432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48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31"/>
    </mc:Choice>
    <mc:Fallback>
      <p:transition spd="slow" advTm="68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892" grpId="0"/>
      <p:bldP spid="378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011363" y="320675"/>
            <a:ext cx="1409700" cy="420688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74638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4927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2232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96963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541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0113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685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9257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b="1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III Caso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011363" y="844234"/>
            <a:ext cx="3464282" cy="88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6009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 b="1" dirty="0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it-IT" altLang="it-IT" sz="2700" b="1" dirty="0">
                <a:solidFill>
                  <a:srgbClr val="FF3300"/>
                </a:solidFill>
                <a:latin typeface="Comic Sans MS" pitchFamily="66" charset="0"/>
              </a:rPr>
              <a:t>S &gt; O, </a:t>
            </a:r>
            <a:r>
              <a:rPr lang="it-IT" altLang="it-IT" sz="2700" b="1" dirty="0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it-IT" altLang="it-IT" sz="2700" b="1" dirty="0">
                <a:solidFill>
                  <a:srgbClr val="FF3300"/>
                </a:solidFill>
                <a:latin typeface="Comic Sans MS" pitchFamily="66" charset="0"/>
              </a:rPr>
              <a:t>H &gt; 0 (a)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 b="1" dirty="0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it-IT" altLang="it-IT" sz="2700" b="1" dirty="0">
                <a:solidFill>
                  <a:srgbClr val="FF3300"/>
                </a:solidFill>
                <a:latin typeface="Comic Sans MS" pitchFamily="66" charset="0"/>
              </a:rPr>
              <a:t>S &lt; O, </a:t>
            </a:r>
            <a:r>
              <a:rPr lang="it-IT" altLang="it-IT" sz="2700" b="1" dirty="0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it-IT" altLang="it-IT" sz="2700" b="1" dirty="0">
                <a:solidFill>
                  <a:srgbClr val="FF3300"/>
                </a:solidFill>
                <a:latin typeface="Comic Sans MS" pitchFamily="66" charset="0"/>
              </a:rPr>
              <a:t>H &lt; 0 (b)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652930" y="374652"/>
            <a:ext cx="5177631" cy="69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000066"/>
                </a:solidFill>
                <a:latin typeface="Comic Sans MS" pitchFamily="66" charset="0"/>
              </a:rPr>
              <a:t>Contrasto tra il fattore energetico e quello entropico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1821498" y="1878808"/>
            <a:ext cx="6374586" cy="978729"/>
            <a:chOff x="312738" y="2566988"/>
            <a:chExt cx="6374586" cy="978729"/>
          </a:xfrm>
        </p:grpSpPr>
        <p:sp>
          <p:nvSpPr>
            <p:cNvPr id="5" name="Text Box 12"/>
            <p:cNvSpPr txBox="1">
              <a:spLocks noChangeArrowheads="1"/>
            </p:cNvSpPr>
            <p:nvPr/>
          </p:nvSpPr>
          <p:spPr bwMode="auto">
            <a:xfrm>
              <a:off x="312738" y="2566988"/>
              <a:ext cx="1398587" cy="420687"/>
            </a:xfrm>
            <a:prstGeom prst="rect">
              <a:avLst/>
            </a:prstGeom>
            <a:noFill/>
            <a:ln>
              <a:noFill/>
            </a:ln>
            <a:effectLst>
              <a:outerShdw dist="107763" dir="13500000" algn="ctr" rotWithShape="0">
                <a:srgbClr val="DDDDDD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74638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4927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2232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96963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541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113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685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9257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Esempio:</a:t>
              </a:r>
            </a:p>
          </p:txBody>
        </p:sp>
        <p:sp>
          <p:nvSpPr>
            <p:cNvPr id="6" name="Text Box 13"/>
            <p:cNvSpPr txBox="1">
              <a:spLocks noChangeArrowheads="1"/>
            </p:cNvSpPr>
            <p:nvPr/>
          </p:nvSpPr>
          <p:spPr bwMode="auto">
            <a:xfrm>
              <a:off x="1809194" y="2566988"/>
              <a:ext cx="4878130" cy="978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dirty="0">
                  <a:solidFill>
                    <a:srgbClr val="000066"/>
                  </a:solidFill>
                  <a:latin typeface="Comic Sans MS" pitchFamily="66" charset="0"/>
                </a:rPr>
                <a:t>(a) FUSIONE del GHIACCIO</a:t>
              </a:r>
            </a:p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dirty="0">
                  <a:solidFill>
                    <a:srgbClr val="000066"/>
                  </a:solidFill>
                  <a:latin typeface="Comic Sans MS" pitchFamily="66" charset="0"/>
                </a:rPr>
                <a:t>(b) SOLIDIFICAZIONE DELL'ACQUA</a:t>
              </a: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3116263" y="2983230"/>
            <a:ext cx="6913800" cy="3803650"/>
            <a:chOff x="1592263" y="2983230"/>
            <a:chExt cx="6913800" cy="3803650"/>
          </a:xfrm>
        </p:grpSpPr>
        <p:grpSp>
          <p:nvGrpSpPr>
            <p:cNvPr id="16" name="Gruppo 15"/>
            <p:cNvGrpSpPr/>
            <p:nvPr/>
          </p:nvGrpSpPr>
          <p:grpSpPr>
            <a:xfrm>
              <a:off x="1592263" y="2983230"/>
              <a:ext cx="6913800" cy="3803650"/>
              <a:chOff x="1659413" y="3004345"/>
              <a:chExt cx="6913800" cy="3803650"/>
            </a:xfrm>
          </p:grpSpPr>
          <p:grpSp>
            <p:nvGrpSpPr>
              <p:cNvPr id="15" name="Gruppo 14"/>
              <p:cNvGrpSpPr/>
              <p:nvPr/>
            </p:nvGrpSpPr>
            <p:grpSpPr>
              <a:xfrm>
                <a:off x="1659413" y="3004345"/>
                <a:ext cx="6913800" cy="3803650"/>
                <a:chOff x="1659413" y="3004345"/>
                <a:chExt cx="6913800" cy="3803650"/>
              </a:xfrm>
            </p:grpSpPr>
            <p:graphicFrame>
              <p:nvGraphicFramePr>
                <p:cNvPr id="8" name="Object 2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1659413" y="3004345"/>
                <a:ext cx="5214937" cy="32385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6" name="Image" r:id="rId6" imgW="18108013" imgH="11246029" progId="Photoshop.Image.4">
                        <p:embed/>
                      </p:oleObj>
                    </mc:Choice>
                    <mc:Fallback>
                      <p:oleObj name="Image" r:id="rId6" imgW="18108013" imgH="11246029" progId="Photoshop.Image.4">
                        <p:embed/>
                        <p:pic>
                          <p:nvPicPr>
                            <p:cNvPr id="8" name="Object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59413" y="3004345"/>
                              <a:ext cx="5214937" cy="32385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6237445" y="3289002"/>
                  <a:ext cx="2335768" cy="7632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 dirty="0">
                      <a:solidFill>
                        <a:srgbClr val="003300"/>
                      </a:solidFill>
                      <a:latin typeface="Comic Sans MS" pitchFamily="66" charset="0"/>
                    </a:rPr>
                    <a:t>DECIDE LA</a:t>
                  </a: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 dirty="0">
                      <a:solidFill>
                        <a:srgbClr val="003300"/>
                      </a:solidFill>
                      <a:latin typeface="Comic Sans MS" pitchFamily="66" charset="0"/>
                    </a:rPr>
                    <a:t>TEMPERATURA</a:t>
                  </a:r>
                </a:p>
              </p:txBody>
            </p:sp>
            <p:sp>
              <p:nvSpPr>
                <p:cNvPr id="11" name="AutoShape 8"/>
                <p:cNvSpPr>
                  <a:spLocks noChangeArrowheads="1"/>
                </p:cNvSpPr>
                <p:nvPr/>
              </p:nvSpPr>
              <p:spPr bwMode="auto">
                <a:xfrm rot="9540847">
                  <a:off x="5058949" y="3724753"/>
                  <a:ext cx="963612" cy="152400"/>
                </a:xfrm>
                <a:custGeom>
                  <a:avLst/>
                  <a:gdLst>
                    <a:gd name="T0" fmla="*/ 1438336032 w 21600"/>
                    <a:gd name="T1" fmla="*/ 0 h 21600"/>
                    <a:gd name="T2" fmla="*/ 0 w 21600"/>
                    <a:gd name="T3" fmla="*/ 3793300 h 21600"/>
                    <a:gd name="T4" fmla="*/ 1438336032 w 21600"/>
                    <a:gd name="T5" fmla="*/ 7586606 h 21600"/>
                    <a:gd name="T6" fmla="*/ 1917781361 w 21600"/>
                    <a:gd name="T7" fmla="*/ 37933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5400 h 21600"/>
                    <a:gd name="T14" fmla="*/ 18900 w 21600"/>
                    <a:gd name="T15" fmla="*/ 162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lnTo>
                        <a:pt x="16200" y="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lnTo>
                        <a:pt x="135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lnTo>
                        <a:pt x="0" y="54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9933"/>
                    </a:gs>
                    <a:gs pos="50000">
                      <a:srgbClr val="FFCC66"/>
                    </a:gs>
                    <a:gs pos="100000">
                      <a:srgbClr val="FF9933"/>
                    </a:gs>
                  </a:gsLst>
                  <a:lin ang="5400000" scaled="1"/>
                </a:gradFill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lIns="54864" tIns="27432" rIns="54864" bIns="27432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061050" y="6341270"/>
                  <a:ext cx="558800" cy="4667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D6009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700" b="1">
                      <a:solidFill>
                        <a:srgbClr val="CC3300"/>
                      </a:solidFill>
                      <a:latin typeface="Symbol" pitchFamily="18" charset="2"/>
                    </a:rPr>
                    <a:t>D</a:t>
                  </a:r>
                  <a:r>
                    <a:rPr lang="it-IT" altLang="it-IT" sz="2700" b="1">
                      <a:solidFill>
                        <a:srgbClr val="CC3300"/>
                      </a:solidFill>
                      <a:latin typeface="Comic Sans MS" pitchFamily="66" charset="0"/>
                    </a:rPr>
                    <a:t>S</a:t>
                  </a:r>
                </a:p>
              </p:txBody>
            </p:sp>
            <p:sp>
              <p:nvSpPr>
                <p:cNvPr id="1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5723413" y="6341270"/>
                  <a:ext cx="585787" cy="4667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D6009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700" b="1">
                      <a:solidFill>
                        <a:srgbClr val="CC3300"/>
                      </a:solidFill>
                      <a:latin typeface="Symbol" pitchFamily="18" charset="2"/>
                    </a:rPr>
                    <a:t>D</a:t>
                  </a:r>
                  <a:r>
                    <a:rPr lang="it-IT" altLang="it-IT" sz="2700" b="1">
                      <a:solidFill>
                        <a:srgbClr val="CC3300"/>
                      </a:solidFill>
                      <a:latin typeface="Comic Sans MS" pitchFamily="66" charset="0"/>
                    </a:rPr>
                    <a:t>H</a:t>
                  </a:r>
                </a:p>
              </p:txBody>
            </p:sp>
          </p:grpSp>
          <p:sp>
            <p:nvSpPr>
              <p:cNvPr id="14" name="Text Box 11"/>
              <p:cNvSpPr txBox="1">
                <a:spLocks noChangeArrowheads="1"/>
              </p:cNvSpPr>
              <p:nvPr/>
            </p:nvSpPr>
            <p:spPr bwMode="auto">
              <a:xfrm>
                <a:off x="4225289" y="4456750"/>
                <a:ext cx="219804" cy="2708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400" b="1" dirty="0">
                    <a:solidFill>
                      <a:srgbClr val="000066"/>
                    </a:solidFill>
                    <a:latin typeface="Comic Sans MS" pitchFamily="66" charset="0"/>
                  </a:rPr>
                  <a:t>K</a:t>
                </a:r>
              </a:p>
            </p:txBody>
          </p:sp>
        </p:grp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441383" y="3257727"/>
              <a:ext cx="1466940" cy="270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 b="1" dirty="0">
                  <a:solidFill>
                    <a:srgbClr val="000066"/>
                  </a:solidFill>
                  <a:latin typeface="Comic Sans MS" pitchFamily="66" charset="0"/>
                </a:rPr>
                <a:t>TEMPERATURA</a:t>
              </a:r>
            </a:p>
          </p:txBody>
        </p:sp>
      </p:grp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83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67"/>
    </mc:Choice>
    <mc:Fallback xmlns="">
      <p:transition spd="slow" advTm="76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2340294" y="225743"/>
            <a:ext cx="7525067" cy="1001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Times New Roman"/>
              </a:rPr>
              <a:t>Effetto della temperatura sull'equilibrio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Times New Roman"/>
              </a:rPr>
              <a:t>liquido - solido (a P costante)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1852614" y="1579882"/>
            <a:ext cx="3571897" cy="736671"/>
            <a:chOff x="1452563" y="1044575"/>
            <a:chExt cx="3571897" cy="736671"/>
          </a:xfrm>
        </p:grpSpPr>
        <p:sp>
          <p:nvSpPr>
            <p:cNvPr id="3" name="Text Box 3"/>
            <p:cNvSpPr txBox="1">
              <a:spLocks noChangeArrowheads="1"/>
            </p:cNvSpPr>
            <p:nvPr/>
          </p:nvSpPr>
          <p:spPr bwMode="auto">
            <a:xfrm>
              <a:off x="1452563" y="1328738"/>
              <a:ext cx="986449" cy="452508"/>
            </a:xfrm>
            <a:prstGeom prst="rect">
              <a:avLst/>
            </a:prstGeom>
            <a:noFill/>
            <a:ln>
              <a:noFill/>
            </a:ln>
            <a:effectLst>
              <a:outerShdw dist="107763" dir="8100000" algn="ctr" rotWithShape="0">
                <a:srgbClr val="DDDDDD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it-IT" altLang="it-IT" sz="2600" baseline="-2500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it-IT" altLang="it-IT" sz="2600">
                  <a:solidFill>
                    <a:srgbClr val="000000"/>
                  </a:solidFill>
                  <a:latin typeface="Arial" charset="0"/>
                </a:rPr>
                <a:t>O</a:t>
              </a:r>
              <a:r>
                <a:rPr lang="it-IT" altLang="it-IT" sz="2600" baseline="-25000">
                  <a:solidFill>
                    <a:srgbClr val="000000"/>
                  </a:solidFill>
                  <a:latin typeface="Arial" charset="0"/>
                </a:rPr>
                <a:t>(s)</a:t>
              </a:r>
              <a:endParaRPr lang="it-IT" altLang="it-IT" sz="2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4098925" y="1328738"/>
              <a:ext cx="925535" cy="452508"/>
            </a:xfrm>
            <a:prstGeom prst="rect">
              <a:avLst/>
            </a:prstGeom>
            <a:noFill/>
            <a:ln>
              <a:noFill/>
            </a:ln>
            <a:effectLst>
              <a:outerShdw dist="107763" dir="8100000" algn="ctr" rotWithShape="0">
                <a:srgbClr val="DDDDDD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it-IT" altLang="it-IT" sz="26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it-IT" altLang="it-IT" sz="2600" dirty="0">
                  <a:solidFill>
                    <a:srgbClr val="000000"/>
                  </a:solidFill>
                  <a:latin typeface="Arial" charset="0"/>
                </a:rPr>
                <a:t>O</a:t>
              </a:r>
              <a:r>
                <a:rPr lang="it-IT" altLang="it-IT" sz="2600" baseline="-25000" dirty="0">
                  <a:solidFill>
                    <a:srgbClr val="000000"/>
                  </a:solidFill>
                  <a:latin typeface="Arial" charset="0"/>
                </a:rPr>
                <a:t>(l)</a:t>
              </a:r>
              <a:endParaRPr lang="it-IT" altLang="it-IT" sz="2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2528888" y="1573213"/>
              <a:ext cx="143668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624138" y="1044575"/>
              <a:ext cx="1292623" cy="452508"/>
            </a:xfrm>
            <a:prstGeom prst="rect">
              <a:avLst/>
            </a:prstGeom>
            <a:noFill/>
            <a:ln>
              <a:noFill/>
            </a:ln>
            <a:effectLst>
              <a:outerShdw dist="107763" dir="8100000" algn="ctr" rotWithShape="0">
                <a:srgbClr val="DDDDDD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>
                  <a:solidFill>
                    <a:srgbClr val="3333CC"/>
                  </a:solidFill>
                  <a:latin typeface="Arial" charset="0"/>
                </a:rPr>
                <a:t>Fusione</a:t>
              </a:r>
            </a:p>
          </p:txBody>
        </p:sp>
      </p:grp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581016" y="1306722"/>
            <a:ext cx="4825642" cy="121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8100000" algn="ctr" rotWithShape="0">
                    <a:srgbClr val="DDDDDD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dirty="0">
                <a:solidFill>
                  <a:srgbClr val="0000CC"/>
                </a:solidFill>
                <a:latin typeface="Arial" charset="0"/>
              </a:rPr>
              <a:t>Fusione di 1 mole di H</a:t>
            </a:r>
            <a:r>
              <a:rPr lang="it-IT" altLang="it-IT" sz="2100" baseline="-25000" dirty="0">
                <a:solidFill>
                  <a:srgbClr val="0000CC"/>
                </a:solidFill>
                <a:latin typeface="Arial" charset="0"/>
              </a:rPr>
              <a:t>2</a:t>
            </a:r>
            <a:r>
              <a:rPr lang="it-IT" altLang="it-IT" sz="2100" dirty="0">
                <a:solidFill>
                  <a:srgbClr val="0000CC"/>
                </a:solidFill>
                <a:latin typeface="Arial" charset="0"/>
              </a:rPr>
              <a:t>O</a:t>
            </a:r>
            <a:r>
              <a:rPr lang="it-IT" altLang="it-IT" sz="2100" baseline="-25000" dirty="0">
                <a:solidFill>
                  <a:srgbClr val="0000CC"/>
                </a:solidFill>
                <a:latin typeface="Arial" charset="0"/>
              </a:rPr>
              <a:t>(s)</a:t>
            </a:r>
            <a:r>
              <a:rPr lang="it-IT" altLang="it-IT" sz="2100" dirty="0">
                <a:solidFill>
                  <a:srgbClr val="0000CC"/>
                </a:solidFill>
                <a:latin typeface="Arial" charset="0"/>
              </a:rPr>
              <a:t> (1 atm):</a:t>
            </a:r>
            <a:r>
              <a:rPr lang="it-IT" altLang="it-IT" sz="21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u="sng" dirty="0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it-IT" altLang="it-IT" sz="2100" u="sng" dirty="0">
                <a:solidFill>
                  <a:srgbClr val="FF3300"/>
                </a:solidFill>
                <a:latin typeface="Arial" charset="0"/>
              </a:rPr>
              <a:t>H = +1438 </a:t>
            </a:r>
            <a:r>
              <a:rPr lang="it-IT" altLang="it-IT" sz="2100" u="sng" dirty="0" err="1">
                <a:solidFill>
                  <a:srgbClr val="FF3300"/>
                </a:solidFill>
                <a:latin typeface="Arial" charset="0"/>
              </a:rPr>
              <a:t>cal</a:t>
            </a:r>
            <a:r>
              <a:rPr lang="it-IT" altLang="it-IT" sz="2100" u="sng" dirty="0">
                <a:solidFill>
                  <a:srgbClr val="FF3300"/>
                </a:solidFill>
                <a:latin typeface="Arial" charset="0"/>
              </a:rPr>
              <a:t>/mole,    </a:t>
            </a:r>
            <a:r>
              <a:rPr lang="it-IT" altLang="it-IT" sz="2100" u="sng" dirty="0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it-IT" altLang="it-IT" sz="2100" u="sng" dirty="0">
                <a:solidFill>
                  <a:srgbClr val="FF3300"/>
                </a:solidFill>
                <a:latin typeface="Arial" charset="0"/>
              </a:rPr>
              <a:t>S = 5,27 </a:t>
            </a:r>
            <a:r>
              <a:rPr lang="it-IT" altLang="it-IT" sz="2100" u="sng" dirty="0" err="1">
                <a:solidFill>
                  <a:srgbClr val="FF3300"/>
                </a:solidFill>
                <a:latin typeface="Arial" charset="0"/>
              </a:rPr>
              <a:t>cal</a:t>
            </a:r>
            <a:r>
              <a:rPr lang="it-IT" altLang="it-IT" sz="2100" u="sng" dirty="0">
                <a:solidFill>
                  <a:srgbClr val="FF3300"/>
                </a:solidFill>
                <a:latin typeface="Arial" charset="0"/>
              </a:rPr>
              <a:t>/K</a:t>
            </a:r>
            <a:endParaRPr lang="it-IT" altLang="it-IT" sz="2100" dirty="0">
              <a:solidFill>
                <a:srgbClr val="FF3300"/>
              </a:solidFill>
              <a:latin typeface="Arial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u="sng" dirty="0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it-IT" altLang="it-IT" sz="2100" u="sng" dirty="0">
                <a:solidFill>
                  <a:srgbClr val="FF3300"/>
                </a:solidFill>
                <a:latin typeface="Arial" charset="0"/>
              </a:rPr>
              <a:t>H &gt;0,    </a:t>
            </a:r>
            <a:r>
              <a:rPr lang="it-IT" altLang="it-IT" sz="2100" u="sng" dirty="0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it-IT" altLang="it-IT" sz="2100" u="sng" dirty="0">
                <a:solidFill>
                  <a:srgbClr val="FF3300"/>
                </a:solidFill>
                <a:latin typeface="Arial" charset="0"/>
              </a:rPr>
              <a:t>S &gt;0</a:t>
            </a:r>
            <a:endParaRPr lang="it-IT" altLang="it-IT" sz="210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681522" y="2757330"/>
            <a:ext cx="8888540" cy="44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8100000" algn="ctr" rotWithShape="0">
                    <a:srgbClr val="DDDDDD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dirty="0">
                <a:solidFill>
                  <a:srgbClr val="0000CC"/>
                </a:solidFill>
                <a:latin typeface="Arial" charset="0"/>
              </a:rPr>
              <a:t>All'equilibrio deve essere:  </a:t>
            </a:r>
            <a:r>
              <a:rPr lang="it-IT" altLang="it-IT" sz="2100" b="1" dirty="0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it-IT" altLang="it-IT" sz="2100" b="1" dirty="0">
                <a:solidFill>
                  <a:srgbClr val="FF3300"/>
                </a:solidFill>
                <a:latin typeface="Arial" charset="0"/>
              </a:rPr>
              <a:t>G = </a:t>
            </a:r>
            <a:r>
              <a:rPr lang="it-IT" altLang="it-IT" sz="2100" b="1" dirty="0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it-IT" altLang="it-IT" sz="2100" b="1" dirty="0">
                <a:solidFill>
                  <a:srgbClr val="FF3300"/>
                </a:solidFill>
                <a:latin typeface="Arial" charset="0"/>
              </a:rPr>
              <a:t>H - </a:t>
            </a:r>
            <a:r>
              <a:rPr lang="it-IT" altLang="it-IT" sz="2100" b="1" dirty="0" err="1">
                <a:solidFill>
                  <a:srgbClr val="FF3300"/>
                </a:solidFill>
                <a:latin typeface="Arial" charset="0"/>
              </a:rPr>
              <a:t>T</a:t>
            </a:r>
            <a:r>
              <a:rPr lang="it-IT" altLang="it-IT" sz="2100" b="1" baseline="-25000" dirty="0" err="1">
                <a:solidFill>
                  <a:srgbClr val="FF3300"/>
                </a:solidFill>
                <a:latin typeface="Arial" charset="0"/>
              </a:rPr>
              <a:t>eq</a:t>
            </a:r>
            <a:r>
              <a:rPr lang="it-IT" altLang="it-IT" sz="2100" b="1" dirty="0" err="1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it-IT" altLang="it-IT" sz="2100" b="1" dirty="0" err="1">
                <a:solidFill>
                  <a:srgbClr val="FF3300"/>
                </a:solidFill>
                <a:latin typeface="Arial" charset="0"/>
              </a:rPr>
              <a:t>S</a:t>
            </a:r>
            <a:r>
              <a:rPr lang="it-IT" altLang="it-IT" sz="2100" b="1" dirty="0">
                <a:solidFill>
                  <a:srgbClr val="FF3300"/>
                </a:solidFill>
                <a:latin typeface="Arial" charset="0"/>
              </a:rPr>
              <a:t> = 0;            </a:t>
            </a:r>
            <a:r>
              <a:rPr lang="it-IT" altLang="it-IT" sz="2100" b="1" dirty="0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it-IT" altLang="it-IT" sz="2100" b="1" dirty="0">
                <a:solidFill>
                  <a:srgbClr val="FF3300"/>
                </a:solidFill>
                <a:latin typeface="Arial" charset="0"/>
              </a:rPr>
              <a:t>H = </a:t>
            </a:r>
            <a:r>
              <a:rPr lang="it-IT" altLang="it-IT" sz="2100" b="1" dirty="0" err="1">
                <a:solidFill>
                  <a:srgbClr val="FF3300"/>
                </a:solidFill>
                <a:latin typeface="Arial" charset="0"/>
              </a:rPr>
              <a:t>T</a:t>
            </a:r>
            <a:r>
              <a:rPr lang="it-IT" altLang="it-IT" sz="2100" b="1" baseline="-25000" dirty="0" err="1">
                <a:solidFill>
                  <a:srgbClr val="FF3300"/>
                </a:solidFill>
                <a:latin typeface="Arial" charset="0"/>
              </a:rPr>
              <a:t>eq</a:t>
            </a:r>
            <a:r>
              <a:rPr lang="it-IT" altLang="it-IT" sz="2100" b="1" dirty="0" err="1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it-IT" altLang="it-IT" sz="2100" b="1" dirty="0" err="1">
                <a:solidFill>
                  <a:srgbClr val="FF3300"/>
                </a:solidFill>
                <a:latin typeface="Arial" charset="0"/>
              </a:rPr>
              <a:t>S</a:t>
            </a:r>
            <a:endParaRPr lang="it-IT" altLang="it-IT" sz="210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" name="Text Box 120"/>
          <p:cNvSpPr txBox="1">
            <a:spLocks noChangeArrowheads="1"/>
          </p:cNvSpPr>
          <p:nvPr/>
        </p:nvSpPr>
        <p:spPr bwMode="auto">
          <a:xfrm>
            <a:off x="6335077" y="4660900"/>
            <a:ext cx="4532789" cy="116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8100000" algn="ctr" rotWithShape="0">
                    <a:srgbClr val="DDDDDD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dirty="0">
                <a:solidFill>
                  <a:srgbClr val="003399"/>
                </a:solidFill>
                <a:latin typeface="Arial" charset="0"/>
              </a:rPr>
              <a:t>Sopra </a:t>
            </a:r>
            <a:r>
              <a:rPr lang="it-IT" altLang="it-IT" sz="1800" dirty="0" err="1">
                <a:solidFill>
                  <a:srgbClr val="003399"/>
                </a:solidFill>
                <a:latin typeface="Arial" charset="0"/>
              </a:rPr>
              <a:t>T</a:t>
            </a:r>
            <a:r>
              <a:rPr lang="it-IT" altLang="it-IT" sz="1800" baseline="-25000" dirty="0" err="1">
                <a:solidFill>
                  <a:srgbClr val="003399"/>
                </a:solidFill>
                <a:latin typeface="Arial" charset="0"/>
              </a:rPr>
              <a:t>eq</a:t>
            </a:r>
            <a:r>
              <a:rPr lang="it-IT" altLang="it-IT" sz="1800" dirty="0">
                <a:solidFill>
                  <a:srgbClr val="003399"/>
                </a:solidFill>
                <a:latin typeface="Arial" charset="0"/>
              </a:rPr>
              <a:t> la fusione è spontanea.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dirty="0">
                <a:solidFill>
                  <a:srgbClr val="003399"/>
                </a:solidFill>
                <a:latin typeface="Arial" charset="0"/>
              </a:rPr>
              <a:t>Sotto </a:t>
            </a:r>
            <a:r>
              <a:rPr lang="it-IT" altLang="it-IT" sz="1800" dirty="0" err="1">
                <a:solidFill>
                  <a:srgbClr val="003399"/>
                </a:solidFill>
                <a:latin typeface="Arial" charset="0"/>
              </a:rPr>
              <a:t>T</a:t>
            </a:r>
            <a:r>
              <a:rPr lang="it-IT" altLang="it-IT" sz="1800" baseline="-25000" dirty="0" err="1">
                <a:solidFill>
                  <a:srgbClr val="003399"/>
                </a:solidFill>
                <a:latin typeface="Arial" charset="0"/>
              </a:rPr>
              <a:t>eq</a:t>
            </a:r>
            <a:r>
              <a:rPr lang="it-IT" altLang="it-IT" sz="1800" dirty="0">
                <a:solidFill>
                  <a:srgbClr val="003399"/>
                </a:solidFill>
                <a:latin typeface="Arial" charset="0"/>
              </a:rPr>
              <a:t> è spontaneo il processo opposto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dirty="0">
                <a:solidFill>
                  <a:srgbClr val="003399"/>
                </a:solidFill>
                <a:latin typeface="Arial" charset="0"/>
              </a:rPr>
              <a:t>(solidificazione)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dirty="0">
                <a:solidFill>
                  <a:srgbClr val="003399"/>
                </a:solidFill>
                <a:latin typeface="Arial" charset="0"/>
              </a:rPr>
              <a:t>A </a:t>
            </a:r>
            <a:r>
              <a:rPr lang="it-IT" altLang="it-IT" sz="1800" dirty="0" err="1">
                <a:solidFill>
                  <a:srgbClr val="003399"/>
                </a:solidFill>
                <a:latin typeface="Arial" charset="0"/>
              </a:rPr>
              <a:t>T</a:t>
            </a:r>
            <a:r>
              <a:rPr lang="it-IT" altLang="it-IT" sz="1800" baseline="-25000" dirty="0" err="1">
                <a:solidFill>
                  <a:srgbClr val="003399"/>
                </a:solidFill>
                <a:latin typeface="Arial" charset="0"/>
              </a:rPr>
              <a:t>eq</a:t>
            </a:r>
            <a:r>
              <a:rPr lang="it-IT" altLang="it-IT" sz="1800" dirty="0">
                <a:solidFill>
                  <a:srgbClr val="003399"/>
                </a:solidFill>
                <a:latin typeface="Arial" charset="0"/>
              </a:rPr>
              <a:t> (0°C) il sistema è in equilibrio</a:t>
            </a:r>
          </a:p>
        </p:txBody>
      </p:sp>
      <p:grpSp>
        <p:nvGrpSpPr>
          <p:cNvPr id="131" name="Gruppo 130"/>
          <p:cNvGrpSpPr/>
          <p:nvPr/>
        </p:nvGrpSpPr>
        <p:grpSpPr>
          <a:xfrm>
            <a:off x="9214128" y="3558223"/>
            <a:ext cx="1263650" cy="458664"/>
            <a:chOff x="7690128" y="3558223"/>
            <a:chExt cx="1263650" cy="458664"/>
          </a:xfrm>
        </p:grpSpPr>
        <p:sp>
          <p:nvSpPr>
            <p:cNvPr id="42" name="Rettangolo 41"/>
            <p:cNvSpPr/>
            <p:nvPr/>
          </p:nvSpPr>
          <p:spPr bwMode="auto">
            <a:xfrm>
              <a:off x="7968258" y="3605610"/>
              <a:ext cx="914400" cy="304006"/>
            </a:xfrm>
            <a:prstGeom prst="rect">
              <a:avLst/>
            </a:prstGeom>
            <a:solidFill>
              <a:srgbClr val="00206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Rectangle 117"/>
            <p:cNvSpPr>
              <a:spLocks noChangeArrowheads="1"/>
            </p:cNvSpPr>
            <p:nvPr/>
          </p:nvSpPr>
          <p:spPr bwMode="auto">
            <a:xfrm>
              <a:off x="7690128" y="3558223"/>
              <a:ext cx="1263650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3300"/>
                  </a:solidFill>
                  <a:latin typeface="Arial" charset="0"/>
                </a:rPr>
                <a:t>=  </a:t>
              </a:r>
              <a:r>
                <a:rPr lang="it-IT" altLang="it-IT" sz="2100" b="1" dirty="0">
                  <a:solidFill>
                    <a:srgbClr val="FF3300"/>
                  </a:solidFill>
                  <a:latin typeface="Arial" charset="0"/>
                </a:rPr>
                <a:t>273K </a:t>
              </a:r>
            </a:p>
          </p:txBody>
        </p:sp>
      </p:grpSp>
      <p:grpSp>
        <p:nvGrpSpPr>
          <p:cNvPr id="132" name="Gruppo 131"/>
          <p:cNvGrpSpPr/>
          <p:nvPr/>
        </p:nvGrpSpPr>
        <p:grpSpPr>
          <a:xfrm>
            <a:off x="5394325" y="3340894"/>
            <a:ext cx="3986212" cy="839664"/>
            <a:chOff x="3870325" y="3340894"/>
            <a:chExt cx="3986212" cy="839664"/>
          </a:xfrm>
        </p:grpSpPr>
        <p:sp>
          <p:nvSpPr>
            <p:cNvPr id="15" name="Rectangle 23"/>
            <p:cNvSpPr>
              <a:spLocks noChangeArrowheads="1"/>
            </p:cNvSpPr>
            <p:nvPr/>
          </p:nvSpPr>
          <p:spPr bwMode="auto">
            <a:xfrm>
              <a:off x="3870325" y="3547269"/>
              <a:ext cx="1714500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 err="1">
                  <a:solidFill>
                    <a:srgbClr val="FF3300"/>
                  </a:solidFill>
                  <a:latin typeface="Arial" charset="0"/>
                </a:rPr>
                <a:t>T</a:t>
              </a:r>
              <a:r>
                <a:rPr lang="it-IT" altLang="it-IT" sz="2200" b="1" baseline="-25000" dirty="0" err="1">
                  <a:solidFill>
                    <a:srgbClr val="FF3300"/>
                  </a:solidFill>
                  <a:latin typeface="Arial" charset="0"/>
                </a:rPr>
                <a:t>eq</a:t>
              </a:r>
              <a:r>
                <a:rPr lang="it-IT" altLang="it-IT" sz="2200" b="1" dirty="0">
                  <a:solidFill>
                    <a:srgbClr val="FF3300"/>
                  </a:solidFill>
                  <a:latin typeface="Arial" charset="0"/>
                </a:rPr>
                <a:t>=         = </a:t>
              </a:r>
            </a:p>
          </p:txBody>
        </p:sp>
        <p:sp>
          <p:nvSpPr>
            <p:cNvPr id="16" name="Rectangle 24"/>
            <p:cNvSpPr>
              <a:spLocks noChangeArrowheads="1"/>
            </p:cNvSpPr>
            <p:nvPr/>
          </p:nvSpPr>
          <p:spPr bwMode="auto">
            <a:xfrm>
              <a:off x="5327650" y="3352007"/>
              <a:ext cx="2528887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3300"/>
                  </a:solidFill>
                  <a:latin typeface="Arial" charset="0"/>
                </a:rPr>
                <a:t>+ 1438 cal/mole </a:t>
              </a:r>
            </a:p>
          </p:txBody>
        </p:sp>
        <p:sp>
          <p:nvSpPr>
            <p:cNvPr id="17" name="Rectangle 116"/>
            <p:cNvSpPr>
              <a:spLocks noChangeArrowheads="1"/>
            </p:cNvSpPr>
            <p:nvPr/>
          </p:nvSpPr>
          <p:spPr bwMode="auto">
            <a:xfrm>
              <a:off x="5327650" y="3721894"/>
              <a:ext cx="2528887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3300"/>
                  </a:solidFill>
                  <a:latin typeface="Arial" charset="0"/>
                </a:rPr>
                <a:t>+ 5,27 </a:t>
              </a:r>
              <a:r>
                <a:rPr lang="it-IT" altLang="it-IT" sz="2200" b="1" dirty="0" err="1">
                  <a:solidFill>
                    <a:srgbClr val="FF3300"/>
                  </a:solidFill>
                  <a:latin typeface="Arial" charset="0"/>
                </a:rPr>
                <a:t>cal</a:t>
              </a:r>
              <a:r>
                <a:rPr lang="it-IT" altLang="it-IT" sz="2200" b="1" dirty="0">
                  <a:solidFill>
                    <a:srgbClr val="FF3300"/>
                  </a:solidFill>
                  <a:latin typeface="Arial" charset="0"/>
                </a:rPr>
                <a:t>/K, mole </a:t>
              </a:r>
            </a:p>
          </p:txBody>
        </p:sp>
        <p:sp>
          <p:nvSpPr>
            <p:cNvPr id="19" name="Rectangle 23"/>
            <p:cNvSpPr>
              <a:spLocks noChangeArrowheads="1"/>
            </p:cNvSpPr>
            <p:nvPr/>
          </p:nvSpPr>
          <p:spPr bwMode="auto">
            <a:xfrm>
              <a:off x="3870325" y="3547269"/>
              <a:ext cx="1714500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 err="1">
                  <a:solidFill>
                    <a:srgbClr val="FF3300"/>
                  </a:solidFill>
                  <a:latin typeface="Arial" charset="0"/>
                </a:rPr>
                <a:t>T</a:t>
              </a:r>
              <a:r>
                <a:rPr lang="it-IT" altLang="it-IT" sz="2200" b="1" baseline="-25000" dirty="0" err="1">
                  <a:solidFill>
                    <a:srgbClr val="FF3300"/>
                  </a:solidFill>
                  <a:latin typeface="Arial" charset="0"/>
                </a:rPr>
                <a:t>eq</a:t>
              </a:r>
              <a:r>
                <a:rPr lang="it-IT" altLang="it-IT" sz="2200" b="1" dirty="0">
                  <a:solidFill>
                    <a:srgbClr val="FF3300"/>
                  </a:solidFill>
                  <a:latin typeface="Arial" charset="0"/>
                </a:rPr>
                <a:t>=         = </a:t>
              </a:r>
            </a:p>
          </p:txBody>
        </p:sp>
        <p:sp>
          <p:nvSpPr>
            <p:cNvPr id="20" name="Rectangle 25"/>
            <p:cNvSpPr>
              <a:spLocks noChangeArrowheads="1"/>
            </p:cNvSpPr>
            <p:nvPr/>
          </p:nvSpPr>
          <p:spPr bwMode="auto">
            <a:xfrm>
              <a:off x="4587875" y="3340894"/>
              <a:ext cx="900112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3300"/>
                  </a:solidFill>
                  <a:latin typeface="Symbol" pitchFamily="18" charset="2"/>
                </a:rPr>
                <a:t>D</a:t>
              </a:r>
              <a:r>
                <a:rPr lang="it-IT" altLang="it-IT" sz="2200" b="1">
                  <a:solidFill>
                    <a:srgbClr val="FF3300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21" name="Rectangle 115"/>
            <p:cNvSpPr>
              <a:spLocks noChangeArrowheads="1"/>
            </p:cNvSpPr>
            <p:nvPr/>
          </p:nvSpPr>
          <p:spPr bwMode="auto">
            <a:xfrm>
              <a:off x="4587875" y="3710782"/>
              <a:ext cx="900112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3300"/>
                  </a:solidFill>
                  <a:latin typeface="Symbol" pitchFamily="18" charset="2"/>
                </a:rPr>
                <a:t>D</a:t>
              </a:r>
              <a:r>
                <a:rPr lang="it-IT" altLang="it-IT" sz="2200" b="1" dirty="0">
                  <a:solidFill>
                    <a:srgbClr val="FF33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22" name="Line 113"/>
            <p:cNvSpPr>
              <a:spLocks noChangeShapeType="1"/>
            </p:cNvSpPr>
            <p:nvPr/>
          </p:nvSpPr>
          <p:spPr bwMode="auto">
            <a:xfrm>
              <a:off x="4545012" y="3786982"/>
              <a:ext cx="600075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" name="Line 114"/>
            <p:cNvSpPr>
              <a:spLocks noChangeShapeType="1"/>
            </p:cNvSpPr>
            <p:nvPr/>
          </p:nvSpPr>
          <p:spPr bwMode="auto">
            <a:xfrm>
              <a:off x="5413375" y="3786982"/>
              <a:ext cx="2081212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1" name="Gruppo 40"/>
          <p:cNvGrpSpPr/>
          <p:nvPr/>
        </p:nvGrpSpPr>
        <p:grpSpPr>
          <a:xfrm>
            <a:off x="1757362" y="3441701"/>
            <a:ext cx="5016501" cy="2823781"/>
            <a:chOff x="382588" y="3564573"/>
            <a:chExt cx="5016501" cy="2823781"/>
          </a:xfrm>
        </p:grpSpPr>
        <p:sp>
          <p:nvSpPr>
            <p:cNvPr id="25" name="Line 8"/>
            <p:cNvSpPr>
              <a:spLocks noChangeShapeType="1"/>
            </p:cNvSpPr>
            <p:nvPr/>
          </p:nvSpPr>
          <p:spPr bwMode="auto">
            <a:xfrm>
              <a:off x="855664" y="3564573"/>
              <a:ext cx="0" cy="2362200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 type="stealth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Line 9"/>
            <p:cNvSpPr>
              <a:spLocks noChangeShapeType="1"/>
            </p:cNvSpPr>
            <p:nvPr/>
          </p:nvSpPr>
          <p:spPr bwMode="auto">
            <a:xfrm>
              <a:off x="855664" y="5915661"/>
              <a:ext cx="3686175" cy="0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Line 10"/>
            <p:cNvSpPr>
              <a:spLocks noChangeShapeType="1"/>
            </p:cNvSpPr>
            <p:nvPr/>
          </p:nvSpPr>
          <p:spPr bwMode="auto">
            <a:xfrm>
              <a:off x="898526" y="4783773"/>
              <a:ext cx="3386138" cy="0"/>
            </a:xfrm>
            <a:prstGeom prst="line">
              <a:avLst/>
            </a:prstGeom>
            <a:noFill/>
            <a:ln w="57150">
              <a:solidFill>
                <a:srgbClr val="006666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flipV="1">
              <a:off x="2441576" y="3609023"/>
              <a:ext cx="0" cy="2306638"/>
            </a:xfrm>
            <a:prstGeom prst="line">
              <a:avLst/>
            </a:prstGeom>
            <a:noFill/>
            <a:ln w="57150">
              <a:solidFill>
                <a:srgbClr val="00666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>
              <a:off x="1069976" y="3880486"/>
              <a:ext cx="2786063" cy="1873250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Text Box 15"/>
            <p:cNvSpPr txBox="1">
              <a:spLocks noChangeArrowheads="1"/>
            </p:cNvSpPr>
            <p:nvPr/>
          </p:nvSpPr>
          <p:spPr bwMode="auto">
            <a:xfrm>
              <a:off x="587376" y="4593273"/>
              <a:ext cx="303570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33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31" name="Text Box 16"/>
            <p:cNvSpPr txBox="1">
              <a:spLocks noChangeArrowheads="1"/>
            </p:cNvSpPr>
            <p:nvPr/>
          </p:nvSpPr>
          <p:spPr bwMode="auto">
            <a:xfrm>
              <a:off x="522289" y="4185286"/>
              <a:ext cx="253877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CC3300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522289" y="5001261"/>
              <a:ext cx="189757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CC3300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82588" y="3648711"/>
              <a:ext cx="460664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dirty="0">
                  <a:solidFill>
                    <a:srgbClr val="FF3300"/>
                  </a:solidFill>
                  <a:latin typeface="Symbol" pitchFamily="18" charset="2"/>
                </a:rPr>
                <a:t>D</a:t>
              </a:r>
              <a:r>
                <a:rPr lang="it-IT" altLang="it-IT" sz="2000" b="1" dirty="0">
                  <a:solidFill>
                    <a:srgbClr val="FF3300"/>
                  </a:solidFill>
                  <a:latin typeface="Arial" charset="0"/>
                </a:rPr>
                <a:t>G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898526" y="4913948"/>
              <a:ext cx="1541088" cy="606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3300"/>
                  </a:solidFill>
                  <a:latin typeface="Arial" charset="0"/>
                </a:rPr>
                <a:t>Spontanea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3300"/>
                  </a:solidFill>
                  <a:latin typeface="Arial" charset="0"/>
                </a:rPr>
                <a:t>solidificazione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913064" y="4783773"/>
              <a:ext cx="1220488" cy="606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3300"/>
                  </a:solidFill>
                  <a:latin typeface="Arial" charset="0"/>
                </a:rPr>
                <a:t>Spontanea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3300"/>
                  </a:solidFill>
                  <a:latin typeface="Arial" charset="0"/>
                </a:rPr>
                <a:t>     fusione</a:t>
              </a:r>
            </a:p>
          </p:txBody>
        </p:sp>
        <p:sp>
          <p:nvSpPr>
            <p:cNvPr id="36" name="Line 21"/>
            <p:cNvSpPr>
              <a:spLocks noChangeShapeType="1"/>
            </p:cNvSpPr>
            <p:nvPr/>
          </p:nvSpPr>
          <p:spPr bwMode="auto">
            <a:xfrm flipH="1">
              <a:off x="984251" y="5567998"/>
              <a:ext cx="1200150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prstDash val="lgDash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Line 22"/>
            <p:cNvSpPr>
              <a:spLocks noChangeShapeType="1"/>
            </p:cNvSpPr>
            <p:nvPr/>
          </p:nvSpPr>
          <p:spPr bwMode="auto">
            <a:xfrm>
              <a:off x="3470276" y="5393373"/>
              <a:ext cx="1200150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prstDash val="lgDash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Rectangle 110"/>
            <p:cNvSpPr>
              <a:spLocks noChangeArrowheads="1"/>
            </p:cNvSpPr>
            <p:nvPr/>
          </p:nvSpPr>
          <p:spPr bwMode="auto">
            <a:xfrm>
              <a:off x="2162176" y="5861686"/>
              <a:ext cx="900113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3300"/>
                  </a:solidFill>
                  <a:latin typeface="Arial" charset="0"/>
                </a:rPr>
                <a:t>273</a:t>
              </a:r>
              <a:endParaRPr lang="it-IT" altLang="it-IT" sz="2200">
                <a:solidFill>
                  <a:srgbClr val="FF3300"/>
                </a:solidFill>
                <a:latin typeface="Arial" charset="0"/>
              </a:endParaRPr>
            </a:p>
          </p:txBody>
        </p:sp>
        <p:sp>
          <p:nvSpPr>
            <p:cNvPr id="39" name="Rectangle 111"/>
            <p:cNvSpPr>
              <a:spLocks noChangeArrowheads="1"/>
            </p:cNvSpPr>
            <p:nvPr/>
          </p:nvSpPr>
          <p:spPr bwMode="auto">
            <a:xfrm>
              <a:off x="4498976" y="5687061"/>
              <a:ext cx="900113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CC3300"/>
                  </a:solidFill>
                  <a:latin typeface="Arial" charset="0"/>
                </a:rPr>
                <a:t>T</a:t>
              </a:r>
              <a:r>
                <a:rPr lang="it-IT" altLang="it-IT" sz="2200">
                  <a:solidFill>
                    <a:srgbClr val="CC3300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40" name="Rectangle 118"/>
            <p:cNvSpPr>
              <a:spLocks noChangeArrowheads="1"/>
            </p:cNvSpPr>
            <p:nvPr/>
          </p:nvSpPr>
          <p:spPr bwMode="auto">
            <a:xfrm>
              <a:off x="3041651" y="6022023"/>
              <a:ext cx="900113" cy="36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FF3300"/>
                  </a:solidFill>
                  <a:latin typeface="Arial" charset="0"/>
                </a:rPr>
                <a:t>T</a:t>
              </a:r>
              <a:r>
                <a:rPr lang="it-IT" altLang="it-IT" sz="1700" baseline="-25000">
                  <a:solidFill>
                    <a:srgbClr val="FF3300"/>
                  </a:solidFill>
                  <a:latin typeface="Arial" charset="0"/>
                </a:rPr>
                <a:t>eq</a:t>
              </a:r>
              <a:r>
                <a:rPr lang="it-IT" altLang="it-IT" sz="1700">
                  <a:solidFill>
                    <a:srgbClr val="FF3300"/>
                  </a:solidFill>
                  <a:latin typeface="Arial" charset="0"/>
                </a:rPr>
                <a:t> </a:t>
              </a:r>
            </a:p>
          </p:txBody>
        </p:sp>
      </p:grpSp>
      <p:grpSp>
        <p:nvGrpSpPr>
          <p:cNvPr id="129" name="Gruppo 128"/>
          <p:cNvGrpSpPr/>
          <p:nvPr/>
        </p:nvGrpSpPr>
        <p:grpSpPr>
          <a:xfrm>
            <a:off x="3027044" y="1411129"/>
            <a:ext cx="6481763" cy="1357054"/>
            <a:chOff x="400050" y="7673975"/>
            <a:chExt cx="6481763" cy="1357054"/>
          </a:xfrm>
        </p:grpSpPr>
        <p:sp>
          <p:nvSpPr>
            <p:cNvPr id="43" name="Line 26"/>
            <p:cNvSpPr>
              <a:spLocks noChangeShapeType="1"/>
            </p:cNvSpPr>
            <p:nvPr/>
          </p:nvSpPr>
          <p:spPr bwMode="auto">
            <a:xfrm flipV="1">
              <a:off x="2576513" y="7673975"/>
              <a:ext cx="0" cy="317500"/>
            </a:xfrm>
            <a:prstGeom prst="line">
              <a:avLst/>
            </a:prstGeom>
            <a:noFill/>
            <a:ln w="28575">
              <a:solidFill>
                <a:srgbClr val="99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" name="AutoShape 28"/>
            <p:cNvSpPr>
              <a:spLocks noChangeArrowheads="1"/>
            </p:cNvSpPr>
            <p:nvPr/>
          </p:nvSpPr>
          <p:spPr bwMode="auto">
            <a:xfrm>
              <a:off x="400050" y="7881938"/>
              <a:ext cx="814388" cy="95726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5" name="Rectangle 29"/>
            <p:cNvSpPr>
              <a:spLocks noChangeArrowheads="1"/>
            </p:cNvSpPr>
            <p:nvPr/>
          </p:nvSpPr>
          <p:spPr bwMode="auto">
            <a:xfrm>
              <a:off x="765175" y="7750175"/>
              <a:ext cx="3873500" cy="13176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6" name="AutoShape 30"/>
            <p:cNvSpPr>
              <a:spLocks noChangeArrowheads="1"/>
            </p:cNvSpPr>
            <p:nvPr/>
          </p:nvSpPr>
          <p:spPr bwMode="auto">
            <a:xfrm>
              <a:off x="700088" y="7696200"/>
              <a:ext cx="214312" cy="217488"/>
            </a:xfrm>
            <a:custGeom>
              <a:avLst/>
              <a:gdLst>
                <a:gd name="T0" fmla="*/ 10548774 w 21600"/>
                <a:gd name="T1" fmla="*/ 0 h 21600"/>
                <a:gd name="T2" fmla="*/ 3089436 w 21600"/>
                <a:gd name="T3" fmla="*/ 3228831 h 21600"/>
                <a:gd name="T4" fmla="*/ 0 w 21600"/>
                <a:gd name="T5" fmla="*/ 11024739 h 21600"/>
                <a:gd name="T6" fmla="*/ 3089436 w 21600"/>
                <a:gd name="T7" fmla="*/ 18820656 h 21600"/>
                <a:gd name="T8" fmla="*/ 10548774 w 21600"/>
                <a:gd name="T9" fmla="*/ 22049487 h 21600"/>
                <a:gd name="T10" fmla="*/ 18008102 w 21600"/>
                <a:gd name="T11" fmla="*/ 18820656 h 21600"/>
                <a:gd name="T12" fmla="*/ 21097548 w 21600"/>
                <a:gd name="T13" fmla="*/ 11024739 h 21600"/>
                <a:gd name="T14" fmla="*/ 18008102 w 21600"/>
                <a:gd name="T15" fmla="*/ 322883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" name="AutoShape 31"/>
            <p:cNvSpPr>
              <a:spLocks noChangeArrowheads="1"/>
            </p:cNvSpPr>
            <p:nvPr/>
          </p:nvSpPr>
          <p:spPr bwMode="auto">
            <a:xfrm>
              <a:off x="1385888" y="7696200"/>
              <a:ext cx="214312" cy="217488"/>
            </a:xfrm>
            <a:custGeom>
              <a:avLst/>
              <a:gdLst>
                <a:gd name="T0" fmla="*/ 10548774 w 21600"/>
                <a:gd name="T1" fmla="*/ 0 h 21600"/>
                <a:gd name="T2" fmla="*/ 3089436 w 21600"/>
                <a:gd name="T3" fmla="*/ 3228831 h 21600"/>
                <a:gd name="T4" fmla="*/ 0 w 21600"/>
                <a:gd name="T5" fmla="*/ 11024739 h 21600"/>
                <a:gd name="T6" fmla="*/ 3089436 w 21600"/>
                <a:gd name="T7" fmla="*/ 18820656 h 21600"/>
                <a:gd name="T8" fmla="*/ 10548774 w 21600"/>
                <a:gd name="T9" fmla="*/ 22049487 h 21600"/>
                <a:gd name="T10" fmla="*/ 18008102 w 21600"/>
                <a:gd name="T11" fmla="*/ 18820656 h 21600"/>
                <a:gd name="T12" fmla="*/ 21097548 w 21600"/>
                <a:gd name="T13" fmla="*/ 11024739 h 21600"/>
                <a:gd name="T14" fmla="*/ 18008102 w 21600"/>
                <a:gd name="T15" fmla="*/ 322883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8" name="Group 32"/>
            <p:cNvGrpSpPr>
              <a:grpSpLocks/>
            </p:cNvGrpSpPr>
            <p:nvPr/>
          </p:nvGrpSpPr>
          <p:grpSpPr bwMode="auto">
            <a:xfrm>
              <a:off x="668338" y="8339138"/>
              <a:ext cx="320675" cy="466725"/>
              <a:chOff x="5432" y="4512"/>
              <a:chExt cx="144" cy="300"/>
            </a:xfrm>
          </p:grpSpPr>
          <p:sp>
            <p:nvSpPr>
              <p:cNvPr id="49" name="Rectangle 33"/>
              <p:cNvSpPr>
                <a:spLocks noChangeArrowheads="1"/>
              </p:cNvSpPr>
              <p:nvPr/>
            </p:nvSpPr>
            <p:spPr bwMode="auto">
              <a:xfrm>
                <a:off x="5432" y="4572"/>
                <a:ext cx="144" cy="240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Oval 34"/>
              <p:cNvSpPr>
                <a:spLocks noChangeArrowheads="1"/>
              </p:cNvSpPr>
              <p:nvPr/>
            </p:nvSpPr>
            <p:spPr bwMode="auto">
              <a:xfrm>
                <a:off x="5472" y="4512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" name="Group 36"/>
            <p:cNvGrpSpPr>
              <a:grpSpLocks/>
            </p:cNvGrpSpPr>
            <p:nvPr/>
          </p:nvGrpSpPr>
          <p:grpSpPr bwMode="auto">
            <a:xfrm>
              <a:off x="1668463" y="7747000"/>
              <a:ext cx="273050" cy="131763"/>
              <a:chOff x="1920" y="8387"/>
              <a:chExt cx="307" cy="145"/>
            </a:xfrm>
          </p:grpSpPr>
          <p:sp>
            <p:nvSpPr>
              <p:cNvPr id="52" name="Line 37"/>
              <p:cNvSpPr>
                <a:spLocks noChangeShapeType="1"/>
              </p:cNvSpPr>
              <p:nvPr/>
            </p:nvSpPr>
            <p:spPr bwMode="auto">
              <a:xfrm>
                <a:off x="2104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" name="Line 38"/>
              <p:cNvSpPr>
                <a:spLocks noChangeShapeType="1"/>
              </p:cNvSpPr>
              <p:nvPr/>
            </p:nvSpPr>
            <p:spPr bwMode="auto">
              <a:xfrm>
                <a:off x="2042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" name="Line 39"/>
              <p:cNvSpPr>
                <a:spLocks noChangeShapeType="1"/>
              </p:cNvSpPr>
              <p:nvPr/>
            </p:nvSpPr>
            <p:spPr bwMode="auto">
              <a:xfrm>
                <a:off x="1981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5" name="Line 40"/>
              <p:cNvSpPr>
                <a:spLocks noChangeShapeType="1"/>
              </p:cNvSpPr>
              <p:nvPr/>
            </p:nvSpPr>
            <p:spPr bwMode="auto">
              <a:xfrm>
                <a:off x="1920" y="8387"/>
                <a:ext cx="0" cy="1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" name="Line 41"/>
              <p:cNvSpPr>
                <a:spLocks noChangeShapeType="1"/>
              </p:cNvSpPr>
              <p:nvPr/>
            </p:nvSpPr>
            <p:spPr bwMode="auto">
              <a:xfrm>
                <a:off x="2165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" name="Line 42"/>
              <p:cNvSpPr>
                <a:spLocks noChangeShapeType="1"/>
              </p:cNvSpPr>
              <p:nvPr/>
            </p:nvSpPr>
            <p:spPr bwMode="auto">
              <a:xfrm>
                <a:off x="2227" y="8387"/>
                <a:ext cx="0" cy="1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8" name="Group 43"/>
            <p:cNvGrpSpPr>
              <a:grpSpLocks/>
            </p:cNvGrpSpPr>
            <p:nvPr/>
          </p:nvGrpSpPr>
          <p:grpSpPr bwMode="auto">
            <a:xfrm>
              <a:off x="2001838" y="7750175"/>
              <a:ext cx="220662" cy="131763"/>
              <a:chOff x="1981" y="8387"/>
              <a:chExt cx="246" cy="145"/>
            </a:xfrm>
          </p:grpSpPr>
          <p:sp>
            <p:nvSpPr>
              <p:cNvPr id="59" name="Line 44"/>
              <p:cNvSpPr>
                <a:spLocks noChangeShapeType="1"/>
              </p:cNvSpPr>
              <p:nvPr/>
            </p:nvSpPr>
            <p:spPr bwMode="auto">
              <a:xfrm>
                <a:off x="2104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0" name="Line 45"/>
              <p:cNvSpPr>
                <a:spLocks noChangeShapeType="1"/>
              </p:cNvSpPr>
              <p:nvPr/>
            </p:nvSpPr>
            <p:spPr bwMode="auto">
              <a:xfrm>
                <a:off x="2042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" name="Line 46"/>
              <p:cNvSpPr>
                <a:spLocks noChangeShapeType="1"/>
              </p:cNvSpPr>
              <p:nvPr/>
            </p:nvSpPr>
            <p:spPr bwMode="auto">
              <a:xfrm>
                <a:off x="1981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" name="Line 47"/>
              <p:cNvSpPr>
                <a:spLocks noChangeShapeType="1"/>
              </p:cNvSpPr>
              <p:nvPr/>
            </p:nvSpPr>
            <p:spPr bwMode="auto">
              <a:xfrm>
                <a:off x="2165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" name="Line 48"/>
              <p:cNvSpPr>
                <a:spLocks noChangeShapeType="1"/>
              </p:cNvSpPr>
              <p:nvPr/>
            </p:nvSpPr>
            <p:spPr bwMode="auto">
              <a:xfrm>
                <a:off x="2227" y="8387"/>
                <a:ext cx="0" cy="1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4" name="Group 49"/>
            <p:cNvGrpSpPr>
              <a:grpSpLocks/>
            </p:cNvGrpSpPr>
            <p:nvPr/>
          </p:nvGrpSpPr>
          <p:grpSpPr bwMode="auto">
            <a:xfrm>
              <a:off x="2271713" y="7747000"/>
              <a:ext cx="219075" cy="131763"/>
              <a:chOff x="1981" y="8387"/>
              <a:chExt cx="246" cy="145"/>
            </a:xfrm>
          </p:grpSpPr>
          <p:sp>
            <p:nvSpPr>
              <p:cNvPr id="65" name="Line 50"/>
              <p:cNvSpPr>
                <a:spLocks noChangeShapeType="1"/>
              </p:cNvSpPr>
              <p:nvPr/>
            </p:nvSpPr>
            <p:spPr bwMode="auto">
              <a:xfrm>
                <a:off x="2104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" name="Line 51"/>
              <p:cNvSpPr>
                <a:spLocks noChangeShapeType="1"/>
              </p:cNvSpPr>
              <p:nvPr/>
            </p:nvSpPr>
            <p:spPr bwMode="auto">
              <a:xfrm>
                <a:off x="2042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7" name="Line 52"/>
              <p:cNvSpPr>
                <a:spLocks noChangeShapeType="1"/>
              </p:cNvSpPr>
              <p:nvPr/>
            </p:nvSpPr>
            <p:spPr bwMode="auto">
              <a:xfrm>
                <a:off x="1981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8" name="Line 53"/>
              <p:cNvSpPr>
                <a:spLocks noChangeShapeType="1"/>
              </p:cNvSpPr>
              <p:nvPr/>
            </p:nvSpPr>
            <p:spPr bwMode="auto">
              <a:xfrm>
                <a:off x="2165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9" name="Line 54"/>
              <p:cNvSpPr>
                <a:spLocks noChangeShapeType="1"/>
              </p:cNvSpPr>
              <p:nvPr/>
            </p:nvSpPr>
            <p:spPr bwMode="auto">
              <a:xfrm>
                <a:off x="2227" y="8387"/>
                <a:ext cx="0" cy="1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0" name="Group 55"/>
            <p:cNvGrpSpPr>
              <a:grpSpLocks/>
            </p:cNvGrpSpPr>
            <p:nvPr/>
          </p:nvGrpSpPr>
          <p:grpSpPr bwMode="auto">
            <a:xfrm>
              <a:off x="2536825" y="7747000"/>
              <a:ext cx="219075" cy="131763"/>
              <a:chOff x="1981" y="8387"/>
              <a:chExt cx="246" cy="145"/>
            </a:xfrm>
          </p:grpSpPr>
          <p:sp>
            <p:nvSpPr>
              <p:cNvPr id="71" name="Line 56"/>
              <p:cNvSpPr>
                <a:spLocks noChangeShapeType="1"/>
              </p:cNvSpPr>
              <p:nvPr/>
            </p:nvSpPr>
            <p:spPr bwMode="auto">
              <a:xfrm>
                <a:off x="2104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" name="Line 57"/>
              <p:cNvSpPr>
                <a:spLocks noChangeShapeType="1"/>
              </p:cNvSpPr>
              <p:nvPr/>
            </p:nvSpPr>
            <p:spPr bwMode="auto">
              <a:xfrm>
                <a:off x="2042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3" name="Line 58"/>
              <p:cNvSpPr>
                <a:spLocks noChangeShapeType="1"/>
              </p:cNvSpPr>
              <p:nvPr/>
            </p:nvSpPr>
            <p:spPr bwMode="auto">
              <a:xfrm>
                <a:off x="1981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" name="Line 59"/>
              <p:cNvSpPr>
                <a:spLocks noChangeShapeType="1"/>
              </p:cNvSpPr>
              <p:nvPr/>
            </p:nvSpPr>
            <p:spPr bwMode="auto">
              <a:xfrm>
                <a:off x="2165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5" name="Line 60"/>
              <p:cNvSpPr>
                <a:spLocks noChangeShapeType="1"/>
              </p:cNvSpPr>
              <p:nvPr/>
            </p:nvSpPr>
            <p:spPr bwMode="auto">
              <a:xfrm>
                <a:off x="2227" y="8387"/>
                <a:ext cx="0" cy="1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6" name="Group 61"/>
            <p:cNvGrpSpPr>
              <a:grpSpLocks/>
            </p:cNvGrpSpPr>
            <p:nvPr/>
          </p:nvGrpSpPr>
          <p:grpSpPr bwMode="auto">
            <a:xfrm>
              <a:off x="2803525" y="7747000"/>
              <a:ext cx="219075" cy="131763"/>
              <a:chOff x="1981" y="8387"/>
              <a:chExt cx="246" cy="145"/>
            </a:xfrm>
          </p:grpSpPr>
          <p:sp>
            <p:nvSpPr>
              <p:cNvPr id="77" name="Line 62"/>
              <p:cNvSpPr>
                <a:spLocks noChangeShapeType="1"/>
              </p:cNvSpPr>
              <p:nvPr/>
            </p:nvSpPr>
            <p:spPr bwMode="auto">
              <a:xfrm>
                <a:off x="2104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8" name="Line 63"/>
              <p:cNvSpPr>
                <a:spLocks noChangeShapeType="1"/>
              </p:cNvSpPr>
              <p:nvPr/>
            </p:nvSpPr>
            <p:spPr bwMode="auto">
              <a:xfrm>
                <a:off x="2042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9" name="Line 64"/>
              <p:cNvSpPr>
                <a:spLocks noChangeShapeType="1"/>
              </p:cNvSpPr>
              <p:nvPr/>
            </p:nvSpPr>
            <p:spPr bwMode="auto">
              <a:xfrm>
                <a:off x="1981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" name="Line 65"/>
              <p:cNvSpPr>
                <a:spLocks noChangeShapeType="1"/>
              </p:cNvSpPr>
              <p:nvPr/>
            </p:nvSpPr>
            <p:spPr bwMode="auto">
              <a:xfrm>
                <a:off x="2165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" name="Line 66"/>
              <p:cNvSpPr>
                <a:spLocks noChangeShapeType="1"/>
              </p:cNvSpPr>
              <p:nvPr/>
            </p:nvSpPr>
            <p:spPr bwMode="auto">
              <a:xfrm>
                <a:off x="2227" y="8387"/>
                <a:ext cx="0" cy="1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82" name="Group 67"/>
            <p:cNvGrpSpPr>
              <a:grpSpLocks/>
            </p:cNvGrpSpPr>
            <p:nvPr/>
          </p:nvGrpSpPr>
          <p:grpSpPr bwMode="auto">
            <a:xfrm>
              <a:off x="3073400" y="7747000"/>
              <a:ext cx="219075" cy="131763"/>
              <a:chOff x="1981" y="8387"/>
              <a:chExt cx="246" cy="145"/>
            </a:xfrm>
          </p:grpSpPr>
          <p:sp>
            <p:nvSpPr>
              <p:cNvPr id="83" name="Line 68"/>
              <p:cNvSpPr>
                <a:spLocks noChangeShapeType="1"/>
              </p:cNvSpPr>
              <p:nvPr/>
            </p:nvSpPr>
            <p:spPr bwMode="auto">
              <a:xfrm>
                <a:off x="2104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4" name="Line 69"/>
              <p:cNvSpPr>
                <a:spLocks noChangeShapeType="1"/>
              </p:cNvSpPr>
              <p:nvPr/>
            </p:nvSpPr>
            <p:spPr bwMode="auto">
              <a:xfrm>
                <a:off x="2042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5" name="Line 70"/>
              <p:cNvSpPr>
                <a:spLocks noChangeShapeType="1"/>
              </p:cNvSpPr>
              <p:nvPr/>
            </p:nvSpPr>
            <p:spPr bwMode="auto">
              <a:xfrm>
                <a:off x="1981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6" name="Line 71"/>
              <p:cNvSpPr>
                <a:spLocks noChangeShapeType="1"/>
              </p:cNvSpPr>
              <p:nvPr/>
            </p:nvSpPr>
            <p:spPr bwMode="auto">
              <a:xfrm>
                <a:off x="2165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7" name="Line 72"/>
              <p:cNvSpPr>
                <a:spLocks noChangeShapeType="1"/>
              </p:cNvSpPr>
              <p:nvPr/>
            </p:nvSpPr>
            <p:spPr bwMode="auto">
              <a:xfrm>
                <a:off x="2227" y="8387"/>
                <a:ext cx="0" cy="1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88" name="Group 73"/>
            <p:cNvGrpSpPr>
              <a:grpSpLocks/>
            </p:cNvGrpSpPr>
            <p:nvPr/>
          </p:nvGrpSpPr>
          <p:grpSpPr bwMode="auto">
            <a:xfrm>
              <a:off x="3333750" y="7747000"/>
              <a:ext cx="220663" cy="131763"/>
              <a:chOff x="1981" y="8387"/>
              <a:chExt cx="246" cy="145"/>
            </a:xfrm>
          </p:grpSpPr>
          <p:sp>
            <p:nvSpPr>
              <p:cNvPr id="89" name="Line 74"/>
              <p:cNvSpPr>
                <a:spLocks noChangeShapeType="1"/>
              </p:cNvSpPr>
              <p:nvPr/>
            </p:nvSpPr>
            <p:spPr bwMode="auto">
              <a:xfrm>
                <a:off x="2104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0" name="Line 75"/>
              <p:cNvSpPr>
                <a:spLocks noChangeShapeType="1"/>
              </p:cNvSpPr>
              <p:nvPr/>
            </p:nvSpPr>
            <p:spPr bwMode="auto">
              <a:xfrm>
                <a:off x="2042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1" name="Line 76"/>
              <p:cNvSpPr>
                <a:spLocks noChangeShapeType="1"/>
              </p:cNvSpPr>
              <p:nvPr/>
            </p:nvSpPr>
            <p:spPr bwMode="auto">
              <a:xfrm>
                <a:off x="1981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" name="Line 77"/>
              <p:cNvSpPr>
                <a:spLocks noChangeShapeType="1"/>
              </p:cNvSpPr>
              <p:nvPr/>
            </p:nvSpPr>
            <p:spPr bwMode="auto">
              <a:xfrm>
                <a:off x="2165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3" name="Line 78"/>
              <p:cNvSpPr>
                <a:spLocks noChangeShapeType="1"/>
              </p:cNvSpPr>
              <p:nvPr/>
            </p:nvSpPr>
            <p:spPr bwMode="auto">
              <a:xfrm>
                <a:off x="2227" y="8387"/>
                <a:ext cx="0" cy="1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94" name="Group 79"/>
            <p:cNvGrpSpPr>
              <a:grpSpLocks/>
            </p:cNvGrpSpPr>
            <p:nvPr/>
          </p:nvGrpSpPr>
          <p:grpSpPr bwMode="auto">
            <a:xfrm>
              <a:off x="3608388" y="7747000"/>
              <a:ext cx="219075" cy="131763"/>
              <a:chOff x="1981" y="8387"/>
              <a:chExt cx="246" cy="145"/>
            </a:xfrm>
          </p:grpSpPr>
          <p:sp>
            <p:nvSpPr>
              <p:cNvPr id="95" name="Line 80"/>
              <p:cNvSpPr>
                <a:spLocks noChangeShapeType="1"/>
              </p:cNvSpPr>
              <p:nvPr/>
            </p:nvSpPr>
            <p:spPr bwMode="auto">
              <a:xfrm>
                <a:off x="2104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6" name="Line 81"/>
              <p:cNvSpPr>
                <a:spLocks noChangeShapeType="1"/>
              </p:cNvSpPr>
              <p:nvPr/>
            </p:nvSpPr>
            <p:spPr bwMode="auto">
              <a:xfrm>
                <a:off x="2042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7" name="Line 82"/>
              <p:cNvSpPr>
                <a:spLocks noChangeShapeType="1"/>
              </p:cNvSpPr>
              <p:nvPr/>
            </p:nvSpPr>
            <p:spPr bwMode="auto">
              <a:xfrm>
                <a:off x="1981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8" name="Line 83"/>
              <p:cNvSpPr>
                <a:spLocks noChangeShapeType="1"/>
              </p:cNvSpPr>
              <p:nvPr/>
            </p:nvSpPr>
            <p:spPr bwMode="auto">
              <a:xfrm>
                <a:off x="2165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9" name="Line 84"/>
              <p:cNvSpPr>
                <a:spLocks noChangeShapeType="1"/>
              </p:cNvSpPr>
              <p:nvPr/>
            </p:nvSpPr>
            <p:spPr bwMode="auto">
              <a:xfrm>
                <a:off x="2227" y="8387"/>
                <a:ext cx="0" cy="1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0" name="Group 85"/>
            <p:cNvGrpSpPr>
              <a:grpSpLocks/>
            </p:cNvGrpSpPr>
            <p:nvPr/>
          </p:nvGrpSpPr>
          <p:grpSpPr bwMode="auto">
            <a:xfrm>
              <a:off x="3875088" y="7747000"/>
              <a:ext cx="219075" cy="131763"/>
              <a:chOff x="1981" y="8387"/>
              <a:chExt cx="246" cy="145"/>
            </a:xfrm>
          </p:grpSpPr>
          <p:sp>
            <p:nvSpPr>
              <p:cNvPr id="101" name="Line 86"/>
              <p:cNvSpPr>
                <a:spLocks noChangeShapeType="1"/>
              </p:cNvSpPr>
              <p:nvPr/>
            </p:nvSpPr>
            <p:spPr bwMode="auto">
              <a:xfrm>
                <a:off x="2104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2" name="Line 87"/>
              <p:cNvSpPr>
                <a:spLocks noChangeShapeType="1"/>
              </p:cNvSpPr>
              <p:nvPr/>
            </p:nvSpPr>
            <p:spPr bwMode="auto">
              <a:xfrm>
                <a:off x="2042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" name="Line 88"/>
              <p:cNvSpPr>
                <a:spLocks noChangeShapeType="1"/>
              </p:cNvSpPr>
              <p:nvPr/>
            </p:nvSpPr>
            <p:spPr bwMode="auto">
              <a:xfrm>
                <a:off x="1981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4" name="Line 89"/>
              <p:cNvSpPr>
                <a:spLocks noChangeShapeType="1"/>
              </p:cNvSpPr>
              <p:nvPr/>
            </p:nvSpPr>
            <p:spPr bwMode="auto">
              <a:xfrm>
                <a:off x="2165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" name="Line 90"/>
              <p:cNvSpPr>
                <a:spLocks noChangeShapeType="1"/>
              </p:cNvSpPr>
              <p:nvPr/>
            </p:nvSpPr>
            <p:spPr bwMode="auto">
              <a:xfrm>
                <a:off x="2227" y="8387"/>
                <a:ext cx="0" cy="1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6" name="Group 91"/>
            <p:cNvGrpSpPr>
              <a:grpSpLocks/>
            </p:cNvGrpSpPr>
            <p:nvPr/>
          </p:nvGrpSpPr>
          <p:grpSpPr bwMode="auto">
            <a:xfrm>
              <a:off x="4144963" y="7747000"/>
              <a:ext cx="219075" cy="131763"/>
              <a:chOff x="1981" y="8387"/>
              <a:chExt cx="246" cy="145"/>
            </a:xfrm>
          </p:grpSpPr>
          <p:sp>
            <p:nvSpPr>
              <p:cNvPr id="107" name="Line 92"/>
              <p:cNvSpPr>
                <a:spLocks noChangeShapeType="1"/>
              </p:cNvSpPr>
              <p:nvPr/>
            </p:nvSpPr>
            <p:spPr bwMode="auto">
              <a:xfrm>
                <a:off x="2104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8" name="Line 93"/>
              <p:cNvSpPr>
                <a:spLocks noChangeShapeType="1"/>
              </p:cNvSpPr>
              <p:nvPr/>
            </p:nvSpPr>
            <p:spPr bwMode="auto">
              <a:xfrm>
                <a:off x="2042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" name="Line 94"/>
              <p:cNvSpPr>
                <a:spLocks noChangeShapeType="1"/>
              </p:cNvSpPr>
              <p:nvPr/>
            </p:nvSpPr>
            <p:spPr bwMode="auto">
              <a:xfrm>
                <a:off x="1981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" name="Line 95"/>
              <p:cNvSpPr>
                <a:spLocks noChangeShapeType="1"/>
              </p:cNvSpPr>
              <p:nvPr/>
            </p:nvSpPr>
            <p:spPr bwMode="auto">
              <a:xfrm>
                <a:off x="2165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1" name="Line 96"/>
              <p:cNvSpPr>
                <a:spLocks noChangeShapeType="1"/>
              </p:cNvSpPr>
              <p:nvPr/>
            </p:nvSpPr>
            <p:spPr bwMode="auto">
              <a:xfrm>
                <a:off x="2227" y="8387"/>
                <a:ext cx="0" cy="1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12" name="Group 97"/>
            <p:cNvGrpSpPr>
              <a:grpSpLocks/>
            </p:cNvGrpSpPr>
            <p:nvPr/>
          </p:nvGrpSpPr>
          <p:grpSpPr bwMode="auto">
            <a:xfrm>
              <a:off x="4405313" y="7747000"/>
              <a:ext cx="220662" cy="131763"/>
              <a:chOff x="1981" y="8387"/>
              <a:chExt cx="246" cy="145"/>
            </a:xfrm>
          </p:grpSpPr>
          <p:sp>
            <p:nvSpPr>
              <p:cNvPr id="113" name="Line 98"/>
              <p:cNvSpPr>
                <a:spLocks noChangeShapeType="1"/>
              </p:cNvSpPr>
              <p:nvPr/>
            </p:nvSpPr>
            <p:spPr bwMode="auto">
              <a:xfrm>
                <a:off x="2104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4" name="Line 99"/>
              <p:cNvSpPr>
                <a:spLocks noChangeShapeType="1"/>
              </p:cNvSpPr>
              <p:nvPr/>
            </p:nvSpPr>
            <p:spPr bwMode="auto">
              <a:xfrm>
                <a:off x="2042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5" name="Line 100"/>
              <p:cNvSpPr>
                <a:spLocks noChangeShapeType="1"/>
              </p:cNvSpPr>
              <p:nvPr/>
            </p:nvSpPr>
            <p:spPr bwMode="auto">
              <a:xfrm>
                <a:off x="1981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6" name="Line 101"/>
              <p:cNvSpPr>
                <a:spLocks noChangeShapeType="1"/>
              </p:cNvSpPr>
              <p:nvPr/>
            </p:nvSpPr>
            <p:spPr bwMode="auto">
              <a:xfrm>
                <a:off x="2165" y="8387"/>
                <a:ext cx="0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7" name="Line 102"/>
              <p:cNvSpPr>
                <a:spLocks noChangeShapeType="1"/>
              </p:cNvSpPr>
              <p:nvPr/>
            </p:nvSpPr>
            <p:spPr bwMode="auto">
              <a:xfrm>
                <a:off x="2227" y="8387"/>
                <a:ext cx="0" cy="1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18" name="Group 103"/>
            <p:cNvGrpSpPr>
              <a:grpSpLocks/>
            </p:cNvGrpSpPr>
            <p:nvPr/>
          </p:nvGrpSpPr>
          <p:grpSpPr bwMode="auto">
            <a:xfrm>
              <a:off x="2520950" y="8067675"/>
              <a:ext cx="228600" cy="423863"/>
              <a:chOff x="5432" y="4512"/>
              <a:chExt cx="144" cy="300"/>
            </a:xfrm>
          </p:grpSpPr>
          <p:sp>
            <p:nvSpPr>
              <p:cNvPr id="119" name="Rectangle 104"/>
              <p:cNvSpPr>
                <a:spLocks noChangeArrowheads="1"/>
              </p:cNvSpPr>
              <p:nvPr/>
            </p:nvSpPr>
            <p:spPr bwMode="auto">
              <a:xfrm>
                <a:off x="5432" y="4572"/>
                <a:ext cx="144" cy="240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Oval 105"/>
              <p:cNvSpPr>
                <a:spLocks noChangeArrowheads="1"/>
              </p:cNvSpPr>
              <p:nvPr/>
            </p:nvSpPr>
            <p:spPr bwMode="auto">
              <a:xfrm>
                <a:off x="5472" y="4512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1" name="Line 106"/>
            <p:cNvSpPr>
              <a:spLocks noChangeShapeType="1"/>
            </p:cNvSpPr>
            <p:nvPr/>
          </p:nvSpPr>
          <p:spPr bwMode="auto">
            <a:xfrm flipV="1">
              <a:off x="2654300" y="7681913"/>
              <a:ext cx="0" cy="304800"/>
            </a:xfrm>
            <a:prstGeom prst="line">
              <a:avLst/>
            </a:prstGeom>
            <a:noFill/>
            <a:ln w="28575">
              <a:solidFill>
                <a:srgbClr val="99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2" name="Line 107"/>
            <p:cNvSpPr>
              <a:spLocks noChangeShapeType="1"/>
            </p:cNvSpPr>
            <p:nvPr/>
          </p:nvSpPr>
          <p:spPr bwMode="auto">
            <a:xfrm>
              <a:off x="2576513" y="7680325"/>
              <a:ext cx="857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" name="AutoShape 108"/>
            <p:cNvSpPr>
              <a:spLocks noChangeArrowheads="1"/>
            </p:cNvSpPr>
            <p:nvPr/>
          </p:nvSpPr>
          <p:spPr bwMode="auto">
            <a:xfrm>
              <a:off x="2578100" y="7940675"/>
              <a:ext cx="85725" cy="141288"/>
            </a:xfrm>
            <a:custGeom>
              <a:avLst/>
              <a:gdLst>
                <a:gd name="T0" fmla="*/ 675136 w 21600"/>
                <a:gd name="T1" fmla="*/ 0 h 21600"/>
                <a:gd name="T2" fmla="*/ 197723 w 21600"/>
                <a:gd name="T3" fmla="*/ 885248 h 21600"/>
                <a:gd name="T4" fmla="*/ 0 w 21600"/>
                <a:gd name="T5" fmla="*/ 3022582 h 21600"/>
                <a:gd name="T6" fmla="*/ 197723 w 21600"/>
                <a:gd name="T7" fmla="*/ 5159923 h 21600"/>
                <a:gd name="T8" fmla="*/ 675136 w 21600"/>
                <a:gd name="T9" fmla="*/ 6045171 h 21600"/>
                <a:gd name="T10" fmla="*/ 1152529 w 21600"/>
                <a:gd name="T11" fmla="*/ 5159923 h 21600"/>
                <a:gd name="T12" fmla="*/ 1350252 w 21600"/>
                <a:gd name="T13" fmla="*/ 3022582 h 21600"/>
                <a:gd name="T14" fmla="*/ 1152529 w 21600"/>
                <a:gd name="T15" fmla="*/ 88524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36" y="10800"/>
                  </a:moveTo>
                  <a:cubicBezTo>
                    <a:pt x="2936" y="15143"/>
                    <a:pt x="6457" y="18664"/>
                    <a:pt x="10800" y="18664"/>
                  </a:cubicBezTo>
                  <a:cubicBezTo>
                    <a:pt x="15143" y="18664"/>
                    <a:pt x="18664" y="15143"/>
                    <a:pt x="18664" y="10800"/>
                  </a:cubicBezTo>
                  <a:cubicBezTo>
                    <a:pt x="18664" y="6457"/>
                    <a:pt x="15143" y="2936"/>
                    <a:pt x="10800" y="2936"/>
                  </a:cubicBezTo>
                  <a:cubicBezTo>
                    <a:pt x="6457" y="2936"/>
                    <a:pt x="2936" y="6457"/>
                    <a:pt x="2936" y="108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4" name="Line 109"/>
            <p:cNvSpPr>
              <a:spLocks noChangeShapeType="1"/>
            </p:cNvSpPr>
            <p:nvPr/>
          </p:nvSpPr>
          <p:spPr bwMode="auto">
            <a:xfrm flipV="1">
              <a:off x="2597150" y="7985125"/>
              <a:ext cx="61913" cy="3175"/>
            </a:xfrm>
            <a:prstGeom prst="line">
              <a:avLst/>
            </a:prstGeom>
            <a:noFill/>
            <a:ln w="38100">
              <a:solidFill>
                <a:srgbClr val="99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5" name="Rectangle 112"/>
            <p:cNvSpPr>
              <a:spLocks noChangeArrowheads="1"/>
            </p:cNvSpPr>
            <p:nvPr/>
          </p:nvSpPr>
          <p:spPr bwMode="auto">
            <a:xfrm>
              <a:off x="2895600" y="8166100"/>
              <a:ext cx="3986213" cy="864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003399"/>
                  </a:solidFill>
                  <a:latin typeface="Arial" charset="0"/>
                </a:rPr>
                <a:t>Scala della </a:t>
              </a:r>
            </a:p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003399"/>
                  </a:solidFill>
                  <a:latin typeface="Arial" charset="0"/>
                </a:rPr>
                <a:t>TEMPERATURA ASSOLUTA </a:t>
              </a:r>
            </a:p>
          </p:txBody>
        </p:sp>
        <p:sp>
          <p:nvSpPr>
            <p:cNvPr id="126" name="Freeform 121"/>
            <p:cNvSpPr>
              <a:spLocks/>
            </p:cNvSpPr>
            <p:nvPr/>
          </p:nvSpPr>
          <p:spPr bwMode="auto">
            <a:xfrm>
              <a:off x="4279900" y="7978775"/>
              <a:ext cx="866775" cy="654050"/>
            </a:xfrm>
            <a:custGeom>
              <a:avLst/>
              <a:gdLst>
                <a:gd name="T0" fmla="*/ 2147483647 w 972"/>
                <a:gd name="T1" fmla="*/ 2147483647 h 720"/>
                <a:gd name="T2" fmla="*/ 2147483647 w 972"/>
                <a:gd name="T3" fmla="*/ 2147483647 h 720"/>
                <a:gd name="T4" fmla="*/ 2147483647 w 972"/>
                <a:gd name="T5" fmla="*/ 2147483647 h 720"/>
                <a:gd name="T6" fmla="*/ 2147483647 w 972"/>
                <a:gd name="T7" fmla="*/ 2147483647 h 720"/>
                <a:gd name="T8" fmla="*/ 2147483647 w 972"/>
                <a:gd name="T9" fmla="*/ 2147483647 h 720"/>
                <a:gd name="T10" fmla="*/ 0 w 972"/>
                <a:gd name="T11" fmla="*/ 0 h 7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2" h="720">
                  <a:moveTo>
                    <a:pt x="768" y="720"/>
                  </a:moveTo>
                  <a:lnTo>
                    <a:pt x="960" y="552"/>
                  </a:lnTo>
                  <a:lnTo>
                    <a:pt x="972" y="408"/>
                  </a:lnTo>
                  <a:lnTo>
                    <a:pt x="792" y="288"/>
                  </a:lnTo>
                  <a:lnTo>
                    <a:pt x="528" y="168"/>
                  </a:lnTo>
                  <a:lnTo>
                    <a:pt x="0" y="0"/>
                  </a:lnTo>
                </a:path>
              </a:pathLst>
            </a:custGeom>
            <a:noFill/>
            <a:ln w="38100" cmpd="sng">
              <a:solidFill>
                <a:srgbClr val="003399"/>
              </a:solidFill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7" name="Rectangle 122"/>
            <p:cNvSpPr>
              <a:spLocks noChangeArrowheads="1"/>
            </p:cNvSpPr>
            <p:nvPr/>
          </p:nvSpPr>
          <p:spPr bwMode="auto">
            <a:xfrm>
              <a:off x="636588" y="8458200"/>
              <a:ext cx="557212" cy="36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FFFF00"/>
                  </a:solidFill>
                  <a:latin typeface="Symbol" pitchFamily="18" charset="2"/>
                </a:rPr>
                <a:t>D</a:t>
              </a:r>
              <a:r>
                <a:rPr lang="it-IT" altLang="it-IT" sz="1700" b="1">
                  <a:solidFill>
                    <a:srgbClr val="FFFF00"/>
                  </a:solidFill>
                  <a:latin typeface="Arial" charset="0"/>
                </a:rPr>
                <a:t>H </a:t>
              </a:r>
            </a:p>
          </p:txBody>
        </p:sp>
        <p:sp>
          <p:nvSpPr>
            <p:cNvPr id="128" name="Rectangle 123"/>
            <p:cNvSpPr>
              <a:spLocks noChangeArrowheads="1"/>
            </p:cNvSpPr>
            <p:nvPr/>
          </p:nvSpPr>
          <p:spPr bwMode="auto">
            <a:xfrm>
              <a:off x="2468563" y="8186738"/>
              <a:ext cx="557212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FFFF00"/>
                  </a:solidFill>
                  <a:latin typeface="Symbol" pitchFamily="18" charset="2"/>
                </a:rPr>
                <a:t>D</a:t>
              </a:r>
              <a:r>
                <a:rPr lang="it-IT" altLang="it-IT" sz="1500" b="1">
                  <a:solidFill>
                    <a:srgbClr val="FFFF00"/>
                  </a:solidFill>
                  <a:latin typeface="Arial" charset="0"/>
                </a:rPr>
                <a:t>S </a:t>
              </a:r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471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24"/>
    </mc:Choice>
    <mc:Fallback xmlns="">
      <p:transition spd="slow" advTm="137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2" grpId="1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524000" y="152401"/>
            <a:ext cx="9289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b="1" dirty="0">
                <a:solidFill>
                  <a:srgbClr val="FFFFFF"/>
                </a:solidFill>
                <a:latin typeface="Times New Roman" pitchFamily="18" charset="0"/>
              </a:rPr>
              <a:t>Massimo lavoro utile a P, T costanti in sistemi chiusi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25016" y="922021"/>
            <a:ext cx="6918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 dirty="0">
                <a:solidFill>
                  <a:srgbClr val="CCCCFF"/>
                </a:solidFill>
                <a:latin typeface="Comic Sans MS" pitchFamily="66" charset="0"/>
              </a:rPr>
              <a:t>L</a:t>
            </a:r>
            <a:r>
              <a:rPr lang="it-IT" altLang="it-IT" sz="2400" b="1" baseline="-25000" dirty="0">
                <a:solidFill>
                  <a:srgbClr val="CCCCFF"/>
                </a:solidFill>
                <a:latin typeface="Comic Sans MS" pitchFamily="66" charset="0"/>
              </a:rPr>
              <a:t>u</a:t>
            </a:r>
            <a:r>
              <a:rPr lang="it-IT" altLang="it-IT" sz="2400" b="1" dirty="0">
                <a:solidFill>
                  <a:srgbClr val="CCCCFF"/>
                </a:solidFill>
                <a:latin typeface="Comic Sans MS" pitchFamily="66" charset="0"/>
              </a:rPr>
              <a:t> = Lavoro - Lavoro di espansione = L - P</a:t>
            </a:r>
            <a:r>
              <a:rPr lang="it-IT" altLang="it-IT" sz="2400" b="1" dirty="0">
                <a:solidFill>
                  <a:srgbClr val="CCCCFF"/>
                </a:solidFill>
                <a:latin typeface="Symbol" pitchFamily="18" charset="2"/>
              </a:rPr>
              <a:t>D</a:t>
            </a:r>
            <a:r>
              <a:rPr lang="it-IT" altLang="it-IT" sz="2400" b="1" dirty="0">
                <a:solidFill>
                  <a:srgbClr val="CCCCFF"/>
                </a:solidFill>
                <a:latin typeface="Comic Sans MS" pitchFamily="66" charset="0"/>
              </a:rPr>
              <a:t>V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025015" y="1588455"/>
            <a:ext cx="8081340" cy="421731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 dirty="0">
                <a:solidFill>
                  <a:srgbClr val="99FF33"/>
                </a:solidFill>
                <a:latin typeface="Symbol" pitchFamily="18" charset="2"/>
              </a:rPr>
              <a:t>D</a:t>
            </a:r>
            <a:r>
              <a:rPr lang="it-IT" altLang="it-IT" sz="2400" b="1" dirty="0">
                <a:solidFill>
                  <a:srgbClr val="99FF33"/>
                </a:solidFill>
                <a:latin typeface="Comic Sans MS" pitchFamily="66" charset="0"/>
              </a:rPr>
              <a:t>G = </a:t>
            </a:r>
            <a:r>
              <a:rPr lang="it-IT" altLang="it-IT" sz="2400" b="1" dirty="0">
                <a:solidFill>
                  <a:srgbClr val="99FF33"/>
                </a:solidFill>
                <a:latin typeface="Symbol" pitchFamily="18" charset="2"/>
              </a:rPr>
              <a:t>D</a:t>
            </a:r>
            <a:r>
              <a:rPr lang="it-IT" altLang="it-IT" sz="2400" b="1" dirty="0">
                <a:solidFill>
                  <a:srgbClr val="99FF33"/>
                </a:solidFill>
                <a:latin typeface="Comic Sans MS" pitchFamily="66" charset="0"/>
              </a:rPr>
              <a:t>H  -  T</a:t>
            </a:r>
            <a:r>
              <a:rPr lang="it-IT" altLang="it-IT" sz="2400" b="1" dirty="0">
                <a:solidFill>
                  <a:srgbClr val="99FF33"/>
                </a:solidFill>
                <a:latin typeface="Symbol" pitchFamily="18" charset="2"/>
              </a:rPr>
              <a:t>D</a:t>
            </a:r>
            <a:r>
              <a:rPr lang="it-IT" altLang="it-IT" sz="2400" b="1" dirty="0">
                <a:solidFill>
                  <a:srgbClr val="99FF33"/>
                </a:solidFill>
                <a:latin typeface="Comic Sans MS" pitchFamily="66" charset="0"/>
              </a:rPr>
              <a:t>S  =  </a:t>
            </a:r>
            <a:r>
              <a:rPr lang="it-IT" altLang="it-IT" sz="2400" b="1" dirty="0">
                <a:solidFill>
                  <a:srgbClr val="99FF33"/>
                </a:solidFill>
                <a:latin typeface="Symbol" pitchFamily="18" charset="2"/>
              </a:rPr>
              <a:t>D</a:t>
            </a:r>
            <a:r>
              <a:rPr lang="it-IT" altLang="it-IT" sz="2400" b="1" dirty="0">
                <a:solidFill>
                  <a:srgbClr val="99FF33"/>
                </a:solidFill>
                <a:latin typeface="Comic Sans MS" pitchFamily="66" charset="0"/>
              </a:rPr>
              <a:t>U + P</a:t>
            </a:r>
            <a:r>
              <a:rPr lang="it-IT" altLang="it-IT" sz="2400" b="1" dirty="0">
                <a:solidFill>
                  <a:srgbClr val="99FF33"/>
                </a:solidFill>
                <a:latin typeface="Symbol" pitchFamily="18" charset="2"/>
              </a:rPr>
              <a:t>D</a:t>
            </a:r>
            <a:r>
              <a:rPr lang="it-IT" altLang="it-IT" sz="2400" b="1" dirty="0">
                <a:solidFill>
                  <a:srgbClr val="99FF33"/>
                </a:solidFill>
                <a:latin typeface="Comic Sans MS" pitchFamily="66" charset="0"/>
              </a:rPr>
              <a:t>V - T</a:t>
            </a:r>
            <a:r>
              <a:rPr lang="it-IT" altLang="it-IT" sz="2400" b="1" dirty="0">
                <a:solidFill>
                  <a:srgbClr val="99FF33"/>
                </a:solidFill>
                <a:latin typeface="Symbol" pitchFamily="18" charset="2"/>
              </a:rPr>
              <a:t>D</a:t>
            </a:r>
            <a:r>
              <a:rPr lang="it-IT" altLang="it-IT" sz="2400" b="1" dirty="0">
                <a:solidFill>
                  <a:srgbClr val="99FF33"/>
                </a:solidFill>
                <a:latin typeface="Comic Sans MS" pitchFamily="66" charset="0"/>
              </a:rPr>
              <a:t>S             (1)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89736" y="2289812"/>
            <a:ext cx="4680585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(a) Trasformazione </a:t>
            </a:r>
            <a:r>
              <a:rPr lang="it-IT" altLang="it-IT" sz="2000" b="1" u="sng" dirty="0">
                <a:solidFill>
                  <a:srgbClr val="99FF33"/>
                </a:solidFill>
                <a:latin typeface="Comic Sans MS" pitchFamily="66" charset="0"/>
              </a:rPr>
              <a:t>REVERSIBILE</a:t>
            </a:r>
            <a:endParaRPr lang="it-IT" altLang="it-IT" sz="2000" dirty="0">
              <a:solidFill>
                <a:srgbClr val="99FF33"/>
              </a:solidFill>
              <a:latin typeface="Comic Sans MS" pitchFamily="66" charset="0"/>
            </a:endParaRPr>
          </a:p>
        </p:txBody>
      </p:sp>
      <p:grpSp>
        <p:nvGrpSpPr>
          <p:cNvPr id="25" name="Gruppo 24"/>
          <p:cNvGrpSpPr/>
          <p:nvPr/>
        </p:nvGrpSpPr>
        <p:grpSpPr>
          <a:xfrm>
            <a:off x="5063681" y="4220534"/>
            <a:ext cx="1491900" cy="404126"/>
            <a:chOff x="3609290" y="3829581"/>
            <a:chExt cx="1491900" cy="404126"/>
          </a:xfrm>
        </p:grpSpPr>
        <p:sp>
          <p:nvSpPr>
            <p:cNvPr id="15" name="Rettangolo 14"/>
            <p:cNvSpPr/>
            <p:nvPr/>
          </p:nvSpPr>
          <p:spPr bwMode="auto">
            <a:xfrm>
              <a:off x="3609475" y="3829581"/>
              <a:ext cx="1491715" cy="390953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3609290" y="3842754"/>
              <a:ext cx="1491900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u="sng" dirty="0">
                  <a:solidFill>
                    <a:srgbClr val="99FF33"/>
                  </a:solidFill>
                  <a:latin typeface="Comic Sans MS" pitchFamily="66" charset="0"/>
                </a:rPr>
                <a:t>L</a:t>
              </a:r>
              <a:r>
                <a:rPr lang="it-IT" altLang="it-IT" sz="2000" b="1" u="sng" baseline="-25000" dirty="0">
                  <a:solidFill>
                    <a:srgbClr val="99FF33"/>
                  </a:solidFill>
                  <a:latin typeface="Comic Sans MS" pitchFamily="66" charset="0"/>
                </a:rPr>
                <a:t>u</a:t>
              </a:r>
              <a:r>
                <a:rPr lang="it-IT" altLang="it-IT" sz="2000" b="1" u="sng" dirty="0">
                  <a:solidFill>
                    <a:srgbClr val="99FF33"/>
                  </a:solidFill>
                  <a:latin typeface="Comic Sans MS" pitchFamily="66" charset="0"/>
                </a:rPr>
                <a:t> =  - </a:t>
              </a:r>
              <a:r>
                <a:rPr lang="it-IT" altLang="it-IT" sz="2000" b="1" u="sng" dirty="0">
                  <a:solidFill>
                    <a:srgbClr val="99FF33"/>
                  </a:solidFill>
                  <a:latin typeface="Symbol" pitchFamily="18" charset="2"/>
                </a:rPr>
                <a:t>D</a:t>
              </a:r>
              <a:r>
                <a:rPr lang="it-IT" altLang="it-IT" sz="2000" b="1" u="sng" dirty="0">
                  <a:solidFill>
                    <a:srgbClr val="99FF33"/>
                  </a:solidFill>
                  <a:latin typeface="Comic Sans MS" pitchFamily="66" charset="0"/>
                </a:rPr>
                <a:t>G</a:t>
              </a: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6555581" y="2199004"/>
            <a:ext cx="3209728" cy="768350"/>
            <a:chOff x="8543290" y="2206149"/>
            <a:chExt cx="3209728" cy="768350"/>
          </a:xfrm>
        </p:grpSpPr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543290" y="2391886"/>
              <a:ext cx="708025" cy="398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dirty="0">
                  <a:solidFill>
                    <a:srgbClr val="99FF33"/>
                  </a:solidFill>
                  <a:latin typeface="Symbol" pitchFamily="18" charset="2"/>
                </a:rPr>
                <a:t>D</a:t>
              </a:r>
              <a:r>
                <a:rPr lang="it-IT" altLang="it-IT" sz="2000" b="1" dirty="0">
                  <a:solidFill>
                    <a:srgbClr val="99FF33"/>
                  </a:solidFill>
                  <a:latin typeface="Comic Sans MS" pitchFamily="66" charset="0"/>
                </a:rPr>
                <a:t>S =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9183052" y="2206149"/>
              <a:ext cx="328613" cy="398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99FF33"/>
                  </a:solidFill>
                  <a:latin typeface="Comic Sans MS" pitchFamily="66" charset="0"/>
                </a:rPr>
                <a:t>Q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9251315" y="2577624"/>
              <a:ext cx="28098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99FF33"/>
                  </a:solidFill>
                  <a:latin typeface="Comic Sans MS" pitchFamily="66" charset="0"/>
                </a:rPr>
                <a:t>T</a:t>
              </a: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9537065" y="2369661"/>
              <a:ext cx="2215953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dirty="0">
                  <a:solidFill>
                    <a:srgbClr val="99FF33"/>
                  </a:solidFill>
                  <a:latin typeface="Comic Sans MS" pitchFamily="66" charset="0"/>
                </a:rPr>
                <a:t>;        Q = T</a:t>
              </a:r>
              <a:r>
                <a:rPr lang="it-IT" altLang="it-IT" sz="2000" b="1" dirty="0">
                  <a:solidFill>
                    <a:srgbClr val="99FF33"/>
                  </a:solidFill>
                  <a:latin typeface="Symbol" pitchFamily="18" charset="2"/>
                </a:rPr>
                <a:t>D</a:t>
              </a:r>
              <a:r>
                <a:rPr lang="it-IT" altLang="it-IT" sz="2000" b="1" dirty="0">
                  <a:solidFill>
                    <a:srgbClr val="99FF33"/>
                  </a:solidFill>
                  <a:latin typeface="Comic Sans MS" pitchFamily="66" charset="0"/>
                </a:rPr>
                <a:t>S</a:t>
              </a: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9229090" y="2620486"/>
              <a:ext cx="342900" cy="0"/>
            </a:xfrm>
            <a:prstGeom prst="line">
              <a:avLst/>
            </a:prstGeom>
            <a:noFill/>
            <a:ln w="38100">
              <a:solidFill>
                <a:srgbClr val="99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5202716" y="6007898"/>
            <a:ext cx="1422290" cy="391434"/>
            <a:chOff x="3664594" y="4951258"/>
            <a:chExt cx="1422290" cy="391434"/>
          </a:xfrm>
        </p:grpSpPr>
        <p:sp>
          <p:nvSpPr>
            <p:cNvPr id="21" name="Rettangolo 20"/>
            <p:cNvSpPr/>
            <p:nvPr/>
          </p:nvSpPr>
          <p:spPr bwMode="auto">
            <a:xfrm>
              <a:off x="3664594" y="4951739"/>
              <a:ext cx="1422290" cy="390953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3664594" y="4951258"/>
              <a:ext cx="1311859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u="sng" dirty="0">
                  <a:solidFill>
                    <a:srgbClr val="99FF33"/>
                  </a:solidFill>
                  <a:latin typeface="Comic Sans MS" pitchFamily="66" charset="0"/>
                </a:rPr>
                <a:t>L</a:t>
              </a:r>
              <a:r>
                <a:rPr lang="it-IT" altLang="it-IT" sz="2000" b="1" u="sng" baseline="-25000" dirty="0">
                  <a:solidFill>
                    <a:srgbClr val="99FF33"/>
                  </a:solidFill>
                  <a:latin typeface="Comic Sans MS" pitchFamily="66" charset="0"/>
                </a:rPr>
                <a:t>u</a:t>
              </a:r>
              <a:r>
                <a:rPr lang="it-IT" altLang="it-IT" sz="2000" b="1" u="sng" dirty="0">
                  <a:solidFill>
                    <a:srgbClr val="99FF33"/>
                  </a:solidFill>
                  <a:latin typeface="Comic Sans MS" pitchFamily="66" charset="0"/>
                </a:rPr>
                <a:t> &lt; - </a:t>
              </a:r>
              <a:r>
                <a:rPr lang="it-IT" altLang="it-IT" sz="2000" b="1" u="sng" dirty="0">
                  <a:solidFill>
                    <a:srgbClr val="99FF33"/>
                  </a:solidFill>
                  <a:latin typeface="Symbol" pitchFamily="18" charset="2"/>
                </a:rPr>
                <a:t>D</a:t>
              </a:r>
              <a:r>
                <a:rPr lang="it-IT" altLang="it-IT" sz="2000" b="1" u="sng" dirty="0">
                  <a:solidFill>
                    <a:srgbClr val="99FF33"/>
                  </a:solidFill>
                  <a:latin typeface="Comic Sans MS" pitchFamily="66" charset="0"/>
                </a:rPr>
                <a:t>G</a:t>
              </a:r>
              <a:endParaRPr lang="it-IT" altLang="it-IT" sz="2000" dirty="0">
                <a:solidFill>
                  <a:srgbClr val="99FF33"/>
                </a:solidFill>
                <a:latin typeface="Comic Sans MS" pitchFamily="66" charset="0"/>
              </a:endParaRPr>
            </a:p>
          </p:txBody>
        </p:sp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689734" y="5019523"/>
            <a:ext cx="4224128" cy="72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  (b) Trasformazioni Irreversibile	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689734" y="3231514"/>
            <a:ext cx="8693785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Sostituendo in (1):    </a:t>
            </a:r>
            <a:r>
              <a:rPr lang="it-IT" altLang="it-IT" sz="2000" dirty="0">
                <a:solidFill>
                  <a:srgbClr val="99FF33"/>
                </a:solidFill>
                <a:latin typeface="Symbol" pitchFamily="18" charset="2"/>
              </a:rPr>
              <a:t>D</a:t>
            </a: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U = Q – L;         </a:t>
            </a:r>
            <a:r>
              <a:rPr lang="it-IT" altLang="it-IT" sz="2000" b="1" dirty="0">
                <a:solidFill>
                  <a:srgbClr val="99FF33"/>
                </a:solidFill>
                <a:latin typeface="Comic Sans MS" pitchFamily="66" charset="0"/>
              </a:rPr>
              <a:t>Q = T</a:t>
            </a:r>
            <a:r>
              <a:rPr lang="it-IT" altLang="it-IT" sz="2000" b="1" dirty="0">
                <a:solidFill>
                  <a:srgbClr val="99FF33"/>
                </a:solidFill>
                <a:latin typeface="Symbol" pitchFamily="18" charset="2"/>
              </a:rPr>
              <a:t>D</a:t>
            </a:r>
            <a:r>
              <a:rPr lang="it-IT" altLang="it-IT" sz="2000" b="1" dirty="0">
                <a:solidFill>
                  <a:srgbClr val="99FF33"/>
                </a:solidFill>
                <a:latin typeface="Comic Sans MS" pitchFamily="66" charset="0"/>
              </a:rPr>
              <a:t>S</a:t>
            </a:r>
          </a:p>
        </p:txBody>
      </p:sp>
      <p:grpSp>
        <p:nvGrpSpPr>
          <p:cNvPr id="28" name="Gruppo 27"/>
          <p:cNvGrpSpPr/>
          <p:nvPr/>
        </p:nvGrpSpPr>
        <p:grpSpPr>
          <a:xfrm>
            <a:off x="5451158" y="4848252"/>
            <a:ext cx="5267053" cy="957572"/>
            <a:chOff x="4855525" y="4779929"/>
            <a:chExt cx="5267053" cy="957572"/>
          </a:xfrm>
        </p:grpSpPr>
        <p:grpSp>
          <p:nvGrpSpPr>
            <p:cNvPr id="27" name="Gruppo 26"/>
            <p:cNvGrpSpPr/>
            <p:nvPr/>
          </p:nvGrpSpPr>
          <p:grpSpPr>
            <a:xfrm>
              <a:off x="6378294" y="4779929"/>
              <a:ext cx="390525" cy="768350"/>
              <a:chOff x="5738214" y="4863628"/>
              <a:chExt cx="390525" cy="768350"/>
            </a:xfrm>
          </p:grpSpPr>
          <p:sp>
            <p:nvSpPr>
              <p:cNvPr id="17" name="Text Box 15"/>
              <p:cNvSpPr txBox="1">
                <a:spLocks noChangeArrowheads="1"/>
              </p:cNvSpPr>
              <p:nvPr/>
            </p:nvSpPr>
            <p:spPr bwMode="auto">
              <a:xfrm>
                <a:off x="5738214" y="4863628"/>
                <a:ext cx="328612" cy="3984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99FF33"/>
                    </a:solidFill>
                    <a:latin typeface="Comic Sans MS" pitchFamily="66" charset="0"/>
                  </a:rPr>
                  <a:t>Q</a:t>
                </a:r>
              </a:p>
            </p:txBody>
          </p:sp>
          <p:sp>
            <p:nvSpPr>
              <p:cNvPr id="18" name="Text Box 16"/>
              <p:cNvSpPr txBox="1">
                <a:spLocks noChangeArrowheads="1"/>
              </p:cNvSpPr>
              <p:nvPr/>
            </p:nvSpPr>
            <p:spPr bwMode="auto">
              <a:xfrm>
                <a:off x="5806476" y="5233515"/>
                <a:ext cx="282575" cy="398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99FF33"/>
                    </a:solidFill>
                    <a:latin typeface="Comic Sans MS" pitchFamily="66" charset="0"/>
                  </a:rPr>
                  <a:t>T</a:t>
                </a:r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>
                <a:off x="5785839" y="5277965"/>
                <a:ext cx="342900" cy="0"/>
              </a:xfrm>
              <a:prstGeom prst="line">
                <a:avLst/>
              </a:prstGeom>
              <a:noFill/>
              <a:ln w="38100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6" name="Text Box 5"/>
            <p:cNvSpPr txBox="1">
              <a:spLocks noChangeArrowheads="1"/>
            </p:cNvSpPr>
            <p:nvPr/>
          </p:nvSpPr>
          <p:spPr bwMode="auto">
            <a:xfrm>
              <a:off x="4855525" y="5007994"/>
              <a:ext cx="5267053" cy="729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99FF33"/>
                  </a:solidFill>
                  <a:latin typeface="Comic Sans MS" pitchFamily="66" charset="0"/>
                </a:rPr>
                <a:t>	      </a:t>
              </a:r>
              <a:r>
                <a:rPr lang="it-IT" altLang="it-IT" sz="2000" dirty="0">
                  <a:solidFill>
                    <a:srgbClr val="99FF33"/>
                  </a:solidFill>
                  <a:latin typeface="Symbol" pitchFamily="18" charset="2"/>
                </a:rPr>
                <a:t>D</a:t>
              </a:r>
              <a:r>
                <a:rPr lang="it-IT" altLang="it-IT" sz="2000" dirty="0">
                  <a:solidFill>
                    <a:srgbClr val="99FF33"/>
                  </a:solidFill>
                  <a:latin typeface="Comic Sans MS" pitchFamily="66" charset="0"/>
                </a:rPr>
                <a:t>S &gt; 	    ;       Q &lt; T</a:t>
              </a:r>
              <a:r>
                <a:rPr lang="it-IT" altLang="it-IT" sz="2000" dirty="0">
                  <a:solidFill>
                    <a:srgbClr val="99FF33"/>
                  </a:solidFill>
                  <a:latin typeface="Symbol" pitchFamily="18" charset="2"/>
                </a:rPr>
                <a:t>D</a:t>
              </a:r>
              <a:r>
                <a:rPr lang="it-IT" altLang="it-IT" sz="2000" dirty="0">
                  <a:solidFill>
                    <a:srgbClr val="99FF33"/>
                  </a:solidFill>
                  <a:latin typeface="Comic Sans MS" pitchFamily="66" charset="0"/>
                </a:rPr>
                <a:t>S;   Q-T</a:t>
              </a:r>
              <a:r>
                <a:rPr lang="it-IT" altLang="it-IT" sz="2000" dirty="0">
                  <a:solidFill>
                    <a:srgbClr val="99FF33"/>
                  </a:solidFill>
                  <a:latin typeface="Symbol" pitchFamily="18" charset="2"/>
                </a:rPr>
                <a:t>D</a:t>
              </a:r>
              <a:r>
                <a:rPr lang="it-IT" altLang="it-IT" sz="2000" dirty="0">
                  <a:solidFill>
                    <a:srgbClr val="99FF33"/>
                  </a:solidFill>
                  <a:latin typeface="Comic Sans MS" pitchFamily="66" charset="0"/>
                </a:rPr>
                <a:t>S&lt;0</a:t>
              </a: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99FF33"/>
                  </a:solidFill>
                  <a:latin typeface="Comic Sans MS" pitchFamily="66" charset="0"/>
                </a:rPr>
                <a:t>					</a:t>
              </a:r>
              <a:r>
                <a:rPr lang="it-IT" altLang="it-IT" sz="2000" dirty="0" err="1">
                  <a:solidFill>
                    <a:srgbClr val="99FF33"/>
                  </a:solidFill>
                  <a:latin typeface="Symbol" pitchFamily="18" charset="2"/>
                </a:rPr>
                <a:t>D</a:t>
              </a:r>
              <a:r>
                <a:rPr lang="it-IT" altLang="it-IT" sz="2000" dirty="0" err="1">
                  <a:solidFill>
                    <a:srgbClr val="99FF33"/>
                  </a:solidFill>
                  <a:latin typeface="Times New Roman"/>
                </a:rPr>
                <a:t>G+L</a:t>
              </a:r>
              <a:r>
                <a:rPr lang="it-IT" altLang="it-IT" sz="2000" baseline="-25000" dirty="0" err="1">
                  <a:solidFill>
                    <a:srgbClr val="99FF33"/>
                  </a:solidFill>
                  <a:latin typeface="Times New Roman"/>
                </a:rPr>
                <a:t>u</a:t>
              </a:r>
              <a:r>
                <a:rPr lang="it-IT" altLang="it-IT" sz="2000" dirty="0">
                  <a:solidFill>
                    <a:srgbClr val="99FF33"/>
                  </a:solidFill>
                  <a:latin typeface="Times New Roman"/>
                </a:rPr>
                <a:t>&lt;0</a:t>
              </a:r>
              <a:r>
                <a:rPr lang="it-IT" altLang="it-IT" sz="2000" baseline="-25000" dirty="0">
                  <a:solidFill>
                    <a:srgbClr val="99FF33"/>
                  </a:solidFill>
                  <a:latin typeface="Times New Roman"/>
                </a:rPr>
                <a:t> </a:t>
              </a:r>
              <a:r>
                <a:rPr lang="it-IT" altLang="it-IT" sz="2000" dirty="0">
                  <a:solidFill>
                    <a:srgbClr val="99FF33"/>
                  </a:solidFill>
                  <a:latin typeface="Times New Roman"/>
                </a:rPr>
                <a:t>; -</a:t>
              </a:r>
              <a:r>
                <a:rPr lang="it-IT" altLang="it-IT" sz="2000" dirty="0">
                  <a:solidFill>
                    <a:srgbClr val="99FF33"/>
                  </a:solidFill>
                  <a:latin typeface="Symbol" pitchFamily="18" charset="2"/>
                </a:rPr>
                <a:t>D</a:t>
              </a:r>
              <a:r>
                <a:rPr lang="it-IT" altLang="it-IT" sz="2000" dirty="0">
                  <a:solidFill>
                    <a:srgbClr val="99FF33"/>
                  </a:solidFill>
                </a:rPr>
                <a:t>G-L</a:t>
              </a:r>
              <a:r>
                <a:rPr lang="it-IT" altLang="it-IT" sz="2000" baseline="-25000" dirty="0">
                  <a:solidFill>
                    <a:srgbClr val="99FF33"/>
                  </a:solidFill>
                </a:rPr>
                <a:t>u</a:t>
              </a:r>
              <a:r>
                <a:rPr lang="it-IT" altLang="it-IT" sz="2000" dirty="0">
                  <a:solidFill>
                    <a:srgbClr val="99FF33"/>
                  </a:solidFill>
                </a:rPr>
                <a:t>&gt;0</a:t>
              </a:r>
              <a:endParaRPr lang="it-IT" altLang="it-IT" sz="2000" dirty="0">
                <a:solidFill>
                  <a:srgbClr val="99FF33"/>
                </a:solidFill>
                <a:latin typeface="Comic Sans MS" pitchFamily="66" charset="0"/>
              </a:endParaRPr>
            </a:p>
          </p:txBody>
        </p:sp>
      </p:grp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1715612" y="3614850"/>
            <a:ext cx="8693785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				     </a:t>
            </a:r>
            <a:r>
              <a:rPr lang="it-IT" altLang="it-IT" sz="2000" dirty="0">
                <a:solidFill>
                  <a:srgbClr val="99FF33"/>
                </a:solidFill>
                <a:latin typeface="Symbol" pitchFamily="18" charset="2"/>
              </a:rPr>
              <a:t>D</a:t>
            </a: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G = Q - L + P</a:t>
            </a:r>
            <a:r>
              <a:rPr lang="it-IT" altLang="it-IT" sz="2000" dirty="0">
                <a:solidFill>
                  <a:srgbClr val="99FF33"/>
                </a:solidFill>
                <a:latin typeface="Symbol" pitchFamily="18" charset="2"/>
              </a:rPr>
              <a:t>D</a:t>
            </a: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V - Q </a:t>
            </a:r>
            <a:r>
              <a:rPr lang="it-IT" altLang="it-IT" sz="2000" dirty="0">
                <a:solidFill>
                  <a:srgbClr val="99FF33"/>
                </a:solidFill>
                <a:latin typeface="Symbol" pitchFamily="18" charset="2"/>
              </a:rPr>
              <a:t>  </a:t>
            </a: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=  -L + P</a:t>
            </a:r>
            <a:r>
              <a:rPr lang="it-IT" altLang="it-IT" sz="2000" dirty="0">
                <a:solidFill>
                  <a:srgbClr val="99FF33"/>
                </a:solidFill>
                <a:latin typeface="Symbol" pitchFamily="18" charset="2"/>
              </a:rPr>
              <a:t>D</a:t>
            </a: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V = -(L - P</a:t>
            </a:r>
            <a:r>
              <a:rPr lang="it-IT" altLang="it-IT" sz="2000" dirty="0">
                <a:solidFill>
                  <a:srgbClr val="99FF33"/>
                </a:solidFill>
                <a:latin typeface="Symbol" pitchFamily="18" charset="2"/>
              </a:rPr>
              <a:t>D</a:t>
            </a: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V) = - L</a:t>
            </a:r>
            <a:r>
              <a:rPr lang="it-IT" altLang="it-IT" sz="2000" baseline="-25000" dirty="0">
                <a:solidFill>
                  <a:srgbClr val="99FF33"/>
                </a:solidFill>
                <a:latin typeface="Comic Sans MS" pitchFamily="66" charset="0"/>
              </a:rPr>
              <a:t>u</a:t>
            </a:r>
            <a:endParaRPr lang="it-IT" altLang="it-IT" sz="2000" dirty="0">
              <a:solidFill>
                <a:srgbClr val="99FF33"/>
              </a:solidFill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52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58"/>
    </mc:Choice>
    <mc:Fallback xmlns="">
      <p:transition spd="slow" advTm="261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  <p:bldP spid="6" grpId="0"/>
      <p:bldP spid="14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054351" y="349250"/>
            <a:ext cx="578961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 dirty="0">
                <a:solidFill>
                  <a:srgbClr val="CCCCFF"/>
                </a:solidFill>
                <a:latin typeface="Comic Sans MS" pitchFamily="66" charset="0"/>
              </a:rPr>
              <a:t>Energie libere standard di Formazione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760855" y="1064579"/>
            <a:ext cx="5944538" cy="12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Riferite a 25°C ed 1 atm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a) Elementi nella loro forma stabile a 25°C, 1 atm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					</a:t>
            </a:r>
            <a:r>
              <a:rPr lang="it-IT" altLang="it-IT" sz="2000" b="1" dirty="0" err="1">
                <a:solidFill>
                  <a:srgbClr val="FF6600"/>
                </a:solidFill>
                <a:latin typeface="Comic Sans MS" pitchFamily="66" charset="0"/>
              </a:rPr>
              <a:t>G°</a:t>
            </a:r>
            <a:r>
              <a:rPr lang="it-IT" altLang="it-IT" sz="2000" b="1" baseline="-25000" dirty="0" err="1">
                <a:solidFill>
                  <a:srgbClr val="FF6600"/>
                </a:solidFill>
                <a:latin typeface="Comic Sans MS" pitchFamily="66" charset="0"/>
              </a:rPr>
              <a:t>f</a:t>
            </a:r>
            <a:r>
              <a:rPr lang="it-IT" altLang="it-IT" sz="2000" b="1" dirty="0">
                <a:solidFill>
                  <a:srgbClr val="FF6600"/>
                </a:solidFill>
                <a:latin typeface="Comic Sans MS" pitchFamily="66" charset="0"/>
              </a:rPr>
              <a:t>   =  0</a:t>
            </a:r>
            <a:endParaRPr lang="it-IT" altLang="it-IT" sz="2000" dirty="0">
              <a:solidFill>
                <a:srgbClr val="FF6600"/>
              </a:solidFill>
              <a:latin typeface="Comic Sans MS" pitchFamily="66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760855" y="2497139"/>
            <a:ext cx="6989696" cy="12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b) Composti: il valore </a:t>
            </a:r>
            <a:r>
              <a:rPr lang="it-IT" altLang="it-IT" sz="2000" dirty="0" err="1">
                <a:solidFill>
                  <a:srgbClr val="99FF33"/>
                </a:solidFill>
                <a:latin typeface="Comic Sans MS" pitchFamily="66" charset="0"/>
              </a:rPr>
              <a:t>G°</a:t>
            </a:r>
            <a:r>
              <a:rPr lang="it-IT" altLang="it-IT" sz="2000" baseline="-25000" dirty="0" err="1">
                <a:solidFill>
                  <a:srgbClr val="99FF33"/>
                </a:solidFill>
                <a:latin typeface="Comic Sans MS" pitchFamily="66" charset="0"/>
              </a:rPr>
              <a:t>f</a:t>
            </a: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 corrisponde a </a:t>
            </a:r>
            <a:r>
              <a:rPr lang="it-IT" altLang="it-IT" sz="2000" dirty="0">
                <a:solidFill>
                  <a:srgbClr val="99FF33"/>
                </a:solidFill>
                <a:latin typeface="Symbol" pitchFamily="18" charset="2"/>
              </a:rPr>
              <a:t>D</a:t>
            </a: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G° della reazione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			Elementi           		  1 mole di Composto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		(Stato Standard)	  	   (Stato Standard)</a:t>
            </a: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88829" y="3116898"/>
            <a:ext cx="1157287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760855" y="4208577"/>
            <a:ext cx="9469120" cy="165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               H</a:t>
            </a:r>
            <a:r>
              <a:rPr lang="it-IT" altLang="it-IT" sz="2000" baseline="-25000" dirty="0">
                <a:solidFill>
                  <a:srgbClr val="99FF33"/>
                </a:solidFill>
                <a:latin typeface="Comic Sans MS" pitchFamily="66" charset="0"/>
              </a:rPr>
              <a:t>2</a:t>
            </a: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     + ½ O</a:t>
            </a:r>
            <a:r>
              <a:rPr lang="it-IT" altLang="it-IT" sz="2000" baseline="-25000" dirty="0">
                <a:solidFill>
                  <a:srgbClr val="99FF33"/>
                </a:solidFill>
                <a:latin typeface="Comic Sans MS" pitchFamily="66" charset="0"/>
              </a:rPr>
              <a:t>2</a:t>
            </a: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                               H</a:t>
            </a:r>
            <a:r>
              <a:rPr lang="it-IT" altLang="it-IT" sz="2000" baseline="-25000" dirty="0">
                <a:solidFill>
                  <a:srgbClr val="99FF33"/>
                </a:solidFill>
                <a:latin typeface="Comic Sans MS" pitchFamily="66" charset="0"/>
              </a:rPr>
              <a:t>2</a:t>
            </a: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O 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            gas, 25°C, 1 atm                     </a:t>
            </a:r>
            <a:r>
              <a:rPr lang="it-IT" altLang="it-IT" sz="2000" dirty="0" err="1">
                <a:solidFill>
                  <a:srgbClr val="99FF33"/>
                </a:solidFill>
                <a:latin typeface="Comic Sans MS" pitchFamily="66" charset="0"/>
              </a:rPr>
              <a:t>liq</a:t>
            </a:r>
            <a:r>
              <a:rPr lang="it-IT" altLang="it-IT" sz="2000" dirty="0">
                <a:solidFill>
                  <a:srgbClr val="99FF33"/>
                </a:solidFill>
                <a:latin typeface="Comic Sans MS" pitchFamily="66" charset="0"/>
              </a:rPr>
              <a:t>., 25°C, 1 atm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000" dirty="0">
              <a:solidFill>
                <a:srgbClr val="99FF33"/>
              </a:solidFill>
              <a:latin typeface="Symbol" pitchFamily="18" charset="2"/>
            </a:endParaRP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99FF33"/>
                </a:solidFill>
                <a:latin typeface="Symbol" pitchFamily="18" charset="2"/>
              </a:rPr>
              <a:t>							</a:t>
            </a:r>
            <a:r>
              <a:rPr lang="it-IT" altLang="it-IT" sz="2000" b="1" dirty="0">
                <a:solidFill>
                  <a:srgbClr val="FF6600"/>
                </a:solidFill>
                <a:latin typeface="Symbol" pitchFamily="18" charset="2"/>
              </a:rPr>
              <a:t>D</a:t>
            </a:r>
            <a:r>
              <a:rPr lang="it-IT" altLang="it-IT" sz="2000" b="1" dirty="0">
                <a:solidFill>
                  <a:srgbClr val="FF6600"/>
                </a:solidFill>
                <a:latin typeface="Comic Sans MS" pitchFamily="66" charset="0"/>
              </a:rPr>
              <a:t>G° = </a:t>
            </a:r>
            <a:r>
              <a:rPr lang="it-IT" altLang="it-IT" sz="2000" b="1" dirty="0" err="1">
                <a:solidFill>
                  <a:srgbClr val="FF6600"/>
                </a:solidFill>
                <a:latin typeface="Comic Sans MS" pitchFamily="66" charset="0"/>
              </a:rPr>
              <a:t>G°</a:t>
            </a:r>
            <a:r>
              <a:rPr lang="it-IT" altLang="it-IT" sz="2000" b="1" baseline="-25000" dirty="0" err="1">
                <a:solidFill>
                  <a:srgbClr val="FF6600"/>
                </a:solidFill>
                <a:latin typeface="Comic Sans MS" pitchFamily="66" charset="0"/>
              </a:rPr>
              <a:t>f</a:t>
            </a:r>
            <a:r>
              <a:rPr lang="it-IT" altLang="it-IT" sz="2000" b="1" dirty="0">
                <a:solidFill>
                  <a:srgbClr val="FF6600"/>
                </a:solidFill>
                <a:latin typeface="Comic Sans MS" pitchFamily="66" charset="0"/>
              </a:rPr>
              <a:t> (H</a:t>
            </a:r>
            <a:r>
              <a:rPr lang="it-IT" altLang="it-IT" sz="2000" b="1" baseline="-25000" dirty="0">
                <a:solidFill>
                  <a:srgbClr val="FF6600"/>
                </a:solidFill>
                <a:latin typeface="Comic Sans MS" pitchFamily="66" charset="0"/>
              </a:rPr>
              <a:t>2</a:t>
            </a:r>
            <a:r>
              <a:rPr lang="it-IT" altLang="it-IT" sz="2000" b="1" dirty="0">
                <a:solidFill>
                  <a:srgbClr val="FF6600"/>
                </a:solidFill>
                <a:latin typeface="Comic Sans MS" pitchFamily="66" charset="0"/>
              </a:rPr>
              <a:t>O)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4733124" y="4500511"/>
            <a:ext cx="85725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4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90"/>
    </mc:Choice>
    <mc:Fallback xmlns="">
      <p:transition spd="slow" advTm="99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 animBg="1"/>
      <p:bldP spid="7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869441" y="121920"/>
            <a:ext cx="86097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b="1" dirty="0">
                <a:solidFill>
                  <a:srgbClr val="2D2DB9"/>
                </a:solidFill>
                <a:latin typeface="Times New Roman" pitchFamily="18" charset="0"/>
              </a:rPr>
              <a:t>Variazione di G con la pressione  e temperatura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b="1" dirty="0">
                <a:solidFill>
                  <a:srgbClr val="2D2DB9"/>
                </a:solidFill>
                <a:latin typeface="Times New Roman" pitchFamily="18" charset="0"/>
              </a:rPr>
              <a:t>( a T </a:t>
            </a:r>
            <a:r>
              <a:rPr lang="it-IT" sz="3200" b="1" dirty="0" err="1">
                <a:solidFill>
                  <a:srgbClr val="2D2DB9"/>
                </a:solidFill>
                <a:latin typeface="Times New Roman" pitchFamily="18" charset="0"/>
              </a:rPr>
              <a:t>cost</a:t>
            </a:r>
            <a:r>
              <a:rPr lang="it-IT" sz="3200" b="1" dirty="0">
                <a:solidFill>
                  <a:srgbClr val="2D2DB9"/>
                </a:solidFill>
                <a:latin typeface="Times New Roman" pitchFamily="18" charset="0"/>
              </a:rPr>
              <a:t>. o P </a:t>
            </a:r>
            <a:r>
              <a:rPr lang="it-IT" sz="3200" b="1" dirty="0" err="1">
                <a:solidFill>
                  <a:srgbClr val="2D2DB9"/>
                </a:solidFill>
                <a:latin typeface="Times New Roman" pitchFamily="18" charset="0"/>
              </a:rPr>
              <a:t>cost</a:t>
            </a:r>
            <a:r>
              <a:rPr lang="it-IT" sz="3200" b="1" dirty="0">
                <a:solidFill>
                  <a:srgbClr val="2D2DB9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814254" y="1199138"/>
            <a:ext cx="2249615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FF0000"/>
                </a:solidFill>
                <a:latin typeface="Arial" charset="0"/>
              </a:rPr>
              <a:t>G = U + PV - TS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136266" y="1599188"/>
            <a:ext cx="5701971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FF0000"/>
                </a:solidFill>
                <a:latin typeface="Arial" charset="0"/>
              </a:rPr>
              <a:t>(1)        </a:t>
            </a:r>
            <a:r>
              <a:rPr lang="it-IT" altLang="it-IT" sz="2300" b="1" dirty="0" err="1">
                <a:solidFill>
                  <a:srgbClr val="FF0000"/>
                </a:solidFill>
                <a:latin typeface="Arial" charset="0"/>
              </a:rPr>
              <a:t>dG</a:t>
            </a:r>
            <a:r>
              <a:rPr lang="it-IT" altLang="it-IT" sz="2300" b="1" dirty="0">
                <a:solidFill>
                  <a:srgbClr val="FF0000"/>
                </a:solidFill>
                <a:latin typeface="Arial" charset="0"/>
              </a:rPr>
              <a:t> = </a:t>
            </a:r>
            <a:r>
              <a:rPr lang="it-IT" altLang="it-IT" sz="2300" b="1" dirty="0" err="1">
                <a:solidFill>
                  <a:srgbClr val="FF0000"/>
                </a:solidFill>
                <a:latin typeface="Arial" charset="0"/>
              </a:rPr>
              <a:t>dU</a:t>
            </a:r>
            <a:r>
              <a:rPr lang="it-IT" altLang="it-IT" sz="2300" b="1" dirty="0">
                <a:solidFill>
                  <a:srgbClr val="FF0000"/>
                </a:solidFill>
                <a:latin typeface="Arial" charset="0"/>
              </a:rPr>
              <a:t> + </a:t>
            </a:r>
            <a:r>
              <a:rPr lang="it-IT" altLang="it-IT" sz="2300" b="1" dirty="0" err="1">
                <a:solidFill>
                  <a:srgbClr val="FF0000"/>
                </a:solidFill>
                <a:latin typeface="Arial" charset="0"/>
              </a:rPr>
              <a:t>PdV</a:t>
            </a:r>
            <a:r>
              <a:rPr lang="it-IT" altLang="it-IT" sz="2300" b="1" dirty="0">
                <a:solidFill>
                  <a:srgbClr val="FF0000"/>
                </a:solidFill>
                <a:latin typeface="Arial" charset="0"/>
              </a:rPr>
              <a:t> + </a:t>
            </a:r>
            <a:r>
              <a:rPr lang="it-IT" altLang="it-IT" sz="2300" b="1" dirty="0" err="1">
                <a:solidFill>
                  <a:srgbClr val="FF0000"/>
                </a:solidFill>
                <a:latin typeface="Arial" charset="0"/>
              </a:rPr>
              <a:t>VdP</a:t>
            </a:r>
            <a:r>
              <a:rPr lang="it-IT" altLang="it-IT" sz="2300" b="1" dirty="0">
                <a:solidFill>
                  <a:srgbClr val="FF0000"/>
                </a:solidFill>
                <a:latin typeface="Arial" charset="0"/>
              </a:rPr>
              <a:t> - </a:t>
            </a:r>
            <a:r>
              <a:rPr lang="it-IT" altLang="it-IT" sz="2300" b="1" dirty="0" err="1">
                <a:solidFill>
                  <a:srgbClr val="FF0000"/>
                </a:solidFill>
                <a:latin typeface="Arial" charset="0"/>
              </a:rPr>
              <a:t>TdS</a:t>
            </a:r>
            <a:r>
              <a:rPr lang="it-IT" altLang="it-IT" sz="2300" b="1" dirty="0">
                <a:solidFill>
                  <a:srgbClr val="FF0000"/>
                </a:solidFill>
                <a:latin typeface="Arial" charset="0"/>
              </a:rPr>
              <a:t> - </a:t>
            </a:r>
            <a:r>
              <a:rPr lang="it-IT" altLang="it-IT" sz="2300" b="1" dirty="0" err="1">
                <a:solidFill>
                  <a:srgbClr val="FF0000"/>
                </a:solidFill>
                <a:latin typeface="Arial" charset="0"/>
              </a:rPr>
              <a:t>SdT</a:t>
            </a:r>
            <a:endParaRPr lang="it-IT" altLang="it-IT" sz="2300" b="1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60" name="Gruppo 59"/>
          <p:cNvGrpSpPr/>
          <p:nvPr/>
        </p:nvGrpSpPr>
        <p:grpSpPr>
          <a:xfrm>
            <a:off x="1678940" y="2091690"/>
            <a:ext cx="9090660" cy="1096586"/>
            <a:chOff x="53340" y="2091690"/>
            <a:chExt cx="9090660" cy="1096586"/>
          </a:xfrm>
        </p:grpSpPr>
        <p:grpSp>
          <p:nvGrpSpPr>
            <p:cNvPr id="59" name="Gruppo 58"/>
            <p:cNvGrpSpPr/>
            <p:nvPr/>
          </p:nvGrpSpPr>
          <p:grpSpPr>
            <a:xfrm>
              <a:off x="53340" y="2091690"/>
              <a:ext cx="9090660" cy="1089810"/>
              <a:chOff x="53340" y="2091690"/>
              <a:chExt cx="9090660" cy="1089810"/>
            </a:xfrm>
          </p:grpSpPr>
          <p:sp>
            <p:nvSpPr>
              <p:cNvPr id="6" name="Text Box 8"/>
              <p:cNvSpPr txBox="1">
                <a:spLocks noChangeArrowheads="1"/>
              </p:cNvSpPr>
              <p:nvPr/>
            </p:nvSpPr>
            <p:spPr bwMode="auto">
              <a:xfrm>
                <a:off x="53340" y="2113439"/>
                <a:ext cx="9090660" cy="1068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dirty="0">
                    <a:solidFill>
                      <a:srgbClr val="000099"/>
                    </a:solidFill>
                    <a:latin typeface="Arial" charset="0"/>
                  </a:rPr>
                  <a:t>Per una trasformazione reversibile:  </a:t>
                </a:r>
                <a:r>
                  <a:rPr lang="it-IT" altLang="it-IT" sz="2200" dirty="0" err="1">
                    <a:solidFill>
                      <a:srgbClr val="000099"/>
                    </a:solidFill>
                    <a:latin typeface="Arial" charset="0"/>
                  </a:rPr>
                  <a:t>dS</a:t>
                </a:r>
                <a:r>
                  <a:rPr lang="it-IT" altLang="it-IT" sz="2200" dirty="0">
                    <a:solidFill>
                      <a:srgbClr val="000099"/>
                    </a:solidFill>
                    <a:latin typeface="Arial" charset="0"/>
                  </a:rPr>
                  <a:t> =       ; </a:t>
                </a:r>
                <a:r>
                  <a:rPr lang="it-IT" altLang="it-IT" sz="2200" dirty="0" err="1">
                    <a:solidFill>
                      <a:srgbClr val="C00000"/>
                    </a:solidFill>
                    <a:latin typeface="Arial" charset="0"/>
                  </a:rPr>
                  <a:t>dQ</a:t>
                </a:r>
                <a:r>
                  <a:rPr lang="it-IT" altLang="it-IT" sz="2200" dirty="0">
                    <a:solidFill>
                      <a:srgbClr val="C00000"/>
                    </a:solidFill>
                    <a:latin typeface="Arial" charset="0"/>
                  </a:rPr>
                  <a:t> = </a:t>
                </a:r>
                <a:r>
                  <a:rPr lang="it-IT" altLang="it-IT" sz="2200" dirty="0" err="1">
                    <a:solidFill>
                      <a:srgbClr val="C00000"/>
                    </a:solidFill>
                    <a:latin typeface="Arial" charset="0"/>
                  </a:rPr>
                  <a:t>TdS</a:t>
                </a:r>
                <a:endParaRPr lang="it-IT" altLang="it-IT" sz="2200" dirty="0">
                  <a:solidFill>
                    <a:srgbClr val="C00000"/>
                  </a:solidFill>
                  <a:latin typeface="Arial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dirty="0">
                    <a:solidFill>
                      <a:srgbClr val="000099"/>
                    </a:solidFill>
                    <a:latin typeface="Arial" charset="0"/>
                  </a:rPr>
                  <a:t>Per il primo principio: </a:t>
                </a:r>
                <a:r>
                  <a:rPr lang="it-IT" altLang="it-IT" sz="2200" dirty="0" err="1">
                    <a:solidFill>
                      <a:srgbClr val="000099"/>
                    </a:solidFill>
                    <a:latin typeface="Arial" charset="0"/>
                  </a:rPr>
                  <a:t>dU</a:t>
                </a:r>
                <a:r>
                  <a:rPr lang="it-IT" altLang="it-IT" sz="2200" dirty="0">
                    <a:solidFill>
                      <a:srgbClr val="000099"/>
                    </a:solidFill>
                    <a:latin typeface="Arial" charset="0"/>
                  </a:rPr>
                  <a:t> = </a:t>
                </a:r>
                <a:r>
                  <a:rPr lang="it-IT" altLang="it-IT" sz="2200" dirty="0" err="1">
                    <a:solidFill>
                      <a:srgbClr val="000099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it-IT" altLang="it-IT" sz="2200" dirty="0" err="1">
                    <a:solidFill>
                      <a:srgbClr val="000099"/>
                    </a:solidFill>
                    <a:latin typeface="Arial" charset="0"/>
                  </a:rPr>
                  <a:t>Q</a:t>
                </a:r>
                <a:r>
                  <a:rPr lang="it-IT" altLang="it-IT" sz="2200" dirty="0">
                    <a:solidFill>
                      <a:srgbClr val="000099"/>
                    </a:solidFill>
                    <a:latin typeface="Arial" charset="0"/>
                  </a:rPr>
                  <a:t> – </a:t>
                </a:r>
                <a:r>
                  <a:rPr lang="it-IT" altLang="it-IT" sz="2200" dirty="0" err="1">
                    <a:solidFill>
                      <a:srgbClr val="000099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it-IT" altLang="it-IT" sz="2200" dirty="0" err="1">
                    <a:solidFill>
                      <a:srgbClr val="000099"/>
                    </a:solidFill>
                    <a:latin typeface="Arial" charset="0"/>
                  </a:rPr>
                  <a:t>L</a:t>
                </a:r>
                <a:r>
                  <a:rPr lang="it-IT" altLang="it-IT" sz="2200" dirty="0">
                    <a:solidFill>
                      <a:srgbClr val="000099"/>
                    </a:solidFill>
                    <a:latin typeface="Arial" charset="0"/>
                  </a:rPr>
                  <a:t> 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dirty="0">
                    <a:solidFill>
                      <a:srgbClr val="000099"/>
                    </a:solidFill>
                    <a:latin typeface="Arial" charset="0"/>
                  </a:rPr>
                  <a:t>Se vi è solo lavoro di espansione: </a:t>
                </a:r>
                <a:r>
                  <a:rPr lang="it-IT" altLang="it-IT" sz="2200" dirty="0" err="1">
                    <a:solidFill>
                      <a:srgbClr val="000099"/>
                    </a:solidFill>
                    <a:latin typeface="Arial" charset="0"/>
                  </a:rPr>
                  <a:t>dL</a:t>
                </a:r>
                <a:r>
                  <a:rPr lang="it-IT" altLang="it-IT" sz="2200" dirty="0">
                    <a:solidFill>
                      <a:srgbClr val="000099"/>
                    </a:solidFill>
                    <a:latin typeface="Arial" charset="0"/>
                  </a:rPr>
                  <a:t> = </a:t>
                </a:r>
                <a:r>
                  <a:rPr lang="it-IT" altLang="it-IT" sz="2200" dirty="0" err="1">
                    <a:solidFill>
                      <a:srgbClr val="000099"/>
                    </a:solidFill>
                    <a:latin typeface="Arial" charset="0"/>
                  </a:rPr>
                  <a:t>PdV</a:t>
                </a:r>
                <a:r>
                  <a:rPr lang="it-IT" altLang="it-IT" sz="2200" dirty="0">
                    <a:solidFill>
                      <a:srgbClr val="000099"/>
                    </a:solidFill>
                    <a:latin typeface="Arial" charset="0"/>
                  </a:rPr>
                  <a:t>  da cui   </a:t>
                </a:r>
              </a:p>
            </p:txBody>
          </p:sp>
          <p:grpSp>
            <p:nvGrpSpPr>
              <p:cNvPr id="10" name="Gruppo 9"/>
              <p:cNvGrpSpPr/>
              <p:nvPr/>
            </p:nvGrpSpPr>
            <p:grpSpPr>
              <a:xfrm>
                <a:off x="5209539" y="2091690"/>
                <a:ext cx="481504" cy="733853"/>
                <a:chOff x="5220652" y="2447290"/>
                <a:chExt cx="481504" cy="733853"/>
              </a:xfrm>
            </p:grpSpPr>
            <p:sp>
              <p:nvSpPr>
                <p:cNvPr id="7" name="Rectangle 13"/>
                <p:cNvSpPr>
                  <a:spLocks noChangeArrowheads="1"/>
                </p:cNvSpPr>
                <p:nvPr/>
              </p:nvSpPr>
              <p:spPr bwMode="auto">
                <a:xfrm>
                  <a:off x="5220652" y="2447290"/>
                  <a:ext cx="481504" cy="3909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dirty="0" err="1">
                      <a:solidFill>
                        <a:srgbClr val="000099"/>
                      </a:solidFill>
                      <a:latin typeface="Arial" charset="0"/>
                    </a:rPr>
                    <a:t>dQ</a:t>
                  </a:r>
                  <a:endParaRPr lang="it-IT" altLang="it-IT" sz="2200" dirty="0">
                    <a:solidFill>
                      <a:srgbClr val="000099"/>
                    </a:solidFill>
                    <a:latin typeface="Arial" charset="0"/>
                  </a:endParaRPr>
                </a:p>
              </p:txBody>
            </p:sp>
            <p:sp>
              <p:nvSpPr>
                <p:cNvPr id="8" name="Rectangle 14"/>
                <p:cNvSpPr>
                  <a:spLocks noChangeArrowheads="1"/>
                </p:cNvSpPr>
                <p:nvPr/>
              </p:nvSpPr>
              <p:spPr bwMode="auto">
                <a:xfrm>
                  <a:off x="5333365" y="2790190"/>
                  <a:ext cx="277922" cy="3909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000099"/>
                      </a:solidFill>
                      <a:latin typeface="Arial" charset="0"/>
                    </a:rPr>
                    <a:t>T</a:t>
                  </a:r>
                </a:p>
              </p:txBody>
            </p:sp>
            <p:sp>
              <p:nvSpPr>
                <p:cNvPr id="9" name="Line 15"/>
                <p:cNvSpPr>
                  <a:spLocks noChangeShapeType="1"/>
                </p:cNvSpPr>
                <p:nvPr/>
              </p:nvSpPr>
              <p:spPr bwMode="auto">
                <a:xfrm>
                  <a:off x="5246052" y="2821940"/>
                  <a:ext cx="428625" cy="0"/>
                </a:xfrm>
                <a:prstGeom prst="line">
                  <a:avLst/>
                </a:prstGeom>
                <a:noFill/>
                <a:ln w="28575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6665595" y="2797323"/>
              <a:ext cx="1948251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 err="1">
                  <a:solidFill>
                    <a:srgbClr val="C00000"/>
                  </a:solidFill>
                  <a:latin typeface="Arial" charset="0"/>
                </a:rPr>
                <a:t>dU</a:t>
              </a:r>
              <a:r>
                <a:rPr lang="it-IT" altLang="it-IT" sz="2200" dirty="0">
                  <a:solidFill>
                    <a:srgbClr val="C00000"/>
                  </a:solidFill>
                  <a:latin typeface="Arial" charset="0"/>
                </a:rPr>
                <a:t> = </a:t>
              </a:r>
              <a:r>
                <a:rPr lang="it-IT" altLang="it-IT" sz="2200" dirty="0" err="1">
                  <a:solidFill>
                    <a:srgbClr val="C00000"/>
                  </a:solidFill>
                  <a:latin typeface="Arial" charset="0"/>
                </a:rPr>
                <a:t>dQ</a:t>
              </a:r>
              <a:r>
                <a:rPr lang="it-IT" altLang="it-IT" sz="2200" dirty="0">
                  <a:solidFill>
                    <a:srgbClr val="C00000"/>
                  </a:solidFill>
                  <a:latin typeface="Arial" charset="0"/>
                </a:rPr>
                <a:t> - </a:t>
              </a:r>
              <a:r>
                <a:rPr lang="it-IT" altLang="it-IT" sz="2200" dirty="0" err="1">
                  <a:solidFill>
                    <a:srgbClr val="C00000"/>
                  </a:solidFill>
                  <a:latin typeface="Arial" charset="0"/>
                </a:rPr>
                <a:t>PdV</a:t>
              </a:r>
              <a:endParaRPr lang="it-IT" altLang="it-IT" sz="2200" dirty="0">
                <a:solidFill>
                  <a:srgbClr val="C00000"/>
                </a:solidFill>
                <a:latin typeface="Arial" charset="0"/>
              </a:endParaRPr>
            </a:p>
          </p:txBody>
        </p:sp>
      </p:grp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696085" y="3289619"/>
            <a:ext cx="2397092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000099"/>
                </a:solidFill>
                <a:latin typeface="Arial" charset="0"/>
              </a:rPr>
              <a:t>Sostituendo in (1):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363121" y="3308668"/>
            <a:ext cx="4944199" cy="37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dirty="0" err="1">
                <a:solidFill>
                  <a:srgbClr val="000099"/>
                </a:solidFill>
                <a:latin typeface="Arial" charset="0"/>
              </a:rPr>
              <a:t>dG</a:t>
            </a:r>
            <a:r>
              <a:rPr lang="it-IT" altLang="it-IT" sz="2100" dirty="0">
                <a:solidFill>
                  <a:srgbClr val="000099"/>
                </a:solidFill>
                <a:latin typeface="Arial" charset="0"/>
              </a:rPr>
              <a:t> = (</a:t>
            </a:r>
            <a:r>
              <a:rPr lang="it-IT" altLang="it-IT" sz="2100" dirty="0" err="1">
                <a:solidFill>
                  <a:srgbClr val="000099"/>
                </a:solidFill>
                <a:latin typeface="Arial" charset="0"/>
              </a:rPr>
              <a:t>dQ</a:t>
            </a:r>
            <a:r>
              <a:rPr lang="it-IT" altLang="it-IT" sz="2100" dirty="0">
                <a:solidFill>
                  <a:srgbClr val="000099"/>
                </a:solidFill>
                <a:latin typeface="Arial" charset="0"/>
              </a:rPr>
              <a:t> - </a:t>
            </a:r>
            <a:r>
              <a:rPr lang="it-IT" altLang="it-IT" sz="2100" dirty="0" err="1">
                <a:solidFill>
                  <a:srgbClr val="000099"/>
                </a:solidFill>
                <a:latin typeface="Arial" charset="0"/>
              </a:rPr>
              <a:t>PdV</a:t>
            </a:r>
            <a:r>
              <a:rPr lang="it-IT" altLang="it-IT" sz="2100" dirty="0">
                <a:solidFill>
                  <a:srgbClr val="000099"/>
                </a:solidFill>
                <a:latin typeface="Arial" charset="0"/>
              </a:rPr>
              <a:t>)+ </a:t>
            </a:r>
            <a:r>
              <a:rPr lang="it-IT" altLang="it-IT" sz="2100" dirty="0" err="1">
                <a:solidFill>
                  <a:srgbClr val="000099"/>
                </a:solidFill>
                <a:latin typeface="Arial" charset="0"/>
              </a:rPr>
              <a:t>PdV</a:t>
            </a:r>
            <a:r>
              <a:rPr lang="it-IT" altLang="it-IT" sz="2100" dirty="0">
                <a:solidFill>
                  <a:srgbClr val="000099"/>
                </a:solidFill>
                <a:latin typeface="Arial" charset="0"/>
              </a:rPr>
              <a:t> + </a:t>
            </a:r>
            <a:r>
              <a:rPr lang="it-IT" altLang="it-IT" sz="2100" dirty="0" err="1">
                <a:solidFill>
                  <a:srgbClr val="000099"/>
                </a:solidFill>
                <a:latin typeface="Arial" charset="0"/>
              </a:rPr>
              <a:t>VdP</a:t>
            </a:r>
            <a:r>
              <a:rPr lang="it-IT" altLang="it-IT" sz="2100" dirty="0">
                <a:solidFill>
                  <a:srgbClr val="000099"/>
                </a:solidFill>
                <a:latin typeface="Arial" charset="0"/>
              </a:rPr>
              <a:t> - </a:t>
            </a:r>
            <a:r>
              <a:rPr lang="it-IT" altLang="it-IT" sz="2100" dirty="0" err="1">
                <a:solidFill>
                  <a:srgbClr val="000099"/>
                </a:solidFill>
                <a:latin typeface="Arial" charset="0"/>
              </a:rPr>
              <a:t>dQ</a:t>
            </a:r>
            <a:r>
              <a:rPr lang="it-IT" altLang="it-IT" sz="2100" dirty="0">
                <a:solidFill>
                  <a:srgbClr val="000099"/>
                </a:solidFill>
                <a:latin typeface="Arial" charset="0"/>
              </a:rPr>
              <a:t> - </a:t>
            </a:r>
            <a:r>
              <a:rPr lang="it-IT" altLang="it-IT" sz="2100" dirty="0" err="1">
                <a:solidFill>
                  <a:srgbClr val="000099"/>
                </a:solidFill>
                <a:latin typeface="Arial" charset="0"/>
              </a:rPr>
              <a:t>SdT</a:t>
            </a:r>
            <a:endParaRPr lang="it-IT" altLang="it-IT" sz="2100" dirty="0">
              <a:solidFill>
                <a:srgbClr val="000099"/>
              </a:solidFill>
              <a:latin typeface="Arial" charset="0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4758665" y="3968646"/>
            <a:ext cx="2177737" cy="390953"/>
            <a:chOff x="2672750" y="3773172"/>
            <a:chExt cx="2177737" cy="390953"/>
          </a:xfrm>
        </p:grpSpPr>
        <p:sp>
          <p:nvSpPr>
            <p:cNvPr id="21" name="Rettangolo 20"/>
            <p:cNvSpPr/>
            <p:nvPr/>
          </p:nvSpPr>
          <p:spPr bwMode="auto">
            <a:xfrm>
              <a:off x="2702117" y="3773172"/>
              <a:ext cx="2148370" cy="390953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2672750" y="3773172"/>
              <a:ext cx="2148370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i="1" dirty="0" err="1">
                  <a:solidFill>
                    <a:srgbClr val="FFFFFF"/>
                  </a:solidFill>
                  <a:latin typeface="Arial" charset="0"/>
                </a:rPr>
                <a:t>dG</a:t>
              </a:r>
              <a:r>
                <a:rPr lang="it-IT" altLang="it-IT" sz="2200" b="1" i="1" dirty="0">
                  <a:solidFill>
                    <a:srgbClr val="FFFFFF"/>
                  </a:solidFill>
                  <a:latin typeface="Arial" charset="0"/>
                </a:rPr>
                <a:t> = </a:t>
              </a:r>
              <a:r>
                <a:rPr lang="it-IT" altLang="it-IT" sz="2200" b="1" i="1" dirty="0" err="1">
                  <a:solidFill>
                    <a:srgbClr val="FFFFFF"/>
                  </a:solidFill>
                  <a:latin typeface="Arial" charset="0"/>
                </a:rPr>
                <a:t>VdP</a:t>
              </a:r>
              <a:r>
                <a:rPr lang="it-IT" altLang="it-IT" sz="2200" b="1" i="1" dirty="0">
                  <a:solidFill>
                    <a:srgbClr val="FFFFFF"/>
                  </a:solidFill>
                  <a:latin typeface="Arial" charset="0"/>
                </a:rPr>
                <a:t> - </a:t>
              </a:r>
              <a:r>
                <a:rPr lang="it-IT" altLang="it-IT" sz="2200" b="1" i="1" dirty="0" err="1">
                  <a:solidFill>
                    <a:srgbClr val="FFFFFF"/>
                  </a:solidFill>
                  <a:latin typeface="Arial" charset="0"/>
                </a:rPr>
                <a:t>SdT</a:t>
              </a:r>
              <a:endParaRPr lang="it-IT" altLang="it-IT" sz="2200" b="1" i="1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5361146" y="3275330"/>
            <a:ext cx="3055937" cy="412750"/>
            <a:chOff x="3735545" y="3275330"/>
            <a:chExt cx="3055937" cy="412750"/>
          </a:xfrm>
        </p:grpSpPr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H="1">
              <a:off x="3735545" y="3275330"/>
              <a:ext cx="119062" cy="4127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Line 48"/>
            <p:cNvSpPr>
              <a:spLocks noChangeShapeType="1"/>
            </p:cNvSpPr>
            <p:nvPr/>
          </p:nvSpPr>
          <p:spPr bwMode="auto">
            <a:xfrm flipH="1">
              <a:off x="4311807" y="3275330"/>
              <a:ext cx="117475" cy="4127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Line 49"/>
            <p:cNvSpPr>
              <a:spLocks noChangeShapeType="1"/>
            </p:cNvSpPr>
            <p:nvPr/>
          </p:nvSpPr>
          <p:spPr bwMode="auto">
            <a:xfrm flipH="1">
              <a:off x="5150007" y="3275330"/>
              <a:ext cx="119063" cy="4127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Line 50"/>
            <p:cNvSpPr>
              <a:spLocks noChangeShapeType="1"/>
            </p:cNvSpPr>
            <p:nvPr/>
          </p:nvSpPr>
          <p:spPr bwMode="auto">
            <a:xfrm flipH="1">
              <a:off x="6674007" y="3275330"/>
              <a:ext cx="117475" cy="4127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1696085" y="4586498"/>
            <a:ext cx="5240316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000099"/>
                </a:solidFill>
                <a:latin typeface="Arial" charset="0"/>
              </a:rPr>
              <a:t>Se T = </a:t>
            </a:r>
            <a:r>
              <a:rPr lang="it-IT" altLang="it-IT" sz="2200" dirty="0" err="1">
                <a:solidFill>
                  <a:srgbClr val="000099"/>
                </a:solidFill>
                <a:latin typeface="Arial" charset="0"/>
              </a:rPr>
              <a:t>cost</a:t>
            </a:r>
            <a:r>
              <a:rPr lang="it-IT" altLang="it-IT" sz="2200" dirty="0">
                <a:solidFill>
                  <a:srgbClr val="000099"/>
                </a:solidFill>
                <a:latin typeface="Arial" charset="0"/>
              </a:rPr>
              <a:t>., </a:t>
            </a:r>
            <a:r>
              <a:rPr lang="it-IT" altLang="it-IT" sz="2200" dirty="0" err="1">
                <a:solidFill>
                  <a:srgbClr val="000099"/>
                </a:solidFill>
                <a:latin typeface="Arial" charset="0"/>
              </a:rPr>
              <a:t>dT</a:t>
            </a:r>
            <a:r>
              <a:rPr lang="it-IT" altLang="it-IT" sz="2200" dirty="0">
                <a:solidFill>
                  <a:srgbClr val="000099"/>
                </a:solidFill>
                <a:latin typeface="Arial" charset="0"/>
              </a:rPr>
              <a:t> = 0        (</a:t>
            </a:r>
            <a:r>
              <a:rPr lang="it-IT" altLang="it-IT" sz="2200" dirty="0" err="1">
                <a:solidFill>
                  <a:srgbClr val="000099"/>
                </a:solidFill>
                <a:latin typeface="Arial" charset="0"/>
              </a:rPr>
              <a:t>dG</a:t>
            </a:r>
            <a:r>
              <a:rPr lang="it-IT" altLang="it-IT" sz="2200" dirty="0">
                <a:solidFill>
                  <a:srgbClr val="000099"/>
                </a:solidFill>
                <a:latin typeface="Arial" charset="0"/>
              </a:rPr>
              <a:t>)</a:t>
            </a:r>
            <a:r>
              <a:rPr lang="it-IT" altLang="it-IT" sz="2200" baseline="-25000" dirty="0">
                <a:solidFill>
                  <a:srgbClr val="000099"/>
                </a:solidFill>
                <a:latin typeface="Arial" charset="0"/>
              </a:rPr>
              <a:t>T=</a:t>
            </a:r>
            <a:r>
              <a:rPr lang="it-IT" altLang="it-IT" sz="2200" baseline="-25000" dirty="0" err="1">
                <a:solidFill>
                  <a:srgbClr val="000099"/>
                </a:solidFill>
                <a:latin typeface="Arial" charset="0"/>
              </a:rPr>
              <a:t>cost</a:t>
            </a:r>
            <a:r>
              <a:rPr lang="it-IT" altLang="it-IT" sz="2200" dirty="0">
                <a:solidFill>
                  <a:srgbClr val="000099"/>
                </a:solidFill>
                <a:latin typeface="Arial" charset="0"/>
              </a:rPr>
              <a:t> = </a:t>
            </a:r>
            <a:r>
              <a:rPr lang="it-IT" altLang="it-IT" sz="2200" dirty="0" err="1">
                <a:solidFill>
                  <a:srgbClr val="000099"/>
                </a:solidFill>
                <a:latin typeface="Arial" charset="0"/>
              </a:rPr>
              <a:t>VdP</a:t>
            </a:r>
            <a:endParaRPr lang="it-IT" altLang="it-IT" sz="2200" dirty="0">
              <a:solidFill>
                <a:srgbClr val="000099"/>
              </a:solidFill>
              <a:latin typeface="Arial" charset="0"/>
            </a:endParaRPr>
          </a:p>
        </p:txBody>
      </p:sp>
      <p:grpSp>
        <p:nvGrpSpPr>
          <p:cNvPr id="34" name="Gruppo 33"/>
          <p:cNvGrpSpPr/>
          <p:nvPr/>
        </p:nvGrpSpPr>
        <p:grpSpPr>
          <a:xfrm>
            <a:off x="7229108" y="4394410"/>
            <a:ext cx="3286315" cy="765464"/>
            <a:chOff x="6210445" y="3984837"/>
            <a:chExt cx="3286315" cy="765464"/>
          </a:xfrm>
        </p:grpSpPr>
        <p:sp>
          <p:nvSpPr>
            <p:cNvPr id="23" name="Rectangle 17"/>
            <p:cNvSpPr>
              <a:spLocks noChangeArrowheads="1"/>
            </p:cNvSpPr>
            <p:nvPr/>
          </p:nvSpPr>
          <p:spPr bwMode="auto">
            <a:xfrm>
              <a:off x="6237433" y="3999124"/>
              <a:ext cx="48150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99"/>
                  </a:solidFill>
                  <a:latin typeface="Arial" charset="0"/>
                </a:rPr>
                <a:t>dG</a:t>
              </a:r>
            </a:p>
          </p:txBody>
        </p:sp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6237433" y="4342024"/>
              <a:ext cx="44944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99"/>
                  </a:solidFill>
                  <a:latin typeface="Arial" charset="0"/>
                </a:rPr>
                <a:t>dP</a:t>
              </a:r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>
              <a:off x="6262833" y="4373774"/>
              <a:ext cx="428625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AutoShape 20"/>
            <p:cNvSpPr>
              <a:spLocks/>
            </p:cNvSpPr>
            <p:nvPr/>
          </p:nvSpPr>
          <p:spPr bwMode="auto">
            <a:xfrm>
              <a:off x="6210445" y="4059449"/>
              <a:ext cx="42863" cy="652463"/>
            </a:xfrm>
            <a:prstGeom prst="leftBracket">
              <a:avLst>
                <a:gd name="adj" fmla="val 355181"/>
              </a:avLst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7" name="AutoShape 21"/>
            <p:cNvSpPr>
              <a:spLocks/>
            </p:cNvSpPr>
            <p:nvPr/>
          </p:nvSpPr>
          <p:spPr bwMode="auto">
            <a:xfrm flipH="1">
              <a:off x="6693045" y="4059449"/>
              <a:ext cx="42863" cy="652463"/>
            </a:xfrm>
            <a:prstGeom prst="leftBracket">
              <a:avLst>
                <a:gd name="adj" fmla="val 355181"/>
              </a:avLst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8" name="Rectangle 22"/>
            <p:cNvSpPr>
              <a:spLocks noChangeArrowheads="1"/>
            </p:cNvSpPr>
            <p:nvPr/>
          </p:nvSpPr>
          <p:spPr bwMode="auto">
            <a:xfrm>
              <a:off x="6778770" y="4472199"/>
              <a:ext cx="677070" cy="278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aseline="-25000" dirty="0">
                  <a:solidFill>
                    <a:srgbClr val="000099"/>
                  </a:solidFill>
                  <a:latin typeface="Arial" charset="0"/>
                </a:rPr>
                <a:t>T=</a:t>
              </a:r>
              <a:r>
                <a:rPr lang="it-IT" altLang="it-IT" sz="2200" baseline="-25000" dirty="0" err="1">
                  <a:solidFill>
                    <a:srgbClr val="000099"/>
                  </a:solidFill>
                  <a:latin typeface="Arial" charset="0"/>
                </a:rPr>
                <a:t>cost</a:t>
              </a:r>
              <a:endParaRPr lang="it-IT" altLang="it-IT" sz="2200" baseline="-25000" dirty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29" name="Rectangle 23"/>
            <p:cNvSpPr>
              <a:spLocks noChangeArrowheads="1"/>
            </p:cNvSpPr>
            <p:nvPr/>
          </p:nvSpPr>
          <p:spPr bwMode="auto">
            <a:xfrm>
              <a:off x="6802583" y="4143587"/>
              <a:ext cx="169818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99"/>
                  </a:solidFill>
                  <a:latin typeface="Arial" charset="0"/>
                </a:rPr>
                <a:t>= V; ovvero: </a:t>
              </a:r>
            </a:p>
          </p:txBody>
        </p:sp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>
              <a:off x="8434533" y="3984837"/>
              <a:ext cx="463870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99"/>
                  </a:solidFill>
                  <a:latin typeface="Symbol" pitchFamily="18" charset="2"/>
                  <a:sym typeface="Symbol" panose="05050102010706020507" pitchFamily="18" charset="2"/>
                </a:rPr>
                <a:t></a:t>
              </a:r>
              <a:r>
                <a:rPr lang="it-IT" altLang="it-IT" sz="2200" dirty="0">
                  <a:solidFill>
                    <a:srgbClr val="000099"/>
                  </a:solidFill>
                  <a:latin typeface="Arial" charset="0"/>
                </a:rPr>
                <a:t>G</a:t>
              </a:r>
              <a:endParaRPr lang="it-IT" altLang="it-IT" sz="2200" dirty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31" name="Rectangle 25"/>
            <p:cNvSpPr>
              <a:spLocks noChangeArrowheads="1"/>
            </p:cNvSpPr>
            <p:nvPr/>
          </p:nvSpPr>
          <p:spPr bwMode="auto">
            <a:xfrm>
              <a:off x="8434533" y="4327737"/>
              <a:ext cx="431810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99"/>
                  </a:solidFill>
                  <a:latin typeface="Symbol" pitchFamily="18" charset="2"/>
                  <a:sym typeface="Symbol" panose="05050102010706020507" pitchFamily="18" charset="2"/>
                </a:rPr>
                <a:t></a:t>
              </a:r>
              <a:r>
                <a:rPr lang="it-IT" altLang="it-IT" sz="2200" dirty="0">
                  <a:solidFill>
                    <a:srgbClr val="000099"/>
                  </a:solidFill>
                  <a:latin typeface="Arial" charset="0"/>
                </a:rPr>
                <a:t>P</a:t>
              </a:r>
              <a:endParaRPr lang="it-IT" altLang="it-IT" sz="2200" dirty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8459933" y="4362662"/>
              <a:ext cx="428625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>
              <a:off x="8882208" y="4143587"/>
              <a:ext cx="61455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99"/>
                  </a:solidFill>
                  <a:latin typeface="Arial" charset="0"/>
                </a:rPr>
                <a:t>= V </a:t>
              </a:r>
            </a:p>
          </p:txBody>
        </p:sp>
      </p:grp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1742962" y="5696454"/>
            <a:ext cx="5546202" cy="4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000099"/>
                </a:solidFill>
                <a:latin typeface="Arial" charset="0"/>
              </a:rPr>
              <a:t>Se P = </a:t>
            </a:r>
            <a:r>
              <a:rPr lang="it-IT" altLang="it-IT" sz="2200" dirty="0" err="1">
                <a:solidFill>
                  <a:srgbClr val="000099"/>
                </a:solidFill>
                <a:latin typeface="Arial" charset="0"/>
              </a:rPr>
              <a:t>cost</a:t>
            </a:r>
            <a:r>
              <a:rPr lang="it-IT" altLang="it-IT" sz="2200" dirty="0">
                <a:solidFill>
                  <a:srgbClr val="000099"/>
                </a:solidFill>
                <a:latin typeface="Arial" charset="0"/>
              </a:rPr>
              <a:t>., </a:t>
            </a:r>
            <a:r>
              <a:rPr lang="it-IT" altLang="it-IT" sz="2200" dirty="0" err="1">
                <a:solidFill>
                  <a:srgbClr val="000099"/>
                </a:solidFill>
                <a:latin typeface="Arial" charset="0"/>
              </a:rPr>
              <a:t>dP</a:t>
            </a:r>
            <a:r>
              <a:rPr lang="it-IT" altLang="it-IT" sz="2200" dirty="0">
                <a:solidFill>
                  <a:srgbClr val="000099"/>
                </a:solidFill>
                <a:latin typeface="Arial" charset="0"/>
              </a:rPr>
              <a:t> = 0        (</a:t>
            </a:r>
            <a:r>
              <a:rPr lang="it-IT" altLang="it-IT" sz="2200" dirty="0" err="1">
                <a:solidFill>
                  <a:srgbClr val="000099"/>
                </a:solidFill>
                <a:latin typeface="Arial" charset="0"/>
              </a:rPr>
              <a:t>dG</a:t>
            </a:r>
            <a:r>
              <a:rPr lang="it-IT" altLang="it-IT" sz="2200" dirty="0">
                <a:solidFill>
                  <a:srgbClr val="000099"/>
                </a:solidFill>
                <a:latin typeface="Arial" charset="0"/>
              </a:rPr>
              <a:t>)</a:t>
            </a:r>
            <a:r>
              <a:rPr lang="it-IT" altLang="it-IT" sz="2200" baseline="-25000" dirty="0">
                <a:solidFill>
                  <a:srgbClr val="000099"/>
                </a:solidFill>
                <a:latin typeface="Arial" charset="0"/>
              </a:rPr>
              <a:t>P=</a:t>
            </a:r>
            <a:r>
              <a:rPr lang="it-IT" altLang="it-IT" sz="2200" baseline="-25000" dirty="0" err="1">
                <a:solidFill>
                  <a:srgbClr val="000099"/>
                </a:solidFill>
                <a:latin typeface="Arial" charset="0"/>
              </a:rPr>
              <a:t>cost</a:t>
            </a:r>
            <a:r>
              <a:rPr lang="it-IT" altLang="it-IT" sz="2200" dirty="0">
                <a:solidFill>
                  <a:srgbClr val="000099"/>
                </a:solidFill>
                <a:latin typeface="Arial" charset="0"/>
              </a:rPr>
              <a:t> = -</a:t>
            </a:r>
            <a:r>
              <a:rPr lang="it-IT" altLang="it-IT" sz="2400" dirty="0" err="1">
                <a:solidFill>
                  <a:srgbClr val="000099"/>
                </a:solidFill>
                <a:latin typeface="Arial" charset="0"/>
              </a:rPr>
              <a:t>SdT</a:t>
            </a:r>
            <a:endParaRPr lang="it-IT" altLang="it-IT" sz="2400" dirty="0">
              <a:solidFill>
                <a:srgbClr val="000099"/>
              </a:solidFill>
              <a:latin typeface="Arial" charset="0"/>
            </a:endParaRPr>
          </a:p>
        </p:txBody>
      </p:sp>
      <p:grpSp>
        <p:nvGrpSpPr>
          <p:cNvPr id="47" name="Gruppo 46"/>
          <p:cNvGrpSpPr/>
          <p:nvPr/>
        </p:nvGrpSpPr>
        <p:grpSpPr>
          <a:xfrm>
            <a:off x="7348653" y="5622704"/>
            <a:ext cx="3145942" cy="751177"/>
            <a:chOff x="6210445" y="3999124"/>
            <a:chExt cx="3145942" cy="751177"/>
          </a:xfrm>
        </p:grpSpPr>
        <p:sp>
          <p:nvSpPr>
            <p:cNvPr id="48" name="Rectangle 17"/>
            <p:cNvSpPr>
              <a:spLocks noChangeArrowheads="1"/>
            </p:cNvSpPr>
            <p:nvPr/>
          </p:nvSpPr>
          <p:spPr bwMode="auto">
            <a:xfrm>
              <a:off x="6237433" y="3999124"/>
              <a:ext cx="48150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99"/>
                  </a:solidFill>
                  <a:latin typeface="Arial" charset="0"/>
                </a:rPr>
                <a:t>dG</a:t>
              </a:r>
            </a:p>
          </p:txBody>
        </p:sp>
        <p:sp>
          <p:nvSpPr>
            <p:cNvPr id="49" name="Rectangle 18"/>
            <p:cNvSpPr>
              <a:spLocks noChangeArrowheads="1"/>
            </p:cNvSpPr>
            <p:nvPr/>
          </p:nvSpPr>
          <p:spPr bwMode="auto">
            <a:xfrm>
              <a:off x="6237433" y="4342024"/>
              <a:ext cx="435016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 err="1">
                  <a:solidFill>
                    <a:srgbClr val="000099"/>
                  </a:solidFill>
                  <a:latin typeface="Arial" charset="0"/>
                </a:rPr>
                <a:t>dT</a:t>
              </a:r>
              <a:endParaRPr lang="it-IT" altLang="it-IT" sz="2200" dirty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50" name="Line 19"/>
            <p:cNvSpPr>
              <a:spLocks noChangeShapeType="1"/>
            </p:cNvSpPr>
            <p:nvPr/>
          </p:nvSpPr>
          <p:spPr bwMode="auto">
            <a:xfrm>
              <a:off x="6262833" y="4373774"/>
              <a:ext cx="428625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" name="AutoShape 20"/>
            <p:cNvSpPr>
              <a:spLocks/>
            </p:cNvSpPr>
            <p:nvPr/>
          </p:nvSpPr>
          <p:spPr bwMode="auto">
            <a:xfrm>
              <a:off x="6210445" y="4059449"/>
              <a:ext cx="42863" cy="652463"/>
            </a:xfrm>
            <a:prstGeom prst="leftBracket">
              <a:avLst>
                <a:gd name="adj" fmla="val 355181"/>
              </a:avLst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" name="AutoShape 21"/>
            <p:cNvSpPr>
              <a:spLocks/>
            </p:cNvSpPr>
            <p:nvPr/>
          </p:nvSpPr>
          <p:spPr bwMode="auto">
            <a:xfrm flipH="1">
              <a:off x="6693045" y="4059449"/>
              <a:ext cx="42863" cy="652463"/>
            </a:xfrm>
            <a:prstGeom prst="leftBracket">
              <a:avLst>
                <a:gd name="adj" fmla="val 355181"/>
              </a:avLst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" name="Rectangle 22"/>
            <p:cNvSpPr>
              <a:spLocks noChangeArrowheads="1"/>
            </p:cNvSpPr>
            <p:nvPr/>
          </p:nvSpPr>
          <p:spPr bwMode="auto">
            <a:xfrm>
              <a:off x="6778770" y="4472199"/>
              <a:ext cx="686688" cy="278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aseline="-25000" dirty="0">
                  <a:solidFill>
                    <a:srgbClr val="000099"/>
                  </a:solidFill>
                  <a:latin typeface="Arial" charset="0"/>
                </a:rPr>
                <a:t>P=</a:t>
              </a:r>
              <a:r>
                <a:rPr lang="it-IT" altLang="it-IT" sz="2200" baseline="-25000" dirty="0" err="1">
                  <a:solidFill>
                    <a:srgbClr val="000099"/>
                  </a:solidFill>
                  <a:latin typeface="Arial" charset="0"/>
                </a:rPr>
                <a:t>cost</a:t>
              </a:r>
              <a:endParaRPr lang="it-IT" altLang="it-IT" sz="2200" baseline="-25000" dirty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54" name="Rectangle 23"/>
            <p:cNvSpPr>
              <a:spLocks noChangeArrowheads="1"/>
            </p:cNvSpPr>
            <p:nvPr/>
          </p:nvSpPr>
          <p:spPr bwMode="auto">
            <a:xfrm>
              <a:off x="6802583" y="4143587"/>
              <a:ext cx="709130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99"/>
                  </a:solidFill>
                  <a:latin typeface="Arial" charset="0"/>
                </a:rPr>
                <a:t>= -S </a:t>
              </a:r>
            </a:p>
          </p:txBody>
        </p:sp>
        <p:sp>
          <p:nvSpPr>
            <p:cNvPr id="55" name="Rectangle 24"/>
            <p:cNvSpPr>
              <a:spLocks noChangeArrowheads="1"/>
            </p:cNvSpPr>
            <p:nvPr/>
          </p:nvSpPr>
          <p:spPr bwMode="auto">
            <a:xfrm>
              <a:off x="8199582" y="4014785"/>
              <a:ext cx="463870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99"/>
                  </a:solidFill>
                  <a:latin typeface="Symbol" pitchFamily="18" charset="2"/>
                  <a:sym typeface="Symbol" panose="05050102010706020507" pitchFamily="18" charset="2"/>
                </a:rPr>
                <a:t></a:t>
              </a:r>
              <a:r>
                <a:rPr lang="it-IT" altLang="it-IT" sz="2200" dirty="0">
                  <a:solidFill>
                    <a:srgbClr val="000099"/>
                  </a:solidFill>
                  <a:latin typeface="Arial" charset="0"/>
                </a:rPr>
                <a:t>G</a:t>
              </a:r>
              <a:endParaRPr lang="it-IT" altLang="it-IT" sz="2200" dirty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56" name="Rectangle 25"/>
            <p:cNvSpPr>
              <a:spLocks noChangeArrowheads="1"/>
            </p:cNvSpPr>
            <p:nvPr/>
          </p:nvSpPr>
          <p:spPr bwMode="auto">
            <a:xfrm>
              <a:off x="8199582" y="4357685"/>
              <a:ext cx="41738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99"/>
                  </a:solidFill>
                  <a:latin typeface="Symbol" pitchFamily="18" charset="2"/>
                  <a:sym typeface="Symbol" panose="05050102010706020507" pitchFamily="18" charset="2"/>
                </a:rPr>
                <a:t></a:t>
              </a:r>
              <a:r>
                <a:rPr lang="it-IT" altLang="it-IT" sz="2200" dirty="0">
                  <a:solidFill>
                    <a:srgbClr val="000099"/>
                  </a:solidFill>
                  <a:latin typeface="Arial" charset="0"/>
                  <a:sym typeface="Symbol" pitchFamily="18" charset="2"/>
                </a:rPr>
                <a:t>T</a:t>
              </a:r>
              <a:endParaRPr lang="it-IT" altLang="it-IT" sz="2200" dirty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57" name="Line 26"/>
            <p:cNvSpPr>
              <a:spLocks noChangeShapeType="1"/>
            </p:cNvSpPr>
            <p:nvPr/>
          </p:nvSpPr>
          <p:spPr bwMode="auto">
            <a:xfrm>
              <a:off x="8194819" y="4373774"/>
              <a:ext cx="428625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" name="Rectangle 27"/>
            <p:cNvSpPr>
              <a:spLocks noChangeArrowheads="1"/>
            </p:cNvSpPr>
            <p:nvPr/>
          </p:nvSpPr>
          <p:spPr bwMode="auto">
            <a:xfrm>
              <a:off x="8647257" y="4173535"/>
              <a:ext cx="709130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99"/>
                  </a:solidFill>
                  <a:latin typeface="Arial" charset="0"/>
                </a:rPr>
                <a:t>= -S 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611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448"/>
    </mc:Choice>
    <mc:Fallback>
      <p:transition spd="slow" advTm="189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12" grpId="0"/>
      <p:bldP spid="13" grpId="0"/>
      <p:bldP spid="20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2897188" y="236537"/>
            <a:ext cx="6354762" cy="566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Cambiamenti di Stato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897189" y="2047875"/>
            <a:ext cx="1321189" cy="407800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6600"/>
                </a:solidFill>
                <a:latin typeface="Comic Sans MS" pitchFamily="66" charset="0"/>
              </a:rPr>
              <a:t>SOLIDO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175250" y="1003300"/>
            <a:ext cx="1518358" cy="407800"/>
          </a:xfrm>
          <a:prstGeom prst="rect">
            <a:avLst/>
          </a:prstGeom>
          <a:noFill/>
          <a:ln w="57150">
            <a:solidFill>
              <a:srgbClr val="3366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FF"/>
                </a:solidFill>
                <a:latin typeface="Comic Sans MS" pitchFamily="66" charset="0"/>
              </a:rPr>
              <a:t>LIQUIDO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328026" y="2047875"/>
            <a:ext cx="729681" cy="407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CC3300"/>
                </a:solidFill>
                <a:latin typeface="Comic Sans MS" pitchFamily="66" charset="0"/>
              </a:rPr>
              <a:t>GAS</a:t>
            </a: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3308351" y="1263650"/>
            <a:ext cx="1736725" cy="654050"/>
          </a:xfrm>
          <a:custGeom>
            <a:avLst/>
            <a:gdLst>
              <a:gd name="T0" fmla="*/ 2147483647 w 1671"/>
              <a:gd name="T1" fmla="*/ 2147483647 h 720"/>
              <a:gd name="T2" fmla="*/ 0 w 1671"/>
              <a:gd name="T3" fmla="*/ 2147483647 h 720"/>
              <a:gd name="T4" fmla="*/ 2147483647 w 1671"/>
              <a:gd name="T5" fmla="*/ 0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71" h="720">
                <a:moveTo>
                  <a:pt x="3" y="720"/>
                </a:moveTo>
                <a:lnTo>
                  <a:pt x="0" y="7"/>
                </a:lnTo>
                <a:lnTo>
                  <a:pt x="1671" y="0"/>
                </a:lnTo>
              </a:path>
            </a:pathLst>
          </a:custGeom>
          <a:noFill/>
          <a:ln w="57150" cmpd="sng">
            <a:solidFill>
              <a:srgbClr val="9966FF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3400426" y="1362076"/>
            <a:ext cx="1565275" cy="598487"/>
          </a:xfrm>
          <a:custGeom>
            <a:avLst/>
            <a:gdLst>
              <a:gd name="T0" fmla="*/ 2147483647 w 1476"/>
              <a:gd name="T1" fmla="*/ 0 h 660"/>
              <a:gd name="T2" fmla="*/ 0 w 1476"/>
              <a:gd name="T3" fmla="*/ 0 h 660"/>
              <a:gd name="T4" fmla="*/ 0 w 1476"/>
              <a:gd name="T5" fmla="*/ 2147483647 h 6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76" h="660">
                <a:moveTo>
                  <a:pt x="1476" y="0"/>
                </a:moveTo>
                <a:lnTo>
                  <a:pt x="0" y="0"/>
                </a:lnTo>
                <a:lnTo>
                  <a:pt x="0" y="660"/>
                </a:lnTo>
              </a:path>
            </a:pathLst>
          </a:custGeom>
          <a:noFill/>
          <a:ln w="57150" cmpd="sng">
            <a:solidFill>
              <a:srgbClr val="FF0066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 flipH="1">
            <a:off x="6873875" y="1263650"/>
            <a:ext cx="1874838" cy="696912"/>
          </a:xfrm>
          <a:custGeom>
            <a:avLst/>
            <a:gdLst>
              <a:gd name="T0" fmla="*/ 2147483647 w 1476"/>
              <a:gd name="T1" fmla="*/ 0 h 660"/>
              <a:gd name="T2" fmla="*/ 0 w 1476"/>
              <a:gd name="T3" fmla="*/ 0 h 660"/>
              <a:gd name="T4" fmla="*/ 0 w 1476"/>
              <a:gd name="T5" fmla="*/ 2147483647 h 6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76" h="660">
                <a:moveTo>
                  <a:pt x="1476" y="0"/>
                </a:moveTo>
                <a:lnTo>
                  <a:pt x="0" y="0"/>
                </a:lnTo>
                <a:lnTo>
                  <a:pt x="0" y="660"/>
                </a:lnTo>
              </a:path>
            </a:pathLst>
          </a:custGeom>
          <a:noFill/>
          <a:ln w="57150" cmpd="sng">
            <a:solidFill>
              <a:srgbClr val="9966FF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 flipH="1">
            <a:off x="6897689" y="1339851"/>
            <a:ext cx="1736725" cy="587375"/>
          </a:xfrm>
          <a:custGeom>
            <a:avLst/>
            <a:gdLst>
              <a:gd name="T0" fmla="*/ 2147483647 w 1671"/>
              <a:gd name="T1" fmla="*/ 2147483647 h 720"/>
              <a:gd name="T2" fmla="*/ 0 w 1671"/>
              <a:gd name="T3" fmla="*/ 2147483647 h 720"/>
              <a:gd name="T4" fmla="*/ 2147483647 w 1671"/>
              <a:gd name="T5" fmla="*/ 0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71" h="720">
                <a:moveTo>
                  <a:pt x="3" y="720"/>
                </a:moveTo>
                <a:lnTo>
                  <a:pt x="0" y="7"/>
                </a:lnTo>
                <a:lnTo>
                  <a:pt x="1671" y="0"/>
                </a:lnTo>
              </a:path>
            </a:pathLst>
          </a:custGeom>
          <a:noFill/>
          <a:ln w="57150" cmpd="sng">
            <a:solidFill>
              <a:srgbClr val="FF0066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4468814" y="2200275"/>
            <a:ext cx="3646487" cy="0"/>
          </a:xfrm>
          <a:prstGeom prst="line">
            <a:avLst/>
          </a:prstGeom>
          <a:noFill/>
          <a:ln w="57150">
            <a:solidFill>
              <a:srgbClr val="9966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H="1">
            <a:off x="4486275" y="2319337"/>
            <a:ext cx="3587750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510213" y="1873251"/>
            <a:ext cx="1443018" cy="31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700" b="1">
                <a:solidFill>
                  <a:srgbClr val="0000CC"/>
                </a:solidFill>
                <a:latin typeface="Comic Sans MS" pitchFamily="66" charset="0"/>
              </a:rPr>
              <a:t>Sublimazione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648326" y="2384426"/>
            <a:ext cx="11652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700" b="1">
                <a:solidFill>
                  <a:srgbClr val="0000CC"/>
                </a:solidFill>
                <a:latin typeface="Comic Sans MS" pitchFamily="66" charset="0"/>
              </a:rPr>
              <a:t>Brinazione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400425" y="1416051"/>
            <a:ext cx="1617744" cy="31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700" b="1">
                <a:solidFill>
                  <a:srgbClr val="0000CC"/>
                </a:solidFill>
                <a:latin typeface="Comic Sans MS" pitchFamily="66" charset="0"/>
              </a:rPr>
              <a:t>Solidificazione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6919913" y="1416051"/>
            <a:ext cx="1592096" cy="31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700" b="1">
                <a:solidFill>
                  <a:srgbClr val="0000CC"/>
                </a:solidFill>
                <a:latin typeface="Comic Sans MS" pitchFamily="66" charset="0"/>
              </a:rPr>
              <a:t>Condensazione</a:t>
            </a:r>
          </a:p>
        </p:txBody>
      </p:sp>
      <p:grpSp>
        <p:nvGrpSpPr>
          <p:cNvPr id="63" name="Gruppo 62"/>
          <p:cNvGrpSpPr/>
          <p:nvPr/>
        </p:nvGrpSpPr>
        <p:grpSpPr>
          <a:xfrm>
            <a:off x="3385186" y="2813844"/>
            <a:ext cx="6638926" cy="3755222"/>
            <a:chOff x="1861186" y="2813844"/>
            <a:chExt cx="6638926" cy="3755222"/>
          </a:xfrm>
        </p:grpSpPr>
        <p:sp>
          <p:nvSpPr>
            <p:cNvPr id="16" name="Line 19"/>
            <p:cNvSpPr>
              <a:spLocks noChangeShapeType="1"/>
            </p:cNvSpPr>
            <p:nvPr/>
          </p:nvSpPr>
          <p:spPr bwMode="auto">
            <a:xfrm flipV="1">
              <a:off x="2558099" y="2988469"/>
              <a:ext cx="0" cy="30480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2558099" y="6036469"/>
              <a:ext cx="4664075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2615249" y="3391694"/>
              <a:ext cx="0" cy="2622550"/>
            </a:xfrm>
            <a:prstGeom prst="line">
              <a:avLst/>
            </a:prstGeom>
            <a:noFill/>
            <a:ln w="1143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>
              <a:off x="3313749" y="3401219"/>
              <a:ext cx="0" cy="2624137"/>
            </a:xfrm>
            <a:prstGeom prst="line">
              <a:avLst/>
            </a:prstGeom>
            <a:noFill/>
            <a:ln w="1143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>
              <a:off x="3415349" y="3401219"/>
              <a:ext cx="0" cy="2624137"/>
            </a:xfrm>
            <a:prstGeom prst="line">
              <a:avLst/>
            </a:prstGeom>
            <a:noFill/>
            <a:ln w="1143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>
              <a:off x="4329749" y="3401219"/>
              <a:ext cx="0" cy="2624137"/>
            </a:xfrm>
            <a:prstGeom prst="line">
              <a:avLst/>
            </a:prstGeom>
            <a:noFill/>
            <a:ln w="1143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>
              <a:off x="4432937" y="3401219"/>
              <a:ext cx="0" cy="2624137"/>
            </a:xfrm>
            <a:prstGeom prst="line">
              <a:avLst/>
            </a:prstGeom>
            <a:noFill/>
            <a:ln w="11430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" name="Line 26"/>
            <p:cNvSpPr>
              <a:spLocks noChangeShapeType="1"/>
            </p:cNvSpPr>
            <p:nvPr/>
          </p:nvSpPr>
          <p:spPr bwMode="auto">
            <a:xfrm>
              <a:off x="5325112" y="3401219"/>
              <a:ext cx="0" cy="2624137"/>
            </a:xfrm>
            <a:prstGeom prst="line">
              <a:avLst/>
            </a:prstGeom>
            <a:noFill/>
            <a:ln w="11430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>
              <a:off x="5428299" y="3401219"/>
              <a:ext cx="0" cy="2624137"/>
            </a:xfrm>
            <a:prstGeom prst="line">
              <a:avLst/>
            </a:prstGeom>
            <a:noFill/>
            <a:ln w="1143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>
              <a:off x="6342699" y="3401219"/>
              <a:ext cx="0" cy="2624137"/>
            </a:xfrm>
            <a:prstGeom prst="line">
              <a:avLst/>
            </a:prstGeom>
            <a:noFill/>
            <a:ln w="1143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>
              <a:off x="6444299" y="3401219"/>
              <a:ext cx="0" cy="2624137"/>
            </a:xfrm>
            <a:prstGeom prst="line">
              <a:avLst/>
            </a:prstGeom>
            <a:noFill/>
            <a:ln w="1143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Line 30"/>
            <p:cNvSpPr>
              <a:spLocks noChangeShapeType="1"/>
            </p:cNvSpPr>
            <p:nvPr/>
          </p:nvSpPr>
          <p:spPr bwMode="auto">
            <a:xfrm>
              <a:off x="3364549" y="3347244"/>
              <a:ext cx="0" cy="26241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Line 31"/>
            <p:cNvSpPr>
              <a:spLocks noChangeShapeType="1"/>
            </p:cNvSpPr>
            <p:nvPr/>
          </p:nvSpPr>
          <p:spPr bwMode="auto">
            <a:xfrm>
              <a:off x="4382137" y="3347244"/>
              <a:ext cx="0" cy="26241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Line 32"/>
            <p:cNvSpPr>
              <a:spLocks noChangeShapeType="1"/>
            </p:cNvSpPr>
            <p:nvPr/>
          </p:nvSpPr>
          <p:spPr bwMode="auto">
            <a:xfrm>
              <a:off x="5375912" y="3347244"/>
              <a:ext cx="0" cy="26241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Line 33"/>
            <p:cNvSpPr>
              <a:spLocks noChangeShapeType="1"/>
            </p:cNvSpPr>
            <p:nvPr/>
          </p:nvSpPr>
          <p:spPr bwMode="auto">
            <a:xfrm>
              <a:off x="6393499" y="3347244"/>
              <a:ext cx="0" cy="26241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Line 34"/>
            <p:cNvSpPr>
              <a:spLocks noChangeShapeType="1"/>
            </p:cNvSpPr>
            <p:nvPr/>
          </p:nvSpPr>
          <p:spPr bwMode="auto">
            <a:xfrm flipV="1">
              <a:off x="2678749" y="5077619"/>
              <a:ext cx="685800" cy="4794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Line 35"/>
            <p:cNvSpPr>
              <a:spLocks noChangeShapeType="1"/>
            </p:cNvSpPr>
            <p:nvPr/>
          </p:nvSpPr>
          <p:spPr bwMode="auto">
            <a:xfrm>
              <a:off x="3364549" y="5077619"/>
              <a:ext cx="98266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Line 36"/>
            <p:cNvSpPr>
              <a:spLocks noChangeShapeType="1"/>
            </p:cNvSpPr>
            <p:nvPr/>
          </p:nvSpPr>
          <p:spPr bwMode="auto">
            <a:xfrm flipV="1">
              <a:off x="4342449" y="4207669"/>
              <a:ext cx="1096963" cy="8699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" name="Line 37"/>
            <p:cNvSpPr>
              <a:spLocks noChangeShapeType="1"/>
            </p:cNvSpPr>
            <p:nvPr/>
          </p:nvSpPr>
          <p:spPr bwMode="auto">
            <a:xfrm>
              <a:off x="5375912" y="4207669"/>
              <a:ext cx="99536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Text Box 38"/>
            <p:cNvSpPr txBox="1">
              <a:spLocks noChangeArrowheads="1"/>
            </p:cNvSpPr>
            <p:nvPr/>
          </p:nvSpPr>
          <p:spPr bwMode="auto">
            <a:xfrm>
              <a:off x="1861186" y="4077494"/>
              <a:ext cx="718460" cy="315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0000CC"/>
                  </a:solidFill>
                  <a:latin typeface="Comic Sans MS" pitchFamily="66" charset="0"/>
                </a:rPr>
                <a:t>100° -</a:t>
              </a:r>
            </a:p>
          </p:txBody>
        </p:sp>
        <p:sp>
          <p:nvSpPr>
            <p:cNvPr id="36" name="Text Box 39"/>
            <p:cNvSpPr txBox="1">
              <a:spLocks noChangeArrowheads="1"/>
            </p:cNvSpPr>
            <p:nvPr/>
          </p:nvSpPr>
          <p:spPr bwMode="auto">
            <a:xfrm>
              <a:off x="2113599" y="4947444"/>
              <a:ext cx="506413" cy="31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0000CC"/>
                  </a:solidFill>
                  <a:latin typeface="Comic Sans MS" pitchFamily="66" charset="0"/>
                </a:rPr>
                <a:t>0° -</a:t>
              </a:r>
            </a:p>
          </p:txBody>
        </p:sp>
        <p:sp>
          <p:nvSpPr>
            <p:cNvPr id="37" name="Text Box 40"/>
            <p:cNvSpPr txBox="1">
              <a:spLocks noChangeArrowheads="1"/>
            </p:cNvSpPr>
            <p:nvPr/>
          </p:nvSpPr>
          <p:spPr bwMode="auto">
            <a:xfrm>
              <a:off x="2034224" y="3728244"/>
              <a:ext cx="341313" cy="31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0000CC"/>
                  </a:solidFill>
                  <a:latin typeface="Comic Sans MS" pitchFamily="66" charset="0"/>
                </a:rPr>
                <a:t>°C</a:t>
              </a:r>
            </a:p>
          </p:txBody>
        </p:sp>
        <p:sp>
          <p:nvSpPr>
            <p:cNvPr id="38" name="Text Box 41"/>
            <p:cNvSpPr txBox="1">
              <a:spLocks noChangeArrowheads="1"/>
            </p:cNvSpPr>
            <p:nvPr/>
          </p:nvSpPr>
          <p:spPr bwMode="auto">
            <a:xfrm>
              <a:off x="2256474" y="2813844"/>
              <a:ext cx="234353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FF0066"/>
                  </a:solidFill>
                  <a:latin typeface="Comic Sans MS" pitchFamily="66" charset="0"/>
                </a:rPr>
                <a:t>t</a:t>
              </a:r>
            </a:p>
          </p:txBody>
        </p:sp>
        <p:sp>
          <p:nvSpPr>
            <p:cNvPr id="39" name="Text Box 42"/>
            <p:cNvSpPr txBox="1">
              <a:spLocks noChangeArrowheads="1"/>
            </p:cNvSpPr>
            <p:nvPr/>
          </p:nvSpPr>
          <p:spPr bwMode="auto">
            <a:xfrm>
              <a:off x="7222174" y="5833269"/>
              <a:ext cx="343358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FF0066"/>
                  </a:solidFill>
                  <a:latin typeface="Comic Sans MS" pitchFamily="66" charset="0"/>
                </a:rPr>
                <a:t>Q</a:t>
              </a:r>
            </a:p>
          </p:txBody>
        </p:sp>
        <p:sp>
          <p:nvSpPr>
            <p:cNvPr id="40" name="Text Box 43"/>
            <p:cNvSpPr txBox="1">
              <a:spLocks noChangeArrowheads="1"/>
            </p:cNvSpPr>
            <p:nvPr/>
          </p:nvSpPr>
          <p:spPr bwMode="auto">
            <a:xfrm>
              <a:off x="3564574" y="6192044"/>
              <a:ext cx="452362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FF0066"/>
                  </a:solidFill>
                  <a:latin typeface="Comic Sans MS" pitchFamily="66" charset="0"/>
                </a:rPr>
                <a:t>Q</a:t>
              </a:r>
              <a:r>
                <a:rPr lang="it-IT" altLang="it-IT" sz="2100" b="1" baseline="-25000">
                  <a:solidFill>
                    <a:srgbClr val="FF0066"/>
                  </a:solidFill>
                  <a:latin typeface="Comic Sans MS" pitchFamily="66" charset="0"/>
                </a:rPr>
                <a:t>F</a:t>
              </a:r>
              <a:endParaRPr lang="it-IT" altLang="it-IT" sz="2100" b="1">
                <a:solidFill>
                  <a:srgbClr val="FF0066"/>
                </a:solidFill>
                <a:latin typeface="Comic Sans MS" pitchFamily="66" charset="0"/>
              </a:endParaRPr>
            </a:p>
          </p:txBody>
        </p:sp>
        <p:sp>
          <p:nvSpPr>
            <p:cNvPr id="41" name="Text Box 44"/>
            <p:cNvSpPr txBox="1">
              <a:spLocks noChangeArrowheads="1"/>
            </p:cNvSpPr>
            <p:nvPr/>
          </p:nvSpPr>
          <p:spPr bwMode="auto">
            <a:xfrm>
              <a:off x="5614037" y="6192044"/>
              <a:ext cx="455568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FF0066"/>
                  </a:solidFill>
                  <a:latin typeface="Comic Sans MS" pitchFamily="66" charset="0"/>
                </a:rPr>
                <a:t>Q</a:t>
              </a:r>
              <a:r>
                <a:rPr lang="it-IT" altLang="it-IT" sz="2100" b="1" baseline="-25000">
                  <a:solidFill>
                    <a:srgbClr val="FF0066"/>
                  </a:solidFill>
                  <a:latin typeface="Comic Sans MS" pitchFamily="66" charset="0"/>
                </a:rPr>
                <a:t>E</a:t>
              </a:r>
              <a:endParaRPr lang="it-IT" altLang="it-IT" sz="2100" b="1">
                <a:solidFill>
                  <a:srgbClr val="FF0066"/>
                </a:solidFill>
                <a:latin typeface="Comic Sans MS" pitchFamily="66" charset="0"/>
              </a:endParaRPr>
            </a:p>
          </p:txBody>
        </p:sp>
        <p:sp>
          <p:nvSpPr>
            <p:cNvPr id="42" name="AutoShape 45"/>
            <p:cNvSpPr>
              <a:spLocks/>
            </p:cNvSpPr>
            <p:nvPr/>
          </p:nvSpPr>
          <p:spPr bwMode="auto">
            <a:xfrm rot="16200000">
              <a:off x="3789999" y="5625306"/>
              <a:ext cx="131763" cy="1039813"/>
            </a:xfrm>
            <a:prstGeom prst="leftBrace">
              <a:avLst>
                <a:gd name="adj1" fmla="val 65763"/>
                <a:gd name="adj2" fmla="val 50000"/>
              </a:avLst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3" name="AutoShape 46"/>
            <p:cNvSpPr>
              <a:spLocks/>
            </p:cNvSpPr>
            <p:nvPr/>
          </p:nvSpPr>
          <p:spPr bwMode="auto">
            <a:xfrm rot="16200000">
              <a:off x="5841843" y="5619750"/>
              <a:ext cx="131763" cy="1050925"/>
            </a:xfrm>
            <a:prstGeom prst="leftBrace">
              <a:avLst>
                <a:gd name="adj1" fmla="val 66466"/>
                <a:gd name="adj2" fmla="val 50000"/>
              </a:avLst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" name="Text Box 47"/>
            <p:cNvSpPr txBox="1">
              <a:spLocks noChangeArrowheads="1"/>
            </p:cNvSpPr>
            <p:nvPr/>
          </p:nvSpPr>
          <p:spPr bwMode="auto">
            <a:xfrm>
              <a:off x="2593024" y="4447381"/>
              <a:ext cx="737696" cy="315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9900CC"/>
                  </a:solidFill>
                  <a:latin typeface="Comic Sans MS" pitchFamily="66" charset="0"/>
                </a:rPr>
                <a:t>Solido</a:t>
              </a:r>
            </a:p>
          </p:txBody>
        </p:sp>
        <p:sp>
          <p:nvSpPr>
            <p:cNvPr id="45" name="Text Box 48"/>
            <p:cNvSpPr txBox="1">
              <a:spLocks noChangeArrowheads="1"/>
            </p:cNvSpPr>
            <p:nvPr/>
          </p:nvSpPr>
          <p:spPr bwMode="auto">
            <a:xfrm>
              <a:off x="3428049" y="4044156"/>
              <a:ext cx="737696" cy="315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9900CC"/>
                  </a:solidFill>
                  <a:latin typeface="Comic Sans MS" pitchFamily="66" charset="0"/>
                </a:rPr>
                <a:t>Solido</a:t>
              </a:r>
            </a:p>
          </p:txBody>
        </p:sp>
        <p:sp>
          <p:nvSpPr>
            <p:cNvPr id="46" name="Text Box 49"/>
            <p:cNvSpPr txBox="1">
              <a:spLocks noChangeArrowheads="1"/>
            </p:cNvSpPr>
            <p:nvPr/>
          </p:nvSpPr>
          <p:spPr bwMode="auto">
            <a:xfrm>
              <a:off x="3450274" y="4664869"/>
              <a:ext cx="821053" cy="315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9900CC"/>
                  </a:solidFill>
                  <a:latin typeface="Comic Sans MS" pitchFamily="66" charset="0"/>
                </a:rPr>
                <a:t>Liquido</a:t>
              </a:r>
            </a:p>
          </p:txBody>
        </p:sp>
        <p:sp>
          <p:nvSpPr>
            <p:cNvPr id="47" name="Text Box 50"/>
            <p:cNvSpPr txBox="1">
              <a:spLocks noChangeArrowheads="1"/>
            </p:cNvSpPr>
            <p:nvPr/>
          </p:nvSpPr>
          <p:spPr bwMode="auto">
            <a:xfrm>
              <a:off x="4456749" y="5110956"/>
              <a:ext cx="821053" cy="315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9900CC"/>
                  </a:solidFill>
                  <a:latin typeface="Comic Sans MS" pitchFamily="66" charset="0"/>
                </a:rPr>
                <a:t>Liquido</a:t>
              </a:r>
            </a:p>
          </p:txBody>
        </p:sp>
        <p:sp>
          <p:nvSpPr>
            <p:cNvPr id="48" name="Text Box 51"/>
            <p:cNvSpPr txBox="1">
              <a:spLocks noChangeArrowheads="1"/>
            </p:cNvSpPr>
            <p:nvPr/>
          </p:nvSpPr>
          <p:spPr bwMode="auto">
            <a:xfrm>
              <a:off x="5450524" y="4294981"/>
              <a:ext cx="821053" cy="315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9900CC"/>
                  </a:solidFill>
                  <a:latin typeface="Comic Sans MS" pitchFamily="66" charset="0"/>
                </a:rPr>
                <a:t>Liquido</a:t>
              </a:r>
            </a:p>
          </p:txBody>
        </p:sp>
        <p:sp>
          <p:nvSpPr>
            <p:cNvPr id="49" name="Text Box 52"/>
            <p:cNvSpPr txBox="1">
              <a:spLocks noChangeArrowheads="1"/>
            </p:cNvSpPr>
            <p:nvPr/>
          </p:nvSpPr>
          <p:spPr bwMode="auto">
            <a:xfrm>
              <a:off x="5461637" y="4839494"/>
              <a:ext cx="817847" cy="315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9900CC"/>
                  </a:solidFill>
                  <a:latin typeface="Comic Sans MS" pitchFamily="66" charset="0"/>
                </a:rPr>
                <a:t>Vapore</a:t>
              </a:r>
            </a:p>
          </p:txBody>
        </p:sp>
        <p:sp>
          <p:nvSpPr>
            <p:cNvPr id="50" name="Text Box 53"/>
            <p:cNvSpPr txBox="1">
              <a:spLocks noChangeArrowheads="1"/>
            </p:cNvSpPr>
            <p:nvPr/>
          </p:nvSpPr>
          <p:spPr bwMode="auto">
            <a:xfrm>
              <a:off x="6628449" y="4207669"/>
              <a:ext cx="817847" cy="315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9900CC"/>
                  </a:solidFill>
                  <a:latin typeface="Comic Sans MS" pitchFamily="66" charset="0"/>
                </a:rPr>
                <a:t>Vapore</a:t>
              </a:r>
            </a:p>
          </p:txBody>
        </p:sp>
        <p:sp>
          <p:nvSpPr>
            <p:cNvPr id="51" name="Line 54"/>
            <p:cNvSpPr>
              <a:spLocks noChangeShapeType="1"/>
            </p:cNvSpPr>
            <p:nvPr/>
          </p:nvSpPr>
          <p:spPr bwMode="auto">
            <a:xfrm flipV="1">
              <a:off x="6364924" y="3380581"/>
              <a:ext cx="1017588" cy="8270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" name="Line 55"/>
            <p:cNvSpPr>
              <a:spLocks noChangeShapeType="1"/>
            </p:cNvSpPr>
            <p:nvPr/>
          </p:nvSpPr>
          <p:spPr bwMode="auto">
            <a:xfrm flipH="1">
              <a:off x="2696212" y="4817269"/>
              <a:ext cx="503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Line 56"/>
            <p:cNvSpPr>
              <a:spLocks noChangeShapeType="1"/>
            </p:cNvSpPr>
            <p:nvPr/>
          </p:nvSpPr>
          <p:spPr bwMode="auto">
            <a:xfrm flipH="1">
              <a:off x="3450274" y="4501356"/>
              <a:ext cx="3317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4" name="Line 57"/>
            <p:cNvSpPr>
              <a:spLocks noChangeShapeType="1"/>
            </p:cNvSpPr>
            <p:nvPr/>
          </p:nvSpPr>
          <p:spPr bwMode="auto">
            <a:xfrm>
              <a:off x="3953512" y="4501356"/>
              <a:ext cx="3317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5" name="Line 58"/>
            <p:cNvSpPr>
              <a:spLocks noChangeShapeType="1"/>
            </p:cNvSpPr>
            <p:nvPr/>
          </p:nvSpPr>
          <p:spPr bwMode="auto">
            <a:xfrm flipH="1">
              <a:off x="5461637" y="4718844"/>
              <a:ext cx="3317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6" name="Line 59"/>
            <p:cNvSpPr>
              <a:spLocks noChangeShapeType="1"/>
            </p:cNvSpPr>
            <p:nvPr/>
          </p:nvSpPr>
          <p:spPr bwMode="auto">
            <a:xfrm>
              <a:off x="5975987" y="4718844"/>
              <a:ext cx="3317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" name="Line 60"/>
            <p:cNvSpPr>
              <a:spLocks noChangeShapeType="1"/>
            </p:cNvSpPr>
            <p:nvPr/>
          </p:nvSpPr>
          <p:spPr bwMode="auto">
            <a:xfrm flipH="1">
              <a:off x="4467862" y="5469731"/>
              <a:ext cx="3317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" name="Line 61"/>
            <p:cNvSpPr>
              <a:spLocks noChangeShapeType="1"/>
            </p:cNvSpPr>
            <p:nvPr/>
          </p:nvSpPr>
          <p:spPr bwMode="auto">
            <a:xfrm>
              <a:off x="4958399" y="5469731"/>
              <a:ext cx="3317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Line 62"/>
            <p:cNvSpPr>
              <a:spLocks noChangeShapeType="1"/>
            </p:cNvSpPr>
            <p:nvPr/>
          </p:nvSpPr>
          <p:spPr bwMode="auto">
            <a:xfrm>
              <a:off x="6914199" y="4555331"/>
              <a:ext cx="330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" name="Text Box 63"/>
            <p:cNvSpPr txBox="1">
              <a:spLocks noChangeArrowheads="1"/>
            </p:cNvSpPr>
            <p:nvPr/>
          </p:nvSpPr>
          <p:spPr bwMode="auto">
            <a:xfrm>
              <a:off x="3747137" y="4315619"/>
              <a:ext cx="272826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FF0066"/>
                  </a:solidFill>
                  <a:latin typeface="Comic Sans MS" pitchFamily="66" charset="0"/>
                </a:rPr>
                <a:t>+</a:t>
              </a:r>
            </a:p>
          </p:txBody>
        </p:sp>
        <p:sp>
          <p:nvSpPr>
            <p:cNvPr id="61" name="Text Box 64"/>
            <p:cNvSpPr txBox="1">
              <a:spLocks noChangeArrowheads="1"/>
            </p:cNvSpPr>
            <p:nvPr/>
          </p:nvSpPr>
          <p:spPr bwMode="auto">
            <a:xfrm>
              <a:off x="5758499" y="4534694"/>
              <a:ext cx="272826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FF0066"/>
                  </a:solidFill>
                  <a:latin typeface="Comic Sans MS" pitchFamily="66" charset="0"/>
                </a:rPr>
                <a:t>+</a:t>
              </a:r>
            </a:p>
          </p:txBody>
        </p:sp>
        <p:sp>
          <p:nvSpPr>
            <p:cNvPr id="62" name="Text Box 65"/>
            <p:cNvSpPr txBox="1">
              <a:spLocks noChangeArrowheads="1"/>
            </p:cNvSpPr>
            <p:nvPr/>
          </p:nvSpPr>
          <p:spPr bwMode="auto">
            <a:xfrm>
              <a:off x="7085649" y="3663156"/>
              <a:ext cx="1414463" cy="384175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CC3300"/>
                  </a:solidFill>
                  <a:latin typeface="Comic Sans MS" pitchFamily="66" charset="0"/>
                </a:rPr>
                <a:t>P = 1 atm</a:t>
              </a:r>
            </a:p>
          </p:txBody>
        </p:sp>
      </p:grpSp>
      <p:pic>
        <p:nvPicPr>
          <p:cNvPr id="64" name="Audio 6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50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327"/>
    </mc:Choice>
    <mc:Fallback>
      <p:transition spd="slow" advTm="203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 flipV="1">
            <a:off x="3460750" y="1676244"/>
            <a:ext cx="0" cy="2667000"/>
          </a:xfrm>
          <a:prstGeom prst="line">
            <a:avLst/>
          </a:prstGeom>
          <a:noFill/>
          <a:ln w="44450">
            <a:solidFill>
              <a:srgbClr val="0000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3460751" y="4332132"/>
            <a:ext cx="5165725" cy="0"/>
          </a:xfrm>
          <a:prstGeom prst="line">
            <a:avLst/>
          </a:prstGeom>
          <a:noFill/>
          <a:ln w="44450">
            <a:solidFill>
              <a:srgbClr val="0000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3675063" y="3462183"/>
            <a:ext cx="728662" cy="739775"/>
          </a:xfrm>
          <a:prstGeom prst="line">
            <a:avLst/>
          </a:prstGeom>
          <a:noFill/>
          <a:ln w="4445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4403725" y="3462182"/>
            <a:ext cx="2185988" cy="0"/>
          </a:xfrm>
          <a:prstGeom prst="line">
            <a:avLst/>
          </a:prstGeom>
          <a:noFill/>
          <a:ln w="4445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6578600" y="2449358"/>
            <a:ext cx="996950" cy="1012825"/>
          </a:xfrm>
          <a:prstGeom prst="line">
            <a:avLst/>
          </a:prstGeom>
          <a:noFill/>
          <a:ln w="44450">
            <a:solidFill>
              <a:srgbClr val="9900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3449638" y="3462182"/>
            <a:ext cx="996950" cy="0"/>
          </a:xfrm>
          <a:prstGeom prst="line">
            <a:avLst/>
          </a:prstGeom>
          <a:noFill/>
          <a:ln w="44450">
            <a:solidFill>
              <a:srgbClr val="33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4403725" y="2187420"/>
            <a:ext cx="0" cy="2155825"/>
          </a:xfrm>
          <a:prstGeom prst="line">
            <a:avLst/>
          </a:prstGeom>
          <a:noFill/>
          <a:ln w="44450">
            <a:solidFill>
              <a:schemeClr val="accent2"/>
            </a:solidFill>
            <a:prstDash val="sysDot"/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6578600" y="2187420"/>
            <a:ext cx="0" cy="2155825"/>
          </a:xfrm>
          <a:prstGeom prst="line">
            <a:avLst/>
          </a:prstGeom>
          <a:noFill/>
          <a:ln w="44450">
            <a:solidFill>
              <a:schemeClr val="accent2"/>
            </a:solidFill>
            <a:prstDash val="sysDot"/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457700" y="2990695"/>
            <a:ext cx="2100408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660033"/>
                </a:solidFill>
                <a:latin typeface="Arial" charset="0"/>
              </a:rPr>
              <a:t>Solido + Vapore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471863" y="2990695"/>
            <a:ext cx="888666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660033"/>
                </a:solidFill>
                <a:latin typeface="Arial" charset="0"/>
              </a:rPr>
              <a:t>Solido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921500" y="3055783"/>
            <a:ext cx="994336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660033"/>
                </a:solidFill>
                <a:latin typeface="Arial" charset="0"/>
              </a:rPr>
              <a:t>Vapore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314950" y="4649632"/>
            <a:ext cx="717550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CC3300"/>
                </a:solidFill>
                <a:latin typeface="Arial" charset="0"/>
              </a:rPr>
              <a:t>Q</a:t>
            </a:r>
            <a:r>
              <a:rPr lang="it-IT" altLang="it-IT" sz="2300" b="1" baseline="-25000">
                <a:solidFill>
                  <a:srgbClr val="CC3300"/>
                </a:solidFill>
                <a:latin typeface="Arial" charset="0"/>
              </a:rPr>
              <a:t>S</a:t>
            </a:r>
            <a:endParaRPr lang="it-IT" altLang="it-IT" sz="2300" b="1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8664576" y="4109882"/>
            <a:ext cx="334027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CC3300"/>
                </a:solidFill>
                <a:latin typeface="Arial" charset="0"/>
              </a:rPr>
              <a:t>Q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7618414" y="4457544"/>
            <a:ext cx="1299035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CC3300"/>
                </a:solidFill>
                <a:latin typeface="Arial" charset="0"/>
              </a:rPr>
              <a:t>(Calorie)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728912" y="1491459"/>
            <a:ext cx="632186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CC3300"/>
                </a:solidFill>
                <a:latin typeface="Arial" charset="0"/>
              </a:rPr>
              <a:t>(°C)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501107" y="1501619"/>
            <a:ext cx="284334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CC3300"/>
                </a:solidFill>
                <a:latin typeface="Arial" charset="0"/>
              </a:rPr>
              <a:t>T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4727576" y="801376"/>
            <a:ext cx="1868935" cy="421731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  <a:latin typeface="Arial" charset="0"/>
              </a:rPr>
              <a:t>P = 0,01 torr</a:t>
            </a:r>
          </a:p>
        </p:txBody>
      </p:sp>
      <p:sp>
        <p:nvSpPr>
          <p:cNvPr id="19" name="AutoShape 20"/>
          <p:cNvSpPr>
            <a:spLocks/>
          </p:cNvSpPr>
          <p:nvPr/>
        </p:nvSpPr>
        <p:spPr bwMode="auto">
          <a:xfrm rot="16200000">
            <a:off x="5345113" y="3424082"/>
            <a:ext cx="260350" cy="2143125"/>
          </a:xfrm>
          <a:prstGeom prst="leftBrace">
            <a:avLst>
              <a:gd name="adj1" fmla="val 68598"/>
              <a:gd name="adj2" fmla="val 50000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2728913" y="3182781"/>
            <a:ext cx="665849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CC3300"/>
                </a:solidFill>
                <a:latin typeface="Arial" charset="0"/>
              </a:rPr>
              <a:t>O°C</a:t>
            </a: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65"/>
    </mc:Choice>
    <mc:Fallback>
      <p:transition spd="slow" advTm="90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1"/>
          <p:cNvSpPr>
            <a:spLocks noChangeShapeType="1"/>
          </p:cNvSpPr>
          <p:nvPr/>
        </p:nvSpPr>
        <p:spPr bwMode="auto">
          <a:xfrm flipV="1">
            <a:off x="3407568" y="1825945"/>
            <a:ext cx="0" cy="3457575"/>
          </a:xfrm>
          <a:prstGeom prst="line">
            <a:avLst/>
          </a:prstGeom>
          <a:noFill/>
          <a:ln w="44450">
            <a:solidFill>
              <a:srgbClr val="0000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Line 22"/>
          <p:cNvSpPr>
            <a:spLocks noChangeShapeType="1"/>
          </p:cNvSpPr>
          <p:nvPr/>
        </p:nvSpPr>
        <p:spPr bwMode="auto">
          <a:xfrm>
            <a:off x="3407569" y="5273994"/>
            <a:ext cx="5165725" cy="0"/>
          </a:xfrm>
          <a:prstGeom prst="line">
            <a:avLst/>
          </a:prstGeom>
          <a:noFill/>
          <a:ln w="44450">
            <a:solidFill>
              <a:srgbClr val="0000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Line 23"/>
          <p:cNvSpPr>
            <a:spLocks noChangeShapeType="1"/>
          </p:cNvSpPr>
          <p:nvPr/>
        </p:nvSpPr>
        <p:spPr bwMode="auto">
          <a:xfrm flipV="1">
            <a:off x="3621881" y="4402457"/>
            <a:ext cx="728662" cy="739775"/>
          </a:xfrm>
          <a:prstGeom prst="line">
            <a:avLst/>
          </a:prstGeom>
          <a:noFill/>
          <a:ln w="4445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Line 24"/>
          <p:cNvSpPr>
            <a:spLocks noChangeShapeType="1"/>
          </p:cNvSpPr>
          <p:nvPr/>
        </p:nvSpPr>
        <p:spPr bwMode="auto">
          <a:xfrm>
            <a:off x="4350544" y="4402456"/>
            <a:ext cx="1114425" cy="0"/>
          </a:xfrm>
          <a:prstGeom prst="line">
            <a:avLst/>
          </a:prstGeom>
          <a:noFill/>
          <a:ln w="4445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Line 25"/>
          <p:cNvSpPr>
            <a:spLocks noChangeShapeType="1"/>
          </p:cNvSpPr>
          <p:nvPr/>
        </p:nvSpPr>
        <p:spPr bwMode="auto">
          <a:xfrm>
            <a:off x="3396456" y="4402456"/>
            <a:ext cx="996950" cy="0"/>
          </a:xfrm>
          <a:prstGeom prst="line">
            <a:avLst/>
          </a:prstGeom>
          <a:noFill/>
          <a:ln w="44450">
            <a:solidFill>
              <a:srgbClr val="33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26"/>
          <p:cNvSpPr>
            <a:spLocks noChangeShapeType="1"/>
          </p:cNvSpPr>
          <p:nvPr/>
        </p:nvSpPr>
        <p:spPr bwMode="auto">
          <a:xfrm flipV="1">
            <a:off x="4350543" y="1529081"/>
            <a:ext cx="1588" cy="3754438"/>
          </a:xfrm>
          <a:prstGeom prst="line">
            <a:avLst/>
          </a:prstGeom>
          <a:noFill/>
          <a:ln w="44450">
            <a:solidFill>
              <a:schemeClr val="accent2"/>
            </a:solidFill>
            <a:prstDash val="sysDot"/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Line 27"/>
          <p:cNvSpPr>
            <a:spLocks noChangeShapeType="1"/>
          </p:cNvSpPr>
          <p:nvPr/>
        </p:nvSpPr>
        <p:spPr bwMode="auto">
          <a:xfrm flipV="1">
            <a:off x="5464968" y="1529082"/>
            <a:ext cx="0" cy="3705225"/>
          </a:xfrm>
          <a:prstGeom prst="line">
            <a:avLst/>
          </a:prstGeom>
          <a:noFill/>
          <a:ln w="44450">
            <a:solidFill>
              <a:schemeClr val="accent2"/>
            </a:solidFill>
            <a:prstDash val="sysDot"/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4369149" y="2943545"/>
            <a:ext cx="1015303" cy="106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660033"/>
                </a:solidFill>
                <a:latin typeface="Arial" charset="0"/>
              </a:rPr>
              <a:t>Solido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660033"/>
                </a:solidFill>
                <a:latin typeface="Arial" charset="0"/>
              </a:rPr>
              <a:t>+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660033"/>
                </a:solidFill>
                <a:latin typeface="Arial" charset="0"/>
              </a:rPr>
              <a:t>Liquido</a:t>
            </a: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3418681" y="3930970"/>
            <a:ext cx="888666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660033"/>
                </a:solidFill>
                <a:latin typeface="Arial" charset="0"/>
              </a:rPr>
              <a:t>Solido</a:t>
            </a:r>
          </a:p>
        </p:txBody>
      </p:sp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8430418" y="2421257"/>
            <a:ext cx="994336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660033"/>
                </a:solidFill>
                <a:latin typeface="Arial" charset="0"/>
              </a:rPr>
              <a:t>Vapore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747418" y="5540694"/>
            <a:ext cx="717550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CC3300"/>
                </a:solidFill>
                <a:latin typeface="Arial" charset="0"/>
              </a:rPr>
              <a:t>Q</a:t>
            </a:r>
            <a:r>
              <a:rPr lang="it-IT" altLang="it-IT" sz="2300" b="1" baseline="-25000">
                <a:solidFill>
                  <a:srgbClr val="CC3300"/>
                </a:solidFill>
                <a:latin typeface="Arial" charset="0"/>
              </a:rPr>
              <a:t>F</a:t>
            </a:r>
            <a:endParaRPr lang="it-IT" altLang="it-IT" sz="2300" b="1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8611394" y="5050156"/>
            <a:ext cx="334027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CC3300"/>
                </a:solidFill>
                <a:latin typeface="Arial" charset="0"/>
              </a:rPr>
              <a:t>Q</a:t>
            </a: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8273257" y="5397819"/>
            <a:ext cx="1299035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CC3300"/>
                </a:solidFill>
                <a:latin typeface="Arial" charset="0"/>
              </a:rPr>
              <a:t>(Calorie)</a:t>
            </a: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2734469" y="1752441"/>
            <a:ext cx="632186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CC3300"/>
                </a:solidFill>
                <a:latin typeface="Arial" charset="0"/>
              </a:rPr>
              <a:t>(°C)</a:t>
            </a: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2436812" y="1741012"/>
            <a:ext cx="284334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CC3300"/>
                </a:solidFill>
                <a:latin typeface="Arial" charset="0"/>
              </a:rPr>
              <a:t>T</a:t>
            </a:r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4198143" y="587694"/>
            <a:ext cx="3649871" cy="421731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  <a:latin typeface="Arial" charset="0"/>
              </a:rPr>
              <a:t>P = 100 atm (76.000 torr)</a:t>
            </a:r>
          </a:p>
        </p:txBody>
      </p:sp>
      <p:sp>
        <p:nvSpPr>
          <p:cNvPr id="18" name="AutoShape 38"/>
          <p:cNvSpPr>
            <a:spLocks/>
          </p:cNvSpPr>
          <p:nvPr/>
        </p:nvSpPr>
        <p:spPr bwMode="auto">
          <a:xfrm rot="16200000">
            <a:off x="4783932" y="4872357"/>
            <a:ext cx="261937" cy="1128713"/>
          </a:xfrm>
          <a:prstGeom prst="leftBrace">
            <a:avLst>
              <a:gd name="adj1" fmla="val 35909"/>
              <a:gd name="adj2" fmla="val 48417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9" name="Line 39"/>
          <p:cNvSpPr>
            <a:spLocks noChangeShapeType="1"/>
          </p:cNvSpPr>
          <p:nvPr/>
        </p:nvSpPr>
        <p:spPr bwMode="auto">
          <a:xfrm flipV="1">
            <a:off x="5422107" y="2683194"/>
            <a:ext cx="1703387" cy="1712912"/>
          </a:xfrm>
          <a:prstGeom prst="line">
            <a:avLst/>
          </a:prstGeom>
          <a:noFill/>
          <a:ln w="4445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" name="Line 40"/>
          <p:cNvSpPr>
            <a:spLocks noChangeShapeType="1"/>
          </p:cNvSpPr>
          <p:nvPr/>
        </p:nvSpPr>
        <p:spPr bwMode="auto">
          <a:xfrm>
            <a:off x="7111207" y="2686369"/>
            <a:ext cx="1114425" cy="0"/>
          </a:xfrm>
          <a:prstGeom prst="line">
            <a:avLst/>
          </a:prstGeom>
          <a:noFill/>
          <a:ln w="4445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" name="Line 41"/>
          <p:cNvSpPr>
            <a:spLocks noChangeShapeType="1"/>
          </p:cNvSpPr>
          <p:nvPr/>
        </p:nvSpPr>
        <p:spPr bwMode="auto">
          <a:xfrm flipV="1">
            <a:off x="8184356" y="1945007"/>
            <a:ext cx="728662" cy="739775"/>
          </a:xfrm>
          <a:prstGeom prst="line">
            <a:avLst/>
          </a:prstGeom>
          <a:noFill/>
          <a:ln w="4445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" name="Line 42"/>
          <p:cNvSpPr>
            <a:spLocks noChangeShapeType="1"/>
          </p:cNvSpPr>
          <p:nvPr/>
        </p:nvSpPr>
        <p:spPr bwMode="auto">
          <a:xfrm>
            <a:off x="3396456" y="2686369"/>
            <a:ext cx="3789362" cy="0"/>
          </a:xfrm>
          <a:prstGeom prst="line">
            <a:avLst/>
          </a:prstGeom>
          <a:noFill/>
          <a:ln w="44450">
            <a:solidFill>
              <a:srgbClr val="33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Line 43"/>
          <p:cNvSpPr>
            <a:spLocks noChangeShapeType="1"/>
          </p:cNvSpPr>
          <p:nvPr/>
        </p:nvSpPr>
        <p:spPr bwMode="auto">
          <a:xfrm flipV="1">
            <a:off x="8160543" y="1529082"/>
            <a:ext cx="0" cy="3705225"/>
          </a:xfrm>
          <a:prstGeom prst="line">
            <a:avLst/>
          </a:prstGeom>
          <a:noFill/>
          <a:ln w="44450">
            <a:solidFill>
              <a:schemeClr val="accent2"/>
            </a:solidFill>
            <a:prstDash val="sysDot"/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" name="Line 44"/>
          <p:cNvSpPr>
            <a:spLocks noChangeShapeType="1"/>
          </p:cNvSpPr>
          <p:nvPr/>
        </p:nvSpPr>
        <p:spPr bwMode="auto">
          <a:xfrm flipV="1">
            <a:off x="7120731" y="1529082"/>
            <a:ext cx="0" cy="3705225"/>
          </a:xfrm>
          <a:prstGeom prst="line">
            <a:avLst/>
          </a:prstGeom>
          <a:noFill/>
          <a:ln w="44450">
            <a:solidFill>
              <a:schemeClr val="accent2"/>
            </a:solidFill>
            <a:prstDash val="sysDot"/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Text Box 45"/>
          <p:cNvSpPr txBox="1">
            <a:spLocks noChangeArrowheads="1"/>
          </p:cNvSpPr>
          <p:nvPr/>
        </p:nvSpPr>
        <p:spPr bwMode="auto">
          <a:xfrm>
            <a:off x="5585619" y="2941957"/>
            <a:ext cx="1015303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660033"/>
                </a:solidFill>
                <a:latin typeface="Arial" charset="0"/>
              </a:rPr>
              <a:t>Liquido</a:t>
            </a:r>
          </a:p>
        </p:txBody>
      </p:sp>
      <p:sp>
        <p:nvSpPr>
          <p:cNvPr id="26" name="Text Box 46"/>
          <p:cNvSpPr txBox="1">
            <a:spLocks noChangeArrowheads="1"/>
          </p:cNvSpPr>
          <p:nvPr/>
        </p:nvSpPr>
        <p:spPr bwMode="auto">
          <a:xfrm>
            <a:off x="7110762" y="2908620"/>
            <a:ext cx="1015303" cy="106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660033"/>
                </a:solidFill>
                <a:latin typeface="Arial" charset="0"/>
              </a:rPr>
              <a:t>Liquido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660033"/>
                </a:solidFill>
                <a:latin typeface="Arial" charset="0"/>
              </a:rPr>
              <a:t>+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660033"/>
                </a:solidFill>
                <a:latin typeface="Arial" charset="0"/>
              </a:rPr>
              <a:t>Vapore</a:t>
            </a:r>
          </a:p>
        </p:txBody>
      </p:sp>
      <p:sp>
        <p:nvSpPr>
          <p:cNvPr id="27" name="AutoShape 48"/>
          <p:cNvSpPr>
            <a:spLocks/>
          </p:cNvSpPr>
          <p:nvPr/>
        </p:nvSpPr>
        <p:spPr bwMode="auto">
          <a:xfrm rot="16200000">
            <a:off x="7516019" y="4916807"/>
            <a:ext cx="261937" cy="1039812"/>
          </a:xfrm>
          <a:prstGeom prst="leftBrace">
            <a:avLst>
              <a:gd name="adj1" fmla="val 20455"/>
              <a:gd name="adj2" fmla="val 50597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8" name="Text Box 49"/>
          <p:cNvSpPr txBox="1">
            <a:spLocks noChangeArrowheads="1"/>
          </p:cNvSpPr>
          <p:nvPr/>
        </p:nvSpPr>
        <p:spPr bwMode="auto">
          <a:xfrm>
            <a:off x="7447756" y="5540694"/>
            <a:ext cx="717550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CC3300"/>
                </a:solidFill>
                <a:latin typeface="Arial" charset="0"/>
              </a:rPr>
              <a:t>Q</a:t>
            </a:r>
            <a:r>
              <a:rPr lang="it-IT" altLang="it-IT" sz="2300" b="1" baseline="-25000">
                <a:solidFill>
                  <a:srgbClr val="CC3300"/>
                </a:solidFill>
                <a:latin typeface="Arial" charset="0"/>
              </a:rPr>
              <a:t>E</a:t>
            </a:r>
            <a:endParaRPr lang="it-IT" altLang="it-IT" sz="2300" b="1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29" name="Text Box 34"/>
          <p:cNvSpPr txBox="1">
            <a:spLocks noChangeArrowheads="1"/>
          </p:cNvSpPr>
          <p:nvPr/>
        </p:nvSpPr>
        <p:spPr bwMode="auto">
          <a:xfrm>
            <a:off x="2704307" y="4209575"/>
            <a:ext cx="665849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CC3300"/>
                </a:solidFill>
                <a:latin typeface="Arial" charset="0"/>
              </a:rPr>
              <a:t>O°C</a:t>
            </a:r>
          </a:p>
        </p:txBody>
      </p:sp>
      <p:sp>
        <p:nvSpPr>
          <p:cNvPr id="30" name="Text Box 47"/>
          <p:cNvSpPr txBox="1">
            <a:spLocks noChangeArrowheads="1"/>
          </p:cNvSpPr>
          <p:nvPr/>
        </p:nvSpPr>
        <p:spPr bwMode="auto">
          <a:xfrm>
            <a:off x="2575718" y="2499838"/>
            <a:ext cx="820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CC3300"/>
                </a:solidFill>
                <a:latin typeface="Arial" charset="0"/>
              </a:rPr>
              <a:t>312°C</a:t>
            </a:r>
          </a:p>
        </p:txBody>
      </p:sp>
      <p:pic>
        <p:nvPicPr>
          <p:cNvPr id="31" name="Audio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4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33"/>
    </mc:Choice>
    <mc:Fallback>
      <p:transition spd="slow" advTm="54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0.1|9.5|5.2|13.2|1.3|6.1|10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6|20.5|10.6|12.5|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6.6|7.9|10.1|7.4|1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8.1|2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9.6|23|18.6|7.4|1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72|20|7.3|10.7|10.5|49.3|20.8|1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21.2|2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0.2|14.6|57.1|4.6|14.6|3.8|28.8|10.6|16.7|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|33|82|16.6|11.3|5.3|9.4|19.3|3.7|22.9|1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75.8|9.5|12.4|13.7|17.4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1109</Words>
  <Application>Microsoft Office PowerPoint</Application>
  <PresentationFormat>Widescreen</PresentationFormat>
  <Paragraphs>338</Paragraphs>
  <Slides>14</Slides>
  <Notes>0</Notes>
  <HiddenSlides>0</HiddenSlides>
  <MMClips>14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2" baseType="lpstr">
      <vt:lpstr>Arial</vt:lpstr>
      <vt:lpstr>Comic Sans MS</vt:lpstr>
      <vt:lpstr>Curlz MT</vt:lpstr>
      <vt:lpstr>Impact</vt:lpstr>
      <vt:lpstr>Symbol</vt:lpstr>
      <vt:lpstr>Times New Roman</vt:lpstr>
      <vt:lpstr>Struttura predefinita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11</cp:revision>
  <dcterms:created xsi:type="dcterms:W3CDTF">2020-03-25T17:24:17Z</dcterms:created>
  <dcterms:modified xsi:type="dcterms:W3CDTF">2020-03-26T11:22:02Z</dcterms:modified>
</cp:coreProperties>
</file>